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12"/>
  </p:notesMasterIdLst>
  <p:sldIdLst>
    <p:sldId id="311" r:id="rId2"/>
    <p:sldId id="298" r:id="rId3"/>
    <p:sldId id="344" r:id="rId4"/>
    <p:sldId id="257" r:id="rId5"/>
    <p:sldId id="281" r:id="rId6"/>
    <p:sldId id="307" r:id="rId7"/>
    <p:sldId id="326" r:id="rId8"/>
    <p:sldId id="258" r:id="rId9"/>
    <p:sldId id="297" r:id="rId10"/>
    <p:sldId id="286" r:id="rId11"/>
    <p:sldId id="287" r:id="rId12"/>
    <p:sldId id="288" r:id="rId13"/>
    <p:sldId id="259" r:id="rId14"/>
    <p:sldId id="260" r:id="rId15"/>
    <p:sldId id="261" r:id="rId16"/>
    <p:sldId id="262" r:id="rId17"/>
    <p:sldId id="263" r:id="rId18"/>
    <p:sldId id="264" r:id="rId19"/>
    <p:sldId id="265" r:id="rId20"/>
    <p:sldId id="266" r:id="rId21"/>
    <p:sldId id="285" r:id="rId22"/>
    <p:sldId id="267" r:id="rId23"/>
    <p:sldId id="268" r:id="rId24"/>
    <p:sldId id="269" r:id="rId25"/>
    <p:sldId id="280" r:id="rId26"/>
    <p:sldId id="282" r:id="rId27"/>
    <p:sldId id="317" r:id="rId28"/>
    <p:sldId id="345" r:id="rId29"/>
    <p:sldId id="270" r:id="rId30"/>
    <p:sldId id="290" r:id="rId31"/>
    <p:sldId id="291" r:id="rId32"/>
    <p:sldId id="292" r:id="rId33"/>
    <p:sldId id="324" r:id="rId34"/>
    <p:sldId id="325" r:id="rId35"/>
    <p:sldId id="327" r:id="rId36"/>
    <p:sldId id="328" r:id="rId37"/>
    <p:sldId id="329" r:id="rId38"/>
    <p:sldId id="330" r:id="rId39"/>
    <p:sldId id="331" r:id="rId40"/>
    <p:sldId id="332" r:id="rId41"/>
    <p:sldId id="294" r:id="rId42"/>
    <p:sldId id="295" r:id="rId43"/>
    <p:sldId id="299" r:id="rId44"/>
    <p:sldId id="301" r:id="rId45"/>
    <p:sldId id="302" r:id="rId46"/>
    <p:sldId id="380" r:id="rId47"/>
    <p:sldId id="381" r:id="rId48"/>
    <p:sldId id="382" r:id="rId49"/>
    <p:sldId id="383" r:id="rId50"/>
    <p:sldId id="384" r:id="rId51"/>
    <p:sldId id="386" r:id="rId52"/>
    <p:sldId id="385" r:id="rId53"/>
    <p:sldId id="346" r:id="rId54"/>
    <p:sldId id="303" r:id="rId55"/>
    <p:sldId id="306" r:id="rId56"/>
    <p:sldId id="304" r:id="rId57"/>
    <p:sldId id="308" r:id="rId58"/>
    <p:sldId id="350" r:id="rId59"/>
    <p:sldId id="310" r:id="rId60"/>
    <p:sldId id="316" r:id="rId61"/>
    <p:sldId id="309" r:id="rId62"/>
    <p:sldId id="352" r:id="rId63"/>
    <p:sldId id="351" r:id="rId64"/>
    <p:sldId id="353" r:id="rId65"/>
    <p:sldId id="354" r:id="rId66"/>
    <p:sldId id="373" r:id="rId67"/>
    <p:sldId id="374" r:id="rId68"/>
    <p:sldId id="375" r:id="rId69"/>
    <p:sldId id="376" r:id="rId70"/>
    <p:sldId id="377" r:id="rId71"/>
    <p:sldId id="378" r:id="rId72"/>
    <p:sldId id="379" r:id="rId73"/>
    <p:sldId id="347" r:id="rId74"/>
    <p:sldId id="357" r:id="rId75"/>
    <p:sldId id="358" r:id="rId76"/>
    <p:sldId id="361" r:id="rId77"/>
    <p:sldId id="362" r:id="rId78"/>
    <p:sldId id="366" r:id="rId79"/>
    <p:sldId id="367" r:id="rId80"/>
    <p:sldId id="363" r:id="rId81"/>
    <p:sldId id="365" r:id="rId82"/>
    <p:sldId id="368" r:id="rId83"/>
    <p:sldId id="364" r:id="rId84"/>
    <p:sldId id="369" r:id="rId85"/>
    <p:sldId id="360" r:id="rId86"/>
    <p:sldId id="370" r:id="rId87"/>
    <p:sldId id="371" r:id="rId88"/>
    <p:sldId id="372" r:id="rId89"/>
    <p:sldId id="356" r:id="rId90"/>
    <p:sldId id="335" r:id="rId91"/>
    <p:sldId id="337" r:id="rId92"/>
    <p:sldId id="338" r:id="rId93"/>
    <p:sldId id="339" r:id="rId94"/>
    <p:sldId id="336" r:id="rId95"/>
    <p:sldId id="341" r:id="rId96"/>
    <p:sldId id="342" r:id="rId97"/>
    <p:sldId id="343" r:id="rId98"/>
    <p:sldId id="348" r:id="rId99"/>
    <p:sldId id="312" r:id="rId100"/>
    <p:sldId id="313" r:id="rId101"/>
    <p:sldId id="333" r:id="rId102"/>
    <p:sldId id="314" r:id="rId103"/>
    <p:sldId id="334" r:id="rId104"/>
    <p:sldId id="315" r:id="rId105"/>
    <p:sldId id="355" r:id="rId106"/>
    <p:sldId id="323" r:id="rId107"/>
    <p:sldId id="320" r:id="rId108"/>
    <p:sldId id="318" r:id="rId109"/>
    <p:sldId id="296" r:id="rId110"/>
    <p:sldId id="276" r:id="rId111"/>
  </p:sldIdLst>
  <p:sldSz cx="9906000" cy="6858000" type="A4"/>
  <p:notesSz cx="6858000" cy="9144000"/>
  <p:defaultTextStyle>
    <a:defPPr>
      <a:defRPr lang="en-US"/>
    </a:defPPr>
    <a:lvl1pPr algn="l" rtl="0" fontAlgn="base">
      <a:spcBef>
        <a:spcPct val="0"/>
      </a:spcBef>
      <a:spcAft>
        <a:spcPct val="0"/>
      </a:spcAft>
      <a:defRPr sz="2000" b="1" kern="1200">
        <a:solidFill>
          <a:schemeClr val="tx1"/>
        </a:solidFill>
        <a:latin typeface="Arial" pitchFamily="-111" charset="0"/>
        <a:ea typeface="Times New Roman" pitchFamily="-111" charset="0"/>
        <a:cs typeface="Times New Roman" pitchFamily="-111" charset="0"/>
      </a:defRPr>
    </a:lvl1pPr>
    <a:lvl2pPr marL="457200" algn="l" rtl="0" fontAlgn="base">
      <a:spcBef>
        <a:spcPct val="0"/>
      </a:spcBef>
      <a:spcAft>
        <a:spcPct val="0"/>
      </a:spcAft>
      <a:defRPr sz="2000" b="1" kern="1200">
        <a:solidFill>
          <a:schemeClr val="tx1"/>
        </a:solidFill>
        <a:latin typeface="Arial" pitchFamily="-111" charset="0"/>
        <a:ea typeface="Times New Roman" pitchFamily="-111" charset="0"/>
        <a:cs typeface="Times New Roman" pitchFamily="-111" charset="0"/>
      </a:defRPr>
    </a:lvl2pPr>
    <a:lvl3pPr marL="914400" algn="l" rtl="0" fontAlgn="base">
      <a:spcBef>
        <a:spcPct val="0"/>
      </a:spcBef>
      <a:spcAft>
        <a:spcPct val="0"/>
      </a:spcAft>
      <a:defRPr sz="2000" b="1" kern="1200">
        <a:solidFill>
          <a:schemeClr val="tx1"/>
        </a:solidFill>
        <a:latin typeface="Arial" pitchFamily="-111" charset="0"/>
        <a:ea typeface="Times New Roman" pitchFamily="-111" charset="0"/>
        <a:cs typeface="Times New Roman" pitchFamily="-111" charset="0"/>
      </a:defRPr>
    </a:lvl3pPr>
    <a:lvl4pPr marL="1371600" algn="l" rtl="0" fontAlgn="base">
      <a:spcBef>
        <a:spcPct val="0"/>
      </a:spcBef>
      <a:spcAft>
        <a:spcPct val="0"/>
      </a:spcAft>
      <a:defRPr sz="2000" b="1" kern="1200">
        <a:solidFill>
          <a:schemeClr val="tx1"/>
        </a:solidFill>
        <a:latin typeface="Arial" pitchFamily="-111" charset="0"/>
        <a:ea typeface="Times New Roman" pitchFamily="-111" charset="0"/>
        <a:cs typeface="Times New Roman" pitchFamily="-111" charset="0"/>
      </a:defRPr>
    </a:lvl4pPr>
    <a:lvl5pPr marL="1828800" algn="l" rtl="0" fontAlgn="base">
      <a:spcBef>
        <a:spcPct val="0"/>
      </a:spcBef>
      <a:spcAft>
        <a:spcPct val="0"/>
      </a:spcAft>
      <a:defRPr sz="2000" b="1" kern="1200">
        <a:solidFill>
          <a:schemeClr val="tx1"/>
        </a:solidFill>
        <a:latin typeface="Arial" pitchFamily="-111" charset="0"/>
        <a:ea typeface="Times New Roman" pitchFamily="-111" charset="0"/>
        <a:cs typeface="Times New Roman" pitchFamily="-111" charset="0"/>
      </a:defRPr>
    </a:lvl5pPr>
    <a:lvl6pPr marL="22860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6pPr>
    <a:lvl7pPr marL="27432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7pPr>
    <a:lvl8pPr marL="32004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8pPr>
    <a:lvl9pPr marL="36576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9pPr>
  </p:defaultTextStyle>
  <p:extLst>
    <p:ext uri="{EFAFB233-063F-42B5-8137-9DF3F51BA10A}">
      <p15:sldGuideLst xmlns:p15="http://schemas.microsoft.com/office/powerpoint/2012/main">
        <p15:guide id="1" orient="horz" pos="10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BB5211"/>
    <a:srgbClr val="FFCC66"/>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1"/>
    <p:restoredTop sz="93243"/>
  </p:normalViewPr>
  <p:slideViewPr>
    <p:cSldViewPr>
      <p:cViewPr varScale="1">
        <p:scale>
          <a:sx n="82" d="100"/>
          <a:sy n="82" d="100"/>
        </p:scale>
        <p:origin x="776" y="168"/>
      </p:cViewPr>
      <p:guideLst>
        <p:guide orient="horz" pos="1008"/>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624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slide" Target="slides/slide109.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slide" Target="slides/slide110.xml"/><Relationship Id="rId112" Type="http://schemas.openxmlformats.org/officeDocument/2006/relationships/notesMaster" Target="notesMasters/notesMaster1.xml"/><Relationship Id="rId113" Type="http://schemas.openxmlformats.org/officeDocument/2006/relationships/presProps" Target="presProps.xml"/><Relationship Id="rId114" Type="http://schemas.openxmlformats.org/officeDocument/2006/relationships/viewProps" Target="viewProps.xml"/><Relationship Id="rId115" Type="http://schemas.openxmlformats.org/officeDocument/2006/relationships/theme" Target="theme/theme1.xml"/><Relationship Id="rId11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1" Type="http://schemas.openxmlformats.org/officeDocument/2006/relationships/slide" Target="slides/slide105.xml"/><Relationship Id="rId12" Type="http://schemas.openxmlformats.org/officeDocument/2006/relationships/slide" Target="slides/slide106.xml"/><Relationship Id="rId13" Type="http://schemas.openxmlformats.org/officeDocument/2006/relationships/slide" Target="slides/slide107.xml"/><Relationship Id="rId14" Type="http://schemas.openxmlformats.org/officeDocument/2006/relationships/slide" Target="slides/slide108.xml"/><Relationship Id="rId1" Type="http://schemas.openxmlformats.org/officeDocument/2006/relationships/slide" Target="slides/slide10.xml"/><Relationship Id="rId2" Type="http://schemas.openxmlformats.org/officeDocument/2006/relationships/slide" Target="slides/slide19.xml"/><Relationship Id="rId3" Type="http://schemas.openxmlformats.org/officeDocument/2006/relationships/slide" Target="slides/slide21.xml"/><Relationship Id="rId4" Type="http://schemas.openxmlformats.org/officeDocument/2006/relationships/slide" Target="slides/slide22.xml"/><Relationship Id="rId5" Type="http://schemas.openxmlformats.org/officeDocument/2006/relationships/slide" Target="slides/slide23.xml"/><Relationship Id="rId6" Type="http://schemas.openxmlformats.org/officeDocument/2006/relationships/slide" Target="slides/slide36.xml"/><Relationship Id="rId7" Type="http://schemas.openxmlformats.org/officeDocument/2006/relationships/slide" Target="slides/slide57.xml"/><Relationship Id="rId8" Type="http://schemas.openxmlformats.org/officeDocument/2006/relationships/slide" Target="slides/slide59.xml"/><Relationship Id="rId9" Type="http://schemas.openxmlformats.org/officeDocument/2006/relationships/slide" Target="slides/slide60.xml"/><Relationship Id="rId10"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rgbClr val="FF0000"/>
              </a:buClr>
              <a:buFont typeface="Arial" pitchFamily="-84" charset="0"/>
              <a:buNone/>
              <a:defRPr sz="1200">
                <a:latin typeface="Arial" pitchFamily="-84" charset="0"/>
                <a:ea typeface="Times New Roman" pitchFamily="-84" charset="0"/>
                <a:cs typeface="Times New Roman" pitchFamily="-84"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rgbClr val="FF0000"/>
              </a:buClr>
              <a:buFont typeface="Arial" pitchFamily="-84" charset="0"/>
              <a:buNone/>
              <a:defRPr sz="1200">
                <a:latin typeface="Arial" pitchFamily="-84" charset="0"/>
                <a:ea typeface="Times New Roman" pitchFamily="-84" charset="0"/>
                <a:cs typeface="Times New Roman" pitchFamily="-8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rgbClr val="FF0000"/>
              </a:buClr>
              <a:buFont typeface="Arial" pitchFamily="-84" charset="0"/>
              <a:buNone/>
              <a:defRPr sz="1200">
                <a:latin typeface="Arial" pitchFamily="-84" charset="0"/>
                <a:ea typeface="Times New Roman" pitchFamily="-84" charset="0"/>
                <a:cs typeface="Times New Roman" pitchFamily="-84"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rgbClr val="FF0000"/>
              </a:buClr>
              <a:buFont typeface="Arial" pitchFamily="-84" charset="0"/>
              <a:buNone/>
              <a:defRPr sz="1200">
                <a:latin typeface="Arial" pitchFamily="-84" charset="0"/>
                <a:ea typeface="Times New Roman" pitchFamily="-84" charset="0"/>
                <a:cs typeface="Times New Roman" pitchFamily="-84" charset="0"/>
              </a:defRPr>
            </a:lvl1pPr>
          </a:lstStyle>
          <a:p>
            <a:pPr>
              <a:defRPr/>
            </a:pPr>
            <a:fld id="{A3BF8136-191C-7641-AF17-4F874061104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a:buFont typeface="Arial" pitchFamily="-111" charset="0"/>
              <a:buNone/>
            </a:pPr>
            <a:fld id="{2EE44600-7D03-0844-BA1C-932CDFF8C45E}" type="slidenum">
              <a:rPr lang="en-US">
                <a:latin typeface="Arial" pitchFamily="-111" charset="0"/>
                <a:ea typeface="Times New Roman" pitchFamily="-111" charset="0"/>
                <a:cs typeface="Times New Roman" pitchFamily="-111" charset="0"/>
              </a:rPr>
              <a:pPr>
                <a:buFont typeface="Arial" pitchFamily="-111" charset="0"/>
                <a:buNone/>
              </a:pPr>
              <a:t>1</a:t>
            </a:fld>
            <a:endParaRPr lang="en-US">
              <a:latin typeface="Arial" pitchFamily="-111" charset="0"/>
              <a:ea typeface="Times New Roman" pitchFamily="-111" charset="0"/>
              <a:cs typeface="Times New Roman" pitchFamily="-111"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a:buFont typeface="Arial" pitchFamily="-111" charset="0"/>
              <a:buNone/>
            </a:pPr>
            <a:fld id="{C8E8F4A6-01D5-7542-9CF7-E3375D3A0C2A}" type="slidenum">
              <a:rPr lang="en-US">
                <a:latin typeface="Arial" pitchFamily="-111" charset="0"/>
                <a:ea typeface="Times New Roman" pitchFamily="-111" charset="0"/>
                <a:cs typeface="Times New Roman" pitchFamily="-111" charset="0"/>
              </a:rPr>
              <a:pPr>
                <a:buFont typeface="Arial" pitchFamily="-111" charset="0"/>
                <a:buNone/>
              </a:pPr>
              <a:t>18</a:t>
            </a:fld>
            <a:endParaRPr lang="en-US">
              <a:latin typeface="Arial" pitchFamily="-111" charset="0"/>
              <a:ea typeface="Times New Roman" pitchFamily="-111" charset="0"/>
              <a:cs typeface="Times New Roman" pitchFamily="-111" charset="0"/>
            </a:endParaRPr>
          </a:p>
        </p:txBody>
      </p:sp>
      <p:sp>
        <p:nvSpPr>
          <p:cNvPr id="4198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4198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41989" name="Rectangle 4"/>
          <p:cNvSpPr>
            <a:spLocks noGrp="1" noRot="1" noChangeAspect="1" noChangeArrowheads="1" noTextEdit="1"/>
          </p:cNvSpPr>
          <p:nvPr>
            <p:ph type="sldImg"/>
          </p:nvPr>
        </p:nvSpPr>
        <p:spPr>
          <a:xfrm>
            <a:off x="209550" y="457200"/>
            <a:ext cx="6438900" cy="4457700"/>
          </a:xfrm>
          <a:ln/>
        </p:spPr>
      </p:sp>
      <p:sp>
        <p:nvSpPr>
          <p:cNvPr id="4199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solidFill>
                <a:schemeClr val="bg2"/>
              </a:solidFill>
              <a:latin typeface="Courier New" pitchFamily="-111" charset="0"/>
              <a:ea typeface="Times New Roman" pitchFamily="-111" charset="0"/>
              <a:cs typeface="Times New Roman" pitchFamily="-11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a:buFont typeface="Arial" pitchFamily="-111" charset="0"/>
              <a:buNone/>
            </a:pPr>
            <a:fld id="{81BECF38-0B82-8D4E-986D-557AB1F158A9}" type="slidenum">
              <a:rPr lang="en-US">
                <a:latin typeface="Arial" pitchFamily="-111" charset="0"/>
                <a:ea typeface="Times New Roman" pitchFamily="-111" charset="0"/>
                <a:cs typeface="Times New Roman" pitchFamily="-111" charset="0"/>
              </a:rPr>
              <a:pPr>
                <a:buFont typeface="Arial" pitchFamily="-111" charset="0"/>
                <a:buNone/>
              </a:pPr>
              <a:t>19</a:t>
            </a:fld>
            <a:endParaRPr lang="en-US">
              <a:latin typeface="Arial" pitchFamily="-111" charset="0"/>
              <a:ea typeface="Times New Roman" pitchFamily="-111" charset="0"/>
              <a:cs typeface="Times New Roman" pitchFamily="-111" charset="0"/>
            </a:endParaRPr>
          </a:p>
        </p:txBody>
      </p:sp>
      <p:sp>
        <p:nvSpPr>
          <p:cNvPr id="4403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4403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44037" name="Rectangle 4"/>
          <p:cNvSpPr>
            <a:spLocks noGrp="1" noRot="1" noChangeAspect="1" noChangeArrowheads="1" noTextEdit="1"/>
          </p:cNvSpPr>
          <p:nvPr>
            <p:ph type="sldImg"/>
          </p:nvPr>
        </p:nvSpPr>
        <p:spPr>
          <a:xfrm>
            <a:off x="209550" y="457200"/>
            <a:ext cx="6438900" cy="4457700"/>
          </a:xfrm>
          <a:ln/>
        </p:spPr>
      </p:sp>
      <p:sp>
        <p:nvSpPr>
          <p:cNvPr id="44038" name="Rectangle 5"/>
          <p:cNvSpPr>
            <a:spLocks noGrp="1" noChangeArrowheads="1"/>
          </p:cNvSpPr>
          <p:nvPr>
            <p:ph type="body" idx="1"/>
          </p:nvPr>
        </p:nvSpPr>
        <p:spPr>
          <a:xfrm>
            <a:off x="571500" y="5143500"/>
            <a:ext cx="5715000" cy="3414713"/>
          </a:xfrm>
          <a:noFill/>
          <a:ln/>
        </p:spPr>
        <p:txBody>
          <a:bodyPr lIns="89915" tIns="44957" rIns="89915" bIns="44957"/>
          <a:lstStyle/>
          <a:p>
            <a:pPr lvl="1"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a:buFont typeface="Arial" pitchFamily="-111" charset="0"/>
              <a:buNone/>
            </a:pPr>
            <a:fld id="{FA5A159A-A7F9-2642-ADDC-C1B39E5EC241}" type="slidenum">
              <a:rPr lang="en-US">
                <a:latin typeface="Arial" pitchFamily="-111" charset="0"/>
                <a:ea typeface="Times New Roman" pitchFamily="-111" charset="0"/>
                <a:cs typeface="Times New Roman" pitchFamily="-111" charset="0"/>
              </a:rPr>
              <a:pPr>
                <a:buFont typeface="Arial" pitchFamily="-111" charset="0"/>
                <a:buNone/>
              </a:pPr>
              <a:t>20</a:t>
            </a:fld>
            <a:endParaRPr lang="en-US">
              <a:latin typeface="Arial" pitchFamily="-111" charset="0"/>
              <a:ea typeface="Times New Roman" pitchFamily="-111" charset="0"/>
              <a:cs typeface="Times New Roman" pitchFamily="-111" charset="0"/>
            </a:endParaRPr>
          </a:p>
        </p:txBody>
      </p:sp>
      <p:sp>
        <p:nvSpPr>
          <p:cNvPr id="4608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4608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46085" name="Rectangle 4"/>
          <p:cNvSpPr>
            <a:spLocks noGrp="1" noRot="1" noChangeAspect="1" noChangeArrowheads="1" noTextEdit="1"/>
          </p:cNvSpPr>
          <p:nvPr>
            <p:ph type="sldImg"/>
          </p:nvPr>
        </p:nvSpPr>
        <p:spPr>
          <a:xfrm>
            <a:off x="209550" y="457200"/>
            <a:ext cx="6438900" cy="4457700"/>
          </a:xfrm>
          <a:ln/>
        </p:spPr>
      </p:sp>
      <p:sp>
        <p:nvSpPr>
          <p:cNvPr id="46086" name="Rectangle 5"/>
          <p:cNvSpPr>
            <a:spLocks noGrp="1" noChangeArrowheads="1"/>
          </p:cNvSpPr>
          <p:nvPr>
            <p:ph type="body" idx="1"/>
          </p:nvPr>
        </p:nvSpPr>
        <p:spPr>
          <a:xfrm>
            <a:off x="571500" y="5143500"/>
            <a:ext cx="5715000" cy="3414713"/>
          </a:xfrm>
          <a:noFill/>
          <a:ln/>
        </p:spPr>
        <p:txBody>
          <a:bodyPr lIns="89915" tIns="44957" rIns="89915" bIns="44957"/>
          <a:lstStyle/>
          <a:p>
            <a:pPr lvl="1"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a:buFont typeface="Arial" pitchFamily="-111" charset="0"/>
              <a:buNone/>
            </a:pPr>
            <a:fld id="{3470F644-5AA9-A04B-9650-DF666A514167}" type="slidenum">
              <a:rPr lang="en-US">
                <a:latin typeface="Arial" pitchFamily="-111" charset="0"/>
                <a:ea typeface="Times New Roman" pitchFamily="-111" charset="0"/>
                <a:cs typeface="Times New Roman" pitchFamily="-111" charset="0"/>
              </a:rPr>
              <a:pPr>
                <a:buFont typeface="Arial" pitchFamily="-111" charset="0"/>
                <a:buNone/>
              </a:pPr>
              <a:t>21</a:t>
            </a:fld>
            <a:endParaRPr lang="en-US">
              <a:latin typeface="Arial" pitchFamily="-111" charset="0"/>
              <a:ea typeface="Times New Roman" pitchFamily="-111" charset="0"/>
              <a:cs typeface="Times New Roman" pitchFamily="-111" charset="0"/>
            </a:endParaRPr>
          </a:p>
        </p:txBody>
      </p:sp>
      <p:sp>
        <p:nvSpPr>
          <p:cNvPr id="4813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4813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48133" name="Rectangle 4"/>
          <p:cNvSpPr>
            <a:spLocks noGrp="1" noRot="1" noChangeAspect="1" noChangeArrowheads="1" noTextEdit="1"/>
          </p:cNvSpPr>
          <p:nvPr>
            <p:ph type="sldImg"/>
          </p:nvPr>
        </p:nvSpPr>
        <p:spPr>
          <a:xfrm>
            <a:off x="209550" y="457200"/>
            <a:ext cx="6438900" cy="4457700"/>
          </a:xfrm>
          <a:ln/>
        </p:spPr>
      </p:sp>
      <p:sp>
        <p:nvSpPr>
          <p:cNvPr id="4813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solidFill>
                <a:schemeClr val="bg2"/>
              </a:solidFill>
              <a:latin typeface="Courier New" pitchFamily="-111" charset="0"/>
              <a:ea typeface="Times New Roman" pitchFamily="-111" charset="0"/>
              <a:cs typeface="Times New Roman" pitchFamily="-11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pPr>
              <a:buFont typeface="Arial" pitchFamily="-111" charset="0"/>
              <a:buNone/>
            </a:pPr>
            <a:fld id="{6E580273-4458-8D4F-830B-7A281BA6E3C8}" type="slidenum">
              <a:rPr lang="en-US">
                <a:latin typeface="Arial" pitchFamily="-111" charset="0"/>
                <a:ea typeface="Times New Roman" pitchFamily="-111" charset="0"/>
                <a:cs typeface="Times New Roman" pitchFamily="-111" charset="0"/>
              </a:rPr>
              <a:pPr>
                <a:buFont typeface="Arial" pitchFamily="-111" charset="0"/>
                <a:buNone/>
              </a:pPr>
              <a:t>22</a:t>
            </a:fld>
            <a:endParaRPr lang="en-US">
              <a:latin typeface="Arial" pitchFamily="-111" charset="0"/>
              <a:ea typeface="Times New Roman" pitchFamily="-111" charset="0"/>
              <a:cs typeface="Times New Roman" pitchFamily="-111" charset="0"/>
            </a:endParaRPr>
          </a:p>
        </p:txBody>
      </p:sp>
      <p:sp>
        <p:nvSpPr>
          <p:cNvPr id="5017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5018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50181" name="Rectangle 4"/>
          <p:cNvSpPr>
            <a:spLocks noGrp="1" noRot="1" noChangeAspect="1" noChangeArrowheads="1" noTextEdit="1"/>
          </p:cNvSpPr>
          <p:nvPr>
            <p:ph type="sldImg"/>
          </p:nvPr>
        </p:nvSpPr>
        <p:spPr>
          <a:xfrm>
            <a:off x="209550" y="457200"/>
            <a:ext cx="6438900" cy="4457700"/>
          </a:xfrm>
          <a:ln/>
        </p:spPr>
      </p:sp>
      <p:sp>
        <p:nvSpPr>
          <p:cNvPr id="5018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solidFill>
                <a:schemeClr val="bg2"/>
              </a:solidFill>
              <a:latin typeface="Courier New" pitchFamily="-111" charset="0"/>
              <a:ea typeface="Times New Roman" pitchFamily="-111" charset="0"/>
              <a:cs typeface="Times New Roman" pitchFamily="-11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pPr>
              <a:buFont typeface="Arial" pitchFamily="-111" charset="0"/>
              <a:buNone/>
            </a:pPr>
            <a:fld id="{B05510D6-F3DD-3648-BDF0-BB099475A8A1}" type="slidenum">
              <a:rPr lang="en-US">
                <a:latin typeface="Arial" pitchFamily="-111" charset="0"/>
                <a:ea typeface="Times New Roman" pitchFamily="-111" charset="0"/>
                <a:cs typeface="Times New Roman" pitchFamily="-111" charset="0"/>
              </a:rPr>
              <a:pPr>
                <a:buFont typeface="Arial" pitchFamily="-111" charset="0"/>
                <a:buNone/>
              </a:pPr>
              <a:t>23</a:t>
            </a:fld>
            <a:endParaRPr lang="en-US">
              <a:latin typeface="Arial" pitchFamily="-111" charset="0"/>
              <a:ea typeface="Times New Roman" pitchFamily="-111" charset="0"/>
              <a:cs typeface="Times New Roman" pitchFamily="-111" charset="0"/>
            </a:endParaRPr>
          </a:p>
        </p:txBody>
      </p:sp>
      <p:sp>
        <p:nvSpPr>
          <p:cNvPr id="5222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5222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52229" name="Rectangle 4"/>
          <p:cNvSpPr>
            <a:spLocks noGrp="1" noRot="1" noChangeAspect="1" noChangeArrowheads="1" noTextEdit="1"/>
          </p:cNvSpPr>
          <p:nvPr>
            <p:ph type="sldImg"/>
          </p:nvPr>
        </p:nvSpPr>
        <p:spPr>
          <a:xfrm>
            <a:off x="209550" y="457200"/>
            <a:ext cx="6438900" cy="4457700"/>
          </a:xfrm>
          <a:ln/>
        </p:spPr>
      </p:sp>
      <p:sp>
        <p:nvSpPr>
          <p:cNvPr id="5223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solidFill>
                <a:schemeClr val="bg2"/>
              </a:solidFill>
              <a:latin typeface="Courier New" pitchFamily="-111" charset="0"/>
              <a:ea typeface="Times New Roman" pitchFamily="-111" charset="0"/>
              <a:cs typeface="Times New Roman" pitchFamily="-11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pPr>
              <a:buFont typeface="Arial" pitchFamily="-111" charset="0"/>
              <a:buNone/>
            </a:pPr>
            <a:fld id="{80F756F5-E220-6F43-A08D-865CD7AE7146}" type="slidenum">
              <a:rPr lang="en-US">
                <a:latin typeface="Arial" pitchFamily="-111" charset="0"/>
                <a:ea typeface="Times New Roman" pitchFamily="-111" charset="0"/>
                <a:cs typeface="Times New Roman" pitchFamily="-111" charset="0"/>
              </a:rPr>
              <a:pPr>
                <a:buFont typeface="Arial" pitchFamily="-111" charset="0"/>
                <a:buNone/>
              </a:pPr>
              <a:t>24</a:t>
            </a:fld>
            <a:endParaRPr lang="en-US">
              <a:latin typeface="Arial" pitchFamily="-111" charset="0"/>
              <a:ea typeface="Times New Roman" pitchFamily="-111" charset="0"/>
              <a:cs typeface="Times New Roman" pitchFamily="-111" charset="0"/>
            </a:endParaRPr>
          </a:p>
        </p:txBody>
      </p:sp>
      <p:sp>
        <p:nvSpPr>
          <p:cNvPr id="5427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5427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54277" name="Rectangle 4"/>
          <p:cNvSpPr>
            <a:spLocks noGrp="1" noRot="1" noChangeAspect="1" noChangeArrowheads="1" noTextEdit="1"/>
          </p:cNvSpPr>
          <p:nvPr>
            <p:ph type="sldImg"/>
          </p:nvPr>
        </p:nvSpPr>
        <p:spPr>
          <a:xfrm>
            <a:off x="209550" y="457200"/>
            <a:ext cx="6438900" cy="4457700"/>
          </a:xfrm>
          <a:ln/>
        </p:spPr>
      </p:sp>
      <p:sp>
        <p:nvSpPr>
          <p:cNvPr id="5427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solidFill>
                <a:schemeClr val="bg2"/>
              </a:solidFill>
              <a:latin typeface="Courier New" pitchFamily="-111" charset="0"/>
              <a:ea typeface="Times New Roman" pitchFamily="-111" charset="0"/>
              <a:cs typeface="Times New Roman" pitchFamily="-11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a:buFont typeface="Arial" pitchFamily="-111" charset="0"/>
              <a:buNone/>
            </a:pPr>
            <a:fld id="{DCD06DF8-A44C-F249-B9C1-F86747EDFF4A}" type="slidenum">
              <a:rPr lang="en-US">
                <a:latin typeface="Arial" pitchFamily="-111" charset="0"/>
                <a:ea typeface="Times New Roman" pitchFamily="-111" charset="0"/>
                <a:cs typeface="Times New Roman" pitchFamily="-111" charset="0"/>
              </a:rPr>
              <a:pPr>
                <a:buFont typeface="Arial" pitchFamily="-111" charset="0"/>
                <a:buNone/>
              </a:pPr>
              <a:t>28</a:t>
            </a:fld>
            <a:endParaRPr lang="en-US">
              <a:latin typeface="Arial" pitchFamily="-111" charset="0"/>
              <a:ea typeface="Times New Roman" pitchFamily="-111" charset="0"/>
              <a:cs typeface="Times New Roman" pitchFamily="-111"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a:buFont typeface="Arial" pitchFamily="-111" charset="0"/>
              <a:buNone/>
            </a:pPr>
            <a:fld id="{DAA2CD56-9E9D-454A-8913-C034868E688B}" type="slidenum">
              <a:rPr lang="en-US">
                <a:latin typeface="Arial" pitchFamily="-111" charset="0"/>
                <a:ea typeface="Times New Roman" pitchFamily="-111" charset="0"/>
                <a:cs typeface="Times New Roman" pitchFamily="-111" charset="0"/>
              </a:rPr>
              <a:pPr>
                <a:buFont typeface="Arial" pitchFamily="-111" charset="0"/>
                <a:buNone/>
              </a:pPr>
              <a:t>29</a:t>
            </a:fld>
            <a:endParaRPr lang="en-US">
              <a:latin typeface="Arial" pitchFamily="-111" charset="0"/>
              <a:ea typeface="Times New Roman" pitchFamily="-111" charset="0"/>
              <a:cs typeface="Times New Roman" pitchFamily="-111" charset="0"/>
            </a:endParaRPr>
          </a:p>
        </p:txBody>
      </p:sp>
      <p:sp>
        <p:nvSpPr>
          <p:cNvPr id="6349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6349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63493" name="Rectangle 4"/>
          <p:cNvSpPr>
            <a:spLocks noGrp="1" noRot="1" noChangeAspect="1" noChangeArrowheads="1" noTextEdit="1"/>
          </p:cNvSpPr>
          <p:nvPr>
            <p:ph type="sldImg"/>
          </p:nvPr>
        </p:nvSpPr>
        <p:spPr>
          <a:xfrm>
            <a:off x="209550" y="457200"/>
            <a:ext cx="6438900" cy="4457700"/>
          </a:xfrm>
          <a:ln/>
        </p:spPr>
      </p:sp>
      <p:sp>
        <p:nvSpPr>
          <p:cNvPr id="6349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a:buFont typeface="Arial" pitchFamily="-111" charset="0"/>
              <a:buNone/>
            </a:pPr>
            <a:fld id="{6A8DC965-0129-074D-B5EC-3649CA0D55E5}" type="slidenum">
              <a:rPr lang="en-US">
                <a:latin typeface="Arial" pitchFamily="-111" charset="0"/>
                <a:ea typeface="Times New Roman" pitchFamily="-111" charset="0"/>
                <a:cs typeface="Times New Roman" pitchFamily="-111" charset="0"/>
              </a:rPr>
              <a:pPr>
                <a:buFont typeface="Arial" pitchFamily="-111" charset="0"/>
                <a:buNone/>
              </a:pPr>
              <a:t>30</a:t>
            </a:fld>
            <a:endParaRPr lang="en-US">
              <a:latin typeface="Arial" pitchFamily="-111" charset="0"/>
              <a:ea typeface="Times New Roman" pitchFamily="-111" charset="0"/>
              <a:cs typeface="Times New Roman" pitchFamily="-111" charset="0"/>
            </a:endParaRPr>
          </a:p>
        </p:txBody>
      </p:sp>
      <p:sp>
        <p:nvSpPr>
          <p:cNvPr id="6553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6554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65541" name="Rectangle 4"/>
          <p:cNvSpPr>
            <a:spLocks noGrp="1" noRot="1" noChangeAspect="1" noChangeArrowheads="1" noTextEdit="1"/>
          </p:cNvSpPr>
          <p:nvPr>
            <p:ph type="sldImg"/>
          </p:nvPr>
        </p:nvSpPr>
        <p:spPr>
          <a:xfrm>
            <a:off x="209550" y="457200"/>
            <a:ext cx="6438900" cy="4457700"/>
          </a:xfrm>
          <a:ln/>
        </p:spPr>
      </p:sp>
      <p:sp>
        <p:nvSpPr>
          <p:cNvPr id="6554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a:buFont typeface="Arial" pitchFamily="-111" charset="0"/>
              <a:buNone/>
            </a:pPr>
            <a:fld id="{12FAE042-F2DF-E240-9CF4-3298BD8909E8}" type="slidenum">
              <a:rPr lang="en-US">
                <a:latin typeface="Arial" pitchFamily="-111" charset="0"/>
                <a:ea typeface="Times New Roman" pitchFamily="-111" charset="0"/>
                <a:cs typeface="Times New Roman" pitchFamily="-111" charset="0"/>
              </a:rPr>
              <a:pPr>
                <a:buFont typeface="Arial" pitchFamily="-111" charset="0"/>
                <a:buNone/>
              </a:pPr>
              <a:t>3</a:t>
            </a:fld>
            <a:endParaRPr lang="en-US">
              <a:latin typeface="Arial" pitchFamily="-111" charset="0"/>
              <a:ea typeface="Times New Roman" pitchFamily="-111" charset="0"/>
              <a:cs typeface="Times New Roman" pitchFamily="-11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a:buFont typeface="Arial" pitchFamily="-111" charset="0"/>
              <a:buNone/>
            </a:pPr>
            <a:fld id="{C75B52BD-8BF0-E84F-AF5A-2CB88E896D37}" type="slidenum">
              <a:rPr lang="en-US">
                <a:latin typeface="Arial" pitchFamily="-111" charset="0"/>
                <a:ea typeface="Times New Roman" pitchFamily="-111" charset="0"/>
                <a:cs typeface="Times New Roman" pitchFamily="-111" charset="0"/>
              </a:rPr>
              <a:pPr>
                <a:buFont typeface="Arial" pitchFamily="-111" charset="0"/>
                <a:buNone/>
              </a:pPr>
              <a:t>31</a:t>
            </a:fld>
            <a:endParaRPr lang="en-US">
              <a:latin typeface="Arial" pitchFamily="-111" charset="0"/>
              <a:ea typeface="Times New Roman" pitchFamily="-111" charset="0"/>
              <a:cs typeface="Times New Roman" pitchFamily="-111" charset="0"/>
            </a:endParaRPr>
          </a:p>
        </p:txBody>
      </p:sp>
      <p:sp>
        <p:nvSpPr>
          <p:cNvPr id="6758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6758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67589" name="Rectangle 4"/>
          <p:cNvSpPr>
            <a:spLocks noGrp="1" noRot="1" noChangeAspect="1" noChangeArrowheads="1" noTextEdit="1"/>
          </p:cNvSpPr>
          <p:nvPr>
            <p:ph type="sldImg"/>
          </p:nvPr>
        </p:nvSpPr>
        <p:spPr>
          <a:xfrm>
            <a:off x="209550" y="457200"/>
            <a:ext cx="6438900" cy="4457700"/>
          </a:xfrm>
          <a:ln/>
        </p:spPr>
      </p:sp>
      <p:sp>
        <p:nvSpPr>
          <p:cNvPr id="6759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a:buFont typeface="Arial" pitchFamily="-111" charset="0"/>
              <a:buNone/>
            </a:pPr>
            <a:fld id="{0C0B285B-E85B-934E-A73C-DA9B4BA688D2}" type="slidenum">
              <a:rPr lang="en-US">
                <a:latin typeface="Arial" pitchFamily="-111" charset="0"/>
                <a:ea typeface="Times New Roman" pitchFamily="-111" charset="0"/>
                <a:cs typeface="Times New Roman" pitchFamily="-111" charset="0"/>
              </a:rPr>
              <a:pPr>
                <a:buFont typeface="Arial" pitchFamily="-111" charset="0"/>
                <a:buNone/>
              </a:pPr>
              <a:t>32</a:t>
            </a:fld>
            <a:endParaRPr lang="en-US">
              <a:latin typeface="Arial" pitchFamily="-111" charset="0"/>
              <a:ea typeface="Times New Roman" pitchFamily="-111" charset="0"/>
              <a:cs typeface="Times New Roman" pitchFamily="-111" charset="0"/>
            </a:endParaRPr>
          </a:p>
        </p:txBody>
      </p:sp>
      <p:sp>
        <p:nvSpPr>
          <p:cNvPr id="6963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6963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69637" name="Rectangle 4"/>
          <p:cNvSpPr>
            <a:spLocks noGrp="1" noRot="1" noChangeAspect="1" noChangeArrowheads="1" noTextEdit="1"/>
          </p:cNvSpPr>
          <p:nvPr>
            <p:ph type="sldImg"/>
          </p:nvPr>
        </p:nvSpPr>
        <p:spPr>
          <a:xfrm>
            <a:off x="209550" y="457200"/>
            <a:ext cx="6438900" cy="4457700"/>
          </a:xfrm>
          <a:ln/>
        </p:spPr>
      </p:sp>
      <p:sp>
        <p:nvSpPr>
          <p:cNvPr id="6963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a:buFont typeface="Arial" pitchFamily="-111" charset="0"/>
              <a:buNone/>
            </a:pPr>
            <a:fld id="{9A570A67-4B25-8540-8F63-9718829BF389}" type="slidenum">
              <a:rPr lang="en-US">
                <a:latin typeface="Arial" pitchFamily="-111" charset="0"/>
                <a:ea typeface="Times New Roman" pitchFamily="-111" charset="0"/>
                <a:cs typeface="Times New Roman" pitchFamily="-111" charset="0"/>
              </a:rPr>
              <a:pPr>
                <a:buFont typeface="Arial" pitchFamily="-111" charset="0"/>
                <a:buNone/>
              </a:pPr>
              <a:t>33</a:t>
            </a:fld>
            <a:endParaRPr lang="en-US">
              <a:latin typeface="Arial" pitchFamily="-111" charset="0"/>
              <a:ea typeface="Times New Roman" pitchFamily="-111" charset="0"/>
              <a:cs typeface="Times New Roman" pitchFamily="-111" charset="0"/>
            </a:endParaRPr>
          </a:p>
        </p:txBody>
      </p:sp>
      <p:sp>
        <p:nvSpPr>
          <p:cNvPr id="7168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7168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71685" name="Rectangle 4"/>
          <p:cNvSpPr>
            <a:spLocks noGrp="1" noRot="1" noChangeAspect="1" noChangeArrowheads="1" noTextEdit="1"/>
          </p:cNvSpPr>
          <p:nvPr>
            <p:ph type="sldImg"/>
          </p:nvPr>
        </p:nvSpPr>
        <p:spPr>
          <a:xfrm>
            <a:off x="209550" y="457200"/>
            <a:ext cx="6438900" cy="4457700"/>
          </a:xfrm>
          <a:ln/>
        </p:spPr>
      </p:sp>
      <p:sp>
        <p:nvSpPr>
          <p:cNvPr id="7168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a:buFont typeface="Arial" pitchFamily="-111" charset="0"/>
              <a:buNone/>
            </a:pPr>
            <a:fld id="{669B3DA7-B8D0-DC47-9409-B600313FCE99}" type="slidenum">
              <a:rPr lang="en-US">
                <a:latin typeface="Arial" pitchFamily="-111" charset="0"/>
                <a:ea typeface="Times New Roman" pitchFamily="-111" charset="0"/>
                <a:cs typeface="Times New Roman" pitchFamily="-111" charset="0"/>
              </a:rPr>
              <a:pPr>
                <a:buFont typeface="Arial" pitchFamily="-111" charset="0"/>
                <a:buNone/>
              </a:pPr>
              <a:t>37</a:t>
            </a:fld>
            <a:endParaRPr lang="en-US">
              <a:latin typeface="Arial" pitchFamily="-111" charset="0"/>
              <a:ea typeface="Times New Roman" pitchFamily="-111" charset="0"/>
              <a:cs typeface="Times New Roman" pitchFamily="-111" charset="0"/>
            </a:endParaRPr>
          </a:p>
        </p:txBody>
      </p:sp>
      <p:sp>
        <p:nvSpPr>
          <p:cNvPr id="7680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7680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76805" name="Rectangle 4"/>
          <p:cNvSpPr>
            <a:spLocks noGrp="1" noRot="1" noChangeAspect="1" noChangeArrowheads="1" noTextEdit="1"/>
          </p:cNvSpPr>
          <p:nvPr>
            <p:ph type="sldImg"/>
          </p:nvPr>
        </p:nvSpPr>
        <p:spPr>
          <a:xfrm>
            <a:off x="209550" y="457200"/>
            <a:ext cx="6438900" cy="4457700"/>
          </a:xfrm>
          <a:ln/>
        </p:spPr>
      </p:sp>
      <p:sp>
        <p:nvSpPr>
          <p:cNvPr id="7680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a:buFont typeface="Arial" pitchFamily="-111" charset="0"/>
              <a:buNone/>
            </a:pPr>
            <a:fld id="{92644472-B489-BE44-84F5-0FE25DADB8EE}" type="slidenum">
              <a:rPr lang="en-US">
                <a:latin typeface="Arial" pitchFamily="-111" charset="0"/>
                <a:ea typeface="Times New Roman" pitchFamily="-111" charset="0"/>
                <a:cs typeface="Times New Roman" pitchFamily="-111" charset="0"/>
              </a:rPr>
              <a:pPr>
                <a:buFont typeface="Arial" pitchFamily="-111" charset="0"/>
                <a:buNone/>
              </a:pPr>
              <a:t>38</a:t>
            </a:fld>
            <a:endParaRPr lang="en-US">
              <a:latin typeface="Arial" pitchFamily="-111" charset="0"/>
              <a:ea typeface="Times New Roman" pitchFamily="-111" charset="0"/>
              <a:cs typeface="Times New Roman" pitchFamily="-111" charset="0"/>
            </a:endParaRPr>
          </a:p>
        </p:txBody>
      </p:sp>
      <p:sp>
        <p:nvSpPr>
          <p:cNvPr id="7885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7885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78853" name="Rectangle 4"/>
          <p:cNvSpPr>
            <a:spLocks noGrp="1" noRot="1" noChangeAspect="1" noChangeArrowheads="1" noTextEdit="1"/>
          </p:cNvSpPr>
          <p:nvPr>
            <p:ph type="sldImg"/>
          </p:nvPr>
        </p:nvSpPr>
        <p:spPr>
          <a:xfrm>
            <a:off x="209550" y="457200"/>
            <a:ext cx="6438900" cy="4457700"/>
          </a:xfrm>
          <a:ln/>
        </p:spPr>
      </p:sp>
      <p:sp>
        <p:nvSpPr>
          <p:cNvPr id="7885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a:buFont typeface="Arial" pitchFamily="-111" charset="0"/>
              <a:buNone/>
            </a:pPr>
            <a:fld id="{51F3FE6A-C452-C441-AD79-05C88A6C8D75}" type="slidenum">
              <a:rPr lang="en-US">
                <a:latin typeface="Arial" pitchFamily="-111" charset="0"/>
                <a:ea typeface="Times New Roman" pitchFamily="-111" charset="0"/>
                <a:cs typeface="Times New Roman" pitchFamily="-111" charset="0"/>
              </a:rPr>
              <a:pPr>
                <a:buFont typeface="Arial" pitchFamily="-111" charset="0"/>
                <a:buNone/>
              </a:pPr>
              <a:t>40</a:t>
            </a:fld>
            <a:endParaRPr lang="en-US">
              <a:latin typeface="Arial" pitchFamily="-111" charset="0"/>
              <a:ea typeface="Times New Roman" pitchFamily="-111" charset="0"/>
              <a:cs typeface="Times New Roman" pitchFamily="-111" charset="0"/>
            </a:endParaRPr>
          </a:p>
        </p:txBody>
      </p:sp>
      <p:sp>
        <p:nvSpPr>
          <p:cNvPr id="8192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8192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81925" name="Rectangle 4"/>
          <p:cNvSpPr>
            <a:spLocks noGrp="1" noRot="1" noChangeAspect="1" noChangeArrowheads="1" noTextEdit="1"/>
          </p:cNvSpPr>
          <p:nvPr>
            <p:ph type="sldImg"/>
          </p:nvPr>
        </p:nvSpPr>
        <p:spPr>
          <a:xfrm>
            <a:off x="209550" y="457200"/>
            <a:ext cx="6438900" cy="4457700"/>
          </a:xfrm>
          <a:ln/>
        </p:spPr>
      </p:sp>
      <p:sp>
        <p:nvSpPr>
          <p:cNvPr id="8192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a:buFont typeface="Arial" pitchFamily="-111" charset="0"/>
              <a:buNone/>
            </a:pPr>
            <a:fld id="{6F8C69DC-1546-8742-8C90-4FEB279880FF}" type="slidenum">
              <a:rPr lang="en-US">
                <a:latin typeface="Arial" pitchFamily="-111" charset="0"/>
                <a:ea typeface="Times New Roman" pitchFamily="-111" charset="0"/>
                <a:cs typeface="Times New Roman" pitchFamily="-111" charset="0"/>
              </a:rPr>
              <a:pPr>
                <a:buFont typeface="Arial" pitchFamily="-111" charset="0"/>
                <a:buNone/>
              </a:pPr>
              <a:t>41</a:t>
            </a:fld>
            <a:endParaRPr lang="en-US">
              <a:latin typeface="Arial" pitchFamily="-111" charset="0"/>
              <a:ea typeface="Times New Roman" pitchFamily="-111" charset="0"/>
              <a:cs typeface="Times New Roman" pitchFamily="-111" charset="0"/>
            </a:endParaRPr>
          </a:p>
        </p:txBody>
      </p:sp>
      <p:sp>
        <p:nvSpPr>
          <p:cNvPr id="8397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8397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83973" name="Rectangle 4"/>
          <p:cNvSpPr>
            <a:spLocks noGrp="1" noRot="1" noChangeAspect="1" noChangeArrowheads="1" noTextEdit="1"/>
          </p:cNvSpPr>
          <p:nvPr>
            <p:ph type="sldImg"/>
          </p:nvPr>
        </p:nvSpPr>
        <p:spPr>
          <a:xfrm>
            <a:off x="209550" y="457200"/>
            <a:ext cx="6438900" cy="4457700"/>
          </a:xfrm>
          <a:ln/>
        </p:spPr>
      </p:sp>
      <p:sp>
        <p:nvSpPr>
          <p:cNvPr id="8397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a:buFont typeface="Arial" pitchFamily="-111" charset="0"/>
              <a:buNone/>
            </a:pPr>
            <a:fld id="{CC053F56-289F-734B-A722-8C8C3CA24FA4}" type="slidenum">
              <a:rPr lang="en-US">
                <a:latin typeface="Arial" pitchFamily="-111" charset="0"/>
                <a:ea typeface="Times New Roman" pitchFamily="-111" charset="0"/>
                <a:cs typeface="Times New Roman" pitchFamily="-111" charset="0"/>
              </a:rPr>
              <a:pPr>
                <a:buFont typeface="Arial" pitchFamily="-111" charset="0"/>
                <a:buNone/>
              </a:pPr>
              <a:t>42</a:t>
            </a:fld>
            <a:endParaRPr lang="en-US">
              <a:latin typeface="Arial" pitchFamily="-111" charset="0"/>
              <a:ea typeface="Times New Roman" pitchFamily="-111" charset="0"/>
              <a:cs typeface="Times New Roman" pitchFamily="-111" charset="0"/>
            </a:endParaRPr>
          </a:p>
        </p:txBody>
      </p:sp>
      <p:sp>
        <p:nvSpPr>
          <p:cNvPr id="8601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8602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86021" name="Rectangle 4"/>
          <p:cNvSpPr>
            <a:spLocks noGrp="1" noRot="1" noChangeAspect="1" noChangeArrowheads="1" noTextEdit="1"/>
          </p:cNvSpPr>
          <p:nvPr>
            <p:ph type="sldImg"/>
          </p:nvPr>
        </p:nvSpPr>
        <p:spPr>
          <a:xfrm>
            <a:off x="209550" y="457200"/>
            <a:ext cx="6438900" cy="4457700"/>
          </a:xfrm>
          <a:ln/>
        </p:spPr>
      </p:sp>
      <p:sp>
        <p:nvSpPr>
          <p:cNvPr id="8602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a:buFont typeface="Arial" pitchFamily="-111" charset="0"/>
              <a:buNone/>
            </a:pPr>
            <a:fld id="{42B03634-306F-6A40-9149-81647474B957}" type="slidenum">
              <a:rPr lang="en-US">
                <a:latin typeface="Arial" pitchFamily="-111" charset="0"/>
                <a:ea typeface="Times New Roman" pitchFamily="-111" charset="0"/>
                <a:cs typeface="Times New Roman" pitchFamily="-111" charset="0"/>
              </a:rPr>
              <a:pPr>
                <a:buFont typeface="Arial" pitchFamily="-111" charset="0"/>
                <a:buNone/>
              </a:pPr>
              <a:t>43</a:t>
            </a:fld>
            <a:endParaRPr lang="en-US">
              <a:latin typeface="Arial" pitchFamily="-111" charset="0"/>
              <a:ea typeface="Times New Roman" pitchFamily="-111" charset="0"/>
              <a:cs typeface="Times New Roman" pitchFamily="-111" charset="0"/>
            </a:endParaRPr>
          </a:p>
        </p:txBody>
      </p:sp>
      <p:sp>
        <p:nvSpPr>
          <p:cNvPr id="8806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8806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88069" name="Rectangle 4"/>
          <p:cNvSpPr>
            <a:spLocks noGrp="1" noRot="1" noChangeAspect="1" noChangeArrowheads="1" noTextEdit="1"/>
          </p:cNvSpPr>
          <p:nvPr>
            <p:ph type="sldImg"/>
          </p:nvPr>
        </p:nvSpPr>
        <p:spPr>
          <a:xfrm>
            <a:off x="209550" y="457200"/>
            <a:ext cx="6438900" cy="4457700"/>
          </a:xfrm>
          <a:ln/>
        </p:spPr>
      </p:sp>
      <p:sp>
        <p:nvSpPr>
          <p:cNvPr id="8807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a:buFont typeface="Arial" pitchFamily="-111" charset="0"/>
              <a:buNone/>
            </a:pPr>
            <a:fld id="{53EBFA73-3080-2A47-883A-04C4F12EC54D}" type="slidenum">
              <a:rPr lang="en-US">
                <a:latin typeface="Arial" pitchFamily="-111" charset="0"/>
                <a:ea typeface="Times New Roman" pitchFamily="-111" charset="0"/>
                <a:cs typeface="Times New Roman" pitchFamily="-111" charset="0"/>
              </a:rPr>
              <a:pPr>
                <a:buFont typeface="Arial" pitchFamily="-111" charset="0"/>
                <a:buNone/>
              </a:pPr>
              <a:t>44</a:t>
            </a:fld>
            <a:endParaRPr lang="en-US">
              <a:latin typeface="Arial" pitchFamily="-111" charset="0"/>
              <a:ea typeface="Times New Roman" pitchFamily="-111" charset="0"/>
              <a:cs typeface="Times New Roman" pitchFamily="-111" charset="0"/>
            </a:endParaRPr>
          </a:p>
        </p:txBody>
      </p:sp>
      <p:sp>
        <p:nvSpPr>
          <p:cNvPr id="9011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011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0117" name="Rectangle 4"/>
          <p:cNvSpPr>
            <a:spLocks noGrp="1" noRot="1" noChangeAspect="1" noChangeArrowheads="1" noTextEdit="1"/>
          </p:cNvSpPr>
          <p:nvPr>
            <p:ph type="sldImg"/>
          </p:nvPr>
        </p:nvSpPr>
        <p:spPr>
          <a:xfrm>
            <a:off x="209550" y="457200"/>
            <a:ext cx="6438900" cy="4457700"/>
          </a:xfrm>
          <a:ln/>
        </p:spPr>
      </p:sp>
      <p:sp>
        <p:nvSpPr>
          <p:cNvPr id="9011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pPr>
              <a:buFont typeface="Arial" pitchFamily="-111" charset="0"/>
              <a:buNone/>
            </a:pPr>
            <a:fld id="{79292837-C864-3D4C-8FAD-803127BF5DA8}" type="slidenum">
              <a:rPr lang="en-US">
                <a:latin typeface="Arial" pitchFamily="-111" charset="0"/>
                <a:ea typeface="Times New Roman" pitchFamily="-111" charset="0"/>
                <a:cs typeface="Times New Roman" pitchFamily="-111" charset="0"/>
              </a:rPr>
              <a:pPr>
                <a:buFont typeface="Arial" pitchFamily="-111" charset="0"/>
                <a:buNone/>
              </a:pPr>
              <a:t>4</a:t>
            </a:fld>
            <a:endParaRPr lang="en-US">
              <a:latin typeface="Arial" pitchFamily="-111" charset="0"/>
              <a:ea typeface="Times New Roman" pitchFamily="-111" charset="0"/>
              <a:cs typeface="Times New Roman" pitchFamily="-111" charset="0"/>
            </a:endParaRPr>
          </a:p>
        </p:txBody>
      </p:sp>
      <p:sp>
        <p:nvSpPr>
          <p:cNvPr id="2048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048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0485" name="Rectangle 4"/>
          <p:cNvSpPr>
            <a:spLocks noGrp="1" noRot="1" noChangeAspect="1" noChangeArrowheads="1" noTextEdit="1"/>
          </p:cNvSpPr>
          <p:nvPr>
            <p:ph type="sldImg"/>
          </p:nvPr>
        </p:nvSpPr>
        <p:spPr>
          <a:xfrm>
            <a:off x="209550" y="457200"/>
            <a:ext cx="6438900" cy="4457700"/>
          </a:xfrm>
          <a:ln/>
        </p:spPr>
      </p:sp>
      <p:sp>
        <p:nvSpPr>
          <p:cNvPr id="2048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a:buFont typeface="Arial" pitchFamily="-111" charset="0"/>
              <a:buNone/>
            </a:pPr>
            <a:fld id="{9B8ADC75-E487-7646-9F3D-DCD2FD368C8E}" type="slidenum">
              <a:rPr lang="en-US">
                <a:latin typeface="Arial" pitchFamily="-111" charset="0"/>
                <a:ea typeface="Times New Roman" pitchFamily="-111" charset="0"/>
                <a:cs typeface="Times New Roman" pitchFamily="-111" charset="0"/>
              </a:rPr>
              <a:pPr>
                <a:buFont typeface="Arial" pitchFamily="-111" charset="0"/>
                <a:buNone/>
              </a:pPr>
              <a:t>45</a:t>
            </a:fld>
            <a:endParaRPr lang="en-US">
              <a:latin typeface="Arial" pitchFamily="-111" charset="0"/>
              <a:ea typeface="Times New Roman" pitchFamily="-111" charset="0"/>
              <a:cs typeface="Times New Roman" pitchFamily="-111" charset="0"/>
            </a:endParaRPr>
          </a:p>
        </p:txBody>
      </p:sp>
      <p:sp>
        <p:nvSpPr>
          <p:cNvPr id="9216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216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2165" name="Rectangle 4"/>
          <p:cNvSpPr>
            <a:spLocks noGrp="1" noRot="1" noChangeAspect="1" noChangeArrowheads="1" noTextEdit="1"/>
          </p:cNvSpPr>
          <p:nvPr>
            <p:ph type="sldImg"/>
          </p:nvPr>
        </p:nvSpPr>
        <p:spPr>
          <a:xfrm>
            <a:off x="209550" y="457200"/>
            <a:ext cx="6438900" cy="4457700"/>
          </a:xfrm>
          <a:ln/>
        </p:spPr>
      </p:sp>
      <p:sp>
        <p:nvSpPr>
          <p:cNvPr id="9216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a:buFont typeface="Arial" pitchFamily="-111" charset="0"/>
              <a:buNone/>
            </a:pPr>
            <a:fld id="{56BFF1D4-7300-9846-9AEC-D21E1F8D8ADC}" type="slidenum">
              <a:rPr lang="en-US">
                <a:latin typeface="Arial" pitchFamily="-111" charset="0"/>
                <a:ea typeface="Times New Roman" pitchFamily="-111" charset="0"/>
                <a:cs typeface="Times New Roman" pitchFamily="-111" charset="0"/>
              </a:rPr>
              <a:pPr>
                <a:buFont typeface="Arial" pitchFamily="-111" charset="0"/>
                <a:buNone/>
              </a:pPr>
              <a:t>53</a:t>
            </a:fld>
            <a:endParaRPr lang="en-US">
              <a:latin typeface="Arial" pitchFamily="-111" charset="0"/>
              <a:ea typeface="Times New Roman" pitchFamily="-111" charset="0"/>
              <a:cs typeface="Times New Roman" pitchFamily="-111"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a:buFont typeface="Arial" pitchFamily="-111" charset="0"/>
              <a:buNone/>
            </a:pPr>
            <a:fld id="{B91472CC-82FD-9D4F-973E-5B4606DCFD3D}" type="slidenum">
              <a:rPr lang="en-US">
                <a:latin typeface="Arial" pitchFamily="-111" charset="0"/>
                <a:ea typeface="Times New Roman" pitchFamily="-111" charset="0"/>
                <a:cs typeface="Times New Roman" pitchFamily="-111" charset="0"/>
              </a:rPr>
              <a:pPr>
                <a:buFont typeface="Arial" pitchFamily="-111" charset="0"/>
                <a:buNone/>
              </a:pPr>
              <a:t>54</a:t>
            </a:fld>
            <a:endParaRPr lang="en-US">
              <a:latin typeface="Arial" pitchFamily="-111" charset="0"/>
              <a:ea typeface="Times New Roman" pitchFamily="-111" charset="0"/>
              <a:cs typeface="Times New Roman" pitchFamily="-111" charset="0"/>
            </a:endParaRPr>
          </a:p>
        </p:txBody>
      </p:sp>
      <p:sp>
        <p:nvSpPr>
          <p:cNvPr id="9625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626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6261" name="Rectangle 4"/>
          <p:cNvSpPr>
            <a:spLocks noGrp="1" noRot="1" noChangeAspect="1" noChangeArrowheads="1" noTextEdit="1"/>
          </p:cNvSpPr>
          <p:nvPr>
            <p:ph type="sldImg"/>
          </p:nvPr>
        </p:nvSpPr>
        <p:spPr>
          <a:xfrm>
            <a:off x="209550" y="457200"/>
            <a:ext cx="6438900" cy="4457700"/>
          </a:xfrm>
          <a:ln/>
        </p:spPr>
      </p:sp>
      <p:sp>
        <p:nvSpPr>
          <p:cNvPr id="9626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a:buFont typeface="Arial" pitchFamily="-111" charset="0"/>
              <a:buNone/>
            </a:pPr>
            <a:fld id="{923950F3-684E-2449-947A-8A1559F33A0A}" type="slidenum">
              <a:rPr lang="en-US">
                <a:latin typeface="Arial" pitchFamily="-111" charset="0"/>
                <a:ea typeface="Times New Roman" pitchFamily="-111" charset="0"/>
                <a:cs typeface="Times New Roman" pitchFamily="-111" charset="0"/>
              </a:rPr>
              <a:pPr>
                <a:buFont typeface="Arial" pitchFamily="-111" charset="0"/>
                <a:buNone/>
              </a:pPr>
              <a:t>56</a:t>
            </a:fld>
            <a:endParaRPr lang="en-US">
              <a:latin typeface="Arial" pitchFamily="-111" charset="0"/>
              <a:ea typeface="Times New Roman" pitchFamily="-111" charset="0"/>
              <a:cs typeface="Times New Roman" pitchFamily="-111" charset="0"/>
            </a:endParaRPr>
          </a:p>
        </p:txBody>
      </p:sp>
      <p:sp>
        <p:nvSpPr>
          <p:cNvPr id="9933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933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9333" name="Rectangle 4"/>
          <p:cNvSpPr>
            <a:spLocks noGrp="1" noRot="1" noChangeAspect="1" noChangeArrowheads="1" noTextEdit="1"/>
          </p:cNvSpPr>
          <p:nvPr>
            <p:ph type="sldImg"/>
          </p:nvPr>
        </p:nvSpPr>
        <p:spPr>
          <a:xfrm>
            <a:off x="209550" y="457200"/>
            <a:ext cx="6438900" cy="4457700"/>
          </a:xfrm>
          <a:ln/>
        </p:spPr>
      </p:sp>
      <p:sp>
        <p:nvSpPr>
          <p:cNvPr id="9933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a:buFont typeface="Arial" pitchFamily="-111" charset="0"/>
              <a:buNone/>
            </a:pPr>
            <a:fld id="{DE037D8B-F74C-A14F-84B5-51E567048BBB}" type="slidenum">
              <a:rPr lang="en-US">
                <a:latin typeface="Arial" pitchFamily="-111" charset="0"/>
                <a:ea typeface="Times New Roman" pitchFamily="-111" charset="0"/>
                <a:cs typeface="Times New Roman" pitchFamily="-111" charset="0"/>
              </a:rPr>
              <a:pPr>
                <a:buFont typeface="Arial" pitchFamily="-111" charset="0"/>
                <a:buNone/>
              </a:pPr>
              <a:t>57</a:t>
            </a:fld>
            <a:endParaRPr lang="en-US">
              <a:latin typeface="Arial" pitchFamily="-111" charset="0"/>
              <a:ea typeface="Times New Roman" pitchFamily="-111" charset="0"/>
              <a:cs typeface="Times New Roman" pitchFamily="-111" charset="0"/>
            </a:endParaRPr>
          </a:p>
        </p:txBody>
      </p:sp>
      <p:sp>
        <p:nvSpPr>
          <p:cNvPr id="10137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0138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01381" name="Rectangle 4"/>
          <p:cNvSpPr>
            <a:spLocks noGrp="1" noRot="1" noChangeAspect="1" noChangeArrowheads="1" noTextEdit="1"/>
          </p:cNvSpPr>
          <p:nvPr>
            <p:ph type="sldImg"/>
          </p:nvPr>
        </p:nvSpPr>
        <p:spPr>
          <a:xfrm>
            <a:off x="209550" y="457200"/>
            <a:ext cx="6438900" cy="4457700"/>
          </a:xfrm>
          <a:ln/>
        </p:spPr>
      </p:sp>
      <p:sp>
        <p:nvSpPr>
          <p:cNvPr id="10138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a:buFont typeface="Arial" pitchFamily="-111" charset="0"/>
              <a:buNone/>
            </a:pPr>
            <a:fld id="{FCF2DF56-4DD5-F344-805E-EEF55E269A55}" type="slidenum">
              <a:rPr lang="en-US">
                <a:latin typeface="Arial" pitchFamily="-111" charset="0"/>
                <a:ea typeface="Times New Roman" pitchFamily="-111" charset="0"/>
                <a:cs typeface="Times New Roman" pitchFamily="-111" charset="0"/>
              </a:rPr>
              <a:pPr>
                <a:buFont typeface="Arial" pitchFamily="-111" charset="0"/>
                <a:buNone/>
              </a:pPr>
              <a:t>58</a:t>
            </a:fld>
            <a:endParaRPr lang="en-US">
              <a:latin typeface="Arial" pitchFamily="-111" charset="0"/>
              <a:ea typeface="Times New Roman" pitchFamily="-111" charset="0"/>
              <a:cs typeface="Times New Roman" pitchFamily="-111"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a:buFont typeface="Arial" pitchFamily="-111" charset="0"/>
              <a:buNone/>
            </a:pPr>
            <a:fld id="{E50DC5A3-2685-6849-9254-5827F8174B4C}" type="slidenum">
              <a:rPr lang="en-US">
                <a:latin typeface="Arial" pitchFamily="-111" charset="0"/>
                <a:ea typeface="Times New Roman" pitchFamily="-111" charset="0"/>
                <a:cs typeface="Times New Roman" pitchFamily="-111" charset="0"/>
              </a:rPr>
              <a:pPr>
                <a:buFont typeface="Arial" pitchFamily="-111" charset="0"/>
                <a:buNone/>
              </a:pPr>
              <a:t>59</a:t>
            </a:fld>
            <a:endParaRPr lang="en-US">
              <a:latin typeface="Arial" pitchFamily="-111" charset="0"/>
              <a:ea typeface="Times New Roman" pitchFamily="-111" charset="0"/>
              <a:cs typeface="Times New Roman" pitchFamily="-111" charset="0"/>
            </a:endParaRPr>
          </a:p>
        </p:txBody>
      </p:sp>
      <p:sp>
        <p:nvSpPr>
          <p:cNvPr id="10342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0342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03429" name="Rectangle 4"/>
          <p:cNvSpPr>
            <a:spLocks noGrp="1" noRot="1" noChangeAspect="1" noChangeArrowheads="1" noTextEdit="1"/>
          </p:cNvSpPr>
          <p:nvPr>
            <p:ph type="sldImg"/>
          </p:nvPr>
        </p:nvSpPr>
        <p:spPr>
          <a:xfrm>
            <a:off x="209550" y="457200"/>
            <a:ext cx="6438900" cy="4457700"/>
          </a:xfrm>
          <a:ln/>
        </p:spPr>
      </p:sp>
      <p:sp>
        <p:nvSpPr>
          <p:cNvPr id="10343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pPr>
              <a:buFont typeface="Arial" pitchFamily="-111" charset="0"/>
              <a:buNone/>
            </a:pPr>
            <a:fld id="{B4254A4A-6CB5-0E4D-B5AA-942DF7869D6C}" type="slidenum">
              <a:rPr lang="en-US">
                <a:latin typeface="Arial" pitchFamily="-111" charset="0"/>
                <a:ea typeface="Times New Roman" pitchFamily="-111" charset="0"/>
                <a:cs typeface="Times New Roman" pitchFamily="-111" charset="0"/>
              </a:rPr>
              <a:pPr>
                <a:buFont typeface="Arial" pitchFamily="-111" charset="0"/>
                <a:buNone/>
              </a:pPr>
              <a:t>60</a:t>
            </a:fld>
            <a:endParaRPr lang="en-US">
              <a:latin typeface="Arial" pitchFamily="-111" charset="0"/>
              <a:ea typeface="Times New Roman" pitchFamily="-111" charset="0"/>
              <a:cs typeface="Times New Roman" pitchFamily="-111" charset="0"/>
            </a:endParaRPr>
          </a:p>
        </p:txBody>
      </p:sp>
      <p:sp>
        <p:nvSpPr>
          <p:cNvPr id="10547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0547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05477" name="Rectangle 4"/>
          <p:cNvSpPr>
            <a:spLocks noGrp="1" noRot="1" noChangeAspect="1" noChangeArrowheads="1" noTextEdit="1"/>
          </p:cNvSpPr>
          <p:nvPr>
            <p:ph type="sldImg"/>
          </p:nvPr>
        </p:nvSpPr>
        <p:spPr>
          <a:xfrm>
            <a:off x="209550" y="457200"/>
            <a:ext cx="6438900" cy="4457700"/>
          </a:xfrm>
          <a:ln/>
        </p:spPr>
      </p:sp>
      <p:sp>
        <p:nvSpPr>
          <p:cNvPr id="10547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a:buFont typeface="Arial" pitchFamily="-111" charset="0"/>
              <a:buNone/>
            </a:pPr>
            <a:fld id="{D39455A3-7054-7F4C-BA71-5F2BE4B617AE}" type="slidenum">
              <a:rPr lang="en-US">
                <a:latin typeface="Arial" pitchFamily="-111" charset="0"/>
                <a:ea typeface="Times New Roman" pitchFamily="-111" charset="0"/>
                <a:cs typeface="Times New Roman" pitchFamily="-111" charset="0"/>
              </a:rPr>
              <a:pPr>
                <a:buFont typeface="Arial" pitchFamily="-111" charset="0"/>
                <a:buNone/>
              </a:pPr>
              <a:t>61</a:t>
            </a:fld>
            <a:endParaRPr lang="en-US">
              <a:latin typeface="Arial" pitchFamily="-111" charset="0"/>
              <a:ea typeface="Times New Roman" pitchFamily="-111" charset="0"/>
              <a:cs typeface="Times New Roman" pitchFamily="-111" charset="0"/>
            </a:endParaRPr>
          </a:p>
        </p:txBody>
      </p:sp>
      <p:sp>
        <p:nvSpPr>
          <p:cNvPr id="10752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0752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07525" name="Rectangle 4"/>
          <p:cNvSpPr>
            <a:spLocks noGrp="1" noRot="1" noChangeAspect="1" noChangeArrowheads="1" noTextEdit="1"/>
          </p:cNvSpPr>
          <p:nvPr>
            <p:ph type="sldImg"/>
          </p:nvPr>
        </p:nvSpPr>
        <p:spPr>
          <a:xfrm>
            <a:off x="209550" y="457200"/>
            <a:ext cx="6438900" cy="4457700"/>
          </a:xfrm>
          <a:ln/>
        </p:spPr>
      </p:sp>
      <p:sp>
        <p:nvSpPr>
          <p:cNvPr id="10752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00D8693-8431-064A-B994-131321050B00}" type="slidenum">
              <a:rPr lang="en-US"/>
              <a:pPr/>
              <a:t>68</a:t>
            </a:fld>
            <a:endParaRPr lang="en-US"/>
          </a:p>
        </p:txBody>
      </p:sp>
      <p:sp>
        <p:nvSpPr>
          <p:cNvPr id="105475" name="Rectangle 2"/>
          <p:cNvSpPr>
            <a:spLocks noGrp="1" noRot="1" noChangeAspect="1" noChangeArrowheads="1" noTextEdit="1"/>
          </p:cNvSpPr>
          <p:nvPr>
            <p:ph type="sldImg"/>
          </p:nvPr>
        </p:nvSpPr>
        <p:spPr>
          <a:xfrm>
            <a:off x="212725" y="458788"/>
            <a:ext cx="6434138" cy="4454525"/>
          </a:xfrm>
          <a:ln w="12700" cap="flat"/>
        </p:spPr>
      </p:sp>
      <p:sp>
        <p:nvSpPr>
          <p:cNvPr id="105476" name="Rectangle 3"/>
          <p:cNvSpPr>
            <a:spLocks noGrp="1" noChangeArrowheads="1"/>
          </p:cNvSpPr>
          <p:nvPr>
            <p:ph type="body" idx="1"/>
          </p:nvPr>
        </p:nvSpPr>
        <p:spPr>
          <a:xfrm>
            <a:off x="571500" y="5143500"/>
            <a:ext cx="5715000" cy="3414713"/>
          </a:xfrm>
          <a:noFill/>
          <a:ln/>
        </p:spPr>
        <p:txBody>
          <a:bodyPr lIns="12488" tIns="12488" rIns="12488" bIns="12488"/>
          <a:lstStyle/>
          <a:p>
            <a:pPr eaLnBrk="1" hangingPunct="1"/>
            <a:endParaRPr lang="en-US" b="1" dirty="0">
              <a:latin typeface="Times New Roman" pitchFamily="-111" charset="0"/>
              <a:cs typeface="Times New Roman" pitchFamily="-11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a:buFont typeface="Arial" pitchFamily="-111" charset="0"/>
              <a:buNone/>
            </a:pPr>
            <a:fld id="{A06A3245-57C6-2140-831E-9CA5B5B0710F}" type="slidenum">
              <a:rPr lang="en-US">
                <a:latin typeface="Arial" pitchFamily="-111" charset="0"/>
                <a:ea typeface="Times New Roman" pitchFamily="-111" charset="0"/>
                <a:cs typeface="Times New Roman" pitchFamily="-111" charset="0"/>
              </a:rPr>
              <a:pPr>
                <a:buFont typeface="Arial" pitchFamily="-111" charset="0"/>
                <a:buNone/>
              </a:pPr>
              <a:t>8</a:t>
            </a:fld>
            <a:endParaRPr lang="en-US">
              <a:latin typeface="Arial" pitchFamily="-111" charset="0"/>
              <a:ea typeface="Times New Roman" pitchFamily="-111" charset="0"/>
              <a:cs typeface="Times New Roman" pitchFamily="-111" charset="0"/>
            </a:endParaRPr>
          </a:p>
        </p:txBody>
      </p:sp>
      <p:sp>
        <p:nvSpPr>
          <p:cNvPr id="2560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560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5605" name="Rectangle 4"/>
          <p:cNvSpPr>
            <a:spLocks noGrp="1" noRot="1" noChangeAspect="1" noChangeArrowheads="1" noTextEdit="1"/>
          </p:cNvSpPr>
          <p:nvPr>
            <p:ph type="sldImg"/>
          </p:nvPr>
        </p:nvSpPr>
        <p:spPr>
          <a:xfrm>
            <a:off x="209550" y="457200"/>
            <a:ext cx="6438900" cy="4457700"/>
          </a:xfrm>
          <a:ln/>
        </p:spPr>
      </p:sp>
      <p:sp>
        <p:nvSpPr>
          <p:cNvPr id="2560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Courier New" pitchFamily="-111" charset="0"/>
              <a:ea typeface="Times New Roman" pitchFamily="-111" charset="0"/>
              <a:cs typeface="Times New Roman" pitchFamily="-111"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9275A3F-031C-A14A-88B3-F608984043F5}" type="slidenum">
              <a:rPr lang="en-US"/>
              <a:pPr/>
              <a:t>69</a:t>
            </a:fld>
            <a:endParaRPr lang="en-US"/>
          </a:p>
        </p:txBody>
      </p:sp>
      <p:sp>
        <p:nvSpPr>
          <p:cNvPr id="106499" name="Rectangle 2"/>
          <p:cNvSpPr>
            <a:spLocks noGrp="1" noRot="1" noChangeAspect="1" noChangeArrowheads="1" noTextEdit="1"/>
          </p:cNvSpPr>
          <p:nvPr>
            <p:ph type="sldImg"/>
          </p:nvPr>
        </p:nvSpPr>
        <p:spPr>
          <a:xfrm>
            <a:off x="212725" y="458788"/>
            <a:ext cx="6434138" cy="4454525"/>
          </a:xfrm>
          <a:ln/>
        </p:spPr>
      </p:sp>
      <p:sp>
        <p:nvSpPr>
          <p:cNvPr id="106500"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B2498BD-48A4-8844-BC02-AB9BB7C5558F}" type="slidenum">
              <a:rPr lang="en-US"/>
              <a:pPr/>
              <a:t>70</a:t>
            </a:fld>
            <a:endParaRPr lang="en-US"/>
          </a:p>
        </p:txBody>
      </p:sp>
      <p:sp>
        <p:nvSpPr>
          <p:cNvPr id="107523" name="Rectangle 2"/>
          <p:cNvSpPr>
            <a:spLocks noGrp="1" noRot="1" noChangeAspect="1" noChangeArrowheads="1" noTextEdit="1"/>
          </p:cNvSpPr>
          <p:nvPr>
            <p:ph type="sldImg"/>
          </p:nvPr>
        </p:nvSpPr>
        <p:spPr>
          <a:xfrm>
            <a:off x="212725" y="458788"/>
            <a:ext cx="6434138" cy="4454525"/>
          </a:xfrm>
          <a:ln/>
        </p:spPr>
      </p:sp>
      <p:sp>
        <p:nvSpPr>
          <p:cNvPr id="107524"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B5D80F8-98BF-6046-93DF-0CE5FE681EDC}" type="slidenum">
              <a:rPr lang="en-US"/>
              <a:pPr/>
              <a:t>71</a:t>
            </a:fld>
            <a:endParaRPr lang="en-US"/>
          </a:p>
        </p:txBody>
      </p:sp>
      <p:sp>
        <p:nvSpPr>
          <p:cNvPr id="108547" name="Rectangle 2"/>
          <p:cNvSpPr>
            <a:spLocks noGrp="1" noRot="1" noChangeAspect="1" noChangeArrowheads="1" noTextEdit="1"/>
          </p:cNvSpPr>
          <p:nvPr>
            <p:ph type="sldImg"/>
          </p:nvPr>
        </p:nvSpPr>
        <p:spPr>
          <a:xfrm>
            <a:off x="212725" y="458788"/>
            <a:ext cx="6434138" cy="4454525"/>
          </a:xfrm>
          <a:ln/>
        </p:spPr>
      </p:sp>
      <p:sp>
        <p:nvSpPr>
          <p:cNvPr id="108548"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BAE1906-47D9-E149-AA6B-7AC528137542}" type="slidenum">
              <a:rPr lang="en-US"/>
              <a:pPr/>
              <a:t>72</a:t>
            </a:fld>
            <a:endParaRPr lang="en-US"/>
          </a:p>
        </p:txBody>
      </p:sp>
      <p:sp>
        <p:nvSpPr>
          <p:cNvPr id="109571" name="Rectangle 2"/>
          <p:cNvSpPr>
            <a:spLocks noGrp="1" noRot="1" noChangeAspect="1" noChangeArrowheads="1" noTextEdit="1"/>
          </p:cNvSpPr>
          <p:nvPr>
            <p:ph type="sldImg"/>
          </p:nvPr>
        </p:nvSpPr>
        <p:spPr>
          <a:xfrm>
            <a:off x="212725" y="458788"/>
            <a:ext cx="6434138" cy="4454525"/>
          </a:xfrm>
          <a:ln/>
        </p:spPr>
      </p:sp>
      <p:sp>
        <p:nvSpPr>
          <p:cNvPr id="109572" name="Rectangle 3"/>
          <p:cNvSpPr>
            <a:spLocks noGrp="1" noChangeArrowheads="1"/>
          </p:cNvSpPr>
          <p:nvPr>
            <p:ph type="body" idx="1"/>
          </p:nvPr>
        </p:nvSpPr>
        <p:spPr>
          <a:xfrm>
            <a:off x="571500" y="5143500"/>
            <a:ext cx="5715000" cy="3414713"/>
          </a:xfrm>
          <a:noFill/>
          <a:ln/>
        </p:spPr>
        <p:txBody>
          <a:bodyPr/>
          <a:lstStyle/>
          <a:p>
            <a:pPr eaLnBrk="1" hangingPunct="1"/>
            <a:endParaRPr lang="en-US" dirty="0">
              <a:latin typeface="Times New Roman" pitchFamily="-111" charset="0"/>
              <a:cs typeface="Times New Roman" pitchFamily="-111"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a:buFont typeface="Arial" pitchFamily="-111" charset="0"/>
              <a:buNone/>
            </a:pPr>
            <a:fld id="{FCF2DF56-4DD5-F344-805E-EEF55E269A55}" type="slidenum">
              <a:rPr lang="en-US">
                <a:latin typeface="Arial" pitchFamily="-111" charset="0"/>
                <a:ea typeface="Times New Roman" pitchFamily="-111" charset="0"/>
                <a:cs typeface="Times New Roman" pitchFamily="-111" charset="0"/>
              </a:rPr>
              <a:pPr>
                <a:buFont typeface="Arial" pitchFamily="-111" charset="0"/>
                <a:buNone/>
              </a:pPr>
              <a:t>73</a:t>
            </a:fld>
            <a:endParaRPr lang="en-US">
              <a:latin typeface="Arial" pitchFamily="-111" charset="0"/>
              <a:ea typeface="Times New Roman" pitchFamily="-111" charset="0"/>
              <a:cs typeface="Times New Roman" pitchFamily="-111"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a:buFont typeface="Arial" pitchFamily="-111" charset="0"/>
              <a:buNone/>
            </a:pPr>
            <a:fld id="{B91472CC-82FD-9D4F-973E-5B4606DCFD3D}" type="slidenum">
              <a:rPr lang="en-US">
                <a:latin typeface="Arial" pitchFamily="-111" charset="0"/>
                <a:ea typeface="Times New Roman" pitchFamily="-111" charset="0"/>
                <a:cs typeface="Times New Roman" pitchFamily="-111" charset="0"/>
              </a:rPr>
              <a:pPr>
                <a:buFont typeface="Arial" pitchFamily="-111" charset="0"/>
                <a:buNone/>
              </a:pPr>
              <a:t>74</a:t>
            </a:fld>
            <a:endParaRPr lang="en-US">
              <a:latin typeface="Arial" pitchFamily="-111" charset="0"/>
              <a:ea typeface="Times New Roman" pitchFamily="-111" charset="0"/>
              <a:cs typeface="Times New Roman" pitchFamily="-111" charset="0"/>
            </a:endParaRPr>
          </a:p>
        </p:txBody>
      </p:sp>
      <p:sp>
        <p:nvSpPr>
          <p:cNvPr id="9625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626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6261" name="Rectangle 4"/>
          <p:cNvSpPr>
            <a:spLocks noGrp="1" noRot="1" noChangeAspect="1" noChangeArrowheads="1" noTextEdit="1"/>
          </p:cNvSpPr>
          <p:nvPr>
            <p:ph type="sldImg"/>
          </p:nvPr>
        </p:nvSpPr>
        <p:spPr>
          <a:xfrm>
            <a:off x="209550" y="457200"/>
            <a:ext cx="6438900" cy="4457700"/>
          </a:xfrm>
          <a:ln/>
        </p:spPr>
      </p:sp>
      <p:sp>
        <p:nvSpPr>
          <p:cNvPr id="9626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a:buFont typeface="Arial" pitchFamily="-111" charset="0"/>
              <a:buNone/>
            </a:pPr>
            <a:fld id="{FCF2DF56-4DD5-F344-805E-EEF55E269A55}" type="slidenum">
              <a:rPr lang="en-US">
                <a:latin typeface="Arial" pitchFamily="-111" charset="0"/>
                <a:ea typeface="Times New Roman" pitchFamily="-111" charset="0"/>
                <a:cs typeface="Times New Roman" pitchFamily="-111" charset="0"/>
              </a:rPr>
              <a:pPr>
                <a:buFont typeface="Arial" pitchFamily="-111" charset="0"/>
                <a:buNone/>
              </a:pPr>
              <a:t>89</a:t>
            </a:fld>
            <a:endParaRPr lang="en-US">
              <a:latin typeface="Arial" pitchFamily="-111" charset="0"/>
              <a:ea typeface="Times New Roman" pitchFamily="-111" charset="0"/>
              <a:cs typeface="Times New Roman" pitchFamily="-111"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pPr>
              <a:buFont typeface="Arial" pitchFamily="-111" charset="0"/>
              <a:buNone/>
            </a:pPr>
            <a:fld id="{6DC90FC2-CD7F-F24D-B0B0-3524C2C0E185}" type="slidenum">
              <a:rPr lang="en-US">
                <a:latin typeface="Arial" pitchFamily="-111" charset="0"/>
                <a:ea typeface="Times New Roman" pitchFamily="-111" charset="0"/>
                <a:cs typeface="Times New Roman" pitchFamily="-111" charset="0"/>
              </a:rPr>
              <a:pPr>
                <a:buFont typeface="Arial" pitchFamily="-111" charset="0"/>
                <a:buNone/>
              </a:pPr>
              <a:t>98</a:t>
            </a:fld>
            <a:endParaRPr lang="en-US">
              <a:latin typeface="Arial" pitchFamily="-111" charset="0"/>
              <a:ea typeface="Times New Roman" pitchFamily="-111" charset="0"/>
              <a:cs typeface="Times New Roman" pitchFamily="-111"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pPr>
              <a:buFont typeface="Arial" pitchFamily="-111" charset="0"/>
              <a:buNone/>
            </a:pPr>
            <a:fld id="{8DA38DB1-BCF3-3C43-811B-BE91D61429EA}" type="slidenum">
              <a:rPr lang="en-US">
                <a:latin typeface="Arial" pitchFamily="-111" charset="0"/>
                <a:ea typeface="Times New Roman" pitchFamily="-111" charset="0"/>
                <a:cs typeface="Times New Roman" pitchFamily="-111" charset="0"/>
              </a:rPr>
              <a:pPr>
                <a:buFont typeface="Arial" pitchFamily="-111" charset="0"/>
                <a:buNone/>
              </a:pPr>
              <a:t>99</a:t>
            </a:fld>
            <a:endParaRPr lang="en-US">
              <a:latin typeface="Arial" pitchFamily="-111" charset="0"/>
              <a:ea typeface="Times New Roman" pitchFamily="-111" charset="0"/>
              <a:cs typeface="Times New Roman" pitchFamily="-111" charset="0"/>
            </a:endParaRPr>
          </a:p>
        </p:txBody>
      </p:sp>
      <p:sp>
        <p:nvSpPr>
          <p:cNvPr id="121859" name="Rectangle 2"/>
          <p:cNvSpPr>
            <a:spLocks noGrp="1" noRot="1" noChangeAspect="1" noChangeArrowheads="1" noTextEdit="1"/>
          </p:cNvSpPr>
          <p:nvPr>
            <p:ph type="sldImg"/>
          </p:nvPr>
        </p:nvSpPr>
        <p:spPr>
          <a:xfrm>
            <a:off x="209550" y="457200"/>
            <a:ext cx="6438900" cy="4457700"/>
          </a:xfrm>
          <a:ln/>
        </p:spPr>
      </p:sp>
      <p:sp>
        <p:nvSpPr>
          <p:cNvPr id="121860" name="Rectangle 3"/>
          <p:cNvSpPr>
            <a:spLocks noGrp="1" noChangeArrowheads="1"/>
          </p:cNvSpPr>
          <p:nvPr>
            <p:ph type="body" idx="1"/>
          </p:nvPr>
        </p:nvSpPr>
        <p:spPr>
          <a:xfrm>
            <a:off x="571500" y="5137150"/>
            <a:ext cx="5708650" cy="3411538"/>
          </a:xfrm>
          <a:noFill/>
          <a:ln/>
        </p:spPr>
        <p:txBody>
          <a:bodyPr/>
          <a:lstStyle/>
          <a:p>
            <a:pPr eaLnBrk="1" hangingPunct="1"/>
            <a:r>
              <a:rPr lang="en-US">
                <a:latin typeface="Times New Roman" pitchFamily="-111" charset="0"/>
                <a:ea typeface="Times New Roman" pitchFamily="-111" charset="0"/>
                <a:cs typeface="Times New Roman" pitchFamily="-111" charset="0"/>
              </a:rPr>
              <a:t>Routing Engine Architecture</a:t>
            </a:r>
          </a:p>
          <a:p>
            <a:pPr lvl="1" eaLnBrk="1" hangingPunct="1"/>
            <a:r>
              <a:rPr lang="en-US">
                <a:latin typeface="Times New Roman" pitchFamily="-111" charset="0"/>
                <a:ea typeface="Times New Roman" pitchFamily="-111" charset="0"/>
                <a:cs typeface="Times New Roman" pitchFamily="-111" charset="0"/>
              </a:rPr>
              <a:t>Client applications connect to the Routing Engine and send XML routing requests via the HTTP communications protocol. Requests include information about which database to query, and also information about start and end locations for the route. Start and end locations can be identified either as address information or as the </a:t>
            </a:r>
            <a:r>
              <a:rPr lang="en-US">
                <a:latin typeface="Courier New" pitchFamily="-111" charset="0"/>
                <a:ea typeface="Times New Roman" pitchFamily="-111" charset="0"/>
                <a:cs typeface="Times New Roman" pitchFamily="-111" charset="0"/>
              </a:rPr>
              <a:t>EDGEID</a:t>
            </a:r>
            <a:r>
              <a:rPr lang="en-US">
                <a:latin typeface="Times New Roman" pitchFamily="-111" charset="0"/>
                <a:ea typeface="Times New Roman" pitchFamily="-111" charset="0"/>
                <a:cs typeface="Times New Roman" pitchFamily="-111" charset="0"/>
              </a:rPr>
              <a:t>, </a:t>
            </a:r>
            <a:r>
              <a:rPr lang="en-US">
                <a:latin typeface="Courier New" pitchFamily="-111" charset="0"/>
                <a:ea typeface="Times New Roman" pitchFamily="-111" charset="0"/>
                <a:cs typeface="Times New Roman" pitchFamily="-111" charset="0"/>
              </a:rPr>
              <a:t>PERCENT</a:t>
            </a:r>
            <a:r>
              <a:rPr lang="en-US">
                <a:latin typeface="Times New Roman" pitchFamily="-111" charset="0"/>
                <a:ea typeface="Times New Roman" pitchFamily="-111" charset="0"/>
                <a:cs typeface="Times New Roman" pitchFamily="-111" charset="0"/>
              </a:rPr>
              <a:t>, and </a:t>
            </a:r>
            <a:r>
              <a:rPr lang="en-US">
                <a:latin typeface="Courier New" pitchFamily="-111" charset="0"/>
                <a:ea typeface="Times New Roman" pitchFamily="-111" charset="0"/>
                <a:cs typeface="Times New Roman" pitchFamily="-111" charset="0"/>
              </a:rPr>
              <a:t>SIDE</a:t>
            </a:r>
            <a:r>
              <a:rPr lang="en-US">
                <a:latin typeface="Times New Roman" pitchFamily="-111" charset="0"/>
                <a:ea typeface="Times New Roman" pitchFamily="-111" charset="0"/>
                <a:cs typeface="Times New Roman" pitchFamily="-111" charset="0"/>
              </a:rPr>
              <a:t> attributes resulting from a geocoder request. </a:t>
            </a:r>
          </a:p>
          <a:p>
            <a:pPr lvl="1" eaLnBrk="1" hangingPunct="1"/>
            <a:r>
              <a:rPr lang="en-US">
                <a:latin typeface="Times New Roman" pitchFamily="-111" charset="0"/>
                <a:ea typeface="Times New Roman" pitchFamily="-111" charset="0"/>
                <a:cs typeface="Times New Roman" pitchFamily="-111" charset="0"/>
              </a:rPr>
              <a:t>The Oracle Spatial Routing Engine executes in a Java environment, which can be either a middle-tier Java environment or a server Java environment.</a:t>
            </a:r>
          </a:p>
          <a:p>
            <a:pPr lvl="1" eaLnBrk="1" hangingPunct="1"/>
            <a:r>
              <a:rPr lang="en-US">
                <a:latin typeface="Times New Roman" pitchFamily="-111" charset="0"/>
                <a:ea typeface="Times New Roman" pitchFamily="-111" charset="0"/>
                <a:cs typeface="Times New Roman" pitchFamily="-111" charset="0"/>
              </a:rPr>
              <a:t>The Routing Engine accepts routing requests, connects to the database using JDBC, fetches information required to process the request, processes the routing request, and sends the results of the routing request back to the requestor.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pPr>
              <a:buFont typeface="Arial" pitchFamily="-111" charset="0"/>
              <a:buNone/>
            </a:pPr>
            <a:fld id="{48C97380-8985-7540-A632-87F6F461A812}" type="slidenum">
              <a:rPr lang="en-US">
                <a:latin typeface="Arial" pitchFamily="-111" charset="0"/>
                <a:ea typeface="Times New Roman" pitchFamily="-111" charset="0"/>
                <a:cs typeface="Times New Roman" pitchFamily="-111" charset="0"/>
              </a:rPr>
              <a:pPr>
                <a:buFont typeface="Arial" pitchFamily="-111" charset="0"/>
                <a:buNone/>
              </a:pPr>
              <a:t>13</a:t>
            </a:fld>
            <a:endParaRPr lang="en-US">
              <a:latin typeface="Arial" pitchFamily="-111" charset="0"/>
              <a:ea typeface="Times New Roman" pitchFamily="-111" charset="0"/>
              <a:cs typeface="Times New Roman" pitchFamily="-111" charset="0"/>
            </a:endParaRPr>
          </a:p>
        </p:txBody>
      </p:sp>
      <p:sp>
        <p:nvSpPr>
          <p:cNvPr id="3174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174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1749" name="Rectangle 4"/>
          <p:cNvSpPr>
            <a:spLocks noGrp="1" noRot="1" noChangeAspect="1" noChangeArrowheads="1" noTextEdit="1"/>
          </p:cNvSpPr>
          <p:nvPr>
            <p:ph type="sldImg"/>
          </p:nvPr>
        </p:nvSpPr>
        <p:spPr>
          <a:xfrm>
            <a:off x="209550" y="457200"/>
            <a:ext cx="6438900" cy="4457700"/>
          </a:xfrm>
          <a:ln/>
        </p:spPr>
      </p:sp>
      <p:sp>
        <p:nvSpPr>
          <p:cNvPr id="3175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pPr>
              <a:buFont typeface="Arial" pitchFamily="-111" charset="0"/>
              <a:buNone/>
            </a:pPr>
            <a:fld id="{07183672-C4B2-F344-8AF2-C0EBB9919026}" type="slidenum">
              <a:rPr lang="en-US">
                <a:latin typeface="Arial" pitchFamily="-111" charset="0"/>
                <a:ea typeface="Times New Roman" pitchFamily="-111" charset="0"/>
                <a:cs typeface="Times New Roman" pitchFamily="-111" charset="0"/>
              </a:rPr>
              <a:pPr>
                <a:buFont typeface="Arial" pitchFamily="-111" charset="0"/>
                <a:buNone/>
              </a:pPr>
              <a:t>14</a:t>
            </a:fld>
            <a:endParaRPr lang="en-US">
              <a:latin typeface="Arial" pitchFamily="-111" charset="0"/>
              <a:ea typeface="Times New Roman" pitchFamily="-111" charset="0"/>
              <a:cs typeface="Times New Roman" pitchFamily="-111" charset="0"/>
            </a:endParaRPr>
          </a:p>
        </p:txBody>
      </p:sp>
      <p:sp>
        <p:nvSpPr>
          <p:cNvPr id="3379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379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3797" name="Rectangle 4"/>
          <p:cNvSpPr>
            <a:spLocks noGrp="1" noRot="1" noChangeAspect="1" noChangeArrowheads="1" noTextEdit="1"/>
          </p:cNvSpPr>
          <p:nvPr>
            <p:ph type="sldImg"/>
          </p:nvPr>
        </p:nvSpPr>
        <p:spPr>
          <a:xfrm>
            <a:off x="209550" y="457200"/>
            <a:ext cx="6438900" cy="4457700"/>
          </a:xfrm>
          <a:ln/>
        </p:spPr>
      </p:sp>
      <p:sp>
        <p:nvSpPr>
          <p:cNvPr id="3379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pPr>
              <a:buFont typeface="Arial" pitchFamily="-111" charset="0"/>
              <a:buNone/>
            </a:pPr>
            <a:fld id="{FE62E509-0663-E94B-BA78-30230786BDDD}" type="slidenum">
              <a:rPr lang="en-US">
                <a:latin typeface="Arial" pitchFamily="-111" charset="0"/>
                <a:ea typeface="Times New Roman" pitchFamily="-111" charset="0"/>
                <a:cs typeface="Times New Roman" pitchFamily="-111" charset="0"/>
              </a:rPr>
              <a:pPr>
                <a:buFont typeface="Arial" pitchFamily="-111" charset="0"/>
                <a:buNone/>
              </a:pPr>
              <a:t>15</a:t>
            </a:fld>
            <a:endParaRPr lang="en-US">
              <a:latin typeface="Arial" pitchFamily="-111" charset="0"/>
              <a:ea typeface="Times New Roman" pitchFamily="-111" charset="0"/>
              <a:cs typeface="Times New Roman" pitchFamily="-111" charset="0"/>
            </a:endParaRPr>
          </a:p>
        </p:txBody>
      </p:sp>
      <p:sp>
        <p:nvSpPr>
          <p:cNvPr id="3584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584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5845" name="Rectangle 4"/>
          <p:cNvSpPr>
            <a:spLocks noGrp="1" noRot="1" noChangeAspect="1" noChangeArrowheads="1" noTextEdit="1"/>
          </p:cNvSpPr>
          <p:nvPr>
            <p:ph type="sldImg"/>
          </p:nvPr>
        </p:nvSpPr>
        <p:spPr>
          <a:xfrm>
            <a:off x="209550" y="457200"/>
            <a:ext cx="6438900" cy="4457700"/>
          </a:xfrm>
          <a:ln/>
        </p:spPr>
      </p:sp>
      <p:sp>
        <p:nvSpPr>
          <p:cNvPr id="3584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a:buFont typeface="Arial" pitchFamily="-111" charset="0"/>
              <a:buNone/>
            </a:pPr>
            <a:fld id="{23C16633-3A6B-9A45-B034-58AF3F03AE3F}" type="slidenum">
              <a:rPr lang="en-US">
                <a:latin typeface="Arial" pitchFamily="-111" charset="0"/>
                <a:ea typeface="Times New Roman" pitchFamily="-111" charset="0"/>
                <a:cs typeface="Times New Roman" pitchFamily="-111" charset="0"/>
              </a:rPr>
              <a:pPr>
                <a:buFont typeface="Arial" pitchFamily="-111" charset="0"/>
                <a:buNone/>
              </a:pPr>
              <a:t>16</a:t>
            </a:fld>
            <a:endParaRPr lang="en-US">
              <a:latin typeface="Arial" pitchFamily="-111" charset="0"/>
              <a:ea typeface="Times New Roman" pitchFamily="-111" charset="0"/>
              <a:cs typeface="Times New Roman" pitchFamily="-111" charset="0"/>
            </a:endParaRPr>
          </a:p>
        </p:txBody>
      </p:sp>
      <p:sp>
        <p:nvSpPr>
          <p:cNvPr id="3789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789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7893" name="Rectangle 4"/>
          <p:cNvSpPr>
            <a:spLocks noGrp="1" noRot="1" noChangeAspect="1" noChangeArrowheads="1" noTextEdit="1"/>
          </p:cNvSpPr>
          <p:nvPr>
            <p:ph type="sldImg"/>
          </p:nvPr>
        </p:nvSpPr>
        <p:spPr>
          <a:xfrm>
            <a:off x="209550" y="457200"/>
            <a:ext cx="6438900" cy="4457700"/>
          </a:xfrm>
          <a:ln/>
        </p:spPr>
      </p:sp>
      <p:sp>
        <p:nvSpPr>
          <p:cNvPr id="3789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sz="1300">
              <a:latin typeface="Courier New" pitchFamily="-111" charset="0"/>
              <a:ea typeface="Times New Roman" pitchFamily="-111" charset="0"/>
              <a:cs typeface="Times New Roman" pitchFamily="-11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pPr>
              <a:buFont typeface="Arial" pitchFamily="-111" charset="0"/>
              <a:buNone/>
            </a:pPr>
            <a:fld id="{9D1E6473-BEFA-B940-BDCB-0B8006DD6858}" type="slidenum">
              <a:rPr lang="en-US">
                <a:latin typeface="Arial" pitchFamily="-111" charset="0"/>
                <a:ea typeface="Times New Roman" pitchFamily="-111" charset="0"/>
                <a:cs typeface="Times New Roman" pitchFamily="-111" charset="0"/>
              </a:rPr>
              <a:pPr>
                <a:buFont typeface="Arial" pitchFamily="-111" charset="0"/>
                <a:buNone/>
              </a:pPr>
              <a:t>17</a:t>
            </a:fld>
            <a:endParaRPr lang="en-US">
              <a:latin typeface="Arial" pitchFamily="-111" charset="0"/>
              <a:ea typeface="Times New Roman" pitchFamily="-111" charset="0"/>
              <a:cs typeface="Times New Roman" pitchFamily="-111" charset="0"/>
            </a:endParaRPr>
          </a:p>
        </p:txBody>
      </p:sp>
      <p:sp>
        <p:nvSpPr>
          <p:cNvPr id="3993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994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39941" name="Rectangle 4"/>
          <p:cNvSpPr>
            <a:spLocks noGrp="1" noRot="1" noChangeAspect="1" noChangeArrowheads="1" noTextEdit="1"/>
          </p:cNvSpPr>
          <p:nvPr>
            <p:ph type="sldImg"/>
          </p:nvPr>
        </p:nvSpPr>
        <p:spPr>
          <a:xfrm>
            <a:off x="209550" y="457200"/>
            <a:ext cx="6438900" cy="4457700"/>
          </a:xfrm>
          <a:ln/>
        </p:spPr>
      </p:sp>
      <p:sp>
        <p:nvSpPr>
          <p:cNvPr id="3994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endParaRPr lang="fr-FR">
              <a:solidFill>
                <a:schemeClr val="bg2"/>
              </a:solidFill>
              <a:latin typeface="Courier New" pitchFamily="-111" charset="0"/>
              <a:ea typeface="Times New Roman" pitchFamily="-111" charset="0"/>
              <a:cs typeface="Times New Roman" pitchFamily="-11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914400"/>
            <a:ext cx="3059113" cy="2824163"/>
          </a:xfrm>
          <a:prstGeom prst="rect">
            <a:avLst/>
          </a:prstGeom>
          <a:solidFill>
            <a:srgbClr val="ADADAD"/>
          </a:solidFill>
          <a:ln w="12700">
            <a:noFill/>
            <a:miter lim="800000"/>
            <a:headEnd/>
            <a:tailEnd/>
          </a:ln>
          <a:effectLst/>
        </p:spPr>
        <p:txBody>
          <a:bodyPr wrap="none" anchor="ctr" anchorCtr="1">
            <a:prstTxWarp prst="textNoShape">
              <a:avLst/>
            </a:prstTxWarp>
          </a:bodyPr>
          <a:lstStyle/>
          <a:p>
            <a:pPr algn="ctr" eaLnBrk="0" hangingPunct="0">
              <a:defRPr/>
            </a:pPr>
            <a:r>
              <a:rPr lang="en-US" sz="1400">
                <a:solidFill>
                  <a:srgbClr val="000000"/>
                </a:solidFill>
                <a:latin typeface="Arial" pitchFamily="-84" charset="0"/>
                <a:ea typeface="Times New Roman" pitchFamily="-84" charset="0"/>
                <a:cs typeface="Times New Roman" pitchFamily="-84" charset="0"/>
              </a:rPr>
              <a:t>&lt;Insert Picture Here&gt;</a:t>
            </a:r>
          </a:p>
        </p:txBody>
      </p:sp>
      <p:pic>
        <p:nvPicPr>
          <p:cNvPr id="5" name="Picture 3" descr="Tall Red"/>
          <p:cNvPicPr>
            <a:picLocks noChangeAspect="1" noChangeArrowheads="1"/>
          </p:cNvPicPr>
          <p:nvPr/>
        </p:nvPicPr>
        <p:blipFill>
          <a:blip r:embed="rId2"/>
          <a:srcRect/>
          <a:stretch>
            <a:fillRect/>
          </a:stretch>
        </p:blipFill>
        <p:spPr bwMode="auto">
          <a:xfrm>
            <a:off x="0" y="914400"/>
            <a:ext cx="990600" cy="2822575"/>
          </a:xfrm>
          <a:prstGeom prst="rect">
            <a:avLst/>
          </a:prstGeom>
          <a:noFill/>
          <a:ln w="9525">
            <a:noFill/>
            <a:miter lim="800000"/>
            <a:headEnd/>
            <a:tailEnd/>
          </a:ln>
        </p:spPr>
      </p:pic>
      <p:pic>
        <p:nvPicPr>
          <p:cNvPr id="6" name="Picture 4" descr="Wide Red"/>
          <p:cNvPicPr>
            <a:picLocks noChangeAspect="1" noChangeArrowheads="1"/>
          </p:cNvPicPr>
          <p:nvPr/>
        </p:nvPicPr>
        <p:blipFill>
          <a:blip r:embed="rId3"/>
          <a:srcRect/>
          <a:stretch>
            <a:fillRect/>
          </a:stretch>
        </p:blipFill>
        <p:spPr bwMode="auto">
          <a:xfrm>
            <a:off x="4048125" y="914400"/>
            <a:ext cx="5857875" cy="2822575"/>
          </a:xfrm>
          <a:prstGeom prst="rect">
            <a:avLst/>
          </a:prstGeom>
          <a:noFill/>
          <a:ln w="9525">
            <a:noFill/>
            <a:miter lim="800000"/>
            <a:headEnd/>
            <a:tailEnd/>
          </a:ln>
        </p:spPr>
      </p:pic>
      <p:pic>
        <p:nvPicPr>
          <p:cNvPr id="7" name="Picture 7" descr="Oracle_Logo_485C.jpg                                           00104BF0Macintosh HD                   BE05FFEF:"/>
          <p:cNvPicPr>
            <a:picLocks noChangeAspect="1" noChangeArrowheads="1"/>
          </p:cNvPicPr>
          <p:nvPr/>
        </p:nvPicPr>
        <p:blipFill>
          <a:blip r:embed="rId4"/>
          <a:srcRect/>
          <a:stretch>
            <a:fillRect/>
          </a:stretch>
        </p:blipFill>
        <p:spPr bwMode="auto">
          <a:xfrm>
            <a:off x="976313" y="4338638"/>
            <a:ext cx="3170237" cy="366712"/>
          </a:xfrm>
          <a:prstGeom prst="rect">
            <a:avLst/>
          </a:prstGeom>
          <a:noFill/>
          <a:ln w="9525">
            <a:noFill/>
            <a:miter lim="800000"/>
            <a:headEnd/>
            <a:tailEnd/>
          </a:ln>
        </p:spPr>
      </p:pic>
      <p:sp>
        <p:nvSpPr>
          <p:cNvPr id="562181" name="Rectangle 5"/>
          <p:cNvSpPr>
            <a:spLocks noGrp="1" noChangeArrowheads="1"/>
          </p:cNvSpPr>
          <p:nvPr>
            <p:ph type="ctrTitle" sz="quarter"/>
          </p:nvPr>
        </p:nvSpPr>
        <p:spPr>
          <a:xfrm>
            <a:off x="908050" y="4800600"/>
            <a:ext cx="8420100" cy="860425"/>
          </a:xfrm>
        </p:spPr>
        <p:txBody>
          <a:bodyPr lIns="91440" tIns="45720" rIns="91440" bIns="45720" anchor="b"/>
          <a:lstStyle>
            <a:lvl1pPr>
              <a:defRPr sz="2400"/>
            </a:lvl1pPr>
          </a:lstStyle>
          <a:p>
            <a:r>
              <a:rPr lang="en-US"/>
              <a:t>Click to edit Master title style</a:t>
            </a:r>
          </a:p>
        </p:txBody>
      </p:sp>
      <p:sp>
        <p:nvSpPr>
          <p:cNvPr id="562182" name="Rectangle 6"/>
          <p:cNvSpPr>
            <a:spLocks noGrp="1" noChangeArrowheads="1"/>
          </p:cNvSpPr>
          <p:nvPr>
            <p:ph type="subTitle" sz="quarter" idx="1"/>
          </p:nvPr>
        </p:nvSpPr>
        <p:spPr>
          <a:xfrm>
            <a:off x="908050" y="5715000"/>
            <a:ext cx="69342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04800"/>
            <a:ext cx="21082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04800"/>
            <a:ext cx="617378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220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d Bar"/>
          <p:cNvPicPr>
            <a:picLocks noChangeAspect="1" noChangeArrowheads="1"/>
          </p:cNvPicPr>
          <p:nvPr/>
        </p:nvPicPr>
        <p:blipFill>
          <a:blip r:embed="rId13"/>
          <a:srcRect/>
          <a:stretch>
            <a:fillRect/>
          </a:stretch>
        </p:blipFill>
        <p:spPr bwMode="auto">
          <a:xfrm>
            <a:off x="0" y="6172200"/>
            <a:ext cx="9906000" cy="225425"/>
          </a:xfrm>
          <a:prstGeom prst="rect">
            <a:avLst/>
          </a:prstGeom>
          <a:noFill/>
          <a:ln w="9525">
            <a:noFill/>
            <a:miter lim="800000"/>
            <a:headEnd/>
            <a:tailEnd/>
          </a:ln>
        </p:spPr>
      </p:pic>
      <p:pic>
        <p:nvPicPr>
          <p:cNvPr id="1027" name="Picture 3" descr="Small Red Square"/>
          <p:cNvPicPr>
            <a:picLocks noChangeAspect="1" noChangeArrowheads="1"/>
          </p:cNvPicPr>
          <p:nvPr/>
        </p:nvPicPr>
        <p:blipFill>
          <a:blip r:embed="rId14"/>
          <a:srcRect/>
          <a:stretch>
            <a:fillRect/>
          </a:stretch>
        </p:blipFill>
        <p:spPr bwMode="auto">
          <a:xfrm>
            <a:off x="0" y="0"/>
            <a:ext cx="746125" cy="685800"/>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742950" y="1600200"/>
            <a:ext cx="81661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title"/>
          </p:nvPr>
        </p:nvSpPr>
        <p:spPr bwMode="auto">
          <a:xfrm>
            <a:off x="963613" y="304800"/>
            <a:ext cx="8213725"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61158" name="Rectangle 6"/>
          <p:cNvSpPr>
            <a:spLocks noChangeArrowheads="1"/>
          </p:cNvSpPr>
          <p:nvPr/>
        </p:nvSpPr>
        <p:spPr bwMode="auto">
          <a:xfrm>
            <a:off x="0" y="6172200"/>
            <a:ext cx="9906000" cy="304800"/>
          </a:xfrm>
          <a:prstGeom prst="rect">
            <a:avLst/>
          </a:prstGeom>
          <a:noFill/>
          <a:ln w="9525">
            <a:noFill/>
            <a:miter lim="800000"/>
            <a:headEnd type="none" w="sm" len="sm"/>
            <a:tailEnd type="none" w="sm" len="sm"/>
          </a:ln>
          <a:effectLst/>
        </p:spPr>
        <p:txBody>
          <a:bodyPr wrap="none" anchor="ctr">
            <a:prstTxWarp prst="textNoShape">
              <a:avLst/>
            </a:prstTxWarp>
          </a:bodyPr>
          <a:lstStyle/>
          <a:p>
            <a:pPr algn="ctr">
              <a:lnSpc>
                <a:spcPct val="90000"/>
              </a:lnSpc>
              <a:spcBef>
                <a:spcPct val="50000"/>
              </a:spcBef>
              <a:buClr>
                <a:schemeClr val="accent1"/>
              </a:buClr>
              <a:defRPr/>
            </a:pPr>
            <a:endParaRPr lang="en-US">
              <a:latin typeface="Arial" pitchFamily="-84" charset="0"/>
              <a:ea typeface="Times New Roman" pitchFamily="-84" charset="0"/>
              <a:cs typeface="Times New Roman" pitchFamily="-84" charset="0"/>
            </a:endParaRPr>
          </a:p>
        </p:txBody>
      </p:sp>
      <p:pic>
        <p:nvPicPr>
          <p:cNvPr id="1031" name="Picture 7" descr="Oracle WHITE"/>
          <p:cNvPicPr>
            <a:picLocks noChangeAspect="1" noChangeArrowheads="1"/>
          </p:cNvPicPr>
          <p:nvPr/>
        </p:nvPicPr>
        <p:blipFill>
          <a:blip r:embed="rId15"/>
          <a:srcRect/>
          <a:stretch>
            <a:fillRect/>
          </a:stretch>
        </p:blipFill>
        <p:spPr bwMode="auto">
          <a:xfrm>
            <a:off x="8255000" y="6226175"/>
            <a:ext cx="1027113" cy="119063"/>
          </a:xfrm>
          <a:prstGeom prst="rect">
            <a:avLst/>
          </a:prstGeom>
          <a:noFill/>
          <a:ln w="9525">
            <a:noFill/>
            <a:miter lim="800000"/>
            <a:headEnd/>
            <a:tailEnd/>
          </a:ln>
        </p:spPr>
      </p:pic>
      <p:sp>
        <p:nvSpPr>
          <p:cNvPr id="561160" name="Rectangle 8"/>
          <p:cNvSpPr>
            <a:spLocks noGrp="1" noChangeArrowheads="1"/>
          </p:cNvSpPr>
          <p:nvPr>
            <p:ph type="ftr" sz="quarter" idx="3"/>
          </p:nvPr>
        </p:nvSpPr>
        <p:spPr bwMode="auto">
          <a:xfrm>
            <a:off x="165100" y="6553200"/>
            <a:ext cx="95758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eaLnBrk="0" hangingPunct="0">
              <a:defRPr sz="900" b="0">
                <a:latin typeface="Arial" pitchFamily="-84" charset="0"/>
                <a:ea typeface="Times New Roman" pitchFamily="-84" charset="0"/>
                <a:cs typeface="Times New Roman" pitchFamily="-84" charset="0"/>
              </a:defRPr>
            </a:lvl1pPr>
          </a:lstStyle>
          <a:p>
            <a:pPr>
              <a:defRPr/>
            </a:pPr>
            <a:endParaRPr lang="en-US"/>
          </a:p>
        </p:txBody>
      </p:sp>
      <p:sp>
        <p:nvSpPr>
          <p:cNvPr id="561161" name="Text Box 9"/>
          <p:cNvSpPr txBox="1">
            <a:spLocks noChangeArrowheads="1"/>
          </p:cNvSpPr>
          <p:nvPr/>
        </p:nvSpPr>
        <p:spPr bwMode="auto">
          <a:xfrm>
            <a:off x="9356725" y="6154738"/>
            <a:ext cx="452438" cy="257175"/>
          </a:xfrm>
          <a:prstGeom prst="rect">
            <a:avLst/>
          </a:prstGeom>
          <a:noFill/>
          <a:ln w="9525">
            <a:noFill/>
            <a:miter lim="800000"/>
            <a:headEnd/>
            <a:tailEnd/>
          </a:ln>
          <a:effectLst/>
        </p:spPr>
        <p:txBody>
          <a:bodyPr lIns="92075" tIns="46038" rIns="92075" bIns="46038">
            <a:prstTxWarp prst="textNoShape">
              <a:avLst/>
            </a:prstTxWarp>
            <a:spAutoFit/>
          </a:bodyPr>
          <a:lstStyle/>
          <a:p>
            <a:pPr algn="ctr">
              <a:lnSpc>
                <a:spcPct val="90000"/>
              </a:lnSpc>
              <a:spcBef>
                <a:spcPct val="50000"/>
              </a:spcBef>
              <a:buClr>
                <a:schemeClr val="accent1"/>
              </a:buClr>
              <a:defRPr/>
            </a:pPr>
            <a:fld id="{BF21C5FD-D363-3D4E-8F9B-4F1C64138952}" type="slidenum">
              <a:rPr lang="en-US" sz="1200" b="0">
                <a:solidFill>
                  <a:schemeClr val="bg1"/>
                </a:solidFill>
                <a:latin typeface="Arial" pitchFamily="-84" charset="0"/>
                <a:ea typeface="Times New Roman" pitchFamily="-84" charset="0"/>
                <a:cs typeface="Times New Roman" pitchFamily="-84" charset="0"/>
              </a:rPr>
              <a:pPr algn="ctr">
                <a:lnSpc>
                  <a:spcPct val="90000"/>
                </a:lnSpc>
                <a:spcBef>
                  <a:spcPct val="50000"/>
                </a:spcBef>
                <a:buClr>
                  <a:schemeClr val="accent1"/>
                </a:buClr>
                <a:defRPr/>
              </a:pPr>
              <a:t>‹#›</a:t>
            </a:fld>
            <a:endParaRPr lang="en-US" sz="1200" b="0">
              <a:solidFill>
                <a:schemeClr val="bg1"/>
              </a:solidFill>
              <a:latin typeface="Arial" pitchFamily="-84" charset="0"/>
              <a:ea typeface="Times New Roman" pitchFamily="-84" charset="0"/>
              <a:cs typeface="Times New Roman" pitchFamily="-84" charset="0"/>
            </a:endParaRPr>
          </a:p>
        </p:txBody>
      </p:sp>
    </p:spTree>
  </p:cSld>
  <p:clrMap bg1="lt1" tx1="dk1" bg2="lt2" tx2="dk2" accent1="accent1" accent2="accent2" accent3="accent3" accent4="accent4" accent5="accent5" accent6="accent6" hlink="hlink" folHlink="folHlink"/>
  <p:sldLayoutIdLst>
    <p:sldLayoutId id="2147483917"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200" b="1">
          <a:solidFill>
            <a:schemeClr val="tx1"/>
          </a:solidFill>
          <a:latin typeface="Arial" pitchFamily="34" charset="0"/>
          <a:ea typeface="ＭＳ Ｐゴシック" pitchFamily="-111" charset="-128"/>
          <a:cs typeface="ＭＳ Ｐゴシック" pitchFamily="-111" charset="-128"/>
        </a:defRPr>
      </a:lvl2pPr>
      <a:lvl3pPr algn="l" rtl="0" eaLnBrk="0" fontAlgn="base" hangingPunct="0">
        <a:spcBef>
          <a:spcPct val="0"/>
        </a:spcBef>
        <a:spcAft>
          <a:spcPct val="0"/>
        </a:spcAft>
        <a:defRPr sz="3200" b="1">
          <a:solidFill>
            <a:schemeClr val="tx1"/>
          </a:solidFill>
          <a:latin typeface="Arial" pitchFamily="34" charset="0"/>
          <a:ea typeface="ＭＳ Ｐゴシック" pitchFamily="-111" charset="-128"/>
          <a:cs typeface="ＭＳ Ｐゴシック" pitchFamily="-111" charset="-128"/>
        </a:defRPr>
      </a:lvl3pPr>
      <a:lvl4pPr algn="l" rtl="0" eaLnBrk="0" fontAlgn="base" hangingPunct="0">
        <a:spcBef>
          <a:spcPct val="0"/>
        </a:spcBef>
        <a:spcAft>
          <a:spcPct val="0"/>
        </a:spcAft>
        <a:defRPr sz="3200" b="1">
          <a:solidFill>
            <a:schemeClr val="tx1"/>
          </a:solidFill>
          <a:latin typeface="Arial" pitchFamily="34" charset="0"/>
          <a:ea typeface="ＭＳ Ｐゴシック" pitchFamily="-111" charset="-128"/>
          <a:cs typeface="ＭＳ Ｐゴシック" pitchFamily="-111" charset="-128"/>
        </a:defRPr>
      </a:lvl4pPr>
      <a:lvl5pPr algn="l" rtl="0" eaLnBrk="0" fontAlgn="base" hangingPunct="0">
        <a:spcBef>
          <a:spcPct val="0"/>
        </a:spcBef>
        <a:spcAft>
          <a:spcPct val="0"/>
        </a:spcAft>
        <a:defRPr sz="3200" b="1">
          <a:solidFill>
            <a:schemeClr val="tx1"/>
          </a:solidFill>
          <a:latin typeface="Arial" pitchFamily="34" charset="0"/>
          <a:ea typeface="ＭＳ Ｐゴシック" pitchFamily="-111" charset="-128"/>
          <a:cs typeface="ＭＳ Ｐゴシック" pitchFamily="-111" charset="-128"/>
        </a:defRPr>
      </a:lvl5pPr>
      <a:lvl6pPr marL="457200" algn="l" rtl="0" fontAlgn="base">
        <a:spcBef>
          <a:spcPct val="0"/>
        </a:spcBef>
        <a:spcAft>
          <a:spcPct val="0"/>
        </a:spcAft>
        <a:defRPr sz="3200" b="1">
          <a:solidFill>
            <a:schemeClr val="tx1"/>
          </a:solidFill>
          <a:latin typeface="Arial" pitchFamily="34" charset="0"/>
        </a:defRPr>
      </a:lvl6pPr>
      <a:lvl7pPr marL="914400" algn="l" rtl="0" fontAlgn="base">
        <a:spcBef>
          <a:spcPct val="0"/>
        </a:spcBef>
        <a:spcAft>
          <a:spcPct val="0"/>
        </a:spcAft>
        <a:defRPr sz="3200" b="1">
          <a:solidFill>
            <a:schemeClr val="tx1"/>
          </a:solidFill>
          <a:latin typeface="Arial" pitchFamily="34" charset="0"/>
        </a:defRPr>
      </a:lvl7pPr>
      <a:lvl8pPr marL="1371600" algn="l" rtl="0" fontAlgn="base">
        <a:spcBef>
          <a:spcPct val="0"/>
        </a:spcBef>
        <a:spcAft>
          <a:spcPct val="0"/>
        </a:spcAft>
        <a:defRPr sz="3200" b="1">
          <a:solidFill>
            <a:schemeClr val="tx1"/>
          </a:solidFill>
          <a:latin typeface="Arial" pitchFamily="34" charset="0"/>
        </a:defRPr>
      </a:lvl8pPr>
      <a:lvl9pPr marL="1828800" algn="l" rtl="0" fontAlgn="base">
        <a:spcBef>
          <a:spcPct val="0"/>
        </a:spcBef>
        <a:spcAft>
          <a:spcPct val="0"/>
        </a:spcAft>
        <a:defRPr sz="3200" b="1">
          <a:solidFill>
            <a:schemeClr val="tx1"/>
          </a:solidFill>
          <a:latin typeface="Arial" pitchFamily="34"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ＭＳ Ｐゴシック" pitchFamily="-111" charset="-128"/>
          <a:cs typeface="ＭＳ Ｐゴシック" pitchFamily="-111" charset="-128"/>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oracle.com/technology/products/spatial/htdocs/spatial_partners_data.html"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rPr>
              <a:t>&lt;Insert Picture Here&gt;</a:t>
            </a:r>
          </a:p>
        </p:txBody>
      </p:sp>
      <p:sp>
        <p:nvSpPr>
          <p:cNvPr id="14339" name="Text Box 3"/>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rPr>
              <a:t>9</a:t>
            </a:r>
            <a:r>
              <a:rPr lang="en-US" sz="3200"/>
              <a:t> Geocoding</a:t>
            </a:r>
          </a:p>
        </p:txBody>
      </p:sp>
      <p:pic>
        <p:nvPicPr>
          <p:cNvPr id="14340"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4341"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63613" y="304800"/>
            <a:ext cx="4279900" cy="941388"/>
          </a:xfrm>
        </p:spPr>
        <p:txBody>
          <a:bodyPr/>
          <a:lstStyle/>
          <a:p>
            <a:pPr eaLnBrk="1" hangingPunct="1"/>
            <a:r>
              <a:rPr lang="en-US"/>
              <a:t>Geocoding Tables</a:t>
            </a:r>
          </a:p>
        </p:txBody>
      </p:sp>
      <p:grpSp>
        <p:nvGrpSpPr>
          <p:cNvPr id="27651" name="Group 5"/>
          <p:cNvGrpSpPr>
            <a:grpSpLocks/>
          </p:cNvGrpSpPr>
          <p:nvPr/>
        </p:nvGrpSpPr>
        <p:grpSpPr bwMode="auto">
          <a:xfrm>
            <a:off x="5048250" y="2133600"/>
            <a:ext cx="4019550" cy="3887788"/>
            <a:chOff x="2304" y="1536"/>
            <a:chExt cx="2352" cy="2256"/>
          </a:xfrm>
        </p:grpSpPr>
        <p:sp>
          <p:nvSpPr>
            <p:cNvPr id="27707" name="AutoShape 6"/>
            <p:cNvSpPr>
              <a:spLocks noChangeArrowheads="1"/>
            </p:cNvSpPr>
            <p:nvPr/>
          </p:nvSpPr>
          <p:spPr bwMode="auto">
            <a:xfrm>
              <a:off x="2304" y="1776"/>
              <a:ext cx="2352" cy="2016"/>
            </a:xfrm>
            <a:prstGeom prst="roundRect">
              <a:avLst>
                <a:gd name="adj" fmla="val 3917"/>
              </a:avLst>
            </a:prstGeom>
            <a:solidFill>
              <a:schemeClr val="accent1"/>
            </a:solidFill>
            <a:ln w="19050">
              <a:solidFill>
                <a:schemeClr val="hlink"/>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708" name="AutoShape 7"/>
            <p:cNvSpPr>
              <a:spLocks noChangeArrowheads="1"/>
            </p:cNvSpPr>
            <p:nvPr/>
          </p:nvSpPr>
          <p:spPr bwMode="auto">
            <a:xfrm>
              <a:off x="2304" y="1536"/>
              <a:ext cx="1344" cy="432"/>
            </a:xfrm>
            <a:prstGeom prst="roundRect">
              <a:avLst>
                <a:gd name="adj" fmla="val 22222"/>
              </a:avLst>
            </a:prstGeom>
            <a:solidFill>
              <a:schemeClr val="accent1"/>
            </a:solidFill>
            <a:ln w="28575">
              <a:solidFill>
                <a:schemeClr val="hlink"/>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709" name="Rectangle 8"/>
            <p:cNvSpPr>
              <a:spLocks noChangeArrowheads="1"/>
            </p:cNvSpPr>
            <p:nvPr/>
          </p:nvSpPr>
          <p:spPr bwMode="auto">
            <a:xfrm>
              <a:off x="2352" y="1536"/>
              <a:ext cx="1248" cy="214"/>
            </a:xfrm>
            <a:prstGeom prst="rect">
              <a:avLst/>
            </a:prstGeom>
            <a:noFill/>
            <a:ln w="28575">
              <a:noFill/>
              <a:miter lim="800000"/>
              <a:headEnd/>
              <a:tailEnd/>
            </a:ln>
          </p:spPr>
          <p:txBody>
            <a:bodyPr>
              <a:prstTxWarp prst="textNoShape">
                <a:avLst/>
              </a:prstTxWarp>
              <a:spAutoFit/>
            </a:bodyPr>
            <a:lstStyle/>
            <a:p>
              <a:pPr eaLnBrk="0" hangingPunct="0"/>
              <a:r>
                <a:rPr lang="en-US" sz="1800" b="0" dirty="0">
                  <a:solidFill>
                    <a:schemeClr val="bg1"/>
                  </a:solidFill>
                  <a:latin typeface="Univers" charset="0"/>
                </a:rPr>
                <a:t>Data country XX</a:t>
              </a:r>
            </a:p>
          </p:txBody>
        </p:sp>
        <p:sp>
          <p:nvSpPr>
            <p:cNvPr id="27710" name="Rectangle 9"/>
            <p:cNvSpPr>
              <a:spLocks noChangeArrowheads="1"/>
            </p:cNvSpPr>
            <p:nvPr/>
          </p:nvSpPr>
          <p:spPr bwMode="auto">
            <a:xfrm>
              <a:off x="2304" y="1776"/>
              <a:ext cx="1344" cy="288"/>
            </a:xfrm>
            <a:prstGeom prst="rect">
              <a:avLst/>
            </a:prstGeom>
            <a:solidFill>
              <a:schemeClr val="accent1"/>
            </a:solidFill>
            <a:ln w="28575">
              <a:solidFill>
                <a:schemeClr val="accent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711" name="Line 10"/>
            <p:cNvSpPr>
              <a:spLocks noChangeShapeType="1"/>
            </p:cNvSpPr>
            <p:nvPr/>
          </p:nvSpPr>
          <p:spPr bwMode="auto">
            <a:xfrm>
              <a:off x="2304" y="1776"/>
              <a:ext cx="0" cy="288"/>
            </a:xfrm>
            <a:prstGeom prst="line">
              <a:avLst/>
            </a:prstGeom>
            <a:noFill/>
            <a:ln w="28575">
              <a:solidFill>
                <a:schemeClr val="hlink"/>
              </a:solidFill>
              <a:round/>
              <a:headEnd/>
              <a:tailEnd/>
            </a:ln>
          </p:spPr>
          <p:txBody>
            <a:bodyPr wrap="none" anchor="ctr">
              <a:prstTxWarp prst="textNoShape">
                <a:avLst/>
              </a:prstTxWarp>
            </a:bodyPr>
            <a:lstStyle/>
            <a:p>
              <a:endParaRPr lang="en-US"/>
            </a:p>
          </p:txBody>
        </p:sp>
      </p:grpSp>
      <p:sp>
        <p:nvSpPr>
          <p:cNvPr id="27652" name="Rectangle 11"/>
          <p:cNvSpPr>
            <a:spLocks noGrp="1" noChangeArrowheads="1"/>
          </p:cNvSpPr>
          <p:nvPr>
            <p:ph type="body" sz="half" idx="1"/>
          </p:nvPr>
        </p:nvSpPr>
        <p:spPr>
          <a:xfrm>
            <a:off x="771525" y="1676400"/>
            <a:ext cx="3173413" cy="3962400"/>
          </a:xfrm>
        </p:spPr>
        <p:txBody>
          <a:bodyPr lIns="92075" tIns="46038" rIns="92075" bIns="46038"/>
          <a:lstStyle/>
          <a:p>
            <a:pPr algn="ctr" eaLnBrk="1" hangingPunct="1">
              <a:buFontTx/>
              <a:buNone/>
            </a:pPr>
            <a:r>
              <a:rPr lang="en-US" b="1">
                <a:solidFill>
                  <a:schemeClr val="hlink"/>
                </a:solidFill>
              </a:rPr>
              <a:t>Metadata tables</a:t>
            </a:r>
          </a:p>
          <a:p>
            <a:pPr eaLnBrk="1" hangingPunct="1"/>
            <a:r>
              <a:rPr lang="en-US" sz="1600" b="1"/>
              <a:t>Describe the organization of the geocoding data</a:t>
            </a:r>
          </a:p>
          <a:p>
            <a:pPr eaLnBrk="1" hangingPunct="1"/>
            <a:r>
              <a:rPr lang="en-US" sz="1600" b="1"/>
              <a:t>Define address structure and parsing rules</a:t>
            </a:r>
          </a:p>
        </p:txBody>
      </p:sp>
      <p:sp>
        <p:nvSpPr>
          <p:cNvPr id="27653" name="Rectangle 12"/>
          <p:cNvSpPr>
            <a:spLocks noChangeArrowheads="1"/>
          </p:cNvSpPr>
          <p:nvPr/>
        </p:nvSpPr>
        <p:spPr bwMode="auto">
          <a:xfrm>
            <a:off x="5024438" y="188913"/>
            <a:ext cx="4133850" cy="3962400"/>
          </a:xfrm>
          <a:prstGeom prst="rect">
            <a:avLst/>
          </a:prstGeom>
          <a:noFill/>
          <a:ln w="9525">
            <a:noFill/>
            <a:miter lim="800000"/>
            <a:headEnd/>
            <a:tailEnd/>
          </a:ln>
        </p:spPr>
        <p:txBody>
          <a:bodyPr lIns="92075" tIns="46038" rIns="92075" bIns="46038">
            <a:prstTxWarp prst="textNoShape">
              <a:avLst/>
            </a:prstTxWarp>
          </a:bodyPr>
          <a:lstStyle/>
          <a:p>
            <a:pPr marL="227013" indent="-227013" algn="ctr">
              <a:spcBef>
                <a:spcPct val="20000"/>
              </a:spcBef>
              <a:buClr>
                <a:schemeClr val="accent1"/>
              </a:buClr>
            </a:pPr>
            <a:r>
              <a:rPr lang="en-US" sz="2400">
                <a:solidFill>
                  <a:schemeClr val="hlink"/>
                </a:solidFill>
              </a:rPr>
              <a:t>Data tables</a:t>
            </a:r>
          </a:p>
          <a:p>
            <a:pPr marL="227013" indent="-227013">
              <a:spcBef>
                <a:spcPct val="20000"/>
              </a:spcBef>
              <a:buClr>
                <a:schemeClr val="accent1"/>
              </a:buClr>
              <a:buFontTx/>
              <a:buChar char="•"/>
            </a:pPr>
            <a:r>
              <a:rPr lang="en-US" sz="1600"/>
              <a:t>Can have multiple sets of data</a:t>
            </a:r>
          </a:p>
          <a:p>
            <a:pPr marL="227013" indent="-227013">
              <a:spcBef>
                <a:spcPct val="20000"/>
              </a:spcBef>
              <a:buClr>
                <a:schemeClr val="accent1"/>
              </a:buClr>
              <a:buFontTx/>
              <a:buChar char="•"/>
            </a:pPr>
            <a:r>
              <a:rPr lang="en-US" sz="1600"/>
              <a:t>One per country, or multiple countries per set</a:t>
            </a:r>
          </a:p>
          <a:p>
            <a:pPr marL="227013" indent="-227013">
              <a:spcBef>
                <a:spcPct val="20000"/>
              </a:spcBef>
              <a:buClr>
                <a:schemeClr val="accent1"/>
              </a:buClr>
              <a:buFontTx/>
              <a:buChar char="•"/>
            </a:pPr>
            <a:r>
              <a:rPr lang="en-US" sz="1600"/>
              <a:t>Typically one set per country, with a country suffix</a:t>
            </a:r>
          </a:p>
        </p:txBody>
      </p:sp>
      <p:grpSp>
        <p:nvGrpSpPr>
          <p:cNvPr id="27654" name="Group 13"/>
          <p:cNvGrpSpPr>
            <a:grpSpLocks/>
          </p:cNvGrpSpPr>
          <p:nvPr/>
        </p:nvGrpSpPr>
        <p:grpSpPr bwMode="auto">
          <a:xfrm>
            <a:off x="781050" y="3429000"/>
            <a:ext cx="3333750" cy="2438400"/>
            <a:chOff x="216" y="2016"/>
            <a:chExt cx="1896" cy="1536"/>
          </a:xfrm>
        </p:grpSpPr>
        <p:sp>
          <p:nvSpPr>
            <p:cNvPr id="27702" name="AutoShape 14"/>
            <p:cNvSpPr>
              <a:spLocks noChangeArrowheads="1"/>
            </p:cNvSpPr>
            <p:nvPr/>
          </p:nvSpPr>
          <p:spPr bwMode="auto">
            <a:xfrm>
              <a:off x="216" y="2256"/>
              <a:ext cx="1896" cy="1296"/>
            </a:xfrm>
            <a:prstGeom prst="roundRect">
              <a:avLst>
                <a:gd name="adj" fmla="val 3917"/>
              </a:avLst>
            </a:prstGeom>
            <a:solidFill>
              <a:schemeClr val="accent1"/>
            </a:solidFill>
            <a:ln w="19050">
              <a:solidFill>
                <a:schemeClr val="hlink"/>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703" name="AutoShape 15"/>
            <p:cNvSpPr>
              <a:spLocks noChangeArrowheads="1"/>
            </p:cNvSpPr>
            <p:nvPr/>
          </p:nvSpPr>
          <p:spPr bwMode="auto">
            <a:xfrm>
              <a:off x="216" y="2016"/>
              <a:ext cx="792" cy="432"/>
            </a:xfrm>
            <a:prstGeom prst="roundRect">
              <a:avLst>
                <a:gd name="adj" fmla="val 22222"/>
              </a:avLst>
            </a:prstGeom>
            <a:solidFill>
              <a:schemeClr val="accent1"/>
            </a:solidFill>
            <a:ln w="28575">
              <a:solidFill>
                <a:schemeClr val="hlink"/>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704" name="Rectangle 16"/>
            <p:cNvSpPr>
              <a:spLocks noChangeArrowheads="1"/>
            </p:cNvSpPr>
            <p:nvPr/>
          </p:nvSpPr>
          <p:spPr bwMode="auto">
            <a:xfrm>
              <a:off x="264" y="2016"/>
              <a:ext cx="1248" cy="231"/>
            </a:xfrm>
            <a:prstGeom prst="rect">
              <a:avLst/>
            </a:prstGeom>
            <a:noFill/>
            <a:ln w="28575">
              <a:noFill/>
              <a:miter lim="800000"/>
              <a:headEnd/>
              <a:tailEnd/>
            </a:ln>
          </p:spPr>
          <p:txBody>
            <a:bodyPr>
              <a:prstTxWarp prst="textNoShape">
                <a:avLst/>
              </a:prstTxWarp>
              <a:spAutoFit/>
            </a:bodyPr>
            <a:lstStyle/>
            <a:p>
              <a:pPr eaLnBrk="0" hangingPunct="0"/>
              <a:r>
                <a:rPr lang="en-US" sz="1800" b="0" dirty="0">
                  <a:solidFill>
                    <a:srgbClr val="FFFFFF"/>
                  </a:solidFill>
                  <a:latin typeface="Univers" charset="0"/>
                </a:rPr>
                <a:t>Metadata</a:t>
              </a:r>
            </a:p>
          </p:txBody>
        </p:sp>
        <p:sp>
          <p:nvSpPr>
            <p:cNvPr id="27705" name="Rectangle 17"/>
            <p:cNvSpPr>
              <a:spLocks noChangeArrowheads="1"/>
            </p:cNvSpPr>
            <p:nvPr/>
          </p:nvSpPr>
          <p:spPr bwMode="auto">
            <a:xfrm>
              <a:off x="216" y="2256"/>
              <a:ext cx="792" cy="288"/>
            </a:xfrm>
            <a:prstGeom prst="rect">
              <a:avLst/>
            </a:prstGeom>
            <a:solidFill>
              <a:schemeClr val="accent1"/>
            </a:solidFill>
            <a:ln w="28575">
              <a:solidFill>
                <a:schemeClr val="accent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706" name="Line 18"/>
            <p:cNvSpPr>
              <a:spLocks noChangeShapeType="1"/>
            </p:cNvSpPr>
            <p:nvPr/>
          </p:nvSpPr>
          <p:spPr bwMode="auto">
            <a:xfrm>
              <a:off x="216" y="2256"/>
              <a:ext cx="0" cy="288"/>
            </a:xfrm>
            <a:prstGeom prst="line">
              <a:avLst/>
            </a:prstGeom>
            <a:noFill/>
            <a:ln w="28575">
              <a:solidFill>
                <a:schemeClr val="hlink"/>
              </a:solidFill>
              <a:round/>
              <a:headEnd/>
              <a:tailEnd/>
            </a:ln>
          </p:spPr>
          <p:txBody>
            <a:bodyPr wrap="none" anchor="ctr">
              <a:prstTxWarp prst="textNoShape">
                <a:avLst/>
              </a:prstTxWarp>
            </a:bodyPr>
            <a:lstStyle/>
            <a:p>
              <a:endParaRPr lang="en-US"/>
            </a:p>
          </p:txBody>
        </p:sp>
      </p:grpSp>
      <p:sp>
        <p:nvSpPr>
          <p:cNvPr id="27655" name="Rectangle 19"/>
          <p:cNvSpPr>
            <a:spLocks noChangeArrowheads="1"/>
          </p:cNvSpPr>
          <p:nvPr/>
        </p:nvSpPr>
        <p:spPr bwMode="auto">
          <a:xfrm>
            <a:off x="1028700" y="3886200"/>
            <a:ext cx="2286000" cy="990600"/>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56" name="Rectangle 20"/>
          <p:cNvSpPr>
            <a:spLocks noChangeArrowheads="1"/>
          </p:cNvSpPr>
          <p:nvPr/>
        </p:nvSpPr>
        <p:spPr bwMode="gray">
          <a:xfrm>
            <a:off x="1181100" y="3916363"/>
            <a:ext cx="2209800" cy="274637"/>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GC_COUNTRY_PROFILE</a:t>
            </a:r>
          </a:p>
        </p:txBody>
      </p:sp>
      <p:sp>
        <p:nvSpPr>
          <p:cNvPr id="27657" name="Line 21"/>
          <p:cNvSpPr>
            <a:spLocks noChangeShapeType="1"/>
          </p:cNvSpPr>
          <p:nvPr/>
        </p:nvSpPr>
        <p:spPr bwMode="auto">
          <a:xfrm rot="5400000">
            <a:off x="2171700" y="3048000"/>
            <a:ext cx="0" cy="228600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58" name="Line 22"/>
          <p:cNvSpPr>
            <a:spLocks noChangeShapeType="1"/>
          </p:cNvSpPr>
          <p:nvPr/>
        </p:nvSpPr>
        <p:spPr bwMode="auto">
          <a:xfrm rot="10800000" flipH="1" flipV="1">
            <a:off x="1181100" y="3886200"/>
            <a:ext cx="0" cy="99060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59" name="Rectangle 23"/>
          <p:cNvSpPr>
            <a:spLocks noChangeArrowheads="1"/>
          </p:cNvSpPr>
          <p:nvPr/>
        </p:nvSpPr>
        <p:spPr bwMode="auto">
          <a:xfrm>
            <a:off x="1257300" y="4267200"/>
            <a:ext cx="2286000" cy="990600"/>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60" name="Rectangle 24"/>
          <p:cNvSpPr>
            <a:spLocks noChangeArrowheads="1"/>
          </p:cNvSpPr>
          <p:nvPr/>
        </p:nvSpPr>
        <p:spPr bwMode="gray">
          <a:xfrm>
            <a:off x="1409700" y="4297363"/>
            <a:ext cx="2209800" cy="274637"/>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GC_PARSER_PROFILE</a:t>
            </a:r>
          </a:p>
        </p:txBody>
      </p:sp>
      <p:sp>
        <p:nvSpPr>
          <p:cNvPr id="27661" name="Line 25"/>
          <p:cNvSpPr>
            <a:spLocks noChangeShapeType="1"/>
          </p:cNvSpPr>
          <p:nvPr/>
        </p:nvSpPr>
        <p:spPr bwMode="auto">
          <a:xfrm rot="5400000">
            <a:off x="2400300" y="3429000"/>
            <a:ext cx="0" cy="228600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62" name="Line 26"/>
          <p:cNvSpPr>
            <a:spLocks noChangeShapeType="1"/>
          </p:cNvSpPr>
          <p:nvPr/>
        </p:nvSpPr>
        <p:spPr bwMode="auto">
          <a:xfrm rot="10800000" flipH="1" flipV="1">
            <a:off x="1409700" y="4267200"/>
            <a:ext cx="0" cy="99060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63" name="Rectangle 27"/>
          <p:cNvSpPr>
            <a:spLocks noChangeArrowheads="1"/>
          </p:cNvSpPr>
          <p:nvPr/>
        </p:nvSpPr>
        <p:spPr bwMode="auto">
          <a:xfrm>
            <a:off x="1485900" y="4648200"/>
            <a:ext cx="2286000" cy="990600"/>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64" name="Rectangle 28"/>
          <p:cNvSpPr>
            <a:spLocks noChangeArrowheads="1"/>
          </p:cNvSpPr>
          <p:nvPr/>
        </p:nvSpPr>
        <p:spPr bwMode="gray">
          <a:xfrm>
            <a:off x="1638300" y="4678363"/>
            <a:ext cx="2209800" cy="274637"/>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GC_PARSER_PROFILEAFS</a:t>
            </a:r>
          </a:p>
        </p:txBody>
      </p:sp>
      <p:sp>
        <p:nvSpPr>
          <p:cNvPr id="27665" name="Line 29"/>
          <p:cNvSpPr>
            <a:spLocks noChangeShapeType="1"/>
          </p:cNvSpPr>
          <p:nvPr/>
        </p:nvSpPr>
        <p:spPr bwMode="auto">
          <a:xfrm rot="5400000">
            <a:off x="2628900" y="3810000"/>
            <a:ext cx="0" cy="228600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66" name="Line 30"/>
          <p:cNvSpPr>
            <a:spLocks noChangeShapeType="1"/>
          </p:cNvSpPr>
          <p:nvPr/>
        </p:nvSpPr>
        <p:spPr bwMode="auto">
          <a:xfrm rot="10800000" flipH="1" flipV="1">
            <a:off x="1638300" y="4648200"/>
            <a:ext cx="0" cy="990600"/>
          </a:xfrm>
          <a:prstGeom prst="line">
            <a:avLst/>
          </a:prstGeom>
          <a:noFill/>
          <a:ln w="9525">
            <a:solidFill>
              <a:schemeClr val="bg2"/>
            </a:solidFill>
            <a:round/>
            <a:headEnd/>
            <a:tailEnd/>
          </a:ln>
        </p:spPr>
        <p:txBody>
          <a:bodyPr>
            <a:prstTxWarp prst="textNoShape">
              <a:avLst/>
            </a:prstTxWarp>
          </a:bodyPr>
          <a:lstStyle/>
          <a:p>
            <a:endParaRPr lang="en-US"/>
          </a:p>
        </p:txBody>
      </p:sp>
      <p:grpSp>
        <p:nvGrpSpPr>
          <p:cNvPr id="27667" name="Group 31"/>
          <p:cNvGrpSpPr>
            <a:grpSpLocks/>
          </p:cNvGrpSpPr>
          <p:nvPr/>
        </p:nvGrpSpPr>
        <p:grpSpPr bwMode="auto">
          <a:xfrm>
            <a:off x="5168900" y="2620963"/>
            <a:ext cx="2362200" cy="990600"/>
            <a:chOff x="2304" y="1920"/>
            <a:chExt cx="1488" cy="624"/>
          </a:xfrm>
        </p:grpSpPr>
        <p:sp>
          <p:nvSpPr>
            <p:cNvPr id="27698" name="Rectangle 32"/>
            <p:cNvSpPr>
              <a:spLocks noChangeArrowheads="1"/>
            </p:cNvSpPr>
            <p:nvPr/>
          </p:nvSpPr>
          <p:spPr bwMode="auto">
            <a:xfrm>
              <a:off x="2304" y="1920"/>
              <a:ext cx="144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99" name="Rectangle 33"/>
            <p:cNvSpPr>
              <a:spLocks noChangeArrowheads="1"/>
            </p:cNvSpPr>
            <p:nvPr/>
          </p:nvSpPr>
          <p:spPr bwMode="gray">
            <a:xfrm>
              <a:off x="2400" y="1939"/>
              <a:ext cx="1392" cy="173"/>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GC_ROAD_xx</a:t>
              </a:r>
            </a:p>
          </p:txBody>
        </p:sp>
        <p:sp>
          <p:nvSpPr>
            <p:cNvPr id="27700" name="Line 34"/>
            <p:cNvSpPr>
              <a:spLocks noChangeShapeType="1"/>
            </p:cNvSpPr>
            <p:nvPr/>
          </p:nvSpPr>
          <p:spPr bwMode="auto">
            <a:xfrm rot="5400000">
              <a:off x="3024" y="1392"/>
              <a:ext cx="0" cy="144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701" name="Line 35"/>
            <p:cNvSpPr>
              <a:spLocks noChangeShapeType="1"/>
            </p:cNvSpPr>
            <p:nvPr/>
          </p:nvSpPr>
          <p:spPr bwMode="auto">
            <a:xfrm rot="10800000" flipH="1" flipV="1">
              <a:off x="2400" y="1920"/>
              <a:ext cx="0" cy="624"/>
            </a:xfrm>
            <a:prstGeom prst="line">
              <a:avLst/>
            </a:prstGeom>
            <a:noFill/>
            <a:ln w="9525">
              <a:solidFill>
                <a:schemeClr val="bg2"/>
              </a:solidFill>
              <a:round/>
              <a:headEnd/>
              <a:tailEnd/>
            </a:ln>
          </p:spPr>
          <p:txBody>
            <a:bodyPr>
              <a:prstTxWarp prst="textNoShape">
                <a:avLst/>
              </a:prstTxWarp>
            </a:bodyPr>
            <a:lstStyle/>
            <a:p>
              <a:endParaRPr lang="en-US"/>
            </a:p>
          </p:txBody>
        </p:sp>
      </p:grpSp>
      <p:grpSp>
        <p:nvGrpSpPr>
          <p:cNvPr id="27668" name="Group 36"/>
          <p:cNvGrpSpPr>
            <a:grpSpLocks/>
          </p:cNvGrpSpPr>
          <p:nvPr/>
        </p:nvGrpSpPr>
        <p:grpSpPr bwMode="auto">
          <a:xfrm>
            <a:off x="5397500" y="3001963"/>
            <a:ext cx="2362200" cy="990600"/>
            <a:chOff x="2304" y="1920"/>
            <a:chExt cx="1488" cy="624"/>
          </a:xfrm>
        </p:grpSpPr>
        <p:sp>
          <p:nvSpPr>
            <p:cNvPr id="27694" name="Rectangle 37"/>
            <p:cNvSpPr>
              <a:spLocks noChangeArrowheads="1"/>
            </p:cNvSpPr>
            <p:nvPr/>
          </p:nvSpPr>
          <p:spPr bwMode="auto">
            <a:xfrm>
              <a:off x="2304" y="1920"/>
              <a:ext cx="144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95" name="Rectangle 38"/>
            <p:cNvSpPr>
              <a:spLocks noChangeArrowheads="1"/>
            </p:cNvSpPr>
            <p:nvPr/>
          </p:nvSpPr>
          <p:spPr bwMode="gray">
            <a:xfrm>
              <a:off x="2400" y="1939"/>
              <a:ext cx="1392" cy="173"/>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GC_ROAD_SEGMENT_xx</a:t>
              </a:r>
            </a:p>
          </p:txBody>
        </p:sp>
        <p:sp>
          <p:nvSpPr>
            <p:cNvPr id="27696" name="Line 39"/>
            <p:cNvSpPr>
              <a:spLocks noChangeShapeType="1"/>
            </p:cNvSpPr>
            <p:nvPr/>
          </p:nvSpPr>
          <p:spPr bwMode="auto">
            <a:xfrm rot="5400000">
              <a:off x="3024" y="1392"/>
              <a:ext cx="0" cy="144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97" name="Line 40"/>
            <p:cNvSpPr>
              <a:spLocks noChangeShapeType="1"/>
            </p:cNvSpPr>
            <p:nvPr/>
          </p:nvSpPr>
          <p:spPr bwMode="auto">
            <a:xfrm rot="10800000" flipH="1" flipV="1">
              <a:off x="2400" y="1920"/>
              <a:ext cx="0" cy="624"/>
            </a:xfrm>
            <a:prstGeom prst="line">
              <a:avLst/>
            </a:prstGeom>
            <a:noFill/>
            <a:ln w="9525">
              <a:solidFill>
                <a:schemeClr val="bg2"/>
              </a:solidFill>
              <a:round/>
              <a:headEnd/>
              <a:tailEnd/>
            </a:ln>
          </p:spPr>
          <p:txBody>
            <a:bodyPr>
              <a:prstTxWarp prst="textNoShape">
                <a:avLst/>
              </a:prstTxWarp>
            </a:bodyPr>
            <a:lstStyle/>
            <a:p>
              <a:endParaRPr lang="en-US"/>
            </a:p>
          </p:txBody>
        </p:sp>
      </p:grpSp>
      <p:grpSp>
        <p:nvGrpSpPr>
          <p:cNvPr id="27669" name="Group 41"/>
          <p:cNvGrpSpPr>
            <a:grpSpLocks/>
          </p:cNvGrpSpPr>
          <p:nvPr/>
        </p:nvGrpSpPr>
        <p:grpSpPr bwMode="auto">
          <a:xfrm>
            <a:off x="5626100" y="3382963"/>
            <a:ext cx="2362200" cy="990600"/>
            <a:chOff x="2304" y="1920"/>
            <a:chExt cx="1488" cy="624"/>
          </a:xfrm>
        </p:grpSpPr>
        <p:sp>
          <p:nvSpPr>
            <p:cNvPr id="27690" name="Rectangle 42"/>
            <p:cNvSpPr>
              <a:spLocks noChangeArrowheads="1"/>
            </p:cNvSpPr>
            <p:nvPr/>
          </p:nvSpPr>
          <p:spPr bwMode="auto">
            <a:xfrm>
              <a:off x="2304" y="1920"/>
              <a:ext cx="144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91" name="Rectangle 43"/>
            <p:cNvSpPr>
              <a:spLocks noChangeArrowheads="1"/>
            </p:cNvSpPr>
            <p:nvPr/>
          </p:nvSpPr>
          <p:spPr bwMode="gray">
            <a:xfrm>
              <a:off x="2400" y="1939"/>
              <a:ext cx="1392" cy="173"/>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GC_AREA_xx</a:t>
              </a:r>
            </a:p>
          </p:txBody>
        </p:sp>
        <p:sp>
          <p:nvSpPr>
            <p:cNvPr id="27692" name="Line 44"/>
            <p:cNvSpPr>
              <a:spLocks noChangeShapeType="1"/>
            </p:cNvSpPr>
            <p:nvPr/>
          </p:nvSpPr>
          <p:spPr bwMode="auto">
            <a:xfrm rot="5400000">
              <a:off x="3024" y="1392"/>
              <a:ext cx="0" cy="144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93" name="Line 45"/>
            <p:cNvSpPr>
              <a:spLocks noChangeShapeType="1"/>
            </p:cNvSpPr>
            <p:nvPr/>
          </p:nvSpPr>
          <p:spPr bwMode="auto">
            <a:xfrm rot="10800000" flipH="1" flipV="1">
              <a:off x="2400" y="1920"/>
              <a:ext cx="0" cy="624"/>
            </a:xfrm>
            <a:prstGeom prst="line">
              <a:avLst/>
            </a:prstGeom>
            <a:noFill/>
            <a:ln w="9525">
              <a:solidFill>
                <a:schemeClr val="bg2"/>
              </a:solidFill>
              <a:round/>
              <a:headEnd/>
              <a:tailEnd/>
            </a:ln>
          </p:spPr>
          <p:txBody>
            <a:bodyPr>
              <a:prstTxWarp prst="textNoShape">
                <a:avLst/>
              </a:prstTxWarp>
            </a:bodyPr>
            <a:lstStyle/>
            <a:p>
              <a:endParaRPr lang="en-US"/>
            </a:p>
          </p:txBody>
        </p:sp>
      </p:grpSp>
      <p:grpSp>
        <p:nvGrpSpPr>
          <p:cNvPr id="27670" name="Group 46"/>
          <p:cNvGrpSpPr>
            <a:grpSpLocks/>
          </p:cNvGrpSpPr>
          <p:nvPr/>
        </p:nvGrpSpPr>
        <p:grpSpPr bwMode="auto">
          <a:xfrm>
            <a:off x="5854700" y="3763963"/>
            <a:ext cx="2362200" cy="990600"/>
            <a:chOff x="2304" y="1920"/>
            <a:chExt cx="1488" cy="624"/>
          </a:xfrm>
        </p:grpSpPr>
        <p:sp>
          <p:nvSpPr>
            <p:cNvPr id="27686" name="Rectangle 47"/>
            <p:cNvSpPr>
              <a:spLocks noChangeArrowheads="1"/>
            </p:cNvSpPr>
            <p:nvPr/>
          </p:nvSpPr>
          <p:spPr bwMode="auto">
            <a:xfrm>
              <a:off x="2304" y="1920"/>
              <a:ext cx="144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87" name="Rectangle 48"/>
            <p:cNvSpPr>
              <a:spLocks noChangeArrowheads="1"/>
            </p:cNvSpPr>
            <p:nvPr/>
          </p:nvSpPr>
          <p:spPr bwMode="gray">
            <a:xfrm>
              <a:off x="2400" y="1939"/>
              <a:ext cx="1392" cy="173"/>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GC_POSTAL_CODE_xx</a:t>
              </a:r>
            </a:p>
          </p:txBody>
        </p:sp>
        <p:sp>
          <p:nvSpPr>
            <p:cNvPr id="27688" name="Line 49"/>
            <p:cNvSpPr>
              <a:spLocks noChangeShapeType="1"/>
            </p:cNvSpPr>
            <p:nvPr/>
          </p:nvSpPr>
          <p:spPr bwMode="auto">
            <a:xfrm rot="5400000">
              <a:off x="3024" y="1392"/>
              <a:ext cx="0" cy="144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89" name="Line 50"/>
            <p:cNvSpPr>
              <a:spLocks noChangeShapeType="1"/>
            </p:cNvSpPr>
            <p:nvPr/>
          </p:nvSpPr>
          <p:spPr bwMode="auto">
            <a:xfrm rot="10800000" flipH="1" flipV="1">
              <a:off x="2400" y="1920"/>
              <a:ext cx="0" cy="624"/>
            </a:xfrm>
            <a:prstGeom prst="line">
              <a:avLst/>
            </a:prstGeom>
            <a:noFill/>
            <a:ln w="9525">
              <a:solidFill>
                <a:schemeClr val="bg2"/>
              </a:solidFill>
              <a:round/>
              <a:headEnd/>
              <a:tailEnd/>
            </a:ln>
          </p:spPr>
          <p:txBody>
            <a:bodyPr>
              <a:prstTxWarp prst="textNoShape">
                <a:avLst/>
              </a:prstTxWarp>
            </a:bodyPr>
            <a:lstStyle/>
            <a:p>
              <a:endParaRPr lang="en-US"/>
            </a:p>
          </p:txBody>
        </p:sp>
      </p:grpSp>
      <p:grpSp>
        <p:nvGrpSpPr>
          <p:cNvPr id="27671" name="Group 51"/>
          <p:cNvGrpSpPr>
            <a:grpSpLocks/>
          </p:cNvGrpSpPr>
          <p:nvPr/>
        </p:nvGrpSpPr>
        <p:grpSpPr bwMode="auto">
          <a:xfrm>
            <a:off x="6083300" y="4144963"/>
            <a:ext cx="2362200" cy="990600"/>
            <a:chOff x="2304" y="1920"/>
            <a:chExt cx="1488" cy="624"/>
          </a:xfrm>
        </p:grpSpPr>
        <p:sp>
          <p:nvSpPr>
            <p:cNvPr id="27682" name="Rectangle 52"/>
            <p:cNvSpPr>
              <a:spLocks noChangeArrowheads="1"/>
            </p:cNvSpPr>
            <p:nvPr/>
          </p:nvSpPr>
          <p:spPr bwMode="auto">
            <a:xfrm>
              <a:off x="2304" y="1920"/>
              <a:ext cx="144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83" name="Rectangle 53"/>
            <p:cNvSpPr>
              <a:spLocks noChangeArrowheads="1"/>
            </p:cNvSpPr>
            <p:nvPr/>
          </p:nvSpPr>
          <p:spPr bwMode="gray">
            <a:xfrm>
              <a:off x="2400" y="1939"/>
              <a:ext cx="1392" cy="173"/>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GC_POI_xx</a:t>
              </a:r>
            </a:p>
          </p:txBody>
        </p:sp>
        <p:sp>
          <p:nvSpPr>
            <p:cNvPr id="27684" name="Line 54"/>
            <p:cNvSpPr>
              <a:spLocks noChangeShapeType="1"/>
            </p:cNvSpPr>
            <p:nvPr/>
          </p:nvSpPr>
          <p:spPr bwMode="auto">
            <a:xfrm rot="5400000">
              <a:off x="3024" y="1392"/>
              <a:ext cx="0" cy="144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85" name="Line 55"/>
            <p:cNvSpPr>
              <a:spLocks noChangeShapeType="1"/>
            </p:cNvSpPr>
            <p:nvPr/>
          </p:nvSpPr>
          <p:spPr bwMode="auto">
            <a:xfrm rot="10800000" flipH="1" flipV="1">
              <a:off x="2400" y="1920"/>
              <a:ext cx="0" cy="624"/>
            </a:xfrm>
            <a:prstGeom prst="line">
              <a:avLst/>
            </a:prstGeom>
            <a:noFill/>
            <a:ln w="9525">
              <a:solidFill>
                <a:schemeClr val="bg2"/>
              </a:solidFill>
              <a:round/>
              <a:headEnd/>
              <a:tailEnd/>
            </a:ln>
          </p:spPr>
          <p:txBody>
            <a:bodyPr>
              <a:prstTxWarp prst="textNoShape">
                <a:avLst/>
              </a:prstTxWarp>
            </a:bodyPr>
            <a:lstStyle/>
            <a:p>
              <a:endParaRPr lang="en-US"/>
            </a:p>
          </p:txBody>
        </p:sp>
      </p:grpSp>
      <p:grpSp>
        <p:nvGrpSpPr>
          <p:cNvPr id="27672" name="Group 56"/>
          <p:cNvGrpSpPr>
            <a:grpSpLocks/>
          </p:cNvGrpSpPr>
          <p:nvPr/>
        </p:nvGrpSpPr>
        <p:grpSpPr bwMode="auto">
          <a:xfrm>
            <a:off x="6311900" y="4525963"/>
            <a:ext cx="2362200" cy="990600"/>
            <a:chOff x="2304" y="1920"/>
            <a:chExt cx="1488" cy="624"/>
          </a:xfrm>
        </p:grpSpPr>
        <p:sp>
          <p:nvSpPr>
            <p:cNvPr id="27678" name="Rectangle 57"/>
            <p:cNvSpPr>
              <a:spLocks noChangeArrowheads="1"/>
            </p:cNvSpPr>
            <p:nvPr/>
          </p:nvSpPr>
          <p:spPr bwMode="auto">
            <a:xfrm>
              <a:off x="2304" y="1920"/>
              <a:ext cx="144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79" name="Rectangle 58"/>
            <p:cNvSpPr>
              <a:spLocks noChangeArrowheads="1"/>
            </p:cNvSpPr>
            <p:nvPr/>
          </p:nvSpPr>
          <p:spPr bwMode="gray">
            <a:xfrm>
              <a:off x="2400" y="1939"/>
              <a:ext cx="1392" cy="173"/>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GC_INTERSECTION_xx</a:t>
              </a:r>
            </a:p>
          </p:txBody>
        </p:sp>
        <p:sp>
          <p:nvSpPr>
            <p:cNvPr id="27680" name="Line 59"/>
            <p:cNvSpPr>
              <a:spLocks noChangeShapeType="1"/>
            </p:cNvSpPr>
            <p:nvPr/>
          </p:nvSpPr>
          <p:spPr bwMode="auto">
            <a:xfrm rot="5400000">
              <a:off x="3024" y="1392"/>
              <a:ext cx="0" cy="144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81" name="Line 60"/>
            <p:cNvSpPr>
              <a:spLocks noChangeShapeType="1"/>
            </p:cNvSpPr>
            <p:nvPr/>
          </p:nvSpPr>
          <p:spPr bwMode="auto">
            <a:xfrm rot="10800000" flipH="1" flipV="1">
              <a:off x="2400" y="1920"/>
              <a:ext cx="0" cy="624"/>
            </a:xfrm>
            <a:prstGeom prst="line">
              <a:avLst/>
            </a:prstGeom>
            <a:noFill/>
            <a:ln w="9525">
              <a:solidFill>
                <a:schemeClr val="bg2"/>
              </a:solidFill>
              <a:round/>
              <a:headEnd/>
              <a:tailEnd/>
            </a:ln>
          </p:spPr>
          <p:txBody>
            <a:bodyPr>
              <a:prstTxWarp prst="textNoShape">
                <a:avLst/>
              </a:prstTxWarp>
            </a:bodyPr>
            <a:lstStyle/>
            <a:p>
              <a:endParaRPr lang="en-US"/>
            </a:p>
          </p:txBody>
        </p:sp>
      </p:grpSp>
      <p:grpSp>
        <p:nvGrpSpPr>
          <p:cNvPr id="27673" name="Group 56"/>
          <p:cNvGrpSpPr>
            <a:grpSpLocks/>
          </p:cNvGrpSpPr>
          <p:nvPr/>
        </p:nvGrpSpPr>
        <p:grpSpPr bwMode="auto">
          <a:xfrm>
            <a:off x="6608763" y="4886325"/>
            <a:ext cx="2362200" cy="990600"/>
            <a:chOff x="2304" y="1920"/>
            <a:chExt cx="1488" cy="624"/>
          </a:xfrm>
        </p:grpSpPr>
        <p:sp>
          <p:nvSpPr>
            <p:cNvPr id="27674" name="Rectangle 57"/>
            <p:cNvSpPr>
              <a:spLocks noChangeArrowheads="1"/>
            </p:cNvSpPr>
            <p:nvPr/>
          </p:nvSpPr>
          <p:spPr bwMode="auto">
            <a:xfrm>
              <a:off x="2304" y="1920"/>
              <a:ext cx="144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7675" name="Rectangle 58"/>
            <p:cNvSpPr>
              <a:spLocks noChangeArrowheads="1"/>
            </p:cNvSpPr>
            <p:nvPr/>
          </p:nvSpPr>
          <p:spPr bwMode="gray">
            <a:xfrm>
              <a:off x="2400" y="1939"/>
              <a:ext cx="1392" cy="175"/>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200">
                  <a:solidFill>
                    <a:schemeClr val="hlink"/>
                  </a:solidFill>
                  <a:latin typeface="Univers" charset="0"/>
                </a:rPr>
                <a:t>GC_ADDRESS_POINT_xx</a:t>
              </a:r>
            </a:p>
          </p:txBody>
        </p:sp>
        <p:sp>
          <p:nvSpPr>
            <p:cNvPr id="27676" name="Line 59"/>
            <p:cNvSpPr>
              <a:spLocks noChangeShapeType="1"/>
            </p:cNvSpPr>
            <p:nvPr/>
          </p:nvSpPr>
          <p:spPr bwMode="auto">
            <a:xfrm rot="5400000">
              <a:off x="3024" y="1392"/>
              <a:ext cx="0" cy="1440"/>
            </a:xfrm>
            <a:prstGeom prst="line">
              <a:avLst/>
            </a:prstGeom>
            <a:noFill/>
            <a:ln w="9525">
              <a:solidFill>
                <a:schemeClr val="bg2"/>
              </a:solidFill>
              <a:round/>
              <a:headEnd/>
              <a:tailEnd/>
            </a:ln>
          </p:spPr>
          <p:txBody>
            <a:bodyPr>
              <a:prstTxWarp prst="textNoShape">
                <a:avLst/>
              </a:prstTxWarp>
            </a:bodyPr>
            <a:lstStyle/>
            <a:p>
              <a:endParaRPr lang="en-US"/>
            </a:p>
          </p:txBody>
        </p:sp>
        <p:sp>
          <p:nvSpPr>
            <p:cNvPr id="27677" name="Line 60"/>
            <p:cNvSpPr>
              <a:spLocks noChangeShapeType="1"/>
            </p:cNvSpPr>
            <p:nvPr/>
          </p:nvSpPr>
          <p:spPr bwMode="auto">
            <a:xfrm rot="10800000" flipH="1" flipV="1">
              <a:off x="2400" y="1920"/>
              <a:ext cx="0" cy="624"/>
            </a:xfrm>
            <a:prstGeom prst="line">
              <a:avLst/>
            </a:prstGeom>
            <a:noFill/>
            <a:ln w="9525">
              <a:solidFill>
                <a:schemeClr val="bg2"/>
              </a:solidFill>
              <a:round/>
              <a:headEnd/>
              <a:tailEnd/>
            </a:ln>
          </p:spPr>
          <p:txBody>
            <a:bodyPr>
              <a:prstTxWarp prst="textNoShape">
                <a:avLst/>
              </a:prstTxWarp>
            </a:bodyPr>
            <a:lstStyle/>
            <a:p>
              <a:endParaRPr lang="en-US"/>
            </a:p>
          </p:txBody>
        </p:sp>
      </p:grpSp>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Installation and configuration</a:t>
            </a:r>
          </a:p>
        </p:txBody>
      </p:sp>
      <p:sp>
        <p:nvSpPr>
          <p:cNvPr id="122883" name="Rectangle 3"/>
          <p:cNvSpPr>
            <a:spLocks noGrp="1" noChangeArrowheads="1"/>
          </p:cNvSpPr>
          <p:nvPr>
            <p:ph type="body" idx="1"/>
          </p:nvPr>
        </p:nvSpPr>
        <p:spPr/>
        <p:txBody>
          <a:bodyPr/>
          <a:lstStyle/>
          <a:p>
            <a:pPr eaLnBrk="1" hangingPunct="1"/>
            <a:r>
              <a:rPr lang="en-US" dirty="0"/>
              <a:t>Deploy </a:t>
            </a:r>
            <a:r>
              <a:rPr lang="en-US" b="1" dirty="0"/>
              <a:t>GEOCODER.EAR</a:t>
            </a:r>
            <a:r>
              <a:rPr lang="en-US" dirty="0"/>
              <a:t> in your application server</a:t>
            </a:r>
          </a:p>
          <a:p>
            <a:pPr lvl="1" eaLnBrk="1" hangingPunct="1"/>
            <a:r>
              <a:rPr lang="en-US" dirty="0">
                <a:ea typeface="ＭＳ Ｐゴシック" pitchFamily="-111" charset="-128"/>
              </a:rPr>
              <a:t>File is in </a:t>
            </a:r>
            <a:r>
              <a:rPr lang="en-US" b="1" dirty="0">
                <a:ea typeface="ＭＳ Ｐゴシック" pitchFamily="-111" charset="-128"/>
              </a:rPr>
              <a:t>$ORACLE_HOME/</a:t>
            </a:r>
            <a:r>
              <a:rPr lang="en-US" b="1" dirty="0" err="1">
                <a:ea typeface="ＭＳ Ｐゴシック" pitchFamily="-111" charset="-128"/>
              </a:rPr>
              <a:t>md/jlib</a:t>
            </a:r>
            <a:endParaRPr lang="en-US" b="1" dirty="0">
              <a:ea typeface="ＭＳ Ｐゴシック" pitchFamily="-111" charset="-128"/>
            </a:endParaRPr>
          </a:p>
          <a:p>
            <a:pPr lvl="1" eaLnBrk="1" hangingPunct="1"/>
            <a:r>
              <a:rPr lang="en-US" dirty="0">
                <a:ea typeface="ＭＳ Ｐゴシック" pitchFamily="-111" charset="-128"/>
              </a:rPr>
              <a:t>The initial startup fails because the default configuration has no database </a:t>
            </a:r>
            <a:r>
              <a:rPr lang="en-US" dirty="0" err="1">
                <a:ea typeface="ＭＳ Ｐゴシック" pitchFamily="-111" charset="-128"/>
              </a:rPr>
              <a:t>connction</a:t>
            </a:r>
            <a:endParaRPr lang="en-US" dirty="0">
              <a:ea typeface="ＭＳ Ｐゴシック" pitchFamily="-111" charset="-128"/>
            </a:endParaRPr>
          </a:p>
          <a:p>
            <a:pPr eaLnBrk="1" hangingPunct="1"/>
            <a:r>
              <a:rPr lang="en-US" dirty="0"/>
              <a:t>Update </a:t>
            </a:r>
            <a:r>
              <a:rPr lang="en-US" dirty="0" err="1"/>
              <a:t>geocoder</a:t>
            </a:r>
            <a:r>
              <a:rPr lang="en-US" dirty="0"/>
              <a:t> configuration</a:t>
            </a:r>
          </a:p>
          <a:p>
            <a:pPr lvl="1" eaLnBrk="1" hangingPunct="1"/>
            <a:r>
              <a:rPr lang="en-US" dirty="0">
                <a:ea typeface="ＭＳ Ｐゴシック" pitchFamily="-111" charset="-128"/>
              </a:rPr>
              <a:t>Using </a:t>
            </a:r>
            <a:r>
              <a:rPr lang="en-US" dirty="0" err="1">
                <a:ea typeface="ＭＳ Ｐゴシック" pitchFamily="-111" charset="-128"/>
              </a:rPr>
              <a:t>geocoder</a:t>
            </a:r>
            <a:r>
              <a:rPr lang="en-US" dirty="0">
                <a:ea typeface="ＭＳ Ｐゴシック" pitchFamily="-111" charset="-128"/>
              </a:rPr>
              <a:t> console: </a:t>
            </a:r>
            <a:r>
              <a:rPr lang="en-US" b="1" dirty="0">
                <a:ea typeface="ＭＳ Ｐゴシック" pitchFamily="-111" charset="-128"/>
              </a:rPr>
              <a:t>http://&lt;server&gt;/</a:t>
            </a:r>
            <a:r>
              <a:rPr lang="en-US" b="1" dirty="0" err="1">
                <a:ea typeface="ＭＳ Ｐゴシック" pitchFamily="-111" charset="-128"/>
              </a:rPr>
              <a:t>geocoder/admin.jsp</a:t>
            </a:r>
            <a:endParaRPr lang="en-US" b="1" dirty="0">
              <a:ea typeface="ＭＳ Ｐゴシック" pitchFamily="-111" charset="-128"/>
            </a:endParaRPr>
          </a:p>
          <a:p>
            <a:pPr lvl="1" eaLnBrk="1" hangingPunct="1"/>
            <a:r>
              <a:rPr lang="en-US" dirty="0">
                <a:ea typeface="ＭＳ Ｐゴシック" pitchFamily="-111" charset="-128"/>
              </a:rPr>
              <a:t>Or manually update file </a:t>
            </a:r>
            <a:r>
              <a:rPr lang="en-US" b="1" dirty="0">
                <a:ea typeface="ＭＳ Ｐゴシック" pitchFamily="-111" charset="-128"/>
              </a:rPr>
              <a:t>$WEB-INF/</a:t>
            </a:r>
            <a:r>
              <a:rPr lang="en-US" b="1" dirty="0" err="1">
                <a:ea typeface="ＭＳ Ｐゴシック" pitchFamily="-111" charset="-128"/>
              </a:rPr>
              <a:t>config/geocodercfg.xml</a:t>
            </a:r>
            <a:endParaRPr lang="en-US" b="1" dirty="0">
              <a:ea typeface="ＭＳ Ｐゴシック" pitchFamily="-111" charset="-128"/>
            </a:endParaRPr>
          </a:p>
          <a:p>
            <a:pPr lvl="1" eaLnBrk="1" hangingPunct="1"/>
            <a:r>
              <a:rPr lang="en-US" dirty="0">
                <a:ea typeface="ＭＳ Ｐゴシック" pitchFamily="-111" charset="-128"/>
              </a:rPr>
              <a:t>Set proper database connection to database user that owns the </a:t>
            </a:r>
            <a:r>
              <a:rPr lang="en-US" dirty="0" err="1">
                <a:ea typeface="ＭＳ Ｐゴシック" pitchFamily="-111" charset="-128"/>
              </a:rPr>
              <a:t>geocoding</a:t>
            </a:r>
            <a:r>
              <a:rPr lang="en-US" dirty="0">
                <a:ea typeface="ＭＳ Ｐゴシック" pitchFamily="-111" charset="-128"/>
              </a:rPr>
              <a:t> tables</a:t>
            </a:r>
          </a:p>
          <a:p>
            <a:pPr lvl="1" eaLnBrk="1" hangingPunct="1"/>
            <a:r>
              <a:rPr lang="en-US" dirty="0">
                <a:ea typeface="ＭＳ Ｐゴシック" pitchFamily="-111" charset="-128"/>
              </a:rPr>
              <a:t>Restart the </a:t>
            </a:r>
            <a:r>
              <a:rPr lang="en-US" dirty="0" err="1">
                <a:ea typeface="ＭＳ Ｐゴシック" pitchFamily="-111" charset="-128"/>
              </a:rPr>
              <a:t>geocoder</a:t>
            </a:r>
            <a:r>
              <a:rPr lang="en-US" dirty="0">
                <a:ea typeface="ＭＳ Ｐゴシック" pitchFamily="-111" charset="-128"/>
              </a:rPr>
              <a:t> application</a:t>
            </a:r>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Geocoder configuration</a:t>
            </a:r>
          </a:p>
        </p:txBody>
      </p:sp>
      <p:sp>
        <p:nvSpPr>
          <p:cNvPr id="124931" name="Content Placeholder 3"/>
          <p:cNvSpPr>
            <a:spLocks noGrp="1"/>
          </p:cNvSpPr>
          <p:nvPr>
            <p:ph idx="1"/>
          </p:nvPr>
        </p:nvSpPr>
        <p:spPr>
          <a:xfrm>
            <a:off x="742950" y="1143000"/>
            <a:ext cx="8166100" cy="4724400"/>
          </a:xfrm>
        </p:spPr>
        <p:txBody>
          <a:bodyPr/>
          <a:lstStyle/>
          <a:p>
            <a:r>
              <a:rPr lang="fr-FR" dirty="0"/>
              <a:t>Note: no « ! » in front of the </a:t>
            </a:r>
            <a:r>
              <a:rPr lang="fr-FR" dirty="0" err="1"/>
              <a:t>password</a:t>
            </a:r>
            <a:endParaRPr lang="fr-FR" dirty="0"/>
          </a:p>
          <a:p>
            <a:endParaRPr lang="fr-FR" dirty="0"/>
          </a:p>
          <a:p>
            <a:endParaRPr lang="fr-FR" dirty="0"/>
          </a:p>
          <a:p>
            <a:endParaRPr lang="fr-FR" dirty="0"/>
          </a:p>
          <a:p>
            <a:endParaRPr lang="fr-FR" dirty="0"/>
          </a:p>
          <a:p>
            <a:endParaRPr lang="fr-FR" dirty="0"/>
          </a:p>
          <a:p>
            <a:endParaRPr lang="fr-FR" dirty="0"/>
          </a:p>
          <a:p>
            <a:r>
              <a:rPr lang="fr-FR" dirty="0"/>
              <a:t>Can </a:t>
            </a:r>
            <a:r>
              <a:rPr lang="fr-FR" dirty="0" err="1"/>
              <a:t>also</a:t>
            </a:r>
            <a:r>
              <a:rPr lang="fr-FR" dirty="0"/>
              <a:t> use a </a:t>
            </a:r>
            <a:r>
              <a:rPr lang="fr-FR" dirty="0" err="1"/>
              <a:t>container-managed</a:t>
            </a:r>
            <a:r>
              <a:rPr lang="fr-FR" dirty="0"/>
              <a:t> data </a:t>
            </a:r>
            <a:r>
              <a:rPr lang="fr-FR" dirty="0" smtClean="0"/>
              <a:t>source</a:t>
            </a:r>
          </a:p>
          <a:p>
            <a:endParaRPr lang="fr-FR" dirty="0" smtClean="0"/>
          </a:p>
          <a:p>
            <a:r>
              <a:rPr lang="fr-FR" dirty="0" err="1" smtClean="0"/>
              <a:t>Make</a:t>
            </a:r>
            <a:r>
              <a:rPr lang="fr-FR" dirty="0" smtClean="0"/>
              <a:t> sure to </a:t>
            </a:r>
            <a:r>
              <a:rPr lang="fr-FR" dirty="0" err="1" smtClean="0"/>
              <a:t>specify</a:t>
            </a:r>
            <a:r>
              <a:rPr lang="fr-FR" dirty="0" smtClean="0"/>
              <a:t> </a:t>
            </a:r>
            <a:r>
              <a:rPr lang="fr-FR" b="1" dirty="0" err="1" smtClean="0"/>
              <a:t>load_db_parser_profiles</a:t>
            </a:r>
            <a:r>
              <a:rPr lang="fr-FR" b="1" dirty="0" smtClean="0"/>
              <a:t>=</a:t>
            </a:r>
            <a:r>
              <a:rPr lang="en-US" b="1" dirty="0" smtClean="0"/>
              <a:t>"</a:t>
            </a:r>
            <a:r>
              <a:rPr lang="fr-FR" b="1" dirty="0" err="1" smtClean="0">
                <a:solidFill>
                  <a:schemeClr val="accent1"/>
                </a:solidFill>
              </a:rPr>
              <a:t>true</a:t>
            </a:r>
            <a:r>
              <a:rPr lang="en-US" b="1" dirty="0" smtClean="0"/>
              <a:t>”</a:t>
            </a:r>
          </a:p>
          <a:p>
            <a:pPr lvl="1"/>
            <a:r>
              <a:rPr lang="en-US" dirty="0" smtClean="0"/>
              <a:t>Uses profiles provided in the database!</a:t>
            </a:r>
            <a:endParaRPr lang="fr-FR" dirty="0" smtClean="0"/>
          </a:p>
          <a:p>
            <a:endParaRPr lang="fr-FR" dirty="0" smtClean="0"/>
          </a:p>
          <a:p>
            <a:endParaRPr lang="fr-FR" dirty="0"/>
          </a:p>
        </p:txBody>
      </p:sp>
      <p:sp>
        <p:nvSpPr>
          <p:cNvPr id="124932" name="Rectangle 3"/>
          <p:cNvSpPr>
            <a:spLocks noChangeArrowheads="1"/>
          </p:cNvSpPr>
          <p:nvPr/>
        </p:nvSpPr>
        <p:spPr bwMode="auto">
          <a:xfrm>
            <a:off x="849313" y="1674813"/>
            <a:ext cx="8783637" cy="237648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400" dirty="0">
                <a:latin typeface="Courier New" pitchFamily="-111" charset="0"/>
              </a:rPr>
              <a:t>&lt;</a:t>
            </a:r>
            <a:r>
              <a:rPr lang="en-US" sz="1400" dirty="0" err="1">
                <a:latin typeface="Courier New" pitchFamily="-111" charset="0"/>
              </a:rPr>
              <a:t>GeocoderConfig</a:t>
            </a:r>
            <a:r>
              <a:rPr lang="en-US" sz="1400" dirty="0">
                <a:latin typeface="Courier New" pitchFamily="-111" charset="0"/>
              </a:rPr>
              <a:t> &gt;</a:t>
            </a:r>
          </a:p>
          <a:p>
            <a:pPr eaLnBrk="0" hangingPunct="0">
              <a:spcBef>
                <a:spcPct val="20000"/>
              </a:spcBef>
            </a:pPr>
            <a:r>
              <a:rPr lang="en-US" sz="1400" dirty="0">
                <a:latin typeface="Courier New" pitchFamily="-111" charset="0"/>
              </a:rPr>
              <a:t>  &lt;logging</a:t>
            </a:r>
          </a:p>
          <a:p>
            <a:pPr eaLnBrk="0" hangingPunct="0">
              <a:spcBef>
                <a:spcPct val="20000"/>
              </a:spcBef>
            </a:pPr>
            <a:r>
              <a:rPr lang="en-US" sz="1400" dirty="0">
                <a:latin typeface="Courier New" pitchFamily="-111" charset="0"/>
              </a:rPr>
              <a:t>    </a:t>
            </a:r>
            <a:r>
              <a:rPr lang="en-US" sz="1400" dirty="0" err="1">
                <a:latin typeface="Courier New" pitchFamily="-111" charset="0"/>
              </a:rPr>
              <a:t>log_level</a:t>
            </a:r>
            <a:r>
              <a:rPr lang="en-US" sz="1400" dirty="0">
                <a:latin typeface="Courier New" pitchFamily="-111" charset="0"/>
              </a:rPr>
              <a:t>="finest" </a:t>
            </a:r>
            <a:r>
              <a:rPr lang="en-US" sz="1400" dirty="0" err="1">
                <a:latin typeface="Courier New" pitchFamily="-111" charset="0"/>
              </a:rPr>
              <a:t>log_thread_name</a:t>
            </a:r>
            <a:r>
              <a:rPr lang="en-US" sz="1400" dirty="0">
                <a:latin typeface="Courier New" pitchFamily="-111" charset="0"/>
              </a:rPr>
              <a:t>="false" </a:t>
            </a:r>
            <a:r>
              <a:rPr lang="en-US" sz="1400" dirty="0" err="1">
                <a:latin typeface="Courier New" pitchFamily="-111" charset="0"/>
              </a:rPr>
              <a:t>log_time</a:t>
            </a:r>
            <a:r>
              <a:rPr lang="en-US" sz="1400" dirty="0">
                <a:latin typeface="Courier New" pitchFamily="-111" charset="0"/>
              </a:rPr>
              <a:t>="true"&gt;</a:t>
            </a:r>
          </a:p>
          <a:p>
            <a:pPr eaLnBrk="0" hangingPunct="0">
              <a:spcBef>
                <a:spcPct val="20000"/>
              </a:spcBef>
            </a:pPr>
            <a:r>
              <a:rPr lang="en-US" sz="1400" dirty="0">
                <a:latin typeface="Courier New" pitchFamily="-111" charset="0"/>
              </a:rPr>
              <a:t>  &lt;/logging&gt;</a:t>
            </a:r>
          </a:p>
          <a:p>
            <a:pPr eaLnBrk="0" hangingPunct="0">
              <a:spcBef>
                <a:spcPct val="20000"/>
              </a:spcBef>
            </a:pPr>
            <a:r>
              <a:rPr lang="en-US" sz="1400" dirty="0">
                <a:latin typeface="Courier New" pitchFamily="-111" charset="0"/>
              </a:rPr>
              <a:t> &lt;</a:t>
            </a:r>
            <a:r>
              <a:rPr lang="en-US" sz="1400" dirty="0" err="1">
                <a:latin typeface="Courier New" pitchFamily="-111" charset="0"/>
              </a:rPr>
              <a:t>geocoder</a:t>
            </a:r>
            <a:r>
              <a:rPr lang="en-US" sz="1400" dirty="0">
                <a:latin typeface="Courier New" pitchFamily="-111" charset="0"/>
              </a:rPr>
              <a:t>&gt;</a:t>
            </a:r>
          </a:p>
          <a:p>
            <a:pPr eaLnBrk="0" hangingPunct="0">
              <a:spcBef>
                <a:spcPct val="20000"/>
              </a:spcBef>
            </a:pPr>
            <a:r>
              <a:rPr lang="en-US" sz="1400" dirty="0">
                <a:latin typeface="Courier New" pitchFamily="-111" charset="0"/>
              </a:rPr>
              <a:t>    &lt;database </a:t>
            </a:r>
            <a:r>
              <a:rPr lang="en-US" sz="1400" dirty="0">
                <a:solidFill>
                  <a:srgbClr val="FF0000"/>
                </a:solidFill>
                <a:latin typeface="Courier New" pitchFamily="-111" charset="0"/>
              </a:rPr>
              <a:t>host="</a:t>
            </a:r>
            <a:r>
              <a:rPr lang="en-US" sz="1400" dirty="0" err="1">
                <a:solidFill>
                  <a:srgbClr val="FF0000"/>
                </a:solidFill>
                <a:latin typeface="Courier New" pitchFamily="-111" charset="0"/>
              </a:rPr>
              <a:t>localhost</a:t>
            </a:r>
            <a:r>
              <a:rPr lang="en-US" sz="1400" dirty="0">
                <a:solidFill>
                  <a:srgbClr val="FF0000"/>
                </a:solidFill>
                <a:latin typeface="Courier New" pitchFamily="-111" charset="0"/>
              </a:rPr>
              <a:t>" port="1521" </a:t>
            </a:r>
            <a:r>
              <a:rPr lang="en-US" sz="1400" dirty="0" err="1">
                <a:solidFill>
                  <a:srgbClr val="FF0000"/>
                </a:solidFill>
                <a:latin typeface="Courier New" pitchFamily="-111" charset="0"/>
              </a:rPr>
              <a:t>sid</a:t>
            </a:r>
            <a:r>
              <a:rPr lang="en-US" sz="1400" dirty="0">
                <a:solidFill>
                  <a:srgbClr val="FF0000"/>
                </a:solidFill>
                <a:latin typeface="Courier New" pitchFamily="-111" charset="0"/>
              </a:rPr>
              <a:t>="orcl111" mode="thin"</a:t>
            </a:r>
          </a:p>
          <a:p>
            <a:pPr eaLnBrk="0" hangingPunct="0">
              <a:spcBef>
                <a:spcPct val="20000"/>
              </a:spcBef>
            </a:pPr>
            <a:r>
              <a:rPr lang="en-US" sz="1400" dirty="0">
                <a:solidFill>
                  <a:srgbClr val="FF0000"/>
                </a:solidFill>
                <a:latin typeface="Courier New" pitchFamily="-111" charset="0"/>
              </a:rPr>
              <a:t>      user="</a:t>
            </a:r>
            <a:r>
              <a:rPr lang="en-US" sz="1400" dirty="0" err="1">
                <a:solidFill>
                  <a:srgbClr val="FF0000"/>
                </a:solidFill>
                <a:latin typeface="Courier New" pitchFamily="-111" charset="0"/>
              </a:rPr>
              <a:t>scott</a:t>
            </a:r>
            <a:r>
              <a:rPr lang="en-US" sz="1400" dirty="0">
                <a:solidFill>
                  <a:srgbClr val="FF0000"/>
                </a:solidFill>
                <a:latin typeface="Courier New" pitchFamily="-111" charset="0"/>
              </a:rPr>
              <a:t>" password="tiger" </a:t>
            </a:r>
            <a:r>
              <a:rPr lang="en-US" sz="1400" dirty="0" err="1">
                <a:solidFill>
                  <a:srgbClr val="FF0000"/>
                </a:solidFill>
                <a:latin typeface="Courier New" pitchFamily="-111" charset="0"/>
              </a:rPr>
              <a:t>load_db_parser_profiles</a:t>
            </a:r>
            <a:r>
              <a:rPr lang="en-US" sz="1400" dirty="0">
                <a:solidFill>
                  <a:srgbClr val="FF0000"/>
                </a:solidFill>
                <a:latin typeface="Courier New" pitchFamily="-111" charset="0"/>
              </a:rPr>
              <a:t>="true" </a:t>
            </a:r>
            <a:r>
              <a:rPr lang="en-US" sz="1400" dirty="0">
                <a:latin typeface="Courier New" pitchFamily="-111" charset="0"/>
              </a:rPr>
              <a:t>/&gt;</a:t>
            </a:r>
          </a:p>
          <a:p>
            <a:pPr eaLnBrk="0" hangingPunct="0">
              <a:spcBef>
                <a:spcPct val="20000"/>
              </a:spcBef>
            </a:pPr>
            <a:r>
              <a:rPr lang="en-US" sz="1400" dirty="0">
                <a:latin typeface="Courier New" pitchFamily="-111" charset="0"/>
              </a:rPr>
              <a:t>  &lt;/</a:t>
            </a:r>
            <a:r>
              <a:rPr lang="en-US" sz="1400" dirty="0" err="1">
                <a:latin typeface="Courier New" pitchFamily="-111" charset="0"/>
              </a:rPr>
              <a:t>geocoder</a:t>
            </a:r>
            <a:r>
              <a:rPr lang="en-US" sz="1400" dirty="0">
                <a:latin typeface="Courier New" pitchFamily="-111" charset="0"/>
              </a:rPr>
              <a:t>&gt;</a:t>
            </a:r>
          </a:p>
          <a:p>
            <a:pPr eaLnBrk="0" hangingPunct="0">
              <a:spcBef>
                <a:spcPct val="20000"/>
              </a:spcBef>
            </a:pPr>
            <a:r>
              <a:rPr lang="en-US" sz="1400" dirty="0">
                <a:latin typeface="Courier New" pitchFamily="-111" charset="0"/>
              </a:rPr>
              <a:t>&lt;/</a:t>
            </a:r>
            <a:r>
              <a:rPr lang="en-US" sz="1400" dirty="0" err="1">
                <a:latin typeface="Courier New" pitchFamily="-111" charset="0"/>
              </a:rPr>
              <a:t>GeocoderConfig</a:t>
            </a:r>
            <a:r>
              <a:rPr lang="en-US" sz="1400" dirty="0">
                <a:latin typeface="Courier New" pitchFamily="-111" charset="0"/>
              </a:rPr>
              <a:t>&gt;</a:t>
            </a:r>
          </a:p>
        </p:txBody>
      </p:sp>
      <p:sp>
        <p:nvSpPr>
          <p:cNvPr id="124933" name="Rectangle 3"/>
          <p:cNvSpPr>
            <a:spLocks noChangeArrowheads="1"/>
          </p:cNvSpPr>
          <p:nvPr/>
        </p:nvSpPr>
        <p:spPr bwMode="auto">
          <a:xfrm>
            <a:off x="849313" y="4700588"/>
            <a:ext cx="8783637" cy="307975"/>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400">
                <a:latin typeface="Courier New" pitchFamily="-111" charset="0"/>
              </a:rPr>
              <a:t>    &lt;database </a:t>
            </a:r>
            <a:r>
              <a:rPr lang="en-US" sz="1400">
                <a:solidFill>
                  <a:srgbClr val="FF0000"/>
                </a:solidFill>
                <a:latin typeface="Courier New" pitchFamily="-111" charset="0"/>
              </a:rPr>
              <a:t>container_ds="jdbc/gc_europe" </a:t>
            </a:r>
            <a:r>
              <a:rPr lang="en-US" sz="1400">
                <a:latin typeface="Courier New" pitchFamily="-111" charset="0"/>
              </a:rPr>
              <a:t>load_db_parser_profiles="true" /&gt;</a:t>
            </a:r>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a:t>Geocoder configuration</a:t>
            </a:r>
          </a:p>
        </p:txBody>
      </p:sp>
      <p:sp>
        <p:nvSpPr>
          <p:cNvPr id="125955" name="Content Placeholder 3"/>
          <p:cNvSpPr>
            <a:spLocks noGrp="1"/>
          </p:cNvSpPr>
          <p:nvPr>
            <p:ph idx="1"/>
          </p:nvPr>
        </p:nvSpPr>
        <p:spPr>
          <a:xfrm>
            <a:off x="742950" y="1295400"/>
            <a:ext cx="8166100" cy="4343400"/>
          </a:xfrm>
        </p:spPr>
        <p:txBody>
          <a:bodyPr/>
          <a:lstStyle/>
          <a:p>
            <a:r>
              <a:rPr lang="fr-FR"/>
              <a:t>Using multiple geocoders</a:t>
            </a:r>
          </a:p>
        </p:txBody>
      </p:sp>
      <p:sp>
        <p:nvSpPr>
          <p:cNvPr id="125956" name="Rectangle 3"/>
          <p:cNvSpPr>
            <a:spLocks noChangeArrowheads="1"/>
          </p:cNvSpPr>
          <p:nvPr/>
        </p:nvSpPr>
        <p:spPr bwMode="auto">
          <a:xfrm>
            <a:off x="849313" y="1831975"/>
            <a:ext cx="8783637" cy="3927475"/>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400">
                <a:latin typeface="Courier New" pitchFamily="-111" charset="0"/>
              </a:rPr>
              <a:t>&lt;GeocoderConfig &gt;</a:t>
            </a:r>
          </a:p>
          <a:p>
            <a:pPr eaLnBrk="0" hangingPunct="0">
              <a:spcBef>
                <a:spcPct val="20000"/>
              </a:spcBef>
            </a:pPr>
            <a:r>
              <a:rPr lang="en-US" sz="1400">
                <a:latin typeface="Courier New" pitchFamily="-111" charset="0"/>
              </a:rPr>
              <a:t>  &lt;logging</a:t>
            </a:r>
          </a:p>
          <a:p>
            <a:pPr eaLnBrk="0" hangingPunct="0">
              <a:spcBef>
                <a:spcPct val="20000"/>
              </a:spcBef>
            </a:pPr>
            <a:r>
              <a:rPr lang="en-US" sz="1400">
                <a:latin typeface="Courier New" pitchFamily="-111" charset="0"/>
              </a:rPr>
              <a:t>    log_level="finest" log_thread_name="false" log_time="true"&gt;</a:t>
            </a:r>
          </a:p>
          <a:p>
            <a:pPr eaLnBrk="0" hangingPunct="0">
              <a:spcBef>
                <a:spcPct val="20000"/>
              </a:spcBef>
            </a:pPr>
            <a:r>
              <a:rPr lang="en-US" sz="1400">
                <a:latin typeface="Courier New" pitchFamily="-111" charset="0"/>
              </a:rPr>
              <a:t>  &lt;/logging&gt;</a:t>
            </a:r>
          </a:p>
          <a:p>
            <a:pPr eaLnBrk="0" hangingPunct="0">
              <a:spcBef>
                <a:spcPct val="20000"/>
              </a:spcBef>
            </a:pPr>
            <a:r>
              <a:rPr lang="en-US" sz="1400">
                <a:latin typeface="Courier New" pitchFamily="-111" charset="0"/>
              </a:rPr>
              <a:t> &lt;geocoder&gt;</a:t>
            </a:r>
          </a:p>
          <a:p>
            <a:pPr eaLnBrk="0" hangingPunct="0">
              <a:spcBef>
                <a:spcPct val="20000"/>
              </a:spcBef>
            </a:pPr>
            <a:r>
              <a:rPr lang="en-US" sz="1400">
                <a:latin typeface="Courier New" pitchFamily="-111" charset="0"/>
              </a:rPr>
              <a:t>    &lt;database </a:t>
            </a:r>
            <a:r>
              <a:rPr lang="en-US" sz="1400">
                <a:solidFill>
                  <a:srgbClr val="FF0000"/>
                </a:solidFill>
                <a:latin typeface="Courier New" pitchFamily="-111" charset="0"/>
              </a:rPr>
              <a:t>host="db1.oraclecorp.com" port="1521" sid="gcnam" mode="thin"</a:t>
            </a:r>
          </a:p>
          <a:p>
            <a:pPr eaLnBrk="0" hangingPunct="0">
              <a:spcBef>
                <a:spcPct val="20000"/>
              </a:spcBef>
            </a:pPr>
            <a:r>
              <a:rPr lang="en-US" sz="1400">
                <a:solidFill>
                  <a:srgbClr val="FF0000"/>
                </a:solidFill>
                <a:latin typeface="Courier New" pitchFamily="-111" charset="0"/>
              </a:rPr>
              <a:t>       user="GC_NAM" password="gc_nam"</a:t>
            </a:r>
          </a:p>
          <a:p>
            <a:pPr eaLnBrk="0" hangingPunct="0">
              <a:spcBef>
                <a:spcPct val="20000"/>
              </a:spcBef>
            </a:pPr>
            <a:r>
              <a:rPr lang="en-US" sz="1400">
                <a:latin typeface="Courier New" pitchFamily="-111" charset="0"/>
              </a:rPr>
              <a:t>       load_db_parser_profiles="true" /&gt;</a:t>
            </a:r>
          </a:p>
          <a:p>
            <a:pPr eaLnBrk="0" hangingPunct="0">
              <a:spcBef>
                <a:spcPct val="20000"/>
              </a:spcBef>
            </a:pPr>
            <a:r>
              <a:rPr lang="en-US" sz="1400">
                <a:latin typeface="Courier New" pitchFamily="-111" charset="0"/>
              </a:rPr>
              <a:t>  &lt;/geocoder&gt;</a:t>
            </a:r>
          </a:p>
          <a:p>
            <a:pPr eaLnBrk="0" hangingPunct="0">
              <a:spcBef>
                <a:spcPct val="20000"/>
              </a:spcBef>
            </a:pPr>
            <a:r>
              <a:rPr lang="en-US" sz="1400">
                <a:latin typeface="Courier New" pitchFamily="-111" charset="0"/>
              </a:rPr>
              <a:t> &lt;geocoder&gt;</a:t>
            </a:r>
          </a:p>
          <a:p>
            <a:pPr eaLnBrk="0" hangingPunct="0">
              <a:spcBef>
                <a:spcPct val="20000"/>
              </a:spcBef>
            </a:pPr>
            <a:r>
              <a:rPr lang="en-US" sz="1400">
                <a:latin typeface="Courier New" pitchFamily="-111" charset="0"/>
              </a:rPr>
              <a:t>    &lt;database </a:t>
            </a:r>
            <a:r>
              <a:rPr lang="en-US" sz="1400">
                <a:solidFill>
                  <a:srgbClr val="FF0000"/>
                </a:solidFill>
                <a:latin typeface="Courier New" pitchFamily="-111" charset="0"/>
              </a:rPr>
              <a:t>host="db2.oraclecorp.com" port="1521" sid="gceu" mode="thin"</a:t>
            </a:r>
          </a:p>
          <a:p>
            <a:pPr eaLnBrk="0" hangingPunct="0">
              <a:spcBef>
                <a:spcPct val="20000"/>
              </a:spcBef>
            </a:pPr>
            <a:r>
              <a:rPr lang="en-US" sz="1400">
                <a:solidFill>
                  <a:srgbClr val="FF0000"/>
                </a:solidFill>
                <a:latin typeface="Courier New" pitchFamily="-111" charset="0"/>
              </a:rPr>
              <a:t>       user="GC_EU" password="gc_eu"</a:t>
            </a:r>
          </a:p>
          <a:p>
            <a:pPr eaLnBrk="0" hangingPunct="0">
              <a:spcBef>
                <a:spcPct val="20000"/>
              </a:spcBef>
            </a:pPr>
            <a:r>
              <a:rPr lang="en-US" sz="1400">
                <a:latin typeface="Courier New" pitchFamily="-111" charset="0"/>
              </a:rPr>
              <a:t>       load_db_parser_profiles="true" /&gt;</a:t>
            </a:r>
          </a:p>
          <a:p>
            <a:pPr eaLnBrk="0" hangingPunct="0">
              <a:spcBef>
                <a:spcPct val="20000"/>
              </a:spcBef>
            </a:pPr>
            <a:r>
              <a:rPr lang="en-US" sz="1400">
                <a:latin typeface="Courier New" pitchFamily="-111" charset="0"/>
              </a:rPr>
              <a:t>  &lt;/geocoder&gt;</a:t>
            </a:r>
          </a:p>
          <a:p>
            <a:pPr eaLnBrk="0" hangingPunct="0">
              <a:spcBef>
                <a:spcPct val="20000"/>
              </a:spcBef>
            </a:pPr>
            <a:r>
              <a:rPr lang="en-US" sz="1400">
                <a:latin typeface="Courier New" pitchFamily="-111" charset="0"/>
              </a:rPr>
              <a:t>&lt;/GeocoderConfig&gt;</a:t>
            </a:r>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t>Using Multiple Geocoders</a:t>
            </a:r>
          </a:p>
        </p:txBody>
      </p:sp>
      <p:sp>
        <p:nvSpPr>
          <p:cNvPr id="126979" name="Content Placeholder 2"/>
          <p:cNvSpPr>
            <a:spLocks noGrp="1"/>
          </p:cNvSpPr>
          <p:nvPr>
            <p:ph idx="1"/>
          </p:nvPr>
        </p:nvSpPr>
        <p:spPr/>
        <p:txBody>
          <a:bodyPr/>
          <a:lstStyle/>
          <a:p>
            <a:r>
              <a:rPr lang="en-US" dirty="0"/>
              <a:t>Specify multiple </a:t>
            </a:r>
            <a:r>
              <a:rPr lang="en-US" b="1" dirty="0"/>
              <a:t>&lt;</a:t>
            </a:r>
            <a:r>
              <a:rPr lang="en-US" b="1" dirty="0" err="1"/>
              <a:t>geocoder</a:t>
            </a:r>
            <a:r>
              <a:rPr lang="en-US" b="1" dirty="0"/>
              <a:t>&gt; </a:t>
            </a:r>
            <a:r>
              <a:rPr lang="en-US" dirty="0"/>
              <a:t>elements with different database connections.</a:t>
            </a:r>
          </a:p>
          <a:p>
            <a:r>
              <a:rPr lang="en-US" dirty="0"/>
              <a:t>Can be different schemas in the same database, or different databases.</a:t>
            </a:r>
          </a:p>
          <a:p>
            <a:r>
              <a:rPr lang="en-US" dirty="0"/>
              <a:t>The </a:t>
            </a:r>
            <a:r>
              <a:rPr lang="en-US" dirty="0" err="1"/>
              <a:t>geocoder</a:t>
            </a:r>
            <a:r>
              <a:rPr lang="en-US" dirty="0"/>
              <a:t> will use the connection that contains the data it needs for a country.</a:t>
            </a:r>
          </a:p>
          <a:p>
            <a:r>
              <a:rPr lang="en-US" dirty="0"/>
              <a:t>If multiple databases contain the same country, the last one is used.</a:t>
            </a:r>
          </a:p>
          <a:p>
            <a:endParaRPr lang="en-US" dirty="0"/>
          </a:p>
          <a:p>
            <a:endParaRPr lang="en-US" dirty="0"/>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a:t>Using the Geocoding Web Service</a:t>
            </a:r>
          </a:p>
        </p:txBody>
      </p:sp>
      <p:sp>
        <p:nvSpPr>
          <p:cNvPr id="128003" name="Rectangle 3"/>
          <p:cNvSpPr>
            <a:spLocks noChangeArrowheads="1"/>
          </p:cNvSpPr>
          <p:nvPr/>
        </p:nvSpPr>
        <p:spPr bwMode="auto">
          <a:xfrm>
            <a:off x="304800" y="1049338"/>
            <a:ext cx="4800600" cy="2715231"/>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a:latin typeface="Courier New" pitchFamily="-111" charset="0"/>
              </a:rPr>
              <a:t>geocode_request</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 id="1"&gt;</a:t>
            </a:r>
          </a:p>
          <a:p>
            <a:pPr eaLnBrk="0" hangingPunct="0">
              <a:spcBef>
                <a:spcPct val="20000"/>
              </a:spcBef>
            </a:pPr>
            <a:r>
              <a:rPr lang="en-US" sz="1200" dirty="0">
                <a:latin typeface="Courier New" pitchFamily="-111" charset="0"/>
              </a:rPr>
              <a:t>      &lt;</a:t>
            </a:r>
            <a:r>
              <a:rPr lang="en-US" sz="1200" dirty="0" err="1">
                <a:latin typeface="Courier New" pitchFamily="-111" charset="0"/>
              </a:rPr>
              <a:t>input_address</a:t>
            </a:r>
            <a:r>
              <a:rPr lang="en-US" sz="1200" dirty="0">
                <a:latin typeface="Courier New" pitchFamily="-111" charset="0"/>
              </a:rPr>
              <a:t> </a:t>
            </a:r>
            <a:r>
              <a:rPr lang="en-US" sz="1200" dirty="0" err="1">
                <a:latin typeface="Courier New" pitchFamily="-111" charset="0"/>
              </a:rPr>
              <a:t>match_mode</a:t>
            </a:r>
            <a:r>
              <a:rPr lang="en-US" sz="1200" dirty="0">
                <a:latin typeface="Courier New" pitchFamily="-111" charset="0"/>
              </a:rPr>
              <a:t>="default"&gt;</a:t>
            </a:r>
          </a:p>
          <a:p>
            <a:pPr eaLnBrk="0" hangingPunct="0">
              <a:spcBef>
                <a:spcPct val="20000"/>
              </a:spcBef>
            </a:pPr>
            <a:r>
              <a:rPr lang="en-US" sz="1200" dirty="0">
                <a:latin typeface="Courier New" pitchFamily="-111" charset="0"/>
              </a:rPr>
              <a:t>        &lt;unformatted country="FR" &gt;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address_line</a:t>
            </a:r>
            <a:r>
              <a:rPr lang="en-US" sz="1200" dirty="0">
                <a:latin typeface="Courier New" pitchFamily="-111" charset="0"/>
              </a:rPr>
              <a:t> value="13 rue Royale" /&gt;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address_line</a:t>
            </a:r>
            <a:r>
              <a:rPr lang="en-US" sz="1200" dirty="0">
                <a:latin typeface="Courier New" pitchFamily="-111" charset="0"/>
              </a:rPr>
              <a:t> value="Paris" /&gt;</a:t>
            </a:r>
          </a:p>
          <a:p>
            <a:pPr eaLnBrk="0" hangingPunct="0">
              <a:spcBef>
                <a:spcPct val="20000"/>
              </a:spcBef>
            </a:pPr>
            <a:r>
              <a:rPr lang="en-US" sz="1200" dirty="0">
                <a:latin typeface="Courier New" pitchFamily="-111" charset="0"/>
              </a:rPr>
              <a:t>        &lt;/unformatted &gt;</a:t>
            </a:r>
          </a:p>
          <a:p>
            <a:pPr eaLnBrk="0" hangingPunct="0">
              <a:spcBef>
                <a:spcPct val="20000"/>
              </a:spcBef>
            </a:pPr>
            <a:r>
              <a:rPr lang="en-US" sz="1200" dirty="0">
                <a:latin typeface="Courier New" pitchFamily="-111" charset="0"/>
              </a:rPr>
              <a:t>      &lt;/</a:t>
            </a:r>
            <a:r>
              <a:rPr lang="en-US" sz="1200" dirty="0" err="1">
                <a:latin typeface="Courier New" pitchFamily="-111" charset="0"/>
              </a:rPr>
              <a:t>input_address</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&lt;/</a:t>
            </a:r>
            <a:r>
              <a:rPr lang="en-US" sz="1200" dirty="0" err="1">
                <a:latin typeface="Courier New" pitchFamily="-111" charset="0"/>
              </a:rPr>
              <a:t>geocode_request</a:t>
            </a:r>
            <a:r>
              <a:rPr lang="en-US" sz="1200" dirty="0">
                <a:latin typeface="Courier New" pitchFamily="-111" charset="0"/>
              </a:rPr>
              <a:t>&gt;</a:t>
            </a:r>
          </a:p>
        </p:txBody>
      </p:sp>
      <p:sp>
        <p:nvSpPr>
          <p:cNvPr id="128004" name="Rectangle 4"/>
          <p:cNvSpPr>
            <a:spLocks noChangeArrowheads="1"/>
          </p:cNvSpPr>
          <p:nvPr/>
        </p:nvSpPr>
        <p:spPr bwMode="auto">
          <a:xfrm>
            <a:off x="304800" y="3830968"/>
            <a:ext cx="9296400" cy="2493632"/>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smtClean="0">
                <a:latin typeface="Courier New" pitchFamily="-111" charset="0"/>
              </a:rPr>
              <a:t>geocode_response</a:t>
            </a:r>
            <a:r>
              <a:rPr lang="en-US" sz="1200" dirty="0" smtClean="0">
                <a:latin typeface="Courier New" pitchFamily="-111" charset="0"/>
              </a:rPr>
              <a:t>&gt;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geocode</a:t>
            </a:r>
            <a:r>
              <a:rPr lang="en-US" sz="1200" dirty="0" smtClean="0">
                <a:latin typeface="Courier New" pitchFamily="-111" charset="0"/>
              </a:rPr>
              <a:t> id="1" </a:t>
            </a:r>
            <a:r>
              <a:rPr lang="en-US" sz="1200" dirty="0" err="1" smtClean="0">
                <a:latin typeface="Courier New" pitchFamily="-111" charset="0"/>
              </a:rPr>
              <a:t>match_count</a:t>
            </a:r>
            <a:r>
              <a:rPr lang="en-US" sz="1200" dirty="0" smtClean="0">
                <a:latin typeface="Courier New" pitchFamily="-111" charset="0"/>
              </a:rPr>
              <a:t>="1"&gt;</a:t>
            </a:r>
          </a:p>
          <a:p>
            <a:pPr eaLnBrk="0" hangingPunct="0">
              <a:spcBef>
                <a:spcPct val="20000"/>
              </a:spcBef>
            </a:pPr>
            <a:r>
              <a:rPr lang="en-US" sz="1200" dirty="0" smtClean="0">
                <a:latin typeface="Courier New" pitchFamily="-111" charset="0"/>
              </a:rPr>
              <a:t>    &lt;match sequence="0" longitude="2.32292" latitude="48.8679" </a:t>
            </a:r>
            <a:r>
              <a:rPr lang="en-US" sz="1200" dirty="0" err="1" smtClean="0">
                <a:latin typeface="Courier New" pitchFamily="-111" charset="0"/>
              </a:rPr>
              <a:t>srid</a:t>
            </a:r>
            <a:r>
              <a:rPr lang="en-US" sz="1200" dirty="0" smtClean="0">
                <a:latin typeface="Courier New" pitchFamily="-111" charset="0"/>
              </a:rPr>
              <a:t>="8307"</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match_code</a:t>
            </a:r>
            <a:r>
              <a:rPr lang="en-US" sz="1200" dirty="0" smtClean="0">
                <a:latin typeface="Courier New" pitchFamily="-111" charset="0"/>
              </a:rPr>
              <a:t>="1" </a:t>
            </a:r>
            <a:r>
              <a:rPr lang="en-US" sz="1200" dirty="0" err="1" smtClean="0">
                <a:latin typeface="Courier New" pitchFamily="-111" charset="0"/>
              </a:rPr>
              <a:t>error_message</a:t>
            </a:r>
            <a:r>
              <a:rPr lang="en-US" sz="1200" dirty="0" smtClean="0">
                <a:latin typeface="Courier New" pitchFamily="-111" charset="0"/>
              </a:rPr>
              <a:t>="??X?#ENUT?B281CP?" </a:t>
            </a:r>
            <a:r>
              <a:rPr lang="en-US" sz="1200" dirty="0" err="1" smtClean="0">
                <a:latin typeface="Courier New" pitchFamily="-111" charset="0"/>
              </a:rPr>
              <a:t>match_vector</a:t>
            </a:r>
            <a:r>
              <a:rPr lang="en-US" sz="1200" dirty="0" smtClean="0">
                <a:latin typeface="Courier New" pitchFamily="-111" charset="0"/>
              </a:rPr>
              <a:t>="??010101010??404?"&gt;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output_address</a:t>
            </a:r>
            <a:r>
              <a:rPr lang="en-US" sz="1200" dirty="0" smtClean="0">
                <a:latin typeface="Courier New" pitchFamily="-111" charset="0"/>
              </a:rPr>
              <a:t> name="" </a:t>
            </a:r>
            <a:r>
              <a:rPr lang="en-US" sz="1200" dirty="0" err="1" smtClean="0">
                <a:latin typeface="Courier New" pitchFamily="-111" charset="0"/>
              </a:rPr>
              <a:t>house_number</a:t>
            </a:r>
            <a:r>
              <a:rPr lang="en-US" sz="1200" dirty="0" smtClean="0">
                <a:latin typeface="Courier New" pitchFamily="-111" charset="0"/>
              </a:rPr>
              <a:t>="13" street="Rue Royale" settlement="Paris" </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builtup_area</a:t>
            </a:r>
            <a:r>
              <a:rPr lang="en-US" sz="1200" dirty="0" smtClean="0">
                <a:latin typeface="Courier New" pitchFamily="-111" charset="0"/>
              </a:rPr>
              <a:t>="Paris" municipality="Paris" order1_area="ÎLE-DE-FRANCE" order8_area="" </a:t>
            </a:r>
          </a:p>
          <a:p>
            <a:pPr eaLnBrk="0" hangingPunct="0">
              <a:spcBef>
                <a:spcPct val="20000"/>
              </a:spcBef>
            </a:pPr>
            <a:r>
              <a:rPr lang="en-US" sz="1200" dirty="0" smtClean="0">
                <a:latin typeface="Courier New" pitchFamily="-111" charset="0"/>
              </a:rPr>
              <a:t>       country="FR" </a:t>
            </a:r>
            <a:r>
              <a:rPr lang="en-US" sz="1200" dirty="0" err="1" smtClean="0">
                <a:latin typeface="Courier New" pitchFamily="-111" charset="0"/>
              </a:rPr>
              <a:t>postal_code</a:t>
            </a:r>
            <a:r>
              <a:rPr lang="en-US" sz="1200" dirty="0" smtClean="0">
                <a:latin typeface="Courier New" pitchFamily="-111" charset="0"/>
              </a:rPr>
              <a:t>="75008" </a:t>
            </a:r>
            <a:r>
              <a:rPr lang="en-US" sz="1200" dirty="0" err="1" smtClean="0">
                <a:latin typeface="Courier New" pitchFamily="-111" charset="0"/>
              </a:rPr>
              <a:t>postal_addon_code</a:t>
            </a:r>
            <a:r>
              <a:rPr lang="en-US" sz="1200" dirty="0" smtClean="0">
                <a:latin typeface="Courier New" pitchFamily="-111" charset="0"/>
              </a:rPr>
              <a:t>="" </a:t>
            </a:r>
          </a:p>
          <a:p>
            <a:pPr eaLnBrk="0" hangingPunct="0">
              <a:spcBef>
                <a:spcPct val="20000"/>
              </a:spcBef>
            </a:pPr>
            <a:r>
              <a:rPr lang="en-US" sz="1200" dirty="0" smtClean="0">
                <a:latin typeface="Courier New" pitchFamily="-111" charset="0"/>
              </a:rPr>
              <a:t>       side="L" percent="0.73" </a:t>
            </a:r>
            <a:r>
              <a:rPr lang="en-US" sz="1200" dirty="0" err="1" smtClean="0">
                <a:latin typeface="Courier New" pitchFamily="-111" charset="0"/>
              </a:rPr>
              <a:t>edge_id</a:t>
            </a:r>
            <a:r>
              <a:rPr lang="en-US" sz="1200" dirty="0" smtClean="0">
                <a:latin typeface="Courier New" pitchFamily="-111" charset="0"/>
              </a:rPr>
              <a:t>="56241620"/&gt;</a:t>
            </a:r>
          </a:p>
          <a:p>
            <a:pPr eaLnBrk="0" hangingPunct="0">
              <a:spcBef>
                <a:spcPct val="20000"/>
              </a:spcBef>
            </a:pPr>
            <a:r>
              <a:rPr lang="en-US" sz="1200" dirty="0" smtClean="0">
                <a:latin typeface="Courier New" pitchFamily="-111" charset="0"/>
              </a:rPr>
              <a:t>    &lt;/match&gt;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geocode</a:t>
            </a:r>
            <a:r>
              <a:rPr lang="en-US" sz="1200" dirty="0" smtClean="0">
                <a:latin typeface="Courier New" pitchFamily="-111" charset="0"/>
              </a:rPr>
              <a:t>&gt;</a:t>
            </a:r>
          </a:p>
          <a:p>
            <a:pPr eaLnBrk="0" hangingPunct="0">
              <a:spcBef>
                <a:spcPct val="20000"/>
              </a:spcBef>
            </a:pPr>
            <a:r>
              <a:rPr lang="en-US" sz="1200" dirty="0" smtClean="0">
                <a:latin typeface="Courier New" pitchFamily="-111" charset="0"/>
              </a:rPr>
              <a:t>&lt;/</a:t>
            </a:r>
            <a:r>
              <a:rPr lang="en-US" sz="1200" dirty="0" err="1" smtClean="0">
                <a:latin typeface="Courier New" pitchFamily="-111" charset="0"/>
              </a:rPr>
              <a:t>geocode_response</a:t>
            </a:r>
            <a:r>
              <a:rPr lang="en-US" sz="1200" dirty="0" smtClean="0">
                <a:latin typeface="Courier New" pitchFamily="-111" charset="0"/>
              </a:rPr>
              <a:t>&gt;</a:t>
            </a:r>
            <a:endParaRPr lang="en-US" sz="1200" dirty="0">
              <a:latin typeface="Courier New" pitchFamily="-111" charset="0"/>
            </a:endParaRPr>
          </a:p>
        </p:txBody>
      </p:sp>
      <p:sp>
        <p:nvSpPr>
          <p:cNvPr id="128005" name="Text Box 5"/>
          <p:cNvSpPr txBox="1">
            <a:spLocks noChangeArrowheads="1"/>
          </p:cNvSpPr>
          <p:nvPr/>
        </p:nvSpPr>
        <p:spPr bwMode="auto">
          <a:xfrm>
            <a:off x="3962400" y="9144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Request</a:t>
            </a:r>
            <a:endParaRPr lang="en-US" dirty="0"/>
          </a:p>
        </p:txBody>
      </p:sp>
      <p:sp>
        <p:nvSpPr>
          <p:cNvPr id="128006" name="Text Box 6"/>
          <p:cNvSpPr txBox="1">
            <a:spLocks noChangeArrowheads="1"/>
          </p:cNvSpPr>
          <p:nvPr/>
        </p:nvSpPr>
        <p:spPr bwMode="auto">
          <a:xfrm>
            <a:off x="8229600" y="36576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Response</a:t>
            </a:r>
            <a:endParaRPr lang="en-US" dirty="0"/>
          </a:p>
        </p:txBody>
      </p:sp>
    </p:spTree>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dirty="0" smtClean="0"/>
              <a:t>JSON output</a:t>
            </a:r>
            <a:endParaRPr lang="en-US" dirty="0"/>
          </a:p>
        </p:txBody>
      </p:sp>
      <p:sp>
        <p:nvSpPr>
          <p:cNvPr id="128003" name="Rectangle 3"/>
          <p:cNvSpPr>
            <a:spLocks noChangeArrowheads="1"/>
          </p:cNvSpPr>
          <p:nvPr/>
        </p:nvSpPr>
        <p:spPr bwMode="auto">
          <a:xfrm>
            <a:off x="304800" y="1049338"/>
            <a:ext cx="4800600" cy="2715231"/>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a:latin typeface="Courier New" pitchFamily="-111" charset="0"/>
              </a:rPr>
              <a:t>geocode_request</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 id="1"&gt;</a:t>
            </a:r>
          </a:p>
          <a:p>
            <a:pPr eaLnBrk="0" hangingPunct="0">
              <a:spcBef>
                <a:spcPct val="20000"/>
              </a:spcBef>
            </a:pPr>
            <a:r>
              <a:rPr lang="en-US" sz="1200" dirty="0">
                <a:latin typeface="Courier New" pitchFamily="-111" charset="0"/>
              </a:rPr>
              <a:t>      &lt;</a:t>
            </a:r>
            <a:r>
              <a:rPr lang="en-US" sz="1200" dirty="0" err="1">
                <a:latin typeface="Courier New" pitchFamily="-111" charset="0"/>
              </a:rPr>
              <a:t>input_address</a:t>
            </a:r>
            <a:r>
              <a:rPr lang="en-US" sz="1200" dirty="0">
                <a:latin typeface="Courier New" pitchFamily="-111" charset="0"/>
              </a:rPr>
              <a:t> </a:t>
            </a:r>
            <a:r>
              <a:rPr lang="en-US" sz="1200" dirty="0" err="1">
                <a:latin typeface="Courier New" pitchFamily="-111" charset="0"/>
              </a:rPr>
              <a:t>match_mode</a:t>
            </a:r>
            <a:r>
              <a:rPr lang="en-US" sz="1200" dirty="0">
                <a:latin typeface="Courier New" pitchFamily="-111" charset="0"/>
              </a:rPr>
              <a:t>="default"&gt;</a:t>
            </a:r>
          </a:p>
          <a:p>
            <a:pPr eaLnBrk="0" hangingPunct="0">
              <a:spcBef>
                <a:spcPct val="20000"/>
              </a:spcBef>
            </a:pPr>
            <a:r>
              <a:rPr lang="en-US" sz="1200" dirty="0">
                <a:latin typeface="Courier New" pitchFamily="-111" charset="0"/>
              </a:rPr>
              <a:t>        &lt;unformatted country="FR" &gt;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address_line</a:t>
            </a:r>
            <a:r>
              <a:rPr lang="en-US" sz="1200" dirty="0">
                <a:latin typeface="Courier New" pitchFamily="-111" charset="0"/>
              </a:rPr>
              <a:t> value="13 rue Royale" /&gt;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address_line</a:t>
            </a:r>
            <a:r>
              <a:rPr lang="en-US" sz="1200" dirty="0">
                <a:latin typeface="Courier New" pitchFamily="-111" charset="0"/>
              </a:rPr>
              <a:t> value="Paris" /&gt;</a:t>
            </a:r>
          </a:p>
          <a:p>
            <a:pPr eaLnBrk="0" hangingPunct="0">
              <a:spcBef>
                <a:spcPct val="20000"/>
              </a:spcBef>
            </a:pPr>
            <a:r>
              <a:rPr lang="en-US" sz="1200" dirty="0">
                <a:latin typeface="Courier New" pitchFamily="-111" charset="0"/>
              </a:rPr>
              <a:t>        &lt;/unformatted &gt;</a:t>
            </a:r>
          </a:p>
          <a:p>
            <a:pPr eaLnBrk="0" hangingPunct="0">
              <a:spcBef>
                <a:spcPct val="20000"/>
              </a:spcBef>
            </a:pPr>
            <a:r>
              <a:rPr lang="en-US" sz="1200" dirty="0">
                <a:latin typeface="Courier New" pitchFamily="-111" charset="0"/>
              </a:rPr>
              <a:t>      &lt;/</a:t>
            </a:r>
            <a:r>
              <a:rPr lang="en-US" sz="1200" dirty="0" err="1">
                <a:latin typeface="Courier New" pitchFamily="-111" charset="0"/>
              </a:rPr>
              <a:t>input_address</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&lt;/</a:t>
            </a:r>
            <a:r>
              <a:rPr lang="en-US" sz="1200" dirty="0" err="1">
                <a:latin typeface="Courier New" pitchFamily="-111" charset="0"/>
              </a:rPr>
              <a:t>geocode_request</a:t>
            </a:r>
            <a:r>
              <a:rPr lang="en-US" sz="1200" dirty="0">
                <a:latin typeface="Courier New" pitchFamily="-111" charset="0"/>
              </a:rPr>
              <a:t>&gt;</a:t>
            </a:r>
          </a:p>
        </p:txBody>
      </p:sp>
      <p:sp>
        <p:nvSpPr>
          <p:cNvPr id="128004" name="Rectangle 4"/>
          <p:cNvSpPr>
            <a:spLocks noChangeArrowheads="1"/>
          </p:cNvSpPr>
          <p:nvPr/>
        </p:nvSpPr>
        <p:spPr bwMode="auto">
          <a:xfrm>
            <a:off x="304800" y="3893166"/>
            <a:ext cx="9296400" cy="2050434"/>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a:t>
            </a:r>
          </a:p>
          <a:p>
            <a:pPr eaLnBrk="0" hangingPunct="0">
              <a:spcBef>
                <a:spcPct val="20000"/>
              </a:spcBef>
            </a:pPr>
            <a:r>
              <a:rPr lang="en-US" sz="1200" dirty="0" smtClean="0">
                <a:latin typeface="Courier New" pitchFamily="-111" charset="0"/>
              </a:rPr>
              <a:t>  x:2.32292, y:48.8679,</a:t>
            </a:r>
          </a:p>
          <a:p>
            <a:pPr eaLnBrk="0" hangingPunct="0">
              <a:spcBef>
                <a:spcPct val="20000"/>
              </a:spcBef>
            </a:pPr>
            <a:r>
              <a:rPr lang="en-US" sz="1200" dirty="0" smtClean="0">
                <a:latin typeface="Courier New" pitchFamily="-111" charset="0"/>
              </a:rPr>
              <a:t>  houseNumber:"13", </a:t>
            </a:r>
            <a:r>
              <a:rPr lang="en-US" sz="1200" dirty="0" err="1" smtClean="0">
                <a:latin typeface="Courier New" pitchFamily="-111" charset="0"/>
              </a:rPr>
              <a:t>street:"Rue</a:t>
            </a:r>
            <a:r>
              <a:rPr lang="en-US" sz="1200" dirty="0" smtClean="0">
                <a:latin typeface="Courier New" pitchFamily="-111" charset="0"/>
              </a:rPr>
              <a:t> Royale", </a:t>
            </a:r>
            <a:r>
              <a:rPr lang="en-US" sz="1200" dirty="0" err="1" smtClean="0">
                <a:latin typeface="Courier New" pitchFamily="-111" charset="0"/>
              </a:rPr>
              <a:t>settlement:"Paris</a:t>
            </a:r>
            <a:r>
              <a:rPr lang="en-US" sz="1200" dirty="0" smtClean="0">
                <a:latin typeface="Courier New" pitchFamily="-111" charset="0"/>
              </a:rPr>
              <a:t>", municipality:"",</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region:"ÎLE</a:t>
            </a:r>
            <a:r>
              <a:rPr lang="en-US" sz="1200" dirty="0" smtClean="0">
                <a:latin typeface="Courier New" pitchFamily="-111" charset="0"/>
              </a:rPr>
              <a:t>-DE-FRANCE", postalCode:"75008", </a:t>
            </a:r>
            <a:r>
              <a:rPr lang="en-US" sz="1200" dirty="0" err="1" smtClean="0">
                <a:latin typeface="Courier New" pitchFamily="-111" charset="0"/>
              </a:rPr>
              <a:t>country:"FR</a:t>
            </a:r>
            <a:r>
              <a:rPr lang="en-US" sz="1200" dirty="0" smtClean="0">
                <a:latin typeface="Courier New" pitchFamily="-111" charset="0"/>
              </a:rPr>
              <a:t>",</a:t>
            </a:r>
          </a:p>
          <a:p>
            <a:pPr eaLnBrk="0" hangingPunct="0">
              <a:spcBef>
                <a:spcPct val="20000"/>
              </a:spcBef>
            </a:pPr>
            <a:r>
              <a:rPr lang="en-US" sz="1200" dirty="0" smtClean="0">
                <a:latin typeface="Courier New" pitchFamily="-111" charset="0"/>
              </a:rPr>
              <a:t>  edgeId:56241620, percent:0.73, </a:t>
            </a:r>
            <a:r>
              <a:rPr lang="en-US" sz="1200" dirty="0" err="1" smtClean="0">
                <a:latin typeface="Courier New" pitchFamily="-111" charset="0"/>
              </a:rPr>
              <a:t>side:"L</a:t>
            </a:r>
            <a:r>
              <a:rPr lang="en-US" sz="1200" dirty="0" smtClean="0">
                <a:latin typeface="Courier New" pitchFamily="-111" charset="0"/>
              </a:rPr>
              <a:t>",</a:t>
            </a:r>
          </a:p>
          <a:p>
            <a:pPr eaLnBrk="0" hangingPunct="0">
              <a:spcBef>
                <a:spcPct val="20000"/>
              </a:spcBef>
            </a:pPr>
            <a:r>
              <a:rPr lang="en-US" sz="1200" dirty="0" smtClean="0">
                <a:latin typeface="Courier New" pitchFamily="-111" charset="0"/>
              </a:rPr>
              <a:t>  matchVector:"??010101010??404?",</a:t>
            </a:r>
          </a:p>
          <a:p>
            <a:pPr eaLnBrk="0" hangingPunct="0">
              <a:spcBef>
                <a:spcPct val="20000"/>
              </a:spcBef>
            </a:pPr>
            <a:r>
              <a:rPr lang="en-US" sz="1200" dirty="0" smtClean="0">
                <a:latin typeface="Courier New" pitchFamily="-111" charset="0"/>
              </a:rPr>
              <a:t>  accuracy:1,</a:t>
            </a:r>
          </a:p>
          <a:p>
            <a:pPr eaLnBrk="0" hangingPunct="0">
              <a:spcBef>
                <a:spcPct val="20000"/>
              </a:spcBef>
            </a:pPr>
            <a:r>
              <a:rPr lang="en-US" sz="1200" dirty="0" smtClean="0">
                <a:latin typeface="Courier New" pitchFamily="-111" charset="0"/>
              </a:rPr>
              <a:t>  matchCode:1</a:t>
            </a:r>
          </a:p>
          <a:p>
            <a:pPr eaLnBrk="0" hangingPunct="0">
              <a:spcBef>
                <a:spcPct val="20000"/>
              </a:spcBef>
            </a:pPr>
            <a:r>
              <a:rPr lang="en-US" sz="1200" dirty="0" smtClean="0">
                <a:latin typeface="Courier New" pitchFamily="-111" charset="0"/>
              </a:rPr>
              <a:t>}]</a:t>
            </a:r>
            <a:endParaRPr lang="en-US" sz="1200" dirty="0">
              <a:latin typeface="Courier New" pitchFamily="-111" charset="0"/>
            </a:endParaRPr>
          </a:p>
        </p:txBody>
      </p:sp>
      <p:sp>
        <p:nvSpPr>
          <p:cNvPr id="7" name="Text Box 5"/>
          <p:cNvSpPr txBox="1">
            <a:spLocks noChangeArrowheads="1"/>
          </p:cNvSpPr>
          <p:nvPr/>
        </p:nvSpPr>
        <p:spPr bwMode="auto">
          <a:xfrm>
            <a:off x="5791200" y="1905000"/>
            <a:ext cx="3581400" cy="652103"/>
          </a:xfrm>
          <a:prstGeom prst="rect">
            <a:avLst/>
          </a:prstGeom>
          <a:noFill/>
          <a:ln w="9525">
            <a:solidFill>
              <a:srgbClr val="000000"/>
            </a:solidFill>
            <a:miter lim="800000"/>
            <a:headEnd/>
            <a:tailEnd/>
          </a:ln>
        </p:spPr>
        <p:txBody>
          <a:bodyPr wrap="square" lIns="92075" tIns="46038" rIns="92075" bIns="46038">
            <a:prstTxWarp prst="textNoShape">
              <a:avLst/>
            </a:prstTxWarp>
            <a:spAutoFit/>
          </a:bodyPr>
          <a:lstStyle/>
          <a:p>
            <a:pPr>
              <a:lnSpc>
                <a:spcPct val="90000"/>
              </a:lnSpc>
              <a:spcBef>
                <a:spcPct val="50000"/>
              </a:spcBef>
              <a:buClr>
                <a:schemeClr val="accent1"/>
              </a:buClr>
            </a:pPr>
            <a:r>
              <a:rPr lang="en-US" b="0" dirty="0" smtClean="0"/>
              <a:t>Include </a:t>
            </a:r>
            <a:r>
              <a:rPr lang="en-US" dirty="0" smtClean="0"/>
              <a:t>&amp;format=JSON </a:t>
            </a:r>
            <a:r>
              <a:rPr lang="en-US" b="0" dirty="0" smtClean="0"/>
              <a:t>in the request URL</a:t>
            </a:r>
            <a:endParaRPr lang="en-US" dirty="0"/>
          </a:p>
        </p:txBody>
      </p:sp>
      <p:sp>
        <p:nvSpPr>
          <p:cNvPr id="8" name="Text Box 5"/>
          <p:cNvSpPr txBox="1">
            <a:spLocks noChangeArrowheads="1"/>
          </p:cNvSpPr>
          <p:nvPr/>
        </p:nvSpPr>
        <p:spPr bwMode="auto">
          <a:xfrm>
            <a:off x="3962400" y="9144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Request</a:t>
            </a:r>
            <a:endParaRPr lang="en-US" dirty="0"/>
          </a:p>
        </p:txBody>
      </p:sp>
      <p:sp>
        <p:nvSpPr>
          <p:cNvPr id="9" name="Text Box 6"/>
          <p:cNvSpPr txBox="1">
            <a:spLocks noChangeArrowheads="1"/>
          </p:cNvSpPr>
          <p:nvPr/>
        </p:nvSpPr>
        <p:spPr bwMode="auto">
          <a:xfrm>
            <a:off x="8229600" y="36576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Response</a:t>
            </a:r>
            <a:endParaRPr lang="en-US" dirty="0"/>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Using a Structured Input Address</a:t>
            </a:r>
          </a:p>
        </p:txBody>
      </p:sp>
      <p:sp>
        <p:nvSpPr>
          <p:cNvPr id="129030" name="Rectangle 3"/>
          <p:cNvSpPr>
            <a:spLocks noChangeArrowheads="1"/>
          </p:cNvSpPr>
          <p:nvPr/>
        </p:nvSpPr>
        <p:spPr bwMode="auto">
          <a:xfrm>
            <a:off x="304800" y="1025570"/>
            <a:ext cx="4800600" cy="2936830"/>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a:latin typeface="Courier New" pitchFamily="-111" charset="0"/>
              </a:rPr>
              <a:t>geocode_request</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 id="1"&gt;</a:t>
            </a:r>
          </a:p>
          <a:p>
            <a:pPr eaLnBrk="0" hangingPunct="0">
              <a:spcBef>
                <a:spcPct val="20000"/>
              </a:spcBef>
            </a:pPr>
            <a:r>
              <a:rPr lang="en-US" sz="1200" dirty="0">
                <a:latin typeface="Courier New" pitchFamily="-111" charset="0"/>
              </a:rPr>
              <a:t>      &lt;</a:t>
            </a:r>
            <a:r>
              <a:rPr lang="en-US" sz="1200" dirty="0" err="1">
                <a:latin typeface="Courier New" pitchFamily="-111" charset="0"/>
              </a:rPr>
              <a:t>input_address</a:t>
            </a:r>
            <a:r>
              <a:rPr lang="en-US" sz="1200" dirty="0">
                <a:latin typeface="Courier New" pitchFamily="-111" charset="0"/>
              </a:rPr>
              <a:t> </a:t>
            </a:r>
            <a:r>
              <a:rPr lang="en-US" sz="1200" dirty="0" err="1">
                <a:latin typeface="Courier New" pitchFamily="-111" charset="0"/>
              </a:rPr>
              <a:t>match_mode</a:t>
            </a:r>
            <a:r>
              <a:rPr lang="en-US" sz="1200" dirty="0">
                <a:latin typeface="Courier New" pitchFamily="-111" charset="0"/>
              </a:rPr>
              <a:t>="default"&gt;</a:t>
            </a:r>
          </a:p>
          <a:p>
            <a:pPr eaLnBrk="0" hangingPunct="0">
              <a:spcBef>
                <a:spcPct val="20000"/>
              </a:spcBef>
            </a:pPr>
            <a:r>
              <a:rPr lang="en-US" sz="1200" dirty="0">
                <a:latin typeface="Courier New" pitchFamily="-111" charset="0"/>
              </a:rPr>
              <a:t>        </a:t>
            </a:r>
            <a:r>
              <a:rPr lang="en-US" sz="1200" dirty="0">
                <a:solidFill>
                  <a:schemeClr val="accent1"/>
                </a:solidFill>
                <a:latin typeface="Courier New" pitchFamily="-111" charset="0"/>
              </a:rPr>
              <a:t>&lt;</a:t>
            </a:r>
            <a:r>
              <a:rPr lang="en-US" sz="1200" dirty="0" err="1">
                <a:solidFill>
                  <a:schemeClr val="accent1"/>
                </a:solidFill>
                <a:latin typeface="Courier New" pitchFamily="-111" charset="0"/>
              </a:rPr>
              <a:t>gen_form</a:t>
            </a:r>
            <a:r>
              <a:rPr lang="en-US" sz="1200" dirty="0">
                <a:solidFill>
                  <a:schemeClr val="accent1"/>
                </a:solidFill>
                <a:latin typeface="Courier New" pitchFamily="-111" charset="0"/>
              </a:rPr>
              <a:t> country="FR" </a:t>
            </a:r>
          </a:p>
          <a:p>
            <a:pPr eaLnBrk="0" hangingPunct="0">
              <a:spcBef>
                <a:spcPct val="20000"/>
              </a:spcBef>
            </a:pPr>
            <a:r>
              <a:rPr lang="en-US" sz="1200" dirty="0">
                <a:solidFill>
                  <a:schemeClr val="accent1"/>
                </a:solidFill>
                <a:latin typeface="Courier New" pitchFamily="-111" charset="0"/>
              </a:rPr>
              <a:t>          street="13 rue Royale" </a:t>
            </a:r>
          </a:p>
          <a:p>
            <a:pPr eaLnBrk="0" hangingPunct="0">
              <a:spcBef>
                <a:spcPct val="20000"/>
              </a:spcBef>
            </a:pPr>
            <a:r>
              <a:rPr lang="en-US" sz="1200" dirty="0">
                <a:solidFill>
                  <a:schemeClr val="accent1"/>
                </a:solidFill>
                <a:latin typeface="Courier New" pitchFamily="-111" charset="0"/>
              </a:rPr>
              <a:t>          city="Paris" </a:t>
            </a:r>
          </a:p>
          <a:p>
            <a:pPr eaLnBrk="0" hangingPunct="0">
              <a:spcBef>
                <a:spcPct val="20000"/>
              </a:spcBef>
            </a:pPr>
            <a:r>
              <a:rPr lang="en-US" sz="1200" dirty="0">
                <a:solidFill>
                  <a:schemeClr val="accent1"/>
                </a:solidFill>
                <a:latin typeface="Courier New" pitchFamily="-111" charset="0"/>
              </a:rPr>
              <a:t>          </a:t>
            </a:r>
            <a:r>
              <a:rPr lang="en-US" sz="1200" dirty="0" err="1">
                <a:solidFill>
                  <a:schemeClr val="accent1"/>
                </a:solidFill>
                <a:latin typeface="Courier New" pitchFamily="-111" charset="0"/>
              </a:rPr>
              <a:t>postal_code</a:t>
            </a:r>
            <a:r>
              <a:rPr lang="en-US" sz="1200" dirty="0">
                <a:solidFill>
                  <a:schemeClr val="accent1"/>
                </a:solidFill>
                <a:latin typeface="Courier New" pitchFamily="-111" charset="0"/>
              </a:rPr>
              <a:t>="75008" </a:t>
            </a:r>
          </a:p>
          <a:p>
            <a:pPr eaLnBrk="0" hangingPunct="0">
              <a:spcBef>
                <a:spcPct val="20000"/>
              </a:spcBef>
            </a:pPr>
            <a:r>
              <a:rPr lang="en-US" sz="1200" dirty="0">
                <a:solidFill>
                  <a:schemeClr val="accent1"/>
                </a:solidFill>
                <a:latin typeface="Courier New" pitchFamily="-111" charset="0"/>
              </a:rPr>
              <a:t>        /&gt;</a:t>
            </a:r>
          </a:p>
          <a:p>
            <a:pPr eaLnBrk="0" hangingPunct="0">
              <a:spcBef>
                <a:spcPct val="20000"/>
              </a:spcBef>
            </a:pPr>
            <a:r>
              <a:rPr lang="en-US" sz="1200" dirty="0">
                <a:latin typeface="Courier New" pitchFamily="-111" charset="0"/>
              </a:rPr>
              <a:t>      &lt;/</a:t>
            </a:r>
            <a:r>
              <a:rPr lang="en-US" sz="1200" dirty="0" err="1">
                <a:latin typeface="Courier New" pitchFamily="-111" charset="0"/>
              </a:rPr>
              <a:t>input_address</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&lt;/</a:t>
            </a:r>
            <a:r>
              <a:rPr lang="en-US" sz="1200" dirty="0" err="1">
                <a:latin typeface="Courier New" pitchFamily="-111" charset="0"/>
              </a:rPr>
              <a:t>geocode_request</a:t>
            </a:r>
            <a:r>
              <a:rPr lang="en-US" sz="1200" dirty="0">
                <a:latin typeface="Courier New" pitchFamily="-111" charset="0"/>
              </a:rPr>
              <a:t>&gt;</a:t>
            </a:r>
          </a:p>
        </p:txBody>
      </p:sp>
      <p:sp>
        <p:nvSpPr>
          <p:cNvPr id="7" name="Rectangle 4"/>
          <p:cNvSpPr>
            <a:spLocks noChangeArrowheads="1"/>
          </p:cNvSpPr>
          <p:nvPr/>
        </p:nvSpPr>
        <p:spPr bwMode="auto">
          <a:xfrm>
            <a:off x="304800" y="4038600"/>
            <a:ext cx="9296400" cy="2493632"/>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smtClean="0">
                <a:latin typeface="Courier New" pitchFamily="-111" charset="0"/>
              </a:rPr>
              <a:t>geocode_response</a:t>
            </a:r>
            <a:r>
              <a:rPr lang="en-US" sz="1200" dirty="0" smtClean="0">
                <a:latin typeface="Courier New" pitchFamily="-111" charset="0"/>
              </a:rPr>
              <a:t>&gt;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geocode</a:t>
            </a:r>
            <a:r>
              <a:rPr lang="en-US" sz="1200" dirty="0" smtClean="0">
                <a:latin typeface="Courier New" pitchFamily="-111" charset="0"/>
              </a:rPr>
              <a:t> id="1" </a:t>
            </a:r>
            <a:r>
              <a:rPr lang="en-US" sz="1200" dirty="0" err="1" smtClean="0">
                <a:latin typeface="Courier New" pitchFamily="-111" charset="0"/>
              </a:rPr>
              <a:t>match_count</a:t>
            </a:r>
            <a:r>
              <a:rPr lang="en-US" sz="1200" dirty="0" smtClean="0">
                <a:latin typeface="Courier New" pitchFamily="-111" charset="0"/>
              </a:rPr>
              <a:t>="1"&gt;</a:t>
            </a:r>
          </a:p>
          <a:p>
            <a:pPr eaLnBrk="0" hangingPunct="0">
              <a:spcBef>
                <a:spcPct val="20000"/>
              </a:spcBef>
            </a:pPr>
            <a:r>
              <a:rPr lang="en-US" sz="1200" dirty="0" smtClean="0">
                <a:latin typeface="Courier New" pitchFamily="-111" charset="0"/>
              </a:rPr>
              <a:t>    &lt;match sequence="0" longitude="2.32292" latitude="48.8679" </a:t>
            </a:r>
            <a:r>
              <a:rPr lang="en-US" sz="1200" dirty="0" err="1" smtClean="0">
                <a:latin typeface="Courier New" pitchFamily="-111" charset="0"/>
              </a:rPr>
              <a:t>srid</a:t>
            </a:r>
            <a:r>
              <a:rPr lang="en-US" sz="1200" dirty="0" smtClean="0">
                <a:latin typeface="Courier New" pitchFamily="-111" charset="0"/>
              </a:rPr>
              <a:t>="8307"</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match_code</a:t>
            </a:r>
            <a:r>
              <a:rPr lang="en-US" sz="1200" dirty="0" smtClean="0">
                <a:latin typeface="Courier New" pitchFamily="-111" charset="0"/>
              </a:rPr>
              <a:t>="1" </a:t>
            </a:r>
            <a:r>
              <a:rPr lang="en-US" sz="1200" dirty="0" err="1" smtClean="0">
                <a:latin typeface="Courier New" pitchFamily="-111" charset="0"/>
              </a:rPr>
              <a:t>error_message</a:t>
            </a:r>
            <a:r>
              <a:rPr lang="en-US" sz="1200" dirty="0" smtClean="0">
                <a:latin typeface="Courier New" pitchFamily="-111" charset="0"/>
              </a:rPr>
              <a:t>="??X?#ENUT?B281CP?" </a:t>
            </a:r>
            <a:r>
              <a:rPr lang="en-US" sz="1200" dirty="0" err="1" smtClean="0">
                <a:latin typeface="Courier New" pitchFamily="-111" charset="0"/>
              </a:rPr>
              <a:t>match_vector</a:t>
            </a:r>
            <a:r>
              <a:rPr lang="en-US" sz="1200" dirty="0" smtClean="0">
                <a:latin typeface="Courier New" pitchFamily="-111" charset="0"/>
              </a:rPr>
              <a:t>="??010101010??404?"&gt;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output_address</a:t>
            </a:r>
            <a:r>
              <a:rPr lang="en-US" sz="1200" dirty="0" smtClean="0">
                <a:latin typeface="Courier New" pitchFamily="-111" charset="0"/>
              </a:rPr>
              <a:t> name="" </a:t>
            </a:r>
            <a:r>
              <a:rPr lang="en-US" sz="1200" dirty="0" err="1" smtClean="0">
                <a:latin typeface="Courier New" pitchFamily="-111" charset="0"/>
              </a:rPr>
              <a:t>house_number</a:t>
            </a:r>
            <a:r>
              <a:rPr lang="en-US" sz="1200" dirty="0" smtClean="0">
                <a:latin typeface="Courier New" pitchFamily="-111" charset="0"/>
              </a:rPr>
              <a:t>="13" street="Rue Royale" settlement="Paris" </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builtup_area</a:t>
            </a:r>
            <a:r>
              <a:rPr lang="en-US" sz="1200" dirty="0" smtClean="0">
                <a:latin typeface="Courier New" pitchFamily="-111" charset="0"/>
              </a:rPr>
              <a:t>="Paris" municipality="Paris" order1_area="ÎLE-DE-FRANCE" order8_area="" </a:t>
            </a:r>
          </a:p>
          <a:p>
            <a:pPr eaLnBrk="0" hangingPunct="0">
              <a:spcBef>
                <a:spcPct val="20000"/>
              </a:spcBef>
            </a:pPr>
            <a:r>
              <a:rPr lang="en-US" sz="1200" dirty="0" smtClean="0">
                <a:latin typeface="Courier New" pitchFamily="-111" charset="0"/>
              </a:rPr>
              <a:t>       country="FR" </a:t>
            </a:r>
            <a:r>
              <a:rPr lang="en-US" sz="1200" dirty="0" err="1" smtClean="0">
                <a:latin typeface="Courier New" pitchFamily="-111" charset="0"/>
              </a:rPr>
              <a:t>postal_code</a:t>
            </a:r>
            <a:r>
              <a:rPr lang="en-US" sz="1200" dirty="0" smtClean="0">
                <a:latin typeface="Courier New" pitchFamily="-111" charset="0"/>
              </a:rPr>
              <a:t>="75008" </a:t>
            </a:r>
            <a:r>
              <a:rPr lang="en-US" sz="1200" dirty="0" err="1" smtClean="0">
                <a:latin typeface="Courier New" pitchFamily="-111" charset="0"/>
              </a:rPr>
              <a:t>postal_addon_code</a:t>
            </a:r>
            <a:r>
              <a:rPr lang="en-US" sz="1200" dirty="0" smtClean="0">
                <a:latin typeface="Courier New" pitchFamily="-111" charset="0"/>
              </a:rPr>
              <a:t>="" </a:t>
            </a:r>
          </a:p>
          <a:p>
            <a:pPr eaLnBrk="0" hangingPunct="0">
              <a:spcBef>
                <a:spcPct val="20000"/>
              </a:spcBef>
            </a:pPr>
            <a:r>
              <a:rPr lang="en-US" sz="1200" dirty="0" smtClean="0">
                <a:latin typeface="Courier New" pitchFamily="-111" charset="0"/>
              </a:rPr>
              <a:t>       side="L" percent="0.73" </a:t>
            </a:r>
            <a:r>
              <a:rPr lang="en-US" sz="1200" dirty="0" err="1" smtClean="0">
                <a:latin typeface="Courier New" pitchFamily="-111" charset="0"/>
              </a:rPr>
              <a:t>edge_id</a:t>
            </a:r>
            <a:r>
              <a:rPr lang="en-US" sz="1200" dirty="0" smtClean="0">
                <a:latin typeface="Courier New" pitchFamily="-111" charset="0"/>
              </a:rPr>
              <a:t>="56241620"/&gt;</a:t>
            </a:r>
          </a:p>
          <a:p>
            <a:pPr eaLnBrk="0" hangingPunct="0">
              <a:spcBef>
                <a:spcPct val="20000"/>
              </a:spcBef>
            </a:pPr>
            <a:r>
              <a:rPr lang="en-US" sz="1200" dirty="0" smtClean="0">
                <a:latin typeface="Courier New" pitchFamily="-111" charset="0"/>
              </a:rPr>
              <a:t>    &lt;/match&gt;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geocode</a:t>
            </a:r>
            <a:r>
              <a:rPr lang="en-US" sz="1200" dirty="0" smtClean="0">
                <a:latin typeface="Courier New" pitchFamily="-111" charset="0"/>
              </a:rPr>
              <a:t>&gt;</a:t>
            </a:r>
          </a:p>
          <a:p>
            <a:pPr eaLnBrk="0" hangingPunct="0">
              <a:spcBef>
                <a:spcPct val="20000"/>
              </a:spcBef>
            </a:pPr>
            <a:r>
              <a:rPr lang="en-US" sz="1200" dirty="0" smtClean="0">
                <a:latin typeface="Courier New" pitchFamily="-111" charset="0"/>
              </a:rPr>
              <a:t>&lt;/</a:t>
            </a:r>
            <a:r>
              <a:rPr lang="en-US" sz="1200" dirty="0" err="1" smtClean="0">
                <a:latin typeface="Courier New" pitchFamily="-111" charset="0"/>
              </a:rPr>
              <a:t>geocode_response</a:t>
            </a:r>
            <a:r>
              <a:rPr lang="en-US" sz="1200" dirty="0" smtClean="0">
                <a:latin typeface="Courier New" pitchFamily="-111" charset="0"/>
              </a:rPr>
              <a:t>&gt;</a:t>
            </a:r>
            <a:endParaRPr lang="en-US" sz="1200" dirty="0">
              <a:latin typeface="Courier New" pitchFamily="-111" charset="0"/>
            </a:endParaRPr>
          </a:p>
        </p:txBody>
      </p:sp>
      <p:sp>
        <p:nvSpPr>
          <p:cNvPr id="8" name="Text Box 5"/>
          <p:cNvSpPr txBox="1">
            <a:spLocks noChangeArrowheads="1"/>
          </p:cNvSpPr>
          <p:nvPr/>
        </p:nvSpPr>
        <p:spPr bwMode="auto">
          <a:xfrm>
            <a:off x="3962400" y="9144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Request</a:t>
            </a:r>
            <a:endParaRPr lang="en-US" dirty="0"/>
          </a:p>
        </p:txBody>
      </p:sp>
      <p:sp>
        <p:nvSpPr>
          <p:cNvPr id="9" name="Text Box 6"/>
          <p:cNvSpPr txBox="1">
            <a:spLocks noChangeArrowheads="1"/>
          </p:cNvSpPr>
          <p:nvPr/>
        </p:nvSpPr>
        <p:spPr bwMode="auto">
          <a:xfrm>
            <a:off x="8229600" y="3892096"/>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Response</a:t>
            </a:r>
            <a:endParaRPr lang="en-US" dirty="0"/>
          </a:p>
        </p:txBody>
      </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t>Reverse Geocoding</a:t>
            </a:r>
          </a:p>
        </p:txBody>
      </p:sp>
      <p:sp>
        <p:nvSpPr>
          <p:cNvPr id="130051" name="Rectangle 3"/>
          <p:cNvSpPr>
            <a:spLocks noChangeArrowheads="1"/>
          </p:cNvSpPr>
          <p:nvPr/>
        </p:nvSpPr>
        <p:spPr bwMode="auto">
          <a:xfrm>
            <a:off x="304800" y="1143000"/>
            <a:ext cx="4800600" cy="2050434"/>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a:latin typeface="Courier New" pitchFamily="-111" charset="0"/>
              </a:rPr>
              <a:t>geocode_request</a:t>
            </a:r>
            <a:r>
              <a:rPr lang="en-US" sz="1200" dirty="0">
                <a:latin typeface="Courier New" pitchFamily="-111" charset="0"/>
              </a:rPr>
              <a:t> vendor="</a:t>
            </a:r>
            <a:r>
              <a:rPr lang="en-US" sz="1200" dirty="0" err="1">
                <a:latin typeface="Courier New" pitchFamily="-111" charset="0"/>
              </a:rPr>
              <a:t>elocation</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 id="1"</a:t>
            </a:r>
          </a:p>
          <a:p>
            <a:pPr eaLnBrk="0" hangingPunct="0">
              <a:spcBef>
                <a:spcPct val="20000"/>
              </a:spcBef>
            </a:pPr>
            <a:r>
              <a:rPr lang="en-US" sz="1200" dirty="0">
                <a:latin typeface="Courier New" pitchFamily="-111" charset="0"/>
              </a:rPr>
              <a:t>      country="FR"</a:t>
            </a:r>
          </a:p>
          <a:p>
            <a:pPr eaLnBrk="0" hangingPunct="0">
              <a:spcBef>
                <a:spcPct val="20000"/>
              </a:spcBef>
            </a:pPr>
            <a:r>
              <a:rPr lang="en-US" sz="1200" dirty="0">
                <a:latin typeface="Courier New" pitchFamily="-111" charset="0"/>
              </a:rPr>
              <a:t>      longitude="2.322855"  </a:t>
            </a:r>
          </a:p>
          <a:p>
            <a:pPr eaLnBrk="0" hangingPunct="0">
              <a:spcBef>
                <a:spcPct val="20000"/>
              </a:spcBef>
            </a:pPr>
            <a:r>
              <a:rPr lang="en-US" sz="1200" dirty="0">
                <a:latin typeface="Courier New" pitchFamily="-111" charset="0"/>
              </a:rPr>
              <a:t>      latitude="48.867909999999995"&gt;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&lt;/</a:t>
            </a:r>
            <a:r>
              <a:rPr lang="en-US" sz="1200" dirty="0" err="1">
                <a:latin typeface="Courier New" pitchFamily="-111" charset="0"/>
              </a:rPr>
              <a:t>geocode_request</a:t>
            </a:r>
            <a:r>
              <a:rPr lang="en-US" sz="1200" dirty="0">
                <a:latin typeface="Courier New" pitchFamily="-111" charset="0"/>
              </a:rPr>
              <a:t>&gt;</a:t>
            </a:r>
          </a:p>
        </p:txBody>
      </p:sp>
      <p:sp>
        <p:nvSpPr>
          <p:cNvPr id="130052" name="Rectangle 4"/>
          <p:cNvSpPr>
            <a:spLocks noChangeArrowheads="1"/>
          </p:cNvSpPr>
          <p:nvPr/>
        </p:nvSpPr>
        <p:spPr bwMode="auto">
          <a:xfrm>
            <a:off x="304800" y="3429000"/>
            <a:ext cx="9296400" cy="2493632"/>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smtClean="0">
                <a:latin typeface="Courier New" pitchFamily="-111" charset="0"/>
              </a:rPr>
              <a:t>geocode_response</a:t>
            </a:r>
            <a:r>
              <a:rPr lang="en-US" sz="1200" dirty="0" smtClean="0">
                <a:latin typeface="Courier New" pitchFamily="-111" charset="0"/>
              </a:rPr>
              <a:t>&gt;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geocode</a:t>
            </a:r>
            <a:r>
              <a:rPr lang="en-US" sz="1200" dirty="0" smtClean="0">
                <a:latin typeface="Courier New" pitchFamily="-111" charset="0"/>
              </a:rPr>
              <a:t> id="1" </a:t>
            </a:r>
            <a:r>
              <a:rPr lang="en-US" sz="1200" dirty="0" err="1" smtClean="0">
                <a:latin typeface="Courier New" pitchFamily="-111" charset="0"/>
              </a:rPr>
              <a:t>match_count</a:t>
            </a:r>
            <a:r>
              <a:rPr lang="en-US" sz="1200" dirty="0" smtClean="0">
                <a:latin typeface="Courier New" pitchFamily="-111" charset="0"/>
              </a:rPr>
              <a:t>="1"&gt;</a:t>
            </a:r>
          </a:p>
          <a:p>
            <a:pPr eaLnBrk="0" hangingPunct="0">
              <a:spcBef>
                <a:spcPct val="20000"/>
              </a:spcBef>
            </a:pPr>
            <a:r>
              <a:rPr lang="en-US" sz="1200" dirty="0" smtClean="0">
                <a:latin typeface="Courier New" pitchFamily="-111" charset="0"/>
              </a:rPr>
              <a:t>    &lt;match sequence="0" longitude="2.322902895227375" latitude="48.86787383421606" </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match_code</a:t>
            </a:r>
            <a:r>
              <a:rPr lang="en-US" sz="1200" dirty="0" smtClean="0">
                <a:latin typeface="Courier New" pitchFamily="-111" charset="0"/>
              </a:rPr>
              <a:t>="1" </a:t>
            </a:r>
            <a:r>
              <a:rPr lang="en-US" sz="1200" dirty="0" err="1" smtClean="0">
                <a:latin typeface="Courier New" pitchFamily="-111" charset="0"/>
              </a:rPr>
              <a:t>error_message</a:t>
            </a:r>
            <a:r>
              <a:rPr lang="en-US" sz="1200" dirty="0" smtClean="0">
                <a:latin typeface="Courier New" pitchFamily="-111" charset="0"/>
              </a:rPr>
              <a:t>="" </a:t>
            </a:r>
            <a:r>
              <a:rPr lang="en-US" sz="1200" dirty="0" err="1" smtClean="0">
                <a:latin typeface="Courier New" pitchFamily="-111" charset="0"/>
              </a:rPr>
              <a:t>match_vector</a:t>
            </a:r>
            <a:r>
              <a:rPr lang="en-US" sz="1200" dirty="0" smtClean="0">
                <a:latin typeface="Courier New" pitchFamily="-111" charset="0"/>
              </a:rPr>
              <a:t>="???14141414??404?" </a:t>
            </a:r>
            <a:r>
              <a:rPr lang="en-US" sz="1200" dirty="0" err="1" smtClean="0">
                <a:latin typeface="Courier New" pitchFamily="-111" charset="0"/>
              </a:rPr>
              <a:t>srid</a:t>
            </a:r>
            <a:r>
              <a:rPr lang="en-US" sz="1200" dirty="0" smtClean="0">
                <a:latin typeface="Courier New" pitchFamily="-111" charset="0"/>
              </a:rPr>
              <a:t>="8307"&gt;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output_address</a:t>
            </a:r>
            <a:r>
              <a:rPr lang="en-US" sz="1200" dirty="0" smtClean="0">
                <a:latin typeface="Courier New" pitchFamily="-111" charset="0"/>
              </a:rPr>
              <a:t> name="" </a:t>
            </a:r>
            <a:r>
              <a:rPr lang="en-US" sz="1200" dirty="0" err="1" smtClean="0">
                <a:latin typeface="Courier New" pitchFamily="-111" charset="0"/>
              </a:rPr>
              <a:t>house_number</a:t>
            </a:r>
            <a:r>
              <a:rPr lang="en-US" sz="1200" dirty="0" smtClean="0">
                <a:latin typeface="Courier New" pitchFamily="-111" charset="0"/>
              </a:rPr>
              <a:t>="13" street="Rue Royale" settlement="8e Arrondissement" </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builtup_area</a:t>
            </a:r>
            <a:r>
              <a:rPr lang="en-US" sz="1200" dirty="0" smtClean="0">
                <a:latin typeface="Courier New" pitchFamily="-111" charset="0"/>
              </a:rPr>
              <a:t>="8e Arrondissement" municipality="Paris" order1_area="ÎLE-DE-FRANCE"</a:t>
            </a:r>
          </a:p>
          <a:p>
            <a:pPr eaLnBrk="0" hangingPunct="0">
              <a:spcBef>
                <a:spcPct val="20000"/>
              </a:spcBef>
            </a:pPr>
            <a:r>
              <a:rPr lang="en-US" sz="1200" dirty="0" smtClean="0">
                <a:latin typeface="Courier New" pitchFamily="-111" charset="0"/>
              </a:rPr>
              <a:t>       order8_area="" country="FR" </a:t>
            </a:r>
            <a:r>
              <a:rPr lang="en-US" sz="1200" dirty="0" err="1" smtClean="0">
                <a:latin typeface="Courier New" pitchFamily="-111" charset="0"/>
              </a:rPr>
              <a:t>postal_code</a:t>
            </a:r>
            <a:r>
              <a:rPr lang="en-US" sz="1200" dirty="0" smtClean="0">
                <a:latin typeface="Courier New" pitchFamily="-111" charset="0"/>
              </a:rPr>
              <a:t>="75008" </a:t>
            </a:r>
            <a:r>
              <a:rPr lang="en-US" sz="1200" dirty="0" err="1" smtClean="0">
                <a:latin typeface="Courier New" pitchFamily="-111" charset="0"/>
              </a:rPr>
              <a:t>postal_addon_code</a:t>
            </a:r>
            <a:r>
              <a:rPr lang="en-US" sz="1200" dirty="0" smtClean="0">
                <a:latin typeface="Courier New" pitchFamily="-111" charset="0"/>
              </a:rPr>
              <a:t>="" </a:t>
            </a:r>
          </a:p>
          <a:p>
            <a:pPr eaLnBrk="0" hangingPunct="0">
              <a:spcBef>
                <a:spcPct val="20000"/>
              </a:spcBef>
            </a:pPr>
            <a:r>
              <a:rPr lang="en-US" sz="1200" dirty="0" smtClean="0">
                <a:latin typeface="Courier New" pitchFamily="-111" charset="0"/>
              </a:rPr>
              <a:t>       side="L" percent="0.7133460121178486" </a:t>
            </a:r>
            <a:r>
              <a:rPr lang="en-US" sz="1200" dirty="0" err="1" smtClean="0">
                <a:latin typeface="Courier New" pitchFamily="-111" charset="0"/>
              </a:rPr>
              <a:t>edge_id</a:t>
            </a:r>
            <a:r>
              <a:rPr lang="en-US" sz="1200" dirty="0" smtClean="0">
                <a:latin typeface="Courier New" pitchFamily="-111" charset="0"/>
              </a:rPr>
              <a:t>="56241620"/&gt;</a:t>
            </a:r>
          </a:p>
          <a:p>
            <a:pPr eaLnBrk="0" hangingPunct="0">
              <a:spcBef>
                <a:spcPct val="20000"/>
              </a:spcBef>
            </a:pPr>
            <a:r>
              <a:rPr lang="en-US" sz="1200" dirty="0" smtClean="0">
                <a:latin typeface="Courier New" pitchFamily="-111" charset="0"/>
              </a:rPr>
              <a:t>    &lt;/match&gt;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geocode</a:t>
            </a:r>
            <a:r>
              <a:rPr lang="en-US" sz="1200" dirty="0" smtClean="0">
                <a:latin typeface="Courier New" pitchFamily="-111" charset="0"/>
              </a:rPr>
              <a:t>&gt;</a:t>
            </a:r>
          </a:p>
          <a:p>
            <a:pPr eaLnBrk="0" hangingPunct="0">
              <a:spcBef>
                <a:spcPct val="20000"/>
              </a:spcBef>
            </a:pPr>
            <a:r>
              <a:rPr lang="en-US" sz="1200" dirty="0" smtClean="0">
                <a:latin typeface="Courier New" pitchFamily="-111" charset="0"/>
              </a:rPr>
              <a:t>&lt;/</a:t>
            </a:r>
            <a:r>
              <a:rPr lang="en-US" sz="1200" dirty="0" err="1" smtClean="0">
                <a:latin typeface="Courier New" pitchFamily="-111" charset="0"/>
              </a:rPr>
              <a:t>geocode_response</a:t>
            </a:r>
            <a:r>
              <a:rPr lang="en-US" sz="1200" dirty="0" smtClean="0">
                <a:latin typeface="Courier New" pitchFamily="-111" charset="0"/>
              </a:rPr>
              <a:t>&gt;</a:t>
            </a:r>
            <a:endParaRPr lang="en-US" sz="1200" dirty="0">
              <a:latin typeface="Courier New" pitchFamily="-111" charset="0"/>
            </a:endParaRPr>
          </a:p>
        </p:txBody>
      </p:sp>
      <p:sp>
        <p:nvSpPr>
          <p:cNvPr id="130055" name="TextBox 6"/>
          <p:cNvSpPr txBox="1">
            <a:spLocks noChangeArrowheads="1"/>
          </p:cNvSpPr>
          <p:nvPr/>
        </p:nvSpPr>
        <p:spPr bwMode="auto">
          <a:xfrm>
            <a:off x="6096000" y="1752600"/>
            <a:ext cx="3168650" cy="707886"/>
          </a:xfrm>
          <a:prstGeom prst="rect">
            <a:avLst/>
          </a:prstGeom>
          <a:noFill/>
          <a:ln w="9525">
            <a:solidFill>
              <a:schemeClr val="tx1"/>
            </a:solidFill>
            <a:miter lim="800000"/>
            <a:headEnd/>
            <a:tailEnd/>
          </a:ln>
        </p:spPr>
        <p:txBody>
          <a:bodyPr>
            <a:prstTxWarp prst="textNoShape">
              <a:avLst/>
            </a:prstTxWarp>
            <a:spAutoFit/>
          </a:bodyPr>
          <a:lstStyle/>
          <a:p>
            <a:r>
              <a:rPr lang="en-US" b="0" dirty="0" smtClean="0"/>
              <a:t>Country is optional. Specify if you know it</a:t>
            </a:r>
            <a:endParaRPr lang="en-US" b="0" dirty="0"/>
          </a:p>
        </p:txBody>
      </p:sp>
      <p:sp>
        <p:nvSpPr>
          <p:cNvPr id="9" name="Text Box 5"/>
          <p:cNvSpPr txBox="1">
            <a:spLocks noChangeArrowheads="1"/>
          </p:cNvSpPr>
          <p:nvPr/>
        </p:nvSpPr>
        <p:spPr bwMode="auto">
          <a:xfrm>
            <a:off x="3962400" y="9144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Request</a:t>
            </a:r>
            <a:endParaRPr lang="en-US" dirty="0"/>
          </a:p>
        </p:txBody>
      </p:sp>
      <p:sp>
        <p:nvSpPr>
          <p:cNvPr id="10" name="Text Box 6"/>
          <p:cNvSpPr txBox="1">
            <a:spLocks noChangeArrowheads="1"/>
          </p:cNvSpPr>
          <p:nvPr/>
        </p:nvSpPr>
        <p:spPr bwMode="auto">
          <a:xfrm>
            <a:off x="8229600" y="32766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Response</a:t>
            </a:r>
            <a:endParaRPr lang="en-US" dirty="0"/>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t>Reverse geocoding with projected point</a:t>
            </a:r>
          </a:p>
        </p:txBody>
      </p:sp>
      <p:sp>
        <p:nvSpPr>
          <p:cNvPr id="131075" name="Rectangle 3"/>
          <p:cNvSpPr>
            <a:spLocks noChangeArrowheads="1"/>
          </p:cNvSpPr>
          <p:nvPr/>
        </p:nvSpPr>
        <p:spPr bwMode="auto">
          <a:xfrm>
            <a:off x="304800" y="1143000"/>
            <a:ext cx="4800600" cy="2272033"/>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a:latin typeface="Courier New" pitchFamily="-111" charset="0"/>
              </a:rPr>
              <a:t>geocode_request</a:t>
            </a:r>
            <a:r>
              <a:rPr lang="en-US" sz="1200" dirty="0">
                <a:latin typeface="Courier New" pitchFamily="-111" charset="0"/>
              </a:rPr>
              <a:t> vendor="</a:t>
            </a:r>
            <a:r>
              <a:rPr lang="en-US" sz="1200" dirty="0" err="1">
                <a:latin typeface="Courier New" pitchFamily="-111" charset="0"/>
              </a:rPr>
              <a:t>elocation</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 id="1"</a:t>
            </a:r>
          </a:p>
          <a:p>
            <a:pPr eaLnBrk="0" hangingPunct="0">
              <a:spcBef>
                <a:spcPct val="20000"/>
              </a:spcBef>
            </a:pPr>
            <a:r>
              <a:rPr lang="en-US" sz="1200" dirty="0">
                <a:latin typeface="Courier New" pitchFamily="-111" charset="0"/>
              </a:rPr>
              <a:t>      country="FR"</a:t>
            </a:r>
          </a:p>
          <a:p>
            <a:pPr eaLnBrk="0" hangingPunct="0">
              <a:spcBef>
                <a:spcPct val="20000"/>
              </a:spcBef>
            </a:pPr>
            <a:r>
              <a:rPr lang="en-US" sz="1200" dirty="0">
                <a:latin typeface="Courier New" pitchFamily="-111" charset="0"/>
              </a:rPr>
              <a:t>       </a:t>
            </a:r>
            <a:r>
              <a:rPr lang="en-US" sz="1200" dirty="0" err="1">
                <a:latin typeface="Courier New" pitchFamily="-111" charset="0"/>
              </a:rPr>
              <a:t>x</a:t>
            </a:r>
            <a:r>
              <a:rPr lang="en-US" sz="1200" dirty="0">
                <a:latin typeface="Courier New" pitchFamily="-111" charset="0"/>
              </a:rPr>
              <a:t>="598997.994" </a:t>
            </a:r>
          </a:p>
          <a:p>
            <a:pPr eaLnBrk="0" hangingPunct="0">
              <a:spcBef>
                <a:spcPct val="20000"/>
              </a:spcBef>
            </a:pPr>
            <a:r>
              <a:rPr lang="en-US" sz="1200" dirty="0">
                <a:latin typeface="Courier New" pitchFamily="-111" charset="0"/>
              </a:rPr>
              <a:t>       </a:t>
            </a:r>
            <a:r>
              <a:rPr lang="en-US" sz="1200" dirty="0" err="1">
                <a:latin typeface="Courier New" pitchFamily="-111" charset="0"/>
              </a:rPr>
              <a:t>y</a:t>
            </a:r>
            <a:r>
              <a:rPr lang="en-US" sz="1200" dirty="0">
                <a:latin typeface="Courier New" pitchFamily="-111" charset="0"/>
              </a:rPr>
              <a:t>="2429954.32" </a:t>
            </a:r>
          </a:p>
          <a:p>
            <a:pPr eaLnBrk="0" hangingPunct="0">
              <a:spcBef>
                <a:spcPct val="20000"/>
              </a:spcBef>
            </a:pPr>
            <a:r>
              <a:rPr lang="en-US" sz="1200" dirty="0">
                <a:latin typeface="Courier New" pitchFamily="-111" charset="0"/>
              </a:rPr>
              <a:t>       </a:t>
            </a:r>
            <a:r>
              <a:rPr lang="en-US" sz="1200" dirty="0" err="1">
                <a:latin typeface="Courier New" pitchFamily="-111" charset="0"/>
              </a:rPr>
              <a:t>srid</a:t>
            </a:r>
            <a:r>
              <a:rPr lang="en-US" sz="1200" dirty="0">
                <a:latin typeface="Courier New" pitchFamily="-111" charset="0"/>
              </a:rPr>
              <a:t>="41014"&gt;</a:t>
            </a:r>
          </a:p>
          <a:p>
            <a:pPr eaLnBrk="0" hangingPunct="0">
              <a:spcBef>
                <a:spcPct val="20000"/>
              </a:spcBef>
            </a:pPr>
            <a:r>
              <a:rPr lang="en-US" sz="1200" dirty="0">
                <a:latin typeface="Courier New" pitchFamily="-111" charset="0"/>
              </a:rPr>
              <a:t>    &lt;/</a:t>
            </a:r>
            <a:r>
              <a:rPr lang="en-US" sz="1200" dirty="0" err="1">
                <a:latin typeface="Courier New" pitchFamily="-111" charset="0"/>
              </a:rPr>
              <a:t>input_location</a:t>
            </a:r>
            <a:r>
              <a:rPr lang="en-US" sz="1200" dirty="0">
                <a:latin typeface="Courier New" pitchFamily="-111" charset="0"/>
              </a:rPr>
              <a:t>&gt;</a:t>
            </a:r>
          </a:p>
          <a:p>
            <a:pPr eaLnBrk="0" hangingPunct="0">
              <a:spcBef>
                <a:spcPct val="20000"/>
              </a:spcBef>
            </a:pPr>
            <a:r>
              <a:rPr lang="en-US" sz="1200" dirty="0">
                <a:latin typeface="Courier New" pitchFamily="-111" charset="0"/>
              </a:rPr>
              <a:t>  &lt;/</a:t>
            </a:r>
            <a:r>
              <a:rPr lang="en-US" sz="1200" dirty="0" err="1">
                <a:latin typeface="Courier New" pitchFamily="-111" charset="0"/>
              </a:rPr>
              <a:t>address_list</a:t>
            </a:r>
            <a:r>
              <a:rPr lang="en-US" sz="1200" dirty="0">
                <a:latin typeface="Courier New" pitchFamily="-111" charset="0"/>
              </a:rPr>
              <a:t>&gt;</a:t>
            </a:r>
          </a:p>
          <a:p>
            <a:pPr eaLnBrk="0" hangingPunct="0">
              <a:spcBef>
                <a:spcPct val="20000"/>
              </a:spcBef>
            </a:pPr>
            <a:r>
              <a:rPr lang="en-US" sz="1200" dirty="0">
                <a:latin typeface="Courier New" pitchFamily="-111" charset="0"/>
              </a:rPr>
              <a:t>&lt;/</a:t>
            </a:r>
            <a:r>
              <a:rPr lang="en-US" sz="1200" dirty="0" err="1">
                <a:latin typeface="Courier New" pitchFamily="-111" charset="0"/>
              </a:rPr>
              <a:t>geocode_request</a:t>
            </a:r>
            <a:r>
              <a:rPr lang="en-US" sz="1200" dirty="0">
                <a:latin typeface="Courier New" pitchFamily="-111" charset="0"/>
              </a:rPr>
              <a:t>&gt;</a:t>
            </a:r>
          </a:p>
        </p:txBody>
      </p:sp>
      <p:sp>
        <p:nvSpPr>
          <p:cNvPr id="131076" name="Rectangle 4"/>
          <p:cNvSpPr>
            <a:spLocks noChangeArrowheads="1"/>
          </p:cNvSpPr>
          <p:nvPr/>
        </p:nvSpPr>
        <p:spPr bwMode="auto">
          <a:xfrm>
            <a:off x="304800" y="3581400"/>
            <a:ext cx="9296400" cy="2493632"/>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200" dirty="0" smtClean="0">
                <a:latin typeface="Courier New" pitchFamily="-111" charset="0"/>
              </a:rPr>
              <a:t>&lt;</a:t>
            </a:r>
            <a:r>
              <a:rPr lang="en-US" sz="1200" dirty="0" err="1" smtClean="0">
                <a:latin typeface="Courier New" pitchFamily="-111" charset="0"/>
              </a:rPr>
              <a:t>geocode_response</a:t>
            </a:r>
            <a:r>
              <a:rPr lang="en-US" sz="1200" dirty="0" smtClean="0">
                <a:latin typeface="Courier New" pitchFamily="-111" charset="0"/>
              </a:rPr>
              <a:t>&gt;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geocode</a:t>
            </a:r>
            <a:r>
              <a:rPr lang="en-US" sz="1200" dirty="0" smtClean="0">
                <a:latin typeface="Courier New" pitchFamily="-111" charset="0"/>
              </a:rPr>
              <a:t> id="1" </a:t>
            </a:r>
            <a:r>
              <a:rPr lang="en-US" sz="1200" dirty="0" err="1" smtClean="0">
                <a:latin typeface="Courier New" pitchFamily="-111" charset="0"/>
              </a:rPr>
              <a:t>match_count</a:t>
            </a:r>
            <a:r>
              <a:rPr lang="en-US" sz="1200" dirty="0" smtClean="0">
                <a:latin typeface="Courier New" pitchFamily="-111" charset="0"/>
              </a:rPr>
              <a:t>="1"&gt;</a:t>
            </a:r>
          </a:p>
          <a:p>
            <a:pPr eaLnBrk="0" hangingPunct="0">
              <a:spcBef>
                <a:spcPct val="20000"/>
              </a:spcBef>
            </a:pPr>
            <a:r>
              <a:rPr lang="en-US" sz="1200" dirty="0" smtClean="0">
                <a:latin typeface="Courier New" pitchFamily="-111" charset="0"/>
              </a:rPr>
              <a:t>    &lt;match sequence="0" longitude="2.3229029034855815" latitude="48.8678738451526" </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match_code</a:t>
            </a:r>
            <a:r>
              <a:rPr lang="en-US" sz="1200" dirty="0" smtClean="0">
                <a:latin typeface="Courier New" pitchFamily="-111" charset="0"/>
              </a:rPr>
              <a:t>="1" </a:t>
            </a:r>
            <a:r>
              <a:rPr lang="en-US" sz="1200" dirty="0" err="1" smtClean="0">
                <a:latin typeface="Courier New" pitchFamily="-111" charset="0"/>
              </a:rPr>
              <a:t>error_message</a:t>
            </a:r>
            <a:r>
              <a:rPr lang="en-US" sz="1200" dirty="0" smtClean="0">
                <a:latin typeface="Courier New" pitchFamily="-111" charset="0"/>
              </a:rPr>
              <a:t>="" </a:t>
            </a:r>
            <a:r>
              <a:rPr lang="en-US" sz="1200" dirty="0" err="1" smtClean="0">
                <a:latin typeface="Courier New" pitchFamily="-111" charset="0"/>
              </a:rPr>
              <a:t>match_vector</a:t>
            </a:r>
            <a:r>
              <a:rPr lang="en-US" sz="1200" dirty="0" smtClean="0">
                <a:latin typeface="Courier New" pitchFamily="-111" charset="0"/>
              </a:rPr>
              <a:t>="???14141414??404?" </a:t>
            </a:r>
            <a:r>
              <a:rPr lang="en-US" sz="1200" dirty="0" err="1" smtClean="0">
                <a:latin typeface="Courier New" pitchFamily="-111" charset="0"/>
              </a:rPr>
              <a:t>srid</a:t>
            </a:r>
            <a:r>
              <a:rPr lang="en-US" sz="1200" dirty="0" smtClean="0">
                <a:latin typeface="Courier New" pitchFamily="-111" charset="0"/>
              </a:rPr>
              <a:t>="8307"&gt;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output_address</a:t>
            </a:r>
            <a:r>
              <a:rPr lang="en-US" sz="1200" dirty="0" smtClean="0">
                <a:latin typeface="Courier New" pitchFamily="-111" charset="0"/>
              </a:rPr>
              <a:t> name="" </a:t>
            </a:r>
            <a:r>
              <a:rPr lang="en-US" sz="1200" dirty="0" err="1" smtClean="0">
                <a:latin typeface="Courier New" pitchFamily="-111" charset="0"/>
              </a:rPr>
              <a:t>house_number</a:t>
            </a:r>
            <a:r>
              <a:rPr lang="en-US" sz="1200" dirty="0" smtClean="0">
                <a:latin typeface="Courier New" pitchFamily="-111" charset="0"/>
              </a:rPr>
              <a:t>="13" street="Rue Royale" settlement="8e Arrondissement" </a:t>
            </a:r>
          </a:p>
          <a:p>
            <a:pPr eaLnBrk="0" hangingPunct="0">
              <a:spcBef>
                <a:spcPct val="20000"/>
              </a:spcBef>
            </a:pPr>
            <a:r>
              <a:rPr lang="en-US" sz="1200" dirty="0" smtClean="0">
                <a:latin typeface="Courier New" pitchFamily="-111" charset="0"/>
              </a:rPr>
              <a:t>       </a:t>
            </a:r>
            <a:r>
              <a:rPr lang="en-US" sz="1200" dirty="0" err="1" smtClean="0">
                <a:latin typeface="Courier New" pitchFamily="-111" charset="0"/>
              </a:rPr>
              <a:t>builtup_area</a:t>
            </a:r>
            <a:r>
              <a:rPr lang="en-US" sz="1200" dirty="0" smtClean="0">
                <a:latin typeface="Courier New" pitchFamily="-111" charset="0"/>
              </a:rPr>
              <a:t>="8e Arrondissement" municipality="Paris" order1_area="ÎLE-DE-FRANCE"</a:t>
            </a:r>
          </a:p>
          <a:p>
            <a:pPr eaLnBrk="0" hangingPunct="0">
              <a:spcBef>
                <a:spcPct val="20000"/>
              </a:spcBef>
            </a:pPr>
            <a:r>
              <a:rPr lang="en-US" sz="1200" dirty="0" smtClean="0">
                <a:latin typeface="Courier New" pitchFamily="-111" charset="0"/>
              </a:rPr>
              <a:t>       order8_area="" country="FR" </a:t>
            </a:r>
            <a:r>
              <a:rPr lang="en-US" sz="1200" dirty="0" err="1" smtClean="0">
                <a:latin typeface="Courier New" pitchFamily="-111" charset="0"/>
              </a:rPr>
              <a:t>postal_code</a:t>
            </a:r>
            <a:r>
              <a:rPr lang="en-US" sz="1200" dirty="0" smtClean="0">
                <a:latin typeface="Courier New" pitchFamily="-111" charset="0"/>
              </a:rPr>
              <a:t>="75008" </a:t>
            </a:r>
            <a:r>
              <a:rPr lang="en-US" sz="1200" dirty="0" err="1" smtClean="0">
                <a:latin typeface="Courier New" pitchFamily="-111" charset="0"/>
              </a:rPr>
              <a:t>postal_addon_code</a:t>
            </a:r>
            <a:r>
              <a:rPr lang="en-US" sz="1200" dirty="0" smtClean="0">
                <a:latin typeface="Courier New" pitchFamily="-111" charset="0"/>
              </a:rPr>
              <a:t>="" </a:t>
            </a:r>
          </a:p>
          <a:p>
            <a:pPr eaLnBrk="0" hangingPunct="0">
              <a:spcBef>
                <a:spcPct val="20000"/>
              </a:spcBef>
            </a:pPr>
            <a:r>
              <a:rPr lang="en-US" sz="1200" dirty="0" smtClean="0">
                <a:latin typeface="Courier New" pitchFamily="-111" charset="0"/>
              </a:rPr>
              <a:t>       side="L" percent="0.7133524605416047" </a:t>
            </a:r>
            <a:r>
              <a:rPr lang="en-US" sz="1200" dirty="0" err="1" smtClean="0">
                <a:latin typeface="Courier New" pitchFamily="-111" charset="0"/>
              </a:rPr>
              <a:t>edge_id</a:t>
            </a:r>
            <a:r>
              <a:rPr lang="en-US" sz="1200" dirty="0" smtClean="0">
                <a:latin typeface="Courier New" pitchFamily="-111" charset="0"/>
              </a:rPr>
              <a:t>="56241620"/&gt;</a:t>
            </a:r>
          </a:p>
          <a:p>
            <a:pPr eaLnBrk="0" hangingPunct="0">
              <a:spcBef>
                <a:spcPct val="20000"/>
              </a:spcBef>
            </a:pPr>
            <a:r>
              <a:rPr lang="en-US" sz="1200" dirty="0" smtClean="0">
                <a:latin typeface="Courier New" pitchFamily="-111" charset="0"/>
              </a:rPr>
              <a:t>    &lt;/match&gt;</a:t>
            </a:r>
          </a:p>
          <a:p>
            <a:pPr eaLnBrk="0" hangingPunct="0">
              <a:spcBef>
                <a:spcPct val="20000"/>
              </a:spcBef>
            </a:pPr>
            <a:r>
              <a:rPr lang="en-US" sz="1200" dirty="0" smtClean="0">
                <a:latin typeface="Courier New" pitchFamily="-111" charset="0"/>
              </a:rPr>
              <a:t>  &lt;/</a:t>
            </a:r>
            <a:r>
              <a:rPr lang="en-US" sz="1200" dirty="0" err="1" smtClean="0">
                <a:latin typeface="Courier New" pitchFamily="-111" charset="0"/>
              </a:rPr>
              <a:t>geocode</a:t>
            </a:r>
            <a:r>
              <a:rPr lang="en-US" sz="1200" dirty="0" smtClean="0">
                <a:latin typeface="Courier New" pitchFamily="-111" charset="0"/>
              </a:rPr>
              <a:t>&gt;</a:t>
            </a:r>
          </a:p>
          <a:p>
            <a:pPr eaLnBrk="0" hangingPunct="0">
              <a:spcBef>
                <a:spcPct val="20000"/>
              </a:spcBef>
            </a:pPr>
            <a:r>
              <a:rPr lang="en-US" sz="1200" dirty="0" smtClean="0">
                <a:latin typeface="Courier New" pitchFamily="-111" charset="0"/>
              </a:rPr>
              <a:t>&lt;/</a:t>
            </a:r>
            <a:r>
              <a:rPr lang="en-US" sz="1200" dirty="0" err="1" smtClean="0">
                <a:latin typeface="Courier New" pitchFamily="-111" charset="0"/>
              </a:rPr>
              <a:t>geocode_response</a:t>
            </a:r>
            <a:r>
              <a:rPr lang="en-US" sz="1200" dirty="0" smtClean="0">
                <a:latin typeface="Courier New" pitchFamily="-111" charset="0"/>
              </a:rPr>
              <a:t>&gt;</a:t>
            </a:r>
            <a:endParaRPr lang="en-US" sz="1200" dirty="0">
              <a:latin typeface="Courier New" pitchFamily="-111" charset="0"/>
            </a:endParaRPr>
          </a:p>
        </p:txBody>
      </p:sp>
      <p:sp>
        <p:nvSpPr>
          <p:cNvPr id="7" name="Text Box 5"/>
          <p:cNvSpPr txBox="1">
            <a:spLocks noChangeArrowheads="1"/>
          </p:cNvSpPr>
          <p:nvPr/>
        </p:nvSpPr>
        <p:spPr bwMode="auto">
          <a:xfrm>
            <a:off x="3962400" y="9144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Request</a:t>
            </a:r>
            <a:endParaRPr lang="en-US" dirty="0"/>
          </a:p>
        </p:txBody>
      </p:sp>
      <p:sp>
        <p:nvSpPr>
          <p:cNvPr id="8" name="Text Box 6"/>
          <p:cNvSpPr txBox="1">
            <a:spLocks noChangeArrowheads="1"/>
          </p:cNvSpPr>
          <p:nvPr/>
        </p:nvSpPr>
        <p:spPr bwMode="auto">
          <a:xfrm>
            <a:off x="8229600" y="3429000"/>
            <a:ext cx="1524000" cy="375104"/>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lIns="92075" tIns="46038" rIns="92075" bIns="46038">
            <a:prstTxWarp prst="textNoShape">
              <a:avLst/>
            </a:prstTxWarp>
            <a:spAutoFit/>
          </a:bodyPr>
          <a:lstStyle/>
          <a:p>
            <a:pPr algn="ctr">
              <a:lnSpc>
                <a:spcPct val="90000"/>
              </a:lnSpc>
              <a:spcBef>
                <a:spcPct val="50000"/>
              </a:spcBef>
              <a:buClr>
                <a:schemeClr val="accent1"/>
              </a:buClr>
            </a:pPr>
            <a:r>
              <a:rPr lang="en-US" dirty="0" smtClean="0"/>
              <a:t>Response</a:t>
            </a:r>
            <a:endParaRPr lang="en-US" dirty="0"/>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30"/>
          <p:cNvSpPr>
            <a:spLocks noGrp="1" noChangeArrowheads="1"/>
          </p:cNvSpPr>
          <p:nvPr>
            <p:ph type="title"/>
          </p:nvPr>
        </p:nvSpPr>
        <p:spPr/>
        <p:txBody>
          <a:bodyPr/>
          <a:lstStyle/>
          <a:p>
            <a:pPr eaLnBrk="1" hangingPunct="1"/>
            <a:r>
              <a:rPr lang="en-US"/>
              <a:t>Clay St, San Francisco</a:t>
            </a:r>
          </a:p>
        </p:txBody>
      </p:sp>
      <p:pic>
        <p:nvPicPr>
          <p:cNvPr id="532489" name="Picture 1033" descr="C:\Documents and Settings\agodfrin\My Documents\capture2.bmp"/>
          <p:cNvPicPr>
            <a:picLocks noChangeAspect="1" noChangeArrowheads="1"/>
          </p:cNvPicPr>
          <p:nvPr/>
        </p:nvPicPr>
        <p:blipFill>
          <a:blip r:embed="rId2"/>
          <a:srcRect/>
          <a:stretch>
            <a:fillRect/>
          </a:stretch>
        </p:blipFill>
        <p:spPr bwMode="auto">
          <a:xfrm>
            <a:off x="1295400" y="1079500"/>
            <a:ext cx="7467600" cy="4940300"/>
          </a:xfrm>
          <a:prstGeom prst="rect">
            <a:avLst/>
          </a:prstGeom>
          <a:noFill/>
          <a:ln w="9525">
            <a:solidFill>
              <a:schemeClr val="tx1"/>
            </a:solidFill>
            <a:miter lim="800000"/>
            <a:headEnd/>
            <a:tailEnd/>
          </a:ln>
          <a:effectLst>
            <a:outerShdw dist="107763" dir="2700000" algn="ctr" rotWithShape="0">
              <a:srgbClr val="808080"/>
            </a:outerShdw>
          </a:effectLst>
        </p:spPr>
      </p:pic>
      <p:pic>
        <p:nvPicPr>
          <p:cNvPr id="132100" name="Picture 4" descr="E:\BlackBerry\pictures\IMG00097-20091015-1943.jpg"/>
          <p:cNvPicPr>
            <a:picLocks noChangeAspect="1" noChangeArrowheads="1"/>
          </p:cNvPicPr>
          <p:nvPr/>
        </p:nvPicPr>
        <p:blipFill>
          <a:blip r:embed="rId3"/>
          <a:srcRect l="30725" t="19498" r="17281" b="34415"/>
          <a:stretch>
            <a:fillRect/>
          </a:stretch>
        </p:blipFill>
        <p:spPr bwMode="auto">
          <a:xfrm>
            <a:off x="4595813" y="2857500"/>
            <a:ext cx="2428875" cy="287020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Geocoding Metadata</a:t>
            </a:r>
          </a:p>
        </p:txBody>
      </p:sp>
      <p:sp>
        <p:nvSpPr>
          <p:cNvPr id="28675" name="Rectangle 3"/>
          <p:cNvSpPr>
            <a:spLocks noGrp="1" noChangeArrowheads="1"/>
          </p:cNvSpPr>
          <p:nvPr>
            <p:ph type="body" idx="1"/>
          </p:nvPr>
        </p:nvSpPr>
        <p:spPr/>
        <p:txBody>
          <a:bodyPr/>
          <a:lstStyle/>
          <a:p>
            <a:pPr eaLnBrk="1" hangingPunct="1"/>
            <a:r>
              <a:rPr lang="en-US">
                <a:solidFill>
                  <a:schemeClr val="accent1"/>
                </a:solidFill>
              </a:rPr>
              <a:t>GC_COUNTRY_PROFILE</a:t>
            </a:r>
          </a:p>
          <a:p>
            <a:pPr lvl="1" eaLnBrk="1" hangingPunct="1"/>
            <a:r>
              <a:rPr lang="en-US">
                <a:ea typeface="ＭＳ Ｐゴシック" pitchFamily="-111" charset="-128"/>
              </a:rPr>
              <a:t>Describes the organizational structure of a country</a:t>
            </a:r>
          </a:p>
          <a:p>
            <a:pPr lvl="1" eaLnBrk="1" hangingPunct="1"/>
            <a:r>
              <a:rPr lang="en-US">
                <a:ea typeface="ＭＳ Ｐゴシック" pitchFamily="-111" charset="-128"/>
              </a:rPr>
              <a:t>Administrative levels, Languages</a:t>
            </a:r>
          </a:p>
          <a:p>
            <a:pPr lvl="1" eaLnBrk="1" hangingPunct="1"/>
            <a:r>
              <a:rPr lang="en-US">
                <a:ea typeface="ＭＳ Ｐゴシック" pitchFamily="-111" charset="-128"/>
              </a:rPr>
              <a:t>Suffix of data tables for the country</a:t>
            </a:r>
          </a:p>
          <a:p>
            <a:pPr eaLnBrk="1" hangingPunct="1"/>
            <a:r>
              <a:rPr lang="en-US">
                <a:solidFill>
                  <a:schemeClr val="accent1"/>
                </a:solidFill>
              </a:rPr>
              <a:t>GC_PARSER_PROFILEAFS</a:t>
            </a:r>
          </a:p>
          <a:p>
            <a:pPr lvl="1" eaLnBrk="1" hangingPunct="1"/>
            <a:r>
              <a:rPr lang="en-US">
                <a:ea typeface="ＭＳ Ｐゴシック" pitchFamily="-111" charset="-128"/>
              </a:rPr>
              <a:t>Describes the address structure in each country</a:t>
            </a:r>
          </a:p>
          <a:p>
            <a:pPr lvl="1" eaLnBrk="1" hangingPunct="1"/>
            <a:r>
              <a:rPr lang="en-US">
                <a:ea typeface="ＭＳ Ｐゴシック" pitchFamily="-111" charset="-128"/>
              </a:rPr>
              <a:t>XML notation</a:t>
            </a:r>
          </a:p>
          <a:p>
            <a:pPr eaLnBrk="1" hangingPunct="1"/>
            <a:r>
              <a:rPr lang="en-US">
                <a:solidFill>
                  <a:schemeClr val="accent1"/>
                </a:solidFill>
              </a:rPr>
              <a:t>GC_PARSER_PROFILES</a:t>
            </a:r>
          </a:p>
          <a:p>
            <a:pPr lvl="1" eaLnBrk="1" hangingPunct="1"/>
            <a:r>
              <a:rPr lang="en-US">
                <a:ea typeface="ＭＳ Ｐゴシック" pitchFamily="-111" charset="-128"/>
              </a:rPr>
              <a:t>Defines keywords and common abbreviations</a:t>
            </a:r>
          </a:p>
          <a:p>
            <a:pPr lvl="1" eaLnBrk="1" hangingPunct="1"/>
            <a:r>
              <a:rPr lang="en-US">
                <a:ea typeface="ＭＳ Ｐゴシック" pitchFamily="-111" charset="-128"/>
              </a:rPr>
              <a:t>Can also store common spelling mistakes</a:t>
            </a:r>
          </a:p>
          <a:p>
            <a:pPr eaLnBrk="1" hangingPunct="1"/>
            <a:endParaRPr lang="en-US"/>
          </a:p>
        </p:txBody>
      </p:sp>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t>Geocoding Data</a:t>
            </a:r>
          </a:p>
        </p:txBody>
      </p:sp>
      <p:sp>
        <p:nvSpPr>
          <p:cNvPr id="29699" name="Rectangle 5"/>
          <p:cNvSpPr>
            <a:spLocks noGrp="1" noChangeArrowheads="1"/>
          </p:cNvSpPr>
          <p:nvPr>
            <p:ph type="body" idx="1"/>
          </p:nvPr>
        </p:nvSpPr>
        <p:spPr>
          <a:xfrm>
            <a:off x="742950" y="1125538"/>
            <a:ext cx="8166100" cy="4824412"/>
          </a:xfrm>
        </p:spPr>
        <p:txBody>
          <a:bodyPr/>
          <a:lstStyle/>
          <a:p>
            <a:pPr eaLnBrk="1" hangingPunct="1">
              <a:lnSpc>
                <a:spcPct val="90000"/>
              </a:lnSpc>
            </a:pPr>
            <a:r>
              <a:rPr lang="en-US" sz="2000">
                <a:solidFill>
                  <a:schemeClr val="accent1"/>
                </a:solidFill>
              </a:rPr>
              <a:t>GC_ROAD_xx</a:t>
            </a:r>
          </a:p>
          <a:p>
            <a:pPr lvl="1" eaLnBrk="1" hangingPunct="1">
              <a:lnSpc>
                <a:spcPct val="90000"/>
              </a:lnSpc>
            </a:pPr>
            <a:r>
              <a:rPr lang="en-US" sz="1800">
                <a:ea typeface="ＭＳ Ｐゴシック" pitchFamily="-111" charset="-128"/>
              </a:rPr>
              <a:t>Street names and house numbers. Used for name searches</a:t>
            </a:r>
          </a:p>
          <a:p>
            <a:pPr eaLnBrk="1" hangingPunct="1">
              <a:lnSpc>
                <a:spcPct val="90000"/>
              </a:lnSpc>
            </a:pPr>
            <a:r>
              <a:rPr lang="en-US" sz="2000">
                <a:solidFill>
                  <a:schemeClr val="accent1"/>
                </a:solidFill>
              </a:rPr>
              <a:t>GC_ROAD_SEGMENT_xx</a:t>
            </a:r>
          </a:p>
          <a:p>
            <a:pPr lvl="1" eaLnBrk="1" hangingPunct="1">
              <a:lnSpc>
                <a:spcPct val="90000"/>
              </a:lnSpc>
            </a:pPr>
            <a:r>
              <a:rPr lang="en-US" sz="1800">
                <a:ea typeface="ＭＳ Ｐゴシック" pitchFamily="-111" charset="-128"/>
              </a:rPr>
              <a:t>Street segments with geometries and house numbers. Used for computing coordinates</a:t>
            </a:r>
          </a:p>
          <a:p>
            <a:pPr eaLnBrk="1" hangingPunct="1">
              <a:lnSpc>
                <a:spcPct val="90000"/>
              </a:lnSpc>
            </a:pPr>
            <a:r>
              <a:rPr lang="en-US" sz="2000">
                <a:solidFill>
                  <a:schemeClr val="accent1"/>
                </a:solidFill>
              </a:rPr>
              <a:t>GC_AREA_xx</a:t>
            </a:r>
          </a:p>
          <a:p>
            <a:pPr lvl="1" eaLnBrk="1" hangingPunct="1">
              <a:lnSpc>
                <a:spcPct val="90000"/>
              </a:lnSpc>
            </a:pPr>
            <a:r>
              <a:rPr lang="en-US" sz="1800">
                <a:ea typeface="ＭＳ Ｐゴシック" pitchFamily="-111" charset="-128"/>
              </a:rPr>
              <a:t>Administrative areas</a:t>
            </a:r>
          </a:p>
          <a:p>
            <a:pPr eaLnBrk="1" hangingPunct="1">
              <a:lnSpc>
                <a:spcPct val="90000"/>
              </a:lnSpc>
            </a:pPr>
            <a:r>
              <a:rPr lang="en-US" sz="2000">
                <a:solidFill>
                  <a:schemeClr val="accent1"/>
                </a:solidFill>
              </a:rPr>
              <a:t>GC_POSTAL_CODE_xx</a:t>
            </a:r>
          </a:p>
          <a:p>
            <a:pPr lvl="1" eaLnBrk="1" hangingPunct="1">
              <a:lnSpc>
                <a:spcPct val="90000"/>
              </a:lnSpc>
            </a:pPr>
            <a:r>
              <a:rPr lang="en-US" sz="1800">
                <a:ea typeface="ＭＳ Ｐゴシック" pitchFamily="-111" charset="-128"/>
              </a:rPr>
              <a:t>Postal codes</a:t>
            </a:r>
          </a:p>
          <a:p>
            <a:pPr eaLnBrk="1" hangingPunct="1">
              <a:lnSpc>
                <a:spcPct val="90000"/>
              </a:lnSpc>
            </a:pPr>
            <a:r>
              <a:rPr lang="en-US" sz="2000">
                <a:solidFill>
                  <a:schemeClr val="accent1"/>
                </a:solidFill>
              </a:rPr>
              <a:t>GC_POI_xx</a:t>
            </a:r>
          </a:p>
          <a:p>
            <a:pPr lvl="1" eaLnBrk="1" hangingPunct="1">
              <a:lnSpc>
                <a:spcPct val="90000"/>
              </a:lnSpc>
            </a:pPr>
            <a:r>
              <a:rPr lang="en-US" sz="1800">
                <a:ea typeface="ＭＳ Ｐゴシック" pitchFamily="-111" charset="-128"/>
              </a:rPr>
              <a:t>Points of interest</a:t>
            </a:r>
          </a:p>
          <a:p>
            <a:pPr eaLnBrk="1" hangingPunct="1">
              <a:lnSpc>
                <a:spcPct val="90000"/>
              </a:lnSpc>
            </a:pPr>
            <a:r>
              <a:rPr lang="en-US" sz="2000">
                <a:solidFill>
                  <a:schemeClr val="accent1"/>
                </a:solidFill>
              </a:rPr>
              <a:t>GC_INTERSECTION_xx</a:t>
            </a:r>
          </a:p>
          <a:p>
            <a:pPr lvl="1" eaLnBrk="1" hangingPunct="1">
              <a:lnSpc>
                <a:spcPct val="90000"/>
              </a:lnSpc>
            </a:pPr>
            <a:r>
              <a:rPr lang="en-US" sz="1800">
                <a:ea typeface="ＭＳ Ｐゴシック" pitchFamily="-111" charset="-128"/>
              </a:rPr>
              <a:t>US only: intersection based-searches.</a:t>
            </a:r>
          </a:p>
          <a:p>
            <a:pPr eaLnBrk="1" hangingPunct="1">
              <a:lnSpc>
                <a:spcPct val="90000"/>
              </a:lnSpc>
            </a:pPr>
            <a:r>
              <a:rPr lang="en-US" sz="2000">
                <a:solidFill>
                  <a:schemeClr val="accent1"/>
                </a:solidFill>
              </a:rPr>
              <a:t>GC_ADDRESS_POINT_xx</a:t>
            </a:r>
          </a:p>
          <a:p>
            <a:pPr lvl="1" eaLnBrk="1" hangingPunct="1">
              <a:lnSpc>
                <a:spcPct val="90000"/>
              </a:lnSpc>
            </a:pPr>
            <a:r>
              <a:rPr lang="en-US" sz="1800">
                <a:ea typeface="ＭＳ Ｐゴシック" pitchFamily="-111" charset="-128"/>
              </a:rPr>
              <a:t>Point addresses (since 11g Release 2)</a:t>
            </a:r>
          </a:p>
          <a:p>
            <a:pPr eaLnBrk="1" hangingPunct="1">
              <a:lnSpc>
                <a:spcPct val="90000"/>
              </a:lnSpc>
            </a:pPr>
            <a:endParaRPr lang="en-US" sz="220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a:t>Geocoding functions</a:t>
            </a:r>
          </a:p>
        </p:txBody>
      </p:sp>
      <p:sp>
        <p:nvSpPr>
          <p:cNvPr id="30723" name="Rectangle 5"/>
          <p:cNvSpPr>
            <a:spLocks noGrp="1" noChangeArrowheads="1"/>
          </p:cNvSpPr>
          <p:nvPr>
            <p:ph type="body" idx="1"/>
          </p:nvPr>
        </p:nvSpPr>
        <p:spPr/>
        <p:txBody>
          <a:bodyPr/>
          <a:lstStyle/>
          <a:p>
            <a:pPr eaLnBrk="1" hangingPunct="1">
              <a:buFontTx/>
              <a:buNone/>
            </a:pPr>
            <a:r>
              <a:rPr lang="en-US"/>
              <a:t>The geocoding functions provided are:</a:t>
            </a:r>
          </a:p>
          <a:p>
            <a:pPr eaLnBrk="1" hangingPunct="1"/>
            <a:r>
              <a:rPr lang="en-US">
                <a:solidFill>
                  <a:schemeClr val="accent1"/>
                </a:solidFill>
              </a:rPr>
              <a:t>SDO_GCDR.GEOCODE</a:t>
            </a:r>
          </a:p>
          <a:p>
            <a:pPr lvl="1" eaLnBrk="1" hangingPunct="1"/>
            <a:r>
              <a:rPr lang="en-US">
                <a:ea typeface="ＭＳ Ｐゴシック" pitchFamily="-111" charset="-128"/>
              </a:rPr>
              <a:t>Returns an SDO_GEO_ADDR object with address and geocoding process information  </a:t>
            </a:r>
          </a:p>
          <a:p>
            <a:pPr eaLnBrk="1" hangingPunct="1"/>
            <a:r>
              <a:rPr lang="en-US">
                <a:solidFill>
                  <a:schemeClr val="accent1"/>
                </a:solidFill>
              </a:rPr>
              <a:t>SDO_GCDR.GEOCODE_ALL</a:t>
            </a:r>
          </a:p>
          <a:p>
            <a:pPr lvl="1" eaLnBrk="1" hangingPunct="1"/>
            <a:r>
              <a:rPr lang="en-US">
                <a:ea typeface="ＭＳ Ｐゴシック" pitchFamily="-111" charset="-128"/>
              </a:rPr>
              <a:t>Returns an array of SDO_GEO_ADDR objects with address and geocoding process information</a:t>
            </a:r>
          </a:p>
          <a:p>
            <a:pPr eaLnBrk="1" hangingPunct="1"/>
            <a:r>
              <a:rPr lang="en-US">
                <a:solidFill>
                  <a:schemeClr val="accent1"/>
                </a:solidFill>
              </a:rPr>
              <a:t>SDO_GCDR.GEOCODE_AS_GEOMETRY</a:t>
            </a:r>
          </a:p>
          <a:p>
            <a:pPr lvl="1" eaLnBrk="1" hangingPunct="1"/>
            <a:r>
              <a:rPr lang="en-US">
                <a:ea typeface="ＭＳ Ｐゴシック" pitchFamily="-111" charset="-128"/>
              </a:rPr>
              <a:t>Returns an SDO_GEOMETRY object with the location of the geocoded address</a:t>
            </a:r>
          </a:p>
        </p:txBody>
      </p:sp>
      <p:sp>
        <p:nvSpPr>
          <p:cNvPr id="30724" name="Rectangle 6"/>
          <p:cNvSpPr>
            <a:spLocks noChangeArrowheads="1"/>
          </p:cNvSpPr>
          <p:nvPr/>
        </p:nvSpPr>
        <p:spPr bwMode="auto">
          <a:xfrm>
            <a:off x="381000" y="3048000"/>
            <a:ext cx="9144000" cy="1219200"/>
          </a:xfrm>
          <a:prstGeom prst="rect">
            <a:avLst/>
          </a:prstGeom>
          <a:noFill/>
          <a:ln w="28575">
            <a:solidFill>
              <a:schemeClr val="accent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Geocoding functions</a:t>
            </a:r>
          </a:p>
        </p:txBody>
      </p:sp>
      <p:sp>
        <p:nvSpPr>
          <p:cNvPr id="32771" name="Rectangle 3"/>
          <p:cNvSpPr>
            <a:spLocks noChangeArrowheads="1"/>
          </p:cNvSpPr>
          <p:nvPr/>
        </p:nvSpPr>
        <p:spPr bwMode="auto">
          <a:xfrm>
            <a:off x="763588" y="1857375"/>
            <a:ext cx="8316912" cy="1122363"/>
          </a:xfrm>
          <a:prstGeom prst="rect">
            <a:avLst/>
          </a:prstGeom>
          <a:solidFill>
            <a:schemeClr val="accent2"/>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SDO_GEO_ADDR = </a:t>
            </a:r>
            <a:r>
              <a:rPr lang="en-US" sz="2200">
                <a:solidFill>
                  <a:schemeClr val="accent1"/>
                </a:solidFill>
                <a:latin typeface="Courier New" pitchFamily="-111" charset="0"/>
              </a:rPr>
              <a:t>SDO_GCDR.GEOCODE</a:t>
            </a:r>
            <a:r>
              <a:rPr lang="en-US" sz="2200">
                <a:latin typeface="Courier New" pitchFamily="-111" charset="0"/>
              </a:rPr>
              <a:t> (</a:t>
            </a:r>
          </a:p>
          <a:p>
            <a:pPr eaLnBrk="0" hangingPunct="0"/>
            <a:r>
              <a:rPr lang="en-US" sz="2200">
                <a:latin typeface="Courier New" pitchFamily="-111" charset="0"/>
              </a:rPr>
              <a:t>    &lt;USER_NAME&gt;, &lt;ADDRESS_LINES&gt;, </a:t>
            </a:r>
          </a:p>
          <a:p>
            <a:pPr eaLnBrk="0" hangingPunct="0"/>
            <a:r>
              <a:rPr lang="en-US" sz="2200">
                <a:latin typeface="Courier New" pitchFamily="-111" charset="0"/>
              </a:rPr>
              <a:t>    &lt;COUNTRY&gt;, &lt;MATCH_MODE&gt;)</a:t>
            </a:r>
          </a:p>
        </p:txBody>
      </p:sp>
      <p:sp>
        <p:nvSpPr>
          <p:cNvPr id="32772" name="Rectangle 4"/>
          <p:cNvSpPr>
            <a:spLocks noChangeArrowheads="1"/>
          </p:cNvSpPr>
          <p:nvPr/>
        </p:nvSpPr>
        <p:spPr bwMode="auto">
          <a:xfrm>
            <a:off x="763588" y="4897438"/>
            <a:ext cx="8316912" cy="1122362"/>
          </a:xfrm>
          <a:prstGeom prst="rect">
            <a:avLst/>
          </a:prstGeom>
          <a:solidFill>
            <a:schemeClr val="accent2"/>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GEOM = </a:t>
            </a:r>
            <a:r>
              <a:rPr lang="en-US" sz="2200">
                <a:solidFill>
                  <a:schemeClr val="accent1"/>
                </a:solidFill>
                <a:latin typeface="Courier New" pitchFamily="-111" charset="0"/>
              </a:rPr>
              <a:t>SDO_GCDR.GEOCODE_AS_GEOMETRY</a:t>
            </a:r>
            <a:r>
              <a:rPr lang="en-US" sz="2200">
                <a:latin typeface="Courier New" pitchFamily="-111" charset="0"/>
              </a:rPr>
              <a:t> (</a:t>
            </a:r>
          </a:p>
          <a:p>
            <a:pPr eaLnBrk="0" hangingPunct="0"/>
            <a:r>
              <a:rPr lang="en-US" sz="2200">
                <a:latin typeface="Courier New" pitchFamily="-111" charset="0"/>
              </a:rPr>
              <a:t>    &lt;USER_NAME&gt;, &lt;ADDRESS_LINES&gt;, </a:t>
            </a:r>
          </a:p>
          <a:p>
            <a:pPr eaLnBrk="0" hangingPunct="0"/>
            <a:r>
              <a:rPr lang="en-US" sz="2200">
                <a:latin typeface="Courier New" pitchFamily="-111" charset="0"/>
              </a:rPr>
              <a:t>    &lt;COUNTRY&gt;)</a:t>
            </a:r>
          </a:p>
        </p:txBody>
      </p:sp>
      <p:sp>
        <p:nvSpPr>
          <p:cNvPr id="32773" name="Rectangle 5"/>
          <p:cNvSpPr>
            <a:spLocks noChangeArrowheads="1"/>
          </p:cNvSpPr>
          <p:nvPr/>
        </p:nvSpPr>
        <p:spPr bwMode="auto">
          <a:xfrm>
            <a:off x="763588" y="3343275"/>
            <a:ext cx="8316912" cy="1122363"/>
          </a:xfrm>
          <a:prstGeom prst="rect">
            <a:avLst/>
          </a:prstGeom>
          <a:solidFill>
            <a:schemeClr val="accent2"/>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SDO_GEO_ADDR_ARRAY = </a:t>
            </a:r>
            <a:r>
              <a:rPr lang="en-US" sz="2200">
                <a:solidFill>
                  <a:schemeClr val="accent1"/>
                </a:solidFill>
                <a:latin typeface="Courier New" pitchFamily="-111" charset="0"/>
              </a:rPr>
              <a:t>SDO_GCDR.GEOCODE_ALL</a:t>
            </a:r>
            <a:r>
              <a:rPr lang="en-US" sz="2200">
                <a:latin typeface="Courier New" pitchFamily="-111" charset="0"/>
              </a:rPr>
              <a:t> (</a:t>
            </a:r>
          </a:p>
          <a:p>
            <a:pPr eaLnBrk="0" hangingPunct="0"/>
            <a:r>
              <a:rPr lang="en-US" sz="2200">
                <a:latin typeface="Courier New" pitchFamily="-111" charset="0"/>
              </a:rPr>
              <a:t>    &lt;USER_NAME&gt;, &lt;ADDRESS_LINES&gt;, </a:t>
            </a:r>
          </a:p>
          <a:p>
            <a:pPr eaLnBrk="0" hangingPunct="0"/>
            <a:r>
              <a:rPr lang="en-US" sz="2200">
                <a:latin typeface="Courier New" pitchFamily="-111" charset="0"/>
              </a:rPr>
              <a:t>    &lt;COUNTRY&gt;, &lt;MATCH_MODE&gt;)</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t>Parameters for Geocoding functions</a:t>
            </a:r>
          </a:p>
        </p:txBody>
      </p:sp>
      <p:sp>
        <p:nvSpPr>
          <p:cNvPr id="34819" name="Rectangle 5"/>
          <p:cNvSpPr>
            <a:spLocks noGrp="1" noChangeArrowheads="1"/>
          </p:cNvSpPr>
          <p:nvPr>
            <p:ph type="body" idx="1"/>
          </p:nvPr>
        </p:nvSpPr>
        <p:spPr/>
        <p:txBody>
          <a:bodyPr/>
          <a:lstStyle/>
          <a:p>
            <a:pPr eaLnBrk="1" hangingPunct="1"/>
            <a:r>
              <a:rPr lang="en-US"/>
              <a:t>&lt;USER_NAME&gt; </a:t>
            </a:r>
          </a:p>
          <a:p>
            <a:pPr lvl="1" eaLnBrk="1" hangingPunct="1"/>
            <a:r>
              <a:rPr lang="en-US">
                <a:ea typeface="ＭＳ Ｐゴシック" pitchFamily="-111" charset="-128"/>
              </a:rPr>
              <a:t>The schema containing the geocoding tables</a:t>
            </a:r>
          </a:p>
          <a:p>
            <a:pPr lvl="1" eaLnBrk="1" hangingPunct="1"/>
            <a:r>
              <a:rPr lang="en-US">
                <a:ea typeface="ＭＳ Ｐゴシック" pitchFamily="-111" charset="-128"/>
              </a:rPr>
              <a:t>USER for current schema</a:t>
            </a:r>
          </a:p>
          <a:p>
            <a:pPr lvl="1" eaLnBrk="1" hangingPunct="1"/>
            <a:r>
              <a:rPr lang="en-US">
                <a:ea typeface="ＭＳ Ｐゴシック" pitchFamily="-111" charset="-128"/>
              </a:rPr>
              <a:t>Must have SELECT access on geocoding tables!</a:t>
            </a:r>
          </a:p>
          <a:p>
            <a:pPr eaLnBrk="1" hangingPunct="1"/>
            <a:r>
              <a:rPr lang="en-US"/>
              <a:t>&lt;ADDRESS_LINES&gt;  </a:t>
            </a:r>
          </a:p>
          <a:p>
            <a:pPr lvl="1" eaLnBrk="1" hangingPunct="1"/>
            <a:r>
              <a:rPr lang="en-US">
                <a:ea typeface="ＭＳ Ｐゴシック" pitchFamily="-111" charset="-128"/>
              </a:rPr>
              <a:t>The address information encoded in SDO_KEYWORDARRAY</a:t>
            </a:r>
          </a:p>
          <a:p>
            <a:pPr eaLnBrk="1" hangingPunct="1"/>
            <a:r>
              <a:rPr lang="en-US"/>
              <a:t>&lt;COUNTRY&gt;  </a:t>
            </a:r>
          </a:p>
          <a:p>
            <a:pPr lvl="1" eaLnBrk="1" hangingPunct="1"/>
            <a:r>
              <a:rPr lang="en-US">
                <a:ea typeface="ＭＳ Ｐゴシック" pitchFamily="-111" charset="-128"/>
              </a:rPr>
              <a:t>The country code, for example 'US‘, ‘FR, ‘DE’</a:t>
            </a:r>
          </a:p>
          <a:p>
            <a:pPr eaLnBrk="1" hangingPunct="1"/>
            <a:r>
              <a:rPr lang="en-US"/>
              <a:t>&lt;MATCH_MODE&gt; </a:t>
            </a:r>
          </a:p>
          <a:p>
            <a:pPr lvl="1" eaLnBrk="1" hangingPunct="1"/>
            <a:r>
              <a:rPr lang="en-US">
                <a:ea typeface="ＭＳ Ｐゴシック" pitchFamily="-111" charset="-128"/>
              </a:rPr>
              <a:t>The type of address match requested</a:t>
            </a:r>
          </a:p>
          <a:p>
            <a:pPr lvl="1" eaLnBrk="1" hangingPunct="1"/>
            <a:r>
              <a:rPr lang="en-US">
                <a:ea typeface="ＭＳ Ｐゴシック" pitchFamily="-111" charset="-128"/>
              </a:rPr>
              <a:t>GEOCODE_AS_GEOMETRY always uses the DEFAULT mode</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Address Lines</a:t>
            </a:r>
          </a:p>
        </p:txBody>
      </p:sp>
      <p:sp>
        <p:nvSpPr>
          <p:cNvPr id="36867" name="Rectangle 7"/>
          <p:cNvSpPr>
            <a:spLocks noGrp="1" noChangeArrowheads="1"/>
          </p:cNvSpPr>
          <p:nvPr>
            <p:ph type="body" idx="1"/>
          </p:nvPr>
        </p:nvSpPr>
        <p:spPr/>
        <p:txBody>
          <a:bodyPr/>
          <a:lstStyle/>
          <a:p>
            <a:pPr eaLnBrk="1" hangingPunct="1"/>
            <a:r>
              <a:rPr lang="en-US"/>
              <a:t>ADDRESS_LINES information is encoded as an array of strings</a:t>
            </a:r>
          </a:p>
          <a:p>
            <a:pPr eaLnBrk="1" hangingPunct="1"/>
            <a:endParaRPr lang="en-US"/>
          </a:p>
          <a:p>
            <a:pPr eaLnBrk="1" hangingPunct="1"/>
            <a:endParaRPr lang="en-US"/>
          </a:p>
          <a:p>
            <a:pPr eaLnBrk="1" hangingPunct="1"/>
            <a:endParaRPr lang="en-US"/>
          </a:p>
          <a:p>
            <a:pPr eaLnBrk="1" hangingPunct="1"/>
            <a:r>
              <a:rPr lang="en-US"/>
              <a:t>Address formats vary from country to country</a:t>
            </a:r>
          </a:p>
        </p:txBody>
      </p:sp>
      <p:sp>
        <p:nvSpPr>
          <p:cNvPr id="36868" name="Rectangle 4"/>
          <p:cNvSpPr>
            <a:spLocks noChangeArrowheads="1"/>
          </p:cNvSpPr>
          <p:nvPr/>
        </p:nvSpPr>
        <p:spPr bwMode="auto">
          <a:xfrm>
            <a:off x="355600" y="2743200"/>
            <a:ext cx="9259888" cy="955675"/>
          </a:xfrm>
          <a:prstGeom prst="rect">
            <a:avLst/>
          </a:prstGeom>
          <a:solidFill>
            <a:schemeClr val="accent2"/>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SQL&gt; DESCRIBE SDO_KEYWORDARRAY</a:t>
            </a:r>
          </a:p>
          <a:p>
            <a:pPr eaLnBrk="0" hangingPunct="0">
              <a:spcBef>
                <a:spcPct val="50000"/>
              </a:spcBef>
            </a:pPr>
            <a:r>
              <a:rPr lang="en-US" sz="2200">
                <a:latin typeface="Courier New" pitchFamily="-111" charset="0"/>
              </a:rPr>
              <a:t> SDO_KEYWORDARRAY VARRAY(10000) OF VARCHAR2(9000)</a:t>
            </a:r>
          </a:p>
        </p:txBody>
      </p:sp>
      <p:sp>
        <p:nvSpPr>
          <p:cNvPr id="36869" name="Rectangle 5"/>
          <p:cNvSpPr>
            <a:spLocks noChangeArrowheads="1"/>
          </p:cNvSpPr>
          <p:nvPr/>
        </p:nvSpPr>
        <p:spPr bwMode="auto">
          <a:xfrm>
            <a:off x="355600" y="4114800"/>
            <a:ext cx="9259888" cy="787400"/>
          </a:xfrm>
          <a:prstGeom prst="rect">
            <a:avLst/>
          </a:prstGeom>
          <a:solidFill>
            <a:schemeClr val="accent2"/>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SDO_KEYWORDARRAY('1718 Desales Street NW', 'Apartment 3G' , 'Washington, DC 20036')</a:t>
            </a:r>
          </a:p>
        </p:txBody>
      </p:sp>
      <p:sp>
        <p:nvSpPr>
          <p:cNvPr id="36870" name="Rectangle 8"/>
          <p:cNvSpPr>
            <a:spLocks noChangeArrowheads="1"/>
          </p:cNvSpPr>
          <p:nvPr/>
        </p:nvSpPr>
        <p:spPr bwMode="auto">
          <a:xfrm>
            <a:off x="355600" y="5029200"/>
            <a:ext cx="9259888" cy="452438"/>
          </a:xfrm>
          <a:prstGeom prst="rect">
            <a:avLst/>
          </a:prstGeom>
          <a:solidFill>
            <a:schemeClr val="accent2"/>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SDO_KEYWORDARRAY('Arabellastraße 6', '81925 München')</a:t>
            </a:r>
          </a:p>
        </p:txBody>
      </p:sp>
      <p:sp>
        <p:nvSpPr>
          <p:cNvPr id="36871" name="Rectangle 9"/>
          <p:cNvSpPr>
            <a:spLocks noChangeArrowheads="1"/>
          </p:cNvSpPr>
          <p:nvPr/>
        </p:nvSpPr>
        <p:spPr bwMode="auto">
          <a:xfrm>
            <a:off x="381000" y="5643563"/>
            <a:ext cx="9259888" cy="452437"/>
          </a:xfrm>
          <a:prstGeom prst="rect">
            <a:avLst/>
          </a:prstGeom>
          <a:solidFill>
            <a:schemeClr val="accent2"/>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SDO_KEYWORDARRAY('16 Rue Royale', '75008 Paris')</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t>Match mode</a:t>
            </a:r>
          </a:p>
        </p:txBody>
      </p:sp>
      <p:sp>
        <p:nvSpPr>
          <p:cNvPr id="38915" name="Rectangle 5"/>
          <p:cNvSpPr>
            <a:spLocks noGrp="1" noChangeArrowheads="1"/>
          </p:cNvSpPr>
          <p:nvPr>
            <p:ph type="body" idx="1"/>
          </p:nvPr>
        </p:nvSpPr>
        <p:spPr/>
        <p:txBody>
          <a:bodyPr/>
          <a:lstStyle/>
          <a:p>
            <a:pPr eaLnBrk="1" hangingPunct="1">
              <a:buFontTx/>
              <a:buNone/>
            </a:pPr>
            <a:r>
              <a:rPr lang="en-US"/>
              <a:t>Match mode is how close the specified address matches the stored address</a:t>
            </a:r>
          </a:p>
          <a:p>
            <a:pPr eaLnBrk="1" hangingPunct="1"/>
            <a:r>
              <a:rPr lang="en-US">
                <a:solidFill>
                  <a:schemeClr val="accent1"/>
                </a:solidFill>
              </a:rPr>
              <a:t>EXACT</a:t>
            </a:r>
            <a:r>
              <a:rPr lang="en-US"/>
              <a:t> – All attributes in address match storage</a:t>
            </a:r>
          </a:p>
          <a:p>
            <a:pPr eaLnBrk="1" hangingPunct="1"/>
            <a:r>
              <a:rPr lang="en-US">
                <a:solidFill>
                  <a:schemeClr val="accent1"/>
                </a:solidFill>
              </a:rPr>
              <a:t>RELAX_STREET_TYPE</a:t>
            </a:r>
            <a:r>
              <a:rPr lang="en-US"/>
              <a:t> – Allows match if street type (Street, Road, Blvd, Ave) doesn’t match</a:t>
            </a:r>
          </a:p>
          <a:p>
            <a:pPr eaLnBrk="1" hangingPunct="1"/>
            <a:r>
              <a:rPr lang="en-US">
                <a:solidFill>
                  <a:schemeClr val="accent1"/>
                </a:solidFill>
              </a:rPr>
              <a:t>RELAX_POI_NAME</a:t>
            </a:r>
            <a:r>
              <a:rPr lang="en-US"/>
              <a:t> – Allows match if point-of-interest name doesn’t match (Central Park = Central Pk)</a:t>
            </a:r>
          </a:p>
          <a:p>
            <a:pPr eaLnBrk="1" hangingPunct="1"/>
            <a:r>
              <a:rPr lang="en-US">
                <a:solidFill>
                  <a:schemeClr val="accent1"/>
                </a:solidFill>
              </a:rPr>
              <a:t>RELAX_HOUSE_NUMBER</a:t>
            </a:r>
            <a:r>
              <a:rPr lang="en-US"/>
              <a:t> – House number and street type can be different</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t>Match mode</a:t>
            </a:r>
          </a:p>
        </p:txBody>
      </p:sp>
      <p:sp>
        <p:nvSpPr>
          <p:cNvPr id="40963" name="Rectangle 5"/>
          <p:cNvSpPr>
            <a:spLocks noGrp="1" noChangeArrowheads="1"/>
          </p:cNvSpPr>
          <p:nvPr>
            <p:ph type="body" idx="1"/>
          </p:nvPr>
        </p:nvSpPr>
        <p:spPr/>
        <p:txBody>
          <a:bodyPr/>
          <a:lstStyle/>
          <a:p>
            <a:pPr eaLnBrk="1" hangingPunct="1"/>
            <a:r>
              <a:rPr lang="en-US">
                <a:solidFill>
                  <a:schemeClr val="accent1"/>
                </a:solidFill>
              </a:rPr>
              <a:t>RELAX_BASE_NAME</a:t>
            </a:r>
            <a:r>
              <a:rPr lang="en-US">
                <a:solidFill>
                  <a:schemeClr val="hlink"/>
                </a:solidFill>
              </a:rPr>
              <a:t> </a:t>
            </a:r>
            <a:r>
              <a:rPr lang="en-US"/>
              <a:t>- The base name of the street, the house number, and the street type can be different from the data used for geocoding.  For example, </a:t>
            </a:r>
            <a:r>
              <a:rPr lang="en-US" i="1"/>
              <a:t>Crosse Street</a:t>
            </a:r>
            <a:r>
              <a:rPr lang="en-US"/>
              <a:t> can match with </a:t>
            </a:r>
            <a:r>
              <a:rPr lang="en-US" i="1"/>
              <a:t>Cross Road</a:t>
            </a:r>
          </a:p>
          <a:p>
            <a:pPr eaLnBrk="1" hangingPunct="1"/>
            <a:r>
              <a:rPr lang="en-US">
                <a:solidFill>
                  <a:schemeClr val="accent1"/>
                </a:solidFill>
              </a:rPr>
              <a:t>RELAX_POSTAL_CODE, DEFAULT</a:t>
            </a:r>
            <a:r>
              <a:rPr lang="en-US"/>
              <a:t> - The postal code, base street name, house number, and street type can be different from the stored data</a:t>
            </a:r>
          </a:p>
          <a:p>
            <a:pPr eaLnBrk="1" hangingPunct="1"/>
            <a:r>
              <a:rPr lang="en-US">
                <a:solidFill>
                  <a:schemeClr val="accent1"/>
                </a:solidFill>
              </a:rPr>
              <a:t>RELAX_BUILTUP_AREA, RELAX_ALL</a:t>
            </a:r>
            <a:r>
              <a:rPr lang="en-US"/>
              <a:t> – Semantics of RELAX_POSTAL_CODE, but also relaxes city or town name as long as match is in the same county</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title"/>
          </p:nvPr>
        </p:nvSpPr>
        <p:spPr/>
        <p:txBody>
          <a:bodyPr/>
          <a:lstStyle/>
          <a:p>
            <a:pPr eaLnBrk="1" hangingPunct="1"/>
            <a:r>
              <a:rPr lang="en-US"/>
              <a:t>Resulting address: SDO_GEO_ADDR</a:t>
            </a:r>
          </a:p>
        </p:txBody>
      </p:sp>
      <p:sp>
        <p:nvSpPr>
          <p:cNvPr id="43011" name="Rectangle 9"/>
          <p:cNvSpPr>
            <a:spLocks noGrp="1" noChangeArrowheads="1"/>
          </p:cNvSpPr>
          <p:nvPr>
            <p:ph type="body" idx="1"/>
          </p:nvPr>
        </p:nvSpPr>
        <p:spPr/>
        <p:txBody>
          <a:bodyPr/>
          <a:lstStyle/>
          <a:p>
            <a:pPr eaLnBrk="1" hangingPunct="1"/>
            <a:r>
              <a:rPr lang="en-US" dirty="0"/>
              <a:t>Structure returned by functions GEOCODE() and GEOCODE_ALL()</a:t>
            </a:r>
          </a:p>
          <a:p>
            <a:pPr eaLnBrk="1" hangingPunct="1"/>
            <a:r>
              <a:rPr lang="en-US" dirty="0"/>
              <a:t>Contains the latitude and longitude of the address, but also:</a:t>
            </a:r>
          </a:p>
          <a:p>
            <a:pPr lvl="1" eaLnBrk="1" hangingPunct="1"/>
            <a:r>
              <a:rPr lang="en-US" dirty="0">
                <a:ea typeface="ＭＳ Ｐゴシック" pitchFamily="-111" charset="-128"/>
              </a:rPr>
              <a:t>Corrected and completed address details</a:t>
            </a:r>
          </a:p>
          <a:p>
            <a:pPr lvl="1" eaLnBrk="1" hangingPunct="1"/>
            <a:r>
              <a:rPr lang="en-US" dirty="0">
                <a:ea typeface="ＭＳ Ｐゴシック" pitchFamily="-111" charset="-128"/>
              </a:rPr>
              <a:t>Indications on the precision of the match</a:t>
            </a:r>
          </a:p>
          <a:p>
            <a:pPr lvl="1" eaLnBrk="1" hangingPunct="1"/>
            <a:endParaRPr lang="en-US" dirty="0">
              <a:ea typeface="ＭＳ Ｐゴシック" pitchFamily="-111" charset="-128"/>
            </a:endParaRPr>
          </a:p>
          <a:p>
            <a:pPr eaLnBrk="1" hangingPunct="1"/>
            <a:r>
              <a:rPr lang="en-US" dirty="0"/>
              <a:t>NOTE: if neither the city nor the postal code are recognized, then the </a:t>
            </a:r>
            <a:r>
              <a:rPr lang="en-US" dirty="0" err="1"/>
              <a:t>geocoding</a:t>
            </a:r>
            <a:r>
              <a:rPr lang="en-US" dirty="0"/>
              <a:t> functions return NULL!</a:t>
            </a:r>
          </a:p>
          <a:p>
            <a:pPr lvl="1" eaLnBrk="1" hangingPunct="1"/>
            <a:endParaRPr lang="en-US" dirty="0">
              <a:ea typeface="ＭＳ Ｐゴシック" pitchFamily="-111" charset="-128"/>
            </a:endParaRPr>
          </a:p>
        </p:txBody>
      </p:sp>
      <p:sp>
        <p:nvSpPr>
          <p:cNvPr id="43012" name="Rectangle 3"/>
          <p:cNvSpPr>
            <a:spLocks noChangeArrowheads="1"/>
          </p:cNvSpPr>
          <p:nvPr/>
        </p:nvSpPr>
        <p:spPr bwMode="auto">
          <a:xfrm>
            <a:off x="560388" y="4076700"/>
            <a:ext cx="8353425" cy="1296988"/>
          </a:xfrm>
          <a:prstGeom prst="rect">
            <a:avLst/>
          </a:prstGeom>
          <a:noFill/>
          <a:ln w="28575">
            <a:solidFill>
              <a:schemeClr val="accent1"/>
            </a:solidFill>
            <a:round/>
            <a:headEnd/>
            <a:tailEnd/>
          </a:ln>
        </p:spPr>
        <p:txBody>
          <a:bodyPr lIns="92075" tIns="46038" rIns="92075" bIns="46038">
            <a:prstTxWarp prst="textNoShape">
              <a:avLst/>
            </a:prstTxWarp>
            <a:spAutoFit/>
          </a:bodyPr>
          <a:lstStyle/>
          <a:p>
            <a:pPr marL="119063" indent="-119063" algn="ctr">
              <a:lnSpc>
                <a:spcPct val="90000"/>
              </a:lnSpc>
              <a:spcBef>
                <a:spcPct val="50000"/>
              </a:spcBef>
              <a:buClr>
                <a:schemeClr val="accent1"/>
              </a:buClr>
            </a:pPr>
            <a:endParaRPr lang="fr-F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pPr eaLnBrk="1" hangingPunct="1"/>
            <a:r>
              <a:rPr lang="en-US"/>
              <a:t>Geocoding</a:t>
            </a:r>
          </a:p>
        </p:txBody>
      </p:sp>
      <p:sp>
        <p:nvSpPr>
          <p:cNvPr id="16387" name="Rectangle 1027"/>
          <p:cNvSpPr>
            <a:spLocks noGrp="1" noChangeArrowheads="1"/>
          </p:cNvSpPr>
          <p:nvPr>
            <p:ph type="body" idx="1"/>
          </p:nvPr>
        </p:nvSpPr>
        <p:spPr/>
        <p:txBody>
          <a:bodyPr/>
          <a:lstStyle/>
          <a:p>
            <a:pPr eaLnBrk="1" hangingPunct="1">
              <a:buFont typeface="Wingdings" pitchFamily="-111" charset="2"/>
              <a:buChar char="ü"/>
            </a:pPr>
            <a:r>
              <a:rPr lang="en-US" dirty="0"/>
              <a:t>The </a:t>
            </a:r>
            <a:r>
              <a:rPr lang="en-US" dirty="0" err="1"/>
              <a:t>geocoding</a:t>
            </a:r>
            <a:r>
              <a:rPr lang="en-US" dirty="0"/>
              <a:t> process</a:t>
            </a:r>
          </a:p>
          <a:p>
            <a:pPr eaLnBrk="1" hangingPunct="1">
              <a:buFont typeface="Wingdings" pitchFamily="-111" charset="2"/>
              <a:buChar char="ü"/>
            </a:pPr>
            <a:r>
              <a:rPr lang="en-US" dirty="0"/>
              <a:t>Geocoding data model</a:t>
            </a:r>
          </a:p>
          <a:p>
            <a:pPr eaLnBrk="1" hangingPunct="1">
              <a:buFont typeface="Wingdings" pitchFamily="-111" charset="2"/>
              <a:buChar char="ü"/>
            </a:pPr>
            <a:r>
              <a:rPr lang="en-US" dirty="0"/>
              <a:t>Geocoding functions</a:t>
            </a:r>
          </a:p>
          <a:p>
            <a:pPr eaLnBrk="1" hangingPunct="1">
              <a:buFont typeface="Wingdings" pitchFamily="-111" charset="2"/>
              <a:buChar char="ü"/>
            </a:pPr>
            <a:r>
              <a:rPr lang="en-US" dirty="0"/>
              <a:t>The SDO_GEO_ADDR structure</a:t>
            </a:r>
          </a:p>
          <a:p>
            <a:pPr eaLnBrk="1" hangingPunct="1">
              <a:buFont typeface="Wingdings" pitchFamily="-111" charset="2"/>
              <a:buChar char="ü"/>
            </a:pPr>
            <a:r>
              <a:rPr lang="en-US" dirty="0"/>
              <a:t>Examples</a:t>
            </a:r>
            <a:endParaRPr lang="en-US" dirty="0" smtClean="0"/>
          </a:p>
          <a:p>
            <a:pPr eaLnBrk="1" hangingPunct="1">
              <a:buFont typeface="Wingdings" pitchFamily="-111" charset="2"/>
              <a:buChar char="ü"/>
            </a:pPr>
            <a:r>
              <a:rPr lang="en-US" dirty="0" smtClean="0"/>
              <a:t>Reverse </a:t>
            </a:r>
            <a:r>
              <a:rPr lang="en-US" dirty="0" err="1" smtClean="0"/>
              <a:t>geocoding</a:t>
            </a:r>
            <a:endParaRPr lang="en-US" dirty="0" smtClean="0"/>
          </a:p>
          <a:p>
            <a:pPr eaLnBrk="1" hangingPunct="1">
              <a:buFont typeface="Wingdings" pitchFamily="-111" charset="2"/>
              <a:buChar char="ü"/>
            </a:pPr>
            <a:r>
              <a:rPr lang="en-US" dirty="0" smtClean="0"/>
              <a:t>Exploiting parallelism</a:t>
            </a:r>
          </a:p>
          <a:p>
            <a:pPr eaLnBrk="1" hangingPunct="1">
              <a:buFont typeface="Wingdings" pitchFamily="-111" charset="2"/>
              <a:buChar char="ü"/>
            </a:pPr>
            <a:r>
              <a:rPr lang="en-US" dirty="0"/>
              <a:t>Using remote </a:t>
            </a:r>
            <a:r>
              <a:rPr lang="en-US" dirty="0" err="1"/>
              <a:t>geocoding</a:t>
            </a:r>
            <a:endParaRPr lang="en-US" dirty="0"/>
          </a:p>
          <a:p>
            <a:pPr eaLnBrk="1" hangingPunct="1">
              <a:buFont typeface="Wingdings" pitchFamily="-111" charset="2"/>
              <a:buChar char="ü"/>
            </a:pPr>
            <a:r>
              <a:rPr lang="en-US" dirty="0"/>
              <a:t>Using the </a:t>
            </a:r>
            <a:r>
              <a:rPr lang="en-US" dirty="0" err="1"/>
              <a:t>geocoding</a:t>
            </a:r>
            <a:r>
              <a:rPr lang="en-US" dirty="0"/>
              <a:t> web service</a:t>
            </a:r>
          </a:p>
          <a:p>
            <a:pPr eaLnBrk="1" hangingPunct="1"/>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p:txBody>
          <a:bodyPr/>
          <a:lstStyle/>
          <a:p>
            <a:pPr eaLnBrk="1" hangingPunct="1"/>
            <a:r>
              <a:rPr lang="en-US"/>
              <a:t>Resulting address: SDO_GEO_ADDR</a:t>
            </a:r>
          </a:p>
        </p:txBody>
      </p:sp>
      <p:sp>
        <p:nvSpPr>
          <p:cNvPr id="45059" name="Rectangle 4"/>
          <p:cNvSpPr>
            <a:spLocks noChangeArrowheads="1"/>
          </p:cNvSpPr>
          <p:nvPr/>
        </p:nvSpPr>
        <p:spPr bwMode="auto">
          <a:xfrm>
            <a:off x="5105400" y="1600200"/>
            <a:ext cx="4572000" cy="3988913"/>
          </a:xfrm>
          <a:prstGeom prst="rect">
            <a:avLst/>
          </a:prstGeom>
          <a:solidFill>
            <a:srgbClr val="FFFF99"/>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1400" dirty="0">
                <a:latin typeface="Courier New" pitchFamily="-111" charset="0"/>
              </a:rPr>
              <a:t>Name                Type</a:t>
            </a:r>
          </a:p>
          <a:p>
            <a:pPr eaLnBrk="0" hangingPunct="0">
              <a:lnSpc>
                <a:spcPct val="50000"/>
              </a:lnSpc>
              <a:spcBef>
                <a:spcPct val="50000"/>
              </a:spcBef>
            </a:pPr>
            <a:r>
              <a:rPr lang="en-US" sz="1400" dirty="0">
                <a:latin typeface="Courier New" pitchFamily="-111" charset="0"/>
              </a:rPr>
              <a:t>-------------       ---------------------</a:t>
            </a:r>
            <a:endParaRPr lang="en-US" sz="1400" dirty="0" smtClean="0">
              <a:latin typeface="Courier New" pitchFamily="-111" charset="0"/>
            </a:endParaRPr>
          </a:p>
          <a:p>
            <a:pPr eaLnBrk="0" hangingPunct="0">
              <a:lnSpc>
                <a:spcPct val="50000"/>
              </a:lnSpc>
              <a:spcBef>
                <a:spcPct val="50000"/>
              </a:spcBef>
            </a:pPr>
            <a:r>
              <a:rPr lang="en-US" sz="1400" dirty="0" smtClean="0">
                <a:latin typeface="Courier New" pitchFamily="-111" charset="0"/>
              </a:rPr>
              <a:t>BASENAME            VARCHAR2(200)</a:t>
            </a:r>
          </a:p>
          <a:p>
            <a:pPr eaLnBrk="0" hangingPunct="0">
              <a:lnSpc>
                <a:spcPct val="50000"/>
              </a:lnSpc>
              <a:spcBef>
                <a:spcPct val="50000"/>
              </a:spcBef>
            </a:pPr>
            <a:r>
              <a:rPr lang="en-US" sz="1400" dirty="0" smtClean="0">
                <a:latin typeface="Courier New" pitchFamily="-111" charset="0"/>
              </a:rPr>
              <a:t>STREETTYPE          </a:t>
            </a:r>
            <a:r>
              <a:rPr lang="en-US" sz="1400" dirty="0">
                <a:latin typeface="Courier New" pitchFamily="-111" charset="0"/>
              </a:rPr>
              <a:t>VARCHAR2(20)</a:t>
            </a:r>
          </a:p>
          <a:p>
            <a:pPr eaLnBrk="0" hangingPunct="0">
              <a:lnSpc>
                <a:spcPct val="50000"/>
              </a:lnSpc>
              <a:spcBef>
                <a:spcPct val="50000"/>
              </a:spcBef>
            </a:pPr>
            <a:r>
              <a:rPr lang="en-US" sz="1400" dirty="0">
                <a:latin typeface="Courier New" pitchFamily="-111" charset="0"/>
              </a:rPr>
              <a:t>STREETTYPEBEFORE    VARCHAR2(1)</a:t>
            </a:r>
          </a:p>
          <a:p>
            <a:pPr eaLnBrk="0" hangingPunct="0">
              <a:lnSpc>
                <a:spcPct val="50000"/>
              </a:lnSpc>
              <a:spcBef>
                <a:spcPct val="50000"/>
              </a:spcBef>
            </a:pPr>
            <a:r>
              <a:rPr lang="en-US" sz="1400" dirty="0">
                <a:latin typeface="Courier New" pitchFamily="-111" charset="0"/>
              </a:rPr>
              <a:t>STREETTYPEATTACHED  VARCHAR2(1)</a:t>
            </a:r>
          </a:p>
          <a:p>
            <a:pPr eaLnBrk="0" hangingPunct="0">
              <a:lnSpc>
                <a:spcPct val="50000"/>
              </a:lnSpc>
              <a:spcBef>
                <a:spcPct val="50000"/>
              </a:spcBef>
            </a:pPr>
            <a:r>
              <a:rPr lang="en-US" sz="1400" dirty="0">
                <a:latin typeface="Courier New" pitchFamily="-111" charset="0"/>
              </a:rPr>
              <a:t>STREETPREFIX        VARCHAR2(20)</a:t>
            </a:r>
          </a:p>
          <a:p>
            <a:pPr eaLnBrk="0" hangingPunct="0">
              <a:lnSpc>
                <a:spcPct val="50000"/>
              </a:lnSpc>
              <a:spcBef>
                <a:spcPct val="50000"/>
              </a:spcBef>
            </a:pPr>
            <a:r>
              <a:rPr lang="en-US" sz="1400" dirty="0">
                <a:latin typeface="Courier New" pitchFamily="-111" charset="0"/>
              </a:rPr>
              <a:t>STREETSUFFIX        VARCHAR2(20)</a:t>
            </a:r>
          </a:p>
          <a:p>
            <a:pPr eaLnBrk="0" hangingPunct="0">
              <a:lnSpc>
                <a:spcPct val="50000"/>
              </a:lnSpc>
              <a:spcBef>
                <a:spcPct val="50000"/>
              </a:spcBef>
            </a:pPr>
            <a:r>
              <a:rPr lang="en-US" sz="1400" dirty="0">
                <a:latin typeface="Courier New" pitchFamily="-111" charset="0"/>
              </a:rPr>
              <a:t>SIDE                VARCHAR2(1)</a:t>
            </a:r>
          </a:p>
          <a:p>
            <a:pPr eaLnBrk="0" hangingPunct="0">
              <a:lnSpc>
                <a:spcPct val="50000"/>
              </a:lnSpc>
              <a:spcBef>
                <a:spcPct val="50000"/>
              </a:spcBef>
            </a:pPr>
            <a:r>
              <a:rPr lang="en-US" sz="1400" dirty="0">
                <a:latin typeface="Courier New" pitchFamily="-111" charset="0"/>
              </a:rPr>
              <a:t>PERCENT             NUMBER</a:t>
            </a:r>
          </a:p>
          <a:p>
            <a:pPr eaLnBrk="0" hangingPunct="0">
              <a:lnSpc>
                <a:spcPct val="50000"/>
              </a:lnSpc>
              <a:spcBef>
                <a:spcPct val="50000"/>
              </a:spcBef>
            </a:pPr>
            <a:r>
              <a:rPr lang="en-US" sz="1400" dirty="0">
                <a:latin typeface="Courier New" pitchFamily="-111" charset="0"/>
              </a:rPr>
              <a:t>EDGEID              NUMBER</a:t>
            </a:r>
          </a:p>
          <a:p>
            <a:pPr eaLnBrk="0" hangingPunct="0">
              <a:lnSpc>
                <a:spcPct val="50000"/>
              </a:lnSpc>
              <a:spcBef>
                <a:spcPct val="50000"/>
              </a:spcBef>
            </a:pPr>
            <a:r>
              <a:rPr lang="en-US" sz="1400" dirty="0">
                <a:latin typeface="Courier New" pitchFamily="-111" charset="0"/>
              </a:rPr>
              <a:t>ERRORMESSAGE        VARCHAR2(20)</a:t>
            </a:r>
          </a:p>
          <a:p>
            <a:pPr eaLnBrk="0" hangingPunct="0">
              <a:lnSpc>
                <a:spcPct val="50000"/>
              </a:lnSpc>
              <a:spcBef>
                <a:spcPct val="50000"/>
              </a:spcBef>
            </a:pPr>
            <a:r>
              <a:rPr lang="en-US" sz="1400" dirty="0">
                <a:latin typeface="Courier New" pitchFamily="-111" charset="0"/>
              </a:rPr>
              <a:t>MATCHCODE           NUMBER</a:t>
            </a:r>
          </a:p>
          <a:p>
            <a:pPr eaLnBrk="0" hangingPunct="0">
              <a:lnSpc>
                <a:spcPct val="50000"/>
              </a:lnSpc>
              <a:spcBef>
                <a:spcPct val="50000"/>
              </a:spcBef>
            </a:pPr>
            <a:r>
              <a:rPr lang="en-US" sz="1400" dirty="0">
                <a:latin typeface="Courier New" pitchFamily="-111" charset="0"/>
              </a:rPr>
              <a:t>MATCHMODE           VARCHAR2(30)</a:t>
            </a:r>
          </a:p>
          <a:p>
            <a:pPr eaLnBrk="0" hangingPunct="0">
              <a:lnSpc>
                <a:spcPct val="50000"/>
              </a:lnSpc>
              <a:spcBef>
                <a:spcPct val="50000"/>
              </a:spcBef>
            </a:pPr>
            <a:r>
              <a:rPr lang="en-US" sz="1400" dirty="0">
                <a:latin typeface="Courier New" pitchFamily="-111" charset="0"/>
              </a:rPr>
              <a:t>LONGITUDE           NUMBER</a:t>
            </a:r>
          </a:p>
          <a:p>
            <a:pPr eaLnBrk="0" hangingPunct="0">
              <a:lnSpc>
                <a:spcPct val="50000"/>
              </a:lnSpc>
              <a:spcBef>
                <a:spcPct val="50000"/>
              </a:spcBef>
            </a:pPr>
            <a:r>
              <a:rPr lang="en-US" sz="1400" dirty="0">
                <a:latin typeface="Courier New" pitchFamily="-111" charset="0"/>
              </a:rPr>
              <a:t>LATITUDE            NUMBER</a:t>
            </a:r>
          </a:p>
          <a:p>
            <a:pPr eaLnBrk="0" hangingPunct="0">
              <a:lnSpc>
                <a:spcPct val="50000"/>
              </a:lnSpc>
              <a:spcBef>
                <a:spcPct val="50000"/>
              </a:spcBef>
            </a:pPr>
            <a:r>
              <a:rPr lang="en-US" sz="1400" dirty="0">
                <a:latin typeface="Courier New" pitchFamily="-111" charset="0"/>
              </a:rPr>
              <a:t>MATCHVECTOR         VARCHAR2(20</a:t>
            </a:r>
            <a:r>
              <a:rPr lang="en-US" sz="1400" dirty="0" smtClean="0">
                <a:latin typeface="Courier New" pitchFamily="-111" charset="0"/>
              </a:rPr>
              <a:t>)</a:t>
            </a:r>
          </a:p>
          <a:p>
            <a:pPr eaLnBrk="0" hangingPunct="0">
              <a:lnSpc>
                <a:spcPct val="50000"/>
              </a:lnSpc>
              <a:spcBef>
                <a:spcPct val="50000"/>
              </a:spcBef>
            </a:pPr>
            <a:r>
              <a:rPr lang="en-US" sz="1400" dirty="0" smtClean="0">
                <a:latin typeface="Courier New" pitchFamily="-111" charset="0"/>
              </a:rPr>
              <a:t>SRID                NUMBER</a:t>
            </a:r>
            <a:endParaRPr lang="en-US" sz="1400" dirty="0">
              <a:latin typeface="Courier New" pitchFamily="-111" charset="0"/>
            </a:endParaRPr>
          </a:p>
        </p:txBody>
      </p:sp>
      <p:sp>
        <p:nvSpPr>
          <p:cNvPr id="45060" name="Rectangle 7"/>
          <p:cNvSpPr>
            <a:spLocks noChangeArrowheads="1"/>
          </p:cNvSpPr>
          <p:nvPr/>
        </p:nvSpPr>
        <p:spPr bwMode="auto">
          <a:xfrm>
            <a:off x="304800" y="1600200"/>
            <a:ext cx="4572000" cy="3773470"/>
          </a:xfrm>
          <a:prstGeom prst="rect">
            <a:avLst/>
          </a:prstGeom>
          <a:solidFill>
            <a:srgbClr val="FFFF99"/>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1400" dirty="0">
                <a:latin typeface="Courier New" pitchFamily="-111" charset="0"/>
              </a:rPr>
              <a:t>Name               Type</a:t>
            </a:r>
          </a:p>
          <a:p>
            <a:pPr eaLnBrk="0" hangingPunct="0">
              <a:lnSpc>
                <a:spcPct val="50000"/>
              </a:lnSpc>
              <a:spcBef>
                <a:spcPct val="50000"/>
              </a:spcBef>
            </a:pPr>
            <a:r>
              <a:rPr lang="en-US" sz="1400" dirty="0">
                <a:latin typeface="Courier New" pitchFamily="-111" charset="0"/>
              </a:rPr>
              <a:t>-------------      ----------------------</a:t>
            </a:r>
          </a:p>
          <a:p>
            <a:pPr eaLnBrk="0" hangingPunct="0">
              <a:lnSpc>
                <a:spcPct val="50000"/>
              </a:lnSpc>
              <a:spcBef>
                <a:spcPct val="50000"/>
              </a:spcBef>
            </a:pPr>
            <a:r>
              <a:rPr lang="en-US" sz="1400" dirty="0">
                <a:latin typeface="Courier New" pitchFamily="-111" charset="0"/>
              </a:rPr>
              <a:t>ID                 NUMBER</a:t>
            </a:r>
          </a:p>
          <a:p>
            <a:pPr eaLnBrk="0" hangingPunct="0">
              <a:lnSpc>
                <a:spcPct val="50000"/>
              </a:lnSpc>
              <a:spcBef>
                <a:spcPct val="50000"/>
              </a:spcBef>
            </a:pPr>
            <a:r>
              <a:rPr lang="en-US" sz="1400" dirty="0">
                <a:latin typeface="Courier New" pitchFamily="-111" charset="0"/>
              </a:rPr>
              <a:t>ADDRESSLINES       MDSYS.SDO_KEYWORDARRAY</a:t>
            </a:r>
          </a:p>
          <a:p>
            <a:pPr eaLnBrk="0" hangingPunct="0">
              <a:lnSpc>
                <a:spcPct val="50000"/>
              </a:lnSpc>
              <a:spcBef>
                <a:spcPct val="50000"/>
              </a:spcBef>
            </a:pPr>
            <a:r>
              <a:rPr lang="en-US" sz="1400" dirty="0">
                <a:latin typeface="Courier New" pitchFamily="-111" charset="0"/>
              </a:rPr>
              <a:t>PLACENAME          VARCHAR2(200)</a:t>
            </a:r>
          </a:p>
          <a:p>
            <a:pPr eaLnBrk="0" hangingPunct="0">
              <a:lnSpc>
                <a:spcPct val="50000"/>
              </a:lnSpc>
              <a:spcBef>
                <a:spcPct val="50000"/>
              </a:spcBef>
            </a:pPr>
            <a:r>
              <a:rPr lang="en-US" sz="1400" dirty="0">
                <a:latin typeface="Courier New" pitchFamily="-111" charset="0"/>
              </a:rPr>
              <a:t>STREETNAME         VARCHAR2(200)</a:t>
            </a:r>
          </a:p>
          <a:p>
            <a:pPr eaLnBrk="0" hangingPunct="0">
              <a:lnSpc>
                <a:spcPct val="50000"/>
              </a:lnSpc>
              <a:spcBef>
                <a:spcPct val="50000"/>
              </a:spcBef>
            </a:pPr>
            <a:r>
              <a:rPr lang="en-US" sz="1400" dirty="0">
                <a:latin typeface="Courier New" pitchFamily="-111" charset="0"/>
              </a:rPr>
              <a:t>INTERSECTSTREET    VARCHAR2(200)</a:t>
            </a:r>
          </a:p>
          <a:p>
            <a:pPr eaLnBrk="0" hangingPunct="0">
              <a:lnSpc>
                <a:spcPct val="50000"/>
              </a:lnSpc>
              <a:spcBef>
                <a:spcPct val="50000"/>
              </a:spcBef>
            </a:pPr>
            <a:r>
              <a:rPr lang="en-US" sz="1400" dirty="0">
                <a:latin typeface="Courier New" pitchFamily="-111" charset="0"/>
              </a:rPr>
              <a:t>SECUNIT            VARCHAR2(200)</a:t>
            </a:r>
          </a:p>
          <a:p>
            <a:pPr eaLnBrk="0" hangingPunct="0">
              <a:lnSpc>
                <a:spcPct val="50000"/>
              </a:lnSpc>
              <a:spcBef>
                <a:spcPct val="50000"/>
              </a:spcBef>
            </a:pPr>
            <a:r>
              <a:rPr lang="en-US" sz="1400" dirty="0">
                <a:latin typeface="Courier New" pitchFamily="-111" charset="0"/>
              </a:rPr>
              <a:t>SETTLEMENT         VARCHAR2(200)</a:t>
            </a:r>
          </a:p>
          <a:p>
            <a:pPr eaLnBrk="0" hangingPunct="0">
              <a:lnSpc>
                <a:spcPct val="50000"/>
              </a:lnSpc>
              <a:spcBef>
                <a:spcPct val="50000"/>
              </a:spcBef>
            </a:pPr>
            <a:r>
              <a:rPr lang="en-US" sz="1400" dirty="0">
                <a:latin typeface="Courier New" pitchFamily="-111" charset="0"/>
              </a:rPr>
              <a:t>MUNICIPALITY       VARCHAR2(200)</a:t>
            </a:r>
          </a:p>
          <a:p>
            <a:pPr eaLnBrk="0" hangingPunct="0">
              <a:lnSpc>
                <a:spcPct val="50000"/>
              </a:lnSpc>
              <a:spcBef>
                <a:spcPct val="50000"/>
              </a:spcBef>
            </a:pPr>
            <a:r>
              <a:rPr lang="en-US" sz="1400" dirty="0">
                <a:latin typeface="Courier New" pitchFamily="-111" charset="0"/>
              </a:rPr>
              <a:t>REGION             VARCHAR2(200)</a:t>
            </a:r>
          </a:p>
          <a:p>
            <a:pPr eaLnBrk="0" hangingPunct="0">
              <a:lnSpc>
                <a:spcPct val="50000"/>
              </a:lnSpc>
              <a:spcBef>
                <a:spcPct val="50000"/>
              </a:spcBef>
            </a:pPr>
            <a:r>
              <a:rPr lang="en-US" sz="1400" dirty="0">
                <a:latin typeface="Courier New" pitchFamily="-111" charset="0"/>
              </a:rPr>
              <a:t>COUNTRY            VARCHAR2(100)</a:t>
            </a:r>
          </a:p>
          <a:p>
            <a:pPr eaLnBrk="0" hangingPunct="0">
              <a:lnSpc>
                <a:spcPct val="50000"/>
              </a:lnSpc>
              <a:spcBef>
                <a:spcPct val="50000"/>
              </a:spcBef>
            </a:pPr>
            <a:r>
              <a:rPr lang="en-US" sz="1400" dirty="0">
                <a:latin typeface="Courier New" pitchFamily="-111" charset="0"/>
              </a:rPr>
              <a:t>POSTALCODE         VARCHAR2(20)</a:t>
            </a:r>
          </a:p>
          <a:p>
            <a:pPr eaLnBrk="0" hangingPunct="0">
              <a:lnSpc>
                <a:spcPct val="50000"/>
              </a:lnSpc>
              <a:spcBef>
                <a:spcPct val="50000"/>
              </a:spcBef>
            </a:pPr>
            <a:r>
              <a:rPr lang="en-US" sz="1400" dirty="0">
                <a:latin typeface="Courier New" pitchFamily="-111" charset="0"/>
              </a:rPr>
              <a:t>POSTALADDONCODE    VARCHAR2(20)</a:t>
            </a:r>
          </a:p>
          <a:p>
            <a:pPr eaLnBrk="0" hangingPunct="0">
              <a:lnSpc>
                <a:spcPct val="50000"/>
              </a:lnSpc>
              <a:spcBef>
                <a:spcPct val="50000"/>
              </a:spcBef>
            </a:pPr>
            <a:r>
              <a:rPr lang="en-US" sz="1400" dirty="0">
                <a:latin typeface="Courier New" pitchFamily="-111" charset="0"/>
              </a:rPr>
              <a:t>FULLPOSTALCODE     VARCHAR2(40)</a:t>
            </a:r>
          </a:p>
          <a:p>
            <a:pPr eaLnBrk="0" hangingPunct="0">
              <a:lnSpc>
                <a:spcPct val="50000"/>
              </a:lnSpc>
              <a:spcBef>
                <a:spcPct val="50000"/>
              </a:spcBef>
            </a:pPr>
            <a:r>
              <a:rPr lang="en-US" sz="1400" dirty="0">
                <a:latin typeface="Courier New" pitchFamily="-111" charset="0"/>
              </a:rPr>
              <a:t>POBOX              VARCHAR2(100)</a:t>
            </a:r>
          </a:p>
          <a:p>
            <a:pPr eaLnBrk="0" hangingPunct="0">
              <a:lnSpc>
                <a:spcPct val="50000"/>
              </a:lnSpc>
              <a:spcBef>
                <a:spcPct val="50000"/>
              </a:spcBef>
            </a:pPr>
            <a:r>
              <a:rPr lang="en-US" sz="1400" dirty="0">
                <a:latin typeface="Courier New" pitchFamily="-111" charset="0"/>
              </a:rPr>
              <a:t>HOUSENUMBER        VARCHAR2(100</a:t>
            </a:r>
            <a:r>
              <a:rPr lang="en-US" sz="1400" dirty="0" smtClean="0">
                <a:latin typeface="Courier New" pitchFamily="-111" charset="0"/>
              </a:rPr>
              <a:t>)</a:t>
            </a:r>
            <a:endParaRPr lang="en-US" sz="14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Geocoding Result</a:t>
            </a:r>
            <a:endParaRPr lang="en-US"/>
          </a:p>
        </p:txBody>
      </p:sp>
      <p:sp>
        <p:nvSpPr>
          <p:cNvPr id="5" name="Content Placeholder 4"/>
          <p:cNvSpPr>
            <a:spLocks noGrp="1"/>
          </p:cNvSpPr>
          <p:nvPr>
            <p:ph idx="1"/>
          </p:nvPr>
        </p:nvSpPr>
        <p:spPr>
          <a:xfrm>
            <a:off x="901700" y="4495800"/>
            <a:ext cx="8166100" cy="1524000"/>
          </a:xfrm>
        </p:spPr>
        <p:txBody>
          <a:bodyPr/>
          <a:lstStyle/>
          <a:p>
            <a:r>
              <a:rPr lang="en-US" dirty="0" smtClean="0"/>
              <a:t>The </a:t>
            </a:r>
            <a:r>
              <a:rPr lang="en-US" dirty="0" err="1" smtClean="0"/>
              <a:t>geocoding</a:t>
            </a:r>
            <a:r>
              <a:rPr lang="en-US" dirty="0" smtClean="0"/>
              <a:t> data (GC tables) can be in any coordinate system</a:t>
            </a:r>
          </a:p>
          <a:p>
            <a:r>
              <a:rPr lang="en-US" dirty="0" smtClean="0"/>
              <a:t>SRID indicates that coordinate system</a:t>
            </a:r>
          </a:p>
        </p:txBody>
      </p:sp>
      <p:graphicFrame>
        <p:nvGraphicFramePr>
          <p:cNvPr id="508993" name="Group 65"/>
          <p:cNvGraphicFramePr>
            <a:graphicFrameLocks noGrp="1"/>
          </p:cNvGraphicFramePr>
          <p:nvPr/>
        </p:nvGraphicFramePr>
        <p:xfrm>
          <a:off x="914400" y="1600200"/>
          <a:ext cx="8458200" cy="2659064"/>
        </p:xfrm>
        <a:graphic>
          <a:graphicData uri="http://schemas.openxmlformats.org/drawingml/2006/table">
            <a:tbl>
              <a:tblPr/>
              <a:tblGrid>
                <a:gridCol w="2971800"/>
                <a:gridCol w="5486400"/>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LONGITUDE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Geocoded longitude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LATITUDE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Geocoded latitude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SRID</a:t>
                      </a:r>
                      <a:endPar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Coordinate system of the result</a:t>
                      </a:r>
                      <a:endPar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MATCHCODE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Numeric match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ERRORMESSAGE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How address elements matched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MATCHVECTOR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How address elements matched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pSp>
        <p:nvGrpSpPr>
          <p:cNvPr id="6" name="Group 9"/>
          <p:cNvGrpSpPr>
            <a:grpSpLocks/>
          </p:cNvGrpSpPr>
          <p:nvPr/>
        </p:nvGrpSpPr>
        <p:grpSpPr bwMode="auto">
          <a:xfrm>
            <a:off x="8193087" y="115888"/>
            <a:ext cx="1584326" cy="936625"/>
            <a:chOff x="7905327" y="116632"/>
            <a:chExt cx="1584177" cy="936104"/>
          </a:xfrm>
        </p:grpSpPr>
        <p:grpSp>
          <p:nvGrpSpPr>
            <p:cNvPr id="7" name="Group 8"/>
            <p:cNvGrpSpPr>
              <a:grpSpLocks/>
            </p:cNvGrpSpPr>
            <p:nvPr/>
          </p:nvGrpSpPr>
          <p:grpSpPr bwMode="auto">
            <a:xfrm>
              <a:off x="7905328" y="116632"/>
              <a:ext cx="1584176" cy="925071"/>
              <a:chOff x="7905328" y="116632"/>
              <a:chExt cx="1584176" cy="925071"/>
            </a:xfrm>
          </p:grpSpPr>
          <p:pic>
            <p:nvPicPr>
              <p:cNvPr id="9" name="Picture 3"/>
              <p:cNvPicPr>
                <a:picLocks noChangeAspect="1" noChangeArrowheads="1"/>
              </p:cNvPicPr>
              <p:nvPr/>
            </p:nvPicPr>
            <p:blipFill>
              <a:blip r:embed="rId3"/>
              <a:srcRect/>
              <a:stretch>
                <a:fillRect/>
              </a:stretch>
            </p:blipFill>
            <p:spPr bwMode="auto">
              <a:xfrm>
                <a:off x="7905328" y="116632"/>
                <a:ext cx="1584176" cy="775506"/>
              </a:xfrm>
              <a:prstGeom prst="rect">
                <a:avLst/>
              </a:prstGeom>
              <a:noFill/>
              <a:ln w="9525">
                <a:noFill/>
                <a:miter lim="800000"/>
                <a:headEnd/>
                <a:tailEnd/>
              </a:ln>
            </p:spPr>
          </p:pic>
          <p:sp>
            <p:nvSpPr>
              <p:cNvPr id="10" name="TextBox 13"/>
              <p:cNvSpPr txBox="1">
                <a:spLocks noChangeArrowheads="1"/>
              </p:cNvSpPr>
              <p:nvPr/>
            </p:nvSpPr>
            <p:spPr bwMode="auto">
              <a:xfrm>
                <a:off x="7905328" y="764704"/>
                <a:ext cx="1584176" cy="276999"/>
              </a:xfrm>
              <a:prstGeom prst="rect">
                <a:avLst/>
              </a:prstGeom>
              <a:noFill/>
              <a:ln w="9525">
                <a:noFill/>
                <a:miter lim="800000"/>
                <a:headEnd/>
                <a:tailEnd/>
              </a:ln>
            </p:spPr>
            <p:txBody>
              <a:bodyPr>
                <a:prstTxWarp prst="textNoShape">
                  <a:avLst/>
                </a:prstTxWarp>
                <a:spAutoFit/>
              </a:bodyPr>
              <a:lstStyle/>
              <a:p>
                <a:pPr algn="ctr"/>
                <a:r>
                  <a:rPr lang="fr-FR" sz="1200" dirty="0" smtClean="0"/>
                  <a:t>12</a:t>
                </a:r>
                <a:r>
                  <a:rPr lang="fr-FR" sz="1200" i="1" dirty="0" smtClean="0"/>
                  <a:t>c</a:t>
                </a:r>
                <a:r>
                  <a:rPr lang="fr-FR" sz="1200" dirty="0" smtClean="0"/>
                  <a:t> </a:t>
                </a:r>
                <a:r>
                  <a:rPr lang="fr-FR" sz="1200" dirty="0"/>
                  <a:t>Release</a:t>
                </a:r>
                <a:r>
                  <a:rPr lang="fr-FR" sz="1200" dirty="0" smtClean="0"/>
                  <a:t> 1</a:t>
                </a:r>
                <a:endParaRPr lang="fr-FR" sz="1200" dirty="0"/>
              </a:p>
            </p:txBody>
          </p:sp>
        </p:grpSp>
        <p:sp>
          <p:nvSpPr>
            <p:cNvPr id="8" name="Rectangle 7"/>
            <p:cNvSpPr/>
            <p:nvPr/>
          </p:nvSpPr>
          <p:spPr bwMode="auto">
            <a:xfrm>
              <a:off x="7905327" y="116632"/>
              <a:ext cx="1584176" cy="936104"/>
            </a:xfrm>
            <a:prstGeom prst="rect">
              <a:avLst/>
            </a:prstGeom>
            <a:noFill/>
            <a:ln w="9525" cap="flat" cmpd="sng" algn="ctr">
              <a:solidFill>
                <a:schemeClr val="bg1">
                  <a:lumMod val="75000"/>
                </a:schemeClr>
              </a:solidFill>
              <a:prstDash val="solid"/>
              <a:round/>
              <a:headEnd type="none" w="med" len="med"/>
              <a:tailEnd type="none" w="med" len="med"/>
            </a:ln>
            <a:effectLst/>
          </p:spPr>
          <p:txBody>
            <a:bodyPr lIns="92075" tIns="46038" rIns="92075" bIns="46038">
              <a:prstTxWarp prst="textNoShape">
                <a:avLst/>
              </a:prstTxWarp>
            </a:bodyPr>
            <a:lstStyle/>
            <a:p>
              <a:pPr marL="119063" indent="-119063" algn="ctr">
                <a:lnSpc>
                  <a:spcPct val="90000"/>
                </a:lnSpc>
                <a:spcBef>
                  <a:spcPct val="50000"/>
                </a:spcBef>
                <a:buClr>
                  <a:schemeClr val="accent1"/>
                </a:buClr>
                <a:defRPr/>
              </a:pPr>
              <a:endParaRPr lang="fr-FR">
                <a:latin typeface="Arial" pitchFamily="-103" charset="0"/>
                <a:ea typeface="Times New Roman" pitchFamily="-103" charset="0"/>
                <a:cs typeface="Times New Roman" pitchFamily="-103" charset="0"/>
              </a:endParaRPr>
            </a:p>
          </p:txBody>
        </p:sp>
      </p:gr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t>Full Address Details</a:t>
            </a:r>
          </a:p>
        </p:txBody>
      </p:sp>
      <p:graphicFrame>
        <p:nvGraphicFramePr>
          <p:cNvPr id="473175" name="Group 87"/>
          <p:cNvGraphicFramePr>
            <a:graphicFrameLocks noGrp="1"/>
          </p:cNvGraphicFramePr>
          <p:nvPr>
            <p:extLst>
              <p:ext uri="{D42A27DB-BD31-4B8C-83A1-F6EECF244321}">
                <p14:modId xmlns:p14="http://schemas.microsoft.com/office/powerpoint/2010/main" val="704589363"/>
              </p:ext>
            </p:extLst>
          </p:nvPr>
        </p:nvGraphicFramePr>
        <p:xfrm>
          <a:off x="914400" y="1052736"/>
          <a:ext cx="8458200" cy="4787902"/>
        </p:xfrm>
        <a:graphic>
          <a:graphicData uri="http://schemas.openxmlformats.org/drawingml/2006/table">
            <a:tbl>
              <a:tblPr/>
              <a:tblGrid>
                <a:gridCol w="2971800"/>
                <a:gridCol w="5486400"/>
              </a:tblGrid>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STREET_NAME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full name of the street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SETTLEMENT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city or town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REGION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state or province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POSTALCODE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Normal postal 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POSTALADDONCODE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Postal code extension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FULLPOSTALCODE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Full postal 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HOUSENUMBER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House number: </a:t>
                      </a:r>
                      <a:r>
                        <a:rPr kumimoji="0" lang="en-US" sz="1800" b="0" i="1" u="none" strike="noStrike" cap="none" normalizeH="0" baseline="0">
                          <a:ln>
                            <a:noFill/>
                          </a:ln>
                          <a:solidFill>
                            <a:schemeClr val="tx1"/>
                          </a:solidFill>
                          <a:effectLst/>
                          <a:latin typeface="Arial" pitchFamily="-84" charset="0"/>
                          <a:ea typeface="Times New Roman" pitchFamily="-84" charset="0"/>
                          <a:cs typeface="Times New Roman" pitchFamily="-84" charset="0"/>
                        </a:rPr>
                        <a:t>123</a:t>
                      </a: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in 123 Main 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BASENAME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base name: </a:t>
                      </a:r>
                      <a:r>
                        <a:rPr kumimoji="0" lang="en-US" sz="1800" b="0" i="1" u="none" strike="noStrike" cap="none" normalizeH="0" baseline="0">
                          <a:ln>
                            <a:noFill/>
                          </a:ln>
                          <a:solidFill>
                            <a:schemeClr val="tx1"/>
                          </a:solidFill>
                          <a:effectLst/>
                          <a:latin typeface="Arial" pitchFamily="-84" charset="0"/>
                          <a:ea typeface="Times New Roman" pitchFamily="-84" charset="0"/>
                          <a:cs typeface="Times New Roman" pitchFamily="-84" charset="0"/>
                        </a:rPr>
                        <a:t>Main</a:t>
                      </a: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in 123 Main Street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St for Street, Ave for Avenue, Rd for Road,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STREETPREFIX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Prefix: S in 123 S Main Street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STREETSUFFIX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Suffix:  NW in 123 Main Street NW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a:t>Network Connection</a:t>
            </a:r>
          </a:p>
        </p:txBody>
      </p:sp>
      <p:graphicFrame>
        <p:nvGraphicFramePr>
          <p:cNvPr id="475201" name="Group 65"/>
          <p:cNvGraphicFramePr>
            <a:graphicFrameLocks noGrp="1"/>
          </p:cNvGraphicFramePr>
          <p:nvPr/>
        </p:nvGraphicFramePr>
        <p:xfrm>
          <a:off x="914400" y="1619250"/>
          <a:ext cx="8458200" cy="1795463"/>
        </p:xfrm>
        <a:graphic>
          <a:graphicData uri="http://schemas.openxmlformats.org/drawingml/2006/table">
            <a:tbl>
              <a:tblPr/>
              <a:tblGrid>
                <a:gridCol w="2971800"/>
                <a:gridCol w="5486400"/>
              </a:tblGrid>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Side of street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PERCENT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Percentage value representing how far along the street you are when going from lower to higher street addresses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EDGEID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Optional edge information if topological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9"/>
          <p:cNvSpPr>
            <a:spLocks noGrp="1" noChangeArrowheads="1"/>
          </p:cNvSpPr>
          <p:nvPr>
            <p:ph type="title"/>
          </p:nvPr>
        </p:nvSpPr>
        <p:spPr/>
        <p:txBody>
          <a:bodyPr/>
          <a:lstStyle/>
          <a:p>
            <a:pPr eaLnBrk="1" hangingPunct="1"/>
            <a:r>
              <a:rPr lang="en-US"/>
              <a:t>Matchcode: how did we match the input</a:t>
            </a:r>
          </a:p>
        </p:txBody>
      </p:sp>
      <p:graphicFrame>
        <p:nvGraphicFramePr>
          <p:cNvPr id="477234" name="Group 50"/>
          <p:cNvGraphicFramePr>
            <a:graphicFrameLocks noGrp="1"/>
          </p:cNvGraphicFramePr>
          <p:nvPr/>
        </p:nvGraphicFramePr>
        <p:xfrm>
          <a:off x="914400" y="1373188"/>
          <a:ext cx="7772400" cy="3640138"/>
        </p:xfrm>
        <a:graphic>
          <a:graphicData uri="http://schemas.openxmlformats.org/drawingml/2006/table">
            <a:tbl>
              <a:tblPr/>
              <a:tblGrid>
                <a:gridCol w="533400"/>
                <a:gridCol w="72390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Exact match: the city name, postal code, street name, street type (and suffix or prefix or both, if applicable), and house number match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city name, postal code, street name, and house number match, </a:t>
                      </a:r>
                      <a:r>
                        <a:rPr kumimoji="0" lang="en-US" sz="1800" b="0" i="0" u="none" strike="noStrike" cap="none" normalizeH="0" baseline="0">
                          <a:ln>
                            <a:noFill/>
                          </a:ln>
                          <a:solidFill>
                            <a:schemeClr val="accent1"/>
                          </a:solidFill>
                          <a:effectLst/>
                          <a:latin typeface="Arial" pitchFamily="-84" charset="0"/>
                          <a:ea typeface="Times New Roman" pitchFamily="-84" charset="0"/>
                          <a:cs typeface="Times New Roman" pitchFamily="-84" charset="0"/>
                        </a:rPr>
                        <a:t>but the street type, suffix, or prefix does not match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city name, postal code, and street base name match, </a:t>
                      </a:r>
                      <a:r>
                        <a:rPr kumimoji="0" lang="en-US" sz="1800" b="0" i="0" u="none" strike="noStrike" cap="none" normalizeH="0" baseline="0">
                          <a:ln>
                            <a:noFill/>
                          </a:ln>
                          <a:solidFill>
                            <a:schemeClr val="accent1"/>
                          </a:solidFill>
                          <a:effectLst/>
                          <a:latin typeface="Arial" pitchFamily="-84" charset="0"/>
                          <a:ea typeface="Times New Roman" pitchFamily="-84" charset="0"/>
                          <a:cs typeface="Times New Roman" pitchFamily="-84" charset="0"/>
                        </a:rPr>
                        <a:t>but the house number does not match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413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city name and postal code match, </a:t>
                      </a:r>
                      <a:r>
                        <a:rPr kumimoji="0" lang="en-US" sz="1800" b="0" i="0" u="none" strike="noStrike" cap="none" normalizeH="0" baseline="0">
                          <a:ln>
                            <a:noFill/>
                          </a:ln>
                          <a:solidFill>
                            <a:schemeClr val="accent1"/>
                          </a:solidFill>
                          <a:effectLst/>
                          <a:latin typeface="Arial" pitchFamily="-84" charset="0"/>
                          <a:ea typeface="Times New Roman" pitchFamily="-84" charset="0"/>
                          <a:cs typeface="Times New Roman" pitchFamily="-84" charset="0"/>
                        </a:rPr>
                        <a:t>but the street name does not match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10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city name matches, </a:t>
                      </a:r>
                      <a:r>
                        <a:rPr kumimoji="0" lang="en-US" sz="1800" b="0" i="0" u="none" strike="noStrike" cap="none" normalizeH="0" baseline="0">
                          <a:ln>
                            <a:noFill/>
                          </a:ln>
                          <a:solidFill>
                            <a:schemeClr val="accent1"/>
                          </a:solidFill>
                          <a:effectLst/>
                          <a:latin typeface="Arial" pitchFamily="-84" charset="0"/>
                          <a:ea typeface="Times New Roman" pitchFamily="-84" charset="0"/>
                          <a:cs typeface="Times New Roman" pitchFamily="-84" charset="0"/>
                        </a:rPr>
                        <a:t>but the postal code does not match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397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postal code matches the data used for geocoding, </a:t>
                      </a:r>
                      <a:r>
                        <a:rPr kumimoji="0" lang="en-US" sz="1800" b="0" i="0" u="none" strike="noStrike" cap="none" normalizeH="0" baseline="0">
                          <a:ln>
                            <a:noFill/>
                          </a:ln>
                          <a:solidFill>
                            <a:schemeClr val="accent1"/>
                          </a:solidFill>
                          <a:effectLst/>
                          <a:latin typeface="Arial" pitchFamily="-84" charset="0"/>
                          <a:ea typeface="Times New Roman" pitchFamily="-84" charset="0"/>
                          <a:cs typeface="Times New Roman" pitchFamily="-84" charset="0"/>
                        </a:rPr>
                        <a:t>but the city name does not match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53274" name="Rectangle 9"/>
          <p:cNvSpPr txBox="1">
            <a:spLocks noChangeArrowheads="1"/>
          </p:cNvSpPr>
          <p:nvPr/>
        </p:nvSpPr>
        <p:spPr bwMode="auto">
          <a:xfrm>
            <a:off x="674688" y="5229225"/>
            <a:ext cx="8166100" cy="792163"/>
          </a:xfrm>
          <a:prstGeom prst="rect">
            <a:avLst/>
          </a:prstGeom>
          <a:noFill/>
          <a:ln w="28575">
            <a:solidFill>
              <a:schemeClr val="accent1"/>
            </a:solidFill>
            <a:miter lim="800000"/>
            <a:headEnd/>
            <a:tailEnd/>
          </a:ln>
        </p:spPr>
        <p:txBody>
          <a:bodyPr>
            <a:prstTxWarp prst="textNoShape">
              <a:avLst/>
            </a:prstTxWarp>
          </a:bodyPr>
          <a:lstStyle/>
          <a:p>
            <a:pPr marL="227013" indent="-227013">
              <a:spcBef>
                <a:spcPct val="20000"/>
              </a:spcBef>
              <a:buClr>
                <a:schemeClr val="accent1"/>
              </a:buClr>
              <a:buFont typeface="Arial" pitchFamily="-111" charset="0"/>
              <a:buChar char="•"/>
            </a:pPr>
            <a:r>
              <a:rPr lang="en-US" b="0"/>
              <a:t>NOTE: if neither the city nor the postal code, nor the region are recognized, then the geocoding functions return NULL!</a:t>
            </a:r>
          </a:p>
          <a:p>
            <a:pPr marL="569913" lvl="1" indent="-228600">
              <a:spcBef>
                <a:spcPct val="20000"/>
              </a:spcBef>
              <a:buClr>
                <a:schemeClr val="accent1"/>
              </a:buClr>
              <a:buFontTx/>
              <a:buChar char="•"/>
            </a:pPr>
            <a:endParaRPr lang="en-US" sz="1800" b="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4"/>
          <p:cNvSpPr>
            <a:spLocks noGrp="1" noChangeArrowheads="1"/>
          </p:cNvSpPr>
          <p:nvPr>
            <p:ph type="title"/>
          </p:nvPr>
        </p:nvSpPr>
        <p:spPr/>
        <p:txBody>
          <a:bodyPr/>
          <a:lstStyle/>
          <a:p>
            <a:pPr eaLnBrk="1" hangingPunct="1"/>
            <a:r>
              <a:rPr lang="en-US"/>
              <a:t>Errormessage :  how precise is the match</a:t>
            </a:r>
          </a:p>
        </p:txBody>
      </p:sp>
      <p:sp>
        <p:nvSpPr>
          <p:cNvPr id="55299" name="Rectangle 75"/>
          <p:cNvSpPr>
            <a:spLocks noGrp="1" noChangeArrowheads="1"/>
          </p:cNvSpPr>
          <p:nvPr>
            <p:ph type="body" idx="1"/>
          </p:nvPr>
        </p:nvSpPr>
        <p:spPr/>
        <p:txBody>
          <a:bodyPr/>
          <a:lstStyle/>
          <a:p>
            <a:pPr eaLnBrk="1" hangingPunct="1"/>
            <a:r>
              <a:rPr lang="en-US"/>
              <a:t>String of 17 characters.</a:t>
            </a:r>
          </a:p>
          <a:p>
            <a:pPr eaLnBrk="1" hangingPunct="1"/>
            <a:r>
              <a:rPr lang="en-US"/>
              <a:t>Each character corresponds to one address element.</a:t>
            </a:r>
          </a:p>
          <a:p>
            <a:pPr eaLnBrk="1" hangingPunct="1"/>
            <a:r>
              <a:rPr lang="en-US"/>
              <a:t>Each character indicates whether we matched on this address element.</a:t>
            </a:r>
          </a:p>
          <a:p>
            <a:pPr eaLnBrk="1" hangingPunct="1"/>
            <a:r>
              <a:rPr lang="en-US"/>
              <a:t>‘?’ indicates no match on that element</a:t>
            </a:r>
          </a:p>
          <a:p>
            <a:pPr eaLnBrk="1" hangingPunct="1"/>
            <a:r>
              <a:rPr lang="en-US"/>
              <a:t>Some positions not used</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Errormessage</a:t>
            </a:r>
          </a:p>
        </p:txBody>
      </p:sp>
      <p:graphicFrame>
        <p:nvGraphicFramePr>
          <p:cNvPr id="504984" name="Group 152"/>
          <p:cNvGraphicFramePr>
            <a:graphicFrameLocks noGrp="1"/>
          </p:cNvGraphicFramePr>
          <p:nvPr/>
        </p:nvGraphicFramePr>
        <p:xfrm>
          <a:off x="957263" y="1014413"/>
          <a:ext cx="5867400" cy="5007624"/>
        </p:xfrm>
        <a:graphic>
          <a:graphicData uri="http://schemas.openxmlformats.org/drawingml/2006/table">
            <a:tbl>
              <a:tblPr/>
              <a:tblGrid>
                <a:gridCol w="1143000"/>
                <a:gridCol w="2894012"/>
                <a:gridCol w="1830388"/>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Position</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Meaning</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Value When Matched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492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FF0000"/>
                          </a:solidFill>
                          <a:effectLst/>
                          <a:latin typeface="Arial" pitchFamily="-84" charset="0"/>
                          <a:ea typeface="Times New Roman" pitchFamily="-84" charset="0"/>
                          <a:cs typeface="Times New Roman" pitchFamily="-84" charset="0"/>
                        </a:rPr>
                        <a:t>3</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FF0000"/>
                          </a:solidFill>
                          <a:effectLst/>
                          <a:latin typeface="Arial" pitchFamily="-84" charset="0"/>
                          <a:ea typeface="Times New Roman" pitchFamily="-84" charset="0"/>
                          <a:cs typeface="Times New Roman" pitchFamily="-84" charset="0"/>
                        </a:rPr>
                        <a:t>Address point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FF0000"/>
                          </a:solidFill>
                          <a:effectLst/>
                          <a:latin typeface="Arial" pitchFamily="-84" charset="0"/>
                          <a:ea typeface="Times New Roman" pitchFamily="-84" charset="0"/>
                          <a:cs typeface="Times New Roman" pitchFamily="-84" charset="0"/>
                        </a:rPr>
                        <a:t>X</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FF0000"/>
                          </a:solidFill>
                          <a:effectLst/>
                          <a:latin typeface="Arial" pitchFamily="-84" charset="0"/>
                          <a:ea typeface="Times New Roman" pitchFamily="-84" charset="0"/>
                          <a:cs typeface="Times New Roman" pitchFamily="-84" charset="0"/>
                        </a:rPr>
                        <a:t>4</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FF0000"/>
                          </a:solidFill>
                          <a:effectLst/>
                          <a:latin typeface="Arial" pitchFamily="-84" charset="0"/>
                          <a:ea typeface="Times New Roman" pitchFamily="-84" charset="0"/>
                          <a:cs typeface="Times New Roman" pitchFamily="-84" charset="0"/>
                        </a:rPr>
                        <a:t>POI name</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FF0000"/>
                          </a:solidFill>
                          <a:effectLst/>
                          <a:latin typeface="Arial" pitchFamily="-84" charset="0"/>
                          <a:ea typeface="Times New Roman" pitchFamily="-84" charset="0"/>
                          <a:cs typeface="Times New Roman" pitchFamily="-84" charset="0"/>
                        </a:rPr>
                        <a:t>O</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5</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House or building number</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6</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prefix</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7</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base name</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8</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suffix</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U</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9</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type</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Secondary unit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Built-up area or city</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B</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14</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Region</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15</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Country</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C</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16</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Postal code</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P</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17</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Postal add-on code</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A</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85" name="TextBox 3"/>
          <p:cNvSpPr txBox="1">
            <a:spLocks noChangeArrowheads="1"/>
          </p:cNvSpPr>
          <p:nvPr/>
        </p:nvSpPr>
        <p:spPr bwMode="auto">
          <a:xfrm>
            <a:off x="7767638" y="692150"/>
            <a:ext cx="2016125" cy="954088"/>
          </a:xfrm>
          <a:prstGeom prst="rect">
            <a:avLst/>
          </a:prstGeom>
          <a:noFill/>
          <a:ln w="9525">
            <a:solidFill>
              <a:schemeClr val="accent1"/>
            </a:solidFill>
            <a:miter lim="800000"/>
            <a:headEnd/>
            <a:tailEnd/>
          </a:ln>
        </p:spPr>
        <p:txBody>
          <a:bodyPr>
            <a:prstTxWarp prst="textNoShape">
              <a:avLst/>
            </a:prstTxWarp>
            <a:spAutoFit/>
          </a:bodyPr>
          <a:lstStyle/>
          <a:p>
            <a:r>
              <a:rPr lang="fr-FR" sz="1400"/>
              <a:t>Indicates that we matched on an address point rather than by interpolation</a:t>
            </a:r>
          </a:p>
        </p:txBody>
      </p:sp>
      <p:cxnSp>
        <p:nvCxnSpPr>
          <p:cNvPr id="56386" name="Elbow Connector 5"/>
          <p:cNvCxnSpPr>
            <a:cxnSpLocks noChangeShapeType="1"/>
            <a:stCxn id="56385" idx="0"/>
          </p:cNvCxnSpPr>
          <p:nvPr/>
        </p:nvCxnSpPr>
        <p:spPr bwMode="auto">
          <a:xfrm rot="16200000" flipH="1">
            <a:off x="8883650" y="584200"/>
            <a:ext cx="914400" cy="1130300"/>
          </a:xfrm>
          <a:prstGeom prst="bentConnector4">
            <a:avLst>
              <a:gd name="adj1" fmla="val -25000"/>
              <a:gd name="adj2" fmla="val 94588"/>
            </a:avLst>
          </a:prstGeom>
          <a:noFill/>
          <a:ln w="9525">
            <a:noFill/>
            <a:round/>
            <a:headEnd/>
            <a:tailEnd type="arrow" w="med" len="med"/>
          </a:ln>
        </p:spPr>
      </p:cxnSp>
      <p:cxnSp>
        <p:nvCxnSpPr>
          <p:cNvPr id="56387" name="Elbow Connector 7"/>
          <p:cNvCxnSpPr>
            <a:cxnSpLocks noChangeShapeType="1"/>
            <a:stCxn id="56385" idx="1"/>
          </p:cNvCxnSpPr>
          <p:nvPr/>
        </p:nvCxnSpPr>
        <p:spPr bwMode="auto">
          <a:xfrm rot="10800000" flipV="1">
            <a:off x="6824663" y="1169988"/>
            <a:ext cx="942975" cy="674687"/>
          </a:xfrm>
          <a:prstGeom prst="bentConnector3">
            <a:avLst>
              <a:gd name="adj1" fmla="val 50000"/>
            </a:avLst>
          </a:prstGeom>
          <a:noFill/>
          <a:ln w="38100">
            <a:solidFill>
              <a:schemeClr val="accent1"/>
            </a:solidFill>
            <a:round/>
            <a:headEnd/>
            <a:tailEnd type="arrow" w="med" len="med"/>
          </a:ln>
        </p:spPr>
      </p:cxnSp>
      <p:sp>
        <p:nvSpPr>
          <p:cNvPr id="56389" name="TextBox 3"/>
          <p:cNvSpPr txBox="1">
            <a:spLocks noChangeArrowheads="1"/>
          </p:cNvSpPr>
          <p:nvPr/>
        </p:nvSpPr>
        <p:spPr bwMode="auto">
          <a:xfrm>
            <a:off x="7761288" y="2420938"/>
            <a:ext cx="2016125" cy="954087"/>
          </a:xfrm>
          <a:prstGeom prst="rect">
            <a:avLst/>
          </a:prstGeom>
          <a:noFill/>
          <a:ln w="9525">
            <a:solidFill>
              <a:schemeClr val="accent1"/>
            </a:solidFill>
            <a:miter lim="800000"/>
            <a:headEnd/>
            <a:tailEnd/>
          </a:ln>
        </p:spPr>
        <p:txBody>
          <a:bodyPr>
            <a:prstTxWarp prst="textNoShape">
              <a:avLst/>
            </a:prstTxWarp>
            <a:spAutoFit/>
          </a:bodyPr>
          <a:lstStyle/>
          <a:p>
            <a:r>
              <a:rPr lang="fr-FR" sz="1400"/>
              <a:t>Indicates that we matched on a POI name rather than a street</a:t>
            </a:r>
          </a:p>
        </p:txBody>
      </p:sp>
      <p:cxnSp>
        <p:nvCxnSpPr>
          <p:cNvPr id="56390" name="Elbow Connector 7"/>
          <p:cNvCxnSpPr>
            <a:cxnSpLocks noChangeShapeType="1"/>
            <a:stCxn id="56389" idx="1"/>
          </p:cNvCxnSpPr>
          <p:nvPr/>
        </p:nvCxnSpPr>
        <p:spPr bwMode="auto">
          <a:xfrm rot="10800000">
            <a:off x="6824663" y="2205038"/>
            <a:ext cx="936625" cy="692150"/>
          </a:xfrm>
          <a:prstGeom prst="bentConnector3">
            <a:avLst>
              <a:gd name="adj1" fmla="val 50000"/>
            </a:avLst>
          </a:prstGeom>
          <a:noFill/>
          <a:ln w="38100">
            <a:solidFill>
              <a:schemeClr val="accent1"/>
            </a:solidFill>
            <a:round/>
            <a:headEnd/>
            <a:tailEnd type="arrow" w="med" len="med"/>
          </a:ln>
        </p:spPr>
      </p:cxn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p:txBody>
          <a:bodyPr/>
          <a:lstStyle/>
          <a:p>
            <a:pPr eaLnBrk="1" hangingPunct="1"/>
            <a:r>
              <a:rPr lang="en-US"/>
              <a:t>Matchvector</a:t>
            </a:r>
          </a:p>
        </p:txBody>
      </p:sp>
      <p:sp>
        <p:nvSpPr>
          <p:cNvPr id="57347" name="Rectangle 1027"/>
          <p:cNvSpPr>
            <a:spLocks noGrp="1" noChangeArrowheads="1"/>
          </p:cNvSpPr>
          <p:nvPr>
            <p:ph type="body" idx="1"/>
          </p:nvPr>
        </p:nvSpPr>
        <p:spPr/>
        <p:txBody>
          <a:bodyPr/>
          <a:lstStyle/>
          <a:p>
            <a:pPr eaLnBrk="1" hangingPunct="1"/>
            <a:r>
              <a:rPr lang="en-US"/>
              <a:t>Also a string of 17 characters.</a:t>
            </a:r>
          </a:p>
          <a:p>
            <a:pPr eaLnBrk="1" hangingPunct="1"/>
            <a:r>
              <a:rPr lang="en-US"/>
              <a:t>Each position corresponds to one address element – just like ERRORMESSAGE</a:t>
            </a:r>
          </a:p>
          <a:p>
            <a:pPr eaLnBrk="1" hangingPunct="1"/>
            <a:r>
              <a:rPr lang="en-US"/>
              <a:t>Each position can have 5 values</a:t>
            </a:r>
          </a:p>
        </p:txBody>
      </p:sp>
      <p:graphicFrame>
        <p:nvGraphicFramePr>
          <p:cNvPr id="572487" name="Group 1095"/>
          <p:cNvGraphicFramePr>
            <a:graphicFrameLocks noGrp="1"/>
          </p:cNvGraphicFramePr>
          <p:nvPr/>
        </p:nvGraphicFramePr>
        <p:xfrm>
          <a:off x="965200" y="3352800"/>
          <a:ext cx="8559800" cy="2686056"/>
        </p:xfrm>
        <a:graphic>
          <a:graphicData uri="http://schemas.openxmlformats.org/drawingml/2006/table">
            <a:tbl>
              <a:tblPr/>
              <a:tblGrid>
                <a:gridCol w="863600"/>
                <a:gridCol w="1828800"/>
                <a:gridCol w="5867400"/>
              </a:tblGrid>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Value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Meaning</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MATCHED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Address element specified and matched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ABSENT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Element not specified and not replaced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2</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CORRECTED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Element specified but not matched, and was replaced with the correct value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3</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IGNORED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Element specified, not matched and not replaced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4</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SUPPLIED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Element missing, filled from the database.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rPr>
              <a:t>&lt;Insert Picture Here&gt;</a:t>
            </a:r>
          </a:p>
        </p:txBody>
      </p:sp>
      <p:sp>
        <p:nvSpPr>
          <p:cNvPr id="60419" name="Text Box 3"/>
          <p:cNvSpPr txBox="1">
            <a:spLocks noChangeArrowheads="1"/>
          </p:cNvSpPr>
          <p:nvPr/>
        </p:nvSpPr>
        <p:spPr bwMode="auto">
          <a:xfrm>
            <a:off x="990600" y="2133600"/>
            <a:ext cx="5345113" cy="492125"/>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rPr>
              <a:t>Geocoding </a:t>
            </a:r>
            <a:r>
              <a:rPr lang="en-US" sz="3200"/>
              <a:t>Examples</a:t>
            </a:r>
          </a:p>
        </p:txBody>
      </p:sp>
      <p:pic>
        <p:nvPicPr>
          <p:cNvPr id="60420"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60421"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
          <p:cNvSpPr>
            <a:spLocks noGrp="1" noChangeArrowheads="1"/>
          </p:cNvSpPr>
          <p:nvPr>
            <p:ph type="title"/>
          </p:nvPr>
        </p:nvSpPr>
        <p:spPr/>
        <p:txBody>
          <a:bodyPr/>
          <a:lstStyle/>
          <a:p>
            <a:pPr eaLnBrk="1" hangingPunct="1"/>
            <a:r>
              <a:rPr lang="en-US"/>
              <a:t>Example: Street Level Match</a:t>
            </a:r>
          </a:p>
        </p:txBody>
      </p:sp>
      <p:sp>
        <p:nvSpPr>
          <p:cNvPr id="62467" name="Rectangle 4"/>
          <p:cNvSpPr>
            <a:spLocks noChangeArrowheads="1"/>
          </p:cNvSpPr>
          <p:nvPr/>
        </p:nvSpPr>
        <p:spPr bwMode="auto">
          <a:xfrm>
            <a:off x="152400" y="1600200"/>
            <a:ext cx="96012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SELECT SDO_GCDR.GEOCODE('SCOTT',</a:t>
            </a:r>
          </a:p>
          <a:p>
            <a:pPr eaLnBrk="0" hangingPunct="0">
              <a:spcBef>
                <a:spcPct val="20000"/>
              </a:spcBef>
            </a:pPr>
            <a:r>
              <a:rPr lang="en-US" sz="1800" dirty="0">
                <a:latin typeface="Courier New" pitchFamily="-111" charset="0"/>
              </a:rPr>
              <a:t>  </a:t>
            </a:r>
            <a:r>
              <a:rPr lang="en-US" sz="1800" dirty="0" err="1">
                <a:latin typeface="Courier New" pitchFamily="-111" charset="0"/>
              </a:rPr>
              <a:t>SDO_KEYWORDARRAY(</a:t>
            </a:r>
            <a:r>
              <a:rPr lang="en-US" sz="1800" dirty="0" err="1">
                <a:solidFill>
                  <a:schemeClr val="accent1"/>
                </a:solidFill>
                <a:latin typeface="Courier New" pitchFamily="-111" charset="0"/>
              </a:rPr>
              <a:t>'Clay</a:t>
            </a:r>
            <a:r>
              <a:rPr lang="en-US" sz="1800" dirty="0">
                <a:solidFill>
                  <a:schemeClr val="accent1"/>
                </a:solidFill>
                <a:latin typeface="Courier New" pitchFamily="-111" charset="0"/>
              </a:rPr>
              <a:t> Street', 'San Francisco, CA'</a:t>
            </a:r>
            <a:r>
              <a:rPr lang="en-US" sz="1800" dirty="0">
                <a:latin typeface="Courier New" pitchFamily="-111" charset="0"/>
              </a:rPr>
              <a:t>), </a:t>
            </a:r>
          </a:p>
          <a:p>
            <a:pPr eaLnBrk="0" hangingPunct="0">
              <a:spcBef>
                <a:spcPct val="20000"/>
              </a:spcBef>
            </a:pPr>
            <a:r>
              <a:rPr lang="en-US" sz="1800" dirty="0">
                <a:solidFill>
                  <a:schemeClr val="bg1"/>
                </a:solidFill>
                <a:latin typeface="Courier New" pitchFamily="-111" charset="0"/>
              </a:rPr>
              <a:t>  </a:t>
            </a:r>
            <a:r>
              <a:rPr lang="en-US" sz="1800" dirty="0">
                <a:latin typeface="Courier New" pitchFamily="-111" charset="0"/>
              </a:rPr>
              <a:t>'US', 'DEFAULT') GEO_ADDR</a:t>
            </a:r>
          </a:p>
          <a:p>
            <a:pPr eaLnBrk="0" hangingPunct="0">
              <a:spcBef>
                <a:spcPct val="20000"/>
              </a:spcBef>
            </a:pPr>
            <a:r>
              <a:rPr lang="en-US" sz="1800" dirty="0">
                <a:latin typeface="Courier New" pitchFamily="-111" charset="0"/>
              </a:rPr>
              <a:t>FROM DUAL;</a:t>
            </a:r>
          </a:p>
        </p:txBody>
      </p:sp>
      <p:sp>
        <p:nvSpPr>
          <p:cNvPr id="62468" name="Text Box 5"/>
          <p:cNvSpPr txBox="1">
            <a:spLocks noChangeArrowheads="1"/>
          </p:cNvSpPr>
          <p:nvPr/>
        </p:nvSpPr>
        <p:spPr bwMode="auto">
          <a:xfrm>
            <a:off x="128588" y="4795838"/>
            <a:ext cx="5197475" cy="793750"/>
          </a:xfrm>
          <a:prstGeom prst="rect">
            <a:avLst/>
          </a:prstGeom>
          <a:noFill/>
          <a:ln w="9525">
            <a:noFill/>
            <a:miter lim="800000"/>
            <a:headEnd/>
            <a:tailEnd/>
          </a:ln>
        </p:spPr>
        <p:txBody>
          <a:bodyPr wrap="none"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a:latin typeface="Courier New" pitchFamily="-111" charset="0"/>
              </a:rPr>
              <a:t>MATCHCODE</a:t>
            </a:r>
            <a:r>
              <a:rPr lang="en-US" sz="1800"/>
              <a:t> 1 = exact match with provided input</a:t>
            </a:r>
          </a:p>
          <a:p>
            <a:pPr defTabSz="228600">
              <a:lnSpc>
                <a:spcPct val="80000"/>
              </a:lnSpc>
              <a:spcBef>
                <a:spcPct val="20000"/>
              </a:spcBef>
              <a:buClr>
                <a:srgbClr val="FF0000"/>
              </a:buClr>
              <a:buFont typeface="Arial" pitchFamily="-111" charset="0"/>
              <a:buNone/>
            </a:pPr>
            <a:r>
              <a:rPr lang="en-US" sz="1800"/>
              <a:t>Match on the center house number of Clay St</a:t>
            </a:r>
          </a:p>
          <a:p>
            <a:pPr defTabSz="228600">
              <a:lnSpc>
                <a:spcPct val="80000"/>
              </a:lnSpc>
              <a:spcBef>
                <a:spcPct val="20000"/>
              </a:spcBef>
              <a:buClr>
                <a:srgbClr val="FF0000"/>
              </a:buClr>
              <a:buFont typeface="Arial" pitchFamily="-111" charset="0"/>
              <a:buNone/>
            </a:pPr>
            <a:r>
              <a:rPr lang="en-US" sz="1800"/>
              <a:t>Postal code filled in, street address corrected</a:t>
            </a:r>
          </a:p>
        </p:txBody>
      </p:sp>
      <p:sp>
        <p:nvSpPr>
          <p:cNvPr id="62469" name="Rectangle 11"/>
          <p:cNvSpPr>
            <a:spLocks noChangeArrowheads="1"/>
          </p:cNvSpPr>
          <p:nvPr/>
        </p:nvSpPr>
        <p:spPr bwMode="auto">
          <a:xfrm>
            <a:off x="152400" y="3068638"/>
            <a:ext cx="9601200" cy="1533525"/>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NULL, </a:t>
            </a:r>
            <a:r>
              <a:rPr lang="en-US" sz="1800" dirty="0">
                <a:solidFill>
                  <a:srgbClr val="FF0000"/>
                </a:solidFill>
                <a:latin typeface="Courier New" pitchFamily="-111" charset="0"/>
              </a:rPr>
              <a:t>'CLAY ST'</a:t>
            </a:r>
            <a:r>
              <a:rPr lang="en-US" sz="1800" dirty="0">
                <a:latin typeface="Courier New" pitchFamily="-111" charset="0"/>
              </a:rPr>
              <a:t>, NULL, NULL, 'SAN FRANCISCO', 'SAN FRANCISCO', 'CA', 'US', </a:t>
            </a:r>
            <a:r>
              <a:rPr lang="en-US" sz="1800" dirty="0">
                <a:solidFill>
                  <a:srgbClr val="FF0000"/>
                </a:solidFill>
                <a:latin typeface="Courier New" pitchFamily="-111" charset="0"/>
              </a:rPr>
              <a:t>'94108'</a:t>
            </a:r>
            <a:r>
              <a:rPr lang="en-US" sz="1800" dirty="0">
                <a:latin typeface="Courier New" pitchFamily="-111" charset="0"/>
              </a:rPr>
              <a:t>, NULL,'94108', NULL, </a:t>
            </a:r>
            <a:r>
              <a:rPr lang="en-US" sz="1800" dirty="0">
                <a:solidFill>
                  <a:srgbClr val="FF0000"/>
                </a:solidFill>
                <a:latin typeface="Courier New" pitchFamily="-111" charset="0"/>
              </a:rPr>
              <a:t>'998'</a:t>
            </a:r>
            <a:r>
              <a:rPr lang="en-US" sz="1800" dirty="0">
                <a:latin typeface="Courier New" pitchFamily="-111" charset="0"/>
              </a:rPr>
              <a:t>, 'CLAY', 'ST', 'F', 'F', NULL, NULL, 'L', 0, 198728956, '????</a:t>
            </a:r>
            <a:r>
              <a:rPr lang="en-US" sz="1800" dirty="0">
                <a:solidFill>
                  <a:srgbClr val="FF0000"/>
                </a:solidFill>
                <a:latin typeface="Courier New" pitchFamily="-111" charset="0"/>
              </a:rPr>
              <a:t>#</a:t>
            </a:r>
            <a:r>
              <a:rPr lang="en-US" sz="1800" dirty="0">
                <a:latin typeface="Courier New" pitchFamily="-111" charset="0"/>
              </a:rPr>
              <a:t>ENUT?B281C</a:t>
            </a:r>
            <a:r>
              <a:rPr lang="en-US" sz="1800" dirty="0">
                <a:solidFill>
                  <a:srgbClr val="FF0000"/>
                </a:solidFill>
                <a:latin typeface="Courier New" pitchFamily="-111" charset="0"/>
              </a:rPr>
              <a:t>P</a:t>
            </a:r>
            <a:r>
              <a:rPr lang="en-US" sz="1800" dirty="0">
                <a:latin typeface="Courier New" pitchFamily="-111" charset="0"/>
              </a:rPr>
              <a:t>?', </a:t>
            </a:r>
            <a:r>
              <a:rPr lang="en-US" sz="1800" dirty="0">
                <a:solidFill>
                  <a:srgbClr val="FF0000"/>
                </a:solidFill>
                <a:latin typeface="Courier New" pitchFamily="-111" charset="0"/>
              </a:rPr>
              <a:t>1</a:t>
            </a:r>
            <a:r>
              <a:rPr lang="en-US" sz="1800" dirty="0">
                <a:latin typeface="Courier New" pitchFamily="-111" charset="0"/>
              </a:rPr>
              <a:t>, 'DEFAULT', -122.40953, 37.79388,</a:t>
            </a:r>
            <a:r>
              <a:rPr lang="en-US" sz="1800" dirty="0" smtClean="0">
                <a:latin typeface="Courier New" pitchFamily="-111" charset="0"/>
              </a:rPr>
              <a:t> </a:t>
            </a:r>
          </a:p>
          <a:p>
            <a:pPr eaLnBrk="0" hangingPunct="0">
              <a:spcBef>
                <a:spcPct val="20000"/>
              </a:spcBef>
            </a:pPr>
            <a:r>
              <a:rPr lang="en-US" sz="1800" dirty="0" smtClean="0">
                <a:latin typeface="Courier New" pitchFamily="-111" charset="0"/>
              </a:rPr>
              <a:t>'</a:t>
            </a:r>
            <a:r>
              <a:rPr lang="en-US" sz="1800" dirty="0">
                <a:latin typeface="Courier New" pitchFamily="-111" charset="0"/>
              </a:rPr>
              <a:t>???1</a:t>
            </a:r>
            <a:r>
              <a:rPr lang="en-US" sz="1800" dirty="0">
                <a:solidFill>
                  <a:srgbClr val="FF0000"/>
                </a:solidFill>
                <a:latin typeface="Courier New" pitchFamily="-111" charset="0"/>
              </a:rPr>
              <a:t>4</a:t>
            </a:r>
            <a:r>
              <a:rPr lang="en-US" sz="1800" dirty="0">
                <a:latin typeface="Courier New" pitchFamily="-111" charset="0"/>
              </a:rPr>
              <a:t>101010??00</a:t>
            </a:r>
            <a:r>
              <a:rPr lang="en-US" sz="1800" dirty="0">
                <a:solidFill>
                  <a:srgbClr val="FF0000"/>
                </a:solidFill>
                <a:latin typeface="Courier New" pitchFamily="-111" charset="0"/>
              </a:rPr>
              <a:t>4</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rPr>
              <a:t>&lt;Insert Picture Here&gt;</a:t>
            </a:r>
          </a:p>
        </p:txBody>
      </p:sp>
      <p:sp>
        <p:nvSpPr>
          <p:cNvPr id="17411" name="Text Box 3"/>
          <p:cNvSpPr txBox="1">
            <a:spLocks noChangeArrowheads="1"/>
          </p:cNvSpPr>
          <p:nvPr/>
        </p:nvSpPr>
        <p:spPr bwMode="auto">
          <a:xfrm>
            <a:off x="990600" y="2133600"/>
            <a:ext cx="5345113" cy="984250"/>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rPr>
              <a:t>Geocoder </a:t>
            </a:r>
            <a:r>
              <a:rPr lang="en-US" sz="3200"/>
              <a:t>Architecture, data model and functions</a:t>
            </a:r>
          </a:p>
        </p:txBody>
      </p:sp>
      <p:pic>
        <p:nvPicPr>
          <p:cNvPr id="17412"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7413"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Example: House Level Match</a:t>
            </a:r>
          </a:p>
        </p:txBody>
      </p:sp>
      <p:sp>
        <p:nvSpPr>
          <p:cNvPr id="64515" name="Rectangle 3"/>
          <p:cNvSpPr>
            <a:spLocks noChangeArrowheads="1"/>
          </p:cNvSpPr>
          <p:nvPr/>
        </p:nvSpPr>
        <p:spPr bwMode="auto">
          <a:xfrm>
            <a:off x="152400" y="1600200"/>
            <a:ext cx="96012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SDO_GCDR.GEOCODE('SCOTT',</a:t>
            </a:r>
          </a:p>
          <a:p>
            <a:pPr eaLnBrk="0" hangingPunct="0">
              <a:spcBef>
                <a:spcPct val="20000"/>
              </a:spcBef>
            </a:pPr>
            <a:r>
              <a:rPr lang="en-US" sz="1800">
                <a:solidFill>
                  <a:schemeClr val="bg1"/>
                </a:solidFill>
                <a:latin typeface="Courier New" pitchFamily="-111" charset="0"/>
              </a:rPr>
              <a:t>  </a:t>
            </a:r>
            <a:r>
              <a:rPr lang="en-US" sz="1800">
                <a:latin typeface="Courier New" pitchFamily="-111" charset="0"/>
              </a:rPr>
              <a:t>SDO_KEYWORDARRAY(</a:t>
            </a:r>
            <a:r>
              <a:rPr lang="en-US" sz="1800">
                <a:solidFill>
                  <a:schemeClr val="accent1"/>
                </a:solidFill>
                <a:latin typeface="Courier New" pitchFamily="-111" charset="0"/>
              </a:rPr>
              <a:t>'1350 Clay', 'San Francisco, CA'</a:t>
            </a:r>
            <a:r>
              <a:rPr lang="en-US" sz="1800">
                <a:latin typeface="Courier New" pitchFamily="-111" charset="0"/>
              </a:rPr>
              <a:t>),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64516" name="Text Box 4"/>
          <p:cNvSpPr txBox="1">
            <a:spLocks noChangeArrowheads="1"/>
          </p:cNvSpPr>
          <p:nvPr/>
        </p:nvSpPr>
        <p:spPr bwMode="auto">
          <a:xfrm>
            <a:off x="128588" y="4795838"/>
            <a:ext cx="5067300" cy="793750"/>
          </a:xfrm>
          <a:prstGeom prst="rect">
            <a:avLst/>
          </a:prstGeom>
          <a:noFill/>
          <a:ln w="9525">
            <a:noFill/>
            <a:miter lim="800000"/>
            <a:headEnd/>
            <a:tailEnd/>
          </a:ln>
        </p:spPr>
        <p:txBody>
          <a:bodyPr wrap="none"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dirty="0">
                <a:latin typeface="Courier New" pitchFamily="-111" charset="0"/>
              </a:rPr>
              <a:t>MATCHCODE</a:t>
            </a:r>
            <a:r>
              <a:rPr lang="en-US" sz="1800" dirty="0"/>
              <a:t> 2 = street type not matched</a:t>
            </a:r>
          </a:p>
          <a:p>
            <a:pPr defTabSz="228600">
              <a:lnSpc>
                <a:spcPct val="80000"/>
              </a:lnSpc>
              <a:spcBef>
                <a:spcPct val="20000"/>
              </a:spcBef>
              <a:buClr>
                <a:srgbClr val="FF0000"/>
              </a:buClr>
              <a:buFont typeface="Arial" pitchFamily="-111" charset="0"/>
              <a:buNone/>
            </a:pPr>
            <a:r>
              <a:rPr lang="en-US" sz="1800" dirty="0"/>
              <a:t>Match on the exact house number of Clay St</a:t>
            </a:r>
          </a:p>
          <a:p>
            <a:pPr defTabSz="228600">
              <a:lnSpc>
                <a:spcPct val="80000"/>
              </a:lnSpc>
              <a:spcBef>
                <a:spcPct val="20000"/>
              </a:spcBef>
              <a:buClr>
                <a:srgbClr val="FF0000"/>
              </a:buClr>
              <a:buFont typeface="Arial" pitchFamily="-111" charset="0"/>
              <a:buNone/>
            </a:pPr>
            <a:r>
              <a:rPr lang="en-US" sz="1800" dirty="0"/>
              <a:t>Postal code filled in, street address completed</a:t>
            </a:r>
          </a:p>
        </p:txBody>
      </p:sp>
      <p:sp>
        <p:nvSpPr>
          <p:cNvPr id="64517" name="Rectangle 5"/>
          <p:cNvSpPr>
            <a:spLocks noChangeArrowheads="1"/>
          </p:cNvSpPr>
          <p:nvPr/>
        </p:nvSpPr>
        <p:spPr bwMode="auto">
          <a:xfrm>
            <a:off x="152400" y="3068638"/>
            <a:ext cx="9601200" cy="147478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NULL, </a:t>
            </a:r>
            <a:r>
              <a:rPr lang="en-US" sz="1800" dirty="0">
                <a:solidFill>
                  <a:srgbClr val="FF0000"/>
                </a:solidFill>
                <a:latin typeface="Courier New" pitchFamily="-111" charset="0"/>
              </a:rPr>
              <a:t>'CLAY ST', </a:t>
            </a:r>
            <a:r>
              <a:rPr lang="en-US" sz="1800" dirty="0">
                <a:latin typeface="Courier New" pitchFamily="-111" charset="0"/>
              </a:rPr>
              <a:t>NULL, NULL, 'SAN FRANCISCO', 'SAN FRANCISCO', 'CA', 'US', </a:t>
            </a:r>
            <a:r>
              <a:rPr lang="en-US" sz="1800" dirty="0">
                <a:solidFill>
                  <a:srgbClr val="FF0000"/>
                </a:solidFill>
                <a:latin typeface="Courier New" pitchFamily="-111" charset="0"/>
              </a:rPr>
              <a:t>'94109'</a:t>
            </a:r>
            <a:r>
              <a:rPr lang="en-US" sz="1800" dirty="0">
                <a:latin typeface="Courier New" pitchFamily="-111" charset="0"/>
              </a:rPr>
              <a:t>, NULL, '94109', NULL, </a:t>
            </a:r>
            <a:r>
              <a:rPr lang="en-US" sz="1800" dirty="0">
                <a:solidFill>
                  <a:srgbClr val="FF0000"/>
                </a:solidFill>
                <a:latin typeface="Courier New" pitchFamily="-111" charset="0"/>
              </a:rPr>
              <a:t>'1350'</a:t>
            </a:r>
            <a:r>
              <a:rPr lang="en-US" sz="1800" dirty="0">
                <a:latin typeface="Courier New" pitchFamily="-111" charset="0"/>
              </a:rPr>
              <a:t>, 'CLAY', 'ST', 'F', 'F', NULL, NULL, 'L', .489795918, 198591779, '????#ENU</a:t>
            </a:r>
            <a:r>
              <a:rPr lang="en-US" sz="1800" dirty="0">
                <a:solidFill>
                  <a:srgbClr val="FF0000"/>
                </a:solidFill>
                <a:latin typeface="Courier New" pitchFamily="-111" charset="0"/>
              </a:rPr>
              <a:t>?</a:t>
            </a:r>
            <a:r>
              <a:rPr lang="en-US" sz="1800" dirty="0">
                <a:latin typeface="Courier New" pitchFamily="-111" charset="0"/>
              </a:rPr>
              <a:t>?B281CP?', </a:t>
            </a:r>
            <a:r>
              <a:rPr lang="en-US" sz="1800" dirty="0">
                <a:solidFill>
                  <a:srgbClr val="FF0000"/>
                </a:solidFill>
                <a:latin typeface="Courier New" pitchFamily="-111" charset="0"/>
              </a:rPr>
              <a:t>2</a:t>
            </a:r>
            <a:r>
              <a:rPr lang="en-US" sz="1800" dirty="0">
                <a:latin typeface="Courier New" pitchFamily="-111" charset="0"/>
              </a:rPr>
              <a:t>, 'DEFAULT', -122.41531, 37.7931178</a:t>
            </a:r>
            <a:r>
              <a:rPr lang="en-US" sz="1800" dirty="0" smtClean="0">
                <a:latin typeface="Courier New" pitchFamily="-111" charset="0"/>
              </a:rPr>
              <a:t>,           '</a:t>
            </a:r>
            <a:r>
              <a:rPr lang="en-US" sz="1800" dirty="0">
                <a:latin typeface="Courier New" pitchFamily="-111" charset="0"/>
              </a:rPr>
              <a:t>???1</a:t>
            </a:r>
            <a:r>
              <a:rPr lang="en-US" sz="1800" dirty="0">
                <a:solidFill>
                  <a:srgbClr val="FF0000"/>
                </a:solidFill>
                <a:latin typeface="Courier New" pitchFamily="-111" charset="0"/>
              </a:rPr>
              <a:t>0</a:t>
            </a:r>
            <a:r>
              <a:rPr lang="en-US" sz="1800" dirty="0">
                <a:latin typeface="Courier New" pitchFamily="-111" charset="0"/>
              </a:rPr>
              <a:t>101</a:t>
            </a:r>
            <a:r>
              <a:rPr lang="en-US" sz="1800" dirty="0">
                <a:solidFill>
                  <a:srgbClr val="FF0000"/>
                </a:solidFill>
                <a:latin typeface="Courier New" pitchFamily="-111" charset="0"/>
              </a:rPr>
              <a:t>4</a:t>
            </a:r>
            <a:r>
              <a:rPr lang="en-US" sz="1800" dirty="0">
                <a:latin typeface="Courier New" pitchFamily="-111" charset="0"/>
              </a:rPr>
              <a:t>10??00</a:t>
            </a:r>
            <a:r>
              <a:rPr lang="en-US" sz="1800" dirty="0">
                <a:solidFill>
                  <a:srgbClr val="FF0000"/>
                </a:solidFill>
                <a:latin typeface="Courier New" pitchFamily="-111" charset="0"/>
              </a:rPr>
              <a:t>4</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t>Example: Address Correction</a:t>
            </a:r>
          </a:p>
        </p:txBody>
      </p:sp>
      <p:sp>
        <p:nvSpPr>
          <p:cNvPr id="66563" name="Rectangle 3"/>
          <p:cNvSpPr>
            <a:spLocks noChangeArrowheads="1"/>
          </p:cNvSpPr>
          <p:nvPr/>
        </p:nvSpPr>
        <p:spPr bwMode="auto">
          <a:xfrm>
            <a:off x="152400" y="1600200"/>
            <a:ext cx="95250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SDO_GCDR.GEOCODE('SCOTT',</a:t>
            </a:r>
          </a:p>
          <a:p>
            <a:pPr eaLnBrk="0" hangingPunct="0">
              <a:spcBef>
                <a:spcPct val="20000"/>
              </a:spcBef>
            </a:pPr>
            <a:r>
              <a:rPr lang="en-US" sz="1800">
                <a:latin typeface="Courier New" pitchFamily="-111" charset="0"/>
              </a:rPr>
              <a:t>  SDO_KEYWORDARRAY(</a:t>
            </a:r>
            <a:r>
              <a:rPr lang="en-US" sz="1800">
                <a:solidFill>
                  <a:schemeClr val="accent1"/>
                </a:solidFill>
                <a:latin typeface="Courier New" pitchFamily="-111" charset="0"/>
              </a:rPr>
              <a:t>'1350 Clay Avenue', 'San Francisco, 94119 CA'</a:t>
            </a:r>
            <a:r>
              <a:rPr lang="en-US" sz="1800">
                <a:latin typeface="Courier New" pitchFamily="-111" charset="0"/>
              </a:rPr>
              <a:t>),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66564" name="Text Box 4"/>
          <p:cNvSpPr txBox="1">
            <a:spLocks noChangeArrowheads="1"/>
          </p:cNvSpPr>
          <p:nvPr/>
        </p:nvSpPr>
        <p:spPr bwMode="auto">
          <a:xfrm>
            <a:off x="128588" y="4795838"/>
            <a:ext cx="4838700" cy="793750"/>
          </a:xfrm>
          <a:prstGeom prst="rect">
            <a:avLst/>
          </a:prstGeom>
          <a:noFill/>
          <a:ln w="9525">
            <a:noFill/>
            <a:miter lim="800000"/>
            <a:headEnd/>
            <a:tailEnd/>
          </a:ln>
        </p:spPr>
        <p:txBody>
          <a:bodyPr wrap="none"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a:latin typeface="Courier New" pitchFamily="-111" charset="0"/>
              </a:rPr>
              <a:t>MATCHCODE</a:t>
            </a:r>
            <a:r>
              <a:rPr lang="en-US" sz="1800"/>
              <a:t> 10 = postal code not matched</a:t>
            </a:r>
          </a:p>
          <a:p>
            <a:pPr defTabSz="228600">
              <a:lnSpc>
                <a:spcPct val="80000"/>
              </a:lnSpc>
              <a:spcBef>
                <a:spcPct val="20000"/>
              </a:spcBef>
              <a:buClr>
                <a:srgbClr val="FF0000"/>
              </a:buClr>
              <a:buFont typeface="Arial" pitchFamily="-111" charset="0"/>
              <a:buNone/>
            </a:pPr>
            <a:r>
              <a:rPr lang="en-US" sz="1800"/>
              <a:t>Match on the exact house number of Clay St</a:t>
            </a:r>
          </a:p>
          <a:p>
            <a:pPr defTabSz="228600">
              <a:lnSpc>
                <a:spcPct val="80000"/>
              </a:lnSpc>
              <a:spcBef>
                <a:spcPct val="20000"/>
              </a:spcBef>
              <a:buClr>
                <a:srgbClr val="FF0000"/>
              </a:buClr>
              <a:buFont typeface="Arial" pitchFamily="-111" charset="0"/>
              <a:buNone/>
            </a:pPr>
            <a:r>
              <a:rPr lang="en-US" sz="1800"/>
              <a:t>Postal code and street name corrected</a:t>
            </a:r>
          </a:p>
        </p:txBody>
      </p:sp>
      <p:sp>
        <p:nvSpPr>
          <p:cNvPr id="66565" name="Rectangle 5"/>
          <p:cNvSpPr>
            <a:spLocks noChangeArrowheads="1"/>
          </p:cNvSpPr>
          <p:nvPr/>
        </p:nvSpPr>
        <p:spPr bwMode="auto">
          <a:xfrm>
            <a:off x="152400" y="3068638"/>
            <a:ext cx="9525000" cy="147478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NULL, </a:t>
            </a:r>
            <a:r>
              <a:rPr lang="en-US" sz="1800" dirty="0">
                <a:solidFill>
                  <a:srgbClr val="FF0000"/>
                </a:solidFill>
                <a:latin typeface="Courier New" pitchFamily="-111" charset="0"/>
              </a:rPr>
              <a:t>'CLAY ST', </a:t>
            </a:r>
            <a:r>
              <a:rPr lang="en-US" sz="1800" dirty="0">
                <a:latin typeface="Courier New" pitchFamily="-111" charset="0"/>
              </a:rPr>
              <a:t>NULL, NULL, 'SAN FRANCISCO', 'SAN FRANCISCO', 'CA', 'US', </a:t>
            </a:r>
            <a:r>
              <a:rPr lang="en-US" sz="1800" dirty="0">
                <a:solidFill>
                  <a:srgbClr val="FF0000"/>
                </a:solidFill>
                <a:latin typeface="Courier New" pitchFamily="-111" charset="0"/>
              </a:rPr>
              <a:t>'94109'</a:t>
            </a:r>
            <a:r>
              <a:rPr lang="en-US" sz="1800" dirty="0">
                <a:latin typeface="Courier New" pitchFamily="-111" charset="0"/>
              </a:rPr>
              <a:t>, NULL, '94109', NULL, </a:t>
            </a:r>
            <a:r>
              <a:rPr lang="en-US" sz="1800" dirty="0">
                <a:solidFill>
                  <a:srgbClr val="FF0000"/>
                </a:solidFill>
                <a:latin typeface="Courier New" pitchFamily="-111" charset="0"/>
              </a:rPr>
              <a:t>'1350'</a:t>
            </a:r>
            <a:r>
              <a:rPr lang="en-US" sz="1800" dirty="0">
                <a:latin typeface="Courier New" pitchFamily="-111" charset="0"/>
              </a:rPr>
              <a:t>, 'CLAY', 'ST', 'F', 'F', NULL, NULL, 'L', .489795918, 198591779,</a:t>
            </a:r>
            <a:r>
              <a:rPr lang="en-US" sz="1800" dirty="0" smtClean="0">
                <a:latin typeface="Courier New" pitchFamily="-111" charset="0"/>
              </a:rPr>
              <a:t>   '</a:t>
            </a:r>
            <a:r>
              <a:rPr lang="en-US" sz="1800" dirty="0">
                <a:latin typeface="Courier New" pitchFamily="-111" charset="0"/>
              </a:rPr>
              <a:t>????#ENU</a:t>
            </a:r>
            <a:r>
              <a:rPr lang="en-US" sz="1800" dirty="0">
                <a:solidFill>
                  <a:srgbClr val="FF0000"/>
                </a:solidFill>
                <a:latin typeface="Courier New" pitchFamily="-111" charset="0"/>
              </a:rPr>
              <a:t>?</a:t>
            </a:r>
            <a:r>
              <a:rPr lang="en-US" sz="1800" dirty="0">
                <a:latin typeface="Courier New" pitchFamily="-111" charset="0"/>
              </a:rPr>
              <a:t>?B281C</a:t>
            </a:r>
            <a:r>
              <a:rPr lang="en-US" sz="1800" dirty="0">
                <a:solidFill>
                  <a:srgbClr val="FF0000"/>
                </a:solidFill>
                <a:latin typeface="Courier New" pitchFamily="-111" charset="0"/>
              </a:rPr>
              <a:t>?</a:t>
            </a:r>
            <a:r>
              <a:rPr lang="en-US" sz="1800" dirty="0">
                <a:latin typeface="Courier New" pitchFamily="-111" charset="0"/>
              </a:rPr>
              <a:t>?', </a:t>
            </a:r>
            <a:r>
              <a:rPr lang="en-US" sz="1800" dirty="0">
                <a:solidFill>
                  <a:srgbClr val="FF0000"/>
                </a:solidFill>
                <a:latin typeface="Courier New" pitchFamily="-111" charset="0"/>
              </a:rPr>
              <a:t>10</a:t>
            </a:r>
            <a:r>
              <a:rPr lang="en-US" sz="1800" dirty="0">
                <a:latin typeface="Courier New" pitchFamily="-111" charset="0"/>
              </a:rPr>
              <a:t>, 'DEFAULT', -122.41531, 37.7931178, '???10101</a:t>
            </a:r>
            <a:r>
              <a:rPr lang="en-US" sz="1800" dirty="0">
                <a:solidFill>
                  <a:srgbClr val="FF0000"/>
                </a:solidFill>
                <a:latin typeface="Courier New" pitchFamily="-111" charset="0"/>
              </a:rPr>
              <a:t>2</a:t>
            </a:r>
            <a:r>
              <a:rPr lang="en-US" sz="1800" dirty="0">
                <a:latin typeface="Courier New" pitchFamily="-111" charset="0"/>
              </a:rPr>
              <a:t>10??00</a:t>
            </a:r>
            <a:r>
              <a:rPr lang="en-US" sz="1800" dirty="0">
                <a:solidFill>
                  <a:srgbClr val="FF0000"/>
                </a:solidFill>
                <a:latin typeface="Courier New" pitchFamily="-111" charset="0"/>
              </a:rPr>
              <a:t>2</a:t>
            </a:r>
            <a:r>
              <a:rPr lang="en-US" sz="1800" dirty="0">
                <a:latin typeface="Courier New" pitchFamily="-111" charset="0"/>
              </a:rPr>
              <a:t>?</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t>Example: Address Spelling Correction</a:t>
            </a:r>
          </a:p>
        </p:txBody>
      </p:sp>
      <p:sp>
        <p:nvSpPr>
          <p:cNvPr id="68611" name="Rectangle 3"/>
          <p:cNvSpPr>
            <a:spLocks noChangeArrowheads="1"/>
          </p:cNvSpPr>
          <p:nvPr/>
        </p:nvSpPr>
        <p:spPr bwMode="auto">
          <a:xfrm>
            <a:off x="152400" y="1600200"/>
            <a:ext cx="95250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SDO_GCDR.GEOCODE('SCOTT',</a:t>
            </a:r>
          </a:p>
          <a:p>
            <a:pPr eaLnBrk="0" hangingPunct="0">
              <a:spcBef>
                <a:spcPct val="20000"/>
              </a:spcBef>
            </a:pPr>
            <a:r>
              <a:rPr lang="en-US" sz="1800">
                <a:latin typeface="Courier New" pitchFamily="-111" charset="0"/>
              </a:rPr>
              <a:t>  SDO_KEYWORDARRAY(</a:t>
            </a:r>
            <a:r>
              <a:rPr lang="en-US" sz="1800">
                <a:solidFill>
                  <a:schemeClr val="accent1"/>
                </a:solidFill>
                <a:latin typeface="Courier New" pitchFamily="-111" charset="0"/>
              </a:rPr>
              <a:t>'100 Van Nust Avenue'</a:t>
            </a:r>
            <a:r>
              <a:rPr lang="en-US" sz="1800">
                <a:latin typeface="Courier New" pitchFamily="-111" charset="0"/>
              </a:rPr>
              <a:t>, 'San Francisco, CA'),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68612" name="Text Box 4"/>
          <p:cNvSpPr txBox="1">
            <a:spLocks noChangeArrowheads="1"/>
          </p:cNvSpPr>
          <p:nvPr/>
        </p:nvSpPr>
        <p:spPr bwMode="auto">
          <a:xfrm>
            <a:off x="128588" y="4795838"/>
            <a:ext cx="5181600" cy="793750"/>
          </a:xfrm>
          <a:prstGeom prst="rect">
            <a:avLst/>
          </a:prstGeom>
          <a:noFill/>
          <a:ln w="9525">
            <a:noFill/>
            <a:miter lim="800000"/>
            <a:headEnd/>
            <a:tailEnd/>
          </a:ln>
        </p:spPr>
        <p:txBody>
          <a:bodyPr wrap="none"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a:latin typeface="Courier New" pitchFamily="-111" charset="0"/>
              </a:rPr>
              <a:t>MATCHCODE</a:t>
            </a:r>
            <a:r>
              <a:rPr lang="en-US" sz="1800"/>
              <a:t> 4 = street address not matched</a:t>
            </a:r>
          </a:p>
          <a:p>
            <a:pPr defTabSz="228600">
              <a:lnSpc>
                <a:spcPct val="80000"/>
              </a:lnSpc>
              <a:spcBef>
                <a:spcPct val="20000"/>
              </a:spcBef>
              <a:buClr>
                <a:srgbClr val="FF0000"/>
              </a:buClr>
              <a:buFont typeface="Arial" pitchFamily="-111" charset="0"/>
              <a:buNone/>
            </a:pPr>
            <a:r>
              <a:rPr lang="en-US" sz="1800"/>
              <a:t>Fuzzy match on street name</a:t>
            </a:r>
          </a:p>
          <a:p>
            <a:pPr defTabSz="228600">
              <a:lnSpc>
                <a:spcPct val="80000"/>
              </a:lnSpc>
              <a:spcBef>
                <a:spcPct val="20000"/>
              </a:spcBef>
              <a:buClr>
                <a:srgbClr val="FF0000"/>
              </a:buClr>
              <a:buFont typeface="Arial" pitchFamily="-111" charset="0"/>
              <a:buNone/>
            </a:pPr>
            <a:r>
              <a:rPr lang="en-US" sz="1800"/>
              <a:t>Postal code inserted and street name corrected</a:t>
            </a:r>
          </a:p>
        </p:txBody>
      </p:sp>
      <p:sp>
        <p:nvSpPr>
          <p:cNvPr id="68613" name="Rectangle 5"/>
          <p:cNvSpPr>
            <a:spLocks noChangeArrowheads="1"/>
          </p:cNvSpPr>
          <p:nvPr/>
        </p:nvSpPr>
        <p:spPr bwMode="auto">
          <a:xfrm>
            <a:off x="152400" y="3068638"/>
            <a:ext cx="9525000" cy="1533525"/>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NULL, </a:t>
            </a:r>
            <a:r>
              <a:rPr lang="en-US" sz="1800" dirty="0">
                <a:solidFill>
                  <a:srgbClr val="FF0000"/>
                </a:solidFill>
                <a:latin typeface="Courier New" pitchFamily="-111" charset="0"/>
              </a:rPr>
              <a:t>'VAN NESS AVE', </a:t>
            </a:r>
            <a:r>
              <a:rPr lang="en-US" sz="1800" dirty="0">
                <a:latin typeface="Courier New" pitchFamily="-111" charset="0"/>
              </a:rPr>
              <a:t>NULL, NULL, 'SAN FRANCISCO', 'SAN FRANCISCO', 'CA', 'US', '94102', NULL, '94102', NULL, '100', 'VAN NESS', 'AVE', 'F', 'F', NULL, NULL, 'R', 0, 923810903, '????#E</a:t>
            </a:r>
            <a:r>
              <a:rPr lang="en-US" sz="1800" dirty="0">
                <a:solidFill>
                  <a:srgbClr val="FF0000"/>
                </a:solidFill>
                <a:latin typeface="Courier New" pitchFamily="-111" charset="0"/>
              </a:rPr>
              <a:t>?</a:t>
            </a:r>
            <a:r>
              <a:rPr lang="en-US" sz="1800" dirty="0">
                <a:latin typeface="Courier New" pitchFamily="-111" charset="0"/>
              </a:rPr>
              <a:t>UT?B281C</a:t>
            </a:r>
            <a:r>
              <a:rPr lang="en-US" sz="1800" dirty="0">
                <a:solidFill>
                  <a:srgbClr val="FF0000"/>
                </a:solidFill>
                <a:latin typeface="Courier New" pitchFamily="-111" charset="0"/>
              </a:rPr>
              <a:t>P</a:t>
            </a:r>
            <a:r>
              <a:rPr lang="en-US" sz="1800" dirty="0">
                <a:latin typeface="Courier New" pitchFamily="-111" charset="0"/>
              </a:rPr>
              <a:t>?', </a:t>
            </a:r>
            <a:r>
              <a:rPr lang="en-US" sz="1800" dirty="0">
                <a:solidFill>
                  <a:srgbClr val="FF0000"/>
                </a:solidFill>
                <a:latin typeface="Courier New" pitchFamily="-111" charset="0"/>
              </a:rPr>
              <a:t>4</a:t>
            </a:r>
            <a:r>
              <a:rPr lang="en-US" sz="1800" dirty="0">
                <a:latin typeface="Courier New" pitchFamily="-111" charset="0"/>
              </a:rPr>
              <a:t>,'DEFAULT', -122.4195, 37.77638,</a:t>
            </a:r>
            <a:r>
              <a:rPr lang="en-US" sz="1800" dirty="0" smtClean="0">
                <a:latin typeface="Courier New" pitchFamily="-111" charset="0"/>
              </a:rPr>
              <a:t> '</a:t>
            </a:r>
            <a:r>
              <a:rPr lang="en-US" sz="1800" dirty="0">
                <a:latin typeface="Courier New" pitchFamily="-111" charset="0"/>
              </a:rPr>
              <a:t>???101</a:t>
            </a:r>
            <a:r>
              <a:rPr lang="en-US" sz="1800" dirty="0">
                <a:solidFill>
                  <a:srgbClr val="FF0000"/>
                </a:solidFill>
                <a:latin typeface="Courier New" pitchFamily="-111" charset="0"/>
              </a:rPr>
              <a:t>2</a:t>
            </a:r>
            <a:r>
              <a:rPr lang="en-US" sz="1800" dirty="0">
                <a:latin typeface="Courier New" pitchFamily="-111" charset="0"/>
              </a:rPr>
              <a:t>1010??00</a:t>
            </a:r>
            <a:r>
              <a:rPr lang="en-US" sz="1800" dirty="0">
                <a:solidFill>
                  <a:srgbClr val="FF0000"/>
                </a:solidFill>
                <a:latin typeface="Courier New" pitchFamily="-111" charset="0"/>
              </a:rPr>
              <a:t>4</a:t>
            </a:r>
            <a:r>
              <a:rPr lang="en-US" sz="1800" dirty="0">
                <a:latin typeface="Courier New" pitchFamily="-111" charset="0"/>
              </a:rPr>
              <a:t>?</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t>Example: Unknown Street</a:t>
            </a:r>
          </a:p>
        </p:txBody>
      </p:sp>
      <p:sp>
        <p:nvSpPr>
          <p:cNvPr id="70659" name="Rectangle 3"/>
          <p:cNvSpPr>
            <a:spLocks noChangeArrowheads="1"/>
          </p:cNvSpPr>
          <p:nvPr/>
        </p:nvSpPr>
        <p:spPr bwMode="auto">
          <a:xfrm>
            <a:off x="152400" y="1600200"/>
            <a:ext cx="95250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SDO_GCDR.GEOCODE('SCOTT',</a:t>
            </a:r>
          </a:p>
          <a:p>
            <a:pPr eaLnBrk="0" hangingPunct="0">
              <a:spcBef>
                <a:spcPct val="20000"/>
              </a:spcBef>
            </a:pPr>
            <a:r>
              <a:rPr lang="en-US" sz="1800">
                <a:latin typeface="Courier New" pitchFamily="-111" charset="0"/>
              </a:rPr>
              <a:t>  SDO_KEYWORDARRAY(</a:t>
            </a:r>
            <a:r>
              <a:rPr lang="en-US" sz="1800">
                <a:solidFill>
                  <a:schemeClr val="accent1"/>
                </a:solidFill>
                <a:latin typeface="Courier New" pitchFamily="-111" charset="0"/>
              </a:rPr>
              <a:t>'100 Oracle Place'</a:t>
            </a:r>
            <a:r>
              <a:rPr lang="en-US" sz="1800">
                <a:latin typeface="Courier New" pitchFamily="-111" charset="0"/>
              </a:rPr>
              <a:t>, 'San Francisco, CA'),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70660" name="Text Box 4"/>
          <p:cNvSpPr txBox="1">
            <a:spLocks noChangeArrowheads="1"/>
          </p:cNvSpPr>
          <p:nvPr/>
        </p:nvSpPr>
        <p:spPr bwMode="auto">
          <a:xfrm>
            <a:off x="128588" y="4776788"/>
            <a:ext cx="4735512" cy="523875"/>
          </a:xfrm>
          <a:prstGeom prst="rect">
            <a:avLst/>
          </a:prstGeom>
          <a:noFill/>
          <a:ln w="9525">
            <a:noFill/>
            <a:miter lim="800000"/>
            <a:headEnd/>
            <a:tailEnd/>
          </a:ln>
        </p:spPr>
        <p:txBody>
          <a:bodyPr wrap="none"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a:latin typeface="Courier New" pitchFamily="-111" charset="0"/>
              </a:rPr>
              <a:t>MATCHCODE</a:t>
            </a:r>
            <a:r>
              <a:rPr lang="en-US" sz="1800"/>
              <a:t> 4 = street address not matched</a:t>
            </a:r>
          </a:p>
          <a:p>
            <a:pPr defTabSz="228600">
              <a:lnSpc>
                <a:spcPct val="80000"/>
              </a:lnSpc>
              <a:spcBef>
                <a:spcPct val="20000"/>
              </a:spcBef>
              <a:buClr>
                <a:srgbClr val="FF0000"/>
              </a:buClr>
              <a:buFont typeface="Arial" pitchFamily="-111" charset="0"/>
              <a:buNone/>
            </a:pPr>
            <a:r>
              <a:rPr lang="en-US" sz="1800"/>
              <a:t>No alternate found</a:t>
            </a:r>
          </a:p>
        </p:txBody>
      </p:sp>
      <p:sp>
        <p:nvSpPr>
          <p:cNvPr id="70661" name="Rectangle 5"/>
          <p:cNvSpPr>
            <a:spLocks noChangeArrowheads="1"/>
          </p:cNvSpPr>
          <p:nvPr/>
        </p:nvSpPr>
        <p:spPr bwMode="auto">
          <a:xfrm>
            <a:off x="152400" y="3068638"/>
            <a:ext cx="9525000" cy="1533525"/>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NULL, </a:t>
            </a:r>
            <a:r>
              <a:rPr lang="en-US" sz="1800" dirty="0">
                <a:solidFill>
                  <a:srgbClr val="FF0000"/>
                </a:solidFill>
                <a:latin typeface="Courier New" pitchFamily="-111" charset="0"/>
              </a:rPr>
              <a:t>NULL</a:t>
            </a:r>
            <a:r>
              <a:rPr lang="en-US" sz="1800" dirty="0">
                <a:latin typeface="Courier New" pitchFamily="-111" charset="0"/>
              </a:rPr>
              <a:t>, NULL, NULL, 'SAN FRANCISCO', 'SAN FRANCISCO', 'CA', 'US', '94102', NULL, NULL, NULL, NULL, NULL, NULL, 'F', 'F', NULL, NULL, 'L', 0, 199259681, '??????</a:t>
            </a:r>
            <a:r>
              <a:rPr lang="en-US" sz="1800" dirty="0">
                <a:solidFill>
                  <a:srgbClr val="FF0000"/>
                </a:solidFill>
                <a:latin typeface="Courier New" pitchFamily="-111" charset="0"/>
              </a:rPr>
              <a:t>?</a:t>
            </a:r>
            <a:r>
              <a:rPr lang="en-US" sz="1800" dirty="0">
                <a:latin typeface="Courier New" pitchFamily="-111" charset="0"/>
              </a:rPr>
              <a:t>???B281CP?', </a:t>
            </a:r>
            <a:r>
              <a:rPr lang="en-US" sz="1800" dirty="0">
                <a:solidFill>
                  <a:srgbClr val="FF0000"/>
                </a:solidFill>
                <a:latin typeface="Courier New" pitchFamily="-111" charset="0"/>
              </a:rPr>
              <a:t>4</a:t>
            </a:r>
            <a:r>
              <a:rPr lang="en-US" sz="1800" dirty="0">
                <a:latin typeface="Courier New" pitchFamily="-111" charset="0"/>
              </a:rPr>
              <a:t>, 'DEFAULT', -122.39825, 37.63243, '???131</a:t>
            </a:r>
            <a:r>
              <a:rPr lang="en-US" sz="1800" dirty="0">
                <a:solidFill>
                  <a:srgbClr val="FF0000"/>
                </a:solidFill>
                <a:latin typeface="Courier New" pitchFamily="-111" charset="0"/>
              </a:rPr>
              <a:t>3</a:t>
            </a:r>
            <a:r>
              <a:rPr lang="en-US" sz="1800" dirty="0">
                <a:latin typeface="Courier New" pitchFamily="-111" charset="0"/>
              </a:rPr>
              <a:t>1310??004?</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fr-FR" sz="2800"/>
              <a:t>Using ERRORMESSAGE and MATCHVECTOR</a:t>
            </a:r>
          </a:p>
        </p:txBody>
      </p:sp>
      <p:graphicFrame>
        <p:nvGraphicFramePr>
          <p:cNvPr id="7" name="Group 152"/>
          <p:cNvGraphicFramePr>
            <a:graphicFrameLocks noGrp="1"/>
          </p:cNvGraphicFramePr>
          <p:nvPr/>
        </p:nvGraphicFramePr>
        <p:xfrm>
          <a:off x="3081338" y="2822575"/>
          <a:ext cx="6624637" cy="3054360"/>
        </p:xfrm>
        <a:graphic>
          <a:graphicData uri="http://schemas.openxmlformats.org/drawingml/2006/table">
            <a:tbl>
              <a:tblPr/>
              <a:tblGrid>
                <a:gridCol w="2447925"/>
                <a:gridCol w="2232025"/>
                <a:gridCol w="1944687"/>
              </a:tblGrid>
              <a:tr h="2492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House or building number</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rgbClr val="FF0000"/>
                          </a:solidFill>
                          <a:effectLst/>
                          <a:latin typeface="Arial" pitchFamily="-84" charset="0"/>
                          <a:ea typeface="Times New Roman" pitchFamily="-84" charset="0"/>
                          <a:cs typeface="Times New Roman" pitchFamily="-84" charset="0"/>
                        </a:rPr>
                        <a:t># 0 (MATCHED)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rgbClr val="FF0000"/>
                          </a:solidFill>
                          <a:effectLst/>
                          <a:latin typeface="Arial" pitchFamily="-84" charset="0"/>
                          <a:ea typeface="Times New Roman" pitchFamily="-84" charset="0"/>
                          <a:cs typeface="Times New Roman" pitchFamily="-84" charset="0"/>
                        </a:rPr>
                        <a:t>? 3 (IGNORED)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36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prefix</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 1 (ABSENT)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1 (ABSENT) </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base name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FF0000"/>
                          </a:solidFill>
                          <a:effectLst/>
                          <a:latin typeface="Arial" pitchFamily="-84" charset="0"/>
                          <a:ea typeface="Times New Roman" pitchFamily="-84" charset="0"/>
                          <a:cs typeface="Times New Roman" pitchFamily="-84" charset="0"/>
                        </a:rPr>
                        <a:t>? 2 (CORRECTED)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FF0000"/>
                          </a:solidFill>
                          <a:effectLst/>
                          <a:latin typeface="Arial" pitchFamily="-84" charset="0"/>
                          <a:ea typeface="Times New Roman" pitchFamily="-84" charset="0"/>
                          <a:cs typeface="Times New Roman" pitchFamily="-84" charset="0"/>
                        </a:rPr>
                        <a:t>? 3 (IGNORED)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suffix</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 1 (ABSENT)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1 (ABSENT) </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Street type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rgbClr val="FF0000"/>
                          </a:solidFill>
                          <a:effectLst/>
                          <a:latin typeface="Arial" pitchFamily="-84" charset="0"/>
                          <a:ea typeface="Times New Roman" pitchFamily="-84" charset="0"/>
                          <a:cs typeface="Times New Roman" pitchFamily="-84" charset="0"/>
                        </a:rPr>
                        <a:t>T 0 (MATCHED)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rgbClr val="FF0000"/>
                          </a:solidFill>
                          <a:effectLst/>
                          <a:latin typeface="Arial" pitchFamily="-84" charset="0"/>
                          <a:ea typeface="Times New Roman" pitchFamily="-84" charset="0"/>
                          <a:cs typeface="Times New Roman" pitchFamily="-84" charset="0"/>
                        </a:rPr>
                        <a:t>? 3 (IGNORED)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Secondary unit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1 (ABSENT)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 1 (ABSENT) </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Built-up area or city</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B 0 (MATCHED)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B 0 (MATCHED)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Region</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1 0 (MATCHED)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1 0 (MATCHED)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Country</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 0 (MATCHED)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 0 (MATCHED)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Postal code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rgbClr val="FF0000"/>
                          </a:solidFill>
                          <a:effectLst/>
                          <a:latin typeface="Arial" pitchFamily="-84" charset="0"/>
                          <a:ea typeface="Times New Roman" pitchFamily="-84" charset="0"/>
                          <a:cs typeface="Times New Roman" pitchFamily="-84" charset="0"/>
                        </a:rPr>
                        <a:t>P 4 (SUPPLIED)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rgbClr val="FF0000"/>
                          </a:solidFill>
                          <a:effectLst/>
                          <a:latin typeface="Arial" pitchFamily="-84" charset="0"/>
                          <a:ea typeface="Times New Roman" pitchFamily="-84" charset="0"/>
                          <a:cs typeface="Times New Roman" pitchFamily="-84" charset="0"/>
                        </a:rPr>
                        <a:t>P 1 (ABSENT) </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Group 152"/>
          <p:cNvGraphicFramePr>
            <a:graphicFrameLocks noGrp="1"/>
          </p:cNvGraphicFramePr>
          <p:nvPr/>
        </p:nvGraphicFramePr>
        <p:xfrm>
          <a:off x="3081338" y="1614488"/>
          <a:ext cx="6624637" cy="977585"/>
        </p:xfrm>
        <a:graphic>
          <a:graphicData uri="http://schemas.openxmlformats.org/drawingml/2006/table">
            <a:tbl>
              <a:tblPr/>
              <a:tblGrid>
                <a:gridCol w="2447925"/>
                <a:gridCol w="2232025"/>
                <a:gridCol w="1944687"/>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Address Element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100 van nust avenue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100 oracle place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492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ERRORMESSAGE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????#E?UT?B281CP?</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??????????B281CP?</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36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chemeClr val="tx1"/>
                          </a:solidFill>
                          <a:effectLst/>
                          <a:latin typeface="Arial" pitchFamily="-84" charset="0"/>
                          <a:ea typeface="Times New Roman" pitchFamily="-84" charset="0"/>
                          <a:cs typeface="Times New Roman" pitchFamily="-84" charset="0"/>
                        </a:rPr>
                        <a:t>MATCHVECTOR</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???10121010??004?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???13131310??001?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2771" name="TextBox 9"/>
          <p:cNvSpPr txBox="1">
            <a:spLocks noChangeArrowheads="1"/>
          </p:cNvSpPr>
          <p:nvPr/>
        </p:nvSpPr>
        <p:spPr bwMode="auto">
          <a:xfrm>
            <a:off x="415925" y="1557338"/>
            <a:ext cx="2449513" cy="3170237"/>
          </a:xfrm>
          <a:prstGeom prst="rect">
            <a:avLst/>
          </a:prstGeom>
          <a:noFill/>
          <a:ln w="9525">
            <a:noFill/>
            <a:miter lim="800000"/>
            <a:headEnd/>
            <a:tailEnd/>
          </a:ln>
        </p:spPr>
        <p:txBody>
          <a:bodyPr>
            <a:prstTxWarp prst="textNoShape">
              <a:avLst/>
            </a:prstTxWarp>
            <a:spAutoFit/>
          </a:bodyPr>
          <a:lstStyle/>
          <a:p>
            <a:r>
              <a:rPr lang="fr-FR" b="0"/>
              <a:t>Spelling mistake in street name vs unknown street</a:t>
            </a:r>
          </a:p>
          <a:p>
            <a:endParaRPr lang="fr-FR" b="0"/>
          </a:p>
          <a:p>
            <a:r>
              <a:rPr lang="fr-FR" b="0"/>
              <a:t>Street base name is « corrected » vs « ignored ».</a:t>
            </a:r>
          </a:p>
          <a:p>
            <a:endParaRPr lang="fr-FR" b="0"/>
          </a:p>
          <a:p>
            <a:r>
              <a:rPr lang="fr-FR" b="0"/>
              <a:t>Other address elements ignored.</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881063" y="1919288"/>
            <a:ext cx="7354887" cy="630237"/>
          </a:xfrm>
          <a:prstGeom prst="rect">
            <a:avLst/>
          </a:prstGeom>
          <a:noFill/>
          <a:ln w="9525">
            <a:noFill/>
            <a:miter lim="800000"/>
            <a:headEnd/>
            <a:tailEnd/>
          </a:ln>
        </p:spPr>
        <p:txBody>
          <a:bodyPr>
            <a:prstTxWarp prst="textNoShape">
              <a:avLst/>
            </a:prstTxWarp>
            <a:spAutoFit/>
          </a:bodyPr>
          <a:lstStyle/>
          <a:p>
            <a:pPr marL="119063" indent="-119063" eaLnBrk="0" hangingPunct="0">
              <a:spcBef>
                <a:spcPct val="20000"/>
              </a:spcBef>
            </a:pPr>
            <a:endParaRPr lang="en-US" sz="1600"/>
          </a:p>
          <a:p>
            <a:pPr marL="119063" indent="-119063" eaLnBrk="0" hangingPunct="0">
              <a:spcBef>
                <a:spcPct val="20000"/>
              </a:spcBef>
            </a:pPr>
            <a:endParaRPr lang="en-US" sz="1600" b="0"/>
          </a:p>
        </p:txBody>
      </p:sp>
      <p:sp>
        <p:nvSpPr>
          <p:cNvPr id="73731" name="Rectangle 5"/>
          <p:cNvSpPr>
            <a:spLocks noGrp="1" noChangeArrowheads="1"/>
          </p:cNvSpPr>
          <p:nvPr>
            <p:ph type="title"/>
          </p:nvPr>
        </p:nvSpPr>
        <p:spPr/>
        <p:txBody>
          <a:bodyPr/>
          <a:lstStyle/>
          <a:p>
            <a:pPr eaLnBrk="1" hangingPunct="1"/>
            <a:r>
              <a:rPr lang="en-US"/>
              <a:t>Point Addressing</a:t>
            </a:r>
          </a:p>
        </p:txBody>
      </p:sp>
      <p:sp>
        <p:nvSpPr>
          <p:cNvPr id="73732" name="Rectangle 6"/>
          <p:cNvSpPr>
            <a:spLocks noGrp="1" noChangeArrowheads="1"/>
          </p:cNvSpPr>
          <p:nvPr>
            <p:ph type="body" idx="1"/>
          </p:nvPr>
        </p:nvSpPr>
        <p:spPr/>
        <p:txBody>
          <a:bodyPr/>
          <a:lstStyle/>
          <a:p>
            <a:pPr eaLnBrk="1" hangingPunct="1"/>
            <a:r>
              <a:rPr lang="en-US" dirty="0"/>
              <a:t>Point Addressing data has an exact long/lat for each address</a:t>
            </a:r>
          </a:p>
          <a:p>
            <a:pPr lvl="1" eaLnBrk="1" hangingPunct="1"/>
            <a:r>
              <a:rPr lang="en-US" dirty="0">
                <a:ea typeface="ＭＳ Ｐゴシック" pitchFamily="-111" charset="-128"/>
              </a:rPr>
              <a:t>This is different from the range based addressing where each road segment has an address range</a:t>
            </a:r>
            <a:endParaRPr lang="en-US" dirty="0" smtClean="0">
              <a:ea typeface="ＭＳ Ｐゴシック" pitchFamily="-111" charset="-128"/>
            </a:endParaRPr>
          </a:p>
          <a:p>
            <a:pPr eaLnBrk="1" hangingPunct="1"/>
            <a:r>
              <a:rPr lang="en-US" dirty="0" smtClean="0"/>
              <a:t>Specific table</a:t>
            </a:r>
            <a:r>
              <a:rPr lang="en-US" dirty="0"/>
              <a:t>: </a:t>
            </a:r>
            <a:r>
              <a:rPr lang="en-US" dirty="0" err="1"/>
              <a:t>GC_ADDRESS_POINT_xx</a:t>
            </a:r>
            <a:r>
              <a:rPr lang="en-US" dirty="0"/>
              <a:t> </a:t>
            </a:r>
          </a:p>
          <a:p>
            <a:pPr eaLnBrk="1" hangingPunct="1"/>
            <a:r>
              <a:rPr lang="en-US" dirty="0"/>
              <a:t>If this table exists we use it to refine the result using the exact long/lat provided</a:t>
            </a:r>
          </a:p>
          <a:p>
            <a:pPr eaLnBrk="1" hangingPunct="1"/>
            <a:r>
              <a:rPr lang="en-US" dirty="0"/>
              <a:t>If not, we use classic interpolation</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8"/>
          <p:cNvSpPr>
            <a:spLocks noGrp="1" noChangeArrowheads="1"/>
          </p:cNvSpPr>
          <p:nvPr>
            <p:ph type="title"/>
          </p:nvPr>
        </p:nvSpPr>
        <p:spPr/>
        <p:txBody>
          <a:bodyPr/>
          <a:lstStyle/>
          <a:p>
            <a:pPr eaLnBrk="1" hangingPunct="1"/>
            <a:r>
              <a:rPr lang="en-US"/>
              <a:t>Point Address Geocoding Data </a:t>
            </a:r>
            <a:r>
              <a:rPr lang="en-US" sz="2000"/>
              <a:t>GC_ADDRESS_POINT_xx table</a:t>
            </a:r>
          </a:p>
        </p:txBody>
      </p:sp>
      <p:sp>
        <p:nvSpPr>
          <p:cNvPr id="74755" name="Rectangle 10"/>
          <p:cNvSpPr>
            <a:spLocks noGrp="1" noChangeArrowheads="1"/>
          </p:cNvSpPr>
          <p:nvPr>
            <p:ph type="body" sz="half" idx="2"/>
          </p:nvPr>
        </p:nvSpPr>
        <p:spPr>
          <a:xfrm>
            <a:off x="5213350" y="1412875"/>
            <a:ext cx="4419600" cy="4679950"/>
          </a:xfrm>
        </p:spPr>
        <p:txBody>
          <a:bodyPr/>
          <a:lstStyle/>
          <a:p>
            <a:pPr eaLnBrk="1" hangingPunct="1"/>
            <a:r>
              <a:rPr lang="en-US" sz="2000" dirty="0"/>
              <a:t>Customers can buy this new data set from</a:t>
            </a:r>
            <a:r>
              <a:rPr lang="en-US" sz="2000" dirty="0" smtClean="0"/>
              <a:t> Here (NAVTEQ)</a:t>
            </a:r>
          </a:p>
          <a:p>
            <a:pPr eaLnBrk="1" hangingPunct="1"/>
            <a:r>
              <a:rPr lang="en-US" sz="2000" dirty="0" smtClean="0"/>
              <a:t>“</a:t>
            </a:r>
            <a:r>
              <a:rPr lang="en-US" sz="2000" dirty="0"/>
              <a:t>Point Addressing” data product</a:t>
            </a:r>
          </a:p>
          <a:p>
            <a:pPr eaLnBrk="1" hangingPunct="1"/>
            <a:r>
              <a:rPr lang="en-US" sz="2000" dirty="0"/>
              <a:t>This is in addition to the</a:t>
            </a:r>
            <a:r>
              <a:rPr lang="en-US" sz="2000" dirty="0" smtClean="0"/>
              <a:t> Geocoding </a:t>
            </a:r>
            <a:r>
              <a:rPr lang="en-US" sz="2000" dirty="0"/>
              <a:t>data in Oracle Data Format (ODF)</a:t>
            </a:r>
          </a:p>
          <a:p>
            <a:pPr eaLnBrk="1" hangingPunct="1"/>
            <a:endParaRPr lang="en-US" sz="2000" dirty="0"/>
          </a:p>
          <a:p>
            <a:pPr eaLnBrk="1" hangingPunct="1"/>
            <a:r>
              <a:rPr lang="en-US" sz="2000" dirty="0"/>
              <a:t>Additional flag in ERRORMESSAGE and MATCHVECTOR to identify cases where the </a:t>
            </a:r>
            <a:r>
              <a:rPr lang="en-US" sz="2000" dirty="0" err="1"/>
              <a:t>geocoder</a:t>
            </a:r>
            <a:r>
              <a:rPr lang="en-US" sz="2000" dirty="0"/>
              <a:t> matches on the address</a:t>
            </a:r>
          </a:p>
          <a:p>
            <a:pPr eaLnBrk="1" hangingPunct="1"/>
            <a:r>
              <a:rPr lang="en-US" sz="2000" dirty="0"/>
              <a:t>We first match on the </a:t>
            </a:r>
            <a:r>
              <a:rPr lang="en-US" sz="2000" dirty="0" smtClean="0"/>
              <a:t>road, </a:t>
            </a:r>
            <a:r>
              <a:rPr lang="en-US" sz="2000" dirty="0"/>
              <a:t>then refine on the address point.</a:t>
            </a:r>
          </a:p>
        </p:txBody>
      </p:sp>
      <p:sp>
        <p:nvSpPr>
          <p:cNvPr id="74757" name="Rectangle 5"/>
          <p:cNvSpPr>
            <a:spLocks noChangeArrowheads="1"/>
          </p:cNvSpPr>
          <p:nvPr/>
        </p:nvSpPr>
        <p:spPr bwMode="auto">
          <a:xfrm>
            <a:off x="631825" y="1484313"/>
            <a:ext cx="4321175" cy="3694112"/>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ADDRESS_POINT_ID NUMBER(10) </a:t>
            </a:r>
          </a:p>
          <a:p>
            <a:pPr eaLnBrk="0" hangingPunct="0">
              <a:spcBef>
                <a:spcPct val="20000"/>
              </a:spcBef>
            </a:pPr>
            <a:r>
              <a:rPr lang="en-US" sz="1800">
                <a:latin typeface="Courier New" pitchFamily="-111" charset="0"/>
              </a:rPr>
              <a:t>ROAD_ID          NUMBER   </a:t>
            </a:r>
          </a:p>
          <a:p>
            <a:pPr eaLnBrk="0" hangingPunct="0">
              <a:spcBef>
                <a:spcPct val="20000"/>
              </a:spcBef>
            </a:pPr>
            <a:r>
              <a:rPr lang="en-US" sz="1800">
                <a:latin typeface="Courier New" pitchFamily="-111" charset="0"/>
              </a:rPr>
              <a:t>ROAD_SEGMENT_ID  NUMBER(10)</a:t>
            </a:r>
          </a:p>
          <a:p>
            <a:pPr eaLnBrk="0" hangingPunct="0">
              <a:spcBef>
                <a:spcPct val="20000"/>
              </a:spcBef>
            </a:pPr>
            <a:r>
              <a:rPr lang="en-US" sz="1800">
                <a:latin typeface="Courier New" pitchFamily="-111" charset="0"/>
              </a:rPr>
              <a:t>SIDE             CHAR(1)</a:t>
            </a:r>
          </a:p>
          <a:p>
            <a:pPr eaLnBrk="0" hangingPunct="0">
              <a:spcBef>
                <a:spcPct val="20000"/>
              </a:spcBef>
            </a:pPr>
            <a:r>
              <a:rPr lang="en-US" sz="1800">
                <a:latin typeface="Courier New" pitchFamily="-111" charset="0"/>
              </a:rPr>
              <a:t>LANG_CODE        VARCHAR2(3)</a:t>
            </a:r>
          </a:p>
          <a:p>
            <a:pPr eaLnBrk="0" hangingPunct="0">
              <a:spcBef>
                <a:spcPct val="20000"/>
              </a:spcBef>
            </a:pPr>
            <a:r>
              <a:rPr lang="en-US" sz="1800">
                <a:latin typeface="Courier New" pitchFamily="-111" charset="0"/>
              </a:rPr>
              <a:t>HOUSE_NUMBER     VARCHAR2(600)</a:t>
            </a:r>
          </a:p>
          <a:p>
            <a:pPr eaLnBrk="0" hangingPunct="0">
              <a:spcBef>
                <a:spcPct val="20000"/>
              </a:spcBef>
            </a:pPr>
            <a:r>
              <a:rPr lang="en-US" sz="1800">
                <a:latin typeface="Courier New" pitchFamily="-111" charset="0"/>
              </a:rPr>
              <a:t>PERCENT          NUMBER</a:t>
            </a:r>
          </a:p>
          <a:p>
            <a:pPr eaLnBrk="0" hangingPunct="0">
              <a:spcBef>
                <a:spcPct val="20000"/>
              </a:spcBef>
            </a:pPr>
            <a:r>
              <a:rPr lang="en-US" sz="1800">
                <a:latin typeface="Courier New" pitchFamily="-111" charset="0"/>
              </a:rPr>
              <a:t>ADDR_LONG        NUMBER(10) </a:t>
            </a:r>
          </a:p>
          <a:p>
            <a:pPr eaLnBrk="0" hangingPunct="0">
              <a:spcBef>
                <a:spcPct val="20000"/>
              </a:spcBef>
            </a:pPr>
            <a:r>
              <a:rPr lang="en-US" sz="1800">
                <a:latin typeface="Courier New" pitchFamily="-111" charset="0"/>
              </a:rPr>
              <a:t>ADDR_LAT         NUMBER(10)</a:t>
            </a:r>
          </a:p>
          <a:p>
            <a:pPr eaLnBrk="0" hangingPunct="0">
              <a:spcBef>
                <a:spcPct val="20000"/>
              </a:spcBef>
            </a:pPr>
            <a:r>
              <a:rPr lang="en-US" sz="1800">
                <a:latin typeface="Courier New" pitchFamily="-111" charset="0"/>
              </a:rPr>
              <a:t>COUNTRY_CODE_2   VARCHAR2(2) </a:t>
            </a:r>
          </a:p>
          <a:p>
            <a:pPr eaLnBrk="0" hangingPunct="0">
              <a:spcBef>
                <a:spcPct val="20000"/>
              </a:spcBef>
            </a:pPr>
            <a:r>
              <a:rPr lang="en-US" sz="1800">
                <a:latin typeface="Courier New" pitchFamily="-111" charset="0"/>
              </a:rPr>
              <a:t>PARTITION_ID     NUMBER</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t>Example: House Match by Interpolation </a:t>
            </a:r>
          </a:p>
        </p:txBody>
      </p:sp>
      <p:sp>
        <p:nvSpPr>
          <p:cNvPr id="75779" name="Rectangle 3"/>
          <p:cNvSpPr>
            <a:spLocks noChangeArrowheads="1"/>
          </p:cNvSpPr>
          <p:nvPr/>
        </p:nvSpPr>
        <p:spPr bwMode="auto">
          <a:xfrm>
            <a:off x="152400" y="1600200"/>
            <a:ext cx="96012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SDO_GCDR.GEOCODE('SCOTT',</a:t>
            </a:r>
          </a:p>
          <a:p>
            <a:pPr eaLnBrk="0" hangingPunct="0">
              <a:spcBef>
                <a:spcPct val="20000"/>
              </a:spcBef>
            </a:pPr>
            <a:r>
              <a:rPr lang="en-US" sz="1800">
                <a:solidFill>
                  <a:schemeClr val="bg1"/>
                </a:solidFill>
                <a:latin typeface="Courier New" pitchFamily="-111" charset="0"/>
              </a:rPr>
              <a:t>  </a:t>
            </a:r>
            <a:r>
              <a:rPr lang="en-US" sz="1800">
                <a:latin typeface="Courier New" pitchFamily="-111" charset="0"/>
              </a:rPr>
              <a:t>SDO_KEYWORDARRAY(</a:t>
            </a:r>
            <a:r>
              <a:rPr lang="en-US" sz="1800">
                <a:solidFill>
                  <a:schemeClr val="accent1"/>
                </a:solidFill>
                <a:latin typeface="Courier New" pitchFamily="-111" charset="0"/>
              </a:rPr>
              <a:t>'1350 Clay Street', 'San Francisco, CA'</a:t>
            </a:r>
            <a:r>
              <a:rPr lang="en-US" sz="1800">
                <a:latin typeface="Courier New" pitchFamily="-111" charset="0"/>
              </a:rPr>
              <a:t>),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75780" name="Text Box 4"/>
          <p:cNvSpPr txBox="1">
            <a:spLocks noChangeArrowheads="1"/>
          </p:cNvSpPr>
          <p:nvPr/>
        </p:nvSpPr>
        <p:spPr bwMode="auto">
          <a:xfrm>
            <a:off x="128588" y="4795838"/>
            <a:ext cx="6027737" cy="801687"/>
          </a:xfrm>
          <a:prstGeom prst="rect">
            <a:avLst/>
          </a:prstGeom>
          <a:noFill/>
          <a:ln w="9525">
            <a:noFill/>
            <a:miter lim="800000"/>
            <a:headEnd/>
            <a:tailEnd/>
          </a:ln>
        </p:spPr>
        <p:txBody>
          <a:bodyPr wrap="none"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a:latin typeface="Courier New" pitchFamily="-111" charset="0"/>
              </a:rPr>
              <a:t>MATCHCODE</a:t>
            </a:r>
            <a:r>
              <a:rPr lang="en-US" sz="1800"/>
              <a:t> 1 = exact match</a:t>
            </a:r>
          </a:p>
          <a:p>
            <a:pPr defTabSz="228600">
              <a:lnSpc>
                <a:spcPct val="80000"/>
              </a:lnSpc>
              <a:spcBef>
                <a:spcPct val="20000"/>
              </a:spcBef>
              <a:buClr>
                <a:srgbClr val="FF0000"/>
              </a:buClr>
              <a:buFont typeface="Arial" pitchFamily="-111" charset="0"/>
              <a:buNone/>
            </a:pPr>
            <a:r>
              <a:rPr lang="en-US" sz="1800"/>
              <a:t>Match on the house number of Clay St by interpolation</a:t>
            </a:r>
          </a:p>
          <a:p>
            <a:pPr defTabSz="228600">
              <a:lnSpc>
                <a:spcPct val="80000"/>
              </a:lnSpc>
              <a:spcBef>
                <a:spcPct val="20000"/>
              </a:spcBef>
              <a:buClr>
                <a:srgbClr val="FF0000"/>
              </a:buClr>
              <a:buFont typeface="Arial" pitchFamily="-111" charset="0"/>
              <a:buNone/>
            </a:pPr>
            <a:r>
              <a:rPr lang="en-US" sz="1800"/>
              <a:t>Postal code filled in</a:t>
            </a:r>
          </a:p>
        </p:txBody>
      </p:sp>
      <p:sp>
        <p:nvSpPr>
          <p:cNvPr id="75781" name="Rectangle 5"/>
          <p:cNvSpPr>
            <a:spLocks noChangeArrowheads="1"/>
          </p:cNvSpPr>
          <p:nvPr/>
        </p:nvSpPr>
        <p:spPr bwMode="auto">
          <a:xfrm>
            <a:off x="152400" y="3068638"/>
            <a:ext cx="9601200" cy="147478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NULL, </a:t>
            </a:r>
            <a:r>
              <a:rPr lang="en-US" sz="1800" dirty="0">
                <a:solidFill>
                  <a:srgbClr val="FF0000"/>
                </a:solidFill>
                <a:latin typeface="Courier New" pitchFamily="-111" charset="0"/>
              </a:rPr>
              <a:t>'CLAY ST', </a:t>
            </a:r>
            <a:r>
              <a:rPr lang="en-US" sz="1800" dirty="0">
                <a:latin typeface="Courier New" pitchFamily="-111" charset="0"/>
              </a:rPr>
              <a:t>NULL, NULL, 'SAN FRANCISCO', 'SAN FRANCISCO', 'CA', 'US', '94109', NULL, '94109', NULL, </a:t>
            </a:r>
            <a:r>
              <a:rPr lang="en-US" sz="1800" dirty="0">
                <a:solidFill>
                  <a:srgbClr val="FF0000"/>
                </a:solidFill>
                <a:latin typeface="Courier New" pitchFamily="-111" charset="0"/>
              </a:rPr>
              <a:t>'1350', </a:t>
            </a:r>
            <a:r>
              <a:rPr lang="en-US" sz="1800" dirty="0">
                <a:latin typeface="Courier New" pitchFamily="-111" charset="0"/>
              </a:rPr>
              <a:t>'CLAY', 'ST', 'F', 'F', NULL, NULL, 'L', .489795918, 198591779, '??</a:t>
            </a:r>
            <a:r>
              <a:rPr lang="en-US" sz="1800" dirty="0">
                <a:solidFill>
                  <a:srgbClr val="FF0000"/>
                </a:solidFill>
                <a:latin typeface="Courier New" pitchFamily="-111" charset="0"/>
              </a:rPr>
              <a:t>?</a:t>
            </a:r>
            <a:r>
              <a:rPr lang="en-US" sz="1800" dirty="0">
                <a:latin typeface="Courier New" pitchFamily="-111" charset="0"/>
              </a:rPr>
              <a:t>?</a:t>
            </a:r>
            <a:r>
              <a:rPr lang="en-US" sz="1800" dirty="0">
                <a:solidFill>
                  <a:srgbClr val="FF0000"/>
                </a:solidFill>
                <a:latin typeface="Courier New" pitchFamily="-111" charset="0"/>
              </a:rPr>
              <a:t>#</a:t>
            </a:r>
            <a:r>
              <a:rPr lang="en-US" sz="1800" dirty="0">
                <a:latin typeface="Courier New" pitchFamily="-111" charset="0"/>
              </a:rPr>
              <a:t>ENUT?B281CP?', </a:t>
            </a:r>
            <a:r>
              <a:rPr lang="en-US" sz="1800" dirty="0">
                <a:solidFill>
                  <a:srgbClr val="FF0000"/>
                </a:solidFill>
                <a:latin typeface="Courier New" pitchFamily="-111" charset="0"/>
              </a:rPr>
              <a:t>1</a:t>
            </a:r>
            <a:r>
              <a:rPr lang="en-US" sz="1800" dirty="0">
                <a:latin typeface="Courier New" pitchFamily="-111" charset="0"/>
              </a:rPr>
              <a:t>,'DEFAULT',  -122.41531, 37.7931178,</a:t>
            </a:r>
            <a:r>
              <a:rPr lang="en-US" sz="1800" dirty="0" smtClean="0">
                <a:latin typeface="Courier New" pitchFamily="-111" charset="0"/>
              </a:rPr>
              <a:t>           '</a:t>
            </a:r>
            <a:r>
              <a:rPr lang="en-US" sz="1800" dirty="0">
                <a:latin typeface="Courier New" pitchFamily="-111" charset="0"/>
              </a:rPr>
              <a:t>??</a:t>
            </a:r>
            <a:r>
              <a:rPr lang="en-US" sz="1800" dirty="0">
                <a:solidFill>
                  <a:srgbClr val="FF0000"/>
                </a:solidFill>
                <a:latin typeface="Courier New" pitchFamily="-111" charset="0"/>
              </a:rPr>
              <a:t>?</a:t>
            </a:r>
            <a:r>
              <a:rPr lang="en-US" sz="1800" dirty="0">
                <a:latin typeface="Courier New" pitchFamily="-111" charset="0"/>
              </a:rPr>
              <a:t>1</a:t>
            </a:r>
            <a:r>
              <a:rPr lang="en-US" sz="1800" dirty="0">
                <a:solidFill>
                  <a:srgbClr val="FF0000"/>
                </a:solidFill>
                <a:latin typeface="Courier New" pitchFamily="-111" charset="0"/>
              </a:rPr>
              <a:t>0</a:t>
            </a:r>
            <a:r>
              <a:rPr lang="en-US" sz="1800" dirty="0">
                <a:latin typeface="Courier New" pitchFamily="-111" charset="0"/>
              </a:rPr>
              <a:t>101010??004?</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t>Example: House Match by Point Address</a:t>
            </a:r>
          </a:p>
        </p:txBody>
      </p:sp>
      <p:sp>
        <p:nvSpPr>
          <p:cNvPr id="77827" name="Rectangle 3"/>
          <p:cNvSpPr>
            <a:spLocks noChangeArrowheads="1"/>
          </p:cNvSpPr>
          <p:nvPr/>
        </p:nvSpPr>
        <p:spPr bwMode="auto">
          <a:xfrm>
            <a:off x="152400" y="1600200"/>
            <a:ext cx="96012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SDO_GCDR.GEOCODE('SCOTT',</a:t>
            </a:r>
          </a:p>
          <a:p>
            <a:pPr eaLnBrk="0" hangingPunct="0">
              <a:spcBef>
                <a:spcPct val="20000"/>
              </a:spcBef>
            </a:pPr>
            <a:r>
              <a:rPr lang="en-US" sz="1800">
                <a:solidFill>
                  <a:schemeClr val="bg1"/>
                </a:solidFill>
                <a:latin typeface="Courier New" pitchFamily="-111" charset="0"/>
              </a:rPr>
              <a:t>  </a:t>
            </a:r>
            <a:r>
              <a:rPr lang="en-US" sz="1800">
                <a:latin typeface="Courier New" pitchFamily="-111" charset="0"/>
              </a:rPr>
              <a:t>SDO_KEYWORDARRAY(</a:t>
            </a:r>
            <a:r>
              <a:rPr lang="en-US" sz="1800">
                <a:solidFill>
                  <a:schemeClr val="accent1"/>
                </a:solidFill>
                <a:latin typeface="Courier New" pitchFamily="-111" charset="0"/>
              </a:rPr>
              <a:t>'1357 Clay Street', 'San Francisco, CA'</a:t>
            </a:r>
            <a:r>
              <a:rPr lang="en-US" sz="1800">
                <a:latin typeface="Courier New" pitchFamily="-111" charset="0"/>
              </a:rPr>
              <a:t>),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77828" name="Text Box 4"/>
          <p:cNvSpPr txBox="1">
            <a:spLocks noChangeArrowheads="1"/>
          </p:cNvSpPr>
          <p:nvPr/>
        </p:nvSpPr>
        <p:spPr bwMode="auto">
          <a:xfrm>
            <a:off x="128588" y="4795838"/>
            <a:ext cx="6323012" cy="1077912"/>
          </a:xfrm>
          <a:prstGeom prst="rect">
            <a:avLst/>
          </a:prstGeom>
          <a:noFill/>
          <a:ln w="9525">
            <a:noFill/>
            <a:miter lim="800000"/>
            <a:headEnd/>
            <a:tailEnd/>
          </a:ln>
        </p:spPr>
        <p:txBody>
          <a:bodyPr wrap="none"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a:latin typeface="Courier New" pitchFamily="-111" charset="0"/>
              </a:rPr>
              <a:t>MATCHCODE</a:t>
            </a:r>
            <a:r>
              <a:rPr lang="en-US" sz="1800"/>
              <a:t> 1 = exact match</a:t>
            </a:r>
          </a:p>
          <a:p>
            <a:pPr defTabSz="228600">
              <a:lnSpc>
                <a:spcPct val="80000"/>
              </a:lnSpc>
              <a:spcBef>
                <a:spcPct val="20000"/>
              </a:spcBef>
              <a:buClr>
                <a:srgbClr val="FF0000"/>
              </a:buClr>
              <a:buFont typeface="Arial" pitchFamily="-111" charset="0"/>
              <a:buNone/>
            </a:pPr>
            <a:r>
              <a:rPr lang="en-US" sz="1800"/>
              <a:t>Match on the house number of Clay St as a point address</a:t>
            </a:r>
          </a:p>
          <a:p>
            <a:pPr defTabSz="228600">
              <a:lnSpc>
                <a:spcPct val="80000"/>
              </a:lnSpc>
              <a:spcBef>
                <a:spcPct val="20000"/>
              </a:spcBef>
              <a:buClr>
                <a:srgbClr val="FF0000"/>
              </a:buClr>
              <a:buFont typeface="Arial" pitchFamily="-111" charset="0"/>
              <a:buNone/>
            </a:pPr>
            <a:r>
              <a:rPr lang="en-US" sz="1800"/>
              <a:t>Check errormessage and matchvector to confirm (“X”)</a:t>
            </a:r>
          </a:p>
          <a:p>
            <a:pPr defTabSz="228600">
              <a:lnSpc>
                <a:spcPct val="80000"/>
              </a:lnSpc>
              <a:spcBef>
                <a:spcPct val="20000"/>
              </a:spcBef>
              <a:buClr>
                <a:srgbClr val="FF0000"/>
              </a:buClr>
              <a:buFont typeface="Arial" pitchFamily="-111" charset="0"/>
              <a:buNone/>
            </a:pPr>
            <a:r>
              <a:rPr lang="en-US" sz="1800"/>
              <a:t>Postal code filled in</a:t>
            </a:r>
          </a:p>
        </p:txBody>
      </p:sp>
      <p:sp>
        <p:nvSpPr>
          <p:cNvPr id="77829" name="Rectangle 5"/>
          <p:cNvSpPr>
            <a:spLocks noChangeArrowheads="1"/>
          </p:cNvSpPr>
          <p:nvPr/>
        </p:nvSpPr>
        <p:spPr bwMode="auto">
          <a:xfrm>
            <a:off x="152400" y="3068638"/>
            <a:ext cx="9601200" cy="147478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NULL, </a:t>
            </a:r>
            <a:r>
              <a:rPr lang="en-US" sz="1800" dirty="0">
                <a:solidFill>
                  <a:srgbClr val="FF0000"/>
                </a:solidFill>
                <a:latin typeface="Courier New" pitchFamily="-111" charset="0"/>
              </a:rPr>
              <a:t>'CLAY ST', </a:t>
            </a:r>
            <a:r>
              <a:rPr lang="en-US" sz="1800" dirty="0">
                <a:latin typeface="Courier New" pitchFamily="-111" charset="0"/>
              </a:rPr>
              <a:t>NULL, NULL, 'SAN FRANCISCO', 'SAN FRANCISCO', 'CA', 'US', '94109', NULL, '94109', NULL, </a:t>
            </a:r>
            <a:r>
              <a:rPr lang="en-US" sz="1800" dirty="0">
                <a:solidFill>
                  <a:srgbClr val="FF0000"/>
                </a:solidFill>
                <a:latin typeface="Courier New" pitchFamily="-111" charset="0"/>
              </a:rPr>
              <a:t>'1357', </a:t>
            </a:r>
            <a:r>
              <a:rPr lang="en-US" sz="1800" dirty="0">
                <a:latin typeface="Courier New" pitchFamily="-111" charset="0"/>
              </a:rPr>
              <a:t>'CLAY', 'ST', 'F', 'F', NULL, NULL, 'R',  .44, 198591779,</a:t>
            </a:r>
            <a:r>
              <a:rPr lang="en-US" sz="1800" dirty="0" smtClean="0">
                <a:latin typeface="Courier New" pitchFamily="-111" charset="0"/>
              </a:rPr>
              <a:t> '</a:t>
            </a:r>
            <a:r>
              <a:rPr lang="en-US" sz="1800" dirty="0">
                <a:latin typeface="Courier New" pitchFamily="-111" charset="0"/>
              </a:rPr>
              <a:t>??</a:t>
            </a:r>
            <a:r>
              <a:rPr lang="en-US" sz="1800" dirty="0">
                <a:solidFill>
                  <a:srgbClr val="FF0000"/>
                </a:solidFill>
                <a:latin typeface="Courier New" pitchFamily="-111" charset="0"/>
              </a:rPr>
              <a:t>X</a:t>
            </a:r>
            <a:r>
              <a:rPr lang="en-US" sz="1800" dirty="0">
                <a:latin typeface="Courier New" pitchFamily="-111" charset="0"/>
              </a:rPr>
              <a:t>?</a:t>
            </a:r>
            <a:r>
              <a:rPr lang="en-US" sz="1800" dirty="0">
                <a:solidFill>
                  <a:srgbClr val="FF0000"/>
                </a:solidFill>
                <a:latin typeface="Courier New" pitchFamily="-111" charset="0"/>
              </a:rPr>
              <a:t>#</a:t>
            </a:r>
            <a:r>
              <a:rPr lang="en-US" sz="1800" dirty="0">
                <a:latin typeface="Courier New" pitchFamily="-111" charset="0"/>
              </a:rPr>
              <a:t>ENUT?B281CP?', </a:t>
            </a:r>
            <a:r>
              <a:rPr lang="en-US" sz="1800" dirty="0">
                <a:solidFill>
                  <a:srgbClr val="FF0000"/>
                </a:solidFill>
                <a:latin typeface="Courier New" pitchFamily="-111" charset="0"/>
              </a:rPr>
              <a:t>1</a:t>
            </a:r>
            <a:r>
              <a:rPr lang="en-US" sz="1800" dirty="0">
                <a:latin typeface="Courier New" pitchFamily="-111" charset="0"/>
              </a:rPr>
              <a:t>, '</a:t>
            </a:r>
            <a:r>
              <a:rPr lang="en-US" sz="1800" dirty="0" smtClean="0">
                <a:latin typeface="Courier New" pitchFamily="-111" charset="0"/>
              </a:rPr>
              <a:t>DEFAULT’, -</a:t>
            </a:r>
            <a:r>
              <a:rPr lang="en-US" sz="1800" dirty="0">
                <a:latin typeface="Courier New" pitchFamily="-111" charset="0"/>
              </a:rPr>
              <a:t>122.4154, 37.79311,</a:t>
            </a:r>
            <a:r>
              <a:rPr lang="en-US" sz="1800" dirty="0" smtClean="0">
                <a:latin typeface="Courier New" pitchFamily="-111" charset="0"/>
              </a:rPr>
              <a:t>      '</a:t>
            </a:r>
            <a:r>
              <a:rPr lang="en-US" sz="1800" dirty="0">
                <a:latin typeface="Courier New" pitchFamily="-111" charset="0"/>
              </a:rPr>
              <a:t>??</a:t>
            </a:r>
            <a:r>
              <a:rPr lang="en-US" sz="1800" dirty="0">
                <a:solidFill>
                  <a:srgbClr val="FF0000"/>
                </a:solidFill>
                <a:latin typeface="Courier New" pitchFamily="-111" charset="0"/>
              </a:rPr>
              <a:t>0</a:t>
            </a:r>
            <a:r>
              <a:rPr lang="en-US" sz="1800" dirty="0">
                <a:latin typeface="Courier New" pitchFamily="-111" charset="0"/>
              </a:rPr>
              <a:t>1</a:t>
            </a:r>
            <a:r>
              <a:rPr lang="en-US" sz="1800" dirty="0">
                <a:solidFill>
                  <a:srgbClr val="FF0000"/>
                </a:solidFill>
                <a:latin typeface="Courier New" pitchFamily="-111" charset="0"/>
              </a:rPr>
              <a:t>0</a:t>
            </a:r>
            <a:r>
              <a:rPr lang="en-US" sz="1800" dirty="0">
                <a:latin typeface="Courier New" pitchFamily="-111" charset="0"/>
              </a:rPr>
              <a:t>101010??004?</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t>POI Geocoding</a:t>
            </a:r>
          </a:p>
        </p:txBody>
      </p:sp>
      <p:sp>
        <p:nvSpPr>
          <p:cNvPr id="79875" name="Content Placeholder 2"/>
          <p:cNvSpPr>
            <a:spLocks noGrp="1"/>
          </p:cNvSpPr>
          <p:nvPr>
            <p:ph idx="1"/>
          </p:nvPr>
        </p:nvSpPr>
        <p:spPr/>
        <p:txBody>
          <a:bodyPr/>
          <a:lstStyle/>
          <a:p>
            <a:r>
              <a:rPr lang="en-US"/>
              <a:t>Specify the name of a point of interest </a:t>
            </a:r>
          </a:p>
          <a:p>
            <a:pPr lvl="1"/>
            <a:r>
              <a:rPr lang="en-US">
                <a:ea typeface="ＭＳ Ｐゴシック" pitchFamily="-111" charset="-128"/>
              </a:rPr>
              <a:t>Examples: “Moscone Center”, “Sheraton Hotel”</a:t>
            </a:r>
          </a:p>
          <a:p>
            <a:r>
              <a:rPr lang="en-US"/>
              <a:t>The geocoder first tries using the name as a street name</a:t>
            </a:r>
          </a:p>
          <a:p>
            <a:pPr lvl="1"/>
            <a:r>
              <a:rPr lang="en-US">
                <a:ea typeface="ＭＳ Ｐゴシック" pitchFamily="-111" charset="-128"/>
              </a:rPr>
              <a:t>No house number, no street type</a:t>
            </a:r>
          </a:p>
          <a:p>
            <a:r>
              <a:rPr lang="en-US"/>
              <a:t>If no match found, then search the GC_POI_xx table.</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t>What is Geocoding?</a:t>
            </a:r>
          </a:p>
        </p:txBody>
      </p:sp>
      <p:sp>
        <p:nvSpPr>
          <p:cNvPr id="19459" name="Rectangle 5"/>
          <p:cNvSpPr>
            <a:spLocks noGrp="1" noChangeArrowheads="1"/>
          </p:cNvSpPr>
          <p:nvPr>
            <p:ph type="body" idx="1"/>
          </p:nvPr>
        </p:nvSpPr>
        <p:spPr/>
        <p:txBody>
          <a:bodyPr/>
          <a:lstStyle/>
          <a:p>
            <a:pPr eaLnBrk="1" hangingPunct="1"/>
            <a:r>
              <a:rPr lang="en-US"/>
              <a:t>Geocoding takes a textual address as input and returns a longitude/latitude coordinate associated with the address</a:t>
            </a:r>
          </a:p>
          <a:p>
            <a:pPr eaLnBrk="1" hangingPunct="1"/>
            <a:r>
              <a:rPr lang="en-US"/>
              <a:t>Geocoding can have various levels of precision:</a:t>
            </a:r>
          </a:p>
          <a:p>
            <a:pPr lvl="1" eaLnBrk="1" hangingPunct="1"/>
            <a:r>
              <a:rPr lang="en-US">
                <a:ea typeface="ＭＳ Ｐゴシック" pitchFamily="-111" charset="-128"/>
              </a:rPr>
              <a:t>House number</a:t>
            </a:r>
          </a:p>
          <a:p>
            <a:pPr lvl="1" eaLnBrk="1" hangingPunct="1"/>
            <a:r>
              <a:rPr lang="en-US">
                <a:ea typeface="ＭＳ Ｐゴシック" pitchFamily="-111" charset="-128"/>
              </a:rPr>
              <a:t>Street</a:t>
            </a:r>
          </a:p>
          <a:p>
            <a:pPr lvl="1" eaLnBrk="1" hangingPunct="1"/>
            <a:r>
              <a:rPr lang="en-US">
                <a:ea typeface="ＭＳ Ｐゴシック" pitchFamily="-111" charset="-128"/>
              </a:rPr>
              <a:t>Postal code</a:t>
            </a:r>
          </a:p>
          <a:p>
            <a:pPr lvl="1" eaLnBrk="1" hangingPunct="1"/>
            <a:r>
              <a:rPr lang="en-US">
                <a:ea typeface="ＭＳ Ｐゴシック" pitchFamily="-111" charset="-128"/>
              </a:rPr>
              <a:t>Town</a:t>
            </a:r>
          </a:p>
          <a:p>
            <a:pPr eaLnBrk="1" hangingPunct="1"/>
            <a:r>
              <a:rPr lang="en-US"/>
              <a:t>Geocoding is used in many application areas:</a:t>
            </a:r>
          </a:p>
          <a:p>
            <a:pPr lvl="1" eaLnBrk="1" hangingPunct="1"/>
            <a:r>
              <a:rPr lang="en-US">
                <a:ea typeface="ＭＳ Ｐゴシック" pitchFamily="-111" charset="-128"/>
              </a:rPr>
              <a:t>Business Finders</a:t>
            </a:r>
          </a:p>
          <a:p>
            <a:pPr lvl="1" eaLnBrk="1" hangingPunct="1"/>
            <a:r>
              <a:rPr lang="en-US">
                <a:ea typeface="ＭＳ Ｐゴシック" pitchFamily="-111" charset="-128"/>
              </a:rPr>
              <a:t>Routing and directions</a:t>
            </a:r>
          </a:p>
          <a:p>
            <a:pPr lvl="1" eaLnBrk="1" hangingPunct="1"/>
            <a:r>
              <a:rPr lang="en-US">
                <a:ea typeface="ＭＳ Ｐゴシック" pitchFamily="-111" charset="-128"/>
              </a:rPr>
              <a:t>Mapping</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t>Example: POI Geocoding</a:t>
            </a:r>
          </a:p>
        </p:txBody>
      </p:sp>
      <p:sp>
        <p:nvSpPr>
          <p:cNvPr id="80899" name="Rectangle 3"/>
          <p:cNvSpPr>
            <a:spLocks noChangeArrowheads="1"/>
          </p:cNvSpPr>
          <p:nvPr/>
        </p:nvSpPr>
        <p:spPr bwMode="auto">
          <a:xfrm>
            <a:off x="152400" y="1600200"/>
            <a:ext cx="96012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SDO_GCDR.GEOCODE('SCOTT',</a:t>
            </a:r>
          </a:p>
          <a:p>
            <a:pPr eaLnBrk="0" hangingPunct="0">
              <a:spcBef>
                <a:spcPct val="20000"/>
              </a:spcBef>
            </a:pPr>
            <a:r>
              <a:rPr lang="en-US" sz="1800">
                <a:solidFill>
                  <a:schemeClr val="bg1"/>
                </a:solidFill>
                <a:latin typeface="Courier New" pitchFamily="-111" charset="0"/>
              </a:rPr>
              <a:t>  </a:t>
            </a:r>
            <a:r>
              <a:rPr lang="en-US" sz="1800">
                <a:latin typeface="Courier New" pitchFamily="-111" charset="0"/>
              </a:rPr>
              <a:t>SDO_KEYWORDARRAY(</a:t>
            </a:r>
            <a:r>
              <a:rPr lang="en-US" sz="1800">
                <a:solidFill>
                  <a:schemeClr val="accent1"/>
                </a:solidFill>
                <a:latin typeface="Courier New" pitchFamily="-111" charset="0"/>
              </a:rPr>
              <a:t>'Moscone Center', 'San Francisco, CA'</a:t>
            </a:r>
            <a:r>
              <a:rPr lang="en-US" sz="1800">
                <a:latin typeface="Courier New" pitchFamily="-111" charset="0"/>
              </a:rPr>
              <a:t>),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80900" name="Text Box 4"/>
          <p:cNvSpPr txBox="1">
            <a:spLocks noChangeArrowheads="1"/>
          </p:cNvSpPr>
          <p:nvPr/>
        </p:nvSpPr>
        <p:spPr bwMode="auto">
          <a:xfrm>
            <a:off x="128588" y="4795838"/>
            <a:ext cx="9453347" cy="1087477"/>
          </a:xfrm>
          <a:prstGeom prst="rect">
            <a:avLst/>
          </a:prstGeom>
          <a:noFill/>
          <a:ln w="9525">
            <a:noFill/>
            <a:miter lim="800000"/>
            <a:headEnd/>
            <a:tailEnd/>
          </a:ln>
        </p:spPr>
        <p:txBody>
          <a:bodyPr wrap="none"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dirty="0">
                <a:latin typeface="Courier New" pitchFamily="-111" charset="0"/>
              </a:rPr>
              <a:t>MATCHCODE</a:t>
            </a:r>
            <a:r>
              <a:rPr lang="en-US" sz="1800" dirty="0"/>
              <a:t> 4 = street not matched (the input has no street address)</a:t>
            </a:r>
          </a:p>
          <a:p>
            <a:pPr defTabSz="228600">
              <a:lnSpc>
                <a:spcPct val="80000"/>
              </a:lnSpc>
              <a:spcBef>
                <a:spcPct val="20000"/>
              </a:spcBef>
              <a:buClr>
                <a:srgbClr val="FF0000"/>
              </a:buClr>
              <a:buFont typeface="Arial" pitchFamily="-111" charset="0"/>
              <a:buNone/>
            </a:pPr>
            <a:r>
              <a:rPr lang="en-US" sz="1800" dirty="0"/>
              <a:t>Street details filled in</a:t>
            </a:r>
          </a:p>
          <a:p>
            <a:pPr defTabSz="228600">
              <a:lnSpc>
                <a:spcPct val="80000"/>
              </a:lnSpc>
              <a:spcBef>
                <a:spcPct val="20000"/>
              </a:spcBef>
              <a:buClr>
                <a:srgbClr val="FF0000"/>
              </a:buClr>
              <a:buFont typeface="Arial" pitchFamily="-111" charset="0"/>
              <a:buNone/>
            </a:pPr>
            <a:r>
              <a:rPr lang="en-US" sz="1800" dirty="0"/>
              <a:t>Check </a:t>
            </a:r>
            <a:r>
              <a:rPr lang="en-US" sz="1800" dirty="0" err="1"/>
              <a:t>errormessage</a:t>
            </a:r>
            <a:r>
              <a:rPr lang="en-US" sz="1800" dirty="0" smtClean="0"/>
              <a:t> (position 4 is “O”) and </a:t>
            </a:r>
            <a:r>
              <a:rPr lang="en-US" sz="1800" dirty="0" err="1"/>
              <a:t>matchvector</a:t>
            </a:r>
            <a:r>
              <a:rPr lang="en-US" sz="1800" dirty="0" smtClean="0"/>
              <a:t> (position 4 is “0”) to confirm</a:t>
            </a:r>
          </a:p>
          <a:p>
            <a:pPr defTabSz="228600">
              <a:lnSpc>
                <a:spcPct val="80000"/>
              </a:lnSpc>
              <a:spcBef>
                <a:spcPct val="20000"/>
              </a:spcBef>
              <a:buClr>
                <a:srgbClr val="FF0000"/>
              </a:buClr>
              <a:buFont typeface="Arial" pitchFamily="-111" charset="0"/>
              <a:buNone/>
            </a:pPr>
            <a:r>
              <a:rPr lang="en-US" sz="1800" dirty="0"/>
              <a:t>Postal code filled in</a:t>
            </a:r>
          </a:p>
        </p:txBody>
      </p:sp>
      <p:sp>
        <p:nvSpPr>
          <p:cNvPr id="80901" name="Rectangle 5"/>
          <p:cNvSpPr>
            <a:spLocks noChangeArrowheads="1"/>
          </p:cNvSpPr>
          <p:nvPr/>
        </p:nvSpPr>
        <p:spPr bwMode="auto">
          <a:xfrm>
            <a:off x="152400" y="3068638"/>
            <a:ext cx="9601200" cy="147478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'MOSCONE CENTER', 'HOWARD ST', NULL, NULL, 'SAN FRANCISCO', 'SAN FRANCISCO', 'CA', 'US', '94103', NULL, '94103', NULL, '747', NULL, NULL, 'F', 'F', NULL, NULL, 'R', .9, 917724446, '???</a:t>
            </a:r>
            <a:r>
              <a:rPr lang="en-US" sz="1800" dirty="0">
                <a:solidFill>
                  <a:srgbClr val="FF0000"/>
                </a:solidFill>
                <a:latin typeface="Courier New" pitchFamily="-111" charset="0"/>
              </a:rPr>
              <a:t>O#</a:t>
            </a:r>
            <a:r>
              <a:rPr lang="en-US" sz="1800" dirty="0">
                <a:latin typeface="Courier New" pitchFamily="-111" charset="0"/>
              </a:rPr>
              <a:t>E</a:t>
            </a:r>
            <a:r>
              <a:rPr lang="en-US" sz="1800" dirty="0">
                <a:solidFill>
                  <a:srgbClr val="FF0000"/>
                </a:solidFill>
                <a:latin typeface="Courier New" pitchFamily="-111" charset="0"/>
              </a:rPr>
              <a:t>?</a:t>
            </a:r>
            <a:r>
              <a:rPr lang="en-US" sz="1800" dirty="0">
                <a:latin typeface="Courier New" pitchFamily="-111" charset="0"/>
              </a:rPr>
              <a:t>U??B281C</a:t>
            </a:r>
            <a:r>
              <a:rPr lang="en-US" sz="1800" dirty="0">
                <a:solidFill>
                  <a:srgbClr val="FF0000"/>
                </a:solidFill>
                <a:latin typeface="Courier New" pitchFamily="-111" charset="0"/>
              </a:rPr>
              <a:t>P</a:t>
            </a:r>
            <a:r>
              <a:rPr lang="en-US" sz="1800" dirty="0">
                <a:latin typeface="Courier New" pitchFamily="-111" charset="0"/>
              </a:rPr>
              <a:t>?', </a:t>
            </a:r>
            <a:r>
              <a:rPr lang="en-US" sz="1800" dirty="0">
                <a:solidFill>
                  <a:srgbClr val="FF0000"/>
                </a:solidFill>
                <a:latin typeface="Courier New" pitchFamily="-111" charset="0"/>
              </a:rPr>
              <a:t>4</a:t>
            </a:r>
            <a:r>
              <a:rPr lang="en-US" sz="1800" dirty="0">
                <a:latin typeface="Courier New" pitchFamily="-111" charset="0"/>
              </a:rPr>
              <a:t>, 'DEFAULT', -122.40112, 37.7845,</a:t>
            </a:r>
            <a:r>
              <a:rPr lang="en-US" sz="1800" dirty="0" smtClean="0">
                <a:latin typeface="Courier New" pitchFamily="-111" charset="0"/>
              </a:rPr>
              <a:t> '</a:t>
            </a:r>
            <a:r>
              <a:rPr lang="en-US" sz="1800" dirty="0">
                <a:latin typeface="Courier New" pitchFamily="-111" charset="0"/>
              </a:rPr>
              <a:t>???</a:t>
            </a:r>
            <a:r>
              <a:rPr lang="en-US" sz="1800" dirty="0">
                <a:solidFill>
                  <a:srgbClr val="FF0000"/>
                </a:solidFill>
                <a:latin typeface="Courier New" pitchFamily="-111" charset="0"/>
              </a:rPr>
              <a:t>04</a:t>
            </a:r>
            <a:r>
              <a:rPr lang="en-US" sz="1800" dirty="0">
                <a:latin typeface="Courier New" pitchFamily="-111" charset="0"/>
              </a:rPr>
              <a:t>1</a:t>
            </a:r>
            <a:r>
              <a:rPr lang="en-US" sz="1800" dirty="0">
                <a:solidFill>
                  <a:srgbClr val="FF0000"/>
                </a:solidFill>
                <a:latin typeface="Courier New" pitchFamily="-111" charset="0"/>
              </a:rPr>
              <a:t>2</a:t>
            </a:r>
            <a:r>
              <a:rPr lang="en-US" sz="1800" dirty="0">
                <a:latin typeface="Courier New" pitchFamily="-111" charset="0"/>
              </a:rPr>
              <a:t>1310??00</a:t>
            </a:r>
            <a:r>
              <a:rPr lang="en-US" sz="1800" dirty="0">
                <a:solidFill>
                  <a:srgbClr val="FF0000"/>
                </a:solidFill>
                <a:latin typeface="Courier New" pitchFamily="-111" charset="0"/>
              </a:rPr>
              <a:t>4</a:t>
            </a:r>
            <a:r>
              <a:rPr lang="en-US" sz="1800" dirty="0">
                <a:latin typeface="Courier New" pitchFamily="-111" charset="0"/>
              </a:rPr>
              <a:t>?</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t>Multiple matches </a:t>
            </a:r>
            <a:br>
              <a:rPr lang="en-US"/>
            </a:br>
            <a:r>
              <a:rPr lang="en-US"/>
              <a:t>The </a:t>
            </a:r>
            <a:r>
              <a:rPr lang="en-US" i="1"/>
              <a:t>geocode_all()</a:t>
            </a:r>
            <a:r>
              <a:rPr lang="en-US"/>
              <a:t> function</a:t>
            </a:r>
          </a:p>
        </p:txBody>
      </p:sp>
      <p:sp>
        <p:nvSpPr>
          <p:cNvPr id="82947" name="Rectangle 3"/>
          <p:cNvSpPr>
            <a:spLocks noChangeArrowheads="1"/>
          </p:cNvSpPr>
          <p:nvPr/>
        </p:nvSpPr>
        <p:spPr bwMode="auto">
          <a:xfrm>
            <a:off x="152400" y="1600200"/>
            <a:ext cx="95250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a:t>
            </a:r>
            <a:r>
              <a:rPr lang="en-US" sz="1800">
                <a:solidFill>
                  <a:schemeClr val="accent1"/>
                </a:solidFill>
                <a:latin typeface="Courier New" pitchFamily="-111" charset="0"/>
              </a:rPr>
              <a:t>SDO_GCDR.GEOCODE_ALL</a:t>
            </a:r>
            <a:r>
              <a:rPr lang="en-US" sz="1800">
                <a:latin typeface="Courier New" pitchFamily="-111" charset="0"/>
              </a:rPr>
              <a:t>('SCOTT',</a:t>
            </a:r>
          </a:p>
          <a:p>
            <a:pPr eaLnBrk="0" hangingPunct="0">
              <a:spcBef>
                <a:spcPct val="20000"/>
              </a:spcBef>
            </a:pPr>
            <a:r>
              <a:rPr lang="en-US" sz="1800">
                <a:latin typeface="Courier New" pitchFamily="-111" charset="0"/>
              </a:rPr>
              <a:t>  SDO_KEYWORDARRAY(</a:t>
            </a:r>
            <a:r>
              <a:rPr lang="en-US" sz="1800">
                <a:solidFill>
                  <a:schemeClr val="accent1"/>
                </a:solidFill>
                <a:latin typeface="Courier New" pitchFamily="-111" charset="0"/>
              </a:rPr>
              <a:t>'Clay Street', 'San Francisco, CA'</a:t>
            </a:r>
            <a:r>
              <a:rPr lang="en-US" sz="1800">
                <a:latin typeface="Courier New" pitchFamily="-111" charset="0"/>
              </a:rPr>
              <a:t>),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82948" name="Rectangle 5"/>
          <p:cNvSpPr>
            <a:spLocks noChangeArrowheads="1"/>
          </p:cNvSpPr>
          <p:nvPr/>
        </p:nvSpPr>
        <p:spPr bwMode="auto">
          <a:xfrm>
            <a:off x="152400" y="3200400"/>
            <a:ext cx="9525000" cy="2967609"/>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400" dirty="0">
                <a:latin typeface="Courier New" pitchFamily="-111" charset="0"/>
              </a:rPr>
              <a:t>SDO_ADDR_ARRAY (</a:t>
            </a:r>
          </a:p>
          <a:p>
            <a:pPr eaLnBrk="0" hangingPunct="0">
              <a:spcBef>
                <a:spcPct val="20000"/>
              </a:spcBef>
            </a:pPr>
            <a:r>
              <a:rPr lang="en-US" sz="1400" dirty="0">
                <a:latin typeface="Courier New" pitchFamily="-111" charset="0"/>
              </a:rPr>
              <a:t> SDO_GEO_ADDR(1, SDO_KEYWORDARRAY(), NULL, 'CLAY ST', NULL, NULL, 'SAN FRANCISCO',</a:t>
            </a:r>
          </a:p>
          <a:p>
            <a:pPr eaLnBrk="0" hangingPunct="0">
              <a:spcBef>
                <a:spcPct val="20000"/>
              </a:spcBef>
            </a:pPr>
            <a:r>
              <a:rPr lang="en-US" sz="1400" dirty="0">
                <a:latin typeface="Courier New" pitchFamily="-111" charset="0"/>
              </a:rPr>
              <a:t>   'SAN FRANCISCO', 'CA', 'US', '94108', NULL, '94108', NULL, '998', 'CLAY', 'ST', 'F', </a:t>
            </a:r>
          </a:p>
          <a:p>
            <a:pPr eaLnBrk="0" hangingPunct="0">
              <a:spcBef>
                <a:spcPct val="20000"/>
              </a:spcBef>
            </a:pPr>
            <a:r>
              <a:rPr lang="en-US" sz="1400" dirty="0">
                <a:latin typeface="Courier New" pitchFamily="-111" charset="0"/>
              </a:rPr>
              <a:t>   'F', NULL, NULL, 'L', 0, 198728956, '????#ENUT?B281CP?', 1,  'DEFAULT', -122.40953, </a:t>
            </a:r>
          </a:p>
          <a:p>
            <a:pPr eaLnBrk="0" hangingPunct="0">
              <a:spcBef>
                <a:spcPct val="20000"/>
              </a:spcBef>
            </a:pPr>
            <a:r>
              <a:rPr lang="en-US" sz="1400" dirty="0">
                <a:latin typeface="Courier New" pitchFamily="-111" charset="0"/>
              </a:rPr>
              <a:t>   37.79388, '???14101010??004?</a:t>
            </a:r>
            <a:r>
              <a:rPr lang="en-US" sz="1400" dirty="0" smtClean="0">
                <a:latin typeface="Courier New" pitchFamily="-111" charset="0"/>
              </a:rPr>
              <a:t>',8307)</a:t>
            </a:r>
            <a:r>
              <a:rPr lang="en-US" sz="1400" dirty="0">
                <a:latin typeface="Courier New" pitchFamily="-111" charset="0"/>
              </a:rPr>
              <a:t>, </a:t>
            </a:r>
          </a:p>
          <a:p>
            <a:pPr eaLnBrk="0" hangingPunct="0">
              <a:spcBef>
                <a:spcPct val="20000"/>
              </a:spcBef>
            </a:pPr>
            <a:r>
              <a:rPr lang="en-US" sz="1400" dirty="0">
                <a:latin typeface="Courier New" pitchFamily="-111" charset="0"/>
              </a:rPr>
              <a:t> SDO_GEO_ADDR(1, SDO_KEYWORDARRAY(), NULL, 'CLAY ST', NULL, NULL, 'SAN FRANCISCO',</a:t>
            </a:r>
          </a:p>
          <a:p>
            <a:pPr eaLnBrk="0" hangingPunct="0">
              <a:spcBef>
                <a:spcPct val="20000"/>
              </a:spcBef>
            </a:pPr>
            <a:r>
              <a:rPr lang="en-US" sz="1400" dirty="0">
                <a:latin typeface="Courier New" pitchFamily="-111" charset="0"/>
              </a:rPr>
              <a:t>   'SAN FRANCISCO', 'CA', 'US', '94111', NULL, '94111', NULL, '398', 'CLAY', 'ST', 'F', </a:t>
            </a:r>
          </a:p>
          <a:p>
            <a:pPr eaLnBrk="0" hangingPunct="0">
              <a:spcBef>
                <a:spcPct val="20000"/>
              </a:spcBef>
            </a:pPr>
            <a:r>
              <a:rPr lang="en-US" sz="1400" dirty="0">
                <a:latin typeface="Courier New" pitchFamily="-111" charset="0"/>
              </a:rPr>
              <a:t>   'F', NULL, NULL, 'L', 0, 916024251, '????#ENUT?B281CP?', 1, 'DEFAULT', -122.40035, </a:t>
            </a:r>
          </a:p>
          <a:p>
            <a:pPr eaLnBrk="0" hangingPunct="0">
              <a:spcBef>
                <a:spcPct val="20000"/>
              </a:spcBef>
            </a:pPr>
            <a:r>
              <a:rPr lang="en-US" sz="1400" dirty="0">
                <a:latin typeface="Courier New" pitchFamily="-111" charset="0"/>
              </a:rPr>
              <a:t>   37.795, '???14101010??004?</a:t>
            </a:r>
            <a:r>
              <a:rPr lang="en-US" sz="1400" dirty="0" smtClean="0">
                <a:latin typeface="Courier New" pitchFamily="-111" charset="0"/>
              </a:rPr>
              <a:t>',8307)</a:t>
            </a:r>
            <a:r>
              <a:rPr lang="en-US" sz="1400" dirty="0">
                <a:latin typeface="Courier New" pitchFamily="-111" charset="0"/>
              </a:rPr>
              <a:t>, </a:t>
            </a:r>
          </a:p>
          <a:p>
            <a:pPr eaLnBrk="0" hangingPunct="0">
              <a:spcBef>
                <a:spcPct val="20000"/>
              </a:spcBef>
            </a:pPr>
            <a:r>
              <a:rPr lang="en-US" sz="1400" dirty="0">
                <a:latin typeface="Courier New" pitchFamily="-111" charset="0"/>
              </a:rPr>
              <a:t> ...</a:t>
            </a:r>
          </a:p>
          <a:p>
            <a:pPr eaLnBrk="0" hangingPunct="0">
              <a:spcBef>
                <a:spcPct val="20000"/>
              </a:spcBef>
            </a:pPr>
            <a:r>
              <a:rPr lang="en-US" sz="1400" dirty="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t>Simple interface: the</a:t>
            </a:r>
            <a:r>
              <a:rPr lang="en-US" i="1"/>
              <a:t> geocode_as_geometry()</a:t>
            </a:r>
            <a:endParaRPr lang="en-US"/>
          </a:p>
        </p:txBody>
      </p:sp>
      <p:sp>
        <p:nvSpPr>
          <p:cNvPr id="84995" name="Rectangle 3"/>
          <p:cNvSpPr>
            <a:spLocks noChangeArrowheads="1"/>
          </p:cNvSpPr>
          <p:nvPr/>
        </p:nvSpPr>
        <p:spPr bwMode="auto">
          <a:xfrm>
            <a:off x="152400" y="1600200"/>
            <a:ext cx="9525000" cy="10366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a:t>
            </a:r>
            <a:r>
              <a:rPr lang="en-US" sz="1800">
                <a:solidFill>
                  <a:schemeClr val="accent1"/>
                </a:solidFill>
                <a:latin typeface="Courier New" pitchFamily="-111" charset="0"/>
              </a:rPr>
              <a:t>SDO_GCDR.GEOCODE_AS_GEOMETRY</a:t>
            </a:r>
            <a:r>
              <a:rPr lang="en-US" sz="1800">
                <a:latin typeface="Courier New" pitchFamily="-111" charset="0"/>
              </a:rPr>
              <a:t>('SCOTT',</a:t>
            </a:r>
          </a:p>
          <a:p>
            <a:pPr eaLnBrk="0" hangingPunct="0">
              <a:spcBef>
                <a:spcPct val="20000"/>
              </a:spcBef>
            </a:pPr>
            <a:r>
              <a:rPr lang="en-US" sz="1800">
                <a:latin typeface="Courier New" pitchFamily="-111" charset="0"/>
              </a:rPr>
              <a:t>  SDO_KEYWORDARRAY('1350 Clay', 'San Francisco, CA'), ‘US')</a:t>
            </a:r>
          </a:p>
          <a:p>
            <a:pPr eaLnBrk="0" hangingPunct="0">
              <a:spcBef>
                <a:spcPct val="20000"/>
              </a:spcBef>
            </a:pPr>
            <a:r>
              <a:rPr lang="en-US" sz="1800">
                <a:latin typeface="Courier New" pitchFamily="-111" charset="0"/>
              </a:rPr>
              <a:t>FROM DUAL;</a:t>
            </a:r>
          </a:p>
        </p:txBody>
      </p:sp>
      <p:sp>
        <p:nvSpPr>
          <p:cNvPr id="84996" name="Text Box 4"/>
          <p:cNvSpPr txBox="1">
            <a:spLocks noChangeArrowheads="1"/>
          </p:cNvSpPr>
          <p:nvPr/>
        </p:nvSpPr>
        <p:spPr bwMode="auto">
          <a:xfrm>
            <a:off x="584200" y="4800600"/>
            <a:ext cx="6807200" cy="519113"/>
          </a:xfrm>
          <a:prstGeom prst="rect">
            <a:avLst/>
          </a:prstGeom>
          <a:noFill/>
          <a:ln w="9525">
            <a:noFill/>
            <a:miter lim="800000"/>
            <a:headEnd/>
            <a:tailEnd/>
          </a:ln>
        </p:spPr>
        <p:txBody>
          <a:bodyPr lIns="12700" tIns="12700" rIns="12700" bIns="12700">
            <a:prstTxWarp prst="textNoShape">
              <a:avLst/>
            </a:prstTxWarp>
            <a:spAutoFit/>
          </a:bodyPr>
          <a:lstStyle/>
          <a:p>
            <a:pPr defTabSz="228600">
              <a:lnSpc>
                <a:spcPct val="80000"/>
              </a:lnSpc>
              <a:spcBef>
                <a:spcPct val="20000"/>
              </a:spcBef>
              <a:buClr>
                <a:srgbClr val="FF0000"/>
              </a:buClr>
              <a:buFont typeface="Arial" pitchFamily="-111" charset="0"/>
              <a:buNone/>
            </a:pPr>
            <a:r>
              <a:rPr lang="en-US" sz="1800"/>
              <a:t>No match_mode parameter: always DEFAULT mode</a:t>
            </a:r>
          </a:p>
          <a:p>
            <a:pPr defTabSz="228600">
              <a:lnSpc>
                <a:spcPct val="80000"/>
              </a:lnSpc>
              <a:spcBef>
                <a:spcPct val="20000"/>
              </a:spcBef>
              <a:buClr>
                <a:srgbClr val="FF0000"/>
              </a:buClr>
              <a:buFont typeface="Arial" pitchFamily="-111" charset="0"/>
              <a:buNone/>
            </a:pPr>
            <a:r>
              <a:rPr lang="en-US" sz="1800"/>
              <a:t>No matchcode returned</a:t>
            </a:r>
          </a:p>
        </p:txBody>
      </p:sp>
      <p:sp>
        <p:nvSpPr>
          <p:cNvPr id="84997" name="Rectangle 5"/>
          <p:cNvSpPr>
            <a:spLocks noChangeArrowheads="1"/>
          </p:cNvSpPr>
          <p:nvPr/>
        </p:nvSpPr>
        <p:spPr bwMode="auto">
          <a:xfrm>
            <a:off x="152400" y="3352800"/>
            <a:ext cx="9525000" cy="647700"/>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SDO_GEOMETRY(2001, 8307, SDO_POINT_TYPE(-122.41531, 37.7931178, NULL), NULL, NULL)</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t>Using Structured Input</a:t>
            </a:r>
          </a:p>
        </p:txBody>
      </p:sp>
      <p:sp>
        <p:nvSpPr>
          <p:cNvPr id="87043" name="Rectangle 3"/>
          <p:cNvSpPr>
            <a:spLocks noGrp="1" noChangeArrowheads="1"/>
          </p:cNvSpPr>
          <p:nvPr>
            <p:ph type="body" idx="1"/>
          </p:nvPr>
        </p:nvSpPr>
        <p:spPr/>
        <p:txBody>
          <a:bodyPr/>
          <a:lstStyle/>
          <a:p>
            <a:pPr eaLnBrk="1" hangingPunct="1">
              <a:buFontTx/>
              <a:buNone/>
            </a:pPr>
            <a:r>
              <a:rPr lang="en-US"/>
              <a:t>Pass individual address fields in a structured way</a:t>
            </a:r>
          </a:p>
          <a:p>
            <a:pPr eaLnBrk="1" hangingPunct="1">
              <a:buFontTx/>
              <a:buNone/>
            </a:pPr>
            <a:endParaRPr lang="en-US"/>
          </a:p>
          <a:p>
            <a:pPr eaLnBrk="1" hangingPunct="1"/>
            <a:r>
              <a:rPr lang="en-US">
                <a:solidFill>
                  <a:schemeClr val="accent1"/>
                </a:solidFill>
              </a:rPr>
              <a:t>SDO_GCDR.GEOCODE_ADDR</a:t>
            </a:r>
          </a:p>
          <a:p>
            <a:pPr lvl="1" eaLnBrk="1" hangingPunct="1"/>
            <a:r>
              <a:rPr lang="en-US">
                <a:ea typeface="ＭＳ Ｐゴシック" pitchFamily="-111" charset="-128"/>
              </a:rPr>
              <a:t>Like GEOCODE, but takes an SDO_GEO_ADDR object as input  </a:t>
            </a:r>
          </a:p>
          <a:p>
            <a:pPr eaLnBrk="1" hangingPunct="1"/>
            <a:r>
              <a:rPr lang="en-US">
                <a:solidFill>
                  <a:schemeClr val="accent1"/>
                </a:solidFill>
              </a:rPr>
              <a:t>SDO_GCDR.GEOCODE_ADDR_ALL</a:t>
            </a:r>
          </a:p>
          <a:p>
            <a:pPr lvl="1" eaLnBrk="1" hangingPunct="1"/>
            <a:r>
              <a:rPr lang="en-US">
                <a:ea typeface="ＭＳ Ｐゴシック" pitchFamily="-111" charset="-128"/>
              </a:rPr>
              <a:t>Like GEOCODE_ALL, but takes an SDO_GEO_ADDR object as input </a:t>
            </a:r>
          </a:p>
          <a:p>
            <a:pPr lvl="1" eaLnBrk="1" hangingPunct="1"/>
            <a:endParaRPr lang="en-US">
              <a:ea typeface="ＭＳ Ｐゴシック" pitchFamily="-111" charset="-128"/>
            </a:endParaRPr>
          </a:p>
          <a:p>
            <a:pPr eaLnBrk="1" hangingPunct="1"/>
            <a:r>
              <a:rPr lang="en-US"/>
              <a:t>Useful when input data is already structured</a:t>
            </a:r>
          </a:p>
          <a:p>
            <a:pPr lvl="1" eaLnBrk="1" hangingPunct="1"/>
            <a:r>
              <a:rPr lang="en-US">
                <a:ea typeface="ＭＳ Ｐゴシック" pitchFamily="-111" charset="-128"/>
              </a:rPr>
              <a:t>Avoids unnecessary address parsing and parsing errors</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t>Structured Geocoding functions</a:t>
            </a:r>
          </a:p>
        </p:txBody>
      </p:sp>
      <p:sp>
        <p:nvSpPr>
          <p:cNvPr id="89091" name="Rectangle 3"/>
          <p:cNvSpPr>
            <a:spLocks noChangeArrowheads="1"/>
          </p:cNvSpPr>
          <p:nvPr/>
        </p:nvSpPr>
        <p:spPr bwMode="auto">
          <a:xfrm>
            <a:off x="763588" y="1857375"/>
            <a:ext cx="8316912" cy="768350"/>
          </a:xfrm>
          <a:prstGeom prst="rect">
            <a:avLst/>
          </a:prstGeom>
          <a:solidFill>
            <a:schemeClr val="accent2"/>
          </a:solidFill>
          <a:ln w="635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SDO_GEO_ADDR = </a:t>
            </a:r>
            <a:r>
              <a:rPr lang="en-US" sz="2200">
                <a:solidFill>
                  <a:schemeClr val="accent1"/>
                </a:solidFill>
                <a:latin typeface="Courier New" pitchFamily="-111" charset="0"/>
              </a:rPr>
              <a:t>SDO_GCDR.GEOCODE_ADDR</a:t>
            </a:r>
            <a:r>
              <a:rPr lang="en-US" sz="2200">
                <a:latin typeface="Courier New" pitchFamily="-111" charset="0"/>
              </a:rPr>
              <a:t> (</a:t>
            </a:r>
          </a:p>
          <a:p>
            <a:pPr eaLnBrk="0" hangingPunct="0"/>
            <a:r>
              <a:rPr lang="en-US" sz="2200">
                <a:latin typeface="Courier New" pitchFamily="-111" charset="0"/>
              </a:rPr>
              <a:t>    &lt;USER_NAME&gt;, &lt;SDO_GEO_ADDR&gt;)</a:t>
            </a:r>
          </a:p>
        </p:txBody>
      </p:sp>
      <p:sp>
        <p:nvSpPr>
          <p:cNvPr id="89092" name="Rectangle 5"/>
          <p:cNvSpPr>
            <a:spLocks noChangeArrowheads="1"/>
          </p:cNvSpPr>
          <p:nvPr/>
        </p:nvSpPr>
        <p:spPr bwMode="auto">
          <a:xfrm>
            <a:off x="763588" y="2819400"/>
            <a:ext cx="8316912" cy="771525"/>
          </a:xfrm>
          <a:prstGeom prst="rect">
            <a:avLst/>
          </a:prstGeom>
          <a:solidFill>
            <a:schemeClr val="accent2"/>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SDO_GEO_ADDR_ARRAY = </a:t>
            </a:r>
            <a:r>
              <a:rPr lang="en-US" sz="2200">
                <a:solidFill>
                  <a:schemeClr val="accent1"/>
                </a:solidFill>
                <a:latin typeface="Courier New" pitchFamily="-111" charset="0"/>
              </a:rPr>
              <a:t>SDO_GCDR.GEOCODE_ADDR_ALL</a:t>
            </a:r>
            <a:r>
              <a:rPr lang="en-US" sz="2200">
                <a:latin typeface="Courier New" pitchFamily="-111" charset="0"/>
              </a:rPr>
              <a:t> (</a:t>
            </a:r>
          </a:p>
          <a:p>
            <a:pPr eaLnBrk="0" hangingPunct="0"/>
            <a:r>
              <a:rPr lang="en-US" sz="2200">
                <a:latin typeface="Courier New" pitchFamily="-111" charset="0"/>
              </a:rPr>
              <a:t>    &lt;USER_NAME&gt;, &lt;SDO_GEO_ADDR&gt;)</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t>Structured Geocoding Example</a:t>
            </a:r>
          </a:p>
        </p:txBody>
      </p:sp>
      <p:sp>
        <p:nvSpPr>
          <p:cNvPr id="91139" name="Rectangle 3"/>
          <p:cNvSpPr>
            <a:spLocks noChangeArrowheads="1"/>
          </p:cNvSpPr>
          <p:nvPr/>
        </p:nvSpPr>
        <p:spPr bwMode="auto">
          <a:xfrm>
            <a:off x="152400" y="1600200"/>
            <a:ext cx="9448800" cy="4008438"/>
          </a:xfrm>
          <a:prstGeom prst="rect">
            <a:avLst/>
          </a:prstGeom>
          <a:solidFill>
            <a:schemeClr val="accent2"/>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SELECT SDO_GCDR.GEOCODE_ADDR('SCOTT',</a:t>
            </a:r>
          </a:p>
          <a:p>
            <a:pPr eaLnBrk="0" hangingPunct="0">
              <a:spcBef>
                <a:spcPct val="20000"/>
              </a:spcBef>
            </a:pPr>
            <a:r>
              <a:rPr lang="en-US" sz="1800" dirty="0">
                <a:latin typeface="Courier New" pitchFamily="-111" charset="0"/>
              </a:rPr>
              <a:t>  SDO_GEO_ADDR (</a:t>
            </a:r>
          </a:p>
          <a:p>
            <a:pPr eaLnBrk="0" hangingPunct="0">
              <a:spcBef>
                <a:spcPct val="20000"/>
              </a:spcBef>
            </a:pPr>
            <a:r>
              <a:rPr lang="en-US" sz="1800" dirty="0">
                <a:latin typeface="Courier New" pitchFamily="-111" charset="0"/>
              </a:rPr>
              <a:t>    'US',               -- COUNTRY</a:t>
            </a:r>
          </a:p>
          <a:p>
            <a:pPr eaLnBrk="0" hangingPunct="0">
              <a:spcBef>
                <a:spcPct val="20000"/>
              </a:spcBef>
            </a:pPr>
            <a:r>
              <a:rPr lang="en-US" sz="1800" dirty="0">
                <a:latin typeface="Courier New" pitchFamily="-111" charset="0"/>
              </a:rPr>
              <a:t>    'DEFAULT',          -- MATCHMODE</a:t>
            </a:r>
          </a:p>
          <a:p>
            <a:pPr eaLnBrk="0" hangingPunct="0">
              <a:spcBef>
                <a:spcPct val="20000"/>
              </a:spcBef>
            </a:pPr>
            <a:r>
              <a:rPr lang="en-US" sz="1800" dirty="0">
                <a:latin typeface="Courier New" pitchFamily="-111" charset="0"/>
              </a:rPr>
              <a:t>    '1200 Clay Street', -- STREET</a:t>
            </a:r>
          </a:p>
          <a:p>
            <a:pPr eaLnBrk="0" hangingPunct="0">
              <a:spcBef>
                <a:spcPct val="20000"/>
              </a:spcBef>
            </a:pPr>
            <a:r>
              <a:rPr lang="en-US" sz="1800" dirty="0">
                <a:latin typeface="Courier New" pitchFamily="-111" charset="0"/>
              </a:rPr>
              <a:t>    'San Francisco',    -- SETTLEMENT</a:t>
            </a:r>
          </a:p>
          <a:p>
            <a:pPr eaLnBrk="0" hangingPunct="0">
              <a:spcBef>
                <a:spcPct val="20000"/>
              </a:spcBef>
            </a:pPr>
            <a:r>
              <a:rPr lang="en-US" sz="1800" dirty="0">
                <a:latin typeface="Courier New" pitchFamily="-111" charset="0"/>
              </a:rPr>
              <a:t>    NULL,               -- MUNICIPALITY</a:t>
            </a:r>
          </a:p>
          <a:p>
            <a:pPr eaLnBrk="0" hangingPunct="0">
              <a:spcBef>
                <a:spcPct val="20000"/>
              </a:spcBef>
            </a:pPr>
            <a:r>
              <a:rPr lang="en-US" sz="1800" dirty="0">
                <a:latin typeface="Courier New" pitchFamily="-111" charset="0"/>
              </a:rPr>
              <a:t>    'CA',               -- REGION</a:t>
            </a:r>
          </a:p>
          <a:p>
            <a:pPr eaLnBrk="0" hangingPunct="0">
              <a:spcBef>
                <a:spcPct val="20000"/>
              </a:spcBef>
            </a:pPr>
            <a:r>
              <a:rPr lang="en-US" sz="1800" dirty="0">
                <a:latin typeface="Courier New" pitchFamily="-111" charset="0"/>
              </a:rPr>
              <a:t>    '94108'             -- POSTALCODE</a:t>
            </a:r>
          </a:p>
          <a:p>
            <a:pPr eaLnBrk="0" hangingPunct="0">
              <a:spcBef>
                <a:spcPct val="20000"/>
              </a:spcBef>
            </a:pPr>
            <a:r>
              <a:rPr lang="en-US" sz="1800" dirty="0">
                <a:latin typeface="Courier New" pitchFamily="-111" charset="0"/>
              </a:rPr>
              <a:t>  )</a:t>
            </a:r>
          </a:p>
          <a:p>
            <a:pPr eaLnBrk="0" hangingPunct="0">
              <a:spcBef>
                <a:spcPct val="20000"/>
              </a:spcBef>
            </a:pPr>
            <a:r>
              <a:rPr lang="en-US" sz="1800" dirty="0">
                <a:latin typeface="Courier New" pitchFamily="-111" charset="0"/>
              </a:rPr>
              <a:t>)</a:t>
            </a:r>
          </a:p>
          <a:p>
            <a:pPr eaLnBrk="0" hangingPunct="0">
              <a:spcBef>
                <a:spcPct val="20000"/>
              </a:spcBef>
            </a:pPr>
            <a:r>
              <a:rPr lang="en-US" sz="1800" dirty="0">
                <a:latin typeface="Courier New" pitchFamily="-111" charset="0"/>
              </a:rPr>
              <a:t>FROM DUAL;</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Quality of a Result</a:t>
            </a:r>
            <a:endParaRPr lang="en-US" dirty="0"/>
          </a:p>
        </p:txBody>
      </p:sp>
      <p:sp>
        <p:nvSpPr>
          <p:cNvPr id="3" name="Content Placeholder 2"/>
          <p:cNvSpPr>
            <a:spLocks noGrp="1"/>
          </p:cNvSpPr>
          <p:nvPr>
            <p:ph idx="1"/>
          </p:nvPr>
        </p:nvSpPr>
        <p:spPr/>
        <p:txBody>
          <a:bodyPr/>
          <a:lstStyle/>
          <a:p>
            <a:r>
              <a:rPr lang="en-US" b="1" dirty="0" smtClean="0"/>
              <a:t>MATCHCODE </a:t>
            </a:r>
            <a:r>
              <a:rPr lang="en-US" dirty="0" smtClean="0"/>
              <a:t>is insufficient</a:t>
            </a:r>
          </a:p>
          <a:p>
            <a:pPr lvl="1"/>
            <a:r>
              <a:rPr lang="en-US" dirty="0" smtClean="0"/>
              <a:t>It does not distinguish between a </a:t>
            </a:r>
            <a:r>
              <a:rPr lang="en-US" dirty="0" err="1" smtClean="0"/>
              <a:t>mis</a:t>
            </a:r>
            <a:r>
              <a:rPr lang="en-US" dirty="0" smtClean="0"/>
              <a:t>-spelled street name and one that does not exist</a:t>
            </a:r>
          </a:p>
          <a:p>
            <a:pPr lvl="1"/>
            <a:r>
              <a:rPr lang="en-US" dirty="0" smtClean="0"/>
              <a:t>It only returns one error (the address may contain multiple errors)</a:t>
            </a:r>
          </a:p>
          <a:p>
            <a:pPr lvl="1"/>
            <a:r>
              <a:rPr lang="en-US" dirty="0" smtClean="0"/>
              <a:t>It does not flag incomplete addresses</a:t>
            </a:r>
          </a:p>
          <a:p>
            <a:r>
              <a:rPr lang="en-US" b="1" dirty="0" smtClean="0"/>
              <a:t>ERRORMESSAGE </a:t>
            </a:r>
            <a:r>
              <a:rPr lang="en-US" dirty="0" smtClean="0"/>
              <a:t>is better but still incomplete</a:t>
            </a:r>
          </a:p>
          <a:p>
            <a:r>
              <a:rPr lang="en-US" b="1" dirty="0" smtClean="0"/>
              <a:t>MATCHVECTOR</a:t>
            </a:r>
            <a:r>
              <a:rPr lang="en-US" dirty="0" smtClean="0"/>
              <a:t> gives all the details</a:t>
            </a:r>
          </a:p>
          <a:p>
            <a:pPr lvl="1"/>
            <a:r>
              <a:rPr lang="en-US" dirty="0" smtClean="0"/>
              <a:t>A string of 17 characters</a:t>
            </a:r>
          </a:p>
          <a:p>
            <a:pPr lvl="1"/>
            <a:r>
              <a:rPr lang="en-US" dirty="0" smtClean="0"/>
              <a:t>Each character corresponds to one address element (house number, street type, base name, postal code, city name, …)</a:t>
            </a:r>
          </a:p>
          <a:p>
            <a:pPr lvl="1"/>
            <a:r>
              <a:rPr lang="en-US" dirty="0" smtClean="0"/>
              <a:t>Each character indicates how that address element was matched </a:t>
            </a:r>
            <a:endParaRPr lang="en-US" dirty="0"/>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t>MATCHVECTOR Structure</a:t>
            </a:r>
            <a:endParaRPr lang="en-US" dirty="0"/>
          </a:p>
        </p:txBody>
      </p:sp>
      <p:sp>
        <p:nvSpPr>
          <p:cNvPr id="15" name="Content Placeholder 14"/>
          <p:cNvSpPr>
            <a:spLocks noGrp="1"/>
          </p:cNvSpPr>
          <p:nvPr>
            <p:ph sz="half" idx="2"/>
          </p:nvPr>
        </p:nvSpPr>
        <p:spPr/>
        <p:txBody>
          <a:bodyPr/>
          <a:lstStyle/>
          <a:p>
            <a:r>
              <a:rPr lang="en-US" dirty="0" smtClean="0"/>
              <a:t>A string of 17 characters</a:t>
            </a:r>
          </a:p>
          <a:p>
            <a:r>
              <a:rPr lang="en-US" dirty="0" smtClean="0"/>
              <a:t>Each character corresponds to one address element </a:t>
            </a:r>
            <a:endParaRPr lang="en-US" dirty="0"/>
          </a:p>
        </p:txBody>
      </p:sp>
      <p:graphicFrame>
        <p:nvGraphicFramePr>
          <p:cNvPr id="504984" name="Group 152"/>
          <p:cNvGraphicFramePr>
            <a:graphicFrameLocks noGrp="1"/>
          </p:cNvGraphicFramePr>
          <p:nvPr/>
        </p:nvGraphicFramePr>
        <p:xfrm>
          <a:off x="609600" y="1219200"/>
          <a:ext cx="3657600" cy="4733621"/>
        </p:xfrm>
        <a:graphic>
          <a:graphicData uri="http://schemas.openxmlformats.org/drawingml/2006/table">
            <a:tbl>
              <a:tblPr firstRow="1">
                <a:tableStyleId>{ED083AE6-46FA-4A59-8FB0-9F97EB10719F}</a:tableStyleId>
              </a:tblPr>
              <a:tblGrid>
                <a:gridCol w="1143000"/>
                <a:gridCol w="2514600"/>
              </a:tblGrid>
              <a:tr h="3667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u="none" strike="noStrike" cap="none" normalizeH="0" baseline="0" dirty="0">
                          <a:ln>
                            <a:noFill/>
                          </a:ln>
                          <a:effectLst/>
                        </a:rPr>
                        <a:t>Position</a:t>
                      </a:r>
                      <a:endParaRPr kumimoji="0" lang="en-US" sz="18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u="none" strike="noStrike" cap="none" normalizeH="0" baseline="0" dirty="0">
                          <a:ln>
                            <a:noFill/>
                          </a:ln>
                          <a:effectLst/>
                        </a:rPr>
                        <a:t>Meaning</a:t>
                      </a:r>
                      <a:endParaRPr kumimoji="0" lang="en-US" sz="18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solidFill>
                      <a:srgbClr val="FFFF99"/>
                    </a:solidFill>
                  </a:tcPr>
                </a:tc>
              </a:tr>
              <a:tr h="2492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3</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Address point</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2492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4</a:t>
                      </a:r>
                      <a:endParaRPr kumimoji="0" lang="en-US" sz="1600" b="0" i="0" u="none" strike="noStrike" cap="none" normalizeH="0" baseline="0" dirty="0">
                        <a:ln>
                          <a:noFill/>
                        </a:ln>
                        <a:solidFill>
                          <a:srgbClr val="000000"/>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POI name</a:t>
                      </a:r>
                      <a:endParaRPr kumimoji="0" lang="en-US" sz="1600" b="0" i="0" u="none" strike="noStrike" cap="none" normalizeH="0" baseline="0" dirty="0">
                        <a:ln>
                          <a:noFill/>
                        </a:ln>
                        <a:solidFill>
                          <a:srgbClr val="000000"/>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2492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5</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House or building number</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6</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Street prefix</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2619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a:ln>
                            <a:noFill/>
                          </a:ln>
                          <a:effectLst/>
                        </a:rPr>
                        <a:t>7</a:t>
                      </a:r>
                      <a:endPar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Street base name</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8</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Street suffix</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984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a:ln>
                            <a:noFill/>
                          </a:ln>
                          <a:effectLst/>
                        </a:rPr>
                        <a:t>9</a:t>
                      </a:r>
                      <a:endPar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Street type</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10</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Secondary unit</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11</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Built-up area or city</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920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a:ln>
                            <a:noFill/>
                          </a:ln>
                          <a:effectLst/>
                        </a:rPr>
                        <a:t>14</a:t>
                      </a:r>
                      <a:endParaRPr kumimoji="0" lang="en-US" sz="16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Region</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15</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Country</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16</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Postal code</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17</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lnB w="38100" cap="flat" cmpd="sng" algn="ctr">
                      <a:solidFill>
                        <a:scrgbClr r="0" g="0" b="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a:ln>
                            <a:noFill/>
                          </a:ln>
                          <a:effectLst/>
                        </a:rPr>
                        <a:t>Postal add-on code</a:t>
                      </a:r>
                      <a:endParaRPr kumimoji="0" lang="en-US" sz="16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tcPr>
                </a:tc>
              </a:tr>
            </a:tbl>
          </a:graphicData>
        </a:graphic>
      </p:graphicFrame>
      <p:cxnSp>
        <p:nvCxnSpPr>
          <p:cNvPr id="56386" name="Elbow Connector 5"/>
          <p:cNvCxnSpPr>
            <a:cxnSpLocks noChangeShapeType="1"/>
          </p:cNvCxnSpPr>
          <p:nvPr/>
        </p:nvCxnSpPr>
        <p:spPr bwMode="auto">
          <a:xfrm rot="16200000" flipH="1">
            <a:off x="8883650" y="584200"/>
            <a:ext cx="914400" cy="1130300"/>
          </a:xfrm>
          <a:prstGeom prst="bentConnector4">
            <a:avLst>
              <a:gd name="adj1" fmla="val -25000"/>
              <a:gd name="adj2" fmla="val 94588"/>
            </a:avLst>
          </a:prstGeom>
          <a:noFill/>
          <a:ln w="9525">
            <a:noFill/>
            <a:round/>
            <a:headEnd/>
            <a:tailEnd type="arrow" w="med" len="med"/>
          </a:ln>
        </p:spPr>
      </p:cxn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p:txBody>
          <a:bodyPr/>
          <a:lstStyle/>
          <a:p>
            <a:pPr eaLnBrk="1" hangingPunct="1"/>
            <a:r>
              <a:rPr lang="en-US" dirty="0" smtClean="0"/>
              <a:t>MATCHVECTOR Values</a:t>
            </a:r>
            <a:endParaRPr lang="en-US" dirty="0"/>
          </a:p>
        </p:txBody>
      </p:sp>
      <p:sp>
        <p:nvSpPr>
          <p:cNvPr id="57347" name="Rectangle 1027"/>
          <p:cNvSpPr>
            <a:spLocks noGrp="1" noChangeArrowheads="1"/>
          </p:cNvSpPr>
          <p:nvPr>
            <p:ph type="body" idx="1"/>
          </p:nvPr>
        </p:nvSpPr>
        <p:spPr/>
        <p:txBody>
          <a:bodyPr/>
          <a:lstStyle/>
          <a:p>
            <a:pPr eaLnBrk="1" hangingPunct="1"/>
            <a:r>
              <a:rPr lang="en-US" dirty="0" smtClean="0"/>
              <a:t>Each </a:t>
            </a:r>
            <a:r>
              <a:rPr lang="en-US" dirty="0"/>
              <a:t>position can have 5 values</a:t>
            </a:r>
          </a:p>
        </p:txBody>
      </p:sp>
      <p:graphicFrame>
        <p:nvGraphicFramePr>
          <p:cNvPr id="572487" name="Group 1095"/>
          <p:cNvGraphicFramePr>
            <a:graphicFrameLocks noGrp="1"/>
          </p:cNvGraphicFramePr>
          <p:nvPr/>
        </p:nvGraphicFramePr>
        <p:xfrm>
          <a:off x="609600" y="2209800"/>
          <a:ext cx="8559800" cy="2686056"/>
        </p:xfrm>
        <a:graphic>
          <a:graphicData uri="http://schemas.openxmlformats.org/drawingml/2006/table">
            <a:tbl>
              <a:tblPr/>
              <a:tblGrid>
                <a:gridCol w="863600"/>
                <a:gridCol w="1828800"/>
                <a:gridCol w="5867400"/>
              </a:tblGrid>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Value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Meaning</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619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MATCHED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Address element specified and matched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ABSENT</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Element not specified and not replaced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2</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CORRECTED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Element specified but not matched, and was replaced with the correct value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3</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IGNORED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Element specified, not matched and not replaced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4</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SUPPLIED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Element missing, filled from the database.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Code </a:t>
            </a:r>
            <a:endParaRPr lang="en-US" dirty="0"/>
          </a:p>
        </p:txBody>
      </p:sp>
      <p:graphicFrame>
        <p:nvGraphicFramePr>
          <p:cNvPr id="4" name="Group 152"/>
          <p:cNvGraphicFramePr>
            <a:graphicFrameLocks noGrp="1"/>
          </p:cNvGraphicFramePr>
          <p:nvPr/>
        </p:nvGraphicFramePr>
        <p:xfrm>
          <a:off x="533400" y="1471604"/>
          <a:ext cx="8763000" cy="4395797"/>
        </p:xfrm>
        <a:graphic>
          <a:graphicData uri="http://schemas.openxmlformats.org/drawingml/2006/table">
            <a:tbl>
              <a:tblPr firstRow="1">
                <a:tableStyleId>{ED083AE6-46FA-4A59-8FB0-9F97EB10719F}</a:tableStyleId>
              </a:tblPr>
              <a:tblGrid>
                <a:gridCol w="762000"/>
                <a:gridCol w="1905000"/>
                <a:gridCol w="2438400"/>
                <a:gridCol w="3657600"/>
              </a:tblGrid>
              <a:tr h="3667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smtClean="0">
                          <a:ln>
                            <a:noFill/>
                          </a:ln>
                          <a:solidFill>
                            <a:schemeClr val="tx1"/>
                          </a:solidFill>
                          <a:effectLst/>
                          <a:latin typeface="+mn-lt"/>
                          <a:ea typeface="+mn-ea"/>
                          <a:cs typeface="+mn-cs"/>
                        </a:rPr>
                        <a:t>Value</a:t>
                      </a:r>
                      <a:endParaRPr kumimoji="0" lang="en-US" sz="16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Meaning</a:t>
                      </a:r>
                    </a:p>
                  </a:txBody>
                  <a:tcPr marL="92075" marR="92075" marT="46038" marB="46038" horzOverflow="overflow">
                    <a:lnT w="38100" cap="flat" cmpd="sng" algn="ctr">
                      <a:solidFill>
                        <a:scrgbClr r="0" g="0" b="0"/>
                      </a:solidFill>
                      <a:prstDash val="solid"/>
                      <a:round/>
                      <a:headEnd type="none" w="med" len="med"/>
                      <a:tailEnd type="none" w="med" len="med"/>
                    </a:lnT>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Source of Coordinates</a:t>
                      </a:r>
                      <a:endParaRPr kumimoji="0" lang="en-US" sz="16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T w="38100" cap="flat" cmpd="sng" algn="ctr">
                      <a:solidFill>
                        <a:scrgbClr r="0" g="0" b="0"/>
                      </a:solidFill>
                      <a:prstDash val="solid"/>
                      <a:round/>
                      <a:headEnd type="none" w="med" len="med"/>
                      <a:tailEnd type="none" w="med" len="med"/>
                    </a:lnT>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u="none" strike="noStrike" cap="none" normalizeH="0" baseline="0" dirty="0" smtClean="0">
                          <a:ln>
                            <a:noFill/>
                          </a:ln>
                          <a:effectLst/>
                        </a:rPr>
                        <a:t>Notes</a:t>
                      </a:r>
                      <a:endParaRPr kumimoji="0" lang="en-US" sz="1600" b="1"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solidFill>
                      <a:srgbClr val="FFFF99"/>
                    </a:solidFill>
                  </a:tcPr>
                </a:tc>
              </a:tr>
              <a:tr h="2492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a:ln>
                            <a:noFill/>
                          </a:ln>
                          <a:solidFill>
                            <a:schemeClr val="tx1"/>
                          </a:solidFill>
                          <a:effectLst/>
                          <a:latin typeface="+mn-lt"/>
                          <a:ea typeface="+mn-ea"/>
                          <a:cs typeface="+mn-cs"/>
                        </a:rPr>
                        <a:t>0</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POI</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GC_POI</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2492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a:ln>
                            <a:noFill/>
                          </a:ln>
                          <a:solidFill>
                            <a:schemeClr val="tx1"/>
                          </a:solidFill>
                          <a:effectLst/>
                          <a:latin typeface="+mn-lt"/>
                          <a:ea typeface="+mn-ea"/>
                          <a:cs typeface="+mn-cs"/>
                        </a:rPr>
                        <a:t>1</a:t>
                      </a:r>
                      <a:endParaRPr kumimoji="0" lang="en-US" sz="1400" b="0" i="0" u="none" strike="noStrike" cap="none" normalizeH="0" baseline="0" dirty="0">
                        <a:ln>
                          <a:noFill/>
                        </a:ln>
                        <a:solidFill>
                          <a:srgbClr val="000000"/>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rgbClr val="000000"/>
                          </a:solidFill>
                          <a:effectLst/>
                          <a:latin typeface="Arial" pitchFamily="-84" charset="0"/>
                          <a:ea typeface="Times New Roman" pitchFamily="-84" charset="0"/>
                          <a:cs typeface="Times New Roman" pitchFamily="-84" charset="0"/>
                        </a:rPr>
                        <a:t>Exact house address</a:t>
                      </a:r>
                      <a:endParaRPr kumimoji="0" lang="en-US" sz="1400" b="0" i="0" u="none" strike="noStrike" cap="none" normalizeH="0" baseline="0" dirty="0">
                        <a:ln>
                          <a:noFill/>
                        </a:ln>
                        <a:solidFill>
                          <a:srgbClr val="000000"/>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rgbClr val="000000"/>
                          </a:solidFill>
                          <a:effectLst/>
                          <a:latin typeface="Arial" pitchFamily="-84" charset="0"/>
                          <a:ea typeface="Times New Roman" pitchFamily="-84" charset="0"/>
                          <a:cs typeface="Times New Roman" pitchFamily="-84" charset="0"/>
                        </a:rPr>
                        <a:t>GC_ADDRESS_POINT</a:t>
                      </a:r>
                      <a:endParaRPr kumimoji="0" lang="en-US" sz="1400" b="0" i="0" u="none" strike="noStrike" cap="none" normalizeH="0" baseline="0" dirty="0">
                        <a:ln>
                          <a:noFill/>
                        </a:ln>
                        <a:solidFill>
                          <a:srgbClr val="000000"/>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rgbClr val="000000"/>
                          </a:solidFill>
                          <a:effectLst/>
                          <a:latin typeface="Arial" pitchFamily="-84" charset="0"/>
                          <a:ea typeface="Times New Roman" pitchFamily="-84" charset="0"/>
                          <a:cs typeface="Times New Roman" pitchFamily="-84" charset="0"/>
                        </a:rPr>
                        <a:t>Location found in the address points table</a:t>
                      </a:r>
                      <a:endParaRPr kumimoji="0" lang="en-US" sz="1400" b="0" i="0" u="none" strike="noStrike" cap="none" normalizeH="0" baseline="0" dirty="0">
                        <a:ln>
                          <a:noFill/>
                        </a:ln>
                        <a:solidFill>
                          <a:srgbClr val="000000"/>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2492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a:ln>
                            <a:noFill/>
                          </a:ln>
                          <a:solidFill>
                            <a:schemeClr val="tx1"/>
                          </a:solidFill>
                          <a:effectLst/>
                          <a:latin typeface="+mn-lt"/>
                          <a:ea typeface="+mn-ea"/>
                          <a:cs typeface="+mn-cs"/>
                        </a:rPr>
                        <a:t>2</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Interpolated house address</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GC_ROAD_SEGMENT</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Location computed by interpolating the house number</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a:ln>
                            <a:noFill/>
                          </a:ln>
                          <a:solidFill>
                            <a:schemeClr val="tx1"/>
                          </a:solidFill>
                          <a:effectLst/>
                          <a:latin typeface="+mn-lt"/>
                          <a:ea typeface="+mn-ea"/>
                          <a:cs typeface="+mn-cs"/>
                        </a:rPr>
                        <a:t>3</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Street</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GC_ROAD</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Center, start or end house number on that road. This happens if the input address has no house number, or if the house number does not exist on that road.</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mn-lt"/>
                          <a:ea typeface="+mn-ea"/>
                          <a:cs typeface="+mn-cs"/>
                        </a:rPr>
                        <a:t>4</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Postal code</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GC_POSTAL_CODE</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Street was not found. Fall back to the postal code center</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920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mn-lt"/>
                          <a:ea typeface="+mn-ea"/>
                          <a:cs typeface="+mn-cs"/>
                        </a:rPr>
                        <a:t>5</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Settlement</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GC_AREA</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Street was not found and no postal code provided. Fall back to settlement</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mn-lt"/>
                          <a:ea typeface="+mn-ea"/>
                          <a:cs typeface="+mn-cs"/>
                        </a:rPr>
                        <a:t>6</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Municipality</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GC_AREA</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Same for municipality</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mn-lt"/>
                          <a:ea typeface="+mn-ea"/>
                          <a:cs typeface="+mn-cs"/>
                        </a:rPr>
                        <a:t>7</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Region</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GC_AREA</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City not found: fall back to region (if any)</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tcPr>
                </a:tc>
              </a:tr>
              <a:tr h="184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mn-lt"/>
                          <a:ea typeface="+mn-ea"/>
                          <a:cs typeface="+mn-cs"/>
                        </a:rPr>
                        <a:t>8</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38100" cap="flat" cmpd="sng" algn="ctr">
                      <a:solidFill>
                        <a:scrgbClr r="0" g="0" b="0"/>
                      </a:solidFill>
                      <a:prstDash val="solid"/>
                      <a:round/>
                      <a:headEnd type="none" w="med" len="med"/>
                      <a:tailEnd type="none" w="med" len="med"/>
                    </a:lnL>
                    <a:lnB w="38100" cap="flat" cmpd="sng" algn="ctr">
                      <a:solidFill>
                        <a:scrgbClr r="0" g="0" b="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Country</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B w="38100" cap="flat" cmpd="sng" algn="ctr">
                      <a:solidFill>
                        <a:scrgbClr r="0" g="0" b="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GC_AREA</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B w="38100" cap="flat" cmpd="sng" algn="ctr">
                      <a:solidFill>
                        <a:scrgbClr r="0" g="0" b="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City not found: fall back to country</a:t>
                      </a:r>
                      <a:endParaRPr kumimoji="0" lang="en-US" sz="14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R w="38100" cap="flat" cmpd="sng" algn="ctr">
                      <a:solidFill>
                        <a:scrgbClr r="0" g="0" b="0"/>
                      </a:solidFill>
                      <a:prstDash val="solid"/>
                      <a:round/>
                      <a:headEnd type="none" w="med" len="med"/>
                      <a:tailEnd type="none" w="med" len="med"/>
                    </a:lnR>
                    <a:lnB w="38100" cap="flat" cmpd="sng" algn="ctr">
                      <a:solidFill>
                        <a:scrgbClr r="0" g="0" b="0"/>
                      </a:solidFill>
                      <a:prstDash val="solid"/>
                      <a:round/>
                      <a:headEnd type="none" w="med" len="med"/>
                      <a:tailEnd type="none" w="med" len="med"/>
                    </a:lnB>
                  </a:tcPr>
                </a:tc>
              </a:tr>
            </a:tbl>
          </a:graphicData>
        </a:graphic>
      </p:graphicFrame>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1058"/>
          <p:cNvGrpSpPr>
            <a:grpSpLocks/>
          </p:cNvGrpSpPr>
          <p:nvPr/>
        </p:nvGrpSpPr>
        <p:grpSpPr bwMode="auto">
          <a:xfrm>
            <a:off x="7315200" y="228600"/>
            <a:ext cx="2438400" cy="5410200"/>
            <a:chOff x="3936" y="144"/>
            <a:chExt cx="1632" cy="3581"/>
          </a:xfrm>
        </p:grpSpPr>
        <p:sp>
          <p:nvSpPr>
            <p:cNvPr id="21541" name="Rectangle 1059"/>
            <p:cNvSpPr>
              <a:spLocks noChangeArrowheads="1"/>
            </p:cNvSpPr>
            <p:nvPr/>
          </p:nvSpPr>
          <p:spPr bwMode="gray">
            <a:xfrm>
              <a:off x="3936" y="528"/>
              <a:ext cx="1632" cy="2830"/>
            </a:xfrm>
            <a:prstGeom prst="rect">
              <a:avLst/>
            </a:prstGeom>
            <a:solidFill>
              <a:srgbClr val="969696"/>
            </a:solidFill>
            <a:ln w="3175">
              <a:solidFill>
                <a:srgbClr val="9999FF"/>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42" name="Oval 1060"/>
            <p:cNvSpPr>
              <a:spLocks noChangeArrowheads="1"/>
            </p:cNvSpPr>
            <p:nvPr/>
          </p:nvSpPr>
          <p:spPr bwMode="gray">
            <a:xfrm>
              <a:off x="3936" y="144"/>
              <a:ext cx="1632" cy="720"/>
            </a:xfrm>
            <a:prstGeom prst="ellipse">
              <a:avLst/>
            </a:prstGeom>
            <a:solidFill>
              <a:srgbClr val="969696"/>
            </a:solidFill>
            <a:ln w="3175">
              <a:solidFill>
                <a:srgbClr val="9999FF"/>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43" name="Oval 1061"/>
            <p:cNvSpPr>
              <a:spLocks noChangeArrowheads="1"/>
            </p:cNvSpPr>
            <p:nvPr/>
          </p:nvSpPr>
          <p:spPr bwMode="gray">
            <a:xfrm>
              <a:off x="3936" y="3024"/>
              <a:ext cx="1632" cy="701"/>
            </a:xfrm>
            <a:prstGeom prst="ellipse">
              <a:avLst/>
            </a:prstGeom>
            <a:solidFill>
              <a:srgbClr val="969696"/>
            </a:solidFill>
            <a:ln w="3175">
              <a:no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grpSp>
      <p:sp>
        <p:nvSpPr>
          <p:cNvPr id="21507" name="AutoShape 1062"/>
          <p:cNvSpPr>
            <a:spLocks noChangeArrowheads="1"/>
          </p:cNvSpPr>
          <p:nvPr/>
        </p:nvSpPr>
        <p:spPr bwMode="auto">
          <a:xfrm>
            <a:off x="4267200" y="4419600"/>
            <a:ext cx="22098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08" name="AutoShape 1063"/>
          <p:cNvSpPr>
            <a:spLocks noChangeArrowheads="1"/>
          </p:cNvSpPr>
          <p:nvPr/>
        </p:nvSpPr>
        <p:spPr bwMode="auto">
          <a:xfrm>
            <a:off x="4267200" y="2895600"/>
            <a:ext cx="22098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09" name="AutoShape 1064"/>
          <p:cNvSpPr>
            <a:spLocks noChangeArrowheads="1"/>
          </p:cNvSpPr>
          <p:nvPr/>
        </p:nvSpPr>
        <p:spPr bwMode="auto">
          <a:xfrm>
            <a:off x="3429000" y="1371600"/>
            <a:ext cx="3505200" cy="4038600"/>
          </a:xfrm>
          <a:prstGeom prst="roundRect">
            <a:avLst>
              <a:gd name="adj" fmla="val 16667"/>
            </a:avLst>
          </a:prstGeom>
          <a:no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10" name="AutoShape 1065"/>
          <p:cNvSpPr>
            <a:spLocks noChangeArrowheads="1"/>
          </p:cNvSpPr>
          <p:nvPr/>
        </p:nvSpPr>
        <p:spPr bwMode="auto">
          <a:xfrm rot="5400000">
            <a:off x="5074444" y="2407444"/>
            <a:ext cx="519112" cy="304800"/>
          </a:xfrm>
          <a:prstGeom prst="rightArrow">
            <a:avLst>
              <a:gd name="adj1" fmla="val 50000"/>
              <a:gd name="adj2" fmla="val 67715"/>
            </a:avLst>
          </a:prstGeom>
          <a:solidFill>
            <a:schemeClr val="accent1"/>
          </a:solidFill>
          <a:ln w="9525">
            <a:solidFill>
              <a:schemeClr val="tx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11" name="AutoShape 1066"/>
          <p:cNvSpPr>
            <a:spLocks noChangeArrowheads="1"/>
          </p:cNvSpPr>
          <p:nvPr/>
        </p:nvSpPr>
        <p:spPr bwMode="auto">
          <a:xfrm rot="5400000">
            <a:off x="5074444" y="3931444"/>
            <a:ext cx="519112" cy="304800"/>
          </a:xfrm>
          <a:prstGeom prst="rightArrow">
            <a:avLst>
              <a:gd name="adj1" fmla="val 50000"/>
              <a:gd name="adj2" fmla="val 67715"/>
            </a:avLst>
          </a:prstGeom>
          <a:solidFill>
            <a:schemeClr val="accent1"/>
          </a:solidFill>
          <a:ln w="9525">
            <a:solidFill>
              <a:schemeClr val="tx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12" name="Rectangle 1067"/>
          <p:cNvSpPr>
            <a:spLocks noChangeArrowheads="1"/>
          </p:cNvSpPr>
          <p:nvPr/>
        </p:nvSpPr>
        <p:spPr bwMode="blackWhite">
          <a:xfrm>
            <a:off x="2547938" y="5562600"/>
            <a:ext cx="2024062" cy="593725"/>
          </a:xfrm>
          <a:prstGeom prst="rect">
            <a:avLst/>
          </a:prstGeom>
          <a:solidFill>
            <a:schemeClr val="folHlink"/>
          </a:solidFill>
          <a:ln w="12700">
            <a:solidFill>
              <a:schemeClr val="tx1"/>
            </a:solidFill>
            <a:miter lim="800000"/>
            <a:headEnd/>
            <a:tailEnd/>
          </a:ln>
        </p:spPr>
        <p:txBody>
          <a:bodyPr wrap="none" lIns="92075" tIns="46038" rIns="92075" bIns="46038">
            <a:prstTxWarp prst="textNoShape">
              <a:avLst/>
            </a:prstTxWarp>
            <a:spAutoFit/>
          </a:bodyPr>
          <a:lstStyle/>
          <a:p>
            <a:pPr algn="r" eaLnBrk="0" hangingPunct="0"/>
            <a:r>
              <a:rPr lang="en-US" sz="1600">
                <a:solidFill>
                  <a:schemeClr val="bg1"/>
                </a:solidFill>
              </a:rPr>
              <a:t>Coordinates +</a:t>
            </a:r>
          </a:p>
          <a:p>
            <a:pPr algn="r" eaLnBrk="0" hangingPunct="0"/>
            <a:r>
              <a:rPr lang="en-US" sz="1600">
                <a:solidFill>
                  <a:schemeClr val="bg1"/>
                </a:solidFill>
              </a:rPr>
              <a:t>Corrected Address</a:t>
            </a:r>
          </a:p>
        </p:txBody>
      </p:sp>
      <p:sp>
        <p:nvSpPr>
          <p:cNvPr id="21513" name="Line 1068"/>
          <p:cNvSpPr>
            <a:spLocks noChangeShapeType="1"/>
          </p:cNvSpPr>
          <p:nvPr/>
        </p:nvSpPr>
        <p:spPr bwMode="auto">
          <a:xfrm flipH="1">
            <a:off x="6629400" y="3314700"/>
            <a:ext cx="990600" cy="0"/>
          </a:xfrm>
          <a:prstGeom prst="line">
            <a:avLst/>
          </a:prstGeom>
          <a:noFill/>
          <a:ln w="57150">
            <a:solidFill>
              <a:schemeClr val="accent1"/>
            </a:solidFill>
            <a:round/>
            <a:headEnd/>
            <a:tailEnd type="triangle" w="med" len="med"/>
          </a:ln>
        </p:spPr>
        <p:txBody>
          <a:bodyPr>
            <a:prstTxWarp prst="textNoShape">
              <a:avLst/>
            </a:prstTxWarp>
          </a:bodyPr>
          <a:lstStyle/>
          <a:p>
            <a:endParaRPr lang="en-US"/>
          </a:p>
        </p:txBody>
      </p:sp>
      <p:sp>
        <p:nvSpPr>
          <p:cNvPr id="21514" name="Line 1069"/>
          <p:cNvSpPr>
            <a:spLocks noChangeShapeType="1"/>
          </p:cNvSpPr>
          <p:nvPr/>
        </p:nvSpPr>
        <p:spPr bwMode="auto">
          <a:xfrm flipH="1">
            <a:off x="6629400" y="4838700"/>
            <a:ext cx="1066800" cy="0"/>
          </a:xfrm>
          <a:prstGeom prst="line">
            <a:avLst/>
          </a:prstGeom>
          <a:noFill/>
          <a:ln w="57150">
            <a:solidFill>
              <a:schemeClr val="accent1"/>
            </a:solidFill>
            <a:round/>
            <a:headEnd/>
            <a:tailEnd type="triangle" w="med" len="med"/>
          </a:ln>
        </p:spPr>
        <p:txBody>
          <a:bodyPr>
            <a:prstTxWarp prst="textNoShape">
              <a:avLst/>
            </a:prstTxWarp>
          </a:bodyPr>
          <a:lstStyle/>
          <a:p>
            <a:endParaRPr lang="en-US"/>
          </a:p>
        </p:txBody>
      </p:sp>
      <p:sp>
        <p:nvSpPr>
          <p:cNvPr id="21515" name="AutoShape 1070"/>
          <p:cNvSpPr>
            <a:spLocks noChangeArrowheads="1"/>
          </p:cNvSpPr>
          <p:nvPr/>
        </p:nvSpPr>
        <p:spPr bwMode="auto">
          <a:xfrm flipH="1" flipV="1">
            <a:off x="4724400" y="5334000"/>
            <a:ext cx="6858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1516" name="AutoShape 1071"/>
          <p:cNvSpPr>
            <a:spLocks noChangeArrowheads="1"/>
          </p:cNvSpPr>
          <p:nvPr/>
        </p:nvSpPr>
        <p:spPr bwMode="auto">
          <a:xfrm rot="-5400000" flipH="1" flipV="1">
            <a:off x="4876800" y="641350"/>
            <a:ext cx="6858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1517" name="AutoShape 1072"/>
          <p:cNvSpPr>
            <a:spLocks noChangeArrowheads="1"/>
          </p:cNvSpPr>
          <p:nvPr/>
        </p:nvSpPr>
        <p:spPr bwMode="auto">
          <a:xfrm>
            <a:off x="4267200" y="1447800"/>
            <a:ext cx="2209800" cy="6858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18" name="Rectangle 1073"/>
          <p:cNvSpPr>
            <a:spLocks noChangeArrowheads="1"/>
          </p:cNvSpPr>
          <p:nvPr/>
        </p:nvSpPr>
        <p:spPr bwMode="blackWhite">
          <a:xfrm>
            <a:off x="4460875" y="2994025"/>
            <a:ext cx="1822450" cy="641350"/>
          </a:xfrm>
          <a:prstGeom prst="rect">
            <a:avLst/>
          </a:prstGeom>
          <a:noFill/>
          <a:ln w="12700">
            <a:noFill/>
            <a:miter lim="800000"/>
            <a:headEnd/>
            <a:tailEnd/>
          </a:ln>
        </p:spPr>
        <p:txBody>
          <a:bodyPr wrap="none" lIns="92075" tIns="46038" rIns="92075" bIns="46038">
            <a:prstTxWarp prst="textNoShape">
              <a:avLst/>
            </a:prstTxWarp>
            <a:spAutoFit/>
          </a:bodyPr>
          <a:lstStyle/>
          <a:p>
            <a:pPr algn="ctr" eaLnBrk="0" hangingPunct="0"/>
            <a:r>
              <a:rPr lang="en-US" sz="1800">
                <a:solidFill>
                  <a:schemeClr val="bg1"/>
                </a:solidFill>
              </a:rPr>
              <a:t>Searching and </a:t>
            </a:r>
          </a:p>
          <a:p>
            <a:pPr algn="ctr" eaLnBrk="0" hangingPunct="0"/>
            <a:r>
              <a:rPr lang="en-US" sz="1800">
                <a:solidFill>
                  <a:schemeClr val="bg1"/>
                </a:solidFill>
              </a:rPr>
              <a:t>Cleansing</a:t>
            </a:r>
          </a:p>
        </p:txBody>
      </p:sp>
      <p:sp>
        <p:nvSpPr>
          <p:cNvPr id="21519" name="Rectangle 1074"/>
          <p:cNvSpPr>
            <a:spLocks noChangeArrowheads="1"/>
          </p:cNvSpPr>
          <p:nvPr/>
        </p:nvSpPr>
        <p:spPr bwMode="blackWhite">
          <a:xfrm>
            <a:off x="4645025" y="4518025"/>
            <a:ext cx="1454150" cy="64135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800">
                <a:solidFill>
                  <a:schemeClr val="bg1"/>
                </a:solidFill>
              </a:rPr>
              <a:t>Coordinate </a:t>
            </a:r>
          </a:p>
          <a:p>
            <a:pPr eaLnBrk="0" hangingPunct="0"/>
            <a:r>
              <a:rPr lang="en-US" sz="1800">
                <a:solidFill>
                  <a:schemeClr val="bg1"/>
                </a:solidFill>
              </a:rPr>
              <a:t>Generation</a:t>
            </a:r>
          </a:p>
        </p:txBody>
      </p:sp>
      <p:sp>
        <p:nvSpPr>
          <p:cNvPr id="21520" name="Rectangle 1075"/>
          <p:cNvSpPr>
            <a:spLocks noChangeArrowheads="1"/>
          </p:cNvSpPr>
          <p:nvPr/>
        </p:nvSpPr>
        <p:spPr bwMode="blackWhite">
          <a:xfrm rot="10800000">
            <a:off x="3503613" y="2513013"/>
            <a:ext cx="611187" cy="1754187"/>
          </a:xfrm>
          <a:prstGeom prst="rect">
            <a:avLst/>
          </a:prstGeom>
          <a:solidFill>
            <a:schemeClr val="bg1"/>
          </a:solidFill>
          <a:ln w="12700">
            <a:noFill/>
            <a:miter lim="800000"/>
            <a:headEnd/>
            <a:tailEnd/>
          </a:ln>
        </p:spPr>
        <p:txBody>
          <a:bodyPr vert="eaVert" wrap="none" lIns="92075" tIns="46038" rIns="92075" bIns="46038">
            <a:prstTxWarp prst="textNoShape">
              <a:avLst/>
            </a:prstTxWarp>
            <a:spAutoFit/>
          </a:bodyPr>
          <a:lstStyle/>
          <a:p>
            <a:pPr eaLnBrk="0" hangingPunct="0"/>
            <a:r>
              <a:rPr lang="en-US" sz="2800"/>
              <a:t>Geocoder</a:t>
            </a:r>
          </a:p>
        </p:txBody>
      </p:sp>
      <p:sp>
        <p:nvSpPr>
          <p:cNvPr id="21521" name="Rectangle 1076"/>
          <p:cNvSpPr>
            <a:spLocks noChangeArrowheads="1"/>
          </p:cNvSpPr>
          <p:nvPr/>
        </p:nvSpPr>
        <p:spPr bwMode="blackWhite">
          <a:xfrm>
            <a:off x="7620000" y="457200"/>
            <a:ext cx="1911350" cy="64135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800">
                <a:solidFill>
                  <a:schemeClr val="bg1"/>
                </a:solidFill>
              </a:rPr>
              <a:t>Reference Data </a:t>
            </a:r>
          </a:p>
          <a:p>
            <a:pPr eaLnBrk="0" hangingPunct="0"/>
            <a:r>
              <a:rPr lang="en-US" sz="1800">
                <a:solidFill>
                  <a:schemeClr val="bg1"/>
                </a:solidFill>
              </a:rPr>
              <a:t>for Geocoding</a:t>
            </a:r>
          </a:p>
        </p:txBody>
      </p:sp>
      <p:sp>
        <p:nvSpPr>
          <p:cNvPr id="21522" name="Line 1077"/>
          <p:cNvSpPr>
            <a:spLocks noChangeShapeType="1"/>
          </p:cNvSpPr>
          <p:nvPr/>
        </p:nvSpPr>
        <p:spPr bwMode="auto">
          <a:xfrm flipH="1">
            <a:off x="6629400" y="1866900"/>
            <a:ext cx="990600" cy="0"/>
          </a:xfrm>
          <a:prstGeom prst="line">
            <a:avLst/>
          </a:prstGeom>
          <a:noFill/>
          <a:ln w="57150">
            <a:solidFill>
              <a:schemeClr val="accent1"/>
            </a:solidFill>
            <a:round/>
            <a:headEnd/>
            <a:tailEnd type="triangle" w="med" len="med"/>
          </a:ln>
        </p:spPr>
        <p:txBody>
          <a:bodyPr>
            <a:prstTxWarp prst="textNoShape">
              <a:avLst/>
            </a:prstTxWarp>
          </a:bodyPr>
          <a:lstStyle/>
          <a:p>
            <a:endParaRPr lang="en-US"/>
          </a:p>
        </p:txBody>
      </p:sp>
      <p:sp>
        <p:nvSpPr>
          <p:cNvPr id="21523" name="Rectangle 1078"/>
          <p:cNvSpPr>
            <a:spLocks noChangeArrowheads="1"/>
          </p:cNvSpPr>
          <p:nvPr/>
        </p:nvSpPr>
        <p:spPr bwMode="blackWhite">
          <a:xfrm>
            <a:off x="4371975" y="1682750"/>
            <a:ext cx="2000250" cy="366713"/>
          </a:xfrm>
          <a:prstGeom prst="rect">
            <a:avLst/>
          </a:prstGeom>
          <a:solidFill>
            <a:srgbClr val="BB5211"/>
          </a:solidFill>
          <a:ln w="12700">
            <a:noFill/>
            <a:miter lim="800000"/>
            <a:headEnd/>
            <a:tailEnd/>
          </a:ln>
        </p:spPr>
        <p:txBody>
          <a:bodyPr wrap="none" lIns="92075" tIns="46038" rIns="92075" bIns="46038">
            <a:prstTxWarp prst="textNoShape">
              <a:avLst/>
            </a:prstTxWarp>
            <a:spAutoFit/>
          </a:bodyPr>
          <a:lstStyle/>
          <a:p>
            <a:pPr eaLnBrk="0" hangingPunct="0"/>
            <a:r>
              <a:rPr lang="en-US" sz="1800">
                <a:solidFill>
                  <a:schemeClr val="bg1"/>
                </a:solidFill>
              </a:rPr>
              <a:t>Address Parsing</a:t>
            </a:r>
          </a:p>
        </p:txBody>
      </p:sp>
      <p:grpSp>
        <p:nvGrpSpPr>
          <p:cNvPr id="21524" name="Group 1079"/>
          <p:cNvGrpSpPr>
            <a:grpSpLocks/>
          </p:cNvGrpSpPr>
          <p:nvPr/>
        </p:nvGrpSpPr>
        <p:grpSpPr bwMode="auto">
          <a:xfrm>
            <a:off x="7620000" y="4343400"/>
            <a:ext cx="1905000" cy="990600"/>
            <a:chOff x="4656" y="2736"/>
            <a:chExt cx="1200" cy="624"/>
          </a:xfrm>
        </p:grpSpPr>
        <p:sp>
          <p:nvSpPr>
            <p:cNvPr id="21537" name="Rectangle 1080"/>
            <p:cNvSpPr>
              <a:spLocks noChangeArrowheads="1"/>
            </p:cNvSpPr>
            <p:nvPr/>
          </p:nvSpPr>
          <p:spPr bwMode="auto">
            <a:xfrm>
              <a:off x="4656" y="2736"/>
              <a:ext cx="120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38" name="Line 1081"/>
            <p:cNvSpPr>
              <a:spLocks noChangeShapeType="1"/>
            </p:cNvSpPr>
            <p:nvPr/>
          </p:nvSpPr>
          <p:spPr bwMode="auto">
            <a:xfrm>
              <a:off x="4656" y="2832"/>
              <a:ext cx="1200" cy="1"/>
            </a:xfrm>
            <a:prstGeom prst="line">
              <a:avLst/>
            </a:prstGeom>
            <a:noFill/>
            <a:ln w="9525">
              <a:solidFill>
                <a:schemeClr val="bg2"/>
              </a:solidFill>
              <a:round/>
              <a:headEnd/>
              <a:tailEnd/>
            </a:ln>
          </p:spPr>
          <p:txBody>
            <a:bodyPr>
              <a:prstTxWarp prst="textNoShape">
                <a:avLst/>
              </a:prstTxWarp>
            </a:bodyPr>
            <a:lstStyle/>
            <a:p>
              <a:endParaRPr lang="en-US"/>
            </a:p>
          </p:txBody>
        </p:sp>
        <p:sp>
          <p:nvSpPr>
            <p:cNvPr id="21539" name="Rectangle 1082"/>
            <p:cNvSpPr>
              <a:spLocks noChangeArrowheads="1"/>
            </p:cNvSpPr>
            <p:nvPr/>
          </p:nvSpPr>
          <p:spPr bwMode="gray">
            <a:xfrm>
              <a:off x="4800" y="2880"/>
              <a:ext cx="960" cy="212"/>
            </a:xfrm>
            <a:prstGeom prst="rect">
              <a:avLst/>
            </a:prstGeom>
            <a:solidFill>
              <a:schemeClr val="accent2"/>
            </a:solidFill>
            <a:ln w="9525">
              <a:no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rPr>
                <a:t>Geometries</a:t>
              </a:r>
            </a:p>
          </p:txBody>
        </p:sp>
        <p:sp>
          <p:nvSpPr>
            <p:cNvPr id="21540" name="Line 1083"/>
            <p:cNvSpPr>
              <a:spLocks noChangeShapeType="1"/>
            </p:cNvSpPr>
            <p:nvPr/>
          </p:nvSpPr>
          <p:spPr bwMode="auto">
            <a:xfrm>
              <a:off x="4770" y="2736"/>
              <a:ext cx="0" cy="62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1525" name="Rectangle 1084"/>
          <p:cNvSpPr>
            <a:spLocks noChangeArrowheads="1"/>
          </p:cNvSpPr>
          <p:nvPr/>
        </p:nvSpPr>
        <p:spPr bwMode="blackWhite">
          <a:xfrm>
            <a:off x="2898775" y="641350"/>
            <a:ext cx="1901825" cy="349250"/>
          </a:xfrm>
          <a:prstGeom prst="rect">
            <a:avLst/>
          </a:prstGeom>
          <a:solidFill>
            <a:schemeClr val="folHlink"/>
          </a:solidFill>
          <a:ln w="12700">
            <a:solidFill>
              <a:schemeClr val="tx1"/>
            </a:solidFill>
            <a:miter lim="800000"/>
            <a:headEnd/>
            <a:tailEnd/>
          </a:ln>
        </p:spPr>
        <p:txBody>
          <a:bodyPr wrap="none" lIns="92075" tIns="46038" rIns="92075" bIns="46038">
            <a:prstTxWarp prst="textNoShape">
              <a:avLst/>
            </a:prstTxWarp>
            <a:spAutoFit/>
          </a:bodyPr>
          <a:lstStyle/>
          <a:p>
            <a:pPr eaLnBrk="0" hangingPunct="0"/>
            <a:r>
              <a:rPr lang="en-US" sz="1600">
                <a:solidFill>
                  <a:schemeClr val="bg1"/>
                </a:solidFill>
              </a:rPr>
              <a:t>Address to Match</a:t>
            </a:r>
          </a:p>
        </p:txBody>
      </p:sp>
      <p:grpSp>
        <p:nvGrpSpPr>
          <p:cNvPr id="21526" name="Group 1085"/>
          <p:cNvGrpSpPr>
            <a:grpSpLocks/>
          </p:cNvGrpSpPr>
          <p:nvPr/>
        </p:nvGrpSpPr>
        <p:grpSpPr bwMode="auto">
          <a:xfrm>
            <a:off x="7620000" y="2819400"/>
            <a:ext cx="1905000" cy="990600"/>
            <a:chOff x="4656" y="1776"/>
            <a:chExt cx="1200" cy="624"/>
          </a:xfrm>
        </p:grpSpPr>
        <p:sp>
          <p:nvSpPr>
            <p:cNvPr id="21533" name="Rectangle 1086"/>
            <p:cNvSpPr>
              <a:spLocks noChangeArrowheads="1"/>
            </p:cNvSpPr>
            <p:nvPr/>
          </p:nvSpPr>
          <p:spPr bwMode="auto">
            <a:xfrm>
              <a:off x="4656" y="1776"/>
              <a:ext cx="120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34" name="Line 1087"/>
            <p:cNvSpPr>
              <a:spLocks noChangeShapeType="1"/>
            </p:cNvSpPr>
            <p:nvPr/>
          </p:nvSpPr>
          <p:spPr bwMode="auto">
            <a:xfrm>
              <a:off x="4656" y="1872"/>
              <a:ext cx="1200" cy="1"/>
            </a:xfrm>
            <a:prstGeom prst="line">
              <a:avLst/>
            </a:prstGeom>
            <a:noFill/>
            <a:ln w="9525">
              <a:solidFill>
                <a:schemeClr val="bg2"/>
              </a:solidFill>
              <a:round/>
              <a:headEnd/>
              <a:tailEnd/>
            </a:ln>
          </p:spPr>
          <p:txBody>
            <a:bodyPr>
              <a:prstTxWarp prst="textNoShape">
                <a:avLst/>
              </a:prstTxWarp>
            </a:bodyPr>
            <a:lstStyle/>
            <a:p>
              <a:endParaRPr lang="en-US"/>
            </a:p>
          </p:txBody>
        </p:sp>
        <p:sp>
          <p:nvSpPr>
            <p:cNvPr id="21535" name="Rectangle 1088"/>
            <p:cNvSpPr>
              <a:spLocks noChangeArrowheads="1"/>
            </p:cNvSpPr>
            <p:nvPr/>
          </p:nvSpPr>
          <p:spPr bwMode="gray">
            <a:xfrm>
              <a:off x="4800" y="1920"/>
              <a:ext cx="960" cy="366"/>
            </a:xfrm>
            <a:prstGeom prst="rect">
              <a:avLst/>
            </a:prstGeom>
            <a:solidFill>
              <a:schemeClr val="accent2"/>
            </a:solidFill>
            <a:ln w="9525">
              <a:no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rPr>
                <a:t>Street and place names</a:t>
              </a:r>
            </a:p>
          </p:txBody>
        </p:sp>
        <p:sp>
          <p:nvSpPr>
            <p:cNvPr id="21536" name="Line 1089"/>
            <p:cNvSpPr>
              <a:spLocks noChangeShapeType="1"/>
            </p:cNvSpPr>
            <p:nvPr/>
          </p:nvSpPr>
          <p:spPr bwMode="auto">
            <a:xfrm>
              <a:off x="4770" y="1776"/>
              <a:ext cx="0" cy="624"/>
            </a:xfrm>
            <a:prstGeom prst="line">
              <a:avLst/>
            </a:prstGeom>
            <a:noFill/>
            <a:ln w="9525">
              <a:solidFill>
                <a:schemeClr val="bg2"/>
              </a:solidFill>
              <a:round/>
              <a:headEnd/>
              <a:tailEnd/>
            </a:ln>
          </p:spPr>
          <p:txBody>
            <a:bodyPr>
              <a:prstTxWarp prst="textNoShape">
                <a:avLst/>
              </a:prstTxWarp>
            </a:bodyPr>
            <a:lstStyle/>
            <a:p>
              <a:endParaRPr lang="en-US"/>
            </a:p>
          </p:txBody>
        </p:sp>
      </p:grpSp>
      <p:grpSp>
        <p:nvGrpSpPr>
          <p:cNvPr id="21527" name="Group 1090"/>
          <p:cNvGrpSpPr>
            <a:grpSpLocks/>
          </p:cNvGrpSpPr>
          <p:nvPr/>
        </p:nvGrpSpPr>
        <p:grpSpPr bwMode="auto">
          <a:xfrm>
            <a:off x="7620000" y="1371600"/>
            <a:ext cx="1905000" cy="990600"/>
            <a:chOff x="4032" y="912"/>
            <a:chExt cx="1200" cy="624"/>
          </a:xfrm>
        </p:grpSpPr>
        <p:sp>
          <p:nvSpPr>
            <p:cNvPr id="21529" name="Rectangle 1091"/>
            <p:cNvSpPr>
              <a:spLocks noChangeArrowheads="1"/>
            </p:cNvSpPr>
            <p:nvPr/>
          </p:nvSpPr>
          <p:spPr bwMode="auto">
            <a:xfrm>
              <a:off x="4032" y="912"/>
              <a:ext cx="120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1530" name="Line 1092"/>
            <p:cNvSpPr>
              <a:spLocks noChangeShapeType="1"/>
            </p:cNvSpPr>
            <p:nvPr/>
          </p:nvSpPr>
          <p:spPr bwMode="auto">
            <a:xfrm>
              <a:off x="4032" y="1008"/>
              <a:ext cx="1200" cy="1"/>
            </a:xfrm>
            <a:prstGeom prst="line">
              <a:avLst/>
            </a:prstGeom>
            <a:noFill/>
            <a:ln w="9525">
              <a:solidFill>
                <a:schemeClr val="bg2"/>
              </a:solidFill>
              <a:round/>
              <a:headEnd/>
              <a:tailEnd/>
            </a:ln>
          </p:spPr>
          <p:txBody>
            <a:bodyPr>
              <a:prstTxWarp prst="textNoShape">
                <a:avLst/>
              </a:prstTxWarp>
            </a:bodyPr>
            <a:lstStyle/>
            <a:p>
              <a:endParaRPr lang="en-US"/>
            </a:p>
          </p:txBody>
        </p:sp>
        <p:sp>
          <p:nvSpPr>
            <p:cNvPr id="21531" name="Rectangle 1093"/>
            <p:cNvSpPr>
              <a:spLocks noChangeArrowheads="1"/>
            </p:cNvSpPr>
            <p:nvPr/>
          </p:nvSpPr>
          <p:spPr bwMode="gray">
            <a:xfrm>
              <a:off x="4176" y="1056"/>
              <a:ext cx="960" cy="366"/>
            </a:xfrm>
            <a:prstGeom prst="rect">
              <a:avLst/>
            </a:prstGeom>
            <a:solidFill>
              <a:schemeClr val="accent2"/>
            </a:solidFill>
            <a:ln w="9525">
              <a:no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rPr>
                <a:t>Address Structure</a:t>
              </a:r>
            </a:p>
          </p:txBody>
        </p:sp>
        <p:sp>
          <p:nvSpPr>
            <p:cNvPr id="21532" name="Line 1094"/>
            <p:cNvSpPr>
              <a:spLocks noChangeShapeType="1"/>
            </p:cNvSpPr>
            <p:nvPr/>
          </p:nvSpPr>
          <p:spPr bwMode="auto">
            <a:xfrm>
              <a:off x="4146" y="912"/>
              <a:ext cx="0" cy="62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1528" name="Rectangle 1095"/>
          <p:cNvSpPr>
            <a:spLocks noGrp="1" noChangeArrowheads="1"/>
          </p:cNvSpPr>
          <p:nvPr>
            <p:ph type="title"/>
          </p:nvPr>
        </p:nvSpPr>
        <p:spPr>
          <a:xfrm>
            <a:off x="304800" y="685800"/>
            <a:ext cx="2667000" cy="1524000"/>
          </a:xfrm>
        </p:spPr>
        <p:txBody>
          <a:bodyPr/>
          <a:lstStyle/>
          <a:p>
            <a:pPr eaLnBrk="1" hangingPunct="1"/>
            <a:r>
              <a:rPr lang="en-US"/>
              <a:t>The Geocoding Process</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Computing the Accuracy Code</a:t>
            </a:r>
            <a:endParaRPr lang="en-US" dirty="0"/>
          </a:p>
        </p:txBody>
      </p:sp>
      <p:sp>
        <p:nvSpPr>
          <p:cNvPr id="3" name="Content Placeholder 2"/>
          <p:cNvSpPr>
            <a:spLocks noGrp="1"/>
          </p:cNvSpPr>
          <p:nvPr>
            <p:ph idx="1"/>
          </p:nvPr>
        </p:nvSpPr>
        <p:spPr>
          <a:xfrm>
            <a:off x="742950" y="1524000"/>
            <a:ext cx="8166100" cy="4648200"/>
          </a:xfrm>
        </p:spPr>
        <p:txBody>
          <a:bodyPr/>
          <a:lstStyle/>
          <a:p>
            <a:r>
              <a:rPr lang="en-US" dirty="0" smtClean="0"/>
              <a:t>Function GC_ACCURACY: computes the accuracy from a </a:t>
            </a:r>
            <a:r>
              <a:rPr lang="en-US" dirty="0" err="1" smtClean="0"/>
              <a:t>geocode</a:t>
            </a:r>
            <a:r>
              <a:rPr lang="en-US" dirty="0" smtClean="0"/>
              <a:t> result</a:t>
            </a:r>
          </a:p>
          <a:p>
            <a:endParaRPr lang="en-US" dirty="0" smtClean="0"/>
          </a:p>
          <a:p>
            <a:endParaRPr lang="en-US" dirty="0" smtClean="0"/>
          </a:p>
          <a:p>
            <a:pPr>
              <a:buNone/>
            </a:pPr>
            <a:endParaRPr lang="en-US" dirty="0" smtClean="0"/>
          </a:p>
          <a:p>
            <a:r>
              <a:rPr lang="en-US" dirty="0" smtClean="0"/>
              <a:t>Function GC_ACCURACY_STRING: returns the description of an accuracy code</a:t>
            </a:r>
          </a:p>
          <a:p>
            <a:endParaRPr lang="en-US" dirty="0" smtClean="0"/>
          </a:p>
          <a:p>
            <a:endParaRPr lang="en-US" dirty="0" smtClean="0"/>
          </a:p>
          <a:p>
            <a:endParaRPr lang="en-US" dirty="0" smtClean="0"/>
          </a:p>
          <a:p>
            <a:r>
              <a:rPr lang="fr-FR" b="1" dirty="0" smtClean="0">
                <a:solidFill>
                  <a:srgbClr val="FF0000"/>
                </a:solidFill>
              </a:rPr>
              <a:t>This </a:t>
            </a:r>
            <a:r>
              <a:rPr lang="fr-FR" b="1" dirty="0" err="1" smtClean="0">
                <a:solidFill>
                  <a:srgbClr val="FF0000"/>
                </a:solidFill>
              </a:rPr>
              <a:t>is</a:t>
            </a:r>
            <a:r>
              <a:rPr lang="fr-FR" b="1" dirty="0" smtClean="0">
                <a:solidFill>
                  <a:srgbClr val="FF0000"/>
                </a:solidFill>
              </a:rPr>
              <a:t> not a standard component of Oracle Spatial</a:t>
            </a:r>
          </a:p>
          <a:p>
            <a:endParaRPr lang="en-US" dirty="0" smtClean="0"/>
          </a:p>
        </p:txBody>
      </p:sp>
      <p:sp>
        <p:nvSpPr>
          <p:cNvPr id="4" name="Rectangle 7"/>
          <p:cNvSpPr>
            <a:spLocks noChangeArrowheads="1"/>
          </p:cNvSpPr>
          <p:nvPr/>
        </p:nvSpPr>
        <p:spPr bwMode="auto">
          <a:xfrm>
            <a:off x="914400" y="2438400"/>
            <a:ext cx="8839200" cy="1077860"/>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600" dirty="0" smtClean="0">
                <a:latin typeface="Lucida Console" pitchFamily="49" charset="0"/>
                <a:cs typeface="Times New Roman" charset="0"/>
              </a:rPr>
              <a:t>FUNCTION </a:t>
            </a:r>
            <a:r>
              <a:rPr lang="en-US" sz="1600" dirty="0" err="1" smtClean="0">
                <a:latin typeface="Lucida Console" pitchFamily="49" charset="0"/>
                <a:cs typeface="Times New Roman" charset="0"/>
              </a:rPr>
              <a:t>gc_accuracy</a:t>
            </a:r>
            <a:r>
              <a:rPr lang="en-US" sz="1600" dirty="0" smtClean="0">
                <a:latin typeface="Lucida Console" pitchFamily="49" charset="0"/>
                <a:cs typeface="Times New Roman" charset="0"/>
              </a:rPr>
              <a:t> RETURNS NUMBER</a:t>
            </a:r>
          </a:p>
          <a:p>
            <a:pPr eaLnBrk="0" hangingPunct="0">
              <a:defRPr/>
            </a:pPr>
            <a:r>
              <a:rPr lang="en-US" sz="1600" dirty="0" smtClean="0">
                <a:latin typeface="Lucida Console" pitchFamily="49" charset="0"/>
                <a:cs typeface="Times New Roman" charset="0"/>
              </a:rPr>
              <a:t>Argument Name   Type            In/Out Default?</a:t>
            </a:r>
          </a:p>
          <a:p>
            <a:pPr eaLnBrk="0" hangingPunct="0">
              <a:defRPr/>
            </a:pPr>
            <a:r>
              <a:rPr lang="en-US" sz="1600" dirty="0" smtClean="0">
                <a:latin typeface="Lucida Console" pitchFamily="49" charset="0"/>
                <a:cs typeface="Times New Roman" charset="0"/>
              </a:rPr>
              <a:t>--------------- --------------- ------ --------</a:t>
            </a:r>
          </a:p>
          <a:p>
            <a:pPr eaLnBrk="0" hangingPunct="0">
              <a:defRPr/>
            </a:pPr>
            <a:r>
              <a:rPr lang="en-US" sz="1600" dirty="0" smtClean="0">
                <a:latin typeface="Lucida Console" pitchFamily="49" charset="0"/>
                <a:cs typeface="Times New Roman" charset="0"/>
              </a:rPr>
              <a:t>ADDRESS         SDO_GEO_ADDR    IN</a:t>
            </a:r>
          </a:p>
        </p:txBody>
      </p:sp>
      <p:sp>
        <p:nvSpPr>
          <p:cNvPr id="10" name="Rectangle 7"/>
          <p:cNvSpPr>
            <a:spLocks noChangeArrowheads="1"/>
          </p:cNvSpPr>
          <p:nvPr/>
        </p:nvSpPr>
        <p:spPr bwMode="auto">
          <a:xfrm>
            <a:off x="914400" y="4495800"/>
            <a:ext cx="8839200" cy="1077860"/>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600" dirty="0" smtClean="0">
                <a:latin typeface="Lucida Console" pitchFamily="49" charset="0"/>
                <a:cs typeface="Times New Roman" charset="0"/>
              </a:rPr>
              <a:t>FUNCTION </a:t>
            </a:r>
            <a:r>
              <a:rPr lang="en-US" sz="1600" dirty="0" err="1" smtClean="0">
                <a:latin typeface="Lucida Console" pitchFamily="49" charset="0"/>
                <a:cs typeface="Times New Roman" charset="0"/>
              </a:rPr>
              <a:t>gc_accuracy_string</a:t>
            </a:r>
            <a:r>
              <a:rPr lang="en-US" sz="1600" dirty="0" smtClean="0">
                <a:latin typeface="Lucida Console" pitchFamily="49" charset="0"/>
                <a:cs typeface="Times New Roman" charset="0"/>
              </a:rPr>
              <a:t> RETURNS VARCHAR2</a:t>
            </a:r>
          </a:p>
          <a:p>
            <a:pPr eaLnBrk="0" hangingPunct="0">
              <a:defRPr/>
            </a:pPr>
            <a:r>
              <a:rPr lang="en-US" sz="1600" dirty="0" smtClean="0">
                <a:latin typeface="Lucida Console" pitchFamily="49" charset="0"/>
                <a:cs typeface="Times New Roman" charset="0"/>
              </a:rPr>
              <a:t>Argument Name   Type            In/Out Default?</a:t>
            </a:r>
          </a:p>
          <a:p>
            <a:pPr eaLnBrk="0" hangingPunct="0">
              <a:defRPr/>
            </a:pPr>
            <a:r>
              <a:rPr lang="en-US" sz="1600" dirty="0" smtClean="0">
                <a:latin typeface="Lucida Console" pitchFamily="49" charset="0"/>
                <a:cs typeface="Times New Roman" charset="0"/>
              </a:rPr>
              <a:t>--------------- --------------- ------ --------</a:t>
            </a:r>
          </a:p>
          <a:p>
            <a:pPr eaLnBrk="0" hangingPunct="0">
              <a:defRPr/>
            </a:pPr>
            <a:r>
              <a:rPr lang="en-US" sz="1600" dirty="0" smtClean="0">
                <a:latin typeface="Lucida Console" pitchFamily="49" charset="0"/>
                <a:cs typeface="Times New Roman" charset="0"/>
              </a:rPr>
              <a:t>ACCURACY        NUMBER          IN</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Accuracy Code</a:t>
            </a:r>
            <a:endParaRPr lang="en-US" dirty="0"/>
          </a:p>
        </p:txBody>
      </p:sp>
      <p:sp>
        <p:nvSpPr>
          <p:cNvPr id="3" name="Content Placeholder 2"/>
          <p:cNvSpPr>
            <a:spLocks noGrp="1"/>
          </p:cNvSpPr>
          <p:nvPr>
            <p:ph idx="1"/>
          </p:nvPr>
        </p:nvSpPr>
        <p:spPr>
          <a:xfrm>
            <a:off x="742950" y="1219200"/>
            <a:ext cx="8166100" cy="4343400"/>
          </a:xfrm>
        </p:spPr>
        <p:txBody>
          <a:bodyPr/>
          <a:lstStyle/>
          <a:p>
            <a:r>
              <a:rPr lang="en-US" dirty="0" smtClean="0"/>
              <a:t>Assuming the following table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err="1" smtClean="0"/>
              <a:t>Geocode</a:t>
            </a:r>
            <a:r>
              <a:rPr lang="en-US" dirty="0" smtClean="0"/>
              <a:t> the addresses</a:t>
            </a:r>
          </a:p>
          <a:p>
            <a:endParaRPr lang="en-US" dirty="0" smtClean="0"/>
          </a:p>
          <a:p>
            <a:endParaRPr lang="en-US" dirty="0" smtClean="0"/>
          </a:p>
          <a:p>
            <a:r>
              <a:rPr lang="en-US" dirty="0" smtClean="0"/>
              <a:t>Compute the accuracy</a:t>
            </a:r>
          </a:p>
        </p:txBody>
      </p:sp>
      <p:sp>
        <p:nvSpPr>
          <p:cNvPr id="4" name="Rectangle 7"/>
          <p:cNvSpPr>
            <a:spLocks noChangeArrowheads="1"/>
          </p:cNvSpPr>
          <p:nvPr/>
        </p:nvSpPr>
        <p:spPr bwMode="auto">
          <a:xfrm>
            <a:off x="914400" y="1676400"/>
            <a:ext cx="8839200" cy="2062745"/>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600" dirty="0" smtClean="0">
                <a:latin typeface="Lucida Console" pitchFamily="49" charset="0"/>
                <a:cs typeface="Times New Roman" charset="0"/>
              </a:rPr>
              <a:t>create table addresses (</a:t>
            </a:r>
          </a:p>
          <a:p>
            <a:pPr eaLnBrk="0" hangingPunct="0">
              <a:defRPr/>
            </a:pPr>
            <a:r>
              <a:rPr lang="en-US" sz="1600" dirty="0" smtClean="0">
                <a:latin typeface="Lucida Console" pitchFamily="49" charset="0"/>
                <a:cs typeface="Times New Roman" charset="0"/>
              </a:rPr>
              <a:t>  id            number primary key,</a:t>
            </a:r>
          </a:p>
          <a:p>
            <a:pPr eaLnBrk="0" hangingPunct="0">
              <a:defRPr/>
            </a:pPr>
            <a:r>
              <a:rPr lang="en-US" sz="1600" dirty="0" smtClean="0">
                <a:latin typeface="Lucida Console" pitchFamily="49" charset="0"/>
                <a:cs typeface="Times New Roman" charset="0"/>
              </a:rPr>
              <a:t>  line_1        varchar2(50),</a:t>
            </a:r>
          </a:p>
          <a:p>
            <a:pPr eaLnBrk="0" hangingPunct="0">
              <a:defRPr/>
            </a:pPr>
            <a:r>
              <a:rPr lang="en-US" sz="1600" dirty="0" smtClean="0">
                <a:latin typeface="Lucida Console" pitchFamily="49" charset="0"/>
                <a:cs typeface="Times New Roman" charset="0"/>
              </a:rPr>
              <a:t>  line_2        varchar2(50),</a:t>
            </a:r>
          </a:p>
          <a:p>
            <a:pPr eaLnBrk="0" hangingPunct="0">
              <a:defRPr/>
            </a:pPr>
            <a:r>
              <a:rPr lang="en-US" sz="1600" dirty="0" smtClean="0">
                <a:latin typeface="Lucida Console" pitchFamily="49" charset="0"/>
                <a:cs typeface="Times New Roman" charset="0"/>
              </a:rPr>
              <a:t>  </a:t>
            </a:r>
            <a:r>
              <a:rPr lang="en-US" sz="1600" dirty="0" err="1" smtClean="0">
                <a:latin typeface="Lucida Console" pitchFamily="49" charset="0"/>
                <a:cs typeface="Times New Roman" charset="0"/>
              </a:rPr>
              <a:t>country_code</a:t>
            </a:r>
            <a:r>
              <a:rPr lang="en-US" sz="1600" dirty="0" smtClean="0">
                <a:latin typeface="Lucida Console" pitchFamily="49" charset="0"/>
                <a:cs typeface="Times New Roman" charset="0"/>
              </a:rPr>
              <a:t>  char(2),</a:t>
            </a:r>
          </a:p>
          <a:p>
            <a:pPr eaLnBrk="0" hangingPunct="0">
              <a:defRPr/>
            </a:pPr>
            <a:r>
              <a:rPr lang="en-US" sz="1600" dirty="0" smtClean="0">
                <a:latin typeface="Lucida Console" pitchFamily="49" charset="0"/>
                <a:cs typeface="Times New Roman" charset="0"/>
              </a:rPr>
              <a:t>  </a:t>
            </a:r>
            <a:r>
              <a:rPr lang="en-US" sz="1600" dirty="0" err="1" smtClean="0">
                <a:solidFill>
                  <a:schemeClr val="accent1"/>
                </a:solidFill>
                <a:latin typeface="Lucida Console" pitchFamily="49" charset="0"/>
                <a:cs typeface="Times New Roman" charset="0"/>
              </a:rPr>
              <a:t>gc_result</a:t>
            </a:r>
            <a:r>
              <a:rPr lang="en-US" sz="1600" dirty="0" smtClean="0">
                <a:solidFill>
                  <a:schemeClr val="accent1"/>
                </a:solidFill>
                <a:latin typeface="Lucida Console" pitchFamily="49" charset="0"/>
                <a:cs typeface="Times New Roman" charset="0"/>
              </a:rPr>
              <a:t>     </a:t>
            </a:r>
            <a:r>
              <a:rPr lang="en-US" sz="1600" dirty="0" err="1" smtClean="0">
                <a:solidFill>
                  <a:schemeClr val="accent1"/>
                </a:solidFill>
                <a:latin typeface="Lucida Console" pitchFamily="49" charset="0"/>
                <a:cs typeface="Times New Roman" charset="0"/>
              </a:rPr>
              <a:t>sdo_geo_addr</a:t>
            </a:r>
            <a:r>
              <a:rPr lang="en-US" sz="1600" dirty="0" smtClean="0">
                <a:solidFill>
                  <a:schemeClr val="accent1"/>
                </a:solidFill>
                <a:latin typeface="Lucida Console" pitchFamily="49" charset="0"/>
                <a:cs typeface="Times New Roman" charset="0"/>
              </a:rPr>
              <a:t>,</a:t>
            </a:r>
          </a:p>
          <a:p>
            <a:pPr eaLnBrk="0" hangingPunct="0">
              <a:defRPr/>
            </a:pPr>
            <a:r>
              <a:rPr lang="en-US" sz="1600" dirty="0" smtClean="0">
                <a:solidFill>
                  <a:schemeClr val="accent1"/>
                </a:solidFill>
                <a:latin typeface="Lucida Console" pitchFamily="49" charset="0"/>
                <a:cs typeface="Times New Roman" charset="0"/>
              </a:rPr>
              <a:t>  accuracy      number</a:t>
            </a:r>
          </a:p>
          <a:p>
            <a:pPr eaLnBrk="0" hangingPunct="0">
              <a:defRPr/>
            </a:pPr>
            <a:r>
              <a:rPr lang="en-US" sz="1600" dirty="0" smtClean="0">
                <a:latin typeface="Lucida Console" pitchFamily="49" charset="0"/>
                <a:cs typeface="Times New Roman" charset="0"/>
              </a:rPr>
              <a:t>);</a:t>
            </a:r>
          </a:p>
        </p:txBody>
      </p:sp>
      <p:sp>
        <p:nvSpPr>
          <p:cNvPr id="5" name="Rectangle 7"/>
          <p:cNvSpPr>
            <a:spLocks noChangeArrowheads="1"/>
          </p:cNvSpPr>
          <p:nvPr/>
        </p:nvSpPr>
        <p:spPr bwMode="auto">
          <a:xfrm>
            <a:off x="914400" y="4267200"/>
            <a:ext cx="8839200" cy="585418"/>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600" dirty="0" smtClean="0">
                <a:latin typeface="Lucida Console" pitchFamily="49" charset="0"/>
                <a:cs typeface="Times New Roman" charset="0"/>
              </a:rPr>
              <a:t>update addresses set </a:t>
            </a:r>
            <a:r>
              <a:rPr lang="en-US" sz="1600" dirty="0" err="1" smtClean="0">
                <a:latin typeface="Lucida Console" pitchFamily="49" charset="0"/>
                <a:cs typeface="Times New Roman" charset="0"/>
              </a:rPr>
              <a:t>gc_result</a:t>
            </a:r>
            <a:r>
              <a:rPr lang="en-US" sz="1600" dirty="0" smtClean="0">
                <a:latin typeface="Lucida Console" pitchFamily="49" charset="0"/>
                <a:cs typeface="Times New Roman" charset="0"/>
              </a:rPr>
              <a:t> = </a:t>
            </a:r>
            <a:r>
              <a:rPr lang="en-US" sz="1600" dirty="0" err="1" smtClean="0">
                <a:solidFill>
                  <a:schemeClr val="accent1"/>
                </a:solidFill>
                <a:latin typeface="Lucida Console" pitchFamily="49" charset="0"/>
                <a:cs typeface="Times New Roman" charset="0"/>
              </a:rPr>
              <a:t>sdo_gcdr.geocode(user</a:t>
            </a:r>
            <a:r>
              <a:rPr lang="en-US" sz="1600" dirty="0" smtClean="0">
                <a:solidFill>
                  <a:schemeClr val="accent1"/>
                </a:solidFill>
                <a:latin typeface="Lucida Console" pitchFamily="49" charset="0"/>
                <a:cs typeface="Times New Roman" charset="0"/>
              </a:rPr>
              <a:t>, sdo_keyword_array(line_1, line_2), </a:t>
            </a:r>
            <a:r>
              <a:rPr lang="en-US" sz="1600" dirty="0" err="1" smtClean="0">
                <a:solidFill>
                  <a:schemeClr val="accent1"/>
                </a:solidFill>
                <a:latin typeface="Lucida Console" pitchFamily="49" charset="0"/>
                <a:cs typeface="Times New Roman" charset="0"/>
              </a:rPr>
              <a:t>country_code</a:t>
            </a:r>
            <a:r>
              <a:rPr lang="en-US" sz="1600" dirty="0" smtClean="0">
                <a:solidFill>
                  <a:schemeClr val="accent1"/>
                </a:solidFill>
                <a:latin typeface="Lucida Console" pitchFamily="49" charset="0"/>
                <a:cs typeface="Times New Roman" charset="0"/>
              </a:rPr>
              <a:t>, </a:t>
            </a:r>
            <a:r>
              <a:rPr lang="en-US" sz="1600" dirty="0" smtClean="0">
                <a:solidFill>
                  <a:schemeClr val="accent1"/>
                </a:solidFill>
                <a:latin typeface="Courier New" pitchFamily="-111" charset="0"/>
              </a:rPr>
              <a:t>'</a:t>
            </a:r>
            <a:r>
              <a:rPr lang="en-US" sz="1600" dirty="0" smtClean="0">
                <a:solidFill>
                  <a:schemeClr val="accent1"/>
                </a:solidFill>
                <a:latin typeface="Lucida Console" pitchFamily="49" charset="0"/>
                <a:cs typeface="Times New Roman" charset="0"/>
              </a:rPr>
              <a:t>default</a:t>
            </a:r>
            <a:r>
              <a:rPr lang="en-US" sz="1600" dirty="0" smtClean="0">
                <a:solidFill>
                  <a:schemeClr val="accent1"/>
                </a:solidFill>
                <a:latin typeface="Courier New" pitchFamily="-111" charset="0"/>
              </a:rPr>
              <a:t>'</a:t>
            </a:r>
            <a:r>
              <a:rPr lang="en-US" sz="1600" dirty="0" smtClean="0">
                <a:solidFill>
                  <a:schemeClr val="accent1"/>
                </a:solidFill>
                <a:latin typeface="Lucida Console" pitchFamily="49" charset="0"/>
                <a:cs typeface="Times New Roman" charset="0"/>
              </a:rPr>
              <a:t>)</a:t>
            </a:r>
            <a:r>
              <a:rPr lang="en-US" sz="1600" dirty="0" smtClean="0">
                <a:latin typeface="Lucida Console" pitchFamily="49" charset="0"/>
                <a:cs typeface="Times New Roman" charset="0"/>
              </a:rPr>
              <a:t>;</a:t>
            </a:r>
          </a:p>
        </p:txBody>
      </p:sp>
      <p:sp>
        <p:nvSpPr>
          <p:cNvPr id="6" name="Rectangle 7"/>
          <p:cNvSpPr>
            <a:spLocks noChangeArrowheads="1"/>
          </p:cNvSpPr>
          <p:nvPr/>
        </p:nvSpPr>
        <p:spPr bwMode="auto">
          <a:xfrm>
            <a:off x="914400" y="5562600"/>
            <a:ext cx="8839200" cy="339196"/>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600" dirty="0" smtClean="0">
                <a:latin typeface="Lucida Console" pitchFamily="49" charset="0"/>
                <a:cs typeface="Times New Roman" charset="0"/>
              </a:rPr>
              <a:t>update addresses set </a:t>
            </a:r>
            <a:r>
              <a:rPr lang="en-US" sz="1600" dirty="0" smtClean="0">
                <a:solidFill>
                  <a:srgbClr val="FD0000"/>
                </a:solidFill>
                <a:latin typeface="Lucida Console" pitchFamily="49" charset="0"/>
                <a:cs typeface="Times New Roman" charset="0"/>
              </a:rPr>
              <a:t>accuracy = </a:t>
            </a:r>
            <a:r>
              <a:rPr lang="en-US" sz="1600" dirty="0" err="1" smtClean="0">
                <a:solidFill>
                  <a:srgbClr val="FD0000"/>
                </a:solidFill>
                <a:latin typeface="Lucida Console" pitchFamily="49" charset="0"/>
                <a:cs typeface="Times New Roman" charset="0"/>
              </a:rPr>
              <a:t>gc_accuracy</a:t>
            </a:r>
            <a:r>
              <a:rPr lang="en-US" sz="1600" dirty="0" smtClean="0">
                <a:solidFill>
                  <a:srgbClr val="FD0000"/>
                </a:solidFill>
                <a:latin typeface="Lucida Console" pitchFamily="49" charset="0"/>
                <a:cs typeface="Times New Roman" charset="0"/>
              </a:rPr>
              <a:t> (</a:t>
            </a:r>
            <a:r>
              <a:rPr lang="en-US" sz="1600" dirty="0" err="1" smtClean="0">
                <a:solidFill>
                  <a:srgbClr val="FD0000"/>
                </a:solidFill>
                <a:latin typeface="Lucida Console" pitchFamily="49" charset="0"/>
                <a:cs typeface="Times New Roman" charset="0"/>
              </a:rPr>
              <a:t>gc_result</a:t>
            </a:r>
            <a:r>
              <a:rPr lang="en-US" sz="1600" dirty="0" smtClean="0">
                <a:solidFill>
                  <a:srgbClr val="FD0000"/>
                </a:solidFill>
                <a:latin typeface="Lucida Console" pitchFamily="49" charset="0"/>
                <a:cs typeface="Times New Roman" charset="0"/>
              </a:rPr>
              <a:t>);</a:t>
            </a: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Results</a:t>
            </a:r>
            <a:endParaRPr lang="en-US" dirty="0"/>
          </a:p>
        </p:txBody>
      </p:sp>
      <p:sp>
        <p:nvSpPr>
          <p:cNvPr id="6" name="Rectangle 7"/>
          <p:cNvSpPr>
            <a:spLocks noChangeArrowheads="1"/>
          </p:cNvSpPr>
          <p:nvPr/>
        </p:nvSpPr>
        <p:spPr bwMode="auto">
          <a:xfrm>
            <a:off x="914400" y="1562589"/>
            <a:ext cx="8839200" cy="2247411"/>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400" dirty="0" smtClean="0">
                <a:latin typeface="Lucida Console" pitchFamily="49" charset="0"/>
                <a:cs typeface="Times New Roman" charset="0"/>
              </a:rPr>
              <a:t>with </a:t>
            </a:r>
            <a:r>
              <a:rPr lang="en-US" sz="1400" dirty="0" smtClean="0">
                <a:latin typeface="Lucida Console" pitchFamily="49" charset="0"/>
                <a:cs typeface="Times New Roman" charset="0"/>
              </a:rPr>
              <a:t>p as (</a:t>
            </a:r>
          </a:p>
          <a:p>
            <a:pPr eaLnBrk="0" hangingPunct="0">
              <a:defRPr/>
            </a:pPr>
            <a:r>
              <a:rPr lang="en-US" sz="1400" dirty="0" smtClean="0">
                <a:latin typeface="Lucida Console" pitchFamily="49" charset="0"/>
                <a:cs typeface="Times New Roman" charset="0"/>
              </a:rPr>
              <a:t>  select </a:t>
            </a:r>
            <a:r>
              <a:rPr lang="en-US" sz="1400" dirty="0" err="1" smtClean="0">
                <a:latin typeface="Lucida Console" pitchFamily="49" charset="0"/>
                <a:cs typeface="Times New Roman" charset="0"/>
              </a:rPr>
              <a:t>gc_accuracy_string(gc_accuracy(gc_result</a:t>
            </a:r>
            <a:r>
              <a:rPr lang="en-US" sz="1400" dirty="0" smtClean="0">
                <a:latin typeface="Lucida Console" pitchFamily="49" charset="0"/>
                <a:cs typeface="Times New Roman" charset="0"/>
              </a:rPr>
              <a:t>)) accuracy, </a:t>
            </a:r>
          </a:p>
          <a:p>
            <a:pPr eaLnBrk="0" hangingPunct="0">
              <a:defRPr/>
            </a:pPr>
            <a:r>
              <a:rPr lang="en-US" sz="1400" dirty="0" smtClean="0">
                <a:latin typeface="Lucida Console" pitchFamily="49" charset="0"/>
                <a:cs typeface="Times New Roman" charset="0"/>
              </a:rPr>
              <a:t>    count(*) as num</a:t>
            </a:r>
          </a:p>
          <a:p>
            <a:pPr eaLnBrk="0" hangingPunct="0">
              <a:defRPr/>
            </a:pPr>
            <a:r>
              <a:rPr lang="en-US" sz="1400" dirty="0" smtClean="0">
                <a:latin typeface="Lucida Console" pitchFamily="49" charset="0"/>
                <a:cs typeface="Times New Roman" charset="0"/>
              </a:rPr>
              <a:t>  from </a:t>
            </a:r>
            <a:r>
              <a:rPr lang="en-US" sz="1400" dirty="0" err="1" smtClean="0">
                <a:latin typeface="Lucida Console" pitchFamily="49" charset="0"/>
                <a:cs typeface="Times New Roman" charset="0"/>
              </a:rPr>
              <a:t>gc_results</a:t>
            </a:r>
            <a:r>
              <a:rPr lang="en-US" sz="1400" dirty="0" smtClean="0">
                <a:latin typeface="Lucida Console" pitchFamily="49" charset="0"/>
                <a:cs typeface="Times New Roman" charset="0"/>
              </a:rPr>
              <a:t> </a:t>
            </a:r>
          </a:p>
          <a:p>
            <a:pPr eaLnBrk="0" hangingPunct="0">
              <a:defRPr/>
            </a:pPr>
            <a:r>
              <a:rPr lang="en-US" sz="1400" dirty="0" smtClean="0">
                <a:latin typeface="Lucida Console" pitchFamily="49" charset="0"/>
                <a:cs typeface="Times New Roman" charset="0"/>
              </a:rPr>
              <a:t>  group by </a:t>
            </a:r>
            <a:r>
              <a:rPr lang="en-US" sz="1400" dirty="0" err="1" smtClean="0">
                <a:latin typeface="Lucida Console" pitchFamily="49" charset="0"/>
                <a:cs typeface="Times New Roman" charset="0"/>
              </a:rPr>
              <a:t>gc_accuracy_string(gc_accuracy(gc_result</a:t>
            </a:r>
            <a:r>
              <a:rPr lang="en-US" sz="1400" dirty="0" smtClean="0">
                <a:latin typeface="Lucida Console" pitchFamily="49" charset="0"/>
                <a:cs typeface="Times New Roman" charset="0"/>
              </a:rPr>
              <a:t>))</a:t>
            </a:r>
          </a:p>
          <a:p>
            <a:pPr eaLnBrk="0" hangingPunct="0">
              <a:defRPr/>
            </a:pPr>
            <a:r>
              <a:rPr lang="en-US" sz="1400" dirty="0" smtClean="0">
                <a:latin typeface="Lucida Console" pitchFamily="49" charset="0"/>
                <a:cs typeface="Times New Roman" charset="0"/>
              </a:rPr>
              <a:t>)</a:t>
            </a:r>
          </a:p>
          <a:p>
            <a:pPr eaLnBrk="0" hangingPunct="0">
              <a:defRPr/>
            </a:pPr>
            <a:r>
              <a:rPr lang="en-US" sz="1400" dirty="0" smtClean="0">
                <a:latin typeface="Lucida Console" pitchFamily="49" charset="0"/>
                <a:cs typeface="Times New Roman" charset="0"/>
              </a:rPr>
              <a:t>select accuracy, num,</a:t>
            </a:r>
          </a:p>
          <a:p>
            <a:pPr eaLnBrk="0" hangingPunct="0">
              <a:defRPr/>
            </a:pPr>
            <a:r>
              <a:rPr lang="en-US" sz="1400" dirty="0" smtClean="0">
                <a:latin typeface="Lucida Console" pitchFamily="49" charset="0"/>
                <a:cs typeface="Times New Roman" charset="0"/>
              </a:rPr>
              <a:t>       </a:t>
            </a:r>
            <a:r>
              <a:rPr lang="en-US" sz="1400" dirty="0" err="1" smtClean="0">
                <a:latin typeface="Lucida Console" pitchFamily="49" charset="0"/>
                <a:cs typeface="Times New Roman" charset="0"/>
              </a:rPr>
              <a:t>cast(ratio_to_report(num</a:t>
            </a:r>
            <a:r>
              <a:rPr lang="en-US" sz="1400" dirty="0" smtClean="0">
                <a:latin typeface="Lucida Console" pitchFamily="49" charset="0"/>
                <a:cs typeface="Times New Roman" charset="0"/>
              </a:rPr>
              <a:t>) over () * 100 as number(5,1)) as pct</a:t>
            </a:r>
          </a:p>
          <a:p>
            <a:pPr eaLnBrk="0" hangingPunct="0">
              <a:defRPr/>
            </a:pPr>
            <a:r>
              <a:rPr lang="en-US" sz="1400" dirty="0" smtClean="0">
                <a:latin typeface="Lucida Console" pitchFamily="49" charset="0"/>
                <a:cs typeface="Times New Roman" charset="0"/>
              </a:rPr>
              <a:t>from </a:t>
            </a:r>
            <a:r>
              <a:rPr lang="en-US" sz="1400" dirty="0" err="1" smtClean="0">
                <a:latin typeface="Lucida Console" pitchFamily="49" charset="0"/>
                <a:cs typeface="Times New Roman" charset="0"/>
              </a:rPr>
              <a:t>p</a:t>
            </a:r>
            <a:endParaRPr lang="en-US" sz="1400" dirty="0" smtClean="0">
              <a:latin typeface="Lucida Console" pitchFamily="49" charset="0"/>
              <a:cs typeface="Times New Roman" charset="0"/>
            </a:endParaRPr>
          </a:p>
          <a:p>
            <a:pPr eaLnBrk="0" hangingPunct="0">
              <a:defRPr/>
            </a:pPr>
            <a:r>
              <a:rPr lang="en-US" sz="1400" dirty="0" smtClean="0">
                <a:latin typeface="Lucida Console" pitchFamily="49" charset="0"/>
                <a:cs typeface="Times New Roman" charset="0"/>
              </a:rPr>
              <a:t>order by accuracy;</a:t>
            </a:r>
          </a:p>
        </p:txBody>
      </p:sp>
      <p:sp>
        <p:nvSpPr>
          <p:cNvPr id="7" name="Rectangle 7"/>
          <p:cNvSpPr>
            <a:spLocks noChangeArrowheads="1"/>
          </p:cNvSpPr>
          <p:nvPr/>
        </p:nvSpPr>
        <p:spPr bwMode="auto">
          <a:xfrm>
            <a:off x="914400" y="4038600"/>
            <a:ext cx="4953000" cy="2031968"/>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400" dirty="0" smtClean="0">
                <a:latin typeface="Lucida Console" pitchFamily="49" charset="0"/>
                <a:cs typeface="Times New Roman" charset="0"/>
              </a:rPr>
              <a:t>ACCURACY                         </a:t>
            </a:r>
            <a:r>
              <a:rPr lang="en-US" sz="1400" dirty="0" smtClean="0">
                <a:latin typeface="Lucida Console" pitchFamily="49" charset="0"/>
                <a:cs typeface="Times New Roman" charset="0"/>
              </a:rPr>
              <a:t>NUM   PCT</a:t>
            </a:r>
          </a:p>
          <a:p>
            <a:pPr eaLnBrk="0" hangingPunct="0">
              <a:defRPr/>
            </a:pPr>
            <a:r>
              <a:rPr lang="en-US" sz="1400" dirty="0" smtClean="0">
                <a:latin typeface="Lucida Console" pitchFamily="49" charset="0"/>
                <a:cs typeface="Times New Roman" charset="0"/>
              </a:rPr>
              <a:t>------------------------------ ----- -----</a:t>
            </a:r>
          </a:p>
          <a:p>
            <a:pPr eaLnBrk="0" hangingPunct="0">
              <a:defRPr/>
            </a:pPr>
            <a:r>
              <a:rPr lang="en-US" sz="1400" dirty="0" smtClean="0">
                <a:latin typeface="Lucida Console" pitchFamily="49" charset="0"/>
                <a:cs typeface="Times New Roman" charset="0"/>
              </a:rPr>
              <a:t>1 = Exact house address         3239  34.8</a:t>
            </a:r>
          </a:p>
          <a:p>
            <a:pPr eaLnBrk="0" hangingPunct="0">
              <a:defRPr/>
            </a:pPr>
            <a:r>
              <a:rPr lang="en-US" sz="1400" dirty="0" smtClean="0">
                <a:latin typeface="Lucida Console" pitchFamily="49" charset="0"/>
                <a:cs typeface="Times New Roman" charset="0"/>
              </a:rPr>
              <a:t>2 = Interpolated house address  5554  59.6</a:t>
            </a:r>
          </a:p>
          <a:p>
            <a:pPr eaLnBrk="0" hangingPunct="0">
              <a:defRPr/>
            </a:pPr>
            <a:r>
              <a:rPr lang="en-US" sz="1400" dirty="0" smtClean="0">
                <a:latin typeface="Lucida Console" pitchFamily="49" charset="0"/>
                <a:cs typeface="Times New Roman" charset="0"/>
              </a:rPr>
              <a:t>3 = Street                       249   2.7</a:t>
            </a:r>
          </a:p>
          <a:p>
            <a:pPr eaLnBrk="0" hangingPunct="0">
              <a:defRPr/>
            </a:pPr>
            <a:r>
              <a:rPr lang="en-US" sz="1400" dirty="0" smtClean="0">
                <a:latin typeface="Lucida Console" pitchFamily="49" charset="0"/>
                <a:cs typeface="Times New Roman" charset="0"/>
              </a:rPr>
              <a:t>4 = Postal code                  275   3.0</a:t>
            </a:r>
          </a:p>
          <a:p>
            <a:pPr eaLnBrk="0" hangingPunct="0">
              <a:defRPr/>
            </a:pPr>
            <a:r>
              <a:rPr lang="en-US" sz="1400" dirty="0" smtClean="0">
                <a:latin typeface="Lucida Console" pitchFamily="49" charset="0"/>
                <a:cs typeface="Times New Roman" charset="0"/>
              </a:rPr>
              <a:t>5 = Settlement                     2   0.0</a:t>
            </a:r>
          </a:p>
          <a:p>
            <a:pPr eaLnBrk="0" hangingPunct="0">
              <a:defRPr/>
            </a:pPr>
            <a:endParaRPr lang="en-US" sz="1400" dirty="0" smtClean="0">
              <a:latin typeface="Lucida Console" pitchFamily="49" charset="0"/>
              <a:cs typeface="Times New Roman" charset="0"/>
            </a:endParaRPr>
          </a:p>
          <a:p>
            <a:pPr eaLnBrk="0" hangingPunct="0">
              <a:defRPr/>
            </a:pPr>
            <a:r>
              <a:rPr lang="en-US" sz="1400" dirty="0" smtClean="0">
                <a:latin typeface="Lucida Console" pitchFamily="49" charset="0"/>
                <a:cs typeface="Times New Roman" charset="0"/>
              </a:rPr>
              <a:t>5 rows selected</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rPr>
              <a:t>&lt;Insert Picture Here&gt;</a:t>
            </a:r>
          </a:p>
        </p:txBody>
      </p:sp>
      <p:sp>
        <p:nvSpPr>
          <p:cNvPr id="93187" name="Text Box 3"/>
          <p:cNvSpPr txBox="1">
            <a:spLocks noChangeArrowheads="1"/>
          </p:cNvSpPr>
          <p:nvPr/>
        </p:nvSpPr>
        <p:spPr bwMode="auto">
          <a:xfrm>
            <a:off x="990600" y="2133600"/>
            <a:ext cx="5345113" cy="492125"/>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rPr>
              <a:t>Reverse </a:t>
            </a:r>
            <a:r>
              <a:rPr lang="en-US" sz="3200"/>
              <a:t>Geocoding</a:t>
            </a:r>
          </a:p>
        </p:txBody>
      </p:sp>
      <p:pic>
        <p:nvPicPr>
          <p:cNvPr id="93188"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93189"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t>Reverse Geocoding</a:t>
            </a:r>
          </a:p>
        </p:txBody>
      </p:sp>
      <p:sp>
        <p:nvSpPr>
          <p:cNvPr id="95235" name="Rectangle 3"/>
          <p:cNvSpPr>
            <a:spLocks noGrp="1" noChangeArrowheads="1"/>
          </p:cNvSpPr>
          <p:nvPr>
            <p:ph type="body" idx="1"/>
          </p:nvPr>
        </p:nvSpPr>
        <p:spPr/>
        <p:txBody>
          <a:bodyPr/>
          <a:lstStyle/>
          <a:p>
            <a:pPr eaLnBrk="1" hangingPunct="1"/>
            <a:r>
              <a:rPr lang="en-US"/>
              <a:t>This is the opposite of geocoding</a:t>
            </a:r>
          </a:p>
          <a:p>
            <a:pPr eaLnBrk="1" hangingPunct="1"/>
            <a:r>
              <a:rPr lang="en-US"/>
              <a:t>Given a point location, determine the street address</a:t>
            </a:r>
          </a:p>
          <a:p>
            <a:pPr lvl="1" eaLnBrk="1" hangingPunct="1"/>
            <a:r>
              <a:rPr lang="en-US">
                <a:ea typeface="ＭＳ Ｐゴシック" pitchFamily="-111" charset="-128"/>
              </a:rPr>
              <a:t>Find the nearest road segment</a:t>
            </a:r>
          </a:p>
          <a:p>
            <a:pPr lvl="1" eaLnBrk="1" hangingPunct="1"/>
            <a:r>
              <a:rPr lang="en-US">
                <a:ea typeface="ＭＳ Ｐゴシック" pitchFamily="-111" charset="-128"/>
              </a:rPr>
              <a:t>Project the point location on the road segment</a:t>
            </a:r>
          </a:p>
          <a:p>
            <a:pPr lvl="1" eaLnBrk="1" hangingPunct="1"/>
            <a:r>
              <a:rPr lang="en-US">
                <a:ea typeface="ＭＳ Ｐゴシック" pitchFamily="-111" charset="-128"/>
              </a:rPr>
              <a:t>Compute house number by interpolation</a:t>
            </a:r>
          </a:p>
          <a:p>
            <a:pPr lvl="1" eaLnBrk="1" hangingPunct="1"/>
            <a:r>
              <a:rPr lang="en-US">
                <a:ea typeface="ＭＳ Ｐゴシック" pitchFamily="-111" charset="-128"/>
              </a:rPr>
              <a:t>Fill in address details: street name, postal code, city name, etc.</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7315200" y="228600"/>
            <a:ext cx="2438400" cy="5410200"/>
            <a:chOff x="3936" y="144"/>
            <a:chExt cx="1632" cy="3581"/>
          </a:xfrm>
        </p:grpSpPr>
        <p:sp>
          <p:nvSpPr>
            <p:cNvPr id="97317" name="Rectangle 3"/>
            <p:cNvSpPr>
              <a:spLocks noChangeArrowheads="1"/>
            </p:cNvSpPr>
            <p:nvPr/>
          </p:nvSpPr>
          <p:spPr bwMode="gray">
            <a:xfrm>
              <a:off x="3936" y="528"/>
              <a:ext cx="1632" cy="2830"/>
            </a:xfrm>
            <a:prstGeom prst="rect">
              <a:avLst/>
            </a:prstGeom>
            <a:solidFill>
              <a:srgbClr val="969696"/>
            </a:solidFill>
            <a:ln w="3175">
              <a:solidFill>
                <a:srgbClr val="9999FF"/>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318" name="Oval 4"/>
            <p:cNvSpPr>
              <a:spLocks noChangeArrowheads="1"/>
            </p:cNvSpPr>
            <p:nvPr/>
          </p:nvSpPr>
          <p:spPr bwMode="gray">
            <a:xfrm>
              <a:off x="3936" y="144"/>
              <a:ext cx="1632" cy="720"/>
            </a:xfrm>
            <a:prstGeom prst="ellipse">
              <a:avLst/>
            </a:prstGeom>
            <a:solidFill>
              <a:srgbClr val="969696"/>
            </a:solidFill>
            <a:ln w="3175">
              <a:solidFill>
                <a:srgbClr val="9999FF"/>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319" name="Oval 5"/>
            <p:cNvSpPr>
              <a:spLocks noChangeArrowheads="1"/>
            </p:cNvSpPr>
            <p:nvPr/>
          </p:nvSpPr>
          <p:spPr bwMode="gray">
            <a:xfrm>
              <a:off x="3936" y="3024"/>
              <a:ext cx="1632" cy="701"/>
            </a:xfrm>
            <a:prstGeom prst="ellipse">
              <a:avLst/>
            </a:prstGeom>
            <a:solidFill>
              <a:srgbClr val="969696"/>
            </a:solidFill>
            <a:ln w="3175">
              <a:no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grpSp>
      <p:sp>
        <p:nvSpPr>
          <p:cNvPr id="97283" name="AutoShape 6"/>
          <p:cNvSpPr>
            <a:spLocks noChangeArrowheads="1"/>
          </p:cNvSpPr>
          <p:nvPr/>
        </p:nvSpPr>
        <p:spPr bwMode="auto">
          <a:xfrm>
            <a:off x="4267200" y="4419600"/>
            <a:ext cx="22098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284" name="AutoShape 7"/>
          <p:cNvSpPr>
            <a:spLocks noChangeArrowheads="1"/>
          </p:cNvSpPr>
          <p:nvPr/>
        </p:nvSpPr>
        <p:spPr bwMode="auto">
          <a:xfrm>
            <a:off x="4267200" y="2895600"/>
            <a:ext cx="22098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285" name="AutoShape 8"/>
          <p:cNvSpPr>
            <a:spLocks noChangeArrowheads="1"/>
          </p:cNvSpPr>
          <p:nvPr/>
        </p:nvSpPr>
        <p:spPr bwMode="auto">
          <a:xfrm>
            <a:off x="3429000" y="1371600"/>
            <a:ext cx="3505200" cy="4038600"/>
          </a:xfrm>
          <a:prstGeom prst="roundRect">
            <a:avLst>
              <a:gd name="adj" fmla="val 16667"/>
            </a:avLst>
          </a:prstGeom>
          <a:no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286" name="AutoShape 9"/>
          <p:cNvSpPr>
            <a:spLocks noChangeArrowheads="1"/>
          </p:cNvSpPr>
          <p:nvPr/>
        </p:nvSpPr>
        <p:spPr bwMode="auto">
          <a:xfrm rot="5400000">
            <a:off x="5074444" y="2407444"/>
            <a:ext cx="519112" cy="304800"/>
          </a:xfrm>
          <a:prstGeom prst="rightArrow">
            <a:avLst>
              <a:gd name="adj1" fmla="val 50000"/>
              <a:gd name="adj2" fmla="val 67715"/>
            </a:avLst>
          </a:prstGeom>
          <a:solidFill>
            <a:schemeClr val="accent1"/>
          </a:solidFill>
          <a:ln w="9525">
            <a:solidFill>
              <a:schemeClr val="tx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287" name="AutoShape 10"/>
          <p:cNvSpPr>
            <a:spLocks noChangeArrowheads="1"/>
          </p:cNvSpPr>
          <p:nvPr/>
        </p:nvSpPr>
        <p:spPr bwMode="auto">
          <a:xfrm rot="5400000">
            <a:off x="5074444" y="3931444"/>
            <a:ext cx="519112" cy="304800"/>
          </a:xfrm>
          <a:prstGeom prst="rightArrow">
            <a:avLst>
              <a:gd name="adj1" fmla="val 50000"/>
              <a:gd name="adj2" fmla="val 67715"/>
            </a:avLst>
          </a:prstGeom>
          <a:solidFill>
            <a:schemeClr val="accent1"/>
          </a:solidFill>
          <a:ln w="9525">
            <a:solidFill>
              <a:schemeClr val="tx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288" name="Rectangle 11"/>
          <p:cNvSpPr>
            <a:spLocks noChangeArrowheads="1"/>
          </p:cNvSpPr>
          <p:nvPr/>
        </p:nvSpPr>
        <p:spPr bwMode="blackWhite">
          <a:xfrm>
            <a:off x="3563938" y="5670550"/>
            <a:ext cx="1008062" cy="349250"/>
          </a:xfrm>
          <a:prstGeom prst="rect">
            <a:avLst/>
          </a:prstGeom>
          <a:solidFill>
            <a:schemeClr val="folHlink"/>
          </a:solidFill>
          <a:ln w="12700">
            <a:solidFill>
              <a:schemeClr val="tx1"/>
            </a:solidFill>
            <a:miter lim="800000"/>
            <a:headEnd/>
            <a:tailEnd/>
          </a:ln>
        </p:spPr>
        <p:txBody>
          <a:bodyPr wrap="none" lIns="92075" tIns="46038" rIns="92075" bIns="46038">
            <a:prstTxWarp prst="textNoShape">
              <a:avLst/>
            </a:prstTxWarp>
            <a:spAutoFit/>
          </a:bodyPr>
          <a:lstStyle/>
          <a:p>
            <a:pPr algn="r" eaLnBrk="0" hangingPunct="0"/>
            <a:r>
              <a:rPr lang="en-US" sz="1600">
                <a:solidFill>
                  <a:schemeClr val="bg1"/>
                </a:solidFill>
              </a:rPr>
              <a:t>Address</a:t>
            </a:r>
          </a:p>
        </p:txBody>
      </p:sp>
      <p:sp>
        <p:nvSpPr>
          <p:cNvPr id="97289" name="Line 12"/>
          <p:cNvSpPr>
            <a:spLocks noChangeShapeType="1"/>
          </p:cNvSpPr>
          <p:nvPr/>
        </p:nvSpPr>
        <p:spPr bwMode="auto">
          <a:xfrm flipH="1">
            <a:off x="6629400" y="3314700"/>
            <a:ext cx="990600" cy="0"/>
          </a:xfrm>
          <a:prstGeom prst="line">
            <a:avLst/>
          </a:prstGeom>
          <a:noFill/>
          <a:ln w="57150">
            <a:solidFill>
              <a:schemeClr val="accent1"/>
            </a:solidFill>
            <a:round/>
            <a:headEnd/>
            <a:tailEnd type="triangle" w="med" len="med"/>
          </a:ln>
        </p:spPr>
        <p:txBody>
          <a:bodyPr>
            <a:prstTxWarp prst="textNoShape">
              <a:avLst/>
            </a:prstTxWarp>
          </a:bodyPr>
          <a:lstStyle/>
          <a:p>
            <a:endParaRPr lang="en-US"/>
          </a:p>
        </p:txBody>
      </p:sp>
      <p:sp>
        <p:nvSpPr>
          <p:cNvPr id="97290" name="Line 13"/>
          <p:cNvSpPr>
            <a:spLocks noChangeShapeType="1"/>
          </p:cNvSpPr>
          <p:nvPr/>
        </p:nvSpPr>
        <p:spPr bwMode="auto">
          <a:xfrm flipH="1">
            <a:off x="6629400" y="4838700"/>
            <a:ext cx="1066800" cy="0"/>
          </a:xfrm>
          <a:prstGeom prst="line">
            <a:avLst/>
          </a:prstGeom>
          <a:noFill/>
          <a:ln w="57150">
            <a:solidFill>
              <a:schemeClr val="accent1"/>
            </a:solidFill>
            <a:round/>
            <a:headEnd/>
            <a:tailEnd type="triangle" w="med" len="med"/>
          </a:ln>
        </p:spPr>
        <p:txBody>
          <a:bodyPr>
            <a:prstTxWarp prst="textNoShape">
              <a:avLst/>
            </a:prstTxWarp>
          </a:bodyPr>
          <a:lstStyle/>
          <a:p>
            <a:endParaRPr lang="en-US"/>
          </a:p>
        </p:txBody>
      </p:sp>
      <p:sp>
        <p:nvSpPr>
          <p:cNvPr id="97291" name="AutoShape 14"/>
          <p:cNvSpPr>
            <a:spLocks noChangeArrowheads="1"/>
          </p:cNvSpPr>
          <p:nvPr/>
        </p:nvSpPr>
        <p:spPr bwMode="auto">
          <a:xfrm flipH="1" flipV="1">
            <a:off x="4724400" y="5334000"/>
            <a:ext cx="6858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7292" name="AutoShape 15"/>
          <p:cNvSpPr>
            <a:spLocks noChangeArrowheads="1"/>
          </p:cNvSpPr>
          <p:nvPr/>
        </p:nvSpPr>
        <p:spPr bwMode="auto">
          <a:xfrm rot="-5400000" flipH="1" flipV="1">
            <a:off x="4876800" y="641350"/>
            <a:ext cx="6858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7293" name="AutoShape 16"/>
          <p:cNvSpPr>
            <a:spLocks noChangeArrowheads="1"/>
          </p:cNvSpPr>
          <p:nvPr/>
        </p:nvSpPr>
        <p:spPr bwMode="auto">
          <a:xfrm>
            <a:off x="4267200" y="1447800"/>
            <a:ext cx="2209800" cy="6858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294" name="Rectangle 17"/>
          <p:cNvSpPr>
            <a:spLocks noChangeArrowheads="1"/>
          </p:cNvSpPr>
          <p:nvPr/>
        </p:nvSpPr>
        <p:spPr bwMode="blackWhite">
          <a:xfrm>
            <a:off x="4460875" y="2994025"/>
            <a:ext cx="2000250" cy="641350"/>
          </a:xfrm>
          <a:prstGeom prst="rect">
            <a:avLst/>
          </a:prstGeom>
          <a:solidFill>
            <a:srgbClr val="BB5211"/>
          </a:solidFill>
          <a:ln w="12700">
            <a:noFill/>
            <a:miter lim="800000"/>
            <a:headEnd/>
            <a:tailEnd/>
          </a:ln>
        </p:spPr>
        <p:txBody>
          <a:bodyPr wrap="none" lIns="92075" tIns="46038" rIns="92075" bIns="46038">
            <a:prstTxWarp prst="textNoShape">
              <a:avLst/>
            </a:prstTxWarp>
            <a:spAutoFit/>
          </a:bodyPr>
          <a:lstStyle/>
          <a:p>
            <a:pPr eaLnBrk="0" hangingPunct="0"/>
            <a:r>
              <a:rPr lang="en-US" sz="1800">
                <a:solidFill>
                  <a:schemeClr val="bg1"/>
                </a:solidFill>
              </a:rPr>
              <a:t>Compute House </a:t>
            </a:r>
          </a:p>
          <a:p>
            <a:pPr eaLnBrk="0" hangingPunct="0"/>
            <a:r>
              <a:rPr lang="en-US" sz="1800">
                <a:solidFill>
                  <a:schemeClr val="bg1"/>
                </a:solidFill>
              </a:rPr>
              <a:t>Number</a:t>
            </a:r>
          </a:p>
        </p:txBody>
      </p:sp>
      <p:sp>
        <p:nvSpPr>
          <p:cNvPr id="97295" name="Rectangle 18"/>
          <p:cNvSpPr>
            <a:spLocks noChangeArrowheads="1"/>
          </p:cNvSpPr>
          <p:nvPr/>
        </p:nvSpPr>
        <p:spPr bwMode="blackWhite">
          <a:xfrm>
            <a:off x="4645025" y="4518025"/>
            <a:ext cx="1492250" cy="641350"/>
          </a:xfrm>
          <a:prstGeom prst="rect">
            <a:avLst/>
          </a:prstGeom>
          <a:solidFill>
            <a:srgbClr val="BB5211"/>
          </a:solidFill>
          <a:ln w="12700">
            <a:noFill/>
            <a:miter lim="800000"/>
            <a:headEnd/>
            <a:tailEnd/>
          </a:ln>
        </p:spPr>
        <p:txBody>
          <a:bodyPr wrap="none" lIns="92075" tIns="46038" rIns="92075" bIns="46038">
            <a:prstTxWarp prst="textNoShape">
              <a:avLst/>
            </a:prstTxWarp>
            <a:spAutoFit/>
          </a:bodyPr>
          <a:lstStyle/>
          <a:p>
            <a:pPr eaLnBrk="0" hangingPunct="0"/>
            <a:r>
              <a:rPr lang="en-US" sz="1800">
                <a:solidFill>
                  <a:schemeClr val="bg1"/>
                </a:solidFill>
              </a:rPr>
              <a:t>Fill Address</a:t>
            </a:r>
          </a:p>
          <a:p>
            <a:pPr eaLnBrk="0" hangingPunct="0"/>
            <a:r>
              <a:rPr lang="en-US" sz="1800">
                <a:solidFill>
                  <a:schemeClr val="bg1"/>
                </a:solidFill>
              </a:rPr>
              <a:t>Details</a:t>
            </a:r>
          </a:p>
        </p:txBody>
      </p:sp>
      <p:sp>
        <p:nvSpPr>
          <p:cNvPr id="97296" name="Rectangle 19"/>
          <p:cNvSpPr>
            <a:spLocks noChangeArrowheads="1"/>
          </p:cNvSpPr>
          <p:nvPr/>
        </p:nvSpPr>
        <p:spPr bwMode="blackWhite">
          <a:xfrm rot="10800000">
            <a:off x="3503613" y="2513013"/>
            <a:ext cx="611187" cy="1754187"/>
          </a:xfrm>
          <a:prstGeom prst="rect">
            <a:avLst/>
          </a:prstGeom>
          <a:solidFill>
            <a:schemeClr val="bg1"/>
          </a:solidFill>
          <a:ln w="12700">
            <a:noFill/>
            <a:miter lim="800000"/>
            <a:headEnd/>
            <a:tailEnd/>
          </a:ln>
        </p:spPr>
        <p:txBody>
          <a:bodyPr vert="eaVert" wrap="none" lIns="92075" tIns="46038" rIns="92075" bIns="46038">
            <a:prstTxWarp prst="textNoShape">
              <a:avLst/>
            </a:prstTxWarp>
            <a:spAutoFit/>
          </a:bodyPr>
          <a:lstStyle/>
          <a:p>
            <a:pPr eaLnBrk="0" hangingPunct="0"/>
            <a:r>
              <a:rPr lang="en-US" sz="2800"/>
              <a:t>Geocoder</a:t>
            </a:r>
          </a:p>
        </p:txBody>
      </p:sp>
      <p:sp>
        <p:nvSpPr>
          <p:cNvPr id="97297" name="Rectangle 20"/>
          <p:cNvSpPr>
            <a:spLocks noChangeArrowheads="1"/>
          </p:cNvSpPr>
          <p:nvPr/>
        </p:nvSpPr>
        <p:spPr bwMode="blackWhite">
          <a:xfrm>
            <a:off x="7620000" y="457200"/>
            <a:ext cx="1911350" cy="64135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800">
                <a:solidFill>
                  <a:schemeClr val="bg1"/>
                </a:solidFill>
              </a:rPr>
              <a:t>Reference Data </a:t>
            </a:r>
          </a:p>
          <a:p>
            <a:pPr eaLnBrk="0" hangingPunct="0"/>
            <a:r>
              <a:rPr lang="en-US" sz="1800">
                <a:solidFill>
                  <a:schemeClr val="bg1"/>
                </a:solidFill>
              </a:rPr>
              <a:t>for Geocoding</a:t>
            </a:r>
          </a:p>
        </p:txBody>
      </p:sp>
      <p:sp>
        <p:nvSpPr>
          <p:cNvPr id="97298" name="Line 21"/>
          <p:cNvSpPr>
            <a:spLocks noChangeShapeType="1"/>
          </p:cNvSpPr>
          <p:nvPr/>
        </p:nvSpPr>
        <p:spPr bwMode="auto">
          <a:xfrm flipH="1">
            <a:off x="6629400" y="1866900"/>
            <a:ext cx="990600" cy="0"/>
          </a:xfrm>
          <a:prstGeom prst="line">
            <a:avLst/>
          </a:prstGeom>
          <a:noFill/>
          <a:ln w="57150">
            <a:solidFill>
              <a:schemeClr val="accent1"/>
            </a:solidFill>
            <a:round/>
            <a:headEnd/>
            <a:tailEnd type="triangle" w="med" len="med"/>
          </a:ln>
        </p:spPr>
        <p:txBody>
          <a:bodyPr>
            <a:prstTxWarp prst="textNoShape">
              <a:avLst/>
            </a:prstTxWarp>
          </a:bodyPr>
          <a:lstStyle/>
          <a:p>
            <a:endParaRPr lang="en-US"/>
          </a:p>
        </p:txBody>
      </p:sp>
      <p:sp>
        <p:nvSpPr>
          <p:cNvPr id="97299" name="Rectangle 22"/>
          <p:cNvSpPr>
            <a:spLocks noChangeArrowheads="1"/>
          </p:cNvSpPr>
          <p:nvPr/>
        </p:nvSpPr>
        <p:spPr bwMode="blackWhite">
          <a:xfrm>
            <a:off x="4730750" y="1447800"/>
            <a:ext cx="1365250" cy="641350"/>
          </a:xfrm>
          <a:prstGeom prst="rect">
            <a:avLst/>
          </a:prstGeom>
          <a:solidFill>
            <a:srgbClr val="BB5211"/>
          </a:solidFill>
          <a:ln w="12700">
            <a:noFill/>
            <a:miter lim="800000"/>
            <a:headEnd/>
            <a:tailEnd/>
          </a:ln>
        </p:spPr>
        <p:txBody>
          <a:bodyPr wrap="none" lIns="92075" tIns="46038" rIns="92075" bIns="46038">
            <a:prstTxWarp prst="textNoShape">
              <a:avLst/>
            </a:prstTxWarp>
            <a:spAutoFit/>
          </a:bodyPr>
          <a:lstStyle/>
          <a:p>
            <a:pPr eaLnBrk="0" hangingPunct="0"/>
            <a:r>
              <a:rPr lang="en-US" sz="1800">
                <a:solidFill>
                  <a:schemeClr val="bg1"/>
                </a:solidFill>
              </a:rPr>
              <a:t>Find Road </a:t>
            </a:r>
          </a:p>
          <a:p>
            <a:pPr eaLnBrk="0" hangingPunct="0"/>
            <a:r>
              <a:rPr lang="en-US" sz="1800">
                <a:solidFill>
                  <a:schemeClr val="bg1"/>
                </a:solidFill>
              </a:rPr>
              <a:t>Segment</a:t>
            </a:r>
          </a:p>
        </p:txBody>
      </p:sp>
      <p:grpSp>
        <p:nvGrpSpPr>
          <p:cNvPr id="97300" name="Group 23"/>
          <p:cNvGrpSpPr>
            <a:grpSpLocks/>
          </p:cNvGrpSpPr>
          <p:nvPr/>
        </p:nvGrpSpPr>
        <p:grpSpPr bwMode="auto">
          <a:xfrm>
            <a:off x="7620000" y="4343400"/>
            <a:ext cx="1905000" cy="990600"/>
            <a:chOff x="4656" y="2736"/>
            <a:chExt cx="1200" cy="624"/>
          </a:xfrm>
        </p:grpSpPr>
        <p:sp>
          <p:nvSpPr>
            <p:cNvPr id="97313" name="Rectangle 24"/>
            <p:cNvSpPr>
              <a:spLocks noChangeArrowheads="1"/>
            </p:cNvSpPr>
            <p:nvPr/>
          </p:nvSpPr>
          <p:spPr bwMode="auto">
            <a:xfrm>
              <a:off x="4656" y="2736"/>
              <a:ext cx="120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314" name="Line 25"/>
            <p:cNvSpPr>
              <a:spLocks noChangeShapeType="1"/>
            </p:cNvSpPr>
            <p:nvPr/>
          </p:nvSpPr>
          <p:spPr bwMode="auto">
            <a:xfrm>
              <a:off x="4656" y="2832"/>
              <a:ext cx="1200" cy="1"/>
            </a:xfrm>
            <a:prstGeom prst="line">
              <a:avLst/>
            </a:prstGeom>
            <a:noFill/>
            <a:ln w="9525">
              <a:solidFill>
                <a:schemeClr val="bg2"/>
              </a:solidFill>
              <a:round/>
              <a:headEnd/>
              <a:tailEnd/>
            </a:ln>
          </p:spPr>
          <p:txBody>
            <a:bodyPr>
              <a:prstTxWarp prst="textNoShape">
                <a:avLst/>
              </a:prstTxWarp>
            </a:bodyPr>
            <a:lstStyle/>
            <a:p>
              <a:endParaRPr lang="en-US"/>
            </a:p>
          </p:txBody>
        </p:sp>
        <p:sp>
          <p:nvSpPr>
            <p:cNvPr id="97315" name="Rectangle 26"/>
            <p:cNvSpPr>
              <a:spLocks noChangeArrowheads="1"/>
            </p:cNvSpPr>
            <p:nvPr/>
          </p:nvSpPr>
          <p:spPr bwMode="gray">
            <a:xfrm>
              <a:off x="4800" y="2880"/>
              <a:ext cx="960" cy="366"/>
            </a:xfrm>
            <a:prstGeom prst="rect">
              <a:avLst/>
            </a:prstGeom>
            <a:solidFill>
              <a:schemeClr val="accent2"/>
            </a:solidFill>
            <a:ln w="9525">
              <a:no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rPr>
                <a:t>Street and place names</a:t>
              </a:r>
            </a:p>
          </p:txBody>
        </p:sp>
        <p:sp>
          <p:nvSpPr>
            <p:cNvPr id="97316" name="Line 27"/>
            <p:cNvSpPr>
              <a:spLocks noChangeShapeType="1"/>
            </p:cNvSpPr>
            <p:nvPr/>
          </p:nvSpPr>
          <p:spPr bwMode="auto">
            <a:xfrm>
              <a:off x="4770" y="2736"/>
              <a:ext cx="0" cy="62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97301" name="Rectangle 28"/>
          <p:cNvSpPr>
            <a:spLocks noChangeArrowheads="1"/>
          </p:cNvSpPr>
          <p:nvPr/>
        </p:nvSpPr>
        <p:spPr bwMode="blackWhite">
          <a:xfrm>
            <a:off x="3276600" y="457200"/>
            <a:ext cx="1381125" cy="593725"/>
          </a:xfrm>
          <a:prstGeom prst="rect">
            <a:avLst/>
          </a:prstGeom>
          <a:solidFill>
            <a:schemeClr val="folHlink"/>
          </a:solidFill>
          <a:ln w="12700">
            <a:solidFill>
              <a:schemeClr val="tx1"/>
            </a:solidFill>
            <a:miter lim="800000"/>
            <a:headEnd/>
            <a:tailEnd/>
          </a:ln>
        </p:spPr>
        <p:txBody>
          <a:bodyPr wrap="none" lIns="92075" tIns="46038" rIns="92075" bIns="46038">
            <a:prstTxWarp prst="textNoShape">
              <a:avLst/>
            </a:prstTxWarp>
            <a:spAutoFit/>
          </a:bodyPr>
          <a:lstStyle/>
          <a:p>
            <a:pPr eaLnBrk="0" hangingPunct="0"/>
            <a:r>
              <a:rPr lang="en-US" sz="1600">
                <a:solidFill>
                  <a:schemeClr val="bg1"/>
                </a:solidFill>
              </a:rPr>
              <a:t>Location </a:t>
            </a:r>
          </a:p>
          <a:p>
            <a:pPr eaLnBrk="0" hangingPunct="0"/>
            <a:r>
              <a:rPr lang="en-US" sz="1600">
                <a:solidFill>
                  <a:schemeClr val="bg1"/>
                </a:solidFill>
              </a:rPr>
              <a:t>Coordinates</a:t>
            </a:r>
          </a:p>
        </p:txBody>
      </p:sp>
      <p:grpSp>
        <p:nvGrpSpPr>
          <p:cNvPr id="97302" name="Group 29"/>
          <p:cNvGrpSpPr>
            <a:grpSpLocks/>
          </p:cNvGrpSpPr>
          <p:nvPr/>
        </p:nvGrpSpPr>
        <p:grpSpPr bwMode="auto">
          <a:xfrm>
            <a:off x="7620000" y="2819400"/>
            <a:ext cx="1905000" cy="990600"/>
            <a:chOff x="4656" y="1776"/>
            <a:chExt cx="1200" cy="624"/>
          </a:xfrm>
        </p:grpSpPr>
        <p:sp>
          <p:nvSpPr>
            <p:cNvPr id="97309" name="Rectangle 30"/>
            <p:cNvSpPr>
              <a:spLocks noChangeArrowheads="1"/>
            </p:cNvSpPr>
            <p:nvPr/>
          </p:nvSpPr>
          <p:spPr bwMode="auto">
            <a:xfrm>
              <a:off x="4656" y="1776"/>
              <a:ext cx="120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310" name="Line 31"/>
            <p:cNvSpPr>
              <a:spLocks noChangeShapeType="1"/>
            </p:cNvSpPr>
            <p:nvPr/>
          </p:nvSpPr>
          <p:spPr bwMode="auto">
            <a:xfrm>
              <a:off x="4656" y="1872"/>
              <a:ext cx="1200" cy="1"/>
            </a:xfrm>
            <a:prstGeom prst="line">
              <a:avLst/>
            </a:prstGeom>
            <a:noFill/>
            <a:ln w="9525">
              <a:solidFill>
                <a:schemeClr val="bg2"/>
              </a:solidFill>
              <a:round/>
              <a:headEnd/>
              <a:tailEnd/>
            </a:ln>
          </p:spPr>
          <p:txBody>
            <a:bodyPr>
              <a:prstTxWarp prst="textNoShape">
                <a:avLst/>
              </a:prstTxWarp>
            </a:bodyPr>
            <a:lstStyle/>
            <a:p>
              <a:endParaRPr lang="en-US"/>
            </a:p>
          </p:txBody>
        </p:sp>
        <p:sp>
          <p:nvSpPr>
            <p:cNvPr id="97311" name="Rectangle 32"/>
            <p:cNvSpPr>
              <a:spLocks noChangeArrowheads="1"/>
            </p:cNvSpPr>
            <p:nvPr/>
          </p:nvSpPr>
          <p:spPr bwMode="gray">
            <a:xfrm>
              <a:off x="4800" y="1920"/>
              <a:ext cx="960" cy="212"/>
            </a:xfrm>
            <a:prstGeom prst="rect">
              <a:avLst/>
            </a:prstGeom>
            <a:solidFill>
              <a:schemeClr val="accent2"/>
            </a:solidFill>
            <a:ln w="9525">
              <a:no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rPr>
                <a:t>Geometries</a:t>
              </a:r>
            </a:p>
          </p:txBody>
        </p:sp>
        <p:sp>
          <p:nvSpPr>
            <p:cNvPr id="97312" name="Line 33"/>
            <p:cNvSpPr>
              <a:spLocks noChangeShapeType="1"/>
            </p:cNvSpPr>
            <p:nvPr/>
          </p:nvSpPr>
          <p:spPr bwMode="auto">
            <a:xfrm>
              <a:off x="4770" y="1776"/>
              <a:ext cx="0" cy="624"/>
            </a:xfrm>
            <a:prstGeom prst="line">
              <a:avLst/>
            </a:prstGeom>
            <a:noFill/>
            <a:ln w="9525">
              <a:solidFill>
                <a:schemeClr val="bg2"/>
              </a:solidFill>
              <a:round/>
              <a:headEnd/>
              <a:tailEnd/>
            </a:ln>
          </p:spPr>
          <p:txBody>
            <a:bodyPr>
              <a:prstTxWarp prst="textNoShape">
                <a:avLst/>
              </a:prstTxWarp>
            </a:bodyPr>
            <a:lstStyle/>
            <a:p>
              <a:endParaRPr lang="en-US"/>
            </a:p>
          </p:txBody>
        </p:sp>
      </p:grpSp>
      <p:grpSp>
        <p:nvGrpSpPr>
          <p:cNvPr id="97303" name="Group 34"/>
          <p:cNvGrpSpPr>
            <a:grpSpLocks/>
          </p:cNvGrpSpPr>
          <p:nvPr/>
        </p:nvGrpSpPr>
        <p:grpSpPr bwMode="auto">
          <a:xfrm>
            <a:off x="7620000" y="1371600"/>
            <a:ext cx="1905000" cy="990600"/>
            <a:chOff x="4032" y="912"/>
            <a:chExt cx="1200" cy="624"/>
          </a:xfrm>
        </p:grpSpPr>
        <p:sp>
          <p:nvSpPr>
            <p:cNvPr id="97305" name="Rectangle 35"/>
            <p:cNvSpPr>
              <a:spLocks noChangeArrowheads="1"/>
            </p:cNvSpPr>
            <p:nvPr/>
          </p:nvSpPr>
          <p:spPr bwMode="auto">
            <a:xfrm>
              <a:off x="4032" y="912"/>
              <a:ext cx="1200" cy="624"/>
            </a:xfrm>
            <a:prstGeom prst="rect">
              <a:avLst/>
            </a:prstGeom>
            <a:solidFill>
              <a:schemeClr val="accent2"/>
            </a:solidFill>
            <a:ln w="9525">
              <a:solidFill>
                <a:schemeClr val="bg2"/>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97306" name="Line 36"/>
            <p:cNvSpPr>
              <a:spLocks noChangeShapeType="1"/>
            </p:cNvSpPr>
            <p:nvPr/>
          </p:nvSpPr>
          <p:spPr bwMode="auto">
            <a:xfrm>
              <a:off x="4032" y="1008"/>
              <a:ext cx="1200" cy="1"/>
            </a:xfrm>
            <a:prstGeom prst="line">
              <a:avLst/>
            </a:prstGeom>
            <a:noFill/>
            <a:ln w="9525">
              <a:solidFill>
                <a:schemeClr val="bg2"/>
              </a:solidFill>
              <a:round/>
              <a:headEnd/>
              <a:tailEnd/>
            </a:ln>
          </p:spPr>
          <p:txBody>
            <a:bodyPr>
              <a:prstTxWarp prst="textNoShape">
                <a:avLst/>
              </a:prstTxWarp>
            </a:bodyPr>
            <a:lstStyle/>
            <a:p>
              <a:endParaRPr lang="en-US"/>
            </a:p>
          </p:txBody>
        </p:sp>
        <p:sp>
          <p:nvSpPr>
            <p:cNvPr id="97307" name="Rectangle 37"/>
            <p:cNvSpPr>
              <a:spLocks noChangeArrowheads="1"/>
            </p:cNvSpPr>
            <p:nvPr/>
          </p:nvSpPr>
          <p:spPr bwMode="gray">
            <a:xfrm>
              <a:off x="4176" y="1056"/>
              <a:ext cx="960" cy="212"/>
            </a:xfrm>
            <a:prstGeom prst="rect">
              <a:avLst/>
            </a:prstGeom>
            <a:solidFill>
              <a:schemeClr val="accent2"/>
            </a:solidFill>
            <a:ln w="9525">
              <a:noFill/>
              <a:miter lim="800000"/>
              <a:headEnd/>
              <a:tailEnd/>
            </a:ln>
          </p:spPr>
          <p:txBody>
            <a:bodyPr lIns="92075" tIns="46038" rIns="92075" bIns="46038">
              <a:prstTxWarp prst="textNoShape">
                <a:avLst/>
              </a:prstTxWarp>
              <a:spAutoFit/>
            </a:bodyPr>
            <a:lstStyle/>
            <a:p>
              <a:pPr algn="ctr" eaLnBrk="0" hangingPunct="0"/>
              <a:r>
                <a:rPr lang="en-US" sz="1600">
                  <a:solidFill>
                    <a:schemeClr val="hlink"/>
                  </a:solidFill>
                </a:rPr>
                <a:t>Geometries</a:t>
              </a:r>
            </a:p>
          </p:txBody>
        </p:sp>
        <p:sp>
          <p:nvSpPr>
            <p:cNvPr id="97308" name="Line 38"/>
            <p:cNvSpPr>
              <a:spLocks noChangeShapeType="1"/>
            </p:cNvSpPr>
            <p:nvPr/>
          </p:nvSpPr>
          <p:spPr bwMode="auto">
            <a:xfrm>
              <a:off x="4146" y="912"/>
              <a:ext cx="0" cy="62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97304" name="Rectangle 39"/>
          <p:cNvSpPr>
            <a:spLocks noGrp="1" noChangeArrowheads="1"/>
          </p:cNvSpPr>
          <p:nvPr>
            <p:ph type="title"/>
          </p:nvPr>
        </p:nvSpPr>
        <p:spPr>
          <a:xfrm>
            <a:off x="304800" y="685800"/>
            <a:ext cx="2667000" cy="1524000"/>
          </a:xfrm>
        </p:spPr>
        <p:txBody>
          <a:bodyPr/>
          <a:lstStyle/>
          <a:p>
            <a:pPr eaLnBrk="1" hangingPunct="1"/>
            <a:r>
              <a:rPr lang="en-US"/>
              <a:t>Reverse Geocoding Process</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t>Reverse Geocoding function</a:t>
            </a:r>
          </a:p>
        </p:txBody>
      </p:sp>
      <p:sp>
        <p:nvSpPr>
          <p:cNvPr id="98307" name="Rectangle 5"/>
          <p:cNvSpPr>
            <a:spLocks noGrp="1" noChangeArrowheads="1"/>
          </p:cNvSpPr>
          <p:nvPr>
            <p:ph type="body" idx="1"/>
          </p:nvPr>
        </p:nvSpPr>
        <p:spPr>
          <a:xfrm>
            <a:off x="742950" y="2903538"/>
            <a:ext cx="8166100" cy="3040062"/>
          </a:xfrm>
        </p:spPr>
        <p:txBody>
          <a:bodyPr/>
          <a:lstStyle/>
          <a:p>
            <a:pPr eaLnBrk="1" hangingPunct="1"/>
            <a:r>
              <a:rPr lang="en-US"/>
              <a:t>&lt;USER_NAME&gt; </a:t>
            </a:r>
          </a:p>
          <a:p>
            <a:pPr lvl="1" eaLnBrk="1" hangingPunct="1"/>
            <a:r>
              <a:rPr lang="en-US">
                <a:ea typeface="ＭＳ Ｐゴシック" pitchFamily="-111" charset="-128"/>
              </a:rPr>
              <a:t>The schema containing the geocoding tables</a:t>
            </a:r>
          </a:p>
          <a:p>
            <a:pPr eaLnBrk="1" hangingPunct="1"/>
            <a:r>
              <a:rPr lang="en-US"/>
              <a:t>&lt;LOCATION&gt;  </a:t>
            </a:r>
          </a:p>
          <a:p>
            <a:pPr lvl="1" eaLnBrk="1" hangingPunct="1"/>
            <a:r>
              <a:rPr lang="en-US">
                <a:ea typeface="ＭＳ Ｐゴシック" pitchFamily="-111" charset="-128"/>
              </a:rPr>
              <a:t>The input location (SDO_GEOMETRY)</a:t>
            </a:r>
          </a:p>
          <a:p>
            <a:pPr eaLnBrk="1" hangingPunct="1"/>
            <a:r>
              <a:rPr lang="en-US"/>
              <a:t>&lt;COUNTRY&gt;  </a:t>
            </a:r>
          </a:p>
          <a:p>
            <a:pPr lvl="1" eaLnBrk="1" hangingPunct="1"/>
            <a:r>
              <a:rPr lang="en-US">
                <a:ea typeface="ＭＳ Ｐゴシック" pitchFamily="-111" charset="-128"/>
              </a:rPr>
              <a:t>The country code, for example 'US‘, ‘FR, ‘DE’</a:t>
            </a:r>
            <a:endParaRPr lang="fr-FR">
              <a:ea typeface="ＭＳ Ｐゴシック" pitchFamily="-111" charset="-128"/>
            </a:endParaRPr>
          </a:p>
        </p:txBody>
      </p:sp>
      <p:sp>
        <p:nvSpPr>
          <p:cNvPr id="98308" name="Rectangle 3"/>
          <p:cNvSpPr>
            <a:spLocks noChangeArrowheads="1"/>
          </p:cNvSpPr>
          <p:nvPr/>
        </p:nvSpPr>
        <p:spPr bwMode="auto">
          <a:xfrm>
            <a:off x="763588" y="1857375"/>
            <a:ext cx="8316912" cy="787400"/>
          </a:xfrm>
          <a:prstGeom prst="rect">
            <a:avLst/>
          </a:prstGeom>
          <a:solidFill>
            <a:schemeClr val="accent2"/>
          </a:solidFill>
          <a:ln w="25400">
            <a:solidFill>
              <a:schemeClr val="tx1"/>
            </a:solidFill>
            <a:miter lim="800000"/>
            <a:headEnd/>
            <a:tailEnd/>
          </a:ln>
        </p:spPr>
        <p:txBody>
          <a:bodyPr lIns="92075" tIns="46038" rIns="92075" bIns="46038">
            <a:prstTxWarp prst="textNoShape">
              <a:avLst/>
            </a:prstTxWarp>
            <a:spAutoFit/>
          </a:bodyPr>
          <a:lstStyle/>
          <a:p>
            <a:pPr eaLnBrk="0" hangingPunct="0">
              <a:spcBef>
                <a:spcPct val="50000"/>
              </a:spcBef>
            </a:pPr>
            <a:r>
              <a:rPr lang="en-US" sz="2200">
                <a:latin typeface="Courier New" pitchFamily="-111" charset="0"/>
              </a:rPr>
              <a:t>SDO_GEO_ADDR = </a:t>
            </a:r>
            <a:r>
              <a:rPr lang="en-US" sz="2200">
                <a:solidFill>
                  <a:schemeClr val="accent1"/>
                </a:solidFill>
                <a:latin typeface="Courier New" pitchFamily="-111" charset="0"/>
              </a:rPr>
              <a:t>SDO_GCDR.REVERSE_GEOCODE</a:t>
            </a:r>
            <a:r>
              <a:rPr lang="en-US" sz="2200">
                <a:latin typeface="Courier New" pitchFamily="-111" charset="0"/>
              </a:rPr>
              <a:t> (</a:t>
            </a:r>
          </a:p>
          <a:p>
            <a:pPr eaLnBrk="0" hangingPunct="0"/>
            <a:r>
              <a:rPr lang="en-US" sz="2200">
                <a:latin typeface="Courier New" pitchFamily="-111" charset="0"/>
              </a:rPr>
              <a:t>    &lt;USER_NAME&gt;, &lt;LOCATION&gt;, &lt;COUNTRY&gt;)</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8"/>
          <p:cNvSpPr>
            <a:spLocks noGrp="1" noChangeArrowheads="1"/>
          </p:cNvSpPr>
          <p:nvPr>
            <p:ph type="title"/>
          </p:nvPr>
        </p:nvSpPr>
        <p:spPr/>
        <p:txBody>
          <a:bodyPr/>
          <a:lstStyle/>
          <a:p>
            <a:pPr eaLnBrk="1" hangingPunct="1"/>
            <a:r>
              <a:rPr lang="en-US"/>
              <a:t>Reverse Geocoding Example</a:t>
            </a:r>
          </a:p>
        </p:txBody>
      </p:sp>
      <p:sp>
        <p:nvSpPr>
          <p:cNvPr id="100355" name="Rectangle 9"/>
          <p:cNvSpPr>
            <a:spLocks noGrp="1" noChangeArrowheads="1"/>
          </p:cNvSpPr>
          <p:nvPr>
            <p:ph type="body" idx="1"/>
          </p:nvPr>
        </p:nvSpPr>
        <p:spPr>
          <a:xfrm>
            <a:off x="742950" y="5105400"/>
            <a:ext cx="8166100" cy="1143000"/>
          </a:xfrm>
        </p:spPr>
        <p:txBody>
          <a:bodyPr/>
          <a:lstStyle/>
          <a:p>
            <a:pPr eaLnBrk="1" hangingPunct="1"/>
            <a:r>
              <a:rPr lang="en-US" sz="2000" dirty="0"/>
              <a:t>Note that the coordinates returned are on the road segment</a:t>
            </a:r>
          </a:p>
          <a:p>
            <a:pPr eaLnBrk="1" hangingPunct="1"/>
            <a:r>
              <a:rPr lang="en-US" sz="2000" dirty="0"/>
              <a:t>Can be different from the input </a:t>
            </a:r>
            <a:r>
              <a:rPr lang="en-US" sz="2000" dirty="0" smtClean="0"/>
              <a:t>coordinates</a:t>
            </a:r>
          </a:p>
          <a:p>
            <a:pPr eaLnBrk="1" hangingPunct="1"/>
            <a:r>
              <a:rPr lang="en-US" sz="2000" dirty="0" smtClean="0"/>
              <a:t>Can pass a preferred language</a:t>
            </a:r>
            <a:endParaRPr lang="en-US" sz="2000" dirty="0"/>
          </a:p>
        </p:txBody>
      </p:sp>
      <p:sp>
        <p:nvSpPr>
          <p:cNvPr id="100356" name="Rectangle 5"/>
          <p:cNvSpPr>
            <a:spLocks noChangeArrowheads="1"/>
          </p:cNvSpPr>
          <p:nvPr/>
        </p:nvSpPr>
        <p:spPr bwMode="auto">
          <a:xfrm>
            <a:off x="152400" y="1600200"/>
            <a:ext cx="9525000" cy="1697038"/>
          </a:xfrm>
          <a:prstGeom prst="rect">
            <a:avLst/>
          </a:prstGeom>
          <a:solidFill>
            <a:schemeClr val="accent2"/>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a:t>
            </a:r>
            <a:r>
              <a:rPr lang="en-US" sz="1800">
                <a:solidFill>
                  <a:schemeClr val="accent1"/>
                </a:solidFill>
                <a:latin typeface="Courier New" pitchFamily="-111" charset="0"/>
              </a:rPr>
              <a:t>SDO_GCDR.REVERSE_GEOCODE</a:t>
            </a:r>
            <a:r>
              <a:rPr lang="en-US" sz="1800">
                <a:solidFill>
                  <a:schemeClr val="hlink"/>
                </a:solidFill>
                <a:latin typeface="Courier New" pitchFamily="-111" charset="0"/>
              </a:rPr>
              <a:t> </a:t>
            </a:r>
            <a:r>
              <a:rPr lang="en-US" sz="1800">
                <a:latin typeface="Courier New" pitchFamily="-111" charset="0"/>
              </a:rPr>
              <a:t>('SCOTT',</a:t>
            </a:r>
          </a:p>
          <a:p>
            <a:pPr eaLnBrk="0" hangingPunct="0">
              <a:spcBef>
                <a:spcPct val="20000"/>
              </a:spcBef>
            </a:pPr>
            <a:r>
              <a:rPr lang="en-US" sz="1800">
                <a:latin typeface="Courier New" pitchFamily="-111" charset="0"/>
              </a:rPr>
              <a:t>  SDO_GEOMETRY(2001, 8307, </a:t>
            </a:r>
          </a:p>
          <a:p>
            <a:pPr eaLnBrk="0" hangingPunct="0">
              <a:spcBef>
                <a:spcPct val="20000"/>
              </a:spcBef>
            </a:pPr>
            <a:r>
              <a:rPr lang="en-US" sz="1800">
                <a:latin typeface="Courier New" pitchFamily="-111" charset="0"/>
              </a:rPr>
              <a:t>    SDO_POINT_TYPE(-122.415315, 37.7931177, NULL), NULL, NULL),</a:t>
            </a:r>
          </a:p>
          <a:p>
            <a:pPr eaLnBrk="0" hangingPunct="0">
              <a:spcBef>
                <a:spcPct val="20000"/>
              </a:spcBef>
            </a:pPr>
            <a:r>
              <a:rPr lang="en-US" sz="1800">
                <a:latin typeface="Courier New" pitchFamily="-111" charset="0"/>
              </a:rPr>
              <a:t>   'US')</a:t>
            </a:r>
          </a:p>
          <a:p>
            <a:pPr eaLnBrk="0" hangingPunct="0">
              <a:spcBef>
                <a:spcPct val="20000"/>
              </a:spcBef>
            </a:pPr>
            <a:r>
              <a:rPr lang="en-US" sz="1800">
                <a:latin typeface="Courier New" pitchFamily="-111" charset="0"/>
              </a:rPr>
              <a:t>FROM DUAL;</a:t>
            </a:r>
          </a:p>
        </p:txBody>
      </p:sp>
      <p:sp>
        <p:nvSpPr>
          <p:cNvPr id="100357" name="Rectangle 6"/>
          <p:cNvSpPr>
            <a:spLocks noChangeArrowheads="1"/>
          </p:cNvSpPr>
          <p:nvPr/>
        </p:nvSpPr>
        <p:spPr bwMode="auto">
          <a:xfrm>
            <a:off x="152400" y="3500438"/>
            <a:ext cx="9525000" cy="1477962"/>
          </a:xfrm>
          <a:prstGeom prst="rect">
            <a:avLst/>
          </a:prstGeom>
          <a:solidFill>
            <a:schemeClr val="accent2"/>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SDO_GEO_ADDR(0, SDO_KEYWORDARRAY(), NULL, </a:t>
            </a:r>
            <a:r>
              <a:rPr lang="en-US" sz="1800" dirty="0">
                <a:solidFill>
                  <a:srgbClr val="FF0000"/>
                </a:solidFill>
                <a:latin typeface="Courier New" pitchFamily="-111" charset="0"/>
              </a:rPr>
              <a:t>'CLAY ST', </a:t>
            </a:r>
            <a:r>
              <a:rPr lang="en-US" sz="1800" dirty="0">
                <a:latin typeface="Courier New" pitchFamily="-111" charset="0"/>
              </a:rPr>
              <a:t>NULL, NULL, </a:t>
            </a:r>
            <a:r>
              <a:rPr lang="en-US" sz="1800" dirty="0">
                <a:solidFill>
                  <a:srgbClr val="FF0000"/>
                </a:solidFill>
                <a:latin typeface="Courier New" pitchFamily="-111" charset="0"/>
              </a:rPr>
              <a:t>'SAN FRANCISCO', </a:t>
            </a:r>
            <a:r>
              <a:rPr lang="en-US" sz="1800" dirty="0">
                <a:latin typeface="Courier New" pitchFamily="-111" charset="0"/>
              </a:rPr>
              <a:t>'SAN FRANCISCO', </a:t>
            </a:r>
            <a:r>
              <a:rPr lang="en-US" sz="1800" dirty="0">
                <a:solidFill>
                  <a:srgbClr val="FF0000"/>
                </a:solidFill>
                <a:latin typeface="Courier New" pitchFamily="-111" charset="0"/>
              </a:rPr>
              <a:t>'CA'</a:t>
            </a:r>
            <a:r>
              <a:rPr lang="en-US" sz="1800" dirty="0">
                <a:latin typeface="Courier New" pitchFamily="-111" charset="0"/>
              </a:rPr>
              <a:t>, 'US', </a:t>
            </a:r>
            <a:r>
              <a:rPr lang="en-US" sz="1800" dirty="0">
                <a:solidFill>
                  <a:srgbClr val="FF0000"/>
                </a:solidFill>
                <a:latin typeface="Courier New" pitchFamily="-111" charset="0"/>
              </a:rPr>
              <a:t>'94109'</a:t>
            </a:r>
            <a:r>
              <a:rPr lang="en-US" sz="1800" dirty="0">
                <a:latin typeface="Courier New" pitchFamily="-111" charset="0"/>
              </a:rPr>
              <a:t>, NULL, '94109', NULL, </a:t>
            </a:r>
            <a:r>
              <a:rPr lang="en-US" sz="1800" dirty="0">
                <a:solidFill>
                  <a:srgbClr val="FF0000"/>
                </a:solidFill>
                <a:latin typeface="Courier New" pitchFamily="-111" charset="0"/>
              </a:rPr>
              <a:t>'1350'</a:t>
            </a:r>
            <a:r>
              <a:rPr lang="en-US" sz="1800" dirty="0">
                <a:latin typeface="Courier New" pitchFamily="-111" charset="0"/>
              </a:rPr>
              <a:t>, 'CLAY', 'ST', 'F', 'F', NULL, NULL, '</a:t>
            </a:r>
            <a:r>
              <a:rPr lang="en-US" sz="1800" dirty="0">
                <a:solidFill>
                  <a:srgbClr val="FF0000"/>
                </a:solidFill>
                <a:latin typeface="Courier New" pitchFamily="-111" charset="0"/>
              </a:rPr>
              <a:t>R</a:t>
            </a:r>
            <a:r>
              <a:rPr lang="en-US" sz="1800" dirty="0">
                <a:latin typeface="Courier New" pitchFamily="-111" charset="0"/>
              </a:rPr>
              <a:t>', </a:t>
            </a:r>
            <a:r>
              <a:rPr lang="en-US" sz="1800" dirty="0">
                <a:solidFill>
                  <a:srgbClr val="FF0000"/>
                </a:solidFill>
                <a:latin typeface="Courier New" pitchFamily="-111" charset="0"/>
              </a:rPr>
              <a:t>.490783277</a:t>
            </a:r>
            <a:r>
              <a:rPr lang="en-US" sz="1800" dirty="0">
                <a:latin typeface="Courier New" pitchFamily="-111" charset="0"/>
              </a:rPr>
              <a:t>, </a:t>
            </a:r>
            <a:r>
              <a:rPr lang="en-US" sz="1800" dirty="0">
                <a:solidFill>
                  <a:srgbClr val="FF0000"/>
                </a:solidFill>
                <a:latin typeface="Courier New" pitchFamily="-111" charset="0"/>
              </a:rPr>
              <a:t>198591779</a:t>
            </a:r>
            <a:r>
              <a:rPr lang="en-US" sz="1800" dirty="0">
                <a:latin typeface="Courier New" pitchFamily="-111" charset="0"/>
              </a:rPr>
              <a:t>, '', 1, 'DEFAULT', </a:t>
            </a:r>
            <a:r>
              <a:rPr lang="en-US" sz="1800" dirty="0">
                <a:solidFill>
                  <a:srgbClr val="FF0000"/>
                </a:solidFill>
                <a:latin typeface="Courier New" pitchFamily="-111" charset="0"/>
              </a:rPr>
              <a:t>-122.41531, 37.793118</a:t>
            </a:r>
            <a:r>
              <a:rPr lang="en-US" sz="1800" dirty="0">
                <a:latin typeface="Courier New" pitchFamily="-111" charset="0"/>
              </a:rPr>
              <a:t>, '???14141414??404</a:t>
            </a:r>
            <a:r>
              <a:rPr lang="en-US" sz="1800" dirty="0" smtClean="0">
                <a:latin typeface="Courier New" pitchFamily="-111" charset="0"/>
              </a:rPr>
              <a:t>?',8307)</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rPr>
              <a:t>&lt;Insert Picture Here&gt;</a:t>
            </a:r>
          </a:p>
        </p:txBody>
      </p:sp>
      <p:sp>
        <p:nvSpPr>
          <p:cNvPr id="108547" name="Text Box 3"/>
          <p:cNvSpPr txBox="1">
            <a:spLocks noChangeArrowheads="1"/>
          </p:cNvSpPr>
          <p:nvPr/>
        </p:nvSpPr>
        <p:spPr bwMode="auto">
          <a:xfrm>
            <a:off x="990600" y="2133600"/>
            <a:ext cx="5345113" cy="492125"/>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dirty="0" smtClean="0">
                <a:solidFill>
                  <a:schemeClr val="accent1"/>
                </a:solidFill>
              </a:rPr>
              <a:t>Tips </a:t>
            </a:r>
            <a:r>
              <a:rPr lang="en-US" sz="3200" dirty="0" smtClean="0"/>
              <a:t>and Tricks</a:t>
            </a:r>
            <a:endParaRPr lang="en-US" sz="3200" dirty="0"/>
          </a:p>
        </p:txBody>
      </p:sp>
      <p:pic>
        <p:nvPicPr>
          <p:cNvPr id="108548"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08549"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8"/>
          <p:cNvSpPr>
            <a:spLocks noGrp="1" noChangeArrowheads="1"/>
          </p:cNvSpPr>
          <p:nvPr>
            <p:ph type="title"/>
          </p:nvPr>
        </p:nvSpPr>
        <p:spPr/>
        <p:txBody>
          <a:bodyPr/>
          <a:lstStyle/>
          <a:p>
            <a:pPr eaLnBrk="1" hangingPunct="1"/>
            <a:r>
              <a:rPr lang="en-US"/>
              <a:t>What if you do not like objects ?</a:t>
            </a:r>
          </a:p>
        </p:txBody>
      </p:sp>
      <p:sp>
        <p:nvSpPr>
          <p:cNvPr id="102403" name="Rectangle 9"/>
          <p:cNvSpPr>
            <a:spLocks noGrp="1" noChangeArrowheads="1"/>
          </p:cNvSpPr>
          <p:nvPr>
            <p:ph type="body" idx="1"/>
          </p:nvPr>
        </p:nvSpPr>
        <p:spPr/>
        <p:txBody>
          <a:bodyPr/>
          <a:lstStyle/>
          <a:p>
            <a:pPr eaLnBrk="1" hangingPunct="1"/>
            <a:r>
              <a:rPr lang="fr-FR"/>
              <a:t>Use a subquery to extract results from SDO_GEO_ADDR</a:t>
            </a:r>
          </a:p>
        </p:txBody>
      </p:sp>
      <p:sp>
        <p:nvSpPr>
          <p:cNvPr id="102404" name="Rectangle 5"/>
          <p:cNvSpPr>
            <a:spLocks noChangeArrowheads="1"/>
          </p:cNvSpPr>
          <p:nvPr/>
        </p:nvSpPr>
        <p:spPr bwMode="auto">
          <a:xfrm>
            <a:off x="152400" y="5059363"/>
            <a:ext cx="9525000" cy="103663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GC.STREETNAME        GC.H GC.PO GC.SETTLEMENT</a:t>
            </a:r>
          </a:p>
          <a:p>
            <a:pPr eaLnBrk="0" hangingPunct="0">
              <a:spcBef>
                <a:spcPct val="20000"/>
              </a:spcBef>
            </a:pPr>
            <a:r>
              <a:rPr lang="en-US" sz="1800">
                <a:latin typeface="Courier New" pitchFamily="-111" charset="0"/>
              </a:rPr>
              <a:t>-------------------- ---- ----- --------------------</a:t>
            </a:r>
          </a:p>
          <a:p>
            <a:pPr eaLnBrk="0" hangingPunct="0">
              <a:spcBef>
                <a:spcPct val="20000"/>
              </a:spcBef>
            </a:pPr>
            <a:r>
              <a:rPr lang="en-US" sz="1800">
                <a:latin typeface="Courier New" pitchFamily="-111" charset="0"/>
              </a:rPr>
              <a:t>CLAY ST              1350 94109 SAN FRANCISCO</a:t>
            </a:r>
          </a:p>
        </p:txBody>
      </p:sp>
      <p:sp>
        <p:nvSpPr>
          <p:cNvPr id="102405" name="Rectangle 7"/>
          <p:cNvSpPr>
            <a:spLocks noChangeArrowheads="1"/>
          </p:cNvSpPr>
          <p:nvPr/>
        </p:nvSpPr>
        <p:spPr bwMode="auto">
          <a:xfrm>
            <a:off x="152400" y="2189163"/>
            <a:ext cx="9525000" cy="268763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SELECT G.GC.STREETNAME, G.GC.HOUSENUMBER, G.GC.POSTALCODE,</a:t>
            </a:r>
          </a:p>
          <a:p>
            <a:pPr eaLnBrk="0" hangingPunct="0">
              <a:spcBef>
                <a:spcPct val="20000"/>
              </a:spcBef>
            </a:pPr>
            <a:r>
              <a:rPr lang="en-US" sz="1800" dirty="0">
                <a:latin typeface="Courier New" pitchFamily="-111" charset="0"/>
              </a:rPr>
              <a:t>       G.GC.SETTLEMENT</a:t>
            </a:r>
          </a:p>
          <a:p>
            <a:pPr eaLnBrk="0" hangingPunct="0">
              <a:spcBef>
                <a:spcPct val="20000"/>
              </a:spcBef>
            </a:pPr>
            <a:r>
              <a:rPr lang="en-US" sz="1800" dirty="0">
                <a:latin typeface="Courier New" pitchFamily="-111" charset="0"/>
              </a:rPr>
              <a:t>FROM (</a:t>
            </a:r>
          </a:p>
          <a:p>
            <a:pPr eaLnBrk="0" hangingPunct="0">
              <a:spcBef>
                <a:spcPct val="20000"/>
              </a:spcBef>
            </a:pPr>
            <a:r>
              <a:rPr lang="en-US" sz="1800" dirty="0">
                <a:solidFill>
                  <a:schemeClr val="accent1"/>
                </a:solidFill>
                <a:latin typeface="Courier New" pitchFamily="-111" charset="0"/>
              </a:rPr>
              <a:t>SELECT SDO_GCDR.REVERSE_GEOCODE ('SCOTT',</a:t>
            </a:r>
          </a:p>
          <a:p>
            <a:pPr eaLnBrk="0" hangingPunct="0">
              <a:spcBef>
                <a:spcPct val="20000"/>
              </a:spcBef>
            </a:pPr>
            <a:r>
              <a:rPr lang="en-US" sz="1800" dirty="0">
                <a:solidFill>
                  <a:schemeClr val="accent1"/>
                </a:solidFill>
                <a:latin typeface="Courier New" pitchFamily="-111" charset="0"/>
              </a:rPr>
              <a:t>  SDO_GEOMETRY(2001, 8307, </a:t>
            </a:r>
          </a:p>
          <a:p>
            <a:pPr eaLnBrk="0" hangingPunct="0">
              <a:spcBef>
                <a:spcPct val="20000"/>
              </a:spcBef>
            </a:pPr>
            <a:r>
              <a:rPr lang="en-US" sz="1800" dirty="0">
                <a:solidFill>
                  <a:schemeClr val="accent1"/>
                </a:solidFill>
                <a:latin typeface="Courier New" pitchFamily="-111" charset="0"/>
              </a:rPr>
              <a:t>    SDO_POINT_TYPE(-122.41522, 37.7930729, NULL), NULL, NULL),</a:t>
            </a:r>
          </a:p>
          <a:p>
            <a:pPr eaLnBrk="0" hangingPunct="0">
              <a:spcBef>
                <a:spcPct val="20000"/>
              </a:spcBef>
            </a:pPr>
            <a:r>
              <a:rPr lang="en-US" sz="1800" dirty="0">
                <a:solidFill>
                  <a:schemeClr val="accent1"/>
                </a:solidFill>
                <a:latin typeface="Courier New" pitchFamily="-111" charset="0"/>
              </a:rPr>
              <a:t>   'US') GC</a:t>
            </a:r>
          </a:p>
          <a:p>
            <a:pPr eaLnBrk="0" hangingPunct="0">
              <a:spcBef>
                <a:spcPct val="20000"/>
              </a:spcBef>
            </a:pPr>
            <a:r>
              <a:rPr lang="en-US" sz="1800" dirty="0">
                <a:solidFill>
                  <a:schemeClr val="accent1"/>
                </a:solidFill>
                <a:latin typeface="Courier New" pitchFamily="-111" charset="0"/>
              </a:rPr>
              <a:t>FROM DUAL</a:t>
            </a:r>
            <a:r>
              <a:rPr lang="en-US" sz="1800" dirty="0">
                <a:latin typeface="Courier New" pitchFamily="-111" charset="0"/>
              </a:rPr>
              <a:t>) G;</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fr-FR"/>
              <a:t>Computing House Numbers</a:t>
            </a:r>
          </a:p>
        </p:txBody>
      </p:sp>
      <p:sp>
        <p:nvSpPr>
          <p:cNvPr id="22531" name="Content Placeholder 25"/>
          <p:cNvSpPr>
            <a:spLocks noGrp="1"/>
          </p:cNvSpPr>
          <p:nvPr>
            <p:ph idx="1"/>
          </p:nvPr>
        </p:nvSpPr>
        <p:spPr/>
        <p:txBody>
          <a:bodyPr/>
          <a:lstStyle/>
          <a:p>
            <a:pPr algn="ctr">
              <a:buFontTx/>
              <a:buNone/>
            </a:pPr>
            <a:r>
              <a:rPr lang="fr-FR" b="1"/>
              <a:t>Range Based Geocoding</a:t>
            </a:r>
          </a:p>
          <a:p>
            <a:pPr algn="ctr">
              <a:buFontTx/>
              <a:buNone/>
            </a:pPr>
            <a:endParaRPr lang="fr-FR" b="1"/>
          </a:p>
          <a:p>
            <a:r>
              <a:rPr lang="en-US"/>
              <a:t>Streets have ranges of addresses</a:t>
            </a:r>
          </a:p>
          <a:p>
            <a:r>
              <a:rPr lang="en-US"/>
              <a:t>Location for a given address is interpolated based on the start and end values of the range</a:t>
            </a:r>
            <a:endParaRPr lang="fr-FR"/>
          </a:p>
        </p:txBody>
      </p:sp>
      <p:sp>
        <p:nvSpPr>
          <p:cNvPr id="22532" name="Line 2051"/>
          <p:cNvSpPr>
            <a:spLocks noChangeShapeType="1"/>
          </p:cNvSpPr>
          <p:nvPr/>
        </p:nvSpPr>
        <p:spPr bwMode="auto">
          <a:xfrm>
            <a:off x="1981200" y="4806950"/>
            <a:ext cx="4648200" cy="0"/>
          </a:xfrm>
          <a:prstGeom prst="line">
            <a:avLst/>
          </a:prstGeom>
          <a:noFill/>
          <a:ln w="38100">
            <a:solidFill>
              <a:schemeClr val="tx1"/>
            </a:solidFill>
            <a:round/>
            <a:headEnd/>
            <a:tailEnd/>
          </a:ln>
        </p:spPr>
        <p:txBody>
          <a:bodyPr>
            <a:prstTxWarp prst="textNoShape">
              <a:avLst/>
            </a:prstTxWarp>
          </a:bodyPr>
          <a:lstStyle/>
          <a:p>
            <a:endParaRPr lang="en-US"/>
          </a:p>
        </p:txBody>
      </p:sp>
      <p:sp>
        <p:nvSpPr>
          <p:cNvPr id="22533" name="Line 2052"/>
          <p:cNvSpPr>
            <a:spLocks noChangeShapeType="1"/>
          </p:cNvSpPr>
          <p:nvPr/>
        </p:nvSpPr>
        <p:spPr bwMode="auto">
          <a:xfrm rot="5400000">
            <a:off x="4876800" y="4806950"/>
            <a:ext cx="1828800" cy="0"/>
          </a:xfrm>
          <a:prstGeom prst="line">
            <a:avLst/>
          </a:prstGeom>
          <a:noFill/>
          <a:ln w="38100">
            <a:solidFill>
              <a:schemeClr val="tx1"/>
            </a:solidFill>
            <a:round/>
            <a:headEnd/>
            <a:tailEnd/>
          </a:ln>
        </p:spPr>
        <p:txBody>
          <a:bodyPr>
            <a:prstTxWarp prst="textNoShape">
              <a:avLst/>
            </a:prstTxWarp>
          </a:bodyPr>
          <a:lstStyle/>
          <a:p>
            <a:endParaRPr lang="en-US"/>
          </a:p>
        </p:txBody>
      </p:sp>
      <p:sp>
        <p:nvSpPr>
          <p:cNvPr id="22534" name="Oval 2053"/>
          <p:cNvSpPr>
            <a:spLocks noChangeArrowheads="1"/>
          </p:cNvSpPr>
          <p:nvPr/>
        </p:nvSpPr>
        <p:spPr bwMode="auto">
          <a:xfrm>
            <a:off x="5715000" y="4730750"/>
            <a:ext cx="152400" cy="1524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2535" name="Line 2054"/>
          <p:cNvSpPr>
            <a:spLocks noChangeShapeType="1"/>
          </p:cNvSpPr>
          <p:nvPr/>
        </p:nvSpPr>
        <p:spPr bwMode="auto">
          <a:xfrm rot="5400000">
            <a:off x="1828800" y="4806950"/>
            <a:ext cx="1828800" cy="0"/>
          </a:xfrm>
          <a:prstGeom prst="line">
            <a:avLst/>
          </a:prstGeom>
          <a:noFill/>
          <a:ln w="38100">
            <a:solidFill>
              <a:schemeClr val="tx1"/>
            </a:solidFill>
            <a:round/>
            <a:headEnd/>
            <a:tailEnd/>
          </a:ln>
        </p:spPr>
        <p:txBody>
          <a:bodyPr>
            <a:prstTxWarp prst="textNoShape">
              <a:avLst/>
            </a:prstTxWarp>
          </a:bodyPr>
          <a:lstStyle/>
          <a:p>
            <a:endParaRPr lang="en-US"/>
          </a:p>
        </p:txBody>
      </p:sp>
      <p:sp>
        <p:nvSpPr>
          <p:cNvPr id="22536" name="Oval 2055"/>
          <p:cNvSpPr>
            <a:spLocks noChangeArrowheads="1"/>
          </p:cNvSpPr>
          <p:nvPr/>
        </p:nvSpPr>
        <p:spPr bwMode="auto">
          <a:xfrm>
            <a:off x="2667000" y="4730750"/>
            <a:ext cx="152400" cy="1524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2537" name="Rectangle 2056"/>
          <p:cNvSpPr>
            <a:spLocks noChangeArrowheads="1"/>
          </p:cNvSpPr>
          <p:nvPr/>
        </p:nvSpPr>
        <p:spPr bwMode="blackWhite">
          <a:xfrm>
            <a:off x="2971800" y="42735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10</a:t>
            </a:r>
          </a:p>
        </p:txBody>
      </p:sp>
      <p:sp>
        <p:nvSpPr>
          <p:cNvPr id="22538" name="Rectangle 2057"/>
          <p:cNvSpPr>
            <a:spLocks noChangeArrowheads="1"/>
          </p:cNvSpPr>
          <p:nvPr/>
        </p:nvSpPr>
        <p:spPr bwMode="blackWhite">
          <a:xfrm>
            <a:off x="2971800" y="50355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11</a:t>
            </a:r>
          </a:p>
        </p:txBody>
      </p:sp>
      <p:sp>
        <p:nvSpPr>
          <p:cNvPr id="22539" name="Rectangle 2058"/>
          <p:cNvSpPr>
            <a:spLocks noChangeArrowheads="1"/>
          </p:cNvSpPr>
          <p:nvPr/>
        </p:nvSpPr>
        <p:spPr bwMode="blackWhite">
          <a:xfrm>
            <a:off x="5181600" y="42735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18</a:t>
            </a:r>
          </a:p>
        </p:txBody>
      </p:sp>
      <p:sp>
        <p:nvSpPr>
          <p:cNvPr id="22540" name="Rectangle 2059"/>
          <p:cNvSpPr>
            <a:spLocks noChangeArrowheads="1"/>
          </p:cNvSpPr>
          <p:nvPr/>
        </p:nvSpPr>
        <p:spPr bwMode="blackWhite">
          <a:xfrm>
            <a:off x="5181600" y="50355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21</a:t>
            </a:r>
          </a:p>
        </p:txBody>
      </p:sp>
      <p:sp>
        <p:nvSpPr>
          <p:cNvPr id="22541" name="Rectangle 2060"/>
          <p:cNvSpPr>
            <a:spLocks noChangeArrowheads="1"/>
          </p:cNvSpPr>
          <p:nvPr/>
        </p:nvSpPr>
        <p:spPr bwMode="blackWhite">
          <a:xfrm>
            <a:off x="3660775" y="4197350"/>
            <a:ext cx="1063625"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Elm Street</a:t>
            </a:r>
          </a:p>
        </p:txBody>
      </p:sp>
      <p:sp>
        <p:nvSpPr>
          <p:cNvPr id="22542" name="Line 2061"/>
          <p:cNvSpPr>
            <a:spLocks noChangeShapeType="1"/>
          </p:cNvSpPr>
          <p:nvPr/>
        </p:nvSpPr>
        <p:spPr bwMode="auto">
          <a:xfrm flipV="1">
            <a:off x="3695700" y="4883150"/>
            <a:ext cx="0" cy="68580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2543" name="Oval 2062"/>
          <p:cNvSpPr>
            <a:spLocks noChangeArrowheads="1"/>
          </p:cNvSpPr>
          <p:nvPr/>
        </p:nvSpPr>
        <p:spPr bwMode="auto">
          <a:xfrm>
            <a:off x="3619500" y="4730750"/>
            <a:ext cx="152400" cy="152400"/>
          </a:xfrm>
          <a:prstGeom prst="ellipse">
            <a:avLst/>
          </a:prstGeom>
          <a:solidFill>
            <a:srgbClr val="00B0F0"/>
          </a:solidFill>
          <a:ln w="9525">
            <a:solidFill>
              <a:srgbClr val="00B0F0"/>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2544" name="Rectangle 2063"/>
          <p:cNvSpPr>
            <a:spLocks noChangeArrowheads="1"/>
          </p:cNvSpPr>
          <p:nvPr/>
        </p:nvSpPr>
        <p:spPr bwMode="blackWhite">
          <a:xfrm>
            <a:off x="3505200" y="56451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13</a:t>
            </a:r>
          </a:p>
        </p:txBody>
      </p:sp>
      <p:sp>
        <p:nvSpPr>
          <p:cNvPr id="22545" name="Freeform 2064"/>
          <p:cNvSpPr>
            <a:spLocks/>
          </p:cNvSpPr>
          <p:nvPr/>
        </p:nvSpPr>
        <p:spPr bwMode="auto">
          <a:xfrm>
            <a:off x="1981200" y="3892550"/>
            <a:ext cx="533400" cy="685800"/>
          </a:xfrm>
          <a:custGeom>
            <a:avLst/>
            <a:gdLst>
              <a:gd name="T0" fmla="*/ 2147483647 w 144"/>
              <a:gd name="T1" fmla="*/ 0 h 432"/>
              <a:gd name="T2" fmla="*/ 2147483647 w 144"/>
              <a:gd name="T3" fmla="*/ 2147483647 h 432"/>
              <a:gd name="T4" fmla="*/ 0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2546" name="Freeform 2065"/>
          <p:cNvSpPr>
            <a:spLocks/>
          </p:cNvSpPr>
          <p:nvPr/>
        </p:nvSpPr>
        <p:spPr bwMode="auto">
          <a:xfrm flipV="1">
            <a:off x="1981200" y="5035550"/>
            <a:ext cx="533400" cy="685800"/>
          </a:xfrm>
          <a:custGeom>
            <a:avLst/>
            <a:gdLst>
              <a:gd name="T0" fmla="*/ 2147483647 w 144"/>
              <a:gd name="T1" fmla="*/ 0 h 432"/>
              <a:gd name="T2" fmla="*/ 2147483647 w 144"/>
              <a:gd name="T3" fmla="*/ 2147483647 h 432"/>
              <a:gd name="T4" fmla="*/ 0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2547" name="Freeform 2066"/>
          <p:cNvSpPr>
            <a:spLocks/>
          </p:cNvSpPr>
          <p:nvPr/>
        </p:nvSpPr>
        <p:spPr bwMode="auto">
          <a:xfrm flipH="1">
            <a:off x="6019800" y="3892550"/>
            <a:ext cx="609600" cy="685800"/>
          </a:xfrm>
          <a:custGeom>
            <a:avLst/>
            <a:gdLst>
              <a:gd name="T0" fmla="*/ 2147483647 w 144"/>
              <a:gd name="T1" fmla="*/ 0 h 432"/>
              <a:gd name="T2" fmla="*/ 2147483647 w 144"/>
              <a:gd name="T3" fmla="*/ 2147483647 h 432"/>
              <a:gd name="T4" fmla="*/ 0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grpSp>
        <p:nvGrpSpPr>
          <p:cNvPr id="22548" name="Group 2067"/>
          <p:cNvGrpSpPr>
            <a:grpSpLocks/>
          </p:cNvGrpSpPr>
          <p:nvPr/>
        </p:nvGrpSpPr>
        <p:grpSpPr bwMode="auto">
          <a:xfrm>
            <a:off x="2971800" y="3892550"/>
            <a:ext cx="2590800" cy="685800"/>
            <a:chOff x="1872" y="1296"/>
            <a:chExt cx="1632" cy="432"/>
          </a:xfrm>
        </p:grpSpPr>
        <p:sp>
          <p:nvSpPr>
            <p:cNvPr id="22553" name="Freeform 2068"/>
            <p:cNvSpPr>
              <a:spLocks/>
            </p:cNvSpPr>
            <p:nvPr/>
          </p:nvSpPr>
          <p:spPr bwMode="auto">
            <a:xfrm flipH="1">
              <a:off x="1872" y="1296"/>
              <a:ext cx="1536" cy="432"/>
            </a:xfrm>
            <a:custGeom>
              <a:avLst/>
              <a:gdLst>
                <a:gd name="T0" fmla="*/ 2147483647 w 144"/>
                <a:gd name="T1" fmla="*/ 0 h 432"/>
                <a:gd name="T2" fmla="*/ 2147483647 w 144"/>
                <a:gd name="T3" fmla="*/ 432 h 432"/>
                <a:gd name="T4" fmla="*/ 0 w 144"/>
                <a:gd name="T5" fmla="*/ 432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2554" name="Freeform 2069"/>
            <p:cNvSpPr>
              <a:spLocks/>
            </p:cNvSpPr>
            <p:nvPr/>
          </p:nvSpPr>
          <p:spPr bwMode="auto">
            <a:xfrm>
              <a:off x="3360" y="1296"/>
              <a:ext cx="144" cy="432"/>
            </a:xfrm>
            <a:custGeom>
              <a:avLst/>
              <a:gdLst>
                <a:gd name="T0" fmla="*/ 144 w 144"/>
                <a:gd name="T1" fmla="*/ 0 h 432"/>
                <a:gd name="T2" fmla="*/ 144 w 144"/>
                <a:gd name="T3" fmla="*/ 432 h 432"/>
                <a:gd name="T4" fmla="*/ 0 w 144"/>
                <a:gd name="T5" fmla="*/ 432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grpSp>
      <p:grpSp>
        <p:nvGrpSpPr>
          <p:cNvPr id="22549" name="Group 2070"/>
          <p:cNvGrpSpPr>
            <a:grpSpLocks/>
          </p:cNvGrpSpPr>
          <p:nvPr/>
        </p:nvGrpSpPr>
        <p:grpSpPr bwMode="auto">
          <a:xfrm flipV="1">
            <a:off x="2971800" y="5035550"/>
            <a:ext cx="2590800" cy="685800"/>
            <a:chOff x="1872" y="1296"/>
            <a:chExt cx="1632" cy="432"/>
          </a:xfrm>
        </p:grpSpPr>
        <p:sp>
          <p:nvSpPr>
            <p:cNvPr id="22551" name="Freeform 2071"/>
            <p:cNvSpPr>
              <a:spLocks/>
            </p:cNvSpPr>
            <p:nvPr/>
          </p:nvSpPr>
          <p:spPr bwMode="auto">
            <a:xfrm flipH="1">
              <a:off x="1872" y="1296"/>
              <a:ext cx="1536" cy="432"/>
            </a:xfrm>
            <a:custGeom>
              <a:avLst/>
              <a:gdLst>
                <a:gd name="T0" fmla="*/ 2147483647 w 144"/>
                <a:gd name="T1" fmla="*/ 0 h 432"/>
                <a:gd name="T2" fmla="*/ 2147483647 w 144"/>
                <a:gd name="T3" fmla="*/ 432 h 432"/>
                <a:gd name="T4" fmla="*/ 0 w 144"/>
                <a:gd name="T5" fmla="*/ 432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2552" name="Freeform 2072"/>
            <p:cNvSpPr>
              <a:spLocks/>
            </p:cNvSpPr>
            <p:nvPr/>
          </p:nvSpPr>
          <p:spPr bwMode="auto">
            <a:xfrm>
              <a:off x="3360" y="1296"/>
              <a:ext cx="144" cy="432"/>
            </a:xfrm>
            <a:custGeom>
              <a:avLst/>
              <a:gdLst>
                <a:gd name="T0" fmla="*/ 144 w 144"/>
                <a:gd name="T1" fmla="*/ 0 h 432"/>
                <a:gd name="T2" fmla="*/ 144 w 144"/>
                <a:gd name="T3" fmla="*/ 432 h 432"/>
                <a:gd name="T4" fmla="*/ 0 w 144"/>
                <a:gd name="T5" fmla="*/ 432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grpSp>
      <p:sp>
        <p:nvSpPr>
          <p:cNvPr id="22550" name="Freeform 2073"/>
          <p:cNvSpPr>
            <a:spLocks/>
          </p:cNvSpPr>
          <p:nvPr/>
        </p:nvSpPr>
        <p:spPr bwMode="auto">
          <a:xfrm flipH="1" flipV="1">
            <a:off x="6019800" y="5035550"/>
            <a:ext cx="609600" cy="685800"/>
          </a:xfrm>
          <a:custGeom>
            <a:avLst/>
            <a:gdLst>
              <a:gd name="T0" fmla="*/ 2147483647 w 144"/>
              <a:gd name="T1" fmla="*/ 0 h 432"/>
              <a:gd name="T2" fmla="*/ 2147483647 w 144"/>
              <a:gd name="T3" fmla="*/ 2147483647 h 432"/>
              <a:gd name="T4" fmla="*/ 0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t>What if you do not like objects ?</a:t>
            </a:r>
          </a:p>
        </p:txBody>
      </p:sp>
      <p:sp>
        <p:nvSpPr>
          <p:cNvPr id="104451" name="Rectangle 3"/>
          <p:cNvSpPr>
            <a:spLocks noGrp="1" noChangeArrowheads="1"/>
          </p:cNvSpPr>
          <p:nvPr>
            <p:ph type="body" idx="1"/>
          </p:nvPr>
        </p:nvSpPr>
        <p:spPr/>
        <p:txBody>
          <a:bodyPr/>
          <a:lstStyle/>
          <a:p>
            <a:pPr eaLnBrk="1" hangingPunct="1"/>
            <a:r>
              <a:rPr lang="fr-FR"/>
              <a:t>Can also use the WITH clause</a:t>
            </a:r>
          </a:p>
        </p:txBody>
      </p:sp>
      <p:sp>
        <p:nvSpPr>
          <p:cNvPr id="104452" name="Rectangle 4"/>
          <p:cNvSpPr>
            <a:spLocks noChangeArrowheads="1"/>
          </p:cNvSpPr>
          <p:nvPr/>
        </p:nvSpPr>
        <p:spPr bwMode="auto">
          <a:xfrm>
            <a:off x="152400" y="5059363"/>
            <a:ext cx="9525000" cy="103663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GC.STREETNAME        GC.H GC.PO GC.SETTLEMENT</a:t>
            </a:r>
          </a:p>
          <a:p>
            <a:pPr eaLnBrk="0" hangingPunct="0">
              <a:spcBef>
                <a:spcPct val="20000"/>
              </a:spcBef>
            </a:pPr>
            <a:r>
              <a:rPr lang="en-US" sz="1800">
                <a:latin typeface="Courier New" pitchFamily="-111" charset="0"/>
              </a:rPr>
              <a:t>-------------------- ---- ----- --------------------</a:t>
            </a:r>
          </a:p>
          <a:p>
            <a:pPr eaLnBrk="0" hangingPunct="0">
              <a:spcBef>
                <a:spcPct val="20000"/>
              </a:spcBef>
            </a:pPr>
            <a:r>
              <a:rPr lang="en-US" sz="1800">
                <a:latin typeface="Courier New" pitchFamily="-111" charset="0"/>
              </a:rPr>
              <a:t>CLAY ST              1350 94109 SAN FRANCISCO</a:t>
            </a:r>
          </a:p>
        </p:txBody>
      </p:sp>
      <p:sp>
        <p:nvSpPr>
          <p:cNvPr id="104453" name="Rectangle 5"/>
          <p:cNvSpPr>
            <a:spLocks noChangeArrowheads="1"/>
          </p:cNvSpPr>
          <p:nvPr/>
        </p:nvSpPr>
        <p:spPr bwMode="auto">
          <a:xfrm>
            <a:off x="152400" y="2209800"/>
            <a:ext cx="9525000" cy="2695575"/>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600" dirty="0">
                <a:solidFill>
                  <a:srgbClr val="FF0000"/>
                </a:solidFill>
                <a:latin typeface="Courier New" pitchFamily="-111" charset="0"/>
              </a:rPr>
              <a:t>WITH GC_RESULT AS (</a:t>
            </a:r>
          </a:p>
          <a:p>
            <a:pPr eaLnBrk="0" hangingPunct="0">
              <a:spcBef>
                <a:spcPct val="20000"/>
              </a:spcBef>
            </a:pPr>
            <a:r>
              <a:rPr lang="en-US" sz="1600" dirty="0">
                <a:solidFill>
                  <a:srgbClr val="FF0000"/>
                </a:solidFill>
                <a:latin typeface="Courier New" pitchFamily="-111" charset="0"/>
              </a:rPr>
              <a:t>SELECT SDO_GCDR.REVERSE_GEOCODE </a:t>
            </a:r>
            <a:r>
              <a:rPr lang="en-US" sz="1600" dirty="0" smtClean="0">
                <a:solidFill>
                  <a:srgbClr val="FF0000"/>
                </a:solidFill>
                <a:latin typeface="Courier New" pitchFamily="-111" charset="0"/>
              </a:rPr>
              <a:t>(’SCOTT'</a:t>
            </a:r>
            <a:r>
              <a:rPr lang="en-US" sz="1600" dirty="0">
                <a:solidFill>
                  <a:srgbClr val="FF0000"/>
                </a:solidFill>
                <a:latin typeface="Courier New" pitchFamily="-111" charset="0"/>
              </a:rPr>
              <a:t>,</a:t>
            </a:r>
          </a:p>
          <a:p>
            <a:pPr eaLnBrk="0" hangingPunct="0">
              <a:spcBef>
                <a:spcPct val="20000"/>
              </a:spcBef>
            </a:pPr>
            <a:r>
              <a:rPr lang="en-US" sz="1600" dirty="0">
                <a:solidFill>
                  <a:srgbClr val="FF0000"/>
                </a:solidFill>
                <a:latin typeface="Courier New" pitchFamily="-111" charset="0"/>
              </a:rPr>
              <a:t>  SDO_GEOMETRY(2001, 8307, </a:t>
            </a:r>
          </a:p>
          <a:p>
            <a:pPr eaLnBrk="0" hangingPunct="0">
              <a:spcBef>
                <a:spcPct val="20000"/>
              </a:spcBef>
            </a:pPr>
            <a:r>
              <a:rPr lang="en-US" sz="1600" dirty="0">
                <a:solidFill>
                  <a:srgbClr val="FF0000"/>
                </a:solidFill>
                <a:latin typeface="Courier New" pitchFamily="-111" charset="0"/>
              </a:rPr>
              <a:t>    SDO_POINT_TYPE(-122.41522, 37.7930729, NULL), NULL, NULL),</a:t>
            </a:r>
          </a:p>
          <a:p>
            <a:pPr eaLnBrk="0" hangingPunct="0">
              <a:spcBef>
                <a:spcPct val="20000"/>
              </a:spcBef>
            </a:pPr>
            <a:r>
              <a:rPr lang="en-US" sz="1600" dirty="0">
                <a:solidFill>
                  <a:srgbClr val="FF0000"/>
                </a:solidFill>
                <a:latin typeface="Courier New" pitchFamily="-111" charset="0"/>
              </a:rPr>
              <a:t>   'US') GC</a:t>
            </a:r>
          </a:p>
          <a:p>
            <a:pPr eaLnBrk="0" hangingPunct="0">
              <a:spcBef>
                <a:spcPct val="20000"/>
              </a:spcBef>
            </a:pPr>
            <a:r>
              <a:rPr lang="en-US" sz="1600" dirty="0">
                <a:latin typeface="Courier New" pitchFamily="-111" charset="0"/>
              </a:rPr>
              <a:t>FROM DUAL </a:t>
            </a:r>
            <a:r>
              <a:rPr lang="en-US" sz="1600" dirty="0">
                <a:solidFill>
                  <a:schemeClr val="accent1"/>
                </a:solidFill>
                <a:latin typeface="Courier New" pitchFamily="-111" charset="0"/>
              </a:rPr>
              <a:t>)</a:t>
            </a:r>
          </a:p>
          <a:p>
            <a:pPr eaLnBrk="0" hangingPunct="0">
              <a:spcBef>
                <a:spcPct val="20000"/>
              </a:spcBef>
            </a:pPr>
            <a:r>
              <a:rPr lang="en-US" sz="1600" dirty="0">
                <a:latin typeface="Courier New" pitchFamily="-111" charset="0"/>
              </a:rPr>
              <a:t>SELECT G.GC.STREETNAME, G.GC.HOUSENUMBER, G.GC.POSTALCODE,</a:t>
            </a:r>
          </a:p>
          <a:p>
            <a:pPr eaLnBrk="0" hangingPunct="0">
              <a:spcBef>
                <a:spcPct val="20000"/>
              </a:spcBef>
            </a:pPr>
            <a:r>
              <a:rPr lang="en-US" sz="1600" dirty="0">
                <a:latin typeface="Courier New" pitchFamily="-111" charset="0"/>
              </a:rPr>
              <a:t>       G.GC.SETTLEMENT</a:t>
            </a:r>
          </a:p>
          <a:p>
            <a:pPr eaLnBrk="0" hangingPunct="0">
              <a:spcBef>
                <a:spcPct val="20000"/>
              </a:spcBef>
            </a:pPr>
            <a:r>
              <a:rPr lang="en-US" sz="1600" dirty="0">
                <a:latin typeface="Courier New" pitchFamily="-111" charset="0"/>
              </a:rPr>
              <a:t>FROM GC_RESULT G;</a:t>
            </a: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8"/>
          <p:cNvSpPr>
            <a:spLocks noGrp="1" noChangeArrowheads="1"/>
          </p:cNvSpPr>
          <p:nvPr>
            <p:ph type="title"/>
          </p:nvPr>
        </p:nvSpPr>
        <p:spPr/>
        <p:txBody>
          <a:bodyPr/>
          <a:lstStyle/>
          <a:p>
            <a:pPr eaLnBrk="1" hangingPunct="1"/>
            <a:r>
              <a:rPr lang="en-US"/>
              <a:t>What if you do not like objects ?</a:t>
            </a:r>
          </a:p>
        </p:txBody>
      </p:sp>
      <p:sp>
        <p:nvSpPr>
          <p:cNvPr id="106499" name="Rectangle 9"/>
          <p:cNvSpPr>
            <a:spLocks noGrp="1" noChangeArrowheads="1"/>
          </p:cNvSpPr>
          <p:nvPr>
            <p:ph type="body" idx="1"/>
          </p:nvPr>
        </p:nvSpPr>
        <p:spPr/>
        <p:txBody>
          <a:bodyPr/>
          <a:lstStyle/>
          <a:p>
            <a:pPr eaLnBrk="1" hangingPunct="1"/>
            <a:r>
              <a:rPr lang="fr-FR"/>
              <a:t>Use the TABLE() notation with a GEOCODE_ALL call</a:t>
            </a:r>
          </a:p>
        </p:txBody>
      </p:sp>
      <p:sp>
        <p:nvSpPr>
          <p:cNvPr id="106500" name="Rectangle 6"/>
          <p:cNvSpPr>
            <a:spLocks noChangeArrowheads="1"/>
          </p:cNvSpPr>
          <p:nvPr/>
        </p:nvSpPr>
        <p:spPr bwMode="auto">
          <a:xfrm>
            <a:off x="152400" y="2514600"/>
            <a:ext cx="9525000" cy="16970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a:latin typeface="Courier New" pitchFamily="-111" charset="0"/>
              </a:rPr>
              <a:t>SELECT</a:t>
            </a:r>
            <a:r>
              <a:rPr lang="en-US" sz="1800" dirty="0" smtClean="0">
                <a:latin typeface="Courier New" pitchFamily="-111" charset="0"/>
              </a:rPr>
              <a:t> HOUSENUMBER, STREETNAME, </a:t>
            </a:r>
            <a:r>
              <a:rPr lang="en-US" sz="1800" dirty="0">
                <a:latin typeface="Courier New" pitchFamily="-111" charset="0"/>
              </a:rPr>
              <a:t>SETTLEMENT, LONGITUDE, LATITUDE </a:t>
            </a:r>
          </a:p>
          <a:p>
            <a:pPr eaLnBrk="0" hangingPunct="0">
              <a:spcBef>
                <a:spcPct val="20000"/>
              </a:spcBef>
            </a:pPr>
            <a:r>
              <a:rPr lang="en-US" sz="1800" dirty="0">
                <a:latin typeface="Courier New" pitchFamily="-111" charset="0"/>
              </a:rPr>
              <a:t>FROM </a:t>
            </a:r>
            <a:r>
              <a:rPr lang="en-US" sz="1800" dirty="0">
                <a:solidFill>
                  <a:schemeClr val="accent1"/>
                </a:solidFill>
                <a:latin typeface="Courier New" pitchFamily="-111" charset="0"/>
              </a:rPr>
              <a:t>TABLE (SDO_GCDR.GEOCODE_ALL('SCOTT',</a:t>
            </a:r>
          </a:p>
          <a:p>
            <a:pPr eaLnBrk="0" hangingPunct="0">
              <a:spcBef>
                <a:spcPct val="20000"/>
              </a:spcBef>
            </a:pPr>
            <a:r>
              <a:rPr lang="en-US" sz="1800" dirty="0">
                <a:solidFill>
                  <a:schemeClr val="accent1"/>
                </a:solidFill>
                <a:latin typeface="Courier New" pitchFamily="-111" charset="0"/>
              </a:rPr>
              <a:t>  SDO_KEYWORDARRAY('1350 </a:t>
            </a:r>
            <a:r>
              <a:rPr lang="en-US" sz="1800" dirty="0" smtClean="0">
                <a:solidFill>
                  <a:schemeClr val="accent1"/>
                </a:solidFill>
                <a:latin typeface="Courier New" pitchFamily="-111" charset="0"/>
              </a:rPr>
              <a:t>Clay Street'</a:t>
            </a:r>
            <a:r>
              <a:rPr lang="en-US" sz="1800" dirty="0">
                <a:solidFill>
                  <a:schemeClr val="accent1"/>
                </a:solidFill>
                <a:latin typeface="Courier New" pitchFamily="-111" charset="0"/>
              </a:rPr>
              <a:t>, 'San Francisco, CA'), </a:t>
            </a:r>
          </a:p>
          <a:p>
            <a:pPr eaLnBrk="0" hangingPunct="0">
              <a:spcBef>
                <a:spcPct val="20000"/>
              </a:spcBef>
            </a:pPr>
            <a:r>
              <a:rPr lang="en-US" sz="1800" dirty="0">
                <a:solidFill>
                  <a:schemeClr val="accent1"/>
                </a:solidFill>
                <a:latin typeface="Courier New" pitchFamily="-111" charset="0"/>
              </a:rPr>
              <a:t>  'US', 'DEFAULT')</a:t>
            </a:r>
          </a:p>
          <a:p>
            <a:pPr eaLnBrk="0" hangingPunct="0">
              <a:spcBef>
                <a:spcPct val="20000"/>
              </a:spcBef>
            </a:pPr>
            <a:r>
              <a:rPr lang="en-US" sz="1800" dirty="0">
                <a:solidFill>
                  <a:schemeClr val="accent1"/>
                </a:solidFill>
                <a:latin typeface="Courier New" pitchFamily="-111" charset="0"/>
              </a:rPr>
              <a:t>)</a:t>
            </a:r>
            <a:r>
              <a:rPr lang="en-US" sz="1800" dirty="0">
                <a:latin typeface="Courier New" pitchFamily="-111" charset="0"/>
              </a:rPr>
              <a:t>;</a:t>
            </a:r>
          </a:p>
        </p:txBody>
      </p:sp>
      <p:sp>
        <p:nvSpPr>
          <p:cNvPr id="106501" name="Rectangle 7"/>
          <p:cNvSpPr>
            <a:spLocks noChangeArrowheads="1"/>
          </p:cNvSpPr>
          <p:nvPr/>
        </p:nvSpPr>
        <p:spPr bwMode="auto">
          <a:xfrm>
            <a:off x="152400" y="4591050"/>
            <a:ext cx="9525000" cy="1034771"/>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smtClean="0">
                <a:latin typeface="Courier New" pitchFamily="-111" charset="0"/>
              </a:rPr>
              <a:t>HOUSE STREETNAME         SETTLEMENT           LONGITUDE    LATITUDE</a:t>
            </a:r>
          </a:p>
          <a:p>
            <a:pPr eaLnBrk="0" hangingPunct="0">
              <a:spcBef>
                <a:spcPct val="20000"/>
              </a:spcBef>
            </a:pPr>
            <a:r>
              <a:rPr lang="en-US" sz="1800" dirty="0" smtClean="0">
                <a:latin typeface="Courier New" pitchFamily="-111" charset="0"/>
              </a:rPr>
              <a:t>----- ------------------ ------------------ ----------- -----------</a:t>
            </a:r>
          </a:p>
          <a:p>
            <a:pPr eaLnBrk="0" hangingPunct="0">
              <a:spcBef>
                <a:spcPct val="20000"/>
              </a:spcBef>
            </a:pPr>
            <a:r>
              <a:rPr lang="en-US" sz="1800" dirty="0" smtClean="0">
                <a:latin typeface="Courier New" pitchFamily="-111" charset="0"/>
              </a:rPr>
              <a:t>1350  CLAY ST            SAN FRANCISCO      -122.415200  37.7930729</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Geocoder</a:t>
            </a:r>
            <a:r>
              <a:rPr lang="en-US" dirty="0" smtClean="0"/>
              <a:t> in spatial searches</a:t>
            </a:r>
            <a:endParaRPr lang="en-US" dirty="0"/>
          </a:p>
        </p:txBody>
      </p:sp>
      <p:sp>
        <p:nvSpPr>
          <p:cNvPr id="3" name="Content Placeholder 2"/>
          <p:cNvSpPr>
            <a:spLocks noGrp="1"/>
          </p:cNvSpPr>
          <p:nvPr>
            <p:ph idx="1"/>
          </p:nvPr>
        </p:nvSpPr>
        <p:spPr/>
        <p:txBody>
          <a:bodyPr/>
          <a:lstStyle/>
          <a:p>
            <a:r>
              <a:rPr lang="en-US" dirty="0" smtClean="0"/>
              <a:t>Find all </a:t>
            </a:r>
            <a:r>
              <a:rPr lang="en-US" dirty="0" err="1" smtClean="0"/>
              <a:t>POIs</a:t>
            </a:r>
            <a:r>
              <a:rPr lang="en-US" dirty="0" smtClean="0"/>
              <a:t> within distance of an address</a:t>
            </a:r>
            <a:endParaRPr lang="en-US" dirty="0"/>
          </a:p>
        </p:txBody>
      </p:sp>
      <p:sp>
        <p:nvSpPr>
          <p:cNvPr id="4" name="Rectangle 7"/>
          <p:cNvSpPr>
            <a:spLocks noChangeArrowheads="1"/>
          </p:cNvSpPr>
          <p:nvPr/>
        </p:nvSpPr>
        <p:spPr bwMode="auto">
          <a:xfrm>
            <a:off x="762000" y="2189163"/>
            <a:ext cx="8153400" cy="3029164"/>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spcBef>
                <a:spcPct val="20000"/>
              </a:spcBef>
            </a:pPr>
            <a:r>
              <a:rPr lang="en-US" sz="1800" dirty="0">
                <a:latin typeface="Courier New" pitchFamily="-111" charset="0"/>
              </a:rPr>
              <a:t>SELECT</a:t>
            </a:r>
            <a:r>
              <a:rPr lang="en-US" sz="1800" dirty="0" smtClean="0">
                <a:latin typeface="Courier New" pitchFamily="-111" charset="0"/>
              </a:rPr>
              <a:t> NAME</a:t>
            </a:r>
            <a:r>
              <a:rPr lang="en-US" sz="1800" dirty="0">
                <a:latin typeface="Courier New" pitchFamily="-111" charset="0"/>
              </a:rPr>
              <a:t>,</a:t>
            </a:r>
            <a:r>
              <a:rPr lang="en-US" sz="1800" dirty="0" smtClean="0">
                <a:latin typeface="Courier New" pitchFamily="-111" charset="0"/>
              </a:rPr>
              <a:t> TELEPHONE_NUMBER</a:t>
            </a:r>
          </a:p>
          <a:p>
            <a:pPr eaLnBrk="0" hangingPunct="0">
              <a:spcBef>
                <a:spcPct val="20000"/>
              </a:spcBef>
            </a:pPr>
            <a:r>
              <a:rPr lang="en-US" sz="1800" dirty="0" smtClean="0">
                <a:latin typeface="Courier New" pitchFamily="-111" charset="0"/>
              </a:rPr>
              <a:t>FROM US_POIS</a:t>
            </a:r>
          </a:p>
          <a:p>
            <a:pPr eaLnBrk="0" hangingPunct="0">
              <a:spcBef>
                <a:spcPct val="20000"/>
              </a:spcBef>
            </a:pPr>
            <a:r>
              <a:rPr lang="en-US" sz="1800" dirty="0" smtClean="0">
                <a:latin typeface="Courier New" pitchFamily="-111" charset="0"/>
              </a:rPr>
              <a:t>WHERE SDO_WITHIN_DISTANCE (</a:t>
            </a:r>
          </a:p>
          <a:p>
            <a:pPr eaLnBrk="0" hangingPunct="0">
              <a:spcBef>
                <a:spcPct val="20000"/>
              </a:spcBef>
            </a:pPr>
            <a:r>
              <a:rPr lang="en-US" sz="1800" dirty="0" smtClean="0">
                <a:latin typeface="Courier New" pitchFamily="-111" charset="0"/>
              </a:rPr>
              <a:t>  GEOMETRY,</a:t>
            </a:r>
          </a:p>
          <a:p>
            <a:pPr eaLnBrk="0" hangingPunct="0">
              <a:spcBef>
                <a:spcPct val="20000"/>
              </a:spcBef>
            </a:pPr>
            <a:r>
              <a:rPr lang="en-US" sz="1800" dirty="0" smtClean="0">
                <a:solidFill>
                  <a:schemeClr val="accent1"/>
                </a:solidFill>
                <a:latin typeface="Courier New" pitchFamily="-111" charset="0"/>
              </a:rPr>
              <a:t>  SDO_GCDR.GEOCODE_AS_GEOMETRY </a:t>
            </a:r>
            <a:r>
              <a:rPr lang="en-US" sz="1800" dirty="0">
                <a:solidFill>
                  <a:schemeClr val="accent1"/>
                </a:solidFill>
                <a:latin typeface="Courier New" pitchFamily="-111" charset="0"/>
              </a:rPr>
              <a:t>('SCOTT',</a:t>
            </a:r>
          </a:p>
          <a:p>
            <a:pPr eaLnBrk="0" hangingPunct="0">
              <a:spcBef>
                <a:spcPct val="20000"/>
              </a:spcBef>
            </a:pPr>
            <a:r>
              <a:rPr lang="en-US" sz="1800" dirty="0">
                <a:solidFill>
                  <a:schemeClr val="accent1"/>
                </a:solidFill>
                <a:latin typeface="Courier New" pitchFamily="-111" charset="0"/>
              </a:rPr>
              <a:t> </a:t>
            </a:r>
            <a:r>
              <a:rPr lang="en-US" sz="1800" dirty="0" smtClean="0">
                <a:solidFill>
                  <a:schemeClr val="accent1"/>
                </a:solidFill>
                <a:latin typeface="Courier New" pitchFamily="-111" charset="0"/>
              </a:rPr>
              <a:t>   SDO_KEYWORDARRAY('1350 Clay', 'San Francisco, CA'), </a:t>
            </a:r>
          </a:p>
          <a:p>
            <a:pPr eaLnBrk="0" hangingPunct="0">
              <a:spcBef>
                <a:spcPct val="20000"/>
              </a:spcBef>
            </a:pPr>
            <a:r>
              <a:rPr lang="en-US" sz="1800" dirty="0" smtClean="0">
                <a:solidFill>
                  <a:schemeClr val="accent1"/>
                </a:solidFill>
                <a:latin typeface="Courier New" pitchFamily="-111" charset="0"/>
              </a:rPr>
              <a:t>   'US'),</a:t>
            </a:r>
          </a:p>
          <a:p>
            <a:pPr eaLnBrk="0" hangingPunct="0">
              <a:spcBef>
                <a:spcPct val="20000"/>
              </a:spcBef>
            </a:pPr>
            <a:r>
              <a:rPr lang="en-US" sz="1800" dirty="0" smtClean="0">
                <a:latin typeface="Courier New" pitchFamily="-111" charset="0"/>
              </a:rPr>
              <a:t>  'DISTANCE=500 UNIT=M'</a:t>
            </a:r>
          </a:p>
          <a:p>
            <a:pPr eaLnBrk="0" hangingPunct="0">
              <a:spcBef>
                <a:spcPct val="20000"/>
              </a:spcBef>
            </a:pPr>
            <a:r>
              <a:rPr lang="en-US" sz="1800" dirty="0" smtClean="0">
                <a:latin typeface="Courier New" pitchFamily="-111" charset="0"/>
              </a:rPr>
              <a:t>) = 'TRUE';</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Geocoder</a:t>
            </a:r>
            <a:r>
              <a:rPr lang="en-US" dirty="0" smtClean="0"/>
              <a:t> in spatial searches</a:t>
            </a:r>
            <a:endParaRPr lang="en-US" dirty="0"/>
          </a:p>
        </p:txBody>
      </p:sp>
      <p:sp>
        <p:nvSpPr>
          <p:cNvPr id="3" name="Content Placeholder 2"/>
          <p:cNvSpPr>
            <a:spLocks noGrp="1"/>
          </p:cNvSpPr>
          <p:nvPr>
            <p:ph idx="1"/>
          </p:nvPr>
        </p:nvSpPr>
        <p:spPr>
          <a:xfrm>
            <a:off x="742950" y="1066800"/>
            <a:ext cx="8166100" cy="4343400"/>
          </a:xfrm>
        </p:spPr>
        <p:txBody>
          <a:bodyPr/>
          <a:lstStyle/>
          <a:p>
            <a:r>
              <a:rPr lang="en-US" dirty="0" smtClean="0"/>
              <a:t>Find all </a:t>
            </a:r>
            <a:r>
              <a:rPr lang="en-US" dirty="0" err="1" smtClean="0"/>
              <a:t>POIs</a:t>
            </a:r>
            <a:r>
              <a:rPr lang="en-US" dirty="0" smtClean="0"/>
              <a:t> within distance of an address – with their distance from that address</a:t>
            </a:r>
            <a:endParaRPr lang="en-US" dirty="0"/>
          </a:p>
        </p:txBody>
      </p:sp>
      <p:sp>
        <p:nvSpPr>
          <p:cNvPr id="4" name="Rectangle 7"/>
          <p:cNvSpPr>
            <a:spLocks noChangeArrowheads="1"/>
          </p:cNvSpPr>
          <p:nvPr/>
        </p:nvSpPr>
        <p:spPr bwMode="auto">
          <a:xfrm>
            <a:off x="228600" y="1905000"/>
            <a:ext cx="9525000" cy="4358760"/>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smtClean="0">
                <a:solidFill>
                  <a:schemeClr val="accent1"/>
                </a:solidFill>
                <a:latin typeface="Courier New" pitchFamily="-111" charset="0"/>
              </a:rPr>
              <a:t>WITH GC AS (</a:t>
            </a:r>
          </a:p>
          <a:p>
            <a:pPr eaLnBrk="0" hangingPunct="0">
              <a:spcBef>
                <a:spcPct val="20000"/>
              </a:spcBef>
            </a:pPr>
            <a:r>
              <a:rPr lang="en-US" sz="1800" dirty="0" smtClean="0">
                <a:solidFill>
                  <a:schemeClr val="accent1"/>
                </a:solidFill>
                <a:latin typeface="Courier New" pitchFamily="-111" charset="0"/>
              </a:rPr>
              <a:t>  SELECT SDO_GCDR.GEOCODE_AS_GEOMETRY (user,</a:t>
            </a:r>
          </a:p>
          <a:p>
            <a:pPr eaLnBrk="0" hangingPunct="0">
              <a:spcBef>
                <a:spcPct val="20000"/>
              </a:spcBef>
            </a:pPr>
            <a:r>
              <a:rPr lang="en-US" sz="1800" dirty="0" smtClean="0">
                <a:solidFill>
                  <a:schemeClr val="accent1"/>
                </a:solidFill>
                <a:latin typeface="Courier New" pitchFamily="-111" charset="0"/>
              </a:rPr>
              <a:t>    SDO_KEYWORDARRAY('1350 Clay', 'San Francisco, CA'), </a:t>
            </a:r>
          </a:p>
          <a:p>
            <a:pPr eaLnBrk="0" hangingPunct="0">
              <a:spcBef>
                <a:spcPct val="20000"/>
              </a:spcBef>
            </a:pPr>
            <a:r>
              <a:rPr lang="en-US" sz="1800" dirty="0" smtClean="0">
                <a:solidFill>
                  <a:schemeClr val="accent1"/>
                </a:solidFill>
                <a:latin typeface="Courier New" pitchFamily="-111" charset="0"/>
              </a:rPr>
              <a:t>   'US') MY_LOCATION</a:t>
            </a:r>
          </a:p>
          <a:p>
            <a:pPr eaLnBrk="0" hangingPunct="0">
              <a:spcBef>
                <a:spcPct val="20000"/>
              </a:spcBef>
            </a:pPr>
            <a:r>
              <a:rPr lang="en-US" sz="1800" dirty="0" smtClean="0">
                <a:solidFill>
                  <a:schemeClr val="accent1"/>
                </a:solidFill>
                <a:latin typeface="Courier New" pitchFamily="-111" charset="0"/>
              </a:rPr>
              <a:t>  FROM DUAL</a:t>
            </a:r>
          </a:p>
          <a:p>
            <a:pPr eaLnBrk="0" hangingPunct="0">
              <a:spcBef>
                <a:spcPct val="20000"/>
              </a:spcBef>
            </a:pPr>
            <a:r>
              <a:rPr lang="en-US" sz="1800" dirty="0" smtClean="0">
                <a:solidFill>
                  <a:schemeClr val="accent1"/>
                </a:solidFill>
                <a:latin typeface="Courier New" pitchFamily="-111" charset="0"/>
              </a:rPr>
              <a:t>)</a:t>
            </a:r>
          </a:p>
          <a:p>
            <a:pPr eaLnBrk="0" hangingPunct="0">
              <a:spcBef>
                <a:spcPct val="20000"/>
              </a:spcBef>
            </a:pPr>
            <a:r>
              <a:rPr lang="en-US" sz="1800" dirty="0" smtClean="0">
                <a:latin typeface="Courier New" pitchFamily="-111" charset="0"/>
              </a:rPr>
              <a:t>SELECT NAME, TELEPHONE_NUMBER,</a:t>
            </a:r>
          </a:p>
          <a:p>
            <a:pPr eaLnBrk="0" hangingPunct="0">
              <a:spcBef>
                <a:spcPct val="20000"/>
              </a:spcBef>
            </a:pPr>
            <a:r>
              <a:rPr lang="en-US" sz="1800" dirty="0" smtClean="0">
                <a:latin typeface="Courier New" pitchFamily="-111" charset="0"/>
              </a:rPr>
              <a:t>  SDO_GEOM.SDO_DISTANCE (GEOMETRY, </a:t>
            </a:r>
            <a:r>
              <a:rPr lang="en-US" sz="1800" dirty="0" smtClean="0">
                <a:solidFill>
                  <a:srgbClr val="FD0000"/>
                </a:solidFill>
                <a:latin typeface="Courier New" pitchFamily="-111" charset="0"/>
              </a:rPr>
              <a:t>MY_LOCATION</a:t>
            </a:r>
            <a:r>
              <a:rPr lang="en-US" sz="1800" dirty="0" smtClean="0">
                <a:latin typeface="Courier New" pitchFamily="-111" charset="0"/>
              </a:rPr>
              <a:t>, 0.005) DISTANCE</a:t>
            </a:r>
          </a:p>
          <a:p>
            <a:pPr eaLnBrk="0" hangingPunct="0">
              <a:spcBef>
                <a:spcPct val="20000"/>
              </a:spcBef>
            </a:pPr>
            <a:r>
              <a:rPr lang="en-US" sz="1800" dirty="0" smtClean="0">
                <a:latin typeface="Courier New" pitchFamily="-111" charset="0"/>
              </a:rPr>
              <a:t>FROM US_POIS, </a:t>
            </a:r>
            <a:r>
              <a:rPr lang="en-US" sz="1800" dirty="0" smtClean="0">
                <a:solidFill>
                  <a:srgbClr val="FD0000"/>
                </a:solidFill>
                <a:latin typeface="Courier New" pitchFamily="-111" charset="0"/>
              </a:rPr>
              <a:t>GC</a:t>
            </a:r>
          </a:p>
          <a:p>
            <a:pPr eaLnBrk="0" hangingPunct="0">
              <a:spcBef>
                <a:spcPct val="20000"/>
              </a:spcBef>
            </a:pPr>
            <a:r>
              <a:rPr lang="en-US" sz="1800" dirty="0" smtClean="0">
                <a:latin typeface="Courier New" pitchFamily="-111" charset="0"/>
              </a:rPr>
              <a:t>WHERE SDO_WITHIN_DISTANCE (</a:t>
            </a:r>
          </a:p>
          <a:p>
            <a:pPr eaLnBrk="0" hangingPunct="0">
              <a:spcBef>
                <a:spcPct val="20000"/>
              </a:spcBef>
            </a:pPr>
            <a:r>
              <a:rPr lang="en-US" sz="1800" dirty="0" smtClean="0">
                <a:latin typeface="Courier New" pitchFamily="-111" charset="0"/>
              </a:rPr>
              <a:t>  GEOMETRY, </a:t>
            </a:r>
            <a:r>
              <a:rPr lang="en-US" sz="1800" dirty="0" smtClean="0">
                <a:solidFill>
                  <a:srgbClr val="FD0000"/>
                </a:solidFill>
                <a:latin typeface="Courier New" pitchFamily="-111" charset="0"/>
              </a:rPr>
              <a:t>MY_LOCATION</a:t>
            </a:r>
            <a:r>
              <a:rPr lang="en-US" sz="1800" dirty="0" smtClean="0">
                <a:latin typeface="Courier New" pitchFamily="-111" charset="0"/>
              </a:rPr>
              <a:t>, 'DISTANCE=500 UNIT=M'</a:t>
            </a:r>
          </a:p>
          <a:p>
            <a:pPr eaLnBrk="0" hangingPunct="0">
              <a:spcBef>
                <a:spcPct val="20000"/>
              </a:spcBef>
            </a:pPr>
            <a:r>
              <a:rPr lang="en-US" sz="1800" dirty="0" smtClean="0">
                <a:latin typeface="Courier New" pitchFamily="-111" charset="0"/>
              </a:rPr>
              <a:t>) = 'TRUE'</a:t>
            </a:r>
          </a:p>
          <a:p>
            <a:pPr eaLnBrk="0" hangingPunct="0">
              <a:spcBef>
                <a:spcPct val="20000"/>
              </a:spcBef>
            </a:pPr>
            <a:r>
              <a:rPr lang="en-US" sz="1800" dirty="0" smtClean="0">
                <a:latin typeface="Courier New" pitchFamily="-111" charset="0"/>
              </a:rPr>
              <a:t>ORDER BY DISTANCE;</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Geocoder</a:t>
            </a:r>
            <a:r>
              <a:rPr lang="en-US" dirty="0" smtClean="0"/>
              <a:t> in spatial searches</a:t>
            </a:r>
            <a:endParaRPr lang="en-US" dirty="0"/>
          </a:p>
        </p:txBody>
      </p:sp>
      <p:sp>
        <p:nvSpPr>
          <p:cNvPr id="3" name="Content Placeholder 2"/>
          <p:cNvSpPr>
            <a:spLocks noGrp="1"/>
          </p:cNvSpPr>
          <p:nvPr>
            <p:ph idx="1"/>
          </p:nvPr>
        </p:nvSpPr>
        <p:spPr>
          <a:xfrm>
            <a:off x="742950" y="1295400"/>
            <a:ext cx="8166100" cy="4343400"/>
          </a:xfrm>
        </p:spPr>
        <p:txBody>
          <a:bodyPr/>
          <a:lstStyle/>
          <a:p>
            <a:r>
              <a:rPr lang="en-US" dirty="0" smtClean="0"/>
              <a:t>Make sure the </a:t>
            </a:r>
            <a:r>
              <a:rPr lang="en-US" dirty="0" err="1" smtClean="0"/>
              <a:t>geocoder</a:t>
            </a:r>
            <a:r>
              <a:rPr lang="en-US" dirty="0" smtClean="0"/>
              <a:t> is called only </a:t>
            </a:r>
            <a:r>
              <a:rPr lang="en-US" dirty="0" smtClean="0">
                <a:solidFill>
                  <a:srgbClr val="FD0000"/>
                </a:solidFill>
              </a:rPr>
              <a:t>once</a:t>
            </a:r>
            <a:r>
              <a:rPr lang="en-US" dirty="0" smtClean="0"/>
              <a:t>!</a:t>
            </a:r>
            <a:endParaRPr lang="en-US" dirty="0"/>
          </a:p>
        </p:txBody>
      </p:sp>
      <p:sp>
        <p:nvSpPr>
          <p:cNvPr id="4" name="Rectangle 7"/>
          <p:cNvSpPr>
            <a:spLocks noChangeArrowheads="1"/>
          </p:cNvSpPr>
          <p:nvPr/>
        </p:nvSpPr>
        <p:spPr bwMode="auto">
          <a:xfrm>
            <a:off x="228600" y="1905000"/>
            <a:ext cx="9525000" cy="4358760"/>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smtClean="0">
                <a:latin typeface="Courier New" pitchFamily="-111" charset="0"/>
              </a:rPr>
              <a:t>WITH GC AS (</a:t>
            </a:r>
          </a:p>
          <a:p>
            <a:pPr eaLnBrk="0" hangingPunct="0">
              <a:spcBef>
                <a:spcPct val="20000"/>
              </a:spcBef>
            </a:pPr>
            <a:r>
              <a:rPr lang="en-US" sz="1800" dirty="0" smtClean="0">
                <a:latin typeface="Courier New" pitchFamily="-111" charset="0"/>
              </a:rPr>
              <a:t>  SELECT SDO_GCDR.GEOCODE_AS_GEOMETRY (user,</a:t>
            </a:r>
          </a:p>
          <a:p>
            <a:pPr eaLnBrk="0" hangingPunct="0">
              <a:spcBef>
                <a:spcPct val="20000"/>
              </a:spcBef>
            </a:pPr>
            <a:r>
              <a:rPr lang="en-US" sz="1800" dirty="0" smtClean="0">
                <a:latin typeface="Courier New" pitchFamily="-111" charset="0"/>
              </a:rPr>
              <a:t>    SDO_KEYWORDARRAY('1350 Clay', 'San Francisco, CA'), </a:t>
            </a:r>
          </a:p>
          <a:p>
            <a:pPr eaLnBrk="0" hangingPunct="0">
              <a:spcBef>
                <a:spcPct val="20000"/>
              </a:spcBef>
            </a:pPr>
            <a:r>
              <a:rPr lang="en-US" sz="1800" dirty="0" smtClean="0">
                <a:latin typeface="Courier New" pitchFamily="-111" charset="0"/>
              </a:rPr>
              <a:t>   'US') MY_LOCATION</a:t>
            </a:r>
          </a:p>
          <a:p>
            <a:pPr eaLnBrk="0" hangingPunct="0">
              <a:spcBef>
                <a:spcPct val="20000"/>
              </a:spcBef>
            </a:pPr>
            <a:r>
              <a:rPr lang="en-US" sz="1800" dirty="0" smtClean="0">
                <a:latin typeface="Courier New" pitchFamily="-111" charset="0"/>
              </a:rPr>
              <a:t>  FROM DUAL</a:t>
            </a:r>
          </a:p>
          <a:p>
            <a:pPr eaLnBrk="0" hangingPunct="0">
              <a:spcBef>
                <a:spcPct val="20000"/>
              </a:spcBef>
            </a:pPr>
            <a:r>
              <a:rPr lang="en-US" sz="1800" dirty="0" smtClean="0">
                <a:latin typeface="Courier New" pitchFamily="-111" charset="0"/>
              </a:rPr>
              <a:t>)</a:t>
            </a:r>
          </a:p>
          <a:p>
            <a:pPr eaLnBrk="0" hangingPunct="0">
              <a:spcBef>
                <a:spcPct val="20000"/>
              </a:spcBef>
            </a:pPr>
            <a:r>
              <a:rPr lang="en-US" sz="1800" dirty="0" smtClean="0">
                <a:latin typeface="Courier New" pitchFamily="-111" charset="0"/>
              </a:rPr>
              <a:t>SELECT </a:t>
            </a:r>
            <a:r>
              <a:rPr lang="en-US" sz="1800" dirty="0" smtClean="0">
                <a:solidFill>
                  <a:srgbClr val="FD0000"/>
                </a:solidFill>
                <a:latin typeface="Courier New" pitchFamily="-111" charset="0"/>
              </a:rPr>
              <a:t>/*+ </a:t>
            </a:r>
            <a:r>
              <a:rPr lang="en-US" sz="1800" dirty="0" err="1" smtClean="0">
                <a:solidFill>
                  <a:srgbClr val="FD0000"/>
                </a:solidFill>
                <a:latin typeface="Courier New" pitchFamily="-111" charset="0"/>
              </a:rPr>
              <a:t>NO_MERGE(gc</a:t>
            </a:r>
            <a:r>
              <a:rPr lang="en-US" sz="1800" dirty="0" smtClean="0">
                <a:solidFill>
                  <a:srgbClr val="FD0000"/>
                </a:solidFill>
                <a:latin typeface="Courier New" pitchFamily="-111" charset="0"/>
              </a:rPr>
              <a:t>) */ </a:t>
            </a:r>
            <a:r>
              <a:rPr lang="en-US" sz="1800" dirty="0" smtClean="0">
                <a:latin typeface="Courier New" pitchFamily="-111" charset="0"/>
              </a:rPr>
              <a:t>NAME, TELEPHONE_NUMBER,</a:t>
            </a:r>
          </a:p>
          <a:p>
            <a:pPr eaLnBrk="0" hangingPunct="0">
              <a:spcBef>
                <a:spcPct val="20000"/>
              </a:spcBef>
            </a:pPr>
            <a:r>
              <a:rPr lang="en-US" sz="1800" dirty="0" smtClean="0">
                <a:latin typeface="Courier New" pitchFamily="-111" charset="0"/>
              </a:rPr>
              <a:t>  SDO_GEOM.SDO_DISTANCE (GEOMETRY, MY_LOCATION, 0.005) DISTANCE</a:t>
            </a:r>
          </a:p>
          <a:p>
            <a:pPr eaLnBrk="0" hangingPunct="0">
              <a:spcBef>
                <a:spcPct val="20000"/>
              </a:spcBef>
            </a:pPr>
            <a:r>
              <a:rPr lang="en-US" sz="1800" dirty="0" smtClean="0">
                <a:latin typeface="Courier New" pitchFamily="-111" charset="0"/>
              </a:rPr>
              <a:t>FROM US_POIS, GC</a:t>
            </a:r>
          </a:p>
          <a:p>
            <a:pPr eaLnBrk="0" hangingPunct="0">
              <a:spcBef>
                <a:spcPct val="20000"/>
              </a:spcBef>
            </a:pPr>
            <a:r>
              <a:rPr lang="en-US" sz="1800" dirty="0" smtClean="0">
                <a:latin typeface="Courier New" pitchFamily="-111" charset="0"/>
              </a:rPr>
              <a:t>WHERE SDO_WITHIN_DISTANCE (</a:t>
            </a:r>
          </a:p>
          <a:p>
            <a:pPr eaLnBrk="0" hangingPunct="0">
              <a:spcBef>
                <a:spcPct val="20000"/>
              </a:spcBef>
            </a:pPr>
            <a:r>
              <a:rPr lang="en-US" sz="1800" dirty="0" smtClean="0">
                <a:latin typeface="Courier New" pitchFamily="-111" charset="0"/>
              </a:rPr>
              <a:t>  GEOMETRY, MY_LOCATION, 'DISTANCE=500 UNIT=M'</a:t>
            </a:r>
          </a:p>
          <a:p>
            <a:pPr eaLnBrk="0" hangingPunct="0">
              <a:spcBef>
                <a:spcPct val="20000"/>
              </a:spcBef>
            </a:pPr>
            <a:r>
              <a:rPr lang="en-US" sz="1800" dirty="0" smtClean="0">
                <a:latin typeface="Courier New" pitchFamily="-111" charset="0"/>
              </a:rPr>
              <a:t>) = 'TRUE'</a:t>
            </a:r>
          </a:p>
          <a:p>
            <a:pPr eaLnBrk="0" hangingPunct="0">
              <a:spcBef>
                <a:spcPct val="20000"/>
              </a:spcBef>
            </a:pPr>
            <a:r>
              <a:rPr lang="en-US" sz="1800" dirty="0" smtClean="0">
                <a:latin typeface="Courier New" pitchFamily="-111" charset="0"/>
              </a:rPr>
              <a:t>ORDER BY DISTANCE;</a:t>
            </a:r>
            <a:endParaRPr lang="en-US" sz="1800" dirty="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228600" y="304800"/>
            <a:ext cx="9525000" cy="6353153"/>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dirty="0" smtClean="0">
                <a:latin typeface="Courier New" pitchFamily="-111" charset="0"/>
              </a:rPr>
              <a:t>create or replace function </a:t>
            </a:r>
            <a:r>
              <a:rPr lang="en-US" sz="1800" dirty="0" err="1" smtClean="0">
                <a:latin typeface="Courier New" pitchFamily="-111" charset="0"/>
              </a:rPr>
              <a:t>geocode_address</a:t>
            </a:r>
            <a:r>
              <a:rPr lang="en-US" sz="1800" dirty="0" smtClean="0">
                <a:latin typeface="Courier New" pitchFamily="-111" charset="0"/>
              </a:rPr>
              <a:t> (</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house_number</a:t>
            </a:r>
            <a:r>
              <a:rPr lang="en-US" sz="1800" dirty="0" smtClean="0">
                <a:latin typeface="Courier New" pitchFamily="-111" charset="0"/>
              </a:rPr>
              <a:t> varchar2, </a:t>
            </a:r>
            <a:r>
              <a:rPr lang="en-US" sz="1800" dirty="0" err="1" smtClean="0">
                <a:latin typeface="Courier New" pitchFamily="-111" charset="0"/>
              </a:rPr>
              <a:t>street_name</a:t>
            </a:r>
            <a:r>
              <a:rPr lang="en-US" sz="1800" dirty="0" smtClean="0">
                <a:latin typeface="Courier New" pitchFamily="-111" charset="0"/>
              </a:rPr>
              <a:t> varchar2,</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city_name</a:t>
            </a:r>
            <a:r>
              <a:rPr lang="en-US" sz="1800" dirty="0" smtClean="0">
                <a:latin typeface="Courier New" pitchFamily="-111" charset="0"/>
              </a:rPr>
              <a:t> varchar2, region varchar2)</a:t>
            </a:r>
          </a:p>
          <a:p>
            <a:pPr eaLnBrk="0" hangingPunct="0">
              <a:spcBef>
                <a:spcPct val="20000"/>
              </a:spcBef>
            </a:pPr>
            <a:r>
              <a:rPr lang="en-US" sz="1800" dirty="0" smtClean="0">
                <a:latin typeface="Courier New" pitchFamily="-111" charset="0"/>
              </a:rPr>
              <a:t>return </a:t>
            </a:r>
            <a:r>
              <a:rPr lang="en-US" sz="1800" dirty="0" err="1" smtClean="0">
                <a:latin typeface="Courier New" pitchFamily="-111" charset="0"/>
              </a:rPr>
              <a:t>sdo_geometry</a:t>
            </a:r>
            <a:endParaRPr lang="en-US" sz="1800" dirty="0" smtClean="0">
              <a:latin typeface="Courier New" pitchFamily="-111" charset="0"/>
            </a:endParaRPr>
          </a:p>
          <a:p>
            <a:pPr eaLnBrk="0" hangingPunct="0">
              <a:spcBef>
                <a:spcPct val="20000"/>
              </a:spcBef>
            </a:pPr>
            <a:r>
              <a:rPr lang="en-US" sz="1800" dirty="0" smtClean="0">
                <a:solidFill>
                  <a:srgbClr val="FD0000"/>
                </a:solidFill>
                <a:latin typeface="Courier New" pitchFamily="-111" charset="0"/>
              </a:rPr>
              <a:t>deterministic</a:t>
            </a:r>
          </a:p>
          <a:p>
            <a:pPr eaLnBrk="0" hangingPunct="0">
              <a:spcBef>
                <a:spcPct val="20000"/>
              </a:spcBef>
            </a:pPr>
            <a:r>
              <a:rPr lang="en-US" sz="1800" dirty="0" smtClean="0">
                <a:latin typeface="Courier New" pitchFamily="-111" charset="0"/>
              </a:rPr>
              <a:t>as</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gc_i</a:t>
            </a:r>
            <a:r>
              <a:rPr lang="en-US" sz="1800" dirty="0" smtClean="0">
                <a:latin typeface="Courier New" pitchFamily="-111" charset="0"/>
              </a:rPr>
              <a:t> </a:t>
            </a:r>
            <a:r>
              <a:rPr lang="en-US" sz="1800" dirty="0" err="1" smtClean="0">
                <a:latin typeface="Courier New" pitchFamily="-111" charset="0"/>
              </a:rPr>
              <a:t>sdo_geo_addr</a:t>
            </a:r>
            <a:r>
              <a:rPr lang="en-US" sz="1800" dirty="0" smtClean="0">
                <a:latin typeface="Courier New" pitchFamily="-111" charset="0"/>
              </a:rPr>
              <a:t> := </a:t>
            </a:r>
            <a:r>
              <a:rPr lang="en-US" sz="1800" dirty="0" err="1" smtClean="0">
                <a:latin typeface="Courier New" pitchFamily="-111" charset="0"/>
              </a:rPr>
              <a:t>sdo_geo_addr</a:t>
            </a:r>
            <a:r>
              <a:rPr lang="en-US" sz="1800" dirty="0" smtClean="0">
                <a:latin typeface="Courier New" pitchFamily="-111" charset="0"/>
              </a:rPr>
              <a:t>();</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gc_o</a:t>
            </a:r>
            <a:r>
              <a:rPr lang="en-US" sz="1800" dirty="0" smtClean="0">
                <a:latin typeface="Courier New" pitchFamily="-111" charset="0"/>
              </a:rPr>
              <a:t> </a:t>
            </a:r>
            <a:r>
              <a:rPr lang="en-US" sz="1800" dirty="0" err="1" smtClean="0">
                <a:latin typeface="Courier New" pitchFamily="-111" charset="0"/>
              </a:rPr>
              <a:t>sdo_geo_addr</a:t>
            </a:r>
            <a:r>
              <a:rPr lang="en-US" sz="1800" dirty="0" smtClean="0">
                <a:latin typeface="Courier New" pitchFamily="-111" charset="0"/>
              </a:rPr>
              <a:t>;</a:t>
            </a:r>
          </a:p>
          <a:p>
            <a:pPr eaLnBrk="0" hangingPunct="0">
              <a:spcBef>
                <a:spcPct val="20000"/>
              </a:spcBef>
            </a:pPr>
            <a:r>
              <a:rPr lang="en-US" sz="1800" dirty="0" smtClean="0">
                <a:latin typeface="Courier New" pitchFamily="-111" charset="0"/>
              </a:rPr>
              <a:t>begin</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gc_i.housenumber</a:t>
            </a:r>
            <a:r>
              <a:rPr lang="en-US" sz="1800" dirty="0" smtClean="0">
                <a:latin typeface="Courier New" pitchFamily="-111" charset="0"/>
              </a:rPr>
              <a:t> := </a:t>
            </a:r>
            <a:r>
              <a:rPr lang="en-US" sz="1800" dirty="0" err="1" smtClean="0">
                <a:latin typeface="Courier New" pitchFamily="-111" charset="0"/>
              </a:rPr>
              <a:t>house_number</a:t>
            </a:r>
            <a:r>
              <a:rPr lang="en-US" sz="1800" dirty="0" smtClean="0">
                <a:latin typeface="Courier New" pitchFamily="-111" charset="0"/>
              </a:rPr>
              <a:t>;  </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gc_i.streetname</a:t>
            </a:r>
            <a:r>
              <a:rPr lang="en-US" sz="1800" dirty="0" smtClean="0">
                <a:latin typeface="Courier New" pitchFamily="-111" charset="0"/>
              </a:rPr>
              <a:t> := </a:t>
            </a:r>
            <a:r>
              <a:rPr lang="en-US" sz="1800" dirty="0" err="1" smtClean="0">
                <a:latin typeface="Courier New" pitchFamily="-111" charset="0"/>
              </a:rPr>
              <a:t>street_name</a:t>
            </a:r>
            <a:r>
              <a:rPr lang="en-US" sz="1800" dirty="0" smtClean="0">
                <a:latin typeface="Courier New" pitchFamily="-111" charset="0"/>
              </a:rPr>
              <a:t>;  </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gc_i.municipality</a:t>
            </a:r>
            <a:r>
              <a:rPr lang="en-US" sz="1800" dirty="0" smtClean="0">
                <a:latin typeface="Courier New" pitchFamily="-111" charset="0"/>
              </a:rPr>
              <a:t> := </a:t>
            </a:r>
            <a:r>
              <a:rPr lang="en-US" sz="1800" dirty="0" err="1" smtClean="0">
                <a:latin typeface="Courier New" pitchFamily="-111" charset="0"/>
              </a:rPr>
              <a:t>city_name</a:t>
            </a:r>
            <a:r>
              <a:rPr lang="en-US" sz="1800" dirty="0" smtClean="0">
                <a:latin typeface="Courier New" pitchFamily="-111" charset="0"/>
              </a:rPr>
              <a:t>;  </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gc_i.region</a:t>
            </a:r>
            <a:r>
              <a:rPr lang="en-US" sz="1800" dirty="0" smtClean="0">
                <a:latin typeface="Courier New" pitchFamily="-111" charset="0"/>
              </a:rPr>
              <a:t> := region;</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gc_i.country</a:t>
            </a:r>
            <a:r>
              <a:rPr lang="en-US" sz="1800" dirty="0" smtClean="0">
                <a:latin typeface="Courier New" pitchFamily="-111" charset="0"/>
              </a:rPr>
              <a:t> := 'US';</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gc_o</a:t>
            </a:r>
            <a:r>
              <a:rPr lang="en-US" sz="1800" dirty="0" smtClean="0">
                <a:latin typeface="Courier New" pitchFamily="-111" charset="0"/>
              </a:rPr>
              <a:t> := </a:t>
            </a:r>
            <a:r>
              <a:rPr lang="en-US" sz="1800" dirty="0" err="1" smtClean="0">
                <a:latin typeface="Courier New" pitchFamily="-111" charset="0"/>
              </a:rPr>
              <a:t>sdo_gcdr.geocode_addr</a:t>
            </a:r>
            <a:r>
              <a:rPr lang="en-US" sz="1800" dirty="0" smtClean="0">
                <a:latin typeface="Courier New" pitchFamily="-111" charset="0"/>
              </a:rPr>
              <a:t> ('SCOTT', </a:t>
            </a:r>
            <a:r>
              <a:rPr lang="en-US" sz="1800" dirty="0" err="1" smtClean="0">
                <a:latin typeface="Courier New" pitchFamily="-111" charset="0"/>
              </a:rPr>
              <a:t>gc_i</a:t>
            </a:r>
            <a:r>
              <a:rPr lang="en-US" sz="1800" dirty="0" smtClean="0">
                <a:latin typeface="Courier New" pitchFamily="-111" charset="0"/>
              </a:rPr>
              <a:t>);</a:t>
            </a:r>
          </a:p>
          <a:p>
            <a:pPr eaLnBrk="0" hangingPunct="0">
              <a:spcBef>
                <a:spcPct val="20000"/>
              </a:spcBef>
            </a:pPr>
            <a:r>
              <a:rPr lang="en-US" sz="1800" dirty="0" smtClean="0">
                <a:latin typeface="Courier New" pitchFamily="-111" charset="0"/>
              </a:rPr>
              <a:t>  return </a:t>
            </a:r>
            <a:r>
              <a:rPr lang="en-US" sz="1800" dirty="0" err="1" smtClean="0">
                <a:latin typeface="Courier New" pitchFamily="-111" charset="0"/>
              </a:rPr>
              <a:t>sdo_geometry</a:t>
            </a:r>
            <a:r>
              <a:rPr lang="en-US" sz="1800" dirty="0" smtClean="0">
                <a:latin typeface="Courier New" pitchFamily="-111" charset="0"/>
              </a:rPr>
              <a:t> (2001, </a:t>
            </a:r>
            <a:r>
              <a:rPr lang="en-US" sz="1800" dirty="0" err="1" smtClean="0">
                <a:latin typeface="Courier New" pitchFamily="-111" charset="0"/>
              </a:rPr>
              <a:t>gc_o.srid</a:t>
            </a:r>
            <a:r>
              <a:rPr lang="en-US" sz="1800" dirty="0" smtClean="0">
                <a:latin typeface="Courier New" pitchFamily="-111" charset="0"/>
              </a:rPr>
              <a:t>, </a:t>
            </a:r>
          </a:p>
          <a:p>
            <a:pPr eaLnBrk="0" hangingPunct="0">
              <a:spcBef>
                <a:spcPct val="20000"/>
              </a:spcBef>
            </a:pPr>
            <a:r>
              <a:rPr lang="en-US" sz="1800" dirty="0" smtClean="0">
                <a:latin typeface="Courier New" pitchFamily="-111" charset="0"/>
              </a:rPr>
              <a:t>    </a:t>
            </a:r>
            <a:r>
              <a:rPr lang="en-US" sz="1800" dirty="0" err="1" smtClean="0">
                <a:latin typeface="Courier New" pitchFamily="-111" charset="0"/>
              </a:rPr>
              <a:t>sdo_point_type</a:t>
            </a:r>
            <a:r>
              <a:rPr lang="en-US" sz="1800" dirty="0" smtClean="0">
                <a:latin typeface="Courier New" pitchFamily="-111" charset="0"/>
              </a:rPr>
              <a:t> (</a:t>
            </a:r>
            <a:r>
              <a:rPr lang="en-US" sz="1800" dirty="0" err="1" smtClean="0">
                <a:latin typeface="Courier New" pitchFamily="-111" charset="0"/>
              </a:rPr>
              <a:t>gc_o.longitude</a:t>
            </a:r>
            <a:r>
              <a:rPr lang="en-US" sz="1800" dirty="0" smtClean="0">
                <a:latin typeface="Courier New" pitchFamily="-111" charset="0"/>
              </a:rPr>
              <a:t>, </a:t>
            </a:r>
            <a:r>
              <a:rPr lang="en-US" sz="1800" dirty="0" err="1" smtClean="0">
                <a:latin typeface="Courier New" pitchFamily="-111" charset="0"/>
              </a:rPr>
              <a:t>gc_o.latitude</a:t>
            </a:r>
            <a:r>
              <a:rPr lang="en-US" sz="1800" dirty="0" smtClean="0">
                <a:latin typeface="Courier New" pitchFamily="-111" charset="0"/>
              </a:rPr>
              <a:t>, null), null, null</a:t>
            </a:r>
          </a:p>
          <a:p>
            <a:pPr eaLnBrk="0" hangingPunct="0">
              <a:spcBef>
                <a:spcPct val="20000"/>
              </a:spcBef>
            </a:pPr>
            <a:r>
              <a:rPr lang="en-US" sz="1800" dirty="0" smtClean="0">
                <a:latin typeface="Courier New" pitchFamily="-111" charset="0"/>
              </a:rPr>
              <a:t>  );</a:t>
            </a:r>
          </a:p>
          <a:p>
            <a:pPr eaLnBrk="0" hangingPunct="0">
              <a:spcBef>
                <a:spcPct val="20000"/>
              </a:spcBef>
            </a:pPr>
            <a:r>
              <a:rPr lang="en-US" sz="1800" dirty="0" smtClean="0">
                <a:latin typeface="Courier New" pitchFamily="-111" charset="0"/>
              </a:rPr>
              <a:t>end;</a:t>
            </a:r>
          </a:p>
        </p:txBody>
      </p:sp>
      <p:sp>
        <p:nvSpPr>
          <p:cNvPr id="2" name="Title 1"/>
          <p:cNvSpPr>
            <a:spLocks noGrp="1"/>
          </p:cNvSpPr>
          <p:nvPr>
            <p:ph type="title"/>
          </p:nvPr>
        </p:nvSpPr>
        <p:spPr>
          <a:xfrm>
            <a:off x="6907213" y="152400"/>
            <a:ext cx="2922587" cy="2133600"/>
          </a:xfrm>
          <a:solidFill>
            <a:schemeClr val="bg1"/>
          </a:solidFill>
          <a:ln>
            <a:solidFill>
              <a:schemeClr val="tx1"/>
            </a:solidFill>
          </a:ln>
          <a:effectLst>
            <a:outerShdw blurRad="50800" dist="38100" dir="2700000">
              <a:srgbClr val="000000">
                <a:alpha val="43000"/>
              </a:srgbClr>
            </a:outerShdw>
          </a:effectLst>
        </p:spPr>
        <p:txBody>
          <a:bodyPr/>
          <a:lstStyle/>
          <a:p>
            <a:pPr algn="ctr"/>
            <a:r>
              <a:rPr lang="en-US" dirty="0" smtClean="0"/>
              <a:t>Using the </a:t>
            </a:r>
            <a:r>
              <a:rPr lang="en-US" dirty="0" err="1" smtClean="0"/>
              <a:t>Geocoder</a:t>
            </a:r>
            <a:r>
              <a:rPr lang="en-US" dirty="0" smtClean="0"/>
              <a:t> in your own function</a:t>
            </a:r>
            <a:endParaRPr lang="en-US" dirty="0"/>
          </a:p>
        </p:txBody>
      </p:sp>
      <p:sp>
        <p:nvSpPr>
          <p:cNvPr id="6" name="TextBox 3"/>
          <p:cNvSpPr txBox="1">
            <a:spLocks noChangeArrowheads="1"/>
          </p:cNvSpPr>
          <p:nvPr/>
        </p:nvSpPr>
        <p:spPr bwMode="auto">
          <a:xfrm>
            <a:off x="5715000" y="2514600"/>
            <a:ext cx="4114800" cy="1323439"/>
          </a:xfrm>
          <a:prstGeom prst="rect">
            <a:avLst/>
          </a:prstGeom>
          <a:solidFill>
            <a:srgbClr val="FFFFFF"/>
          </a:solidFill>
          <a:ln w="9525">
            <a:solidFill>
              <a:schemeClr val="accent1"/>
            </a:solidFill>
            <a:miter lim="800000"/>
            <a:headEnd/>
            <a:tailEnd/>
          </a:ln>
          <a:effectLst>
            <a:outerShdw blurRad="50800" dist="38100" dir="2700000">
              <a:srgbClr val="000000">
                <a:alpha val="43000"/>
              </a:srgbClr>
            </a:outerShdw>
          </a:effectLst>
        </p:spPr>
        <p:txBody>
          <a:bodyPr wrap="square">
            <a:prstTxWarp prst="textNoShape">
              <a:avLst/>
            </a:prstTxWarp>
            <a:spAutoFit/>
          </a:bodyPr>
          <a:lstStyle/>
          <a:p>
            <a:r>
              <a:rPr lang="fr-FR" dirty="0" err="1" smtClean="0"/>
              <a:t>Make</a:t>
            </a:r>
            <a:r>
              <a:rPr lang="fr-FR" dirty="0" smtClean="0"/>
              <a:t> sure to </a:t>
            </a:r>
            <a:r>
              <a:rPr lang="fr-FR" dirty="0" err="1" smtClean="0"/>
              <a:t>declare</a:t>
            </a:r>
            <a:r>
              <a:rPr lang="fr-FR" dirty="0" smtClean="0"/>
              <a:t> the </a:t>
            </a:r>
            <a:r>
              <a:rPr lang="fr-FR" dirty="0" err="1" smtClean="0"/>
              <a:t>function</a:t>
            </a:r>
            <a:r>
              <a:rPr lang="fr-FR" dirty="0" smtClean="0"/>
              <a:t> as </a:t>
            </a:r>
            <a:r>
              <a:rPr lang="fr-FR" dirty="0" smtClean="0">
                <a:solidFill>
                  <a:srgbClr val="FD0000"/>
                </a:solidFill>
              </a:rPr>
              <a:t>DETERMINISTIC</a:t>
            </a:r>
            <a:endParaRPr lang="fr-FR" dirty="0" smtClean="0"/>
          </a:p>
          <a:p>
            <a:r>
              <a:rPr lang="fr-FR" dirty="0" smtClean="0"/>
              <a:t>to </a:t>
            </a:r>
            <a:r>
              <a:rPr lang="fr-FR" dirty="0" err="1" smtClean="0"/>
              <a:t>avoid</a:t>
            </a:r>
            <a:r>
              <a:rPr lang="fr-FR" dirty="0" smtClean="0"/>
              <a:t> multiple calls in the </a:t>
            </a:r>
            <a:r>
              <a:rPr lang="fr-FR" dirty="0" err="1" smtClean="0"/>
              <a:t>same</a:t>
            </a:r>
            <a:r>
              <a:rPr lang="fr-FR" dirty="0" smtClean="0"/>
              <a:t> SELECT!</a:t>
            </a: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Searches on Geocoding Results</a:t>
            </a:r>
            <a:endParaRPr lang="en-US" dirty="0"/>
          </a:p>
        </p:txBody>
      </p:sp>
      <p:sp>
        <p:nvSpPr>
          <p:cNvPr id="3" name="Content Placeholder 2"/>
          <p:cNvSpPr>
            <a:spLocks noGrp="1"/>
          </p:cNvSpPr>
          <p:nvPr>
            <p:ph idx="1"/>
          </p:nvPr>
        </p:nvSpPr>
        <p:spPr/>
        <p:txBody>
          <a:bodyPr/>
          <a:lstStyle/>
          <a:p>
            <a:r>
              <a:rPr lang="en-US" dirty="0" smtClean="0"/>
              <a:t>Assume the following table</a:t>
            </a:r>
          </a:p>
          <a:p>
            <a:endParaRPr lang="en-US" dirty="0" smtClean="0"/>
          </a:p>
          <a:p>
            <a:endParaRPr lang="en-US" dirty="0" smtClean="0"/>
          </a:p>
          <a:p>
            <a:endParaRPr lang="en-US" dirty="0" smtClean="0"/>
          </a:p>
          <a:p>
            <a:endParaRPr lang="en-US" dirty="0" smtClean="0"/>
          </a:p>
          <a:p>
            <a:endParaRPr lang="en-US" dirty="0" smtClean="0"/>
          </a:p>
          <a:p>
            <a:r>
              <a:rPr lang="en-US" dirty="0" smtClean="0"/>
              <a:t>Addresses are </a:t>
            </a:r>
            <a:r>
              <a:rPr lang="en-US" dirty="0" err="1" smtClean="0"/>
              <a:t>geocoded</a:t>
            </a:r>
            <a:r>
              <a:rPr lang="en-US" dirty="0" smtClean="0"/>
              <a:t> like this:</a:t>
            </a:r>
            <a:endParaRPr lang="en-US" dirty="0"/>
          </a:p>
        </p:txBody>
      </p:sp>
      <p:sp>
        <p:nvSpPr>
          <p:cNvPr id="4" name="Rectangle 7"/>
          <p:cNvSpPr>
            <a:spLocks noChangeArrowheads="1"/>
          </p:cNvSpPr>
          <p:nvPr/>
        </p:nvSpPr>
        <p:spPr bwMode="auto">
          <a:xfrm>
            <a:off x="914400" y="2133600"/>
            <a:ext cx="8839200" cy="2031968"/>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800" dirty="0" smtClean="0">
                <a:latin typeface="Lucida Console" pitchFamily="49" charset="0"/>
                <a:cs typeface="Times New Roman" charset="0"/>
              </a:rPr>
              <a:t>create table addresses (</a:t>
            </a:r>
          </a:p>
          <a:p>
            <a:pPr eaLnBrk="0" hangingPunct="0">
              <a:defRPr/>
            </a:pPr>
            <a:r>
              <a:rPr lang="en-US" sz="1800" dirty="0" smtClean="0">
                <a:latin typeface="Lucida Console" pitchFamily="49" charset="0"/>
                <a:cs typeface="Times New Roman" charset="0"/>
              </a:rPr>
              <a:t>  id            number primary key,</a:t>
            </a:r>
          </a:p>
          <a:p>
            <a:pPr eaLnBrk="0" hangingPunct="0">
              <a:defRPr/>
            </a:pPr>
            <a:r>
              <a:rPr lang="en-US" sz="1800" dirty="0" smtClean="0">
                <a:latin typeface="Lucida Console" pitchFamily="49" charset="0"/>
                <a:cs typeface="Times New Roman" charset="0"/>
              </a:rPr>
              <a:t>  line_1        varchar2(50),</a:t>
            </a:r>
          </a:p>
          <a:p>
            <a:pPr eaLnBrk="0" hangingPunct="0">
              <a:defRPr/>
            </a:pPr>
            <a:r>
              <a:rPr lang="en-US" sz="1800" dirty="0" smtClean="0">
                <a:latin typeface="Lucida Console" pitchFamily="49" charset="0"/>
                <a:cs typeface="Times New Roman" charset="0"/>
              </a:rPr>
              <a:t>  line_2        varchar2(50),</a:t>
            </a:r>
          </a:p>
          <a:p>
            <a:pPr eaLnBrk="0" hangingPunct="0">
              <a:defRPr/>
            </a:pP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country_code</a:t>
            </a:r>
            <a:r>
              <a:rPr lang="en-US" sz="1800" dirty="0" smtClean="0">
                <a:latin typeface="Lucida Console" pitchFamily="49" charset="0"/>
                <a:cs typeface="Times New Roman" charset="0"/>
              </a:rPr>
              <a:t>  char(2),</a:t>
            </a:r>
          </a:p>
          <a:p>
            <a:pPr eaLnBrk="0" hangingPunct="0">
              <a:defRPr/>
            </a:pP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gc_result</a:t>
            </a: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sdo_geo_addr</a:t>
            </a:r>
            <a:endParaRPr lang="en-US" sz="1800" dirty="0" smtClean="0">
              <a:latin typeface="Lucida Console" pitchFamily="49" charset="0"/>
              <a:cs typeface="Times New Roman" charset="0"/>
            </a:endParaRPr>
          </a:p>
          <a:p>
            <a:pPr eaLnBrk="0" hangingPunct="0">
              <a:defRPr/>
            </a:pPr>
            <a:r>
              <a:rPr lang="en-US" sz="1800" dirty="0" smtClean="0">
                <a:latin typeface="Lucida Console" pitchFamily="49" charset="0"/>
                <a:cs typeface="Times New Roman" charset="0"/>
              </a:rPr>
              <a:t>);</a:t>
            </a:r>
          </a:p>
        </p:txBody>
      </p:sp>
      <p:sp>
        <p:nvSpPr>
          <p:cNvPr id="5" name="Rectangle 7"/>
          <p:cNvSpPr>
            <a:spLocks noChangeArrowheads="1"/>
          </p:cNvSpPr>
          <p:nvPr/>
        </p:nvSpPr>
        <p:spPr bwMode="auto">
          <a:xfrm>
            <a:off x="914400" y="4826032"/>
            <a:ext cx="8839200" cy="923972"/>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800" dirty="0" smtClean="0">
                <a:latin typeface="Lucida Console" pitchFamily="49" charset="0"/>
                <a:cs typeface="Times New Roman" charset="0"/>
              </a:rPr>
              <a:t>update addresses</a:t>
            </a:r>
          </a:p>
          <a:p>
            <a:pPr eaLnBrk="0" hangingPunct="0">
              <a:defRPr/>
            </a:pPr>
            <a:r>
              <a:rPr lang="en-US" sz="1800" dirty="0" smtClean="0">
                <a:latin typeface="Lucida Console" pitchFamily="49" charset="0"/>
                <a:cs typeface="Times New Roman" charset="0"/>
              </a:rPr>
              <a:t>set </a:t>
            </a:r>
            <a:r>
              <a:rPr lang="en-US" sz="1800" dirty="0" err="1" smtClean="0">
                <a:latin typeface="Lucida Console" pitchFamily="49" charset="0"/>
                <a:cs typeface="Times New Roman" charset="0"/>
              </a:rPr>
              <a:t>gc_result</a:t>
            </a:r>
            <a:r>
              <a:rPr lang="en-US" sz="1800" dirty="0" smtClean="0">
                <a:latin typeface="Lucida Console" pitchFamily="49" charset="0"/>
                <a:cs typeface="Times New Roman" charset="0"/>
              </a:rPr>
              <a:t> = </a:t>
            </a:r>
            <a:r>
              <a:rPr lang="en-US" sz="1800" dirty="0" err="1" smtClean="0">
                <a:latin typeface="Lucida Console" pitchFamily="49" charset="0"/>
                <a:cs typeface="Times New Roman" charset="0"/>
              </a:rPr>
              <a:t>sdo_gcdr.geocode(user</a:t>
            </a:r>
            <a:r>
              <a:rPr lang="en-US" sz="1800" dirty="0" smtClean="0">
                <a:latin typeface="Lucida Console" pitchFamily="49" charset="0"/>
                <a:cs typeface="Times New Roman" charset="0"/>
              </a:rPr>
              <a:t>, sdo_keyword_array(line_1, line_2), </a:t>
            </a:r>
            <a:r>
              <a:rPr lang="en-US" sz="1800" dirty="0" err="1" smtClean="0">
                <a:latin typeface="Lucida Console" pitchFamily="49" charset="0"/>
                <a:cs typeface="Times New Roman" charset="0"/>
              </a:rPr>
              <a:t>country_code</a:t>
            </a:r>
            <a:r>
              <a:rPr lang="en-US" sz="1800" dirty="0" smtClean="0">
                <a:latin typeface="Lucida Console" pitchFamily="49" charset="0"/>
                <a:cs typeface="Times New Roman" charset="0"/>
              </a:rPr>
              <a:t>, </a:t>
            </a:r>
            <a:r>
              <a:rPr lang="en-US" sz="1800" dirty="0" smtClean="0">
                <a:latin typeface="Courier New" pitchFamily="-111" charset="0"/>
              </a:rPr>
              <a:t>'</a:t>
            </a:r>
            <a:r>
              <a:rPr lang="en-US" sz="1800" dirty="0" smtClean="0">
                <a:latin typeface="Lucida Console" pitchFamily="49" charset="0"/>
                <a:cs typeface="Times New Roman" charset="0"/>
              </a:rPr>
              <a:t>default</a:t>
            </a:r>
            <a:r>
              <a:rPr lang="en-US" sz="1800" dirty="0" smtClean="0">
                <a:latin typeface="Courier New" pitchFamily="-111" charset="0"/>
              </a:rPr>
              <a:t>'</a:t>
            </a:r>
            <a:r>
              <a:rPr lang="en-US" sz="1800" dirty="0" smtClean="0">
                <a:latin typeface="Lucida Console" pitchFamily="49" charset="0"/>
                <a:cs typeface="Times New Roman" charset="0"/>
              </a:rPr>
              <a:t>);</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Searches on Geocoding Results</a:t>
            </a:r>
            <a:endParaRPr lang="en-US" dirty="0"/>
          </a:p>
        </p:txBody>
      </p:sp>
      <p:sp>
        <p:nvSpPr>
          <p:cNvPr id="3" name="Content Placeholder 2"/>
          <p:cNvSpPr>
            <a:spLocks noGrp="1"/>
          </p:cNvSpPr>
          <p:nvPr>
            <p:ph idx="1"/>
          </p:nvPr>
        </p:nvSpPr>
        <p:spPr/>
        <p:txBody>
          <a:bodyPr/>
          <a:lstStyle/>
          <a:p>
            <a:r>
              <a:rPr lang="en-US" dirty="0" smtClean="0"/>
              <a:t>Use a function-based index on the coordinates returned by the </a:t>
            </a:r>
            <a:r>
              <a:rPr lang="en-US" dirty="0" err="1" smtClean="0"/>
              <a:t>geocoder</a:t>
            </a:r>
            <a:r>
              <a:rPr lang="en-US" dirty="0" smtClean="0"/>
              <a:t>:</a:t>
            </a:r>
          </a:p>
          <a:p>
            <a:endParaRPr lang="en-US" dirty="0" smtClean="0"/>
          </a:p>
          <a:p>
            <a:pPr>
              <a:buFont typeface="Wingdings" charset="2"/>
              <a:buChar char="ü"/>
            </a:pPr>
            <a:r>
              <a:rPr lang="en-US" dirty="0" smtClean="0"/>
              <a:t>Define a </a:t>
            </a:r>
            <a:r>
              <a:rPr lang="en-US" b="1" dirty="0" smtClean="0"/>
              <a:t>function </a:t>
            </a:r>
            <a:r>
              <a:rPr lang="en-US" dirty="0" smtClean="0"/>
              <a:t>to extract the coordinates</a:t>
            </a:r>
          </a:p>
          <a:p>
            <a:pPr>
              <a:buFont typeface="Wingdings" charset="2"/>
              <a:buChar char="ü"/>
            </a:pPr>
            <a:r>
              <a:rPr lang="en-US" dirty="0" smtClean="0"/>
              <a:t>Define a </a:t>
            </a:r>
            <a:r>
              <a:rPr lang="en-US" b="1" dirty="0" smtClean="0"/>
              <a:t>spatial index </a:t>
            </a:r>
            <a:r>
              <a:rPr lang="en-US" dirty="0" smtClean="0"/>
              <a:t>on that function</a:t>
            </a:r>
          </a:p>
          <a:p>
            <a:pPr>
              <a:buFont typeface="Wingdings" charset="2"/>
              <a:buChar char="ü"/>
            </a:pPr>
            <a:r>
              <a:rPr lang="en-US" dirty="0" smtClean="0"/>
              <a:t>If necessary, define a </a:t>
            </a:r>
            <a:r>
              <a:rPr lang="en-US" b="1" dirty="0" smtClean="0"/>
              <a:t>view </a:t>
            </a:r>
            <a:r>
              <a:rPr lang="en-US" dirty="0" smtClean="0"/>
              <a:t>to simplify usage</a:t>
            </a:r>
          </a:p>
          <a:p>
            <a:endParaRPr lang="en-US" dirty="0" smtClean="0"/>
          </a:p>
          <a:p>
            <a:pPr>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lstStyle/>
          <a:p>
            <a:pPr eaLnBrk="1" hangingPunct="1"/>
            <a:r>
              <a:rPr lang="en-US" dirty="0" smtClean="0"/>
              <a:t>Create the function</a:t>
            </a:r>
            <a:endParaRPr lang="en-US" dirty="0"/>
          </a:p>
        </p:txBody>
      </p:sp>
      <p:sp>
        <p:nvSpPr>
          <p:cNvPr id="58371" name="Rectangle 6"/>
          <p:cNvSpPr>
            <a:spLocks noGrp="1" noChangeArrowheads="1"/>
          </p:cNvSpPr>
          <p:nvPr>
            <p:ph type="body" idx="1"/>
          </p:nvPr>
        </p:nvSpPr>
        <p:spPr>
          <a:xfrm>
            <a:off x="742950" y="1143000"/>
            <a:ext cx="8166100" cy="4343400"/>
          </a:xfrm>
        </p:spPr>
        <p:txBody>
          <a:bodyPr/>
          <a:lstStyle/>
          <a:p>
            <a:pPr eaLnBrk="1" hangingPunct="1"/>
            <a:r>
              <a:rPr lang="en-US" dirty="0"/>
              <a:t>The following function</a:t>
            </a:r>
            <a:r>
              <a:rPr lang="en-US" dirty="0" smtClean="0"/>
              <a:t> extracts </a:t>
            </a:r>
            <a:r>
              <a:rPr lang="en-US" dirty="0"/>
              <a:t>the longitude and latitude</a:t>
            </a:r>
            <a:r>
              <a:rPr lang="en-US" dirty="0" smtClean="0"/>
              <a:t> from a </a:t>
            </a:r>
            <a:r>
              <a:rPr lang="en-US" dirty="0" err="1" smtClean="0"/>
              <a:t>geocoding</a:t>
            </a:r>
            <a:r>
              <a:rPr lang="en-US" dirty="0" smtClean="0"/>
              <a:t> response </a:t>
            </a:r>
            <a:r>
              <a:rPr lang="en-US" dirty="0"/>
              <a:t>into a geometry object:</a:t>
            </a:r>
          </a:p>
          <a:p>
            <a:pPr eaLnBrk="1" hangingPunct="1"/>
            <a:endParaRPr lang="en-US" dirty="0"/>
          </a:p>
        </p:txBody>
      </p:sp>
      <p:sp>
        <p:nvSpPr>
          <p:cNvPr id="5" name="Rectangle 7"/>
          <p:cNvSpPr>
            <a:spLocks noChangeArrowheads="1"/>
          </p:cNvSpPr>
          <p:nvPr/>
        </p:nvSpPr>
        <p:spPr bwMode="auto">
          <a:xfrm>
            <a:off x="914400" y="2057400"/>
            <a:ext cx="8839200" cy="3970961"/>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800" dirty="0" smtClean="0">
                <a:latin typeface="Lucida Console" pitchFamily="49" charset="0"/>
                <a:cs typeface="Times New Roman" charset="0"/>
              </a:rPr>
              <a:t>create or replace function </a:t>
            </a:r>
            <a:r>
              <a:rPr lang="en-US" sz="1800" dirty="0" err="1" smtClean="0">
                <a:latin typeface="Lucida Console" pitchFamily="49" charset="0"/>
                <a:cs typeface="Times New Roman" charset="0"/>
              </a:rPr>
              <a:t>gc_point</a:t>
            </a: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gc_result</a:t>
            </a: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sdo_geo_addr</a:t>
            </a:r>
            <a:r>
              <a:rPr lang="en-US" sz="1800" dirty="0" smtClean="0">
                <a:latin typeface="Lucida Console" pitchFamily="49" charset="0"/>
                <a:cs typeface="Times New Roman" charset="0"/>
              </a:rPr>
              <a:t>)</a:t>
            </a:r>
          </a:p>
          <a:p>
            <a:pPr eaLnBrk="0" hangingPunct="0">
              <a:defRPr/>
            </a:pPr>
            <a:r>
              <a:rPr lang="en-US" sz="1800" dirty="0" smtClean="0">
                <a:latin typeface="Lucida Console" pitchFamily="49" charset="0"/>
                <a:cs typeface="Times New Roman" charset="0"/>
              </a:rPr>
              <a:t>return </a:t>
            </a:r>
            <a:r>
              <a:rPr lang="en-US" sz="1800" dirty="0" err="1" smtClean="0">
                <a:latin typeface="Lucida Console" pitchFamily="49" charset="0"/>
                <a:cs typeface="Times New Roman" charset="0"/>
              </a:rPr>
              <a:t>sdo_geometry</a:t>
            </a:r>
            <a:r>
              <a:rPr lang="en-US" sz="1800" dirty="0" smtClean="0">
                <a:latin typeface="Lucida Console" pitchFamily="49" charset="0"/>
                <a:cs typeface="Times New Roman" charset="0"/>
              </a:rPr>
              <a:t> </a:t>
            </a:r>
            <a:r>
              <a:rPr lang="en-US" sz="1800" u="sng" dirty="0" smtClean="0">
                <a:solidFill>
                  <a:srgbClr val="FD0000"/>
                </a:solidFill>
                <a:latin typeface="Lucida Console" pitchFamily="49" charset="0"/>
                <a:cs typeface="Times New Roman" charset="0"/>
              </a:rPr>
              <a:t>deterministic</a:t>
            </a:r>
          </a:p>
          <a:p>
            <a:pPr eaLnBrk="0" hangingPunct="0">
              <a:defRPr/>
            </a:pPr>
            <a:r>
              <a:rPr lang="en-US" sz="1800" dirty="0" smtClean="0">
                <a:latin typeface="Lucida Console" pitchFamily="49" charset="0"/>
                <a:cs typeface="Times New Roman" charset="0"/>
              </a:rPr>
              <a:t>as</a:t>
            </a:r>
          </a:p>
          <a:p>
            <a:pPr eaLnBrk="0" hangingPunct="0">
              <a:defRPr/>
            </a:pPr>
            <a:r>
              <a:rPr lang="en-US" sz="1800" dirty="0" smtClean="0">
                <a:latin typeface="Lucida Console" pitchFamily="49" charset="0"/>
                <a:cs typeface="Times New Roman" charset="0"/>
              </a:rPr>
              <a:t>begin</a:t>
            </a:r>
          </a:p>
          <a:p>
            <a:pPr eaLnBrk="0" hangingPunct="0">
              <a:defRPr/>
            </a:pPr>
            <a:r>
              <a:rPr lang="en-US" sz="1800" dirty="0" smtClean="0">
                <a:latin typeface="Lucida Console" pitchFamily="49" charset="0"/>
                <a:cs typeface="Times New Roman" charset="0"/>
              </a:rPr>
              <a:t>  if </a:t>
            </a:r>
            <a:r>
              <a:rPr lang="en-US" sz="1800" dirty="0" err="1" smtClean="0">
                <a:latin typeface="Lucida Console" pitchFamily="49" charset="0"/>
                <a:cs typeface="Times New Roman" charset="0"/>
              </a:rPr>
              <a:t>gc_result</a:t>
            </a:r>
            <a:r>
              <a:rPr lang="en-US" sz="1800" dirty="0" smtClean="0">
                <a:latin typeface="Lucida Console" pitchFamily="49" charset="0"/>
                <a:cs typeface="Times New Roman" charset="0"/>
              </a:rPr>
              <a:t> is not null then</a:t>
            </a:r>
          </a:p>
          <a:p>
            <a:pPr eaLnBrk="0" hangingPunct="0">
              <a:defRPr/>
            </a:pPr>
            <a:r>
              <a:rPr lang="en-US" sz="1800" dirty="0" smtClean="0">
                <a:latin typeface="Lucida Console" pitchFamily="49" charset="0"/>
                <a:cs typeface="Times New Roman" charset="0"/>
              </a:rPr>
              <a:t>    </a:t>
            </a:r>
            <a:r>
              <a:rPr lang="en-US" sz="1800" dirty="0" smtClean="0">
                <a:solidFill>
                  <a:schemeClr val="accent1"/>
                </a:solidFill>
                <a:latin typeface="Lucida Console" pitchFamily="49" charset="0"/>
                <a:cs typeface="Times New Roman" charset="0"/>
              </a:rPr>
              <a:t>return </a:t>
            </a:r>
            <a:r>
              <a:rPr lang="en-US" sz="1800" dirty="0" err="1" smtClean="0">
                <a:solidFill>
                  <a:schemeClr val="accent1"/>
                </a:solidFill>
                <a:latin typeface="Lucida Console" pitchFamily="49" charset="0"/>
                <a:cs typeface="Times New Roman" charset="0"/>
              </a:rPr>
              <a:t>sdo_geometry</a:t>
            </a:r>
            <a:r>
              <a:rPr lang="en-US" sz="1800" dirty="0" smtClean="0">
                <a:solidFill>
                  <a:schemeClr val="accent1"/>
                </a:solidFill>
                <a:latin typeface="Lucida Console" pitchFamily="49" charset="0"/>
                <a:cs typeface="Times New Roman" charset="0"/>
              </a:rPr>
              <a:t> (2001, </a:t>
            </a:r>
            <a:r>
              <a:rPr lang="en-US" sz="1800" dirty="0" err="1" smtClean="0">
                <a:solidFill>
                  <a:schemeClr val="accent1"/>
                </a:solidFill>
                <a:latin typeface="Lucida Console" pitchFamily="49" charset="0"/>
                <a:cs typeface="Times New Roman" charset="0"/>
              </a:rPr>
              <a:t>gc_result.srid</a:t>
            </a:r>
            <a:r>
              <a:rPr lang="en-US" sz="1800" dirty="0" smtClean="0">
                <a:solidFill>
                  <a:schemeClr val="accent1"/>
                </a:solidFill>
                <a:latin typeface="Lucida Console" pitchFamily="49" charset="0"/>
                <a:cs typeface="Times New Roman" charset="0"/>
              </a:rPr>
              <a:t>,</a:t>
            </a:r>
          </a:p>
          <a:p>
            <a:pPr eaLnBrk="0" hangingPunct="0">
              <a:defRPr/>
            </a:pPr>
            <a:r>
              <a:rPr lang="en-US" sz="1800" dirty="0" smtClean="0">
                <a:solidFill>
                  <a:schemeClr val="accent1"/>
                </a:solidFill>
                <a:latin typeface="Lucida Console" pitchFamily="49" charset="0"/>
                <a:cs typeface="Times New Roman" charset="0"/>
              </a:rPr>
              <a:t>      </a:t>
            </a:r>
            <a:r>
              <a:rPr lang="en-US" sz="1800" dirty="0" err="1" smtClean="0">
                <a:solidFill>
                  <a:schemeClr val="accent1"/>
                </a:solidFill>
                <a:latin typeface="Lucida Console" pitchFamily="49" charset="0"/>
                <a:cs typeface="Times New Roman" charset="0"/>
              </a:rPr>
              <a:t>sdo_point_type</a:t>
            </a:r>
            <a:r>
              <a:rPr lang="en-US" sz="1800" dirty="0" smtClean="0">
                <a:solidFill>
                  <a:schemeClr val="accent1"/>
                </a:solidFill>
                <a:latin typeface="Lucida Console" pitchFamily="49" charset="0"/>
                <a:cs typeface="Times New Roman" charset="0"/>
              </a:rPr>
              <a:t> (</a:t>
            </a:r>
          </a:p>
          <a:p>
            <a:pPr eaLnBrk="0" hangingPunct="0">
              <a:defRPr/>
            </a:pPr>
            <a:r>
              <a:rPr lang="en-US" sz="1800" dirty="0" smtClean="0">
                <a:solidFill>
                  <a:schemeClr val="accent1"/>
                </a:solidFill>
                <a:latin typeface="Lucida Console" pitchFamily="49" charset="0"/>
                <a:cs typeface="Times New Roman" charset="0"/>
              </a:rPr>
              <a:t>        </a:t>
            </a:r>
            <a:r>
              <a:rPr lang="en-US" sz="1800" dirty="0" err="1" smtClean="0">
                <a:solidFill>
                  <a:schemeClr val="accent1"/>
                </a:solidFill>
                <a:latin typeface="Lucida Console" pitchFamily="49" charset="0"/>
                <a:cs typeface="Times New Roman" charset="0"/>
              </a:rPr>
              <a:t>gc_result.longitude</a:t>
            </a:r>
            <a:r>
              <a:rPr lang="en-US" sz="1800" dirty="0" smtClean="0">
                <a:solidFill>
                  <a:schemeClr val="accent1"/>
                </a:solidFill>
                <a:latin typeface="Lucida Console" pitchFamily="49" charset="0"/>
                <a:cs typeface="Times New Roman" charset="0"/>
              </a:rPr>
              <a:t>, </a:t>
            </a:r>
            <a:r>
              <a:rPr lang="en-US" sz="1800" dirty="0" err="1" smtClean="0">
                <a:solidFill>
                  <a:schemeClr val="accent1"/>
                </a:solidFill>
                <a:latin typeface="Lucida Console" pitchFamily="49" charset="0"/>
                <a:cs typeface="Times New Roman" charset="0"/>
              </a:rPr>
              <a:t>gc_result.latitude</a:t>
            </a:r>
            <a:r>
              <a:rPr lang="en-US" sz="1800" dirty="0" smtClean="0">
                <a:solidFill>
                  <a:schemeClr val="accent1"/>
                </a:solidFill>
                <a:latin typeface="Lucida Console" pitchFamily="49" charset="0"/>
                <a:cs typeface="Times New Roman" charset="0"/>
              </a:rPr>
              <a:t>, null),</a:t>
            </a:r>
          </a:p>
          <a:p>
            <a:pPr eaLnBrk="0" hangingPunct="0">
              <a:defRPr/>
            </a:pPr>
            <a:r>
              <a:rPr lang="en-US" sz="1800" dirty="0" smtClean="0">
                <a:solidFill>
                  <a:schemeClr val="accent1"/>
                </a:solidFill>
                <a:latin typeface="Lucida Console" pitchFamily="49" charset="0"/>
                <a:cs typeface="Times New Roman" charset="0"/>
              </a:rPr>
              <a:t>      null, null</a:t>
            </a:r>
          </a:p>
          <a:p>
            <a:pPr eaLnBrk="0" hangingPunct="0">
              <a:defRPr/>
            </a:pPr>
            <a:r>
              <a:rPr lang="en-US" sz="1800" dirty="0" smtClean="0">
                <a:solidFill>
                  <a:schemeClr val="accent1"/>
                </a:solidFill>
                <a:latin typeface="Lucida Console" pitchFamily="49" charset="0"/>
                <a:cs typeface="Times New Roman" charset="0"/>
              </a:rPr>
              <a:t>    );</a:t>
            </a:r>
          </a:p>
          <a:p>
            <a:pPr eaLnBrk="0" hangingPunct="0">
              <a:defRPr/>
            </a:pPr>
            <a:r>
              <a:rPr lang="en-US" sz="1800" dirty="0" smtClean="0">
                <a:latin typeface="Lucida Console" pitchFamily="49" charset="0"/>
                <a:cs typeface="Times New Roman" charset="0"/>
              </a:rPr>
              <a:t>  else</a:t>
            </a:r>
          </a:p>
          <a:p>
            <a:pPr eaLnBrk="0" hangingPunct="0">
              <a:defRPr/>
            </a:pPr>
            <a:r>
              <a:rPr lang="en-US" sz="1800" dirty="0" smtClean="0">
                <a:latin typeface="Lucida Console" pitchFamily="49" charset="0"/>
                <a:cs typeface="Times New Roman" charset="0"/>
              </a:rPr>
              <a:t>    return null;</a:t>
            </a:r>
          </a:p>
          <a:p>
            <a:pPr eaLnBrk="0" hangingPunct="0">
              <a:defRPr/>
            </a:pPr>
            <a:r>
              <a:rPr lang="en-US" sz="1800" dirty="0" smtClean="0">
                <a:latin typeface="Lucida Console" pitchFamily="49" charset="0"/>
                <a:cs typeface="Times New Roman" charset="0"/>
              </a:rPr>
              <a:t>  end if;</a:t>
            </a:r>
          </a:p>
          <a:p>
            <a:pPr eaLnBrk="0" hangingPunct="0">
              <a:defRPr/>
            </a:pPr>
            <a:r>
              <a:rPr lang="en-US" sz="1800" dirty="0" smtClean="0">
                <a:latin typeface="Lucida Console" pitchFamily="49" charset="0"/>
                <a:cs typeface="Times New Roman" charset="0"/>
              </a:rPr>
              <a:t>end;</a:t>
            </a: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p:txBody>
          <a:bodyPr/>
          <a:lstStyle/>
          <a:p>
            <a:pPr eaLnBrk="1" hangingPunct="1"/>
            <a:r>
              <a:rPr lang="en-US" dirty="0" smtClean="0"/>
              <a:t>Setup the Spatial Metadata</a:t>
            </a:r>
            <a:endParaRPr lang="en-US" dirty="0"/>
          </a:p>
        </p:txBody>
      </p:sp>
      <p:sp>
        <p:nvSpPr>
          <p:cNvPr id="59395" name="Rectangle 6"/>
          <p:cNvSpPr>
            <a:spLocks noGrp="1" noChangeArrowheads="1"/>
          </p:cNvSpPr>
          <p:nvPr>
            <p:ph type="body" idx="1"/>
          </p:nvPr>
        </p:nvSpPr>
        <p:spPr/>
        <p:txBody>
          <a:bodyPr/>
          <a:lstStyle/>
          <a:p>
            <a:pPr eaLnBrk="1" hangingPunct="1"/>
            <a:r>
              <a:rPr lang="en-US" dirty="0" smtClean="0"/>
              <a:t>Specify the function call as column name:</a:t>
            </a:r>
          </a:p>
          <a:p>
            <a:pPr eaLnBrk="1" hangingPunct="1"/>
            <a:endParaRPr lang="en-US" dirty="0" smtClean="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smtClean="0"/>
          </a:p>
          <a:p>
            <a:pPr eaLnBrk="1" hangingPunct="1"/>
            <a:r>
              <a:rPr lang="en-US" dirty="0" smtClean="0"/>
              <a:t>Remember to explicitly specify the </a:t>
            </a:r>
            <a:r>
              <a:rPr lang="en-US" dirty="0"/>
              <a:t>name of the owner of the function!</a:t>
            </a:r>
          </a:p>
        </p:txBody>
      </p:sp>
      <p:sp>
        <p:nvSpPr>
          <p:cNvPr id="5" name="Rectangle 7"/>
          <p:cNvSpPr>
            <a:spLocks noChangeArrowheads="1"/>
          </p:cNvSpPr>
          <p:nvPr/>
        </p:nvSpPr>
        <p:spPr bwMode="auto">
          <a:xfrm>
            <a:off x="914400" y="2166235"/>
            <a:ext cx="8839200" cy="2862965"/>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800" dirty="0" smtClean="0">
                <a:latin typeface="Lucida Console" pitchFamily="49" charset="0"/>
                <a:cs typeface="Times New Roman" charset="0"/>
              </a:rPr>
              <a:t>insert into </a:t>
            </a:r>
            <a:r>
              <a:rPr lang="en-US" sz="1800" dirty="0" err="1" smtClean="0">
                <a:latin typeface="Lucida Console" pitchFamily="49" charset="0"/>
                <a:cs typeface="Times New Roman" charset="0"/>
              </a:rPr>
              <a:t>user_sdo_geom_metadata</a:t>
            </a:r>
            <a:r>
              <a:rPr lang="en-US" sz="1800" dirty="0" smtClean="0">
                <a:latin typeface="Lucida Console" pitchFamily="49" charset="0"/>
                <a:cs typeface="Times New Roman" charset="0"/>
              </a:rPr>
              <a:t> </a:t>
            </a:r>
          </a:p>
          <a:p>
            <a:pPr eaLnBrk="0" hangingPunct="0">
              <a:defRPr/>
            </a:pPr>
            <a:r>
              <a:rPr lang="en-US" sz="1800" dirty="0" smtClean="0">
                <a:latin typeface="Lucida Console" pitchFamily="49" charset="0"/>
                <a:cs typeface="Times New Roman" charset="0"/>
              </a:rPr>
              <a:t>values (</a:t>
            </a:r>
          </a:p>
          <a:p>
            <a:pPr eaLnBrk="0" hangingPunct="0">
              <a:defRPr/>
            </a:pPr>
            <a:r>
              <a:rPr lang="en-US" sz="1800" dirty="0" smtClean="0">
                <a:latin typeface="Lucida Console" pitchFamily="49" charset="0"/>
                <a:cs typeface="Times New Roman" charset="0"/>
              </a:rPr>
              <a:t>  'GC_RESULTS', </a:t>
            </a:r>
          </a:p>
          <a:p>
            <a:pPr eaLnBrk="0" hangingPunct="0">
              <a:defRPr/>
            </a:pPr>
            <a:r>
              <a:rPr lang="en-US" sz="1800" dirty="0" smtClean="0">
                <a:latin typeface="Lucida Console" pitchFamily="49" charset="0"/>
                <a:cs typeface="Times New Roman" charset="0"/>
              </a:rPr>
              <a:t>  '</a:t>
            </a:r>
            <a:r>
              <a:rPr lang="en-US" sz="1800" u="sng" dirty="0" smtClean="0">
                <a:solidFill>
                  <a:srgbClr val="FD0000"/>
                </a:solidFill>
                <a:latin typeface="Lucida Console" pitchFamily="49" charset="0"/>
                <a:cs typeface="Times New Roman" charset="0"/>
              </a:rPr>
              <a:t>SCOTT</a:t>
            </a:r>
            <a:r>
              <a:rPr lang="en-US" sz="1800" dirty="0" smtClean="0">
                <a:solidFill>
                  <a:srgbClr val="FD0000"/>
                </a:solidFill>
                <a:latin typeface="Lucida Console" pitchFamily="49" charset="0"/>
                <a:cs typeface="Times New Roman" charset="0"/>
              </a:rPr>
              <a:t>.GC_POINT(GC_RESULT)</a:t>
            </a:r>
            <a:r>
              <a:rPr lang="en-US" sz="1800" dirty="0" smtClean="0">
                <a:latin typeface="Lucida Console" pitchFamily="49" charset="0"/>
                <a:cs typeface="Times New Roman" charset="0"/>
              </a:rPr>
              <a:t>',</a:t>
            </a:r>
          </a:p>
          <a:p>
            <a:pPr eaLnBrk="0" hangingPunct="0">
              <a:defRPr/>
            </a:pP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sdo_dim_array</a:t>
            </a:r>
            <a:r>
              <a:rPr lang="en-US" sz="1800" dirty="0" smtClean="0">
                <a:latin typeface="Lucida Console" pitchFamily="49" charset="0"/>
                <a:cs typeface="Times New Roman" charset="0"/>
              </a:rPr>
              <a:t> (</a:t>
            </a:r>
          </a:p>
          <a:p>
            <a:pPr eaLnBrk="0" hangingPunct="0">
              <a:defRPr/>
            </a:pP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sdo_dim_element('Longitude</a:t>
            </a:r>
            <a:r>
              <a:rPr lang="en-US" sz="1800" dirty="0" smtClean="0">
                <a:latin typeface="Lucida Console" pitchFamily="49" charset="0"/>
                <a:cs typeface="Times New Roman" charset="0"/>
              </a:rPr>
              <a:t>', -180.0, 180.0, 0.05),</a:t>
            </a:r>
          </a:p>
          <a:p>
            <a:pPr eaLnBrk="0" hangingPunct="0">
              <a:defRPr/>
            </a:pP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sdo_dim_element('Latitude</a:t>
            </a:r>
            <a:r>
              <a:rPr lang="en-US" sz="1800" dirty="0" smtClean="0">
                <a:latin typeface="Lucida Console" pitchFamily="49" charset="0"/>
                <a:cs typeface="Times New Roman" charset="0"/>
              </a:rPr>
              <a:t>', -90.0, 90.0, 0.05)</a:t>
            </a:r>
          </a:p>
          <a:p>
            <a:pPr eaLnBrk="0" hangingPunct="0">
              <a:defRPr/>
            </a:pPr>
            <a:r>
              <a:rPr lang="en-US" sz="1800" dirty="0" smtClean="0">
                <a:latin typeface="Lucida Console" pitchFamily="49" charset="0"/>
                <a:cs typeface="Times New Roman" charset="0"/>
              </a:rPr>
              <a:t>  ),</a:t>
            </a:r>
          </a:p>
          <a:p>
            <a:pPr eaLnBrk="0" hangingPunct="0">
              <a:defRPr/>
            </a:pPr>
            <a:r>
              <a:rPr lang="en-US" sz="1800" dirty="0" smtClean="0">
                <a:latin typeface="Lucida Console" pitchFamily="49" charset="0"/>
                <a:cs typeface="Times New Roman" charset="0"/>
              </a:rPr>
              <a:t>  8307</a:t>
            </a:r>
          </a:p>
          <a:p>
            <a:pPr eaLnBrk="0" hangingPunct="0">
              <a:defRPr/>
            </a:pPr>
            <a:r>
              <a:rPr lang="en-US" sz="1800" dirty="0" smtClean="0">
                <a:latin typeface="Lucida Console" pitchFamily="49" charset="0"/>
                <a:cs typeface="Times New Roman" charset="0"/>
              </a:rPr>
              <a:t>);</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fr-FR"/>
              <a:t>Computing House Numbers</a:t>
            </a:r>
          </a:p>
        </p:txBody>
      </p:sp>
      <p:sp>
        <p:nvSpPr>
          <p:cNvPr id="23555" name="Content Placeholder 2"/>
          <p:cNvSpPr>
            <a:spLocks noGrp="1"/>
          </p:cNvSpPr>
          <p:nvPr>
            <p:ph idx="1"/>
          </p:nvPr>
        </p:nvSpPr>
        <p:spPr/>
        <p:txBody>
          <a:bodyPr/>
          <a:lstStyle/>
          <a:p>
            <a:pPr algn="ctr">
              <a:buFontTx/>
              <a:buNone/>
            </a:pPr>
            <a:r>
              <a:rPr lang="fr-FR" b="1"/>
              <a:t>Point Address Based Geocoding</a:t>
            </a:r>
          </a:p>
          <a:p>
            <a:pPr algn="ctr">
              <a:buFontTx/>
              <a:buNone/>
            </a:pPr>
            <a:endParaRPr lang="fr-FR" b="1"/>
          </a:p>
          <a:p>
            <a:r>
              <a:rPr lang="en-US"/>
              <a:t>Each address may also have the exact long/lat stored</a:t>
            </a:r>
          </a:p>
          <a:p>
            <a:r>
              <a:rPr lang="en-US"/>
              <a:t>Location for a given address is found with an exact match or interpolated based on the start and end values of the </a:t>
            </a:r>
            <a:r>
              <a:rPr lang="fr-FR"/>
              <a:t>range</a:t>
            </a:r>
          </a:p>
        </p:txBody>
      </p:sp>
      <p:sp>
        <p:nvSpPr>
          <p:cNvPr id="23556" name="Line 2051"/>
          <p:cNvSpPr>
            <a:spLocks noChangeShapeType="1"/>
          </p:cNvSpPr>
          <p:nvPr/>
        </p:nvSpPr>
        <p:spPr bwMode="auto">
          <a:xfrm>
            <a:off x="1981200" y="4806950"/>
            <a:ext cx="4648200" cy="0"/>
          </a:xfrm>
          <a:prstGeom prst="line">
            <a:avLst/>
          </a:prstGeom>
          <a:noFill/>
          <a:ln w="38100">
            <a:solidFill>
              <a:schemeClr val="tx1"/>
            </a:solidFill>
            <a:round/>
            <a:headEnd/>
            <a:tailEnd/>
          </a:ln>
        </p:spPr>
        <p:txBody>
          <a:bodyPr>
            <a:prstTxWarp prst="textNoShape">
              <a:avLst/>
            </a:prstTxWarp>
          </a:bodyPr>
          <a:lstStyle/>
          <a:p>
            <a:endParaRPr lang="en-US"/>
          </a:p>
        </p:txBody>
      </p:sp>
      <p:sp>
        <p:nvSpPr>
          <p:cNvPr id="23557" name="Line 2052"/>
          <p:cNvSpPr>
            <a:spLocks noChangeShapeType="1"/>
          </p:cNvSpPr>
          <p:nvPr/>
        </p:nvSpPr>
        <p:spPr bwMode="auto">
          <a:xfrm rot="5400000">
            <a:off x="4876800" y="4806950"/>
            <a:ext cx="1828800" cy="0"/>
          </a:xfrm>
          <a:prstGeom prst="line">
            <a:avLst/>
          </a:prstGeom>
          <a:noFill/>
          <a:ln w="38100">
            <a:solidFill>
              <a:schemeClr val="tx1"/>
            </a:solidFill>
            <a:round/>
            <a:headEnd/>
            <a:tailEnd/>
          </a:ln>
        </p:spPr>
        <p:txBody>
          <a:bodyPr>
            <a:prstTxWarp prst="textNoShape">
              <a:avLst/>
            </a:prstTxWarp>
          </a:bodyPr>
          <a:lstStyle/>
          <a:p>
            <a:endParaRPr lang="en-US"/>
          </a:p>
        </p:txBody>
      </p:sp>
      <p:sp>
        <p:nvSpPr>
          <p:cNvPr id="23558" name="Oval 2053"/>
          <p:cNvSpPr>
            <a:spLocks noChangeArrowheads="1"/>
          </p:cNvSpPr>
          <p:nvPr/>
        </p:nvSpPr>
        <p:spPr bwMode="auto">
          <a:xfrm>
            <a:off x="5715000" y="4730750"/>
            <a:ext cx="152400" cy="1524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3559" name="Line 2054"/>
          <p:cNvSpPr>
            <a:spLocks noChangeShapeType="1"/>
          </p:cNvSpPr>
          <p:nvPr/>
        </p:nvSpPr>
        <p:spPr bwMode="auto">
          <a:xfrm rot="5400000">
            <a:off x="1828800" y="4806950"/>
            <a:ext cx="1828800" cy="0"/>
          </a:xfrm>
          <a:prstGeom prst="line">
            <a:avLst/>
          </a:prstGeom>
          <a:noFill/>
          <a:ln w="38100">
            <a:solidFill>
              <a:schemeClr val="tx1"/>
            </a:solidFill>
            <a:round/>
            <a:headEnd/>
            <a:tailEnd/>
          </a:ln>
        </p:spPr>
        <p:txBody>
          <a:bodyPr>
            <a:prstTxWarp prst="textNoShape">
              <a:avLst/>
            </a:prstTxWarp>
          </a:bodyPr>
          <a:lstStyle/>
          <a:p>
            <a:endParaRPr lang="en-US"/>
          </a:p>
        </p:txBody>
      </p:sp>
      <p:sp>
        <p:nvSpPr>
          <p:cNvPr id="23560" name="Oval 2055"/>
          <p:cNvSpPr>
            <a:spLocks noChangeArrowheads="1"/>
          </p:cNvSpPr>
          <p:nvPr/>
        </p:nvSpPr>
        <p:spPr bwMode="auto">
          <a:xfrm>
            <a:off x="2667000" y="4730750"/>
            <a:ext cx="152400" cy="1524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3561" name="Rectangle 2056"/>
          <p:cNvSpPr>
            <a:spLocks noChangeArrowheads="1"/>
          </p:cNvSpPr>
          <p:nvPr/>
        </p:nvSpPr>
        <p:spPr bwMode="blackWhite">
          <a:xfrm>
            <a:off x="2971800" y="42735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10</a:t>
            </a:r>
          </a:p>
        </p:txBody>
      </p:sp>
      <p:sp>
        <p:nvSpPr>
          <p:cNvPr id="23562" name="Rectangle 2057"/>
          <p:cNvSpPr>
            <a:spLocks noChangeArrowheads="1"/>
          </p:cNvSpPr>
          <p:nvPr/>
        </p:nvSpPr>
        <p:spPr bwMode="blackWhite">
          <a:xfrm>
            <a:off x="2971800" y="50355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11</a:t>
            </a:r>
          </a:p>
        </p:txBody>
      </p:sp>
      <p:sp>
        <p:nvSpPr>
          <p:cNvPr id="23563" name="Rectangle 2058"/>
          <p:cNvSpPr>
            <a:spLocks noChangeArrowheads="1"/>
          </p:cNvSpPr>
          <p:nvPr/>
        </p:nvSpPr>
        <p:spPr bwMode="blackWhite">
          <a:xfrm>
            <a:off x="5181600" y="42735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18</a:t>
            </a:r>
          </a:p>
        </p:txBody>
      </p:sp>
      <p:sp>
        <p:nvSpPr>
          <p:cNvPr id="23564" name="Rectangle 2059"/>
          <p:cNvSpPr>
            <a:spLocks noChangeArrowheads="1"/>
          </p:cNvSpPr>
          <p:nvPr/>
        </p:nvSpPr>
        <p:spPr bwMode="blackWhite">
          <a:xfrm>
            <a:off x="5181600" y="50355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21</a:t>
            </a:r>
          </a:p>
        </p:txBody>
      </p:sp>
      <p:sp>
        <p:nvSpPr>
          <p:cNvPr id="23565" name="Rectangle 2060"/>
          <p:cNvSpPr>
            <a:spLocks noChangeArrowheads="1"/>
          </p:cNvSpPr>
          <p:nvPr/>
        </p:nvSpPr>
        <p:spPr bwMode="blackWhite">
          <a:xfrm>
            <a:off x="3660775" y="4197350"/>
            <a:ext cx="1063625"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Elm Street</a:t>
            </a:r>
          </a:p>
        </p:txBody>
      </p:sp>
      <p:sp>
        <p:nvSpPr>
          <p:cNvPr id="23566" name="Line 2061"/>
          <p:cNvSpPr>
            <a:spLocks noChangeShapeType="1"/>
          </p:cNvSpPr>
          <p:nvPr/>
        </p:nvSpPr>
        <p:spPr bwMode="auto">
          <a:xfrm flipV="1">
            <a:off x="3695700" y="4883150"/>
            <a:ext cx="0" cy="68580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3567" name="Rectangle 2063"/>
          <p:cNvSpPr>
            <a:spLocks noChangeArrowheads="1"/>
          </p:cNvSpPr>
          <p:nvPr/>
        </p:nvSpPr>
        <p:spPr bwMode="blackWhite">
          <a:xfrm>
            <a:off x="3505200" y="56451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13</a:t>
            </a:r>
          </a:p>
        </p:txBody>
      </p:sp>
      <p:sp>
        <p:nvSpPr>
          <p:cNvPr id="23568" name="Freeform 2064"/>
          <p:cNvSpPr>
            <a:spLocks/>
          </p:cNvSpPr>
          <p:nvPr/>
        </p:nvSpPr>
        <p:spPr bwMode="auto">
          <a:xfrm>
            <a:off x="1981200" y="3892550"/>
            <a:ext cx="533400" cy="685800"/>
          </a:xfrm>
          <a:custGeom>
            <a:avLst/>
            <a:gdLst>
              <a:gd name="T0" fmla="*/ 2147483647 w 144"/>
              <a:gd name="T1" fmla="*/ 0 h 432"/>
              <a:gd name="T2" fmla="*/ 2147483647 w 144"/>
              <a:gd name="T3" fmla="*/ 2147483647 h 432"/>
              <a:gd name="T4" fmla="*/ 0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3569" name="Freeform 2065"/>
          <p:cNvSpPr>
            <a:spLocks/>
          </p:cNvSpPr>
          <p:nvPr/>
        </p:nvSpPr>
        <p:spPr bwMode="auto">
          <a:xfrm flipV="1">
            <a:off x="1981200" y="5035550"/>
            <a:ext cx="533400" cy="685800"/>
          </a:xfrm>
          <a:custGeom>
            <a:avLst/>
            <a:gdLst>
              <a:gd name="T0" fmla="*/ 2147483647 w 144"/>
              <a:gd name="T1" fmla="*/ 0 h 432"/>
              <a:gd name="T2" fmla="*/ 2147483647 w 144"/>
              <a:gd name="T3" fmla="*/ 2147483647 h 432"/>
              <a:gd name="T4" fmla="*/ 0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3570" name="Freeform 2066"/>
          <p:cNvSpPr>
            <a:spLocks/>
          </p:cNvSpPr>
          <p:nvPr/>
        </p:nvSpPr>
        <p:spPr bwMode="auto">
          <a:xfrm flipH="1">
            <a:off x="6019800" y="3892550"/>
            <a:ext cx="609600" cy="685800"/>
          </a:xfrm>
          <a:custGeom>
            <a:avLst/>
            <a:gdLst>
              <a:gd name="T0" fmla="*/ 2147483647 w 144"/>
              <a:gd name="T1" fmla="*/ 0 h 432"/>
              <a:gd name="T2" fmla="*/ 2147483647 w 144"/>
              <a:gd name="T3" fmla="*/ 2147483647 h 432"/>
              <a:gd name="T4" fmla="*/ 0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grpSp>
        <p:nvGrpSpPr>
          <p:cNvPr id="23571" name="Group 2067"/>
          <p:cNvGrpSpPr>
            <a:grpSpLocks/>
          </p:cNvGrpSpPr>
          <p:nvPr/>
        </p:nvGrpSpPr>
        <p:grpSpPr bwMode="auto">
          <a:xfrm>
            <a:off x="2971800" y="3892550"/>
            <a:ext cx="2590800" cy="685800"/>
            <a:chOff x="1872" y="1296"/>
            <a:chExt cx="1632" cy="432"/>
          </a:xfrm>
        </p:grpSpPr>
        <p:sp>
          <p:nvSpPr>
            <p:cNvPr id="23582" name="Freeform 2068"/>
            <p:cNvSpPr>
              <a:spLocks/>
            </p:cNvSpPr>
            <p:nvPr/>
          </p:nvSpPr>
          <p:spPr bwMode="auto">
            <a:xfrm flipH="1">
              <a:off x="1872" y="1296"/>
              <a:ext cx="1536" cy="432"/>
            </a:xfrm>
            <a:custGeom>
              <a:avLst/>
              <a:gdLst>
                <a:gd name="T0" fmla="*/ 2147483647 w 144"/>
                <a:gd name="T1" fmla="*/ 0 h 432"/>
                <a:gd name="T2" fmla="*/ 2147483647 w 144"/>
                <a:gd name="T3" fmla="*/ 432 h 432"/>
                <a:gd name="T4" fmla="*/ 0 w 144"/>
                <a:gd name="T5" fmla="*/ 432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3583" name="Freeform 2069"/>
            <p:cNvSpPr>
              <a:spLocks/>
            </p:cNvSpPr>
            <p:nvPr/>
          </p:nvSpPr>
          <p:spPr bwMode="auto">
            <a:xfrm>
              <a:off x="3360" y="1296"/>
              <a:ext cx="144" cy="432"/>
            </a:xfrm>
            <a:custGeom>
              <a:avLst/>
              <a:gdLst>
                <a:gd name="T0" fmla="*/ 144 w 144"/>
                <a:gd name="T1" fmla="*/ 0 h 432"/>
                <a:gd name="T2" fmla="*/ 144 w 144"/>
                <a:gd name="T3" fmla="*/ 432 h 432"/>
                <a:gd name="T4" fmla="*/ 0 w 144"/>
                <a:gd name="T5" fmla="*/ 432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grpSp>
      <p:grpSp>
        <p:nvGrpSpPr>
          <p:cNvPr id="23572" name="Group 2070"/>
          <p:cNvGrpSpPr>
            <a:grpSpLocks/>
          </p:cNvGrpSpPr>
          <p:nvPr/>
        </p:nvGrpSpPr>
        <p:grpSpPr bwMode="auto">
          <a:xfrm flipV="1">
            <a:off x="2971800" y="5035550"/>
            <a:ext cx="2590800" cy="685800"/>
            <a:chOff x="1872" y="1296"/>
            <a:chExt cx="1632" cy="432"/>
          </a:xfrm>
        </p:grpSpPr>
        <p:sp>
          <p:nvSpPr>
            <p:cNvPr id="23580" name="Freeform 2071"/>
            <p:cNvSpPr>
              <a:spLocks/>
            </p:cNvSpPr>
            <p:nvPr/>
          </p:nvSpPr>
          <p:spPr bwMode="auto">
            <a:xfrm flipH="1">
              <a:off x="1872" y="1296"/>
              <a:ext cx="1536" cy="432"/>
            </a:xfrm>
            <a:custGeom>
              <a:avLst/>
              <a:gdLst>
                <a:gd name="T0" fmla="*/ 2147483647 w 144"/>
                <a:gd name="T1" fmla="*/ 0 h 432"/>
                <a:gd name="T2" fmla="*/ 2147483647 w 144"/>
                <a:gd name="T3" fmla="*/ 432 h 432"/>
                <a:gd name="T4" fmla="*/ 0 w 144"/>
                <a:gd name="T5" fmla="*/ 432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3581" name="Freeform 2072"/>
            <p:cNvSpPr>
              <a:spLocks/>
            </p:cNvSpPr>
            <p:nvPr/>
          </p:nvSpPr>
          <p:spPr bwMode="auto">
            <a:xfrm>
              <a:off x="3360" y="1296"/>
              <a:ext cx="144" cy="432"/>
            </a:xfrm>
            <a:custGeom>
              <a:avLst/>
              <a:gdLst>
                <a:gd name="T0" fmla="*/ 144 w 144"/>
                <a:gd name="T1" fmla="*/ 0 h 432"/>
                <a:gd name="T2" fmla="*/ 144 w 144"/>
                <a:gd name="T3" fmla="*/ 432 h 432"/>
                <a:gd name="T4" fmla="*/ 0 w 144"/>
                <a:gd name="T5" fmla="*/ 432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grpSp>
      <p:sp>
        <p:nvSpPr>
          <p:cNvPr id="23573" name="Freeform 2073"/>
          <p:cNvSpPr>
            <a:spLocks/>
          </p:cNvSpPr>
          <p:nvPr/>
        </p:nvSpPr>
        <p:spPr bwMode="auto">
          <a:xfrm flipH="1" flipV="1">
            <a:off x="6019800" y="5035550"/>
            <a:ext cx="609600" cy="685800"/>
          </a:xfrm>
          <a:custGeom>
            <a:avLst/>
            <a:gdLst>
              <a:gd name="T0" fmla="*/ 2147483647 w 144"/>
              <a:gd name="T1" fmla="*/ 0 h 432"/>
              <a:gd name="T2" fmla="*/ 2147483647 w 144"/>
              <a:gd name="T3" fmla="*/ 2147483647 h 432"/>
              <a:gd name="T4" fmla="*/ 0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lnTo>
                  <a:pt x="144" y="432"/>
                </a:lnTo>
                <a:lnTo>
                  <a:pt x="0" y="432"/>
                </a:lnTo>
              </a:path>
            </a:pathLst>
          </a:custGeom>
          <a:noFill/>
          <a:ln w="9525">
            <a:solidFill>
              <a:schemeClr val="tx1"/>
            </a:solidFill>
            <a:round/>
            <a:headEnd/>
            <a:tailEnd/>
          </a:ln>
        </p:spPr>
        <p:txBody>
          <a:bodyPr>
            <a:prstTxWarp prst="textNoShape">
              <a:avLst/>
            </a:prstTxWarp>
          </a:bodyPr>
          <a:lstStyle/>
          <a:p>
            <a:endParaRPr lang="en-US"/>
          </a:p>
        </p:txBody>
      </p:sp>
      <p:sp>
        <p:nvSpPr>
          <p:cNvPr id="23574" name="Line 2061"/>
          <p:cNvSpPr>
            <a:spLocks noChangeShapeType="1"/>
          </p:cNvSpPr>
          <p:nvPr/>
        </p:nvSpPr>
        <p:spPr bwMode="auto">
          <a:xfrm flipV="1">
            <a:off x="4114800" y="5257800"/>
            <a:ext cx="0" cy="30480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23575" name="Oval 2062"/>
          <p:cNvSpPr>
            <a:spLocks noChangeArrowheads="1"/>
          </p:cNvSpPr>
          <p:nvPr/>
        </p:nvSpPr>
        <p:spPr bwMode="auto">
          <a:xfrm>
            <a:off x="4038600" y="5105400"/>
            <a:ext cx="152400" cy="152400"/>
          </a:xfrm>
          <a:prstGeom prst="ellipse">
            <a:avLst/>
          </a:prstGeom>
          <a:solidFill>
            <a:schemeClr val="accent1"/>
          </a:solidFill>
          <a:ln w="9525">
            <a:solidFill>
              <a:schemeClr val="accent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3576" name="Rectangle 2063"/>
          <p:cNvSpPr>
            <a:spLocks noChangeArrowheads="1"/>
          </p:cNvSpPr>
          <p:nvPr/>
        </p:nvSpPr>
        <p:spPr bwMode="blackWhite">
          <a:xfrm>
            <a:off x="3898900" y="5645150"/>
            <a:ext cx="381000" cy="304800"/>
          </a:xfrm>
          <a:prstGeom prst="rect">
            <a:avLst/>
          </a:prstGeom>
          <a:noFill/>
          <a:ln w="12700">
            <a:noFill/>
            <a:miter lim="800000"/>
            <a:headEnd/>
            <a:tailEnd/>
          </a:ln>
        </p:spPr>
        <p:txBody>
          <a:bodyPr wrap="none" lIns="92075" tIns="46038" rIns="92075" bIns="46038">
            <a:prstTxWarp prst="textNoShape">
              <a:avLst/>
            </a:prstTxWarp>
            <a:spAutoFit/>
          </a:bodyPr>
          <a:lstStyle/>
          <a:p>
            <a:pPr eaLnBrk="0" hangingPunct="0"/>
            <a:r>
              <a:rPr lang="en-US" sz="1400"/>
              <a:t>13</a:t>
            </a:r>
          </a:p>
        </p:txBody>
      </p:sp>
      <p:sp>
        <p:nvSpPr>
          <p:cNvPr id="23577" name="Oval 2062"/>
          <p:cNvSpPr>
            <a:spLocks noChangeArrowheads="1"/>
          </p:cNvSpPr>
          <p:nvPr/>
        </p:nvSpPr>
        <p:spPr bwMode="auto">
          <a:xfrm>
            <a:off x="3619500" y="4730750"/>
            <a:ext cx="152400" cy="152400"/>
          </a:xfrm>
          <a:prstGeom prst="ellipse">
            <a:avLst/>
          </a:prstGeom>
          <a:solidFill>
            <a:srgbClr val="00B0F0"/>
          </a:solidFill>
          <a:ln w="9525">
            <a:solidFill>
              <a:srgbClr val="00B0F0"/>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54" name="Rectangle 2060"/>
          <p:cNvSpPr>
            <a:spLocks noChangeArrowheads="1"/>
          </p:cNvSpPr>
          <p:nvPr/>
        </p:nvSpPr>
        <p:spPr bwMode="blackWhite">
          <a:xfrm>
            <a:off x="4216400" y="5640388"/>
            <a:ext cx="1457325" cy="309562"/>
          </a:xfrm>
          <a:prstGeom prst="rect">
            <a:avLst/>
          </a:prstGeom>
          <a:solidFill>
            <a:schemeClr val="bg2">
              <a:lumMod val="20000"/>
              <a:lumOff val="80000"/>
            </a:schemeClr>
          </a:solidFill>
          <a:ln w="12700">
            <a:noFill/>
            <a:miter lim="800000"/>
            <a:headEnd/>
            <a:tailEnd/>
          </a:ln>
        </p:spPr>
        <p:txBody>
          <a:bodyPr wrap="none" lIns="92075" tIns="46038" rIns="92075" bIns="46038">
            <a:prstTxWarp prst="textNoShape">
              <a:avLst/>
            </a:prstTxWarp>
            <a:spAutoFit/>
          </a:bodyPr>
          <a:lstStyle/>
          <a:p>
            <a:pPr eaLnBrk="0" hangingPunct="0">
              <a:defRPr/>
            </a:pPr>
            <a:r>
              <a:rPr lang="en-US" sz="1400">
                <a:latin typeface="Arial" pitchFamily="-84" charset="0"/>
                <a:ea typeface="Times New Roman" pitchFamily="-84" charset="0"/>
                <a:cs typeface="Times New Roman" pitchFamily="-84" charset="0"/>
              </a:rPr>
              <a:t>Exact Location</a:t>
            </a:r>
          </a:p>
        </p:txBody>
      </p:sp>
      <p:sp>
        <p:nvSpPr>
          <p:cNvPr id="55" name="Rectangle 2060"/>
          <p:cNvSpPr>
            <a:spLocks noChangeArrowheads="1"/>
          </p:cNvSpPr>
          <p:nvPr/>
        </p:nvSpPr>
        <p:spPr bwMode="blackWhite">
          <a:xfrm>
            <a:off x="1568450" y="5640388"/>
            <a:ext cx="2001838" cy="309562"/>
          </a:xfrm>
          <a:prstGeom prst="rect">
            <a:avLst/>
          </a:prstGeom>
          <a:solidFill>
            <a:schemeClr val="bg2">
              <a:lumMod val="20000"/>
              <a:lumOff val="80000"/>
            </a:schemeClr>
          </a:solidFill>
          <a:ln w="12700">
            <a:noFill/>
            <a:miter lim="800000"/>
            <a:headEnd/>
            <a:tailEnd/>
          </a:ln>
        </p:spPr>
        <p:txBody>
          <a:bodyPr wrap="none" lIns="92075" tIns="46038" rIns="92075" bIns="46038">
            <a:prstTxWarp prst="textNoShape">
              <a:avLst/>
            </a:prstTxWarp>
            <a:spAutoFit/>
          </a:bodyPr>
          <a:lstStyle/>
          <a:p>
            <a:pPr algn="r" eaLnBrk="0" hangingPunct="0">
              <a:defRPr/>
            </a:pPr>
            <a:r>
              <a:rPr lang="en-US" sz="1400">
                <a:latin typeface="Arial" pitchFamily="-84" charset="0"/>
                <a:ea typeface="Times New Roman" pitchFamily="-84" charset="0"/>
                <a:cs typeface="Times New Roman" pitchFamily="-84" charset="0"/>
              </a:rPr>
              <a:t>Interpolated Location</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title"/>
          </p:nvPr>
        </p:nvSpPr>
        <p:spPr/>
        <p:txBody>
          <a:bodyPr/>
          <a:lstStyle/>
          <a:p>
            <a:pPr eaLnBrk="1" hangingPunct="1"/>
            <a:r>
              <a:rPr lang="en-US" dirty="0" smtClean="0"/>
              <a:t>Create the Function-Based Index</a:t>
            </a:r>
            <a:endParaRPr lang="en-US" dirty="0"/>
          </a:p>
        </p:txBody>
      </p:sp>
      <p:sp>
        <p:nvSpPr>
          <p:cNvPr id="60419" name="Rectangle 6"/>
          <p:cNvSpPr>
            <a:spLocks noGrp="1" noChangeArrowheads="1"/>
          </p:cNvSpPr>
          <p:nvPr>
            <p:ph type="body" idx="1"/>
          </p:nvPr>
        </p:nvSpPr>
        <p:spPr/>
        <p:txBody>
          <a:bodyPr/>
          <a:lstStyle/>
          <a:p>
            <a:pPr eaLnBrk="1" hangingPunct="1"/>
            <a:r>
              <a:rPr lang="en-US"/>
              <a:t>Create the spatial index on the function</a:t>
            </a:r>
          </a:p>
        </p:txBody>
      </p:sp>
      <p:sp>
        <p:nvSpPr>
          <p:cNvPr id="5" name="Rectangle 7"/>
          <p:cNvSpPr>
            <a:spLocks noChangeArrowheads="1"/>
          </p:cNvSpPr>
          <p:nvPr/>
        </p:nvSpPr>
        <p:spPr bwMode="auto">
          <a:xfrm>
            <a:off x="914400" y="2166235"/>
            <a:ext cx="8839200" cy="923972"/>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800" dirty="0" smtClean="0">
                <a:latin typeface="Lucida Console" pitchFamily="49" charset="0"/>
                <a:cs typeface="Times New Roman" charset="0"/>
              </a:rPr>
              <a:t>create index </a:t>
            </a:r>
            <a:r>
              <a:rPr lang="en-US" sz="1800" dirty="0" err="1" smtClean="0">
                <a:latin typeface="Lucida Console" pitchFamily="49" charset="0"/>
                <a:cs typeface="Times New Roman" charset="0"/>
              </a:rPr>
              <a:t>gc_results_sx</a:t>
            </a:r>
            <a:endParaRPr lang="en-US" sz="1800" dirty="0" smtClean="0">
              <a:latin typeface="Lucida Console" pitchFamily="49" charset="0"/>
              <a:cs typeface="Times New Roman" charset="0"/>
            </a:endParaRPr>
          </a:p>
          <a:p>
            <a:pPr eaLnBrk="0" hangingPunct="0">
              <a:defRPr/>
            </a:pPr>
            <a:r>
              <a:rPr lang="en-US" sz="1800" dirty="0" smtClean="0">
                <a:latin typeface="Lucida Console" pitchFamily="49" charset="0"/>
                <a:cs typeface="Times New Roman" charset="0"/>
              </a:rPr>
              <a:t>  on </a:t>
            </a:r>
            <a:r>
              <a:rPr lang="en-US" sz="1800" dirty="0" err="1" smtClean="0">
                <a:solidFill>
                  <a:srgbClr val="FD0000"/>
                </a:solidFill>
                <a:latin typeface="Lucida Console" pitchFamily="49" charset="0"/>
                <a:cs typeface="Times New Roman" charset="0"/>
              </a:rPr>
              <a:t>gc_results</a:t>
            </a:r>
            <a:r>
              <a:rPr lang="en-US" sz="1800" dirty="0" smtClean="0">
                <a:solidFill>
                  <a:srgbClr val="FD0000"/>
                </a:solidFill>
                <a:latin typeface="Lucida Console" pitchFamily="49" charset="0"/>
                <a:cs typeface="Times New Roman" charset="0"/>
              </a:rPr>
              <a:t> (</a:t>
            </a:r>
            <a:r>
              <a:rPr lang="en-US" sz="1800" dirty="0" err="1" smtClean="0">
                <a:solidFill>
                  <a:srgbClr val="FD0000"/>
                </a:solidFill>
                <a:latin typeface="Lucida Console" pitchFamily="49" charset="0"/>
                <a:cs typeface="Times New Roman" charset="0"/>
              </a:rPr>
              <a:t>gc_point(gc_result</a:t>
            </a:r>
            <a:r>
              <a:rPr lang="en-US" sz="1800" dirty="0" smtClean="0">
                <a:solidFill>
                  <a:srgbClr val="FD0000"/>
                </a:solidFill>
                <a:latin typeface="Lucida Console" pitchFamily="49" charset="0"/>
                <a:cs typeface="Times New Roman" charset="0"/>
              </a:rPr>
              <a:t>))</a:t>
            </a:r>
          </a:p>
          <a:p>
            <a:pPr eaLnBrk="0" hangingPunct="0">
              <a:defRPr/>
            </a:pPr>
            <a:r>
              <a:rPr lang="en-US" sz="1800" dirty="0" smtClean="0">
                <a:latin typeface="Lucida Console" pitchFamily="49" charset="0"/>
                <a:cs typeface="Times New Roman" charset="0"/>
              </a:rPr>
              <a:t>  </a:t>
            </a:r>
            <a:r>
              <a:rPr lang="en-US" sz="1800" dirty="0" err="1" smtClean="0">
                <a:latin typeface="Lucida Console" pitchFamily="49" charset="0"/>
                <a:cs typeface="Times New Roman" charset="0"/>
              </a:rPr>
              <a:t>indextype</a:t>
            </a:r>
            <a:r>
              <a:rPr lang="en-US" sz="1800" dirty="0" smtClean="0">
                <a:latin typeface="Lucida Console" pitchFamily="49" charset="0"/>
                <a:cs typeface="Times New Roman" charset="0"/>
              </a:rPr>
              <a:t> is </a:t>
            </a:r>
            <a:r>
              <a:rPr lang="en-US" sz="1800" dirty="0" err="1" smtClean="0">
                <a:latin typeface="Lucida Console" pitchFamily="49" charset="0"/>
                <a:cs typeface="Times New Roman" charset="0"/>
              </a:rPr>
              <a:t>mdsys.spatial_index</a:t>
            </a:r>
            <a:r>
              <a:rPr lang="en-US" sz="1800" dirty="0" smtClean="0">
                <a:latin typeface="Lucida Console" pitchFamily="49" charset="0"/>
                <a:cs typeface="Times New Roman" charset="0"/>
              </a:rPr>
              <a:t>;</a:t>
            </a: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pPr eaLnBrk="1" hangingPunct="1"/>
            <a:r>
              <a:rPr lang="en-US" dirty="0" smtClean="0"/>
              <a:t>Use the Function in Spatial Queries</a:t>
            </a:r>
            <a:endParaRPr lang="en-US" dirty="0"/>
          </a:p>
        </p:txBody>
      </p:sp>
      <p:sp>
        <p:nvSpPr>
          <p:cNvPr id="61443" name="Rectangle 6"/>
          <p:cNvSpPr>
            <a:spLocks noGrp="1" noChangeArrowheads="1"/>
          </p:cNvSpPr>
          <p:nvPr>
            <p:ph type="body" idx="1"/>
          </p:nvPr>
        </p:nvSpPr>
        <p:spPr/>
        <p:txBody>
          <a:bodyPr/>
          <a:lstStyle/>
          <a:p>
            <a:pPr eaLnBrk="1" hangingPunct="1"/>
            <a:r>
              <a:rPr lang="en-US" dirty="0"/>
              <a:t>Example of a spatial </a:t>
            </a:r>
            <a:r>
              <a:rPr lang="en-US" dirty="0" smtClean="0"/>
              <a:t>query: find all addresses within a radius of 2 km from a GPS point.</a:t>
            </a:r>
            <a:endParaRPr lang="en-US" dirty="0"/>
          </a:p>
        </p:txBody>
      </p:sp>
      <p:sp>
        <p:nvSpPr>
          <p:cNvPr id="5" name="Rectangle 7"/>
          <p:cNvSpPr>
            <a:spLocks noChangeArrowheads="1"/>
          </p:cNvSpPr>
          <p:nvPr/>
        </p:nvSpPr>
        <p:spPr bwMode="auto">
          <a:xfrm>
            <a:off x="914400" y="2514600"/>
            <a:ext cx="8839200" cy="2585966"/>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800" dirty="0" smtClean="0">
                <a:latin typeface="Lucida Console" pitchFamily="49" charset="0"/>
                <a:cs typeface="Times New Roman" charset="0"/>
              </a:rPr>
              <a:t>select id, line_1, line_2</a:t>
            </a:r>
          </a:p>
          <a:p>
            <a:pPr eaLnBrk="0" hangingPunct="0">
              <a:defRPr/>
            </a:pPr>
            <a:r>
              <a:rPr lang="en-US" sz="1800" dirty="0" smtClean="0">
                <a:latin typeface="Lucida Console" pitchFamily="49" charset="0"/>
                <a:cs typeface="Times New Roman" charset="0"/>
              </a:rPr>
              <a:t>from </a:t>
            </a:r>
            <a:r>
              <a:rPr lang="en-US" sz="1800" dirty="0" err="1" smtClean="0">
                <a:latin typeface="Lucida Console" pitchFamily="49" charset="0"/>
                <a:cs typeface="Times New Roman" charset="0"/>
              </a:rPr>
              <a:t>gc_results</a:t>
            </a:r>
            <a:endParaRPr lang="en-US" sz="1800" dirty="0" smtClean="0">
              <a:latin typeface="Lucida Console" pitchFamily="49" charset="0"/>
              <a:cs typeface="Times New Roman" charset="0"/>
            </a:endParaRPr>
          </a:p>
          <a:p>
            <a:pPr eaLnBrk="0" hangingPunct="0">
              <a:defRPr/>
            </a:pPr>
            <a:r>
              <a:rPr lang="en-US" sz="1800" dirty="0" smtClean="0">
                <a:latin typeface="Lucida Console" pitchFamily="49" charset="0"/>
                <a:cs typeface="Times New Roman" charset="0"/>
              </a:rPr>
              <a:t>where </a:t>
            </a:r>
            <a:r>
              <a:rPr lang="en-US" sz="1800" dirty="0" err="1" smtClean="0">
                <a:latin typeface="Lucida Console" pitchFamily="49" charset="0"/>
                <a:cs typeface="Times New Roman" charset="0"/>
              </a:rPr>
              <a:t>sdo_within_distance</a:t>
            </a:r>
            <a:r>
              <a:rPr lang="en-US" sz="1800" dirty="0" smtClean="0">
                <a:latin typeface="Lucida Console" pitchFamily="49" charset="0"/>
                <a:cs typeface="Times New Roman" charset="0"/>
              </a:rPr>
              <a:t> (</a:t>
            </a:r>
          </a:p>
          <a:p>
            <a:pPr eaLnBrk="0" hangingPunct="0">
              <a:defRPr/>
            </a:pPr>
            <a:r>
              <a:rPr lang="en-US" sz="1800" dirty="0" smtClean="0">
                <a:solidFill>
                  <a:srgbClr val="FD0000"/>
                </a:solidFill>
                <a:latin typeface="Lucida Console" pitchFamily="49" charset="0"/>
                <a:cs typeface="Times New Roman" charset="0"/>
              </a:rPr>
              <a:t>  </a:t>
            </a:r>
            <a:r>
              <a:rPr lang="en-US" sz="1800" dirty="0" err="1" smtClean="0">
                <a:solidFill>
                  <a:srgbClr val="FD0000"/>
                </a:solidFill>
                <a:latin typeface="Lucida Console" pitchFamily="49" charset="0"/>
                <a:cs typeface="Times New Roman" charset="0"/>
              </a:rPr>
              <a:t>gc_point(gc_result</a:t>
            </a:r>
            <a:r>
              <a:rPr lang="en-US" sz="1800" dirty="0" smtClean="0">
                <a:solidFill>
                  <a:srgbClr val="FD0000"/>
                </a:solidFill>
                <a:latin typeface="Lucida Console" pitchFamily="49" charset="0"/>
                <a:cs typeface="Times New Roman" charset="0"/>
              </a:rPr>
              <a:t>),</a:t>
            </a:r>
          </a:p>
          <a:p>
            <a:pPr eaLnBrk="0" hangingPunct="0">
              <a:defRPr/>
            </a:pPr>
            <a:r>
              <a:rPr lang="en-US" sz="1800" dirty="0" smtClean="0">
                <a:latin typeface="Lucida Console" pitchFamily="49" charset="0"/>
                <a:cs typeface="Times New Roman" charset="0"/>
              </a:rPr>
              <a:t>  SDO_GEOMETRY(2001, 8307, </a:t>
            </a:r>
          </a:p>
          <a:p>
            <a:pPr eaLnBrk="0" hangingPunct="0">
              <a:defRPr/>
            </a:pPr>
            <a:r>
              <a:rPr lang="en-US" sz="1800" dirty="0" smtClean="0">
                <a:latin typeface="Lucida Console" pitchFamily="49" charset="0"/>
                <a:cs typeface="Times New Roman" charset="0"/>
              </a:rPr>
              <a:t>    SDO_POINT_TYPE(-122.49586, 37.77904, NULL), NULL, NULL</a:t>
            </a:r>
          </a:p>
          <a:p>
            <a:pPr eaLnBrk="0" hangingPunct="0">
              <a:defRPr/>
            </a:pPr>
            <a:r>
              <a:rPr lang="en-US" sz="1800" dirty="0" smtClean="0">
                <a:latin typeface="Lucida Console" pitchFamily="49" charset="0"/>
                <a:cs typeface="Times New Roman" charset="0"/>
              </a:rPr>
              <a:t>  ),</a:t>
            </a:r>
          </a:p>
          <a:p>
            <a:pPr eaLnBrk="0" hangingPunct="0">
              <a:defRPr/>
            </a:pPr>
            <a:r>
              <a:rPr lang="en-US" sz="1800" dirty="0" smtClean="0">
                <a:latin typeface="Lucida Console" pitchFamily="49" charset="0"/>
                <a:cs typeface="Times New Roman" charset="0"/>
              </a:rPr>
              <a:t>  'DISTANCE=2 UNIT=KM'</a:t>
            </a:r>
          </a:p>
          <a:p>
            <a:pPr eaLnBrk="0" hangingPunct="0">
              <a:defRPr/>
            </a:pPr>
            <a:r>
              <a:rPr lang="en-US" sz="1800" dirty="0" smtClean="0">
                <a:latin typeface="Lucida Console" pitchFamily="49" charset="0"/>
                <a:cs typeface="Times New Roman" charset="0"/>
              </a:rPr>
              <a:t>) = 'TRUE’;</a:t>
            </a: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0"/>
          <p:cNvSpPr>
            <a:spLocks noGrp="1" noChangeArrowheads="1"/>
          </p:cNvSpPr>
          <p:nvPr>
            <p:ph type="title"/>
          </p:nvPr>
        </p:nvSpPr>
        <p:spPr/>
        <p:txBody>
          <a:bodyPr/>
          <a:lstStyle/>
          <a:p>
            <a:pPr eaLnBrk="1" hangingPunct="1"/>
            <a:r>
              <a:rPr lang="en-US" dirty="0" smtClean="0"/>
              <a:t>Use a View to Simplify Usage</a:t>
            </a:r>
            <a:endParaRPr lang="en-US" dirty="0"/>
          </a:p>
        </p:txBody>
      </p:sp>
      <p:sp>
        <p:nvSpPr>
          <p:cNvPr id="5" name="Rectangle 7"/>
          <p:cNvSpPr>
            <a:spLocks noChangeArrowheads="1"/>
          </p:cNvSpPr>
          <p:nvPr/>
        </p:nvSpPr>
        <p:spPr bwMode="auto">
          <a:xfrm>
            <a:off x="914400" y="2895600"/>
            <a:ext cx="8839200" cy="2585966"/>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800" dirty="0" smtClean="0">
                <a:latin typeface="Lucida Console" pitchFamily="49" charset="0"/>
                <a:cs typeface="Times New Roman" charset="0"/>
              </a:rPr>
              <a:t>select id, line_1, line_2, </a:t>
            </a:r>
            <a:r>
              <a:rPr lang="en-US" sz="1800" dirty="0" err="1" smtClean="0">
                <a:solidFill>
                  <a:srgbClr val="FD0000"/>
                </a:solidFill>
                <a:latin typeface="Lucida Console" pitchFamily="49" charset="0"/>
                <a:cs typeface="Times New Roman" charset="0"/>
              </a:rPr>
              <a:t>gc_geom</a:t>
            </a:r>
            <a:endParaRPr lang="en-US" sz="1800" dirty="0" smtClean="0">
              <a:solidFill>
                <a:srgbClr val="FD0000"/>
              </a:solidFill>
              <a:latin typeface="Lucida Console" pitchFamily="49" charset="0"/>
              <a:cs typeface="Times New Roman" charset="0"/>
            </a:endParaRPr>
          </a:p>
          <a:p>
            <a:pPr eaLnBrk="0" hangingPunct="0">
              <a:defRPr/>
            </a:pPr>
            <a:r>
              <a:rPr lang="en-US" sz="1800" dirty="0" smtClean="0">
                <a:latin typeface="Lucida Console" pitchFamily="49" charset="0"/>
                <a:cs typeface="Times New Roman" charset="0"/>
              </a:rPr>
              <a:t>from </a:t>
            </a:r>
            <a:r>
              <a:rPr lang="en-US" sz="1800" dirty="0" err="1" smtClean="0">
                <a:solidFill>
                  <a:srgbClr val="FD0000"/>
                </a:solidFill>
                <a:latin typeface="Lucida Console" pitchFamily="49" charset="0"/>
                <a:cs typeface="Times New Roman" charset="0"/>
              </a:rPr>
              <a:t>gc_results_geom</a:t>
            </a:r>
            <a:r>
              <a:rPr lang="en-US" sz="1800" dirty="0" smtClean="0">
                <a:solidFill>
                  <a:srgbClr val="FD0000"/>
                </a:solidFill>
                <a:latin typeface="Lucida Console" pitchFamily="49" charset="0"/>
                <a:cs typeface="Times New Roman" charset="0"/>
              </a:rPr>
              <a:t> </a:t>
            </a:r>
            <a:r>
              <a:rPr lang="en-US" sz="1800" dirty="0" err="1" smtClean="0">
                <a:latin typeface="Lucida Console" pitchFamily="49" charset="0"/>
                <a:cs typeface="Times New Roman" charset="0"/>
              </a:rPr>
              <a:t>g</a:t>
            </a:r>
            <a:endParaRPr lang="en-US" sz="1800" dirty="0" smtClean="0">
              <a:latin typeface="Lucida Console" pitchFamily="49" charset="0"/>
              <a:cs typeface="Times New Roman" charset="0"/>
            </a:endParaRPr>
          </a:p>
          <a:p>
            <a:pPr eaLnBrk="0" hangingPunct="0">
              <a:defRPr/>
            </a:pPr>
            <a:r>
              <a:rPr lang="en-US" sz="1800" dirty="0" smtClean="0">
                <a:latin typeface="Lucida Console" pitchFamily="49" charset="0"/>
                <a:cs typeface="Times New Roman" charset="0"/>
              </a:rPr>
              <a:t>where  </a:t>
            </a:r>
            <a:r>
              <a:rPr lang="en-US" sz="1800" dirty="0" err="1" smtClean="0">
                <a:latin typeface="Lucida Console" pitchFamily="49" charset="0"/>
                <a:cs typeface="Times New Roman" charset="0"/>
              </a:rPr>
              <a:t>sdo_within_distance</a:t>
            </a:r>
            <a:r>
              <a:rPr lang="en-US" sz="1800" dirty="0" smtClean="0">
                <a:latin typeface="Lucida Console" pitchFamily="49" charset="0"/>
                <a:cs typeface="Times New Roman" charset="0"/>
              </a:rPr>
              <a:t> (</a:t>
            </a:r>
          </a:p>
          <a:p>
            <a:pPr eaLnBrk="0" hangingPunct="0">
              <a:defRPr/>
            </a:pPr>
            <a:r>
              <a:rPr lang="en-US" sz="1800" dirty="0" smtClean="0">
                <a:latin typeface="Lucida Console" pitchFamily="49" charset="0"/>
                <a:cs typeface="Times New Roman" charset="0"/>
              </a:rPr>
              <a:t>  </a:t>
            </a:r>
            <a:r>
              <a:rPr lang="en-US" sz="1800" dirty="0" err="1" smtClean="0">
                <a:solidFill>
                  <a:srgbClr val="FD0000"/>
                </a:solidFill>
                <a:latin typeface="Lucida Console" pitchFamily="49" charset="0"/>
                <a:cs typeface="Times New Roman" charset="0"/>
              </a:rPr>
              <a:t>gc_geom</a:t>
            </a:r>
            <a:r>
              <a:rPr lang="en-US" sz="1800" dirty="0" smtClean="0">
                <a:latin typeface="Lucida Console" pitchFamily="49" charset="0"/>
                <a:cs typeface="Times New Roman" charset="0"/>
              </a:rPr>
              <a:t>,</a:t>
            </a:r>
          </a:p>
          <a:p>
            <a:pPr eaLnBrk="0" hangingPunct="0">
              <a:defRPr/>
            </a:pPr>
            <a:r>
              <a:rPr lang="en-US" sz="1800" dirty="0" smtClean="0">
                <a:latin typeface="Lucida Console" pitchFamily="49" charset="0"/>
                <a:cs typeface="Times New Roman" charset="0"/>
              </a:rPr>
              <a:t>   SDO_GEOMETRY(2001, 8307, </a:t>
            </a:r>
          </a:p>
          <a:p>
            <a:pPr eaLnBrk="0" hangingPunct="0">
              <a:defRPr/>
            </a:pPr>
            <a:r>
              <a:rPr lang="en-US" sz="1800" dirty="0" smtClean="0">
                <a:latin typeface="Lucida Console" pitchFamily="49" charset="0"/>
                <a:cs typeface="Times New Roman" charset="0"/>
              </a:rPr>
              <a:t>    SDO_POINT_TYPE(-122.49586, 37.77904, NULL), NULL, NULL</a:t>
            </a:r>
          </a:p>
          <a:p>
            <a:pPr eaLnBrk="0" hangingPunct="0">
              <a:defRPr/>
            </a:pPr>
            <a:r>
              <a:rPr lang="en-US" sz="1800" dirty="0" smtClean="0">
                <a:latin typeface="Lucida Console" pitchFamily="49" charset="0"/>
                <a:cs typeface="Times New Roman" charset="0"/>
              </a:rPr>
              <a:t>  ),</a:t>
            </a:r>
          </a:p>
          <a:p>
            <a:pPr eaLnBrk="0" hangingPunct="0">
              <a:defRPr/>
            </a:pPr>
            <a:r>
              <a:rPr lang="en-US" sz="1800" dirty="0" smtClean="0">
                <a:latin typeface="Lucida Console" pitchFamily="49" charset="0"/>
                <a:cs typeface="Times New Roman" charset="0"/>
              </a:rPr>
              <a:t>  'DISTANCE=2 UNIT=KM'</a:t>
            </a:r>
          </a:p>
          <a:p>
            <a:pPr eaLnBrk="0" hangingPunct="0">
              <a:defRPr/>
            </a:pPr>
            <a:r>
              <a:rPr lang="en-US" sz="1800" dirty="0" smtClean="0">
                <a:latin typeface="Lucida Console" pitchFamily="49" charset="0"/>
                <a:cs typeface="Times New Roman" charset="0"/>
              </a:rPr>
              <a:t>) = 'TRUE';</a:t>
            </a:r>
          </a:p>
        </p:txBody>
      </p:sp>
      <p:sp>
        <p:nvSpPr>
          <p:cNvPr id="6" name="Rectangle 7"/>
          <p:cNvSpPr>
            <a:spLocks noChangeArrowheads="1"/>
          </p:cNvSpPr>
          <p:nvPr/>
        </p:nvSpPr>
        <p:spPr bwMode="auto">
          <a:xfrm>
            <a:off x="914400" y="1743028"/>
            <a:ext cx="8839200" cy="923972"/>
          </a:xfrm>
          <a:prstGeom prst="rect">
            <a:avLst/>
          </a:prstGeom>
          <a:solidFill>
            <a:srgbClr val="FFFF99"/>
          </a:solidFill>
          <a:ln w="9525">
            <a:solidFill>
              <a:schemeClr val="tx1"/>
            </a:solidFill>
            <a:miter lim="800000"/>
            <a:headEnd/>
            <a:tailEnd/>
          </a:ln>
        </p:spPr>
        <p:txBody>
          <a:bodyPr wrap="square" lIns="92075" tIns="46038" rIns="92075" bIns="46038">
            <a:prstTxWarp prst="textNoShape">
              <a:avLst/>
            </a:prstTxWarp>
            <a:spAutoFit/>
          </a:bodyPr>
          <a:lstStyle/>
          <a:p>
            <a:pPr eaLnBrk="0" hangingPunct="0">
              <a:defRPr/>
            </a:pPr>
            <a:r>
              <a:rPr lang="en-US" sz="1800" dirty="0" smtClean="0">
                <a:latin typeface="Lucida Console" pitchFamily="49" charset="0"/>
                <a:cs typeface="Times New Roman" charset="0"/>
              </a:rPr>
              <a:t>create or replace view </a:t>
            </a:r>
            <a:r>
              <a:rPr lang="en-US" sz="1800" dirty="0" err="1" smtClean="0">
                <a:latin typeface="Lucida Console" pitchFamily="49" charset="0"/>
                <a:cs typeface="Times New Roman" charset="0"/>
              </a:rPr>
              <a:t>gc_results_geom</a:t>
            </a:r>
            <a:r>
              <a:rPr lang="en-US" sz="1800" dirty="0" smtClean="0">
                <a:latin typeface="Lucida Console" pitchFamily="49" charset="0"/>
                <a:cs typeface="Times New Roman" charset="0"/>
              </a:rPr>
              <a:t> as</a:t>
            </a:r>
          </a:p>
          <a:p>
            <a:pPr eaLnBrk="0" hangingPunct="0">
              <a:defRPr/>
            </a:pPr>
            <a:r>
              <a:rPr lang="en-US" sz="1800" dirty="0" smtClean="0">
                <a:latin typeface="Lucida Console" pitchFamily="49" charset="0"/>
                <a:cs typeface="Times New Roman" charset="0"/>
              </a:rPr>
              <a:t>select id, line_1, line_2, </a:t>
            </a:r>
            <a:r>
              <a:rPr lang="en-US" sz="1800" dirty="0" err="1" smtClean="0">
                <a:solidFill>
                  <a:srgbClr val="FD0000"/>
                </a:solidFill>
                <a:latin typeface="Lucida Console" pitchFamily="49" charset="0"/>
                <a:cs typeface="Times New Roman" charset="0"/>
              </a:rPr>
              <a:t>gc_point(gc_result</a:t>
            </a:r>
            <a:r>
              <a:rPr lang="en-US" sz="1800" dirty="0" smtClean="0">
                <a:solidFill>
                  <a:srgbClr val="FD0000"/>
                </a:solidFill>
                <a:latin typeface="Lucida Console" pitchFamily="49" charset="0"/>
                <a:cs typeface="Times New Roman" charset="0"/>
              </a:rPr>
              <a:t>) as </a:t>
            </a:r>
            <a:r>
              <a:rPr lang="en-US" sz="1800" dirty="0" err="1" smtClean="0">
                <a:solidFill>
                  <a:srgbClr val="FD0000"/>
                </a:solidFill>
                <a:latin typeface="Lucida Console" pitchFamily="49" charset="0"/>
                <a:cs typeface="Times New Roman" charset="0"/>
              </a:rPr>
              <a:t>gc_geom</a:t>
            </a:r>
            <a:endParaRPr lang="en-US" sz="1800" dirty="0" smtClean="0">
              <a:solidFill>
                <a:srgbClr val="FD0000"/>
              </a:solidFill>
              <a:latin typeface="Lucida Console" pitchFamily="49" charset="0"/>
              <a:cs typeface="Times New Roman" charset="0"/>
            </a:endParaRPr>
          </a:p>
          <a:p>
            <a:pPr eaLnBrk="0" hangingPunct="0">
              <a:defRPr/>
            </a:pPr>
            <a:r>
              <a:rPr lang="en-US" sz="1800" dirty="0" smtClean="0">
                <a:latin typeface="Lucida Console" pitchFamily="49" charset="0"/>
                <a:cs typeface="Times New Roman" charset="0"/>
              </a:rPr>
              <a:t>from </a:t>
            </a:r>
            <a:r>
              <a:rPr lang="en-US" sz="1800" dirty="0" err="1" smtClean="0">
                <a:latin typeface="Lucida Console" pitchFamily="49" charset="0"/>
                <a:cs typeface="Times New Roman" charset="0"/>
              </a:rPr>
              <a:t>gc_results</a:t>
            </a:r>
            <a:r>
              <a:rPr lang="en-US" sz="1800" dirty="0" smtClean="0">
                <a:latin typeface="Lucida Console" pitchFamily="49" charset="0"/>
                <a:cs typeface="Times New Roman" charset="0"/>
              </a:rPr>
              <a:t>;</a:t>
            </a: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rPr>
              <a:t>&lt;Insert Picture Here&gt;</a:t>
            </a:r>
          </a:p>
        </p:txBody>
      </p:sp>
      <p:sp>
        <p:nvSpPr>
          <p:cNvPr id="108547" name="Text Box 3"/>
          <p:cNvSpPr txBox="1">
            <a:spLocks noChangeArrowheads="1"/>
          </p:cNvSpPr>
          <p:nvPr/>
        </p:nvSpPr>
        <p:spPr bwMode="auto">
          <a:xfrm>
            <a:off x="990600" y="2133600"/>
            <a:ext cx="5345113" cy="492125"/>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dirty="0" smtClean="0">
                <a:solidFill>
                  <a:schemeClr val="accent1"/>
                </a:solidFill>
              </a:rPr>
              <a:t>Parallel </a:t>
            </a:r>
            <a:r>
              <a:rPr lang="en-US" sz="3200" dirty="0" smtClean="0"/>
              <a:t>Geocoding</a:t>
            </a:r>
            <a:endParaRPr lang="en-US" sz="3200" dirty="0"/>
          </a:p>
        </p:txBody>
      </p:sp>
      <p:pic>
        <p:nvPicPr>
          <p:cNvPr id="108548"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08549"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dirty="0" smtClean="0"/>
              <a:t>The Geocoding Throughput Wall</a:t>
            </a:r>
            <a:endParaRPr lang="en-US" dirty="0"/>
          </a:p>
        </p:txBody>
      </p:sp>
      <p:sp>
        <p:nvSpPr>
          <p:cNvPr id="95235" name="Rectangle 3"/>
          <p:cNvSpPr>
            <a:spLocks noGrp="1" noChangeArrowheads="1"/>
          </p:cNvSpPr>
          <p:nvPr>
            <p:ph type="body" idx="1"/>
          </p:nvPr>
        </p:nvSpPr>
        <p:spPr/>
        <p:txBody>
          <a:bodyPr/>
          <a:lstStyle/>
          <a:p>
            <a:pPr eaLnBrk="1" hangingPunct="1"/>
            <a:r>
              <a:rPr lang="en-US" dirty="0" smtClean="0"/>
              <a:t>This is a concern for “batch </a:t>
            </a:r>
            <a:r>
              <a:rPr lang="en-US" dirty="0" err="1" smtClean="0"/>
              <a:t>geocoding</a:t>
            </a:r>
            <a:r>
              <a:rPr lang="en-US" dirty="0" smtClean="0"/>
              <a:t>”, i.e. when </a:t>
            </a:r>
            <a:r>
              <a:rPr lang="en-US" dirty="0" err="1" smtClean="0"/>
              <a:t>geocoding</a:t>
            </a:r>
            <a:r>
              <a:rPr lang="en-US" dirty="0" smtClean="0"/>
              <a:t> </a:t>
            </a:r>
            <a:r>
              <a:rPr lang="en-US" b="1" dirty="0" smtClean="0"/>
              <a:t>batches of addresses </a:t>
            </a:r>
            <a:r>
              <a:rPr lang="en-US" dirty="0" smtClean="0"/>
              <a:t>in a database or when reverse-</a:t>
            </a:r>
            <a:r>
              <a:rPr lang="en-US" dirty="0" err="1" smtClean="0"/>
              <a:t>geocoding</a:t>
            </a:r>
            <a:r>
              <a:rPr lang="en-US" dirty="0" smtClean="0"/>
              <a:t> </a:t>
            </a:r>
            <a:r>
              <a:rPr lang="en-US" b="1" dirty="0" smtClean="0"/>
              <a:t>batches of GPS points </a:t>
            </a:r>
            <a:r>
              <a:rPr lang="en-US" dirty="0" smtClean="0"/>
              <a:t>for map-matching.</a:t>
            </a:r>
          </a:p>
          <a:p>
            <a:pPr eaLnBrk="1" hangingPunct="1"/>
            <a:r>
              <a:rPr lang="en-US" dirty="0" smtClean="0"/>
              <a:t>The throughput of the </a:t>
            </a:r>
            <a:r>
              <a:rPr lang="en-US" dirty="0" err="1" smtClean="0"/>
              <a:t>geocoding</a:t>
            </a:r>
            <a:r>
              <a:rPr lang="en-US" dirty="0" smtClean="0"/>
              <a:t> process depends on the CPU capacity available for a </a:t>
            </a:r>
            <a:r>
              <a:rPr lang="en-US" b="1" dirty="0" smtClean="0"/>
              <a:t>single process</a:t>
            </a:r>
            <a:r>
              <a:rPr lang="en-US" dirty="0" smtClean="0"/>
              <a:t>.</a:t>
            </a:r>
          </a:p>
          <a:p>
            <a:pPr eaLnBrk="1" hangingPunct="1"/>
            <a:r>
              <a:rPr lang="en-US" dirty="0" smtClean="0">
                <a:ea typeface="ＭＳ Ｐゴシック" pitchFamily="-111" charset="-128"/>
              </a:rPr>
              <a:t>Typical throughput for a Core-i7 </a:t>
            </a:r>
            <a:r>
              <a:rPr lang="en-US" dirty="0" smtClean="0"/>
              <a:t>CPU is 60 to 70 addresses per second.</a:t>
            </a:r>
          </a:p>
          <a:p>
            <a:pPr eaLnBrk="1" hangingPunct="1"/>
            <a:r>
              <a:rPr lang="en-US" dirty="0" smtClean="0">
                <a:ea typeface="ＭＳ Ｐゴシック" pitchFamily="-111" charset="-128"/>
              </a:rPr>
              <a:t>Geocoding 10 million addresses or GPS points can take 10 hours to complete …</a:t>
            </a:r>
          </a:p>
          <a:p>
            <a:pPr eaLnBrk="1" hangingPunct="1"/>
            <a:endParaRPr lang="en-US" dirty="0" smtClean="0">
              <a:ea typeface="ＭＳ Ｐゴシック" pitchFamily="-111" charset="-128"/>
            </a:endParaRPr>
          </a:p>
          <a:p>
            <a:pPr eaLnBrk="1" hangingPunct="1">
              <a:buNone/>
            </a:pPr>
            <a:endParaRPr lang="en-US" dirty="0">
              <a:ea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Use </a:t>
            </a:r>
            <a:r>
              <a:rPr lang="en-US" dirty="0" smtClean="0">
                <a:solidFill>
                  <a:srgbClr val="FF0000"/>
                </a:solidFill>
              </a:rPr>
              <a:t>Parallelism</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There are two approaches you can use …</a:t>
            </a:r>
          </a:p>
          <a:p>
            <a:endParaRPr lang="en-US" dirty="0" smtClean="0"/>
          </a:p>
          <a:p>
            <a:pPr>
              <a:buNone/>
            </a:pPr>
            <a:r>
              <a:rPr lang="en-US" b="1" dirty="0" smtClean="0"/>
              <a:t>“Intra-job” parallelism</a:t>
            </a:r>
          </a:p>
          <a:p>
            <a:r>
              <a:rPr lang="en-US" dirty="0" smtClean="0"/>
              <a:t>This is to make sure the database decomposes the SQL statement that invokes the </a:t>
            </a:r>
            <a:r>
              <a:rPr lang="en-US" dirty="0" err="1" smtClean="0"/>
              <a:t>geocoder</a:t>
            </a:r>
            <a:r>
              <a:rPr lang="en-US" dirty="0" smtClean="0"/>
              <a:t> in multiple parallel jobs</a:t>
            </a:r>
          </a:p>
          <a:p>
            <a:endParaRPr lang="en-US" dirty="0" smtClean="0"/>
          </a:p>
          <a:p>
            <a:pPr>
              <a:buNone/>
            </a:pPr>
            <a:r>
              <a:rPr lang="en-US" b="1" dirty="0" smtClean="0"/>
              <a:t>“Inter-job” parallelism</a:t>
            </a:r>
          </a:p>
          <a:p>
            <a:r>
              <a:rPr lang="en-US" dirty="0" smtClean="0"/>
              <a:t>This is where you explicitly run multiple jobs, each one processing a slice of the addresses</a:t>
            </a:r>
            <a:endParaRPr lang="en-US" dirty="0"/>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“pipelined” function ?</a:t>
            </a:r>
            <a:endParaRPr lang="en-US" dirty="0"/>
          </a:p>
        </p:txBody>
      </p:sp>
      <p:sp>
        <p:nvSpPr>
          <p:cNvPr id="3" name="Content Placeholder 2"/>
          <p:cNvSpPr>
            <a:spLocks noGrp="1"/>
          </p:cNvSpPr>
          <p:nvPr>
            <p:ph idx="1"/>
          </p:nvPr>
        </p:nvSpPr>
        <p:spPr>
          <a:xfrm>
            <a:off x="742950" y="1389856"/>
            <a:ext cx="8166100" cy="4343400"/>
          </a:xfrm>
        </p:spPr>
        <p:txBody>
          <a:bodyPr/>
          <a:lstStyle/>
          <a:p>
            <a:r>
              <a:rPr lang="en-US" dirty="0" smtClean="0"/>
              <a:t>Input to the pipelined function is a </a:t>
            </a:r>
            <a:r>
              <a:rPr lang="en-US" b="1" dirty="0" smtClean="0"/>
              <a:t>cursor</a:t>
            </a:r>
          </a:p>
          <a:p>
            <a:pPr lvl="1"/>
            <a:r>
              <a:rPr lang="en-US" dirty="0" smtClean="0"/>
              <a:t>Can pass any SELECT statement when executed using a CURSOR expression </a:t>
            </a:r>
          </a:p>
          <a:p>
            <a:r>
              <a:rPr lang="en-US" dirty="0" smtClean="0"/>
              <a:t>Output is a </a:t>
            </a:r>
            <a:r>
              <a:rPr lang="en-US" b="1" dirty="0" smtClean="0"/>
              <a:t>table</a:t>
            </a:r>
          </a:p>
          <a:p>
            <a:pPr lvl="1"/>
            <a:r>
              <a:rPr lang="en-US" dirty="0" smtClean="0"/>
              <a:t>Cast as a regular relational table using the TABLE() construct.</a:t>
            </a:r>
          </a:p>
          <a:p>
            <a:pPr lvl="1"/>
            <a:r>
              <a:rPr lang="en-US" dirty="0" smtClean="0"/>
              <a:t>Can feed the result into a table</a:t>
            </a:r>
          </a:p>
          <a:p>
            <a:r>
              <a:rPr lang="en-US" dirty="0" smtClean="0"/>
              <a:t>Data flows continuously from input to output </a:t>
            </a:r>
            <a:endParaRPr lang="en-US" dirty="0"/>
          </a:p>
        </p:txBody>
      </p:sp>
      <p:sp>
        <p:nvSpPr>
          <p:cNvPr id="4" name="TextBox 3"/>
          <p:cNvSpPr txBox="1"/>
          <p:nvPr/>
        </p:nvSpPr>
        <p:spPr>
          <a:xfrm>
            <a:off x="304800" y="5301208"/>
            <a:ext cx="9345488" cy="846997"/>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600" dirty="0" smtClean="0">
                <a:latin typeface="Lucida Console" pitchFamily="49" charset="0"/>
                <a:ea typeface="+mn-ea"/>
                <a:cs typeface="Times New Roman" charset="0"/>
              </a:rPr>
              <a:t>INSERT INTO ...</a:t>
            </a:r>
          </a:p>
          <a:p>
            <a:pPr eaLnBrk="0" hangingPunct="0">
              <a:defRPr/>
            </a:pPr>
            <a:r>
              <a:rPr lang="en-US" sz="1600" dirty="0" smtClean="0">
                <a:latin typeface="Lucida Console" pitchFamily="49" charset="0"/>
                <a:ea typeface="+mn-ea"/>
                <a:cs typeface="Times New Roman" charset="0"/>
              </a:rPr>
              <a:t>SELECT ...</a:t>
            </a:r>
          </a:p>
          <a:p>
            <a:pPr eaLnBrk="0" hangingPunct="0">
              <a:defRPr/>
            </a:pPr>
            <a:r>
              <a:rPr lang="en-US" sz="1600" dirty="0" smtClean="0">
                <a:latin typeface="Lucida Console" pitchFamily="49" charset="0"/>
                <a:ea typeface="+mn-ea"/>
                <a:cs typeface="Times New Roman" charset="0"/>
              </a:rPr>
              <a:t>FROM </a:t>
            </a:r>
            <a:r>
              <a:rPr lang="en-US" sz="1600" dirty="0" smtClean="0">
                <a:solidFill>
                  <a:schemeClr val="accent1"/>
                </a:solidFill>
                <a:latin typeface="Lucida Console" pitchFamily="49" charset="0"/>
                <a:ea typeface="+mn-ea"/>
                <a:cs typeface="Times New Roman" charset="0"/>
              </a:rPr>
              <a:t>TABLE</a:t>
            </a:r>
            <a:r>
              <a:rPr lang="en-US" sz="1600" dirty="0" smtClean="0">
                <a:latin typeface="Lucida Console" pitchFamily="49" charset="0"/>
                <a:ea typeface="+mn-ea"/>
                <a:cs typeface="Times New Roman" charset="0"/>
              </a:rPr>
              <a:t> (</a:t>
            </a:r>
            <a:r>
              <a:rPr lang="en-US" sz="1600" dirty="0" err="1" smtClean="0">
                <a:solidFill>
                  <a:schemeClr val="accent1"/>
                </a:solidFill>
                <a:latin typeface="Lucida Console" pitchFamily="49" charset="0"/>
                <a:ea typeface="+mn-ea"/>
                <a:cs typeface="Times New Roman" charset="0"/>
              </a:rPr>
              <a:t>pipelined_function</a:t>
            </a:r>
            <a:r>
              <a:rPr lang="en-US" sz="1600" dirty="0" smtClean="0">
                <a:latin typeface="Lucida Console" pitchFamily="49" charset="0"/>
                <a:ea typeface="+mn-ea"/>
                <a:cs typeface="Times New Roman" charset="0"/>
              </a:rPr>
              <a:t> (</a:t>
            </a:r>
            <a:r>
              <a:rPr lang="en-US" sz="1600" dirty="0" smtClean="0">
                <a:solidFill>
                  <a:schemeClr val="accent1"/>
                </a:solidFill>
                <a:latin typeface="Lucida Console" pitchFamily="49" charset="0"/>
                <a:ea typeface="+mn-ea"/>
                <a:cs typeface="Times New Roman" charset="0"/>
              </a:rPr>
              <a:t>CURSOR</a:t>
            </a:r>
            <a:r>
              <a:rPr lang="en-US" sz="1600" dirty="0" smtClean="0">
                <a:latin typeface="Lucida Console" pitchFamily="49" charset="0"/>
                <a:ea typeface="+mn-ea"/>
                <a:cs typeface="Times New Roman" charset="0"/>
              </a:rPr>
              <a:t> (SELECT ... from </a:t>
            </a:r>
            <a:r>
              <a:rPr lang="en-US" sz="1600" dirty="0" err="1" smtClean="0">
                <a:latin typeface="Lucida Console" pitchFamily="49" charset="0"/>
                <a:ea typeface="+mn-ea"/>
                <a:cs typeface="Times New Roman" charset="0"/>
              </a:rPr>
              <a:t>input_table</a:t>
            </a:r>
            <a:r>
              <a:rPr lang="en-US" sz="1600" dirty="0" smtClean="0">
                <a:latin typeface="Lucida Console" pitchFamily="49" charset="0"/>
                <a:ea typeface="+mn-ea"/>
                <a:cs typeface="Times New Roman" charset="0"/>
              </a:rPr>
              <a:t>) ) );</a:t>
            </a:r>
          </a:p>
        </p:txBody>
      </p:sp>
      <p:sp>
        <p:nvSpPr>
          <p:cNvPr id="6" name="Rectangle 5"/>
          <p:cNvSpPr/>
          <p:nvPr/>
        </p:nvSpPr>
        <p:spPr bwMode="auto">
          <a:xfrm>
            <a:off x="3584848" y="4304129"/>
            <a:ext cx="2232248" cy="64697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r>
              <a:rPr kumimoji="0" lang="en-US" sz="2000" b="1" i="0" u="none" strike="noStrike" cap="none" normalizeH="0" baseline="0" dirty="0" smtClean="0">
                <a:ln>
                  <a:noFill/>
                </a:ln>
                <a:solidFill>
                  <a:schemeClr val="tx1"/>
                </a:solidFill>
                <a:effectLst/>
                <a:latin typeface="Arial" pitchFamily="34" charset="0"/>
                <a:cs typeface="Times New Roman" pitchFamily="18" charset="0"/>
              </a:rPr>
              <a:t>Pipelined Function</a:t>
            </a:r>
          </a:p>
        </p:txBody>
      </p:sp>
      <p:grpSp>
        <p:nvGrpSpPr>
          <p:cNvPr id="5" name="Group 13"/>
          <p:cNvGrpSpPr/>
          <p:nvPr/>
        </p:nvGrpSpPr>
        <p:grpSpPr>
          <a:xfrm>
            <a:off x="1424608" y="4375587"/>
            <a:ext cx="1512168" cy="504056"/>
            <a:chOff x="1424608" y="4005064"/>
            <a:chExt cx="1512168" cy="504056"/>
          </a:xfrm>
          <a:solidFill>
            <a:schemeClr val="bg1">
              <a:lumMod val="95000"/>
            </a:schemeClr>
          </a:solidFill>
        </p:grpSpPr>
        <p:sp>
          <p:nvSpPr>
            <p:cNvPr id="7" name="Rectangle 6"/>
            <p:cNvSpPr/>
            <p:nvPr/>
          </p:nvSpPr>
          <p:spPr bwMode="auto">
            <a:xfrm>
              <a:off x="1424608"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8" name="Rectangle 7"/>
            <p:cNvSpPr/>
            <p:nvPr/>
          </p:nvSpPr>
          <p:spPr bwMode="auto">
            <a:xfrm>
              <a:off x="1640632"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9" name="Rectangle 8"/>
            <p:cNvSpPr/>
            <p:nvPr/>
          </p:nvSpPr>
          <p:spPr bwMode="auto">
            <a:xfrm>
              <a:off x="1856656"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10" name="Rectangle 9"/>
            <p:cNvSpPr/>
            <p:nvPr/>
          </p:nvSpPr>
          <p:spPr bwMode="auto">
            <a:xfrm>
              <a:off x="2072680"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11" name="Rectangle 10"/>
            <p:cNvSpPr/>
            <p:nvPr/>
          </p:nvSpPr>
          <p:spPr bwMode="auto">
            <a:xfrm>
              <a:off x="2288704"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12" name="Rectangle 11"/>
            <p:cNvSpPr/>
            <p:nvPr/>
          </p:nvSpPr>
          <p:spPr bwMode="auto">
            <a:xfrm>
              <a:off x="2504728"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13" name="Rectangle 12"/>
            <p:cNvSpPr/>
            <p:nvPr/>
          </p:nvSpPr>
          <p:spPr bwMode="auto">
            <a:xfrm>
              <a:off x="2720752"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grpSp>
      <p:grpSp>
        <p:nvGrpSpPr>
          <p:cNvPr id="14" name="Group 14"/>
          <p:cNvGrpSpPr/>
          <p:nvPr/>
        </p:nvGrpSpPr>
        <p:grpSpPr>
          <a:xfrm>
            <a:off x="6465168" y="4375587"/>
            <a:ext cx="1512168" cy="504056"/>
            <a:chOff x="1424608" y="4005064"/>
            <a:chExt cx="1512168" cy="504056"/>
          </a:xfrm>
          <a:solidFill>
            <a:schemeClr val="bg1">
              <a:lumMod val="95000"/>
            </a:schemeClr>
          </a:solidFill>
        </p:grpSpPr>
        <p:sp>
          <p:nvSpPr>
            <p:cNvPr id="16" name="Rectangle 15"/>
            <p:cNvSpPr/>
            <p:nvPr/>
          </p:nvSpPr>
          <p:spPr bwMode="auto">
            <a:xfrm>
              <a:off x="1424608"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17" name="Rectangle 16"/>
            <p:cNvSpPr/>
            <p:nvPr/>
          </p:nvSpPr>
          <p:spPr bwMode="auto">
            <a:xfrm>
              <a:off x="1640632"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18" name="Rectangle 17"/>
            <p:cNvSpPr/>
            <p:nvPr/>
          </p:nvSpPr>
          <p:spPr bwMode="auto">
            <a:xfrm>
              <a:off x="1856656"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19" name="Rectangle 18"/>
            <p:cNvSpPr/>
            <p:nvPr/>
          </p:nvSpPr>
          <p:spPr bwMode="auto">
            <a:xfrm>
              <a:off x="2072680"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20" name="Rectangle 19"/>
            <p:cNvSpPr/>
            <p:nvPr/>
          </p:nvSpPr>
          <p:spPr bwMode="auto">
            <a:xfrm>
              <a:off x="2288704"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21" name="Rectangle 20"/>
            <p:cNvSpPr/>
            <p:nvPr/>
          </p:nvSpPr>
          <p:spPr bwMode="auto">
            <a:xfrm>
              <a:off x="2504728"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22" name="Rectangle 21"/>
            <p:cNvSpPr/>
            <p:nvPr/>
          </p:nvSpPr>
          <p:spPr bwMode="auto">
            <a:xfrm>
              <a:off x="2720752" y="4005064"/>
              <a:ext cx="216024" cy="504056"/>
            </a:xfrm>
            <a:prstGeom prst="rect">
              <a:avLst/>
            </a:prstGeom>
            <a:grp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grpSp>
      <p:sp>
        <p:nvSpPr>
          <p:cNvPr id="23" name="Right Arrow 22"/>
          <p:cNvSpPr/>
          <p:nvPr/>
        </p:nvSpPr>
        <p:spPr bwMode="auto">
          <a:xfrm>
            <a:off x="3008784" y="4483600"/>
            <a:ext cx="504056" cy="288031"/>
          </a:xfrm>
          <a:prstGeom prst="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24" name="Right Arrow 23"/>
          <p:cNvSpPr/>
          <p:nvPr/>
        </p:nvSpPr>
        <p:spPr bwMode="auto">
          <a:xfrm>
            <a:off x="5889104" y="4483600"/>
            <a:ext cx="504056" cy="288031"/>
          </a:xfrm>
          <a:prstGeom prst="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no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pitchFamily="34" charset="0"/>
              <a:cs typeface="Times New Roman" pitchFamily="18" charset="0"/>
            </a:endParaRPr>
          </a:p>
        </p:txBody>
      </p:sp>
      <p:sp>
        <p:nvSpPr>
          <p:cNvPr id="25" name="TextBox 24"/>
          <p:cNvSpPr txBox="1"/>
          <p:nvPr/>
        </p:nvSpPr>
        <p:spPr>
          <a:xfrm>
            <a:off x="848544" y="4653136"/>
            <a:ext cx="1584176" cy="4616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t>CURSOR ( SELECT … FROM …)</a:t>
            </a:r>
            <a:endParaRPr lang="en-US" sz="1200" b="1" dirty="0"/>
          </a:p>
        </p:txBody>
      </p:sp>
      <p:sp>
        <p:nvSpPr>
          <p:cNvPr id="26" name="TextBox 25"/>
          <p:cNvSpPr txBox="1"/>
          <p:nvPr/>
        </p:nvSpPr>
        <p:spPr>
          <a:xfrm>
            <a:off x="7401272" y="4736177"/>
            <a:ext cx="1296144" cy="27699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dirty="0" smtClean="0"/>
              <a:t>TABLE (…)</a:t>
            </a:r>
            <a:endParaRPr lang="en-US" sz="1200" b="1" dirty="0"/>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Inside the Pipelined Function</a:t>
            </a:r>
            <a:endParaRPr lang="en-US" dirty="0"/>
          </a:p>
        </p:txBody>
      </p:sp>
      <p:sp>
        <p:nvSpPr>
          <p:cNvPr id="3" name="Content Placeholder 2"/>
          <p:cNvSpPr>
            <a:spLocks noGrp="1"/>
          </p:cNvSpPr>
          <p:nvPr>
            <p:ph idx="1"/>
          </p:nvPr>
        </p:nvSpPr>
        <p:spPr/>
        <p:txBody>
          <a:bodyPr/>
          <a:lstStyle/>
          <a:p>
            <a:r>
              <a:rPr lang="en-US" smtClean="0"/>
              <a:t>Declare the type returned by the function:</a:t>
            </a:r>
          </a:p>
          <a:p>
            <a:endParaRPr lang="en-US" smtClean="0"/>
          </a:p>
          <a:p>
            <a:endParaRPr lang="en-US" smtClean="0"/>
          </a:p>
          <a:p>
            <a:endParaRPr lang="en-US" smtClean="0"/>
          </a:p>
          <a:p>
            <a:endParaRPr lang="en-US" smtClean="0"/>
          </a:p>
          <a:p>
            <a:r>
              <a:rPr lang="en-US" smtClean="0"/>
              <a:t>Declare the table type returned by the function:</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dirty="0"/>
          </a:p>
        </p:txBody>
      </p:sp>
      <p:sp>
        <p:nvSpPr>
          <p:cNvPr id="5" name="TextBox 4"/>
          <p:cNvSpPr txBox="1"/>
          <p:nvPr/>
        </p:nvSpPr>
        <p:spPr>
          <a:xfrm>
            <a:off x="533400" y="2088072"/>
            <a:ext cx="9145016" cy="1493328"/>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CREATE OR REPLACE TYPE </a:t>
            </a:r>
            <a:r>
              <a:rPr lang="en-US" sz="1800" dirty="0" err="1" smtClean="0">
                <a:solidFill>
                  <a:srgbClr val="FF0000"/>
                </a:solidFill>
                <a:latin typeface="Lucida Console" pitchFamily="49" charset="0"/>
                <a:ea typeface="+mn-ea"/>
                <a:cs typeface="Times New Roman" charset="0"/>
              </a:rPr>
              <a:t>gc_result</a:t>
            </a:r>
            <a:r>
              <a:rPr lang="en-US" sz="1800" dirty="0" smtClean="0">
                <a:solidFill>
                  <a:srgbClr val="FF0000"/>
                </a:solidFill>
                <a:latin typeface="Lucida Console" pitchFamily="49" charset="0"/>
                <a:ea typeface="+mn-ea"/>
                <a:cs typeface="Times New Roman" charset="0"/>
              </a:rPr>
              <a:t> </a:t>
            </a:r>
            <a:r>
              <a:rPr lang="en-US" sz="1800" dirty="0" smtClean="0">
                <a:latin typeface="Lucida Console" pitchFamily="49" charset="0"/>
                <a:ea typeface="+mn-ea"/>
                <a:cs typeface="Times New Roman" charset="0"/>
              </a:rPr>
              <a:t>as </a:t>
            </a:r>
            <a:r>
              <a:rPr lang="en-US" sz="1800" dirty="0" smtClean="0">
                <a:solidFill>
                  <a:srgbClr val="FF0000"/>
                </a:solidFill>
                <a:latin typeface="Lucida Console" pitchFamily="49" charset="0"/>
                <a:ea typeface="+mn-ea"/>
                <a:cs typeface="Times New Roman" charset="0"/>
              </a:rPr>
              <a:t>object </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id number,</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geo_addr</a:t>
            </a: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sdo_geo_addr</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accuracy number</a:t>
            </a:r>
          </a:p>
          <a:p>
            <a:pPr eaLnBrk="0" hangingPunct="0">
              <a:defRPr/>
            </a:pPr>
            <a:r>
              <a:rPr lang="en-US" sz="1800" dirty="0" smtClean="0">
                <a:latin typeface="Lucida Console" pitchFamily="49" charset="0"/>
                <a:ea typeface="+mn-ea"/>
                <a:cs typeface="Times New Roman" charset="0"/>
              </a:rPr>
              <a:t>);</a:t>
            </a:r>
          </a:p>
        </p:txBody>
      </p:sp>
      <p:sp>
        <p:nvSpPr>
          <p:cNvPr id="6" name="TextBox 5"/>
          <p:cNvSpPr txBox="1"/>
          <p:nvPr/>
        </p:nvSpPr>
        <p:spPr>
          <a:xfrm>
            <a:off x="533400" y="4267200"/>
            <a:ext cx="9145016" cy="385333"/>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CREATE OR REPLACE TYPE </a:t>
            </a:r>
            <a:r>
              <a:rPr lang="en-US" sz="1800" dirty="0" err="1" smtClean="0">
                <a:solidFill>
                  <a:srgbClr val="FF0000"/>
                </a:solidFill>
                <a:latin typeface="Lucida Console" pitchFamily="49" charset="0"/>
                <a:ea typeface="+mn-ea"/>
                <a:cs typeface="Times New Roman" charset="0"/>
              </a:rPr>
              <a:t>gc_result_table</a:t>
            </a:r>
            <a:r>
              <a:rPr lang="en-US" sz="1800" dirty="0" smtClean="0">
                <a:solidFill>
                  <a:srgbClr val="FF0000"/>
                </a:solidFill>
                <a:latin typeface="Lucida Console" pitchFamily="49" charset="0"/>
                <a:ea typeface="+mn-ea"/>
                <a:cs typeface="Times New Roman" charset="0"/>
              </a:rPr>
              <a:t> </a:t>
            </a:r>
            <a:r>
              <a:rPr lang="en-US" sz="1800" dirty="0" smtClean="0">
                <a:latin typeface="Lucida Console" pitchFamily="49" charset="0"/>
                <a:ea typeface="+mn-ea"/>
                <a:cs typeface="Times New Roman" charset="0"/>
              </a:rPr>
              <a:t>AS </a:t>
            </a:r>
            <a:r>
              <a:rPr lang="en-US" sz="1800" dirty="0" smtClean="0">
                <a:solidFill>
                  <a:srgbClr val="FF0000"/>
                </a:solidFill>
                <a:latin typeface="Lucida Console" pitchFamily="49" charset="0"/>
                <a:ea typeface="+mn-ea"/>
                <a:cs typeface="Times New Roman" charset="0"/>
              </a:rPr>
              <a:t>TABLE OF </a:t>
            </a:r>
            <a:r>
              <a:rPr lang="en-US" sz="1800" dirty="0" err="1" smtClean="0">
                <a:solidFill>
                  <a:srgbClr val="FF0000"/>
                </a:solidFill>
                <a:latin typeface="Lucida Console" pitchFamily="49" charset="0"/>
                <a:ea typeface="+mn-ea"/>
                <a:cs typeface="Times New Roman" charset="0"/>
              </a:rPr>
              <a:t>gc_result</a:t>
            </a:r>
            <a:r>
              <a:rPr lang="en-US" sz="1800" dirty="0" smtClean="0">
                <a:solidFill>
                  <a:srgbClr val="FF0000"/>
                </a:solidFill>
                <a:latin typeface="Lucida Console" pitchFamily="49" charset="0"/>
                <a:ea typeface="+mn-ea"/>
                <a:cs typeface="Times New Roman" charset="0"/>
              </a:rPr>
              <a:t>;</a:t>
            </a:r>
          </a:p>
        </p:txBody>
      </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Inside the Pipelined Function</a:t>
            </a:r>
            <a:endParaRPr lang="en-US" dirty="0"/>
          </a:p>
        </p:txBody>
      </p:sp>
      <p:sp>
        <p:nvSpPr>
          <p:cNvPr id="3" name="Content Placeholder 2"/>
          <p:cNvSpPr>
            <a:spLocks noGrp="1"/>
          </p:cNvSpPr>
          <p:nvPr>
            <p:ph idx="1"/>
          </p:nvPr>
        </p:nvSpPr>
        <p:spPr>
          <a:xfrm>
            <a:off x="742950" y="1295400"/>
            <a:ext cx="8166100" cy="4343400"/>
          </a:xfrm>
        </p:spPr>
        <p:txBody>
          <a:bodyPr/>
          <a:lstStyle/>
          <a:p>
            <a:pPr algn="ctr">
              <a:buNone/>
            </a:pPr>
            <a:r>
              <a:rPr lang="en-US" b="1" dirty="0" smtClean="0"/>
              <a:t>Function header</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function is declared as PIPELINED and PARALLEL_ENABLE</a:t>
            </a:r>
          </a:p>
          <a:p>
            <a:r>
              <a:rPr lang="en-US" dirty="0" smtClean="0"/>
              <a:t>Its input is a cursor, its output is a table.</a:t>
            </a:r>
          </a:p>
          <a:p>
            <a:endParaRPr lang="en-US" dirty="0" smtClean="0"/>
          </a:p>
          <a:p>
            <a:endParaRPr lang="en-US" dirty="0" smtClean="0"/>
          </a:p>
          <a:p>
            <a:endParaRPr lang="en-US" dirty="0" smtClean="0"/>
          </a:p>
          <a:p>
            <a:endParaRPr lang="en-US" dirty="0" smtClean="0"/>
          </a:p>
          <a:p>
            <a:endParaRPr lang="en-US" dirty="0"/>
          </a:p>
        </p:txBody>
      </p:sp>
      <p:sp>
        <p:nvSpPr>
          <p:cNvPr id="4" name="TextBox 3"/>
          <p:cNvSpPr txBox="1"/>
          <p:nvPr/>
        </p:nvSpPr>
        <p:spPr>
          <a:xfrm>
            <a:off x="560512" y="1742076"/>
            <a:ext cx="9145016" cy="2601324"/>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CREATE OR REPLACE function </a:t>
            </a:r>
            <a:r>
              <a:rPr lang="en-US" sz="1800" dirty="0" err="1" smtClean="0">
                <a:latin typeface="Lucida Console" pitchFamily="49" charset="0"/>
                <a:ea typeface="+mn-ea"/>
                <a:cs typeface="Times New Roman" charset="0"/>
              </a:rPr>
              <a:t>geocode_pipelined</a:t>
            </a: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a:t>
            </a:r>
            <a:r>
              <a:rPr lang="en-US" sz="1800" dirty="0" err="1" smtClean="0">
                <a:solidFill>
                  <a:srgbClr val="FF0000"/>
                </a:solidFill>
                <a:latin typeface="Lucida Console" pitchFamily="49" charset="0"/>
                <a:ea typeface="+mn-ea"/>
                <a:cs typeface="Times New Roman" charset="0"/>
              </a:rPr>
              <a:t>source_table_cursor</a:t>
            </a:r>
            <a:r>
              <a:rPr lang="en-US" sz="1800" dirty="0" smtClean="0">
                <a:solidFill>
                  <a:srgbClr val="FF0000"/>
                </a:solidFill>
                <a:latin typeface="Lucida Console" pitchFamily="49" charset="0"/>
                <a:ea typeface="+mn-ea"/>
                <a:cs typeface="Times New Roman" charset="0"/>
              </a:rPr>
              <a:t> IN SYS_REFCURSOR</a:t>
            </a:r>
          </a:p>
          <a:p>
            <a:pPr eaLnBrk="0" hangingPunct="0">
              <a:defRPr/>
            </a:pP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RETURN </a:t>
            </a:r>
            <a:r>
              <a:rPr lang="en-US" sz="1800" dirty="0" err="1" smtClean="0">
                <a:latin typeface="Lucida Console" pitchFamily="49" charset="0"/>
                <a:ea typeface="+mn-ea"/>
                <a:cs typeface="Times New Roman" charset="0"/>
              </a:rPr>
              <a:t>gc_result_table</a:t>
            </a:r>
            <a:endParaRPr lang="en-US" sz="1800" dirty="0" smtClean="0">
              <a:latin typeface="Lucida Console" pitchFamily="49" charset="0"/>
              <a:ea typeface="+mn-ea"/>
              <a:cs typeface="Times New Roman" charset="0"/>
            </a:endParaRPr>
          </a:p>
          <a:p>
            <a:pPr eaLnBrk="0" hangingPunct="0">
              <a:defRPr/>
            </a:pPr>
            <a:r>
              <a:rPr lang="en-US" sz="1800" dirty="0" smtClean="0">
                <a:latin typeface="Lucida Console" pitchFamily="49" charset="0"/>
                <a:ea typeface="+mn-ea"/>
                <a:cs typeface="Times New Roman" charset="0"/>
              </a:rPr>
              <a:t>  DETERMINISTIC</a:t>
            </a:r>
          </a:p>
          <a:p>
            <a:pPr eaLnBrk="0" hangingPunct="0">
              <a:defRPr/>
            </a:pPr>
            <a:r>
              <a:rPr lang="en-US" sz="1800" dirty="0" smtClean="0">
                <a:latin typeface="Lucida Console" pitchFamily="49" charset="0"/>
                <a:ea typeface="+mn-ea"/>
                <a:cs typeface="Times New Roman" charset="0"/>
              </a:rPr>
              <a:t>  </a:t>
            </a:r>
            <a:r>
              <a:rPr lang="en-US" sz="1800" dirty="0" smtClean="0">
                <a:solidFill>
                  <a:srgbClr val="FF0000"/>
                </a:solidFill>
                <a:latin typeface="Lucida Console" pitchFamily="49" charset="0"/>
                <a:ea typeface="+mn-ea"/>
                <a:cs typeface="Times New Roman" charset="0"/>
              </a:rPr>
              <a:t>PIPELINED</a:t>
            </a:r>
          </a:p>
          <a:p>
            <a:pPr eaLnBrk="0" hangingPunct="0">
              <a:defRPr/>
            </a:pPr>
            <a:r>
              <a:rPr lang="en-US" sz="1800" dirty="0" smtClean="0">
                <a:solidFill>
                  <a:srgbClr val="FF0000"/>
                </a:solidFill>
                <a:latin typeface="Lucida Console" pitchFamily="49" charset="0"/>
                <a:ea typeface="+mn-ea"/>
                <a:cs typeface="Times New Roman" charset="0"/>
              </a:rPr>
              <a:t>  PARALLEL_ENABLE (PARTITION </a:t>
            </a:r>
            <a:r>
              <a:rPr lang="en-US" sz="1800" dirty="0" err="1" smtClean="0">
                <a:solidFill>
                  <a:srgbClr val="FF0000"/>
                </a:solidFill>
                <a:latin typeface="Lucida Console" pitchFamily="49" charset="0"/>
                <a:ea typeface="+mn-ea"/>
                <a:cs typeface="Times New Roman" charset="0"/>
              </a:rPr>
              <a:t>source_table_cursor</a:t>
            </a:r>
            <a:r>
              <a:rPr lang="en-US" sz="1800" dirty="0" smtClean="0">
                <a:solidFill>
                  <a:srgbClr val="FF0000"/>
                </a:solidFill>
                <a:latin typeface="Lucida Console" pitchFamily="49" charset="0"/>
                <a:ea typeface="+mn-ea"/>
                <a:cs typeface="Times New Roman" charset="0"/>
              </a:rPr>
              <a:t> BY ANY)</a:t>
            </a:r>
          </a:p>
          <a:p>
            <a:pPr eaLnBrk="0" hangingPunct="0">
              <a:defRPr/>
            </a:pPr>
            <a:r>
              <a:rPr lang="en-US" sz="1800" dirty="0" smtClean="0">
                <a:latin typeface="Lucida Console" pitchFamily="49" charset="0"/>
                <a:ea typeface="+mn-ea"/>
                <a:cs typeface="Times New Roman" charset="0"/>
              </a:rPr>
              <a:t>IS</a:t>
            </a:r>
          </a:p>
          <a:p>
            <a:pPr eaLnBrk="0" hangingPunct="0">
              <a:defRPr/>
            </a:pPr>
            <a:r>
              <a:rPr lang="en-US" sz="1800" dirty="0" smtClean="0">
                <a:latin typeface="Lucida Console" pitchFamily="49" charset="0"/>
                <a:ea typeface="+mn-ea"/>
                <a:cs typeface="Times New Roman" charset="0"/>
              </a:rPr>
              <a:t>...</a:t>
            </a: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Inside the Pipelined Function</a:t>
            </a:r>
            <a:endParaRPr lang="en-US" dirty="0"/>
          </a:p>
        </p:txBody>
      </p:sp>
      <p:sp>
        <p:nvSpPr>
          <p:cNvPr id="12" name="Content Placeholder 11"/>
          <p:cNvSpPr>
            <a:spLocks noGrp="1"/>
          </p:cNvSpPr>
          <p:nvPr>
            <p:ph idx="1"/>
          </p:nvPr>
        </p:nvSpPr>
        <p:spPr>
          <a:xfrm>
            <a:off x="742950" y="1295400"/>
            <a:ext cx="8166100" cy="4343400"/>
          </a:xfrm>
        </p:spPr>
        <p:txBody>
          <a:bodyPr/>
          <a:lstStyle/>
          <a:p>
            <a:pPr algn="ctr">
              <a:buNone/>
            </a:pPr>
            <a:r>
              <a:rPr lang="en-US" b="1" dirty="0" smtClean="0"/>
              <a:t>Variable declarations</a:t>
            </a:r>
            <a:endParaRPr lang="en-US" b="1" dirty="0"/>
          </a:p>
        </p:txBody>
      </p:sp>
      <p:sp>
        <p:nvSpPr>
          <p:cNvPr id="5" name="TextBox 4"/>
          <p:cNvSpPr txBox="1"/>
          <p:nvPr/>
        </p:nvSpPr>
        <p:spPr>
          <a:xfrm>
            <a:off x="560512" y="1809346"/>
            <a:ext cx="9145016" cy="3432321"/>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IS  </a:t>
            </a:r>
          </a:p>
          <a:p>
            <a:pPr eaLnBrk="0" hangingPunct="0">
              <a:defRPr/>
            </a:pPr>
            <a:r>
              <a:rPr lang="en-US" sz="1800" dirty="0" smtClean="0">
                <a:latin typeface="Lucida Console" pitchFamily="49" charset="0"/>
                <a:ea typeface="+mn-ea"/>
                <a:cs typeface="Times New Roman" charset="0"/>
              </a:rPr>
              <a:t>  TYPE </a:t>
            </a:r>
            <a:r>
              <a:rPr lang="en-US" sz="1800" dirty="0" err="1" smtClean="0">
                <a:latin typeface="Lucida Console" pitchFamily="49" charset="0"/>
                <a:ea typeface="+mn-ea"/>
                <a:cs typeface="Times New Roman" charset="0"/>
              </a:rPr>
              <a:t>number_table</a:t>
            </a:r>
            <a:r>
              <a:rPr lang="en-US" sz="1800" dirty="0" smtClean="0">
                <a:latin typeface="Lucida Console" pitchFamily="49" charset="0"/>
                <a:ea typeface="+mn-ea"/>
                <a:cs typeface="Times New Roman" charset="0"/>
              </a:rPr>
              <a:t> IS TABLE OF NUMBER;</a:t>
            </a:r>
          </a:p>
          <a:p>
            <a:pPr eaLnBrk="0" hangingPunct="0">
              <a:defRPr/>
            </a:pPr>
            <a:r>
              <a:rPr lang="en-US" sz="1800" dirty="0" smtClean="0">
                <a:latin typeface="Lucida Console" pitchFamily="49" charset="0"/>
                <a:ea typeface="+mn-ea"/>
                <a:cs typeface="Times New Roman" charset="0"/>
              </a:rPr>
              <a:t>  TYPE </a:t>
            </a:r>
            <a:r>
              <a:rPr lang="en-US" sz="1800" dirty="0" err="1" smtClean="0">
                <a:latin typeface="Lucida Console" pitchFamily="49" charset="0"/>
                <a:ea typeface="+mn-ea"/>
                <a:cs typeface="Times New Roman" charset="0"/>
              </a:rPr>
              <a:t>string_table</a:t>
            </a:r>
            <a:r>
              <a:rPr lang="en-US" sz="1800" dirty="0" smtClean="0">
                <a:latin typeface="Lucida Console" pitchFamily="49" charset="0"/>
                <a:ea typeface="+mn-ea"/>
                <a:cs typeface="Times New Roman" charset="0"/>
              </a:rPr>
              <a:t> IS TABLE OF VARCHAR2(256);</a:t>
            </a:r>
          </a:p>
          <a:p>
            <a:pPr eaLnBrk="0" hangingPunct="0">
              <a:defRPr/>
            </a:pPr>
            <a:endParaRPr lang="en-US" sz="1800" dirty="0" smtClean="0">
              <a:latin typeface="Lucida Console" pitchFamily="49" charset="0"/>
              <a:ea typeface="+mn-ea"/>
              <a:cs typeface="Times New Roman" charset="0"/>
            </a:endParaRPr>
          </a:p>
          <a:p>
            <a:pPr eaLnBrk="0" hangingPunct="0">
              <a:defRPr/>
            </a:pPr>
            <a:r>
              <a:rPr lang="en-US" sz="1800" dirty="0" smtClean="0">
                <a:latin typeface="Lucida Console" pitchFamily="49" charset="0"/>
                <a:ea typeface="+mn-ea"/>
                <a:cs typeface="Times New Roman" charset="0"/>
              </a:rPr>
              <a:t>  FETCH_LIMIT number := 1000;</a:t>
            </a:r>
          </a:p>
          <a:p>
            <a:pPr eaLnBrk="0" hangingPunct="0">
              <a:defRPr/>
            </a:pP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id_table</a:t>
            </a: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number_table</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line_1_table  </a:t>
            </a:r>
            <a:r>
              <a:rPr lang="en-US" sz="1800" dirty="0" err="1" smtClean="0">
                <a:latin typeface="Lucida Console" pitchFamily="49" charset="0"/>
                <a:ea typeface="+mn-ea"/>
                <a:cs typeface="Times New Roman" charset="0"/>
              </a:rPr>
              <a:t>string_table</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line_2_table  </a:t>
            </a:r>
            <a:r>
              <a:rPr lang="en-US" sz="1800" dirty="0" err="1" smtClean="0">
                <a:latin typeface="Lucida Console" pitchFamily="49" charset="0"/>
                <a:ea typeface="+mn-ea"/>
                <a:cs typeface="Times New Roman" charset="0"/>
              </a:rPr>
              <a:t>string_table</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cc_table</a:t>
            </a: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string_table</a:t>
            </a:r>
            <a:r>
              <a:rPr lang="en-US" sz="1800" dirty="0" smtClean="0">
                <a:latin typeface="Lucida Console" pitchFamily="49" charset="0"/>
                <a:ea typeface="+mn-ea"/>
                <a:cs typeface="Times New Roman" charset="0"/>
              </a:rPr>
              <a:t>;</a:t>
            </a:r>
          </a:p>
          <a:p>
            <a:pPr eaLnBrk="0" hangingPunct="0">
              <a:defRPr/>
            </a:pPr>
            <a:endParaRPr lang="en-US" sz="1800" dirty="0" smtClean="0">
              <a:latin typeface="Lucida Console" pitchFamily="49" charset="0"/>
              <a:ea typeface="+mn-ea"/>
              <a:cs typeface="Times New Roman" charset="0"/>
            </a:endParaRP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gc</a:t>
            </a: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gc_result</a:t>
            </a:r>
            <a:r>
              <a:rPr lang="en-US" sz="1800" dirty="0" smtClean="0">
                <a:latin typeface="Lucida Console" pitchFamily="49" charset="0"/>
                <a:ea typeface="+mn-ea"/>
                <a:cs typeface="Times New Roman" charset="0"/>
              </a:rPr>
              <a:t> := gc_result(0,null,0);</a:t>
            </a:r>
          </a:p>
        </p:txBody>
      </p:sp>
      <p:sp>
        <p:nvSpPr>
          <p:cNvPr id="13" name="TextBox 12"/>
          <p:cNvSpPr txBox="1"/>
          <p:nvPr/>
        </p:nvSpPr>
        <p:spPr>
          <a:xfrm>
            <a:off x="7467600" y="1935539"/>
            <a:ext cx="1872208"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800" dirty="0" smtClean="0"/>
              <a:t>String and number table types</a:t>
            </a:r>
            <a:endParaRPr lang="en-US" sz="1800" dirty="0"/>
          </a:p>
        </p:txBody>
      </p:sp>
      <p:sp>
        <p:nvSpPr>
          <p:cNvPr id="14" name="TextBox 13"/>
          <p:cNvSpPr txBox="1"/>
          <p:nvPr/>
        </p:nvSpPr>
        <p:spPr>
          <a:xfrm>
            <a:off x="4876800" y="3581400"/>
            <a:ext cx="1872208"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800" dirty="0" smtClean="0"/>
              <a:t>Tables to fetch the input from the cursor</a:t>
            </a:r>
            <a:endParaRPr lang="en-US" sz="1800" dirty="0"/>
          </a:p>
        </p:txBody>
      </p:sp>
      <p:sp>
        <p:nvSpPr>
          <p:cNvPr id="15" name="TextBox 14"/>
          <p:cNvSpPr txBox="1"/>
          <p:nvPr/>
        </p:nvSpPr>
        <p:spPr>
          <a:xfrm>
            <a:off x="6324600" y="4840069"/>
            <a:ext cx="1872208"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800" dirty="0" smtClean="0"/>
              <a:t>Geocoding result</a:t>
            </a:r>
            <a:endParaRPr lang="en-US" sz="1800"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Oracle Spatial Geocoding</a:t>
            </a:r>
          </a:p>
        </p:txBody>
      </p:sp>
      <p:sp>
        <p:nvSpPr>
          <p:cNvPr id="24579" name="Rectangle 3"/>
          <p:cNvSpPr>
            <a:spLocks noGrp="1" noChangeArrowheads="1"/>
          </p:cNvSpPr>
          <p:nvPr>
            <p:ph type="body" idx="1"/>
          </p:nvPr>
        </p:nvSpPr>
        <p:spPr>
          <a:xfrm>
            <a:off x="742950" y="1600200"/>
            <a:ext cx="8629650" cy="4343400"/>
          </a:xfrm>
        </p:spPr>
        <p:txBody>
          <a:bodyPr/>
          <a:lstStyle/>
          <a:p>
            <a:pPr eaLnBrk="1" hangingPunct="1"/>
            <a:r>
              <a:rPr lang="en-US" sz="2000" dirty="0"/>
              <a:t>Oracle Spatial provides built-in </a:t>
            </a:r>
            <a:r>
              <a:rPr lang="en-US" sz="2000" dirty="0" err="1"/>
              <a:t>geocoding</a:t>
            </a:r>
            <a:r>
              <a:rPr lang="en-US" sz="2000" dirty="0"/>
              <a:t> functions</a:t>
            </a:r>
          </a:p>
          <a:p>
            <a:pPr eaLnBrk="1" hangingPunct="1"/>
            <a:r>
              <a:rPr lang="en-US" sz="2000" dirty="0"/>
              <a:t>Two APIs are provided:</a:t>
            </a:r>
          </a:p>
          <a:p>
            <a:pPr lvl="1" eaLnBrk="1" hangingPunct="1"/>
            <a:r>
              <a:rPr lang="en-US" sz="1800" b="1" dirty="0">
                <a:ea typeface="ＭＳ Ｐゴシック" pitchFamily="-111" charset="-128"/>
              </a:rPr>
              <a:t>SQL</a:t>
            </a:r>
            <a:r>
              <a:rPr lang="en-US" sz="1800" dirty="0">
                <a:ea typeface="ＭＳ Ｐゴシック" pitchFamily="-111" charset="-128"/>
              </a:rPr>
              <a:t>: using PL/SQL functions</a:t>
            </a:r>
          </a:p>
          <a:p>
            <a:pPr lvl="1" eaLnBrk="1" hangingPunct="1"/>
            <a:r>
              <a:rPr lang="en-US" sz="1800" b="1" dirty="0">
                <a:ea typeface="ＭＳ Ｐゴシック" pitchFamily="-111" charset="-128"/>
              </a:rPr>
              <a:t>XML</a:t>
            </a:r>
            <a:r>
              <a:rPr lang="en-US" sz="1800" dirty="0">
                <a:ea typeface="ＭＳ Ｐゴシック" pitchFamily="-111" charset="-128"/>
              </a:rPr>
              <a:t>: sending XML requests to a web service </a:t>
            </a:r>
          </a:p>
          <a:p>
            <a:pPr eaLnBrk="1" hangingPunct="1"/>
            <a:r>
              <a:rPr lang="en-US" sz="2000" dirty="0"/>
              <a:t>Users must purchase data from Oracle Partners to use the Spatial </a:t>
            </a:r>
            <a:r>
              <a:rPr lang="en-US" sz="2000" dirty="0" err="1"/>
              <a:t>geocoding</a:t>
            </a:r>
            <a:r>
              <a:rPr lang="en-US" sz="2000" dirty="0"/>
              <a:t> functions</a:t>
            </a:r>
          </a:p>
          <a:p>
            <a:pPr lvl="1" eaLnBrk="1" hangingPunct="1"/>
            <a:r>
              <a:rPr lang="en-US" sz="1800" dirty="0">
                <a:ea typeface="ＭＳ Ｐゴシック" pitchFamily="-111" charset="-128"/>
              </a:rPr>
              <a:t>Data available from</a:t>
            </a:r>
            <a:r>
              <a:rPr lang="en-US" sz="1800" dirty="0" smtClean="0">
                <a:ea typeface="ＭＳ Ｐゴシック" pitchFamily="-111" charset="-128"/>
              </a:rPr>
              <a:t> Here (</a:t>
            </a:r>
            <a:r>
              <a:rPr lang="en-US" sz="1800" dirty="0" err="1" smtClean="0">
                <a:ea typeface="ＭＳ Ｐゴシック" pitchFamily="-111" charset="-128"/>
              </a:rPr>
              <a:t>Navteq</a:t>
            </a:r>
            <a:r>
              <a:rPr lang="en-US" sz="1800" dirty="0" smtClean="0">
                <a:ea typeface="ＭＳ Ｐゴシック" pitchFamily="-111" charset="-128"/>
              </a:rPr>
              <a:t>) </a:t>
            </a:r>
            <a:r>
              <a:rPr lang="en-US" sz="1800" dirty="0">
                <a:ea typeface="ＭＳ Ｐゴシック" pitchFamily="-111" charset="-128"/>
              </a:rPr>
              <a:t>and </a:t>
            </a:r>
            <a:r>
              <a:rPr lang="en-US" sz="1800" dirty="0" err="1">
                <a:ea typeface="ＭＳ Ｐゴシック" pitchFamily="-111" charset="-128"/>
              </a:rPr>
              <a:t>TomTom</a:t>
            </a:r>
            <a:r>
              <a:rPr lang="en-US" sz="1800" dirty="0">
                <a:ea typeface="ＭＳ Ｐゴシック" pitchFamily="-111" charset="-128"/>
              </a:rPr>
              <a:t> (Tele Atlas)</a:t>
            </a:r>
          </a:p>
          <a:p>
            <a:pPr lvl="1" eaLnBrk="1" hangingPunct="1"/>
            <a:r>
              <a:rPr lang="en-US" sz="1800" dirty="0">
                <a:ea typeface="ＭＳ Ｐゴシック" pitchFamily="-111" charset="-128"/>
              </a:rPr>
              <a:t>Other providers: format the data to meet the data model of the </a:t>
            </a:r>
            <a:r>
              <a:rPr lang="en-US" sz="1800" dirty="0" err="1">
                <a:ea typeface="ＭＳ Ｐゴシック" pitchFamily="-111" charset="-128"/>
              </a:rPr>
              <a:t>Geocoder</a:t>
            </a:r>
            <a:endParaRPr lang="en-US" sz="1800" dirty="0">
              <a:ea typeface="ＭＳ Ｐゴシック" pitchFamily="-111" charset="-128"/>
            </a:endParaRPr>
          </a:p>
          <a:p>
            <a:pPr eaLnBrk="1" hangingPunct="1"/>
            <a:r>
              <a:rPr lang="en-US" sz="2000" dirty="0"/>
              <a:t>Sample data is provided at Oracle partner sites.  Links are provided from Spatial OTN web site:</a:t>
            </a:r>
          </a:p>
          <a:p>
            <a:pPr lvl="1" eaLnBrk="1" hangingPunct="1">
              <a:buFontTx/>
              <a:buNone/>
            </a:pPr>
            <a:r>
              <a:rPr lang="en-US" sz="1600" dirty="0">
                <a:ea typeface="ＭＳ Ｐゴシック" pitchFamily="-111" charset="-128"/>
                <a:hlinkClick r:id="rId3"/>
              </a:rPr>
              <a:t>http://www.oracle.com/technology/products/spatial/htdocs/spatial_partners_data.html</a:t>
            </a:r>
            <a:endParaRPr lang="en-US" sz="1600" dirty="0">
              <a:ea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Inside the Pipelined Function</a:t>
            </a:r>
            <a:endParaRPr lang="en-US" dirty="0"/>
          </a:p>
        </p:txBody>
      </p:sp>
      <p:sp>
        <p:nvSpPr>
          <p:cNvPr id="4" name="TextBox 3"/>
          <p:cNvSpPr txBox="1"/>
          <p:nvPr/>
        </p:nvSpPr>
        <p:spPr>
          <a:xfrm>
            <a:off x="228600" y="1001685"/>
            <a:ext cx="9476928" cy="5094315"/>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BEGIN</a:t>
            </a:r>
          </a:p>
          <a:p>
            <a:pPr eaLnBrk="0" hangingPunct="0">
              <a:defRPr/>
            </a:pPr>
            <a:r>
              <a:rPr lang="en-US" sz="1800" dirty="0" smtClean="0">
                <a:latin typeface="Lucida Console" pitchFamily="49" charset="0"/>
                <a:ea typeface="+mn-ea"/>
                <a:cs typeface="Times New Roman" charset="0"/>
              </a:rPr>
              <a:t>  LOOP</a:t>
            </a:r>
          </a:p>
          <a:p>
            <a:pPr eaLnBrk="0" hangingPunct="0">
              <a:defRPr/>
            </a:pPr>
            <a:r>
              <a:rPr lang="en-US" sz="1800" dirty="0" smtClean="0">
                <a:latin typeface="Lucida Console" pitchFamily="49" charset="0"/>
                <a:ea typeface="+mn-ea"/>
                <a:cs typeface="Times New Roman" charset="0"/>
              </a:rPr>
              <a:t>    FETCH </a:t>
            </a:r>
            <a:r>
              <a:rPr lang="en-US" sz="1800" dirty="0" err="1" smtClean="0">
                <a:latin typeface="Lucida Console" pitchFamily="49" charset="0"/>
                <a:ea typeface="+mn-ea"/>
                <a:cs typeface="Times New Roman" charset="0"/>
              </a:rPr>
              <a:t>source_table_cursor</a:t>
            </a:r>
            <a:endParaRPr lang="en-US" sz="1800" dirty="0" smtClean="0">
              <a:latin typeface="Lucida Console" pitchFamily="49" charset="0"/>
              <a:ea typeface="+mn-ea"/>
              <a:cs typeface="Times New Roman" charset="0"/>
            </a:endParaRPr>
          </a:p>
          <a:p>
            <a:pPr eaLnBrk="0" hangingPunct="0">
              <a:defRPr/>
            </a:pPr>
            <a:r>
              <a:rPr lang="en-US" sz="1800" dirty="0" smtClean="0">
                <a:latin typeface="Lucida Console" pitchFamily="49" charset="0"/>
                <a:ea typeface="+mn-ea"/>
                <a:cs typeface="Times New Roman" charset="0"/>
              </a:rPr>
              <a:t>      </a:t>
            </a:r>
            <a:r>
              <a:rPr lang="en-US" sz="1800" dirty="0" smtClean="0">
                <a:solidFill>
                  <a:srgbClr val="FF0000"/>
                </a:solidFill>
                <a:latin typeface="Lucida Console" pitchFamily="49" charset="0"/>
                <a:ea typeface="+mn-ea"/>
                <a:cs typeface="Times New Roman" charset="0"/>
              </a:rPr>
              <a:t>BULK COLLECT INTO id_table,line_1_table,line_2_table,cc_table </a:t>
            </a:r>
          </a:p>
          <a:p>
            <a:pPr eaLnBrk="0" hangingPunct="0">
              <a:defRPr/>
            </a:pPr>
            <a:r>
              <a:rPr lang="en-US" sz="1800" dirty="0" smtClean="0">
                <a:solidFill>
                  <a:srgbClr val="FF0000"/>
                </a:solidFill>
                <a:latin typeface="Lucida Console" pitchFamily="49" charset="0"/>
                <a:ea typeface="+mn-ea"/>
                <a:cs typeface="Times New Roman" charset="0"/>
              </a:rPr>
              <a:t>      LIMIT FETCH_LIMIT;</a:t>
            </a:r>
          </a:p>
          <a:p>
            <a:pPr eaLnBrk="0" hangingPunct="0">
              <a:defRPr/>
            </a:pPr>
            <a:r>
              <a:rPr lang="en-US" sz="1800" dirty="0" smtClean="0">
                <a:latin typeface="Lucida Console" pitchFamily="49" charset="0"/>
                <a:ea typeface="+mn-ea"/>
                <a:cs typeface="Times New Roman" charset="0"/>
              </a:rPr>
              <a:t>    EXIT WHEN </a:t>
            </a:r>
            <a:r>
              <a:rPr lang="en-US" sz="1800" dirty="0" err="1" smtClean="0">
                <a:latin typeface="Lucida Console" pitchFamily="49" charset="0"/>
                <a:ea typeface="+mn-ea"/>
                <a:cs typeface="Times New Roman" charset="0"/>
              </a:rPr>
              <a:t>id_table.count</a:t>
            </a:r>
            <a:r>
              <a:rPr lang="en-US" sz="1800" dirty="0" smtClean="0">
                <a:latin typeface="Lucida Console" pitchFamily="49" charset="0"/>
                <a:ea typeface="+mn-ea"/>
                <a:cs typeface="Times New Roman" charset="0"/>
              </a:rPr>
              <a:t> = 0;</a:t>
            </a:r>
          </a:p>
          <a:p>
            <a:pPr eaLnBrk="0" hangingPunct="0">
              <a:defRPr/>
            </a:pPr>
            <a:r>
              <a:rPr lang="en-US" sz="1800" dirty="0" smtClean="0">
                <a:latin typeface="Lucida Console" pitchFamily="49" charset="0"/>
                <a:ea typeface="+mn-ea"/>
                <a:cs typeface="Times New Roman" charset="0"/>
              </a:rPr>
              <a:t>    FOR </a:t>
            </a:r>
            <a:r>
              <a:rPr lang="en-US" sz="1800" dirty="0" err="1" smtClean="0">
                <a:latin typeface="Lucida Console" pitchFamily="49" charset="0"/>
                <a:ea typeface="+mn-ea"/>
                <a:cs typeface="Times New Roman" charset="0"/>
              </a:rPr>
              <a:t>i</a:t>
            </a:r>
            <a:r>
              <a:rPr lang="en-US" sz="1800" dirty="0" smtClean="0">
                <a:latin typeface="Lucida Console" pitchFamily="49" charset="0"/>
                <a:ea typeface="+mn-ea"/>
                <a:cs typeface="Times New Roman" charset="0"/>
              </a:rPr>
              <a:t> IN </a:t>
            </a:r>
            <a:r>
              <a:rPr lang="en-US" sz="1800" dirty="0" err="1" smtClean="0">
                <a:latin typeface="Lucida Console" pitchFamily="49" charset="0"/>
                <a:ea typeface="+mn-ea"/>
                <a:cs typeface="Times New Roman" charset="0"/>
              </a:rPr>
              <a:t>id_table.first</a:t>
            </a:r>
            <a:r>
              <a:rPr lang="en-US" sz="1800" dirty="0" smtClean="0">
                <a:latin typeface="Lucida Console" pitchFamily="49" charset="0"/>
                <a:ea typeface="+mn-ea"/>
                <a:cs typeface="Times New Roman" charset="0"/>
              </a:rPr>
              <a:t> .. </a:t>
            </a:r>
            <a:r>
              <a:rPr lang="en-US" sz="1800" dirty="0" err="1" smtClean="0">
                <a:latin typeface="Lucida Console" pitchFamily="49" charset="0"/>
                <a:ea typeface="+mn-ea"/>
                <a:cs typeface="Times New Roman" charset="0"/>
              </a:rPr>
              <a:t>id_table.last</a:t>
            </a:r>
            <a:r>
              <a:rPr lang="en-US" sz="1800" dirty="0" smtClean="0">
                <a:latin typeface="Lucida Console" pitchFamily="49" charset="0"/>
                <a:ea typeface="+mn-ea"/>
                <a:cs typeface="Times New Roman" charset="0"/>
              </a:rPr>
              <a:t> LOOP</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gc.id</a:t>
            </a:r>
            <a:r>
              <a:rPr lang="en-US" sz="1800" dirty="0" smtClean="0">
                <a:latin typeface="Lucida Console" pitchFamily="49" charset="0"/>
                <a:ea typeface="+mn-ea"/>
                <a:cs typeface="Times New Roman" charset="0"/>
              </a:rPr>
              <a:t> := </a:t>
            </a:r>
            <a:r>
              <a:rPr lang="en-US" sz="1800" dirty="0" err="1" smtClean="0">
                <a:latin typeface="Lucida Console" pitchFamily="49" charset="0"/>
                <a:ea typeface="+mn-ea"/>
                <a:cs typeface="Times New Roman" charset="0"/>
              </a:rPr>
              <a:t>id_table(i</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gc.geo_addr</a:t>
            </a:r>
            <a:r>
              <a:rPr lang="en-US" sz="1800" dirty="0" smtClean="0">
                <a:latin typeface="Lucida Console" pitchFamily="49" charset="0"/>
                <a:ea typeface="+mn-ea"/>
                <a:cs typeface="Times New Roman" charset="0"/>
              </a:rPr>
              <a:t> := SDO_GCDR.GEOCODE (</a:t>
            </a:r>
          </a:p>
          <a:p>
            <a:pPr eaLnBrk="0" hangingPunct="0">
              <a:defRPr/>
            </a:pPr>
            <a:r>
              <a:rPr lang="en-US" sz="1800" dirty="0" smtClean="0">
                <a:latin typeface="Lucida Console" pitchFamily="49" charset="0"/>
                <a:ea typeface="+mn-ea"/>
                <a:cs typeface="Times New Roman" charset="0"/>
              </a:rPr>
              <a:t>        user, </a:t>
            </a:r>
          </a:p>
          <a:p>
            <a:pPr eaLnBrk="0" hangingPunct="0">
              <a:defRPr/>
            </a:pPr>
            <a:r>
              <a:rPr lang="en-US" sz="1800" dirty="0" smtClean="0">
                <a:latin typeface="Lucida Console" pitchFamily="49" charset="0"/>
                <a:ea typeface="+mn-ea"/>
                <a:cs typeface="Times New Roman" charset="0"/>
              </a:rPr>
              <a:t>        sdo_keywordarray(line_1_table(i), line_2_table(i)), </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cc_table(i</a:t>
            </a:r>
            <a:r>
              <a:rPr lang="en-US" sz="1800" dirty="0" smtClean="0">
                <a:latin typeface="Lucida Console" pitchFamily="49" charset="0"/>
                <a:ea typeface="+mn-ea"/>
                <a:cs typeface="Times New Roman" charset="0"/>
              </a:rPr>
              <a:t>), 'default’);</a:t>
            </a:r>
          </a:p>
          <a:p>
            <a:pPr eaLnBrk="0" hangingPunct="0">
              <a:defRPr/>
            </a:pPr>
            <a:r>
              <a:rPr lang="en-US" sz="1800" dirty="0" smtClean="0">
                <a:latin typeface="Lucida Console" pitchFamily="49" charset="0"/>
                <a:ea typeface="+mn-ea"/>
                <a:cs typeface="Times New Roman" charset="0"/>
              </a:rPr>
              <a:t>      </a:t>
            </a:r>
            <a:r>
              <a:rPr lang="en-US" sz="1800" dirty="0" smtClean="0">
                <a:solidFill>
                  <a:srgbClr val="FF0000"/>
                </a:solidFill>
                <a:latin typeface="Lucida Console" pitchFamily="49" charset="0"/>
                <a:ea typeface="+mn-ea"/>
                <a:cs typeface="Times New Roman" charset="0"/>
              </a:rPr>
              <a:t>PIPE ROW (</a:t>
            </a:r>
            <a:r>
              <a:rPr lang="en-US" sz="1800" dirty="0" err="1" smtClean="0">
                <a:solidFill>
                  <a:srgbClr val="FF0000"/>
                </a:solidFill>
                <a:latin typeface="Lucida Console" pitchFamily="49" charset="0"/>
                <a:ea typeface="+mn-ea"/>
                <a:cs typeface="Times New Roman" charset="0"/>
              </a:rPr>
              <a:t>gc</a:t>
            </a:r>
            <a:r>
              <a:rPr lang="en-US" sz="1800" dirty="0" smtClean="0">
                <a:solidFill>
                  <a:srgbClr val="FF0000"/>
                </a:solidFill>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END LOOP;</a:t>
            </a:r>
          </a:p>
          <a:p>
            <a:pPr eaLnBrk="0" hangingPunct="0">
              <a:defRPr/>
            </a:pPr>
            <a:r>
              <a:rPr lang="en-US" sz="1800" dirty="0" smtClean="0">
                <a:latin typeface="Lucida Console" pitchFamily="49" charset="0"/>
                <a:ea typeface="+mn-ea"/>
                <a:cs typeface="Times New Roman" charset="0"/>
              </a:rPr>
              <a:t>  END LOOP;</a:t>
            </a:r>
          </a:p>
          <a:p>
            <a:pPr eaLnBrk="0" hangingPunct="0">
              <a:defRPr/>
            </a:pPr>
            <a:r>
              <a:rPr lang="en-US" sz="1800" dirty="0" smtClean="0">
                <a:latin typeface="Lucida Console" pitchFamily="49" charset="0"/>
                <a:ea typeface="+mn-ea"/>
                <a:cs typeface="Times New Roman" charset="0"/>
              </a:rPr>
              <a:t>  CLOSE </a:t>
            </a:r>
            <a:r>
              <a:rPr lang="en-US" sz="1800" dirty="0" err="1" smtClean="0">
                <a:latin typeface="Lucida Console" pitchFamily="49" charset="0"/>
                <a:ea typeface="+mn-ea"/>
                <a:cs typeface="Times New Roman" charset="0"/>
              </a:rPr>
              <a:t>source_table_cursor</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RETURN;</a:t>
            </a:r>
          </a:p>
          <a:p>
            <a:pPr eaLnBrk="0" hangingPunct="0">
              <a:defRPr/>
            </a:pPr>
            <a:r>
              <a:rPr lang="en-US" sz="1800" dirty="0" smtClean="0">
                <a:latin typeface="Lucida Console" pitchFamily="49" charset="0"/>
                <a:ea typeface="+mn-ea"/>
                <a:cs typeface="Times New Roman" charset="0"/>
              </a:rPr>
              <a:t>END;</a:t>
            </a:r>
          </a:p>
        </p:txBody>
      </p:sp>
      <p:sp>
        <p:nvSpPr>
          <p:cNvPr id="10" name="TextBox 9"/>
          <p:cNvSpPr txBox="1"/>
          <p:nvPr/>
        </p:nvSpPr>
        <p:spPr>
          <a:xfrm>
            <a:off x="6705600" y="685800"/>
            <a:ext cx="3024336"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800" dirty="0" smtClean="0"/>
              <a:t>Use BULK COLLECT to fetch in batches into memory arrays</a:t>
            </a:r>
            <a:endParaRPr lang="en-US" sz="1800" dirty="0"/>
          </a:p>
        </p:txBody>
      </p:sp>
      <p:sp>
        <p:nvSpPr>
          <p:cNvPr id="11" name="TextBox 10"/>
          <p:cNvSpPr txBox="1"/>
          <p:nvPr/>
        </p:nvSpPr>
        <p:spPr>
          <a:xfrm>
            <a:off x="6321152" y="4270645"/>
            <a:ext cx="3024336"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800" dirty="0" smtClean="0"/>
              <a:t>Process the arrays and use PIPE ROW to pass the output to the caller.</a:t>
            </a:r>
            <a:endParaRPr lang="en-US" sz="1800" dirty="0"/>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Function</a:t>
            </a:r>
            <a:br>
              <a:rPr lang="en-US" dirty="0" smtClean="0"/>
            </a:br>
            <a:endParaRPr lang="en-US" dirty="0"/>
          </a:p>
        </p:txBody>
      </p:sp>
      <p:sp>
        <p:nvSpPr>
          <p:cNvPr id="11" name="Content Placeholder 10"/>
          <p:cNvSpPr>
            <a:spLocks noGrp="1"/>
          </p:cNvSpPr>
          <p:nvPr>
            <p:ph idx="1"/>
          </p:nvPr>
        </p:nvSpPr>
        <p:spPr/>
        <p:txBody>
          <a:bodyPr/>
          <a:lstStyle/>
          <a:p>
            <a:r>
              <a:rPr lang="en-US" dirty="0" smtClean="0"/>
              <a:t>First, create a table to hold the result from the </a:t>
            </a:r>
            <a:r>
              <a:rPr lang="en-US" dirty="0" err="1" smtClean="0"/>
              <a:t>geocoding</a:t>
            </a:r>
            <a:endParaRPr lang="en-US" dirty="0" smtClean="0"/>
          </a:p>
          <a:p>
            <a:endParaRPr lang="en-US" dirty="0" smtClean="0"/>
          </a:p>
          <a:p>
            <a:endParaRPr lang="en-US" dirty="0" smtClean="0"/>
          </a:p>
          <a:p>
            <a:endParaRPr lang="en-US" dirty="0" smtClean="0"/>
          </a:p>
          <a:p>
            <a:endParaRPr lang="en-US" dirty="0" smtClean="0"/>
          </a:p>
          <a:p>
            <a:r>
              <a:rPr lang="en-US" dirty="0" smtClean="0"/>
              <a:t>This could also be an object table, based on the object type we defined:</a:t>
            </a:r>
          </a:p>
          <a:p>
            <a:endParaRPr lang="en-US" dirty="0" smtClean="0"/>
          </a:p>
          <a:p>
            <a:endParaRPr lang="en-US" dirty="0" smtClean="0"/>
          </a:p>
          <a:p>
            <a:endParaRPr lang="en-US" dirty="0" smtClean="0"/>
          </a:p>
          <a:p>
            <a:endParaRPr lang="en-US" dirty="0" smtClean="0"/>
          </a:p>
        </p:txBody>
      </p:sp>
      <p:sp>
        <p:nvSpPr>
          <p:cNvPr id="8" name="TextBox 7"/>
          <p:cNvSpPr txBox="1"/>
          <p:nvPr/>
        </p:nvSpPr>
        <p:spPr>
          <a:xfrm>
            <a:off x="488504" y="2060848"/>
            <a:ext cx="9217024" cy="1493328"/>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create table </a:t>
            </a:r>
            <a:r>
              <a:rPr lang="en-US" sz="1800" dirty="0" err="1" smtClean="0">
                <a:latin typeface="Lucida Console" pitchFamily="49" charset="0"/>
                <a:ea typeface="+mn-ea"/>
                <a:cs typeface="Times New Roman" charset="0"/>
              </a:rPr>
              <a:t>gc_results</a:t>
            </a: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id            number primary key,</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gc_result</a:t>
            </a: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sdo_geo_addr</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accuracy      number</a:t>
            </a:r>
          </a:p>
          <a:p>
            <a:pPr eaLnBrk="0" hangingPunct="0">
              <a:defRPr/>
            </a:pPr>
            <a:r>
              <a:rPr lang="en-US" sz="1800" dirty="0" smtClean="0">
                <a:latin typeface="Lucida Console" pitchFamily="49" charset="0"/>
                <a:ea typeface="+mn-ea"/>
                <a:cs typeface="Times New Roman" charset="0"/>
              </a:rPr>
              <a:t>);</a:t>
            </a:r>
          </a:p>
        </p:txBody>
      </p:sp>
      <p:sp>
        <p:nvSpPr>
          <p:cNvPr id="9" name="TextBox 8"/>
          <p:cNvSpPr txBox="1"/>
          <p:nvPr/>
        </p:nvSpPr>
        <p:spPr>
          <a:xfrm>
            <a:off x="457200" y="4724400"/>
            <a:ext cx="9217024" cy="385333"/>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create table </a:t>
            </a:r>
            <a:r>
              <a:rPr lang="en-US" sz="1800" dirty="0" err="1" smtClean="0">
                <a:latin typeface="Lucida Console" pitchFamily="49" charset="0"/>
                <a:ea typeface="+mn-ea"/>
                <a:cs typeface="Times New Roman" charset="0"/>
              </a:rPr>
              <a:t>gc_results</a:t>
            </a:r>
            <a:r>
              <a:rPr lang="en-US" sz="1800" dirty="0" smtClean="0">
                <a:latin typeface="Lucida Console" pitchFamily="49" charset="0"/>
                <a:ea typeface="+mn-ea"/>
                <a:cs typeface="Times New Roman" charset="0"/>
              </a:rPr>
              <a:t> of </a:t>
            </a:r>
            <a:r>
              <a:rPr lang="en-US" sz="1800" dirty="0" err="1" smtClean="0">
                <a:solidFill>
                  <a:srgbClr val="FF0000"/>
                </a:solidFill>
                <a:latin typeface="Lucida Console" pitchFamily="49" charset="0"/>
                <a:ea typeface="+mn-ea"/>
                <a:cs typeface="Times New Roman" charset="0"/>
              </a:rPr>
              <a:t>gc_result</a:t>
            </a:r>
            <a:r>
              <a:rPr lang="en-US" sz="1800" dirty="0" smtClean="0">
                <a:latin typeface="Lucida Console" pitchFamily="49" charset="0"/>
                <a:ea typeface="+mn-ea"/>
                <a:cs typeface="Times New Roman" charset="0"/>
              </a:rPr>
              <a:t>;</a:t>
            </a: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Function</a:t>
            </a:r>
            <a:br>
              <a:rPr lang="en-US" dirty="0" smtClean="0"/>
            </a:br>
            <a:endParaRPr lang="en-US" dirty="0"/>
          </a:p>
        </p:txBody>
      </p:sp>
      <p:sp>
        <p:nvSpPr>
          <p:cNvPr id="11" name="Content Placeholder 10"/>
          <p:cNvSpPr>
            <a:spLocks noGrp="1"/>
          </p:cNvSpPr>
          <p:nvPr>
            <p:ph idx="1"/>
          </p:nvPr>
        </p:nvSpPr>
        <p:spPr/>
        <p:txBody>
          <a:bodyPr/>
          <a:lstStyle/>
          <a:p>
            <a:r>
              <a:rPr lang="en-US" dirty="0" smtClean="0"/>
              <a:t>Call the pipelined function for each address to be processed and write the result into that table.</a:t>
            </a:r>
          </a:p>
          <a:p>
            <a:endParaRPr lang="en-US" dirty="0"/>
          </a:p>
        </p:txBody>
      </p:sp>
      <p:sp>
        <p:nvSpPr>
          <p:cNvPr id="7" name="TextBox 6"/>
          <p:cNvSpPr txBox="1"/>
          <p:nvPr/>
        </p:nvSpPr>
        <p:spPr>
          <a:xfrm>
            <a:off x="488504" y="2531877"/>
            <a:ext cx="9217024" cy="2878323"/>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insert /*+ append */ into </a:t>
            </a:r>
            <a:r>
              <a:rPr lang="en-US" sz="1800" dirty="0" err="1" smtClean="0">
                <a:latin typeface="Lucida Console" pitchFamily="49" charset="0"/>
                <a:ea typeface="+mn-ea"/>
                <a:cs typeface="Times New Roman" charset="0"/>
              </a:rPr>
              <a:t>gc_results</a:t>
            </a:r>
            <a:endParaRPr lang="en-US" sz="1800" dirty="0" smtClean="0">
              <a:latin typeface="Lucida Console" pitchFamily="49" charset="0"/>
              <a:ea typeface="+mn-ea"/>
              <a:cs typeface="Times New Roman" charset="0"/>
            </a:endParaRPr>
          </a:p>
          <a:p>
            <a:pPr eaLnBrk="0" hangingPunct="0">
              <a:defRPr/>
            </a:pPr>
            <a:r>
              <a:rPr lang="en-US" sz="1800" dirty="0" smtClean="0">
                <a:latin typeface="Lucida Console" pitchFamily="49" charset="0"/>
                <a:ea typeface="+mn-ea"/>
                <a:cs typeface="Times New Roman" charset="0"/>
              </a:rPr>
              <a:t>select </a:t>
            </a:r>
            <a:r>
              <a:rPr lang="en-US" sz="1800" dirty="0" smtClean="0">
                <a:solidFill>
                  <a:srgbClr val="FF0000"/>
                </a:solidFill>
                <a:latin typeface="Lucida Console" pitchFamily="49" charset="0"/>
                <a:ea typeface="+mn-ea"/>
                <a:cs typeface="Times New Roman" charset="0"/>
              </a:rPr>
              <a:t>/*+ parallel(4) */</a:t>
            </a:r>
            <a:r>
              <a:rPr lang="en-US" sz="1800" dirty="0" smtClean="0">
                <a:latin typeface="Lucida Console" pitchFamily="49" charset="0"/>
                <a:ea typeface="+mn-ea"/>
                <a:cs typeface="Times New Roman" charset="0"/>
              </a:rPr>
              <a:t> * </a:t>
            </a:r>
          </a:p>
          <a:p>
            <a:pPr eaLnBrk="0" hangingPunct="0">
              <a:defRPr/>
            </a:pPr>
            <a:r>
              <a:rPr lang="en-US" sz="1800" dirty="0" smtClean="0">
                <a:latin typeface="Lucida Console" pitchFamily="49" charset="0"/>
                <a:ea typeface="+mn-ea"/>
                <a:cs typeface="Times New Roman" charset="0"/>
              </a:rPr>
              <a:t>from </a:t>
            </a:r>
            <a:r>
              <a:rPr lang="en-US" sz="1800" dirty="0" smtClean="0">
                <a:solidFill>
                  <a:srgbClr val="FF0000"/>
                </a:solidFill>
                <a:latin typeface="Lucida Console" pitchFamily="49" charset="0"/>
                <a:ea typeface="+mn-ea"/>
                <a:cs typeface="Times New Roman" charset="0"/>
              </a:rPr>
              <a:t>table</a:t>
            </a: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geocode_pipelined</a:t>
            </a: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a:t>
            </a:r>
            <a:r>
              <a:rPr lang="en-US" sz="1800" dirty="0" smtClean="0">
                <a:solidFill>
                  <a:srgbClr val="FF0000"/>
                </a:solidFill>
                <a:latin typeface="Lucida Console" pitchFamily="49" charset="0"/>
                <a:ea typeface="+mn-ea"/>
                <a:cs typeface="Times New Roman" charset="0"/>
              </a:rPr>
              <a:t>CURSOR (</a:t>
            </a:r>
          </a:p>
          <a:p>
            <a:pPr eaLnBrk="0" hangingPunct="0">
              <a:defRPr/>
            </a:pPr>
            <a:r>
              <a:rPr lang="en-US" sz="1800" dirty="0" smtClean="0">
                <a:solidFill>
                  <a:srgbClr val="FF0000"/>
                </a:solidFill>
                <a:latin typeface="Lucida Console" pitchFamily="49" charset="0"/>
                <a:ea typeface="+mn-ea"/>
                <a:cs typeface="Times New Roman" charset="0"/>
              </a:rPr>
              <a:t>      SELECT id, line_1, line_2, </a:t>
            </a:r>
            <a:r>
              <a:rPr lang="en-US" sz="1800" dirty="0" err="1" smtClean="0">
                <a:solidFill>
                  <a:srgbClr val="FF0000"/>
                </a:solidFill>
                <a:latin typeface="Lucida Console" pitchFamily="49" charset="0"/>
                <a:ea typeface="+mn-ea"/>
                <a:cs typeface="Times New Roman" charset="0"/>
              </a:rPr>
              <a:t>country_code</a:t>
            </a:r>
            <a:r>
              <a:rPr lang="en-US" sz="1800" dirty="0" smtClean="0">
                <a:solidFill>
                  <a:srgbClr val="FF0000"/>
                </a:solidFill>
                <a:latin typeface="Lucida Console" pitchFamily="49" charset="0"/>
                <a:ea typeface="+mn-ea"/>
                <a:cs typeface="Times New Roman" charset="0"/>
              </a:rPr>
              <a:t> </a:t>
            </a:r>
          </a:p>
          <a:p>
            <a:pPr eaLnBrk="0" hangingPunct="0">
              <a:defRPr/>
            </a:pPr>
            <a:r>
              <a:rPr lang="en-US" sz="1800" dirty="0" smtClean="0">
                <a:solidFill>
                  <a:srgbClr val="FF0000"/>
                </a:solidFill>
                <a:latin typeface="Lucida Console" pitchFamily="49" charset="0"/>
                <a:ea typeface="+mn-ea"/>
                <a:cs typeface="Times New Roman" charset="0"/>
              </a:rPr>
              <a:t>      FROM addresses</a:t>
            </a:r>
          </a:p>
          <a:p>
            <a:pPr eaLnBrk="0" hangingPunct="0">
              <a:defRPr/>
            </a:pPr>
            <a:r>
              <a:rPr lang="en-US" sz="1800" dirty="0" smtClean="0">
                <a:solidFill>
                  <a:srgbClr val="FF0000"/>
                </a:solidFill>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    </a:t>
            </a:r>
          </a:p>
          <a:p>
            <a:pPr eaLnBrk="0" hangingPunct="0">
              <a:defRPr/>
            </a:pPr>
            <a:r>
              <a:rPr lang="en-US" sz="1800" dirty="0" smtClean="0">
                <a:latin typeface="Lucida Console" pitchFamily="49" charset="0"/>
                <a:ea typeface="+mn-ea"/>
                <a:cs typeface="Times New Roman" charset="0"/>
              </a:rPr>
              <a:t>);</a:t>
            </a: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the Degree of Parallelism</a:t>
            </a:r>
            <a:endParaRPr lang="en-US" dirty="0"/>
          </a:p>
        </p:txBody>
      </p:sp>
      <p:sp>
        <p:nvSpPr>
          <p:cNvPr id="10" name="Content Placeholder 9"/>
          <p:cNvSpPr>
            <a:spLocks noGrp="1"/>
          </p:cNvSpPr>
          <p:nvPr>
            <p:ph idx="1"/>
          </p:nvPr>
        </p:nvSpPr>
        <p:spPr>
          <a:xfrm>
            <a:off x="742950" y="1600200"/>
            <a:ext cx="8674546" cy="4343400"/>
          </a:xfrm>
        </p:spPr>
        <p:txBody>
          <a:bodyPr/>
          <a:lstStyle/>
          <a:p>
            <a:pPr>
              <a:buNone/>
            </a:pPr>
            <a:r>
              <a:rPr lang="en-US" dirty="0" smtClean="0"/>
              <a:t>There are several ways to control the degree of parallelism</a:t>
            </a:r>
          </a:p>
          <a:p>
            <a:pPr>
              <a:buNone/>
            </a:pPr>
            <a:endParaRPr lang="en-US" dirty="0" smtClean="0"/>
          </a:p>
          <a:p>
            <a:r>
              <a:rPr lang="en-US" dirty="0" smtClean="0"/>
              <a:t>Specify for each query using the </a:t>
            </a:r>
            <a:r>
              <a:rPr lang="en-US" dirty="0" err="1" smtClean="0"/>
              <a:t>PARALLE</a:t>
            </a:r>
            <a:r>
              <a:rPr lang="en-US" dirty="0" err="1" smtClean="0">
                <a:sym typeface="Wingdings"/>
              </a:rPr>
              <a:t>L(n</a:t>
            </a:r>
            <a:r>
              <a:rPr lang="en-US" dirty="0" smtClean="0">
                <a:sym typeface="Wingdings"/>
              </a:rPr>
              <a:t>) hint</a:t>
            </a:r>
            <a:endParaRPr lang="en-US" dirty="0" smtClean="0"/>
          </a:p>
          <a:p>
            <a:endParaRPr lang="en-US" dirty="0" smtClean="0"/>
          </a:p>
          <a:p>
            <a:r>
              <a:rPr lang="en-US" dirty="0" smtClean="0"/>
              <a:t>Specify for a session:</a:t>
            </a:r>
          </a:p>
          <a:p>
            <a:endParaRPr lang="en-US" dirty="0" smtClean="0"/>
          </a:p>
          <a:p>
            <a:pPr>
              <a:buNone/>
            </a:pPr>
            <a:endParaRPr lang="en-US" dirty="0" smtClean="0"/>
          </a:p>
          <a:p>
            <a:r>
              <a:rPr lang="en-US" dirty="0" smtClean="0"/>
              <a:t>Specify for a table or index</a:t>
            </a:r>
          </a:p>
          <a:p>
            <a:pPr lvl="1"/>
            <a:endParaRPr lang="en-US" dirty="0" smtClean="0"/>
          </a:p>
          <a:p>
            <a:pPr lvl="0"/>
            <a:endParaRPr lang="en-US" dirty="0" smtClean="0"/>
          </a:p>
          <a:p>
            <a:pPr lvl="0"/>
            <a:endParaRPr lang="en-US" dirty="0" smtClean="0"/>
          </a:p>
          <a:p>
            <a:pPr lvl="0"/>
            <a:endParaRPr lang="en-US" dirty="0" smtClean="0"/>
          </a:p>
          <a:p>
            <a:endParaRPr lang="en-US" dirty="0"/>
          </a:p>
        </p:txBody>
      </p:sp>
      <p:sp>
        <p:nvSpPr>
          <p:cNvPr id="11" name="TextBox 10"/>
          <p:cNvSpPr txBox="1"/>
          <p:nvPr/>
        </p:nvSpPr>
        <p:spPr>
          <a:xfrm>
            <a:off x="472377" y="3733800"/>
            <a:ext cx="9205023" cy="662332"/>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lIns="107287" tIns="53643" rIns="107287" bIns="53643">
            <a:spAutoFit/>
          </a:bodyPr>
          <a:lstStyle/>
          <a:p>
            <a:pPr eaLnBrk="0" hangingPunct="0">
              <a:defRPr/>
            </a:pPr>
            <a:r>
              <a:rPr lang="en-US" sz="1800" dirty="0" smtClean="0">
                <a:latin typeface="Lucida Console" pitchFamily="49" charset="0"/>
                <a:ea typeface="+mn-ea"/>
                <a:cs typeface="Times New Roman" charset="0"/>
              </a:rPr>
              <a:t>ALTER SESSION FORCE PARALLEL DDL PARALLEL </a:t>
            </a:r>
            <a:r>
              <a:rPr lang="en-US" sz="1800" dirty="0" smtClean="0">
                <a:solidFill>
                  <a:schemeClr val="accent1"/>
                </a:solidFill>
                <a:latin typeface="Lucida Console" pitchFamily="49" charset="0"/>
                <a:ea typeface="+mn-ea"/>
                <a:cs typeface="Times New Roman" charset="0"/>
              </a:rPr>
              <a:t>24</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ALTER SESSION FORCE PARALLEL QUERY PARALLEL </a:t>
            </a:r>
            <a:r>
              <a:rPr lang="en-US" sz="1800" dirty="0" smtClean="0">
                <a:solidFill>
                  <a:schemeClr val="accent1"/>
                </a:solidFill>
                <a:latin typeface="Lucida Console" pitchFamily="49" charset="0"/>
                <a:ea typeface="+mn-ea"/>
                <a:cs typeface="Times New Roman" charset="0"/>
              </a:rPr>
              <a:t>24</a:t>
            </a:r>
            <a:r>
              <a:rPr lang="en-US" sz="1800" dirty="0" smtClean="0">
                <a:latin typeface="Lucida Console" pitchFamily="49" charset="0"/>
                <a:ea typeface="+mn-ea"/>
                <a:cs typeface="Times New Roman" charset="0"/>
              </a:rPr>
              <a:t>;</a:t>
            </a:r>
          </a:p>
        </p:txBody>
      </p:sp>
      <p:sp>
        <p:nvSpPr>
          <p:cNvPr id="12" name="TextBox 11"/>
          <p:cNvSpPr txBox="1"/>
          <p:nvPr/>
        </p:nvSpPr>
        <p:spPr>
          <a:xfrm>
            <a:off x="457200" y="2842868"/>
            <a:ext cx="9205023" cy="385333"/>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lIns="107287" tIns="53643" rIns="107287" bIns="53643">
            <a:spAutoFit/>
          </a:bodyPr>
          <a:lstStyle/>
          <a:p>
            <a:pPr eaLnBrk="0" hangingPunct="0">
              <a:defRPr/>
            </a:pPr>
            <a:r>
              <a:rPr lang="en-US" sz="1800" dirty="0" smtClean="0">
                <a:latin typeface="Lucida Console" pitchFamily="49" charset="0"/>
                <a:cs typeface="Times New Roman" charset="0"/>
              </a:rPr>
              <a:t>SELECT </a:t>
            </a:r>
            <a:r>
              <a:rPr lang="en-US" sz="1800" dirty="0" smtClean="0">
                <a:solidFill>
                  <a:srgbClr val="FF0000"/>
                </a:solidFill>
                <a:latin typeface="Lucida Console" pitchFamily="49" charset="0"/>
                <a:cs typeface="Times New Roman" charset="0"/>
              </a:rPr>
              <a:t>/*+ parallel(4) */ </a:t>
            </a:r>
            <a:r>
              <a:rPr lang="en-US" sz="1800" dirty="0" smtClean="0">
                <a:latin typeface="Lucida Console" pitchFamily="49" charset="0"/>
                <a:cs typeface="Times New Roman" charset="0"/>
              </a:rPr>
              <a:t>... FROM ...</a:t>
            </a:r>
            <a:endParaRPr lang="en-US" sz="1800" dirty="0" smtClean="0">
              <a:latin typeface="Lucida Console" pitchFamily="49" charset="0"/>
              <a:ea typeface="+mn-ea"/>
              <a:cs typeface="Times New Roman" charset="0"/>
            </a:endParaRPr>
          </a:p>
        </p:txBody>
      </p:sp>
      <p:sp>
        <p:nvSpPr>
          <p:cNvPr id="15" name="TextBox 14"/>
          <p:cNvSpPr txBox="1"/>
          <p:nvPr/>
        </p:nvSpPr>
        <p:spPr>
          <a:xfrm>
            <a:off x="457200" y="5052668"/>
            <a:ext cx="9205023" cy="662332"/>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lIns="107287" tIns="53643" rIns="107287" bIns="53643">
            <a:spAutoFit/>
          </a:bodyPr>
          <a:lstStyle/>
          <a:p>
            <a:pPr eaLnBrk="0" hangingPunct="0">
              <a:defRPr/>
            </a:pPr>
            <a:r>
              <a:rPr lang="en-US" sz="1800" dirty="0" smtClean="0">
                <a:latin typeface="Lucida Console" pitchFamily="49" charset="0"/>
                <a:ea typeface="+mn-ea"/>
                <a:cs typeface="Times New Roman" charset="0"/>
              </a:rPr>
              <a:t>ALTER TABLE ... PARALLEL;</a:t>
            </a:r>
          </a:p>
          <a:p>
            <a:pPr eaLnBrk="0" hangingPunct="0">
              <a:defRPr/>
            </a:pPr>
            <a:r>
              <a:rPr lang="en-US" sz="1800" dirty="0" smtClean="0">
                <a:latin typeface="Lucida Console" pitchFamily="49" charset="0"/>
                <a:ea typeface="+mn-ea"/>
                <a:cs typeface="Times New Roman" charset="0"/>
              </a:rPr>
              <a:t>ALTER INDEX ... PARALLEL </a:t>
            </a:r>
            <a:r>
              <a:rPr lang="en-US" sz="1800" dirty="0" smtClean="0">
                <a:solidFill>
                  <a:schemeClr val="accent1"/>
                </a:solidFill>
                <a:latin typeface="Lucida Console" pitchFamily="49" charset="0"/>
                <a:ea typeface="+mn-ea"/>
                <a:cs typeface="Times New Roman" charset="0"/>
              </a:rPr>
              <a:t>24</a:t>
            </a:r>
            <a:r>
              <a:rPr lang="en-US" sz="1800" dirty="0" smtClean="0">
                <a:latin typeface="Lucida Console" pitchFamily="49" charset="0"/>
                <a:ea typeface="+mn-ea"/>
                <a:cs typeface="Times New Roman" charset="0"/>
              </a:rPr>
              <a:t>;</a:t>
            </a: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the Degree of Parallelism</a:t>
            </a:r>
            <a:endParaRPr lang="en-US" dirty="0"/>
          </a:p>
        </p:txBody>
      </p:sp>
      <p:sp>
        <p:nvSpPr>
          <p:cNvPr id="10" name="Content Placeholder 9"/>
          <p:cNvSpPr>
            <a:spLocks noGrp="1"/>
          </p:cNvSpPr>
          <p:nvPr>
            <p:ph idx="1"/>
          </p:nvPr>
        </p:nvSpPr>
        <p:spPr>
          <a:xfrm>
            <a:off x="742950" y="1600200"/>
            <a:ext cx="8674546" cy="4343400"/>
          </a:xfrm>
        </p:spPr>
        <p:txBody>
          <a:bodyPr/>
          <a:lstStyle/>
          <a:p>
            <a:r>
              <a:rPr lang="en-US" dirty="0" smtClean="0"/>
              <a:t>Parallel Query distributes the batch processes over a specified number of database cores.</a:t>
            </a:r>
          </a:p>
          <a:p>
            <a:pPr lvl="0"/>
            <a:r>
              <a:rPr lang="en-US" dirty="0" smtClean="0"/>
              <a:t>On a RAC, processes can be distributed over multiple nodes</a:t>
            </a:r>
          </a:p>
          <a:p>
            <a:pPr lvl="2"/>
            <a:endParaRPr lang="en-US" dirty="0" smtClean="0"/>
          </a:p>
          <a:p>
            <a:pPr lvl="0"/>
            <a:r>
              <a:rPr lang="en-US" dirty="0" smtClean="0"/>
              <a:t>Distribute load serially on the nodes:</a:t>
            </a:r>
          </a:p>
          <a:p>
            <a:pPr lvl="0"/>
            <a:endParaRPr lang="en-US" dirty="0" smtClean="0"/>
          </a:p>
          <a:p>
            <a:pPr lvl="0"/>
            <a:endParaRPr lang="en-US" dirty="0" smtClean="0"/>
          </a:p>
          <a:p>
            <a:pPr lvl="0"/>
            <a:r>
              <a:rPr lang="en-US" dirty="0" smtClean="0"/>
              <a:t>Maximize use: distribute according to the load of each node:</a:t>
            </a:r>
          </a:p>
          <a:p>
            <a:pPr lvl="0"/>
            <a:endParaRPr lang="en-US" dirty="0" smtClean="0"/>
          </a:p>
          <a:p>
            <a:endParaRPr lang="en-US" dirty="0"/>
          </a:p>
        </p:txBody>
      </p:sp>
      <p:sp>
        <p:nvSpPr>
          <p:cNvPr id="5" name="TextBox 4"/>
          <p:cNvSpPr txBox="1"/>
          <p:nvPr/>
        </p:nvSpPr>
        <p:spPr>
          <a:xfrm>
            <a:off x="488504" y="4217445"/>
            <a:ext cx="9217024" cy="354555"/>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600" dirty="0" smtClean="0">
                <a:latin typeface="Lucida Console" pitchFamily="49" charset="0"/>
                <a:ea typeface="+mn-ea"/>
                <a:cs typeface="Times New Roman" charset="0"/>
              </a:rPr>
              <a:t>ALTER SESSION SET "_</a:t>
            </a:r>
            <a:r>
              <a:rPr lang="en-US" sz="1600" dirty="0" err="1" smtClean="0">
                <a:latin typeface="Lucida Console" pitchFamily="49" charset="0"/>
                <a:ea typeface="+mn-ea"/>
                <a:cs typeface="Times New Roman" charset="0"/>
              </a:rPr>
              <a:t>parallel_load_balancing</a:t>
            </a:r>
            <a:r>
              <a:rPr lang="en-US" sz="1600" dirty="0" smtClean="0">
                <a:latin typeface="Lucida Console" pitchFamily="49" charset="0"/>
                <a:ea typeface="+mn-ea"/>
                <a:cs typeface="Times New Roman" charset="0"/>
              </a:rPr>
              <a:t>"= </a:t>
            </a:r>
            <a:r>
              <a:rPr lang="en-US" sz="1600" dirty="0" smtClean="0">
                <a:solidFill>
                  <a:schemeClr val="accent1"/>
                </a:solidFill>
                <a:latin typeface="Lucida Console" pitchFamily="49" charset="0"/>
                <a:ea typeface="+mn-ea"/>
                <a:cs typeface="Times New Roman" charset="0"/>
              </a:rPr>
              <a:t>FALSE</a:t>
            </a:r>
            <a:r>
              <a:rPr lang="en-US" sz="1600" dirty="0" smtClean="0">
                <a:latin typeface="Lucida Console" pitchFamily="49" charset="0"/>
                <a:ea typeface="+mn-ea"/>
                <a:cs typeface="Times New Roman" charset="0"/>
              </a:rPr>
              <a:t>; </a:t>
            </a:r>
          </a:p>
        </p:txBody>
      </p:sp>
      <p:sp>
        <p:nvSpPr>
          <p:cNvPr id="6" name="TextBox 5"/>
          <p:cNvSpPr txBox="1"/>
          <p:nvPr/>
        </p:nvSpPr>
        <p:spPr>
          <a:xfrm>
            <a:off x="488504" y="3581400"/>
            <a:ext cx="9205023" cy="600776"/>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lIns="107287" tIns="53643" rIns="107287" bIns="53643">
            <a:spAutoFit/>
          </a:bodyPr>
          <a:lstStyle/>
          <a:p>
            <a:pPr eaLnBrk="0" hangingPunct="0">
              <a:defRPr/>
            </a:pPr>
            <a:r>
              <a:rPr lang="en-US" sz="1600" dirty="0" smtClean="0">
                <a:latin typeface="Lucida Console" pitchFamily="49" charset="0"/>
                <a:ea typeface="+mn-ea"/>
                <a:cs typeface="Times New Roman" charset="0"/>
              </a:rPr>
              <a:t>ALTER SESSION FORCE PARALLEL DDL PARALLEL </a:t>
            </a:r>
            <a:r>
              <a:rPr lang="en-US" sz="1600" dirty="0" smtClean="0">
                <a:solidFill>
                  <a:schemeClr val="accent1"/>
                </a:solidFill>
                <a:latin typeface="Lucida Console" pitchFamily="49" charset="0"/>
                <a:ea typeface="+mn-ea"/>
                <a:cs typeface="Times New Roman" charset="0"/>
              </a:rPr>
              <a:t>24</a:t>
            </a:r>
            <a:r>
              <a:rPr lang="en-US" sz="1600" dirty="0" smtClean="0">
                <a:latin typeface="Lucida Console" pitchFamily="49" charset="0"/>
                <a:ea typeface="+mn-ea"/>
                <a:cs typeface="Times New Roman" charset="0"/>
              </a:rPr>
              <a:t>;</a:t>
            </a:r>
          </a:p>
          <a:p>
            <a:pPr eaLnBrk="0" hangingPunct="0">
              <a:defRPr/>
            </a:pPr>
            <a:r>
              <a:rPr lang="en-US" sz="1600" dirty="0" smtClean="0">
                <a:latin typeface="Lucida Console" pitchFamily="49" charset="0"/>
                <a:ea typeface="+mn-ea"/>
                <a:cs typeface="Times New Roman" charset="0"/>
              </a:rPr>
              <a:t>ALTER SESSION FORCE PARALLEL QUERY PARALLEL </a:t>
            </a:r>
            <a:r>
              <a:rPr lang="en-US" sz="1600" dirty="0" smtClean="0">
                <a:solidFill>
                  <a:schemeClr val="accent1"/>
                </a:solidFill>
                <a:latin typeface="Lucida Console" pitchFamily="49" charset="0"/>
                <a:ea typeface="+mn-ea"/>
                <a:cs typeface="Times New Roman" charset="0"/>
              </a:rPr>
              <a:t>24</a:t>
            </a:r>
            <a:r>
              <a:rPr lang="en-US" sz="1600" dirty="0" smtClean="0">
                <a:latin typeface="Lucida Console" pitchFamily="49" charset="0"/>
                <a:ea typeface="+mn-ea"/>
                <a:cs typeface="Times New Roman" charset="0"/>
              </a:rPr>
              <a:t>;</a:t>
            </a:r>
          </a:p>
        </p:txBody>
      </p:sp>
      <p:sp>
        <p:nvSpPr>
          <p:cNvPr id="13" name="TextBox 12"/>
          <p:cNvSpPr txBox="1"/>
          <p:nvPr/>
        </p:nvSpPr>
        <p:spPr>
          <a:xfrm>
            <a:off x="488504" y="5504021"/>
            <a:ext cx="9217024" cy="354555"/>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600" dirty="0" smtClean="0">
                <a:latin typeface="Lucida Console" pitchFamily="49" charset="0"/>
                <a:ea typeface="+mn-ea"/>
                <a:cs typeface="Times New Roman" charset="0"/>
              </a:rPr>
              <a:t>ALTER SESSION SET "_</a:t>
            </a:r>
            <a:r>
              <a:rPr lang="en-US" sz="1600" dirty="0" err="1" smtClean="0">
                <a:latin typeface="Lucida Console" pitchFamily="49" charset="0"/>
                <a:ea typeface="+mn-ea"/>
                <a:cs typeface="Times New Roman" charset="0"/>
              </a:rPr>
              <a:t>parallel_load_balancing</a:t>
            </a:r>
            <a:r>
              <a:rPr lang="en-US" sz="1600" dirty="0" smtClean="0">
                <a:latin typeface="Lucida Console" pitchFamily="49" charset="0"/>
                <a:ea typeface="+mn-ea"/>
                <a:cs typeface="Times New Roman" charset="0"/>
              </a:rPr>
              <a:t>”= </a:t>
            </a:r>
            <a:r>
              <a:rPr lang="en-US" sz="1600" dirty="0" smtClean="0">
                <a:solidFill>
                  <a:schemeClr val="accent1"/>
                </a:solidFill>
                <a:latin typeface="Lucida Console" pitchFamily="49" charset="0"/>
                <a:ea typeface="+mn-ea"/>
                <a:cs typeface="Times New Roman" charset="0"/>
              </a:rPr>
              <a:t>TRUE</a:t>
            </a:r>
            <a:r>
              <a:rPr lang="en-US" sz="1600" dirty="0" smtClean="0">
                <a:latin typeface="Lucida Console" pitchFamily="49" charset="0"/>
                <a:ea typeface="+mn-ea"/>
                <a:cs typeface="Times New Roman" charset="0"/>
              </a:rPr>
              <a:t>; </a:t>
            </a:r>
          </a:p>
        </p:txBody>
      </p:sp>
      <p:sp>
        <p:nvSpPr>
          <p:cNvPr id="14" name="TextBox 13"/>
          <p:cNvSpPr txBox="1"/>
          <p:nvPr/>
        </p:nvSpPr>
        <p:spPr>
          <a:xfrm>
            <a:off x="488504" y="4876800"/>
            <a:ext cx="9205023" cy="600776"/>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lIns="107287" tIns="53643" rIns="107287" bIns="53643">
            <a:spAutoFit/>
          </a:bodyPr>
          <a:lstStyle/>
          <a:p>
            <a:pPr eaLnBrk="0" hangingPunct="0">
              <a:defRPr/>
            </a:pPr>
            <a:r>
              <a:rPr lang="en-US" sz="1600" dirty="0" smtClean="0">
                <a:latin typeface="Lucida Console" pitchFamily="49" charset="0"/>
                <a:ea typeface="+mn-ea"/>
                <a:cs typeface="Times New Roman" charset="0"/>
              </a:rPr>
              <a:t>ALTER SESSION FORCE PARALLEL DDL PARALLEL </a:t>
            </a:r>
            <a:r>
              <a:rPr lang="en-US" sz="1600" dirty="0" smtClean="0">
                <a:solidFill>
                  <a:schemeClr val="accent1"/>
                </a:solidFill>
                <a:latin typeface="Lucida Console" pitchFamily="49" charset="0"/>
                <a:ea typeface="+mn-ea"/>
                <a:cs typeface="Times New Roman" charset="0"/>
              </a:rPr>
              <a:t>48</a:t>
            </a:r>
            <a:r>
              <a:rPr lang="en-US" sz="1600" dirty="0" smtClean="0">
                <a:latin typeface="Lucida Console" pitchFamily="49" charset="0"/>
                <a:ea typeface="+mn-ea"/>
                <a:cs typeface="Times New Roman" charset="0"/>
              </a:rPr>
              <a:t>;</a:t>
            </a:r>
          </a:p>
          <a:p>
            <a:pPr eaLnBrk="0" hangingPunct="0">
              <a:defRPr/>
            </a:pPr>
            <a:r>
              <a:rPr lang="en-US" sz="1600" dirty="0" smtClean="0">
                <a:latin typeface="Lucida Console" pitchFamily="49" charset="0"/>
                <a:ea typeface="+mn-ea"/>
                <a:cs typeface="Times New Roman" charset="0"/>
              </a:rPr>
              <a:t>ALTER SESSION FORCE PARALLEL QUERY PARALLEL </a:t>
            </a:r>
            <a:r>
              <a:rPr lang="en-US" sz="1600" dirty="0" smtClean="0">
                <a:solidFill>
                  <a:schemeClr val="accent1"/>
                </a:solidFill>
                <a:latin typeface="Lucida Console" pitchFamily="49" charset="0"/>
                <a:ea typeface="+mn-ea"/>
                <a:cs typeface="Times New Roman" charset="0"/>
              </a:rPr>
              <a:t>48</a:t>
            </a:r>
            <a:r>
              <a:rPr lang="en-US" sz="1600" dirty="0" smtClean="0">
                <a:latin typeface="Lucida Console" pitchFamily="49" charset="0"/>
                <a:ea typeface="+mn-ea"/>
                <a:cs typeface="Times New Roman" charset="0"/>
              </a:rPr>
              <a:t>;</a:t>
            </a:r>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Inter-Job Parallelism: Database Scheduler</a:t>
            </a:r>
            <a:endParaRPr lang="en-US" dirty="0"/>
          </a:p>
        </p:txBody>
      </p:sp>
      <p:sp>
        <p:nvSpPr>
          <p:cNvPr id="3" name="Content Placeholder 2"/>
          <p:cNvSpPr>
            <a:spLocks noGrp="1"/>
          </p:cNvSpPr>
          <p:nvPr>
            <p:ph idx="1"/>
          </p:nvPr>
        </p:nvSpPr>
        <p:spPr/>
        <p:txBody>
          <a:bodyPr/>
          <a:lstStyle/>
          <a:p>
            <a:r>
              <a:rPr lang="en-US" dirty="0" smtClean="0"/>
              <a:t>Divide and Conquer: split the big job into multiple smaller ones</a:t>
            </a:r>
          </a:p>
          <a:p>
            <a:r>
              <a:rPr lang="en-US" dirty="0" smtClean="0"/>
              <a:t>Run them in parallel</a:t>
            </a:r>
          </a:p>
          <a:p>
            <a:r>
              <a:rPr lang="en-US" dirty="0" smtClean="0"/>
              <a:t>Use the database scheduler (DBMS_SCHEDULER) to launch and control those jobs.</a:t>
            </a:r>
            <a:endParaRPr lang="en-US" dirty="0"/>
          </a:p>
        </p:txBody>
      </p:sp>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Geocoding Procedure</a:t>
            </a:r>
            <a:endParaRPr lang="en-US" dirty="0"/>
          </a:p>
        </p:txBody>
      </p:sp>
      <p:sp>
        <p:nvSpPr>
          <p:cNvPr id="6" name="Content Placeholder 5"/>
          <p:cNvSpPr>
            <a:spLocks noGrp="1"/>
          </p:cNvSpPr>
          <p:nvPr>
            <p:ph idx="1"/>
          </p:nvPr>
        </p:nvSpPr>
        <p:spPr>
          <a:xfrm>
            <a:off x="742950" y="1371600"/>
            <a:ext cx="8166100" cy="4343400"/>
          </a:xfrm>
        </p:spPr>
        <p:txBody>
          <a:bodyPr/>
          <a:lstStyle/>
          <a:p>
            <a:r>
              <a:rPr lang="en-US" dirty="0" smtClean="0"/>
              <a:t>The procedure </a:t>
            </a:r>
            <a:r>
              <a:rPr lang="en-US" dirty="0" err="1" smtClean="0"/>
              <a:t>geocodes</a:t>
            </a:r>
            <a:r>
              <a:rPr lang="en-US" dirty="0" smtClean="0"/>
              <a:t> a subset of addresses</a:t>
            </a:r>
          </a:p>
          <a:p>
            <a:r>
              <a:rPr lang="en-US" dirty="0" smtClean="0"/>
              <a:t>Here a range of addresses is selected by their unique identifiers</a:t>
            </a:r>
            <a:endParaRPr lang="en-US" dirty="0"/>
          </a:p>
        </p:txBody>
      </p:sp>
      <p:sp>
        <p:nvSpPr>
          <p:cNvPr id="4" name="TextBox 3"/>
          <p:cNvSpPr txBox="1"/>
          <p:nvPr/>
        </p:nvSpPr>
        <p:spPr>
          <a:xfrm>
            <a:off x="228600" y="2587479"/>
            <a:ext cx="9476928" cy="3432321"/>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create or replace procedure </a:t>
            </a:r>
            <a:r>
              <a:rPr lang="en-US" sz="1800" dirty="0" err="1" smtClean="0">
                <a:latin typeface="Lucida Console" pitchFamily="49" charset="0"/>
                <a:ea typeface="+mn-ea"/>
                <a:cs typeface="Times New Roman" charset="0"/>
              </a:rPr>
              <a:t>geocode</a:t>
            </a:r>
            <a:r>
              <a:rPr lang="en-US" sz="1800" dirty="0" smtClean="0">
                <a:latin typeface="Lucida Console" pitchFamily="49" charset="0"/>
                <a:ea typeface="+mn-ea"/>
                <a:cs typeface="Times New Roman" charset="0"/>
              </a:rPr>
              <a:t> (</a:t>
            </a:r>
            <a:r>
              <a:rPr lang="en-US" sz="1800" dirty="0" err="1" smtClean="0">
                <a:solidFill>
                  <a:srgbClr val="FD0000"/>
                </a:solidFill>
                <a:latin typeface="Lucida Console" pitchFamily="49" charset="0"/>
                <a:ea typeface="+mn-ea"/>
                <a:cs typeface="Times New Roman" charset="0"/>
              </a:rPr>
              <a:t>start_id</a:t>
            </a:r>
            <a:r>
              <a:rPr lang="en-US" sz="1800" dirty="0" smtClean="0">
                <a:solidFill>
                  <a:srgbClr val="FD0000"/>
                </a:solidFill>
                <a:latin typeface="Lucida Console" pitchFamily="49" charset="0"/>
                <a:ea typeface="+mn-ea"/>
                <a:cs typeface="Times New Roman" charset="0"/>
              </a:rPr>
              <a:t> </a:t>
            </a:r>
            <a:r>
              <a:rPr lang="en-US" sz="1800" dirty="0" err="1" smtClean="0">
                <a:solidFill>
                  <a:srgbClr val="000000"/>
                </a:solidFill>
                <a:latin typeface="Lucida Console" pitchFamily="49" charset="0"/>
                <a:ea typeface="+mn-ea"/>
                <a:cs typeface="Times New Roman" charset="0"/>
              </a:rPr>
              <a:t>number</a:t>
            </a:r>
            <a:r>
              <a:rPr lang="en-US" sz="1800" dirty="0" err="1" smtClean="0">
                <a:latin typeface="Lucida Console" pitchFamily="49" charset="0"/>
                <a:ea typeface="+mn-ea"/>
                <a:cs typeface="Times New Roman" charset="0"/>
              </a:rPr>
              <a:t>,</a:t>
            </a:r>
            <a:r>
              <a:rPr lang="en-US" sz="1800" dirty="0" err="1" smtClean="0">
                <a:solidFill>
                  <a:srgbClr val="FD0000"/>
                </a:solidFill>
                <a:latin typeface="Lucida Console" pitchFamily="49" charset="0"/>
                <a:ea typeface="+mn-ea"/>
                <a:cs typeface="Times New Roman" charset="0"/>
              </a:rPr>
              <a:t>end_id</a:t>
            </a:r>
            <a:r>
              <a:rPr lang="en-US" sz="1800" dirty="0" smtClean="0">
                <a:solidFill>
                  <a:srgbClr val="FD0000"/>
                </a:solidFill>
                <a:latin typeface="Lucida Console" pitchFamily="49" charset="0"/>
                <a:ea typeface="+mn-ea"/>
                <a:cs typeface="Times New Roman" charset="0"/>
              </a:rPr>
              <a:t> </a:t>
            </a:r>
            <a:r>
              <a:rPr lang="en-US" sz="1800" dirty="0" smtClean="0">
                <a:solidFill>
                  <a:srgbClr val="000000"/>
                </a:solidFill>
                <a:latin typeface="Lucida Console" pitchFamily="49" charset="0"/>
                <a:ea typeface="+mn-ea"/>
                <a:cs typeface="Times New Roman" charset="0"/>
              </a:rPr>
              <a:t>number</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is</a:t>
            </a:r>
          </a:p>
          <a:p>
            <a:pPr eaLnBrk="0" hangingPunct="0">
              <a:defRPr/>
            </a:pPr>
            <a:r>
              <a:rPr lang="en-US" sz="1800" dirty="0" smtClean="0">
                <a:latin typeface="Lucida Console" pitchFamily="49" charset="0"/>
                <a:ea typeface="+mn-ea"/>
                <a:cs typeface="Times New Roman" charset="0"/>
              </a:rPr>
              <a:t>begin</a:t>
            </a:r>
          </a:p>
          <a:p>
            <a:pPr eaLnBrk="0" hangingPunct="0">
              <a:defRPr/>
            </a:pPr>
            <a:r>
              <a:rPr lang="en-US" sz="1800" dirty="0" smtClean="0">
                <a:latin typeface="Lucida Console" pitchFamily="49" charset="0"/>
                <a:ea typeface="+mn-ea"/>
                <a:cs typeface="Times New Roman" charset="0"/>
              </a:rPr>
              <a:t>  update addresses </a:t>
            </a:r>
          </a:p>
          <a:p>
            <a:pPr eaLnBrk="0" hangingPunct="0">
              <a:defRPr/>
            </a:pPr>
            <a:r>
              <a:rPr lang="en-US" sz="1800" dirty="0" smtClean="0">
                <a:latin typeface="Lucida Console" pitchFamily="49" charset="0"/>
                <a:ea typeface="+mn-ea"/>
                <a:cs typeface="Times New Roman" charset="0"/>
              </a:rPr>
              <a:t>  set </a:t>
            </a:r>
            <a:r>
              <a:rPr lang="en-US" sz="1800" dirty="0" err="1" smtClean="0">
                <a:latin typeface="Lucida Console" pitchFamily="49" charset="0"/>
                <a:ea typeface="+mn-ea"/>
                <a:cs typeface="Times New Roman" charset="0"/>
              </a:rPr>
              <a:t>gc_result</a:t>
            </a:r>
            <a:r>
              <a:rPr lang="en-US" sz="1800" dirty="0" smtClean="0">
                <a:latin typeface="Lucida Console" pitchFamily="49" charset="0"/>
                <a:ea typeface="+mn-ea"/>
                <a:cs typeface="Times New Roman" charset="0"/>
              </a:rPr>
              <a:t> = </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sdo_gcdr.geocode</a:t>
            </a: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user, sdo_keywordarray(line_1, line_2), </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country_code</a:t>
            </a:r>
            <a:r>
              <a:rPr lang="en-US" sz="1800" dirty="0" smtClean="0">
                <a:latin typeface="Lucida Console" pitchFamily="49" charset="0"/>
                <a:ea typeface="+mn-ea"/>
                <a:cs typeface="Times New Roman" charset="0"/>
              </a:rPr>
              <a:t>, 'default'</a:t>
            </a:r>
          </a:p>
          <a:p>
            <a:pPr eaLnBrk="0" hangingPunct="0">
              <a:defRPr/>
            </a:pP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where id </a:t>
            </a:r>
            <a:r>
              <a:rPr lang="en-US" sz="1800" dirty="0" smtClean="0">
                <a:solidFill>
                  <a:schemeClr val="accent1"/>
                </a:solidFill>
                <a:latin typeface="Lucida Console" pitchFamily="49" charset="0"/>
                <a:ea typeface="+mn-ea"/>
                <a:cs typeface="Times New Roman" charset="0"/>
              </a:rPr>
              <a:t>between </a:t>
            </a:r>
            <a:r>
              <a:rPr lang="en-US" sz="1800" dirty="0" err="1" smtClean="0">
                <a:solidFill>
                  <a:schemeClr val="accent1"/>
                </a:solidFill>
                <a:latin typeface="Lucida Console" pitchFamily="49" charset="0"/>
                <a:ea typeface="+mn-ea"/>
                <a:cs typeface="Times New Roman" charset="0"/>
              </a:rPr>
              <a:t>start_id</a:t>
            </a:r>
            <a:r>
              <a:rPr lang="en-US" sz="1800" dirty="0" smtClean="0">
                <a:solidFill>
                  <a:schemeClr val="accent1"/>
                </a:solidFill>
                <a:latin typeface="Lucida Console" pitchFamily="49" charset="0"/>
                <a:ea typeface="+mn-ea"/>
                <a:cs typeface="Times New Roman" charset="0"/>
              </a:rPr>
              <a:t> and </a:t>
            </a:r>
            <a:r>
              <a:rPr lang="en-US" sz="1800" dirty="0" err="1" smtClean="0">
                <a:solidFill>
                  <a:schemeClr val="accent1"/>
                </a:solidFill>
                <a:latin typeface="Lucida Console" pitchFamily="49" charset="0"/>
                <a:ea typeface="+mn-ea"/>
                <a:cs typeface="Times New Roman" charset="0"/>
              </a:rPr>
              <a:t>end_id</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commit;</a:t>
            </a:r>
          </a:p>
          <a:p>
            <a:pPr eaLnBrk="0" hangingPunct="0">
              <a:defRPr/>
            </a:pPr>
            <a:r>
              <a:rPr lang="en-US" sz="1800" dirty="0" smtClean="0">
                <a:latin typeface="Lucida Console" pitchFamily="49" charset="0"/>
                <a:ea typeface="+mn-ea"/>
                <a:cs typeface="Times New Roman" charset="0"/>
              </a:rPr>
              <a:t>end;</a:t>
            </a:r>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Jobs</a:t>
            </a:r>
            <a:endParaRPr lang="en-US" dirty="0"/>
          </a:p>
        </p:txBody>
      </p:sp>
      <p:sp>
        <p:nvSpPr>
          <p:cNvPr id="4" name="TextBox 3"/>
          <p:cNvSpPr txBox="1"/>
          <p:nvPr/>
        </p:nvSpPr>
        <p:spPr>
          <a:xfrm>
            <a:off x="228600" y="1403283"/>
            <a:ext cx="9476928" cy="4540317"/>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declare</a:t>
            </a:r>
          </a:p>
          <a:p>
            <a:pPr eaLnBrk="0" hangingPunct="0">
              <a:defRPr/>
            </a:pPr>
            <a:r>
              <a:rPr lang="en-US" sz="1800" dirty="0" smtClean="0">
                <a:latin typeface="Lucida Console" pitchFamily="49" charset="0"/>
                <a:ea typeface="+mn-ea"/>
                <a:cs typeface="Times New Roman" charset="0"/>
              </a:rPr>
              <a:t> NUM_JOBS number := 4;</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num_addresses_per_job</a:t>
            </a:r>
            <a:r>
              <a:rPr lang="en-US" sz="1800" dirty="0" smtClean="0">
                <a:latin typeface="Lucida Console" pitchFamily="49" charset="0"/>
                <a:ea typeface="+mn-ea"/>
                <a:cs typeface="Times New Roman" charset="0"/>
              </a:rPr>
              <a:t> number;</a:t>
            </a:r>
          </a:p>
          <a:p>
            <a:pPr eaLnBrk="0" hangingPunct="0">
              <a:defRPr/>
            </a:pPr>
            <a:r>
              <a:rPr lang="en-US" sz="1800" dirty="0" smtClean="0">
                <a:latin typeface="Lucida Console" pitchFamily="49" charset="0"/>
                <a:ea typeface="+mn-ea"/>
                <a:cs typeface="Times New Roman" charset="0"/>
              </a:rPr>
              <a:t>begin</a:t>
            </a:r>
          </a:p>
          <a:p>
            <a:pPr eaLnBrk="0" hangingPunct="0">
              <a:defRPr/>
            </a:pPr>
            <a:r>
              <a:rPr lang="en-US" sz="1800" dirty="0" smtClean="0">
                <a:latin typeface="Lucida Console" pitchFamily="49" charset="0"/>
                <a:ea typeface="+mn-ea"/>
                <a:cs typeface="Times New Roman" charset="0"/>
              </a:rPr>
              <a:t> for </a:t>
            </a:r>
            <a:r>
              <a:rPr lang="en-US" sz="1800" dirty="0" err="1" smtClean="0">
                <a:latin typeface="Lucida Console" pitchFamily="49" charset="0"/>
                <a:ea typeface="+mn-ea"/>
                <a:cs typeface="Times New Roman" charset="0"/>
              </a:rPr>
              <a:t>i</a:t>
            </a:r>
            <a:r>
              <a:rPr lang="en-US" sz="1800" dirty="0" smtClean="0">
                <a:latin typeface="Lucida Console" pitchFamily="49" charset="0"/>
                <a:ea typeface="+mn-ea"/>
                <a:cs typeface="Times New Roman" charset="0"/>
              </a:rPr>
              <a:t> in 1..num_jobs loop</a:t>
            </a:r>
          </a:p>
          <a:p>
            <a:pPr eaLnBrk="0" hangingPunct="0">
              <a:defRPr/>
            </a:pPr>
            <a:r>
              <a:rPr lang="en-US" sz="1800" dirty="0" smtClean="0">
                <a:latin typeface="Lucida Console" pitchFamily="49" charset="0"/>
                <a:ea typeface="+mn-ea"/>
                <a:cs typeface="Times New Roman" charset="0"/>
              </a:rPr>
              <a:t>    </a:t>
            </a:r>
            <a:r>
              <a:rPr lang="en-US" sz="1800" dirty="0" err="1" smtClean="0">
                <a:solidFill>
                  <a:schemeClr val="accent1"/>
                </a:solidFill>
                <a:latin typeface="Lucida Console" pitchFamily="49" charset="0"/>
                <a:ea typeface="+mn-ea"/>
                <a:cs typeface="Times New Roman" charset="0"/>
              </a:rPr>
              <a:t>dbms_scheduler.create_job</a:t>
            </a:r>
            <a:r>
              <a:rPr lang="en-US" sz="1800" dirty="0" smtClean="0">
                <a:solidFill>
                  <a:schemeClr val="accent1"/>
                </a:solidFill>
                <a:latin typeface="Lucida Console" pitchFamily="49" charset="0"/>
                <a:ea typeface="+mn-ea"/>
                <a:cs typeface="Times New Roman" charset="0"/>
              </a:rPr>
              <a:t> </a:t>
            </a: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job_name</a:t>
            </a:r>
            <a:r>
              <a:rPr lang="en-US" sz="1800" dirty="0" smtClean="0">
                <a:latin typeface="Lucida Console" pitchFamily="49" charset="0"/>
                <a:ea typeface="+mn-ea"/>
                <a:cs typeface="Times New Roman" charset="0"/>
              </a:rPr>
              <a:t>    =&gt; '</a:t>
            </a:r>
            <a:r>
              <a:rPr lang="en-US" sz="1800" dirty="0" err="1" smtClean="0">
                <a:latin typeface="Lucida Console" pitchFamily="49" charset="0"/>
                <a:ea typeface="+mn-ea"/>
                <a:cs typeface="Times New Roman" charset="0"/>
              </a:rPr>
              <a:t>GEOCODE_'||i</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job_type</a:t>
            </a:r>
            <a:r>
              <a:rPr lang="en-US" sz="1800" dirty="0" smtClean="0">
                <a:latin typeface="Lucida Console" pitchFamily="49" charset="0"/>
                <a:ea typeface="+mn-ea"/>
                <a:cs typeface="Times New Roman" charset="0"/>
              </a:rPr>
              <a:t>    =&gt; 'PLSQL_BLOCK',</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job_action</a:t>
            </a:r>
            <a:r>
              <a:rPr lang="en-US" sz="1800" dirty="0" smtClean="0">
                <a:latin typeface="Lucida Console" pitchFamily="49" charset="0"/>
                <a:ea typeface="+mn-ea"/>
                <a:cs typeface="Times New Roman" charset="0"/>
              </a:rPr>
              <a:t>  =&gt; 'BEGIN GEOCODE('||</a:t>
            </a:r>
          </a:p>
          <a:p>
            <a:pPr eaLnBrk="0" hangingPunct="0">
              <a:defRPr/>
            </a:pPr>
            <a:r>
              <a:rPr lang="en-US" sz="1800" dirty="0" smtClean="0">
                <a:latin typeface="Lucida Console" pitchFamily="49" charset="0"/>
                <a:ea typeface="+mn-ea"/>
                <a:cs typeface="Times New Roman" charset="0"/>
              </a:rPr>
              <a:t>         ((i-1)*num_addresses_per_job+1)||','||</a:t>
            </a:r>
          </a:p>
          <a:p>
            <a:pPr eaLnBrk="0" hangingPunct="0">
              <a:defRPr/>
            </a:pP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i</a:t>
            </a:r>
            <a:r>
              <a:rPr lang="en-US" sz="1800" dirty="0" smtClean="0">
                <a:latin typeface="Lucida Console" pitchFamily="49" charset="0"/>
                <a:ea typeface="+mn-ea"/>
                <a:cs typeface="Times New Roman" charset="0"/>
              </a:rPr>
              <a:t>)*</a:t>
            </a:r>
            <a:r>
              <a:rPr lang="en-US" sz="1800" dirty="0" err="1" smtClean="0">
                <a:latin typeface="Lucida Console" pitchFamily="49" charset="0"/>
                <a:ea typeface="+mn-ea"/>
                <a:cs typeface="Times New Roman" charset="0"/>
              </a:rPr>
              <a:t>num_addresses_per_job</a:t>
            </a:r>
            <a:r>
              <a:rPr lang="en-US" sz="1800" dirty="0" smtClean="0">
                <a:latin typeface="Lucida Console" pitchFamily="49" charset="0"/>
                <a:ea typeface="+mn-ea"/>
                <a:cs typeface="Times New Roman" charset="0"/>
              </a:rPr>
              <a:t>)||</a:t>
            </a:r>
          </a:p>
          <a:p>
            <a:pPr eaLnBrk="0" hangingPunct="0">
              <a:defRPr/>
            </a:pPr>
            <a:r>
              <a:rPr lang="en-US" sz="1800" dirty="0" smtClean="0">
                <a:latin typeface="Lucida Console" pitchFamily="49" charset="0"/>
                <a:ea typeface="+mn-ea"/>
                <a:cs typeface="Times New Roman" charset="0"/>
              </a:rPr>
              <a:t>      '); END;',</a:t>
            </a:r>
          </a:p>
          <a:p>
            <a:pPr eaLnBrk="0" hangingPunct="0">
              <a:defRPr/>
            </a:pPr>
            <a:r>
              <a:rPr lang="en-US" sz="1800" dirty="0" smtClean="0">
                <a:latin typeface="Lucida Console" pitchFamily="49" charset="0"/>
                <a:ea typeface="+mn-ea"/>
                <a:cs typeface="Times New Roman" charset="0"/>
              </a:rPr>
              <a:t>      enabled     =&gt; TRUE</a:t>
            </a:r>
          </a:p>
          <a:p>
            <a:pPr eaLnBrk="0" hangingPunct="0">
              <a:defRPr/>
            </a:pP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end loop;</a:t>
            </a:r>
          </a:p>
          <a:p>
            <a:pPr eaLnBrk="0" hangingPunct="0">
              <a:defRPr/>
            </a:pPr>
            <a:r>
              <a:rPr lang="en-US" sz="1800" dirty="0" smtClean="0">
                <a:latin typeface="Lucida Console" pitchFamily="49" charset="0"/>
                <a:ea typeface="+mn-ea"/>
                <a:cs typeface="Times New Roman" charset="0"/>
              </a:rPr>
              <a:t>end;</a:t>
            </a:r>
          </a:p>
        </p:txBody>
      </p:sp>
      <p:sp>
        <p:nvSpPr>
          <p:cNvPr id="5" name="TextBox 4"/>
          <p:cNvSpPr txBox="1"/>
          <p:nvPr/>
        </p:nvSpPr>
        <p:spPr>
          <a:xfrm>
            <a:off x="6477000" y="2286000"/>
            <a:ext cx="3024336"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800" dirty="0" smtClean="0"/>
              <a:t>Divide the range of address numbers into N ranges.</a:t>
            </a:r>
            <a:endParaRPr lang="en-US" sz="1800" dirty="0"/>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Monitoring the Jobs</a:t>
            </a:r>
            <a:endParaRPr lang="en-US" dirty="0"/>
          </a:p>
        </p:txBody>
      </p:sp>
      <p:sp>
        <p:nvSpPr>
          <p:cNvPr id="8" name="Content Placeholder 7"/>
          <p:cNvSpPr>
            <a:spLocks noGrp="1"/>
          </p:cNvSpPr>
          <p:nvPr>
            <p:ph idx="1"/>
          </p:nvPr>
        </p:nvSpPr>
        <p:spPr/>
        <p:txBody>
          <a:bodyPr/>
          <a:lstStyle/>
          <a:p>
            <a:r>
              <a:rPr lang="en-US" dirty="0" smtClean="0"/>
              <a:t>Jobs in progress</a:t>
            </a:r>
          </a:p>
          <a:p>
            <a:endParaRPr lang="en-US" dirty="0" smtClean="0"/>
          </a:p>
          <a:p>
            <a:endParaRPr lang="en-US" dirty="0" smtClean="0"/>
          </a:p>
          <a:p>
            <a:endParaRPr lang="en-US" dirty="0" smtClean="0"/>
          </a:p>
          <a:p>
            <a:pPr lvl="1"/>
            <a:endParaRPr lang="en-US" dirty="0" smtClean="0"/>
          </a:p>
          <a:p>
            <a:r>
              <a:rPr lang="en-US" dirty="0" smtClean="0"/>
              <a:t>Completed jobs</a:t>
            </a:r>
            <a:endParaRPr lang="en-US" dirty="0"/>
          </a:p>
        </p:txBody>
      </p:sp>
      <p:sp>
        <p:nvSpPr>
          <p:cNvPr id="4" name="TextBox 3"/>
          <p:cNvSpPr txBox="1"/>
          <p:nvPr/>
        </p:nvSpPr>
        <p:spPr>
          <a:xfrm>
            <a:off x="228600" y="2133600"/>
            <a:ext cx="9476928" cy="1216329"/>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select </a:t>
            </a:r>
            <a:r>
              <a:rPr lang="en-US" sz="1800" dirty="0" err="1" smtClean="0">
                <a:latin typeface="Lucida Console" pitchFamily="49" charset="0"/>
                <a:ea typeface="+mn-ea"/>
                <a:cs typeface="Times New Roman" charset="0"/>
              </a:rPr>
              <a:t>job_name</a:t>
            </a: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job_action</a:t>
            </a:r>
            <a:r>
              <a:rPr lang="en-US" sz="1800" dirty="0" smtClean="0">
                <a:latin typeface="Lucida Console" pitchFamily="49" charset="0"/>
                <a:ea typeface="+mn-ea"/>
                <a:cs typeface="Times New Roman" charset="0"/>
              </a:rPr>
              <a:t>, state, </a:t>
            </a:r>
            <a:r>
              <a:rPr lang="en-US" sz="1800" dirty="0" err="1" smtClean="0">
                <a:latin typeface="Lucida Console" pitchFamily="49" charset="0"/>
                <a:ea typeface="+mn-ea"/>
                <a:cs typeface="Times New Roman" charset="0"/>
              </a:rPr>
              <a:t>last_start_date</a:t>
            </a:r>
            <a:endParaRPr lang="en-US" sz="1800" dirty="0" smtClean="0">
              <a:latin typeface="Lucida Console" pitchFamily="49" charset="0"/>
              <a:ea typeface="+mn-ea"/>
              <a:cs typeface="Times New Roman" charset="0"/>
            </a:endParaRPr>
          </a:p>
          <a:p>
            <a:pPr eaLnBrk="0" hangingPunct="0">
              <a:defRPr/>
            </a:pPr>
            <a:r>
              <a:rPr lang="en-US" sz="1800" dirty="0" smtClean="0">
                <a:latin typeface="Lucida Console" pitchFamily="49" charset="0"/>
                <a:ea typeface="+mn-ea"/>
                <a:cs typeface="Times New Roman" charset="0"/>
              </a:rPr>
              <a:t>from </a:t>
            </a:r>
            <a:r>
              <a:rPr lang="en-US" sz="1800" dirty="0" err="1" smtClean="0">
                <a:solidFill>
                  <a:srgbClr val="FD0000"/>
                </a:solidFill>
                <a:latin typeface="Lucida Console" pitchFamily="49" charset="0"/>
                <a:ea typeface="+mn-ea"/>
                <a:cs typeface="Times New Roman" charset="0"/>
              </a:rPr>
              <a:t>user_scheduler_jobs</a:t>
            </a:r>
            <a:endParaRPr lang="en-US" sz="1800" dirty="0" smtClean="0">
              <a:solidFill>
                <a:srgbClr val="FD0000"/>
              </a:solidFill>
              <a:latin typeface="Lucida Console" pitchFamily="49" charset="0"/>
              <a:ea typeface="+mn-ea"/>
              <a:cs typeface="Times New Roman" charset="0"/>
            </a:endParaRPr>
          </a:p>
          <a:p>
            <a:pPr eaLnBrk="0" hangingPunct="0">
              <a:defRPr/>
            </a:pPr>
            <a:r>
              <a:rPr lang="en-US" sz="1800" dirty="0" smtClean="0">
                <a:latin typeface="Lucida Console" pitchFamily="49" charset="0"/>
                <a:ea typeface="+mn-ea"/>
                <a:cs typeface="Times New Roman" charset="0"/>
              </a:rPr>
              <a:t>where </a:t>
            </a:r>
            <a:r>
              <a:rPr lang="en-US" sz="1800" dirty="0" err="1" smtClean="0">
                <a:latin typeface="Lucida Console" pitchFamily="49" charset="0"/>
                <a:ea typeface="+mn-ea"/>
                <a:cs typeface="Times New Roman" charset="0"/>
              </a:rPr>
              <a:t>job_name</a:t>
            </a:r>
            <a:r>
              <a:rPr lang="en-US" sz="1800" dirty="0" smtClean="0">
                <a:latin typeface="Lucida Console" pitchFamily="49" charset="0"/>
                <a:ea typeface="+mn-ea"/>
                <a:cs typeface="Times New Roman" charset="0"/>
              </a:rPr>
              <a:t> like 'GEOCODE_%'</a:t>
            </a:r>
          </a:p>
          <a:p>
            <a:pPr eaLnBrk="0" hangingPunct="0">
              <a:defRPr/>
            </a:pPr>
            <a:r>
              <a:rPr lang="en-US" sz="1800" dirty="0" smtClean="0">
                <a:latin typeface="Lucida Console" pitchFamily="49" charset="0"/>
                <a:ea typeface="+mn-ea"/>
                <a:cs typeface="Times New Roman" charset="0"/>
              </a:rPr>
              <a:t>order by </a:t>
            </a:r>
            <a:r>
              <a:rPr lang="en-US" sz="1800" dirty="0" err="1" smtClean="0">
                <a:latin typeface="Lucida Console" pitchFamily="49" charset="0"/>
                <a:ea typeface="+mn-ea"/>
                <a:cs typeface="Times New Roman" charset="0"/>
              </a:rPr>
              <a:t>job_name</a:t>
            </a:r>
            <a:r>
              <a:rPr lang="en-US" sz="1800" dirty="0" smtClean="0">
                <a:latin typeface="Lucida Console" pitchFamily="49" charset="0"/>
                <a:ea typeface="+mn-ea"/>
                <a:cs typeface="Times New Roman" charset="0"/>
              </a:rPr>
              <a:t>;</a:t>
            </a:r>
          </a:p>
        </p:txBody>
      </p:sp>
      <p:sp>
        <p:nvSpPr>
          <p:cNvPr id="6" name="TextBox 5"/>
          <p:cNvSpPr txBox="1"/>
          <p:nvPr/>
        </p:nvSpPr>
        <p:spPr>
          <a:xfrm>
            <a:off x="228600" y="4191000"/>
            <a:ext cx="9476928" cy="1493328"/>
          </a:xfrm>
          <a:prstGeom prst="rect">
            <a:avLst/>
          </a:prstGeom>
          <a:solidFill>
            <a:srgbClr val="FFFF99"/>
          </a:solidFill>
          <a:ln w="1270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square" lIns="107287" tIns="53643" rIns="107287" bIns="53643">
            <a:spAutoFit/>
          </a:bodyPr>
          <a:lstStyle/>
          <a:p>
            <a:pPr eaLnBrk="0" hangingPunct="0">
              <a:defRPr/>
            </a:pPr>
            <a:r>
              <a:rPr lang="en-US" sz="1800" dirty="0" smtClean="0">
                <a:latin typeface="Lucida Console" pitchFamily="49" charset="0"/>
                <a:ea typeface="+mn-ea"/>
                <a:cs typeface="Times New Roman" charset="0"/>
              </a:rPr>
              <a:t>select </a:t>
            </a:r>
            <a:r>
              <a:rPr lang="en-US" sz="1800" dirty="0" err="1" smtClean="0">
                <a:latin typeface="Lucida Console" pitchFamily="49" charset="0"/>
                <a:ea typeface="+mn-ea"/>
                <a:cs typeface="Times New Roman" charset="0"/>
              </a:rPr>
              <a:t>job_name</a:t>
            </a:r>
            <a:r>
              <a:rPr lang="en-US" sz="1800" dirty="0" smtClean="0">
                <a:latin typeface="Lucida Console" pitchFamily="49" charset="0"/>
                <a:ea typeface="+mn-ea"/>
                <a:cs typeface="Times New Roman" charset="0"/>
              </a:rPr>
              <a:t>, status, </a:t>
            </a:r>
            <a:r>
              <a:rPr lang="en-US" sz="1800" dirty="0" err="1" smtClean="0">
                <a:latin typeface="Lucida Console" pitchFamily="49" charset="0"/>
                <a:ea typeface="+mn-ea"/>
                <a:cs typeface="Times New Roman" charset="0"/>
              </a:rPr>
              <a:t>actual_start_date</a:t>
            </a:r>
            <a:r>
              <a:rPr lang="en-US" sz="1800" dirty="0" smtClean="0">
                <a:latin typeface="Lucida Console" pitchFamily="49" charset="0"/>
                <a:ea typeface="+mn-ea"/>
                <a:cs typeface="Times New Roman" charset="0"/>
              </a:rPr>
              <a:t>, </a:t>
            </a:r>
            <a:r>
              <a:rPr lang="en-US" sz="1800" dirty="0" err="1" smtClean="0">
                <a:latin typeface="Lucida Console" pitchFamily="49" charset="0"/>
                <a:ea typeface="+mn-ea"/>
                <a:cs typeface="Times New Roman" charset="0"/>
              </a:rPr>
              <a:t>run_duration</a:t>
            </a:r>
            <a:r>
              <a:rPr lang="en-US" sz="1800" dirty="0" smtClean="0">
                <a:latin typeface="Lucida Console" pitchFamily="49" charset="0"/>
                <a:ea typeface="+mn-ea"/>
                <a:cs typeface="Times New Roman" charset="0"/>
              </a:rPr>
              <a:t>, </a:t>
            </a:r>
          </a:p>
          <a:p>
            <a:pPr eaLnBrk="0" hangingPunct="0">
              <a:defRPr/>
            </a:pPr>
            <a:r>
              <a:rPr lang="en-US" sz="1800" dirty="0" smtClean="0">
                <a:latin typeface="Lucida Console" pitchFamily="49" charset="0"/>
                <a:ea typeface="+mn-ea"/>
                <a:cs typeface="Times New Roman" charset="0"/>
              </a:rPr>
              <a:t>       output, errors </a:t>
            </a:r>
          </a:p>
          <a:p>
            <a:pPr eaLnBrk="0" hangingPunct="0">
              <a:defRPr/>
            </a:pPr>
            <a:r>
              <a:rPr lang="en-US" sz="1800" dirty="0" smtClean="0">
                <a:latin typeface="Lucida Console" pitchFamily="49" charset="0"/>
                <a:ea typeface="+mn-ea"/>
                <a:cs typeface="Times New Roman" charset="0"/>
              </a:rPr>
              <a:t>from </a:t>
            </a:r>
            <a:r>
              <a:rPr lang="en-US" sz="1800" dirty="0" err="1" smtClean="0">
                <a:solidFill>
                  <a:srgbClr val="FD0000"/>
                </a:solidFill>
                <a:latin typeface="Lucida Console" pitchFamily="49" charset="0"/>
                <a:ea typeface="+mn-ea"/>
                <a:cs typeface="Times New Roman" charset="0"/>
              </a:rPr>
              <a:t>user_scheduler_job_run_details</a:t>
            </a:r>
            <a:endParaRPr lang="en-US" sz="1800" dirty="0" smtClean="0">
              <a:solidFill>
                <a:srgbClr val="FD0000"/>
              </a:solidFill>
              <a:latin typeface="Lucida Console" pitchFamily="49" charset="0"/>
              <a:ea typeface="+mn-ea"/>
              <a:cs typeface="Times New Roman" charset="0"/>
            </a:endParaRPr>
          </a:p>
          <a:p>
            <a:pPr eaLnBrk="0" hangingPunct="0">
              <a:defRPr/>
            </a:pPr>
            <a:r>
              <a:rPr lang="en-US" sz="1800" dirty="0" smtClean="0">
                <a:latin typeface="Lucida Console" pitchFamily="49" charset="0"/>
                <a:ea typeface="+mn-ea"/>
                <a:cs typeface="Times New Roman" charset="0"/>
              </a:rPr>
              <a:t>where </a:t>
            </a:r>
            <a:r>
              <a:rPr lang="en-US" sz="1800" dirty="0" err="1" smtClean="0">
                <a:latin typeface="Lucida Console" pitchFamily="49" charset="0"/>
                <a:ea typeface="+mn-ea"/>
                <a:cs typeface="Times New Roman" charset="0"/>
              </a:rPr>
              <a:t>job_name</a:t>
            </a:r>
            <a:r>
              <a:rPr lang="en-US" sz="1800" dirty="0" smtClean="0">
                <a:latin typeface="Lucida Console" pitchFamily="49" charset="0"/>
                <a:ea typeface="+mn-ea"/>
                <a:cs typeface="Times New Roman" charset="0"/>
              </a:rPr>
              <a:t> like 'GEOCODE_%'</a:t>
            </a:r>
          </a:p>
          <a:p>
            <a:pPr eaLnBrk="0" hangingPunct="0">
              <a:defRPr/>
            </a:pPr>
            <a:r>
              <a:rPr lang="en-US" sz="1800" dirty="0" smtClean="0">
                <a:latin typeface="Lucida Console" pitchFamily="49" charset="0"/>
                <a:ea typeface="+mn-ea"/>
                <a:cs typeface="Times New Roman" charset="0"/>
              </a:rPr>
              <a:t>order by </a:t>
            </a:r>
            <a:r>
              <a:rPr lang="en-US" sz="1800" dirty="0" err="1" smtClean="0">
                <a:latin typeface="Lucida Console" pitchFamily="49" charset="0"/>
                <a:ea typeface="+mn-ea"/>
                <a:cs typeface="Times New Roman" charset="0"/>
              </a:rPr>
              <a:t>job_name</a:t>
            </a:r>
            <a:r>
              <a:rPr lang="en-US" sz="1800" dirty="0" smtClean="0">
                <a:latin typeface="Lucida Console" pitchFamily="49" charset="0"/>
                <a:ea typeface="+mn-ea"/>
                <a:cs typeface="Times New Roman" charset="0"/>
              </a:rPr>
              <a:t>;</a:t>
            </a:r>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rPr>
              <a:t>&lt;Insert Picture Here&gt;</a:t>
            </a:r>
          </a:p>
        </p:txBody>
      </p:sp>
      <p:sp>
        <p:nvSpPr>
          <p:cNvPr id="108547" name="Text Box 3"/>
          <p:cNvSpPr txBox="1">
            <a:spLocks noChangeArrowheads="1"/>
          </p:cNvSpPr>
          <p:nvPr/>
        </p:nvSpPr>
        <p:spPr bwMode="auto">
          <a:xfrm>
            <a:off x="990600" y="2133600"/>
            <a:ext cx="5345113" cy="492125"/>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rPr>
              <a:t>Remote</a:t>
            </a:r>
            <a:r>
              <a:rPr lang="en-US" sz="3200"/>
              <a:t> Geocoding</a:t>
            </a:r>
          </a:p>
        </p:txBody>
      </p:sp>
      <p:pic>
        <p:nvPicPr>
          <p:cNvPr id="108548"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08549"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Geocoder Functions and Data</a:t>
            </a:r>
          </a:p>
        </p:txBody>
      </p:sp>
      <p:grpSp>
        <p:nvGrpSpPr>
          <p:cNvPr id="26627" name="Group 3"/>
          <p:cNvGrpSpPr>
            <a:grpSpLocks/>
          </p:cNvGrpSpPr>
          <p:nvPr/>
        </p:nvGrpSpPr>
        <p:grpSpPr bwMode="auto">
          <a:xfrm>
            <a:off x="3810000" y="1846263"/>
            <a:ext cx="4876800" cy="3944937"/>
            <a:chOff x="3936" y="144"/>
            <a:chExt cx="1632" cy="3581"/>
          </a:xfrm>
        </p:grpSpPr>
        <p:sp>
          <p:nvSpPr>
            <p:cNvPr id="26640" name="Rectangle 4"/>
            <p:cNvSpPr>
              <a:spLocks noChangeArrowheads="1"/>
            </p:cNvSpPr>
            <p:nvPr/>
          </p:nvSpPr>
          <p:spPr bwMode="gray">
            <a:xfrm>
              <a:off x="3936" y="528"/>
              <a:ext cx="1632" cy="2830"/>
            </a:xfrm>
            <a:prstGeom prst="rect">
              <a:avLst/>
            </a:prstGeom>
            <a:solidFill>
              <a:srgbClr val="969696"/>
            </a:solidFill>
            <a:ln w="3175">
              <a:solidFill>
                <a:srgbClr val="9999FF"/>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6641" name="Oval 5"/>
            <p:cNvSpPr>
              <a:spLocks noChangeArrowheads="1"/>
            </p:cNvSpPr>
            <p:nvPr/>
          </p:nvSpPr>
          <p:spPr bwMode="gray">
            <a:xfrm>
              <a:off x="3936" y="144"/>
              <a:ext cx="1632" cy="720"/>
            </a:xfrm>
            <a:prstGeom prst="ellipse">
              <a:avLst/>
            </a:prstGeom>
            <a:solidFill>
              <a:srgbClr val="969696"/>
            </a:solidFill>
            <a:ln w="3175">
              <a:solidFill>
                <a:srgbClr val="9999FF"/>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6642" name="Oval 6"/>
            <p:cNvSpPr>
              <a:spLocks noChangeArrowheads="1"/>
            </p:cNvSpPr>
            <p:nvPr/>
          </p:nvSpPr>
          <p:spPr bwMode="gray">
            <a:xfrm>
              <a:off x="3936" y="3024"/>
              <a:ext cx="1632" cy="701"/>
            </a:xfrm>
            <a:prstGeom prst="ellipse">
              <a:avLst/>
            </a:prstGeom>
            <a:solidFill>
              <a:srgbClr val="969696"/>
            </a:solidFill>
            <a:ln w="3175">
              <a:no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grpSp>
      <p:sp>
        <p:nvSpPr>
          <p:cNvPr id="26628" name="Rectangle 7"/>
          <p:cNvSpPr>
            <a:spLocks noChangeArrowheads="1"/>
          </p:cNvSpPr>
          <p:nvPr/>
        </p:nvSpPr>
        <p:spPr bwMode="auto">
          <a:xfrm>
            <a:off x="6934200" y="4208463"/>
            <a:ext cx="1447800" cy="838200"/>
          </a:xfrm>
          <a:prstGeom prst="rect">
            <a:avLst/>
          </a:prstGeom>
          <a:solidFill>
            <a:schemeClr val="accent2"/>
          </a:solidFill>
          <a:ln w="9525">
            <a:solidFill>
              <a:schemeClr val="bg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6629" name="AutoShape 8"/>
          <p:cNvSpPr>
            <a:spLocks noChangeArrowheads="1"/>
          </p:cNvSpPr>
          <p:nvPr/>
        </p:nvSpPr>
        <p:spPr bwMode="auto">
          <a:xfrm>
            <a:off x="4191000" y="3446463"/>
            <a:ext cx="19812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6630" name="Rectangle 9"/>
          <p:cNvSpPr>
            <a:spLocks noChangeArrowheads="1"/>
          </p:cNvSpPr>
          <p:nvPr/>
        </p:nvSpPr>
        <p:spPr bwMode="blackWhite">
          <a:xfrm>
            <a:off x="4419600" y="3544888"/>
            <a:ext cx="1543050" cy="641350"/>
          </a:xfrm>
          <a:prstGeom prst="rect">
            <a:avLst/>
          </a:prstGeom>
          <a:noFill/>
          <a:ln w="12700">
            <a:noFill/>
            <a:miter lim="800000"/>
            <a:headEnd/>
            <a:tailEnd/>
          </a:ln>
        </p:spPr>
        <p:txBody>
          <a:bodyPr wrap="none" lIns="92075" tIns="46038" rIns="92075" bIns="46038">
            <a:prstTxWarp prst="textNoShape">
              <a:avLst/>
            </a:prstTxWarp>
            <a:spAutoFit/>
          </a:bodyPr>
          <a:lstStyle/>
          <a:p>
            <a:pPr algn="ctr" eaLnBrk="0" hangingPunct="0"/>
            <a:r>
              <a:rPr lang="en-US" sz="1800">
                <a:solidFill>
                  <a:schemeClr val="bg1"/>
                </a:solidFill>
              </a:rPr>
              <a:t>SDO_GCDR </a:t>
            </a:r>
          </a:p>
          <a:p>
            <a:pPr algn="ctr" eaLnBrk="0" hangingPunct="0"/>
            <a:r>
              <a:rPr lang="en-US" sz="1800">
                <a:solidFill>
                  <a:schemeClr val="bg1"/>
                </a:solidFill>
              </a:rPr>
              <a:t>package</a:t>
            </a:r>
          </a:p>
        </p:txBody>
      </p:sp>
      <p:sp>
        <p:nvSpPr>
          <p:cNvPr id="26631" name="Rectangle 10"/>
          <p:cNvSpPr>
            <a:spLocks noChangeArrowheads="1"/>
          </p:cNvSpPr>
          <p:nvPr/>
        </p:nvSpPr>
        <p:spPr bwMode="auto">
          <a:xfrm>
            <a:off x="6934200" y="2760663"/>
            <a:ext cx="1447800" cy="838200"/>
          </a:xfrm>
          <a:prstGeom prst="rect">
            <a:avLst/>
          </a:prstGeom>
          <a:solidFill>
            <a:schemeClr val="accent2"/>
          </a:solidFill>
          <a:ln w="9525">
            <a:solidFill>
              <a:schemeClr val="bg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26632" name="Rectangle 11"/>
          <p:cNvSpPr>
            <a:spLocks noChangeArrowheads="1"/>
          </p:cNvSpPr>
          <p:nvPr/>
        </p:nvSpPr>
        <p:spPr bwMode="blackWhite">
          <a:xfrm>
            <a:off x="7010400" y="2859088"/>
            <a:ext cx="1250950" cy="641350"/>
          </a:xfrm>
          <a:prstGeom prst="rect">
            <a:avLst/>
          </a:prstGeom>
          <a:noFill/>
          <a:ln w="12700">
            <a:noFill/>
            <a:miter lim="800000"/>
            <a:headEnd/>
            <a:tailEnd/>
          </a:ln>
        </p:spPr>
        <p:txBody>
          <a:bodyPr wrap="none" lIns="92075" tIns="46038" rIns="92075" bIns="46038">
            <a:prstTxWarp prst="textNoShape">
              <a:avLst/>
            </a:prstTxWarp>
            <a:spAutoFit/>
          </a:bodyPr>
          <a:lstStyle/>
          <a:p>
            <a:pPr algn="ctr" eaLnBrk="0" hangingPunct="0"/>
            <a:r>
              <a:rPr lang="en-US" sz="1800"/>
              <a:t>Geocoder</a:t>
            </a:r>
          </a:p>
          <a:p>
            <a:pPr algn="ctr" eaLnBrk="0" hangingPunct="0"/>
            <a:r>
              <a:rPr lang="en-US" sz="1800"/>
              <a:t>Metadata</a:t>
            </a:r>
          </a:p>
        </p:txBody>
      </p:sp>
      <p:sp>
        <p:nvSpPr>
          <p:cNvPr id="26633" name="Rectangle 12"/>
          <p:cNvSpPr>
            <a:spLocks noChangeArrowheads="1"/>
          </p:cNvSpPr>
          <p:nvPr/>
        </p:nvSpPr>
        <p:spPr bwMode="blackWhite">
          <a:xfrm>
            <a:off x="7010400" y="4306888"/>
            <a:ext cx="1250950" cy="641350"/>
          </a:xfrm>
          <a:prstGeom prst="rect">
            <a:avLst/>
          </a:prstGeom>
          <a:noFill/>
          <a:ln w="12700">
            <a:noFill/>
            <a:miter lim="800000"/>
            <a:headEnd/>
            <a:tailEnd/>
          </a:ln>
        </p:spPr>
        <p:txBody>
          <a:bodyPr wrap="none" lIns="92075" tIns="46038" rIns="92075" bIns="46038">
            <a:prstTxWarp prst="textNoShape">
              <a:avLst/>
            </a:prstTxWarp>
            <a:spAutoFit/>
          </a:bodyPr>
          <a:lstStyle/>
          <a:p>
            <a:pPr algn="ctr" eaLnBrk="0" hangingPunct="0"/>
            <a:r>
              <a:rPr lang="en-US" sz="1800"/>
              <a:t>Geocoder</a:t>
            </a:r>
          </a:p>
          <a:p>
            <a:pPr algn="ctr" eaLnBrk="0" hangingPunct="0"/>
            <a:r>
              <a:rPr lang="en-US" sz="1800"/>
              <a:t>Data</a:t>
            </a:r>
          </a:p>
        </p:txBody>
      </p:sp>
      <p:cxnSp>
        <p:nvCxnSpPr>
          <p:cNvPr id="26634" name="AutoShape 13"/>
          <p:cNvCxnSpPr>
            <a:cxnSpLocks noChangeShapeType="1"/>
            <a:stCxn id="26631" idx="1"/>
            <a:endCxn id="26629" idx="3"/>
          </p:cNvCxnSpPr>
          <p:nvPr/>
        </p:nvCxnSpPr>
        <p:spPr bwMode="auto">
          <a:xfrm rot="10800000" flipV="1">
            <a:off x="6181725" y="3179763"/>
            <a:ext cx="752475" cy="685800"/>
          </a:xfrm>
          <a:prstGeom prst="bentConnector3">
            <a:avLst>
              <a:gd name="adj1" fmla="val 50634"/>
            </a:avLst>
          </a:prstGeom>
          <a:noFill/>
          <a:ln w="28575">
            <a:solidFill>
              <a:schemeClr val="hlink"/>
            </a:solidFill>
            <a:miter lim="800000"/>
            <a:headEnd/>
            <a:tailEnd type="triangle" w="med" len="med"/>
          </a:ln>
        </p:spPr>
      </p:cxnSp>
      <p:cxnSp>
        <p:nvCxnSpPr>
          <p:cNvPr id="26635" name="AutoShape 14"/>
          <p:cNvCxnSpPr>
            <a:cxnSpLocks noChangeShapeType="1"/>
            <a:stCxn id="26628" idx="1"/>
            <a:endCxn id="26629" idx="3"/>
          </p:cNvCxnSpPr>
          <p:nvPr/>
        </p:nvCxnSpPr>
        <p:spPr bwMode="auto">
          <a:xfrm rot="10800000">
            <a:off x="6181725" y="3865563"/>
            <a:ext cx="752475" cy="762000"/>
          </a:xfrm>
          <a:prstGeom prst="bentConnector3">
            <a:avLst>
              <a:gd name="adj1" fmla="val 50634"/>
            </a:avLst>
          </a:prstGeom>
          <a:noFill/>
          <a:ln w="28575">
            <a:solidFill>
              <a:schemeClr val="hlink"/>
            </a:solidFill>
            <a:miter lim="800000"/>
            <a:headEnd/>
            <a:tailEnd type="triangle" w="med" len="med"/>
          </a:ln>
        </p:spPr>
      </p:cxnSp>
      <p:sp>
        <p:nvSpPr>
          <p:cNvPr id="26636" name="Rectangle 15"/>
          <p:cNvSpPr>
            <a:spLocks noChangeArrowheads="1"/>
          </p:cNvSpPr>
          <p:nvPr/>
        </p:nvSpPr>
        <p:spPr bwMode="blackWhite">
          <a:xfrm>
            <a:off x="1371600" y="2608263"/>
            <a:ext cx="2209800" cy="349250"/>
          </a:xfrm>
          <a:prstGeom prst="rect">
            <a:avLst/>
          </a:prstGeom>
          <a:solidFill>
            <a:schemeClr val="folHlink"/>
          </a:solidFill>
          <a:ln w="12700">
            <a:solidFill>
              <a:schemeClr val="tx1"/>
            </a:solidFill>
            <a:miter lim="800000"/>
            <a:headEnd/>
            <a:tailEnd/>
          </a:ln>
        </p:spPr>
        <p:txBody>
          <a:bodyPr lIns="92075" tIns="46038" rIns="92075" bIns="46038">
            <a:prstTxWarp prst="textNoShape">
              <a:avLst/>
            </a:prstTxWarp>
            <a:spAutoFit/>
          </a:bodyPr>
          <a:lstStyle/>
          <a:p>
            <a:pPr eaLnBrk="0" hangingPunct="0"/>
            <a:r>
              <a:rPr lang="en-US" sz="1600">
                <a:solidFill>
                  <a:schemeClr val="bg1"/>
                </a:solidFill>
              </a:rPr>
              <a:t>Address to Match</a:t>
            </a:r>
          </a:p>
        </p:txBody>
      </p:sp>
      <p:sp>
        <p:nvSpPr>
          <p:cNvPr id="26637" name="Rectangle 16"/>
          <p:cNvSpPr>
            <a:spLocks noChangeArrowheads="1"/>
          </p:cNvSpPr>
          <p:nvPr/>
        </p:nvSpPr>
        <p:spPr bwMode="blackWhite">
          <a:xfrm>
            <a:off x="1371600" y="4681538"/>
            <a:ext cx="2209800" cy="593725"/>
          </a:xfrm>
          <a:prstGeom prst="rect">
            <a:avLst/>
          </a:prstGeom>
          <a:solidFill>
            <a:schemeClr val="folHlink"/>
          </a:solidFill>
          <a:ln w="12700">
            <a:solidFill>
              <a:schemeClr val="tx1"/>
            </a:solidFill>
            <a:miter lim="800000"/>
            <a:headEnd/>
            <a:tailEnd/>
          </a:ln>
        </p:spPr>
        <p:txBody>
          <a:bodyPr lIns="92075" tIns="46038" rIns="92075" bIns="46038">
            <a:prstTxWarp prst="textNoShape">
              <a:avLst/>
            </a:prstTxWarp>
            <a:spAutoFit/>
          </a:bodyPr>
          <a:lstStyle/>
          <a:p>
            <a:pPr eaLnBrk="0" hangingPunct="0"/>
            <a:r>
              <a:rPr lang="en-US" sz="1600">
                <a:solidFill>
                  <a:schemeClr val="bg1"/>
                </a:solidFill>
              </a:rPr>
              <a:t>Coordinates +</a:t>
            </a:r>
          </a:p>
          <a:p>
            <a:pPr eaLnBrk="0" hangingPunct="0"/>
            <a:r>
              <a:rPr lang="en-US" sz="1600">
                <a:solidFill>
                  <a:schemeClr val="bg1"/>
                </a:solidFill>
              </a:rPr>
              <a:t>Corrected Address</a:t>
            </a:r>
          </a:p>
        </p:txBody>
      </p:sp>
      <p:sp>
        <p:nvSpPr>
          <p:cNvPr id="26638" name="AutoShape 17"/>
          <p:cNvSpPr>
            <a:spLocks noChangeArrowheads="1"/>
          </p:cNvSpPr>
          <p:nvPr/>
        </p:nvSpPr>
        <p:spPr bwMode="auto">
          <a:xfrm rot="-5400000" flipH="1" flipV="1">
            <a:off x="3886200" y="2684463"/>
            <a:ext cx="6858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39" name="AutoShape 18"/>
          <p:cNvSpPr>
            <a:spLocks noChangeArrowheads="1"/>
          </p:cNvSpPr>
          <p:nvPr/>
        </p:nvSpPr>
        <p:spPr bwMode="auto">
          <a:xfrm flipH="1" flipV="1">
            <a:off x="3810000" y="4437063"/>
            <a:ext cx="6858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t>Remote Geocoding</a:t>
            </a:r>
          </a:p>
        </p:txBody>
      </p:sp>
      <p:sp>
        <p:nvSpPr>
          <p:cNvPr id="110595" name="Content Placeholder 86"/>
          <p:cNvSpPr>
            <a:spLocks noGrp="1"/>
          </p:cNvSpPr>
          <p:nvPr>
            <p:ph sz="half" idx="1"/>
          </p:nvPr>
        </p:nvSpPr>
        <p:spPr>
          <a:xfrm>
            <a:off x="631825" y="1677988"/>
            <a:ext cx="3313113" cy="4343400"/>
          </a:xfrm>
        </p:spPr>
        <p:txBody>
          <a:bodyPr/>
          <a:lstStyle/>
          <a:p>
            <a:r>
              <a:rPr lang="en-US" sz="2400"/>
              <a:t>Multiple databases share a single Geocoding database</a:t>
            </a:r>
          </a:p>
          <a:p>
            <a:r>
              <a:rPr lang="en-US" sz="2400"/>
              <a:t>Use dblinks</a:t>
            </a:r>
          </a:p>
          <a:p>
            <a:r>
              <a:rPr lang="en-US" sz="2400"/>
              <a:t>Need wrappers to overcome dblink limitations with objects.</a:t>
            </a:r>
          </a:p>
          <a:p>
            <a:r>
              <a:rPr lang="en-US" sz="2400"/>
              <a:t>“Flatten” the objects as multiple arguments</a:t>
            </a:r>
          </a:p>
          <a:p>
            <a:endParaRPr lang="en-US" sz="2400"/>
          </a:p>
        </p:txBody>
      </p:sp>
      <p:grpSp>
        <p:nvGrpSpPr>
          <p:cNvPr id="2" name="Group 3"/>
          <p:cNvGrpSpPr>
            <a:grpSpLocks/>
          </p:cNvGrpSpPr>
          <p:nvPr/>
        </p:nvGrpSpPr>
        <p:grpSpPr bwMode="auto">
          <a:xfrm>
            <a:off x="5715544" y="3429000"/>
            <a:ext cx="1861592" cy="2664296"/>
            <a:chOff x="3936" y="144"/>
            <a:chExt cx="1632" cy="3581"/>
          </a:xfrm>
          <a:solidFill>
            <a:schemeClr val="accent6"/>
          </a:solidFill>
        </p:grpSpPr>
        <p:sp>
          <p:nvSpPr>
            <p:cNvPr id="5" name="Rectangle 4"/>
            <p:cNvSpPr>
              <a:spLocks noChangeArrowheads="1"/>
            </p:cNvSpPr>
            <p:nvPr/>
          </p:nvSpPr>
          <p:spPr bwMode="gray">
            <a:xfrm>
              <a:off x="3936" y="528"/>
              <a:ext cx="1632" cy="2830"/>
            </a:xfrm>
            <a:prstGeom prst="rect">
              <a:avLst/>
            </a:prstGeom>
            <a:grpFill/>
            <a:ln w="3175">
              <a:solidFill>
                <a:srgbClr val="9999FF"/>
              </a:solidFill>
              <a:miter lim="800000"/>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sp>
          <p:nvSpPr>
            <p:cNvPr id="6" name="Oval 5"/>
            <p:cNvSpPr>
              <a:spLocks noChangeArrowheads="1"/>
            </p:cNvSpPr>
            <p:nvPr/>
          </p:nvSpPr>
          <p:spPr bwMode="gray">
            <a:xfrm>
              <a:off x="3936" y="144"/>
              <a:ext cx="1632" cy="720"/>
            </a:xfrm>
            <a:prstGeom prst="ellipse">
              <a:avLst/>
            </a:prstGeom>
            <a:grpFill/>
            <a:ln w="3175">
              <a:solidFill>
                <a:srgbClr val="9999FF"/>
              </a:solidFill>
              <a:round/>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sp>
          <p:nvSpPr>
            <p:cNvPr id="7" name="Oval 6"/>
            <p:cNvSpPr>
              <a:spLocks noChangeArrowheads="1"/>
            </p:cNvSpPr>
            <p:nvPr/>
          </p:nvSpPr>
          <p:spPr bwMode="gray">
            <a:xfrm>
              <a:off x="3936" y="3024"/>
              <a:ext cx="1632" cy="701"/>
            </a:xfrm>
            <a:prstGeom prst="ellipse">
              <a:avLst/>
            </a:prstGeom>
            <a:grpFill/>
            <a:ln w="3175">
              <a:noFill/>
              <a:round/>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grpSp>
      <p:sp>
        <p:nvSpPr>
          <p:cNvPr id="110597" name="Rectangle 12"/>
          <p:cNvSpPr>
            <a:spLocks noChangeArrowheads="1"/>
          </p:cNvSpPr>
          <p:nvPr/>
        </p:nvSpPr>
        <p:spPr bwMode="blackWhite">
          <a:xfrm>
            <a:off x="6021388" y="5178425"/>
            <a:ext cx="1250950" cy="641350"/>
          </a:xfrm>
          <a:prstGeom prst="rect">
            <a:avLst/>
          </a:prstGeom>
          <a:solidFill>
            <a:schemeClr val="accent2"/>
          </a:solidFill>
          <a:ln w="12700">
            <a:solidFill>
              <a:schemeClr val="tx1"/>
            </a:solidFill>
            <a:miter lim="800000"/>
            <a:headEnd/>
            <a:tailEnd/>
          </a:ln>
        </p:spPr>
        <p:txBody>
          <a:bodyPr wrap="none" lIns="92075" tIns="46038" rIns="92075" bIns="46038">
            <a:prstTxWarp prst="textNoShape">
              <a:avLst/>
            </a:prstTxWarp>
            <a:spAutoFit/>
          </a:bodyPr>
          <a:lstStyle/>
          <a:p>
            <a:pPr algn="ctr" eaLnBrk="0" hangingPunct="0"/>
            <a:r>
              <a:rPr lang="en-US" sz="1800"/>
              <a:t>Geocoder</a:t>
            </a:r>
          </a:p>
          <a:p>
            <a:pPr algn="ctr" eaLnBrk="0" hangingPunct="0"/>
            <a:r>
              <a:rPr lang="en-US" sz="1800"/>
              <a:t>Data</a:t>
            </a:r>
          </a:p>
        </p:txBody>
      </p:sp>
      <p:grpSp>
        <p:nvGrpSpPr>
          <p:cNvPr id="3" name="Group 20"/>
          <p:cNvGrpSpPr>
            <a:grpSpLocks/>
          </p:cNvGrpSpPr>
          <p:nvPr/>
        </p:nvGrpSpPr>
        <p:grpSpPr bwMode="auto">
          <a:xfrm>
            <a:off x="3534072" y="2780928"/>
            <a:ext cx="1861592" cy="2290192"/>
            <a:chOff x="3936" y="144"/>
            <a:chExt cx="1632" cy="3581"/>
          </a:xfrm>
          <a:solidFill>
            <a:schemeClr val="bg1">
              <a:lumMod val="75000"/>
            </a:schemeClr>
          </a:solidFill>
        </p:grpSpPr>
        <p:sp>
          <p:nvSpPr>
            <p:cNvPr id="22" name="Rectangle 21"/>
            <p:cNvSpPr>
              <a:spLocks noChangeArrowheads="1"/>
            </p:cNvSpPr>
            <p:nvPr/>
          </p:nvSpPr>
          <p:spPr bwMode="gray">
            <a:xfrm>
              <a:off x="3936" y="528"/>
              <a:ext cx="1632" cy="2830"/>
            </a:xfrm>
            <a:prstGeom prst="rect">
              <a:avLst/>
            </a:prstGeom>
            <a:grpFill/>
            <a:ln w="3175">
              <a:solidFill>
                <a:srgbClr val="9999FF"/>
              </a:solidFill>
              <a:miter lim="800000"/>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sp>
          <p:nvSpPr>
            <p:cNvPr id="23" name="Oval 22"/>
            <p:cNvSpPr>
              <a:spLocks noChangeArrowheads="1"/>
            </p:cNvSpPr>
            <p:nvPr/>
          </p:nvSpPr>
          <p:spPr bwMode="gray">
            <a:xfrm>
              <a:off x="3936" y="144"/>
              <a:ext cx="1632" cy="720"/>
            </a:xfrm>
            <a:prstGeom prst="ellipse">
              <a:avLst/>
            </a:prstGeom>
            <a:grpFill/>
            <a:ln w="3175">
              <a:solidFill>
                <a:srgbClr val="9999FF"/>
              </a:solidFill>
              <a:round/>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sp>
          <p:nvSpPr>
            <p:cNvPr id="24" name="Oval 23"/>
            <p:cNvSpPr>
              <a:spLocks noChangeArrowheads="1"/>
            </p:cNvSpPr>
            <p:nvPr/>
          </p:nvSpPr>
          <p:spPr bwMode="gray">
            <a:xfrm>
              <a:off x="3936" y="3024"/>
              <a:ext cx="1632" cy="701"/>
            </a:xfrm>
            <a:prstGeom prst="ellipse">
              <a:avLst/>
            </a:prstGeom>
            <a:grpFill/>
            <a:ln w="3175">
              <a:noFill/>
              <a:round/>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grpSp>
      <p:sp>
        <p:nvSpPr>
          <p:cNvPr id="110599" name="Rectangle 24"/>
          <p:cNvSpPr>
            <a:spLocks noChangeArrowheads="1"/>
          </p:cNvSpPr>
          <p:nvPr/>
        </p:nvSpPr>
        <p:spPr bwMode="blackWhite">
          <a:xfrm>
            <a:off x="3970338" y="3357563"/>
            <a:ext cx="1003300" cy="646112"/>
          </a:xfrm>
          <a:prstGeom prst="rect">
            <a:avLst/>
          </a:prstGeom>
          <a:solidFill>
            <a:schemeClr val="accent2"/>
          </a:solidFill>
          <a:ln w="12700">
            <a:solidFill>
              <a:schemeClr val="tx1"/>
            </a:solidFill>
            <a:miter lim="800000"/>
            <a:headEnd/>
            <a:tailEnd/>
          </a:ln>
        </p:spPr>
        <p:txBody>
          <a:bodyPr lIns="92075" tIns="46038" rIns="92075" bIns="46038">
            <a:prstTxWarp prst="textNoShape">
              <a:avLst/>
            </a:prstTxWarp>
            <a:spAutoFit/>
          </a:bodyPr>
          <a:lstStyle/>
          <a:p>
            <a:pPr algn="ctr" eaLnBrk="0" hangingPunct="0"/>
            <a:r>
              <a:rPr lang="en-US" sz="1800"/>
              <a:t>User Tables</a:t>
            </a:r>
          </a:p>
        </p:txBody>
      </p:sp>
      <p:grpSp>
        <p:nvGrpSpPr>
          <p:cNvPr id="110600" name="Group 25"/>
          <p:cNvGrpSpPr>
            <a:grpSpLocks/>
          </p:cNvGrpSpPr>
          <p:nvPr/>
        </p:nvGrpSpPr>
        <p:grpSpPr bwMode="auto">
          <a:xfrm>
            <a:off x="5997575" y="4235450"/>
            <a:ext cx="1296988" cy="647700"/>
            <a:chOff x="4191000" y="3446463"/>
            <a:chExt cx="1981200" cy="838200"/>
          </a:xfrm>
        </p:grpSpPr>
        <p:sp>
          <p:nvSpPr>
            <p:cNvPr id="110621" name="AutoShape 8"/>
            <p:cNvSpPr>
              <a:spLocks noChangeArrowheads="1"/>
            </p:cNvSpPr>
            <p:nvPr/>
          </p:nvSpPr>
          <p:spPr bwMode="auto">
            <a:xfrm>
              <a:off x="4191000" y="3446463"/>
              <a:ext cx="19812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sz="1600"/>
            </a:p>
          </p:txBody>
        </p:sp>
        <p:sp>
          <p:nvSpPr>
            <p:cNvPr id="110622" name="Rectangle 27"/>
            <p:cNvSpPr>
              <a:spLocks noChangeArrowheads="1"/>
            </p:cNvSpPr>
            <p:nvPr/>
          </p:nvSpPr>
          <p:spPr bwMode="blackWhite">
            <a:xfrm>
              <a:off x="4564350" y="3544888"/>
              <a:ext cx="1253548" cy="523862"/>
            </a:xfrm>
            <a:prstGeom prst="rect">
              <a:avLst/>
            </a:prstGeom>
            <a:noFill/>
            <a:ln w="12700">
              <a:noFill/>
              <a:miter lim="800000"/>
              <a:headEnd/>
              <a:tailEnd/>
            </a:ln>
          </p:spPr>
          <p:txBody>
            <a:bodyPr wrap="none" lIns="92075" tIns="46038" rIns="92075" bIns="46038">
              <a:prstTxWarp prst="textNoShape">
                <a:avLst/>
              </a:prstTxWarp>
              <a:spAutoFit/>
            </a:bodyPr>
            <a:lstStyle/>
            <a:p>
              <a:pPr algn="ctr" eaLnBrk="0" hangingPunct="0"/>
              <a:r>
                <a:rPr lang="en-US" sz="1400">
                  <a:solidFill>
                    <a:schemeClr val="bg1"/>
                  </a:solidFill>
                </a:rPr>
                <a:t>SDO_GCDR </a:t>
              </a:r>
            </a:p>
            <a:p>
              <a:pPr algn="ctr" eaLnBrk="0" hangingPunct="0"/>
              <a:r>
                <a:rPr lang="en-US" sz="1400">
                  <a:solidFill>
                    <a:schemeClr val="bg1"/>
                  </a:solidFill>
                </a:rPr>
                <a:t>package</a:t>
              </a:r>
            </a:p>
          </p:txBody>
        </p:sp>
      </p:grpSp>
      <p:cxnSp>
        <p:nvCxnSpPr>
          <p:cNvPr id="110601" name="Straight Arrow Connector 32"/>
          <p:cNvCxnSpPr>
            <a:cxnSpLocks noChangeShapeType="1"/>
            <a:stCxn id="110621" idx="2"/>
            <a:endCxn id="110597" idx="0"/>
          </p:cNvCxnSpPr>
          <p:nvPr/>
        </p:nvCxnSpPr>
        <p:spPr bwMode="auto">
          <a:xfrm>
            <a:off x="6646863" y="4883150"/>
            <a:ext cx="0" cy="295275"/>
          </a:xfrm>
          <a:prstGeom prst="straightConnector1">
            <a:avLst/>
          </a:prstGeom>
          <a:noFill/>
          <a:ln w="9525">
            <a:solidFill>
              <a:schemeClr val="tx1"/>
            </a:solidFill>
            <a:round/>
            <a:headEnd type="arrow" w="med" len="med"/>
            <a:tailEnd type="arrow" w="med" len="med"/>
          </a:ln>
        </p:spPr>
      </p:cxnSp>
      <p:grpSp>
        <p:nvGrpSpPr>
          <p:cNvPr id="110602" name="Group 35"/>
          <p:cNvGrpSpPr>
            <a:grpSpLocks/>
          </p:cNvGrpSpPr>
          <p:nvPr/>
        </p:nvGrpSpPr>
        <p:grpSpPr bwMode="auto">
          <a:xfrm>
            <a:off x="3822700" y="4343400"/>
            <a:ext cx="1295400" cy="431800"/>
            <a:chOff x="4191000" y="3446463"/>
            <a:chExt cx="1981200" cy="838200"/>
          </a:xfrm>
        </p:grpSpPr>
        <p:sp>
          <p:nvSpPr>
            <p:cNvPr id="110619" name="AutoShape 8"/>
            <p:cNvSpPr>
              <a:spLocks noChangeArrowheads="1"/>
            </p:cNvSpPr>
            <p:nvPr/>
          </p:nvSpPr>
          <p:spPr bwMode="auto">
            <a:xfrm>
              <a:off x="4191000" y="3446463"/>
              <a:ext cx="19812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sz="1600"/>
            </a:p>
          </p:txBody>
        </p:sp>
        <p:sp>
          <p:nvSpPr>
            <p:cNvPr id="110620" name="Rectangle 37"/>
            <p:cNvSpPr>
              <a:spLocks noChangeArrowheads="1"/>
            </p:cNvSpPr>
            <p:nvPr/>
          </p:nvSpPr>
          <p:spPr bwMode="blackWhite">
            <a:xfrm>
              <a:off x="4425427" y="3544888"/>
              <a:ext cx="1531403" cy="598352"/>
            </a:xfrm>
            <a:prstGeom prst="rect">
              <a:avLst/>
            </a:prstGeom>
            <a:noFill/>
            <a:ln w="12700">
              <a:noFill/>
              <a:miter lim="800000"/>
              <a:headEnd/>
              <a:tailEnd/>
            </a:ln>
          </p:spPr>
          <p:txBody>
            <a:bodyPr wrap="none" lIns="92075" tIns="46038" rIns="92075" bIns="46038">
              <a:prstTxWarp prst="textNoShape">
                <a:avLst/>
              </a:prstTxWarp>
              <a:spAutoFit/>
            </a:bodyPr>
            <a:lstStyle/>
            <a:p>
              <a:pPr algn="ctr" eaLnBrk="0" hangingPunct="0"/>
              <a:r>
                <a:rPr lang="en-US" sz="1400">
                  <a:solidFill>
                    <a:schemeClr val="bg1"/>
                  </a:solidFill>
                </a:rPr>
                <a:t>GC Client</a:t>
              </a:r>
            </a:p>
          </p:txBody>
        </p:sp>
      </p:grpSp>
      <p:cxnSp>
        <p:nvCxnSpPr>
          <p:cNvPr id="110603" name="Straight Arrow Connector 38"/>
          <p:cNvCxnSpPr>
            <a:cxnSpLocks noChangeShapeType="1"/>
            <a:stCxn id="110599" idx="2"/>
            <a:endCxn id="110619" idx="0"/>
          </p:cNvCxnSpPr>
          <p:nvPr/>
        </p:nvCxnSpPr>
        <p:spPr bwMode="auto">
          <a:xfrm flipH="1">
            <a:off x="4470400" y="4003675"/>
            <a:ext cx="1588" cy="339725"/>
          </a:xfrm>
          <a:prstGeom prst="straightConnector1">
            <a:avLst/>
          </a:prstGeom>
          <a:noFill/>
          <a:ln w="28575">
            <a:solidFill>
              <a:schemeClr val="tx1"/>
            </a:solidFill>
            <a:round/>
            <a:headEnd type="arrow" w="med" len="med"/>
            <a:tailEnd type="arrow" w="med" len="med"/>
          </a:ln>
        </p:spPr>
      </p:cxnSp>
      <p:grpSp>
        <p:nvGrpSpPr>
          <p:cNvPr id="9" name="Group 56"/>
          <p:cNvGrpSpPr>
            <a:grpSpLocks/>
          </p:cNvGrpSpPr>
          <p:nvPr/>
        </p:nvGrpSpPr>
        <p:grpSpPr bwMode="auto">
          <a:xfrm>
            <a:off x="5694312" y="980728"/>
            <a:ext cx="1861592" cy="2290192"/>
            <a:chOff x="3936" y="144"/>
            <a:chExt cx="1632" cy="3581"/>
          </a:xfrm>
          <a:solidFill>
            <a:schemeClr val="bg1">
              <a:lumMod val="75000"/>
            </a:schemeClr>
          </a:solidFill>
        </p:grpSpPr>
        <p:sp>
          <p:nvSpPr>
            <p:cNvPr id="58" name="Rectangle 57"/>
            <p:cNvSpPr>
              <a:spLocks noChangeArrowheads="1"/>
            </p:cNvSpPr>
            <p:nvPr/>
          </p:nvSpPr>
          <p:spPr bwMode="gray">
            <a:xfrm>
              <a:off x="3936" y="528"/>
              <a:ext cx="1632" cy="2830"/>
            </a:xfrm>
            <a:prstGeom prst="rect">
              <a:avLst/>
            </a:prstGeom>
            <a:grpFill/>
            <a:ln w="3175">
              <a:solidFill>
                <a:srgbClr val="9999FF"/>
              </a:solidFill>
              <a:miter lim="800000"/>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sp>
          <p:nvSpPr>
            <p:cNvPr id="59" name="Oval 58"/>
            <p:cNvSpPr>
              <a:spLocks noChangeArrowheads="1"/>
            </p:cNvSpPr>
            <p:nvPr/>
          </p:nvSpPr>
          <p:spPr bwMode="gray">
            <a:xfrm>
              <a:off x="3936" y="144"/>
              <a:ext cx="1632" cy="720"/>
            </a:xfrm>
            <a:prstGeom prst="ellipse">
              <a:avLst/>
            </a:prstGeom>
            <a:grpFill/>
            <a:ln w="3175">
              <a:solidFill>
                <a:srgbClr val="9999FF"/>
              </a:solidFill>
              <a:round/>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sp>
          <p:nvSpPr>
            <p:cNvPr id="60" name="Oval 59"/>
            <p:cNvSpPr>
              <a:spLocks noChangeArrowheads="1"/>
            </p:cNvSpPr>
            <p:nvPr/>
          </p:nvSpPr>
          <p:spPr bwMode="gray">
            <a:xfrm>
              <a:off x="3936" y="3024"/>
              <a:ext cx="1632" cy="701"/>
            </a:xfrm>
            <a:prstGeom prst="ellipse">
              <a:avLst/>
            </a:prstGeom>
            <a:grpFill/>
            <a:ln w="3175">
              <a:noFill/>
              <a:round/>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grpSp>
      <p:sp>
        <p:nvSpPr>
          <p:cNvPr id="110605" name="Rectangle 60"/>
          <p:cNvSpPr>
            <a:spLocks noChangeArrowheads="1"/>
          </p:cNvSpPr>
          <p:nvPr/>
        </p:nvSpPr>
        <p:spPr bwMode="blackWhite">
          <a:xfrm>
            <a:off x="6130925" y="1616075"/>
            <a:ext cx="1003300" cy="646113"/>
          </a:xfrm>
          <a:prstGeom prst="rect">
            <a:avLst/>
          </a:prstGeom>
          <a:solidFill>
            <a:schemeClr val="accent2"/>
          </a:solidFill>
          <a:ln w="12700">
            <a:solidFill>
              <a:schemeClr val="tx1"/>
            </a:solidFill>
            <a:miter lim="800000"/>
            <a:headEnd/>
            <a:tailEnd/>
          </a:ln>
        </p:spPr>
        <p:txBody>
          <a:bodyPr lIns="92075" tIns="46038" rIns="92075" bIns="46038">
            <a:prstTxWarp prst="textNoShape">
              <a:avLst/>
            </a:prstTxWarp>
            <a:spAutoFit/>
          </a:bodyPr>
          <a:lstStyle/>
          <a:p>
            <a:pPr algn="ctr" eaLnBrk="0" hangingPunct="0"/>
            <a:r>
              <a:rPr lang="en-US" sz="1800"/>
              <a:t>User Tables</a:t>
            </a:r>
          </a:p>
        </p:txBody>
      </p:sp>
      <p:grpSp>
        <p:nvGrpSpPr>
          <p:cNvPr id="110606" name="Group 61"/>
          <p:cNvGrpSpPr>
            <a:grpSpLocks/>
          </p:cNvGrpSpPr>
          <p:nvPr/>
        </p:nvGrpSpPr>
        <p:grpSpPr bwMode="auto">
          <a:xfrm>
            <a:off x="5981700" y="2551113"/>
            <a:ext cx="1296988" cy="431800"/>
            <a:chOff x="4191000" y="3446463"/>
            <a:chExt cx="1981200" cy="838200"/>
          </a:xfrm>
        </p:grpSpPr>
        <p:sp>
          <p:nvSpPr>
            <p:cNvPr id="110617" name="AutoShape 8"/>
            <p:cNvSpPr>
              <a:spLocks noChangeArrowheads="1"/>
            </p:cNvSpPr>
            <p:nvPr/>
          </p:nvSpPr>
          <p:spPr bwMode="auto">
            <a:xfrm>
              <a:off x="4191000" y="3446463"/>
              <a:ext cx="19812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sz="1600"/>
            </a:p>
          </p:txBody>
        </p:sp>
        <p:sp>
          <p:nvSpPr>
            <p:cNvPr id="110618" name="Rectangle 63"/>
            <p:cNvSpPr>
              <a:spLocks noChangeArrowheads="1"/>
            </p:cNvSpPr>
            <p:nvPr/>
          </p:nvSpPr>
          <p:spPr bwMode="blackWhite">
            <a:xfrm>
              <a:off x="4425427" y="3544888"/>
              <a:ext cx="1531403" cy="598352"/>
            </a:xfrm>
            <a:prstGeom prst="rect">
              <a:avLst/>
            </a:prstGeom>
            <a:noFill/>
            <a:ln w="12700">
              <a:noFill/>
              <a:miter lim="800000"/>
              <a:headEnd/>
              <a:tailEnd/>
            </a:ln>
          </p:spPr>
          <p:txBody>
            <a:bodyPr wrap="none" lIns="92075" tIns="46038" rIns="92075" bIns="46038">
              <a:prstTxWarp prst="textNoShape">
                <a:avLst/>
              </a:prstTxWarp>
              <a:spAutoFit/>
            </a:bodyPr>
            <a:lstStyle/>
            <a:p>
              <a:pPr algn="ctr" eaLnBrk="0" hangingPunct="0"/>
              <a:r>
                <a:rPr lang="en-US" sz="1400">
                  <a:solidFill>
                    <a:schemeClr val="bg1"/>
                  </a:solidFill>
                </a:rPr>
                <a:t>GC Client</a:t>
              </a:r>
            </a:p>
          </p:txBody>
        </p:sp>
      </p:grpSp>
      <p:cxnSp>
        <p:nvCxnSpPr>
          <p:cNvPr id="110607" name="Straight Arrow Connector 64"/>
          <p:cNvCxnSpPr>
            <a:cxnSpLocks noChangeShapeType="1"/>
            <a:stCxn id="110605" idx="2"/>
            <a:endCxn id="110617" idx="0"/>
          </p:cNvCxnSpPr>
          <p:nvPr/>
        </p:nvCxnSpPr>
        <p:spPr bwMode="auto">
          <a:xfrm flipH="1">
            <a:off x="6630988" y="2262188"/>
            <a:ext cx="1587" cy="288925"/>
          </a:xfrm>
          <a:prstGeom prst="straightConnector1">
            <a:avLst/>
          </a:prstGeom>
          <a:noFill/>
          <a:ln w="28575">
            <a:solidFill>
              <a:schemeClr val="tx1"/>
            </a:solidFill>
            <a:round/>
            <a:headEnd type="arrow" w="med" len="med"/>
            <a:tailEnd type="arrow" w="med" len="med"/>
          </a:ln>
        </p:spPr>
      </p:cxnSp>
      <p:cxnSp>
        <p:nvCxnSpPr>
          <p:cNvPr id="110608" name="Straight Arrow Connector 66"/>
          <p:cNvCxnSpPr>
            <a:cxnSpLocks noChangeShapeType="1"/>
            <a:stCxn id="110617" idx="2"/>
            <a:endCxn id="110621" idx="0"/>
          </p:cNvCxnSpPr>
          <p:nvPr/>
        </p:nvCxnSpPr>
        <p:spPr bwMode="auto">
          <a:xfrm>
            <a:off x="6630988" y="2982913"/>
            <a:ext cx="15875" cy="1252537"/>
          </a:xfrm>
          <a:prstGeom prst="straightConnector1">
            <a:avLst/>
          </a:prstGeom>
          <a:noFill/>
          <a:ln w="38100">
            <a:solidFill>
              <a:schemeClr val="tx1"/>
            </a:solidFill>
            <a:round/>
            <a:headEnd type="arrow" w="med" len="med"/>
            <a:tailEnd type="arrow" w="med" len="med"/>
          </a:ln>
        </p:spPr>
      </p:cxnSp>
      <p:cxnSp>
        <p:nvCxnSpPr>
          <p:cNvPr id="110609" name="Straight Arrow Connector 70"/>
          <p:cNvCxnSpPr>
            <a:cxnSpLocks noChangeShapeType="1"/>
          </p:cNvCxnSpPr>
          <p:nvPr/>
        </p:nvCxnSpPr>
        <p:spPr bwMode="auto">
          <a:xfrm flipH="1">
            <a:off x="5056188" y="4559300"/>
            <a:ext cx="941387" cy="0"/>
          </a:xfrm>
          <a:prstGeom prst="straightConnector1">
            <a:avLst/>
          </a:prstGeom>
          <a:noFill/>
          <a:ln w="38100">
            <a:solidFill>
              <a:schemeClr val="tx1"/>
            </a:solidFill>
            <a:round/>
            <a:headEnd type="arrow" w="med" len="med"/>
            <a:tailEnd type="arrow" w="med" len="med"/>
          </a:ln>
        </p:spPr>
      </p:cxnSp>
      <p:grpSp>
        <p:nvGrpSpPr>
          <p:cNvPr id="11" name="Group 73"/>
          <p:cNvGrpSpPr>
            <a:grpSpLocks/>
          </p:cNvGrpSpPr>
          <p:nvPr/>
        </p:nvGrpSpPr>
        <p:grpSpPr bwMode="auto">
          <a:xfrm>
            <a:off x="7843936" y="2780928"/>
            <a:ext cx="1861592" cy="2290192"/>
            <a:chOff x="3936" y="144"/>
            <a:chExt cx="1632" cy="3581"/>
          </a:xfrm>
          <a:solidFill>
            <a:schemeClr val="bg1">
              <a:lumMod val="75000"/>
            </a:schemeClr>
          </a:solidFill>
        </p:grpSpPr>
        <p:sp>
          <p:nvSpPr>
            <p:cNvPr id="75" name="Rectangle 74"/>
            <p:cNvSpPr>
              <a:spLocks noChangeArrowheads="1"/>
            </p:cNvSpPr>
            <p:nvPr/>
          </p:nvSpPr>
          <p:spPr bwMode="gray">
            <a:xfrm>
              <a:off x="3936" y="528"/>
              <a:ext cx="1632" cy="2830"/>
            </a:xfrm>
            <a:prstGeom prst="rect">
              <a:avLst/>
            </a:prstGeom>
            <a:grpFill/>
            <a:ln w="3175">
              <a:solidFill>
                <a:srgbClr val="9999FF"/>
              </a:solidFill>
              <a:miter lim="800000"/>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sp>
          <p:nvSpPr>
            <p:cNvPr id="76" name="Oval 75"/>
            <p:cNvSpPr>
              <a:spLocks noChangeArrowheads="1"/>
            </p:cNvSpPr>
            <p:nvPr/>
          </p:nvSpPr>
          <p:spPr bwMode="gray">
            <a:xfrm>
              <a:off x="3936" y="144"/>
              <a:ext cx="1632" cy="720"/>
            </a:xfrm>
            <a:prstGeom prst="ellipse">
              <a:avLst/>
            </a:prstGeom>
            <a:grpFill/>
            <a:ln w="3175">
              <a:solidFill>
                <a:srgbClr val="9999FF"/>
              </a:solidFill>
              <a:round/>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sp>
          <p:nvSpPr>
            <p:cNvPr id="77" name="Oval 76"/>
            <p:cNvSpPr>
              <a:spLocks noChangeArrowheads="1"/>
            </p:cNvSpPr>
            <p:nvPr/>
          </p:nvSpPr>
          <p:spPr bwMode="gray">
            <a:xfrm>
              <a:off x="3936" y="3024"/>
              <a:ext cx="1632" cy="701"/>
            </a:xfrm>
            <a:prstGeom prst="ellipse">
              <a:avLst/>
            </a:prstGeom>
            <a:grpFill/>
            <a:ln w="3175">
              <a:noFill/>
              <a:round/>
              <a:headEnd/>
              <a:tailEnd/>
            </a:ln>
          </p:spPr>
          <p:txBody>
            <a:bodyPr wrap="none" anchor="ctr"/>
            <a:lstStyle/>
            <a:p>
              <a:pPr algn="ctr">
                <a:lnSpc>
                  <a:spcPct val="90000"/>
                </a:lnSpc>
                <a:spcBef>
                  <a:spcPct val="50000"/>
                </a:spcBef>
                <a:buClr>
                  <a:schemeClr val="accent1"/>
                </a:buClr>
                <a:defRPr/>
              </a:pPr>
              <a:endParaRPr lang="fr-FR">
                <a:latin typeface="Arial" pitchFamily="34" charset="0"/>
                <a:ea typeface="+mn-ea"/>
                <a:cs typeface="Times New Roman" pitchFamily="18" charset="0"/>
              </a:endParaRPr>
            </a:p>
          </p:txBody>
        </p:sp>
      </p:grpSp>
      <p:sp>
        <p:nvSpPr>
          <p:cNvPr id="110611" name="Rectangle 77"/>
          <p:cNvSpPr>
            <a:spLocks noChangeArrowheads="1"/>
          </p:cNvSpPr>
          <p:nvPr/>
        </p:nvSpPr>
        <p:spPr bwMode="blackWhite">
          <a:xfrm>
            <a:off x="8280400" y="3357563"/>
            <a:ext cx="1003300" cy="646112"/>
          </a:xfrm>
          <a:prstGeom prst="rect">
            <a:avLst/>
          </a:prstGeom>
          <a:solidFill>
            <a:schemeClr val="accent2"/>
          </a:solidFill>
          <a:ln w="12700">
            <a:solidFill>
              <a:schemeClr val="tx1"/>
            </a:solidFill>
            <a:miter lim="800000"/>
            <a:headEnd/>
            <a:tailEnd/>
          </a:ln>
        </p:spPr>
        <p:txBody>
          <a:bodyPr lIns="92075" tIns="46038" rIns="92075" bIns="46038">
            <a:prstTxWarp prst="textNoShape">
              <a:avLst/>
            </a:prstTxWarp>
            <a:spAutoFit/>
          </a:bodyPr>
          <a:lstStyle/>
          <a:p>
            <a:pPr algn="ctr" eaLnBrk="0" hangingPunct="0"/>
            <a:r>
              <a:rPr lang="en-US" sz="1800"/>
              <a:t>User Tables</a:t>
            </a:r>
          </a:p>
        </p:txBody>
      </p:sp>
      <p:grpSp>
        <p:nvGrpSpPr>
          <p:cNvPr id="110612" name="Group 78"/>
          <p:cNvGrpSpPr>
            <a:grpSpLocks/>
          </p:cNvGrpSpPr>
          <p:nvPr/>
        </p:nvGrpSpPr>
        <p:grpSpPr bwMode="auto">
          <a:xfrm>
            <a:off x="8131175" y="4343400"/>
            <a:ext cx="1296988" cy="431800"/>
            <a:chOff x="4191000" y="3446463"/>
            <a:chExt cx="1981200" cy="838200"/>
          </a:xfrm>
        </p:grpSpPr>
        <p:sp>
          <p:nvSpPr>
            <p:cNvPr id="110615" name="AutoShape 8"/>
            <p:cNvSpPr>
              <a:spLocks noChangeArrowheads="1"/>
            </p:cNvSpPr>
            <p:nvPr/>
          </p:nvSpPr>
          <p:spPr bwMode="auto">
            <a:xfrm>
              <a:off x="4191000" y="3446463"/>
              <a:ext cx="1981200" cy="838200"/>
            </a:xfrm>
            <a:prstGeom prst="roundRect">
              <a:avLst>
                <a:gd name="adj" fmla="val 16667"/>
              </a:avLst>
            </a:prstGeom>
            <a:solidFill>
              <a:srgbClr val="BB5211"/>
            </a:solidFill>
            <a:ln w="19050">
              <a:solidFill>
                <a:schemeClr val="tx1"/>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sz="1600"/>
            </a:p>
          </p:txBody>
        </p:sp>
        <p:sp>
          <p:nvSpPr>
            <p:cNvPr id="110616" name="Rectangle 80"/>
            <p:cNvSpPr>
              <a:spLocks noChangeArrowheads="1"/>
            </p:cNvSpPr>
            <p:nvPr/>
          </p:nvSpPr>
          <p:spPr bwMode="blackWhite">
            <a:xfrm>
              <a:off x="4425427" y="3544888"/>
              <a:ext cx="1531403" cy="598352"/>
            </a:xfrm>
            <a:prstGeom prst="rect">
              <a:avLst/>
            </a:prstGeom>
            <a:noFill/>
            <a:ln w="12700">
              <a:noFill/>
              <a:miter lim="800000"/>
              <a:headEnd/>
              <a:tailEnd/>
            </a:ln>
          </p:spPr>
          <p:txBody>
            <a:bodyPr wrap="none" lIns="92075" tIns="46038" rIns="92075" bIns="46038">
              <a:prstTxWarp prst="textNoShape">
                <a:avLst/>
              </a:prstTxWarp>
              <a:spAutoFit/>
            </a:bodyPr>
            <a:lstStyle/>
            <a:p>
              <a:pPr algn="ctr" eaLnBrk="0" hangingPunct="0"/>
              <a:r>
                <a:rPr lang="en-US" sz="1400">
                  <a:solidFill>
                    <a:schemeClr val="bg1"/>
                  </a:solidFill>
                </a:rPr>
                <a:t>GC Client</a:t>
              </a:r>
            </a:p>
          </p:txBody>
        </p:sp>
      </p:grpSp>
      <p:cxnSp>
        <p:nvCxnSpPr>
          <p:cNvPr id="110613" name="Straight Arrow Connector 81"/>
          <p:cNvCxnSpPr>
            <a:cxnSpLocks noChangeShapeType="1"/>
            <a:stCxn id="110611" idx="2"/>
            <a:endCxn id="110615" idx="0"/>
          </p:cNvCxnSpPr>
          <p:nvPr/>
        </p:nvCxnSpPr>
        <p:spPr bwMode="auto">
          <a:xfrm flipH="1">
            <a:off x="8780463" y="4003675"/>
            <a:ext cx="1587" cy="339725"/>
          </a:xfrm>
          <a:prstGeom prst="straightConnector1">
            <a:avLst/>
          </a:prstGeom>
          <a:noFill/>
          <a:ln w="28575">
            <a:solidFill>
              <a:schemeClr val="tx1"/>
            </a:solidFill>
            <a:round/>
            <a:headEnd type="arrow" w="med" len="med"/>
            <a:tailEnd type="arrow" w="med" len="med"/>
          </a:ln>
        </p:spPr>
      </p:cxnSp>
      <p:cxnSp>
        <p:nvCxnSpPr>
          <p:cNvPr id="110614" name="Straight Arrow Connector 82"/>
          <p:cNvCxnSpPr>
            <a:cxnSpLocks noChangeShapeType="1"/>
            <a:stCxn id="110615" idx="1"/>
            <a:endCxn id="110621" idx="3"/>
          </p:cNvCxnSpPr>
          <p:nvPr/>
        </p:nvCxnSpPr>
        <p:spPr bwMode="auto">
          <a:xfrm flipH="1">
            <a:off x="7294563" y="4559300"/>
            <a:ext cx="836612" cy="0"/>
          </a:xfrm>
          <a:prstGeom prst="straightConnector1">
            <a:avLst/>
          </a:prstGeom>
          <a:noFill/>
          <a:ln w="38100">
            <a:solidFill>
              <a:schemeClr val="tx1"/>
            </a:solidFill>
            <a:round/>
            <a:headEnd type="arrow" w="med" len="med"/>
            <a:tailEnd type="arrow" w="med" len="med"/>
          </a:ln>
        </p:spPr>
      </p:cxn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a:t>Server Side Setup</a:t>
            </a:r>
          </a:p>
        </p:txBody>
      </p:sp>
      <p:sp>
        <p:nvSpPr>
          <p:cNvPr id="111619" name="Content Placeholder 2"/>
          <p:cNvSpPr>
            <a:spLocks noGrp="1"/>
          </p:cNvSpPr>
          <p:nvPr>
            <p:ph idx="1"/>
          </p:nvPr>
        </p:nvSpPr>
        <p:spPr/>
        <p:txBody>
          <a:bodyPr/>
          <a:lstStyle/>
          <a:p>
            <a:r>
              <a:rPr lang="en-US"/>
              <a:t>Define a wrapper package</a:t>
            </a:r>
          </a:p>
          <a:p>
            <a:r>
              <a:rPr lang="en-US"/>
              <a:t>Each procedure maps to a geocoder function.</a:t>
            </a:r>
          </a:p>
          <a:p>
            <a:r>
              <a:rPr lang="en-US"/>
              <a:t>Each procedure has multiple input and output arguments</a:t>
            </a:r>
          </a:p>
          <a:p>
            <a:r>
              <a:rPr lang="en-US"/>
              <a:t>Each output argument corresponds to an item of the SDO_GEO_ADDR structure.</a:t>
            </a:r>
          </a:p>
          <a:p>
            <a:endParaRPr lang="en-US"/>
          </a:p>
        </p:txBody>
      </p:sp>
      <p:sp>
        <p:nvSpPr>
          <p:cNvPr id="111620" name="Rectangle 6"/>
          <p:cNvSpPr>
            <a:spLocks noChangeArrowheads="1"/>
          </p:cNvSpPr>
          <p:nvPr/>
        </p:nvSpPr>
        <p:spPr bwMode="auto">
          <a:xfrm>
            <a:off x="849313" y="4060825"/>
            <a:ext cx="8783637" cy="2032000"/>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CREATE OR REPLACE PACKAGE </a:t>
            </a:r>
            <a:r>
              <a:rPr lang="en-US" sz="1800">
                <a:solidFill>
                  <a:srgbClr val="FF0000"/>
                </a:solidFill>
                <a:latin typeface="Courier New" pitchFamily="-111" charset="0"/>
              </a:rPr>
              <a:t>sdo_gcdr_wrapper</a:t>
            </a:r>
            <a:r>
              <a:rPr lang="en-US" sz="1800">
                <a:latin typeface="Courier New" pitchFamily="-111" charset="0"/>
              </a:rPr>
              <a:t> AS</a:t>
            </a:r>
          </a:p>
          <a:p>
            <a:pPr eaLnBrk="0" hangingPunct="0">
              <a:spcBef>
                <a:spcPct val="20000"/>
              </a:spcBef>
            </a:pPr>
            <a:r>
              <a:rPr lang="en-US" sz="1800">
                <a:latin typeface="Courier New" pitchFamily="-111" charset="0"/>
              </a:rPr>
              <a:t>  </a:t>
            </a:r>
            <a:r>
              <a:rPr lang="en-US" sz="1800">
                <a:solidFill>
                  <a:srgbClr val="FF0000"/>
                </a:solidFill>
                <a:latin typeface="Courier New" pitchFamily="-111" charset="0"/>
              </a:rPr>
              <a:t>PROCEDURE geocode </a:t>
            </a:r>
          </a:p>
          <a:p>
            <a:pPr eaLnBrk="0" hangingPunct="0">
              <a:spcBef>
                <a:spcPct val="20000"/>
              </a:spcBef>
            </a:pPr>
            <a:r>
              <a:rPr lang="en-US" sz="1800">
                <a:solidFill>
                  <a:srgbClr val="FF0000"/>
                </a:solidFill>
                <a:latin typeface="Courier New" pitchFamily="-111" charset="0"/>
              </a:rPr>
              <a:t>    (i_username IN VARCHAR2, ... o_matchvector OUT VARCHAR2);</a:t>
            </a:r>
          </a:p>
          <a:p>
            <a:pPr eaLnBrk="0" hangingPunct="0">
              <a:spcBef>
                <a:spcPct val="20000"/>
              </a:spcBef>
            </a:pPr>
            <a:r>
              <a:rPr lang="en-US" sz="1800">
                <a:latin typeface="Courier New" pitchFamily="-111" charset="0"/>
              </a:rPr>
              <a:t>  </a:t>
            </a:r>
            <a:r>
              <a:rPr lang="en-US" sz="1800">
                <a:solidFill>
                  <a:srgbClr val="FF0000"/>
                </a:solidFill>
                <a:latin typeface="Courier New" pitchFamily="-111" charset="0"/>
              </a:rPr>
              <a:t>PROCEDURE geocode_addr (...);</a:t>
            </a:r>
          </a:p>
          <a:p>
            <a:pPr eaLnBrk="0" hangingPunct="0">
              <a:spcBef>
                <a:spcPct val="20000"/>
              </a:spcBef>
            </a:pPr>
            <a:r>
              <a:rPr lang="en-US" sz="1800">
                <a:solidFill>
                  <a:srgbClr val="FF0000"/>
                </a:solidFill>
                <a:latin typeface="Courier New" pitchFamily="-111" charset="0"/>
              </a:rPr>
              <a:t>  PROCEDURE reverse_geocode (...);</a:t>
            </a:r>
          </a:p>
          <a:p>
            <a:pPr eaLnBrk="0" hangingPunct="0">
              <a:spcBef>
                <a:spcPct val="20000"/>
              </a:spcBef>
            </a:pPr>
            <a:r>
              <a:rPr lang="en-US" sz="1800">
                <a:latin typeface="Courier New" pitchFamily="-111" charset="0"/>
              </a:rPr>
              <a:t>END;</a:t>
            </a:r>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t>Server Side Wrapper</a:t>
            </a:r>
          </a:p>
        </p:txBody>
      </p:sp>
      <p:sp>
        <p:nvSpPr>
          <p:cNvPr id="112643" name="Content Placeholder 2"/>
          <p:cNvSpPr>
            <a:spLocks noGrp="1"/>
          </p:cNvSpPr>
          <p:nvPr>
            <p:ph idx="1"/>
          </p:nvPr>
        </p:nvSpPr>
        <p:spPr/>
        <p:txBody>
          <a:bodyPr/>
          <a:lstStyle/>
          <a:p>
            <a:pPr>
              <a:buFontTx/>
              <a:buNone/>
            </a:pPr>
            <a:r>
              <a:rPr lang="en-US" sz="2800"/>
              <a:t>Each procedure in the wrapper …</a:t>
            </a:r>
          </a:p>
          <a:p>
            <a:pPr>
              <a:buFontTx/>
              <a:buAutoNum type="arabicPeriod"/>
            </a:pPr>
            <a:r>
              <a:rPr lang="en-US"/>
              <a:t>Formats the input arguments in the structures expected by the corresponding geocoding function (SDO_KEYWORD_ARRAY, SDO_GEOADDR, SDO_GEOMETRY, …)</a:t>
            </a:r>
          </a:p>
          <a:p>
            <a:pPr>
              <a:buFontTx/>
              <a:buAutoNum type="arabicPeriod"/>
            </a:pPr>
            <a:r>
              <a:rPr lang="en-US"/>
              <a:t>Calls the function</a:t>
            </a:r>
          </a:p>
          <a:p>
            <a:pPr>
              <a:buFontTx/>
              <a:buAutoNum type="arabicPeriod"/>
            </a:pPr>
            <a:r>
              <a:rPr lang="en-US"/>
              <a:t>Unwraps the resulting SDO_GEOADDR into the output arguments</a:t>
            </a:r>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963613" y="260350"/>
            <a:ext cx="8213725" cy="941388"/>
          </a:xfrm>
        </p:spPr>
        <p:txBody>
          <a:bodyPr/>
          <a:lstStyle/>
          <a:p>
            <a:r>
              <a:rPr lang="en-US" sz="2800"/>
              <a:t>Server Side Wrapper: the </a:t>
            </a:r>
            <a:r>
              <a:rPr lang="en-US" sz="2800" i="1"/>
              <a:t>geocode</a:t>
            </a:r>
            <a:r>
              <a:rPr lang="en-US" sz="2800"/>
              <a:t> procedure</a:t>
            </a:r>
          </a:p>
        </p:txBody>
      </p:sp>
      <p:sp>
        <p:nvSpPr>
          <p:cNvPr id="113667" name="Rectangle 6"/>
          <p:cNvSpPr>
            <a:spLocks noChangeArrowheads="1"/>
          </p:cNvSpPr>
          <p:nvPr/>
        </p:nvSpPr>
        <p:spPr bwMode="auto">
          <a:xfrm>
            <a:off x="5024438" y="1052513"/>
            <a:ext cx="4465637" cy="5067300"/>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600">
                <a:latin typeface="Courier New" pitchFamily="-111" charset="0"/>
              </a:rPr>
              <a:t>BEGIN</a:t>
            </a:r>
          </a:p>
          <a:p>
            <a:pPr eaLnBrk="0" hangingPunct="0">
              <a:spcBef>
                <a:spcPct val="20000"/>
              </a:spcBef>
            </a:pPr>
            <a:r>
              <a:rPr lang="en-US" sz="1600">
                <a:latin typeface="Courier New" pitchFamily="-111" charset="0"/>
              </a:rPr>
              <a:t>  g := SDO_GCDR.GEOCODE(</a:t>
            </a:r>
          </a:p>
          <a:p>
            <a:pPr eaLnBrk="0" hangingPunct="0">
              <a:spcBef>
                <a:spcPct val="20000"/>
              </a:spcBef>
            </a:pPr>
            <a:r>
              <a:rPr lang="en-US" sz="1600">
                <a:latin typeface="Courier New" pitchFamily="-111" charset="0"/>
              </a:rPr>
              <a:t>    </a:t>
            </a:r>
            <a:r>
              <a:rPr lang="en-US" sz="1600">
                <a:solidFill>
                  <a:srgbClr val="FF0000"/>
                </a:solidFill>
                <a:latin typeface="Courier New" pitchFamily="-111" charset="0"/>
              </a:rPr>
              <a:t>i_username,</a:t>
            </a:r>
          </a:p>
          <a:p>
            <a:pPr eaLnBrk="0" hangingPunct="0">
              <a:spcBef>
                <a:spcPct val="20000"/>
              </a:spcBef>
            </a:pPr>
            <a:r>
              <a:rPr lang="en-US" sz="1600">
                <a:solidFill>
                  <a:srgbClr val="FF0000"/>
                </a:solidFill>
                <a:latin typeface="Courier New" pitchFamily="-111" charset="0"/>
              </a:rPr>
              <a:t>    SDO_KEYWORDARRAY(</a:t>
            </a:r>
          </a:p>
          <a:p>
            <a:pPr eaLnBrk="0" hangingPunct="0">
              <a:spcBef>
                <a:spcPct val="20000"/>
              </a:spcBef>
            </a:pPr>
            <a:r>
              <a:rPr lang="en-US" sz="1600">
                <a:solidFill>
                  <a:srgbClr val="FF0000"/>
                </a:solidFill>
                <a:latin typeface="Courier New" pitchFamily="-111" charset="0"/>
              </a:rPr>
              <a:t>      i_addr_line_1,</a:t>
            </a:r>
          </a:p>
          <a:p>
            <a:pPr eaLnBrk="0" hangingPunct="0">
              <a:spcBef>
                <a:spcPct val="20000"/>
              </a:spcBef>
            </a:pPr>
            <a:r>
              <a:rPr lang="en-US" sz="1600">
                <a:solidFill>
                  <a:srgbClr val="FF0000"/>
                </a:solidFill>
                <a:latin typeface="Courier New" pitchFamily="-111" charset="0"/>
              </a:rPr>
              <a:t>      i_addr_line_2</a:t>
            </a:r>
          </a:p>
          <a:p>
            <a:pPr eaLnBrk="0" hangingPunct="0">
              <a:spcBef>
                <a:spcPct val="20000"/>
              </a:spcBef>
            </a:pPr>
            <a:r>
              <a:rPr lang="en-US" sz="1600">
                <a:solidFill>
                  <a:srgbClr val="FF0000"/>
                </a:solidFill>
                <a:latin typeface="Courier New" pitchFamily="-111" charset="0"/>
              </a:rPr>
              <a:t>    ),</a:t>
            </a:r>
          </a:p>
          <a:p>
            <a:pPr eaLnBrk="0" hangingPunct="0">
              <a:spcBef>
                <a:spcPct val="20000"/>
              </a:spcBef>
            </a:pPr>
            <a:r>
              <a:rPr lang="en-US" sz="1600">
                <a:solidFill>
                  <a:srgbClr val="FF0000"/>
                </a:solidFill>
                <a:latin typeface="Courier New" pitchFamily="-111" charset="0"/>
              </a:rPr>
              <a:t>    i_country,</a:t>
            </a:r>
          </a:p>
          <a:p>
            <a:pPr eaLnBrk="0" hangingPunct="0">
              <a:spcBef>
                <a:spcPct val="20000"/>
              </a:spcBef>
            </a:pPr>
            <a:r>
              <a:rPr lang="en-US" sz="1600">
                <a:solidFill>
                  <a:srgbClr val="FF0000"/>
                </a:solidFill>
                <a:latin typeface="Courier New" pitchFamily="-111" charset="0"/>
              </a:rPr>
              <a:t>    i_match_mode</a:t>
            </a:r>
          </a:p>
          <a:p>
            <a:pPr eaLnBrk="0" hangingPunct="0">
              <a:spcBef>
                <a:spcPct val="20000"/>
              </a:spcBef>
            </a:pPr>
            <a:r>
              <a:rPr lang="en-US" sz="1600">
                <a:latin typeface="Courier New" pitchFamily="-111" charset="0"/>
              </a:rPr>
              <a:t>  );</a:t>
            </a:r>
          </a:p>
          <a:p>
            <a:pPr eaLnBrk="0" hangingPunct="0">
              <a:spcBef>
                <a:spcPct val="20000"/>
              </a:spcBef>
            </a:pPr>
            <a:r>
              <a:rPr lang="en-US" sz="1600">
                <a:latin typeface="Courier New" pitchFamily="-111" charset="0"/>
              </a:rPr>
              <a:t>  IF g IS NOT NULL THEN</a:t>
            </a:r>
          </a:p>
          <a:p>
            <a:pPr eaLnBrk="0" hangingPunct="0">
              <a:spcBef>
                <a:spcPct val="20000"/>
              </a:spcBef>
            </a:pPr>
            <a:r>
              <a:rPr lang="en-US" sz="1600">
                <a:latin typeface="Courier New" pitchFamily="-111" charset="0"/>
              </a:rPr>
              <a:t>    </a:t>
            </a:r>
            <a:r>
              <a:rPr lang="en-US" sz="1600">
                <a:solidFill>
                  <a:srgbClr val="FF0000"/>
                </a:solidFill>
                <a:latin typeface="Courier New" pitchFamily="-111" charset="0"/>
              </a:rPr>
              <a:t>o_id          := g.id;</a:t>
            </a:r>
          </a:p>
          <a:p>
            <a:pPr eaLnBrk="0" hangingPunct="0">
              <a:spcBef>
                <a:spcPct val="20000"/>
              </a:spcBef>
            </a:pPr>
            <a:r>
              <a:rPr lang="en-US" sz="1600">
                <a:solidFill>
                  <a:srgbClr val="FF0000"/>
                </a:solidFill>
                <a:latin typeface="Courier New" pitchFamily="-111" charset="0"/>
              </a:rPr>
              <a:t>    o_placename   := g.placename;</a:t>
            </a:r>
          </a:p>
          <a:p>
            <a:pPr eaLnBrk="0" hangingPunct="0">
              <a:spcBef>
                <a:spcPct val="20000"/>
              </a:spcBef>
            </a:pPr>
            <a:r>
              <a:rPr lang="en-US" sz="1600">
                <a:solidFill>
                  <a:srgbClr val="FF0000"/>
                </a:solidFill>
                <a:latin typeface="Courier New" pitchFamily="-111" charset="0"/>
              </a:rPr>
              <a:t>    ...</a:t>
            </a:r>
          </a:p>
          <a:p>
            <a:pPr eaLnBrk="0" hangingPunct="0">
              <a:spcBef>
                <a:spcPct val="20000"/>
              </a:spcBef>
            </a:pPr>
            <a:r>
              <a:rPr lang="en-US" sz="1600">
                <a:solidFill>
                  <a:srgbClr val="FF0000"/>
                </a:solidFill>
                <a:latin typeface="Courier New" pitchFamily="-111" charset="0"/>
              </a:rPr>
              <a:t>    o_matchvector := g.matchvector;</a:t>
            </a:r>
          </a:p>
          <a:p>
            <a:pPr eaLnBrk="0" hangingPunct="0">
              <a:spcBef>
                <a:spcPct val="20000"/>
              </a:spcBef>
            </a:pPr>
            <a:r>
              <a:rPr lang="en-US" sz="1600">
                <a:latin typeface="Courier New" pitchFamily="-111" charset="0"/>
              </a:rPr>
              <a:t>  END IF;</a:t>
            </a:r>
          </a:p>
          <a:p>
            <a:pPr eaLnBrk="0" hangingPunct="0">
              <a:spcBef>
                <a:spcPct val="20000"/>
              </a:spcBef>
            </a:pPr>
            <a:r>
              <a:rPr lang="en-US" sz="1600">
                <a:latin typeface="Courier New" pitchFamily="-111" charset="0"/>
              </a:rPr>
              <a:t>END;</a:t>
            </a:r>
          </a:p>
        </p:txBody>
      </p:sp>
      <p:sp>
        <p:nvSpPr>
          <p:cNvPr id="113668" name="Rectangle 6"/>
          <p:cNvSpPr>
            <a:spLocks noChangeArrowheads="1"/>
          </p:cNvSpPr>
          <p:nvPr/>
        </p:nvSpPr>
        <p:spPr bwMode="auto">
          <a:xfrm>
            <a:off x="415925" y="1052513"/>
            <a:ext cx="4249738" cy="5067300"/>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600">
                <a:latin typeface="Courier New" pitchFamily="-111" charset="0"/>
              </a:rPr>
              <a:t>PROCEDURE geocode (</a:t>
            </a:r>
          </a:p>
          <a:p>
            <a:pPr eaLnBrk="0" hangingPunct="0">
              <a:spcBef>
                <a:spcPct val="20000"/>
              </a:spcBef>
            </a:pPr>
            <a:r>
              <a:rPr lang="en-US" sz="1600">
                <a:latin typeface="Courier New" pitchFamily="-111" charset="0"/>
              </a:rPr>
              <a:t>  </a:t>
            </a:r>
            <a:r>
              <a:rPr lang="en-US" sz="1600">
                <a:solidFill>
                  <a:srgbClr val="FF0000"/>
                </a:solidFill>
                <a:latin typeface="Courier New" pitchFamily="-111" charset="0"/>
              </a:rPr>
              <a:t>i_username      IN  VARCHAR2,</a:t>
            </a:r>
          </a:p>
          <a:p>
            <a:pPr eaLnBrk="0" hangingPunct="0">
              <a:spcBef>
                <a:spcPct val="20000"/>
              </a:spcBef>
            </a:pPr>
            <a:r>
              <a:rPr lang="en-US" sz="1600">
                <a:solidFill>
                  <a:srgbClr val="FF0000"/>
                </a:solidFill>
                <a:latin typeface="Courier New" pitchFamily="-111" charset="0"/>
              </a:rPr>
              <a:t>  i_addr_line_1   IN  VARCHAR2,</a:t>
            </a:r>
          </a:p>
          <a:p>
            <a:pPr eaLnBrk="0" hangingPunct="0">
              <a:spcBef>
                <a:spcPct val="20000"/>
              </a:spcBef>
            </a:pPr>
            <a:r>
              <a:rPr lang="en-US" sz="1600">
                <a:solidFill>
                  <a:srgbClr val="FF0000"/>
                </a:solidFill>
                <a:latin typeface="Courier New" pitchFamily="-111" charset="0"/>
              </a:rPr>
              <a:t>  i_addr_line_2   IN  VARCHAR2,</a:t>
            </a:r>
          </a:p>
          <a:p>
            <a:pPr eaLnBrk="0" hangingPunct="0">
              <a:spcBef>
                <a:spcPct val="20000"/>
              </a:spcBef>
            </a:pPr>
            <a:r>
              <a:rPr lang="en-US" sz="1600">
                <a:solidFill>
                  <a:srgbClr val="FF0000"/>
                </a:solidFill>
                <a:latin typeface="Courier New" pitchFamily="-111" charset="0"/>
              </a:rPr>
              <a:t>  i_country       IN  VARCHAR2,</a:t>
            </a:r>
          </a:p>
          <a:p>
            <a:pPr eaLnBrk="0" hangingPunct="0">
              <a:spcBef>
                <a:spcPct val="20000"/>
              </a:spcBef>
            </a:pPr>
            <a:r>
              <a:rPr lang="en-US" sz="1600">
                <a:solidFill>
                  <a:srgbClr val="FF0000"/>
                </a:solidFill>
                <a:latin typeface="Courier New" pitchFamily="-111" charset="0"/>
              </a:rPr>
              <a:t>  i_match_mode    IN  VARCHAR2,</a:t>
            </a:r>
          </a:p>
          <a:p>
            <a:pPr eaLnBrk="0" hangingPunct="0">
              <a:spcBef>
                <a:spcPct val="20000"/>
              </a:spcBef>
            </a:pPr>
            <a:r>
              <a:rPr lang="en-US" sz="1600">
                <a:solidFill>
                  <a:srgbClr val="FF0000"/>
                </a:solidFill>
                <a:latin typeface="Courier New" pitchFamily="-111" charset="0"/>
              </a:rPr>
              <a:t>  o_id            OUT NUMBER,</a:t>
            </a:r>
          </a:p>
          <a:p>
            <a:pPr eaLnBrk="0" hangingPunct="0">
              <a:spcBef>
                <a:spcPct val="20000"/>
              </a:spcBef>
            </a:pPr>
            <a:r>
              <a:rPr lang="en-US" sz="1600">
                <a:solidFill>
                  <a:srgbClr val="FF0000"/>
                </a:solidFill>
                <a:latin typeface="Courier New" pitchFamily="-111" charset="0"/>
              </a:rPr>
              <a:t>  o_placename     OUT VARCHAR2,</a:t>
            </a:r>
          </a:p>
          <a:p>
            <a:pPr eaLnBrk="0" hangingPunct="0">
              <a:spcBef>
                <a:spcPct val="20000"/>
              </a:spcBef>
            </a:pPr>
            <a:r>
              <a:rPr lang="en-US" sz="1600">
                <a:solidFill>
                  <a:srgbClr val="FF0000"/>
                </a:solidFill>
                <a:latin typeface="Courier New" pitchFamily="-111" charset="0"/>
              </a:rPr>
              <a:t>  ...</a:t>
            </a:r>
          </a:p>
          <a:p>
            <a:pPr eaLnBrk="0" hangingPunct="0">
              <a:spcBef>
                <a:spcPct val="20000"/>
              </a:spcBef>
            </a:pPr>
            <a:r>
              <a:rPr lang="en-US" sz="1600">
                <a:solidFill>
                  <a:srgbClr val="FF0000"/>
                </a:solidFill>
                <a:latin typeface="Courier New" pitchFamily="-111" charset="0"/>
              </a:rPr>
              <a:t>  o_matchvector   OUT VARCHAR2</a:t>
            </a:r>
          </a:p>
          <a:p>
            <a:pPr eaLnBrk="0" hangingPunct="0">
              <a:spcBef>
                <a:spcPct val="20000"/>
              </a:spcBef>
            </a:pPr>
            <a:r>
              <a:rPr lang="en-US" sz="1600">
                <a:latin typeface="Courier New" pitchFamily="-111" charset="0"/>
              </a:rPr>
              <a:t>)</a:t>
            </a:r>
          </a:p>
          <a:p>
            <a:pPr eaLnBrk="0" hangingPunct="0">
              <a:spcBef>
                <a:spcPct val="20000"/>
              </a:spcBef>
            </a:pPr>
            <a:r>
              <a:rPr lang="en-US" sz="1600">
                <a:latin typeface="Courier New" pitchFamily="-111" charset="0"/>
              </a:rPr>
              <a:t>AS</a:t>
            </a:r>
          </a:p>
          <a:p>
            <a:pPr eaLnBrk="0" hangingPunct="0">
              <a:spcBef>
                <a:spcPct val="20000"/>
              </a:spcBef>
            </a:pPr>
            <a:r>
              <a:rPr lang="en-US" sz="1600">
                <a:latin typeface="Courier New" pitchFamily="-111" charset="0"/>
              </a:rPr>
              <a:t>  g SDO_GEO_ADDR;</a:t>
            </a:r>
          </a:p>
          <a:p>
            <a:pPr eaLnBrk="0" hangingPunct="0">
              <a:spcBef>
                <a:spcPct val="20000"/>
              </a:spcBef>
            </a:pPr>
            <a:endParaRPr lang="en-US" sz="1600">
              <a:latin typeface="Courier New" pitchFamily="-111" charset="0"/>
            </a:endParaRPr>
          </a:p>
          <a:p>
            <a:pPr eaLnBrk="0" hangingPunct="0">
              <a:spcBef>
                <a:spcPct val="20000"/>
              </a:spcBef>
            </a:pPr>
            <a:endParaRPr lang="en-US" sz="1600">
              <a:latin typeface="Courier New" pitchFamily="-111" charset="0"/>
            </a:endParaRPr>
          </a:p>
          <a:p>
            <a:pPr eaLnBrk="0" hangingPunct="0">
              <a:spcBef>
                <a:spcPct val="20000"/>
              </a:spcBef>
            </a:pPr>
            <a:endParaRPr lang="en-US" sz="1600">
              <a:latin typeface="Courier New" pitchFamily="-111" charset="0"/>
            </a:endParaRPr>
          </a:p>
          <a:p>
            <a:pPr eaLnBrk="0" hangingPunct="0">
              <a:spcBef>
                <a:spcPct val="20000"/>
              </a:spcBef>
            </a:pPr>
            <a:endParaRPr lang="en-US" sz="1600">
              <a:latin typeface="Courier New" pitchFamily="-111" charset="0"/>
            </a:endParaRPr>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t>Client Side Setup</a:t>
            </a:r>
          </a:p>
        </p:txBody>
      </p:sp>
      <p:sp>
        <p:nvSpPr>
          <p:cNvPr id="114691" name="Content Placeholder 21"/>
          <p:cNvSpPr>
            <a:spLocks noGrp="1"/>
          </p:cNvSpPr>
          <p:nvPr>
            <p:ph idx="1"/>
          </p:nvPr>
        </p:nvSpPr>
        <p:spPr/>
        <p:txBody>
          <a:bodyPr/>
          <a:lstStyle/>
          <a:p>
            <a:r>
              <a:rPr lang="en-US"/>
              <a:t>Define a dblink to point to the remote geocoding database</a:t>
            </a:r>
          </a:p>
          <a:p>
            <a:endParaRPr lang="en-US"/>
          </a:p>
          <a:p>
            <a:endParaRPr lang="en-US"/>
          </a:p>
          <a:p>
            <a:r>
              <a:rPr lang="en-US"/>
              <a:t>Define a client-side wrapper package</a:t>
            </a:r>
          </a:p>
          <a:p>
            <a:r>
              <a:rPr lang="en-US"/>
              <a:t>Each function maps to a geocoder function</a:t>
            </a:r>
          </a:p>
          <a:p>
            <a:r>
              <a:rPr lang="en-US"/>
              <a:t>Same signature as geocoder function</a:t>
            </a:r>
          </a:p>
        </p:txBody>
      </p:sp>
      <p:sp>
        <p:nvSpPr>
          <p:cNvPr id="114692" name="Rectangle 6"/>
          <p:cNvSpPr>
            <a:spLocks noChangeArrowheads="1"/>
          </p:cNvSpPr>
          <p:nvPr/>
        </p:nvSpPr>
        <p:spPr bwMode="auto">
          <a:xfrm>
            <a:off x="849313" y="2060575"/>
            <a:ext cx="8783637" cy="703263"/>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CREATE DATABASE LINK </a:t>
            </a:r>
            <a:r>
              <a:rPr lang="en-US" sz="1800">
                <a:solidFill>
                  <a:srgbClr val="FF0000"/>
                </a:solidFill>
                <a:latin typeface="Courier New" pitchFamily="-111" charset="0"/>
              </a:rPr>
              <a:t>gcdb</a:t>
            </a:r>
            <a:r>
              <a:rPr lang="en-US" sz="1800">
                <a:latin typeface="Courier New" pitchFamily="-111" charset="0"/>
              </a:rPr>
              <a:t> CONNECT TO </a:t>
            </a:r>
            <a:r>
              <a:rPr lang="en-US" sz="1800">
                <a:solidFill>
                  <a:srgbClr val="FF0000"/>
                </a:solidFill>
                <a:latin typeface="Courier New" pitchFamily="-111" charset="0"/>
              </a:rPr>
              <a:t>gc</a:t>
            </a:r>
            <a:r>
              <a:rPr lang="en-US" sz="1800">
                <a:latin typeface="Courier New" pitchFamily="-111" charset="0"/>
              </a:rPr>
              <a:t> IDENTIFIED BY </a:t>
            </a:r>
            <a:r>
              <a:rPr lang="en-US" sz="1800">
                <a:solidFill>
                  <a:srgbClr val="FF0000"/>
                </a:solidFill>
                <a:latin typeface="Courier New" pitchFamily="-111" charset="0"/>
              </a:rPr>
              <a:t>gc </a:t>
            </a:r>
          </a:p>
          <a:p>
            <a:pPr eaLnBrk="0" hangingPunct="0">
              <a:spcBef>
                <a:spcPct val="20000"/>
              </a:spcBef>
            </a:pPr>
            <a:r>
              <a:rPr lang="en-US" sz="1800">
                <a:latin typeface="Courier New" pitchFamily="-111" charset="0"/>
              </a:rPr>
              <a:t>  USING '</a:t>
            </a:r>
            <a:r>
              <a:rPr lang="en-US" sz="1800">
                <a:solidFill>
                  <a:srgbClr val="FF0000"/>
                </a:solidFill>
                <a:latin typeface="Courier New" pitchFamily="-111" charset="0"/>
              </a:rPr>
              <a:t>gcdb.us.oracle.com:1521/gcdb</a:t>
            </a:r>
            <a:r>
              <a:rPr lang="en-US" sz="1800">
                <a:latin typeface="Courier New" pitchFamily="-111" charset="0"/>
              </a:rPr>
              <a:t>';</a:t>
            </a:r>
          </a:p>
        </p:txBody>
      </p:sp>
      <p:sp>
        <p:nvSpPr>
          <p:cNvPr id="114693" name="Rectangle 6"/>
          <p:cNvSpPr>
            <a:spLocks noChangeArrowheads="1"/>
          </p:cNvSpPr>
          <p:nvPr/>
        </p:nvSpPr>
        <p:spPr bwMode="auto">
          <a:xfrm>
            <a:off x="849313" y="4365625"/>
            <a:ext cx="8783637" cy="1698625"/>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CREATE OR REPLACE PACKAGE </a:t>
            </a:r>
            <a:r>
              <a:rPr lang="en-US" sz="1800">
                <a:solidFill>
                  <a:srgbClr val="FF0000"/>
                </a:solidFill>
                <a:latin typeface="Courier New" pitchFamily="-111" charset="0"/>
              </a:rPr>
              <a:t>sdo_gcdr_remote</a:t>
            </a:r>
            <a:r>
              <a:rPr lang="en-US" sz="1800">
                <a:latin typeface="Courier New" pitchFamily="-111" charset="0"/>
              </a:rPr>
              <a:t> AS</a:t>
            </a:r>
          </a:p>
          <a:p>
            <a:pPr eaLnBrk="0" hangingPunct="0">
              <a:spcBef>
                <a:spcPct val="20000"/>
              </a:spcBef>
            </a:pPr>
            <a:r>
              <a:rPr lang="en-US" sz="1800">
                <a:latin typeface="Courier New" pitchFamily="-111" charset="0"/>
              </a:rPr>
              <a:t>  </a:t>
            </a:r>
            <a:r>
              <a:rPr lang="en-US" sz="1800">
                <a:solidFill>
                  <a:srgbClr val="FF0000"/>
                </a:solidFill>
                <a:latin typeface="Courier New" pitchFamily="-111" charset="0"/>
              </a:rPr>
              <a:t>FUNCTION geocode (...) RETURN sdo_geo_addr;</a:t>
            </a:r>
          </a:p>
          <a:p>
            <a:pPr eaLnBrk="0" hangingPunct="0">
              <a:spcBef>
                <a:spcPct val="20000"/>
              </a:spcBef>
            </a:pPr>
            <a:r>
              <a:rPr lang="en-US" sz="1800">
                <a:solidFill>
                  <a:srgbClr val="FF0000"/>
                </a:solidFill>
                <a:latin typeface="Courier New" pitchFamily="-111" charset="0"/>
              </a:rPr>
              <a:t>  FUNCTION geocode_addr (...) RETURN sdo_geo_addr;</a:t>
            </a:r>
          </a:p>
          <a:p>
            <a:pPr eaLnBrk="0" hangingPunct="0">
              <a:spcBef>
                <a:spcPct val="20000"/>
              </a:spcBef>
            </a:pPr>
            <a:r>
              <a:rPr lang="en-US" sz="1800">
                <a:solidFill>
                  <a:srgbClr val="FF0000"/>
                </a:solidFill>
                <a:latin typeface="Courier New" pitchFamily="-111" charset="0"/>
              </a:rPr>
              <a:t>  FUNCTION reverse_geocode (...) RETURN sdo_geo_addr;</a:t>
            </a:r>
          </a:p>
          <a:p>
            <a:pPr eaLnBrk="0" hangingPunct="0">
              <a:spcBef>
                <a:spcPct val="20000"/>
              </a:spcBef>
            </a:pPr>
            <a:r>
              <a:rPr lang="en-US" sz="1800">
                <a:latin typeface="Courier New" pitchFamily="-111" charset="0"/>
              </a:rPr>
              <a:t>END;</a:t>
            </a:r>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a:t>Client Side Wrapper</a:t>
            </a:r>
          </a:p>
        </p:txBody>
      </p:sp>
      <p:sp>
        <p:nvSpPr>
          <p:cNvPr id="115715" name="Content Placeholder 2"/>
          <p:cNvSpPr>
            <a:spLocks noGrp="1"/>
          </p:cNvSpPr>
          <p:nvPr>
            <p:ph idx="1"/>
          </p:nvPr>
        </p:nvSpPr>
        <p:spPr/>
        <p:txBody>
          <a:bodyPr/>
          <a:lstStyle/>
          <a:p>
            <a:pPr>
              <a:buFontTx/>
              <a:buNone/>
            </a:pPr>
            <a:r>
              <a:rPr lang="en-US" sz="2800"/>
              <a:t>Each procedure in the wrapper …</a:t>
            </a:r>
          </a:p>
          <a:p>
            <a:pPr>
              <a:buFontTx/>
              <a:buAutoNum type="arabicPeriod"/>
            </a:pPr>
            <a:r>
              <a:rPr lang="en-US"/>
              <a:t>Unwraps the input arguments from the input structures (SDO_KEYWORD_ARRAY, SDO_GEOADDR, SDO_GEOMETRY, …) into discrete variables </a:t>
            </a:r>
          </a:p>
          <a:p>
            <a:pPr>
              <a:buFontTx/>
              <a:buAutoNum type="arabicPeriod"/>
            </a:pPr>
            <a:r>
              <a:rPr lang="en-US"/>
              <a:t>Calls the function over the dblink, passing the variables as input arguments</a:t>
            </a:r>
          </a:p>
          <a:p>
            <a:pPr>
              <a:buFontTx/>
              <a:buAutoNum type="arabicPeriod"/>
            </a:pPr>
            <a:r>
              <a:rPr lang="en-US"/>
              <a:t>Packs the output arguments into the SDO_GEOADDR structure and returns it to the caller.</a:t>
            </a:r>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t>Client Side Wrapper: the geocode function</a:t>
            </a:r>
          </a:p>
        </p:txBody>
      </p:sp>
      <p:sp>
        <p:nvSpPr>
          <p:cNvPr id="116739" name="Rectangle 6"/>
          <p:cNvSpPr>
            <a:spLocks noChangeArrowheads="1"/>
          </p:cNvSpPr>
          <p:nvPr/>
        </p:nvSpPr>
        <p:spPr bwMode="auto">
          <a:xfrm>
            <a:off x="5024438" y="1697038"/>
            <a:ext cx="4465637" cy="417988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600">
                <a:latin typeface="Courier New" pitchFamily="-111" charset="0"/>
              </a:rPr>
              <a:t>BEGIN</a:t>
            </a:r>
          </a:p>
          <a:p>
            <a:pPr eaLnBrk="0" hangingPunct="0">
              <a:spcBef>
                <a:spcPct val="20000"/>
              </a:spcBef>
            </a:pPr>
            <a:r>
              <a:rPr lang="en-US" sz="1600">
                <a:latin typeface="Courier New" pitchFamily="-111" charset="0"/>
              </a:rPr>
              <a:t>  SDO_GCDR_WRAPPER.GEOCODE@gcdb(</a:t>
            </a:r>
          </a:p>
          <a:p>
            <a:pPr eaLnBrk="0" hangingPunct="0">
              <a:spcBef>
                <a:spcPct val="20000"/>
              </a:spcBef>
            </a:pPr>
            <a:r>
              <a:rPr lang="en-US" sz="1600">
                <a:latin typeface="Courier New" pitchFamily="-111" charset="0"/>
              </a:rPr>
              <a:t>    </a:t>
            </a:r>
            <a:r>
              <a:rPr lang="en-US" sz="1600">
                <a:solidFill>
                  <a:srgbClr val="FF0000"/>
                </a:solidFill>
                <a:latin typeface="Courier New" pitchFamily="-111" charset="0"/>
              </a:rPr>
              <a:t>username,</a:t>
            </a:r>
          </a:p>
          <a:p>
            <a:pPr eaLnBrk="0" hangingPunct="0">
              <a:spcBef>
                <a:spcPct val="20000"/>
              </a:spcBef>
            </a:pPr>
            <a:r>
              <a:rPr lang="en-US" sz="1600">
                <a:solidFill>
                  <a:srgbClr val="FF0000"/>
                </a:solidFill>
                <a:latin typeface="Courier New" pitchFamily="-111" charset="0"/>
              </a:rPr>
              <a:t>    addr_line(1),</a:t>
            </a:r>
          </a:p>
          <a:p>
            <a:pPr eaLnBrk="0" hangingPunct="0">
              <a:spcBef>
                <a:spcPct val="20000"/>
              </a:spcBef>
            </a:pPr>
            <a:r>
              <a:rPr lang="en-US" sz="1600">
                <a:solidFill>
                  <a:srgbClr val="FF0000"/>
                </a:solidFill>
                <a:latin typeface="Courier New" pitchFamily="-111" charset="0"/>
              </a:rPr>
              <a:t>    addr_line(2),</a:t>
            </a:r>
          </a:p>
          <a:p>
            <a:pPr eaLnBrk="0" hangingPunct="0">
              <a:spcBef>
                <a:spcPct val="20000"/>
              </a:spcBef>
            </a:pPr>
            <a:r>
              <a:rPr lang="en-US" sz="1600">
                <a:solidFill>
                  <a:srgbClr val="FF0000"/>
                </a:solidFill>
                <a:latin typeface="Courier New" pitchFamily="-111" charset="0"/>
              </a:rPr>
              <a:t>    country,</a:t>
            </a:r>
          </a:p>
          <a:p>
            <a:pPr eaLnBrk="0" hangingPunct="0">
              <a:spcBef>
                <a:spcPct val="20000"/>
              </a:spcBef>
            </a:pPr>
            <a:r>
              <a:rPr lang="en-US" sz="1600">
                <a:solidFill>
                  <a:srgbClr val="FF0000"/>
                </a:solidFill>
                <a:latin typeface="Courier New" pitchFamily="-111" charset="0"/>
              </a:rPr>
              <a:t>    match_mode,</a:t>
            </a:r>
          </a:p>
          <a:p>
            <a:pPr eaLnBrk="0" hangingPunct="0">
              <a:spcBef>
                <a:spcPct val="20000"/>
              </a:spcBef>
            </a:pPr>
            <a:r>
              <a:rPr lang="en-US" sz="1600">
                <a:solidFill>
                  <a:srgbClr val="FF0000"/>
                </a:solidFill>
                <a:latin typeface="Courier New" pitchFamily="-111" charset="0"/>
              </a:rPr>
              <a:t>    g.id,</a:t>
            </a:r>
          </a:p>
          <a:p>
            <a:pPr eaLnBrk="0" hangingPunct="0">
              <a:spcBef>
                <a:spcPct val="20000"/>
              </a:spcBef>
            </a:pPr>
            <a:r>
              <a:rPr lang="en-US" sz="1600">
                <a:solidFill>
                  <a:srgbClr val="FF0000"/>
                </a:solidFill>
                <a:latin typeface="Courier New" pitchFamily="-111" charset="0"/>
              </a:rPr>
              <a:t>    g.placename</a:t>
            </a:r>
          </a:p>
          <a:p>
            <a:pPr eaLnBrk="0" hangingPunct="0">
              <a:spcBef>
                <a:spcPct val="20000"/>
              </a:spcBef>
            </a:pPr>
            <a:r>
              <a:rPr lang="en-US" sz="1600">
                <a:solidFill>
                  <a:srgbClr val="FF0000"/>
                </a:solidFill>
                <a:latin typeface="Courier New" pitchFamily="-111" charset="0"/>
              </a:rPr>
              <a:t>    ...</a:t>
            </a:r>
          </a:p>
          <a:p>
            <a:pPr eaLnBrk="0" hangingPunct="0">
              <a:spcBef>
                <a:spcPct val="20000"/>
              </a:spcBef>
            </a:pPr>
            <a:r>
              <a:rPr lang="en-US" sz="1600">
                <a:solidFill>
                  <a:srgbClr val="FF0000"/>
                </a:solidFill>
                <a:latin typeface="Courier New" pitchFamily="-111" charset="0"/>
              </a:rPr>
              <a:t>    g.matchvector</a:t>
            </a:r>
          </a:p>
          <a:p>
            <a:pPr eaLnBrk="0" hangingPunct="0">
              <a:spcBef>
                <a:spcPct val="20000"/>
              </a:spcBef>
            </a:pPr>
            <a:r>
              <a:rPr lang="en-US" sz="1600">
                <a:latin typeface="Courier New" pitchFamily="-111" charset="0"/>
              </a:rPr>
              <a:t>  );</a:t>
            </a:r>
          </a:p>
          <a:p>
            <a:pPr eaLnBrk="0" hangingPunct="0">
              <a:spcBef>
                <a:spcPct val="20000"/>
              </a:spcBef>
            </a:pPr>
            <a:r>
              <a:rPr lang="en-US" sz="1600">
                <a:latin typeface="Courier New" pitchFamily="-111" charset="0"/>
              </a:rPr>
              <a:t>  RETURN </a:t>
            </a:r>
            <a:r>
              <a:rPr lang="en-US" sz="1600">
                <a:solidFill>
                  <a:srgbClr val="FF0000"/>
                </a:solidFill>
                <a:latin typeface="Courier New" pitchFamily="-111" charset="0"/>
              </a:rPr>
              <a:t>g</a:t>
            </a:r>
            <a:r>
              <a:rPr lang="en-US" sz="1600">
                <a:latin typeface="Courier New" pitchFamily="-111" charset="0"/>
              </a:rPr>
              <a:t>;</a:t>
            </a:r>
          </a:p>
          <a:p>
            <a:pPr eaLnBrk="0" hangingPunct="0">
              <a:spcBef>
                <a:spcPct val="20000"/>
              </a:spcBef>
            </a:pPr>
            <a:r>
              <a:rPr lang="en-US" sz="1600">
                <a:latin typeface="Courier New" pitchFamily="-111" charset="0"/>
              </a:rPr>
              <a:t>END;</a:t>
            </a:r>
          </a:p>
        </p:txBody>
      </p:sp>
      <p:sp>
        <p:nvSpPr>
          <p:cNvPr id="116740" name="Rectangle 6"/>
          <p:cNvSpPr>
            <a:spLocks noChangeArrowheads="1"/>
          </p:cNvSpPr>
          <p:nvPr/>
        </p:nvSpPr>
        <p:spPr bwMode="auto">
          <a:xfrm>
            <a:off x="344488" y="1697038"/>
            <a:ext cx="4464050" cy="4179887"/>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600">
                <a:latin typeface="Courier New" pitchFamily="-111" charset="0"/>
              </a:rPr>
              <a:t>FUNCTION geocode (</a:t>
            </a:r>
          </a:p>
          <a:p>
            <a:pPr eaLnBrk="0" hangingPunct="0">
              <a:spcBef>
                <a:spcPct val="20000"/>
              </a:spcBef>
            </a:pPr>
            <a:r>
              <a:rPr lang="en-US" sz="1600">
                <a:latin typeface="Courier New" pitchFamily="-111" charset="0"/>
              </a:rPr>
              <a:t>  </a:t>
            </a:r>
            <a:r>
              <a:rPr lang="en-US" sz="1600">
                <a:solidFill>
                  <a:srgbClr val="FF0000"/>
                </a:solidFill>
                <a:latin typeface="Courier New" pitchFamily="-111" charset="0"/>
              </a:rPr>
              <a:t>username       VARCHAR2,</a:t>
            </a:r>
          </a:p>
          <a:p>
            <a:pPr eaLnBrk="0" hangingPunct="0">
              <a:spcBef>
                <a:spcPct val="20000"/>
              </a:spcBef>
            </a:pPr>
            <a:r>
              <a:rPr lang="en-US" sz="1600">
                <a:solidFill>
                  <a:srgbClr val="FF0000"/>
                </a:solidFill>
                <a:latin typeface="Courier New" pitchFamily="-111" charset="0"/>
              </a:rPr>
              <a:t>  addr_lines     SDO_KEYWORDARRAY,</a:t>
            </a:r>
          </a:p>
          <a:p>
            <a:pPr eaLnBrk="0" hangingPunct="0">
              <a:spcBef>
                <a:spcPct val="20000"/>
              </a:spcBef>
            </a:pPr>
            <a:r>
              <a:rPr lang="en-US" sz="1600">
                <a:solidFill>
                  <a:srgbClr val="FF0000"/>
                </a:solidFill>
                <a:latin typeface="Courier New" pitchFamily="-111" charset="0"/>
              </a:rPr>
              <a:t>  country        VARCHAR2,</a:t>
            </a:r>
          </a:p>
          <a:p>
            <a:pPr eaLnBrk="0" hangingPunct="0">
              <a:spcBef>
                <a:spcPct val="20000"/>
              </a:spcBef>
            </a:pPr>
            <a:r>
              <a:rPr lang="en-US" sz="1600">
                <a:solidFill>
                  <a:srgbClr val="FF0000"/>
                </a:solidFill>
                <a:latin typeface="Courier New" pitchFamily="-111" charset="0"/>
              </a:rPr>
              <a:t>  match_mode     VARCHAR2</a:t>
            </a:r>
          </a:p>
          <a:p>
            <a:pPr eaLnBrk="0" hangingPunct="0">
              <a:spcBef>
                <a:spcPct val="20000"/>
              </a:spcBef>
            </a:pPr>
            <a:r>
              <a:rPr lang="en-US" sz="1600">
                <a:latin typeface="Courier New" pitchFamily="-111" charset="0"/>
              </a:rPr>
              <a:t>) </a:t>
            </a:r>
          </a:p>
          <a:p>
            <a:pPr eaLnBrk="0" hangingPunct="0">
              <a:spcBef>
                <a:spcPct val="20000"/>
              </a:spcBef>
            </a:pPr>
            <a:r>
              <a:rPr lang="en-US" sz="1600">
                <a:latin typeface="Courier New" pitchFamily="-111" charset="0"/>
              </a:rPr>
              <a:t>RETURN </a:t>
            </a:r>
            <a:r>
              <a:rPr lang="en-US" sz="1600">
                <a:solidFill>
                  <a:srgbClr val="FF0000"/>
                </a:solidFill>
                <a:latin typeface="Courier New" pitchFamily="-111" charset="0"/>
              </a:rPr>
              <a:t>SDO_GEO_ADDR</a:t>
            </a:r>
          </a:p>
          <a:p>
            <a:pPr eaLnBrk="0" hangingPunct="0">
              <a:spcBef>
                <a:spcPct val="20000"/>
              </a:spcBef>
            </a:pPr>
            <a:r>
              <a:rPr lang="en-US" sz="1600">
                <a:latin typeface="Courier New" pitchFamily="-111" charset="0"/>
              </a:rPr>
              <a:t>AS</a:t>
            </a:r>
          </a:p>
          <a:p>
            <a:pPr eaLnBrk="0" hangingPunct="0">
              <a:spcBef>
                <a:spcPct val="20000"/>
              </a:spcBef>
            </a:pPr>
            <a:r>
              <a:rPr lang="en-US" sz="1600">
                <a:latin typeface="Courier New" pitchFamily="-111" charset="0"/>
              </a:rPr>
              <a:t>  g SDO_GEO_ADDR := SDO_GEO_ADDR();</a:t>
            </a:r>
          </a:p>
          <a:p>
            <a:pPr eaLnBrk="0" hangingPunct="0">
              <a:spcBef>
                <a:spcPct val="20000"/>
              </a:spcBef>
            </a:pPr>
            <a:endParaRPr lang="en-US" sz="1600">
              <a:latin typeface="Courier New" pitchFamily="-111" charset="0"/>
            </a:endParaRPr>
          </a:p>
          <a:p>
            <a:pPr eaLnBrk="0" hangingPunct="0">
              <a:spcBef>
                <a:spcPct val="20000"/>
              </a:spcBef>
            </a:pPr>
            <a:endParaRPr lang="en-US" sz="1600">
              <a:latin typeface="Courier New" pitchFamily="-111" charset="0"/>
            </a:endParaRPr>
          </a:p>
          <a:p>
            <a:pPr eaLnBrk="0" hangingPunct="0">
              <a:spcBef>
                <a:spcPct val="20000"/>
              </a:spcBef>
            </a:pPr>
            <a:endParaRPr lang="en-US" sz="1600">
              <a:latin typeface="Courier New" pitchFamily="-111" charset="0"/>
            </a:endParaRPr>
          </a:p>
          <a:p>
            <a:pPr eaLnBrk="0" hangingPunct="0">
              <a:spcBef>
                <a:spcPct val="20000"/>
              </a:spcBef>
            </a:pPr>
            <a:endParaRPr lang="en-US" sz="1600">
              <a:latin typeface="Courier New" pitchFamily="-111" charset="0"/>
            </a:endParaRPr>
          </a:p>
          <a:p>
            <a:pPr eaLnBrk="0" hangingPunct="0">
              <a:spcBef>
                <a:spcPct val="20000"/>
              </a:spcBef>
            </a:pPr>
            <a:endParaRPr lang="en-US" sz="1600">
              <a:latin typeface="Courier New" pitchFamily="-111" charset="0"/>
            </a:endParaRPr>
          </a:p>
        </p:txBody>
      </p:sp>
      <p:sp>
        <p:nvSpPr>
          <p:cNvPr id="6" name="TextBox 3"/>
          <p:cNvSpPr txBox="1">
            <a:spLocks noChangeArrowheads="1"/>
          </p:cNvSpPr>
          <p:nvPr/>
        </p:nvSpPr>
        <p:spPr bwMode="auto">
          <a:xfrm>
            <a:off x="7616825" y="1106488"/>
            <a:ext cx="1800225" cy="738187"/>
          </a:xfrm>
          <a:prstGeom prst="rect">
            <a:avLst/>
          </a:prstGeom>
          <a:solidFill>
            <a:schemeClr val="bg1"/>
          </a:solidFill>
          <a:ln w="9525">
            <a:solidFill>
              <a:schemeClr val="accent1"/>
            </a:solidFill>
            <a:miter lim="800000"/>
            <a:headEnd/>
            <a:tailEnd/>
          </a:ln>
          <a:effectLst>
            <a:outerShdw blurRad="63500" dist="38100" dir="2700000" algn="tl" rotWithShape="0">
              <a:srgbClr val="000000">
                <a:alpha val="39999"/>
              </a:srgbClr>
            </a:outerShdw>
          </a:effectLst>
        </p:spPr>
        <p:txBody>
          <a:bodyPr>
            <a:prstTxWarp prst="textNoShape">
              <a:avLst/>
            </a:prstTxWarp>
            <a:spAutoFit/>
          </a:bodyPr>
          <a:lstStyle/>
          <a:p>
            <a:pPr>
              <a:defRPr/>
            </a:pPr>
            <a:r>
              <a:rPr lang="fr-FR" sz="1400">
                <a:latin typeface="Arial" pitchFamily="-84" charset="0"/>
                <a:ea typeface="Times New Roman" pitchFamily="-84" charset="0"/>
                <a:cs typeface="Times New Roman" pitchFamily="-84" charset="0"/>
              </a:rPr>
              <a:t>Invoke the remote procedure over the dblink</a:t>
            </a:r>
          </a:p>
        </p:txBody>
      </p:sp>
      <p:cxnSp>
        <p:nvCxnSpPr>
          <p:cNvPr id="116742" name="Elbow Connector 7"/>
          <p:cNvCxnSpPr>
            <a:cxnSpLocks noChangeShapeType="1"/>
            <a:stCxn id="6" idx="1"/>
            <a:endCxn id="116743" idx="0"/>
          </p:cNvCxnSpPr>
          <p:nvPr/>
        </p:nvCxnSpPr>
        <p:spPr bwMode="auto">
          <a:xfrm rot="10800000" flipV="1">
            <a:off x="7185025" y="1474788"/>
            <a:ext cx="431800" cy="514350"/>
          </a:xfrm>
          <a:prstGeom prst="bentConnector2">
            <a:avLst/>
          </a:prstGeom>
          <a:noFill/>
          <a:ln w="38100">
            <a:solidFill>
              <a:schemeClr val="accent1"/>
            </a:solidFill>
            <a:round/>
            <a:headEnd/>
            <a:tailEnd type="arrow" w="med" len="med"/>
          </a:ln>
        </p:spPr>
      </p:cxnSp>
      <p:sp>
        <p:nvSpPr>
          <p:cNvPr id="116743" name="Rounded Rectangle 13"/>
          <p:cNvSpPr>
            <a:spLocks noChangeArrowheads="1"/>
          </p:cNvSpPr>
          <p:nvPr/>
        </p:nvSpPr>
        <p:spPr bwMode="auto">
          <a:xfrm>
            <a:off x="5240338" y="1989138"/>
            <a:ext cx="3889375" cy="360362"/>
          </a:xfrm>
          <a:prstGeom prst="roundRect">
            <a:avLst>
              <a:gd name="adj" fmla="val 16667"/>
            </a:avLst>
          </a:prstGeom>
          <a:noFill/>
          <a:ln w="19050">
            <a:solidFill>
              <a:schemeClr val="accent1"/>
            </a:solidFill>
            <a:round/>
            <a:headEnd/>
            <a:tailEnd/>
          </a:ln>
        </p:spPr>
        <p:txBody>
          <a:bodyPr lIns="92075" tIns="46038" rIns="92075" bIns="46038">
            <a:prstTxWarp prst="textNoShape">
              <a:avLst/>
            </a:prstTxWarp>
          </a:bodyPr>
          <a:lstStyle/>
          <a:p>
            <a:pPr marL="119063" indent="-119063" algn="ctr">
              <a:lnSpc>
                <a:spcPct val="90000"/>
              </a:lnSpc>
              <a:spcBef>
                <a:spcPct val="50000"/>
              </a:spcBef>
              <a:buClr>
                <a:schemeClr val="accent1"/>
              </a:buClr>
            </a:pPr>
            <a:endParaRPr lang="fr-FR"/>
          </a:p>
        </p:txBody>
      </p:sp>
      <p:sp>
        <p:nvSpPr>
          <p:cNvPr id="21" name="TextBox 3"/>
          <p:cNvSpPr txBox="1">
            <a:spLocks noChangeArrowheads="1"/>
          </p:cNvSpPr>
          <p:nvPr/>
        </p:nvSpPr>
        <p:spPr bwMode="auto">
          <a:xfrm>
            <a:off x="7832725" y="4724400"/>
            <a:ext cx="1800225" cy="954088"/>
          </a:xfrm>
          <a:prstGeom prst="rect">
            <a:avLst/>
          </a:prstGeom>
          <a:solidFill>
            <a:schemeClr val="bg1"/>
          </a:solidFill>
          <a:ln w="9525">
            <a:solidFill>
              <a:schemeClr val="accent1"/>
            </a:solidFill>
            <a:miter lim="800000"/>
            <a:headEnd/>
            <a:tailEnd/>
          </a:ln>
          <a:effectLst>
            <a:outerShdw blurRad="63500" dist="38100" dir="2700000" algn="tl" rotWithShape="0">
              <a:srgbClr val="000000">
                <a:alpha val="39999"/>
              </a:srgbClr>
            </a:outerShdw>
          </a:effectLst>
        </p:spPr>
        <p:txBody>
          <a:bodyPr>
            <a:prstTxWarp prst="textNoShape">
              <a:avLst/>
            </a:prstTxWarp>
            <a:spAutoFit/>
          </a:bodyPr>
          <a:lstStyle/>
          <a:p>
            <a:pPr>
              <a:defRPr/>
            </a:pPr>
            <a:r>
              <a:rPr lang="fr-FR" sz="1400">
                <a:latin typeface="Arial" pitchFamily="-84" charset="0"/>
                <a:ea typeface="Times New Roman" pitchFamily="-84" charset="0"/>
                <a:cs typeface="Times New Roman" pitchFamily="-84" charset="0"/>
              </a:rPr>
              <a:t>Wrap output arguments into the SDO_GEO_ADDR structure</a:t>
            </a:r>
          </a:p>
        </p:txBody>
      </p:sp>
      <p:cxnSp>
        <p:nvCxnSpPr>
          <p:cNvPr id="116745" name="Elbow Connector 7"/>
          <p:cNvCxnSpPr>
            <a:cxnSpLocks noChangeShapeType="1"/>
            <a:stCxn id="21" idx="0"/>
            <a:endCxn id="116746" idx="3"/>
          </p:cNvCxnSpPr>
          <p:nvPr/>
        </p:nvCxnSpPr>
        <p:spPr bwMode="auto">
          <a:xfrm rot="16200000" flipV="1">
            <a:off x="7941469" y="3933031"/>
            <a:ext cx="323850" cy="1258888"/>
          </a:xfrm>
          <a:prstGeom prst="bentConnector2">
            <a:avLst/>
          </a:prstGeom>
          <a:noFill/>
          <a:ln w="38100">
            <a:solidFill>
              <a:schemeClr val="accent1"/>
            </a:solidFill>
            <a:round/>
            <a:headEnd/>
            <a:tailEnd type="arrow" w="med" len="med"/>
          </a:ln>
        </p:spPr>
      </p:cxnSp>
      <p:sp>
        <p:nvSpPr>
          <p:cNvPr id="116746" name="Rounded Rectangle 22"/>
          <p:cNvSpPr>
            <a:spLocks noChangeArrowheads="1"/>
          </p:cNvSpPr>
          <p:nvPr/>
        </p:nvSpPr>
        <p:spPr bwMode="auto">
          <a:xfrm>
            <a:off x="5457825" y="3789363"/>
            <a:ext cx="2016125" cy="1223962"/>
          </a:xfrm>
          <a:prstGeom prst="roundRect">
            <a:avLst>
              <a:gd name="adj" fmla="val 16667"/>
            </a:avLst>
          </a:prstGeom>
          <a:noFill/>
          <a:ln w="19050">
            <a:solidFill>
              <a:schemeClr val="accent1"/>
            </a:solidFill>
            <a:round/>
            <a:headEnd/>
            <a:tailEnd/>
          </a:ln>
        </p:spPr>
        <p:txBody>
          <a:bodyPr lIns="92075" tIns="46038" rIns="92075" bIns="46038">
            <a:prstTxWarp prst="textNoShape">
              <a:avLst/>
            </a:prstTxWarp>
          </a:bodyPr>
          <a:lstStyle/>
          <a:p>
            <a:pPr marL="119063" indent="-119063" algn="ctr">
              <a:lnSpc>
                <a:spcPct val="90000"/>
              </a:lnSpc>
              <a:spcBef>
                <a:spcPct val="50000"/>
              </a:spcBef>
              <a:buClr>
                <a:schemeClr val="accent1"/>
              </a:buClr>
            </a:pPr>
            <a:endParaRPr lang="fr-FR"/>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t>Example of Use</a:t>
            </a:r>
          </a:p>
        </p:txBody>
      </p:sp>
      <p:sp>
        <p:nvSpPr>
          <p:cNvPr id="117763" name="Rectangle 4"/>
          <p:cNvSpPr>
            <a:spLocks noChangeArrowheads="1"/>
          </p:cNvSpPr>
          <p:nvPr/>
        </p:nvSpPr>
        <p:spPr bwMode="auto">
          <a:xfrm>
            <a:off x="152400" y="1600200"/>
            <a:ext cx="9601200" cy="1366838"/>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SELECT </a:t>
            </a:r>
            <a:r>
              <a:rPr lang="en-US" sz="1800">
                <a:solidFill>
                  <a:srgbClr val="FF0000"/>
                </a:solidFill>
                <a:latin typeface="Courier New" pitchFamily="-111" charset="0"/>
              </a:rPr>
              <a:t>SDO_GCDR.REMOTE_GEOCODE</a:t>
            </a:r>
            <a:r>
              <a:rPr lang="en-US" sz="1800">
                <a:latin typeface="Courier New" pitchFamily="-111" charset="0"/>
              </a:rPr>
              <a:t>('SCOTT',</a:t>
            </a:r>
          </a:p>
          <a:p>
            <a:pPr eaLnBrk="0" hangingPunct="0">
              <a:spcBef>
                <a:spcPct val="20000"/>
              </a:spcBef>
            </a:pPr>
            <a:r>
              <a:rPr lang="en-US" sz="1800">
                <a:latin typeface="Courier New" pitchFamily="-111" charset="0"/>
              </a:rPr>
              <a:t>  SDO_KEYWORDARRAY('Clay Street', 'San Francisco, CA'), </a:t>
            </a:r>
          </a:p>
          <a:p>
            <a:pPr eaLnBrk="0" hangingPunct="0">
              <a:spcBef>
                <a:spcPct val="20000"/>
              </a:spcBef>
            </a:pPr>
            <a:r>
              <a:rPr lang="en-US" sz="1800">
                <a:latin typeface="Courier New" pitchFamily="-111" charset="0"/>
              </a:rPr>
              <a:t>  'US', 'DEFAULT') GEO_ADDR</a:t>
            </a:r>
          </a:p>
          <a:p>
            <a:pPr eaLnBrk="0" hangingPunct="0">
              <a:spcBef>
                <a:spcPct val="20000"/>
              </a:spcBef>
            </a:pPr>
            <a:r>
              <a:rPr lang="en-US" sz="1800">
                <a:latin typeface="Courier New" pitchFamily="-111" charset="0"/>
              </a:rPr>
              <a:t>FROM DUAL;</a:t>
            </a:r>
          </a:p>
        </p:txBody>
      </p:sp>
      <p:sp>
        <p:nvSpPr>
          <p:cNvPr id="117764" name="Rectangle 11"/>
          <p:cNvSpPr>
            <a:spLocks noChangeArrowheads="1"/>
          </p:cNvSpPr>
          <p:nvPr/>
        </p:nvSpPr>
        <p:spPr bwMode="auto">
          <a:xfrm>
            <a:off x="152400" y="3068638"/>
            <a:ext cx="9601200" cy="1533525"/>
          </a:xfrm>
          <a:prstGeom prst="rect">
            <a:avLst/>
          </a:prstGeom>
          <a:solidFill>
            <a:srgbClr val="FFFF99"/>
          </a:solidFill>
          <a:ln w="9525">
            <a:solidFill>
              <a:schemeClr val="tx1"/>
            </a:solidFill>
            <a:miter lim="800000"/>
            <a:headEnd/>
            <a:tailEnd/>
          </a:ln>
        </p:spPr>
        <p:txBody>
          <a:bodyPr lIns="92075" tIns="46038" rIns="92075" bIns="46038">
            <a:prstTxWarp prst="textNoShape">
              <a:avLst/>
            </a:prstTxWarp>
            <a:spAutoFit/>
          </a:bodyPr>
          <a:lstStyle/>
          <a:p>
            <a:pPr eaLnBrk="0" hangingPunct="0">
              <a:spcBef>
                <a:spcPct val="20000"/>
              </a:spcBef>
            </a:pPr>
            <a:r>
              <a:rPr lang="en-US" sz="1800">
                <a:latin typeface="Courier New" pitchFamily="-111" charset="0"/>
              </a:rPr>
              <a:t>SDO_GEO_ADDR(0, SDO_KEYWORDARRAY(), NULL, 'CLAY ST', NULL, NULL, 'SAN FRANCISCO', 'SAN FRANCISCO', 'CA', 'US', '94108', NULL,'94108', NULL, '998', 'CLAY', 'ST', 'F', 'F', NULL, NULL, 'L', 0, 198728956, '????#ENUT?B281CP?', 1, 'DEFAULT', -122.40953, 37.79388, '???14101010??004?')</a:t>
            </a:r>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algn="ctr" eaLnBrk="0" hangingPunct="0"/>
            <a:r>
              <a:rPr lang="en-US" sz="1400">
                <a:solidFill>
                  <a:srgbClr val="000000"/>
                </a:solidFill>
              </a:rPr>
              <a:t>&lt;Insert Picture Here&gt;</a:t>
            </a:r>
          </a:p>
        </p:txBody>
      </p:sp>
      <p:sp>
        <p:nvSpPr>
          <p:cNvPr id="118787" name="Text Box 3"/>
          <p:cNvSpPr txBox="1">
            <a:spLocks noChangeArrowheads="1"/>
          </p:cNvSpPr>
          <p:nvPr/>
        </p:nvSpPr>
        <p:spPr bwMode="auto">
          <a:xfrm>
            <a:off x="990600" y="2133600"/>
            <a:ext cx="5345113" cy="492125"/>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50000"/>
              </a:spcBef>
            </a:pPr>
            <a:r>
              <a:rPr lang="en-US" sz="3200">
                <a:solidFill>
                  <a:schemeClr val="accent1"/>
                </a:solidFill>
              </a:rPr>
              <a:t>Geocoding </a:t>
            </a:r>
            <a:r>
              <a:rPr lang="en-US" sz="3200"/>
              <a:t>Web Service</a:t>
            </a:r>
          </a:p>
        </p:txBody>
      </p:sp>
      <p:pic>
        <p:nvPicPr>
          <p:cNvPr id="118788"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18789"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t>Geocoding Web Service</a:t>
            </a:r>
          </a:p>
        </p:txBody>
      </p:sp>
      <p:sp>
        <p:nvSpPr>
          <p:cNvPr id="120835" name="Line 3"/>
          <p:cNvSpPr>
            <a:spLocks noChangeShapeType="1"/>
          </p:cNvSpPr>
          <p:nvPr/>
        </p:nvSpPr>
        <p:spPr bwMode="auto">
          <a:xfrm>
            <a:off x="317500" y="2259013"/>
            <a:ext cx="7759700" cy="0"/>
          </a:xfrm>
          <a:prstGeom prst="line">
            <a:avLst/>
          </a:prstGeom>
          <a:noFill/>
          <a:ln w="28575">
            <a:solidFill>
              <a:schemeClr val="tx1"/>
            </a:solidFill>
            <a:prstDash val="lgDash"/>
            <a:round/>
            <a:headEnd type="none" w="sm" len="sm"/>
            <a:tailEnd type="none" w="sm" len="sm"/>
          </a:ln>
        </p:spPr>
        <p:txBody>
          <a:bodyPr>
            <a:prstTxWarp prst="textNoShape">
              <a:avLst/>
            </a:prstTxWarp>
          </a:bodyPr>
          <a:lstStyle/>
          <a:p>
            <a:endParaRPr lang="en-US"/>
          </a:p>
        </p:txBody>
      </p:sp>
      <p:sp>
        <p:nvSpPr>
          <p:cNvPr id="120836" name="Rectangle 4"/>
          <p:cNvSpPr>
            <a:spLocks noChangeArrowheads="1"/>
          </p:cNvSpPr>
          <p:nvPr/>
        </p:nvSpPr>
        <p:spPr bwMode="blackWhite">
          <a:xfrm>
            <a:off x="2447925" y="2538413"/>
            <a:ext cx="5200650" cy="1473200"/>
          </a:xfrm>
          <a:prstGeom prst="rect">
            <a:avLst/>
          </a:prstGeom>
          <a:solidFill>
            <a:srgbClr val="99CCFF"/>
          </a:solidFill>
          <a:ln w="28575">
            <a:solidFill>
              <a:schemeClr val="tx1"/>
            </a:solidFill>
            <a:miter lim="800000"/>
            <a:headEnd/>
            <a:tailEnd/>
          </a:ln>
        </p:spPr>
        <p:txBody>
          <a:bodyPr wrap="none" lIns="92075" tIns="46038" rIns="92075" bIns="46038" anchor="ctr">
            <a:prstTxWarp prst="textNoShape">
              <a:avLst/>
            </a:prstTxWarp>
          </a:bodyPr>
          <a:lstStyle/>
          <a:p>
            <a:pPr algn="ctr" eaLnBrk="0" hangingPunct="0"/>
            <a:endParaRPr lang="fr-FR" sz="2400" b="0">
              <a:latin typeface="Times New Roman" pitchFamily="-111" charset="0"/>
            </a:endParaRPr>
          </a:p>
        </p:txBody>
      </p:sp>
      <p:sp>
        <p:nvSpPr>
          <p:cNvPr id="120837" name="Line 5"/>
          <p:cNvSpPr>
            <a:spLocks noChangeShapeType="1"/>
          </p:cNvSpPr>
          <p:nvPr/>
        </p:nvSpPr>
        <p:spPr bwMode="auto">
          <a:xfrm>
            <a:off x="317500" y="4697413"/>
            <a:ext cx="7759700" cy="0"/>
          </a:xfrm>
          <a:prstGeom prst="line">
            <a:avLst/>
          </a:prstGeom>
          <a:noFill/>
          <a:ln w="28575">
            <a:solidFill>
              <a:schemeClr val="tx1"/>
            </a:solidFill>
            <a:prstDash val="lgDash"/>
            <a:round/>
            <a:headEnd type="none" w="sm" len="sm"/>
            <a:tailEnd type="none" w="sm" len="sm"/>
          </a:ln>
        </p:spPr>
        <p:txBody>
          <a:bodyPr>
            <a:prstTxWarp prst="textNoShape">
              <a:avLst/>
            </a:prstTxWarp>
          </a:bodyPr>
          <a:lstStyle/>
          <a:p>
            <a:endParaRPr lang="en-US"/>
          </a:p>
        </p:txBody>
      </p:sp>
      <p:sp>
        <p:nvSpPr>
          <p:cNvPr id="120838" name="Rectangle 6"/>
          <p:cNvSpPr>
            <a:spLocks noChangeArrowheads="1"/>
          </p:cNvSpPr>
          <p:nvPr/>
        </p:nvSpPr>
        <p:spPr bwMode="blackWhite">
          <a:xfrm>
            <a:off x="2794000" y="3097213"/>
            <a:ext cx="4457700" cy="588962"/>
          </a:xfrm>
          <a:prstGeom prst="rect">
            <a:avLst/>
          </a:prstGeom>
          <a:solidFill>
            <a:schemeClr val="accent2"/>
          </a:solidFill>
          <a:ln w="28575">
            <a:solidFill>
              <a:schemeClr val="tx1"/>
            </a:solidFill>
            <a:miter lim="800000"/>
            <a:headEnd/>
            <a:tailEnd/>
          </a:ln>
        </p:spPr>
        <p:txBody>
          <a:bodyPr wrap="none" lIns="92075" tIns="46038" rIns="92075" bIns="46038" anchor="ctr">
            <a:prstTxWarp prst="textNoShape">
              <a:avLst/>
            </a:prstTxWarp>
          </a:bodyPr>
          <a:lstStyle/>
          <a:p>
            <a:pPr algn="ctr" eaLnBrk="0" hangingPunct="0"/>
            <a:r>
              <a:rPr lang="en-US" sz="2400"/>
              <a:t>Geocoder Engine</a:t>
            </a:r>
            <a:endParaRPr lang="en-US" sz="1800"/>
          </a:p>
        </p:txBody>
      </p:sp>
      <p:sp>
        <p:nvSpPr>
          <p:cNvPr id="120839" name="Rectangle 7"/>
          <p:cNvSpPr>
            <a:spLocks noChangeArrowheads="1"/>
          </p:cNvSpPr>
          <p:nvPr/>
        </p:nvSpPr>
        <p:spPr bwMode="blackWhite">
          <a:xfrm>
            <a:off x="3454400" y="2640013"/>
            <a:ext cx="2809875" cy="457200"/>
          </a:xfrm>
          <a:prstGeom prst="rect">
            <a:avLst/>
          </a:prstGeom>
          <a:noFill/>
          <a:ln w="28575">
            <a:noFill/>
            <a:miter lim="800000"/>
            <a:headEnd/>
            <a:tailEnd/>
          </a:ln>
        </p:spPr>
        <p:txBody>
          <a:bodyPr wrap="none" lIns="92075" tIns="46038" rIns="92075" bIns="46038">
            <a:prstTxWarp prst="textNoShape">
              <a:avLst/>
            </a:prstTxWarp>
            <a:spAutoFit/>
          </a:bodyPr>
          <a:lstStyle/>
          <a:p>
            <a:pPr eaLnBrk="0" hangingPunct="0"/>
            <a:r>
              <a:rPr lang="en-US" sz="2400"/>
              <a:t>Java Environment</a:t>
            </a:r>
          </a:p>
        </p:txBody>
      </p:sp>
      <p:sp>
        <p:nvSpPr>
          <p:cNvPr id="120840" name="Rectangle 8"/>
          <p:cNvSpPr>
            <a:spLocks noChangeArrowheads="1"/>
          </p:cNvSpPr>
          <p:nvPr/>
        </p:nvSpPr>
        <p:spPr bwMode="auto">
          <a:xfrm>
            <a:off x="477838" y="1468438"/>
            <a:ext cx="819150" cy="366712"/>
          </a:xfrm>
          <a:prstGeom prst="rect">
            <a:avLst/>
          </a:prstGeom>
          <a:noFill/>
          <a:ln w="28575">
            <a:noFill/>
            <a:miter lim="800000"/>
            <a:headEnd/>
            <a:tailEnd/>
          </a:ln>
        </p:spPr>
        <p:txBody>
          <a:bodyPr wrap="none" lIns="92075" tIns="46038" rIns="92075" bIns="46038">
            <a:prstTxWarp prst="textNoShape">
              <a:avLst/>
            </a:prstTxWarp>
            <a:spAutoFit/>
          </a:bodyPr>
          <a:lstStyle/>
          <a:p>
            <a:pPr eaLnBrk="0" hangingPunct="0"/>
            <a:r>
              <a:rPr lang="en-US" sz="1800"/>
              <a:t>Client</a:t>
            </a:r>
          </a:p>
        </p:txBody>
      </p:sp>
      <p:sp>
        <p:nvSpPr>
          <p:cNvPr id="120841" name="Rectangle 9"/>
          <p:cNvSpPr>
            <a:spLocks noChangeArrowheads="1"/>
          </p:cNvSpPr>
          <p:nvPr/>
        </p:nvSpPr>
        <p:spPr bwMode="blackWhite">
          <a:xfrm>
            <a:off x="3635375" y="1192213"/>
            <a:ext cx="2773363" cy="468312"/>
          </a:xfrm>
          <a:prstGeom prst="rect">
            <a:avLst/>
          </a:prstGeom>
          <a:solidFill>
            <a:srgbClr val="FFFF99"/>
          </a:solidFill>
          <a:ln w="28575">
            <a:solidFill>
              <a:schemeClr val="tx1"/>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20842" name="Rectangle 10"/>
          <p:cNvSpPr>
            <a:spLocks noChangeArrowheads="1"/>
          </p:cNvSpPr>
          <p:nvPr/>
        </p:nvSpPr>
        <p:spPr bwMode="blackWhite">
          <a:xfrm>
            <a:off x="4362450" y="1228725"/>
            <a:ext cx="1428750" cy="366713"/>
          </a:xfrm>
          <a:prstGeom prst="rect">
            <a:avLst/>
          </a:prstGeom>
          <a:noFill/>
          <a:ln w="28575">
            <a:noFill/>
            <a:miter lim="800000"/>
            <a:headEnd/>
            <a:tailEnd/>
          </a:ln>
        </p:spPr>
        <p:txBody>
          <a:bodyPr wrap="none" lIns="92075" tIns="46038" rIns="92075" bIns="46038">
            <a:prstTxWarp prst="textNoShape">
              <a:avLst/>
            </a:prstTxWarp>
            <a:spAutoFit/>
          </a:bodyPr>
          <a:lstStyle/>
          <a:p>
            <a:pPr eaLnBrk="0" hangingPunct="0"/>
            <a:r>
              <a:rPr lang="en-US" sz="1800"/>
              <a:t>Application</a:t>
            </a:r>
          </a:p>
        </p:txBody>
      </p:sp>
      <p:sp>
        <p:nvSpPr>
          <p:cNvPr id="120843" name="Rectangle 11"/>
          <p:cNvSpPr>
            <a:spLocks noChangeArrowheads="1"/>
          </p:cNvSpPr>
          <p:nvPr/>
        </p:nvSpPr>
        <p:spPr bwMode="blackWhite">
          <a:xfrm>
            <a:off x="5368925" y="1878013"/>
            <a:ext cx="1455738" cy="396875"/>
          </a:xfrm>
          <a:prstGeom prst="rect">
            <a:avLst/>
          </a:prstGeom>
          <a:noFill/>
          <a:ln w="28575">
            <a:noFill/>
            <a:miter lim="800000"/>
            <a:headEnd/>
            <a:tailEnd/>
          </a:ln>
        </p:spPr>
        <p:txBody>
          <a:bodyPr wrap="none" lIns="92075" tIns="46038" rIns="92075" bIns="46038">
            <a:prstTxWarp prst="textNoShape">
              <a:avLst/>
            </a:prstTxWarp>
            <a:spAutoFit/>
          </a:bodyPr>
          <a:lstStyle/>
          <a:p>
            <a:pPr eaLnBrk="0" hangingPunct="0"/>
            <a:r>
              <a:rPr lang="en-US"/>
              <a:t>XML/HTTP</a:t>
            </a:r>
          </a:p>
        </p:txBody>
      </p:sp>
      <p:sp>
        <p:nvSpPr>
          <p:cNvPr id="120844" name="Freeform 12"/>
          <p:cNvSpPr>
            <a:spLocks/>
          </p:cNvSpPr>
          <p:nvPr/>
        </p:nvSpPr>
        <p:spPr bwMode="blackWhite">
          <a:xfrm>
            <a:off x="4878388" y="4087813"/>
            <a:ext cx="331787" cy="858837"/>
          </a:xfrm>
          <a:custGeom>
            <a:avLst/>
            <a:gdLst>
              <a:gd name="T0" fmla="*/ 2147483647 w 193"/>
              <a:gd name="T1" fmla="*/ 2147483647 h 541"/>
              <a:gd name="T2" fmla="*/ 2147483647 w 193"/>
              <a:gd name="T3" fmla="*/ 2147483647 h 541"/>
              <a:gd name="T4" fmla="*/ 2147483647 w 193"/>
              <a:gd name="T5" fmla="*/ 2147483647 h 541"/>
              <a:gd name="T6" fmla="*/ 2147483647 w 193"/>
              <a:gd name="T7" fmla="*/ 2147483647 h 541"/>
              <a:gd name="T8" fmla="*/ 2147483647 w 193"/>
              <a:gd name="T9" fmla="*/ 2147483647 h 541"/>
              <a:gd name="T10" fmla="*/ 0 w 193"/>
              <a:gd name="T11" fmla="*/ 2147483647 h 541"/>
              <a:gd name="T12" fmla="*/ 2147483647 w 193"/>
              <a:gd name="T13" fmla="*/ 2147483647 h 541"/>
              <a:gd name="T14" fmla="*/ 2147483647 w 193"/>
              <a:gd name="T15" fmla="*/ 2147483647 h 541"/>
              <a:gd name="T16" fmla="*/ 0 w 193"/>
              <a:gd name="T17" fmla="*/ 2147483647 h 541"/>
              <a:gd name="T18" fmla="*/ 2147483647 w 193"/>
              <a:gd name="T19" fmla="*/ 0 h 541"/>
              <a:gd name="T20" fmla="*/ 2147483647 w 193"/>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41"/>
              <a:gd name="T35" fmla="*/ 193 w 193"/>
              <a:gd name="T36" fmla="*/ 541 h 5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41">
                <a:moveTo>
                  <a:pt x="192" y="108"/>
                </a:moveTo>
                <a:lnTo>
                  <a:pt x="144" y="108"/>
                </a:lnTo>
                <a:lnTo>
                  <a:pt x="144" y="432"/>
                </a:lnTo>
                <a:lnTo>
                  <a:pt x="192" y="432"/>
                </a:lnTo>
                <a:lnTo>
                  <a:pt x="96" y="540"/>
                </a:lnTo>
                <a:lnTo>
                  <a:pt x="0" y="432"/>
                </a:lnTo>
                <a:lnTo>
                  <a:pt x="48" y="432"/>
                </a:lnTo>
                <a:lnTo>
                  <a:pt x="48" y="108"/>
                </a:lnTo>
                <a:lnTo>
                  <a:pt x="0" y="108"/>
                </a:lnTo>
                <a:lnTo>
                  <a:pt x="96" y="0"/>
                </a:lnTo>
                <a:lnTo>
                  <a:pt x="192" y="108"/>
                </a:lnTo>
              </a:path>
            </a:pathLst>
          </a:custGeom>
          <a:solidFill>
            <a:srgbClr val="66CC00"/>
          </a:solidFill>
          <a:ln w="28575" cap="rnd">
            <a:solidFill>
              <a:schemeClr val="tx1"/>
            </a:solidFill>
            <a:round/>
            <a:headEnd type="none" w="sm" len="sm"/>
            <a:tailEnd type="none" w="sm" len="sm"/>
          </a:ln>
        </p:spPr>
        <p:txBody>
          <a:bodyPr>
            <a:prstTxWarp prst="textNoShape">
              <a:avLst/>
            </a:prstTxWarp>
          </a:bodyPr>
          <a:lstStyle/>
          <a:p>
            <a:endParaRPr lang="en-US"/>
          </a:p>
        </p:txBody>
      </p:sp>
      <p:sp>
        <p:nvSpPr>
          <p:cNvPr id="120845" name="Rectangle 13"/>
          <p:cNvSpPr>
            <a:spLocks noChangeArrowheads="1"/>
          </p:cNvSpPr>
          <p:nvPr/>
        </p:nvSpPr>
        <p:spPr bwMode="blackWhite">
          <a:xfrm>
            <a:off x="5534025" y="4316413"/>
            <a:ext cx="877888" cy="396875"/>
          </a:xfrm>
          <a:prstGeom prst="rect">
            <a:avLst/>
          </a:prstGeom>
          <a:noFill/>
          <a:ln w="28575">
            <a:noFill/>
            <a:miter lim="800000"/>
            <a:headEnd/>
            <a:tailEnd/>
          </a:ln>
        </p:spPr>
        <p:txBody>
          <a:bodyPr wrap="none" lIns="92075" tIns="46038" rIns="92075" bIns="46038">
            <a:prstTxWarp prst="textNoShape">
              <a:avLst/>
            </a:prstTxWarp>
            <a:spAutoFit/>
          </a:bodyPr>
          <a:lstStyle/>
          <a:p>
            <a:pPr eaLnBrk="0" hangingPunct="0"/>
            <a:r>
              <a:rPr lang="en-US"/>
              <a:t>JDBC</a:t>
            </a:r>
          </a:p>
        </p:txBody>
      </p:sp>
      <p:sp>
        <p:nvSpPr>
          <p:cNvPr id="120846" name="Freeform 14"/>
          <p:cNvSpPr>
            <a:spLocks/>
          </p:cNvSpPr>
          <p:nvPr/>
        </p:nvSpPr>
        <p:spPr bwMode="blackWhite">
          <a:xfrm>
            <a:off x="4883150" y="1711325"/>
            <a:ext cx="331788" cy="801688"/>
          </a:xfrm>
          <a:custGeom>
            <a:avLst/>
            <a:gdLst>
              <a:gd name="T0" fmla="*/ 2147483647 w 193"/>
              <a:gd name="T1" fmla="*/ 2147483647 h 505"/>
              <a:gd name="T2" fmla="*/ 2147483647 w 193"/>
              <a:gd name="T3" fmla="*/ 2147483647 h 505"/>
              <a:gd name="T4" fmla="*/ 2147483647 w 193"/>
              <a:gd name="T5" fmla="*/ 2147483647 h 505"/>
              <a:gd name="T6" fmla="*/ 2147483647 w 193"/>
              <a:gd name="T7" fmla="*/ 2147483647 h 505"/>
              <a:gd name="T8" fmla="*/ 2147483647 w 193"/>
              <a:gd name="T9" fmla="*/ 2147483647 h 505"/>
              <a:gd name="T10" fmla="*/ 0 w 193"/>
              <a:gd name="T11" fmla="*/ 2147483647 h 505"/>
              <a:gd name="T12" fmla="*/ 2147483647 w 193"/>
              <a:gd name="T13" fmla="*/ 2147483647 h 505"/>
              <a:gd name="T14" fmla="*/ 2147483647 w 193"/>
              <a:gd name="T15" fmla="*/ 2147483647 h 505"/>
              <a:gd name="T16" fmla="*/ 0 w 193"/>
              <a:gd name="T17" fmla="*/ 2147483647 h 505"/>
              <a:gd name="T18" fmla="*/ 2147483647 w 193"/>
              <a:gd name="T19" fmla="*/ 0 h 505"/>
              <a:gd name="T20" fmla="*/ 2147483647 w 193"/>
              <a:gd name="T21" fmla="*/ 2147483647 h 5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505"/>
              <a:gd name="T35" fmla="*/ 193 w 193"/>
              <a:gd name="T36" fmla="*/ 505 h 5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505">
                <a:moveTo>
                  <a:pt x="192" y="101"/>
                </a:moveTo>
                <a:lnTo>
                  <a:pt x="144" y="101"/>
                </a:lnTo>
                <a:lnTo>
                  <a:pt x="144" y="403"/>
                </a:lnTo>
                <a:lnTo>
                  <a:pt x="192" y="403"/>
                </a:lnTo>
                <a:lnTo>
                  <a:pt x="96" y="504"/>
                </a:lnTo>
                <a:lnTo>
                  <a:pt x="0" y="403"/>
                </a:lnTo>
                <a:lnTo>
                  <a:pt x="48" y="403"/>
                </a:lnTo>
                <a:lnTo>
                  <a:pt x="48" y="101"/>
                </a:lnTo>
                <a:lnTo>
                  <a:pt x="0" y="101"/>
                </a:lnTo>
                <a:lnTo>
                  <a:pt x="96" y="0"/>
                </a:lnTo>
                <a:lnTo>
                  <a:pt x="192" y="101"/>
                </a:lnTo>
              </a:path>
            </a:pathLst>
          </a:custGeom>
          <a:solidFill>
            <a:srgbClr val="66CC00"/>
          </a:solidFill>
          <a:ln w="28575" cap="rnd">
            <a:solidFill>
              <a:schemeClr val="tx1"/>
            </a:solidFill>
            <a:round/>
            <a:headEnd type="none" w="sm" len="sm"/>
            <a:tailEnd type="none" w="sm" len="sm"/>
          </a:ln>
        </p:spPr>
        <p:txBody>
          <a:bodyPr>
            <a:prstTxWarp prst="textNoShape">
              <a:avLst/>
            </a:prstTxWarp>
          </a:bodyPr>
          <a:lstStyle/>
          <a:p>
            <a:endParaRPr lang="en-US"/>
          </a:p>
        </p:txBody>
      </p:sp>
      <p:grpSp>
        <p:nvGrpSpPr>
          <p:cNvPr id="120847" name="Group 15"/>
          <p:cNvGrpSpPr>
            <a:grpSpLocks/>
          </p:cNvGrpSpPr>
          <p:nvPr/>
        </p:nvGrpSpPr>
        <p:grpSpPr bwMode="auto">
          <a:xfrm>
            <a:off x="3867150" y="5002213"/>
            <a:ext cx="2311400" cy="1322387"/>
            <a:chOff x="288" y="2982"/>
            <a:chExt cx="532" cy="412"/>
          </a:xfrm>
        </p:grpSpPr>
        <p:sp>
          <p:nvSpPr>
            <p:cNvPr id="1208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208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sp>
          <p:nvSpPr>
            <p:cNvPr id="1208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prstTxWarp prst="textNoShape">
                <a:avLst/>
              </a:prstTxWarp>
            </a:bodyPr>
            <a:lstStyle/>
            <a:p>
              <a:pPr algn="ctr">
                <a:lnSpc>
                  <a:spcPct val="90000"/>
                </a:lnSpc>
                <a:spcBef>
                  <a:spcPct val="50000"/>
                </a:spcBef>
                <a:buClr>
                  <a:schemeClr val="accent1"/>
                </a:buClr>
              </a:pPr>
              <a:endParaRPr lang="fr-FR"/>
            </a:p>
          </p:txBody>
        </p:sp>
      </p:grpSp>
      <p:sp>
        <p:nvSpPr>
          <p:cNvPr id="120848" name="Rectangle 19"/>
          <p:cNvSpPr>
            <a:spLocks noChangeArrowheads="1"/>
          </p:cNvSpPr>
          <p:nvPr/>
        </p:nvSpPr>
        <p:spPr bwMode="gray">
          <a:xfrm>
            <a:off x="4343400" y="5653088"/>
            <a:ext cx="1377950" cy="366712"/>
          </a:xfrm>
          <a:prstGeom prst="rect">
            <a:avLst/>
          </a:prstGeom>
          <a:noFill/>
          <a:ln w="9525">
            <a:noFill/>
            <a:miter lim="800000"/>
            <a:headEnd/>
            <a:tailEnd/>
          </a:ln>
        </p:spPr>
        <p:txBody>
          <a:bodyPr lIns="92075" tIns="46038" rIns="92075" bIns="46038">
            <a:prstTxWarp prst="textNoShape">
              <a:avLst/>
            </a:prstTxWarp>
            <a:spAutoFit/>
          </a:bodyPr>
          <a:lstStyle/>
          <a:p>
            <a:pPr eaLnBrk="0" hangingPunct="0"/>
            <a:r>
              <a:rPr lang="en-US" sz="1800"/>
              <a:t>GC Tables</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racle">
  <a:themeElements>
    <a:clrScheme name="">
      <a:dk1>
        <a:srgbClr val="000000"/>
      </a:dk1>
      <a:lt1>
        <a:srgbClr val="FFFFFF"/>
      </a:lt1>
      <a:dk2>
        <a:srgbClr val="000000"/>
      </a:dk2>
      <a:lt2>
        <a:srgbClr val="777777"/>
      </a:lt2>
      <a:accent1>
        <a:srgbClr val="FD0000"/>
      </a:accent1>
      <a:accent2>
        <a:srgbClr val="FFFF99"/>
      </a:accent2>
      <a:accent3>
        <a:srgbClr val="FFFFFF"/>
      </a:accent3>
      <a:accent4>
        <a:srgbClr val="000000"/>
      </a:accent4>
      <a:accent5>
        <a:srgbClr val="FEAAAA"/>
      </a:accent5>
      <a:accent6>
        <a:srgbClr val="E7E78A"/>
      </a:accent6>
      <a:hlink>
        <a:srgbClr val="4D4D4D"/>
      </a:hlink>
      <a:folHlink>
        <a:srgbClr val="667263"/>
      </a:folHlink>
    </a:clrScheme>
    <a:fontScheme name="Orac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pitchFamily="34" charset="0"/>
            <a:cs typeface="Times New Roman" pitchFamily="18" charset="0"/>
          </a:defRPr>
        </a:defPPr>
      </a:lstStyle>
    </a:lnDef>
  </a:objectDefaults>
  <a:extraClrSchemeLst>
    <a:extraClrScheme>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Designs\Oracle.pot</Template>
  <TotalTime>17170</TotalTime>
  <Words>8062</Words>
  <Application>Microsoft Macintosh PowerPoint</Application>
  <PresentationFormat>A4 Paper (210x297 mm)</PresentationFormat>
  <Paragraphs>1534</Paragraphs>
  <Slides>110</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110</vt:i4>
      </vt:variant>
    </vt:vector>
  </HeadingPairs>
  <TitlesOfParts>
    <vt:vector size="118" baseType="lpstr">
      <vt:lpstr>Courier New</vt:lpstr>
      <vt:lpstr>Lucida Console</vt:lpstr>
      <vt:lpstr>ＭＳ Ｐゴシック</vt:lpstr>
      <vt:lpstr>Times New Roman</vt:lpstr>
      <vt:lpstr>Univers</vt:lpstr>
      <vt:lpstr>Wingdings</vt:lpstr>
      <vt:lpstr>Arial</vt:lpstr>
      <vt:lpstr>Oracle</vt:lpstr>
      <vt:lpstr>PowerPoint Presentation</vt:lpstr>
      <vt:lpstr>Geocoding</vt:lpstr>
      <vt:lpstr>PowerPoint Presentation</vt:lpstr>
      <vt:lpstr>What is Geocoding?</vt:lpstr>
      <vt:lpstr>The Geocoding Process</vt:lpstr>
      <vt:lpstr>Computing House Numbers</vt:lpstr>
      <vt:lpstr>Computing House Numbers</vt:lpstr>
      <vt:lpstr>Oracle Spatial Geocoding</vt:lpstr>
      <vt:lpstr>Geocoder Functions and Data</vt:lpstr>
      <vt:lpstr>Geocoding Tables</vt:lpstr>
      <vt:lpstr>Geocoding Metadata</vt:lpstr>
      <vt:lpstr>Geocoding Data</vt:lpstr>
      <vt:lpstr>Geocoding functions</vt:lpstr>
      <vt:lpstr>Geocoding functions</vt:lpstr>
      <vt:lpstr>Parameters for Geocoding functions</vt:lpstr>
      <vt:lpstr>Address Lines</vt:lpstr>
      <vt:lpstr>Match mode</vt:lpstr>
      <vt:lpstr>Match mode</vt:lpstr>
      <vt:lpstr>Resulting address: SDO_GEO_ADDR</vt:lpstr>
      <vt:lpstr>Resulting address: SDO_GEO_ADDR</vt:lpstr>
      <vt:lpstr>Geocoding Result</vt:lpstr>
      <vt:lpstr>Full Address Details</vt:lpstr>
      <vt:lpstr>Network Connection</vt:lpstr>
      <vt:lpstr>Matchcode: how did we match the input</vt:lpstr>
      <vt:lpstr>Errormessage :  how precise is the match</vt:lpstr>
      <vt:lpstr>Errormessage</vt:lpstr>
      <vt:lpstr>Matchvector</vt:lpstr>
      <vt:lpstr>PowerPoint Presentation</vt:lpstr>
      <vt:lpstr>Example: Street Level Match</vt:lpstr>
      <vt:lpstr>Example: House Level Match</vt:lpstr>
      <vt:lpstr>Example: Address Correction</vt:lpstr>
      <vt:lpstr>Example: Address Spelling Correction</vt:lpstr>
      <vt:lpstr>Example: Unknown Street</vt:lpstr>
      <vt:lpstr>Using ERRORMESSAGE and MATCHVECTOR</vt:lpstr>
      <vt:lpstr>Point Addressing</vt:lpstr>
      <vt:lpstr>Point Address Geocoding Data GC_ADDRESS_POINT_xx table</vt:lpstr>
      <vt:lpstr>Example: House Match by Interpolation </vt:lpstr>
      <vt:lpstr>Example: House Match by Point Address</vt:lpstr>
      <vt:lpstr>POI Geocoding</vt:lpstr>
      <vt:lpstr>Example: POI Geocoding</vt:lpstr>
      <vt:lpstr>Multiple matches  The geocode_all() function</vt:lpstr>
      <vt:lpstr>Simple interface: the geocode_as_geometry()</vt:lpstr>
      <vt:lpstr>Using Structured Input</vt:lpstr>
      <vt:lpstr>Structured Geocoding functions</vt:lpstr>
      <vt:lpstr>Structured Geocoding Example</vt:lpstr>
      <vt:lpstr>Understand the Quality of a Result</vt:lpstr>
      <vt:lpstr>MATCHVECTOR Structure</vt:lpstr>
      <vt:lpstr>MATCHVECTOR Values</vt:lpstr>
      <vt:lpstr>Accuracy Code </vt:lpstr>
      <vt:lpstr>Computing the Accuracy Code</vt:lpstr>
      <vt:lpstr>Computing the Accuracy Code</vt:lpstr>
      <vt:lpstr>Checking the Results</vt:lpstr>
      <vt:lpstr>PowerPoint Presentation</vt:lpstr>
      <vt:lpstr>Reverse Geocoding</vt:lpstr>
      <vt:lpstr>Reverse Geocoding Process</vt:lpstr>
      <vt:lpstr>Reverse Geocoding function</vt:lpstr>
      <vt:lpstr>Reverse Geocoding Example</vt:lpstr>
      <vt:lpstr>PowerPoint Presentation</vt:lpstr>
      <vt:lpstr>What if you do not like objects ?</vt:lpstr>
      <vt:lpstr>What if you do not like objects ?</vt:lpstr>
      <vt:lpstr>What if you do not like objects ?</vt:lpstr>
      <vt:lpstr>Using the Geocoder in spatial searches</vt:lpstr>
      <vt:lpstr>Using the Geocoder in spatial searches</vt:lpstr>
      <vt:lpstr>Using the Geocoder in spatial searches</vt:lpstr>
      <vt:lpstr>Using the Geocoder in your own function</vt:lpstr>
      <vt:lpstr>Spatial Searches on Geocoding Results</vt:lpstr>
      <vt:lpstr>Spatial Searches on Geocoding Results</vt:lpstr>
      <vt:lpstr>Create the function</vt:lpstr>
      <vt:lpstr>Setup the Spatial Metadata</vt:lpstr>
      <vt:lpstr>Create the Function-Based Index</vt:lpstr>
      <vt:lpstr>Use the Function in Spatial Queries</vt:lpstr>
      <vt:lpstr>Use a View to Simplify Usage</vt:lpstr>
      <vt:lpstr>PowerPoint Presentation</vt:lpstr>
      <vt:lpstr>The Geocoding Throughput Wall</vt:lpstr>
      <vt:lpstr>Solution: Use Parallelism</vt:lpstr>
      <vt:lpstr>What is a “pipelined” function ?</vt:lpstr>
      <vt:lpstr>Inside the Pipelined Function</vt:lpstr>
      <vt:lpstr>Inside the Pipelined Function</vt:lpstr>
      <vt:lpstr>Inside the Pipelined Function</vt:lpstr>
      <vt:lpstr>Inside the Pipelined Function</vt:lpstr>
      <vt:lpstr>Use the Function </vt:lpstr>
      <vt:lpstr>Use the Function </vt:lpstr>
      <vt:lpstr>Control the Degree of Parallelism</vt:lpstr>
      <vt:lpstr>Control the Degree of Parallelism</vt:lpstr>
      <vt:lpstr>Inter-Job Parallelism: Database Scheduler</vt:lpstr>
      <vt:lpstr>The Geocoding Procedure</vt:lpstr>
      <vt:lpstr>Launching the Jobs</vt:lpstr>
      <vt:lpstr>Monitoring the Jobs</vt:lpstr>
      <vt:lpstr>PowerPoint Presentation</vt:lpstr>
      <vt:lpstr>Remote Geocoding</vt:lpstr>
      <vt:lpstr>Server Side Setup</vt:lpstr>
      <vt:lpstr>Server Side Wrapper</vt:lpstr>
      <vt:lpstr>Server Side Wrapper: the geocode procedure</vt:lpstr>
      <vt:lpstr>Client Side Setup</vt:lpstr>
      <vt:lpstr>Client Side Wrapper</vt:lpstr>
      <vt:lpstr>Client Side Wrapper: the geocode function</vt:lpstr>
      <vt:lpstr>Example of Use</vt:lpstr>
      <vt:lpstr>PowerPoint Presentation</vt:lpstr>
      <vt:lpstr>Geocoding Web Service</vt:lpstr>
      <vt:lpstr>Installation and configuration</vt:lpstr>
      <vt:lpstr>Geocoder configuration</vt:lpstr>
      <vt:lpstr>Geocoder configuration</vt:lpstr>
      <vt:lpstr>Using Multiple Geocoders</vt:lpstr>
      <vt:lpstr>Using the Geocoding Web Service</vt:lpstr>
      <vt:lpstr>JSON output</vt:lpstr>
      <vt:lpstr>Using a Structured Input Address</vt:lpstr>
      <vt:lpstr>Reverse Geocoding</vt:lpstr>
      <vt:lpstr>Reverse geocoding with projected point</vt:lpstr>
      <vt:lpstr>Clay St, San Francisco</vt:lpstr>
      <vt:lpstr>PowerPoint Presentation</vt:lpstr>
    </vt:vector>
  </TitlesOfParts>
  <Company>Oracle Corporation</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Godfrind</dc:creator>
  <cp:lastModifiedBy>Microsoft Office User</cp:lastModifiedBy>
  <cp:revision>184</cp:revision>
  <dcterms:created xsi:type="dcterms:W3CDTF">2016-11-08T08:29:25Z</dcterms:created>
  <dcterms:modified xsi:type="dcterms:W3CDTF">2017-08-23T12:53:55Z</dcterms:modified>
</cp:coreProperties>
</file>