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Default Extension="wmf" ContentType="image/x-wmf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54" r:id="rId1"/>
  </p:sldMasterIdLst>
  <p:notesMasterIdLst>
    <p:notesMasterId r:id="rId36"/>
  </p:notesMasterIdLst>
  <p:sldIdLst>
    <p:sldId id="319" r:id="rId2"/>
    <p:sldId id="318" r:id="rId3"/>
    <p:sldId id="266" r:id="rId4"/>
    <p:sldId id="268" r:id="rId5"/>
    <p:sldId id="320" r:id="rId6"/>
    <p:sldId id="270" r:id="rId7"/>
    <p:sldId id="313" r:id="rId8"/>
    <p:sldId id="314" r:id="rId9"/>
    <p:sldId id="315" r:id="rId10"/>
    <p:sldId id="316" r:id="rId11"/>
    <p:sldId id="321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81" r:id="rId20"/>
    <p:sldId id="282" r:id="rId21"/>
    <p:sldId id="322" r:id="rId22"/>
    <p:sldId id="284" r:id="rId23"/>
    <p:sldId id="285" r:id="rId24"/>
    <p:sldId id="286" r:id="rId25"/>
    <p:sldId id="287" r:id="rId26"/>
    <p:sldId id="290" r:id="rId27"/>
    <p:sldId id="292" r:id="rId28"/>
    <p:sldId id="294" r:id="rId29"/>
    <p:sldId id="288" r:id="rId30"/>
    <p:sldId id="289" r:id="rId31"/>
    <p:sldId id="312" r:id="rId32"/>
    <p:sldId id="323" r:id="rId33"/>
    <p:sldId id="297" r:id="rId34"/>
    <p:sldId id="259" r:id="rId35"/>
  </p:sldIdLst>
  <p:sldSz cx="9906000" cy="6858000" type="A4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1148" autoAdjust="0"/>
    <p:restoredTop sz="90301" autoAdjust="0"/>
  </p:normalViewPr>
  <p:slideViewPr>
    <p:cSldViewPr>
      <p:cViewPr varScale="1">
        <p:scale>
          <a:sx n="95" d="100"/>
          <a:sy n="95" d="100"/>
        </p:scale>
        <p:origin x="-272" y="-11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1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4" Type="http://schemas.openxmlformats.org/officeDocument/2006/relationships/slide" Target="slides/slide18.xml"/><Relationship Id="rId5" Type="http://schemas.openxmlformats.org/officeDocument/2006/relationships/slide" Target="slides/slide26.xml"/><Relationship Id="rId1" Type="http://schemas.openxmlformats.org/officeDocument/2006/relationships/slide" Target="slides/slide5.xml"/><Relationship Id="rId2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11" charset="0"/>
              <a:buNone/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11" charset="0"/>
              <a:buNone/>
              <a:defRPr sz="1200"/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11" charset="0"/>
              <a:buNone/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11" charset="0"/>
              <a:buNone/>
              <a:defRPr sz="1200"/>
            </a:lvl1pPr>
          </a:lstStyle>
          <a:p>
            <a:fld id="{CBD436C2-4FC1-944E-98A5-AD865266D5C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11" charset="0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11" charset="0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11" charset="0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11" charset="0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11" charset="0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D4EC00-5FE0-D24D-80CD-A68400227C56}" type="slidenum">
              <a:rPr lang="en-US"/>
              <a:pPr/>
              <a:t>1</a:t>
            </a:fld>
            <a:endParaRPr lang="en-US"/>
          </a:p>
        </p:txBody>
      </p:sp>
      <p:sp>
        <p:nvSpPr>
          <p:cNvPr id="37891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07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95B01B-D523-3543-8CAF-942DA10A9F18}" type="slidenum">
              <a:rPr lang="en-US"/>
              <a:pPr/>
              <a:t>12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3AB5FD-ED89-FC4B-8F19-91B6405C5BF9}" type="slidenum">
              <a:rPr lang="en-US"/>
              <a:pPr/>
              <a:t>13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5E1B24-05CB-EC44-8595-402762DB5EDE}" type="slidenum">
              <a:rPr lang="en-US"/>
              <a:pPr/>
              <a:t>14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57A59C-C83F-A841-89CA-1CBA694FB0F4}" type="slidenum">
              <a:rPr lang="en-US"/>
              <a:pPr/>
              <a:t>15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336F9E-BD48-9148-9547-2B67BA7B4984}" type="slidenum">
              <a:rPr lang="en-US"/>
              <a:pPr/>
              <a:t>16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9E668-EC45-4F4A-B72A-53AC6BD7BF50}" type="slidenum">
              <a:rPr lang="en-US"/>
              <a:pPr/>
              <a:t>17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3C7F61-A52D-2D4C-A591-D771C411A4BE}" type="slidenum">
              <a:rPr lang="en-US"/>
              <a:pPr/>
              <a:t>18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 b="1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3F2E4-8C3B-6747-A901-E81C6EBEA887}" type="slidenum">
              <a:rPr lang="en-US"/>
              <a:pPr/>
              <a:t>19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967D7E-B734-BE40-9466-237F8CDA1FC9}" type="slidenum">
              <a:rPr lang="en-US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7BCB33-DDB4-F544-B519-256006A5C91A}" type="slidenum">
              <a:rPr lang="en-US"/>
              <a:pPr/>
              <a:t>21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62B9A9-73E4-C54B-AEBF-B04E1492E822}" type="slidenum">
              <a:rPr lang="en-US"/>
              <a:pPr/>
              <a:t>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661E62-26C6-1F41-B457-33B1EF7DB0F5}" type="slidenum">
              <a:rPr lang="en-US"/>
              <a:pPr/>
              <a:t>22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13CA7-B188-2043-9165-CCF65D598364}" type="slidenum">
              <a:rPr lang="en-US"/>
              <a:pPr/>
              <a:t>23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lvl="1"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434D0D-E97E-6A4E-90AF-BC0E30509051}" type="slidenum">
              <a:rPr lang="en-US"/>
              <a:pPr/>
              <a:t>24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>
              <a:lnSpc>
                <a:spcPct val="90000"/>
              </a:lnSpc>
            </a:pPr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805C7C-DD4D-514A-821E-CAE0DEE715BA}" type="slidenum">
              <a:rPr lang="en-US"/>
              <a:pPr/>
              <a:t>25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C14F8D-3CF2-1D4C-8C7F-79A0E1906B5B}" type="slidenum">
              <a:rPr lang="en-US"/>
              <a:pPr/>
              <a:t>26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14F482-7384-584A-ACAB-2773DB9ADCDF}" type="slidenum">
              <a:rPr lang="en-US"/>
              <a:pPr/>
              <a:t>27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71A87-1D22-684D-A9CF-9C69AAD3572C}" type="slidenum">
              <a:rPr lang="en-US"/>
              <a:pPr/>
              <a:t>28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D4150-096F-204E-BFFA-C6B6797EBEED}" type="slidenum">
              <a:rPr lang="en-US"/>
              <a:pPr/>
              <a:t>29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5AB020-9723-3B4B-BBD2-2AB1B00A2FEC}" type="slidenum">
              <a:rPr lang="en-US"/>
              <a:pPr/>
              <a:t>30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 b="1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C1C0EF-5BFE-4549-9983-25C874B54850}" type="slidenum">
              <a:rPr lang="en-US"/>
              <a:pPr/>
              <a:t>31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 b="1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AFB3E-89A7-C54C-87B2-C83B6A732985}" type="slidenum">
              <a:rPr lang="en-US"/>
              <a:pPr/>
              <a:t>4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0BD12-9703-1E48-BFA4-BE7489AC91AD}" type="slidenum">
              <a:rPr lang="en-US"/>
              <a:pPr/>
              <a:t>32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 b="1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076BD-C54F-064C-9EC6-180E655AB01C}" type="slidenum">
              <a:rPr lang="en-US"/>
              <a:pPr/>
              <a:t>33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11D5A-7EEE-3341-86F4-7663B6ABF1B4}" type="slidenum">
              <a:rPr lang="en-US"/>
              <a:pPr/>
              <a:t>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 lIns="12480" tIns="12480" rIns="12480" bIns="12480"/>
          <a:lstStyle/>
          <a:p>
            <a:pPr eaLnBrk="1" hangingPunct="1"/>
            <a:r>
              <a:rPr lang="en-US">
                <a:latin typeface="Times New Roman" pitchFamily="-111" charset="0"/>
                <a:cs typeface="Times New Roman" pitchFamily="-111" charset="0"/>
              </a:rPr>
              <a:t>LRS Concepts (continued)</a:t>
            </a:r>
          </a:p>
          <a:p>
            <a:pPr lvl="1" eaLnBrk="1" hangingPunct="1"/>
            <a:r>
              <a:rPr lang="en-US" b="1">
                <a:latin typeface="Times New Roman" pitchFamily="-111" charset="0"/>
                <a:cs typeface="Times New Roman" pitchFamily="-111" charset="0"/>
              </a:rPr>
              <a:t>Direction of a segment</a:t>
            </a:r>
          </a:p>
          <a:p>
            <a:pPr lvl="1" eaLnBrk="1" hangingPunct="1"/>
            <a:r>
              <a:rPr lang="en-US">
                <a:latin typeface="Times New Roman" pitchFamily="-111" charset="0"/>
                <a:cs typeface="Times New Roman" pitchFamily="-111" charset="0"/>
              </a:rPr>
              <a:t>The direction is defined by the order in which the shape points are listed in the </a:t>
            </a:r>
            <a:r>
              <a:rPr lang="en-US">
                <a:latin typeface="Courier New" pitchFamily="-111" charset="0"/>
                <a:cs typeface="Times New Roman" pitchFamily="-111" charset="0"/>
              </a:rPr>
              <a:t>SDO_ORDINATES</a:t>
            </a:r>
            <a:r>
              <a:rPr lang="en-US">
                <a:latin typeface="Times New Roman" pitchFamily="-111" charset="0"/>
                <a:cs typeface="Times New Roman" pitchFamily="-111" charset="0"/>
              </a:rPr>
              <a:t> array</a:t>
            </a:r>
          </a:p>
          <a:p>
            <a:pPr lvl="1" eaLnBrk="1" hangingPunct="1"/>
            <a:r>
              <a:rPr lang="en-US" b="1">
                <a:latin typeface="Times New Roman" pitchFamily="-111" charset="0"/>
                <a:cs typeface="Times New Roman" pitchFamily="-111" charset="0"/>
              </a:rPr>
              <a:t>Measure of a point</a:t>
            </a:r>
          </a:p>
          <a:p>
            <a:pPr lvl="1" eaLnBrk="1" hangingPunct="1"/>
            <a:r>
              <a:rPr lang="en-US">
                <a:latin typeface="Times New Roman" pitchFamily="-111" charset="0"/>
                <a:cs typeface="Times New Roman" pitchFamily="-111" charset="0"/>
              </a:rPr>
              <a:t>The linear distance (that is, measure distance) from the start point of a geometry to a point on that geometry</a:t>
            </a:r>
          </a:p>
          <a:p>
            <a:pPr lvl="1" eaLnBrk="1" hangingPunct="1"/>
            <a:r>
              <a:rPr lang="en-US" b="1">
                <a:latin typeface="Times New Roman" pitchFamily="-111" charset="0"/>
                <a:cs typeface="Times New Roman" pitchFamily="-111" charset="0"/>
              </a:rPr>
              <a:t>Offset of a point</a:t>
            </a:r>
          </a:p>
          <a:p>
            <a:pPr lvl="1" eaLnBrk="1" hangingPunct="1"/>
            <a:r>
              <a:rPr lang="en-US">
                <a:latin typeface="Times New Roman" pitchFamily="-111" charset="0"/>
                <a:cs typeface="Times New Roman" pitchFamily="-111" charset="0"/>
              </a:rPr>
              <a:t>The perpendicular distance from a geometry segment to a point. Offsets can be positive or negative. For example, offsets are commonly used to specify the location of a stop sign, or a guard rail, offset from a road.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070198-EC64-9044-A293-E6A3189603A1}" type="slidenum">
              <a:rPr lang="en-US"/>
              <a:pPr/>
              <a:t>6</a:t>
            </a:fld>
            <a:endParaRPr lang="en-US"/>
          </a:p>
        </p:txBody>
      </p:sp>
      <p:sp>
        <p:nvSpPr>
          <p:cNvPr id="419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4198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56AE13-D1C2-D844-96C5-AB465EC3DD4B}" type="slidenum">
              <a:rPr lang="en-US"/>
              <a:pPr/>
              <a:t>7</a:t>
            </a:fld>
            <a:endParaRPr lang="en-US"/>
          </a:p>
        </p:txBody>
      </p:sp>
      <p:sp>
        <p:nvSpPr>
          <p:cNvPr id="43011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43012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EDBF1-CEB0-1A41-98E3-6E42899BA6EA}" type="slidenum">
              <a:rPr lang="en-US"/>
              <a:pPr/>
              <a:t>8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7EE1-6CB6-B94A-A9B6-D7E0792026A8}" type="slidenum">
              <a:rPr lang="en-US"/>
              <a:pPr/>
              <a:t>9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7499D-4AA4-3148-9EB0-F578CCCB012E}" type="slidenum">
              <a:rPr lang="en-US"/>
              <a:pPr/>
              <a:t>10</a:t>
            </a:fld>
            <a:endParaRPr lang="en-US"/>
          </a:p>
        </p:txBody>
      </p:sp>
      <p:sp>
        <p:nvSpPr>
          <p:cNvPr id="460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4608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50"/>
          <p:cNvSpPr>
            <a:spLocks noChangeArrowheads="1"/>
          </p:cNvSpPr>
          <p:nvPr/>
        </p:nvSpPr>
        <p:spPr bwMode="auto">
          <a:xfrm>
            <a:off x="990600" y="914400"/>
            <a:ext cx="305911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pic>
        <p:nvPicPr>
          <p:cNvPr id="5" name="Picture 2051" descr="Tall R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906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052" descr="Wide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25" y="914400"/>
            <a:ext cx="585787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055" descr="Oracle_Logo_485C.jpg                                           00104BF0Macintosh HD                   BE05FFEF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6313" y="4338638"/>
            <a:ext cx="3170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0853" name="Rectangle 2053"/>
          <p:cNvSpPr>
            <a:spLocks noGrp="1" noChangeArrowheads="1"/>
          </p:cNvSpPr>
          <p:nvPr>
            <p:ph type="ctrTitle" sz="quarter"/>
          </p:nvPr>
        </p:nvSpPr>
        <p:spPr>
          <a:xfrm>
            <a:off x="908050" y="4800600"/>
            <a:ext cx="84201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0854" name="Rectangle 20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08050" y="5715000"/>
            <a:ext cx="69342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9138" y="304800"/>
            <a:ext cx="21082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304800"/>
            <a:ext cx="617378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600200"/>
            <a:ext cx="400685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2200" y="1600200"/>
            <a:ext cx="400685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d Ba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172200"/>
            <a:ext cx="99060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Small Red Squar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746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00200"/>
            <a:ext cx="81661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63613" y="304800"/>
            <a:ext cx="82137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89830" name="Rectangle 6"/>
          <p:cNvSpPr>
            <a:spLocks noChangeArrowheads="1"/>
          </p:cNvSpPr>
          <p:nvPr/>
        </p:nvSpPr>
        <p:spPr bwMode="auto">
          <a:xfrm>
            <a:off x="0" y="6172200"/>
            <a:ext cx="9906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1" name="Picture 7" descr="Oracle WHIT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255000" y="6226175"/>
            <a:ext cx="1027113" cy="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98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5100" y="6553200"/>
            <a:ext cx="9575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900" b="0"/>
            </a:lvl1pPr>
          </a:lstStyle>
          <a:p>
            <a:endParaRPr lang="en-US"/>
          </a:p>
        </p:txBody>
      </p:sp>
      <p:sp>
        <p:nvSpPr>
          <p:cNvPr id="589833" name="Text Box 9"/>
          <p:cNvSpPr txBox="1">
            <a:spLocks noChangeArrowheads="1"/>
          </p:cNvSpPr>
          <p:nvPr/>
        </p:nvSpPr>
        <p:spPr bwMode="auto">
          <a:xfrm>
            <a:off x="9356725" y="6154738"/>
            <a:ext cx="4524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fld id="{5F2E2F5B-E497-5945-A91A-86717A1FC4B0}" type="slidenum">
              <a:rPr lang="en-US" sz="1200" b="0">
                <a:solidFill>
                  <a:schemeClr val="bg1"/>
                </a:solidFill>
              </a:rPr>
              <a:pPr/>
              <a:t>‹#›</a:t>
            </a:fld>
            <a:endParaRPr lang="en-US" sz="1200" b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11" charset="-128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11" charset="-128"/>
        </a:defRPr>
      </a:lvl3pPr>
      <a:lvl4pPr marL="12588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0589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5161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9733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4305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7594600" y="685800"/>
            <a:ext cx="2311400" cy="2133600"/>
          </a:xfrm>
          <a:prstGeom prst="rect">
            <a:avLst/>
          </a:prstGeom>
          <a:solidFill>
            <a:srgbClr val="B8B8B8"/>
          </a:solidFill>
          <a:ln w="12700">
            <a:noFill/>
            <a:miter lim="800000"/>
            <a:headEnd/>
            <a:tailEnd/>
          </a:ln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90600" y="2133600"/>
            <a:ext cx="53451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3200">
                <a:solidFill>
                  <a:schemeClr val="accent1"/>
                </a:solidFill>
              </a:rPr>
              <a:t>12</a:t>
            </a:r>
            <a:r>
              <a:rPr lang="en-US" sz="3200"/>
              <a:t> Linear Referencing</a:t>
            </a:r>
          </a:p>
        </p:txBody>
      </p:sp>
      <p:pic>
        <p:nvPicPr>
          <p:cNvPr id="3076" name="Picture 4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00" y="0"/>
            <a:ext cx="231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 descr="df2f236c-MEDIUM-2276279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4600" y="685800"/>
            <a:ext cx="231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131"/>
          <p:cNvGrpSpPr>
            <a:grpSpLocks/>
          </p:cNvGrpSpPr>
          <p:nvPr/>
        </p:nvGrpSpPr>
        <p:grpSpPr bwMode="auto">
          <a:xfrm>
            <a:off x="762000" y="1752600"/>
            <a:ext cx="7480300" cy="1931988"/>
            <a:chOff x="480" y="1488"/>
            <a:chExt cx="4712" cy="1217"/>
          </a:xfrm>
        </p:grpSpPr>
        <p:grpSp>
          <p:nvGrpSpPr>
            <p:cNvPr id="12316" name="Group 2052"/>
            <p:cNvGrpSpPr>
              <a:grpSpLocks/>
            </p:cNvGrpSpPr>
            <p:nvPr/>
          </p:nvGrpSpPr>
          <p:grpSpPr bwMode="auto">
            <a:xfrm>
              <a:off x="520" y="1695"/>
              <a:ext cx="4672" cy="1010"/>
              <a:chOff x="480" y="1632"/>
              <a:chExt cx="4312" cy="1010"/>
            </a:xfrm>
          </p:grpSpPr>
          <p:sp>
            <p:nvSpPr>
              <p:cNvPr id="12318" name="Rectangle 2053"/>
              <p:cNvSpPr>
                <a:spLocks noChangeArrowheads="1"/>
              </p:cNvSpPr>
              <p:nvPr/>
            </p:nvSpPr>
            <p:spPr bwMode="auto">
              <a:xfrm>
                <a:off x="484" y="1638"/>
                <a:ext cx="4172" cy="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319" name="Rectangle 2054"/>
              <p:cNvSpPr>
                <a:spLocks noChangeArrowheads="1"/>
              </p:cNvSpPr>
              <p:nvPr/>
            </p:nvSpPr>
            <p:spPr bwMode="auto">
              <a:xfrm>
                <a:off x="582" y="1645"/>
                <a:ext cx="65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Street ID</a:t>
                </a:r>
              </a:p>
            </p:txBody>
          </p:sp>
          <p:sp>
            <p:nvSpPr>
              <p:cNvPr id="12320" name="Rectangle 2055"/>
              <p:cNvSpPr>
                <a:spLocks noChangeArrowheads="1"/>
              </p:cNvSpPr>
              <p:nvPr/>
            </p:nvSpPr>
            <p:spPr bwMode="auto">
              <a:xfrm>
                <a:off x="1417" y="1645"/>
                <a:ext cx="86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Speed Limit</a:t>
                </a:r>
              </a:p>
            </p:txBody>
          </p:sp>
          <p:sp>
            <p:nvSpPr>
              <p:cNvPr id="12321" name="Rectangle 2056"/>
              <p:cNvSpPr>
                <a:spLocks noChangeArrowheads="1"/>
              </p:cNvSpPr>
              <p:nvPr/>
            </p:nvSpPr>
            <p:spPr bwMode="auto">
              <a:xfrm>
                <a:off x="2440" y="1645"/>
                <a:ext cx="986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Start Measure</a:t>
                </a:r>
              </a:p>
            </p:txBody>
          </p:sp>
          <p:sp>
            <p:nvSpPr>
              <p:cNvPr id="12322" name="Rectangle 2057"/>
              <p:cNvSpPr>
                <a:spLocks noChangeArrowheads="1"/>
              </p:cNvSpPr>
              <p:nvPr/>
            </p:nvSpPr>
            <p:spPr bwMode="auto">
              <a:xfrm>
                <a:off x="3642" y="1646"/>
                <a:ext cx="93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End Measure</a:t>
                </a:r>
              </a:p>
            </p:txBody>
          </p:sp>
          <p:sp>
            <p:nvSpPr>
              <p:cNvPr id="12323" name="Rectangle 2058"/>
              <p:cNvSpPr>
                <a:spLocks noChangeArrowheads="1"/>
              </p:cNvSpPr>
              <p:nvPr/>
            </p:nvSpPr>
            <p:spPr bwMode="auto">
              <a:xfrm>
                <a:off x="4685" y="1634"/>
                <a:ext cx="107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endParaRPr lang="fr-FR" sz="1800"/>
              </a:p>
            </p:txBody>
          </p:sp>
          <p:sp>
            <p:nvSpPr>
              <p:cNvPr id="12324" name="Line 2059"/>
              <p:cNvSpPr>
                <a:spLocks noChangeShapeType="1"/>
              </p:cNvSpPr>
              <p:nvPr/>
            </p:nvSpPr>
            <p:spPr bwMode="auto">
              <a:xfrm flipV="1">
                <a:off x="491" y="1920"/>
                <a:ext cx="4165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5" name="Line 2060"/>
              <p:cNvSpPr>
                <a:spLocks noChangeShapeType="1"/>
              </p:cNvSpPr>
              <p:nvPr/>
            </p:nvSpPr>
            <p:spPr bwMode="auto">
              <a:xfrm flipV="1">
                <a:off x="480" y="2160"/>
                <a:ext cx="4176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6" name="Line 2061"/>
              <p:cNvSpPr>
                <a:spLocks noChangeShapeType="1"/>
              </p:cNvSpPr>
              <p:nvPr/>
            </p:nvSpPr>
            <p:spPr bwMode="auto">
              <a:xfrm flipV="1">
                <a:off x="493" y="2400"/>
                <a:ext cx="4163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7" name="Line 2062"/>
              <p:cNvSpPr>
                <a:spLocks noChangeShapeType="1"/>
              </p:cNvSpPr>
              <p:nvPr/>
            </p:nvSpPr>
            <p:spPr bwMode="auto">
              <a:xfrm>
                <a:off x="1386" y="1634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8" name="Line 2063"/>
              <p:cNvSpPr>
                <a:spLocks noChangeShapeType="1"/>
              </p:cNvSpPr>
              <p:nvPr/>
            </p:nvSpPr>
            <p:spPr bwMode="auto">
              <a:xfrm>
                <a:off x="2336" y="1634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9" name="Line 2064"/>
              <p:cNvSpPr>
                <a:spLocks noChangeShapeType="1"/>
              </p:cNvSpPr>
              <p:nvPr/>
            </p:nvSpPr>
            <p:spPr bwMode="auto">
              <a:xfrm>
                <a:off x="3504" y="1632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0" name="Rectangle 2065"/>
              <p:cNvSpPr>
                <a:spLocks noChangeArrowheads="1"/>
              </p:cNvSpPr>
              <p:nvPr/>
            </p:nvSpPr>
            <p:spPr bwMode="auto">
              <a:xfrm>
                <a:off x="709" y="1920"/>
                <a:ext cx="40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1147</a:t>
                </a:r>
              </a:p>
            </p:txBody>
          </p:sp>
          <p:sp>
            <p:nvSpPr>
              <p:cNvPr id="12331" name="Rectangle 2066"/>
              <p:cNvSpPr>
                <a:spLocks noChangeArrowheads="1"/>
              </p:cNvSpPr>
              <p:nvPr/>
            </p:nvSpPr>
            <p:spPr bwMode="auto">
              <a:xfrm>
                <a:off x="1721" y="1920"/>
                <a:ext cx="25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40</a:t>
                </a:r>
              </a:p>
            </p:txBody>
          </p:sp>
          <p:sp>
            <p:nvSpPr>
              <p:cNvPr id="12332" name="Rectangle 2067"/>
              <p:cNvSpPr>
                <a:spLocks noChangeArrowheads="1"/>
              </p:cNvSpPr>
              <p:nvPr/>
            </p:nvSpPr>
            <p:spPr bwMode="auto">
              <a:xfrm>
                <a:off x="2839" y="1920"/>
                <a:ext cx="181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0</a:t>
                </a:r>
              </a:p>
            </p:txBody>
          </p:sp>
          <p:sp>
            <p:nvSpPr>
              <p:cNvPr id="12333" name="Rectangle 2068"/>
              <p:cNvSpPr>
                <a:spLocks noChangeArrowheads="1"/>
              </p:cNvSpPr>
              <p:nvPr/>
            </p:nvSpPr>
            <p:spPr bwMode="auto">
              <a:xfrm>
                <a:off x="3857" y="1920"/>
                <a:ext cx="29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7.2</a:t>
                </a:r>
              </a:p>
            </p:txBody>
          </p:sp>
          <p:sp>
            <p:nvSpPr>
              <p:cNvPr id="12334" name="Rectangle 2069"/>
              <p:cNvSpPr>
                <a:spLocks noChangeArrowheads="1"/>
              </p:cNvSpPr>
              <p:nvPr/>
            </p:nvSpPr>
            <p:spPr bwMode="auto">
              <a:xfrm>
                <a:off x="4685" y="1912"/>
                <a:ext cx="107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endParaRPr lang="fr-FR" sz="1800"/>
              </a:p>
            </p:txBody>
          </p:sp>
          <p:sp>
            <p:nvSpPr>
              <p:cNvPr id="12335" name="Rectangle 2070"/>
              <p:cNvSpPr>
                <a:spLocks noChangeArrowheads="1"/>
              </p:cNvSpPr>
              <p:nvPr/>
            </p:nvSpPr>
            <p:spPr bwMode="auto">
              <a:xfrm>
                <a:off x="709" y="2160"/>
                <a:ext cx="40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1147</a:t>
                </a:r>
              </a:p>
            </p:txBody>
          </p:sp>
          <p:sp>
            <p:nvSpPr>
              <p:cNvPr id="12336" name="Rectangle 2071"/>
              <p:cNvSpPr>
                <a:spLocks noChangeArrowheads="1"/>
              </p:cNvSpPr>
              <p:nvPr/>
            </p:nvSpPr>
            <p:spPr bwMode="auto">
              <a:xfrm>
                <a:off x="709" y="2401"/>
                <a:ext cx="40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1147</a:t>
                </a:r>
              </a:p>
            </p:txBody>
          </p:sp>
          <p:sp>
            <p:nvSpPr>
              <p:cNvPr id="12337" name="Rectangle 2072"/>
              <p:cNvSpPr>
                <a:spLocks noChangeArrowheads="1"/>
              </p:cNvSpPr>
              <p:nvPr/>
            </p:nvSpPr>
            <p:spPr bwMode="auto">
              <a:xfrm>
                <a:off x="1721" y="2160"/>
                <a:ext cx="25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35</a:t>
                </a:r>
              </a:p>
            </p:txBody>
          </p:sp>
          <p:sp>
            <p:nvSpPr>
              <p:cNvPr id="12338" name="Rectangle 2073"/>
              <p:cNvSpPr>
                <a:spLocks noChangeArrowheads="1"/>
              </p:cNvSpPr>
              <p:nvPr/>
            </p:nvSpPr>
            <p:spPr bwMode="auto">
              <a:xfrm>
                <a:off x="1721" y="2401"/>
                <a:ext cx="25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50</a:t>
                </a:r>
              </a:p>
            </p:txBody>
          </p:sp>
          <p:sp>
            <p:nvSpPr>
              <p:cNvPr id="12339" name="Rectangle 2074"/>
              <p:cNvSpPr>
                <a:spLocks noChangeArrowheads="1"/>
              </p:cNvSpPr>
              <p:nvPr/>
            </p:nvSpPr>
            <p:spPr bwMode="auto">
              <a:xfrm>
                <a:off x="2796" y="2160"/>
                <a:ext cx="29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7.2</a:t>
                </a:r>
              </a:p>
            </p:txBody>
          </p:sp>
          <p:sp>
            <p:nvSpPr>
              <p:cNvPr id="12340" name="Rectangle 2075"/>
              <p:cNvSpPr>
                <a:spLocks noChangeArrowheads="1"/>
              </p:cNvSpPr>
              <p:nvPr/>
            </p:nvSpPr>
            <p:spPr bwMode="auto">
              <a:xfrm>
                <a:off x="2751" y="2401"/>
                <a:ext cx="365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12.4</a:t>
                </a:r>
              </a:p>
            </p:txBody>
          </p:sp>
          <p:sp>
            <p:nvSpPr>
              <p:cNvPr id="12341" name="Rectangle 2076"/>
              <p:cNvSpPr>
                <a:spLocks noChangeArrowheads="1"/>
              </p:cNvSpPr>
              <p:nvPr/>
            </p:nvSpPr>
            <p:spPr bwMode="auto">
              <a:xfrm>
                <a:off x="3829" y="2401"/>
                <a:ext cx="365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16.7</a:t>
                </a:r>
              </a:p>
            </p:txBody>
          </p:sp>
          <p:sp>
            <p:nvSpPr>
              <p:cNvPr id="12342" name="Rectangle 2077"/>
              <p:cNvSpPr>
                <a:spLocks noChangeArrowheads="1"/>
              </p:cNvSpPr>
              <p:nvPr/>
            </p:nvSpPr>
            <p:spPr bwMode="auto">
              <a:xfrm>
                <a:off x="3820" y="2160"/>
                <a:ext cx="365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12.4</a:t>
                </a:r>
              </a:p>
            </p:txBody>
          </p:sp>
          <p:sp>
            <p:nvSpPr>
              <p:cNvPr id="12343" name="Rectangle 2078"/>
              <p:cNvSpPr>
                <a:spLocks noChangeArrowheads="1"/>
              </p:cNvSpPr>
              <p:nvPr/>
            </p:nvSpPr>
            <p:spPr bwMode="auto">
              <a:xfrm>
                <a:off x="4685" y="2158"/>
                <a:ext cx="107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endParaRPr lang="fr-FR" sz="1800"/>
              </a:p>
            </p:txBody>
          </p:sp>
          <p:sp>
            <p:nvSpPr>
              <p:cNvPr id="12344" name="Rectangle 2079"/>
              <p:cNvSpPr>
                <a:spLocks noChangeArrowheads="1"/>
              </p:cNvSpPr>
              <p:nvPr/>
            </p:nvSpPr>
            <p:spPr bwMode="auto">
              <a:xfrm>
                <a:off x="4685" y="2388"/>
                <a:ext cx="107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endParaRPr lang="fr-FR" sz="1800"/>
              </a:p>
            </p:txBody>
          </p:sp>
        </p:grpSp>
        <p:sp>
          <p:nvSpPr>
            <p:cNvPr id="12317" name="Rectangle 2103"/>
            <p:cNvSpPr>
              <a:spLocks noChangeArrowheads="1"/>
            </p:cNvSpPr>
            <p:nvPr/>
          </p:nvSpPr>
          <p:spPr bwMode="auto">
            <a:xfrm>
              <a:off x="480" y="1488"/>
              <a:ext cx="1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SPEED_LIMITS</a:t>
              </a:r>
            </a:p>
          </p:txBody>
        </p:sp>
      </p:grpSp>
      <p:grpSp>
        <p:nvGrpSpPr>
          <p:cNvPr id="12291" name="Group 2132"/>
          <p:cNvGrpSpPr>
            <a:grpSpLocks/>
          </p:cNvGrpSpPr>
          <p:nvPr/>
        </p:nvGrpSpPr>
        <p:grpSpPr bwMode="auto">
          <a:xfrm>
            <a:off x="762000" y="4073525"/>
            <a:ext cx="7493000" cy="1717675"/>
            <a:chOff x="480" y="2758"/>
            <a:chExt cx="4720" cy="1082"/>
          </a:xfrm>
        </p:grpSpPr>
        <p:grpSp>
          <p:nvGrpSpPr>
            <p:cNvPr id="12293" name="Group 2080"/>
            <p:cNvGrpSpPr>
              <a:grpSpLocks/>
            </p:cNvGrpSpPr>
            <p:nvPr/>
          </p:nvGrpSpPr>
          <p:grpSpPr bwMode="auto">
            <a:xfrm>
              <a:off x="520" y="2965"/>
              <a:ext cx="4680" cy="875"/>
              <a:chOff x="480" y="3024"/>
              <a:chExt cx="4320" cy="875"/>
            </a:xfrm>
          </p:grpSpPr>
          <p:sp>
            <p:nvSpPr>
              <p:cNvPr id="12295" name="Rectangle 2081"/>
              <p:cNvSpPr>
                <a:spLocks noChangeArrowheads="1"/>
              </p:cNvSpPr>
              <p:nvPr/>
            </p:nvSpPr>
            <p:spPr bwMode="auto">
              <a:xfrm>
                <a:off x="480" y="3024"/>
                <a:ext cx="4320" cy="8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296" name="Rectangle 2082"/>
              <p:cNvSpPr>
                <a:spLocks noChangeArrowheads="1"/>
              </p:cNvSpPr>
              <p:nvPr/>
            </p:nvSpPr>
            <p:spPr bwMode="auto">
              <a:xfrm>
                <a:off x="666" y="3027"/>
                <a:ext cx="668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Sensor #</a:t>
                </a:r>
              </a:p>
            </p:txBody>
          </p:sp>
          <p:sp>
            <p:nvSpPr>
              <p:cNvPr id="12297" name="Rectangle 2083"/>
              <p:cNvSpPr>
                <a:spLocks noChangeArrowheads="1"/>
              </p:cNvSpPr>
              <p:nvPr/>
            </p:nvSpPr>
            <p:spPr bwMode="auto">
              <a:xfrm>
                <a:off x="3780" y="3027"/>
                <a:ext cx="86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# of Cars/Hr</a:t>
                </a:r>
              </a:p>
            </p:txBody>
          </p:sp>
          <p:sp>
            <p:nvSpPr>
              <p:cNvPr id="12298" name="Rectangle 2084"/>
              <p:cNvSpPr>
                <a:spLocks noChangeArrowheads="1"/>
              </p:cNvSpPr>
              <p:nvPr/>
            </p:nvSpPr>
            <p:spPr bwMode="auto">
              <a:xfrm>
                <a:off x="2907" y="3027"/>
                <a:ext cx="107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endParaRPr lang="fr-FR" sz="1800"/>
              </a:p>
            </p:txBody>
          </p:sp>
          <p:sp>
            <p:nvSpPr>
              <p:cNvPr id="12299" name="Rectangle 2085"/>
              <p:cNvSpPr>
                <a:spLocks noChangeArrowheads="1"/>
              </p:cNvSpPr>
              <p:nvPr/>
            </p:nvSpPr>
            <p:spPr bwMode="auto">
              <a:xfrm>
                <a:off x="2795" y="3027"/>
                <a:ext cx="646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Measure</a:t>
                </a:r>
              </a:p>
            </p:txBody>
          </p:sp>
          <p:sp>
            <p:nvSpPr>
              <p:cNvPr id="12300" name="Rectangle 2086"/>
              <p:cNvSpPr>
                <a:spLocks noChangeArrowheads="1"/>
              </p:cNvSpPr>
              <p:nvPr/>
            </p:nvSpPr>
            <p:spPr bwMode="auto">
              <a:xfrm>
                <a:off x="1710" y="3027"/>
                <a:ext cx="65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Street ID</a:t>
                </a:r>
              </a:p>
            </p:txBody>
          </p:sp>
          <p:sp>
            <p:nvSpPr>
              <p:cNvPr id="12301" name="Line 2087"/>
              <p:cNvSpPr>
                <a:spLocks noChangeShapeType="1"/>
              </p:cNvSpPr>
              <p:nvPr/>
            </p:nvSpPr>
            <p:spPr bwMode="auto">
              <a:xfrm flipH="1">
                <a:off x="3648" y="3024"/>
                <a:ext cx="1" cy="8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2" name="Rectangle 2088"/>
              <p:cNvSpPr>
                <a:spLocks noChangeArrowheads="1"/>
              </p:cNvSpPr>
              <p:nvPr/>
            </p:nvSpPr>
            <p:spPr bwMode="auto">
              <a:xfrm>
                <a:off x="908" y="3312"/>
                <a:ext cx="181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3</a:t>
                </a:r>
              </a:p>
            </p:txBody>
          </p:sp>
          <p:sp>
            <p:nvSpPr>
              <p:cNvPr id="12303" name="Rectangle 2089"/>
              <p:cNvSpPr>
                <a:spLocks noChangeArrowheads="1"/>
              </p:cNvSpPr>
              <p:nvPr/>
            </p:nvSpPr>
            <p:spPr bwMode="auto">
              <a:xfrm>
                <a:off x="1838" y="3312"/>
                <a:ext cx="40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1147</a:t>
                </a:r>
              </a:p>
            </p:txBody>
          </p:sp>
          <p:sp>
            <p:nvSpPr>
              <p:cNvPr id="12304" name="Rectangle 2090"/>
              <p:cNvSpPr>
                <a:spLocks noChangeArrowheads="1"/>
              </p:cNvSpPr>
              <p:nvPr/>
            </p:nvSpPr>
            <p:spPr bwMode="auto">
              <a:xfrm>
                <a:off x="2960" y="3312"/>
                <a:ext cx="29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5.5</a:t>
                </a:r>
              </a:p>
            </p:txBody>
          </p:sp>
          <p:sp>
            <p:nvSpPr>
              <p:cNvPr id="12305" name="Rectangle 2091"/>
              <p:cNvSpPr>
                <a:spLocks noChangeArrowheads="1"/>
              </p:cNvSpPr>
              <p:nvPr/>
            </p:nvSpPr>
            <p:spPr bwMode="auto">
              <a:xfrm>
                <a:off x="2905" y="3302"/>
                <a:ext cx="107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endParaRPr lang="fr-FR" sz="1800"/>
              </a:p>
            </p:txBody>
          </p:sp>
          <p:sp>
            <p:nvSpPr>
              <p:cNvPr id="12306" name="Rectangle 2092"/>
              <p:cNvSpPr>
                <a:spLocks noChangeArrowheads="1"/>
              </p:cNvSpPr>
              <p:nvPr/>
            </p:nvSpPr>
            <p:spPr bwMode="auto">
              <a:xfrm>
                <a:off x="4046" y="3312"/>
                <a:ext cx="328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550</a:t>
                </a:r>
              </a:p>
            </p:txBody>
          </p:sp>
          <p:sp>
            <p:nvSpPr>
              <p:cNvPr id="12307" name="Rectangle 2093"/>
              <p:cNvSpPr>
                <a:spLocks noChangeArrowheads="1"/>
              </p:cNvSpPr>
              <p:nvPr/>
            </p:nvSpPr>
            <p:spPr bwMode="auto">
              <a:xfrm>
                <a:off x="908" y="3630"/>
                <a:ext cx="181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4</a:t>
                </a:r>
              </a:p>
            </p:txBody>
          </p:sp>
          <p:sp>
            <p:nvSpPr>
              <p:cNvPr id="12308" name="Rectangle 2094"/>
              <p:cNvSpPr>
                <a:spLocks noChangeArrowheads="1"/>
              </p:cNvSpPr>
              <p:nvPr/>
            </p:nvSpPr>
            <p:spPr bwMode="auto">
              <a:xfrm>
                <a:off x="1838" y="3630"/>
                <a:ext cx="40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1147</a:t>
                </a:r>
              </a:p>
            </p:txBody>
          </p:sp>
          <p:sp>
            <p:nvSpPr>
              <p:cNvPr id="12309" name="Rectangle 2095"/>
              <p:cNvSpPr>
                <a:spLocks noChangeArrowheads="1"/>
              </p:cNvSpPr>
              <p:nvPr/>
            </p:nvSpPr>
            <p:spPr bwMode="auto">
              <a:xfrm>
                <a:off x="2905" y="3630"/>
                <a:ext cx="107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endParaRPr lang="fr-FR" sz="1800"/>
              </a:p>
            </p:txBody>
          </p:sp>
          <p:sp>
            <p:nvSpPr>
              <p:cNvPr id="12310" name="Rectangle 2096"/>
              <p:cNvSpPr>
                <a:spLocks noChangeArrowheads="1"/>
              </p:cNvSpPr>
              <p:nvPr/>
            </p:nvSpPr>
            <p:spPr bwMode="auto">
              <a:xfrm>
                <a:off x="2863" y="3630"/>
                <a:ext cx="451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14.8</a:t>
                </a:r>
              </a:p>
            </p:txBody>
          </p:sp>
          <p:sp>
            <p:nvSpPr>
              <p:cNvPr id="12311" name="Rectangle 2097"/>
              <p:cNvSpPr>
                <a:spLocks noChangeArrowheads="1"/>
              </p:cNvSpPr>
              <p:nvPr/>
            </p:nvSpPr>
            <p:spPr bwMode="auto">
              <a:xfrm>
                <a:off x="4046" y="3630"/>
                <a:ext cx="328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883</a:t>
                </a:r>
              </a:p>
            </p:txBody>
          </p:sp>
          <p:sp>
            <p:nvSpPr>
              <p:cNvPr id="12312" name="Line 2098"/>
              <p:cNvSpPr>
                <a:spLocks noChangeShapeType="1"/>
              </p:cNvSpPr>
              <p:nvPr/>
            </p:nvSpPr>
            <p:spPr bwMode="auto">
              <a:xfrm flipH="1">
                <a:off x="2587" y="3024"/>
                <a:ext cx="1" cy="8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3" name="Line 2099"/>
              <p:cNvSpPr>
                <a:spLocks noChangeShapeType="1"/>
              </p:cNvSpPr>
              <p:nvPr/>
            </p:nvSpPr>
            <p:spPr bwMode="auto">
              <a:xfrm flipH="1">
                <a:off x="1443" y="3024"/>
                <a:ext cx="1" cy="8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4" name="Line 2100"/>
              <p:cNvSpPr>
                <a:spLocks noChangeShapeType="1"/>
              </p:cNvSpPr>
              <p:nvPr/>
            </p:nvSpPr>
            <p:spPr bwMode="auto">
              <a:xfrm>
                <a:off x="480" y="3273"/>
                <a:ext cx="43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5" name="Line 2101"/>
              <p:cNvSpPr>
                <a:spLocks noChangeShapeType="1"/>
              </p:cNvSpPr>
              <p:nvPr/>
            </p:nvSpPr>
            <p:spPr bwMode="auto">
              <a:xfrm>
                <a:off x="480" y="3577"/>
                <a:ext cx="4311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294" name="Rectangle 2104"/>
            <p:cNvSpPr>
              <a:spLocks noChangeArrowheads="1"/>
            </p:cNvSpPr>
            <p:nvPr/>
          </p:nvSpPr>
          <p:spPr bwMode="auto">
            <a:xfrm>
              <a:off x="480" y="2758"/>
              <a:ext cx="8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SENSORS</a:t>
              </a:r>
            </a:p>
          </p:txBody>
        </p:sp>
      </p:grpSp>
      <p:sp>
        <p:nvSpPr>
          <p:cNvPr id="12292" name="Rectangle 21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Traffic Management</a:t>
            </a: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696200" y="5029200"/>
            <a:ext cx="1898650" cy="8223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1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Airspace management</a:t>
            </a:r>
          </a:p>
        </p:txBody>
      </p:sp>
      <p:sp>
        <p:nvSpPr>
          <p:cNvPr id="13316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US Airspace Boundary Crossing Application</a:t>
            </a:r>
          </a:p>
          <a:p>
            <a:pPr lvl="1" eaLnBrk="1" hangingPunct="1"/>
            <a:r>
              <a:rPr lang="en-US"/>
              <a:t>Spatial functions to calculate intersection of flight paths and US airspaces. </a:t>
            </a:r>
          </a:p>
          <a:p>
            <a:pPr lvl="1" eaLnBrk="1" hangingPunct="1"/>
            <a:r>
              <a:rPr lang="en-US"/>
              <a:t>Linear Referencing to interpolate the time and altitude for entry/exit points of US airspace.</a:t>
            </a:r>
          </a:p>
          <a:p>
            <a:pPr lvl="1" eaLnBrk="1" hangingPunct="1"/>
            <a:r>
              <a:rPr lang="en-US"/>
              <a:t>Accurately charge carriers for the amount of time in US airspace.</a:t>
            </a:r>
          </a:p>
        </p:txBody>
      </p:sp>
      <p:sp>
        <p:nvSpPr>
          <p:cNvPr id="13317" name="Freeform 4"/>
          <p:cNvSpPr>
            <a:spLocks/>
          </p:cNvSpPr>
          <p:nvPr/>
        </p:nvSpPr>
        <p:spPr bwMode="auto">
          <a:xfrm>
            <a:off x="1225550" y="3992563"/>
            <a:ext cx="2314575" cy="1627187"/>
          </a:xfrm>
          <a:custGeom>
            <a:avLst/>
            <a:gdLst>
              <a:gd name="T0" fmla="*/ 42990 w 1346"/>
              <a:gd name="T1" fmla="*/ 779462 h 1025"/>
              <a:gd name="T2" fmla="*/ 290612 w 1346"/>
              <a:gd name="T3" fmla="*/ 511175 h 1025"/>
              <a:gd name="T4" fmla="*/ 435058 w 1346"/>
              <a:gd name="T5" fmla="*/ 417512 h 1025"/>
              <a:gd name="T6" fmla="*/ 1148690 w 1346"/>
              <a:gd name="T7" fmla="*/ 0 h 1025"/>
              <a:gd name="T8" fmla="*/ 1396311 w 1346"/>
              <a:gd name="T9" fmla="*/ 147637 h 1025"/>
              <a:gd name="T10" fmla="*/ 1673166 w 1346"/>
              <a:gd name="T11" fmla="*/ 268287 h 1025"/>
              <a:gd name="T12" fmla="*/ 1950021 w 1346"/>
              <a:gd name="T13" fmla="*/ 430212 h 1025"/>
              <a:gd name="T14" fmla="*/ 2183886 w 1346"/>
              <a:gd name="T15" fmla="*/ 565150 h 1025"/>
              <a:gd name="T16" fmla="*/ 2314575 w 1346"/>
              <a:gd name="T17" fmla="*/ 646112 h 1025"/>
              <a:gd name="T18" fmla="*/ 2066953 w 1346"/>
              <a:gd name="T19" fmla="*/ 1236662 h 1025"/>
              <a:gd name="T20" fmla="*/ 1643933 w 1346"/>
              <a:gd name="T21" fmla="*/ 1479549 h 1025"/>
              <a:gd name="T22" fmla="*/ 1556233 w 1346"/>
              <a:gd name="T23" fmla="*/ 1492249 h 1025"/>
              <a:gd name="T24" fmla="*/ 1396311 w 1346"/>
              <a:gd name="T25" fmla="*/ 1519237 h 1025"/>
              <a:gd name="T26" fmla="*/ 653446 w 1346"/>
              <a:gd name="T27" fmla="*/ 1546224 h 1025"/>
              <a:gd name="T28" fmla="*/ 376591 w 1346"/>
              <a:gd name="T29" fmla="*/ 1587499 h 1025"/>
              <a:gd name="T30" fmla="*/ 216669 w 1346"/>
              <a:gd name="T31" fmla="*/ 1627187 h 1025"/>
              <a:gd name="T32" fmla="*/ 144446 w 1346"/>
              <a:gd name="T33" fmla="*/ 1612899 h 1025"/>
              <a:gd name="T34" fmla="*/ 70503 w 1346"/>
              <a:gd name="T35" fmla="*/ 1438274 h 1025"/>
              <a:gd name="T36" fmla="*/ 115213 w 1346"/>
              <a:gd name="T37" fmla="*/ 981075 h 1025"/>
              <a:gd name="T38" fmla="*/ 99737 w 1346"/>
              <a:gd name="T39" fmla="*/ 914400 h 1025"/>
              <a:gd name="T40" fmla="*/ 42990 w 1346"/>
              <a:gd name="T41" fmla="*/ 779462 h 102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46"/>
              <a:gd name="T64" fmla="*/ 0 h 1025"/>
              <a:gd name="T65" fmla="*/ 1346 w 1346"/>
              <a:gd name="T66" fmla="*/ 1025 h 102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46" h="1025">
                <a:moveTo>
                  <a:pt x="25" y="491"/>
                </a:moveTo>
                <a:cubicBezTo>
                  <a:pt x="62" y="433"/>
                  <a:pt x="115" y="365"/>
                  <a:pt x="169" y="322"/>
                </a:cubicBezTo>
                <a:cubicBezTo>
                  <a:pt x="196" y="301"/>
                  <a:pt x="227" y="285"/>
                  <a:pt x="253" y="263"/>
                </a:cubicBezTo>
                <a:cubicBezTo>
                  <a:pt x="381" y="155"/>
                  <a:pt x="517" y="71"/>
                  <a:pt x="668" y="0"/>
                </a:cubicBezTo>
                <a:cubicBezTo>
                  <a:pt x="724" y="22"/>
                  <a:pt x="761" y="62"/>
                  <a:pt x="812" y="93"/>
                </a:cubicBezTo>
                <a:cubicBezTo>
                  <a:pt x="860" y="123"/>
                  <a:pt x="919" y="152"/>
                  <a:pt x="973" y="169"/>
                </a:cubicBezTo>
                <a:cubicBezTo>
                  <a:pt x="1023" y="208"/>
                  <a:pt x="1079" y="240"/>
                  <a:pt x="1134" y="271"/>
                </a:cubicBezTo>
                <a:cubicBezTo>
                  <a:pt x="1181" y="298"/>
                  <a:pt x="1218" y="338"/>
                  <a:pt x="1270" y="356"/>
                </a:cubicBezTo>
                <a:cubicBezTo>
                  <a:pt x="1295" y="381"/>
                  <a:pt x="1313" y="395"/>
                  <a:pt x="1346" y="407"/>
                </a:cubicBezTo>
                <a:cubicBezTo>
                  <a:pt x="1332" y="537"/>
                  <a:pt x="1320" y="699"/>
                  <a:pt x="1202" y="779"/>
                </a:cubicBezTo>
                <a:cubicBezTo>
                  <a:pt x="1150" y="859"/>
                  <a:pt x="1048" y="912"/>
                  <a:pt x="956" y="932"/>
                </a:cubicBezTo>
                <a:cubicBezTo>
                  <a:pt x="939" y="936"/>
                  <a:pt x="922" y="937"/>
                  <a:pt x="905" y="940"/>
                </a:cubicBezTo>
                <a:cubicBezTo>
                  <a:pt x="874" y="945"/>
                  <a:pt x="812" y="957"/>
                  <a:pt x="812" y="957"/>
                </a:cubicBezTo>
                <a:cubicBezTo>
                  <a:pt x="666" y="944"/>
                  <a:pt x="524" y="956"/>
                  <a:pt x="380" y="974"/>
                </a:cubicBezTo>
                <a:cubicBezTo>
                  <a:pt x="132" y="1006"/>
                  <a:pt x="324" y="976"/>
                  <a:pt x="219" y="1000"/>
                </a:cubicBezTo>
                <a:cubicBezTo>
                  <a:pt x="188" y="1007"/>
                  <a:pt x="126" y="1025"/>
                  <a:pt x="126" y="1025"/>
                </a:cubicBezTo>
                <a:cubicBezTo>
                  <a:pt x="112" y="1022"/>
                  <a:pt x="96" y="1023"/>
                  <a:pt x="84" y="1016"/>
                </a:cubicBezTo>
                <a:cubicBezTo>
                  <a:pt x="57" y="1000"/>
                  <a:pt x="48" y="932"/>
                  <a:pt x="41" y="906"/>
                </a:cubicBezTo>
                <a:cubicBezTo>
                  <a:pt x="48" y="736"/>
                  <a:pt x="38" y="728"/>
                  <a:pt x="67" y="618"/>
                </a:cubicBezTo>
                <a:cubicBezTo>
                  <a:pt x="64" y="604"/>
                  <a:pt x="63" y="589"/>
                  <a:pt x="58" y="576"/>
                </a:cubicBezTo>
                <a:cubicBezTo>
                  <a:pt x="49" y="552"/>
                  <a:pt x="0" y="516"/>
                  <a:pt x="25" y="491"/>
                </a:cubicBezTo>
                <a:close/>
              </a:path>
            </a:pathLst>
          </a:custGeom>
          <a:solidFill>
            <a:srgbClr val="99CC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8" name="Freeform 5"/>
          <p:cNvSpPr>
            <a:spLocks/>
          </p:cNvSpPr>
          <p:nvPr/>
        </p:nvSpPr>
        <p:spPr bwMode="auto">
          <a:xfrm>
            <a:off x="2216150" y="3916363"/>
            <a:ext cx="3006725" cy="1836737"/>
          </a:xfrm>
          <a:custGeom>
            <a:avLst/>
            <a:gdLst>
              <a:gd name="T0" fmla="*/ 34402 w 1748"/>
              <a:gd name="T1" fmla="*/ 22225 h 1157"/>
              <a:gd name="T2" fmla="*/ 485067 w 1748"/>
              <a:gd name="T3" fmla="*/ 9525 h 1157"/>
              <a:gd name="T4" fmla="*/ 1243628 w 1748"/>
              <a:gd name="T5" fmla="*/ 142875 h 1157"/>
              <a:gd name="T6" fmla="*/ 2700548 w 1748"/>
              <a:gd name="T7" fmla="*/ 130175 h 1157"/>
              <a:gd name="T8" fmla="*/ 2802034 w 1748"/>
              <a:gd name="T9" fmla="*/ 157162 h 1157"/>
              <a:gd name="T10" fmla="*/ 3006725 w 1748"/>
              <a:gd name="T11" fmla="*/ 412750 h 1157"/>
              <a:gd name="T12" fmla="*/ 2685067 w 1748"/>
              <a:gd name="T13" fmla="*/ 1017587 h 1157"/>
              <a:gd name="T14" fmla="*/ 2380611 w 1748"/>
              <a:gd name="T15" fmla="*/ 1125537 h 1157"/>
              <a:gd name="T16" fmla="*/ 2175920 w 1748"/>
              <a:gd name="T17" fmla="*/ 1366837 h 1157"/>
              <a:gd name="T18" fmla="*/ 2117436 w 1748"/>
              <a:gd name="T19" fmla="*/ 1622424 h 1157"/>
              <a:gd name="T20" fmla="*/ 1637530 w 1748"/>
              <a:gd name="T21" fmla="*/ 1797050 h 1157"/>
              <a:gd name="T22" fmla="*/ 1475841 w 1748"/>
              <a:gd name="T23" fmla="*/ 1757362 h 1157"/>
              <a:gd name="T24" fmla="*/ 1462080 w 1748"/>
              <a:gd name="T25" fmla="*/ 1528762 h 1157"/>
              <a:gd name="T26" fmla="*/ 1360595 w 1748"/>
              <a:gd name="T27" fmla="*/ 1501774 h 1157"/>
              <a:gd name="T28" fmla="*/ 1214387 w 1748"/>
              <a:gd name="T29" fmla="*/ 1487487 h 1157"/>
              <a:gd name="T30" fmla="*/ 820485 w 1748"/>
              <a:gd name="T31" fmla="*/ 1501774 h 1157"/>
              <a:gd name="T32" fmla="*/ 806724 w 1748"/>
              <a:gd name="T33" fmla="*/ 1460499 h 1157"/>
              <a:gd name="T34" fmla="*/ 908210 w 1748"/>
              <a:gd name="T35" fmla="*/ 1268412 h 1157"/>
              <a:gd name="T36" fmla="*/ 1073339 w 1748"/>
              <a:gd name="T37" fmla="*/ 1116012 h 1157"/>
              <a:gd name="T38" fmla="*/ 1155904 w 1748"/>
              <a:gd name="T39" fmla="*/ 658812 h 1157"/>
              <a:gd name="T40" fmla="*/ 0 w 1748"/>
              <a:gd name="T41" fmla="*/ 125412 h 1157"/>
              <a:gd name="T42" fmla="*/ 34402 w 1748"/>
              <a:gd name="T43" fmla="*/ 22225 h 115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748"/>
              <a:gd name="T67" fmla="*/ 0 h 1157"/>
              <a:gd name="T68" fmla="*/ 1748 w 1748"/>
              <a:gd name="T69" fmla="*/ 1157 h 115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748" h="1157">
                <a:moveTo>
                  <a:pt x="20" y="14"/>
                </a:moveTo>
                <a:cubicBezTo>
                  <a:pt x="117" y="1"/>
                  <a:pt x="178" y="0"/>
                  <a:pt x="282" y="6"/>
                </a:cubicBezTo>
                <a:cubicBezTo>
                  <a:pt x="427" y="51"/>
                  <a:pt x="572" y="79"/>
                  <a:pt x="723" y="90"/>
                </a:cubicBezTo>
                <a:cubicBezTo>
                  <a:pt x="1001" y="86"/>
                  <a:pt x="1290" y="66"/>
                  <a:pt x="1570" y="82"/>
                </a:cubicBezTo>
                <a:cubicBezTo>
                  <a:pt x="1589" y="88"/>
                  <a:pt x="1610" y="91"/>
                  <a:pt x="1629" y="99"/>
                </a:cubicBezTo>
                <a:cubicBezTo>
                  <a:pt x="1692" y="126"/>
                  <a:pt x="1732" y="198"/>
                  <a:pt x="1748" y="260"/>
                </a:cubicBezTo>
                <a:cubicBezTo>
                  <a:pt x="1731" y="401"/>
                  <a:pt x="1687" y="560"/>
                  <a:pt x="1561" y="641"/>
                </a:cubicBezTo>
                <a:cubicBezTo>
                  <a:pt x="1508" y="675"/>
                  <a:pt x="1445" y="692"/>
                  <a:pt x="1384" y="709"/>
                </a:cubicBezTo>
                <a:cubicBezTo>
                  <a:pt x="1324" y="748"/>
                  <a:pt x="1287" y="793"/>
                  <a:pt x="1265" y="861"/>
                </a:cubicBezTo>
                <a:cubicBezTo>
                  <a:pt x="1259" y="914"/>
                  <a:pt x="1256" y="973"/>
                  <a:pt x="1231" y="1022"/>
                </a:cubicBezTo>
                <a:cubicBezTo>
                  <a:pt x="1183" y="1113"/>
                  <a:pt x="1041" y="1118"/>
                  <a:pt x="952" y="1132"/>
                </a:cubicBezTo>
                <a:cubicBezTo>
                  <a:pt x="909" y="1147"/>
                  <a:pt x="876" y="1157"/>
                  <a:pt x="858" y="1107"/>
                </a:cubicBezTo>
                <a:cubicBezTo>
                  <a:pt x="855" y="1059"/>
                  <a:pt x="860" y="1010"/>
                  <a:pt x="850" y="963"/>
                </a:cubicBezTo>
                <a:cubicBezTo>
                  <a:pt x="850" y="961"/>
                  <a:pt x="808" y="948"/>
                  <a:pt x="791" y="946"/>
                </a:cubicBezTo>
                <a:cubicBezTo>
                  <a:pt x="763" y="942"/>
                  <a:pt x="734" y="940"/>
                  <a:pt x="706" y="937"/>
                </a:cubicBezTo>
                <a:cubicBezTo>
                  <a:pt x="623" y="942"/>
                  <a:pt x="556" y="957"/>
                  <a:pt x="477" y="946"/>
                </a:cubicBezTo>
                <a:cubicBezTo>
                  <a:pt x="474" y="937"/>
                  <a:pt x="469" y="920"/>
                  <a:pt x="469" y="920"/>
                </a:cubicBezTo>
                <a:lnTo>
                  <a:pt x="528" y="799"/>
                </a:lnTo>
                <a:lnTo>
                  <a:pt x="624" y="703"/>
                </a:lnTo>
                <a:lnTo>
                  <a:pt x="672" y="415"/>
                </a:lnTo>
                <a:lnTo>
                  <a:pt x="0" y="79"/>
                </a:lnTo>
                <a:lnTo>
                  <a:pt x="20" y="14"/>
                </a:lnTo>
                <a:close/>
              </a:path>
            </a:pathLst>
          </a:custGeom>
          <a:solidFill>
            <a:srgbClr val="99CC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9" name="Freeform 6"/>
          <p:cNvSpPr>
            <a:spLocks/>
          </p:cNvSpPr>
          <p:nvPr/>
        </p:nvSpPr>
        <p:spPr bwMode="auto">
          <a:xfrm>
            <a:off x="4279900" y="3916363"/>
            <a:ext cx="3265488" cy="2216150"/>
          </a:xfrm>
          <a:custGeom>
            <a:avLst/>
            <a:gdLst>
              <a:gd name="T0" fmla="*/ 650002 w 1899"/>
              <a:gd name="T1" fmla="*/ 174625 h 1396"/>
              <a:gd name="T2" fmla="*/ 1086777 w 1899"/>
              <a:gd name="T3" fmla="*/ 0 h 1396"/>
              <a:gd name="T4" fmla="*/ 1232941 w 1899"/>
              <a:gd name="T5" fmla="*/ 26988 h 1396"/>
              <a:gd name="T6" fmla="*/ 1392862 w 1899"/>
              <a:gd name="T7" fmla="*/ 93662 h 1396"/>
              <a:gd name="T8" fmla="*/ 1728181 w 1899"/>
              <a:gd name="T9" fmla="*/ 174625 h 1396"/>
              <a:gd name="T10" fmla="*/ 2309400 w 1899"/>
              <a:gd name="T11" fmla="*/ 201612 h 1396"/>
              <a:gd name="T12" fmla="*/ 2354109 w 1899"/>
              <a:gd name="T13" fmla="*/ 228600 h 1396"/>
              <a:gd name="T14" fmla="*/ 2397099 w 1899"/>
              <a:gd name="T15" fmla="*/ 242888 h 1396"/>
              <a:gd name="T16" fmla="*/ 2529507 w 1899"/>
              <a:gd name="T17" fmla="*/ 309562 h 1396"/>
              <a:gd name="T18" fmla="*/ 2689428 w 1899"/>
              <a:gd name="T19" fmla="*/ 444500 h 1396"/>
              <a:gd name="T20" fmla="*/ 2777127 w 1899"/>
              <a:gd name="T21" fmla="*/ 604837 h 1396"/>
              <a:gd name="T22" fmla="*/ 2849349 w 1899"/>
              <a:gd name="T23" fmla="*/ 860425 h 1396"/>
              <a:gd name="T24" fmla="*/ 2950804 w 1899"/>
              <a:gd name="T25" fmla="*/ 995363 h 1396"/>
              <a:gd name="T26" fmla="*/ 2937048 w 1899"/>
              <a:gd name="T27" fmla="*/ 1250950 h 1396"/>
              <a:gd name="T28" fmla="*/ 2980037 w 1899"/>
              <a:gd name="T29" fmla="*/ 1263650 h 1396"/>
              <a:gd name="T30" fmla="*/ 3213901 w 1899"/>
              <a:gd name="T31" fmla="*/ 1492250 h 1396"/>
              <a:gd name="T32" fmla="*/ 3227657 w 1899"/>
              <a:gd name="T33" fmla="*/ 1546225 h 1396"/>
              <a:gd name="T34" fmla="*/ 3256890 w 1899"/>
              <a:gd name="T35" fmla="*/ 1587500 h 1396"/>
              <a:gd name="T36" fmla="*/ 3038503 w 1899"/>
              <a:gd name="T37" fmla="*/ 2098675 h 1396"/>
              <a:gd name="T38" fmla="*/ 2761650 w 1899"/>
              <a:gd name="T39" fmla="*/ 2192338 h 1396"/>
              <a:gd name="T40" fmla="*/ 2426332 w 1899"/>
              <a:gd name="T41" fmla="*/ 2151063 h 1396"/>
              <a:gd name="T42" fmla="*/ 2383342 w 1899"/>
              <a:gd name="T43" fmla="*/ 2125663 h 1396"/>
              <a:gd name="T44" fmla="*/ 2295643 w 1899"/>
              <a:gd name="T45" fmla="*/ 2098675 h 1396"/>
              <a:gd name="T46" fmla="*/ 1975801 w 1899"/>
              <a:gd name="T47" fmla="*/ 1963738 h 1396"/>
              <a:gd name="T48" fmla="*/ 1595773 w 1899"/>
              <a:gd name="T49" fmla="*/ 1949450 h 1396"/>
              <a:gd name="T50" fmla="*/ 1158999 w 1899"/>
              <a:gd name="T51" fmla="*/ 2030413 h 1396"/>
              <a:gd name="T52" fmla="*/ 852913 w 1899"/>
              <a:gd name="T53" fmla="*/ 2151063 h 1396"/>
              <a:gd name="T54" fmla="*/ 548547 w 1899"/>
              <a:gd name="T55" fmla="*/ 2205038 h 1396"/>
              <a:gd name="T56" fmla="*/ 357673 w 1899"/>
              <a:gd name="T57" fmla="*/ 2111375 h 1396"/>
              <a:gd name="T58" fmla="*/ 256218 w 1899"/>
              <a:gd name="T59" fmla="*/ 1882775 h 1396"/>
              <a:gd name="T60" fmla="*/ 125530 w 1899"/>
              <a:gd name="T61" fmla="*/ 1843088 h 1396"/>
              <a:gd name="T62" fmla="*/ 37831 w 1899"/>
              <a:gd name="T63" fmla="*/ 1816100 h 1396"/>
              <a:gd name="T64" fmla="*/ 8598 w 1899"/>
              <a:gd name="T65" fmla="*/ 1735138 h 1396"/>
              <a:gd name="T66" fmla="*/ 67064 w 1899"/>
              <a:gd name="T67" fmla="*/ 1452562 h 1396"/>
              <a:gd name="T68" fmla="*/ 149604 w 1899"/>
              <a:gd name="T69" fmla="*/ 1071563 h 1396"/>
              <a:gd name="T70" fmla="*/ 644844 w 1899"/>
              <a:gd name="T71" fmla="*/ 919163 h 1396"/>
              <a:gd name="T72" fmla="*/ 892464 w 1899"/>
              <a:gd name="T73" fmla="*/ 309562 h 1396"/>
              <a:gd name="T74" fmla="*/ 650002 w 1899"/>
              <a:gd name="T75" fmla="*/ 174625 h 139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899"/>
              <a:gd name="T115" fmla="*/ 0 h 1396"/>
              <a:gd name="T116" fmla="*/ 1899 w 1899"/>
              <a:gd name="T117" fmla="*/ 1396 h 139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899" h="1396">
                <a:moveTo>
                  <a:pt x="378" y="110"/>
                </a:moveTo>
                <a:cubicBezTo>
                  <a:pt x="455" y="58"/>
                  <a:pt x="541" y="20"/>
                  <a:pt x="632" y="0"/>
                </a:cubicBezTo>
                <a:cubicBezTo>
                  <a:pt x="647" y="2"/>
                  <a:pt x="696" y="7"/>
                  <a:pt x="717" y="17"/>
                </a:cubicBezTo>
                <a:cubicBezTo>
                  <a:pt x="750" y="33"/>
                  <a:pt x="773" y="50"/>
                  <a:pt x="810" y="59"/>
                </a:cubicBezTo>
                <a:cubicBezTo>
                  <a:pt x="870" y="89"/>
                  <a:pt x="940" y="95"/>
                  <a:pt x="1005" y="110"/>
                </a:cubicBezTo>
                <a:cubicBezTo>
                  <a:pt x="1124" y="105"/>
                  <a:pt x="1230" y="91"/>
                  <a:pt x="1343" y="127"/>
                </a:cubicBezTo>
                <a:cubicBezTo>
                  <a:pt x="1352" y="133"/>
                  <a:pt x="1360" y="139"/>
                  <a:pt x="1369" y="144"/>
                </a:cubicBezTo>
                <a:cubicBezTo>
                  <a:pt x="1377" y="148"/>
                  <a:pt x="1386" y="149"/>
                  <a:pt x="1394" y="153"/>
                </a:cubicBezTo>
                <a:cubicBezTo>
                  <a:pt x="1475" y="199"/>
                  <a:pt x="1415" y="178"/>
                  <a:pt x="1471" y="195"/>
                </a:cubicBezTo>
                <a:cubicBezTo>
                  <a:pt x="1500" y="224"/>
                  <a:pt x="1539" y="247"/>
                  <a:pt x="1564" y="280"/>
                </a:cubicBezTo>
                <a:cubicBezTo>
                  <a:pt x="1587" y="310"/>
                  <a:pt x="1594" y="349"/>
                  <a:pt x="1615" y="381"/>
                </a:cubicBezTo>
                <a:cubicBezTo>
                  <a:pt x="1631" y="433"/>
                  <a:pt x="1635" y="492"/>
                  <a:pt x="1657" y="542"/>
                </a:cubicBezTo>
                <a:cubicBezTo>
                  <a:pt x="1671" y="574"/>
                  <a:pt x="1700" y="595"/>
                  <a:pt x="1716" y="627"/>
                </a:cubicBezTo>
                <a:cubicBezTo>
                  <a:pt x="1712" y="662"/>
                  <a:pt x="1681" y="755"/>
                  <a:pt x="1708" y="788"/>
                </a:cubicBezTo>
                <a:cubicBezTo>
                  <a:pt x="1714" y="795"/>
                  <a:pt x="1725" y="793"/>
                  <a:pt x="1733" y="796"/>
                </a:cubicBezTo>
                <a:cubicBezTo>
                  <a:pt x="1780" y="843"/>
                  <a:pt x="1828" y="888"/>
                  <a:pt x="1869" y="940"/>
                </a:cubicBezTo>
                <a:cubicBezTo>
                  <a:pt x="1872" y="951"/>
                  <a:pt x="1873" y="963"/>
                  <a:pt x="1877" y="974"/>
                </a:cubicBezTo>
                <a:cubicBezTo>
                  <a:pt x="1881" y="984"/>
                  <a:pt x="1893" y="990"/>
                  <a:pt x="1894" y="1000"/>
                </a:cubicBezTo>
                <a:cubicBezTo>
                  <a:pt x="1899" y="1092"/>
                  <a:pt x="1875" y="1283"/>
                  <a:pt x="1767" y="1322"/>
                </a:cubicBezTo>
                <a:cubicBezTo>
                  <a:pt x="1701" y="1369"/>
                  <a:pt x="1687" y="1369"/>
                  <a:pt x="1606" y="1381"/>
                </a:cubicBezTo>
                <a:cubicBezTo>
                  <a:pt x="1512" y="1375"/>
                  <a:pt x="1485" y="1375"/>
                  <a:pt x="1411" y="1355"/>
                </a:cubicBezTo>
                <a:cubicBezTo>
                  <a:pt x="1403" y="1350"/>
                  <a:pt x="1395" y="1343"/>
                  <a:pt x="1386" y="1339"/>
                </a:cubicBezTo>
                <a:cubicBezTo>
                  <a:pt x="1370" y="1332"/>
                  <a:pt x="1335" y="1322"/>
                  <a:pt x="1335" y="1322"/>
                </a:cubicBezTo>
                <a:cubicBezTo>
                  <a:pt x="1290" y="1291"/>
                  <a:pt x="1202" y="1249"/>
                  <a:pt x="1149" y="1237"/>
                </a:cubicBezTo>
                <a:cubicBezTo>
                  <a:pt x="1062" y="1194"/>
                  <a:pt x="1112" y="1212"/>
                  <a:pt x="928" y="1228"/>
                </a:cubicBezTo>
                <a:cubicBezTo>
                  <a:pt x="846" y="1235"/>
                  <a:pt x="752" y="1253"/>
                  <a:pt x="674" y="1279"/>
                </a:cubicBezTo>
                <a:cubicBezTo>
                  <a:pt x="611" y="1300"/>
                  <a:pt x="562" y="1343"/>
                  <a:pt x="496" y="1355"/>
                </a:cubicBezTo>
                <a:cubicBezTo>
                  <a:pt x="424" y="1384"/>
                  <a:pt x="412" y="1382"/>
                  <a:pt x="319" y="1389"/>
                </a:cubicBezTo>
                <a:cubicBezTo>
                  <a:pt x="236" y="1381"/>
                  <a:pt x="232" y="1396"/>
                  <a:pt x="208" y="1330"/>
                </a:cubicBezTo>
                <a:cubicBezTo>
                  <a:pt x="202" y="1250"/>
                  <a:pt x="229" y="1213"/>
                  <a:pt x="149" y="1186"/>
                </a:cubicBezTo>
                <a:cubicBezTo>
                  <a:pt x="116" y="1175"/>
                  <a:pt x="102" y="1171"/>
                  <a:pt x="73" y="1161"/>
                </a:cubicBezTo>
                <a:cubicBezTo>
                  <a:pt x="56" y="1155"/>
                  <a:pt x="22" y="1144"/>
                  <a:pt x="22" y="1144"/>
                </a:cubicBezTo>
                <a:cubicBezTo>
                  <a:pt x="0" y="1111"/>
                  <a:pt x="5" y="1128"/>
                  <a:pt x="5" y="1093"/>
                </a:cubicBezTo>
                <a:lnTo>
                  <a:pt x="39" y="915"/>
                </a:lnTo>
                <a:lnTo>
                  <a:pt x="87" y="675"/>
                </a:lnTo>
                <a:lnTo>
                  <a:pt x="375" y="579"/>
                </a:lnTo>
                <a:lnTo>
                  <a:pt x="519" y="195"/>
                </a:lnTo>
                <a:lnTo>
                  <a:pt x="378" y="110"/>
                </a:lnTo>
                <a:close/>
              </a:path>
            </a:pathLst>
          </a:custGeom>
          <a:solidFill>
            <a:srgbClr val="99CC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8129588" y="3810000"/>
            <a:ext cx="9429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 b="0"/>
              <a:t>(Longitude,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 b="0"/>
              <a:t> Latitude,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 b="0"/>
              <a:t> Altitude,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 b="0"/>
              <a:t> Time)</a:t>
            </a:r>
          </a:p>
        </p:txBody>
      </p:sp>
      <p:sp>
        <p:nvSpPr>
          <p:cNvPr id="13321" name="AutoShape 8"/>
          <p:cNvSpPr>
            <a:spLocks noChangeArrowheads="1"/>
          </p:cNvSpPr>
          <p:nvPr/>
        </p:nvSpPr>
        <p:spPr bwMode="auto">
          <a:xfrm>
            <a:off x="7829550" y="5141913"/>
            <a:ext cx="165100" cy="147637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8001000" y="5029200"/>
            <a:ext cx="17526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 b="0"/>
              <a:t>Actual radar blip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1200" b="0"/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 b="0"/>
              <a:t>Computed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 b="0"/>
              <a:t>(Lon/Lat, Alt, Time)</a:t>
            </a:r>
          </a:p>
        </p:txBody>
      </p:sp>
      <p:sp>
        <p:nvSpPr>
          <p:cNvPr id="13323" name="AutoShape 10"/>
          <p:cNvSpPr>
            <a:spLocks noChangeArrowheads="1"/>
          </p:cNvSpPr>
          <p:nvPr/>
        </p:nvSpPr>
        <p:spPr bwMode="auto">
          <a:xfrm>
            <a:off x="7829550" y="5518150"/>
            <a:ext cx="165100" cy="147638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3324" name="Group 12"/>
          <p:cNvGrpSpPr>
            <a:grpSpLocks/>
          </p:cNvGrpSpPr>
          <p:nvPr/>
        </p:nvGrpSpPr>
        <p:grpSpPr bwMode="auto">
          <a:xfrm>
            <a:off x="215900" y="4221163"/>
            <a:ext cx="7859713" cy="1128712"/>
            <a:chOff x="277" y="2700"/>
            <a:chExt cx="4570" cy="711"/>
          </a:xfrm>
        </p:grpSpPr>
        <p:sp>
          <p:nvSpPr>
            <p:cNvPr id="13335" name="Line 13"/>
            <p:cNvSpPr>
              <a:spLocks noChangeShapeType="1"/>
            </p:cNvSpPr>
            <p:nvPr/>
          </p:nvSpPr>
          <p:spPr bwMode="auto">
            <a:xfrm flipH="1">
              <a:off x="4219" y="2700"/>
              <a:ext cx="628" cy="105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" name="Line 14"/>
            <p:cNvSpPr>
              <a:spLocks noChangeShapeType="1"/>
            </p:cNvSpPr>
            <p:nvPr/>
          </p:nvSpPr>
          <p:spPr bwMode="auto">
            <a:xfrm flipH="1">
              <a:off x="3695" y="2820"/>
              <a:ext cx="509" cy="12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" name="Line 15"/>
            <p:cNvSpPr>
              <a:spLocks noChangeShapeType="1"/>
            </p:cNvSpPr>
            <p:nvPr/>
          </p:nvSpPr>
          <p:spPr bwMode="auto">
            <a:xfrm flipH="1">
              <a:off x="2977" y="2940"/>
              <a:ext cx="719" cy="433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" name="Line 16"/>
            <p:cNvSpPr>
              <a:spLocks noChangeShapeType="1"/>
            </p:cNvSpPr>
            <p:nvPr/>
          </p:nvSpPr>
          <p:spPr bwMode="auto">
            <a:xfrm flipH="1" flipV="1">
              <a:off x="2199" y="3224"/>
              <a:ext cx="778" cy="150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" name="Line 17"/>
            <p:cNvSpPr>
              <a:spLocks noChangeShapeType="1"/>
            </p:cNvSpPr>
            <p:nvPr/>
          </p:nvSpPr>
          <p:spPr bwMode="auto">
            <a:xfrm flipH="1" flipV="1">
              <a:off x="1249" y="2940"/>
              <a:ext cx="935" cy="277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" name="Line 18"/>
            <p:cNvSpPr>
              <a:spLocks noChangeShapeType="1"/>
            </p:cNvSpPr>
            <p:nvPr/>
          </p:nvSpPr>
          <p:spPr bwMode="auto">
            <a:xfrm flipH="1">
              <a:off x="277" y="2940"/>
              <a:ext cx="965" cy="471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325" name="AutoShape 19"/>
          <p:cNvSpPr>
            <a:spLocks noChangeArrowheads="1"/>
          </p:cNvSpPr>
          <p:nvPr/>
        </p:nvSpPr>
        <p:spPr bwMode="auto">
          <a:xfrm>
            <a:off x="3198813" y="4910138"/>
            <a:ext cx="165100" cy="147637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26" name="AutoShape 20"/>
          <p:cNvSpPr>
            <a:spLocks noChangeArrowheads="1"/>
          </p:cNvSpPr>
          <p:nvPr/>
        </p:nvSpPr>
        <p:spPr bwMode="auto">
          <a:xfrm>
            <a:off x="4279900" y="5129213"/>
            <a:ext cx="165100" cy="147637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27" name="AutoShape 21"/>
          <p:cNvSpPr>
            <a:spLocks noChangeArrowheads="1"/>
          </p:cNvSpPr>
          <p:nvPr/>
        </p:nvSpPr>
        <p:spPr bwMode="auto">
          <a:xfrm>
            <a:off x="6921500" y="4303713"/>
            <a:ext cx="165100" cy="147637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28" name="AutoShape 22"/>
          <p:cNvSpPr>
            <a:spLocks noChangeArrowheads="1"/>
          </p:cNvSpPr>
          <p:nvPr/>
        </p:nvSpPr>
        <p:spPr bwMode="auto">
          <a:xfrm>
            <a:off x="7994650" y="4146550"/>
            <a:ext cx="165100" cy="147638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29" name="AutoShape 23"/>
          <p:cNvSpPr>
            <a:spLocks noChangeArrowheads="1"/>
          </p:cNvSpPr>
          <p:nvPr/>
        </p:nvSpPr>
        <p:spPr bwMode="auto">
          <a:xfrm>
            <a:off x="4775200" y="5216525"/>
            <a:ext cx="165100" cy="147638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30" name="AutoShape 24"/>
          <p:cNvSpPr>
            <a:spLocks noChangeArrowheads="1"/>
          </p:cNvSpPr>
          <p:nvPr/>
        </p:nvSpPr>
        <p:spPr bwMode="auto">
          <a:xfrm>
            <a:off x="3457575" y="4981575"/>
            <a:ext cx="165100" cy="147638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31" name="AutoShape 25"/>
          <p:cNvSpPr>
            <a:spLocks noChangeArrowheads="1"/>
          </p:cNvSpPr>
          <p:nvPr/>
        </p:nvSpPr>
        <p:spPr bwMode="auto">
          <a:xfrm>
            <a:off x="1803400" y="4529138"/>
            <a:ext cx="165100" cy="147637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32" name="AutoShape 26"/>
          <p:cNvSpPr>
            <a:spLocks noChangeArrowheads="1"/>
          </p:cNvSpPr>
          <p:nvPr/>
        </p:nvSpPr>
        <p:spPr bwMode="auto">
          <a:xfrm>
            <a:off x="1225550" y="4776788"/>
            <a:ext cx="165100" cy="147637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33" name="AutoShape 27"/>
          <p:cNvSpPr>
            <a:spLocks noChangeArrowheads="1"/>
          </p:cNvSpPr>
          <p:nvPr/>
        </p:nvSpPr>
        <p:spPr bwMode="auto">
          <a:xfrm>
            <a:off x="6013450" y="4529138"/>
            <a:ext cx="165100" cy="147637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334" name="AutoShape 28"/>
          <p:cNvSpPr>
            <a:spLocks noChangeArrowheads="1"/>
          </p:cNvSpPr>
          <p:nvPr/>
        </p:nvSpPr>
        <p:spPr bwMode="auto">
          <a:xfrm>
            <a:off x="152400" y="5278438"/>
            <a:ext cx="165100" cy="147637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closer look at an LRS Segment</a:t>
            </a:r>
          </a:p>
        </p:txBody>
      </p:sp>
      <p:sp>
        <p:nvSpPr>
          <p:cNvPr id="14339" name="Rectangle 3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An LRS segment :</a:t>
            </a:r>
          </a:p>
          <a:p>
            <a:pPr eaLnBrk="1" hangingPunct="1"/>
            <a:r>
              <a:rPr lang="en-US" sz="2000"/>
              <a:t>Is directional</a:t>
            </a:r>
          </a:p>
          <a:p>
            <a:pPr eaLnBrk="1" hangingPunct="1"/>
            <a:r>
              <a:rPr lang="en-US" sz="2000"/>
              <a:t>Is registered with measure information</a:t>
            </a:r>
          </a:p>
          <a:p>
            <a:pPr eaLnBrk="1" hangingPunct="1"/>
            <a:r>
              <a:rPr lang="en-US" sz="2000"/>
              <a:t>Measures are typically proportional to distance.</a:t>
            </a:r>
          </a:p>
          <a:p>
            <a:pPr lvl="1" eaLnBrk="1" hangingPunct="1"/>
            <a:r>
              <a:rPr lang="en-US" sz="1800"/>
              <a:t>Supports line string and multiline string geometries (nonbranching)</a:t>
            </a:r>
          </a:p>
          <a:p>
            <a:pPr lvl="1" eaLnBrk="1" hangingPunct="1"/>
            <a:r>
              <a:rPr lang="en-US" sz="1800"/>
              <a:t>Supports single polygons with zero holes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346200" y="5792788"/>
            <a:ext cx="7264400" cy="0"/>
          </a:xfrm>
          <a:prstGeom prst="line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gray">
          <a:xfrm>
            <a:off x="1346200" y="4910138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gray">
          <a:xfrm>
            <a:off x="4052888" y="4146550"/>
            <a:ext cx="1200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>
                <a:solidFill>
                  <a:schemeClr val="tx2"/>
                </a:solidFill>
              </a:rPr>
              <a:t>Seg1 (100)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gray">
          <a:xfrm>
            <a:off x="6051550" y="4224338"/>
            <a:ext cx="132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Freeform 8"/>
          <p:cNvSpPr>
            <a:spLocks/>
          </p:cNvSpPr>
          <p:nvPr/>
        </p:nvSpPr>
        <p:spPr bwMode="gray">
          <a:xfrm>
            <a:off x="1346200" y="4376738"/>
            <a:ext cx="7265988" cy="458787"/>
          </a:xfrm>
          <a:custGeom>
            <a:avLst/>
            <a:gdLst>
              <a:gd name="T0" fmla="*/ 92867 w 4225"/>
              <a:gd name="T1" fmla="*/ 384175 h 289"/>
              <a:gd name="T2" fmla="*/ 237327 w 4225"/>
              <a:gd name="T3" fmla="*/ 276225 h 289"/>
              <a:gd name="T4" fmla="*/ 352551 w 4225"/>
              <a:gd name="T5" fmla="*/ 204787 h 289"/>
              <a:gd name="T6" fmla="*/ 467775 w 4225"/>
              <a:gd name="T7" fmla="*/ 180975 h 289"/>
              <a:gd name="T8" fmla="*/ 598477 w 4225"/>
              <a:gd name="T9" fmla="*/ 146050 h 289"/>
              <a:gd name="T10" fmla="*/ 727459 w 4225"/>
              <a:gd name="T11" fmla="*/ 133350 h 289"/>
              <a:gd name="T12" fmla="*/ 868479 w 4225"/>
              <a:gd name="T13" fmla="*/ 133350 h 289"/>
              <a:gd name="T14" fmla="*/ 983703 w 4225"/>
              <a:gd name="T15" fmla="*/ 133350 h 289"/>
              <a:gd name="T16" fmla="*/ 1124723 w 4225"/>
              <a:gd name="T17" fmla="*/ 157162 h 289"/>
              <a:gd name="T18" fmla="*/ 1243387 w 4225"/>
              <a:gd name="T19" fmla="*/ 193675 h 289"/>
              <a:gd name="T20" fmla="*/ 1372369 w 4225"/>
              <a:gd name="T21" fmla="*/ 241300 h 289"/>
              <a:gd name="T22" fmla="*/ 1487593 w 4225"/>
              <a:gd name="T23" fmla="*/ 276225 h 289"/>
              <a:gd name="T24" fmla="*/ 1630333 w 4225"/>
              <a:gd name="T25" fmla="*/ 312737 h 289"/>
              <a:gd name="T26" fmla="*/ 1769634 w 4225"/>
              <a:gd name="T27" fmla="*/ 336550 h 289"/>
              <a:gd name="T28" fmla="*/ 1912374 w 4225"/>
              <a:gd name="T29" fmla="*/ 360362 h 289"/>
              <a:gd name="T30" fmla="*/ 2053394 w 4225"/>
              <a:gd name="T31" fmla="*/ 371475 h 289"/>
              <a:gd name="T32" fmla="*/ 2182376 w 4225"/>
              <a:gd name="T33" fmla="*/ 371475 h 289"/>
              <a:gd name="T34" fmla="*/ 2338874 w 4225"/>
              <a:gd name="T35" fmla="*/ 371475 h 289"/>
              <a:gd name="T36" fmla="*/ 2481614 w 4225"/>
              <a:gd name="T37" fmla="*/ 371475 h 289"/>
              <a:gd name="T38" fmla="*/ 2622634 w 4225"/>
              <a:gd name="T39" fmla="*/ 371475 h 289"/>
              <a:gd name="T40" fmla="*/ 2791171 w 4225"/>
              <a:gd name="T41" fmla="*/ 347662 h 289"/>
              <a:gd name="T42" fmla="*/ 2932191 w 4225"/>
              <a:gd name="T43" fmla="*/ 312737 h 289"/>
              <a:gd name="T44" fmla="*/ 3074931 w 4225"/>
              <a:gd name="T45" fmla="*/ 288925 h 289"/>
              <a:gd name="T46" fmla="*/ 3188435 w 4225"/>
              <a:gd name="T47" fmla="*/ 252412 h 289"/>
              <a:gd name="T48" fmla="*/ 3332895 w 4225"/>
              <a:gd name="T49" fmla="*/ 204787 h 289"/>
              <a:gd name="T50" fmla="*/ 3473915 w 4225"/>
              <a:gd name="T51" fmla="*/ 169862 h 289"/>
              <a:gd name="T52" fmla="*/ 3590860 w 4225"/>
              <a:gd name="T53" fmla="*/ 133350 h 289"/>
              <a:gd name="T54" fmla="*/ 3769715 w 4225"/>
              <a:gd name="T55" fmla="*/ 98425 h 289"/>
              <a:gd name="T56" fmla="*/ 3926213 w 4225"/>
              <a:gd name="T57" fmla="*/ 74612 h 289"/>
              <a:gd name="T58" fmla="*/ 4094749 w 4225"/>
              <a:gd name="T59" fmla="*/ 50800 h 289"/>
              <a:gd name="T60" fmla="*/ 4235770 w 4225"/>
              <a:gd name="T61" fmla="*/ 38100 h 289"/>
              <a:gd name="T62" fmla="*/ 4378510 w 4225"/>
              <a:gd name="T63" fmla="*/ 26987 h 289"/>
              <a:gd name="T64" fmla="*/ 4492014 w 4225"/>
              <a:gd name="T65" fmla="*/ 26987 h 289"/>
              <a:gd name="T66" fmla="*/ 4622716 w 4225"/>
              <a:gd name="T67" fmla="*/ 26987 h 289"/>
              <a:gd name="T68" fmla="*/ 4777494 w 4225"/>
              <a:gd name="T69" fmla="*/ 38100 h 289"/>
              <a:gd name="T70" fmla="*/ 4894438 w 4225"/>
              <a:gd name="T71" fmla="*/ 50800 h 289"/>
              <a:gd name="T72" fmla="*/ 5023420 w 4225"/>
              <a:gd name="T73" fmla="*/ 61912 h 289"/>
              <a:gd name="T74" fmla="*/ 5138644 w 4225"/>
              <a:gd name="T75" fmla="*/ 74612 h 289"/>
              <a:gd name="T76" fmla="*/ 5279664 w 4225"/>
              <a:gd name="T77" fmla="*/ 98425 h 289"/>
              <a:gd name="T78" fmla="*/ 5396608 w 4225"/>
              <a:gd name="T79" fmla="*/ 109537 h 289"/>
              <a:gd name="T80" fmla="*/ 5513551 w 4225"/>
              <a:gd name="T81" fmla="*/ 122237 h 289"/>
              <a:gd name="T82" fmla="*/ 5642533 w 4225"/>
              <a:gd name="T83" fmla="*/ 146050 h 289"/>
              <a:gd name="T84" fmla="*/ 5783553 w 4225"/>
              <a:gd name="T85" fmla="*/ 146050 h 289"/>
              <a:gd name="T86" fmla="*/ 5898777 w 4225"/>
              <a:gd name="T87" fmla="*/ 146050 h 289"/>
              <a:gd name="T88" fmla="*/ 6015721 w 4225"/>
              <a:gd name="T89" fmla="*/ 122237 h 289"/>
              <a:gd name="T90" fmla="*/ 6132665 w 4225"/>
              <a:gd name="T91" fmla="*/ 98425 h 289"/>
              <a:gd name="T92" fmla="*/ 6273685 w 4225"/>
              <a:gd name="T93" fmla="*/ 74612 h 289"/>
              <a:gd name="T94" fmla="*/ 6414705 w 4225"/>
              <a:gd name="T95" fmla="*/ 61912 h 289"/>
              <a:gd name="T96" fmla="*/ 6571203 w 4225"/>
              <a:gd name="T97" fmla="*/ 61912 h 289"/>
              <a:gd name="T98" fmla="*/ 6724262 w 4225"/>
              <a:gd name="T99" fmla="*/ 50800 h 289"/>
              <a:gd name="T100" fmla="*/ 6854964 w 4225"/>
              <a:gd name="T101" fmla="*/ 50800 h 289"/>
              <a:gd name="T102" fmla="*/ 7008022 w 4225"/>
              <a:gd name="T103" fmla="*/ 38100 h 289"/>
              <a:gd name="T104" fmla="*/ 7124968 w 4225"/>
              <a:gd name="T105" fmla="*/ 38100 h 289"/>
              <a:gd name="T106" fmla="*/ 7264268 w 4225"/>
              <a:gd name="T107" fmla="*/ 0 h 28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4225"/>
              <a:gd name="T163" fmla="*/ 0 h 289"/>
              <a:gd name="T164" fmla="*/ 4225 w 4225"/>
              <a:gd name="T165" fmla="*/ 289 h 289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4225" h="289">
                <a:moveTo>
                  <a:pt x="0" y="288"/>
                </a:moveTo>
                <a:lnTo>
                  <a:pt x="32" y="264"/>
                </a:lnTo>
                <a:lnTo>
                  <a:pt x="54" y="242"/>
                </a:lnTo>
                <a:lnTo>
                  <a:pt x="78" y="219"/>
                </a:lnTo>
                <a:lnTo>
                  <a:pt x="108" y="197"/>
                </a:lnTo>
                <a:lnTo>
                  <a:pt x="138" y="174"/>
                </a:lnTo>
                <a:lnTo>
                  <a:pt x="160" y="159"/>
                </a:lnTo>
                <a:lnTo>
                  <a:pt x="183" y="144"/>
                </a:lnTo>
                <a:lnTo>
                  <a:pt x="205" y="129"/>
                </a:lnTo>
                <a:lnTo>
                  <a:pt x="228" y="122"/>
                </a:lnTo>
                <a:lnTo>
                  <a:pt x="249" y="114"/>
                </a:lnTo>
                <a:lnTo>
                  <a:pt x="272" y="114"/>
                </a:lnTo>
                <a:lnTo>
                  <a:pt x="294" y="107"/>
                </a:lnTo>
                <a:lnTo>
                  <a:pt x="325" y="99"/>
                </a:lnTo>
                <a:lnTo>
                  <a:pt x="348" y="92"/>
                </a:lnTo>
                <a:lnTo>
                  <a:pt x="369" y="92"/>
                </a:lnTo>
                <a:lnTo>
                  <a:pt x="400" y="84"/>
                </a:lnTo>
                <a:lnTo>
                  <a:pt x="423" y="84"/>
                </a:lnTo>
                <a:lnTo>
                  <a:pt x="445" y="84"/>
                </a:lnTo>
                <a:lnTo>
                  <a:pt x="474" y="84"/>
                </a:lnTo>
                <a:lnTo>
                  <a:pt x="505" y="84"/>
                </a:lnTo>
                <a:lnTo>
                  <a:pt x="528" y="84"/>
                </a:lnTo>
                <a:lnTo>
                  <a:pt x="549" y="84"/>
                </a:lnTo>
                <a:lnTo>
                  <a:pt x="572" y="84"/>
                </a:lnTo>
                <a:lnTo>
                  <a:pt x="603" y="92"/>
                </a:lnTo>
                <a:lnTo>
                  <a:pt x="625" y="92"/>
                </a:lnTo>
                <a:lnTo>
                  <a:pt x="654" y="99"/>
                </a:lnTo>
                <a:lnTo>
                  <a:pt x="678" y="107"/>
                </a:lnTo>
                <a:lnTo>
                  <a:pt x="700" y="114"/>
                </a:lnTo>
                <a:lnTo>
                  <a:pt x="723" y="122"/>
                </a:lnTo>
                <a:lnTo>
                  <a:pt x="745" y="129"/>
                </a:lnTo>
                <a:lnTo>
                  <a:pt x="774" y="144"/>
                </a:lnTo>
                <a:lnTo>
                  <a:pt x="798" y="152"/>
                </a:lnTo>
                <a:lnTo>
                  <a:pt x="820" y="159"/>
                </a:lnTo>
                <a:lnTo>
                  <a:pt x="843" y="167"/>
                </a:lnTo>
                <a:lnTo>
                  <a:pt x="865" y="174"/>
                </a:lnTo>
                <a:lnTo>
                  <a:pt x="888" y="182"/>
                </a:lnTo>
                <a:lnTo>
                  <a:pt x="918" y="189"/>
                </a:lnTo>
                <a:lnTo>
                  <a:pt x="948" y="197"/>
                </a:lnTo>
                <a:lnTo>
                  <a:pt x="978" y="204"/>
                </a:lnTo>
                <a:lnTo>
                  <a:pt x="1000" y="212"/>
                </a:lnTo>
                <a:lnTo>
                  <a:pt x="1029" y="212"/>
                </a:lnTo>
                <a:lnTo>
                  <a:pt x="1060" y="219"/>
                </a:lnTo>
                <a:lnTo>
                  <a:pt x="1089" y="227"/>
                </a:lnTo>
                <a:lnTo>
                  <a:pt x="1112" y="227"/>
                </a:lnTo>
                <a:lnTo>
                  <a:pt x="1149" y="227"/>
                </a:lnTo>
                <a:lnTo>
                  <a:pt x="1172" y="234"/>
                </a:lnTo>
                <a:lnTo>
                  <a:pt x="1194" y="234"/>
                </a:lnTo>
                <a:lnTo>
                  <a:pt x="1225" y="234"/>
                </a:lnTo>
                <a:lnTo>
                  <a:pt x="1248" y="234"/>
                </a:lnTo>
                <a:lnTo>
                  <a:pt x="1269" y="234"/>
                </a:lnTo>
                <a:lnTo>
                  <a:pt x="1300" y="234"/>
                </a:lnTo>
                <a:lnTo>
                  <a:pt x="1329" y="234"/>
                </a:lnTo>
                <a:lnTo>
                  <a:pt x="1360" y="234"/>
                </a:lnTo>
                <a:lnTo>
                  <a:pt x="1383" y="234"/>
                </a:lnTo>
                <a:lnTo>
                  <a:pt x="1412" y="234"/>
                </a:lnTo>
                <a:lnTo>
                  <a:pt x="1443" y="234"/>
                </a:lnTo>
                <a:lnTo>
                  <a:pt x="1472" y="234"/>
                </a:lnTo>
                <a:lnTo>
                  <a:pt x="1494" y="234"/>
                </a:lnTo>
                <a:lnTo>
                  <a:pt x="1525" y="234"/>
                </a:lnTo>
                <a:lnTo>
                  <a:pt x="1554" y="227"/>
                </a:lnTo>
                <a:lnTo>
                  <a:pt x="1585" y="219"/>
                </a:lnTo>
                <a:lnTo>
                  <a:pt x="1623" y="219"/>
                </a:lnTo>
                <a:lnTo>
                  <a:pt x="1652" y="212"/>
                </a:lnTo>
                <a:lnTo>
                  <a:pt x="1683" y="204"/>
                </a:lnTo>
                <a:lnTo>
                  <a:pt x="1705" y="197"/>
                </a:lnTo>
                <a:lnTo>
                  <a:pt x="1728" y="197"/>
                </a:lnTo>
                <a:lnTo>
                  <a:pt x="1758" y="189"/>
                </a:lnTo>
                <a:lnTo>
                  <a:pt x="1788" y="182"/>
                </a:lnTo>
                <a:lnTo>
                  <a:pt x="1809" y="174"/>
                </a:lnTo>
                <a:lnTo>
                  <a:pt x="1832" y="167"/>
                </a:lnTo>
                <a:lnTo>
                  <a:pt x="1854" y="159"/>
                </a:lnTo>
                <a:lnTo>
                  <a:pt x="1878" y="152"/>
                </a:lnTo>
                <a:lnTo>
                  <a:pt x="1914" y="144"/>
                </a:lnTo>
                <a:lnTo>
                  <a:pt x="1938" y="129"/>
                </a:lnTo>
                <a:lnTo>
                  <a:pt x="1968" y="122"/>
                </a:lnTo>
                <a:lnTo>
                  <a:pt x="1989" y="114"/>
                </a:lnTo>
                <a:lnTo>
                  <a:pt x="2020" y="107"/>
                </a:lnTo>
                <a:lnTo>
                  <a:pt x="2043" y="99"/>
                </a:lnTo>
                <a:lnTo>
                  <a:pt x="2065" y="92"/>
                </a:lnTo>
                <a:lnTo>
                  <a:pt x="2088" y="84"/>
                </a:lnTo>
                <a:lnTo>
                  <a:pt x="2125" y="77"/>
                </a:lnTo>
                <a:lnTo>
                  <a:pt x="2155" y="69"/>
                </a:lnTo>
                <a:lnTo>
                  <a:pt x="2192" y="62"/>
                </a:lnTo>
                <a:lnTo>
                  <a:pt x="2223" y="54"/>
                </a:lnTo>
                <a:lnTo>
                  <a:pt x="2246" y="54"/>
                </a:lnTo>
                <a:lnTo>
                  <a:pt x="2283" y="47"/>
                </a:lnTo>
                <a:lnTo>
                  <a:pt x="2321" y="39"/>
                </a:lnTo>
                <a:lnTo>
                  <a:pt x="2343" y="39"/>
                </a:lnTo>
                <a:lnTo>
                  <a:pt x="2381" y="32"/>
                </a:lnTo>
                <a:lnTo>
                  <a:pt x="2403" y="32"/>
                </a:lnTo>
                <a:lnTo>
                  <a:pt x="2441" y="24"/>
                </a:lnTo>
                <a:lnTo>
                  <a:pt x="2463" y="24"/>
                </a:lnTo>
                <a:lnTo>
                  <a:pt x="2492" y="17"/>
                </a:lnTo>
                <a:lnTo>
                  <a:pt x="2523" y="17"/>
                </a:lnTo>
                <a:lnTo>
                  <a:pt x="2546" y="17"/>
                </a:lnTo>
                <a:lnTo>
                  <a:pt x="2568" y="17"/>
                </a:lnTo>
                <a:lnTo>
                  <a:pt x="2590" y="17"/>
                </a:lnTo>
                <a:lnTo>
                  <a:pt x="2612" y="17"/>
                </a:lnTo>
                <a:lnTo>
                  <a:pt x="2635" y="17"/>
                </a:lnTo>
                <a:lnTo>
                  <a:pt x="2658" y="17"/>
                </a:lnTo>
                <a:lnTo>
                  <a:pt x="2688" y="17"/>
                </a:lnTo>
                <a:lnTo>
                  <a:pt x="2710" y="17"/>
                </a:lnTo>
                <a:lnTo>
                  <a:pt x="2748" y="24"/>
                </a:lnTo>
                <a:lnTo>
                  <a:pt x="2778" y="24"/>
                </a:lnTo>
                <a:lnTo>
                  <a:pt x="2801" y="24"/>
                </a:lnTo>
                <a:lnTo>
                  <a:pt x="2823" y="32"/>
                </a:lnTo>
                <a:lnTo>
                  <a:pt x="2846" y="32"/>
                </a:lnTo>
                <a:lnTo>
                  <a:pt x="2875" y="32"/>
                </a:lnTo>
                <a:lnTo>
                  <a:pt x="2898" y="32"/>
                </a:lnTo>
                <a:lnTo>
                  <a:pt x="2921" y="39"/>
                </a:lnTo>
                <a:lnTo>
                  <a:pt x="2943" y="39"/>
                </a:lnTo>
                <a:lnTo>
                  <a:pt x="2966" y="47"/>
                </a:lnTo>
                <a:lnTo>
                  <a:pt x="2988" y="47"/>
                </a:lnTo>
                <a:lnTo>
                  <a:pt x="3010" y="54"/>
                </a:lnTo>
                <a:lnTo>
                  <a:pt x="3041" y="54"/>
                </a:lnTo>
                <a:lnTo>
                  <a:pt x="3070" y="62"/>
                </a:lnTo>
                <a:lnTo>
                  <a:pt x="3092" y="62"/>
                </a:lnTo>
                <a:lnTo>
                  <a:pt x="3115" y="62"/>
                </a:lnTo>
                <a:lnTo>
                  <a:pt x="3138" y="69"/>
                </a:lnTo>
                <a:lnTo>
                  <a:pt x="3161" y="69"/>
                </a:lnTo>
                <a:lnTo>
                  <a:pt x="3183" y="77"/>
                </a:lnTo>
                <a:lnTo>
                  <a:pt x="3206" y="77"/>
                </a:lnTo>
                <a:lnTo>
                  <a:pt x="3235" y="84"/>
                </a:lnTo>
                <a:lnTo>
                  <a:pt x="3258" y="84"/>
                </a:lnTo>
                <a:lnTo>
                  <a:pt x="3281" y="92"/>
                </a:lnTo>
                <a:lnTo>
                  <a:pt x="3303" y="92"/>
                </a:lnTo>
                <a:lnTo>
                  <a:pt x="3332" y="92"/>
                </a:lnTo>
                <a:lnTo>
                  <a:pt x="3363" y="92"/>
                </a:lnTo>
                <a:lnTo>
                  <a:pt x="3386" y="92"/>
                </a:lnTo>
                <a:lnTo>
                  <a:pt x="3408" y="92"/>
                </a:lnTo>
                <a:lnTo>
                  <a:pt x="3430" y="92"/>
                </a:lnTo>
                <a:lnTo>
                  <a:pt x="3452" y="84"/>
                </a:lnTo>
                <a:lnTo>
                  <a:pt x="3475" y="84"/>
                </a:lnTo>
                <a:lnTo>
                  <a:pt x="3498" y="77"/>
                </a:lnTo>
                <a:lnTo>
                  <a:pt x="3521" y="77"/>
                </a:lnTo>
                <a:lnTo>
                  <a:pt x="3543" y="69"/>
                </a:lnTo>
                <a:lnTo>
                  <a:pt x="3566" y="62"/>
                </a:lnTo>
                <a:lnTo>
                  <a:pt x="3595" y="62"/>
                </a:lnTo>
                <a:lnTo>
                  <a:pt x="3626" y="54"/>
                </a:lnTo>
                <a:lnTo>
                  <a:pt x="3648" y="47"/>
                </a:lnTo>
                <a:lnTo>
                  <a:pt x="3670" y="47"/>
                </a:lnTo>
                <a:lnTo>
                  <a:pt x="3701" y="47"/>
                </a:lnTo>
                <a:lnTo>
                  <a:pt x="3730" y="39"/>
                </a:lnTo>
                <a:lnTo>
                  <a:pt x="3761" y="39"/>
                </a:lnTo>
                <a:lnTo>
                  <a:pt x="3790" y="39"/>
                </a:lnTo>
                <a:lnTo>
                  <a:pt x="3821" y="39"/>
                </a:lnTo>
                <a:lnTo>
                  <a:pt x="3850" y="32"/>
                </a:lnTo>
                <a:lnTo>
                  <a:pt x="3881" y="32"/>
                </a:lnTo>
                <a:lnTo>
                  <a:pt x="3910" y="32"/>
                </a:lnTo>
                <a:lnTo>
                  <a:pt x="3932" y="32"/>
                </a:lnTo>
                <a:lnTo>
                  <a:pt x="3955" y="32"/>
                </a:lnTo>
                <a:lnTo>
                  <a:pt x="3986" y="32"/>
                </a:lnTo>
                <a:lnTo>
                  <a:pt x="4015" y="24"/>
                </a:lnTo>
                <a:lnTo>
                  <a:pt x="4046" y="24"/>
                </a:lnTo>
                <a:lnTo>
                  <a:pt x="4075" y="24"/>
                </a:lnTo>
                <a:lnTo>
                  <a:pt x="4098" y="24"/>
                </a:lnTo>
                <a:lnTo>
                  <a:pt x="4121" y="24"/>
                </a:lnTo>
                <a:lnTo>
                  <a:pt x="4143" y="24"/>
                </a:lnTo>
                <a:lnTo>
                  <a:pt x="4166" y="24"/>
                </a:lnTo>
                <a:lnTo>
                  <a:pt x="4188" y="24"/>
                </a:lnTo>
                <a:lnTo>
                  <a:pt x="4224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gray">
          <a:xfrm>
            <a:off x="592138" y="5122863"/>
            <a:ext cx="354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/>
              <a:t>M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223963" y="54165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/>
              <a:t>0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8351838" y="5426075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/>
              <a:t>200</a:t>
            </a: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gray">
          <a:xfrm>
            <a:off x="2832100" y="4529138"/>
            <a:ext cx="14033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gray">
          <a:xfrm>
            <a:off x="4870450" y="46355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gray">
          <a:xfrm>
            <a:off x="8610600" y="4376738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gray">
          <a:xfrm>
            <a:off x="1271588" y="4764088"/>
            <a:ext cx="150812" cy="139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gray">
          <a:xfrm>
            <a:off x="8535988" y="4306888"/>
            <a:ext cx="150812" cy="139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53" name="Oval 17"/>
          <p:cNvSpPr>
            <a:spLocks noChangeArrowheads="1"/>
          </p:cNvSpPr>
          <p:nvPr/>
        </p:nvSpPr>
        <p:spPr bwMode="gray">
          <a:xfrm>
            <a:off x="4821238" y="4459288"/>
            <a:ext cx="150812" cy="139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1035050" y="5594350"/>
            <a:ext cx="625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/>
              <a:t>start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8339138" y="5594350"/>
            <a:ext cx="544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/>
              <a:t>end</a:t>
            </a:r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gray">
          <a:xfrm>
            <a:off x="1346200" y="5443538"/>
            <a:ext cx="73469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gray">
          <a:xfrm>
            <a:off x="1830388" y="4832350"/>
            <a:ext cx="2062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/>
              <a:t>LRS Segment 1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/>
              <a:t> (Interstate 76 East)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gray">
          <a:xfrm>
            <a:off x="530225" y="4375150"/>
            <a:ext cx="974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/>
              <a:t>Seg1,(0)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gray">
          <a:xfrm>
            <a:off x="6059488" y="5373688"/>
            <a:ext cx="1306512" cy="1397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gray">
          <a:xfrm>
            <a:off x="6051550" y="422433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gray">
          <a:xfrm>
            <a:off x="7372350" y="422433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637088" y="5441950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/>
              <a:t>100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gray">
          <a:xfrm>
            <a:off x="6073775" y="4756150"/>
            <a:ext cx="1282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200"/>
              <a:t> Seg1 (120,160)</a:t>
            </a:r>
          </a:p>
        </p:txBody>
      </p:sp>
      <p:sp>
        <p:nvSpPr>
          <p:cNvPr id="14364" name="Freeform 28"/>
          <p:cNvSpPr>
            <a:spLocks/>
          </p:cNvSpPr>
          <p:nvPr/>
        </p:nvSpPr>
        <p:spPr bwMode="gray">
          <a:xfrm>
            <a:off x="6016625" y="4400550"/>
            <a:ext cx="1397000" cy="134938"/>
          </a:xfrm>
          <a:custGeom>
            <a:avLst/>
            <a:gdLst>
              <a:gd name="T0" fmla="*/ 0 w 813"/>
              <a:gd name="T1" fmla="*/ 0 h 85"/>
              <a:gd name="T2" fmla="*/ 56705 w 813"/>
              <a:gd name="T3" fmla="*/ 26988 h 85"/>
              <a:gd name="T4" fmla="*/ 96226 w 813"/>
              <a:gd name="T5" fmla="*/ 26988 h 85"/>
              <a:gd name="T6" fmla="*/ 139185 w 813"/>
              <a:gd name="T7" fmla="*/ 34925 h 85"/>
              <a:gd name="T8" fmla="*/ 178706 w 813"/>
              <a:gd name="T9" fmla="*/ 34925 h 85"/>
              <a:gd name="T10" fmla="*/ 219946 w 813"/>
              <a:gd name="T11" fmla="*/ 34925 h 85"/>
              <a:gd name="T12" fmla="*/ 261186 w 813"/>
              <a:gd name="T13" fmla="*/ 34925 h 85"/>
              <a:gd name="T14" fmla="*/ 302426 w 813"/>
              <a:gd name="T15" fmla="*/ 34925 h 85"/>
              <a:gd name="T16" fmla="*/ 343665 w 813"/>
              <a:gd name="T17" fmla="*/ 44450 h 85"/>
              <a:gd name="T18" fmla="*/ 384905 w 813"/>
              <a:gd name="T19" fmla="*/ 44450 h 85"/>
              <a:gd name="T20" fmla="*/ 424427 w 813"/>
              <a:gd name="T21" fmla="*/ 50800 h 85"/>
              <a:gd name="T22" fmla="*/ 467385 w 813"/>
              <a:gd name="T23" fmla="*/ 60325 h 85"/>
              <a:gd name="T24" fmla="*/ 506907 w 813"/>
              <a:gd name="T25" fmla="*/ 60325 h 85"/>
              <a:gd name="T26" fmla="*/ 548146 w 813"/>
              <a:gd name="T27" fmla="*/ 68263 h 85"/>
              <a:gd name="T28" fmla="*/ 587668 w 813"/>
              <a:gd name="T29" fmla="*/ 76200 h 85"/>
              <a:gd name="T30" fmla="*/ 630626 w 813"/>
              <a:gd name="T31" fmla="*/ 84138 h 85"/>
              <a:gd name="T32" fmla="*/ 670148 w 813"/>
              <a:gd name="T33" fmla="*/ 92075 h 85"/>
              <a:gd name="T34" fmla="*/ 711387 w 813"/>
              <a:gd name="T35" fmla="*/ 92075 h 85"/>
              <a:gd name="T36" fmla="*/ 750909 w 813"/>
              <a:gd name="T37" fmla="*/ 100013 h 85"/>
              <a:gd name="T38" fmla="*/ 793867 w 813"/>
              <a:gd name="T39" fmla="*/ 107950 h 85"/>
              <a:gd name="T40" fmla="*/ 833389 w 813"/>
              <a:gd name="T41" fmla="*/ 107950 h 85"/>
              <a:gd name="T42" fmla="*/ 874628 w 813"/>
              <a:gd name="T43" fmla="*/ 107950 h 85"/>
              <a:gd name="T44" fmla="*/ 914150 w 813"/>
              <a:gd name="T45" fmla="*/ 115888 h 85"/>
              <a:gd name="T46" fmla="*/ 957108 w 813"/>
              <a:gd name="T47" fmla="*/ 115888 h 85"/>
              <a:gd name="T48" fmla="*/ 996630 w 813"/>
              <a:gd name="T49" fmla="*/ 125413 h 85"/>
              <a:gd name="T50" fmla="*/ 1037870 w 813"/>
              <a:gd name="T51" fmla="*/ 125413 h 85"/>
              <a:gd name="T52" fmla="*/ 1077391 w 813"/>
              <a:gd name="T53" fmla="*/ 125413 h 85"/>
              <a:gd name="T54" fmla="*/ 1120349 w 813"/>
              <a:gd name="T55" fmla="*/ 125413 h 85"/>
              <a:gd name="T56" fmla="*/ 1159871 w 813"/>
              <a:gd name="T57" fmla="*/ 125413 h 85"/>
              <a:gd name="T58" fmla="*/ 1201111 w 813"/>
              <a:gd name="T59" fmla="*/ 133350 h 85"/>
              <a:gd name="T60" fmla="*/ 1240632 w 813"/>
              <a:gd name="T61" fmla="*/ 133350 h 85"/>
              <a:gd name="T62" fmla="*/ 1283590 w 813"/>
              <a:gd name="T63" fmla="*/ 133350 h 85"/>
              <a:gd name="T64" fmla="*/ 1324830 w 813"/>
              <a:gd name="T65" fmla="*/ 133350 h 85"/>
              <a:gd name="T66" fmla="*/ 1366070 w 813"/>
              <a:gd name="T67" fmla="*/ 133350 h 85"/>
              <a:gd name="T68" fmla="*/ 1395282 w 813"/>
              <a:gd name="T69" fmla="*/ 103188 h 8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813"/>
              <a:gd name="T106" fmla="*/ 0 h 85"/>
              <a:gd name="T107" fmla="*/ 813 w 813"/>
              <a:gd name="T108" fmla="*/ 85 h 8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813" h="85">
                <a:moveTo>
                  <a:pt x="0" y="0"/>
                </a:moveTo>
                <a:lnTo>
                  <a:pt x="33" y="17"/>
                </a:lnTo>
                <a:lnTo>
                  <a:pt x="56" y="17"/>
                </a:lnTo>
                <a:lnTo>
                  <a:pt x="81" y="22"/>
                </a:lnTo>
                <a:lnTo>
                  <a:pt x="104" y="22"/>
                </a:lnTo>
                <a:lnTo>
                  <a:pt x="128" y="22"/>
                </a:lnTo>
                <a:lnTo>
                  <a:pt x="152" y="22"/>
                </a:lnTo>
                <a:lnTo>
                  <a:pt x="176" y="22"/>
                </a:lnTo>
                <a:lnTo>
                  <a:pt x="200" y="28"/>
                </a:lnTo>
                <a:lnTo>
                  <a:pt x="224" y="28"/>
                </a:lnTo>
                <a:lnTo>
                  <a:pt x="247" y="32"/>
                </a:lnTo>
                <a:lnTo>
                  <a:pt x="272" y="38"/>
                </a:lnTo>
                <a:lnTo>
                  <a:pt x="295" y="38"/>
                </a:lnTo>
                <a:lnTo>
                  <a:pt x="319" y="43"/>
                </a:lnTo>
                <a:lnTo>
                  <a:pt x="342" y="48"/>
                </a:lnTo>
                <a:lnTo>
                  <a:pt x="367" y="53"/>
                </a:lnTo>
                <a:lnTo>
                  <a:pt x="390" y="58"/>
                </a:lnTo>
                <a:lnTo>
                  <a:pt x="414" y="58"/>
                </a:lnTo>
                <a:lnTo>
                  <a:pt x="437" y="63"/>
                </a:lnTo>
                <a:lnTo>
                  <a:pt x="462" y="68"/>
                </a:lnTo>
                <a:lnTo>
                  <a:pt x="485" y="68"/>
                </a:lnTo>
                <a:lnTo>
                  <a:pt x="509" y="68"/>
                </a:lnTo>
                <a:lnTo>
                  <a:pt x="532" y="73"/>
                </a:lnTo>
                <a:lnTo>
                  <a:pt x="557" y="73"/>
                </a:lnTo>
                <a:lnTo>
                  <a:pt x="580" y="79"/>
                </a:lnTo>
                <a:lnTo>
                  <a:pt x="604" y="79"/>
                </a:lnTo>
                <a:lnTo>
                  <a:pt x="627" y="79"/>
                </a:lnTo>
                <a:lnTo>
                  <a:pt x="652" y="79"/>
                </a:lnTo>
                <a:lnTo>
                  <a:pt x="675" y="79"/>
                </a:lnTo>
                <a:lnTo>
                  <a:pt x="699" y="84"/>
                </a:lnTo>
                <a:lnTo>
                  <a:pt x="722" y="84"/>
                </a:lnTo>
                <a:lnTo>
                  <a:pt x="747" y="84"/>
                </a:lnTo>
                <a:lnTo>
                  <a:pt x="771" y="84"/>
                </a:lnTo>
                <a:lnTo>
                  <a:pt x="795" y="84"/>
                </a:lnTo>
                <a:lnTo>
                  <a:pt x="812" y="65"/>
                </a:lnTo>
              </a:path>
            </a:pathLst>
          </a:custGeom>
          <a:noFill/>
          <a:ln w="50800" cap="rnd" cmpd="sng">
            <a:solidFill>
              <a:srgbClr val="FF0033"/>
            </a:solidFill>
            <a:prstDash val="solid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5511800" y="3810000"/>
            <a:ext cx="2408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>
                <a:solidFill>
                  <a:schemeClr val="tx2"/>
                </a:solidFill>
              </a:rPr>
              <a:t>Dynamic segmentation</a:t>
            </a: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gray">
          <a:xfrm>
            <a:off x="7983538" y="4017963"/>
            <a:ext cx="1200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/>
              <a:t>Seg1 (200)</a:t>
            </a:r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gray">
          <a:xfrm flipV="1">
            <a:off x="2384425" y="45593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Associating Events with LRS</a:t>
            </a:r>
          </a:p>
        </p:txBody>
      </p:sp>
      <p:sp>
        <p:nvSpPr>
          <p:cNvPr id="15363" name="Rectangle 4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Point event: Accidents, stop signs</a:t>
            </a:r>
          </a:p>
          <a:p>
            <a:pPr lvl="1" eaLnBrk="1" hangingPunct="1"/>
            <a:r>
              <a:rPr lang="en-US"/>
              <a:t>One measure</a:t>
            </a:r>
          </a:p>
          <a:p>
            <a:pPr eaLnBrk="1" hangingPunct="1"/>
            <a:r>
              <a:rPr lang="en-US"/>
              <a:t>Linear event: Pavement conditions</a:t>
            </a:r>
          </a:p>
          <a:p>
            <a:pPr lvl="1" eaLnBrk="1" hangingPunct="1"/>
            <a:r>
              <a:rPr lang="en-US"/>
              <a:t>Two measures: start and end</a:t>
            </a:r>
          </a:p>
        </p:txBody>
      </p:sp>
      <p:sp>
        <p:nvSpPr>
          <p:cNvPr id="15364" name="Freeform 4"/>
          <p:cNvSpPr>
            <a:spLocks/>
          </p:cNvSpPr>
          <p:nvPr/>
        </p:nvSpPr>
        <p:spPr bwMode="gray">
          <a:xfrm>
            <a:off x="1471613" y="3343275"/>
            <a:ext cx="7348537" cy="479425"/>
          </a:xfrm>
          <a:custGeom>
            <a:avLst/>
            <a:gdLst>
              <a:gd name="T0" fmla="*/ 130702 w 4273"/>
              <a:gd name="T1" fmla="*/ 439738 h 302"/>
              <a:gd name="T2" fmla="*/ 273442 w 4273"/>
              <a:gd name="T3" fmla="*/ 392112 h 302"/>
              <a:gd name="T4" fmla="*/ 414462 w 4273"/>
              <a:gd name="T5" fmla="*/ 344487 h 302"/>
              <a:gd name="T6" fmla="*/ 582999 w 4273"/>
              <a:gd name="T7" fmla="*/ 309562 h 302"/>
              <a:gd name="T8" fmla="*/ 736057 w 4273"/>
              <a:gd name="T9" fmla="*/ 285750 h 302"/>
              <a:gd name="T10" fmla="*/ 877078 w 4273"/>
              <a:gd name="T11" fmla="*/ 261937 h 302"/>
              <a:gd name="T12" fmla="*/ 1021538 w 4273"/>
              <a:gd name="T13" fmla="*/ 249237 h 302"/>
              <a:gd name="T14" fmla="*/ 1162558 w 4273"/>
              <a:gd name="T15" fmla="*/ 238125 h 302"/>
              <a:gd name="T16" fmla="*/ 1305298 w 4273"/>
              <a:gd name="T17" fmla="*/ 225425 h 302"/>
              <a:gd name="T18" fmla="*/ 1472115 w 4273"/>
              <a:gd name="T19" fmla="*/ 225425 h 302"/>
              <a:gd name="T20" fmla="*/ 1614855 w 4273"/>
              <a:gd name="T21" fmla="*/ 249237 h 302"/>
              <a:gd name="T22" fmla="*/ 1767914 w 4273"/>
              <a:gd name="T23" fmla="*/ 273050 h 302"/>
              <a:gd name="T24" fmla="*/ 1884858 w 4273"/>
              <a:gd name="T25" fmla="*/ 309562 h 302"/>
              <a:gd name="T26" fmla="*/ 2037916 w 4273"/>
              <a:gd name="T27" fmla="*/ 344487 h 302"/>
              <a:gd name="T28" fmla="*/ 2208172 w 4273"/>
              <a:gd name="T29" fmla="*/ 381000 h 302"/>
              <a:gd name="T30" fmla="*/ 2347473 w 4273"/>
              <a:gd name="T31" fmla="*/ 404812 h 302"/>
              <a:gd name="T32" fmla="*/ 2490213 w 4273"/>
              <a:gd name="T33" fmla="*/ 415925 h 302"/>
              <a:gd name="T34" fmla="*/ 2646711 w 4273"/>
              <a:gd name="T35" fmla="*/ 415925 h 302"/>
              <a:gd name="T36" fmla="*/ 2787731 w 4273"/>
              <a:gd name="T37" fmla="*/ 415925 h 302"/>
              <a:gd name="T38" fmla="*/ 2956268 w 4273"/>
              <a:gd name="T39" fmla="*/ 404812 h 302"/>
              <a:gd name="T40" fmla="*/ 3109327 w 4273"/>
              <a:gd name="T41" fmla="*/ 381000 h 302"/>
              <a:gd name="T42" fmla="*/ 3250347 w 4273"/>
              <a:gd name="T43" fmla="*/ 357187 h 302"/>
              <a:gd name="T44" fmla="*/ 3394807 w 4273"/>
              <a:gd name="T45" fmla="*/ 333375 h 302"/>
              <a:gd name="T46" fmla="*/ 3535828 w 4273"/>
              <a:gd name="T47" fmla="*/ 296862 h 302"/>
              <a:gd name="T48" fmla="*/ 3718122 w 4273"/>
              <a:gd name="T49" fmla="*/ 238125 h 302"/>
              <a:gd name="T50" fmla="*/ 3910735 w 4273"/>
              <a:gd name="T51" fmla="*/ 166687 h 302"/>
              <a:gd name="T52" fmla="*/ 4027679 w 4273"/>
              <a:gd name="T53" fmla="*/ 106363 h 302"/>
              <a:gd name="T54" fmla="*/ 4206534 w 4273"/>
              <a:gd name="T55" fmla="*/ 58738 h 302"/>
              <a:gd name="T56" fmla="*/ 4387109 w 4273"/>
              <a:gd name="T57" fmla="*/ 34925 h 302"/>
              <a:gd name="T58" fmla="*/ 4569403 w 4273"/>
              <a:gd name="T59" fmla="*/ 11112 h 302"/>
              <a:gd name="T60" fmla="*/ 4736220 w 4273"/>
              <a:gd name="T61" fmla="*/ 0 h 302"/>
              <a:gd name="T62" fmla="*/ 4853164 w 4273"/>
              <a:gd name="T63" fmla="*/ 0 h 302"/>
              <a:gd name="T64" fmla="*/ 4966668 w 4273"/>
              <a:gd name="T65" fmla="*/ 0 h 302"/>
              <a:gd name="T66" fmla="*/ 5085331 w 4273"/>
              <a:gd name="T67" fmla="*/ 11112 h 302"/>
              <a:gd name="T68" fmla="*/ 5226352 w 4273"/>
              <a:gd name="T69" fmla="*/ 23812 h 302"/>
              <a:gd name="T70" fmla="*/ 5369092 w 4273"/>
              <a:gd name="T71" fmla="*/ 58738 h 302"/>
              <a:gd name="T72" fmla="*/ 5482596 w 4273"/>
              <a:gd name="T73" fmla="*/ 82550 h 302"/>
              <a:gd name="T74" fmla="*/ 5651132 w 4273"/>
              <a:gd name="T75" fmla="*/ 95250 h 302"/>
              <a:gd name="T76" fmla="*/ 5831707 w 4273"/>
              <a:gd name="T77" fmla="*/ 119063 h 302"/>
              <a:gd name="T78" fmla="*/ 6038078 w 4273"/>
              <a:gd name="T79" fmla="*/ 119063 h 302"/>
              <a:gd name="T80" fmla="*/ 6232411 w 4273"/>
              <a:gd name="T81" fmla="*/ 119063 h 302"/>
              <a:gd name="T82" fmla="*/ 6426744 w 4273"/>
              <a:gd name="T83" fmla="*/ 106363 h 302"/>
              <a:gd name="T84" fmla="*/ 6593561 w 4273"/>
              <a:gd name="T85" fmla="*/ 95250 h 302"/>
              <a:gd name="T86" fmla="*/ 6748339 w 4273"/>
              <a:gd name="T87" fmla="*/ 71437 h 302"/>
              <a:gd name="T88" fmla="*/ 6903118 w 4273"/>
              <a:gd name="T89" fmla="*/ 47625 h 302"/>
              <a:gd name="T90" fmla="*/ 7030380 w 4273"/>
              <a:gd name="T91" fmla="*/ 34925 h 302"/>
              <a:gd name="T92" fmla="*/ 7149045 w 4273"/>
              <a:gd name="T93" fmla="*/ 23812 h 302"/>
              <a:gd name="T94" fmla="*/ 7276307 w 4273"/>
              <a:gd name="T95" fmla="*/ 0 h 30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273"/>
              <a:gd name="T145" fmla="*/ 0 h 302"/>
              <a:gd name="T146" fmla="*/ 4273 w 4273"/>
              <a:gd name="T147" fmla="*/ 302 h 30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273" h="302">
                <a:moveTo>
                  <a:pt x="0" y="301"/>
                </a:moveTo>
                <a:lnTo>
                  <a:pt x="39" y="285"/>
                </a:lnTo>
                <a:lnTo>
                  <a:pt x="76" y="277"/>
                </a:lnTo>
                <a:lnTo>
                  <a:pt x="99" y="270"/>
                </a:lnTo>
                <a:lnTo>
                  <a:pt x="128" y="255"/>
                </a:lnTo>
                <a:lnTo>
                  <a:pt x="159" y="247"/>
                </a:lnTo>
                <a:lnTo>
                  <a:pt x="181" y="240"/>
                </a:lnTo>
                <a:lnTo>
                  <a:pt x="210" y="232"/>
                </a:lnTo>
                <a:lnTo>
                  <a:pt x="241" y="217"/>
                </a:lnTo>
                <a:lnTo>
                  <a:pt x="279" y="210"/>
                </a:lnTo>
                <a:lnTo>
                  <a:pt x="301" y="202"/>
                </a:lnTo>
                <a:lnTo>
                  <a:pt x="339" y="195"/>
                </a:lnTo>
                <a:lnTo>
                  <a:pt x="376" y="187"/>
                </a:lnTo>
                <a:lnTo>
                  <a:pt x="399" y="180"/>
                </a:lnTo>
                <a:lnTo>
                  <a:pt x="428" y="180"/>
                </a:lnTo>
                <a:lnTo>
                  <a:pt x="465" y="172"/>
                </a:lnTo>
                <a:lnTo>
                  <a:pt x="488" y="172"/>
                </a:lnTo>
                <a:lnTo>
                  <a:pt x="510" y="165"/>
                </a:lnTo>
                <a:lnTo>
                  <a:pt x="534" y="165"/>
                </a:lnTo>
                <a:lnTo>
                  <a:pt x="564" y="157"/>
                </a:lnTo>
                <a:lnTo>
                  <a:pt x="594" y="157"/>
                </a:lnTo>
                <a:lnTo>
                  <a:pt x="624" y="150"/>
                </a:lnTo>
                <a:lnTo>
                  <a:pt x="654" y="150"/>
                </a:lnTo>
                <a:lnTo>
                  <a:pt x="676" y="150"/>
                </a:lnTo>
                <a:lnTo>
                  <a:pt x="699" y="142"/>
                </a:lnTo>
                <a:lnTo>
                  <a:pt x="736" y="142"/>
                </a:lnTo>
                <a:lnTo>
                  <a:pt x="759" y="142"/>
                </a:lnTo>
                <a:lnTo>
                  <a:pt x="796" y="142"/>
                </a:lnTo>
                <a:lnTo>
                  <a:pt x="819" y="142"/>
                </a:lnTo>
                <a:lnTo>
                  <a:pt x="856" y="142"/>
                </a:lnTo>
                <a:lnTo>
                  <a:pt x="885" y="150"/>
                </a:lnTo>
                <a:lnTo>
                  <a:pt x="916" y="157"/>
                </a:lnTo>
                <a:lnTo>
                  <a:pt x="939" y="157"/>
                </a:lnTo>
                <a:lnTo>
                  <a:pt x="968" y="165"/>
                </a:lnTo>
                <a:lnTo>
                  <a:pt x="999" y="172"/>
                </a:lnTo>
                <a:lnTo>
                  <a:pt x="1028" y="172"/>
                </a:lnTo>
                <a:lnTo>
                  <a:pt x="1050" y="180"/>
                </a:lnTo>
                <a:lnTo>
                  <a:pt x="1074" y="187"/>
                </a:lnTo>
                <a:lnTo>
                  <a:pt x="1096" y="195"/>
                </a:lnTo>
                <a:lnTo>
                  <a:pt x="1125" y="202"/>
                </a:lnTo>
                <a:lnTo>
                  <a:pt x="1148" y="210"/>
                </a:lnTo>
                <a:lnTo>
                  <a:pt x="1185" y="217"/>
                </a:lnTo>
                <a:lnTo>
                  <a:pt x="1224" y="232"/>
                </a:lnTo>
                <a:lnTo>
                  <a:pt x="1245" y="232"/>
                </a:lnTo>
                <a:lnTo>
                  <a:pt x="1284" y="240"/>
                </a:lnTo>
                <a:lnTo>
                  <a:pt x="1305" y="247"/>
                </a:lnTo>
                <a:lnTo>
                  <a:pt x="1328" y="247"/>
                </a:lnTo>
                <a:lnTo>
                  <a:pt x="1365" y="255"/>
                </a:lnTo>
                <a:lnTo>
                  <a:pt x="1396" y="255"/>
                </a:lnTo>
                <a:lnTo>
                  <a:pt x="1425" y="262"/>
                </a:lnTo>
                <a:lnTo>
                  <a:pt x="1448" y="262"/>
                </a:lnTo>
                <a:lnTo>
                  <a:pt x="1479" y="262"/>
                </a:lnTo>
                <a:lnTo>
                  <a:pt x="1501" y="262"/>
                </a:lnTo>
                <a:lnTo>
                  <a:pt x="1539" y="262"/>
                </a:lnTo>
                <a:lnTo>
                  <a:pt x="1568" y="262"/>
                </a:lnTo>
                <a:lnTo>
                  <a:pt x="1590" y="262"/>
                </a:lnTo>
                <a:lnTo>
                  <a:pt x="1621" y="262"/>
                </a:lnTo>
                <a:lnTo>
                  <a:pt x="1650" y="262"/>
                </a:lnTo>
                <a:lnTo>
                  <a:pt x="1688" y="262"/>
                </a:lnTo>
                <a:lnTo>
                  <a:pt x="1719" y="255"/>
                </a:lnTo>
                <a:lnTo>
                  <a:pt x="1756" y="247"/>
                </a:lnTo>
                <a:lnTo>
                  <a:pt x="1785" y="247"/>
                </a:lnTo>
                <a:lnTo>
                  <a:pt x="1808" y="240"/>
                </a:lnTo>
                <a:lnTo>
                  <a:pt x="1839" y="232"/>
                </a:lnTo>
                <a:lnTo>
                  <a:pt x="1868" y="225"/>
                </a:lnTo>
                <a:lnTo>
                  <a:pt x="1890" y="225"/>
                </a:lnTo>
                <a:lnTo>
                  <a:pt x="1914" y="217"/>
                </a:lnTo>
                <a:lnTo>
                  <a:pt x="1944" y="210"/>
                </a:lnTo>
                <a:lnTo>
                  <a:pt x="1974" y="210"/>
                </a:lnTo>
                <a:lnTo>
                  <a:pt x="1996" y="202"/>
                </a:lnTo>
                <a:lnTo>
                  <a:pt x="2025" y="195"/>
                </a:lnTo>
                <a:lnTo>
                  <a:pt x="2056" y="187"/>
                </a:lnTo>
                <a:lnTo>
                  <a:pt x="2094" y="172"/>
                </a:lnTo>
                <a:lnTo>
                  <a:pt x="2124" y="165"/>
                </a:lnTo>
                <a:lnTo>
                  <a:pt x="2162" y="150"/>
                </a:lnTo>
                <a:lnTo>
                  <a:pt x="2199" y="135"/>
                </a:lnTo>
                <a:lnTo>
                  <a:pt x="2237" y="120"/>
                </a:lnTo>
                <a:lnTo>
                  <a:pt x="2274" y="105"/>
                </a:lnTo>
                <a:lnTo>
                  <a:pt x="2297" y="90"/>
                </a:lnTo>
                <a:lnTo>
                  <a:pt x="2319" y="82"/>
                </a:lnTo>
                <a:lnTo>
                  <a:pt x="2342" y="67"/>
                </a:lnTo>
                <a:lnTo>
                  <a:pt x="2371" y="60"/>
                </a:lnTo>
                <a:lnTo>
                  <a:pt x="2402" y="52"/>
                </a:lnTo>
                <a:lnTo>
                  <a:pt x="2446" y="37"/>
                </a:lnTo>
                <a:lnTo>
                  <a:pt x="2477" y="30"/>
                </a:lnTo>
                <a:lnTo>
                  <a:pt x="2514" y="30"/>
                </a:lnTo>
                <a:lnTo>
                  <a:pt x="2551" y="22"/>
                </a:lnTo>
                <a:lnTo>
                  <a:pt x="2588" y="15"/>
                </a:lnTo>
                <a:lnTo>
                  <a:pt x="2626" y="15"/>
                </a:lnTo>
                <a:lnTo>
                  <a:pt x="2657" y="7"/>
                </a:lnTo>
                <a:lnTo>
                  <a:pt x="2694" y="0"/>
                </a:lnTo>
                <a:lnTo>
                  <a:pt x="2724" y="0"/>
                </a:lnTo>
                <a:lnTo>
                  <a:pt x="2754" y="0"/>
                </a:lnTo>
                <a:lnTo>
                  <a:pt x="2777" y="0"/>
                </a:lnTo>
                <a:lnTo>
                  <a:pt x="2799" y="0"/>
                </a:lnTo>
                <a:lnTo>
                  <a:pt x="2822" y="0"/>
                </a:lnTo>
                <a:lnTo>
                  <a:pt x="2844" y="0"/>
                </a:lnTo>
                <a:lnTo>
                  <a:pt x="2866" y="0"/>
                </a:lnTo>
                <a:lnTo>
                  <a:pt x="2888" y="0"/>
                </a:lnTo>
                <a:lnTo>
                  <a:pt x="2911" y="0"/>
                </a:lnTo>
                <a:lnTo>
                  <a:pt x="2934" y="0"/>
                </a:lnTo>
                <a:lnTo>
                  <a:pt x="2957" y="7"/>
                </a:lnTo>
                <a:lnTo>
                  <a:pt x="2986" y="7"/>
                </a:lnTo>
                <a:lnTo>
                  <a:pt x="3008" y="15"/>
                </a:lnTo>
                <a:lnTo>
                  <a:pt x="3039" y="15"/>
                </a:lnTo>
                <a:lnTo>
                  <a:pt x="3068" y="22"/>
                </a:lnTo>
                <a:lnTo>
                  <a:pt x="3091" y="30"/>
                </a:lnTo>
                <a:lnTo>
                  <a:pt x="3122" y="37"/>
                </a:lnTo>
                <a:lnTo>
                  <a:pt x="3144" y="37"/>
                </a:lnTo>
                <a:lnTo>
                  <a:pt x="3166" y="45"/>
                </a:lnTo>
                <a:lnTo>
                  <a:pt x="3188" y="52"/>
                </a:lnTo>
                <a:lnTo>
                  <a:pt x="3219" y="52"/>
                </a:lnTo>
                <a:lnTo>
                  <a:pt x="3257" y="60"/>
                </a:lnTo>
                <a:lnTo>
                  <a:pt x="3286" y="60"/>
                </a:lnTo>
                <a:lnTo>
                  <a:pt x="3317" y="67"/>
                </a:lnTo>
                <a:lnTo>
                  <a:pt x="3354" y="67"/>
                </a:lnTo>
                <a:lnTo>
                  <a:pt x="3391" y="75"/>
                </a:lnTo>
                <a:lnTo>
                  <a:pt x="3428" y="75"/>
                </a:lnTo>
                <a:lnTo>
                  <a:pt x="3466" y="75"/>
                </a:lnTo>
                <a:lnTo>
                  <a:pt x="3511" y="75"/>
                </a:lnTo>
                <a:lnTo>
                  <a:pt x="3548" y="75"/>
                </a:lnTo>
                <a:lnTo>
                  <a:pt x="3586" y="75"/>
                </a:lnTo>
                <a:lnTo>
                  <a:pt x="3624" y="75"/>
                </a:lnTo>
                <a:lnTo>
                  <a:pt x="3662" y="75"/>
                </a:lnTo>
                <a:lnTo>
                  <a:pt x="3699" y="75"/>
                </a:lnTo>
                <a:lnTo>
                  <a:pt x="3737" y="67"/>
                </a:lnTo>
                <a:lnTo>
                  <a:pt x="3766" y="67"/>
                </a:lnTo>
                <a:lnTo>
                  <a:pt x="3804" y="60"/>
                </a:lnTo>
                <a:lnTo>
                  <a:pt x="3834" y="60"/>
                </a:lnTo>
                <a:lnTo>
                  <a:pt x="3871" y="52"/>
                </a:lnTo>
                <a:lnTo>
                  <a:pt x="3902" y="52"/>
                </a:lnTo>
                <a:lnTo>
                  <a:pt x="3924" y="45"/>
                </a:lnTo>
                <a:lnTo>
                  <a:pt x="3954" y="45"/>
                </a:lnTo>
                <a:lnTo>
                  <a:pt x="3984" y="37"/>
                </a:lnTo>
                <a:lnTo>
                  <a:pt x="4014" y="30"/>
                </a:lnTo>
                <a:lnTo>
                  <a:pt x="4037" y="30"/>
                </a:lnTo>
                <a:lnTo>
                  <a:pt x="4066" y="22"/>
                </a:lnTo>
                <a:lnTo>
                  <a:pt x="4088" y="22"/>
                </a:lnTo>
                <a:lnTo>
                  <a:pt x="4111" y="15"/>
                </a:lnTo>
                <a:lnTo>
                  <a:pt x="4134" y="15"/>
                </a:lnTo>
                <a:lnTo>
                  <a:pt x="4157" y="15"/>
                </a:lnTo>
                <a:lnTo>
                  <a:pt x="4179" y="7"/>
                </a:lnTo>
                <a:lnTo>
                  <a:pt x="4208" y="7"/>
                </a:lnTo>
                <a:lnTo>
                  <a:pt x="4231" y="0"/>
                </a:lnTo>
                <a:lnTo>
                  <a:pt x="4254" y="0"/>
                </a:lnTo>
                <a:lnTo>
                  <a:pt x="4272" y="1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5" name="Freeform 5"/>
          <p:cNvSpPr>
            <a:spLocks/>
          </p:cNvSpPr>
          <p:nvPr/>
        </p:nvSpPr>
        <p:spPr bwMode="gray">
          <a:xfrm>
            <a:off x="5681663" y="3287713"/>
            <a:ext cx="166687" cy="173037"/>
          </a:xfrm>
          <a:custGeom>
            <a:avLst/>
            <a:gdLst>
              <a:gd name="T0" fmla="*/ 65300 w 97"/>
              <a:gd name="T1" fmla="*/ 0 h 109"/>
              <a:gd name="T2" fmla="*/ 0 w 97"/>
              <a:gd name="T3" fmla="*/ 171450 h 109"/>
              <a:gd name="T4" fmla="*/ 164969 w 97"/>
              <a:gd name="T5" fmla="*/ 171450 h 109"/>
              <a:gd name="T6" fmla="*/ 65300 w 97"/>
              <a:gd name="T7" fmla="*/ 0 h 109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109"/>
              <a:gd name="T14" fmla="*/ 97 w 97"/>
              <a:gd name="T15" fmla="*/ 109 h 1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109">
                <a:moveTo>
                  <a:pt x="38" y="0"/>
                </a:moveTo>
                <a:lnTo>
                  <a:pt x="0" y="108"/>
                </a:lnTo>
                <a:lnTo>
                  <a:pt x="96" y="108"/>
                </a:lnTo>
                <a:lnTo>
                  <a:pt x="38" y="0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6" name="Freeform 6"/>
          <p:cNvSpPr>
            <a:spLocks/>
          </p:cNvSpPr>
          <p:nvPr/>
        </p:nvSpPr>
        <p:spPr bwMode="gray">
          <a:xfrm>
            <a:off x="3948113" y="3665538"/>
            <a:ext cx="166687" cy="173037"/>
          </a:xfrm>
          <a:custGeom>
            <a:avLst/>
            <a:gdLst>
              <a:gd name="T0" fmla="*/ 65300 w 97"/>
              <a:gd name="T1" fmla="*/ 0 h 109"/>
              <a:gd name="T2" fmla="*/ 0 w 97"/>
              <a:gd name="T3" fmla="*/ 171450 h 109"/>
              <a:gd name="T4" fmla="*/ 164969 w 97"/>
              <a:gd name="T5" fmla="*/ 171450 h 109"/>
              <a:gd name="T6" fmla="*/ 65300 w 97"/>
              <a:gd name="T7" fmla="*/ 0 h 109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109"/>
              <a:gd name="T14" fmla="*/ 97 w 97"/>
              <a:gd name="T15" fmla="*/ 109 h 1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109">
                <a:moveTo>
                  <a:pt x="38" y="0"/>
                </a:moveTo>
                <a:lnTo>
                  <a:pt x="0" y="108"/>
                </a:lnTo>
                <a:lnTo>
                  <a:pt x="96" y="108"/>
                </a:lnTo>
                <a:lnTo>
                  <a:pt x="38" y="0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7" name="Freeform 7"/>
          <p:cNvSpPr>
            <a:spLocks/>
          </p:cNvSpPr>
          <p:nvPr/>
        </p:nvSpPr>
        <p:spPr bwMode="gray">
          <a:xfrm>
            <a:off x="3033713" y="3454400"/>
            <a:ext cx="166687" cy="173038"/>
          </a:xfrm>
          <a:custGeom>
            <a:avLst/>
            <a:gdLst>
              <a:gd name="T0" fmla="*/ 65300 w 97"/>
              <a:gd name="T1" fmla="*/ 0 h 109"/>
              <a:gd name="T2" fmla="*/ 0 w 97"/>
              <a:gd name="T3" fmla="*/ 171450 h 109"/>
              <a:gd name="T4" fmla="*/ 164969 w 97"/>
              <a:gd name="T5" fmla="*/ 171450 h 109"/>
              <a:gd name="T6" fmla="*/ 65300 w 97"/>
              <a:gd name="T7" fmla="*/ 0 h 109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109"/>
              <a:gd name="T14" fmla="*/ 97 w 97"/>
              <a:gd name="T15" fmla="*/ 109 h 1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109">
                <a:moveTo>
                  <a:pt x="38" y="0"/>
                </a:moveTo>
                <a:lnTo>
                  <a:pt x="0" y="108"/>
                </a:lnTo>
                <a:lnTo>
                  <a:pt x="96" y="108"/>
                </a:lnTo>
                <a:lnTo>
                  <a:pt x="38" y="0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gray">
          <a:xfrm>
            <a:off x="1479550" y="3751263"/>
            <a:ext cx="150813" cy="139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gray">
          <a:xfrm>
            <a:off x="8742363" y="3294063"/>
            <a:ext cx="152400" cy="139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gray">
          <a:xfrm>
            <a:off x="1554163" y="5649913"/>
            <a:ext cx="7677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gray">
          <a:xfrm>
            <a:off x="306388" y="5500688"/>
            <a:ext cx="1092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/>
              <a:t>Measure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244475" y="4910138"/>
            <a:ext cx="13001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/>
              <a:t>Pavement 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/>
              <a:t>condition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gray">
          <a:xfrm>
            <a:off x="1554163" y="5268913"/>
            <a:ext cx="1320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gray">
          <a:xfrm>
            <a:off x="2957513" y="5268913"/>
            <a:ext cx="2971800" cy="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gray">
          <a:xfrm>
            <a:off x="6011863" y="5268913"/>
            <a:ext cx="32194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gray">
          <a:xfrm>
            <a:off x="1554163" y="526891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gray">
          <a:xfrm>
            <a:off x="2874963" y="526891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gray">
          <a:xfrm>
            <a:off x="5929313" y="526891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gray">
          <a:xfrm>
            <a:off x="9231313" y="526891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1331913" y="5672138"/>
            <a:ext cx="442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/>
              <a:t>50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2652713" y="5672138"/>
            <a:ext cx="442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/>
              <a:t>80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648325" y="5672138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/>
              <a:t>160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8967788" y="5640388"/>
            <a:ext cx="5667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/>
              <a:t>240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gray">
          <a:xfrm>
            <a:off x="4371975" y="4910138"/>
            <a:ext cx="749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solidFill>
                  <a:srgbClr val="FF0033"/>
                </a:solidFill>
              </a:rPr>
              <a:t>poor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gray">
          <a:xfrm>
            <a:off x="7372350" y="4910138"/>
            <a:ext cx="585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fair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gray">
          <a:xfrm>
            <a:off x="1811338" y="4910138"/>
            <a:ext cx="804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good</a:t>
            </a:r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gray">
          <a:xfrm>
            <a:off x="3122613" y="3668713"/>
            <a:ext cx="0" cy="1981200"/>
          </a:xfrm>
          <a:prstGeom prst="line">
            <a:avLst/>
          </a:prstGeom>
          <a:noFill/>
          <a:ln w="25400">
            <a:solidFill>
              <a:srgbClr val="FF0033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gray">
          <a:xfrm>
            <a:off x="4030663" y="3744913"/>
            <a:ext cx="0" cy="1905000"/>
          </a:xfrm>
          <a:prstGeom prst="line">
            <a:avLst/>
          </a:prstGeom>
          <a:noFill/>
          <a:ln w="25400">
            <a:solidFill>
              <a:srgbClr val="FF0033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89" name="Freeform 29"/>
          <p:cNvSpPr>
            <a:spLocks/>
          </p:cNvSpPr>
          <p:nvPr/>
        </p:nvSpPr>
        <p:spPr bwMode="gray">
          <a:xfrm>
            <a:off x="4278313" y="3668713"/>
            <a:ext cx="166687" cy="173037"/>
          </a:xfrm>
          <a:custGeom>
            <a:avLst/>
            <a:gdLst>
              <a:gd name="T0" fmla="*/ 65300 w 97"/>
              <a:gd name="T1" fmla="*/ 0 h 109"/>
              <a:gd name="T2" fmla="*/ 0 w 97"/>
              <a:gd name="T3" fmla="*/ 171450 h 109"/>
              <a:gd name="T4" fmla="*/ 164969 w 97"/>
              <a:gd name="T5" fmla="*/ 171450 h 109"/>
              <a:gd name="T6" fmla="*/ 65300 w 97"/>
              <a:gd name="T7" fmla="*/ 0 h 109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109"/>
              <a:gd name="T14" fmla="*/ 97 w 97"/>
              <a:gd name="T15" fmla="*/ 109 h 1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109">
                <a:moveTo>
                  <a:pt x="38" y="0"/>
                </a:moveTo>
                <a:lnTo>
                  <a:pt x="0" y="108"/>
                </a:lnTo>
                <a:lnTo>
                  <a:pt x="96" y="108"/>
                </a:lnTo>
                <a:lnTo>
                  <a:pt x="38" y="0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gray">
          <a:xfrm flipH="1">
            <a:off x="4360863" y="3733800"/>
            <a:ext cx="14287" cy="1916113"/>
          </a:xfrm>
          <a:prstGeom prst="line">
            <a:avLst/>
          </a:prstGeom>
          <a:noFill/>
          <a:ln w="25400">
            <a:solidFill>
              <a:srgbClr val="FF0033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gray">
          <a:xfrm>
            <a:off x="5764213" y="3516313"/>
            <a:ext cx="0" cy="2133600"/>
          </a:xfrm>
          <a:prstGeom prst="line">
            <a:avLst/>
          </a:prstGeom>
          <a:noFill/>
          <a:ln w="25400">
            <a:solidFill>
              <a:srgbClr val="FF0033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92" name="Freeform 32"/>
          <p:cNvSpPr>
            <a:spLocks/>
          </p:cNvSpPr>
          <p:nvPr/>
        </p:nvSpPr>
        <p:spPr bwMode="gray">
          <a:xfrm>
            <a:off x="7924800" y="4038600"/>
            <a:ext cx="166688" cy="173038"/>
          </a:xfrm>
          <a:custGeom>
            <a:avLst/>
            <a:gdLst>
              <a:gd name="T0" fmla="*/ 65300 w 97"/>
              <a:gd name="T1" fmla="*/ 0 h 109"/>
              <a:gd name="T2" fmla="*/ 0 w 97"/>
              <a:gd name="T3" fmla="*/ 171450 h 109"/>
              <a:gd name="T4" fmla="*/ 164970 w 97"/>
              <a:gd name="T5" fmla="*/ 171450 h 109"/>
              <a:gd name="T6" fmla="*/ 65300 w 97"/>
              <a:gd name="T7" fmla="*/ 0 h 109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109"/>
              <a:gd name="T14" fmla="*/ 97 w 97"/>
              <a:gd name="T15" fmla="*/ 109 h 1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109">
                <a:moveTo>
                  <a:pt x="38" y="0"/>
                </a:moveTo>
                <a:lnTo>
                  <a:pt x="0" y="108"/>
                </a:lnTo>
                <a:lnTo>
                  <a:pt x="96" y="108"/>
                </a:lnTo>
                <a:lnTo>
                  <a:pt x="38" y="0"/>
                </a:lnTo>
              </a:path>
            </a:pathLst>
          </a:custGeom>
          <a:solidFill>
            <a:schemeClr val="accent2"/>
          </a:solidFill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gray">
          <a:xfrm>
            <a:off x="8118475" y="3962400"/>
            <a:ext cx="1319213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/>
              <a:t>= Accident</a:t>
            </a:r>
          </a:p>
        </p:txBody>
      </p:sp>
      <p:sp>
        <p:nvSpPr>
          <p:cNvPr id="15394" name="Freeform 34"/>
          <p:cNvSpPr>
            <a:spLocks/>
          </p:cNvSpPr>
          <p:nvPr/>
        </p:nvSpPr>
        <p:spPr bwMode="gray">
          <a:xfrm>
            <a:off x="7924800" y="4419600"/>
            <a:ext cx="166688" cy="173038"/>
          </a:xfrm>
          <a:custGeom>
            <a:avLst/>
            <a:gdLst>
              <a:gd name="T0" fmla="*/ 65300 w 97"/>
              <a:gd name="T1" fmla="*/ 0 h 109"/>
              <a:gd name="T2" fmla="*/ 0 w 97"/>
              <a:gd name="T3" fmla="*/ 171450 h 109"/>
              <a:gd name="T4" fmla="*/ 164970 w 97"/>
              <a:gd name="T5" fmla="*/ 171450 h 109"/>
              <a:gd name="T6" fmla="*/ 65300 w 97"/>
              <a:gd name="T7" fmla="*/ 0 h 109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109"/>
              <a:gd name="T14" fmla="*/ 97 w 97"/>
              <a:gd name="T15" fmla="*/ 109 h 1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109">
                <a:moveTo>
                  <a:pt x="38" y="0"/>
                </a:moveTo>
                <a:lnTo>
                  <a:pt x="0" y="108"/>
                </a:lnTo>
                <a:lnTo>
                  <a:pt x="96" y="108"/>
                </a:lnTo>
                <a:lnTo>
                  <a:pt x="38" y="0"/>
                </a:lnTo>
              </a:path>
            </a:pathLst>
          </a:custGeom>
          <a:solidFill>
            <a:srgbClr val="0000FF"/>
          </a:solidFill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gray">
          <a:xfrm>
            <a:off x="8116888" y="4343400"/>
            <a:ext cx="1393825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/>
              <a:t>= Stop sign</a:t>
            </a:r>
          </a:p>
        </p:txBody>
      </p:sp>
      <p:sp>
        <p:nvSpPr>
          <p:cNvPr id="15396" name="Freeform 36"/>
          <p:cNvSpPr>
            <a:spLocks/>
          </p:cNvSpPr>
          <p:nvPr/>
        </p:nvSpPr>
        <p:spPr bwMode="gray">
          <a:xfrm>
            <a:off x="2724150" y="3505200"/>
            <a:ext cx="166688" cy="173038"/>
          </a:xfrm>
          <a:custGeom>
            <a:avLst/>
            <a:gdLst>
              <a:gd name="T0" fmla="*/ 65300 w 97"/>
              <a:gd name="T1" fmla="*/ 0 h 109"/>
              <a:gd name="T2" fmla="*/ 0 w 97"/>
              <a:gd name="T3" fmla="*/ 171450 h 109"/>
              <a:gd name="T4" fmla="*/ 164970 w 97"/>
              <a:gd name="T5" fmla="*/ 171450 h 109"/>
              <a:gd name="T6" fmla="*/ 65300 w 97"/>
              <a:gd name="T7" fmla="*/ 0 h 109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109"/>
              <a:gd name="T14" fmla="*/ 97 w 97"/>
              <a:gd name="T15" fmla="*/ 109 h 1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109">
                <a:moveTo>
                  <a:pt x="38" y="0"/>
                </a:moveTo>
                <a:lnTo>
                  <a:pt x="0" y="108"/>
                </a:lnTo>
                <a:lnTo>
                  <a:pt x="96" y="108"/>
                </a:lnTo>
                <a:lnTo>
                  <a:pt x="38" y="0"/>
                </a:lnTo>
              </a:path>
            </a:pathLst>
          </a:custGeom>
          <a:solidFill>
            <a:srgbClr val="0000FF"/>
          </a:solidFill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97" name="Freeform 37"/>
          <p:cNvSpPr>
            <a:spLocks/>
          </p:cNvSpPr>
          <p:nvPr/>
        </p:nvSpPr>
        <p:spPr bwMode="gray">
          <a:xfrm>
            <a:off x="5035550" y="3505200"/>
            <a:ext cx="166688" cy="173038"/>
          </a:xfrm>
          <a:custGeom>
            <a:avLst/>
            <a:gdLst>
              <a:gd name="T0" fmla="*/ 65300 w 97"/>
              <a:gd name="T1" fmla="*/ 0 h 109"/>
              <a:gd name="T2" fmla="*/ 0 w 97"/>
              <a:gd name="T3" fmla="*/ 171450 h 109"/>
              <a:gd name="T4" fmla="*/ 164970 w 97"/>
              <a:gd name="T5" fmla="*/ 171450 h 109"/>
              <a:gd name="T6" fmla="*/ 65300 w 97"/>
              <a:gd name="T7" fmla="*/ 0 h 109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109"/>
              <a:gd name="T14" fmla="*/ 97 w 97"/>
              <a:gd name="T15" fmla="*/ 109 h 1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109">
                <a:moveTo>
                  <a:pt x="38" y="0"/>
                </a:moveTo>
                <a:lnTo>
                  <a:pt x="0" y="108"/>
                </a:lnTo>
                <a:lnTo>
                  <a:pt x="96" y="108"/>
                </a:lnTo>
                <a:lnTo>
                  <a:pt x="38" y="0"/>
                </a:lnTo>
              </a:path>
            </a:pathLst>
          </a:custGeom>
          <a:solidFill>
            <a:srgbClr val="0000FF"/>
          </a:solidFill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98" name="Freeform 38"/>
          <p:cNvSpPr>
            <a:spLocks/>
          </p:cNvSpPr>
          <p:nvPr/>
        </p:nvSpPr>
        <p:spPr bwMode="gray">
          <a:xfrm>
            <a:off x="6686550" y="3276600"/>
            <a:ext cx="166688" cy="173038"/>
          </a:xfrm>
          <a:custGeom>
            <a:avLst/>
            <a:gdLst>
              <a:gd name="T0" fmla="*/ 65300 w 97"/>
              <a:gd name="T1" fmla="*/ 0 h 109"/>
              <a:gd name="T2" fmla="*/ 0 w 97"/>
              <a:gd name="T3" fmla="*/ 171450 h 109"/>
              <a:gd name="T4" fmla="*/ 164970 w 97"/>
              <a:gd name="T5" fmla="*/ 171450 h 109"/>
              <a:gd name="T6" fmla="*/ 65300 w 97"/>
              <a:gd name="T7" fmla="*/ 0 h 109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109"/>
              <a:gd name="T14" fmla="*/ 97 w 97"/>
              <a:gd name="T15" fmla="*/ 109 h 1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109">
                <a:moveTo>
                  <a:pt x="38" y="0"/>
                </a:moveTo>
                <a:lnTo>
                  <a:pt x="0" y="108"/>
                </a:lnTo>
                <a:lnTo>
                  <a:pt x="96" y="108"/>
                </a:lnTo>
                <a:lnTo>
                  <a:pt x="38" y="0"/>
                </a:lnTo>
              </a:path>
            </a:pathLst>
          </a:custGeom>
          <a:solidFill>
            <a:srgbClr val="0000FF"/>
          </a:solidFill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gray">
          <a:xfrm>
            <a:off x="6769100" y="3429000"/>
            <a:ext cx="0" cy="220980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gray">
          <a:xfrm>
            <a:off x="5118100" y="3657600"/>
            <a:ext cx="0" cy="198120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gray">
          <a:xfrm>
            <a:off x="2806700" y="3657600"/>
            <a:ext cx="0" cy="198120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an LRS Geometry</a:t>
            </a:r>
          </a:p>
        </p:txBody>
      </p:sp>
      <p:sp>
        <p:nvSpPr>
          <p:cNvPr id="16387" name="Rectangle 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Add an ordinate in each point of a geometry to define the measure of that point.</a:t>
            </a:r>
          </a:p>
          <a:p>
            <a:pPr eaLnBrk="1" hangingPunct="1"/>
            <a:r>
              <a:rPr lang="en-US"/>
              <a:t>Add another dimension in the USER_SDO_GEOM_METADATA view for the measure.</a:t>
            </a:r>
          </a:p>
        </p:txBody>
      </p:sp>
      <p:sp>
        <p:nvSpPr>
          <p:cNvPr id="484356" name="Line 4"/>
          <p:cNvSpPr>
            <a:spLocks noChangeShapeType="1"/>
          </p:cNvSpPr>
          <p:nvPr/>
        </p:nvSpPr>
        <p:spPr bwMode="auto">
          <a:xfrm>
            <a:off x="968375" y="4735513"/>
            <a:ext cx="1344613" cy="8937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2293938" y="4743450"/>
            <a:ext cx="2073275" cy="881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4358" name="Line 6"/>
          <p:cNvSpPr>
            <a:spLocks noChangeShapeType="1"/>
          </p:cNvSpPr>
          <p:nvPr/>
        </p:nvSpPr>
        <p:spPr bwMode="auto">
          <a:xfrm>
            <a:off x="4408488" y="4735513"/>
            <a:ext cx="1119187" cy="9286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>
            <a:off x="7197725" y="3281363"/>
            <a:ext cx="1095375" cy="7985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2" name="Arc 8"/>
          <p:cNvSpPr>
            <a:spLocks/>
          </p:cNvSpPr>
          <p:nvPr/>
        </p:nvSpPr>
        <p:spPr bwMode="auto">
          <a:xfrm>
            <a:off x="5588000" y="4068763"/>
            <a:ext cx="1619250" cy="1619250"/>
          </a:xfrm>
          <a:custGeom>
            <a:avLst/>
            <a:gdLst>
              <a:gd name="T0" fmla="*/ 121387520 w 21600"/>
              <a:gd name="T1" fmla="*/ 117995 h 21600"/>
              <a:gd name="T2" fmla="*/ 0 w 21600"/>
              <a:gd name="T3" fmla="*/ 12138752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99" y="20"/>
                </a:moveTo>
                <a:cubicBezTo>
                  <a:pt x="21588" y="11942"/>
                  <a:pt x="11921" y="21599"/>
                  <a:pt x="0" y="21600"/>
                </a:cubicBezTo>
              </a:path>
              <a:path w="21600" h="21600" stroke="0" extrusionOk="0">
                <a:moveTo>
                  <a:pt x="21599" y="20"/>
                </a:moveTo>
                <a:cubicBezTo>
                  <a:pt x="21588" y="11942"/>
                  <a:pt x="11921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965200" y="4475163"/>
            <a:ext cx="1428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(5,10,0)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919163" y="4689475"/>
            <a:ext cx="84137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263775" y="5581650"/>
            <a:ext cx="84138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4359275" y="4711700"/>
            <a:ext cx="84138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491163" y="5627688"/>
            <a:ext cx="84137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8242300" y="3248025"/>
            <a:ext cx="85725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7172325" y="4010025"/>
            <a:ext cx="84138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4394200" y="4429125"/>
            <a:ext cx="1535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(30,10,27)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1903413" y="5726113"/>
            <a:ext cx="1481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(15,5,11.2)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5026025" y="5726113"/>
            <a:ext cx="1716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(40,5,38)</a:t>
            </a: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5759450" y="3840163"/>
            <a:ext cx="1628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(50,15,53.8)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8089900" y="3429000"/>
            <a:ext cx="1558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(55,20,60)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6704013" y="5140325"/>
            <a:ext cx="84137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5530850" y="4956175"/>
            <a:ext cx="154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(45,10,44)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Shape and control points</a:t>
            </a:r>
          </a:p>
        </p:txBody>
      </p:sp>
      <p:sp>
        <p:nvSpPr>
          <p:cNvPr id="17411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6226175" cy="4343400"/>
          </a:xfrm>
        </p:spPr>
        <p:txBody>
          <a:bodyPr/>
          <a:lstStyle/>
          <a:p>
            <a:pPr eaLnBrk="1" hangingPunct="1"/>
            <a:r>
              <a:rPr lang="en-US" sz="2000"/>
              <a:t>Shape points are points along the geometry</a:t>
            </a:r>
          </a:p>
          <a:p>
            <a:pPr lvl="1" eaLnBrk="1" hangingPunct="1"/>
            <a:r>
              <a:rPr lang="en-US" sz="1800"/>
              <a:t>Correspond to geometry vertices</a:t>
            </a:r>
          </a:p>
          <a:p>
            <a:pPr eaLnBrk="1" hangingPunct="1"/>
            <a:r>
              <a:rPr lang="en-US" sz="2200"/>
              <a:t>Control points are points with explicit measures</a:t>
            </a:r>
          </a:p>
          <a:p>
            <a:pPr eaLnBrk="1" hangingPunct="1"/>
            <a:r>
              <a:rPr lang="en-US" sz="2000"/>
              <a:t>First and last shape point must have a measure</a:t>
            </a:r>
          </a:p>
          <a:p>
            <a:pPr eaLnBrk="1" hangingPunct="1"/>
            <a:r>
              <a:rPr lang="en-US" sz="2000"/>
              <a:t>Other shape points may or may not have measures</a:t>
            </a:r>
          </a:p>
          <a:p>
            <a:pPr lvl="1" eaLnBrk="1" hangingPunct="1"/>
            <a:r>
              <a:rPr lang="en-US" sz="1800"/>
              <a:t>Missing measure values will be automatically computed by Oracle Spatial.</a:t>
            </a:r>
          </a:p>
        </p:txBody>
      </p:sp>
      <p:sp>
        <p:nvSpPr>
          <p:cNvPr id="486404" name="Line 4"/>
          <p:cNvSpPr>
            <a:spLocks noChangeShapeType="1"/>
          </p:cNvSpPr>
          <p:nvPr/>
        </p:nvSpPr>
        <p:spPr bwMode="gray">
          <a:xfrm>
            <a:off x="962025" y="4875213"/>
            <a:ext cx="1344613" cy="8937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gray">
          <a:xfrm flipV="1">
            <a:off x="2289175" y="4883150"/>
            <a:ext cx="2071688" cy="881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gray">
          <a:xfrm>
            <a:off x="4402138" y="4875213"/>
            <a:ext cx="1120775" cy="9286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gray">
          <a:xfrm flipH="1">
            <a:off x="7192963" y="3382963"/>
            <a:ext cx="1022350" cy="8366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6" name="Arc 8"/>
          <p:cNvSpPr>
            <a:spLocks/>
          </p:cNvSpPr>
          <p:nvPr/>
        </p:nvSpPr>
        <p:spPr bwMode="gray">
          <a:xfrm>
            <a:off x="5583238" y="4208463"/>
            <a:ext cx="1617662" cy="1619250"/>
          </a:xfrm>
          <a:custGeom>
            <a:avLst/>
            <a:gdLst>
              <a:gd name="T0" fmla="*/ 121149547 w 21600"/>
              <a:gd name="T1" fmla="*/ 117995 h 21600"/>
              <a:gd name="T2" fmla="*/ 0 w 21600"/>
              <a:gd name="T3" fmla="*/ 12138752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99" y="20"/>
                </a:moveTo>
                <a:cubicBezTo>
                  <a:pt x="21588" y="11942"/>
                  <a:pt x="11921" y="21599"/>
                  <a:pt x="0" y="21600"/>
                </a:cubicBezTo>
              </a:path>
              <a:path w="21600" h="21600" stroke="0" extrusionOk="0">
                <a:moveTo>
                  <a:pt x="21599" y="20"/>
                </a:moveTo>
                <a:cubicBezTo>
                  <a:pt x="21588" y="11942"/>
                  <a:pt x="11921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gray">
          <a:xfrm>
            <a:off x="960438" y="4614863"/>
            <a:ext cx="1311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(5,10,0)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gray">
          <a:xfrm>
            <a:off x="912813" y="4829175"/>
            <a:ext cx="84137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gray">
          <a:xfrm>
            <a:off x="2257425" y="5721350"/>
            <a:ext cx="85725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gray">
          <a:xfrm>
            <a:off x="4352925" y="4851400"/>
            <a:ext cx="84138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gray">
          <a:xfrm>
            <a:off x="5484813" y="5767388"/>
            <a:ext cx="84137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gray">
          <a:xfrm>
            <a:off x="8150225" y="3344863"/>
            <a:ext cx="84138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7151688" y="4149725"/>
            <a:ext cx="84137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gray">
          <a:xfrm>
            <a:off x="4567238" y="4568825"/>
            <a:ext cx="1452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(30,10, 27)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gray">
          <a:xfrm>
            <a:off x="1898650" y="5865813"/>
            <a:ext cx="1241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(15,5,null)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gray">
          <a:xfrm>
            <a:off x="5019675" y="5865813"/>
            <a:ext cx="1716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(40,5,null)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gray">
          <a:xfrm>
            <a:off x="7421563" y="4237038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(50,15,null)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8050213" y="3459163"/>
            <a:ext cx="1277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(55,20,60)</a:t>
            </a: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gray">
          <a:xfrm>
            <a:off x="976313" y="5199063"/>
            <a:ext cx="823912" cy="547687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gray">
          <a:xfrm flipV="1">
            <a:off x="2905125" y="5270500"/>
            <a:ext cx="996950" cy="441325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gray">
          <a:xfrm>
            <a:off x="4545013" y="5211763"/>
            <a:ext cx="600075" cy="547687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gray">
          <a:xfrm flipV="1">
            <a:off x="7550150" y="3759200"/>
            <a:ext cx="655638" cy="490538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3" name="Arc 25"/>
          <p:cNvSpPr>
            <a:spLocks/>
          </p:cNvSpPr>
          <p:nvPr/>
        </p:nvSpPr>
        <p:spPr bwMode="gray">
          <a:xfrm>
            <a:off x="5667375" y="4424363"/>
            <a:ext cx="1533525" cy="1501775"/>
          </a:xfrm>
          <a:custGeom>
            <a:avLst/>
            <a:gdLst>
              <a:gd name="T0" fmla="*/ 114873915 w 20472"/>
              <a:gd name="T1" fmla="*/ 38729953 h 20029"/>
              <a:gd name="T2" fmla="*/ 45378319 w 20472"/>
              <a:gd name="T3" fmla="*/ 112603127 h 20029"/>
              <a:gd name="T4" fmla="*/ 0 w 20472"/>
              <a:gd name="T5" fmla="*/ 0 h 20029"/>
              <a:gd name="T6" fmla="*/ 0 60000 65536"/>
              <a:gd name="T7" fmla="*/ 0 60000 65536"/>
              <a:gd name="T8" fmla="*/ 0 60000 65536"/>
              <a:gd name="T9" fmla="*/ 0 w 20472"/>
              <a:gd name="T10" fmla="*/ 0 h 20029"/>
              <a:gd name="T11" fmla="*/ 20472 w 20472"/>
              <a:gd name="T12" fmla="*/ 20029 h 200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72" h="20029" fill="none" extrusionOk="0">
                <a:moveTo>
                  <a:pt x="20471" y="6888"/>
                </a:moveTo>
                <a:cubicBezTo>
                  <a:pt x="18460" y="12867"/>
                  <a:pt x="13935" y="17667"/>
                  <a:pt x="8086" y="20028"/>
                </a:cubicBezTo>
              </a:path>
              <a:path w="20472" h="20029" stroke="0" extrusionOk="0">
                <a:moveTo>
                  <a:pt x="20471" y="6888"/>
                </a:moveTo>
                <a:cubicBezTo>
                  <a:pt x="18460" y="12867"/>
                  <a:pt x="13935" y="17667"/>
                  <a:pt x="8086" y="20028"/>
                </a:cubicBezTo>
                <a:lnTo>
                  <a:pt x="0" y="0"/>
                </a:lnTo>
                <a:close/>
              </a:path>
            </a:pathLst>
          </a:custGeom>
          <a:noFill/>
          <a:ln w="28575" cap="rnd">
            <a:solidFill>
              <a:srgbClr val="FF0033"/>
            </a:solidFill>
            <a:round/>
            <a:headEnd type="triangl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434" name="Group 26"/>
          <p:cNvGrpSpPr>
            <a:grpSpLocks/>
          </p:cNvGrpSpPr>
          <p:nvPr/>
        </p:nvGrpSpPr>
        <p:grpSpPr bwMode="auto">
          <a:xfrm>
            <a:off x="966788" y="4424363"/>
            <a:ext cx="100012" cy="393700"/>
            <a:chOff x="559" y="2864"/>
            <a:chExt cx="58" cy="248"/>
          </a:xfrm>
        </p:grpSpPr>
        <p:sp>
          <p:nvSpPr>
            <p:cNvPr id="17446" name="Line 27"/>
            <p:cNvSpPr>
              <a:spLocks noChangeShapeType="1"/>
            </p:cNvSpPr>
            <p:nvPr/>
          </p:nvSpPr>
          <p:spPr bwMode="gray">
            <a:xfrm>
              <a:off x="559" y="2864"/>
              <a:ext cx="0" cy="248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7" name="AutoShape 28"/>
            <p:cNvSpPr>
              <a:spLocks noChangeArrowheads="1"/>
            </p:cNvSpPr>
            <p:nvPr/>
          </p:nvSpPr>
          <p:spPr bwMode="gray">
            <a:xfrm rot="5400000">
              <a:off x="559" y="2877"/>
              <a:ext cx="70" cy="46"/>
            </a:xfrm>
            <a:prstGeom prst="triangle">
              <a:avLst>
                <a:gd name="adj" fmla="val 49968"/>
              </a:avLst>
            </a:prstGeom>
            <a:solidFill>
              <a:srgbClr val="FF0033"/>
            </a:solidFill>
            <a:ln w="508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7435" name="Group 29"/>
          <p:cNvGrpSpPr>
            <a:grpSpLocks/>
          </p:cNvGrpSpPr>
          <p:nvPr/>
        </p:nvGrpSpPr>
        <p:grpSpPr bwMode="auto">
          <a:xfrm>
            <a:off x="8164513" y="2971800"/>
            <a:ext cx="98425" cy="393700"/>
            <a:chOff x="4744" y="1949"/>
            <a:chExt cx="58" cy="248"/>
          </a:xfrm>
        </p:grpSpPr>
        <p:sp>
          <p:nvSpPr>
            <p:cNvPr id="17444" name="Line 30"/>
            <p:cNvSpPr>
              <a:spLocks noChangeShapeType="1"/>
            </p:cNvSpPr>
            <p:nvPr/>
          </p:nvSpPr>
          <p:spPr bwMode="gray">
            <a:xfrm>
              <a:off x="4744" y="1949"/>
              <a:ext cx="0" cy="248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5" name="AutoShape 31"/>
            <p:cNvSpPr>
              <a:spLocks noChangeArrowheads="1"/>
            </p:cNvSpPr>
            <p:nvPr/>
          </p:nvSpPr>
          <p:spPr bwMode="gray">
            <a:xfrm rot="5400000">
              <a:off x="4744" y="1962"/>
              <a:ext cx="70" cy="46"/>
            </a:xfrm>
            <a:prstGeom prst="triangle">
              <a:avLst>
                <a:gd name="adj" fmla="val 49968"/>
              </a:avLst>
            </a:prstGeom>
            <a:solidFill>
              <a:srgbClr val="FF0033"/>
            </a:solidFill>
            <a:ln w="508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7436" name="Rectangle 32"/>
          <p:cNvSpPr>
            <a:spLocks noChangeArrowheads="1"/>
          </p:cNvSpPr>
          <p:nvPr/>
        </p:nvSpPr>
        <p:spPr bwMode="gray">
          <a:xfrm>
            <a:off x="6699250" y="5280025"/>
            <a:ext cx="82550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37" name="Rectangle 33"/>
          <p:cNvSpPr>
            <a:spLocks noChangeArrowheads="1"/>
          </p:cNvSpPr>
          <p:nvPr/>
        </p:nvSpPr>
        <p:spPr bwMode="gray">
          <a:xfrm>
            <a:off x="5556250" y="5019675"/>
            <a:ext cx="1412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(45,10, 44)</a:t>
            </a:r>
          </a:p>
        </p:txBody>
      </p:sp>
      <p:grpSp>
        <p:nvGrpSpPr>
          <p:cNvPr id="17438" name="Group 29"/>
          <p:cNvGrpSpPr>
            <a:grpSpLocks/>
          </p:cNvGrpSpPr>
          <p:nvPr/>
        </p:nvGrpSpPr>
        <p:grpSpPr bwMode="auto">
          <a:xfrm>
            <a:off x="4376738" y="4475163"/>
            <a:ext cx="98425" cy="393700"/>
            <a:chOff x="4744" y="1949"/>
            <a:chExt cx="58" cy="248"/>
          </a:xfrm>
        </p:grpSpPr>
        <p:sp>
          <p:nvSpPr>
            <p:cNvPr id="17442" name="Line 30"/>
            <p:cNvSpPr>
              <a:spLocks noChangeShapeType="1"/>
            </p:cNvSpPr>
            <p:nvPr/>
          </p:nvSpPr>
          <p:spPr bwMode="gray">
            <a:xfrm>
              <a:off x="4744" y="1949"/>
              <a:ext cx="0" cy="248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3" name="AutoShape 31"/>
            <p:cNvSpPr>
              <a:spLocks noChangeArrowheads="1"/>
            </p:cNvSpPr>
            <p:nvPr/>
          </p:nvSpPr>
          <p:spPr bwMode="gray">
            <a:xfrm rot="5400000">
              <a:off x="4744" y="1962"/>
              <a:ext cx="70" cy="46"/>
            </a:xfrm>
            <a:prstGeom prst="triangle">
              <a:avLst>
                <a:gd name="adj" fmla="val 49968"/>
              </a:avLst>
            </a:prstGeom>
            <a:solidFill>
              <a:srgbClr val="FF0033"/>
            </a:solidFill>
            <a:ln w="508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7439" name="Group 29"/>
          <p:cNvGrpSpPr>
            <a:grpSpLocks/>
          </p:cNvGrpSpPr>
          <p:nvPr/>
        </p:nvGrpSpPr>
        <p:grpSpPr bwMode="auto">
          <a:xfrm>
            <a:off x="6726238" y="4906963"/>
            <a:ext cx="98425" cy="393700"/>
            <a:chOff x="4744" y="1949"/>
            <a:chExt cx="58" cy="248"/>
          </a:xfrm>
        </p:grpSpPr>
        <p:sp>
          <p:nvSpPr>
            <p:cNvPr id="17440" name="Line 30"/>
            <p:cNvSpPr>
              <a:spLocks noChangeShapeType="1"/>
            </p:cNvSpPr>
            <p:nvPr/>
          </p:nvSpPr>
          <p:spPr bwMode="gray">
            <a:xfrm>
              <a:off x="4744" y="1949"/>
              <a:ext cx="0" cy="248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1" name="AutoShape 31"/>
            <p:cNvSpPr>
              <a:spLocks noChangeArrowheads="1"/>
            </p:cNvSpPr>
            <p:nvPr/>
          </p:nvSpPr>
          <p:spPr bwMode="gray">
            <a:xfrm rot="5400000">
              <a:off x="4744" y="1962"/>
              <a:ext cx="70" cy="46"/>
            </a:xfrm>
            <a:prstGeom prst="triangle">
              <a:avLst>
                <a:gd name="adj" fmla="val 49968"/>
              </a:avLst>
            </a:prstGeom>
            <a:solidFill>
              <a:srgbClr val="FF0033"/>
            </a:solidFill>
            <a:ln w="50800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gray">
          <a:xfrm rot="-1380000">
            <a:off x="4575175" y="5243513"/>
            <a:ext cx="177800" cy="177800"/>
          </a:xfrm>
          <a:prstGeom prst="rect">
            <a:avLst/>
          </a:prstGeom>
          <a:noFill/>
          <a:ln w="25400">
            <a:solidFill>
              <a:srgbClr val="FF00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435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Measures, direction and offset</a:t>
            </a:r>
          </a:p>
        </p:txBody>
      </p:sp>
      <p:sp>
        <p:nvSpPr>
          <p:cNvPr id="18436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6175375" cy="4343400"/>
          </a:xfrm>
        </p:spPr>
        <p:txBody>
          <a:bodyPr/>
          <a:lstStyle/>
          <a:p>
            <a:pPr eaLnBrk="1" hangingPunct="1"/>
            <a:r>
              <a:rPr lang="en-US" sz="2000"/>
              <a:t>Direction of the segment</a:t>
            </a:r>
          </a:p>
          <a:p>
            <a:pPr lvl="1" eaLnBrk="1" hangingPunct="1"/>
            <a:r>
              <a:rPr lang="en-US" sz="1800"/>
              <a:t>Defined by the order the shape points are listed</a:t>
            </a:r>
          </a:p>
          <a:p>
            <a:pPr eaLnBrk="1" hangingPunct="1"/>
            <a:r>
              <a:rPr lang="en-US" sz="2000"/>
              <a:t>Measure of a point</a:t>
            </a:r>
          </a:p>
          <a:p>
            <a:pPr lvl="1" eaLnBrk="1" hangingPunct="1"/>
            <a:r>
              <a:rPr lang="en-US" sz="1800"/>
              <a:t>Measure associated with a point along the geometry</a:t>
            </a:r>
          </a:p>
          <a:p>
            <a:pPr eaLnBrk="1" hangingPunct="1"/>
            <a:r>
              <a:rPr lang="en-US" sz="2000"/>
              <a:t>Offset of a point</a:t>
            </a:r>
          </a:p>
          <a:p>
            <a:pPr lvl="1" eaLnBrk="1" hangingPunct="1"/>
            <a:r>
              <a:rPr lang="en-US" sz="1800"/>
              <a:t>Perpendicular distance from a segment of the geometry feature to a point. Positive offsets are to the left, negative offsets to the right.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gray">
          <a:xfrm>
            <a:off x="1952625" y="5126038"/>
            <a:ext cx="1344613" cy="8937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gray">
          <a:xfrm flipV="1">
            <a:off x="3279775" y="4121150"/>
            <a:ext cx="4465638" cy="189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gray">
          <a:xfrm>
            <a:off x="1903413" y="5080000"/>
            <a:ext cx="84137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gray">
          <a:xfrm>
            <a:off x="3248025" y="5848350"/>
            <a:ext cx="85725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gray">
          <a:xfrm>
            <a:off x="7713663" y="4081463"/>
            <a:ext cx="84137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gray">
          <a:xfrm>
            <a:off x="1155700" y="4867275"/>
            <a:ext cx="857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Start point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gray">
          <a:xfrm>
            <a:off x="2852738" y="4533900"/>
            <a:ext cx="1241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Measure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gray">
          <a:xfrm>
            <a:off x="2027238" y="4975225"/>
            <a:ext cx="1268412" cy="842963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gray">
          <a:xfrm flipV="1">
            <a:off x="3289300" y="5260975"/>
            <a:ext cx="1235075" cy="54610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gray">
          <a:xfrm flipH="1" flipV="1">
            <a:off x="5856288" y="4310063"/>
            <a:ext cx="403225" cy="950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gray">
          <a:xfrm rot="-1380000">
            <a:off x="5937250" y="3935413"/>
            <a:ext cx="262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«left» (+ offset)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gray">
          <a:xfrm rot="-1440000">
            <a:off x="6161088" y="4378325"/>
            <a:ext cx="2478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«right» (- offset)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gray">
          <a:xfrm>
            <a:off x="4243388" y="4635500"/>
            <a:ext cx="84137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gray">
          <a:xfrm>
            <a:off x="7924800" y="3867150"/>
            <a:ext cx="102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End point</a:t>
            </a:r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gray">
          <a:xfrm flipH="1">
            <a:off x="3011488" y="4865688"/>
            <a:ext cx="28575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gray">
          <a:xfrm flipH="1" flipV="1">
            <a:off x="4310063" y="4733925"/>
            <a:ext cx="298450" cy="701675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gray">
          <a:xfrm>
            <a:off x="4864100" y="4521200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Offset</a:t>
            </a: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gray">
          <a:xfrm flipH="1">
            <a:off x="4379913" y="4670425"/>
            <a:ext cx="465137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gray">
          <a:xfrm rot="-1380000">
            <a:off x="4532313" y="5170488"/>
            <a:ext cx="177800" cy="177800"/>
          </a:xfrm>
          <a:prstGeom prst="rect">
            <a:avLst/>
          </a:prstGeom>
          <a:noFill/>
          <a:ln w="25400">
            <a:solidFill>
              <a:srgbClr val="FF00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45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Projecting a point </a:t>
            </a:r>
          </a:p>
        </p:txBody>
      </p:sp>
      <p:sp>
        <p:nvSpPr>
          <p:cNvPr id="1946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Projection of a point on a segment projects a specified point onto a linear-referenced geometry (that is, the point on the segment with the minimum distance to the specified point).</a:t>
            </a:r>
          </a:p>
          <a:p>
            <a:pPr eaLnBrk="1" hangingPunct="1"/>
            <a:r>
              <a:rPr lang="en-US"/>
              <a:t>The projection operation returns the point and measure value of the projected point.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gray">
          <a:xfrm>
            <a:off x="1909763" y="5053013"/>
            <a:ext cx="1344612" cy="8937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gray">
          <a:xfrm flipV="1">
            <a:off x="3236913" y="4048125"/>
            <a:ext cx="4465637" cy="189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gray">
          <a:xfrm>
            <a:off x="1860550" y="5006975"/>
            <a:ext cx="84138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gray">
          <a:xfrm>
            <a:off x="3205163" y="5899150"/>
            <a:ext cx="84137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gray">
          <a:xfrm>
            <a:off x="7670800" y="4008438"/>
            <a:ext cx="84138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gray">
          <a:xfrm>
            <a:off x="990600" y="4794250"/>
            <a:ext cx="977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Start point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gray">
          <a:xfrm>
            <a:off x="2809875" y="4438650"/>
            <a:ext cx="1241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Measure</a:t>
            </a: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gray">
          <a:xfrm>
            <a:off x="1984375" y="4902200"/>
            <a:ext cx="1268413" cy="842963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gray">
          <a:xfrm flipV="1">
            <a:off x="3246438" y="5187950"/>
            <a:ext cx="1235075" cy="54610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gray">
          <a:xfrm>
            <a:off x="4200525" y="4562475"/>
            <a:ext cx="84138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7767638" y="3794125"/>
            <a:ext cx="982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End point</a:t>
            </a:r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gray">
          <a:xfrm flipH="1">
            <a:off x="2968625" y="4792663"/>
            <a:ext cx="2857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gray">
          <a:xfrm flipH="1" flipV="1">
            <a:off x="4267200" y="4660900"/>
            <a:ext cx="298450" cy="701675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triangl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gray">
          <a:xfrm>
            <a:off x="4545013" y="5335588"/>
            <a:ext cx="84137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gray">
          <a:xfrm>
            <a:off x="4356100" y="4438650"/>
            <a:ext cx="1504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Specified point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gray">
          <a:xfrm>
            <a:off x="4565650" y="5454650"/>
            <a:ext cx="1377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800"/>
              <a:t>Projected point</a:t>
            </a:r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of LRS Measure Positions</a:t>
            </a:r>
          </a:p>
        </p:txBody>
      </p:sp>
      <p:graphicFrame>
        <p:nvGraphicFramePr>
          <p:cNvPr id="494688" name="Group 96"/>
          <p:cNvGraphicFramePr>
            <a:graphicFrameLocks noGrp="1"/>
          </p:cNvGraphicFramePr>
          <p:nvPr/>
        </p:nvGraphicFramePr>
        <p:xfrm>
          <a:off x="609600" y="2087563"/>
          <a:ext cx="7239000" cy="3094040"/>
        </p:xfrm>
        <a:graphic>
          <a:graphicData uri="http://schemas.openxmlformats.org/drawingml/2006/table">
            <a:tbl>
              <a:tblPr/>
              <a:tblGrid>
                <a:gridCol w="1585913"/>
                <a:gridCol w="4586287"/>
                <a:gridCol w="1066800"/>
              </a:tblGrid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Coordinates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GTYPE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X,Y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2D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X,Y,Z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3D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3002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X,Y,M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2D line with measure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3302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X,Y,M,?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2D line with measure and other dimension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4302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X,Y,Z,?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3D line with one additional dimension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4002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X,Y,Z,M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3D line with measure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4402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7" name="Text Box 83"/>
          <p:cNvSpPr txBox="1">
            <a:spLocks noChangeArrowheads="1"/>
          </p:cNvSpPr>
          <p:nvPr/>
        </p:nvSpPr>
        <p:spPr bwMode="auto">
          <a:xfrm>
            <a:off x="8153400" y="3657600"/>
            <a:ext cx="1447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buClrTx/>
            </a:pPr>
            <a:r>
              <a:rPr lang="en-US" sz="2400">
                <a:solidFill>
                  <a:schemeClr val="hlink"/>
                </a:solidFill>
                <a:latin typeface="Univers" charset="0"/>
              </a:rPr>
              <a:t>2D LRS</a:t>
            </a:r>
          </a:p>
        </p:txBody>
      </p:sp>
      <p:sp>
        <p:nvSpPr>
          <p:cNvPr id="20518" name="Line 89"/>
          <p:cNvSpPr>
            <a:spLocks noChangeShapeType="1"/>
          </p:cNvSpPr>
          <p:nvPr/>
        </p:nvSpPr>
        <p:spPr bwMode="auto">
          <a:xfrm flipH="1" flipV="1">
            <a:off x="7620000" y="3578225"/>
            <a:ext cx="533400" cy="3079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9" name="Line 90"/>
          <p:cNvSpPr>
            <a:spLocks noChangeShapeType="1"/>
          </p:cNvSpPr>
          <p:nvPr/>
        </p:nvSpPr>
        <p:spPr bwMode="auto">
          <a:xfrm flipH="1">
            <a:off x="7620000" y="3883025"/>
            <a:ext cx="533400" cy="3079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0" name="Text Box 91"/>
          <p:cNvSpPr txBox="1">
            <a:spLocks noChangeArrowheads="1"/>
          </p:cNvSpPr>
          <p:nvPr/>
        </p:nvSpPr>
        <p:spPr bwMode="auto">
          <a:xfrm>
            <a:off x="8153400" y="4648200"/>
            <a:ext cx="1447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buClrTx/>
            </a:pPr>
            <a:r>
              <a:rPr lang="en-US" sz="2400">
                <a:solidFill>
                  <a:schemeClr val="hlink"/>
                </a:solidFill>
                <a:latin typeface="Univers" charset="0"/>
              </a:rPr>
              <a:t>3D LRS</a:t>
            </a:r>
          </a:p>
        </p:txBody>
      </p:sp>
      <p:sp>
        <p:nvSpPr>
          <p:cNvPr id="20521" name="Line 92"/>
          <p:cNvSpPr>
            <a:spLocks noChangeShapeType="1"/>
          </p:cNvSpPr>
          <p:nvPr/>
        </p:nvSpPr>
        <p:spPr bwMode="auto">
          <a:xfrm flipH="1" flipV="1">
            <a:off x="7620000" y="4876800"/>
            <a:ext cx="609600" cy="31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LRS and spatial metadata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Define an extra dimension in the metadata: </a:t>
            </a:r>
          </a:p>
          <a:p>
            <a:pPr lvl="1" eaLnBrk="1" hangingPunct="1"/>
            <a:r>
              <a:rPr lang="en-US"/>
              <a:t>Third dimension for a 2-D geometry</a:t>
            </a:r>
          </a:p>
          <a:p>
            <a:pPr lvl="1" eaLnBrk="1" hangingPunct="1"/>
            <a:r>
              <a:rPr lang="en-US"/>
              <a:t>Fourth dimension for a 3-D geometry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85800" y="2819400"/>
            <a:ext cx="8839200" cy="32784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70000"/>
              </a:lnSpc>
              <a:buClrTx/>
            </a:pPr>
            <a:r>
              <a:rPr lang="en-US" dirty="0">
                <a:latin typeface="Courier New" pitchFamily="-111" charset="0"/>
              </a:rPr>
              <a:t>SQL&gt; INSERT INTO </a:t>
            </a:r>
            <a:r>
              <a:rPr lang="en-US" dirty="0" err="1">
                <a:latin typeface="Courier New" pitchFamily="-111" charset="0"/>
              </a:rPr>
              <a:t>user_sdo_geom_metadata</a:t>
            </a:r>
            <a:r>
              <a:rPr lang="en-US" dirty="0">
                <a:latin typeface="Courier New" pitchFamily="-111" charset="0"/>
              </a:rPr>
              <a:t> </a:t>
            </a:r>
            <a:r>
              <a:rPr lang="en-US" dirty="0" smtClean="0">
                <a:latin typeface="Courier New" pitchFamily="-111" charset="0"/>
              </a:rPr>
              <a:t>VALUES (</a:t>
            </a:r>
          </a:p>
          <a:p>
            <a:pPr algn="l" eaLnBrk="0" hangingPunct="0">
              <a:lnSpc>
                <a:spcPct val="70000"/>
              </a:lnSpc>
              <a:buClrTx/>
            </a:pPr>
            <a:r>
              <a:rPr lang="en-US" dirty="0">
                <a:latin typeface="Courier New" pitchFamily="-111" charset="0"/>
              </a:rPr>
              <a:t>  2&gt; </a:t>
            </a:r>
            <a:r>
              <a:rPr lang="en-US" dirty="0" smtClean="0">
                <a:latin typeface="Courier New" pitchFamily="-111" charset="0"/>
              </a:rPr>
              <a:t>  '</a:t>
            </a:r>
            <a:r>
              <a:rPr lang="en-US" dirty="0">
                <a:latin typeface="Courier New" pitchFamily="-111" charset="0"/>
              </a:rPr>
              <a:t>LRS_HIGHWAYS', </a:t>
            </a:r>
          </a:p>
          <a:p>
            <a:pPr algn="l" eaLnBrk="0" hangingPunct="0">
              <a:lnSpc>
                <a:spcPct val="70000"/>
              </a:lnSpc>
              <a:buClrTx/>
            </a:pPr>
            <a:r>
              <a:rPr lang="en-US" dirty="0">
                <a:latin typeface="Courier New" pitchFamily="-111" charset="0"/>
              </a:rPr>
              <a:t>  3&gt;   'GEOMETRY',</a:t>
            </a:r>
          </a:p>
          <a:p>
            <a:pPr algn="l" eaLnBrk="0" hangingPunct="0">
              <a:lnSpc>
                <a:spcPct val="70000"/>
              </a:lnSpc>
              <a:buClrTx/>
            </a:pPr>
            <a:r>
              <a:rPr lang="en-US" dirty="0">
                <a:latin typeface="Courier New" pitchFamily="-111" charset="0"/>
              </a:rPr>
              <a:t>  4&gt;      SDO_DIM_ARRAY (</a:t>
            </a:r>
          </a:p>
          <a:p>
            <a:pPr algn="l" eaLnBrk="0" hangingPunct="0">
              <a:lnSpc>
                <a:spcPct val="70000"/>
              </a:lnSpc>
              <a:buClrTx/>
            </a:pPr>
            <a:r>
              <a:rPr lang="en-US" dirty="0">
                <a:latin typeface="Courier New" pitchFamily="-111" charset="0"/>
              </a:rPr>
              <a:t>  5&gt;      </a:t>
            </a:r>
            <a:r>
              <a:rPr lang="en-US" dirty="0" smtClean="0">
                <a:latin typeface="Courier New" pitchFamily="-111" charset="0"/>
              </a:rPr>
              <a:t>  </a:t>
            </a:r>
            <a:r>
              <a:rPr lang="en-US" dirty="0" err="1" smtClean="0">
                <a:latin typeface="Courier New" pitchFamily="-111" charset="0"/>
              </a:rPr>
              <a:t>SDO_DIM_ELEMENT</a:t>
            </a:r>
            <a:r>
              <a:rPr lang="en-US" dirty="0" err="1">
                <a:latin typeface="Courier New" pitchFamily="-111" charset="0"/>
              </a:rPr>
              <a:t>('Long</a:t>
            </a:r>
            <a:r>
              <a:rPr lang="en-US" dirty="0">
                <a:latin typeface="Courier New" pitchFamily="-111" charset="0"/>
              </a:rPr>
              <a:t>', -180,  180, 0.5),</a:t>
            </a:r>
          </a:p>
          <a:p>
            <a:pPr algn="l" eaLnBrk="0" hangingPunct="0">
              <a:lnSpc>
                <a:spcPct val="70000"/>
              </a:lnSpc>
              <a:buClrTx/>
            </a:pPr>
            <a:r>
              <a:rPr lang="en-US" dirty="0">
                <a:latin typeface="Courier New" pitchFamily="-111" charset="0"/>
              </a:rPr>
              <a:t>  6&gt;      </a:t>
            </a:r>
            <a:r>
              <a:rPr lang="en-US" dirty="0" smtClean="0">
                <a:latin typeface="Courier New" pitchFamily="-111" charset="0"/>
              </a:rPr>
              <a:t>  </a:t>
            </a:r>
            <a:r>
              <a:rPr lang="en-US" dirty="0" err="1" smtClean="0">
                <a:latin typeface="Courier New" pitchFamily="-111" charset="0"/>
              </a:rPr>
              <a:t>SDO_DIM_ELEMENT</a:t>
            </a:r>
            <a:r>
              <a:rPr lang="en-US" dirty="0" err="1">
                <a:latin typeface="Courier New" pitchFamily="-111" charset="0"/>
              </a:rPr>
              <a:t>('Lat</a:t>
            </a:r>
            <a:r>
              <a:rPr lang="en-US" dirty="0">
                <a:latin typeface="Courier New" pitchFamily="-111" charset="0"/>
              </a:rPr>
              <a:t>',   -90,   90, 0.5),</a:t>
            </a:r>
          </a:p>
          <a:p>
            <a:pPr algn="l" eaLnBrk="0" hangingPunct="0">
              <a:lnSpc>
                <a:spcPct val="70000"/>
              </a:lnSpc>
              <a:buClrTx/>
            </a:pPr>
            <a:r>
              <a:rPr lang="en-US" dirty="0">
                <a:latin typeface="Courier New" pitchFamily="-111" charset="0"/>
              </a:rPr>
              <a:t>  7&gt;      </a:t>
            </a:r>
            <a:r>
              <a:rPr lang="en-US" dirty="0" smtClean="0">
                <a:latin typeface="Courier New" pitchFamily="-111" charset="0"/>
              </a:rPr>
              <a:t>  </a:t>
            </a:r>
            <a:r>
              <a:rPr lang="en-US" dirty="0" err="1" smtClean="0">
                <a:solidFill>
                  <a:schemeClr val="accent1"/>
                </a:solidFill>
                <a:latin typeface="Courier New" pitchFamily="-111" charset="0"/>
              </a:rPr>
              <a:t>SDO_DIM_ELEMENT</a:t>
            </a:r>
            <a:r>
              <a:rPr lang="en-US" dirty="0" err="1">
                <a:solidFill>
                  <a:schemeClr val="accent1"/>
                </a:solidFill>
                <a:latin typeface="Courier New" pitchFamily="-111" charset="0"/>
              </a:rPr>
              <a:t>('Measure</a:t>
            </a:r>
            <a:r>
              <a:rPr lang="en-US" dirty="0">
                <a:solidFill>
                  <a:schemeClr val="accent1"/>
                </a:solidFill>
                <a:latin typeface="Courier New" pitchFamily="-111" charset="0"/>
              </a:rPr>
              <a:t>', 0, 1000, 0.5)</a:t>
            </a:r>
          </a:p>
          <a:p>
            <a:pPr algn="l" eaLnBrk="0" hangingPunct="0">
              <a:lnSpc>
                <a:spcPct val="70000"/>
              </a:lnSpc>
              <a:buClrTx/>
            </a:pPr>
            <a:r>
              <a:rPr lang="en-US" dirty="0">
                <a:latin typeface="Courier New" pitchFamily="-111" charset="0"/>
              </a:rPr>
              <a:t>  8&gt;      ),</a:t>
            </a:r>
            <a:r>
              <a:rPr lang="en-US" dirty="0" smtClean="0">
                <a:latin typeface="Courier New" pitchFamily="-111" charset="0"/>
              </a:rPr>
              <a:t> </a:t>
            </a:r>
          </a:p>
          <a:p>
            <a:pPr algn="l" eaLnBrk="0" hangingPunct="0">
              <a:lnSpc>
                <a:spcPct val="70000"/>
              </a:lnSpc>
              <a:buClrTx/>
            </a:pPr>
            <a:r>
              <a:rPr lang="en-US" dirty="0" smtClean="0">
                <a:latin typeface="Courier New" pitchFamily="-111" charset="0"/>
              </a:rPr>
              <a:t>  9&gt;      </a:t>
            </a:r>
            <a:r>
              <a:rPr lang="en-US" dirty="0" smtClean="0">
                <a:latin typeface="Courier New" pitchFamily="-111" charset="0"/>
              </a:rPr>
              <a:t>4326)</a:t>
            </a:r>
            <a:r>
              <a:rPr lang="en-US" dirty="0">
                <a:latin typeface="Courier New" pitchFamily="-111" charset="0"/>
              </a:rPr>
              <a:t>;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Referencing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-111" charset="2"/>
              <a:buChar char="ü"/>
            </a:pPr>
            <a:r>
              <a:rPr lang="en-US"/>
              <a:t>Concepts</a:t>
            </a:r>
          </a:p>
          <a:p>
            <a:pPr eaLnBrk="1" hangingPunct="1">
              <a:buFont typeface="Wingdings" pitchFamily="-111" charset="2"/>
              <a:buChar char="ü"/>
            </a:pPr>
            <a:r>
              <a:rPr lang="en-US"/>
              <a:t>Data Structures</a:t>
            </a:r>
          </a:p>
          <a:p>
            <a:pPr eaLnBrk="1" hangingPunct="1">
              <a:buFont typeface="Wingdings" pitchFamily="-111" charset="2"/>
              <a:buChar char="ü"/>
            </a:pPr>
            <a:r>
              <a:rPr lang="en-US"/>
              <a:t>Conversion to LRS structures</a:t>
            </a:r>
          </a:p>
          <a:p>
            <a:pPr eaLnBrk="1" hangingPunct="1">
              <a:buFont typeface="Wingdings" pitchFamily="-111" charset="2"/>
              <a:buChar char="ü"/>
            </a:pPr>
            <a:r>
              <a:rPr lang="en-US"/>
              <a:t>Dynamic Segmentation Functions</a:t>
            </a:r>
          </a:p>
          <a:p>
            <a:pPr eaLnBrk="1" hangingPunct="1">
              <a:buFont typeface="Wingdings" pitchFamily="-111" charset="2"/>
              <a:buChar char="ü"/>
            </a:pPr>
            <a:r>
              <a:rPr lang="en-US"/>
              <a:t>Point Functions</a:t>
            </a:r>
          </a:p>
          <a:p>
            <a:pPr eaLnBrk="1" hangingPunct="1">
              <a:buFont typeface="Wingdings" pitchFamily="-111" charset="2"/>
              <a:buChar char="ü"/>
            </a:pPr>
            <a:r>
              <a:rPr lang="en-US"/>
              <a:t>Validation Functions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Constructing LRS Geometries : </a:t>
            </a:r>
            <a:br>
              <a:rPr lang="en-US"/>
            </a:br>
            <a:r>
              <a:rPr lang="en-US" sz="2400" i="1"/>
              <a:t>All measures are known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743075" y="1295400"/>
            <a:ext cx="5880100" cy="1531938"/>
            <a:chOff x="1014" y="1056"/>
            <a:chExt cx="3419" cy="965"/>
          </a:xfrm>
        </p:grpSpPr>
        <p:sp>
          <p:nvSpPr>
            <p:cNvPr id="22534" name="Line 4"/>
            <p:cNvSpPr>
              <a:spLocks noChangeShapeType="1"/>
            </p:cNvSpPr>
            <p:nvPr/>
          </p:nvSpPr>
          <p:spPr bwMode="auto">
            <a:xfrm flipV="1">
              <a:off x="1399" y="1314"/>
              <a:ext cx="857" cy="3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5" name="Line 5"/>
            <p:cNvSpPr>
              <a:spLocks noChangeShapeType="1"/>
            </p:cNvSpPr>
            <p:nvPr/>
          </p:nvSpPr>
          <p:spPr bwMode="auto">
            <a:xfrm>
              <a:off x="2268" y="1321"/>
              <a:ext cx="828" cy="3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6" name="Line 6"/>
            <p:cNvSpPr>
              <a:spLocks noChangeShapeType="1"/>
            </p:cNvSpPr>
            <p:nvPr/>
          </p:nvSpPr>
          <p:spPr bwMode="auto">
            <a:xfrm>
              <a:off x="3132" y="1660"/>
              <a:ext cx="814" cy="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7" name="Rectangle 7"/>
            <p:cNvSpPr>
              <a:spLocks noChangeArrowheads="1"/>
            </p:cNvSpPr>
            <p:nvPr/>
          </p:nvSpPr>
          <p:spPr bwMode="auto">
            <a:xfrm>
              <a:off x="1378" y="1637"/>
              <a:ext cx="24" cy="14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38" name="Rectangle 8"/>
            <p:cNvSpPr>
              <a:spLocks noChangeArrowheads="1"/>
            </p:cNvSpPr>
            <p:nvPr/>
          </p:nvSpPr>
          <p:spPr bwMode="auto">
            <a:xfrm>
              <a:off x="1014" y="1774"/>
              <a:ext cx="6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defTabSz="822325" eaLnBrk="0" hangingPunct="0">
                <a:lnSpc>
                  <a:spcPct val="100000"/>
                </a:lnSpc>
                <a:buClrTx/>
              </a:pPr>
              <a:r>
                <a:rPr lang="en-US" sz="1800"/>
                <a:t>(10,10,0)</a:t>
              </a:r>
            </a:p>
          </p:txBody>
        </p:sp>
        <p:sp>
          <p:nvSpPr>
            <p:cNvPr id="22539" name="Rectangle 9"/>
            <p:cNvSpPr>
              <a:spLocks noChangeArrowheads="1"/>
            </p:cNvSpPr>
            <p:nvPr/>
          </p:nvSpPr>
          <p:spPr bwMode="auto">
            <a:xfrm>
              <a:off x="3104" y="1654"/>
              <a:ext cx="23" cy="14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0" name="Rectangle 10"/>
            <p:cNvSpPr>
              <a:spLocks noChangeArrowheads="1"/>
            </p:cNvSpPr>
            <p:nvPr/>
          </p:nvSpPr>
          <p:spPr bwMode="auto">
            <a:xfrm>
              <a:off x="2244" y="1302"/>
              <a:ext cx="24" cy="13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1" name="Rectangle 11"/>
            <p:cNvSpPr>
              <a:spLocks noChangeArrowheads="1"/>
            </p:cNvSpPr>
            <p:nvPr/>
          </p:nvSpPr>
          <p:spPr bwMode="auto">
            <a:xfrm>
              <a:off x="3969" y="1654"/>
              <a:ext cx="23" cy="14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2" name="Rectangle 12"/>
            <p:cNvSpPr>
              <a:spLocks noChangeArrowheads="1"/>
            </p:cNvSpPr>
            <p:nvPr/>
          </p:nvSpPr>
          <p:spPr bwMode="auto">
            <a:xfrm>
              <a:off x="2047" y="1056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defTabSz="822325" eaLnBrk="0" hangingPunct="0">
                <a:lnSpc>
                  <a:spcPct val="100000"/>
                </a:lnSpc>
                <a:buClrTx/>
              </a:pPr>
              <a:r>
                <a:rPr lang="en-US" sz="1800"/>
                <a:t>(20,25,18)</a:t>
              </a:r>
            </a:p>
          </p:txBody>
        </p:sp>
        <p:sp>
          <p:nvSpPr>
            <p:cNvPr id="22543" name="Rectangle 13"/>
            <p:cNvSpPr>
              <a:spLocks noChangeArrowheads="1"/>
            </p:cNvSpPr>
            <p:nvPr/>
          </p:nvSpPr>
          <p:spPr bwMode="auto">
            <a:xfrm>
              <a:off x="2845" y="1773"/>
              <a:ext cx="7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defTabSz="822325" eaLnBrk="0" hangingPunct="0">
                <a:lnSpc>
                  <a:spcPct val="100000"/>
                </a:lnSpc>
                <a:buClrTx/>
              </a:pPr>
              <a:r>
                <a:rPr lang="en-US" sz="1800"/>
                <a:t>(30,10,36)</a:t>
              </a:r>
            </a:p>
          </p:txBody>
        </p:sp>
        <p:sp>
          <p:nvSpPr>
            <p:cNvPr id="22544" name="Rectangle 14"/>
            <p:cNvSpPr>
              <a:spLocks noChangeArrowheads="1"/>
            </p:cNvSpPr>
            <p:nvPr/>
          </p:nvSpPr>
          <p:spPr bwMode="auto">
            <a:xfrm>
              <a:off x="3721" y="1790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defTabSz="822325" eaLnBrk="0" hangingPunct="0">
                <a:lnSpc>
                  <a:spcPct val="100000"/>
                </a:lnSpc>
                <a:buClrTx/>
              </a:pPr>
              <a:r>
                <a:rPr lang="en-US" sz="1800"/>
                <a:t>(40,10,46)</a:t>
              </a:r>
            </a:p>
          </p:txBody>
        </p:sp>
      </p:grpSp>
      <p:sp>
        <p:nvSpPr>
          <p:cNvPr id="22532" name="Rectangle 15"/>
          <p:cNvSpPr>
            <a:spLocks noChangeArrowheads="1"/>
          </p:cNvSpPr>
          <p:nvPr/>
        </p:nvSpPr>
        <p:spPr bwMode="auto">
          <a:xfrm>
            <a:off x="533400" y="2895600"/>
            <a:ext cx="8616950" cy="26050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111" charset="0"/>
              </a:rPr>
              <a:t>SQL&gt; INSERT INTO lines VALUES (  </a:t>
            </a:r>
          </a:p>
          <a:p>
            <a:pPr algn="l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111" charset="0"/>
              </a:rPr>
              <a:t>  2&gt;     attribute_1, …. attribute_n,</a:t>
            </a:r>
          </a:p>
          <a:p>
            <a:pPr algn="l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111" charset="0"/>
              </a:rPr>
              <a:t>  3&gt;     sdo_geometry (</a:t>
            </a:r>
          </a:p>
          <a:p>
            <a:pPr algn="l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111" charset="0"/>
              </a:rPr>
              <a:t>  4&gt;       </a:t>
            </a:r>
            <a:r>
              <a:rPr lang="en-US" sz="1800">
                <a:solidFill>
                  <a:schemeClr val="accent1"/>
                </a:solidFill>
                <a:latin typeface="Courier New" pitchFamily="-111" charset="0"/>
              </a:rPr>
              <a:t>3302</a:t>
            </a:r>
            <a:r>
              <a:rPr lang="en-US" sz="1800">
                <a:latin typeface="Courier New" pitchFamily="-111" charset="0"/>
              </a:rPr>
              <a:t>, null, null,</a:t>
            </a:r>
          </a:p>
          <a:p>
            <a:pPr algn="l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111" charset="0"/>
              </a:rPr>
              <a:t>  5&gt;       sdo_elem_info_array (1,2,1),</a:t>
            </a:r>
          </a:p>
          <a:p>
            <a:pPr algn="l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111" charset="0"/>
              </a:rPr>
              <a:t>  6&gt;       sdo_ordinate_array (</a:t>
            </a:r>
          </a:p>
          <a:p>
            <a:pPr algn="l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111" charset="0"/>
              </a:rPr>
              <a:t>  7&gt;         10,10,</a:t>
            </a:r>
            <a:r>
              <a:rPr lang="en-US" sz="1800">
                <a:solidFill>
                  <a:schemeClr val="accent1"/>
                </a:solidFill>
                <a:latin typeface="Courier New" pitchFamily="-111" charset="0"/>
              </a:rPr>
              <a:t>0</a:t>
            </a:r>
            <a:r>
              <a:rPr lang="en-US" sz="1800">
                <a:latin typeface="Courier New" pitchFamily="-111" charset="0"/>
              </a:rPr>
              <a:t>, 20,25,</a:t>
            </a:r>
            <a:r>
              <a:rPr lang="en-US" sz="1800">
                <a:solidFill>
                  <a:schemeClr val="accent1"/>
                </a:solidFill>
                <a:latin typeface="Courier New" pitchFamily="-111" charset="0"/>
              </a:rPr>
              <a:t>18</a:t>
            </a:r>
            <a:r>
              <a:rPr lang="en-US" sz="1800">
                <a:latin typeface="Courier New" pitchFamily="-111" charset="0"/>
              </a:rPr>
              <a:t>, 30,10,</a:t>
            </a:r>
            <a:r>
              <a:rPr lang="en-US" sz="1800">
                <a:solidFill>
                  <a:schemeClr val="accent1"/>
                </a:solidFill>
                <a:latin typeface="Courier New" pitchFamily="-111" charset="0"/>
              </a:rPr>
              <a:t>36</a:t>
            </a:r>
            <a:r>
              <a:rPr lang="en-US" sz="1800">
                <a:latin typeface="Courier New" pitchFamily="-111" charset="0"/>
              </a:rPr>
              <a:t>, 40,10,</a:t>
            </a:r>
            <a:r>
              <a:rPr lang="en-US" sz="1800">
                <a:solidFill>
                  <a:schemeClr val="accent1"/>
                </a:solidFill>
                <a:latin typeface="Courier New" pitchFamily="-111" charset="0"/>
              </a:rPr>
              <a:t>46</a:t>
            </a:r>
            <a:r>
              <a:rPr lang="en-US" sz="1800">
                <a:latin typeface="Courier New" pitchFamily="-111" charset="0"/>
              </a:rPr>
              <a:t>))</a:t>
            </a:r>
          </a:p>
          <a:p>
            <a:pPr algn="l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111" charset="0"/>
              </a:rPr>
              <a:t>  8&gt;     );</a:t>
            </a:r>
          </a:p>
        </p:txBody>
      </p:sp>
      <p:sp>
        <p:nvSpPr>
          <p:cNvPr id="22533" name="Rectangle 16"/>
          <p:cNvSpPr>
            <a:spLocks noChangeArrowheads="1"/>
          </p:cNvSpPr>
          <p:nvPr/>
        </p:nvSpPr>
        <p:spPr bwMode="auto">
          <a:xfrm>
            <a:off x="1752600" y="3559175"/>
            <a:ext cx="6591300" cy="1600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822325" eaLnBrk="0" hangingPunct="0">
              <a:lnSpc>
                <a:spcPct val="100000"/>
              </a:lnSpc>
              <a:buClrTx/>
            </a:pPr>
            <a:endParaRPr lang="fr-FR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Constructing LRS Geometries : </a:t>
            </a:r>
            <a:br>
              <a:rPr lang="en-US"/>
            </a:br>
            <a:r>
              <a:rPr lang="en-US" sz="2400" i="1"/>
              <a:t>Only some measures are known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1743075" y="1295400"/>
            <a:ext cx="5880100" cy="1531938"/>
            <a:chOff x="1014" y="1056"/>
            <a:chExt cx="3419" cy="965"/>
          </a:xfrm>
        </p:grpSpPr>
        <p:sp>
          <p:nvSpPr>
            <p:cNvPr id="23559" name="Line 4"/>
            <p:cNvSpPr>
              <a:spLocks noChangeShapeType="1"/>
            </p:cNvSpPr>
            <p:nvPr/>
          </p:nvSpPr>
          <p:spPr bwMode="auto">
            <a:xfrm flipV="1">
              <a:off x="1399" y="1314"/>
              <a:ext cx="857" cy="3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0" name="Line 5"/>
            <p:cNvSpPr>
              <a:spLocks noChangeShapeType="1"/>
            </p:cNvSpPr>
            <p:nvPr/>
          </p:nvSpPr>
          <p:spPr bwMode="auto">
            <a:xfrm>
              <a:off x="2268" y="1321"/>
              <a:ext cx="828" cy="3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1" name="Line 6"/>
            <p:cNvSpPr>
              <a:spLocks noChangeShapeType="1"/>
            </p:cNvSpPr>
            <p:nvPr/>
          </p:nvSpPr>
          <p:spPr bwMode="auto">
            <a:xfrm>
              <a:off x="3132" y="1660"/>
              <a:ext cx="814" cy="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2" name="Rectangle 7"/>
            <p:cNvSpPr>
              <a:spLocks noChangeArrowheads="1"/>
            </p:cNvSpPr>
            <p:nvPr/>
          </p:nvSpPr>
          <p:spPr bwMode="auto">
            <a:xfrm>
              <a:off x="1378" y="1637"/>
              <a:ext cx="24" cy="14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3" name="Rectangle 8"/>
            <p:cNvSpPr>
              <a:spLocks noChangeArrowheads="1"/>
            </p:cNvSpPr>
            <p:nvPr/>
          </p:nvSpPr>
          <p:spPr bwMode="auto">
            <a:xfrm>
              <a:off x="1014" y="1774"/>
              <a:ext cx="6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defTabSz="822325" eaLnBrk="0" hangingPunct="0">
                <a:lnSpc>
                  <a:spcPct val="100000"/>
                </a:lnSpc>
                <a:buClrTx/>
              </a:pPr>
              <a:r>
                <a:rPr lang="en-US" sz="1800"/>
                <a:t>(10,10,0)</a:t>
              </a:r>
            </a:p>
          </p:txBody>
        </p:sp>
        <p:sp>
          <p:nvSpPr>
            <p:cNvPr id="23564" name="Rectangle 9"/>
            <p:cNvSpPr>
              <a:spLocks noChangeArrowheads="1"/>
            </p:cNvSpPr>
            <p:nvPr/>
          </p:nvSpPr>
          <p:spPr bwMode="auto">
            <a:xfrm>
              <a:off x="3104" y="1654"/>
              <a:ext cx="23" cy="14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5" name="Rectangle 10"/>
            <p:cNvSpPr>
              <a:spLocks noChangeArrowheads="1"/>
            </p:cNvSpPr>
            <p:nvPr/>
          </p:nvSpPr>
          <p:spPr bwMode="auto">
            <a:xfrm>
              <a:off x="2244" y="1302"/>
              <a:ext cx="24" cy="13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6" name="Rectangle 11"/>
            <p:cNvSpPr>
              <a:spLocks noChangeArrowheads="1"/>
            </p:cNvSpPr>
            <p:nvPr/>
          </p:nvSpPr>
          <p:spPr bwMode="auto">
            <a:xfrm>
              <a:off x="3969" y="1654"/>
              <a:ext cx="23" cy="14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7" name="Rectangle 12"/>
            <p:cNvSpPr>
              <a:spLocks noChangeArrowheads="1"/>
            </p:cNvSpPr>
            <p:nvPr/>
          </p:nvSpPr>
          <p:spPr bwMode="auto">
            <a:xfrm>
              <a:off x="2002" y="1056"/>
              <a:ext cx="8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defTabSz="822325" eaLnBrk="0" hangingPunct="0">
                <a:lnSpc>
                  <a:spcPct val="100000"/>
                </a:lnSpc>
                <a:buClrTx/>
              </a:pPr>
              <a:r>
                <a:rPr lang="en-US" sz="1800"/>
                <a:t>(20,25,null)</a:t>
              </a:r>
            </a:p>
          </p:txBody>
        </p:sp>
        <p:sp>
          <p:nvSpPr>
            <p:cNvPr id="23568" name="Rectangle 13"/>
            <p:cNvSpPr>
              <a:spLocks noChangeArrowheads="1"/>
            </p:cNvSpPr>
            <p:nvPr/>
          </p:nvSpPr>
          <p:spPr bwMode="auto">
            <a:xfrm>
              <a:off x="2844" y="1773"/>
              <a:ext cx="7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defTabSz="822325" eaLnBrk="0" hangingPunct="0">
                <a:lnSpc>
                  <a:spcPct val="100000"/>
                </a:lnSpc>
                <a:buClrTx/>
              </a:pPr>
              <a:r>
                <a:rPr lang="en-US" sz="1800"/>
                <a:t>(30,10,36)</a:t>
              </a:r>
            </a:p>
          </p:txBody>
        </p:sp>
        <p:sp>
          <p:nvSpPr>
            <p:cNvPr id="23569" name="Rectangle 14"/>
            <p:cNvSpPr>
              <a:spLocks noChangeArrowheads="1"/>
            </p:cNvSpPr>
            <p:nvPr/>
          </p:nvSpPr>
          <p:spPr bwMode="auto">
            <a:xfrm>
              <a:off x="3721" y="1790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defTabSz="822325" eaLnBrk="0" hangingPunct="0">
                <a:lnSpc>
                  <a:spcPct val="100000"/>
                </a:lnSpc>
                <a:buClrTx/>
              </a:pPr>
              <a:r>
                <a:rPr lang="en-US" sz="1800"/>
                <a:t>(40,10,46)</a:t>
              </a:r>
            </a:p>
          </p:txBody>
        </p:sp>
      </p:grpSp>
      <p:sp>
        <p:nvSpPr>
          <p:cNvPr id="23556" name="Rectangle 15"/>
          <p:cNvSpPr>
            <a:spLocks noChangeArrowheads="1"/>
          </p:cNvSpPr>
          <p:nvPr/>
        </p:nvSpPr>
        <p:spPr bwMode="auto">
          <a:xfrm>
            <a:off x="533400" y="2895600"/>
            <a:ext cx="9067800" cy="26336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111" charset="0"/>
              </a:rPr>
              <a:t>SQL&gt; INSERT INTO lines VALUES (  </a:t>
            </a:r>
          </a:p>
          <a:p>
            <a:pPr algn="l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111" charset="0"/>
              </a:rPr>
              <a:t>  2&gt;     attribute_1, …. attribute_n,</a:t>
            </a:r>
          </a:p>
          <a:p>
            <a:pPr algn="l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111" charset="0"/>
              </a:rPr>
              <a:t>  3&gt;     sdo_geometry (</a:t>
            </a:r>
          </a:p>
          <a:p>
            <a:pPr algn="l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111" charset="0"/>
              </a:rPr>
              <a:t>  4&gt;       </a:t>
            </a:r>
            <a:r>
              <a:rPr lang="en-US" sz="1800">
                <a:solidFill>
                  <a:schemeClr val="accent1"/>
                </a:solidFill>
                <a:latin typeface="Courier New" pitchFamily="-111" charset="0"/>
              </a:rPr>
              <a:t>3302</a:t>
            </a:r>
            <a:r>
              <a:rPr lang="en-US" sz="1800">
                <a:latin typeface="Courier New" pitchFamily="-111" charset="0"/>
              </a:rPr>
              <a:t>, null, null,</a:t>
            </a:r>
          </a:p>
          <a:p>
            <a:pPr algn="l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111" charset="0"/>
              </a:rPr>
              <a:t>  5&gt;       sdo_elem_info_array (1,2,1),</a:t>
            </a:r>
          </a:p>
          <a:p>
            <a:pPr algn="l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111" charset="0"/>
              </a:rPr>
              <a:t>  6&gt;       sdo_ordinate_array (</a:t>
            </a:r>
          </a:p>
          <a:p>
            <a:pPr algn="l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111" charset="0"/>
              </a:rPr>
              <a:t>  7&gt;         10,10,</a:t>
            </a:r>
            <a:r>
              <a:rPr lang="en-US" sz="1800">
                <a:solidFill>
                  <a:schemeClr val="accent1"/>
                </a:solidFill>
                <a:latin typeface="Courier New" pitchFamily="-111" charset="0"/>
              </a:rPr>
              <a:t>0</a:t>
            </a:r>
            <a:r>
              <a:rPr lang="en-US" sz="1800">
                <a:latin typeface="Courier New" pitchFamily="-111" charset="0"/>
              </a:rPr>
              <a:t>, 20,25,</a:t>
            </a:r>
            <a:r>
              <a:rPr lang="en-US" sz="1800">
                <a:solidFill>
                  <a:schemeClr val="accent1"/>
                </a:solidFill>
                <a:latin typeface="Courier New" pitchFamily="-111" charset="0"/>
              </a:rPr>
              <a:t>null</a:t>
            </a:r>
            <a:r>
              <a:rPr lang="en-US" sz="1800">
                <a:latin typeface="Courier New" pitchFamily="-111" charset="0"/>
              </a:rPr>
              <a:t>, 30,10,</a:t>
            </a:r>
            <a:r>
              <a:rPr lang="en-US" sz="1800">
                <a:solidFill>
                  <a:schemeClr val="accent1"/>
                </a:solidFill>
                <a:latin typeface="Courier New" pitchFamily="-111" charset="0"/>
              </a:rPr>
              <a:t>36</a:t>
            </a:r>
            <a:r>
              <a:rPr lang="en-US" sz="1800">
                <a:latin typeface="Courier New" pitchFamily="-111" charset="0"/>
              </a:rPr>
              <a:t>, 40,10,</a:t>
            </a:r>
            <a:r>
              <a:rPr lang="en-US" sz="1800">
                <a:solidFill>
                  <a:schemeClr val="accent1"/>
                </a:solidFill>
                <a:latin typeface="Courier New" pitchFamily="-111" charset="0"/>
              </a:rPr>
              <a:t>46</a:t>
            </a:r>
            <a:r>
              <a:rPr lang="en-US" sz="1800">
                <a:latin typeface="Courier New" pitchFamily="-111" charset="0"/>
              </a:rPr>
              <a:t>))</a:t>
            </a:r>
          </a:p>
          <a:p>
            <a:pPr algn="l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111" charset="0"/>
              </a:rPr>
              <a:t>  8&gt;     );</a:t>
            </a:r>
          </a:p>
        </p:txBody>
      </p:sp>
      <p:sp>
        <p:nvSpPr>
          <p:cNvPr id="23557" name="Rectangle 17"/>
          <p:cNvSpPr>
            <a:spLocks noChangeArrowheads="1"/>
          </p:cNvSpPr>
          <p:nvPr/>
        </p:nvSpPr>
        <p:spPr bwMode="auto">
          <a:xfrm>
            <a:off x="1752600" y="3559175"/>
            <a:ext cx="6591300" cy="1600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822325" eaLnBrk="0" hangingPunct="0">
              <a:lnSpc>
                <a:spcPct val="100000"/>
              </a:lnSpc>
              <a:buClrTx/>
            </a:pPr>
            <a:endParaRPr lang="fr-FR" sz="1800">
              <a:solidFill>
                <a:schemeClr val="folHlink"/>
              </a:solidFill>
            </a:endParaRPr>
          </a:p>
        </p:txBody>
      </p:sp>
      <p:sp>
        <p:nvSpPr>
          <p:cNvPr id="23558" name="Rectangle 18"/>
          <p:cNvSpPr>
            <a:spLocks noChangeArrowheads="1"/>
          </p:cNvSpPr>
          <p:nvPr/>
        </p:nvSpPr>
        <p:spPr bwMode="auto">
          <a:xfrm>
            <a:off x="533400" y="5707063"/>
            <a:ext cx="906780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227013" indent="-227013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1800" b="0"/>
              <a:t>Missing measures will be automatically computed at run-time by interpolation.</a:t>
            </a: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Converting a single geometry to LRS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Convert a non-LRS 2-D geometry into an LRS geometry.</a:t>
            </a:r>
          </a:p>
          <a:p>
            <a:pPr lvl="1" eaLnBrk="1" hangingPunct="1"/>
            <a:r>
              <a:rPr lang="en-US"/>
              <a:t>2-D geometry can have a non-Z third dimension (ignored for calculations)</a:t>
            </a:r>
          </a:p>
          <a:p>
            <a:pPr eaLnBrk="1" hangingPunct="1"/>
            <a:r>
              <a:rPr lang="en-US"/>
              <a:t>Can specify explicit start and end measures.</a:t>
            </a:r>
          </a:p>
          <a:p>
            <a:pPr lvl="1" eaLnBrk="1" hangingPunct="1"/>
            <a:r>
              <a:rPr lang="en-US"/>
              <a:t>When no measures specified: start is 0, end is length of line string</a:t>
            </a:r>
          </a:p>
          <a:p>
            <a:pPr eaLnBrk="1" hangingPunct="1"/>
            <a:r>
              <a:rPr lang="en-US"/>
              <a:t>Intermediate measures calculated by interpolation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949325" y="4191000"/>
            <a:ext cx="8007350" cy="5699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60000"/>
              </a:lnSpc>
              <a:buClrTx/>
            </a:pPr>
            <a:r>
              <a:rPr lang="en-US" sz="1800">
                <a:latin typeface="Courier New" pitchFamily="-111" charset="0"/>
              </a:rPr>
              <a:t>lrs_geom :=</a:t>
            </a:r>
          </a:p>
          <a:p>
            <a:pPr algn="l" eaLnBrk="0" hangingPunct="0">
              <a:lnSpc>
                <a:spcPct val="60000"/>
              </a:lnSpc>
              <a:buClrTx/>
            </a:pPr>
            <a:r>
              <a:rPr lang="en-US" sz="1800">
                <a:latin typeface="Courier New" pitchFamily="-111" charset="0"/>
              </a:rPr>
              <a:t>   sdo_lrs.convert_to_lrs_geom(std_geom);	</a:t>
            </a:r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Converting a 3D geometry to LRS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Use CONVERT_TO_LRS_GEOM_3D(). </a:t>
            </a:r>
          </a:p>
          <a:p>
            <a:pPr eaLnBrk="1" hangingPunct="1"/>
            <a:r>
              <a:rPr lang="en-US"/>
              <a:t>The _3D functions take the Z value into account when interpolating measures.</a:t>
            </a:r>
          </a:p>
          <a:p>
            <a:pPr lvl="1" eaLnBrk="1" hangingPunct="1"/>
            <a:r>
              <a:rPr lang="en-US"/>
              <a:t>Cannot be used for geodetic data</a:t>
            </a:r>
          </a:p>
          <a:p>
            <a:pPr lvl="1" eaLnBrk="1" hangingPunct="1"/>
            <a:r>
              <a:rPr lang="en-US"/>
              <a:t>Cannot be used with circles or circular arcs</a:t>
            </a:r>
          </a:p>
          <a:p>
            <a:pPr lvl="1" eaLnBrk="1" hangingPunct="1"/>
            <a:r>
              <a:rPr lang="en-US"/>
              <a:t>Cannot be used with polygons</a:t>
            </a:r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Converting an entire layer to LRS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166100" cy="3173413"/>
          </a:xfrm>
        </p:spPr>
        <p:txBody>
          <a:bodyPr/>
          <a:lstStyle/>
          <a:p>
            <a:pPr eaLnBrk="1" hangingPunct="1"/>
            <a:r>
              <a:rPr lang="en-US" sz="2000"/>
              <a:t>Converts entire layer of non-LRS geometries</a:t>
            </a:r>
          </a:p>
          <a:p>
            <a:pPr eaLnBrk="1" hangingPunct="1"/>
            <a:r>
              <a:rPr lang="en-US" sz="2000"/>
              <a:t>Must drop spatial index (if it exists) before calling this routine</a:t>
            </a:r>
          </a:p>
          <a:p>
            <a:pPr eaLnBrk="1" hangingPunct="1"/>
            <a:r>
              <a:rPr lang="en-US" sz="2000"/>
              <a:t>CONVERT_TO_LRS_LAYER_3D version available</a:t>
            </a:r>
          </a:p>
          <a:p>
            <a:pPr eaLnBrk="1" hangingPunct="1"/>
            <a:r>
              <a:rPr lang="en-US" sz="2000"/>
              <a:t>Start measure is always 0.</a:t>
            </a:r>
          </a:p>
          <a:p>
            <a:pPr eaLnBrk="1" hangingPunct="1"/>
            <a:r>
              <a:rPr lang="en-US" sz="2000"/>
              <a:t>Updates the USER_SDO_GEOM_METADATA view with the measure bounds information and tolerance. The measure’s upper bound, lower bound, and tolerance are never checked by LRS functions and procedures.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77850" y="4462463"/>
            <a:ext cx="9005888" cy="1176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60000"/>
              </a:lnSpc>
              <a:buClrTx/>
            </a:pPr>
            <a:r>
              <a:rPr lang="en-US" sz="1800">
                <a:latin typeface="Courier New" pitchFamily="-111" charset="0"/>
              </a:rPr>
              <a:t>result := sdo_lrs.convert_to_lrs_layer(</a:t>
            </a:r>
          </a:p>
          <a:p>
            <a:pPr algn="l" eaLnBrk="0" hangingPunct="0">
              <a:lnSpc>
                <a:spcPct val="60000"/>
              </a:lnSpc>
              <a:buClrTx/>
            </a:pPr>
            <a:r>
              <a:rPr lang="en-US" sz="1800">
                <a:latin typeface="Courier New" pitchFamily="-111" charset="0"/>
              </a:rPr>
              <a:t>            std_geom_table, geom_col_name,</a:t>
            </a:r>
          </a:p>
          <a:p>
            <a:pPr algn="l" eaLnBrk="0" hangingPunct="0">
              <a:lnSpc>
                <a:spcPct val="60000"/>
              </a:lnSpc>
              <a:buClrTx/>
            </a:pPr>
            <a:r>
              <a:rPr lang="en-US" sz="1800">
                <a:latin typeface="Courier New" pitchFamily="-111" charset="0"/>
              </a:rPr>
              <a:t>            measure_lower_bound, measure_upper_bound,</a:t>
            </a:r>
          </a:p>
          <a:p>
            <a:pPr algn="l" eaLnBrk="0" hangingPunct="0">
              <a:lnSpc>
                <a:spcPct val="60000"/>
              </a:lnSpc>
              <a:buClrTx/>
            </a:pPr>
            <a:r>
              <a:rPr lang="en-US" sz="1800">
                <a:latin typeface="Courier New" pitchFamily="-111" charset="0"/>
              </a:rPr>
              <a:t>            measure_tolerance);</a:t>
            </a:r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Main Dynamic Segmentation Functions</a:t>
            </a:r>
          </a:p>
        </p:txBody>
      </p:sp>
      <p:sp>
        <p:nvSpPr>
          <p:cNvPr id="2765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>
                <a:solidFill>
                  <a:schemeClr val="accent1"/>
                </a:solidFill>
              </a:rPr>
              <a:t>SDO_LRS.CLIP_GEOM_SEGMENT</a:t>
            </a:r>
            <a:r>
              <a:rPr lang="en-US" sz="2000"/>
              <a:t> (geom, m1, m2, tolerance) </a:t>
            </a:r>
          </a:p>
          <a:p>
            <a:pPr lvl="1" eaLnBrk="1" hangingPunct="1"/>
            <a:r>
              <a:rPr lang="en-US" sz="1800"/>
              <a:t>Clips a geometric segment  - also called DYNAMIC_SEGMENT()</a:t>
            </a:r>
          </a:p>
          <a:p>
            <a:pPr eaLnBrk="1" hangingPunct="1"/>
            <a:r>
              <a:rPr lang="en-US" sz="2000">
                <a:solidFill>
                  <a:schemeClr val="accent1"/>
                </a:solidFill>
              </a:rPr>
              <a:t>SDO_LRS.CONCATENATE_GEOM_SEGMENTS</a:t>
            </a:r>
            <a:r>
              <a:rPr lang="en-US" sz="2000"/>
              <a:t> (geom1, geom2, tolerance)</a:t>
            </a:r>
          </a:p>
          <a:p>
            <a:pPr lvl="1" eaLnBrk="1" hangingPunct="1"/>
            <a:r>
              <a:rPr lang="en-US" sz="1800"/>
              <a:t>Concatenates two geometric segments into one</a:t>
            </a:r>
          </a:p>
          <a:p>
            <a:pPr eaLnBrk="1" hangingPunct="1"/>
            <a:r>
              <a:rPr lang="en-US" sz="2000">
                <a:solidFill>
                  <a:schemeClr val="accent1"/>
                </a:solidFill>
              </a:rPr>
              <a:t>SDO_LRS.SPLIT_GEOM_SEGMENT</a:t>
            </a:r>
            <a:r>
              <a:rPr lang="en-US" sz="2000"/>
              <a:t> (geom, m, segment_1, segment_2, tolerance)</a:t>
            </a:r>
          </a:p>
          <a:p>
            <a:pPr lvl="1" eaLnBrk="1" hangingPunct="1"/>
            <a:r>
              <a:rPr lang="en-US" sz="1800"/>
              <a:t>Splits a geometric segment into two (procedure)</a:t>
            </a:r>
          </a:p>
          <a:p>
            <a:pPr eaLnBrk="1" hangingPunct="1"/>
            <a:r>
              <a:rPr lang="en-US" sz="2000">
                <a:solidFill>
                  <a:schemeClr val="accent1"/>
                </a:solidFill>
              </a:rPr>
              <a:t>SDO_LRS.OFFSET_GEOM_SEGMENT</a:t>
            </a:r>
            <a:r>
              <a:rPr lang="en-US" sz="2000"/>
              <a:t> (geom, start_m, end_m, offset, tolerance [,unit])</a:t>
            </a:r>
          </a:p>
          <a:p>
            <a:pPr lvl="1" eaLnBrk="1" hangingPunct="1"/>
            <a:r>
              <a:rPr lang="en-US" sz="1800"/>
              <a:t>Returns a clip of an LRS geometry, offset from the original LRS geometry by the specified amount</a:t>
            </a:r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6"/>
          <p:cNvSpPr>
            <a:spLocks noChangeArrowheads="1"/>
          </p:cNvSpPr>
          <p:nvPr/>
        </p:nvSpPr>
        <p:spPr bwMode="auto">
          <a:xfrm>
            <a:off x="609600" y="1752600"/>
            <a:ext cx="8915400" cy="990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8675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Dynamic Segmentation Functions illustrated</a:t>
            </a:r>
          </a:p>
        </p:txBody>
      </p:sp>
      <p:sp>
        <p:nvSpPr>
          <p:cNvPr id="28676" name="Freeform 4"/>
          <p:cNvSpPr>
            <a:spLocks/>
          </p:cNvSpPr>
          <p:nvPr/>
        </p:nvSpPr>
        <p:spPr bwMode="gray">
          <a:xfrm>
            <a:off x="1295400" y="1998663"/>
            <a:ext cx="6684963" cy="668337"/>
          </a:xfrm>
          <a:custGeom>
            <a:avLst/>
            <a:gdLst>
              <a:gd name="T0" fmla="*/ 65353 w 3887"/>
              <a:gd name="T1" fmla="*/ 642937 h 421"/>
              <a:gd name="T2" fmla="*/ 154784 w 3887"/>
              <a:gd name="T3" fmla="*/ 584200 h 421"/>
              <a:gd name="T4" fmla="*/ 232177 w 3887"/>
              <a:gd name="T5" fmla="*/ 536575 h 421"/>
              <a:gd name="T6" fmla="*/ 307849 w 3887"/>
              <a:gd name="T7" fmla="*/ 488950 h 421"/>
              <a:gd name="T8" fmla="*/ 400719 w 3887"/>
              <a:gd name="T9" fmla="*/ 441325 h 421"/>
              <a:gd name="T10" fmla="*/ 488431 w 3887"/>
              <a:gd name="T11" fmla="*/ 404812 h 421"/>
              <a:gd name="T12" fmla="*/ 581301 w 3887"/>
              <a:gd name="T13" fmla="*/ 369887 h 421"/>
              <a:gd name="T14" fmla="*/ 670732 w 3887"/>
              <a:gd name="T15" fmla="*/ 333375 h 421"/>
              <a:gd name="T16" fmla="*/ 797999 w 3887"/>
              <a:gd name="T17" fmla="*/ 298450 h 421"/>
              <a:gd name="T18" fmla="*/ 901189 w 3887"/>
              <a:gd name="T19" fmla="*/ 274637 h 421"/>
              <a:gd name="T20" fmla="*/ 994059 w 3887"/>
              <a:gd name="T21" fmla="*/ 250825 h 421"/>
              <a:gd name="T22" fmla="*/ 1069732 w 3887"/>
              <a:gd name="T23" fmla="*/ 238125 h 421"/>
              <a:gd name="T24" fmla="*/ 1172921 w 3887"/>
              <a:gd name="T25" fmla="*/ 214312 h 421"/>
              <a:gd name="T26" fmla="*/ 1303628 w 3887"/>
              <a:gd name="T27" fmla="*/ 190500 h 421"/>
              <a:gd name="T28" fmla="*/ 1393059 w 3887"/>
              <a:gd name="T29" fmla="*/ 179387 h 421"/>
              <a:gd name="T30" fmla="*/ 1496249 w 3887"/>
              <a:gd name="T31" fmla="*/ 179387 h 421"/>
              <a:gd name="T32" fmla="*/ 1573641 w 3887"/>
              <a:gd name="T33" fmla="*/ 179387 h 421"/>
              <a:gd name="T34" fmla="*/ 1676830 w 3887"/>
              <a:gd name="T35" fmla="*/ 166687 h 421"/>
              <a:gd name="T36" fmla="*/ 1792059 w 3887"/>
              <a:gd name="T37" fmla="*/ 166687 h 421"/>
              <a:gd name="T38" fmla="*/ 1871171 w 3887"/>
              <a:gd name="T39" fmla="*/ 166687 h 421"/>
              <a:gd name="T40" fmla="*/ 1974360 w 3887"/>
              <a:gd name="T41" fmla="*/ 166687 h 421"/>
              <a:gd name="T42" fmla="*/ 2062071 w 3887"/>
              <a:gd name="T43" fmla="*/ 166687 h 421"/>
              <a:gd name="T44" fmla="*/ 2141183 w 3887"/>
              <a:gd name="T45" fmla="*/ 166687 h 421"/>
              <a:gd name="T46" fmla="*/ 2230614 w 3887"/>
              <a:gd name="T47" fmla="*/ 179387 h 421"/>
              <a:gd name="T48" fmla="*/ 2333804 w 3887"/>
              <a:gd name="T49" fmla="*/ 190500 h 421"/>
              <a:gd name="T50" fmla="*/ 2464511 w 3887"/>
              <a:gd name="T51" fmla="*/ 214312 h 421"/>
              <a:gd name="T52" fmla="*/ 2593498 w 3887"/>
              <a:gd name="T53" fmla="*/ 238125 h 421"/>
              <a:gd name="T54" fmla="*/ 2696687 w 3887"/>
              <a:gd name="T55" fmla="*/ 261937 h 421"/>
              <a:gd name="T56" fmla="*/ 2784398 w 3887"/>
              <a:gd name="T57" fmla="*/ 285750 h 421"/>
              <a:gd name="T58" fmla="*/ 2877269 w 3887"/>
              <a:gd name="T59" fmla="*/ 309562 h 421"/>
              <a:gd name="T60" fmla="*/ 2966700 w 3887"/>
              <a:gd name="T61" fmla="*/ 322262 h 421"/>
              <a:gd name="T62" fmla="*/ 3044092 w 3887"/>
              <a:gd name="T63" fmla="*/ 333375 h 421"/>
              <a:gd name="T64" fmla="*/ 3135243 w 3887"/>
              <a:gd name="T65" fmla="*/ 346075 h 421"/>
              <a:gd name="T66" fmla="*/ 3222954 w 3887"/>
              <a:gd name="T67" fmla="*/ 357187 h 421"/>
              <a:gd name="T68" fmla="*/ 3315824 w 3887"/>
              <a:gd name="T69" fmla="*/ 369887 h 421"/>
              <a:gd name="T70" fmla="*/ 3405255 w 3887"/>
              <a:gd name="T71" fmla="*/ 381000 h 421"/>
              <a:gd name="T72" fmla="*/ 3494686 w 3887"/>
              <a:gd name="T73" fmla="*/ 393700 h 421"/>
              <a:gd name="T74" fmla="*/ 3625394 w 3887"/>
              <a:gd name="T75" fmla="*/ 393700 h 421"/>
              <a:gd name="T76" fmla="*/ 3740622 w 3887"/>
              <a:gd name="T77" fmla="*/ 393700 h 421"/>
              <a:gd name="T78" fmla="*/ 3897126 w 3887"/>
              <a:gd name="T79" fmla="*/ 393700 h 421"/>
              <a:gd name="T80" fmla="*/ 4026113 w 3887"/>
              <a:gd name="T81" fmla="*/ 393700 h 421"/>
              <a:gd name="T82" fmla="*/ 4180897 w 3887"/>
              <a:gd name="T83" fmla="*/ 381000 h 421"/>
              <a:gd name="T84" fmla="*/ 4335682 w 3887"/>
              <a:gd name="T85" fmla="*/ 357187 h 421"/>
              <a:gd name="T86" fmla="*/ 4593655 w 3887"/>
              <a:gd name="T87" fmla="*/ 333375 h 421"/>
              <a:gd name="T88" fmla="*/ 4954819 w 3887"/>
              <a:gd name="T89" fmla="*/ 298450 h 421"/>
              <a:gd name="T90" fmla="*/ 5367577 w 3887"/>
              <a:gd name="T91" fmla="*/ 250825 h 421"/>
              <a:gd name="T92" fmla="*/ 5780335 w 3887"/>
              <a:gd name="T93" fmla="*/ 203200 h 421"/>
              <a:gd name="T94" fmla="*/ 6036589 w 3887"/>
              <a:gd name="T95" fmla="*/ 166687 h 421"/>
              <a:gd name="T96" fmla="*/ 6193093 w 3887"/>
              <a:gd name="T97" fmla="*/ 131762 h 421"/>
              <a:gd name="T98" fmla="*/ 6322080 w 3887"/>
              <a:gd name="T99" fmla="*/ 107950 h 421"/>
              <a:gd name="T100" fmla="*/ 6409791 w 3887"/>
              <a:gd name="T101" fmla="*/ 84137 h 421"/>
              <a:gd name="T102" fmla="*/ 6488903 w 3887"/>
              <a:gd name="T103" fmla="*/ 71437 h 421"/>
              <a:gd name="T104" fmla="*/ 6566295 w 3887"/>
              <a:gd name="T105" fmla="*/ 47625 h 421"/>
              <a:gd name="T106" fmla="*/ 6643687 w 3887"/>
              <a:gd name="T107" fmla="*/ 23812 h 421"/>
              <a:gd name="T108" fmla="*/ 6669485 w 3887"/>
              <a:gd name="T109" fmla="*/ 0 h 42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3887"/>
              <a:gd name="T166" fmla="*/ 0 h 421"/>
              <a:gd name="T167" fmla="*/ 3887 w 3887"/>
              <a:gd name="T168" fmla="*/ 421 h 421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3887" h="421">
                <a:moveTo>
                  <a:pt x="0" y="420"/>
                </a:moveTo>
                <a:lnTo>
                  <a:pt x="38" y="405"/>
                </a:lnTo>
                <a:lnTo>
                  <a:pt x="67" y="390"/>
                </a:lnTo>
                <a:lnTo>
                  <a:pt x="90" y="368"/>
                </a:lnTo>
                <a:lnTo>
                  <a:pt x="113" y="360"/>
                </a:lnTo>
                <a:lnTo>
                  <a:pt x="135" y="338"/>
                </a:lnTo>
                <a:lnTo>
                  <a:pt x="158" y="323"/>
                </a:lnTo>
                <a:lnTo>
                  <a:pt x="179" y="308"/>
                </a:lnTo>
                <a:lnTo>
                  <a:pt x="210" y="293"/>
                </a:lnTo>
                <a:lnTo>
                  <a:pt x="233" y="278"/>
                </a:lnTo>
                <a:lnTo>
                  <a:pt x="262" y="270"/>
                </a:lnTo>
                <a:lnTo>
                  <a:pt x="284" y="255"/>
                </a:lnTo>
                <a:lnTo>
                  <a:pt x="307" y="248"/>
                </a:lnTo>
                <a:lnTo>
                  <a:pt x="338" y="233"/>
                </a:lnTo>
                <a:lnTo>
                  <a:pt x="367" y="218"/>
                </a:lnTo>
                <a:lnTo>
                  <a:pt x="390" y="210"/>
                </a:lnTo>
                <a:lnTo>
                  <a:pt x="427" y="203"/>
                </a:lnTo>
                <a:lnTo>
                  <a:pt x="464" y="188"/>
                </a:lnTo>
                <a:lnTo>
                  <a:pt x="495" y="180"/>
                </a:lnTo>
                <a:lnTo>
                  <a:pt x="524" y="173"/>
                </a:lnTo>
                <a:lnTo>
                  <a:pt x="555" y="165"/>
                </a:lnTo>
                <a:lnTo>
                  <a:pt x="578" y="158"/>
                </a:lnTo>
                <a:lnTo>
                  <a:pt x="599" y="150"/>
                </a:lnTo>
                <a:lnTo>
                  <a:pt x="622" y="150"/>
                </a:lnTo>
                <a:lnTo>
                  <a:pt x="653" y="143"/>
                </a:lnTo>
                <a:lnTo>
                  <a:pt x="682" y="135"/>
                </a:lnTo>
                <a:lnTo>
                  <a:pt x="719" y="128"/>
                </a:lnTo>
                <a:lnTo>
                  <a:pt x="758" y="120"/>
                </a:lnTo>
                <a:lnTo>
                  <a:pt x="788" y="120"/>
                </a:lnTo>
                <a:lnTo>
                  <a:pt x="810" y="113"/>
                </a:lnTo>
                <a:lnTo>
                  <a:pt x="839" y="113"/>
                </a:lnTo>
                <a:lnTo>
                  <a:pt x="870" y="113"/>
                </a:lnTo>
                <a:lnTo>
                  <a:pt x="893" y="113"/>
                </a:lnTo>
                <a:lnTo>
                  <a:pt x="915" y="113"/>
                </a:lnTo>
                <a:lnTo>
                  <a:pt x="953" y="113"/>
                </a:lnTo>
                <a:lnTo>
                  <a:pt x="975" y="105"/>
                </a:lnTo>
                <a:lnTo>
                  <a:pt x="1013" y="105"/>
                </a:lnTo>
                <a:lnTo>
                  <a:pt x="1042" y="105"/>
                </a:lnTo>
                <a:lnTo>
                  <a:pt x="1065" y="105"/>
                </a:lnTo>
                <a:lnTo>
                  <a:pt x="1088" y="105"/>
                </a:lnTo>
                <a:lnTo>
                  <a:pt x="1117" y="105"/>
                </a:lnTo>
                <a:lnTo>
                  <a:pt x="1148" y="105"/>
                </a:lnTo>
                <a:lnTo>
                  <a:pt x="1170" y="105"/>
                </a:lnTo>
                <a:lnTo>
                  <a:pt x="1199" y="105"/>
                </a:lnTo>
                <a:lnTo>
                  <a:pt x="1222" y="105"/>
                </a:lnTo>
                <a:lnTo>
                  <a:pt x="1245" y="105"/>
                </a:lnTo>
                <a:lnTo>
                  <a:pt x="1268" y="105"/>
                </a:lnTo>
                <a:lnTo>
                  <a:pt x="1297" y="113"/>
                </a:lnTo>
                <a:lnTo>
                  <a:pt x="1319" y="113"/>
                </a:lnTo>
                <a:lnTo>
                  <a:pt x="1357" y="120"/>
                </a:lnTo>
                <a:lnTo>
                  <a:pt x="1394" y="128"/>
                </a:lnTo>
                <a:lnTo>
                  <a:pt x="1433" y="135"/>
                </a:lnTo>
                <a:lnTo>
                  <a:pt x="1470" y="143"/>
                </a:lnTo>
                <a:lnTo>
                  <a:pt x="1508" y="150"/>
                </a:lnTo>
                <a:lnTo>
                  <a:pt x="1537" y="158"/>
                </a:lnTo>
                <a:lnTo>
                  <a:pt x="1568" y="165"/>
                </a:lnTo>
                <a:lnTo>
                  <a:pt x="1597" y="173"/>
                </a:lnTo>
                <a:lnTo>
                  <a:pt x="1619" y="180"/>
                </a:lnTo>
                <a:lnTo>
                  <a:pt x="1650" y="188"/>
                </a:lnTo>
                <a:lnTo>
                  <a:pt x="1673" y="195"/>
                </a:lnTo>
                <a:lnTo>
                  <a:pt x="1703" y="195"/>
                </a:lnTo>
                <a:lnTo>
                  <a:pt x="1725" y="203"/>
                </a:lnTo>
                <a:lnTo>
                  <a:pt x="1748" y="203"/>
                </a:lnTo>
                <a:lnTo>
                  <a:pt x="1770" y="210"/>
                </a:lnTo>
                <a:lnTo>
                  <a:pt x="1793" y="218"/>
                </a:lnTo>
                <a:lnTo>
                  <a:pt x="1823" y="218"/>
                </a:lnTo>
                <a:lnTo>
                  <a:pt x="1853" y="225"/>
                </a:lnTo>
                <a:lnTo>
                  <a:pt x="1874" y="225"/>
                </a:lnTo>
                <a:lnTo>
                  <a:pt x="1905" y="225"/>
                </a:lnTo>
                <a:lnTo>
                  <a:pt x="1928" y="233"/>
                </a:lnTo>
                <a:lnTo>
                  <a:pt x="1950" y="233"/>
                </a:lnTo>
                <a:lnTo>
                  <a:pt x="1980" y="240"/>
                </a:lnTo>
                <a:lnTo>
                  <a:pt x="2003" y="240"/>
                </a:lnTo>
                <a:lnTo>
                  <a:pt x="2032" y="248"/>
                </a:lnTo>
                <a:lnTo>
                  <a:pt x="2070" y="248"/>
                </a:lnTo>
                <a:lnTo>
                  <a:pt x="2108" y="248"/>
                </a:lnTo>
                <a:lnTo>
                  <a:pt x="2137" y="248"/>
                </a:lnTo>
                <a:lnTo>
                  <a:pt x="2175" y="248"/>
                </a:lnTo>
                <a:lnTo>
                  <a:pt x="2220" y="248"/>
                </a:lnTo>
                <a:lnTo>
                  <a:pt x="2266" y="248"/>
                </a:lnTo>
                <a:lnTo>
                  <a:pt x="2303" y="248"/>
                </a:lnTo>
                <a:lnTo>
                  <a:pt x="2341" y="248"/>
                </a:lnTo>
                <a:lnTo>
                  <a:pt x="2386" y="240"/>
                </a:lnTo>
                <a:lnTo>
                  <a:pt x="2431" y="240"/>
                </a:lnTo>
                <a:lnTo>
                  <a:pt x="2475" y="233"/>
                </a:lnTo>
                <a:lnTo>
                  <a:pt x="2521" y="225"/>
                </a:lnTo>
                <a:lnTo>
                  <a:pt x="2626" y="218"/>
                </a:lnTo>
                <a:lnTo>
                  <a:pt x="2671" y="210"/>
                </a:lnTo>
                <a:lnTo>
                  <a:pt x="2775" y="203"/>
                </a:lnTo>
                <a:lnTo>
                  <a:pt x="2881" y="188"/>
                </a:lnTo>
                <a:lnTo>
                  <a:pt x="3001" y="180"/>
                </a:lnTo>
                <a:lnTo>
                  <a:pt x="3121" y="158"/>
                </a:lnTo>
                <a:lnTo>
                  <a:pt x="3241" y="143"/>
                </a:lnTo>
                <a:lnTo>
                  <a:pt x="3361" y="128"/>
                </a:lnTo>
                <a:lnTo>
                  <a:pt x="3466" y="120"/>
                </a:lnTo>
                <a:lnTo>
                  <a:pt x="3510" y="105"/>
                </a:lnTo>
                <a:lnTo>
                  <a:pt x="3556" y="90"/>
                </a:lnTo>
                <a:lnTo>
                  <a:pt x="3601" y="83"/>
                </a:lnTo>
                <a:lnTo>
                  <a:pt x="3638" y="75"/>
                </a:lnTo>
                <a:lnTo>
                  <a:pt x="3676" y="68"/>
                </a:lnTo>
                <a:lnTo>
                  <a:pt x="3706" y="60"/>
                </a:lnTo>
                <a:lnTo>
                  <a:pt x="3727" y="53"/>
                </a:lnTo>
                <a:lnTo>
                  <a:pt x="3750" y="45"/>
                </a:lnTo>
                <a:lnTo>
                  <a:pt x="3773" y="45"/>
                </a:lnTo>
                <a:lnTo>
                  <a:pt x="3796" y="38"/>
                </a:lnTo>
                <a:lnTo>
                  <a:pt x="3818" y="30"/>
                </a:lnTo>
                <a:lnTo>
                  <a:pt x="3841" y="23"/>
                </a:lnTo>
                <a:lnTo>
                  <a:pt x="3863" y="15"/>
                </a:lnTo>
                <a:lnTo>
                  <a:pt x="3886" y="8"/>
                </a:lnTo>
                <a:lnTo>
                  <a:pt x="3878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gray">
          <a:xfrm>
            <a:off x="3841750" y="2051050"/>
            <a:ext cx="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gray">
          <a:xfrm>
            <a:off x="5486400" y="2133600"/>
            <a:ext cx="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Freeform 7"/>
          <p:cNvSpPr>
            <a:spLocks/>
          </p:cNvSpPr>
          <p:nvPr/>
        </p:nvSpPr>
        <p:spPr bwMode="gray">
          <a:xfrm>
            <a:off x="5695950" y="4229100"/>
            <a:ext cx="1487488" cy="209550"/>
          </a:xfrm>
          <a:custGeom>
            <a:avLst/>
            <a:gdLst>
              <a:gd name="T0" fmla="*/ 0 w 865"/>
              <a:gd name="T1" fmla="*/ 38100 h 132"/>
              <a:gd name="T2" fmla="*/ 41271 w 865"/>
              <a:gd name="T3" fmla="*/ 23812 h 132"/>
              <a:gd name="T4" fmla="*/ 58468 w 865"/>
              <a:gd name="T5" fmla="*/ 15875 h 132"/>
              <a:gd name="T6" fmla="*/ 92861 w 865"/>
              <a:gd name="T7" fmla="*/ 7937 h 132"/>
              <a:gd name="T8" fmla="*/ 135852 w 865"/>
              <a:gd name="T9" fmla="*/ 0 h 132"/>
              <a:gd name="T10" fmla="*/ 161646 w 865"/>
              <a:gd name="T11" fmla="*/ 0 h 132"/>
              <a:gd name="T12" fmla="*/ 189160 w 865"/>
              <a:gd name="T13" fmla="*/ 0 h 132"/>
              <a:gd name="T14" fmla="*/ 214955 w 865"/>
              <a:gd name="T15" fmla="*/ 0 h 132"/>
              <a:gd name="T16" fmla="*/ 249348 w 865"/>
              <a:gd name="T17" fmla="*/ 0 h 132"/>
              <a:gd name="T18" fmla="*/ 276862 w 865"/>
              <a:gd name="T19" fmla="*/ 0 h 132"/>
              <a:gd name="T20" fmla="*/ 311255 w 865"/>
              <a:gd name="T21" fmla="*/ 7937 h 132"/>
              <a:gd name="T22" fmla="*/ 337049 w 865"/>
              <a:gd name="T23" fmla="*/ 7937 h 132"/>
              <a:gd name="T24" fmla="*/ 361124 w 865"/>
              <a:gd name="T25" fmla="*/ 15875 h 132"/>
              <a:gd name="T26" fmla="*/ 404115 w 865"/>
              <a:gd name="T27" fmla="*/ 31750 h 132"/>
              <a:gd name="T28" fmla="*/ 440228 w 865"/>
              <a:gd name="T29" fmla="*/ 49212 h 132"/>
              <a:gd name="T30" fmla="*/ 466022 w 865"/>
              <a:gd name="T31" fmla="*/ 65087 h 132"/>
              <a:gd name="T32" fmla="*/ 491817 w 865"/>
              <a:gd name="T33" fmla="*/ 73025 h 132"/>
              <a:gd name="T34" fmla="*/ 526210 w 865"/>
              <a:gd name="T35" fmla="*/ 96837 h 132"/>
              <a:gd name="T36" fmla="*/ 562322 w 865"/>
              <a:gd name="T37" fmla="*/ 104775 h 132"/>
              <a:gd name="T38" fmla="*/ 605313 w 865"/>
              <a:gd name="T39" fmla="*/ 128587 h 132"/>
              <a:gd name="T40" fmla="*/ 648304 w 865"/>
              <a:gd name="T41" fmla="*/ 144462 h 132"/>
              <a:gd name="T42" fmla="*/ 674099 w 865"/>
              <a:gd name="T43" fmla="*/ 160337 h 132"/>
              <a:gd name="T44" fmla="*/ 717090 w 865"/>
              <a:gd name="T45" fmla="*/ 176212 h 132"/>
              <a:gd name="T46" fmla="*/ 753202 w 865"/>
              <a:gd name="T47" fmla="*/ 192087 h 132"/>
              <a:gd name="T48" fmla="*/ 777277 w 865"/>
              <a:gd name="T49" fmla="*/ 200025 h 132"/>
              <a:gd name="T50" fmla="*/ 804791 w 865"/>
              <a:gd name="T51" fmla="*/ 207963 h 132"/>
              <a:gd name="T52" fmla="*/ 830586 w 865"/>
              <a:gd name="T53" fmla="*/ 207963 h 132"/>
              <a:gd name="T54" fmla="*/ 866698 w 865"/>
              <a:gd name="T55" fmla="*/ 207963 h 132"/>
              <a:gd name="T56" fmla="*/ 892493 w 865"/>
              <a:gd name="T57" fmla="*/ 207963 h 132"/>
              <a:gd name="T58" fmla="*/ 942362 w 865"/>
              <a:gd name="T59" fmla="*/ 200025 h 132"/>
              <a:gd name="T60" fmla="*/ 978475 w 865"/>
              <a:gd name="T61" fmla="*/ 200025 h 132"/>
              <a:gd name="T62" fmla="*/ 1012868 w 865"/>
              <a:gd name="T63" fmla="*/ 192087 h 132"/>
              <a:gd name="T64" fmla="*/ 1038662 w 865"/>
              <a:gd name="T65" fmla="*/ 184150 h 132"/>
              <a:gd name="T66" fmla="*/ 1064457 w 865"/>
              <a:gd name="T67" fmla="*/ 176212 h 132"/>
              <a:gd name="T68" fmla="*/ 1090251 w 865"/>
              <a:gd name="T69" fmla="*/ 168275 h 132"/>
              <a:gd name="T70" fmla="*/ 1117766 w 865"/>
              <a:gd name="T71" fmla="*/ 168275 h 132"/>
              <a:gd name="T72" fmla="*/ 1160757 w 865"/>
              <a:gd name="T73" fmla="*/ 160337 h 132"/>
              <a:gd name="T74" fmla="*/ 1186551 w 865"/>
              <a:gd name="T75" fmla="*/ 152400 h 132"/>
              <a:gd name="T76" fmla="*/ 1220944 w 865"/>
              <a:gd name="T77" fmla="*/ 144462 h 132"/>
              <a:gd name="T78" fmla="*/ 1246739 w 865"/>
              <a:gd name="T79" fmla="*/ 128587 h 132"/>
              <a:gd name="T80" fmla="*/ 1270814 w 865"/>
              <a:gd name="T81" fmla="*/ 120650 h 132"/>
              <a:gd name="T82" fmla="*/ 1291449 w 865"/>
              <a:gd name="T83" fmla="*/ 112712 h 132"/>
              <a:gd name="T84" fmla="*/ 1315524 w 865"/>
              <a:gd name="T85" fmla="*/ 104775 h 132"/>
              <a:gd name="T86" fmla="*/ 1351637 w 865"/>
              <a:gd name="T87" fmla="*/ 104775 h 132"/>
              <a:gd name="T88" fmla="*/ 1375711 w 865"/>
              <a:gd name="T89" fmla="*/ 104775 h 132"/>
              <a:gd name="T90" fmla="*/ 1403226 w 865"/>
              <a:gd name="T91" fmla="*/ 104775 h 132"/>
              <a:gd name="T92" fmla="*/ 1429020 w 865"/>
              <a:gd name="T93" fmla="*/ 104775 h 132"/>
              <a:gd name="T94" fmla="*/ 1454815 w 865"/>
              <a:gd name="T95" fmla="*/ 104775 h 132"/>
              <a:gd name="T96" fmla="*/ 1480609 w 865"/>
              <a:gd name="T97" fmla="*/ 104775 h 132"/>
              <a:gd name="T98" fmla="*/ 1485768 w 865"/>
              <a:gd name="T99" fmla="*/ 114300 h 13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865"/>
              <a:gd name="T151" fmla="*/ 0 h 132"/>
              <a:gd name="T152" fmla="*/ 865 w 865"/>
              <a:gd name="T153" fmla="*/ 132 h 13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865" h="132">
                <a:moveTo>
                  <a:pt x="0" y="24"/>
                </a:moveTo>
                <a:lnTo>
                  <a:pt x="24" y="15"/>
                </a:lnTo>
                <a:lnTo>
                  <a:pt x="34" y="10"/>
                </a:lnTo>
                <a:lnTo>
                  <a:pt x="54" y="5"/>
                </a:lnTo>
                <a:lnTo>
                  <a:pt x="79" y="0"/>
                </a:lnTo>
                <a:lnTo>
                  <a:pt x="94" y="0"/>
                </a:lnTo>
                <a:lnTo>
                  <a:pt x="110" y="0"/>
                </a:lnTo>
                <a:lnTo>
                  <a:pt x="125" y="0"/>
                </a:lnTo>
                <a:lnTo>
                  <a:pt x="145" y="0"/>
                </a:lnTo>
                <a:lnTo>
                  <a:pt x="161" y="0"/>
                </a:lnTo>
                <a:lnTo>
                  <a:pt x="181" y="5"/>
                </a:lnTo>
                <a:lnTo>
                  <a:pt x="196" y="5"/>
                </a:lnTo>
                <a:lnTo>
                  <a:pt x="210" y="10"/>
                </a:lnTo>
                <a:lnTo>
                  <a:pt x="235" y="20"/>
                </a:lnTo>
                <a:lnTo>
                  <a:pt x="256" y="31"/>
                </a:lnTo>
                <a:lnTo>
                  <a:pt x="271" y="41"/>
                </a:lnTo>
                <a:lnTo>
                  <a:pt x="286" y="46"/>
                </a:lnTo>
                <a:lnTo>
                  <a:pt x="306" y="61"/>
                </a:lnTo>
                <a:lnTo>
                  <a:pt x="327" y="66"/>
                </a:lnTo>
                <a:lnTo>
                  <a:pt x="352" y="81"/>
                </a:lnTo>
                <a:lnTo>
                  <a:pt x="377" y="91"/>
                </a:lnTo>
                <a:lnTo>
                  <a:pt x="392" y="101"/>
                </a:lnTo>
                <a:lnTo>
                  <a:pt x="417" y="111"/>
                </a:lnTo>
                <a:lnTo>
                  <a:pt x="438" y="121"/>
                </a:lnTo>
                <a:lnTo>
                  <a:pt x="452" y="126"/>
                </a:lnTo>
                <a:lnTo>
                  <a:pt x="468" y="131"/>
                </a:lnTo>
                <a:lnTo>
                  <a:pt x="483" y="131"/>
                </a:lnTo>
                <a:lnTo>
                  <a:pt x="504" y="131"/>
                </a:lnTo>
                <a:lnTo>
                  <a:pt x="519" y="131"/>
                </a:lnTo>
                <a:lnTo>
                  <a:pt x="548" y="126"/>
                </a:lnTo>
                <a:lnTo>
                  <a:pt x="569" y="126"/>
                </a:lnTo>
                <a:lnTo>
                  <a:pt x="589" y="121"/>
                </a:lnTo>
                <a:lnTo>
                  <a:pt x="604" y="116"/>
                </a:lnTo>
                <a:lnTo>
                  <a:pt x="619" y="111"/>
                </a:lnTo>
                <a:lnTo>
                  <a:pt x="634" y="106"/>
                </a:lnTo>
                <a:lnTo>
                  <a:pt x="650" y="106"/>
                </a:lnTo>
                <a:lnTo>
                  <a:pt x="675" y="101"/>
                </a:lnTo>
                <a:lnTo>
                  <a:pt x="690" y="96"/>
                </a:lnTo>
                <a:lnTo>
                  <a:pt x="710" y="91"/>
                </a:lnTo>
                <a:lnTo>
                  <a:pt x="725" y="81"/>
                </a:lnTo>
                <a:lnTo>
                  <a:pt x="739" y="76"/>
                </a:lnTo>
                <a:lnTo>
                  <a:pt x="751" y="71"/>
                </a:lnTo>
                <a:lnTo>
                  <a:pt x="765" y="66"/>
                </a:lnTo>
                <a:lnTo>
                  <a:pt x="786" y="66"/>
                </a:lnTo>
                <a:lnTo>
                  <a:pt x="800" y="66"/>
                </a:lnTo>
                <a:lnTo>
                  <a:pt x="816" y="66"/>
                </a:lnTo>
                <a:lnTo>
                  <a:pt x="831" y="66"/>
                </a:lnTo>
                <a:lnTo>
                  <a:pt x="846" y="66"/>
                </a:lnTo>
                <a:lnTo>
                  <a:pt x="861" y="66"/>
                </a:lnTo>
                <a:lnTo>
                  <a:pt x="864" y="72"/>
                </a:lnTo>
              </a:path>
            </a:pathLst>
          </a:custGeom>
          <a:noFill/>
          <a:ln w="25400" cap="rnd" cmpd="sng">
            <a:solidFill>
              <a:srgbClr val="FF0033"/>
            </a:solidFill>
            <a:prstDash val="solid"/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Freeform 8"/>
          <p:cNvSpPr>
            <a:spLocks/>
          </p:cNvSpPr>
          <p:nvPr/>
        </p:nvSpPr>
        <p:spPr bwMode="gray">
          <a:xfrm>
            <a:off x="7264400" y="4191000"/>
            <a:ext cx="1922463" cy="255588"/>
          </a:xfrm>
          <a:custGeom>
            <a:avLst/>
            <a:gdLst>
              <a:gd name="T0" fmla="*/ 37830 w 1118"/>
              <a:gd name="T1" fmla="*/ 142875 h 161"/>
              <a:gd name="T2" fmla="*/ 98015 w 1118"/>
              <a:gd name="T3" fmla="*/ 119063 h 161"/>
              <a:gd name="T4" fmla="*/ 175395 w 1118"/>
              <a:gd name="T5" fmla="*/ 77788 h 161"/>
              <a:gd name="T6" fmla="*/ 228701 w 1118"/>
              <a:gd name="T7" fmla="*/ 69850 h 161"/>
              <a:gd name="T8" fmla="*/ 280288 w 1118"/>
              <a:gd name="T9" fmla="*/ 69850 h 161"/>
              <a:gd name="T10" fmla="*/ 349070 w 1118"/>
              <a:gd name="T11" fmla="*/ 87313 h 161"/>
              <a:gd name="T12" fmla="*/ 409254 w 1118"/>
              <a:gd name="T13" fmla="*/ 127000 h 161"/>
              <a:gd name="T14" fmla="*/ 455682 w 1118"/>
              <a:gd name="T15" fmla="*/ 150813 h 161"/>
              <a:gd name="T16" fmla="*/ 507269 w 1118"/>
              <a:gd name="T17" fmla="*/ 190500 h 161"/>
              <a:gd name="T18" fmla="*/ 574331 w 1118"/>
              <a:gd name="T19" fmla="*/ 214313 h 161"/>
              <a:gd name="T20" fmla="*/ 634516 w 1118"/>
              <a:gd name="T21" fmla="*/ 238125 h 161"/>
              <a:gd name="T22" fmla="*/ 689542 w 1118"/>
              <a:gd name="T23" fmla="*/ 238125 h 161"/>
              <a:gd name="T24" fmla="*/ 749726 w 1118"/>
              <a:gd name="T25" fmla="*/ 246063 h 161"/>
              <a:gd name="T26" fmla="*/ 809910 w 1118"/>
              <a:gd name="T27" fmla="*/ 254000 h 161"/>
              <a:gd name="T28" fmla="*/ 878693 w 1118"/>
              <a:gd name="T29" fmla="*/ 254000 h 161"/>
              <a:gd name="T30" fmla="*/ 947475 w 1118"/>
              <a:gd name="T31" fmla="*/ 254000 h 161"/>
              <a:gd name="T32" fmla="*/ 1007659 w 1118"/>
              <a:gd name="T33" fmla="*/ 254000 h 161"/>
              <a:gd name="T34" fmla="*/ 1069563 w 1118"/>
              <a:gd name="T35" fmla="*/ 254000 h 161"/>
              <a:gd name="T36" fmla="*/ 1140065 w 1118"/>
              <a:gd name="T37" fmla="*/ 254000 h 161"/>
              <a:gd name="T38" fmla="*/ 1200250 w 1118"/>
              <a:gd name="T39" fmla="*/ 238125 h 161"/>
              <a:gd name="T40" fmla="*/ 1287947 w 1118"/>
              <a:gd name="T41" fmla="*/ 222250 h 161"/>
              <a:gd name="T42" fmla="*/ 1348131 w 1118"/>
              <a:gd name="T43" fmla="*/ 198438 h 161"/>
              <a:gd name="T44" fmla="*/ 1425511 w 1118"/>
              <a:gd name="T45" fmla="*/ 174625 h 161"/>
              <a:gd name="T46" fmla="*/ 1502891 w 1118"/>
              <a:gd name="T47" fmla="*/ 150813 h 161"/>
              <a:gd name="T48" fmla="*/ 1573393 w 1118"/>
              <a:gd name="T49" fmla="*/ 127000 h 161"/>
              <a:gd name="T50" fmla="*/ 1633577 w 1118"/>
              <a:gd name="T51" fmla="*/ 103188 h 161"/>
              <a:gd name="T52" fmla="*/ 1678286 w 1118"/>
              <a:gd name="T53" fmla="*/ 77788 h 161"/>
              <a:gd name="T54" fmla="*/ 1738470 w 1118"/>
              <a:gd name="T55" fmla="*/ 46038 h 161"/>
              <a:gd name="T56" fmla="*/ 1788338 w 1118"/>
              <a:gd name="T57" fmla="*/ 30163 h 161"/>
              <a:gd name="T58" fmla="*/ 1841644 w 1118"/>
              <a:gd name="T59" fmla="*/ 22225 h 161"/>
              <a:gd name="T60" fmla="*/ 1893231 w 1118"/>
              <a:gd name="T61" fmla="*/ 14288 h 161"/>
              <a:gd name="T62" fmla="*/ 1896670 w 1118"/>
              <a:gd name="T63" fmla="*/ 0 h 16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118"/>
              <a:gd name="T97" fmla="*/ 0 h 161"/>
              <a:gd name="T98" fmla="*/ 1118 w 1118"/>
              <a:gd name="T99" fmla="*/ 161 h 16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118" h="161">
                <a:moveTo>
                  <a:pt x="0" y="96"/>
                </a:moveTo>
                <a:lnTo>
                  <a:pt x="22" y="90"/>
                </a:lnTo>
                <a:lnTo>
                  <a:pt x="38" y="80"/>
                </a:lnTo>
                <a:lnTo>
                  <a:pt x="57" y="75"/>
                </a:lnTo>
                <a:lnTo>
                  <a:pt x="82" y="60"/>
                </a:lnTo>
                <a:lnTo>
                  <a:pt x="102" y="49"/>
                </a:lnTo>
                <a:lnTo>
                  <a:pt x="117" y="44"/>
                </a:lnTo>
                <a:lnTo>
                  <a:pt x="133" y="44"/>
                </a:lnTo>
                <a:lnTo>
                  <a:pt x="143" y="44"/>
                </a:lnTo>
                <a:lnTo>
                  <a:pt x="163" y="44"/>
                </a:lnTo>
                <a:lnTo>
                  <a:pt x="184" y="49"/>
                </a:lnTo>
                <a:lnTo>
                  <a:pt x="203" y="55"/>
                </a:lnTo>
                <a:lnTo>
                  <a:pt x="219" y="65"/>
                </a:lnTo>
                <a:lnTo>
                  <a:pt x="238" y="80"/>
                </a:lnTo>
                <a:lnTo>
                  <a:pt x="254" y="90"/>
                </a:lnTo>
                <a:lnTo>
                  <a:pt x="265" y="95"/>
                </a:lnTo>
                <a:lnTo>
                  <a:pt x="280" y="105"/>
                </a:lnTo>
                <a:lnTo>
                  <a:pt x="295" y="120"/>
                </a:lnTo>
                <a:lnTo>
                  <a:pt x="315" y="125"/>
                </a:lnTo>
                <a:lnTo>
                  <a:pt x="334" y="135"/>
                </a:lnTo>
                <a:lnTo>
                  <a:pt x="350" y="140"/>
                </a:lnTo>
                <a:lnTo>
                  <a:pt x="369" y="150"/>
                </a:lnTo>
                <a:lnTo>
                  <a:pt x="386" y="150"/>
                </a:lnTo>
                <a:lnTo>
                  <a:pt x="401" y="150"/>
                </a:lnTo>
                <a:lnTo>
                  <a:pt x="421" y="155"/>
                </a:lnTo>
                <a:lnTo>
                  <a:pt x="436" y="155"/>
                </a:lnTo>
                <a:lnTo>
                  <a:pt x="451" y="155"/>
                </a:lnTo>
                <a:lnTo>
                  <a:pt x="471" y="160"/>
                </a:lnTo>
                <a:lnTo>
                  <a:pt x="490" y="160"/>
                </a:lnTo>
                <a:lnTo>
                  <a:pt x="511" y="160"/>
                </a:lnTo>
                <a:lnTo>
                  <a:pt x="532" y="160"/>
                </a:lnTo>
                <a:lnTo>
                  <a:pt x="551" y="160"/>
                </a:lnTo>
                <a:lnTo>
                  <a:pt x="571" y="160"/>
                </a:lnTo>
                <a:lnTo>
                  <a:pt x="586" y="160"/>
                </a:lnTo>
                <a:lnTo>
                  <a:pt x="607" y="160"/>
                </a:lnTo>
                <a:lnTo>
                  <a:pt x="622" y="160"/>
                </a:lnTo>
                <a:lnTo>
                  <a:pt x="643" y="160"/>
                </a:lnTo>
                <a:lnTo>
                  <a:pt x="663" y="160"/>
                </a:lnTo>
                <a:lnTo>
                  <a:pt x="682" y="155"/>
                </a:lnTo>
                <a:lnTo>
                  <a:pt x="698" y="150"/>
                </a:lnTo>
                <a:lnTo>
                  <a:pt x="723" y="145"/>
                </a:lnTo>
                <a:lnTo>
                  <a:pt x="749" y="140"/>
                </a:lnTo>
                <a:lnTo>
                  <a:pt x="769" y="130"/>
                </a:lnTo>
                <a:lnTo>
                  <a:pt x="784" y="125"/>
                </a:lnTo>
                <a:lnTo>
                  <a:pt x="809" y="120"/>
                </a:lnTo>
                <a:lnTo>
                  <a:pt x="829" y="110"/>
                </a:lnTo>
                <a:lnTo>
                  <a:pt x="855" y="105"/>
                </a:lnTo>
                <a:lnTo>
                  <a:pt x="874" y="95"/>
                </a:lnTo>
                <a:lnTo>
                  <a:pt x="895" y="90"/>
                </a:lnTo>
                <a:lnTo>
                  <a:pt x="915" y="80"/>
                </a:lnTo>
                <a:lnTo>
                  <a:pt x="934" y="75"/>
                </a:lnTo>
                <a:lnTo>
                  <a:pt x="950" y="65"/>
                </a:lnTo>
                <a:lnTo>
                  <a:pt x="965" y="60"/>
                </a:lnTo>
                <a:lnTo>
                  <a:pt x="976" y="49"/>
                </a:lnTo>
                <a:lnTo>
                  <a:pt x="995" y="39"/>
                </a:lnTo>
                <a:lnTo>
                  <a:pt x="1011" y="29"/>
                </a:lnTo>
                <a:lnTo>
                  <a:pt x="1026" y="19"/>
                </a:lnTo>
                <a:lnTo>
                  <a:pt x="1040" y="19"/>
                </a:lnTo>
                <a:lnTo>
                  <a:pt x="1055" y="14"/>
                </a:lnTo>
                <a:lnTo>
                  <a:pt x="1071" y="14"/>
                </a:lnTo>
                <a:lnTo>
                  <a:pt x="1090" y="9"/>
                </a:lnTo>
                <a:lnTo>
                  <a:pt x="1101" y="9"/>
                </a:lnTo>
                <a:lnTo>
                  <a:pt x="1117" y="9"/>
                </a:lnTo>
                <a:lnTo>
                  <a:pt x="1103" y="0"/>
                </a:lnTo>
              </a:path>
            </a:pathLst>
          </a:custGeom>
          <a:noFill/>
          <a:ln w="25400" cap="rnd" cmpd="sng">
            <a:solidFill>
              <a:srgbClr val="FF0033"/>
            </a:solidFill>
            <a:prstDash val="solid"/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gray">
          <a:xfrm>
            <a:off x="2641600" y="3475038"/>
            <a:ext cx="41275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gray">
          <a:xfrm>
            <a:off x="2847975" y="3246438"/>
            <a:ext cx="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3" name="Freeform 11"/>
          <p:cNvSpPr>
            <a:spLocks/>
          </p:cNvSpPr>
          <p:nvPr/>
        </p:nvSpPr>
        <p:spPr bwMode="gray">
          <a:xfrm>
            <a:off x="5672138" y="3284538"/>
            <a:ext cx="1487487" cy="209550"/>
          </a:xfrm>
          <a:custGeom>
            <a:avLst/>
            <a:gdLst>
              <a:gd name="T0" fmla="*/ 0 w 865"/>
              <a:gd name="T1" fmla="*/ 38100 h 132"/>
              <a:gd name="T2" fmla="*/ 41271 w 865"/>
              <a:gd name="T3" fmla="*/ 23812 h 132"/>
              <a:gd name="T4" fmla="*/ 58468 w 865"/>
              <a:gd name="T5" fmla="*/ 15875 h 132"/>
              <a:gd name="T6" fmla="*/ 92860 w 865"/>
              <a:gd name="T7" fmla="*/ 7937 h 132"/>
              <a:gd name="T8" fmla="*/ 135851 w 865"/>
              <a:gd name="T9" fmla="*/ 0 h 132"/>
              <a:gd name="T10" fmla="*/ 161646 w 865"/>
              <a:gd name="T11" fmla="*/ 0 h 132"/>
              <a:gd name="T12" fmla="*/ 189160 w 865"/>
              <a:gd name="T13" fmla="*/ 0 h 132"/>
              <a:gd name="T14" fmla="*/ 214955 w 865"/>
              <a:gd name="T15" fmla="*/ 0 h 132"/>
              <a:gd name="T16" fmla="*/ 249348 w 865"/>
              <a:gd name="T17" fmla="*/ 0 h 132"/>
              <a:gd name="T18" fmla="*/ 276862 w 865"/>
              <a:gd name="T19" fmla="*/ 0 h 132"/>
              <a:gd name="T20" fmla="*/ 311255 w 865"/>
              <a:gd name="T21" fmla="*/ 7937 h 132"/>
              <a:gd name="T22" fmla="*/ 337049 w 865"/>
              <a:gd name="T23" fmla="*/ 7937 h 132"/>
              <a:gd name="T24" fmla="*/ 361124 w 865"/>
              <a:gd name="T25" fmla="*/ 15875 h 132"/>
              <a:gd name="T26" fmla="*/ 404115 w 865"/>
              <a:gd name="T27" fmla="*/ 31750 h 132"/>
              <a:gd name="T28" fmla="*/ 440227 w 865"/>
              <a:gd name="T29" fmla="*/ 49212 h 132"/>
              <a:gd name="T30" fmla="*/ 466022 w 865"/>
              <a:gd name="T31" fmla="*/ 65087 h 132"/>
              <a:gd name="T32" fmla="*/ 491817 w 865"/>
              <a:gd name="T33" fmla="*/ 73025 h 132"/>
              <a:gd name="T34" fmla="*/ 526209 w 865"/>
              <a:gd name="T35" fmla="*/ 96837 h 132"/>
              <a:gd name="T36" fmla="*/ 562322 w 865"/>
              <a:gd name="T37" fmla="*/ 104775 h 132"/>
              <a:gd name="T38" fmla="*/ 605313 w 865"/>
              <a:gd name="T39" fmla="*/ 128587 h 132"/>
              <a:gd name="T40" fmla="*/ 648304 w 865"/>
              <a:gd name="T41" fmla="*/ 144462 h 132"/>
              <a:gd name="T42" fmla="*/ 674098 w 865"/>
              <a:gd name="T43" fmla="*/ 160337 h 132"/>
              <a:gd name="T44" fmla="*/ 717089 w 865"/>
              <a:gd name="T45" fmla="*/ 176212 h 132"/>
              <a:gd name="T46" fmla="*/ 753202 w 865"/>
              <a:gd name="T47" fmla="*/ 192087 h 132"/>
              <a:gd name="T48" fmla="*/ 777276 w 865"/>
              <a:gd name="T49" fmla="*/ 200025 h 132"/>
              <a:gd name="T50" fmla="*/ 804791 w 865"/>
              <a:gd name="T51" fmla="*/ 207963 h 132"/>
              <a:gd name="T52" fmla="*/ 830585 w 865"/>
              <a:gd name="T53" fmla="*/ 207963 h 132"/>
              <a:gd name="T54" fmla="*/ 866698 w 865"/>
              <a:gd name="T55" fmla="*/ 207963 h 132"/>
              <a:gd name="T56" fmla="*/ 892492 w 865"/>
              <a:gd name="T57" fmla="*/ 207963 h 132"/>
              <a:gd name="T58" fmla="*/ 942362 w 865"/>
              <a:gd name="T59" fmla="*/ 200025 h 132"/>
              <a:gd name="T60" fmla="*/ 978474 w 865"/>
              <a:gd name="T61" fmla="*/ 200025 h 132"/>
              <a:gd name="T62" fmla="*/ 1012867 w 865"/>
              <a:gd name="T63" fmla="*/ 192087 h 132"/>
              <a:gd name="T64" fmla="*/ 1038662 w 865"/>
              <a:gd name="T65" fmla="*/ 184150 h 132"/>
              <a:gd name="T66" fmla="*/ 1064456 w 865"/>
              <a:gd name="T67" fmla="*/ 176212 h 132"/>
              <a:gd name="T68" fmla="*/ 1090251 w 865"/>
              <a:gd name="T69" fmla="*/ 168275 h 132"/>
              <a:gd name="T70" fmla="*/ 1117765 w 865"/>
              <a:gd name="T71" fmla="*/ 168275 h 132"/>
              <a:gd name="T72" fmla="*/ 1160756 w 865"/>
              <a:gd name="T73" fmla="*/ 160337 h 132"/>
              <a:gd name="T74" fmla="*/ 1186550 w 865"/>
              <a:gd name="T75" fmla="*/ 152400 h 132"/>
              <a:gd name="T76" fmla="*/ 1220943 w 865"/>
              <a:gd name="T77" fmla="*/ 144462 h 132"/>
              <a:gd name="T78" fmla="*/ 1246738 w 865"/>
              <a:gd name="T79" fmla="*/ 128587 h 132"/>
              <a:gd name="T80" fmla="*/ 1270813 w 865"/>
              <a:gd name="T81" fmla="*/ 120650 h 132"/>
              <a:gd name="T82" fmla="*/ 1291448 w 865"/>
              <a:gd name="T83" fmla="*/ 112712 h 132"/>
              <a:gd name="T84" fmla="*/ 1315523 w 865"/>
              <a:gd name="T85" fmla="*/ 104775 h 132"/>
              <a:gd name="T86" fmla="*/ 1351636 w 865"/>
              <a:gd name="T87" fmla="*/ 104775 h 132"/>
              <a:gd name="T88" fmla="*/ 1375711 w 865"/>
              <a:gd name="T89" fmla="*/ 104775 h 132"/>
              <a:gd name="T90" fmla="*/ 1403225 w 865"/>
              <a:gd name="T91" fmla="*/ 104775 h 132"/>
              <a:gd name="T92" fmla="*/ 1429019 w 865"/>
              <a:gd name="T93" fmla="*/ 104775 h 132"/>
              <a:gd name="T94" fmla="*/ 1454814 w 865"/>
              <a:gd name="T95" fmla="*/ 104775 h 132"/>
              <a:gd name="T96" fmla="*/ 1480608 w 865"/>
              <a:gd name="T97" fmla="*/ 104775 h 132"/>
              <a:gd name="T98" fmla="*/ 1485767 w 865"/>
              <a:gd name="T99" fmla="*/ 114300 h 13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865"/>
              <a:gd name="T151" fmla="*/ 0 h 132"/>
              <a:gd name="T152" fmla="*/ 865 w 865"/>
              <a:gd name="T153" fmla="*/ 132 h 13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865" h="132">
                <a:moveTo>
                  <a:pt x="0" y="24"/>
                </a:moveTo>
                <a:lnTo>
                  <a:pt x="24" y="15"/>
                </a:lnTo>
                <a:lnTo>
                  <a:pt x="34" y="10"/>
                </a:lnTo>
                <a:lnTo>
                  <a:pt x="54" y="5"/>
                </a:lnTo>
                <a:lnTo>
                  <a:pt x="79" y="0"/>
                </a:lnTo>
                <a:lnTo>
                  <a:pt x="94" y="0"/>
                </a:lnTo>
                <a:lnTo>
                  <a:pt x="110" y="0"/>
                </a:lnTo>
                <a:lnTo>
                  <a:pt x="125" y="0"/>
                </a:lnTo>
                <a:lnTo>
                  <a:pt x="145" y="0"/>
                </a:lnTo>
                <a:lnTo>
                  <a:pt x="161" y="0"/>
                </a:lnTo>
                <a:lnTo>
                  <a:pt x="181" y="5"/>
                </a:lnTo>
                <a:lnTo>
                  <a:pt x="196" y="5"/>
                </a:lnTo>
                <a:lnTo>
                  <a:pt x="210" y="10"/>
                </a:lnTo>
                <a:lnTo>
                  <a:pt x="235" y="20"/>
                </a:lnTo>
                <a:lnTo>
                  <a:pt x="256" y="31"/>
                </a:lnTo>
                <a:lnTo>
                  <a:pt x="271" y="41"/>
                </a:lnTo>
                <a:lnTo>
                  <a:pt x="286" y="46"/>
                </a:lnTo>
                <a:lnTo>
                  <a:pt x="306" y="61"/>
                </a:lnTo>
                <a:lnTo>
                  <a:pt x="327" y="66"/>
                </a:lnTo>
                <a:lnTo>
                  <a:pt x="352" y="81"/>
                </a:lnTo>
                <a:lnTo>
                  <a:pt x="377" y="91"/>
                </a:lnTo>
                <a:lnTo>
                  <a:pt x="392" y="101"/>
                </a:lnTo>
                <a:lnTo>
                  <a:pt x="417" y="111"/>
                </a:lnTo>
                <a:lnTo>
                  <a:pt x="438" y="121"/>
                </a:lnTo>
                <a:lnTo>
                  <a:pt x="452" y="126"/>
                </a:lnTo>
                <a:lnTo>
                  <a:pt x="468" y="131"/>
                </a:lnTo>
                <a:lnTo>
                  <a:pt x="483" y="131"/>
                </a:lnTo>
                <a:lnTo>
                  <a:pt x="504" y="131"/>
                </a:lnTo>
                <a:lnTo>
                  <a:pt x="519" y="131"/>
                </a:lnTo>
                <a:lnTo>
                  <a:pt x="548" y="126"/>
                </a:lnTo>
                <a:lnTo>
                  <a:pt x="569" y="126"/>
                </a:lnTo>
                <a:lnTo>
                  <a:pt x="589" y="121"/>
                </a:lnTo>
                <a:lnTo>
                  <a:pt x="604" y="116"/>
                </a:lnTo>
                <a:lnTo>
                  <a:pt x="619" y="111"/>
                </a:lnTo>
                <a:lnTo>
                  <a:pt x="634" y="106"/>
                </a:lnTo>
                <a:lnTo>
                  <a:pt x="650" y="106"/>
                </a:lnTo>
                <a:lnTo>
                  <a:pt x="675" y="101"/>
                </a:lnTo>
                <a:lnTo>
                  <a:pt x="690" y="96"/>
                </a:lnTo>
                <a:lnTo>
                  <a:pt x="710" y="91"/>
                </a:lnTo>
                <a:lnTo>
                  <a:pt x="725" y="81"/>
                </a:lnTo>
                <a:lnTo>
                  <a:pt x="739" y="76"/>
                </a:lnTo>
                <a:lnTo>
                  <a:pt x="751" y="71"/>
                </a:lnTo>
                <a:lnTo>
                  <a:pt x="765" y="66"/>
                </a:lnTo>
                <a:lnTo>
                  <a:pt x="786" y="66"/>
                </a:lnTo>
                <a:lnTo>
                  <a:pt x="800" y="66"/>
                </a:lnTo>
                <a:lnTo>
                  <a:pt x="816" y="66"/>
                </a:lnTo>
                <a:lnTo>
                  <a:pt x="831" y="66"/>
                </a:lnTo>
                <a:lnTo>
                  <a:pt x="846" y="66"/>
                </a:lnTo>
                <a:lnTo>
                  <a:pt x="861" y="66"/>
                </a:lnTo>
                <a:lnTo>
                  <a:pt x="864" y="72"/>
                </a:lnTo>
              </a:path>
            </a:pathLst>
          </a:custGeom>
          <a:noFill/>
          <a:ln w="28575" cap="rnd" cmpd="sng">
            <a:solidFill>
              <a:srgbClr val="FF0033"/>
            </a:solidFill>
            <a:prstDash val="solid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4" name="Freeform 12"/>
          <p:cNvSpPr>
            <a:spLocks/>
          </p:cNvSpPr>
          <p:nvPr/>
        </p:nvSpPr>
        <p:spPr bwMode="gray">
          <a:xfrm>
            <a:off x="7158038" y="3246438"/>
            <a:ext cx="1922462" cy="255587"/>
          </a:xfrm>
          <a:custGeom>
            <a:avLst/>
            <a:gdLst>
              <a:gd name="T0" fmla="*/ 37830 w 1118"/>
              <a:gd name="T1" fmla="*/ 142875 h 161"/>
              <a:gd name="T2" fmla="*/ 98015 w 1118"/>
              <a:gd name="T3" fmla="*/ 119062 h 161"/>
              <a:gd name="T4" fmla="*/ 175395 w 1118"/>
              <a:gd name="T5" fmla="*/ 77787 h 161"/>
              <a:gd name="T6" fmla="*/ 228701 w 1118"/>
              <a:gd name="T7" fmla="*/ 69850 h 161"/>
              <a:gd name="T8" fmla="*/ 280287 w 1118"/>
              <a:gd name="T9" fmla="*/ 69850 h 161"/>
              <a:gd name="T10" fmla="*/ 349070 w 1118"/>
              <a:gd name="T11" fmla="*/ 87312 h 161"/>
              <a:gd name="T12" fmla="*/ 409254 w 1118"/>
              <a:gd name="T13" fmla="*/ 127000 h 161"/>
              <a:gd name="T14" fmla="*/ 455682 w 1118"/>
              <a:gd name="T15" fmla="*/ 150812 h 161"/>
              <a:gd name="T16" fmla="*/ 507269 w 1118"/>
              <a:gd name="T17" fmla="*/ 190500 h 161"/>
              <a:gd name="T18" fmla="*/ 574331 w 1118"/>
              <a:gd name="T19" fmla="*/ 214312 h 161"/>
              <a:gd name="T20" fmla="*/ 634516 w 1118"/>
              <a:gd name="T21" fmla="*/ 238125 h 161"/>
              <a:gd name="T22" fmla="*/ 689541 w 1118"/>
              <a:gd name="T23" fmla="*/ 238125 h 161"/>
              <a:gd name="T24" fmla="*/ 749726 w 1118"/>
              <a:gd name="T25" fmla="*/ 246062 h 161"/>
              <a:gd name="T26" fmla="*/ 809910 w 1118"/>
              <a:gd name="T27" fmla="*/ 254000 h 161"/>
              <a:gd name="T28" fmla="*/ 878692 w 1118"/>
              <a:gd name="T29" fmla="*/ 254000 h 161"/>
              <a:gd name="T30" fmla="*/ 947475 w 1118"/>
              <a:gd name="T31" fmla="*/ 254000 h 161"/>
              <a:gd name="T32" fmla="*/ 1007659 w 1118"/>
              <a:gd name="T33" fmla="*/ 254000 h 161"/>
              <a:gd name="T34" fmla="*/ 1069563 w 1118"/>
              <a:gd name="T35" fmla="*/ 254000 h 161"/>
              <a:gd name="T36" fmla="*/ 1140065 w 1118"/>
              <a:gd name="T37" fmla="*/ 254000 h 161"/>
              <a:gd name="T38" fmla="*/ 1200249 w 1118"/>
              <a:gd name="T39" fmla="*/ 238125 h 161"/>
              <a:gd name="T40" fmla="*/ 1287946 w 1118"/>
              <a:gd name="T41" fmla="*/ 222250 h 161"/>
              <a:gd name="T42" fmla="*/ 1348131 w 1118"/>
              <a:gd name="T43" fmla="*/ 198437 h 161"/>
              <a:gd name="T44" fmla="*/ 1425511 w 1118"/>
              <a:gd name="T45" fmla="*/ 174625 h 161"/>
              <a:gd name="T46" fmla="*/ 1502890 w 1118"/>
              <a:gd name="T47" fmla="*/ 150812 h 161"/>
              <a:gd name="T48" fmla="*/ 1573392 w 1118"/>
              <a:gd name="T49" fmla="*/ 127000 h 161"/>
              <a:gd name="T50" fmla="*/ 1633577 w 1118"/>
              <a:gd name="T51" fmla="*/ 103187 h 161"/>
              <a:gd name="T52" fmla="*/ 1678285 w 1118"/>
              <a:gd name="T53" fmla="*/ 77787 h 161"/>
              <a:gd name="T54" fmla="*/ 1738469 w 1118"/>
              <a:gd name="T55" fmla="*/ 46037 h 161"/>
              <a:gd name="T56" fmla="*/ 1788337 w 1118"/>
              <a:gd name="T57" fmla="*/ 30162 h 161"/>
              <a:gd name="T58" fmla="*/ 1841643 w 1118"/>
              <a:gd name="T59" fmla="*/ 22225 h 161"/>
              <a:gd name="T60" fmla="*/ 1893230 w 1118"/>
              <a:gd name="T61" fmla="*/ 14287 h 161"/>
              <a:gd name="T62" fmla="*/ 1896669 w 1118"/>
              <a:gd name="T63" fmla="*/ 0 h 16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118"/>
              <a:gd name="T97" fmla="*/ 0 h 161"/>
              <a:gd name="T98" fmla="*/ 1118 w 1118"/>
              <a:gd name="T99" fmla="*/ 161 h 16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118" h="161">
                <a:moveTo>
                  <a:pt x="0" y="96"/>
                </a:moveTo>
                <a:lnTo>
                  <a:pt x="22" y="90"/>
                </a:lnTo>
                <a:lnTo>
                  <a:pt x="38" y="80"/>
                </a:lnTo>
                <a:lnTo>
                  <a:pt x="57" y="75"/>
                </a:lnTo>
                <a:lnTo>
                  <a:pt x="82" y="60"/>
                </a:lnTo>
                <a:lnTo>
                  <a:pt x="102" y="49"/>
                </a:lnTo>
                <a:lnTo>
                  <a:pt x="117" y="44"/>
                </a:lnTo>
                <a:lnTo>
                  <a:pt x="133" y="44"/>
                </a:lnTo>
                <a:lnTo>
                  <a:pt x="143" y="44"/>
                </a:lnTo>
                <a:lnTo>
                  <a:pt x="163" y="44"/>
                </a:lnTo>
                <a:lnTo>
                  <a:pt x="184" y="49"/>
                </a:lnTo>
                <a:lnTo>
                  <a:pt x="203" y="55"/>
                </a:lnTo>
                <a:lnTo>
                  <a:pt x="219" y="65"/>
                </a:lnTo>
                <a:lnTo>
                  <a:pt x="238" y="80"/>
                </a:lnTo>
                <a:lnTo>
                  <a:pt x="254" y="90"/>
                </a:lnTo>
                <a:lnTo>
                  <a:pt x="265" y="95"/>
                </a:lnTo>
                <a:lnTo>
                  <a:pt x="280" y="105"/>
                </a:lnTo>
                <a:lnTo>
                  <a:pt x="295" y="120"/>
                </a:lnTo>
                <a:lnTo>
                  <a:pt x="315" y="125"/>
                </a:lnTo>
                <a:lnTo>
                  <a:pt x="334" y="135"/>
                </a:lnTo>
                <a:lnTo>
                  <a:pt x="350" y="140"/>
                </a:lnTo>
                <a:lnTo>
                  <a:pt x="369" y="150"/>
                </a:lnTo>
                <a:lnTo>
                  <a:pt x="386" y="150"/>
                </a:lnTo>
                <a:lnTo>
                  <a:pt x="401" y="150"/>
                </a:lnTo>
                <a:lnTo>
                  <a:pt x="421" y="155"/>
                </a:lnTo>
                <a:lnTo>
                  <a:pt x="436" y="155"/>
                </a:lnTo>
                <a:lnTo>
                  <a:pt x="451" y="155"/>
                </a:lnTo>
                <a:lnTo>
                  <a:pt x="471" y="160"/>
                </a:lnTo>
                <a:lnTo>
                  <a:pt x="490" y="160"/>
                </a:lnTo>
                <a:lnTo>
                  <a:pt x="511" y="160"/>
                </a:lnTo>
                <a:lnTo>
                  <a:pt x="532" y="160"/>
                </a:lnTo>
                <a:lnTo>
                  <a:pt x="551" y="160"/>
                </a:lnTo>
                <a:lnTo>
                  <a:pt x="571" y="160"/>
                </a:lnTo>
                <a:lnTo>
                  <a:pt x="586" y="160"/>
                </a:lnTo>
                <a:lnTo>
                  <a:pt x="607" y="160"/>
                </a:lnTo>
                <a:lnTo>
                  <a:pt x="622" y="160"/>
                </a:lnTo>
                <a:lnTo>
                  <a:pt x="643" y="160"/>
                </a:lnTo>
                <a:lnTo>
                  <a:pt x="663" y="160"/>
                </a:lnTo>
                <a:lnTo>
                  <a:pt x="682" y="155"/>
                </a:lnTo>
                <a:lnTo>
                  <a:pt x="698" y="150"/>
                </a:lnTo>
                <a:lnTo>
                  <a:pt x="723" y="145"/>
                </a:lnTo>
                <a:lnTo>
                  <a:pt x="749" y="140"/>
                </a:lnTo>
                <a:lnTo>
                  <a:pt x="769" y="130"/>
                </a:lnTo>
                <a:lnTo>
                  <a:pt x="784" y="125"/>
                </a:lnTo>
                <a:lnTo>
                  <a:pt x="809" y="120"/>
                </a:lnTo>
                <a:lnTo>
                  <a:pt x="829" y="110"/>
                </a:lnTo>
                <a:lnTo>
                  <a:pt x="855" y="105"/>
                </a:lnTo>
                <a:lnTo>
                  <a:pt x="874" y="95"/>
                </a:lnTo>
                <a:lnTo>
                  <a:pt x="895" y="90"/>
                </a:lnTo>
                <a:lnTo>
                  <a:pt x="915" y="80"/>
                </a:lnTo>
                <a:lnTo>
                  <a:pt x="934" y="75"/>
                </a:lnTo>
                <a:lnTo>
                  <a:pt x="950" y="65"/>
                </a:lnTo>
                <a:lnTo>
                  <a:pt x="965" y="60"/>
                </a:lnTo>
                <a:lnTo>
                  <a:pt x="976" y="49"/>
                </a:lnTo>
                <a:lnTo>
                  <a:pt x="995" y="39"/>
                </a:lnTo>
                <a:lnTo>
                  <a:pt x="1011" y="29"/>
                </a:lnTo>
                <a:lnTo>
                  <a:pt x="1026" y="19"/>
                </a:lnTo>
                <a:lnTo>
                  <a:pt x="1040" y="19"/>
                </a:lnTo>
                <a:lnTo>
                  <a:pt x="1055" y="14"/>
                </a:lnTo>
                <a:lnTo>
                  <a:pt x="1071" y="14"/>
                </a:lnTo>
                <a:lnTo>
                  <a:pt x="1090" y="9"/>
                </a:lnTo>
                <a:lnTo>
                  <a:pt x="1101" y="9"/>
                </a:lnTo>
                <a:lnTo>
                  <a:pt x="1117" y="9"/>
                </a:lnTo>
                <a:lnTo>
                  <a:pt x="1103" y="0"/>
                </a:lnTo>
              </a:path>
            </a:pathLst>
          </a:custGeom>
          <a:noFill/>
          <a:ln w="28575" cap="rnd" cmpd="sng">
            <a:solidFill>
              <a:srgbClr val="FF0033"/>
            </a:solidFill>
            <a:prstDash val="solid"/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gray">
          <a:xfrm>
            <a:off x="5118100" y="3398838"/>
            <a:ext cx="4127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6" name="Freeform 14"/>
          <p:cNvSpPr>
            <a:spLocks/>
          </p:cNvSpPr>
          <p:nvPr/>
        </p:nvSpPr>
        <p:spPr bwMode="gray">
          <a:xfrm>
            <a:off x="1214438" y="4305300"/>
            <a:ext cx="1487487" cy="209550"/>
          </a:xfrm>
          <a:custGeom>
            <a:avLst/>
            <a:gdLst>
              <a:gd name="T0" fmla="*/ 0 w 865"/>
              <a:gd name="T1" fmla="*/ 38100 h 132"/>
              <a:gd name="T2" fmla="*/ 41271 w 865"/>
              <a:gd name="T3" fmla="*/ 23812 h 132"/>
              <a:gd name="T4" fmla="*/ 58468 w 865"/>
              <a:gd name="T5" fmla="*/ 15875 h 132"/>
              <a:gd name="T6" fmla="*/ 92860 w 865"/>
              <a:gd name="T7" fmla="*/ 7937 h 132"/>
              <a:gd name="T8" fmla="*/ 135851 w 865"/>
              <a:gd name="T9" fmla="*/ 0 h 132"/>
              <a:gd name="T10" fmla="*/ 161646 w 865"/>
              <a:gd name="T11" fmla="*/ 0 h 132"/>
              <a:gd name="T12" fmla="*/ 189160 w 865"/>
              <a:gd name="T13" fmla="*/ 0 h 132"/>
              <a:gd name="T14" fmla="*/ 214955 w 865"/>
              <a:gd name="T15" fmla="*/ 0 h 132"/>
              <a:gd name="T16" fmla="*/ 249348 w 865"/>
              <a:gd name="T17" fmla="*/ 0 h 132"/>
              <a:gd name="T18" fmla="*/ 276862 w 865"/>
              <a:gd name="T19" fmla="*/ 0 h 132"/>
              <a:gd name="T20" fmla="*/ 311255 w 865"/>
              <a:gd name="T21" fmla="*/ 7937 h 132"/>
              <a:gd name="T22" fmla="*/ 337049 w 865"/>
              <a:gd name="T23" fmla="*/ 7937 h 132"/>
              <a:gd name="T24" fmla="*/ 361124 w 865"/>
              <a:gd name="T25" fmla="*/ 15875 h 132"/>
              <a:gd name="T26" fmla="*/ 404115 w 865"/>
              <a:gd name="T27" fmla="*/ 31750 h 132"/>
              <a:gd name="T28" fmla="*/ 440227 w 865"/>
              <a:gd name="T29" fmla="*/ 49212 h 132"/>
              <a:gd name="T30" fmla="*/ 466022 w 865"/>
              <a:gd name="T31" fmla="*/ 65087 h 132"/>
              <a:gd name="T32" fmla="*/ 491817 w 865"/>
              <a:gd name="T33" fmla="*/ 73025 h 132"/>
              <a:gd name="T34" fmla="*/ 526209 w 865"/>
              <a:gd name="T35" fmla="*/ 96837 h 132"/>
              <a:gd name="T36" fmla="*/ 562322 w 865"/>
              <a:gd name="T37" fmla="*/ 104775 h 132"/>
              <a:gd name="T38" fmla="*/ 605313 w 865"/>
              <a:gd name="T39" fmla="*/ 128587 h 132"/>
              <a:gd name="T40" fmla="*/ 648304 w 865"/>
              <a:gd name="T41" fmla="*/ 144462 h 132"/>
              <a:gd name="T42" fmla="*/ 674098 w 865"/>
              <a:gd name="T43" fmla="*/ 160337 h 132"/>
              <a:gd name="T44" fmla="*/ 717089 w 865"/>
              <a:gd name="T45" fmla="*/ 176212 h 132"/>
              <a:gd name="T46" fmla="*/ 753202 w 865"/>
              <a:gd name="T47" fmla="*/ 192087 h 132"/>
              <a:gd name="T48" fmla="*/ 777276 w 865"/>
              <a:gd name="T49" fmla="*/ 200025 h 132"/>
              <a:gd name="T50" fmla="*/ 804791 w 865"/>
              <a:gd name="T51" fmla="*/ 207963 h 132"/>
              <a:gd name="T52" fmla="*/ 830585 w 865"/>
              <a:gd name="T53" fmla="*/ 207963 h 132"/>
              <a:gd name="T54" fmla="*/ 866698 w 865"/>
              <a:gd name="T55" fmla="*/ 207963 h 132"/>
              <a:gd name="T56" fmla="*/ 892492 w 865"/>
              <a:gd name="T57" fmla="*/ 207963 h 132"/>
              <a:gd name="T58" fmla="*/ 942362 w 865"/>
              <a:gd name="T59" fmla="*/ 200025 h 132"/>
              <a:gd name="T60" fmla="*/ 978474 w 865"/>
              <a:gd name="T61" fmla="*/ 200025 h 132"/>
              <a:gd name="T62" fmla="*/ 1012867 w 865"/>
              <a:gd name="T63" fmla="*/ 192087 h 132"/>
              <a:gd name="T64" fmla="*/ 1038662 w 865"/>
              <a:gd name="T65" fmla="*/ 184150 h 132"/>
              <a:gd name="T66" fmla="*/ 1064456 w 865"/>
              <a:gd name="T67" fmla="*/ 176212 h 132"/>
              <a:gd name="T68" fmla="*/ 1090251 w 865"/>
              <a:gd name="T69" fmla="*/ 168275 h 132"/>
              <a:gd name="T70" fmla="*/ 1117765 w 865"/>
              <a:gd name="T71" fmla="*/ 168275 h 132"/>
              <a:gd name="T72" fmla="*/ 1160756 w 865"/>
              <a:gd name="T73" fmla="*/ 160337 h 132"/>
              <a:gd name="T74" fmla="*/ 1186550 w 865"/>
              <a:gd name="T75" fmla="*/ 152400 h 132"/>
              <a:gd name="T76" fmla="*/ 1220943 w 865"/>
              <a:gd name="T77" fmla="*/ 144462 h 132"/>
              <a:gd name="T78" fmla="*/ 1246738 w 865"/>
              <a:gd name="T79" fmla="*/ 128587 h 132"/>
              <a:gd name="T80" fmla="*/ 1270813 w 865"/>
              <a:gd name="T81" fmla="*/ 120650 h 132"/>
              <a:gd name="T82" fmla="*/ 1291448 w 865"/>
              <a:gd name="T83" fmla="*/ 112712 h 132"/>
              <a:gd name="T84" fmla="*/ 1315523 w 865"/>
              <a:gd name="T85" fmla="*/ 104775 h 132"/>
              <a:gd name="T86" fmla="*/ 1351636 w 865"/>
              <a:gd name="T87" fmla="*/ 104775 h 132"/>
              <a:gd name="T88" fmla="*/ 1375711 w 865"/>
              <a:gd name="T89" fmla="*/ 104775 h 132"/>
              <a:gd name="T90" fmla="*/ 1403225 w 865"/>
              <a:gd name="T91" fmla="*/ 104775 h 132"/>
              <a:gd name="T92" fmla="*/ 1429019 w 865"/>
              <a:gd name="T93" fmla="*/ 104775 h 132"/>
              <a:gd name="T94" fmla="*/ 1454814 w 865"/>
              <a:gd name="T95" fmla="*/ 104775 h 132"/>
              <a:gd name="T96" fmla="*/ 1480608 w 865"/>
              <a:gd name="T97" fmla="*/ 104775 h 132"/>
              <a:gd name="T98" fmla="*/ 1485767 w 865"/>
              <a:gd name="T99" fmla="*/ 114300 h 13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865"/>
              <a:gd name="T151" fmla="*/ 0 h 132"/>
              <a:gd name="T152" fmla="*/ 865 w 865"/>
              <a:gd name="T153" fmla="*/ 132 h 13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865" h="132">
                <a:moveTo>
                  <a:pt x="0" y="24"/>
                </a:moveTo>
                <a:lnTo>
                  <a:pt x="24" y="15"/>
                </a:lnTo>
                <a:lnTo>
                  <a:pt x="34" y="10"/>
                </a:lnTo>
                <a:lnTo>
                  <a:pt x="54" y="5"/>
                </a:lnTo>
                <a:lnTo>
                  <a:pt x="79" y="0"/>
                </a:lnTo>
                <a:lnTo>
                  <a:pt x="94" y="0"/>
                </a:lnTo>
                <a:lnTo>
                  <a:pt x="110" y="0"/>
                </a:lnTo>
                <a:lnTo>
                  <a:pt x="125" y="0"/>
                </a:lnTo>
                <a:lnTo>
                  <a:pt x="145" y="0"/>
                </a:lnTo>
                <a:lnTo>
                  <a:pt x="161" y="0"/>
                </a:lnTo>
                <a:lnTo>
                  <a:pt x="181" y="5"/>
                </a:lnTo>
                <a:lnTo>
                  <a:pt x="196" y="5"/>
                </a:lnTo>
                <a:lnTo>
                  <a:pt x="210" y="10"/>
                </a:lnTo>
                <a:lnTo>
                  <a:pt x="235" y="20"/>
                </a:lnTo>
                <a:lnTo>
                  <a:pt x="256" y="31"/>
                </a:lnTo>
                <a:lnTo>
                  <a:pt x="271" y="41"/>
                </a:lnTo>
                <a:lnTo>
                  <a:pt x="286" y="46"/>
                </a:lnTo>
                <a:lnTo>
                  <a:pt x="306" y="61"/>
                </a:lnTo>
                <a:lnTo>
                  <a:pt x="327" y="66"/>
                </a:lnTo>
                <a:lnTo>
                  <a:pt x="352" y="81"/>
                </a:lnTo>
                <a:lnTo>
                  <a:pt x="377" y="91"/>
                </a:lnTo>
                <a:lnTo>
                  <a:pt x="392" y="101"/>
                </a:lnTo>
                <a:lnTo>
                  <a:pt x="417" y="111"/>
                </a:lnTo>
                <a:lnTo>
                  <a:pt x="438" y="121"/>
                </a:lnTo>
                <a:lnTo>
                  <a:pt x="452" y="126"/>
                </a:lnTo>
                <a:lnTo>
                  <a:pt x="468" y="131"/>
                </a:lnTo>
                <a:lnTo>
                  <a:pt x="483" y="131"/>
                </a:lnTo>
                <a:lnTo>
                  <a:pt x="504" y="131"/>
                </a:lnTo>
                <a:lnTo>
                  <a:pt x="519" y="131"/>
                </a:lnTo>
                <a:lnTo>
                  <a:pt x="548" y="126"/>
                </a:lnTo>
                <a:lnTo>
                  <a:pt x="569" y="126"/>
                </a:lnTo>
                <a:lnTo>
                  <a:pt x="589" y="121"/>
                </a:lnTo>
                <a:lnTo>
                  <a:pt x="604" y="116"/>
                </a:lnTo>
                <a:lnTo>
                  <a:pt x="619" y="111"/>
                </a:lnTo>
                <a:lnTo>
                  <a:pt x="634" y="106"/>
                </a:lnTo>
                <a:lnTo>
                  <a:pt x="650" y="106"/>
                </a:lnTo>
                <a:lnTo>
                  <a:pt x="675" y="101"/>
                </a:lnTo>
                <a:lnTo>
                  <a:pt x="690" y="96"/>
                </a:lnTo>
                <a:lnTo>
                  <a:pt x="710" y="91"/>
                </a:lnTo>
                <a:lnTo>
                  <a:pt x="725" y="81"/>
                </a:lnTo>
                <a:lnTo>
                  <a:pt x="739" y="76"/>
                </a:lnTo>
                <a:lnTo>
                  <a:pt x="751" y="71"/>
                </a:lnTo>
                <a:lnTo>
                  <a:pt x="765" y="66"/>
                </a:lnTo>
                <a:lnTo>
                  <a:pt x="786" y="66"/>
                </a:lnTo>
                <a:lnTo>
                  <a:pt x="800" y="66"/>
                </a:lnTo>
                <a:lnTo>
                  <a:pt x="816" y="66"/>
                </a:lnTo>
                <a:lnTo>
                  <a:pt x="831" y="66"/>
                </a:lnTo>
                <a:lnTo>
                  <a:pt x="846" y="66"/>
                </a:lnTo>
                <a:lnTo>
                  <a:pt x="861" y="66"/>
                </a:lnTo>
                <a:lnTo>
                  <a:pt x="864" y="7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7" name="Freeform 15"/>
          <p:cNvSpPr>
            <a:spLocks/>
          </p:cNvSpPr>
          <p:nvPr/>
        </p:nvSpPr>
        <p:spPr bwMode="gray">
          <a:xfrm>
            <a:off x="2700338" y="4267200"/>
            <a:ext cx="1922462" cy="255588"/>
          </a:xfrm>
          <a:custGeom>
            <a:avLst/>
            <a:gdLst>
              <a:gd name="T0" fmla="*/ 37830 w 1118"/>
              <a:gd name="T1" fmla="*/ 142875 h 161"/>
              <a:gd name="T2" fmla="*/ 98015 w 1118"/>
              <a:gd name="T3" fmla="*/ 119063 h 161"/>
              <a:gd name="T4" fmla="*/ 175395 w 1118"/>
              <a:gd name="T5" fmla="*/ 77788 h 161"/>
              <a:gd name="T6" fmla="*/ 228701 w 1118"/>
              <a:gd name="T7" fmla="*/ 69850 h 161"/>
              <a:gd name="T8" fmla="*/ 280287 w 1118"/>
              <a:gd name="T9" fmla="*/ 69850 h 161"/>
              <a:gd name="T10" fmla="*/ 349070 w 1118"/>
              <a:gd name="T11" fmla="*/ 87313 h 161"/>
              <a:gd name="T12" fmla="*/ 409254 w 1118"/>
              <a:gd name="T13" fmla="*/ 127000 h 161"/>
              <a:gd name="T14" fmla="*/ 455682 w 1118"/>
              <a:gd name="T15" fmla="*/ 150813 h 161"/>
              <a:gd name="T16" fmla="*/ 507269 w 1118"/>
              <a:gd name="T17" fmla="*/ 190500 h 161"/>
              <a:gd name="T18" fmla="*/ 574331 w 1118"/>
              <a:gd name="T19" fmla="*/ 214313 h 161"/>
              <a:gd name="T20" fmla="*/ 634516 w 1118"/>
              <a:gd name="T21" fmla="*/ 238125 h 161"/>
              <a:gd name="T22" fmla="*/ 689541 w 1118"/>
              <a:gd name="T23" fmla="*/ 238125 h 161"/>
              <a:gd name="T24" fmla="*/ 749726 w 1118"/>
              <a:gd name="T25" fmla="*/ 246063 h 161"/>
              <a:gd name="T26" fmla="*/ 809910 w 1118"/>
              <a:gd name="T27" fmla="*/ 254000 h 161"/>
              <a:gd name="T28" fmla="*/ 878692 w 1118"/>
              <a:gd name="T29" fmla="*/ 254000 h 161"/>
              <a:gd name="T30" fmla="*/ 947475 w 1118"/>
              <a:gd name="T31" fmla="*/ 254000 h 161"/>
              <a:gd name="T32" fmla="*/ 1007659 w 1118"/>
              <a:gd name="T33" fmla="*/ 254000 h 161"/>
              <a:gd name="T34" fmla="*/ 1069563 w 1118"/>
              <a:gd name="T35" fmla="*/ 254000 h 161"/>
              <a:gd name="T36" fmla="*/ 1140065 w 1118"/>
              <a:gd name="T37" fmla="*/ 254000 h 161"/>
              <a:gd name="T38" fmla="*/ 1200249 w 1118"/>
              <a:gd name="T39" fmla="*/ 238125 h 161"/>
              <a:gd name="T40" fmla="*/ 1287946 w 1118"/>
              <a:gd name="T41" fmla="*/ 222250 h 161"/>
              <a:gd name="T42" fmla="*/ 1348131 w 1118"/>
              <a:gd name="T43" fmla="*/ 198438 h 161"/>
              <a:gd name="T44" fmla="*/ 1425511 w 1118"/>
              <a:gd name="T45" fmla="*/ 174625 h 161"/>
              <a:gd name="T46" fmla="*/ 1502890 w 1118"/>
              <a:gd name="T47" fmla="*/ 150813 h 161"/>
              <a:gd name="T48" fmla="*/ 1573392 w 1118"/>
              <a:gd name="T49" fmla="*/ 127000 h 161"/>
              <a:gd name="T50" fmla="*/ 1633577 w 1118"/>
              <a:gd name="T51" fmla="*/ 103188 h 161"/>
              <a:gd name="T52" fmla="*/ 1678285 w 1118"/>
              <a:gd name="T53" fmla="*/ 77788 h 161"/>
              <a:gd name="T54" fmla="*/ 1738469 w 1118"/>
              <a:gd name="T55" fmla="*/ 46038 h 161"/>
              <a:gd name="T56" fmla="*/ 1788337 w 1118"/>
              <a:gd name="T57" fmla="*/ 30163 h 161"/>
              <a:gd name="T58" fmla="*/ 1841643 w 1118"/>
              <a:gd name="T59" fmla="*/ 22225 h 161"/>
              <a:gd name="T60" fmla="*/ 1893230 w 1118"/>
              <a:gd name="T61" fmla="*/ 14288 h 161"/>
              <a:gd name="T62" fmla="*/ 1896669 w 1118"/>
              <a:gd name="T63" fmla="*/ 0 h 16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118"/>
              <a:gd name="T97" fmla="*/ 0 h 161"/>
              <a:gd name="T98" fmla="*/ 1118 w 1118"/>
              <a:gd name="T99" fmla="*/ 161 h 16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118" h="161">
                <a:moveTo>
                  <a:pt x="0" y="96"/>
                </a:moveTo>
                <a:lnTo>
                  <a:pt x="22" y="90"/>
                </a:lnTo>
                <a:lnTo>
                  <a:pt x="38" y="80"/>
                </a:lnTo>
                <a:lnTo>
                  <a:pt x="57" y="75"/>
                </a:lnTo>
                <a:lnTo>
                  <a:pt x="82" y="60"/>
                </a:lnTo>
                <a:lnTo>
                  <a:pt x="102" y="49"/>
                </a:lnTo>
                <a:lnTo>
                  <a:pt x="117" y="44"/>
                </a:lnTo>
                <a:lnTo>
                  <a:pt x="133" y="44"/>
                </a:lnTo>
                <a:lnTo>
                  <a:pt x="143" y="44"/>
                </a:lnTo>
                <a:lnTo>
                  <a:pt x="163" y="44"/>
                </a:lnTo>
                <a:lnTo>
                  <a:pt x="184" y="49"/>
                </a:lnTo>
                <a:lnTo>
                  <a:pt x="203" y="55"/>
                </a:lnTo>
                <a:lnTo>
                  <a:pt x="219" y="65"/>
                </a:lnTo>
                <a:lnTo>
                  <a:pt x="238" y="80"/>
                </a:lnTo>
                <a:lnTo>
                  <a:pt x="254" y="90"/>
                </a:lnTo>
                <a:lnTo>
                  <a:pt x="265" y="95"/>
                </a:lnTo>
                <a:lnTo>
                  <a:pt x="280" y="105"/>
                </a:lnTo>
                <a:lnTo>
                  <a:pt x="295" y="120"/>
                </a:lnTo>
                <a:lnTo>
                  <a:pt x="315" y="125"/>
                </a:lnTo>
                <a:lnTo>
                  <a:pt x="334" y="135"/>
                </a:lnTo>
                <a:lnTo>
                  <a:pt x="350" y="140"/>
                </a:lnTo>
                <a:lnTo>
                  <a:pt x="369" y="150"/>
                </a:lnTo>
                <a:lnTo>
                  <a:pt x="386" y="150"/>
                </a:lnTo>
                <a:lnTo>
                  <a:pt x="401" y="150"/>
                </a:lnTo>
                <a:lnTo>
                  <a:pt x="421" y="155"/>
                </a:lnTo>
                <a:lnTo>
                  <a:pt x="436" y="155"/>
                </a:lnTo>
                <a:lnTo>
                  <a:pt x="451" y="155"/>
                </a:lnTo>
                <a:lnTo>
                  <a:pt x="471" y="160"/>
                </a:lnTo>
                <a:lnTo>
                  <a:pt x="490" y="160"/>
                </a:lnTo>
                <a:lnTo>
                  <a:pt x="511" y="160"/>
                </a:lnTo>
                <a:lnTo>
                  <a:pt x="532" y="160"/>
                </a:lnTo>
                <a:lnTo>
                  <a:pt x="551" y="160"/>
                </a:lnTo>
                <a:lnTo>
                  <a:pt x="571" y="160"/>
                </a:lnTo>
                <a:lnTo>
                  <a:pt x="586" y="160"/>
                </a:lnTo>
                <a:lnTo>
                  <a:pt x="607" y="160"/>
                </a:lnTo>
                <a:lnTo>
                  <a:pt x="622" y="160"/>
                </a:lnTo>
                <a:lnTo>
                  <a:pt x="643" y="160"/>
                </a:lnTo>
                <a:lnTo>
                  <a:pt x="663" y="160"/>
                </a:lnTo>
                <a:lnTo>
                  <a:pt x="682" y="155"/>
                </a:lnTo>
                <a:lnTo>
                  <a:pt x="698" y="150"/>
                </a:lnTo>
                <a:lnTo>
                  <a:pt x="723" y="145"/>
                </a:lnTo>
                <a:lnTo>
                  <a:pt x="749" y="140"/>
                </a:lnTo>
                <a:lnTo>
                  <a:pt x="769" y="130"/>
                </a:lnTo>
                <a:lnTo>
                  <a:pt x="784" y="125"/>
                </a:lnTo>
                <a:lnTo>
                  <a:pt x="809" y="120"/>
                </a:lnTo>
                <a:lnTo>
                  <a:pt x="829" y="110"/>
                </a:lnTo>
                <a:lnTo>
                  <a:pt x="855" y="105"/>
                </a:lnTo>
                <a:lnTo>
                  <a:pt x="874" y="95"/>
                </a:lnTo>
                <a:lnTo>
                  <a:pt x="895" y="90"/>
                </a:lnTo>
                <a:lnTo>
                  <a:pt x="915" y="80"/>
                </a:lnTo>
                <a:lnTo>
                  <a:pt x="934" y="75"/>
                </a:lnTo>
                <a:lnTo>
                  <a:pt x="950" y="65"/>
                </a:lnTo>
                <a:lnTo>
                  <a:pt x="965" y="60"/>
                </a:lnTo>
                <a:lnTo>
                  <a:pt x="976" y="49"/>
                </a:lnTo>
                <a:lnTo>
                  <a:pt x="995" y="39"/>
                </a:lnTo>
                <a:lnTo>
                  <a:pt x="1011" y="29"/>
                </a:lnTo>
                <a:lnTo>
                  <a:pt x="1026" y="19"/>
                </a:lnTo>
                <a:lnTo>
                  <a:pt x="1040" y="19"/>
                </a:lnTo>
                <a:lnTo>
                  <a:pt x="1055" y="14"/>
                </a:lnTo>
                <a:lnTo>
                  <a:pt x="1071" y="14"/>
                </a:lnTo>
                <a:lnTo>
                  <a:pt x="1090" y="9"/>
                </a:lnTo>
                <a:lnTo>
                  <a:pt x="1101" y="9"/>
                </a:lnTo>
                <a:lnTo>
                  <a:pt x="1117" y="9"/>
                </a:lnTo>
                <a:lnTo>
                  <a:pt x="1103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gray">
          <a:xfrm>
            <a:off x="5118100" y="4267200"/>
            <a:ext cx="4953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9" name="Freeform 17"/>
          <p:cNvSpPr>
            <a:spLocks/>
          </p:cNvSpPr>
          <p:nvPr/>
        </p:nvSpPr>
        <p:spPr bwMode="gray">
          <a:xfrm>
            <a:off x="992188" y="3360738"/>
            <a:ext cx="1487487" cy="209550"/>
          </a:xfrm>
          <a:custGeom>
            <a:avLst/>
            <a:gdLst>
              <a:gd name="T0" fmla="*/ 0 w 865"/>
              <a:gd name="T1" fmla="*/ 38100 h 132"/>
              <a:gd name="T2" fmla="*/ 41271 w 865"/>
              <a:gd name="T3" fmla="*/ 23812 h 132"/>
              <a:gd name="T4" fmla="*/ 58468 w 865"/>
              <a:gd name="T5" fmla="*/ 15875 h 132"/>
              <a:gd name="T6" fmla="*/ 92860 w 865"/>
              <a:gd name="T7" fmla="*/ 7937 h 132"/>
              <a:gd name="T8" fmla="*/ 135851 w 865"/>
              <a:gd name="T9" fmla="*/ 0 h 132"/>
              <a:gd name="T10" fmla="*/ 161646 w 865"/>
              <a:gd name="T11" fmla="*/ 0 h 132"/>
              <a:gd name="T12" fmla="*/ 189160 w 865"/>
              <a:gd name="T13" fmla="*/ 0 h 132"/>
              <a:gd name="T14" fmla="*/ 214955 w 865"/>
              <a:gd name="T15" fmla="*/ 0 h 132"/>
              <a:gd name="T16" fmla="*/ 249348 w 865"/>
              <a:gd name="T17" fmla="*/ 0 h 132"/>
              <a:gd name="T18" fmla="*/ 276862 w 865"/>
              <a:gd name="T19" fmla="*/ 0 h 132"/>
              <a:gd name="T20" fmla="*/ 311255 w 865"/>
              <a:gd name="T21" fmla="*/ 7937 h 132"/>
              <a:gd name="T22" fmla="*/ 337049 w 865"/>
              <a:gd name="T23" fmla="*/ 7937 h 132"/>
              <a:gd name="T24" fmla="*/ 361124 w 865"/>
              <a:gd name="T25" fmla="*/ 15875 h 132"/>
              <a:gd name="T26" fmla="*/ 404115 w 865"/>
              <a:gd name="T27" fmla="*/ 31750 h 132"/>
              <a:gd name="T28" fmla="*/ 440227 w 865"/>
              <a:gd name="T29" fmla="*/ 49212 h 132"/>
              <a:gd name="T30" fmla="*/ 466022 w 865"/>
              <a:gd name="T31" fmla="*/ 65087 h 132"/>
              <a:gd name="T32" fmla="*/ 491817 w 865"/>
              <a:gd name="T33" fmla="*/ 73025 h 132"/>
              <a:gd name="T34" fmla="*/ 526209 w 865"/>
              <a:gd name="T35" fmla="*/ 96837 h 132"/>
              <a:gd name="T36" fmla="*/ 562322 w 865"/>
              <a:gd name="T37" fmla="*/ 104775 h 132"/>
              <a:gd name="T38" fmla="*/ 605313 w 865"/>
              <a:gd name="T39" fmla="*/ 128587 h 132"/>
              <a:gd name="T40" fmla="*/ 648304 w 865"/>
              <a:gd name="T41" fmla="*/ 144462 h 132"/>
              <a:gd name="T42" fmla="*/ 674098 w 865"/>
              <a:gd name="T43" fmla="*/ 160337 h 132"/>
              <a:gd name="T44" fmla="*/ 717089 w 865"/>
              <a:gd name="T45" fmla="*/ 176212 h 132"/>
              <a:gd name="T46" fmla="*/ 753202 w 865"/>
              <a:gd name="T47" fmla="*/ 192087 h 132"/>
              <a:gd name="T48" fmla="*/ 777276 w 865"/>
              <a:gd name="T49" fmla="*/ 200025 h 132"/>
              <a:gd name="T50" fmla="*/ 804791 w 865"/>
              <a:gd name="T51" fmla="*/ 207963 h 132"/>
              <a:gd name="T52" fmla="*/ 830585 w 865"/>
              <a:gd name="T53" fmla="*/ 207963 h 132"/>
              <a:gd name="T54" fmla="*/ 866698 w 865"/>
              <a:gd name="T55" fmla="*/ 207963 h 132"/>
              <a:gd name="T56" fmla="*/ 892492 w 865"/>
              <a:gd name="T57" fmla="*/ 207963 h 132"/>
              <a:gd name="T58" fmla="*/ 942362 w 865"/>
              <a:gd name="T59" fmla="*/ 200025 h 132"/>
              <a:gd name="T60" fmla="*/ 978474 w 865"/>
              <a:gd name="T61" fmla="*/ 200025 h 132"/>
              <a:gd name="T62" fmla="*/ 1012867 w 865"/>
              <a:gd name="T63" fmla="*/ 192087 h 132"/>
              <a:gd name="T64" fmla="*/ 1038662 w 865"/>
              <a:gd name="T65" fmla="*/ 184150 h 132"/>
              <a:gd name="T66" fmla="*/ 1064456 w 865"/>
              <a:gd name="T67" fmla="*/ 176212 h 132"/>
              <a:gd name="T68" fmla="*/ 1090251 w 865"/>
              <a:gd name="T69" fmla="*/ 168275 h 132"/>
              <a:gd name="T70" fmla="*/ 1117765 w 865"/>
              <a:gd name="T71" fmla="*/ 168275 h 132"/>
              <a:gd name="T72" fmla="*/ 1160756 w 865"/>
              <a:gd name="T73" fmla="*/ 160337 h 132"/>
              <a:gd name="T74" fmla="*/ 1186550 w 865"/>
              <a:gd name="T75" fmla="*/ 152400 h 132"/>
              <a:gd name="T76" fmla="*/ 1220943 w 865"/>
              <a:gd name="T77" fmla="*/ 144462 h 132"/>
              <a:gd name="T78" fmla="*/ 1246738 w 865"/>
              <a:gd name="T79" fmla="*/ 128587 h 132"/>
              <a:gd name="T80" fmla="*/ 1270813 w 865"/>
              <a:gd name="T81" fmla="*/ 120650 h 132"/>
              <a:gd name="T82" fmla="*/ 1291448 w 865"/>
              <a:gd name="T83" fmla="*/ 112712 h 132"/>
              <a:gd name="T84" fmla="*/ 1315523 w 865"/>
              <a:gd name="T85" fmla="*/ 104775 h 132"/>
              <a:gd name="T86" fmla="*/ 1351636 w 865"/>
              <a:gd name="T87" fmla="*/ 104775 h 132"/>
              <a:gd name="T88" fmla="*/ 1375711 w 865"/>
              <a:gd name="T89" fmla="*/ 104775 h 132"/>
              <a:gd name="T90" fmla="*/ 1403225 w 865"/>
              <a:gd name="T91" fmla="*/ 104775 h 132"/>
              <a:gd name="T92" fmla="*/ 1429019 w 865"/>
              <a:gd name="T93" fmla="*/ 104775 h 132"/>
              <a:gd name="T94" fmla="*/ 1454814 w 865"/>
              <a:gd name="T95" fmla="*/ 104775 h 132"/>
              <a:gd name="T96" fmla="*/ 1480608 w 865"/>
              <a:gd name="T97" fmla="*/ 104775 h 132"/>
              <a:gd name="T98" fmla="*/ 1485767 w 865"/>
              <a:gd name="T99" fmla="*/ 114300 h 13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865"/>
              <a:gd name="T151" fmla="*/ 0 h 132"/>
              <a:gd name="T152" fmla="*/ 865 w 865"/>
              <a:gd name="T153" fmla="*/ 132 h 13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865" h="132">
                <a:moveTo>
                  <a:pt x="0" y="24"/>
                </a:moveTo>
                <a:lnTo>
                  <a:pt x="24" y="15"/>
                </a:lnTo>
                <a:lnTo>
                  <a:pt x="34" y="10"/>
                </a:lnTo>
                <a:lnTo>
                  <a:pt x="54" y="5"/>
                </a:lnTo>
                <a:lnTo>
                  <a:pt x="79" y="0"/>
                </a:lnTo>
                <a:lnTo>
                  <a:pt x="94" y="0"/>
                </a:lnTo>
                <a:lnTo>
                  <a:pt x="110" y="0"/>
                </a:lnTo>
                <a:lnTo>
                  <a:pt x="125" y="0"/>
                </a:lnTo>
                <a:lnTo>
                  <a:pt x="145" y="0"/>
                </a:lnTo>
                <a:lnTo>
                  <a:pt x="161" y="0"/>
                </a:lnTo>
                <a:lnTo>
                  <a:pt x="181" y="5"/>
                </a:lnTo>
                <a:lnTo>
                  <a:pt x="196" y="5"/>
                </a:lnTo>
                <a:lnTo>
                  <a:pt x="210" y="10"/>
                </a:lnTo>
                <a:lnTo>
                  <a:pt x="235" y="20"/>
                </a:lnTo>
                <a:lnTo>
                  <a:pt x="256" y="31"/>
                </a:lnTo>
                <a:lnTo>
                  <a:pt x="271" y="41"/>
                </a:lnTo>
                <a:lnTo>
                  <a:pt x="286" y="46"/>
                </a:lnTo>
                <a:lnTo>
                  <a:pt x="306" y="61"/>
                </a:lnTo>
                <a:lnTo>
                  <a:pt x="327" y="66"/>
                </a:lnTo>
                <a:lnTo>
                  <a:pt x="352" y="81"/>
                </a:lnTo>
                <a:lnTo>
                  <a:pt x="377" y="91"/>
                </a:lnTo>
                <a:lnTo>
                  <a:pt x="392" y="101"/>
                </a:lnTo>
                <a:lnTo>
                  <a:pt x="417" y="111"/>
                </a:lnTo>
                <a:lnTo>
                  <a:pt x="438" y="121"/>
                </a:lnTo>
                <a:lnTo>
                  <a:pt x="452" y="126"/>
                </a:lnTo>
                <a:lnTo>
                  <a:pt x="468" y="131"/>
                </a:lnTo>
                <a:lnTo>
                  <a:pt x="483" y="131"/>
                </a:lnTo>
                <a:lnTo>
                  <a:pt x="504" y="131"/>
                </a:lnTo>
                <a:lnTo>
                  <a:pt x="519" y="131"/>
                </a:lnTo>
                <a:lnTo>
                  <a:pt x="548" y="126"/>
                </a:lnTo>
                <a:lnTo>
                  <a:pt x="569" y="126"/>
                </a:lnTo>
                <a:lnTo>
                  <a:pt x="589" y="121"/>
                </a:lnTo>
                <a:lnTo>
                  <a:pt x="604" y="116"/>
                </a:lnTo>
                <a:lnTo>
                  <a:pt x="619" y="111"/>
                </a:lnTo>
                <a:lnTo>
                  <a:pt x="634" y="106"/>
                </a:lnTo>
                <a:lnTo>
                  <a:pt x="650" y="106"/>
                </a:lnTo>
                <a:lnTo>
                  <a:pt x="675" y="101"/>
                </a:lnTo>
                <a:lnTo>
                  <a:pt x="690" y="96"/>
                </a:lnTo>
                <a:lnTo>
                  <a:pt x="710" y="91"/>
                </a:lnTo>
                <a:lnTo>
                  <a:pt x="725" y="81"/>
                </a:lnTo>
                <a:lnTo>
                  <a:pt x="739" y="76"/>
                </a:lnTo>
                <a:lnTo>
                  <a:pt x="751" y="71"/>
                </a:lnTo>
                <a:lnTo>
                  <a:pt x="765" y="66"/>
                </a:lnTo>
                <a:lnTo>
                  <a:pt x="786" y="66"/>
                </a:lnTo>
                <a:lnTo>
                  <a:pt x="800" y="66"/>
                </a:lnTo>
                <a:lnTo>
                  <a:pt x="816" y="66"/>
                </a:lnTo>
                <a:lnTo>
                  <a:pt x="831" y="66"/>
                </a:lnTo>
                <a:lnTo>
                  <a:pt x="846" y="66"/>
                </a:lnTo>
                <a:lnTo>
                  <a:pt x="861" y="66"/>
                </a:lnTo>
                <a:lnTo>
                  <a:pt x="864" y="72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0" name="Freeform 18"/>
          <p:cNvSpPr>
            <a:spLocks/>
          </p:cNvSpPr>
          <p:nvPr/>
        </p:nvSpPr>
        <p:spPr bwMode="gray">
          <a:xfrm>
            <a:off x="3138488" y="3322638"/>
            <a:ext cx="1922462" cy="255587"/>
          </a:xfrm>
          <a:custGeom>
            <a:avLst/>
            <a:gdLst>
              <a:gd name="T0" fmla="*/ 37830 w 1118"/>
              <a:gd name="T1" fmla="*/ 142875 h 161"/>
              <a:gd name="T2" fmla="*/ 98015 w 1118"/>
              <a:gd name="T3" fmla="*/ 119062 h 161"/>
              <a:gd name="T4" fmla="*/ 175395 w 1118"/>
              <a:gd name="T5" fmla="*/ 77787 h 161"/>
              <a:gd name="T6" fmla="*/ 228701 w 1118"/>
              <a:gd name="T7" fmla="*/ 69850 h 161"/>
              <a:gd name="T8" fmla="*/ 280287 w 1118"/>
              <a:gd name="T9" fmla="*/ 69850 h 161"/>
              <a:gd name="T10" fmla="*/ 349070 w 1118"/>
              <a:gd name="T11" fmla="*/ 87312 h 161"/>
              <a:gd name="T12" fmla="*/ 409254 w 1118"/>
              <a:gd name="T13" fmla="*/ 127000 h 161"/>
              <a:gd name="T14" fmla="*/ 455682 w 1118"/>
              <a:gd name="T15" fmla="*/ 150812 h 161"/>
              <a:gd name="T16" fmla="*/ 507269 w 1118"/>
              <a:gd name="T17" fmla="*/ 190500 h 161"/>
              <a:gd name="T18" fmla="*/ 574331 w 1118"/>
              <a:gd name="T19" fmla="*/ 214312 h 161"/>
              <a:gd name="T20" fmla="*/ 634516 w 1118"/>
              <a:gd name="T21" fmla="*/ 238125 h 161"/>
              <a:gd name="T22" fmla="*/ 689541 w 1118"/>
              <a:gd name="T23" fmla="*/ 238125 h 161"/>
              <a:gd name="T24" fmla="*/ 749726 w 1118"/>
              <a:gd name="T25" fmla="*/ 246062 h 161"/>
              <a:gd name="T26" fmla="*/ 809910 w 1118"/>
              <a:gd name="T27" fmla="*/ 254000 h 161"/>
              <a:gd name="T28" fmla="*/ 878692 w 1118"/>
              <a:gd name="T29" fmla="*/ 254000 h 161"/>
              <a:gd name="T30" fmla="*/ 947475 w 1118"/>
              <a:gd name="T31" fmla="*/ 254000 h 161"/>
              <a:gd name="T32" fmla="*/ 1007659 w 1118"/>
              <a:gd name="T33" fmla="*/ 254000 h 161"/>
              <a:gd name="T34" fmla="*/ 1069563 w 1118"/>
              <a:gd name="T35" fmla="*/ 254000 h 161"/>
              <a:gd name="T36" fmla="*/ 1140065 w 1118"/>
              <a:gd name="T37" fmla="*/ 254000 h 161"/>
              <a:gd name="T38" fmla="*/ 1200249 w 1118"/>
              <a:gd name="T39" fmla="*/ 238125 h 161"/>
              <a:gd name="T40" fmla="*/ 1287946 w 1118"/>
              <a:gd name="T41" fmla="*/ 222250 h 161"/>
              <a:gd name="T42" fmla="*/ 1348131 w 1118"/>
              <a:gd name="T43" fmla="*/ 198437 h 161"/>
              <a:gd name="T44" fmla="*/ 1425511 w 1118"/>
              <a:gd name="T45" fmla="*/ 174625 h 161"/>
              <a:gd name="T46" fmla="*/ 1502890 w 1118"/>
              <a:gd name="T47" fmla="*/ 150812 h 161"/>
              <a:gd name="T48" fmla="*/ 1573392 w 1118"/>
              <a:gd name="T49" fmla="*/ 127000 h 161"/>
              <a:gd name="T50" fmla="*/ 1633577 w 1118"/>
              <a:gd name="T51" fmla="*/ 103187 h 161"/>
              <a:gd name="T52" fmla="*/ 1678285 w 1118"/>
              <a:gd name="T53" fmla="*/ 77787 h 161"/>
              <a:gd name="T54" fmla="*/ 1738469 w 1118"/>
              <a:gd name="T55" fmla="*/ 46037 h 161"/>
              <a:gd name="T56" fmla="*/ 1788337 w 1118"/>
              <a:gd name="T57" fmla="*/ 30162 h 161"/>
              <a:gd name="T58" fmla="*/ 1841643 w 1118"/>
              <a:gd name="T59" fmla="*/ 22225 h 161"/>
              <a:gd name="T60" fmla="*/ 1893230 w 1118"/>
              <a:gd name="T61" fmla="*/ 14287 h 161"/>
              <a:gd name="T62" fmla="*/ 1896669 w 1118"/>
              <a:gd name="T63" fmla="*/ 0 h 16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118"/>
              <a:gd name="T97" fmla="*/ 0 h 161"/>
              <a:gd name="T98" fmla="*/ 1118 w 1118"/>
              <a:gd name="T99" fmla="*/ 161 h 16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118" h="161">
                <a:moveTo>
                  <a:pt x="0" y="96"/>
                </a:moveTo>
                <a:lnTo>
                  <a:pt x="22" y="90"/>
                </a:lnTo>
                <a:lnTo>
                  <a:pt x="38" y="80"/>
                </a:lnTo>
                <a:lnTo>
                  <a:pt x="57" y="75"/>
                </a:lnTo>
                <a:lnTo>
                  <a:pt x="82" y="60"/>
                </a:lnTo>
                <a:lnTo>
                  <a:pt x="102" y="49"/>
                </a:lnTo>
                <a:lnTo>
                  <a:pt x="117" y="44"/>
                </a:lnTo>
                <a:lnTo>
                  <a:pt x="133" y="44"/>
                </a:lnTo>
                <a:lnTo>
                  <a:pt x="143" y="44"/>
                </a:lnTo>
                <a:lnTo>
                  <a:pt x="163" y="44"/>
                </a:lnTo>
                <a:lnTo>
                  <a:pt x="184" y="49"/>
                </a:lnTo>
                <a:lnTo>
                  <a:pt x="203" y="55"/>
                </a:lnTo>
                <a:lnTo>
                  <a:pt x="219" y="65"/>
                </a:lnTo>
                <a:lnTo>
                  <a:pt x="238" y="80"/>
                </a:lnTo>
                <a:lnTo>
                  <a:pt x="254" y="90"/>
                </a:lnTo>
                <a:lnTo>
                  <a:pt x="265" y="95"/>
                </a:lnTo>
                <a:lnTo>
                  <a:pt x="280" y="105"/>
                </a:lnTo>
                <a:lnTo>
                  <a:pt x="295" y="120"/>
                </a:lnTo>
                <a:lnTo>
                  <a:pt x="315" y="125"/>
                </a:lnTo>
                <a:lnTo>
                  <a:pt x="334" y="135"/>
                </a:lnTo>
                <a:lnTo>
                  <a:pt x="350" y="140"/>
                </a:lnTo>
                <a:lnTo>
                  <a:pt x="369" y="150"/>
                </a:lnTo>
                <a:lnTo>
                  <a:pt x="386" y="150"/>
                </a:lnTo>
                <a:lnTo>
                  <a:pt x="401" y="150"/>
                </a:lnTo>
                <a:lnTo>
                  <a:pt x="421" y="155"/>
                </a:lnTo>
                <a:lnTo>
                  <a:pt x="436" y="155"/>
                </a:lnTo>
                <a:lnTo>
                  <a:pt x="451" y="155"/>
                </a:lnTo>
                <a:lnTo>
                  <a:pt x="471" y="160"/>
                </a:lnTo>
                <a:lnTo>
                  <a:pt x="490" y="160"/>
                </a:lnTo>
                <a:lnTo>
                  <a:pt x="511" y="160"/>
                </a:lnTo>
                <a:lnTo>
                  <a:pt x="532" y="160"/>
                </a:lnTo>
                <a:lnTo>
                  <a:pt x="551" y="160"/>
                </a:lnTo>
                <a:lnTo>
                  <a:pt x="571" y="160"/>
                </a:lnTo>
                <a:lnTo>
                  <a:pt x="586" y="160"/>
                </a:lnTo>
                <a:lnTo>
                  <a:pt x="607" y="160"/>
                </a:lnTo>
                <a:lnTo>
                  <a:pt x="622" y="160"/>
                </a:lnTo>
                <a:lnTo>
                  <a:pt x="643" y="160"/>
                </a:lnTo>
                <a:lnTo>
                  <a:pt x="663" y="160"/>
                </a:lnTo>
                <a:lnTo>
                  <a:pt x="682" y="155"/>
                </a:lnTo>
                <a:lnTo>
                  <a:pt x="698" y="150"/>
                </a:lnTo>
                <a:lnTo>
                  <a:pt x="723" y="145"/>
                </a:lnTo>
                <a:lnTo>
                  <a:pt x="749" y="140"/>
                </a:lnTo>
                <a:lnTo>
                  <a:pt x="769" y="130"/>
                </a:lnTo>
                <a:lnTo>
                  <a:pt x="784" y="125"/>
                </a:lnTo>
                <a:lnTo>
                  <a:pt x="809" y="120"/>
                </a:lnTo>
                <a:lnTo>
                  <a:pt x="829" y="110"/>
                </a:lnTo>
                <a:lnTo>
                  <a:pt x="855" y="105"/>
                </a:lnTo>
                <a:lnTo>
                  <a:pt x="874" y="95"/>
                </a:lnTo>
                <a:lnTo>
                  <a:pt x="895" y="90"/>
                </a:lnTo>
                <a:lnTo>
                  <a:pt x="915" y="80"/>
                </a:lnTo>
                <a:lnTo>
                  <a:pt x="934" y="75"/>
                </a:lnTo>
                <a:lnTo>
                  <a:pt x="950" y="65"/>
                </a:lnTo>
                <a:lnTo>
                  <a:pt x="965" y="60"/>
                </a:lnTo>
                <a:lnTo>
                  <a:pt x="976" y="49"/>
                </a:lnTo>
                <a:lnTo>
                  <a:pt x="995" y="39"/>
                </a:lnTo>
                <a:lnTo>
                  <a:pt x="1011" y="29"/>
                </a:lnTo>
                <a:lnTo>
                  <a:pt x="1026" y="19"/>
                </a:lnTo>
                <a:lnTo>
                  <a:pt x="1040" y="19"/>
                </a:lnTo>
                <a:lnTo>
                  <a:pt x="1055" y="14"/>
                </a:lnTo>
                <a:lnTo>
                  <a:pt x="1071" y="14"/>
                </a:lnTo>
                <a:lnTo>
                  <a:pt x="1090" y="9"/>
                </a:lnTo>
                <a:lnTo>
                  <a:pt x="1101" y="9"/>
                </a:lnTo>
                <a:lnTo>
                  <a:pt x="1117" y="9"/>
                </a:lnTo>
                <a:lnTo>
                  <a:pt x="1103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1" name="Freeform 19"/>
          <p:cNvSpPr>
            <a:spLocks/>
          </p:cNvSpPr>
          <p:nvPr/>
        </p:nvSpPr>
        <p:spPr bwMode="gray">
          <a:xfrm>
            <a:off x="1416050" y="5129213"/>
            <a:ext cx="6684963" cy="668337"/>
          </a:xfrm>
          <a:custGeom>
            <a:avLst/>
            <a:gdLst>
              <a:gd name="T0" fmla="*/ 65353 w 3887"/>
              <a:gd name="T1" fmla="*/ 642937 h 421"/>
              <a:gd name="T2" fmla="*/ 154784 w 3887"/>
              <a:gd name="T3" fmla="*/ 584200 h 421"/>
              <a:gd name="T4" fmla="*/ 232177 w 3887"/>
              <a:gd name="T5" fmla="*/ 536575 h 421"/>
              <a:gd name="T6" fmla="*/ 307849 w 3887"/>
              <a:gd name="T7" fmla="*/ 488950 h 421"/>
              <a:gd name="T8" fmla="*/ 400719 w 3887"/>
              <a:gd name="T9" fmla="*/ 441325 h 421"/>
              <a:gd name="T10" fmla="*/ 488431 w 3887"/>
              <a:gd name="T11" fmla="*/ 404812 h 421"/>
              <a:gd name="T12" fmla="*/ 581301 w 3887"/>
              <a:gd name="T13" fmla="*/ 369887 h 421"/>
              <a:gd name="T14" fmla="*/ 670732 w 3887"/>
              <a:gd name="T15" fmla="*/ 333375 h 421"/>
              <a:gd name="T16" fmla="*/ 797999 w 3887"/>
              <a:gd name="T17" fmla="*/ 298450 h 421"/>
              <a:gd name="T18" fmla="*/ 901189 w 3887"/>
              <a:gd name="T19" fmla="*/ 274637 h 421"/>
              <a:gd name="T20" fmla="*/ 994059 w 3887"/>
              <a:gd name="T21" fmla="*/ 250825 h 421"/>
              <a:gd name="T22" fmla="*/ 1069732 w 3887"/>
              <a:gd name="T23" fmla="*/ 238125 h 421"/>
              <a:gd name="T24" fmla="*/ 1172921 w 3887"/>
              <a:gd name="T25" fmla="*/ 214312 h 421"/>
              <a:gd name="T26" fmla="*/ 1303628 w 3887"/>
              <a:gd name="T27" fmla="*/ 190500 h 421"/>
              <a:gd name="T28" fmla="*/ 1393059 w 3887"/>
              <a:gd name="T29" fmla="*/ 179387 h 421"/>
              <a:gd name="T30" fmla="*/ 1496249 w 3887"/>
              <a:gd name="T31" fmla="*/ 179387 h 421"/>
              <a:gd name="T32" fmla="*/ 1573641 w 3887"/>
              <a:gd name="T33" fmla="*/ 179387 h 421"/>
              <a:gd name="T34" fmla="*/ 1676830 w 3887"/>
              <a:gd name="T35" fmla="*/ 166687 h 421"/>
              <a:gd name="T36" fmla="*/ 1792059 w 3887"/>
              <a:gd name="T37" fmla="*/ 166687 h 421"/>
              <a:gd name="T38" fmla="*/ 1871171 w 3887"/>
              <a:gd name="T39" fmla="*/ 166687 h 421"/>
              <a:gd name="T40" fmla="*/ 1974360 w 3887"/>
              <a:gd name="T41" fmla="*/ 166687 h 421"/>
              <a:gd name="T42" fmla="*/ 2062071 w 3887"/>
              <a:gd name="T43" fmla="*/ 166687 h 421"/>
              <a:gd name="T44" fmla="*/ 2141183 w 3887"/>
              <a:gd name="T45" fmla="*/ 166687 h 421"/>
              <a:gd name="T46" fmla="*/ 2230614 w 3887"/>
              <a:gd name="T47" fmla="*/ 179387 h 421"/>
              <a:gd name="T48" fmla="*/ 2333804 w 3887"/>
              <a:gd name="T49" fmla="*/ 190500 h 421"/>
              <a:gd name="T50" fmla="*/ 2464511 w 3887"/>
              <a:gd name="T51" fmla="*/ 214312 h 421"/>
              <a:gd name="T52" fmla="*/ 2593498 w 3887"/>
              <a:gd name="T53" fmla="*/ 238125 h 421"/>
              <a:gd name="T54" fmla="*/ 2696687 w 3887"/>
              <a:gd name="T55" fmla="*/ 261937 h 421"/>
              <a:gd name="T56" fmla="*/ 2784398 w 3887"/>
              <a:gd name="T57" fmla="*/ 285750 h 421"/>
              <a:gd name="T58" fmla="*/ 2877269 w 3887"/>
              <a:gd name="T59" fmla="*/ 309562 h 421"/>
              <a:gd name="T60" fmla="*/ 2966700 w 3887"/>
              <a:gd name="T61" fmla="*/ 322262 h 421"/>
              <a:gd name="T62" fmla="*/ 3044092 w 3887"/>
              <a:gd name="T63" fmla="*/ 333375 h 421"/>
              <a:gd name="T64" fmla="*/ 3135243 w 3887"/>
              <a:gd name="T65" fmla="*/ 346075 h 421"/>
              <a:gd name="T66" fmla="*/ 3222954 w 3887"/>
              <a:gd name="T67" fmla="*/ 357187 h 421"/>
              <a:gd name="T68" fmla="*/ 3315824 w 3887"/>
              <a:gd name="T69" fmla="*/ 369887 h 421"/>
              <a:gd name="T70" fmla="*/ 3405255 w 3887"/>
              <a:gd name="T71" fmla="*/ 381000 h 421"/>
              <a:gd name="T72" fmla="*/ 3494686 w 3887"/>
              <a:gd name="T73" fmla="*/ 393700 h 421"/>
              <a:gd name="T74" fmla="*/ 3625394 w 3887"/>
              <a:gd name="T75" fmla="*/ 393700 h 421"/>
              <a:gd name="T76" fmla="*/ 3740622 w 3887"/>
              <a:gd name="T77" fmla="*/ 393700 h 421"/>
              <a:gd name="T78" fmla="*/ 3897126 w 3887"/>
              <a:gd name="T79" fmla="*/ 393700 h 421"/>
              <a:gd name="T80" fmla="*/ 4026113 w 3887"/>
              <a:gd name="T81" fmla="*/ 393700 h 421"/>
              <a:gd name="T82" fmla="*/ 4180897 w 3887"/>
              <a:gd name="T83" fmla="*/ 381000 h 421"/>
              <a:gd name="T84" fmla="*/ 4335682 w 3887"/>
              <a:gd name="T85" fmla="*/ 357187 h 421"/>
              <a:gd name="T86" fmla="*/ 4593655 w 3887"/>
              <a:gd name="T87" fmla="*/ 333375 h 421"/>
              <a:gd name="T88" fmla="*/ 4954819 w 3887"/>
              <a:gd name="T89" fmla="*/ 298450 h 421"/>
              <a:gd name="T90" fmla="*/ 5367577 w 3887"/>
              <a:gd name="T91" fmla="*/ 250825 h 421"/>
              <a:gd name="T92" fmla="*/ 5780335 w 3887"/>
              <a:gd name="T93" fmla="*/ 203200 h 421"/>
              <a:gd name="T94" fmla="*/ 6036589 w 3887"/>
              <a:gd name="T95" fmla="*/ 166687 h 421"/>
              <a:gd name="T96" fmla="*/ 6193093 w 3887"/>
              <a:gd name="T97" fmla="*/ 131762 h 421"/>
              <a:gd name="T98" fmla="*/ 6322080 w 3887"/>
              <a:gd name="T99" fmla="*/ 107950 h 421"/>
              <a:gd name="T100" fmla="*/ 6409791 w 3887"/>
              <a:gd name="T101" fmla="*/ 84137 h 421"/>
              <a:gd name="T102" fmla="*/ 6488903 w 3887"/>
              <a:gd name="T103" fmla="*/ 71437 h 421"/>
              <a:gd name="T104" fmla="*/ 6566295 w 3887"/>
              <a:gd name="T105" fmla="*/ 47625 h 421"/>
              <a:gd name="T106" fmla="*/ 6643687 w 3887"/>
              <a:gd name="T107" fmla="*/ 23812 h 421"/>
              <a:gd name="T108" fmla="*/ 6669485 w 3887"/>
              <a:gd name="T109" fmla="*/ 0 h 42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3887"/>
              <a:gd name="T166" fmla="*/ 0 h 421"/>
              <a:gd name="T167" fmla="*/ 3887 w 3887"/>
              <a:gd name="T168" fmla="*/ 421 h 421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3887" h="421">
                <a:moveTo>
                  <a:pt x="0" y="420"/>
                </a:moveTo>
                <a:lnTo>
                  <a:pt x="38" y="405"/>
                </a:lnTo>
                <a:lnTo>
                  <a:pt x="67" y="390"/>
                </a:lnTo>
                <a:lnTo>
                  <a:pt x="90" y="368"/>
                </a:lnTo>
                <a:lnTo>
                  <a:pt x="113" y="360"/>
                </a:lnTo>
                <a:lnTo>
                  <a:pt x="135" y="338"/>
                </a:lnTo>
                <a:lnTo>
                  <a:pt x="158" y="323"/>
                </a:lnTo>
                <a:lnTo>
                  <a:pt x="179" y="308"/>
                </a:lnTo>
                <a:lnTo>
                  <a:pt x="210" y="293"/>
                </a:lnTo>
                <a:lnTo>
                  <a:pt x="233" y="278"/>
                </a:lnTo>
                <a:lnTo>
                  <a:pt x="262" y="270"/>
                </a:lnTo>
                <a:lnTo>
                  <a:pt x="284" y="255"/>
                </a:lnTo>
                <a:lnTo>
                  <a:pt x="307" y="248"/>
                </a:lnTo>
                <a:lnTo>
                  <a:pt x="338" y="233"/>
                </a:lnTo>
                <a:lnTo>
                  <a:pt x="367" y="218"/>
                </a:lnTo>
                <a:lnTo>
                  <a:pt x="390" y="210"/>
                </a:lnTo>
                <a:lnTo>
                  <a:pt x="427" y="203"/>
                </a:lnTo>
                <a:lnTo>
                  <a:pt x="464" y="188"/>
                </a:lnTo>
                <a:lnTo>
                  <a:pt x="495" y="180"/>
                </a:lnTo>
                <a:lnTo>
                  <a:pt x="524" y="173"/>
                </a:lnTo>
                <a:lnTo>
                  <a:pt x="555" y="165"/>
                </a:lnTo>
                <a:lnTo>
                  <a:pt x="578" y="158"/>
                </a:lnTo>
                <a:lnTo>
                  <a:pt x="599" y="150"/>
                </a:lnTo>
                <a:lnTo>
                  <a:pt x="622" y="150"/>
                </a:lnTo>
                <a:lnTo>
                  <a:pt x="653" y="143"/>
                </a:lnTo>
                <a:lnTo>
                  <a:pt x="682" y="135"/>
                </a:lnTo>
                <a:lnTo>
                  <a:pt x="719" y="128"/>
                </a:lnTo>
                <a:lnTo>
                  <a:pt x="758" y="120"/>
                </a:lnTo>
                <a:lnTo>
                  <a:pt x="788" y="120"/>
                </a:lnTo>
                <a:lnTo>
                  <a:pt x="810" y="113"/>
                </a:lnTo>
                <a:lnTo>
                  <a:pt x="839" y="113"/>
                </a:lnTo>
                <a:lnTo>
                  <a:pt x="870" y="113"/>
                </a:lnTo>
                <a:lnTo>
                  <a:pt x="893" y="113"/>
                </a:lnTo>
                <a:lnTo>
                  <a:pt x="915" y="113"/>
                </a:lnTo>
                <a:lnTo>
                  <a:pt x="953" y="113"/>
                </a:lnTo>
                <a:lnTo>
                  <a:pt x="975" y="105"/>
                </a:lnTo>
                <a:lnTo>
                  <a:pt x="1013" y="105"/>
                </a:lnTo>
                <a:lnTo>
                  <a:pt x="1042" y="105"/>
                </a:lnTo>
                <a:lnTo>
                  <a:pt x="1065" y="105"/>
                </a:lnTo>
                <a:lnTo>
                  <a:pt x="1088" y="105"/>
                </a:lnTo>
                <a:lnTo>
                  <a:pt x="1117" y="105"/>
                </a:lnTo>
                <a:lnTo>
                  <a:pt x="1148" y="105"/>
                </a:lnTo>
                <a:lnTo>
                  <a:pt x="1170" y="105"/>
                </a:lnTo>
                <a:lnTo>
                  <a:pt x="1199" y="105"/>
                </a:lnTo>
                <a:lnTo>
                  <a:pt x="1222" y="105"/>
                </a:lnTo>
                <a:lnTo>
                  <a:pt x="1245" y="105"/>
                </a:lnTo>
                <a:lnTo>
                  <a:pt x="1268" y="105"/>
                </a:lnTo>
                <a:lnTo>
                  <a:pt x="1297" y="113"/>
                </a:lnTo>
                <a:lnTo>
                  <a:pt x="1319" y="113"/>
                </a:lnTo>
                <a:lnTo>
                  <a:pt x="1357" y="120"/>
                </a:lnTo>
                <a:lnTo>
                  <a:pt x="1394" y="128"/>
                </a:lnTo>
                <a:lnTo>
                  <a:pt x="1433" y="135"/>
                </a:lnTo>
                <a:lnTo>
                  <a:pt x="1470" y="143"/>
                </a:lnTo>
                <a:lnTo>
                  <a:pt x="1508" y="150"/>
                </a:lnTo>
                <a:lnTo>
                  <a:pt x="1537" y="158"/>
                </a:lnTo>
                <a:lnTo>
                  <a:pt x="1568" y="165"/>
                </a:lnTo>
                <a:lnTo>
                  <a:pt x="1597" y="173"/>
                </a:lnTo>
                <a:lnTo>
                  <a:pt x="1619" y="180"/>
                </a:lnTo>
                <a:lnTo>
                  <a:pt x="1650" y="188"/>
                </a:lnTo>
                <a:lnTo>
                  <a:pt x="1673" y="195"/>
                </a:lnTo>
                <a:lnTo>
                  <a:pt x="1703" y="195"/>
                </a:lnTo>
                <a:lnTo>
                  <a:pt x="1725" y="203"/>
                </a:lnTo>
                <a:lnTo>
                  <a:pt x="1748" y="203"/>
                </a:lnTo>
                <a:lnTo>
                  <a:pt x="1770" y="210"/>
                </a:lnTo>
                <a:lnTo>
                  <a:pt x="1793" y="218"/>
                </a:lnTo>
                <a:lnTo>
                  <a:pt x="1823" y="218"/>
                </a:lnTo>
                <a:lnTo>
                  <a:pt x="1853" y="225"/>
                </a:lnTo>
                <a:lnTo>
                  <a:pt x="1874" y="225"/>
                </a:lnTo>
                <a:lnTo>
                  <a:pt x="1905" y="225"/>
                </a:lnTo>
                <a:lnTo>
                  <a:pt x="1928" y="233"/>
                </a:lnTo>
                <a:lnTo>
                  <a:pt x="1950" y="233"/>
                </a:lnTo>
                <a:lnTo>
                  <a:pt x="1980" y="240"/>
                </a:lnTo>
                <a:lnTo>
                  <a:pt x="2003" y="240"/>
                </a:lnTo>
                <a:lnTo>
                  <a:pt x="2032" y="248"/>
                </a:lnTo>
                <a:lnTo>
                  <a:pt x="2070" y="248"/>
                </a:lnTo>
                <a:lnTo>
                  <a:pt x="2108" y="248"/>
                </a:lnTo>
                <a:lnTo>
                  <a:pt x="2137" y="248"/>
                </a:lnTo>
                <a:lnTo>
                  <a:pt x="2175" y="248"/>
                </a:lnTo>
                <a:lnTo>
                  <a:pt x="2220" y="248"/>
                </a:lnTo>
                <a:lnTo>
                  <a:pt x="2266" y="248"/>
                </a:lnTo>
                <a:lnTo>
                  <a:pt x="2303" y="248"/>
                </a:lnTo>
                <a:lnTo>
                  <a:pt x="2341" y="248"/>
                </a:lnTo>
                <a:lnTo>
                  <a:pt x="2386" y="240"/>
                </a:lnTo>
                <a:lnTo>
                  <a:pt x="2431" y="240"/>
                </a:lnTo>
                <a:lnTo>
                  <a:pt x="2475" y="233"/>
                </a:lnTo>
                <a:lnTo>
                  <a:pt x="2521" y="225"/>
                </a:lnTo>
                <a:lnTo>
                  <a:pt x="2626" y="218"/>
                </a:lnTo>
                <a:lnTo>
                  <a:pt x="2671" y="210"/>
                </a:lnTo>
                <a:lnTo>
                  <a:pt x="2775" y="203"/>
                </a:lnTo>
                <a:lnTo>
                  <a:pt x="2881" y="188"/>
                </a:lnTo>
                <a:lnTo>
                  <a:pt x="3001" y="180"/>
                </a:lnTo>
                <a:lnTo>
                  <a:pt x="3121" y="158"/>
                </a:lnTo>
                <a:lnTo>
                  <a:pt x="3241" y="143"/>
                </a:lnTo>
                <a:lnTo>
                  <a:pt x="3361" y="128"/>
                </a:lnTo>
                <a:lnTo>
                  <a:pt x="3466" y="120"/>
                </a:lnTo>
                <a:lnTo>
                  <a:pt x="3510" y="105"/>
                </a:lnTo>
                <a:lnTo>
                  <a:pt x="3556" y="90"/>
                </a:lnTo>
                <a:lnTo>
                  <a:pt x="3601" y="83"/>
                </a:lnTo>
                <a:lnTo>
                  <a:pt x="3638" y="75"/>
                </a:lnTo>
                <a:lnTo>
                  <a:pt x="3676" y="68"/>
                </a:lnTo>
                <a:lnTo>
                  <a:pt x="3706" y="60"/>
                </a:lnTo>
                <a:lnTo>
                  <a:pt x="3727" y="53"/>
                </a:lnTo>
                <a:lnTo>
                  <a:pt x="3750" y="45"/>
                </a:lnTo>
                <a:lnTo>
                  <a:pt x="3773" y="45"/>
                </a:lnTo>
                <a:lnTo>
                  <a:pt x="3796" y="38"/>
                </a:lnTo>
                <a:lnTo>
                  <a:pt x="3818" y="30"/>
                </a:lnTo>
                <a:lnTo>
                  <a:pt x="3841" y="23"/>
                </a:lnTo>
                <a:lnTo>
                  <a:pt x="3863" y="15"/>
                </a:lnTo>
                <a:lnTo>
                  <a:pt x="3886" y="8"/>
                </a:lnTo>
                <a:lnTo>
                  <a:pt x="3878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2" name="Freeform 20"/>
          <p:cNvSpPr>
            <a:spLocks/>
          </p:cNvSpPr>
          <p:nvPr/>
        </p:nvSpPr>
        <p:spPr bwMode="gray">
          <a:xfrm>
            <a:off x="2146300" y="5121275"/>
            <a:ext cx="1652588" cy="136525"/>
          </a:xfrm>
          <a:custGeom>
            <a:avLst/>
            <a:gdLst>
              <a:gd name="T0" fmla="*/ 0 w 961"/>
              <a:gd name="T1" fmla="*/ 127000 h 86"/>
              <a:gd name="T2" fmla="*/ 34393 w 961"/>
              <a:gd name="T3" fmla="*/ 134938 h 86"/>
              <a:gd name="T4" fmla="*/ 61908 w 961"/>
              <a:gd name="T5" fmla="*/ 119063 h 86"/>
              <a:gd name="T6" fmla="*/ 87702 w 961"/>
              <a:gd name="T7" fmla="*/ 111125 h 86"/>
              <a:gd name="T8" fmla="*/ 113497 w 961"/>
              <a:gd name="T9" fmla="*/ 111125 h 86"/>
              <a:gd name="T10" fmla="*/ 137572 w 961"/>
              <a:gd name="T11" fmla="*/ 111125 h 86"/>
              <a:gd name="T12" fmla="*/ 175405 w 961"/>
              <a:gd name="T13" fmla="*/ 103188 h 86"/>
              <a:gd name="T14" fmla="*/ 199480 w 961"/>
              <a:gd name="T15" fmla="*/ 103188 h 86"/>
              <a:gd name="T16" fmla="*/ 226994 w 961"/>
              <a:gd name="T17" fmla="*/ 95250 h 86"/>
              <a:gd name="T18" fmla="*/ 252789 w 961"/>
              <a:gd name="T19" fmla="*/ 95250 h 86"/>
              <a:gd name="T20" fmla="*/ 278584 w 961"/>
              <a:gd name="T21" fmla="*/ 87312 h 86"/>
              <a:gd name="T22" fmla="*/ 302659 w 961"/>
              <a:gd name="T23" fmla="*/ 79375 h 86"/>
              <a:gd name="T24" fmla="*/ 330174 w 961"/>
              <a:gd name="T25" fmla="*/ 79375 h 86"/>
              <a:gd name="T26" fmla="*/ 355969 w 961"/>
              <a:gd name="T27" fmla="*/ 71437 h 86"/>
              <a:gd name="T28" fmla="*/ 374885 w 961"/>
              <a:gd name="T29" fmla="*/ 63500 h 86"/>
              <a:gd name="T30" fmla="*/ 400680 w 961"/>
              <a:gd name="T31" fmla="*/ 55563 h 86"/>
              <a:gd name="T32" fmla="*/ 424755 w 961"/>
              <a:gd name="T33" fmla="*/ 47625 h 86"/>
              <a:gd name="T34" fmla="*/ 450550 w 961"/>
              <a:gd name="T35" fmla="*/ 39687 h 86"/>
              <a:gd name="T36" fmla="*/ 484943 w 961"/>
              <a:gd name="T37" fmla="*/ 31750 h 86"/>
              <a:gd name="T38" fmla="*/ 510737 w 961"/>
              <a:gd name="T39" fmla="*/ 31750 h 86"/>
              <a:gd name="T40" fmla="*/ 538252 w 961"/>
              <a:gd name="T41" fmla="*/ 23812 h 86"/>
              <a:gd name="T42" fmla="*/ 564047 w 961"/>
              <a:gd name="T43" fmla="*/ 15875 h 86"/>
              <a:gd name="T44" fmla="*/ 582963 w 961"/>
              <a:gd name="T45" fmla="*/ 15875 h 86"/>
              <a:gd name="T46" fmla="*/ 608758 w 961"/>
              <a:gd name="T47" fmla="*/ 7938 h 86"/>
              <a:gd name="T48" fmla="*/ 632833 w 961"/>
              <a:gd name="T49" fmla="*/ 7938 h 86"/>
              <a:gd name="T50" fmla="*/ 660347 w 961"/>
              <a:gd name="T51" fmla="*/ 7938 h 86"/>
              <a:gd name="T52" fmla="*/ 686142 w 961"/>
              <a:gd name="T53" fmla="*/ 7938 h 86"/>
              <a:gd name="T54" fmla="*/ 711937 w 961"/>
              <a:gd name="T55" fmla="*/ 7938 h 86"/>
              <a:gd name="T56" fmla="*/ 736012 w 961"/>
              <a:gd name="T57" fmla="*/ 7938 h 86"/>
              <a:gd name="T58" fmla="*/ 772125 w 961"/>
              <a:gd name="T59" fmla="*/ 7938 h 86"/>
              <a:gd name="T60" fmla="*/ 791041 w 961"/>
              <a:gd name="T61" fmla="*/ 7938 h 86"/>
              <a:gd name="T62" fmla="*/ 815116 w 961"/>
              <a:gd name="T63" fmla="*/ 7938 h 86"/>
              <a:gd name="T64" fmla="*/ 840911 w 961"/>
              <a:gd name="T65" fmla="*/ 7938 h 86"/>
              <a:gd name="T66" fmla="*/ 868426 w 961"/>
              <a:gd name="T67" fmla="*/ 7938 h 86"/>
              <a:gd name="T68" fmla="*/ 894221 w 961"/>
              <a:gd name="T69" fmla="*/ 7938 h 86"/>
              <a:gd name="T70" fmla="*/ 920015 w 961"/>
              <a:gd name="T71" fmla="*/ 7938 h 86"/>
              <a:gd name="T72" fmla="*/ 944091 w 961"/>
              <a:gd name="T73" fmla="*/ 7938 h 86"/>
              <a:gd name="T74" fmla="*/ 971605 w 961"/>
              <a:gd name="T75" fmla="*/ 0 h 86"/>
              <a:gd name="T76" fmla="*/ 990521 w 961"/>
              <a:gd name="T77" fmla="*/ 0 h 86"/>
              <a:gd name="T78" fmla="*/ 1023195 w 961"/>
              <a:gd name="T79" fmla="*/ 0 h 86"/>
              <a:gd name="T80" fmla="*/ 1066186 w 961"/>
              <a:gd name="T81" fmla="*/ 0 h 86"/>
              <a:gd name="T82" fmla="*/ 1102299 w 961"/>
              <a:gd name="T83" fmla="*/ 0 h 86"/>
              <a:gd name="T84" fmla="*/ 1136692 w 961"/>
              <a:gd name="T85" fmla="*/ 0 h 86"/>
              <a:gd name="T86" fmla="*/ 1162487 w 961"/>
              <a:gd name="T87" fmla="*/ 0 h 86"/>
              <a:gd name="T88" fmla="*/ 1188281 w 961"/>
              <a:gd name="T89" fmla="*/ 7938 h 86"/>
              <a:gd name="T90" fmla="*/ 1214076 w 961"/>
              <a:gd name="T91" fmla="*/ 7938 h 86"/>
              <a:gd name="T92" fmla="*/ 1241591 w 961"/>
              <a:gd name="T93" fmla="*/ 15875 h 86"/>
              <a:gd name="T94" fmla="*/ 1267385 w 961"/>
              <a:gd name="T95" fmla="*/ 15875 h 86"/>
              <a:gd name="T96" fmla="*/ 1291461 w 961"/>
              <a:gd name="T97" fmla="*/ 23812 h 86"/>
              <a:gd name="T98" fmla="*/ 1317255 w 961"/>
              <a:gd name="T99" fmla="*/ 23812 h 86"/>
              <a:gd name="T100" fmla="*/ 1344770 w 961"/>
              <a:gd name="T101" fmla="*/ 23812 h 86"/>
              <a:gd name="T102" fmla="*/ 1370565 w 961"/>
              <a:gd name="T103" fmla="*/ 31750 h 86"/>
              <a:gd name="T104" fmla="*/ 1406677 w 961"/>
              <a:gd name="T105" fmla="*/ 39687 h 86"/>
              <a:gd name="T106" fmla="*/ 1432472 w 961"/>
              <a:gd name="T107" fmla="*/ 39687 h 86"/>
              <a:gd name="T108" fmla="*/ 1456547 w 961"/>
              <a:gd name="T109" fmla="*/ 39687 h 86"/>
              <a:gd name="T110" fmla="*/ 1482342 w 961"/>
              <a:gd name="T111" fmla="*/ 47625 h 86"/>
              <a:gd name="T112" fmla="*/ 1509857 w 961"/>
              <a:gd name="T113" fmla="*/ 47625 h 86"/>
              <a:gd name="T114" fmla="*/ 1535652 w 961"/>
              <a:gd name="T115" fmla="*/ 47625 h 86"/>
              <a:gd name="T116" fmla="*/ 1559727 w 961"/>
              <a:gd name="T117" fmla="*/ 47625 h 86"/>
              <a:gd name="T118" fmla="*/ 1585521 w 961"/>
              <a:gd name="T119" fmla="*/ 55563 h 86"/>
              <a:gd name="T120" fmla="*/ 1604438 w 961"/>
              <a:gd name="T121" fmla="*/ 55563 h 86"/>
              <a:gd name="T122" fmla="*/ 1631952 w 961"/>
              <a:gd name="T123" fmla="*/ 55563 h 86"/>
              <a:gd name="T124" fmla="*/ 1650868 w 961"/>
              <a:gd name="T125" fmla="*/ 50800 h 8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961"/>
              <a:gd name="T190" fmla="*/ 0 h 86"/>
              <a:gd name="T191" fmla="*/ 961 w 961"/>
              <a:gd name="T192" fmla="*/ 86 h 8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961" h="86">
                <a:moveTo>
                  <a:pt x="0" y="80"/>
                </a:moveTo>
                <a:lnTo>
                  <a:pt x="20" y="85"/>
                </a:lnTo>
                <a:lnTo>
                  <a:pt x="36" y="75"/>
                </a:lnTo>
                <a:lnTo>
                  <a:pt x="51" y="70"/>
                </a:lnTo>
                <a:lnTo>
                  <a:pt x="66" y="70"/>
                </a:lnTo>
                <a:lnTo>
                  <a:pt x="80" y="70"/>
                </a:lnTo>
                <a:lnTo>
                  <a:pt x="102" y="65"/>
                </a:lnTo>
                <a:lnTo>
                  <a:pt x="116" y="65"/>
                </a:lnTo>
                <a:lnTo>
                  <a:pt x="132" y="60"/>
                </a:lnTo>
                <a:lnTo>
                  <a:pt x="147" y="60"/>
                </a:lnTo>
                <a:lnTo>
                  <a:pt x="162" y="55"/>
                </a:lnTo>
                <a:lnTo>
                  <a:pt x="176" y="50"/>
                </a:lnTo>
                <a:lnTo>
                  <a:pt x="192" y="50"/>
                </a:lnTo>
                <a:lnTo>
                  <a:pt x="207" y="45"/>
                </a:lnTo>
                <a:lnTo>
                  <a:pt x="218" y="40"/>
                </a:lnTo>
                <a:lnTo>
                  <a:pt x="233" y="35"/>
                </a:lnTo>
                <a:lnTo>
                  <a:pt x="247" y="30"/>
                </a:lnTo>
                <a:lnTo>
                  <a:pt x="262" y="25"/>
                </a:lnTo>
                <a:lnTo>
                  <a:pt x="282" y="20"/>
                </a:lnTo>
                <a:lnTo>
                  <a:pt x="297" y="20"/>
                </a:lnTo>
                <a:lnTo>
                  <a:pt x="313" y="15"/>
                </a:lnTo>
                <a:lnTo>
                  <a:pt x="328" y="10"/>
                </a:lnTo>
                <a:lnTo>
                  <a:pt x="339" y="10"/>
                </a:lnTo>
                <a:lnTo>
                  <a:pt x="354" y="5"/>
                </a:lnTo>
                <a:lnTo>
                  <a:pt x="368" y="5"/>
                </a:lnTo>
                <a:lnTo>
                  <a:pt x="384" y="5"/>
                </a:lnTo>
                <a:lnTo>
                  <a:pt x="399" y="5"/>
                </a:lnTo>
                <a:lnTo>
                  <a:pt x="414" y="5"/>
                </a:lnTo>
                <a:lnTo>
                  <a:pt x="428" y="5"/>
                </a:lnTo>
                <a:lnTo>
                  <a:pt x="449" y="5"/>
                </a:lnTo>
                <a:lnTo>
                  <a:pt x="460" y="5"/>
                </a:lnTo>
                <a:lnTo>
                  <a:pt x="474" y="5"/>
                </a:lnTo>
                <a:lnTo>
                  <a:pt x="489" y="5"/>
                </a:lnTo>
                <a:lnTo>
                  <a:pt x="505" y="5"/>
                </a:lnTo>
                <a:lnTo>
                  <a:pt x="520" y="5"/>
                </a:lnTo>
                <a:lnTo>
                  <a:pt x="535" y="5"/>
                </a:lnTo>
                <a:lnTo>
                  <a:pt x="549" y="5"/>
                </a:lnTo>
                <a:lnTo>
                  <a:pt x="565" y="0"/>
                </a:lnTo>
                <a:lnTo>
                  <a:pt x="576" y="0"/>
                </a:lnTo>
                <a:lnTo>
                  <a:pt x="595" y="0"/>
                </a:lnTo>
                <a:lnTo>
                  <a:pt x="620" y="0"/>
                </a:lnTo>
                <a:lnTo>
                  <a:pt x="641" y="0"/>
                </a:lnTo>
                <a:lnTo>
                  <a:pt x="661" y="0"/>
                </a:lnTo>
                <a:lnTo>
                  <a:pt x="676" y="0"/>
                </a:lnTo>
                <a:lnTo>
                  <a:pt x="691" y="5"/>
                </a:lnTo>
                <a:lnTo>
                  <a:pt x="706" y="5"/>
                </a:lnTo>
                <a:lnTo>
                  <a:pt x="722" y="10"/>
                </a:lnTo>
                <a:lnTo>
                  <a:pt x="737" y="10"/>
                </a:lnTo>
                <a:lnTo>
                  <a:pt x="751" y="15"/>
                </a:lnTo>
                <a:lnTo>
                  <a:pt x="766" y="15"/>
                </a:lnTo>
                <a:lnTo>
                  <a:pt x="782" y="15"/>
                </a:lnTo>
                <a:lnTo>
                  <a:pt x="797" y="20"/>
                </a:lnTo>
                <a:lnTo>
                  <a:pt x="818" y="25"/>
                </a:lnTo>
                <a:lnTo>
                  <a:pt x="833" y="25"/>
                </a:lnTo>
                <a:lnTo>
                  <a:pt x="847" y="25"/>
                </a:lnTo>
                <a:lnTo>
                  <a:pt x="862" y="30"/>
                </a:lnTo>
                <a:lnTo>
                  <a:pt x="878" y="30"/>
                </a:lnTo>
                <a:lnTo>
                  <a:pt x="893" y="30"/>
                </a:lnTo>
                <a:lnTo>
                  <a:pt x="907" y="30"/>
                </a:lnTo>
                <a:lnTo>
                  <a:pt x="922" y="35"/>
                </a:lnTo>
                <a:lnTo>
                  <a:pt x="933" y="35"/>
                </a:lnTo>
                <a:lnTo>
                  <a:pt x="949" y="35"/>
                </a:lnTo>
                <a:lnTo>
                  <a:pt x="960" y="32"/>
                </a:lnTo>
              </a:path>
            </a:pathLst>
          </a:custGeom>
          <a:noFill/>
          <a:ln w="25400" cap="rnd" cmpd="sng">
            <a:solidFill>
              <a:srgbClr val="FF0033"/>
            </a:solidFill>
            <a:prstDash val="solid"/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3" name="Freeform 21"/>
          <p:cNvSpPr>
            <a:spLocks/>
          </p:cNvSpPr>
          <p:nvPr/>
        </p:nvSpPr>
        <p:spPr bwMode="gray">
          <a:xfrm>
            <a:off x="5035550" y="5562600"/>
            <a:ext cx="1817688" cy="180975"/>
          </a:xfrm>
          <a:custGeom>
            <a:avLst/>
            <a:gdLst>
              <a:gd name="T0" fmla="*/ 32674 w 1057"/>
              <a:gd name="T1" fmla="*/ 171450 h 114"/>
              <a:gd name="T2" fmla="*/ 85983 w 1057"/>
              <a:gd name="T3" fmla="*/ 163513 h 114"/>
              <a:gd name="T4" fmla="*/ 135854 w 1057"/>
              <a:gd name="T5" fmla="*/ 163513 h 114"/>
              <a:gd name="T6" fmla="*/ 180565 w 1057"/>
              <a:gd name="T7" fmla="*/ 163513 h 114"/>
              <a:gd name="T8" fmla="*/ 233875 w 1057"/>
              <a:gd name="T9" fmla="*/ 163513 h 114"/>
              <a:gd name="T10" fmla="*/ 283745 w 1057"/>
              <a:gd name="T11" fmla="*/ 163513 h 114"/>
              <a:gd name="T12" fmla="*/ 337055 w 1057"/>
              <a:gd name="T13" fmla="*/ 171450 h 114"/>
              <a:gd name="T14" fmla="*/ 381766 w 1057"/>
              <a:gd name="T15" fmla="*/ 171450 h 114"/>
              <a:gd name="T16" fmla="*/ 433356 w 1057"/>
              <a:gd name="T17" fmla="*/ 171450 h 114"/>
              <a:gd name="T18" fmla="*/ 484946 w 1057"/>
              <a:gd name="T19" fmla="*/ 179388 h 114"/>
              <a:gd name="T20" fmla="*/ 536536 w 1057"/>
              <a:gd name="T21" fmla="*/ 179388 h 114"/>
              <a:gd name="T22" fmla="*/ 581247 w 1057"/>
              <a:gd name="T23" fmla="*/ 179388 h 114"/>
              <a:gd name="T24" fmla="*/ 631118 w 1057"/>
              <a:gd name="T25" fmla="*/ 179388 h 114"/>
              <a:gd name="T26" fmla="*/ 684427 w 1057"/>
              <a:gd name="T27" fmla="*/ 171450 h 114"/>
              <a:gd name="T28" fmla="*/ 734298 w 1057"/>
              <a:gd name="T29" fmla="*/ 155575 h 114"/>
              <a:gd name="T30" fmla="*/ 789327 w 1057"/>
              <a:gd name="T31" fmla="*/ 155575 h 114"/>
              <a:gd name="T32" fmla="*/ 839197 w 1057"/>
              <a:gd name="T33" fmla="*/ 147638 h 114"/>
              <a:gd name="T34" fmla="*/ 892507 w 1057"/>
              <a:gd name="T35" fmla="*/ 139700 h 114"/>
              <a:gd name="T36" fmla="*/ 942377 w 1057"/>
              <a:gd name="T37" fmla="*/ 139700 h 114"/>
              <a:gd name="T38" fmla="*/ 997407 w 1057"/>
              <a:gd name="T39" fmla="*/ 139700 h 114"/>
              <a:gd name="T40" fmla="*/ 1047277 w 1057"/>
              <a:gd name="T41" fmla="*/ 139700 h 114"/>
              <a:gd name="T42" fmla="*/ 1100587 w 1057"/>
              <a:gd name="T43" fmla="*/ 139700 h 114"/>
              <a:gd name="T44" fmla="*/ 1150457 w 1057"/>
              <a:gd name="T45" fmla="*/ 139700 h 114"/>
              <a:gd name="T46" fmla="*/ 1196888 w 1057"/>
              <a:gd name="T47" fmla="*/ 131763 h 114"/>
              <a:gd name="T48" fmla="*/ 1248478 w 1057"/>
              <a:gd name="T49" fmla="*/ 123825 h 114"/>
              <a:gd name="T50" fmla="*/ 1300068 w 1057"/>
              <a:gd name="T51" fmla="*/ 115888 h 114"/>
              <a:gd name="T52" fmla="*/ 1358537 w 1057"/>
              <a:gd name="T53" fmla="*/ 107950 h 114"/>
              <a:gd name="T54" fmla="*/ 1404968 w 1057"/>
              <a:gd name="T55" fmla="*/ 107950 h 114"/>
              <a:gd name="T56" fmla="*/ 1456558 w 1057"/>
              <a:gd name="T57" fmla="*/ 100012 h 114"/>
              <a:gd name="T58" fmla="*/ 1508148 w 1057"/>
              <a:gd name="T59" fmla="*/ 92075 h 114"/>
              <a:gd name="T60" fmla="*/ 1559738 w 1057"/>
              <a:gd name="T61" fmla="*/ 84138 h 114"/>
              <a:gd name="T62" fmla="*/ 1602729 w 1057"/>
              <a:gd name="T63" fmla="*/ 76200 h 114"/>
              <a:gd name="T64" fmla="*/ 1656039 w 1057"/>
              <a:gd name="T65" fmla="*/ 50800 h 114"/>
              <a:gd name="T66" fmla="*/ 1716227 w 1057"/>
              <a:gd name="T67" fmla="*/ 42863 h 114"/>
              <a:gd name="T68" fmla="*/ 1766098 w 1057"/>
              <a:gd name="T69" fmla="*/ 34925 h 114"/>
              <a:gd name="T70" fmla="*/ 1810809 w 1057"/>
              <a:gd name="T71" fmla="*/ 19050 h 1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57"/>
              <a:gd name="T109" fmla="*/ 0 h 114"/>
              <a:gd name="T110" fmla="*/ 1057 w 1057"/>
              <a:gd name="T111" fmla="*/ 114 h 11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57" h="114">
                <a:moveTo>
                  <a:pt x="0" y="96"/>
                </a:moveTo>
                <a:lnTo>
                  <a:pt x="19" y="108"/>
                </a:lnTo>
                <a:lnTo>
                  <a:pt x="34" y="103"/>
                </a:lnTo>
                <a:lnTo>
                  <a:pt x="50" y="103"/>
                </a:lnTo>
                <a:lnTo>
                  <a:pt x="65" y="103"/>
                </a:lnTo>
                <a:lnTo>
                  <a:pt x="79" y="103"/>
                </a:lnTo>
                <a:lnTo>
                  <a:pt x="90" y="103"/>
                </a:lnTo>
                <a:lnTo>
                  <a:pt x="105" y="103"/>
                </a:lnTo>
                <a:lnTo>
                  <a:pt x="121" y="103"/>
                </a:lnTo>
                <a:lnTo>
                  <a:pt x="136" y="103"/>
                </a:lnTo>
                <a:lnTo>
                  <a:pt x="150" y="103"/>
                </a:lnTo>
                <a:lnTo>
                  <a:pt x="165" y="103"/>
                </a:lnTo>
                <a:lnTo>
                  <a:pt x="181" y="108"/>
                </a:lnTo>
                <a:lnTo>
                  <a:pt x="196" y="108"/>
                </a:lnTo>
                <a:lnTo>
                  <a:pt x="207" y="108"/>
                </a:lnTo>
                <a:lnTo>
                  <a:pt x="222" y="108"/>
                </a:lnTo>
                <a:lnTo>
                  <a:pt x="236" y="108"/>
                </a:lnTo>
                <a:lnTo>
                  <a:pt x="252" y="108"/>
                </a:lnTo>
                <a:lnTo>
                  <a:pt x="267" y="108"/>
                </a:lnTo>
                <a:lnTo>
                  <a:pt x="282" y="113"/>
                </a:lnTo>
                <a:lnTo>
                  <a:pt x="296" y="113"/>
                </a:lnTo>
                <a:lnTo>
                  <a:pt x="312" y="113"/>
                </a:lnTo>
                <a:lnTo>
                  <a:pt x="322" y="113"/>
                </a:lnTo>
                <a:lnTo>
                  <a:pt x="338" y="113"/>
                </a:lnTo>
                <a:lnTo>
                  <a:pt x="353" y="113"/>
                </a:lnTo>
                <a:lnTo>
                  <a:pt x="367" y="113"/>
                </a:lnTo>
                <a:lnTo>
                  <a:pt x="382" y="113"/>
                </a:lnTo>
                <a:lnTo>
                  <a:pt x="398" y="108"/>
                </a:lnTo>
                <a:lnTo>
                  <a:pt x="413" y="103"/>
                </a:lnTo>
                <a:lnTo>
                  <a:pt x="427" y="98"/>
                </a:lnTo>
                <a:lnTo>
                  <a:pt x="444" y="98"/>
                </a:lnTo>
                <a:lnTo>
                  <a:pt x="459" y="98"/>
                </a:lnTo>
                <a:lnTo>
                  <a:pt x="474" y="93"/>
                </a:lnTo>
                <a:lnTo>
                  <a:pt x="488" y="93"/>
                </a:lnTo>
                <a:lnTo>
                  <a:pt x="504" y="88"/>
                </a:lnTo>
                <a:lnTo>
                  <a:pt x="519" y="88"/>
                </a:lnTo>
                <a:lnTo>
                  <a:pt x="534" y="88"/>
                </a:lnTo>
                <a:lnTo>
                  <a:pt x="548" y="88"/>
                </a:lnTo>
                <a:lnTo>
                  <a:pt x="559" y="88"/>
                </a:lnTo>
                <a:lnTo>
                  <a:pt x="580" y="88"/>
                </a:lnTo>
                <a:lnTo>
                  <a:pt x="595" y="88"/>
                </a:lnTo>
                <a:lnTo>
                  <a:pt x="609" y="88"/>
                </a:lnTo>
                <a:lnTo>
                  <a:pt x="625" y="88"/>
                </a:lnTo>
                <a:lnTo>
                  <a:pt x="640" y="88"/>
                </a:lnTo>
                <a:lnTo>
                  <a:pt x="655" y="88"/>
                </a:lnTo>
                <a:lnTo>
                  <a:pt x="669" y="88"/>
                </a:lnTo>
                <a:lnTo>
                  <a:pt x="680" y="83"/>
                </a:lnTo>
                <a:lnTo>
                  <a:pt x="696" y="83"/>
                </a:lnTo>
                <a:lnTo>
                  <a:pt x="711" y="83"/>
                </a:lnTo>
                <a:lnTo>
                  <a:pt x="726" y="78"/>
                </a:lnTo>
                <a:lnTo>
                  <a:pt x="740" y="73"/>
                </a:lnTo>
                <a:lnTo>
                  <a:pt x="756" y="73"/>
                </a:lnTo>
                <a:lnTo>
                  <a:pt x="775" y="73"/>
                </a:lnTo>
                <a:lnTo>
                  <a:pt x="790" y="68"/>
                </a:lnTo>
                <a:lnTo>
                  <a:pt x="801" y="68"/>
                </a:lnTo>
                <a:lnTo>
                  <a:pt x="817" y="68"/>
                </a:lnTo>
                <a:lnTo>
                  <a:pt x="832" y="68"/>
                </a:lnTo>
                <a:lnTo>
                  <a:pt x="847" y="63"/>
                </a:lnTo>
                <a:lnTo>
                  <a:pt x="861" y="63"/>
                </a:lnTo>
                <a:lnTo>
                  <a:pt x="877" y="58"/>
                </a:lnTo>
                <a:lnTo>
                  <a:pt x="892" y="58"/>
                </a:lnTo>
                <a:lnTo>
                  <a:pt x="907" y="53"/>
                </a:lnTo>
                <a:lnTo>
                  <a:pt x="918" y="53"/>
                </a:lnTo>
                <a:lnTo>
                  <a:pt x="932" y="48"/>
                </a:lnTo>
                <a:lnTo>
                  <a:pt x="948" y="38"/>
                </a:lnTo>
                <a:lnTo>
                  <a:pt x="963" y="32"/>
                </a:lnTo>
                <a:lnTo>
                  <a:pt x="978" y="32"/>
                </a:lnTo>
                <a:lnTo>
                  <a:pt x="998" y="27"/>
                </a:lnTo>
                <a:lnTo>
                  <a:pt x="1013" y="27"/>
                </a:lnTo>
                <a:lnTo>
                  <a:pt x="1027" y="22"/>
                </a:lnTo>
                <a:lnTo>
                  <a:pt x="1039" y="22"/>
                </a:lnTo>
                <a:lnTo>
                  <a:pt x="1053" y="12"/>
                </a:lnTo>
                <a:lnTo>
                  <a:pt x="1056" y="0"/>
                </a:lnTo>
              </a:path>
            </a:pathLst>
          </a:custGeom>
          <a:noFill/>
          <a:ln w="25400" cap="rnd" cmpd="sng">
            <a:solidFill>
              <a:srgbClr val="FF0033"/>
            </a:solidFill>
            <a:prstDash val="solid"/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649288" y="1752600"/>
            <a:ext cx="7127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2200">
                <a:solidFill>
                  <a:schemeClr val="hlink"/>
                </a:solidFill>
              </a:rPr>
              <a:t>Clip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649288" y="3916363"/>
            <a:ext cx="7905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2200">
                <a:solidFill>
                  <a:schemeClr val="hlink"/>
                </a:solidFill>
              </a:rPr>
              <a:t>Split</a:t>
            </a: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gray">
          <a:xfrm>
            <a:off x="688975" y="4937125"/>
            <a:ext cx="9937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2200">
                <a:solidFill>
                  <a:schemeClr val="hlink"/>
                </a:solidFill>
              </a:rPr>
              <a:t>Offset</a:t>
            </a:r>
          </a:p>
        </p:txBody>
      </p:sp>
      <p:sp>
        <p:nvSpPr>
          <p:cNvPr id="28697" name="Freeform 25"/>
          <p:cNvSpPr>
            <a:spLocks/>
          </p:cNvSpPr>
          <p:nvPr/>
        </p:nvSpPr>
        <p:spPr bwMode="gray">
          <a:xfrm>
            <a:off x="3859213" y="2206625"/>
            <a:ext cx="1620837" cy="212725"/>
          </a:xfrm>
          <a:custGeom>
            <a:avLst/>
            <a:gdLst>
              <a:gd name="T0" fmla="*/ 36095 w 943"/>
              <a:gd name="T1" fmla="*/ 22225 h 134"/>
              <a:gd name="T2" fmla="*/ 87659 w 943"/>
              <a:gd name="T3" fmla="*/ 46037 h 134"/>
              <a:gd name="T4" fmla="*/ 137505 w 943"/>
              <a:gd name="T5" fmla="*/ 53975 h 134"/>
              <a:gd name="T6" fmla="*/ 189069 w 943"/>
              <a:gd name="T7" fmla="*/ 61912 h 134"/>
              <a:gd name="T8" fmla="*/ 232039 w 943"/>
              <a:gd name="T9" fmla="*/ 71437 h 134"/>
              <a:gd name="T10" fmla="*/ 281885 w 943"/>
              <a:gd name="T11" fmla="*/ 79375 h 134"/>
              <a:gd name="T12" fmla="*/ 333449 w 943"/>
              <a:gd name="T13" fmla="*/ 87312 h 134"/>
              <a:gd name="T14" fmla="*/ 385013 w 943"/>
              <a:gd name="T15" fmla="*/ 95250 h 134"/>
              <a:gd name="T16" fmla="*/ 436578 w 943"/>
              <a:gd name="T17" fmla="*/ 111125 h 134"/>
              <a:gd name="T18" fmla="*/ 488142 w 943"/>
              <a:gd name="T19" fmla="*/ 127000 h 134"/>
              <a:gd name="T20" fmla="*/ 536269 w 943"/>
              <a:gd name="T21" fmla="*/ 134937 h 134"/>
              <a:gd name="T22" fmla="*/ 587833 w 943"/>
              <a:gd name="T23" fmla="*/ 144462 h 134"/>
              <a:gd name="T24" fmla="*/ 632522 w 943"/>
              <a:gd name="T25" fmla="*/ 153987 h 134"/>
              <a:gd name="T26" fmla="*/ 682367 w 943"/>
              <a:gd name="T27" fmla="*/ 161925 h 134"/>
              <a:gd name="T28" fmla="*/ 733932 w 943"/>
              <a:gd name="T29" fmla="*/ 169862 h 134"/>
              <a:gd name="T30" fmla="*/ 783777 w 943"/>
              <a:gd name="T31" fmla="*/ 169862 h 134"/>
              <a:gd name="T32" fmla="*/ 837060 w 943"/>
              <a:gd name="T33" fmla="*/ 177800 h 134"/>
              <a:gd name="T34" fmla="*/ 885187 w 943"/>
              <a:gd name="T35" fmla="*/ 177800 h 134"/>
              <a:gd name="T36" fmla="*/ 936751 w 943"/>
              <a:gd name="T37" fmla="*/ 177800 h 134"/>
              <a:gd name="T38" fmla="*/ 986597 w 943"/>
              <a:gd name="T39" fmla="*/ 185737 h 134"/>
              <a:gd name="T40" fmla="*/ 1039880 w 943"/>
              <a:gd name="T41" fmla="*/ 185737 h 134"/>
              <a:gd name="T42" fmla="*/ 1091444 w 943"/>
              <a:gd name="T43" fmla="*/ 193675 h 134"/>
              <a:gd name="T44" fmla="*/ 1141289 w 943"/>
              <a:gd name="T45" fmla="*/ 201612 h 134"/>
              <a:gd name="T46" fmla="*/ 1192854 w 943"/>
              <a:gd name="T47" fmla="*/ 201612 h 134"/>
              <a:gd name="T48" fmla="*/ 1235824 w 943"/>
              <a:gd name="T49" fmla="*/ 201612 h 134"/>
              <a:gd name="T50" fmla="*/ 1285669 w 943"/>
              <a:gd name="T51" fmla="*/ 211138 h 134"/>
              <a:gd name="T52" fmla="*/ 1337234 w 943"/>
              <a:gd name="T53" fmla="*/ 211138 h 134"/>
              <a:gd name="T54" fmla="*/ 1387079 w 943"/>
              <a:gd name="T55" fmla="*/ 201612 h 134"/>
              <a:gd name="T56" fmla="*/ 1440362 w 943"/>
              <a:gd name="T57" fmla="*/ 185737 h 134"/>
              <a:gd name="T58" fmla="*/ 1490208 w 943"/>
              <a:gd name="T59" fmla="*/ 177800 h 134"/>
              <a:gd name="T60" fmla="*/ 1541772 w 943"/>
              <a:gd name="T61" fmla="*/ 169862 h 134"/>
              <a:gd name="T62" fmla="*/ 1591617 w 943"/>
              <a:gd name="T63" fmla="*/ 169862 h 134"/>
              <a:gd name="T64" fmla="*/ 1619118 w 943"/>
              <a:gd name="T65" fmla="*/ 155575 h 13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943"/>
              <a:gd name="T100" fmla="*/ 0 h 134"/>
              <a:gd name="T101" fmla="*/ 943 w 943"/>
              <a:gd name="T102" fmla="*/ 134 h 13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943" h="134">
                <a:moveTo>
                  <a:pt x="0" y="0"/>
                </a:moveTo>
                <a:lnTo>
                  <a:pt x="21" y="14"/>
                </a:lnTo>
                <a:lnTo>
                  <a:pt x="36" y="19"/>
                </a:lnTo>
                <a:lnTo>
                  <a:pt x="51" y="29"/>
                </a:lnTo>
                <a:lnTo>
                  <a:pt x="66" y="34"/>
                </a:lnTo>
                <a:lnTo>
                  <a:pt x="80" y="34"/>
                </a:lnTo>
                <a:lnTo>
                  <a:pt x="95" y="39"/>
                </a:lnTo>
                <a:lnTo>
                  <a:pt x="110" y="39"/>
                </a:lnTo>
                <a:lnTo>
                  <a:pt x="124" y="45"/>
                </a:lnTo>
                <a:lnTo>
                  <a:pt x="135" y="45"/>
                </a:lnTo>
                <a:lnTo>
                  <a:pt x="150" y="50"/>
                </a:lnTo>
                <a:lnTo>
                  <a:pt x="164" y="50"/>
                </a:lnTo>
                <a:lnTo>
                  <a:pt x="179" y="55"/>
                </a:lnTo>
                <a:lnTo>
                  <a:pt x="194" y="55"/>
                </a:lnTo>
                <a:lnTo>
                  <a:pt x="209" y="60"/>
                </a:lnTo>
                <a:lnTo>
                  <a:pt x="224" y="60"/>
                </a:lnTo>
                <a:lnTo>
                  <a:pt x="238" y="65"/>
                </a:lnTo>
                <a:lnTo>
                  <a:pt x="254" y="70"/>
                </a:lnTo>
                <a:lnTo>
                  <a:pt x="269" y="75"/>
                </a:lnTo>
                <a:lnTo>
                  <a:pt x="284" y="80"/>
                </a:lnTo>
                <a:lnTo>
                  <a:pt x="298" y="80"/>
                </a:lnTo>
                <a:lnTo>
                  <a:pt x="312" y="85"/>
                </a:lnTo>
                <a:lnTo>
                  <a:pt x="327" y="85"/>
                </a:lnTo>
                <a:lnTo>
                  <a:pt x="342" y="91"/>
                </a:lnTo>
                <a:lnTo>
                  <a:pt x="357" y="91"/>
                </a:lnTo>
                <a:lnTo>
                  <a:pt x="368" y="97"/>
                </a:lnTo>
                <a:lnTo>
                  <a:pt x="382" y="97"/>
                </a:lnTo>
                <a:lnTo>
                  <a:pt x="397" y="102"/>
                </a:lnTo>
                <a:lnTo>
                  <a:pt x="412" y="102"/>
                </a:lnTo>
                <a:lnTo>
                  <a:pt x="427" y="107"/>
                </a:lnTo>
                <a:lnTo>
                  <a:pt x="441" y="107"/>
                </a:lnTo>
                <a:lnTo>
                  <a:pt x="456" y="107"/>
                </a:lnTo>
                <a:lnTo>
                  <a:pt x="471" y="112"/>
                </a:lnTo>
                <a:lnTo>
                  <a:pt x="487" y="112"/>
                </a:lnTo>
                <a:lnTo>
                  <a:pt x="501" y="112"/>
                </a:lnTo>
                <a:lnTo>
                  <a:pt x="515" y="112"/>
                </a:lnTo>
                <a:lnTo>
                  <a:pt x="530" y="112"/>
                </a:lnTo>
                <a:lnTo>
                  <a:pt x="545" y="112"/>
                </a:lnTo>
                <a:lnTo>
                  <a:pt x="560" y="117"/>
                </a:lnTo>
                <a:lnTo>
                  <a:pt x="574" y="117"/>
                </a:lnTo>
                <a:lnTo>
                  <a:pt x="589" y="117"/>
                </a:lnTo>
                <a:lnTo>
                  <a:pt x="605" y="117"/>
                </a:lnTo>
                <a:lnTo>
                  <a:pt x="620" y="122"/>
                </a:lnTo>
                <a:lnTo>
                  <a:pt x="635" y="122"/>
                </a:lnTo>
                <a:lnTo>
                  <a:pt x="649" y="122"/>
                </a:lnTo>
                <a:lnTo>
                  <a:pt x="664" y="127"/>
                </a:lnTo>
                <a:lnTo>
                  <a:pt x="679" y="127"/>
                </a:lnTo>
                <a:lnTo>
                  <a:pt x="694" y="127"/>
                </a:lnTo>
                <a:lnTo>
                  <a:pt x="708" y="127"/>
                </a:lnTo>
                <a:lnTo>
                  <a:pt x="719" y="127"/>
                </a:lnTo>
                <a:lnTo>
                  <a:pt x="733" y="127"/>
                </a:lnTo>
                <a:lnTo>
                  <a:pt x="748" y="133"/>
                </a:lnTo>
                <a:lnTo>
                  <a:pt x="763" y="133"/>
                </a:lnTo>
                <a:lnTo>
                  <a:pt x="778" y="133"/>
                </a:lnTo>
                <a:lnTo>
                  <a:pt x="792" y="133"/>
                </a:lnTo>
                <a:lnTo>
                  <a:pt x="807" y="127"/>
                </a:lnTo>
                <a:lnTo>
                  <a:pt x="822" y="122"/>
                </a:lnTo>
                <a:lnTo>
                  <a:pt x="838" y="117"/>
                </a:lnTo>
                <a:lnTo>
                  <a:pt x="852" y="112"/>
                </a:lnTo>
                <a:lnTo>
                  <a:pt x="867" y="112"/>
                </a:lnTo>
                <a:lnTo>
                  <a:pt x="882" y="112"/>
                </a:lnTo>
                <a:lnTo>
                  <a:pt x="897" y="107"/>
                </a:lnTo>
                <a:lnTo>
                  <a:pt x="912" y="107"/>
                </a:lnTo>
                <a:lnTo>
                  <a:pt x="926" y="107"/>
                </a:lnTo>
                <a:lnTo>
                  <a:pt x="940" y="107"/>
                </a:lnTo>
                <a:lnTo>
                  <a:pt x="942" y="98"/>
                </a:lnTo>
              </a:path>
            </a:pathLst>
          </a:custGeom>
          <a:noFill/>
          <a:ln w="50800" cap="rnd" cmpd="sng">
            <a:solidFill>
              <a:srgbClr val="FF0033"/>
            </a:solidFill>
            <a:prstDash val="solid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gray">
          <a:xfrm flipH="1">
            <a:off x="2144713" y="5105400"/>
            <a:ext cx="1587" cy="3397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gray">
          <a:xfrm flipH="1">
            <a:off x="3784600" y="5029200"/>
            <a:ext cx="12700" cy="3079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gray">
          <a:xfrm flipH="1">
            <a:off x="5035550" y="5527675"/>
            <a:ext cx="7938" cy="2984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gray">
          <a:xfrm>
            <a:off x="6850063" y="5370513"/>
            <a:ext cx="0" cy="26511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gray">
          <a:xfrm flipV="1">
            <a:off x="2889250" y="4953000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gray">
          <a:xfrm>
            <a:off x="5943600" y="5486400"/>
            <a:ext cx="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4" name="Rectangle 35"/>
          <p:cNvSpPr>
            <a:spLocks noChangeArrowheads="1"/>
          </p:cNvSpPr>
          <p:nvPr/>
        </p:nvSpPr>
        <p:spPr bwMode="auto">
          <a:xfrm>
            <a:off x="649288" y="2819400"/>
            <a:ext cx="18653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2200">
                <a:solidFill>
                  <a:schemeClr val="hlink"/>
                </a:solidFill>
              </a:rPr>
              <a:t>Concatenate</a:t>
            </a:r>
          </a:p>
        </p:txBody>
      </p:sp>
      <p:sp>
        <p:nvSpPr>
          <p:cNvPr id="28705" name="Rectangle 37"/>
          <p:cNvSpPr>
            <a:spLocks noChangeArrowheads="1"/>
          </p:cNvSpPr>
          <p:nvPr/>
        </p:nvSpPr>
        <p:spPr bwMode="auto">
          <a:xfrm>
            <a:off x="609600" y="2865438"/>
            <a:ext cx="8915400" cy="8382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8706" name="Rectangle 38"/>
          <p:cNvSpPr>
            <a:spLocks noChangeArrowheads="1"/>
          </p:cNvSpPr>
          <p:nvPr/>
        </p:nvSpPr>
        <p:spPr bwMode="auto">
          <a:xfrm>
            <a:off x="609600" y="3886200"/>
            <a:ext cx="8915400" cy="8382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8707" name="Rectangle 39"/>
          <p:cNvSpPr>
            <a:spLocks noChangeArrowheads="1"/>
          </p:cNvSpPr>
          <p:nvPr/>
        </p:nvSpPr>
        <p:spPr bwMode="auto">
          <a:xfrm>
            <a:off x="609600" y="4953000"/>
            <a:ext cx="8915400" cy="9144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Point Functions</a:t>
            </a:r>
          </a:p>
        </p:txBody>
      </p:sp>
      <p:sp>
        <p:nvSpPr>
          <p:cNvPr id="296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accent1"/>
                </a:solidFill>
              </a:rPr>
              <a:t>SDO_LRS.LOCATE_PT</a:t>
            </a:r>
            <a:r>
              <a:rPr lang="en-US"/>
              <a:t> (geom, measure, offset)</a:t>
            </a:r>
          </a:p>
          <a:p>
            <a:pPr lvl="1" eaLnBrk="1" hangingPunct="1"/>
            <a:r>
              <a:rPr lang="en-US"/>
              <a:t>Finds the location of a point described by a measure and an offset on a geometric segment</a:t>
            </a:r>
          </a:p>
          <a:p>
            <a:pPr eaLnBrk="1" hangingPunct="1"/>
            <a:r>
              <a:rPr lang="en-US">
                <a:solidFill>
                  <a:schemeClr val="accent1"/>
                </a:solidFill>
              </a:rPr>
              <a:t>SDO_LRS.PROJECT_PT</a:t>
            </a:r>
            <a:r>
              <a:rPr lang="en-US"/>
              <a:t> (geom, in_point,[tolerance], [offset])</a:t>
            </a:r>
          </a:p>
          <a:p>
            <a:pPr lvl="1" eaLnBrk="1" hangingPunct="1"/>
            <a:r>
              <a:rPr lang="en-US"/>
              <a:t>Returns the projection point</a:t>
            </a:r>
          </a:p>
          <a:p>
            <a:pPr lvl="2" eaLnBrk="1" hangingPunct="1"/>
            <a:r>
              <a:rPr lang="en-US"/>
              <a:t>Point on the LRS geometry closest to &lt;in_point&gt;.</a:t>
            </a:r>
          </a:p>
          <a:p>
            <a:pPr lvl="2" eaLnBrk="1" hangingPunct="1"/>
            <a:r>
              <a:rPr lang="en-US"/>
              <a:t>Contains its associated measure value.</a:t>
            </a:r>
          </a:p>
          <a:p>
            <a:pPr lvl="1" eaLnBrk="1" hangingPunct="1"/>
            <a:r>
              <a:rPr lang="en-US"/>
              <a:t>&lt;offset&gt; is new in Oracle Spatial 10g.</a:t>
            </a:r>
          </a:p>
          <a:p>
            <a:pPr lvl="2" eaLnBrk="1" hangingPunct="1"/>
            <a:r>
              <a:rPr lang="en-US"/>
              <a:t>Out parameter returns signed offset of &lt;in_point&gt;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Point Functions illustrated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762000" y="2986088"/>
            <a:ext cx="3467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(LRS Geom, M, Offset) -&gt; (X,Y)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5264150" y="2895600"/>
            <a:ext cx="351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2400" b="0">
                <a:latin typeface="Times New Roman" pitchFamily="-111" charset="0"/>
              </a:rPr>
              <a:t> </a:t>
            </a:r>
            <a:r>
              <a:rPr lang="en-US" sz="1800"/>
              <a:t>(LRS Geom, X,Y) -&gt; (Mx,My,M)</a:t>
            </a:r>
          </a:p>
        </p:txBody>
      </p:sp>
      <p:sp>
        <p:nvSpPr>
          <p:cNvPr id="30725" name="Freeform 6"/>
          <p:cNvSpPr>
            <a:spLocks/>
          </p:cNvSpPr>
          <p:nvPr/>
        </p:nvSpPr>
        <p:spPr bwMode="auto">
          <a:xfrm>
            <a:off x="766763" y="3887788"/>
            <a:ext cx="3468687" cy="1449387"/>
          </a:xfrm>
          <a:custGeom>
            <a:avLst/>
            <a:gdLst>
              <a:gd name="T0" fmla="*/ 56751 w 2017"/>
              <a:gd name="T1" fmla="*/ 1447800 h 913"/>
              <a:gd name="T2" fmla="*/ 110062 w 2017"/>
              <a:gd name="T3" fmla="*/ 1376362 h 913"/>
              <a:gd name="T4" fmla="*/ 175412 w 2017"/>
              <a:gd name="T5" fmla="*/ 1317625 h 913"/>
              <a:gd name="T6" fmla="*/ 227004 w 2017"/>
              <a:gd name="T7" fmla="*/ 1246187 h 913"/>
              <a:gd name="T8" fmla="*/ 302672 w 2017"/>
              <a:gd name="T9" fmla="*/ 1174750 h 913"/>
              <a:gd name="T10" fmla="*/ 381779 w 2017"/>
              <a:gd name="T11" fmla="*/ 1114425 h 913"/>
              <a:gd name="T12" fmla="*/ 469485 w 2017"/>
              <a:gd name="T13" fmla="*/ 1055687 h 913"/>
              <a:gd name="T14" fmla="*/ 546873 w 2017"/>
              <a:gd name="T15" fmla="*/ 1019175 h 913"/>
              <a:gd name="T16" fmla="*/ 625980 w 2017"/>
              <a:gd name="T17" fmla="*/ 984250 h 913"/>
              <a:gd name="T18" fmla="*/ 703368 w 2017"/>
              <a:gd name="T19" fmla="*/ 971550 h 913"/>
              <a:gd name="T20" fmla="*/ 794513 w 2017"/>
              <a:gd name="T21" fmla="*/ 947737 h 913"/>
              <a:gd name="T22" fmla="*/ 871901 w 2017"/>
              <a:gd name="T23" fmla="*/ 936625 h 913"/>
              <a:gd name="T24" fmla="*/ 949289 w 2017"/>
              <a:gd name="T25" fmla="*/ 923925 h 913"/>
              <a:gd name="T26" fmla="*/ 1024957 w 2017"/>
              <a:gd name="T27" fmla="*/ 923925 h 913"/>
              <a:gd name="T28" fmla="*/ 1104064 w 2017"/>
              <a:gd name="T29" fmla="*/ 912812 h 913"/>
              <a:gd name="T30" fmla="*/ 1181452 w 2017"/>
              <a:gd name="T31" fmla="*/ 912812 h 913"/>
              <a:gd name="T32" fmla="*/ 1284635 w 2017"/>
              <a:gd name="T33" fmla="*/ 900112 h 913"/>
              <a:gd name="T34" fmla="*/ 1362023 w 2017"/>
              <a:gd name="T35" fmla="*/ 889000 h 913"/>
              <a:gd name="T36" fmla="*/ 1437691 w 2017"/>
              <a:gd name="T37" fmla="*/ 889000 h 913"/>
              <a:gd name="T38" fmla="*/ 1528836 w 2017"/>
              <a:gd name="T39" fmla="*/ 876300 h 913"/>
              <a:gd name="T40" fmla="*/ 1657816 w 2017"/>
              <a:gd name="T41" fmla="*/ 852487 h 913"/>
              <a:gd name="T42" fmla="*/ 1786796 w 2017"/>
              <a:gd name="T43" fmla="*/ 828675 h 913"/>
              <a:gd name="T44" fmla="*/ 1889979 w 2017"/>
              <a:gd name="T45" fmla="*/ 793750 h 913"/>
              <a:gd name="T46" fmla="*/ 1993163 w 2017"/>
              <a:gd name="T47" fmla="*/ 769937 h 913"/>
              <a:gd name="T48" fmla="*/ 2096346 w 2017"/>
              <a:gd name="T49" fmla="*/ 722312 h 913"/>
              <a:gd name="T50" fmla="*/ 2199530 w 2017"/>
              <a:gd name="T51" fmla="*/ 685800 h 913"/>
              <a:gd name="T52" fmla="*/ 2302713 w 2017"/>
              <a:gd name="T53" fmla="*/ 650875 h 913"/>
              <a:gd name="T54" fmla="*/ 2393859 w 2017"/>
              <a:gd name="T55" fmla="*/ 603250 h 913"/>
              <a:gd name="T56" fmla="*/ 2497042 w 2017"/>
              <a:gd name="T57" fmla="*/ 555625 h 913"/>
              <a:gd name="T58" fmla="*/ 2586468 w 2017"/>
              <a:gd name="T59" fmla="*/ 495300 h 913"/>
              <a:gd name="T60" fmla="*/ 2715447 w 2017"/>
              <a:gd name="T61" fmla="*/ 388937 h 913"/>
              <a:gd name="T62" fmla="*/ 2818631 w 2017"/>
              <a:gd name="T63" fmla="*/ 304800 h 913"/>
              <a:gd name="T64" fmla="*/ 2909776 w 2017"/>
              <a:gd name="T65" fmla="*/ 233362 h 913"/>
              <a:gd name="T66" fmla="*/ 2999202 w 2017"/>
              <a:gd name="T67" fmla="*/ 174625 h 913"/>
              <a:gd name="T68" fmla="*/ 3102385 w 2017"/>
              <a:gd name="T69" fmla="*/ 127000 h 913"/>
              <a:gd name="T70" fmla="*/ 3205569 w 2017"/>
              <a:gd name="T71" fmla="*/ 79375 h 913"/>
              <a:gd name="T72" fmla="*/ 3294995 w 2017"/>
              <a:gd name="T73" fmla="*/ 55562 h 913"/>
              <a:gd name="T74" fmla="*/ 3386140 w 2017"/>
              <a:gd name="T75" fmla="*/ 31750 h 913"/>
              <a:gd name="T76" fmla="*/ 3466967 w 2017"/>
              <a:gd name="T77" fmla="*/ 0 h 91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017"/>
              <a:gd name="T118" fmla="*/ 0 h 913"/>
              <a:gd name="T119" fmla="*/ 2017 w 2017"/>
              <a:gd name="T120" fmla="*/ 913 h 91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017" h="913">
                <a:moveTo>
                  <a:pt x="0" y="912"/>
                </a:moveTo>
                <a:lnTo>
                  <a:pt x="33" y="912"/>
                </a:lnTo>
                <a:lnTo>
                  <a:pt x="56" y="890"/>
                </a:lnTo>
                <a:lnTo>
                  <a:pt x="64" y="867"/>
                </a:lnTo>
                <a:lnTo>
                  <a:pt x="78" y="845"/>
                </a:lnTo>
                <a:lnTo>
                  <a:pt x="102" y="830"/>
                </a:lnTo>
                <a:lnTo>
                  <a:pt x="116" y="807"/>
                </a:lnTo>
                <a:lnTo>
                  <a:pt x="132" y="785"/>
                </a:lnTo>
                <a:lnTo>
                  <a:pt x="153" y="762"/>
                </a:lnTo>
                <a:lnTo>
                  <a:pt x="176" y="740"/>
                </a:lnTo>
                <a:lnTo>
                  <a:pt x="198" y="717"/>
                </a:lnTo>
                <a:lnTo>
                  <a:pt x="222" y="702"/>
                </a:lnTo>
                <a:lnTo>
                  <a:pt x="252" y="680"/>
                </a:lnTo>
                <a:lnTo>
                  <a:pt x="273" y="665"/>
                </a:lnTo>
                <a:lnTo>
                  <a:pt x="296" y="650"/>
                </a:lnTo>
                <a:lnTo>
                  <a:pt x="318" y="642"/>
                </a:lnTo>
                <a:lnTo>
                  <a:pt x="342" y="635"/>
                </a:lnTo>
                <a:lnTo>
                  <a:pt x="364" y="620"/>
                </a:lnTo>
                <a:lnTo>
                  <a:pt x="387" y="620"/>
                </a:lnTo>
                <a:lnTo>
                  <a:pt x="409" y="612"/>
                </a:lnTo>
                <a:lnTo>
                  <a:pt x="438" y="605"/>
                </a:lnTo>
                <a:lnTo>
                  <a:pt x="462" y="597"/>
                </a:lnTo>
                <a:lnTo>
                  <a:pt x="484" y="590"/>
                </a:lnTo>
                <a:lnTo>
                  <a:pt x="507" y="590"/>
                </a:lnTo>
                <a:lnTo>
                  <a:pt x="529" y="582"/>
                </a:lnTo>
                <a:lnTo>
                  <a:pt x="552" y="582"/>
                </a:lnTo>
                <a:lnTo>
                  <a:pt x="573" y="582"/>
                </a:lnTo>
                <a:lnTo>
                  <a:pt x="596" y="582"/>
                </a:lnTo>
                <a:lnTo>
                  <a:pt x="618" y="582"/>
                </a:lnTo>
                <a:lnTo>
                  <a:pt x="642" y="575"/>
                </a:lnTo>
                <a:lnTo>
                  <a:pt x="664" y="575"/>
                </a:lnTo>
                <a:lnTo>
                  <a:pt x="687" y="575"/>
                </a:lnTo>
                <a:lnTo>
                  <a:pt x="716" y="567"/>
                </a:lnTo>
                <a:lnTo>
                  <a:pt x="747" y="567"/>
                </a:lnTo>
                <a:lnTo>
                  <a:pt x="769" y="567"/>
                </a:lnTo>
                <a:lnTo>
                  <a:pt x="792" y="560"/>
                </a:lnTo>
                <a:lnTo>
                  <a:pt x="813" y="560"/>
                </a:lnTo>
                <a:lnTo>
                  <a:pt x="836" y="560"/>
                </a:lnTo>
                <a:lnTo>
                  <a:pt x="867" y="552"/>
                </a:lnTo>
                <a:lnTo>
                  <a:pt x="889" y="552"/>
                </a:lnTo>
                <a:lnTo>
                  <a:pt x="927" y="545"/>
                </a:lnTo>
                <a:lnTo>
                  <a:pt x="964" y="537"/>
                </a:lnTo>
                <a:lnTo>
                  <a:pt x="1002" y="530"/>
                </a:lnTo>
                <a:lnTo>
                  <a:pt x="1039" y="522"/>
                </a:lnTo>
                <a:lnTo>
                  <a:pt x="1069" y="515"/>
                </a:lnTo>
                <a:lnTo>
                  <a:pt x="1099" y="500"/>
                </a:lnTo>
                <a:lnTo>
                  <a:pt x="1129" y="492"/>
                </a:lnTo>
                <a:lnTo>
                  <a:pt x="1159" y="485"/>
                </a:lnTo>
                <a:lnTo>
                  <a:pt x="1196" y="470"/>
                </a:lnTo>
                <a:lnTo>
                  <a:pt x="1219" y="455"/>
                </a:lnTo>
                <a:lnTo>
                  <a:pt x="1242" y="447"/>
                </a:lnTo>
                <a:lnTo>
                  <a:pt x="1279" y="432"/>
                </a:lnTo>
                <a:lnTo>
                  <a:pt x="1302" y="425"/>
                </a:lnTo>
                <a:lnTo>
                  <a:pt x="1339" y="410"/>
                </a:lnTo>
                <a:lnTo>
                  <a:pt x="1369" y="395"/>
                </a:lnTo>
                <a:lnTo>
                  <a:pt x="1392" y="380"/>
                </a:lnTo>
                <a:lnTo>
                  <a:pt x="1422" y="365"/>
                </a:lnTo>
                <a:lnTo>
                  <a:pt x="1452" y="350"/>
                </a:lnTo>
                <a:lnTo>
                  <a:pt x="1482" y="327"/>
                </a:lnTo>
                <a:lnTo>
                  <a:pt x="1504" y="312"/>
                </a:lnTo>
                <a:lnTo>
                  <a:pt x="1542" y="282"/>
                </a:lnTo>
                <a:lnTo>
                  <a:pt x="1579" y="245"/>
                </a:lnTo>
                <a:lnTo>
                  <a:pt x="1616" y="207"/>
                </a:lnTo>
                <a:lnTo>
                  <a:pt x="1639" y="192"/>
                </a:lnTo>
                <a:lnTo>
                  <a:pt x="1669" y="162"/>
                </a:lnTo>
                <a:lnTo>
                  <a:pt x="1692" y="147"/>
                </a:lnTo>
                <a:lnTo>
                  <a:pt x="1713" y="125"/>
                </a:lnTo>
                <a:lnTo>
                  <a:pt x="1744" y="110"/>
                </a:lnTo>
                <a:lnTo>
                  <a:pt x="1773" y="95"/>
                </a:lnTo>
                <a:lnTo>
                  <a:pt x="1804" y="80"/>
                </a:lnTo>
                <a:lnTo>
                  <a:pt x="1833" y="65"/>
                </a:lnTo>
                <a:lnTo>
                  <a:pt x="1864" y="50"/>
                </a:lnTo>
                <a:lnTo>
                  <a:pt x="1893" y="42"/>
                </a:lnTo>
                <a:lnTo>
                  <a:pt x="1916" y="35"/>
                </a:lnTo>
                <a:lnTo>
                  <a:pt x="1947" y="27"/>
                </a:lnTo>
                <a:lnTo>
                  <a:pt x="1969" y="20"/>
                </a:lnTo>
                <a:lnTo>
                  <a:pt x="1992" y="12"/>
                </a:lnTo>
                <a:lnTo>
                  <a:pt x="20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609600" y="5410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0</a:t>
            </a: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4033838" y="38862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200</a:t>
            </a:r>
          </a:p>
        </p:txBody>
      </p:sp>
      <p:sp>
        <p:nvSpPr>
          <p:cNvPr id="30728" name="Oval 9"/>
          <p:cNvSpPr>
            <a:spLocks noChangeArrowheads="1"/>
          </p:cNvSpPr>
          <p:nvPr/>
        </p:nvSpPr>
        <p:spPr bwMode="blackWhite">
          <a:xfrm>
            <a:off x="3068638" y="4960938"/>
            <a:ext cx="150812" cy="139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>
            <a:off x="2895600" y="4613275"/>
            <a:ext cx="1651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Rectangle 11"/>
          <p:cNvSpPr>
            <a:spLocks noChangeArrowheads="1"/>
          </p:cNvSpPr>
          <p:nvPr/>
        </p:nvSpPr>
        <p:spPr bwMode="auto">
          <a:xfrm>
            <a:off x="2576513" y="42402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120</a:t>
            </a:r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 flipV="1">
            <a:off x="2963863" y="4414838"/>
            <a:ext cx="654050" cy="3095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2" name="Rectangle 13"/>
          <p:cNvSpPr>
            <a:spLocks noChangeArrowheads="1"/>
          </p:cNvSpPr>
          <p:nvPr/>
        </p:nvSpPr>
        <p:spPr bwMode="auto">
          <a:xfrm>
            <a:off x="3622675" y="4237038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Offset</a:t>
            </a:r>
          </a:p>
        </p:txBody>
      </p:sp>
      <p:sp>
        <p:nvSpPr>
          <p:cNvPr id="30733" name="Line 14"/>
          <p:cNvSpPr>
            <a:spLocks noChangeShapeType="1"/>
          </p:cNvSpPr>
          <p:nvPr/>
        </p:nvSpPr>
        <p:spPr bwMode="auto">
          <a:xfrm flipV="1">
            <a:off x="1311275" y="4129088"/>
            <a:ext cx="1470025" cy="392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4" name="Freeform 15"/>
          <p:cNvSpPr>
            <a:spLocks/>
          </p:cNvSpPr>
          <p:nvPr/>
        </p:nvSpPr>
        <p:spPr bwMode="auto">
          <a:xfrm>
            <a:off x="5410200" y="4038600"/>
            <a:ext cx="3346450" cy="1473200"/>
          </a:xfrm>
          <a:custGeom>
            <a:avLst/>
            <a:gdLst>
              <a:gd name="T0" fmla="*/ 54751 w 2017"/>
              <a:gd name="T1" fmla="*/ 1471586 h 913"/>
              <a:gd name="T2" fmla="*/ 106184 w 2017"/>
              <a:gd name="T3" fmla="*/ 1398975 h 913"/>
              <a:gd name="T4" fmla="*/ 169231 w 2017"/>
              <a:gd name="T5" fmla="*/ 1339273 h 913"/>
              <a:gd name="T6" fmla="*/ 219004 w 2017"/>
              <a:gd name="T7" fmla="*/ 1266662 h 913"/>
              <a:gd name="T8" fmla="*/ 292006 w 2017"/>
              <a:gd name="T9" fmla="*/ 1194050 h 913"/>
              <a:gd name="T10" fmla="*/ 368325 w 2017"/>
              <a:gd name="T11" fmla="*/ 1132734 h 913"/>
              <a:gd name="T12" fmla="*/ 452941 w 2017"/>
              <a:gd name="T13" fmla="*/ 1073032 h 913"/>
              <a:gd name="T14" fmla="*/ 527601 w 2017"/>
              <a:gd name="T15" fmla="*/ 1035920 h 913"/>
              <a:gd name="T16" fmla="*/ 603921 w 2017"/>
              <a:gd name="T17" fmla="*/ 1000421 h 913"/>
              <a:gd name="T18" fmla="*/ 678581 w 2017"/>
              <a:gd name="T19" fmla="*/ 987512 h 913"/>
              <a:gd name="T20" fmla="*/ 766515 w 2017"/>
              <a:gd name="T21" fmla="*/ 963308 h 913"/>
              <a:gd name="T22" fmla="*/ 841175 w 2017"/>
              <a:gd name="T23" fmla="*/ 952013 h 913"/>
              <a:gd name="T24" fmla="*/ 915836 w 2017"/>
              <a:gd name="T25" fmla="*/ 939105 h 913"/>
              <a:gd name="T26" fmla="*/ 988837 w 2017"/>
              <a:gd name="T27" fmla="*/ 939105 h 913"/>
              <a:gd name="T28" fmla="*/ 1065157 w 2017"/>
              <a:gd name="T29" fmla="*/ 927810 h 913"/>
              <a:gd name="T30" fmla="*/ 1139817 w 2017"/>
              <a:gd name="T31" fmla="*/ 927810 h 913"/>
              <a:gd name="T32" fmla="*/ 1239365 w 2017"/>
              <a:gd name="T33" fmla="*/ 914901 h 913"/>
              <a:gd name="T34" fmla="*/ 1314025 w 2017"/>
              <a:gd name="T35" fmla="*/ 903606 h 913"/>
              <a:gd name="T36" fmla="*/ 1387026 w 2017"/>
              <a:gd name="T37" fmla="*/ 903606 h 913"/>
              <a:gd name="T38" fmla="*/ 1474960 w 2017"/>
              <a:gd name="T39" fmla="*/ 890697 h 913"/>
              <a:gd name="T40" fmla="*/ 1599394 w 2017"/>
              <a:gd name="T41" fmla="*/ 866493 h 913"/>
              <a:gd name="T42" fmla="*/ 1723829 w 2017"/>
              <a:gd name="T43" fmla="*/ 842290 h 913"/>
              <a:gd name="T44" fmla="*/ 1823376 w 2017"/>
              <a:gd name="T45" fmla="*/ 806791 h 913"/>
              <a:gd name="T46" fmla="*/ 1922923 w 2017"/>
              <a:gd name="T47" fmla="*/ 782587 h 913"/>
              <a:gd name="T48" fmla="*/ 2022471 w 2017"/>
              <a:gd name="T49" fmla="*/ 734180 h 913"/>
              <a:gd name="T50" fmla="*/ 2122018 w 2017"/>
              <a:gd name="T51" fmla="*/ 697067 h 913"/>
              <a:gd name="T52" fmla="*/ 2221565 w 2017"/>
              <a:gd name="T53" fmla="*/ 661568 h 913"/>
              <a:gd name="T54" fmla="*/ 2309499 w 2017"/>
              <a:gd name="T55" fmla="*/ 613161 h 913"/>
              <a:gd name="T56" fmla="*/ 2409046 w 2017"/>
              <a:gd name="T57" fmla="*/ 564754 h 913"/>
              <a:gd name="T58" fmla="*/ 2495320 w 2017"/>
              <a:gd name="T59" fmla="*/ 503438 h 913"/>
              <a:gd name="T60" fmla="*/ 2619755 w 2017"/>
              <a:gd name="T61" fmla="*/ 395327 h 913"/>
              <a:gd name="T62" fmla="*/ 2719302 w 2017"/>
              <a:gd name="T63" fmla="*/ 309808 h 913"/>
              <a:gd name="T64" fmla="*/ 2807235 w 2017"/>
              <a:gd name="T65" fmla="*/ 237197 h 913"/>
              <a:gd name="T66" fmla="*/ 2893510 w 2017"/>
              <a:gd name="T67" fmla="*/ 177494 h 913"/>
              <a:gd name="T68" fmla="*/ 2993057 w 2017"/>
              <a:gd name="T69" fmla="*/ 129087 h 913"/>
              <a:gd name="T70" fmla="*/ 3092604 w 2017"/>
              <a:gd name="T71" fmla="*/ 80679 h 913"/>
              <a:gd name="T72" fmla="*/ 3178879 w 2017"/>
              <a:gd name="T73" fmla="*/ 56475 h 913"/>
              <a:gd name="T74" fmla="*/ 3266812 w 2017"/>
              <a:gd name="T75" fmla="*/ 32272 h 913"/>
              <a:gd name="T76" fmla="*/ 3344791 w 2017"/>
              <a:gd name="T77" fmla="*/ 0 h 91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017"/>
              <a:gd name="T118" fmla="*/ 0 h 913"/>
              <a:gd name="T119" fmla="*/ 2017 w 2017"/>
              <a:gd name="T120" fmla="*/ 913 h 91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017" h="913">
                <a:moveTo>
                  <a:pt x="0" y="912"/>
                </a:moveTo>
                <a:lnTo>
                  <a:pt x="33" y="912"/>
                </a:lnTo>
                <a:lnTo>
                  <a:pt x="56" y="890"/>
                </a:lnTo>
                <a:lnTo>
                  <a:pt x="64" y="867"/>
                </a:lnTo>
                <a:lnTo>
                  <a:pt x="78" y="845"/>
                </a:lnTo>
                <a:lnTo>
                  <a:pt x="102" y="830"/>
                </a:lnTo>
                <a:lnTo>
                  <a:pt x="116" y="807"/>
                </a:lnTo>
                <a:lnTo>
                  <a:pt x="132" y="785"/>
                </a:lnTo>
                <a:lnTo>
                  <a:pt x="153" y="762"/>
                </a:lnTo>
                <a:lnTo>
                  <a:pt x="176" y="740"/>
                </a:lnTo>
                <a:lnTo>
                  <a:pt x="198" y="717"/>
                </a:lnTo>
                <a:lnTo>
                  <a:pt x="222" y="702"/>
                </a:lnTo>
                <a:lnTo>
                  <a:pt x="252" y="680"/>
                </a:lnTo>
                <a:lnTo>
                  <a:pt x="273" y="665"/>
                </a:lnTo>
                <a:lnTo>
                  <a:pt x="296" y="650"/>
                </a:lnTo>
                <a:lnTo>
                  <a:pt x="318" y="642"/>
                </a:lnTo>
                <a:lnTo>
                  <a:pt x="342" y="635"/>
                </a:lnTo>
                <a:lnTo>
                  <a:pt x="364" y="620"/>
                </a:lnTo>
                <a:lnTo>
                  <a:pt x="387" y="620"/>
                </a:lnTo>
                <a:lnTo>
                  <a:pt x="409" y="612"/>
                </a:lnTo>
                <a:lnTo>
                  <a:pt x="438" y="605"/>
                </a:lnTo>
                <a:lnTo>
                  <a:pt x="462" y="597"/>
                </a:lnTo>
                <a:lnTo>
                  <a:pt x="484" y="590"/>
                </a:lnTo>
                <a:lnTo>
                  <a:pt x="507" y="590"/>
                </a:lnTo>
                <a:lnTo>
                  <a:pt x="529" y="582"/>
                </a:lnTo>
                <a:lnTo>
                  <a:pt x="552" y="582"/>
                </a:lnTo>
                <a:lnTo>
                  <a:pt x="573" y="582"/>
                </a:lnTo>
                <a:lnTo>
                  <a:pt x="596" y="582"/>
                </a:lnTo>
                <a:lnTo>
                  <a:pt x="618" y="582"/>
                </a:lnTo>
                <a:lnTo>
                  <a:pt x="642" y="575"/>
                </a:lnTo>
                <a:lnTo>
                  <a:pt x="664" y="575"/>
                </a:lnTo>
                <a:lnTo>
                  <a:pt x="687" y="575"/>
                </a:lnTo>
                <a:lnTo>
                  <a:pt x="716" y="567"/>
                </a:lnTo>
                <a:lnTo>
                  <a:pt x="747" y="567"/>
                </a:lnTo>
                <a:lnTo>
                  <a:pt x="769" y="567"/>
                </a:lnTo>
                <a:lnTo>
                  <a:pt x="792" y="560"/>
                </a:lnTo>
                <a:lnTo>
                  <a:pt x="813" y="560"/>
                </a:lnTo>
                <a:lnTo>
                  <a:pt x="836" y="560"/>
                </a:lnTo>
                <a:lnTo>
                  <a:pt x="867" y="552"/>
                </a:lnTo>
                <a:lnTo>
                  <a:pt x="889" y="552"/>
                </a:lnTo>
                <a:lnTo>
                  <a:pt x="927" y="545"/>
                </a:lnTo>
                <a:lnTo>
                  <a:pt x="964" y="537"/>
                </a:lnTo>
                <a:lnTo>
                  <a:pt x="1002" y="530"/>
                </a:lnTo>
                <a:lnTo>
                  <a:pt x="1039" y="522"/>
                </a:lnTo>
                <a:lnTo>
                  <a:pt x="1069" y="515"/>
                </a:lnTo>
                <a:lnTo>
                  <a:pt x="1099" y="500"/>
                </a:lnTo>
                <a:lnTo>
                  <a:pt x="1129" y="492"/>
                </a:lnTo>
                <a:lnTo>
                  <a:pt x="1159" y="485"/>
                </a:lnTo>
                <a:lnTo>
                  <a:pt x="1196" y="470"/>
                </a:lnTo>
                <a:lnTo>
                  <a:pt x="1219" y="455"/>
                </a:lnTo>
                <a:lnTo>
                  <a:pt x="1242" y="447"/>
                </a:lnTo>
                <a:lnTo>
                  <a:pt x="1279" y="432"/>
                </a:lnTo>
                <a:lnTo>
                  <a:pt x="1302" y="425"/>
                </a:lnTo>
                <a:lnTo>
                  <a:pt x="1339" y="410"/>
                </a:lnTo>
                <a:lnTo>
                  <a:pt x="1369" y="395"/>
                </a:lnTo>
                <a:lnTo>
                  <a:pt x="1392" y="380"/>
                </a:lnTo>
                <a:lnTo>
                  <a:pt x="1422" y="365"/>
                </a:lnTo>
                <a:lnTo>
                  <a:pt x="1452" y="350"/>
                </a:lnTo>
                <a:lnTo>
                  <a:pt x="1482" y="327"/>
                </a:lnTo>
                <a:lnTo>
                  <a:pt x="1504" y="312"/>
                </a:lnTo>
                <a:lnTo>
                  <a:pt x="1542" y="282"/>
                </a:lnTo>
                <a:lnTo>
                  <a:pt x="1579" y="245"/>
                </a:lnTo>
                <a:lnTo>
                  <a:pt x="1616" y="207"/>
                </a:lnTo>
                <a:lnTo>
                  <a:pt x="1639" y="192"/>
                </a:lnTo>
                <a:lnTo>
                  <a:pt x="1669" y="162"/>
                </a:lnTo>
                <a:lnTo>
                  <a:pt x="1692" y="147"/>
                </a:lnTo>
                <a:lnTo>
                  <a:pt x="1713" y="125"/>
                </a:lnTo>
                <a:lnTo>
                  <a:pt x="1744" y="110"/>
                </a:lnTo>
                <a:lnTo>
                  <a:pt x="1773" y="95"/>
                </a:lnTo>
                <a:lnTo>
                  <a:pt x="1804" y="80"/>
                </a:lnTo>
                <a:lnTo>
                  <a:pt x="1833" y="65"/>
                </a:lnTo>
                <a:lnTo>
                  <a:pt x="1864" y="50"/>
                </a:lnTo>
                <a:lnTo>
                  <a:pt x="1893" y="42"/>
                </a:lnTo>
                <a:lnTo>
                  <a:pt x="1916" y="35"/>
                </a:lnTo>
                <a:lnTo>
                  <a:pt x="1947" y="27"/>
                </a:lnTo>
                <a:lnTo>
                  <a:pt x="1969" y="20"/>
                </a:lnTo>
                <a:lnTo>
                  <a:pt x="1992" y="12"/>
                </a:lnTo>
                <a:lnTo>
                  <a:pt x="20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5" name="Rectangle 16"/>
          <p:cNvSpPr>
            <a:spLocks noChangeArrowheads="1"/>
          </p:cNvSpPr>
          <p:nvPr/>
        </p:nvSpPr>
        <p:spPr bwMode="auto">
          <a:xfrm>
            <a:off x="5137150" y="55784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0</a:t>
            </a:r>
          </a:p>
        </p:txBody>
      </p:sp>
      <p:sp>
        <p:nvSpPr>
          <p:cNvPr id="30736" name="Rectangle 17"/>
          <p:cNvSpPr>
            <a:spLocks noChangeArrowheads="1"/>
          </p:cNvSpPr>
          <p:nvPr/>
        </p:nvSpPr>
        <p:spPr bwMode="auto">
          <a:xfrm>
            <a:off x="8566150" y="405447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200</a:t>
            </a:r>
          </a:p>
        </p:txBody>
      </p:sp>
      <p:sp>
        <p:nvSpPr>
          <p:cNvPr id="30737" name="Oval 18"/>
          <p:cNvSpPr>
            <a:spLocks noChangeArrowheads="1"/>
          </p:cNvSpPr>
          <p:nvPr/>
        </p:nvSpPr>
        <p:spPr bwMode="blackWhite">
          <a:xfrm>
            <a:off x="7529513" y="5146675"/>
            <a:ext cx="146050" cy="14128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>
            <a:off x="7423150" y="4781550"/>
            <a:ext cx="158750" cy="387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9" name="Rectangle 20"/>
          <p:cNvSpPr>
            <a:spLocks noChangeArrowheads="1"/>
          </p:cNvSpPr>
          <p:nvPr/>
        </p:nvSpPr>
        <p:spPr bwMode="auto">
          <a:xfrm>
            <a:off x="6399213" y="4298950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(Mx,My,M) ?</a:t>
            </a:r>
          </a:p>
        </p:txBody>
      </p:sp>
      <p:sp>
        <p:nvSpPr>
          <p:cNvPr id="30740" name="Line 21"/>
          <p:cNvSpPr>
            <a:spLocks noChangeShapeType="1"/>
          </p:cNvSpPr>
          <p:nvPr/>
        </p:nvSpPr>
        <p:spPr bwMode="auto">
          <a:xfrm flipV="1">
            <a:off x="5537200" y="4213225"/>
            <a:ext cx="1417638" cy="398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1" name="Rectangle 22"/>
          <p:cNvSpPr>
            <a:spLocks noChangeArrowheads="1"/>
          </p:cNvSpPr>
          <p:nvPr/>
        </p:nvSpPr>
        <p:spPr bwMode="auto">
          <a:xfrm>
            <a:off x="3340100" y="489108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(X,Y) ?</a:t>
            </a:r>
          </a:p>
        </p:txBody>
      </p:sp>
      <p:sp>
        <p:nvSpPr>
          <p:cNvPr id="30742" name="Rectangle 23"/>
          <p:cNvSpPr>
            <a:spLocks noChangeArrowheads="1"/>
          </p:cNvSpPr>
          <p:nvPr/>
        </p:nvSpPr>
        <p:spPr bwMode="auto">
          <a:xfrm>
            <a:off x="7854950" y="5070475"/>
            <a:ext cx="70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(X,Y)</a:t>
            </a:r>
          </a:p>
        </p:txBody>
      </p:sp>
      <p:sp>
        <p:nvSpPr>
          <p:cNvPr id="30743" name="Rectangle 24"/>
          <p:cNvSpPr>
            <a:spLocks noChangeArrowheads="1"/>
          </p:cNvSpPr>
          <p:nvPr/>
        </p:nvSpPr>
        <p:spPr bwMode="auto">
          <a:xfrm>
            <a:off x="609600" y="1752600"/>
            <a:ext cx="4114800" cy="4191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44" name="Rectangle 25"/>
          <p:cNvSpPr>
            <a:spLocks noChangeArrowheads="1"/>
          </p:cNvSpPr>
          <p:nvPr/>
        </p:nvSpPr>
        <p:spPr bwMode="auto">
          <a:xfrm>
            <a:off x="649288" y="1752600"/>
            <a:ext cx="18653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2200">
                <a:solidFill>
                  <a:schemeClr val="hlink"/>
                </a:solidFill>
              </a:rPr>
              <a:t>Locate Point</a:t>
            </a:r>
          </a:p>
        </p:txBody>
      </p:sp>
      <p:sp>
        <p:nvSpPr>
          <p:cNvPr id="30745" name="Rectangle 26"/>
          <p:cNvSpPr>
            <a:spLocks noChangeArrowheads="1"/>
          </p:cNvSpPr>
          <p:nvPr/>
        </p:nvSpPr>
        <p:spPr bwMode="auto">
          <a:xfrm>
            <a:off x="5181600" y="1752600"/>
            <a:ext cx="4114800" cy="4191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46" name="Rectangle 27"/>
          <p:cNvSpPr>
            <a:spLocks noChangeArrowheads="1"/>
          </p:cNvSpPr>
          <p:nvPr/>
        </p:nvSpPr>
        <p:spPr bwMode="auto">
          <a:xfrm>
            <a:off x="5221288" y="1752600"/>
            <a:ext cx="19097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2200">
                <a:solidFill>
                  <a:schemeClr val="hlink"/>
                </a:solidFill>
              </a:rPr>
              <a:t>Project Point</a:t>
            </a:r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Segmentation Functions</a:t>
            </a:r>
          </a:p>
        </p:txBody>
      </p:sp>
      <p:sp>
        <p:nvSpPr>
          <p:cNvPr id="3174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/>
              <a:t>SDO_LRS.GET_MEASURE (point)</a:t>
            </a:r>
          </a:p>
          <a:p>
            <a:pPr lvl="1" eaLnBrk="1" hangingPunct="1"/>
            <a:r>
              <a:rPr lang="en-US" sz="1600"/>
              <a:t>Returns the measure of an LRS point (that is, the measure value)</a:t>
            </a:r>
          </a:p>
          <a:p>
            <a:pPr eaLnBrk="1" hangingPunct="1"/>
            <a:r>
              <a:rPr lang="en-US" sz="1800"/>
              <a:t>SDO_LRS.FIND_OFFSET (geom, point)</a:t>
            </a:r>
          </a:p>
          <a:p>
            <a:pPr lvl="1" eaLnBrk="1" hangingPunct="1"/>
            <a:r>
              <a:rPr lang="en-US" sz="1600"/>
              <a:t>Returns the signed offset (distance) between the point and the geometric segment (positive = left, negative = right)</a:t>
            </a:r>
          </a:p>
          <a:p>
            <a:pPr lvl="1" eaLnBrk="1" hangingPunct="1"/>
            <a:endParaRPr lang="en-US" sz="1600"/>
          </a:p>
          <a:p>
            <a:pPr eaLnBrk="1" hangingPunct="1"/>
            <a:r>
              <a:rPr lang="en-US" sz="1800"/>
              <a:t>SDO_LRS.REDEFINE_GEOM_SEGMENT (geom, mS, mE)</a:t>
            </a:r>
          </a:p>
          <a:p>
            <a:pPr lvl="1" eaLnBrk="1" hangingPunct="1"/>
            <a:r>
              <a:rPr lang="en-US" sz="1600"/>
              <a:t>Sets new start and end measures, and fills intermediate measures of a geometric segment</a:t>
            </a:r>
          </a:p>
          <a:p>
            <a:pPr eaLnBrk="1" hangingPunct="1"/>
            <a:r>
              <a:rPr lang="en-US" sz="1800"/>
              <a:t>SDO_LRS.TRANSLATE_MEASURE (geom, m)</a:t>
            </a:r>
          </a:p>
          <a:p>
            <a:pPr lvl="1" eaLnBrk="1" hangingPunct="1"/>
            <a:r>
              <a:rPr lang="en-US" sz="1600"/>
              <a:t>Returns a new geometric segment by translating the original geometric segment (that is, shifting the start and end measures by a specified value).</a:t>
            </a:r>
          </a:p>
          <a:p>
            <a:pPr eaLnBrk="1" hangingPunct="1"/>
            <a:r>
              <a:rPr lang="en-US" sz="1800"/>
              <a:t>SDO_LRS.SCALE_GEOM_SEGMENT (geom, start_ml, end_m, shift_m)</a:t>
            </a:r>
          </a:p>
          <a:p>
            <a:pPr lvl="1" eaLnBrk="1" hangingPunct="1"/>
            <a:r>
              <a:rPr lang="en-US" sz="1600"/>
              <a:t>Returns the geometry object resulting from a measure scaling operation on a geometric segment.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LRS?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technique to associate events or attributes to locations or portions of a linear feature</a:t>
            </a:r>
          </a:p>
          <a:p>
            <a:pPr eaLnBrk="1" hangingPunct="1"/>
            <a:r>
              <a:rPr lang="en-US"/>
              <a:t>Used in transportation systems (roads, railroads, and so on) and utilities (oil and gas pipelines)</a:t>
            </a:r>
          </a:p>
          <a:p>
            <a:pPr eaLnBrk="1" hangingPunct="1"/>
            <a:r>
              <a:rPr lang="en-US"/>
              <a:t>Events or attributes located by a </a:t>
            </a:r>
            <a:r>
              <a:rPr lang="en-US" i="1">
                <a:solidFill>
                  <a:schemeClr val="accent1"/>
                </a:solidFill>
              </a:rPr>
              <a:t>measure</a:t>
            </a:r>
            <a:r>
              <a:rPr lang="en-US"/>
              <a:t> along the linear feature</a:t>
            </a:r>
          </a:p>
          <a:p>
            <a:pPr eaLnBrk="1" hangingPunct="1"/>
            <a:r>
              <a:rPr lang="en-US"/>
              <a:t>Sections located along linear features dynamically without duplicating the referenced geometry </a:t>
            </a:r>
            <a:r>
              <a:rPr lang="en-US">
                <a:solidFill>
                  <a:schemeClr val="accent1"/>
                </a:solidFill>
              </a:rPr>
              <a:t>(</a:t>
            </a:r>
            <a:r>
              <a:rPr lang="en-US" i="1">
                <a:solidFill>
                  <a:schemeClr val="accent1"/>
                </a:solidFill>
              </a:rPr>
              <a:t>dynamic segmentation</a:t>
            </a:r>
            <a:r>
              <a:rPr lang="en-US">
                <a:solidFill>
                  <a:schemeClr val="accent1"/>
                </a:solidFill>
              </a:rPr>
              <a:t>)</a:t>
            </a: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Utility Functions</a:t>
            </a:r>
          </a:p>
        </p:txBody>
      </p:sp>
      <p:sp>
        <p:nvSpPr>
          <p:cNvPr id="3277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/>
              <a:t>SDO_LRS.REVERSE_GEOMETRY (geom)</a:t>
            </a:r>
          </a:p>
          <a:p>
            <a:pPr lvl="1" eaLnBrk="1" hangingPunct="1"/>
            <a:r>
              <a:rPr lang="en-US" sz="1600"/>
              <a:t>Returns an LRS geometry that reverses the points and the measure information</a:t>
            </a:r>
          </a:p>
          <a:p>
            <a:pPr eaLnBrk="1" hangingPunct="1"/>
            <a:r>
              <a:rPr lang="en-US" sz="1800"/>
              <a:t>SDO_LRS.REVERSE_MEASURE (geom)</a:t>
            </a:r>
          </a:p>
          <a:p>
            <a:pPr lvl="1" eaLnBrk="1" hangingPunct="1"/>
            <a:r>
              <a:rPr lang="en-US" sz="1600"/>
              <a:t>Returns an LRS geometry that reverses the measure information, but not the points that make up the geometry</a:t>
            </a:r>
          </a:p>
          <a:p>
            <a:pPr eaLnBrk="1" hangingPunct="1"/>
            <a:r>
              <a:rPr lang="en-US" sz="1800"/>
              <a:t>SDO_LRS.IS_MEASURE_INCREASING (geom)</a:t>
            </a:r>
          </a:p>
          <a:p>
            <a:pPr lvl="1" eaLnBrk="1" hangingPunct="1"/>
            <a:r>
              <a:rPr lang="en-US" sz="1600"/>
              <a:t>Returns TRUE if the measure values are increasing</a:t>
            </a:r>
          </a:p>
          <a:p>
            <a:pPr eaLnBrk="1" hangingPunct="1"/>
            <a:r>
              <a:rPr lang="en-US" sz="1800"/>
              <a:t>SDO_LRS.IS_MEASURE_DECREASING (geom)</a:t>
            </a:r>
          </a:p>
          <a:p>
            <a:pPr lvl="1" eaLnBrk="1" hangingPunct="1"/>
            <a:r>
              <a:rPr lang="en-US" sz="1600"/>
              <a:t>Returns TRUE if the measure values are decreasing</a:t>
            </a:r>
          </a:p>
          <a:p>
            <a:pPr eaLnBrk="1" hangingPunct="1"/>
            <a:r>
              <a:rPr lang="en-US" sz="1800"/>
              <a:t>SDO_LRS.SET_PT_MEASURE (geom, point, measure)</a:t>
            </a:r>
          </a:p>
          <a:p>
            <a:pPr lvl="1" eaLnBrk="1" hangingPunct="1"/>
            <a:r>
              <a:rPr lang="en-US" sz="1600"/>
              <a:t>Sets the measure value of a specified point</a:t>
            </a:r>
          </a:p>
          <a:p>
            <a:pPr eaLnBrk="1" hangingPunct="1"/>
            <a:r>
              <a:rPr lang="en-US" sz="1800"/>
              <a:t>SDO_LRS.RESET_MEASURE (geom)</a:t>
            </a:r>
          </a:p>
          <a:p>
            <a:pPr lvl="1" eaLnBrk="1" hangingPunct="1"/>
            <a:r>
              <a:rPr lang="en-US" sz="1600"/>
              <a:t>Sets all measures of a geometric segment, including the start and end measures, to null values, overriding any previously assigned measures</a:t>
            </a:r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Utility Functions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/>
              <a:t>SDO_LRS.GEOM_SEGMENT_LENGTH (geom)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Returns the length of a geometric segment</a:t>
            </a:r>
          </a:p>
          <a:p>
            <a:pPr eaLnBrk="1" hangingPunct="1">
              <a:lnSpc>
                <a:spcPct val="90000"/>
              </a:lnSpc>
            </a:pPr>
            <a:r>
              <a:rPr lang="en-US" sz="1800"/>
              <a:t>SDO_LRS.GEOM_SEGMENT_START_PT (geom)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Returns the start point of a geometric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Returned point includes measure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/>
              <a:t>SDO_LRS.GEOM_SEGMENT_END_PT (geom)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Returns the end point of a geometric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Returned point includes measure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/>
              <a:t>SDO_LRS.GEOM_SEGMENT_START_MEASURE (geom)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Returns the start measure of a geometric segment</a:t>
            </a:r>
          </a:p>
          <a:p>
            <a:pPr eaLnBrk="1" hangingPunct="1">
              <a:lnSpc>
                <a:spcPct val="90000"/>
              </a:lnSpc>
            </a:pPr>
            <a:r>
              <a:rPr lang="en-US" sz="1800"/>
              <a:t>SDO_LRS.GEOM_SEGMENT_END_MEASURE (geom)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Returns the end measure of a geometric segment</a:t>
            </a:r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Utility Functions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/>
              <a:t>SDO_LRS.MEASURE_RANGE (geom)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Returns the measure range of a geometric segment, that is, the difference between the start measure and end measure.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/>
              <a:t>SDO_LRS.MEASURE_TO_PERCENTAGE (geom)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Returns the percentage (0 to 100) that a specified measure is of the measure range of a geometric segment</a:t>
            </a:r>
          </a:p>
          <a:p>
            <a:pPr eaLnBrk="1" hangingPunct="1">
              <a:lnSpc>
                <a:spcPct val="90000"/>
              </a:lnSpc>
            </a:pPr>
            <a:r>
              <a:rPr lang="en-US" sz="1800"/>
              <a:t>SDO_LRS. PERCENTAGE_TO_MEASURE (geom)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Returns the measure value of a specified percentage (0 to 100) of the measure range of a geometric segment.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/>
            <a:r>
              <a:rPr lang="en-US" sz="1800"/>
              <a:t>SDO_LRS.AGGR_CONCAT (SDOAGGRTYPE(geom, tolerance))</a:t>
            </a:r>
          </a:p>
          <a:p>
            <a:pPr lvl="1" eaLnBrk="1" hangingPunct="1"/>
            <a:r>
              <a:rPr lang="en-US" sz="1600"/>
              <a:t>Returns aggregate concatenation of LRS geometries that are passed 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Validation Functions</a:t>
            </a:r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/>
              <a:t>SDO_LRS.VALIDATE_LRS_GEOMETRY (geom, dim_array)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Checks whether geometry type and the number of dimensions for each point is accurate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Checks for non-null start and end measures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Check whether all non-null measure values are either ascending or descending</a:t>
            </a:r>
          </a:p>
          <a:p>
            <a:pPr eaLnBrk="1" hangingPunct="1">
              <a:lnSpc>
                <a:spcPct val="90000"/>
              </a:lnSpc>
            </a:pPr>
            <a:r>
              <a:rPr lang="en-US" sz="1800"/>
              <a:t>SDO_LRS.VALID_MEASURE (geom, measure)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Checks whether a measure falls within the measure range of a geometric segment</a:t>
            </a:r>
          </a:p>
          <a:p>
            <a:pPr eaLnBrk="1" hangingPunct="1">
              <a:lnSpc>
                <a:spcPct val="90000"/>
              </a:lnSpc>
            </a:pPr>
            <a:r>
              <a:rPr lang="en-US" sz="1800"/>
              <a:t>SDO_LRS.CONNECTED_GEOM_SEGMENTS (geom1, geom2, tolerance)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Checks whether two geometric segments are connected</a:t>
            </a:r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LRS?</a:t>
            </a:r>
          </a:p>
        </p:txBody>
      </p:sp>
      <p:sp>
        <p:nvSpPr>
          <p:cNvPr id="6147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695325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LRS is a mechanism to associate a measure value with a 2-D or 3-D point along a line string, multiline string, or polygon.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Measure value is typically proportional to the distance from the start measure of the geometry.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Measure values must be either increasing or decreasing along the linear-referenced segment.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1335088" y="4764088"/>
            <a:ext cx="1346200" cy="8937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2663825" y="4772025"/>
            <a:ext cx="2071688" cy="881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4776788" y="4764088"/>
            <a:ext cx="1119187" cy="9286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7566025" y="3309938"/>
            <a:ext cx="1095375" cy="7985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Arc 8"/>
          <p:cNvSpPr>
            <a:spLocks/>
          </p:cNvSpPr>
          <p:nvPr/>
        </p:nvSpPr>
        <p:spPr bwMode="auto">
          <a:xfrm>
            <a:off x="5956300" y="4110038"/>
            <a:ext cx="1619250" cy="1619250"/>
          </a:xfrm>
          <a:custGeom>
            <a:avLst/>
            <a:gdLst>
              <a:gd name="T0" fmla="*/ 121387520 w 21600"/>
              <a:gd name="T1" fmla="*/ 117995 h 21600"/>
              <a:gd name="T2" fmla="*/ 0 w 21600"/>
              <a:gd name="T3" fmla="*/ 12138752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99" y="20"/>
                </a:moveTo>
                <a:cubicBezTo>
                  <a:pt x="21588" y="11942"/>
                  <a:pt x="11921" y="21599"/>
                  <a:pt x="0" y="21600"/>
                </a:cubicBezTo>
              </a:path>
              <a:path w="21600" h="21600" stroke="0" extrusionOk="0">
                <a:moveTo>
                  <a:pt x="21599" y="20"/>
                </a:moveTo>
                <a:cubicBezTo>
                  <a:pt x="21588" y="11942"/>
                  <a:pt x="11921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333500" y="4503738"/>
            <a:ext cx="1312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(5,10,0)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287463" y="4718050"/>
            <a:ext cx="84137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2632075" y="5610225"/>
            <a:ext cx="84138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4727575" y="4740275"/>
            <a:ext cx="84138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5859463" y="5656263"/>
            <a:ext cx="84137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8610600" y="3276600"/>
            <a:ext cx="84138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7539038" y="4038600"/>
            <a:ext cx="84137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4800600" y="4540250"/>
            <a:ext cx="1157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(30,10,27)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2058988" y="5754688"/>
            <a:ext cx="1693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(15,5,11.2)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5180013" y="5754688"/>
            <a:ext cx="1716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(40,5,38)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6113463" y="3838575"/>
            <a:ext cx="189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(50,15,53.8)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8469313" y="3429000"/>
            <a:ext cx="1131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(55,20,60)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7072313" y="5168900"/>
            <a:ext cx="82550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5948363" y="4908550"/>
            <a:ext cx="1411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(45,10,44)</a:t>
            </a:r>
          </a:p>
        </p:txBody>
      </p:sp>
      <p:sp>
        <p:nvSpPr>
          <p:cNvPr id="6167" name="Line 30"/>
          <p:cNvSpPr>
            <a:spLocks noChangeShapeType="1"/>
          </p:cNvSpPr>
          <p:nvPr/>
        </p:nvSpPr>
        <p:spPr bwMode="auto">
          <a:xfrm>
            <a:off x="1333500" y="4038600"/>
            <a:ext cx="0" cy="60960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8" name="Rectangle 28"/>
          <p:cNvSpPr>
            <a:spLocks noChangeArrowheads="1"/>
          </p:cNvSpPr>
          <p:nvPr/>
        </p:nvSpPr>
        <p:spPr bwMode="auto">
          <a:xfrm>
            <a:off x="609600" y="3810000"/>
            <a:ext cx="1447800" cy="381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227013" indent="-227013">
              <a:lnSpc>
                <a:spcPct val="100000"/>
              </a:lnSpc>
              <a:spcBef>
                <a:spcPct val="20000"/>
              </a:spcBef>
            </a:pPr>
            <a:r>
              <a:rPr lang="en-US" sz="1800" b="0"/>
              <a:t>Mile Post 0</a:t>
            </a:r>
          </a:p>
        </p:txBody>
      </p:sp>
      <p:sp>
        <p:nvSpPr>
          <p:cNvPr id="6169" name="Line 31"/>
          <p:cNvSpPr>
            <a:spLocks noChangeShapeType="1"/>
          </p:cNvSpPr>
          <p:nvPr/>
        </p:nvSpPr>
        <p:spPr bwMode="auto">
          <a:xfrm>
            <a:off x="4762500" y="4038600"/>
            <a:ext cx="0" cy="60960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70" name="Rectangle 32"/>
          <p:cNvSpPr>
            <a:spLocks noChangeArrowheads="1"/>
          </p:cNvSpPr>
          <p:nvPr/>
        </p:nvSpPr>
        <p:spPr bwMode="auto">
          <a:xfrm>
            <a:off x="4038600" y="3810000"/>
            <a:ext cx="1600200" cy="381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227013" indent="-227013">
              <a:lnSpc>
                <a:spcPct val="100000"/>
              </a:lnSpc>
              <a:spcBef>
                <a:spcPct val="20000"/>
              </a:spcBef>
            </a:pPr>
            <a:r>
              <a:rPr lang="en-US" sz="1800" b="0"/>
              <a:t>Mile Post 27</a:t>
            </a:r>
          </a:p>
        </p:txBody>
      </p:sp>
      <p:sp>
        <p:nvSpPr>
          <p:cNvPr id="6171" name="Line 33"/>
          <p:cNvSpPr>
            <a:spLocks noChangeShapeType="1"/>
          </p:cNvSpPr>
          <p:nvPr/>
        </p:nvSpPr>
        <p:spPr bwMode="auto">
          <a:xfrm>
            <a:off x="8648700" y="2590800"/>
            <a:ext cx="0" cy="60960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72" name="Rectangle 34"/>
          <p:cNvSpPr>
            <a:spLocks noChangeArrowheads="1"/>
          </p:cNvSpPr>
          <p:nvPr/>
        </p:nvSpPr>
        <p:spPr bwMode="auto">
          <a:xfrm>
            <a:off x="7924800" y="2362200"/>
            <a:ext cx="1600200" cy="381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227013" indent="-227013">
              <a:lnSpc>
                <a:spcPct val="100000"/>
              </a:lnSpc>
              <a:spcBef>
                <a:spcPct val="20000"/>
              </a:spcBef>
            </a:pPr>
            <a:r>
              <a:rPr lang="en-US" sz="1800" b="0"/>
              <a:t>Mile Post 60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LRS Concepts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941388" y="3700463"/>
            <a:ext cx="1344612" cy="8937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 flipV="1">
            <a:off x="2268538" y="3708400"/>
            <a:ext cx="2071687" cy="881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4381500" y="3700463"/>
            <a:ext cx="1120775" cy="9286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7172325" y="2246313"/>
            <a:ext cx="1095375" cy="7985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Arc 7"/>
          <p:cNvSpPr>
            <a:spLocks/>
          </p:cNvSpPr>
          <p:nvPr/>
        </p:nvSpPr>
        <p:spPr bwMode="auto">
          <a:xfrm>
            <a:off x="5562600" y="3033713"/>
            <a:ext cx="1617663" cy="1619250"/>
          </a:xfrm>
          <a:custGeom>
            <a:avLst/>
            <a:gdLst>
              <a:gd name="T0" fmla="*/ 121149696 w 21600"/>
              <a:gd name="T1" fmla="*/ 117995 h 21600"/>
              <a:gd name="T2" fmla="*/ 0 w 21600"/>
              <a:gd name="T3" fmla="*/ 12138752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99" y="20"/>
                </a:moveTo>
                <a:cubicBezTo>
                  <a:pt x="21588" y="11942"/>
                  <a:pt x="11921" y="21599"/>
                  <a:pt x="0" y="21600"/>
                </a:cubicBezTo>
              </a:path>
              <a:path w="21600" h="21600" stroke="0" extrusionOk="0">
                <a:moveTo>
                  <a:pt x="21599" y="20"/>
                </a:moveTo>
                <a:cubicBezTo>
                  <a:pt x="21588" y="11942"/>
                  <a:pt x="11921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939800" y="3440113"/>
            <a:ext cx="1311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(5,10,0)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892175" y="3654425"/>
            <a:ext cx="84138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236788" y="4546600"/>
            <a:ext cx="85725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332288" y="3676650"/>
            <a:ext cx="84137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5464175" y="4592638"/>
            <a:ext cx="84138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8215313" y="2212975"/>
            <a:ext cx="84137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7143750" y="2974975"/>
            <a:ext cx="84138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3706813" y="3271838"/>
            <a:ext cx="1417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(30,10,27)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1878013" y="4691063"/>
            <a:ext cx="1693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(15,5,11.2)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4999038" y="4691063"/>
            <a:ext cx="1716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(40,5,38)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5718175" y="2774950"/>
            <a:ext cx="189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(50,15,53.8)</a:t>
            </a: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8074025" y="2266950"/>
            <a:ext cx="1360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(55,20,60)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6632575" y="4111625"/>
            <a:ext cx="82550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5548313" y="3822700"/>
            <a:ext cx="1411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buClrTx/>
            </a:pPr>
            <a:r>
              <a:rPr lang="en-US" sz="1600"/>
              <a:t>(45,8,44)</a:t>
            </a:r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1492250" y="4064000"/>
            <a:ext cx="784225" cy="533400"/>
          </a:xfrm>
          <a:prstGeom prst="line">
            <a:avLst/>
          </a:prstGeom>
          <a:noFill/>
          <a:ln w="69850">
            <a:solidFill>
              <a:srgbClr val="00CC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 flipV="1">
            <a:off x="2290763" y="4111625"/>
            <a:ext cx="1106487" cy="485775"/>
          </a:xfrm>
          <a:prstGeom prst="line">
            <a:avLst/>
          </a:prstGeom>
          <a:noFill/>
          <a:ln w="69850">
            <a:solidFill>
              <a:srgbClr val="00CC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Line 27"/>
          <p:cNvSpPr>
            <a:spLocks noChangeShapeType="1"/>
          </p:cNvSpPr>
          <p:nvPr/>
        </p:nvSpPr>
        <p:spPr bwMode="auto">
          <a:xfrm>
            <a:off x="2362200" y="2019300"/>
            <a:ext cx="0" cy="2376488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Rectangle 28"/>
          <p:cNvSpPr>
            <a:spLocks noChangeArrowheads="1"/>
          </p:cNvSpPr>
          <p:nvPr/>
        </p:nvSpPr>
        <p:spPr bwMode="auto">
          <a:xfrm>
            <a:off x="7654925" y="2513013"/>
            <a:ext cx="171450" cy="177800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94" name="Line 29"/>
          <p:cNvSpPr>
            <a:spLocks noChangeShapeType="1"/>
          </p:cNvSpPr>
          <p:nvPr/>
        </p:nvSpPr>
        <p:spPr bwMode="auto">
          <a:xfrm flipV="1">
            <a:off x="7680325" y="2789238"/>
            <a:ext cx="14288" cy="2339975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5" name="Rectangle 30"/>
          <p:cNvSpPr>
            <a:spLocks noChangeArrowheads="1"/>
          </p:cNvSpPr>
          <p:nvPr/>
        </p:nvSpPr>
        <p:spPr bwMode="auto">
          <a:xfrm>
            <a:off x="6096000" y="4876800"/>
            <a:ext cx="3181350" cy="1008063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227013" indent="-227013">
              <a:lnSpc>
                <a:spcPct val="100000"/>
              </a:lnSpc>
              <a:spcBef>
                <a:spcPct val="20000"/>
              </a:spcBef>
            </a:pPr>
            <a:r>
              <a:rPr lang="en-US" sz="1800" b="0"/>
              <a:t>Point (53,18) is located at measure 57.52</a:t>
            </a:r>
          </a:p>
          <a:p>
            <a:pPr marL="227013" indent="-227013">
              <a:lnSpc>
                <a:spcPct val="100000"/>
              </a:lnSpc>
              <a:spcBef>
                <a:spcPct val="20000"/>
              </a:spcBef>
            </a:pPr>
            <a:r>
              <a:rPr lang="en-US" sz="1800" b="0"/>
              <a:t>A.K.A. Locate Point</a:t>
            </a:r>
          </a:p>
        </p:txBody>
      </p:sp>
      <p:sp>
        <p:nvSpPr>
          <p:cNvPr id="7196" name="Rectangle 25"/>
          <p:cNvSpPr>
            <a:spLocks noChangeArrowheads="1"/>
          </p:cNvSpPr>
          <p:nvPr/>
        </p:nvSpPr>
        <p:spPr bwMode="auto">
          <a:xfrm>
            <a:off x="609600" y="1866900"/>
            <a:ext cx="3505200" cy="80010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227013" indent="-227013">
              <a:lnSpc>
                <a:spcPct val="100000"/>
              </a:lnSpc>
              <a:spcBef>
                <a:spcPct val="20000"/>
              </a:spcBef>
            </a:pPr>
            <a:r>
              <a:rPr lang="en-US" sz="1800" b="0"/>
              <a:t>Clip from measure 5 to 20</a:t>
            </a:r>
          </a:p>
          <a:p>
            <a:pPr marL="227013" indent="-227013">
              <a:lnSpc>
                <a:spcPct val="100000"/>
              </a:lnSpc>
              <a:spcBef>
                <a:spcPct val="20000"/>
              </a:spcBef>
            </a:pPr>
            <a:r>
              <a:rPr lang="en-US" sz="1800" b="0"/>
              <a:t>A.K.A. Dynamic Segmentation 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769100" y="4156075"/>
            <a:ext cx="2813050" cy="6858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71500" y="4168775"/>
            <a:ext cx="1987550" cy="682625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6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Road management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854075" y="4908550"/>
            <a:ext cx="1428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ACCIDENT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table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2627313" y="4908550"/>
            <a:ext cx="154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ROAD_SIGN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 table</a:t>
            </a:r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4595813" y="4908550"/>
            <a:ext cx="1685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SPEED_LIMIT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 table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6737350" y="4908550"/>
            <a:ext cx="2863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PAVEMENT_CONDITION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 table</a:t>
            </a:r>
          </a:p>
        </p:txBody>
      </p:sp>
      <p:grpSp>
        <p:nvGrpSpPr>
          <p:cNvPr id="8201" name="Group 10"/>
          <p:cNvGrpSpPr>
            <a:grpSpLocks/>
          </p:cNvGrpSpPr>
          <p:nvPr/>
        </p:nvGrpSpPr>
        <p:grpSpPr bwMode="auto">
          <a:xfrm>
            <a:off x="2559050" y="1676400"/>
            <a:ext cx="4048125" cy="1641475"/>
            <a:chOff x="1488" y="1462"/>
            <a:chExt cx="2354" cy="1034"/>
          </a:xfrm>
        </p:grpSpPr>
        <p:sp>
          <p:nvSpPr>
            <p:cNvPr id="8250" name="Rectangle 11"/>
            <p:cNvSpPr>
              <a:spLocks noChangeArrowheads="1"/>
            </p:cNvSpPr>
            <p:nvPr/>
          </p:nvSpPr>
          <p:spPr bwMode="auto">
            <a:xfrm>
              <a:off x="1488" y="1680"/>
              <a:ext cx="2354" cy="808"/>
            </a:xfrm>
            <a:prstGeom prst="rect">
              <a:avLst/>
            </a:prstGeom>
            <a:solidFill>
              <a:srgbClr val="6699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51" name="Rectangle 12"/>
            <p:cNvSpPr>
              <a:spLocks noChangeArrowheads="1"/>
            </p:cNvSpPr>
            <p:nvPr/>
          </p:nvSpPr>
          <p:spPr bwMode="auto">
            <a:xfrm>
              <a:off x="1488" y="1951"/>
              <a:ext cx="2354" cy="545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52" name="Rectangle 13"/>
            <p:cNvSpPr>
              <a:spLocks noChangeArrowheads="1"/>
            </p:cNvSpPr>
            <p:nvPr/>
          </p:nvSpPr>
          <p:spPr bwMode="auto">
            <a:xfrm>
              <a:off x="1488" y="2191"/>
              <a:ext cx="2354" cy="30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53" name="Rectangle 14"/>
            <p:cNvSpPr>
              <a:spLocks noChangeArrowheads="1"/>
            </p:cNvSpPr>
            <p:nvPr/>
          </p:nvSpPr>
          <p:spPr bwMode="auto">
            <a:xfrm>
              <a:off x="1488" y="1680"/>
              <a:ext cx="1048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54" name="Rectangle 15"/>
            <p:cNvSpPr>
              <a:spLocks noChangeArrowheads="1"/>
            </p:cNvSpPr>
            <p:nvPr/>
          </p:nvSpPr>
          <p:spPr bwMode="auto">
            <a:xfrm>
              <a:off x="1574" y="1728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ID (Street ID)</a:t>
              </a:r>
            </a:p>
          </p:txBody>
        </p:sp>
        <p:sp>
          <p:nvSpPr>
            <p:cNvPr id="8255" name="Rectangle 16"/>
            <p:cNvSpPr>
              <a:spLocks noChangeArrowheads="1"/>
            </p:cNvSpPr>
            <p:nvPr/>
          </p:nvSpPr>
          <p:spPr bwMode="auto">
            <a:xfrm>
              <a:off x="2722" y="1728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LRS geometry</a:t>
              </a:r>
            </a:p>
          </p:txBody>
        </p:sp>
        <p:sp>
          <p:nvSpPr>
            <p:cNvPr id="8256" name="Rectangle 17"/>
            <p:cNvSpPr>
              <a:spLocks noChangeArrowheads="1"/>
            </p:cNvSpPr>
            <p:nvPr/>
          </p:nvSpPr>
          <p:spPr bwMode="auto">
            <a:xfrm>
              <a:off x="2260" y="1462"/>
              <a:ext cx="9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ROADS</a:t>
              </a:r>
              <a:r>
                <a:rPr lang="en-US" sz="1600"/>
                <a:t> </a:t>
              </a:r>
              <a:r>
                <a:rPr lang="en-US" sz="1800"/>
                <a:t>table</a:t>
              </a:r>
            </a:p>
          </p:txBody>
        </p:sp>
      </p:grpSp>
      <p:sp>
        <p:nvSpPr>
          <p:cNvPr id="8202" name="Rectangle 18"/>
          <p:cNvSpPr>
            <a:spLocks noChangeArrowheads="1"/>
          </p:cNvSpPr>
          <p:nvPr/>
        </p:nvSpPr>
        <p:spPr bwMode="auto">
          <a:xfrm>
            <a:off x="4286250" y="4156075"/>
            <a:ext cx="2393950" cy="6858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203" name="Rectangle 19"/>
          <p:cNvSpPr>
            <a:spLocks noChangeArrowheads="1"/>
          </p:cNvSpPr>
          <p:nvPr/>
        </p:nvSpPr>
        <p:spPr bwMode="auto">
          <a:xfrm>
            <a:off x="4286250" y="4392613"/>
            <a:ext cx="2393950" cy="449262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204" name="Rectangle 20"/>
          <p:cNvSpPr>
            <a:spLocks noChangeArrowheads="1"/>
          </p:cNvSpPr>
          <p:nvPr/>
        </p:nvSpPr>
        <p:spPr bwMode="auto">
          <a:xfrm>
            <a:off x="4292600" y="4613275"/>
            <a:ext cx="23876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205" name="Line 21"/>
          <p:cNvSpPr>
            <a:spLocks noChangeShapeType="1"/>
          </p:cNvSpPr>
          <p:nvPr/>
        </p:nvSpPr>
        <p:spPr bwMode="auto">
          <a:xfrm>
            <a:off x="6054725" y="4156075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6" name="Line 22"/>
          <p:cNvSpPr>
            <a:spLocks noChangeShapeType="1"/>
          </p:cNvSpPr>
          <p:nvPr/>
        </p:nvSpPr>
        <p:spPr bwMode="auto">
          <a:xfrm>
            <a:off x="4994275" y="4156075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07" name="Group 23"/>
          <p:cNvGrpSpPr>
            <a:grpSpLocks/>
          </p:cNvGrpSpPr>
          <p:nvPr/>
        </p:nvGrpSpPr>
        <p:grpSpPr bwMode="auto">
          <a:xfrm>
            <a:off x="2654300" y="4156075"/>
            <a:ext cx="1473200" cy="685800"/>
            <a:chOff x="1543" y="3024"/>
            <a:chExt cx="857" cy="432"/>
          </a:xfrm>
        </p:grpSpPr>
        <p:sp>
          <p:nvSpPr>
            <p:cNvPr id="8247" name="Rectangle 24"/>
            <p:cNvSpPr>
              <a:spLocks noChangeArrowheads="1"/>
            </p:cNvSpPr>
            <p:nvPr/>
          </p:nvSpPr>
          <p:spPr bwMode="auto">
            <a:xfrm>
              <a:off x="1543" y="3024"/>
              <a:ext cx="857" cy="432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48" name="Rectangle 25"/>
            <p:cNvSpPr>
              <a:spLocks noChangeArrowheads="1"/>
            </p:cNvSpPr>
            <p:nvPr/>
          </p:nvSpPr>
          <p:spPr bwMode="auto">
            <a:xfrm>
              <a:off x="1543" y="3172"/>
              <a:ext cx="857" cy="28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49" name="Rectangle 26"/>
            <p:cNvSpPr>
              <a:spLocks noChangeArrowheads="1"/>
            </p:cNvSpPr>
            <p:nvPr/>
          </p:nvSpPr>
          <p:spPr bwMode="auto">
            <a:xfrm>
              <a:off x="1543" y="3312"/>
              <a:ext cx="857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8" name="Group 27"/>
          <p:cNvGrpSpPr>
            <a:grpSpLocks/>
          </p:cNvGrpSpPr>
          <p:nvPr/>
        </p:nvGrpSpPr>
        <p:grpSpPr bwMode="auto">
          <a:xfrm>
            <a:off x="617538" y="4156075"/>
            <a:ext cx="8934450" cy="274638"/>
            <a:chOff x="364" y="3047"/>
            <a:chExt cx="5195" cy="173"/>
          </a:xfrm>
        </p:grpSpPr>
        <p:sp>
          <p:nvSpPr>
            <p:cNvPr id="8233" name="Rectangle 28"/>
            <p:cNvSpPr>
              <a:spLocks noChangeArrowheads="1"/>
            </p:cNvSpPr>
            <p:nvPr/>
          </p:nvSpPr>
          <p:spPr bwMode="auto">
            <a:xfrm>
              <a:off x="986" y="3047"/>
              <a:ext cx="1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200"/>
                <a:t>ID</a:t>
              </a:r>
            </a:p>
          </p:txBody>
        </p:sp>
        <p:sp>
          <p:nvSpPr>
            <p:cNvPr id="8234" name="Rectangle 29"/>
            <p:cNvSpPr>
              <a:spLocks noChangeArrowheads="1"/>
            </p:cNvSpPr>
            <p:nvPr/>
          </p:nvSpPr>
          <p:spPr bwMode="auto">
            <a:xfrm>
              <a:off x="1242" y="3047"/>
              <a:ext cx="18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200"/>
                <a:t>M</a:t>
              </a:r>
            </a:p>
          </p:txBody>
        </p:sp>
        <p:sp>
          <p:nvSpPr>
            <p:cNvPr id="8235" name="Rectangle 30"/>
            <p:cNvSpPr>
              <a:spLocks noChangeArrowheads="1"/>
            </p:cNvSpPr>
            <p:nvPr/>
          </p:nvSpPr>
          <p:spPr bwMode="auto">
            <a:xfrm>
              <a:off x="364" y="3047"/>
              <a:ext cx="55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200"/>
                <a:t>Accident #</a:t>
              </a:r>
            </a:p>
          </p:txBody>
        </p:sp>
        <p:sp>
          <p:nvSpPr>
            <p:cNvPr id="8236" name="Rectangle 31"/>
            <p:cNvSpPr>
              <a:spLocks noChangeArrowheads="1"/>
            </p:cNvSpPr>
            <p:nvPr/>
          </p:nvSpPr>
          <p:spPr bwMode="auto">
            <a:xfrm>
              <a:off x="2885" y="3047"/>
              <a:ext cx="22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200"/>
                <a:t> ID</a:t>
              </a:r>
            </a:p>
          </p:txBody>
        </p:sp>
        <p:sp>
          <p:nvSpPr>
            <p:cNvPr id="8237" name="Rectangle 32"/>
            <p:cNvSpPr>
              <a:spLocks noChangeArrowheads="1"/>
            </p:cNvSpPr>
            <p:nvPr/>
          </p:nvSpPr>
          <p:spPr bwMode="auto">
            <a:xfrm>
              <a:off x="2471" y="3047"/>
              <a:ext cx="3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200"/>
                <a:t>Speed</a:t>
              </a:r>
            </a:p>
          </p:txBody>
        </p:sp>
        <p:sp>
          <p:nvSpPr>
            <p:cNvPr id="8238" name="Rectangle 33"/>
            <p:cNvSpPr>
              <a:spLocks noChangeArrowheads="1"/>
            </p:cNvSpPr>
            <p:nvPr/>
          </p:nvSpPr>
          <p:spPr bwMode="auto">
            <a:xfrm>
              <a:off x="3119" y="3047"/>
              <a:ext cx="4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200"/>
                <a:t>Start M</a:t>
              </a:r>
            </a:p>
          </p:txBody>
        </p:sp>
        <p:sp>
          <p:nvSpPr>
            <p:cNvPr id="8239" name="Rectangle 34"/>
            <p:cNvSpPr>
              <a:spLocks noChangeArrowheads="1"/>
            </p:cNvSpPr>
            <p:nvPr/>
          </p:nvSpPr>
          <p:spPr bwMode="auto">
            <a:xfrm>
              <a:off x="3513" y="3047"/>
              <a:ext cx="3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200"/>
                <a:t>End M</a:t>
              </a:r>
            </a:p>
          </p:txBody>
        </p:sp>
        <p:sp>
          <p:nvSpPr>
            <p:cNvPr id="8240" name="Rectangle 35"/>
            <p:cNvSpPr>
              <a:spLocks noChangeArrowheads="1"/>
            </p:cNvSpPr>
            <p:nvPr/>
          </p:nvSpPr>
          <p:spPr bwMode="auto">
            <a:xfrm>
              <a:off x="1899" y="3047"/>
              <a:ext cx="1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200"/>
                <a:t>ID</a:t>
              </a:r>
            </a:p>
          </p:txBody>
        </p:sp>
        <p:sp>
          <p:nvSpPr>
            <p:cNvPr id="8241" name="Rectangle 36"/>
            <p:cNvSpPr>
              <a:spLocks noChangeArrowheads="1"/>
            </p:cNvSpPr>
            <p:nvPr/>
          </p:nvSpPr>
          <p:spPr bwMode="auto">
            <a:xfrm>
              <a:off x="1523" y="3047"/>
              <a:ext cx="3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200"/>
                <a:t>Sign #</a:t>
              </a:r>
            </a:p>
          </p:txBody>
        </p:sp>
        <p:sp>
          <p:nvSpPr>
            <p:cNvPr id="8242" name="Rectangle 37"/>
            <p:cNvSpPr>
              <a:spLocks noChangeArrowheads="1"/>
            </p:cNvSpPr>
            <p:nvPr/>
          </p:nvSpPr>
          <p:spPr bwMode="auto">
            <a:xfrm>
              <a:off x="2148" y="3047"/>
              <a:ext cx="20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200"/>
                <a:t> M</a:t>
              </a:r>
            </a:p>
          </p:txBody>
        </p:sp>
        <p:sp>
          <p:nvSpPr>
            <p:cNvPr id="8243" name="Rectangle 38"/>
            <p:cNvSpPr>
              <a:spLocks noChangeArrowheads="1"/>
            </p:cNvSpPr>
            <p:nvPr/>
          </p:nvSpPr>
          <p:spPr bwMode="auto">
            <a:xfrm>
              <a:off x="4552" y="3047"/>
              <a:ext cx="22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200"/>
                <a:t> ID</a:t>
              </a:r>
            </a:p>
          </p:txBody>
        </p:sp>
        <p:sp>
          <p:nvSpPr>
            <p:cNvPr id="8244" name="Rectangle 39"/>
            <p:cNvSpPr>
              <a:spLocks noChangeArrowheads="1"/>
            </p:cNvSpPr>
            <p:nvPr/>
          </p:nvSpPr>
          <p:spPr bwMode="auto">
            <a:xfrm>
              <a:off x="3952" y="3047"/>
              <a:ext cx="5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200"/>
                <a:t>Condition</a:t>
              </a:r>
            </a:p>
          </p:txBody>
        </p:sp>
        <p:sp>
          <p:nvSpPr>
            <p:cNvPr id="8245" name="Rectangle 40"/>
            <p:cNvSpPr>
              <a:spLocks noChangeArrowheads="1"/>
            </p:cNvSpPr>
            <p:nvPr/>
          </p:nvSpPr>
          <p:spPr bwMode="auto">
            <a:xfrm>
              <a:off x="4767" y="3047"/>
              <a:ext cx="4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200"/>
                <a:t>Start M</a:t>
              </a:r>
            </a:p>
          </p:txBody>
        </p:sp>
        <p:sp>
          <p:nvSpPr>
            <p:cNvPr id="8246" name="Rectangle 41"/>
            <p:cNvSpPr>
              <a:spLocks noChangeArrowheads="1"/>
            </p:cNvSpPr>
            <p:nvPr/>
          </p:nvSpPr>
          <p:spPr bwMode="auto">
            <a:xfrm>
              <a:off x="5185" y="3047"/>
              <a:ext cx="3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200"/>
                <a:t>End M</a:t>
              </a:r>
            </a:p>
          </p:txBody>
        </p:sp>
      </p:grpSp>
      <p:sp>
        <p:nvSpPr>
          <p:cNvPr id="8209" name="Line 42"/>
          <p:cNvSpPr>
            <a:spLocks noChangeShapeType="1"/>
          </p:cNvSpPr>
          <p:nvPr/>
        </p:nvSpPr>
        <p:spPr bwMode="auto">
          <a:xfrm>
            <a:off x="8916988" y="4156075"/>
            <a:ext cx="0" cy="701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0" name="Line 43"/>
          <p:cNvSpPr>
            <a:spLocks noChangeShapeType="1"/>
          </p:cNvSpPr>
          <p:nvPr/>
        </p:nvSpPr>
        <p:spPr bwMode="auto">
          <a:xfrm>
            <a:off x="7842250" y="4146550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1" name="Rectangle 44"/>
          <p:cNvSpPr>
            <a:spLocks noChangeArrowheads="1"/>
          </p:cNvSpPr>
          <p:nvPr/>
        </p:nvSpPr>
        <p:spPr bwMode="auto">
          <a:xfrm>
            <a:off x="571500" y="4384675"/>
            <a:ext cx="1987550" cy="466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212" name="Rectangle 45"/>
          <p:cNvSpPr>
            <a:spLocks noChangeArrowheads="1"/>
          </p:cNvSpPr>
          <p:nvPr/>
        </p:nvSpPr>
        <p:spPr bwMode="auto">
          <a:xfrm>
            <a:off x="571500" y="4613275"/>
            <a:ext cx="1987550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213" name="Line 46"/>
          <p:cNvSpPr>
            <a:spLocks noChangeShapeType="1"/>
          </p:cNvSpPr>
          <p:nvPr/>
        </p:nvSpPr>
        <p:spPr bwMode="auto">
          <a:xfrm>
            <a:off x="2078038" y="4171950"/>
            <a:ext cx="0" cy="681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4" name="Line 47"/>
          <p:cNvSpPr>
            <a:spLocks noChangeShapeType="1"/>
          </p:cNvSpPr>
          <p:nvPr/>
        </p:nvSpPr>
        <p:spPr bwMode="auto">
          <a:xfrm>
            <a:off x="1565275" y="3800475"/>
            <a:ext cx="214313" cy="366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5" name="Line 48"/>
          <p:cNvSpPr>
            <a:spLocks noChangeShapeType="1"/>
          </p:cNvSpPr>
          <p:nvPr/>
        </p:nvSpPr>
        <p:spPr bwMode="auto">
          <a:xfrm flipH="1">
            <a:off x="1328738" y="3792538"/>
            <a:ext cx="225425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6" name="Freeform 49"/>
          <p:cNvSpPr>
            <a:spLocks/>
          </p:cNvSpPr>
          <p:nvPr/>
        </p:nvSpPr>
        <p:spPr bwMode="auto">
          <a:xfrm>
            <a:off x="1562100" y="2632075"/>
            <a:ext cx="996950" cy="1525588"/>
          </a:xfrm>
          <a:custGeom>
            <a:avLst/>
            <a:gdLst>
              <a:gd name="T0" fmla="*/ 995730 w 817"/>
              <a:gd name="T1" fmla="*/ 0 h 961"/>
              <a:gd name="T2" fmla="*/ 0 w 817"/>
              <a:gd name="T3" fmla="*/ 0 h 961"/>
              <a:gd name="T4" fmla="*/ 0 w 817"/>
              <a:gd name="T5" fmla="*/ 1524000 h 961"/>
              <a:gd name="T6" fmla="*/ 0 60000 65536"/>
              <a:gd name="T7" fmla="*/ 0 60000 65536"/>
              <a:gd name="T8" fmla="*/ 0 60000 65536"/>
              <a:gd name="T9" fmla="*/ 0 w 817"/>
              <a:gd name="T10" fmla="*/ 0 h 961"/>
              <a:gd name="T11" fmla="*/ 817 w 817"/>
              <a:gd name="T12" fmla="*/ 961 h 9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961">
                <a:moveTo>
                  <a:pt x="816" y="0"/>
                </a:moveTo>
                <a:lnTo>
                  <a:pt x="0" y="0"/>
                </a:lnTo>
                <a:lnTo>
                  <a:pt x="0" y="96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7" name="Line 50"/>
          <p:cNvSpPr>
            <a:spLocks noChangeShapeType="1"/>
          </p:cNvSpPr>
          <p:nvPr/>
        </p:nvSpPr>
        <p:spPr bwMode="auto">
          <a:xfrm flipH="1">
            <a:off x="7786688" y="3789363"/>
            <a:ext cx="215900" cy="366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8" name="Freeform 51"/>
          <p:cNvSpPr>
            <a:spLocks/>
          </p:cNvSpPr>
          <p:nvPr/>
        </p:nvSpPr>
        <p:spPr bwMode="auto">
          <a:xfrm>
            <a:off x="6597650" y="2630488"/>
            <a:ext cx="1411288" cy="1525587"/>
          </a:xfrm>
          <a:custGeom>
            <a:avLst/>
            <a:gdLst>
              <a:gd name="T0" fmla="*/ 0 w 821"/>
              <a:gd name="T1" fmla="*/ 0 h 961"/>
              <a:gd name="T2" fmla="*/ 1409569 w 821"/>
              <a:gd name="T3" fmla="*/ 0 h 961"/>
              <a:gd name="T4" fmla="*/ 1409569 w 821"/>
              <a:gd name="T5" fmla="*/ 1524000 h 961"/>
              <a:gd name="T6" fmla="*/ 0 60000 65536"/>
              <a:gd name="T7" fmla="*/ 0 60000 65536"/>
              <a:gd name="T8" fmla="*/ 0 60000 65536"/>
              <a:gd name="T9" fmla="*/ 0 w 821"/>
              <a:gd name="T10" fmla="*/ 0 h 961"/>
              <a:gd name="T11" fmla="*/ 821 w 821"/>
              <a:gd name="T12" fmla="*/ 961 h 9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1" h="961">
                <a:moveTo>
                  <a:pt x="0" y="0"/>
                </a:moveTo>
                <a:lnTo>
                  <a:pt x="820" y="0"/>
                </a:lnTo>
                <a:lnTo>
                  <a:pt x="820" y="96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9" name="Line 52"/>
          <p:cNvSpPr>
            <a:spLocks noChangeShapeType="1"/>
          </p:cNvSpPr>
          <p:nvPr/>
        </p:nvSpPr>
        <p:spPr bwMode="auto">
          <a:xfrm>
            <a:off x="8018463" y="3800475"/>
            <a:ext cx="214312" cy="366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20" name="Line 53"/>
          <p:cNvSpPr>
            <a:spLocks noChangeShapeType="1"/>
          </p:cNvSpPr>
          <p:nvPr/>
        </p:nvSpPr>
        <p:spPr bwMode="auto">
          <a:xfrm flipH="1">
            <a:off x="5387975" y="3829050"/>
            <a:ext cx="200025" cy="339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21" name="Line 54"/>
          <p:cNvSpPr>
            <a:spLocks noChangeShapeType="1"/>
          </p:cNvSpPr>
          <p:nvPr/>
        </p:nvSpPr>
        <p:spPr bwMode="auto">
          <a:xfrm>
            <a:off x="5578475" y="3829050"/>
            <a:ext cx="200025" cy="339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22" name="Line 55"/>
          <p:cNvSpPr>
            <a:spLocks noChangeShapeType="1"/>
          </p:cNvSpPr>
          <p:nvPr/>
        </p:nvSpPr>
        <p:spPr bwMode="auto">
          <a:xfrm flipH="1">
            <a:off x="3408363" y="3816350"/>
            <a:ext cx="200025" cy="339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23" name="Line 56"/>
          <p:cNvSpPr>
            <a:spLocks noChangeShapeType="1"/>
          </p:cNvSpPr>
          <p:nvPr/>
        </p:nvSpPr>
        <p:spPr bwMode="auto">
          <a:xfrm>
            <a:off x="3611563" y="3829050"/>
            <a:ext cx="200025" cy="339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24" name="Line 57"/>
          <p:cNvSpPr>
            <a:spLocks noChangeShapeType="1"/>
          </p:cNvSpPr>
          <p:nvPr/>
        </p:nvSpPr>
        <p:spPr bwMode="auto">
          <a:xfrm>
            <a:off x="3608388" y="3317875"/>
            <a:ext cx="0" cy="828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25" name="Line 58"/>
          <p:cNvSpPr>
            <a:spLocks noChangeShapeType="1"/>
          </p:cNvSpPr>
          <p:nvPr/>
        </p:nvSpPr>
        <p:spPr bwMode="auto">
          <a:xfrm>
            <a:off x="5588000" y="3317875"/>
            <a:ext cx="0" cy="828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26" name="Line 59"/>
          <p:cNvSpPr>
            <a:spLocks noChangeShapeType="1"/>
          </p:cNvSpPr>
          <p:nvPr/>
        </p:nvSpPr>
        <p:spPr bwMode="auto">
          <a:xfrm>
            <a:off x="1558925" y="4165600"/>
            <a:ext cx="0" cy="681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27" name="Line 60"/>
          <p:cNvSpPr>
            <a:spLocks noChangeShapeType="1"/>
          </p:cNvSpPr>
          <p:nvPr/>
        </p:nvSpPr>
        <p:spPr bwMode="auto">
          <a:xfrm>
            <a:off x="6770688" y="4398963"/>
            <a:ext cx="280987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28" name="Line 61"/>
          <p:cNvSpPr>
            <a:spLocks noChangeShapeType="1"/>
          </p:cNvSpPr>
          <p:nvPr/>
        </p:nvSpPr>
        <p:spPr bwMode="auto">
          <a:xfrm>
            <a:off x="3209925" y="4156075"/>
            <a:ext cx="0" cy="695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29" name="Line 62"/>
          <p:cNvSpPr>
            <a:spLocks noChangeShapeType="1"/>
          </p:cNvSpPr>
          <p:nvPr/>
        </p:nvSpPr>
        <p:spPr bwMode="auto">
          <a:xfrm>
            <a:off x="3633788" y="4156075"/>
            <a:ext cx="0" cy="695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30" name="Line 63"/>
          <p:cNvSpPr>
            <a:spLocks noChangeShapeType="1"/>
          </p:cNvSpPr>
          <p:nvPr/>
        </p:nvSpPr>
        <p:spPr bwMode="auto">
          <a:xfrm>
            <a:off x="5410200" y="4156075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31" name="Line 64"/>
          <p:cNvSpPr>
            <a:spLocks noChangeShapeType="1"/>
          </p:cNvSpPr>
          <p:nvPr/>
        </p:nvSpPr>
        <p:spPr bwMode="auto">
          <a:xfrm>
            <a:off x="8234363" y="4146550"/>
            <a:ext cx="0" cy="701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32" name="Line 65"/>
          <p:cNvSpPr>
            <a:spLocks noChangeShapeType="1"/>
          </p:cNvSpPr>
          <p:nvPr/>
        </p:nvSpPr>
        <p:spPr bwMode="auto">
          <a:xfrm>
            <a:off x="6780213" y="4622800"/>
            <a:ext cx="280987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Click="0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Pipeline Asset Management</a:t>
            </a:r>
          </a:p>
        </p:txBody>
      </p:sp>
      <p:sp>
        <p:nvSpPr>
          <p:cNvPr id="9219" name="Rectangle 107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pipeline consists of several connected sections</a:t>
            </a:r>
          </a:p>
          <a:p>
            <a:pPr eaLnBrk="1" hangingPunct="1"/>
            <a:r>
              <a:rPr lang="en-US"/>
              <a:t>Linear-reference each section of the pipeline and store associated diameters</a:t>
            </a:r>
          </a:p>
          <a:p>
            <a:pPr eaLnBrk="1" hangingPunct="1"/>
            <a:r>
              <a:rPr lang="en-US"/>
              <a:t>Linear-reference inventory items (that is, the valves in the pipeline)</a:t>
            </a:r>
          </a:p>
        </p:txBody>
      </p:sp>
      <p:grpSp>
        <p:nvGrpSpPr>
          <p:cNvPr id="9220" name="Group 1049"/>
          <p:cNvGrpSpPr>
            <a:grpSpLocks/>
          </p:cNvGrpSpPr>
          <p:nvPr/>
        </p:nvGrpSpPr>
        <p:grpSpPr bwMode="auto">
          <a:xfrm>
            <a:off x="1500188" y="4052888"/>
            <a:ext cx="5891212" cy="1585912"/>
            <a:chOff x="945" y="816"/>
            <a:chExt cx="3711" cy="999"/>
          </a:xfrm>
        </p:grpSpPr>
        <p:sp>
          <p:nvSpPr>
            <p:cNvPr id="9221" name="Rectangle 1050"/>
            <p:cNvSpPr>
              <a:spLocks noChangeArrowheads="1"/>
            </p:cNvSpPr>
            <p:nvPr/>
          </p:nvSpPr>
          <p:spPr bwMode="auto">
            <a:xfrm>
              <a:off x="968" y="1009"/>
              <a:ext cx="3683" cy="76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2" name="Line 1051"/>
            <p:cNvSpPr>
              <a:spLocks noChangeShapeType="1"/>
            </p:cNvSpPr>
            <p:nvPr/>
          </p:nvSpPr>
          <p:spPr bwMode="auto">
            <a:xfrm>
              <a:off x="977" y="1429"/>
              <a:ext cx="36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3" name="Line 1052"/>
            <p:cNvSpPr>
              <a:spLocks noChangeShapeType="1"/>
            </p:cNvSpPr>
            <p:nvPr/>
          </p:nvSpPr>
          <p:spPr bwMode="auto">
            <a:xfrm flipV="1">
              <a:off x="964" y="1601"/>
              <a:ext cx="3692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4" name="Line 1053"/>
            <p:cNvSpPr>
              <a:spLocks noChangeShapeType="1"/>
            </p:cNvSpPr>
            <p:nvPr/>
          </p:nvSpPr>
          <p:spPr bwMode="auto">
            <a:xfrm>
              <a:off x="2103" y="1012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5" name="Line 1054"/>
            <p:cNvSpPr>
              <a:spLocks noChangeShapeType="1"/>
            </p:cNvSpPr>
            <p:nvPr/>
          </p:nvSpPr>
          <p:spPr bwMode="auto">
            <a:xfrm>
              <a:off x="3148" y="100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6" name="Line 1055"/>
            <p:cNvSpPr>
              <a:spLocks noChangeShapeType="1"/>
            </p:cNvSpPr>
            <p:nvPr/>
          </p:nvSpPr>
          <p:spPr bwMode="auto">
            <a:xfrm>
              <a:off x="4344" y="100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7" name="Rectangle 1056"/>
            <p:cNvSpPr>
              <a:spLocks noChangeArrowheads="1"/>
            </p:cNvSpPr>
            <p:nvPr/>
          </p:nvSpPr>
          <p:spPr bwMode="auto">
            <a:xfrm>
              <a:off x="1108" y="1233"/>
              <a:ext cx="7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SUS1105</a:t>
              </a:r>
            </a:p>
          </p:txBody>
        </p:sp>
        <p:sp>
          <p:nvSpPr>
            <p:cNvPr id="9228" name="Rectangle 1057"/>
            <p:cNvSpPr>
              <a:spLocks noChangeArrowheads="1"/>
            </p:cNvSpPr>
            <p:nvPr/>
          </p:nvSpPr>
          <p:spPr bwMode="auto">
            <a:xfrm>
              <a:off x="2308" y="1225"/>
              <a:ext cx="716" cy="4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lrs geom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endParaRPr lang="en-US" sz="1800"/>
            </a:p>
          </p:txBody>
        </p:sp>
        <p:sp>
          <p:nvSpPr>
            <p:cNvPr id="9229" name="Rectangle 1058"/>
            <p:cNvSpPr>
              <a:spLocks noChangeArrowheads="1"/>
            </p:cNvSpPr>
            <p:nvPr/>
          </p:nvSpPr>
          <p:spPr bwMode="auto">
            <a:xfrm>
              <a:off x="3292" y="1240"/>
              <a:ext cx="948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05-Feb-1997</a:t>
              </a:r>
            </a:p>
          </p:txBody>
        </p:sp>
        <p:sp>
          <p:nvSpPr>
            <p:cNvPr id="9230" name="Rectangle 1059"/>
            <p:cNvSpPr>
              <a:spLocks noChangeArrowheads="1"/>
            </p:cNvSpPr>
            <p:nvPr/>
          </p:nvSpPr>
          <p:spPr bwMode="auto">
            <a:xfrm>
              <a:off x="1113" y="1404"/>
              <a:ext cx="7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SUS1106</a:t>
              </a:r>
            </a:p>
          </p:txBody>
        </p:sp>
        <p:sp>
          <p:nvSpPr>
            <p:cNvPr id="9231" name="Rectangle 1060"/>
            <p:cNvSpPr>
              <a:spLocks noChangeArrowheads="1"/>
            </p:cNvSpPr>
            <p:nvPr/>
          </p:nvSpPr>
          <p:spPr bwMode="auto">
            <a:xfrm>
              <a:off x="1115" y="1575"/>
              <a:ext cx="7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SUS1107</a:t>
              </a:r>
            </a:p>
          </p:txBody>
        </p:sp>
        <p:sp>
          <p:nvSpPr>
            <p:cNvPr id="9232" name="Rectangle 1061"/>
            <p:cNvSpPr>
              <a:spLocks noChangeArrowheads="1"/>
            </p:cNvSpPr>
            <p:nvPr/>
          </p:nvSpPr>
          <p:spPr bwMode="auto">
            <a:xfrm>
              <a:off x="2321" y="1394"/>
              <a:ext cx="71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lrs geom</a:t>
              </a:r>
            </a:p>
          </p:txBody>
        </p:sp>
        <p:sp>
          <p:nvSpPr>
            <p:cNvPr id="9233" name="Rectangle 1062"/>
            <p:cNvSpPr>
              <a:spLocks noChangeArrowheads="1"/>
            </p:cNvSpPr>
            <p:nvPr/>
          </p:nvSpPr>
          <p:spPr bwMode="auto">
            <a:xfrm>
              <a:off x="2316" y="1566"/>
              <a:ext cx="71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lrs geom</a:t>
              </a:r>
            </a:p>
          </p:txBody>
        </p:sp>
        <p:sp>
          <p:nvSpPr>
            <p:cNvPr id="9234" name="Rectangle 1063"/>
            <p:cNvSpPr>
              <a:spLocks noChangeArrowheads="1"/>
            </p:cNvSpPr>
            <p:nvPr/>
          </p:nvSpPr>
          <p:spPr bwMode="auto">
            <a:xfrm>
              <a:off x="3284" y="1396"/>
              <a:ext cx="948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08-Feb-1997</a:t>
              </a:r>
            </a:p>
          </p:txBody>
        </p:sp>
        <p:sp>
          <p:nvSpPr>
            <p:cNvPr id="9235" name="Rectangle 1064"/>
            <p:cNvSpPr>
              <a:spLocks noChangeArrowheads="1"/>
            </p:cNvSpPr>
            <p:nvPr/>
          </p:nvSpPr>
          <p:spPr bwMode="auto">
            <a:xfrm>
              <a:off x="3284" y="1584"/>
              <a:ext cx="948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09-Feb-1997</a:t>
              </a:r>
            </a:p>
          </p:txBody>
        </p:sp>
        <p:sp>
          <p:nvSpPr>
            <p:cNvPr id="9236" name="Rectangle 1065"/>
            <p:cNvSpPr>
              <a:spLocks noChangeArrowheads="1"/>
            </p:cNvSpPr>
            <p:nvPr/>
          </p:nvSpPr>
          <p:spPr bwMode="auto">
            <a:xfrm>
              <a:off x="1199" y="1001"/>
              <a:ext cx="668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PIPE_ID</a:t>
              </a:r>
            </a:p>
          </p:txBody>
        </p:sp>
        <p:sp>
          <p:nvSpPr>
            <p:cNvPr id="9237" name="Rectangle 1066"/>
            <p:cNvSpPr>
              <a:spLocks noChangeArrowheads="1"/>
            </p:cNvSpPr>
            <p:nvPr/>
          </p:nvSpPr>
          <p:spPr bwMode="auto">
            <a:xfrm>
              <a:off x="2228" y="1003"/>
              <a:ext cx="94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GEOMETRY</a:t>
              </a:r>
            </a:p>
          </p:txBody>
        </p:sp>
        <p:sp>
          <p:nvSpPr>
            <p:cNvPr id="9238" name="Rectangle 1067"/>
            <p:cNvSpPr>
              <a:spLocks noChangeArrowheads="1"/>
            </p:cNvSpPr>
            <p:nvPr/>
          </p:nvSpPr>
          <p:spPr bwMode="auto">
            <a:xfrm>
              <a:off x="3161" y="1000"/>
              <a:ext cx="119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INSTALL_DATE</a:t>
              </a:r>
            </a:p>
          </p:txBody>
        </p:sp>
        <p:sp>
          <p:nvSpPr>
            <p:cNvPr id="9239" name="Line 1068"/>
            <p:cNvSpPr>
              <a:spLocks noChangeShapeType="1"/>
            </p:cNvSpPr>
            <p:nvPr/>
          </p:nvSpPr>
          <p:spPr bwMode="auto">
            <a:xfrm>
              <a:off x="972" y="1240"/>
              <a:ext cx="36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0" name="Rectangle 1069"/>
            <p:cNvSpPr>
              <a:spLocks noChangeArrowheads="1"/>
            </p:cNvSpPr>
            <p:nvPr/>
          </p:nvSpPr>
          <p:spPr bwMode="auto">
            <a:xfrm>
              <a:off x="4345" y="1020"/>
              <a:ext cx="23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...</a:t>
              </a:r>
            </a:p>
          </p:txBody>
        </p:sp>
        <p:sp>
          <p:nvSpPr>
            <p:cNvPr id="9241" name="Rectangle 1070"/>
            <p:cNvSpPr>
              <a:spLocks noChangeArrowheads="1"/>
            </p:cNvSpPr>
            <p:nvPr/>
          </p:nvSpPr>
          <p:spPr bwMode="auto">
            <a:xfrm>
              <a:off x="945" y="816"/>
              <a:ext cx="8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PIPELINES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Pipeline Asset Management</a:t>
            </a:r>
          </a:p>
        </p:txBody>
      </p:sp>
      <p:grpSp>
        <p:nvGrpSpPr>
          <p:cNvPr id="10243" name="Group 1106"/>
          <p:cNvGrpSpPr>
            <a:grpSpLocks/>
          </p:cNvGrpSpPr>
          <p:nvPr/>
        </p:nvGrpSpPr>
        <p:grpSpPr bwMode="auto">
          <a:xfrm>
            <a:off x="1447800" y="1868488"/>
            <a:ext cx="6799263" cy="1560512"/>
            <a:chOff x="912" y="1872"/>
            <a:chExt cx="4283" cy="983"/>
          </a:xfrm>
        </p:grpSpPr>
        <p:grpSp>
          <p:nvGrpSpPr>
            <p:cNvPr id="10267" name="Group 1028"/>
            <p:cNvGrpSpPr>
              <a:grpSpLocks/>
            </p:cNvGrpSpPr>
            <p:nvPr/>
          </p:nvGrpSpPr>
          <p:grpSpPr bwMode="auto">
            <a:xfrm>
              <a:off x="950" y="2063"/>
              <a:ext cx="4245" cy="792"/>
              <a:chOff x="838" y="1424"/>
              <a:chExt cx="3918" cy="792"/>
            </a:xfrm>
          </p:grpSpPr>
          <p:sp>
            <p:nvSpPr>
              <p:cNvPr id="10269" name="Rectangle 1029"/>
              <p:cNvSpPr>
                <a:spLocks noChangeArrowheads="1"/>
              </p:cNvSpPr>
              <p:nvPr/>
            </p:nvSpPr>
            <p:spPr bwMode="auto">
              <a:xfrm>
                <a:off x="851" y="1424"/>
                <a:ext cx="697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Section #</a:t>
                </a:r>
              </a:p>
            </p:txBody>
          </p:sp>
          <p:sp>
            <p:nvSpPr>
              <p:cNvPr id="10270" name="Rectangle 1030"/>
              <p:cNvSpPr>
                <a:spLocks noChangeArrowheads="1"/>
              </p:cNvSpPr>
              <p:nvPr/>
            </p:nvSpPr>
            <p:spPr bwMode="auto">
              <a:xfrm>
                <a:off x="1667" y="1424"/>
                <a:ext cx="631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 Pipe_ID</a:t>
                </a:r>
              </a:p>
            </p:txBody>
          </p:sp>
          <p:sp>
            <p:nvSpPr>
              <p:cNvPr id="10271" name="Rectangle 1031"/>
              <p:cNvSpPr>
                <a:spLocks noChangeArrowheads="1"/>
              </p:cNvSpPr>
              <p:nvPr/>
            </p:nvSpPr>
            <p:spPr bwMode="auto">
              <a:xfrm>
                <a:off x="2424" y="1424"/>
                <a:ext cx="595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Start M.</a:t>
                </a:r>
              </a:p>
            </p:txBody>
          </p:sp>
          <p:sp>
            <p:nvSpPr>
              <p:cNvPr id="10272" name="Rectangle 1032"/>
              <p:cNvSpPr>
                <a:spLocks noChangeArrowheads="1"/>
              </p:cNvSpPr>
              <p:nvPr/>
            </p:nvSpPr>
            <p:spPr bwMode="auto">
              <a:xfrm>
                <a:off x="3047" y="1424"/>
                <a:ext cx="542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End M.</a:t>
                </a:r>
              </a:p>
            </p:txBody>
          </p:sp>
          <p:sp>
            <p:nvSpPr>
              <p:cNvPr id="10273" name="Rectangle 1033"/>
              <p:cNvSpPr>
                <a:spLocks noChangeArrowheads="1"/>
              </p:cNvSpPr>
              <p:nvPr/>
            </p:nvSpPr>
            <p:spPr bwMode="auto">
              <a:xfrm>
                <a:off x="3664" y="1424"/>
                <a:ext cx="676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Diameter</a:t>
                </a:r>
              </a:p>
            </p:txBody>
          </p:sp>
          <p:sp>
            <p:nvSpPr>
              <p:cNvPr id="10274" name="Rectangle 1034"/>
              <p:cNvSpPr>
                <a:spLocks noChangeArrowheads="1"/>
              </p:cNvSpPr>
              <p:nvPr/>
            </p:nvSpPr>
            <p:spPr bwMode="auto">
              <a:xfrm>
                <a:off x="841" y="1424"/>
                <a:ext cx="3906" cy="7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275" name="Line 1035"/>
              <p:cNvSpPr>
                <a:spLocks noChangeShapeType="1"/>
              </p:cNvSpPr>
              <p:nvPr/>
            </p:nvSpPr>
            <p:spPr bwMode="auto">
              <a:xfrm>
                <a:off x="843" y="1654"/>
                <a:ext cx="39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6" name="Line 1036"/>
              <p:cNvSpPr>
                <a:spLocks noChangeShapeType="1"/>
              </p:cNvSpPr>
              <p:nvPr/>
            </p:nvSpPr>
            <p:spPr bwMode="auto">
              <a:xfrm>
                <a:off x="847" y="1843"/>
                <a:ext cx="38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7" name="Line 1037"/>
              <p:cNvSpPr>
                <a:spLocks noChangeShapeType="1"/>
              </p:cNvSpPr>
              <p:nvPr/>
            </p:nvSpPr>
            <p:spPr bwMode="auto">
              <a:xfrm>
                <a:off x="838" y="2017"/>
                <a:ext cx="39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8" name="Line 1038"/>
              <p:cNvSpPr>
                <a:spLocks noChangeShapeType="1"/>
              </p:cNvSpPr>
              <p:nvPr/>
            </p:nvSpPr>
            <p:spPr bwMode="auto">
              <a:xfrm>
                <a:off x="1585" y="1427"/>
                <a:ext cx="0" cy="7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9" name="Line 1039"/>
              <p:cNvSpPr>
                <a:spLocks noChangeShapeType="1"/>
              </p:cNvSpPr>
              <p:nvPr/>
            </p:nvSpPr>
            <p:spPr bwMode="auto">
              <a:xfrm>
                <a:off x="2400" y="1427"/>
                <a:ext cx="0" cy="7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0" name="Line 1040"/>
              <p:cNvSpPr>
                <a:spLocks noChangeShapeType="1"/>
              </p:cNvSpPr>
              <p:nvPr/>
            </p:nvSpPr>
            <p:spPr bwMode="auto">
              <a:xfrm>
                <a:off x="3024" y="1427"/>
                <a:ext cx="0" cy="7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1" name="Line 1041"/>
              <p:cNvSpPr>
                <a:spLocks noChangeShapeType="1"/>
              </p:cNvSpPr>
              <p:nvPr/>
            </p:nvSpPr>
            <p:spPr bwMode="auto">
              <a:xfrm>
                <a:off x="3632" y="1427"/>
                <a:ext cx="0" cy="7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2" name="Line 1042"/>
              <p:cNvSpPr>
                <a:spLocks noChangeShapeType="1"/>
              </p:cNvSpPr>
              <p:nvPr/>
            </p:nvSpPr>
            <p:spPr bwMode="auto">
              <a:xfrm>
                <a:off x="4394" y="1427"/>
                <a:ext cx="0" cy="7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3" name="Rectangle 1043"/>
              <p:cNvSpPr>
                <a:spLocks noChangeArrowheads="1"/>
              </p:cNvSpPr>
              <p:nvPr/>
            </p:nvSpPr>
            <p:spPr bwMode="auto">
              <a:xfrm>
                <a:off x="1014" y="1639"/>
                <a:ext cx="329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203</a:t>
                </a:r>
              </a:p>
            </p:txBody>
          </p:sp>
          <p:sp>
            <p:nvSpPr>
              <p:cNvPr id="10284" name="Rectangle 1044"/>
              <p:cNvSpPr>
                <a:spLocks noChangeArrowheads="1"/>
              </p:cNvSpPr>
              <p:nvPr/>
            </p:nvSpPr>
            <p:spPr bwMode="auto">
              <a:xfrm>
                <a:off x="1644" y="1639"/>
                <a:ext cx="676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SUS1105</a:t>
                </a:r>
              </a:p>
            </p:txBody>
          </p:sp>
          <p:sp>
            <p:nvSpPr>
              <p:cNvPr id="10285" name="Rectangle 1045"/>
              <p:cNvSpPr>
                <a:spLocks noChangeArrowheads="1"/>
              </p:cNvSpPr>
              <p:nvPr/>
            </p:nvSpPr>
            <p:spPr bwMode="auto">
              <a:xfrm>
                <a:off x="2470" y="1639"/>
                <a:ext cx="513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230.56</a:t>
                </a:r>
              </a:p>
            </p:txBody>
          </p:sp>
          <p:sp>
            <p:nvSpPr>
              <p:cNvPr id="10286" name="Rectangle 1046"/>
              <p:cNvSpPr>
                <a:spLocks noChangeArrowheads="1"/>
              </p:cNvSpPr>
              <p:nvPr/>
            </p:nvSpPr>
            <p:spPr bwMode="auto">
              <a:xfrm>
                <a:off x="3083" y="1639"/>
                <a:ext cx="51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243.17</a:t>
                </a:r>
              </a:p>
            </p:txBody>
          </p:sp>
          <p:sp>
            <p:nvSpPr>
              <p:cNvPr id="10287" name="Rectangle 1047"/>
              <p:cNvSpPr>
                <a:spLocks noChangeArrowheads="1"/>
              </p:cNvSpPr>
              <p:nvPr/>
            </p:nvSpPr>
            <p:spPr bwMode="auto">
              <a:xfrm>
                <a:off x="3747" y="1632"/>
                <a:ext cx="51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0.50</a:t>
                </a:r>
              </a:p>
            </p:txBody>
          </p:sp>
          <p:sp>
            <p:nvSpPr>
              <p:cNvPr id="10288" name="Rectangle 1048"/>
              <p:cNvSpPr>
                <a:spLocks noChangeArrowheads="1"/>
              </p:cNvSpPr>
              <p:nvPr/>
            </p:nvSpPr>
            <p:spPr bwMode="auto">
              <a:xfrm>
                <a:off x="1002" y="1815"/>
                <a:ext cx="329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204</a:t>
                </a:r>
              </a:p>
            </p:txBody>
          </p:sp>
          <p:sp>
            <p:nvSpPr>
              <p:cNvPr id="10289" name="Rectangle 1049"/>
              <p:cNvSpPr>
                <a:spLocks noChangeArrowheads="1"/>
              </p:cNvSpPr>
              <p:nvPr/>
            </p:nvSpPr>
            <p:spPr bwMode="auto">
              <a:xfrm>
                <a:off x="1006" y="1985"/>
                <a:ext cx="328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205</a:t>
                </a:r>
              </a:p>
            </p:txBody>
          </p:sp>
          <p:sp>
            <p:nvSpPr>
              <p:cNvPr id="10290" name="Rectangle 1050"/>
              <p:cNvSpPr>
                <a:spLocks noChangeArrowheads="1"/>
              </p:cNvSpPr>
              <p:nvPr/>
            </p:nvSpPr>
            <p:spPr bwMode="auto">
              <a:xfrm>
                <a:off x="1644" y="1814"/>
                <a:ext cx="676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SUS1105</a:t>
                </a:r>
              </a:p>
            </p:txBody>
          </p:sp>
          <p:sp>
            <p:nvSpPr>
              <p:cNvPr id="10291" name="Rectangle 1051"/>
              <p:cNvSpPr>
                <a:spLocks noChangeArrowheads="1"/>
              </p:cNvSpPr>
              <p:nvPr/>
            </p:nvSpPr>
            <p:spPr bwMode="auto">
              <a:xfrm>
                <a:off x="1644" y="1985"/>
                <a:ext cx="676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SUS1105</a:t>
                </a:r>
              </a:p>
            </p:txBody>
          </p:sp>
          <p:sp>
            <p:nvSpPr>
              <p:cNvPr id="10292" name="Rectangle 1052"/>
              <p:cNvSpPr>
                <a:spLocks noChangeArrowheads="1"/>
              </p:cNvSpPr>
              <p:nvPr/>
            </p:nvSpPr>
            <p:spPr bwMode="auto">
              <a:xfrm>
                <a:off x="2480" y="1815"/>
                <a:ext cx="513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243.17</a:t>
                </a:r>
              </a:p>
            </p:txBody>
          </p:sp>
          <p:sp>
            <p:nvSpPr>
              <p:cNvPr id="10293" name="Rectangle 1053"/>
              <p:cNvSpPr>
                <a:spLocks noChangeArrowheads="1"/>
              </p:cNvSpPr>
              <p:nvPr/>
            </p:nvSpPr>
            <p:spPr bwMode="auto">
              <a:xfrm>
                <a:off x="2477" y="1985"/>
                <a:ext cx="513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275.84</a:t>
                </a:r>
              </a:p>
            </p:txBody>
          </p:sp>
          <p:sp>
            <p:nvSpPr>
              <p:cNvPr id="10294" name="Rectangle 1054"/>
              <p:cNvSpPr>
                <a:spLocks noChangeArrowheads="1"/>
              </p:cNvSpPr>
              <p:nvPr/>
            </p:nvSpPr>
            <p:spPr bwMode="auto">
              <a:xfrm>
                <a:off x="3103" y="1815"/>
                <a:ext cx="513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275.84</a:t>
                </a:r>
              </a:p>
            </p:txBody>
          </p:sp>
          <p:sp>
            <p:nvSpPr>
              <p:cNvPr id="10295" name="Rectangle 1055"/>
              <p:cNvSpPr>
                <a:spLocks noChangeArrowheads="1"/>
              </p:cNvSpPr>
              <p:nvPr/>
            </p:nvSpPr>
            <p:spPr bwMode="auto">
              <a:xfrm>
                <a:off x="3091" y="1985"/>
                <a:ext cx="513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302.21</a:t>
                </a:r>
              </a:p>
            </p:txBody>
          </p:sp>
          <p:sp>
            <p:nvSpPr>
              <p:cNvPr id="10296" name="Rectangle 1056"/>
              <p:cNvSpPr>
                <a:spLocks noChangeArrowheads="1"/>
              </p:cNvSpPr>
              <p:nvPr/>
            </p:nvSpPr>
            <p:spPr bwMode="auto">
              <a:xfrm>
                <a:off x="3819" y="1815"/>
                <a:ext cx="366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0.48</a:t>
                </a:r>
              </a:p>
            </p:txBody>
          </p:sp>
          <p:sp>
            <p:nvSpPr>
              <p:cNvPr id="10297" name="Rectangle 1057"/>
              <p:cNvSpPr>
                <a:spLocks noChangeArrowheads="1"/>
              </p:cNvSpPr>
              <p:nvPr/>
            </p:nvSpPr>
            <p:spPr bwMode="auto">
              <a:xfrm>
                <a:off x="3819" y="1985"/>
                <a:ext cx="366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0.43</a:t>
                </a:r>
              </a:p>
            </p:txBody>
          </p:sp>
          <p:sp>
            <p:nvSpPr>
              <p:cNvPr id="10298" name="Rectangle 1058"/>
              <p:cNvSpPr>
                <a:spLocks noChangeArrowheads="1"/>
              </p:cNvSpPr>
              <p:nvPr/>
            </p:nvSpPr>
            <p:spPr bwMode="auto">
              <a:xfrm>
                <a:off x="4473" y="1424"/>
                <a:ext cx="217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...</a:t>
                </a:r>
              </a:p>
            </p:txBody>
          </p:sp>
        </p:grpSp>
        <p:sp>
          <p:nvSpPr>
            <p:cNvPr id="10268" name="Rectangle 1081"/>
            <p:cNvSpPr>
              <a:spLocks noChangeArrowheads="1"/>
            </p:cNvSpPr>
            <p:nvPr/>
          </p:nvSpPr>
          <p:spPr bwMode="auto">
            <a:xfrm>
              <a:off x="912" y="1872"/>
              <a:ext cx="15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PIPELINE_SECTIONS</a:t>
              </a:r>
            </a:p>
          </p:txBody>
        </p:sp>
      </p:grpSp>
      <p:grpSp>
        <p:nvGrpSpPr>
          <p:cNvPr id="10244" name="Group 1107"/>
          <p:cNvGrpSpPr>
            <a:grpSpLocks/>
          </p:cNvGrpSpPr>
          <p:nvPr/>
        </p:nvGrpSpPr>
        <p:grpSpPr bwMode="auto">
          <a:xfrm>
            <a:off x="1447800" y="3886200"/>
            <a:ext cx="4537075" cy="1585913"/>
            <a:chOff x="912" y="2889"/>
            <a:chExt cx="2858" cy="999"/>
          </a:xfrm>
        </p:grpSpPr>
        <p:grpSp>
          <p:nvGrpSpPr>
            <p:cNvPr id="10245" name="Group 1059"/>
            <p:cNvGrpSpPr>
              <a:grpSpLocks/>
            </p:cNvGrpSpPr>
            <p:nvPr/>
          </p:nvGrpSpPr>
          <p:grpSpPr bwMode="auto">
            <a:xfrm>
              <a:off x="947" y="3074"/>
              <a:ext cx="2823" cy="814"/>
              <a:chOff x="876" y="2632"/>
              <a:chExt cx="2606" cy="814"/>
            </a:xfrm>
          </p:grpSpPr>
          <p:sp>
            <p:nvSpPr>
              <p:cNvPr id="10247" name="Rectangle 1060"/>
              <p:cNvSpPr>
                <a:spLocks noChangeArrowheads="1"/>
              </p:cNvSpPr>
              <p:nvPr/>
            </p:nvSpPr>
            <p:spPr bwMode="auto">
              <a:xfrm>
                <a:off x="980" y="2633"/>
                <a:ext cx="595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Pipe_ID</a:t>
                </a:r>
              </a:p>
            </p:txBody>
          </p:sp>
          <p:sp>
            <p:nvSpPr>
              <p:cNvPr id="10248" name="Rectangle 1061"/>
              <p:cNvSpPr>
                <a:spLocks noChangeArrowheads="1"/>
              </p:cNvSpPr>
              <p:nvPr/>
            </p:nvSpPr>
            <p:spPr bwMode="auto">
              <a:xfrm>
                <a:off x="1777" y="2635"/>
                <a:ext cx="646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Measure</a:t>
                </a:r>
              </a:p>
            </p:txBody>
          </p:sp>
          <p:sp>
            <p:nvSpPr>
              <p:cNvPr id="10249" name="Rectangle 1062"/>
              <p:cNvSpPr>
                <a:spLocks noChangeArrowheads="1"/>
              </p:cNvSpPr>
              <p:nvPr/>
            </p:nvSpPr>
            <p:spPr bwMode="auto">
              <a:xfrm>
                <a:off x="2538" y="2632"/>
                <a:ext cx="62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Valve ID</a:t>
                </a:r>
              </a:p>
            </p:txBody>
          </p:sp>
          <p:sp>
            <p:nvSpPr>
              <p:cNvPr id="10250" name="Rectangle 1063"/>
              <p:cNvSpPr>
                <a:spLocks noChangeArrowheads="1"/>
              </p:cNvSpPr>
              <p:nvPr/>
            </p:nvSpPr>
            <p:spPr bwMode="auto">
              <a:xfrm>
                <a:off x="879" y="2641"/>
                <a:ext cx="2599" cy="7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251" name="Line 1064"/>
              <p:cNvSpPr>
                <a:spLocks noChangeShapeType="1"/>
              </p:cNvSpPr>
              <p:nvPr/>
            </p:nvSpPr>
            <p:spPr bwMode="auto">
              <a:xfrm>
                <a:off x="881" y="2871"/>
                <a:ext cx="259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2" name="Line 1065"/>
              <p:cNvSpPr>
                <a:spLocks noChangeShapeType="1"/>
              </p:cNvSpPr>
              <p:nvPr/>
            </p:nvSpPr>
            <p:spPr bwMode="auto">
              <a:xfrm>
                <a:off x="885" y="3060"/>
                <a:ext cx="25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3" name="Line 1066"/>
              <p:cNvSpPr>
                <a:spLocks noChangeShapeType="1"/>
              </p:cNvSpPr>
              <p:nvPr/>
            </p:nvSpPr>
            <p:spPr bwMode="auto">
              <a:xfrm flipV="1">
                <a:off x="876" y="3232"/>
                <a:ext cx="2606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4" name="Line 1067"/>
              <p:cNvSpPr>
                <a:spLocks noChangeShapeType="1"/>
              </p:cNvSpPr>
              <p:nvPr/>
            </p:nvSpPr>
            <p:spPr bwMode="auto">
              <a:xfrm>
                <a:off x="1680" y="2644"/>
                <a:ext cx="0" cy="7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5" name="Line 1068"/>
              <p:cNvSpPr>
                <a:spLocks noChangeShapeType="1"/>
              </p:cNvSpPr>
              <p:nvPr/>
            </p:nvSpPr>
            <p:spPr bwMode="auto">
              <a:xfrm>
                <a:off x="2496" y="2644"/>
                <a:ext cx="0" cy="7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6" name="Line 1069"/>
              <p:cNvSpPr>
                <a:spLocks noChangeShapeType="1"/>
              </p:cNvSpPr>
              <p:nvPr/>
            </p:nvSpPr>
            <p:spPr bwMode="auto">
              <a:xfrm>
                <a:off x="3216" y="2644"/>
                <a:ext cx="0" cy="7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7" name="Rectangle 1070"/>
              <p:cNvSpPr>
                <a:spLocks noChangeArrowheads="1"/>
              </p:cNvSpPr>
              <p:nvPr/>
            </p:nvSpPr>
            <p:spPr bwMode="auto">
              <a:xfrm>
                <a:off x="898" y="2864"/>
                <a:ext cx="675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SUS1105</a:t>
                </a:r>
              </a:p>
            </p:txBody>
          </p:sp>
          <p:sp>
            <p:nvSpPr>
              <p:cNvPr id="10258" name="Rectangle 1071"/>
              <p:cNvSpPr>
                <a:spLocks noChangeArrowheads="1"/>
              </p:cNvSpPr>
              <p:nvPr/>
            </p:nvSpPr>
            <p:spPr bwMode="auto">
              <a:xfrm>
                <a:off x="1823" y="2856"/>
                <a:ext cx="51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230.56</a:t>
                </a:r>
              </a:p>
            </p:txBody>
          </p:sp>
          <p:sp>
            <p:nvSpPr>
              <p:cNvPr id="10259" name="Rectangle 1072"/>
              <p:cNvSpPr>
                <a:spLocks noChangeArrowheads="1"/>
              </p:cNvSpPr>
              <p:nvPr/>
            </p:nvSpPr>
            <p:spPr bwMode="auto">
              <a:xfrm>
                <a:off x="2722" y="2848"/>
                <a:ext cx="255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10</a:t>
                </a:r>
              </a:p>
            </p:txBody>
          </p:sp>
          <p:sp>
            <p:nvSpPr>
              <p:cNvPr id="10260" name="Rectangle 1073"/>
              <p:cNvSpPr>
                <a:spLocks noChangeArrowheads="1"/>
              </p:cNvSpPr>
              <p:nvPr/>
            </p:nvSpPr>
            <p:spPr bwMode="auto">
              <a:xfrm>
                <a:off x="901" y="3035"/>
                <a:ext cx="676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SUS1105</a:t>
                </a:r>
              </a:p>
            </p:txBody>
          </p:sp>
          <p:sp>
            <p:nvSpPr>
              <p:cNvPr id="10261" name="Rectangle 1074"/>
              <p:cNvSpPr>
                <a:spLocks noChangeArrowheads="1"/>
              </p:cNvSpPr>
              <p:nvPr/>
            </p:nvSpPr>
            <p:spPr bwMode="auto">
              <a:xfrm>
                <a:off x="905" y="3206"/>
                <a:ext cx="676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SUS1105</a:t>
                </a:r>
              </a:p>
            </p:txBody>
          </p:sp>
          <p:sp>
            <p:nvSpPr>
              <p:cNvPr id="10262" name="Rectangle 1075"/>
              <p:cNvSpPr>
                <a:spLocks noChangeArrowheads="1"/>
              </p:cNvSpPr>
              <p:nvPr/>
            </p:nvSpPr>
            <p:spPr bwMode="auto">
              <a:xfrm>
                <a:off x="1830" y="3025"/>
                <a:ext cx="513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243.17</a:t>
                </a:r>
              </a:p>
            </p:txBody>
          </p:sp>
          <p:sp>
            <p:nvSpPr>
              <p:cNvPr id="10263" name="Rectangle 1076"/>
              <p:cNvSpPr>
                <a:spLocks noChangeArrowheads="1"/>
              </p:cNvSpPr>
              <p:nvPr/>
            </p:nvSpPr>
            <p:spPr bwMode="auto">
              <a:xfrm>
                <a:off x="1827" y="3197"/>
                <a:ext cx="513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275.84</a:t>
                </a:r>
              </a:p>
            </p:txBody>
          </p:sp>
          <p:sp>
            <p:nvSpPr>
              <p:cNvPr id="10264" name="Rectangle 1077"/>
              <p:cNvSpPr>
                <a:spLocks noChangeArrowheads="1"/>
              </p:cNvSpPr>
              <p:nvPr/>
            </p:nvSpPr>
            <p:spPr bwMode="auto">
              <a:xfrm>
                <a:off x="2722" y="3027"/>
                <a:ext cx="255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11</a:t>
                </a:r>
              </a:p>
            </p:txBody>
          </p:sp>
          <p:sp>
            <p:nvSpPr>
              <p:cNvPr id="10265" name="Rectangle 1078"/>
              <p:cNvSpPr>
                <a:spLocks noChangeArrowheads="1"/>
              </p:cNvSpPr>
              <p:nvPr/>
            </p:nvSpPr>
            <p:spPr bwMode="auto">
              <a:xfrm>
                <a:off x="2722" y="3215"/>
                <a:ext cx="255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12</a:t>
                </a:r>
              </a:p>
            </p:txBody>
          </p:sp>
          <p:sp>
            <p:nvSpPr>
              <p:cNvPr id="10266" name="Rectangle 1079"/>
              <p:cNvSpPr>
                <a:spLocks noChangeArrowheads="1"/>
              </p:cNvSpPr>
              <p:nvPr/>
            </p:nvSpPr>
            <p:spPr bwMode="auto">
              <a:xfrm>
                <a:off x="3238" y="2652"/>
                <a:ext cx="218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800"/>
                  <a:t>...</a:t>
                </a:r>
              </a:p>
            </p:txBody>
          </p:sp>
        </p:grpSp>
        <p:sp>
          <p:nvSpPr>
            <p:cNvPr id="10246" name="Rectangle 1082"/>
            <p:cNvSpPr>
              <a:spLocks noChangeArrowheads="1"/>
            </p:cNvSpPr>
            <p:nvPr/>
          </p:nvSpPr>
          <p:spPr bwMode="auto">
            <a:xfrm>
              <a:off x="912" y="2889"/>
              <a:ext cx="1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PIPELINE_VALVES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Traffic Management</a:t>
            </a:r>
          </a:p>
        </p:txBody>
      </p:sp>
      <p:sp>
        <p:nvSpPr>
          <p:cNvPr id="11267" name="Rectangle 105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Sensors placed on major intersections to monitor traffic congestion</a:t>
            </a:r>
          </a:p>
          <a:p>
            <a:pPr eaLnBrk="1" hangingPunct="1"/>
            <a:r>
              <a:rPr lang="en-US"/>
              <a:t>Store speed limit, traffic congestion (sensor position), accidents, construction, number of lanes, pavement condition, and so on for a road networ</a:t>
            </a:r>
          </a:p>
        </p:txBody>
      </p:sp>
      <p:grpSp>
        <p:nvGrpSpPr>
          <p:cNvPr id="11268" name="Group 1054"/>
          <p:cNvGrpSpPr>
            <a:grpSpLocks/>
          </p:cNvGrpSpPr>
          <p:nvPr/>
        </p:nvGrpSpPr>
        <p:grpSpPr bwMode="auto">
          <a:xfrm>
            <a:off x="847725" y="4171950"/>
            <a:ext cx="8067675" cy="1771650"/>
            <a:chOff x="534" y="2448"/>
            <a:chExt cx="5082" cy="1116"/>
          </a:xfrm>
        </p:grpSpPr>
        <p:sp>
          <p:nvSpPr>
            <p:cNvPr id="11269" name="Rectangle 1028"/>
            <p:cNvSpPr>
              <a:spLocks noChangeArrowheads="1"/>
            </p:cNvSpPr>
            <p:nvPr/>
          </p:nvSpPr>
          <p:spPr bwMode="auto">
            <a:xfrm>
              <a:off x="572" y="2652"/>
              <a:ext cx="5044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0" name="Rectangle 1029"/>
            <p:cNvSpPr>
              <a:spLocks noChangeArrowheads="1"/>
            </p:cNvSpPr>
            <p:nvPr/>
          </p:nvSpPr>
          <p:spPr bwMode="auto">
            <a:xfrm>
              <a:off x="586" y="2655"/>
              <a:ext cx="1188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STREET_NAME</a:t>
              </a:r>
            </a:p>
          </p:txBody>
        </p:sp>
        <p:sp>
          <p:nvSpPr>
            <p:cNvPr id="11271" name="Rectangle 1030"/>
            <p:cNvSpPr>
              <a:spLocks noChangeArrowheads="1"/>
            </p:cNvSpPr>
            <p:nvPr/>
          </p:nvSpPr>
          <p:spPr bwMode="auto">
            <a:xfrm>
              <a:off x="3888" y="2652"/>
              <a:ext cx="55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TOWN</a:t>
              </a:r>
            </a:p>
          </p:txBody>
        </p:sp>
        <p:sp>
          <p:nvSpPr>
            <p:cNvPr id="11272" name="Rectangle 1031"/>
            <p:cNvSpPr>
              <a:spLocks noChangeArrowheads="1"/>
            </p:cNvSpPr>
            <p:nvPr/>
          </p:nvSpPr>
          <p:spPr bwMode="auto">
            <a:xfrm>
              <a:off x="3409" y="2655"/>
              <a:ext cx="11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endParaRPr lang="fr-FR" sz="1800"/>
            </a:p>
          </p:txBody>
        </p:sp>
        <p:sp>
          <p:nvSpPr>
            <p:cNvPr id="11273" name="Rectangle 1032"/>
            <p:cNvSpPr>
              <a:spLocks noChangeArrowheads="1"/>
            </p:cNvSpPr>
            <p:nvPr/>
          </p:nvSpPr>
          <p:spPr bwMode="auto">
            <a:xfrm>
              <a:off x="2881" y="2652"/>
              <a:ext cx="72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COUNTY</a:t>
              </a:r>
            </a:p>
          </p:txBody>
        </p:sp>
        <p:sp>
          <p:nvSpPr>
            <p:cNvPr id="11274" name="Rectangle 1033"/>
            <p:cNvSpPr>
              <a:spLocks noChangeArrowheads="1"/>
            </p:cNvSpPr>
            <p:nvPr/>
          </p:nvSpPr>
          <p:spPr bwMode="auto">
            <a:xfrm>
              <a:off x="1771" y="2652"/>
              <a:ext cx="908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STREET_ID</a:t>
              </a:r>
            </a:p>
          </p:txBody>
        </p:sp>
        <p:sp>
          <p:nvSpPr>
            <p:cNvPr id="11275" name="Line 1034"/>
            <p:cNvSpPr>
              <a:spLocks noChangeShapeType="1"/>
            </p:cNvSpPr>
            <p:nvPr/>
          </p:nvSpPr>
          <p:spPr bwMode="auto">
            <a:xfrm flipH="1">
              <a:off x="3796" y="2652"/>
              <a:ext cx="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" name="Rectangle 1035"/>
            <p:cNvSpPr>
              <a:spLocks noChangeArrowheads="1"/>
            </p:cNvSpPr>
            <p:nvPr/>
          </p:nvSpPr>
          <p:spPr bwMode="auto">
            <a:xfrm>
              <a:off x="987" y="2952"/>
              <a:ext cx="38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Elm</a:t>
              </a:r>
            </a:p>
          </p:txBody>
        </p:sp>
        <p:sp>
          <p:nvSpPr>
            <p:cNvPr id="11277" name="Rectangle 1036"/>
            <p:cNvSpPr>
              <a:spLocks noChangeArrowheads="1"/>
            </p:cNvSpPr>
            <p:nvPr/>
          </p:nvSpPr>
          <p:spPr bwMode="auto">
            <a:xfrm>
              <a:off x="2046" y="2940"/>
              <a:ext cx="43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1147</a:t>
              </a:r>
            </a:p>
          </p:txBody>
        </p:sp>
        <p:sp>
          <p:nvSpPr>
            <p:cNvPr id="11278" name="Rectangle 1037"/>
            <p:cNvSpPr>
              <a:spLocks noChangeArrowheads="1"/>
            </p:cNvSpPr>
            <p:nvPr/>
          </p:nvSpPr>
          <p:spPr bwMode="auto">
            <a:xfrm>
              <a:off x="2912" y="2940"/>
              <a:ext cx="5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Essex</a:t>
              </a:r>
            </a:p>
          </p:txBody>
        </p:sp>
        <p:sp>
          <p:nvSpPr>
            <p:cNvPr id="11279" name="Rectangle 1038"/>
            <p:cNvSpPr>
              <a:spLocks noChangeArrowheads="1"/>
            </p:cNvSpPr>
            <p:nvPr/>
          </p:nvSpPr>
          <p:spPr bwMode="auto">
            <a:xfrm>
              <a:off x="3407" y="2942"/>
              <a:ext cx="11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endParaRPr lang="fr-FR" sz="1800"/>
            </a:p>
          </p:txBody>
        </p:sp>
        <p:sp>
          <p:nvSpPr>
            <p:cNvPr id="11280" name="Rectangle 1039"/>
            <p:cNvSpPr>
              <a:spLocks noChangeArrowheads="1"/>
            </p:cNvSpPr>
            <p:nvPr/>
          </p:nvSpPr>
          <p:spPr bwMode="auto">
            <a:xfrm>
              <a:off x="3848" y="2940"/>
              <a:ext cx="72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Dracut</a:t>
              </a:r>
            </a:p>
          </p:txBody>
        </p:sp>
        <p:sp>
          <p:nvSpPr>
            <p:cNvPr id="11281" name="Rectangle 1040"/>
            <p:cNvSpPr>
              <a:spLocks noChangeArrowheads="1"/>
            </p:cNvSpPr>
            <p:nvPr/>
          </p:nvSpPr>
          <p:spPr bwMode="auto">
            <a:xfrm>
              <a:off x="939" y="3284"/>
              <a:ext cx="47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Stark</a:t>
              </a:r>
            </a:p>
          </p:txBody>
        </p:sp>
        <p:sp>
          <p:nvSpPr>
            <p:cNvPr id="11282" name="Rectangle 1041"/>
            <p:cNvSpPr>
              <a:spLocks noChangeArrowheads="1"/>
            </p:cNvSpPr>
            <p:nvPr/>
          </p:nvSpPr>
          <p:spPr bwMode="auto">
            <a:xfrm>
              <a:off x="2046" y="3276"/>
              <a:ext cx="43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1150</a:t>
              </a:r>
            </a:p>
          </p:txBody>
        </p:sp>
        <p:sp>
          <p:nvSpPr>
            <p:cNvPr id="11283" name="Rectangle 1042"/>
            <p:cNvSpPr>
              <a:spLocks noChangeArrowheads="1"/>
            </p:cNvSpPr>
            <p:nvPr/>
          </p:nvSpPr>
          <p:spPr bwMode="auto">
            <a:xfrm>
              <a:off x="3407" y="3284"/>
              <a:ext cx="11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endParaRPr lang="fr-FR" sz="1800"/>
            </a:p>
          </p:txBody>
        </p:sp>
        <p:sp>
          <p:nvSpPr>
            <p:cNvPr id="11284" name="Rectangle 1043"/>
            <p:cNvSpPr>
              <a:spLocks noChangeArrowheads="1"/>
            </p:cNvSpPr>
            <p:nvPr/>
          </p:nvSpPr>
          <p:spPr bwMode="auto">
            <a:xfrm>
              <a:off x="2912" y="3276"/>
              <a:ext cx="83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Merrimac</a:t>
              </a:r>
            </a:p>
          </p:txBody>
        </p:sp>
        <p:sp>
          <p:nvSpPr>
            <p:cNvPr id="11285" name="Rectangle 1044"/>
            <p:cNvSpPr>
              <a:spLocks noChangeArrowheads="1"/>
            </p:cNvSpPr>
            <p:nvPr/>
          </p:nvSpPr>
          <p:spPr bwMode="auto">
            <a:xfrm>
              <a:off x="3848" y="3276"/>
              <a:ext cx="67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Lowell</a:t>
              </a:r>
            </a:p>
          </p:txBody>
        </p:sp>
        <p:sp>
          <p:nvSpPr>
            <p:cNvPr id="11286" name="Line 1045"/>
            <p:cNvSpPr>
              <a:spLocks noChangeShapeType="1"/>
            </p:cNvSpPr>
            <p:nvPr/>
          </p:nvSpPr>
          <p:spPr bwMode="auto">
            <a:xfrm flipH="1">
              <a:off x="2808" y="2652"/>
              <a:ext cx="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7" name="Line 1046"/>
            <p:cNvSpPr>
              <a:spLocks noChangeShapeType="1"/>
            </p:cNvSpPr>
            <p:nvPr/>
          </p:nvSpPr>
          <p:spPr bwMode="auto">
            <a:xfrm flipH="1">
              <a:off x="1749" y="2652"/>
              <a:ext cx="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8" name="Line 1047"/>
            <p:cNvSpPr>
              <a:spLocks noChangeShapeType="1"/>
            </p:cNvSpPr>
            <p:nvPr/>
          </p:nvSpPr>
          <p:spPr bwMode="auto">
            <a:xfrm>
              <a:off x="572" y="2912"/>
              <a:ext cx="50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9" name="Line 1048"/>
            <p:cNvSpPr>
              <a:spLocks noChangeShapeType="1"/>
            </p:cNvSpPr>
            <p:nvPr/>
          </p:nvSpPr>
          <p:spPr bwMode="auto">
            <a:xfrm>
              <a:off x="572" y="3228"/>
              <a:ext cx="5033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0" name="Line 1049"/>
            <p:cNvSpPr>
              <a:spLocks noChangeShapeType="1"/>
            </p:cNvSpPr>
            <p:nvPr/>
          </p:nvSpPr>
          <p:spPr bwMode="auto">
            <a:xfrm flipH="1">
              <a:off x="4524" y="2652"/>
              <a:ext cx="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1" name="Rectangle 1050"/>
            <p:cNvSpPr>
              <a:spLocks noChangeArrowheads="1"/>
            </p:cNvSpPr>
            <p:nvPr/>
          </p:nvSpPr>
          <p:spPr bwMode="auto">
            <a:xfrm>
              <a:off x="4576" y="3276"/>
              <a:ext cx="88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lrs geom</a:t>
              </a:r>
            </a:p>
          </p:txBody>
        </p:sp>
        <p:sp>
          <p:nvSpPr>
            <p:cNvPr id="11292" name="Rectangle 1051"/>
            <p:cNvSpPr>
              <a:spLocks noChangeArrowheads="1"/>
            </p:cNvSpPr>
            <p:nvPr/>
          </p:nvSpPr>
          <p:spPr bwMode="auto">
            <a:xfrm>
              <a:off x="4576" y="2940"/>
              <a:ext cx="88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lrs geom</a:t>
              </a:r>
            </a:p>
          </p:txBody>
        </p:sp>
        <p:sp>
          <p:nvSpPr>
            <p:cNvPr id="11293" name="Rectangle 1052"/>
            <p:cNvSpPr>
              <a:spLocks noChangeArrowheads="1"/>
            </p:cNvSpPr>
            <p:nvPr/>
          </p:nvSpPr>
          <p:spPr bwMode="auto">
            <a:xfrm>
              <a:off x="4576" y="2652"/>
              <a:ext cx="104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GEOMETRY</a:t>
              </a:r>
            </a:p>
          </p:txBody>
        </p:sp>
        <p:sp>
          <p:nvSpPr>
            <p:cNvPr id="11294" name="Rectangle 1053"/>
            <p:cNvSpPr>
              <a:spLocks noChangeArrowheads="1"/>
            </p:cNvSpPr>
            <p:nvPr/>
          </p:nvSpPr>
          <p:spPr bwMode="auto">
            <a:xfrm>
              <a:off x="534" y="2448"/>
              <a:ext cx="7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800"/>
                <a:t>STREETS</a:t>
              </a:r>
            </a:p>
          </p:txBody>
        </p:sp>
      </p:grp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racle">
  <a:themeElements>
    <a:clrScheme name="Oracle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Orac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Oracle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Designs\Oracle.pot</Template>
  <TotalTime>4409</TotalTime>
  <Words>2418</Words>
  <Application>Microsoft Macintosh PowerPoint</Application>
  <PresentationFormat>A4 Paper (210x297 mm)</PresentationFormat>
  <Paragraphs>486</Paragraphs>
  <Slides>34</Slides>
  <Notes>31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Oracle</vt:lpstr>
      <vt:lpstr>Slide 1</vt:lpstr>
      <vt:lpstr>Linear Referencing</vt:lpstr>
      <vt:lpstr>What Is LRS?</vt:lpstr>
      <vt:lpstr>What Is LRS?</vt:lpstr>
      <vt:lpstr>LRS Concepts</vt:lpstr>
      <vt:lpstr>Example: Road management</vt:lpstr>
      <vt:lpstr>Example: Pipeline Asset Management</vt:lpstr>
      <vt:lpstr>Example: Pipeline Asset Management</vt:lpstr>
      <vt:lpstr>Example: Traffic Management</vt:lpstr>
      <vt:lpstr>Example: Traffic Management</vt:lpstr>
      <vt:lpstr>Example: Airspace management</vt:lpstr>
      <vt:lpstr>A closer look at an LRS Segment</vt:lpstr>
      <vt:lpstr>Associating Events with LRS</vt:lpstr>
      <vt:lpstr>Creating an LRS Geometry</vt:lpstr>
      <vt:lpstr>Shape and control points</vt:lpstr>
      <vt:lpstr>Measures, direction and offset</vt:lpstr>
      <vt:lpstr>Projecting a point </vt:lpstr>
      <vt:lpstr>Summary of LRS Measure Positions</vt:lpstr>
      <vt:lpstr>LRS and spatial metadata</vt:lpstr>
      <vt:lpstr>Constructing LRS Geometries :  All measures are known</vt:lpstr>
      <vt:lpstr>Constructing LRS Geometries :  Only some measures are known</vt:lpstr>
      <vt:lpstr>Converting a single geometry to LRS</vt:lpstr>
      <vt:lpstr>Converting a 3D geometry to LRS</vt:lpstr>
      <vt:lpstr>Converting an entire layer to LRS</vt:lpstr>
      <vt:lpstr>Main Dynamic Segmentation Functions</vt:lpstr>
      <vt:lpstr>Dynamic Segmentation Functions illustrated</vt:lpstr>
      <vt:lpstr>Point Functions</vt:lpstr>
      <vt:lpstr>Point Functions illustrated</vt:lpstr>
      <vt:lpstr>More Segmentation Functions</vt:lpstr>
      <vt:lpstr>Utility Functions</vt:lpstr>
      <vt:lpstr>More Utility Functions</vt:lpstr>
      <vt:lpstr>More Utility Functions</vt:lpstr>
      <vt:lpstr>Validation Functions</vt:lpstr>
      <vt:lpstr>Slide 34</vt:lpstr>
    </vt:vector>
  </TitlesOfParts>
  <Company>Oracle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Godfrind</dc:creator>
  <cp:lastModifiedBy>Albert Godfrind</cp:lastModifiedBy>
  <cp:revision>66</cp:revision>
  <dcterms:created xsi:type="dcterms:W3CDTF">2015-10-18T13:18:07Z</dcterms:created>
  <dcterms:modified xsi:type="dcterms:W3CDTF">2015-10-18T13:19:54Z</dcterms:modified>
</cp:coreProperties>
</file>