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slides/slide64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4" r:id="rId1"/>
  </p:sldMasterIdLst>
  <p:notesMasterIdLst>
    <p:notesMasterId r:id="rId69"/>
  </p:notesMasterIdLst>
  <p:sldIdLst>
    <p:sldId id="318" r:id="rId2"/>
    <p:sldId id="317" r:id="rId3"/>
    <p:sldId id="338" r:id="rId4"/>
    <p:sldId id="257" r:id="rId5"/>
    <p:sldId id="258" r:id="rId6"/>
    <p:sldId id="266" r:id="rId7"/>
    <p:sldId id="267" r:id="rId8"/>
    <p:sldId id="268" r:id="rId9"/>
    <p:sldId id="307" r:id="rId10"/>
    <p:sldId id="337" r:id="rId11"/>
    <p:sldId id="308" r:id="rId12"/>
    <p:sldId id="270" r:id="rId13"/>
    <p:sldId id="309" r:id="rId14"/>
    <p:sldId id="310" r:id="rId15"/>
    <p:sldId id="311" r:id="rId16"/>
    <p:sldId id="312" r:id="rId17"/>
    <p:sldId id="313" r:id="rId18"/>
    <p:sldId id="344" r:id="rId19"/>
    <p:sldId id="286" r:id="rId20"/>
    <p:sldId id="287" r:id="rId21"/>
    <p:sldId id="288" r:id="rId22"/>
    <p:sldId id="289" r:id="rId23"/>
    <p:sldId id="293" r:id="rId24"/>
    <p:sldId id="319" r:id="rId25"/>
    <p:sldId id="320" r:id="rId26"/>
    <p:sldId id="331" r:id="rId27"/>
    <p:sldId id="348" r:id="rId28"/>
    <p:sldId id="351" r:id="rId29"/>
    <p:sldId id="347" r:id="rId30"/>
    <p:sldId id="349" r:id="rId31"/>
    <p:sldId id="332" r:id="rId32"/>
    <p:sldId id="350" r:id="rId33"/>
    <p:sldId id="333" r:id="rId34"/>
    <p:sldId id="352" r:id="rId35"/>
    <p:sldId id="294" r:id="rId36"/>
    <p:sldId id="295" r:id="rId37"/>
    <p:sldId id="336" r:id="rId38"/>
    <p:sldId id="314" r:id="rId39"/>
    <p:sldId id="321" r:id="rId40"/>
    <p:sldId id="315" r:id="rId41"/>
    <p:sldId id="339" r:id="rId42"/>
    <p:sldId id="299" r:id="rId43"/>
    <p:sldId id="300" r:id="rId44"/>
    <p:sldId id="298" r:id="rId45"/>
    <p:sldId id="274" r:id="rId46"/>
    <p:sldId id="275" r:id="rId47"/>
    <p:sldId id="276" r:id="rId48"/>
    <p:sldId id="277" r:id="rId49"/>
    <p:sldId id="278" r:id="rId50"/>
    <p:sldId id="265" r:id="rId51"/>
    <p:sldId id="340" r:id="rId52"/>
    <p:sldId id="302" r:id="rId53"/>
    <p:sldId id="353" r:id="rId54"/>
    <p:sldId id="354" r:id="rId55"/>
    <p:sldId id="334" r:id="rId56"/>
    <p:sldId id="342" r:id="rId57"/>
    <p:sldId id="343" r:id="rId58"/>
    <p:sldId id="341" r:id="rId59"/>
    <p:sldId id="322" r:id="rId60"/>
    <p:sldId id="323" r:id="rId61"/>
    <p:sldId id="324" r:id="rId62"/>
    <p:sldId id="325" r:id="rId63"/>
    <p:sldId id="328" r:id="rId64"/>
    <p:sldId id="326" r:id="rId65"/>
    <p:sldId id="327" r:id="rId66"/>
    <p:sldId id="329" r:id="rId67"/>
    <p:sldId id="330" r:id="rId68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bert Godfrind" initials="A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99"/>
    <a:srgbClr val="FFFFCC"/>
    <a:srgbClr val="FFFF66"/>
    <a:srgbClr val="800000"/>
    <a:srgbClr val="FF99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04" y="-104"/>
      </p:cViewPr>
      <p:guideLst>
        <p:guide orient="horz" pos="3024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6.xml"/><Relationship Id="rId4" Type="http://schemas.openxmlformats.org/officeDocument/2006/relationships/slide" Target="slides/slide38.xml"/><Relationship Id="rId5" Type="http://schemas.openxmlformats.org/officeDocument/2006/relationships/slide" Target="slides/slide50.xml"/><Relationship Id="rId1" Type="http://schemas.openxmlformats.org/officeDocument/2006/relationships/slide" Target="slides/slide2.xml"/><Relationship Id="rId2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7AB5DBEE-3F60-D646-A168-26378C18C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A92BA7DE-8D5F-9240-958D-F7AE87D8335E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1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163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AC743254-DED1-DA41-97AF-2E1FD139B92A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3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3EC9640E-50C6-9A45-A81C-51051D0358AE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0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FE62C5F9-DC39-2B41-91F2-BF17A23A5A71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0FDEB859-0CEA-FB49-9473-601DF494EEA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10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3583EDFA-3A07-0741-B5E8-A4139DC63F78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11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4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457200"/>
            <a:ext cx="6442075" cy="4459288"/>
          </a:xfrm>
          <a:ln/>
        </p:spPr>
      </p:sp>
      <p:sp>
        <p:nvSpPr>
          <p:cNvPr id="317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5088"/>
            <a:ext cx="5715000" cy="3411537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A0F278F5-2BD8-5F4C-8EDE-4CCA6D264AD9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37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72FC4B79-447E-FA49-A399-EAD4DFF77BE8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51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1638A923-FBC7-4C49-9EAA-F5A795257B6D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58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8213725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81661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848100"/>
            <a:ext cx="81661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Red B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27" descr="Small Red Squar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9350" name="Rectangle 1030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1031" descr="Oracle WHIT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9352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3" name="Text Box 1033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5CDB360C-B9D2-BB41-A7E5-018E00F05E41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indexes/samplecode/ndm-graph-194761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888/ndmdemo/getConfiguration.jsp" TargetMode="External"/><Relationship Id="rId3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13</a:t>
            </a:r>
            <a:r>
              <a:rPr lang="en-US" sz="3200"/>
              <a:t> Network Data Model</a:t>
            </a:r>
          </a:p>
        </p:txBody>
      </p:sp>
      <p:pic>
        <p:nvPicPr>
          <p:cNvPr id="15364" name="Picture 1028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029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Defining </a:t>
            </a:r>
            <a:r>
              <a:rPr lang="en-US" sz="3200"/>
              <a:t>Networks</a:t>
            </a:r>
          </a:p>
        </p:txBody>
      </p:sp>
      <p:pic>
        <p:nvPicPr>
          <p:cNvPr id="28676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an Oracle network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1" charset="2"/>
              <a:buChar char="ü"/>
            </a:pPr>
            <a:r>
              <a:rPr lang="en-US"/>
              <a:t>Network elements: </a:t>
            </a:r>
            <a:r>
              <a:rPr lang="en-US" b="1"/>
              <a:t>links</a:t>
            </a:r>
            <a:r>
              <a:rPr lang="en-US"/>
              <a:t> and </a:t>
            </a:r>
            <a:r>
              <a:rPr lang="en-US" b="1"/>
              <a:t>nodes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Each link is defined by a </a:t>
            </a:r>
            <a:r>
              <a:rPr lang="en-US" b="1"/>
              <a:t>start node</a:t>
            </a:r>
            <a:r>
              <a:rPr lang="en-US"/>
              <a:t> and </a:t>
            </a:r>
            <a:r>
              <a:rPr lang="en-US" b="1"/>
              <a:t>end node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Optional </a:t>
            </a:r>
            <a:r>
              <a:rPr lang="en-US" b="1"/>
              <a:t>costs</a:t>
            </a:r>
            <a:r>
              <a:rPr lang="en-US"/>
              <a:t> are assigned to each link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Can have links and reverse links with different costs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Nodes can have associated cost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Geometry information is optional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32810" name="Text Box 43"/>
          <p:cNvSpPr txBox="1">
            <a:spLocks noChangeArrowheads="1"/>
          </p:cNvSpPr>
          <p:nvPr/>
        </p:nvSpPr>
        <p:spPr bwMode="auto">
          <a:xfrm>
            <a:off x="3302000" y="21637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5943600" y="21637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2812" name="Text Box 45"/>
          <p:cNvSpPr txBox="1">
            <a:spLocks noChangeArrowheads="1"/>
          </p:cNvSpPr>
          <p:nvPr/>
        </p:nvSpPr>
        <p:spPr bwMode="auto">
          <a:xfrm>
            <a:off x="5035550" y="30781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3" name="Text Box 46"/>
          <p:cNvSpPr txBox="1">
            <a:spLocks noChangeArrowheads="1"/>
          </p:cNvSpPr>
          <p:nvPr/>
        </p:nvSpPr>
        <p:spPr bwMode="auto">
          <a:xfrm>
            <a:off x="4127500" y="38100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2814" name="Text Box 47"/>
          <p:cNvSpPr txBox="1">
            <a:spLocks noChangeArrowheads="1"/>
          </p:cNvSpPr>
          <p:nvPr/>
        </p:nvSpPr>
        <p:spPr bwMode="auto">
          <a:xfrm>
            <a:off x="2476500" y="27733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2815" name="Text Box 48"/>
          <p:cNvSpPr txBox="1">
            <a:spLocks noChangeArrowheads="1"/>
          </p:cNvSpPr>
          <p:nvPr/>
        </p:nvSpPr>
        <p:spPr bwMode="auto">
          <a:xfrm>
            <a:off x="6769100" y="30781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6" name="Text Box 49"/>
          <p:cNvSpPr txBox="1">
            <a:spLocks noChangeArrowheads="1"/>
          </p:cNvSpPr>
          <p:nvPr/>
        </p:nvSpPr>
        <p:spPr bwMode="auto">
          <a:xfrm>
            <a:off x="6686550" y="38100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7" name="Text Box 50"/>
          <p:cNvSpPr txBox="1">
            <a:spLocks noChangeArrowheads="1"/>
          </p:cNvSpPr>
          <p:nvPr/>
        </p:nvSpPr>
        <p:spPr bwMode="auto">
          <a:xfrm>
            <a:off x="5530850" y="33829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8" name="Text Box 51"/>
          <p:cNvSpPr txBox="1">
            <a:spLocks noChangeArrowheads="1"/>
          </p:cNvSpPr>
          <p:nvPr/>
        </p:nvSpPr>
        <p:spPr bwMode="auto">
          <a:xfrm>
            <a:off x="7264400" y="34290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19" name="Text Box 52"/>
          <p:cNvSpPr txBox="1">
            <a:spLocks noChangeArrowheads="1"/>
          </p:cNvSpPr>
          <p:nvPr/>
        </p:nvSpPr>
        <p:spPr bwMode="auto">
          <a:xfrm>
            <a:off x="7264400" y="24384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2820" name="Text Box 53"/>
          <p:cNvSpPr txBox="1">
            <a:spLocks noChangeArrowheads="1"/>
          </p:cNvSpPr>
          <p:nvPr/>
        </p:nvSpPr>
        <p:spPr bwMode="auto">
          <a:xfrm>
            <a:off x="3219450" y="31242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(1.5)</a:t>
            </a:r>
          </a:p>
        </p:txBody>
      </p:sp>
      <p:sp>
        <p:nvSpPr>
          <p:cNvPr id="32821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undirected network with costs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rot="16200000" flipV="1">
            <a:off x="4210050" y="2305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6962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769620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 rot="16200000" flipH="1">
            <a:off x="326707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 rot="10800000">
            <a:off x="2393950" y="28194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 rot="16200000" flipH="1">
            <a:off x="599122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 rot="16200000" flipH="1">
            <a:off x="516572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6" name="AutoShape 24"/>
          <p:cNvSpPr>
            <a:spLocks noChangeArrowheads="1"/>
          </p:cNvSpPr>
          <p:nvPr/>
        </p:nvSpPr>
        <p:spPr bwMode="auto">
          <a:xfrm rot="14325102" flipH="1">
            <a:off x="3597275" y="32289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rot="16200000" flipV="1">
            <a:off x="4210050" y="24574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AutoShape 27"/>
          <p:cNvSpPr>
            <a:spLocks noChangeArrowheads="1"/>
          </p:cNvSpPr>
          <p:nvPr/>
        </p:nvSpPr>
        <p:spPr bwMode="auto">
          <a:xfrm rot="5400000">
            <a:off x="4216400" y="4067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20" name="AutoShape 28"/>
          <p:cNvSpPr>
            <a:spLocks noChangeArrowheads="1"/>
          </p:cNvSpPr>
          <p:nvPr/>
        </p:nvSpPr>
        <p:spPr bwMode="auto">
          <a:xfrm rot="5400000" flipH="1" flipV="1">
            <a:off x="4216400" y="3914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200400" y="16764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864225" y="16764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044950" y="41910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-L6</a:t>
            </a:r>
            <a:endParaRPr lang="en-GB" sz="1800" i="1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1816100" y="27432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035550" y="25908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473825" y="25908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632200" y="33528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6026150" y="336708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239000" y="23622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239000" y="33670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604000" y="37480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044950" y="35956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2462213" y="16779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4244975" y="16764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7712075" y="16764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2462213" y="42052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5978525" y="42037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7712075" y="42037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7759700" y="28336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4244975" y="25908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5978525" y="25908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33842" name="AutoShape 50"/>
          <p:cNvSpPr>
            <a:spLocks noChangeArrowheads="1"/>
          </p:cNvSpPr>
          <p:nvPr/>
        </p:nvSpPr>
        <p:spPr bwMode="auto">
          <a:xfrm rot="10800000" flipV="1">
            <a:off x="5861050" y="33528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4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directed network with costs</a:t>
            </a:r>
          </a:p>
        </p:txBody>
      </p:sp>
      <p:sp>
        <p:nvSpPr>
          <p:cNvPr id="338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1068388" y="4784725"/>
            <a:ext cx="7583487" cy="1014413"/>
          </a:xfrm>
        </p:spPr>
        <p:txBody>
          <a:bodyPr/>
          <a:lstStyle/>
          <a:p>
            <a:pPr eaLnBrk="1" hangingPunct="1"/>
            <a:r>
              <a:rPr lang="en-US" sz="2000"/>
              <a:t>Can use one or two links to represent a two-way connection</a:t>
            </a:r>
          </a:p>
          <a:p>
            <a:pPr eaLnBrk="1" hangingPunct="1"/>
            <a:r>
              <a:rPr lang="en-US" sz="2000"/>
              <a:t>Can have different costs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3244850" y="21637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5911850" y="22399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5035550" y="30781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4518025" y="42211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2559050" y="27733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33850" name="Text Box 58"/>
          <p:cNvSpPr txBox="1">
            <a:spLocks noChangeArrowheads="1"/>
          </p:cNvSpPr>
          <p:nvPr/>
        </p:nvSpPr>
        <p:spPr bwMode="auto">
          <a:xfrm>
            <a:off x="6597650" y="30781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6673850" y="41449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5530850" y="33829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7696200" y="34290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7696200" y="2392363"/>
            <a:ext cx="412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3200400" y="31242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(1.5)</a:t>
            </a: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4518025" y="3657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(3)</a:t>
            </a:r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858" name="Oval 66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Structures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819400"/>
            <a:ext cx="2181225" cy="600075"/>
            <a:chOff x="240" y="1776"/>
            <a:chExt cx="1374" cy="378"/>
          </a:xfrm>
        </p:grpSpPr>
        <p:sp>
          <p:nvSpPr>
            <p:cNvPr id="34855" name="Rectangle 4"/>
            <p:cNvSpPr>
              <a:spLocks noChangeArrowheads="1"/>
            </p:cNvSpPr>
            <p:nvPr/>
          </p:nvSpPr>
          <p:spPr bwMode="blackWhite">
            <a:xfrm>
              <a:off x="240" y="1776"/>
              <a:ext cx="1374" cy="378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56" name="Rectangle 5"/>
            <p:cNvSpPr>
              <a:spLocks noChangeArrowheads="1"/>
            </p:cNvSpPr>
            <p:nvPr/>
          </p:nvSpPr>
          <p:spPr bwMode="blackWhite">
            <a:xfrm>
              <a:off x="557" y="1849"/>
              <a:ext cx="740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Metadata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51213" y="1905000"/>
            <a:ext cx="2208212" cy="2357438"/>
            <a:chOff x="2111" y="1200"/>
            <a:chExt cx="1391" cy="1485"/>
          </a:xfrm>
        </p:grpSpPr>
        <p:grpSp>
          <p:nvGrpSpPr>
            <p:cNvPr id="34843" name="Group 7"/>
            <p:cNvGrpSpPr>
              <a:grpSpLocks/>
            </p:cNvGrpSpPr>
            <p:nvPr/>
          </p:nvGrpSpPr>
          <p:grpSpPr bwMode="auto">
            <a:xfrm>
              <a:off x="2488" y="1584"/>
              <a:ext cx="104" cy="864"/>
              <a:chOff x="2448" y="1584"/>
              <a:chExt cx="104" cy="864"/>
            </a:xfrm>
          </p:grpSpPr>
          <p:sp>
            <p:nvSpPr>
              <p:cNvPr id="34853" name="Line 8"/>
              <p:cNvSpPr>
                <a:spLocks noChangeShapeType="1"/>
              </p:cNvSpPr>
              <p:nvPr/>
            </p:nvSpPr>
            <p:spPr bwMode="auto">
              <a:xfrm>
                <a:off x="2500" y="158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4" name="AutoShape 9"/>
              <p:cNvSpPr>
                <a:spLocks noChangeArrowheads="1"/>
              </p:cNvSpPr>
              <p:nvPr/>
            </p:nvSpPr>
            <p:spPr bwMode="auto">
              <a:xfrm rot="10800000" flipV="1">
                <a:off x="2448" y="2160"/>
                <a:ext cx="104" cy="144"/>
              </a:xfrm>
              <a:prstGeom prst="flowChartExtra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4844" name="Group 10"/>
            <p:cNvGrpSpPr>
              <a:grpSpLocks/>
            </p:cNvGrpSpPr>
            <p:nvPr/>
          </p:nvGrpSpPr>
          <p:grpSpPr bwMode="auto">
            <a:xfrm>
              <a:off x="2111" y="1200"/>
              <a:ext cx="1374" cy="378"/>
              <a:chOff x="1756" y="582"/>
              <a:chExt cx="1268" cy="378"/>
            </a:xfrm>
          </p:grpSpPr>
          <p:sp>
            <p:nvSpPr>
              <p:cNvPr id="34851" name="Rectangle 11"/>
              <p:cNvSpPr>
                <a:spLocks noChangeArrowheads="1"/>
              </p:cNvSpPr>
              <p:nvPr/>
            </p:nvSpPr>
            <p:spPr bwMode="blackWhite">
              <a:xfrm>
                <a:off x="1756" y="582"/>
                <a:ext cx="1268" cy="378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52" name="Rectangle 12"/>
              <p:cNvSpPr>
                <a:spLocks noChangeArrowheads="1"/>
              </p:cNvSpPr>
              <p:nvPr/>
            </p:nvSpPr>
            <p:spPr bwMode="blackWhite">
              <a:xfrm>
                <a:off x="2076" y="655"/>
                <a:ext cx="513" cy="23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Nodes</a:t>
                </a:r>
              </a:p>
            </p:txBody>
          </p:sp>
        </p:grpSp>
        <p:grpSp>
          <p:nvGrpSpPr>
            <p:cNvPr id="34845" name="Group 13"/>
            <p:cNvGrpSpPr>
              <a:grpSpLocks/>
            </p:cNvGrpSpPr>
            <p:nvPr/>
          </p:nvGrpSpPr>
          <p:grpSpPr bwMode="auto">
            <a:xfrm>
              <a:off x="2928" y="1584"/>
              <a:ext cx="104" cy="864"/>
              <a:chOff x="2972" y="1584"/>
              <a:chExt cx="104" cy="864"/>
            </a:xfrm>
          </p:grpSpPr>
          <p:sp>
            <p:nvSpPr>
              <p:cNvPr id="34849" name="Line 14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0" name="AutoShape 15"/>
              <p:cNvSpPr>
                <a:spLocks noChangeArrowheads="1"/>
              </p:cNvSpPr>
              <p:nvPr/>
            </p:nvSpPr>
            <p:spPr bwMode="auto">
              <a:xfrm rot="10800000" flipV="1">
                <a:off x="2972" y="2160"/>
                <a:ext cx="104" cy="144"/>
              </a:xfrm>
              <a:prstGeom prst="flowChartExtra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4846" name="Group 16"/>
            <p:cNvGrpSpPr>
              <a:grpSpLocks/>
            </p:cNvGrpSpPr>
            <p:nvPr/>
          </p:nvGrpSpPr>
          <p:grpSpPr bwMode="auto">
            <a:xfrm>
              <a:off x="2128" y="2307"/>
              <a:ext cx="1374" cy="378"/>
              <a:chOff x="1756" y="582"/>
              <a:chExt cx="1268" cy="378"/>
            </a:xfrm>
          </p:grpSpPr>
          <p:sp>
            <p:nvSpPr>
              <p:cNvPr id="34847" name="Rectangle 17"/>
              <p:cNvSpPr>
                <a:spLocks noChangeArrowheads="1"/>
              </p:cNvSpPr>
              <p:nvPr/>
            </p:nvSpPr>
            <p:spPr bwMode="blackWhite">
              <a:xfrm>
                <a:off x="1756" y="582"/>
                <a:ext cx="1268" cy="378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48" name="Rectangle 18"/>
              <p:cNvSpPr>
                <a:spLocks noChangeArrowheads="1"/>
              </p:cNvSpPr>
              <p:nvPr/>
            </p:nvSpPr>
            <p:spPr bwMode="blackWhite">
              <a:xfrm>
                <a:off x="2076" y="655"/>
                <a:ext cx="454" cy="23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Links</a:t>
                </a:r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5562600" y="2057400"/>
            <a:ext cx="2895600" cy="2205038"/>
            <a:chOff x="3504" y="1296"/>
            <a:chExt cx="1824" cy="1389"/>
          </a:xfrm>
        </p:grpSpPr>
        <p:sp>
          <p:nvSpPr>
            <p:cNvPr id="34829" name="Line 20"/>
            <p:cNvSpPr>
              <a:spLocks noChangeShapeType="1"/>
            </p:cNvSpPr>
            <p:nvPr/>
          </p:nvSpPr>
          <p:spPr bwMode="auto">
            <a:xfrm rot="5400000" flipH="1" flipV="1">
              <a:off x="3824" y="2176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0" name="Line 21"/>
            <p:cNvSpPr>
              <a:spLocks noChangeShapeType="1"/>
            </p:cNvSpPr>
            <p:nvPr/>
          </p:nvSpPr>
          <p:spPr bwMode="auto">
            <a:xfrm>
              <a:off x="4641" y="172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1" name="AutoShape 22"/>
            <p:cNvSpPr>
              <a:spLocks noChangeArrowheads="1"/>
            </p:cNvSpPr>
            <p:nvPr/>
          </p:nvSpPr>
          <p:spPr bwMode="auto">
            <a:xfrm rot="16200000" flipH="1">
              <a:off x="3854" y="2421"/>
              <a:ext cx="96" cy="156"/>
            </a:xfrm>
            <a:prstGeom prst="flowChartExtra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32" name="AutoShape 23"/>
            <p:cNvSpPr>
              <a:spLocks noChangeArrowheads="1"/>
            </p:cNvSpPr>
            <p:nvPr/>
          </p:nvSpPr>
          <p:spPr bwMode="auto">
            <a:xfrm rot="10800000" flipV="1">
              <a:off x="4589" y="2166"/>
              <a:ext cx="104" cy="144"/>
            </a:xfrm>
            <a:prstGeom prst="flowChartExtra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33" name="Rectangle 24"/>
            <p:cNvSpPr>
              <a:spLocks noChangeArrowheads="1"/>
            </p:cNvSpPr>
            <p:nvPr/>
          </p:nvSpPr>
          <p:spPr bwMode="blackWhite">
            <a:xfrm>
              <a:off x="3954" y="2307"/>
              <a:ext cx="1374" cy="378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34" name="Rectangle 25"/>
            <p:cNvSpPr>
              <a:spLocks noChangeArrowheads="1"/>
            </p:cNvSpPr>
            <p:nvPr/>
          </p:nvSpPr>
          <p:spPr bwMode="blackWhite">
            <a:xfrm>
              <a:off x="4171" y="2380"/>
              <a:ext cx="940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(Path Links)</a:t>
              </a:r>
            </a:p>
          </p:txBody>
        </p:sp>
        <p:sp>
          <p:nvSpPr>
            <p:cNvPr id="34835" name="Rectangle 26"/>
            <p:cNvSpPr>
              <a:spLocks noChangeArrowheads="1"/>
            </p:cNvSpPr>
            <p:nvPr/>
          </p:nvSpPr>
          <p:spPr bwMode="blackWhite">
            <a:xfrm>
              <a:off x="3954" y="1638"/>
              <a:ext cx="1374" cy="378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36" name="Rectangle 27"/>
            <p:cNvSpPr>
              <a:spLocks noChangeArrowheads="1"/>
            </p:cNvSpPr>
            <p:nvPr/>
          </p:nvSpPr>
          <p:spPr bwMode="blackWhite">
            <a:xfrm>
              <a:off x="4314" y="1712"/>
              <a:ext cx="604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(Paths)</a:t>
              </a:r>
            </a:p>
          </p:txBody>
        </p:sp>
        <p:sp>
          <p:nvSpPr>
            <p:cNvPr id="34837" name="Line 28"/>
            <p:cNvSpPr>
              <a:spLocks noChangeShapeType="1"/>
            </p:cNvSpPr>
            <p:nvPr/>
          </p:nvSpPr>
          <p:spPr bwMode="auto">
            <a:xfrm>
              <a:off x="4372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8" name="AutoShape 29"/>
            <p:cNvSpPr>
              <a:spLocks noChangeArrowheads="1"/>
            </p:cNvSpPr>
            <p:nvPr/>
          </p:nvSpPr>
          <p:spPr bwMode="auto">
            <a:xfrm rot="10800000" flipV="1">
              <a:off x="4320" y="1488"/>
              <a:ext cx="104" cy="144"/>
            </a:xfrm>
            <a:prstGeom prst="flowChartExtra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39" name="Line 30"/>
            <p:cNvSpPr>
              <a:spLocks noChangeShapeType="1"/>
            </p:cNvSpPr>
            <p:nvPr/>
          </p:nvSpPr>
          <p:spPr bwMode="auto">
            <a:xfrm rot="-5400000">
              <a:off x="3936" y="100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0" name="Line 31"/>
            <p:cNvSpPr>
              <a:spLocks noChangeShapeType="1"/>
            </p:cNvSpPr>
            <p:nvPr/>
          </p:nvSpPr>
          <p:spPr bwMode="auto">
            <a:xfrm>
              <a:off x="48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1" name="AutoShape 32"/>
            <p:cNvSpPr>
              <a:spLocks noChangeArrowheads="1"/>
            </p:cNvSpPr>
            <p:nvPr/>
          </p:nvSpPr>
          <p:spPr bwMode="auto">
            <a:xfrm rot="10800000" flipV="1">
              <a:off x="4752" y="1488"/>
              <a:ext cx="104" cy="144"/>
            </a:xfrm>
            <a:prstGeom prst="flowChartExtra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42" name="Line 33"/>
            <p:cNvSpPr>
              <a:spLocks noChangeShapeType="1"/>
            </p:cNvSpPr>
            <p:nvPr/>
          </p:nvSpPr>
          <p:spPr bwMode="auto">
            <a:xfrm rot="-5400000">
              <a:off x="4152" y="648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857375" y="4700588"/>
            <a:ext cx="5105400" cy="600075"/>
            <a:chOff x="2072680" y="4701133"/>
            <a:chExt cx="5105776" cy="600075"/>
          </a:xfrm>
        </p:grpSpPr>
        <p:grpSp>
          <p:nvGrpSpPr>
            <p:cNvPr id="34823" name="Group 39"/>
            <p:cNvGrpSpPr>
              <a:grpSpLocks/>
            </p:cNvGrpSpPr>
            <p:nvPr/>
          </p:nvGrpSpPr>
          <p:grpSpPr bwMode="auto">
            <a:xfrm>
              <a:off x="2072680" y="4701133"/>
              <a:ext cx="2181225" cy="600075"/>
              <a:chOff x="2072680" y="4701133"/>
              <a:chExt cx="2181225" cy="600075"/>
            </a:xfrm>
          </p:grpSpPr>
          <p:sp>
            <p:nvSpPr>
              <p:cNvPr id="34827" name="Rectangle 4"/>
              <p:cNvSpPr>
                <a:spLocks noChangeArrowheads="1"/>
              </p:cNvSpPr>
              <p:nvPr/>
            </p:nvSpPr>
            <p:spPr bwMode="blackWhite">
              <a:xfrm>
                <a:off x="2072680" y="4701133"/>
                <a:ext cx="2181225" cy="600075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28" name="Rectangle 5"/>
              <p:cNvSpPr>
                <a:spLocks noChangeArrowheads="1"/>
              </p:cNvSpPr>
              <p:nvPr/>
            </p:nvSpPr>
            <p:spPr bwMode="blackWhite">
              <a:xfrm>
                <a:off x="2461177" y="4817021"/>
                <a:ext cx="1404231" cy="369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(Partitions)</a:t>
                </a:r>
              </a:p>
            </p:txBody>
          </p:sp>
        </p:grpSp>
        <p:grpSp>
          <p:nvGrpSpPr>
            <p:cNvPr id="34824" name="Group 40"/>
            <p:cNvGrpSpPr>
              <a:grpSpLocks/>
            </p:cNvGrpSpPr>
            <p:nvPr/>
          </p:nvGrpSpPr>
          <p:grpSpPr bwMode="auto">
            <a:xfrm>
              <a:off x="4997231" y="4701133"/>
              <a:ext cx="2181225" cy="600075"/>
              <a:chOff x="4997231" y="4701133"/>
              <a:chExt cx="2181225" cy="600075"/>
            </a:xfrm>
          </p:grpSpPr>
          <p:sp>
            <p:nvSpPr>
              <p:cNvPr id="34825" name="Rectangle 4"/>
              <p:cNvSpPr>
                <a:spLocks noChangeArrowheads="1"/>
              </p:cNvSpPr>
              <p:nvPr/>
            </p:nvSpPr>
            <p:spPr bwMode="blackWhite">
              <a:xfrm>
                <a:off x="4997231" y="4701133"/>
                <a:ext cx="2181225" cy="600075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26" name="Rectangle 5"/>
              <p:cNvSpPr>
                <a:spLocks noChangeArrowheads="1"/>
              </p:cNvSpPr>
              <p:nvPr/>
            </p:nvSpPr>
            <p:spPr bwMode="blackWhite">
              <a:xfrm>
                <a:off x="5013831" y="4817021"/>
                <a:ext cx="2148024" cy="369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(Partition BLOBS)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directed network with costs</a:t>
            </a:r>
          </a:p>
        </p:txBody>
      </p:sp>
      <p:graphicFrame>
        <p:nvGraphicFramePr>
          <p:cNvPr id="559219" name="Group 115"/>
          <p:cNvGraphicFramePr>
            <a:graphicFrameLocks noGrp="1"/>
          </p:cNvGraphicFramePr>
          <p:nvPr>
            <p:ph type="tbl" idx="4294967295"/>
          </p:nvPr>
        </p:nvGraphicFramePr>
        <p:xfrm>
          <a:off x="1154113" y="1546225"/>
          <a:ext cx="979487" cy="4002090"/>
        </p:xfrm>
        <a:graphic>
          <a:graphicData uri="http://schemas.openxmlformats.org/drawingml/2006/table">
            <a:tbl>
              <a:tblPr/>
              <a:tblGrid>
                <a:gridCol w="97948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Node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9220" name="Group 116"/>
          <p:cNvGraphicFramePr>
            <a:graphicFrameLocks noGrp="1"/>
          </p:cNvGraphicFramePr>
          <p:nvPr/>
        </p:nvGraphicFramePr>
        <p:xfrm>
          <a:off x="3581400" y="1562100"/>
          <a:ext cx="5257800" cy="4023360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1219200"/>
                <a:gridCol w="762000"/>
                <a:gridCol w="1066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Link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Start 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End Node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Directed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-L6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L10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N6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47" name="Text Box 111"/>
          <p:cNvSpPr txBox="1">
            <a:spLocks noChangeArrowheads="1"/>
          </p:cNvSpPr>
          <p:nvPr/>
        </p:nvSpPr>
        <p:spPr bwMode="auto">
          <a:xfrm>
            <a:off x="5562600" y="1219200"/>
            <a:ext cx="9906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1800" b="0" i="1">
                <a:latin typeface="Univers" charset="0"/>
              </a:rPr>
              <a:t>Links</a:t>
            </a:r>
          </a:p>
        </p:txBody>
      </p:sp>
      <p:sp>
        <p:nvSpPr>
          <p:cNvPr id="35948" name="Text Box 112"/>
          <p:cNvSpPr txBox="1">
            <a:spLocks noChangeArrowheads="1"/>
          </p:cNvSpPr>
          <p:nvPr/>
        </p:nvSpPr>
        <p:spPr bwMode="auto">
          <a:xfrm>
            <a:off x="1143000" y="1143000"/>
            <a:ext cx="1066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1800" b="0" i="1">
                <a:latin typeface="Univers" charset="0"/>
              </a:rPr>
              <a:t>Nodes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Model</a:t>
            </a:r>
            <a:br>
              <a:rPr lang="en-US"/>
            </a:br>
            <a:r>
              <a:rPr lang="en-US" sz="2800" i="1"/>
              <a:t>Required elements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"NODES"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Stores all nodes in the network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Must have a unique NODE_ID column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Can have a GEOMETRY column if the network is spatial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"LINKS"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Stores all links in the network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Must have a unique LINK_ID column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Must have a START_NODE_ID and END_NODE_ID column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Can have a GEOMETRY column if network is spatial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Model</a:t>
            </a:r>
            <a:br>
              <a:rPr lang="en-US"/>
            </a:br>
            <a:r>
              <a:rPr lang="en-US" sz="2800" i="1"/>
              <a:t>Optional elements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"PATHS"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Used for storing persistent paths resulting from analysis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Filled by the Analysis API 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Can have a GEOMETRY column if the network is spatial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"PATH LINKS"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Stores path details 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Links that compose a path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Model</a:t>
            </a:r>
            <a:br>
              <a:rPr lang="en-US"/>
            </a:br>
            <a:r>
              <a:rPr lang="en-US" sz="2800" i="1"/>
              <a:t>Optional elements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"PARTITIONS"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Distributes nodes in sub-networks called “partitions”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Partitions loaded on demand during analysis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Required for large networks 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"PARTITION BLOBS" table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Stores binary-encoded structures of partitions sub-networks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Speeds-up the loading of network partitions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Model</a:t>
            </a:r>
            <a:br>
              <a:rPr lang="en-US"/>
            </a:br>
            <a:r>
              <a:rPr lang="en-US" sz="2800" i="1"/>
              <a:t>Optional information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NODE and LINK tables can contain additional columns</a:t>
            </a:r>
          </a:p>
          <a:p>
            <a:pPr eaLnBrk="1" hangingPunct="1"/>
            <a:r>
              <a:rPr lang="en-US"/>
              <a:t>ACTIVE flag (Y/N)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Only active elements considered in analysis</a:t>
            </a:r>
          </a:p>
          <a:p>
            <a:pPr eaLnBrk="1" hangingPunct="1"/>
            <a:r>
              <a:rPr lang="en-US"/>
              <a:t>NODE_NAME, LINK_NAME, LINK_TYPE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Can contain any information</a:t>
            </a:r>
          </a:p>
          <a:p>
            <a:pPr eaLnBrk="1" hangingPunct="1"/>
            <a:r>
              <a:rPr lang="en-US"/>
              <a:t>LINK_LEVEL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Priority level for the link</a:t>
            </a:r>
          </a:p>
          <a:p>
            <a:pPr eaLnBrk="1" hangingPunct="1"/>
            <a:r>
              <a:rPr lang="en-US"/>
              <a:t>Cost column(s)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Any numeric value </a:t>
            </a:r>
          </a:p>
          <a:p>
            <a:pPr eaLnBrk="1" hangingPunct="1"/>
            <a:r>
              <a:rPr lang="en-US"/>
              <a:t>Any user-defined information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Data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41438"/>
            <a:ext cx="8166100" cy="4751387"/>
          </a:xfrm>
        </p:spPr>
        <p:txBody>
          <a:bodyPr/>
          <a:lstStyle/>
          <a:p>
            <a:pPr eaLnBrk="1" hangingPunct="1">
              <a:buFont typeface="Wingdings" pitchFamily="-111" charset="2"/>
              <a:buChar char="ü"/>
            </a:pPr>
            <a:r>
              <a:rPr lang="en-US"/>
              <a:t>Concepts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Defining networks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Data structures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Network partitioning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Building Applications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Network Analysis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Advanced techniques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Network constraints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Dynamic costing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Priority routing</a:t>
            </a:r>
          </a:p>
          <a:p>
            <a:pPr lvl="1" eaLnBrk="1" hangingPunct="1">
              <a:buFont typeface="Wingdings" pitchFamily="-111" charset="2"/>
              <a:buChar char="ü"/>
            </a:pPr>
            <a:r>
              <a:rPr lang="en-US">
                <a:ea typeface="ＭＳ Ｐゴシック" pitchFamily="-111" charset="-128"/>
              </a:rPr>
              <a:t>User data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Network Tutorial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Metadata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Network elements can have any names</a:t>
            </a:r>
          </a:p>
          <a:p>
            <a:pPr eaLnBrk="1" hangingPunct="1"/>
            <a:r>
              <a:rPr lang="en-US"/>
              <a:t>Table names, column names</a:t>
            </a:r>
          </a:p>
          <a:p>
            <a:pPr eaLnBrk="1" hangingPunct="1"/>
            <a:r>
              <a:rPr lang="en-US"/>
              <a:t>Some columns have fixed names: NODE_ID, LINK_ID, etc</a:t>
            </a:r>
          </a:p>
          <a:p>
            <a:pPr eaLnBrk="1" hangingPunct="1"/>
            <a:r>
              <a:rPr lang="en-US"/>
              <a:t>Others can have any name: cost, geometry</a:t>
            </a:r>
          </a:p>
          <a:p>
            <a:pPr eaLnBrk="1" hangingPunct="1"/>
            <a:r>
              <a:rPr lang="en-US"/>
              <a:t>Names defined in network metadata</a:t>
            </a:r>
          </a:p>
          <a:p>
            <a:pPr eaLnBrk="1" hangingPunct="1"/>
            <a:r>
              <a:rPr lang="en-US"/>
              <a:t>Can define networks on existing data (using views)				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09750" y="5424488"/>
            <a:ext cx="6316663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800" b="0">
                <a:solidFill>
                  <a:schemeClr val="accent1"/>
                </a:solidFill>
              </a:rPr>
              <a:t>USER_SDO_NETWORK_METADATA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costing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Cost column to use (node and link) defined in the metadata</a:t>
            </a:r>
          </a:p>
          <a:p>
            <a:pPr eaLnBrk="1" hangingPunct="1"/>
            <a:r>
              <a:rPr lang="en-US"/>
              <a:t>Multiple cost columns possible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Distance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Travel time</a:t>
            </a:r>
          </a:p>
          <a:p>
            <a:pPr eaLnBrk="1" hangingPunct="1"/>
            <a:r>
              <a:rPr lang="en-US"/>
              <a:t>Can define multiple networks on the same tables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Using different cost columns</a:t>
            </a:r>
          </a:p>
          <a:p>
            <a:pPr eaLnBrk="1" hangingPunct="1"/>
            <a:r>
              <a:rPr lang="en-US"/>
              <a:t>Can choose and modify the cost at run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Networks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 spatial network contains geometry information:</a:t>
            </a:r>
          </a:p>
          <a:p>
            <a:pPr eaLnBrk="1" hangingPunct="1"/>
            <a:r>
              <a:rPr lang="en-US"/>
              <a:t>SDO_GEOMETRY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Regular geometry columns</a:t>
            </a:r>
          </a:p>
          <a:p>
            <a:pPr eaLnBrk="1" hangingPunct="1"/>
            <a:r>
              <a:rPr lang="en-US"/>
              <a:t>TOPO_GEOMETRY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Features defined using the topology model</a:t>
            </a:r>
          </a:p>
          <a:p>
            <a:pPr eaLnBrk="1" hangingPunct="1"/>
            <a:r>
              <a:rPr lang="en-US"/>
              <a:t>LRS_GEOMETRY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Geometries defined on LRS geometries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Segment ID and start/end measures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a network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 tables yourself and populate metadata</a:t>
            </a:r>
          </a:p>
          <a:p>
            <a:pPr eaLnBrk="1" hangingPunct="1"/>
            <a:r>
              <a:rPr lang="en-US"/>
              <a:t>Can also use views on existing tables</a:t>
            </a:r>
          </a:p>
          <a:p>
            <a:pPr eaLnBrk="1" hangingPunct="1"/>
            <a:r>
              <a:rPr lang="en-US"/>
              <a:t>Create the node table: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3016250"/>
            <a:ext cx="8534400" cy="1230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CREATE TABLE net_nodes (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node_id         NUMBER PRIMARY KEY,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node_geom       SDO_GEOMETRY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a network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 the link table: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4495800"/>
            <a:ext cx="8534400" cy="5699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INSERT INTO user_sdo_network_metadata VALUES (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'SPATIAL_NET', ... 'NET_NODES', ...);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62000" y="2133600"/>
            <a:ext cx="8534400" cy="30495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CREATE TABLE net_links (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link_id         NUMBER PRIMARY KEY,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start_node_id   NUMBER NOT NULL REFERENCES net_nodes,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end_node_id     NUMBER NOT NULL REFERENCES net_nodes,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active          CHAR(1),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link_geom     	SDO_GEOMETRY,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link_length   	NUMBER,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travel_time     NUMBER,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bidirected      CHAR(1)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a network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Fill metadata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Verify that the metadata is consistent with the table structures using SDO_NET.VALIDATE_NETWORK()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838200" y="2057400"/>
            <a:ext cx="8534400" cy="279320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INSERT INTO USER_SDO_NETWORK_METADATA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network,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network_category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geometry_type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node_table_name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node_geom_column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link_table_name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link_geom_column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link_direction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</a:t>
            </a: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link_cost_column</a:t>
            </a:r>
            <a:endParaRPr lang="en-US" sz="1400" dirty="0">
              <a:solidFill>
                <a:srgbClr val="000066"/>
              </a:solidFill>
              <a:latin typeface="Courier New" pitchFamily="-111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VALUES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'SPATIAL_NET','SPATIAL', 'SDO_GEOMETRY',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'NET_NODES', '</a:t>
            </a:r>
            <a:r>
              <a:rPr lang="en-US" sz="1400" dirty="0" smtClean="0">
                <a:solidFill>
                  <a:srgbClr val="000066"/>
                </a:solidFill>
                <a:latin typeface="Courier New" pitchFamily="-111" charset="0"/>
              </a:rPr>
              <a:t>NODE_GEOM'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  'NET_LINKS', '</a:t>
            </a:r>
            <a:r>
              <a:rPr lang="en-US" sz="1400" dirty="0" smtClean="0">
                <a:solidFill>
                  <a:srgbClr val="000066"/>
                </a:solidFill>
                <a:latin typeface="Courier New" pitchFamily="-111" charset="0"/>
              </a:rPr>
              <a:t>LINK_GEOM'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, 'DIRECTED', 'LINK_LENGTH'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Problem</a:t>
            </a:r>
          </a:p>
          <a:p>
            <a:r>
              <a:rPr lang="en-US"/>
              <a:t>Computing a route in a large network can be expensive</a:t>
            </a:r>
          </a:p>
          <a:p>
            <a:r>
              <a:rPr lang="en-US"/>
              <a:t>Millions of solutions to consider</a:t>
            </a:r>
          </a:p>
          <a:p>
            <a:pPr>
              <a:buFontTx/>
              <a:buNone/>
            </a:pPr>
            <a:r>
              <a:rPr lang="en-US" b="1"/>
              <a:t>Solution</a:t>
            </a:r>
          </a:p>
          <a:p>
            <a:r>
              <a:rPr lang="en-US"/>
              <a:t>Distinguish “slow” local roads from “high-speed” long-distance roads (highways)</a:t>
            </a:r>
          </a:p>
          <a:p>
            <a:r>
              <a:rPr lang="en-US"/>
              <a:t>Use a priority level: slow to fast roads</a:t>
            </a:r>
          </a:p>
          <a:p>
            <a:r>
              <a:rPr lang="en-US"/>
              <a:t>Search using all roads, or favor roads at higher priority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42950" y="1196975"/>
            <a:ext cx="8166100" cy="4895850"/>
          </a:xfrm>
        </p:spPr>
        <p:txBody>
          <a:bodyPr/>
          <a:lstStyle/>
          <a:p>
            <a:r>
              <a:rPr lang="en-US"/>
              <a:t>Priority level is in LINK_LEVEL attributes</a:t>
            </a:r>
          </a:p>
          <a:p>
            <a:pPr lvl="1"/>
            <a:r>
              <a:rPr lang="en-US">
                <a:ea typeface="ＭＳ Ｐゴシック" pitchFamily="-111" charset="-128"/>
              </a:rPr>
              <a:t>Level 1 = smaller roads, slow speed</a:t>
            </a:r>
          </a:p>
          <a:p>
            <a:pPr lvl="1"/>
            <a:r>
              <a:rPr lang="en-US">
                <a:ea typeface="ＭＳ Ｐゴシック" pitchFamily="-111" charset="-128"/>
              </a:rPr>
              <a:t>Level 2 = larger roads, high speed (highways)</a:t>
            </a:r>
          </a:p>
          <a:p>
            <a:r>
              <a:rPr lang="en-US"/>
              <a:t>Searches can be at level 1 or level 2</a:t>
            </a:r>
          </a:p>
          <a:p>
            <a:pPr lvl="1"/>
            <a:r>
              <a:rPr lang="en-US">
                <a:ea typeface="ＭＳ Ｐゴシック" pitchFamily="-111" charset="-128"/>
              </a:rPr>
              <a:t>Level 1 search: find the best route using all available links</a:t>
            </a:r>
          </a:p>
          <a:p>
            <a:pPr lvl="1"/>
            <a:r>
              <a:rPr lang="en-US">
                <a:ea typeface="ＭＳ Ｐゴシック" pitchFamily="-111" charset="-128"/>
              </a:rPr>
              <a:t>Level 2 search:</a:t>
            </a:r>
          </a:p>
          <a:p>
            <a:pPr lvl="2"/>
            <a:r>
              <a:rPr lang="en-US">
                <a:ea typeface="ＭＳ Ｐゴシック" pitchFamily="-111" charset="-128"/>
              </a:rPr>
              <a:t>Find the best route to the nearest level 2 link (nearest highway access)</a:t>
            </a:r>
          </a:p>
          <a:p>
            <a:pPr lvl="2"/>
            <a:r>
              <a:rPr lang="en-US">
                <a:ea typeface="ＭＳ Ｐゴシック" pitchFamily="-111" charset="-128"/>
              </a:rPr>
              <a:t>Find the best route on level 2 links (on the highways) to the level 2 link nearest to the destination (highway exit)</a:t>
            </a:r>
          </a:p>
          <a:p>
            <a:pPr lvl="2"/>
            <a:r>
              <a:rPr lang="en-US">
                <a:ea typeface="ＭＳ Ｐゴシック" pitchFamily="-111" charset="-128"/>
              </a:rPr>
              <a:t>Find the best route from that level 2 link to destination.</a:t>
            </a:r>
          </a:p>
          <a:p>
            <a:r>
              <a:rPr lang="en-US"/>
              <a:t>Levels are optional</a:t>
            </a:r>
          </a:p>
          <a:p>
            <a:pPr lvl="1"/>
            <a:r>
              <a:rPr lang="en-US">
                <a:ea typeface="ＭＳ Ｐゴシック" pitchFamily="-111" charset="-128"/>
              </a:rPr>
              <a:t>If no LINK_LEVEL attributes, then all links are at level 1</a:t>
            </a:r>
          </a:p>
          <a:p>
            <a:pPr lvl="2"/>
            <a:endParaRPr lang="en-US">
              <a:ea typeface="ＭＳ Ｐゴシック" pitchFamily="-111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Network analysis uses a memory-resident copy of the network. </a:t>
            </a:r>
          </a:p>
          <a:p>
            <a:r>
              <a:rPr lang="en-US" dirty="0"/>
              <a:t>Large networks (&gt;1 000 000 nodes)  hard to use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Memory limitation of the Java runtime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Long initialization times</a:t>
            </a:r>
          </a:p>
          <a:p>
            <a:pPr>
              <a:buFontTx/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Divide the network into</a:t>
            </a:r>
            <a:r>
              <a:rPr lang="en-US" dirty="0" smtClean="0"/>
              <a:t> sub</a:t>
            </a:r>
            <a:r>
              <a:rPr lang="en-US" smtClean="0"/>
              <a:t>-networks called </a:t>
            </a:r>
            <a:r>
              <a:rPr lang="en-US" dirty="0"/>
              <a:t>“partitions”</a:t>
            </a:r>
          </a:p>
          <a:p>
            <a:r>
              <a:rPr lang="en-US" dirty="0"/>
              <a:t>Load partitions as needed</a:t>
            </a:r>
          </a:p>
          <a:p>
            <a:r>
              <a:rPr lang="en-US" dirty="0"/>
              <a:t>Limit the number of partitions in memory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501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Partition “level 1” network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0" y="2101850"/>
            <a:ext cx="8534400" cy="3630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begin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sdo_net.spatial_partition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network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'net_sf'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partition_table_name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'net_partitions'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link_level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1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max_num_nodes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5000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log_loc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'NET_LOG_DIR'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log_file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'net_partitioning.log'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  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end;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Network </a:t>
            </a:r>
            <a:r>
              <a:rPr lang="en-US" sz="3200"/>
              <a:t>Concepts</a:t>
            </a:r>
          </a:p>
        </p:txBody>
      </p:sp>
      <p:pic>
        <p:nvPicPr>
          <p:cNvPr id="18436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512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priority level can have its own partitioning (or none)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62000" y="2101850"/>
            <a:ext cx="8534400" cy="3630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begin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sdo_net.spatial_partition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network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'net_sf'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partition_table_name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'net_partitions'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link_level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2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max_num_nodes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400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log_loc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'NET_LOG_DIR'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log_file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'net_partitioning.log'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  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end;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BLOBs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b="1"/>
              <a:t>Problem</a:t>
            </a:r>
          </a:p>
          <a:p>
            <a:pPr marL="457200" indent="-457200"/>
            <a:r>
              <a:rPr lang="en-US"/>
              <a:t>Loading a partition is still expensive</a:t>
            </a:r>
          </a:p>
          <a:p>
            <a:pPr marL="457200" indent="-457200"/>
            <a:r>
              <a:rPr lang="en-US"/>
              <a:t>Many nodes and links to load</a:t>
            </a:r>
          </a:p>
          <a:p>
            <a:pPr marL="457200" indent="-457200">
              <a:buFontTx/>
              <a:buNone/>
            </a:pPr>
            <a:r>
              <a:rPr lang="en-US" b="1"/>
              <a:t>Solution</a:t>
            </a:r>
          </a:p>
          <a:p>
            <a:pPr marL="457200" indent="-457200"/>
            <a:r>
              <a:rPr lang="en-US"/>
              <a:t>Generate binary copies of the partitions</a:t>
            </a:r>
          </a:p>
          <a:p>
            <a:pPr marL="457200" indent="-457200"/>
            <a:r>
              <a:rPr lang="en-US"/>
              <a:t>Ready for use by the NDM Java engine</a:t>
            </a:r>
          </a:p>
          <a:p>
            <a:pPr marL="457200" indent="-457200"/>
            <a:r>
              <a:rPr lang="en-US"/>
              <a:t>Fast loading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BLOBs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partition lobs for level 1 network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62000" y="2101850"/>
            <a:ext cx="8534400" cy="3630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begin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sdo_net.generate_partition_blobs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network      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'net_sf'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partition_blob_table_name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'net_partitions_blobs'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link_level   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1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include_user_data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true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log_loc      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'NET_LOG_DIR'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log_file              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'net_partitioning.log'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end;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Data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b="1"/>
              <a:t>Problem</a:t>
            </a:r>
          </a:p>
          <a:p>
            <a:pPr marL="457200" indent="-457200"/>
            <a:r>
              <a:rPr lang="en-US"/>
              <a:t>Your application may need additional attributes</a:t>
            </a:r>
          </a:p>
          <a:p>
            <a:pPr marL="457200" indent="-457200"/>
            <a:r>
              <a:rPr lang="en-US"/>
              <a:t>For example: time-dependent travel times</a:t>
            </a:r>
          </a:p>
          <a:p>
            <a:pPr marL="457200" indent="-457200">
              <a:buFontTx/>
              <a:buNone/>
            </a:pPr>
            <a:r>
              <a:rPr lang="en-US" b="1"/>
              <a:t>Solution</a:t>
            </a:r>
          </a:p>
          <a:p>
            <a:pPr marL="457200" indent="-457200"/>
            <a:r>
              <a:rPr lang="en-US"/>
              <a:t>Use additional attributes from </a:t>
            </a:r>
            <a:r>
              <a:rPr lang="en-US" i="1"/>
              <a:t>link</a:t>
            </a:r>
            <a:r>
              <a:rPr lang="en-US"/>
              <a:t> or </a:t>
            </a:r>
            <a:r>
              <a:rPr lang="en-US" i="1"/>
              <a:t>node</a:t>
            </a:r>
            <a:r>
              <a:rPr lang="en-US"/>
              <a:t> table</a:t>
            </a:r>
          </a:p>
          <a:p>
            <a:pPr marL="457200" indent="-457200"/>
            <a:r>
              <a:rPr lang="fr-FR"/>
              <a:t>Define them in USER_SDO_NETWORK_USER_DATA</a:t>
            </a:r>
          </a:p>
          <a:p>
            <a:pPr marL="457200" indent="-457200"/>
            <a:r>
              <a:rPr lang="fr-FR"/>
              <a:t>Optionally include them in the partition blobs</a:t>
            </a:r>
          </a:p>
          <a:p>
            <a:pPr marL="457200" indent="-457200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Data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 user data for links</a:t>
            </a: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endParaRPr lang="en-US"/>
          </a:p>
          <a:p>
            <a:r>
              <a:rPr lang="en-US"/>
              <a:t>Setup user data for nodes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62000" y="2060575"/>
            <a:ext cx="8534400" cy="2281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insert into user_sdo_network_user_data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values ('NET_SF', 'LINK', 'LINK_NAME', 'VARCHAR2', 80);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insert into user_sdo_network_user_data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values ('NET_SF', 'LINK', 'SPEED_LIMIT', 'NUMBER', null);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insert into user_sdo_network_user_data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values ('NET_SF', 'LINK', 'LINK_TYPE', 'VARCHAR2', 1);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endParaRPr lang="en-US" sz="1800">
              <a:solidFill>
                <a:srgbClr val="000066"/>
              </a:solidFill>
              <a:latin typeface="Courier New" pitchFamily="-111" charset="0"/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76288" y="4724400"/>
            <a:ext cx="8534400" cy="952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insert into user_sdo_network_user_data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values ('NET_SF', 'NODE', 'NODE_TYPE', 'VARCHAR2', 1);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commit;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Admin API: the SDO_NET package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Create, drop, copy networks and network tables</a:t>
            </a:r>
          </a:p>
          <a:p>
            <a:pPr eaLnBrk="1" hangingPunct="1"/>
            <a:r>
              <a:rPr lang="en-US" dirty="0"/>
              <a:t>Partition a </a:t>
            </a:r>
            <a:r>
              <a:rPr lang="en-US" dirty="0" smtClean="0"/>
              <a:t>network</a:t>
            </a:r>
            <a:endParaRPr lang="en-US" dirty="0"/>
          </a:p>
          <a:p>
            <a:pPr eaLnBrk="1" hangingPunct="1"/>
            <a:r>
              <a:rPr lang="en-US" dirty="0"/>
              <a:t>Find information about a network (names of tables, type, etc) and statistics (node count, ...)</a:t>
            </a:r>
          </a:p>
          <a:p>
            <a:pPr eaLnBrk="1" hangingPunct="1"/>
            <a:r>
              <a:rPr lang="en-US" dirty="0"/>
              <a:t>Validate network tables structure (names, columns, data types, ...)</a:t>
            </a:r>
          </a:p>
          <a:p>
            <a:pPr eaLnBrk="1" hangingPunct="1"/>
            <a:r>
              <a:rPr lang="en-US" dirty="0"/>
              <a:t>Verify network connectivity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Find isolated nodes, dangling links, invalid paths</a:t>
            </a:r>
          </a:p>
          <a:p>
            <a:pPr eaLnBrk="1" hangingPunct="1"/>
            <a:r>
              <a:rPr lang="en-US" dirty="0"/>
              <a:t>Check network elements (nodes and links)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Nodes: in and out links, etc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PL/SQL example: getting node details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62000" y="1600200"/>
            <a:ext cx="8534400" cy="2605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select node_id id,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SDO_NET.GET_NODE_DEGREE('unet',node_id),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       SDO_NET.GET_NODE_IN_DEGREE('unet',node_id),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       SDO_NET.GET_NODE_OUT_DEGREE('unet',node_id),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       SDO_NET.GET_IN_LINKS('unet',node_id),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       SDO_NET.GET_OUT_LINKS('unet',node_id)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from unet_nodes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order by node_id;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762000" y="4611688"/>
            <a:ext cx="8534400" cy="954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1   2  1   1 SDO_NUMBER_ARRAY(7)      SDO_NUMBER_ARRAY(1)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6   3  2   1 SDO_NUMBER_ARRAY(3, 10)  SDO_NUMBER_ARRAY(4)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8   4  2   2 SDO_NUMBER_ARRAY(5, 11)  SDO_NUMBER_ARRAY(6, 8)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Building</a:t>
            </a:r>
            <a:r>
              <a:rPr lang="en-US" sz="3200"/>
              <a:t> Applications</a:t>
            </a:r>
          </a:p>
        </p:txBody>
      </p:sp>
      <p:pic>
        <p:nvPicPr>
          <p:cNvPr id="58372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Analysis API: Flow of operation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191000"/>
            <a:ext cx="7583487" cy="1758950"/>
          </a:xfrm>
        </p:spPr>
        <p:txBody>
          <a:bodyPr/>
          <a:lstStyle/>
          <a:p>
            <a:pPr eaLnBrk="1" hangingPunct="1"/>
            <a:r>
              <a:rPr lang="en-US"/>
              <a:t>Network analysis is performed on a memory-resident copy of the network</a:t>
            </a:r>
          </a:p>
          <a:p>
            <a:pPr eaLnBrk="1" hangingPunct="1"/>
            <a:r>
              <a:rPr lang="en-US"/>
              <a:t>The network must be loaded in memory first</a:t>
            </a:r>
          </a:p>
          <a:p>
            <a:pPr eaLnBrk="1" hangingPunct="1"/>
            <a:r>
              <a:rPr lang="en-US"/>
              <a:t>If partitioned, only the partitions needed are loaded</a:t>
            </a:r>
          </a:p>
        </p:txBody>
      </p:sp>
      <p:grpSp>
        <p:nvGrpSpPr>
          <p:cNvPr id="60420" name="Group 40"/>
          <p:cNvGrpSpPr>
            <a:grpSpLocks/>
          </p:cNvGrpSpPr>
          <p:nvPr/>
        </p:nvGrpSpPr>
        <p:grpSpPr bwMode="auto">
          <a:xfrm>
            <a:off x="7489825" y="1752600"/>
            <a:ext cx="2035175" cy="2286000"/>
            <a:chOff x="4512" y="1200"/>
            <a:chExt cx="1282" cy="1440"/>
          </a:xfrm>
        </p:grpSpPr>
        <p:pic>
          <p:nvPicPr>
            <p:cNvPr id="60439" name="Picture 5" descr="storage.gif                                                    00115F78Mac HD                         B89FB567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12" y="1200"/>
              <a:ext cx="1282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0440" name="Group 6"/>
            <p:cNvGrpSpPr>
              <a:grpSpLocks/>
            </p:cNvGrpSpPr>
            <p:nvPr/>
          </p:nvGrpSpPr>
          <p:grpSpPr bwMode="auto">
            <a:xfrm>
              <a:off x="4704" y="1824"/>
              <a:ext cx="864" cy="384"/>
              <a:chOff x="1615" y="1200"/>
              <a:chExt cx="3217" cy="1485"/>
            </a:xfrm>
          </p:grpSpPr>
          <p:sp>
            <p:nvSpPr>
              <p:cNvPr id="60441" name="Line 7"/>
              <p:cNvSpPr>
                <a:spLocks noChangeShapeType="1"/>
              </p:cNvSpPr>
              <p:nvPr/>
            </p:nvSpPr>
            <p:spPr bwMode="auto">
              <a:xfrm rot="5400000" flipH="1" flipV="1">
                <a:off x="3215" y="2065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2" name="Line 8"/>
              <p:cNvSpPr>
                <a:spLocks noChangeShapeType="1"/>
              </p:cNvSpPr>
              <p:nvPr/>
            </p:nvSpPr>
            <p:spPr bwMode="auto">
              <a:xfrm>
                <a:off x="4145" y="1584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3" name="Line 9"/>
              <p:cNvSpPr>
                <a:spLocks noChangeShapeType="1"/>
              </p:cNvSpPr>
              <p:nvPr/>
            </p:nvSpPr>
            <p:spPr bwMode="auto">
              <a:xfrm>
                <a:off x="2304" y="1584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4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3358" y="2421"/>
                <a:ext cx="96" cy="156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45" name="AutoShape 11"/>
              <p:cNvSpPr>
                <a:spLocks noChangeArrowheads="1"/>
              </p:cNvSpPr>
              <p:nvPr/>
            </p:nvSpPr>
            <p:spPr bwMode="auto">
              <a:xfrm rot="10800000">
                <a:off x="2250" y="1590"/>
                <a:ext cx="104" cy="144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60446" name="AutoShape 12"/>
              <p:cNvCxnSpPr>
                <a:cxnSpLocks noChangeShapeType="1"/>
                <a:stCxn id="60451" idx="0"/>
                <a:endCxn id="60447" idx="0"/>
              </p:cNvCxnSpPr>
              <p:nvPr/>
            </p:nvCxnSpPr>
            <p:spPr bwMode="auto">
              <a:xfrm rot="5400000" flipH="1">
                <a:off x="3146" y="630"/>
                <a:ext cx="232" cy="176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60447" name="AutoShape 13"/>
              <p:cNvSpPr>
                <a:spLocks noChangeArrowheads="1"/>
              </p:cNvSpPr>
              <p:nvPr/>
            </p:nvSpPr>
            <p:spPr bwMode="auto">
              <a:xfrm rot="5400000">
                <a:off x="2254" y="1320"/>
                <a:ext cx="96" cy="156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48" name="Rectangle 14"/>
              <p:cNvSpPr>
                <a:spLocks noChangeArrowheads="1"/>
              </p:cNvSpPr>
              <p:nvPr/>
            </p:nvSpPr>
            <p:spPr bwMode="blackWhite">
              <a:xfrm>
                <a:off x="1615" y="1200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49" name="Rectangle 15"/>
              <p:cNvSpPr>
                <a:spLocks noChangeArrowheads="1"/>
              </p:cNvSpPr>
              <p:nvPr/>
            </p:nvSpPr>
            <p:spPr bwMode="blackWhite">
              <a:xfrm>
                <a:off x="1632" y="2307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50" name="Rectangle 16"/>
              <p:cNvSpPr>
                <a:spLocks noChangeArrowheads="1"/>
              </p:cNvSpPr>
              <p:nvPr/>
            </p:nvSpPr>
            <p:spPr bwMode="blackWhite">
              <a:xfrm>
                <a:off x="3458" y="2307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51" name="Rectangle 17"/>
              <p:cNvSpPr>
                <a:spLocks noChangeArrowheads="1"/>
              </p:cNvSpPr>
              <p:nvPr/>
            </p:nvSpPr>
            <p:spPr bwMode="blackWhite">
              <a:xfrm>
                <a:off x="3458" y="1638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452" name="AutoShape 18"/>
              <p:cNvSpPr>
                <a:spLocks noChangeArrowheads="1"/>
              </p:cNvSpPr>
              <p:nvPr/>
            </p:nvSpPr>
            <p:spPr bwMode="auto">
              <a:xfrm rot="10800000" flipV="1">
                <a:off x="4093" y="2166"/>
                <a:ext cx="104" cy="144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sp>
        <p:nvSpPr>
          <p:cNvPr id="60421" name="Rectangle 20"/>
          <p:cNvSpPr>
            <a:spLocks noChangeArrowheads="1"/>
          </p:cNvSpPr>
          <p:nvPr/>
        </p:nvSpPr>
        <p:spPr bwMode="auto">
          <a:xfrm>
            <a:off x="3733800" y="2209800"/>
            <a:ext cx="2362200" cy="14636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chemeClr val="accent1"/>
                </a:solidFill>
                <a:latin typeface="Univers" charset="0"/>
              </a:rPr>
              <a:t>Memory-resident Network</a:t>
            </a:r>
            <a:endParaRPr lang="en-US" sz="1800">
              <a:solidFill>
                <a:schemeClr val="accent1"/>
              </a:solidFill>
              <a:latin typeface="Univers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>
              <a:solidFill>
                <a:schemeClr val="accent1"/>
              </a:solidFill>
              <a:latin typeface="Univers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>
              <a:solidFill>
                <a:schemeClr val="accent1"/>
              </a:solidFill>
              <a:latin typeface="Univers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600">
              <a:solidFill>
                <a:schemeClr val="accent1"/>
              </a:solidFill>
              <a:latin typeface="Univers" charset="0"/>
            </a:endParaRPr>
          </a:p>
        </p:txBody>
      </p:sp>
      <p:sp>
        <p:nvSpPr>
          <p:cNvPr id="60422" name="Line 22"/>
          <p:cNvSpPr>
            <a:spLocks noChangeShapeType="1"/>
          </p:cNvSpPr>
          <p:nvPr/>
        </p:nvSpPr>
        <p:spPr bwMode="auto">
          <a:xfrm rot="5400000" flipH="1" flipV="1">
            <a:off x="4949825" y="3319463"/>
            <a:ext cx="0" cy="3683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Line 23"/>
          <p:cNvSpPr>
            <a:spLocks noChangeShapeType="1"/>
          </p:cNvSpPr>
          <p:nvPr/>
        </p:nvSpPr>
        <p:spPr bwMode="auto">
          <a:xfrm>
            <a:off x="5345113" y="3128963"/>
            <a:ext cx="1587" cy="355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Line 24"/>
          <p:cNvSpPr>
            <a:spLocks noChangeShapeType="1"/>
          </p:cNvSpPr>
          <p:nvPr/>
        </p:nvSpPr>
        <p:spPr bwMode="auto">
          <a:xfrm>
            <a:off x="4560888" y="3128963"/>
            <a:ext cx="0" cy="355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AutoShape 25"/>
          <p:cNvSpPr>
            <a:spLocks noChangeArrowheads="1"/>
          </p:cNvSpPr>
          <p:nvPr/>
        </p:nvSpPr>
        <p:spPr bwMode="auto">
          <a:xfrm rot="16200000" flipH="1">
            <a:off x="5010944" y="3471069"/>
            <a:ext cx="39687" cy="66675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26" name="AutoShape 26"/>
          <p:cNvSpPr>
            <a:spLocks noChangeArrowheads="1"/>
          </p:cNvSpPr>
          <p:nvPr/>
        </p:nvSpPr>
        <p:spPr bwMode="auto">
          <a:xfrm rot="10800000">
            <a:off x="4538663" y="3132138"/>
            <a:ext cx="42862" cy="58737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60427" name="AutoShape 27"/>
          <p:cNvCxnSpPr>
            <a:cxnSpLocks noChangeShapeType="1"/>
            <a:stCxn id="60432" idx="0"/>
            <a:endCxn id="60428" idx="0"/>
          </p:cNvCxnSpPr>
          <p:nvPr/>
        </p:nvCxnSpPr>
        <p:spPr bwMode="auto">
          <a:xfrm rot="5400000" flipH="1">
            <a:off x="4926806" y="2721769"/>
            <a:ext cx="87313" cy="752475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cxnSp>
      <p:sp>
        <p:nvSpPr>
          <p:cNvPr id="60428" name="AutoShape 28"/>
          <p:cNvSpPr>
            <a:spLocks noChangeArrowheads="1"/>
          </p:cNvSpPr>
          <p:nvPr/>
        </p:nvSpPr>
        <p:spPr bwMode="auto">
          <a:xfrm rot="5400000">
            <a:off x="4540250" y="3021013"/>
            <a:ext cx="39687" cy="65088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29" name="Rectangle 29"/>
          <p:cNvSpPr>
            <a:spLocks noChangeArrowheads="1"/>
          </p:cNvSpPr>
          <p:nvPr/>
        </p:nvSpPr>
        <p:spPr bwMode="blackWhite">
          <a:xfrm>
            <a:off x="4267200" y="2971800"/>
            <a:ext cx="585788" cy="1555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0" name="Rectangle 30"/>
          <p:cNvSpPr>
            <a:spLocks noChangeArrowheads="1"/>
          </p:cNvSpPr>
          <p:nvPr/>
        </p:nvSpPr>
        <p:spPr bwMode="blackWhite">
          <a:xfrm>
            <a:off x="4275138" y="3425825"/>
            <a:ext cx="585787" cy="1555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1" name="Rectangle 31"/>
          <p:cNvSpPr>
            <a:spLocks noChangeArrowheads="1"/>
          </p:cNvSpPr>
          <p:nvPr/>
        </p:nvSpPr>
        <p:spPr bwMode="blackWhite">
          <a:xfrm>
            <a:off x="5053013" y="3425825"/>
            <a:ext cx="585787" cy="1555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2" name="Rectangle 32"/>
          <p:cNvSpPr>
            <a:spLocks noChangeArrowheads="1"/>
          </p:cNvSpPr>
          <p:nvPr/>
        </p:nvSpPr>
        <p:spPr bwMode="blackWhite">
          <a:xfrm>
            <a:off x="5053013" y="3151188"/>
            <a:ext cx="585787" cy="1555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3" name="AutoShape 33"/>
          <p:cNvSpPr>
            <a:spLocks noChangeArrowheads="1"/>
          </p:cNvSpPr>
          <p:nvPr/>
        </p:nvSpPr>
        <p:spPr bwMode="auto">
          <a:xfrm rot="10800000" flipV="1">
            <a:off x="5324475" y="3368675"/>
            <a:ext cx="42863" cy="58738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4" name="Rectangle 35"/>
          <p:cNvSpPr>
            <a:spLocks noChangeArrowheads="1"/>
          </p:cNvSpPr>
          <p:nvPr/>
        </p:nvSpPr>
        <p:spPr bwMode="auto">
          <a:xfrm>
            <a:off x="1828800" y="2622550"/>
            <a:ext cx="1371600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chemeClr val="accent1"/>
                </a:solidFill>
                <a:latin typeface="Univers" charset="0"/>
              </a:rPr>
              <a:t>Network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chemeClr val="accent1"/>
                </a:solidFill>
                <a:latin typeface="Univers" charset="0"/>
              </a:rPr>
              <a:t>Analysis</a:t>
            </a:r>
          </a:p>
        </p:txBody>
      </p:sp>
      <p:sp>
        <p:nvSpPr>
          <p:cNvPr id="60435" name="Line 36"/>
          <p:cNvSpPr>
            <a:spLocks noChangeShapeType="1"/>
          </p:cNvSpPr>
          <p:nvPr/>
        </p:nvSpPr>
        <p:spPr bwMode="auto">
          <a:xfrm flipH="1" flipV="1">
            <a:off x="6172200" y="3124200"/>
            <a:ext cx="129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6" name="Line 37"/>
          <p:cNvSpPr>
            <a:spLocks noChangeShapeType="1"/>
          </p:cNvSpPr>
          <p:nvPr/>
        </p:nvSpPr>
        <p:spPr bwMode="auto">
          <a:xfrm flipH="1" flipV="1">
            <a:off x="6172200" y="2895600"/>
            <a:ext cx="129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7" name="Line 38"/>
          <p:cNvSpPr>
            <a:spLocks noChangeShapeType="1"/>
          </p:cNvSpPr>
          <p:nvPr/>
        </p:nvSpPr>
        <p:spPr bwMode="auto">
          <a:xfrm rot="10800000" flipH="1" flipV="1">
            <a:off x="3276600" y="29718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Rectangle 42"/>
          <p:cNvSpPr>
            <a:spLocks noChangeArrowheads="1"/>
          </p:cNvSpPr>
          <p:nvPr/>
        </p:nvSpPr>
        <p:spPr bwMode="auto">
          <a:xfrm>
            <a:off x="7696200" y="1447800"/>
            <a:ext cx="1676400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>
                <a:solidFill>
                  <a:schemeClr val="accent1"/>
                </a:solidFill>
                <a:latin typeface="Univers" charset="0"/>
              </a:rPr>
              <a:t>Persistent Network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665663" y="1268413"/>
            <a:ext cx="4391025" cy="4824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119063" indent="-119063"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Analysis API: </a:t>
            </a:r>
            <a:r>
              <a:rPr lang="en-US" i="1" dirty="0"/>
              <a:t>Use the right </a:t>
            </a:r>
            <a:r>
              <a:rPr lang="en-US" i="1" dirty="0" smtClean="0"/>
              <a:t>API !</a:t>
            </a:r>
            <a:endParaRPr lang="en-US" i="1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400685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“In memory” API</a:t>
            </a:r>
          </a:p>
          <a:p>
            <a:pPr algn="ctr" eaLnBrk="1" hangingPunct="1">
              <a:buFontTx/>
              <a:buNone/>
            </a:pP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oracle.spatial.network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 pitchFamily="-111" charset="-128"/>
            </a:endParaRPr>
          </a:p>
          <a:p>
            <a:pPr lvl="1" eaLnBrk="1" hangingPunct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itchFamily="-111" charset="-128"/>
              </a:rPr>
              <a:t>Original API, introduced in 10gR1, improved in 10gR2</a:t>
            </a:r>
          </a:p>
          <a:p>
            <a:pPr lvl="1" eaLnBrk="1" hangingPunct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itchFamily="-111" charset="-128"/>
              </a:rPr>
              <a:t>Loads the entire network in memory</a:t>
            </a:r>
          </a:p>
          <a:p>
            <a:pPr lvl="1" eaLnBrk="1" hangingPunct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itchFamily="-111" charset="-128"/>
              </a:rPr>
              <a:t>Static costs</a:t>
            </a:r>
          </a:p>
          <a:p>
            <a:pPr lvl="1" eaLnBrk="1" hangingPunct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itchFamily="-111" charset="-128"/>
              </a:rPr>
              <a:t>PL/SQL wrappers available</a:t>
            </a:r>
          </a:p>
          <a:p>
            <a:pPr lvl="1" eaLnBrk="1" hangingPunct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itchFamily="-111" charset="-128"/>
              </a:rPr>
              <a:t>Will be deprecated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“Load on Demand” API</a:t>
            </a:r>
          </a:p>
          <a:p>
            <a:pPr algn="ctr" eaLnBrk="1" hangingPunct="1">
              <a:buFontTx/>
              <a:buNone/>
            </a:pPr>
            <a:r>
              <a:rPr lang="fr-FR" sz="2400" dirty="0" err="1">
                <a:solidFill>
                  <a:schemeClr val="accent1"/>
                </a:solidFill>
              </a:rPr>
              <a:t>oracle.spatial.network.lod</a:t>
            </a:r>
            <a:endParaRPr lang="en-US" sz="2400" b="1" dirty="0">
              <a:solidFill>
                <a:schemeClr val="accent1"/>
              </a:solidFill>
            </a:endParaRPr>
          </a:p>
          <a:p>
            <a:pPr eaLnBrk="1" hangingPunct="1"/>
            <a:endParaRPr lang="en-US" sz="20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Introduced in 11gR1</a:t>
            </a: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Can partition the network</a:t>
            </a: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Loads and retains only the partitions needed</a:t>
            </a: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Dynamic costs</a:t>
            </a: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Multi-level / priority routing.</a:t>
            </a:r>
          </a:p>
          <a:p>
            <a:pPr eaLnBrk="1" hangingPunct="1"/>
            <a:r>
              <a:rPr lang="en-US" sz="2000" dirty="0" err="1">
                <a:solidFill>
                  <a:schemeClr val="accent1"/>
                </a:solidFill>
              </a:rPr>
              <a:t>Subpath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routing</a:t>
            </a:r>
          </a:p>
          <a:p>
            <a:pPr eaLnBrk="1" hangingPunct="1"/>
            <a:r>
              <a:rPr lang="en-US" sz="2000" dirty="0" smtClean="0">
                <a:solidFill>
                  <a:schemeClr val="accent1"/>
                </a:solidFill>
              </a:rPr>
              <a:t>Feature-based routing</a:t>
            </a:r>
          </a:p>
          <a:p>
            <a:pPr eaLnBrk="1" hangingPunct="1"/>
            <a:r>
              <a:rPr lang="en-US" sz="2000" dirty="0">
                <a:solidFill>
                  <a:schemeClr val="accent1"/>
                </a:solidFill>
              </a:rPr>
              <a:t>Different from the original API</a:t>
            </a:r>
          </a:p>
          <a:p>
            <a:pPr eaLnBrk="1" hangingPunct="1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3581400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chemeClr val="accent1">
                    <a:alpha val="36000"/>
                  </a:schemeClr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34400" dirty="0">
              <a:solidFill>
                <a:schemeClr val="accent1">
                  <a:alpha val="36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Network?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A </a:t>
            </a:r>
            <a:r>
              <a:rPr lang="en-US" sz="2000" i="1">
                <a:solidFill>
                  <a:schemeClr val="accent1"/>
                </a:solidFill>
              </a:rPr>
              <a:t>network</a:t>
            </a:r>
            <a:r>
              <a:rPr lang="en-US" sz="2000"/>
              <a:t> (also called a graph) is a model which represents relationships between objects of interest.  In a network model: </a:t>
            </a:r>
          </a:p>
          <a:p>
            <a:pPr eaLnBrk="1" hangingPunct="1"/>
            <a:r>
              <a:rPr lang="en-US" sz="2000"/>
              <a:t>Objects of interest are defined as </a:t>
            </a:r>
            <a:r>
              <a:rPr lang="en-US" sz="2000" i="1">
                <a:solidFill>
                  <a:schemeClr val="accent1"/>
                </a:solidFill>
              </a:rPr>
              <a:t>nodes</a:t>
            </a:r>
          </a:p>
          <a:p>
            <a:pPr eaLnBrk="1" hangingPunct="1"/>
            <a:r>
              <a:rPr lang="en-US" sz="2000"/>
              <a:t>A single </a:t>
            </a:r>
            <a:r>
              <a:rPr lang="en-US" sz="2000" i="1">
                <a:solidFill>
                  <a:schemeClr val="accent1"/>
                </a:solidFill>
              </a:rPr>
              <a:t>link</a:t>
            </a:r>
            <a:r>
              <a:rPr lang="en-US" sz="2000"/>
              <a:t> connects two nodes</a:t>
            </a:r>
          </a:p>
          <a:p>
            <a:pPr eaLnBrk="1" hangingPunct="1"/>
            <a:r>
              <a:rPr lang="en-US" sz="2000"/>
              <a:t>The ability to traverse links to go from one node to another node is known as </a:t>
            </a:r>
            <a:r>
              <a:rPr lang="en-US" sz="2000" i="1">
                <a:solidFill>
                  <a:schemeClr val="accent1"/>
                </a:solidFill>
              </a:rPr>
              <a:t>accessibility</a:t>
            </a:r>
          </a:p>
          <a:p>
            <a:pPr eaLnBrk="1" hangingPunct="1"/>
            <a:r>
              <a:rPr lang="en-US" sz="2000"/>
              <a:t>The set(s) of ordered links between two nodes is called a </a:t>
            </a:r>
            <a:r>
              <a:rPr lang="en-US" sz="2000" i="1">
                <a:solidFill>
                  <a:srgbClr val="FF0000"/>
                </a:solidFill>
              </a:rPr>
              <a:t>path</a:t>
            </a:r>
          </a:p>
          <a:p>
            <a:pPr lvl="1" eaLnBrk="1" hangingPunct="1"/>
            <a:r>
              <a:rPr lang="en-US" sz="1800">
                <a:ea typeface="ＭＳ Ｐゴシック" pitchFamily="-111" charset="-128"/>
              </a:rPr>
              <a:t>A path can be a </a:t>
            </a:r>
            <a:r>
              <a:rPr lang="en-US" sz="1800" i="1">
                <a:solidFill>
                  <a:schemeClr val="accent1"/>
                </a:solidFill>
                <a:ea typeface="ＭＳ Ｐゴシック" pitchFamily="-111" charset="-128"/>
              </a:rPr>
              <a:t>simple</a:t>
            </a:r>
            <a:r>
              <a:rPr lang="en-US" sz="1800">
                <a:ea typeface="ＭＳ Ｐゴシック" pitchFamily="-111" charset="-128"/>
              </a:rPr>
              <a:t> path where there is only one set of ordered links defined between two nodes</a:t>
            </a:r>
          </a:p>
          <a:p>
            <a:pPr lvl="1" eaLnBrk="1" hangingPunct="1"/>
            <a:r>
              <a:rPr lang="en-US" sz="1800">
                <a:ea typeface="ＭＳ Ｐゴシック" pitchFamily="-111" charset="-128"/>
              </a:rPr>
              <a:t>A path can be a </a:t>
            </a:r>
            <a:r>
              <a:rPr lang="en-US" sz="1800" i="1">
                <a:solidFill>
                  <a:schemeClr val="accent1"/>
                </a:solidFill>
                <a:ea typeface="ＭＳ Ｐゴシック" pitchFamily="-111" charset="-128"/>
              </a:rPr>
              <a:t>complex</a:t>
            </a:r>
            <a:r>
              <a:rPr lang="en-US" sz="1800">
                <a:ea typeface="ＭＳ Ｐゴシック" pitchFamily="-111" charset="-128"/>
              </a:rPr>
              <a:t> path where there is more than one simple path defined between two nodes</a:t>
            </a:r>
          </a:p>
        </p:txBody>
      </p:sp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Analysis API: Main Classes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  <a:ea typeface="Times New Roman" pitchFamily="-111" charset="0"/>
                <a:cs typeface="Times New Roman" pitchFamily="-111" charset="0"/>
              </a:rPr>
              <a:t>LODNetworkManager</a:t>
            </a:r>
            <a:r>
              <a:rPr lang="en-US">
                <a:ea typeface="Times New Roman" pitchFamily="-111" charset="0"/>
                <a:cs typeface="Times New Roman" pitchFamily="-111" charset="0"/>
              </a:rPr>
              <a:t>		</a:t>
            </a:r>
          </a:p>
          <a:p>
            <a:pPr lvl="1" eaLnBrk="1" hangingPunct="1"/>
            <a:r>
              <a:rPr lang="en-US">
                <a:ea typeface="Times New Roman" pitchFamily="-111" charset="0"/>
                <a:cs typeface="Times New Roman" pitchFamily="-111" charset="0"/>
              </a:rPr>
              <a:t>Reads networks from the database 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  <a:ea typeface="Times New Roman" pitchFamily="-111" charset="0"/>
                <a:cs typeface="Times New Roman" pitchFamily="-111" charset="0"/>
              </a:rPr>
              <a:t>LODNetworkFactory</a:t>
            </a:r>
            <a:r>
              <a:rPr lang="en-US">
                <a:solidFill>
                  <a:schemeClr val="accent2"/>
                </a:solidFill>
                <a:ea typeface="Times New Roman" pitchFamily="-111" charset="0"/>
                <a:cs typeface="Times New Roman" pitchFamily="-111" charset="0"/>
              </a:rPr>
              <a:t>	</a:t>
            </a:r>
            <a:r>
              <a:rPr lang="en-US">
                <a:ea typeface="Times New Roman" pitchFamily="-111" charset="0"/>
                <a:cs typeface="Times New Roman" pitchFamily="-111" charset="0"/>
              </a:rPr>
              <a:t>	</a:t>
            </a:r>
          </a:p>
          <a:p>
            <a:pPr lvl="1" eaLnBrk="1" hangingPunct="1"/>
            <a:r>
              <a:rPr lang="en-US">
                <a:ea typeface="Times New Roman" pitchFamily="-111" charset="0"/>
                <a:cs typeface="Times New Roman" pitchFamily="-111" charset="0"/>
              </a:rPr>
              <a:t>Creates networks and network elements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  <a:ea typeface="Times New Roman" pitchFamily="-111" charset="0"/>
                <a:cs typeface="Times New Roman" pitchFamily="-111" charset="0"/>
              </a:rPr>
              <a:t>NetworkAnalyst</a:t>
            </a:r>
            <a:r>
              <a:rPr lang="en-US">
                <a:ea typeface="Times New Roman" pitchFamily="-111" charset="0"/>
                <a:cs typeface="Times New Roman" pitchFamily="-111" charset="0"/>
              </a:rPr>
              <a:t>		</a:t>
            </a:r>
          </a:p>
          <a:p>
            <a:pPr lvl="1" eaLnBrk="1" hangingPunct="1"/>
            <a:r>
              <a:rPr lang="en-US">
                <a:ea typeface="Times New Roman" pitchFamily="-111" charset="0"/>
                <a:cs typeface="Times New Roman" pitchFamily="-111" charset="0"/>
              </a:rPr>
              <a:t>Performs network analysis</a:t>
            </a:r>
            <a:endParaRPr lang="en-US">
              <a:ea typeface="ＭＳ Ｐゴシック" pitchFamily="-111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to the Network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/>
              <a:t>Get a connection to the database</a:t>
            </a:r>
          </a:p>
          <a:p>
            <a:endParaRPr lang="fr-FR" sz="2000"/>
          </a:p>
          <a:p>
            <a:endParaRPr lang="fr-FR"/>
          </a:p>
          <a:p>
            <a:r>
              <a:rPr lang="fr-FR" sz="2000"/>
              <a:t>Get the network metadata</a:t>
            </a:r>
          </a:p>
          <a:p>
            <a:endParaRPr lang="fr-FR" sz="2000"/>
          </a:p>
          <a:p>
            <a:endParaRPr lang="fr-FR" sz="2000"/>
          </a:p>
          <a:p>
            <a:r>
              <a:rPr lang="fr-FR" sz="2000"/>
              <a:t>Get network input/output object</a:t>
            </a:r>
          </a:p>
          <a:p>
            <a:endParaRPr lang="fr-FR" sz="2000"/>
          </a:p>
          <a:p>
            <a:endParaRPr lang="fr-FR" sz="2000"/>
          </a:p>
          <a:p>
            <a:r>
              <a:rPr lang="fr-FR" sz="2000"/>
              <a:t>Get a network analyst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9313" y="1947863"/>
            <a:ext cx="8534400" cy="760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Connection dbConnection =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LODNetworkManager.getConnection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connectionString, userName, userPassword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849313" y="3068638"/>
            <a:ext cx="8534400" cy="760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NetworkMetadata metadata =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LODNetworkManager.getNetworkMetadata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dbConnection, networkName, networkName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49313" y="4221163"/>
            <a:ext cx="8534400" cy="760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CachedNetworkIO nio =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LODNetworkManager.getCachedNetworkIO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dbConnection, networkName, networkName, metadata, dio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849313" y="5300663"/>
            <a:ext cx="8534400" cy="2603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NetworkAnalyst analyst =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LODNetworkManager.getNetworkAnalyst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(nio);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NetworkAnalyst: analysis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shortestPathDijkstra() </a:t>
            </a:r>
            <a:r>
              <a:rPr lang="en-US"/>
              <a:t>and </a:t>
            </a:r>
            <a:r>
              <a:rPr lang="en-US">
                <a:solidFill>
                  <a:schemeClr val="accent1"/>
                </a:solidFill>
              </a:rPr>
              <a:t>shortestPathAStar()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Find the shortest path between two nodes 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nearestNeighbors()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nearestReachingNeighbors()</a:t>
            </a:r>
            <a:r>
              <a:rPr lang="en-US"/>
              <a:t> 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Find the N nearest nodes from a node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withinCost()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withinReachingCost()</a:t>
            </a:r>
            <a:r>
              <a:rPr lang="en-US"/>
              <a:t> </a:t>
            </a:r>
          </a:p>
          <a:p>
            <a:pPr lvl="1" eaLnBrk="1" hangingPunct="1"/>
            <a:r>
              <a:rPr lang="en-US">
                <a:ea typeface="ＭＳ Ｐゴシック" pitchFamily="-111" charset="-128"/>
              </a:rPr>
              <a:t>Find all nodes within a chosen distance (=cost) from a node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NetworkAnalyst : analysis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findReachableNodes()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 all nodes that can be reached from a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findReachingNodes()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 all nodes capable of reaching a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findConnectedNodes()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Finds all nodes connected to a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isReachable()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 whether a path exists between two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traceIn()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Finds the nodes and partial links within a specified cost to a target node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traceOut()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ea typeface="ＭＳ Ｐゴシック" pitchFamily="-111" charset="-128"/>
              </a:rPr>
              <a:t>Finds the nodes and partial links within the specified cost from a source node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66602" name="Oval 42"/>
          <p:cNvSpPr>
            <a:spLocks noChangeArrowheads="1"/>
          </p:cNvSpPr>
          <p:nvPr/>
        </p:nvSpPr>
        <p:spPr bwMode="auto">
          <a:xfrm>
            <a:off x="4044950" y="28956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603" name="Oval 43"/>
          <p:cNvSpPr>
            <a:spLocks noChangeArrowheads="1"/>
          </p:cNvSpPr>
          <p:nvPr/>
        </p:nvSpPr>
        <p:spPr bwMode="auto">
          <a:xfrm>
            <a:off x="7512050" y="19812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604" name="AutoShape 44"/>
          <p:cNvSpPr>
            <a:spLocks noChangeArrowheads="1"/>
          </p:cNvSpPr>
          <p:nvPr/>
        </p:nvSpPr>
        <p:spPr bwMode="auto">
          <a:xfrm rot="5400000">
            <a:off x="49180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606" name="AutoShape 46"/>
          <p:cNvSpPr>
            <a:spLocks noChangeArrowheads="1"/>
          </p:cNvSpPr>
          <p:nvPr/>
        </p:nvSpPr>
        <p:spPr bwMode="auto">
          <a:xfrm rot="10800000" flipH="1" flipV="1">
            <a:off x="7594600" y="2514600"/>
            <a:ext cx="165100" cy="22860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660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</a:t>
            </a:r>
          </a:p>
        </p:txBody>
      </p:sp>
      <p:sp>
        <p:nvSpPr>
          <p:cNvPr id="66608" name="Rectangle 49"/>
          <p:cNvSpPr>
            <a:spLocks noChangeArrowheads="1"/>
          </p:cNvSpPr>
          <p:nvPr/>
        </p:nvSpPr>
        <p:spPr bwMode="auto">
          <a:xfrm>
            <a:off x="381000" y="5257800"/>
            <a:ext cx="9067800" cy="860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 subPath =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analyst.shortestPathDijkstra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(new PointOnNet(startNodeId),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   new PointOnNet(endNodeId));</a:t>
            </a:r>
          </a:p>
        </p:txBody>
      </p:sp>
      <p:sp>
        <p:nvSpPr>
          <p:cNvPr id="66609" name="Rectangle 50"/>
          <p:cNvSpPr>
            <a:spLocks noChangeArrowheads="1"/>
          </p:cNvSpPr>
          <p:nvPr/>
        </p:nvSpPr>
        <p:spPr bwMode="auto">
          <a:xfrm>
            <a:off x="3213100" y="4876800"/>
            <a:ext cx="34813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Shortest path from node N4 to node N3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6" name="AutoShape 22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7" name="AutoShape 23"/>
          <p:cNvSpPr>
            <a:spLocks noChangeArrowheads="1"/>
          </p:cNvSpPr>
          <p:nvPr/>
        </p:nvSpPr>
        <p:spPr bwMode="auto">
          <a:xfrm rot="16200000" flipH="1">
            <a:off x="326707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8" name="AutoShape 24"/>
          <p:cNvSpPr>
            <a:spLocks noChangeArrowheads="1"/>
          </p:cNvSpPr>
          <p:nvPr/>
        </p:nvSpPr>
        <p:spPr bwMode="auto">
          <a:xfrm rot="10800000">
            <a:off x="2393950" y="28194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09" name="AutoShape 25"/>
          <p:cNvSpPr>
            <a:spLocks noChangeArrowheads="1"/>
          </p:cNvSpPr>
          <p:nvPr/>
        </p:nvSpPr>
        <p:spPr bwMode="auto">
          <a:xfrm rot="16200000" flipH="1">
            <a:off x="599122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10" name="AutoShape 26"/>
          <p:cNvSpPr>
            <a:spLocks noChangeArrowheads="1"/>
          </p:cNvSpPr>
          <p:nvPr/>
        </p:nvSpPr>
        <p:spPr bwMode="auto">
          <a:xfrm rot="16200000" flipH="1">
            <a:off x="516572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11" name="AutoShape 27"/>
          <p:cNvSpPr>
            <a:spLocks noChangeArrowheads="1"/>
          </p:cNvSpPr>
          <p:nvPr/>
        </p:nvSpPr>
        <p:spPr bwMode="auto">
          <a:xfrm rot="14325102" flipH="1">
            <a:off x="3597275" y="3228975"/>
            <a:ext cx="152400" cy="24765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67632" name="AutoShape 48"/>
          <p:cNvSpPr>
            <a:spLocks noChangeArrowheads="1"/>
          </p:cNvSpPr>
          <p:nvPr/>
        </p:nvSpPr>
        <p:spPr bwMode="auto">
          <a:xfrm rot="10800000" flipV="1">
            <a:off x="5861050" y="3352800"/>
            <a:ext cx="165100" cy="22860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33" name="AutoShape 49"/>
          <p:cNvSpPr>
            <a:spLocks noChangeArrowheads="1"/>
          </p:cNvSpPr>
          <p:nvPr/>
        </p:nvSpPr>
        <p:spPr bwMode="auto">
          <a:xfrm rot="10800000" flipV="1">
            <a:off x="7594600" y="2438400"/>
            <a:ext cx="165100" cy="22860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34" name="AutoShape 50"/>
          <p:cNvSpPr>
            <a:spLocks noChangeArrowheads="1"/>
          </p:cNvSpPr>
          <p:nvPr/>
        </p:nvSpPr>
        <p:spPr bwMode="auto">
          <a:xfrm rot="5400000">
            <a:off x="4340225" y="3990975"/>
            <a:ext cx="152400" cy="247650"/>
          </a:xfrm>
          <a:prstGeom prst="flowChartExtra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35" name="Oval 52"/>
          <p:cNvSpPr>
            <a:spLocks noChangeArrowheads="1"/>
          </p:cNvSpPr>
          <p:nvPr/>
        </p:nvSpPr>
        <p:spPr bwMode="auto">
          <a:xfrm>
            <a:off x="7512050" y="19812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36" name="Oval 53"/>
          <p:cNvSpPr>
            <a:spLocks noChangeArrowheads="1"/>
          </p:cNvSpPr>
          <p:nvPr/>
        </p:nvSpPr>
        <p:spPr bwMode="auto">
          <a:xfrm>
            <a:off x="4044950" y="28956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637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</a:t>
            </a:r>
            <a:br>
              <a:rPr lang="en-US"/>
            </a:br>
            <a:r>
              <a:rPr lang="en-US" sz="2400"/>
              <a:t>(directed network)</a:t>
            </a:r>
            <a:endParaRPr lang="en-US"/>
          </a:p>
        </p:txBody>
      </p:sp>
      <p:sp>
        <p:nvSpPr>
          <p:cNvPr id="67638" name="Rectangle 57"/>
          <p:cNvSpPr>
            <a:spLocks noChangeArrowheads="1"/>
          </p:cNvSpPr>
          <p:nvPr/>
        </p:nvSpPr>
        <p:spPr bwMode="auto">
          <a:xfrm>
            <a:off x="3213100" y="4876800"/>
            <a:ext cx="34813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Shortest path from node N4 to node N3</a:t>
            </a:r>
          </a:p>
        </p:txBody>
      </p:sp>
      <p:sp>
        <p:nvSpPr>
          <p:cNvPr id="67639" name="Rectangle 58"/>
          <p:cNvSpPr>
            <a:spLocks noChangeArrowheads="1"/>
          </p:cNvSpPr>
          <p:nvPr/>
        </p:nvSpPr>
        <p:spPr bwMode="auto">
          <a:xfrm>
            <a:off x="381000" y="5257800"/>
            <a:ext cx="9067800" cy="860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 path =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analyst.shortestPathDijkstra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(new PointOnNet(startNodeId),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   new PointOnNet(endNodeId));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68648" name="Oval 41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49" name="Oval 42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50" name="Oval 43"/>
          <p:cNvSpPr>
            <a:spLocks noChangeArrowheads="1"/>
          </p:cNvSpPr>
          <p:nvPr/>
        </p:nvSpPr>
        <p:spPr bwMode="auto">
          <a:xfrm>
            <a:off x="2311400" y="39624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51" name="Oval 44"/>
          <p:cNvSpPr>
            <a:spLocks noChangeArrowheads="1"/>
          </p:cNvSpPr>
          <p:nvPr/>
        </p:nvSpPr>
        <p:spPr bwMode="auto">
          <a:xfrm>
            <a:off x="5778500" y="28956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52" name="Text Box 45"/>
          <p:cNvSpPr txBox="1">
            <a:spLocks noChangeArrowheads="1"/>
          </p:cNvSpPr>
          <p:nvPr/>
        </p:nvSpPr>
        <p:spPr bwMode="auto">
          <a:xfrm>
            <a:off x="1898650" y="37639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(1.5)</a:t>
            </a:r>
          </a:p>
        </p:txBody>
      </p:sp>
      <p:sp>
        <p:nvSpPr>
          <p:cNvPr id="68653" name="Text Box 46"/>
          <p:cNvSpPr txBox="1">
            <a:spLocks noChangeArrowheads="1"/>
          </p:cNvSpPr>
          <p:nvPr/>
        </p:nvSpPr>
        <p:spPr bwMode="auto">
          <a:xfrm>
            <a:off x="5448300" y="30781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68654" name="Rectangle 47"/>
          <p:cNvSpPr>
            <a:spLocks noChangeArrowheads="1"/>
          </p:cNvSpPr>
          <p:nvPr/>
        </p:nvSpPr>
        <p:spPr bwMode="auto">
          <a:xfrm>
            <a:off x="4044950" y="2895600"/>
            <a:ext cx="33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865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Nearest Nodes</a:t>
            </a:r>
          </a:p>
        </p:txBody>
      </p:sp>
      <p:sp>
        <p:nvSpPr>
          <p:cNvPr id="68656" name="Rectangle 49"/>
          <p:cNvSpPr>
            <a:spLocks noChangeArrowheads="1"/>
          </p:cNvSpPr>
          <p:nvPr/>
        </p:nvSpPr>
        <p:spPr bwMode="auto">
          <a:xfrm>
            <a:off x="344488" y="5454650"/>
            <a:ext cx="8991600" cy="5667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LogicalSubPath[] pathArray =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  analyst.nearestNeighbors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(new PointOnNet(startNodeId), numNeighbors); </a:t>
            </a:r>
          </a:p>
        </p:txBody>
      </p:sp>
      <p:sp>
        <p:nvSpPr>
          <p:cNvPr id="68657" name="Rectangle 50"/>
          <p:cNvSpPr>
            <a:spLocks noChangeArrowheads="1"/>
          </p:cNvSpPr>
          <p:nvPr/>
        </p:nvSpPr>
        <p:spPr bwMode="auto">
          <a:xfrm>
            <a:off x="3584575" y="4876800"/>
            <a:ext cx="27241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2 nearest nodes from node N4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4" name="AutoShape 22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5" name="AutoShape 23"/>
          <p:cNvSpPr>
            <a:spLocks noChangeArrowheads="1"/>
          </p:cNvSpPr>
          <p:nvPr/>
        </p:nvSpPr>
        <p:spPr bwMode="auto">
          <a:xfrm rot="16200000" flipH="1">
            <a:off x="326707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6" name="AutoShape 24"/>
          <p:cNvSpPr>
            <a:spLocks noChangeArrowheads="1"/>
          </p:cNvSpPr>
          <p:nvPr/>
        </p:nvSpPr>
        <p:spPr bwMode="auto">
          <a:xfrm rot="10800000">
            <a:off x="2393950" y="28194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 rot="16200000" flipH="1">
            <a:off x="599122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8" name="AutoShape 26"/>
          <p:cNvSpPr>
            <a:spLocks noChangeArrowheads="1"/>
          </p:cNvSpPr>
          <p:nvPr/>
        </p:nvSpPr>
        <p:spPr bwMode="auto">
          <a:xfrm rot="16200000" flipH="1">
            <a:off x="516572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59" name="AutoShape 27"/>
          <p:cNvSpPr>
            <a:spLocks noChangeArrowheads="1"/>
          </p:cNvSpPr>
          <p:nvPr/>
        </p:nvSpPr>
        <p:spPr bwMode="auto">
          <a:xfrm rot="14325102" flipH="1">
            <a:off x="3597275" y="32289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auto">
          <a:xfrm rot="10800000" flipV="1">
            <a:off x="5861050" y="33528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81" name="Oval 50"/>
          <p:cNvSpPr>
            <a:spLocks noChangeArrowheads="1"/>
          </p:cNvSpPr>
          <p:nvPr/>
        </p:nvSpPr>
        <p:spPr bwMode="auto">
          <a:xfrm>
            <a:off x="2311400" y="39624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82" name="Oval 51"/>
          <p:cNvSpPr>
            <a:spLocks noChangeArrowheads="1"/>
          </p:cNvSpPr>
          <p:nvPr/>
        </p:nvSpPr>
        <p:spPr bwMode="auto">
          <a:xfrm>
            <a:off x="5778500" y="39624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83" name="Text Box 52"/>
          <p:cNvSpPr txBox="1">
            <a:spLocks noChangeArrowheads="1"/>
          </p:cNvSpPr>
          <p:nvPr/>
        </p:nvSpPr>
        <p:spPr bwMode="auto">
          <a:xfrm>
            <a:off x="1898650" y="37639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(1.5)</a:t>
            </a:r>
          </a:p>
        </p:txBody>
      </p:sp>
      <p:sp>
        <p:nvSpPr>
          <p:cNvPr id="69684" name="Text Box 53"/>
          <p:cNvSpPr txBox="1">
            <a:spLocks noChangeArrowheads="1"/>
          </p:cNvSpPr>
          <p:nvPr/>
        </p:nvSpPr>
        <p:spPr bwMode="auto">
          <a:xfrm>
            <a:off x="5365750" y="37639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(3.5)</a:t>
            </a:r>
          </a:p>
        </p:txBody>
      </p:sp>
      <p:sp>
        <p:nvSpPr>
          <p:cNvPr id="69685" name="Rectangle 54"/>
          <p:cNvSpPr>
            <a:spLocks noChangeArrowheads="1"/>
          </p:cNvSpPr>
          <p:nvPr/>
        </p:nvSpPr>
        <p:spPr bwMode="auto">
          <a:xfrm>
            <a:off x="4044950" y="2895600"/>
            <a:ext cx="33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8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Nearest Nodes</a:t>
            </a:r>
            <a:br>
              <a:rPr lang="en-US"/>
            </a:br>
            <a:r>
              <a:rPr lang="en-US" sz="2400"/>
              <a:t>(directed network)</a:t>
            </a:r>
          </a:p>
        </p:txBody>
      </p:sp>
      <p:sp>
        <p:nvSpPr>
          <p:cNvPr id="69687" name="Rectangle 58"/>
          <p:cNvSpPr>
            <a:spLocks noChangeArrowheads="1"/>
          </p:cNvSpPr>
          <p:nvPr/>
        </p:nvSpPr>
        <p:spPr bwMode="auto">
          <a:xfrm>
            <a:off x="3584575" y="4876800"/>
            <a:ext cx="27241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2 nearest nodes from node N4</a:t>
            </a:r>
          </a:p>
        </p:txBody>
      </p:sp>
      <p:sp>
        <p:nvSpPr>
          <p:cNvPr id="69688" name="Rectangle 59"/>
          <p:cNvSpPr>
            <a:spLocks noChangeArrowheads="1"/>
          </p:cNvSpPr>
          <p:nvPr/>
        </p:nvSpPr>
        <p:spPr bwMode="auto">
          <a:xfrm>
            <a:off x="344488" y="5453063"/>
            <a:ext cx="89916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LogicalSubPath[] pathArray =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  analyst.nearestNeighbors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(new PointOnNet(startNodeId), numNeighbors);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8"/>
          <p:cNvSpPr>
            <a:spLocks noChangeArrowheads="1"/>
          </p:cNvSpPr>
          <p:nvPr/>
        </p:nvSpPr>
        <p:spPr bwMode="auto">
          <a:xfrm>
            <a:off x="344488" y="5453063"/>
            <a:ext cx="89916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LogicalSubPath[] pathArray =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  analyst.withinCost 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(new PointOnNet(startNodeId), maxCost); </a:t>
            </a:r>
          </a:p>
        </p:txBody>
      </p:sp>
      <p:sp>
        <p:nvSpPr>
          <p:cNvPr id="70659" name="AutoShape 2"/>
          <p:cNvSpPr>
            <a:spLocks noChangeArrowheads="1"/>
          </p:cNvSpPr>
          <p:nvPr/>
        </p:nvSpPr>
        <p:spPr bwMode="auto">
          <a:xfrm>
            <a:off x="1651000" y="1447800"/>
            <a:ext cx="1485900" cy="32004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60" name="AutoShape 3"/>
          <p:cNvSpPr>
            <a:spLocks noChangeArrowheads="1"/>
          </p:cNvSpPr>
          <p:nvPr/>
        </p:nvSpPr>
        <p:spPr bwMode="auto">
          <a:xfrm>
            <a:off x="7264400" y="1447800"/>
            <a:ext cx="1155700" cy="2286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1651000" y="1447800"/>
            <a:ext cx="6769100" cy="1143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9" name="Line 12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Oval 16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4" name="Oval 17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5" name="Oval 18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6" name="Oval 19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7" name="Oval 20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8" name="Oval 21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79" name="Oval 22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680" name="Rectangle 23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70681" name="Rectangle 24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70682" name="Rectangle 25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70683" name="Rectangle 26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70684" name="Rectangle 27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70685" name="Rectangle 28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70686" name="Rectangle 29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70687" name="Rectangle 30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70688" name="Rectangle 31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70689" name="Rectangle 32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70690" name="Rectangle 33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70691" name="Rectangle 34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70692" name="Rectangle 35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70693" name="Rectangle 36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70694" name="Rectangle 37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70695" name="Rectangle 38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70696" name="Rectangle 39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70697" name="Rectangle 40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70698" name="Rectangle 41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70699" name="Rectangle 42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70700" name="Oval 44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1" name="Oval 45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2" name="Oval 46"/>
          <p:cNvSpPr>
            <a:spLocks noChangeArrowheads="1"/>
          </p:cNvSpPr>
          <p:nvPr/>
        </p:nvSpPr>
        <p:spPr bwMode="auto">
          <a:xfrm>
            <a:off x="7512050" y="28956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7181850" y="31242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(3)</a:t>
            </a:r>
          </a:p>
        </p:txBody>
      </p:sp>
      <p:sp>
        <p:nvSpPr>
          <p:cNvPr id="70704" name="Oval 48"/>
          <p:cNvSpPr>
            <a:spLocks noChangeArrowheads="1"/>
          </p:cNvSpPr>
          <p:nvPr/>
        </p:nvSpPr>
        <p:spPr bwMode="auto">
          <a:xfrm>
            <a:off x="7512050" y="19812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181850" y="18288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(2)</a:t>
            </a:r>
          </a:p>
        </p:txBody>
      </p:sp>
      <p:sp>
        <p:nvSpPr>
          <p:cNvPr id="70706" name="Oval 50"/>
          <p:cNvSpPr>
            <a:spLocks noChangeArrowheads="1"/>
          </p:cNvSpPr>
          <p:nvPr/>
        </p:nvSpPr>
        <p:spPr bwMode="auto">
          <a:xfrm>
            <a:off x="2311400" y="39624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7" name="Oval 51"/>
          <p:cNvSpPr>
            <a:spLocks noChangeArrowheads="1"/>
          </p:cNvSpPr>
          <p:nvPr/>
        </p:nvSpPr>
        <p:spPr bwMode="auto">
          <a:xfrm>
            <a:off x="2311400" y="19812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1981200" y="18288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1981200" y="37639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(3)</a:t>
            </a:r>
          </a:p>
        </p:txBody>
      </p:sp>
      <p:sp>
        <p:nvSpPr>
          <p:cNvPr id="70710" name="Rectangle 54"/>
          <p:cNvSpPr>
            <a:spLocks noChangeArrowheads="1"/>
          </p:cNvSpPr>
          <p:nvPr/>
        </p:nvSpPr>
        <p:spPr bwMode="auto">
          <a:xfrm>
            <a:off x="4044950" y="1981200"/>
            <a:ext cx="33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711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Nodes “within distance”</a:t>
            </a:r>
          </a:p>
        </p:txBody>
      </p:sp>
      <p:sp>
        <p:nvSpPr>
          <p:cNvPr id="70712" name="Rectangle 57"/>
          <p:cNvSpPr>
            <a:spLocks noChangeArrowheads="1"/>
          </p:cNvSpPr>
          <p:nvPr/>
        </p:nvSpPr>
        <p:spPr bwMode="auto">
          <a:xfrm>
            <a:off x="2981325" y="4876800"/>
            <a:ext cx="39433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Nodes less than 3 “cost units” from node N2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1026"/>
          <p:cNvSpPr>
            <a:spLocks noChangeArrowheads="1"/>
          </p:cNvSpPr>
          <p:nvPr/>
        </p:nvSpPr>
        <p:spPr bwMode="auto">
          <a:xfrm>
            <a:off x="1651000" y="1447800"/>
            <a:ext cx="1485900" cy="32004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83" name="AutoShape 1027"/>
          <p:cNvSpPr>
            <a:spLocks noChangeArrowheads="1"/>
          </p:cNvSpPr>
          <p:nvPr/>
        </p:nvSpPr>
        <p:spPr bwMode="auto">
          <a:xfrm>
            <a:off x="1651000" y="1447800"/>
            <a:ext cx="3302000" cy="1143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84" name="Line 1028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5" name="Line 1029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Line 1030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7" name="Line 1031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8" name="Line 1032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9" name="Line 1033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Line 1034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1" name="Line 1035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2" name="Line 1036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1037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Line 1038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5" name="Oval 1039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6" name="Oval 1040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7" name="Oval 1041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8" name="Oval 1042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699" name="Oval 1043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0" name="Oval 1044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1" name="Oval 1045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2" name="Oval 1046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3" name="Oval 1047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4" name="AutoShape 1048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5" name="AutoShape 1049"/>
          <p:cNvSpPr>
            <a:spLocks noChangeArrowheads="1"/>
          </p:cNvSpPr>
          <p:nvPr/>
        </p:nvSpPr>
        <p:spPr bwMode="auto">
          <a:xfrm rot="16200000" flipH="1">
            <a:off x="326707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6" name="AutoShape 1050"/>
          <p:cNvSpPr>
            <a:spLocks noChangeArrowheads="1"/>
          </p:cNvSpPr>
          <p:nvPr/>
        </p:nvSpPr>
        <p:spPr bwMode="auto">
          <a:xfrm rot="10800000">
            <a:off x="2393950" y="28194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7" name="AutoShape 1051"/>
          <p:cNvSpPr>
            <a:spLocks noChangeArrowheads="1"/>
          </p:cNvSpPr>
          <p:nvPr/>
        </p:nvSpPr>
        <p:spPr bwMode="auto">
          <a:xfrm rot="16200000" flipH="1">
            <a:off x="599122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8" name="AutoShape 1052"/>
          <p:cNvSpPr>
            <a:spLocks noChangeArrowheads="1"/>
          </p:cNvSpPr>
          <p:nvPr/>
        </p:nvSpPr>
        <p:spPr bwMode="auto">
          <a:xfrm rot="16200000" flipH="1">
            <a:off x="516572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09" name="AutoShape 1053"/>
          <p:cNvSpPr>
            <a:spLocks noChangeArrowheads="1"/>
          </p:cNvSpPr>
          <p:nvPr/>
        </p:nvSpPr>
        <p:spPr bwMode="auto">
          <a:xfrm rot="14325102" flipH="1">
            <a:off x="3597275" y="32289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10" name="Rectangle 1054"/>
          <p:cNvSpPr>
            <a:spLocks noChangeArrowheads="1"/>
          </p:cNvSpPr>
          <p:nvPr/>
        </p:nvSpPr>
        <p:spPr bwMode="auto">
          <a:xfrm>
            <a:off x="3302000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</a:t>
            </a:r>
            <a:endParaRPr lang="en-GB" sz="1800" i="1"/>
          </a:p>
        </p:txBody>
      </p:sp>
      <p:sp>
        <p:nvSpPr>
          <p:cNvPr id="71711" name="Rectangle 1055"/>
          <p:cNvSpPr>
            <a:spLocks noChangeArrowheads="1"/>
          </p:cNvSpPr>
          <p:nvPr/>
        </p:nvSpPr>
        <p:spPr bwMode="auto">
          <a:xfrm>
            <a:off x="5864225" y="1676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L2</a:t>
            </a:r>
            <a:endParaRPr lang="en-GB" sz="1800" i="1"/>
          </a:p>
        </p:txBody>
      </p:sp>
      <p:sp>
        <p:nvSpPr>
          <p:cNvPr id="71712" name="Rectangle 1056"/>
          <p:cNvSpPr>
            <a:spLocks noChangeArrowheads="1"/>
          </p:cNvSpPr>
          <p:nvPr/>
        </p:nvSpPr>
        <p:spPr bwMode="auto">
          <a:xfrm>
            <a:off x="77597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L3</a:t>
            </a:r>
            <a:endParaRPr lang="en-GB" sz="1800" i="1"/>
          </a:p>
        </p:txBody>
      </p:sp>
      <p:sp>
        <p:nvSpPr>
          <p:cNvPr id="71713" name="Rectangle 1057"/>
          <p:cNvSpPr>
            <a:spLocks noChangeArrowheads="1"/>
          </p:cNvSpPr>
          <p:nvPr/>
        </p:nvSpPr>
        <p:spPr bwMode="auto">
          <a:xfrm>
            <a:off x="7759700" y="33670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L4</a:t>
            </a:r>
            <a:endParaRPr lang="en-GB" sz="1800" i="1"/>
          </a:p>
        </p:txBody>
      </p:sp>
      <p:sp>
        <p:nvSpPr>
          <p:cNvPr id="71714" name="Rectangle 1058"/>
          <p:cNvSpPr>
            <a:spLocks noChangeArrowheads="1"/>
          </p:cNvSpPr>
          <p:nvPr/>
        </p:nvSpPr>
        <p:spPr bwMode="auto">
          <a:xfrm>
            <a:off x="67691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L5</a:t>
            </a:r>
            <a:endParaRPr lang="en-GB" sz="1800" i="1"/>
          </a:p>
        </p:txBody>
      </p:sp>
      <p:sp>
        <p:nvSpPr>
          <p:cNvPr id="71715" name="Rectangle 1059"/>
          <p:cNvSpPr>
            <a:spLocks noChangeArrowheads="1"/>
          </p:cNvSpPr>
          <p:nvPr/>
        </p:nvSpPr>
        <p:spPr bwMode="auto">
          <a:xfrm>
            <a:off x="4127500" y="4191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L6</a:t>
            </a:r>
            <a:endParaRPr lang="en-GB" sz="1800" i="1"/>
          </a:p>
        </p:txBody>
      </p:sp>
      <p:sp>
        <p:nvSpPr>
          <p:cNvPr id="71716" name="Rectangle 1060"/>
          <p:cNvSpPr>
            <a:spLocks noChangeArrowheads="1"/>
          </p:cNvSpPr>
          <p:nvPr/>
        </p:nvSpPr>
        <p:spPr bwMode="auto">
          <a:xfrm>
            <a:off x="1816100" y="2743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L7</a:t>
            </a:r>
            <a:endParaRPr lang="en-GB" sz="1800" i="1"/>
          </a:p>
        </p:txBody>
      </p:sp>
      <p:sp>
        <p:nvSpPr>
          <p:cNvPr id="71717" name="Rectangle 1061"/>
          <p:cNvSpPr>
            <a:spLocks noChangeArrowheads="1"/>
          </p:cNvSpPr>
          <p:nvPr/>
        </p:nvSpPr>
        <p:spPr bwMode="auto">
          <a:xfrm>
            <a:off x="5035550" y="2590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L9</a:t>
            </a:r>
            <a:endParaRPr lang="en-GB" sz="1800" i="1"/>
          </a:p>
        </p:txBody>
      </p:sp>
      <p:sp>
        <p:nvSpPr>
          <p:cNvPr id="71718" name="Rectangle 1062"/>
          <p:cNvSpPr>
            <a:spLocks noChangeArrowheads="1"/>
          </p:cNvSpPr>
          <p:nvPr/>
        </p:nvSpPr>
        <p:spPr bwMode="auto">
          <a:xfrm>
            <a:off x="6604000" y="259080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L10</a:t>
            </a:r>
            <a:endParaRPr lang="en-GB" sz="1800" i="1"/>
          </a:p>
        </p:txBody>
      </p:sp>
      <p:sp>
        <p:nvSpPr>
          <p:cNvPr id="71719" name="Rectangle 1063"/>
          <p:cNvSpPr>
            <a:spLocks noChangeArrowheads="1"/>
          </p:cNvSpPr>
          <p:nvPr/>
        </p:nvSpPr>
        <p:spPr bwMode="auto">
          <a:xfrm>
            <a:off x="3632200" y="3352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L8</a:t>
            </a:r>
            <a:endParaRPr lang="en-GB" sz="1800" i="1"/>
          </a:p>
        </p:txBody>
      </p:sp>
      <p:sp>
        <p:nvSpPr>
          <p:cNvPr id="71720" name="Rectangle 1064"/>
          <p:cNvSpPr>
            <a:spLocks noChangeArrowheads="1"/>
          </p:cNvSpPr>
          <p:nvPr/>
        </p:nvSpPr>
        <p:spPr bwMode="auto">
          <a:xfrm>
            <a:off x="6026150" y="3367088"/>
            <a:ext cx="62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i="1"/>
              <a:t>L11</a:t>
            </a:r>
            <a:endParaRPr lang="en-GB" sz="1800" i="1"/>
          </a:p>
        </p:txBody>
      </p:sp>
      <p:sp>
        <p:nvSpPr>
          <p:cNvPr id="71721" name="Rectangle 1065"/>
          <p:cNvSpPr>
            <a:spLocks noChangeArrowheads="1"/>
          </p:cNvSpPr>
          <p:nvPr/>
        </p:nvSpPr>
        <p:spPr bwMode="auto">
          <a:xfrm>
            <a:off x="2462213" y="16779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N1</a:t>
            </a:r>
            <a:endParaRPr lang="en-GB" sz="1800"/>
          </a:p>
        </p:txBody>
      </p:sp>
      <p:sp>
        <p:nvSpPr>
          <p:cNvPr id="71722" name="Rectangle 1066"/>
          <p:cNvSpPr>
            <a:spLocks noChangeArrowheads="1"/>
          </p:cNvSpPr>
          <p:nvPr/>
        </p:nvSpPr>
        <p:spPr bwMode="auto">
          <a:xfrm>
            <a:off x="42449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N2</a:t>
            </a:r>
            <a:endParaRPr lang="en-GB" sz="1800"/>
          </a:p>
        </p:txBody>
      </p:sp>
      <p:sp>
        <p:nvSpPr>
          <p:cNvPr id="71723" name="Rectangle 1067"/>
          <p:cNvSpPr>
            <a:spLocks noChangeArrowheads="1"/>
          </p:cNvSpPr>
          <p:nvPr/>
        </p:nvSpPr>
        <p:spPr bwMode="auto">
          <a:xfrm>
            <a:off x="7712075" y="16764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N3</a:t>
            </a:r>
            <a:endParaRPr lang="en-GB" sz="1800"/>
          </a:p>
        </p:txBody>
      </p:sp>
      <p:sp>
        <p:nvSpPr>
          <p:cNvPr id="71724" name="Rectangle 1068"/>
          <p:cNvSpPr>
            <a:spLocks noChangeArrowheads="1"/>
          </p:cNvSpPr>
          <p:nvPr/>
        </p:nvSpPr>
        <p:spPr bwMode="auto">
          <a:xfrm>
            <a:off x="2462213" y="4205288"/>
            <a:ext cx="515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N7</a:t>
            </a:r>
            <a:endParaRPr lang="en-GB" sz="1800"/>
          </a:p>
        </p:txBody>
      </p:sp>
      <p:sp>
        <p:nvSpPr>
          <p:cNvPr id="71725" name="Rectangle 1069"/>
          <p:cNvSpPr>
            <a:spLocks noChangeArrowheads="1"/>
          </p:cNvSpPr>
          <p:nvPr/>
        </p:nvSpPr>
        <p:spPr bwMode="auto">
          <a:xfrm>
            <a:off x="597852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N8</a:t>
            </a:r>
            <a:endParaRPr lang="en-GB" sz="1800"/>
          </a:p>
        </p:txBody>
      </p:sp>
      <p:sp>
        <p:nvSpPr>
          <p:cNvPr id="71726" name="Rectangle 1070"/>
          <p:cNvSpPr>
            <a:spLocks noChangeArrowheads="1"/>
          </p:cNvSpPr>
          <p:nvPr/>
        </p:nvSpPr>
        <p:spPr bwMode="auto">
          <a:xfrm>
            <a:off x="7712075" y="42037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N9</a:t>
            </a:r>
            <a:endParaRPr lang="en-GB" sz="1800"/>
          </a:p>
        </p:txBody>
      </p:sp>
      <p:sp>
        <p:nvSpPr>
          <p:cNvPr id="71727" name="Rectangle 1071"/>
          <p:cNvSpPr>
            <a:spLocks noChangeArrowheads="1"/>
          </p:cNvSpPr>
          <p:nvPr/>
        </p:nvSpPr>
        <p:spPr bwMode="auto">
          <a:xfrm>
            <a:off x="7759700" y="2833688"/>
            <a:ext cx="515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N6</a:t>
            </a:r>
            <a:endParaRPr lang="en-GB" sz="1800"/>
          </a:p>
        </p:txBody>
      </p:sp>
      <p:sp>
        <p:nvSpPr>
          <p:cNvPr id="71728" name="Rectangle 1072"/>
          <p:cNvSpPr>
            <a:spLocks noChangeArrowheads="1"/>
          </p:cNvSpPr>
          <p:nvPr/>
        </p:nvSpPr>
        <p:spPr bwMode="auto">
          <a:xfrm>
            <a:off x="424497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N4</a:t>
            </a:r>
            <a:endParaRPr lang="en-GB" sz="1800"/>
          </a:p>
        </p:txBody>
      </p:sp>
      <p:sp>
        <p:nvSpPr>
          <p:cNvPr id="71729" name="Rectangle 1073"/>
          <p:cNvSpPr>
            <a:spLocks noChangeArrowheads="1"/>
          </p:cNvSpPr>
          <p:nvPr/>
        </p:nvSpPr>
        <p:spPr bwMode="auto">
          <a:xfrm>
            <a:off x="5978525" y="2590800"/>
            <a:ext cx="51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N5</a:t>
            </a:r>
            <a:endParaRPr lang="en-GB" sz="1800"/>
          </a:p>
        </p:txBody>
      </p:sp>
      <p:sp>
        <p:nvSpPr>
          <p:cNvPr id="71730" name="AutoShape 1074"/>
          <p:cNvSpPr>
            <a:spLocks noChangeArrowheads="1"/>
          </p:cNvSpPr>
          <p:nvPr/>
        </p:nvSpPr>
        <p:spPr bwMode="auto">
          <a:xfrm rot="10800000" flipV="1">
            <a:off x="5861050" y="33528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31" name="Oval 1076"/>
          <p:cNvSpPr>
            <a:spLocks noChangeArrowheads="1"/>
          </p:cNvSpPr>
          <p:nvPr/>
        </p:nvSpPr>
        <p:spPr bwMode="auto">
          <a:xfrm>
            <a:off x="2311400" y="39624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32" name="Oval 1077"/>
          <p:cNvSpPr>
            <a:spLocks noChangeArrowheads="1"/>
          </p:cNvSpPr>
          <p:nvPr/>
        </p:nvSpPr>
        <p:spPr bwMode="auto">
          <a:xfrm>
            <a:off x="2311400" y="1981200"/>
            <a:ext cx="3302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33" name="Text Box 1078"/>
          <p:cNvSpPr txBox="1">
            <a:spLocks noChangeArrowheads="1"/>
          </p:cNvSpPr>
          <p:nvPr/>
        </p:nvSpPr>
        <p:spPr bwMode="auto">
          <a:xfrm>
            <a:off x="1981200" y="1828800"/>
            <a:ext cx="57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(1)</a:t>
            </a:r>
          </a:p>
        </p:txBody>
      </p:sp>
      <p:sp>
        <p:nvSpPr>
          <p:cNvPr id="71734" name="Text Box 1079"/>
          <p:cNvSpPr txBox="1">
            <a:spLocks noChangeArrowheads="1"/>
          </p:cNvSpPr>
          <p:nvPr/>
        </p:nvSpPr>
        <p:spPr bwMode="auto">
          <a:xfrm>
            <a:off x="1981200" y="3763963"/>
            <a:ext cx="577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1200"/>
              <a:t>(3)</a:t>
            </a:r>
          </a:p>
        </p:txBody>
      </p:sp>
      <p:sp>
        <p:nvSpPr>
          <p:cNvPr id="71735" name="Rectangle 1080"/>
          <p:cNvSpPr>
            <a:spLocks noChangeArrowheads="1"/>
          </p:cNvSpPr>
          <p:nvPr/>
        </p:nvSpPr>
        <p:spPr bwMode="auto">
          <a:xfrm>
            <a:off x="4044950" y="1981200"/>
            <a:ext cx="33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36" name="Rectangle 1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Nodes within distance</a:t>
            </a:r>
            <a:br>
              <a:rPr lang="en-US"/>
            </a:br>
            <a:r>
              <a:rPr lang="en-US" sz="2400"/>
              <a:t>(directed network)</a:t>
            </a:r>
          </a:p>
        </p:txBody>
      </p:sp>
      <p:sp>
        <p:nvSpPr>
          <p:cNvPr id="71737" name="Rectangle 1083"/>
          <p:cNvSpPr>
            <a:spLocks noChangeArrowheads="1"/>
          </p:cNvSpPr>
          <p:nvPr/>
        </p:nvSpPr>
        <p:spPr bwMode="auto">
          <a:xfrm>
            <a:off x="2981325" y="4876800"/>
            <a:ext cx="39433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Nodes less than 3 “cost units” from node N2</a:t>
            </a:r>
          </a:p>
        </p:txBody>
      </p:sp>
      <p:sp>
        <p:nvSpPr>
          <p:cNvPr id="71738" name="Rectangle 1084"/>
          <p:cNvSpPr>
            <a:spLocks noChangeArrowheads="1"/>
          </p:cNvSpPr>
          <p:nvPr/>
        </p:nvSpPr>
        <p:spPr bwMode="auto">
          <a:xfrm>
            <a:off x="344488" y="5453063"/>
            <a:ext cx="89916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LogicalSubPath[] pathArray =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  analyst.withinCost 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(new PointOnNet(startNodeId), maxCost);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00" name="Rectangle 44"/>
          <p:cNvSpPr>
            <a:spLocks noChangeArrowheads="1"/>
          </p:cNvSpPr>
          <p:nvPr/>
        </p:nvSpPr>
        <p:spPr bwMode="auto">
          <a:xfrm>
            <a:off x="4800600" y="1219200"/>
            <a:ext cx="4191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54699" name="Rectangle 43"/>
          <p:cNvSpPr>
            <a:spLocks noChangeArrowheads="1"/>
          </p:cNvSpPr>
          <p:nvPr/>
        </p:nvSpPr>
        <p:spPr bwMode="auto">
          <a:xfrm>
            <a:off x="381000" y="1219200"/>
            <a:ext cx="4191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2253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Analysis vs. Network Analysis</a:t>
            </a:r>
          </a:p>
        </p:txBody>
      </p:sp>
      <p:sp>
        <p:nvSpPr>
          <p:cNvPr id="22533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3188"/>
            <a:ext cx="3676650" cy="24368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/>
              <a:t>Spatial analysis</a:t>
            </a:r>
          </a:p>
          <a:p>
            <a:pPr eaLnBrk="1" hangingPunct="1"/>
            <a:r>
              <a:rPr lang="en-US" sz="1800"/>
              <a:t>Based on topology</a:t>
            </a:r>
          </a:p>
          <a:p>
            <a:pPr eaLnBrk="1" hangingPunct="1"/>
            <a:r>
              <a:rPr lang="en-US" sz="1800"/>
              <a:t>Accomplished with spatial queries</a:t>
            </a:r>
          </a:p>
          <a:p>
            <a:pPr eaLnBrk="1" hangingPunct="1"/>
            <a:r>
              <a:rPr lang="en-US" sz="1800"/>
              <a:t>Connectivity not required for proximity and distance</a:t>
            </a:r>
          </a:p>
          <a:p>
            <a:pPr eaLnBrk="1" hangingPunct="1"/>
            <a:r>
              <a:rPr lang="en-US" sz="1800"/>
              <a:t>Maintains Topological relationships</a:t>
            </a:r>
          </a:p>
        </p:txBody>
      </p:sp>
      <p:sp>
        <p:nvSpPr>
          <p:cNvPr id="22534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4900613" y="1371600"/>
            <a:ext cx="4008437" cy="23622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/>
              <a:t>Network analysis</a:t>
            </a:r>
          </a:p>
          <a:p>
            <a:pPr eaLnBrk="1" hangingPunct="1"/>
            <a:r>
              <a:rPr lang="en-US" sz="1800"/>
              <a:t>Based on connectivity</a:t>
            </a:r>
          </a:p>
          <a:p>
            <a:pPr eaLnBrk="1" hangingPunct="1"/>
            <a:r>
              <a:rPr lang="en-US" sz="1800"/>
              <a:t>Solely based on cost and direction of links (graph analysis)</a:t>
            </a:r>
          </a:p>
          <a:p>
            <a:pPr eaLnBrk="1" hangingPunct="1"/>
            <a:r>
              <a:rPr lang="en-US" sz="1800"/>
              <a:t>Does not use spatial data, only uses link/node cost and link direction</a:t>
            </a: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2408238" y="4621213"/>
            <a:ext cx="1801812" cy="292100"/>
            <a:chOff x="1396" y="2308"/>
            <a:chExt cx="1048" cy="184"/>
          </a:xfrm>
        </p:grpSpPr>
        <p:sp>
          <p:nvSpPr>
            <p:cNvPr id="22557" name="Oval 5"/>
            <p:cNvSpPr>
              <a:spLocks noChangeArrowheads="1"/>
            </p:cNvSpPr>
            <p:nvPr/>
          </p:nvSpPr>
          <p:spPr bwMode="auto">
            <a:xfrm>
              <a:off x="1396" y="230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8" name="Oval 6"/>
            <p:cNvSpPr>
              <a:spLocks noChangeArrowheads="1"/>
            </p:cNvSpPr>
            <p:nvPr/>
          </p:nvSpPr>
          <p:spPr bwMode="auto">
            <a:xfrm>
              <a:off x="2356" y="240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9" name="Line 7"/>
            <p:cNvSpPr>
              <a:spLocks noChangeShapeType="1"/>
            </p:cNvSpPr>
            <p:nvPr/>
          </p:nvSpPr>
          <p:spPr bwMode="auto">
            <a:xfrm>
              <a:off x="1488" y="2352"/>
              <a:ext cx="86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5784850" y="4572000"/>
            <a:ext cx="1892300" cy="330200"/>
            <a:chOff x="3340" y="2496"/>
            <a:chExt cx="1100" cy="208"/>
          </a:xfrm>
        </p:grpSpPr>
        <p:sp>
          <p:nvSpPr>
            <p:cNvPr id="22554" name="Oval 9"/>
            <p:cNvSpPr>
              <a:spLocks noChangeArrowheads="1"/>
            </p:cNvSpPr>
            <p:nvPr/>
          </p:nvSpPr>
          <p:spPr bwMode="auto">
            <a:xfrm>
              <a:off x="3340" y="2508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5" name="Oval 10"/>
            <p:cNvSpPr>
              <a:spLocks noChangeArrowheads="1"/>
            </p:cNvSpPr>
            <p:nvPr/>
          </p:nvSpPr>
          <p:spPr bwMode="auto">
            <a:xfrm>
              <a:off x="4352" y="26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6" name="Freeform 11"/>
            <p:cNvSpPr>
              <a:spLocks/>
            </p:cNvSpPr>
            <p:nvPr/>
          </p:nvSpPr>
          <p:spPr bwMode="auto">
            <a:xfrm>
              <a:off x="3440" y="2496"/>
              <a:ext cx="913" cy="173"/>
            </a:xfrm>
            <a:custGeom>
              <a:avLst/>
              <a:gdLst>
                <a:gd name="T0" fmla="*/ 0 w 913"/>
                <a:gd name="T1" fmla="*/ 69 h 173"/>
                <a:gd name="T2" fmla="*/ 21 w 913"/>
                <a:gd name="T3" fmla="*/ 81 h 173"/>
                <a:gd name="T4" fmla="*/ 32 w 913"/>
                <a:gd name="T5" fmla="*/ 86 h 173"/>
                <a:gd name="T6" fmla="*/ 47 w 913"/>
                <a:gd name="T7" fmla="*/ 96 h 173"/>
                <a:gd name="T8" fmla="*/ 62 w 913"/>
                <a:gd name="T9" fmla="*/ 101 h 173"/>
                <a:gd name="T10" fmla="*/ 77 w 913"/>
                <a:gd name="T11" fmla="*/ 106 h 173"/>
                <a:gd name="T12" fmla="*/ 92 w 913"/>
                <a:gd name="T13" fmla="*/ 116 h 173"/>
                <a:gd name="T14" fmla="*/ 107 w 913"/>
                <a:gd name="T15" fmla="*/ 121 h 173"/>
                <a:gd name="T16" fmla="*/ 122 w 913"/>
                <a:gd name="T17" fmla="*/ 126 h 173"/>
                <a:gd name="T18" fmla="*/ 137 w 913"/>
                <a:gd name="T19" fmla="*/ 131 h 173"/>
                <a:gd name="T20" fmla="*/ 153 w 913"/>
                <a:gd name="T21" fmla="*/ 136 h 173"/>
                <a:gd name="T22" fmla="*/ 168 w 913"/>
                <a:gd name="T23" fmla="*/ 136 h 173"/>
                <a:gd name="T24" fmla="*/ 188 w 913"/>
                <a:gd name="T25" fmla="*/ 141 h 173"/>
                <a:gd name="T26" fmla="*/ 203 w 913"/>
                <a:gd name="T27" fmla="*/ 141 h 173"/>
                <a:gd name="T28" fmla="*/ 223 w 913"/>
                <a:gd name="T29" fmla="*/ 141 h 173"/>
                <a:gd name="T30" fmla="*/ 238 w 913"/>
                <a:gd name="T31" fmla="*/ 141 h 173"/>
                <a:gd name="T32" fmla="*/ 258 w 913"/>
                <a:gd name="T33" fmla="*/ 141 h 173"/>
                <a:gd name="T34" fmla="*/ 274 w 913"/>
                <a:gd name="T35" fmla="*/ 136 h 173"/>
                <a:gd name="T36" fmla="*/ 289 w 913"/>
                <a:gd name="T37" fmla="*/ 136 h 173"/>
                <a:gd name="T38" fmla="*/ 309 w 913"/>
                <a:gd name="T39" fmla="*/ 126 h 173"/>
                <a:gd name="T40" fmla="*/ 324 w 913"/>
                <a:gd name="T41" fmla="*/ 121 h 173"/>
                <a:gd name="T42" fmla="*/ 344 w 913"/>
                <a:gd name="T43" fmla="*/ 116 h 173"/>
                <a:gd name="T44" fmla="*/ 359 w 913"/>
                <a:gd name="T45" fmla="*/ 106 h 173"/>
                <a:gd name="T46" fmla="*/ 379 w 913"/>
                <a:gd name="T47" fmla="*/ 96 h 173"/>
                <a:gd name="T48" fmla="*/ 390 w 913"/>
                <a:gd name="T49" fmla="*/ 86 h 173"/>
                <a:gd name="T50" fmla="*/ 405 w 913"/>
                <a:gd name="T51" fmla="*/ 81 h 173"/>
                <a:gd name="T52" fmla="*/ 420 w 913"/>
                <a:gd name="T53" fmla="*/ 76 h 173"/>
                <a:gd name="T54" fmla="*/ 435 w 913"/>
                <a:gd name="T55" fmla="*/ 71 h 173"/>
                <a:gd name="T56" fmla="*/ 455 w 913"/>
                <a:gd name="T57" fmla="*/ 61 h 173"/>
                <a:gd name="T58" fmla="*/ 475 w 913"/>
                <a:gd name="T59" fmla="*/ 56 h 173"/>
                <a:gd name="T60" fmla="*/ 490 w 913"/>
                <a:gd name="T61" fmla="*/ 51 h 173"/>
                <a:gd name="T62" fmla="*/ 500 w 913"/>
                <a:gd name="T63" fmla="*/ 40 h 173"/>
                <a:gd name="T64" fmla="*/ 511 w 913"/>
                <a:gd name="T65" fmla="*/ 35 h 173"/>
                <a:gd name="T66" fmla="*/ 526 w 913"/>
                <a:gd name="T67" fmla="*/ 30 h 173"/>
                <a:gd name="T68" fmla="*/ 541 w 913"/>
                <a:gd name="T69" fmla="*/ 15 h 173"/>
                <a:gd name="T70" fmla="*/ 556 w 913"/>
                <a:gd name="T71" fmla="*/ 10 h 173"/>
                <a:gd name="T72" fmla="*/ 571 w 913"/>
                <a:gd name="T73" fmla="*/ 5 h 173"/>
                <a:gd name="T74" fmla="*/ 586 w 913"/>
                <a:gd name="T75" fmla="*/ 5 h 173"/>
                <a:gd name="T76" fmla="*/ 601 w 913"/>
                <a:gd name="T77" fmla="*/ 0 h 173"/>
                <a:gd name="T78" fmla="*/ 616 w 913"/>
                <a:gd name="T79" fmla="*/ 0 h 173"/>
                <a:gd name="T80" fmla="*/ 637 w 913"/>
                <a:gd name="T81" fmla="*/ 0 h 173"/>
                <a:gd name="T82" fmla="*/ 652 w 913"/>
                <a:gd name="T83" fmla="*/ 5 h 173"/>
                <a:gd name="T84" fmla="*/ 667 w 913"/>
                <a:gd name="T85" fmla="*/ 5 h 173"/>
                <a:gd name="T86" fmla="*/ 682 w 913"/>
                <a:gd name="T87" fmla="*/ 15 h 173"/>
                <a:gd name="T88" fmla="*/ 692 w 913"/>
                <a:gd name="T89" fmla="*/ 30 h 173"/>
                <a:gd name="T90" fmla="*/ 707 w 913"/>
                <a:gd name="T91" fmla="*/ 45 h 173"/>
                <a:gd name="T92" fmla="*/ 712 w 913"/>
                <a:gd name="T93" fmla="*/ 56 h 173"/>
                <a:gd name="T94" fmla="*/ 717 w 913"/>
                <a:gd name="T95" fmla="*/ 71 h 173"/>
                <a:gd name="T96" fmla="*/ 722 w 913"/>
                <a:gd name="T97" fmla="*/ 86 h 173"/>
                <a:gd name="T98" fmla="*/ 727 w 913"/>
                <a:gd name="T99" fmla="*/ 101 h 173"/>
                <a:gd name="T100" fmla="*/ 737 w 913"/>
                <a:gd name="T101" fmla="*/ 116 h 173"/>
                <a:gd name="T102" fmla="*/ 748 w 913"/>
                <a:gd name="T103" fmla="*/ 131 h 173"/>
                <a:gd name="T104" fmla="*/ 763 w 913"/>
                <a:gd name="T105" fmla="*/ 136 h 173"/>
                <a:gd name="T106" fmla="*/ 778 w 913"/>
                <a:gd name="T107" fmla="*/ 146 h 173"/>
                <a:gd name="T108" fmla="*/ 793 w 913"/>
                <a:gd name="T109" fmla="*/ 151 h 173"/>
                <a:gd name="T110" fmla="*/ 808 w 913"/>
                <a:gd name="T111" fmla="*/ 161 h 173"/>
                <a:gd name="T112" fmla="*/ 823 w 913"/>
                <a:gd name="T113" fmla="*/ 166 h 173"/>
                <a:gd name="T114" fmla="*/ 838 w 913"/>
                <a:gd name="T115" fmla="*/ 166 h 173"/>
                <a:gd name="T116" fmla="*/ 853 w 913"/>
                <a:gd name="T117" fmla="*/ 172 h 173"/>
                <a:gd name="T118" fmla="*/ 869 w 913"/>
                <a:gd name="T119" fmla="*/ 172 h 173"/>
                <a:gd name="T120" fmla="*/ 912 w 913"/>
                <a:gd name="T121" fmla="*/ 165 h 173"/>
                <a:gd name="T122" fmla="*/ 864 w 913"/>
                <a:gd name="T123" fmla="*/ 165 h 1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13"/>
                <a:gd name="T187" fmla="*/ 0 h 173"/>
                <a:gd name="T188" fmla="*/ 913 w 913"/>
                <a:gd name="T189" fmla="*/ 173 h 1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13" h="173">
                  <a:moveTo>
                    <a:pt x="0" y="69"/>
                  </a:moveTo>
                  <a:lnTo>
                    <a:pt x="21" y="81"/>
                  </a:lnTo>
                  <a:lnTo>
                    <a:pt x="32" y="86"/>
                  </a:lnTo>
                  <a:lnTo>
                    <a:pt x="47" y="96"/>
                  </a:lnTo>
                  <a:lnTo>
                    <a:pt x="62" y="101"/>
                  </a:lnTo>
                  <a:lnTo>
                    <a:pt x="77" y="106"/>
                  </a:lnTo>
                  <a:lnTo>
                    <a:pt x="92" y="116"/>
                  </a:lnTo>
                  <a:lnTo>
                    <a:pt x="107" y="121"/>
                  </a:lnTo>
                  <a:lnTo>
                    <a:pt x="122" y="126"/>
                  </a:lnTo>
                  <a:lnTo>
                    <a:pt x="137" y="131"/>
                  </a:lnTo>
                  <a:lnTo>
                    <a:pt x="153" y="136"/>
                  </a:lnTo>
                  <a:lnTo>
                    <a:pt x="168" y="136"/>
                  </a:lnTo>
                  <a:lnTo>
                    <a:pt x="188" y="141"/>
                  </a:lnTo>
                  <a:lnTo>
                    <a:pt x="203" y="141"/>
                  </a:lnTo>
                  <a:lnTo>
                    <a:pt x="223" y="141"/>
                  </a:lnTo>
                  <a:lnTo>
                    <a:pt x="238" y="141"/>
                  </a:lnTo>
                  <a:lnTo>
                    <a:pt x="258" y="141"/>
                  </a:lnTo>
                  <a:lnTo>
                    <a:pt x="274" y="136"/>
                  </a:lnTo>
                  <a:lnTo>
                    <a:pt x="289" y="136"/>
                  </a:lnTo>
                  <a:lnTo>
                    <a:pt x="309" y="126"/>
                  </a:lnTo>
                  <a:lnTo>
                    <a:pt x="324" y="121"/>
                  </a:lnTo>
                  <a:lnTo>
                    <a:pt x="344" y="116"/>
                  </a:lnTo>
                  <a:lnTo>
                    <a:pt x="359" y="106"/>
                  </a:lnTo>
                  <a:lnTo>
                    <a:pt x="379" y="96"/>
                  </a:lnTo>
                  <a:lnTo>
                    <a:pt x="390" y="86"/>
                  </a:lnTo>
                  <a:lnTo>
                    <a:pt x="405" y="81"/>
                  </a:lnTo>
                  <a:lnTo>
                    <a:pt x="420" y="76"/>
                  </a:lnTo>
                  <a:lnTo>
                    <a:pt x="435" y="71"/>
                  </a:lnTo>
                  <a:lnTo>
                    <a:pt x="455" y="61"/>
                  </a:lnTo>
                  <a:lnTo>
                    <a:pt x="475" y="56"/>
                  </a:lnTo>
                  <a:lnTo>
                    <a:pt x="490" y="51"/>
                  </a:lnTo>
                  <a:lnTo>
                    <a:pt x="500" y="40"/>
                  </a:lnTo>
                  <a:lnTo>
                    <a:pt x="511" y="35"/>
                  </a:lnTo>
                  <a:lnTo>
                    <a:pt x="526" y="30"/>
                  </a:lnTo>
                  <a:lnTo>
                    <a:pt x="541" y="15"/>
                  </a:lnTo>
                  <a:lnTo>
                    <a:pt x="556" y="10"/>
                  </a:lnTo>
                  <a:lnTo>
                    <a:pt x="571" y="5"/>
                  </a:lnTo>
                  <a:lnTo>
                    <a:pt x="586" y="5"/>
                  </a:lnTo>
                  <a:lnTo>
                    <a:pt x="601" y="0"/>
                  </a:lnTo>
                  <a:lnTo>
                    <a:pt x="616" y="0"/>
                  </a:lnTo>
                  <a:lnTo>
                    <a:pt x="637" y="0"/>
                  </a:lnTo>
                  <a:lnTo>
                    <a:pt x="652" y="5"/>
                  </a:lnTo>
                  <a:lnTo>
                    <a:pt x="667" y="5"/>
                  </a:lnTo>
                  <a:lnTo>
                    <a:pt x="682" y="15"/>
                  </a:lnTo>
                  <a:lnTo>
                    <a:pt x="692" y="30"/>
                  </a:lnTo>
                  <a:lnTo>
                    <a:pt x="707" y="45"/>
                  </a:lnTo>
                  <a:lnTo>
                    <a:pt x="712" y="56"/>
                  </a:lnTo>
                  <a:lnTo>
                    <a:pt x="717" y="71"/>
                  </a:lnTo>
                  <a:lnTo>
                    <a:pt x="722" y="86"/>
                  </a:lnTo>
                  <a:lnTo>
                    <a:pt x="727" y="101"/>
                  </a:lnTo>
                  <a:lnTo>
                    <a:pt x="737" y="116"/>
                  </a:lnTo>
                  <a:lnTo>
                    <a:pt x="748" y="131"/>
                  </a:lnTo>
                  <a:lnTo>
                    <a:pt x="763" y="136"/>
                  </a:lnTo>
                  <a:lnTo>
                    <a:pt x="778" y="146"/>
                  </a:lnTo>
                  <a:lnTo>
                    <a:pt x="793" y="151"/>
                  </a:lnTo>
                  <a:lnTo>
                    <a:pt x="808" y="161"/>
                  </a:lnTo>
                  <a:lnTo>
                    <a:pt x="823" y="166"/>
                  </a:lnTo>
                  <a:lnTo>
                    <a:pt x="838" y="166"/>
                  </a:lnTo>
                  <a:lnTo>
                    <a:pt x="853" y="172"/>
                  </a:lnTo>
                  <a:lnTo>
                    <a:pt x="869" y="172"/>
                  </a:lnTo>
                  <a:lnTo>
                    <a:pt x="912" y="165"/>
                  </a:lnTo>
                  <a:lnTo>
                    <a:pt x="864" y="16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37" name="Group 12"/>
          <p:cNvGrpSpPr>
            <a:grpSpLocks/>
          </p:cNvGrpSpPr>
          <p:nvPr/>
        </p:nvGrpSpPr>
        <p:grpSpPr bwMode="auto">
          <a:xfrm>
            <a:off x="5605463" y="5081588"/>
            <a:ext cx="2395537" cy="938212"/>
            <a:chOff x="3259" y="2861"/>
            <a:chExt cx="1393" cy="591"/>
          </a:xfrm>
        </p:grpSpPr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3652" y="3076"/>
              <a:ext cx="88" cy="88"/>
            </a:xfrm>
            <a:prstGeom prst="ellipse">
              <a:avLst/>
            </a:prstGeom>
            <a:solidFill>
              <a:srgbClr val="FF66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8" name="Oval 14"/>
            <p:cNvSpPr>
              <a:spLocks noChangeArrowheads="1"/>
            </p:cNvSpPr>
            <p:nvPr/>
          </p:nvSpPr>
          <p:spPr bwMode="auto">
            <a:xfrm>
              <a:off x="3796" y="322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9" name="Oval 15"/>
            <p:cNvSpPr>
              <a:spLocks noChangeArrowheads="1"/>
            </p:cNvSpPr>
            <p:nvPr/>
          </p:nvSpPr>
          <p:spPr bwMode="auto">
            <a:xfrm>
              <a:off x="3364" y="3364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0" name="Oval 16"/>
            <p:cNvSpPr>
              <a:spLocks noChangeArrowheads="1"/>
            </p:cNvSpPr>
            <p:nvPr/>
          </p:nvSpPr>
          <p:spPr bwMode="auto">
            <a:xfrm>
              <a:off x="4420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1" name="Freeform 17"/>
            <p:cNvSpPr>
              <a:spLocks/>
            </p:cNvSpPr>
            <p:nvPr/>
          </p:nvSpPr>
          <p:spPr bwMode="auto">
            <a:xfrm>
              <a:off x="3259" y="2861"/>
              <a:ext cx="390" cy="500"/>
            </a:xfrm>
            <a:custGeom>
              <a:avLst/>
              <a:gdLst>
                <a:gd name="T0" fmla="*/ 377 w 391"/>
                <a:gd name="T1" fmla="*/ 259 h 500"/>
                <a:gd name="T2" fmla="*/ 375 w 391"/>
                <a:gd name="T3" fmla="*/ 237 h 500"/>
                <a:gd name="T4" fmla="*/ 370 w 391"/>
                <a:gd name="T5" fmla="*/ 216 h 500"/>
                <a:gd name="T6" fmla="*/ 355 w 391"/>
                <a:gd name="T7" fmla="*/ 196 h 500"/>
                <a:gd name="T8" fmla="*/ 345 w 391"/>
                <a:gd name="T9" fmla="*/ 176 h 500"/>
                <a:gd name="T10" fmla="*/ 335 w 391"/>
                <a:gd name="T11" fmla="*/ 156 h 500"/>
                <a:gd name="T12" fmla="*/ 325 w 391"/>
                <a:gd name="T13" fmla="*/ 136 h 500"/>
                <a:gd name="T14" fmla="*/ 310 w 391"/>
                <a:gd name="T15" fmla="*/ 116 h 500"/>
                <a:gd name="T16" fmla="*/ 300 w 391"/>
                <a:gd name="T17" fmla="*/ 105 h 500"/>
                <a:gd name="T18" fmla="*/ 280 w 391"/>
                <a:gd name="T19" fmla="*/ 85 h 500"/>
                <a:gd name="T20" fmla="*/ 265 w 391"/>
                <a:gd name="T21" fmla="*/ 75 h 500"/>
                <a:gd name="T22" fmla="*/ 249 w 391"/>
                <a:gd name="T23" fmla="*/ 55 h 500"/>
                <a:gd name="T24" fmla="*/ 234 w 391"/>
                <a:gd name="T25" fmla="*/ 45 h 500"/>
                <a:gd name="T26" fmla="*/ 219 w 391"/>
                <a:gd name="T27" fmla="*/ 35 h 500"/>
                <a:gd name="T28" fmla="*/ 199 w 391"/>
                <a:gd name="T29" fmla="*/ 30 h 500"/>
                <a:gd name="T30" fmla="*/ 192 w 391"/>
                <a:gd name="T31" fmla="*/ 20 h 500"/>
                <a:gd name="T32" fmla="*/ 172 w 391"/>
                <a:gd name="T33" fmla="*/ 15 h 500"/>
                <a:gd name="T34" fmla="*/ 151 w 391"/>
                <a:gd name="T35" fmla="*/ 10 h 500"/>
                <a:gd name="T36" fmla="*/ 136 w 391"/>
                <a:gd name="T37" fmla="*/ 5 h 500"/>
                <a:gd name="T38" fmla="*/ 121 w 391"/>
                <a:gd name="T39" fmla="*/ 0 h 500"/>
                <a:gd name="T40" fmla="*/ 106 w 391"/>
                <a:gd name="T41" fmla="*/ 0 h 500"/>
                <a:gd name="T42" fmla="*/ 86 w 391"/>
                <a:gd name="T43" fmla="*/ 0 h 500"/>
                <a:gd name="T44" fmla="*/ 71 w 391"/>
                <a:gd name="T45" fmla="*/ 0 h 500"/>
                <a:gd name="T46" fmla="*/ 56 w 391"/>
                <a:gd name="T47" fmla="*/ 0 h 500"/>
                <a:gd name="T48" fmla="*/ 41 w 391"/>
                <a:gd name="T49" fmla="*/ 5 h 500"/>
                <a:gd name="T50" fmla="*/ 30 w 391"/>
                <a:gd name="T51" fmla="*/ 10 h 500"/>
                <a:gd name="T52" fmla="*/ 15 w 391"/>
                <a:gd name="T53" fmla="*/ 20 h 500"/>
                <a:gd name="T54" fmla="*/ 5 w 391"/>
                <a:gd name="T55" fmla="*/ 40 h 500"/>
                <a:gd name="T56" fmla="*/ 0 w 391"/>
                <a:gd name="T57" fmla="*/ 55 h 500"/>
                <a:gd name="T58" fmla="*/ 0 w 391"/>
                <a:gd name="T59" fmla="*/ 70 h 500"/>
                <a:gd name="T60" fmla="*/ 0 w 391"/>
                <a:gd name="T61" fmla="*/ 85 h 500"/>
                <a:gd name="T62" fmla="*/ 0 w 391"/>
                <a:gd name="T63" fmla="*/ 100 h 500"/>
                <a:gd name="T64" fmla="*/ 0 w 391"/>
                <a:gd name="T65" fmla="*/ 111 h 500"/>
                <a:gd name="T66" fmla="*/ 5 w 391"/>
                <a:gd name="T67" fmla="*/ 126 h 500"/>
                <a:gd name="T68" fmla="*/ 10 w 391"/>
                <a:gd name="T69" fmla="*/ 141 h 500"/>
                <a:gd name="T70" fmla="*/ 20 w 391"/>
                <a:gd name="T71" fmla="*/ 156 h 500"/>
                <a:gd name="T72" fmla="*/ 25 w 391"/>
                <a:gd name="T73" fmla="*/ 171 h 500"/>
                <a:gd name="T74" fmla="*/ 30 w 391"/>
                <a:gd name="T75" fmla="*/ 186 h 500"/>
                <a:gd name="T76" fmla="*/ 41 w 391"/>
                <a:gd name="T77" fmla="*/ 196 h 500"/>
                <a:gd name="T78" fmla="*/ 51 w 391"/>
                <a:gd name="T79" fmla="*/ 211 h 500"/>
                <a:gd name="T80" fmla="*/ 61 w 391"/>
                <a:gd name="T81" fmla="*/ 227 h 500"/>
                <a:gd name="T82" fmla="*/ 76 w 391"/>
                <a:gd name="T83" fmla="*/ 237 h 500"/>
                <a:gd name="T84" fmla="*/ 91 w 391"/>
                <a:gd name="T85" fmla="*/ 257 h 500"/>
                <a:gd name="T86" fmla="*/ 106 w 391"/>
                <a:gd name="T87" fmla="*/ 272 h 500"/>
                <a:gd name="T88" fmla="*/ 116 w 391"/>
                <a:gd name="T89" fmla="*/ 287 h 500"/>
                <a:gd name="T90" fmla="*/ 131 w 391"/>
                <a:gd name="T91" fmla="*/ 302 h 500"/>
                <a:gd name="T92" fmla="*/ 151 w 391"/>
                <a:gd name="T93" fmla="*/ 317 h 500"/>
                <a:gd name="T94" fmla="*/ 162 w 391"/>
                <a:gd name="T95" fmla="*/ 332 h 500"/>
                <a:gd name="T96" fmla="*/ 172 w 391"/>
                <a:gd name="T97" fmla="*/ 348 h 500"/>
                <a:gd name="T98" fmla="*/ 187 w 391"/>
                <a:gd name="T99" fmla="*/ 358 h 500"/>
                <a:gd name="T100" fmla="*/ 195 w 391"/>
                <a:gd name="T101" fmla="*/ 368 h 500"/>
                <a:gd name="T102" fmla="*/ 199 w 391"/>
                <a:gd name="T103" fmla="*/ 383 h 500"/>
                <a:gd name="T104" fmla="*/ 204 w 391"/>
                <a:gd name="T105" fmla="*/ 398 h 500"/>
                <a:gd name="T106" fmla="*/ 204 w 391"/>
                <a:gd name="T107" fmla="*/ 413 h 500"/>
                <a:gd name="T108" fmla="*/ 199 w 391"/>
                <a:gd name="T109" fmla="*/ 428 h 500"/>
                <a:gd name="T110" fmla="*/ 195 w 391"/>
                <a:gd name="T111" fmla="*/ 443 h 500"/>
                <a:gd name="T112" fmla="*/ 192 w 391"/>
                <a:gd name="T113" fmla="*/ 458 h 500"/>
                <a:gd name="T114" fmla="*/ 177 w 391"/>
                <a:gd name="T115" fmla="*/ 469 h 500"/>
                <a:gd name="T116" fmla="*/ 167 w 391"/>
                <a:gd name="T117" fmla="*/ 484 h 500"/>
                <a:gd name="T118" fmla="*/ 156 w 391"/>
                <a:gd name="T119" fmla="*/ 489 h 500"/>
                <a:gd name="T120" fmla="*/ 150 w 391"/>
                <a:gd name="T121" fmla="*/ 499 h 5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1"/>
                <a:gd name="T184" fmla="*/ 0 h 500"/>
                <a:gd name="T185" fmla="*/ 391 w 391"/>
                <a:gd name="T186" fmla="*/ 500 h 50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1" h="500">
                  <a:moveTo>
                    <a:pt x="390" y="259"/>
                  </a:moveTo>
                  <a:lnTo>
                    <a:pt x="388" y="237"/>
                  </a:lnTo>
                  <a:lnTo>
                    <a:pt x="383" y="216"/>
                  </a:lnTo>
                  <a:lnTo>
                    <a:pt x="368" y="196"/>
                  </a:lnTo>
                  <a:lnTo>
                    <a:pt x="358" y="176"/>
                  </a:lnTo>
                  <a:lnTo>
                    <a:pt x="348" y="156"/>
                  </a:lnTo>
                  <a:lnTo>
                    <a:pt x="338" y="136"/>
                  </a:lnTo>
                  <a:lnTo>
                    <a:pt x="323" y="116"/>
                  </a:lnTo>
                  <a:lnTo>
                    <a:pt x="313" y="105"/>
                  </a:lnTo>
                  <a:lnTo>
                    <a:pt x="293" y="85"/>
                  </a:lnTo>
                  <a:lnTo>
                    <a:pt x="278" y="75"/>
                  </a:lnTo>
                  <a:lnTo>
                    <a:pt x="262" y="55"/>
                  </a:lnTo>
                  <a:lnTo>
                    <a:pt x="247" y="45"/>
                  </a:lnTo>
                  <a:lnTo>
                    <a:pt x="232" y="35"/>
                  </a:lnTo>
                  <a:lnTo>
                    <a:pt x="212" y="30"/>
                  </a:lnTo>
                  <a:lnTo>
                    <a:pt x="192" y="20"/>
                  </a:lnTo>
                  <a:lnTo>
                    <a:pt x="172" y="15"/>
                  </a:lnTo>
                  <a:lnTo>
                    <a:pt x="151" y="10"/>
                  </a:lnTo>
                  <a:lnTo>
                    <a:pt x="136" y="5"/>
                  </a:lnTo>
                  <a:lnTo>
                    <a:pt x="121" y="0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41" y="5"/>
                  </a:lnTo>
                  <a:lnTo>
                    <a:pt x="30" y="10"/>
                  </a:lnTo>
                  <a:lnTo>
                    <a:pt x="15" y="20"/>
                  </a:lnTo>
                  <a:lnTo>
                    <a:pt x="5" y="4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0" y="85"/>
                  </a:lnTo>
                  <a:lnTo>
                    <a:pt x="0" y="100"/>
                  </a:lnTo>
                  <a:lnTo>
                    <a:pt x="0" y="111"/>
                  </a:lnTo>
                  <a:lnTo>
                    <a:pt x="5" y="126"/>
                  </a:lnTo>
                  <a:lnTo>
                    <a:pt x="10" y="141"/>
                  </a:lnTo>
                  <a:lnTo>
                    <a:pt x="20" y="156"/>
                  </a:lnTo>
                  <a:lnTo>
                    <a:pt x="25" y="171"/>
                  </a:lnTo>
                  <a:lnTo>
                    <a:pt x="30" y="186"/>
                  </a:lnTo>
                  <a:lnTo>
                    <a:pt x="41" y="196"/>
                  </a:lnTo>
                  <a:lnTo>
                    <a:pt x="51" y="211"/>
                  </a:lnTo>
                  <a:lnTo>
                    <a:pt x="61" y="227"/>
                  </a:lnTo>
                  <a:lnTo>
                    <a:pt x="76" y="237"/>
                  </a:lnTo>
                  <a:lnTo>
                    <a:pt x="91" y="257"/>
                  </a:lnTo>
                  <a:lnTo>
                    <a:pt x="106" y="272"/>
                  </a:lnTo>
                  <a:lnTo>
                    <a:pt x="116" y="287"/>
                  </a:lnTo>
                  <a:lnTo>
                    <a:pt x="131" y="302"/>
                  </a:lnTo>
                  <a:lnTo>
                    <a:pt x="151" y="317"/>
                  </a:lnTo>
                  <a:lnTo>
                    <a:pt x="162" y="332"/>
                  </a:lnTo>
                  <a:lnTo>
                    <a:pt x="172" y="348"/>
                  </a:lnTo>
                  <a:lnTo>
                    <a:pt x="187" y="358"/>
                  </a:lnTo>
                  <a:lnTo>
                    <a:pt x="202" y="368"/>
                  </a:lnTo>
                  <a:lnTo>
                    <a:pt x="212" y="383"/>
                  </a:lnTo>
                  <a:lnTo>
                    <a:pt x="217" y="398"/>
                  </a:lnTo>
                  <a:lnTo>
                    <a:pt x="217" y="413"/>
                  </a:lnTo>
                  <a:lnTo>
                    <a:pt x="212" y="428"/>
                  </a:lnTo>
                  <a:lnTo>
                    <a:pt x="202" y="443"/>
                  </a:lnTo>
                  <a:lnTo>
                    <a:pt x="192" y="458"/>
                  </a:lnTo>
                  <a:lnTo>
                    <a:pt x="177" y="469"/>
                  </a:lnTo>
                  <a:lnTo>
                    <a:pt x="167" y="484"/>
                  </a:lnTo>
                  <a:lnTo>
                    <a:pt x="156" y="489"/>
                  </a:lnTo>
                  <a:lnTo>
                    <a:pt x="150" y="49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Freeform 18"/>
            <p:cNvSpPr>
              <a:spLocks/>
            </p:cNvSpPr>
            <p:nvPr/>
          </p:nvSpPr>
          <p:spPr bwMode="auto">
            <a:xfrm>
              <a:off x="3744" y="3103"/>
              <a:ext cx="675" cy="46"/>
            </a:xfrm>
            <a:custGeom>
              <a:avLst/>
              <a:gdLst>
                <a:gd name="T0" fmla="*/ 0 w 675"/>
                <a:gd name="T1" fmla="*/ 17 h 46"/>
                <a:gd name="T2" fmla="*/ 23 w 675"/>
                <a:gd name="T3" fmla="*/ 30 h 46"/>
                <a:gd name="T4" fmla="*/ 44 w 675"/>
                <a:gd name="T5" fmla="*/ 30 h 46"/>
                <a:gd name="T6" fmla="*/ 69 w 675"/>
                <a:gd name="T7" fmla="*/ 35 h 46"/>
                <a:gd name="T8" fmla="*/ 99 w 675"/>
                <a:gd name="T9" fmla="*/ 40 h 46"/>
                <a:gd name="T10" fmla="*/ 170 w 675"/>
                <a:gd name="T11" fmla="*/ 40 h 46"/>
                <a:gd name="T12" fmla="*/ 260 w 675"/>
                <a:gd name="T13" fmla="*/ 45 h 46"/>
                <a:gd name="T14" fmla="*/ 351 w 675"/>
                <a:gd name="T15" fmla="*/ 45 h 46"/>
                <a:gd name="T16" fmla="*/ 422 w 675"/>
                <a:gd name="T17" fmla="*/ 40 h 46"/>
                <a:gd name="T18" fmla="*/ 452 w 675"/>
                <a:gd name="T19" fmla="*/ 35 h 46"/>
                <a:gd name="T20" fmla="*/ 472 w 675"/>
                <a:gd name="T21" fmla="*/ 30 h 46"/>
                <a:gd name="T22" fmla="*/ 487 w 675"/>
                <a:gd name="T23" fmla="*/ 25 h 46"/>
                <a:gd name="T24" fmla="*/ 508 w 675"/>
                <a:gd name="T25" fmla="*/ 15 h 46"/>
                <a:gd name="T26" fmla="*/ 533 w 675"/>
                <a:gd name="T27" fmla="*/ 10 h 46"/>
                <a:gd name="T28" fmla="*/ 553 w 675"/>
                <a:gd name="T29" fmla="*/ 10 h 46"/>
                <a:gd name="T30" fmla="*/ 573 w 675"/>
                <a:gd name="T31" fmla="*/ 5 h 46"/>
                <a:gd name="T32" fmla="*/ 588 w 675"/>
                <a:gd name="T33" fmla="*/ 5 h 46"/>
                <a:gd name="T34" fmla="*/ 603 w 675"/>
                <a:gd name="T35" fmla="*/ 0 h 46"/>
                <a:gd name="T36" fmla="*/ 618 w 675"/>
                <a:gd name="T37" fmla="*/ 0 h 46"/>
                <a:gd name="T38" fmla="*/ 629 w 675"/>
                <a:gd name="T39" fmla="*/ 5 h 46"/>
                <a:gd name="T40" fmla="*/ 644 w 675"/>
                <a:gd name="T41" fmla="*/ 10 h 46"/>
                <a:gd name="T42" fmla="*/ 659 w 675"/>
                <a:gd name="T43" fmla="*/ 10 h 46"/>
                <a:gd name="T44" fmla="*/ 674 w 675"/>
                <a:gd name="T45" fmla="*/ 10 h 46"/>
                <a:gd name="T46" fmla="*/ 672 w 675"/>
                <a:gd name="T47" fmla="*/ 17 h 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5"/>
                <a:gd name="T73" fmla="*/ 0 h 46"/>
                <a:gd name="T74" fmla="*/ 675 w 675"/>
                <a:gd name="T75" fmla="*/ 46 h 4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5" h="46">
                  <a:moveTo>
                    <a:pt x="0" y="17"/>
                  </a:moveTo>
                  <a:lnTo>
                    <a:pt x="23" y="30"/>
                  </a:lnTo>
                  <a:lnTo>
                    <a:pt x="44" y="30"/>
                  </a:lnTo>
                  <a:lnTo>
                    <a:pt x="69" y="35"/>
                  </a:lnTo>
                  <a:lnTo>
                    <a:pt x="99" y="40"/>
                  </a:lnTo>
                  <a:lnTo>
                    <a:pt x="170" y="40"/>
                  </a:lnTo>
                  <a:lnTo>
                    <a:pt x="260" y="45"/>
                  </a:lnTo>
                  <a:lnTo>
                    <a:pt x="351" y="45"/>
                  </a:lnTo>
                  <a:lnTo>
                    <a:pt x="422" y="40"/>
                  </a:lnTo>
                  <a:lnTo>
                    <a:pt x="452" y="35"/>
                  </a:lnTo>
                  <a:lnTo>
                    <a:pt x="472" y="30"/>
                  </a:lnTo>
                  <a:lnTo>
                    <a:pt x="487" y="25"/>
                  </a:lnTo>
                  <a:lnTo>
                    <a:pt x="508" y="15"/>
                  </a:lnTo>
                  <a:lnTo>
                    <a:pt x="533" y="10"/>
                  </a:lnTo>
                  <a:lnTo>
                    <a:pt x="553" y="10"/>
                  </a:lnTo>
                  <a:lnTo>
                    <a:pt x="573" y="5"/>
                  </a:lnTo>
                  <a:lnTo>
                    <a:pt x="588" y="5"/>
                  </a:lnTo>
                  <a:lnTo>
                    <a:pt x="603" y="0"/>
                  </a:lnTo>
                  <a:lnTo>
                    <a:pt x="618" y="0"/>
                  </a:lnTo>
                  <a:lnTo>
                    <a:pt x="629" y="5"/>
                  </a:lnTo>
                  <a:lnTo>
                    <a:pt x="644" y="10"/>
                  </a:lnTo>
                  <a:lnTo>
                    <a:pt x="659" y="10"/>
                  </a:lnTo>
                  <a:lnTo>
                    <a:pt x="674" y="10"/>
                  </a:lnTo>
                  <a:lnTo>
                    <a:pt x="672" y="1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3" name="Oval 19"/>
            <p:cNvSpPr>
              <a:spLocks noChangeArrowheads="1"/>
            </p:cNvSpPr>
            <p:nvPr/>
          </p:nvSpPr>
          <p:spPr bwMode="auto">
            <a:xfrm>
              <a:off x="3508" y="2980"/>
              <a:ext cx="1144" cy="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2538" name="Group 20"/>
          <p:cNvGrpSpPr>
            <a:grpSpLocks/>
          </p:cNvGrpSpPr>
          <p:nvPr/>
        </p:nvGrpSpPr>
        <p:grpSpPr bwMode="auto">
          <a:xfrm>
            <a:off x="2105025" y="5187950"/>
            <a:ext cx="2049463" cy="749300"/>
            <a:chOff x="1396" y="2980"/>
            <a:chExt cx="1192" cy="424"/>
          </a:xfrm>
        </p:grpSpPr>
        <p:sp>
          <p:nvSpPr>
            <p:cNvPr id="22541" name="Oval 21"/>
            <p:cNvSpPr>
              <a:spLocks noChangeArrowheads="1"/>
            </p:cNvSpPr>
            <p:nvPr/>
          </p:nvSpPr>
          <p:spPr bwMode="auto">
            <a:xfrm>
              <a:off x="1732" y="3076"/>
              <a:ext cx="88" cy="88"/>
            </a:xfrm>
            <a:prstGeom prst="ellipse">
              <a:avLst/>
            </a:prstGeom>
            <a:solidFill>
              <a:srgbClr val="FF66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2" name="Oval 22"/>
            <p:cNvSpPr>
              <a:spLocks noChangeArrowheads="1"/>
            </p:cNvSpPr>
            <p:nvPr/>
          </p:nvSpPr>
          <p:spPr bwMode="auto">
            <a:xfrm>
              <a:off x="1876" y="3220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3" name="Oval 23"/>
            <p:cNvSpPr>
              <a:spLocks noChangeArrowheads="1"/>
            </p:cNvSpPr>
            <p:nvPr/>
          </p:nvSpPr>
          <p:spPr bwMode="auto">
            <a:xfrm>
              <a:off x="1396" y="331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4" name="Oval 24"/>
            <p:cNvSpPr>
              <a:spLocks noChangeArrowheads="1"/>
            </p:cNvSpPr>
            <p:nvPr/>
          </p:nvSpPr>
          <p:spPr bwMode="auto">
            <a:xfrm>
              <a:off x="2500" y="3076"/>
              <a:ext cx="88" cy="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5" name="Oval 25"/>
            <p:cNvSpPr>
              <a:spLocks noChangeArrowheads="1"/>
            </p:cNvSpPr>
            <p:nvPr/>
          </p:nvSpPr>
          <p:spPr bwMode="auto">
            <a:xfrm>
              <a:off x="1636" y="2980"/>
              <a:ext cx="424" cy="4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6" name="Line 26"/>
            <p:cNvSpPr>
              <a:spLocks noChangeShapeType="1"/>
            </p:cNvSpPr>
            <p:nvPr/>
          </p:nvSpPr>
          <p:spPr bwMode="auto">
            <a:xfrm>
              <a:off x="1824" y="312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9" name="Rectangle 39"/>
          <p:cNvSpPr>
            <a:spLocks noChangeArrowheads="1"/>
          </p:cNvSpPr>
          <p:nvPr/>
        </p:nvSpPr>
        <p:spPr bwMode="auto">
          <a:xfrm>
            <a:off x="1593850" y="4191000"/>
            <a:ext cx="18224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0">
                <a:latin typeface="Univers" charset="0"/>
              </a:rPr>
              <a:t>spatial proximity</a:t>
            </a:r>
          </a:p>
        </p:txBody>
      </p:sp>
      <p:sp>
        <p:nvSpPr>
          <p:cNvPr id="22540" name="Rectangle 40"/>
          <p:cNvSpPr>
            <a:spLocks noChangeArrowheads="1"/>
          </p:cNvSpPr>
          <p:nvPr/>
        </p:nvSpPr>
        <p:spPr bwMode="auto">
          <a:xfrm>
            <a:off x="6238875" y="4191000"/>
            <a:ext cx="1377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0">
                <a:latin typeface="Univers" charset="0"/>
              </a:rPr>
              <a:t>connectivity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Reachability analysis</a:t>
            </a:r>
          </a:p>
        </p:txBody>
      </p:sp>
      <p:sp>
        <p:nvSpPr>
          <p:cNvPr id="7270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1068388" y="3352800"/>
            <a:ext cx="7583487" cy="1303338"/>
          </a:xfrm>
        </p:spPr>
        <p:txBody>
          <a:bodyPr/>
          <a:lstStyle/>
          <a:p>
            <a:pPr eaLnBrk="1" hangingPunct="1"/>
            <a:r>
              <a:rPr lang="en-US" sz="2000"/>
              <a:t>Those methods could return a large number of matches</a:t>
            </a:r>
          </a:p>
          <a:p>
            <a:pPr eaLnBrk="1" hangingPunct="1"/>
            <a:r>
              <a:rPr lang="en-US" sz="2000"/>
              <a:t>Additional parameters limit the number of matches</a:t>
            </a:r>
          </a:p>
          <a:p>
            <a:pPr lvl="1" eaLnBrk="1" hangingPunct="1"/>
            <a:r>
              <a:rPr lang="en-US" sz="1800">
                <a:ea typeface="ＭＳ Ｐゴシック" pitchFamily="-111" charset="-128"/>
              </a:rPr>
              <a:t>maximum cost, depth, solutions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81000" y="1795463"/>
            <a:ext cx="8991600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OrderedLongSet n =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analyst.findReachableNodes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(searchMethod, nodeId);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81000" y="2252663"/>
            <a:ext cx="8991600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OrderedLongSet n =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analyst.findReachingNodes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(searchMethod, nodeId);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81000" y="4572000"/>
            <a:ext cx="8991600" cy="5667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boolean reachable =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analyst.isReachable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(startNodeId, endNodeId)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381000" y="2709863"/>
            <a:ext cx="8991600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OrderedLongSet n = </a:t>
            </a:r>
            <a:r>
              <a:rPr lang="en-US" sz="1600">
                <a:solidFill>
                  <a:schemeClr val="accent1"/>
                </a:solidFill>
                <a:latin typeface="Courier New" pitchFamily="-111" charset="0"/>
              </a:rPr>
              <a:t>analyst.findConnectedNodes</a:t>
            </a:r>
            <a:r>
              <a:rPr lang="en-US" sz="1600">
                <a:solidFill>
                  <a:srgbClr val="000066"/>
                </a:solidFill>
                <a:latin typeface="Courier New" pitchFamily="-111" charset="0"/>
              </a:rPr>
              <a:t> (searchMethod, nodeId);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Advanced </a:t>
            </a:r>
            <a:r>
              <a:rPr lang="en-US" sz="3200"/>
              <a:t>Techniques</a:t>
            </a:r>
          </a:p>
        </p:txBody>
      </p:sp>
      <p:pic>
        <p:nvPicPr>
          <p:cNvPr id="73732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Constraints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Real life problems need more complex navigation models</a:t>
            </a:r>
          </a:p>
          <a:p>
            <a:pPr eaLnBrk="1" hangingPunct="1"/>
            <a:r>
              <a:rPr lang="en-US" dirty="0"/>
              <a:t>For example: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Time-based turn restrictions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Vehicle type restrictions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Exclusion zones</a:t>
            </a:r>
          </a:p>
          <a:p>
            <a:pPr eaLnBrk="1" hangingPunct="1"/>
            <a:r>
              <a:rPr lang="en-US" dirty="0"/>
              <a:t>Can add your own </a:t>
            </a:r>
            <a:r>
              <a:rPr lang="en-US" dirty="0" err="1"/>
              <a:t>contraints</a:t>
            </a:r>
            <a:endParaRPr lang="en-US" dirty="0"/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Implement the</a:t>
            </a:r>
            <a:r>
              <a:rPr lang="en-US" dirty="0" smtClean="0">
                <a:ea typeface="ＭＳ Ｐゴシック" pitchFamily="-111" charset="-128"/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  <a:ea typeface="ＭＳ Ｐゴシック" pitchFamily="-111" charset="-128"/>
              </a:rPr>
              <a:t>LODNetworkConstraint</a:t>
            </a:r>
            <a:r>
              <a:rPr lang="en-US" dirty="0" smtClean="0">
                <a:ea typeface="ＭＳ Ｐゴシック" pitchFamily="-111" charset="-128"/>
              </a:rPr>
              <a:t> </a:t>
            </a:r>
            <a:r>
              <a:rPr lang="en-US" dirty="0">
                <a:ea typeface="ＭＳ Ｐゴシック" pitchFamily="-111" charset="-128"/>
              </a:rPr>
              <a:t>interface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Pass your constraint to all analysis functions</a:t>
            </a:r>
          </a:p>
          <a:p>
            <a:pPr eaLnBrk="1" hangingPunct="1"/>
            <a:r>
              <a:rPr lang="en-US" dirty="0"/>
              <a:t>Your constraint will be called for each link considered for analysis</a:t>
            </a:r>
          </a:p>
          <a:p>
            <a:pPr lvl="1" eaLnBrk="1" hangingPunct="1"/>
            <a:r>
              <a:rPr lang="en-US" dirty="0">
                <a:ea typeface="ＭＳ Ｐゴシック" pitchFamily="-111" charset="-128"/>
              </a:rPr>
              <a:t>Accept or reject the link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Constraint Example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31825" y="1195388"/>
            <a:ext cx="8642350" cy="48974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public class PreferencesConstraint implements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LODNetworkConstraint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String preferences = "BRWS";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public PreferencesConstraint(String preferences) 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this.preferences = preferences;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}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public boolean isSatisfied(LODAnalysisInfo info) 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// Get the next link (the one we are considering using next)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LogicalLink nl = info.getNextLink();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// Get the user data for that link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UserData d = nl.getUserData(UserDataMetadata.DEFAULT_USER_DATA_CATEGORY);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// Get the link type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String linkType = (String) d.get(3);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// Check if the link type matches our preferences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if (preferences.indexOf(linkType) &gt;= 0)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  return true;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else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  return false;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}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40563" y="4508500"/>
            <a:ext cx="2592387" cy="865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80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Only accepts links that match a chosen type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Network Constraint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 the constraint</a:t>
            </a:r>
          </a:p>
          <a:p>
            <a:endParaRPr lang="en-US"/>
          </a:p>
          <a:p>
            <a:r>
              <a:rPr lang="en-US"/>
              <a:t>Use it in searches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31825" y="2060575"/>
            <a:ext cx="8642350" cy="2603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 dirty="0" err="1">
                <a:solidFill>
                  <a:srgbClr val="000066"/>
                </a:solidFill>
                <a:latin typeface="Courier New" pitchFamily="-111" charset="0"/>
              </a:rPr>
              <a:t>PreferencesConstraint</a:t>
            </a:r>
            <a:r>
              <a:rPr lang="en-US" sz="1400" dirty="0" smtClean="0">
                <a:solidFill>
                  <a:srgbClr val="000066"/>
                </a:solidFill>
                <a:latin typeface="Courier New" pitchFamily="-111" charset="0"/>
              </a:rPr>
              <a:t> </a:t>
            </a:r>
            <a:r>
              <a:rPr lang="en-US" sz="1400" dirty="0" err="1" smtClean="0">
                <a:solidFill>
                  <a:srgbClr val="000066"/>
                </a:solidFill>
                <a:latin typeface="Courier New" pitchFamily="-111" charset="0"/>
              </a:rPr>
              <a:t>LODnetworkConstraint</a:t>
            </a:r>
            <a:r>
              <a:rPr lang="en-US" sz="1400" dirty="0" smtClean="0">
                <a:solidFill>
                  <a:srgbClr val="000066"/>
                </a:solidFill>
                <a:latin typeface="Courier New" pitchFamily="-111" charset="0"/>
              </a:rPr>
              <a:t> </a:t>
            </a:r>
            <a:r>
              <a:rPr lang="en-US" sz="1400" dirty="0">
                <a:solidFill>
                  <a:srgbClr val="000066"/>
                </a:solidFill>
                <a:latin typeface="Courier New" pitchFamily="-111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urier New" pitchFamily="-111" charset="0"/>
              </a:rPr>
              <a:t>new </a:t>
            </a:r>
            <a:r>
              <a:rPr lang="en-US" sz="1400" dirty="0" err="1">
                <a:solidFill>
                  <a:srgbClr val="FF0000"/>
                </a:solidFill>
                <a:latin typeface="Courier New" pitchFamily="-111" charset="0"/>
              </a:rPr>
              <a:t>PreferencesConstraint("BR</a:t>
            </a:r>
            <a:r>
              <a:rPr lang="en-US" sz="1400" dirty="0">
                <a:solidFill>
                  <a:srgbClr val="FF0000"/>
                </a:solidFill>
                <a:latin typeface="Courier New" pitchFamily="-111" charset="0"/>
              </a:rPr>
              <a:t>");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31825" y="2924175"/>
            <a:ext cx="864235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LogicalSubPath path = analyst.shortestPathDijkstra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startPoint,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endPoint,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networkConstraint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Costs: Link Cost Calculator</a:t>
            </a:r>
          </a:p>
        </p:txBody>
      </p:sp>
      <p:sp>
        <p:nvSpPr>
          <p:cNvPr id="78851" name="Content Placeholder 15"/>
          <p:cNvSpPr>
            <a:spLocks noGrp="1"/>
          </p:cNvSpPr>
          <p:nvPr>
            <p:ph idx="1"/>
          </p:nvPr>
        </p:nvSpPr>
        <p:spPr>
          <a:xfrm>
            <a:off x="742950" y="1268413"/>
            <a:ext cx="8166100" cy="4343400"/>
          </a:xfrm>
        </p:spPr>
        <p:txBody>
          <a:bodyPr/>
          <a:lstStyle/>
          <a:p>
            <a:r>
              <a:rPr lang="en-US"/>
              <a:t>Implement the cost calculator</a:t>
            </a: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pPr lvl="1"/>
            <a:endParaRPr lang="en-US">
              <a:ea typeface="ＭＳ Ｐゴシック" pitchFamily="-111" charset="-128"/>
            </a:endParaRPr>
          </a:p>
          <a:p>
            <a:r>
              <a:rPr lang="en-US"/>
              <a:t>Enable the cost calculator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631825" y="1628775"/>
            <a:ext cx="8642350" cy="3346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public class TravelTimeCalculator implements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LinkCostCalculator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boolean peakHour = false;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public TravelTimeCalculator (boolean peakHour) 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this.peakHour = peakHour 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}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public double getLinkCost(LODAnalysisInfo analysisInfo)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{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LogicalLink link = analysisInfo.getNextLink();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double linkCost = link.getCost();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if (peakHour)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  return linkCost*2;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else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      return linkCost;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}</a:t>
            </a:r>
          </a:p>
        </p:txBody>
      </p:sp>
      <p:sp>
        <p:nvSpPr>
          <p:cNvPr id="78853" name="Rectangle 13"/>
          <p:cNvSpPr>
            <a:spLocks noChangeArrowheads="1"/>
          </p:cNvSpPr>
          <p:nvPr/>
        </p:nvSpPr>
        <p:spPr bwMode="auto">
          <a:xfrm>
            <a:off x="631825" y="5445125"/>
            <a:ext cx="8642350" cy="519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LinkCostCalculator[] lccs = {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new TravelTimeCalculator(true) 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};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analyst.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setLinkCostCalculators(lccs)</a:t>
            </a: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;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97688" y="3357563"/>
            <a:ext cx="2376487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800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Double travel time on all links at peak hours.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Routing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Specify the link level to use</a:t>
            </a:r>
          </a:p>
          <a:p>
            <a:pPr lvl="1"/>
            <a:endParaRPr lang="fr-FR">
              <a:ea typeface="ＭＳ Ｐゴシック" pitchFamily="-111" charset="-128"/>
            </a:endParaRPr>
          </a:p>
          <a:p>
            <a:pPr lvl="1"/>
            <a:endParaRPr lang="fr-FR">
              <a:ea typeface="ＭＳ Ｐゴシック" pitchFamily="-111" charset="-128"/>
            </a:endParaRPr>
          </a:p>
          <a:p>
            <a:pPr lvl="1"/>
            <a:endParaRPr lang="fr-FR">
              <a:ea typeface="ＭＳ Ｐゴシック" pitchFamily="-111" charset="-128"/>
            </a:endParaRPr>
          </a:p>
          <a:p>
            <a:pPr lvl="1"/>
            <a:endParaRPr lang="fr-FR">
              <a:ea typeface="ＭＳ Ｐゴシック" pitchFamily="-111" charset="-128"/>
            </a:endParaRPr>
          </a:p>
          <a:p>
            <a:r>
              <a:rPr lang="fr-FR"/>
              <a:t>The application need to decide which level to use</a:t>
            </a:r>
          </a:p>
          <a:p>
            <a:r>
              <a:rPr lang="fr-FR"/>
              <a:t>Typically based on the distance between origin and destination do decide if this is a « short » route or a « long » route.</a:t>
            </a:r>
          </a:p>
          <a:p>
            <a:r>
              <a:rPr lang="fr-FR"/>
              <a:t>If short, then use a level 1 search. Otherwise, use a level 2 search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631825" y="2062163"/>
            <a:ext cx="864235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LogicalSubPath path = analyst.shortestPathDijkstra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startPoint,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endPoint,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  </a:t>
            </a:r>
            <a:r>
              <a:rPr lang="en-US" sz="1400">
                <a:solidFill>
                  <a:srgbClr val="FF0000"/>
                </a:solidFill>
                <a:latin typeface="Courier New" pitchFamily="-111" charset="0"/>
              </a:rPr>
              <a:t>linkLevel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 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Data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Must enable a « user data reader »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Fetch the data when needed.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31825" y="2060575"/>
            <a:ext cx="8534400" cy="1019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LODUserDataIO[] dio = new LODUserDataIO[1];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dio[0] = new LODUserDataIOSDO(dbConnection, metadata,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  UserDataMetadata.DEFAULT_USER_DATA_CATEGORY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);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31825" y="3860800"/>
            <a:ext cx="8534400" cy="153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// Get the user data for that link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UserData d = nl.getUserData(UserDataMetadata.DEFAULT_USER_DATA_CATEGORY);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// Get the user data attributes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String linkName = (String) d.get(0);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double speedLimit = (double) d.get(1);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111" charset="0"/>
              </a:rPr>
              <a:t>String linkType = (String) d.get(2);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 smtClean="0">
                <a:solidFill>
                  <a:schemeClr val="accent1"/>
                </a:solidFill>
              </a:rPr>
              <a:t>Network </a:t>
            </a:r>
            <a:r>
              <a:rPr lang="en-US" sz="3200" dirty="0" smtClean="0"/>
              <a:t>Tutorial</a:t>
            </a:r>
            <a:endParaRPr lang="en-US" sz="3200" dirty="0"/>
          </a:p>
        </p:txBody>
      </p:sp>
      <p:pic>
        <p:nvPicPr>
          <p:cNvPr id="81924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Tutorial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477250" cy="4267200"/>
          </a:xfrm>
        </p:spPr>
        <p:txBody>
          <a:bodyPr/>
          <a:lstStyle/>
          <a:p>
            <a:r>
              <a:rPr lang="en-US" dirty="0"/>
              <a:t>Illustrates the major features of the API</a:t>
            </a:r>
          </a:p>
          <a:p>
            <a:r>
              <a:rPr lang="en-US" dirty="0"/>
              <a:t>Complete with source code</a:t>
            </a:r>
          </a:p>
          <a:p>
            <a:r>
              <a:rPr lang="en-US" dirty="0"/>
              <a:t>Download from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http://www.oracle.com/technetwork/indexes/samplecode/ndm-graph-1947612.html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complete sample dataset from</a:t>
            </a:r>
            <a:r>
              <a:rPr lang="en-US" dirty="0" smtClean="0"/>
              <a:t> Here (</a:t>
            </a:r>
            <a:r>
              <a:rPr lang="en-US" dirty="0" err="1" smtClean="0"/>
              <a:t>Navteq</a:t>
            </a:r>
            <a:r>
              <a:rPr lang="en-US" dirty="0" smtClean="0"/>
              <a:t>) </a:t>
            </a:r>
            <a:r>
              <a:rPr lang="en-US" dirty="0"/>
              <a:t>in the Oracle Delivery Format (ODF) for San Francisco</a:t>
            </a:r>
          </a:p>
          <a:p>
            <a:r>
              <a:rPr lang="en-US" dirty="0"/>
              <a:t>Can operate with any </a:t>
            </a:r>
            <a:r>
              <a:rPr lang="en-US" dirty="0" smtClean="0"/>
              <a:t>network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462213" y="1677988"/>
            <a:ext cx="379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  <a:endParaRPr lang="en-GB" sz="1800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2449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  <a:endParaRPr lang="en-GB" sz="1800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7120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C</a:t>
            </a:r>
            <a:endParaRPr lang="en-GB" sz="1800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462213" y="4205288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</a:t>
            </a:r>
            <a:endParaRPr lang="en-GB" sz="1800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978525" y="42037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H</a:t>
            </a:r>
            <a:endParaRPr lang="en-GB" sz="1800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712075" y="4203700"/>
            <a:ext cx="26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I</a:t>
            </a:r>
            <a:endParaRPr lang="en-GB" sz="180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759700" y="28336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F</a:t>
            </a:r>
            <a:endParaRPr lang="en-GB" sz="1800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244975" y="25908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D</a:t>
            </a:r>
            <a:endParaRPr lang="en-GB" sz="1800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978525" y="259080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</a:t>
            </a:r>
            <a:endParaRPr lang="en-GB" sz="1800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3054350" y="1981200"/>
            <a:ext cx="23114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4127500" y="2286000"/>
            <a:ext cx="165100" cy="609600"/>
          </a:xfrm>
          <a:prstGeom prst="upArrow">
            <a:avLst>
              <a:gd name="adj1" fmla="val 50000"/>
              <a:gd name="adj2" fmla="val 9230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5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Spatially nearest point</a:t>
            </a:r>
          </a:p>
        </p:txBody>
      </p:sp>
      <p:sp>
        <p:nvSpPr>
          <p:cNvPr id="24599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4800600"/>
            <a:ext cx="7581900" cy="1066800"/>
          </a:xfrm>
        </p:spPr>
        <p:txBody>
          <a:bodyPr/>
          <a:lstStyle/>
          <a:p>
            <a:pPr eaLnBrk="1" hangingPunct="1"/>
            <a:r>
              <a:rPr lang="en-US"/>
              <a:t>The nearest point from D is B </a:t>
            </a:r>
          </a:p>
          <a:p>
            <a:pPr eaLnBrk="1" hangingPunct="1"/>
            <a:r>
              <a:rPr lang="en-US"/>
              <a:t>Using an SDO_NN query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the Tutorial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/>
              <a:t>Setup user NDMDEMO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Create user NDMDEMO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Import and install styles for highlighting start and end nodes, paths, exclusion zones, etc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Load sample data (NAVTEQ_SF)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Create user NAVTEQ_SF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Import data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Install map definitions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Enable data for access by the tutorial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Deploy the tutorial in the application server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Deploy EAR file NDMDEMO.EAR</a:t>
            </a:r>
          </a:p>
          <a:p>
            <a:pPr marL="800100" lvl="1" indent="-457200"/>
            <a:r>
              <a:rPr lang="en-US" sz="1800">
                <a:ea typeface="ＭＳ Ｐゴシック" pitchFamily="-111" charset="-128"/>
              </a:rPr>
              <a:t>NOTE: initial startup will fail because of invalid configuration settings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MapViewer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two MapViewer data sources: NDMDEMO and NAVTEQ_SF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gray">
          <a:xfrm>
            <a:off x="166688" y="2500313"/>
            <a:ext cx="4572000" cy="28067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&lt;</a:t>
            </a:r>
            <a:r>
              <a:rPr lang="en-US" sz="1600" dirty="0" err="1">
                <a:latin typeface="Courier New" pitchFamily="-111" charset="0"/>
              </a:rPr>
              <a:t>map_data_source</a:t>
            </a:r>
            <a:r>
              <a:rPr lang="en-US" sz="1600" dirty="0">
                <a:latin typeface="Courier New" pitchFamily="-111" charset="0"/>
              </a:rPr>
              <a:t> name="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ndmdemo</a:t>
            </a:r>
            <a:r>
              <a:rPr lang="en-US" sz="1600" dirty="0"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jdbc_host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"127.0.0.1"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jdbc_port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"1521"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jdbc_sid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-111" charset="0"/>
              </a:rPr>
              <a:t>orcl121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jdbc_user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ndmdemo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jdbc_password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"!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ndmdemo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jdbc_mode</a:t>
            </a:r>
            <a:r>
              <a:rPr lang="en-US" sz="1600" dirty="0">
                <a:latin typeface="Courier New" pitchFamily="-111" charset="0"/>
              </a:rPr>
              <a:t>="thin"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max_connections</a:t>
            </a:r>
            <a:r>
              <a:rPr lang="en-US" sz="1600" dirty="0">
                <a:latin typeface="Courier New" pitchFamily="-111" charset="0"/>
              </a:rPr>
              <a:t>="5"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number_of_mappers</a:t>
            </a:r>
            <a:r>
              <a:rPr lang="en-US" sz="1600" dirty="0">
                <a:latin typeface="Courier New" pitchFamily="-111" charset="0"/>
              </a:rPr>
              <a:t>="3"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allow_jdbc_theme_based_foi</a:t>
            </a:r>
            <a:r>
              <a:rPr lang="en-US" sz="1600" dirty="0">
                <a:latin typeface="Courier New" pitchFamily="-111" charset="0"/>
              </a:rPr>
              <a:t>="true"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/&gt;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gray">
          <a:xfrm>
            <a:off x="5024438" y="2500313"/>
            <a:ext cx="4572000" cy="28067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&lt;</a:t>
            </a:r>
            <a:r>
              <a:rPr lang="en-US" sz="1600" dirty="0" err="1">
                <a:latin typeface="Courier New" pitchFamily="-111" charset="0"/>
              </a:rPr>
              <a:t>map_data_source</a:t>
            </a:r>
            <a:r>
              <a:rPr lang="en-US" sz="1600" dirty="0">
                <a:latin typeface="Courier New" pitchFamily="-111" charset="0"/>
              </a:rPr>
              <a:t> name="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navteq_sf</a:t>
            </a:r>
            <a:r>
              <a:rPr lang="en-US" sz="1600" dirty="0"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jdbc_host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"127.0.0.1"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jdbc_port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"1521"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jdbc_sid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-111" charset="0"/>
              </a:rPr>
              <a:t>orcl121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jdbc_user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navteq_sf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jdbc_password</a:t>
            </a:r>
            <a:r>
              <a:rPr lang="en-US" sz="1600" dirty="0">
                <a:latin typeface="Courier New" pitchFamily="-111" charset="0"/>
              </a:rPr>
              <a:t>=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"!</a:t>
            </a:r>
            <a:r>
              <a:rPr lang="en-US" sz="1600" dirty="0" err="1">
                <a:solidFill>
                  <a:schemeClr val="accent1"/>
                </a:solidFill>
                <a:latin typeface="Courier New" pitchFamily="-111" charset="0"/>
              </a:rPr>
              <a:t>navteq_sf</a:t>
            </a:r>
            <a:r>
              <a:rPr lang="en-US" sz="1600" dirty="0">
                <a:solidFill>
                  <a:schemeClr val="accent1"/>
                </a:solidFill>
                <a:latin typeface="Courier New" pitchFamily="-111" charset="0"/>
              </a:rPr>
              <a:t>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jdbc_mode</a:t>
            </a:r>
            <a:r>
              <a:rPr lang="en-US" sz="1600" dirty="0">
                <a:latin typeface="Courier New" pitchFamily="-111" charset="0"/>
              </a:rPr>
              <a:t>="thin"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max_connections</a:t>
            </a:r>
            <a:r>
              <a:rPr lang="en-US" sz="1600" dirty="0">
                <a:latin typeface="Courier New" pitchFamily="-111" charset="0"/>
              </a:rPr>
              <a:t>="5"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number_of_mappers</a:t>
            </a:r>
            <a:r>
              <a:rPr lang="en-US" sz="1600" dirty="0">
                <a:latin typeface="Courier New" pitchFamily="-111" charset="0"/>
              </a:rPr>
              <a:t>="3"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  </a:t>
            </a:r>
            <a:r>
              <a:rPr lang="en-US" sz="1600" dirty="0" err="1">
                <a:latin typeface="Courier New" pitchFamily="-111" charset="0"/>
              </a:rPr>
              <a:t>allow_jdbc_theme_based_foi</a:t>
            </a:r>
            <a:r>
              <a:rPr lang="en-US" sz="1600" dirty="0">
                <a:latin typeface="Courier New" pitchFamily="-111" charset="0"/>
              </a:rPr>
              <a:t>="true"</a:t>
            </a:r>
          </a:p>
          <a:p>
            <a:pPr algn="l"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dirty="0">
                <a:latin typeface="Courier New" pitchFamily="-111" charset="0"/>
              </a:rPr>
              <a:t>/&gt;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the Tutorial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666750" y="1143000"/>
            <a:ext cx="8166100" cy="5715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http://127.0.0.1</a:t>
            </a:r>
            <a:r>
              <a:rPr lang="en-US" dirty="0" smtClean="0">
                <a:hlinkClick r:id="rId2"/>
              </a:rPr>
              <a:t>:7001/</a:t>
            </a:r>
            <a:r>
              <a:rPr lang="en-US" dirty="0">
                <a:hlinkClick r:id="rId2"/>
              </a:rPr>
              <a:t>ndmdemo/getConfiguration.jsp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7044" name="Picture 3" descr="capture1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1700213"/>
            <a:ext cx="3889375" cy="444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7045" name="TextBox 4"/>
          <p:cNvSpPr txBox="1">
            <a:spLocks noChangeArrowheads="1"/>
          </p:cNvSpPr>
          <p:nvPr/>
        </p:nvSpPr>
        <p:spPr bwMode="auto">
          <a:xfrm>
            <a:off x="5024438" y="1785938"/>
            <a:ext cx="4357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Specify database connection parameters</a:t>
            </a:r>
          </a:p>
          <a:p>
            <a:pPr algn="l"/>
            <a:r>
              <a:rPr lang="en-US" b="0"/>
              <a:t>User names</a:t>
            </a:r>
          </a:p>
          <a:p>
            <a:pPr algn="l"/>
            <a:r>
              <a:rPr lang="en-US" b="0"/>
              <a:t>Network name</a:t>
            </a:r>
          </a:p>
          <a:p>
            <a:pPr algn="l"/>
            <a:r>
              <a:rPr lang="en-US" b="0"/>
              <a:t>Mapviewer and geocoder URLs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Examples</a:t>
            </a:r>
          </a:p>
        </p:txBody>
      </p:sp>
      <p:pic>
        <p:nvPicPr>
          <p:cNvPr id="88067" name="Content Placeholder 3" descr="capture4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2950" y="1619250"/>
            <a:ext cx="8166100" cy="4305300"/>
          </a:xfr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Calculation</a:t>
            </a:r>
          </a:p>
        </p:txBody>
      </p:sp>
      <p:pic>
        <p:nvPicPr>
          <p:cNvPr id="89091" name="Content Placeholder 3" descr="capture2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9650" y="1600200"/>
            <a:ext cx="7632700" cy="4343400"/>
          </a:xfr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with Exclusion Zone</a:t>
            </a:r>
          </a:p>
        </p:txBody>
      </p:sp>
      <p:pic>
        <p:nvPicPr>
          <p:cNvPr id="90115" name="Content Placeholder 3" descr="capture3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27113" y="1600200"/>
            <a:ext cx="7597775" cy="4343400"/>
          </a:xfr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Drive-time Polygons</a:t>
            </a:r>
          </a:p>
        </p:txBody>
      </p:sp>
      <p:pic>
        <p:nvPicPr>
          <p:cNvPr id="91139" name="Content Placeholder 3" descr="capture5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17588" y="1600200"/>
            <a:ext cx="7616825" cy="4343400"/>
          </a:xfr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462213" y="1677988"/>
            <a:ext cx="379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  <a:endParaRPr lang="en-GB" sz="1800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2449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  <a:endParaRPr lang="en-GB" sz="1800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77120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C</a:t>
            </a:r>
            <a:endParaRPr lang="en-GB" sz="1800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462213" y="4205288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</a:t>
            </a:r>
            <a:endParaRPr lang="en-GB" sz="1800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978525" y="42037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H</a:t>
            </a:r>
            <a:endParaRPr lang="en-GB" sz="1800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712075" y="4203700"/>
            <a:ext cx="26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I</a:t>
            </a:r>
            <a:endParaRPr lang="en-GB" sz="1800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7759700" y="28336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F</a:t>
            </a:r>
            <a:endParaRPr lang="en-GB" sz="1800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4244975" y="25908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D</a:t>
            </a:r>
            <a:endParaRPr lang="en-GB" sz="1800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978525" y="259080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</a:t>
            </a:r>
            <a:endParaRPr lang="en-GB" sz="1800"/>
          </a:p>
        </p:txBody>
      </p:sp>
      <p:sp>
        <p:nvSpPr>
          <p:cNvPr id="25631" name="AutoShape 31"/>
          <p:cNvSpPr>
            <a:spLocks noChangeArrowheads="1"/>
          </p:cNvSpPr>
          <p:nvPr/>
        </p:nvSpPr>
        <p:spPr bwMode="auto">
          <a:xfrm rot="5400000">
            <a:off x="4959350" y="2540000"/>
            <a:ext cx="152400" cy="1320800"/>
          </a:xfrm>
          <a:prstGeom prst="upArrow">
            <a:avLst>
              <a:gd name="adj1" fmla="val 50000"/>
              <a:gd name="adj2" fmla="val 2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3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Nearest point along a network</a:t>
            </a:r>
          </a:p>
        </p:txBody>
      </p:sp>
      <p:sp>
        <p:nvSpPr>
          <p:cNvPr id="2563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068388" y="4800600"/>
            <a:ext cx="7583487" cy="1066800"/>
          </a:xfrm>
        </p:spPr>
        <p:txBody>
          <a:bodyPr/>
          <a:lstStyle/>
          <a:p>
            <a:pPr eaLnBrk="1" hangingPunct="1"/>
            <a:r>
              <a:rPr lang="en-US"/>
              <a:t>The nearest node from D is E</a:t>
            </a:r>
          </a:p>
          <a:p>
            <a:pPr eaLnBrk="1" hangingPunct="1"/>
            <a:r>
              <a:rPr lang="en-US"/>
              <a:t>Follow the link(s) between D and 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476500" y="2133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rot="5400000">
            <a:off x="3343275" y="12668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rot="16200000" flipV="1">
            <a:off x="5943600" y="4000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rot="5400000">
            <a:off x="2796382" y="2728118"/>
            <a:ext cx="1066800" cy="1706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rot="5400000">
            <a:off x="507682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6200000" flipV="1">
            <a:off x="4210050" y="2381250"/>
            <a:ext cx="0" cy="346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5400000">
            <a:off x="6810375" y="21812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rot="5400000">
            <a:off x="6810375" y="3248025"/>
            <a:ext cx="0" cy="173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677150" y="3048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677150" y="2133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586105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393950" y="403860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4127500" y="297180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39395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586105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7594600" y="40386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75946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7594600" y="29718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4127500" y="2057400"/>
            <a:ext cx="1651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462213" y="1677988"/>
            <a:ext cx="379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  <a:endParaRPr lang="en-GB" sz="1800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2449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  <a:endParaRPr lang="en-GB" sz="1800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7712075" y="16764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C</a:t>
            </a:r>
            <a:endParaRPr lang="en-GB" sz="1800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462213" y="4205288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</a:t>
            </a:r>
            <a:endParaRPr lang="en-GB" sz="1800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978525" y="42037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H</a:t>
            </a:r>
            <a:endParaRPr lang="en-GB" sz="1800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712075" y="4203700"/>
            <a:ext cx="268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I</a:t>
            </a:r>
            <a:endParaRPr lang="en-GB" sz="1800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759700" y="28336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F</a:t>
            </a:r>
            <a:endParaRPr lang="en-GB" sz="1800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244975" y="2590800"/>
            <a:ext cx="377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D</a:t>
            </a:r>
            <a:endParaRPr lang="en-GB" sz="1800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978525" y="259080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</a:t>
            </a:r>
            <a:endParaRPr lang="en-GB" sz="1800"/>
          </a:p>
        </p:txBody>
      </p:sp>
      <p:sp>
        <p:nvSpPr>
          <p:cNvPr id="26655" name="AutoShape 31"/>
          <p:cNvSpPr>
            <a:spLocks noChangeArrowheads="1"/>
          </p:cNvSpPr>
          <p:nvPr/>
        </p:nvSpPr>
        <p:spPr bwMode="auto">
          <a:xfrm rot="5400000">
            <a:off x="673417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 rot="16200000" flipH="1">
            <a:off x="326707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57" name="AutoShape 33"/>
          <p:cNvSpPr>
            <a:spLocks noChangeArrowheads="1"/>
          </p:cNvSpPr>
          <p:nvPr/>
        </p:nvSpPr>
        <p:spPr bwMode="auto">
          <a:xfrm rot="10800000">
            <a:off x="2393950" y="28194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 rot="16200000" flipH="1">
            <a:off x="5991225" y="20097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59" name="AutoShape 35"/>
          <p:cNvSpPr>
            <a:spLocks noChangeArrowheads="1"/>
          </p:cNvSpPr>
          <p:nvPr/>
        </p:nvSpPr>
        <p:spPr bwMode="auto">
          <a:xfrm rot="16200000" flipH="1">
            <a:off x="5165725" y="29241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60" name="AutoShape 36"/>
          <p:cNvSpPr>
            <a:spLocks noChangeArrowheads="1"/>
          </p:cNvSpPr>
          <p:nvPr/>
        </p:nvSpPr>
        <p:spPr bwMode="auto">
          <a:xfrm rot="-7359850">
            <a:off x="3187700" y="2654300"/>
            <a:ext cx="228600" cy="1320800"/>
          </a:xfrm>
          <a:prstGeom prst="upArrow">
            <a:avLst>
              <a:gd name="adj1" fmla="val 50000"/>
              <a:gd name="adj2" fmla="val 14444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 rot="14325102" flipH="1">
            <a:off x="3597275" y="3228975"/>
            <a:ext cx="152400" cy="24765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 rot="10800000" flipV="1">
            <a:off x="5861050" y="3352800"/>
            <a:ext cx="165100" cy="228600"/>
          </a:xfrm>
          <a:prstGeom prst="flowChartExtra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663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Nearest point along a directed network</a:t>
            </a:r>
          </a:p>
        </p:txBody>
      </p:sp>
      <p:sp>
        <p:nvSpPr>
          <p:cNvPr id="26664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742950" y="4941888"/>
            <a:ext cx="8166100" cy="1001712"/>
          </a:xfrm>
        </p:spPr>
        <p:txBody>
          <a:bodyPr/>
          <a:lstStyle/>
          <a:p>
            <a:pPr eaLnBrk="1" hangingPunct="1"/>
            <a:r>
              <a:rPr lang="en-US"/>
              <a:t>Links are directed</a:t>
            </a:r>
          </a:p>
          <a:p>
            <a:pPr eaLnBrk="1" hangingPunct="1"/>
            <a:r>
              <a:rPr lang="en-US"/>
              <a:t>Nearest node from D is now 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Oracle Spatial Network Data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/>
              <a:t>Contains the following elements</a:t>
            </a:r>
          </a:p>
          <a:p>
            <a:pPr marL="457200" indent="-457200" eaLnBrk="1" hangingPunct="1">
              <a:buFont typeface="Wingdings" pitchFamily="-111" charset="2"/>
              <a:buAutoNum type="arabicParenR"/>
            </a:pPr>
            <a:r>
              <a:rPr lang="en-US"/>
              <a:t>A </a:t>
            </a:r>
            <a:r>
              <a:rPr lang="en-US">
                <a:solidFill>
                  <a:schemeClr val="accent1"/>
                </a:solidFill>
              </a:rPr>
              <a:t>storage model</a:t>
            </a:r>
            <a:r>
              <a:rPr lang="en-US"/>
              <a:t> to represent networks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Logical or spatial networks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Directed or not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With or without cost</a:t>
            </a:r>
          </a:p>
          <a:p>
            <a:pPr marL="457200" indent="-457200" eaLnBrk="1" hangingPunct="1">
              <a:buFont typeface="Wingdings" pitchFamily="-111" charset="2"/>
              <a:buAutoNum type="arabicParenR"/>
            </a:pPr>
            <a:r>
              <a:rPr lang="en-US"/>
              <a:t>A PL/SQL API to </a:t>
            </a:r>
            <a:r>
              <a:rPr lang="en-US">
                <a:solidFill>
                  <a:schemeClr val="accent1"/>
                </a:solidFill>
              </a:rPr>
              <a:t>manage the network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Creating network structures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Partitioning, validation, …</a:t>
            </a:r>
          </a:p>
          <a:p>
            <a:pPr marL="457200" indent="-457200" eaLnBrk="1" hangingPunct="1">
              <a:buFont typeface="Wingdings" pitchFamily="-111" charset="2"/>
              <a:buAutoNum type="arabicParenR"/>
            </a:pPr>
            <a:r>
              <a:rPr lang="en-US"/>
              <a:t>A Java API to perform </a:t>
            </a:r>
            <a:r>
              <a:rPr lang="en-US">
                <a:solidFill>
                  <a:schemeClr val="accent1"/>
                </a:solidFill>
              </a:rPr>
              <a:t>network analysis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Shortest path, within cost, nearest neighbors</a:t>
            </a:r>
          </a:p>
          <a:p>
            <a:pPr marL="1009650" lvl="1" indent="-668338" eaLnBrk="1" hangingPunct="1"/>
            <a:r>
              <a:rPr lang="en-US">
                <a:ea typeface="ＭＳ Ｐゴシック" pitchFamily="-111" charset="-128"/>
              </a:rPr>
              <a:t>Traveling salesman problem, spanning tree, ...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7162800" y="1905000"/>
            <a:ext cx="2035175" cy="2286000"/>
            <a:chOff x="4512" y="1344"/>
            <a:chExt cx="1282" cy="1440"/>
          </a:xfrm>
        </p:grpSpPr>
        <p:pic>
          <p:nvPicPr>
            <p:cNvPr id="27653" name="Picture 5" descr="storage.gif                                                    00115F78Mac HD                         B89FB567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12" y="1344"/>
              <a:ext cx="1282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4704" y="1968"/>
              <a:ext cx="864" cy="384"/>
              <a:chOff x="1615" y="1200"/>
              <a:chExt cx="3217" cy="1485"/>
            </a:xfrm>
          </p:grpSpPr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 rot="5400000" flipH="1" flipV="1">
                <a:off x="3215" y="2065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>
                <a:off x="4145" y="1584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2304" y="1584"/>
                <a:ext cx="1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8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3358" y="2421"/>
                <a:ext cx="96" cy="156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59" name="AutoShape 11"/>
              <p:cNvSpPr>
                <a:spLocks noChangeArrowheads="1"/>
              </p:cNvSpPr>
              <p:nvPr/>
            </p:nvSpPr>
            <p:spPr bwMode="auto">
              <a:xfrm rot="10800000">
                <a:off x="2250" y="1590"/>
                <a:ext cx="104" cy="144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cxnSp>
            <p:nvCxnSpPr>
              <p:cNvPr id="27660" name="AutoShape 12"/>
              <p:cNvCxnSpPr>
                <a:cxnSpLocks noChangeShapeType="1"/>
                <a:stCxn id="27665" idx="0"/>
                <a:endCxn id="27661" idx="0"/>
              </p:cNvCxnSpPr>
              <p:nvPr/>
            </p:nvCxnSpPr>
            <p:spPr bwMode="auto">
              <a:xfrm rot="5400000" flipH="1">
                <a:off x="3146" y="630"/>
                <a:ext cx="232" cy="176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27661" name="AutoShape 13"/>
              <p:cNvSpPr>
                <a:spLocks noChangeArrowheads="1"/>
              </p:cNvSpPr>
              <p:nvPr/>
            </p:nvSpPr>
            <p:spPr bwMode="auto">
              <a:xfrm rot="5400000">
                <a:off x="2254" y="1320"/>
                <a:ext cx="96" cy="156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blackWhite">
              <a:xfrm>
                <a:off x="1615" y="1200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blackWhite">
              <a:xfrm>
                <a:off x="1632" y="2307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blackWhite">
              <a:xfrm>
                <a:off x="3458" y="2307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blackWhite">
              <a:xfrm>
                <a:off x="3458" y="1638"/>
                <a:ext cx="1374" cy="37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66" name="AutoShape 18"/>
              <p:cNvSpPr>
                <a:spLocks noChangeArrowheads="1"/>
              </p:cNvSpPr>
              <p:nvPr/>
            </p:nvSpPr>
            <p:spPr bwMode="auto">
              <a:xfrm rot="10800000" flipV="1">
                <a:off x="4093" y="2166"/>
                <a:ext cx="104" cy="144"/>
              </a:xfrm>
              <a:prstGeom prst="flowChartExtra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13745</TotalTime>
  <Words>3659</Words>
  <Application>Microsoft Macintosh PowerPoint</Application>
  <PresentationFormat>A4 Paper (210x297 mm)</PresentationFormat>
  <Paragraphs>885</Paragraphs>
  <Slides>67</Slides>
  <Notes>9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Oracle</vt:lpstr>
      <vt:lpstr>Slide 1</vt:lpstr>
      <vt:lpstr>Network Data Model</vt:lpstr>
      <vt:lpstr>Slide 3</vt:lpstr>
      <vt:lpstr>What is a Network?</vt:lpstr>
      <vt:lpstr>Spatial Analysis vs. Network Analysis</vt:lpstr>
      <vt:lpstr>Spatially nearest point</vt:lpstr>
      <vt:lpstr>Nearest point along a network</vt:lpstr>
      <vt:lpstr>Nearest point along a directed network</vt:lpstr>
      <vt:lpstr>Oracle Spatial Network Data Model</vt:lpstr>
      <vt:lpstr>Slide 10</vt:lpstr>
      <vt:lpstr>Characteristics of an Oracle network</vt:lpstr>
      <vt:lpstr>An undirected network with costs</vt:lpstr>
      <vt:lpstr>A directed network with costs</vt:lpstr>
      <vt:lpstr>Network Data Structures</vt:lpstr>
      <vt:lpstr>A directed network with costs</vt:lpstr>
      <vt:lpstr>Network Data Model Required elements</vt:lpstr>
      <vt:lpstr>Network Data Model Optional elements</vt:lpstr>
      <vt:lpstr>Network Data Model Optional elements</vt:lpstr>
      <vt:lpstr>Network Data Model Optional information</vt:lpstr>
      <vt:lpstr>Network Metadata</vt:lpstr>
      <vt:lpstr>Network costing</vt:lpstr>
      <vt:lpstr>Spatial Networks</vt:lpstr>
      <vt:lpstr>Defining a network</vt:lpstr>
      <vt:lpstr>Defining a network</vt:lpstr>
      <vt:lpstr>Defining a network</vt:lpstr>
      <vt:lpstr>Network Levels</vt:lpstr>
      <vt:lpstr>Network Levels</vt:lpstr>
      <vt:lpstr>Network Partitioning</vt:lpstr>
      <vt:lpstr>Network Partitioning</vt:lpstr>
      <vt:lpstr>Network Partitioning</vt:lpstr>
      <vt:lpstr>Partition BLOBs</vt:lpstr>
      <vt:lpstr>Partition BLOBs</vt:lpstr>
      <vt:lpstr>User Data</vt:lpstr>
      <vt:lpstr>User Data</vt:lpstr>
      <vt:lpstr>Admin API: the SDO_NET package</vt:lpstr>
      <vt:lpstr>PL/SQL example: getting node details</vt:lpstr>
      <vt:lpstr>Slide 37</vt:lpstr>
      <vt:lpstr>Analysis API: Flow of operation</vt:lpstr>
      <vt:lpstr>Analysis API: Use the right API !</vt:lpstr>
      <vt:lpstr>Analysis API: Main Classes</vt:lpstr>
      <vt:lpstr>Connect to the Network</vt:lpstr>
      <vt:lpstr>NetworkAnalyst: analysis functions</vt:lpstr>
      <vt:lpstr>NetworkAnalyst : analysis functions</vt:lpstr>
      <vt:lpstr>Shortest path</vt:lpstr>
      <vt:lpstr>Shortest path  (directed network)</vt:lpstr>
      <vt:lpstr>Nearest Nodes</vt:lpstr>
      <vt:lpstr>Nearest Nodes (directed network)</vt:lpstr>
      <vt:lpstr>Nodes “within distance”</vt:lpstr>
      <vt:lpstr>Nodes within distance (directed network)</vt:lpstr>
      <vt:lpstr>Reachability analysis</vt:lpstr>
      <vt:lpstr>Slide 51</vt:lpstr>
      <vt:lpstr>Network Constraints</vt:lpstr>
      <vt:lpstr>Network Constraint Example</vt:lpstr>
      <vt:lpstr>Using the Network Constraint</vt:lpstr>
      <vt:lpstr>Dynamic Costs: Link Cost Calculator</vt:lpstr>
      <vt:lpstr>Priority Routing</vt:lpstr>
      <vt:lpstr>User Data</vt:lpstr>
      <vt:lpstr>Slide 58</vt:lpstr>
      <vt:lpstr>Network Tutorial</vt:lpstr>
      <vt:lpstr>Installing the Tutorial</vt:lpstr>
      <vt:lpstr>Configuring MapViewer</vt:lpstr>
      <vt:lpstr>Configuring the Tutorial</vt:lpstr>
      <vt:lpstr>Tutorial Examples</vt:lpstr>
      <vt:lpstr>Shortest Path Calculation</vt:lpstr>
      <vt:lpstr>Shortest Path with Exclusion Zone</vt:lpstr>
      <vt:lpstr>Generating Drive-time Polygons</vt:lpstr>
      <vt:lpstr>Slide 67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Godfrind</dc:creator>
  <cp:lastModifiedBy>Albert Godfrind</cp:lastModifiedBy>
  <cp:revision>91</cp:revision>
  <dcterms:created xsi:type="dcterms:W3CDTF">2016-10-26T13:33:40Z</dcterms:created>
  <dcterms:modified xsi:type="dcterms:W3CDTF">2016-10-26T13:43:13Z</dcterms:modified>
</cp:coreProperties>
</file>