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68.xml" ContentType="application/vnd.openxmlformats-officedocument.presentationml.slide+xml"/>
  <Override PartName="/ppt/slides/slide33.xml" ContentType="application/vnd.openxmlformats-officedocument.presentationml.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slides/slide75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56.xml" ContentType="application/vnd.openxmlformats-officedocument.presentationml.slide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61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65.xml" ContentType="application/vnd.openxmlformats-officedocument.presentationml.slide+xml"/>
  <Override PartName="/ppt/slides/slide46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70.xml" ContentType="application/vnd.openxmlformats-officedocument.presentationml.slide+xml"/>
  <Override PartName="/ppt/notesSlides/notesSlide26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15.xml" ContentType="application/vnd.openxmlformats-officedocument.presentationml.slide+xml"/>
  <Override PartName="/ppt/slides/slide69.xml" ContentType="application/vnd.openxmlformats-officedocument.presentationml.slide+xml"/>
  <Override PartName="/ppt/slides/slide72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slides/slide62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31.xml" ContentType="application/vnd.openxmlformats-officedocument.presentationml.slide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66.xml" ContentType="application/vnd.openxmlformats-officedocument.presentationml.slide+xml"/>
  <Override PartName="/ppt/slides/slide47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1.xml" ContentType="application/vnd.openxmlformats-officedocument.presentationml.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slides/slide63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67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60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59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64.xml" ContentType="application/vnd.openxmlformats-officedocument.presentationml.slide+xml"/>
  <Override PartName="/ppt/slideLayouts/slideLayout13.xml" ContentType="application/vnd.openxmlformats-officedocument.presentationml.slideLayout+xml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54" r:id="rId1"/>
  </p:sldMasterIdLst>
  <p:notesMasterIdLst>
    <p:notesMasterId r:id="rId78"/>
  </p:notesMasterIdLst>
  <p:sldIdLst>
    <p:sldId id="291" r:id="rId2"/>
    <p:sldId id="265" r:id="rId3"/>
    <p:sldId id="331" r:id="rId4"/>
    <p:sldId id="266" r:id="rId5"/>
    <p:sldId id="292" r:id="rId6"/>
    <p:sldId id="332" r:id="rId7"/>
    <p:sldId id="370" r:id="rId8"/>
    <p:sldId id="305" r:id="rId9"/>
    <p:sldId id="320" r:id="rId10"/>
    <p:sldId id="319" r:id="rId11"/>
    <p:sldId id="321" r:id="rId12"/>
    <p:sldId id="317" r:id="rId13"/>
    <p:sldId id="322" r:id="rId14"/>
    <p:sldId id="352" r:id="rId15"/>
    <p:sldId id="350" r:id="rId16"/>
    <p:sldId id="323" r:id="rId17"/>
    <p:sldId id="364" r:id="rId18"/>
    <p:sldId id="365" r:id="rId19"/>
    <p:sldId id="371" r:id="rId20"/>
    <p:sldId id="366" r:id="rId21"/>
    <p:sldId id="369" r:id="rId22"/>
    <p:sldId id="367" r:id="rId23"/>
    <p:sldId id="368" r:id="rId24"/>
    <p:sldId id="372" r:id="rId25"/>
    <p:sldId id="373" r:id="rId26"/>
    <p:sldId id="333" r:id="rId27"/>
    <p:sldId id="313" r:id="rId28"/>
    <p:sldId id="312" r:id="rId29"/>
    <p:sldId id="293" r:id="rId30"/>
    <p:sldId id="307" r:id="rId31"/>
    <p:sldId id="344" r:id="rId32"/>
    <p:sldId id="347" r:id="rId33"/>
    <p:sldId id="346" r:id="rId34"/>
    <p:sldId id="348" r:id="rId35"/>
    <p:sldId id="349" r:id="rId36"/>
    <p:sldId id="314" r:id="rId37"/>
    <p:sldId id="339" r:id="rId38"/>
    <p:sldId id="356" r:id="rId39"/>
    <p:sldId id="357" r:id="rId40"/>
    <p:sldId id="358" r:id="rId41"/>
    <p:sldId id="359" r:id="rId42"/>
    <p:sldId id="360" r:id="rId43"/>
    <p:sldId id="334" r:id="rId44"/>
    <p:sldId id="294" r:id="rId45"/>
    <p:sldId id="374" r:id="rId46"/>
    <p:sldId id="296" r:id="rId47"/>
    <p:sldId id="295" r:id="rId48"/>
    <p:sldId id="311" r:id="rId49"/>
    <p:sldId id="297" r:id="rId50"/>
    <p:sldId id="383" r:id="rId51"/>
    <p:sldId id="315" r:id="rId52"/>
    <p:sldId id="316" r:id="rId53"/>
    <p:sldId id="298" r:id="rId54"/>
    <p:sldId id="300" r:id="rId55"/>
    <p:sldId id="299" r:id="rId56"/>
    <p:sldId id="375" r:id="rId57"/>
    <p:sldId id="376" r:id="rId58"/>
    <p:sldId id="377" r:id="rId59"/>
    <p:sldId id="378" r:id="rId60"/>
    <p:sldId id="379" r:id="rId61"/>
    <p:sldId id="380" r:id="rId62"/>
    <p:sldId id="382" r:id="rId63"/>
    <p:sldId id="301" r:id="rId64"/>
    <p:sldId id="302" r:id="rId65"/>
    <p:sldId id="303" r:id="rId66"/>
    <p:sldId id="282" r:id="rId67"/>
    <p:sldId id="283" r:id="rId68"/>
    <p:sldId id="284" r:id="rId69"/>
    <p:sldId id="337" r:id="rId70"/>
    <p:sldId id="326" r:id="rId71"/>
    <p:sldId id="327" r:id="rId72"/>
    <p:sldId id="355" r:id="rId73"/>
    <p:sldId id="361" r:id="rId74"/>
    <p:sldId id="362" r:id="rId75"/>
    <p:sldId id="338" r:id="rId76"/>
    <p:sldId id="259" r:id="rId77"/>
  </p:sldIdLst>
  <p:sldSz cx="9906000" cy="6858000" type="A4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111" charset="0"/>
        <a:ea typeface="Times New Roman" pitchFamily="-111" charset="0"/>
        <a:cs typeface="Times New Roman" pitchFamily="-111" charset="0"/>
      </a:defRPr>
    </a:lvl1pPr>
    <a:lvl2pPr marL="4572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111" charset="0"/>
        <a:ea typeface="Times New Roman" pitchFamily="-111" charset="0"/>
        <a:cs typeface="Times New Roman" pitchFamily="-111" charset="0"/>
      </a:defRPr>
    </a:lvl2pPr>
    <a:lvl3pPr marL="9144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111" charset="0"/>
        <a:ea typeface="Times New Roman" pitchFamily="-111" charset="0"/>
        <a:cs typeface="Times New Roman" pitchFamily="-111" charset="0"/>
      </a:defRPr>
    </a:lvl3pPr>
    <a:lvl4pPr marL="13716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111" charset="0"/>
        <a:ea typeface="Times New Roman" pitchFamily="-111" charset="0"/>
        <a:cs typeface="Times New Roman" pitchFamily="-111" charset="0"/>
      </a:defRPr>
    </a:lvl4pPr>
    <a:lvl5pPr marL="18288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111" charset="0"/>
        <a:ea typeface="Times New Roman" pitchFamily="-111" charset="0"/>
        <a:cs typeface="Times New Roman" pitchFamily="-111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Arial" pitchFamily="-111" charset="0"/>
        <a:ea typeface="Times New Roman" pitchFamily="-111" charset="0"/>
        <a:cs typeface="Times New Roman" pitchFamily="-111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Arial" pitchFamily="-111" charset="0"/>
        <a:ea typeface="Times New Roman" pitchFamily="-111" charset="0"/>
        <a:cs typeface="Times New Roman" pitchFamily="-111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Arial" pitchFamily="-111" charset="0"/>
        <a:ea typeface="Times New Roman" pitchFamily="-111" charset="0"/>
        <a:cs typeface="Times New Roman" pitchFamily="-111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Arial" pitchFamily="-111" charset="0"/>
        <a:ea typeface="Times New Roman" pitchFamily="-111" charset="0"/>
        <a:cs typeface="Times New Roman" pitchFamily="-111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Albert Godfrind" initials="AG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horzBarState="maximized">
    <p:restoredLeft sz="2057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104" y="-216"/>
      </p:cViewPr>
      <p:guideLst>
        <p:guide orient="horz" pos="768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2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commentAuthors" Target="commentAuthors.xml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9" Type="http://schemas.openxmlformats.org/officeDocument/2006/relationships/printerSettings" Target="printerSettings/printerSettings1.bin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0.xml"/><Relationship Id="rId4" Type="http://schemas.openxmlformats.org/officeDocument/2006/relationships/slide" Target="slides/slide44.xml"/><Relationship Id="rId5" Type="http://schemas.openxmlformats.org/officeDocument/2006/relationships/slide" Target="slides/slide47.xml"/><Relationship Id="rId6" Type="http://schemas.openxmlformats.org/officeDocument/2006/relationships/slide" Target="slides/slide52.xml"/><Relationship Id="rId7" Type="http://schemas.openxmlformats.org/officeDocument/2006/relationships/slide" Target="slides/slide55.xml"/><Relationship Id="rId8" Type="http://schemas.openxmlformats.org/officeDocument/2006/relationships/slide" Target="slides/slide65.xml"/><Relationship Id="rId1" Type="http://schemas.openxmlformats.org/officeDocument/2006/relationships/slide" Target="slides/slide12.xml"/><Relationship Id="rId2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charset="0"/>
              <a:buNone/>
              <a:defRPr sz="1200">
                <a:latin typeface="Arial" charset="0"/>
                <a:ea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charset="0"/>
              <a:buNone/>
              <a:defRPr sz="1200">
                <a:latin typeface="Arial" charset="0"/>
                <a:ea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charset="0"/>
              <a:buNone/>
              <a:defRPr sz="1200">
                <a:latin typeface="Arial" charset="0"/>
                <a:ea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charset="0"/>
              <a:buNone/>
              <a:defRPr sz="1200">
                <a:latin typeface="Arial" charset="0"/>
                <a:ea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E9383F4A-D87F-E34B-BC2E-4ED6D10F4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FB44E74E-075B-C547-A86D-57DF4A8CF273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1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C850D2A7-FF20-334E-952D-D165FCD02DA4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44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37150"/>
            <a:ext cx="5708650" cy="3411538"/>
          </a:xfrm>
          <a:noFill/>
          <a:ln/>
        </p:spPr>
        <p:txBody>
          <a:bodyPr/>
          <a:lstStyle/>
          <a:p>
            <a:pPr lvl="1" eaLnBrk="1" hangingPunct="1"/>
            <a:endParaRPr lang="en-US" dirty="0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7D79EA8A-DEA1-174C-84E4-9A443D77E466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46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67587" name="Rectangle 3074"/>
          <p:cNvSpPr>
            <a:spLocks noChangeArrowheads="1"/>
          </p:cNvSpPr>
          <p:nvPr/>
        </p:nvSpPr>
        <p:spPr bwMode="auto">
          <a:xfrm>
            <a:off x="3883025" y="-1588"/>
            <a:ext cx="2978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588" name="Rectangle 3075"/>
          <p:cNvSpPr>
            <a:spLocks noChangeArrowheads="1"/>
          </p:cNvSpPr>
          <p:nvPr/>
        </p:nvSpPr>
        <p:spPr bwMode="auto">
          <a:xfrm>
            <a:off x="-3175" y="-1588"/>
            <a:ext cx="2974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589" name="Rectangle 307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67590" name="Rectangle 3077"/>
          <p:cNvSpPr>
            <a:spLocks noGrp="1" noChangeArrowheads="1"/>
          </p:cNvSpPr>
          <p:nvPr>
            <p:ph type="body" idx="1"/>
          </p:nvPr>
        </p:nvSpPr>
        <p:spPr>
          <a:xfrm>
            <a:off x="571500" y="5137150"/>
            <a:ext cx="5708650" cy="34115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8CC2F685-D727-134E-9714-9006011E84C1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47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3883025" y="-1588"/>
            <a:ext cx="2978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-3175" y="-1588"/>
            <a:ext cx="2974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963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6963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37150"/>
            <a:ext cx="5708650" cy="34115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E8D58E5E-6190-CD4C-A5B1-4A1B7895D969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49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3883025" y="-1588"/>
            <a:ext cx="2978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-3175" y="-1588"/>
            <a:ext cx="2974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2709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7271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37150"/>
            <a:ext cx="5708650" cy="34115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E8D58E5E-6190-CD4C-A5B1-4A1B7895D969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50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3883025" y="-1588"/>
            <a:ext cx="2978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-3175" y="-1588"/>
            <a:ext cx="2974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2709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7271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37150"/>
            <a:ext cx="5708650" cy="34115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22DA57B3-4536-CF4A-92B5-F03DF8203C03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52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3883025" y="-1588"/>
            <a:ext cx="2978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-3175" y="-1588"/>
            <a:ext cx="2974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578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7578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37150"/>
            <a:ext cx="5708650" cy="3411538"/>
          </a:xfrm>
          <a:noFill/>
          <a:ln/>
        </p:spPr>
        <p:txBody>
          <a:bodyPr/>
          <a:lstStyle/>
          <a:p>
            <a:endParaRPr lang="en-US" dirty="0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387A5E7A-1062-C94B-A37A-B289465A2582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53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77827" name="Rectangle 2"/>
          <p:cNvSpPr>
            <a:spLocks noChangeArrowheads="1"/>
          </p:cNvSpPr>
          <p:nvPr/>
        </p:nvSpPr>
        <p:spPr bwMode="auto">
          <a:xfrm>
            <a:off x="3883025" y="-1588"/>
            <a:ext cx="2978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7828" name="Rectangle 3"/>
          <p:cNvSpPr>
            <a:spLocks noChangeArrowheads="1"/>
          </p:cNvSpPr>
          <p:nvPr/>
        </p:nvSpPr>
        <p:spPr bwMode="auto">
          <a:xfrm>
            <a:off x="-3175" y="-1588"/>
            <a:ext cx="2974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7829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7783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37150"/>
            <a:ext cx="5708650" cy="34115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E4E66C73-A47A-0B4A-835D-CE9B951C6E09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54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81923" name="Rectangle 2"/>
          <p:cNvSpPr>
            <a:spLocks noChangeArrowheads="1"/>
          </p:cNvSpPr>
          <p:nvPr/>
        </p:nvSpPr>
        <p:spPr bwMode="auto">
          <a:xfrm>
            <a:off x="3883025" y="-1588"/>
            <a:ext cx="2978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24" name="Rectangle 3"/>
          <p:cNvSpPr>
            <a:spLocks noChangeArrowheads="1"/>
          </p:cNvSpPr>
          <p:nvPr/>
        </p:nvSpPr>
        <p:spPr bwMode="auto">
          <a:xfrm>
            <a:off x="-3175" y="-1588"/>
            <a:ext cx="2974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2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819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37150"/>
            <a:ext cx="5708650" cy="34115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741457ED-F9CD-7E4D-8B37-454B4FCE1360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55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79875" name="Rectangle 2"/>
          <p:cNvSpPr>
            <a:spLocks noChangeArrowheads="1"/>
          </p:cNvSpPr>
          <p:nvPr/>
        </p:nvSpPr>
        <p:spPr bwMode="auto">
          <a:xfrm>
            <a:off x="3883025" y="-1588"/>
            <a:ext cx="2978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-3175" y="-1588"/>
            <a:ext cx="2974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987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7987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37150"/>
            <a:ext cx="5708650" cy="34115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C9DCDDC4-929F-4A4D-8479-B21DDBF46EEC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58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3883025" y="-1588"/>
            <a:ext cx="2978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-3175" y="-1588"/>
            <a:ext cx="2974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602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860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37150"/>
            <a:ext cx="5708650" cy="34115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AD5368E8-1196-844F-B64F-09C7BA63F23F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2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37150"/>
            <a:ext cx="5708650" cy="3411538"/>
          </a:xfrm>
          <a:noFill/>
          <a:ln/>
        </p:spPr>
        <p:txBody>
          <a:bodyPr/>
          <a:lstStyle/>
          <a:p>
            <a:pPr eaLnBrk="1" hangingPunct="1"/>
            <a:r>
              <a:rPr lang="en-US">
                <a:latin typeface="Times New Roman" pitchFamily="-111" charset="0"/>
                <a:ea typeface="Times New Roman" pitchFamily="-111" charset="0"/>
                <a:cs typeface="Times New Roman" pitchFamily="-111" charset="0"/>
              </a:rPr>
              <a:t>Objectives</a:t>
            </a:r>
          </a:p>
          <a:p>
            <a:pPr lvl="1" eaLnBrk="1" hangingPunct="1"/>
            <a:r>
              <a:rPr lang="en-US">
                <a:latin typeface="Times New Roman" pitchFamily="-111" charset="0"/>
                <a:ea typeface="Times New Roman" pitchFamily="-111" charset="0"/>
                <a:cs typeface="Times New Roman" pitchFamily="-111" charset="0"/>
              </a:rPr>
              <a:t>This section introduces you to the concepts associated with the Oracle Spatial Routing Engine.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C9DCDDC4-929F-4A4D-8479-B21DDBF46EEC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59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3883025" y="-1588"/>
            <a:ext cx="2978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-3175" y="-1588"/>
            <a:ext cx="2974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602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860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37150"/>
            <a:ext cx="5708650" cy="34115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C9DCDDC4-929F-4A4D-8479-B21DDBF46EEC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60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3883025" y="-1588"/>
            <a:ext cx="2978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-3175" y="-1588"/>
            <a:ext cx="2974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602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860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37150"/>
            <a:ext cx="5708650" cy="34115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C9DCDDC4-929F-4A4D-8479-B21DDBF46EEC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61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3883025" y="-1588"/>
            <a:ext cx="2978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-3175" y="-1588"/>
            <a:ext cx="2974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602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860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37150"/>
            <a:ext cx="5708650" cy="34115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77298640-7D89-B742-8DD2-9C90CA564FDB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63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83971" name="Rectangle 2"/>
          <p:cNvSpPr>
            <a:spLocks noChangeArrowheads="1"/>
          </p:cNvSpPr>
          <p:nvPr/>
        </p:nvSpPr>
        <p:spPr bwMode="auto">
          <a:xfrm>
            <a:off x="3883025" y="-1588"/>
            <a:ext cx="2978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-3175" y="-1588"/>
            <a:ext cx="2974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397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8397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37150"/>
            <a:ext cx="5708650" cy="34115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C9DCDDC4-929F-4A4D-8479-B21DDBF46EEC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64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3883025" y="-1588"/>
            <a:ext cx="2978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-3175" y="-1588"/>
            <a:ext cx="2974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602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860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37150"/>
            <a:ext cx="5708650" cy="34115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07DAA266-9D55-B44A-8C01-FA04356147D5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65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3883025" y="-1588"/>
            <a:ext cx="2978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-3175" y="-1588"/>
            <a:ext cx="2974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8069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8807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37150"/>
            <a:ext cx="5708650" cy="34115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99695A05-6876-5B4F-86BC-24D3326E0A46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66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90115" name="Rectangle 1026"/>
          <p:cNvSpPr>
            <a:spLocks noChangeArrowheads="1"/>
          </p:cNvSpPr>
          <p:nvPr/>
        </p:nvSpPr>
        <p:spPr bwMode="auto">
          <a:xfrm>
            <a:off x="3883025" y="-1588"/>
            <a:ext cx="2978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0116" name="Rectangle 1027"/>
          <p:cNvSpPr>
            <a:spLocks noChangeArrowheads="1"/>
          </p:cNvSpPr>
          <p:nvPr/>
        </p:nvSpPr>
        <p:spPr bwMode="auto">
          <a:xfrm>
            <a:off x="-3175" y="-1588"/>
            <a:ext cx="2974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0117" name="Rectangle 102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90118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571500" y="5137150"/>
            <a:ext cx="5708650" cy="34115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78C1714E-3B0D-9146-A270-63EEF1D81A8E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67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92163" name="Rectangle 2"/>
          <p:cNvSpPr>
            <a:spLocks noChangeArrowheads="1"/>
          </p:cNvSpPr>
          <p:nvPr/>
        </p:nvSpPr>
        <p:spPr bwMode="auto">
          <a:xfrm>
            <a:off x="3883025" y="-1588"/>
            <a:ext cx="2978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-3175" y="-1588"/>
            <a:ext cx="2974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216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9216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37150"/>
            <a:ext cx="5708650" cy="34115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6AF5D309-968F-FD4A-B1BC-210EA155B519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68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3883025" y="-1588"/>
            <a:ext cx="2978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-3175" y="-1588"/>
            <a:ext cx="2974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421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9421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37150"/>
            <a:ext cx="5708650" cy="34115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394C9AA3-BAA7-2340-A438-D39CB77C8A0E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69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079F2604-421B-3045-94E2-1CD6A3CB0881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3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F6A27C02-52B5-384D-9798-115F9AB4ACAE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4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3883025" y="-1588"/>
            <a:ext cx="2978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-3175" y="-1588"/>
            <a:ext cx="2974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55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355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0" y="5137150"/>
            <a:ext cx="5708650" cy="34115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AEB64F6F-295A-5643-92BA-B5FE91AEA82D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5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37150"/>
            <a:ext cx="5708650" cy="341153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5D3630A4-07E5-434F-83BB-ABCDDA7D692D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6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14E21DB7-EAAF-C048-9C77-D3770627342F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26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1265A42B-CF9C-C840-9022-06FD01499051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38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111" charset="0"/>
              <a:buNone/>
            </a:pPr>
            <a:fld id="{1D41EFE8-478E-6648-9E71-69C7F82A6FD1}" type="slidenum">
              <a:rPr lang="en-US">
                <a:latin typeface="Arial" pitchFamily="-111" charset="0"/>
                <a:ea typeface="Times New Roman" pitchFamily="-111" charset="0"/>
                <a:cs typeface="Times New Roman" pitchFamily="-111" charset="0"/>
              </a:rPr>
              <a:pPr>
                <a:buFont typeface="Arial" pitchFamily="-111" charset="0"/>
                <a:buNone/>
              </a:pPr>
              <a:t>43</a:t>
            </a:fld>
            <a:endParaRPr lang="en-US">
              <a:latin typeface="Arial" pitchFamily="-111" charset="0"/>
              <a:ea typeface="Times New Roman" pitchFamily="-111" charset="0"/>
              <a:cs typeface="Times New Roman" pitchFamily="-111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111" charset="0"/>
              <a:ea typeface="Times New Roman" pitchFamily="-111" charset="0"/>
              <a:cs typeface="Times New Roman" pitchFamily="-111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90600" y="914400"/>
            <a:ext cx="3059113" cy="2824163"/>
          </a:xfrm>
          <a:prstGeom prst="rect">
            <a:avLst/>
          </a:prstGeom>
          <a:solidFill>
            <a:srgbClr val="ADADA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 anchorCtr="1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1400">
                <a:solidFill>
                  <a:srgbClr val="000000"/>
                </a:solidFill>
                <a:latin typeface="Arial" charset="0"/>
                <a:ea typeface="Times New Roman" charset="0"/>
                <a:cs typeface="Times New Roman" charset="0"/>
              </a:rPr>
              <a:t>&lt;Insert Picture Here&gt;</a:t>
            </a:r>
          </a:p>
        </p:txBody>
      </p:sp>
      <p:pic>
        <p:nvPicPr>
          <p:cNvPr id="5" name="Picture 3" descr="Tall R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90600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Wide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8125" y="914400"/>
            <a:ext cx="5857875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Oracle_Logo_485C.jpg                                           00104BF0Macintosh HD                   BE05FFEF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6313" y="4338638"/>
            <a:ext cx="3170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374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908050" y="4800600"/>
            <a:ext cx="8420100" cy="860425"/>
          </a:xfrm>
        </p:spPr>
        <p:txBody>
          <a:bodyPr lIns="91440" tIns="45720" rIns="91440" bIns="45720"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375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08050" y="5715000"/>
            <a:ext cx="6934200" cy="762000"/>
          </a:xfrm>
        </p:spPr>
        <p:txBody>
          <a:bodyPr lIns="91440" tIns="45720" rIns="91440" bIns="45720"/>
          <a:lstStyle>
            <a:lvl1pPr marL="0" indent="0">
              <a:spcBef>
                <a:spcPct val="0"/>
              </a:spcBef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9138" y="304800"/>
            <a:ext cx="21082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304800"/>
            <a:ext cx="6173788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304800"/>
            <a:ext cx="8213725" cy="941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42950" y="1600200"/>
            <a:ext cx="8166100" cy="4343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304800"/>
            <a:ext cx="8213725" cy="9413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742950" y="1600200"/>
            <a:ext cx="4006850" cy="4343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02200" y="1600200"/>
            <a:ext cx="400685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600200"/>
            <a:ext cx="400685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2200" y="1600200"/>
            <a:ext cx="400685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jpeg"/><Relationship Id="rId17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d Bar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6172200"/>
            <a:ext cx="99060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Small Red Square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7461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600200"/>
            <a:ext cx="81661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63613" y="304800"/>
            <a:ext cx="82137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42726" name="Rectangle 6"/>
          <p:cNvSpPr>
            <a:spLocks noChangeArrowheads="1"/>
          </p:cNvSpPr>
          <p:nvPr/>
        </p:nvSpPr>
        <p:spPr bwMode="auto">
          <a:xfrm>
            <a:off x="0" y="6172200"/>
            <a:ext cx="9906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  <a:ea typeface="Times New Roman" charset="0"/>
              <a:cs typeface="Times New Roman" charset="0"/>
            </a:endParaRPr>
          </a:p>
        </p:txBody>
      </p:sp>
      <p:pic>
        <p:nvPicPr>
          <p:cNvPr id="1031" name="Picture 7" descr="Oracle WHITE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8255000" y="6226175"/>
            <a:ext cx="1027113" cy="11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5100" y="6553200"/>
            <a:ext cx="9575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900" b="0">
                <a:latin typeface="Arial" charset="0"/>
                <a:ea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9" name="Text Box 9"/>
          <p:cNvSpPr txBox="1">
            <a:spLocks noChangeArrowheads="1"/>
          </p:cNvSpPr>
          <p:nvPr/>
        </p:nvSpPr>
        <p:spPr bwMode="auto">
          <a:xfrm>
            <a:off x="9356725" y="6154738"/>
            <a:ext cx="4524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fld id="{E9DAD4AF-FCE3-3C48-B667-8F284B5B9B07}" type="slidenum">
              <a:rPr lang="en-US" sz="1200" b="0">
                <a:solidFill>
                  <a:schemeClr val="bg1"/>
                </a:solidFill>
                <a:latin typeface="Arial" charset="0"/>
                <a:ea typeface="Times New Roman" charset="0"/>
                <a:cs typeface="Times New Roman" charset="0"/>
              </a:rPr>
              <a:pPr>
                <a:defRPr/>
              </a:pPr>
              <a:t>‹#›</a:t>
            </a:fld>
            <a:endParaRPr lang="en-US" sz="1200" b="0">
              <a:solidFill>
                <a:schemeClr val="bg1"/>
              </a:solidFill>
              <a:latin typeface="Arial" charset="0"/>
              <a:ea typeface="Times New Roman" charset="0"/>
              <a:cs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56991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58888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6017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0589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5161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9733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4305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594600" y="685800"/>
            <a:ext cx="2311400" cy="2133600"/>
          </a:xfrm>
          <a:prstGeom prst="rect">
            <a:avLst/>
          </a:prstGeom>
          <a:solidFill>
            <a:srgbClr val="B8B8B8"/>
          </a:solidFill>
          <a:ln w="12700">
            <a:noFill/>
            <a:miter lim="800000"/>
            <a:headEnd/>
            <a:tailEnd/>
          </a:ln>
        </p:spPr>
        <p:txBody>
          <a:bodyPr wrap="none" anchor="ctr" anchorCtr="1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>
                <a:solidFill>
                  <a:srgbClr val="000000"/>
                </a:solidFill>
              </a:rPr>
              <a:t>&lt;Insert Picture Here&gt;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990600" y="2133600"/>
            <a:ext cx="53451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buClrTx/>
            </a:pPr>
            <a:r>
              <a:rPr lang="en-US" sz="3200">
                <a:solidFill>
                  <a:schemeClr val="accent1"/>
                </a:solidFill>
              </a:rPr>
              <a:t>14</a:t>
            </a:r>
            <a:r>
              <a:rPr lang="en-US" sz="3200"/>
              <a:t> Routing Server</a:t>
            </a:r>
          </a:p>
        </p:txBody>
      </p:sp>
      <p:pic>
        <p:nvPicPr>
          <p:cNvPr id="16388" name="Picture 4" descr="Right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4600" y="0"/>
            <a:ext cx="231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 descr="df2f236c-MEDIUM-2276279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4600" y="685800"/>
            <a:ext cx="2311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EDGE Table</a:t>
            </a:r>
          </a:p>
        </p:txBody>
      </p:sp>
      <p:graphicFrame>
        <p:nvGraphicFramePr>
          <p:cNvPr id="7" name="Group 87"/>
          <p:cNvGraphicFramePr>
            <a:graphicFrameLocks noGrp="1"/>
          </p:cNvGraphicFramePr>
          <p:nvPr>
            <p:ph idx="1"/>
          </p:nvPr>
        </p:nvGraphicFramePr>
        <p:xfrm>
          <a:off x="742950" y="1600200"/>
          <a:ext cx="8705850" cy="3969396"/>
        </p:xfrm>
        <a:graphic>
          <a:graphicData uri="http://schemas.openxmlformats.org/drawingml/2006/table">
            <a:tbl>
              <a:tblPr/>
              <a:tblGrid>
                <a:gridCol w="1906588"/>
                <a:gridCol w="1943100"/>
                <a:gridCol w="485616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Column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Data Type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Usage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EDGE_ID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NUMBER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Unique ID of the edge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START_NODE_ID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NUMBER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ID of the start node of this edge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END_NODE_ID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NUMBER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ID of the end node of the edge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PARTITION_ID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NUMBER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ID of the partition that contains the start node for that edge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FUNC_CLASS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NUMBER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Functional road class from 1 to 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LENGTH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NUMBER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Length of the edge (in meters)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SPEED_LIMIT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NUMBER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Speed limit for the edge (in meters per second)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GEOMETRY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SDO_GEOMETRY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Shape of the edge (line geometry)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NAME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VARCHAR2(64)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Name of the edge (street/road name)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DIVIDER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VARCHAR2(1)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‘N’ if not divided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PARTITION Table</a:t>
            </a:r>
          </a:p>
        </p:txBody>
      </p:sp>
      <p:graphicFrame>
        <p:nvGraphicFramePr>
          <p:cNvPr id="7" name="Group 87"/>
          <p:cNvGraphicFramePr>
            <a:graphicFrameLocks noGrp="1"/>
          </p:cNvGraphicFramePr>
          <p:nvPr>
            <p:ph idx="1"/>
          </p:nvPr>
        </p:nvGraphicFramePr>
        <p:xfrm>
          <a:off x="742950" y="1600200"/>
          <a:ext cx="8705850" cy="4088772"/>
        </p:xfrm>
        <a:graphic>
          <a:graphicData uri="http://schemas.openxmlformats.org/drawingml/2006/table">
            <a:tbl>
              <a:tblPr/>
              <a:tblGrid>
                <a:gridCol w="3994150"/>
                <a:gridCol w="1295400"/>
                <a:gridCol w="34163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Column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Data Type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Usage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PARTITION_ID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NUMBER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ID of the partition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SUBNETWORK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BLOB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Binary-encoded sub-network for that partition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NUM_NODES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NUMBER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Number of nodes in that partition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NUM_NON_BOUNDARY_EDGES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NUMBER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Number of edges in this partition that are completely contained within the partition.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NUM_OUTGOING_BOUNDARY_EDGES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NUMBER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Number of edges that start in this partition and terminate in another partition.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NUM_INCOMING_BOUNDARY_EDGES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NUMBER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Number of edges that start in another partition and terminate in this partition. 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Routing </a:t>
            </a:r>
            <a:r>
              <a:rPr lang="en-US" dirty="0"/>
              <a:t>Tables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SIGN_POST </a:t>
            </a:r>
            <a:r>
              <a:rPr lang="en-US" b="1" dirty="0" smtClean="0"/>
              <a:t>table</a:t>
            </a:r>
          </a:p>
          <a:p>
            <a:pPr lvl="1"/>
            <a:r>
              <a:rPr lang="en-US" dirty="0">
                <a:ea typeface="ＭＳ Ｐゴシック" pitchFamily="-111" charset="-128"/>
              </a:rPr>
              <a:t>Relates edges at intersections</a:t>
            </a:r>
          </a:p>
          <a:p>
            <a:pPr lvl="1"/>
            <a:r>
              <a:rPr lang="en-US" dirty="0">
                <a:ea typeface="ＭＳ Ｐゴシック" pitchFamily="-111" charset="-128"/>
              </a:rPr>
              <a:t>Used for signposts at highway exits</a:t>
            </a:r>
          </a:p>
          <a:p>
            <a:r>
              <a:rPr lang="en-US" b="1" dirty="0"/>
              <a:t>SDO_ROUTER_DATA_VERSION table</a:t>
            </a:r>
          </a:p>
          <a:p>
            <a:pPr lvl="1"/>
            <a:r>
              <a:rPr lang="en-US" dirty="0">
                <a:ea typeface="ＭＳ Ｐゴシック" pitchFamily="-111" charset="-128"/>
              </a:rPr>
              <a:t>Contains the version number used to produce the data</a:t>
            </a:r>
          </a:p>
          <a:p>
            <a:pPr lvl="1"/>
            <a:r>
              <a:rPr lang="en-US" dirty="0">
                <a:ea typeface="ＭＳ Ｐゴシック" pitchFamily="-111" charset="-128"/>
              </a:rPr>
              <a:t>Allows the router to recognize the internal structure of the blobs in the PARTITION table</a:t>
            </a:r>
          </a:p>
          <a:p>
            <a:pPr lvl="1"/>
            <a:r>
              <a:rPr lang="en-US" dirty="0">
                <a:ea typeface="ＭＳ Ｐゴシック" pitchFamily="-111" charset="-128"/>
              </a:rPr>
              <a:t>There are two recognized formats</a:t>
            </a:r>
          </a:p>
          <a:p>
            <a:pPr lvl="2"/>
            <a:r>
              <a:rPr lang="en-US" dirty="0">
                <a:ea typeface="ＭＳ Ｐゴシック" pitchFamily="-111" charset="-128"/>
              </a:rPr>
              <a:t>For version 10.1</a:t>
            </a:r>
          </a:p>
          <a:p>
            <a:pPr lvl="2"/>
            <a:r>
              <a:rPr lang="en-US" dirty="0">
                <a:ea typeface="ＭＳ Ｐゴシック" pitchFamily="-111" charset="-128"/>
              </a:rPr>
              <a:t>For later versions (10.2, </a:t>
            </a:r>
            <a:r>
              <a:rPr lang="en-US" dirty="0" smtClean="0">
                <a:ea typeface="ＭＳ Ｐゴシック" pitchFamily="-111" charset="-128"/>
              </a:rPr>
              <a:t>11.1, 11.2, 12.1)</a:t>
            </a:r>
            <a:endParaRPr lang="en-US" dirty="0">
              <a:ea typeface="ＭＳ Ｐゴシック" pitchFamily="-111" charset="-128"/>
            </a:endParaRPr>
          </a:p>
          <a:p>
            <a:pPr lvl="1"/>
            <a:r>
              <a:rPr lang="en-US" dirty="0">
                <a:ea typeface="ＭＳ Ｐゴシック" pitchFamily="-111" charset="-128"/>
              </a:rPr>
              <a:t>If this table is missing, then the router assumes that the blobs are from </a:t>
            </a:r>
            <a:r>
              <a:rPr lang="en-US" dirty="0" smtClean="0">
                <a:ea typeface="ＭＳ Ｐゴシック" pitchFamily="-111" charset="-128"/>
              </a:rPr>
              <a:t>version </a:t>
            </a:r>
            <a:r>
              <a:rPr lang="en-US" dirty="0">
                <a:ea typeface="ＭＳ Ｐゴシック" pitchFamily="-111" charset="-128"/>
              </a:rPr>
              <a:t>10.1!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SIGN_POST </a:t>
            </a:r>
            <a:r>
              <a:rPr lang="fr-FR" dirty="0" smtClean="0"/>
              <a:t>Table</a:t>
            </a:r>
            <a:endParaRPr lang="fr-FR" dirty="0"/>
          </a:p>
        </p:txBody>
      </p:sp>
      <p:graphicFrame>
        <p:nvGraphicFramePr>
          <p:cNvPr id="7" name="Group 87"/>
          <p:cNvGraphicFramePr>
            <a:graphicFrameLocks noGrp="1"/>
          </p:cNvGraphicFramePr>
          <p:nvPr>
            <p:ph idx="1"/>
          </p:nvPr>
        </p:nvGraphicFramePr>
        <p:xfrm>
          <a:off x="742950" y="1600200"/>
          <a:ext cx="8705850" cy="3265176"/>
        </p:xfrm>
        <a:graphic>
          <a:graphicData uri="http://schemas.openxmlformats.org/drawingml/2006/table">
            <a:tbl>
              <a:tblPr/>
              <a:tblGrid>
                <a:gridCol w="1906588"/>
                <a:gridCol w="1943100"/>
                <a:gridCol w="485616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Column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Data Type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Usage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FROM_EDGE_ID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NUMBER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ID of the edge to which this sign applies (for example, the street segment containing the exit ramp).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TO_EDGE_ID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NUMBER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ID of the edge to which this sign points (for example, the street segment to which the exit ramp leads).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RAMP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VARCHAR2(64)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Ramp text (for example, US-3 SOUTH).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TOWARD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VARCHAR2(64)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Text indicating where the exit is heading (for example, WINCHESTER).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LANGUAGE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CHAR(3)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Three-letters language code for that sign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SDO_ROUTER_DATA_VERSION Table</a:t>
            </a:r>
          </a:p>
        </p:txBody>
      </p:sp>
      <p:graphicFrame>
        <p:nvGraphicFramePr>
          <p:cNvPr id="7" name="Group 87"/>
          <p:cNvGraphicFramePr>
            <a:graphicFrameLocks noGrp="1"/>
          </p:cNvGraphicFramePr>
          <p:nvPr>
            <p:ph idx="1"/>
          </p:nvPr>
        </p:nvGraphicFramePr>
        <p:xfrm>
          <a:off x="742950" y="1600200"/>
          <a:ext cx="8705850" cy="702312"/>
        </p:xfrm>
        <a:graphic>
          <a:graphicData uri="http://schemas.openxmlformats.org/drawingml/2006/table">
            <a:tbl>
              <a:tblPr/>
              <a:tblGrid>
                <a:gridCol w="1906588"/>
                <a:gridCol w="1943100"/>
                <a:gridCol w="485616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Column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Data Type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Usage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DATA_VERSION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VARCHAR2(32)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Version used to create the data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81" name="Rectangle 4"/>
          <p:cNvSpPr txBox="1">
            <a:spLocks noChangeArrowheads="1"/>
          </p:cNvSpPr>
          <p:nvPr/>
        </p:nvSpPr>
        <p:spPr bwMode="auto">
          <a:xfrm>
            <a:off x="762000" y="2636838"/>
            <a:ext cx="8166100" cy="309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227013" indent="-227013" algn="l" eaLnBrk="0" hangingPunct="0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2400" b="0"/>
              <a:t>This table contains only one row</a:t>
            </a:r>
          </a:p>
          <a:p>
            <a:pPr marL="227013" indent="-227013" algn="l" eaLnBrk="0" hangingPunct="0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2400" b="0"/>
              <a:t>Automatically created and filled when generating the partitions</a:t>
            </a:r>
          </a:p>
          <a:p>
            <a:pPr marL="227013" indent="-227013" algn="l" eaLnBrk="0" hangingPunct="0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endParaRPr lang="en-US" sz="2400" b="0"/>
          </a:p>
        </p:txBody>
      </p:sp>
      <p:sp>
        <p:nvSpPr>
          <p:cNvPr id="36882" name="Rectangle 4"/>
          <p:cNvSpPr>
            <a:spLocks noChangeArrowheads="1"/>
          </p:cNvSpPr>
          <p:nvPr/>
        </p:nvSpPr>
        <p:spPr bwMode="auto">
          <a:xfrm>
            <a:off x="849313" y="4076700"/>
            <a:ext cx="8434387" cy="32861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111" charset="0"/>
              </a:rPr>
              <a:t>SELECT * FROM </a:t>
            </a:r>
            <a:r>
              <a:rPr lang="en-US" sz="1800" dirty="0" err="1">
                <a:solidFill>
                  <a:srgbClr val="000066"/>
                </a:solidFill>
                <a:latin typeface="Courier New" pitchFamily="-111" charset="0"/>
              </a:rPr>
              <a:t>sdo_router_data_version</a:t>
            </a:r>
            <a:r>
              <a:rPr lang="en-US" sz="1800" dirty="0">
                <a:solidFill>
                  <a:srgbClr val="000066"/>
                </a:solidFill>
                <a:latin typeface="Courier New" pitchFamily="-111" charset="0"/>
              </a:rPr>
              <a:t>;</a:t>
            </a:r>
          </a:p>
        </p:txBody>
      </p:sp>
      <p:sp>
        <p:nvSpPr>
          <p:cNvPr id="36883" name="Rectangle 5"/>
          <p:cNvSpPr>
            <a:spLocks noChangeArrowheads="1"/>
          </p:cNvSpPr>
          <p:nvPr/>
        </p:nvSpPr>
        <p:spPr bwMode="auto">
          <a:xfrm>
            <a:off x="849313" y="4500563"/>
            <a:ext cx="8434387" cy="12017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111" charset="0"/>
              </a:rPr>
              <a:t>DATA_VERSION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111" charset="0"/>
              </a:rPr>
              <a:t>--------------------------------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111" charset="0"/>
              </a:rPr>
              <a:t>11.2.0.2.6</a:t>
            </a:r>
          </a:p>
          <a:p>
            <a:pPr algn="l" defTabSz="822325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111" charset="0"/>
              </a:rPr>
              <a:t>1 row selected.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Routing Tables</a:t>
            </a:r>
            <a:br>
              <a:rPr lang="en-US" dirty="0" smtClean="0"/>
            </a:br>
            <a:r>
              <a:rPr lang="en-US" sz="2400" dirty="0" smtClean="0"/>
              <a:t>Transport Attributes</a:t>
            </a:r>
            <a:endParaRPr lang="en-US" dirty="0"/>
          </a:p>
        </p:txBody>
      </p:sp>
      <p:sp>
        <p:nvSpPr>
          <p:cNvPr id="3174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ROUTER_TRANSPORT </a:t>
            </a:r>
            <a:r>
              <a:rPr lang="en-US" b="1" dirty="0" smtClean="0"/>
              <a:t>table</a:t>
            </a:r>
          </a:p>
          <a:p>
            <a:pPr lvl="1"/>
            <a:r>
              <a:rPr lang="en-US" dirty="0">
                <a:ea typeface="ＭＳ Ｐゴシック" pitchFamily="-111" charset="-128"/>
              </a:rPr>
              <a:t>Contains vehicle-specific attributes</a:t>
            </a:r>
          </a:p>
          <a:p>
            <a:pPr lvl="1"/>
            <a:r>
              <a:rPr lang="en-US" dirty="0">
                <a:ea typeface="ＭＳ Ｐゴシック" pitchFamily="-111" charset="-128"/>
              </a:rPr>
              <a:t>Used for vehicle=truck routes</a:t>
            </a:r>
          </a:p>
          <a:p>
            <a:pPr lvl="1"/>
            <a:r>
              <a:rPr lang="en-US" dirty="0">
                <a:ea typeface="ＭＳ Ｐゴシック" pitchFamily="-111" charset="-128"/>
              </a:rPr>
              <a:t>Currently available from NAVTEQ only</a:t>
            </a:r>
          </a:p>
          <a:p>
            <a:pPr lvl="2"/>
            <a:r>
              <a:rPr lang="en-US" dirty="0">
                <a:ea typeface="ＭＳ Ｐゴシック" pitchFamily="-111" charset="-128"/>
              </a:rPr>
              <a:t>NAVTEQ “Transport” data product</a:t>
            </a:r>
          </a:p>
          <a:p>
            <a:pPr lvl="2"/>
            <a:r>
              <a:rPr lang="en-US" dirty="0">
                <a:ea typeface="ＭＳ Ｐゴシック" pitchFamily="-111" charset="-128"/>
              </a:rPr>
              <a:t>In </a:t>
            </a:r>
            <a:r>
              <a:rPr lang="en-US" dirty="0" err="1">
                <a:ea typeface="ＭＳ Ｐゴシック" pitchFamily="-111" charset="-128"/>
              </a:rPr>
              <a:t>NAVTEQ’s</a:t>
            </a:r>
            <a:r>
              <a:rPr lang="en-US" dirty="0">
                <a:ea typeface="ＭＳ Ｐゴシック" pitchFamily="-111" charset="-128"/>
              </a:rPr>
              <a:t> Oracle Data Format (ODF</a:t>
            </a:r>
            <a:r>
              <a:rPr lang="en-US" dirty="0" smtClean="0">
                <a:ea typeface="ＭＳ Ｐゴシック" pitchFamily="-111" charset="-128"/>
              </a:rPr>
              <a:t>)</a:t>
            </a:r>
          </a:p>
          <a:p>
            <a:r>
              <a:rPr lang="en-US" b="1" dirty="0" smtClean="0"/>
              <a:t>ROUTER_TRUCKING_DATA table</a:t>
            </a:r>
          </a:p>
          <a:p>
            <a:pPr lvl="1"/>
            <a:r>
              <a:rPr lang="en-US" dirty="0" smtClean="0">
                <a:ea typeface="ＭＳ Ｐゴシック" pitchFamily="-111" charset="-128"/>
              </a:rPr>
              <a:t>Binary encoding of the trucking data</a:t>
            </a:r>
          </a:p>
          <a:p>
            <a:pPr lvl="1"/>
            <a:r>
              <a:rPr lang="en-US" dirty="0" smtClean="0">
                <a:ea typeface="ＭＳ Ｐゴシック" pitchFamily="-111" charset="-128"/>
              </a:rPr>
              <a:t>Divided into partitions (like PARTITION table)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ROUTER_TRANSPORT Table </a:t>
            </a:r>
          </a:p>
        </p:txBody>
      </p:sp>
      <p:graphicFrame>
        <p:nvGraphicFramePr>
          <p:cNvPr id="7" name="Group 87"/>
          <p:cNvGraphicFramePr>
            <a:graphicFrameLocks noGrp="1"/>
          </p:cNvGraphicFramePr>
          <p:nvPr>
            <p:ph idx="1"/>
          </p:nvPr>
        </p:nvGraphicFramePr>
        <p:xfrm>
          <a:off x="742950" y="1600200"/>
          <a:ext cx="8705850" cy="1710060"/>
        </p:xfrm>
        <a:graphic>
          <a:graphicData uri="http://schemas.openxmlformats.org/drawingml/2006/table">
            <a:tbl>
              <a:tblPr/>
              <a:tblGrid>
                <a:gridCol w="1906588"/>
                <a:gridCol w="1943100"/>
                <a:gridCol w="485616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Column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Data Type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Usage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EDGE_ID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NUMBER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Unique ID of the edge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MAINTYPE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NUMBER(2)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Code of main restriction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SUBTYPE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NUMBER(2)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Code of secondary restriction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VALUE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NUMBER(2)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Value for the restriction (height, width, weight, …)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18" name="Rectangle 4"/>
          <p:cNvSpPr txBox="1">
            <a:spLocks noChangeArrowheads="1"/>
          </p:cNvSpPr>
          <p:nvPr/>
        </p:nvSpPr>
        <p:spPr bwMode="auto">
          <a:xfrm>
            <a:off x="4572000" y="3644900"/>
            <a:ext cx="487680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227013" indent="-227013" algn="l" eaLnBrk="0" hangingPunct="0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2400" b="0"/>
              <a:t>Restriction types 10 to 40 are physical restrictions</a:t>
            </a:r>
          </a:p>
          <a:p>
            <a:pPr marL="227013" indent="-227013" algn="l" eaLnBrk="0" hangingPunct="0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2400" b="0"/>
              <a:t>Secondary restriction explains why the restriction is there</a:t>
            </a:r>
          </a:p>
          <a:p>
            <a:pPr marL="227013" indent="-227013" algn="l" eaLnBrk="0" hangingPunct="0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2400" b="0"/>
              <a:t>Value is the height, weight, …</a:t>
            </a:r>
          </a:p>
          <a:p>
            <a:pPr marL="227013" indent="-227013" algn="l" eaLnBrk="0" hangingPunct="0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2400" b="0"/>
              <a:t>Restriction 50 is a legal restriction</a:t>
            </a:r>
          </a:p>
          <a:p>
            <a:pPr marL="227013" indent="-227013" algn="l" eaLnBrk="0" hangingPunct="0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endParaRPr lang="en-US" sz="2400" b="0"/>
          </a:p>
        </p:txBody>
      </p:sp>
      <p:graphicFrame>
        <p:nvGraphicFramePr>
          <p:cNvPr id="27" name="Group 87"/>
          <p:cNvGraphicFramePr>
            <a:graphicFrameLocks noGrp="1"/>
          </p:cNvGraphicFramePr>
          <p:nvPr/>
        </p:nvGraphicFramePr>
        <p:xfrm>
          <a:off x="762000" y="3657600"/>
          <a:ext cx="3505200" cy="1955171"/>
        </p:xfrm>
        <a:graphic>
          <a:graphicData uri="http://schemas.openxmlformats.org/drawingml/2006/table">
            <a:tbl>
              <a:tblPr/>
              <a:tblGrid>
                <a:gridCol w="1079500"/>
                <a:gridCol w="24257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Main Type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Description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10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Height in meters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20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Weight in metric tons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21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Length in meters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30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Per axle weight in metric tons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40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Width in meters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50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Legal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ROUTER_TRANSPORT Table </a:t>
            </a:r>
            <a:br>
              <a:rPr lang="fr-FR"/>
            </a:br>
            <a:r>
              <a:rPr lang="fr-FR"/>
              <a:t>Physical Restrictions</a:t>
            </a:r>
          </a:p>
        </p:txBody>
      </p:sp>
      <p:sp>
        <p:nvSpPr>
          <p:cNvPr id="38916" name="Right Triangle 18"/>
          <p:cNvSpPr>
            <a:spLocks noChangeArrowheads="1"/>
          </p:cNvSpPr>
          <p:nvPr/>
        </p:nvSpPr>
        <p:spPr bwMode="auto">
          <a:xfrm flipH="1" flipV="1">
            <a:off x="5943600" y="2286000"/>
            <a:ext cx="914400" cy="1981200"/>
          </a:xfrm>
          <a:prstGeom prst="rtTriangl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119063" indent="-119063"/>
            <a:endParaRPr lang="en-US"/>
          </a:p>
        </p:txBody>
      </p:sp>
      <p:graphicFrame>
        <p:nvGraphicFramePr>
          <p:cNvPr id="14" name="Group 87"/>
          <p:cNvGraphicFramePr>
            <a:graphicFrameLocks noGrp="1"/>
          </p:cNvGraphicFramePr>
          <p:nvPr>
            <p:ph idx="1"/>
          </p:nvPr>
        </p:nvGraphicFramePr>
        <p:xfrm>
          <a:off x="6858000" y="2311400"/>
          <a:ext cx="2743200" cy="1955171"/>
        </p:xfrm>
        <a:graphic>
          <a:graphicData uri="http://schemas.openxmlformats.org/drawingml/2006/table">
            <a:tbl>
              <a:tblPr/>
              <a:tblGrid>
                <a:gridCol w="1066800"/>
                <a:gridCol w="1676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Sub Type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Description 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Bridge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Tunnel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Arch Bridge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Arch Tunnel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Other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99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Unknown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rapezoid 19"/>
          <p:cNvSpPr/>
          <p:nvPr/>
        </p:nvSpPr>
        <p:spPr bwMode="auto">
          <a:xfrm rot="16200000" flipH="1">
            <a:off x="2438400" y="2209800"/>
            <a:ext cx="2057400" cy="2819400"/>
          </a:xfrm>
          <a:prstGeom prst="trapezoid">
            <a:avLst>
              <a:gd name="adj" fmla="val 25125"/>
            </a:avLst>
          </a:prstGeom>
          <a:solidFill>
            <a:srgbClr val="C0C0C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119063" indent="-119063">
              <a:defRPr/>
            </a:pPr>
            <a:endParaRPr lang="en-US">
              <a:latin typeface="Arial" charset="0"/>
              <a:ea typeface="Times New Roman" charset="0"/>
              <a:cs typeface="Times New Roman" pitchFamily="18" charset="0"/>
            </a:endParaRPr>
          </a:p>
        </p:txBody>
      </p:sp>
      <p:graphicFrame>
        <p:nvGraphicFramePr>
          <p:cNvPr id="4" name="Group 87"/>
          <p:cNvGraphicFramePr>
            <a:graphicFrameLocks noGrp="1"/>
          </p:cNvGraphicFramePr>
          <p:nvPr>
            <p:ph idx="1"/>
          </p:nvPr>
        </p:nvGraphicFramePr>
        <p:xfrm>
          <a:off x="4267200" y="1733550"/>
          <a:ext cx="1822450" cy="3082931"/>
        </p:xfrm>
        <a:graphic>
          <a:graphicData uri="http://schemas.openxmlformats.org/drawingml/2006/table">
            <a:tbl>
              <a:tblPr/>
              <a:tblGrid>
                <a:gridCol w="600075"/>
                <a:gridCol w="12223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Main Type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Description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10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Height in meters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20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Weight in metric tons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21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Length in meters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30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Per axle weight in metric tons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40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Width in meters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50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Legal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Group 87"/>
          <p:cNvGraphicFramePr>
            <a:graphicFrameLocks noGrp="1"/>
          </p:cNvGraphicFramePr>
          <p:nvPr>
            <p:ph idx="1"/>
          </p:nvPr>
        </p:nvGraphicFramePr>
        <p:xfrm>
          <a:off x="381000" y="2895600"/>
          <a:ext cx="2743200" cy="1447803"/>
        </p:xfrm>
        <a:graphic>
          <a:graphicData uri="http://schemas.openxmlformats.org/drawingml/2006/table">
            <a:tbl>
              <a:tblPr/>
              <a:tblGrid>
                <a:gridCol w="1066800"/>
                <a:gridCol w="1676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Sub Type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Description 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Bridge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Tunnel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Road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99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Unknown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990" name="Rectangle 4"/>
          <p:cNvSpPr txBox="1">
            <a:spLocks noChangeArrowheads="1"/>
          </p:cNvSpPr>
          <p:nvPr/>
        </p:nvSpPr>
        <p:spPr bwMode="auto">
          <a:xfrm>
            <a:off x="304800" y="49530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227013" indent="-227013" algn="l" eaLnBrk="0" hangingPunct="0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2400" b="0"/>
              <a:t>Physical restriction types (main types10 to 40) are explained by the secondary type (sub type)</a:t>
            </a:r>
          </a:p>
          <a:p>
            <a:pPr marL="227013" indent="-227013" algn="l" eaLnBrk="0" hangingPunct="0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endParaRPr lang="en-US" sz="2400" b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ROUTER_TRANSPORT Table </a:t>
            </a:r>
            <a:br>
              <a:rPr lang="fr-FR"/>
            </a:br>
            <a:r>
              <a:rPr lang="fr-FR"/>
              <a:t>Legal Restrictions</a:t>
            </a:r>
          </a:p>
        </p:txBody>
      </p:sp>
      <p:sp>
        <p:nvSpPr>
          <p:cNvPr id="39940" name="Right Triangle 20"/>
          <p:cNvSpPr>
            <a:spLocks noChangeArrowheads="1"/>
          </p:cNvSpPr>
          <p:nvPr/>
        </p:nvSpPr>
        <p:spPr bwMode="auto">
          <a:xfrm flipH="1">
            <a:off x="2514600" y="2819400"/>
            <a:ext cx="1676400" cy="1905000"/>
          </a:xfrm>
          <a:prstGeom prst="rtTriangl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119063" indent="-119063"/>
            <a:endParaRPr lang="en-US"/>
          </a:p>
        </p:txBody>
      </p:sp>
      <p:graphicFrame>
        <p:nvGraphicFramePr>
          <p:cNvPr id="5" name="Group 87"/>
          <p:cNvGraphicFramePr>
            <a:graphicFrameLocks noGrp="1"/>
          </p:cNvGraphicFramePr>
          <p:nvPr>
            <p:ph idx="1"/>
          </p:nvPr>
        </p:nvGraphicFramePr>
        <p:xfrm>
          <a:off x="4191000" y="2768600"/>
          <a:ext cx="4953000" cy="1955171"/>
        </p:xfrm>
        <a:graphic>
          <a:graphicData uri="http://schemas.openxmlformats.org/drawingml/2006/table">
            <a:tbl>
              <a:tblPr/>
              <a:tblGrid>
                <a:gridCol w="1141413"/>
                <a:gridCol w="381158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Sub Type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Description 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21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All trucks forbidden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22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All trailers forbidden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26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All trucks forbidden except RESIDENT or DELIVERY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27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All trucks forbidden except RESIDENT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28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All trucks forbidden except DELIVERY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29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All trucks forbidden except PUBLIC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Group 87"/>
          <p:cNvGraphicFramePr>
            <a:graphicFrameLocks noGrp="1"/>
          </p:cNvGraphicFramePr>
          <p:nvPr/>
        </p:nvGraphicFramePr>
        <p:xfrm>
          <a:off x="996950" y="1641475"/>
          <a:ext cx="1822450" cy="3082931"/>
        </p:xfrm>
        <a:graphic>
          <a:graphicData uri="http://schemas.openxmlformats.org/drawingml/2006/table">
            <a:tbl>
              <a:tblPr/>
              <a:tblGrid>
                <a:gridCol w="600075"/>
                <a:gridCol w="12223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Main Type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Description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10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Height in meters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20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Weight in metric tons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21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Length in meters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30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Per axle weight in metric tons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40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Width in meters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50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Times New Roman" pitchFamily="-111" charset="0"/>
                          <a:cs typeface="Times New Roman" pitchFamily="-111" charset="0"/>
                        </a:rPr>
                        <a:t>Legal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993" name="Content Placeholder 21"/>
          <p:cNvSpPr>
            <a:spLocks noGrp="1"/>
          </p:cNvSpPr>
          <p:nvPr>
            <p:ph idx="1"/>
          </p:nvPr>
        </p:nvSpPr>
        <p:spPr>
          <a:xfrm>
            <a:off x="742950" y="4876800"/>
            <a:ext cx="8166100" cy="1066800"/>
          </a:xfrm>
        </p:spPr>
        <p:txBody>
          <a:bodyPr/>
          <a:lstStyle/>
          <a:p>
            <a:r>
              <a:rPr lang="en-US" sz="2000" smtClean="0"/>
              <a:t>Sub types 21 and 22 are </a:t>
            </a:r>
            <a:r>
              <a:rPr lang="en-US" sz="2000" i="1" smtClean="0"/>
              <a:t>inclusive</a:t>
            </a:r>
            <a:r>
              <a:rPr lang="en-US" sz="2000" smtClean="0"/>
              <a:t>: all trucks (or trucks with trailers) are forbidden</a:t>
            </a:r>
          </a:p>
          <a:p>
            <a:r>
              <a:rPr lang="en-US" sz="2000" smtClean="0"/>
              <a:t>Sub types 22 to 29  are </a:t>
            </a:r>
            <a:r>
              <a:rPr lang="en-US" sz="2000" i="1" smtClean="0"/>
              <a:t>exclusive</a:t>
            </a:r>
            <a:r>
              <a:rPr lang="en-US" sz="2000" smtClean="0"/>
              <a:t>: all trucks </a:t>
            </a:r>
            <a:r>
              <a:rPr lang="en-US" sz="2000" i="1" smtClean="0"/>
              <a:t>except</a:t>
            </a:r>
            <a:r>
              <a:rPr lang="en-US" sz="2000" smtClean="0"/>
              <a:t> DELIVERY or PUBLIC or … are forbidden.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ROUTER_TRUCKING_DATA Table</a:t>
            </a:r>
            <a:endParaRPr lang="fr-FR" dirty="0"/>
          </a:p>
        </p:txBody>
      </p:sp>
      <p:graphicFrame>
        <p:nvGraphicFramePr>
          <p:cNvPr id="7" name="Group 87"/>
          <p:cNvGraphicFramePr>
            <a:graphicFrameLocks noGrp="1"/>
          </p:cNvGraphicFramePr>
          <p:nvPr>
            <p:ph idx="1"/>
          </p:nvPr>
        </p:nvGraphicFramePr>
        <p:xfrm>
          <a:off x="742950" y="1600200"/>
          <a:ext cx="8705850" cy="2349504"/>
        </p:xfrm>
        <a:graphic>
          <a:graphicData uri="http://schemas.openxmlformats.org/drawingml/2006/table">
            <a:tbl>
              <a:tblPr/>
              <a:tblGrid>
                <a:gridCol w="3994150"/>
                <a:gridCol w="1295400"/>
                <a:gridCol w="34163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Column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Data Type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Usage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PARTITION_ID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NUMBER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ID of the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 base routing partition with which this trucking data is associated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NUM_EDGES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NUMBER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Number of edges in this partition with trucking restrictions.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TRUCKING_DATA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BLOB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Trucking restrictions in binary format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Routing Server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-111" charset="2"/>
              <a:buChar char="ü"/>
            </a:pPr>
            <a:r>
              <a:rPr lang="en-US" dirty="0"/>
              <a:t>Architecture</a:t>
            </a:r>
          </a:p>
          <a:p>
            <a:pPr eaLnBrk="1" hangingPunct="1">
              <a:buFont typeface="Wingdings" pitchFamily="-111" charset="2"/>
              <a:buChar char="ü"/>
            </a:pPr>
            <a:r>
              <a:rPr lang="en-US" dirty="0"/>
              <a:t>Routing </a:t>
            </a:r>
            <a:r>
              <a:rPr lang="en-US" dirty="0" smtClean="0"/>
              <a:t>tables: basic and extended</a:t>
            </a:r>
          </a:p>
          <a:p>
            <a:pPr eaLnBrk="1" hangingPunct="1">
              <a:buFont typeface="Wingdings" pitchFamily="-111" charset="2"/>
              <a:buChar char="ü"/>
            </a:pPr>
            <a:r>
              <a:rPr lang="en-US" dirty="0"/>
              <a:t>Installation and configuration</a:t>
            </a:r>
          </a:p>
          <a:p>
            <a:pPr eaLnBrk="1" hangingPunct="1">
              <a:buFont typeface="Wingdings" pitchFamily="-111" charset="2"/>
              <a:buChar char="ü"/>
            </a:pPr>
            <a:r>
              <a:rPr lang="en-US" dirty="0"/>
              <a:t>How to formulate route requests</a:t>
            </a:r>
          </a:p>
          <a:p>
            <a:pPr eaLnBrk="1" hangingPunct="1">
              <a:buFont typeface="Wingdings" pitchFamily="-111" charset="2"/>
              <a:buChar char="ü"/>
            </a:pPr>
            <a:r>
              <a:rPr lang="en-US" dirty="0"/>
              <a:t>Structure of the route responses</a:t>
            </a:r>
          </a:p>
          <a:p>
            <a:pPr eaLnBrk="1" hangingPunct="1">
              <a:buFont typeface="Wingdings" pitchFamily="-111" charset="2"/>
              <a:buChar char="ü"/>
            </a:pPr>
            <a:r>
              <a:rPr lang="en-US" dirty="0"/>
              <a:t>Partitioning the network</a:t>
            </a:r>
          </a:p>
          <a:p>
            <a:pPr eaLnBrk="1" hangingPunct="1">
              <a:buFont typeface="Wingdings" pitchFamily="-111" charset="2"/>
              <a:buChar char="ü"/>
            </a:pPr>
            <a:r>
              <a:rPr lang="en-US" dirty="0"/>
              <a:t>Tips and </a:t>
            </a:r>
            <a:r>
              <a:rPr lang="en-US" dirty="0" smtClean="0"/>
              <a:t>tricks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Routing Tables</a:t>
            </a:r>
            <a:br>
              <a:rPr lang="en-US" dirty="0" smtClean="0"/>
            </a:br>
            <a:r>
              <a:rPr lang="en-US" sz="2400" dirty="0" smtClean="0"/>
              <a:t>Turn Restrictions</a:t>
            </a:r>
            <a:endParaRPr lang="en-US" dirty="0"/>
          </a:p>
        </p:txBody>
      </p:sp>
      <p:sp>
        <p:nvSpPr>
          <p:cNvPr id="3174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ROUTER_TURN_RESTRICTION_DATA table</a:t>
            </a:r>
            <a:endParaRPr lang="en-US" dirty="0" smtClean="0"/>
          </a:p>
          <a:p>
            <a:r>
              <a:rPr lang="en-US" b="1" dirty="0" smtClean="0"/>
              <a:t>ROUTER_CONDITION table</a:t>
            </a:r>
          </a:p>
          <a:p>
            <a:r>
              <a:rPr lang="en-US" b="1" dirty="0" smtClean="0"/>
              <a:t>ROUTER_NAV_STRAND table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193088" y="115888"/>
            <a:ext cx="1584325" cy="936625"/>
            <a:chOff x="7905328" y="116632"/>
            <a:chExt cx="1584176" cy="936104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7905328" y="116632"/>
              <a:ext cx="1584176" cy="909536"/>
              <a:chOff x="7905328" y="116632"/>
              <a:chExt cx="1584176" cy="909536"/>
            </a:xfrm>
          </p:grpSpPr>
          <p:pic>
            <p:nvPicPr>
              <p:cNvPr id="31751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905328" y="116632"/>
                <a:ext cx="1584176" cy="7755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752" name="TextBox 8"/>
              <p:cNvSpPr txBox="1">
                <a:spLocks noChangeArrowheads="1"/>
              </p:cNvSpPr>
              <p:nvPr/>
            </p:nvSpPr>
            <p:spPr bwMode="auto">
              <a:xfrm>
                <a:off x="7905328" y="764704"/>
                <a:ext cx="1584176" cy="261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fr-FR" sz="1200" dirty="0" smtClean="0"/>
                  <a:t>12</a:t>
                </a:r>
                <a:r>
                  <a:rPr lang="fr-FR" sz="1200" i="1" dirty="0" smtClean="0"/>
                  <a:t>c</a:t>
                </a:r>
                <a:r>
                  <a:rPr lang="fr-FR" sz="1200" dirty="0" smtClean="0"/>
                  <a:t> </a:t>
                </a:r>
                <a:r>
                  <a:rPr lang="fr-FR" sz="1200" dirty="0"/>
                  <a:t>Release</a:t>
                </a:r>
                <a:r>
                  <a:rPr lang="fr-FR" sz="1200" dirty="0" smtClean="0"/>
                  <a:t> 1</a:t>
                </a:r>
                <a:endParaRPr lang="fr-FR" sz="1200" dirty="0"/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7905328" y="116632"/>
              <a:ext cx="1584176" cy="936104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pPr marL="119063" indent="-119063">
                <a:defRPr/>
              </a:pPr>
              <a:endParaRPr lang="fr-FR">
                <a:latin typeface="Arial" charset="0"/>
                <a:ea typeface="Times New Roman" charset="0"/>
                <a:cs typeface="Times New Roman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ROUTER_TURN_RESTRICTION_DATA 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ROUTER_CONDITION 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ROUTER_NAV_STRAND 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tables contain binary encoded data in </a:t>
            </a:r>
            <a:r>
              <a:rPr lang="en-US" dirty="0" err="1" smtClean="0"/>
              <a:t>BLOBs</a:t>
            </a:r>
            <a:endParaRPr lang="en-US" dirty="0" smtClean="0"/>
          </a:p>
          <a:p>
            <a:r>
              <a:rPr lang="en-US" dirty="0" smtClean="0"/>
              <a:t>The format of those </a:t>
            </a:r>
            <a:r>
              <a:rPr lang="en-US" dirty="0" err="1" smtClean="0"/>
              <a:t>BLOBs</a:t>
            </a:r>
            <a:r>
              <a:rPr lang="en-US" dirty="0" smtClean="0"/>
              <a:t> may vary from one version to the next</a:t>
            </a:r>
          </a:p>
          <a:p>
            <a:r>
              <a:rPr lang="en-US" dirty="0" smtClean="0"/>
              <a:t>The version of the base routing BLOBS (table PARTITION) is stored in SDO_ROUTER_DATA_VERSION</a:t>
            </a:r>
          </a:p>
          <a:p>
            <a:r>
              <a:rPr lang="en-US" dirty="0" smtClean="0"/>
              <a:t>For optional components (trucking data, turn restrictions) the version is stored inside the </a:t>
            </a:r>
            <a:r>
              <a:rPr lang="en-US" dirty="0" err="1" smtClean="0"/>
              <a:t>BLOBs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Versions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49313" y="1524000"/>
            <a:ext cx="8434387" cy="104400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111" charset="0"/>
              </a:rPr>
              <a:t>SELECT TURN_RESTRICTION_DATA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111" charset="0"/>
              </a:rPr>
              <a:t>FROM ROUTER_TURN_RESTRICTION_DATA 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111" charset="0"/>
              </a:rPr>
              <a:t>WHERE PARTITION_ID = 0; </a:t>
            </a:r>
            <a:endParaRPr lang="en-US" sz="1800" dirty="0">
              <a:solidFill>
                <a:srgbClr val="000066"/>
              </a:solidFill>
              <a:latin typeface="Courier New" pitchFamily="-111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2765995"/>
            <a:ext cx="8434387" cy="104400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111" charset="0"/>
              </a:rPr>
              <a:t>TURN_RESTRICTION_DATA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111" charset="0"/>
              </a:rPr>
              <a:t>------------------------------------------------------------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 smtClean="0">
                <a:solidFill>
                  <a:srgbClr val="000066"/>
                </a:solidFill>
                <a:latin typeface="Courier New" pitchFamily="-111" charset="0"/>
              </a:rPr>
              <a:t>0000000A00310032002E0031002E0030002E0032002E0030000000000002</a:t>
            </a:r>
            <a:endParaRPr lang="en-US" sz="1800" dirty="0">
              <a:solidFill>
                <a:srgbClr val="000066"/>
              </a:solidFill>
              <a:latin typeface="Courier New" pitchFamily="-111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7594600" y="685800"/>
            <a:ext cx="2311400" cy="2133600"/>
          </a:xfrm>
          <a:prstGeom prst="rect">
            <a:avLst/>
          </a:prstGeom>
          <a:solidFill>
            <a:srgbClr val="B8B8B8"/>
          </a:solidFill>
          <a:ln w="12700">
            <a:noFill/>
            <a:miter lim="800000"/>
            <a:headEnd/>
            <a:tailEnd/>
          </a:ln>
        </p:spPr>
        <p:txBody>
          <a:bodyPr wrap="none" anchor="ctr" anchorCtr="1">
            <a:prstTxWarp prst="textNoShape">
              <a:avLst/>
            </a:prstTxWarp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&lt;Insert Picture Here&gt;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990600" y="2133600"/>
            <a:ext cx="59070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>
                <a:solidFill>
                  <a:schemeClr val="accent1"/>
                </a:solidFill>
              </a:rPr>
              <a:t>Installation</a:t>
            </a:r>
            <a:r>
              <a:rPr lang="en-US" sz="3200"/>
              <a:t> and Configuration</a:t>
            </a:r>
          </a:p>
        </p:txBody>
      </p:sp>
      <p:pic>
        <p:nvPicPr>
          <p:cNvPr id="40964" name="Picture 4" descr="Right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4600" y="0"/>
            <a:ext cx="231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5" descr="df2f236c-MEDIUM-2276279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4600" y="685800"/>
            <a:ext cx="2311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Defining a NDM Network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Since </a:t>
            </a:r>
            <a:r>
              <a:rPr lang="en-US" sz="2000" dirty="0"/>
              <a:t>Oracle 11g Release 2 the router uses the Network Data Model engine internally</a:t>
            </a:r>
          </a:p>
          <a:p>
            <a:pPr eaLnBrk="1" hangingPunct="1"/>
            <a:r>
              <a:rPr lang="en-US" sz="2000" dirty="0"/>
              <a:t>Must define a “NDM” network on top of the routing tables</a:t>
            </a:r>
          </a:p>
          <a:p>
            <a:pPr eaLnBrk="1" hangingPunct="1"/>
            <a:r>
              <a:rPr lang="en-US" sz="2000" dirty="0"/>
              <a:t>Call </a:t>
            </a:r>
            <a:r>
              <a:rPr lang="en-US" sz="2000" b="1" dirty="0"/>
              <a:t>SDO_ROUTER_PARTITION.CREATE_ROUTER_NETWORK()</a:t>
            </a:r>
          </a:p>
          <a:p>
            <a:pPr eaLnBrk="1" hangingPunct="1"/>
            <a:r>
              <a:rPr lang="en-US" sz="2000" dirty="0"/>
              <a:t>This procedure writes to a log file</a:t>
            </a:r>
          </a:p>
          <a:p>
            <a:pPr eaLnBrk="1" hangingPunct="1"/>
            <a:r>
              <a:rPr lang="en-US" sz="2000" dirty="0"/>
              <a:t>Must first define a directory to access the log file: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Then grant the rights to write to the log file</a:t>
            </a:r>
          </a:p>
          <a:p>
            <a:pPr eaLnBrk="1" hangingPunct="1"/>
            <a:endParaRPr lang="en-US" sz="2000" dirty="0"/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838200" y="4829175"/>
            <a:ext cx="8435975" cy="32861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GRANT READ, WRITE ON DIRECTORY sdo_router_log_dir TO scott;</a:t>
            </a:r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849313" y="3716338"/>
            <a:ext cx="8434387" cy="32380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 dirty="0">
                <a:solidFill>
                  <a:srgbClr val="000066"/>
                </a:solidFill>
                <a:latin typeface="Courier New" pitchFamily="-111" charset="0"/>
              </a:rPr>
              <a:t>CREATE OR REPLACE DIRECTORY </a:t>
            </a:r>
            <a:r>
              <a:rPr lang="en-US" sz="1800" dirty="0" err="1">
                <a:solidFill>
                  <a:srgbClr val="000066"/>
                </a:solidFill>
                <a:latin typeface="Courier New" pitchFamily="-111" charset="0"/>
              </a:rPr>
              <a:t>sdo_router_log_dir</a:t>
            </a:r>
            <a:r>
              <a:rPr lang="en-US" sz="1800" dirty="0">
                <a:solidFill>
                  <a:srgbClr val="000066"/>
                </a:solidFill>
                <a:latin typeface="Courier New" pitchFamily="-111" charset="0"/>
              </a:rPr>
              <a:t> </a:t>
            </a:r>
            <a:r>
              <a:rPr lang="en-US" sz="1800" dirty="0" smtClean="0">
                <a:solidFill>
                  <a:srgbClr val="000066"/>
                </a:solidFill>
                <a:latin typeface="Courier New" pitchFamily="-111" charset="0"/>
              </a:rPr>
              <a:t>AS '/</a:t>
            </a:r>
            <a:r>
              <a:rPr lang="en-US" sz="1800" dirty="0" err="1" smtClean="0">
                <a:solidFill>
                  <a:srgbClr val="000066"/>
                </a:solidFill>
                <a:latin typeface="Courier New" pitchFamily="-111" charset="0"/>
              </a:rPr>
              <a:t>tmp</a:t>
            </a:r>
            <a:r>
              <a:rPr lang="en-US" sz="1800" dirty="0" smtClean="0">
                <a:solidFill>
                  <a:srgbClr val="000066"/>
                </a:solidFill>
                <a:latin typeface="Courier New" pitchFamily="-111" charset="0"/>
              </a:rPr>
              <a:t>';</a:t>
            </a:r>
            <a:endParaRPr lang="en-US" sz="1800" dirty="0">
              <a:solidFill>
                <a:srgbClr val="000066"/>
              </a:solidFill>
              <a:latin typeface="Courier New" pitchFamily="-111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Defining a NDM Network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/>
              <a:t>Define the network:</a:t>
            </a:r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>
              <a:buFontTx/>
              <a:buNone/>
            </a:pPr>
            <a:r>
              <a:rPr lang="en-US" sz="2000"/>
              <a:t>This procedure performs the following :</a:t>
            </a:r>
          </a:p>
          <a:p>
            <a:pPr eaLnBrk="1" hangingPunct="1"/>
            <a:r>
              <a:rPr lang="en-US" sz="2000"/>
              <a:t>Creates two indexes on the EDGE table (on the FUNC_CLASS column)</a:t>
            </a:r>
          </a:p>
          <a:p>
            <a:pPr lvl="1" eaLnBrk="1" hangingPunct="1"/>
            <a:r>
              <a:rPr lang="en-US" sz="1600" u="sng">
                <a:ea typeface="ＭＳ Ｐゴシック" pitchFamily="-111" charset="-128"/>
              </a:rPr>
              <a:t>This will take time for a large EDGE table!</a:t>
            </a:r>
            <a:endParaRPr lang="en-US" sz="800" u="sng">
              <a:ea typeface="ＭＳ Ｐゴシック" pitchFamily="-111" charset="-128"/>
            </a:endParaRPr>
          </a:p>
          <a:p>
            <a:pPr eaLnBrk="1" hangingPunct="1"/>
            <a:r>
              <a:rPr lang="en-US" sz="2000"/>
              <a:t>Creates views on the NODE, EDGE and PARTITION tables</a:t>
            </a:r>
          </a:p>
          <a:p>
            <a:pPr eaLnBrk="1" hangingPunct="1"/>
            <a:r>
              <a:rPr lang="en-US" sz="2000"/>
              <a:t>Populates network metadata (USER_SDO_NETWORK_METADATA and USER_SDO_NETWORK_USER_DATA)</a:t>
            </a:r>
          </a:p>
          <a:p>
            <a:pPr eaLnBrk="1" hangingPunct="1"/>
            <a:endParaRPr lang="en-US" sz="2000"/>
          </a:p>
          <a:p>
            <a:pPr eaLnBrk="1" hangingPunct="1"/>
            <a:endParaRPr lang="en-US" sz="2000" b="1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776288" y="1916113"/>
            <a:ext cx="8435975" cy="67468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EXECUTE SDO_ROUTER_PARTITION.CREATE_ROUTER_NETWORK(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'define_network.log', 'route_sf');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Installation and configuration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8166100" cy="4492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Deploy </a:t>
            </a:r>
            <a:r>
              <a:rPr lang="en-US" b="1" dirty="0"/>
              <a:t>ROUTESERVER.EAR</a:t>
            </a:r>
            <a:r>
              <a:rPr lang="en-US" dirty="0"/>
              <a:t> in your application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11" charset="-128"/>
              </a:rPr>
              <a:t>File is in </a:t>
            </a:r>
            <a:r>
              <a:rPr lang="en-US" sz="1800" b="1" dirty="0">
                <a:ea typeface="ＭＳ Ｐゴシック" pitchFamily="-111" charset="-128"/>
              </a:rPr>
              <a:t>$ORACLE_HOME/</a:t>
            </a:r>
            <a:r>
              <a:rPr lang="en-US" sz="1800" b="1" dirty="0" err="1">
                <a:ea typeface="ＭＳ Ｐゴシック" pitchFamily="-111" charset="-128"/>
              </a:rPr>
              <a:t>md/jlib</a:t>
            </a:r>
            <a:endParaRPr lang="en-US" sz="1800" b="1" dirty="0">
              <a:ea typeface="ＭＳ Ｐゴシック" pitchFamily="-111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11" charset="-128"/>
              </a:rPr>
              <a:t>The initial startup will fail because the default configuration has no database connection.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Update router configuration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11" charset="-128"/>
              </a:rPr>
              <a:t>Manually update file </a:t>
            </a:r>
            <a:r>
              <a:rPr lang="en-US" b="1" dirty="0">
                <a:ea typeface="ＭＳ Ｐゴシック" pitchFamily="-111" charset="-128"/>
              </a:rPr>
              <a:t>WEB-INF/</a:t>
            </a:r>
            <a:r>
              <a:rPr lang="en-US" b="1" dirty="0" err="1">
                <a:ea typeface="ＭＳ Ｐゴシック" pitchFamily="-111" charset="-128"/>
              </a:rPr>
              <a:t>web.xml</a:t>
            </a:r>
            <a:endParaRPr lang="en-US" b="1" dirty="0">
              <a:ea typeface="ＭＳ Ｐゴシック" pitchFamily="-111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11" charset="-128"/>
              </a:rPr>
              <a:t>Set connection to user for routing tables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11" charset="-128"/>
              </a:rPr>
              <a:t>Set name of the NDM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11" charset="-128"/>
              </a:rPr>
              <a:t>Choose type of </a:t>
            </a:r>
            <a:r>
              <a:rPr lang="en-US" dirty="0" err="1">
                <a:ea typeface="ＭＳ Ｐゴシック" pitchFamily="-111" charset="-128"/>
              </a:rPr>
              <a:t>geocoder</a:t>
            </a:r>
            <a:r>
              <a:rPr lang="en-US" dirty="0">
                <a:ea typeface="ＭＳ Ｐゴシック" pitchFamily="-111" charset="-128"/>
              </a:rPr>
              <a:t> to use and configure 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ＭＳ Ｐゴシック" pitchFamily="-111" charset="-128"/>
              </a:rPr>
              <a:t>Database or web service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11" charset="-128"/>
              </a:rPr>
              <a:t>Set default language, default driving side, etc.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Restart the </a:t>
            </a:r>
            <a:r>
              <a:rPr lang="en-US" dirty="0" err="1"/>
              <a:t>routeserver</a:t>
            </a:r>
            <a:r>
              <a:rPr lang="en-US" dirty="0"/>
              <a:t> </a:t>
            </a:r>
            <a:r>
              <a:rPr lang="en-US" dirty="0" smtClean="0"/>
              <a:t>application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594600" y="685800"/>
            <a:ext cx="2311400" cy="2133600"/>
          </a:xfrm>
          <a:prstGeom prst="rect">
            <a:avLst/>
          </a:prstGeom>
          <a:solidFill>
            <a:srgbClr val="B8B8B8"/>
          </a:solidFill>
          <a:ln w="12700">
            <a:noFill/>
            <a:miter lim="800000"/>
            <a:headEnd/>
            <a:tailEnd/>
          </a:ln>
        </p:spPr>
        <p:txBody>
          <a:bodyPr wrap="none" anchor="ctr" anchorCtr="1">
            <a:prstTxWarp prst="textNoShape">
              <a:avLst/>
            </a:prstTxWarp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&lt;Insert Picture Here&gt;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990600" y="2133600"/>
            <a:ext cx="534511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>
                <a:solidFill>
                  <a:schemeClr val="accent1"/>
                </a:solidFill>
              </a:rPr>
              <a:t>Router </a:t>
            </a:r>
            <a:r>
              <a:rPr lang="en-US" sz="3200"/>
              <a:t>Architecture</a:t>
            </a:r>
          </a:p>
        </p:txBody>
      </p:sp>
      <p:pic>
        <p:nvPicPr>
          <p:cNvPr id="20484" name="Picture 4" descr="Right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4600" y="0"/>
            <a:ext cx="231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 descr="df2f236c-MEDIUM-2276279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4600" y="685800"/>
            <a:ext cx="2311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Router Configuration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Parameters are in “web.xml” file.</a:t>
            </a:r>
          </a:p>
          <a:p>
            <a:pPr eaLnBrk="1" hangingPunct="1"/>
            <a:r>
              <a:rPr lang="en-US"/>
              <a:t>Parameters specified as “key/value” pairs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Must restart the routeserver application after any change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838200" y="2590800"/>
            <a:ext cx="6934200" cy="1392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&lt;init-param&gt;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&lt;param-name&gt;</a:t>
            </a:r>
            <a:r>
              <a:rPr lang="en-US" sz="1800">
                <a:solidFill>
                  <a:schemeClr val="accent1"/>
                </a:solidFill>
                <a:latin typeface="Courier New" pitchFamily="-111" charset="0"/>
              </a:rPr>
              <a:t>log_level</a:t>
            </a: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&lt;/param-name&gt;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&lt;param-value&gt;</a:t>
            </a:r>
            <a:r>
              <a:rPr lang="en-US" sz="1800">
                <a:solidFill>
                  <a:schemeClr val="accent1"/>
                </a:solidFill>
                <a:latin typeface="Courier New" pitchFamily="-111" charset="0"/>
              </a:rPr>
              <a:t>FINEST</a:t>
            </a: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&lt;/param-value&gt;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&lt;/init-param&gt;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 Configuration Parameters</a:t>
            </a:r>
            <a:endParaRPr lang="fr-FR"/>
          </a:p>
        </p:txBody>
      </p:sp>
      <p:graphicFrame>
        <p:nvGraphicFramePr>
          <p:cNvPr id="4" name="Group 87"/>
          <p:cNvGraphicFramePr>
            <a:graphicFrameLocks noGrp="1"/>
          </p:cNvGraphicFramePr>
          <p:nvPr/>
        </p:nvGraphicFramePr>
        <p:xfrm>
          <a:off x="704850" y="1300163"/>
          <a:ext cx="8705850" cy="2412371"/>
        </p:xfrm>
        <a:graphic>
          <a:graphicData uri="http://schemas.openxmlformats.org/drawingml/2006/table">
            <a:tbl>
              <a:tblPr/>
              <a:tblGrid>
                <a:gridCol w="4321175"/>
                <a:gridCol w="4384675"/>
              </a:tblGrid>
              <a:tr h="215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Database connection for routing tables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Parameter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Notes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routeserver_schema_jdbc_connect_string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Database connection string: jdbc:oracle:thin:@127.0.0.1:1521:orcl112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routeserver_schema_username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Owner of routing tables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routeserver_schema_password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Prefix with “!” to force encryption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routeserver_schema_connection_cache_min_limit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Minimum connections in connection pool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routeserver_schema_connection_cache_max_limit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Maximum number of connections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87"/>
          <p:cNvGraphicFramePr>
            <a:graphicFrameLocks noGrp="1"/>
          </p:cNvGraphicFramePr>
          <p:nvPr/>
        </p:nvGraphicFramePr>
        <p:xfrm>
          <a:off x="704850" y="3819525"/>
          <a:ext cx="8705850" cy="1190628"/>
        </p:xfrm>
        <a:graphic>
          <a:graphicData uri="http://schemas.openxmlformats.org/drawingml/2006/table">
            <a:tbl>
              <a:tblPr/>
              <a:tblGrid>
                <a:gridCol w="2736850"/>
                <a:gridCol w="5969000"/>
              </a:tblGrid>
              <a:tr h="215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NDM network name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Parameter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Notes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routeserver_network_name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Name of the network you specified in the CREATE_ROUTER_NETWORK() call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87"/>
          <p:cNvGraphicFramePr>
            <a:graphicFrameLocks noGrp="1"/>
          </p:cNvGraphicFramePr>
          <p:nvPr/>
        </p:nvGraphicFramePr>
        <p:xfrm>
          <a:off x="704850" y="5116513"/>
          <a:ext cx="8705850" cy="977268"/>
        </p:xfrm>
        <a:graphic>
          <a:graphicData uri="http://schemas.openxmlformats.org/drawingml/2006/table">
            <a:tbl>
              <a:tblPr/>
              <a:tblGrid>
                <a:gridCol w="2736850"/>
                <a:gridCol w="5969000"/>
              </a:tblGrid>
              <a:tr h="215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Partition cache size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Parameter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Notes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partition_cache_size_limit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Number of partitions to retain in memory in the partition cache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 Configuration Parameters</a:t>
            </a:r>
            <a:endParaRPr lang="fr-FR"/>
          </a:p>
        </p:txBody>
      </p:sp>
      <p:graphicFrame>
        <p:nvGraphicFramePr>
          <p:cNvPr id="4" name="Group 87"/>
          <p:cNvGraphicFramePr>
            <a:graphicFrameLocks noGrp="1"/>
          </p:cNvGraphicFramePr>
          <p:nvPr/>
        </p:nvGraphicFramePr>
        <p:xfrm>
          <a:off x="704850" y="1349375"/>
          <a:ext cx="8705850" cy="2008127"/>
        </p:xfrm>
        <a:graphic>
          <a:graphicData uri="http://schemas.openxmlformats.org/drawingml/2006/table">
            <a:tbl>
              <a:tblPr/>
              <a:tblGrid>
                <a:gridCol w="2808288"/>
                <a:gridCol w="5897562"/>
              </a:tblGrid>
              <a:tr h="215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Type of geocoder to use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Parameter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Notes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geocoder_type 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thinclient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 = use a JDBC connection to invoke the geocoder in a database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httpclient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 = use an HTTP connection to the geocoding web service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none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 = no geocoder. Only “pre-geocoded” locations are possible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geocoder_match_mode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The matching mode for the geocoding calls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 Configuration Parameters</a:t>
            </a:r>
            <a:endParaRPr lang="fr-FR"/>
          </a:p>
        </p:txBody>
      </p:sp>
      <p:graphicFrame>
        <p:nvGraphicFramePr>
          <p:cNvPr id="6" name="Group 87"/>
          <p:cNvGraphicFramePr>
            <a:graphicFrameLocks noGrp="1"/>
          </p:cNvGraphicFramePr>
          <p:nvPr/>
        </p:nvGraphicFramePr>
        <p:xfrm>
          <a:off x="704850" y="3505200"/>
          <a:ext cx="8705850" cy="2455043"/>
        </p:xfrm>
        <a:graphic>
          <a:graphicData uri="http://schemas.openxmlformats.org/drawingml/2006/table">
            <a:tbl>
              <a:tblPr/>
              <a:tblGrid>
                <a:gridCol w="3105150"/>
                <a:gridCol w="5600700"/>
              </a:tblGrid>
              <a:tr h="215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URL for geocoding web service (if “httpclient” geocoder)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Parameter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Notes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geocoder_http_url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Full URL to HTTP server (including protocol and port). For example: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http://127.0.0.1:7001/geocoder/gcserver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geocoder_http_proxy_host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Name or IP address of proxy server (if any)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geocoder_http_proxy_port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Port of proxy server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geocoder_http_proxy_username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Username required to access the proxy server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geocoder_http_proxy_password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Prefix with “!” to force encryption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87"/>
          <p:cNvGraphicFramePr>
            <a:graphicFrameLocks noGrp="1"/>
          </p:cNvGraphicFramePr>
          <p:nvPr/>
        </p:nvGraphicFramePr>
        <p:xfrm>
          <a:off x="704850" y="1153789"/>
          <a:ext cx="8705850" cy="2199011"/>
        </p:xfrm>
        <a:graphic>
          <a:graphicData uri="http://schemas.openxmlformats.org/drawingml/2006/table">
            <a:tbl>
              <a:tblPr/>
              <a:tblGrid>
                <a:gridCol w="2808288"/>
                <a:gridCol w="5897562"/>
              </a:tblGrid>
              <a:tr h="215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Database connection for geocoding tables (if “thinclient” geocoder)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Parameter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Notes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geocoder_schema_host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Name or IP address of database server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geocoder_schema_port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Listener port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geocoder_schema_sid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Database SID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geocoder_schema_username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Owner of geocoding tables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geocoder_schema_password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Prefix with “!” to force encryption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 Configuration Parameters</a:t>
            </a:r>
            <a:endParaRPr lang="fr-FR"/>
          </a:p>
        </p:txBody>
      </p:sp>
      <p:graphicFrame>
        <p:nvGraphicFramePr>
          <p:cNvPr id="7" name="Group 87"/>
          <p:cNvGraphicFramePr>
            <a:graphicFrameLocks noGrp="1"/>
          </p:cNvGraphicFramePr>
          <p:nvPr/>
        </p:nvGraphicFramePr>
        <p:xfrm>
          <a:off x="704850" y="1316038"/>
          <a:ext cx="8705850" cy="3088391"/>
        </p:xfrm>
        <a:graphic>
          <a:graphicData uri="http://schemas.openxmlformats.org/drawingml/2006/table">
            <a:tbl>
              <a:tblPr/>
              <a:tblGrid>
                <a:gridCol w="2736850"/>
                <a:gridCol w="5969000"/>
              </a:tblGrid>
              <a:tr h="215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Logging and tracing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Parameter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Notes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log_filename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Name of log file (relative to the “web” directory)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For example: “log/routeserver.log” will create the log file in “web/log/routeserver.log”.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The file is appended for each execution and never rotates.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log_level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Level of detail as one of: FATAL, ERROR, WARN, INFO, DEBUG or FINEST. The default is INFO.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WARNING: level FINEST is 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very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 verbose! Do not use in production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log_thread_name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“true” to log the name of the thread that logged a message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log_time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“true” to include a timestamp with each log entry.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 Configuration Parameters</a:t>
            </a:r>
            <a:endParaRPr lang="fr-FR"/>
          </a:p>
        </p:txBody>
      </p:sp>
      <p:graphicFrame>
        <p:nvGraphicFramePr>
          <p:cNvPr id="7" name="Group 87"/>
          <p:cNvGraphicFramePr>
            <a:graphicFrameLocks noGrp="1"/>
          </p:cNvGraphicFramePr>
          <p:nvPr/>
        </p:nvGraphicFramePr>
        <p:xfrm>
          <a:off x="704850" y="1296988"/>
          <a:ext cx="8705850" cy="4076579"/>
        </p:xfrm>
        <a:graphic>
          <a:graphicData uri="http://schemas.openxmlformats.org/drawingml/2006/table">
            <a:tbl>
              <a:tblPr/>
              <a:tblGrid>
                <a:gridCol w="2736850"/>
                <a:gridCol w="5969000"/>
              </a:tblGrid>
              <a:tr h="215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General Parameters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Parameter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Notes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language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Default language for driving directions as one of ENGLISH, FRENCH, SPANISH, GERMAN or ITALIAN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local_road_threshold 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Controls the use of multi-level routing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If the straight-line distance from origin to destination is less than this value, then we compute the best route using all possible road segments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If the distance is larger, then we use multi-level routing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Expressed in miles!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highway_cost_multiplier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Used to make highways less attractive when computing routes with road_preference="local".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 factor applied to the cost of highway segments to make them more expensive.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max_speed_limit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In meters per second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driving_side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“R” or “L”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 Configuration Parameters</a:t>
            </a:r>
            <a:br>
              <a:rPr lang="en-US"/>
            </a:br>
            <a:r>
              <a:rPr lang="en-US" sz="2800" i="1"/>
              <a:t>Two important parameters</a:t>
            </a:r>
            <a:endParaRPr lang="fr-FR" i="1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local_road_threshold</a:t>
            </a:r>
            <a:endParaRPr lang="en-US" b="1" dirty="0"/>
          </a:p>
          <a:p>
            <a:pPr lvl="1"/>
            <a:r>
              <a:rPr lang="en-US" dirty="0">
                <a:ea typeface="ＭＳ Ｐゴシック" pitchFamily="-111" charset="-128"/>
              </a:rPr>
              <a:t>Controls the use of multi-level routing</a:t>
            </a:r>
          </a:p>
          <a:p>
            <a:pPr lvl="1"/>
            <a:r>
              <a:rPr lang="en-US" dirty="0">
                <a:ea typeface="ＭＳ Ｐゴシック" pitchFamily="-111" charset="-128"/>
              </a:rPr>
              <a:t>If the straight-line distance from origin to destination is less than this value, then we compute the best route using all possible road segments</a:t>
            </a:r>
          </a:p>
          <a:p>
            <a:pPr lvl="1"/>
            <a:r>
              <a:rPr lang="en-US" dirty="0">
                <a:ea typeface="ＭＳ Ｐゴシック" pitchFamily="-111" charset="-128"/>
              </a:rPr>
              <a:t>If the distance is larger, then we use multi-level routing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ea typeface="ＭＳ Ｐゴシック" pitchFamily="-111" charset="-128"/>
              </a:rPr>
              <a:t>Expressed in miles!</a:t>
            </a:r>
          </a:p>
          <a:p>
            <a:r>
              <a:rPr lang="en-US" b="1" dirty="0" err="1"/>
              <a:t>highway_cost_multiplier</a:t>
            </a:r>
            <a:endParaRPr lang="en-US" b="1" dirty="0"/>
          </a:p>
          <a:p>
            <a:pPr lvl="1"/>
            <a:r>
              <a:rPr lang="en-US" dirty="0">
                <a:ea typeface="ＭＳ Ｐゴシック" pitchFamily="-111" charset="-128"/>
              </a:rPr>
              <a:t>Used to make highways less attractive when computing routes with </a:t>
            </a:r>
            <a:r>
              <a:rPr lang="en-US" dirty="0" err="1">
                <a:ea typeface="ＭＳ Ｐゴシック" pitchFamily="-111" charset="-128"/>
              </a:rPr>
              <a:t>road_preference</a:t>
            </a:r>
            <a:r>
              <a:rPr lang="en-US" dirty="0">
                <a:ea typeface="ＭＳ Ｐゴシック" pitchFamily="-111" charset="-128"/>
              </a:rPr>
              <a:t>="local".</a:t>
            </a:r>
          </a:p>
          <a:p>
            <a:pPr lvl="1"/>
            <a:r>
              <a:rPr lang="en-US" dirty="0">
                <a:ea typeface="ＭＳ Ｐゴシック" pitchFamily="-111" charset="-128"/>
              </a:rPr>
              <a:t>A factor applied to the cost of highway segments to make them more expensive.</a:t>
            </a:r>
            <a:endParaRPr lang="fr-FR" dirty="0">
              <a:ea typeface="ＭＳ Ｐゴシック" pitchFamily="-111" charset="-12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Memory Requirements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router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keep</a:t>
            </a:r>
            <a:r>
              <a:rPr lang="fr-FR" dirty="0"/>
              <a:t> partitions in </a:t>
            </a:r>
            <a:r>
              <a:rPr lang="fr-FR" dirty="0" err="1"/>
              <a:t>memory</a:t>
            </a:r>
            <a:r>
              <a:rPr lang="fr-FR" dirty="0"/>
              <a:t> up to the </a:t>
            </a:r>
            <a:r>
              <a:rPr lang="fr-FR" dirty="0" err="1"/>
              <a:t>number</a:t>
            </a:r>
            <a:r>
              <a:rPr lang="fr-FR" dirty="0"/>
              <a:t> </a:t>
            </a:r>
            <a:r>
              <a:rPr lang="fr-FR" dirty="0" err="1"/>
              <a:t>specified</a:t>
            </a:r>
            <a:r>
              <a:rPr lang="fr-FR" dirty="0"/>
              <a:t> by </a:t>
            </a:r>
            <a:r>
              <a:rPr lang="fr-FR" dirty="0" err="1"/>
              <a:t>parameter</a:t>
            </a:r>
            <a:r>
              <a:rPr lang="fr-FR" dirty="0"/>
              <a:t> </a:t>
            </a:r>
            <a:r>
              <a:rPr lang="en-US" b="1" dirty="0" err="1"/>
              <a:t>partition_cache_size_limit</a:t>
            </a:r>
            <a:endParaRPr lang="en-US" b="1" dirty="0"/>
          </a:p>
          <a:p>
            <a:r>
              <a:rPr lang="en-US" dirty="0"/>
              <a:t>Each partition occupies approximately </a:t>
            </a:r>
            <a:r>
              <a:rPr lang="en-US" b="1" dirty="0"/>
              <a:t>5 times </a:t>
            </a:r>
            <a:r>
              <a:rPr lang="en-US" dirty="0"/>
              <a:t>the size of its BLOB in the PARTITION table.</a:t>
            </a:r>
          </a:p>
          <a:p>
            <a:r>
              <a:rPr lang="en-US" dirty="0"/>
              <a:t>Partition 0 (the largest) is always loaded and remains in memory</a:t>
            </a:r>
            <a:endParaRPr lang="fr-FR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7594600" y="685800"/>
            <a:ext cx="2311400" cy="2133600"/>
          </a:xfrm>
          <a:prstGeom prst="rect">
            <a:avLst/>
          </a:prstGeom>
          <a:solidFill>
            <a:srgbClr val="B8B8B8"/>
          </a:solidFill>
          <a:ln w="12700">
            <a:noFill/>
            <a:miter lim="800000"/>
            <a:headEnd/>
            <a:tailEnd/>
          </a:ln>
        </p:spPr>
        <p:txBody>
          <a:bodyPr wrap="none" anchor="ctr" anchorCtr="1">
            <a:prstTxWarp prst="textNoShape">
              <a:avLst/>
            </a:prstTxWarp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&lt;Insert Picture Here&gt;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990600" y="2133600"/>
            <a:ext cx="534511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>
                <a:solidFill>
                  <a:schemeClr val="accent1"/>
                </a:solidFill>
              </a:rPr>
              <a:t>Network </a:t>
            </a:r>
            <a:r>
              <a:rPr lang="en-US" sz="3200"/>
              <a:t>Partitioning</a:t>
            </a:r>
          </a:p>
        </p:txBody>
      </p:sp>
      <p:pic>
        <p:nvPicPr>
          <p:cNvPr id="56324" name="Picture 4" descr="Right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4600" y="0"/>
            <a:ext cx="231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5" descr="df2f236c-MEDIUM-2276279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4600" y="685800"/>
            <a:ext cx="2311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Network Partitioning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The network used by the router must be partitionned and partition lobs must be generated</a:t>
            </a:r>
          </a:p>
          <a:p>
            <a:r>
              <a:rPr lang="en-US" sz="2000"/>
              <a:t>The result is in the </a:t>
            </a:r>
            <a:r>
              <a:rPr lang="en-US" sz="2000" b="1"/>
              <a:t>PARTITION</a:t>
            </a:r>
            <a:r>
              <a:rPr lang="en-US" sz="2000"/>
              <a:t> table</a:t>
            </a:r>
          </a:p>
          <a:p>
            <a:r>
              <a:rPr lang="en-US" sz="2000"/>
              <a:t>Call </a:t>
            </a:r>
            <a:r>
              <a:rPr lang="en-US" sz="2000" b="1"/>
              <a:t>SDO_ROUTER_PARTITION.PARTITION_ROUTER()</a:t>
            </a:r>
          </a:p>
          <a:p>
            <a:pPr eaLnBrk="1" hangingPunct="1"/>
            <a:r>
              <a:rPr lang="en-US" sz="2000"/>
              <a:t>This procedure writes to a log file</a:t>
            </a:r>
          </a:p>
          <a:p>
            <a:pPr eaLnBrk="1" hangingPunct="1"/>
            <a:r>
              <a:rPr lang="en-US" sz="2000"/>
              <a:t>You need to define a directory and grant access</a:t>
            </a:r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You also need to grant access to the files from java (also to MDSYS)</a:t>
            </a:r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38200" y="3716338"/>
            <a:ext cx="8435975" cy="67468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CREATE OR REPLACE DIRECTORY sdo_router_log_dir AS '/tmp';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GRANT READ, WRITE ON DIRECTORY sdo_router_log_dir TO scott; </a:t>
            </a: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849313" y="4868863"/>
            <a:ext cx="8434387" cy="113188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CALL dbms_java.grant_permission( 'SCOTT', 'java.io.FilePermission', '/tmp/partition.log', 'write' );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CALL dbms_java.grant_permission( 'MDSYS', 'java.io.FilePermission', '/tmp/partition.log', 'write' 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Oracle Spatial Routing Engine</a:t>
            </a:r>
            <a:endParaRPr lang="en-US"/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Oracle Spatial Routing Engine is an XML-based Web service.</a:t>
            </a:r>
          </a:p>
          <a:p>
            <a:r>
              <a:rPr lang="en-US" dirty="0" smtClean="0"/>
              <a:t>Provides driving directions between two or more locations</a:t>
            </a:r>
          </a:p>
          <a:p>
            <a:pPr lvl="1"/>
            <a:r>
              <a:rPr lang="en-US" dirty="0" smtClean="0"/>
              <a:t>Directions, estimated distance and drive time, geometry, … </a:t>
            </a:r>
          </a:p>
          <a:p>
            <a:r>
              <a:rPr lang="en-US" dirty="0" smtClean="0"/>
              <a:t>Requires a suitable road network as well as </a:t>
            </a:r>
            <a:r>
              <a:rPr lang="en-US" dirty="0" err="1" smtClean="0"/>
              <a:t>geocoding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Users can purchase data from Oracle Partners to use the Spatial routing and </a:t>
            </a:r>
            <a:r>
              <a:rPr lang="en-US" dirty="0" err="1" smtClean="0"/>
              <a:t>geocoding</a:t>
            </a:r>
            <a:r>
              <a:rPr lang="en-US" dirty="0" smtClean="0"/>
              <a:t> functions</a:t>
            </a:r>
          </a:p>
          <a:p>
            <a:pPr lvl="1"/>
            <a:r>
              <a:rPr lang="en-US" dirty="0" smtClean="0"/>
              <a:t>Data available out of the box from Here (</a:t>
            </a:r>
            <a:r>
              <a:rPr lang="en-US" dirty="0" err="1" smtClean="0"/>
              <a:t>Navteq</a:t>
            </a:r>
            <a:r>
              <a:rPr lang="en-US" dirty="0" smtClean="0"/>
              <a:t>) and Tom Tom</a:t>
            </a:r>
          </a:p>
          <a:p>
            <a:pPr lvl="1"/>
            <a:r>
              <a:rPr lang="en-US" dirty="0" smtClean="0"/>
              <a:t>Other providers: format the data to meet the data model of the router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Network Partitioning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704850" y="1557338"/>
            <a:ext cx="8166100" cy="4343400"/>
          </a:xfrm>
        </p:spPr>
        <p:txBody>
          <a:bodyPr/>
          <a:lstStyle/>
          <a:p>
            <a:pPr eaLnBrk="1" hangingPunct="1"/>
            <a:r>
              <a:rPr lang="en-US" sz="2000"/>
              <a:t>Perform the partitioning</a:t>
            </a:r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Check the log file for progress and errors</a:t>
            </a:r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>
              <a:buFontTx/>
              <a:buNone/>
            </a:pPr>
            <a:endParaRPr lang="en-US" sz="2000"/>
          </a:p>
          <a:p>
            <a:pPr eaLnBrk="1" hangingPunct="1">
              <a:buFontTx/>
              <a:buNone/>
            </a:pPr>
            <a:endParaRPr lang="en-US" sz="200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838200" y="2144713"/>
            <a:ext cx="6778625" cy="28352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BEGIN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SDO_ROUTER_PARTITION.PARTITION_ROUTER(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FF0000"/>
                </a:solidFill>
                <a:latin typeface="Courier New" pitchFamily="-111" charset="0"/>
              </a:rPr>
              <a:t>    </a:t>
            </a: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LOG_FILE_NAME =&gt; </a:t>
            </a:r>
            <a:r>
              <a:rPr lang="en-US" sz="1800">
                <a:solidFill>
                  <a:srgbClr val="FF0000"/>
                </a:solidFill>
                <a:latin typeface="Courier New" pitchFamily="-111" charset="0"/>
              </a:rPr>
              <a:t>'sdo_router_partition.log',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FF0000"/>
                </a:solidFill>
                <a:latin typeface="Courier New" pitchFamily="-111" charset="0"/>
              </a:rPr>
              <a:t>    </a:t>
            </a: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MAX_V_NO      =&gt; </a:t>
            </a:r>
            <a:r>
              <a:rPr lang="en-US" sz="1800">
                <a:solidFill>
                  <a:srgbClr val="FF0000"/>
                </a:solidFill>
                <a:latin typeface="Courier New" pitchFamily="-111" charset="0"/>
              </a:rPr>
              <a:t>2000,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FF0000"/>
                </a:solidFill>
                <a:latin typeface="Courier New" pitchFamily="-111" charset="0"/>
              </a:rPr>
              <a:t>    </a:t>
            </a: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NETWORK_NAME  =&gt; </a:t>
            </a:r>
            <a:r>
              <a:rPr lang="en-US" sz="1800">
                <a:solidFill>
                  <a:srgbClr val="FF0000"/>
                </a:solidFill>
                <a:latin typeface="Courier New" pitchFamily="-111" charset="0"/>
              </a:rPr>
              <a:t>'ROUTE_SF'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);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END;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/</a:t>
            </a: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7400925" y="1281113"/>
            <a:ext cx="1685925" cy="706437"/>
          </a:xfrm>
          <a:prstGeom prst="rect">
            <a:avLst/>
          </a:prstGeom>
          <a:solidFill>
            <a:srgbClr val="FFC40E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 defTabSz="76200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GB" b="0">
                <a:solidFill>
                  <a:schemeClr val="hlink"/>
                </a:solidFill>
                <a:latin typeface="Univers" charset="0"/>
              </a:rPr>
              <a:t>Name of log file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7832725" y="2720975"/>
            <a:ext cx="1695450" cy="1368425"/>
          </a:xfrm>
          <a:prstGeom prst="rect">
            <a:avLst/>
          </a:prstGeom>
          <a:solidFill>
            <a:srgbClr val="FFC40E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l" defTabSz="76200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GB" b="0">
                <a:solidFill>
                  <a:schemeClr val="hlink"/>
                </a:solidFill>
                <a:latin typeface="Univers" charset="0"/>
              </a:rPr>
              <a:t>Maximum number of nodes per partition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7616825" y="5168900"/>
            <a:ext cx="1957388" cy="708025"/>
          </a:xfrm>
          <a:prstGeom prst="rect">
            <a:avLst/>
          </a:prstGeom>
          <a:solidFill>
            <a:srgbClr val="FFC40E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 defTabSz="76200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GB" b="0">
                <a:solidFill>
                  <a:schemeClr val="hlink"/>
                </a:solidFill>
                <a:latin typeface="Univers" charset="0"/>
              </a:rPr>
              <a:t>Name of NDM network</a:t>
            </a:r>
          </a:p>
        </p:txBody>
      </p:sp>
      <p:cxnSp>
        <p:nvCxnSpPr>
          <p:cNvPr id="59400" name="Straight Arrow Connector 11"/>
          <p:cNvCxnSpPr>
            <a:cxnSpLocks noChangeShapeType="1"/>
            <a:stCxn id="59398" idx="1"/>
          </p:cNvCxnSpPr>
          <p:nvPr/>
        </p:nvCxnSpPr>
        <p:spPr bwMode="auto">
          <a:xfrm rot="10800000">
            <a:off x="4592638" y="3368675"/>
            <a:ext cx="3240087" cy="36513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</p:spPr>
      </p:cxnSp>
      <p:cxnSp>
        <p:nvCxnSpPr>
          <p:cNvPr id="59401" name="Straight Arrow Connector 18"/>
          <p:cNvCxnSpPr>
            <a:cxnSpLocks noChangeShapeType="1"/>
            <a:stCxn id="59399" idx="1"/>
          </p:cNvCxnSpPr>
          <p:nvPr/>
        </p:nvCxnSpPr>
        <p:spPr bwMode="auto">
          <a:xfrm rot="10800000">
            <a:off x="4448175" y="3871913"/>
            <a:ext cx="3168650" cy="16510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</p:spPr>
      </p:cxnSp>
      <p:cxnSp>
        <p:nvCxnSpPr>
          <p:cNvPr id="59402" name="Straight Arrow Connector 22"/>
          <p:cNvCxnSpPr>
            <a:cxnSpLocks noChangeShapeType="1"/>
            <a:stCxn id="59397" idx="2"/>
          </p:cNvCxnSpPr>
          <p:nvPr/>
        </p:nvCxnSpPr>
        <p:spPr bwMode="auto">
          <a:xfrm rot="5400000">
            <a:off x="6952457" y="1572418"/>
            <a:ext cx="876300" cy="1706563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Network Partitioning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The number of partitions </a:t>
            </a:r>
            <a:r>
              <a:rPr lang="fr-FR" b="1"/>
              <a:t>P</a:t>
            </a:r>
            <a:r>
              <a:rPr lang="fr-FR"/>
              <a:t> is a power of 2</a:t>
            </a:r>
          </a:p>
          <a:p>
            <a:r>
              <a:rPr lang="fr-FR"/>
              <a:t>It is computed like this: </a:t>
            </a:r>
          </a:p>
          <a:p>
            <a:pPr lvl="1"/>
            <a:r>
              <a:rPr lang="fr-FR">
                <a:ea typeface="ＭＳ Ｐゴシック" pitchFamily="-111" charset="-128"/>
              </a:rPr>
              <a:t>P = 2**(floor(ln(N/K)/ln(2.0)+1)</a:t>
            </a:r>
          </a:p>
          <a:p>
            <a:pPr lvl="1"/>
            <a:r>
              <a:rPr lang="fr-FR">
                <a:ea typeface="ＭＳ Ｐゴシック" pitchFamily="-111" charset="-128"/>
              </a:rPr>
              <a:t>where </a:t>
            </a:r>
            <a:r>
              <a:rPr lang="fr-FR" b="1">
                <a:ea typeface="ＭＳ Ｐゴシック" pitchFamily="-111" charset="-128"/>
              </a:rPr>
              <a:t>N</a:t>
            </a:r>
            <a:r>
              <a:rPr lang="fr-FR">
                <a:ea typeface="ＭＳ Ｐゴシック" pitchFamily="-111" charset="-128"/>
              </a:rPr>
              <a:t> is the total number of nodes, and </a:t>
            </a:r>
            <a:r>
              <a:rPr lang="fr-FR" b="1">
                <a:ea typeface="ＭＳ Ｐゴシック" pitchFamily="-111" charset="-128"/>
              </a:rPr>
              <a:t>K</a:t>
            </a:r>
            <a:r>
              <a:rPr lang="fr-FR">
                <a:ea typeface="ＭＳ Ｐゴシック" pitchFamily="-111" charset="-128"/>
              </a:rPr>
              <a:t> is the number of nodes per partition (parameter MAX_V_NO).</a:t>
            </a:r>
          </a:p>
          <a:p>
            <a:endParaRPr lang="fr-FR"/>
          </a:p>
          <a:p>
            <a:r>
              <a:rPr lang="fr-FR"/>
              <a:t>Column PARTITION_ID in the NODE and EDGE tables is filled in with numbers from 1 to P</a:t>
            </a:r>
          </a:p>
          <a:p>
            <a:r>
              <a:rPr lang="fr-FR"/>
              <a:t>The PARTITION table contains P+1 rows: one row per partition, plus one for partition 0.</a:t>
            </a:r>
          </a:p>
          <a:p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Network Partitioning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If the PARTITION table </a:t>
            </a:r>
            <a:r>
              <a:rPr lang="fr-FR" dirty="0" err="1"/>
              <a:t>does</a:t>
            </a:r>
            <a:r>
              <a:rPr lang="fr-FR" dirty="0"/>
              <a:t> not </a:t>
            </a:r>
            <a:r>
              <a:rPr lang="fr-FR" dirty="0" err="1"/>
              <a:t>exist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created</a:t>
            </a:r>
            <a:endParaRPr lang="fr-FR" dirty="0"/>
          </a:p>
          <a:p>
            <a:r>
              <a:rPr lang="fr-FR" dirty="0"/>
              <a:t>If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replaced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new copy (and the </a:t>
            </a:r>
            <a:r>
              <a:rPr lang="fr-FR" dirty="0" err="1"/>
              <a:t>old</a:t>
            </a:r>
            <a:r>
              <a:rPr lang="fr-FR" dirty="0"/>
              <a:t> one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dropped</a:t>
            </a:r>
            <a:r>
              <a:rPr lang="fr-FR" dirty="0"/>
              <a:t>).</a:t>
            </a:r>
          </a:p>
          <a:p>
            <a:endParaRPr lang="fr-FR" dirty="0"/>
          </a:p>
          <a:p>
            <a:r>
              <a:rPr lang="fr-FR" dirty="0"/>
              <a:t>The SDO_ROUTER_DATA_VERSION table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and </a:t>
            </a:r>
            <a:r>
              <a:rPr lang="fr-FR" dirty="0" err="1"/>
              <a:t>filled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version of the </a:t>
            </a:r>
            <a:r>
              <a:rPr lang="fr-FR" dirty="0" err="1"/>
              <a:t>database</a:t>
            </a:r>
            <a:r>
              <a:rPr lang="fr-FR" dirty="0"/>
              <a:t> (for </a:t>
            </a:r>
            <a:r>
              <a:rPr lang="fr-FR" dirty="0" err="1"/>
              <a:t>example</a:t>
            </a:r>
            <a:r>
              <a:rPr lang="fr-FR" dirty="0"/>
              <a:t>:</a:t>
            </a:r>
            <a:r>
              <a:rPr lang="fr-FR" dirty="0" smtClean="0"/>
              <a:t> ’12.1.0.2</a:t>
            </a:r>
            <a:r>
              <a:rPr lang="fr-FR" dirty="0"/>
              <a:t>’)</a:t>
            </a:r>
          </a:p>
          <a:p>
            <a:endParaRPr lang="fr-FR" dirty="0"/>
          </a:p>
          <a:p>
            <a:r>
              <a:rPr lang="fr-FR" dirty="0"/>
              <a:t>The NDM network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defined</a:t>
            </a:r>
            <a:endParaRPr lang="fr-FR" dirty="0"/>
          </a:p>
          <a:p>
            <a:endParaRPr lang="fr-FR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7594600" y="685800"/>
            <a:ext cx="2311400" cy="2133600"/>
          </a:xfrm>
          <a:prstGeom prst="rect">
            <a:avLst/>
          </a:prstGeom>
          <a:solidFill>
            <a:srgbClr val="B8B8B8"/>
          </a:solidFill>
          <a:ln w="12700">
            <a:noFill/>
            <a:miter lim="800000"/>
            <a:headEnd/>
            <a:tailEnd/>
          </a:ln>
        </p:spPr>
        <p:txBody>
          <a:bodyPr wrap="none" anchor="ctr" anchorCtr="1">
            <a:prstTxWarp prst="textNoShape">
              <a:avLst/>
            </a:prstTxWarp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&lt;Insert Picture Here&gt;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990600" y="2133600"/>
            <a:ext cx="534511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>
                <a:solidFill>
                  <a:schemeClr val="accent1"/>
                </a:solidFill>
              </a:rPr>
              <a:t>Routing </a:t>
            </a:r>
            <a:r>
              <a:rPr lang="en-US" sz="3200"/>
              <a:t>Queries</a:t>
            </a:r>
          </a:p>
        </p:txBody>
      </p:sp>
      <p:pic>
        <p:nvPicPr>
          <p:cNvPr id="62468" name="Picture 4" descr="Right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4600" y="0"/>
            <a:ext cx="231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9" name="Picture 5" descr="df2f236c-MEDIUM-2276279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4600" y="685800"/>
            <a:ext cx="2311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Line 2"/>
          <p:cNvSpPr>
            <a:spLocks noChangeShapeType="1"/>
          </p:cNvSpPr>
          <p:nvPr/>
        </p:nvSpPr>
        <p:spPr bwMode="auto">
          <a:xfrm>
            <a:off x="3833813" y="1955800"/>
            <a:ext cx="0" cy="12192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Routing Queries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2813050" cy="4343400"/>
          </a:xfrm>
        </p:spPr>
        <p:txBody>
          <a:bodyPr/>
          <a:lstStyle/>
          <a:p>
            <a:pPr eaLnBrk="1" hangingPunct="1"/>
            <a:r>
              <a:rPr lang="en-US" sz="2000" dirty="0"/>
              <a:t>A route </a:t>
            </a:r>
            <a:r>
              <a:rPr lang="en-US" sz="2000" b="1" dirty="0"/>
              <a:t>request </a:t>
            </a:r>
            <a:r>
              <a:rPr lang="en-US" sz="2000" dirty="0"/>
              <a:t>consists of:</a:t>
            </a:r>
          </a:p>
          <a:p>
            <a:pPr lvl="1" eaLnBrk="1" hangingPunct="1"/>
            <a:r>
              <a:rPr lang="en-US" sz="1800" dirty="0">
                <a:ea typeface="ＭＳ Ｐゴシック" pitchFamily="-111" charset="-128"/>
              </a:rPr>
              <a:t>Preferences</a:t>
            </a:r>
            <a:endParaRPr lang="en-US" sz="1800" dirty="0" smtClean="0">
              <a:ea typeface="ＭＳ Ｐゴシック" pitchFamily="-111" charset="-128"/>
            </a:endParaRPr>
          </a:p>
          <a:p>
            <a:pPr lvl="1" eaLnBrk="1" hangingPunct="1"/>
            <a:r>
              <a:rPr lang="en-US" sz="1800" dirty="0" smtClean="0">
                <a:ea typeface="ＭＳ Ｐゴシック" pitchFamily="-111" charset="-128"/>
              </a:rPr>
              <a:t>A start </a:t>
            </a:r>
            <a:r>
              <a:rPr lang="en-US" sz="1800" dirty="0">
                <a:ea typeface="ＭＳ Ｐゴシック" pitchFamily="-111" charset="-128"/>
              </a:rPr>
              <a:t>location</a:t>
            </a:r>
            <a:endParaRPr lang="en-US" sz="1800" dirty="0" smtClean="0">
              <a:ea typeface="ＭＳ Ｐゴシック" pitchFamily="-111" charset="-128"/>
            </a:endParaRPr>
          </a:p>
          <a:p>
            <a:pPr lvl="1" eaLnBrk="1" hangingPunct="1"/>
            <a:r>
              <a:rPr lang="en-US" sz="1800" dirty="0" smtClean="0">
                <a:ea typeface="ＭＳ Ｐゴシック" pitchFamily="-111" charset="-128"/>
              </a:rPr>
              <a:t>One or more destination locations</a:t>
            </a:r>
          </a:p>
          <a:p>
            <a:pPr eaLnBrk="1" hangingPunct="1"/>
            <a:endParaRPr lang="en-US" sz="2000" dirty="0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248400" y="1600200"/>
            <a:ext cx="3429000" cy="4572000"/>
          </a:xfrm>
        </p:spPr>
        <p:txBody>
          <a:bodyPr/>
          <a:lstStyle/>
          <a:p>
            <a:pPr eaLnBrk="1" hangingPunct="1"/>
            <a:r>
              <a:rPr lang="en-US" sz="2000" dirty="0"/>
              <a:t>A route response consists of:</a:t>
            </a:r>
            <a:endParaRPr lang="en-US" sz="2000" dirty="0" smtClean="0"/>
          </a:p>
          <a:p>
            <a:pPr lvl="1" eaLnBrk="1" hangingPunct="1"/>
            <a:r>
              <a:rPr lang="en-US" sz="1800" dirty="0" smtClean="0">
                <a:ea typeface="ＭＳ Ｐゴシック" pitchFamily="-111" charset="-128"/>
              </a:rPr>
              <a:t>Driving directions</a:t>
            </a:r>
          </a:p>
          <a:p>
            <a:pPr lvl="1" eaLnBrk="1" hangingPunct="1"/>
            <a:r>
              <a:rPr lang="en-US" sz="1800" dirty="0">
                <a:ea typeface="ＭＳ Ｐゴシック" pitchFamily="-111" charset="-128"/>
              </a:rPr>
              <a:t>Optional</a:t>
            </a:r>
            <a:r>
              <a:rPr lang="en-US" sz="1800" dirty="0" smtClean="0">
                <a:ea typeface="ＭＳ Ｐゴシック" pitchFamily="-111" charset="-128"/>
              </a:rPr>
              <a:t> route geometry</a:t>
            </a:r>
          </a:p>
          <a:p>
            <a:pPr lvl="1" eaLnBrk="1" hangingPunct="1"/>
            <a:r>
              <a:rPr lang="en-US" sz="1800" dirty="0" smtClean="0">
                <a:ea typeface="ＭＳ Ｐゴシック" pitchFamily="-111" charset="-128"/>
              </a:rPr>
              <a:t>Optional geometry for each segment (maneuver)</a:t>
            </a:r>
            <a:endParaRPr lang="fr-FR" sz="2000" dirty="0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blackWhite">
          <a:xfrm>
            <a:off x="3457575" y="1295400"/>
            <a:ext cx="2311400" cy="685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blackWhite">
          <a:xfrm>
            <a:off x="3276600" y="3200400"/>
            <a:ext cx="2724150" cy="1066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3654425" y="3556000"/>
            <a:ext cx="184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Routing engine</a:t>
            </a:r>
          </a:p>
        </p:txBody>
      </p:sp>
      <p:sp>
        <p:nvSpPr>
          <p:cNvPr id="64521" name="Freeform 9"/>
          <p:cNvSpPr>
            <a:spLocks/>
          </p:cNvSpPr>
          <p:nvPr/>
        </p:nvSpPr>
        <p:spPr bwMode="blackWhite">
          <a:xfrm>
            <a:off x="4370388" y="4300538"/>
            <a:ext cx="496887" cy="611187"/>
          </a:xfrm>
          <a:custGeom>
            <a:avLst/>
            <a:gdLst>
              <a:gd name="T0" fmla="*/ 2147483647 w 289"/>
              <a:gd name="T1" fmla="*/ 0 h 385"/>
              <a:gd name="T2" fmla="*/ 2147483647 w 289"/>
              <a:gd name="T3" fmla="*/ 2147483647 h 385"/>
              <a:gd name="T4" fmla="*/ 2147483647 w 289"/>
              <a:gd name="T5" fmla="*/ 2147483647 h 385"/>
              <a:gd name="T6" fmla="*/ 2147483647 w 289"/>
              <a:gd name="T7" fmla="*/ 2147483647 h 385"/>
              <a:gd name="T8" fmla="*/ 2147483647 w 289"/>
              <a:gd name="T9" fmla="*/ 2147483647 h 385"/>
              <a:gd name="T10" fmla="*/ 2147483647 w 289"/>
              <a:gd name="T11" fmla="*/ 2147483647 h 385"/>
              <a:gd name="T12" fmla="*/ 0 w 289"/>
              <a:gd name="T13" fmla="*/ 2147483647 h 385"/>
              <a:gd name="T14" fmla="*/ 2147483647 w 289"/>
              <a:gd name="T15" fmla="*/ 2147483647 h 385"/>
              <a:gd name="T16" fmla="*/ 2147483647 w 289"/>
              <a:gd name="T17" fmla="*/ 2147483647 h 385"/>
              <a:gd name="T18" fmla="*/ 0 w 289"/>
              <a:gd name="T19" fmla="*/ 2147483647 h 385"/>
              <a:gd name="T20" fmla="*/ 2147483647 w 289"/>
              <a:gd name="T21" fmla="*/ 0 h 3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89"/>
              <a:gd name="T34" fmla="*/ 0 h 385"/>
              <a:gd name="T35" fmla="*/ 289 w 289"/>
              <a:gd name="T36" fmla="*/ 385 h 3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89" h="385">
                <a:moveTo>
                  <a:pt x="144" y="0"/>
                </a:moveTo>
                <a:lnTo>
                  <a:pt x="288" y="77"/>
                </a:lnTo>
                <a:lnTo>
                  <a:pt x="216" y="77"/>
                </a:lnTo>
                <a:lnTo>
                  <a:pt x="216" y="307"/>
                </a:lnTo>
                <a:lnTo>
                  <a:pt x="288" y="307"/>
                </a:lnTo>
                <a:lnTo>
                  <a:pt x="144" y="384"/>
                </a:lnTo>
                <a:lnTo>
                  <a:pt x="0" y="307"/>
                </a:lnTo>
                <a:lnTo>
                  <a:pt x="72" y="307"/>
                </a:lnTo>
                <a:lnTo>
                  <a:pt x="72" y="77"/>
                </a:lnTo>
                <a:lnTo>
                  <a:pt x="0" y="77"/>
                </a:lnTo>
                <a:lnTo>
                  <a:pt x="144" y="0"/>
                </a:lnTo>
              </a:path>
            </a:pathLst>
          </a:custGeom>
          <a:solidFill>
            <a:schemeClr val="accent1"/>
          </a:solidFill>
          <a:ln w="28575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3527674" y="1447800"/>
            <a:ext cx="213945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dirty="0" smtClean="0"/>
              <a:t>Client Application</a:t>
            </a:r>
            <a:endParaRPr lang="en-US" sz="1800" dirty="0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 flipV="1">
            <a:off x="5426075" y="1993900"/>
            <a:ext cx="0" cy="121920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4524" name="Group 12"/>
          <p:cNvGrpSpPr>
            <a:grpSpLocks/>
          </p:cNvGrpSpPr>
          <p:nvPr/>
        </p:nvGrpSpPr>
        <p:grpSpPr bwMode="auto">
          <a:xfrm>
            <a:off x="3479800" y="4929188"/>
            <a:ext cx="2311400" cy="1322387"/>
            <a:chOff x="288" y="2982"/>
            <a:chExt cx="532" cy="412"/>
          </a:xfrm>
        </p:grpSpPr>
        <p:sp>
          <p:nvSpPr>
            <p:cNvPr id="64526" name="Rectangle 13"/>
            <p:cNvSpPr>
              <a:spLocks noChangeArrowheads="1"/>
            </p:cNvSpPr>
            <p:nvPr/>
          </p:nvSpPr>
          <p:spPr bwMode="gray">
            <a:xfrm>
              <a:off x="288" y="3066"/>
              <a:ext cx="532" cy="246"/>
            </a:xfrm>
            <a:prstGeom prst="rect">
              <a:avLst/>
            </a:prstGeom>
            <a:solidFill>
              <a:srgbClr val="9999FF"/>
            </a:solidFill>
            <a:ln w="3175">
              <a:solidFill>
                <a:srgbClr val="9999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527" name="Oval 14"/>
            <p:cNvSpPr>
              <a:spLocks noChangeArrowheads="1"/>
            </p:cNvSpPr>
            <p:nvPr/>
          </p:nvSpPr>
          <p:spPr bwMode="gray">
            <a:xfrm>
              <a:off x="288" y="2982"/>
              <a:ext cx="532" cy="158"/>
            </a:xfrm>
            <a:prstGeom prst="ellipse">
              <a:avLst/>
            </a:prstGeom>
            <a:solidFill>
              <a:srgbClr val="CCCCFF"/>
            </a:solidFill>
            <a:ln w="3175">
              <a:solidFill>
                <a:srgbClr val="9999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528" name="Oval 15"/>
            <p:cNvSpPr>
              <a:spLocks noChangeArrowheads="1"/>
            </p:cNvSpPr>
            <p:nvPr/>
          </p:nvSpPr>
          <p:spPr bwMode="gray">
            <a:xfrm>
              <a:off x="288" y="3236"/>
              <a:ext cx="532" cy="158"/>
            </a:xfrm>
            <a:prstGeom prst="ellipse">
              <a:avLst/>
            </a:prstGeom>
            <a:solidFill>
              <a:srgbClr val="9999FF"/>
            </a:solidFill>
            <a:ln w="3175">
              <a:solidFill>
                <a:srgbClr val="9999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4525" name="Rectangle 16"/>
          <p:cNvSpPr>
            <a:spLocks noChangeArrowheads="1"/>
          </p:cNvSpPr>
          <p:nvPr/>
        </p:nvSpPr>
        <p:spPr bwMode="auto">
          <a:xfrm>
            <a:off x="3709988" y="5614988"/>
            <a:ext cx="183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Routing Tables</a:t>
            </a:r>
          </a:p>
        </p:txBody>
      </p:sp>
      <p:sp>
        <p:nvSpPr>
          <p:cNvPr id="17" name="Folded Corner 16"/>
          <p:cNvSpPr/>
          <p:nvPr/>
        </p:nvSpPr>
        <p:spPr bwMode="auto">
          <a:xfrm>
            <a:off x="3505200" y="2286000"/>
            <a:ext cx="609600" cy="609600"/>
          </a:xfrm>
          <a:prstGeom prst="foldedCorner">
            <a:avLst>
              <a:gd name="adj" fmla="val 32391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Times New Roman" pitchFamily="18" charset="0"/>
              </a:rPr>
              <a:t>XML</a:t>
            </a:r>
          </a:p>
        </p:txBody>
      </p:sp>
      <p:sp>
        <p:nvSpPr>
          <p:cNvPr id="19" name="Folded Corner 18"/>
          <p:cNvSpPr/>
          <p:nvPr/>
        </p:nvSpPr>
        <p:spPr bwMode="auto">
          <a:xfrm>
            <a:off x="5105400" y="2286000"/>
            <a:ext cx="609600" cy="609600"/>
          </a:xfrm>
          <a:prstGeom prst="foldedCorner">
            <a:avLst>
              <a:gd name="adj" fmla="val 32391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Times New Roman" pitchFamily="18" charset="0"/>
              </a:rPr>
              <a:t>XML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Route Requests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Point-to-point </a:t>
            </a:r>
            <a:r>
              <a:rPr lang="en-US" dirty="0" smtClean="0"/>
              <a:t>routes</a:t>
            </a:r>
          </a:p>
          <a:p>
            <a:pPr lvl="1"/>
            <a:r>
              <a:rPr lang="en-US" dirty="0" smtClean="0"/>
              <a:t>From one origin location to one destination</a:t>
            </a:r>
          </a:p>
          <a:p>
            <a:r>
              <a:rPr lang="en-US" b="1" dirty="0" smtClean="0"/>
              <a:t>Multi-destination </a:t>
            </a:r>
            <a:r>
              <a:rPr lang="en-US" dirty="0" smtClean="0"/>
              <a:t>routes</a:t>
            </a:r>
          </a:p>
          <a:p>
            <a:pPr lvl="1"/>
            <a:r>
              <a:rPr lang="en-US" dirty="0" smtClean="0"/>
              <a:t>One origin location</a:t>
            </a:r>
          </a:p>
          <a:p>
            <a:pPr lvl="1"/>
            <a:r>
              <a:rPr lang="en-US" dirty="0" smtClean="0"/>
              <a:t>Multiple destinations</a:t>
            </a:r>
          </a:p>
          <a:p>
            <a:pPr lvl="1"/>
            <a:r>
              <a:rPr lang="en-US" dirty="0" smtClean="0"/>
              <a:t>Fixed or optimal order</a:t>
            </a:r>
          </a:p>
          <a:p>
            <a:pPr lvl="1"/>
            <a:r>
              <a:rPr lang="en-US" dirty="0" smtClean="0"/>
              <a:t>Closed or open</a:t>
            </a:r>
          </a:p>
          <a:p>
            <a:r>
              <a:rPr lang="en-US" b="1" dirty="0" smtClean="0"/>
              <a:t>Batch </a:t>
            </a:r>
            <a:r>
              <a:rPr lang="en-US" dirty="0" smtClean="0"/>
              <a:t>routes</a:t>
            </a:r>
          </a:p>
          <a:p>
            <a:pPr lvl="1"/>
            <a:r>
              <a:rPr lang="en-US" dirty="0" smtClean="0"/>
              <a:t>One origin location</a:t>
            </a:r>
          </a:p>
          <a:p>
            <a:pPr lvl="1"/>
            <a:r>
              <a:rPr lang="en-US" dirty="0" smtClean="0"/>
              <a:t>Multiple destinations</a:t>
            </a:r>
          </a:p>
          <a:p>
            <a:pPr lvl="1"/>
            <a:r>
              <a:rPr lang="en-US" dirty="0" smtClean="0"/>
              <a:t>Compute routes from origin to each destination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Point-to-Point Routes</a:t>
            </a: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dirty="0" smtClean="0"/>
              <a:t>One start location</a:t>
            </a:r>
          </a:p>
          <a:p>
            <a:pPr marL="342900" indent="-342900" eaLnBrk="1" hangingPunct="1"/>
            <a:r>
              <a:rPr lang="en-US" dirty="0" smtClean="0"/>
              <a:t>One end location</a:t>
            </a:r>
          </a:p>
          <a:p>
            <a:pPr marL="342900" indent="-342900" eaLnBrk="1" hangingPunct="1"/>
            <a:r>
              <a:rPr lang="en-US" dirty="0" smtClean="0"/>
              <a:t>Optionally</a:t>
            </a:r>
            <a:r>
              <a:rPr lang="en-US" dirty="0"/>
              <a:t>, one or more</a:t>
            </a:r>
            <a:r>
              <a:rPr lang="en-US" dirty="0" smtClean="0"/>
              <a:t> preferences:</a:t>
            </a:r>
            <a:endParaRPr lang="en-US" dirty="0"/>
          </a:p>
          <a:p>
            <a:pPr marL="742950" lvl="1" indent="-285750" eaLnBrk="1" hangingPunct="1"/>
            <a:r>
              <a:rPr lang="en-US" dirty="0">
                <a:ea typeface="ＭＳ Ｐゴシック" pitchFamily="-111" charset="-128"/>
              </a:rPr>
              <a:t>Route preference: fastest or shortest</a:t>
            </a:r>
          </a:p>
          <a:p>
            <a:pPr marL="742950" lvl="1" indent="-285750" eaLnBrk="1" hangingPunct="1"/>
            <a:r>
              <a:rPr lang="en-US" dirty="0">
                <a:ea typeface="ＭＳ Ｐゴシック" pitchFamily="-111" charset="-128"/>
              </a:rPr>
              <a:t>Road preference: highway or local</a:t>
            </a:r>
          </a:p>
          <a:p>
            <a:pPr marL="742950" lvl="1" indent="-285750" eaLnBrk="1" hangingPunct="1"/>
            <a:r>
              <a:rPr lang="en-US" dirty="0">
                <a:ea typeface="ＭＳ Ｐゴシック" pitchFamily="-111" charset="-128"/>
              </a:rPr>
              <a:t>Vehicle type and </a:t>
            </a:r>
            <a:r>
              <a:rPr lang="en-US" dirty="0" smtClean="0">
                <a:ea typeface="ＭＳ Ｐゴシック" pitchFamily="-111" charset="-128"/>
              </a:rPr>
              <a:t>parameters</a:t>
            </a:r>
          </a:p>
          <a:p>
            <a:pPr marL="742950" lvl="1" indent="-285750" eaLnBrk="1" hangingPunct="1"/>
            <a:r>
              <a:rPr lang="en-US" dirty="0">
                <a:ea typeface="ＭＳ Ｐゴシック" pitchFamily="-111" charset="-128"/>
              </a:rPr>
              <a:t>Whether to return the geometry of the </a:t>
            </a:r>
            <a:r>
              <a:rPr lang="en-US" dirty="0" smtClean="0">
                <a:ea typeface="ＭＳ Ｐゴシック" pitchFamily="-111" charset="-128"/>
              </a:rPr>
              <a:t>route</a:t>
            </a:r>
          </a:p>
          <a:p>
            <a:pPr marL="742950" lvl="1" indent="-285750" eaLnBrk="1" hangingPunct="1"/>
            <a:r>
              <a:rPr lang="en-US" dirty="0" smtClean="0">
                <a:ea typeface="ＭＳ Ｐゴシック" pitchFamily="-111" charset="-128"/>
              </a:rPr>
              <a:t>Whether to return driving directions</a:t>
            </a:r>
          </a:p>
          <a:p>
            <a:pPr marL="742950" lvl="1" indent="-285750" eaLnBrk="1" hangingPunct="1"/>
            <a:r>
              <a:rPr lang="en-US" dirty="0">
                <a:ea typeface="ＭＳ Ｐゴシック" pitchFamily="-111" charset="-128"/>
              </a:rPr>
              <a:t>Time and distance units</a:t>
            </a:r>
          </a:p>
          <a:p>
            <a:pPr marL="742950" lvl="1" indent="-285750" eaLnBrk="1" hangingPunct="1"/>
            <a:r>
              <a:rPr lang="en-US" dirty="0">
                <a:ea typeface="ＭＳ Ｐゴシック" pitchFamily="-111" charset="-128"/>
              </a:rPr>
              <a:t>Language for driving </a:t>
            </a:r>
            <a:r>
              <a:rPr lang="en-US" dirty="0" smtClean="0">
                <a:ea typeface="ＭＳ Ｐゴシック" pitchFamily="-111" charset="-128"/>
              </a:rPr>
              <a:t>directions</a:t>
            </a:r>
          </a:p>
          <a:p>
            <a:pPr marL="742950" lvl="1" indent="-285750" eaLnBrk="1" hangingPunct="1"/>
            <a:r>
              <a:rPr lang="en-US" dirty="0" smtClean="0">
                <a:ea typeface="ＭＳ Ｐゴシック" pitchFamily="-111" charset="-128"/>
              </a:rPr>
              <a:t>…</a:t>
            </a:r>
          </a:p>
        </p:txBody>
      </p:sp>
      <p:sp>
        <p:nvSpPr>
          <p:cNvPr id="23" name="Oval 2062"/>
          <p:cNvSpPr>
            <a:spLocks noChangeArrowheads="1"/>
          </p:cNvSpPr>
          <p:nvPr/>
        </p:nvSpPr>
        <p:spPr bwMode="auto">
          <a:xfrm>
            <a:off x="76962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5" name="Oval 2062"/>
          <p:cNvSpPr>
            <a:spLocks noChangeArrowheads="1"/>
          </p:cNvSpPr>
          <p:nvPr/>
        </p:nvSpPr>
        <p:spPr bwMode="auto">
          <a:xfrm>
            <a:off x="86106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cxnSp>
        <p:nvCxnSpPr>
          <p:cNvPr id="28" name="Straight Arrow Connector 27"/>
          <p:cNvCxnSpPr>
            <a:stCxn id="23" idx="5"/>
            <a:endCxn id="25" idx="1"/>
          </p:cNvCxnSpPr>
          <p:nvPr/>
        </p:nvCxnSpPr>
        <p:spPr>
          <a:xfrm rot="16200000" flipH="1">
            <a:off x="7635782" y="3216182"/>
            <a:ext cx="1187636" cy="806636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>
          <a:xfrm>
            <a:off x="6564312" y="304800"/>
            <a:ext cx="3036888" cy="94138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 Simple </a:t>
            </a:r>
            <a:r>
              <a:rPr lang="en-US" sz="2400" dirty="0"/>
              <a:t>Route Request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223000" y="1628775"/>
            <a:ext cx="3454400" cy="43434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Start and end locations are street addresses.</a:t>
            </a:r>
          </a:p>
          <a:p>
            <a:pPr eaLnBrk="1" hangingPunct="1"/>
            <a:r>
              <a:rPr lang="en-US" sz="2000" dirty="0" smtClean="0"/>
              <a:t>Preferences indicate the preferred units for the response</a:t>
            </a:r>
          </a:p>
          <a:p>
            <a:pPr eaLnBrk="1" hangingPunct="1"/>
            <a:r>
              <a:rPr lang="en-US" sz="2000" dirty="0" smtClean="0"/>
              <a:t>Shortest vs. fastest</a:t>
            </a:r>
          </a:p>
          <a:p>
            <a:pPr eaLnBrk="1" hangingPunct="1"/>
            <a:r>
              <a:rPr lang="en-US" sz="2000" dirty="0" smtClean="0"/>
              <a:t>Language for the directions</a:t>
            </a:r>
          </a:p>
          <a:p>
            <a:pPr eaLnBrk="1" hangingPunct="1"/>
            <a:r>
              <a:rPr lang="en-US" sz="2000" dirty="0" smtClean="0"/>
              <a:t>Avoid highways or not</a:t>
            </a:r>
          </a:p>
          <a:p>
            <a:pPr eaLnBrk="1" hangingPunct="1"/>
            <a:r>
              <a:rPr lang="en-US" sz="2000" dirty="0" smtClean="0"/>
              <a:t>…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1" y="457200"/>
            <a:ext cx="5943600" cy="565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&lt;?xml version="1.0" standalone="yes"?&gt;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&lt;</a:t>
            </a:r>
            <a:r>
              <a:rPr lang="en-US" sz="1400" dirty="0" err="1">
                <a:latin typeface="Lucida Console"/>
                <a:cs typeface="Lucida Console"/>
              </a:rPr>
              <a:t>route_request</a:t>
            </a:r>
            <a:r>
              <a:rPr lang="en-US" sz="1400" dirty="0">
                <a:latin typeface="Lucida Console"/>
                <a:cs typeface="Lucida Console"/>
              </a:rPr>
              <a:t> id="1" </a:t>
            </a:r>
            <a:r>
              <a:rPr lang="en-US" sz="1400" dirty="0" err="1">
                <a:solidFill>
                  <a:schemeClr val="accent1"/>
                </a:solidFill>
                <a:latin typeface="Lucida Console"/>
                <a:cs typeface="Lucida Console"/>
              </a:rPr>
              <a:t>route_preference</a:t>
            </a:r>
            <a:r>
              <a:rPr lang="en-US" sz="1400" dirty="0">
                <a:solidFill>
                  <a:schemeClr val="accent1"/>
                </a:solidFill>
                <a:latin typeface="Lucida Console"/>
                <a:cs typeface="Lucida Console"/>
              </a:rPr>
              <a:t>="shortest"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err="1">
                <a:latin typeface="Lucida Console"/>
                <a:cs typeface="Lucida Console"/>
              </a:rPr>
              <a:t>return_driving_directions</a:t>
            </a:r>
            <a:r>
              <a:rPr lang="en-US" sz="1400" dirty="0">
                <a:latin typeface="Lucida Console"/>
                <a:cs typeface="Lucida Console"/>
              </a:rPr>
              <a:t>="true“ 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distance_unit</a:t>
            </a:r>
            <a:r>
              <a:rPr lang="en-US" sz="1400" dirty="0">
                <a:solidFill>
                  <a:srgbClr val="FF0000"/>
                </a:solidFill>
                <a:latin typeface="Lucida Console"/>
                <a:cs typeface="Lucida Console"/>
              </a:rPr>
              <a:t>="mile" </a:t>
            </a:r>
            <a:r>
              <a:rPr lang="en-US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time_unit</a:t>
            </a:r>
            <a:r>
              <a:rPr lang="en-US" sz="1400" dirty="0">
                <a:solidFill>
                  <a:srgbClr val="FF0000"/>
                </a:solidFill>
                <a:latin typeface="Lucida Console"/>
                <a:cs typeface="Lucida Console"/>
              </a:rPr>
              <a:t>="minute"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err="1">
                <a:latin typeface="Lucida Console"/>
                <a:cs typeface="Lucida Console"/>
              </a:rPr>
              <a:t>return_route_geometry</a:t>
            </a:r>
            <a:r>
              <a:rPr lang="en-US" sz="1400" dirty="0">
                <a:latin typeface="Lucida Console"/>
                <a:cs typeface="Lucida Console"/>
              </a:rPr>
              <a:t>="false"&gt;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&lt;</a:t>
            </a:r>
            <a:r>
              <a:rPr lang="en-US" sz="1400" dirty="0" err="1">
                <a:latin typeface="Lucida Console"/>
                <a:cs typeface="Lucida Console"/>
              </a:rPr>
              <a:t>start_location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&lt;</a:t>
            </a:r>
            <a:r>
              <a:rPr lang="en-US" sz="1400" dirty="0" err="1">
                <a:latin typeface="Lucida Console"/>
                <a:cs typeface="Lucida Console"/>
              </a:rPr>
              <a:t>input_location</a:t>
            </a:r>
            <a:r>
              <a:rPr lang="en-US" sz="1400" dirty="0">
                <a:latin typeface="Lucida Console"/>
                <a:cs typeface="Lucida Console"/>
              </a:rPr>
              <a:t> id="1" 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&lt;</a:t>
            </a:r>
            <a:r>
              <a:rPr lang="en-US" sz="1400" dirty="0" err="1">
                <a:latin typeface="Lucida Console"/>
                <a:cs typeface="Lucida Console"/>
              </a:rPr>
              <a:t>input_address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  &lt;unformatted country="US" 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    &lt;</a:t>
            </a:r>
            <a:r>
              <a:rPr lang="en-US" sz="1400" dirty="0" err="1">
                <a:latin typeface="Lucida Console"/>
                <a:cs typeface="Lucida Console"/>
              </a:rPr>
              <a:t>address_line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Lucida Console"/>
                <a:cs typeface="Lucida Console"/>
              </a:rPr>
              <a:t>value="747 Howard Street" </a:t>
            </a:r>
            <a:r>
              <a:rPr lang="en-US" sz="1400" dirty="0">
                <a:latin typeface="Lucida Console"/>
                <a:cs typeface="Lucida Console"/>
              </a:rPr>
              <a:t>/&gt;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    &lt;</a:t>
            </a:r>
            <a:r>
              <a:rPr lang="en-US" sz="1400" dirty="0" err="1">
                <a:latin typeface="Lucida Console"/>
                <a:cs typeface="Lucida Console"/>
              </a:rPr>
              <a:t>address_line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Lucida Console"/>
                <a:cs typeface="Lucida Console"/>
              </a:rPr>
              <a:t>value="San Francisco, CA" </a:t>
            </a:r>
            <a:r>
              <a:rPr lang="en-US" sz="1400" dirty="0">
                <a:latin typeface="Lucida Console"/>
                <a:cs typeface="Lucida Console"/>
              </a:rPr>
              <a:t>/&gt;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  &lt;/unformatted 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&lt;/</a:t>
            </a:r>
            <a:r>
              <a:rPr lang="en-US" sz="1400" dirty="0" err="1">
                <a:latin typeface="Lucida Console"/>
                <a:cs typeface="Lucida Console"/>
              </a:rPr>
              <a:t>input_address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&lt;/</a:t>
            </a:r>
            <a:r>
              <a:rPr lang="en-US" sz="1400" dirty="0" err="1">
                <a:latin typeface="Lucida Console"/>
                <a:cs typeface="Lucida Console"/>
              </a:rPr>
              <a:t>input_location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&lt;/</a:t>
            </a:r>
            <a:r>
              <a:rPr lang="en-US" sz="1400" dirty="0" err="1">
                <a:latin typeface="Lucida Console"/>
                <a:cs typeface="Lucida Console"/>
              </a:rPr>
              <a:t>start_location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&lt;</a:t>
            </a:r>
            <a:r>
              <a:rPr lang="en-US" sz="1400" dirty="0" err="1">
                <a:latin typeface="Lucida Console"/>
                <a:cs typeface="Lucida Console"/>
              </a:rPr>
              <a:t>end_location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&lt;</a:t>
            </a:r>
            <a:r>
              <a:rPr lang="en-US" sz="1400" dirty="0" err="1">
                <a:latin typeface="Lucida Console"/>
                <a:cs typeface="Lucida Console"/>
              </a:rPr>
              <a:t>input_location</a:t>
            </a:r>
            <a:r>
              <a:rPr lang="en-US" sz="1400" dirty="0">
                <a:latin typeface="Lucida Console"/>
                <a:cs typeface="Lucida Console"/>
              </a:rPr>
              <a:t> id="2" 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&lt;</a:t>
            </a:r>
            <a:r>
              <a:rPr lang="en-US" sz="1400" dirty="0" err="1">
                <a:latin typeface="Lucida Console"/>
                <a:cs typeface="Lucida Console"/>
              </a:rPr>
              <a:t>input_address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  &lt;unformatted country="US" 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    &lt;</a:t>
            </a:r>
            <a:r>
              <a:rPr lang="en-US" sz="1400" dirty="0" err="1">
                <a:latin typeface="Lucida Console"/>
                <a:cs typeface="Lucida Console"/>
              </a:rPr>
              <a:t>address_line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Lucida Console"/>
                <a:cs typeface="Lucida Console"/>
              </a:rPr>
              <a:t>value="1300 Columbus"</a:t>
            </a:r>
            <a:r>
              <a:rPr lang="en-US" sz="1400" dirty="0">
                <a:latin typeface="Lucida Console"/>
                <a:cs typeface="Lucida Console"/>
              </a:rPr>
              <a:t> /&gt;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    &lt;</a:t>
            </a:r>
            <a:r>
              <a:rPr lang="en-US" sz="1400" dirty="0" err="1">
                <a:latin typeface="Lucida Console"/>
                <a:cs typeface="Lucida Console"/>
              </a:rPr>
              <a:t>address_line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Lucida Console"/>
                <a:cs typeface="Lucida Console"/>
              </a:rPr>
              <a:t>value="San Francisco, CA"</a:t>
            </a:r>
            <a:r>
              <a:rPr lang="en-US" sz="1400" dirty="0">
                <a:latin typeface="Lucida Console"/>
                <a:cs typeface="Lucida Console"/>
              </a:rPr>
              <a:t> /&gt;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  &lt;/unformatted &gt;      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&lt;/</a:t>
            </a:r>
            <a:r>
              <a:rPr lang="en-US" sz="1400" dirty="0" err="1">
                <a:latin typeface="Lucida Console"/>
                <a:cs typeface="Lucida Console"/>
              </a:rPr>
              <a:t>input_address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&lt;/</a:t>
            </a:r>
            <a:r>
              <a:rPr lang="en-US" sz="1400" dirty="0" err="1">
                <a:latin typeface="Lucida Console"/>
                <a:cs typeface="Lucida Console"/>
              </a:rPr>
              <a:t>input_location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&lt;/</a:t>
            </a:r>
            <a:r>
              <a:rPr lang="en-US" sz="1400" dirty="0" err="1">
                <a:latin typeface="Lucida Console"/>
                <a:cs typeface="Lucida Console"/>
              </a:rPr>
              <a:t>end_location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&lt;/</a:t>
            </a:r>
            <a:r>
              <a:rPr lang="en-US" sz="1400" dirty="0" err="1">
                <a:latin typeface="Lucida Console"/>
                <a:cs typeface="Lucida Console"/>
              </a:rPr>
              <a:t>route_request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9920" y="1752599"/>
            <a:ext cx="5603680" cy="170547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endParaRPr lang="fr-FR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39920" y="3886201"/>
            <a:ext cx="5603680" cy="17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Route Request Attributes</a:t>
            </a:r>
          </a:p>
        </p:txBody>
      </p:sp>
      <p:graphicFrame>
        <p:nvGraphicFramePr>
          <p:cNvPr id="603223" name="Group 87"/>
          <p:cNvGraphicFramePr>
            <a:graphicFrameLocks noGrp="1"/>
          </p:cNvGraphicFramePr>
          <p:nvPr>
            <p:ph type="tbl" idx="1"/>
          </p:nvPr>
        </p:nvGraphicFramePr>
        <p:xfrm>
          <a:off x="742950" y="990600"/>
          <a:ext cx="8705850" cy="5069220"/>
        </p:xfrm>
        <a:graphic>
          <a:graphicData uri="http://schemas.openxmlformats.org/drawingml/2006/table">
            <a:tbl>
              <a:tblPr/>
              <a:tblGrid>
                <a:gridCol w="3752850"/>
                <a:gridCol w="4953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Attribute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Possible Values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route_preference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FASTEST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 SHORTEST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road_preference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HIGHWAY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 LOCAL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return_driving_directions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TRUE or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FALSE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driving_directions_detail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LOW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MEDIUM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 HIGH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return_hierarchical_driving_directions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TRUE or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FALSE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return_route_geometry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TRUE or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FALSE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return_segment_geometry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TRUE or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FALSE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return_detailed_geometry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TRUE or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FALSE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return_route_edge_ids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TRUE or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FALSE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return_segment_edge_ids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TRUE or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FALSE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language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ENGLISH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 FRENCH GERMAN ITALIAN SPANISH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distance_unit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KM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MILE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 METER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time_unit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HOUR </a:t>
                      </a: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MINUTE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 SECOND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return_locations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TRUE of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FALSE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Response to a Simple Route Request</a:t>
            </a:r>
            <a:endParaRPr lang="en-US" dirty="0"/>
          </a:p>
        </p:txBody>
      </p:sp>
      <p:sp>
        <p:nvSpPr>
          <p:cNvPr id="71684" name="Content Placeholder 7"/>
          <p:cNvSpPr>
            <a:spLocks noGrp="1"/>
          </p:cNvSpPr>
          <p:nvPr>
            <p:ph idx="1"/>
          </p:nvPr>
        </p:nvSpPr>
        <p:spPr>
          <a:xfrm>
            <a:off x="5943600" y="1600200"/>
            <a:ext cx="3810000" cy="4343400"/>
          </a:xfrm>
        </p:spPr>
        <p:txBody>
          <a:bodyPr/>
          <a:lstStyle/>
          <a:p>
            <a:r>
              <a:rPr lang="fr-FR" sz="2000" dirty="0" smtClean="0"/>
              <a:t>The </a:t>
            </a:r>
            <a:r>
              <a:rPr lang="fr-FR" sz="2000" dirty="0" err="1" smtClean="0"/>
              <a:t>response</a:t>
            </a:r>
            <a:r>
              <a:rPr lang="fr-FR" sz="2000" dirty="0" smtClean="0"/>
              <a:t> </a:t>
            </a:r>
            <a:r>
              <a:rPr lang="fr-FR" sz="2000" dirty="0" err="1" smtClean="0"/>
              <a:t>contains</a:t>
            </a:r>
            <a:r>
              <a:rPr lang="fr-FR" sz="2000" dirty="0" smtClean="0"/>
              <a:t> the </a:t>
            </a:r>
            <a:r>
              <a:rPr lang="fr-FR" sz="2000" dirty="0" err="1" smtClean="0"/>
              <a:t>elements</a:t>
            </a:r>
            <a:r>
              <a:rPr lang="fr-FR" sz="2000" dirty="0" smtClean="0"/>
              <a:t> </a:t>
            </a:r>
            <a:r>
              <a:rPr lang="fr-FR" sz="2000" dirty="0" err="1" smtClean="0"/>
              <a:t>requested</a:t>
            </a:r>
            <a:endParaRPr lang="fr-FR" sz="2000" dirty="0" smtClean="0"/>
          </a:p>
          <a:p>
            <a:r>
              <a:rPr lang="fr-FR" sz="2000" dirty="0" err="1" smtClean="0"/>
              <a:t>Driving</a:t>
            </a:r>
            <a:r>
              <a:rPr lang="fr-FR" sz="2000" dirty="0" smtClean="0"/>
              <a:t> directions </a:t>
            </a:r>
            <a:r>
              <a:rPr lang="fr-FR" sz="2000" dirty="0" err="1" smtClean="0"/>
              <a:t>with</a:t>
            </a:r>
            <a:r>
              <a:rPr lang="fr-FR" sz="2000" dirty="0" smtClean="0"/>
              <a:t> distance and time</a:t>
            </a:r>
          </a:p>
          <a:p>
            <a:r>
              <a:rPr lang="fr-FR" sz="2000" dirty="0" err="1" smtClean="0"/>
              <a:t>Geometry</a:t>
            </a:r>
            <a:r>
              <a:rPr lang="fr-FR" sz="2000" dirty="0" smtClean="0"/>
              <a:t> of the route</a:t>
            </a:r>
          </a:p>
          <a:p>
            <a:r>
              <a:rPr lang="fr-FR" sz="2000" dirty="0" err="1" smtClean="0"/>
              <a:t>Geometry</a:t>
            </a:r>
            <a:r>
              <a:rPr lang="fr-FR" sz="2000" dirty="0" smtClean="0"/>
              <a:t> of </a:t>
            </a:r>
            <a:r>
              <a:rPr lang="fr-FR" sz="2000" dirty="0" err="1" smtClean="0"/>
              <a:t>each</a:t>
            </a:r>
            <a:r>
              <a:rPr lang="fr-FR" sz="2000" dirty="0" smtClean="0"/>
              <a:t> segment</a:t>
            </a:r>
          </a:p>
          <a:p>
            <a:r>
              <a:rPr lang="fr-FR" sz="2000" dirty="0" smtClean="0"/>
              <a:t>List of </a:t>
            </a:r>
            <a:r>
              <a:rPr lang="fr-FR" sz="2000" dirty="0" err="1" smtClean="0"/>
              <a:t>edges</a:t>
            </a:r>
            <a:endParaRPr lang="fr-FR" sz="2000" dirty="0" smtClean="0"/>
          </a:p>
          <a:p>
            <a:r>
              <a:rPr lang="fr-FR" sz="2000" dirty="0" smtClean="0"/>
              <a:t>…</a:t>
            </a:r>
            <a:endParaRPr lang="fr-FR" sz="20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8029" y="1600200"/>
            <a:ext cx="5566971" cy="43659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&lt;</a:t>
            </a:r>
            <a:r>
              <a:rPr lang="en-US" sz="1400" dirty="0" err="1" smtClean="0">
                <a:latin typeface="Lucida Console"/>
                <a:cs typeface="Lucida Console"/>
              </a:rPr>
              <a:t>route_response</a:t>
            </a:r>
            <a:r>
              <a:rPr lang="en-US" sz="1400" dirty="0" smtClean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&lt;route id="1" 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 </a:t>
            </a:r>
            <a:r>
              <a:rPr lang="en-US" sz="1400" dirty="0" err="1" smtClean="0">
                <a:latin typeface="Lucida Console"/>
                <a:cs typeface="Lucida Console"/>
              </a:rPr>
              <a:t>step_count</a:t>
            </a:r>
            <a:r>
              <a:rPr lang="en-US" sz="1400" dirty="0" smtClean="0">
                <a:latin typeface="Lucida Console"/>
                <a:cs typeface="Lucida Console"/>
              </a:rPr>
              <a:t>="6" 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solidFill>
                  <a:srgbClr val="FF0000"/>
                </a:solidFill>
                <a:latin typeface="Lucida Console"/>
                <a:cs typeface="Lucida Console"/>
              </a:rPr>
              <a:t>    distance="2.291574024808923" 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solidFill>
                  <a:srgbClr val="FF0000"/>
                </a:solidFill>
                <a:latin typeface="Lucida Console"/>
                <a:cs typeface="Lucida Console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distance_unit</a:t>
            </a:r>
            <a:r>
              <a:rPr lang="en-US" sz="1400" dirty="0" smtClean="0">
                <a:solidFill>
                  <a:srgbClr val="FF0000"/>
                </a:solidFill>
                <a:latin typeface="Lucida Console"/>
                <a:cs typeface="Lucida Console"/>
              </a:rPr>
              <a:t>="mile" 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solidFill>
                  <a:srgbClr val="FF0000"/>
                </a:solidFill>
                <a:latin typeface="Lucida Console"/>
                <a:cs typeface="Lucida Console"/>
              </a:rPr>
              <a:t>    time="5.5876215616861975"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solidFill>
                  <a:srgbClr val="FF0000"/>
                </a:solidFill>
                <a:latin typeface="Lucida Console"/>
                <a:cs typeface="Lucida Console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time_unit</a:t>
            </a:r>
            <a:r>
              <a:rPr lang="en-US" sz="1400" dirty="0" smtClean="0">
                <a:solidFill>
                  <a:srgbClr val="FF0000"/>
                </a:solidFill>
                <a:latin typeface="Lucida Console"/>
                <a:cs typeface="Lucida Console"/>
              </a:rPr>
              <a:t>="minute" 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 </a:t>
            </a:r>
            <a:r>
              <a:rPr lang="en-US" sz="1400" dirty="0" err="1" smtClean="0">
                <a:latin typeface="Lucida Console"/>
                <a:cs typeface="Lucida Console"/>
              </a:rPr>
              <a:t>start_location</a:t>
            </a:r>
            <a:r>
              <a:rPr lang="en-US" sz="1400" dirty="0" smtClean="0">
                <a:latin typeface="Lucida Console"/>
                <a:cs typeface="Lucida Console"/>
              </a:rPr>
              <a:t>="1" 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 </a:t>
            </a:r>
            <a:r>
              <a:rPr lang="en-US" sz="1400" dirty="0" err="1" smtClean="0">
                <a:latin typeface="Lucida Console"/>
                <a:cs typeface="Lucida Console"/>
              </a:rPr>
              <a:t>end_location</a:t>
            </a:r>
            <a:r>
              <a:rPr lang="en-US" sz="1400" dirty="0" smtClean="0">
                <a:latin typeface="Lucida Console"/>
                <a:cs typeface="Lucida Console"/>
              </a:rPr>
              <a:t>="2"&gt;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&lt;segment sequence="1" 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 instruction="Start out on Howard St" 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 distance="0.2576523998129889" 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 time="0.6282424370447794"/&gt;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...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&lt;segment sequence="6" 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 instruction="Turn SLIGHT LEFT onto Columbus" 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 distance="0.2540794154006995" 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 time="0.6195303122202556"/&gt;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&lt;/route&gt;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&lt;/</a:t>
            </a:r>
            <a:r>
              <a:rPr lang="en-US" sz="1400" dirty="0" err="1" smtClean="0">
                <a:latin typeface="Lucida Console"/>
                <a:cs typeface="Lucida Console"/>
              </a:rPr>
              <a:t>route_response</a:t>
            </a:r>
            <a:r>
              <a:rPr lang="en-US" sz="1400" dirty="0" smtClean="0">
                <a:latin typeface="Lucida Console"/>
                <a:cs typeface="Lucida Console"/>
              </a:rPr>
              <a:t>&gt;</a:t>
            </a:r>
            <a:endParaRPr lang="en-US" sz="1400" dirty="0">
              <a:latin typeface="Lucida Console"/>
              <a:cs typeface="Lucida Console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81000" y="3543675"/>
            <a:ext cx="5181600" cy="8382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endParaRPr lang="fr-FR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81000" y="4610475"/>
            <a:ext cx="5181600" cy="8382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3635375" y="1192213"/>
            <a:ext cx="2773363" cy="46831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Routing Web Service Architecture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317500" y="2259013"/>
            <a:ext cx="77597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blackWhite">
          <a:xfrm>
            <a:off x="2447925" y="2538413"/>
            <a:ext cx="5200650" cy="1473200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fr-FR" sz="2400" b="0">
              <a:latin typeface="Times New Roman" pitchFamily="-111" charset="0"/>
            </a:endParaRP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317500" y="4697413"/>
            <a:ext cx="77597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blackWhite">
          <a:xfrm>
            <a:off x="2794000" y="3097213"/>
            <a:ext cx="4457700" cy="58896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/>
              <a:t>Routing Engine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blackWhite">
          <a:xfrm>
            <a:off x="3454400" y="2640013"/>
            <a:ext cx="28098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2400"/>
              <a:t>Java Environment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77838" y="1468438"/>
            <a:ext cx="819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Client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blackWhite">
          <a:xfrm>
            <a:off x="4362450" y="1228725"/>
            <a:ext cx="14287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Application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blackWhite">
          <a:xfrm>
            <a:off x="5368925" y="1878013"/>
            <a:ext cx="14557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/>
              <a:t>XML/HTTP</a:t>
            </a:r>
          </a:p>
        </p:txBody>
      </p:sp>
      <p:sp>
        <p:nvSpPr>
          <p:cNvPr id="24588" name="Freeform 12"/>
          <p:cNvSpPr>
            <a:spLocks/>
          </p:cNvSpPr>
          <p:nvPr/>
        </p:nvSpPr>
        <p:spPr bwMode="blackWhite">
          <a:xfrm>
            <a:off x="4878388" y="4087813"/>
            <a:ext cx="331787" cy="858837"/>
          </a:xfrm>
          <a:custGeom>
            <a:avLst/>
            <a:gdLst>
              <a:gd name="T0" fmla="*/ 2147483647 w 193"/>
              <a:gd name="T1" fmla="*/ 2147483647 h 541"/>
              <a:gd name="T2" fmla="*/ 2147483647 w 193"/>
              <a:gd name="T3" fmla="*/ 2147483647 h 541"/>
              <a:gd name="T4" fmla="*/ 2147483647 w 193"/>
              <a:gd name="T5" fmla="*/ 2147483647 h 541"/>
              <a:gd name="T6" fmla="*/ 2147483647 w 193"/>
              <a:gd name="T7" fmla="*/ 2147483647 h 541"/>
              <a:gd name="T8" fmla="*/ 2147483647 w 193"/>
              <a:gd name="T9" fmla="*/ 2147483647 h 541"/>
              <a:gd name="T10" fmla="*/ 0 w 193"/>
              <a:gd name="T11" fmla="*/ 2147483647 h 541"/>
              <a:gd name="T12" fmla="*/ 2147483647 w 193"/>
              <a:gd name="T13" fmla="*/ 2147483647 h 541"/>
              <a:gd name="T14" fmla="*/ 2147483647 w 193"/>
              <a:gd name="T15" fmla="*/ 2147483647 h 541"/>
              <a:gd name="T16" fmla="*/ 0 w 193"/>
              <a:gd name="T17" fmla="*/ 2147483647 h 541"/>
              <a:gd name="T18" fmla="*/ 2147483647 w 193"/>
              <a:gd name="T19" fmla="*/ 0 h 541"/>
              <a:gd name="T20" fmla="*/ 2147483647 w 193"/>
              <a:gd name="T21" fmla="*/ 2147483647 h 54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3"/>
              <a:gd name="T34" fmla="*/ 0 h 541"/>
              <a:gd name="T35" fmla="*/ 193 w 193"/>
              <a:gd name="T36" fmla="*/ 541 h 54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3" h="541">
                <a:moveTo>
                  <a:pt x="192" y="108"/>
                </a:moveTo>
                <a:lnTo>
                  <a:pt x="144" y="108"/>
                </a:lnTo>
                <a:lnTo>
                  <a:pt x="144" y="432"/>
                </a:lnTo>
                <a:lnTo>
                  <a:pt x="192" y="432"/>
                </a:lnTo>
                <a:lnTo>
                  <a:pt x="96" y="540"/>
                </a:lnTo>
                <a:lnTo>
                  <a:pt x="0" y="432"/>
                </a:lnTo>
                <a:lnTo>
                  <a:pt x="48" y="432"/>
                </a:lnTo>
                <a:lnTo>
                  <a:pt x="48" y="108"/>
                </a:lnTo>
                <a:lnTo>
                  <a:pt x="0" y="108"/>
                </a:lnTo>
                <a:lnTo>
                  <a:pt x="96" y="0"/>
                </a:lnTo>
                <a:lnTo>
                  <a:pt x="192" y="108"/>
                </a:lnTo>
              </a:path>
            </a:pathLst>
          </a:custGeom>
          <a:solidFill>
            <a:srgbClr val="66CC00"/>
          </a:solidFill>
          <a:ln w="2857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blackWhite">
          <a:xfrm>
            <a:off x="5534025" y="4316413"/>
            <a:ext cx="8778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/>
              <a:t>JDBC</a:t>
            </a:r>
          </a:p>
        </p:txBody>
      </p:sp>
      <p:sp>
        <p:nvSpPr>
          <p:cNvPr id="24590" name="Freeform 14"/>
          <p:cNvSpPr>
            <a:spLocks/>
          </p:cNvSpPr>
          <p:nvPr/>
        </p:nvSpPr>
        <p:spPr bwMode="blackWhite">
          <a:xfrm>
            <a:off x="4883150" y="1711325"/>
            <a:ext cx="331788" cy="801688"/>
          </a:xfrm>
          <a:custGeom>
            <a:avLst/>
            <a:gdLst>
              <a:gd name="T0" fmla="*/ 2147483647 w 193"/>
              <a:gd name="T1" fmla="*/ 2147483647 h 505"/>
              <a:gd name="T2" fmla="*/ 2147483647 w 193"/>
              <a:gd name="T3" fmla="*/ 2147483647 h 505"/>
              <a:gd name="T4" fmla="*/ 2147483647 w 193"/>
              <a:gd name="T5" fmla="*/ 2147483647 h 505"/>
              <a:gd name="T6" fmla="*/ 2147483647 w 193"/>
              <a:gd name="T7" fmla="*/ 2147483647 h 505"/>
              <a:gd name="T8" fmla="*/ 2147483647 w 193"/>
              <a:gd name="T9" fmla="*/ 2147483647 h 505"/>
              <a:gd name="T10" fmla="*/ 0 w 193"/>
              <a:gd name="T11" fmla="*/ 2147483647 h 505"/>
              <a:gd name="T12" fmla="*/ 2147483647 w 193"/>
              <a:gd name="T13" fmla="*/ 2147483647 h 505"/>
              <a:gd name="T14" fmla="*/ 2147483647 w 193"/>
              <a:gd name="T15" fmla="*/ 2147483647 h 505"/>
              <a:gd name="T16" fmla="*/ 0 w 193"/>
              <a:gd name="T17" fmla="*/ 2147483647 h 505"/>
              <a:gd name="T18" fmla="*/ 2147483647 w 193"/>
              <a:gd name="T19" fmla="*/ 0 h 505"/>
              <a:gd name="T20" fmla="*/ 2147483647 w 193"/>
              <a:gd name="T21" fmla="*/ 2147483647 h 5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3"/>
              <a:gd name="T34" fmla="*/ 0 h 505"/>
              <a:gd name="T35" fmla="*/ 193 w 193"/>
              <a:gd name="T36" fmla="*/ 505 h 50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3" h="505">
                <a:moveTo>
                  <a:pt x="192" y="101"/>
                </a:moveTo>
                <a:lnTo>
                  <a:pt x="144" y="101"/>
                </a:lnTo>
                <a:lnTo>
                  <a:pt x="144" y="403"/>
                </a:lnTo>
                <a:lnTo>
                  <a:pt x="192" y="403"/>
                </a:lnTo>
                <a:lnTo>
                  <a:pt x="96" y="504"/>
                </a:lnTo>
                <a:lnTo>
                  <a:pt x="0" y="403"/>
                </a:lnTo>
                <a:lnTo>
                  <a:pt x="48" y="403"/>
                </a:lnTo>
                <a:lnTo>
                  <a:pt x="48" y="101"/>
                </a:lnTo>
                <a:lnTo>
                  <a:pt x="0" y="101"/>
                </a:lnTo>
                <a:lnTo>
                  <a:pt x="96" y="0"/>
                </a:lnTo>
                <a:lnTo>
                  <a:pt x="192" y="101"/>
                </a:lnTo>
              </a:path>
            </a:pathLst>
          </a:custGeom>
          <a:solidFill>
            <a:srgbClr val="66CC00"/>
          </a:solidFill>
          <a:ln w="2857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591" name="Group 15"/>
          <p:cNvGrpSpPr>
            <a:grpSpLocks/>
          </p:cNvGrpSpPr>
          <p:nvPr/>
        </p:nvGrpSpPr>
        <p:grpSpPr bwMode="auto">
          <a:xfrm>
            <a:off x="3867150" y="5002213"/>
            <a:ext cx="2311400" cy="1322387"/>
            <a:chOff x="288" y="2982"/>
            <a:chExt cx="532" cy="412"/>
          </a:xfrm>
        </p:grpSpPr>
        <p:sp>
          <p:nvSpPr>
            <p:cNvPr id="24595" name="Rectangle 16"/>
            <p:cNvSpPr>
              <a:spLocks noChangeArrowheads="1"/>
            </p:cNvSpPr>
            <p:nvPr/>
          </p:nvSpPr>
          <p:spPr bwMode="gray">
            <a:xfrm>
              <a:off x="288" y="3066"/>
              <a:ext cx="532" cy="246"/>
            </a:xfrm>
            <a:prstGeom prst="rect">
              <a:avLst/>
            </a:prstGeom>
            <a:solidFill>
              <a:srgbClr val="9999FF"/>
            </a:solidFill>
            <a:ln w="3175">
              <a:solidFill>
                <a:srgbClr val="9999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96" name="Oval 17"/>
            <p:cNvSpPr>
              <a:spLocks noChangeArrowheads="1"/>
            </p:cNvSpPr>
            <p:nvPr/>
          </p:nvSpPr>
          <p:spPr bwMode="gray">
            <a:xfrm>
              <a:off x="288" y="2982"/>
              <a:ext cx="532" cy="158"/>
            </a:xfrm>
            <a:prstGeom prst="ellipse">
              <a:avLst/>
            </a:prstGeom>
            <a:solidFill>
              <a:srgbClr val="CCCCFF"/>
            </a:solidFill>
            <a:ln w="3175">
              <a:solidFill>
                <a:srgbClr val="9999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97" name="Oval 18"/>
            <p:cNvSpPr>
              <a:spLocks noChangeArrowheads="1"/>
            </p:cNvSpPr>
            <p:nvPr/>
          </p:nvSpPr>
          <p:spPr bwMode="gray">
            <a:xfrm>
              <a:off x="288" y="3236"/>
              <a:ext cx="532" cy="158"/>
            </a:xfrm>
            <a:prstGeom prst="ellipse">
              <a:avLst/>
            </a:prstGeom>
            <a:solidFill>
              <a:srgbClr val="9999FF"/>
            </a:solidFill>
            <a:ln w="3175">
              <a:solidFill>
                <a:srgbClr val="9999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592" name="Rectangle 19"/>
          <p:cNvSpPr>
            <a:spLocks noChangeArrowheads="1"/>
          </p:cNvSpPr>
          <p:nvPr/>
        </p:nvSpPr>
        <p:spPr bwMode="gray">
          <a:xfrm>
            <a:off x="4032250" y="5611813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Routing Tables</a:t>
            </a:r>
          </a:p>
        </p:txBody>
      </p:sp>
      <p:sp>
        <p:nvSpPr>
          <p:cNvPr id="24593" name="Rectangle 8"/>
          <p:cNvSpPr>
            <a:spLocks noChangeArrowheads="1"/>
          </p:cNvSpPr>
          <p:nvPr/>
        </p:nvSpPr>
        <p:spPr bwMode="auto">
          <a:xfrm>
            <a:off x="477838" y="2781300"/>
            <a:ext cx="1443037" cy="646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Application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Server</a:t>
            </a:r>
          </a:p>
        </p:txBody>
      </p:sp>
      <p:sp>
        <p:nvSpPr>
          <p:cNvPr id="24594" name="Rectangle 8"/>
          <p:cNvSpPr>
            <a:spLocks noChangeArrowheads="1"/>
          </p:cNvSpPr>
          <p:nvPr/>
        </p:nvSpPr>
        <p:spPr bwMode="auto">
          <a:xfrm>
            <a:off x="477838" y="5157788"/>
            <a:ext cx="1211262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Database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responses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8029" y="1600200"/>
            <a:ext cx="9320988" cy="38919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[{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id:1,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stepCnt:6,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dist:2.2916,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</a:t>
            </a:r>
            <a:r>
              <a:rPr lang="en-US" sz="1400" dirty="0" err="1" smtClean="0">
                <a:latin typeface="Lucida Console"/>
                <a:cs typeface="Lucida Console"/>
              </a:rPr>
              <a:t>distUnit:"mile</a:t>
            </a:r>
            <a:r>
              <a:rPr lang="en-US" sz="1400" dirty="0" smtClean="0">
                <a:latin typeface="Lucida Console"/>
                <a:cs typeface="Lucida Console"/>
              </a:rPr>
              <a:t>",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time:5.5876,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</a:t>
            </a:r>
            <a:r>
              <a:rPr lang="en-US" sz="1400" dirty="0" err="1" smtClean="0">
                <a:latin typeface="Lucida Console"/>
                <a:cs typeface="Lucida Console"/>
              </a:rPr>
              <a:t>timeUnit:"minute</a:t>
            </a:r>
            <a:r>
              <a:rPr lang="en-US" sz="1400" dirty="0" smtClean="0">
                <a:latin typeface="Lucida Console"/>
                <a:cs typeface="Lucida Console"/>
              </a:rPr>
              <a:t>",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</a:t>
            </a:r>
            <a:r>
              <a:rPr lang="en-US" sz="1400" dirty="0" err="1" smtClean="0">
                <a:latin typeface="Lucida Console"/>
                <a:cs typeface="Lucida Console"/>
              </a:rPr>
              <a:t>routeMBR</a:t>
            </a:r>
            <a:r>
              <a:rPr lang="en-US" sz="1400" dirty="0" smtClean="0">
                <a:latin typeface="Lucida Console"/>
                <a:cs typeface="Lucida Console"/>
              </a:rPr>
              <a:t>:[],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steps:[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 {seq:1,inst:"Start out on Howard St (Going Southwest)",dist:0.2577,time:0.6282},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 {seq:2,inst:"Turn RIGHT onto 5th St (Going Northwest)",dist:0.2426,time:0.5916},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 {seq:3,inst:"Stay STRAIGHT to go onto Cyril </a:t>
            </a:r>
            <a:r>
              <a:rPr lang="en-US" sz="1400" dirty="0" err="1" smtClean="0">
                <a:latin typeface="Lucida Console"/>
                <a:cs typeface="Lucida Console"/>
              </a:rPr>
              <a:t>Magnin</a:t>
            </a:r>
            <a:r>
              <a:rPr lang="en-US" sz="1400" dirty="0" smtClean="0">
                <a:latin typeface="Lucida Console"/>
                <a:cs typeface="Lucida Console"/>
              </a:rPr>
              <a:t> St",dist:0.1087,time:0.2652},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 {seq:4,inst:"Turn LEFT onto Ellis St (Going West)",dist:0.1368,time:0.3337},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 {seq:5,inst:"Turn RIGHT onto Taylor St (Going North)",dist:1.2916,time:3.1494},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 {seq:6,inst:"Turn SLIGHT LEFT onto Columbus Ave (Going Northwest)",dist:0.2541,time:0.6195}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]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}]</a:t>
            </a:r>
            <a:endParaRPr lang="en-US" sz="1400" dirty="0">
              <a:latin typeface="Lucida Console"/>
              <a:cs typeface="Lucida Console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992400" y="1905000"/>
            <a:ext cx="3581400" cy="65210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b="0" dirty="0" smtClean="0"/>
              <a:t>Include </a:t>
            </a:r>
            <a:r>
              <a:rPr lang="en-US" dirty="0" smtClean="0"/>
              <a:t>&amp;format=JSON </a:t>
            </a:r>
            <a:r>
              <a:rPr lang="en-US" b="0" dirty="0" smtClean="0"/>
              <a:t>in the request URL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Truck Request Specific Attributes</a:t>
            </a:r>
          </a:p>
        </p:txBody>
      </p:sp>
      <p:graphicFrame>
        <p:nvGraphicFramePr>
          <p:cNvPr id="562239" name="Group 63"/>
          <p:cNvGraphicFramePr>
            <a:graphicFrameLocks noGrp="1"/>
          </p:cNvGraphicFramePr>
          <p:nvPr>
            <p:ph type="tbl" idx="1"/>
          </p:nvPr>
        </p:nvGraphicFramePr>
        <p:xfrm>
          <a:off x="742950" y="1277938"/>
          <a:ext cx="8705850" cy="3389640"/>
        </p:xfrm>
        <a:graphic>
          <a:graphicData uri="http://schemas.openxmlformats.org/drawingml/2006/table">
            <a:tbl>
              <a:tblPr/>
              <a:tblGrid>
                <a:gridCol w="3752850"/>
                <a:gridCol w="4953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Attribute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Possible Values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vehicle_type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AUTO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 or TRUCK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truck_type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DELIVERY or PUBLIC or TRAILER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truck_height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Meters or feet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truck_length 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Meters or feet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truck_width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Meters or feet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truck_per_axle_weight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Metric tons or US tons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truck_weight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Metric tons or US tons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Times New Roman" charset="0"/>
                          <a:cs typeface="Times New Roman" charset="0"/>
                        </a:rPr>
                        <a:t>length_unit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METRIC or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US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Times New Roman" charset="0"/>
                          <a:cs typeface="Times New Roman" charset="0"/>
                        </a:rPr>
                        <a:t>weight_unit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METRIC or </a:t>
                      </a: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US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704850" y="4941888"/>
            <a:ext cx="8712200" cy="7905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Times New Roman" charset="0"/>
                <a:cs typeface="Times New Roman" charset="0"/>
              </a:rPr>
              <a:t>Length unit: </a:t>
            </a:r>
            <a:r>
              <a:rPr lang="en-US" b="0">
                <a:solidFill>
                  <a:srgbClr val="FF0000"/>
                </a:solidFill>
                <a:latin typeface="Arial" charset="0"/>
                <a:ea typeface="Times New Roman" charset="0"/>
                <a:cs typeface="Times New Roman" charset="0"/>
              </a:rPr>
              <a:t>meter for METRIC, foot for US</a:t>
            </a:r>
          </a:p>
          <a:p>
            <a:pPr algn="l"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Times New Roman" charset="0"/>
                <a:cs typeface="Times New Roman" charset="0"/>
              </a:rPr>
              <a:t>Weight unit: </a:t>
            </a:r>
            <a:r>
              <a:rPr lang="en-US" b="0">
                <a:solidFill>
                  <a:srgbClr val="FF0000"/>
                </a:solidFill>
                <a:latin typeface="Arial" charset="0"/>
                <a:ea typeface="Times New Roman" charset="0"/>
                <a:cs typeface="Times New Roman" charset="0"/>
              </a:rPr>
              <a:t>metric ton for METRIC, US ton for US.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04800" y="1536700"/>
            <a:ext cx="8305800" cy="36477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dirty="0">
                <a:latin typeface="Lucida Console"/>
                <a:cs typeface="Lucida Console"/>
              </a:rPr>
              <a:t>&lt;?xml version="1.0" standalone="yes"?&gt;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dirty="0">
                <a:latin typeface="Lucida Console"/>
                <a:cs typeface="Lucida Console"/>
              </a:rPr>
              <a:t>&lt;</a:t>
            </a:r>
            <a:r>
              <a:rPr lang="en-US" sz="1800" dirty="0" err="1">
                <a:latin typeface="Lucida Console"/>
                <a:cs typeface="Lucida Console"/>
              </a:rPr>
              <a:t>route_request</a:t>
            </a:r>
            <a:r>
              <a:rPr lang="en-US" sz="1800" dirty="0">
                <a:latin typeface="Lucida Console"/>
                <a:cs typeface="Lucida Console"/>
              </a:rPr>
              <a:t> id="1" </a:t>
            </a:r>
            <a:r>
              <a:rPr lang="en-US" sz="1800" dirty="0" err="1">
                <a:latin typeface="Lucida Console"/>
                <a:cs typeface="Lucida Console"/>
              </a:rPr>
              <a:t>route_preference</a:t>
            </a:r>
            <a:r>
              <a:rPr lang="en-US" sz="1800" dirty="0">
                <a:latin typeface="Lucida Console"/>
                <a:cs typeface="Lucida Console"/>
              </a:rPr>
              <a:t>="shortest"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dirty="0">
                <a:latin typeface="Lucida Console"/>
                <a:cs typeface="Lucida Console"/>
              </a:rPr>
              <a:t>  </a:t>
            </a:r>
            <a:r>
              <a:rPr lang="en-US" sz="1800" dirty="0" err="1">
                <a:latin typeface="Lucida Console"/>
                <a:cs typeface="Lucida Console"/>
              </a:rPr>
              <a:t>return_driving_directions</a:t>
            </a:r>
            <a:r>
              <a:rPr lang="en-US" sz="1800" dirty="0">
                <a:latin typeface="Lucida Console"/>
                <a:cs typeface="Lucida Console"/>
              </a:rPr>
              <a:t>="true"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dirty="0">
                <a:latin typeface="Lucida Console"/>
                <a:cs typeface="Lucida Console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Lucida Console"/>
                <a:cs typeface="Lucida Console"/>
              </a:rPr>
              <a:t>vehicle_type</a:t>
            </a:r>
            <a:r>
              <a:rPr lang="en-US" sz="1800" dirty="0">
                <a:solidFill>
                  <a:srgbClr val="FF0000"/>
                </a:solidFill>
                <a:latin typeface="Lucida Console"/>
                <a:cs typeface="Lucida Console"/>
              </a:rPr>
              <a:t>="truck" </a:t>
            </a:r>
            <a:r>
              <a:rPr lang="en-US" sz="1800" dirty="0" err="1">
                <a:solidFill>
                  <a:srgbClr val="FF0000"/>
                </a:solidFill>
                <a:latin typeface="Lucida Console"/>
                <a:cs typeface="Lucida Console"/>
              </a:rPr>
              <a:t>truck_type</a:t>
            </a:r>
            <a:r>
              <a:rPr lang="en-US" sz="1800" dirty="0">
                <a:solidFill>
                  <a:srgbClr val="FF0000"/>
                </a:solidFill>
                <a:latin typeface="Lucida Console"/>
                <a:cs typeface="Lucida Console"/>
              </a:rPr>
              <a:t>="trailer" 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dirty="0">
                <a:latin typeface="Lucida Console"/>
                <a:cs typeface="Lucida Console"/>
              </a:rPr>
              <a:t>  </a:t>
            </a:r>
            <a:r>
              <a:rPr lang="en-US" sz="1800" dirty="0" err="1">
                <a:latin typeface="Lucida Console"/>
                <a:cs typeface="Lucida Console"/>
              </a:rPr>
              <a:t>distance_unit</a:t>
            </a:r>
            <a:r>
              <a:rPr lang="en-US" sz="1800" dirty="0">
                <a:latin typeface="Lucida Console"/>
                <a:cs typeface="Lucida Console"/>
              </a:rPr>
              <a:t>="mile" </a:t>
            </a:r>
            <a:r>
              <a:rPr lang="en-US" sz="1800" dirty="0" err="1">
                <a:latin typeface="Lucida Console"/>
                <a:cs typeface="Lucida Console"/>
              </a:rPr>
              <a:t>time_unit</a:t>
            </a:r>
            <a:r>
              <a:rPr lang="en-US" sz="1800" dirty="0">
                <a:latin typeface="Lucida Console"/>
                <a:cs typeface="Lucida Console"/>
              </a:rPr>
              <a:t>="minute"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dirty="0">
                <a:latin typeface="Lucida Console"/>
                <a:cs typeface="Lucida Console"/>
              </a:rPr>
              <a:t>  </a:t>
            </a:r>
            <a:r>
              <a:rPr lang="en-US" sz="1800" dirty="0" err="1">
                <a:latin typeface="Lucida Console"/>
                <a:cs typeface="Lucida Console"/>
              </a:rPr>
              <a:t>return_route_geometry</a:t>
            </a:r>
            <a:r>
              <a:rPr lang="en-US" sz="1800" dirty="0">
                <a:latin typeface="Lucida Console"/>
                <a:cs typeface="Lucida Console"/>
              </a:rPr>
              <a:t>="true"&gt;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dirty="0">
                <a:latin typeface="Lucida Console"/>
                <a:cs typeface="Lucida Console"/>
              </a:rPr>
              <a:t>  &lt;</a:t>
            </a:r>
            <a:r>
              <a:rPr lang="en-US" sz="1800" dirty="0" err="1">
                <a:latin typeface="Lucida Console"/>
                <a:cs typeface="Lucida Console"/>
              </a:rPr>
              <a:t>start_location</a:t>
            </a:r>
            <a:r>
              <a:rPr lang="en-US" sz="1800" dirty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dirty="0">
                <a:latin typeface="Lucida Console"/>
                <a:cs typeface="Lucida Console"/>
              </a:rPr>
              <a:t>    . . .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dirty="0">
                <a:latin typeface="Lucida Console"/>
                <a:cs typeface="Lucida Console"/>
              </a:rPr>
              <a:t>  &lt;/</a:t>
            </a:r>
            <a:r>
              <a:rPr lang="en-US" sz="1800" dirty="0" err="1">
                <a:latin typeface="Lucida Console"/>
                <a:cs typeface="Lucida Console"/>
              </a:rPr>
              <a:t>start_location</a:t>
            </a:r>
            <a:r>
              <a:rPr lang="en-US" sz="1800" dirty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dirty="0">
                <a:latin typeface="Lucida Console"/>
                <a:cs typeface="Lucida Console"/>
              </a:rPr>
              <a:t>  &lt;</a:t>
            </a:r>
            <a:r>
              <a:rPr lang="en-US" sz="1800" dirty="0" err="1">
                <a:latin typeface="Lucida Console"/>
                <a:cs typeface="Lucida Console"/>
              </a:rPr>
              <a:t>end_location</a:t>
            </a:r>
            <a:r>
              <a:rPr lang="en-US" sz="1800" dirty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dirty="0">
                <a:latin typeface="Lucida Console"/>
                <a:cs typeface="Lucida Console"/>
              </a:rPr>
              <a:t>    . . .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dirty="0">
                <a:latin typeface="Lucida Console"/>
                <a:cs typeface="Lucida Console"/>
              </a:rPr>
              <a:t>  &lt;/</a:t>
            </a:r>
            <a:r>
              <a:rPr lang="en-US" sz="1800" dirty="0" err="1">
                <a:latin typeface="Lucida Console"/>
                <a:cs typeface="Lucida Console"/>
              </a:rPr>
              <a:t>end_location</a:t>
            </a:r>
            <a:r>
              <a:rPr lang="en-US" sz="1800" dirty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dirty="0">
                <a:latin typeface="Lucida Console"/>
                <a:cs typeface="Lucida Console"/>
              </a:rPr>
              <a:t>&lt;/</a:t>
            </a:r>
            <a:r>
              <a:rPr lang="en-US" sz="1800" dirty="0" err="1">
                <a:latin typeface="Lucida Console"/>
                <a:cs typeface="Lucida Console"/>
              </a:rPr>
              <a:t>route_request</a:t>
            </a:r>
            <a:r>
              <a:rPr lang="en-US" sz="1800" dirty="0">
                <a:latin typeface="Lucida Console"/>
                <a:cs typeface="Lucida Console"/>
              </a:rPr>
              <a:t>&gt;</a:t>
            </a:r>
          </a:p>
        </p:txBody>
      </p:sp>
      <p:sp>
        <p:nvSpPr>
          <p:cNvPr id="747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Truck Route Request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Origin and</a:t>
            </a:r>
            <a:r>
              <a:rPr lang="en-US" dirty="0" smtClean="0"/>
              <a:t> Destinations</a:t>
            </a:r>
            <a:endParaRPr lang="en-U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dirty="0"/>
              <a:t>The previous route </a:t>
            </a:r>
            <a:r>
              <a:rPr lang="en-US" dirty="0" smtClean="0"/>
              <a:t>requests </a:t>
            </a:r>
            <a:r>
              <a:rPr lang="en-US" dirty="0"/>
              <a:t>used </a:t>
            </a:r>
            <a:r>
              <a:rPr lang="en-US" b="1" dirty="0"/>
              <a:t>addresses </a:t>
            </a:r>
            <a:r>
              <a:rPr lang="en-US" dirty="0"/>
              <a:t>for the start and end locations. </a:t>
            </a:r>
            <a:endParaRPr lang="en-US" dirty="0" smtClean="0"/>
          </a:p>
          <a:p>
            <a:pPr marL="342900" indent="-342900" eaLnBrk="1" hangingPunct="1"/>
            <a:r>
              <a:rPr lang="en-US" dirty="0" smtClean="0"/>
              <a:t>Can </a:t>
            </a:r>
            <a:r>
              <a:rPr lang="en-US" dirty="0"/>
              <a:t>also specify </a:t>
            </a:r>
            <a:r>
              <a:rPr lang="en-US" b="1" dirty="0"/>
              <a:t>spatial coordinates</a:t>
            </a:r>
          </a:p>
          <a:p>
            <a:pPr marL="742950" lvl="1" indent="-285750" eaLnBrk="1" hangingPunct="1"/>
            <a:r>
              <a:rPr lang="en-US" dirty="0">
                <a:ea typeface="ＭＳ Ｐゴシック" pitchFamily="-111" charset="-128"/>
              </a:rPr>
              <a:t>This is useful for </a:t>
            </a:r>
            <a:r>
              <a:rPr lang="en-US" dirty="0" err="1">
                <a:ea typeface="ＭＳ Ｐゴシック" pitchFamily="-111" charset="-128"/>
              </a:rPr>
              <a:t>telematics</a:t>
            </a:r>
            <a:r>
              <a:rPr lang="en-US" dirty="0">
                <a:ea typeface="ＭＳ Ｐゴシック" pitchFamily="-111" charset="-128"/>
              </a:rPr>
              <a:t> and other applications.</a:t>
            </a:r>
          </a:p>
          <a:p>
            <a:pPr marL="685800" lvl="1" indent="-342900" eaLnBrk="1" hangingPunct="1"/>
            <a:r>
              <a:rPr lang="en-US" i="1" dirty="0"/>
              <a:t>From a location specified by coordinates, what is the route to a particular address?</a:t>
            </a:r>
          </a:p>
          <a:p>
            <a:pPr marL="685800" lvl="1" indent="-342900" eaLnBrk="1" hangingPunct="1"/>
            <a:r>
              <a:rPr lang="en-US" i="1" dirty="0"/>
              <a:t>Given a current location, what is the route to a location specified by coordinates</a:t>
            </a:r>
            <a:r>
              <a:rPr lang="en-US" i="1" dirty="0" smtClean="0"/>
              <a:t>?</a:t>
            </a:r>
          </a:p>
          <a:p>
            <a:pPr marL="342900" indent="-342900" eaLnBrk="1" hangingPunct="1"/>
            <a:r>
              <a:rPr lang="en-US" dirty="0" smtClean="0"/>
              <a:t>Can also specify a </a:t>
            </a:r>
            <a:r>
              <a:rPr lang="en-US" b="1" dirty="0" smtClean="0"/>
              <a:t>pre-</a:t>
            </a:r>
            <a:r>
              <a:rPr lang="en-US" b="1" dirty="0" err="1" smtClean="0"/>
              <a:t>geocoded</a:t>
            </a:r>
            <a:r>
              <a:rPr lang="en-US" b="1" dirty="0" smtClean="0"/>
              <a:t> </a:t>
            </a:r>
            <a:r>
              <a:rPr lang="en-US" dirty="0" smtClean="0"/>
              <a:t>location</a:t>
            </a:r>
          </a:p>
          <a:p>
            <a:pPr marL="742950" lvl="1" indent="-285750" eaLnBrk="1" hangingPunct="1"/>
            <a:r>
              <a:rPr lang="en-US" dirty="0" smtClean="0">
                <a:ea typeface="ＭＳ Ｐゴシック" pitchFamily="-111" charset="-128"/>
              </a:rPr>
              <a:t>Edge id, side, relative position (0.0 to 1.0)</a:t>
            </a:r>
          </a:p>
          <a:p>
            <a:pPr marL="742950" lvl="1" indent="-285750" eaLnBrk="1" hangingPunct="1"/>
            <a:r>
              <a:rPr lang="en-US" dirty="0" smtClean="0">
                <a:ea typeface="ＭＳ Ｐゴシック" pitchFamily="-111" charset="-128"/>
              </a:rPr>
              <a:t>Returned by a separate call to the </a:t>
            </a:r>
            <a:r>
              <a:rPr lang="en-US" dirty="0" err="1" smtClean="0">
                <a:ea typeface="ＭＳ Ｐゴシック" pitchFamily="-111" charset="-128"/>
              </a:rPr>
              <a:t>geocoder</a:t>
            </a:r>
            <a:r>
              <a:rPr lang="en-US" dirty="0" smtClean="0">
                <a:ea typeface="ＭＳ Ｐゴシック" pitchFamily="-111" charset="-128"/>
              </a:rPr>
              <a:t>.</a:t>
            </a:r>
          </a:p>
          <a:p>
            <a:pPr marL="342900" indent="-342900" eaLnBrk="1" hangingPunct="1"/>
            <a:endParaRPr lang="en-US" i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Geographical Locations</a:t>
            </a:r>
          </a:p>
        </p:txBody>
      </p:sp>
      <p:sp>
        <p:nvSpPr>
          <p:cNvPr id="80902" name="TextBox 6"/>
          <p:cNvSpPr txBox="1">
            <a:spLocks noChangeArrowheads="1"/>
          </p:cNvSpPr>
          <p:nvPr/>
        </p:nvSpPr>
        <p:spPr bwMode="auto">
          <a:xfrm>
            <a:off x="6477000" y="1371600"/>
            <a:ext cx="3071813" cy="120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/>
              <a:t>This will trigger a request to the </a:t>
            </a:r>
            <a:r>
              <a:rPr lang="en-US" b="0" dirty="0" err="1"/>
              <a:t>geocoder</a:t>
            </a:r>
            <a:r>
              <a:rPr lang="en-US" b="0" dirty="0"/>
              <a:t> to perform a “reverse </a:t>
            </a:r>
            <a:r>
              <a:rPr lang="en-US" b="0" dirty="0" err="1"/>
              <a:t>geocode</a:t>
            </a:r>
            <a:r>
              <a:rPr lang="en-US" b="0" dirty="0"/>
              <a:t>” operation.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6477000" y="3962400"/>
            <a:ext cx="3276600" cy="160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Times New Roman" charset="0"/>
                <a:cs typeface="Times New Roman" charset="0"/>
              </a:rPr>
              <a:t>NOTE: Using geographical locations is only possible when using the “</a:t>
            </a:r>
            <a:r>
              <a:rPr lang="en-US" dirty="0" err="1">
                <a:solidFill>
                  <a:srgbClr val="FF0000"/>
                </a:solidFill>
                <a:latin typeface="Arial" charset="0"/>
                <a:ea typeface="Times New Roman" charset="0"/>
                <a:cs typeface="Times New Roman" charset="0"/>
              </a:rPr>
              <a:t>httpclient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Times New Roman" charset="0"/>
                <a:cs typeface="Times New Roman" charset="0"/>
              </a:rPr>
              <a:t>” </a:t>
            </a:r>
            <a:r>
              <a:rPr lang="en-US" dirty="0" err="1">
                <a:solidFill>
                  <a:srgbClr val="FF0000"/>
                </a:solidFill>
                <a:latin typeface="Arial" charset="0"/>
                <a:ea typeface="Times New Roman" charset="0"/>
                <a:cs typeface="Times New Roman" charset="0"/>
              </a:rPr>
              <a:t>geocoder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Times New Roman" charset="0"/>
                <a:cs typeface="Times New Roman" charset="0"/>
              </a:rPr>
              <a:t>.</a:t>
            </a:r>
          </a:p>
        </p:txBody>
      </p:sp>
      <p:pic>
        <p:nvPicPr>
          <p:cNvPr id="8090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40788" y="4953000"/>
            <a:ext cx="57308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1" y="1520107"/>
            <a:ext cx="6096000" cy="411869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&lt;?xml version="1.0" standalone="yes"?&gt;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&lt;</a:t>
            </a:r>
            <a:r>
              <a:rPr lang="en-US" sz="1400" dirty="0" err="1">
                <a:latin typeface="Lucida Console"/>
                <a:cs typeface="Lucida Console"/>
              </a:rPr>
              <a:t>route_request</a:t>
            </a:r>
            <a:r>
              <a:rPr lang="en-US" sz="1400" dirty="0">
                <a:latin typeface="Lucida Console"/>
                <a:cs typeface="Lucida Console"/>
              </a:rPr>
              <a:t> id="1" </a:t>
            </a:r>
            <a:r>
              <a:rPr lang="en-US" sz="1400" dirty="0" err="1">
                <a:latin typeface="Lucida Console"/>
                <a:cs typeface="Lucida Console"/>
              </a:rPr>
              <a:t>route_preference</a:t>
            </a:r>
            <a:r>
              <a:rPr lang="en-US" sz="1400" dirty="0">
                <a:latin typeface="Lucida Console"/>
                <a:cs typeface="Lucida Console"/>
              </a:rPr>
              <a:t>="fastest"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err="1">
                <a:latin typeface="Lucida Console"/>
                <a:cs typeface="Lucida Console"/>
              </a:rPr>
              <a:t>return_driving_directions</a:t>
            </a:r>
            <a:r>
              <a:rPr lang="en-US" sz="1400" dirty="0">
                <a:latin typeface="Lucida Console"/>
                <a:cs typeface="Lucida Console"/>
              </a:rPr>
              <a:t>="true"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err="1">
                <a:latin typeface="Lucida Console"/>
                <a:cs typeface="Lucida Console"/>
              </a:rPr>
              <a:t>distance_unit</a:t>
            </a:r>
            <a:r>
              <a:rPr lang="en-US" sz="1400" dirty="0">
                <a:latin typeface="Lucida Console"/>
                <a:cs typeface="Lucida Console"/>
              </a:rPr>
              <a:t>="mile" </a:t>
            </a:r>
            <a:r>
              <a:rPr lang="en-US" sz="1400" dirty="0" err="1">
                <a:latin typeface="Lucida Console"/>
                <a:cs typeface="Lucida Console"/>
              </a:rPr>
              <a:t>time_unit</a:t>
            </a:r>
            <a:r>
              <a:rPr lang="en-US" sz="1400" dirty="0">
                <a:latin typeface="Lucida Console"/>
                <a:cs typeface="Lucida Console"/>
              </a:rPr>
              <a:t>="minute"&gt;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&lt;</a:t>
            </a:r>
            <a:r>
              <a:rPr lang="en-US" sz="1400" dirty="0" err="1">
                <a:latin typeface="Lucida Console"/>
                <a:cs typeface="Lucida Console"/>
              </a:rPr>
              <a:t>start_location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&lt;</a:t>
            </a:r>
            <a:r>
              <a:rPr lang="en-US" sz="1400" dirty="0" err="1">
                <a:latin typeface="Lucida Console"/>
                <a:cs typeface="Lucida Console"/>
              </a:rPr>
              <a:t>input_location</a:t>
            </a:r>
            <a:r>
              <a:rPr lang="en-US" sz="1400" dirty="0">
                <a:latin typeface="Lucida Console"/>
                <a:cs typeface="Lucida Console"/>
              </a:rPr>
              <a:t> id="1"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</a:t>
            </a:r>
            <a:r>
              <a:rPr lang="en-US" sz="1400" dirty="0">
                <a:solidFill>
                  <a:srgbClr val="FF0000"/>
                </a:solidFill>
                <a:latin typeface="Lucida Console"/>
                <a:cs typeface="Lucida Console"/>
              </a:rPr>
              <a:t>longitude="-122.4014128" latitude="37.7841193" </a:t>
            </a:r>
            <a:r>
              <a:rPr lang="en-US" sz="1400" dirty="0">
                <a:latin typeface="Lucida Console"/>
                <a:cs typeface="Lucida Console"/>
              </a:rPr>
              <a:t>/&gt;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&lt;/</a:t>
            </a:r>
            <a:r>
              <a:rPr lang="en-US" sz="1400" dirty="0" err="1">
                <a:latin typeface="Lucida Console"/>
                <a:cs typeface="Lucida Console"/>
              </a:rPr>
              <a:t>start_location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&lt;</a:t>
            </a:r>
            <a:r>
              <a:rPr lang="en-US" sz="1400" dirty="0" err="1">
                <a:latin typeface="Lucida Console"/>
                <a:cs typeface="Lucida Console"/>
              </a:rPr>
              <a:t>end_location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&lt;</a:t>
            </a:r>
            <a:r>
              <a:rPr lang="en-US" sz="1400" dirty="0" err="1">
                <a:latin typeface="Lucida Console"/>
                <a:cs typeface="Lucida Console"/>
              </a:rPr>
              <a:t>input_location</a:t>
            </a:r>
            <a:r>
              <a:rPr lang="en-US" sz="1400" dirty="0">
                <a:latin typeface="Lucida Console"/>
                <a:cs typeface="Lucida Console"/>
              </a:rPr>
              <a:t> id="2" 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&lt;</a:t>
            </a:r>
            <a:r>
              <a:rPr lang="en-US" sz="1400" dirty="0" err="1">
                <a:latin typeface="Lucida Console"/>
                <a:cs typeface="Lucida Console"/>
              </a:rPr>
              <a:t>input_address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  &lt;unformatted country="US" 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    &lt;</a:t>
            </a:r>
            <a:r>
              <a:rPr lang="en-US" sz="1400" dirty="0" err="1">
                <a:latin typeface="Lucida Console"/>
                <a:cs typeface="Lucida Console"/>
              </a:rPr>
              <a:t>address_line</a:t>
            </a:r>
            <a:r>
              <a:rPr lang="en-US" sz="1400" dirty="0">
                <a:latin typeface="Lucida Console"/>
                <a:cs typeface="Lucida Console"/>
              </a:rPr>
              <a:t> value="1300 Columbus" /&gt;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    &lt;</a:t>
            </a:r>
            <a:r>
              <a:rPr lang="en-US" sz="1400" dirty="0" err="1">
                <a:latin typeface="Lucida Console"/>
                <a:cs typeface="Lucida Console"/>
              </a:rPr>
              <a:t>address_line</a:t>
            </a:r>
            <a:r>
              <a:rPr lang="en-US" sz="1400" dirty="0">
                <a:latin typeface="Lucida Console"/>
                <a:cs typeface="Lucida Console"/>
              </a:rPr>
              <a:t> value="San Francisco, CA" /&gt;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  &lt;/unformatted 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&lt;/</a:t>
            </a:r>
            <a:r>
              <a:rPr lang="en-US" sz="1400" dirty="0" err="1">
                <a:latin typeface="Lucida Console"/>
                <a:cs typeface="Lucida Console"/>
              </a:rPr>
              <a:t>input_address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&lt;/</a:t>
            </a:r>
            <a:r>
              <a:rPr lang="en-US" sz="1400" dirty="0" err="1">
                <a:latin typeface="Lucida Console"/>
                <a:cs typeface="Lucida Console"/>
              </a:rPr>
              <a:t>input_location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&lt;/</a:t>
            </a:r>
            <a:r>
              <a:rPr lang="en-US" sz="1400" dirty="0" err="1">
                <a:latin typeface="Lucida Console"/>
                <a:cs typeface="Lucida Console"/>
              </a:rPr>
              <a:t>end_location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&lt;/</a:t>
            </a:r>
            <a:r>
              <a:rPr lang="en-US" sz="1400" dirty="0" err="1">
                <a:latin typeface="Lucida Console"/>
                <a:cs typeface="Lucida Console"/>
              </a:rPr>
              <a:t>route_request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33681" y="2590800"/>
            <a:ext cx="5738520" cy="4572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endParaRPr lang="fr-FR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33681" y="3691807"/>
            <a:ext cx="5738520" cy="126119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endParaRPr lang="fr-FR"/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6477000" y="2667000"/>
            <a:ext cx="3071813" cy="120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 smtClean="0"/>
              <a:t>Specify </a:t>
            </a:r>
            <a:r>
              <a:rPr lang="en-US" dirty="0" err="1" smtClean="0"/>
              <a:t>return_locations</a:t>
            </a:r>
            <a:r>
              <a:rPr lang="en-US" dirty="0" smtClean="0"/>
              <a:t>=“true”</a:t>
            </a:r>
            <a:r>
              <a:rPr lang="en-US" b="0" dirty="0" smtClean="0"/>
              <a:t> to get the actual addresses</a:t>
            </a:r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304800" y="1329106"/>
            <a:ext cx="4648200" cy="45382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&lt;?xml version="1.0" standalone="yes"?&gt;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&lt;</a:t>
            </a:r>
            <a:r>
              <a:rPr lang="en-US" sz="1400" dirty="0" err="1">
                <a:latin typeface="Lucida Console"/>
                <a:cs typeface="Lucida Console"/>
              </a:rPr>
              <a:t>route_request</a:t>
            </a:r>
            <a:r>
              <a:rPr lang="en-US" sz="1400" dirty="0">
                <a:latin typeface="Lucida Console"/>
                <a:cs typeface="Lucida Console"/>
              </a:rPr>
              <a:t> id="1" </a:t>
            </a:r>
            <a:r>
              <a:rPr lang="en-US" sz="1400" dirty="0" err="1">
                <a:latin typeface="Lucida Console"/>
                <a:cs typeface="Lucida Console"/>
              </a:rPr>
              <a:t>route_preference</a:t>
            </a:r>
            <a:r>
              <a:rPr lang="en-US" sz="1400" dirty="0">
                <a:latin typeface="Lucida Console"/>
                <a:cs typeface="Lucida Console"/>
              </a:rPr>
              <a:t>="fastest"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err="1">
                <a:latin typeface="Lucida Console"/>
                <a:cs typeface="Lucida Console"/>
              </a:rPr>
              <a:t>return_driving_directions</a:t>
            </a:r>
            <a:r>
              <a:rPr lang="en-US" sz="1400" dirty="0">
                <a:latin typeface="Lucida Console"/>
                <a:cs typeface="Lucida Console"/>
              </a:rPr>
              <a:t>="true"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err="1">
                <a:latin typeface="Lucida Console"/>
                <a:cs typeface="Lucida Console"/>
              </a:rPr>
              <a:t>distance_unit</a:t>
            </a:r>
            <a:r>
              <a:rPr lang="en-US" sz="1400" dirty="0">
                <a:latin typeface="Lucida Console"/>
                <a:cs typeface="Lucida Console"/>
              </a:rPr>
              <a:t>="mile" </a:t>
            </a:r>
            <a:r>
              <a:rPr lang="en-US" sz="1400" dirty="0" err="1">
                <a:latin typeface="Lucida Console"/>
                <a:cs typeface="Lucida Console"/>
              </a:rPr>
              <a:t>time_unit</a:t>
            </a:r>
            <a:r>
              <a:rPr lang="en-US" sz="1400" dirty="0">
                <a:latin typeface="Lucida Console"/>
                <a:cs typeface="Lucida Console"/>
              </a:rPr>
              <a:t>="minute"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err="1">
                <a:latin typeface="Lucida Console"/>
                <a:cs typeface="Lucida Console"/>
              </a:rPr>
              <a:t>pre_geocoded_locations</a:t>
            </a:r>
            <a:r>
              <a:rPr lang="en-US" sz="1400" dirty="0">
                <a:latin typeface="Lucida Console"/>
                <a:cs typeface="Lucida Console"/>
              </a:rPr>
              <a:t>="true"&gt;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&lt;</a:t>
            </a:r>
            <a:r>
              <a:rPr lang="en-US" sz="1400" dirty="0" err="1">
                <a:latin typeface="Lucida Console"/>
                <a:cs typeface="Lucida Console"/>
              </a:rPr>
              <a:t>start_location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&lt;</a:t>
            </a:r>
            <a:r>
              <a:rPr lang="en-US" sz="1400" dirty="0" err="1">
                <a:latin typeface="Lucida Console"/>
                <a:cs typeface="Lucida Console"/>
              </a:rPr>
              <a:t>pre_geocoded_location</a:t>
            </a:r>
            <a:r>
              <a:rPr lang="en-US" sz="1400" dirty="0">
                <a:latin typeface="Lucida Console"/>
                <a:cs typeface="Lucida Console"/>
              </a:rPr>
              <a:t> id="1"&gt;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</a:t>
            </a:r>
            <a:r>
              <a:rPr lang="en-US" sz="1400" dirty="0">
                <a:solidFill>
                  <a:srgbClr val="FF0000"/>
                </a:solidFill>
                <a:latin typeface="Lucida Console"/>
                <a:cs typeface="Lucida Console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edge_id</a:t>
            </a:r>
            <a:r>
              <a:rPr lang="en-US" sz="1400" dirty="0">
                <a:solidFill>
                  <a:srgbClr val="FF0000"/>
                </a:solidFill>
                <a:latin typeface="Lucida Console"/>
                <a:cs typeface="Lucida Console"/>
              </a:rPr>
              <a:t>&gt;23607005&lt;/</a:t>
            </a:r>
            <a:r>
              <a:rPr lang="en-US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edge_id</a:t>
            </a:r>
            <a:r>
              <a:rPr lang="en-US" sz="1400" dirty="0">
                <a:solidFill>
                  <a:srgbClr val="FF0000"/>
                </a:solidFill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solidFill>
                  <a:srgbClr val="FF0000"/>
                </a:solidFill>
                <a:latin typeface="Lucida Console"/>
                <a:cs typeface="Lucida Console"/>
              </a:rPr>
              <a:t>      &lt;percent&gt;0.53&lt;/percent&gt;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solidFill>
                  <a:srgbClr val="FF0000"/>
                </a:solidFill>
                <a:latin typeface="Lucida Console"/>
                <a:cs typeface="Lucida Console"/>
              </a:rPr>
              <a:t>      &lt;side&gt;R&lt;/side&gt;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&lt;/</a:t>
            </a:r>
            <a:r>
              <a:rPr lang="en-US" sz="1400" dirty="0" err="1">
                <a:latin typeface="Lucida Console"/>
                <a:cs typeface="Lucida Console"/>
              </a:rPr>
              <a:t>pre_geocoded_location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&lt;/</a:t>
            </a:r>
            <a:r>
              <a:rPr lang="en-US" sz="1400" dirty="0" err="1">
                <a:latin typeface="Lucida Console"/>
                <a:cs typeface="Lucida Console"/>
              </a:rPr>
              <a:t>start_location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&lt;</a:t>
            </a:r>
            <a:r>
              <a:rPr lang="en-US" sz="1400" dirty="0" err="1">
                <a:latin typeface="Lucida Console"/>
                <a:cs typeface="Lucida Console"/>
              </a:rPr>
              <a:t>end_location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&lt;</a:t>
            </a:r>
            <a:r>
              <a:rPr lang="en-US" sz="1400" dirty="0" err="1">
                <a:latin typeface="Lucida Console"/>
                <a:cs typeface="Lucida Console"/>
              </a:rPr>
              <a:t>pre_geocoded_location</a:t>
            </a:r>
            <a:r>
              <a:rPr lang="en-US" sz="1400" dirty="0">
                <a:latin typeface="Lucida Console"/>
                <a:cs typeface="Lucida Console"/>
              </a:rPr>
              <a:t> id="2"&gt;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</a:t>
            </a:r>
            <a:r>
              <a:rPr lang="en-US" sz="1400" dirty="0">
                <a:solidFill>
                  <a:srgbClr val="FF0000"/>
                </a:solidFill>
                <a:latin typeface="Lucida Console"/>
                <a:cs typeface="Lucida Console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edge_id</a:t>
            </a:r>
            <a:r>
              <a:rPr lang="en-US" sz="1400" dirty="0">
                <a:solidFill>
                  <a:srgbClr val="FF0000"/>
                </a:solidFill>
                <a:latin typeface="Lucida Console"/>
                <a:cs typeface="Lucida Console"/>
              </a:rPr>
              <a:t>&gt;23601015&lt;/</a:t>
            </a:r>
            <a:r>
              <a:rPr lang="en-US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edge_id</a:t>
            </a:r>
            <a:r>
              <a:rPr lang="en-US" sz="1400" dirty="0">
                <a:solidFill>
                  <a:srgbClr val="FF0000"/>
                </a:solidFill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solidFill>
                  <a:srgbClr val="FF0000"/>
                </a:solidFill>
                <a:latin typeface="Lucida Console"/>
                <a:cs typeface="Lucida Console"/>
              </a:rPr>
              <a:t>      &lt;percent&gt;0.33&lt;/percent&gt;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solidFill>
                  <a:srgbClr val="FF0000"/>
                </a:solidFill>
                <a:latin typeface="Lucida Console"/>
                <a:cs typeface="Lucida Console"/>
              </a:rPr>
              <a:t>      &lt;side&gt;R&lt;/side&gt;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&lt;/</a:t>
            </a:r>
            <a:r>
              <a:rPr lang="en-US" sz="1400" dirty="0" err="1">
                <a:latin typeface="Lucida Console"/>
                <a:cs typeface="Lucida Console"/>
              </a:rPr>
              <a:t>pre_geocoded_location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&lt;/</a:t>
            </a:r>
            <a:r>
              <a:rPr lang="en-US" sz="1400" dirty="0" err="1">
                <a:latin typeface="Lucida Console"/>
                <a:cs typeface="Lucida Console"/>
              </a:rPr>
              <a:t>end_location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&lt;/</a:t>
            </a:r>
            <a:r>
              <a:rPr lang="en-US" sz="1400" dirty="0" err="1">
                <a:latin typeface="Lucida Console"/>
                <a:cs typeface="Lucida Console"/>
              </a:rPr>
              <a:t>route_request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Pre-Geocoded Locations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57813" y="1524000"/>
            <a:ext cx="4014787" cy="4343400"/>
          </a:xfrm>
        </p:spPr>
        <p:txBody>
          <a:bodyPr/>
          <a:lstStyle/>
          <a:p>
            <a:pPr eaLnBrk="1" hangingPunct="1"/>
            <a:r>
              <a:rPr lang="fr-FR" sz="2000" dirty="0" err="1"/>
              <a:t>Edge</a:t>
            </a:r>
            <a:r>
              <a:rPr lang="fr-FR" sz="2000" dirty="0"/>
              <a:t> id = unique id of </a:t>
            </a:r>
            <a:r>
              <a:rPr lang="fr-FR" sz="2000" dirty="0" err="1"/>
              <a:t>street</a:t>
            </a:r>
            <a:r>
              <a:rPr lang="fr-FR" sz="2000" dirty="0"/>
              <a:t> segment</a:t>
            </a:r>
          </a:p>
          <a:p>
            <a:pPr eaLnBrk="1" hangingPunct="1"/>
            <a:r>
              <a:rPr lang="fr-FR" sz="2000" dirty="0"/>
              <a:t>Percent = relative position on segment (0 to 1)</a:t>
            </a:r>
          </a:p>
          <a:p>
            <a:pPr eaLnBrk="1" hangingPunct="1"/>
            <a:r>
              <a:rPr lang="fr-FR" sz="2000" dirty="0" err="1"/>
              <a:t>Side</a:t>
            </a:r>
            <a:r>
              <a:rPr lang="fr-FR" sz="2000" dirty="0"/>
              <a:t> = </a:t>
            </a:r>
            <a:r>
              <a:rPr lang="fr-FR" sz="2000" dirty="0" err="1"/>
              <a:t>which</a:t>
            </a:r>
            <a:r>
              <a:rPr lang="fr-FR" sz="2000" dirty="0"/>
              <a:t> </a:t>
            </a:r>
            <a:r>
              <a:rPr lang="fr-FR" sz="2000" dirty="0" err="1"/>
              <a:t>side</a:t>
            </a:r>
            <a:r>
              <a:rPr lang="fr-FR" sz="2000" dirty="0"/>
              <a:t> (relative to </a:t>
            </a:r>
            <a:r>
              <a:rPr lang="fr-FR" sz="2000" dirty="0" err="1"/>
              <a:t>digitizing</a:t>
            </a:r>
            <a:r>
              <a:rPr lang="fr-FR" sz="2000" dirty="0"/>
              <a:t> </a:t>
            </a:r>
            <a:r>
              <a:rPr lang="fr-FR" sz="2000" dirty="0" err="1"/>
              <a:t>order</a:t>
            </a:r>
            <a:r>
              <a:rPr lang="fr-FR" sz="2000" dirty="0"/>
              <a:t>)</a:t>
            </a:r>
          </a:p>
          <a:p>
            <a:pPr eaLnBrk="1" hangingPunct="1"/>
            <a:endParaRPr lang="fr-FR" sz="2000" dirty="0"/>
          </a:p>
          <a:p>
            <a:pPr eaLnBrk="1" hangingPunct="1"/>
            <a:r>
              <a:rPr lang="fr-FR" sz="2000" dirty="0"/>
              <a:t>This information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returned</a:t>
            </a:r>
            <a:r>
              <a:rPr lang="fr-FR" sz="2000" dirty="0"/>
              <a:t> by the </a:t>
            </a:r>
            <a:r>
              <a:rPr lang="fr-FR" sz="2000" dirty="0" err="1"/>
              <a:t>geocoder</a:t>
            </a:r>
            <a:endParaRPr lang="fr-FR" sz="2000" dirty="0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457200" y="2776906"/>
            <a:ext cx="4267200" cy="1066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457200" y="4300906"/>
            <a:ext cx="4267200" cy="1066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Multi-Destination Routes (TSP)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42950" y="1295400"/>
            <a:ext cx="6038850" cy="4800600"/>
          </a:xfrm>
        </p:spPr>
        <p:txBody>
          <a:bodyPr/>
          <a:lstStyle/>
          <a:p>
            <a:r>
              <a:rPr lang="en-US" sz="2000" dirty="0" smtClean="0"/>
              <a:t>One </a:t>
            </a:r>
            <a:r>
              <a:rPr lang="en-US" sz="2000" b="1" dirty="0" smtClean="0"/>
              <a:t>start </a:t>
            </a:r>
            <a:r>
              <a:rPr lang="en-US" sz="2000" dirty="0" smtClean="0"/>
              <a:t>location</a:t>
            </a:r>
          </a:p>
          <a:p>
            <a:r>
              <a:rPr lang="en-US" sz="2000" dirty="0" smtClean="0"/>
              <a:t>One or more </a:t>
            </a:r>
            <a:r>
              <a:rPr lang="en-US" sz="2000" b="1" dirty="0" smtClean="0"/>
              <a:t>intermediate </a:t>
            </a:r>
            <a:r>
              <a:rPr lang="en-US" sz="2000" dirty="0" smtClean="0"/>
              <a:t>locations</a:t>
            </a:r>
          </a:p>
          <a:p>
            <a:r>
              <a:rPr lang="en-US" sz="2000" dirty="0" smtClean="0"/>
              <a:t>Optionally one </a:t>
            </a:r>
            <a:r>
              <a:rPr lang="en-US" sz="2000" b="1" dirty="0" smtClean="0"/>
              <a:t>end </a:t>
            </a:r>
            <a:r>
              <a:rPr lang="en-US" sz="2000" dirty="0" smtClean="0"/>
              <a:t>location (if route is open)</a:t>
            </a:r>
          </a:p>
          <a:p>
            <a:r>
              <a:rPr lang="en-US" sz="2000" dirty="0" smtClean="0"/>
              <a:t>Optionally, the usual preferences:</a:t>
            </a:r>
          </a:p>
          <a:p>
            <a:pPr lvl="1"/>
            <a:r>
              <a:rPr lang="en-US" sz="1800" dirty="0" smtClean="0"/>
              <a:t>Fastest or shortest, highway or local, time and distance units</a:t>
            </a:r>
          </a:p>
          <a:p>
            <a:pPr lvl="1"/>
            <a:r>
              <a:rPr lang="en-US" sz="1800" dirty="0" smtClean="0"/>
              <a:t>Vehicle type, output (geometry, driving directions, language), …</a:t>
            </a:r>
          </a:p>
          <a:p>
            <a:r>
              <a:rPr lang="en-US" sz="2000" dirty="0" smtClean="0"/>
              <a:t>Visitation order:</a:t>
            </a:r>
          </a:p>
          <a:p>
            <a:pPr lvl="1"/>
            <a:r>
              <a:rPr lang="en-US" sz="1800" dirty="0" smtClean="0"/>
              <a:t>In the order indicated or in an optimal order (TSP)</a:t>
            </a:r>
          </a:p>
          <a:p>
            <a:r>
              <a:rPr lang="en-US" sz="2000" dirty="0" smtClean="0"/>
              <a:t>Open or closed</a:t>
            </a:r>
          </a:p>
          <a:p>
            <a:pPr lvl="1"/>
            <a:r>
              <a:rPr lang="en-US" sz="1800" dirty="0" smtClean="0"/>
              <a:t>Closed = come back to start location</a:t>
            </a:r>
          </a:p>
          <a:p>
            <a:pPr lvl="1"/>
            <a:r>
              <a:rPr lang="en-US" sz="1800" dirty="0" smtClean="0"/>
              <a:t>Open = end at end location (default)</a:t>
            </a:r>
          </a:p>
          <a:p>
            <a:r>
              <a:rPr lang="en-US" sz="2000" dirty="0" smtClean="0"/>
              <a:t>Result route is divided into “sub-routes”</a:t>
            </a:r>
          </a:p>
          <a:p>
            <a:pPr lvl="1">
              <a:buNone/>
            </a:pPr>
            <a:endParaRPr lang="en-US" sz="18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10" name="Oval 2062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1" name="Oval 2062"/>
          <p:cNvSpPr>
            <a:spLocks noChangeArrowheads="1"/>
          </p:cNvSpPr>
          <p:nvPr/>
        </p:nvSpPr>
        <p:spPr bwMode="auto">
          <a:xfrm>
            <a:off x="8305800" y="121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2" name="Oval 2062"/>
          <p:cNvSpPr>
            <a:spLocks noChangeArrowheads="1"/>
          </p:cNvSpPr>
          <p:nvPr/>
        </p:nvSpPr>
        <p:spPr bwMode="auto">
          <a:xfrm>
            <a:off x="792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3" name="Oval 2062"/>
          <p:cNvSpPr>
            <a:spLocks noChangeArrowheads="1"/>
          </p:cNvSpPr>
          <p:nvPr/>
        </p:nvSpPr>
        <p:spPr bwMode="auto">
          <a:xfrm>
            <a:off x="85344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14" name="Oval 2062"/>
          <p:cNvSpPr>
            <a:spLocks noChangeArrowheads="1"/>
          </p:cNvSpPr>
          <p:nvPr/>
        </p:nvSpPr>
        <p:spPr bwMode="auto">
          <a:xfrm>
            <a:off x="944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cxnSp>
        <p:nvCxnSpPr>
          <p:cNvPr id="15" name="Straight Arrow Connector 14"/>
          <p:cNvCxnSpPr>
            <a:stCxn id="10" idx="5"/>
            <a:endCxn id="12" idx="1"/>
          </p:cNvCxnSpPr>
          <p:nvPr/>
        </p:nvCxnSpPr>
        <p:spPr>
          <a:xfrm rot="16200000" flipH="1">
            <a:off x="6949982" y="2377982"/>
            <a:ext cx="1187636" cy="806636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7"/>
            <a:endCxn id="13" idx="3"/>
          </p:cNvCxnSpPr>
          <p:nvPr/>
        </p:nvCxnSpPr>
        <p:spPr>
          <a:xfrm rot="5400000" flipH="1" flipV="1">
            <a:off x="7978682" y="2797082"/>
            <a:ext cx="654236" cy="501836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6"/>
            <a:endCxn id="14" idx="2"/>
          </p:cNvCxnSpPr>
          <p:nvPr/>
        </p:nvCxnSpPr>
        <p:spPr>
          <a:xfrm>
            <a:off x="8686800" y="2667000"/>
            <a:ext cx="762000" cy="30480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10" idx="7"/>
          </p:cNvCxnSpPr>
          <p:nvPr/>
        </p:nvCxnSpPr>
        <p:spPr>
          <a:xfrm rot="5400000">
            <a:off x="7369082" y="1120682"/>
            <a:ext cx="730436" cy="1187636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0"/>
            <a:endCxn id="11" idx="5"/>
          </p:cNvCxnSpPr>
          <p:nvPr/>
        </p:nvCxnSpPr>
        <p:spPr>
          <a:xfrm rot="16200000" flipV="1">
            <a:off x="8207282" y="1577882"/>
            <a:ext cx="1546318" cy="1089118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2062"/>
          <p:cNvSpPr>
            <a:spLocks noChangeArrowheads="1"/>
          </p:cNvSpPr>
          <p:nvPr/>
        </p:nvSpPr>
        <p:spPr bwMode="auto">
          <a:xfrm>
            <a:off x="7010400" y="4648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1" name="Oval 2062"/>
          <p:cNvSpPr>
            <a:spLocks noChangeArrowheads="1"/>
          </p:cNvSpPr>
          <p:nvPr/>
        </p:nvSpPr>
        <p:spPr bwMode="auto">
          <a:xfrm>
            <a:off x="83058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2" name="Oval 2062"/>
          <p:cNvSpPr>
            <a:spLocks noChangeArrowheads="1"/>
          </p:cNvSpPr>
          <p:nvPr/>
        </p:nvSpPr>
        <p:spPr bwMode="auto">
          <a:xfrm>
            <a:off x="7924800" y="594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3" name="Oval 2062"/>
          <p:cNvSpPr>
            <a:spLocks noChangeArrowheads="1"/>
          </p:cNvSpPr>
          <p:nvPr/>
        </p:nvSpPr>
        <p:spPr bwMode="auto">
          <a:xfrm>
            <a:off x="85344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4" name="Oval 2062"/>
          <p:cNvSpPr>
            <a:spLocks noChangeArrowheads="1"/>
          </p:cNvSpPr>
          <p:nvPr/>
        </p:nvSpPr>
        <p:spPr bwMode="auto">
          <a:xfrm>
            <a:off x="9448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cxnSp>
        <p:nvCxnSpPr>
          <p:cNvPr id="25" name="Straight Arrow Connector 24"/>
          <p:cNvCxnSpPr>
            <a:stCxn id="20" idx="7"/>
            <a:endCxn id="21" idx="3"/>
          </p:cNvCxnSpPr>
          <p:nvPr/>
        </p:nvCxnSpPr>
        <p:spPr>
          <a:xfrm rot="5400000" flipH="1" flipV="1">
            <a:off x="7369082" y="3711482"/>
            <a:ext cx="730436" cy="1187636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5"/>
            <a:endCxn id="24" idx="3"/>
          </p:cNvCxnSpPr>
          <p:nvPr/>
        </p:nvCxnSpPr>
        <p:spPr>
          <a:xfrm rot="5400000" flipH="1" flipV="1">
            <a:off x="8534400" y="5136964"/>
            <a:ext cx="457200" cy="1416236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</p:cNvCxnSpPr>
          <p:nvPr/>
        </p:nvCxnSpPr>
        <p:spPr>
          <a:xfrm rot="5400000">
            <a:off x="7978682" y="5387882"/>
            <a:ext cx="654236" cy="501836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3" idx="0"/>
          </p:cNvCxnSpPr>
          <p:nvPr/>
        </p:nvCxnSpPr>
        <p:spPr>
          <a:xfrm rot="16200000" flipH="1">
            <a:off x="7886700" y="4457700"/>
            <a:ext cx="1219200" cy="22860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4"/>
          <p:cNvGrpSpPr>
            <a:grpSpLocks/>
          </p:cNvGrpSpPr>
          <p:nvPr/>
        </p:nvGrpSpPr>
        <p:grpSpPr bwMode="auto">
          <a:xfrm>
            <a:off x="8193088" y="115888"/>
            <a:ext cx="1584325" cy="936625"/>
            <a:chOff x="7905328" y="116632"/>
            <a:chExt cx="1584176" cy="936104"/>
          </a:xfrm>
        </p:grpSpPr>
        <p:grpSp>
          <p:nvGrpSpPr>
            <p:cNvPr id="30" name="Group 8"/>
            <p:cNvGrpSpPr>
              <a:grpSpLocks/>
            </p:cNvGrpSpPr>
            <p:nvPr/>
          </p:nvGrpSpPr>
          <p:grpSpPr bwMode="auto">
            <a:xfrm>
              <a:off x="7905328" y="116632"/>
              <a:ext cx="1584176" cy="909536"/>
              <a:chOff x="7905328" y="116632"/>
              <a:chExt cx="1584176" cy="909536"/>
            </a:xfrm>
          </p:grpSpPr>
          <p:pic>
            <p:nvPicPr>
              <p:cNvPr id="32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905328" y="116632"/>
                <a:ext cx="1584176" cy="7755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3" name="TextBox 8"/>
              <p:cNvSpPr txBox="1">
                <a:spLocks noChangeArrowheads="1"/>
              </p:cNvSpPr>
              <p:nvPr/>
            </p:nvSpPr>
            <p:spPr bwMode="auto">
              <a:xfrm>
                <a:off x="7905328" y="764704"/>
                <a:ext cx="1584176" cy="261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fr-FR" sz="1200" dirty="0" smtClean="0"/>
                  <a:t>12</a:t>
                </a:r>
                <a:r>
                  <a:rPr lang="fr-FR" sz="1200" i="1" dirty="0" smtClean="0"/>
                  <a:t>c</a:t>
                </a:r>
                <a:r>
                  <a:rPr lang="fr-FR" sz="1200" dirty="0" smtClean="0"/>
                  <a:t> </a:t>
                </a:r>
                <a:r>
                  <a:rPr lang="fr-FR" sz="1200" dirty="0"/>
                  <a:t>Release</a:t>
                </a:r>
                <a:r>
                  <a:rPr lang="fr-FR" sz="1200" dirty="0" smtClean="0"/>
                  <a:t> 1</a:t>
                </a:r>
                <a:endParaRPr lang="fr-FR" sz="1200" dirty="0"/>
              </a:p>
            </p:txBody>
          </p:sp>
        </p:grpSp>
        <p:sp>
          <p:nvSpPr>
            <p:cNvPr id="31" name="Rectangle 30"/>
            <p:cNvSpPr/>
            <p:nvPr/>
          </p:nvSpPr>
          <p:spPr bwMode="auto">
            <a:xfrm>
              <a:off x="7905328" y="116632"/>
              <a:ext cx="1584176" cy="936104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pPr marL="119063" indent="-119063">
                <a:defRPr/>
              </a:pPr>
              <a:endParaRPr lang="fr-FR">
                <a:latin typeface="Arial" charset="0"/>
                <a:ea typeface="Times New Roman" charset="0"/>
                <a:cs typeface="Times New Roman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Multi-Destination Request </a:t>
            </a:r>
            <a:r>
              <a:rPr lang="en-US" dirty="0"/>
              <a:t>Attributes</a:t>
            </a:r>
          </a:p>
        </p:txBody>
      </p:sp>
      <p:graphicFrame>
        <p:nvGraphicFramePr>
          <p:cNvPr id="603223" name="Group 87"/>
          <p:cNvGraphicFramePr>
            <a:graphicFrameLocks noGrp="1"/>
          </p:cNvGraphicFramePr>
          <p:nvPr>
            <p:ph type="tbl" idx="1"/>
          </p:nvPr>
        </p:nvGraphicFramePr>
        <p:xfrm>
          <a:off x="742950" y="1277938"/>
          <a:ext cx="8705850" cy="1710060"/>
        </p:xfrm>
        <a:graphic>
          <a:graphicData uri="http://schemas.openxmlformats.org/drawingml/2006/table">
            <a:tbl>
              <a:tblPr/>
              <a:tblGrid>
                <a:gridCol w="3752850"/>
                <a:gridCol w="4953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Attribute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Possible Values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return_subroutes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TRUE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or FALSE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return_subroute_geometry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TRUE or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FALSE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optimize_route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TRUE or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FALSE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route_type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OPEN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or CLOSED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304800"/>
            <a:ext cx="8789987" cy="941388"/>
          </a:xfrm>
        </p:spPr>
        <p:txBody>
          <a:bodyPr/>
          <a:lstStyle/>
          <a:p>
            <a:pPr eaLnBrk="1" hangingPunct="1"/>
            <a:r>
              <a:rPr lang="en-US" dirty="0" smtClean="0"/>
              <a:t>A Multi-Destination Route: </a:t>
            </a:r>
            <a:r>
              <a:rPr lang="en-US" dirty="0" smtClean="0">
                <a:solidFill>
                  <a:srgbClr val="FF0000"/>
                </a:solidFill>
              </a:rPr>
              <a:t>Open, Fixed Order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04800" y="1068421"/>
            <a:ext cx="4572000" cy="48751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noAutofit/>
          </a:bodyPr>
          <a:lstStyle/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&lt;?xml version="1.0" standalone="yes"?&gt;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&lt;</a:t>
            </a:r>
            <a:r>
              <a:rPr lang="en-US" sz="1200" dirty="0" err="1" smtClean="0">
                <a:latin typeface="Lucida Console"/>
                <a:cs typeface="Lucida Console"/>
              </a:rPr>
              <a:t>route_request</a:t>
            </a:r>
            <a:r>
              <a:rPr lang="en-US" sz="1200" dirty="0" smtClean="0">
                <a:latin typeface="Lucida Console"/>
                <a:cs typeface="Lucida Console"/>
              </a:rPr>
              <a:t> id="1”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</a:t>
            </a:r>
            <a:r>
              <a:rPr lang="en-US" sz="1200" dirty="0" err="1" smtClean="0">
                <a:latin typeface="Lucida Console"/>
                <a:cs typeface="Lucida Console"/>
              </a:rPr>
              <a:t>route_preference</a:t>
            </a:r>
            <a:r>
              <a:rPr lang="en-US" sz="1200" dirty="0" smtClean="0">
                <a:latin typeface="Lucida Console"/>
                <a:cs typeface="Lucida Console"/>
              </a:rPr>
              <a:t>="fastest”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</a:t>
            </a:r>
            <a:r>
              <a:rPr lang="en-US" sz="1200" dirty="0" err="1" smtClean="0">
                <a:latin typeface="Lucida Console"/>
                <a:cs typeface="Lucida Console"/>
              </a:rPr>
              <a:t>return_driving_directions</a:t>
            </a:r>
            <a:r>
              <a:rPr lang="en-US" sz="1200" dirty="0" smtClean="0">
                <a:latin typeface="Lucida Console"/>
                <a:cs typeface="Lucida Console"/>
              </a:rPr>
              <a:t>="true"&gt;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endParaRPr lang="en-US" sz="1200" dirty="0" smtClean="0">
              <a:latin typeface="Lucida Console"/>
              <a:cs typeface="Lucida Console"/>
            </a:endParaRP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&lt;</a:t>
            </a:r>
            <a:r>
              <a:rPr lang="en-US" sz="1200" dirty="0" err="1" smtClean="0">
                <a:latin typeface="Lucida Console"/>
                <a:cs typeface="Lucida Console"/>
              </a:rPr>
              <a:t>start_location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&lt;</a:t>
            </a:r>
            <a:r>
              <a:rPr lang="en-US" sz="1200" dirty="0" err="1" smtClean="0">
                <a:latin typeface="Lucida Console"/>
                <a:cs typeface="Lucida Console"/>
              </a:rPr>
              <a:t>input_location</a:t>
            </a:r>
            <a:r>
              <a:rPr lang="en-US" sz="1200" dirty="0" smtClean="0">
                <a:latin typeface="Lucida Console"/>
                <a:cs typeface="Lucida Console"/>
              </a:rPr>
              <a:t> id="0" 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&lt;</a:t>
            </a:r>
            <a:r>
              <a:rPr lang="en-US" sz="1200" dirty="0" err="1" smtClean="0">
                <a:latin typeface="Lucida Console"/>
                <a:cs typeface="Lucida Console"/>
              </a:rPr>
              <a:t>input_address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 &lt;unformatted country="US" 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  &lt;</a:t>
            </a:r>
            <a:r>
              <a:rPr lang="en-US" sz="1200" dirty="0" err="1" smtClean="0">
                <a:latin typeface="Lucida Console"/>
                <a:cs typeface="Lucida Console"/>
              </a:rPr>
              <a:t>address_line</a:t>
            </a:r>
            <a:r>
              <a:rPr lang="en-US" sz="1200" dirty="0" smtClean="0">
                <a:latin typeface="Lucida Console"/>
                <a:cs typeface="Lucida Console"/>
              </a:rPr>
              <a:t> value="747 Howard Street”/&gt;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  &lt;</a:t>
            </a:r>
            <a:r>
              <a:rPr lang="en-US" sz="1200" dirty="0" err="1" smtClean="0">
                <a:latin typeface="Lucida Console"/>
                <a:cs typeface="Lucida Console"/>
              </a:rPr>
              <a:t>address_line</a:t>
            </a:r>
            <a:r>
              <a:rPr lang="en-US" sz="1200" dirty="0" smtClean="0">
                <a:latin typeface="Lucida Console"/>
                <a:cs typeface="Lucida Console"/>
              </a:rPr>
              <a:t> value="San Francisco, CA”/&gt;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 &lt;/unformatted 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&lt;/</a:t>
            </a:r>
            <a:r>
              <a:rPr lang="en-US" sz="1200" dirty="0" err="1" smtClean="0">
                <a:latin typeface="Lucida Console"/>
                <a:cs typeface="Lucida Console"/>
              </a:rPr>
              <a:t>input_address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&lt;/</a:t>
            </a:r>
            <a:r>
              <a:rPr lang="en-US" sz="1200" dirty="0" err="1" smtClean="0">
                <a:latin typeface="Lucida Console"/>
                <a:cs typeface="Lucida Console"/>
              </a:rPr>
              <a:t>input_location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&lt;/</a:t>
            </a:r>
            <a:r>
              <a:rPr lang="en-US" sz="1200" dirty="0" err="1" smtClean="0">
                <a:latin typeface="Lucida Console"/>
                <a:cs typeface="Lucida Console"/>
              </a:rPr>
              <a:t>start_location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&lt;location&gt;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&lt;</a:t>
            </a:r>
            <a:r>
              <a:rPr lang="en-US" sz="1200" dirty="0" err="1" smtClean="0">
                <a:latin typeface="Lucida Console"/>
                <a:cs typeface="Lucida Console"/>
              </a:rPr>
              <a:t>input_location</a:t>
            </a:r>
            <a:r>
              <a:rPr lang="en-US" sz="1200" dirty="0" smtClean="0">
                <a:latin typeface="Lucida Console"/>
                <a:cs typeface="Lucida Console"/>
              </a:rPr>
              <a:t> id="1" 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&lt;</a:t>
            </a:r>
            <a:r>
              <a:rPr lang="en-US" sz="1200" dirty="0" err="1" smtClean="0">
                <a:latin typeface="Lucida Console"/>
                <a:cs typeface="Lucida Console"/>
              </a:rPr>
              <a:t>input_address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 &lt;unformatted country="US" 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  &lt;</a:t>
            </a:r>
            <a:r>
              <a:rPr lang="en-US" sz="1200" dirty="0" err="1" smtClean="0">
                <a:latin typeface="Lucida Console"/>
                <a:cs typeface="Lucida Console"/>
              </a:rPr>
              <a:t>address_line</a:t>
            </a:r>
            <a:r>
              <a:rPr lang="en-US" sz="1200" dirty="0" smtClean="0">
                <a:latin typeface="Lucida Console"/>
                <a:cs typeface="Lucida Console"/>
              </a:rPr>
              <a:t> value="1300 Columbus”/&gt;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  &lt;</a:t>
            </a:r>
            <a:r>
              <a:rPr lang="en-US" sz="1200" dirty="0" err="1" smtClean="0">
                <a:latin typeface="Lucida Console"/>
                <a:cs typeface="Lucida Console"/>
              </a:rPr>
              <a:t>address_line</a:t>
            </a:r>
            <a:r>
              <a:rPr lang="en-US" sz="1200" dirty="0" smtClean="0">
                <a:latin typeface="Lucida Console"/>
                <a:cs typeface="Lucida Console"/>
              </a:rPr>
              <a:t> value="San Francisco, CA”/&gt;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 &lt;/unformatted 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&lt;/</a:t>
            </a:r>
            <a:r>
              <a:rPr lang="en-US" sz="1200" dirty="0" err="1" smtClean="0">
                <a:latin typeface="Lucida Console"/>
                <a:cs typeface="Lucida Console"/>
              </a:rPr>
              <a:t>input_address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&lt;/</a:t>
            </a:r>
            <a:r>
              <a:rPr lang="en-US" sz="1200" dirty="0" err="1" smtClean="0">
                <a:latin typeface="Lucida Console"/>
                <a:cs typeface="Lucida Console"/>
              </a:rPr>
              <a:t>input_location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&lt;/location&gt;</a:t>
            </a:r>
            <a:endParaRPr lang="en-US" sz="1200" dirty="0">
              <a:latin typeface="Lucida Console"/>
              <a:cs typeface="Lucida Console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105400" y="1068421"/>
            <a:ext cx="4572000" cy="42655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noAutofit/>
          </a:bodyPr>
          <a:lstStyle/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&lt;location&gt;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&lt;</a:t>
            </a:r>
            <a:r>
              <a:rPr lang="en-US" sz="1200" dirty="0" err="1" smtClean="0">
                <a:latin typeface="Lucida Console"/>
                <a:cs typeface="Lucida Console"/>
              </a:rPr>
              <a:t>input_location</a:t>
            </a:r>
            <a:r>
              <a:rPr lang="en-US" sz="1200" dirty="0" smtClean="0">
                <a:latin typeface="Lucida Console"/>
                <a:cs typeface="Lucida Console"/>
              </a:rPr>
              <a:t> id="2" 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&lt;</a:t>
            </a:r>
            <a:r>
              <a:rPr lang="en-US" sz="1200" dirty="0" err="1" smtClean="0">
                <a:latin typeface="Lucida Console"/>
                <a:cs typeface="Lucida Console"/>
              </a:rPr>
              <a:t>input_address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 &lt;unformatted country="US" 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  &lt;</a:t>
            </a:r>
            <a:r>
              <a:rPr lang="en-US" sz="1200" dirty="0" err="1" smtClean="0">
                <a:latin typeface="Lucida Console"/>
                <a:cs typeface="Lucida Console"/>
              </a:rPr>
              <a:t>address_line</a:t>
            </a:r>
            <a:r>
              <a:rPr lang="en-US" sz="1200" dirty="0" smtClean="0">
                <a:latin typeface="Lucida Console"/>
                <a:cs typeface="Lucida Console"/>
              </a:rPr>
              <a:t> value="1450 California St”/&gt;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  &lt;</a:t>
            </a:r>
            <a:r>
              <a:rPr lang="en-US" sz="1200" dirty="0" err="1" smtClean="0">
                <a:latin typeface="Lucida Console"/>
                <a:cs typeface="Lucida Console"/>
              </a:rPr>
              <a:t>address_line</a:t>
            </a:r>
            <a:r>
              <a:rPr lang="en-US" sz="1200" dirty="0" smtClean="0">
                <a:latin typeface="Lucida Console"/>
                <a:cs typeface="Lucida Console"/>
              </a:rPr>
              <a:t> value="San Francisco, CA”/&gt;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 &lt;/unformatted 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&lt;/</a:t>
            </a:r>
            <a:r>
              <a:rPr lang="en-US" sz="1200" dirty="0" err="1" smtClean="0">
                <a:latin typeface="Lucida Console"/>
                <a:cs typeface="Lucida Console"/>
              </a:rPr>
              <a:t>input_address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&lt;/</a:t>
            </a:r>
            <a:r>
              <a:rPr lang="en-US" sz="1200" dirty="0" err="1" smtClean="0">
                <a:latin typeface="Lucida Console"/>
                <a:cs typeface="Lucida Console"/>
              </a:rPr>
              <a:t>input_location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&lt;/location&gt;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endParaRPr lang="en-US" sz="1200" dirty="0" smtClean="0">
              <a:latin typeface="Lucida Console"/>
              <a:cs typeface="Lucida Console"/>
            </a:endParaRP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&lt;</a:t>
            </a:r>
            <a:r>
              <a:rPr lang="en-US" sz="1200" dirty="0" err="1" smtClean="0">
                <a:latin typeface="Lucida Console"/>
                <a:cs typeface="Lucida Console"/>
              </a:rPr>
              <a:t>end_location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&lt;</a:t>
            </a:r>
            <a:r>
              <a:rPr lang="en-US" sz="1200" dirty="0" err="1" smtClean="0">
                <a:latin typeface="Lucida Console"/>
                <a:cs typeface="Lucida Console"/>
              </a:rPr>
              <a:t>input_location</a:t>
            </a:r>
            <a:r>
              <a:rPr lang="en-US" sz="1200" dirty="0" smtClean="0">
                <a:latin typeface="Lucida Console"/>
                <a:cs typeface="Lucida Console"/>
              </a:rPr>
              <a:t> id="3" 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&lt;</a:t>
            </a:r>
            <a:r>
              <a:rPr lang="en-US" sz="1200" dirty="0" err="1" smtClean="0">
                <a:latin typeface="Lucida Console"/>
                <a:cs typeface="Lucida Console"/>
              </a:rPr>
              <a:t>input_address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 &lt;unformatted country="US" 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  &lt;</a:t>
            </a:r>
            <a:r>
              <a:rPr lang="en-US" sz="1200" dirty="0" err="1" smtClean="0">
                <a:latin typeface="Lucida Console"/>
                <a:cs typeface="Lucida Console"/>
              </a:rPr>
              <a:t>address_line</a:t>
            </a:r>
            <a:r>
              <a:rPr lang="en-US" sz="1200" dirty="0" smtClean="0">
                <a:latin typeface="Lucida Console"/>
                <a:cs typeface="Lucida Console"/>
              </a:rPr>
              <a:t> value="800 Sutter Street”/&gt;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  &lt;</a:t>
            </a:r>
            <a:r>
              <a:rPr lang="en-US" sz="1200" dirty="0" err="1" smtClean="0">
                <a:latin typeface="Lucida Console"/>
                <a:cs typeface="Lucida Console"/>
              </a:rPr>
              <a:t>address_line</a:t>
            </a:r>
            <a:r>
              <a:rPr lang="en-US" sz="1200" dirty="0" smtClean="0">
                <a:latin typeface="Lucida Console"/>
                <a:cs typeface="Lucida Console"/>
              </a:rPr>
              <a:t> value="San Francisco, CA”/&gt;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 &lt;/unformatted 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&lt;/</a:t>
            </a:r>
            <a:r>
              <a:rPr lang="en-US" sz="1200" dirty="0" err="1" smtClean="0">
                <a:latin typeface="Lucida Console"/>
                <a:cs typeface="Lucida Console"/>
              </a:rPr>
              <a:t>input_address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&lt;/</a:t>
            </a:r>
            <a:r>
              <a:rPr lang="en-US" sz="1200" dirty="0" err="1" smtClean="0">
                <a:latin typeface="Lucida Console"/>
                <a:cs typeface="Lucida Console"/>
              </a:rPr>
              <a:t>input_location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&lt;/</a:t>
            </a:r>
            <a:r>
              <a:rPr lang="en-US" sz="1200" dirty="0" err="1" smtClean="0">
                <a:latin typeface="Lucida Console"/>
                <a:cs typeface="Lucida Console"/>
              </a:rPr>
              <a:t>end_location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endParaRPr lang="en-US" sz="1200" dirty="0" smtClean="0">
              <a:latin typeface="Lucida Console"/>
              <a:cs typeface="Lucida Console"/>
            </a:endParaRP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&lt;/</a:t>
            </a:r>
            <a:r>
              <a:rPr lang="en-US" sz="1200" dirty="0" err="1" smtClean="0">
                <a:latin typeface="Lucida Console"/>
                <a:cs typeface="Lucida Console"/>
              </a:rPr>
              <a:t>route_request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81000" y="1981200"/>
            <a:ext cx="4267200" cy="192246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81000" y="4038600"/>
            <a:ext cx="4267200" cy="1828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181600" y="1066800"/>
            <a:ext cx="4267200" cy="1905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181600" y="3124200"/>
            <a:ext cx="4267200" cy="1905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5105400" y="5486400"/>
            <a:ext cx="4572000" cy="595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smtClean="0"/>
              <a:t>Locations are visited in the order of appearance</a:t>
            </a:r>
            <a:endParaRPr lang="en-US" sz="1800" b="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52400" y="1295400"/>
            <a:ext cx="9529371" cy="45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&lt;</a:t>
            </a:r>
            <a:r>
              <a:rPr lang="en-US" sz="1400" dirty="0" err="1" smtClean="0">
                <a:latin typeface="Lucida Console"/>
                <a:cs typeface="Lucida Console"/>
              </a:rPr>
              <a:t>route_response</a:t>
            </a:r>
            <a:r>
              <a:rPr lang="en-US" sz="1400" dirty="0" smtClean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&lt;route id="1" </a:t>
            </a:r>
            <a:r>
              <a:rPr lang="en-US" sz="1400" dirty="0" err="1" smtClean="0">
                <a:latin typeface="Lucida Console"/>
                <a:cs typeface="Lucida Console"/>
              </a:rPr>
              <a:t>step_count</a:t>
            </a:r>
            <a:r>
              <a:rPr lang="en-US" sz="1400" dirty="0" smtClean="0">
                <a:latin typeface="Lucida Console"/>
                <a:cs typeface="Lucida Console"/>
              </a:rPr>
              <a:t>="15" distance="3.9290249918806897" </a:t>
            </a:r>
            <a:r>
              <a:rPr lang="en-US" sz="1400" dirty="0" err="1" smtClean="0">
                <a:latin typeface="Lucida Console"/>
                <a:cs typeface="Lucida Console"/>
              </a:rPr>
              <a:t>distance_unit</a:t>
            </a:r>
            <a:r>
              <a:rPr lang="en-US" sz="1400" dirty="0" smtClean="0">
                <a:latin typeface="Lucida Console"/>
                <a:cs typeface="Lucida Console"/>
              </a:rPr>
              <a:t>="mile" 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time="9.580272801717122" </a:t>
            </a:r>
            <a:r>
              <a:rPr lang="en-US" sz="1400" dirty="0" err="1" smtClean="0">
                <a:latin typeface="Lucida Console"/>
                <a:cs typeface="Lucida Console"/>
              </a:rPr>
              <a:t>time_unit</a:t>
            </a:r>
            <a:r>
              <a:rPr lang="en-US" sz="1400" dirty="0" smtClean="0">
                <a:latin typeface="Lucida Console"/>
                <a:cs typeface="Lucida Console"/>
              </a:rPr>
              <a:t>="minute" 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start_location</a:t>
            </a:r>
            <a:r>
              <a:rPr lang="en-US" sz="1400" dirty="0" smtClean="0">
                <a:solidFill>
                  <a:srgbClr val="FF0000"/>
                </a:solidFill>
                <a:latin typeface="Lucida Console"/>
                <a:cs typeface="Lucida Console"/>
              </a:rPr>
              <a:t>="0" </a:t>
            </a:r>
            <a:r>
              <a:rPr lang="en-US" sz="1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end_location</a:t>
            </a:r>
            <a:r>
              <a:rPr lang="en-US" sz="1400" dirty="0" smtClean="0">
                <a:solidFill>
                  <a:srgbClr val="FF0000"/>
                </a:solidFill>
                <a:latin typeface="Lucida Console"/>
                <a:cs typeface="Lucida Console"/>
              </a:rPr>
              <a:t>="3"</a:t>
            </a:r>
            <a:r>
              <a:rPr lang="en-US" sz="1400" dirty="0" smtClean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&lt;</a:t>
            </a:r>
            <a:r>
              <a:rPr lang="en-US" sz="1400" dirty="0" err="1" smtClean="0">
                <a:latin typeface="Lucida Console"/>
                <a:cs typeface="Lucida Console"/>
              </a:rPr>
              <a:t>subroute</a:t>
            </a:r>
            <a:r>
              <a:rPr lang="en-US" sz="1400" dirty="0" smtClean="0">
                <a:latin typeface="Lucida Console"/>
                <a:cs typeface="Lucida Console"/>
              </a:rPr>
              <a:t> id="1" </a:t>
            </a:r>
            <a:r>
              <a:rPr lang="en-US" sz="1400" dirty="0" err="1" smtClean="0">
                <a:latin typeface="Lucida Console"/>
                <a:cs typeface="Lucida Console"/>
              </a:rPr>
              <a:t>step_count</a:t>
            </a:r>
            <a:r>
              <a:rPr lang="en-US" sz="1400" dirty="0" smtClean="0">
                <a:latin typeface="Lucida Console"/>
                <a:cs typeface="Lucida Console"/>
              </a:rPr>
              <a:t>="6" ... </a:t>
            </a:r>
            <a:r>
              <a:rPr lang="en-US" sz="1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start_location</a:t>
            </a:r>
            <a:r>
              <a:rPr lang="en-US" sz="1400" dirty="0" smtClean="0">
                <a:solidFill>
                  <a:srgbClr val="FF0000"/>
                </a:solidFill>
                <a:latin typeface="Lucida Console"/>
                <a:cs typeface="Lucida Console"/>
              </a:rPr>
              <a:t>="0" </a:t>
            </a:r>
            <a:r>
              <a:rPr lang="en-US" sz="1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end_location</a:t>
            </a:r>
            <a:r>
              <a:rPr lang="en-US" sz="1400" dirty="0" smtClean="0">
                <a:solidFill>
                  <a:srgbClr val="FF0000"/>
                </a:solidFill>
                <a:latin typeface="Lucida Console"/>
                <a:cs typeface="Lucida Console"/>
              </a:rPr>
              <a:t>="1"</a:t>
            </a:r>
            <a:r>
              <a:rPr lang="en-US" sz="1400" dirty="0" smtClean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&lt;segment sequence="1" instruction="Start out on Howard St (Going Southwest)"/&gt;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...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&lt;segment sequence="6" instruction="Turn SLIGHT LEFT onto Columbus Ave"/&gt;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&lt;/</a:t>
            </a:r>
            <a:r>
              <a:rPr lang="en-US" sz="1400" dirty="0" err="1" smtClean="0">
                <a:latin typeface="Lucida Console"/>
                <a:cs typeface="Lucida Console"/>
              </a:rPr>
              <a:t>subroute</a:t>
            </a:r>
            <a:r>
              <a:rPr lang="en-US" sz="1400" dirty="0" smtClean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&lt;</a:t>
            </a:r>
            <a:r>
              <a:rPr lang="en-US" sz="1400" dirty="0" err="1" smtClean="0">
                <a:latin typeface="Lucida Console"/>
                <a:cs typeface="Lucida Console"/>
              </a:rPr>
              <a:t>subroute</a:t>
            </a:r>
            <a:r>
              <a:rPr lang="en-US" sz="1400" dirty="0" smtClean="0">
                <a:latin typeface="Lucida Console"/>
                <a:cs typeface="Lucida Console"/>
              </a:rPr>
              <a:t> id="2" </a:t>
            </a:r>
            <a:r>
              <a:rPr lang="en-US" sz="1400" dirty="0" err="1" smtClean="0">
                <a:latin typeface="Lucida Console"/>
                <a:cs typeface="Lucida Console"/>
              </a:rPr>
              <a:t>step_count</a:t>
            </a:r>
            <a:r>
              <a:rPr lang="en-US" sz="1400" dirty="0" smtClean="0">
                <a:latin typeface="Lucida Console"/>
                <a:cs typeface="Lucida Console"/>
              </a:rPr>
              <a:t>="6" ... </a:t>
            </a:r>
            <a:r>
              <a:rPr lang="en-US" sz="1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start_location</a:t>
            </a:r>
            <a:r>
              <a:rPr lang="en-US" sz="1400" dirty="0" smtClean="0">
                <a:solidFill>
                  <a:srgbClr val="FF0000"/>
                </a:solidFill>
                <a:latin typeface="Lucida Console"/>
                <a:cs typeface="Lucida Console"/>
              </a:rPr>
              <a:t>="1" </a:t>
            </a:r>
            <a:r>
              <a:rPr lang="en-US" sz="1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end_location</a:t>
            </a:r>
            <a:r>
              <a:rPr lang="en-US" sz="1400" dirty="0" smtClean="0">
                <a:solidFill>
                  <a:srgbClr val="FF0000"/>
                </a:solidFill>
                <a:latin typeface="Lucida Console"/>
                <a:cs typeface="Lucida Console"/>
              </a:rPr>
              <a:t>="2"</a:t>
            </a:r>
            <a:r>
              <a:rPr lang="en-US" sz="1400" dirty="0" smtClean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&lt;segment sequence="1" instruction="Start out on Columbus Ave (Going Southeast)"/&gt;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... 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&lt;segment sequence="6" instruction="Turn RIGHT onto California St (Going West)" /&gt;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&lt;/</a:t>
            </a:r>
            <a:r>
              <a:rPr lang="en-US" sz="1400" dirty="0" err="1" smtClean="0">
                <a:latin typeface="Lucida Console"/>
                <a:cs typeface="Lucida Console"/>
              </a:rPr>
              <a:t>subroute</a:t>
            </a:r>
            <a:r>
              <a:rPr lang="en-US" sz="1400" dirty="0" smtClean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&lt;</a:t>
            </a:r>
            <a:r>
              <a:rPr lang="en-US" sz="1400" dirty="0" err="1" smtClean="0">
                <a:latin typeface="Lucida Console"/>
                <a:cs typeface="Lucida Console"/>
              </a:rPr>
              <a:t>subroute</a:t>
            </a:r>
            <a:r>
              <a:rPr lang="en-US" sz="1400" dirty="0" smtClean="0">
                <a:latin typeface="Lucida Console"/>
                <a:cs typeface="Lucida Console"/>
              </a:rPr>
              <a:t> id="3" </a:t>
            </a:r>
            <a:r>
              <a:rPr lang="en-US" sz="1400" dirty="0" err="1" smtClean="0">
                <a:latin typeface="Lucida Console"/>
                <a:cs typeface="Lucida Console"/>
              </a:rPr>
              <a:t>step_count</a:t>
            </a:r>
            <a:r>
              <a:rPr lang="en-US" sz="1400" dirty="0" smtClean="0">
                <a:latin typeface="Lucida Console"/>
                <a:cs typeface="Lucida Console"/>
              </a:rPr>
              <a:t>="3" ... </a:t>
            </a:r>
            <a:r>
              <a:rPr lang="en-US" sz="1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start_location</a:t>
            </a:r>
            <a:r>
              <a:rPr lang="en-US" sz="1400" dirty="0" smtClean="0">
                <a:solidFill>
                  <a:srgbClr val="FF0000"/>
                </a:solidFill>
                <a:latin typeface="Lucida Console"/>
                <a:cs typeface="Lucida Console"/>
              </a:rPr>
              <a:t>="2" </a:t>
            </a:r>
            <a:r>
              <a:rPr lang="en-US" sz="1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end_location</a:t>
            </a:r>
            <a:r>
              <a:rPr lang="en-US" sz="1400" dirty="0" smtClean="0">
                <a:solidFill>
                  <a:srgbClr val="FF0000"/>
                </a:solidFill>
                <a:latin typeface="Lucida Console"/>
                <a:cs typeface="Lucida Console"/>
              </a:rPr>
              <a:t>="3"</a:t>
            </a:r>
            <a:r>
              <a:rPr lang="en-US" sz="1400" dirty="0" smtClean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&lt;segment sequence="1" instruction="Start out on California St (Going East)"/&gt;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...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&lt;segment sequence="3" instruction="Turn RIGHT onto Sutter St (Going West)"/&gt;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&lt;/</a:t>
            </a:r>
            <a:r>
              <a:rPr lang="en-US" sz="1400" dirty="0" err="1" smtClean="0">
                <a:latin typeface="Lucida Console"/>
                <a:cs typeface="Lucida Console"/>
              </a:rPr>
              <a:t>subroute</a:t>
            </a:r>
            <a:r>
              <a:rPr lang="en-US" sz="1400" dirty="0" smtClean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&lt;/route&gt;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&lt;/</a:t>
            </a:r>
            <a:r>
              <a:rPr lang="en-US" sz="1400" dirty="0" err="1" smtClean="0">
                <a:latin typeface="Lucida Console"/>
                <a:cs typeface="Lucida Console"/>
              </a:rPr>
              <a:t>route_response</a:t>
            </a:r>
            <a:r>
              <a:rPr lang="en-US" sz="1400" dirty="0" smtClean="0">
                <a:latin typeface="Lucida Console"/>
                <a:cs typeface="Lucida Console"/>
              </a:rPr>
              <a:t>&gt;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81000" y="2209800"/>
            <a:ext cx="8991600" cy="990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81000" y="3200400"/>
            <a:ext cx="8991600" cy="1143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81000" y="4343400"/>
            <a:ext cx="8991600" cy="1066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Response: </a:t>
            </a:r>
            <a:r>
              <a:rPr lang="en-US" dirty="0" smtClean="0">
                <a:solidFill>
                  <a:srgbClr val="FF0000"/>
                </a:solidFill>
              </a:rPr>
              <a:t>Open, Fixed Order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7594600" y="685800"/>
            <a:ext cx="2311400" cy="2133600"/>
          </a:xfrm>
          <a:prstGeom prst="rect">
            <a:avLst/>
          </a:prstGeom>
          <a:solidFill>
            <a:srgbClr val="B8B8B8"/>
          </a:solidFill>
          <a:ln w="12700">
            <a:noFill/>
            <a:miter lim="800000"/>
            <a:headEnd/>
            <a:tailEnd/>
          </a:ln>
        </p:spPr>
        <p:txBody>
          <a:bodyPr wrap="none" anchor="ctr" anchorCtr="1">
            <a:prstTxWarp prst="textNoShape">
              <a:avLst/>
            </a:prstTxWarp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&lt;Insert Picture Here&gt;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990600" y="2133600"/>
            <a:ext cx="534511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>
                <a:solidFill>
                  <a:schemeClr val="accent1"/>
                </a:solidFill>
              </a:rPr>
              <a:t>Routing </a:t>
            </a:r>
            <a:r>
              <a:rPr lang="en-US" sz="3200"/>
              <a:t>Tables</a:t>
            </a:r>
          </a:p>
        </p:txBody>
      </p:sp>
      <p:pic>
        <p:nvPicPr>
          <p:cNvPr id="26628" name="Picture 4" descr="Right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4600" y="0"/>
            <a:ext cx="231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 descr="df2f236c-MEDIUM-2276279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4600" y="685800"/>
            <a:ext cx="2311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304800"/>
            <a:ext cx="8789987" cy="941388"/>
          </a:xfrm>
        </p:spPr>
        <p:txBody>
          <a:bodyPr/>
          <a:lstStyle/>
          <a:p>
            <a:pPr eaLnBrk="1" hangingPunct="1"/>
            <a:r>
              <a:rPr lang="en-US" dirty="0" smtClean="0"/>
              <a:t>A Multi-Destination Route: </a:t>
            </a:r>
            <a:r>
              <a:rPr lang="en-US" dirty="0" smtClean="0">
                <a:solidFill>
                  <a:srgbClr val="FF0000"/>
                </a:solidFill>
              </a:rPr>
              <a:t>Closed, Optimized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04800" y="1068421"/>
            <a:ext cx="4572000" cy="50275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noAutofit/>
          </a:bodyPr>
          <a:lstStyle/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&lt;?xml version="1.0" standalone="yes"?&gt;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&lt;</a:t>
            </a:r>
            <a:r>
              <a:rPr lang="en-US" sz="1200" dirty="0" err="1" smtClean="0">
                <a:latin typeface="Lucida Console"/>
                <a:cs typeface="Lucida Console"/>
              </a:rPr>
              <a:t>route_request</a:t>
            </a:r>
            <a:r>
              <a:rPr lang="en-US" sz="1200" dirty="0" smtClean="0">
                <a:latin typeface="Lucida Console"/>
                <a:cs typeface="Lucida Console"/>
              </a:rPr>
              <a:t> id="1”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</a:t>
            </a:r>
            <a:r>
              <a:rPr lang="en-US" sz="1200" dirty="0" err="1" smtClean="0">
                <a:latin typeface="Lucida Console"/>
                <a:cs typeface="Lucida Console"/>
              </a:rPr>
              <a:t>route_preference</a:t>
            </a:r>
            <a:r>
              <a:rPr lang="en-US" sz="1200" dirty="0" smtClean="0">
                <a:latin typeface="Lucida Console"/>
                <a:cs typeface="Lucida Console"/>
              </a:rPr>
              <a:t>="fastest”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</a:t>
            </a:r>
            <a:r>
              <a:rPr lang="en-US" sz="1200" dirty="0" err="1" smtClean="0">
                <a:latin typeface="Lucida Console"/>
                <a:cs typeface="Lucida Console"/>
              </a:rPr>
              <a:t>return_driving_directions</a:t>
            </a:r>
            <a:r>
              <a:rPr lang="en-US" sz="1200" dirty="0" smtClean="0">
                <a:latin typeface="Lucida Console"/>
                <a:cs typeface="Lucida Console"/>
              </a:rPr>
              <a:t>="true”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route_type</a:t>
            </a:r>
            <a:r>
              <a:rPr lang="en-US" sz="1200" dirty="0" smtClean="0">
                <a:solidFill>
                  <a:srgbClr val="FF0000"/>
                </a:solidFill>
                <a:latin typeface="Lucida Console"/>
                <a:cs typeface="Lucida Console"/>
              </a:rPr>
              <a:t>="closed" </a:t>
            </a:r>
            <a:r>
              <a:rPr lang="en-US" sz="12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optimize_route</a:t>
            </a:r>
            <a:r>
              <a:rPr lang="en-US" sz="1200" dirty="0" smtClean="0">
                <a:solidFill>
                  <a:srgbClr val="FF0000"/>
                </a:solidFill>
                <a:latin typeface="Lucida Console"/>
                <a:cs typeface="Lucida Console"/>
              </a:rPr>
              <a:t>="true"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endParaRPr lang="en-US" sz="1200" dirty="0" smtClean="0">
              <a:latin typeface="Lucida Console"/>
              <a:cs typeface="Lucida Console"/>
            </a:endParaRP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&lt;</a:t>
            </a:r>
            <a:r>
              <a:rPr lang="en-US" sz="1200" dirty="0" err="1" smtClean="0">
                <a:latin typeface="Lucida Console"/>
                <a:cs typeface="Lucida Console"/>
              </a:rPr>
              <a:t>start_location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&lt;</a:t>
            </a:r>
            <a:r>
              <a:rPr lang="en-US" sz="1200" dirty="0" err="1" smtClean="0">
                <a:latin typeface="Lucida Console"/>
                <a:cs typeface="Lucida Console"/>
              </a:rPr>
              <a:t>input_location</a:t>
            </a:r>
            <a:r>
              <a:rPr lang="en-US" sz="1200" dirty="0" smtClean="0">
                <a:latin typeface="Lucida Console"/>
                <a:cs typeface="Lucida Console"/>
              </a:rPr>
              <a:t> id="0" 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&lt;</a:t>
            </a:r>
            <a:r>
              <a:rPr lang="en-US" sz="1200" dirty="0" err="1" smtClean="0">
                <a:latin typeface="Lucida Console"/>
                <a:cs typeface="Lucida Console"/>
              </a:rPr>
              <a:t>input_address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 &lt;unformatted country="US" 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  &lt;</a:t>
            </a:r>
            <a:r>
              <a:rPr lang="en-US" sz="1200" dirty="0" err="1" smtClean="0">
                <a:latin typeface="Lucida Console"/>
                <a:cs typeface="Lucida Console"/>
              </a:rPr>
              <a:t>address_line</a:t>
            </a:r>
            <a:r>
              <a:rPr lang="en-US" sz="1200" dirty="0" smtClean="0">
                <a:latin typeface="Lucida Console"/>
                <a:cs typeface="Lucida Console"/>
              </a:rPr>
              <a:t> value="747 Howard Street”/&gt;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  &lt;</a:t>
            </a:r>
            <a:r>
              <a:rPr lang="en-US" sz="1200" dirty="0" err="1" smtClean="0">
                <a:latin typeface="Lucida Console"/>
                <a:cs typeface="Lucida Console"/>
              </a:rPr>
              <a:t>address_line</a:t>
            </a:r>
            <a:r>
              <a:rPr lang="en-US" sz="1200" dirty="0" smtClean="0">
                <a:latin typeface="Lucida Console"/>
                <a:cs typeface="Lucida Console"/>
              </a:rPr>
              <a:t> value="San Francisco, CA”/&gt;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 &lt;/unformatted 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&lt;/</a:t>
            </a:r>
            <a:r>
              <a:rPr lang="en-US" sz="1200" dirty="0" err="1" smtClean="0">
                <a:latin typeface="Lucida Console"/>
                <a:cs typeface="Lucida Console"/>
              </a:rPr>
              <a:t>input_address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&lt;/</a:t>
            </a:r>
            <a:r>
              <a:rPr lang="en-US" sz="1200" dirty="0" err="1" smtClean="0">
                <a:latin typeface="Lucida Console"/>
                <a:cs typeface="Lucida Console"/>
              </a:rPr>
              <a:t>input_location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&lt;/</a:t>
            </a:r>
            <a:r>
              <a:rPr lang="en-US" sz="1200" dirty="0" err="1" smtClean="0">
                <a:latin typeface="Lucida Console"/>
                <a:cs typeface="Lucida Console"/>
              </a:rPr>
              <a:t>start_location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&lt;location&gt;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&lt;</a:t>
            </a:r>
            <a:r>
              <a:rPr lang="en-US" sz="1200" dirty="0" err="1" smtClean="0">
                <a:latin typeface="Lucida Console"/>
                <a:cs typeface="Lucida Console"/>
              </a:rPr>
              <a:t>input_location</a:t>
            </a:r>
            <a:r>
              <a:rPr lang="en-US" sz="1200" dirty="0" smtClean="0">
                <a:latin typeface="Lucida Console"/>
                <a:cs typeface="Lucida Console"/>
              </a:rPr>
              <a:t> id="1" 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&lt;</a:t>
            </a:r>
            <a:r>
              <a:rPr lang="en-US" sz="1200" dirty="0" err="1" smtClean="0">
                <a:latin typeface="Lucida Console"/>
                <a:cs typeface="Lucida Console"/>
              </a:rPr>
              <a:t>input_address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 &lt;unformatted country="US" 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  &lt;</a:t>
            </a:r>
            <a:r>
              <a:rPr lang="en-US" sz="1200" dirty="0" err="1" smtClean="0">
                <a:latin typeface="Lucida Console"/>
                <a:cs typeface="Lucida Console"/>
              </a:rPr>
              <a:t>address_line</a:t>
            </a:r>
            <a:r>
              <a:rPr lang="en-US" sz="1200" dirty="0" smtClean="0">
                <a:latin typeface="Lucida Console"/>
                <a:cs typeface="Lucida Console"/>
              </a:rPr>
              <a:t> value="1300 Columbus”/&gt;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  &lt;</a:t>
            </a:r>
            <a:r>
              <a:rPr lang="en-US" sz="1200" dirty="0" err="1" smtClean="0">
                <a:latin typeface="Lucida Console"/>
                <a:cs typeface="Lucida Console"/>
              </a:rPr>
              <a:t>address_line</a:t>
            </a:r>
            <a:r>
              <a:rPr lang="en-US" sz="1200" dirty="0" smtClean="0">
                <a:latin typeface="Lucida Console"/>
                <a:cs typeface="Lucida Console"/>
              </a:rPr>
              <a:t> value="San Francisco, CA”/&gt;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 &lt;/unformatted 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&lt;/</a:t>
            </a:r>
            <a:r>
              <a:rPr lang="en-US" sz="1200" dirty="0" err="1" smtClean="0">
                <a:latin typeface="Lucida Console"/>
                <a:cs typeface="Lucida Console"/>
              </a:rPr>
              <a:t>input_address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&lt;/</a:t>
            </a:r>
            <a:r>
              <a:rPr lang="en-US" sz="1200" dirty="0" err="1" smtClean="0">
                <a:latin typeface="Lucida Console"/>
                <a:cs typeface="Lucida Console"/>
              </a:rPr>
              <a:t>input_location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&lt;/location&gt;</a:t>
            </a:r>
            <a:endParaRPr lang="en-US" sz="1200" dirty="0">
              <a:latin typeface="Lucida Console"/>
              <a:cs typeface="Lucida Console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105400" y="1068421"/>
            <a:ext cx="4572000" cy="42655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noAutofit/>
          </a:bodyPr>
          <a:lstStyle/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&lt;location&gt;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&lt;</a:t>
            </a:r>
            <a:r>
              <a:rPr lang="en-US" sz="1200" dirty="0" err="1" smtClean="0">
                <a:latin typeface="Lucida Console"/>
                <a:cs typeface="Lucida Console"/>
              </a:rPr>
              <a:t>input_location</a:t>
            </a:r>
            <a:r>
              <a:rPr lang="en-US" sz="1200" dirty="0" smtClean="0">
                <a:latin typeface="Lucida Console"/>
                <a:cs typeface="Lucida Console"/>
              </a:rPr>
              <a:t> id="2" 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&lt;</a:t>
            </a:r>
            <a:r>
              <a:rPr lang="en-US" sz="1200" dirty="0" err="1" smtClean="0">
                <a:latin typeface="Lucida Console"/>
                <a:cs typeface="Lucida Console"/>
              </a:rPr>
              <a:t>input_address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 &lt;unformatted country="US" 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  &lt;</a:t>
            </a:r>
            <a:r>
              <a:rPr lang="en-US" sz="1200" dirty="0" err="1" smtClean="0">
                <a:latin typeface="Lucida Console"/>
                <a:cs typeface="Lucida Console"/>
              </a:rPr>
              <a:t>address_line</a:t>
            </a:r>
            <a:r>
              <a:rPr lang="en-US" sz="1200" dirty="0" smtClean="0">
                <a:latin typeface="Lucida Console"/>
                <a:cs typeface="Lucida Console"/>
              </a:rPr>
              <a:t> value="1450 California St”/&gt;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  &lt;</a:t>
            </a:r>
            <a:r>
              <a:rPr lang="en-US" sz="1200" dirty="0" err="1" smtClean="0">
                <a:latin typeface="Lucida Console"/>
                <a:cs typeface="Lucida Console"/>
              </a:rPr>
              <a:t>address_line</a:t>
            </a:r>
            <a:r>
              <a:rPr lang="en-US" sz="1200" dirty="0" smtClean="0">
                <a:latin typeface="Lucida Console"/>
                <a:cs typeface="Lucida Console"/>
              </a:rPr>
              <a:t> value="San Francisco, CA”/&gt;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 &lt;/unformatted 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&lt;/</a:t>
            </a:r>
            <a:r>
              <a:rPr lang="en-US" sz="1200" dirty="0" err="1" smtClean="0">
                <a:latin typeface="Lucida Console"/>
                <a:cs typeface="Lucida Console"/>
              </a:rPr>
              <a:t>input_address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&lt;/</a:t>
            </a:r>
            <a:r>
              <a:rPr lang="en-US" sz="1200" dirty="0" err="1" smtClean="0">
                <a:latin typeface="Lucida Console"/>
                <a:cs typeface="Lucida Console"/>
              </a:rPr>
              <a:t>input_location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&lt;/location&gt;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endParaRPr lang="en-US" sz="1200" dirty="0" smtClean="0">
              <a:latin typeface="Lucida Console"/>
              <a:cs typeface="Lucida Console"/>
            </a:endParaRP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solidFill>
                  <a:srgbClr val="FF0000"/>
                </a:solidFill>
                <a:latin typeface="Lucida Console"/>
                <a:cs typeface="Lucida Console"/>
              </a:rPr>
              <a:t> &lt;location&gt;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&lt;</a:t>
            </a:r>
            <a:r>
              <a:rPr lang="en-US" sz="1200" dirty="0" err="1" smtClean="0">
                <a:latin typeface="Lucida Console"/>
                <a:cs typeface="Lucida Console"/>
              </a:rPr>
              <a:t>input_location</a:t>
            </a:r>
            <a:r>
              <a:rPr lang="en-US" sz="1200" dirty="0" smtClean="0">
                <a:latin typeface="Lucida Console"/>
                <a:cs typeface="Lucida Console"/>
              </a:rPr>
              <a:t> id="3" 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&lt;</a:t>
            </a:r>
            <a:r>
              <a:rPr lang="en-US" sz="1200" dirty="0" err="1" smtClean="0">
                <a:latin typeface="Lucida Console"/>
                <a:cs typeface="Lucida Console"/>
              </a:rPr>
              <a:t>input_address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 &lt;unformatted country="US" 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  &lt;</a:t>
            </a:r>
            <a:r>
              <a:rPr lang="en-US" sz="1200" dirty="0" err="1" smtClean="0">
                <a:latin typeface="Lucida Console"/>
                <a:cs typeface="Lucida Console"/>
              </a:rPr>
              <a:t>address_line</a:t>
            </a:r>
            <a:r>
              <a:rPr lang="en-US" sz="1200" dirty="0" smtClean="0">
                <a:latin typeface="Lucida Console"/>
                <a:cs typeface="Lucida Console"/>
              </a:rPr>
              <a:t> value="800 Sutter Street”/&gt;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  &lt;</a:t>
            </a:r>
            <a:r>
              <a:rPr lang="en-US" sz="1200" dirty="0" err="1" smtClean="0">
                <a:latin typeface="Lucida Console"/>
                <a:cs typeface="Lucida Console"/>
              </a:rPr>
              <a:t>address_line</a:t>
            </a:r>
            <a:r>
              <a:rPr lang="en-US" sz="1200" dirty="0" smtClean="0">
                <a:latin typeface="Lucida Console"/>
                <a:cs typeface="Lucida Console"/>
              </a:rPr>
              <a:t> value="San Francisco, CA”/&gt;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 &lt;/unformatted 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 &lt;/</a:t>
            </a:r>
            <a:r>
              <a:rPr lang="en-US" sz="1200" dirty="0" err="1" smtClean="0">
                <a:latin typeface="Lucida Console"/>
                <a:cs typeface="Lucida Console"/>
              </a:rPr>
              <a:t>input_address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 &lt;/</a:t>
            </a:r>
            <a:r>
              <a:rPr lang="en-US" sz="1200" dirty="0" err="1" smtClean="0">
                <a:latin typeface="Lucida Console"/>
                <a:cs typeface="Lucida Console"/>
              </a:rPr>
              <a:t>input_location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Lucida Console"/>
                <a:cs typeface="Lucida Console"/>
              </a:rPr>
              <a:t>&lt;/location&gt;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endParaRPr lang="en-US" sz="1200" dirty="0" smtClean="0">
              <a:latin typeface="Lucida Console"/>
              <a:cs typeface="Lucida Console"/>
            </a:endParaRP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200" dirty="0" smtClean="0">
                <a:latin typeface="Lucida Console"/>
                <a:cs typeface="Lucida Console"/>
              </a:rPr>
              <a:t>&lt;/</a:t>
            </a:r>
            <a:r>
              <a:rPr lang="en-US" sz="1200" dirty="0" err="1" smtClean="0">
                <a:latin typeface="Lucida Console"/>
                <a:cs typeface="Lucida Console"/>
              </a:rPr>
              <a:t>route_request</a:t>
            </a:r>
            <a:r>
              <a:rPr lang="en-US" sz="1200" dirty="0" smtClean="0">
                <a:latin typeface="Lucida Console"/>
                <a:cs typeface="Lucida Console"/>
              </a:rPr>
              <a:t>&gt;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81000" y="2133600"/>
            <a:ext cx="4267200" cy="192246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81000" y="4191000"/>
            <a:ext cx="4267200" cy="1828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181600" y="1066800"/>
            <a:ext cx="4267200" cy="1905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181600" y="3124200"/>
            <a:ext cx="4267200" cy="1905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5105400" y="5410200"/>
            <a:ext cx="4572000" cy="73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smtClean="0"/>
              <a:t>Locations are visited in an optimal order</a:t>
            </a:r>
          </a:p>
          <a:p>
            <a:pPr algn="l"/>
            <a:r>
              <a:rPr lang="en-US" sz="1800" b="0" dirty="0" smtClean="0"/>
              <a:t>Route goes back to start location</a:t>
            </a:r>
            <a:endParaRPr lang="en-US" sz="1800" b="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52400" y="944487"/>
            <a:ext cx="9529371" cy="5227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&lt;</a:t>
            </a:r>
            <a:r>
              <a:rPr lang="en-US" sz="1400" dirty="0" err="1" smtClean="0">
                <a:latin typeface="Lucida Console"/>
                <a:cs typeface="Lucida Console"/>
              </a:rPr>
              <a:t>route_response</a:t>
            </a:r>
            <a:r>
              <a:rPr lang="en-US" sz="1400" dirty="0" smtClean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&lt;route id="1" </a:t>
            </a:r>
            <a:r>
              <a:rPr lang="en-US" sz="1400" dirty="0" err="1" smtClean="0">
                <a:latin typeface="Lucida Console"/>
                <a:cs typeface="Lucida Console"/>
              </a:rPr>
              <a:t>step_count</a:t>
            </a:r>
            <a:r>
              <a:rPr lang="en-US" sz="1400" dirty="0" smtClean="0">
                <a:latin typeface="Lucida Console"/>
                <a:cs typeface="Lucida Console"/>
              </a:rPr>
              <a:t>="17” </a:t>
            </a:r>
            <a:r>
              <a:rPr lang="en-US" sz="1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start_location</a:t>
            </a:r>
            <a:r>
              <a:rPr lang="en-US" sz="1400" dirty="0" smtClean="0">
                <a:solidFill>
                  <a:srgbClr val="FF0000"/>
                </a:solidFill>
                <a:latin typeface="Lucida Console"/>
                <a:cs typeface="Lucida Console"/>
              </a:rPr>
              <a:t>="0" </a:t>
            </a:r>
            <a:r>
              <a:rPr lang="en-US" sz="1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end_location</a:t>
            </a:r>
            <a:r>
              <a:rPr lang="en-US" sz="1400" dirty="0" smtClean="0">
                <a:solidFill>
                  <a:srgbClr val="FF0000"/>
                </a:solidFill>
                <a:latin typeface="Lucida Console"/>
                <a:cs typeface="Lucida Console"/>
              </a:rPr>
              <a:t>="0"</a:t>
            </a:r>
            <a:r>
              <a:rPr lang="en-US" sz="1400" dirty="0" smtClean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&lt;</a:t>
            </a:r>
            <a:r>
              <a:rPr lang="en-US" sz="1400" dirty="0" err="1" smtClean="0">
                <a:latin typeface="Lucida Console"/>
                <a:cs typeface="Lucida Console"/>
              </a:rPr>
              <a:t>subroute</a:t>
            </a:r>
            <a:r>
              <a:rPr lang="en-US" sz="1400" dirty="0" smtClean="0">
                <a:latin typeface="Lucida Console"/>
                <a:cs typeface="Lucida Console"/>
              </a:rPr>
              <a:t> id="1" </a:t>
            </a:r>
            <a:r>
              <a:rPr lang="en-US" sz="1400" dirty="0" err="1" smtClean="0">
                <a:latin typeface="Lucida Console"/>
                <a:cs typeface="Lucida Console"/>
              </a:rPr>
              <a:t>step_count</a:t>
            </a:r>
            <a:r>
              <a:rPr lang="en-US" sz="1400" dirty="0" smtClean="0">
                <a:latin typeface="Lucida Console"/>
                <a:cs typeface="Lucida Console"/>
              </a:rPr>
              <a:t>="6" </a:t>
            </a:r>
            <a:r>
              <a:rPr lang="en-US" sz="1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start_location</a:t>
            </a:r>
            <a:r>
              <a:rPr lang="en-US" sz="1400" dirty="0" smtClean="0">
                <a:solidFill>
                  <a:srgbClr val="FF0000"/>
                </a:solidFill>
                <a:latin typeface="Lucida Console"/>
                <a:cs typeface="Lucida Console"/>
              </a:rPr>
              <a:t>="0" </a:t>
            </a:r>
            <a:r>
              <a:rPr lang="en-US" sz="1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end_location</a:t>
            </a:r>
            <a:r>
              <a:rPr lang="en-US" sz="1400" dirty="0" smtClean="0">
                <a:solidFill>
                  <a:srgbClr val="FF0000"/>
                </a:solidFill>
                <a:latin typeface="Lucida Console"/>
                <a:cs typeface="Lucida Console"/>
              </a:rPr>
              <a:t>="3"</a:t>
            </a:r>
            <a:r>
              <a:rPr lang="en-US" sz="1400" dirty="0" smtClean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&lt;segment sequence="1" instruction="Start out on Howard St (Going Southwest)"/&gt;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...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&lt;segment sequence="6" instruction="Turn LEFT onto Sutter St (Going West)"/&gt;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&lt;/</a:t>
            </a:r>
            <a:r>
              <a:rPr lang="en-US" sz="1400" dirty="0" err="1" smtClean="0">
                <a:latin typeface="Lucida Console"/>
                <a:cs typeface="Lucida Console"/>
              </a:rPr>
              <a:t>subroute</a:t>
            </a:r>
            <a:r>
              <a:rPr lang="en-US" sz="1400" dirty="0" smtClean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&lt;</a:t>
            </a:r>
            <a:r>
              <a:rPr lang="en-US" sz="1400" dirty="0" err="1" smtClean="0">
                <a:latin typeface="Lucida Console"/>
                <a:cs typeface="Lucida Console"/>
              </a:rPr>
              <a:t>subroute</a:t>
            </a:r>
            <a:r>
              <a:rPr lang="en-US" sz="1400" dirty="0" smtClean="0">
                <a:latin typeface="Lucida Console"/>
                <a:cs typeface="Lucida Console"/>
              </a:rPr>
              <a:t> id="2" </a:t>
            </a:r>
            <a:r>
              <a:rPr lang="en-US" sz="1400" dirty="0" err="1" smtClean="0">
                <a:latin typeface="Lucida Console"/>
                <a:cs typeface="Lucida Console"/>
              </a:rPr>
              <a:t>step_count</a:t>
            </a:r>
            <a:r>
              <a:rPr lang="en-US" sz="1400" dirty="0" smtClean="0">
                <a:latin typeface="Lucida Console"/>
                <a:cs typeface="Lucida Console"/>
              </a:rPr>
              <a:t>="3" </a:t>
            </a:r>
            <a:r>
              <a:rPr lang="en-US" sz="1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start_location</a:t>
            </a:r>
            <a:r>
              <a:rPr lang="en-US" sz="1400" dirty="0" smtClean="0">
                <a:solidFill>
                  <a:srgbClr val="FF0000"/>
                </a:solidFill>
                <a:latin typeface="Lucida Console"/>
                <a:cs typeface="Lucida Console"/>
              </a:rPr>
              <a:t>="3" </a:t>
            </a:r>
            <a:r>
              <a:rPr lang="en-US" sz="1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end_location</a:t>
            </a:r>
            <a:r>
              <a:rPr lang="en-US" sz="1400" dirty="0" smtClean="0">
                <a:solidFill>
                  <a:srgbClr val="FF0000"/>
                </a:solidFill>
                <a:latin typeface="Lucida Console"/>
                <a:cs typeface="Lucida Console"/>
              </a:rPr>
              <a:t>="2"</a:t>
            </a:r>
            <a:r>
              <a:rPr lang="en-US" sz="1400" dirty="0" smtClean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&lt;segment sequence="1" instruction="Start out on Sutter St (Going West)"/&gt;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...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&lt;segment sequence="3" instruction="Turn LEFT onto California St (Going West)"/&gt;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&lt;/</a:t>
            </a:r>
            <a:r>
              <a:rPr lang="en-US" sz="1400" dirty="0" err="1" smtClean="0">
                <a:latin typeface="Lucida Console"/>
                <a:cs typeface="Lucida Console"/>
              </a:rPr>
              <a:t>subroute</a:t>
            </a:r>
            <a:r>
              <a:rPr lang="en-US" sz="1400" dirty="0" smtClean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&lt;</a:t>
            </a:r>
            <a:r>
              <a:rPr lang="en-US" sz="1400" dirty="0" err="1" smtClean="0">
                <a:latin typeface="Lucida Console"/>
                <a:cs typeface="Lucida Console"/>
              </a:rPr>
              <a:t>subroute</a:t>
            </a:r>
            <a:r>
              <a:rPr lang="en-US" sz="1400" dirty="0" smtClean="0">
                <a:latin typeface="Lucida Console"/>
                <a:cs typeface="Lucida Console"/>
              </a:rPr>
              <a:t> id="3" </a:t>
            </a:r>
            <a:r>
              <a:rPr lang="en-US" sz="1400" dirty="0" err="1" smtClean="0">
                <a:latin typeface="Lucida Console"/>
                <a:cs typeface="Lucida Console"/>
              </a:rPr>
              <a:t>step_count</a:t>
            </a:r>
            <a:r>
              <a:rPr lang="en-US" sz="1400" dirty="0" smtClean="0">
                <a:latin typeface="Lucida Console"/>
                <a:cs typeface="Lucida Console"/>
              </a:rPr>
              <a:t>="4" </a:t>
            </a:r>
            <a:r>
              <a:rPr lang="en-US" sz="1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start_location</a:t>
            </a:r>
            <a:r>
              <a:rPr lang="en-US" sz="1400" dirty="0" smtClean="0">
                <a:solidFill>
                  <a:srgbClr val="FF0000"/>
                </a:solidFill>
                <a:latin typeface="Lucida Console"/>
                <a:cs typeface="Lucida Console"/>
              </a:rPr>
              <a:t>="2" </a:t>
            </a:r>
            <a:r>
              <a:rPr lang="en-US" sz="1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end_location</a:t>
            </a:r>
            <a:r>
              <a:rPr lang="en-US" sz="1400" dirty="0" smtClean="0">
                <a:solidFill>
                  <a:srgbClr val="FF0000"/>
                </a:solidFill>
                <a:latin typeface="Lucida Console"/>
                <a:cs typeface="Lucida Console"/>
              </a:rPr>
              <a:t>="3"</a:t>
            </a:r>
            <a:r>
              <a:rPr lang="en-US" sz="1400" dirty="0" smtClean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&lt;segment sequence="1" instruction="Start out on California St (Going East)"/&gt;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...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&lt;segment sequence="4" instruction="Turn SHARP LEFT onto Columbus"/&gt;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&lt;/</a:t>
            </a:r>
            <a:r>
              <a:rPr lang="en-US" sz="1400" dirty="0" err="1" smtClean="0">
                <a:latin typeface="Lucida Console"/>
                <a:cs typeface="Lucida Console"/>
              </a:rPr>
              <a:t>subroute</a:t>
            </a:r>
            <a:r>
              <a:rPr lang="en-US" sz="1400" dirty="0" smtClean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&lt;</a:t>
            </a:r>
            <a:r>
              <a:rPr lang="en-US" sz="1400" dirty="0" err="1" smtClean="0">
                <a:latin typeface="Lucida Console"/>
                <a:cs typeface="Lucida Console"/>
              </a:rPr>
              <a:t>subroute</a:t>
            </a:r>
            <a:r>
              <a:rPr lang="en-US" sz="1400" dirty="0" smtClean="0">
                <a:latin typeface="Lucida Console"/>
                <a:cs typeface="Lucida Console"/>
              </a:rPr>
              <a:t> id="4" </a:t>
            </a:r>
            <a:r>
              <a:rPr lang="en-US" sz="1400" dirty="0" err="1" smtClean="0">
                <a:latin typeface="Lucida Console"/>
                <a:cs typeface="Lucida Console"/>
              </a:rPr>
              <a:t>step_count</a:t>
            </a:r>
            <a:r>
              <a:rPr lang="en-US" sz="1400" dirty="0" smtClean="0">
                <a:latin typeface="Lucida Console"/>
                <a:cs typeface="Lucida Console"/>
              </a:rPr>
              <a:t>="4" </a:t>
            </a:r>
            <a:r>
              <a:rPr lang="en-US" sz="1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start_location</a:t>
            </a:r>
            <a:r>
              <a:rPr lang="en-US" sz="1400" dirty="0" smtClean="0">
                <a:solidFill>
                  <a:srgbClr val="FF0000"/>
                </a:solidFill>
                <a:latin typeface="Lucida Console"/>
                <a:cs typeface="Lucida Console"/>
              </a:rPr>
              <a:t>="3" </a:t>
            </a:r>
            <a:r>
              <a:rPr lang="en-US" sz="1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end_location</a:t>
            </a:r>
            <a:r>
              <a:rPr lang="en-US" sz="1400" dirty="0" smtClean="0">
                <a:solidFill>
                  <a:srgbClr val="FF0000"/>
                </a:solidFill>
                <a:latin typeface="Lucida Console"/>
                <a:cs typeface="Lucida Console"/>
              </a:rPr>
              <a:t>="0"</a:t>
            </a:r>
            <a:r>
              <a:rPr lang="en-US" sz="1400" dirty="0" smtClean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&lt;segment sequence="1" instruction="Start out on Columbus Ave (Going Southeast)"/&gt;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...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 &lt;segment sequence="4" instruction="Turn RIGHT onto Howard St (Going Southwest)"/&gt;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 &lt;/</a:t>
            </a:r>
            <a:r>
              <a:rPr lang="en-US" sz="1400" dirty="0" err="1" smtClean="0">
                <a:latin typeface="Lucida Console"/>
                <a:cs typeface="Lucida Console"/>
              </a:rPr>
              <a:t>subroute</a:t>
            </a:r>
            <a:r>
              <a:rPr lang="en-US" sz="1400" dirty="0" smtClean="0">
                <a:latin typeface="Lucida Console"/>
                <a:cs typeface="Lucida Console"/>
              </a:rPr>
              <a:t>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 &lt;/route&gt;</a:t>
            </a:r>
          </a:p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&lt;/</a:t>
            </a:r>
            <a:r>
              <a:rPr lang="en-US" sz="1400" dirty="0" err="1" smtClean="0">
                <a:latin typeface="Lucida Console"/>
                <a:cs typeface="Lucida Console"/>
              </a:rPr>
              <a:t>route_response</a:t>
            </a:r>
            <a:r>
              <a:rPr lang="en-US" sz="1400" dirty="0" smtClean="0">
                <a:latin typeface="Lucida Console"/>
                <a:cs typeface="Lucida Console"/>
              </a:rPr>
              <a:t>&gt;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Response: </a:t>
            </a:r>
            <a:r>
              <a:rPr lang="en-US" dirty="0" smtClean="0">
                <a:solidFill>
                  <a:srgbClr val="FF0000"/>
                </a:solidFill>
              </a:rPr>
              <a:t>Closed, Optimized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1000" y="1371600"/>
            <a:ext cx="8991600" cy="1066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81000" y="2438400"/>
            <a:ext cx="8991600" cy="1066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0" y="3505200"/>
            <a:ext cx="8991600" cy="1066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81000" y="4572000"/>
            <a:ext cx="8991600" cy="1066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of Multi-Destination Routes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2950" y="1600200"/>
            <a:ext cx="4667250" cy="4343400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/>
              <a:t>Open routes (</a:t>
            </a:r>
            <a:r>
              <a:rPr lang="en-US" sz="1800" b="1" dirty="0" err="1" smtClean="0"/>
              <a:t>route_type</a:t>
            </a:r>
            <a:r>
              <a:rPr lang="en-US" sz="1800" b="1" dirty="0" smtClean="0"/>
              <a:t>=“open”)</a:t>
            </a:r>
          </a:p>
          <a:p>
            <a:r>
              <a:rPr lang="en-US" sz="1800" dirty="0" smtClean="0"/>
              <a:t>Normal routes (</a:t>
            </a:r>
            <a:r>
              <a:rPr lang="en-US" sz="1800" dirty="0" err="1" smtClean="0"/>
              <a:t>optimize_route</a:t>
            </a:r>
            <a:r>
              <a:rPr lang="en-US" sz="1800" dirty="0" smtClean="0"/>
              <a:t>=“false”)</a:t>
            </a:r>
          </a:p>
          <a:p>
            <a:pPr lvl="1"/>
            <a:r>
              <a:rPr lang="en-US" sz="1600" dirty="0" smtClean="0"/>
              <a:t>Fixed end: S-&gt;L1-&gt;L2-&gt;…-&gt;</a:t>
            </a:r>
            <a:r>
              <a:rPr lang="en-US" sz="1600" dirty="0" err="1" smtClean="0"/>
              <a:t>Ln</a:t>
            </a:r>
            <a:r>
              <a:rPr lang="en-US" sz="1600" dirty="0" smtClean="0"/>
              <a:t>-&gt;E </a:t>
            </a:r>
          </a:p>
          <a:p>
            <a:pPr lvl="1"/>
            <a:r>
              <a:rPr lang="en-US" sz="1600" dirty="0" smtClean="0"/>
              <a:t>No fixed end: S-&gt;L1-&gt;L2-&gt;L3…-&gt;</a:t>
            </a:r>
            <a:r>
              <a:rPr lang="en-US" sz="1600" dirty="0" err="1" smtClean="0"/>
              <a:t>Ln</a:t>
            </a:r>
            <a:endParaRPr lang="en-US" sz="1600" dirty="0" smtClean="0"/>
          </a:p>
          <a:p>
            <a:r>
              <a:rPr lang="en-US" sz="1800" dirty="0" smtClean="0"/>
              <a:t>Optimized routes: (</a:t>
            </a:r>
            <a:r>
              <a:rPr lang="en-US" sz="1800" dirty="0" err="1" smtClean="0"/>
              <a:t>optimize_route</a:t>
            </a:r>
            <a:r>
              <a:rPr lang="en-US" sz="1800" dirty="0" smtClean="0"/>
              <a:t>=“true”)</a:t>
            </a:r>
          </a:p>
          <a:p>
            <a:pPr lvl="1"/>
            <a:r>
              <a:rPr lang="en-US" sz="1600" dirty="0" smtClean="0"/>
              <a:t>Fixed end: S-&gt;{L1,L2,L3,…,</a:t>
            </a:r>
            <a:r>
              <a:rPr lang="en-US" sz="1600" dirty="0" err="1" smtClean="0"/>
              <a:t>Ln</a:t>
            </a:r>
            <a:r>
              <a:rPr lang="en-US" sz="1600" dirty="0" smtClean="0"/>
              <a:t>}-&gt;E</a:t>
            </a:r>
          </a:p>
          <a:p>
            <a:pPr lvl="1"/>
            <a:r>
              <a:rPr lang="en-US" sz="1600" dirty="0" smtClean="0"/>
              <a:t>No fixed end: S-&gt;{L1,L2,L3,…,</a:t>
            </a:r>
            <a:r>
              <a:rPr lang="en-US" sz="1600" dirty="0" err="1" smtClean="0"/>
              <a:t>Ln</a:t>
            </a:r>
            <a:r>
              <a:rPr lang="en-US" sz="1600" dirty="0" smtClean="0"/>
              <a:t>}</a:t>
            </a:r>
          </a:p>
          <a:p>
            <a:pPr lvl="2"/>
            <a:endParaRPr lang="en-US" sz="1600" dirty="0" smtClean="0"/>
          </a:p>
          <a:p>
            <a:pPr>
              <a:buNone/>
            </a:pPr>
            <a:r>
              <a:rPr lang="en-US" sz="1800" b="1" dirty="0" smtClean="0"/>
              <a:t>Closed routes (</a:t>
            </a:r>
            <a:r>
              <a:rPr lang="en-US" sz="1800" b="1" dirty="0" err="1" smtClean="0"/>
              <a:t>route_type</a:t>
            </a:r>
            <a:r>
              <a:rPr lang="en-US" sz="1800" b="1" dirty="0" smtClean="0"/>
              <a:t>=“closed”)</a:t>
            </a:r>
          </a:p>
          <a:p>
            <a:r>
              <a:rPr lang="en-US" sz="1800" dirty="0" smtClean="0"/>
              <a:t>Normal routes (</a:t>
            </a:r>
            <a:r>
              <a:rPr lang="en-US" sz="1800" dirty="0" err="1" smtClean="0"/>
              <a:t>optimize_route</a:t>
            </a:r>
            <a:r>
              <a:rPr lang="en-US" sz="1800" dirty="0" smtClean="0"/>
              <a:t>=“false”):    S-&gt;L1-&gt;L2-&gt;L3…-&gt;</a:t>
            </a:r>
            <a:r>
              <a:rPr lang="en-US" sz="1800" dirty="0" err="1" smtClean="0"/>
              <a:t>Ln</a:t>
            </a:r>
            <a:r>
              <a:rPr lang="en-US" sz="1800" dirty="0" smtClean="0"/>
              <a:t>-&gt;S</a:t>
            </a:r>
          </a:p>
          <a:p>
            <a:r>
              <a:rPr lang="en-US" sz="1800" dirty="0" smtClean="0"/>
              <a:t>Optimized routes (</a:t>
            </a:r>
            <a:r>
              <a:rPr lang="en-US" sz="1800" dirty="0" err="1" smtClean="0"/>
              <a:t>optimize_route</a:t>
            </a:r>
            <a:r>
              <a:rPr lang="en-US" sz="1800" dirty="0" smtClean="0"/>
              <a:t>=“true”): S-&gt;{L1,L2,L3,…,</a:t>
            </a:r>
            <a:r>
              <a:rPr lang="en-US" sz="1800" dirty="0" err="1" smtClean="0"/>
              <a:t>Ln</a:t>
            </a:r>
            <a:r>
              <a:rPr lang="en-US" sz="1800" dirty="0" smtClean="0"/>
              <a:t>}-&gt;S</a:t>
            </a:r>
          </a:p>
          <a:p>
            <a:pPr lvl="1"/>
            <a:endParaRPr lang="en-US" sz="1600" dirty="0" smtClean="0"/>
          </a:p>
        </p:txBody>
      </p:sp>
      <p:sp>
        <p:nvSpPr>
          <p:cNvPr id="19" name="Oval 2062"/>
          <p:cNvSpPr>
            <a:spLocks noChangeArrowheads="1"/>
          </p:cNvSpPr>
          <p:nvPr/>
        </p:nvSpPr>
        <p:spPr bwMode="auto">
          <a:xfrm>
            <a:off x="60960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0" name="Oval 2062"/>
          <p:cNvSpPr>
            <a:spLocks noChangeArrowheads="1"/>
          </p:cNvSpPr>
          <p:nvPr/>
        </p:nvSpPr>
        <p:spPr bwMode="auto">
          <a:xfrm>
            <a:off x="7391400" y="129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1" name="Oval 2062"/>
          <p:cNvSpPr>
            <a:spLocks noChangeArrowheads="1"/>
          </p:cNvSpPr>
          <p:nvPr/>
        </p:nvSpPr>
        <p:spPr bwMode="auto">
          <a:xfrm>
            <a:off x="70104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2" name="Oval 2062"/>
          <p:cNvSpPr>
            <a:spLocks noChangeArrowheads="1"/>
          </p:cNvSpPr>
          <p:nvPr/>
        </p:nvSpPr>
        <p:spPr bwMode="auto">
          <a:xfrm>
            <a:off x="76200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3" name="Oval 2062"/>
          <p:cNvSpPr>
            <a:spLocks noChangeArrowheads="1"/>
          </p:cNvSpPr>
          <p:nvPr/>
        </p:nvSpPr>
        <p:spPr bwMode="auto">
          <a:xfrm>
            <a:off x="85344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cxnSp>
        <p:nvCxnSpPr>
          <p:cNvPr id="24" name="Straight Arrow Connector 23"/>
          <p:cNvCxnSpPr>
            <a:stCxn id="19" idx="7"/>
            <a:endCxn id="20" idx="3"/>
          </p:cNvCxnSpPr>
          <p:nvPr/>
        </p:nvCxnSpPr>
        <p:spPr>
          <a:xfrm rot="5400000" flipH="1" flipV="1">
            <a:off x="6454682" y="1196882"/>
            <a:ext cx="730436" cy="1187636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5"/>
            <a:endCxn id="23" idx="3"/>
          </p:cNvCxnSpPr>
          <p:nvPr/>
        </p:nvCxnSpPr>
        <p:spPr>
          <a:xfrm rot="5400000" flipH="1" flipV="1">
            <a:off x="7620000" y="2622364"/>
            <a:ext cx="457200" cy="1416236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</p:cNvCxnSpPr>
          <p:nvPr/>
        </p:nvCxnSpPr>
        <p:spPr>
          <a:xfrm rot="5400000">
            <a:off x="7064282" y="2873282"/>
            <a:ext cx="654236" cy="501836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2" idx="0"/>
          </p:cNvCxnSpPr>
          <p:nvPr/>
        </p:nvCxnSpPr>
        <p:spPr>
          <a:xfrm rot="16200000" flipH="1">
            <a:off x="6972300" y="1943100"/>
            <a:ext cx="1219200" cy="22860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062"/>
          <p:cNvSpPr>
            <a:spLocks noChangeArrowheads="1"/>
          </p:cNvSpPr>
          <p:nvPr/>
        </p:nvSpPr>
        <p:spPr bwMode="auto">
          <a:xfrm>
            <a:off x="6096000" y="4572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29" name="Oval 2062"/>
          <p:cNvSpPr>
            <a:spLocks noChangeArrowheads="1"/>
          </p:cNvSpPr>
          <p:nvPr/>
        </p:nvSpPr>
        <p:spPr bwMode="auto">
          <a:xfrm>
            <a:off x="73914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30" name="Oval 2062"/>
          <p:cNvSpPr>
            <a:spLocks noChangeArrowheads="1"/>
          </p:cNvSpPr>
          <p:nvPr/>
        </p:nvSpPr>
        <p:spPr bwMode="auto">
          <a:xfrm>
            <a:off x="7010400" y="586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31" name="Oval 2062"/>
          <p:cNvSpPr>
            <a:spLocks noChangeArrowheads="1"/>
          </p:cNvSpPr>
          <p:nvPr/>
        </p:nvSpPr>
        <p:spPr bwMode="auto">
          <a:xfrm>
            <a:off x="7620000" y="510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32" name="Oval 2062"/>
          <p:cNvSpPr>
            <a:spLocks noChangeArrowheads="1"/>
          </p:cNvSpPr>
          <p:nvPr/>
        </p:nvSpPr>
        <p:spPr bwMode="auto">
          <a:xfrm>
            <a:off x="8534400" y="541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cxnSp>
        <p:nvCxnSpPr>
          <p:cNvPr id="33" name="Straight Arrow Connector 32"/>
          <p:cNvCxnSpPr>
            <a:stCxn id="28" idx="5"/>
            <a:endCxn id="30" idx="1"/>
          </p:cNvCxnSpPr>
          <p:nvPr/>
        </p:nvCxnSpPr>
        <p:spPr>
          <a:xfrm rot="16200000" flipH="1">
            <a:off x="6035582" y="4892582"/>
            <a:ext cx="1187636" cy="806636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7"/>
            <a:endCxn id="31" idx="3"/>
          </p:cNvCxnSpPr>
          <p:nvPr/>
        </p:nvCxnSpPr>
        <p:spPr>
          <a:xfrm rot="5400000" flipH="1" flipV="1">
            <a:off x="7064282" y="5311682"/>
            <a:ext cx="654236" cy="501836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6"/>
            <a:endCxn id="32" idx="2"/>
          </p:cNvCxnSpPr>
          <p:nvPr/>
        </p:nvCxnSpPr>
        <p:spPr>
          <a:xfrm>
            <a:off x="7772400" y="5181600"/>
            <a:ext cx="762000" cy="30480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3"/>
            <a:endCxn id="28" idx="7"/>
          </p:cNvCxnSpPr>
          <p:nvPr/>
        </p:nvCxnSpPr>
        <p:spPr>
          <a:xfrm rot="5400000">
            <a:off x="6454682" y="3635282"/>
            <a:ext cx="730436" cy="1187636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0"/>
            <a:endCxn id="29" idx="5"/>
          </p:cNvCxnSpPr>
          <p:nvPr/>
        </p:nvCxnSpPr>
        <p:spPr>
          <a:xfrm rot="16200000" flipV="1">
            <a:off x="7292882" y="4092482"/>
            <a:ext cx="1546318" cy="1089118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Batch Routes</a:t>
            </a:r>
            <a:br>
              <a:rPr lang="en-US" smtClean="0"/>
            </a:b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371600"/>
            <a:ext cx="8324850" cy="4572000"/>
          </a:xfrm>
        </p:spPr>
        <p:txBody>
          <a:bodyPr/>
          <a:lstStyle/>
          <a:p>
            <a:r>
              <a:rPr lang="en-US" dirty="0" smtClean="0"/>
              <a:t>One start location, multiple end locations</a:t>
            </a:r>
          </a:p>
          <a:p>
            <a:r>
              <a:rPr lang="en-US" dirty="0" smtClean="0"/>
              <a:t>Optionally, one or more preferences:</a:t>
            </a:r>
          </a:p>
          <a:p>
            <a:pPr lvl="1"/>
            <a:r>
              <a:rPr lang="en-US" dirty="0" smtClean="0"/>
              <a:t>Route preference: fastest or shortest</a:t>
            </a:r>
          </a:p>
          <a:p>
            <a:pPr lvl="1"/>
            <a:r>
              <a:rPr lang="en-US" dirty="0" smtClean="0"/>
              <a:t>Road preference: highway or local</a:t>
            </a:r>
          </a:p>
          <a:p>
            <a:pPr lvl="1"/>
            <a:r>
              <a:rPr lang="en-US" dirty="0" smtClean="0"/>
              <a:t>Time and distance units</a:t>
            </a:r>
          </a:p>
          <a:p>
            <a:r>
              <a:rPr lang="en-US" dirty="0" smtClean="0"/>
              <a:t>The response only contains the time and distance for each route</a:t>
            </a:r>
          </a:p>
          <a:p>
            <a:r>
              <a:rPr lang="en-US" dirty="0" smtClean="0"/>
              <a:t>You can control the results:</a:t>
            </a:r>
          </a:p>
          <a:p>
            <a:pPr lvl="1"/>
            <a:r>
              <a:rPr lang="en-US" dirty="0" err="1" smtClean="0"/>
              <a:t>sort_by_distance</a:t>
            </a:r>
            <a:r>
              <a:rPr lang="en-US" dirty="0" smtClean="0"/>
              <a:t>: Sorts the returned information in ascending order by distance (FALSE by default)</a:t>
            </a:r>
          </a:p>
          <a:p>
            <a:pPr lvl="1"/>
            <a:r>
              <a:rPr lang="en-US" dirty="0" err="1" smtClean="0"/>
              <a:t>cutoff_distance</a:t>
            </a:r>
            <a:r>
              <a:rPr lang="en-US" dirty="0" smtClean="0"/>
              <a:t>: Returns information only if the distance is less than or equal to a specified distance (no limit by default)</a:t>
            </a:r>
            <a:endParaRPr lang="en-US" dirty="0"/>
          </a:p>
        </p:txBody>
      </p:sp>
      <p:sp>
        <p:nvSpPr>
          <p:cNvPr id="4" name="Oval 2062"/>
          <p:cNvSpPr>
            <a:spLocks noChangeArrowheads="1"/>
          </p:cNvSpPr>
          <p:nvPr/>
        </p:nvSpPr>
        <p:spPr bwMode="auto">
          <a:xfrm>
            <a:off x="8229600" y="838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sp>
        <p:nvSpPr>
          <p:cNvPr id="6" name="Oval 2062"/>
          <p:cNvSpPr>
            <a:spLocks noChangeArrowheads="1"/>
          </p:cNvSpPr>
          <p:nvPr/>
        </p:nvSpPr>
        <p:spPr bwMode="auto">
          <a:xfrm>
            <a:off x="7924800" y="167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cxnSp>
        <p:nvCxnSpPr>
          <p:cNvPr id="9" name="Straight Arrow Connector 8"/>
          <p:cNvCxnSpPr>
            <a:stCxn id="4" idx="4"/>
            <a:endCxn id="36" idx="2"/>
          </p:cNvCxnSpPr>
          <p:nvPr/>
        </p:nvCxnSpPr>
        <p:spPr>
          <a:xfrm rot="16200000" flipH="1">
            <a:off x="7886700" y="1409700"/>
            <a:ext cx="1143000" cy="30480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2062"/>
          <p:cNvSpPr>
            <a:spLocks noChangeArrowheads="1"/>
          </p:cNvSpPr>
          <p:nvPr/>
        </p:nvSpPr>
        <p:spPr bwMode="auto">
          <a:xfrm>
            <a:off x="7391400" y="76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cxnSp>
        <p:nvCxnSpPr>
          <p:cNvPr id="35" name="Straight Arrow Connector 34"/>
          <p:cNvCxnSpPr>
            <a:stCxn id="4" idx="4"/>
            <a:endCxn id="6" idx="6"/>
          </p:cNvCxnSpPr>
          <p:nvPr/>
        </p:nvCxnSpPr>
        <p:spPr>
          <a:xfrm rot="5400000">
            <a:off x="7810500" y="1257300"/>
            <a:ext cx="762000" cy="22860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2062"/>
          <p:cNvSpPr>
            <a:spLocks noChangeArrowheads="1"/>
          </p:cNvSpPr>
          <p:nvPr/>
        </p:nvSpPr>
        <p:spPr bwMode="auto">
          <a:xfrm>
            <a:off x="86106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cxnSp>
        <p:nvCxnSpPr>
          <p:cNvPr id="37" name="Straight Arrow Connector 36"/>
          <p:cNvCxnSpPr>
            <a:stCxn id="4" idx="5"/>
            <a:endCxn id="38" idx="2"/>
          </p:cNvCxnSpPr>
          <p:nvPr/>
        </p:nvCxnSpPr>
        <p:spPr>
          <a:xfrm rot="16200000" flipH="1">
            <a:off x="8397782" y="930182"/>
            <a:ext cx="708118" cy="784318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2062"/>
          <p:cNvSpPr>
            <a:spLocks noChangeArrowheads="1"/>
          </p:cNvSpPr>
          <p:nvPr/>
        </p:nvSpPr>
        <p:spPr bwMode="auto">
          <a:xfrm>
            <a:off x="9144000" y="160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cxnSp>
        <p:nvCxnSpPr>
          <p:cNvPr id="39" name="Straight Arrow Connector 38"/>
          <p:cNvCxnSpPr>
            <a:stCxn id="4" idx="3"/>
            <a:endCxn id="34" idx="6"/>
          </p:cNvCxnSpPr>
          <p:nvPr/>
        </p:nvCxnSpPr>
        <p:spPr>
          <a:xfrm rot="5400000" flipH="1">
            <a:off x="7832818" y="549182"/>
            <a:ext cx="130082" cy="708118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2062"/>
          <p:cNvSpPr>
            <a:spLocks noChangeArrowheads="1"/>
          </p:cNvSpPr>
          <p:nvPr/>
        </p:nvSpPr>
        <p:spPr bwMode="auto">
          <a:xfrm>
            <a:off x="8686800" y="38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endParaRPr lang="fr-FR"/>
          </a:p>
        </p:txBody>
      </p:sp>
      <p:cxnSp>
        <p:nvCxnSpPr>
          <p:cNvPr id="41" name="Straight Arrow Connector 40"/>
          <p:cNvCxnSpPr>
            <a:stCxn id="4" idx="7"/>
            <a:endCxn id="40" idx="4"/>
          </p:cNvCxnSpPr>
          <p:nvPr/>
        </p:nvCxnSpPr>
        <p:spPr>
          <a:xfrm rot="5400000" flipH="1" flipV="1">
            <a:off x="8397782" y="495300"/>
            <a:ext cx="327118" cy="403318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dirty="0"/>
              <a:t>Batch Route Request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533400" y="1335904"/>
            <a:ext cx="4267200" cy="45314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noAutofit/>
          </a:bodyPr>
          <a:lstStyle/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&lt;?xml version="1.0" standalone="yes"?&gt;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&lt;</a:t>
            </a:r>
            <a:r>
              <a:rPr lang="en-US" sz="1400" dirty="0" err="1" smtClean="0">
                <a:latin typeface="Lucida Console"/>
                <a:cs typeface="Lucida Console"/>
              </a:rPr>
              <a:t>batch_route_request</a:t>
            </a:r>
            <a:r>
              <a:rPr lang="en-US" sz="1400" dirty="0" smtClean="0">
                <a:latin typeface="Lucida Console"/>
                <a:cs typeface="Lucida Console"/>
              </a:rPr>
              <a:t> id</a:t>
            </a:r>
            <a:r>
              <a:rPr lang="en-US" sz="1400" dirty="0">
                <a:latin typeface="Lucida Console"/>
                <a:cs typeface="Lucida Console"/>
              </a:rPr>
              <a:t>="8"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err="1">
                <a:latin typeface="Lucida Console"/>
                <a:cs typeface="Lucida Console"/>
              </a:rPr>
              <a:t>route_preference</a:t>
            </a:r>
            <a:r>
              <a:rPr lang="en-US" sz="1400" dirty="0">
                <a:latin typeface="Lucida Console"/>
                <a:cs typeface="Lucida Console"/>
              </a:rPr>
              <a:t>="fastest"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err="1">
                <a:latin typeface="Lucida Console"/>
                <a:cs typeface="Lucida Console"/>
              </a:rPr>
              <a:t>road_preference</a:t>
            </a:r>
            <a:r>
              <a:rPr lang="en-US" sz="1400" dirty="0">
                <a:latin typeface="Lucida Console"/>
                <a:cs typeface="Lucida Console"/>
              </a:rPr>
              <a:t>="highway"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err="1">
                <a:latin typeface="Lucida Console"/>
                <a:cs typeface="Lucida Console"/>
              </a:rPr>
              <a:t>return_driving_directions</a:t>
            </a:r>
            <a:r>
              <a:rPr lang="en-US" sz="1400" dirty="0">
                <a:latin typeface="Lucida Console"/>
                <a:cs typeface="Lucida Console"/>
              </a:rPr>
              <a:t>="false"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sort_by_distance</a:t>
            </a:r>
            <a:r>
              <a:rPr lang="en-US" sz="1400" dirty="0">
                <a:solidFill>
                  <a:srgbClr val="FF0000"/>
                </a:solidFill>
                <a:latin typeface="Lucida Console"/>
                <a:cs typeface="Lucida Console"/>
              </a:rPr>
              <a:t> = "true"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cutoff_distance</a:t>
            </a:r>
            <a:r>
              <a:rPr lang="en-US" sz="1400" dirty="0">
                <a:solidFill>
                  <a:srgbClr val="FF0000"/>
                </a:solidFill>
                <a:latin typeface="Lucida Console"/>
                <a:cs typeface="Lucida Console"/>
              </a:rPr>
              <a:t>="35"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solidFill>
                  <a:srgbClr val="FF0000"/>
                </a:solidFill>
                <a:latin typeface="Lucida Console"/>
                <a:cs typeface="Lucida Console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distance_unit</a:t>
            </a:r>
            <a:r>
              <a:rPr lang="en-US" sz="1400" dirty="0">
                <a:solidFill>
                  <a:srgbClr val="FF0000"/>
                </a:solidFill>
                <a:latin typeface="Lucida Console"/>
                <a:cs typeface="Lucida Console"/>
              </a:rPr>
              <a:t>="mile"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err="1">
                <a:latin typeface="Lucida Console"/>
                <a:cs typeface="Lucida Console"/>
              </a:rPr>
              <a:t>time_unit</a:t>
            </a:r>
            <a:r>
              <a:rPr lang="en-US" sz="1400" dirty="0">
                <a:latin typeface="Lucida Console"/>
                <a:cs typeface="Lucida Console"/>
              </a:rPr>
              <a:t>="minute"&gt;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&lt;</a:t>
            </a:r>
            <a:r>
              <a:rPr lang="en-US" sz="1400" dirty="0" err="1">
                <a:latin typeface="Lucida Console"/>
                <a:cs typeface="Lucida Console"/>
              </a:rPr>
              <a:t>start_location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&lt;</a:t>
            </a:r>
            <a:r>
              <a:rPr lang="en-US" sz="1400" dirty="0" err="1">
                <a:latin typeface="Lucida Console"/>
                <a:cs typeface="Lucida Console"/>
              </a:rPr>
              <a:t>input_location</a:t>
            </a:r>
            <a:r>
              <a:rPr lang="en-US" sz="1400" dirty="0">
                <a:latin typeface="Lucida Console"/>
                <a:cs typeface="Lucida Console"/>
              </a:rPr>
              <a:t> id="1"&gt;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&lt;</a:t>
            </a:r>
            <a:r>
              <a:rPr lang="en-US" sz="1400" dirty="0" err="1">
                <a:latin typeface="Lucida Console"/>
                <a:cs typeface="Lucida Console"/>
              </a:rPr>
              <a:t>input_address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  &lt;us_form1 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    street="1000 Winter St"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    </a:t>
            </a:r>
            <a:r>
              <a:rPr lang="en-US" sz="1400" dirty="0" err="1">
                <a:latin typeface="Lucida Console"/>
                <a:cs typeface="Lucida Console"/>
              </a:rPr>
              <a:t>lastline</a:t>
            </a:r>
            <a:r>
              <a:rPr lang="en-US" sz="1400" dirty="0">
                <a:latin typeface="Lucida Console"/>
                <a:cs typeface="Lucida Console"/>
              </a:rPr>
              <a:t>="Waltham, MA" /&gt;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&lt;/</a:t>
            </a:r>
            <a:r>
              <a:rPr lang="en-US" sz="1400" dirty="0" err="1">
                <a:latin typeface="Lucida Console"/>
                <a:cs typeface="Lucida Console"/>
              </a:rPr>
              <a:t>input_address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&lt;/</a:t>
            </a:r>
            <a:r>
              <a:rPr lang="en-US" sz="1400" dirty="0" err="1">
                <a:latin typeface="Lucida Console"/>
                <a:cs typeface="Lucida Console"/>
              </a:rPr>
              <a:t>input_location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&lt;/</a:t>
            </a:r>
            <a:r>
              <a:rPr lang="en-US" sz="1400" dirty="0" err="1">
                <a:latin typeface="Lucida Console"/>
                <a:cs typeface="Lucida Console"/>
              </a:rPr>
              <a:t>start_location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endParaRPr lang="en-US" sz="1400" dirty="0">
              <a:latin typeface="Lucida Console"/>
              <a:cs typeface="Lucida Console"/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5181600" y="1354138"/>
            <a:ext cx="4191000" cy="4513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&lt;</a:t>
            </a:r>
            <a:r>
              <a:rPr lang="en-US" sz="1400" dirty="0" err="1">
                <a:latin typeface="Lucida Console"/>
                <a:cs typeface="Lucida Console"/>
              </a:rPr>
              <a:t>end_location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&lt;</a:t>
            </a:r>
            <a:r>
              <a:rPr lang="en-US" sz="1400" dirty="0" err="1">
                <a:latin typeface="Lucida Console"/>
                <a:cs typeface="Lucida Console"/>
              </a:rPr>
              <a:t>input_location</a:t>
            </a:r>
            <a:r>
              <a:rPr lang="en-US" sz="1400" dirty="0">
                <a:latin typeface="Lucida Console"/>
                <a:cs typeface="Lucida Console"/>
              </a:rPr>
              <a:t> id="10"&gt;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&lt;</a:t>
            </a:r>
            <a:r>
              <a:rPr lang="en-US" sz="1400" dirty="0" err="1">
                <a:latin typeface="Lucida Console"/>
                <a:cs typeface="Lucida Console"/>
              </a:rPr>
              <a:t>input_address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  &lt;us_form1 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    street="1 Oracle Dr"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    </a:t>
            </a:r>
            <a:r>
              <a:rPr lang="en-US" sz="1400" dirty="0" err="1">
                <a:latin typeface="Lucida Console"/>
                <a:cs typeface="Lucida Console"/>
              </a:rPr>
              <a:t>lastline</a:t>
            </a:r>
            <a:r>
              <a:rPr lang="en-US" sz="1400" dirty="0">
                <a:latin typeface="Lucida Console"/>
                <a:cs typeface="Lucida Console"/>
              </a:rPr>
              <a:t>="Nashua, NH" /&gt;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&lt;/</a:t>
            </a:r>
            <a:r>
              <a:rPr lang="en-US" sz="1400" dirty="0" err="1">
                <a:latin typeface="Lucida Console"/>
                <a:cs typeface="Lucida Console"/>
              </a:rPr>
              <a:t>input_address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&lt;/</a:t>
            </a:r>
            <a:r>
              <a:rPr lang="en-US" sz="1400" dirty="0" err="1">
                <a:latin typeface="Lucida Console"/>
                <a:cs typeface="Lucida Console"/>
              </a:rPr>
              <a:t>input_location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&lt;/</a:t>
            </a:r>
            <a:r>
              <a:rPr lang="en-US" sz="1400" dirty="0" err="1">
                <a:latin typeface="Lucida Console"/>
                <a:cs typeface="Lucida Console"/>
              </a:rPr>
              <a:t>end_location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. . . </a:t>
            </a:r>
            <a:r>
              <a:rPr lang="en-US" sz="1400" dirty="0" smtClean="0">
                <a:latin typeface="Lucida Console"/>
                <a:cs typeface="Lucida Console"/>
              </a:rPr>
              <a:t>.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&lt;</a:t>
            </a:r>
            <a:r>
              <a:rPr lang="en-US" sz="1400" dirty="0" err="1">
                <a:latin typeface="Lucida Console"/>
                <a:cs typeface="Lucida Console"/>
              </a:rPr>
              <a:t>end_location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&lt;</a:t>
            </a:r>
            <a:r>
              <a:rPr lang="en-US" sz="1400" dirty="0" err="1">
                <a:latin typeface="Lucida Console"/>
                <a:cs typeface="Lucida Console"/>
              </a:rPr>
              <a:t>input_location</a:t>
            </a:r>
            <a:r>
              <a:rPr lang="en-US" sz="1400" dirty="0">
                <a:latin typeface="Lucida Console"/>
                <a:cs typeface="Lucida Console"/>
              </a:rPr>
              <a:t> id="11"&gt;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&lt;</a:t>
            </a:r>
            <a:r>
              <a:rPr lang="en-US" sz="1400" dirty="0" err="1">
                <a:latin typeface="Lucida Console"/>
                <a:cs typeface="Lucida Console"/>
              </a:rPr>
              <a:t>input_address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  &lt;us_form1 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     street="22 Monument Sq"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     </a:t>
            </a:r>
            <a:r>
              <a:rPr lang="en-US" sz="1400" dirty="0" err="1">
                <a:latin typeface="Lucida Console"/>
                <a:cs typeface="Lucida Console"/>
              </a:rPr>
              <a:t>lastline</a:t>
            </a:r>
            <a:r>
              <a:rPr lang="en-US" sz="1400" dirty="0">
                <a:latin typeface="Lucida Console"/>
                <a:cs typeface="Lucida Console"/>
              </a:rPr>
              <a:t>="Concord, MA" /&gt;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&lt;/</a:t>
            </a:r>
            <a:r>
              <a:rPr lang="en-US" sz="1400" dirty="0" err="1">
                <a:latin typeface="Lucida Console"/>
                <a:cs typeface="Lucida Console"/>
              </a:rPr>
              <a:t>input_address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&lt;/</a:t>
            </a:r>
            <a:r>
              <a:rPr lang="en-US" sz="1400" dirty="0" err="1">
                <a:latin typeface="Lucida Console"/>
                <a:cs typeface="Lucida Console"/>
              </a:rPr>
              <a:t>input_location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&lt;/</a:t>
            </a:r>
            <a:r>
              <a:rPr lang="en-US" sz="1400" dirty="0" err="1">
                <a:latin typeface="Lucida Console"/>
                <a:cs typeface="Lucida Console"/>
              </a:rPr>
              <a:t>end_location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&lt;/</a:t>
            </a:r>
            <a:r>
              <a:rPr lang="en-US" sz="1400" dirty="0" err="1">
                <a:latin typeface="Lucida Console"/>
                <a:cs typeface="Lucida Console"/>
              </a:rPr>
              <a:t>batch_route_request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762000" y="3276600"/>
            <a:ext cx="3733800" cy="192246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5410200" y="1354138"/>
            <a:ext cx="3733800" cy="199866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5410200" y="3505200"/>
            <a:ext cx="3733800" cy="1905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Batch </a:t>
            </a:r>
            <a:r>
              <a:rPr lang="en-US" dirty="0"/>
              <a:t>Route</a:t>
            </a:r>
            <a:r>
              <a:rPr lang="en-US" dirty="0" smtClean="0"/>
              <a:t> Response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114925" y="1600200"/>
            <a:ext cx="4014788" cy="4343400"/>
          </a:xfrm>
        </p:spPr>
        <p:txBody>
          <a:bodyPr/>
          <a:lstStyle/>
          <a:p>
            <a:pPr eaLnBrk="1" hangingPunct="1"/>
            <a:r>
              <a:rPr lang="fr-FR" sz="2000"/>
              <a:t>One &lt;route&gt; element per destination</a:t>
            </a:r>
          </a:p>
          <a:p>
            <a:pPr eaLnBrk="1" hangingPunct="1"/>
            <a:r>
              <a:rPr lang="fr-FR" sz="2000"/>
              <a:t>Includes distance and time </a:t>
            </a:r>
          </a:p>
          <a:p>
            <a:pPr eaLnBrk="1" hangingPunct="1"/>
            <a:r>
              <a:rPr lang="fr-FR" sz="2000"/>
              <a:t>Destinations ordered by distance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533400" y="1241620"/>
            <a:ext cx="4419600" cy="45495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&lt;?xml version="1.0" standalone="yes" ?&gt;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&lt;</a:t>
            </a:r>
            <a:r>
              <a:rPr lang="en-US" sz="1400" dirty="0" err="1">
                <a:latin typeface="Lucida Console"/>
                <a:cs typeface="Lucida Console"/>
              </a:rPr>
              <a:t>batch_route_response</a:t>
            </a:r>
            <a:r>
              <a:rPr lang="en-US" sz="1400" dirty="0">
                <a:latin typeface="Lucida Console"/>
                <a:cs typeface="Lucida Console"/>
              </a:rPr>
              <a:t> id="8"&gt;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&lt;route id="11"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</a:t>
            </a:r>
            <a:r>
              <a:rPr lang="en-US" sz="1400" dirty="0" err="1">
                <a:latin typeface="Lucida Console"/>
                <a:cs typeface="Lucida Console"/>
              </a:rPr>
              <a:t>step_count</a:t>
            </a:r>
            <a:r>
              <a:rPr lang="en-US" sz="1400" dirty="0">
                <a:latin typeface="Lucida Console"/>
                <a:cs typeface="Lucida Console"/>
              </a:rPr>
              <a:t>="0"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distance="9.132561517429938"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</a:t>
            </a:r>
            <a:r>
              <a:rPr lang="en-US" sz="1400" dirty="0" err="1">
                <a:latin typeface="Lucida Console"/>
                <a:cs typeface="Lucida Console"/>
              </a:rPr>
              <a:t>distance_unit</a:t>
            </a:r>
            <a:r>
              <a:rPr lang="en-US" sz="1400" dirty="0">
                <a:latin typeface="Lucida Console"/>
                <a:cs typeface="Lucida Console"/>
              </a:rPr>
              <a:t>="mile"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time="12.4705078125"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</a:t>
            </a:r>
            <a:r>
              <a:rPr lang="en-US" sz="1400" dirty="0" err="1">
                <a:latin typeface="Lucida Console"/>
                <a:cs typeface="Lucida Console"/>
              </a:rPr>
              <a:t>time_unit</a:t>
            </a:r>
            <a:r>
              <a:rPr lang="en-US" sz="1400" dirty="0">
                <a:latin typeface="Lucida Console"/>
                <a:cs typeface="Lucida Console"/>
              </a:rPr>
              <a:t>="minute" /&gt;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&lt;route id="12"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</a:t>
            </a:r>
            <a:r>
              <a:rPr lang="en-US" sz="1400" dirty="0" err="1">
                <a:latin typeface="Lucida Console"/>
                <a:cs typeface="Lucida Console"/>
              </a:rPr>
              <a:t>step_count</a:t>
            </a:r>
            <a:r>
              <a:rPr lang="en-US" sz="1400" dirty="0">
                <a:latin typeface="Lucida Console"/>
                <a:cs typeface="Lucida Console"/>
              </a:rPr>
              <a:t>="0"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distance="17.74747391140558"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</a:t>
            </a:r>
            <a:r>
              <a:rPr lang="en-US" sz="1400" dirty="0" err="1">
                <a:latin typeface="Lucida Console"/>
                <a:cs typeface="Lucida Console"/>
              </a:rPr>
              <a:t>distance_unit</a:t>
            </a:r>
            <a:r>
              <a:rPr lang="en-US" sz="1400" dirty="0">
                <a:latin typeface="Lucida Console"/>
                <a:cs typeface="Lucida Console"/>
              </a:rPr>
              <a:t>="mile"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time="20.413236490885417"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</a:t>
            </a:r>
            <a:r>
              <a:rPr lang="en-US" sz="1400" dirty="0" err="1">
                <a:latin typeface="Lucida Console"/>
                <a:cs typeface="Lucida Console"/>
              </a:rPr>
              <a:t>time_unit</a:t>
            </a:r>
            <a:r>
              <a:rPr lang="en-US" sz="1400" dirty="0">
                <a:latin typeface="Lucida Console"/>
                <a:cs typeface="Lucida Console"/>
              </a:rPr>
              <a:t>="minute" /&gt;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&lt;route id="10"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</a:t>
            </a:r>
            <a:r>
              <a:rPr lang="en-US" sz="1400" dirty="0" err="1">
                <a:latin typeface="Lucida Console"/>
                <a:cs typeface="Lucida Console"/>
              </a:rPr>
              <a:t>step_count</a:t>
            </a:r>
            <a:r>
              <a:rPr lang="en-US" sz="1400" dirty="0">
                <a:latin typeface="Lucida Console"/>
                <a:cs typeface="Lucida Console"/>
              </a:rPr>
              <a:t>="0"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distance="30.28667355371901"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</a:t>
            </a:r>
            <a:r>
              <a:rPr lang="en-US" sz="1400" dirty="0" err="1">
                <a:latin typeface="Lucida Console"/>
                <a:cs typeface="Lucida Console"/>
              </a:rPr>
              <a:t>distance_unit</a:t>
            </a:r>
            <a:r>
              <a:rPr lang="en-US" sz="1400" dirty="0">
                <a:latin typeface="Lucida Console"/>
                <a:cs typeface="Lucida Console"/>
              </a:rPr>
              <a:t>="mile"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time="35.02037760416667"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</a:t>
            </a:r>
            <a:r>
              <a:rPr lang="en-US" sz="1400" dirty="0" err="1">
                <a:latin typeface="Lucida Console"/>
                <a:cs typeface="Lucida Console"/>
              </a:rPr>
              <a:t>time_unit</a:t>
            </a:r>
            <a:r>
              <a:rPr lang="en-US" sz="1400" dirty="0">
                <a:latin typeface="Lucida Console"/>
                <a:cs typeface="Lucida Console"/>
              </a:rPr>
              <a:t>="minute" /&gt;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&lt;/</a:t>
            </a:r>
            <a:r>
              <a:rPr lang="en-US" sz="1400" dirty="0" err="1">
                <a:latin typeface="Lucida Console"/>
                <a:cs typeface="Lucida Console"/>
              </a:rPr>
              <a:t>batch_route_response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685800" y="1657545"/>
            <a:ext cx="3733800" cy="131603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685800" y="2973583"/>
            <a:ext cx="3733800" cy="12954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685800" y="4268983"/>
            <a:ext cx="3733800" cy="12954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2743200" cy="941388"/>
          </a:xfrm>
        </p:spPr>
        <p:txBody>
          <a:bodyPr/>
          <a:lstStyle/>
          <a:p>
            <a:pPr eaLnBrk="1" hangingPunct="1"/>
            <a:r>
              <a:rPr lang="en-US" dirty="0"/>
              <a:t>Sample </a:t>
            </a:r>
            <a:r>
              <a:rPr lang="en-US" dirty="0" err="1"/>
              <a:t>RouteServer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r="1163"/>
          <a:stretch>
            <a:fillRect/>
          </a:stretch>
        </p:blipFill>
        <p:spPr>
          <a:xfrm>
            <a:off x="3352800" y="514886"/>
            <a:ext cx="6477000" cy="5581114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2846387" cy="1828800"/>
          </a:xfrm>
        </p:spPr>
        <p:txBody>
          <a:bodyPr/>
          <a:lstStyle/>
          <a:p>
            <a:pPr eaLnBrk="1" hangingPunct="1"/>
            <a:r>
              <a:rPr lang="en-US" dirty="0"/>
              <a:t>Sample </a:t>
            </a:r>
            <a:r>
              <a:rPr lang="en-US" dirty="0" err="1"/>
              <a:t>RouteServer</a:t>
            </a:r>
            <a:r>
              <a:rPr lang="en-US" dirty="0"/>
              <a:t> Request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b="4110"/>
          <a:stretch>
            <a:fillRect/>
          </a:stretch>
        </p:blipFill>
        <p:spPr>
          <a:xfrm>
            <a:off x="3320553" y="533400"/>
            <a:ext cx="6509247" cy="5334000"/>
          </a:xfrm>
          <a:prstGeom prst="rect">
            <a:avLst/>
          </a:prstGeom>
          <a:solidFill>
            <a:srgbClr val="595959"/>
          </a:solidFill>
          <a:ln>
            <a:solidFill>
              <a:srgbClr val="000000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Sample RouteServer Response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65" y="1295400"/>
            <a:ext cx="8171935" cy="4724400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7594600" y="685800"/>
            <a:ext cx="2311400" cy="2133600"/>
          </a:xfrm>
          <a:prstGeom prst="rect">
            <a:avLst/>
          </a:prstGeom>
          <a:solidFill>
            <a:srgbClr val="B8B8B8"/>
          </a:solidFill>
          <a:ln w="12700">
            <a:noFill/>
            <a:miter lim="800000"/>
            <a:headEnd/>
            <a:tailEnd/>
          </a:ln>
        </p:spPr>
        <p:txBody>
          <a:bodyPr wrap="none" anchor="ctr" anchorCtr="1">
            <a:prstTxWarp prst="textNoShape">
              <a:avLst/>
            </a:prstTxWarp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&lt;Insert Picture Here&gt;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990600" y="2133600"/>
            <a:ext cx="534511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>
                <a:solidFill>
                  <a:schemeClr val="accent1"/>
                </a:solidFill>
              </a:rPr>
              <a:t>Tips</a:t>
            </a:r>
            <a:r>
              <a:rPr lang="en-US" sz="3200"/>
              <a:t> and Tricks</a:t>
            </a:r>
          </a:p>
        </p:txBody>
      </p:sp>
      <p:pic>
        <p:nvPicPr>
          <p:cNvPr id="95236" name="Picture 4" descr="Right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4600" y="0"/>
            <a:ext cx="231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7" name="Picture 5" descr="df2f236c-MEDIUM-2276279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4600" y="685800"/>
            <a:ext cx="2311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114800" y="1371600"/>
            <a:ext cx="2286000" cy="449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29400" y="3733800"/>
            <a:ext cx="31242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indent="-119063"/>
            <a:endParaRPr lang="en-US" smtClean="0">
              <a:latin typeface="Arial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2667000"/>
            <a:ext cx="3657600" cy="32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Tables</a:t>
            </a:r>
            <a:endParaRPr lang="en-US" dirty="0"/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blackWhite">
          <a:xfrm>
            <a:off x="4191000" y="3429000"/>
            <a:ext cx="2133600" cy="583387"/>
          </a:xfrm>
          <a:prstGeom prst="rect">
            <a:avLst/>
          </a:prstGeom>
          <a:solidFill>
            <a:srgbClr val="FFFF66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38" rIns="92075" bIns="46038" anchor="ctr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dirty="0" smtClean="0"/>
              <a:t>NODE</a:t>
            </a:r>
            <a:endParaRPr lang="en-US" sz="1800" dirty="0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blackWhite">
          <a:xfrm>
            <a:off x="4191000" y="4191000"/>
            <a:ext cx="2133600" cy="583387"/>
          </a:xfrm>
          <a:prstGeom prst="rect">
            <a:avLst/>
          </a:prstGeom>
          <a:solidFill>
            <a:srgbClr val="FFFF66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38" rIns="92075" bIns="46038" anchor="ctr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dirty="0"/>
              <a:t>EDGE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blackWhite">
          <a:xfrm>
            <a:off x="4191000" y="2743200"/>
            <a:ext cx="2133600" cy="583387"/>
          </a:xfrm>
          <a:prstGeom prst="rect">
            <a:avLst/>
          </a:prstGeom>
          <a:solidFill>
            <a:srgbClr val="FFFF66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38" rIns="92075" bIns="46038" anchor="ctr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dirty="0" smtClean="0"/>
              <a:t>SIGN_POST</a:t>
            </a:r>
            <a:endParaRPr lang="en-US" sz="1800" dirty="0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blackWhite">
          <a:xfrm>
            <a:off x="4191000" y="4953000"/>
            <a:ext cx="2133600" cy="838200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38" rIns="92075" bIns="46038" anchor="ctr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dirty="0" smtClean="0"/>
              <a:t>PARTITION</a:t>
            </a:r>
            <a:endParaRPr lang="en-US" sz="1800" dirty="0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blackWhite">
          <a:xfrm>
            <a:off x="4191000" y="1981200"/>
            <a:ext cx="2133600" cy="685800"/>
          </a:xfrm>
          <a:prstGeom prst="rect">
            <a:avLst/>
          </a:prstGeom>
          <a:solidFill>
            <a:srgbClr val="FFFF66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38" rIns="92075" bIns="46038" anchor="ctr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dirty="0" smtClean="0"/>
              <a:t>SDO_ROUTER_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dirty="0" smtClean="0"/>
              <a:t>DATA_VERSION</a:t>
            </a:r>
            <a:endParaRPr lang="en-US" sz="1800" dirty="0"/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blackWhite">
          <a:xfrm>
            <a:off x="6705600" y="4204107"/>
            <a:ext cx="2971800" cy="583387"/>
          </a:xfrm>
          <a:prstGeom prst="rect">
            <a:avLst/>
          </a:prstGeom>
          <a:solidFill>
            <a:srgbClr val="FFFF66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38" rIns="92075" bIns="46038" anchor="ctr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dirty="0" smtClean="0"/>
              <a:t>ROUTER_TRANSPORT</a:t>
            </a:r>
            <a:endParaRPr lang="en-US" sz="1800" dirty="0"/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blackWhite">
          <a:xfrm>
            <a:off x="6705600" y="4953000"/>
            <a:ext cx="2971800" cy="838200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38" rIns="92075" bIns="46038" anchor="ctr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dirty="0" smtClean="0"/>
              <a:t>ROUTER_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dirty="0" smtClean="0"/>
              <a:t>TRUCKING_DATA</a:t>
            </a:r>
            <a:endParaRPr lang="en-US" sz="1800" dirty="0"/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blackWhite">
          <a:xfrm>
            <a:off x="304800" y="3429000"/>
            <a:ext cx="3505200" cy="583387"/>
          </a:xfrm>
          <a:prstGeom prst="rect">
            <a:avLst/>
          </a:prstGeom>
          <a:solidFill>
            <a:srgbClr val="FFFF66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38" rIns="92075" bIns="46038" anchor="ctr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dirty="0" smtClean="0"/>
              <a:t>ROUTER_CONDITION</a:t>
            </a:r>
            <a:endParaRPr lang="en-US" sz="1800" dirty="0"/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blackWhite">
          <a:xfrm>
            <a:off x="304800" y="4204107"/>
            <a:ext cx="3505200" cy="583387"/>
          </a:xfrm>
          <a:prstGeom prst="rect">
            <a:avLst/>
          </a:prstGeom>
          <a:solidFill>
            <a:srgbClr val="FFFF66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38" rIns="92075" bIns="46038" anchor="ctr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dirty="0" smtClean="0"/>
              <a:t>ROUTER_NAV_STRAND</a:t>
            </a:r>
            <a:endParaRPr lang="en-US" sz="1800" dirty="0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blackWhite">
          <a:xfrm>
            <a:off x="304800" y="4953000"/>
            <a:ext cx="3505200" cy="811987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38" rIns="92075" bIns="46038" anchor="ctr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dirty="0" smtClean="0"/>
              <a:t>ROUTER_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dirty="0" smtClean="0"/>
              <a:t>TURN_RESTRICTION_DATA</a:t>
            </a:r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4648200" y="1066800"/>
            <a:ext cx="1143000" cy="6514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dirty="0" smtClean="0"/>
              <a:t>Base Tables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43800" y="2819400"/>
            <a:ext cx="1447800" cy="1143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dirty="0" smtClean="0"/>
              <a:t>Trucking Data</a:t>
            </a:r>
          </a:p>
          <a:p>
            <a:r>
              <a:rPr lang="en-US" b="0" i="1" dirty="0" smtClean="0"/>
              <a:t>(Optional)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0600" y="1752600"/>
            <a:ext cx="1981200" cy="1447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dirty="0" smtClean="0"/>
              <a:t>Turn Restrictions Data</a:t>
            </a:r>
          </a:p>
          <a:p>
            <a:r>
              <a:rPr lang="en-US" b="0" i="1" dirty="0" smtClean="0"/>
              <a:t>(Optional)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Invalid Addresses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The origin and destination addresses may contain mistakes (wrong house number, street not recognized)</a:t>
            </a:r>
          </a:p>
          <a:p>
            <a:r>
              <a:rPr lang="fr-FR"/>
              <a:t>The geocoder tries its best to return a location</a:t>
            </a:r>
          </a:p>
          <a:p>
            <a:r>
              <a:rPr lang="fr-FR"/>
              <a:t>The router uses whatever the geocoder returns</a:t>
            </a:r>
          </a:p>
          <a:p>
            <a:r>
              <a:rPr lang="fr-FR"/>
              <a:t>This may lead to incorrect routes</a:t>
            </a:r>
          </a:p>
          <a:p>
            <a:pPr lvl="1"/>
            <a:r>
              <a:rPr lang="fr-FR" sz="1800">
                <a:ea typeface="ＭＳ Ｐゴシック" pitchFamily="-111" charset="-128"/>
              </a:rPr>
              <a:t>For example: « 1300 Oracle St, San Francisco, CA » does not exist.</a:t>
            </a:r>
          </a:p>
          <a:p>
            <a:pPr lvl="1"/>
            <a:r>
              <a:rPr lang="fr-FR" sz="1800">
                <a:ea typeface="ＭＳ Ｐゴシック" pitchFamily="-111" charset="-128"/>
              </a:rPr>
              <a:t>The geocoder falls back to an unspecified default location in San Francisco</a:t>
            </a:r>
          </a:p>
          <a:p>
            <a:pPr lvl="1"/>
            <a:r>
              <a:rPr lang="fr-FR" sz="1800">
                <a:ea typeface="ＭＳ Ｐゴシック" pitchFamily="-111" charset="-128"/>
              </a:rPr>
              <a:t>The router will use that location and guide you there</a:t>
            </a:r>
          </a:p>
          <a:p>
            <a:endParaRPr lang="fr-FR"/>
          </a:p>
          <a:p>
            <a:endParaRPr lang="fr-FR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04850" y="4943475"/>
            <a:ext cx="9001125" cy="10779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ea typeface="Times New Roman" charset="0"/>
                <a:cs typeface="Times New Roman" charset="0"/>
              </a:rPr>
              <a:t>Unless you are certain of the validity of the origin or destination addresses, you should geocode them first before calling the router.</a:t>
            </a:r>
          </a:p>
          <a:p>
            <a:pPr algn="l">
              <a:defRPr/>
            </a:pPr>
            <a:r>
              <a:rPr lang="en-US" b="0">
                <a:solidFill>
                  <a:srgbClr val="FF0000"/>
                </a:solidFill>
                <a:latin typeface="Arial" charset="0"/>
                <a:ea typeface="Times New Roman" charset="0"/>
                <a:cs typeface="Times New Roman" charset="0"/>
              </a:rPr>
              <a:t>You can then pass « pre-geocoded » locations to the router.</a:t>
            </a:r>
          </a:p>
        </p:txBody>
      </p:sp>
      <p:pic>
        <p:nvPicPr>
          <p:cNvPr id="9728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61450" y="5013325"/>
            <a:ext cx="5715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Non-Routable Edges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The router database typically contains only street segments that are accessible by motor vehicles</a:t>
            </a:r>
          </a:p>
          <a:p>
            <a:pPr lvl="1"/>
            <a:r>
              <a:rPr lang="fr-FR">
                <a:ea typeface="ＭＳ Ｐゴシック" pitchFamily="-111" charset="-128"/>
              </a:rPr>
              <a:t>Pedestrian-only streets are not included</a:t>
            </a:r>
          </a:p>
          <a:p>
            <a:r>
              <a:rPr lang="fr-FR"/>
              <a:t>The geocoder database typically contains all street segments</a:t>
            </a:r>
          </a:p>
          <a:p>
            <a:pPr lvl="1"/>
            <a:r>
              <a:rPr lang="fr-FR">
                <a:ea typeface="ＭＳ Ｐゴシック" pitchFamily="-111" charset="-128"/>
              </a:rPr>
              <a:t>Pedestrian-only streets are included</a:t>
            </a:r>
          </a:p>
          <a:p>
            <a:r>
              <a:rPr lang="fr-FR"/>
              <a:t>When the geocoder returns an edge that does not exist in the router database …</a:t>
            </a:r>
          </a:p>
          <a:p>
            <a:r>
              <a:rPr lang="fr-FR"/>
              <a:t>… the router « snaps » to the nearest edge in its database</a:t>
            </a:r>
          </a:p>
          <a:p>
            <a:r>
              <a:rPr lang="fr-FR" b="1"/>
              <a:t>This requires a spatial index on the EDGE table</a:t>
            </a:r>
          </a:p>
          <a:p>
            <a:pPr lvl="1"/>
            <a:endParaRPr lang="fr-FR">
              <a:ea typeface="ＭＳ Ｐゴシック" pitchFamily="-111" charset="-12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Non-Routable Edges Example Request</a:t>
            </a:r>
            <a:endParaRPr lang="en-US"/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address: 747 Howard St, San Francisco, CA</a:t>
            </a:r>
          </a:p>
          <a:p>
            <a:r>
              <a:rPr lang="en-US" dirty="0"/>
              <a:t>Destination: 33 Yerba Buena </a:t>
            </a:r>
            <a:r>
              <a:rPr lang="en-US" dirty="0" err="1"/>
              <a:t>Ln</a:t>
            </a:r>
            <a:r>
              <a:rPr lang="en-US" dirty="0"/>
              <a:t>, San Francisco CA</a:t>
            </a:r>
          </a:p>
          <a:p>
            <a:r>
              <a:rPr lang="en-US" dirty="0"/>
              <a:t>The destination is pedestrian access only</a:t>
            </a:r>
          </a:p>
          <a:p>
            <a:r>
              <a:rPr lang="en-US" dirty="0"/>
              <a:t>It has no edge in the EDGE table</a:t>
            </a:r>
          </a:p>
        </p:txBody>
      </p:sp>
      <p:sp>
        <p:nvSpPr>
          <p:cNvPr id="99332" name="Rectangle 2"/>
          <p:cNvSpPr>
            <a:spLocks noChangeArrowheads="1"/>
          </p:cNvSpPr>
          <p:nvPr/>
        </p:nvSpPr>
        <p:spPr bwMode="auto">
          <a:xfrm>
            <a:off x="304800" y="3516652"/>
            <a:ext cx="9401175" cy="24269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&lt;</a:t>
            </a:r>
            <a:r>
              <a:rPr lang="en-US" sz="1400" dirty="0" err="1">
                <a:latin typeface="Lucida Console"/>
                <a:cs typeface="Lucida Console"/>
              </a:rPr>
              <a:t>route_request</a:t>
            </a:r>
            <a:r>
              <a:rPr lang="en-US" sz="1400" dirty="0">
                <a:latin typeface="Lucida Console"/>
                <a:cs typeface="Lucida Console"/>
              </a:rPr>
              <a:t> id="1" </a:t>
            </a:r>
            <a:r>
              <a:rPr lang="en-US" sz="1400" dirty="0" err="1">
                <a:latin typeface="Lucida Console"/>
                <a:cs typeface="Lucida Console"/>
              </a:rPr>
              <a:t>route_preference</a:t>
            </a:r>
            <a:r>
              <a:rPr lang="en-US" sz="1400" dirty="0">
                <a:latin typeface="Lucida Console"/>
                <a:cs typeface="Lucida Console"/>
              </a:rPr>
              <a:t>="fastest" </a:t>
            </a:r>
            <a:r>
              <a:rPr lang="en-US" sz="1400" dirty="0" err="1">
                <a:latin typeface="Lucida Console"/>
                <a:cs typeface="Lucida Console"/>
              </a:rPr>
              <a:t>return_driving_directions</a:t>
            </a:r>
            <a:r>
              <a:rPr lang="en-US" sz="1400" dirty="0">
                <a:latin typeface="Lucida Console"/>
                <a:cs typeface="Lucida Console"/>
              </a:rPr>
              <a:t>="true"</a:t>
            </a:r>
            <a:endParaRPr lang="en-US" sz="1400" dirty="0" smtClean="0">
              <a:latin typeface="Lucida Console"/>
              <a:cs typeface="Lucida Console"/>
            </a:endParaRP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 err="1" smtClean="0">
                <a:latin typeface="Lucida Console"/>
                <a:cs typeface="Lucida Console"/>
              </a:rPr>
              <a:t>return_route_edge_ids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>
                <a:latin typeface="Lucida Console"/>
                <a:cs typeface="Lucida Console"/>
              </a:rPr>
              <a:t>="true" </a:t>
            </a:r>
            <a:r>
              <a:rPr lang="en-US" sz="1400" dirty="0" err="1">
                <a:latin typeface="Lucida Console"/>
                <a:cs typeface="Lucida Console"/>
              </a:rPr>
              <a:t>distance_unit</a:t>
            </a:r>
            <a:r>
              <a:rPr lang="en-US" sz="1400" dirty="0">
                <a:latin typeface="Lucida Console"/>
                <a:cs typeface="Lucida Console"/>
              </a:rPr>
              <a:t>="mile" </a:t>
            </a:r>
            <a:r>
              <a:rPr lang="en-US" sz="1400" dirty="0" err="1">
                <a:latin typeface="Lucida Console"/>
                <a:cs typeface="Lucida Console"/>
              </a:rPr>
              <a:t>time_unit</a:t>
            </a:r>
            <a:r>
              <a:rPr lang="en-US" sz="1400" dirty="0">
                <a:latin typeface="Lucida Console"/>
                <a:cs typeface="Lucida Console"/>
              </a:rPr>
              <a:t>="minute"&gt;</a:t>
            </a:r>
            <a:endParaRPr lang="en-US" sz="1400" dirty="0" smtClean="0">
              <a:latin typeface="Lucida Console"/>
              <a:cs typeface="Lucida Console"/>
            </a:endParaRP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 smtClean="0">
                <a:latin typeface="Lucida Console"/>
                <a:cs typeface="Lucida Console"/>
              </a:rPr>
              <a:t> &lt;</a:t>
            </a:r>
            <a:r>
              <a:rPr lang="en-US" sz="1400" dirty="0" err="1">
                <a:latin typeface="Lucida Console"/>
                <a:cs typeface="Lucida Console"/>
              </a:rPr>
              <a:t>start_location</a:t>
            </a:r>
            <a:r>
              <a:rPr lang="en-US" sz="1400" dirty="0">
                <a:latin typeface="Lucida Console"/>
                <a:cs typeface="Lucida Console"/>
              </a:rPr>
              <a:t>&gt; &lt;</a:t>
            </a:r>
            <a:r>
              <a:rPr lang="en-US" sz="1400" dirty="0" err="1">
                <a:latin typeface="Lucida Console"/>
                <a:cs typeface="Lucida Console"/>
              </a:rPr>
              <a:t>input_location</a:t>
            </a:r>
            <a:r>
              <a:rPr lang="en-US" sz="1400" dirty="0">
                <a:latin typeface="Lucida Console"/>
                <a:cs typeface="Lucida Console"/>
              </a:rPr>
              <a:t> id="1" &gt; &lt;</a:t>
            </a:r>
            <a:r>
              <a:rPr lang="en-US" sz="1400" dirty="0" err="1">
                <a:latin typeface="Lucida Console"/>
                <a:cs typeface="Lucida Console"/>
              </a:rPr>
              <a:t>input_address</a:t>
            </a:r>
            <a:r>
              <a:rPr lang="en-US" sz="1400" dirty="0">
                <a:latin typeface="Lucida Console"/>
                <a:cs typeface="Lucida Console"/>
              </a:rPr>
              <a:t>&gt; &lt;unformatted country="US" 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Lucida Console"/>
                <a:cs typeface="Lucida Console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address_line</a:t>
            </a:r>
            <a:r>
              <a:rPr lang="en-US" sz="1400" dirty="0">
                <a:solidFill>
                  <a:srgbClr val="FF0000"/>
                </a:solidFill>
                <a:latin typeface="Lucida Console"/>
                <a:cs typeface="Lucida Console"/>
              </a:rPr>
              <a:t> value="747 Howard Street"/&gt;&lt;</a:t>
            </a:r>
            <a:r>
              <a:rPr lang="en-US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address_line</a:t>
            </a:r>
            <a:r>
              <a:rPr lang="en-US" sz="1400" dirty="0">
                <a:solidFill>
                  <a:srgbClr val="FF0000"/>
                </a:solidFill>
                <a:latin typeface="Lucida Console"/>
                <a:cs typeface="Lucida Console"/>
              </a:rPr>
              <a:t> value="San </a:t>
            </a:r>
            <a:r>
              <a:rPr lang="en-US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Francisco,CA</a:t>
            </a:r>
            <a:r>
              <a:rPr lang="en-US" sz="1400" dirty="0">
                <a:solidFill>
                  <a:srgbClr val="FF0000"/>
                </a:solidFill>
                <a:latin typeface="Lucida Console"/>
                <a:cs typeface="Lucida Console"/>
              </a:rPr>
              <a:t>"/&gt;</a:t>
            </a:r>
            <a:endParaRPr lang="en-US" sz="1400" dirty="0" smtClean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 smtClean="0">
                <a:latin typeface="Lucida Console"/>
                <a:cs typeface="Lucida Console"/>
              </a:rPr>
              <a:t>  &lt;</a:t>
            </a:r>
            <a:r>
              <a:rPr lang="en-US" sz="1400" dirty="0">
                <a:latin typeface="Lucida Console"/>
                <a:cs typeface="Lucida Console"/>
              </a:rPr>
              <a:t>/unformatted &gt; &lt;/</a:t>
            </a:r>
            <a:r>
              <a:rPr lang="en-US" sz="1400" dirty="0" err="1">
                <a:latin typeface="Lucida Console"/>
                <a:cs typeface="Lucida Console"/>
              </a:rPr>
              <a:t>input_address</a:t>
            </a:r>
            <a:r>
              <a:rPr lang="en-US" sz="1400" dirty="0">
                <a:latin typeface="Lucida Console"/>
                <a:cs typeface="Lucida Console"/>
              </a:rPr>
              <a:t>&gt; &lt;/</a:t>
            </a:r>
            <a:r>
              <a:rPr lang="en-US" sz="1400" dirty="0" err="1">
                <a:latin typeface="Lucida Console"/>
                <a:cs typeface="Lucida Console"/>
              </a:rPr>
              <a:t>input_location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 smtClean="0">
                <a:latin typeface="Lucida Console"/>
                <a:cs typeface="Lucida Console"/>
              </a:rPr>
              <a:t> &lt;</a:t>
            </a:r>
            <a:r>
              <a:rPr lang="en-US" sz="1400" dirty="0">
                <a:latin typeface="Lucida Console"/>
                <a:cs typeface="Lucida Console"/>
              </a:rPr>
              <a:t>/</a:t>
            </a:r>
            <a:r>
              <a:rPr lang="en-US" sz="1400" dirty="0" err="1">
                <a:latin typeface="Lucida Console"/>
                <a:cs typeface="Lucida Console"/>
              </a:rPr>
              <a:t>start_location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  <a:endParaRPr lang="en-US" sz="1400" dirty="0" smtClean="0">
              <a:latin typeface="Lucida Console"/>
              <a:cs typeface="Lucida Console"/>
            </a:endParaRP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 smtClean="0">
                <a:latin typeface="Lucida Console"/>
                <a:cs typeface="Lucida Console"/>
              </a:rPr>
              <a:t> &lt;</a:t>
            </a:r>
            <a:r>
              <a:rPr lang="en-US" sz="1400" dirty="0" err="1">
                <a:latin typeface="Lucida Console"/>
                <a:cs typeface="Lucida Console"/>
              </a:rPr>
              <a:t>end_location</a:t>
            </a:r>
            <a:r>
              <a:rPr lang="en-US" sz="1400" dirty="0">
                <a:latin typeface="Lucida Console"/>
                <a:cs typeface="Lucida Console"/>
              </a:rPr>
              <a:t>&gt; &lt;</a:t>
            </a:r>
            <a:r>
              <a:rPr lang="en-US" sz="1400" dirty="0" err="1">
                <a:latin typeface="Lucida Console"/>
                <a:cs typeface="Lucida Console"/>
              </a:rPr>
              <a:t>input_location</a:t>
            </a:r>
            <a:r>
              <a:rPr lang="en-US" sz="1400" dirty="0">
                <a:latin typeface="Lucida Console"/>
                <a:cs typeface="Lucida Console"/>
              </a:rPr>
              <a:t> id="2" &gt; &lt;</a:t>
            </a:r>
            <a:r>
              <a:rPr lang="en-US" sz="1400" dirty="0" err="1">
                <a:latin typeface="Lucida Console"/>
                <a:cs typeface="Lucida Console"/>
              </a:rPr>
              <a:t>input_address</a:t>
            </a:r>
            <a:r>
              <a:rPr lang="en-US" sz="1400" dirty="0">
                <a:latin typeface="Lucida Console"/>
                <a:cs typeface="Lucida Console"/>
              </a:rPr>
              <a:t>&gt; &lt;unformatted country="US" 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 smtClean="0">
                <a:latin typeface="Lucida Console"/>
                <a:cs typeface="Lucida Console"/>
              </a:rPr>
              <a:t>  </a:t>
            </a:r>
            <a:r>
              <a:rPr lang="en-US" sz="1400" dirty="0" smtClean="0">
                <a:solidFill>
                  <a:srgbClr val="FF0000"/>
                </a:solidFill>
                <a:latin typeface="Lucida Console"/>
                <a:cs typeface="Lucida Console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address_line</a:t>
            </a:r>
            <a:r>
              <a:rPr lang="en-US" sz="1400" dirty="0">
                <a:solidFill>
                  <a:srgbClr val="FF0000"/>
                </a:solidFill>
                <a:latin typeface="Lucida Console"/>
                <a:cs typeface="Lucida Console"/>
              </a:rPr>
              <a:t> value="33 Yerba Buena Lane"/&gt;&lt;</a:t>
            </a:r>
            <a:r>
              <a:rPr lang="en-US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address_line</a:t>
            </a:r>
            <a:r>
              <a:rPr lang="en-US" sz="1400" dirty="0">
                <a:solidFill>
                  <a:srgbClr val="FF0000"/>
                </a:solidFill>
                <a:latin typeface="Lucida Console"/>
                <a:cs typeface="Lucida Console"/>
              </a:rPr>
              <a:t> value="San </a:t>
            </a:r>
            <a:r>
              <a:rPr lang="en-US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Francisco,CA</a:t>
            </a:r>
            <a:r>
              <a:rPr lang="en-US" sz="1400" dirty="0">
                <a:solidFill>
                  <a:srgbClr val="FF0000"/>
                </a:solidFill>
                <a:latin typeface="Lucida Console"/>
                <a:cs typeface="Lucida Console"/>
              </a:rPr>
              <a:t>"/&gt;</a:t>
            </a:r>
            <a:endParaRPr lang="en-US" sz="1400" dirty="0" smtClean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 smtClean="0">
                <a:latin typeface="Lucida Console"/>
                <a:cs typeface="Lucida Console"/>
              </a:rPr>
              <a:t>  &lt;</a:t>
            </a:r>
            <a:r>
              <a:rPr lang="en-US" sz="1400" dirty="0">
                <a:latin typeface="Lucida Console"/>
                <a:cs typeface="Lucida Console"/>
              </a:rPr>
              <a:t>/unformatted &gt; &lt;/</a:t>
            </a:r>
            <a:r>
              <a:rPr lang="en-US" sz="1400" dirty="0" err="1">
                <a:latin typeface="Lucida Console"/>
                <a:cs typeface="Lucida Console"/>
              </a:rPr>
              <a:t>input_address</a:t>
            </a:r>
            <a:r>
              <a:rPr lang="en-US" sz="1400" dirty="0">
                <a:latin typeface="Lucida Console"/>
                <a:cs typeface="Lucida Console"/>
              </a:rPr>
              <a:t>&gt; &lt;/</a:t>
            </a:r>
            <a:r>
              <a:rPr lang="en-US" sz="1400" dirty="0" err="1">
                <a:latin typeface="Lucida Console"/>
                <a:cs typeface="Lucida Console"/>
              </a:rPr>
              <a:t>input_location</a:t>
            </a:r>
            <a:r>
              <a:rPr lang="en-US" sz="1400" dirty="0" smtClean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 smtClean="0">
                <a:latin typeface="Lucida Console"/>
                <a:cs typeface="Lucida Console"/>
              </a:rPr>
              <a:t> &lt;</a:t>
            </a:r>
            <a:r>
              <a:rPr lang="en-US" sz="1400" dirty="0">
                <a:latin typeface="Lucida Console"/>
                <a:cs typeface="Lucida Console"/>
              </a:rPr>
              <a:t>/</a:t>
            </a:r>
            <a:r>
              <a:rPr lang="en-US" sz="1400" dirty="0" err="1">
                <a:latin typeface="Lucida Console"/>
                <a:cs typeface="Lucida Console"/>
              </a:rPr>
              <a:t>end_location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&lt;/</a:t>
            </a:r>
            <a:r>
              <a:rPr lang="en-US" sz="1400" dirty="0" err="1">
                <a:latin typeface="Lucida Console"/>
                <a:cs typeface="Lucida Console"/>
              </a:rPr>
              <a:t>route_request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Non-Routable Edges Example Response</a:t>
            </a:r>
            <a:endParaRPr lang="en-US"/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200025" y="1430201"/>
            <a:ext cx="9505950" cy="7033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>
                <a:latin typeface="Lucida Console"/>
                <a:cs typeface="Lucida Console"/>
              </a:rPr>
              <a:t>&lt;route_response&gt;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>
                <a:latin typeface="Lucida Console"/>
                <a:cs typeface="Lucida Console"/>
              </a:rPr>
              <a:t>  &lt;route id="1" step_count="3" distance="0.5543466770781551" distance_unit="mile"  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>
                <a:latin typeface="Lucida Console"/>
                <a:cs typeface="Lucida Console"/>
              </a:rPr>
              <a:t>    time="1.3516817728678385" time_unit="minute“&gt;</a:t>
            </a:r>
          </a:p>
        </p:txBody>
      </p:sp>
      <p:sp>
        <p:nvSpPr>
          <p:cNvPr id="100356" name="Rectangle 2"/>
          <p:cNvSpPr>
            <a:spLocks noChangeArrowheads="1"/>
          </p:cNvSpPr>
          <p:nvPr/>
        </p:nvSpPr>
        <p:spPr bwMode="auto">
          <a:xfrm>
            <a:off x="200025" y="2205038"/>
            <a:ext cx="9505950" cy="15651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&lt;</a:t>
            </a:r>
            <a:r>
              <a:rPr lang="en-US" sz="1400" dirty="0" err="1">
                <a:latin typeface="Lucida Console"/>
                <a:cs typeface="Lucida Console"/>
              </a:rPr>
              <a:t>route_edge_ids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&lt;</a:t>
            </a:r>
            <a:r>
              <a:rPr lang="en-US" sz="1400" dirty="0" err="1">
                <a:latin typeface="Lucida Console"/>
                <a:cs typeface="Lucida Console"/>
              </a:rPr>
              <a:t>edge_ids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  -917724446, -917724445, -1510141634, -917723642, -917723645, -917723644, 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  -198595633, 199082614, 199139293, 199113693, 1529997051, 1529997052, 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  797415915, </a:t>
            </a:r>
            <a:r>
              <a:rPr lang="en-US" sz="1400" dirty="0">
                <a:solidFill>
                  <a:srgbClr val="FF0000"/>
                </a:solidFill>
                <a:latin typeface="Lucida Console"/>
                <a:cs typeface="Lucida Console"/>
              </a:rPr>
              <a:t>198926288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&lt;/</a:t>
            </a:r>
            <a:r>
              <a:rPr lang="en-US" sz="1400" dirty="0" err="1">
                <a:latin typeface="Lucida Console"/>
                <a:cs typeface="Lucida Console"/>
              </a:rPr>
              <a:t>edge_ids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&lt;/</a:t>
            </a:r>
            <a:r>
              <a:rPr lang="en-US" sz="1400" dirty="0" err="1">
                <a:latin typeface="Lucida Console"/>
                <a:cs typeface="Lucida Console"/>
              </a:rPr>
              <a:t>route_edge_ids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</p:txBody>
      </p:sp>
      <p:sp>
        <p:nvSpPr>
          <p:cNvPr id="100357" name="Rectangle 2"/>
          <p:cNvSpPr>
            <a:spLocks noChangeArrowheads="1"/>
          </p:cNvSpPr>
          <p:nvPr/>
        </p:nvSpPr>
        <p:spPr bwMode="auto">
          <a:xfrm>
            <a:off x="200025" y="3886200"/>
            <a:ext cx="9505950" cy="13497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>
                <a:latin typeface="Lucida Console"/>
                <a:cs typeface="Lucida Console"/>
              </a:rPr>
              <a:t>    &lt;start_location&gt;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>
                <a:latin typeface="Lucida Console"/>
                <a:cs typeface="Lucida Console"/>
              </a:rPr>
              <a:t>      &lt;location id="1" longitude="-122.4016" latitude="37.78415" house_number="747" 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>
                <a:latin typeface="Lucida Console"/>
                <a:cs typeface="Lucida Console"/>
              </a:rPr>
              <a:t>        street="HOWARD ST" city="SAN FRANCISCO" state="CA" country="US" 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>
                <a:latin typeface="Lucida Console"/>
                <a:cs typeface="Lucida Console"/>
              </a:rPr>
              <a:t>        postal_code="94103" 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>
                <a:latin typeface="Lucida Console"/>
                <a:cs typeface="Lucida Console"/>
              </a:rPr>
              <a:t>        edge_id="917724446" percent="0.0"/&gt;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>
                <a:latin typeface="Lucida Console"/>
                <a:cs typeface="Lucida Console"/>
              </a:rPr>
              <a:t>    &lt;/start_location&gt;</a:t>
            </a:r>
          </a:p>
        </p:txBody>
      </p:sp>
      <p:sp>
        <p:nvSpPr>
          <p:cNvPr id="100358" name="Text Box 7"/>
          <p:cNvSpPr txBox="1">
            <a:spLocks noChangeArrowheads="1"/>
          </p:cNvSpPr>
          <p:nvPr/>
        </p:nvSpPr>
        <p:spPr bwMode="auto">
          <a:xfrm>
            <a:off x="7443788" y="3060700"/>
            <a:ext cx="2262187" cy="1016000"/>
          </a:xfrm>
          <a:prstGeom prst="rect">
            <a:avLst/>
          </a:prstGeom>
          <a:solidFill>
            <a:srgbClr val="FFC40E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 defTabSz="76200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GB" b="0">
                <a:solidFill>
                  <a:schemeClr val="hlink"/>
                </a:solidFill>
                <a:latin typeface="Univers" charset="0"/>
              </a:rPr>
              <a:t>Destination edge for the computed route</a:t>
            </a:r>
          </a:p>
        </p:txBody>
      </p:sp>
      <p:cxnSp>
        <p:nvCxnSpPr>
          <p:cNvPr id="100359" name="Straight Arrow Connector 22"/>
          <p:cNvCxnSpPr>
            <a:cxnSpLocks noChangeShapeType="1"/>
            <a:stCxn id="100358" idx="1"/>
          </p:cNvCxnSpPr>
          <p:nvPr/>
        </p:nvCxnSpPr>
        <p:spPr bwMode="auto">
          <a:xfrm rot="10800000">
            <a:off x="3352800" y="3276600"/>
            <a:ext cx="4090988" cy="2921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Non-Routable Edges Example Response</a:t>
            </a:r>
            <a:endParaRPr lang="en-US"/>
          </a:p>
        </p:txBody>
      </p:sp>
      <p:sp>
        <p:nvSpPr>
          <p:cNvPr id="101379" name="Rectangle 2"/>
          <p:cNvSpPr>
            <a:spLocks noChangeArrowheads="1"/>
          </p:cNvSpPr>
          <p:nvPr/>
        </p:nvSpPr>
        <p:spPr bwMode="auto">
          <a:xfrm>
            <a:off x="200025" y="1469671"/>
            <a:ext cx="9505950" cy="13497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&lt;segment sequence="1" instruction="Start out on HOWARD ST (Going Southwest)" 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distance="0.2576586138370253" time="0.6282575905323029"/&gt;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&lt;segment sequence="2" instruction="Turn RIGHT onto 5TH ST (Going Northwest)" 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distance="0.1205368791041051" time="0.2939090967178345"/&gt;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&lt;segment sequence="3" instruction="Turn RIGHT onto MISSION ST (Going Northeast)" 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distance="0.17615112546943176" time="0.42951515714327493"/&gt;</a:t>
            </a:r>
          </a:p>
        </p:txBody>
      </p:sp>
      <p:sp>
        <p:nvSpPr>
          <p:cNvPr id="101380" name="Rectangle 2"/>
          <p:cNvSpPr>
            <a:spLocks noChangeArrowheads="1"/>
          </p:cNvSpPr>
          <p:nvPr/>
        </p:nvSpPr>
        <p:spPr bwMode="auto">
          <a:xfrm>
            <a:off x="200025" y="2917471"/>
            <a:ext cx="9505950" cy="13497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&lt;</a:t>
            </a:r>
            <a:r>
              <a:rPr lang="en-US" sz="1400" dirty="0" err="1">
                <a:latin typeface="Lucida Console"/>
                <a:cs typeface="Lucida Console"/>
              </a:rPr>
              <a:t>end_location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&lt;location id="2" longitude="-122.40398918367347" latitude="37.78551795918367" 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  </a:t>
            </a:r>
            <a:r>
              <a:rPr lang="en-US" sz="1400" dirty="0" err="1">
                <a:latin typeface="Lucida Console"/>
                <a:cs typeface="Lucida Console"/>
              </a:rPr>
              <a:t>house_number</a:t>
            </a:r>
            <a:r>
              <a:rPr lang="en-US" sz="1400" dirty="0">
                <a:latin typeface="Lucida Console"/>
                <a:cs typeface="Lucida Console"/>
              </a:rPr>
              <a:t>="33“ street="YERBA BUENA LN" city="SAN FRANCISCO" state="CA" 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  country="US" </a:t>
            </a:r>
            <a:r>
              <a:rPr lang="en-US" sz="1400" dirty="0" err="1">
                <a:latin typeface="Lucida Console"/>
                <a:cs typeface="Lucida Console"/>
              </a:rPr>
              <a:t>postal_code</a:t>
            </a:r>
            <a:r>
              <a:rPr lang="en-US" sz="1400" dirty="0">
                <a:latin typeface="Lucida Console"/>
                <a:cs typeface="Lucida Console"/>
              </a:rPr>
              <a:t>="94103" 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    </a:t>
            </a:r>
            <a:r>
              <a:rPr lang="en-US" sz="1400" dirty="0" err="1">
                <a:latin typeface="Lucida Console"/>
                <a:cs typeface="Lucida Console"/>
              </a:rPr>
              <a:t>edge_id</a:t>
            </a:r>
            <a:r>
              <a:rPr lang="en-US" sz="1400" dirty="0">
                <a:latin typeface="Lucida Console"/>
                <a:cs typeface="Lucida Console"/>
              </a:rPr>
              <a:t>="</a:t>
            </a:r>
            <a:r>
              <a:rPr lang="en-US" sz="1400" dirty="0">
                <a:solidFill>
                  <a:srgbClr val="FF0000"/>
                </a:solidFill>
                <a:latin typeface="Lucida Console"/>
                <a:cs typeface="Lucida Console"/>
              </a:rPr>
              <a:t>647710501</a:t>
            </a:r>
            <a:r>
              <a:rPr lang="en-US" sz="1400" dirty="0">
                <a:latin typeface="Lucida Console"/>
                <a:cs typeface="Lucida Console"/>
              </a:rPr>
              <a:t>" percent="0.32653061224489793"/&gt;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 dirty="0">
                <a:latin typeface="Lucida Console"/>
                <a:cs typeface="Lucida Console"/>
              </a:rPr>
              <a:t>    &lt;/</a:t>
            </a:r>
            <a:r>
              <a:rPr lang="en-US" sz="1400" dirty="0" err="1">
                <a:latin typeface="Lucida Console"/>
                <a:cs typeface="Lucida Console"/>
              </a:rPr>
              <a:t>end_location</a:t>
            </a:r>
            <a:r>
              <a:rPr lang="en-US" sz="1400" dirty="0">
                <a:latin typeface="Lucida Console"/>
                <a:cs typeface="Lucida Console"/>
              </a:rPr>
              <a:t>&gt;</a:t>
            </a:r>
          </a:p>
        </p:txBody>
      </p:sp>
      <p:sp>
        <p:nvSpPr>
          <p:cNvPr id="101381" name="Rectangle 2"/>
          <p:cNvSpPr>
            <a:spLocks noChangeArrowheads="1"/>
          </p:cNvSpPr>
          <p:nvPr/>
        </p:nvSpPr>
        <p:spPr bwMode="auto">
          <a:xfrm>
            <a:off x="200025" y="4419600"/>
            <a:ext cx="9505950" cy="4879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>
                <a:latin typeface="Lucida Console"/>
                <a:cs typeface="Lucida Console"/>
              </a:rPr>
              <a:t>  &lt;/route&gt;</a:t>
            </a:r>
          </a:p>
          <a:p>
            <a:pPr algn="l" defTabSz="822325" eaLnBrk="0" hangingPunct="0"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sz="1400">
                <a:latin typeface="Lucida Console"/>
                <a:cs typeface="Lucida Console"/>
              </a:rPr>
              <a:t>&lt;/route_response&gt;</a:t>
            </a:r>
          </a:p>
        </p:txBody>
      </p:sp>
      <p:sp>
        <p:nvSpPr>
          <p:cNvPr id="101382" name="Text Box 7"/>
          <p:cNvSpPr txBox="1">
            <a:spLocks noChangeArrowheads="1"/>
          </p:cNvSpPr>
          <p:nvPr/>
        </p:nvSpPr>
        <p:spPr bwMode="auto">
          <a:xfrm>
            <a:off x="7473950" y="4724400"/>
            <a:ext cx="2260600" cy="1323975"/>
          </a:xfrm>
          <a:prstGeom prst="rect">
            <a:avLst/>
          </a:prstGeom>
          <a:solidFill>
            <a:srgbClr val="FFC40E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 defTabSz="76200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GB" b="0">
                <a:solidFill>
                  <a:schemeClr val="hlink"/>
                </a:solidFill>
                <a:latin typeface="Univers" charset="0"/>
              </a:rPr>
              <a:t>Edge for the geocoded destination address </a:t>
            </a:r>
          </a:p>
        </p:txBody>
      </p:sp>
      <p:cxnSp>
        <p:nvCxnSpPr>
          <p:cNvPr id="101383" name="Straight Arrow Connector 22"/>
          <p:cNvCxnSpPr>
            <a:cxnSpLocks noChangeShapeType="1"/>
            <a:stCxn id="101382" idx="1"/>
          </p:cNvCxnSpPr>
          <p:nvPr/>
        </p:nvCxnSpPr>
        <p:spPr bwMode="auto">
          <a:xfrm rot="10800000">
            <a:off x="2819400" y="4038600"/>
            <a:ext cx="4654550" cy="13477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Viewing the Partitions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The following query generates the MBR of each partition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Use it to view the partitions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838200" y="2178050"/>
            <a:ext cx="4259263" cy="139541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SELECT partition_id,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       sdo_aggr_mbr(geometry)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FROM node</a:t>
            </a:r>
          </a:p>
          <a:p>
            <a:pPr algn="l" defTabSz="822325" eaLnBrk="0" hangingPunct="0">
              <a:lnSpc>
                <a:spcPct val="80000"/>
              </a:lnSpc>
              <a:buClrTx/>
            </a:pPr>
            <a:r>
              <a:rPr lang="en-US" sz="1800">
                <a:solidFill>
                  <a:srgbClr val="000066"/>
                </a:solidFill>
                <a:latin typeface="Courier New" pitchFamily="-111" charset="0"/>
              </a:rPr>
              <a:t>GROUP BY partition_id;</a:t>
            </a:r>
          </a:p>
        </p:txBody>
      </p:sp>
      <p:pic>
        <p:nvPicPr>
          <p:cNvPr id="102405" name="Picture 2" descr="C:\Temp\capture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0025" y="2205038"/>
            <a:ext cx="4425950" cy="3600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Routing </a:t>
            </a:r>
            <a:r>
              <a:rPr lang="en-US" dirty="0"/>
              <a:t>Tables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NODE table</a:t>
            </a:r>
          </a:p>
          <a:p>
            <a:pPr lvl="1"/>
            <a:r>
              <a:rPr lang="en-US">
                <a:ea typeface="ＭＳ Ｐゴシック" pitchFamily="-111" charset="-128"/>
              </a:rPr>
              <a:t>Describes all road intersections</a:t>
            </a:r>
          </a:p>
          <a:p>
            <a:r>
              <a:rPr lang="en-US" b="1"/>
              <a:t>EDGE table</a:t>
            </a:r>
          </a:p>
          <a:p>
            <a:pPr lvl="1"/>
            <a:r>
              <a:rPr lang="en-US">
                <a:ea typeface="ＭＳ Ｐゴシック" pitchFamily="-111" charset="-128"/>
              </a:rPr>
              <a:t>Describes all road segments in the network</a:t>
            </a:r>
          </a:p>
          <a:p>
            <a:pPr lvl="1"/>
            <a:r>
              <a:rPr lang="en-US">
                <a:ea typeface="ＭＳ Ｐゴシック" pitchFamily="-111" charset="-128"/>
              </a:rPr>
              <a:t>Each segment has a unique identifier</a:t>
            </a:r>
          </a:p>
          <a:p>
            <a:pPr lvl="1"/>
            <a:r>
              <a:rPr lang="en-US">
                <a:ea typeface="ＭＳ Ｐゴシック" pitchFamily="-111" charset="-128"/>
              </a:rPr>
              <a:t>Edges are all oriented: two edges for each two-way street</a:t>
            </a:r>
          </a:p>
          <a:p>
            <a:r>
              <a:rPr lang="en-US" b="1"/>
              <a:t>PARTITION table</a:t>
            </a:r>
          </a:p>
          <a:p>
            <a:pPr lvl="1"/>
            <a:r>
              <a:rPr lang="en-US">
                <a:ea typeface="ＭＳ Ｐゴシック" pitchFamily="-111" charset="-128"/>
              </a:rPr>
              <a:t>One row per network partition</a:t>
            </a:r>
          </a:p>
          <a:p>
            <a:pPr lvl="1"/>
            <a:r>
              <a:rPr lang="en-US">
                <a:ea typeface="ＭＳ Ｐゴシック" pitchFamily="-111" charset="-128"/>
              </a:rPr>
              <a:t>Contains a binary-encoding of the sub-network for each partition</a:t>
            </a:r>
          </a:p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NODE Table</a:t>
            </a:r>
          </a:p>
        </p:txBody>
      </p:sp>
      <p:graphicFrame>
        <p:nvGraphicFramePr>
          <p:cNvPr id="7" name="Group 87"/>
          <p:cNvGraphicFramePr>
            <a:graphicFrameLocks noGrp="1"/>
          </p:cNvGraphicFramePr>
          <p:nvPr>
            <p:ph idx="1"/>
          </p:nvPr>
        </p:nvGraphicFramePr>
        <p:xfrm>
          <a:off x="742950" y="1600200"/>
          <a:ext cx="8705850" cy="1374144"/>
        </p:xfrm>
        <a:graphic>
          <a:graphicData uri="http://schemas.openxmlformats.org/drawingml/2006/table">
            <a:tbl>
              <a:tblPr/>
              <a:tblGrid>
                <a:gridCol w="1906588"/>
                <a:gridCol w="1943100"/>
                <a:gridCol w="485616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Column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Data Type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Usage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NODE_ID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NUMBER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Unique ID of the node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GEOMETRY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SDO_GEOMETRY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Shape of the node (point geometry)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PARTITION_ID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NUMBER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ID of the partition that contains that node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acle">
  <a:themeElements>
    <a:clrScheme name="Oracle 1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D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EAAAA"/>
      </a:accent5>
      <a:accent6>
        <a:srgbClr val="AEAEAE"/>
      </a:accent6>
      <a:hlink>
        <a:srgbClr val="4D4D4D"/>
      </a:hlink>
      <a:folHlink>
        <a:srgbClr val="667263"/>
      </a:folHlink>
    </a:clrScheme>
    <a:fontScheme name="Orac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Oracle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Designs\Oracle.pot</Template>
  <TotalTime>15314</TotalTime>
  <Words>7100</Words>
  <Application>Microsoft Macintosh PowerPoint</Application>
  <PresentationFormat>A4 Paper (210x297 mm)</PresentationFormat>
  <Paragraphs>1178</Paragraphs>
  <Slides>76</Slides>
  <Notes>29</Notes>
  <HiddenSlides>3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Oracle</vt:lpstr>
      <vt:lpstr>Slide 1</vt:lpstr>
      <vt:lpstr>Routing Server</vt:lpstr>
      <vt:lpstr>Slide 3</vt:lpstr>
      <vt:lpstr>The Oracle Spatial Routing Engine</vt:lpstr>
      <vt:lpstr>Routing Web Service Architecture</vt:lpstr>
      <vt:lpstr>Slide 6</vt:lpstr>
      <vt:lpstr>Routing Tables</vt:lpstr>
      <vt:lpstr>Base Routing Tables</vt:lpstr>
      <vt:lpstr>NODE Table</vt:lpstr>
      <vt:lpstr>EDGE Table</vt:lpstr>
      <vt:lpstr>PARTITION Table</vt:lpstr>
      <vt:lpstr>Base Routing Tables</vt:lpstr>
      <vt:lpstr>SIGN_POST Table</vt:lpstr>
      <vt:lpstr>SDO_ROUTER_DATA_VERSION Table</vt:lpstr>
      <vt:lpstr>Extended Routing Tables Transport Attributes</vt:lpstr>
      <vt:lpstr>ROUTER_TRANSPORT Table </vt:lpstr>
      <vt:lpstr>ROUTER_TRANSPORT Table  Physical Restrictions</vt:lpstr>
      <vt:lpstr>ROUTER_TRANSPORT Table  Legal Restrictions</vt:lpstr>
      <vt:lpstr>ROUTER_TRUCKING_DATA Table</vt:lpstr>
      <vt:lpstr>Extended Routing Tables Turn Restrictions</vt:lpstr>
      <vt:lpstr>ROUTER_TURN_RESTRICTION_DATA  </vt:lpstr>
      <vt:lpstr>ROUTER_CONDITION  </vt:lpstr>
      <vt:lpstr>ROUTER_NAV_STRAND  </vt:lpstr>
      <vt:lpstr>A Note on Versions</vt:lpstr>
      <vt:lpstr>A Note on Versions</vt:lpstr>
      <vt:lpstr>Slide 26</vt:lpstr>
      <vt:lpstr>Defining a NDM Network</vt:lpstr>
      <vt:lpstr>Defining a NDM Network</vt:lpstr>
      <vt:lpstr>Installation and configuration</vt:lpstr>
      <vt:lpstr>Router Configuration</vt:lpstr>
      <vt:lpstr>Router Configuration Parameters</vt:lpstr>
      <vt:lpstr>Router Configuration Parameters</vt:lpstr>
      <vt:lpstr>Router Configuration Parameters</vt:lpstr>
      <vt:lpstr>Router Configuration Parameters</vt:lpstr>
      <vt:lpstr>Router Configuration Parameters</vt:lpstr>
      <vt:lpstr>Router Configuration Parameters Two important parameters</vt:lpstr>
      <vt:lpstr>Memory Requirements</vt:lpstr>
      <vt:lpstr>Slide 38</vt:lpstr>
      <vt:lpstr>Network Partitioning</vt:lpstr>
      <vt:lpstr>Network Partitioning</vt:lpstr>
      <vt:lpstr>Network Partitioning</vt:lpstr>
      <vt:lpstr>Network Partitioning</vt:lpstr>
      <vt:lpstr>Slide 43</vt:lpstr>
      <vt:lpstr>Routing Queries</vt:lpstr>
      <vt:lpstr>Types of Route Requests </vt:lpstr>
      <vt:lpstr>Point-to-Point Routes</vt:lpstr>
      <vt:lpstr>A Simple Route Request</vt:lpstr>
      <vt:lpstr>Route Request Attributes</vt:lpstr>
      <vt:lpstr>XML Response to a Simple Route Request</vt:lpstr>
      <vt:lpstr>JSON responses</vt:lpstr>
      <vt:lpstr>Truck Request Specific Attributes</vt:lpstr>
      <vt:lpstr>A Truck Route Request</vt:lpstr>
      <vt:lpstr>Origin and Destinations</vt:lpstr>
      <vt:lpstr>Using Geographical Locations</vt:lpstr>
      <vt:lpstr>Using Pre-Geocoded Locations</vt:lpstr>
      <vt:lpstr>Multi-Destination Routes (TSP)</vt:lpstr>
      <vt:lpstr>Multi-Destination Request Attributes</vt:lpstr>
      <vt:lpstr>A Multi-Destination Route: Open, Fixed Order</vt:lpstr>
      <vt:lpstr>Route Response: Open, Fixed Order</vt:lpstr>
      <vt:lpstr>A Multi-Destination Route: Closed, Optimized</vt:lpstr>
      <vt:lpstr>Route Response: Closed, Optimized</vt:lpstr>
      <vt:lpstr>Summary of Multi-Destination Routes</vt:lpstr>
      <vt:lpstr>Batch Routes </vt:lpstr>
      <vt:lpstr>A Batch Route Request</vt:lpstr>
      <vt:lpstr>Batch Route Response</vt:lpstr>
      <vt:lpstr>Sample RouteServer</vt:lpstr>
      <vt:lpstr>Sample RouteServer Request</vt:lpstr>
      <vt:lpstr>Sample RouteServer Response</vt:lpstr>
      <vt:lpstr>Slide 69</vt:lpstr>
      <vt:lpstr>Invalid Addresses</vt:lpstr>
      <vt:lpstr>Non-Routable Edges</vt:lpstr>
      <vt:lpstr>Non-Routable Edges Example Request</vt:lpstr>
      <vt:lpstr>Non-Routable Edges Example Response</vt:lpstr>
      <vt:lpstr>Non-Routable Edges Example Response</vt:lpstr>
      <vt:lpstr>Viewing the Partitions</vt:lpstr>
      <vt:lpstr>Slide 76</vt:lpstr>
    </vt:vector>
  </TitlesOfParts>
  <Company>Oracle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Godfrind</dc:creator>
  <cp:lastModifiedBy>Albert Godfrind</cp:lastModifiedBy>
  <cp:revision>124</cp:revision>
  <cp:lastPrinted>2013-02-27T10:13:51Z</cp:lastPrinted>
  <dcterms:created xsi:type="dcterms:W3CDTF">2015-10-18T13:27:45Z</dcterms:created>
  <dcterms:modified xsi:type="dcterms:W3CDTF">2015-10-18T13:29:26Z</dcterms:modified>
</cp:coreProperties>
</file>