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rels" ContentType="application/vnd.openxmlformats-package.relationships+xml"/>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commentAuthors.xml" ContentType="application/vnd.openxmlformats-officedocument.presentationml.commentAuthors+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Default Extension="wmf" ContentType="image/x-wmf"/>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54" r:id="rId1"/>
  </p:sldMasterIdLst>
  <p:notesMasterIdLst>
    <p:notesMasterId r:id="rId11"/>
  </p:notesMasterIdLst>
  <p:sldIdLst>
    <p:sldId id="291" r:id="rId2"/>
    <p:sldId id="265" r:id="rId3"/>
    <p:sldId id="331" r:id="rId4"/>
    <p:sldId id="372" r:id="rId5"/>
    <p:sldId id="373" r:id="rId6"/>
    <p:sldId id="333" r:id="rId7"/>
    <p:sldId id="374" r:id="rId8"/>
    <p:sldId id="375" r:id="rId9"/>
    <p:sldId id="259" r:id="rId10"/>
  </p:sldIdLst>
  <p:sldSz cx="9906000" cy="6858000" type="A4"/>
  <p:notesSz cx="6858000" cy="9144000"/>
  <p:defaultTextStyle>
    <a:defPPr>
      <a:defRPr lang="en-US"/>
    </a:defPPr>
    <a:lvl1pPr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Times New Roman" pitchFamily="-111" charset="0"/>
        <a:cs typeface="Times New Roman" pitchFamily="-111" charset="0"/>
      </a:defRPr>
    </a:lvl1pPr>
    <a:lvl2pPr marL="4572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Times New Roman" pitchFamily="-111" charset="0"/>
        <a:cs typeface="Times New Roman" pitchFamily="-111" charset="0"/>
      </a:defRPr>
    </a:lvl2pPr>
    <a:lvl3pPr marL="9144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Times New Roman" pitchFamily="-111" charset="0"/>
        <a:cs typeface="Times New Roman" pitchFamily="-111" charset="0"/>
      </a:defRPr>
    </a:lvl3pPr>
    <a:lvl4pPr marL="13716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Times New Roman" pitchFamily="-111" charset="0"/>
        <a:cs typeface="Times New Roman" pitchFamily="-111" charset="0"/>
      </a:defRPr>
    </a:lvl4pPr>
    <a:lvl5pPr marL="18288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Times New Roman" pitchFamily="-111" charset="0"/>
        <a:cs typeface="Times New Roman" pitchFamily="-111" charset="0"/>
      </a:defRPr>
    </a:lvl5pPr>
    <a:lvl6pPr marL="2286000" algn="l" defTabSz="457200" rtl="0" eaLnBrk="1" latinLnBrk="0" hangingPunct="1">
      <a:defRPr sz="2000" b="1" kern="1200">
        <a:solidFill>
          <a:schemeClr val="tx1"/>
        </a:solidFill>
        <a:latin typeface="Arial" pitchFamily="-111" charset="0"/>
        <a:ea typeface="Times New Roman" pitchFamily="-111" charset="0"/>
        <a:cs typeface="Times New Roman" pitchFamily="-111" charset="0"/>
      </a:defRPr>
    </a:lvl6pPr>
    <a:lvl7pPr marL="2743200" algn="l" defTabSz="457200" rtl="0" eaLnBrk="1" latinLnBrk="0" hangingPunct="1">
      <a:defRPr sz="2000" b="1" kern="1200">
        <a:solidFill>
          <a:schemeClr val="tx1"/>
        </a:solidFill>
        <a:latin typeface="Arial" pitchFamily="-111" charset="0"/>
        <a:ea typeface="Times New Roman" pitchFamily="-111" charset="0"/>
        <a:cs typeface="Times New Roman" pitchFamily="-111" charset="0"/>
      </a:defRPr>
    </a:lvl7pPr>
    <a:lvl8pPr marL="3200400" algn="l" defTabSz="457200" rtl="0" eaLnBrk="1" latinLnBrk="0" hangingPunct="1">
      <a:defRPr sz="2000" b="1" kern="1200">
        <a:solidFill>
          <a:schemeClr val="tx1"/>
        </a:solidFill>
        <a:latin typeface="Arial" pitchFamily="-111" charset="0"/>
        <a:ea typeface="Times New Roman" pitchFamily="-111" charset="0"/>
        <a:cs typeface="Times New Roman" pitchFamily="-111" charset="0"/>
      </a:defRPr>
    </a:lvl8pPr>
    <a:lvl9pPr marL="3657600" algn="l" defTabSz="457200" rtl="0" eaLnBrk="1" latinLnBrk="0" hangingPunct="1">
      <a:defRPr sz="2000" b="1" kern="1200">
        <a:solidFill>
          <a:schemeClr val="tx1"/>
        </a:solidFill>
        <a:latin typeface="Arial" pitchFamily="-111" charset="0"/>
        <a:ea typeface="Times New Roman" pitchFamily="-111" charset="0"/>
        <a:cs typeface="Times New Roman" pitchFamily="-111" charset="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Albert Godfrind" initials="AG" lastIdx="3"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33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20574" autoAdjust="0"/>
    <p:restoredTop sz="94660"/>
  </p:normalViewPr>
  <p:slideViewPr>
    <p:cSldViewPr>
      <p:cViewPr varScale="1">
        <p:scale>
          <a:sx n="84" d="100"/>
          <a:sy n="84" d="100"/>
        </p:scale>
        <p:origin x="-640" y="-112"/>
      </p:cViewPr>
      <p:guideLst>
        <p:guide orient="horz" pos="7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20"/>
    </p:cViewPr>
  </p:sorter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20000"/>
              </a:spcBef>
              <a:buClr>
                <a:srgbClr val="FF0000"/>
              </a:buClr>
              <a:buFont typeface="Arial" charset="0"/>
              <a:buNone/>
              <a:defRPr sz="1200">
                <a:latin typeface="Arial" charset="0"/>
                <a:ea typeface="Times New Roman" charset="0"/>
                <a:cs typeface="Times New Roman" charset="0"/>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20000"/>
              </a:spcBef>
              <a:buClr>
                <a:srgbClr val="FF0000"/>
              </a:buClr>
              <a:buFont typeface="Arial" charset="0"/>
              <a:buNone/>
              <a:defRPr sz="1200">
                <a:latin typeface="Arial" charset="0"/>
                <a:ea typeface="Times New Roman" charset="0"/>
                <a:cs typeface="Times New Roman"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20000"/>
              </a:spcBef>
              <a:buClr>
                <a:srgbClr val="FF0000"/>
              </a:buClr>
              <a:buFont typeface="Arial" charset="0"/>
              <a:buNone/>
              <a:defRPr sz="1200">
                <a:latin typeface="Arial" charset="0"/>
                <a:ea typeface="Times New Roman" charset="0"/>
                <a:cs typeface="Times New Roman" charset="0"/>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20000"/>
              </a:spcBef>
              <a:buClr>
                <a:srgbClr val="FF0000"/>
              </a:buClr>
              <a:buFont typeface="Arial" charset="0"/>
              <a:buNone/>
              <a:defRPr sz="1200">
                <a:latin typeface="Arial" charset="0"/>
                <a:ea typeface="Times New Roman" charset="0"/>
                <a:cs typeface="Times New Roman" charset="0"/>
              </a:defRPr>
            </a:lvl1pPr>
          </a:lstStyle>
          <a:p>
            <a:pPr>
              <a:defRPr/>
            </a:pPr>
            <a:fld id="{E9383F4A-D87F-E34B-BC2E-4ED6D10F46B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pPr>
              <a:buFont typeface="Arial" pitchFamily="-111" charset="0"/>
              <a:buNone/>
            </a:pPr>
            <a:fld id="{FB44E74E-075B-C547-A86D-57DF4A8CF273}" type="slidenum">
              <a:rPr lang="en-US">
                <a:latin typeface="Arial" pitchFamily="-111" charset="0"/>
                <a:ea typeface="Times New Roman" pitchFamily="-111" charset="0"/>
                <a:cs typeface="Times New Roman" pitchFamily="-111" charset="0"/>
              </a:rPr>
              <a:pPr>
                <a:buFont typeface="Arial" pitchFamily="-111" charset="0"/>
                <a:buNone/>
              </a:pPr>
              <a:t>1</a:t>
            </a:fld>
            <a:endParaRPr lang="en-US">
              <a:latin typeface="Arial" pitchFamily="-111" charset="0"/>
              <a:ea typeface="Times New Roman" pitchFamily="-111" charset="0"/>
              <a:cs typeface="Times New Roman" pitchFamily="-111" charset="0"/>
            </a:endParaRPr>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pPr>
              <a:buFont typeface="Arial" pitchFamily="-111" charset="0"/>
              <a:buNone/>
            </a:pPr>
            <a:fld id="{AD5368E8-1196-844F-B64F-09C7BA63F23F}" type="slidenum">
              <a:rPr lang="en-US">
                <a:latin typeface="Arial" pitchFamily="-111" charset="0"/>
                <a:ea typeface="Times New Roman" pitchFamily="-111" charset="0"/>
                <a:cs typeface="Times New Roman" pitchFamily="-111" charset="0"/>
              </a:rPr>
              <a:pPr>
                <a:buFont typeface="Arial" pitchFamily="-111" charset="0"/>
                <a:buNone/>
              </a:pPr>
              <a:t>2</a:t>
            </a:fld>
            <a:endParaRPr lang="en-US">
              <a:latin typeface="Arial" pitchFamily="-111" charset="0"/>
              <a:ea typeface="Times New Roman" pitchFamily="-111" charset="0"/>
              <a:cs typeface="Times New Roman" pitchFamily="-111" charset="0"/>
            </a:endParaRPr>
          </a:p>
        </p:txBody>
      </p:sp>
      <p:sp>
        <p:nvSpPr>
          <p:cNvPr id="19459" name="Rectangle 2"/>
          <p:cNvSpPr>
            <a:spLocks noGrp="1" noRot="1" noChangeAspect="1" noChangeArrowheads="1" noTextEdit="1"/>
          </p:cNvSpPr>
          <p:nvPr>
            <p:ph type="sldImg"/>
          </p:nvPr>
        </p:nvSpPr>
        <p:spPr>
          <a:xfrm>
            <a:off x="209550" y="457200"/>
            <a:ext cx="6438900" cy="4457700"/>
          </a:xfrm>
          <a:ln/>
        </p:spPr>
      </p:sp>
      <p:sp>
        <p:nvSpPr>
          <p:cNvPr id="19460" name="Rectangle 3"/>
          <p:cNvSpPr>
            <a:spLocks noGrp="1" noChangeArrowheads="1"/>
          </p:cNvSpPr>
          <p:nvPr>
            <p:ph type="body" idx="1"/>
          </p:nvPr>
        </p:nvSpPr>
        <p:spPr>
          <a:xfrm>
            <a:off x="571500" y="5137150"/>
            <a:ext cx="5708650" cy="3411538"/>
          </a:xfrm>
          <a:noFill/>
          <a:ln/>
        </p:spPr>
        <p:txBody>
          <a:bodyPr/>
          <a:lstStyle/>
          <a:p>
            <a:pPr eaLnBrk="1" hangingPunct="1"/>
            <a:r>
              <a:rPr lang="en-US">
                <a:latin typeface="Times New Roman" pitchFamily="-111" charset="0"/>
                <a:ea typeface="Times New Roman" pitchFamily="-111" charset="0"/>
                <a:cs typeface="Times New Roman" pitchFamily="-111" charset="0"/>
              </a:rPr>
              <a:t>Objectives</a:t>
            </a:r>
          </a:p>
          <a:p>
            <a:pPr lvl="1" eaLnBrk="1" hangingPunct="1"/>
            <a:r>
              <a:rPr lang="en-US">
                <a:latin typeface="Times New Roman" pitchFamily="-111" charset="0"/>
                <a:ea typeface="Times New Roman" pitchFamily="-111" charset="0"/>
                <a:cs typeface="Times New Roman" pitchFamily="-111" charset="0"/>
              </a:rPr>
              <a:t>This section introduces you to the concepts associated with the Oracle Spatial Routing Engine.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pPr>
              <a:buFont typeface="Arial" pitchFamily="-111" charset="0"/>
              <a:buNone/>
            </a:pPr>
            <a:fld id="{079F2604-421B-3045-94E2-1CD6A3CB0881}" type="slidenum">
              <a:rPr lang="en-US">
                <a:latin typeface="Arial" pitchFamily="-111" charset="0"/>
                <a:ea typeface="Times New Roman" pitchFamily="-111" charset="0"/>
                <a:cs typeface="Times New Roman" pitchFamily="-111" charset="0"/>
              </a:rPr>
              <a:pPr>
                <a:buFont typeface="Arial" pitchFamily="-111" charset="0"/>
                <a:buNone/>
              </a:pPr>
              <a:t>3</a:t>
            </a:fld>
            <a:endParaRPr lang="en-US">
              <a:latin typeface="Arial" pitchFamily="-111" charset="0"/>
              <a:ea typeface="Times New Roman" pitchFamily="-111" charset="0"/>
              <a:cs typeface="Times New Roman" pitchFamily="-111"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a:buFont typeface="Arial" pitchFamily="-111" charset="0"/>
              <a:buNone/>
            </a:pPr>
            <a:fld id="{F6A27C02-52B5-384D-9798-115F9AB4ACAE}" type="slidenum">
              <a:rPr lang="en-US">
                <a:latin typeface="Arial" pitchFamily="-111" charset="0"/>
                <a:ea typeface="Times New Roman" pitchFamily="-111" charset="0"/>
                <a:cs typeface="Times New Roman" pitchFamily="-111" charset="0"/>
              </a:rPr>
              <a:pPr>
                <a:buFont typeface="Arial" pitchFamily="-111" charset="0"/>
                <a:buNone/>
              </a:pPr>
              <a:t>4</a:t>
            </a:fld>
            <a:endParaRPr lang="en-US">
              <a:latin typeface="Arial" pitchFamily="-111" charset="0"/>
              <a:ea typeface="Times New Roman" pitchFamily="-111" charset="0"/>
              <a:cs typeface="Times New Roman" pitchFamily="-111" charset="0"/>
            </a:endParaRPr>
          </a:p>
        </p:txBody>
      </p:sp>
      <p:sp>
        <p:nvSpPr>
          <p:cNvPr id="23555" name="Rectangle 2"/>
          <p:cNvSpPr>
            <a:spLocks noChangeArrowheads="1"/>
          </p:cNvSpPr>
          <p:nvPr/>
        </p:nvSpPr>
        <p:spPr bwMode="auto">
          <a:xfrm>
            <a:off x="3883025" y="-1588"/>
            <a:ext cx="2978150"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23556" name="Rectangle 3"/>
          <p:cNvSpPr>
            <a:spLocks noChangeArrowheads="1"/>
          </p:cNvSpPr>
          <p:nvPr/>
        </p:nvSpPr>
        <p:spPr bwMode="auto">
          <a:xfrm>
            <a:off x="-3175" y="-1588"/>
            <a:ext cx="2974975"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23557" name="Rectangle 4"/>
          <p:cNvSpPr>
            <a:spLocks noGrp="1" noRot="1" noChangeAspect="1" noChangeArrowheads="1" noTextEdit="1"/>
          </p:cNvSpPr>
          <p:nvPr>
            <p:ph type="sldImg"/>
          </p:nvPr>
        </p:nvSpPr>
        <p:spPr>
          <a:xfrm>
            <a:off x="209550" y="457200"/>
            <a:ext cx="6438900" cy="4457700"/>
          </a:xfrm>
          <a:ln/>
        </p:spPr>
      </p:sp>
      <p:sp>
        <p:nvSpPr>
          <p:cNvPr id="23558" name="Rectangle 5"/>
          <p:cNvSpPr>
            <a:spLocks noGrp="1" noChangeArrowheads="1"/>
          </p:cNvSpPr>
          <p:nvPr>
            <p:ph type="body" idx="1"/>
          </p:nvPr>
        </p:nvSpPr>
        <p:spPr>
          <a:xfrm>
            <a:off x="571500" y="5137150"/>
            <a:ext cx="5708650" cy="3411538"/>
          </a:xfrm>
          <a:noFill/>
          <a:ln/>
        </p:spPr>
        <p:txBody>
          <a:bodyPr/>
          <a:lstStyle/>
          <a:p>
            <a:pPr eaLnBrk="1" hangingPunct="1"/>
            <a:r>
              <a:rPr lang="en-US">
                <a:latin typeface="Times New Roman" pitchFamily="-111" charset="0"/>
                <a:ea typeface="Times New Roman" pitchFamily="-111" charset="0"/>
                <a:cs typeface="Times New Roman" pitchFamily="-111" charset="0"/>
              </a:rPr>
              <a:t>The Oracle Spatial 10</a:t>
            </a:r>
            <a:r>
              <a:rPr lang="en-US" i="1">
                <a:latin typeface="Times New Roman" pitchFamily="-111" charset="0"/>
                <a:ea typeface="Times New Roman" pitchFamily="-111" charset="0"/>
                <a:cs typeface="Times New Roman" pitchFamily="-111" charset="0"/>
              </a:rPr>
              <a:t>g</a:t>
            </a:r>
            <a:r>
              <a:rPr lang="en-US">
                <a:latin typeface="Times New Roman" pitchFamily="-111" charset="0"/>
                <a:ea typeface="Times New Roman" pitchFamily="-111" charset="0"/>
                <a:cs typeface="Times New Roman" pitchFamily="-111" charset="0"/>
              </a:rPr>
              <a:t> Routing Engine</a:t>
            </a:r>
          </a:p>
          <a:p>
            <a:pPr lvl="1" eaLnBrk="1" hangingPunct="1"/>
            <a:r>
              <a:rPr lang="en-US">
                <a:latin typeface="Times New Roman" pitchFamily="-111" charset="0"/>
                <a:ea typeface="Times New Roman" pitchFamily="-111" charset="0"/>
                <a:cs typeface="Times New Roman" pitchFamily="-111" charset="0"/>
              </a:rPr>
              <a:t>The Oracle Spatial Routing Engine enables the hosting of XML-based Web services that provide the following capabilities:</a:t>
            </a:r>
          </a:p>
          <a:p>
            <a:pPr lvl="2" eaLnBrk="1" hangingPunct="1"/>
            <a:r>
              <a:rPr lang="en-US">
                <a:latin typeface="Times New Roman" pitchFamily="-111" charset="0"/>
                <a:ea typeface="Times New Roman" pitchFamily="-111" charset="0"/>
                <a:cs typeface="Times New Roman" pitchFamily="-111" charset="0"/>
              </a:rPr>
              <a:t>Given a route request that consists of a start location and an end location, return route information that can include directions, estimated driving times, and driving distances between the two locations.</a:t>
            </a:r>
          </a:p>
          <a:p>
            <a:pPr lvl="2" eaLnBrk="1" hangingPunct="1"/>
            <a:r>
              <a:rPr lang="en-US">
                <a:latin typeface="Times New Roman" pitchFamily="-111" charset="0"/>
                <a:ea typeface="Times New Roman" pitchFamily="-111" charset="0"/>
                <a:cs typeface="Times New Roman" pitchFamily="-111" charset="0"/>
              </a:rPr>
              <a:t>Given a batch route request consisting of a single start location and multiple end locations, returns information that can include estimated driving times, and driving distances between the start node and each of the end nodes.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pPr>
              <a:buFont typeface="Arial" pitchFamily="-111" charset="0"/>
              <a:buNone/>
            </a:pPr>
            <a:fld id="{AEB64F6F-295A-5643-92BA-B5FE91AEA82D}" type="slidenum">
              <a:rPr lang="en-US">
                <a:latin typeface="Arial" pitchFamily="-111" charset="0"/>
                <a:ea typeface="Times New Roman" pitchFamily="-111" charset="0"/>
                <a:cs typeface="Times New Roman" pitchFamily="-111" charset="0"/>
              </a:rPr>
              <a:pPr>
                <a:buFont typeface="Arial" pitchFamily="-111" charset="0"/>
                <a:buNone/>
              </a:pPr>
              <a:t>5</a:t>
            </a:fld>
            <a:endParaRPr lang="en-US">
              <a:latin typeface="Arial" pitchFamily="-111" charset="0"/>
              <a:ea typeface="Times New Roman" pitchFamily="-111" charset="0"/>
              <a:cs typeface="Times New Roman" pitchFamily="-111" charset="0"/>
            </a:endParaRPr>
          </a:p>
        </p:txBody>
      </p:sp>
      <p:sp>
        <p:nvSpPr>
          <p:cNvPr id="25603" name="Rectangle 2"/>
          <p:cNvSpPr>
            <a:spLocks noGrp="1" noRot="1" noChangeAspect="1" noChangeArrowheads="1" noTextEdit="1"/>
          </p:cNvSpPr>
          <p:nvPr>
            <p:ph type="sldImg"/>
          </p:nvPr>
        </p:nvSpPr>
        <p:spPr>
          <a:xfrm>
            <a:off x="209550" y="457200"/>
            <a:ext cx="6438900" cy="4457700"/>
          </a:xfrm>
          <a:ln/>
        </p:spPr>
      </p:sp>
      <p:sp>
        <p:nvSpPr>
          <p:cNvPr id="25604" name="Rectangle 3"/>
          <p:cNvSpPr>
            <a:spLocks noGrp="1" noChangeArrowheads="1"/>
          </p:cNvSpPr>
          <p:nvPr>
            <p:ph type="body" idx="1"/>
          </p:nvPr>
        </p:nvSpPr>
        <p:spPr>
          <a:xfrm>
            <a:off x="571500" y="5137150"/>
            <a:ext cx="5708650" cy="3411538"/>
          </a:xfrm>
          <a:noFill/>
          <a:ln/>
        </p:spPr>
        <p:txBody>
          <a:bodyPr/>
          <a:lstStyle/>
          <a:p>
            <a:pPr eaLnBrk="1" hangingPunct="1"/>
            <a:r>
              <a:rPr lang="en-US">
                <a:latin typeface="Times New Roman" pitchFamily="-111" charset="0"/>
                <a:ea typeface="Times New Roman" pitchFamily="-111" charset="0"/>
                <a:cs typeface="Times New Roman" pitchFamily="-111" charset="0"/>
              </a:rPr>
              <a:t>Routing Engine Architecture</a:t>
            </a:r>
          </a:p>
          <a:p>
            <a:pPr lvl="1" eaLnBrk="1" hangingPunct="1"/>
            <a:r>
              <a:rPr lang="en-US">
                <a:latin typeface="Times New Roman" pitchFamily="-111" charset="0"/>
                <a:ea typeface="Times New Roman" pitchFamily="-111" charset="0"/>
                <a:cs typeface="Times New Roman" pitchFamily="-111" charset="0"/>
              </a:rPr>
              <a:t>Client applications connect to the Routing Engine and send XML routing requests via the HTTP communications protocol. Requests include information about which database to query, and also information about start and end locations for the route. Start and end locations can be identified either as address information or as the </a:t>
            </a:r>
            <a:r>
              <a:rPr lang="en-US">
                <a:latin typeface="Courier New" pitchFamily="-111" charset="0"/>
                <a:ea typeface="Times New Roman" pitchFamily="-111" charset="0"/>
                <a:cs typeface="Times New Roman" pitchFamily="-111" charset="0"/>
              </a:rPr>
              <a:t>EDGEID</a:t>
            </a:r>
            <a:r>
              <a:rPr lang="en-US">
                <a:latin typeface="Times New Roman" pitchFamily="-111" charset="0"/>
                <a:ea typeface="Times New Roman" pitchFamily="-111" charset="0"/>
                <a:cs typeface="Times New Roman" pitchFamily="-111" charset="0"/>
              </a:rPr>
              <a:t>, </a:t>
            </a:r>
            <a:r>
              <a:rPr lang="en-US">
                <a:latin typeface="Courier New" pitchFamily="-111" charset="0"/>
                <a:ea typeface="Times New Roman" pitchFamily="-111" charset="0"/>
                <a:cs typeface="Times New Roman" pitchFamily="-111" charset="0"/>
              </a:rPr>
              <a:t>PERCENT</a:t>
            </a:r>
            <a:r>
              <a:rPr lang="en-US">
                <a:latin typeface="Times New Roman" pitchFamily="-111" charset="0"/>
                <a:ea typeface="Times New Roman" pitchFamily="-111" charset="0"/>
                <a:cs typeface="Times New Roman" pitchFamily="-111" charset="0"/>
              </a:rPr>
              <a:t>, and </a:t>
            </a:r>
            <a:r>
              <a:rPr lang="en-US">
                <a:latin typeface="Courier New" pitchFamily="-111" charset="0"/>
                <a:ea typeface="Times New Roman" pitchFamily="-111" charset="0"/>
                <a:cs typeface="Times New Roman" pitchFamily="-111" charset="0"/>
              </a:rPr>
              <a:t>SIDE</a:t>
            </a:r>
            <a:r>
              <a:rPr lang="en-US">
                <a:latin typeface="Times New Roman" pitchFamily="-111" charset="0"/>
                <a:ea typeface="Times New Roman" pitchFamily="-111" charset="0"/>
                <a:cs typeface="Times New Roman" pitchFamily="-111" charset="0"/>
              </a:rPr>
              <a:t> attributes resulting from a geocoder request. </a:t>
            </a:r>
          </a:p>
          <a:p>
            <a:pPr lvl="1" eaLnBrk="1" hangingPunct="1"/>
            <a:r>
              <a:rPr lang="en-US">
                <a:latin typeface="Times New Roman" pitchFamily="-111" charset="0"/>
                <a:ea typeface="Times New Roman" pitchFamily="-111" charset="0"/>
                <a:cs typeface="Times New Roman" pitchFamily="-111" charset="0"/>
              </a:rPr>
              <a:t>The Oracle Spatial Routing Engine executes in a Java environment, which can be either a middle-tier Java environment or a server Java environment.</a:t>
            </a:r>
          </a:p>
          <a:p>
            <a:pPr lvl="1" eaLnBrk="1" hangingPunct="1"/>
            <a:r>
              <a:rPr lang="en-US">
                <a:latin typeface="Times New Roman" pitchFamily="-111" charset="0"/>
                <a:ea typeface="Times New Roman" pitchFamily="-111" charset="0"/>
                <a:cs typeface="Times New Roman" pitchFamily="-111" charset="0"/>
              </a:rPr>
              <a:t>The Routing Engine accepts routing requests, connects to the database using JDBC, fetches information required to process the request, processes the routing request, and sends the results of the routing request back to the requestor.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a:buFont typeface="Arial" pitchFamily="-111" charset="0"/>
              <a:buNone/>
            </a:pPr>
            <a:fld id="{14E21DB7-EAAF-C048-9C77-D3770627342F}" type="slidenum">
              <a:rPr lang="en-US">
                <a:latin typeface="Arial" pitchFamily="-111" charset="0"/>
                <a:ea typeface="Times New Roman" pitchFamily="-111" charset="0"/>
                <a:cs typeface="Times New Roman" pitchFamily="-111" charset="0"/>
              </a:rPr>
              <a:pPr>
                <a:buFont typeface="Arial" pitchFamily="-111" charset="0"/>
                <a:buNone/>
              </a:pPr>
              <a:t>6</a:t>
            </a:fld>
            <a:endParaRPr lang="en-US">
              <a:latin typeface="Arial" pitchFamily="-111" charset="0"/>
              <a:ea typeface="Times New Roman" pitchFamily="-111" charset="0"/>
              <a:cs typeface="Times New Roman" pitchFamily="-111"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990600" y="914400"/>
            <a:ext cx="3059113" cy="2824163"/>
          </a:xfrm>
          <a:prstGeom prst="rect">
            <a:avLst/>
          </a:prstGeom>
          <a:solidFill>
            <a:srgbClr val="ADADAD"/>
          </a:solidFill>
          <a:ln w="12700">
            <a:noFill/>
            <a:miter lim="800000"/>
            <a:headEnd/>
            <a:tailEnd/>
          </a:ln>
          <a:effectLst/>
        </p:spPr>
        <p:txBody>
          <a:bodyPr wrap="none" anchor="ctr" anchorCtr="1">
            <a:prstTxWarp prst="textNoShape">
              <a:avLst/>
            </a:prstTxWarp>
          </a:bodyPr>
          <a:lstStyle/>
          <a:p>
            <a:pPr eaLnBrk="0" hangingPunct="0">
              <a:lnSpc>
                <a:spcPct val="100000"/>
              </a:lnSpc>
              <a:spcBef>
                <a:spcPct val="0"/>
              </a:spcBef>
              <a:buClrTx/>
              <a:defRPr/>
            </a:pPr>
            <a:r>
              <a:rPr lang="en-US" sz="1400">
                <a:solidFill>
                  <a:srgbClr val="000000"/>
                </a:solidFill>
                <a:latin typeface="Arial" charset="0"/>
                <a:ea typeface="Times New Roman" charset="0"/>
                <a:cs typeface="Times New Roman" charset="0"/>
              </a:rPr>
              <a:t>&lt;Insert Picture Here&gt;</a:t>
            </a:r>
          </a:p>
        </p:txBody>
      </p:sp>
      <p:pic>
        <p:nvPicPr>
          <p:cNvPr id="5" name="Picture 3" descr="Tall Red"/>
          <p:cNvPicPr>
            <a:picLocks noChangeAspect="1" noChangeArrowheads="1"/>
          </p:cNvPicPr>
          <p:nvPr/>
        </p:nvPicPr>
        <p:blipFill>
          <a:blip r:embed="rId2"/>
          <a:srcRect/>
          <a:stretch>
            <a:fillRect/>
          </a:stretch>
        </p:blipFill>
        <p:spPr bwMode="auto">
          <a:xfrm>
            <a:off x="0" y="914400"/>
            <a:ext cx="990600" cy="2822575"/>
          </a:xfrm>
          <a:prstGeom prst="rect">
            <a:avLst/>
          </a:prstGeom>
          <a:noFill/>
          <a:ln w="9525">
            <a:noFill/>
            <a:miter lim="800000"/>
            <a:headEnd/>
            <a:tailEnd/>
          </a:ln>
        </p:spPr>
      </p:pic>
      <p:pic>
        <p:nvPicPr>
          <p:cNvPr id="6" name="Picture 4" descr="Wide Red"/>
          <p:cNvPicPr>
            <a:picLocks noChangeAspect="1" noChangeArrowheads="1"/>
          </p:cNvPicPr>
          <p:nvPr/>
        </p:nvPicPr>
        <p:blipFill>
          <a:blip r:embed="rId3"/>
          <a:srcRect/>
          <a:stretch>
            <a:fillRect/>
          </a:stretch>
        </p:blipFill>
        <p:spPr bwMode="auto">
          <a:xfrm>
            <a:off x="4048125" y="914400"/>
            <a:ext cx="5857875" cy="2822575"/>
          </a:xfrm>
          <a:prstGeom prst="rect">
            <a:avLst/>
          </a:prstGeom>
          <a:noFill/>
          <a:ln w="9525">
            <a:noFill/>
            <a:miter lim="800000"/>
            <a:headEnd/>
            <a:tailEnd/>
          </a:ln>
        </p:spPr>
      </p:pic>
      <p:pic>
        <p:nvPicPr>
          <p:cNvPr id="7" name="Picture 7" descr="Oracle_Logo_485C.jpg                                           00104BF0Macintosh HD                   BE05FFEF:"/>
          <p:cNvPicPr>
            <a:picLocks noChangeAspect="1" noChangeArrowheads="1"/>
          </p:cNvPicPr>
          <p:nvPr/>
        </p:nvPicPr>
        <p:blipFill>
          <a:blip r:embed="rId4"/>
          <a:srcRect/>
          <a:stretch>
            <a:fillRect/>
          </a:stretch>
        </p:blipFill>
        <p:spPr bwMode="auto">
          <a:xfrm>
            <a:off x="976313" y="4338638"/>
            <a:ext cx="3170237" cy="366712"/>
          </a:xfrm>
          <a:prstGeom prst="rect">
            <a:avLst/>
          </a:prstGeom>
          <a:noFill/>
          <a:ln w="9525">
            <a:noFill/>
            <a:miter lim="800000"/>
            <a:headEnd/>
            <a:tailEnd/>
          </a:ln>
        </p:spPr>
      </p:pic>
      <p:sp>
        <p:nvSpPr>
          <p:cNvPr id="543749" name="Rectangle 5"/>
          <p:cNvSpPr>
            <a:spLocks noGrp="1" noChangeArrowheads="1"/>
          </p:cNvSpPr>
          <p:nvPr>
            <p:ph type="ctrTitle" sz="quarter"/>
          </p:nvPr>
        </p:nvSpPr>
        <p:spPr>
          <a:xfrm>
            <a:off x="908050" y="4800600"/>
            <a:ext cx="8420100" cy="860425"/>
          </a:xfrm>
        </p:spPr>
        <p:txBody>
          <a:bodyPr lIns="91440" tIns="45720" rIns="91440" bIns="45720" anchor="b"/>
          <a:lstStyle>
            <a:lvl1pPr>
              <a:defRPr sz="2400"/>
            </a:lvl1pPr>
          </a:lstStyle>
          <a:p>
            <a:r>
              <a:rPr lang="en-US"/>
              <a:t>Click to edit Master title style</a:t>
            </a:r>
          </a:p>
        </p:txBody>
      </p:sp>
      <p:sp>
        <p:nvSpPr>
          <p:cNvPr id="543750" name="Rectangle 6"/>
          <p:cNvSpPr>
            <a:spLocks noGrp="1" noChangeArrowheads="1"/>
          </p:cNvSpPr>
          <p:nvPr>
            <p:ph type="subTitle" sz="quarter" idx="1"/>
          </p:nvPr>
        </p:nvSpPr>
        <p:spPr>
          <a:xfrm>
            <a:off x="908050" y="5715000"/>
            <a:ext cx="6934200" cy="762000"/>
          </a:xfrm>
        </p:spPr>
        <p:txBody>
          <a:bodyPr lIns="91440" tIns="45720" rIns="91440" bIns="45720"/>
          <a:lstStyle>
            <a:lvl1pPr marL="0" indent="0">
              <a:spcBef>
                <a:spcPct val="0"/>
              </a:spcBef>
              <a:buFontTx/>
              <a:buNone/>
              <a:defRPr sz="1600"/>
            </a:lvl1pPr>
          </a:lstStyle>
          <a:p>
            <a:r>
              <a:rPr lang="en-US"/>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9138" y="304800"/>
            <a:ext cx="21082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2950" y="304800"/>
            <a:ext cx="6173788"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63613" y="304800"/>
            <a:ext cx="8213725" cy="9413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42950" y="1600200"/>
            <a:ext cx="8166100" cy="4343400"/>
          </a:xfrm>
        </p:spPr>
        <p:txBody>
          <a:bodyPr/>
          <a:lstStyle/>
          <a:p>
            <a:pPr lvl="0"/>
            <a:endParaRPr lang="en-US" noProof="0" smtClean="0"/>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63613" y="304800"/>
            <a:ext cx="8213725" cy="941388"/>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742950" y="1600200"/>
            <a:ext cx="4006850" cy="4343400"/>
          </a:xfrm>
        </p:spPr>
        <p:txBody>
          <a:bodyPr/>
          <a:lstStyle/>
          <a:p>
            <a:pPr lvl="0"/>
            <a:endParaRPr lang="en-US" noProof="0" smtClean="0"/>
          </a:p>
        </p:txBody>
      </p:sp>
      <p:sp>
        <p:nvSpPr>
          <p:cNvPr id="4" name="Text Placeholder 3"/>
          <p:cNvSpPr>
            <a:spLocks noGrp="1"/>
          </p:cNvSpPr>
          <p:nvPr>
            <p:ph type="body" sz="half" idx="2"/>
          </p:nvPr>
        </p:nvSpPr>
        <p:spPr>
          <a:xfrm>
            <a:off x="4902200" y="1600200"/>
            <a:ext cx="400685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2950" y="1600200"/>
            <a:ext cx="400685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2200" y="1600200"/>
            <a:ext cx="400685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6" Type="http://schemas.openxmlformats.org/officeDocument/2006/relationships/image" Target="../media/image2.jpeg"/><Relationship Id="rId17" Type="http://schemas.openxmlformats.org/officeDocument/2006/relationships/image" Target="../media/image3.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6" name="Picture 2" descr="Red Bar"/>
          <p:cNvPicPr>
            <a:picLocks noChangeAspect="1" noChangeArrowheads="1"/>
          </p:cNvPicPr>
          <p:nvPr/>
        </p:nvPicPr>
        <p:blipFill>
          <a:blip r:embed="rId15"/>
          <a:srcRect/>
          <a:stretch>
            <a:fillRect/>
          </a:stretch>
        </p:blipFill>
        <p:spPr bwMode="auto">
          <a:xfrm>
            <a:off x="0" y="6172200"/>
            <a:ext cx="9906000" cy="225425"/>
          </a:xfrm>
          <a:prstGeom prst="rect">
            <a:avLst/>
          </a:prstGeom>
          <a:noFill/>
          <a:ln w="9525">
            <a:noFill/>
            <a:miter lim="800000"/>
            <a:headEnd/>
            <a:tailEnd/>
          </a:ln>
        </p:spPr>
      </p:pic>
      <p:pic>
        <p:nvPicPr>
          <p:cNvPr id="1027" name="Picture 3" descr="Small Red Square"/>
          <p:cNvPicPr>
            <a:picLocks noChangeAspect="1" noChangeArrowheads="1"/>
          </p:cNvPicPr>
          <p:nvPr/>
        </p:nvPicPr>
        <p:blipFill>
          <a:blip r:embed="rId16"/>
          <a:srcRect/>
          <a:stretch>
            <a:fillRect/>
          </a:stretch>
        </p:blipFill>
        <p:spPr bwMode="auto">
          <a:xfrm>
            <a:off x="0" y="0"/>
            <a:ext cx="746125" cy="685800"/>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742950" y="1600200"/>
            <a:ext cx="81661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title"/>
          </p:nvPr>
        </p:nvSpPr>
        <p:spPr bwMode="auto">
          <a:xfrm>
            <a:off x="963613" y="304800"/>
            <a:ext cx="8213725" cy="941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42726" name="Rectangle 6"/>
          <p:cNvSpPr>
            <a:spLocks noChangeArrowheads="1"/>
          </p:cNvSpPr>
          <p:nvPr/>
        </p:nvSpPr>
        <p:spPr bwMode="auto">
          <a:xfrm>
            <a:off x="0" y="6172200"/>
            <a:ext cx="9906000" cy="304800"/>
          </a:xfrm>
          <a:prstGeom prst="rect">
            <a:avLst/>
          </a:prstGeom>
          <a:noFill/>
          <a:ln w="9525">
            <a:noFill/>
            <a:miter lim="800000"/>
            <a:headEnd type="none" w="sm" len="sm"/>
            <a:tailEnd type="none" w="sm" len="sm"/>
          </a:ln>
          <a:effectLst/>
        </p:spPr>
        <p:txBody>
          <a:bodyPr wrap="none" anchor="ctr">
            <a:prstTxWarp prst="textNoShape">
              <a:avLst/>
            </a:prstTxWarp>
          </a:bodyPr>
          <a:lstStyle/>
          <a:p>
            <a:pPr>
              <a:defRPr/>
            </a:pPr>
            <a:endParaRPr lang="en-US">
              <a:latin typeface="Arial" charset="0"/>
              <a:ea typeface="Times New Roman" charset="0"/>
              <a:cs typeface="Times New Roman" charset="0"/>
            </a:endParaRPr>
          </a:p>
        </p:txBody>
      </p:sp>
      <p:pic>
        <p:nvPicPr>
          <p:cNvPr id="1031" name="Picture 7" descr="Oracle WHITE"/>
          <p:cNvPicPr>
            <a:picLocks noChangeAspect="1" noChangeArrowheads="1"/>
          </p:cNvPicPr>
          <p:nvPr/>
        </p:nvPicPr>
        <p:blipFill>
          <a:blip r:embed="rId17"/>
          <a:srcRect/>
          <a:stretch>
            <a:fillRect/>
          </a:stretch>
        </p:blipFill>
        <p:spPr bwMode="auto">
          <a:xfrm>
            <a:off x="8255000" y="6226175"/>
            <a:ext cx="1027113" cy="119063"/>
          </a:xfrm>
          <a:prstGeom prst="rect">
            <a:avLst/>
          </a:prstGeom>
          <a:noFill/>
          <a:ln w="9525">
            <a:noFill/>
            <a:miter lim="800000"/>
            <a:headEnd/>
            <a:tailEnd/>
          </a:ln>
        </p:spPr>
      </p:pic>
      <p:sp>
        <p:nvSpPr>
          <p:cNvPr id="542728" name="Rectangle 8"/>
          <p:cNvSpPr>
            <a:spLocks noGrp="1" noChangeArrowheads="1"/>
          </p:cNvSpPr>
          <p:nvPr>
            <p:ph type="ftr" sz="quarter" idx="3"/>
          </p:nvPr>
        </p:nvSpPr>
        <p:spPr bwMode="auto">
          <a:xfrm>
            <a:off x="165100" y="6553200"/>
            <a:ext cx="9575800"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eaLnBrk="0" hangingPunct="0">
              <a:lnSpc>
                <a:spcPct val="100000"/>
              </a:lnSpc>
              <a:spcBef>
                <a:spcPct val="0"/>
              </a:spcBef>
              <a:buClrTx/>
              <a:defRPr sz="900" b="0">
                <a:latin typeface="Arial" charset="0"/>
                <a:ea typeface="Times New Roman" charset="0"/>
                <a:cs typeface="Times New Roman" charset="0"/>
              </a:defRPr>
            </a:lvl1pPr>
          </a:lstStyle>
          <a:p>
            <a:pPr>
              <a:defRPr/>
            </a:pPr>
            <a:endParaRPr lang="en-US"/>
          </a:p>
        </p:txBody>
      </p:sp>
      <p:sp>
        <p:nvSpPr>
          <p:cNvPr id="542729" name="Text Box 9"/>
          <p:cNvSpPr txBox="1">
            <a:spLocks noChangeArrowheads="1"/>
          </p:cNvSpPr>
          <p:nvPr/>
        </p:nvSpPr>
        <p:spPr bwMode="auto">
          <a:xfrm>
            <a:off x="9356725" y="6154738"/>
            <a:ext cx="452438" cy="257175"/>
          </a:xfrm>
          <a:prstGeom prst="rect">
            <a:avLst/>
          </a:prstGeom>
          <a:noFill/>
          <a:ln w="9525">
            <a:noFill/>
            <a:miter lim="800000"/>
            <a:headEnd/>
            <a:tailEnd/>
          </a:ln>
          <a:effectLst/>
        </p:spPr>
        <p:txBody>
          <a:bodyPr lIns="92075" tIns="46038" rIns="92075" bIns="46038">
            <a:prstTxWarp prst="textNoShape">
              <a:avLst/>
            </a:prstTxWarp>
            <a:spAutoFit/>
          </a:bodyPr>
          <a:lstStyle/>
          <a:p>
            <a:pPr>
              <a:defRPr/>
            </a:pPr>
            <a:fld id="{E9DAD4AF-FCE3-3C48-B667-8F284B5B9B07}" type="slidenum">
              <a:rPr lang="en-US" sz="1200" b="0">
                <a:solidFill>
                  <a:schemeClr val="bg1"/>
                </a:solidFill>
                <a:latin typeface="Arial" charset="0"/>
                <a:ea typeface="Times New Roman" charset="0"/>
                <a:cs typeface="Times New Roman" charset="0"/>
              </a:rPr>
              <a:pPr>
                <a:defRPr/>
              </a:pPr>
              <a:t>‹#›</a:t>
            </a:fld>
            <a:endParaRPr lang="en-US" sz="1200" b="0">
              <a:solidFill>
                <a:schemeClr val="bg1"/>
              </a:solidFill>
              <a:latin typeface="Arial" charset="0"/>
              <a:ea typeface="Times New Roman" charset="0"/>
              <a:cs typeface="Times New Roman" charset="0"/>
            </a:endParaRPr>
          </a:p>
        </p:txBody>
      </p:sp>
    </p:spTree>
  </p:cSld>
  <p:clrMap bg1="lt1" tx1="dk1" bg2="lt2" tx2="dk2" accent1="accent1" accent2="accent2" accent3="accent3" accent4="accent4" accent5="accent5" accent6="accent6" hlink="hlink" folHlink="folHlink"/>
  <p:sldLayoutIdLst>
    <p:sldLayoutId id="2147483835"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Lst>
  <p:transition>
    <p:wipe dir="r"/>
  </p:transition>
  <p:txStyles>
    <p:titleStyle>
      <a:lvl1pPr algn="l" rtl="0" eaLnBrk="0" fontAlgn="base" hangingPunct="0">
        <a:spcBef>
          <a:spcPct val="0"/>
        </a:spcBef>
        <a:spcAft>
          <a:spcPct val="0"/>
        </a:spcAft>
        <a:defRPr sz="3200" b="1">
          <a:solidFill>
            <a:schemeClr val="tx1"/>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200" b="1">
          <a:solidFill>
            <a:schemeClr val="tx1"/>
          </a:solidFill>
          <a:latin typeface="Arial" charset="0"/>
          <a:ea typeface="ＭＳ Ｐゴシック" pitchFamily="-111" charset="-128"/>
          <a:cs typeface="ＭＳ Ｐゴシック" pitchFamily="-111" charset="-128"/>
        </a:defRPr>
      </a:lvl2pPr>
      <a:lvl3pPr algn="l" rtl="0" eaLnBrk="0" fontAlgn="base" hangingPunct="0">
        <a:spcBef>
          <a:spcPct val="0"/>
        </a:spcBef>
        <a:spcAft>
          <a:spcPct val="0"/>
        </a:spcAft>
        <a:defRPr sz="3200" b="1">
          <a:solidFill>
            <a:schemeClr val="tx1"/>
          </a:solidFill>
          <a:latin typeface="Arial" charset="0"/>
          <a:ea typeface="ＭＳ Ｐゴシック" pitchFamily="-111" charset="-128"/>
          <a:cs typeface="ＭＳ Ｐゴシック" pitchFamily="-111" charset="-128"/>
        </a:defRPr>
      </a:lvl3pPr>
      <a:lvl4pPr algn="l" rtl="0" eaLnBrk="0" fontAlgn="base" hangingPunct="0">
        <a:spcBef>
          <a:spcPct val="0"/>
        </a:spcBef>
        <a:spcAft>
          <a:spcPct val="0"/>
        </a:spcAft>
        <a:defRPr sz="3200" b="1">
          <a:solidFill>
            <a:schemeClr val="tx1"/>
          </a:solidFill>
          <a:latin typeface="Arial" charset="0"/>
          <a:ea typeface="ＭＳ Ｐゴシック" pitchFamily="-111" charset="-128"/>
          <a:cs typeface="ＭＳ Ｐゴシック" pitchFamily="-111" charset="-128"/>
        </a:defRPr>
      </a:lvl4pPr>
      <a:lvl5pPr algn="l" rtl="0" eaLnBrk="0" fontAlgn="base" hangingPunct="0">
        <a:spcBef>
          <a:spcPct val="0"/>
        </a:spcBef>
        <a:spcAft>
          <a:spcPct val="0"/>
        </a:spcAft>
        <a:defRPr sz="3200" b="1">
          <a:solidFill>
            <a:schemeClr val="tx1"/>
          </a:solidFill>
          <a:latin typeface="Arial" charset="0"/>
          <a:ea typeface="ＭＳ Ｐゴシック" pitchFamily="-111" charset="-128"/>
          <a:cs typeface="ＭＳ Ｐゴシック" pitchFamily="-111" charset="-128"/>
        </a:defRPr>
      </a:lvl5pPr>
      <a:lvl6pPr marL="457200" algn="l" rtl="0" fontAlgn="base">
        <a:spcBef>
          <a:spcPct val="0"/>
        </a:spcBef>
        <a:spcAft>
          <a:spcPct val="0"/>
        </a:spcAft>
        <a:defRPr sz="3200" b="1">
          <a:solidFill>
            <a:schemeClr val="tx1"/>
          </a:solidFill>
          <a:latin typeface="Arial" charset="0"/>
        </a:defRPr>
      </a:lvl6pPr>
      <a:lvl7pPr marL="914400" algn="l" rtl="0" fontAlgn="base">
        <a:spcBef>
          <a:spcPct val="0"/>
        </a:spcBef>
        <a:spcAft>
          <a:spcPct val="0"/>
        </a:spcAft>
        <a:defRPr sz="3200" b="1">
          <a:solidFill>
            <a:schemeClr val="tx1"/>
          </a:solidFill>
          <a:latin typeface="Arial" charset="0"/>
        </a:defRPr>
      </a:lvl7pPr>
      <a:lvl8pPr marL="1371600" algn="l" rtl="0" fontAlgn="base">
        <a:spcBef>
          <a:spcPct val="0"/>
        </a:spcBef>
        <a:spcAft>
          <a:spcPct val="0"/>
        </a:spcAft>
        <a:defRPr sz="3200" b="1">
          <a:solidFill>
            <a:schemeClr val="tx1"/>
          </a:solidFill>
          <a:latin typeface="Arial" charset="0"/>
        </a:defRPr>
      </a:lvl8pPr>
      <a:lvl9pPr marL="1828800" algn="l" rtl="0" fontAlgn="base">
        <a:spcBef>
          <a:spcPct val="0"/>
        </a:spcBef>
        <a:spcAft>
          <a:spcPct val="0"/>
        </a:spcAft>
        <a:defRPr sz="3200" b="1">
          <a:solidFill>
            <a:schemeClr val="tx1"/>
          </a:solidFill>
          <a:latin typeface="Arial"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ＭＳ Ｐゴシック" pitchFamily="-111" charset="-128"/>
          <a:cs typeface="ＭＳ Ｐゴシック" pitchFamily="-111" charset="-128"/>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ea typeface="ＭＳ Ｐゴシック" charset="-128"/>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ea typeface="ＭＳ Ｐゴシック" charset="-128"/>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ea typeface="ＭＳ Ｐゴシック" charset="-128"/>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ea typeface="ＭＳ Ｐゴシック" charset="-128"/>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eaLnBrk="0" hangingPunct="0">
              <a:lnSpc>
                <a:spcPct val="100000"/>
              </a:lnSpc>
              <a:spcBef>
                <a:spcPct val="0"/>
              </a:spcBef>
              <a:buClrTx/>
            </a:pPr>
            <a:r>
              <a:rPr lang="en-US" sz="1400">
                <a:solidFill>
                  <a:srgbClr val="000000"/>
                </a:solidFill>
              </a:rPr>
              <a:t>&lt;Insert Picture Here&gt;</a:t>
            </a:r>
          </a:p>
        </p:txBody>
      </p:sp>
      <p:sp>
        <p:nvSpPr>
          <p:cNvPr id="16387" name="Text Box 3"/>
          <p:cNvSpPr txBox="1">
            <a:spLocks noChangeArrowheads="1"/>
          </p:cNvSpPr>
          <p:nvPr/>
        </p:nvSpPr>
        <p:spPr bwMode="auto">
          <a:xfrm>
            <a:off x="990600" y="2133600"/>
            <a:ext cx="5345113" cy="49244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dirty="0">
                <a:solidFill>
                  <a:schemeClr val="accent1"/>
                </a:solidFill>
              </a:rPr>
              <a:t>14</a:t>
            </a:r>
            <a:r>
              <a:rPr lang="en-US" sz="3200" dirty="0" smtClean="0"/>
              <a:t> </a:t>
            </a:r>
            <a:r>
              <a:rPr lang="en-US" sz="3200" dirty="0" err="1" smtClean="0"/>
              <a:t>Elocation</a:t>
            </a:r>
            <a:r>
              <a:rPr lang="en-US" sz="3200" dirty="0" smtClean="0"/>
              <a:t> Server</a:t>
            </a:r>
            <a:endParaRPr lang="en-US" sz="3200" dirty="0"/>
          </a:p>
        </p:txBody>
      </p:sp>
      <p:pic>
        <p:nvPicPr>
          <p:cNvPr id="16388"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16389"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dirty="0" err="1" smtClean="0"/>
              <a:t>Elocation</a:t>
            </a:r>
            <a:r>
              <a:rPr lang="en-US" dirty="0" smtClean="0"/>
              <a:t> Server</a:t>
            </a:r>
            <a:endParaRPr lang="en-US" dirty="0"/>
          </a:p>
        </p:txBody>
      </p:sp>
      <p:sp>
        <p:nvSpPr>
          <p:cNvPr id="18435" name="Rectangle 5"/>
          <p:cNvSpPr>
            <a:spLocks noGrp="1" noChangeArrowheads="1"/>
          </p:cNvSpPr>
          <p:nvPr>
            <p:ph type="body" idx="1"/>
          </p:nvPr>
        </p:nvSpPr>
        <p:spPr/>
        <p:txBody>
          <a:bodyPr/>
          <a:lstStyle/>
          <a:p>
            <a:pPr eaLnBrk="1" hangingPunct="1">
              <a:buFont typeface="Wingdings" pitchFamily="-111" charset="2"/>
              <a:buChar char="ü"/>
            </a:pPr>
            <a:r>
              <a:rPr lang="en-US" dirty="0"/>
              <a:t>Architecture</a:t>
            </a:r>
            <a:endParaRPr lang="en-US" dirty="0" smtClean="0"/>
          </a:p>
          <a:p>
            <a:pPr eaLnBrk="1" hangingPunct="1">
              <a:buFont typeface="Wingdings" pitchFamily="-111" charset="2"/>
              <a:buChar char="ü"/>
            </a:pPr>
            <a:r>
              <a:rPr lang="en-US" dirty="0" smtClean="0"/>
              <a:t>Installation </a:t>
            </a:r>
            <a:r>
              <a:rPr lang="en-US" dirty="0"/>
              <a:t>and </a:t>
            </a:r>
            <a:r>
              <a:rPr lang="en-US" dirty="0" smtClean="0"/>
              <a:t>configuration</a:t>
            </a:r>
          </a:p>
          <a:p>
            <a:pPr eaLnBrk="1" hangingPunct="1">
              <a:buFont typeface="Wingdings" pitchFamily="-111" charset="2"/>
              <a:buChar char="ü"/>
            </a:pPr>
            <a:r>
              <a:rPr lang="en-US" dirty="0" smtClean="0"/>
              <a:t>Administration</a:t>
            </a:r>
            <a:endParaRPr lang="en-US"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eaLnBrk="0" hangingPunct="0"/>
            <a:r>
              <a:rPr lang="en-US" sz="1400">
                <a:solidFill>
                  <a:srgbClr val="000000"/>
                </a:solidFill>
              </a:rPr>
              <a:t>&lt;Insert Picture Here&gt;</a:t>
            </a:r>
          </a:p>
        </p:txBody>
      </p:sp>
      <p:sp>
        <p:nvSpPr>
          <p:cNvPr id="20483" name="Text Box 3"/>
          <p:cNvSpPr txBox="1">
            <a:spLocks noChangeArrowheads="1"/>
          </p:cNvSpPr>
          <p:nvPr/>
        </p:nvSpPr>
        <p:spPr bwMode="auto">
          <a:xfrm>
            <a:off x="990600" y="2133600"/>
            <a:ext cx="5345113" cy="451406"/>
          </a:xfrm>
          <a:prstGeom prst="rect">
            <a:avLst/>
          </a:prstGeom>
          <a:noFill/>
          <a:ln w="9525">
            <a:noFill/>
            <a:miter lim="800000"/>
            <a:headEnd/>
            <a:tailEnd/>
          </a:ln>
        </p:spPr>
        <p:txBody>
          <a:bodyPr lIns="0" tIns="0" rIns="0" bIns="0">
            <a:prstTxWarp prst="textNoShape">
              <a:avLst/>
            </a:prstTxWarp>
            <a:spAutoFit/>
          </a:bodyPr>
          <a:lstStyle/>
          <a:p>
            <a:pPr eaLnBrk="0" hangingPunct="0"/>
            <a:r>
              <a:rPr lang="en-US" sz="3200" dirty="0" err="1" smtClean="0">
                <a:solidFill>
                  <a:schemeClr val="accent1"/>
                </a:solidFill>
              </a:rPr>
              <a:t>Elocation</a:t>
            </a:r>
            <a:r>
              <a:rPr lang="en-US" sz="3200" dirty="0" smtClean="0">
                <a:solidFill>
                  <a:schemeClr val="accent1"/>
                </a:solidFill>
              </a:rPr>
              <a:t> </a:t>
            </a:r>
            <a:r>
              <a:rPr lang="en-US" sz="3200" dirty="0" smtClean="0"/>
              <a:t>Architecture</a:t>
            </a:r>
            <a:endParaRPr lang="en-US" sz="3200" dirty="0"/>
          </a:p>
        </p:txBody>
      </p:sp>
      <p:pic>
        <p:nvPicPr>
          <p:cNvPr id="20484"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20485"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6"/>
          <p:cNvSpPr>
            <a:spLocks noGrp="1" noChangeArrowheads="1"/>
          </p:cNvSpPr>
          <p:nvPr>
            <p:ph type="title"/>
          </p:nvPr>
        </p:nvSpPr>
        <p:spPr/>
        <p:txBody>
          <a:bodyPr/>
          <a:lstStyle/>
          <a:p>
            <a:r>
              <a:rPr lang="en-US" smtClean="0"/>
              <a:t>The Elocation Service</a:t>
            </a:r>
            <a:endParaRPr lang="en-US" dirty="0"/>
          </a:p>
        </p:txBody>
      </p:sp>
      <p:sp>
        <p:nvSpPr>
          <p:cNvPr id="22531" name="Rectangle 7"/>
          <p:cNvSpPr>
            <a:spLocks noGrp="1" noChangeArrowheads="1"/>
          </p:cNvSpPr>
          <p:nvPr>
            <p:ph type="body" idx="1"/>
          </p:nvPr>
        </p:nvSpPr>
        <p:spPr/>
        <p:txBody>
          <a:bodyPr/>
          <a:lstStyle/>
          <a:p>
            <a:r>
              <a:rPr lang="en-US" dirty="0" smtClean="0"/>
              <a:t>Acts as a dispatcher to </a:t>
            </a:r>
            <a:r>
              <a:rPr lang="en-US" dirty="0" err="1" smtClean="0"/>
              <a:t>Mapviewer</a:t>
            </a:r>
            <a:r>
              <a:rPr lang="en-US" dirty="0" smtClean="0"/>
              <a:t>, </a:t>
            </a:r>
            <a:r>
              <a:rPr lang="en-US" dirty="0" err="1" smtClean="0"/>
              <a:t>Geocoder</a:t>
            </a:r>
            <a:r>
              <a:rPr lang="en-US" dirty="0" smtClean="0"/>
              <a:t> and </a:t>
            </a:r>
            <a:r>
              <a:rPr lang="en-US" dirty="0" smtClean="0"/>
              <a:t>Router.</a:t>
            </a:r>
          </a:p>
          <a:p>
            <a:r>
              <a:rPr lang="en-US" dirty="0" smtClean="0"/>
              <a:t>Provides a single</a:t>
            </a:r>
            <a:r>
              <a:rPr lang="en-US" dirty="0" smtClean="0"/>
              <a:t> entry </a:t>
            </a:r>
            <a:r>
              <a:rPr lang="en-US" dirty="0" smtClean="0"/>
              <a:t>point (URL</a:t>
            </a:r>
            <a:r>
              <a:rPr lang="en-US" dirty="0" smtClean="0"/>
              <a:t>) to all services</a:t>
            </a:r>
          </a:p>
          <a:p>
            <a:r>
              <a:rPr lang="en-US" dirty="0" smtClean="0"/>
              <a:t>Handles all XML requests and forwards them to the proper </a:t>
            </a:r>
            <a:r>
              <a:rPr lang="en-US" dirty="0" smtClean="0"/>
              <a:t>service</a:t>
            </a:r>
          </a:p>
          <a:p>
            <a:r>
              <a:rPr lang="en-US" dirty="0" smtClean="0"/>
              <a:t>Distributes requests to multiple services for load balancing and high availability </a:t>
            </a:r>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 name="Rectangle 6"/>
          <p:cNvSpPr>
            <a:spLocks noChangeArrowheads="1"/>
          </p:cNvSpPr>
          <p:nvPr/>
        </p:nvSpPr>
        <p:spPr bwMode="blackWhite">
          <a:xfrm>
            <a:off x="6172200" y="3678238"/>
            <a:ext cx="1676400" cy="588962"/>
          </a:xfrm>
          <a:prstGeom prst="rect">
            <a:avLst/>
          </a:prstGeom>
          <a:solidFill>
            <a:srgbClr val="FFFF99"/>
          </a:solidFill>
          <a:ln w="28575">
            <a:solidFill>
              <a:schemeClr val="tx1"/>
            </a:solidFill>
            <a:miter lim="800000"/>
            <a:headEnd/>
            <a:tailEnd/>
          </a:ln>
        </p:spPr>
        <p:txBody>
          <a:bodyPr wrap="none" anchor="ctr">
            <a:prstTxWarp prst="textNoShape">
              <a:avLst/>
            </a:prstTxWarp>
          </a:bodyPr>
          <a:lstStyle/>
          <a:p>
            <a:pPr eaLnBrk="0" hangingPunct="0"/>
            <a:r>
              <a:rPr lang="en-US" dirty="0" smtClean="0"/>
              <a:t>Router</a:t>
            </a:r>
            <a:endParaRPr lang="en-US" dirty="0"/>
          </a:p>
        </p:txBody>
      </p:sp>
      <p:sp>
        <p:nvSpPr>
          <p:cNvPr id="76" name="Rectangle 6"/>
          <p:cNvSpPr>
            <a:spLocks noChangeArrowheads="1"/>
          </p:cNvSpPr>
          <p:nvPr/>
        </p:nvSpPr>
        <p:spPr bwMode="blackWhite">
          <a:xfrm>
            <a:off x="4267200" y="3678238"/>
            <a:ext cx="1676400" cy="588962"/>
          </a:xfrm>
          <a:prstGeom prst="rect">
            <a:avLst/>
          </a:prstGeom>
          <a:solidFill>
            <a:srgbClr val="FFFF99"/>
          </a:solidFill>
          <a:ln w="28575">
            <a:solidFill>
              <a:schemeClr val="tx1"/>
            </a:solidFill>
            <a:miter lim="800000"/>
            <a:headEnd/>
            <a:tailEnd/>
          </a:ln>
        </p:spPr>
        <p:txBody>
          <a:bodyPr wrap="none" anchor="ctr">
            <a:prstTxWarp prst="textNoShape">
              <a:avLst/>
            </a:prstTxWarp>
          </a:bodyPr>
          <a:lstStyle/>
          <a:p>
            <a:pPr eaLnBrk="0" hangingPunct="0"/>
            <a:r>
              <a:rPr lang="en-US" dirty="0" err="1" smtClean="0"/>
              <a:t>Geocoder</a:t>
            </a:r>
            <a:endParaRPr lang="en-US" dirty="0"/>
          </a:p>
        </p:txBody>
      </p:sp>
      <p:sp>
        <p:nvSpPr>
          <p:cNvPr id="75" name="Rectangle 6"/>
          <p:cNvSpPr>
            <a:spLocks noChangeArrowheads="1"/>
          </p:cNvSpPr>
          <p:nvPr/>
        </p:nvSpPr>
        <p:spPr bwMode="blackWhite">
          <a:xfrm>
            <a:off x="2362200" y="3657600"/>
            <a:ext cx="1676400" cy="588962"/>
          </a:xfrm>
          <a:prstGeom prst="rect">
            <a:avLst/>
          </a:prstGeom>
          <a:solidFill>
            <a:srgbClr val="FFFF99"/>
          </a:solidFill>
          <a:ln w="28575">
            <a:solidFill>
              <a:schemeClr val="tx1"/>
            </a:solidFill>
            <a:miter lim="800000"/>
            <a:headEnd/>
            <a:tailEnd/>
          </a:ln>
        </p:spPr>
        <p:txBody>
          <a:bodyPr wrap="none" anchor="ctr">
            <a:prstTxWarp prst="textNoShape">
              <a:avLst/>
            </a:prstTxWarp>
          </a:bodyPr>
          <a:lstStyle/>
          <a:p>
            <a:pPr eaLnBrk="0" hangingPunct="0"/>
            <a:r>
              <a:rPr lang="en-US" dirty="0" err="1" smtClean="0"/>
              <a:t>Mapviewer</a:t>
            </a:r>
            <a:endParaRPr lang="en-US" dirty="0"/>
          </a:p>
        </p:txBody>
      </p:sp>
      <p:sp>
        <p:nvSpPr>
          <p:cNvPr id="24578" name="Rectangle 2"/>
          <p:cNvSpPr>
            <a:spLocks noGrp="1" noChangeArrowheads="1"/>
          </p:cNvSpPr>
          <p:nvPr>
            <p:ph type="title"/>
          </p:nvPr>
        </p:nvSpPr>
        <p:spPr/>
        <p:txBody>
          <a:bodyPr/>
          <a:lstStyle/>
          <a:p>
            <a:pPr eaLnBrk="1" hangingPunct="1"/>
            <a:r>
              <a:rPr lang="en-US" dirty="0" err="1" smtClean="0"/>
              <a:t>Elocation</a:t>
            </a:r>
            <a:r>
              <a:rPr lang="en-US" dirty="0" smtClean="0"/>
              <a:t> Service </a:t>
            </a:r>
            <a:r>
              <a:rPr lang="en-US" dirty="0"/>
              <a:t>Architecture</a:t>
            </a:r>
          </a:p>
        </p:txBody>
      </p:sp>
      <p:sp>
        <p:nvSpPr>
          <p:cNvPr id="24579" name="Line 3"/>
          <p:cNvSpPr>
            <a:spLocks noChangeShapeType="1"/>
          </p:cNvSpPr>
          <p:nvPr/>
        </p:nvSpPr>
        <p:spPr bwMode="auto">
          <a:xfrm>
            <a:off x="622300" y="1855787"/>
            <a:ext cx="7759700" cy="0"/>
          </a:xfrm>
          <a:prstGeom prst="line">
            <a:avLst/>
          </a:prstGeom>
          <a:noFill/>
          <a:ln w="28575">
            <a:solidFill>
              <a:schemeClr val="tx1"/>
            </a:solidFill>
            <a:prstDash val="lgDash"/>
            <a:round/>
            <a:headEnd type="none" w="sm" len="sm"/>
            <a:tailEnd type="none" w="sm" len="sm"/>
          </a:ln>
        </p:spPr>
        <p:txBody>
          <a:bodyPr>
            <a:prstTxWarp prst="textNoShape">
              <a:avLst/>
            </a:prstTxWarp>
          </a:bodyPr>
          <a:lstStyle/>
          <a:p>
            <a:endParaRPr lang="en-US"/>
          </a:p>
        </p:txBody>
      </p:sp>
      <p:sp>
        <p:nvSpPr>
          <p:cNvPr id="24581" name="Line 5"/>
          <p:cNvSpPr>
            <a:spLocks noChangeShapeType="1"/>
          </p:cNvSpPr>
          <p:nvPr/>
        </p:nvSpPr>
        <p:spPr bwMode="auto">
          <a:xfrm>
            <a:off x="609600" y="4724400"/>
            <a:ext cx="7759700" cy="0"/>
          </a:xfrm>
          <a:prstGeom prst="line">
            <a:avLst/>
          </a:prstGeom>
          <a:noFill/>
          <a:ln w="28575">
            <a:solidFill>
              <a:schemeClr val="tx1"/>
            </a:solidFill>
            <a:prstDash val="lgDash"/>
            <a:round/>
            <a:headEnd type="none" w="sm" len="sm"/>
            <a:tailEnd type="none" w="sm" len="sm"/>
          </a:ln>
        </p:spPr>
        <p:txBody>
          <a:bodyPr>
            <a:prstTxWarp prst="textNoShape">
              <a:avLst/>
            </a:prstTxWarp>
          </a:bodyPr>
          <a:lstStyle/>
          <a:p>
            <a:endParaRPr lang="en-US"/>
          </a:p>
        </p:txBody>
      </p:sp>
      <p:sp>
        <p:nvSpPr>
          <p:cNvPr id="24582" name="Rectangle 6"/>
          <p:cNvSpPr>
            <a:spLocks noChangeArrowheads="1"/>
          </p:cNvSpPr>
          <p:nvPr/>
        </p:nvSpPr>
        <p:spPr bwMode="blackWhite">
          <a:xfrm>
            <a:off x="3783806" y="2306638"/>
            <a:ext cx="2476500" cy="588962"/>
          </a:xfrm>
          <a:prstGeom prst="rect">
            <a:avLst/>
          </a:prstGeom>
          <a:solidFill>
            <a:srgbClr val="FFFF99"/>
          </a:solidFill>
          <a:ln w="28575">
            <a:solidFill>
              <a:schemeClr val="tx1"/>
            </a:solidFill>
            <a:miter lim="800000"/>
            <a:headEnd/>
            <a:tailEnd/>
          </a:ln>
        </p:spPr>
        <p:txBody>
          <a:bodyPr wrap="none" anchor="ctr">
            <a:prstTxWarp prst="textNoShape">
              <a:avLst/>
            </a:prstTxWarp>
          </a:bodyPr>
          <a:lstStyle/>
          <a:p>
            <a:pPr eaLnBrk="0" hangingPunct="0"/>
            <a:r>
              <a:rPr lang="en-US" dirty="0" err="1" smtClean="0"/>
              <a:t>eLocation</a:t>
            </a:r>
            <a:endParaRPr lang="en-US" dirty="0"/>
          </a:p>
        </p:txBody>
      </p:sp>
      <p:sp>
        <p:nvSpPr>
          <p:cNvPr id="24584" name="Rectangle 8"/>
          <p:cNvSpPr>
            <a:spLocks noChangeArrowheads="1"/>
          </p:cNvSpPr>
          <p:nvPr/>
        </p:nvSpPr>
        <p:spPr bwMode="auto">
          <a:xfrm>
            <a:off x="477838" y="1190625"/>
            <a:ext cx="819150" cy="366712"/>
          </a:xfrm>
          <a:prstGeom prst="rect">
            <a:avLst/>
          </a:prstGeom>
          <a:noFill/>
          <a:ln w="28575">
            <a:noFill/>
            <a:miter lim="800000"/>
            <a:headEnd/>
            <a:tailEnd/>
          </a:ln>
        </p:spPr>
        <p:txBody>
          <a:bodyPr wrap="none" lIns="92075" tIns="46038" rIns="92075" bIns="46038">
            <a:prstTxWarp prst="textNoShape">
              <a:avLst/>
            </a:prstTxWarp>
            <a:spAutoFit/>
          </a:bodyPr>
          <a:lstStyle/>
          <a:p>
            <a:pPr algn="l" eaLnBrk="0" hangingPunct="0">
              <a:lnSpc>
                <a:spcPct val="100000"/>
              </a:lnSpc>
              <a:spcBef>
                <a:spcPct val="0"/>
              </a:spcBef>
              <a:buClrTx/>
            </a:pPr>
            <a:r>
              <a:rPr lang="en-US" sz="1800"/>
              <a:t>Client</a:t>
            </a:r>
          </a:p>
        </p:txBody>
      </p:sp>
      <p:sp>
        <p:nvSpPr>
          <p:cNvPr id="24587" name="Rectangle 11"/>
          <p:cNvSpPr>
            <a:spLocks noChangeArrowheads="1"/>
          </p:cNvSpPr>
          <p:nvPr/>
        </p:nvSpPr>
        <p:spPr bwMode="blackWhite">
          <a:xfrm>
            <a:off x="8145462" y="1627187"/>
            <a:ext cx="1455738" cy="396875"/>
          </a:xfrm>
          <a:prstGeom prst="rect">
            <a:avLst/>
          </a:prstGeom>
          <a:solidFill>
            <a:schemeClr val="bg1"/>
          </a:solidFill>
          <a:ln w="28575">
            <a:noFill/>
            <a:miter lim="800000"/>
            <a:headEnd/>
            <a:tailEnd/>
          </a:ln>
        </p:spPr>
        <p:txBody>
          <a:bodyPr wrap="none" lIns="92075" tIns="46038" rIns="92075" bIns="46038">
            <a:prstTxWarp prst="textNoShape">
              <a:avLst/>
            </a:prstTxWarp>
            <a:spAutoFit/>
          </a:bodyPr>
          <a:lstStyle/>
          <a:p>
            <a:pPr algn="l" eaLnBrk="0" hangingPunct="0">
              <a:lnSpc>
                <a:spcPct val="100000"/>
              </a:lnSpc>
              <a:spcBef>
                <a:spcPct val="0"/>
              </a:spcBef>
              <a:buClrTx/>
            </a:pPr>
            <a:r>
              <a:rPr lang="en-US" dirty="0"/>
              <a:t>XML/HTTP</a:t>
            </a:r>
          </a:p>
        </p:txBody>
      </p:sp>
      <p:sp>
        <p:nvSpPr>
          <p:cNvPr id="24589" name="Rectangle 13"/>
          <p:cNvSpPr>
            <a:spLocks noChangeArrowheads="1"/>
          </p:cNvSpPr>
          <p:nvPr/>
        </p:nvSpPr>
        <p:spPr bwMode="blackWhite">
          <a:xfrm>
            <a:off x="8229600" y="4495800"/>
            <a:ext cx="877888" cy="396875"/>
          </a:xfrm>
          <a:prstGeom prst="rect">
            <a:avLst/>
          </a:prstGeom>
          <a:solidFill>
            <a:srgbClr val="FFFFFF"/>
          </a:solidFill>
          <a:ln w="28575">
            <a:noFill/>
            <a:miter lim="800000"/>
            <a:headEnd/>
            <a:tailEnd/>
          </a:ln>
        </p:spPr>
        <p:txBody>
          <a:bodyPr wrap="none" lIns="92075" tIns="46038" rIns="92075" bIns="46038">
            <a:prstTxWarp prst="textNoShape">
              <a:avLst/>
            </a:prstTxWarp>
            <a:spAutoFit/>
          </a:bodyPr>
          <a:lstStyle/>
          <a:p>
            <a:pPr algn="l" eaLnBrk="0" hangingPunct="0">
              <a:lnSpc>
                <a:spcPct val="100000"/>
              </a:lnSpc>
              <a:spcBef>
                <a:spcPct val="0"/>
              </a:spcBef>
              <a:buClrTx/>
            </a:pPr>
            <a:r>
              <a:rPr lang="en-US" dirty="0"/>
              <a:t>JDBC</a:t>
            </a:r>
          </a:p>
        </p:txBody>
      </p:sp>
      <p:grpSp>
        <p:nvGrpSpPr>
          <p:cNvPr id="2" name="Group 15"/>
          <p:cNvGrpSpPr>
            <a:grpSpLocks/>
          </p:cNvGrpSpPr>
          <p:nvPr/>
        </p:nvGrpSpPr>
        <p:grpSpPr bwMode="auto">
          <a:xfrm>
            <a:off x="6197600" y="5078413"/>
            <a:ext cx="1473200" cy="941387"/>
            <a:chOff x="288" y="2982"/>
            <a:chExt cx="532" cy="412"/>
          </a:xfrm>
        </p:grpSpPr>
        <p:sp>
          <p:nvSpPr>
            <p:cNvPr id="24595" name="Rectangle 1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prstTxWarp prst="textNoShape">
                <a:avLst/>
              </a:prstTxWarp>
            </a:bodyPr>
            <a:lstStyle/>
            <a:p>
              <a:endParaRPr lang="fr-FR"/>
            </a:p>
          </p:txBody>
        </p:sp>
        <p:sp>
          <p:nvSpPr>
            <p:cNvPr id="24596" name="Oval 1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prstTxWarp prst="textNoShape">
                <a:avLst/>
              </a:prstTxWarp>
            </a:bodyPr>
            <a:lstStyle/>
            <a:p>
              <a:endParaRPr lang="fr-FR"/>
            </a:p>
          </p:txBody>
        </p:sp>
        <p:sp>
          <p:nvSpPr>
            <p:cNvPr id="24597" name="Oval 1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prstTxWarp prst="textNoShape">
                <a:avLst/>
              </a:prstTxWarp>
            </a:bodyPr>
            <a:lstStyle/>
            <a:p>
              <a:endParaRPr lang="fr-FR"/>
            </a:p>
          </p:txBody>
        </p:sp>
      </p:grpSp>
      <p:sp>
        <p:nvSpPr>
          <p:cNvPr id="24593" name="Rectangle 8"/>
          <p:cNvSpPr>
            <a:spLocks noChangeArrowheads="1"/>
          </p:cNvSpPr>
          <p:nvPr/>
        </p:nvSpPr>
        <p:spPr bwMode="auto">
          <a:xfrm>
            <a:off x="477838" y="2286000"/>
            <a:ext cx="1443037" cy="646113"/>
          </a:xfrm>
          <a:prstGeom prst="rect">
            <a:avLst/>
          </a:prstGeom>
          <a:noFill/>
          <a:ln w="28575">
            <a:noFill/>
            <a:miter lim="800000"/>
            <a:headEnd/>
            <a:tailEnd/>
          </a:ln>
        </p:spPr>
        <p:txBody>
          <a:bodyPr wrap="none" lIns="92075" tIns="46038" rIns="92075" bIns="46038">
            <a:prstTxWarp prst="textNoShape">
              <a:avLst/>
            </a:prstTxWarp>
            <a:spAutoFit/>
          </a:bodyPr>
          <a:lstStyle/>
          <a:p>
            <a:pPr algn="l" eaLnBrk="0" hangingPunct="0">
              <a:lnSpc>
                <a:spcPct val="100000"/>
              </a:lnSpc>
              <a:spcBef>
                <a:spcPct val="0"/>
              </a:spcBef>
              <a:buClrTx/>
            </a:pPr>
            <a:r>
              <a:rPr lang="en-US" sz="1800" dirty="0"/>
              <a:t>Application</a:t>
            </a:r>
          </a:p>
          <a:p>
            <a:pPr algn="l" eaLnBrk="0" hangingPunct="0">
              <a:lnSpc>
                <a:spcPct val="100000"/>
              </a:lnSpc>
              <a:spcBef>
                <a:spcPct val="0"/>
              </a:spcBef>
              <a:buClrTx/>
            </a:pPr>
            <a:r>
              <a:rPr lang="en-US" sz="1800" dirty="0"/>
              <a:t>Server</a:t>
            </a:r>
          </a:p>
        </p:txBody>
      </p:sp>
      <p:sp>
        <p:nvSpPr>
          <p:cNvPr id="24594" name="Rectangle 8"/>
          <p:cNvSpPr>
            <a:spLocks noChangeArrowheads="1"/>
          </p:cNvSpPr>
          <p:nvPr/>
        </p:nvSpPr>
        <p:spPr bwMode="auto">
          <a:xfrm>
            <a:off x="477838" y="5056981"/>
            <a:ext cx="1211262" cy="369887"/>
          </a:xfrm>
          <a:prstGeom prst="rect">
            <a:avLst/>
          </a:prstGeom>
          <a:noFill/>
          <a:ln w="28575">
            <a:noFill/>
            <a:miter lim="800000"/>
            <a:headEnd/>
            <a:tailEnd/>
          </a:ln>
        </p:spPr>
        <p:txBody>
          <a:bodyPr wrap="none" lIns="92075" tIns="46038" rIns="92075" bIns="46038">
            <a:prstTxWarp prst="textNoShape">
              <a:avLst/>
            </a:prstTxWarp>
            <a:spAutoFit/>
          </a:bodyPr>
          <a:lstStyle/>
          <a:p>
            <a:pPr algn="l" eaLnBrk="0" hangingPunct="0">
              <a:lnSpc>
                <a:spcPct val="100000"/>
              </a:lnSpc>
              <a:spcBef>
                <a:spcPct val="0"/>
              </a:spcBef>
              <a:buClrTx/>
            </a:pPr>
            <a:r>
              <a:rPr lang="en-US" sz="1800"/>
              <a:t>Database</a:t>
            </a:r>
          </a:p>
        </p:txBody>
      </p:sp>
      <p:sp>
        <p:nvSpPr>
          <p:cNvPr id="22" name="Rectangle 9"/>
          <p:cNvSpPr>
            <a:spLocks noChangeArrowheads="1"/>
          </p:cNvSpPr>
          <p:nvPr/>
        </p:nvSpPr>
        <p:spPr bwMode="blackWhite">
          <a:xfrm>
            <a:off x="3635375" y="990600"/>
            <a:ext cx="2773363" cy="468312"/>
          </a:xfrm>
          <a:prstGeom prst="rect">
            <a:avLst/>
          </a:prstGeom>
          <a:solidFill>
            <a:srgbClr val="FFFF99"/>
          </a:solidFill>
          <a:ln w="28575">
            <a:solidFill>
              <a:schemeClr val="tx1"/>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3" name="Rectangle 10"/>
          <p:cNvSpPr>
            <a:spLocks noChangeArrowheads="1"/>
          </p:cNvSpPr>
          <p:nvPr/>
        </p:nvSpPr>
        <p:spPr bwMode="blackWhite">
          <a:xfrm>
            <a:off x="4307681" y="1004887"/>
            <a:ext cx="1428750" cy="366713"/>
          </a:xfrm>
          <a:prstGeom prst="rect">
            <a:avLst/>
          </a:prstGeom>
          <a:noFill/>
          <a:ln w="28575">
            <a:noFill/>
            <a:miter lim="800000"/>
            <a:headEnd/>
            <a:tailEnd/>
          </a:ln>
        </p:spPr>
        <p:txBody>
          <a:bodyPr wrap="none" lIns="92075" tIns="46038" rIns="92075" bIns="46038">
            <a:prstTxWarp prst="textNoShape">
              <a:avLst/>
            </a:prstTxWarp>
            <a:spAutoFit/>
          </a:bodyPr>
          <a:lstStyle/>
          <a:p>
            <a:pPr algn="l" eaLnBrk="0" hangingPunct="0">
              <a:lnSpc>
                <a:spcPct val="100000"/>
              </a:lnSpc>
              <a:spcBef>
                <a:spcPct val="0"/>
              </a:spcBef>
              <a:buClrTx/>
            </a:pPr>
            <a:r>
              <a:rPr lang="en-US" sz="1800" dirty="0"/>
              <a:t>Application</a:t>
            </a:r>
          </a:p>
        </p:txBody>
      </p:sp>
      <p:sp>
        <p:nvSpPr>
          <p:cNvPr id="24" name="Rectangle 6"/>
          <p:cNvSpPr>
            <a:spLocks noChangeArrowheads="1"/>
          </p:cNvSpPr>
          <p:nvPr/>
        </p:nvSpPr>
        <p:spPr bwMode="blackWhite">
          <a:xfrm>
            <a:off x="2286000" y="3744119"/>
            <a:ext cx="1676400" cy="588962"/>
          </a:xfrm>
          <a:prstGeom prst="rect">
            <a:avLst/>
          </a:prstGeom>
          <a:solidFill>
            <a:srgbClr val="FFFF99"/>
          </a:solidFill>
          <a:ln w="28575">
            <a:solidFill>
              <a:schemeClr val="tx1"/>
            </a:solidFill>
            <a:miter lim="800000"/>
            <a:headEnd/>
            <a:tailEnd/>
          </a:ln>
        </p:spPr>
        <p:txBody>
          <a:bodyPr wrap="none" anchor="ctr">
            <a:prstTxWarp prst="textNoShape">
              <a:avLst/>
            </a:prstTxWarp>
          </a:bodyPr>
          <a:lstStyle/>
          <a:p>
            <a:pPr eaLnBrk="0" hangingPunct="0"/>
            <a:r>
              <a:rPr lang="en-US" dirty="0" err="1" smtClean="0"/>
              <a:t>Mapviewer</a:t>
            </a:r>
            <a:endParaRPr lang="en-US" dirty="0"/>
          </a:p>
        </p:txBody>
      </p:sp>
      <p:sp>
        <p:nvSpPr>
          <p:cNvPr id="25" name="Rectangle 6"/>
          <p:cNvSpPr>
            <a:spLocks noChangeArrowheads="1"/>
          </p:cNvSpPr>
          <p:nvPr/>
        </p:nvSpPr>
        <p:spPr bwMode="blackWhite">
          <a:xfrm>
            <a:off x="4183856" y="3744119"/>
            <a:ext cx="1676400" cy="588962"/>
          </a:xfrm>
          <a:prstGeom prst="rect">
            <a:avLst/>
          </a:prstGeom>
          <a:solidFill>
            <a:srgbClr val="FFFF99"/>
          </a:solidFill>
          <a:ln w="28575">
            <a:solidFill>
              <a:schemeClr val="tx1"/>
            </a:solidFill>
            <a:miter lim="800000"/>
            <a:headEnd/>
            <a:tailEnd/>
          </a:ln>
        </p:spPr>
        <p:txBody>
          <a:bodyPr wrap="none" anchor="ctr">
            <a:prstTxWarp prst="textNoShape">
              <a:avLst/>
            </a:prstTxWarp>
          </a:bodyPr>
          <a:lstStyle/>
          <a:p>
            <a:pPr eaLnBrk="0" hangingPunct="0"/>
            <a:r>
              <a:rPr lang="en-US" dirty="0" err="1" smtClean="0"/>
              <a:t>Geocoder</a:t>
            </a:r>
            <a:endParaRPr lang="en-US" dirty="0"/>
          </a:p>
        </p:txBody>
      </p:sp>
      <p:sp>
        <p:nvSpPr>
          <p:cNvPr id="26" name="Rectangle 6"/>
          <p:cNvSpPr>
            <a:spLocks noChangeArrowheads="1"/>
          </p:cNvSpPr>
          <p:nvPr/>
        </p:nvSpPr>
        <p:spPr bwMode="blackWhite">
          <a:xfrm>
            <a:off x="6096000" y="3744119"/>
            <a:ext cx="1676400" cy="588962"/>
          </a:xfrm>
          <a:prstGeom prst="rect">
            <a:avLst/>
          </a:prstGeom>
          <a:solidFill>
            <a:srgbClr val="FFFF99"/>
          </a:solidFill>
          <a:ln w="28575">
            <a:solidFill>
              <a:schemeClr val="tx1"/>
            </a:solidFill>
            <a:miter lim="800000"/>
            <a:headEnd/>
            <a:tailEnd/>
          </a:ln>
        </p:spPr>
        <p:txBody>
          <a:bodyPr wrap="none" anchor="ctr">
            <a:prstTxWarp prst="textNoShape">
              <a:avLst/>
            </a:prstTxWarp>
          </a:bodyPr>
          <a:lstStyle/>
          <a:p>
            <a:pPr eaLnBrk="0" hangingPunct="0"/>
            <a:r>
              <a:rPr lang="en-US" dirty="0" smtClean="0"/>
              <a:t>Router</a:t>
            </a:r>
            <a:endParaRPr lang="en-US" dirty="0"/>
          </a:p>
        </p:txBody>
      </p:sp>
      <p:cxnSp>
        <p:nvCxnSpPr>
          <p:cNvPr id="29" name="Straight Arrow Connector 28"/>
          <p:cNvCxnSpPr>
            <a:stCxn id="24582" idx="2"/>
            <a:endCxn id="25" idx="0"/>
          </p:cNvCxnSpPr>
          <p:nvPr/>
        </p:nvCxnSpPr>
        <p:spPr bwMode="auto">
          <a:xfrm rot="5400000">
            <a:off x="4597797" y="3319859"/>
            <a:ext cx="848519" cy="1588"/>
          </a:xfrm>
          <a:prstGeom prst="straightConnector1">
            <a:avLst/>
          </a:prstGeom>
          <a:noFill/>
          <a:ln w="95250" cap="flat" cmpd="sng" algn="ctr">
            <a:solidFill>
              <a:srgbClr val="33CC00"/>
            </a:solidFill>
            <a:prstDash val="solid"/>
            <a:round/>
            <a:headEnd type="triangle" w="med" len="med"/>
            <a:tailEnd type="triangle" w="med" len="med"/>
          </a:ln>
          <a:effectLst/>
        </p:spPr>
      </p:cxnSp>
      <p:cxnSp>
        <p:nvCxnSpPr>
          <p:cNvPr id="33" name="Straight Arrow Connector 32"/>
          <p:cNvCxnSpPr>
            <a:stCxn id="22" idx="2"/>
            <a:endCxn id="24582" idx="0"/>
          </p:cNvCxnSpPr>
          <p:nvPr/>
        </p:nvCxnSpPr>
        <p:spPr bwMode="auto">
          <a:xfrm rot="5400000">
            <a:off x="4598194" y="1882775"/>
            <a:ext cx="847726" cy="1"/>
          </a:xfrm>
          <a:prstGeom prst="straightConnector1">
            <a:avLst/>
          </a:prstGeom>
          <a:noFill/>
          <a:ln w="95250" cap="flat" cmpd="sng" algn="ctr">
            <a:solidFill>
              <a:srgbClr val="33CC00"/>
            </a:solidFill>
            <a:prstDash val="solid"/>
            <a:round/>
            <a:headEnd type="triangle" w="med" len="med"/>
            <a:tailEnd type="triangle" w="med" len="med"/>
          </a:ln>
          <a:effectLst/>
        </p:spPr>
      </p:cxnSp>
      <p:cxnSp>
        <p:nvCxnSpPr>
          <p:cNvPr id="35" name="Straight Arrow Connector 34"/>
          <p:cNvCxnSpPr>
            <a:endCxn id="26" idx="0"/>
          </p:cNvCxnSpPr>
          <p:nvPr/>
        </p:nvCxnSpPr>
        <p:spPr bwMode="auto">
          <a:xfrm rot="16200000" flipH="1">
            <a:off x="6099393" y="2909312"/>
            <a:ext cx="848520" cy="821093"/>
          </a:xfrm>
          <a:prstGeom prst="straightConnector1">
            <a:avLst/>
          </a:prstGeom>
          <a:noFill/>
          <a:ln w="95250" cap="flat" cmpd="sng" algn="ctr">
            <a:solidFill>
              <a:srgbClr val="33CC00"/>
            </a:solidFill>
            <a:prstDash val="solid"/>
            <a:round/>
            <a:headEnd type="triangle" w="med" len="med"/>
            <a:tailEnd type="triangle" w="med" len="med"/>
          </a:ln>
          <a:effectLst/>
        </p:spPr>
      </p:cxnSp>
      <p:cxnSp>
        <p:nvCxnSpPr>
          <p:cNvPr id="43" name="Straight Arrow Connector 42"/>
          <p:cNvCxnSpPr>
            <a:endCxn id="24" idx="0"/>
          </p:cNvCxnSpPr>
          <p:nvPr/>
        </p:nvCxnSpPr>
        <p:spPr bwMode="auto">
          <a:xfrm rot="5400000">
            <a:off x="3119041" y="2900759"/>
            <a:ext cx="848520" cy="838201"/>
          </a:xfrm>
          <a:prstGeom prst="straightConnector1">
            <a:avLst/>
          </a:prstGeom>
          <a:noFill/>
          <a:ln w="95250" cap="flat" cmpd="sng" algn="ctr">
            <a:solidFill>
              <a:srgbClr val="33CC00"/>
            </a:solidFill>
            <a:prstDash val="solid"/>
            <a:round/>
            <a:headEnd type="triangle" w="med" len="med"/>
            <a:tailEnd type="triangle" w="med" len="med"/>
          </a:ln>
          <a:effectLst/>
        </p:spPr>
      </p:cxnSp>
      <p:sp>
        <p:nvSpPr>
          <p:cNvPr id="44" name="Line 3"/>
          <p:cNvSpPr>
            <a:spLocks noChangeShapeType="1"/>
          </p:cNvSpPr>
          <p:nvPr/>
        </p:nvSpPr>
        <p:spPr bwMode="auto">
          <a:xfrm>
            <a:off x="609600" y="3363912"/>
            <a:ext cx="7759700" cy="0"/>
          </a:xfrm>
          <a:prstGeom prst="line">
            <a:avLst/>
          </a:prstGeom>
          <a:noFill/>
          <a:ln w="28575">
            <a:solidFill>
              <a:schemeClr val="tx1"/>
            </a:solidFill>
            <a:prstDash val="lgDash"/>
            <a:round/>
            <a:headEnd type="none" w="sm" len="sm"/>
            <a:tailEnd type="none" w="sm" len="sm"/>
          </a:ln>
        </p:spPr>
        <p:txBody>
          <a:bodyPr>
            <a:prstTxWarp prst="textNoShape">
              <a:avLst/>
            </a:prstTxWarp>
          </a:bodyPr>
          <a:lstStyle/>
          <a:p>
            <a:endParaRPr lang="en-US"/>
          </a:p>
        </p:txBody>
      </p:sp>
      <p:sp>
        <p:nvSpPr>
          <p:cNvPr id="45" name="Rectangle 11"/>
          <p:cNvSpPr>
            <a:spLocks noChangeArrowheads="1"/>
          </p:cNvSpPr>
          <p:nvPr/>
        </p:nvSpPr>
        <p:spPr bwMode="blackWhite">
          <a:xfrm>
            <a:off x="8132762" y="3135312"/>
            <a:ext cx="1455738" cy="396875"/>
          </a:xfrm>
          <a:prstGeom prst="rect">
            <a:avLst/>
          </a:prstGeom>
          <a:solidFill>
            <a:schemeClr val="bg1"/>
          </a:solidFill>
          <a:ln w="28575">
            <a:noFill/>
            <a:miter lim="800000"/>
            <a:headEnd/>
            <a:tailEnd/>
          </a:ln>
        </p:spPr>
        <p:txBody>
          <a:bodyPr wrap="none" lIns="92075" tIns="46038" rIns="92075" bIns="46038">
            <a:prstTxWarp prst="textNoShape">
              <a:avLst/>
            </a:prstTxWarp>
            <a:spAutoFit/>
          </a:bodyPr>
          <a:lstStyle/>
          <a:p>
            <a:pPr algn="l" eaLnBrk="0" hangingPunct="0">
              <a:lnSpc>
                <a:spcPct val="100000"/>
              </a:lnSpc>
              <a:spcBef>
                <a:spcPct val="0"/>
              </a:spcBef>
              <a:buClrTx/>
            </a:pPr>
            <a:r>
              <a:rPr lang="en-US" dirty="0"/>
              <a:t>XML/HTTP</a:t>
            </a:r>
          </a:p>
        </p:txBody>
      </p:sp>
      <p:cxnSp>
        <p:nvCxnSpPr>
          <p:cNvPr id="54" name="Straight Arrow Connector 53"/>
          <p:cNvCxnSpPr>
            <a:stCxn id="26" idx="2"/>
            <a:endCxn id="24596" idx="0"/>
          </p:cNvCxnSpPr>
          <p:nvPr/>
        </p:nvCxnSpPr>
        <p:spPr bwMode="auto">
          <a:xfrm rot="5400000">
            <a:off x="6561534" y="4705747"/>
            <a:ext cx="745332" cy="1588"/>
          </a:xfrm>
          <a:prstGeom prst="straightConnector1">
            <a:avLst/>
          </a:prstGeom>
          <a:noFill/>
          <a:ln w="95250" cap="flat" cmpd="sng" algn="ctr">
            <a:solidFill>
              <a:srgbClr val="33CC00"/>
            </a:solidFill>
            <a:prstDash val="solid"/>
            <a:round/>
            <a:headEnd type="triangle" w="med" len="med"/>
            <a:tailEnd type="triangle" w="med" len="med"/>
          </a:ln>
          <a:effectLst/>
        </p:spPr>
      </p:cxnSp>
      <p:grpSp>
        <p:nvGrpSpPr>
          <p:cNvPr id="55" name="Group 15"/>
          <p:cNvGrpSpPr>
            <a:grpSpLocks/>
          </p:cNvGrpSpPr>
          <p:nvPr/>
        </p:nvGrpSpPr>
        <p:grpSpPr bwMode="auto">
          <a:xfrm>
            <a:off x="4285456" y="5078413"/>
            <a:ext cx="1473200" cy="941387"/>
            <a:chOff x="288" y="2982"/>
            <a:chExt cx="532" cy="412"/>
          </a:xfrm>
        </p:grpSpPr>
        <p:sp>
          <p:nvSpPr>
            <p:cNvPr id="56" name="Rectangle 1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prstTxWarp prst="textNoShape">
                <a:avLst/>
              </a:prstTxWarp>
            </a:bodyPr>
            <a:lstStyle/>
            <a:p>
              <a:endParaRPr lang="fr-FR"/>
            </a:p>
          </p:txBody>
        </p:sp>
        <p:sp>
          <p:nvSpPr>
            <p:cNvPr id="57" name="Oval 1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prstTxWarp prst="textNoShape">
                <a:avLst/>
              </a:prstTxWarp>
            </a:bodyPr>
            <a:lstStyle/>
            <a:p>
              <a:endParaRPr lang="fr-FR"/>
            </a:p>
          </p:txBody>
        </p:sp>
        <p:sp>
          <p:nvSpPr>
            <p:cNvPr id="58" name="Oval 1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prstTxWarp prst="textNoShape">
                <a:avLst/>
              </a:prstTxWarp>
            </a:bodyPr>
            <a:lstStyle/>
            <a:p>
              <a:endParaRPr lang="fr-FR"/>
            </a:p>
          </p:txBody>
        </p:sp>
      </p:grpSp>
      <p:grpSp>
        <p:nvGrpSpPr>
          <p:cNvPr id="59" name="Group 15"/>
          <p:cNvGrpSpPr>
            <a:grpSpLocks/>
          </p:cNvGrpSpPr>
          <p:nvPr/>
        </p:nvGrpSpPr>
        <p:grpSpPr bwMode="auto">
          <a:xfrm>
            <a:off x="2387600" y="5078413"/>
            <a:ext cx="1473200" cy="941387"/>
            <a:chOff x="288" y="2982"/>
            <a:chExt cx="532" cy="412"/>
          </a:xfrm>
        </p:grpSpPr>
        <p:sp>
          <p:nvSpPr>
            <p:cNvPr id="60" name="Rectangle 1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prstTxWarp prst="textNoShape">
                <a:avLst/>
              </a:prstTxWarp>
            </a:bodyPr>
            <a:lstStyle/>
            <a:p>
              <a:endParaRPr lang="fr-FR"/>
            </a:p>
          </p:txBody>
        </p:sp>
        <p:sp>
          <p:nvSpPr>
            <p:cNvPr id="61" name="Oval 1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prstTxWarp prst="textNoShape">
                <a:avLst/>
              </a:prstTxWarp>
            </a:bodyPr>
            <a:lstStyle/>
            <a:p>
              <a:endParaRPr lang="fr-FR"/>
            </a:p>
          </p:txBody>
        </p:sp>
        <p:sp>
          <p:nvSpPr>
            <p:cNvPr id="62" name="Oval 1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prstTxWarp prst="textNoShape">
                <a:avLst/>
              </a:prstTxWarp>
            </a:bodyPr>
            <a:lstStyle/>
            <a:p>
              <a:endParaRPr lang="fr-FR"/>
            </a:p>
          </p:txBody>
        </p:sp>
      </p:grpSp>
      <p:cxnSp>
        <p:nvCxnSpPr>
          <p:cNvPr id="68" name="Straight Arrow Connector 67"/>
          <p:cNvCxnSpPr>
            <a:stCxn id="25" idx="2"/>
            <a:endCxn id="57" idx="0"/>
          </p:cNvCxnSpPr>
          <p:nvPr/>
        </p:nvCxnSpPr>
        <p:spPr bwMode="auto">
          <a:xfrm rot="5400000">
            <a:off x="4649390" y="4705747"/>
            <a:ext cx="745332" cy="1588"/>
          </a:xfrm>
          <a:prstGeom prst="straightConnector1">
            <a:avLst/>
          </a:prstGeom>
          <a:noFill/>
          <a:ln w="95250" cap="flat" cmpd="sng" algn="ctr">
            <a:solidFill>
              <a:srgbClr val="33CC00"/>
            </a:solidFill>
            <a:prstDash val="solid"/>
            <a:round/>
            <a:headEnd type="triangle" w="med" len="med"/>
            <a:tailEnd type="triangle" w="med" len="med"/>
          </a:ln>
          <a:effectLst/>
        </p:spPr>
      </p:cxnSp>
      <p:cxnSp>
        <p:nvCxnSpPr>
          <p:cNvPr id="69" name="Straight Arrow Connector 68"/>
          <p:cNvCxnSpPr>
            <a:stCxn id="24" idx="2"/>
            <a:endCxn id="61" idx="0"/>
          </p:cNvCxnSpPr>
          <p:nvPr/>
        </p:nvCxnSpPr>
        <p:spPr bwMode="auto">
          <a:xfrm rot="5400000">
            <a:off x="2751534" y="4705747"/>
            <a:ext cx="745332" cy="1588"/>
          </a:xfrm>
          <a:prstGeom prst="straightConnector1">
            <a:avLst/>
          </a:prstGeom>
          <a:noFill/>
          <a:ln w="95250" cap="flat" cmpd="sng" algn="ctr">
            <a:solidFill>
              <a:srgbClr val="33CC00"/>
            </a:solidFill>
            <a:prstDash val="solid"/>
            <a:round/>
            <a:headEnd type="triangle" w="med" len="med"/>
            <a:tailEnd type="triangle" w="med" len="med"/>
          </a:ln>
          <a:effectLst/>
        </p:spPr>
      </p:cxnSp>
      <p:sp>
        <p:nvSpPr>
          <p:cNvPr id="74" name="Rectangle 8"/>
          <p:cNvSpPr>
            <a:spLocks noChangeArrowheads="1"/>
          </p:cNvSpPr>
          <p:nvPr/>
        </p:nvSpPr>
        <p:spPr bwMode="auto">
          <a:xfrm>
            <a:off x="533400" y="3697287"/>
            <a:ext cx="1443037" cy="646113"/>
          </a:xfrm>
          <a:prstGeom prst="rect">
            <a:avLst/>
          </a:prstGeom>
          <a:noFill/>
          <a:ln w="28575">
            <a:noFill/>
            <a:miter lim="800000"/>
            <a:headEnd/>
            <a:tailEnd/>
          </a:ln>
        </p:spPr>
        <p:txBody>
          <a:bodyPr wrap="none" lIns="92075" tIns="46038" rIns="92075" bIns="46038">
            <a:prstTxWarp prst="textNoShape">
              <a:avLst/>
            </a:prstTxWarp>
            <a:spAutoFit/>
          </a:bodyPr>
          <a:lstStyle/>
          <a:p>
            <a:pPr algn="l" eaLnBrk="0" hangingPunct="0">
              <a:lnSpc>
                <a:spcPct val="100000"/>
              </a:lnSpc>
              <a:spcBef>
                <a:spcPct val="0"/>
              </a:spcBef>
              <a:buClrTx/>
            </a:pPr>
            <a:r>
              <a:rPr lang="en-US" sz="1800" dirty="0"/>
              <a:t>Application</a:t>
            </a:r>
          </a:p>
          <a:p>
            <a:pPr algn="l" eaLnBrk="0" hangingPunct="0">
              <a:lnSpc>
                <a:spcPct val="100000"/>
              </a:lnSpc>
              <a:spcBef>
                <a:spcPct val="0"/>
              </a:spcBef>
              <a:buClrTx/>
            </a:pPr>
            <a:r>
              <a:rPr lang="en-US" sz="1800" dirty="0"/>
              <a:t>Server</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eaLnBrk="0" hangingPunct="0"/>
            <a:r>
              <a:rPr lang="en-US" sz="1400">
                <a:solidFill>
                  <a:srgbClr val="000000"/>
                </a:solidFill>
              </a:rPr>
              <a:t>&lt;Insert Picture Here&gt;</a:t>
            </a:r>
          </a:p>
        </p:txBody>
      </p:sp>
      <p:sp>
        <p:nvSpPr>
          <p:cNvPr id="40963" name="Text Box 3"/>
          <p:cNvSpPr txBox="1">
            <a:spLocks noChangeArrowheads="1"/>
          </p:cNvSpPr>
          <p:nvPr/>
        </p:nvSpPr>
        <p:spPr bwMode="auto">
          <a:xfrm>
            <a:off x="990600" y="2133600"/>
            <a:ext cx="5907088" cy="442913"/>
          </a:xfrm>
          <a:prstGeom prst="rect">
            <a:avLst/>
          </a:prstGeom>
          <a:noFill/>
          <a:ln w="9525">
            <a:noFill/>
            <a:miter lim="800000"/>
            <a:headEnd/>
            <a:tailEnd/>
          </a:ln>
        </p:spPr>
        <p:txBody>
          <a:bodyPr lIns="0" tIns="0" rIns="0" bIns="0">
            <a:prstTxWarp prst="textNoShape">
              <a:avLst/>
            </a:prstTxWarp>
            <a:spAutoFit/>
          </a:bodyPr>
          <a:lstStyle/>
          <a:p>
            <a:pPr eaLnBrk="0" hangingPunct="0"/>
            <a:r>
              <a:rPr lang="en-US" sz="3200">
                <a:solidFill>
                  <a:schemeClr val="accent1"/>
                </a:solidFill>
              </a:rPr>
              <a:t>Installation</a:t>
            </a:r>
            <a:r>
              <a:rPr lang="en-US" sz="3200"/>
              <a:t> and Configuration</a:t>
            </a:r>
          </a:p>
        </p:txBody>
      </p:sp>
      <p:pic>
        <p:nvPicPr>
          <p:cNvPr id="40964"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40965"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Installation and configuration</a:t>
            </a:r>
          </a:p>
        </p:txBody>
      </p:sp>
      <p:sp>
        <p:nvSpPr>
          <p:cNvPr id="45059" name="Rectangle 3"/>
          <p:cNvSpPr>
            <a:spLocks noGrp="1" noChangeArrowheads="1"/>
          </p:cNvSpPr>
          <p:nvPr>
            <p:ph type="body" idx="1"/>
          </p:nvPr>
        </p:nvSpPr>
        <p:spPr>
          <a:xfrm>
            <a:off x="742950" y="1600200"/>
            <a:ext cx="8166100" cy="4492625"/>
          </a:xfrm>
        </p:spPr>
        <p:txBody>
          <a:bodyPr/>
          <a:lstStyle/>
          <a:p>
            <a:pPr eaLnBrk="1" hangingPunct="1">
              <a:lnSpc>
                <a:spcPct val="90000"/>
              </a:lnSpc>
            </a:pPr>
            <a:r>
              <a:rPr lang="en-US" dirty="0"/>
              <a:t>Deploy</a:t>
            </a:r>
            <a:r>
              <a:rPr lang="en-US" dirty="0" smtClean="0"/>
              <a:t> </a:t>
            </a:r>
            <a:r>
              <a:rPr lang="en-US" b="1" dirty="0" smtClean="0"/>
              <a:t>ELOCATION.EAR</a:t>
            </a:r>
            <a:r>
              <a:rPr lang="en-US" dirty="0" smtClean="0"/>
              <a:t> </a:t>
            </a:r>
            <a:r>
              <a:rPr lang="en-US" dirty="0"/>
              <a:t>in your application server</a:t>
            </a:r>
          </a:p>
          <a:p>
            <a:pPr lvl="1" eaLnBrk="1" hangingPunct="1">
              <a:lnSpc>
                <a:spcPct val="90000"/>
              </a:lnSpc>
            </a:pPr>
            <a:r>
              <a:rPr lang="en-US" sz="1800" dirty="0">
                <a:ea typeface="ＭＳ Ｐゴシック" pitchFamily="-111" charset="-128"/>
              </a:rPr>
              <a:t>File is in </a:t>
            </a:r>
            <a:r>
              <a:rPr lang="en-US" sz="1800" b="1" dirty="0">
                <a:ea typeface="ＭＳ Ｐゴシック" pitchFamily="-111" charset="-128"/>
              </a:rPr>
              <a:t>$ORACLE_HOME/</a:t>
            </a:r>
            <a:r>
              <a:rPr lang="en-US" sz="1800" b="1" dirty="0" err="1">
                <a:ea typeface="ＭＳ Ｐゴシック" pitchFamily="-111" charset="-128"/>
              </a:rPr>
              <a:t>md/jlib</a:t>
            </a:r>
            <a:endParaRPr lang="en-US" sz="1800" b="1" dirty="0" smtClean="0">
              <a:ea typeface="ＭＳ Ｐゴシック" pitchFamily="-111" charset="-128"/>
            </a:endParaRPr>
          </a:p>
          <a:p>
            <a:pPr eaLnBrk="1" hangingPunct="1">
              <a:lnSpc>
                <a:spcPct val="90000"/>
              </a:lnSpc>
            </a:pPr>
            <a:r>
              <a:rPr lang="en-US" dirty="0" smtClean="0"/>
              <a:t>Update </a:t>
            </a:r>
            <a:r>
              <a:rPr lang="en-US" dirty="0"/>
              <a:t>router configuration</a:t>
            </a:r>
          </a:p>
          <a:p>
            <a:pPr lvl="1" eaLnBrk="1" hangingPunct="1">
              <a:lnSpc>
                <a:spcPct val="90000"/>
              </a:lnSpc>
            </a:pPr>
            <a:r>
              <a:rPr lang="en-US" dirty="0">
                <a:ea typeface="ＭＳ Ｐゴシック" pitchFamily="-111" charset="-128"/>
              </a:rPr>
              <a:t>Manually update file</a:t>
            </a:r>
            <a:r>
              <a:rPr lang="en-US" dirty="0" smtClean="0">
                <a:ea typeface="ＭＳ Ｐゴシック" pitchFamily="-111" charset="-128"/>
              </a:rPr>
              <a:t> </a:t>
            </a:r>
            <a:r>
              <a:rPr lang="en-US" b="1" dirty="0" smtClean="0">
                <a:ea typeface="ＭＳ Ｐゴシック" pitchFamily="-111" charset="-128"/>
              </a:rPr>
              <a:t>$WEB-INF/</a:t>
            </a:r>
            <a:r>
              <a:rPr lang="en-US" b="1" dirty="0" err="1" smtClean="0">
                <a:ea typeface="ＭＳ Ｐゴシック" pitchFamily="-111" charset="-128"/>
              </a:rPr>
              <a:t>config/</a:t>
            </a:r>
            <a:r>
              <a:rPr lang="en-US" b="1" dirty="0" err="1" smtClean="0">
                <a:ea typeface="ＭＳ Ｐゴシック" pitchFamily="-111" charset="-128"/>
              </a:rPr>
              <a:t>dispatchercfg.xml</a:t>
            </a:r>
            <a:endParaRPr lang="en-US" b="1" dirty="0" smtClean="0">
              <a:ea typeface="ＭＳ Ｐゴシック" pitchFamily="-111" charset="-128"/>
            </a:endParaRPr>
          </a:p>
          <a:p>
            <a:pPr lvl="1" eaLnBrk="1" hangingPunct="1">
              <a:lnSpc>
                <a:spcPct val="90000"/>
              </a:lnSpc>
            </a:pPr>
            <a:r>
              <a:rPr lang="en-US" dirty="0" smtClean="0">
                <a:ea typeface="ＭＳ Ｐゴシック" pitchFamily="-111" charset="-128"/>
              </a:rPr>
              <a:t>Or use the admin console at </a:t>
            </a:r>
          </a:p>
          <a:p>
            <a:pPr lvl="1" eaLnBrk="1" hangingPunct="1">
              <a:lnSpc>
                <a:spcPct val="90000"/>
              </a:lnSpc>
            </a:pPr>
            <a:endParaRPr lang="en-US" b="1" dirty="0" smtClean="0">
              <a:ea typeface="ＭＳ Ｐゴシック" pitchFamily="-111" charset="-128"/>
            </a:endParaRPr>
          </a:p>
          <a:p>
            <a:pPr eaLnBrk="1" hangingPunct="1">
              <a:lnSpc>
                <a:spcPct val="90000"/>
              </a:lnSpc>
            </a:pPr>
            <a:r>
              <a:rPr lang="en-US" dirty="0" smtClean="0"/>
              <a:t>Restart </a:t>
            </a:r>
            <a:r>
              <a:rPr lang="en-US" dirty="0"/>
              <a:t>the</a:t>
            </a:r>
            <a:r>
              <a:rPr lang="en-US" dirty="0" smtClean="0"/>
              <a:t> </a:t>
            </a:r>
            <a:r>
              <a:rPr lang="en-US" dirty="0" err="1" smtClean="0"/>
              <a:t>elocation</a:t>
            </a:r>
            <a:r>
              <a:rPr lang="en-US" dirty="0" smtClean="0"/>
              <a:t> application</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err="1" smtClean="0"/>
              <a:t>Elocation</a:t>
            </a:r>
            <a:r>
              <a:rPr lang="en-US" dirty="0" smtClean="0"/>
              <a:t> Configuration</a:t>
            </a:r>
            <a:endParaRPr lang="en-US" dirty="0"/>
          </a:p>
        </p:txBody>
      </p:sp>
      <p:sp>
        <p:nvSpPr>
          <p:cNvPr id="47107" name="Rectangle 3"/>
          <p:cNvSpPr>
            <a:spLocks noGrp="1" noChangeArrowheads="1"/>
          </p:cNvSpPr>
          <p:nvPr>
            <p:ph type="body" idx="1"/>
          </p:nvPr>
        </p:nvSpPr>
        <p:spPr/>
        <p:txBody>
          <a:bodyPr/>
          <a:lstStyle/>
          <a:p>
            <a:pPr eaLnBrk="1" hangingPunct="1"/>
            <a:r>
              <a:rPr lang="en-US" dirty="0"/>
              <a:t>Parameters are in “</a:t>
            </a:r>
            <a:r>
              <a:rPr lang="en-US" dirty="0" err="1"/>
              <a:t>web.xml</a:t>
            </a:r>
            <a:r>
              <a:rPr lang="en-US" dirty="0"/>
              <a:t>” file.</a:t>
            </a:r>
          </a:p>
          <a:p>
            <a:pPr eaLnBrk="1" hangingPunct="1"/>
            <a:r>
              <a:rPr lang="en-US" dirty="0"/>
              <a:t>Parameters specified as “key/value” pairs</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r>
              <a:rPr lang="en-US" dirty="0"/>
              <a:t>Must restart the</a:t>
            </a:r>
            <a:r>
              <a:rPr lang="en-US" dirty="0" smtClean="0"/>
              <a:t> </a:t>
            </a:r>
            <a:r>
              <a:rPr lang="en-US" dirty="0" err="1" smtClean="0"/>
              <a:t>elocation</a:t>
            </a:r>
            <a:r>
              <a:rPr lang="en-US" dirty="0" smtClean="0"/>
              <a:t> application </a:t>
            </a:r>
            <a:r>
              <a:rPr lang="en-US" dirty="0"/>
              <a:t>after any change</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racle">
  <a:themeElements>
    <a:clrScheme name="Oracle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Orac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Oracle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Designs\Oracle.pot</Template>
  <TotalTime>23811</TotalTime>
  <Words>428</Words>
  <Application>Microsoft Macintosh PowerPoint</Application>
  <PresentationFormat>A4 Paper (210x297 mm)</PresentationFormat>
  <Paragraphs>65</Paragraphs>
  <Slides>9</Slides>
  <Notes>6</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Oracle</vt:lpstr>
      <vt:lpstr>Slide 1</vt:lpstr>
      <vt:lpstr>Elocation Server</vt:lpstr>
      <vt:lpstr>Slide 3</vt:lpstr>
      <vt:lpstr>The Elocation Service</vt:lpstr>
      <vt:lpstr>Elocation Service Architecture</vt:lpstr>
      <vt:lpstr>Slide 6</vt:lpstr>
      <vt:lpstr>Installation and configuration</vt:lpstr>
      <vt:lpstr>Elocation Configuration</vt:lpstr>
      <vt:lpstr>Slide 9</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Godfrind</dc:creator>
  <cp:lastModifiedBy>Albert Godfrind</cp:lastModifiedBy>
  <cp:revision>107</cp:revision>
  <cp:lastPrinted>2013-02-27T10:13:51Z</cp:lastPrinted>
  <dcterms:created xsi:type="dcterms:W3CDTF">2014-08-11T15:13:19Z</dcterms:created>
  <dcterms:modified xsi:type="dcterms:W3CDTF">2014-08-19T11:11:04Z</dcterms:modified>
</cp:coreProperties>
</file>