
<file path=[Content_Types].xml><?xml version="1.0" encoding="utf-8"?>
<Types xmlns="http://schemas.openxmlformats.org/package/2006/content-types">
  <Override PartName="/ppt/slides/slide30.xml" ContentType="application/vnd.openxmlformats-officedocument.presentationml.slide+xml"/>
  <Override PartName="/ppt/slides/slide88.xml" ContentType="application/vnd.openxmlformats-officedocument.presentationml.slide+xml"/>
  <Override PartName="/ppt/slides/slide24.xml" ContentType="application/vnd.openxmlformats-officedocument.presentationml.slide+xml"/>
  <Override PartName="/ppt/slides/slide198.xml" ContentType="application/vnd.openxmlformats-officedocument.presentationml.slide+xml"/>
  <Override PartName="/ppt/slides/slide72.xml" ContentType="application/vnd.openxmlformats-officedocument.presentationml.slide+xml"/>
  <Override PartName="/ppt/slides/slide134.xml" ContentType="application/vnd.openxmlformats-officedocument.presentationml.slide+xml"/>
  <Override PartName="/ppt/slides/slide66.xml" ContentType="application/vnd.openxmlformats-officedocument.presentationml.slide+xml"/>
  <Override PartName="/ppt/slides/slide128.xml" ContentType="application/vnd.openxmlformats-officedocument.presentationml.slide+xml"/>
  <Override PartName="/ppt/slides/slide176.xml" ContentType="application/vnd.openxmlformats-officedocument.presentationml.slide+xml"/>
  <Override PartName="/ppt/slides/slide50.xml" ContentType="application/vnd.openxmlformats-officedocument.presentationml.slide+xml"/>
  <Override PartName="/ppt/slides/slide112.xml" ContentType="application/vnd.openxmlformats-officedocument.presentationml.slide+xml"/>
  <Override PartName="/ppt/slides/slide44.xml" ContentType="application/vnd.openxmlformats-officedocument.presentationml.slide+xml"/>
  <Override PartName="/ppt/slides/slide154.xml" ContentType="application/vnd.openxmlformats-officedocument.presentationml.slide+xml"/>
  <Override PartName="/ppt/slides/slide86.xml" ContentType="application/vnd.openxmlformats-officedocument.presentationml.slide+xml"/>
  <Override PartName="/ppt/slides/slide148.xml" ContentType="application/vnd.openxmlformats-officedocument.presentationml.slide+xml"/>
  <Override PartName="/ppt/slides/slide196.xml" ContentType="application/vnd.openxmlformats-officedocument.presentationml.slide+xml"/>
  <Override PartName="/ppt/slides/slide22.xml" ContentType="application/vnd.openxmlformats-officedocument.presentationml.slide+xml"/>
  <Override PartName="/ppt/slides/slide132.xml" ContentType="application/vnd.openxmlformats-officedocument.presentationml.slide+xml"/>
  <Override PartName="/ppt/slides/slide64.xml" ContentType="application/vnd.openxmlformats-officedocument.presentationml.slide+xml"/>
  <Override PartName="/ppt/slides/slide126.xml" ContentType="application/vnd.openxmlformats-officedocument.presentationml.slide+xml"/>
  <Override PartName="/ppt/slides/slide174.xml" ContentType="application/vnd.openxmlformats-officedocument.presentationml.slide+xml"/>
  <Default Extension="xml" ContentType="application/xml"/>
  <Override PartName="/ppt/slides/slide110.xml" ContentType="application/vnd.openxmlformats-officedocument.presentationml.slide+xml"/>
  <Override PartName="/ppt/slideLayouts/slideLayout11.xml" ContentType="application/vnd.openxmlformats-officedocument.presentationml.slideLayout+xml"/>
  <Override PartName="/ppt/slides/slide168.xml" ContentType="application/vnd.openxmlformats-officedocument.presentationml.slide+xml"/>
  <Override PartName="/ppt/slides/slide42.xml" ContentType="application/vnd.openxmlformats-officedocument.presentationml.slide+xml"/>
  <Override PartName="/ppt/slides/slide152.xml" ContentType="application/vnd.openxmlformats-officedocument.presentationml.slide+xml"/>
  <Override PartName="/ppt/slides/slide146.xml" ContentType="application/vnd.openxmlformats-officedocument.presentationml.slide+xml"/>
  <Override PartName="/ppt/slides/slide84.xml" ContentType="application/vnd.openxmlformats-officedocument.presentationml.slide+xml"/>
  <Override PartName="/ppt/slides/slide194.xml" ContentType="application/vnd.openxmlformats-officedocument.presentationml.slide+xml"/>
  <Override PartName="/ppt/slides/slide20.xml" ContentType="application/vnd.openxmlformats-officedocument.presentationml.slide+xml"/>
  <Override PartName="/ppt/slides/slide130.xml" ContentType="application/vnd.openxmlformats-officedocument.presentationml.slide+xml"/>
  <Override PartName="/ppt/slides/slide188.xml" ContentType="application/vnd.openxmlformats-officedocument.presentationml.slide+xml"/>
  <Override PartName="/ppt/slides/slide62.xml" ContentType="application/vnd.openxmlformats-officedocument.presentationml.slide+xml"/>
  <Override PartName="/ppt/slides/slide124.xml" ContentType="application/vnd.openxmlformats-officedocument.presentationml.slide+xml"/>
  <Override PartName="/ppt/slides/slide172.xml" ContentType="application/vnd.openxmlformats-officedocument.presentationml.slide+xml"/>
  <Override PartName="/ppt/slides/slide202.xml" ContentType="application/vnd.openxmlformats-officedocument.presentationml.slide+xml"/>
  <Override PartName="/ppt/slides/slide166.xml" ContentType="application/vnd.openxmlformats-officedocument.presentationml.slide+xml"/>
  <Override PartName="/ppt/slides/slide40.xml" ContentType="application/vnd.openxmlformats-officedocument.presentationml.slide+xml"/>
  <Override PartName="/ppt/slides/slide102.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150.xml" ContentType="application/vnd.openxmlformats-officedocument.presentationml.slide+xml"/>
  <Default Extension="jpeg" ContentType="image/jpeg"/>
  <Override PartName="/ppt/slides/slide82.xml" ContentType="application/vnd.openxmlformats-officedocument.presentationml.slide+xml"/>
  <Override PartName="/ppt/slides/slide144.xml" ContentType="application/vnd.openxmlformats-officedocument.presentationml.slide+xml"/>
  <Override PartName="/ppt/slides/slide186.xml" ContentType="application/vnd.openxmlformats-officedocument.presentationml.slide+xml"/>
  <Override PartName="/docProps/app.xml" ContentType="application/vnd.openxmlformats-officedocument.extended-properties+xml"/>
  <Override PartName="/ppt/slides/slide109.xml" ContentType="application/vnd.openxmlformats-officedocument.presentationml.slide+xml"/>
  <Override PartName="/ppt/slides/slide60.xml" ContentType="application/vnd.openxmlformats-officedocument.presentationml.slide+xml"/>
  <Override PartName="/ppt/slides/slide122.xml" ContentType="application/vnd.openxmlformats-officedocument.presentationml.slide+xml"/>
  <Override PartName="/ppt/slides/slide170.xml" ContentType="application/vnd.openxmlformats-officedocument.presentationml.slide+xml"/>
  <Override PartName="/ppt/slideLayouts/slideLayout8.xml" ContentType="application/vnd.openxmlformats-officedocument.presentationml.slideLayout+xml"/>
  <Override PartName="/ppt/slides/slide200.xml" ContentType="application/vnd.openxmlformats-officedocument.presentationml.slide+xml"/>
  <Override PartName="/ppt/slides/slide164.xml" ContentType="application/vnd.openxmlformats-officedocument.presentationml.slide+xml"/>
  <Override PartName="/ppt/slides/slide100.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19.xml" ContentType="application/vnd.openxmlformats-officedocument.presentationml.slide+xml"/>
  <Override PartName="/ppt/slides/slide129.xml" ContentType="application/vnd.openxmlformats-officedocument.presentationml.slide+xml"/>
  <Override PartName="/ppt/slides/slide80.xml" ContentType="application/vnd.openxmlformats-officedocument.presentationml.slide+xml"/>
  <Override PartName="/ppt/slides/slide142.xml" ContentType="application/vnd.openxmlformats-officedocument.presentationml.slide+xml"/>
  <Override PartName="/ppt/slides/slide184.xml" ContentType="application/vnd.openxmlformats-officedocument.presentationml.slide+xml"/>
  <Override PartName="/ppt/slides/slide107.xml" ContentType="application/vnd.openxmlformats-officedocument.presentationml.slide+xml"/>
  <Override PartName="/ppt/slides/slide12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s/slide39.xml" ContentType="application/vnd.openxmlformats-officedocument.presentationml.slide+xml"/>
  <Override PartName="/ppt/handoutMasters/handoutMaster1.xml" ContentType="application/vnd.openxmlformats-officedocument.presentationml.handoutMaster+xml"/>
  <Override PartName="/ppt/slides/slide162.xml" ContentType="application/vnd.openxmlformats-officedocument.presentationml.slide+xml"/>
  <Override PartName="/ppt/notesSlides/notesSlide3.xml" ContentType="application/vnd.openxmlformats-officedocument.presentationml.notesSlide+xml"/>
  <Override PartName="/ppt/slides/slide94.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140.xml" ContentType="application/vnd.openxmlformats-officedocument.presentationml.slide+xml"/>
  <Override PartName="/ppt/slides/slide59.xml" ContentType="application/vnd.openxmlformats-officedocument.presentationml.slide+xml"/>
  <Override PartName="/ppt/slides/slide182.xml" ContentType="application/vnd.openxmlformats-officedocument.presentationml.slide+xml"/>
  <Override PartName="/ppt/slides/slide105.xml" ContentType="application/vnd.openxmlformats-officedocument.presentationml.slide+xml"/>
  <Override PartName="/ppt/slideLayouts/slideLayout4.xml" ContentType="application/vnd.openxmlformats-officedocument.presentationml.slideLayout+xml"/>
  <Override PartName="/ppt/slides/slide37.xml" ContentType="application/vnd.openxmlformats-officedocument.presentationml.slide+xml"/>
  <Override PartName="/ppt/slides/slide160.xml" ContentType="application/vnd.openxmlformats-officedocument.presentationml.slide+xml"/>
  <Override PartName="/ppt/slides/slide79.xml" ContentType="application/vnd.openxmlformats-officedocument.presentationml.slide+xml"/>
  <Override PartName="/ppt/slides/slide9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5.xml" ContentType="application/vnd.openxmlformats-officedocument.presentationml.slide+xml"/>
  <Override PartName="/ppt/slides/slide57.xml" ContentType="application/vnd.openxmlformats-officedocument.presentationml.slide+xml"/>
  <Override PartName="/ppt/slides/slide70.xml" ContentType="application/vnd.openxmlformats-officedocument.presentationml.slide+xml"/>
  <Override PartName="/ppt/slides/slide119.xml" ContentType="application/vnd.openxmlformats-officedocument.presentationml.slide+xml"/>
  <Override PartName="/ppt/slides/slide180.xml" ContentType="application/vnd.openxmlformats-officedocument.presentationml.slide+xml"/>
  <Override PartName="/ppt/comments/comment6.xml" ContentType="application/vnd.openxmlformats-officedocument.presentationml.comments+xml"/>
  <Override PartName="/ppt/notesSlides/notesSlide8.xml" ContentType="application/vnd.openxmlformats-officedocument.presentationml.notesSlide+xml"/>
  <Override PartName="/ppt/slides/slide99.xml" ContentType="application/vnd.openxmlformats-officedocument.presentationml.slide+xml"/>
  <Override PartName="/ppt/slideLayouts/slideLayout2.xml" ContentType="application/vnd.openxmlformats-officedocument.presentationml.slideLayout+xml"/>
  <Override PartName="/ppt/slides/slide35.xml" ContentType="application/vnd.openxmlformats-officedocument.presentationml.slide+xml"/>
  <Override PartName="/ppt/slides/slide29.xml" ContentType="application/vnd.openxmlformats-officedocument.presentationml.slide+xml"/>
  <Override PartName="/ppt/slides/slide77.xml" ContentType="application/vnd.openxmlformats-officedocument.presentationml.slide+xml"/>
  <Override PartName="/ppt/slides/slide90.xml" ContentType="application/vnd.openxmlformats-officedocument.presentationml.slide+xml"/>
  <Override PartName="/ppt/slides/slide139.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17.xml" ContentType="application/vnd.openxmlformats-officedocument.presentationml.slide+xml"/>
  <Override PartName="/ppt/slides/slide55.xml" ContentType="application/vnd.openxmlformats-officedocument.presentationml.slide+xml"/>
  <Override PartName="/ppt/slides/slide49.xml" ContentType="application/vnd.openxmlformats-officedocument.presentationml.slide+xml"/>
  <Override PartName="/ppt/comments/comment4.xml" ContentType="application/vnd.openxmlformats-officedocument.presentationml.comments+xml"/>
  <Override PartName="/ppt/slides/slide97.xml" ContentType="application/vnd.openxmlformats-officedocument.presentationml.slide+xml"/>
  <Override PartName="/ppt/theme/theme3.xml" ContentType="application/vnd.openxmlformats-officedocument.theme+xml"/>
  <Override PartName="/ppt/slides/slide159.xml" ContentType="application/vnd.openxmlformats-officedocument.presentationml.slide+xml"/>
  <Override PartName="/ppt/notesSlides/notesSlide14.xml" ContentType="application/vnd.openxmlformats-officedocument.presentationml.notesSlide+xml"/>
  <Override PartName="/ppt/slides/slide33.xml" ContentType="application/vnd.openxmlformats-officedocument.presentationml.slide+xml"/>
  <Override PartName="/ppt/viewProps.xml" ContentType="application/vnd.openxmlformats-officedocument.presentationml.viewProps+xml"/>
  <Override PartName="/ppt/slides/slide27.xml" ContentType="application/vnd.openxmlformats-officedocument.presentationml.slide+xml"/>
  <Override PartName="/ppt/slides/slide75.xml" ContentType="application/vnd.openxmlformats-officedocument.presentationml.slide+xml"/>
  <Override PartName="/ppt/slides/slide137.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69.xml" ContentType="application/vnd.openxmlformats-officedocument.presentationml.slide+xml"/>
  <Override PartName="/ppt/slides/slide179.xml" ContentType="application/vnd.openxmlformats-officedocument.presentationml.slide+xml"/>
  <Override PartName="/ppt/slides/slide192.xml" ContentType="application/vnd.openxmlformats-officedocument.presentationml.slide+xml"/>
  <Override PartName="/ppt/slides/slide53.xml" ContentType="application/vnd.openxmlformats-officedocument.presentationml.slide+xml"/>
  <Override PartName="/ppt/slides/slide115.xml" ContentType="application/vnd.openxmlformats-officedocument.presentationml.slide+xml"/>
  <Override PartName="/ppt/slides/slide47.xml" ContentType="application/vnd.openxmlformats-officedocument.presentationml.slide+xml"/>
  <Override PartName="/ppt/comments/comment2.xml" ContentType="application/vnd.openxmlformats-officedocument.presentationml.comments+xml"/>
  <Override PartName="/ppt/slides/slide157.xml" ContentType="application/vnd.openxmlformats-officedocument.presentationml.slide+xml"/>
  <Override PartName="/ppt/theme/theme1.xml" ContentType="application/vnd.openxmlformats-officedocument.theme+xml"/>
  <Override PartName="/ppt/notesSlides/notesSlide12.xml" ContentType="application/vnd.openxmlformats-officedocument.presentationml.notesSlide+xml"/>
  <Override PartName="/ppt/slides/slide31.xml" ContentType="application/vnd.openxmlformats-officedocument.presentationml.slide+xml"/>
  <Override PartName="/ppt/slides/slide89.xml" ContentType="application/vnd.openxmlformats-officedocument.presentationml.slide+xml"/>
  <Override PartName="/ppt/slides/slide199.xml" ContentType="application/vnd.openxmlformats-officedocument.presentationml.slide+xml"/>
  <Override PartName="/ppt/slides/slide25.xml" ContentType="application/vnd.openxmlformats-officedocument.presentationml.slide+xml"/>
  <Override PartName="/ppt/slides/slide73.xml" ContentType="application/vnd.openxmlformats-officedocument.presentationml.slide+xml"/>
  <Override PartName="/ppt/slides/slide135.xml" ContentType="application/vnd.openxmlformats-officedocument.presentationml.slide+xml"/>
  <Override PartName="/ppt/slides/slide67.xml" ContentType="application/vnd.openxmlformats-officedocument.presentationml.slide+xml"/>
  <Override PartName="/ppt/slides/slide177.xml" ContentType="application/vnd.openxmlformats-officedocument.presentationml.slide+xml"/>
  <Override PartName="/ppt/slides/slide190.xml" ContentType="application/vnd.openxmlformats-officedocument.presentationml.slide+xml"/>
  <Override PartName="/ppt/slides/slide51.xml" ContentType="application/vnd.openxmlformats-officedocument.presentationml.slide+xml"/>
  <Override PartName="/ppt/slides/slide113.xml" ContentType="application/vnd.openxmlformats-officedocument.presentationml.slide+xml"/>
  <Override PartName="/ppt/slides/slide45.xml" ContentType="application/vnd.openxmlformats-officedocument.presentationml.slide+xml"/>
  <Override PartName="/ppt/slides/slide155.xml" ContentType="application/vnd.openxmlformats-officedocument.presentationml.slide+xml"/>
  <Override PartName="/ppt/slides/slide87.xml" ContentType="application/vnd.openxmlformats-officedocument.presentationml.slide+xml"/>
  <Override PartName="/ppt/slides/slide149.xml" ContentType="application/vnd.openxmlformats-officedocument.presentationml.slide+xml"/>
  <Override PartName="/ppt/slides/slide23.xml" ContentType="application/vnd.openxmlformats-officedocument.presentationml.slide+xml"/>
  <Override PartName="/ppt/slides/slide197.xml" ContentType="application/vnd.openxmlformats-officedocument.presentationml.slide+xml"/>
  <Override PartName="/ppt/slides/slide133.xml" ContentType="application/vnd.openxmlformats-officedocument.presentationml.slide+xml"/>
  <Override PartName="/ppt/slides/slide127.xml" ContentType="application/vnd.openxmlformats-officedocument.presentationml.slide+xml"/>
  <Override PartName="/ppt/slides/slide65.xml" ContentType="application/vnd.openxmlformats-officedocument.presentationml.slide+xml"/>
  <Override PartName="/ppt/slides/slide175.xml" ContentType="application/vnd.openxmlformats-officedocument.presentationml.slide+xml"/>
  <Override PartName="/ppt/slides/slide111.xml" ContentType="application/vnd.openxmlformats-officedocument.presentationml.slide+xml"/>
  <Override PartName="/ppt/slides/slide169.xml" ContentType="application/vnd.openxmlformats-officedocument.presentationml.slide+xml"/>
  <Override PartName="/ppt/slides/slide43.xml" ContentType="application/vnd.openxmlformats-officedocument.presentationml.slide+xml"/>
  <Override PartName="/ppt/slides/slide153.xml" ContentType="application/vnd.openxmlformats-officedocument.presentationml.slide+xml"/>
  <Override PartName="/ppt/commentAuthors.xml" ContentType="application/vnd.openxmlformats-officedocument.presentationml.commentAuthors+xml"/>
  <Override PartName="/ppt/slides/slide85.xml" ContentType="application/vnd.openxmlformats-officedocument.presentationml.slide+xml"/>
  <Override PartName="/ppt/slides/slide147.xml" ContentType="application/vnd.openxmlformats-officedocument.presentationml.slide+xml"/>
  <Override PartName="/ppt/slides/slide195.xml" ContentType="application/vnd.openxmlformats-officedocument.presentationml.slide+xml"/>
  <Override PartName="/ppt/slides/slide21.xml" ContentType="application/vnd.openxmlformats-officedocument.presentationml.slide+xml"/>
  <Override PartName="/ppt/slides/slide131.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slides/slide63.xml" ContentType="application/vnd.openxmlformats-officedocument.presentationml.slide+xml"/>
  <Override PartName="/ppt/slides/slide125.xml" ContentType="application/vnd.openxmlformats-officedocument.presentationml.slide+xml"/>
  <Override PartName="/ppt/slides/slide173.xml" ContentType="application/vnd.openxmlformats-officedocument.presentationml.slide+xml"/>
  <Override PartName="/ppt/slideLayouts/slideLayout10.xml" ContentType="application/vnd.openxmlformats-officedocument.presentationml.slideLayout+xml"/>
  <Override PartName="/ppt/slides/slide167.xml" ContentType="application/vnd.openxmlformats-officedocument.presentationml.slide+xml"/>
  <Override PartName="/ppt/slides/slide41.xml" ContentType="application/vnd.openxmlformats-officedocument.presentationml.slide+xml"/>
  <Override PartName="/ppt/slides/slide103.xml" ContentType="application/vnd.openxmlformats-officedocument.presentationml.slide+xml"/>
  <Override PartName="/ppt/presentation.xml" ContentType="application/vnd.openxmlformats-officedocument.presentationml.presentation.main+xml"/>
  <Override PartName="/ppt/slides/slide151.xml" ContentType="application/vnd.openxmlformats-officedocument.presentationml.slide+xml"/>
  <Override PartName="/ppt/slides/slide83.xml" ContentType="application/vnd.openxmlformats-officedocument.presentationml.slide+xml"/>
  <Override PartName="/ppt/slides/slide145.xml" ContentType="application/vnd.openxmlformats-officedocument.presentationml.slide+xml"/>
  <Override PartName="/ppt/slides/slide193.xml" ContentType="application/vnd.openxmlformats-officedocument.presentationml.slide+xml"/>
  <Override PartName="/ppt/slides/slide187.xml" ContentType="application/vnd.openxmlformats-officedocument.presentationml.slide+xml"/>
  <Override PartName="/ppt/slides/slide61.xml" ContentType="application/vnd.openxmlformats-officedocument.presentationml.slide+xml"/>
  <Override PartName="/ppt/slides/slide123.xml" ContentType="application/vnd.openxmlformats-officedocument.presentationml.slide+xml"/>
  <Override PartName="/ppt/slides/slide171.xml" ContentType="application/vnd.openxmlformats-officedocument.presentationml.slide+xml"/>
  <Override PartName="/ppt/slides/slide201.xml" ContentType="application/vnd.openxmlformats-officedocument.presentationml.slide+xml"/>
  <Override PartName="/ppt/slideLayouts/slideLayout9.xml" ContentType="application/vnd.openxmlformats-officedocument.presentationml.slideLayout+xml"/>
  <Override PartName="/ppt/slides/slide165.xml" ContentType="application/vnd.openxmlformats-officedocument.presentationml.slide+xml"/>
  <Override PartName="/ppt/slides/slide101.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81.xml" ContentType="application/vnd.openxmlformats-officedocument.presentationml.slide+xml"/>
  <Override PartName="/ppt/slides/slide143.xml" ContentType="application/vnd.openxmlformats-officedocument.presentationml.slide+xml"/>
  <Override PartName="/ppt/slides/slide185.xml" ContentType="application/vnd.openxmlformats-officedocument.presentationml.slide+xml"/>
  <Override PartName="/ppt/slides/slide108.xml" ContentType="application/vnd.openxmlformats-officedocument.presentationml.slide+xml"/>
  <Override PartName="/ppt/slides/slide121.xml" ContentType="application/vnd.openxmlformats-officedocument.presentationml.slide+xml"/>
  <Override PartName="/ppt/slideLayouts/slideLayout7.xml" ContentType="application/vnd.openxmlformats-officedocument.presentationml.slideLayout+xml"/>
  <Override PartName="/ppt/slides/slide163.xml" ContentType="application/vnd.openxmlformats-officedocument.presentationml.slide+xml"/>
  <Override PartName="/ppt/notesSlides/notesSlide4.xml" ContentType="application/vnd.openxmlformats-officedocument.presentationml.notesSlide+xml"/>
  <Override PartName="/ppt/slides/slide95.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41.xml" ContentType="application/vnd.openxmlformats-officedocument.presentationml.slide+xml"/>
  <Override PartName="/ppt/slides/slide183.xml" ContentType="application/vnd.openxmlformats-officedocument.presentationml.slide+xml"/>
  <Override PartName="/ppt/slides/slide106.xml" ContentType="application/vnd.openxmlformats-officedocument.presentationml.slide+xml"/>
  <Override PartName="/ppt/tableStyles.xml" ContentType="application/vnd.openxmlformats-officedocument.presentationml.tableStyles+xml"/>
  <Override PartName="/ppt/slideLayouts/slideLayout5.xml" ContentType="application/vnd.openxmlformats-officedocument.presentationml.slideLayout+xml"/>
  <Override PartName="/ppt/slides/slide38.xml" ContentType="application/vnd.openxmlformats-officedocument.presentationml.slide+xml"/>
  <Override PartName="/ppt/slides/slide161.xml" ContentType="application/vnd.openxmlformats-officedocument.presentationml.slide+xml"/>
  <Default Extension="bin" ContentType="application/vnd.openxmlformats-officedocument.presentationml.printerSettings"/>
  <Override PartName="/ppt/notesSlides/notesSlide2.xml" ContentType="application/vnd.openxmlformats-officedocument.presentationml.notesSlide+xml"/>
  <Override PartName="/ppt/slides/slide93.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notesSlides/notesSlide10.xml" ContentType="application/vnd.openxmlformats-officedocument.presentationml.notesSlide+xml"/>
  <Override PartName="/ppt/slides/slide58.xml" ContentType="application/vnd.openxmlformats-officedocument.presentationml.slide+xml"/>
  <Override PartName="/ppt/slides/slide71.xml" ContentType="application/vnd.openxmlformats-officedocument.presentationml.slide+xml"/>
  <Override PartName="/ppt/slides/slide181.xml" ContentType="application/vnd.openxmlformats-officedocument.presentationml.slide+xml"/>
  <Override PartName="/ppt/comments/comment7.xml" ContentType="application/vnd.openxmlformats-officedocument.presentationml.comments+xml"/>
  <Override PartName="/ppt/slides/slide104.xml" ContentType="application/vnd.openxmlformats-officedocument.presentationml.slide+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s/slide36.xml" ContentType="application/vnd.openxmlformats-officedocument.presentationml.slide+xml"/>
  <Override PartName="/ppt/slides/slide78.xml" ContentType="application/vnd.openxmlformats-officedocument.presentationml.slide+xml"/>
  <Override PartName="/ppt/slides/slide9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56.xml" ContentType="application/vnd.openxmlformats-officedocument.presentationml.slide+xml"/>
  <Override PartName="/ppt/slides/slide118.xml" ContentType="application/vnd.openxmlformats-officedocument.presentationml.slide+xml"/>
  <Override PartName="/ppt/comments/comment5.xml" ContentType="application/vnd.openxmlformats-officedocument.presentationml.comments+xml"/>
  <Override PartName="/ppt/slides/slide98.xml" ContentType="application/vnd.openxmlformats-officedocument.presentationml.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s/slide34.xml" ContentType="application/vnd.openxmlformats-officedocument.presentationml.slide+xml"/>
  <Override PartName="/ppt/slides/slide28.xml" ContentType="application/vnd.openxmlformats-officedocument.presentationml.slide+xml"/>
  <Override PartName="/ppt/slides/slide76.xml" ContentType="application/vnd.openxmlformats-officedocument.presentationml.slide+xml"/>
  <Override PartName="/ppt/slides/slide138.xml" ContentType="application/vnd.openxmlformats-officedocument.presentationml.slide+xml"/>
  <Default Extension="png" ContentType="image/png"/>
  <Override PartName="/ppt/slides/slide12.xml" ContentType="application/vnd.openxmlformats-officedocument.presentationml.slide+xml"/>
  <Default Extension="wmf" ContentType="image/x-wmf"/>
  <Override PartName="/ppt/slides/slide54.xml" ContentType="application/vnd.openxmlformats-officedocument.presentationml.slide+xml"/>
  <Override PartName="/ppt/slides/slide116.xml" ContentType="application/vnd.openxmlformats-officedocument.presentationml.slide+xml"/>
  <Default Extension="rels" ContentType="application/vnd.openxmlformats-package.relationships+xml"/>
  <Override PartName="/ppt/slides/slide48.xml" ContentType="application/vnd.openxmlformats-officedocument.presentationml.slide+xml"/>
  <Override PartName="/ppt/comments/comment3.xml" ContentType="application/vnd.openxmlformats-officedocument.presentationml.comments+xml"/>
  <Override PartName="/ppt/slides/slide96.xml" ContentType="application/vnd.openxmlformats-officedocument.presentationml.slide+xml"/>
  <Override PartName="/ppt/theme/theme2.xml" ContentType="application/vnd.openxmlformats-officedocument.theme+xml"/>
  <Override PartName="/ppt/slides/slide158.xml" ContentType="application/vnd.openxmlformats-officedocument.presentationml.slide+xml"/>
  <Override PartName="/ppt/notesSlides/notesSlide13.xml" ContentType="application/vnd.openxmlformats-officedocument.presentationml.notesSlide+xml"/>
  <Override PartName="/ppt/slides/slide32.xml" ContentType="application/vnd.openxmlformats-officedocument.presentationml.slide+xml"/>
  <Override PartName="/ppt/slides/slide26.xml" ContentType="application/vnd.openxmlformats-officedocument.presentationml.slide+xml"/>
  <Override PartName="/ppt/slides/slide136.xml" ContentType="application/vnd.openxmlformats-officedocument.presentationml.slide+xml"/>
  <Override PartName="/ppt/slides/slide74.xml" ContentType="application/vnd.openxmlformats-officedocument.presentationml.slide+xml"/>
  <Override PartName="/ppt/slides/slide10.xml" ContentType="application/vnd.openxmlformats-officedocument.presentationml.slide+xml"/>
  <Override PartName="/ppt/slides/slide68.xml" ContentType="application/vnd.openxmlformats-officedocument.presentationml.slide+xml"/>
  <Override PartName="/ppt/slides/slide178.xml" ContentType="application/vnd.openxmlformats-officedocument.presentationml.slide+xml"/>
  <Override PartName="/ppt/slides/slide191.xml" ContentType="application/vnd.openxmlformats-officedocument.presentationml.slide+xml"/>
  <Override PartName="/ppt/slides/slide52.xml" ContentType="application/vnd.openxmlformats-officedocument.presentationml.slide+xml"/>
  <Override PartName="/ppt/slides/slide114.xml" ContentType="application/vnd.openxmlformats-officedocument.presentationml.slide+xml"/>
  <Override PartName="/ppt/slides/slide46.xml" ContentType="application/vnd.openxmlformats-officedocument.presentationml.slide+xml"/>
  <Override PartName="/ppt/comments/comment1.xml" ContentType="application/vnd.openxmlformats-officedocument.presentationml.comments+xml"/>
  <Override PartName="/ppt/presProps.xml" ContentType="application/vnd.openxmlformats-officedocument.presentationml.presProps+xml"/>
  <Override PartName="/ppt/slides/slide156.xml" ContentType="application/vnd.openxmlformats-officedocument.presentationml.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54" r:id="rId1"/>
  </p:sldMasterIdLst>
  <p:notesMasterIdLst>
    <p:notesMasterId r:id="rId204"/>
  </p:notesMasterIdLst>
  <p:handoutMasterIdLst>
    <p:handoutMasterId r:id="rId205"/>
  </p:handoutMasterIdLst>
  <p:sldIdLst>
    <p:sldId id="611" r:id="rId2"/>
    <p:sldId id="333" r:id="rId3"/>
    <p:sldId id="653" r:id="rId4"/>
    <p:sldId id="612" r:id="rId5"/>
    <p:sldId id="613" r:id="rId6"/>
    <p:sldId id="601" r:id="rId7"/>
    <p:sldId id="376" r:id="rId8"/>
    <p:sldId id="377" r:id="rId9"/>
    <p:sldId id="639" r:id="rId10"/>
    <p:sldId id="640" r:id="rId11"/>
    <p:sldId id="641" r:id="rId12"/>
    <p:sldId id="642" r:id="rId13"/>
    <p:sldId id="643" r:id="rId14"/>
    <p:sldId id="644" r:id="rId15"/>
    <p:sldId id="645" r:id="rId16"/>
    <p:sldId id="646" r:id="rId17"/>
    <p:sldId id="647" r:id="rId18"/>
    <p:sldId id="648" r:id="rId19"/>
    <p:sldId id="649" r:id="rId20"/>
    <p:sldId id="650" r:id="rId21"/>
    <p:sldId id="651" r:id="rId22"/>
    <p:sldId id="652" r:id="rId23"/>
    <p:sldId id="608" r:id="rId24"/>
    <p:sldId id="403" r:id="rId25"/>
    <p:sldId id="413" r:id="rId26"/>
    <p:sldId id="615" r:id="rId27"/>
    <p:sldId id="393" r:id="rId28"/>
    <p:sldId id="394" r:id="rId29"/>
    <p:sldId id="400" r:id="rId30"/>
    <p:sldId id="412" r:id="rId31"/>
    <p:sldId id="618" r:id="rId32"/>
    <p:sldId id="397" r:id="rId33"/>
    <p:sldId id="617" r:id="rId34"/>
    <p:sldId id="623" r:id="rId35"/>
    <p:sldId id="624" r:id="rId36"/>
    <p:sldId id="410" r:id="rId37"/>
    <p:sldId id="462" r:id="rId38"/>
    <p:sldId id="426" r:id="rId39"/>
    <p:sldId id="602" r:id="rId40"/>
    <p:sldId id="606" r:id="rId41"/>
    <p:sldId id="294" r:id="rId42"/>
    <p:sldId id="382" r:id="rId43"/>
    <p:sldId id="469" r:id="rId44"/>
    <p:sldId id="405" r:id="rId45"/>
    <p:sldId id="406" r:id="rId46"/>
    <p:sldId id="429" r:id="rId47"/>
    <p:sldId id="407" r:id="rId48"/>
    <p:sldId id="428" r:id="rId49"/>
    <p:sldId id="427" r:id="rId50"/>
    <p:sldId id="445" r:id="rId51"/>
    <p:sldId id="560" r:id="rId52"/>
    <p:sldId id="567" r:id="rId53"/>
    <p:sldId id="568" r:id="rId54"/>
    <p:sldId id="389" r:id="rId55"/>
    <p:sldId id="415" r:id="rId56"/>
    <p:sldId id="436" r:id="rId57"/>
    <p:sldId id="439" r:id="rId58"/>
    <p:sldId id="443" r:id="rId59"/>
    <p:sldId id="444" r:id="rId60"/>
    <p:sldId id="447" r:id="rId61"/>
    <p:sldId id="552" r:id="rId62"/>
    <p:sldId id="553" r:id="rId63"/>
    <p:sldId id="416" r:id="rId64"/>
    <p:sldId id="431" r:id="rId65"/>
    <p:sldId id="432" r:id="rId66"/>
    <p:sldId id="434" r:id="rId67"/>
    <p:sldId id="433" r:id="rId68"/>
    <p:sldId id="391" r:id="rId69"/>
    <p:sldId id="430" r:id="rId70"/>
    <p:sldId id="464" r:id="rId71"/>
    <p:sldId id="435" r:id="rId72"/>
    <p:sldId id="635" r:id="rId73"/>
    <p:sldId id="448" r:id="rId74"/>
    <p:sldId id="468" r:id="rId75"/>
    <p:sldId id="472" r:id="rId76"/>
    <p:sldId id="657" r:id="rId77"/>
    <p:sldId id="610" r:id="rId78"/>
    <p:sldId id="298" r:id="rId79"/>
    <p:sldId id="390" r:id="rId80"/>
    <p:sldId id="490" r:id="rId81"/>
    <p:sldId id="383" r:id="rId82"/>
    <p:sldId id="386" r:id="rId83"/>
    <p:sldId id="453" r:id="rId84"/>
    <p:sldId id="311" r:id="rId85"/>
    <p:sldId id="312" r:id="rId86"/>
    <p:sldId id="299" r:id="rId87"/>
    <p:sldId id="584" r:id="rId88"/>
    <p:sldId id="621" r:id="rId89"/>
    <p:sldId id="454" r:id="rId90"/>
    <p:sldId id="625" r:id="rId91"/>
    <p:sldId id="451" r:id="rId92"/>
    <p:sldId id="452" r:id="rId93"/>
    <p:sldId id="313" r:id="rId94"/>
    <p:sldId id="314" r:id="rId95"/>
    <p:sldId id="455" r:id="rId96"/>
    <p:sldId id="387" r:id="rId97"/>
    <p:sldId id="622" r:id="rId98"/>
    <p:sldId id="458" r:id="rId99"/>
    <p:sldId id="456" r:id="rId100"/>
    <p:sldId id="457" r:id="rId101"/>
    <p:sldId id="626" r:id="rId102"/>
    <p:sldId id="627" r:id="rId103"/>
    <p:sldId id="628" r:id="rId104"/>
    <p:sldId id="629" r:id="rId105"/>
    <p:sldId id="630" r:id="rId106"/>
    <p:sldId id="460" r:id="rId107"/>
    <p:sldId id="420" r:id="rId108"/>
    <p:sldId id="421" r:id="rId109"/>
    <p:sldId id="466" r:id="rId110"/>
    <p:sldId id="592" r:id="rId111"/>
    <p:sldId id="467" r:id="rId112"/>
    <p:sldId id="585" r:id="rId113"/>
    <p:sldId id="586" r:id="rId114"/>
    <p:sldId id="422" r:id="rId115"/>
    <p:sldId id="423" r:id="rId116"/>
    <p:sldId id="424" r:id="rId117"/>
    <p:sldId id="656" r:id="rId118"/>
    <p:sldId id="603" r:id="rId119"/>
    <p:sldId id="631" r:id="rId120"/>
    <p:sldId id="597" r:id="rId121"/>
    <p:sldId id="598" r:id="rId122"/>
    <p:sldId id="599" r:id="rId123"/>
    <p:sldId id="654" r:id="rId124"/>
    <p:sldId id="632" r:id="rId125"/>
    <p:sldId id="633" r:id="rId126"/>
    <p:sldId id="563" r:id="rId127"/>
    <p:sldId id="564" r:id="rId128"/>
    <p:sldId id="565" r:id="rId129"/>
    <p:sldId id="605" r:id="rId130"/>
    <p:sldId id="609" r:id="rId131"/>
    <p:sldId id="473" r:id="rId132"/>
    <p:sldId id="319" r:id="rId133"/>
    <p:sldId id="475" r:id="rId134"/>
    <p:sldId id="476" r:id="rId135"/>
    <p:sldId id="477" r:id="rId136"/>
    <p:sldId id="478" r:id="rId137"/>
    <p:sldId id="479" r:id="rId138"/>
    <p:sldId id="480" r:id="rId139"/>
    <p:sldId id="481" r:id="rId140"/>
    <p:sldId id="482" r:id="rId141"/>
    <p:sldId id="483" r:id="rId142"/>
    <p:sldId id="484" r:id="rId143"/>
    <p:sldId id="491" r:id="rId144"/>
    <p:sldId id="492" r:id="rId145"/>
    <p:sldId id="488" r:id="rId146"/>
    <p:sldId id="489" r:id="rId147"/>
    <p:sldId id="493" r:id="rId148"/>
    <p:sldId id="494" r:id="rId149"/>
    <p:sldId id="497" r:id="rId150"/>
    <p:sldId id="498" r:id="rId151"/>
    <p:sldId id="495" r:id="rId152"/>
    <p:sldId id="496" r:id="rId153"/>
    <p:sldId id="499" r:id="rId154"/>
    <p:sldId id="500" r:id="rId155"/>
    <p:sldId id="502" r:id="rId156"/>
    <p:sldId id="506" r:id="rId157"/>
    <p:sldId id="504" r:id="rId158"/>
    <p:sldId id="507" r:id="rId159"/>
    <p:sldId id="604" r:id="rId160"/>
    <p:sldId id="607" r:id="rId161"/>
    <p:sldId id="525" r:id="rId162"/>
    <p:sldId id="526" r:id="rId163"/>
    <p:sldId id="528" r:id="rId164"/>
    <p:sldId id="527" r:id="rId165"/>
    <p:sldId id="530" r:id="rId166"/>
    <p:sldId id="531" r:id="rId167"/>
    <p:sldId id="532" r:id="rId168"/>
    <p:sldId id="533" r:id="rId169"/>
    <p:sldId id="534" r:id="rId170"/>
    <p:sldId id="332" r:id="rId171"/>
    <p:sldId id="535" r:id="rId172"/>
    <p:sldId id="538" r:id="rId173"/>
    <p:sldId id="539" r:id="rId174"/>
    <p:sldId id="536" r:id="rId175"/>
    <p:sldId id="519" r:id="rId176"/>
    <p:sldId id="540" r:id="rId177"/>
    <p:sldId id="541" r:id="rId178"/>
    <p:sldId id="542" r:id="rId179"/>
    <p:sldId id="544" r:id="rId180"/>
    <p:sldId id="543" r:id="rId181"/>
    <p:sldId id="588" r:id="rId182"/>
    <p:sldId id="520" r:id="rId183"/>
    <p:sldId id="545" r:id="rId184"/>
    <p:sldId id="546" r:id="rId185"/>
    <p:sldId id="549" r:id="rId186"/>
    <p:sldId id="547" r:id="rId187"/>
    <p:sldId id="550" r:id="rId188"/>
    <p:sldId id="589" r:id="rId189"/>
    <p:sldId id="521" r:id="rId190"/>
    <p:sldId id="404" r:id="rId191"/>
    <p:sldId id="508" r:id="rId192"/>
    <p:sldId id="509" r:id="rId193"/>
    <p:sldId id="516" r:id="rId194"/>
    <p:sldId id="517" r:id="rId195"/>
    <p:sldId id="569" r:id="rId196"/>
    <p:sldId id="557" r:id="rId197"/>
    <p:sldId id="558" r:id="rId198"/>
    <p:sldId id="556" r:id="rId199"/>
    <p:sldId id="559" r:id="rId200"/>
    <p:sldId id="555" r:id="rId201"/>
    <p:sldId id="523" r:id="rId202"/>
    <p:sldId id="259" r:id="rId203"/>
  </p:sldIdLst>
  <p:sldSz cx="9906000" cy="6858000" type="A4"/>
  <p:notesSz cx="6858000" cy="9144000"/>
  <p:defaultTextStyle>
    <a:defPPr>
      <a:defRPr lang="en-US"/>
    </a:defPPr>
    <a:lvl1pPr algn="l" rtl="0" fontAlgn="base">
      <a:spcBef>
        <a:spcPct val="0"/>
      </a:spcBef>
      <a:spcAft>
        <a:spcPct val="0"/>
      </a:spcAft>
      <a:defRPr sz="1300" b="1" kern="1200">
        <a:solidFill>
          <a:schemeClr val="tx1"/>
        </a:solidFill>
        <a:latin typeface="Courier New" pitchFamily="-111" charset="0"/>
        <a:ea typeface="Times New Roman" pitchFamily="-111" charset="0"/>
        <a:cs typeface="Times New Roman" pitchFamily="-111" charset="0"/>
      </a:defRPr>
    </a:lvl1pPr>
    <a:lvl2pPr marL="457200" algn="l" rtl="0" fontAlgn="base">
      <a:spcBef>
        <a:spcPct val="0"/>
      </a:spcBef>
      <a:spcAft>
        <a:spcPct val="0"/>
      </a:spcAft>
      <a:defRPr sz="1300" b="1" kern="1200">
        <a:solidFill>
          <a:schemeClr val="tx1"/>
        </a:solidFill>
        <a:latin typeface="Courier New" pitchFamily="-111" charset="0"/>
        <a:ea typeface="Times New Roman" pitchFamily="-111" charset="0"/>
        <a:cs typeface="Times New Roman" pitchFamily="-111" charset="0"/>
      </a:defRPr>
    </a:lvl2pPr>
    <a:lvl3pPr marL="914400" algn="l" rtl="0" fontAlgn="base">
      <a:spcBef>
        <a:spcPct val="0"/>
      </a:spcBef>
      <a:spcAft>
        <a:spcPct val="0"/>
      </a:spcAft>
      <a:defRPr sz="1300" b="1" kern="1200">
        <a:solidFill>
          <a:schemeClr val="tx1"/>
        </a:solidFill>
        <a:latin typeface="Courier New" pitchFamily="-111" charset="0"/>
        <a:ea typeface="Times New Roman" pitchFamily="-111" charset="0"/>
        <a:cs typeface="Times New Roman" pitchFamily="-111" charset="0"/>
      </a:defRPr>
    </a:lvl3pPr>
    <a:lvl4pPr marL="1371600" algn="l" rtl="0" fontAlgn="base">
      <a:spcBef>
        <a:spcPct val="0"/>
      </a:spcBef>
      <a:spcAft>
        <a:spcPct val="0"/>
      </a:spcAft>
      <a:defRPr sz="1300" b="1" kern="1200">
        <a:solidFill>
          <a:schemeClr val="tx1"/>
        </a:solidFill>
        <a:latin typeface="Courier New" pitchFamily="-111" charset="0"/>
        <a:ea typeface="Times New Roman" pitchFamily="-111" charset="0"/>
        <a:cs typeface="Times New Roman" pitchFamily="-111" charset="0"/>
      </a:defRPr>
    </a:lvl4pPr>
    <a:lvl5pPr marL="1828800" algn="l" rtl="0" fontAlgn="base">
      <a:spcBef>
        <a:spcPct val="0"/>
      </a:spcBef>
      <a:spcAft>
        <a:spcPct val="0"/>
      </a:spcAft>
      <a:defRPr sz="1300" b="1" kern="1200">
        <a:solidFill>
          <a:schemeClr val="tx1"/>
        </a:solidFill>
        <a:latin typeface="Courier New" pitchFamily="-111" charset="0"/>
        <a:ea typeface="Times New Roman" pitchFamily="-111" charset="0"/>
        <a:cs typeface="Times New Roman" pitchFamily="-111" charset="0"/>
      </a:defRPr>
    </a:lvl5pPr>
    <a:lvl6pPr marL="2286000" algn="l" defTabSz="457200" rtl="0" eaLnBrk="1" latinLnBrk="0" hangingPunct="1">
      <a:defRPr sz="1300" b="1" kern="1200">
        <a:solidFill>
          <a:schemeClr val="tx1"/>
        </a:solidFill>
        <a:latin typeface="Courier New" pitchFamily="-111" charset="0"/>
        <a:ea typeface="Times New Roman" pitchFamily="-111" charset="0"/>
        <a:cs typeface="Times New Roman" pitchFamily="-111" charset="0"/>
      </a:defRPr>
    </a:lvl6pPr>
    <a:lvl7pPr marL="2743200" algn="l" defTabSz="457200" rtl="0" eaLnBrk="1" latinLnBrk="0" hangingPunct="1">
      <a:defRPr sz="1300" b="1" kern="1200">
        <a:solidFill>
          <a:schemeClr val="tx1"/>
        </a:solidFill>
        <a:latin typeface="Courier New" pitchFamily="-111" charset="0"/>
        <a:ea typeface="Times New Roman" pitchFamily="-111" charset="0"/>
        <a:cs typeface="Times New Roman" pitchFamily="-111" charset="0"/>
      </a:defRPr>
    </a:lvl7pPr>
    <a:lvl8pPr marL="3200400" algn="l" defTabSz="457200" rtl="0" eaLnBrk="1" latinLnBrk="0" hangingPunct="1">
      <a:defRPr sz="1300" b="1" kern="1200">
        <a:solidFill>
          <a:schemeClr val="tx1"/>
        </a:solidFill>
        <a:latin typeface="Courier New" pitchFamily="-111" charset="0"/>
        <a:ea typeface="Times New Roman" pitchFamily="-111" charset="0"/>
        <a:cs typeface="Times New Roman" pitchFamily="-111" charset="0"/>
      </a:defRPr>
    </a:lvl8pPr>
    <a:lvl9pPr marL="3657600" algn="l" defTabSz="457200" rtl="0" eaLnBrk="1" latinLnBrk="0" hangingPunct="1">
      <a:defRPr sz="1300" b="1" kern="1200">
        <a:solidFill>
          <a:schemeClr val="tx1"/>
        </a:solidFill>
        <a:latin typeface="Courier New" pitchFamily="-111" charset="0"/>
        <a:ea typeface="Times New Roman" pitchFamily="-111" charset="0"/>
        <a:cs typeface="Times New Roman" pitchFamily="-111" charset="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LBERT GODFRIND" initials="AG" lastIdx="17"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99"/>
    <a:srgbClr val="FFFFCC"/>
    <a:srgbClr val="008000"/>
    <a:srgbClr val="FFFF66"/>
  </p:clrMru>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6172" autoAdjust="0"/>
    <p:restoredTop sz="94660"/>
  </p:normalViewPr>
  <p:slideViewPr>
    <p:cSldViewPr>
      <p:cViewPr varScale="1">
        <p:scale>
          <a:sx n="87" d="100"/>
          <a:sy n="87" d="100"/>
        </p:scale>
        <p:origin x="-728" y="-104"/>
      </p:cViewPr>
      <p:guideLst>
        <p:guide orient="horz" pos="720"/>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Lst>
  </p:outlineViewPr>
  <p:notesTextViewPr>
    <p:cViewPr>
      <p:scale>
        <a:sx n="100" d="100"/>
        <a:sy n="100" d="100"/>
      </p:scale>
      <p:origin x="0" y="0"/>
    </p:cViewPr>
  </p:notesTextViewPr>
  <p:sorterViewPr>
    <p:cViewPr>
      <p:scale>
        <a:sx n="100" d="100"/>
        <a:sy n="100" d="100"/>
      </p:scale>
      <p:origin x="0" y="59232"/>
    </p:cViewPr>
  </p:sorterViewPr>
  <p:gridSpacing cx="73736200" cy="7373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notesMaster" Target="notesMasters/notesMaster1.xml"/><Relationship Id="rId205" Type="http://schemas.openxmlformats.org/officeDocument/2006/relationships/handoutMaster" Target="handoutMasters/handoutMaster1.xml"/><Relationship Id="rId206" Type="http://schemas.openxmlformats.org/officeDocument/2006/relationships/printerSettings" Target="printerSettings/printerSettings1.bin"/><Relationship Id="rId207" Type="http://schemas.openxmlformats.org/officeDocument/2006/relationships/commentAuthors" Target="commentAuthors.xml"/><Relationship Id="rId208" Type="http://schemas.openxmlformats.org/officeDocument/2006/relationships/presProps" Target="presProps.xml"/><Relationship Id="rId209" Type="http://schemas.openxmlformats.org/officeDocument/2006/relationships/viewProps" Target="viewProps.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theme" Target="theme/theme1.xml"/><Relationship Id="rId21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_rels/viewProps.xml.rels><?xml version="1.0" encoding="UTF-8" standalone="yes"?>
<Relationships xmlns="http://schemas.openxmlformats.org/package/2006/relationships"><Relationship Id="rId13" Type="http://schemas.openxmlformats.org/officeDocument/2006/relationships/slide" Target="slides/slide50.xml"/><Relationship Id="rId14" Type="http://schemas.openxmlformats.org/officeDocument/2006/relationships/slide" Target="slides/slide54.xml"/><Relationship Id="rId15" Type="http://schemas.openxmlformats.org/officeDocument/2006/relationships/slide" Target="slides/slide56.xml"/><Relationship Id="rId16" Type="http://schemas.openxmlformats.org/officeDocument/2006/relationships/slide" Target="slides/slide57.xml"/><Relationship Id="rId17" Type="http://schemas.openxmlformats.org/officeDocument/2006/relationships/slide" Target="slides/slide58.xml"/><Relationship Id="rId18" Type="http://schemas.openxmlformats.org/officeDocument/2006/relationships/slide" Target="slides/slide59.xml"/><Relationship Id="rId19" Type="http://schemas.openxmlformats.org/officeDocument/2006/relationships/slide" Target="slides/slide61.xml"/><Relationship Id="rId50" Type="http://schemas.openxmlformats.org/officeDocument/2006/relationships/slide" Target="slides/slide158.xml"/><Relationship Id="rId51" Type="http://schemas.openxmlformats.org/officeDocument/2006/relationships/slide" Target="slides/slide162.xml"/><Relationship Id="rId52" Type="http://schemas.openxmlformats.org/officeDocument/2006/relationships/slide" Target="slides/slide164.xml"/><Relationship Id="rId53" Type="http://schemas.openxmlformats.org/officeDocument/2006/relationships/slide" Target="slides/slide168.xml"/><Relationship Id="rId54" Type="http://schemas.openxmlformats.org/officeDocument/2006/relationships/slide" Target="slides/slide169.xml"/><Relationship Id="rId55" Type="http://schemas.openxmlformats.org/officeDocument/2006/relationships/slide" Target="slides/slide176.xml"/><Relationship Id="rId56" Type="http://schemas.openxmlformats.org/officeDocument/2006/relationships/slide" Target="slides/slide180.xml"/><Relationship Id="rId57" Type="http://schemas.openxmlformats.org/officeDocument/2006/relationships/slide" Target="slides/slide183.xml"/><Relationship Id="rId58" Type="http://schemas.openxmlformats.org/officeDocument/2006/relationships/slide" Target="slides/slide196.xml"/><Relationship Id="rId59" Type="http://schemas.openxmlformats.org/officeDocument/2006/relationships/slide" Target="slides/slide197.xml"/><Relationship Id="rId40" Type="http://schemas.openxmlformats.org/officeDocument/2006/relationships/slide" Target="slides/slide145.xml"/><Relationship Id="rId41" Type="http://schemas.openxmlformats.org/officeDocument/2006/relationships/slide" Target="slides/slide146.xml"/><Relationship Id="rId42" Type="http://schemas.openxmlformats.org/officeDocument/2006/relationships/slide" Target="slides/slide147.xml"/><Relationship Id="rId43" Type="http://schemas.openxmlformats.org/officeDocument/2006/relationships/slide" Target="slides/slide148.xml"/><Relationship Id="rId44" Type="http://schemas.openxmlformats.org/officeDocument/2006/relationships/slide" Target="slides/slide149.xml"/><Relationship Id="rId45" Type="http://schemas.openxmlformats.org/officeDocument/2006/relationships/slide" Target="slides/slide150.xml"/><Relationship Id="rId46" Type="http://schemas.openxmlformats.org/officeDocument/2006/relationships/slide" Target="slides/slide151.xml"/><Relationship Id="rId47" Type="http://schemas.openxmlformats.org/officeDocument/2006/relationships/slide" Target="slides/slide152.xml"/><Relationship Id="rId48" Type="http://schemas.openxmlformats.org/officeDocument/2006/relationships/slide" Target="slides/slide154.xml"/><Relationship Id="rId49" Type="http://schemas.openxmlformats.org/officeDocument/2006/relationships/slide" Target="slides/slide156.xml"/><Relationship Id="rId1" Type="http://schemas.openxmlformats.org/officeDocument/2006/relationships/slide" Target="slides/slide4.xml"/><Relationship Id="rId2" Type="http://schemas.openxmlformats.org/officeDocument/2006/relationships/slide" Target="slides/slide5.xml"/><Relationship Id="rId3" Type="http://schemas.openxmlformats.org/officeDocument/2006/relationships/slide" Target="slides/slide19.xml"/><Relationship Id="rId4" Type="http://schemas.openxmlformats.org/officeDocument/2006/relationships/slide" Target="slides/slide20.xml"/><Relationship Id="rId5" Type="http://schemas.openxmlformats.org/officeDocument/2006/relationships/slide" Target="slides/slide21.xml"/><Relationship Id="rId6" Type="http://schemas.openxmlformats.org/officeDocument/2006/relationships/slide" Target="slides/slide22.xml"/><Relationship Id="rId7" Type="http://schemas.openxmlformats.org/officeDocument/2006/relationships/slide" Target="slides/slide24.xml"/><Relationship Id="rId8" Type="http://schemas.openxmlformats.org/officeDocument/2006/relationships/slide" Target="slides/slide28.xml"/><Relationship Id="rId9" Type="http://schemas.openxmlformats.org/officeDocument/2006/relationships/slide" Target="slides/slide38.xml"/><Relationship Id="rId30" Type="http://schemas.openxmlformats.org/officeDocument/2006/relationships/slide" Target="slides/slide81.xml"/><Relationship Id="rId31" Type="http://schemas.openxmlformats.org/officeDocument/2006/relationships/slide" Target="slides/slide82.xml"/><Relationship Id="rId32" Type="http://schemas.openxmlformats.org/officeDocument/2006/relationships/slide" Target="slides/slide95.xml"/><Relationship Id="rId33" Type="http://schemas.openxmlformats.org/officeDocument/2006/relationships/slide" Target="slides/slide120.xml"/><Relationship Id="rId34" Type="http://schemas.openxmlformats.org/officeDocument/2006/relationships/slide" Target="slides/slide126.xml"/><Relationship Id="rId35" Type="http://schemas.openxmlformats.org/officeDocument/2006/relationships/slide" Target="slides/slide136.xml"/><Relationship Id="rId36" Type="http://schemas.openxmlformats.org/officeDocument/2006/relationships/slide" Target="slides/slide137.xml"/><Relationship Id="rId37" Type="http://schemas.openxmlformats.org/officeDocument/2006/relationships/slide" Target="slides/slide140.xml"/><Relationship Id="rId38" Type="http://schemas.openxmlformats.org/officeDocument/2006/relationships/slide" Target="slides/slide143.xml"/><Relationship Id="rId39" Type="http://schemas.openxmlformats.org/officeDocument/2006/relationships/slide" Target="slides/slide144.xml"/><Relationship Id="rId20" Type="http://schemas.openxmlformats.org/officeDocument/2006/relationships/slide" Target="slides/slide62.xml"/><Relationship Id="rId21" Type="http://schemas.openxmlformats.org/officeDocument/2006/relationships/slide" Target="slides/slide63.xml"/><Relationship Id="rId22" Type="http://schemas.openxmlformats.org/officeDocument/2006/relationships/slide" Target="slides/slide64.xml"/><Relationship Id="rId23" Type="http://schemas.openxmlformats.org/officeDocument/2006/relationships/slide" Target="slides/slide65.xml"/><Relationship Id="rId24" Type="http://schemas.openxmlformats.org/officeDocument/2006/relationships/slide" Target="slides/slide66.xml"/><Relationship Id="rId25" Type="http://schemas.openxmlformats.org/officeDocument/2006/relationships/slide" Target="slides/slide67.xml"/><Relationship Id="rId26" Type="http://schemas.openxmlformats.org/officeDocument/2006/relationships/slide" Target="slides/slide68.xml"/><Relationship Id="rId27" Type="http://schemas.openxmlformats.org/officeDocument/2006/relationships/slide" Target="slides/slide69.xml"/><Relationship Id="rId28" Type="http://schemas.openxmlformats.org/officeDocument/2006/relationships/slide" Target="slides/slide79.xml"/><Relationship Id="rId29" Type="http://schemas.openxmlformats.org/officeDocument/2006/relationships/slide" Target="slides/slide80.xml"/><Relationship Id="rId60" Type="http://schemas.openxmlformats.org/officeDocument/2006/relationships/slide" Target="slides/slide198.xml"/><Relationship Id="rId61" Type="http://schemas.openxmlformats.org/officeDocument/2006/relationships/slide" Target="slides/slide199.xml"/><Relationship Id="rId10" Type="http://schemas.openxmlformats.org/officeDocument/2006/relationships/slide" Target="slides/slide41.xml"/><Relationship Id="rId11" Type="http://schemas.openxmlformats.org/officeDocument/2006/relationships/slide" Target="slides/slide46.xml"/><Relationship Id="rId12"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07:32:55.828" idx="10">
    <p:pos x="10" y="10"/>
    <p:text>Explain how to publish a view</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07:32:15.953" idx="9">
    <p:pos x="10" y="10"/>
    <p:text>* Add explanation about "mandatory" columns
* Add list of gml geometry types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10:11:27.031" idx="8">
    <p:pos x="10" y="10"/>
    <p:text>this is still true in 11.2.0.3
Fixed in 12.1.0.1</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08:26:37.031" idx="12">
    <p:pos x="3999" y="2050"/>
    <p:text>Are the error-codes specified by the standard
Looks like they are not standard.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08:58:43.046" idx="13">
    <p:pos x="10" y="10"/>
    <p:text>Can I update multiple feature types ?
Using multiple locks ?
No check if invalid opertor syntax. For example "PropertyIsEqual" instead of "PropertyIsEqualTo"!!!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09:24:35.750" idx="15">
    <p:pos x="10" y="10"/>
    <p:text>we should have a maximum lock duration in the configuration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3-24T10:39:43.390" idx="16">
    <p:pos x="10" y="10"/>
    <p:text>Make a script to remove all locks due to expire in more than 30 minutes
Only need to removemdsys.tokensessionmap_t$ (others are cleared via a trigger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5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ourier New" pitchFamily="-84" charset="0"/>
                <a:ea typeface="Times New Roman" pitchFamily="-84" charset="0"/>
                <a:cs typeface="Times New Roman" pitchFamily="-84" charset="0"/>
              </a:defRPr>
            </a:lvl1pPr>
          </a:lstStyle>
          <a:p>
            <a:pPr>
              <a:defRPr/>
            </a:pPr>
            <a:endParaRPr lang="en-US"/>
          </a:p>
        </p:txBody>
      </p:sp>
      <p:sp>
        <p:nvSpPr>
          <p:cNvPr id="925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urier New" pitchFamily="-84" charset="0"/>
                <a:ea typeface="Times New Roman" pitchFamily="-84" charset="0"/>
                <a:cs typeface="Times New Roman" pitchFamily="-84" charset="0"/>
              </a:defRPr>
            </a:lvl1pPr>
          </a:lstStyle>
          <a:p>
            <a:pPr>
              <a:defRPr/>
            </a:pPr>
            <a:endParaRPr lang="en-US"/>
          </a:p>
        </p:txBody>
      </p:sp>
      <p:sp>
        <p:nvSpPr>
          <p:cNvPr id="925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ourier New" pitchFamily="-84" charset="0"/>
                <a:ea typeface="Times New Roman" pitchFamily="-84" charset="0"/>
                <a:cs typeface="Times New Roman" pitchFamily="-84" charset="0"/>
              </a:defRPr>
            </a:lvl1pPr>
          </a:lstStyle>
          <a:p>
            <a:pPr>
              <a:defRPr/>
            </a:pPr>
            <a:endParaRPr lang="en-US"/>
          </a:p>
        </p:txBody>
      </p:sp>
      <p:sp>
        <p:nvSpPr>
          <p:cNvPr id="925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ourier New" pitchFamily="-84" charset="0"/>
                <a:ea typeface="Times New Roman" pitchFamily="-84" charset="0"/>
                <a:cs typeface="Times New Roman" pitchFamily="-84" charset="0"/>
              </a:defRPr>
            </a:lvl1pPr>
          </a:lstStyle>
          <a:p>
            <a:pPr>
              <a:defRPr/>
            </a:pPr>
            <a:fld id="{86DCE3B0-CAA7-BC4D-932E-5C0ACB842F1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fld id="{13C58245-E2A5-9F4C-8B37-04622B4C9A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pPr>
              <a:buFont typeface="Arial" pitchFamily="-111" charset="0"/>
              <a:buNone/>
            </a:pPr>
            <a:fld id="{93530322-E078-B540-B817-F23A151FB105}" type="slidenum">
              <a:rPr lang="en-US">
                <a:latin typeface="Arial" pitchFamily="-111" charset="0"/>
                <a:ea typeface="Times New Roman" pitchFamily="-111" charset="0"/>
                <a:cs typeface="Times New Roman" pitchFamily="-111" charset="0"/>
              </a:rPr>
              <a:pPr>
                <a:buFont typeface="Arial" pitchFamily="-111" charset="0"/>
                <a:buNone/>
              </a:pPr>
              <a:t>1</a:t>
            </a:fld>
            <a:endParaRPr lang="en-US">
              <a:latin typeface="Arial" pitchFamily="-111" charset="0"/>
              <a:ea typeface="Times New Roman" pitchFamily="-111" charset="0"/>
              <a:cs typeface="Times New Roman" pitchFamily="-111" charset="0"/>
            </a:endParaRPr>
          </a:p>
        </p:txBody>
      </p:sp>
      <p:sp>
        <p:nvSpPr>
          <p:cNvPr id="16387" name="Rectangle 3074"/>
          <p:cNvSpPr>
            <a:spLocks noGrp="1" noRot="1" noChangeAspect="1" noChangeArrowheads="1" noTextEdit="1"/>
          </p:cNvSpPr>
          <p:nvPr>
            <p:ph type="sldImg"/>
          </p:nvPr>
        </p:nvSpPr>
        <p:spPr>
          <a:ln/>
        </p:spPr>
      </p:sp>
      <p:sp>
        <p:nvSpPr>
          <p:cNvPr id="16388" name="Rectangle 3075"/>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pPr>
              <a:buFont typeface="Arial" pitchFamily="-111" charset="0"/>
              <a:buNone/>
            </a:pPr>
            <a:fld id="{1354C12B-701D-8142-AD1A-8EDE4DF713F9}" type="slidenum">
              <a:rPr lang="en-US">
                <a:latin typeface="Arial" pitchFamily="-111" charset="0"/>
                <a:ea typeface="Times New Roman" pitchFamily="-111" charset="0"/>
                <a:cs typeface="Times New Roman" pitchFamily="-111" charset="0"/>
              </a:rPr>
              <a:pPr>
                <a:buFont typeface="Arial" pitchFamily="-111" charset="0"/>
                <a:buNone/>
              </a:pPr>
              <a:t>159</a:t>
            </a:fld>
            <a:endParaRPr lang="en-US">
              <a:latin typeface="Arial" pitchFamily="-111" charset="0"/>
              <a:ea typeface="Times New Roman" pitchFamily="-111" charset="0"/>
              <a:cs typeface="Times New Roman" pitchFamily="-111"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pPr>
              <a:buFont typeface="Arial" pitchFamily="-111" charset="0"/>
              <a:buNone/>
            </a:pPr>
            <a:fld id="{A1EF5061-CE00-BE40-9514-ED869CEBD40E}" type="slidenum">
              <a:rPr lang="en-US">
                <a:latin typeface="Arial" pitchFamily="-111" charset="0"/>
                <a:ea typeface="Times New Roman" pitchFamily="-111" charset="0"/>
                <a:cs typeface="Times New Roman" pitchFamily="-111" charset="0"/>
              </a:rPr>
              <a:pPr>
                <a:buFont typeface="Arial" pitchFamily="-111" charset="0"/>
                <a:buNone/>
              </a:pPr>
              <a:t>165</a:t>
            </a:fld>
            <a:endParaRPr lang="en-US">
              <a:latin typeface="Arial" pitchFamily="-111" charset="0"/>
              <a:ea typeface="Times New Roman" pitchFamily="-111" charset="0"/>
              <a:cs typeface="Times New Roman" pitchFamily="-111"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pPr>
              <a:buFont typeface="Arial" pitchFamily="-111" charset="0"/>
              <a:buNone/>
            </a:pPr>
            <a:fld id="{B1F657F7-08F3-8142-9988-A42ABABFDDC0}" type="slidenum">
              <a:rPr lang="en-US">
                <a:latin typeface="Arial" pitchFamily="-111" charset="0"/>
                <a:ea typeface="Times New Roman" pitchFamily="-111" charset="0"/>
                <a:cs typeface="Times New Roman" pitchFamily="-111" charset="0"/>
              </a:rPr>
              <a:pPr>
                <a:buFont typeface="Arial" pitchFamily="-111" charset="0"/>
                <a:buNone/>
              </a:pPr>
              <a:t>170</a:t>
            </a:fld>
            <a:endParaRPr lang="en-US">
              <a:latin typeface="Arial" pitchFamily="-111" charset="0"/>
              <a:ea typeface="Times New Roman" pitchFamily="-111" charset="0"/>
              <a:cs typeface="Times New Roman" pitchFamily="-111"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pPr>
              <a:buFont typeface="Arial" pitchFamily="-111" charset="0"/>
              <a:buNone/>
            </a:pPr>
            <a:fld id="{89DAECDD-4EDE-1A43-99DB-B740AE4A9EFD}" type="slidenum">
              <a:rPr lang="en-US">
                <a:latin typeface="Arial" pitchFamily="-111" charset="0"/>
                <a:ea typeface="Times New Roman" pitchFamily="-111" charset="0"/>
                <a:cs typeface="Times New Roman" pitchFamily="-111" charset="0"/>
              </a:rPr>
              <a:pPr>
                <a:buFont typeface="Arial" pitchFamily="-111" charset="0"/>
                <a:buNone/>
              </a:pPr>
              <a:t>175</a:t>
            </a:fld>
            <a:endParaRPr lang="en-US">
              <a:latin typeface="Arial" pitchFamily="-111" charset="0"/>
              <a:ea typeface="Times New Roman" pitchFamily="-111" charset="0"/>
              <a:cs typeface="Times New Roman" pitchFamily="-111"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pPr>
              <a:buFont typeface="Arial" pitchFamily="-111" charset="0"/>
              <a:buNone/>
            </a:pPr>
            <a:fld id="{51B5AD1C-E836-3A4C-9B70-0FB60582C45E}" type="slidenum">
              <a:rPr lang="en-US">
                <a:latin typeface="Arial" pitchFamily="-111" charset="0"/>
                <a:ea typeface="Times New Roman" pitchFamily="-111" charset="0"/>
                <a:cs typeface="Times New Roman" pitchFamily="-111" charset="0"/>
              </a:rPr>
              <a:pPr>
                <a:buFont typeface="Arial" pitchFamily="-111" charset="0"/>
                <a:buNone/>
              </a:pPr>
              <a:t>182</a:t>
            </a:fld>
            <a:endParaRPr lang="en-US">
              <a:latin typeface="Arial" pitchFamily="-111" charset="0"/>
              <a:ea typeface="Times New Roman" pitchFamily="-111" charset="0"/>
              <a:cs typeface="Times New Roman" pitchFamily="-111"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pPr>
              <a:buFont typeface="Arial" pitchFamily="-111" charset="0"/>
              <a:buNone/>
            </a:pPr>
            <a:fld id="{79DB8EEC-D9A5-2448-B12F-90F174CA7724}" type="slidenum">
              <a:rPr lang="en-US">
                <a:latin typeface="Arial" pitchFamily="-111" charset="0"/>
                <a:ea typeface="Times New Roman" pitchFamily="-111" charset="0"/>
                <a:cs typeface="Times New Roman" pitchFamily="-111" charset="0"/>
              </a:rPr>
              <a:pPr>
                <a:buFont typeface="Arial" pitchFamily="-111" charset="0"/>
                <a:buNone/>
              </a:pPr>
              <a:t>189</a:t>
            </a:fld>
            <a:endParaRPr lang="en-US">
              <a:latin typeface="Arial" pitchFamily="-111" charset="0"/>
              <a:ea typeface="Times New Roman" pitchFamily="-111" charset="0"/>
              <a:cs typeface="Times New Roman" pitchFamily="-111"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a:buFont typeface="Arial" pitchFamily="-111" charset="0"/>
              <a:buNone/>
            </a:pPr>
            <a:fld id="{A2DD2331-072C-B944-B392-AD3A76C67DBB}" type="slidenum">
              <a:rPr lang="en-US">
                <a:latin typeface="Arial" pitchFamily="-111" charset="0"/>
                <a:ea typeface="Times New Roman" pitchFamily="-111" charset="0"/>
                <a:cs typeface="Times New Roman" pitchFamily="-111" charset="0"/>
              </a:rPr>
              <a:pPr>
                <a:buFont typeface="Arial" pitchFamily="-111" charset="0"/>
                <a:buNone/>
              </a:pPr>
              <a:t>6</a:t>
            </a:fld>
            <a:endParaRPr lang="en-US">
              <a:latin typeface="Arial" pitchFamily="-111" charset="0"/>
              <a:ea typeface="Times New Roman" pitchFamily="-111" charset="0"/>
              <a:cs typeface="Times New Roman" pitchFamily="-111"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a:buFont typeface="Arial" pitchFamily="-111" charset="0"/>
              <a:buNone/>
            </a:pPr>
            <a:fld id="{D0D572D3-8EAC-8D4B-B49F-B47EB0EA310B}" type="slidenum">
              <a:rPr lang="en-US">
                <a:latin typeface="Arial" pitchFamily="-111" charset="0"/>
                <a:ea typeface="Times New Roman" pitchFamily="-111" charset="0"/>
                <a:cs typeface="Times New Roman" pitchFamily="-111" charset="0"/>
              </a:rPr>
              <a:pPr>
                <a:buFont typeface="Arial" pitchFamily="-111" charset="0"/>
                <a:buNone/>
              </a:pPr>
              <a:t>23</a:t>
            </a:fld>
            <a:endParaRPr lang="en-US">
              <a:latin typeface="Arial" pitchFamily="-111" charset="0"/>
              <a:ea typeface="Times New Roman" pitchFamily="-111" charset="0"/>
              <a:cs typeface="Times New Roman" pitchFamily="-111" charset="0"/>
            </a:endParaRPr>
          </a:p>
        </p:txBody>
      </p:sp>
      <p:sp>
        <p:nvSpPr>
          <p:cNvPr id="40963" name="Rectangle 2050"/>
          <p:cNvSpPr>
            <a:spLocks noGrp="1" noRot="1" noChangeAspect="1" noChangeArrowheads="1" noTextEdit="1"/>
          </p:cNvSpPr>
          <p:nvPr>
            <p:ph type="sldImg"/>
          </p:nvPr>
        </p:nvSpPr>
        <p:spPr>
          <a:ln/>
        </p:spPr>
      </p:sp>
      <p:sp>
        <p:nvSpPr>
          <p:cNvPr id="40964" name="Rectangle 2051"/>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a:buFont typeface="Arial" pitchFamily="-111" charset="0"/>
              <a:buNone/>
            </a:pPr>
            <a:fld id="{432C706C-E8AA-6F4E-BA40-5B8F524CBDA5}" type="slidenum">
              <a:rPr lang="en-US">
                <a:latin typeface="Arial" pitchFamily="-111" charset="0"/>
                <a:ea typeface="Times New Roman" pitchFamily="-111" charset="0"/>
                <a:cs typeface="Times New Roman" pitchFamily="-111" charset="0"/>
              </a:rPr>
              <a:pPr>
                <a:buFont typeface="Arial" pitchFamily="-111" charset="0"/>
                <a:buNone/>
              </a:pPr>
              <a:t>39</a:t>
            </a:fld>
            <a:endParaRPr lang="en-US">
              <a:latin typeface="Arial" pitchFamily="-111" charset="0"/>
              <a:ea typeface="Times New Roman" pitchFamily="-111" charset="0"/>
              <a:cs typeface="Times New Roman" pitchFamily="-111" charset="0"/>
            </a:endParaRPr>
          </a:p>
        </p:txBody>
      </p:sp>
      <p:sp>
        <p:nvSpPr>
          <p:cNvPr id="59395" name="Rectangle 4098"/>
          <p:cNvSpPr>
            <a:spLocks noGrp="1" noRot="1" noChangeAspect="1" noChangeArrowheads="1" noTextEdit="1"/>
          </p:cNvSpPr>
          <p:nvPr>
            <p:ph type="sldImg"/>
          </p:nvPr>
        </p:nvSpPr>
        <p:spPr>
          <a:ln/>
        </p:spPr>
      </p:sp>
      <p:sp>
        <p:nvSpPr>
          <p:cNvPr id="59396" name="Rectangle 4099"/>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a:buFont typeface="Arial" pitchFamily="-111" charset="0"/>
              <a:buNone/>
            </a:pPr>
            <a:fld id="{770F2A78-A48A-1343-8113-3D4C19641E41}" type="slidenum">
              <a:rPr lang="en-US">
                <a:latin typeface="Arial" pitchFamily="-111" charset="0"/>
                <a:ea typeface="Times New Roman" pitchFamily="-111" charset="0"/>
                <a:cs typeface="Times New Roman" pitchFamily="-111" charset="0"/>
              </a:rPr>
              <a:pPr>
                <a:buFont typeface="Arial" pitchFamily="-111" charset="0"/>
                <a:buNone/>
              </a:pPr>
              <a:t>43</a:t>
            </a:fld>
            <a:endParaRPr lang="en-US">
              <a:latin typeface="Arial" pitchFamily="-111" charset="0"/>
              <a:ea typeface="Times New Roman" pitchFamily="-111" charset="0"/>
              <a:cs typeface="Times New Roman" pitchFamily="-111"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pPr>
              <a:buFont typeface="Arial" pitchFamily="-111" charset="0"/>
              <a:buNone/>
            </a:pPr>
            <a:fld id="{8C0FAB42-15BF-7840-997F-D9CD73DF0F4F}" type="slidenum">
              <a:rPr lang="en-US">
                <a:latin typeface="Arial" pitchFamily="-111" charset="0"/>
                <a:ea typeface="Times New Roman" pitchFamily="-111" charset="0"/>
                <a:cs typeface="Times New Roman" pitchFamily="-111" charset="0"/>
              </a:rPr>
              <a:pPr>
                <a:buFont typeface="Arial" pitchFamily="-111" charset="0"/>
                <a:buNone/>
              </a:pPr>
              <a:t>118</a:t>
            </a:fld>
            <a:endParaRPr lang="en-US">
              <a:latin typeface="Arial" pitchFamily="-111" charset="0"/>
              <a:ea typeface="Times New Roman" pitchFamily="-111" charset="0"/>
              <a:cs typeface="Times New Roman" pitchFamily="-111"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pPr>
              <a:buFont typeface="Arial" pitchFamily="-111" charset="0"/>
              <a:buNone/>
            </a:pPr>
            <a:fld id="{2FCD1A47-3925-2A42-90B9-8A7D65950145}" type="slidenum">
              <a:rPr lang="en-US">
                <a:latin typeface="Arial" pitchFamily="-111" charset="0"/>
                <a:ea typeface="Times New Roman" pitchFamily="-111" charset="0"/>
                <a:cs typeface="Times New Roman" pitchFamily="-111" charset="0"/>
              </a:rPr>
              <a:pPr>
                <a:buFont typeface="Arial" pitchFamily="-111" charset="0"/>
                <a:buNone/>
              </a:pPr>
              <a:t>129</a:t>
            </a:fld>
            <a:endParaRPr lang="en-US">
              <a:latin typeface="Arial" pitchFamily="-111" charset="0"/>
              <a:ea typeface="Times New Roman" pitchFamily="-111" charset="0"/>
              <a:cs typeface="Times New Roman" pitchFamily="-111"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pPr>
              <a:buFont typeface="Arial" pitchFamily="-111" charset="0"/>
              <a:buNone/>
            </a:pPr>
            <a:fld id="{7D4108EE-995C-FC45-92CE-49853ADDDE12}" type="slidenum">
              <a:rPr lang="en-US">
                <a:latin typeface="Arial" pitchFamily="-111" charset="0"/>
                <a:ea typeface="Times New Roman" pitchFamily="-111" charset="0"/>
                <a:cs typeface="Times New Roman" pitchFamily="-111" charset="0"/>
              </a:rPr>
              <a:pPr>
                <a:buFont typeface="Arial" pitchFamily="-111" charset="0"/>
                <a:buNone/>
              </a:pPr>
              <a:t>133</a:t>
            </a:fld>
            <a:endParaRPr lang="en-US">
              <a:latin typeface="Arial" pitchFamily="-111" charset="0"/>
              <a:ea typeface="Times New Roman" pitchFamily="-111" charset="0"/>
              <a:cs typeface="Times New Roman" pitchFamily="-111"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pPr>
              <a:buFont typeface="Arial" pitchFamily="-111" charset="0"/>
              <a:buNone/>
            </a:pPr>
            <a:fld id="{674BF5DA-4BA8-4840-898C-B5392E5DF038}" type="slidenum">
              <a:rPr lang="en-US">
                <a:latin typeface="Arial" pitchFamily="-111" charset="0"/>
                <a:ea typeface="Times New Roman" pitchFamily="-111" charset="0"/>
                <a:cs typeface="Times New Roman" pitchFamily="-111" charset="0"/>
              </a:rPr>
              <a:pPr>
                <a:buFont typeface="Arial" pitchFamily="-111" charset="0"/>
                <a:buNone/>
              </a:pPr>
              <a:t>142</a:t>
            </a:fld>
            <a:endParaRPr lang="en-US">
              <a:latin typeface="Arial" pitchFamily="-111" charset="0"/>
              <a:ea typeface="Times New Roman" pitchFamily="-111" charset="0"/>
              <a:cs typeface="Times New Roman" pitchFamily="-111"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algn="ctr" eaLnBrk="0" hangingPunct="0">
              <a:defRPr/>
            </a:pPr>
            <a:r>
              <a:rPr lang="en-US" sz="1400">
                <a:solidFill>
                  <a:srgbClr val="000000"/>
                </a:solidFill>
                <a:latin typeface="Arial" pitchFamily="-84" charset="0"/>
                <a:ea typeface="Times New Roman" pitchFamily="-84" charset="0"/>
                <a:cs typeface="Times New Roman" pitchFamily="-84" charset="0"/>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543749"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543750"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a:ln w="9525">
            <a:noFill/>
            <a:miter lim="800000"/>
            <a:headEnd/>
            <a:tailEnd/>
          </a:ln>
        </p:spPr>
      </p:pic>
      <p:pic>
        <p:nvPicPr>
          <p:cNvPr id="1027" name="Picture 3"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42726" name="Rectangle 6"/>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pPr>
              <a:defRPr/>
            </a:pPr>
            <a:endParaRPr lang="en-US">
              <a:latin typeface="Courier New" pitchFamily="-84" charset="0"/>
              <a:ea typeface="Times New Roman" pitchFamily="-84" charset="0"/>
              <a:cs typeface="Times New Roman" pitchFamily="-84" charset="0"/>
            </a:endParaRPr>
          </a:p>
        </p:txBody>
      </p:sp>
      <p:pic>
        <p:nvPicPr>
          <p:cNvPr id="1031" name="Picture 7"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a:ln w="9525">
            <a:noFill/>
            <a:miter lim="800000"/>
            <a:headEnd/>
            <a:tailEnd/>
          </a:ln>
        </p:spPr>
      </p:pic>
      <p:sp>
        <p:nvSpPr>
          <p:cNvPr id="542728" name="Rectangle 8"/>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eaLnBrk="0" hangingPunct="0">
              <a:defRPr sz="900" b="0">
                <a:latin typeface="Arial" pitchFamily="-84" charset="0"/>
                <a:ea typeface="Times New Roman" pitchFamily="-84" charset="0"/>
                <a:cs typeface="Times New Roman" pitchFamily="-84" charset="0"/>
              </a:defRPr>
            </a:lvl1pPr>
          </a:lstStyle>
          <a:p>
            <a:pPr>
              <a:defRPr/>
            </a:pPr>
            <a:endParaRPr lang="en-US"/>
          </a:p>
        </p:txBody>
      </p:sp>
      <p:sp>
        <p:nvSpPr>
          <p:cNvPr id="542729" name="Text Box 9"/>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pPr algn="ctr">
              <a:lnSpc>
                <a:spcPct val="90000"/>
              </a:lnSpc>
              <a:spcBef>
                <a:spcPct val="50000"/>
              </a:spcBef>
              <a:buClr>
                <a:schemeClr val="accent1"/>
              </a:buClr>
              <a:defRPr/>
            </a:pPr>
            <a:fld id="{5C07233A-399E-434B-8D2E-D6096D9A42AE}" type="slidenum">
              <a:rPr lang="en-US" sz="1200" b="0">
                <a:solidFill>
                  <a:schemeClr val="bg1"/>
                </a:solidFill>
                <a:latin typeface="Arial" pitchFamily="-84" charset="0"/>
                <a:ea typeface="Times New Roman" pitchFamily="-84" charset="0"/>
                <a:cs typeface="Times New Roman" pitchFamily="-84" charset="0"/>
              </a:rPr>
              <a:pPr algn="ctr">
                <a:lnSpc>
                  <a:spcPct val="90000"/>
                </a:lnSpc>
                <a:spcBef>
                  <a:spcPct val="50000"/>
                </a:spcBef>
                <a:buClr>
                  <a:schemeClr val="accent1"/>
                </a:buClr>
                <a:defRPr/>
              </a:pPr>
              <a:t>‹#›</a:t>
            </a:fld>
            <a:endParaRPr lang="en-US" sz="1200" b="0">
              <a:solidFill>
                <a:schemeClr val="bg1"/>
              </a:solidFill>
              <a:latin typeface="Arial" pitchFamily="-84" charset="0"/>
              <a:ea typeface="Times New Roman" pitchFamily="-84" charset="0"/>
              <a:cs typeface="Times New Roman" pitchFamily="-84" charset="0"/>
            </a:endParaRPr>
          </a:p>
        </p:txBody>
      </p:sp>
    </p:spTree>
  </p:cSld>
  <p:clrMap bg1="lt1" tx1="dk1" bg2="lt2" tx2="dk2" accent1="accent1" accent2="accent2" accent3="accent3" accent4="accent4" accent5="accent5" accent6="accent6" hlink="hlink" folHlink="folHlink"/>
  <p:sldLayoutIdLst>
    <p:sldLayoutId id="2147483989"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3200" b="1">
          <a:solidFill>
            <a:schemeClr val="tx1"/>
          </a:solidFill>
          <a:latin typeface="Arial" pitchFamily="34" charset="0"/>
          <a:ea typeface="ＭＳ Ｐゴシック" pitchFamily="-112" charset="-128"/>
          <a:cs typeface="ＭＳ Ｐゴシック" pitchFamily="-112" charset="-128"/>
        </a:defRPr>
      </a:lvl2pPr>
      <a:lvl3pPr algn="l" rtl="0" eaLnBrk="0" fontAlgn="base" hangingPunct="0">
        <a:spcBef>
          <a:spcPct val="0"/>
        </a:spcBef>
        <a:spcAft>
          <a:spcPct val="0"/>
        </a:spcAft>
        <a:defRPr sz="3200" b="1">
          <a:solidFill>
            <a:schemeClr val="tx1"/>
          </a:solidFill>
          <a:latin typeface="Arial" pitchFamily="34" charset="0"/>
          <a:ea typeface="ＭＳ Ｐゴシック" pitchFamily="-112" charset="-128"/>
          <a:cs typeface="ＭＳ Ｐゴシック" pitchFamily="-112" charset="-128"/>
        </a:defRPr>
      </a:lvl3pPr>
      <a:lvl4pPr algn="l" rtl="0" eaLnBrk="0" fontAlgn="base" hangingPunct="0">
        <a:spcBef>
          <a:spcPct val="0"/>
        </a:spcBef>
        <a:spcAft>
          <a:spcPct val="0"/>
        </a:spcAft>
        <a:defRPr sz="3200" b="1">
          <a:solidFill>
            <a:schemeClr val="tx1"/>
          </a:solidFill>
          <a:latin typeface="Arial" pitchFamily="34" charset="0"/>
          <a:ea typeface="ＭＳ Ｐゴシック" pitchFamily="-112" charset="-128"/>
          <a:cs typeface="ＭＳ Ｐゴシック" pitchFamily="-112" charset="-128"/>
        </a:defRPr>
      </a:lvl4pPr>
      <a:lvl5pPr algn="l" rtl="0" eaLnBrk="0" fontAlgn="base" hangingPunct="0">
        <a:spcBef>
          <a:spcPct val="0"/>
        </a:spcBef>
        <a:spcAft>
          <a:spcPct val="0"/>
        </a:spcAft>
        <a:defRPr sz="3200" b="1">
          <a:solidFill>
            <a:schemeClr val="tx1"/>
          </a:solidFill>
          <a:latin typeface="Arial" pitchFamily="34" charset="0"/>
          <a:ea typeface="ＭＳ Ｐゴシック" pitchFamily="-112" charset="-128"/>
          <a:cs typeface="ＭＳ Ｐゴシック" pitchFamily="-112" charset="-128"/>
        </a:defRPr>
      </a:lvl5pPr>
      <a:lvl6pPr marL="457200" algn="l" rtl="0" fontAlgn="base">
        <a:spcBef>
          <a:spcPct val="0"/>
        </a:spcBef>
        <a:spcAft>
          <a:spcPct val="0"/>
        </a:spcAft>
        <a:defRPr sz="3200" b="1">
          <a:solidFill>
            <a:schemeClr val="tx1"/>
          </a:solidFill>
          <a:latin typeface="Arial" pitchFamily="34" charset="0"/>
        </a:defRPr>
      </a:lvl6pPr>
      <a:lvl7pPr marL="914400" algn="l" rtl="0" fontAlgn="base">
        <a:spcBef>
          <a:spcPct val="0"/>
        </a:spcBef>
        <a:spcAft>
          <a:spcPct val="0"/>
        </a:spcAft>
        <a:defRPr sz="3200" b="1">
          <a:solidFill>
            <a:schemeClr val="tx1"/>
          </a:solidFill>
          <a:latin typeface="Arial" pitchFamily="34" charset="0"/>
        </a:defRPr>
      </a:lvl7pPr>
      <a:lvl8pPr marL="1371600" algn="l" rtl="0" fontAlgn="base">
        <a:spcBef>
          <a:spcPct val="0"/>
        </a:spcBef>
        <a:spcAft>
          <a:spcPct val="0"/>
        </a:spcAft>
        <a:defRPr sz="3200" b="1">
          <a:solidFill>
            <a:schemeClr val="tx1"/>
          </a:solidFill>
          <a:latin typeface="Arial" pitchFamily="34" charset="0"/>
        </a:defRPr>
      </a:lvl8pPr>
      <a:lvl9pPr marL="1828800" algn="l" rtl="0" fontAlgn="base">
        <a:spcBef>
          <a:spcPct val="0"/>
        </a:spcBef>
        <a:spcAft>
          <a:spcPct val="0"/>
        </a:spcAft>
        <a:defRPr sz="3200" b="1">
          <a:solidFill>
            <a:schemeClr val="tx1"/>
          </a:solidFill>
          <a:latin typeface="Arial" pitchFamily="34"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ＭＳ Ｐゴシック" pitchFamily="-112" charset="-128"/>
          <a:cs typeface="ＭＳ Ｐゴシック" pitchFamily="-112" charset="-128"/>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sha.gov/pls/imis/sic_manual.html" TargetMode="External"/><Relationship Id="rId3" Type="http://schemas.openxmlformats.org/officeDocument/2006/relationships/hyperlink" Target="http://www.census.gov/eos/www/naic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hyperlink" Target="http://localhost:7001/consol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3074"/>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15363" name="Text Box 3075"/>
          <p:cNvSpPr txBox="1">
            <a:spLocks noChangeArrowheads="1"/>
          </p:cNvSpPr>
          <p:nvPr/>
        </p:nvSpPr>
        <p:spPr bwMode="auto">
          <a:xfrm>
            <a:off x="990600" y="2133600"/>
            <a:ext cx="5345113" cy="49244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smtClean="0">
                <a:solidFill>
                  <a:schemeClr val="accent1"/>
                </a:solidFill>
                <a:latin typeface="Arial" pitchFamily="-111" charset="0"/>
              </a:rPr>
              <a:t>17</a:t>
            </a:r>
            <a:r>
              <a:rPr lang="en-US" sz="3200" smtClean="0">
                <a:latin typeface="Arial" pitchFamily="-111" charset="0"/>
              </a:rPr>
              <a:t> </a:t>
            </a:r>
            <a:r>
              <a:rPr lang="en-US" sz="3200">
                <a:latin typeface="Arial" pitchFamily="-111" charset="0"/>
              </a:rPr>
              <a:t>OGC Web Services</a:t>
            </a:r>
          </a:p>
        </p:txBody>
      </p:sp>
      <p:pic>
        <p:nvPicPr>
          <p:cNvPr id="15364" name="Picture 3076"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5365" name="Picture 3077"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3074"/>
          <p:cNvSpPr>
            <a:spLocks noGrp="1" noChangeArrowheads="1"/>
          </p:cNvSpPr>
          <p:nvPr>
            <p:ph type="title"/>
          </p:nvPr>
        </p:nvSpPr>
        <p:spPr/>
        <p:txBody>
          <a:bodyPr/>
          <a:lstStyle/>
          <a:p>
            <a:r>
              <a:rPr lang="en-US">
                <a:ea typeface="ＭＳ Ｐゴシック" pitchFamily="-111" charset="-128"/>
                <a:cs typeface="ＭＳ Ｐゴシック" pitchFamily="-111" charset="-128"/>
              </a:rPr>
              <a:t>WMS Configuration: Data Sources</a:t>
            </a:r>
          </a:p>
        </p:txBody>
      </p:sp>
      <p:sp>
        <p:nvSpPr>
          <p:cNvPr id="26627" name="Rectangle 3075"/>
          <p:cNvSpPr>
            <a:spLocks noGrp="1" noChangeArrowheads="1"/>
          </p:cNvSpPr>
          <p:nvPr>
            <p:ph type="body" idx="1"/>
          </p:nvPr>
        </p:nvSpPr>
        <p:spPr/>
        <p:txBody>
          <a:bodyPr/>
          <a:lstStyle/>
          <a:p>
            <a:r>
              <a:rPr lang="en-US">
                <a:ea typeface="ＭＳ Ｐゴシック" pitchFamily="-111" charset="-128"/>
                <a:cs typeface="ＭＳ Ｐゴシック" pitchFamily="-111" charset="-128"/>
              </a:rPr>
              <a:t>Set the “default” datasource </a:t>
            </a:r>
          </a:p>
          <a:p>
            <a:pPr lvl="1"/>
            <a:r>
              <a:rPr lang="en-US"/>
              <a:t>Layers specified in GetMap requests are fetched from that datasource.</a:t>
            </a:r>
          </a:p>
          <a:p>
            <a:pPr lvl="1"/>
            <a:r>
              <a:rPr lang="en-US"/>
              <a:t>If no default set, then GetMap will use a datasource called “WMS”</a:t>
            </a:r>
          </a:p>
          <a:p>
            <a:pPr lvl="1"/>
            <a:r>
              <a:rPr lang="en-US"/>
              <a:t>You can specify an explicit datasource in GetMap requests</a:t>
            </a:r>
          </a:p>
          <a:p>
            <a:pPr lvl="2"/>
            <a:r>
              <a:rPr lang="en-US">
                <a:ea typeface="ＭＳ Ｐゴシック" pitchFamily="-111" charset="-128"/>
              </a:rPr>
              <a:t>This is non-standard!</a:t>
            </a:r>
          </a:p>
          <a:p>
            <a:r>
              <a:rPr lang="en-US">
                <a:ea typeface="ＭＳ Ｐゴシック" pitchFamily="-111" charset="-128"/>
                <a:cs typeface="ＭＳ Ｐゴシック" pitchFamily="-111" charset="-128"/>
              </a:rPr>
              <a:t>Set the public datasources</a:t>
            </a:r>
          </a:p>
          <a:p>
            <a:pPr lvl="1"/>
            <a:r>
              <a:rPr lang="en-US"/>
              <a:t>Datasources that can be accessed by GetMap requests</a:t>
            </a:r>
          </a:p>
          <a:p>
            <a:pPr lvl="1"/>
            <a:r>
              <a:rPr lang="en-US"/>
              <a:t>By default, all are accessible</a:t>
            </a:r>
          </a:p>
          <a:p>
            <a:endParaRPr lang="en-US">
              <a:ea typeface="ＭＳ Ｐゴシック" pitchFamily="-111" charset="-128"/>
              <a:cs typeface="ＭＳ Ｐゴシック" pitchFamily="-111" charset="-128"/>
            </a:endParaRPr>
          </a:p>
        </p:txBody>
      </p:sp>
      <p:sp>
        <p:nvSpPr>
          <p:cNvPr id="26628" name="Text Box 3076"/>
          <p:cNvSpPr txBox="1">
            <a:spLocks noChangeArrowheads="1"/>
          </p:cNvSpPr>
          <p:nvPr/>
        </p:nvSpPr>
        <p:spPr bwMode="gray">
          <a:xfrm>
            <a:off x="685800" y="5016500"/>
            <a:ext cx="8839200" cy="107632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&lt;wms_config</a:t>
            </a:r>
            <a:endParaRPr lang="en-US" sz="1600">
              <a:solidFill>
                <a:schemeClr val="accent1"/>
              </a:solidFill>
              <a:ea typeface="Courier New" pitchFamily="-111" charset="0"/>
              <a:cs typeface="Courier New" pitchFamily="-111" charset="0"/>
            </a:endParaRPr>
          </a:p>
          <a:p>
            <a:pPr defTabSz="228600"/>
            <a:r>
              <a:rPr lang="en-US" sz="1600">
                <a:solidFill>
                  <a:schemeClr val="accent1"/>
                </a:solidFill>
                <a:ea typeface="Courier New" pitchFamily="-111" charset="0"/>
                <a:cs typeface="Courier New" pitchFamily="-111" charset="0"/>
              </a:rPr>
              <a:t>  default_datasource="mvdemo" </a:t>
            </a:r>
          </a:p>
          <a:p>
            <a:pPr defTabSz="228600"/>
            <a:r>
              <a:rPr lang="en-US" sz="1600">
                <a:solidFill>
                  <a:schemeClr val="accent1"/>
                </a:solidFill>
                <a:ea typeface="Courier New" pitchFamily="-111" charset="0"/>
                <a:cs typeface="Courier New" pitchFamily="-111" charset="0"/>
              </a:rPr>
              <a:t>  public_datasources="scott,mvdemo"</a:t>
            </a:r>
            <a:r>
              <a:rPr lang="en-US" sz="1600">
                <a:ea typeface="Courier New" pitchFamily="-111" charset="0"/>
                <a:cs typeface="Courier New" pitchFamily="-111" charset="0"/>
              </a:rPr>
              <a:t> </a:t>
            </a:r>
          </a:p>
          <a:p>
            <a:pPr defTabSz="228600"/>
            <a:r>
              <a:rPr lang="en-US" sz="1600">
                <a:ea typeface="Courier New" pitchFamily="-111" charset="0"/>
                <a:cs typeface="Courier New" pitchFamily="-111" charset="0"/>
              </a:rPr>
              <a:t>&gt; ... &lt;/wms_config&gt;</a:t>
            </a:r>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 </a:t>
            </a:r>
            <a:r>
              <a:rPr lang="en-US">
                <a:ea typeface="ＭＳ Ｐゴシック" pitchFamily="-111" charset="-128"/>
                <a:cs typeface="ＭＳ Ｐゴシック" pitchFamily="-111" charset="-128"/>
              </a:rPr>
              <a:t>response</a:t>
            </a:r>
            <a:endParaRPr lang="fr-FR">
              <a:ea typeface="ＭＳ Ｐゴシック" pitchFamily="-111" charset="-128"/>
              <a:cs typeface="ＭＳ Ｐゴシック" pitchFamily="-111" charset="-128"/>
            </a:endParaRPr>
          </a:p>
        </p:txBody>
      </p:sp>
      <p:sp>
        <p:nvSpPr>
          <p:cNvPr id="122883" name="Rectangle 4"/>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Contains the ids of the new features inserted (if any)</a:t>
            </a:r>
          </a:p>
          <a:p>
            <a:pPr eaLnBrk="1" hangingPunct="1"/>
            <a:endParaRPr lang="en-US">
              <a:ea typeface="ＭＳ Ｐゴシック" pitchFamily="-111" charset="-128"/>
              <a:cs typeface="ＭＳ Ｐゴシック" pitchFamily="-111" charset="-128"/>
            </a:endParaRPr>
          </a:p>
        </p:txBody>
      </p:sp>
      <p:sp>
        <p:nvSpPr>
          <p:cNvPr id="122884" name="Rectangle 3"/>
          <p:cNvSpPr>
            <a:spLocks noChangeArrowheads="1"/>
          </p:cNvSpPr>
          <p:nvPr/>
        </p:nvSpPr>
        <p:spPr bwMode="auto">
          <a:xfrm>
            <a:off x="704850" y="2120900"/>
            <a:ext cx="8280400" cy="22447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&lt;wfs:WFS_TransactionResponse version="1.0.0"&gt;</a:t>
            </a:r>
          </a:p>
          <a:p>
            <a:pPr marL="342900" indent="-342900">
              <a:buClr>
                <a:schemeClr val="accent1"/>
              </a:buClr>
            </a:pPr>
            <a:r>
              <a:rPr lang="en-US" sz="1400">
                <a:solidFill>
                  <a:srgbClr val="000000"/>
                </a:solidFill>
              </a:rPr>
              <a:t>  &lt;wfs:InsertResult </a:t>
            </a:r>
            <a:r>
              <a:rPr lang="en-US" sz="1400">
                <a:solidFill>
                  <a:schemeClr val="accent1"/>
                </a:solidFill>
              </a:rPr>
              <a:t>handle="INSERT-01</a:t>
            </a:r>
            <a:r>
              <a:rPr lang="en-US" sz="1400">
                <a:solidFill>
                  <a:srgbClr val="000000"/>
                </a:solidFill>
              </a:rPr>
              <a:t>"&gt;</a:t>
            </a:r>
          </a:p>
          <a:p>
            <a:pPr marL="342900" indent="-342900">
              <a:buClr>
                <a:schemeClr val="accent1"/>
              </a:buClr>
            </a:pPr>
            <a:r>
              <a:rPr lang="en-US" sz="1400">
                <a:solidFill>
                  <a:srgbClr val="000000"/>
                </a:solidFill>
              </a:rPr>
              <a:t>    </a:t>
            </a:r>
            <a:r>
              <a:rPr lang="en-US" sz="1400">
                <a:solidFill>
                  <a:schemeClr val="accent1"/>
                </a:solidFill>
              </a:rPr>
              <a:t>&lt;ogc:FeatureId fid="196"/&gt;</a:t>
            </a:r>
          </a:p>
          <a:p>
            <a:pPr marL="342900" indent="-342900">
              <a:buClr>
                <a:schemeClr val="accent1"/>
              </a:buClr>
            </a:pPr>
            <a:r>
              <a:rPr lang="en-US" sz="1400">
                <a:solidFill>
                  <a:srgbClr val="000000"/>
                </a:solidFill>
              </a:rPr>
              <a:t>  &lt;/wfs:InsertResult&gt;</a:t>
            </a:r>
          </a:p>
          <a:p>
            <a:pPr marL="342900" indent="-342900">
              <a:buClr>
                <a:schemeClr val="accent1"/>
              </a:buClr>
            </a:pPr>
            <a:r>
              <a:rPr lang="en-US" sz="1400">
                <a:solidFill>
                  <a:srgbClr val="000000"/>
                </a:solidFill>
              </a:rPr>
              <a:t>  &lt;wfs:TransactionResult&gt;</a:t>
            </a:r>
          </a:p>
          <a:p>
            <a:pPr marL="342900" indent="-342900">
              <a:buClr>
                <a:schemeClr val="accent1"/>
              </a:buClr>
            </a:pPr>
            <a:r>
              <a:rPr lang="en-US" sz="1400">
                <a:solidFill>
                  <a:srgbClr val="000000"/>
                </a:solidFill>
              </a:rPr>
              <a:t>    </a:t>
            </a:r>
            <a:r>
              <a:rPr lang="en-US" sz="1400">
                <a:solidFill>
                  <a:schemeClr val="accent1"/>
                </a:solidFill>
              </a:rPr>
              <a:t>&lt;wfs:Status&gt;</a:t>
            </a:r>
          </a:p>
          <a:p>
            <a:pPr marL="342900" indent="-342900">
              <a:buClr>
                <a:schemeClr val="accent1"/>
              </a:buClr>
            </a:pPr>
            <a:r>
              <a:rPr lang="en-US" sz="1400">
                <a:solidFill>
                  <a:schemeClr val="accent1"/>
                </a:solidFill>
              </a:rPr>
              <a:t>      &lt;wfs:SUCCESS/&gt;</a:t>
            </a:r>
          </a:p>
          <a:p>
            <a:pPr marL="342900" indent="-342900">
              <a:buClr>
                <a:schemeClr val="accent1"/>
              </a:buClr>
            </a:pPr>
            <a:r>
              <a:rPr lang="en-US" sz="1400">
                <a:solidFill>
                  <a:schemeClr val="accent1"/>
                </a:solidFill>
              </a:rPr>
              <a:t>    &lt;/wfs:Status&gt;</a:t>
            </a:r>
          </a:p>
          <a:p>
            <a:pPr marL="342900" indent="-342900">
              <a:buClr>
                <a:schemeClr val="accent1"/>
              </a:buClr>
            </a:pPr>
            <a:r>
              <a:rPr lang="en-US" sz="1400">
                <a:solidFill>
                  <a:srgbClr val="000000"/>
                </a:solidFill>
              </a:rPr>
              <a:t>  &lt;/wfs:TransactionResult&gt;</a:t>
            </a:r>
          </a:p>
          <a:p>
            <a:pPr marL="342900" indent="-342900">
              <a:buClr>
                <a:schemeClr val="accent1"/>
              </a:buClr>
            </a:pPr>
            <a:r>
              <a:rPr lang="en-US" sz="1400">
                <a:solidFill>
                  <a:srgbClr val="000000"/>
                </a:solidFill>
              </a:rPr>
              <a:t>&lt;/wfs:WFS_TransactionResponse&gt;</a:t>
            </a:r>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fr-FR" i="1">
                <a:ea typeface="ＭＳ Ｐゴシック" pitchFamily="-111" charset="-128"/>
                <a:cs typeface="ＭＳ Ｐゴシック" pitchFamily="-111" charset="-128"/>
              </a:rPr>
              <a:t>Transaction</a:t>
            </a:r>
            <a:r>
              <a:rPr lang="fr-FR">
                <a:ea typeface="ＭＳ Ｐゴシック" pitchFamily="-111" charset="-128"/>
                <a:cs typeface="ＭＳ Ｐゴシック" pitchFamily="-111" charset="-128"/>
              </a:rPr>
              <a:t> errors</a:t>
            </a:r>
          </a:p>
        </p:txBody>
      </p:sp>
      <p:sp>
        <p:nvSpPr>
          <p:cNvPr id="123907" name="Content Placeholder 2"/>
          <p:cNvSpPr>
            <a:spLocks noGrp="1"/>
          </p:cNvSpPr>
          <p:nvPr>
            <p:ph idx="1"/>
          </p:nvPr>
        </p:nvSpPr>
        <p:spPr/>
        <p:txBody>
          <a:bodyPr/>
          <a:lstStyle/>
          <a:p>
            <a:r>
              <a:rPr lang="en-US">
                <a:ea typeface="ＭＳ Ｐゴシック" pitchFamily="-111" charset="-128"/>
                <a:cs typeface="ＭＳ Ｐゴシック" pitchFamily="-111" charset="-128"/>
              </a:rPr>
              <a:t>For example: unique constraint violation</a:t>
            </a:r>
          </a:p>
          <a:p>
            <a:endParaRPr lang="fr-FR">
              <a:ea typeface="ＭＳ Ｐゴシック" pitchFamily="-111" charset="-128"/>
              <a:cs typeface="ＭＳ Ｐゴシック" pitchFamily="-111" charset="-128"/>
            </a:endParaRPr>
          </a:p>
        </p:txBody>
      </p:sp>
      <p:sp>
        <p:nvSpPr>
          <p:cNvPr id="123908" name="Rectangle 3"/>
          <p:cNvSpPr>
            <a:spLocks noChangeArrowheads="1"/>
          </p:cNvSpPr>
          <p:nvPr/>
        </p:nvSpPr>
        <p:spPr bwMode="auto">
          <a:xfrm>
            <a:off x="611188" y="2060575"/>
            <a:ext cx="8281987" cy="22447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&lt;ogc:ServiceExceptionReport version="1.2.0“</a:t>
            </a:r>
          </a:p>
          <a:p>
            <a:pPr marL="342900" indent="-342900">
              <a:buClr>
                <a:schemeClr val="accent1"/>
              </a:buClr>
            </a:pPr>
            <a:r>
              <a:rPr lang="en-US" sz="1400">
                <a:solidFill>
                  <a:srgbClr val="000000"/>
                </a:solidFill>
              </a:rPr>
              <a:t>  xsi:schemaLocation="http://www.opengis.net/ogc</a:t>
            </a:r>
          </a:p>
          <a:p>
            <a:pPr marL="342900" indent="-342900">
              <a:buClr>
                <a:schemeClr val="accent1"/>
              </a:buClr>
            </a:pPr>
            <a:r>
              <a:rPr lang="en-US" sz="1400">
                <a:solidFill>
                  <a:srgbClr val="000000"/>
                </a:solidFill>
              </a:rPr>
              <a:t>  http://localhost:7001/examples/servlet/xsds/OGC-exception.xsd"&gt;</a:t>
            </a:r>
          </a:p>
          <a:p>
            <a:pPr marL="342900" indent="-342900">
              <a:buClr>
                <a:schemeClr val="accent1"/>
              </a:buClr>
            </a:pPr>
            <a:r>
              <a:rPr lang="en-US" sz="1400">
                <a:solidFill>
                  <a:srgbClr val="000000"/>
                </a:solidFill>
              </a:rPr>
              <a:t>  </a:t>
            </a:r>
            <a:r>
              <a:rPr lang="en-US" sz="1400">
                <a:solidFill>
                  <a:schemeClr val="accent1"/>
                </a:solidFill>
              </a:rPr>
              <a:t>&lt;ogc:ServiceException code="WFS-1038"&gt;</a:t>
            </a:r>
          </a:p>
          <a:p>
            <a:pPr marL="342900" indent="-342900">
              <a:buClr>
                <a:schemeClr val="accent1"/>
              </a:buClr>
            </a:pPr>
            <a:r>
              <a:rPr lang="en-US" sz="1400">
                <a:solidFill>
                  <a:srgbClr val="000000"/>
                </a:solidFill>
              </a:rPr>
              <a:t>    Message:Exception during processing DB content</a:t>
            </a:r>
          </a:p>
          <a:p>
            <a:pPr marL="342900" indent="-342900">
              <a:buClr>
                <a:schemeClr val="accent1"/>
              </a:buClr>
            </a:pPr>
            <a:r>
              <a:rPr lang="en-US" sz="1400">
                <a:solidFill>
                  <a:srgbClr val="000000"/>
                </a:solidFill>
              </a:rPr>
              <a:t>    Original exception :</a:t>
            </a:r>
          </a:p>
          <a:p>
            <a:pPr marL="342900" indent="-342900">
              <a:buClr>
                <a:schemeClr val="accent1"/>
              </a:buClr>
            </a:pPr>
            <a:r>
              <a:rPr lang="en-US" sz="1400">
                <a:solidFill>
                  <a:srgbClr val="000000"/>
                </a:solidFill>
              </a:rPr>
              <a:t>    java.sql.SQLException: </a:t>
            </a:r>
          </a:p>
          <a:p>
            <a:pPr marL="342900" indent="-342900">
              <a:buClr>
                <a:schemeClr val="accent1"/>
              </a:buClr>
            </a:pPr>
            <a:r>
              <a:rPr lang="en-US" sz="1400">
                <a:solidFill>
                  <a:srgbClr val="000000"/>
                </a:solidFill>
              </a:rPr>
              <a:t>      ORA-00001: unique constraint (SCOTT.US_CITIES_PK) violated</a:t>
            </a:r>
          </a:p>
          <a:p>
            <a:pPr marL="342900" indent="-342900">
              <a:buClr>
                <a:schemeClr val="accent1"/>
              </a:buClr>
            </a:pPr>
            <a:r>
              <a:rPr lang="en-US" sz="1400">
                <a:solidFill>
                  <a:srgbClr val="000000"/>
                </a:solidFill>
              </a:rPr>
              <a:t>  &lt;/ogc:ServiceException&gt;</a:t>
            </a:r>
          </a:p>
          <a:p>
            <a:pPr marL="342900" indent="-342900">
              <a:buClr>
                <a:schemeClr val="accent1"/>
              </a:buClr>
            </a:pPr>
            <a:r>
              <a:rPr lang="en-US" sz="1400">
                <a:solidFill>
                  <a:srgbClr val="000000"/>
                </a:solidFill>
              </a:rPr>
              <a:t>&lt;/ogc:ServiceExceptionReport&gt;</a:t>
            </a: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 </a:t>
            </a:r>
            <a:r>
              <a:rPr lang="en-US">
                <a:ea typeface="ＭＳ Ｐゴシック" pitchFamily="-111" charset="-128"/>
                <a:cs typeface="ＭＳ Ｐゴシック" pitchFamily="-111" charset="-128"/>
              </a:rPr>
              <a:t>errors</a:t>
            </a:r>
            <a:endParaRPr lang="fr-FR">
              <a:ea typeface="ＭＳ Ｐゴシック" pitchFamily="-111" charset="-128"/>
              <a:cs typeface="ＭＳ Ｐゴシック" pitchFamily="-111" charset="-128"/>
            </a:endParaRPr>
          </a:p>
        </p:txBody>
      </p:sp>
      <p:sp>
        <p:nvSpPr>
          <p:cNvPr id="124931" name="Rectangle 3"/>
          <p:cNvSpPr>
            <a:spLocks noGrp="1" noChangeArrowheads="1"/>
          </p:cNvSpPr>
          <p:nvPr>
            <p:ph type="body" idx="1"/>
          </p:nvPr>
        </p:nvSpPr>
        <p:spPr>
          <a:xfrm>
            <a:off x="742950" y="1600200"/>
            <a:ext cx="8166100" cy="3048000"/>
          </a:xfrm>
        </p:spPr>
        <p:txBody>
          <a:bodyPr/>
          <a:lstStyle/>
          <a:p>
            <a:pPr eaLnBrk="1" hangingPunct="1"/>
            <a:r>
              <a:rPr lang="en-US">
                <a:ea typeface="ＭＳ Ｐゴシック" pitchFamily="-111" charset="-128"/>
                <a:cs typeface="ＭＳ Ｐゴシック" pitchFamily="-111" charset="-128"/>
              </a:rPr>
              <a:t>Trying to update a feature with an invalid lock id</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The lock may have expired</a:t>
            </a:r>
          </a:p>
        </p:txBody>
      </p:sp>
      <p:sp>
        <p:nvSpPr>
          <p:cNvPr id="124932" name="Rectangle 4"/>
          <p:cNvSpPr>
            <a:spLocks noChangeArrowheads="1"/>
          </p:cNvSpPr>
          <p:nvPr/>
        </p:nvSpPr>
        <p:spPr bwMode="auto">
          <a:xfrm>
            <a:off x="661988" y="2060575"/>
            <a:ext cx="8970962" cy="28829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&lt;ogc:ServiceExceptionReport version="1.2.0 </a:t>
            </a:r>
          </a:p>
          <a:p>
            <a:pPr marL="342900" indent="-342900">
              <a:buClr>
                <a:schemeClr val="accent1"/>
              </a:buClr>
            </a:pPr>
            <a:r>
              <a:rPr lang="en-US" sz="1400">
                <a:solidFill>
                  <a:srgbClr val="000000"/>
                </a:solidFill>
              </a:rPr>
              <a:t>  xsi:schemaLocation="http://www.opengis.net/ogc</a:t>
            </a:r>
          </a:p>
          <a:p>
            <a:pPr marL="342900" indent="-342900">
              <a:buClr>
                <a:schemeClr val="accent1"/>
              </a:buClr>
            </a:pPr>
            <a:r>
              <a:rPr lang="en-US" sz="1400">
                <a:solidFill>
                  <a:srgbClr val="000000"/>
                </a:solidFill>
              </a:rPr>
              <a:t>  http://localhost:7001/examples/servlet/xsds/OGC-exception.xsd"&gt;</a:t>
            </a:r>
          </a:p>
          <a:p>
            <a:pPr marL="342900" indent="-342900">
              <a:buClr>
                <a:schemeClr val="accent1"/>
              </a:buClr>
            </a:pPr>
            <a:r>
              <a:rPr lang="en-US" sz="1400">
                <a:solidFill>
                  <a:srgbClr val="000000"/>
                </a:solidFill>
              </a:rPr>
              <a:t>  </a:t>
            </a:r>
            <a:r>
              <a:rPr lang="en-US" sz="1400">
                <a:solidFill>
                  <a:srgbClr val="FF0000"/>
                </a:solidFill>
              </a:rPr>
              <a:t>&lt;ogc:ServiceException code="WFS-1028"&gt;</a:t>
            </a:r>
          </a:p>
          <a:p>
            <a:pPr marL="342900" indent="-342900">
              <a:buClr>
                <a:schemeClr val="accent1"/>
              </a:buClr>
            </a:pPr>
            <a:r>
              <a:rPr lang="en-US" sz="1400">
                <a:solidFill>
                  <a:srgbClr val="000000"/>
                </a:solidFill>
              </a:rPr>
              <a:t>    Message:Exception occured during locking feature instances</a:t>
            </a:r>
          </a:p>
          <a:p>
            <a:pPr marL="342900" indent="-342900">
              <a:buClr>
                <a:schemeClr val="accent1"/>
              </a:buClr>
            </a:pPr>
            <a:r>
              <a:rPr lang="en-US" sz="1400">
                <a:solidFill>
                  <a:srgbClr val="000000"/>
                </a:solidFill>
              </a:rPr>
              <a:t>    Original exception :</a:t>
            </a:r>
          </a:p>
          <a:p>
            <a:pPr marL="342900" indent="-342900">
              <a:buClr>
                <a:schemeClr val="accent1"/>
              </a:buClr>
            </a:pPr>
            <a:r>
              <a:rPr lang="en-US" sz="1400">
                <a:solidFill>
                  <a:srgbClr val="000000"/>
                </a:solidFill>
              </a:rPr>
              <a:t>    </a:t>
            </a:r>
            <a:r>
              <a:rPr lang="en-US" sz="1400">
                <a:solidFill>
                  <a:schemeClr val="accent1"/>
                </a:solidFill>
              </a:rPr>
              <a:t>java.sql.SQLException: ORA-13199: Cannot lock exception</a:t>
            </a:r>
          </a:p>
          <a:p>
            <a:pPr marL="342900" indent="-342900">
              <a:buClr>
                <a:schemeClr val="accent1"/>
              </a:buClr>
            </a:pPr>
            <a:r>
              <a:rPr lang="en-US" sz="1400">
                <a:solidFill>
                  <a:srgbClr val="000000"/>
                </a:solidFill>
              </a:rPr>
              <a:t>    ORA-06512: at "MDSYS.MD", line 1723</a:t>
            </a:r>
          </a:p>
          <a:p>
            <a:pPr marL="342900" indent="-342900">
              <a:buClr>
                <a:schemeClr val="accent1"/>
              </a:buClr>
            </a:pPr>
            <a:r>
              <a:rPr lang="en-US" sz="1400">
                <a:solidFill>
                  <a:srgbClr val="000000"/>
                </a:solidFill>
              </a:rPr>
              <a:t>    ORA-06512: at "MDSYS.MDERR", line 17</a:t>
            </a:r>
          </a:p>
          <a:p>
            <a:pPr marL="342900" indent="-342900">
              <a:buClr>
                <a:schemeClr val="accent1"/>
              </a:buClr>
            </a:pPr>
            <a:r>
              <a:rPr lang="en-US" sz="1400">
                <a:solidFill>
                  <a:srgbClr val="000000"/>
                </a:solidFill>
              </a:rPr>
              <a:t>    ORA-06512: at "MDSYS.SDO_WFS_LOCK", line 396</a:t>
            </a:r>
          </a:p>
          <a:p>
            <a:pPr marL="342900" indent="-342900">
              <a:buClr>
                <a:schemeClr val="accent1"/>
              </a:buClr>
            </a:pPr>
            <a:r>
              <a:rPr lang="en-US" sz="1400">
                <a:solidFill>
                  <a:srgbClr val="000000"/>
                </a:solidFill>
              </a:rPr>
              <a:t>    ORA-06512: at line 1</a:t>
            </a:r>
          </a:p>
          <a:p>
            <a:pPr marL="342900" indent="-342900">
              <a:buClr>
                <a:schemeClr val="accent1"/>
              </a:buClr>
            </a:pPr>
            <a:r>
              <a:rPr lang="en-US" sz="1400">
                <a:solidFill>
                  <a:srgbClr val="000000"/>
                </a:solidFill>
              </a:rPr>
              <a:t>  &lt;/ogc:ServiceException&gt;</a:t>
            </a:r>
          </a:p>
          <a:p>
            <a:pPr marL="342900" indent="-342900">
              <a:buClr>
                <a:schemeClr val="accent1"/>
              </a:buClr>
            </a:pPr>
            <a:r>
              <a:rPr lang="en-US" sz="1400">
                <a:solidFill>
                  <a:srgbClr val="000000"/>
                </a:solidFill>
              </a:rPr>
              <a:t>&lt;/ogc:ServiceExceptionReport&gt;</a:t>
            </a:r>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 </a:t>
            </a:r>
            <a:r>
              <a:rPr lang="en-US">
                <a:ea typeface="ＭＳ Ｐゴシック" pitchFamily="-111" charset="-128"/>
                <a:cs typeface="ＭＳ Ｐゴシック" pitchFamily="-111" charset="-128"/>
              </a:rPr>
              <a:t>errors</a:t>
            </a:r>
            <a:endParaRPr lang="fr-FR">
              <a:ea typeface="ＭＳ Ｐゴシック" pitchFamily="-111" charset="-128"/>
              <a:cs typeface="ＭＳ Ｐゴシック" pitchFamily="-111" charset="-128"/>
            </a:endParaRPr>
          </a:p>
        </p:txBody>
      </p:sp>
      <p:sp>
        <p:nvSpPr>
          <p:cNvPr id="125955" name="Rectangle 1027"/>
          <p:cNvSpPr>
            <a:spLocks noGrp="1" noChangeArrowheads="1"/>
          </p:cNvSpPr>
          <p:nvPr>
            <p:ph type="body" idx="1"/>
          </p:nvPr>
        </p:nvSpPr>
        <p:spPr>
          <a:xfrm>
            <a:off x="742950" y="1600200"/>
            <a:ext cx="8166100" cy="3048000"/>
          </a:xfrm>
        </p:spPr>
        <p:txBody>
          <a:bodyPr/>
          <a:lstStyle/>
          <a:p>
            <a:pPr eaLnBrk="1" hangingPunct="1"/>
            <a:r>
              <a:rPr lang="en-US">
                <a:ea typeface="ＭＳ Ｐゴシック" pitchFamily="-111" charset="-128"/>
                <a:cs typeface="ＭＳ Ｐゴシック" pitchFamily="-111" charset="-128"/>
              </a:rPr>
              <a:t>Trying to update a feature locked by someone else</a:t>
            </a:r>
          </a:p>
        </p:txBody>
      </p:sp>
      <p:sp>
        <p:nvSpPr>
          <p:cNvPr id="125956" name="Rectangle 1028"/>
          <p:cNvSpPr>
            <a:spLocks noChangeArrowheads="1"/>
          </p:cNvSpPr>
          <p:nvPr/>
        </p:nvSpPr>
        <p:spPr bwMode="auto">
          <a:xfrm>
            <a:off x="661988" y="2060575"/>
            <a:ext cx="8970962" cy="30956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&lt;ogc:ServiceExceptionReport version="1.2.0 </a:t>
            </a:r>
          </a:p>
          <a:p>
            <a:pPr marL="342900" indent="-342900">
              <a:buClr>
                <a:schemeClr val="accent1"/>
              </a:buClr>
            </a:pPr>
            <a:r>
              <a:rPr lang="en-US" sz="1400">
                <a:solidFill>
                  <a:srgbClr val="000000"/>
                </a:solidFill>
              </a:rPr>
              <a:t>  xsi:schemaLocation="http://www.opengis.net/ogc</a:t>
            </a:r>
          </a:p>
          <a:p>
            <a:pPr marL="342900" indent="-342900">
              <a:buClr>
                <a:schemeClr val="accent1"/>
              </a:buClr>
            </a:pPr>
            <a:r>
              <a:rPr lang="en-US" sz="1400">
                <a:solidFill>
                  <a:srgbClr val="000000"/>
                </a:solidFill>
              </a:rPr>
              <a:t>  http://localhost:7001/examples/servlet/xsds/OGC-exception.xsd"&gt;</a:t>
            </a:r>
          </a:p>
          <a:p>
            <a:pPr marL="342900" indent="-342900">
              <a:buClr>
                <a:schemeClr val="accent1"/>
              </a:buClr>
            </a:pPr>
            <a:r>
              <a:rPr lang="en-US" sz="1400">
                <a:solidFill>
                  <a:srgbClr val="000000"/>
                </a:solidFill>
              </a:rPr>
              <a:t>  </a:t>
            </a:r>
            <a:r>
              <a:rPr lang="en-US" sz="1400">
                <a:solidFill>
                  <a:srgbClr val="FF0000"/>
                </a:solidFill>
              </a:rPr>
              <a:t>&lt;ogc:ServiceException code="WFS-1028"&gt;</a:t>
            </a:r>
          </a:p>
          <a:p>
            <a:pPr marL="342900" indent="-342900">
              <a:buClr>
                <a:schemeClr val="accent1"/>
              </a:buClr>
            </a:pPr>
            <a:r>
              <a:rPr lang="en-US" sz="1400">
                <a:solidFill>
                  <a:srgbClr val="000000"/>
                </a:solidFill>
              </a:rPr>
              <a:t>    Message:Exception occured during locking feature instances</a:t>
            </a:r>
          </a:p>
          <a:p>
            <a:pPr marL="342900" indent="-342900">
              <a:buClr>
                <a:schemeClr val="accent1"/>
              </a:buClr>
            </a:pPr>
            <a:r>
              <a:rPr lang="en-US" sz="1400">
                <a:solidFill>
                  <a:srgbClr val="000000"/>
                </a:solidFill>
              </a:rPr>
              <a:t>    Original exception :</a:t>
            </a:r>
          </a:p>
          <a:p>
            <a:pPr marL="342900" indent="-342900">
              <a:buClr>
                <a:schemeClr val="accent1"/>
              </a:buClr>
            </a:pPr>
            <a:r>
              <a:rPr lang="en-US" sz="1400">
                <a:solidFill>
                  <a:srgbClr val="000000"/>
                </a:solidFill>
              </a:rPr>
              <a:t>    </a:t>
            </a:r>
            <a:r>
              <a:rPr lang="en-US" sz="1400">
                <a:solidFill>
                  <a:schemeClr val="accent1"/>
                </a:solidFill>
              </a:rPr>
              <a:t>java.sql.SQLException: ORA-13199: Row cannot be locked</a:t>
            </a:r>
          </a:p>
          <a:p>
            <a:pPr marL="342900" indent="-342900">
              <a:buClr>
                <a:schemeClr val="accent1"/>
              </a:buClr>
            </a:pPr>
            <a:r>
              <a:rPr lang="en-US" sz="1400">
                <a:solidFill>
                  <a:srgbClr val="000000"/>
                </a:solidFill>
              </a:rPr>
              <a:t>    ORA-06512: at "MDSYS.MD", line 1723</a:t>
            </a:r>
          </a:p>
          <a:p>
            <a:pPr marL="342900" indent="-342900">
              <a:buClr>
                <a:schemeClr val="accent1"/>
              </a:buClr>
            </a:pPr>
            <a:r>
              <a:rPr lang="en-US" sz="1400">
                <a:solidFill>
                  <a:srgbClr val="000000"/>
                </a:solidFill>
              </a:rPr>
              <a:t>	 ORA-06512: at "MDSYS.MDERR", line 17</a:t>
            </a:r>
          </a:p>
          <a:p>
            <a:pPr marL="342900" indent="-342900">
              <a:buClr>
                <a:schemeClr val="accent1"/>
              </a:buClr>
            </a:pPr>
            <a:r>
              <a:rPr lang="en-US" sz="1400">
                <a:solidFill>
                  <a:srgbClr val="000000"/>
                </a:solidFill>
              </a:rPr>
              <a:t>    ORA-06512: at "MDSYS.SDO_WFS_LOCK", line 215</a:t>
            </a:r>
          </a:p>
          <a:p>
            <a:pPr marL="342900" indent="-342900">
              <a:buClr>
                <a:schemeClr val="accent1"/>
              </a:buClr>
            </a:pPr>
            <a:r>
              <a:rPr lang="en-US" sz="1400">
                <a:solidFill>
                  <a:srgbClr val="000000"/>
                </a:solidFill>
              </a:rPr>
              <a:t>    ORA-06512: at "MDSYS.SDO_WFS_LOCK", line 86</a:t>
            </a:r>
          </a:p>
          <a:p>
            <a:pPr marL="342900" indent="-342900">
              <a:buClr>
                <a:schemeClr val="accent1"/>
              </a:buClr>
            </a:pPr>
            <a:r>
              <a:rPr lang="en-US" sz="1400">
                <a:solidFill>
                  <a:srgbClr val="000000"/>
                </a:solidFill>
              </a:rPr>
              <a:t>    ORA-06512: at line 1</a:t>
            </a:r>
          </a:p>
          <a:p>
            <a:pPr marL="342900" indent="-342900">
              <a:buClr>
                <a:schemeClr val="accent1"/>
              </a:buClr>
            </a:pPr>
            <a:r>
              <a:rPr lang="en-US" sz="1400">
                <a:solidFill>
                  <a:srgbClr val="000000"/>
                </a:solidFill>
              </a:rPr>
              <a:t>  &lt;/ogc:ServiceException&gt;</a:t>
            </a:r>
          </a:p>
          <a:p>
            <a:pPr marL="342900" indent="-342900">
              <a:buClr>
                <a:schemeClr val="accent1"/>
              </a:buClr>
            </a:pPr>
            <a:r>
              <a:rPr lang="en-US" sz="1400">
                <a:solidFill>
                  <a:srgbClr val="000000"/>
                </a:solidFill>
              </a:rPr>
              <a:t>&lt;/ogc:ServiceExceptionReport&gt;</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ea typeface="ＭＳ Ｐゴシック" pitchFamily="-111" charset="-128"/>
                <a:cs typeface="ＭＳ Ｐゴシック" pitchFamily="-111" charset="-128"/>
              </a:rPr>
              <a:t>Concurrent Updating in SQL</a:t>
            </a:r>
          </a:p>
        </p:txBody>
      </p:sp>
      <p:sp>
        <p:nvSpPr>
          <p:cNvPr id="126979" name="Rectangle 3"/>
          <p:cNvSpPr>
            <a:spLocks noGrp="1" noChangeArrowheads="1"/>
          </p:cNvSpPr>
          <p:nvPr>
            <p:ph type="body" idx="1"/>
          </p:nvPr>
        </p:nvSpPr>
        <p:spPr/>
        <p:txBody>
          <a:bodyPr/>
          <a:lstStyle/>
          <a:p>
            <a:r>
              <a:rPr lang="en-US">
                <a:ea typeface="ＭＳ Ｐゴシック" pitchFamily="-111" charset="-128"/>
                <a:cs typeface="ＭＳ Ｐゴシック" pitchFamily="-111" charset="-128"/>
              </a:rPr>
              <a:t>Once a table is registered for updating by WFS it can no longer be updated in regular SQL</a:t>
            </a:r>
          </a:p>
          <a:p>
            <a:endParaRPr lang="fr-FR">
              <a:ea typeface="ＭＳ Ｐゴシック" pitchFamily="-111" charset="-128"/>
              <a:cs typeface="ＭＳ Ｐゴシック" pitchFamily="-111" charset="-128"/>
            </a:endParaRPr>
          </a:p>
          <a:p>
            <a:endParaRPr lang="fr-FR">
              <a:ea typeface="ＭＳ Ｐゴシック" pitchFamily="-111" charset="-128"/>
              <a:cs typeface="ＭＳ Ｐゴシック" pitchFamily="-111" charset="-128"/>
            </a:endParaRPr>
          </a:p>
          <a:p>
            <a:endParaRPr lang="fr-FR">
              <a:ea typeface="ＭＳ Ｐゴシック" pitchFamily="-111" charset="-128"/>
              <a:cs typeface="ＭＳ Ｐゴシック" pitchFamily="-111" charset="-128"/>
            </a:endParaRPr>
          </a:p>
          <a:p>
            <a:pPr>
              <a:buFontTx/>
              <a:buNone/>
            </a:pPr>
            <a:endParaRPr lang="fr-FR">
              <a:ea typeface="ＭＳ Ｐゴシック" pitchFamily="-111" charset="-128"/>
              <a:cs typeface="ＭＳ Ｐゴシック" pitchFamily="-111" charset="-128"/>
            </a:endParaRPr>
          </a:p>
          <a:p>
            <a:pPr>
              <a:buFontTx/>
              <a:buNone/>
            </a:pPr>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p:txBody>
      </p:sp>
      <p:sp>
        <p:nvSpPr>
          <p:cNvPr id="126980" name="Rectangle 5"/>
          <p:cNvSpPr>
            <a:spLocks noChangeArrowheads="1"/>
          </p:cNvSpPr>
          <p:nvPr/>
        </p:nvSpPr>
        <p:spPr bwMode="gray">
          <a:xfrm>
            <a:off x="762000" y="3052763"/>
            <a:ext cx="8918575" cy="1570037"/>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solidFill>
                  <a:schemeClr val="accent1"/>
                </a:solidFill>
              </a:rPr>
              <a:t>ERROR at line 1:</a:t>
            </a:r>
          </a:p>
          <a:p>
            <a:pPr defTabSz="228600"/>
            <a:r>
              <a:rPr lang="en-US" sz="1600">
                <a:solidFill>
                  <a:schemeClr val="accent1"/>
                </a:solidFill>
              </a:rPr>
              <a:t>ORA-13199: Table not locked</a:t>
            </a:r>
          </a:p>
          <a:p>
            <a:pPr defTabSz="228600"/>
            <a:r>
              <a:rPr lang="en-US" sz="1600">
                <a:solidFill>
                  <a:schemeClr val="accent1"/>
                </a:solidFill>
              </a:rPr>
              <a:t>ORA-06512: at "MDSYS.MD", line 1723</a:t>
            </a:r>
          </a:p>
          <a:p>
            <a:pPr defTabSz="228600"/>
            <a:r>
              <a:rPr lang="en-US" sz="1600">
                <a:solidFill>
                  <a:schemeClr val="accent1"/>
                </a:solidFill>
              </a:rPr>
              <a:t>ORA-06512: at "MDSYS.MDERR", line 17</a:t>
            </a:r>
          </a:p>
          <a:p>
            <a:pPr defTabSz="228600"/>
            <a:r>
              <a:rPr lang="en-US" sz="1600">
                <a:solidFill>
                  <a:schemeClr val="accent1"/>
                </a:solidFill>
              </a:rPr>
              <a:t>ORA-06512: at "SCOTT.US_CITIES_CDL", line 1</a:t>
            </a:r>
          </a:p>
          <a:p>
            <a:pPr defTabSz="228600"/>
            <a:r>
              <a:rPr lang="en-US" sz="1600">
                <a:solidFill>
                  <a:schemeClr val="accent1"/>
                </a:solidFill>
              </a:rPr>
              <a:t>ORA-04088: error during execution of trigger 'SCOTT.US_CITIES_CDL'</a:t>
            </a:r>
          </a:p>
        </p:txBody>
      </p:sp>
      <p:sp>
        <p:nvSpPr>
          <p:cNvPr id="126981" name="Rectangle 4"/>
          <p:cNvSpPr>
            <a:spLocks noChangeArrowheads="1"/>
          </p:cNvSpPr>
          <p:nvPr/>
        </p:nvSpPr>
        <p:spPr bwMode="gray">
          <a:xfrm>
            <a:off x="758825" y="2514600"/>
            <a:ext cx="8918575" cy="338138"/>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delete from us_cities where id = 42;                         </a:t>
            </a:r>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ea typeface="ＭＳ Ｐゴシック" pitchFamily="-111" charset="-128"/>
                <a:cs typeface="ＭＳ Ｐゴシック" pitchFamily="-111" charset="-128"/>
              </a:rPr>
              <a:t>Concurrent Updating in SQL</a:t>
            </a:r>
          </a:p>
        </p:txBody>
      </p:sp>
      <p:sp>
        <p:nvSpPr>
          <p:cNvPr id="128003" name="Rectangle 3"/>
          <p:cNvSpPr>
            <a:spLocks noGrp="1" noChangeArrowheads="1"/>
          </p:cNvSpPr>
          <p:nvPr>
            <p:ph type="body" idx="1"/>
          </p:nvPr>
        </p:nvSpPr>
        <p:spPr/>
        <p:txBody>
          <a:bodyPr/>
          <a:lstStyle/>
          <a:p>
            <a:r>
              <a:rPr lang="en-US">
                <a:ea typeface="ＭＳ Ｐゴシック" pitchFamily="-111" charset="-128"/>
                <a:cs typeface="ＭＳ Ｐゴシック" pitchFamily="-111" charset="-128"/>
              </a:rPr>
              <a:t>Need to specifically enable </a:t>
            </a:r>
            <a:r>
              <a:rPr lang="fr-FR">
                <a:ea typeface="ＭＳ Ｐゴシック" pitchFamily="-111" charset="-128"/>
                <a:cs typeface="ＭＳ Ｐゴシック" pitchFamily="-111" charset="-128"/>
              </a:rPr>
              <a:t>database transactions on WFS tables</a:t>
            </a:r>
          </a:p>
          <a:p>
            <a:endParaRPr lang="fr-FR">
              <a:ea typeface="ＭＳ Ｐゴシック" pitchFamily="-111" charset="-128"/>
              <a:cs typeface="ＭＳ Ｐゴシック" pitchFamily="-111" charset="-128"/>
            </a:endParaRPr>
          </a:p>
          <a:p>
            <a:r>
              <a:rPr lang="fr-FR">
                <a:ea typeface="ＭＳ Ｐゴシック" pitchFamily="-111" charset="-128"/>
                <a:cs typeface="ＭＳ Ｐゴシック" pitchFamily="-111" charset="-128"/>
              </a:rPr>
              <a:t>Then perform the updates</a:t>
            </a:r>
          </a:p>
          <a:p>
            <a:endParaRPr lang="fr-FR">
              <a:ea typeface="ＭＳ Ｐゴシック" pitchFamily="-111" charset="-128"/>
              <a:cs typeface="ＭＳ Ｐゴシック" pitchFamily="-111" charset="-128"/>
            </a:endParaRPr>
          </a:p>
          <a:p>
            <a:endParaRPr lang="fr-FR">
              <a:ea typeface="ＭＳ Ｐゴシック" pitchFamily="-111" charset="-128"/>
              <a:cs typeface="ＭＳ Ｐゴシック" pitchFamily="-111" charset="-128"/>
            </a:endParaRPr>
          </a:p>
          <a:p>
            <a:r>
              <a:rPr lang="fr-FR">
                <a:ea typeface="ＭＳ Ｐゴシック" pitchFamily="-111" charset="-128"/>
                <a:cs typeface="ＭＳ Ｐゴシック" pitchFamily="-111" charset="-128"/>
              </a:rPr>
              <a:t>The update will fail if the WFS has a lock on one or more of the rows being updated.</a:t>
            </a:r>
          </a:p>
          <a:p>
            <a:endParaRPr lang="fr-FR">
              <a:ea typeface="ＭＳ Ｐゴシック" pitchFamily="-111" charset="-128"/>
              <a:cs typeface="ＭＳ Ｐゴシック" pitchFamily="-111" charset="-128"/>
            </a:endParaRPr>
          </a:p>
          <a:p>
            <a:pPr>
              <a:buFontTx/>
              <a:buNone/>
            </a:pPr>
            <a:endParaRPr lang="fr-FR">
              <a:ea typeface="ＭＳ Ｐゴシック" pitchFamily="-111" charset="-128"/>
              <a:cs typeface="ＭＳ Ｐゴシック" pitchFamily="-111" charset="-128"/>
            </a:endParaRPr>
          </a:p>
          <a:p>
            <a:pPr>
              <a:buFontTx/>
              <a:buNone/>
            </a:pPr>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p:txBody>
      </p:sp>
      <p:sp>
        <p:nvSpPr>
          <p:cNvPr id="128004" name="Rectangle 4"/>
          <p:cNvSpPr>
            <a:spLocks noChangeArrowheads="1"/>
          </p:cNvSpPr>
          <p:nvPr/>
        </p:nvSpPr>
        <p:spPr bwMode="gray">
          <a:xfrm>
            <a:off x="758825" y="3306763"/>
            <a:ext cx="8918575" cy="338137"/>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delete from us_cities where id = 42;                         </a:t>
            </a:r>
          </a:p>
        </p:txBody>
      </p:sp>
      <p:sp>
        <p:nvSpPr>
          <p:cNvPr id="128005" name="Rectangle 4"/>
          <p:cNvSpPr>
            <a:spLocks noChangeArrowheads="1"/>
          </p:cNvSpPr>
          <p:nvPr/>
        </p:nvSpPr>
        <p:spPr bwMode="gray">
          <a:xfrm>
            <a:off x="758825" y="2420938"/>
            <a:ext cx="8918575" cy="3397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exec </a:t>
            </a:r>
            <a:r>
              <a:rPr lang="en-US" sz="1600">
                <a:solidFill>
                  <a:schemeClr val="accent1"/>
                </a:solidFill>
              </a:rPr>
              <a:t>SDO_WFS_LOCK.EnableDBTxns(); </a:t>
            </a:r>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Usage Notes</a:t>
            </a:r>
          </a:p>
        </p:txBody>
      </p:sp>
      <p:sp>
        <p:nvSpPr>
          <p:cNvPr id="129027" name="Rectangle 3"/>
          <p:cNvSpPr>
            <a:spLocks noGrp="1" noChangeArrowheads="1"/>
          </p:cNvSpPr>
          <p:nvPr>
            <p:ph type="body" idx="1"/>
          </p:nvPr>
        </p:nvSpPr>
        <p:spPr/>
        <p:txBody>
          <a:bodyPr/>
          <a:lstStyle/>
          <a:p>
            <a:pPr eaLnBrk="1" hangingPunct="1"/>
            <a:r>
              <a:rPr lang="en-US" b="1" u="sng">
                <a:solidFill>
                  <a:schemeClr val="accent1"/>
                </a:solidFill>
                <a:ea typeface="ＭＳ Ｐゴシック" pitchFamily="-111" charset="-128"/>
                <a:cs typeface="ＭＳ Ｐゴシック" pitchFamily="-111" charset="-128"/>
              </a:rPr>
              <a:t>All changes are final!</a:t>
            </a:r>
          </a:p>
          <a:p>
            <a:pPr lvl="1" eaLnBrk="1" hangingPunct="1"/>
            <a:r>
              <a:rPr lang="en-US"/>
              <a:t>Take effect immediately (</a:t>
            </a:r>
            <a:r>
              <a:rPr lang="en-US" i="1"/>
              <a:t>auto-commit</a:t>
            </a:r>
            <a:r>
              <a:rPr lang="en-US"/>
              <a:t>)</a:t>
            </a:r>
          </a:p>
          <a:p>
            <a:pPr lvl="1" eaLnBrk="1" hangingPunct="1"/>
            <a:r>
              <a:rPr lang="en-US"/>
              <a:t>One commit for all update operations in the Transaction request</a:t>
            </a:r>
          </a:p>
          <a:p>
            <a:pPr lvl="1" eaLnBrk="1" hangingPunct="1"/>
            <a:r>
              <a:rPr lang="en-US"/>
              <a:t>Cannot rollback!</a:t>
            </a:r>
          </a:p>
          <a:p>
            <a:pPr eaLnBrk="1" hangingPunct="1"/>
            <a:r>
              <a:rPr lang="en-US" b="1" u="sng">
                <a:solidFill>
                  <a:schemeClr val="accent1"/>
                </a:solidFill>
                <a:ea typeface="ＭＳ Ｐゴシック" pitchFamily="-111" charset="-128"/>
                <a:cs typeface="ＭＳ Ｐゴシック" pitchFamily="-111" charset="-128"/>
              </a:rPr>
              <a:t>Careful with lock duration</a:t>
            </a:r>
          </a:p>
          <a:p>
            <a:pPr lvl="1" eaLnBrk="1" hangingPunct="1"/>
            <a:r>
              <a:rPr lang="en-US"/>
              <a:t>Nothing prevents a user from specifying an inordinately long lock duration and lock all rows in a table</a:t>
            </a:r>
          </a:p>
          <a:p>
            <a:pPr lvl="1" eaLnBrk="1" hangingPunct="1"/>
            <a:r>
              <a:rPr lang="en-US"/>
              <a:t>Prevents further locking of any of those rows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Locking Implementation</a:t>
            </a:r>
          </a:p>
        </p:txBody>
      </p:sp>
      <p:sp>
        <p:nvSpPr>
          <p:cNvPr id="13005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Uses triggers on feature tables/views to make sure that the user in the current session has shown a non-expired lock token, which was obtained previously for updating/deleting the concerned rows.</a:t>
            </a:r>
          </a:p>
          <a:p>
            <a:pPr eaLnBrk="1" hangingPunct="1"/>
            <a:r>
              <a:rPr lang="en-US">
                <a:ea typeface="ＭＳ Ｐゴシック" pitchFamily="-111" charset="-128"/>
                <a:cs typeface="ＭＳ Ｐゴシック" pitchFamily="-111" charset="-128"/>
              </a:rPr>
              <a:t>Locking logic enforced uniformly for Java or PLSQL interfaces.</a:t>
            </a:r>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Locking Implementation</a:t>
            </a:r>
          </a:p>
        </p:txBody>
      </p:sp>
      <p:sp>
        <p:nvSpPr>
          <p:cNvPr id="131075" name="Rectangle 1027"/>
          <p:cNvSpPr>
            <a:spLocks noGrp="1" noChangeArrowheads="1"/>
          </p:cNvSpPr>
          <p:nvPr>
            <p:ph type="body" idx="1"/>
          </p:nvPr>
        </p:nvSpPr>
        <p:spPr/>
        <p:txBody>
          <a:bodyPr/>
          <a:lstStyle/>
          <a:p>
            <a:pPr eaLnBrk="1" hangingPunct="1">
              <a:buFontTx/>
              <a:buNone/>
            </a:pPr>
            <a:r>
              <a:rPr lang="en-US">
                <a:ea typeface="ＭＳ Ｐゴシック" pitchFamily="-111" charset="-128"/>
                <a:cs typeface="ＭＳ Ｐゴシック" pitchFamily="-111" charset="-128"/>
              </a:rPr>
              <a:t>Locks stored in persistent tables owned by MDSYS</a:t>
            </a:r>
          </a:p>
          <a:p>
            <a:pPr eaLnBrk="1" hangingPunct="1"/>
            <a:r>
              <a:rPr lang="en-US">
                <a:ea typeface="ＭＳ Ｐゴシック" pitchFamily="-111" charset="-128"/>
                <a:cs typeface="ＭＳ Ｐゴシック" pitchFamily="-111" charset="-128"/>
              </a:rPr>
              <a:t>TOKENSESSIONMAP_T$</a:t>
            </a:r>
          </a:p>
          <a:p>
            <a:pPr lvl="1" eaLnBrk="1" hangingPunct="1"/>
            <a:r>
              <a:rPr lang="en-US"/>
              <a:t>One row per lock</a:t>
            </a:r>
          </a:p>
          <a:p>
            <a:pPr lvl="1" eaLnBrk="1" hangingPunct="1"/>
            <a:r>
              <a:rPr lang="en-US"/>
              <a:t>Lock id, owning session, expiration time stamp</a:t>
            </a:r>
          </a:p>
          <a:p>
            <a:pPr eaLnBrk="1" hangingPunct="1"/>
            <a:r>
              <a:rPr lang="en-US">
                <a:ea typeface="ＭＳ Ｐゴシック" pitchFamily="-111" charset="-128"/>
                <a:cs typeface="ＭＳ Ｐゴシック" pitchFamily="-111" charset="-128"/>
              </a:rPr>
              <a:t>ROWTOKENMAP_T$</a:t>
            </a:r>
          </a:p>
          <a:p>
            <a:pPr lvl="1" eaLnBrk="1" hangingPunct="1"/>
            <a:r>
              <a:rPr lang="en-US"/>
              <a:t>One row per locked feature</a:t>
            </a:r>
          </a:p>
          <a:p>
            <a:pPr lvl="1" eaLnBrk="1" hangingPunct="1"/>
            <a:r>
              <a:rPr lang="en-US"/>
              <a:t>Lock id, table name, feature rowid</a:t>
            </a:r>
          </a:p>
          <a:p>
            <a:pPr eaLnBrk="1" hangingPunct="1"/>
            <a:r>
              <a:rPr lang="en-US">
                <a:ea typeface="ＭＳ Ｐゴシック" pitchFamily="-111" charset="-128"/>
                <a:cs typeface="ＭＳ Ｐゴシック" pitchFamily="-111" charset="-128"/>
              </a:rPr>
              <a:t>CURRENTSESSIONTOKENMAP_T$</a:t>
            </a:r>
          </a:p>
          <a:p>
            <a:pPr lvl="1" eaLnBrk="1" hangingPunct="1"/>
            <a:r>
              <a:rPr lang="en-US"/>
              <a:t>One row per lock</a:t>
            </a:r>
          </a:p>
          <a:p>
            <a:pPr lvl="1" eaLnBrk="1" hangingPunct="1"/>
            <a:r>
              <a:rPr lang="en-US"/>
              <a:t>Lock id, session id</a:t>
            </a:r>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What are the current locks ?	</a:t>
            </a:r>
          </a:p>
        </p:txBody>
      </p:sp>
      <p:sp>
        <p:nvSpPr>
          <p:cNvPr id="132099"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Check the locking tables</a:t>
            </a:r>
          </a:p>
          <a:p>
            <a:pPr eaLnBrk="1" hangingPunct="1"/>
            <a:r>
              <a:rPr lang="en-US">
                <a:ea typeface="ＭＳ Ｐゴシック" pitchFamily="-111" charset="-128"/>
                <a:cs typeface="ＭＳ Ｐゴシック" pitchFamily="-111" charset="-128"/>
              </a:rPr>
              <a:t>Active locks, their expiry time, and the number of rows  locked for each table</a:t>
            </a:r>
          </a:p>
        </p:txBody>
      </p:sp>
      <p:sp>
        <p:nvSpPr>
          <p:cNvPr id="132100" name="Rectangle 8"/>
          <p:cNvSpPr>
            <a:spLocks noChangeArrowheads="1"/>
          </p:cNvSpPr>
          <p:nvPr/>
        </p:nvSpPr>
        <p:spPr bwMode="auto">
          <a:xfrm>
            <a:off x="685800" y="2895600"/>
            <a:ext cx="8991600" cy="15843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600">
                <a:solidFill>
                  <a:srgbClr val="000000"/>
                </a:solidFill>
              </a:rPr>
              <a:t>select t.tokenid lockid, t.expirytime, r.tablename, count(*) numrows</a:t>
            </a:r>
          </a:p>
          <a:p>
            <a:pPr marL="342900" indent="-342900">
              <a:buClr>
                <a:schemeClr val="accent1"/>
              </a:buClr>
            </a:pPr>
            <a:r>
              <a:rPr lang="en-US" sz="1600">
                <a:solidFill>
                  <a:srgbClr val="000000"/>
                </a:solidFill>
              </a:rPr>
              <a:t>from   mdsys.tokensessionmap_t$ t,</a:t>
            </a:r>
          </a:p>
          <a:p>
            <a:pPr marL="342900" indent="-342900">
              <a:buClr>
                <a:schemeClr val="accent1"/>
              </a:buClr>
            </a:pPr>
            <a:r>
              <a:rPr lang="en-US" sz="1600">
                <a:solidFill>
                  <a:srgbClr val="000000"/>
                </a:solidFill>
              </a:rPr>
              <a:t>       mdsys.rowtokenmap_t$ r</a:t>
            </a:r>
          </a:p>
          <a:p>
            <a:pPr marL="342900" indent="-342900">
              <a:buClr>
                <a:schemeClr val="accent1"/>
              </a:buClr>
            </a:pPr>
            <a:r>
              <a:rPr lang="en-US" sz="1600">
                <a:solidFill>
                  <a:srgbClr val="000000"/>
                </a:solidFill>
              </a:rPr>
              <a:t>where  t.expirytime &gt;= current_timestamp</a:t>
            </a:r>
          </a:p>
          <a:p>
            <a:pPr marL="342900" indent="-342900">
              <a:buClr>
                <a:schemeClr val="accent1"/>
              </a:buClr>
            </a:pPr>
            <a:r>
              <a:rPr lang="en-US" sz="1600">
                <a:solidFill>
                  <a:srgbClr val="000000"/>
                </a:solidFill>
              </a:rPr>
              <a:t>and    t.tokenid = r.tokenid</a:t>
            </a:r>
          </a:p>
          <a:p>
            <a:pPr marL="342900" indent="-342900">
              <a:buClr>
                <a:schemeClr val="accent1"/>
              </a:buClr>
            </a:pPr>
            <a:r>
              <a:rPr lang="en-US" sz="1600">
                <a:solidFill>
                  <a:srgbClr val="000000"/>
                </a:solidFill>
              </a:rPr>
              <a:t>group by t.tokenid, t.expirytime, r.tablename;</a:t>
            </a:r>
          </a:p>
        </p:txBody>
      </p:sp>
      <p:sp>
        <p:nvSpPr>
          <p:cNvPr id="132101" name="Rectangle 9"/>
          <p:cNvSpPr>
            <a:spLocks noChangeArrowheads="1"/>
          </p:cNvSpPr>
          <p:nvPr/>
        </p:nvSpPr>
        <p:spPr bwMode="auto">
          <a:xfrm>
            <a:off x="685800" y="4702175"/>
            <a:ext cx="8991600" cy="13398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600">
                <a:solidFill>
                  <a:srgbClr val="000000"/>
                </a:solidFill>
              </a:rPr>
              <a:t>LOCKID   EXPIRYTIME                     TABLENAME               NUMROWS</a:t>
            </a:r>
          </a:p>
          <a:p>
            <a:pPr marL="342900" indent="-342900">
              <a:buClr>
                <a:schemeClr val="accent1"/>
              </a:buClr>
            </a:pPr>
            <a:r>
              <a:rPr lang="en-US" sz="1600">
                <a:solidFill>
                  <a:srgbClr val="000000"/>
                </a:solidFill>
              </a:rPr>
              <a:t>-------- ------------------------------ -------------------- ----------</a:t>
            </a:r>
          </a:p>
          <a:p>
            <a:pPr marL="342900" indent="-342900">
              <a:buClr>
                <a:schemeClr val="accent1"/>
              </a:buClr>
            </a:pPr>
            <a:r>
              <a:rPr lang="en-US" sz="1600">
                <a:solidFill>
                  <a:srgbClr val="000000"/>
                </a:solidFill>
              </a:rPr>
              <a:t>104      05-MAR-09 07.51.33.000000 PM   SCOTT.US_CITIES               1</a:t>
            </a:r>
          </a:p>
          <a:p>
            <a:pPr marL="342900" indent="-342900">
              <a:buClr>
                <a:schemeClr val="accent1"/>
              </a:buClr>
            </a:pPr>
            <a:r>
              <a:rPr lang="en-US" sz="1600">
                <a:solidFill>
                  <a:srgbClr val="000000"/>
                </a:solidFill>
              </a:rPr>
              <a:t>105      05-MAR-09 07.51.50.000000 PM   SCOTT.US_CITIES               2</a:t>
            </a:r>
          </a:p>
          <a:p>
            <a:pPr marL="342900" indent="-342900">
              <a:buClr>
                <a:schemeClr val="accent1"/>
              </a:buClr>
            </a:pPr>
            <a:r>
              <a:rPr lang="en-US" sz="1600">
                <a:solidFill>
                  <a:srgbClr val="000000"/>
                </a:solidFill>
              </a:rPr>
              <a:t>2 rows selected.</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050"/>
          <p:cNvSpPr>
            <a:spLocks noGrp="1" noChangeArrowheads="1"/>
          </p:cNvSpPr>
          <p:nvPr>
            <p:ph type="title"/>
          </p:nvPr>
        </p:nvSpPr>
        <p:spPr/>
        <p:txBody>
          <a:bodyPr/>
          <a:lstStyle/>
          <a:p>
            <a:r>
              <a:rPr lang="en-US">
                <a:ea typeface="ＭＳ Ｐゴシック" pitchFamily="-111" charset="-128"/>
                <a:cs typeface="ＭＳ Ｐゴシック" pitchFamily="-111" charset="-128"/>
              </a:rPr>
              <a:t>WMS Configuration: Service Description</a:t>
            </a:r>
          </a:p>
        </p:txBody>
      </p:sp>
      <p:sp>
        <p:nvSpPr>
          <p:cNvPr id="27651" name="Rectangle 2051"/>
          <p:cNvSpPr>
            <a:spLocks noGrp="1" noChangeArrowheads="1"/>
          </p:cNvSpPr>
          <p:nvPr>
            <p:ph sz="half" idx="1"/>
          </p:nvPr>
        </p:nvSpPr>
        <p:spPr>
          <a:xfrm>
            <a:off x="273050" y="1600200"/>
            <a:ext cx="4824413" cy="4343400"/>
          </a:xfrm>
        </p:spPr>
        <p:txBody>
          <a:bodyPr/>
          <a:lstStyle/>
          <a:p>
            <a:r>
              <a:rPr lang="en-US" sz="2400">
                <a:ea typeface="ＭＳ Ｐゴシック" pitchFamily="-111" charset="-128"/>
                <a:cs typeface="ＭＳ Ｐゴシック" pitchFamily="-111" charset="-128"/>
              </a:rPr>
              <a:t>Set descriptive information for the service :</a:t>
            </a:r>
          </a:p>
          <a:p>
            <a:pPr lvl="1"/>
            <a:r>
              <a:rPr lang="en-US" sz="2000"/>
              <a:t>Title and description (abstract) of the service</a:t>
            </a:r>
          </a:p>
          <a:p>
            <a:pPr lvl="1"/>
            <a:r>
              <a:rPr lang="en-US" sz="2000"/>
              <a:t>Contact information, costs, access restrictions, …</a:t>
            </a:r>
          </a:p>
          <a:p>
            <a:pPr lvl="1"/>
            <a:r>
              <a:rPr lang="en-US" sz="2000"/>
              <a:t>Keywords</a:t>
            </a:r>
          </a:p>
          <a:p>
            <a:pPr lvl="1"/>
            <a:endParaRPr lang="en-US" sz="2000"/>
          </a:p>
          <a:p>
            <a:r>
              <a:rPr lang="en-US" sz="2400">
                <a:ea typeface="ＭＳ Ｐゴシック" pitchFamily="-111" charset="-128"/>
                <a:cs typeface="ＭＳ Ｐゴシック" pitchFamily="-111" charset="-128"/>
              </a:rPr>
              <a:t>Fixed set of tags</a:t>
            </a:r>
          </a:p>
          <a:p>
            <a:pPr lvl="1"/>
            <a:r>
              <a:rPr lang="en-US" sz="2000"/>
              <a:t>Cannot extend with your own</a:t>
            </a:r>
          </a:p>
        </p:txBody>
      </p:sp>
      <p:sp>
        <p:nvSpPr>
          <p:cNvPr id="27652" name="Text Box 2052"/>
          <p:cNvSpPr txBox="1">
            <a:spLocks noChangeArrowheads="1"/>
          </p:cNvSpPr>
          <p:nvPr/>
        </p:nvSpPr>
        <p:spPr bwMode="gray">
          <a:xfrm>
            <a:off x="5294313" y="1281113"/>
            <a:ext cx="4411662" cy="45243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200">
                <a:ea typeface="Courier New" pitchFamily="-111" charset="0"/>
                <a:cs typeface="Courier New" pitchFamily="-111" charset="0"/>
              </a:rPr>
              <a:t>&lt;wms_config&gt;</a:t>
            </a:r>
          </a:p>
          <a:p>
            <a:pPr defTabSz="228600"/>
            <a:r>
              <a:rPr lang="en-US" sz="1200">
                <a:ea typeface="Courier New" pitchFamily="-111" charset="0"/>
                <a:cs typeface="Courier New" pitchFamily="-111" charset="0"/>
              </a:rPr>
              <a:t>  &lt;title&gt;</a:t>
            </a:r>
            <a:r>
              <a:rPr lang="en-US" sz="1200">
                <a:solidFill>
                  <a:schemeClr val="accent1"/>
                </a:solidFill>
                <a:ea typeface="Courier New" pitchFamily="-111" charset="0"/>
                <a:cs typeface="Courier New" pitchFamily="-111" charset="0"/>
              </a:rPr>
              <a:t>WMS interface for MapViewer</a:t>
            </a:r>
            <a:r>
              <a:rPr lang="en-US" sz="1200">
                <a:ea typeface="Courier New" pitchFamily="-111" charset="0"/>
                <a:cs typeface="Courier New" pitchFamily="-111" charset="0"/>
              </a:rPr>
              <a:t>&lt;/title&gt;</a:t>
            </a:r>
          </a:p>
          <a:p>
            <a:pPr defTabSz="228600"/>
            <a:r>
              <a:rPr lang="en-US" sz="1200">
                <a:ea typeface="Courier New" pitchFamily="-111" charset="0"/>
                <a:cs typeface="Courier New" pitchFamily="-111" charset="0"/>
              </a:rPr>
              <a:t>  &lt;abstract&gt;</a:t>
            </a:r>
          </a:p>
          <a:p>
            <a:pPr defTabSz="228600"/>
            <a:r>
              <a:rPr lang="en-US" sz="1200">
                <a:ea typeface="Courier New" pitchFamily="-111" charset="0"/>
                <a:cs typeface="Courier New" pitchFamily="-111" charset="0"/>
              </a:rPr>
              <a:t>    </a:t>
            </a:r>
            <a:r>
              <a:rPr lang="en-US" sz="1200">
                <a:solidFill>
                  <a:schemeClr val="accent1"/>
                </a:solidFill>
                <a:ea typeface="Courier New" pitchFamily="-111" charset="0"/>
                <a:cs typeface="Courier New" pitchFamily="-111" charset="0"/>
              </a:rPr>
              <a:t>This WMS service is provided through </a:t>
            </a:r>
          </a:p>
          <a:p>
            <a:pPr defTabSz="228600"/>
            <a:r>
              <a:rPr lang="en-US" sz="1200">
                <a:solidFill>
                  <a:schemeClr val="accent1"/>
                </a:solidFill>
                <a:ea typeface="Courier New" pitchFamily="-111" charset="0"/>
                <a:cs typeface="Courier New" pitchFamily="-111" charset="0"/>
              </a:rPr>
              <a:t>    Oracle MapViewer.</a:t>
            </a:r>
          </a:p>
          <a:p>
            <a:pPr defTabSz="228600"/>
            <a:r>
              <a:rPr lang="en-US" sz="1200">
                <a:ea typeface="Courier New" pitchFamily="-111" charset="0"/>
                <a:cs typeface="Courier New" pitchFamily="-111" charset="0"/>
              </a:rPr>
              <a:t>  &lt;/abstract&gt;</a:t>
            </a:r>
          </a:p>
          <a:p>
            <a:pPr defTabSz="228600"/>
            <a:r>
              <a:rPr lang="en-US" sz="1200">
                <a:ea typeface="Courier New" pitchFamily="-111" charset="0"/>
                <a:cs typeface="Courier New" pitchFamily="-111" charset="0"/>
              </a:rPr>
              <a:t>  &lt;keyword_list&gt;</a:t>
            </a:r>
          </a:p>
          <a:p>
            <a:pPr defTabSz="228600"/>
            <a:r>
              <a:rPr lang="en-US" sz="1200">
                <a:ea typeface="Courier New" pitchFamily="-111" charset="0"/>
                <a:cs typeface="Courier New" pitchFamily="-111" charset="0"/>
              </a:rPr>
              <a:t>    &lt;keyword&gt;</a:t>
            </a:r>
            <a:r>
              <a:rPr lang="en-US" sz="1200">
                <a:solidFill>
                  <a:schemeClr val="accent1"/>
                </a:solidFill>
                <a:ea typeface="Courier New" pitchFamily="-111" charset="0"/>
                <a:cs typeface="Courier New" pitchFamily="-111" charset="0"/>
              </a:rPr>
              <a:t>roadrunner</a:t>
            </a:r>
            <a:r>
              <a:rPr lang="en-US" sz="1200">
                <a:ea typeface="Courier New" pitchFamily="-111" charset="0"/>
                <a:cs typeface="Courier New" pitchFamily="-111" charset="0"/>
              </a:rPr>
              <a:t>&lt;/keyword&gt;</a:t>
            </a:r>
          </a:p>
          <a:p>
            <a:pPr defTabSz="228600"/>
            <a:r>
              <a:rPr lang="en-US" sz="1200">
                <a:ea typeface="Courier New" pitchFamily="-111" charset="0"/>
                <a:cs typeface="Courier New" pitchFamily="-111" charset="0"/>
              </a:rPr>
              <a:t>    &lt;keyword&gt;</a:t>
            </a:r>
            <a:r>
              <a:rPr lang="en-US" sz="1200">
                <a:solidFill>
                  <a:schemeClr val="accent1"/>
                </a:solidFill>
                <a:ea typeface="Courier New" pitchFamily="-111" charset="0"/>
                <a:cs typeface="Courier New" pitchFamily="-111" charset="0"/>
              </a:rPr>
              <a:t>ambush</a:t>
            </a:r>
            <a:r>
              <a:rPr lang="en-US" sz="1200">
                <a:ea typeface="Courier New" pitchFamily="-111" charset="0"/>
                <a:cs typeface="Courier New" pitchFamily="-111" charset="0"/>
              </a:rPr>
              <a:t>&lt;/keyword&gt;</a:t>
            </a:r>
          </a:p>
          <a:p>
            <a:pPr defTabSz="228600"/>
            <a:r>
              <a:rPr lang="en-US" sz="1200">
                <a:ea typeface="Courier New" pitchFamily="-111" charset="0"/>
                <a:cs typeface="Courier New" pitchFamily="-111" charset="0"/>
              </a:rPr>
              <a:t>  &lt;/keyword_list&gt;</a:t>
            </a:r>
          </a:p>
          <a:p>
            <a:pPr defTabSz="228600"/>
            <a:r>
              <a:rPr lang="en-US" sz="1200">
                <a:ea typeface="Courier New" pitchFamily="-111" charset="0"/>
                <a:cs typeface="Courier New" pitchFamily="-111" charset="0"/>
              </a:rPr>
              <a:t>  &lt;contact_information&gt;</a:t>
            </a:r>
          </a:p>
          <a:p>
            <a:pPr defTabSz="228600"/>
            <a:r>
              <a:rPr lang="en-US" sz="1200">
                <a:ea typeface="Courier New" pitchFamily="-111" charset="0"/>
                <a:cs typeface="Courier New" pitchFamily="-111" charset="0"/>
              </a:rPr>
              <a:t>    &lt;ContactPersonPrimary&gt;</a:t>
            </a:r>
          </a:p>
          <a:p>
            <a:pPr defTabSz="228600"/>
            <a:r>
              <a:rPr lang="en-US" sz="1200">
                <a:ea typeface="Courier New" pitchFamily="-111" charset="0"/>
                <a:cs typeface="Courier New" pitchFamily="-111" charset="0"/>
              </a:rPr>
              <a:t>      &lt;ContactPerson&gt;</a:t>
            </a:r>
          </a:p>
          <a:p>
            <a:pPr defTabSz="228600"/>
            <a:r>
              <a:rPr lang="en-US" sz="1200">
                <a:solidFill>
                  <a:srgbClr val="FF0000"/>
                </a:solidFill>
                <a:ea typeface="Courier New" pitchFamily="-111" charset="0"/>
                <a:cs typeface="Courier New" pitchFamily="-111" charset="0"/>
              </a:rPr>
              <a:t>        John Doe</a:t>
            </a:r>
          </a:p>
          <a:p>
            <a:pPr defTabSz="228600"/>
            <a:r>
              <a:rPr lang="en-US" sz="1200">
                <a:solidFill>
                  <a:srgbClr val="FF0000"/>
                </a:solidFill>
                <a:ea typeface="Courier New" pitchFamily="-111" charset="0"/>
                <a:cs typeface="Courier New" pitchFamily="-111" charset="0"/>
              </a:rPr>
              <a:t>      </a:t>
            </a:r>
            <a:r>
              <a:rPr lang="en-US" sz="1200">
                <a:ea typeface="Courier New" pitchFamily="-111" charset="0"/>
                <a:cs typeface="Courier New" pitchFamily="-111" charset="0"/>
              </a:rPr>
              <a:t>&lt;/ContactPerson&gt;</a:t>
            </a:r>
          </a:p>
          <a:p>
            <a:pPr defTabSz="228600"/>
            <a:r>
              <a:rPr lang="en-US" sz="1200">
                <a:ea typeface="Courier New" pitchFamily="-111" charset="0"/>
                <a:cs typeface="Courier New" pitchFamily="-111" charset="0"/>
              </a:rPr>
              <a:t>      &lt;ContactOrganization&gt; </a:t>
            </a:r>
          </a:p>
          <a:p>
            <a:pPr defTabSz="228600"/>
            <a:r>
              <a:rPr lang="en-US" sz="1200">
                <a:solidFill>
                  <a:srgbClr val="FF0000"/>
                </a:solidFill>
                <a:ea typeface="Courier New" pitchFamily="-111" charset="0"/>
                <a:cs typeface="Courier New" pitchFamily="-111" charset="0"/>
              </a:rPr>
              <a:t>        My Corp. </a:t>
            </a:r>
          </a:p>
          <a:p>
            <a:pPr defTabSz="228600"/>
            <a:r>
              <a:rPr lang="en-US" sz="1200">
                <a:solidFill>
                  <a:srgbClr val="FF0000"/>
                </a:solidFill>
                <a:ea typeface="Courier New" pitchFamily="-111" charset="0"/>
                <a:cs typeface="Courier New" pitchFamily="-111" charset="0"/>
              </a:rPr>
              <a:t>      </a:t>
            </a:r>
            <a:r>
              <a:rPr lang="en-US" sz="1200">
                <a:ea typeface="Courier New" pitchFamily="-111" charset="0"/>
                <a:cs typeface="Courier New" pitchFamily="-111" charset="0"/>
              </a:rPr>
              <a:t>&lt;/ContactOrganization&gt;</a:t>
            </a:r>
          </a:p>
          <a:p>
            <a:pPr defTabSz="228600"/>
            <a:r>
              <a:rPr lang="en-US" sz="1200">
                <a:ea typeface="Courier New" pitchFamily="-111" charset="0"/>
                <a:cs typeface="Courier New" pitchFamily="-111" charset="0"/>
              </a:rPr>
              <a:t>    &lt;/ContactPersonPrimary&gt;</a:t>
            </a:r>
          </a:p>
          <a:p>
            <a:pPr defTabSz="228600"/>
            <a:r>
              <a:rPr lang="en-US" sz="1200">
                <a:ea typeface="Courier New" pitchFamily="-111" charset="0"/>
                <a:cs typeface="Courier New" pitchFamily="-111" charset="0"/>
              </a:rPr>
              <a:t>    . . .</a:t>
            </a:r>
          </a:p>
          <a:p>
            <a:pPr defTabSz="228600"/>
            <a:r>
              <a:rPr lang="en-US" sz="1200">
                <a:ea typeface="Courier New" pitchFamily="-111" charset="0"/>
                <a:cs typeface="Courier New" pitchFamily="-111" charset="0"/>
              </a:rPr>
              <a:t>  &lt;/contact_information&gt;</a:t>
            </a:r>
          </a:p>
          <a:p>
            <a:pPr defTabSz="228600"/>
            <a:r>
              <a:rPr lang="en-US" sz="1200">
                <a:ea typeface="Courier New" pitchFamily="-111" charset="0"/>
                <a:cs typeface="Courier New" pitchFamily="-111" charset="0"/>
              </a:rPr>
              <a:t>  &lt;Fees&gt;</a:t>
            </a:r>
            <a:r>
              <a:rPr lang="en-US" sz="1200">
                <a:solidFill>
                  <a:srgbClr val="FF0000"/>
                </a:solidFill>
                <a:ea typeface="Courier New" pitchFamily="-111" charset="0"/>
                <a:cs typeface="Courier New" pitchFamily="-111" charset="0"/>
              </a:rPr>
              <a:t>None</a:t>
            </a:r>
            <a:r>
              <a:rPr lang="en-US" sz="1200">
                <a:ea typeface="Courier New" pitchFamily="-111" charset="0"/>
                <a:cs typeface="Courier New" pitchFamily="-111" charset="0"/>
              </a:rPr>
              <a:t>&lt;/Fees&gt;</a:t>
            </a:r>
          </a:p>
          <a:p>
            <a:pPr defTabSz="228600"/>
            <a:r>
              <a:rPr lang="en-US" sz="1200">
                <a:ea typeface="Courier New" pitchFamily="-111" charset="0"/>
                <a:cs typeface="Courier New" pitchFamily="-111" charset="0"/>
              </a:rPr>
              <a:t>  &lt;AccessConstraints&gt;</a:t>
            </a:r>
            <a:r>
              <a:rPr lang="en-US" sz="1200">
                <a:solidFill>
                  <a:srgbClr val="FF0000"/>
                </a:solidFill>
                <a:ea typeface="Courier New" pitchFamily="-111" charset="0"/>
                <a:cs typeface="Courier New" pitchFamily="-111" charset="0"/>
              </a:rPr>
              <a:t>None</a:t>
            </a:r>
            <a:r>
              <a:rPr lang="en-US" sz="1200">
                <a:ea typeface="Courier New" pitchFamily="-111" charset="0"/>
                <a:cs typeface="Courier New" pitchFamily="-111" charset="0"/>
              </a:rPr>
              <a:t>&lt;/AccessConstraints&gt;</a:t>
            </a:r>
          </a:p>
          <a:p>
            <a:pPr defTabSz="228600"/>
            <a:r>
              <a:rPr lang="en-US" sz="1200">
                <a:ea typeface="Courier New" pitchFamily="-111" charset="0"/>
                <a:cs typeface="Courier New" pitchFamily="-111" charset="0"/>
              </a:rPr>
              <a:t>&lt;/wms_config&gt;</a:t>
            </a:r>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What are the current locks ?	</a:t>
            </a:r>
          </a:p>
        </p:txBody>
      </p:sp>
      <p:sp>
        <p:nvSpPr>
          <p:cNvPr id="133123" name="Rectangle 1027"/>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Active locks, their expiry time, and the rows  locked for each table</a:t>
            </a:r>
          </a:p>
        </p:txBody>
      </p:sp>
      <p:sp>
        <p:nvSpPr>
          <p:cNvPr id="133124" name="Rectangle 1028"/>
          <p:cNvSpPr>
            <a:spLocks noChangeArrowheads="1"/>
          </p:cNvSpPr>
          <p:nvPr/>
        </p:nvSpPr>
        <p:spPr bwMode="auto">
          <a:xfrm>
            <a:off x="685800" y="2438400"/>
            <a:ext cx="8991600" cy="15843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600">
                <a:solidFill>
                  <a:srgbClr val="000000"/>
                </a:solidFill>
              </a:rPr>
              <a:t>select t.tokenid lockid, t.expirytime, r.tablename, r.rowid</a:t>
            </a:r>
          </a:p>
          <a:p>
            <a:pPr marL="342900" indent="-342900">
              <a:buClr>
                <a:schemeClr val="accent1"/>
              </a:buClr>
            </a:pPr>
            <a:r>
              <a:rPr lang="en-US" sz="1600">
                <a:solidFill>
                  <a:srgbClr val="000000"/>
                </a:solidFill>
              </a:rPr>
              <a:t>from   mdsys.tokensessionmap_t$ t,</a:t>
            </a:r>
          </a:p>
          <a:p>
            <a:pPr marL="342900" indent="-342900">
              <a:buClr>
                <a:schemeClr val="accent1"/>
              </a:buClr>
            </a:pPr>
            <a:r>
              <a:rPr lang="en-US" sz="1600">
                <a:solidFill>
                  <a:srgbClr val="000000"/>
                </a:solidFill>
              </a:rPr>
              <a:t>       mdsys.rowtokenmap_t$ r</a:t>
            </a:r>
          </a:p>
          <a:p>
            <a:pPr marL="342900" indent="-342900">
              <a:buClr>
                <a:schemeClr val="accent1"/>
              </a:buClr>
            </a:pPr>
            <a:r>
              <a:rPr lang="en-US" sz="1600">
                <a:solidFill>
                  <a:srgbClr val="000000"/>
                </a:solidFill>
              </a:rPr>
              <a:t>where  t.expirytime &gt;= current_timestamp</a:t>
            </a:r>
          </a:p>
          <a:p>
            <a:pPr marL="342900" indent="-342900">
              <a:buClr>
                <a:schemeClr val="accent1"/>
              </a:buClr>
            </a:pPr>
            <a:r>
              <a:rPr lang="en-US" sz="1600">
                <a:solidFill>
                  <a:srgbClr val="000000"/>
                </a:solidFill>
              </a:rPr>
              <a:t>and    t.tokenid = r.tokenid</a:t>
            </a:r>
          </a:p>
          <a:p>
            <a:pPr marL="342900" indent="-342900">
              <a:buClr>
                <a:schemeClr val="accent1"/>
              </a:buClr>
            </a:pPr>
            <a:r>
              <a:rPr lang="en-US" sz="1600">
                <a:solidFill>
                  <a:srgbClr val="000000"/>
                </a:solidFill>
              </a:rPr>
              <a:t>order by t.tokenid, t.expirytime, r.tablename;</a:t>
            </a:r>
          </a:p>
        </p:txBody>
      </p:sp>
      <p:sp>
        <p:nvSpPr>
          <p:cNvPr id="133125" name="Rectangle 1029"/>
          <p:cNvSpPr>
            <a:spLocks noChangeArrowheads="1"/>
          </p:cNvSpPr>
          <p:nvPr/>
        </p:nvSpPr>
        <p:spPr bwMode="auto">
          <a:xfrm>
            <a:off x="685800" y="4260850"/>
            <a:ext cx="8991600" cy="16065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LOCKID   EXPIRYTIME                     TABLENAME            ROWID</a:t>
            </a:r>
          </a:p>
          <a:p>
            <a:pPr marL="342900" indent="-342900">
              <a:buClr>
                <a:schemeClr val="accent1"/>
              </a:buClr>
            </a:pPr>
            <a:r>
              <a:rPr lang="en-US" sz="1400">
                <a:solidFill>
                  <a:srgbClr val="000000"/>
                </a:solidFill>
              </a:rPr>
              <a:t>-------- ------------------------------ -------------------- ------------------</a:t>
            </a:r>
          </a:p>
          <a:p>
            <a:pPr marL="342900" indent="-342900">
              <a:buClr>
                <a:schemeClr val="accent1"/>
              </a:buClr>
            </a:pPr>
            <a:r>
              <a:rPr lang="en-US" sz="1400">
                <a:solidFill>
                  <a:srgbClr val="000000"/>
                </a:solidFill>
              </a:rPr>
              <a:t>104      05-MAR-09 07.51.33.000000 PM   SCOTT.US_CITIES      AAAPdOAACAAAHnuAAD</a:t>
            </a:r>
          </a:p>
          <a:p>
            <a:pPr marL="342900" indent="-342900">
              <a:buClr>
                <a:schemeClr val="accent1"/>
              </a:buClr>
            </a:pPr>
            <a:r>
              <a:rPr lang="en-US" sz="1400">
                <a:solidFill>
                  <a:srgbClr val="000000"/>
                </a:solidFill>
              </a:rPr>
              <a:t>105      05-MAR-09 07.51.50.000000 PM   SCOTT.US_CITIES      AAAPdOAACAAAHnuAAF</a:t>
            </a:r>
          </a:p>
          <a:p>
            <a:pPr marL="342900" indent="-342900">
              <a:buClr>
                <a:schemeClr val="accent1"/>
              </a:buClr>
            </a:pPr>
            <a:r>
              <a:rPr lang="en-US" sz="1400">
                <a:solidFill>
                  <a:srgbClr val="000000"/>
                </a:solidFill>
              </a:rPr>
              <a:t>105      05-MAR-09 07.51.50.000000 PM   SCOTT.US_CITIES      AAAPdOAACAAAHnuAAE</a:t>
            </a:r>
          </a:p>
          <a:p>
            <a:pPr marL="342900" indent="-342900">
              <a:buClr>
                <a:schemeClr val="accent1"/>
              </a:buClr>
            </a:pPr>
            <a:endParaRPr lang="en-US" sz="1400">
              <a:solidFill>
                <a:srgbClr val="000000"/>
              </a:solidFill>
            </a:endParaRPr>
          </a:p>
          <a:p>
            <a:pPr marL="342900" indent="-342900">
              <a:buClr>
                <a:schemeClr val="accent1"/>
              </a:buClr>
            </a:pPr>
            <a:r>
              <a:rPr lang="en-US" sz="1400">
                <a:solidFill>
                  <a:srgbClr val="000000"/>
                </a:solidFill>
              </a:rPr>
              <a:t>3 rows selected.</a:t>
            </a:r>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Releasing “dead” locks</a:t>
            </a:r>
          </a:p>
        </p:txBody>
      </p:sp>
      <p:sp>
        <p:nvSpPr>
          <p:cNvPr id="134147"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Rows remain locked even though the session that locked them has disappeared</a:t>
            </a:r>
          </a:p>
          <a:p>
            <a:pPr eaLnBrk="1" hangingPunct="1"/>
            <a:r>
              <a:rPr lang="en-US">
                <a:ea typeface="ＭＳ Ｐゴシック" pitchFamily="-111" charset="-128"/>
                <a:cs typeface="ＭＳ Ｐゴシック" pitchFamily="-111" charset="-128"/>
              </a:rPr>
              <a:t>Could happen if a session specified a long lock duration</a:t>
            </a:r>
          </a:p>
          <a:p>
            <a:pPr eaLnBrk="1" hangingPunct="1"/>
            <a:r>
              <a:rPr lang="en-US">
                <a:ea typeface="ＭＳ Ｐゴシック" pitchFamily="-111" charset="-128"/>
                <a:cs typeface="ＭＳ Ｐゴシック" pitchFamily="-111" charset="-128"/>
              </a:rPr>
              <a:t>Just delete the locks from the locking tables</a:t>
            </a:r>
          </a:p>
        </p:txBody>
      </p:sp>
      <p:sp>
        <p:nvSpPr>
          <p:cNvPr id="134148" name="Rectangle 4"/>
          <p:cNvSpPr>
            <a:spLocks noChangeArrowheads="1"/>
          </p:cNvSpPr>
          <p:nvPr/>
        </p:nvSpPr>
        <p:spPr bwMode="auto">
          <a:xfrm>
            <a:off x="685800" y="3429000"/>
            <a:ext cx="8001000" cy="8509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600">
                <a:solidFill>
                  <a:srgbClr val="000000"/>
                </a:solidFill>
              </a:rPr>
              <a:t>delete from mdsys.tokensessionmap_t$ where tokenid = &lt;lockid&gt;;</a:t>
            </a:r>
          </a:p>
          <a:p>
            <a:pPr marL="342900" indent="-342900">
              <a:buClr>
                <a:schemeClr val="accent1"/>
              </a:buClr>
            </a:pPr>
            <a:r>
              <a:rPr lang="en-US" sz="1600">
                <a:solidFill>
                  <a:srgbClr val="000000"/>
                </a:solidFill>
              </a:rPr>
              <a:t>delete from mdsys.rowtokenmap_t$ where tokenid = &lt;lockid&gt;;</a:t>
            </a:r>
          </a:p>
          <a:p>
            <a:pPr marL="342900" indent="-342900">
              <a:buClr>
                <a:schemeClr val="accent1"/>
              </a:buClr>
            </a:pPr>
            <a:r>
              <a:rPr lang="en-US" sz="1600">
                <a:solidFill>
                  <a:srgbClr val="000000"/>
                </a:solidFill>
              </a:rPr>
              <a:t>commit;</a:t>
            </a:r>
          </a:p>
        </p:txBody>
      </p:sp>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Caching</a:t>
            </a:r>
          </a:p>
        </p:txBody>
      </p:sp>
      <p:sp>
        <p:nvSpPr>
          <p:cNvPr id="13517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Caching entire tables </a:t>
            </a:r>
          </a:p>
          <a:p>
            <a:pPr eaLnBrk="1" hangingPunct="1"/>
            <a:r>
              <a:rPr lang="en-US">
                <a:ea typeface="ＭＳ Ｐゴシック" pitchFamily="-111" charset="-128"/>
                <a:cs typeface="ＭＳ Ｐゴシック" pitchFamily="-111" charset="-128"/>
              </a:rPr>
              <a:t>Specify tables to be cached in WSConfig.xml file</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Cached tables loaded in memory at startup</a:t>
            </a:r>
          </a:p>
          <a:p>
            <a:pPr eaLnBrk="1" hangingPunct="1"/>
            <a:r>
              <a:rPr lang="en-US">
                <a:ea typeface="ＭＳ Ｐゴシック" pitchFamily="-111" charset="-128"/>
                <a:cs typeface="ＭＳ Ｐゴシック" pitchFamily="-111" charset="-128"/>
              </a:rPr>
              <a:t>We still always query database</a:t>
            </a:r>
          </a:p>
          <a:p>
            <a:pPr lvl="1" eaLnBrk="1" hangingPunct="1"/>
            <a:r>
              <a:rPr lang="en-US"/>
              <a:t>Only record “ids” returned</a:t>
            </a:r>
          </a:p>
          <a:p>
            <a:pPr lvl="1" eaLnBrk="1" hangingPunct="1"/>
            <a:r>
              <a:rPr lang="en-US"/>
              <a:t>This is the column specified as “pkeyCol” when publishing the table</a:t>
            </a:r>
          </a:p>
          <a:p>
            <a:pPr lvl="1" eaLnBrk="1" hangingPunct="1"/>
            <a:r>
              <a:rPr lang="en-US"/>
              <a:t>Record “ids” then matched with rows in cache</a:t>
            </a:r>
          </a:p>
        </p:txBody>
      </p:sp>
      <p:sp>
        <p:nvSpPr>
          <p:cNvPr id="135172" name="Rectangle 5"/>
          <p:cNvSpPr>
            <a:spLocks noChangeArrowheads="1"/>
          </p:cNvSpPr>
          <p:nvPr/>
        </p:nvSpPr>
        <p:spPr bwMode="gray">
          <a:xfrm>
            <a:off x="609600" y="2514600"/>
            <a:ext cx="9067800"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&lt;cached_feature_types&gt;</a:t>
            </a:r>
          </a:p>
          <a:p>
            <a:pPr defTabSz="228600"/>
            <a:r>
              <a:rPr lang="en-US" sz="1600"/>
              <a:t>  </a:t>
            </a:r>
            <a:r>
              <a:rPr lang="en-US" sz="1600">
                <a:solidFill>
                  <a:schemeClr val="accent1"/>
                </a:solidFill>
              </a:rPr>
              <a:t>&lt;feature_type ns="http://www.myserver.com/scott" name="UsCities" /&gt;</a:t>
            </a:r>
          </a:p>
          <a:p>
            <a:pPr defTabSz="228600"/>
            <a:r>
              <a:rPr lang="en-US" sz="1600">
                <a:solidFill>
                  <a:schemeClr val="accent1"/>
                </a:solidFill>
              </a:rPr>
              <a:t>  &lt;feature_type ns="http://www.myserver.com/scott" name="UsCounties" /&gt;</a:t>
            </a:r>
          </a:p>
          <a:p>
            <a:pPr defTabSz="228600"/>
            <a:r>
              <a:rPr lang="en-US" sz="1600"/>
              <a:t>&lt;/cached_feature_types&gt;</a:t>
            </a:r>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Caching</a:t>
            </a:r>
          </a:p>
        </p:txBody>
      </p:sp>
      <p:sp>
        <p:nvSpPr>
          <p:cNvPr id="136195"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Cache refreshed from database at regular intervals</a:t>
            </a:r>
          </a:p>
          <a:p>
            <a:pPr eaLnBrk="1" hangingPunct="1"/>
            <a:r>
              <a:rPr lang="en-US">
                <a:ea typeface="ＭＳ Ｐゴシック" pitchFamily="-111" charset="-128"/>
                <a:cs typeface="ＭＳ Ｐゴシック" pitchFamily="-111" charset="-128"/>
              </a:rPr>
              <a:t>Interval set in WSConfig.xml file (in milliseconds)</a:t>
            </a: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Default interval is 10000 (10 seconds)</a:t>
            </a:r>
          </a:p>
          <a:p>
            <a:pPr eaLnBrk="1" hangingPunct="1"/>
            <a:r>
              <a:rPr lang="en-US">
                <a:ea typeface="ＭＳ Ｐゴシック" pitchFamily="-111" charset="-128"/>
                <a:cs typeface="ＭＳ Ｐゴシック" pitchFamily="-111" charset="-128"/>
              </a:rPr>
              <a:t>Changed rows are recorded in “change table” </a:t>
            </a:r>
            <a:r>
              <a:rPr lang="en-US" b="1">
                <a:ea typeface="ＭＳ Ｐゴシック" pitchFamily="-111" charset="-128"/>
                <a:cs typeface="ＭＳ Ｐゴシック" pitchFamily="-111" charset="-128"/>
              </a:rPr>
              <a:t>mdsys.WFS_featureTableUpdated$</a:t>
            </a:r>
          </a:p>
          <a:p>
            <a:pPr eaLnBrk="1" hangingPunct="1"/>
            <a:r>
              <a:rPr lang="en-US">
                <a:ea typeface="ＭＳ Ｐゴシック" pitchFamily="-111" charset="-128"/>
                <a:cs typeface="ＭＳ Ｐゴシック" pitchFamily="-111" charset="-128"/>
              </a:rPr>
              <a:t>Applications must call </a:t>
            </a:r>
            <a:r>
              <a:rPr lang="en-US" b="1">
                <a:ea typeface="ＭＳ Ｐゴシック" pitchFamily="-111" charset="-128"/>
                <a:cs typeface="ＭＳ Ｐゴシック" pitchFamily="-111" charset="-128"/>
              </a:rPr>
              <a:t>SDO_WFS_PROCESS.InsertFtDataUpdated()</a:t>
            </a:r>
            <a:r>
              <a:rPr lang="en-US">
                <a:ea typeface="ＭＳ Ｐゴシック" pitchFamily="-111" charset="-128"/>
                <a:cs typeface="ＭＳ Ｐゴシック" pitchFamily="-111" charset="-128"/>
              </a:rPr>
              <a:t> to record updated rows in the change table</a:t>
            </a:r>
          </a:p>
          <a:p>
            <a:pPr eaLnBrk="1" hangingPunct="1"/>
            <a:endParaRPr lang="en-US">
              <a:ea typeface="ＭＳ Ｐゴシック" pitchFamily="-111" charset="-128"/>
              <a:cs typeface="ＭＳ Ｐゴシック" pitchFamily="-111" charset="-128"/>
            </a:endParaRPr>
          </a:p>
        </p:txBody>
      </p:sp>
      <p:sp>
        <p:nvSpPr>
          <p:cNvPr id="136196" name="Rectangle 5"/>
          <p:cNvSpPr>
            <a:spLocks noChangeArrowheads="1"/>
          </p:cNvSpPr>
          <p:nvPr/>
        </p:nvSpPr>
        <p:spPr bwMode="gray">
          <a:xfrm>
            <a:off x="914400" y="2514600"/>
            <a:ext cx="7086600"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&lt;wfs_cache_sync_interval&gt;</a:t>
            </a:r>
            <a:r>
              <a:rPr lang="en-US" sz="1600">
                <a:solidFill>
                  <a:schemeClr val="accent1"/>
                </a:solidFill>
              </a:rPr>
              <a:t>60000</a:t>
            </a:r>
            <a:r>
              <a:rPr lang="en-US" sz="1600"/>
              <a:t>&lt;/wfs_cache_sync_interval&gt;</a:t>
            </a:r>
          </a:p>
        </p:txBody>
      </p:sp>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WFS Metadata</a:t>
            </a:r>
          </a:p>
        </p:txBody>
      </p:sp>
      <p:sp>
        <p:nvSpPr>
          <p:cNvPr id="137219"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Feature Types</a:t>
            </a:r>
          </a:p>
          <a:p>
            <a:pPr eaLnBrk="1" hangingPunct="1"/>
            <a:r>
              <a:rPr lang="en-US">
                <a:ea typeface="ＭＳ Ｐゴシック" pitchFamily="-111" charset="-128"/>
                <a:cs typeface="ＭＳ Ｐゴシック" pitchFamily="-111" charset="-128"/>
              </a:rPr>
              <a:t>Feature Type Tags</a:t>
            </a:r>
          </a:p>
          <a:p>
            <a:pPr eaLnBrk="1" hangingPunct="1"/>
            <a:r>
              <a:rPr lang="en-US">
                <a:ea typeface="ＭＳ Ｐゴシック" pitchFamily="-111" charset="-128"/>
                <a:cs typeface="ＭＳ Ｐゴシック" pitchFamily="-111" charset="-128"/>
              </a:rPr>
              <a:t>Feature Type Attributes</a:t>
            </a:r>
          </a:p>
          <a:p>
            <a:pPr eaLnBrk="1" hangingPunct="1"/>
            <a:r>
              <a:rPr lang="en-US">
                <a:ea typeface="ＭＳ Ｐゴシック" pitchFamily="-111" charset="-128"/>
                <a:cs typeface="ＭＳ Ｐゴシック" pitchFamily="-111" charset="-128"/>
              </a:rPr>
              <a:t>Complex Types</a:t>
            </a:r>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WFS Metadata</a:t>
            </a:r>
          </a:p>
        </p:txBody>
      </p:sp>
      <p:sp>
        <p:nvSpPr>
          <p:cNvPr id="138243" name="Rectangle 3"/>
          <p:cNvSpPr>
            <a:spLocks noGrp="1" noChangeArrowheads="1"/>
          </p:cNvSpPr>
          <p:nvPr>
            <p:ph type="body" idx="1"/>
          </p:nvPr>
        </p:nvSpPr>
        <p:spPr/>
        <p:txBody>
          <a:bodyPr/>
          <a:lstStyle/>
          <a:p>
            <a:pPr eaLnBrk="1" hangingPunct="1"/>
            <a:r>
              <a:rPr lang="en-US">
                <a:solidFill>
                  <a:srgbClr val="000000"/>
                </a:solidFill>
                <a:ea typeface="ＭＳ Ｐゴシック" pitchFamily="-111" charset="-128"/>
                <a:cs typeface="ＭＳ Ｐゴシック" pitchFamily="-111" charset="-128"/>
              </a:rPr>
              <a:t>Type Metadata populated automatically during type publication</a:t>
            </a:r>
          </a:p>
          <a:p>
            <a:pPr eaLnBrk="1" hangingPunct="1"/>
            <a:r>
              <a:rPr lang="en-US">
                <a:solidFill>
                  <a:srgbClr val="000000"/>
                </a:solidFill>
                <a:ea typeface="ＭＳ Ｐゴシック" pitchFamily="-111" charset="-128"/>
                <a:cs typeface="ＭＳ Ｐゴシック" pitchFamily="-111" charset="-128"/>
              </a:rPr>
              <a:t>Type Metadata used to serve </a:t>
            </a:r>
            <a:r>
              <a:rPr lang="en-US" i="1">
                <a:solidFill>
                  <a:srgbClr val="000000"/>
                </a:solidFill>
                <a:ea typeface="ＭＳ Ｐゴシック" pitchFamily="-111" charset="-128"/>
                <a:cs typeface="ＭＳ Ｐゴシック" pitchFamily="-111" charset="-128"/>
              </a:rPr>
              <a:t>DescribeFeatureType</a:t>
            </a:r>
            <a:r>
              <a:rPr lang="en-US">
                <a:solidFill>
                  <a:srgbClr val="000000"/>
                </a:solidFill>
                <a:ea typeface="ＭＳ Ｐゴシック" pitchFamily="-111" charset="-128"/>
                <a:cs typeface="ＭＳ Ｐゴシック" pitchFamily="-111" charset="-128"/>
              </a:rPr>
              <a:t> response</a:t>
            </a:r>
          </a:p>
          <a:p>
            <a:pPr eaLnBrk="1" hangingPunct="1"/>
            <a:r>
              <a:rPr lang="en-US">
                <a:solidFill>
                  <a:srgbClr val="000000"/>
                </a:solidFill>
                <a:ea typeface="ＭＳ Ｐゴシック" pitchFamily="-111" charset="-128"/>
                <a:cs typeface="ＭＳ Ｐゴシック" pitchFamily="-111" charset="-128"/>
              </a:rPr>
              <a:t>Capabilities metadata used to serve </a:t>
            </a:r>
            <a:r>
              <a:rPr lang="en-US" i="1">
                <a:solidFill>
                  <a:srgbClr val="000000"/>
                </a:solidFill>
                <a:ea typeface="ＭＳ Ｐゴシック" pitchFamily="-111" charset="-128"/>
                <a:cs typeface="ＭＳ Ｐゴシック" pitchFamily="-111" charset="-128"/>
              </a:rPr>
              <a:t>GetCapabilities</a:t>
            </a:r>
            <a:r>
              <a:rPr lang="en-US">
                <a:solidFill>
                  <a:srgbClr val="000000"/>
                </a:solidFill>
                <a:ea typeface="ＭＳ Ｐゴシック" pitchFamily="-111" charset="-128"/>
                <a:cs typeface="ＭＳ Ｐゴシック" pitchFamily="-111" charset="-128"/>
              </a:rPr>
              <a:t> response</a:t>
            </a:r>
          </a:p>
          <a:p>
            <a:pPr eaLnBrk="1" hangingPunct="1"/>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WFS Metadata Implementation</a:t>
            </a:r>
          </a:p>
        </p:txBody>
      </p:sp>
      <p:sp>
        <p:nvSpPr>
          <p:cNvPr id="139267" name="Rectangle 3"/>
          <p:cNvSpPr>
            <a:spLocks noGrp="1" noChangeArrowheads="1"/>
          </p:cNvSpPr>
          <p:nvPr>
            <p:ph type="body" idx="1"/>
          </p:nvPr>
        </p:nvSpPr>
        <p:spPr/>
        <p:txBody>
          <a:bodyPr/>
          <a:lstStyle/>
          <a:p>
            <a:pPr eaLnBrk="1" hangingPunct="1">
              <a:lnSpc>
                <a:spcPct val="90000"/>
              </a:lnSpc>
              <a:buFontTx/>
              <a:buNone/>
            </a:pPr>
            <a:r>
              <a:rPr lang="en-US" sz="2000">
                <a:ea typeface="ＭＳ Ｐゴシック" pitchFamily="-111" charset="-128"/>
                <a:cs typeface="ＭＳ Ｐゴシック" pitchFamily="-111" charset="-128"/>
              </a:rPr>
              <a:t>Metadata repository tables owned by MDSYS</a:t>
            </a:r>
          </a:p>
          <a:p>
            <a:pPr eaLnBrk="1" hangingPunct="1">
              <a:lnSpc>
                <a:spcPct val="90000"/>
              </a:lnSpc>
            </a:pPr>
            <a:r>
              <a:rPr lang="en-US" sz="1800">
                <a:solidFill>
                  <a:srgbClr val="000000"/>
                </a:solidFill>
                <a:ea typeface="ＭＳ Ｐゴシック" pitchFamily="-111" charset="-128"/>
                <a:cs typeface="ＭＳ Ｐゴシック" pitchFamily="-111" charset="-128"/>
              </a:rPr>
              <a:t>WFS_CAPABILITIESINFO$</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WFS_FEATUREINSTANCEMETADATA$</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WFS_FEATURETABLEMDUPDATED$</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WFS_FEATURETABLEUPDATED$</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WFS_FEATURETYPEATTRS$</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WFS_FEATURETYPECOMPLEXTAGS$</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WFS_FEATURETYPENESTEDSDOS$</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WFS_FEATURETYPESIMPLETAGATTRS$</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WFS_FEATURETYPETAGS$</a:t>
            </a:r>
          </a:p>
          <a:p>
            <a:pPr eaLnBrk="1" hangingPunct="1">
              <a:lnSpc>
                <a:spcPct val="90000"/>
              </a:lnSpc>
            </a:pPr>
            <a:r>
              <a:rPr lang="en-US" sz="1800">
                <a:solidFill>
                  <a:srgbClr val="000000"/>
                </a:solidFill>
                <a:ea typeface="ＭＳ Ｐゴシック" pitchFamily="-111" charset="-128"/>
                <a:cs typeface="ＭＳ Ｐゴシック" pitchFamily="-111" charset="-128"/>
              </a:rPr>
              <a:t>WFS_FEATURETYPEXMLCOLINFO$</a:t>
            </a:r>
          </a:p>
          <a:p>
            <a:pPr eaLnBrk="1" hangingPunct="1">
              <a:lnSpc>
                <a:spcPct val="90000"/>
              </a:lnSpc>
            </a:pPr>
            <a:r>
              <a:rPr lang="en-US" sz="1800">
                <a:solidFill>
                  <a:srgbClr val="000000"/>
                </a:solidFill>
                <a:ea typeface="ＭＳ Ｐゴシック" pitchFamily="-111" charset="-128"/>
                <a:cs typeface="ＭＳ Ｐゴシック" pitchFamily="-111" charset="-128"/>
              </a:rPr>
              <a:t>WFS_FTTYPECOMPLEXTAGATTRS$</a:t>
            </a:r>
          </a:p>
          <a:p>
            <a:pPr eaLnBrk="1" hangingPunct="1">
              <a:lnSpc>
                <a:spcPct val="90000"/>
              </a:lnSpc>
            </a:pPr>
            <a:r>
              <a:rPr lang="en-US" sz="1800">
                <a:solidFill>
                  <a:srgbClr val="000000"/>
                </a:solidFill>
                <a:ea typeface="ＭＳ Ｐゴシック" pitchFamily="-111" charset="-128"/>
                <a:cs typeface="ＭＳ Ｐゴシック" pitchFamily="-111" charset="-128"/>
              </a:rPr>
              <a:t>WFS_FTXSDINFO$</a:t>
            </a:r>
          </a:p>
        </p:txBody>
      </p:sp>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ea typeface="ＭＳ Ｐゴシック" pitchFamily="-111" charset="-128"/>
                <a:cs typeface="ＭＳ Ｐゴシック" pitchFamily="-111" charset="-128"/>
              </a:rPr>
              <a:t>Using Workspace Manager</a:t>
            </a:r>
          </a:p>
        </p:txBody>
      </p:sp>
      <p:sp>
        <p:nvSpPr>
          <p:cNvPr id="112643" name="Content Placeholder 2"/>
          <p:cNvSpPr>
            <a:spLocks noGrp="1"/>
          </p:cNvSpPr>
          <p:nvPr>
            <p:ph idx="1"/>
          </p:nvPr>
        </p:nvSpPr>
        <p:spPr/>
        <p:txBody>
          <a:bodyPr/>
          <a:lstStyle/>
          <a:p>
            <a:r>
              <a:rPr lang="fr-FR" dirty="0" smtClean="0">
                <a:ea typeface="ＭＳ Ｐゴシック" pitchFamily="-111" charset="-128"/>
                <a:cs typeface="ＭＳ Ｐゴシック" pitchFamily="-111" charset="-128"/>
              </a:rPr>
              <a:t>Can </a:t>
            </a:r>
            <a:r>
              <a:rPr lang="fr-FR" dirty="0" err="1" smtClean="0">
                <a:ea typeface="ＭＳ Ｐゴシック" pitchFamily="-111" charset="-128"/>
                <a:cs typeface="ＭＳ Ｐゴシック" pitchFamily="-111" charset="-128"/>
              </a:rPr>
              <a:t>only</a:t>
            </a:r>
            <a:r>
              <a:rPr lang="fr-FR" dirty="0" smtClean="0">
                <a:ea typeface="ＭＳ Ｐゴシック" pitchFamily="-111" charset="-128"/>
                <a:cs typeface="ＭＳ Ｐゴシック" pitchFamily="-111" charset="-128"/>
              </a:rPr>
              <a:t> </a:t>
            </a:r>
            <a:r>
              <a:rPr lang="fr-FR" dirty="0" err="1" smtClean="0">
                <a:ea typeface="ＭＳ Ｐゴシック" pitchFamily="-111" charset="-128"/>
                <a:cs typeface="ＭＳ Ｐゴシック" pitchFamily="-111" charset="-128"/>
              </a:rPr>
              <a:t>publish</a:t>
            </a:r>
            <a:r>
              <a:rPr lang="fr-FR" dirty="0" smtClean="0">
                <a:ea typeface="ＭＳ Ｐゴシック" pitchFamily="-111" charset="-128"/>
                <a:cs typeface="ＭＳ Ｐゴシック" pitchFamily="-111" charset="-128"/>
              </a:rPr>
              <a:t> </a:t>
            </a:r>
            <a:r>
              <a:rPr lang="fr-FR" dirty="0" err="1" smtClean="0">
                <a:ea typeface="ＭＳ Ｐゴシック" pitchFamily="-111" charset="-128"/>
                <a:cs typeface="ＭＳ Ｐゴシック" pitchFamily="-111" charset="-128"/>
              </a:rPr>
              <a:t>non-versioned</a:t>
            </a:r>
            <a:r>
              <a:rPr lang="fr-FR" dirty="0" smtClean="0">
                <a:ea typeface="ＭＳ Ｐゴシック" pitchFamily="-111" charset="-128"/>
                <a:cs typeface="ＭＳ Ｐゴシック" pitchFamily="-111" charset="-128"/>
              </a:rPr>
              <a:t> tables</a:t>
            </a:r>
          </a:p>
          <a:p>
            <a:r>
              <a:rPr lang="fr-FR" dirty="0" smtClean="0">
                <a:ea typeface="ＭＳ Ｐゴシック" pitchFamily="-111" charset="-128"/>
                <a:cs typeface="ＭＳ Ｐゴシック" pitchFamily="-111" charset="-128"/>
              </a:rPr>
              <a:t>First </a:t>
            </a:r>
            <a:r>
              <a:rPr lang="fr-FR" dirty="0" err="1" smtClean="0">
                <a:ea typeface="ＭＳ Ｐゴシック" pitchFamily="-111" charset="-128"/>
                <a:cs typeface="ＭＳ Ｐゴシック" pitchFamily="-111" charset="-128"/>
              </a:rPr>
              <a:t>publish</a:t>
            </a:r>
            <a:r>
              <a:rPr lang="fr-FR" dirty="0" smtClean="0">
                <a:ea typeface="ＭＳ Ｐゴシック" pitchFamily="-111" charset="-128"/>
                <a:cs typeface="ＭＳ Ｐゴシック" pitchFamily="-111" charset="-128"/>
              </a:rPr>
              <a:t> the tables</a:t>
            </a:r>
          </a:p>
          <a:p>
            <a:pPr lvl="1"/>
            <a:r>
              <a:rPr lang="fr-FR" dirty="0" smtClean="0">
                <a:ea typeface="ＭＳ Ｐゴシック" pitchFamily="-111" charset="-128"/>
                <a:cs typeface="ＭＳ Ｐゴシック" pitchFamily="-111" charset="-128"/>
              </a:rPr>
              <a:t> </a:t>
            </a:r>
            <a:r>
              <a:rPr lang="en-US" dirty="0" err="1" smtClean="0">
                <a:ea typeface="ＭＳ Ｐゴシック" pitchFamily="-111" charset="-128"/>
                <a:cs typeface="ＭＳ Ｐゴシック" pitchFamily="-111" charset="-128"/>
              </a:rPr>
              <a:t>SDO_WFS_PROCESS.publishFeatureType</a:t>
            </a:r>
            <a:r>
              <a:rPr lang="en-US" dirty="0" smtClean="0">
                <a:ea typeface="ＭＳ Ｐゴシック" pitchFamily="-111" charset="-128"/>
                <a:cs typeface="ＭＳ Ｐゴシック" pitchFamily="-111" charset="-128"/>
              </a:rPr>
              <a:t>()</a:t>
            </a:r>
            <a:endParaRPr lang="fr-FR" dirty="0" smtClean="0">
              <a:ea typeface="ＭＳ Ｐゴシック" pitchFamily="-111" charset="-128"/>
              <a:cs typeface="ＭＳ Ｐゴシック" pitchFamily="-111" charset="-128"/>
            </a:endParaRPr>
          </a:p>
          <a:p>
            <a:r>
              <a:rPr lang="fr-FR" dirty="0" err="1" smtClean="0">
                <a:ea typeface="ＭＳ Ｐゴシック" pitchFamily="-111" charset="-128"/>
                <a:cs typeface="ＭＳ Ｐゴシック" pitchFamily="-111" charset="-128"/>
              </a:rPr>
              <a:t>Then</a:t>
            </a:r>
            <a:r>
              <a:rPr lang="fr-FR" dirty="0" smtClean="0">
                <a:ea typeface="ＭＳ Ｐゴシック" pitchFamily="-111" charset="-128"/>
                <a:cs typeface="ＭＳ Ｐゴシック" pitchFamily="-111" charset="-128"/>
              </a:rPr>
              <a:t> </a:t>
            </a:r>
            <a:r>
              <a:rPr lang="fr-FR" dirty="0" err="1" smtClean="0">
                <a:ea typeface="ＭＳ Ｐゴシック" pitchFamily="-111" charset="-128"/>
                <a:cs typeface="ＭＳ Ｐゴシック" pitchFamily="-111" charset="-128"/>
              </a:rPr>
              <a:t>register</a:t>
            </a:r>
            <a:r>
              <a:rPr lang="fr-FR" dirty="0" smtClean="0">
                <a:ea typeface="ＭＳ Ｐゴシック" pitchFamily="-111" charset="-128"/>
                <a:cs typeface="ＭＳ Ｐゴシック" pitchFamily="-111" charset="-128"/>
              </a:rPr>
              <a:t> </a:t>
            </a:r>
            <a:r>
              <a:rPr lang="fr-FR" dirty="0" err="1" smtClean="0">
                <a:ea typeface="ＭＳ Ｐゴシック" pitchFamily="-111" charset="-128"/>
                <a:cs typeface="ＭＳ Ｐゴシック" pitchFamily="-111" charset="-128"/>
              </a:rPr>
              <a:t>them</a:t>
            </a:r>
            <a:r>
              <a:rPr lang="fr-FR" dirty="0" smtClean="0">
                <a:ea typeface="ＭＳ Ｐゴシック" pitchFamily="-111" charset="-128"/>
                <a:cs typeface="ＭＳ Ｐゴシック" pitchFamily="-111" charset="-128"/>
              </a:rPr>
              <a:t> for </a:t>
            </a:r>
            <a:r>
              <a:rPr lang="fr-FR" dirty="0" err="1" smtClean="0">
                <a:ea typeface="ＭＳ Ｐゴシック" pitchFamily="-111" charset="-128"/>
                <a:cs typeface="ＭＳ Ｐゴシック" pitchFamily="-111" charset="-128"/>
              </a:rPr>
              <a:t>updating</a:t>
            </a:r>
            <a:endParaRPr lang="fr-FR" dirty="0" smtClean="0">
              <a:ea typeface="ＭＳ Ｐゴシック" pitchFamily="-111" charset="-128"/>
              <a:cs typeface="ＭＳ Ｐゴシック" pitchFamily="-111" charset="-128"/>
            </a:endParaRPr>
          </a:p>
          <a:p>
            <a:pPr lvl="1"/>
            <a:r>
              <a:rPr lang="en-US" dirty="0" err="1" smtClean="0">
                <a:ea typeface="ＭＳ Ｐゴシック" pitchFamily="-111" charset="-128"/>
                <a:cs typeface="ＭＳ Ｐゴシック" pitchFamily="-111" charset="-128"/>
              </a:rPr>
              <a:t>SDO_WFS_LOCK.registerFeatureTable</a:t>
            </a:r>
            <a:r>
              <a:rPr lang="en-US" dirty="0" smtClean="0">
                <a:ea typeface="ＭＳ Ｐゴシック" pitchFamily="-111" charset="-128"/>
                <a:cs typeface="ＭＳ Ｐゴシック" pitchFamily="-111" charset="-128"/>
              </a:rPr>
              <a:t>()</a:t>
            </a:r>
          </a:p>
          <a:p>
            <a:r>
              <a:rPr lang="en-US" dirty="0" smtClean="0">
                <a:ea typeface="ＭＳ Ｐゴシック" pitchFamily="-111" charset="-128"/>
                <a:cs typeface="ＭＳ Ｐゴシック" pitchFamily="-111" charset="-128"/>
              </a:rPr>
              <a:t>Then multi-version the tables</a:t>
            </a:r>
            <a:endParaRPr lang="fr-FR" dirty="0" smtClean="0">
              <a:ea typeface="ＭＳ Ｐゴシック" pitchFamily="-111" charset="-128"/>
              <a:cs typeface="ＭＳ Ｐゴシック" pitchFamily="-111" charset="-128"/>
            </a:endParaRPr>
          </a:p>
          <a:p>
            <a:pPr lvl="1"/>
            <a:r>
              <a:rPr lang="fr-FR" dirty="0" err="1" smtClean="0">
                <a:ea typeface="ＭＳ Ｐゴシック" pitchFamily="-111" charset="-128"/>
                <a:cs typeface="ＭＳ Ｐゴシック" pitchFamily="-111" charset="-128"/>
              </a:rPr>
              <a:t>DBMS_WM.enableVersioning</a:t>
            </a:r>
            <a:r>
              <a:rPr lang="fr-FR" dirty="0" smtClean="0">
                <a:ea typeface="ＭＳ Ｐゴシック" pitchFamily="-111" charset="-128"/>
                <a:cs typeface="ＭＳ Ｐゴシック" pitchFamily="-111" charset="-128"/>
              </a:rPr>
              <a:t>()</a:t>
            </a:r>
          </a:p>
          <a:p>
            <a:pPr lvl="1"/>
            <a:endParaRPr lang="fr-FR" dirty="0" smtClean="0">
              <a:ea typeface="ＭＳ Ｐゴシック" pitchFamily="-111" charset="-128"/>
              <a:cs typeface="ＭＳ Ｐゴシック" pitchFamily="-111" charset="-128"/>
            </a:endParaRPr>
          </a:p>
          <a:p>
            <a:r>
              <a:rPr lang="fr-FR" dirty="0" smtClean="0">
                <a:ea typeface="ＭＳ Ｐゴシック" pitchFamily="-111" charset="-128"/>
                <a:cs typeface="ＭＳ Ｐゴシック" pitchFamily="-111" charset="-128"/>
              </a:rPr>
              <a:t>The WFS </a:t>
            </a:r>
            <a:r>
              <a:rPr lang="fr-FR" dirty="0" err="1" smtClean="0">
                <a:ea typeface="ＭＳ Ｐゴシック" pitchFamily="-111" charset="-128"/>
                <a:cs typeface="ＭＳ Ｐゴシック" pitchFamily="-111" charset="-128"/>
              </a:rPr>
              <a:t>only</a:t>
            </a:r>
            <a:r>
              <a:rPr lang="fr-FR" dirty="0" smtClean="0">
                <a:ea typeface="ＭＳ Ｐゴシック" pitchFamily="-111" charset="-128"/>
                <a:cs typeface="ＭＳ Ｐゴシック" pitchFamily="-111" charset="-128"/>
              </a:rPr>
              <a:t> shows data </a:t>
            </a:r>
            <a:r>
              <a:rPr lang="fr-FR" dirty="0" err="1" smtClean="0">
                <a:ea typeface="ＭＳ Ｐゴシック" pitchFamily="-111" charset="-128"/>
                <a:cs typeface="ＭＳ Ｐゴシック" pitchFamily="-111" charset="-128"/>
              </a:rPr>
              <a:t>from</a:t>
            </a:r>
            <a:r>
              <a:rPr lang="fr-FR" dirty="0" smtClean="0">
                <a:ea typeface="ＭＳ Ｐゴシック" pitchFamily="-111" charset="-128"/>
                <a:cs typeface="ＭＳ Ｐゴシック" pitchFamily="-111" charset="-128"/>
              </a:rPr>
              <a:t> the LIVE </a:t>
            </a:r>
            <a:r>
              <a:rPr lang="fr-FR" dirty="0" err="1" smtClean="0">
                <a:ea typeface="ＭＳ Ｐゴシック" pitchFamily="-111" charset="-128"/>
                <a:cs typeface="ＭＳ Ｐゴシック" pitchFamily="-111" charset="-128"/>
              </a:rPr>
              <a:t>workspace</a:t>
            </a:r>
            <a:r>
              <a:rPr lang="fr-FR" dirty="0" smtClean="0">
                <a:ea typeface="ＭＳ Ｐゴシック" pitchFamily="-111" charset="-128"/>
                <a:cs typeface="ＭＳ Ｐゴシック" pitchFamily="-111" charset="-128"/>
              </a:rPr>
              <a:t>.</a:t>
            </a:r>
            <a:endParaRPr lang="en-US" dirty="0" smtClean="0">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4098"/>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140291" name="Text Box 4099"/>
          <p:cNvSpPr txBox="1">
            <a:spLocks noChangeArrowheads="1"/>
          </p:cNvSpPr>
          <p:nvPr/>
        </p:nvSpPr>
        <p:spPr bwMode="auto">
          <a:xfrm>
            <a:off x="990600" y="2133600"/>
            <a:ext cx="6400800" cy="984250"/>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latin typeface="Arial" pitchFamily="-111" charset="0"/>
              </a:rPr>
              <a:t>Mapviewer</a:t>
            </a:r>
            <a:r>
              <a:rPr lang="en-US" sz="3200">
                <a:latin typeface="Arial" pitchFamily="-111" charset="0"/>
              </a:rPr>
              <a:t> Access to WMS and WFS</a:t>
            </a:r>
          </a:p>
        </p:txBody>
      </p:sp>
      <p:pic>
        <p:nvPicPr>
          <p:cNvPr id="140292" name="Picture 4100"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40293" name="Picture 4101"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ea typeface="ＭＳ Ｐゴシック" pitchFamily="-111" charset="-128"/>
                <a:cs typeface="ＭＳ Ｐゴシック" pitchFamily="-111" charset="-128"/>
              </a:rPr>
              <a:t>Using </a:t>
            </a:r>
            <a:r>
              <a:rPr lang="fr-FR">
                <a:ea typeface="ＭＳ Ｐゴシック" pitchFamily="-111" charset="-128"/>
                <a:cs typeface="ＭＳ Ｐゴシック" pitchFamily="-111" charset="-128"/>
              </a:rPr>
              <a:t>WMS and WFS in MapViewer</a:t>
            </a:r>
          </a:p>
        </p:txBody>
      </p:sp>
      <p:sp>
        <p:nvSpPr>
          <p:cNvPr id="3" name="Line 2"/>
          <p:cNvSpPr>
            <a:spLocks noChangeShapeType="1"/>
          </p:cNvSpPr>
          <p:nvPr/>
        </p:nvSpPr>
        <p:spPr bwMode="auto">
          <a:xfrm>
            <a:off x="457200" y="4572000"/>
            <a:ext cx="8915400" cy="0"/>
          </a:xfrm>
          <a:prstGeom prst="line">
            <a:avLst/>
          </a:prstGeom>
          <a:noFill/>
          <a:ln w="12700">
            <a:solidFill>
              <a:schemeClr val="tx1"/>
            </a:solidFill>
            <a:prstDash val="lgDash"/>
            <a:round/>
            <a:headEnd type="none" w="sm" len="sm"/>
            <a:tailEnd type="none" w="sm" len="sm"/>
          </a:ln>
        </p:spPr>
        <p:txBody>
          <a:bodyPr/>
          <a:lstStyle/>
          <a:p>
            <a:pPr>
              <a:defRPr/>
            </a:pPr>
            <a:endParaRPr lang="fr-FR">
              <a:latin typeface="+mn-lt"/>
              <a:ea typeface="+mn-ea"/>
              <a:cs typeface="Times New Roman" pitchFamily="18" charset="0"/>
            </a:endParaRPr>
          </a:p>
        </p:txBody>
      </p:sp>
      <p:sp>
        <p:nvSpPr>
          <p:cNvPr id="142340" name="Rectangle 3"/>
          <p:cNvSpPr>
            <a:spLocks noChangeArrowheads="1"/>
          </p:cNvSpPr>
          <p:nvPr/>
        </p:nvSpPr>
        <p:spPr bwMode="blackWhite">
          <a:xfrm>
            <a:off x="7924800" y="4495800"/>
            <a:ext cx="877888" cy="2936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a:latin typeface="Arial" pitchFamily="-111" charset="0"/>
              </a:rPr>
              <a:t>JDBC</a:t>
            </a:r>
          </a:p>
        </p:txBody>
      </p:sp>
      <p:sp>
        <p:nvSpPr>
          <p:cNvPr id="5" name="Line 5"/>
          <p:cNvSpPr>
            <a:spLocks noChangeShapeType="1"/>
          </p:cNvSpPr>
          <p:nvPr/>
        </p:nvSpPr>
        <p:spPr bwMode="auto">
          <a:xfrm>
            <a:off x="457200" y="2743200"/>
            <a:ext cx="8902700" cy="0"/>
          </a:xfrm>
          <a:prstGeom prst="line">
            <a:avLst/>
          </a:prstGeom>
          <a:noFill/>
          <a:ln w="12700">
            <a:solidFill>
              <a:schemeClr val="tx1"/>
            </a:solidFill>
            <a:prstDash val="lgDash"/>
            <a:round/>
            <a:headEnd type="none" w="sm" len="sm"/>
            <a:tailEnd type="none" w="sm" len="sm"/>
          </a:ln>
        </p:spPr>
        <p:txBody>
          <a:bodyPr/>
          <a:lstStyle/>
          <a:p>
            <a:pPr>
              <a:defRPr/>
            </a:pPr>
            <a:endParaRPr lang="fr-FR">
              <a:latin typeface="+mn-lt"/>
              <a:ea typeface="+mn-ea"/>
              <a:cs typeface="Times New Roman" pitchFamily="18" charset="0"/>
            </a:endParaRPr>
          </a:p>
        </p:txBody>
      </p:sp>
      <p:sp>
        <p:nvSpPr>
          <p:cNvPr id="142342" name="Rectangle 6"/>
          <p:cNvSpPr>
            <a:spLocks noChangeArrowheads="1"/>
          </p:cNvSpPr>
          <p:nvPr/>
        </p:nvSpPr>
        <p:spPr bwMode="blackWhite">
          <a:xfrm>
            <a:off x="3733800" y="3124200"/>
            <a:ext cx="4800600" cy="1219200"/>
          </a:xfrm>
          <a:prstGeom prst="rect">
            <a:avLst/>
          </a:prstGeom>
          <a:solidFill>
            <a:srgbClr val="99CCFF"/>
          </a:solidFill>
          <a:ln w="25400">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4000" b="0">
              <a:latin typeface="Arial" pitchFamily="-111" charset="0"/>
            </a:endParaRPr>
          </a:p>
        </p:txBody>
      </p:sp>
      <p:sp>
        <p:nvSpPr>
          <p:cNvPr id="142343" name="Rectangle 7"/>
          <p:cNvSpPr>
            <a:spLocks noChangeArrowheads="1"/>
          </p:cNvSpPr>
          <p:nvPr/>
        </p:nvSpPr>
        <p:spPr bwMode="blackWhite">
          <a:xfrm>
            <a:off x="3898900" y="3276600"/>
            <a:ext cx="2409825" cy="400050"/>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Map Cache Server</a:t>
            </a:r>
          </a:p>
        </p:txBody>
      </p:sp>
      <p:sp>
        <p:nvSpPr>
          <p:cNvPr id="142344" name="Rectangle 11"/>
          <p:cNvSpPr>
            <a:spLocks noChangeArrowheads="1"/>
          </p:cNvSpPr>
          <p:nvPr/>
        </p:nvSpPr>
        <p:spPr bwMode="blackWhite">
          <a:xfrm>
            <a:off x="4791075" y="1295400"/>
            <a:ext cx="2773363" cy="1143000"/>
          </a:xfrm>
          <a:prstGeom prst="rect">
            <a:avLst/>
          </a:prstGeom>
          <a:solidFill>
            <a:schemeClr val="accent2"/>
          </a:solidFill>
          <a:ln w="25400">
            <a:solidFill>
              <a:schemeClr val="tx1"/>
            </a:solidFill>
            <a:miter lim="800000"/>
            <a:headEnd/>
            <a:tailEnd/>
          </a:ln>
        </p:spPr>
        <p:txBody>
          <a:bodyPr wrap="none" anchor="ctr">
            <a:prstTxWarp prst="textNoShape">
              <a:avLst/>
            </a:prstTxWarp>
          </a:bodyPr>
          <a:lstStyle/>
          <a:p>
            <a:pPr algn="ctr" eaLnBrk="0" hangingPunct="0"/>
            <a:endParaRPr lang="fr-FR" sz="2400" b="0">
              <a:solidFill>
                <a:schemeClr val="bg1"/>
              </a:solidFill>
              <a:latin typeface="Arial" pitchFamily="-111" charset="0"/>
            </a:endParaRPr>
          </a:p>
        </p:txBody>
      </p:sp>
      <p:sp>
        <p:nvSpPr>
          <p:cNvPr id="142345" name="Rectangle 12"/>
          <p:cNvSpPr>
            <a:spLocks noChangeArrowheads="1"/>
          </p:cNvSpPr>
          <p:nvPr/>
        </p:nvSpPr>
        <p:spPr bwMode="blackWhite">
          <a:xfrm>
            <a:off x="5499100" y="1385888"/>
            <a:ext cx="1428750" cy="366712"/>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Application</a:t>
            </a:r>
          </a:p>
        </p:txBody>
      </p:sp>
      <p:sp>
        <p:nvSpPr>
          <p:cNvPr id="142346" name="Rectangle 13"/>
          <p:cNvSpPr>
            <a:spLocks noChangeArrowheads="1"/>
          </p:cNvSpPr>
          <p:nvPr/>
        </p:nvSpPr>
        <p:spPr bwMode="blackWhite">
          <a:xfrm>
            <a:off x="7785100" y="2362200"/>
            <a:ext cx="622300" cy="293688"/>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a:latin typeface="Arial" pitchFamily="-111" charset="0"/>
              </a:rPr>
              <a:t>HTTP</a:t>
            </a:r>
          </a:p>
        </p:txBody>
      </p:sp>
      <p:grpSp>
        <p:nvGrpSpPr>
          <p:cNvPr id="142347" name="Group 14"/>
          <p:cNvGrpSpPr>
            <a:grpSpLocks/>
          </p:cNvGrpSpPr>
          <p:nvPr/>
        </p:nvGrpSpPr>
        <p:grpSpPr bwMode="auto">
          <a:xfrm>
            <a:off x="4711700" y="4724400"/>
            <a:ext cx="2908300" cy="1371600"/>
            <a:chOff x="288" y="2982"/>
            <a:chExt cx="532" cy="412"/>
          </a:xfrm>
        </p:grpSpPr>
        <p:sp>
          <p:nvSpPr>
            <p:cNvPr id="142362" name="Rectangle 1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latin typeface="Arial" pitchFamily="-111" charset="0"/>
              </a:endParaRPr>
            </a:p>
          </p:txBody>
        </p:sp>
        <p:sp>
          <p:nvSpPr>
            <p:cNvPr id="142363" name="Oval 1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latin typeface="Arial" pitchFamily="-111" charset="0"/>
              </a:endParaRPr>
            </a:p>
          </p:txBody>
        </p:sp>
        <p:sp>
          <p:nvSpPr>
            <p:cNvPr id="142364" name="Oval 1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latin typeface="Arial" pitchFamily="-111" charset="0"/>
              </a:endParaRPr>
            </a:p>
          </p:txBody>
        </p:sp>
      </p:grpSp>
      <p:sp>
        <p:nvSpPr>
          <p:cNvPr id="142348" name="Rectangle 18"/>
          <p:cNvSpPr>
            <a:spLocks noChangeArrowheads="1"/>
          </p:cNvSpPr>
          <p:nvPr/>
        </p:nvSpPr>
        <p:spPr bwMode="gray">
          <a:xfrm>
            <a:off x="4965700" y="5265738"/>
            <a:ext cx="1073150" cy="64135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Spatial</a:t>
            </a:r>
          </a:p>
          <a:p>
            <a:pPr eaLnBrk="0" hangingPunct="0"/>
            <a:r>
              <a:rPr lang="en-US" sz="1800">
                <a:latin typeface="Arial" pitchFamily="-111" charset="0"/>
              </a:rPr>
              <a:t>Tables</a:t>
            </a:r>
          </a:p>
        </p:txBody>
      </p:sp>
      <p:sp>
        <p:nvSpPr>
          <p:cNvPr id="142349" name="Rectangle 19"/>
          <p:cNvSpPr>
            <a:spLocks noChangeArrowheads="1"/>
          </p:cNvSpPr>
          <p:nvPr/>
        </p:nvSpPr>
        <p:spPr bwMode="gray">
          <a:xfrm>
            <a:off x="6108700" y="5292725"/>
            <a:ext cx="13747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Map </a:t>
            </a:r>
          </a:p>
          <a:p>
            <a:pPr eaLnBrk="0" hangingPunct="0"/>
            <a:r>
              <a:rPr lang="en-US" sz="1800">
                <a:solidFill>
                  <a:schemeClr val="hlink"/>
                </a:solidFill>
                <a:latin typeface="Arial" pitchFamily="-111" charset="0"/>
              </a:rPr>
              <a:t>Definitions</a:t>
            </a:r>
          </a:p>
        </p:txBody>
      </p:sp>
      <p:sp>
        <p:nvSpPr>
          <p:cNvPr id="142350" name="Rectangle 20"/>
          <p:cNvSpPr>
            <a:spLocks noChangeArrowheads="1"/>
          </p:cNvSpPr>
          <p:nvPr/>
        </p:nvSpPr>
        <p:spPr bwMode="auto">
          <a:xfrm>
            <a:off x="5041900" y="1905000"/>
            <a:ext cx="23145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JavaScript Map API</a:t>
            </a:r>
          </a:p>
        </p:txBody>
      </p:sp>
      <p:sp>
        <p:nvSpPr>
          <p:cNvPr id="18" name="Freeform 21"/>
          <p:cNvSpPr>
            <a:spLocks/>
          </p:cNvSpPr>
          <p:nvPr/>
        </p:nvSpPr>
        <p:spPr bwMode="blackWhite">
          <a:xfrm>
            <a:off x="6011863" y="4343400"/>
            <a:ext cx="331787" cy="554038"/>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cmpd="sng">
            <a:solidFill>
              <a:schemeClr val="tx1"/>
            </a:solidFill>
            <a:prstDash val="solid"/>
            <a:round/>
            <a:headEnd type="none" w="sm" len="sm"/>
            <a:tailEnd type="none" w="sm" len="sm"/>
          </a:ln>
        </p:spPr>
        <p:txBody>
          <a:bodyPr/>
          <a:lstStyle/>
          <a:p>
            <a:pPr>
              <a:defRPr/>
            </a:pPr>
            <a:endParaRPr lang="fr-FR">
              <a:latin typeface="+mn-lt"/>
              <a:ea typeface="+mn-ea"/>
              <a:cs typeface="Times New Roman" pitchFamily="18" charset="0"/>
            </a:endParaRPr>
          </a:p>
        </p:txBody>
      </p:sp>
      <p:sp>
        <p:nvSpPr>
          <p:cNvPr id="142352" name="Rectangle 22"/>
          <p:cNvSpPr>
            <a:spLocks noChangeArrowheads="1"/>
          </p:cNvSpPr>
          <p:nvPr/>
        </p:nvSpPr>
        <p:spPr bwMode="gray">
          <a:xfrm>
            <a:off x="7848600" y="5292725"/>
            <a:ext cx="14763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Mapbuilder </a:t>
            </a:r>
          </a:p>
        </p:txBody>
      </p:sp>
      <p:sp>
        <p:nvSpPr>
          <p:cNvPr id="142353" name="Rectangle 23"/>
          <p:cNvSpPr>
            <a:spLocks noChangeArrowheads="1"/>
          </p:cNvSpPr>
          <p:nvPr/>
        </p:nvSpPr>
        <p:spPr bwMode="blackWhite">
          <a:xfrm>
            <a:off x="6842125" y="3276600"/>
            <a:ext cx="1481138" cy="400050"/>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FOI Server</a:t>
            </a:r>
          </a:p>
        </p:txBody>
      </p:sp>
      <p:sp>
        <p:nvSpPr>
          <p:cNvPr id="21" name="Freeform 24"/>
          <p:cNvSpPr>
            <a:spLocks/>
          </p:cNvSpPr>
          <p:nvPr/>
        </p:nvSpPr>
        <p:spPr bwMode="blackWhite">
          <a:xfrm>
            <a:off x="5118100" y="2474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cmpd="sng">
            <a:solidFill>
              <a:schemeClr val="tx1"/>
            </a:solidFill>
            <a:prstDash val="solid"/>
            <a:round/>
            <a:headEnd type="none" w="sm" len="sm"/>
            <a:tailEnd type="none" w="sm" len="sm"/>
          </a:ln>
        </p:spPr>
        <p:txBody>
          <a:bodyPr/>
          <a:lstStyle/>
          <a:p>
            <a:pPr>
              <a:defRPr/>
            </a:pPr>
            <a:endParaRPr lang="fr-FR">
              <a:latin typeface="+mn-lt"/>
              <a:ea typeface="+mn-ea"/>
              <a:cs typeface="Times New Roman" pitchFamily="18" charset="0"/>
            </a:endParaRPr>
          </a:p>
        </p:txBody>
      </p:sp>
      <p:sp>
        <p:nvSpPr>
          <p:cNvPr id="22" name="Freeform 25"/>
          <p:cNvSpPr>
            <a:spLocks/>
          </p:cNvSpPr>
          <p:nvPr/>
        </p:nvSpPr>
        <p:spPr bwMode="blackWhite">
          <a:xfrm>
            <a:off x="7023100" y="2474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cmpd="sng">
            <a:solidFill>
              <a:schemeClr val="tx1"/>
            </a:solidFill>
            <a:prstDash val="solid"/>
            <a:round/>
            <a:headEnd type="none" w="sm" len="sm"/>
            <a:tailEnd type="none" w="sm" len="sm"/>
          </a:ln>
        </p:spPr>
        <p:txBody>
          <a:bodyPr/>
          <a:lstStyle/>
          <a:p>
            <a:pPr>
              <a:defRPr/>
            </a:pPr>
            <a:endParaRPr lang="fr-FR">
              <a:latin typeface="+mn-lt"/>
              <a:ea typeface="+mn-ea"/>
              <a:cs typeface="Times New Roman" pitchFamily="18" charset="0"/>
            </a:endParaRPr>
          </a:p>
        </p:txBody>
      </p:sp>
      <p:sp>
        <p:nvSpPr>
          <p:cNvPr id="142356" name="Rectangle 26"/>
          <p:cNvSpPr>
            <a:spLocks noChangeArrowheads="1"/>
          </p:cNvSpPr>
          <p:nvPr/>
        </p:nvSpPr>
        <p:spPr bwMode="blackWhite">
          <a:xfrm>
            <a:off x="4889500" y="3810000"/>
            <a:ext cx="2965450" cy="400050"/>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Map Rendering Engine</a:t>
            </a:r>
          </a:p>
        </p:txBody>
      </p:sp>
      <p:sp>
        <p:nvSpPr>
          <p:cNvPr id="24" name="Freeform 27"/>
          <p:cNvSpPr>
            <a:spLocks/>
          </p:cNvSpPr>
          <p:nvPr/>
        </p:nvSpPr>
        <p:spPr bwMode="blackWhite">
          <a:xfrm rot="16200000">
            <a:off x="3235325" y="3241675"/>
            <a:ext cx="331788" cy="554038"/>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cmpd="sng">
            <a:solidFill>
              <a:schemeClr val="tx1"/>
            </a:solidFill>
            <a:prstDash val="solid"/>
            <a:round/>
            <a:headEnd type="none" w="sm" len="sm"/>
            <a:tailEnd type="none" w="sm" len="sm"/>
          </a:ln>
        </p:spPr>
        <p:txBody>
          <a:bodyPr/>
          <a:lstStyle/>
          <a:p>
            <a:pPr>
              <a:defRPr/>
            </a:pPr>
            <a:endParaRPr lang="fr-FR" sz="2000">
              <a:latin typeface="+mn-lt"/>
              <a:ea typeface="+mn-ea"/>
              <a:cs typeface="Times New Roman" pitchFamily="18" charset="0"/>
            </a:endParaRPr>
          </a:p>
        </p:txBody>
      </p:sp>
      <p:sp>
        <p:nvSpPr>
          <p:cNvPr id="142358" name="Rectangle 28"/>
          <p:cNvSpPr>
            <a:spLocks noChangeArrowheads="1"/>
          </p:cNvSpPr>
          <p:nvPr/>
        </p:nvSpPr>
        <p:spPr bwMode="blackWhite">
          <a:xfrm>
            <a:off x="2057400" y="3352800"/>
            <a:ext cx="1066800" cy="70802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2000">
                <a:latin typeface="Arial" pitchFamily="-111" charset="0"/>
              </a:rPr>
              <a:t>Map Cache</a:t>
            </a:r>
          </a:p>
        </p:txBody>
      </p:sp>
      <p:sp>
        <p:nvSpPr>
          <p:cNvPr id="142359" name="Rectangle 36"/>
          <p:cNvSpPr>
            <a:spLocks noChangeArrowheads="1"/>
          </p:cNvSpPr>
          <p:nvPr/>
        </p:nvSpPr>
        <p:spPr bwMode="blackWhite">
          <a:xfrm>
            <a:off x="928688" y="4714875"/>
            <a:ext cx="1216025" cy="369888"/>
          </a:xfrm>
          <a:prstGeom prst="rect">
            <a:avLst/>
          </a:prstGeom>
          <a:solidFill>
            <a:srgbClr val="FFC000"/>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800" b="0">
                <a:solidFill>
                  <a:schemeClr val="hlink"/>
                </a:solidFill>
                <a:latin typeface="Arial" pitchFamily="-111" charset="0"/>
              </a:rPr>
              <a:t>WMS</a:t>
            </a:r>
          </a:p>
        </p:txBody>
      </p:sp>
      <p:sp>
        <p:nvSpPr>
          <p:cNvPr id="142360" name="Rectangle 37"/>
          <p:cNvSpPr>
            <a:spLocks noChangeArrowheads="1"/>
          </p:cNvSpPr>
          <p:nvPr/>
        </p:nvSpPr>
        <p:spPr bwMode="blackWhite">
          <a:xfrm>
            <a:off x="928688" y="5146675"/>
            <a:ext cx="1216025" cy="369888"/>
          </a:xfrm>
          <a:prstGeom prst="rect">
            <a:avLst/>
          </a:prstGeom>
          <a:solidFill>
            <a:srgbClr val="FFC000"/>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800" b="0">
                <a:solidFill>
                  <a:schemeClr val="hlink"/>
                </a:solidFill>
                <a:latin typeface="Arial" pitchFamily="-111" charset="0"/>
              </a:rPr>
              <a:t>WFS</a:t>
            </a:r>
          </a:p>
        </p:txBody>
      </p:sp>
      <p:sp>
        <p:nvSpPr>
          <p:cNvPr id="142361" name="Right Arrow 39"/>
          <p:cNvSpPr>
            <a:spLocks noChangeArrowheads="1"/>
          </p:cNvSpPr>
          <p:nvPr/>
        </p:nvSpPr>
        <p:spPr bwMode="auto">
          <a:xfrm rot="-924980">
            <a:off x="2201863" y="4510088"/>
            <a:ext cx="2740025" cy="287337"/>
          </a:xfrm>
          <a:prstGeom prst="rightArrow">
            <a:avLst>
              <a:gd name="adj1" fmla="val 50000"/>
              <a:gd name="adj2" fmla="val 50152"/>
            </a:avLst>
          </a:prstGeom>
          <a:solidFill>
            <a:srgbClr val="66CC00"/>
          </a:solidFill>
          <a:ln w="25400" cap="rnd">
            <a:solidFill>
              <a:schemeClr val="tx1"/>
            </a:solidFill>
            <a:round/>
            <a:headEnd type="none" w="sm" len="sm"/>
            <a:tailEnd type="none" w="sm" len="sm"/>
          </a:ln>
        </p:spPr>
        <p:txBody>
          <a:bodyPr>
            <a:prstTxWarp prst="textNoShape">
              <a:avLst/>
            </a:prstTxWarp>
          </a:bodyPr>
          <a:lstStyle/>
          <a:p>
            <a:pPr marL="119063" indent="-119063">
              <a:lnSpc>
                <a:spcPct val="90000"/>
              </a:lnSpc>
              <a:buClr>
                <a:schemeClr val="accent1"/>
              </a:buClr>
            </a:pPr>
            <a:endParaRPr lang="fr-FR">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054"/>
          <p:cNvSpPr>
            <a:spLocks noGrp="1" noChangeArrowheads="1"/>
          </p:cNvSpPr>
          <p:nvPr>
            <p:ph type="title"/>
          </p:nvPr>
        </p:nvSpPr>
        <p:spPr/>
        <p:txBody>
          <a:bodyPr/>
          <a:lstStyle/>
          <a:p>
            <a:r>
              <a:rPr lang="en-US">
                <a:ea typeface="ＭＳ Ｐゴシック" pitchFamily="-111" charset="-128"/>
                <a:cs typeface="ＭＳ Ｐゴシック" pitchFamily="-111" charset="-128"/>
              </a:rPr>
              <a:t>WMS Configuration: SRID Mapping</a:t>
            </a:r>
          </a:p>
        </p:txBody>
      </p:sp>
      <p:sp>
        <p:nvSpPr>
          <p:cNvPr id="28675" name="Rectangle 2055"/>
          <p:cNvSpPr>
            <a:spLocks noGrp="1" noChangeArrowheads="1"/>
          </p:cNvSpPr>
          <p:nvPr>
            <p:ph type="body" idx="1"/>
          </p:nvPr>
        </p:nvSpPr>
        <p:spPr/>
        <p:txBody>
          <a:bodyPr/>
          <a:lstStyle/>
          <a:p>
            <a:r>
              <a:rPr lang="en-US">
                <a:ea typeface="ＭＳ Ｐゴシック" pitchFamily="-111" charset="-128"/>
                <a:cs typeface="ＭＳ Ｐゴシック" pitchFamily="-111" charset="-128"/>
              </a:rPr>
              <a:t>SRIDs are advertised using the SDO: namespace. For example</a:t>
            </a:r>
          </a:p>
          <a:p>
            <a:pPr lvl="1"/>
            <a:r>
              <a:rPr lang="fr-FR" b="1"/>
              <a:t>SRS="SDO:81989" </a:t>
            </a:r>
          </a:p>
          <a:p>
            <a:r>
              <a:rPr lang="fr-FR">
                <a:ea typeface="ＭＳ Ｐゴシック" pitchFamily="-111" charset="-128"/>
                <a:cs typeface="ＭＳ Ｐゴシック" pitchFamily="-111" charset="-128"/>
              </a:rPr>
              <a:t>EPSG codes are better known</a:t>
            </a:r>
          </a:p>
          <a:p>
            <a:pPr lvl="1"/>
            <a:r>
              <a:rPr lang="fr-FR" b="1"/>
              <a:t>SRS="EPSG:27700" </a:t>
            </a:r>
          </a:p>
          <a:p>
            <a:r>
              <a:rPr lang="en-US">
                <a:ea typeface="ＭＳ Ｐゴシック" pitchFamily="-111" charset="-128"/>
                <a:cs typeface="ＭＳ Ｐゴシック" pitchFamily="-111" charset="-128"/>
              </a:rPr>
              <a:t>The mappings are defined in a configuration file:</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pPr lvl="1"/>
            <a:endParaRPr lang="en-US"/>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p:txBody>
      </p:sp>
      <p:sp>
        <p:nvSpPr>
          <p:cNvPr id="28676" name="Text Box 2052"/>
          <p:cNvSpPr txBox="1">
            <a:spLocks noChangeArrowheads="1"/>
          </p:cNvSpPr>
          <p:nvPr/>
        </p:nvSpPr>
        <p:spPr bwMode="gray">
          <a:xfrm>
            <a:off x="685800" y="4049713"/>
            <a:ext cx="8839200" cy="13239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&lt;wms_config&gt; ...</a:t>
            </a:r>
          </a:p>
          <a:p>
            <a:pPr defTabSz="228600"/>
            <a:r>
              <a:rPr lang="en-US" sz="1600">
                <a:ea typeface="Courier New" pitchFamily="-111" charset="0"/>
                <a:cs typeface="Courier New" pitchFamily="-111" charset="0"/>
              </a:rPr>
              <a:t>  &lt;sdo_epsg_mapfile&gt;</a:t>
            </a:r>
          </a:p>
          <a:p>
            <a:pPr defTabSz="228600"/>
            <a:r>
              <a:rPr lang="en-US" sz="1600">
                <a:ea typeface="Courier New" pitchFamily="-111" charset="0"/>
                <a:cs typeface="Courier New" pitchFamily="-111" charset="0"/>
              </a:rPr>
              <a:t>    </a:t>
            </a:r>
            <a:r>
              <a:rPr lang="en-US" sz="1600">
                <a:solidFill>
                  <a:schemeClr val="accent1"/>
                </a:solidFill>
                <a:ea typeface="Courier New" pitchFamily="-111" charset="0"/>
                <a:cs typeface="Courier New" pitchFamily="-111" charset="0"/>
              </a:rPr>
              <a:t>../conf/epsg_srids.properties</a:t>
            </a:r>
          </a:p>
          <a:p>
            <a:pPr defTabSz="228600"/>
            <a:r>
              <a:rPr lang="en-US" sz="1600">
                <a:ea typeface="Courier New" pitchFamily="-111" charset="0"/>
                <a:cs typeface="Courier New" pitchFamily="-111" charset="0"/>
              </a:rPr>
              <a:t>  &lt;/sdo_epsg_mapfile&gt;</a:t>
            </a:r>
          </a:p>
          <a:p>
            <a:pPr defTabSz="228600"/>
            <a:r>
              <a:rPr lang="en-US" sz="1600">
                <a:ea typeface="Courier New" pitchFamily="-111" charset="0"/>
                <a:cs typeface="Courier New" pitchFamily="-111" charset="0"/>
              </a:rPr>
              <a:t>&lt;/wms_config&gt;</a:t>
            </a:r>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62" name="Picture 8" descr="C:\Temp\capture1.bmp"/>
          <p:cNvPicPr>
            <a:picLocks noChangeAspect="1" noChangeArrowheads="1"/>
          </p:cNvPicPr>
          <p:nvPr/>
        </p:nvPicPr>
        <p:blipFill>
          <a:blip r:embed="rId2"/>
          <a:srcRect/>
          <a:stretch>
            <a:fillRect/>
          </a:stretch>
        </p:blipFill>
        <p:spPr bwMode="auto">
          <a:xfrm>
            <a:off x="1352550" y="1125538"/>
            <a:ext cx="6840538" cy="4559300"/>
          </a:xfrm>
          <a:prstGeom prst="rect">
            <a:avLst/>
          </a:prstGeom>
          <a:noFill/>
          <a:ln w="9525">
            <a:noFill/>
            <a:miter lim="800000"/>
            <a:headEnd/>
            <a:tailEnd/>
          </a:ln>
        </p:spPr>
      </p:pic>
      <p:sp>
        <p:nvSpPr>
          <p:cNvPr id="143363" name="Rectangle 1027"/>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Define a WMS Theme</a:t>
            </a:r>
          </a:p>
        </p:txBody>
      </p:sp>
      <p:sp>
        <p:nvSpPr>
          <p:cNvPr id="143364" name="Rectangle 1028"/>
          <p:cNvSpPr>
            <a:spLocks noChangeArrowheads="1"/>
          </p:cNvSpPr>
          <p:nvPr/>
        </p:nvSpPr>
        <p:spPr bwMode="gray">
          <a:xfrm>
            <a:off x="4083050" y="2228850"/>
            <a:ext cx="3962400" cy="3810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943109" name="Text Box 1029"/>
          <p:cNvSpPr txBox="1">
            <a:spLocks noChangeArrowheads="1"/>
          </p:cNvSpPr>
          <p:nvPr/>
        </p:nvSpPr>
        <p:spPr bwMode="auto">
          <a:xfrm>
            <a:off x="6673850" y="2533650"/>
            <a:ext cx="27432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URL to get the capabilities document</a:t>
            </a:r>
          </a:p>
        </p:txBody>
      </p:sp>
      <p:sp>
        <p:nvSpPr>
          <p:cNvPr id="9" name="Text Box 1029"/>
          <p:cNvSpPr txBox="1">
            <a:spLocks noChangeArrowheads="1"/>
          </p:cNvSpPr>
          <p:nvPr/>
        </p:nvSpPr>
        <p:spPr bwMode="auto">
          <a:xfrm>
            <a:off x="488950" y="3567113"/>
            <a:ext cx="2743200" cy="1754187"/>
          </a:xfrm>
          <a:prstGeom prst="rect">
            <a:avLst/>
          </a:prstGeom>
          <a:solidFill>
            <a:schemeClr val="bg1"/>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NOTE: This needs an internet connection in order to fetch the XML schema to parse the capabilities XML response</a:t>
            </a:r>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4386" name="Picture 11" descr="C:\Temp\capture4.bmp"/>
          <p:cNvPicPr>
            <a:picLocks noChangeAspect="1" noChangeArrowheads="1"/>
          </p:cNvPicPr>
          <p:nvPr/>
        </p:nvPicPr>
        <p:blipFill>
          <a:blip r:embed="rId2"/>
          <a:srcRect/>
          <a:stretch>
            <a:fillRect/>
          </a:stretch>
        </p:blipFill>
        <p:spPr bwMode="auto">
          <a:xfrm>
            <a:off x="1352550" y="1125538"/>
            <a:ext cx="6913563" cy="4606925"/>
          </a:xfrm>
          <a:prstGeom prst="rect">
            <a:avLst/>
          </a:prstGeom>
          <a:noFill/>
          <a:ln w="9525">
            <a:noFill/>
            <a:miter lim="800000"/>
            <a:headEnd/>
            <a:tailEnd/>
          </a:ln>
        </p:spPr>
      </p:pic>
      <p:sp>
        <p:nvSpPr>
          <p:cNvPr id="144387" name="Rectangle 1027"/>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Define a WMS Theme</a:t>
            </a:r>
          </a:p>
        </p:txBody>
      </p:sp>
      <p:sp>
        <p:nvSpPr>
          <p:cNvPr id="144388" name="Rectangle 1028"/>
          <p:cNvSpPr>
            <a:spLocks noChangeArrowheads="1"/>
          </p:cNvSpPr>
          <p:nvPr/>
        </p:nvSpPr>
        <p:spPr bwMode="gray">
          <a:xfrm>
            <a:off x="4316413" y="2259013"/>
            <a:ext cx="3733800" cy="322262"/>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144389" name="Rectangle 1029"/>
          <p:cNvSpPr>
            <a:spLocks noChangeArrowheads="1"/>
          </p:cNvSpPr>
          <p:nvPr/>
        </p:nvSpPr>
        <p:spPr bwMode="gray">
          <a:xfrm>
            <a:off x="4316413" y="2632075"/>
            <a:ext cx="3733800" cy="2921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944134" name="Text Box 1030"/>
          <p:cNvSpPr txBox="1">
            <a:spLocks noChangeArrowheads="1"/>
          </p:cNvSpPr>
          <p:nvPr/>
        </p:nvSpPr>
        <p:spPr bwMode="auto">
          <a:xfrm>
            <a:off x="7669213" y="1909763"/>
            <a:ext cx="1676400" cy="379412"/>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Choose layers</a:t>
            </a:r>
          </a:p>
        </p:txBody>
      </p:sp>
      <p:sp>
        <p:nvSpPr>
          <p:cNvPr id="944135" name="Text Box 1031"/>
          <p:cNvSpPr txBox="1">
            <a:spLocks noChangeArrowheads="1"/>
          </p:cNvSpPr>
          <p:nvPr/>
        </p:nvSpPr>
        <p:spPr bwMode="auto">
          <a:xfrm>
            <a:off x="7135813" y="2824163"/>
            <a:ext cx="21336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Choose coordinate system</a:t>
            </a:r>
          </a:p>
        </p:txBody>
      </p:sp>
      <p:pic>
        <p:nvPicPr>
          <p:cNvPr id="144392" name="Picture 10" descr="C:\Temp\capture3.bmp"/>
          <p:cNvPicPr>
            <a:picLocks noChangeAspect="1" noChangeArrowheads="1"/>
          </p:cNvPicPr>
          <p:nvPr/>
        </p:nvPicPr>
        <p:blipFill>
          <a:blip r:embed="rId3"/>
          <a:srcRect/>
          <a:stretch>
            <a:fillRect/>
          </a:stretch>
        </p:blipFill>
        <p:spPr bwMode="auto">
          <a:xfrm>
            <a:off x="704850" y="3044825"/>
            <a:ext cx="4464050" cy="3175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5410" name="Picture 6" descr="C:\Temp\capture5.bmp"/>
          <p:cNvPicPr>
            <a:picLocks noChangeAspect="1" noChangeArrowheads="1"/>
          </p:cNvPicPr>
          <p:nvPr/>
        </p:nvPicPr>
        <p:blipFill>
          <a:blip r:embed="rId2"/>
          <a:srcRect/>
          <a:stretch>
            <a:fillRect/>
          </a:stretch>
        </p:blipFill>
        <p:spPr bwMode="auto">
          <a:xfrm>
            <a:off x="1352550" y="1125538"/>
            <a:ext cx="6913563" cy="4606925"/>
          </a:xfrm>
          <a:prstGeom prst="rect">
            <a:avLst/>
          </a:prstGeom>
          <a:noFill/>
          <a:ln w="9525">
            <a:noFill/>
            <a:miter lim="800000"/>
            <a:headEnd/>
            <a:tailEnd/>
          </a:ln>
        </p:spPr>
      </p:pic>
      <p:sp>
        <p:nvSpPr>
          <p:cNvPr id="145411" name="Rectangle 1027"/>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Define a WMS Theme</a:t>
            </a:r>
          </a:p>
        </p:txBody>
      </p:sp>
      <p:sp>
        <p:nvSpPr>
          <p:cNvPr id="145412" name="Rectangle 1028"/>
          <p:cNvSpPr>
            <a:spLocks noChangeArrowheads="1"/>
          </p:cNvSpPr>
          <p:nvPr/>
        </p:nvSpPr>
        <p:spPr bwMode="gray">
          <a:xfrm>
            <a:off x="3297238" y="1916113"/>
            <a:ext cx="4703762" cy="936625"/>
          </a:xfrm>
          <a:prstGeom prst="rect">
            <a:avLst/>
          </a:prstGeom>
          <a:noFill/>
          <a:ln w="19050">
            <a:solidFill>
              <a:schemeClr val="accent1"/>
            </a:solidFill>
            <a:miter lim="800000"/>
            <a:headEnd/>
            <a:tailEnd/>
          </a:ln>
        </p:spPr>
        <p:txBody>
          <a:bodyPr anchor="ctr">
            <a:prstTxWarp prst="textNoShape">
              <a:avLst/>
            </a:prstTxWarp>
          </a:bodyPr>
          <a:lstStyle/>
          <a:p>
            <a:endParaRPr lang="fr-FR"/>
          </a:p>
        </p:txBody>
      </p:sp>
      <p:sp>
        <p:nvSpPr>
          <p:cNvPr id="945157" name="Text Box 1029"/>
          <p:cNvSpPr txBox="1">
            <a:spLocks noChangeArrowheads="1"/>
          </p:cNvSpPr>
          <p:nvPr/>
        </p:nvSpPr>
        <p:spPr bwMode="auto">
          <a:xfrm>
            <a:off x="7239000" y="2286000"/>
            <a:ext cx="2362200" cy="928688"/>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Choose image format, background, transparency</a:t>
            </a:r>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1027"/>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Define a WMS Theme</a:t>
            </a:r>
          </a:p>
        </p:txBody>
      </p:sp>
      <p:pic>
        <p:nvPicPr>
          <p:cNvPr id="146435" name="Picture 2" descr="C:\Temp\capture6.bmp"/>
          <p:cNvPicPr>
            <a:picLocks noChangeAspect="1" noChangeArrowheads="1"/>
          </p:cNvPicPr>
          <p:nvPr/>
        </p:nvPicPr>
        <p:blipFill>
          <a:blip r:embed="rId2"/>
          <a:srcRect/>
          <a:stretch>
            <a:fillRect/>
          </a:stretch>
        </p:blipFill>
        <p:spPr bwMode="auto">
          <a:xfrm>
            <a:off x="1352550" y="1125538"/>
            <a:ext cx="6913563" cy="46069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fr-FR">
                <a:ea typeface="ＭＳ Ｐゴシック" pitchFamily="-111" charset="-128"/>
                <a:cs typeface="ＭＳ Ｐゴシック" pitchFamily="-111" charset="-128"/>
              </a:rPr>
              <a:t>Define a Map over the WMS theme</a:t>
            </a:r>
          </a:p>
        </p:txBody>
      </p:sp>
      <p:pic>
        <p:nvPicPr>
          <p:cNvPr id="147459" name="Picture 3" descr="C:\Temp\capture2.bmp"/>
          <p:cNvPicPr>
            <a:picLocks noChangeAspect="1" noChangeArrowheads="1"/>
          </p:cNvPicPr>
          <p:nvPr/>
        </p:nvPicPr>
        <p:blipFill>
          <a:blip r:embed="rId2"/>
          <a:srcRect/>
          <a:stretch>
            <a:fillRect/>
          </a:stretch>
        </p:blipFill>
        <p:spPr bwMode="auto">
          <a:xfrm>
            <a:off x="1497013" y="981075"/>
            <a:ext cx="7381875" cy="511016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fr-FR">
                <a:ea typeface="ＭＳ Ｐゴシック" pitchFamily="-111" charset="-128"/>
                <a:cs typeface="ＭＳ Ｐゴシック" pitchFamily="-111" charset="-128"/>
              </a:rPr>
              <a:t>Define a Cache on the Base Map</a:t>
            </a:r>
          </a:p>
        </p:txBody>
      </p:sp>
      <p:pic>
        <p:nvPicPr>
          <p:cNvPr id="148483" name="Picture 2" descr="C:\Temp\capture3.bmp"/>
          <p:cNvPicPr>
            <a:picLocks noChangeAspect="1" noChangeArrowheads="1"/>
          </p:cNvPicPr>
          <p:nvPr/>
        </p:nvPicPr>
        <p:blipFill>
          <a:blip r:embed="rId2"/>
          <a:srcRect/>
          <a:stretch>
            <a:fillRect/>
          </a:stretch>
        </p:blipFill>
        <p:spPr bwMode="auto">
          <a:xfrm>
            <a:off x="1568450" y="908050"/>
            <a:ext cx="6191250" cy="5334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Define a WFS Theme</a:t>
            </a:r>
          </a:p>
        </p:txBody>
      </p:sp>
      <p:pic>
        <p:nvPicPr>
          <p:cNvPr id="149507" name="Picture 1027" descr="C:\Documents and Settings\agodfrin\My Documents\capture0.bmp"/>
          <p:cNvPicPr>
            <a:picLocks noChangeAspect="1" noChangeArrowheads="1"/>
          </p:cNvPicPr>
          <p:nvPr/>
        </p:nvPicPr>
        <p:blipFill>
          <a:blip r:embed="rId2"/>
          <a:srcRect/>
          <a:stretch>
            <a:fillRect/>
          </a:stretch>
        </p:blipFill>
        <p:spPr bwMode="auto">
          <a:xfrm>
            <a:off x="1219200" y="1143000"/>
            <a:ext cx="7246938" cy="4572000"/>
          </a:xfrm>
          <a:prstGeom prst="rect">
            <a:avLst/>
          </a:prstGeom>
          <a:noFill/>
          <a:ln w="9525">
            <a:noFill/>
            <a:miter lim="800000"/>
            <a:headEnd/>
            <a:tailEnd/>
          </a:ln>
        </p:spPr>
      </p:pic>
      <p:sp>
        <p:nvSpPr>
          <p:cNvPr id="149508" name="Rectangle 1028"/>
          <p:cNvSpPr>
            <a:spLocks noChangeArrowheads="1"/>
          </p:cNvSpPr>
          <p:nvPr/>
        </p:nvSpPr>
        <p:spPr bwMode="gray">
          <a:xfrm>
            <a:off x="3962400" y="3536950"/>
            <a:ext cx="4343400" cy="3810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98053" name="Text Box 1029"/>
          <p:cNvSpPr txBox="1">
            <a:spLocks noChangeArrowheads="1"/>
          </p:cNvSpPr>
          <p:nvPr/>
        </p:nvSpPr>
        <p:spPr bwMode="auto">
          <a:xfrm>
            <a:off x="6629400" y="3841750"/>
            <a:ext cx="27432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URL to get the capabilities document</a:t>
            </a:r>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 Define a WFS Theme</a:t>
            </a:r>
          </a:p>
        </p:txBody>
      </p:sp>
      <p:pic>
        <p:nvPicPr>
          <p:cNvPr id="150531" name="Picture 3" descr="C:\Documents and Settings\agodfrin\My Documents\capture1.bmp"/>
          <p:cNvPicPr>
            <a:picLocks noChangeAspect="1" noChangeArrowheads="1"/>
          </p:cNvPicPr>
          <p:nvPr/>
        </p:nvPicPr>
        <p:blipFill>
          <a:blip r:embed="rId2"/>
          <a:srcRect/>
          <a:stretch>
            <a:fillRect/>
          </a:stretch>
        </p:blipFill>
        <p:spPr bwMode="auto">
          <a:xfrm>
            <a:off x="1227138" y="1143000"/>
            <a:ext cx="7451725" cy="4572000"/>
          </a:xfrm>
          <a:prstGeom prst="rect">
            <a:avLst/>
          </a:prstGeom>
          <a:noFill/>
          <a:ln w="9525">
            <a:noFill/>
            <a:miter lim="800000"/>
            <a:headEnd/>
            <a:tailEnd/>
          </a:ln>
        </p:spPr>
      </p:pic>
      <p:sp>
        <p:nvSpPr>
          <p:cNvPr id="150532" name="Rectangle 4"/>
          <p:cNvSpPr>
            <a:spLocks noChangeArrowheads="1"/>
          </p:cNvSpPr>
          <p:nvPr/>
        </p:nvSpPr>
        <p:spPr bwMode="gray">
          <a:xfrm>
            <a:off x="4038600" y="2362200"/>
            <a:ext cx="4343400" cy="334963"/>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150533" name="Rectangle 5"/>
          <p:cNvSpPr>
            <a:spLocks noChangeArrowheads="1"/>
          </p:cNvSpPr>
          <p:nvPr/>
        </p:nvSpPr>
        <p:spPr bwMode="gray">
          <a:xfrm>
            <a:off x="4035425" y="2692400"/>
            <a:ext cx="4343400" cy="334963"/>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99078" name="Text Box 6"/>
          <p:cNvSpPr txBox="1">
            <a:spLocks noChangeArrowheads="1"/>
          </p:cNvSpPr>
          <p:nvPr/>
        </p:nvSpPr>
        <p:spPr bwMode="auto">
          <a:xfrm>
            <a:off x="6858000" y="2112963"/>
            <a:ext cx="2743200" cy="379412"/>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Choose feature type</a:t>
            </a:r>
          </a:p>
        </p:txBody>
      </p:sp>
      <p:sp>
        <p:nvSpPr>
          <p:cNvPr id="899079" name="Text Box 7"/>
          <p:cNvSpPr txBox="1">
            <a:spLocks noChangeArrowheads="1"/>
          </p:cNvSpPr>
          <p:nvPr/>
        </p:nvSpPr>
        <p:spPr bwMode="auto">
          <a:xfrm>
            <a:off x="6858000" y="2667000"/>
            <a:ext cx="2743200" cy="379413"/>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Choose spatial column</a:t>
            </a:r>
          </a:p>
        </p:txBody>
      </p:sp>
      <p:sp>
        <p:nvSpPr>
          <p:cNvPr id="150536" name="Rectangle 8"/>
          <p:cNvSpPr>
            <a:spLocks noChangeArrowheads="1"/>
          </p:cNvSpPr>
          <p:nvPr/>
        </p:nvSpPr>
        <p:spPr bwMode="gray">
          <a:xfrm>
            <a:off x="4035425" y="3343275"/>
            <a:ext cx="4343400" cy="334963"/>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99081" name="Text Box 9"/>
          <p:cNvSpPr txBox="1">
            <a:spLocks noChangeArrowheads="1"/>
          </p:cNvSpPr>
          <p:nvPr/>
        </p:nvSpPr>
        <p:spPr bwMode="auto">
          <a:xfrm>
            <a:off x="6858000" y="3479800"/>
            <a:ext cx="2743200" cy="379413"/>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Choose attributes</a:t>
            </a:r>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Using WMS/WFS Themes in Applications</a:t>
            </a:r>
          </a:p>
        </p:txBody>
      </p:sp>
      <p:sp>
        <p:nvSpPr>
          <p:cNvPr id="151555"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Just use them like any other theme in your map definitions</a:t>
            </a:r>
          </a:p>
          <a:p>
            <a:pPr eaLnBrk="1" hangingPunct="1"/>
            <a:r>
              <a:rPr lang="en-US">
                <a:ea typeface="ＭＳ Ｐゴシック" pitchFamily="-111" charset="-128"/>
                <a:cs typeface="ＭＳ Ｐゴシック" pitchFamily="-111" charset="-128"/>
              </a:rPr>
              <a:t>Can mix and match regular themes and WFS themes on the same base map</a:t>
            </a:r>
          </a:p>
          <a:p>
            <a:pPr eaLnBrk="1" hangingPunct="1"/>
            <a:r>
              <a:rPr lang="en-US">
                <a:ea typeface="ＭＳ Ｐゴシック" pitchFamily="-111" charset="-128"/>
                <a:cs typeface="ＭＳ Ｐゴシック" pitchFamily="-111" charset="-128"/>
              </a:rPr>
              <a:t>Can also use WMS/WFS themes in map requests</a:t>
            </a:r>
          </a:p>
          <a:p>
            <a:pPr eaLnBrk="1" hangingPunct="1"/>
            <a:r>
              <a:rPr lang="en-US">
                <a:ea typeface="ＭＳ Ｐゴシック" pitchFamily="-111" charset="-128"/>
                <a:cs typeface="ＭＳ Ｐゴシック" pitchFamily="-111" charset="-128"/>
              </a:rPr>
              <a:t>Can use WMS themes for base maps in Oracle Maps</a:t>
            </a:r>
          </a:p>
          <a:p>
            <a:pPr eaLnBrk="1" hangingPunct="1"/>
            <a:r>
              <a:rPr lang="en-US">
                <a:ea typeface="ＭＳ Ｐゴシック" pitchFamily="-111" charset="-128"/>
                <a:cs typeface="ＭＳ Ｐゴシック" pitchFamily="-111" charset="-128"/>
              </a:rPr>
              <a:t>Can use WFS themes as FOI theme for Oracle Maps</a:t>
            </a:r>
          </a:p>
          <a:p>
            <a:pPr eaLnBrk="1" hangingPunct="1"/>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Rectangle 1026"/>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152579" name="Text Box 1027"/>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latin typeface="Arial" pitchFamily="-111" charset="0"/>
              </a:rPr>
              <a:t>CSW</a:t>
            </a:r>
            <a:r>
              <a:rPr lang="en-US" sz="3200">
                <a:latin typeface="Arial" pitchFamily="-111" charset="0"/>
              </a:rPr>
              <a:t> Catalog Service</a:t>
            </a:r>
          </a:p>
        </p:txBody>
      </p:sp>
      <p:pic>
        <p:nvPicPr>
          <p:cNvPr id="152580" name="Picture 1028"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52581" name="Picture 1029"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054"/>
          <p:cNvSpPr>
            <a:spLocks noGrp="1" noChangeArrowheads="1"/>
          </p:cNvSpPr>
          <p:nvPr>
            <p:ph type="title"/>
          </p:nvPr>
        </p:nvSpPr>
        <p:spPr/>
        <p:txBody>
          <a:bodyPr/>
          <a:lstStyle/>
          <a:p>
            <a:r>
              <a:rPr lang="en-US">
                <a:ea typeface="ＭＳ Ｐゴシック" pitchFamily="-111" charset="-128"/>
                <a:cs typeface="ＭＳ Ｐゴシック" pitchFamily="-111" charset="-128"/>
              </a:rPr>
              <a:t>WMS Configuration: SRID Mapping</a:t>
            </a:r>
          </a:p>
        </p:txBody>
      </p:sp>
      <p:sp>
        <p:nvSpPr>
          <p:cNvPr id="29699" name="Rectangle 2055"/>
          <p:cNvSpPr>
            <a:spLocks noGrp="1" noChangeArrowheads="1"/>
          </p:cNvSpPr>
          <p:nvPr>
            <p:ph type="body" idx="1"/>
          </p:nvPr>
        </p:nvSpPr>
        <p:spPr/>
        <p:txBody>
          <a:bodyPr/>
          <a:lstStyle/>
          <a:p>
            <a:r>
              <a:rPr lang="en-US">
                <a:ea typeface="ＭＳ Ｐゴシック" pitchFamily="-111" charset="-128"/>
                <a:cs typeface="ＭＳ Ｐゴシック" pitchFamily="-111" charset="-128"/>
              </a:rPr>
              <a:t>The mapping file contains lines like </a:t>
            </a:r>
            <a:r>
              <a:rPr lang="en-US" b="1">
                <a:ea typeface="ＭＳ Ｐゴシック" pitchFamily="-111" charset="-128"/>
                <a:cs typeface="ＭＳ Ｐゴシック" pitchFamily="-111" charset="-128"/>
              </a:rPr>
              <a:t>sdo_srid=epsg_srid</a:t>
            </a:r>
          </a:p>
          <a:p>
            <a:r>
              <a:rPr lang="en-US">
                <a:ea typeface="ＭＳ Ｐゴシック" pitchFamily="-111" charset="-128"/>
                <a:cs typeface="ＭＳ Ｐゴシック" pitchFamily="-111" charset="-128"/>
              </a:rPr>
              <a:t>For example, the following associates Oracle SRIDs 82208, 82771 and 91989 with their EPSG equivalents:</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r>
              <a:rPr lang="en-US">
                <a:ea typeface="ＭＳ Ｐゴシック" pitchFamily="-111" charset="-128"/>
                <a:cs typeface="ＭＳ Ｐゴシック" pitchFamily="-111" charset="-128"/>
              </a:rPr>
              <a:t>Note that Oracle SRID 8307 (Longitude Latitude WGS84) is automatically associated with EPSG SRID 4326.</a:t>
            </a:r>
          </a:p>
          <a:p>
            <a:r>
              <a:rPr lang="en-US">
                <a:ea typeface="ＭＳ Ｐゴシック" pitchFamily="-111" charset="-128"/>
                <a:cs typeface="ＭＳ Ｐゴシック" pitchFamily="-111" charset="-128"/>
              </a:rPr>
              <a:t>EPSG codes still need a specific definition</a:t>
            </a:r>
          </a:p>
          <a:p>
            <a:pPr lvl="1"/>
            <a:r>
              <a:rPr lang="en-US"/>
              <a:t>So that </a:t>
            </a:r>
            <a:r>
              <a:rPr lang="fr-FR" b="1"/>
              <a:t>SRS="SDO:27700" </a:t>
            </a:r>
            <a:r>
              <a:rPr lang="fr-FR"/>
              <a:t>becomes </a:t>
            </a:r>
            <a:r>
              <a:rPr lang="fr-FR" b="1"/>
              <a:t>SRS="EPSG:27700"</a:t>
            </a:r>
          </a:p>
          <a:p>
            <a:pPr lvl="1"/>
            <a:endParaRPr lang="fr-FR" b="1"/>
          </a:p>
          <a:p>
            <a:pPr lvl="1"/>
            <a:endParaRPr lang="en-US"/>
          </a:p>
          <a:p>
            <a:endParaRPr lang="en-US">
              <a:ea typeface="ＭＳ Ｐゴシック" pitchFamily="-111" charset="-128"/>
              <a:cs typeface="ＭＳ Ｐゴシック" pitchFamily="-111" charset="-128"/>
            </a:endParaRPr>
          </a:p>
        </p:txBody>
      </p:sp>
      <p:sp>
        <p:nvSpPr>
          <p:cNvPr id="29700" name="Text Box 2053"/>
          <p:cNvSpPr txBox="1">
            <a:spLocks noChangeArrowheads="1"/>
          </p:cNvSpPr>
          <p:nvPr/>
        </p:nvSpPr>
        <p:spPr bwMode="gray">
          <a:xfrm>
            <a:off x="685800" y="2814638"/>
            <a:ext cx="8839200" cy="830262"/>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82208=32601</a:t>
            </a:r>
          </a:p>
          <a:p>
            <a:pPr defTabSz="228600"/>
            <a:r>
              <a:rPr lang="en-US" sz="1600">
                <a:ea typeface="Courier New" pitchFamily="-111" charset="0"/>
                <a:cs typeface="Courier New" pitchFamily="-111" charset="0"/>
              </a:rPr>
              <a:t>82271=32602</a:t>
            </a:r>
          </a:p>
          <a:p>
            <a:pPr defTabSz="228600"/>
            <a:r>
              <a:rPr lang="en-US" sz="1600">
                <a:ea typeface="Courier New" pitchFamily="-111" charset="0"/>
                <a:cs typeface="Courier New" pitchFamily="-111" charset="0"/>
              </a:rPr>
              <a:t>81989=27700</a:t>
            </a:r>
          </a:p>
        </p:txBody>
      </p:sp>
      <p:sp>
        <p:nvSpPr>
          <p:cNvPr id="29701" name="Text Box 2053"/>
          <p:cNvSpPr txBox="1">
            <a:spLocks noChangeArrowheads="1"/>
          </p:cNvSpPr>
          <p:nvPr/>
        </p:nvSpPr>
        <p:spPr bwMode="gray">
          <a:xfrm>
            <a:off x="685800" y="5373688"/>
            <a:ext cx="8839200" cy="338137"/>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27700=27700</a:t>
            </a:r>
          </a:p>
        </p:txBody>
      </p:sp>
    </p:spTree>
  </p:cSld>
  <p:clrMapOvr>
    <a:masterClrMapping/>
  </p:clrMapOvr>
  <p:transition>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Catalog Service</a:t>
            </a:r>
          </a:p>
        </p:txBody>
      </p:sp>
      <p:sp>
        <p:nvSpPr>
          <p:cNvPr id="154627" name="Rectangle 3"/>
          <p:cNvSpPr>
            <a:spLocks noGrp="1" noChangeArrowheads="1"/>
          </p:cNvSpPr>
          <p:nvPr>
            <p:ph type="body" idx="1"/>
          </p:nvPr>
        </p:nvSpPr>
        <p:spPr/>
        <p:txBody>
          <a:bodyPr/>
          <a:lstStyle/>
          <a:p>
            <a:pPr eaLnBrk="1" hangingPunct="1"/>
            <a:r>
              <a:rPr lang="en-US" u="sng">
                <a:ea typeface="ＭＳ Ｐゴシック" pitchFamily="-111" charset="-128"/>
                <a:cs typeface="ＭＳ Ｐゴシック" pitchFamily="-111" charset="-128"/>
              </a:rPr>
              <a:t>Provided with Oracle Spatial</a:t>
            </a:r>
          </a:p>
          <a:p>
            <a:pPr lvl="1" eaLnBrk="1" hangingPunct="1"/>
            <a:r>
              <a:rPr lang="en-US"/>
              <a:t>Need to license the Oracle Spatial option</a:t>
            </a:r>
          </a:p>
          <a:p>
            <a:pPr eaLnBrk="1" hangingPunct="1"/>
            <a:r>
              <a:rPr lang="en-US">
                <a:ea typeface="ＭＳ Ｐゴシック" pitchFamily="-111" charset="-128"/>
                <a:cs typeface="ＭＳ Ｐゴシック" pitchFamily="-111" charset="-128"/>
              </a:rPr>
              <a:t>Can deploy in any application server</a:t>
            </a:r>
          </a:p>
          <a:p>
            <a:pPr lvl="1" eaLnBrk="1" hangingPunct="1"/>
            <a:r>
              <a:rPr lang="en-US"/>
              <a:t>Deployed together with WFS</a:t>
            </a:r>
          </a:p>
          <a:p>
            <a:pPr eaLnBrk="1" hangingPunct="1"/>
            <a:r>
              <a:rPr lang="en-US">
                <a:ea typeface="ＭＳ Ｐゴシック" pitchFamily="-111" charset="-128"/>
                <a:cs typeface="ＭＳ Ｐゴシック" pitchFamily="-111" charset="-128"/>
              </a:rPr>
              <a:t>OGC Conformance</a:t>
            </a:r>
          </a:p>
          <a:p>
            <a:pPr lvl="1" eaLnBrk="1" hangingPunct="1"/>
            <a:r>
              <a:rPr lang="en-US"/>
              <a:t>Versions 1.0</a:t>
            </a:r>
          </a:p>
          <a:p>
            <a:pPr eaLnBrk="1" hangingPunct="1"/>
            <a:r>
              <a:rPr lang="en-US">
                <a:ea typeface="ＭＳ Ｐゴシック" pitchFamily="-111" charset="-128"/>
                <a:cs typeface="ＭＳ Ｐゴシック" pitchFamily="-111" charset="-128"/>
              </a:rPr>
              <a:t>Processes all CSW requests:</a:t>
            </a:r>
          </a:p>
          <a:p>
            <a:pPr lvl="1" eaLnBrk="1" hangingPunct="1"/>
            <a:r>
              <a:rPr lang="en-US"/>
              <a:t>Queries</a:t>
            </a:r>
          </a:p>
          <a:p>
            <a:pPr lvl="1" eaLnBrk="1" hangingPunct="1"/>
            <a:r>
              <a:rPr lang="en-US"/>
              <a:t>Updates (Transaction)</a:t>
            </a:r>
          </a:p>
          <a:p>
            <a:pPr lvl="1" eaLnBrk="1" hangingPunct="1"/>
            <a:r>
              <a:rPr lang="en-US"/>
              <a:t>Harvesting</a:t>
            </a:r>
          </a:p>
          <a:p>
            <a:pPr eaLnBrk="1" hangingPunct="1"/>
            <a:r>
              <a:rPr lang="en-US">
                <a:ea typeface="ＭＳ Ｐゴシック" pitchFamily="-111" charset="-128"/>
                <a:cs typeface="ＭＳ Ｐゴシック" pitchFamily="-111" charset="-128"/>
              </a:rPr>
              <a:t>SOAP and XML interfaces</a:t>
            </a:r>
          </a:p>
        </p:txBody>
      </p:sp>
    </p:spTree>
  </p:cSld>
  <p:clrMapOvr>
    <a:masterClrMapping/>
  </p:clrMapOvr>
  <p:transition>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Catalog Service Architecture</a:t>
            </a:r>
          </a:p>
        </p:txBody>
      </p:sp>
      <p:sp>
        <p:nvSpPr>
          <p:cNvPr id="155651" name="Line 3"/>
          <p:cNvSpPr>
            <a:spLocks noChangeShapeType="1"/>
          </p:cNvSpPr>
          <p:nvPr/>
        </p:nvSpPr>
        <p:spPr bwMode="auto">
          <a:xfrm>
            <a:off x="457200" y="4038600"/>
            <a:ext cx="89154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155652" name="Rectangle 4"/>
          <p:cNvSpPr>
            <a:spLocks noChangeArrowheads="1"/>
          </p:cNvSpPr>
          <p:nvPr/>
        </p:nvSpPr>
        <p:spPr bwMode="blackWhite">
          <a:xfrm>
            <a:off x="8494713" y="3810000"/>
            <a:ext cx="1066800" cy="400050"/>
          </a:xfrm>
          <a:prstGeom prst="rect">
            <a:avLst/>
          </a:prstGeom>
          <a:solidFill>
            <a:schemeClr val="bg1"/>
          </a:solidFill>
          <a:ln w="9525">
            <a:noFill/>
            <a:miter lim="800000"/>
            <a:headEnd/>
            <a:tailEnd/>
          </a:ln>
        </p:spPr>
        <p:txBody>
          <a:bodyPr lIns="92075" tIns="46038" rIns="92075" bIns="46038">
            <a:prstTxWarp prst="textNoShape">
              <a:avLst/>
            </a:prstTxWarp>
            <a:spAutoFit/>
          </a:bodyPr>
          <a:lstStyle/>
          <a:p>
            <a:pPr eaLnBrk="0" hangingPunct="0"/>
            <a:r>
              <a:rPr lang="en-US" sz="2000">
                <a:latin typeface="Arial" pitchFamily="-111" charset="0"/>
              </a:rPr>
              <a:t>JDBC</a:t>
            </a:r>
          </a:p>
        </p:txBody>
      </p:sp>
      <p:sp>
        <p:nvSpPr>
          <p:cNvPr id="155653" name="Line 5"/>
          <p:cNvSpPr>
            <a:spLocks noChangeShapeType="1"/>
          </p:cNvSpPr>
          <p:nvPr/>
        </p:nvSpPr>
        <p:spPr bwMode="auto">
          <a:xfrm>
            <a:off x="457200" y="2362200"/>
            <a:ext cx="89027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155654" name="Rectangle 6"/>
          <p:cNvSpPr>
            <a:spLocks noChangeArrowheads="1"/>
          </p:cNvSpPr>
          <p:nvPr/>
        </p:nvSpPr>
        <p:spPr bwMode="blackWhite">
          <a:xfrm>
            <a:off x="3733800" y="2743200"/>
            <a:ext cx="4800600" cy="990600"/>
          </a:xfrm>
          <a:prstGeom prst="rect">
            <a:avLst/>
          </a:prstGeom>
          <a:solidFill>
            <a:srgbClr val="99CCFF"/>
          </a:solidFill>
          <a:ln w="25400">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2400" b="0">
              <a:latin typeface="Times New Roman" pitchFamily="-111" charset="0"/>
            </a:endParaRPr>
          </a:p>
        </p:txBody>
      </p:sp>
      <p:sp>
        <p:nvSpPr>
          <p:cNvPr id="155655" name="Rectangle 7"/>
          <p:cNvSpPr>
            <a:spLocks noChangeArrowheads="1"/>
          </p:cNvSpPr>
          <p:nvPr/>
        </p:nvSpPr>
        <p:spPr bwMode="auto">
          <a:xfrm>
            <a:off x="457200" y="5299075"/>
            <a:ext cx="1200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Database</a:t>
            </a:r>
          </a:p>
        </p:txBody>
      </p:sp>
      <p:sp>
        <p:nvSpPr>
          <p:cNvPr id="155656" name="Rectangle 8"/>
          <p:cNvSpPr>
            <a:spLocks noChangeArrowheads="1"/>
          </p:cNvSpPr>
          <p:nvPr/>
        </p:nvSpPr>
        <p:spPr bwMode="auto">
          <a:xfrm>
            <a:off x="457200" y="2743200"/>
            <a:ext cx="1747838" cy="64135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Application Server</a:t>
            </a:r>
          </a:p>
        </p:txBody>
      </p:sp>
      <p:sp>
        <p:nvSpPr>
          <p:cNvPr id="155657" name="Rectangle 9"/>
          <p:cNvSpPr>
            <a:spLocks noChangeArrowheads="1"/>
          </p:cNvSpPr>
          <p:nvPr/>
        </p:nvSpPr>
        <p:spPr bwMode="auto">
          <a:xfrm>
            <a:off x="457200" y="1447800"/>
            <a:ext cx="819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Client</a:t>
            </a:r>
            <a:endParaRPr lang="en-US" sz="1600">
              <a:latin typeface="Arial" pitchFamily="-111" charset="0"/>
            </a:endParaRPr>
          </a:p>
        </p:txBody>
      </p:sp>
      <p:sp>
        <p:nvSpPr>
          <p:cNvPr id="155658" name="Rectangle 10"/>
          <p:cNvSpPr>
            <a:spLocks noChangeArrowheads="1"/>
          </p:cNvSpPr>
          <p:nvPr/>
        </p:nvSpPr>
        <p:spPr bwMode="blackWhite">
          <a:xfrm>
            <a:off x="4791075" y="1371600"/>
            <a:ext cx="2773363" cy="685800"/>
          </a:xfrm>
          <a:prstGeom prst="rect">
            <a:avLst/>
          </a:prstGeom>
          <a:solidFill>
            <a:srgbClr val="FFFF99"/>
          </a:solidFill>
          <a:ln w="25400">
            <a:solidFill>
              <a:schemeClr val="tx1"/>
            </a:solidFill>
            <a:miter lim="800000"/>
            <a:headEnd/>
            <a:tailEnd/>
          </a:ln>
        </p:spPr>
        <p:txBody>
          <a:bodyPr wrap="none" anchor="ctr">
            <a:prstTxWarp prst="textNoShape">
              <a:avLst/>
            </a:prstTxWarp>
          </a:bodyPr>
          <a:lstStyle/>
          <a:p>
            <a:pPr algn="ctr" eaLnBrk="0" hangingPunct="0"/>
            <a:endParaRPr lang="fr-FR" sz="2400" b="0">
              <a:solidFill>
                <a:schemeClr val="bg1"/>
              </a:solidFill>
              <a:latin typeface="Times New Roman" pitchFamily="-111" charset="0"/>
            </a:endParaRPr>
          </a:p>
        </p:txBody>
      </p:sp>
      <p:sp>
        <p:nvSpPr>
          <p:cNvPr id="155659" name="Rectangle 11"/>
          <p:cNvSpPr>
            <a:spLocks noChangeArrowheads="1"/>
          </p:cNvSpPr>
          <p:nvPr/>
        </p:nvSpPr>
        <p:spPr bwMode="blackWhite">
          <a:xfrm>
            <a:off x="5410200" y="1524000"/>
            <a:ext cx="14160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CSW Client</a:t>
            </a:r>
          </a:p>
        </p:txBody>
      </p:sp>
      <p:sp>
        <p:nvSpPr>
          <p:cNvPr id="155660" name="Rectangle 12"/>
          <p:cNvSpPr>
            <a:spLocks noChangeArrowheads="1"/>
          </p:cNvSpPr>
          <p:nvPr/>
        </p:nvSpPr>
        <p:spPr bwMode="blackWhite">
          <a:xfrm>
            <a:off x="8523288" y="2133600"/>
            <a:ext cx="849312" cy="396875"/>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HTTP</a:t>
            </a:r>
          </a:p>
        </p:txBody>
      </p:sp>
      <p:grpSp>
        <p:nvGrpSpPr>
          <p:cNvPr id="155661" name="Group 13"/>
          <p:cNvGrpSpPr>
            <a:grpSpLocks/>
          </p:cNvGrpSpPr>
          <p:nvPr/>
        </p:nvGrpSpPr>
        <p:grpSpPr bwMode="auto">
          <a:xfrm>
            <a:off x="4724400" y="4419600"/>
            <a:ext cx="2908300" cy="1676400"/>
            <a:chOff x="288" y="2982"/>
            <a:chExt cx="532" cy="412"/>
          </a:xfrm>
        </p:grpSpPr>
        <p:sp>
          <p:nvSpPr>
            <p:cNvPr id="155670" name="Rectangle 1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155671" name="Oval 1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155672" name="Oval 1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sp>
        <p:nvSpPr>
          <p:cNvPr id="155662" name="Rectangle 18"/>
          <p:cNvSpPr>
            <a:spLocks noChangeArrowheads="1"/>
          </p:cNvSpPr>
          <p:nvPr/>
        </p:nvSpPr>
        <p:spPr bwMode="gray">
          <a:xfrm>
            <a:off x="5257800" y="4576763"/>
            <a:ext cx="2022475" cy="376237"/>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CSW Processing</a:t>
            </a:r>
          </a:p>
        </p:txBody>
      </p:sp>
      <p:sp>
        <p:nvSpPr>
          <p:cNvPr id="155663" name="Freeform 19"/>
          <p:cNvSpPr>
            <a:spLocks/>
          </p:cNvSpPr>
          <p:nvPr/>
        </p:nvSpPr>
        <p:spPr bwMode="blackWhite">
          <a:xfrm>
            <a:off x="6019800" y="3733800"/>
            <a:ext cx="331788" cy="685800"/>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155664" name="Rectangle 20"/>
          <p:cNvSpPr>
            <a:spLocks noChangeArrowheads="1"/>
          </p:cNvSpPr>
          <p:nvPr/>
        </p:nvSpPr>
        <p:spPr bwMode="gray">
          <a:xfrm>
            <a:off x="7848600" y="5181600"/>
            <a:ext cx="13493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Admin API</a:t>
            </a:r>
          </a:p>
          <a:p>
            <a:pPr eaLnBrk="0" hangingPunct="0"/>
            <a:r>
              <a:rPr lang="en-US" sz="1800">
                <a:solidFill>
                  <a:schemeClr val="hlink"/>
                </a:solidFill>
                <a:latin typeface="Arial" pitchFamily="-111" charset="0"/>
              </a:rPr>
              <a:t>(PL/SQL) </a:t>
            </a:r>
          </a:p>
        </p:txBody>
      </p:sp>
      <p:sp>
        <p:nvSpPr>
          <p:cNvPr id="155665" name="Freeform 21"/>
          <p:cNvSpPr>
            <a:spLocks/>
          </p:cNvSpPr>
          <p:nvPr/>
        </p:nvSpPr>
        <p:spPr bwMode="blackWhite">
          <a:xfrm>
            <a:off x="6019800" y="2093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155666" name="Rectangle 22"/>
          <p:cNvSpPr>
            <a:spLocks noChangeArrowheads="1"/>
          </p:cNvSpPr>
          <p:nvPr/>
        </p:nvSpPr>
        <p:spPr bwMode="auto">
          <a:xfrm>
            <a:off x="3886200" y="2209800"/>
            <a:ext cx="1687513" cy="277813"/>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1200">
                <a:latin typeface="Arial" pitchFamily="-111" charset="0"/>
              </a:rPr>
              <a:t>Requests/responses</a:t>
            </a:r>
            <a:endParaRPr lang="en-US" sz="1000">
              <a:latin typeface="Arial" pitchFamily="-111" charset="0"/>
            </a:endParaRPr>
          </a:p>
        </p:txBody>
      </p:sp>
      <p:sp>
        <p:nvSpPr>
          <p:cNvPr id="155667" name="Rectangle 23"/>
          <p:cNvSpPr>
            <a:spLocks noChangeArrowheads="1"/>
          </p:cNvSpPr>
          <p:nvPr/>
        </p:nvSpPr>
        <p:spPr bwMode="blackWhite">
          <a:xfrm>
            <a:off x="3733800" y="2743200"/>
            <a:ext cx="4800600" cy="3460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latin typeface="Arial" pitchFamily="-111" charset="0"/>
              </a:rPr>
              <a:t>CSW Server API</a:t>
            </a:r>
            <a:endParaRPr lang="fr-FR" sz="1600">
              <a:solidFill>
                <a:schemeClr val="hlink"/>
              </a:solidFill>
              <a:latin typeface="Arial" pitchFamily="-111" charset="0"/>
            </a:endParaRPr>
          </a:p>
        </p:txBody>
      </p:sp>
      <p:sp>
        <p:nvSpPr>
          <p:cNvPr id="155668" name="Rectangle 24"/>
          <p:cNvSpPr>
            <a:spLocks noChangeArrowheads="1"/>
          </p:cNvSpPr>
          <p:nvPr/>
        </p:nvSpPr>
        <p:spPr bwMode="gray">
          <a:xfrm>
            <a:off x="5486400" y="5257800"/>
            <a:ext cx="13874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Catalog </a:t>
            </a:r>
          </a:p>
          <a:p>
            <a:pPr eaLnBrk="0" hangingPunct="0"/>
            <a:r>
              <a:rPr lang="en-US" sz="1800">
                <a:solidFill>
                  <a:schemeClr val="hlink"/>
                </a:solidFill>
                <a:latin typeface="Arial" pitchFamily="-111" charset="0"/>
              </a:rPr>
              <a:t>Repository</a:t>
            </a:r>
          </a:p>
        </p:txBody>
      </p:sp>
      <p:sp>
        <p:nvSpPr>
          <p:cNvPr id="155669" name="Rectangle 25"/>
          <p:cNvSpPr>
            <a:spLocks noChangeArrowheads="1"/>
          </p:cNvSpPr>
          <p:nvPr/>
        </p:nvSpPr>
        <p:spPr bwMode="gray">
          <a:xfrm>
            <a:off x="5257800" y="3276600"/>
            <a:ext cx="17430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Catalog cache</a:t>
            </a:r>
          </a:p>
        </p:txBody>
      </p:sp>
    </p:spTree>
  </p:cSld>
  <p:clrMapOvr>
    <a:masterClrMapping/>
  </p:clrMapOvr>
  <p:transition>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CSW Operations</a:t>
            </a:r>
          </a:p>
        </p:txBody>
      </p:sp>
      <p:sp>
        <p:nvSpPr>
          <p:cNvPr id="156675" name="Rectangle 3"/>
          <p:cNvSpPr>
            <a:spLocks noGrp="1" noChangeArrowheads="1"/>
          </p:cNvSpPr>
          <p:nvPr>
            <p:ph type="body" sz="half" idx="1"/>
          </p:nvPr>
        </p:nvSpPr>
        <p:spPr/>
        <p:txBody>
          <a:bodyPr/>
          <a:lstStyle/>
          <a:p>
            <a:pPr eaLnBrk="1" hangingPunct="1">
              <a:lnSpc>
                <a:spcPct val="90000"/>
              </a:lnSpc>
            </a:pPr>
            <a:r>
              <a:rPr lang="en-US" sz="2000">
                <a:solidFill>
                  <a:schemeClr val="accent1"/>
                </a:solidFill>
                <a:ea typeface="ＭＳ Ｐゴシック" pitchFamily="-111" charset="-128"/>
                <a:cs typeface="ＭＳ Ｐゴシック" pitchFamily="-111" charset="-128"/>
              </a:rPr>
              <a:t>GetCapabilities</a:t>
            </a:r>
            <a:r>
              <a:rPr lang="en-US" sz="2000">
                <a:ea typeface="ＭＳ Ｐゴシック" pitchFamily="-111" charset="-128"/>
                <a:cs typeface="ＭＳ Ｐゴシック" pitchFamily="-111" charset="-128"/>
              </a:rPr>
              <a:t> – get the metadata about the types / operations a catalog  server supports</a:t>
            </a:r>
          </a:p>
          <a:p>
            <a:pPr eaLnBrk="1" hangingPunct="1">
              <a:lnSpc>
                <a:spcPct val="90000"/>
              </a:lnSpc>
            </a:pPr>
            <a:r>
              <a:rPr lang="en-US" sz="2000">
                <a:solidFill>
                  <a:schemeClr val="accent1"/>
                </a:solidFill>
                <a:ea typeface="ＭＳ Ｐゴシック" pitchFamily="-111" charset="-128"/>
                <a:cs typeface="ＭＳ Ｐゴシック" pitchFamily="-111" charset="-128"/>
              </a:rPr>
              <a:t>DescribeRecord</a:t>
            </a:r>
            <a:r>
              <a:rPr lang="en-US" sz="2000">
                <a:ea typeface="ＭＳ Ｐゴシック" pitchFamily="-111" charset="-128"/>
                <a:cs typeface="ＭＳ Ｐゴシック" pitchFamily="-111" charset="-128"/>
              </a:rPr>
              <a:t> – get the structural information about a catalog record type</a:t>
            </a:r>
          </a:p>
          <a:p>
            <a:pPr eaLnBrk="1" hangingPunct="1">
              <a:lnSpc>
                <a:spcPct val="90000"/>
              </a:lnSpc>
            </a:pPr>
            <a:r>
              <a:rPr lang="en-US" sz="2000">
                <a:solidFill>
                  <a:schemeClr val="accent1"/>
                </a:solidFill>
                <a:ea typeface="ＭＳ Ｐゴシック" pitchFamily="-111" charset="-128"/>
                <a:cs typeface="ＭＳ Ｐゴシック" pitchFamily="-111" charset="-128"/>
              </a:rPr>
              <a:t>GetRecords </a:t>
            </a:r>
            <a:r>
              <a:rPr lang="en-US" sz="2000">
                <a:ea typeface="ＭＳ Ｐゴシック" pitchFamily="-111" charset="-128"/>
                <a:cs typeface="ＭＳ Ｐゴシック" pitchFamily="-111" charset="-128"/>
              </a:rPr>
              <a:t>– query different parts of record instances </a:t>
            </a:r>
          </a:p>
          <a:p>
            <a:pPr eaLnBrk="1" hangingPunct="1">
              <a:lnSpc>
                <a:spcPct val="90000"/>
              </a:lnSpc>
            </a:pPr>
            <a:r>
              <a:rPr lang="en-US" sz="2000">
                <a:solidFill>
                  <a:schemeClr val="accent1"/>
                </a:solidFill>
                <a:ea typeface="ＭＳ Ｐゴシック" pitchFamily="-111" charset="-128"/>
                <a:cs typeface="ＭＳ Ｐゴシック" pitchFamily="-111" charset="-128"/>
              </a:rPr>
              <a:t>GetRecordById </a:t>
            </a:r>
            <a:r>
              <a:rPr lang="en-US" sz="2000">
                <a:ea typeface="ＭＳ Ｐゴシック" pitchFamily="-111" charset="-128"/>
                <a:cs typeface="ＭＳ Ｐゴシック" pitchFamily="-111" charset="-128"/>
              </a:rPr>
              <a:t>– find record from its id</a:t>
            </a:r>
          </a:p>
          <a:p>
            <a:pPr eaLnBrk="1" hangingPunct="1">
              <a:lnSpc>
                <a:spcPct val="90000"/>
              </a:lnSpc>
            </a:pPr>
            <a:r>
              <a:rPr lang="en-US" sz="2000">
                <a:solidFill>
                  <a:schemeClr val="accent1"/>
                </a:solidFill>
                <a:ea typeface="ＭＳ Ｐゴシック" pitchFamily="-111" charset="-128"/>
                <a:cs typeface="ＭＳ Ｐゴシック" pitchFamily="-111" charset="-128"/>
              </a:rPr>
              <a:t>GetDomain – </a:t>
            </a:r>
            <a:r>
              <a:rPr lang="en-US" sz="2000">
                <a:ea typeface="ＭＳ Ｐゴシック" pitchFamily="-111" charset="-128"/>
                <a:cs typeface="ＭＳ Ｐゴシック" pitchFamily="-111" charset="-128"/>
              </a:rPr>
              <a:t>get information about the range of values of a metadata record element</a:t>
            </a:r>
          </a:p>
        </p:txBody>
      </p:sp>
      <p:sp>
        <p:nvSpPr>
          <p:cNvPr id="156676" name="Rectangle 4"/>
          <p:cNvSpPr>
            <a:spLocks noGrp="1" noChangeArrowheads="1"/>
          </p:cNvSpPr>
          <p:nvPr>
            <p:ph type="body" sz="half" idx="2"/>
          </p:nvPr>
        </p:nvSpPr>
        <p:spPr/>
        <p:txBody>
          <a:bodyPr/>
          <a:lstStyle/>
          <a:p>
            <a:pPr eaLnBrk="1" hangingPunct="1"/>
            <a:r>
              <a:rPr lang="en-US" sz="2000">
                <a:solidFill>
                  <a:schemeClr val="accent1"/>
                </a:solidFill>
                <a:ea typeface="ＭＳ Ｐゴシック" pitchFamily="-111" charset="-128"/>
                <a:cs typeface="ＭＳ Ｐゴシック" pitchFamily="-111" charset="-128"/>
              </a:rPr>
              <a:t>Transaction</a:t>
            </a:r>
            <a:endParaRPr lang="en-US" sz="2000">
              <a:ea typeface="ＭＳ Ｐゴシック" pitchFamily="-111" charset="-128"/>
              <a:cs typeface="ＭＳ Ｐゴシック" pitchFamily="-111" charset="-128"/>
            </a:endParaRPr>
          </a:p>
          <a:p>
            <a:pPr lvl="1" eaLnBrk="1" hangingPunct="1"/>
            <a:r>
              <a:rPr lang="en-US" sz="1800"/>
              <a:t>Insert, update or delete catalog records</a:t>
            </a:r>
          </a:p>
          <a:p>
            <a:pPr eaLnBrk="1" hangingPunct="1"/>
            <a:r>
              <a:rPr lang="en-US" sz="2000">
                <a:solidFill>
                  <a:schemeClr val="accent1"/>
                </a:solidFill>
                <a:ea typeface="ＭＳ Ｐゴシック" pitchFamily="-111" charset="-128"/>
                <a:cs typeface="ＭＳ Ｐゴシック" pitchFamily="-111" charset="-128"/>
              </a:rPr>
              <a:t>Harvest</a:t>
            </a:r>
          </a:p>
          <a:p>
            <a:pPr lvl="1" eaLnBrk="1" hangingPunct="1"/>
            <a:r>
              <a:rPr lang="en-US" sz="1800"/>
              <a:t>"pulls" data into the catalogue.</a:t>
            </a:r>
          </a:p>
          <a:p>
            <a:pPr eaLnBrk="1" hangingPunct="1"/>
            <a:endParaRPr lang="en-US" sz="2000">
              <a:solidFill>
                <a:schemeClr val="accent1"/>
              </a:solidFill>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990600" y="2133600"/>
            <a:ext cx="6781800" cy="1951038"/>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Catalog Service – CSW</a:t>
            </a:r>
          </a:p>
          <a:p>
            <a:pPr eaLnBrk="0" hangingPunct="0">
              <a:spcBef>
                <a:spcPct val="50000"/>
              </a:spcBef>
            </a:pPr>
            <a:r>
              <a:rPr lang="en-US" sz="3200">
                <a:latin typeface="Arial" pitchFamily="-111" charset="0"/>
              </a:rPr>
              <a:t>Configuration</a:t>
            </a:r>
          </a:p>
          <a:p>
            <a:pPr eaLnBrk="0" hangingPunct="0">
              <a:spcBef>
                <a:spcPct val="50000"/>
              </a:spcBef>
            </a:pPr>
            <a:endParaRPr lang="en-US" sz="3200">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CSW Configuration Steps</a:t>
            </a:r>
          </a:p>
        </p:txBody>
      </p:sp>
      <p:sp>
        <p:nvSpPr>
          <p:cNvPr id="159747" name="Rectangle 3"/>
          <p:cNvSpPr>
            <a:spLocks noGrp="1" noChangeArrowheads="1"/>
          </p:cNvSpPr>
          <p:nvPr>
            <p:ph type="body" idx="1"/>
          </p:nvPr>
        </p:nvSpPr>
        <p:spPr/>
        <p:txBody>
          <a:bodyPr/>
          <a:lstStyle/>
          <a:p>
            <a:pPr marL="457200" indent="-457200" eaLnBrk="1" hangingPunct="1">
              <a:buFontTx/>
              <a:buAutoNum type="arabicPeriod"/>
            </a:pPr>
            <a:r>
              <a:rPr lang="en-US">
                <a:ea typeface="ＭＳ Ｐゴシック" pitchFamily="-111" charset="-128"/>
                <a:cs typeface="ＭＳ Ｐゴシック" pitchFamily="-111" charset="-128"/>
              </a:rPr>
              <a:t>Set server capabilities info</a:t>
            </a:r>
          </a:p>
          <a:p>
            <a:pPr marL="457200" indent="-457200" eaLnBrk="1" hangingPunct="1">
              <a:buFontTx/>
              <a:buAutoNum type="arabicPeriod"/>
            </a:pPr>
            <a:r>
              <a:rPr lang="en-US">
                <a:ea typeface="ＭＳ Ｐゴシック" pitchFamily="-111" charset="-128"/>
                <a:cs typeface="ＭＳ Ｐゴシック" pitchFamily="-111" charset="-128"/>
              </a:rPr>
              <a:t>Publish records</a:t>
            </a:r>
          </a:p>
          <a:p>
            <a:pPr marL="457200" indent="-457200" eaLnBrk="1" hangingPunct="1">
              <a:buFontTx/>
              <a:buAutoNum type="arabicPeriod"/>
            </a:pPr>
            <a:r>
              <a:rPr lang="en-US">
                <a:ea typeface="ＭＳ Ｐゴシック" pitchFamily="-111" charset="-128"/>
                <a:cs typeface="ＭＳ Ｐゴシック" pitchFamily="-111" charset="-128"/>
              </a:rPr>
              <a:t>Set configuration parameters</a:t>
            </a:r>
            <a:endParaRPr lang="en-US" sz="1800">
              <a:ea typeface="ＭＳ Ｐゴシック" pitchFamily="-111" charset="-128"/>
              <a:cs typeface="ＭＳ Ｐゴシック" pitchFamily="-111" charset="-128"/>
            </a:endParaRPr>
          </a:p>
          <a:p>
            <a:pPr marL="457200" indent="-457200" eaLnBrk="1" hangingPunct="1">
              <a:buFontTx/>
              <a:buNone/>
            </a:pPr>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1. Set server capabilities info</a:t>
            </a:r>
          </a:p>
        </p:txBody>
      </p:sp>
      <p:sp>
        <p:nvSpPr>
          <p:cNvPr id="16077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Sets the base content of the information returned by the </a:t>
            </a:r>
            <a:r>
              <a:rPr lang="en-US" i="1">
                <a:ea typeface="ＭＳ Ｐゴシック" pitchFamily="-111" charset="-128"/>
                <a:cs typeface="ＭＳ Ｐゴシック" pitchFamily="-111" charset="-128"/>
              </a:rPr>
              <a:t>GetCapabilities</a:t>
            </a:r>
            <a:r>
              <a:rPr lang="en-US">
                <a:ea typeface="ＭＳ Ｐゴシック" pitchFamily="-111" charset="-128"/>
                <a:cs typeface="ＭＳ Ｐゴシック" pitchFamily="-111" charset="-128"/>
              </a:rPr>
              <a:t> request:</a:t>
            </a:r>
          </a:p>
          <a:p>
            <a:pPr lvl="1" eaLnBrk="1" hangingPunct="1"/>
            <a:r>
              <a:rPr lang="en-US"/>
              <a:t>Name and description of the server</a:t>
            </a:r>
          </a:p>
          <a:p>
            <a:pPr lvl="1" eaLnBrk="1" hangingPunct="1"/>
            <a:r>
              <a:rPr lang="en-US"/>
              <a:t>List of supported requests</a:t>
            </a:r>
          </a:p>
          <a:p>
            <a:pPr lvl="1" eaLnBrk="1" hangingPunct="1"/>
            <a:r>
              <a:rPr lang="en-US"/>
              <a:t>List of supported OGC filter operations</a:t>
            </a:r>
          </a:p>
          <a:p>
            <a:pPr eaLnBrk="1" hangingPunct="1"/>
            <a:r>
              <a:rPr lang="en-US">
                <a:ea typeface="ＭＳ Ｐゴシック" pitchFamily="-111" charset="-128"/>
                <a:cs typeface="ＭＳ Ｐゴシック" pitchFamily="-111" charset="-128"/>
              </a:rPr>
              <a:t>Provide it as an XML document</a:t>
            </a:r>
          </a:p>
          <a:p>
            <a:pPr eaLnBrk="1" hangingPunct="1"/>
            <a:r>
              <a:rPr lang="en-US">
                <a:ea typeface="ＭＳ Ｐゴシック" pitchFamily="-111" charset="-128"/>
                <a:cs typeface="ＭＳ Ｐゴシック" pitchFamily="-111" charset="-128"/>
              </a:rPr>
              <a:t>Really a template that will be filled with actual data by the GetCapabilities request</a:t>
            </a:r>
          </a:p>
          <a:p>
            <a:pPr lvl="1" eaLnBrk="1" hangingPunct="1"/>
            <a:r>
              <a:rPr lang="en-US"/>
              <a:t>URLs will be replaced with the actual server URLs</a:t>
            </a:r>
          </a:p>
          <a:p>
            <a:pPr lvl="1" eaLnBrk="1" hangingPunct="1"/>
            <a:r>
              <a:rPr lang="en-US"/>
              <a:t>Published feature types will be added</a:t>
            </a:r>
          </a:p>
        </p:txBody>
      </p:sp>
    </p:spTree>
  </p:cSld>
  <p:clrMapOvr>
    <a:masterClrMapping/>
  </p:clrMapOvr>
  <p:transition>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server capabilities info</a:t>
            </a:r>
          </a:p>
        </p:txBody>
      </p:sp>
      <p:sp>
        <p:nvSpPr>
          <p:cNvPr id="161795"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Load the capabilities info from an XML file</a:t>
            </a:r>
          </a:p>
          <a:p>
            <a:pPr lvl="1" eaLnBrk="1" hangingPunct="1"/>
            <a:r>
              <a:rPr lang="en-US"/>
              <a:t>Define a directory that points to the XML file :</a:t>
            </a:r>
          </a:p>
          <a:p>
            <a:pPr lvl="1" eaLnBrk="1" hangingPunct="1"/>
            <a:endParaRPr lang="en-US"/>
          </a:p>
          <a:p>
            <a:pPr lvl="1" eaLnBrk="1" hangingPunct="1"/>
            <a:endParaRPr lang="en-US"/>
          </a:p>
          <a:p>
            <a:pPr lvl="1" eaLnBrk="1" hangingPunct="1"/>
            <a:r>
              <a:rPr lang="en-US"/>
              <a:t>Load the file using the “BFILE” mechanism :</a:t>
            </a:r>
          </a:p>
        </p:txBody>
      </p:sp>
      <p:sp>
        <p:nvSpPr>
          <p:cNvPr id="161796" name="Rectangle 4"/>
          <p:cNvSpPr>
            <a:spLocks noChangeArrowheads="1"/>
          </p:cNvSpPr>
          <p:nvPr/>
        </p:nvSpPr>
        <p:spPr bwMode="gray">
          <a:xfrm>
            <a:off x="685800" y="3533775"/>
            <a:ext cx="8918575" cy="25622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begin</a:t>
            </a:r>
          </a:p>
          <a:p>
            <a:pPr defTabSz="228600"/>
            <a:r>
              <a:rPr lang="en-US" sz="1600"/>
              <a:t>  </a:t>
            </a:r>
            <a:r>
              <a:rPr lang="en-US" sz="1600">
                <a:solidFill>
                  <a:schemeClr val="accent1"/>
                </a:solidFill>
              </a:rPr>
              <a:t>mdsys.</a:t>
            </a:r>
            <a:r>
              <a:rPr lang="en-US" sz="1600"/>
              <a:t>SDO_CSW_PROCESS.insertCapabilitiesInfo(</a:t>
            </a:r>
          </a:p>
          <a:p>
            <a:pPr defTabSz="228600"/>
            <a:r>
              <a:rPr lang="en-US" sz="1600"/>
              <a:t>    xmltype(</a:t>
            </a:r>
          </a:p>
          <a:p>
            <a:pPr defTabSz="228600"/>
            <a:r>
              <a:rPr lang="en-US" sz="1600"/>
              <a:t>      bfilename('CSW_XML', 'CSWcapabilitiesTemplate.xml'),</a:t>
            </a:r>
          </a:p>
          <a:p>
            <a:pPr defTabSz="228600"/>
            <a:r>
              <a:rPr lang="en-US" sz="1600"/>
              <a:t>      nls_charset_id('AL32UTF8')</a:t>
            </a:r>
          </a:p>
          <a:p>
            <a:pPr defTabSz="228600"/>
            <a:r>
              <a:rPr lang="en-US" sz="1600"/>
              <a:t>    )</a:t>
            </a:r>
          </a:p>
          <a:p>
            <a:pPr defTabSz="228600"/>
            <a:r>
              <a:rPr lang="en-US" sz="1600"/>
              <a:t>  );</a:t>
            </a:r>
          </a:p>
          <a:p>
            <a:pPr defTabSz="228600"/>
            <a:r>
              <a:rPr lang="en-US" sz="1600"/>
              <a:t>end;</a:t>
            </a:r>
          </a:p>
          <a:p>
            <a:pPr defTabSz="228600"/>
            <a:r>
              <a:rPr lang="en-US" sz="1600"/>
              <a:t>/</a:t>
            </a:r>
          </a:p>
          <a:p>
            <a:pPr defTabSz="228600"/>
            <a:r>
              <a:rPr lang="en-US" sz="1600"/>
              <a:t>commit;</a:t>
            </a:r>
          </a:p>
        </p:txBody>
      </p:sp>
      <p:sp>
        <p:nvSpPr>
          <p:cNvPr id="161797" name="Rectangle 5"/>
          <p:cNvSpPr>
            <a:spLocks noChangeArrowheads="1"/>
          </p:cNvSpPr>
          <p:nvPr/>
        </p:nvSpPr>
        <p:spPr bwMode="gray">
          <a:xfrm>
            <a:off x="685800" y="2438400"/>
            <a:ext cx="8918575" cy="6064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create or replace directory CSW_XML </a:t>
            </a:r>
          </a:p>
          <a:p>
            <a:pPr defTabSz="228600"/>
            <a:r>
              <a:rPr lang="en-US" sz="1600"/>
              <a:t>  as ‘&lt;directory that contains the template&gt;';</a:t>
            </a:r>
          </a:p>
        </p:txBody>
      </p:sp>
      <p:sp>
        <p:nvSpPr>
          <p:cNvPr id="784391" name="Text Box 7"/>
          <p:cNvSpPr txBox="1">
            <a:spLocks noChangeArrowheads="1"/>
          </p:cNvSpPr>
          <p:nvPr/>
        </p:nvSpPr>
        <p:spPr bwMode="gray">
          <a:xfrm>
            <a:off x="7924800" y="152400"/>
            <a:ext cx="1752600" cy="1223963"/>
          </a:xfrm>
          <a:prstGeom prst="rect">
            <a:avLst/>
          </a:prstGeom>
          <a:solidFill>
            <a:srgbClr val="FFFF66"/>
          </a:solidFill>
          <a:ln w="9525">
            <a:solidFill>
              <a:schemeClr val="accent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US" sz="2100">
                <a:latin typeface="Arial" pitchFamily="-84" charset="0"/>
                <a:ea typeface="Times New Roman" pitchFamily="-84" charset="0"/>
                <a:cs typeface="Times New Roman" pitchFamily="-84" charset="0"/>
              </a:rPr>
              <a:t>NOTE</a:t>
            </a:r>
            <a:r>
              <a:rPr lang="en-US" sz="2100" b="0">
                <a:latin typeface="Arial" pitchFamily="-84" charset="0"/>
                <a:ea typeface="Times New Roman" pitchFamily="-84" charset="0"/>
                <a:cs typeface="Times New Roman" pitchFamily="-84" charset="0"/>
              </a:rPr>
              <a:t>: </a:t>
            </a:r>
          </a:p>
          <a:p>
            <a:pPr>
              <a:spcBef>
                <a:spcPct val="50000"/>
              </a:spcBef>
              <a:defRPr/>
            </a:pPr>
            <a:r>
              <a:rPr lang="en-US" sz="2100" b="0">
                <a:latin typeface="Arial" pitchFamily="-84" charset="0"/>
                <a:ea typeface="Times New Roman" pitchFamily="-84" charset="0"/>
                <a:cs typeface="Times New Roman" pitchFamily="-84" charset="0"/>
              </a:rPr>
              <a:t>Must run as SYSTEM</a:t>
            </a:r>
          </a:p>
        </p:txBody>
      </p:sp>
    </p:spTree>
  </p:cSld>
  <p:clrMapOvr>
    <a:masterClrMapping/>
  </p:clrMapOvr>
  <p:transition>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server capabilities info</a:t>
            </a:r>
            <a:br>
              <a:rPr lang="en-US">
                <a:ea typeface="ＭＳ Ｐゴシック" pitchFamily="-111" charset="-128"/>
                <a:cs typeface="ＭＳ Ｐゴシック" pitchFamily="-111" charset="-128"/>
              </a:rPr>
            </a:br>
            <a:r>
              <a:rPr lang="en-US" sz="2400" i="1">
                <a:ea typeface="ＭＳ Ｐゴシック" pitchFamily="-111" charset="-128"/>
                <a:cs typeface="ＭＳ Ｐゴシック" pitchFamily="-111" charset="-128"/>
              </a:rPr>
              <a:t>Load in PL/SQL</a:t>
            </a:r>
            <a:endParaRPr lang="en-US" sz="3600">
              <a:ea typeface="ＭＳ Ｐゴシック" pitchFamily="-111" charset="-128"/>
              <a:cs typeface="ＭＳ Ｐゴシック" pitchFamily="-111" charset="-128"/>
            </a:endParaRPr>
          </a:p>
        </p:txBody>
      </p:sp>
      <p:sp>
        <p:nvSpPr>
          <p:cNvPr id="162819" name="Rectangle 3"/>
          <p:cNvSpPr>
            <a:spLocks noChangeArrowheads="1"/>
          </p:cNvSpPr>
          <p:nvPr/>
        </p:nvSpPr>
        <p:spPr bwMode="gray">
          <a:xfrm>
            <a:off x="685800" y="1577975"/>
            <a:ext cx="8918575" cy="45847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declare</a:t>
            </a:r>
          </a:p>
          <a:p>
            <a:pPr defTabSz="228600"/>
            <a:r>
              <a:rPr lang="en-US" sz="1400"/>
              <a:t>  capabilitiesXML CLOB :=</a:t>
            </a:r>
          </a:p>
          <a:p>
            <a:pPr defTabSz="228600"/>
            <a:r>
              <a:rPr lang="en-US" sz="1400"/>
              <a:t>'&lt;Capabilities</a:t>
            </a:r>
          </a:p>
          <a:p>
            <a:pPr defTabSz="228600"/>
            <a:r>
              <a:rPr lang="en-US" sz="1400"/>
              <a:t>   version="2.0.0"</a:t>
            </a:r>
          </a:p>
          <a:p>
            <a:pPr defTabSz="228600"/>
            <a:r>
              <a:rPr lang="en-US" sz="1400"/>
              <a:t>   updateSequence="0"</a:t>
            </a:r>
          </a:p>
          <a:p>
            <a:pPr defTabSz="228600"/>
            <a:r>
              <a:rPr lang="en-US" sz="1400"/>
              <a:t>   xmlns="http://www.opengis.net/cat/csw"</a:t>
            </a:r>
          </a:p>
          <a:p>
            <a:pPr defTabSz="228600"/>
            <a:r>
              <a:rPr lang="en-US" sz="1400"/>
              <a:t>   xmlns:ows="http://www.opengis.net/ows"</a:t>
            </a:r>
          </a:p>
          <a:p>
            <a:pPr defTabSz="228600"/>
            <a:r>
              <a:rPr lang="en-US" sz="1400"/>
              <a:t>   xmlns:ogc="http://www.opengis.net/ogc"</a:t>
            </a:r>
          </a:p>
          <a:p>
            <a:pPr defTabSz="228600"/>
            <a:r>
              <a:rPr lang="en-US" sz="1400"/>
              <a:t>   xmlns:csw="http://www.opengis.net/cat/csw"</a:t>
            </a:r>
          </a:p>
          <a:p>
            <a:pPr defTabSz="228600"/>
            <a:r>
              <a:rPr lang="en-US" sz="1400"/>
              <a:t>   xmlns:xlink="http://www.w3.org/1999/xlink" &gt;</a:t>
            </a:r>
          </a:p>
          <a:p>
            <a:pPr defTabSz="228600"/>
            <a:r>
              <a:rPr lang="en-US" sz="1400"/>
              <a:t>   &lt;ows:ServiceIdentification&gt;</a:t>
            </a:r>
          </a:p>
          <a:p>
            <a:pPr defTabSz="228600"/>
            <a:r>
              <a:rPr lang="en-US" sz="1400"/>
              <a:t>      &lt;ows:ServiceType&gt;CSW&lt;/ows:ServiceType&gt;</a:t>
            </a:r>
          </a:p>
          <a:p>
            <a:pPr defTabSz="228600"/>
            <a:r>
              <a:rPr lang="en-US" sz="1400"/>
              <a:t>      &lt;ows:ServiceTypeVersion&gt;2.0.0&lt;/ows:ServiceTypeVersion&gt;</a:t>
            </a:r>
          </a:p>
          <a:p>
            <a:pPr defTabSz="228600"/>
            <a:r>
              <a:rPr lang="en-US" sz="1400"/>
              <a:t>      &lt;ows:Title&gt;Company CSW&lt;/ows:Title&gt;</a:t>
            </a:r>
          </a:p>
          <a:p>
            <a:pPr defTabSz="228600"/>
            <a:r>
              <a:rPr lang="en-US" sz="1400"/>
              <a:t>...</a:t>
            </a:r>
          </a:p>
          <a:p>
            <a:pPr defTabSz="228600"/>
            <a:r>
              <a:rPr lang="en-US" sz="1400"/>
              <a:t>&lt;/Capabilities&gt;';</a:t>
            </a:r>
          </a:p>
          <a:p>
            <a:pPr defTabSz="228600"/>
            <a:r>
              <a:rPr lang="en-US" sz="1400"/>
              <a:t>begin</a:t>
            </a:r>
          </a:p>
          <a:p>
            <a:pPr defTabSz="228600"/>
            <a:r>
              <a:rPr lang="en-US" sz="1400"/>
              <a:t>  </a:t>
            </a:r>
            <a:r>
              <a:rPr lang="en-US" sz="1400">
                <a:solidFill>
                  <a:schemeClr val="accent1"/>
                </a:solidFill>
              </a:rPr>
              <a:t>mdsys.SDO_CSW_PROCESS.insertCapabilitiesInfo (</a:t>
            </a:r>
          </a:p>
          <a:p>
            <a:pPr defTabSz="228600"/>
            <a:r>
              <a:rPr lang="en-US" sz="1400">
                <a:solidFill>
                  <a:schemeClr val="accent1"/>
                </a:solidFill>
              </a:rPr>
              <a:t>    xmltype(capabilitiesXML));</a:t>
            </a:r>
          </a:p>
          <a:p>
            <a:pPr defTabSz="228600"/>
            <a:r>
              <a:rPr lang="en-US" sz="1400"/>
              <a:t>end;</a:t>
            </a:r>
          </a:p>
          <a:p>
            <a:pPr defTabSz="228600"/>
            <a:r>
              <a:rPr lang="en-US" sz="1400"/>
              <a:t>/</a:t>
            </a:r>
          </a:p>
        </p:txBody>
      </p:sp>
      <p:sp>
        <p:nvSpPr>
          <p:cNvPr id="785413" name="Text Box 5"/>
          <p:cNvSpPr txBox="1">
            <a:spLocks noChangeArrowheads="1"/>
          </p:cNvSpPr>
          <p:nvPr/>
        </p:nvSpPr>
        <p:spPr bwMode="gray">
          <a:xfrm>
            <a:off x="7924800" y="152400"/>
            <a:ext cx="1752600" cy="1223963"/>
          </a:xfrm>
          <a:prstGeom prst="rect">
            <a:avLst/>
          </a:prstGeom>
          <a:solidFill>
            <a:srgbClr val="FFFF66"/>
          </a:solidFill>
          <a:ln w="9525">
            <a:solidFill>
              <a:schemeClr val="accent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US" sz="2100">
                <a:latin typeface="Arial" pitchFamily="-84" charset="0"/>
                <a:ea typeface="Times New Roman" pitchFamily="-84" charset="0"/>
                <a:cs typeface="Times New Roman" pitchFamily="-84" charset="0"/>
              </a:rPr>
              <a:t>NOTE</a:t>
            </a:r>
            <a:r>
              <a:rPr lang="en-US" sz="2100" b="0">
                <a:latin typeface="Arial" pitchFamily="-84" charset="0"/>
                <a:ea typeface="Times New Roman" pitchFamily="-84" charset="0"/>
                <a:cs typeface="Times New Roman" pitchFamily="-84" charset="0"/>
              </a:rPr>
              <a:t>: </a:t>
            </a:r>
          </a:p>
          <a:p>
            <a:pPr>
              <a:spcBef>
                <a:spcPct val="50000"/>
              </a:spcBef>
              <a:defRPr/>
            </a:pPr>
            <a:r>
              <a:rPr lang="en-US" sz="2100" b="0">
                <a:latin typeface="Arial" pitchFamily="-84" charset="0"/>
                <a:ea typeface="Times New Roman" pitchFamily="-84" charset="0"/>
                <a:cs typeface="Times New Roman" pitchFamily="-84" charset="0"/>
              </a:rPr>
              <a:t>Must run as SYSTEM</a:t>
            </a:r>
          </a:p>
        </p:txBody>
      </p:sp>
    </p:spTree>
  </p:cSld>
  <p:clrMapOvr>
    <a:masterClrMapping/>
  </p:clrMapOvr>
  <p:transition>
    <p:wipe dir="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server capabilities info</a:t>
            </a:r>
          </a:p>
        </p:txBody>
      </p:sp>
      <p:sp>
        <p:nvSpPr>
          <p:cNvPr id="163843" name="Rectangle 3"/>
          <p:cNvSpPr>
            <a:spLocks noGrp="1" noChangeArrowheads="1"/>
          </p:cNvSpPr>
          <p:nvPr>
            <p:ph type="body" idx="1"/>
          </p:nvPr>
        </p:nvSpPr>
        <p:spPr/>
        <p:txBody>
          <a:bodyPr/>
          <a:lstStyle/>
          <a:p>
            <a:pPr eaLnBrk="1" hangingPunct="1"/>
            <a:r>
              <a:rPr lang="en-US" u="sng">
                <a:solidFill>
                  <a:schemeClr val="accent1"/>
                </a:solidFill>
                <a:ea typeface="ＭＳ Ｐゴシック" pitchFamily="-111" charset="-128"/>
                <a:cs typeface="ＭＳ Ｐゴシック" pitchFamily="-111" charset="-128"/>
              </a:rPr>
              <a:t>This is a required step!</a:t>
            </a:r>
          </a:p>
          <a:p>
            <a:pPr eaLnBrk="1" hangingPunct="1"/>
            <a:r>
              <a:rPr lang="en-US">
                <a:ea typeface="ＭＳ Ｐゴシック" pitchFamily="-111" charset="-128"/>
                <a:cs typeface="ＭＳ Ｐゴシック" pitchFamily="-111" charset="-128"/>
              </a:rPr>
              <a:t>If you miss it, then the getCapabilities request will fail and your CSW will be unusable</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pic>
        <p:nvPicPr>
          <p:cNvPr id="163844" name="Picture 5" descr="D:\Courses\Spatial11g-Workshop\labs\16-Web-Services\capture2.bmp"/>
          <p:cNvPicPr>
            <a:picLocks noChangeAspect="1" noChangeArrowheads="1"/>
          </p:cNvPicPr>
          <p:nvPr/>
        </p:nvPicPr>
        <p:blipFill>
          <a:blip r:embed="rId2"/>
          <a:srcRect/>
          <a:stretch>
            <a:fillRect/>
          </a:stretch>
        </p:blipFill>
        <p:spPr bwMode="auto">
          <a:xfrm>
            <a:off x="914400" y="2971800"/>
            <a:ext cx="8658225" cy="24955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Updating and viewing the capabilities info</a:t>
            </a:r>
          </a:p>
        </p:txBody>
      </p:sp>
      <p:sp>
        <p:nvSpPr>
          <p:cNvPr id="164867"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If you need to update the capabilities info, just reload it</a:t>
            </a:r>
          </a:p>
          <a:p>
            <a:pPr eaLnBrk="1" hangingPunct="1"/>
            <a:r>
              <a:rPr lang="en-US">
                <a:ea typeface="ＭＳ Ｐゴシック" pitchFamily="-111" charset="-128"/>
                <a:cs typeface="ＭＳ Ｐゴシック" pitchFamily="-111" charset="-128"/>
              </a:rPr>
              <a:t>Use the same call as for the initial definition: SDO_CSW_PROCESS.insertCapabilitiesInfo ()</a:t>
            </a:r>
          </a:p>
          <a:p>
            <a:pPr eaLnBrk="1" hangingPunct="1"/>
            <a:r>
              <a:rPr lang="en-US">
                <a:ea typeface="ＭＳ Ｐゴシック" pitchFamily="-111" charset="-128"/>
                <a:cs typeface="ＭＳ Ｐゴシック" pitchFamily="-111" charset="-128"/>
              </a:rPr>
              <a:t>This will replace the capability template</a:t>
            </a:r>
          </a:p>
          <a:p>
            <a:pPr eaLnBrk="1" hangingPunct="1"/>
            <a:r>
              <a:rPr lang="en-US">
                <a:ea typeface="ＭＳ Ｐゴシック" pitchFamily="-111" charset="-128"/>
                <a:cs typeface="ＭＳ Ｐゴシック" pitchFamily="-111" charset="-128"/>
              </a:rPr>
              <a:t>To view the template that you loaded:</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The table also shows the time the template was last updated.</a:t>
            </a:r>
          </a:p>
          <a:p>
            <a:pPr eaLnBrk="1" hangingPunct="1"/>
            <a:endParaRPr lang="en-US">
              <a:ea typeface="ＭＳ Ｐゴシック" pitchFamily="-111" charset="-128"/>
              <a:cs typeface="ＭＳ Ｐゴシック" pitchFamily="-111" charset="-128"/>
            </a:endParaRPr>
          </a:p>
        </p:txBody>
      </p:sp>
      <p:sp>
        <p:nvSpPr>
          <p:cNvPr id="164868" name="Rectangle 4"/>
          <p:cNvSpPr>
            <a:spLocks noChangeArrowheads="1"/>
          </p:cNvSpPr>
          <p:nvPr/>
        </p:nvSpPr>
        <p:spPr bwMode="gray">
          <a:xfrm>
            <a:off x="685800" y="3829050"/>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SELECT * FROM MDSYS.CSW_CAPABILITIESINFO$;</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GetCapabilities request and response</a:t>
            </a:r>
            <a:br>
              <a:rPr lang="en-US">
                <a:ea typeface="ＭＳ Ｐゴシック" pitchFamily="-111" charset="-128"/>
                <a:cs typeface="ＭＳ Ｐゴシック" pitchFamily="-111" charset="-128"/>
              </a:rPr>
            </a:br>
            <a:r>
              <a:rPr lang="en-US" sz="2000">
                <a:ea typeface="ＭＳ Ｐゴシック" pitchFamily="-111" charset="-128"/>
                <a:cs typeface="ＭＳ Ｐゴシック" pitchFamily="-111" charset="-128"/>
              </a:rPr>
              <a:t>version 1.1.1</a:t>
            </a:r>
            <a:endParaRPr lang="en-US">
              <a:ea typeface="ＭＳ Ｐゴシック" pitchFamily="-111" charset="-128"/>
              <a:cs typeface="ＭＳ Ｐゴシック" pitchFamily="-111" charset="-128"/>
            </a:endParaRPr>
          </a:p>
        </p:txBody>
      </p:sp>
      <p:sp>
        <p:nvSpPr>
          <p:cNvPr id="30723" name="Text Box 3"/>
          <p:cNvSpPr txBox="1">
            <a:spLocks noChangeArrowheads="1"/>
          </p:cNvSpPr>
          <p:nvPr/>
        </p:nvSpPr>
        <p:spPr bwMode="gray">
          <a:xfrm>
            <a:off x="776288" y="1371600"/>
            <a:ext cx="7759700" cy="60642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http://127.0.0.1:7001/mapviewer/wms</a:t>
            </a:r>
          </a:p>
          <a:p>
            <a:pPr defTabSz="228600"/>
            <a:r>
              <a:rPr lang="en-US" sz="1600">
                <a:ea typeface="Courier New" pitchFamily="-111" charset="0"/>
                <a:cs typeface="Courier New" pitchFamily="-111" charset="0"/>
              </a:rPr>
              <a:t>?VERSION=</a:t>
            </a:r>
            <a:r>
              <a:rPr lang="en-US" sz="1600">
                <a:solidFill>
                  <a:srgbClr val="FF0000"/>
                </a:solidFill>
                <a:ea typeface="Courier New" pitchFamily="-111" charset="0"/>
                <a:cs typeface="Courier New" pitchFamily="-111" charset="0"/>
              </a:rPr>
              <a:t>1.1.1</a:t>
            </a:r>
            <a:r>
              <a:rPr lang="en-US" sz="1600">
                <a:ea typeface="Courier New" pitchFamily="-111" charset="0"/>
                <a:cs typeface="Courier New" pitchFamily="-111" charset="0"/>
              </a:rPr>
              <a:t>&amp;REQUEST=GetCapabilities&amp;SERVICE=WMS</a:t>
            </a:r>
          </a:p>
        </p:txBody>
      </p:sp>
      <p:sp>
        <p:nvSpPr>
          <p:cNvPr id="30724" name="Text Box 4"/>
          <p:cNvSpPr txBox="1">
            <a:spLocks noChangeArrowheads="1"/>
          </p:cNvSpPr>
          <p:nvPr/>
        </p:nvSpPr>
        <p:spPr bwMode="gray">
          <a:xfrm>
            <a:off x="776288" y="2286000"/>
            <a:ext cx="7759700" cy="2062163"/>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solidFill>
                  <a:srgbClr val="FF0000"/>
                </a:solidFill>
                <a:ea typeface="Courier New" pitchFamily="-111" charset="0"/>
                <a:cs typeface="Courier New" pitchFamily="-111" charset="0"/>
              </a:rPr>
              <a:t>&lt;WMT_MS_Capabilities version="1.1.1"&gt;</a:t>
            </a:r>
          </a:p>
          <a:p>
            <a:pPr defTabSz="228600"/>
            <a:r>
              <a:rPr lang="en-US" sz="1600">
                <a:ea typeface="Courier New" pitchFamily="-111" charset="0"/>
                <a:cs typeface="Courier New" pitchFamily="-111" charset="0"/>
              </a:rPr>
              <a:t>  &lt;Service&gt; ... &lt;/Service&gt;</a:t>
            </a:r>
          </a:p>
          <a:p>
            <a:pPr defTabSz="228600"/>
            <a:r>
              <a:rPr lang="en-US" sz="1600">
                <a:ea typeface="Courier New" pitchFamily="-111" charset="0"/>
                <a:cs typeface="Courier New" pitchFamily="-111" charset="0"/>
              </a:rPr>
              <a:t>  &lt;Capability&gt;</a:t>
            </a:r>
          </a:p>
          <a:p>
            <a:pPr defTabSz="228600"/>
            <a:r>
              <a:rPr lang="en-US" sz="1600">
                <a:ea typeface="Courier New" pitchFamily="-111" charset="0"/>
                <a:cs typeface="Courier New" pitchFamily="-111" charset="0"/>
              </a:rPr>
              <a:t>    &lt;Request&gt; ... &lt;/Request&gt;</a:t>
            </a:r>
          </a:p>
          <a:p>
            <a:pPr defTabSz="228600"/>
            <a:r>
              <a:rPr lang="en-US" sz="1600">
                <a:ea typeface="Courier New" pitchFamily="-111" charset="0"/>
                <a:cs typeface="Courier New" pitchFamily="-111" charset="0"/>
              </a:rPr>
              <a:t>    &lt;Exception&gt; ... &lt;/Exception&gt;</a:t>
            </a:r>
          </a:p>
          <a:p>
            <a:pPr defTabSz="228600"/>
            <a:r>
              <a:rPr lang="en-US" sz="1600">
                <a:ea typeface="Courier New" pitchFamily="-111" charset="0"/>
                <a:cs typeface="Courier New" pitchFamily="-111" charset="0"/>
              </a:rPr>
              <a:t>    &lt;Layer&gt; ... &lt;/Layer&gt;</a:t>
            </a:r>
          </a:p>
          <a:p>
            <a:pPr defTabSz="228600"/>
            <a:r>
              <a:rPr lang="en-US" sz="1600">
                <a:ea typeface="Courier New" pitchFamily="-111" charset="0"/>
                <a:cs typeface="Courier New" pitchFamily="-111" charset="0"/>
              </a:rPr>
              <a:t>  &lt;/Capability&gt;</a:t>
            </a:r>
          </a:p>
          <a:p>
            <a:pPr defTabSz="228600"/>
            <a:r>
              <a:rPr lang="en-US" sz="1600">
                <a:solidFill>
                  <a:srgbClr val="FF0000"/>
                </a:solidFill>
                <a:ea typeface="Courier New" pitchFamily="-111" charset="0"/>
                <a:cs typeface="Courier New" pitchFamily="-111" charset="0"/>
              </a:rPr>
              <a:t>&lt;/WMT_MS_Capabilities&gt;</a:t>
            </a:r>
          </a:p>
        </p:txBody>
      </p:sp>
      <p:sp>
        <p:nvSpPr>
          <p:cNvPr id="30725" name="Content Placeholder 5"/>
          <p:cNvSpPr>
            <a:spLocks noGrp="1"/>
          </p:cNvSpPr>
          <p:nvPr>
            <p:ph idx="1"/>
          </p:nvPr>
        </p:nvSpPr>
        <p:spPr>
          <a:xfrm>
            <a:off x="742950" y="4508500"/>
            <a:ext cx="8166100" cy="1435100"/>
          </a:xfrm>
        </p:spPr>
        <p:txBody>
          <a:bodyPr/>
          <a:lstStyle/>
          <a:p>
            <a:r>
              <a:rPr lang="en-US">
                <a:ea typeface="ＭＳ Ｐゴシック" pitchFamily="-111" charset="-128"/>
                <a:cs typeface="ＭＳ Ｐゴシック" pitchFamily="-111" charset="-128"/>
              </a:rPr>
              <a:t>Lists all layers accessible via the WMS service</a:t>
            </a:r>
          </a:p>
          <a:p>
            <a:r>
              <a:rPr lang="en-US">
                <a:ea typeface="ＭＳ Ｐゴシック" pitchFamily="-111" charset="-128"/>
                <a:cs typeface="ＭＳ Ｐゴシック" pitchFamily="-111" charset="-128"/>
              </a:rPr>
              <a:t>Request version 1.1.1 or 1.3.0</a:t>
            </a:r>
          </a:p>
          <a:p>
            <a:r>
              <a:rPr lang="en-US">
                <a:ea typeface="ＭＳ Ｐゴシック" pitchFamily="-111" charset="-128"/>
                <a:cs typeface="ＭＳ Ｐゴシック" pitchFamily="-111" charset="-128"/>
              </a:rPr>
              <a:t>Response version &lt;= request version </a:t>
            </a:r>
          </a:p>
        </p:txBody>
      </p:sp>
    </p:spTree>
  </p:cSld>
  <p:clrMapOvr>
    <a:masterClrMapping/>
  </p:clrMapOvr>
  <p:transition>
    <p:wipe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Clearing server capabilities info</a:t>
            </a:r>
          </a:p>
        </p:txBody>
      </p:sp>
      <p:sp>
        <p:nvSpPr>
          <p:cNvPr id="16589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This will render the CSW unusable!</a:t>
            </a:r>
          </a:p>
          <a:p>
            <a:pPr lvl="1" eaLnBrk="1" hangingPunct="1"/>
            <a:endParaRPr lang="en-US"/>
          </a:p>
          <a:p>
            <a:pPr lvl="1" eaLnBrk="1" hangingPunct="1"/>
            <a:endParaRPr lang="en-US"/>
          </a:p>
        </p:txBody>
      </p:sp>
      <p:sp>
        <p:nvSpPr>
          <p:cNvPr id="165892" name="Rectangle 4"/>
          <p:cNvSpPr>
            <a:spLocks noChangeArrowheads="1"/>
          </p:cNvSpPr>
          <p:nvPr/>
        </p:nvSpPr>
        <p:spPr bwMode="gray">
          <a:xfrm>
            <a:off x="685800" y="2133600"/>
            <a:ext cx="8918575" cy="6064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exec mdsys.SDO_CSW_PROCESS.deleteCapabilitiesInfo();</a:t>
            </a:r>
          </a:p>
          <a:p>
            <a:pPr defTabSz="228600"/>
            <a:r>
              <a:rPr lang="en-US" sz="1600"/>
              <a:t>commit;</a:t>
            </a:r>
          </a:p>
        </p:txBody>
      </p:sp>
    </p:spTree>
  </p:cSld>
  <p:clrMapOvr>
    <a:masterClrMapping/>
  </p:clrMapOvr>
  <p:transition>
    <p:wipe dir="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3. Set Configuration Parameters</a:t>
            </a:r>
          </a:p>
        </p:txBody>
      </p:sp>
      <p:sp>
        <p:nvSpPr>
          <p:cNvPr id="166915" name="Rectangle 3"/>
          <p:cNvSpPr>
            <a:spLocks noGrp="1" noChangeArrowheads="1"/>
          </p:cNvSpPr>
          <p:nvPr>
            <p:ph type="body" idx="1"/>
          </p:nvPr>
        </p:nvSpPr>
        <p:spPr/>
        <p:txBody>
          <a:bodyPr/>
          <a:lstStyle/>
          <a:p>
            <a:pPr eaLnBrk="1" hangingPunct="1"/>
            <a:r>
              <a:rPr lang="en-US" dirty="0">
                <a:ea typeface="ＭＳ Ｐゴシック" pitchFamily="-111" charset="-128"/>
                <a:cs typeface="ＭＳ Ｐゴシック" pitchFamily="-111" charset="-128"/>
              </a:rPr>
              <a:t>Edit “</a:t>
            </a:r>
            <a:r>
              <a:rPr lang="en-US" dirty="0" err="1">
                <a:solidFill>
                  <a:schemeClr val="accent1"/>
                </a:solidFill>
                <a:ea typeface="ＭＳ Ｐゴシック" pitchFamily="-111" charset="-128"/>
                <a:cs typeface="ＭＳ Ｐゴシック" pitchFamily="-111" charset="-128"/>
              </a:rPr>
              <a:t>wsconfig.xml</a:t>
            </a:r>
            <a:r>
              <a:rPr lang="en-US" dirty="0">
                <a:ea typeface="ＭＳ Ｐゴシック" pitchFamily="-111" charset="-128"/>
                <a:cs typeface="ＭＳ Ｐゴシック" pitchFamily="-111" charset="-128"/>
              </a:rPr>
              <a:t>”</a:t>
            </a:r>
            <a:endParaRPr lang="en-US" dirty="0" smtClean="0">
              <a:ea typeface="ＭＳ Ｐゴシック" pitchFamily="-111" charset="-128"/>
              <a:cs typeface="ＭＳ Ｐゴシック" pitchFamily="-111" charset="-128"/>
            </a:endParaRPr>
          </a:p>
          <a:p>
            <a:pPr eaLnBrk="1" hangingPunct="1"/>
            <a:r>
              <a:rPr lang="en-US" dirty="0" smtClean="0">
                <a:ea typeface="ＭＳ Ｐゴシック" pitchFamily="-111" charset="-128"/>
                <a:cs typeface="ＭＳ Ｐゴシック" pitchFamily="-111" charset="-128"/>
              </a:rPr>
              <a:t>Configure </a:t>
            </a:r>
            <a:r>
              <a:rPr lang="en-US" dirty="0">
                <a:ea typeface="ＭＳ Ｐゴシック" pitchFamily="-111" charset="-128"/>
                <a:cs typeface="ＭＳ Ｐゴシック" pitchFamily="-111" charset="-128"/>
              </a:rPr>
              <a:t>caching:</a:t>
            </a:r>
          </a:p>
          <a:p>
            <a:pPr lvl="1" eaLnBrk="1" hangingPunct="1"/>
            <a:r>
              <a:rPr lang="en-US" dirty="0"/>
              <a:t>Cache synchronization interval (in milliseconds)</a:t>
            </a:r>
          </a:p>
          <a:p>
            <a:pPr lvl="1" eaLnBrk="1" hangingPunct="1"/>
            <a:endParaRPr lang="en-US" dirty="0"/>
          </a:p>
          <a:p>
            <a:pPr lvl="1" eaLnBrk="1" hangingPunct="1"/>
            <a:r>
              <a:rPr lang="en-US" dirty="0"/>
              <a:t>Cached records</a:t>
            </a:r>
          </a:p>
          <a:p>
            <a:pPr eaLnBrk="1" hangingPunct="1"/>
            <a:endParaRPr lang="en-US" dirty="0">
              <a:solidFill>
                <a:schemeClr val="accent1"/>
              </a:solidFill>
              <a:ea typeface="ＭＳ Ｐゴシック" pitchFamily="-111" charset="-128"/>
              <a:cs typeface="ＭＳ Ｐゴシック" pitchFamily="-111" charset="-128"/>
            </a:endParaRPr>
          </a:p>
          <a:p>
            <a:pPr eaLnBrk="1" hangingPunct="1">
              <a:buFontTx/>
              <a:buNone/>
            </a:pPr>
            <a:endParaRPr lang="en-US" dirty="0">
              <a:ea typeface="ＭＳ Ｐゴシック" pitchFamily="-111" charset="-128"/>
              <a:cs typeface="ＭＳ Ｐゴシック" pitchFamily="-111" charset="-128"/>
            </a:endParaRPr>
          </a:p>
        </p:txBody>
      </p:sp>
      <p:sp>
        <p:nvSpPr>
          <p:cNvPr id="166916" name="Rectangle 6"/>
          <p:cNvSpPr>
            <a:spLocks noChangeArrowheads="1"/>
          </p:cNvSpPr>
          <p:nvPr/>
        </p:nvSpPr>
        <p:spPr bwMode="gray">
          <a:xfrm>
            <a:off x="1295400" y="3657600"/>
            <a:ext cx="7162800"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&lt;cached_record_types&gt;</a:t>
            </a:r>
          </a:p>
          <a:p>
            <a:pPr defTabSz="228600"/>
            <a:r>
              <a:rPr lang="en-US" sz="1600"/>
              <a:t>  &lt;record_type ns="http://www.opengis.net/cat/csw" </a:t>
            </a:r>
          </a:p>
          <a:p>
            <a:pPr defTabSz="228600"/>
            <a:r>
              <a:rPr lang="en-US" sz="1600"/>
              <a:t>     name="Record" /&gt;</a:t>
            </a:r>
          </a:p>
          <a:p>
            <a:pPr defTabSz="228600"/>
            <a:r>
              <a:rPr lang="en-US" sz="1600"/>
              <a:t>&lt;/cached_record_types&gt;</a:t>
            </a:r>
          </a:p>
        </p:txBody>
      </p:sp>
      <p:sp>
        <p:nvSpPr>
          <p:cNvPr id="166917" name="Rectangle 7"/>
          <p:cNvSpPr>
            <a:spLocks noChangeArrowheads="1"/>
          </p:cNvSpPr>
          <p:nvPr/>
        </p:nvSpPr>
        <p:spPr bwMode="gray">
          <a:xfrm>
            <a:off x="1295400" y="2819400"/>
            <a:ext cx="7162800"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&lt;csw_cache_sync_interval&gt;</a:t>
            </a:r>
            <a:r>
              <a:rPr lang="en-US" sz="1600">
                <a:solidFill>
                  <a:schemeClr val="accent1"/>
                </a:solidFill>
              </a:rPr>
              <a:t>10000</a:t>
            </a:r>
            <a:r>
              <a:rPr lang="en-US" sz="1600"/>
              <a:t>&lt;/csw_cache_sync_interval&gt;</a:t>
            </a:r>
          </a:p>
        </p:txBody>
      </p:sp>
    </p:spTree>
  </p:cSld>
  <p:clrMapOvr>
    <a:masterClrMapping/>
  </p:clrMapOvr>
  <p:transition>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Text Box 1026"/>
          <p:cNvSpPr txBox="1">
            <a:spLocks noChangeArrowheads="1"/>
          </p:cNvSpPr>
          <p:nvPr/>
        </p:nvSpPr>
        <p:spPr bwMode="auto">
          <a:xfrm>
            <a:off x="990600" y="2133600"/>
            <a:ext cx="6781800" cy="1951038"/>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Catalog Service – CSW</a:t>
            </a:r>
          </a:p>
          <a:p>
            <a:pPr eaLnBrk="0" hangingPunct="0">
              <a:spcBef>
                <a:spcPct val="50000"/>
              </a:spcBef>
            </a:pPr>
            <a:r>
              <a:rPr lang="en-US" sz="3200">
                <a:latin typeface="Arial" pitchFamily="-111" charset="0"/>
              </a:rPr>
              <a:t>Queries</a:t>
            </a:r>
          </a:p>
          <a:p>
            <a:pPr eaLnBrk="0" hangingPunct="0">
              <a:spcBef>
                <a:spcPct val="50000"/>
              </a:spcBef>
            </a:pPr>
            <a:endParaRPr lang="en-US" sz="3200">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GetCapabilities</a:t>
            </a:r>
            <a:r>
              <a:rPr lang="en-US">
                <a:ea typeface="ＭＳ Ｐゴシック" pitchFamily="-111" charset="-128"/>
                <a:cs typeface="ＭＳ Ｐゴシック" pitchFamily="-111" charset="-128"/>
              </a:rPr>
              <a:t> request</a:t>
            </a:r>
          </a:p>
        </p:txBody>
      </p:sp>
      <p:sp>
        <p:nvSpPr>
          <p:cNvPr id="169987" name="Rectangle 3"/>
          <p:cNvSpPr>
            <a:spLocks noGrp="1" noChangeArrowheads="1"/>
          </p:cNvSpPr>
          <p:nvPr>
            <p:ph type="body" idx="1"/>
          </p:nvPr>
        </p:nvSpPr>
        <p:spPr/>
        <p:txBody>
          <a:bodyPr/>
          <a:lstStyle/>
          <a:p>
            <a:pPr eaLnBrk="1" hangingPunct="1">
              <a:buFontTx/>
              <a:buNone/>
            </a:pPr>
            <a:r>
              <a:rPr lang="en-US">
                <a:ea typeface="ＭＳ Ｐゴシック" pitchFamily="-111" charset="-128"/>
                <a:cs typeface="ＭＳ Ｐゴシック" pitchFamily="-111" charset="-128"/>
              </a:rPr>
              <a:t>Two interfaces are possible</a:t>
            </a:r>
          </a:p>
          <a:p>
            <a:pPr eaLnBrk="1" hangingPunct="1"/>
            <a:r>
              <a:rPr lang="en-US">
                <a:ea typeface="ＭＳ Ｐゴシック" pitchFamily="-111" charset="-128"/>
                <a:cs typeface="ＭＳ Ｐゴシック" pitchFamily="-111" charset="-128"/>
              </a:rPr>
              <a:t>Annotated URL</a:t>
            </a:r>
          </a:p>
          <a:p>
            <a:pPr lvl="1" eaLnBrk="1" hangingPunct="1"/>
            <a:endParaRPr lang="en-US"/>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XML request</a:t>
            </a:r>
          </a:p>
        </p:txBody>
      </p:sp>
      <p:sp>
        <p:nvSpPr>
          <p:cNvPr id="169988" name="Text Box 4"/>
          <p:cNvSpPr txBox="1">
            <a:spLocks noChangeArrowheads="1"/>
          </p:cNvSpPr>
          <p:nvPr/>
        </p:nvSpPr>
        <p:spPr bwMode="gray">
          <a:xfrm>
            <a:off x="685800" y="2438400"/>
            <a:ext cx="8991600" cy="9683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http://host:port/SpatialWS-SpatialWS-context-root/xmlcswservlet</a:t>
            </a:r>
          </a:p>
          <a:p>
            <a:pPr defTabSz="228600"/>
            <a:r>
              <a:rPr lang="en-US" sz="1400"/>
              <a:t>?request=GetCapabilities&amp;service=CSW</a:t>
            </a:r>
          </a:p>
          <a:p>
            <a:pPr defTabSz="228600"/>
            <a:r>
              <a:rPr lang="en-US" sz="1400"/>
              <a:t>&amp;acceptversion=2.0.0</a:t>
            </a:r>
          </a:p>
          <a:p>
            <a:pPr defTabSz="228600"/>
            <a:r>
              <a:rPr lang="en-US" sz="1400"/>
              <a:t>&amp;outputFormat=text/xml</a:t>
            </a:r>
          </a:p>
        </p:txBody>
      </p:sp>
      <p:sp>
        <p:nvSpPr>
          <p:cNvPr id="169989" name="Text Box 5"/>
          <p:cNvSpPr txBox="1">
            <a:spLocks noChangeArrowheads="1"/>
          </p:cNvSpPr>
          <p:nvPr/>
        </p:nvSpPr>
        <p:spPr bwMode="gray">
          <a:xfrm>
            <a:off x="685800" y="4114800"/>
            <a:ext cx="8991600" cy="203200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&lt;csw:GetCapabilities service="CSW" xmlns:csw="http://www.opengis.net/cat/csw"</a:t>
            </a:r>
          </a:p>
          <a:p>
            <a:pPr defTabSz="228600"/>
            <a:r>
              <a:rPr lang="en-US" sz="1400"/>
              <a:t>  xmlns:ows="http://www.opengis.net/ows"&gt;</a:t>
            </a:r>
          </a:p>
          <a:p>
            <a:pPr defTabSz="228600"/>
            <a:r>
              <a:rPr lang="en-US" sz="1400"/>
              <a:t>  &lt;ows:AcceptVersions&gt;</a:t>
            </a:r>
          </a:p>
          <a:p>
            <a:pPr defTabSz="228600"/>
            <a:r>
              <a:rPr lang="en-US" sz="1400"/>
              <a:t>    &lt;ows:Version&gt;2.0.0&lt;/ows:Version&gt;</a:t>
            </a:r>
          </a:p>
          <a:p>
            <a:pPr defTabSz="228600"/>
            <a:r>
              <a:rPr lang="en-US" sz="1400"/>
              <a:t>  &lt;/ows:AcceptVersions&gt;</a:t>
            </a:r>
          </a:p>
          <a:p>
            <a:pPr defTabSz="228600"/>
            <a:r>
              <a:rPr lang="en-US" sz="1400"/>
              <a:t>  &lt;ows:AcceptFormats&gt;</a:t>
            </a:r>
          </a:p>
          <a:p>
            <a:pPr defTabSz="228600"/>
            <a:r>
              <a:rPr lang="en-US" sz="1400"/>
              <a:t>    &lt;ows:OutputFormat&gt;text/xml&lt;/ows:OutputFormat&gt;</a:t>
            </a:r>
          </a:p>
          <a:p>
            <a:pPr defTabSz="228600"/>
            <a:r>
              <a:rPr lang="en-US" sz="1400"/>
              <a:t>  &lt;/ows:AcceptFormats&gt;</a:t>
            </a:r>
          </a:p>
          <a:p>
            <a:pPr defTabSz="228600"/>
            <a:r>
              <a:rPr lang="en-US" sz="1400"/>
              <a:t>&lt;/csw:GetCapabilities&gt;</a:t>
            </a:r>
          </a:p>
        </p:txBody>
      </p:sp>
    </p:spTree>
  </p:cSld>
  <p:clrMapOvr>
    <a:masterClrMapping/>
  </p:clrMapOvr>
  <p:transition>
    <p:wipe dir="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4"/>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GetCapabilities</a:t>
            </a:r>
            <a:r>
              <a:rPr lang="en-US">
                <a:ea typeface="ＭＳ Ｐゴシック" pitchFamily="-111" charset="-128"/>
                <a:cs typeface="ＭＳ Ｐゴシック" pitchFamily="-111" charset="-128"/>
              </a:rPr>
              <a:t> response</a:t>
            </a:r>
          </a:p>
        </p:txBody>
      </p:sp>
      <p:sp>
        <p:nvSpPr>
          <p:cNvPr id="171011" name="Rectangle 5"/>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Response formed using the template you provided</a:t>
            </a:r>
          </a:p>
        </p:txBody>
      </p:sp>
      <p:sp>
        <p:nvSpPr>
          <p:cNvPr id="171012" name="Text Box 3"/>
          <p:cNvSpPr txBox="1">
            <a:spLocks noChangeArrowheads="1"/>
          </p:cNvSpPr>
          <p:nvPr/>
        </p:nvSpPr>
        <p:spPr bwMode="gray">
          <a:xfrm>
            <a:off x="685800" y="2209800"/>
            <a:ext cx="8991600" cy="376555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&lt;Capabilities version="2.0.0" updateSequence="0"&gt;</a:t>
            </a:r>
          </a:p>
          <a:p>
            <a:pPr defTabSz="228600"/>
            <a:r>
              <a:rPr lang="en-US" sz="1400"/>
              <a:t>  &lt;ows:ServiceIdentification&gt;</a:t>
            </a:r>
          </a:p>
          <a:p>
            <a:pPr defTabSz="228600"/>
            <a:r>
              <a:rPr lang="en-US" sz="1400"/>
              <a:t>    &lt;ows:ServiceType&gt;CSW&lt;/ows:ServiceType&gt;</a:t>
            </a:r>
          </a:p>
          <a:p>
            <a:pPr defTabSz="228600"/>
            <a:r>
              <a:rPr lang="en-US" sz="1400"/>
              <a:t>    &lt;ows:ServiceTypeVersion&gt;2.0.0&lt;/ows:ServiceTypeVersion&gt;</a:t>
            </a:r>
          </a:p>
          <a:p>
            <a:pPr defTabSz="228600"/>
            <a:r>
              <a:rPr lang="en-US" sz="1400"/>
              <a:t>    &lt;ows:Title&gt; ...</a:t>
            </a:r>
            <a:r>
              <a:rPr lang="en-US" sz="1600"/>
              <a:t> </a:t>
            </a:r>
            <a:r>
              <a:rPr lang="en-US" sz="1400"/>
              <a:t>&lt;/ows:Title&gt;  &lt;ows:Abstract&gt; ... &lt;/ows:Abstract&gt;</a:t>
            </a:r>
          </a:p>
          <a:p>
            <a:pPr defTabSz="228600"/>
            <a:r>
              <a:rPr lang="en-US" sz="1400"/>
              <a:t>    &lt;ows:Keywords&gt; ...&lt;/ows:Keywords&gt;  &lt;ows:Fees&gt;NONE&lt;/ows:Fees&gt;</a:t>
            </a:r>
          </a:p>
          <a:p>
            <a:pPr defTabSz="228600"/>
            <a:r>
              <a:rPr lang="en-US" sz="1400"/>
              <a:t>    &lt;ows:AccessConstraints&gt;NONE&lt;/ows:AccessConstraints&gt;</a:t>
            </a:r>
          </a:p>
          <a:p>
            <a:pPr defTabSz="228600"/>
            <a:r>
              <a:rPr lang="en-US" sz="1400"/>
              <a:t> &lt;/ows:ServiceIdentification&gt;</a:t>
            </a:r>
          </a:p>
          <a:p>
            <a:pPr defTabSz="228600"/>
            <a:r>
              <a:rPr lang="en-US" sz="1400"/>
              <a:t> &lt;ows:ServiceProvider&gt; ...&lt;/ows:ServiceProvider&gt;</a:t>
            </a:r>
          </a:p>
          <a:p>
            <a:pPr defTabSz="228600"/>
            <a:r>
              <a:rPr lang="en-US" sz="1400"/>
              <a:t>  &lt;ows:OperationsMetadata&gt;</a:t>
            </a:r>
          </a:p>
          <a:p>
            <a:pPr defTabSz="228600"/>
            <a:r>
              <a:rPr lang="en-US" sz="1400"/>
              <a:t>    &lt;ows:Operation name="GetCapabilities"&gt; ...</a:t>
            </a:r>
          </a:p>
          <a:p>
            <a:pPr defTabSz="228600"/>
            <a:r>
              <a:rPr lang="en-US" sz="1400"/>
              <a:t>    &lt;/ows:Operation&gt;</a:t>
            </a:r>
          </a:p>
          <a:p>
            <a:pPr defTabSz="228600"/>
            <a:r>
              <a:rPr lang="en-US" sz="1400"/>
              <a:t>    &lt;ows:Operation name="DescribeRecord"&gt; ...</a:t>
            </a:r>
          </a:p>
          <a:p>
            <a:pPr defTabSz="228600"/>
            <a:r>
              <a:rPr lang="en-US" sz="1400"/>
              <a:t>    &lt;/ows:Operation&gt;</a:t>
            </a:r>
          </a:p>
          <a:p>
            <a:pPr defTabSz="228600"/>
            <a:r>
              <a:rPr lang="en-US" sz="1400"/>
              <a:t>    ...</a:t>
            </a:r>
          </a:p>
          <a:p>
            <a:pPr defTabSz="228600"/>
            <a:r>
              <a:rPr lang="en-US" sz="1400"/>
              <a:t>  &lt;/ows:OperationsMetadata&gt;</a:t>
            </a:r>
          </a:p>
          <a:p>
            <a:pPr defTabSz="228600"/>
            <a:r>
              <a:rPr lang="en-US" sz="1400"/>
              <a:t>&lt;/Capabilities&gt;</a:t>
            </a:r>
          </a:p>
        </p:txBody>
      </p:sp>
    </p:spTree>
  </p:cSld>
  <p:clrMapOvr>
    <a:masterClrMapping/>
  </p:clrMapOvr>
  <p:transition>
    <p:wipe dir="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DescribeRecord</a:t>
            </a:r>
            <a:r>
              <a:rPr lang="en-US">
                <a:ea typeface="ＭＳ Ｐゴシック" pitchFamily="-111" charset="-128"/>
                <a:cs typeface="ＭＳ Ｐゴシック" pitchFamily="-111" charset="-128"/>
              </a:rPr>
              <a:t> request</a:t>
            </a:r>
          </a:p>
        </p:txBody>
      </p:sp>
      <p:sp>
        <p:nvSpPr>
          <p:cNvPr id="172035" name="Text Box 3"/>
          <p:cNvSpPr txBox="1">
            <a:spLocks noChangeArrowheads="1"/>
          </p:cNvSpPr>
          <p:nvPr/>
        </p:nvSpPr>
        <p:spPr bwMode="gray">
          <a:xfrm>
            <a:off x="685800" y="1371600"/>
            <a:ext cx="8991600" cy="18192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&lt;csw:DescribeRecord service="CSW" </a:t>
            </a:r>
          </a:p>
          <a:p>
            <a:pPr defTabSz="228600"/>
            <a:r>
              <a:rPr lang="en-US" sz="1400"/>
              <a:t>  version="2.0.0" </a:t>
            </a:r>
          </a:p>
          <a:p>
            <a:pPr defTabSz="228600"/>
            <a:r>
              <a:rPr lang="en-US" sz="1400"/>
              <a:t>  xmlns:csw="http://www.opengis.net/cat/csw" &gt;</a:t>
            </a:r>
          </a:p>
          <a:p>
            <a:pPr defTabSz="228600"/>
            <a:r>
              <a:rPr lang="en-US" sz="1400"/>
              <a:t>  &lt;csw:TypeName targetNamespace="http://www.opengis.net/cat/csw"&gt;</a:t>
            </a:r>
          </a:p>
          <a:p>
            <a:pPr defTabSz="228600"/>
            <a:r>
              <a:rPr lang="en-US" sz="1400"/>
              <a:t>    </a:t>
            </a:r>
            <a:r>
              <a:rPr lang="en-US" sz="1400">
                <a:solidFill>
                  <a:schemeClr val="accent1"/>
                </a:solidFill>
              </a:rPr>
              <a:t>Record</a:t>
            </a:r>
          </a:p>
          <a:p>
            <a:pPr defTabSz="228600"/>
            <a:r>
              <a:rPr lang="en-US" sz="1400"/>
              <a:t>  &lt;/csw:TypeName&gt;</a:t>
            </a:r>
          </a:p>
          <a:p>
            <a:pPr defTabSz="228600"/>
            <a:r>
              <a:rPr lang="en-US" sz="1400"/>
              <a:t>&lt;/csw:DescribeRecord&gt;</a:t>
            </a:r>
          </a:p>
          <a:p>
            <a:pPr defTabSz="228600"/>
            <a:endParaRPr lang="en-US" sz="1400"/>
          </a:p>
        </p:txBody>
      </p:sp>
      <p:sp>
        <p:nvSpPr>
          <p:cNvPr id="172036" name="Rectangle 4"/>
          <p:cNvSpPr>
            <a:spLocks noChangeArrowheads="1"/>
          </p:cNvSpPr>
          <p:nvPr/>
        </p:nvSpPr>
        <p:spPr bwMode="gray">
          <a:xfrm>
            <a:off x="990600" y="2286000"/>
            <a:ext cx="7848600" cy="228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796677" name="Text Box 5"/>
          <p:cNvSpPr txBox="1">
            <a:spLocks noChangeArrowheads="1"/>
          </p:cNvSpPr>
          <p:nvPr/>
        </p:nvSpPr>
        <p:spPr bwMode="auto">
          <a:xfrm>
            <a:off x="6705600" y="2362200"/>
            <a:ext cx="2286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Record type to describe</a:t>
            </a:r>
          </a:p>
        </p:txBody>
      </p:sp>
    </p:spTree>
  </p:cSld>
  <p:clrMapOvr>
    <a:masterClrMapping/>
  </p:clrMapOvr>
  <p:transition>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7"/>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DescribeRecord</a:t>
            </a:r>
            <a:r>
              <a:rPr lang="en-US">
                <a:ea typeface="ＭＳ Ｐゴシック" pitchFamily="-111" charset="-128"/>
                <a:cs typeface="ＭＳ Ｐゴシック" pitchFamily="-111" charset="-128"/>
              </a:rPr>
              <a:t> response</a:t>
            </a:r>
          </a:p>
        </p:txBody>
      </p:sp>
      <p:sp>
        <p:nvSpPr>
          <p:cNvPr id="173059" name="Rectangle 8"/>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Lists server capabilities and all known feature types</a:t>
            </a:r>
          </a:p>
        </p:txBody>
      </p:sp>
      <p:sp>
        <p:nvSpPr>
          <p:cNvPr id="173060" name="Text Box 4"/>
          <p:cNvSpPr txBox="1">
            <a:spLocks noChangeArrowheads="1"/>
          </p:cNvSpPr>
          <p:nvPr/>
        </p:nvSpPr>
        <p:spPr bwMode="gray">
          <a:xfrm>
            <a:off x="457200" y="1330325"/>
            <a:ext cx="8991600" cy="46894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000"/>
              <a:t>&lt;xsd:schema targetNamespace="http://www.opengis.net/cat/csw" elementFormDefault="qualified" version="2.0.0" id="csw-record" xmlns:csw="http://www.opengis.net/cat/csw" xmlns:dc="http://www.purl.org/dc/elements/1.1/" xmlns:dct="http://www.purl.org/dc/terms/" xmlns:ows="http://www.opengis.net/ows" xmlns:xsd="http://www.w3.org/2001/XMLSchema"&gt;</a:t>
            </a:r>
          </a:p>
          <a:p>
            <a:pPr defTabSz="228600"/>
            <a:r>
              <a:rPr lang="en-US" sz="1000"/>
              <a:t>  &lt;xsd:annotation&gt;</a:t>
            </a:r>
          </a:p>
          <a:p>
            <a:pPr defTabSz="228600"/>
            <a:r>
              <a:rPr lang="en-US" sz="1000"/>
              <a:t>    &lt;xsd:appinfo&gt;</a:t>
            </a:r>
          </a:p>
          <a:p>
            <a:pPr defTabSz="228600"/>
            <a:r>
              <a:rPr lang="en-US" sz="1000"/>
              <a:t>      &lt;dc:identifier xmlns:dc="http://www.purl.org/dc/elements/1.1/"&gt;</a:t>
            </a:r>
          </a:p>
          <a:p>
            <a:pPr defTabSz="228600"/>
            <a:r>
              <a:rPr lang="en-US" sz="1000"/>
              <a:t>      http://schemas.opengis.net/csw/2.0.0/record</a:t>
            </a:r>
          </a:p>
          <a:p>
            <a:pPr defTabSz="228600"/>
            <a:r>
              <a:rPr lang="en-US" sz="1000"/>
              <a:t>      &lt;/dc:identifier&gt;</a:t>
            </a:r>
          </a:p>
          <a:p>
            <a:pPr defTabSz="228600"/>
            <a:r>
              <a:rPr lang="en-US" sz="1000"/>
              <a:t>    &lt;/xsd:appinfo&gt;</a:t>
            </a:r>
          </a:p>
          <a:p>
            <a:pPr defTabSz="228600"/>
            <a:r>
              <a:rPr lang="en-US" sz="1000"/>
              <a:t>  &lt;/xsd:annotation&gt;</a:t>
            </a:r>
          </a:p>
          <a:p>
            <a:pPr defTabSz="228600"/>
            <a:r>
              <a:rPr lang="en-US" sz="1000"/>
              <a:t>  &lt;xsd:import namespace="http://www.purl.org/dc/terms/" schemaLocation="./recdcterms.xsd"/&gt;</a:t>
            </a:r>
          </a:p>
          <a:p>
            <a:pPr defTabSz="228600"/>
            <a:r>
              <a:rPr lang="en-US" sz="1000"/>
              <a:t>  &lt;xsd:import namespace="http://www.purl.org/dc/elements/1.1/" schemaLocation="./recdcmes.xsd"/&gt;</a:t>
            </a:r>
          </a:p>
          <a:p>
            <a:pPr defTabSz="228600"/>
            <a:r>
              <a:rPr lang="en-US" sz="1000"/>
              <a:t>  &lt;xsd:import namespace="http://www.opengis.net/ows" schemaLocation="./owsboundingbox.xsd"/&gt;</a:t>
            </a:r>
          </a:p>
          <a:p>
            <a:pPr defTabSz="228600"/>
            <a:r>
              <a:rPr lang="en-US" sz="1000"/>
              <a:t>  &lt;xsd:element name="AbstractRecord" type="csw:AbstractRecordType" abstract="true" id="AbstractRecord"/&gt;</a:t>
            </a:r>
          </a:p>
          <a:p>
            <a:pPr defTabSz="228600"/>
            <a:r>
              <a:rPr lang="en-US" sz="1000"/>
              <a:t>  &lt;xsd:complexType name="AbstractRecordType" abstract="true" id="AbstractRecordType"/&gt;</a:t>
            </a:r>
          </a:p>
          <a:p>
            <a:pPr defTabSz="228600"/>
            <a:r>
              <a:rPr lang="en-US" sz="1000"/>
              <a:t>  &lt;xsd:element name="DCMIRecord" type="csw:DCMIRecordType" substitutionGroup="csw:AbstractRecord"/&gt;</a:t>
            </a:r>
          </a:p>
          <a:p>
            <a:pPr defTabSz="228600"/>
            <a:r>
              <a:rPr lang="en-US" sz="1000"/>
              <a:t>  &lt;xsd:complexType name="DCMIRecordType"&gt;</a:t>
            </a:r>
          </a:p>
          <a:p>
            <a:pPr defTabSz="228600"/>
            <a:r>
              <a:rPr lang="en-US" sz="1000"/>
              <a:t>    &lt;xsd:complexContent&gt;</a:t>
            </a:r>
          </a:p>
          <a:p>
            <a:pPr defTabSz="228600"/>
            <a:r>
              <a:rPr lang="en-US" sz="1000"/>
              <a:t>      &lt;xsd:extension base="csw:AbstractRecordType"&gt;</a:t>
            </a:r>
          </a:p>
          <a:p>
            <a:pPr defTabSz="228600"/>
            <a:r>
              <a:rPr lang="en-US" sz="1000"/>
              <a:t>        &lt;xsd:sequence&gt;</a:t>
            </a:r>
          </a:p>
          <a:p>
            <a:pPr defTabSz="228600"/>
            <a:r>
              <a:rPr lang="en-US" sz="1000"/>
              <a:t>          &lt;xsd:group ref="dct:DCMI-terms"/&gt;</a:t>
            </a:r>
          </a:p>
          <a:p>
            <a:pPr defTabSz="228600"/>
            <a:r>
              <a:rPr lang="en-US" sz="1000"/>
              <a:t>        &lt;/xsd:sequence&gt;</a:t>
            </a:r>
          </a:p>
          <a:p>
            <a:pPr defTabSz="228600"/>
            <a:r>
              <a:rPr lang="en-US" sz="1000"/>
              <a:t>      &lt;/xsd:extension&gt;</a:t>
            </a:r>
          </a:p>
          <a:p>
            <a:pPr defTabSz="228600"/>
            <a:r>
              <a:rPr lang="en-US" sz="1000"/>
              <a:t>    &lt;/xsd:complexContent&gt;</a:t>
            </a:r>
          </a:p>
          <a:p>
            <a:pPr defTabSz="228600"/>
            <a:r>
              <a:rPr lang="en-US" sz="1000"/>
              <a:t>  &lt;/xsd:complexType&gt;</a:t>
            </a:r>
          </a:p>
          <a:p>
            <a:pPr defTabSz="228600"/>
            <a:r>
              <a:rPr lang="en-US" sz="1000"/>
              <a:t>  &lt;xsd:element name="BriefRecord" type="csw:BriefRecordType" substitutionGroup="csw:AbstractRecord"/&gt; …</a:t>
            </a:r>
          </a:p>
          <a:p>
            <a:pPr defTabSz="228600"/>
            <a:r>
              <a:rPr lang="en-US" sz="1000"/>
              <a:t>  &lt;xsd:element name="SummaryRecord" type="csw:SummaryRecordType" substitutionGroup="csw:AbstractRecord"/&gt; …</a:t>
            </a:r>
          </a:p>
          <a:p>
            <a:pPr defTabSz="228600"/>
            <a:r>
              <a:rPr lang="en-US" sz="1000"/>
              <a:t>  &lt;xsd:element name="Record" type="csw:RecordType" substitutionGroup="csw:AbstractRecord"/&gt; …</a:t>
            </a:r>
          </a:p>
          <a:p>
            <a:pPr defTabSz="228600"/>
            <a:r>
              <a:rPr lang="en-US" sz="1000"/>
              <a:t>&lt;/xsd:schema&gt;</a:t>
            </a:r>
          </a:p>
        </p:txBody>
      </p:sp>
      <p:sp>
        <p:nvSpPr>
          <p:cNvPr id="797702" name="Text Box 6"/>
          <p:cNvSpPr txBox="1">
            <a:spLocks noChangeArrowheads="1"/>
          </p:cNvSpPr>
          <p:nvPr/>
        </p:nvSpPr>
        <p:spPr bwMode="auto">
          <a:xfrm>
            <a:off x="7467600" y="1905000"/>
            <a:ext cx="2286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Schema (xsd) of the record type</a:t>
            </a:r>
          </a:p>
        </p:txBody>
      </p:sp>
    </p:spTree>
  </p:cSld>
  <p:clrMapOvr>
    <a:masterClrMapping/>
  </p:clrMapOvr>
  <p:transition>
    <p:wipe dir="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GetRecords</a:t>
            </a:r>
            <a:r>
              <a:rPr lang="en-US">
                <a:ea typeface="ＭＳ Ｐゴシック" pitchFamily="-111" charset="-128"/>
                <a:cs typeface="ＭＳ Ｐゴシック" pitchFamily="-111" charset="-128"/>
              </a:rPr>
              <a:t> request</a:t>
            </a:r>
          </a:p>
        </p:txBody>
      </p:sp>
      <p:sp>
        <p:nvSpPr>
          <p:cNvPr id="174083" name="Text Box 3"/>
          <p:cNvSpPr txBox="1">
            <a:spLocks noChangeArrowheads="1"/>
          </p:cNvSpPr>
          <p:nvPr/>
        </p:nvSpPr>
        <p:spPr bwMode="gray">
          <a:xfrm>
            <a:off x="685800" y="1371600"/>
            <a:ext cx="8991600" cy="479742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&lt;csw:GetRecords</a:t>
            </a:r>
          </a:p>
          <a:p>
            <a:pPr defTabSz="228600"/>
            <a:r>
              <a:rPr lang="en-US" sz="1400"/>
              <a:t>   service="CSW" version="2.0.0"</a:t>
            </a:r>
          </a:p>
          <a:p>
            <a:pPr defTabSz="228600"/>
            <a:r>
              <a:rPr lang="en-US" sz="1400"/>
              <a:t>   xmlns:csw="http://www.opengis.net/cat/csw"</a:t>
            </a:r>
          </a:p>
          <a:p>
            <a:pPr defTabSz="228600"/>
            <a:r>
              <a:rPr lang="en-US" sz="1400"/>
              <a:t>   xmlns:ogc="http://www.opengis.net/ogc"</a:t>
            </a:r>
          </a:p>
          <a:p>
            <a:pPr defTabSz="228600"/>
            <a:r>
              <a:rPr lang="en-US" sz="1400"/>
              <a:t>   xmlns:dc="http://www.purl.org/dc/elements/1.1/"</a:t>
            </a:r>
          </a:p>
          <a:p>
            <a:pPr defTabSz="228600"/>
            <a:r>
              <a:rPr lang="en-US" sz="1400"/>
              <a:t>   xmlns:dct="http://www.purl.org/dc/terms/"</a:t>
            </a:r>
          </a:p>
          <a:p>
            <a:pPr defTabSz="228600"/>
            <a:r>
              <a:rPr lang="en-US" sz="1400"/>
              <a:t>   outputFormat="text/xml"</a:t>
            </a:r>
          </a:p>
          <a:p>
            <a:pPr defTabSz="228600"/>
            <a:r>
              <a:rPr lang="en-US" sz="1400"/>
              <a:t>   resultType="results"</a:t>
            </a:r>
          </a:p>
          <a:p>
            <a:pPr defTabSz="228600"/>
            <a:r>
              <a:rPr lang="en-US" sz="1400"/>
              <a:t>   outputSchema="csw:Record"&gt;</a:t>
            </a:r>
          </a:p>
          <a:p>
            <a:pPr defTabSz="228600"/>
            <a:r>
              <a:rPr lang="en-US" sz="1400"/>
              <a:t>  </a:t>
            </a:r>
            <a:r>
              <a:rPr lang="en-US" sz="1400">
                <a:solidFill>
                  <a:schemeClr val="accent1"/>
                </a:solidFill>
              </a:rPr>
              <a:t>&lt;csw:Query typeNames="csw:Record"&gt;</a:t>
            </a:r>
          </a:p>
          <a:p>
            <a:pPr defTabSz="228600"/>
            <a:r>
              <a:rPr lang="en-US" sz="1400">
                <a:solidFill>
                  <a:schemeClr val="accent1"/>
                </a:solidFill>
              </a:rPr>
              <a:t>    &lt;csw:ElementName&gt;/csw:Record/dc:identifier&lt;/csw:ElementName&gt;</a:t>
            </a:r>
          </a:p>
          <a:p>
            <a:pPr defTabSz="228600"/>
            <a:r>
              <a:rPr lang="en-US" sz="1400">
                <a:solidFill>
                  <a:schemeClr val="accent1"/>
                </a:solidFill>
              </a:rPr>
              <a:t>    &lt;csw:ElementName&gt;/csw:Record/dc:contributor&lt;/csw:ElementName&gt;</a:t>
            </a:r>
          </a:p>
          <a:p>
            <a:pPr defTabSz="228600"/>
            <a:r>
              <a:rPr lang="en-US" sz="1400">
                <a:solidFill>
                  <a:schemeClr val="accent1"/>
                </a:solidFill>
              </a:rPr>
              <a:t>    &lt;csw:Constraint version="2.0.0" &gt;</a:t>
            </a:r>
          </a:p>
          <a:p>
            <a:pPr defTabSz="228600"/>
            <a:r>
              <a:rPr lang="en-US" sz="1400">
                <a:solidFill>
                  <a:schemeClr val="accent1"/>
                </a:solidFill>
              </a:rPr>
              <a:t>      &lt;ogc:Filter&gt;</a:t>
            </a:r>
          </a:p>
          <a:p>
            <a:pPr defTabSz="228600"/>
            <a:r>
              <a:rPr lang="en-US" sz="1400">
                <a:solidFill>
                  <a:schemeClr val="accent1"/>
                </a:solidFill>
              </a:rPr>
              <a:t>        &lt;ogc:PropertyIsEqualTo&gt;</a:t>
            </a:r>
          </a:p>
          <a:p>
            <a:pPr defTabSz="228600"/>
            <a:r>
              <a:rPr lang="en-US" sz="1400">
                <a:solidFill>
                  <a:schemeClr val="accent1"/>
                </a:solidFill>
              </a:rPr>
              <a:t>          &lt;ogc:PropertyName&gt;/csw:Record/dc:contributor&lt;/ogc:PropertyName&gt;</a:t>
            </a:r>
          </a:p>
          <a:p>
            <a:pPr defTabSz="228600"/>
            <a:r>
              <a:rPr lang="en-US" sz="1400">
                <a:solidFill>
                  <a:schemeClr val="accent1"/>
                </a:solidFill>
              </a:rPr>
              <a:t>          &lt;ogc:Literal&gt;Raja&lt;/ogc:Literal&gt;</a:t>
            </a:r>
          </a:p>
          <a:p>
            <a:pPr defTabSz="228600"/>
            <a:r>
              <a:rPr lang="en-US" sz="1400">
                <a:solidFill>
                  <a:schemeClr val="accent1"/>
                </a:solidFill>
              </a:rPr>
              <a:t>        &lt;/ogc:PropertyIsEqualTo&gt;</a:t>
            </a:r>
          </a:p>
          <a:p>
            <a:pPr defTabSz="228600"/>
            <a:r>
              <a:rPr lang="en-US" sz="1400">
                <a:solidFill>
                  <a:schemeClr val="accent1"/>
                </a:solidFill>
              </a:rPr>
              <a:t>      &lt;/ogc:Filter&gt;</a:t>
            </a:r>
          </a:p>
          <a:p>
            <a:pPr defTabSz="228600"/>
            <a:r>
              <a:rPr lang="en-US" sz="1400">
                <a:solidFill>
                  <a:schemeClr val="accent1"/>
                </a:solidFill>
              </a:rPr>
              <a:t>    &lt;/csw:Constraint&gt;</a:t>
            </a:r>
          </a:p>
          <a:p>
            <a:pPr defTabSz="228600"/>
            <a:r>
              <a:rPr lang="en-US" sz="1400">
                <a:solidFill>
                  <a:schemeClr val="accent1"/>
                </a:solidFill>
              </a:rPr>
              <a:t>  &lt;/csw:Query&gt;</a:t>
            </a:r>
          </a:p>
          <a:p>
            <a:pPr defTabSz="228600"/>
            <a:r>
              <a:rPr lang="en-US" sz="1400"/>
              <a:t>&lt;/csw:GetRecords&gt;</a:t>
            </a:r>
          </a:p>
        </p:txBody>
      </p:sp>
      <p:sp>
        <p:nvSpPr>
          <p:cNvPr id="174084" name="Rectangle 6"/>
          <p:cNvSpPr>
            <a:spLocks noChangeArrowheads="1"/>
          </p:cNvSpPr>
          <p:nvPr/>
        </p:nvSpPr>
        <p:spPr bwMode="gray">
          <a:xfrm>
            <a:off x="990600" y="3352800"/>
            <a:ext cx="7848600" cy="2514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01799" name="Text Box 7"/>
          <p:cNvSpPr txBox="1">
            <a:spLocks noChangeArrowheads="1"/>
          </p:cNvSpPr>
          <p:nvPr/>
        </p:nvSpPr>
        <p:spPr bwMode="auto">
          <a:xfrm>
            <a:off x="7848600" y="3033713"/>
            <a:ext cx="1905000" cy="928687"/>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Record query using the OGC query syntax</a:t>
            </a:r>
          </a:p>
        </p:txBody>
      </p:sp>
    </p:spTree>
  </p:cSld>
  <p:clrMapOvr>
    <a:masterClrMapping/>
  </p:clrMapOvr>
  <p:transition>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GetRecords</a:t>
            </a:r>
            <a:r>
              <a:rPr lang="en-US">
                <a:ea typeface="ＭＳ Ｐゴシック" pitchFamily="-111" charset="-128"/>
                <a:cs typeface="ＭＳ Ｐゴシック" pitchFamily="-111" charset="-128"/>
              </a:rPr>
              <a:t> response</a:t>
            </a:r>
          </a:p>
        </p:txBody>
      </p:sp>
      <p:sp>
        <p:nvSpPr>
          <p:cNvPr id="175107" name="Text Box 4"/>
          <p:cNvSpPr txBox="1">
            <a:spLocks noChangeArrowheads="1"/>
          </p:cNvSpPr>
          <p:nvPr/>
        </p:nvSpPr>
        <p:spPr bwMode="gray">
          <a:xfrm>
            <a:off x="457200" y="1371600"/>
            <a:ext cx="9067800" cy="458470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&lt;csw:GetRecordsResponse xmlns:csw=http://www.opengis.net/cat/csw</a:t>
            </a:r>
          </a:p>
          <a:p>
            <a:pPr defTabSz="228600"/>
            <a:r>
              <a:rPr lang="en-US" sz="1400"/>
              <a:t>  xmlns:dc="http://www.purl.org/dc/elements/1.1/" </a:t>
            </a:r>
          </a:p>
          <a:p>
            <a:pPr defTabSz="228600"/>
            <a:r>
              <a:rPr lang="en-US" sz="1400"/>
              <a:t>  xmlns:dct="http://www.purl.org/dc/terms/"    </a:t>
            </a:r>
          </a:p>
          <a:p>
            <a:pPr defTabSz="228600"/>
            <a:r>
              <a:rPr lang="en-US" sz="1400"/>
              <a:t>  xsi:schemaLocation="http://www.opengis.net/cat/csw  </a:t>
            </a:r>
          </a:p>
          <a:p>
            <a:pPr defTabSz="228600"/>
            <a:r>
              <a:rPr lang="en-US" sz="1400"/>
              <a:t>  http://localhost:7001/SpatialWS-SpatialWS-context-root/cswservlet?recordTypeId=1" </a:t>
            </a:r>
          </a:p>
          <a:p>
            <a:pPr defTabSz="228600"/>
            <a:r>
              <a:rPr lang="en-US" sz="1400"/>
              <a:t>  version="2.0.0" xmlns:xsi="http://www.w3.org/2001/XMLSchema-instance"&gt;</a:t>
            </a:r>
          </a:p>
          <a:p>
            <a:pPr defTabSz="228600"/>
            <a:r>
              <a:rPr lang="en-US" sz="1400"/>
              <a:t>  &lt;csw:RequestId&gt;4&lt;/csw:RequestId&gt; &lt;csw:SearchStatus status="complete"/&gt;</a:t>
            </a:r>
          </a:p>
          <a:p>
            <a:pPr defTabSz="228600"/>
            <a:r>
              <a:rPr lang="en-US" sz="1400"/>
              <a:t>  &lt;csw:SearchResults recordSchema="http://www.opengis.net/cat/csw" </a:t>
            </a:r>
          </a:p>
          <a:p>
            <a:pPr defTabSz="228600"/>
            <a:r>
              <a:rPr lang="en-US" sz="1400"/>
              <a:t>    numberOfRecordsMatched="1" numberOfRecordsReturned="1" nextRecord="0" </a:t>
            </a:r>
          </a:p>
          <a:p>
            <a:pPr defTabSz="228600"/>
            <a:r>
              <a:rPr lang="en-US" sz="1400"/>
              <a:t>    expires="2007-02-09T16:32:35.29Z"&gt;</a:t>
            </a:r>
          </a:p>
          <a:p>
            <a:pPr defTabSz="228600"/>
            <a:r>
              <a:rPr lang="en-US" sz="1400"/>
              <a:t>    </a:t>
            </a:r>
            <a:r>
              <a:rPr lang="en-US" sz="1400">
                <a:solidFill>
                  <a:schemeClr val="accent1"/>
                </a:solidFill>
              </a:rPr>
              <a:t>&lt;csw:Record xmlns:dc="http://www.purl.org/dc/elements/1.1/" </a:t>
            </a:r>
          </a:p>
          <a:p>
            <a:pPr defTabSz="228600"/>
            <a:r>
              <a:rPr lang="en-US" sz="1400">
                <a:solidFill>
                  <a:schemeClr val="accent1"/>
                </a:solidFill>
              </a:rPr>
              <a:t>      xmlns:ows="http://www.opengis.net/ows" </a:t>
            </a:r>
          </a:p>
          <a:p>
            <a:pPr defTabSz="228600"/>
            <a:r>
              <a:rPr lang="en-US" sz="1400">
                <a:solidFill>
                  <a:schemeClr val="accent1"/>
                </a:solidFill>
              </a:rPr>
              <a:t>      xmlns:dct="http://www.purl.org/dc/terms/"&gt;</a:t>
            </a:r>
          </a:p>
          <a:p>
            <a:pPr defTabSz="228600"/>
            <a:r>
              <a:rPr lang="en-US" sz="1400">
                <a:solidFill>
                  <a:schemeClr val="accent1"/>
                </a:solidFill>
              </a:rPr>
              <a:t>      &lt;dc:contributor xmlns:dc="http://www.purl.org/dc/elements/1.1/"  </a:t>
            </a:r>
          </a:p>
          <a:p>
            <a:pPr defTabSz="228600"/>
            <a:r>
              <a:rPr lang="en-US" sz="1400">
                <a:solidFill>
                  <a:schemeClr val="accent1"/>
                </a:solidFill>
              </a:rPr>
              <a:t>       scheme="http://www.altova.com"&gt;Raja&lt;/dc:contributor&gt;</a:t>
            </a:r>
          </a:p>
          <a:p>
            <a:pPr defTabSz="228600"/>
            <a:r>
              <a:rPr lang="en-US" sz="1400">
                <a:solidFill>
                  <a:schemeClr val="accent1"/>
                </a:solidFill>
              </a:rPr>
              <a:t>      &lt;dc:identifier xmlns:dc="http://www.purl.org/dc/elements/1.1/"&gt;</a:t>
            </a:r>
          </a:p>
          <a:p>
            <a:pPr defTabSz="228600"/>
            <a:r>
              <a:rPr lang="en-US" sz="1400">
                <a:solidFill>
                  <a:schemeClr val="accent1"/>
                </a:solidFill>
              </a:rPr>
              <a:t>        REC-1</a:t>
            </a:r>
          </a:p>
          <a:p>
            <a:pPr defTabSz="228600"/>
            <a:r>
              <a:rPr lang="en-US" sz="1400">
                <a:solidFill>
                  <a:schemeClr val="accent1"/>
                </a:solidFill>
              </a:rPr>
              <a:t>      &lt;/dc:identifier&gt;</a:t>
            </a:r>
          </a:p>
          <a:p>
            <a:pPr defTabSz="228600"/>
            <a:r>
              <a:rPr lang="en-US" sz="1400">
                <a:solidFill>
                  <a:schemeClr val="accent1"/>
                </a:solidFill>
              </a:rPr>
              <a:t>    &lt;/csw:Record&gt;</a:t>
            </a:r>
          </a:p>
          <a:p>
            <a:pPr defTabSz="228600"/>
            <a:r>
              <a:rPr lang="en-US" sz="1400"/>
              <a:t>  &lt;/csw:SearchResults&gt;</a:t>
            </a:r>
          </a:p>
          <a:p>
            <a:pPr defTabSz="228600"/>
            <a:r>
              <a:rPr lang="en-US" sz="1400"/>
              <a:t>&lt;/csw:GetRecordsResponse&gt;</a:t>
            </a:r>
          </a:p>
        </p:txBody>
      </p:sp>
    </p:spTree>
  </p:cSld>
  <p:clrMapOvr>
    <a:masterClrMapping/>
  </p:clrMapOvr>
  <p:transition>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GetRecordById</a:t>
            </a:r>
            <a:r>
              <a:rPr lang="en-US">
                <a:ea typeface="ＭＳ Ｐゴシック" pitchFamily="-111" charset="-128"/>
                <a:cs typeface="ＭＳ Ｐゴシック" pitchFamily="-111" charset="-128"/>
              </a:rPr>
              <a:t> request</a:t>
            </a:r>
          </a:p>
        </p:txBody>
      </p:sp>
      <p:sp>
        <p:nvSpPr>
          <p:cNvPr id="176131" name="Text Box 3"/>
          <p:cNvSpPr txBox="1">
            <a:spLocks noChangeArrowheads="1"/>
          </p:cNvSpPr>
          <p:nvPr/>
        </p:nvSpPr>
        <p:spPr bwMode="gray">
          <a:xfrm>
            <a:off x="685800" y="1371600"/>
            <a:ext cx="8991600" cy="18192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&lt;csw:GetRecordById</a:t>
            </a:r>
          </a:p>
          <a:p>
            <a:pPr defTabSz="228600"/>
            <a:r>
              <a:rPr lang="en-US" sz="1400"/>
              <a:t>   service="CSW"</a:t>
            </a:r>
          </a:p>
          <a:p>
            <a:pPr defTabSz="228600"/>
            <a:r>
              <a:rPr lang="en-US" sz="1400"/>
              <a:t>   version="2.0.0"</a:t>
            </a:r>
          </a:p>
          <a:p>
            <a:pPr defTabSz="228600"/>
            <a:r>
              <a:rPr lang="en-US" sz="1400"/>
              <a:t>   xmlns:csw="http://www.opengis.net/cat/csw"</a:t>
            </a:r>
          </a:p>
          <a:p>
            <a:pPr defTabSz="228600"/>
            <a:r>
              <a:rPr lang="en-US" sz="1400"/>
              <a:t>   xmlns:ogc="http://www.opengis.net/ogc" &gt;</a:t>
            </a:r>
          </a:p>
          <a:p>
            <a:pPr defTabSz="228600"/>
            <a:r>
              <a:rPr lang="en-US" sz="1400"/>
              <a:t>&lt;csw:Id&gt; </a:t>
            </a:r>
            <a:r>
              <a:rPr lang="en-US" sz="1400">
                <a:solidFill>
                  <a:schemeClr val="accent1"/>
                </a:solidFill>
              </a:rPr>
              <a:t>REC-1</a:t>
            </a:r>
            <a:r>
              <a:rPr lang="en-US" sz="1400"/>
              <a:t> &lt;/csw:Id&gt;</a:t>
            </a:r>
          </a:p>
          <a:p>
            <a:pPr defTabSz="228600"/>
            <a:r>
              <a:rPr lang="en-US" sz="1400"/>
              <a:t>&lt;csw:ElementSetName&gt;brief&lt;/csw:ElementSetName&gt;</a:t>
            </a:r>
          </a:p>
          <a:p>
            <a:pPr defTabSz="228600"/>
            <a:r>
              <a:rPr lang="en-US" sz="1400"/>
              <a:t>&lt;/csw:GetRecordById&gt;</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ea typeface="ＭＳ Ｐゴシック" pitchFamily="-111" charset="-128"/>
                <a:cs typeface="ＭＳ Ｐゴシック" pitchFamily="-111" charset="-128"/>
              </a:rPr>
              <a:t>GetCapabilities request and response</a:t>
            </a:r>
            <a:br>
              <a:rPr lang="en-US">
                <a:ea typeface="ＭＳ Ｐゴシック" pitchFamily="-111" charset="-128"/>
                <a:cs typeface="ＭＳ Ｐゴシック" pitchFamily="-111" charset="-128"/>
              </a:rPr>
            </a:br>
            <a:r>
              <a:rPr lang="en-US" sz="2000">
                <a:ea typeface="ＭＳ Ｐゴシック" pitchFamily="-111" charset="-128"/>
                <a:cs typeface="ＭＳ Ｐゴシック" pitchFamily="-111" charset="-128"/>
              </a:rPr>
              <a:t>version 1.3.0</a:t>
            </a:r>
            <a:endParaRPr lang="en-US">
              <a:ea typeface="ＭＳ Ｐゴシック" pitchFamily="-111" charset="-128"/>
              <a:cs typeface="ＭＳ Ｐゴシック" pitchFamily="-111" charset="-128"/>
            </a:endParaRPr>
          </a:p>
        </p:txBody>
      </p:sp>
      <p:sp>
        <p:nvSpPr>
          <p:cNvPr id="31747" name="Rectangle 5"/>
          <p:cNvSpPr>
            <a:spLocks noGrp="1" noChangeArrowheads="1"/>
          </p:cNvSpPr>
          <p:nvPr>
            <p:ph type="body" idx="1"/>
          </p:nvPr>
        </p:nvSpPr>
        <p:spPr>
          <a:xfrm>
            <a:off x="742950" y="4508500"/>
            <a:ext cx="8166100" cy="1290638"/>
          </a:xfrm>
        </p:spPr>
        <p:txBody>
          <a:bodyPr/>
          <a:lstStyle/>
          <a:p>
            <a:r>
              <a:rPr lang="en-US">
                <a:ea typeface="ＭＳ Ｐゴシック" pitchFamily="-111" charset="-128"/>
                <a:cs typeface="ＭＳ Ｐゴシック" pitchFamily="-111" charset="-128"/>
              </a:rPr>
              <a:t>Lists all layers accessible via the WMS service</a:t>
            </a:r>
          </a:p>
          <a:p>
            <a:r>
              <a:rPr lang="en-US">
                <a:ea typeface="ＭＳ Ｐゴシック" pitchFamily="-111" charset="-128"/>
                <a:cs typeface="ＭＳ Ｐゴシック" pitchFamily="-111" charset="-128"/>
              </a:rPr>
              <a:t>Request version 1.1.1 or 1.3.0</a:t>
            </a:r>
          </a:p>
          <a:p>
            <a:r>
              <a:rPr lang="en-US">
                <a:ea typeface="ＭＳ Ｐゴシック" pitchFamily="-111" charset="-128"/>
                <a:cs typeface="ＭＳ Ｐゴシック" pitchFamily="-111" charset="-128"/>
              </a:rPr>
              <a:t>Response version &lt;= request version </a:t>
            </a:r>
          </a:p>
        </p:txBody>
      </p:sp>
      <p:sp>
        <p:nvSpPr>
          <p:cNvPr id="31748" name="Text Box 3"/>
          <p:cNvSpPr txBox="1">
            <a:spLocks noChangeArrowheads="1"/>
          </p:cNvSpPr>
          <p:nvPr/>
        </p:nvSpPr>
        <p:spPr bwMode="gray">
          <a:xfrm>
            <a:off x="776288" y="1371600"/>
            <a:ext cx="7759700" cy="60642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http://127.0.0.1:7001/mapviewer/wms</a:t>
            </a:r>
          </a:p>
          <a:p>
            <a:pPr defTabSz="228600"/>
            <a:r>
              <a:rPr lang="en-US" sz="1600">
                <a:ea typeface="Courier New" pitchFamily="-111" charset="0"/>
                <a:cs typeface="Courier New" pitchFamily="-111" charset="0"/>
              </a:rPr>
              <a:t>?VERSION=</a:t>
            </a:r>
            <a:r>
              <a:rPr lang="en-US" sz="1600">
                <a:solidFill>
                  <a:srgbClr val="FF0000"/>
                </a:solidFill>
                <a:ea typeface="Courier New" pitchFamily="-111" charset="0"/>
                <a:cs typeface="Courier New" pitchFamily="-111" charset="0"/>
              </a:rPr>
              <a:t>1.3.0</a:t>
            </a:r>
            <a:r>
              <a:rPr lang="en-US" sz="1600">
                <a:ea typeface="Courier New" pitchFamily="-111" charset="0"/>
                <a:cs typeface="Courier New" pitchFamily="-111" charset="0"/>
              </a:rPr>
              <a:t>&amp;REQUEST=GetCapabilities&amp;SERVICE=WMS</a:t>
            </a:r>
          </a:p>
        </p:txBody>
      </p:sp>
      <p:sp>
        <p:nvSpPr>
          <p:cNvPr id="31749" name="Text Box 4"/>
          <p:cNvSpPr txBox="1">
            <a:spLocks noChangeArrowheads="1"/>
          </p:cNvSpPr>
          <p:nvPr/>
        </p:nvSpPr>
        <p:spPr bwMode="gray">
          <a:xfrm>
            <a:off x="776288" y="2286000"/>
            <a:ext cx="7759700" cy="2062163"/>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solidFill>
                  <a:srgbClr val="FF0000"/>
                </a:solidFill>
                <a:ea typeface="Courier New" pitchFamily="-111" charset="0"/>
                <a:cs typeface="Courier New" pitchFamily="-111" charset="0"/>
              </a:rPr>
              <a:t>&lt;WMSCapabilities version="1.3.0"&gt;</a:t>
            </a:r>
          </a:p>
          <a:p>
            <a:pPr defTabSz="228600"/>
            <a:r>
              <a:rPr lang="en-US" sz="1600">
                <a:ea typeface="Courier New" pitchFamily="-111" charset="0"/>
                <a:cs typeface="Courier New" pitchFamily="-111" charset="0"/>
              </a:rPr>
              <a:t>  &lt;Service&gt; ... &lt;/Service&gt;</a:t>
            </a:r>
          </a:p>
          <a:p>
            <a:pPr defTabSz="228600"/>
            <a:r>
              <a:rPr lang="en-US" sz="1600">
                <a:ea typeface="Courier New" pitchFamily="-111" charset="0"/>
                <a:cs typeface="Courier New" pitchFamily="-111" charset="0"/>
              </a:rPr>
              <a:t>  &lt;Capability&gt;</a:t>
            </a:r>
          </a:p>
          <a:p>
            <a:pPr defTabSz="228600"/>
            <a:r>
              <a:rPr lang="en-US" sz="1600">
                <a:ea typeface="Courier New" pitchFamily="-111" charset="0"/>
                <a:cs typeface="Courier New" pitchFamily="-111" charset="0"/>
              </a:rPr>
              <a:t>    &lt;Request&gt; ... &lt;/Request&gt;</a:t>
            </a:r>
          </a:p>
          <a:p>
            <a:pPr defTabSz="228600"/>
            <a:r>
              <a:rPr lang="en-US" sz="1600">
                <a:ea typeface="Courier New" pitchFamily="-111" charset="0"/>
                <a:cs typeface="Courier New" pitchFamily="-111" charset="0"/>
              </a:rPr>
              <a:t>    &lt;Exception&gt; ... &lt;/Exception&gt;</a:t>
            </a:r>
          </a:p>
          <a:p>
            <a:pPr defTabSz="228600"/>
            <a:r>
              <a:rPr lang="en-US" sz="1600">
                <a:ea typeface="Courier New" pitchFamily="-111" charset="0"/>
                <a:cs typeface="Courier New" pitchFamily="-111" charset="0"/>
              </a:rPr>
              <a:t>    &lt;Layer&gt; ... &lt;/Layer&gt;</a:t>
            </a:r>
          </a:p>
          <a:p>
            <a:pPr defTabSz="228600"/>
            <a:r>
              <a:rPr lang="en-US" sz="1600">
                <a:ea typeface="Courier New" pitchFamily="-111" charset="0"/>
                <a:cs typeface="Courier New" pitchFamily="-111" charset="0"/>
              </a:rPr>
              <a:t>  &lt;/Capability&gt;</a:t>
            </a:r>
          </a:p>
          <a:p>
            <a:pPr defTabSz="228600"/>
            <a:r>
              <a:rPr lang="en-US" sz="1600">
                <a:solidFill>
                  <a:srgbClr val="FF0000"/>
                </a:solidFill>
                <a:ea typeface="Courier New" pitchFamily="-111" charset="0"/>
                <a:cs typeface="Courier New" pitchFamily="-111" charset="0"/>
              </a:rPr>
              <a:t>&lt;/WMSCapabilities&gt;</a:t>
            </a:r>
          </a:p>
        </p:txBody>
      </p:sp>
    </p:spTree>
  </p:cSld>
  <p:clrMapOvr>
    <a:masterClrMapping/>
  </p:clrMapOvr>
  <p:transition>
    <p:wipe dir="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GetRecordById</a:t>
            </a:r>
            <a:r>
              <a:rPr lang="en-US">
                <a:ea typeface="ＭＳ Ｐゴシック" pitchFamily="-111" charset="-128"/>
                <a:cs typeface="ＭＳ Ｐゴシック" pitchFamily="-111" charset="-128"/>
              </a:rPr>
              <a:t> response</a:t>
            </a:r>
          </a:p>
        </p:txBody>
      </p:sp>
      <p:sp>
        <p:nvSpPr>
          <p:cNvPr id="177155" name="Text Box 3"/>
          <p:cNvSpPr txBox="1">
            <a:spLocks noChangeArrowheads="1"/>
          </p:cNvSpPr>
          <p:nvPr/>
        </p:nvSpPr>
        <p:spPr bwMode="gray">
          <a:xfrm>
            <a:off x="457200" y="1371600"/>
            <a:ext cx="9067800" cy="35210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&lt;csw:GetRecordByIdResponse xmlns:csw="http://www.opengis.net/cat/csw" </a:t>
            </a:r>
          </a:p>
          <a:p>
            <a:pPr defTabSz="228600"/>
            <a:r>
              <a:rPr lang="en-US" sz="1400"/>
              <a:t>  	xmlns:dc="http://www.purl.org/dc/elements/1.1/" </a:t>
            </a:r>
          </a:p>
          <a:p>
            <a:pPr defTabSz="228600"/>
            <a:r>
              <a:rPr lang="en-US" sz="1400"/>
              <a:t>	xmlns:dct="http://www.purl.org/dc/terms/" </a:t>
            </a:r>
          </a:p>
          <a:p>
            <a:pPr defTabSz="228600"/>
            <a:r>
              <a:rPr lang="en-US" sz="1400"/>
              <a:t>	xsi:schemaLocation="http://www.opengis.net/cat/csw </a:t>
            </a:r>
          </a:p>
          <a:p>
            <a:pPr defTabSz="228600"/>
            <a:r>
              <a:rPr lang="en-US" sz="1400"/>
              <a:t>	http://localhost:7001/SpatialWS-SpatialWS-context-root/cswservlet?recordTypeId=2 </a:t>
            </a:r>
          </a:p>
          <a:p>
            <a:pPr defTabSz="228600"/>
            <a:r>
              <a:rPr lang="en-US" sz="1400"/>
              <a:t>	http://www.opengis.net/cat/csw </a:t>
            </a:r>
          </a:p>
          <a:p>
            <a:pPr defTabSz="228600"/>
            <a:r>
              <a:rPr lang="en-US" sz="1400"/>
              <a:t>	http://localhost:7001/SpatialWS-SpatialWS-context-root/cswservlet?recordTypeId=1“</a:t>
            </a:r>
          </a:p>
          <a:p>
            <a:pPr defTabSz="228600"/>
            <a:r>
              <a:rPr lang="en-US" sz="1400"/>
              <a:t>  xmlns:xsi="http://www.w3.org/2001/XMLSchema-instance"&gt;</a:t>
            </a:r>
          </a:p>
          <a:p>
            <a:pPr defTabSz="228600"/>
            <a:r>
              <a:rPr lang="en-US" sz="1400"/>
              <a:t>  </a:t>
            </a:r>
            <a:r>
              <a:rPr lang="en-US" sz="1400">
                <a:solidFill>
                  <a:schemeClr val="accent1"/>
                </a:solidFill>
              </a:rPr>
              <a:t>&lt;csw:BriefRecord xmlns:dc="http://www.purl.org/dc/elements/1.1/" </a:t>
            </a:r>
          </a:p>
          <a:p>
            <a:pPr defTabSz="228600"/>
            <a:r>
              <a:rPr lang="en-US" sz="1400">
                <a:solidFill>
                  <a:schemeClr val="accent1"/>
                </a:solidFill>
              </a:rPr>
              <a:t>    xmlns:ows="http://www.opengis.net/ows" </a:t>
            </a:r>
          </a:p>
          <a:p>
            <a:pPr defTabSz="228600"/>
            <a:r>
              <a:rPr lang="en-US" sz="1400">
                <a:solidFill>
                  <a:schemeClr val="accent1"/>
                </a:solidFill>
              </a:rPr>
              <a:t>    xmlns:dct="http://www.purl.org/dc/terms/"&gt;</a:t>
            </a:r>
          </a:p>
          <a:p>
            <a:pPr defTabSz="228600"/>
            <a:r>
              <a:rPr lang="en-US" sz="1400">
                <a:solidFill>
                  <a:schemeClr val="accent1"/>
                </a:solidFill>
              </a:rPr>
              <a:t>    &lt;dc:identifier xmlns:dc="http://www.purl.org/dc/elements/1.1/"&gt;</a:t>
            </a:r>
          </a:p>
          <a:p>
            <a:pPr defTabSz="228600"/>
            <a:r>
              <a:rPr lang="en-US" sz="1400">
                <a:solidFill>
                  <a:schemeClr val="accent1"/>
                </a:solidFill>
              </a:rPr>
              <a:t>      REC-1</a:t>
            </a:r>
          </a:p>
          <a:p>
            <a:pPr defTabSz="228600"/>
            <a:r>
              <a:rPr lang="en-US" sz="1400">
                <a:solidFill>
                  <a:schemeClr val="accent1"/>
                </a:solidFill>
              </a:rPr>
              <a:t>    &lt;/dc:identifier&gt;</a:t>
            </a:r>
          </a:p>
          <a:p>
            <a:pPr defTabSz="228600"/>
            <a:r>
              <a:rPr lang="en-US" sz="1400">
                <a:solidFill>
                  <a:schemeClr val="accent1"/>
                </a:solidFill>
              </a:rPr>
              <a:t>  &lt;/csw:BriefRecord&gt;</a:t>
            </a:r>
          </a:p>
          <a:p>
            <a:pPr defTabSz="228600"/>
            <a:r>
              <a:rPr lang="en-US" sz="1400"/>
              <a:t>&lt;/csw:GetRecordByIdResponse&gt;</a:t>
            </a:r>
          </a:p>
        </p:txBody>
      </p:sp>
    </p:spTree>
  </p:cSld>
  <p:clrMapOvr>
    <a:masterClrMapping/>
  </p:clrMapOvr>
  <p:transition>
    <p:wipe dir="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GetDomain</a:t>
            </a:r>
            <a:r>
              <a:rPr lang="en-US">
                <a:ea typeface="ＭＳ Ｐゴシック" pitchFamily="-111" charset="-128"/>
                <a:cs typeface="ＭＳ Ｐゴシック" pitchFamily="-111" charset="-128"/>
              </a:rPr>
              <a:t> request</a:t>
            </a:r>
          </a:p>
        </p:txBody>
      </p:sp>
      <p:sp>
        <p:nvSpPr>
          <p:cNvPr id="178179" name="Text Box 3"/>
          <p:cNvSpPr txBox="1">
            <a:spLocks noChangeArrowheads="1"/>
          </p:cNvSpPr>
          <p:nvPr/>
        </p:nvSpPr>
        <p:spPr bwMode="gray">
          <a:xfrm>
            <a:off x="685800" y="1371600"/>
            <a:ext cx="8991600" cy="118110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&lt;csw:GetDomain service="CSW" </a:t>
            </a:r>
          </a:p>
          <a:p>
            <a:pPr defTabSz="228600"/>
            <a:r>
              <a:rPr lang="en-US" sz="1400"/>
              <a:t>   version="2.0.0" </a:t>
            </a:r>
          </a:p>
          <a:p>
            <a:pPr defTabSz="228600"/>
            <a:r>
              <a:rPr lang="en-US" sz="1400"/>
              <a:t>   xmlns:csw="http://www.opengis.net/cat/csw" &gt;</a:t>
            </a:r>
          </a:p>
          <a:p>
            <a:pPr defTabSz="228600"/>
            <a:r>
              <a:rPr lang="en-US" sz="1400"/>
              <a:t>   &lt;csw:ParameterName&gt;GetRecords.resultType&lt;/csw:ParameterName&gt;</a:t>
            </a:r>
          </a:p>
          <a:p>
            <a:pPr defTabSz="228600"/>
            <a:r>
              <a:rPr lang="en-US" sz="1400"/>
              <a:t>&lt;/csw:GetDomain&gt;</a:t>
            </a:r>
          </a:p>
        </p:txBody>
      </p:sp>
    </p:spTree>
  </p:cSld>
  <p:clrMapOvr>
    <a:masterClrMapping/>
  </p:clrMapOvr>
  <p:transition>
    <p:wipe dir="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GetDomain</a:t>
            </a:r>
            <a:r>
              <a:rPr lang="en-US">
                <a:ea typeface="ＭＳ Ｐゴシック" pitchFamily="-111" charset="-128"/>
                <a:cs typeface="ＭＳ Ｐゴシック" pitchFamily="-111" charset="-128"/>
              </a:rPr>
              <a:t> response</a:t>
            </a:r>
          </a:p>
        </p:txBody>
      </p:sp>
      <p:sp>
        <p:nvSpPr>
          <p:cNvPr id="179203"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Lists server capabilities and all known feature types</a:t>
            </a:r>
          </a:p>
        </p:txBody>
      </p:sp>
      <p:sp>
        <p:nvSpPr>
          <p:cNvPr id="179204" name="Text Box 4"/>
          <p:cNvSpPr txBox="1">
            <a:spLocks noChangeArrowheads="1"/>
          </p:cNvSpPr>
          <p:nvPr/>
        </p:nvSpPr>
        <p:spPr bwMode="gray">
          <a:xfrm>
            <a:off x="457200" y="1330325"/>
            <a:ext cx="8991600" cy="43719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&lt;csw:GetDomainResponse xmlns:csw="http://www.opengis.net/cat/csw" </a:t>
            </a:r>
          </a:p>
          <a:p>
            <a:pPr defTabSz="228600"/>
            <a:r>
              <a:rPr lang="en-US" sz="1400"/>
              <a:t>  xmlns:dc="http://www.purl.org/dc/elements/1.1/" </a:t>
            </a:r>
          </a:p>
          <a:p>
            <a:pPr defTabSz="228600"/>
            <a:r>
              <a:rPr lang="en-US" sz="1400"/>
              <a:t>  xmlns:dct="http://www.purl.org/dc/terms/"&gt;</a:t>
            </a:r>
          </a:p>
          <a:p>
            <a:pPr defTabSz="228600"/>
            <a:r>
              <a:rPr lang="en-US" sz="1400"/>
              <a:t>  &lt;csw:DomainValues type="csw:SampleRecord"&gt;</a:t>
            </a:r>
          </a:p>
          <a:p>
            <a:pPr defTabSz="228600"/>
            <a:r>
              <a:rPr lang="en-US" sz="1400"/>
              <a:t>    &lt;csw:ParameterName&gt;GetRecords.resultType&lt;/csw:ParameterName&gt;</a:t>
            </a:r>
          </a:p>
          <a:p>
            <a:pPr defTabSz="228600"/>
            <a:r>
              <a:rPr lang="en-US" sz="1400"/>
              <a:t>      &lt;csw:ListOfValues&gt;</a:t>
            </a:r>
          </a:p>
          <a:p>
            <a:pPr defTabSz="228600"/>
            <a:r>
              <a:rPr lang="en-US" sz="1400"/>
              <a:t>        &lt;csw:Value&gt;hits&lt;/csw:Value&gt;</a:t>
            </a:r>
          </a:p>
          <a:p>
            <a:pPr defTabSz="228600"/>
            <a:r>
              <a:rPr lang="en-US" sz="1400"/>
              <a:t>        &lt;csw:Value&gt;results&lt;/csw:Value&gt;</a:t>
            </a:r>
          </a:p>
          <a:p>
            <a:pPr defTabSz="228600"/>
            <a:r>
              <a:rPr lang="en-US" sz="1400"/>
              <a:t>        &lt;csw:Value&gt;validate&lt;/csw:Value&gt;</a:t>
            </a:r>
          </a:p>
          <a:p>
            <a:pPr defTabSz="228600"/>
            <a:r>
              <a:rPr lang="en-US" sz="1400"/>
              <a:t>      &lt;/csw:ListOfValues&gt;</a:t>
            </a:r>
          </a:p>
          <a:p>
            <a:pPr defTabSz="228600"/>
            <a:r>
              <a:rPr lang="en-US" sz="1400"/>
              <a:t>  &lt;/csw:DomainValues&gt;</a:t>
            </a:r>
          </a:p>
          <a:p>
            <a:pPr defTabSz="228600"/>
            <a:r>
              <a:rPr lang="en-US" sz="1400"/>
              <a:t>  &lt;csw:DomainValues type="csw:Record"&gt;</a:t>
            </a:r>
          </a:p>
          <a:p>
            <a:pPr defTabSz="228600"/>
            <a:r>
              <a:rPr lang="en-US" sz="1400"/>
              <a:t>    &lt;csw:ParameterName&gt;GetRecords.resultType&lt;/csw:ParameterName&gt;</a:t>
            </a:r>
          </a:p>
          <a:p>
            <a:pPr defTabSz="228600"/>
            <a:r>
              <a:rPr lang="en-US" sz="1400"/>
              <a:t>      &lt;csw:ListOfValues&gt;</a:t>
            </a:r>
          </a:p>
          <a:p>
            <a:pPr defTabSz="228600"/>
            <a:r>
              <a:rPr lang="en-US" sz="1400"/>
              <a:t>        &lt;csw:Value&gt;hits&lt;/csw:Value&gt;</a:t>
            </a:r>
          </a:p>
          <a:p>
            <a:pPr defTabSz="228600"/>
            <a:r>
              <a:rPr lang="en-US" sz="1400"/>
              <a:t>        &lt;csw:Value&gt;results&lt;/csw:Value&gt;</a:t>
            </a:r>
          </a:p>
          <a:p>
            <a:pPr defTabSz="228600"/>
            <a:r>
              <a:rPr lang="en-US" sz="1400"/>
              <a:t>        &lt;csw:Value&gt;validate&lt;/csw:Value&gt;</a:t>
            </a:r>
          </a:p>
          <a:p>
            <a:pPr defTabSz="228600"/>
            <a:r>
              <a:rPr lang="en-US" sz="1400"/>
              <a:t>      &lt;/csw:ListOfValues&gt;</a:t>
            </a:r>
          </a:p>
          <a:p>
            <a:pPr defTabSz="228600"/>
            <a:r>
              <a:rPr lang="en-US" sz="1400"/>
              <a:t>   &lt;/csw:DomainValues&gt;</a:t>
            </a:r>
          </a:p>
          <a:p>
            <a:pPr defTabSz="228600"/>
            <a:r>
              <a:rPr lang="en-US" sz="1400"/>
              <a:t>&lt;/csw:GetDomainResponse&gt;</a:t>
            </a:r>
          </a:p>
        </p:txBody>
      </p:sp>
    </p:spTree>
  </p:cSld>
  <p:clrMapOvr>
    <a:masterClrMapping/>
  </p:clrMapOvr>
  <p:transition>
    <p:wipe dir="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a:t>
            </a:r>
            <a:r>
              <a:rPr lang="en-US" i="1">
                <a:ea typeface="ＭＳ Ｐゴシック" pitchFamily="-111" charset="-128"/>
                <a:cs typeface="ＭＳ Ｐゴシック" pitchFamily="-111" charset="-128"/>
              </a:rPr>
              <a:t>Insert</a:t>
            </a:r>
            <a:r>
              <a:rPr lang="en-US">
                <a:ea typeface="ＭＳ Ｐゴシック" pitchFamily="-111" charset="-128"/>
                <a:cs typeface="ＭＳ Ｐゴシック" pitchFamily="-111" charset="-128"/>
              </a:rPr>
              <a:t> request</a:t>
            </a:r>
            <a:endParaRPr lang="fr-FR">
              <a:ea typeface="ＭＳ Ｐゴシック" pitchFamily="-111" charset="-128"/>
              <a:cs typeface="ＭＳ Ｐゴシック" pitchFamily="-111" charset="-128"/>
            </a:endParaRPr>
          </a:p>
        </p:txBody>
      </p:sp>
      <p:sp>
        <p:nvSpPr>
          <p:cNvPr id="180227" name="Rectangle 3"/>
          <p:cNvSpPr>
            <a:spLocks noChangeArrowheads="1"/>
          </p:cNvSpPr>
          <p:nvPr/>
        </p:nvSpPr>
        <p:spPr bwMode="auto">
          <a:xfrm>
            <a:off x="685800" y="1298575"/>
            <a:ext cx="8991600" cy="39465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&lt;?xml version="1.0" standalone="yes"?&gt;</a:t>
            </a:r>
          </a:p>
          <a:p>
            <a:pPr marL="342900" indent="-342900">
              <a:buClr>
                <a:schemeClr val="accent1"/>
              </a:buClr>
            </a:pPr>
            <a:r>
              <a:rPr lang="en-US" sz="1400">
                <a:solidFill>
                  <a:srgbClr val="000000"/>
                </a:solidFill>
              </a:rPr>
              <a:t>&lt;csw:Transaction service="CSW"</a:t>
            </a:r>
          </a:p>
          <a:p>
            <a:pPr marL="342900" indent="-342900">
              <a:buClr>
                <a:schemeClr val="accent1"/>
              </a:buClr>
            </a:pPr>
            <a:r>
              <a:rPr lang="en-US" sz="1400">
                <a:solidFill>
                  <a:srgbClr val="000000"/>
                </a:solidFill>
              </a:rPr>
              <a:t>   version="2.0.0"</a:t>
            </a:r>
          </a:p>
          <a:p>
            <a:pPr marL="342900" indent="-342900">
              <a:buClr>
                <a:schemeClr val="accent1"/>
              </a:buClr>
            </a:pPr>
            <a:r>
              <a:rPr lang="en-US" sz="1400">
                <a:solidFill>
                  <a:srgbClr val="000000"/>
                </a:solidFill>
              </a:rPr>
              <a:t>   xmlns:csw="http://www.opengis.net/cat/csw" &gt;</a:t>
            </a:r>
          </a:p>
          <a:p>
            <a:pPr marL="342900" indent="-342900">
              <a:buClr>
                <a:schemeClr val="accent1"/>
              </a:buClr>
            </a:pPr>
            <a:r>
              <a:rPr lang="en-US" sz="1400">
                <a:solidFill>
                  <a:srgbClr val="000000"/>
                </a:solidFill>
              </a:rPr>
              <a:t>  </a:t>
            </a:r>
            <a:r>
              <a:rPr lang="en-US" sz="1400">
                <a:solidFill>
                  <a:schemeClr val="accent1"/>
                </a:solidFill>
              </a:rPr>
              <a:t>&lt;csw:Insert&gt;</a:t>
            </a:r>
          </a:p>
          <a:p>
            <a:pPr marL="342900" indent="-342900">
              <a:buClr>
                <a:schemeClr val="accent1"/>
              </a:buClr>
            </a:pPr>
            <a:r>
              <a:rPr lang="en-US" sz="1400">
                <a:solidFill>
                  <a:schemeClr val="accent1"/>
                </a:solidFill>
              </a:rPr>
              <a:t>    &lt;Record xmlns="http://www.opengis.net/cat/csw"</a:t>
            </a:r>
          </a:p>
          <a:p>
            <a:pPr marL="342900" indent="-342900">
              <a:buClr>
                <a:schemeClr val="accent1"/>
              </a:buClr>
            </a:pPr>
            <a:r>
              <a:rPr lang="en-US" sz="1400">
                <a:solidFill>
                  <a:schemeClr val="accent1"/>
                </a:solidFill>
              </a:rPr>
              <a:t>      xmlns:dc="http://www.purl.org/dc/elements/1.1/"</a:t>
            </a:r>
          </a:p>
          <a:p>
            <a:pPr marL="342900" indent="-342900">
              <a:buClr>
                <a:schemeClr val="accent1"/>
              </a:buClr>
            </a:pPr>
            <a:r>
              <a:rPr lang="en-US" sz="1400">
                <a:solidFill>
                  <a:schemeClr val="accent1"/>
                </a:solidFill>
              </a:rPr>
              <a:t>      xmlns:dct="http://www.purl.org/dc/terms/"</a:t>
            </a:r>
          </a:p>
          <a:p>
            <a:pPr marL="342900" indent="-342900">
              <a:buClr>
                <a:schemeClr val="accent1"/>
              </a:buClr>
            </a:pPr>
            <a:r>
              <a:rPr lang="en-US" sz="1400">
                <a:solidFill>
                  <a:schemeClr val="accent1"/>
                </a:solidFill>
              </a:rPr>
              <a:t>      xmlns:ows="http://www.opengis.net/ows" &gt;</a:t>
            </a:r>
          </a:p>
          <a:p>
            <a:pPr marL="342900" indent="-342900">
              <a:buClr>
                <a:schemeClr val="accent1"/>
              </a:buClr>
            </a:pPr>
            <a:r>
              <a:rPr lang="en-US" sz="1400">
                <a:solidFill>
                  <a:schemeClr val="accent1"/>
                </a:solidFill>
              </a:rPr>
              <a:t>     &lt;dc:contributor scheme="http://www.altova.com"&gt;John&lt;/dc:contributor&gt;</a:t>
            </a:r>
          </a:p>
          <a:p>
            <a:pPr marL="342900" indent="-342900">
              <a:buClr>
                <a:schemeClr val="accent1"/>
              </a:buClr>
            </a:pPr>
            <a:r>
              <a:rPr lang="en-US" sz="1400">
                <a:solidFill>
                  <a:schemeClr val="accent1"/>
                </a:solidFill>
              </a:rPr>
              <a:t>     &lt;dc:identifier &gt;REC-2&lt;/dc:identifier&gt;</a:t>
            </a:r>
          </a:p>
          <a:p>
            <a:pPr marL="342900" indent="-342900">
              <a:buClr>
                <a:schemeClr val="accent1"/>
              </a:buClr>
            </a:pPr>
            <a:r>
              <a:rPr lang="en-US" sz="1400">
                <a:solidFill>
                  <a:schemeClr val="accent1"/>
                </a:solidFill>
              </a:rPr>
              <a:t>     &lt;ows:WGS84BoundingBox crs="urn:opengis:crs:OGC:2:84" dimensions="2"&gt;</a:t>
            </a:r>
          </a:p>
          <a:p>
            <a:pPr marL="342900" indent="-342900">
              <a:buClr>
                <a:schemeClr val="accent1"/>
              </a:buClr>
            </a:pPr>
            <a:r>
              <a:rPr lang="en-US" sz="1400">
                <a:solidFill>
                  <a:schemeClr val="accent1"/>
                </a:solidFill>
              </a:rPr>
              <a:t>       &lt;ows:LowerCorner&gt;12 12&lt;/ows:LowerCorner&gt;</a:t>
            </a:r>
          </a:p>
          <a:p>
            <a:pPr marL="342900" indent="-342900">
              <a:buClr>
                <a:schemeClr val="accent1"/>
              </a:buClr>
            </a:pPr>
            <a:r>
              <a:rPr lang="en-US" sz="1400">
                <a:solidFill>
                  <a:schemeClr val="accent1"/>
                </a:solidFill>
              </a:rPr>
              <a:t>       &lt;ows:UpperCorner&gt;102 102&lt;/ows:UpperCorner&gt;</a:t>
            </a:r>
          </a:p>
          <a:p>
            <a:pPr marL="342900" indent="-342900">
              <a:buClr>
                <a:schemeClr val="accent1"/>
              </a:buClr>
            </a:pPr>
            <a:r>
              <a:rPr lang="en-US" sz="1400">
                <a:solidFill>
                  <a:schemeClr val="accent1"/>
                </a:solidFill>
              </a:rPr>
              <a:t>     &lt;/ows:WGS84BoundingBox&gt;</a:t>
            </a:r>
          </a:p>
          <a:p>
            <a:pPr marL="342900" indent="-342900">
              <a:buClr>
                <a:schemeClr val="accent1"/>
              </a:buClr>
            </a:pPr>
            <a:r>
              <a:rPr lang="en-US" sz="1400">
                <a:solidFill>
                  <a:schemeClr val="accent1"/>
                </a:solidFill>
              </a:rPr>
              <a:t>    &lt;/Record&gt;</a:t>
            </a:r>
          </a:p>
          <a:p>
            <a:pPr marL="342900" indent="-342900">
              <a:buClr>
                <a:schemeClr val="accent1"/>
              </a:buClr>
            </a:pPr>
            <a:r>
              <a:rPr lang="en-US" sz="1400">
                <a:solidFill>
                  <a:schemeClr val="accent1"/>
                </a:solidFill>
              </a:rPr>
              <a:t>  &lt;/csw:Insert&gt;</a:t>
            </a:r>
          </a:p>
          <a:p>
            <a:pPr marL="342900" indent="-342900">
              <a:buClr>
                <a:schemeClr val="accent1"/>
              </a:buClr>
            </a:pPr>
            <a:r>
              <a:rPr lang="en-US" sz="1400">
                <a:solidFill>
                  <a:srgbClr val="000000"/>
                </a:solidFill>
              </a:rPr>
              <a:t>&lt;/csw:Transaction&gt;</a:t>
            </a:r>
          </a:p>
        </p:txBody>
      </p:sp>
    </p:spTree>
  </p:cSld>
  <p:clrMapOvr>
    <a:masterClrMapping/>
  </p:clrMapOvr>
  <p:transition>
    <p:wipe dir="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 Insert</a:t>
            </a:r>
            <a:r>
              <a:rPr lang="en-US">
                <a:ea typeface="ＭＳ Ｐゴシック" pitchFamily="-111" charset="-128"/>
                <a:cs typeface="ＭＳ Ｐゴシック" pitchFamily="-111" charset="-128"/>
              </a:rPr>
              <a:t> response</a:t>
            </a:r>
            <a:endParaRPr lang="fr-FR">
              <a:ea typeface="ＭＳ Ｐゴシック" pitchFamily="-111" charset="-128"/>
              <a:cs typeface="ＭＳ Ｐゴシック" pitchFamily="-111" charset="-128"/>
            </a:endParaRPr>
          </a:p>
        </p:txBody>
      </p:sp>
      <p:sp>
        <p:nvSpPr>
          <p:cNvPr id="18125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Returns the count of records inserted</a:t>
            </a:r>
          </a:p>
        </p:txBody>
      </p:sp>
      <p:sp>
        <p:nvSpPr>
          <p:cNvPr id="181252" name="Rectangle 4"/>
          <p:cNvSpPr>
            <a:spLocks noChangeArrowheads="1"/>
          </p:cNvSpPr>
          <p:nvPr/>
        </p:nvSpPr>
        <p:spPr bwMode="auto">
          <a:xfrm>
            <a:off x="685800" y="2133600"/>
            <a:ext cx="9067800" cy="22447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&lt;csw:TransactionResponse xmlns:csw="http://www.opengis.net/cat/csw" </a:t>
            </a:r>
          </a:p>
          <a:p>
            <a:pPr marL="342900" indent="-342900">
              <a:buClr>
                <a:schemeClr val="accent1"/>
              </a:buClr>
            </a:pPr>
            <a:r>
              <a:rPr lang="en-US" sz="1400">
                <a:solidFill>
                  <a:srgbClr val="000000"/>
                </a:solidFill>
              </a:rPr>
              <a:t>  xmlns:dc="http://www.purl.org/dc/elements/1.1/" </a:t>
            </a:r>
          </a:p>
          <a:p>
            <a:pPr marL="342900" indent="-342900">
              <a:buClr>
                <a:schemeClr val="accent1"/>
              </a:buClr>
            </a:pPr>
            <a:r>
              <a:rPr lang="en-US" sz="1400">
                <a:solidFill>
                  <a:srgbClr val="000000"/>
                </a:solidFill>
              </a:rPr>
              <a:t>  xmlns:dct="http://www.purl.org/dc/terms/" </a:t>
            </a:r>
          </a:p>
          <a:p>
            <a:pPr marL="342900" indent="-342900">
              <a:buClr>
                <a:schemeClr val="accent1"/>
              </a:buClr>
            </a:pPr>
            <a:r>
              <a:rPr lang="en-US" sz="1400">
                <a:solidFill>
                  <a:srgbClr val="000000"/>
                </a:solidFill>
              </a:rPr>
              <a:t>  xsi:schemaLocation="http://www.opengis.net/cat/csw </a:t>
            </a:r>
          </a:p>
          <a:p>
            <a:pPr marL="342900" indent="-342900">
              <a:buClr>
                <a:schemeClr val="accent1"/>
              </a:buClr>
            </a:pPr>
            <a:r>
              <a:rPr lang="en-US" sz="1400">
                <a:solidFill>
                  <a:srgbClr val="000000"/>
                </a:solidFill>
              </a:rPr>
              <a:t>  http://localhost:7001/SpatialWS-SpatialWS-context-root/cswservlet?recordTypeId=1" </a:t>
            </a:r>
          </a:p>
          <a:p>
            <a:pPr marL="342900" indent="-342900">
              <a:buClr>
                <a:schemeClr val="accent1"/>
              </a:buClr>
            </a:pPr>
            <a:r>
              <a:rPr lang="en-US" sz="1400">
                <a:solidFill>
                  <a:srgbClr val="000000"/>
                </a:solidFill>
              </a:rPr>
              <a:t>  xmlns:xsi="http://www.w3.org/2001/XMLSchema-instance"&gt;</a:t>
            </a:r>
          </a:p>
          <a:p>
            <a:pPr marL="342900" indent="-342900">
              <a:buClr>
                <a:schemeClr val="accent1"/>
              </a:buClr>
            </a:pPr>
            <a:r>
              <a:rPr lang="en-US" sz="1400">
                <a:solidFill>
                  <a:srgbClr val="000000"/>
                </a:solidFill>
              </a:rPr>
              <a:t>  </a:t>
            </a:r>
            <a:r>
              <a:rPr lang="en-US" sz="1400">
                <a:solidFill>
                  <a:schemeClr val="accent1"/>
                </a:solidFill>
              </a:rPr>
              <a:t>&lt;csw:TransactionSummary&gt;</a:t>
            </a:r>
          </a:p>
          <a:p>
            <a:pPr marL="342900" indent="-342900">
              <a:buClr>
                <a:schemeClr val="accent1"/>
              </a:buClr>
            </a:pPr>
            <a:r>
              <a:rPr lang="en-US" sz="1400">
                <a:solidFill>
                  <a:schemeClr val="accent1"/>
                </a:solidFill>
              </a:rPr>
              <a:t>    &lt;csw:totalInserted&gt;1&lt;/csw:totalInserted&gt;</a:t>
            </a:r>
          </a:p>
          <a:p>
            <a:pPr marL="342900" indent="-342900">
              <a:buClr>
                <a:schemeClr val="accent1"/>
              </a:buClr>
            </a:pPr>
            <a:r>
              <a:rPr lang="en-US" sz="1400">
                <a:solidFill>
                  <a:schemeClr val="accent1"/>
                </a:solidFill>
              </a:rPr>
              <a:t>  &lt;/csw:TransactionSummary&gt;</a:t>
            </a:r>
          </a:p>
          <a:p>
            <a:pPr marL="342900" indent="-342900">
              <a:buClr>
                <a:schemeClr val="accent1"/>
              </a:buClr>
            </a:pPr>
            <a:r>
              <a:rPr lang="en-US" sz="1400">
                <a:solidFill>
                  <a:srgbClr val="000000"/>
                </a:solidFill>
              </a:rPr>
              <a:t>&lt;/csw:TransactionResponse&gt;</a:t>
            </a:r>
          </a:p>
        </p:txBody>
      </p:sp>
    </p:spTree>
  </p:cSld>
  <p:clrMapOvr>
    <a:masterClrMapping/>
  </p:clrMapOvr>
  <p:transition>
    <p:wipe dir="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a:t>
            </a:r>
            <a:r>
              <a:rPr lang="en-US" i="1">
                <a:ea typeface="ＭＳ Ｐゴシック" pitchFamily="-111" charset="-128"/>
                <a:cs typeface="ＭＳ Ｐゴシック" pitchFamily="-111" charset="-128"/>
              </a:rPr>
              <a:t>Update</a:t>
            </a:r>
            <a:r>
              <a:rPr lang="en-US">
                <a:ea typeface="ＭＳ Ｐゴシック" pitchFamily="-111" charset="-128"/>
                <a:cs typeface="ＭＳ Ｐゴシック" pitchFamily="-111" charset="-128"/>
              </a:rPr>
              <a:t> request</a:t>
            </a:r>
            <a:endParaRPr lang="fr-FR">
              <a:ea typeface="ＭＳ Ｐゴシック" pitchFamily="-111" charset="-128"/>
              <a:cs typeface="ＭＳ Ｐゴシック" pitchFamily="-111" charset="-128"/>
            </a:endParaRPr>
          </a:p>
        </p:txBody>
      </p:sp>
      <p:sp>
        <p:nvSpPr>
          <p:cNvPr id="182275" name="Rectangle 3"/>
          <p:cNvSpPr>
            <a:spLocks noChangeArrowheads="1"/>
          </p:cNvSpPr>
          <p:nvPr/>
        </p:nvSpPr>
        <p:spPr bwMode="auto">
          <a:xfrm>
            <a:off x="685800" y="1298575"/>
            <a:ext cx="8991600" cy="43719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&lt;csw:Transaction service="CSW"</a:t>
            </a:r>
          </a:p>
          <a:p>
            <a:pPr marL="342900" indent="-342900">
              <a:buClr>
                <a:schemeClr val="accent1"/>
              </a:buClr>
            </a:pPr>
            <a:r>
              <a:rPr lang="en-US" sz="1400">
                <a:solidFill>
                  <a:srgbClr val="000000"/>
                </a:solidFill>
              </a:rPr>
              <a:t>   version="2.0.0"</a:t>
            </a:r>
          </a:p>
          <a:p>
            <a:pPr marL="342900" indent="-342900">
              <a:buClr>
                <a:schemeClr val="accent1"/>
              </a:buClr>
            </a:pPr>
            <a:r>
              <a:rPr lang="en-US" sz="1400">
                <a:solidFill>
                  <a:srgbClr val="000000"/>
                </a:solidFill>
              </a:rPr>
              <a:t>   xmlns:csw="http://www.opengis.net/cat/csw"</a:t>
            </a:r>
          </a:p>
          <a:p>
            <a:pPr marL="342900" indent="-342900">
              <a:buClr>
                <a:schemeClr val="accent1"/>
              </a:buClr>
            </a:pPr>
            <a:r>
              <a:rPr lang="en-US" sz="1400">
                <a:solidFill>
                  <a:srgbClr val="000000"/>
                </a:solidFill>
              </a:rPr>
              <a:t>   xmlns:ogc="http://www.opengis.net/ogc"</a:t>
            </a:r>
          </a:p>
          <a:p>
            <a:pPr marL="342900" indent="-342900">
              <a:buClr>
                <a:schemeClr val="accent1"/>
              </a:buClr>
            </a:pPr>
            <a:r>
              <a:rPr lang="en-US" sz="1400">
                <a:solidFill>
                  <a:srgbClr val="000000"/>
                </a:solidFill>
              </a:rPr>
              <a:t>   xmlns:dc="http://www.purl.org/dc/elements/1.1/"&gt;</a:t>
            </a:r>
          </a:p>
          <a:p>
            <a:pPr marL="342900" indent="-342900">
              <a:buClr>
                <a:schemeClr val="accent1"/>
              </a:buClr>
            </a:pPr>
            <a:r>
              <a:rPr lang="en-US" sz="1400">
                <a:solidFill>
                  <a:srgbClr val="000000"/>
                </a:solidFill>
              </a:rPr>
              <a:t>  </a:t>
            </a:r>
            <a:r>
              <a:rPr lang="en-US" sz="1400">
                <a:solidFill>
                  <a:schemeClr val="accent1"/>
                </a:solidFill>
              </a:rPr>
              <a:t>&lt;csw:Update&gt;</a:t>
            </a:r>
          </a:p>
          <a:p>
            <a:pPr marL="342900" indent="-342900">
              <a:buClr>
                <a:schemeClr val="accent1"/>
              </a:buClr>
            </a:pPr>
            <a:r>
              <a:rPr lang="en-US" sz="1400">
                <a:solidFill>
                  <a:schemeClr val="accent1"/>
                </a:solidFill>
              </a:rPr>
              <a:t>    &lt;csw:RecordProperty&gt;</a:t>
            </a:r>
          </a:p>
          <a:p>
            <a:pPr marL="342900" indent="-342900">
              <a:buClr>
                <a:schemeClr val="accent1"/>
              </a:buClr>
            </a:pPr>
            <a:r>
              <a:rPr lang="en-US" sz="1400">
                <a:solidFill>
                  <a:schemeClr val="accent1"/>
                </a:solidFill>
              </a:rPr>
              <a:t>      &lt;csw:Name&gt;/csw:Record/dc:contributor&lt;/csw:Name&gt;</a:t>
            </a:r>
          </a:p>
          <a:p>
            <a:pPr marL="342900" indent="-342900">
              <a:buClr>
                <a:schemeClr val="accent1"/>
              </a:buClr>
            </a:pPr>
            <a:r>
              <a:rPr lang="en-US" sz="1400">
                <a:solidFill>
                  <a:schemeClr val="accent1"/>
                </a:solidFill>
              </a:rPr>
              <a:t>      &lt;csw:Value&gt;Jane&lt;/csw:Value&gt;</a:t>
            </a:r>
          </a:p>
          <a:p>
            <a:pPr marL="342900" indent="-342900">
              <a:buClr>
                <a:schemeClr val="accent1"/>
              </a:buClr>
            </a:pPr>
            <a:r>
              <a:rPr lang="en-US" sz="1400">
                <a:solidFill>
                  <a:schemeClr val="accent1"/>
                </a:solidFill>
              </a:rPr>
              <a:t>    &lt;/csw:RecordProperty&gt;</a:t>
            </a:r>
          </a:p>
          <a:p>
            <a:pPr marL="342900" indent="-342900">
              <a:buClr>
                <a:schemeClr val="accent1"/>
              </a:buClr>
            </a:pPr>
            <a:r>
              <a:rPr lang="en-US" sz="1400">
                <a:solidFill>
                  <a:schemeClr val="accent1"/>
                </a:solidFill>
              </a:rPr>
              <a:t>    &lt;csw:Constraint version="2.0.0"&gt;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&lt;ogc:PropertyIsEqualTo&gt;</a:t>
            </a:r>
          </a:p>
          <a:p>
            <a:pPr marL="342900" indent="-342900">
              <a:buClr>
                <a:schemeClr val="accent1"/>
              </a:buClr>
            </a:pPr>
            <a:r>
              <a:rPr lang="en-US" sz="1400">
                <a:solidFill>
                  <a:schemeClr val="accent1"/>
                </a:solidFill>
              </a:rPr>
              <a:t>          &lt;ogc:PropertyName&gt;/csw:Record/dc:contributor&lt;/ogc:PropertyName&gt;</a:t>
            </a:r>
          </a:p>
          <a:p>
            <a:pPr marL="342900" indent="-342900">
              <a:buClr>
                <a:schemeClr val="accent1"/>
              </a:buClr>
            </a:pPr>
            <a:r>
              <a:rPr lang="en-US" sz="1400">
                <a:solidFill>
                  <a:schemeClr val="accent1"/>
                </a:solidFill>
              </a:rPr>
              <a:t>          &lt;ogc:Literal&gt;John&lt;/ogc:Literal&gt;</a:t>
            </a:r>
          </a:p>
          <a:p>
            <a:pPr marL="342900" indent="-342900">
              <a:buClr>
                <a:schemeClr val="accent1"/>
              </a:buClr>
            </a:pPr>
            <a:r>
              <a:rPr lang="en-US" sz="1400">
                <a:solidFill>
                  <a:schemeClr val="accent1"/>
                </a:solidFill>
              </a:rPr>
              <a:t>        &lt;/ogc:PropertyIsEqualTo&gt;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&lt;/csw:Constraint&gt;</a:t>
            </a:r>
          </a:p>
          <a:p>
            <a:pPr marL="342900" indent="-342900">
              <a:buClr>
                <a:schemeClr val="accent1"/>
              </a:buClr>
            </a:pPr>
            <a:r>
              <a:rPr lang="en-US" sz="1400">
                <a:solidFill>
                  <a:schemeClr val="accent1"/>
                </a:solidFill>
              </a:rPr>
              <a:t>  &lt;/csw:Update&gt;</a:t>
            </a:r>
          </a:p>
          <a:p>
            <a:pPr marL="342900" indent="-342900">
              <a:buClr>
                <a:schemeClr val="accent1"/>
              </a:buClr>
            </a:pPr>
            <a:r>
              <a:rPr lang="en-US" sz="1400">
                <a:solidFill>
                  <a:srgbClr val="000000"/>
                </a:solidFill>
              </a:rPr>
              <a:t>&lt;/csw:Transaction&gt;</a:t>
            </a:r>
          </a:p>
        </p:txBody>
      </p:sp>
      <p:sp>
        <p:nvSpPr>
          <p:cNvPr id="182276" name="Rectangle 4"/>
          <p:cNvSpPr>
            <a:spLocks noChangeArrowheads="1"/>
          </p:cNvSpPr>
          <p:nvPr/>
        </p:nvSpPr>
        <p:spPr bwMode="gray">
          <a:xfrm>
            <a:off x="990600" y="3505200"/>
            <a:ext cx="8272463" cy="1676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182277" name="Rectangle 5"/>
          <p:cNvSpPr>
            <a:spLocks noChangeArrowheads="1"/>
          </p:cNvSpPr>
          <p:nvPr/>
        </p:nvSpPr>
        <p:spPr bwMode="gray">
          <a:xfrm>
            <a:off x="990600" y="2667000"/>
            <a:ext cx="8272463" cy="8382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11014" name="Text Box 6"/>
          <p:cNvSpPr txBox="1">
            <a:spLocks noChangeArrowheads="1"/>
          </p:cNvSpPr>
          <p:nvPr/>
        </p:nvSpPr>
        <p:spPr bwMode="auto">
          <a:xfrm>
            <a:off x="7620000" y="2622550"/>
            <a:ext cx="1905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List of updated properties</a:t>
            </a:r>
          </a:p>
        </p:txBody>
      </p:sp>
      <p:sp>
        <p:nvSpPr>
          <p:cNvPr id="811015" name="Text Box 7"/>
          <p:cNvSpPr txBox="1">
            <a:spLocks noChangeArrowheads="1"/>
          </p:cNvSpPr>
          <p:nvPr/>
        </p:nvSpPr>
        <p:spPr bwMode="auto">
          <a:xfrm>
            <a:off x="7543800" y="4572000"/>
            <a:ext cx="2057400" cy="928688"/>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Filter that selects the records to update</a:t>
            </a:r>
          </a:p>
        </p:txBody>
      </p:sp>
    </p:spTree>
  </p:cSld>
  <p:clrMapOvr>
    <a:masterClrMapping/>
  </p:clrMapOvr>
  <p:transition>
    <p:wipe dir="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 Update</a:t>
            </a:r>
            <a:r>
              <a:rPr lang="en-US">
                <a:ea typeface="ＭＳ Ｐゴシック" pitchFamily="-111" charset="-128"/>
                <a:cs typeface="ＭＳ Ｐゴシック" pitchFamily="-111" charset="-128"/>
              </a:rPr>
              <a:t> response</a:t>
            </a:r>
            <a:endParaRPr lang="fr-FR">
              <a:ea typeface="ＭＳ Ｐゴシック" pitchFamily="-111" charset="-128"/>
              <a:cs typeface="ＭＳ Ｐゴシック" pitchFamily="-111" charset="-128"/>
            </a:endParaRPr>
          </a:p>
        </p:txBody>
      </p:sp>
      <p:sp>
        <p:nvSpPr>
          <p:cNvPr id="183299"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Returns the count of records updated</a:t>
            </a:r>
          </a:p>
        </p:txBody>
      </p:sp>
      <p:sp>
        <p:nvSpPr>
          <p:cNvPr id="183300" name="Rectangle 4"/>
          <p:cNvSpPr>
            <a:spLocks noChangeArrowheads="1"/>
          </p:cNvSpPr>
          <p:nvPr/>
        </p:nvSpPr>
        <p:spPr bwMode="auto">
          <a:xfrm>
            <a:off x="685800" y="2133600"/>
            <a:ext cx="9067800" cy="22447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&lt;csw:TransactionResponse xmlns:csw="http://www.opengis.net/cat/csw" </a:t>
            </a:r>
          </a:p>
          <a:p>
            <a:pPr marL="342900" indent="-342900">
              <a:buClr>
                <a:schemeClr val="accent1"/>
              </a:buClr>
            </a:pPr>
            <a:r>
              <a:rPr lang="en-US" sz="1400">
                <a:solidFill>
                  <a:srgbClr val="000000"/>
                </a:solidFill>
              </a:rPr>
              <a:t>  xmlns:dc="http://www.purl.org/dc/elements/1.1/" </a:t>
            </a:r>
          </a:p>
          <a:p>
            <a:pPr marL="342900" indent="-342900">
              <a:buClr>
                <a:schemeClr val="accent1"/>
              </a:buClr>
            </a:pPr>
            <a:r>
              <a:rPr lang="en-US" sz="1400">
                <a:solidFill>
                  <a:srgbClr val="000000"/>
                </a:solidFill>
              </a:rPr>
              <a:t>  xmlns:dct="http://www.purl.org/dc/terms/" </a:t>
            </a:r>
          </a:p>
          <a:p>
            <a:pPr marL="342900" indent="-342900">
              <a:buClr>
                <a:schemeClr val="accent1"/>
              </a:buClr>
            </a:pPr>
            <a:r>
              <a:rPr lang="en-US" sz="1400">
                <a:solidFill>
                  <a:srgbClr val="000000"/>
                </a:solidFill>
              </a:rPr>
              <a:t>  xsi:schemaLocation="http://www.opengis.net/cat/csw </a:t>
            </a:r>
          </a:p>
          <a:p>
            <a:pPr marL="342900" indent="-342900">
              <a:buClr>
                <a:schemeClr val="accent1"/>
              </a:buClr>
            </a:pPr>
            <a:r>
              <a:rPr lang="en-US" sz="1400">
                <a:solidFill>
                  <a:srgbClr val="000000"/>
                </a:solidFill>
              </a:rPr>
              <a:t>  http://localhost:7001/SpatialWS-SpatialWS-context-root/cswservlet?recordTypeId=1" </a:t>
            </a:r>
          </a:p>
          <a:p>
            <a:pPr marL="342900" indent="-342900">
              <a:buClr>
                <a:schemeClr val="accent1"/>
              </a:buClr>
            </a:pPr>
            <a:r>
              <a:rPr lang="en-US" sz="1400">
                <a:solidFill>
                  <a:srgbClr val="000000"/>
                </a:solidFill>
              </a:rPr>
              <a:t>  xmlns:xsi="http://www.w3.org/2001/XMLSchema-instance"&gt;</a:t>
            </a:r>
          </a:p>
          <a:p>
            <a:pPr marL="342900" indent="-342900">
              <a:buClr>
                <a:schemeClr val="accent1"/>
              </a:buClr>
            </a:pPr>
            <a:r>
              <a:rPr lang="en-US" sz="1400">
                <a:solidFill>
                  <a:srgbClr val="000000"/>
                </a:solidFill>
              </a:rPr>
              <a:t>  </a:t>
            </a:r>
            <a:r>
              <a:rPr lang="en-US" sz="1400">
                <a:solidFill>
                  <a:schemeClr val="accent1"/>
                </a:solidFill>
              </a:rPr>
              <a:t>&lt;csw:TransactionSummary&gt;</a:t>
            </a:r>
          </a:p>
          <a:p>
            <a:pPr marL="342900" indent="-342900">
              <a:buClr>
                <a:schemeClr val="accent1"/>
              </a:buClr>
            </a:pPr>
            <a:r>
              <a:rPr lang="en-US" sz="1400">
                <a:solidFill>
                  <a:schemeClr val="accent1"/>
                </a:solidFill>
              </a:rPr>
              <a:t>    &lt;csw:totalUpdated&gt;1&lt;/csw:totalUpdated&gt;</a:t>
            </a:r>
          </a:p>
          <a:p>
            <a:pPr marL="342900" indent="-342900">
              <a:buClr>
                <a:schemeClr val="accent1"/>
              </a:buClr>
            </a:pPr>
            <a:r>
              <a:rPr lang="en-US" sz="1400">
                <a:solidFill>
                  <a:schemeClr val="accent1"/>
                </a:solidFill>
              </a:rPr>
              <a:t>  &lt;/csw:TransactionSummary&gt;</a:t>
            </a:r>
          </a:p>
          <a:p>
            <a:pPr marL="342900" indent="-342900">
              <a:buClr>
                <a:schemeClr val="accent1"/>
              </a:buClr>
            </a:pPr>
            <a:r>
              <a:rPr lang="en-US" sz="1400">
                <a:solidFill>
                  <a:srgbClr val="000000"/>
                </a:solidFill>
              </a:rPr>
              <a:t>&lt;/csw:TransactionResponse&gt;</a:t>
            </a:r>
          </a:p>
        </p:txBody>
      </p:sp>
    </p:spTree>
  </p:cSld>
  <p:clrMapOvr>
    <a:masterClrMapping/>
  </p:clrMapOvr>
  <p:transition>
    <p:wipe dir="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a:t>
            </a:r>
            <a:r>
              <a:rPr lang="en-US" i="1">
                <a:ea typeface="ＭＳ Ｐゴシック" pitchFamily="-111" charset="-128"/>
                <a:cs typeface="ＭＳ Ｐゴシック" pitchFamily="-111" charset="-128"/>
              </a:rPr>
              <a:t>Delete</a:t>
            </a:r>
            <a:r>
              <a:rPr lang="en-US">
                <a:ea typeface="ＭＳ Ｐゴシック" pitchFamily="-111" charset="-128"/>
                <a:cs typeface="ＭＳ Ｐゴシック" pitchFamily="-111" charset="-128"/>
              </a:rPr>
              <a:t> request</a:t>
            </a:r>
            <a:endParaRPr lang="fr-FR">
              <a:ea typeface="ＭＳ Ｐゴシック" pitchFamily="-111" charset="-128"/>
              <a:cs typeface="ＭＳ Ｐゴシック" pitchFamily="-111" charset="-128"/>
            </a:endParaRPr>
          </a:p>
        </p:txBody>
      </p:sp>
      <p:sp>
        <p:nvSpPr>
          <p:cNvPr id="184323" name="Rectangle 3"/>
          <p:cNvSpPr>
            <a:spLocks noChangeArrowheads="1"/>
          </p:cNvSpPr>
          <p:nvPr/>
        </p:nvSpPr>
        <p:spPr bwMode="auto">
          <a:xfrm>
            <a:off x="685800" y="1298575"/>
            <a:ext cx="8991600" cy="35210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&lt;csw:Transaction service="CSW"</a:t>
            </a:r>
          </a:p>
          <a:p>
            <a:pPr marL="342900" indent="-342900">
              <a:buClr>
                <a:schemeClr val="accent1"/>
              </a:buClr>
            </a:pPr>
            <a:r>
              <a:rPr lang="en-US" sz="1400">
                <a:solidFill>
                  <a:srgbClr val="000000"/>
                </a:solidFill>
              </a:rPr>
              <a:t>   version="2.0.0"</a:t>
            </a:r>
          </a:p>
          <a:p>
            <a:pPr marL="342900" indent="-342900">
              <a:buClr>
                <a:schemeClr val="accent1"/>
              </a:buClr>
            </a:pPr>
            <a:r>
              <a:rPr lang="en-US" sz="1400">
                <a:solidFill>
                  <a:srgbClr val="000000"/>
                </a:solidFill>
              </a:rPr>
              <a:t>   xmlns:csw="http://www.opengis.net/cat/csw"</a:t>
            </a:r>
          </a:p>
          <a:p>
            <a:pPr marL="342900" indent="-342900">
              <a:buClr>
                <a:schemeClr val="accent1"/>
              </a:buClr>
            </a:pPr>
            <a:r>
              <a:rPr lang="en-US" sz="1400">
                <a:solidFill>
                  <a:srgbClr val="000000"/>
                </a:solidFill>
              </a:rPr>
              <a:t>   xmlns:dc="http://www.purl.org/dc/elements/1.1/"</a:t>
            </a:r>
          </a:p>
          <a:p>
            <a:pPr marL="342900" indent="-342900">
              <a:buClr>
                <a:schemeClr val="accent1"/>
              </a:buClr>
            </a:pPr>
            <a:r>
              <a:rPr lang="en-US" sz="1400">
                <a:solidFill>
                  <a:srgbClr val="000000"/>
                </a:solidFill>
              </a:rPr>
              <a:t>   xmlns:ogc="http://www.opengis.net/ogc"&gt;</a:t>
            </a:r>
          </a:p>
          <a:p>
            <a:pPr marL="342900" indent="-342900">
              <a:buClr>
                <a:schemeClr val="accent1"/>
              </a:buClr>
            </a:pPr>
            <a:r>
              <a:rPr lang="en-US" sz="1400">
                <a:solidFill>
                  <a:srgbClr val="000000"/>
                </a:solidFill>
              </a:rPr>
              <a:t>  </a:t>
            </a:r>
            <a:r>
              <a:rPr lang="en-US" sz="1400">
                <a:solidFill>
                  <a:schemeClr val="accent1"/>
                </a:solidFill>
              </a:rPr>
              <a:t>&lt;csw:Delete typeName="csw:Record"&gt;</a:t>
            </a:r>
          </a:p>
          <a:p>
            <a:pPr marL="342900" indent="-342900">
              <a:buClr>
                <a:schemeClr val="accent1"/>
              </a:buClr>
            </a:pPr>
            <a:r>
              <a:rPr lang="en-US" sz="1400">
                <a:solidFill>
                  <a:schemeClr val="accent1"/>
                </a:solidFill>
              </a:rPr>
              <a:t>    &lt;csw:Constraint version="2.0.0"&gt;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&lt;ogc:PropertyIsEqualTo&gt;</a:t>
            </a:r>
          </a:p>
          <a:p>
            <a:pPr marL="342900" indent="-342900">
              <a:buClr>
                <a:schemeClr val="accent1"/>
              </a:buClr>
            </a:pPr>
            <a:r>
              <a:rPr lang="en-US" sz="1400">
                <a:solidFill>
                  <a:schemeClr val="accent1"/>
                </a:solidFill>
              </a:rPr>
              <a:t>            &lt;ogc:PropertyName&gt;/csw:Record/dc:contributor&lt;/ogc:PropertyName&gt;</a:t>
            </a:r>
          </a:p>
          <a:p>
            <a:pPr marL="342900" indent="-342900">
              <a:buClr>
                <a:schemeClr val="accent1"/>
              </a:buClr>
            </a:pPr>
            <a:r>
              <a:rPr lang="en-US" sz="1400">
                <a:solidFill>
                  <a:schemeClr val="accent1"/>
                </a:solidFill>
              </a:rPr>
              <a:t>            &lt;ogc:Literal&gt;Jane&lt;/ogc:Literal&gt;</a:t>
            </a:r>
          </a:p>
          <a:p>
            <a:pPr marL="342900" indent="-342900">
              <a:buClr>
                <a:schemeClr val="accent1"/>
              </a:buClr>
            </a:pPr>
            <a:r>
              <a:rPr lang="en-US" sz="1400">
                <a:solidFill>
                  <a:schemeClr val="accent1"/>
                </a:solidFill>
              </a:rPr>
              <a:t>        &lt;/ogc:PropertyIsEqualTo&gt;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&lt;/csw:Constraint&gt;</a:t>
            </a:r>
          </a:p>
          <a:p>
            <a:pPr marL="342900" indent="-342900">
              <a:buClr>
                <a:schemeClr val="accent1"/>
              </a:buClr>
            </a:pPr>
            <a:r>
              <a:rPr lang="en-US" sz="1400">
                <a:solidFill>
                  <a:schemeClr val="accent1"/>
                </a:solidFill>
              </a:rPr>
              <a:t>  &lt;/csw:Delete&gt;</a:t>
            </a:r>
          </a:p>
          <a:p>
            <a:pPr marL="342900" indent="-342900">
              <a:buClr>
                <a:schemeClr val="accent1"/>
              </a:buClr>
            </a:pPr>
            <a:r>
              <a:rPr lang="en-US" sz="1400">
                <a:solidFill>
                  <a:srgbClr val="000000"/>
                </a:solidFill>
              </a:rPr>
              <a:t>&lt;/csw:Transaction&gt;</a:t>
            </a:r>
          </a:p>
        </p:txBody>
      </p:sp>
      <p:sp>
        <p:nvSpPr>
          <p:cNvPr id="184324" name="Rectangle 4"/>
          <p:cNvSpPr>
            <a:spLocks noChangeArrowheads="1"/>
          </p:cNvSpPr>
          <p:nvPr/>
        </p:nvSpPr>
        <p:spPr bwMode="gray">
          <a:xfrm>
            <a:off x="990600" y="2819400"/>
            <a:ext cx="7848600" cy="1295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13061" name="Text Box 5"/>
          <p:cNvSpPr txBox="1">
            <a:spLocks noChangeArrowheads="1"/>
          </p:cNvSpPr>
          <p:nvPr/>
        </p:nvSpPr>
        <p:spPr bwMode="auto">
          <a:xfrm>
            <a:off x="7848600" y="2747963"/>
            <a:ext cx="1905000" cy="1203325"/>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Records to delete selected using the OGC filter syntax</a:t>
            </a:r>
          </a:p>
        </p:txBody>
      </p:sp>
    </p:spTree>
  </p:cSld>
  <p:clrMapOvr>
    <a:masterClrMapping/>
  </p:clrMapOvr>
  <p:transition>
    <p:wipe dir="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 Delete</a:t>
            </a:r>
            <a:r>
              <a:rPr lang="en-US">
                <a:ea typeface="ＭＳ Ｐゴシック" pitchFamily="-111" charset="-128"/>
                <a:cs typeface="ＭＳ Ｐゴシック" pitchFamily="-111" charset="-128"/>
              </a:rPr>
              <a:t> response</a:t>
            </a:r>
            <a:endParaRPr lang="fr-FR">
              <a:ea typeface="ＭＳ Ｐゴシック" pitchFamily="-111" charset="-128"/>
              <a:cs typeface="ＭＳ Ｐゴシック" pitchFamily="-111" charset="-128"/>
            </a:endParaRPr>
          </a:p>
        </p:txBody>
      </p:sp>
      <p:sp>
        <p:nvSpPr>
          <p:cNvPr id="185347"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Returns the count of records deleted</a:t>
            </a:r>
          </a:p>
        </p:txBody>
      </p:sp>
      <p:sp>
        <p:nvSpPr>
          <p:cNvPr id="185348" name="Rectangle 4"/>
          <p:cNvSpPr>
            <a:spLocks noChangeArrowheads="1"/>
          </p:cNvSpPr>
          <p:nvPr/>
        </p:nvSpPr>
        <p:spPr bwMode="auto">
          <a:xfrm>
            <a:off x="685800" y="2133600"/>
            <a:ext cx="9067800" cy="22447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&lt;csw:TransactionResponse xmlns:csw="http://www.opengis.net/cat/csw" </a:t>
            </a:r>
          </a:p>
          <a:p>
            <a:pPr marL="342900" indent="-342900">
              <a:buClr>
                <a:schemeClr val="accent1"/>
              </a:buClr>
            </a:pPr>
            <a:r>
              <a:rPr lang="en-US" sz="1400">
                <a:solidFill>
                  <a:srgbClr val="000000"/>
                </a:solidFill>
              </a:rPr>
              <a:t>  xmlns:dc="http://www.purl.org/dc/elements/1.1/" </a:t>
            </a:r>
          </a:p>
          <a:p>
            <a:pPr marL="342900" indent="-342900">
              <a:buClr>
                <a:schemeClr val="accent1"/>
              </a:buClr>
            </a:pPr>
            <a:r>
              <a:rPr lang="en-US" sz="1400">
                <a:solidFill>
                  <a:srgbClr val="000000"/>
                </a:solidFill>
              </a:rPr>
              <a:t>  xmlns:dct="http://www.purl.org/dc/terms/" </a:t>
            </a:r>
          </a:p>
          <a:p>
            <a:pPr marL="342900" indent="-342900">
              <a:buClr>
                <a:schemeClr val="accent1"/>
              </a:buClr>
            </a:pPr>
            <a:r>
              <a:rPr lang="en-US" sz="1400">
                <a:solidFill>
                  <a:srgbClr val="000000"/>
                </a:solidFill>
              </a:rPr>
              <a:t>  xsi:schemaLocation="http://www.opengis.net/cat/csw </a:t>
            </a:r>
          </a:p>
          <a:p>
            <a:pPr marL="342900" indent="-342900">
              <a:buClr>
                <a:schemeClr val="accent1"/>
              </a:buClr>
            </a:pPr>
            <a:r>
              <a:rPr lang="en-US" sz="1400">
                <a:solidFill>
                  <a:srgbClr val="000000"/>
                </a:solidFill>
              </a:rPr>
              <a:t>  http://localhost:7001/SpatialWS-SpatialWS-context-root/cswservlet?recordTypeId=1" </a:t>
            </a:r>
          </a:p>
          <a:p>
            <a:pPr marL="342900" indent="-342900">
              <a:buClr>
                <a:schemeClr val="accent1"/>
              </a:buClr>
            </a:pPr>
            <a:r>
              <a:rPr lang="en-US" sz="1400">
                <a:solidFill>
                  <a:srgbClr val="000000"/>
                </a:solidFill>
              </a:rPr>
              <a:t>  xmlns:xsi="http://www.w3.org/2001/XMLSchema-instance"&gt;</a:t>
            </a:r>
          </a:p>
          <a:p>
            <a:pPr marL="342900" indent="-342900">
              <a:buClr>
                <a:schemeClr val="accent1"/>
              </a:buClr>
            </a:pPr>
            <a:r>
              <a:rPr lang="en-US" sz="1400">
                <a:solidFill>
                  <a:srgbClr val="000000"/>
                </a:solidFill>
              </a:rPr>
              <a:t>  </a:t>
            </a:r>
            <a:r>
              <a:rPr lang="en-US" sz="1400">
                <a:solidFill>
                  <a:schemeClr val="accent1"/>
                </a:solidFill>
              </a:rPr>
              <a:t>&lt;csw:TransactionSummary&gt;</a:t>
            </a:r>
          </a:p>
          <a:p>
            <a:pPr marL="342900" indent="-342900">
              <a:buClr>
                <a:schemeClr val="accent1"/>
              </a:buClr>
            </a:pPr>
            <a:r>
              <a:rPr lang="en-US" sz="1400">
                <a:solidFill>
                  <a:schemeClr val="accent1"/>
                </a:solidFill>
              </a:rPr>
              <a:t>    &lt;csw:totalDeleted&gt;1&lt;/csw:totalDeleted&gt;</a:t>
            </a:r>
          </a:p>
          <a:p>
            <a:pPr marL="342900" indent="-342900">
              <a:buClr>
                <a:schemeClr val="accent1"/>
              </a:buClr>
            </a:pPr>
            <a:r>
              <a:rPr lang="en-US" sz="1400">
                <a:solidFill>
                  <a:schemeClr val="accent1"/>
                </a:solidFill>
              </a:rPr>
              <a:t>  &lt;/csw:TransactionSummary&gt;</a:t>
            </a:r>
          </a:p>
          <a:p>
            <a:pPr marL="342900" indent="-342900">
              <a:buClr>
                <a:schemeClr val="accent1"/>
              </a:buClr>
            </a:pPr>
            <a:r>
              <a:rPr lang="en-US" sz="1400">
                <a:solidFill>
                  <a:srgbClr val="000000"/>
                </a:solidFill>
              </a:rPr>
              <a:t>&lt;/csw:TransactionResponse&gt;</a:t>
            </a:r>
          </a:p>
        </p:txBody>
      </p:sp>
    </p:spTree>
  </p:cSld>
  <p:clrMapOvr>
    <a:masterClrMapping/>
  </p:clrMapOvr>
  <p:transition>
    <p:wipe dir="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0" name="Rectangle 2050"/>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186371" name="Text Box 2051"/>
          <p:cNvSpPr txBox="1">
            <a:spLocks noChangeArrowheads="1"/>
          </p:cNvSpPr>
          <p:nvPr/>
        </p:nvSpPr>
        <p:spPr bwMode="auto">
          <a:xfrm>
            <a:off x="990600" y="2133600"/>
            <a:ext cx="6324600"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latin typeface="Arial" pitchFamily="-111" charset="0"/>
              </a:rPr>
              <a:t>OLS</a:t>
            </a:r>
            <a:r>
              <a:rPr lang="en-US" sz="3200">
                <a:latin typeface="Arial" pitchFamily="-111" charset="0"/>
              </a:rPr>
              <a:t> Open Location Services</a:t>
            </a:r>
          </a:p>
        </p:txBody>
      </p:sp>
      <p:pic>
        <p:nvPicPr>
          <p:cNvPr id="186372" name="Picture 2052"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86373" name="Picture 2053"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fr-FR">
                <a:ea typeface="ＭＳ Ｐゴシック" pitchFamily="-111" charset="-128"/>
                <a:cs typeface="ＭＳ Ｐゴシック" pitchFamily="-111" charset="-128"/>
              </a:rPr>
              <a:t>Layers in GetCapabilities response</a:t>
            </a:r>
          </a:p>
        </p:txBody>
      </p:sp>
      <p:sp>
        <p:nvSpPr>
          <p:cNvPr id="32771" name="Content Placeholder 2"/>
          <p:cNvSpPr>
            <a:spLocks noGrp="1"/>
          </p:cNvSpPr>
          <p:nvPr>
            <p:ph sz="half" idx="1"/>
          </p:nvPr>
        </p:nvSpPr>
        <p:spPr>
          <a:xfrm>
            <a:off x="415925" y="1600200"/>
            <a:ext cx="4176713" cy="4343400"/>
          </a:xfrm>
        </p:spPr>
        <p:txBody>
          <a:bodyPr/>
          <a:lstStyle/>
          <a:p>
            <a:r>
              <a:rPr lang="fr-FR" sz="1800">
                <a:ea typeface="ＭＳ Ｐゴシック" pitchFamily="-111" charset="-128"/>
                <a:cs typeface="ＭＳ Ｐゴシック" pitchFamily="-111" charset="-128"/>
              </a:rPr>
              <a:t>Layers are organized in a nested list</a:t>
            </a:r>
          </a:p>
          <a:p>
            <a:r>
              <a:rPr lang="fr-FR" sz="1800">
                <a:ea typeface="ＭＳ Ｐゴシック" pitchFamily="-111" charset="-128"/>
                <a:cs typeface="ＭＳ Ｐゴシック" pitchFamily="-111" charset="-128"/>
              </a:rPr>
              <a:t>&lt;layer&gt; elements contain other &lt;layer&gt; elements</a:t>
            </a:r>
          </a:p>
          <a:p>
            <a:r>
              <a:rPr lang="fr-FR" sz="1800">
                <a:ea typeface="ＭＳ Ｐゴシック" pitchFamily="-111" charset="-128"/>
                <a:cs typeface="ＭＳ Ｐゴシック" pitchFamily="-111" charset="-128"/>
              </a:rPr>
              <a:t>Top layer is called « WMS » and contains data sources.</a:t>
            </a:r>
          </a:p>
          <a:p>
            <a:r>
              <a:rPr lang="fr-FR" sz="1800">
                <a:ea typeface="ＭＳ Ｐゴシック" pitchFamily="-111" charset="-128"/>
                <a:cs typeface="ＭＳ Ｐゴシック" pitchFamily="-111" charset="-128"/>
              </a:rPr>
              <a:t>Data sources contain base maps</a:t>
            </a:r>
          </a:p>
          <a:p>
            <a:r>
              <a:rPr lang="fr-FR" sz="1800">
                <a:ea typeface="ＭＳ Ｐゴシック" pitchFamily="-111" charset="-128"/>
                <a:cs typeface="ＭＳ Ｐゴシック" pitchFamily="-111" charset="-128"/>
              </a:rPr>
              <a:t>Base maps contain themes</a:t>
            </a:r>
          </a:p>
          <a:p>
            <a:r>
              <a:rPr lang="fr-FR" sz="1800">
                <a:ea typeface="ＭＳ Ｐゴシック" pitchFamily="-111" charset="-128"/>
                <a:cs typeface="ＭＳ Ｐゴシック" pitchFamily="-111" charset="-128"/>
              </a:rPr>
              <a:t>Themes used in multiple base maps are repeated</a:t>
            </a:r>
          </a:p>
          <a:p>
            <a:r>
              <a:rPr lang="fr-FR" sz="1800">
                <a:ea typeface="ＭＳ Ｐゴシック" pitchFamily="-111" charset="-128"/>
                <a:cs typeface="ＭＳ Ｐゴシック" pitchFamily="-111" charset="-128"/>
              </a:rPr>
              <a:t>Only « leaf » layers (themes) can be queried.</a:t>
            </a:r>
          </a:p>
          <a:p>
            <a:endParaRPr lang="fr-FR" sz="1800">
              <a:ea typeface="ＭＳ Ｐゴシック" pitchFamily="-111" charset="-128"/>
              <a:cs typeface="ＭＳ Ｐゴシック" pitchFamily="-111" charset="-128"/>
            </a:endParaRPr>
          </a:p>
          <a:p>
            <a:r>
              <a:rPr lang="fr-FR" sz="1800">
                <a:ea typeface="ＭＳ Ｐゴシック" pitchFamily="-111" charset="-128"/>
                <a:cs typeface="ＭＳ Ｐゴシック" pitchFamily="-111" charset="-128"/>
              </a:rPr>
              <a:t>Only « public » data sources are returned</a:t>
            </a:r>
          </a:p>
          <a:p>
            <a:endParaRPr lang="fr-FR" sz="1800">
              <a:ea typeface="ＭＳ Ｐゴシック" pitchFamily="-111" charset="-128"/>
              <a:cs typeface="ＭＳ Ｐゴシック" pitchFamily="-111" charset="-128"/>
            </a:endParaRPr>
          </a:p>
          <a:p>
            <a:endParaRPr lang="fr-FR" sz="1800">
              <a:ea typeface="ＭＳ Ｐゴシック" pitchFamily="-111" charset="-128"/>
              <a:cs typeface="ＭＳ Ｐゴシック" pitchFamily="-111" charset="-128"/>
            </a:endParaRPr>
          </a:p>
          <a:p>
            <a:endParaRPr lang="fr-FR" sz="1800">
              <a:ea typeface="ＭＳ Ｐゴシック" pitchFamily="-111" charset="-128"/>
              <a:cs typeface="ＭＳ Ｐゴシック" pitchFamily="-111" charset="-128"/>
            </a:endParaRPr>
          </a:p>
        </p:txBody>
      </p:sp>
      <p:graphicFrame>
        <p:nvGraphicFramePr>
          <p:cNvPr id="5" name="Table 4"/>
          <p:cNvGraphicFramePr>
            <a:graphicFrameLocks noGrp="1"/>
          </p:cNvGraphicFramePr>
          <p:nvPr/>
        </p:nvGraphicFramePr>
        <p:xfrm>
          <a:off x="4592638" y="908050"/>
          <a:ext cx="5113337" cy="5334000"/>
        </p:xfrm>
        <a:graphic>
          <a:graphicData uri="http://schemas.openxmlformats.org/drawingml/2006/table">
            <a:tbl>
              <a:tblPr/>
              <a:tblGrid>
                <a:gridCol w="2087562"/>
                <a:gridCol w="3025775"/>
              </a:tblGrid>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WMS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Top element</a:t>
                      </a: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MVDEMO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Data source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1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CUSTOMER_MAP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a:t>
                      </a: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DEMO_MAP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THEME_DEMO_STATES </a:t>
                      </a:r>
                      <a:endPar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THEME_DEMO_COUNTIES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THEME_DEMO_CITIES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DENSITY_MAP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THEME_DEMO_STATES </a:t>
                      </a:r>
                      <a:endPar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0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THEME_DEMO_CITIES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a:t>
                      </a:r>
                      <a:r>
                        <a:rPr kumimoji="0" lang="en-US"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CUSTOMER_BY_CITIES</a:t>
                      </a:r>
                      <a:endPar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Stand-alone theme (not used in any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DYNAMIC_CUSTOMERS </a:t>
                      </a:r>
                      <a:endPar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Stand-alone theme (not used in any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SCOTT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US_BASE_MAP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WORLD_COUNTRIES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79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      US_CITIES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Lucida Console" pitchFamily="-84" charset="0"/>
                          <a:ea typeface="Times New Roman" pitchFamily="-84" charset="0"/>
                          <a:cs typeface="Times New Roman" pitchFamily="-84" charset="0"/>
                        </a:rPr>
                        <a:t>Theme used in that base 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Open Location Services</a:t>
            </a:r>
          </a:p>
        </p:txBody>
      </p:sp>
      <p:sp>
        <p:nvSpPr>
          <p:cNvPr id="188419" name="Rectangle 3"/>
          <p:cNvSpPr>
            <a:spLocks noGrp="1" noChangeArrowheads="1"/>
          </p:cNvSpPr>
          <p:nvPr>
            <p:ph type="body" idx="1"/>
          </p:nvPr>
        </p:nvSpPr>
        <p:spPr/>
        <p:txBody>
          <a:bodyPr/>
          <a:lstStyle/>
          <a:p>
            <a:pPr eaLnBrk="1" hangingPunct="1">
              <a:lnSpc>
                <a:spcPct val="90000"/>
              </a:lnSpc>
            </a:pPr>
            <a:r>
              <a:rPr lang="en-US" u="sng">
                <a:ea typeface="ＭＳ Ｐゴシック" pitchFamily="-111" charset="-128"/>
                <a:cs typeface="ＭＳ Ｐゴシック" pitchFamily="-111" charset="-128"/>
              </a:rPr>
              <a:t>Provided with Oracle Spatial</a:t>
            </a:r>
          </a:p>
          <a:p>
            <a:pPr lvl="1" eaLnBrk="1" hangingPunct="1">
              <a:lnSpc>
                <a:spcPct val="90000"/>
              </a:lnSpc>
            </a:pPr>
            <a:r>
              <a:rPr lang="en-US"/>
              <a:t>Need to license the Oracle Spatial option</a:t>
            </a:r>
          </a:p>
          <a:p>
            <a:pPr eaLnBrk="1" hangingPunct="1">
              <a:lnSpc>
                <a:spcPct val="90000"/>
              </a:lnSpc>
            </a:pPr>
            <a:r>
              <a:rPr lang="en-US">
                <a:ea typeface="ＭＳ Ｐゴシック" pitchFamily="-111" charset="-128"/>
                <a:cs typeface="ＭＳ Ｐゴシック" pitchFamily="-111" charset="-128"/>
              </a:rPr>
              <a:t>Can deploy in any application server</a:t>
            </a:r>
          </a:p>
          <a:p>
            <a:pPr lvl="1" eaLnBrk="1" hangingPunct="1">
              <a:lnSpc>
                <a:spcPct val="90000"/>
              </a:lnSpc>
            </a:pPr>
            <a:r>
              <a:rPr lang="en-US"/>
              <a:t>Deployed together with WFS</a:t>
            </a:r>
          </a:p>
          <a:p>
            <a:pPr eaLnBrk="1" hangingPunct="1">
              <a:lnSpc>
                <a:spcPct val="90000"/>
              </a:lnSpc>
            </a:pPr>
            <a:r>
              <a:rPr lang="en-US">
                <a:ea typeface="ＭＳ Ｐゴシック" pitchFamily="-111" charset="-128"/>
                <a:cs typeface="ＭＳ Ｐゴシック" pitchFamily="-111" charset="-128"/>
              </a:rPr>
              <a:t>OGC Conformance</a:t>
            </a:r>
          </a:p>
          <a:p>
            <a:pPr lvl="1" eaLnBrk="1" hangingPunct="1">
              <a:lnSpc>
                <a:spcPct val="90000"/>
              </a:lnSpc>
            </a:pPr>
            <a:r>
              <a:rPr lang="en-US"/>
              <a:t>Versions 1.0</a:t>
            </a:r>
          </a:p>
          <a:p>
            <a:pPr eaLnBrk="1" hangingPunct="1">
              <a:lnSpc>
                <a:spcPct val="90000"/>
              </a:lnSpc>
            </a:pPr>
            <a:r>
              <a:rPr lang="en-US">
                <a:ea typeface="ＭＳ Ｐゴシック" pitchFamily="-111" charset="-128"/>
                <a:cs typeface="ＭＳ Ｐゴシック" pitchFamily="-111" charset="-128"/>
              </a:rPr>
              <a:t>Processes all OpenLS requests:</a:t>
            </a:r>
          </a:p>
          <a:p>
            <a:pPr lvl="1" eaLnBrk="1" hangingPunct="1">
              <a:lnSpc>
                <a:spcPct val="90000"/>
              </a:lnSpc>
            </a:pPr>
            <a:r>
              <a:rPr lang="en-US"/>
              <a:t>Location Utility Service (geocoding)</a:t>
            </a:r>
          </a:p>
          <a:p>
            <a:pPr lvl="1" eaLnBrk="1" hangingPunct="1">
              <a:lnSpc>
                <a:spcPct val="90000"/>
              </a:lnSpc>
            </a:pPr>
            <a:r>
              <a:rPr lang="en-US"/>
              <a:t>Presentation Service (mapping)</a:t>
            </a:r>
          </a:p>
          <a:p>
            <a:pPr lvl="1" eaLnBrk="1" hangingPunct="1">
              <a:lnSpc>
                <a:spcPct val="90000"/>
              </a:lnSpc>
            </a:pPr>
            <a:r>
              <a:rPr lang="en-US"/>
              <a:t>Route Service (driving directions)</a:t>
            </a:r>
          </a:p>
          <a:p>
            <a:pPr lvl="1" eaLnBrk="1" hangingPunct="1">
              <a:lnSpc>
                <a:spcPct val="90000"/>
              </a:lnSpc>
            </a:pPr>
            <a:r>
              <a:rPr lang="en-US"/>
              <a:t>Directory Service (YP, or "Yellow Pages")</a:t>
            </a:r>
          </a:p>
          <a:p>
            <a:pPr eaLnBrk="1" hangingPunct="1">
              <a:lnSpc>
                <a:spcPct val="90000"/>
              </a:lnSpc>
            </a:pPr>
            <a:r>
              <a:rPr lang="en-US">
                <a:ea typeface="ＭＳ Ｐゴシック" pitchFamily="-111" charset="-128"/>
                <a:cs typeface="ＭＳ Ｐゴシック" pitchFamily="-111" charset="-128"/>
              </a:rPr>
              <a:t>SOAP and XML interfaces</a:t>
            </a:r>
          </a:p>
        </p:txBody>
      </p:sp>
    </p:spTree>
  </p:cSld>
  <p:clrMapOvr>
    <a:masterClrMapping/>
  </p:clrMapOvr>
  <p:transition>
    <p:wipe dir="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OpenLS General Architecture</a:t>
            </a:r>
          </a:p>
        </p:txBody>
      </p:sp>
      <p:sp>
        <p:nvSpPr>
          <p:cNvPr id="189443" name="Line 3"/>
          <p:cNvSpPr>
            <a:spLocks noChangeShapeType="1"/>
          </p:cNvSpPr>
          <p:nvPr/>
        </p:nvSpPr>
        <p:spPr bwMode="auto">
          <a:xfrm>
            <a:off x="457200" y="4038600"/>
            <a:ext cx="89154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189444" name="Rectangle 4"/>
          <p:cNvSpPr>
            <a:spLocks noChangeArrowheads="1"/>
          </p:cNvSpPr>
          <p:nvPr/>
        </p:nvSpPr>
        <p:spPr bwMode="blackWhite">
          <a:xfrm>
            <a:off x="8494713" y="3810000"/>
            <a:ext cx="1138237" cy="400050"/>
          </a:xfrm>
          <a:prstGeom prst="rect">
            <a:avLst/>
          </a:prstGeom>
          <a:solidFill>
            <a:schemeClr val="bg1"/>
          </a:solidFill>
          <a:ln w="9525">
            <a:noFill/>
            <a:miter lim="800000"/>
            <a:headEnd/>
            <a:tailEnd/>
          </a:ln>
        </p:spPr>
        <p:txBody>
          <a:bodyPr lIns="92075" tIns="46038" rIns="92075" bIns="46038">
            <a:prstTxWarp prst="textNoShape">
              <a:avLst/>
            </a:prstTxWarp>
            <a:spAutoFit/>
          </a:bodyPr>
          <a:lstStyle/>
          <a:p>
            <a:pPr eaLnBrk="0" hangingPunct="0"/>
            <a:r>
              <a:rPr lang="en-US" sz="2000">
                <a:latin typeface="Arial" pitchFamily="-111" charset="0"/>
              </a:rPr>
              <a:t>JDBC</a:t>
            </a:r>
          </a:p>
        </p:txBody>
      </p:sp>
      <p:sp>
        <p:nvSpPr>
          <p:cNvPr id="189445" name="Line 5"/>
          <p:cNvSpPr>
            <a:spLocks noChangeShapeType="1"/>
          </p:cNvSpPr>
          <p:nvPr/>
        </p:nvSpPr>
        <p:spPr bwMode="auto">
          <a:xfrm>
            <a:off x="457200" y="2362200"/>
            <a:ext cx="89027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189446" name="Rectangle 6"/>
          <p:cNvSpPr>
            <a:spLocks noChangeArrowheads="1"/>
          </p:cNvSpPr>
          <p:nvPr/>
        </p:nvSpPr>
        <p:spPr bwMode="blackWhite">
          <a:xfrm>
            <a:off x="3733800" y="2743200"/>
            <a:ext cx="4800600" cy="990600"/>
          </a:xfrm>
          <a:prstGeom prst="rect">
            <a:avLst/>
          </a:prstGeom>
          <a:solidFill>
            <a:srgbClr val="99CCFF"/>
          </a:solidFill>
          <a:ln w="25400">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2400" b="0">
              <a:latin typeface="Times New Roman" pitchFamily="-111" charset="0"/>
            </a:endParaRPr>
          </a:p>
        </p:txBody>
      </p:sp>
      <p:sp>
        <p:nvSpPr>
          <p:cNvPr id="189447" name="Rectangle 7"/>
          <p:cNvSpPr>
            <a:spLocks noChangeArrowheads="1"/>
          </p:cNvSpPr>
          <p:nvPr/>
        </p:nvSpPr>
        <p:spPr bwMode="auto">
          <a:xfrm>
            <a:off x="457200" y="5299075"/>
            <a:ext cx="1200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Database</a:t>
            </a:r>
          </a:p>
        </p:txBody>
      </p:sp>
      <p:sp>
        <p:nvSpPr>
          <p:cNvPr id="189448" name="Rectangle 8"/>
          <p:cNvSpPr>
            <a:spLocks noChangeArrowheads="1"/>
          </p:cNvSpPr>
          <p:nvPr/>
        </p:nvSpPr>
        <p:spPr bwMode="auto">
          <a:xfrm>
            <a:off x="457200" y="2743200"/>
            <a:ext cx="1747838" cy="64135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Application Server</a:t>
            </a:r>
          </a:p>
        </p:txBody>
      </p:sp>
      <p:sp>
        <p:nvSpPr>
          <p:cNvPr id="189449" name="Rectangle 9"/>
          <p:cNvSpPr>
            <a:spLocks noChangeArrowheads="1"/>
          </p:cNvSpPr>
          <p:nvPr/>
        </p:nvSpPr>
        <p:spPr bwMode="auto">
          <a:xfrm>
            <a:off x="457200" y="1447800"/>
            <a:ext cx="819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Client</a:t>
            </a:r>
            <a:endParaRPr lang="en-US" sz="1600">
              <a:latin typeface="Arial" pitchFamily="-111" charset="0"/>
            </a:endParaRPr>
          </a:p>
        </p:txBody>
      </p:sp>
      <p:sp>
        <p:nvSpPr>
          <p:cNvPr id="189450" name="Rectangle 10"/>
          <p:cNvSpPr>
            <a:spLocks noChangeArrowheads="1"/>
          </p:cNvSpPr>
          <p:nvPr/>
        </p:nvSpPr>
        <p:spPr bwMode="blackWhite">
          <a:xfrm>
            <a:off x="4791075" y="1371600"/>
            <a:ext cx="2773363" cy="685800"/>
          </a:xfrm>
          <a:prstGeom prst="rect">
            <a:avLst/>
          </a:prstGeom>
          <a:solidFill>
            <a:srgbClr val="FFFF99"/>
          </a:solidFill>
          <a:ln w="25400">
            <a:solidFill>
              <a:schemeClr val="tx1"/>
            </a:solidFill>
            <a:miter lim="800000"/>
            <a:headEnd/>
            <a:tailEnd/>
          </a:ln>
        </p:spPr>
        <p:txBody>
          <a:bodyPr wrap="none" anchor="ctr">
            <a:prstTxWarp prst="textNoShape">
              <a:avLst/>
            </a:prstTxWarp>
          </a:bodyPr>
          <a:lstStyle/>
          <a:p>
            <a:pPr algn="ctr" eaLnBrk="0" hangingPunct="0"/>
            <a:endParaRPr lang="fr-FR" sz="2400" b="0">
              <a:solidFill>
                <a:schemeClr val="bg1"/>
              </a:solidFill>
              <a:latin typeface="Times New Roman" pitchFamily="-111" charset="0"/>
            </a:endParaRPr>
          </a:p>
        </p:txBody>
      </p:sp>
      <p:sp>
        <p:nvSpPr>
          <p:cNvPr id="189451" name="Rectangle 11"/>
          <p:cNvSpPr>
            <a:spLocks noChangeArrowheads="1"/>
          </p:cNvSpPr>
          <p:nvPr/>
        </p:nvSpPr>
        <p:spPr bwMode="blackWhite">
          <a:xfrm>
            <a:off x="5410200" y="1524000"/>
            <a:ext cx="17589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OpenLS Client</a:t>
            </a:r>
          </a:p>
        </p:txBody>
      </p:sp>
      <p:sp>
        <p:nvSpPr>
          <p:cNvPr id="189452" name="Rectangle 12"/>
          <p:cNvSpPr>
            <a:spLocks noChangeArrowheads="1"/>
          </p:cNvSpPr>
          <p:nvPr/>
        </p:nvSpPr>
        <p:spPr bwMode="blackWhite">
          <a:xfrm>
            <a:off x="8523288" y="2133600"/>
            <a:ext cx="849312" cy="396875"/>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HTTP</a:t>
            </a:r>
          </a:p>
        </p:txBody>
      </p:sp>
      <p:grpSp>
        <p:nvGrpSpPr>
          <p:cNvPr id="189453" name="Group 13"/>
          <p:cNvGrpSpPr>
            <a:grpSpLocks/>
          </p:cNvGrpSpPr>
          <p:nvPr/>
        </p:nvGrpSpPr>
        <p:grpSpPr bwMode="auto">
          <a:xfrm>
            <a:off x="4724400" y="4419600"/>
            <a:ext cx="2908300" cy="1676400"/>
            <a:chOff x="288" y="2982"/>
            <a:chExt cx="532" cy="412"/>
          </a:xfrm>
        </p:grpSpPr>
        <p:sp>
          <p:nvSpPr>
            <p:cNvPr id="189466" name="Rectangle 1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189467" name="Oval 1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189468" name="Oval 1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sp>
        <p:nvSpPr>
          <p:cNvPr id="189454" name="Rectangle 18"/>
          <p:cNvSpPr>
            <a:spLocks noChangeArrowheads="1"/>
          </p:cNvSpPr>
          <p:nvPr/>
        </p:nvSpPr>
        <p:spPr bwMode="gray">
          <a:xfrm>
            <a:off x="5257800" y="4572000"/>
            <a:ext cx="1676400" cy="6508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800">
                <a:solidFill>
                  <a:schemeClr val="hlink"/>
                </a:solidFill>
                <a:latin typeface="Arial" pitchFamily="-111" charset="0"/>
              </a:rPr>
              <a:t>OpenLS Processing</a:t>
            </a:r>
          </a:p>
        </p:txBody>
      </p:sp>
      <p:sp>
        <p:nvSpPr>
          <p:cNvPr id="189455" name="Freeform 19"/>
          <p:cNvSpPr>
            <a:spLocks/>
          </p:cNvSpPr>
          <p:nvPr/>
        </p:nvSpPr>
        <p:spPr bwMode="blackWhite">
          <a:xfrm>
            <a:off x="6019800" y="3733800"/>
            <a:ext cx="331788" cy="685800"/>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189456" name="Rectangle 20"/>
          <p:cNvSpPr>
            <a:spLocks noChangeArrowheads="1"/>
          </p:cNvSpPr>
          <p:nvPr/>
        </p:nvSpPr>
        <p:spPr bwMode="gray">
          <a:xfrm>
            <a:off x="2743200" y="4530725"/>
            <a:ext cx="1295400" cy="6508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800">
                <a:latin typeface="Arial" pitchFamily="-111" charset="0"/>
              </a:rPr>
              <a:t>PL/SQL Client</a:t>
            </a:r>
          </a:p>
        </p:txBody>
      </p:sp>
      <p:sp>
        <p:nvSpPr>
          <p:cNvPr id="189457" name="Freeform 21"/>
          <p:cNvSpPr>
            <a:spLocks/>
          </p:cNvSpPr>
          <p:nvPr/>
        </p:nvSpPr>
        <p:spPr bwMode="blackWhite">
          <a:xfrm>
            <a:off x="6019800" y="2093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189458" name="Rectangle 22"/>
          <p:cNvSpPr>
            <a:spLocks noChangeArrowheads="1"/>
          </p:cNvSpPr>
          <p:nvPr/>
        </p:nvSpPr>
        <p:spPr bwMode="auto">
          <a:xfrm>
            <a:off x="3886200" y="2209800"/>
            <a:ext cx="1687513" cy="277813"/>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1200">
                <a:latin typeface="Arial" pitchFamily="-111" charset="0"/>
              </a:rPr>
              <a:t>Requests/responses</a:t>
            </a:r>
            <a:endParaRPr lang="en-US" sz="1000">
              <a:latin typeface="Arial" pitchFamily="-111" charset="0"/>
            </a:endParaRPr>
          </a:p>
        </p:txBody>
      </p:sp>
      <p:sp>
        <p:nvSpPr>
          <p:cNvPr id="189459" name="Rectangle 23"/>
          <p:cNvSpPr>
            <a:spLocks noChangeArrowheads="1"/>
          </p:cNvSpPr>
          <p:nvPr/>
        </p:nvSpPr>
        <p:spPr bwMode="blackWhite">
          <a:xfrm>
            <a:off x="3733800" y="2743200"/>
            <a:ext cx="4800600" cy="3460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latin typeface="Arial" pitchFamily="-111" charset="0"/>
              </a:rPr>
              <a:t>WS Server API</a:t>
            </a:r>
            <a:endParaRPr lang="fr-FR" sz="1600">
              <a:solidFill>
                <a:schemeClr val="hlink"/>
              </a:solidFill>
              <a:latin typeface="Arial" pitchFamily="-111" charset="0"/>
            </a:endParaRPr>
          </a:p>
        </p:txBody>
      </p:sp>
      <p:sp>
        <p:nvSpPr>
          <p:cNvPr id="189460" name="Freeform 26"/>
          <p:cNvSpPr>
            <a:spLocks/>
          </p:cNvSpPr>
          <p:nvPr/>
        </p:nvSpPr>
        <p:spPr bwMode="blackWhite">
          <a:xfrm rot="5400000">
            <a:off x="4482306" y="4239419"/>
            <a:ext cx="331788" cy="1219200"/>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189461" name="Rectangle 27"/>
          <p:cNvSpPr>
            <a:spLocks noChangeArrowheads="1"/>
          </p:cNvSpPr>
          <p:nvPr/>
        </p:nvSpPr>
        <p:spPr bwMode="gray">
          <a:xfrm>
            <a:off x="5410200" y="5334000"/>
            <a:ext cx="13239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Local data</a:t>
            </a:r>
          </a:p>
        </p:txBody>
      </p:sp>
      <p:sp>
        <p:nvSpPr>
          <p:cNvPr id="189462" name="Freeform 28"/>
          <p:cNvSpPr>
            <a:spLocks/>
          </p:cNvSpPr>
          <p:nvPr/>
        </p:nvSpPr>
        <p:spPr bwMode="blackWhite">
          <a:xfrm rot="5400000">
            <a:off x="7492206" y="4125119"/>
            <a:ext cx="331788" cy="1447800"/>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189463" name="Rectangle 29"/>
          <p:cNvSpPr>
            <a:spLocks noChangeArrowheads="1"/>
          </p:cNvSpPr>
          <p:nvPr/>
        </p:nvSpPr>
        <p:spPr bwMode="gray">
          <a:xfrm>
            <a:off x="8382000" y="4495800"/>
            <a:ext cx="1295400" cy="6508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800">
                <a:solidFill>
                  <a:schemeClr val="hlink"/>
                </a:solidFill>
                <a:latin typeface="Arial" pitchFamily="-111" charset="0"/>
              </a:rPr>
              <a:t>External Services</a:t>
            </a:r>
          </a:p>
        </p:txBody>
      </p:sp>
      <p:sp>
        <p:nvSpPr>
          <p:cNvPr id="189464" name="Rectangle 30"/>
          <p:cNvSpPr>
            <a:spLocks noChangeArrowheads="1"/>
          </p:cNvSpPr>
          <p:nvPr/>
        </p:nvSpPr>
        <p:spPr bwMode="blackWhite">
          <a:xfrm>
            <a:off x="7467600" y="4724400"/>
            <a:ext cx="525463" cy="254000"/>
          </a:xfrm>
          <a:prstGeom prst="rect">
            <a:avLst/>
          </a:prstGeom>
          <a:solidFill>
            <a:schemeClr val="bg1"/>
          </a:solidFill>
          <a:ln w="9525">
            <a:solidFill>
              <a:schemeClr val="tx1"/>
            </a:solidFill>
            <a:miter lim="800000"/>
            <a:headEnd/>
            <a:tailEnd/>
          </a:ln>
        </p:spPr>
        <p:txBody>
          <a:bodyPr wrap="none" lIns="92075" tIns="46038" rIns="92075" bIns="46038">
            <a:prstTxWarp prst="textNoShape">
              <a:avLst/>
            </a:prstTxWarp>
            <a:spAutoFit/>
          </a:bodyPr>
          <a:lstStyle/>
          <a:p>
            <a:pPr eaLnBrk="0" hangingPunct="0"/>
            <a:r>
              <a:rPr lang="en-US" sz="1000">
                <a:latin typeface="Arial" pitchFamily="-111" charset="0"/>
              </a:rPr>
              <a:t>HTTP</a:t>
            </a:r>
          </a:p>
        </p:txBody>
      </p:sp>
      <p:sp>
        <p:nvSpPr>
          <p:cNvPr id="189465" name="Rectangle 31"/>
          <p:cNvSpPr>
            <a:spLocks noChangeArrowheads="1"/>
          </p:cNvSpPr>
          <p:nvPr/>
        </p:nvSpPr>
        <p:spPr bwMode="gray">
          <a:xfrm>
            <a:off x="5562600" y="5486400"/>
            <a:ext cx="13239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Local data</a:t>
            </a:r>
          </a:p>
        </p:txBody>
      </p:sp>
    </p:spTree>
  </p:cSld>
  <p:clrMapOvr>
    <a:masterClrMapping/>
  </p:clrMapOvr>
  <p:transition>
    <p:wipe dir="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Rectangle 10"/>
          <p:cNvSpPr>
            <a:spLocks noChangeArrowheads="1"/>
          </p:cNvSpPr>
          <p:nvPr/>
        </p:nvSpPr>
        <p:spPr bwMode="gray">
          <a:xfrm>
            <a:off x="457200" y="3733800"/>
            <a:ext cx="4495800" cy="2362200"/>
          </a:xfrm>
          <a:prstGeom prst="rect">
            <a:avLst/>
          </a:prstGeom>
          <a:solidFill>
            <a:srgbClr val="FFFF66"/>
          </a:solidFill>
          <a:ln w="9525">
            <a:solidFill>
              <a:schemeClr val="tx1"/>
            </a:solidFill>
            <a:miter lim="800000"/>
            <a:headEnd/>
            <a:tailEnd/>
          </a:ln>
        </p:spPr>
        <p:txBody>
          <a:bodyPr anchor="ctr">
            <a:prstTxWarp prst="textNoShape">
              <a:avLst/>
            </a:prstTxWarp>
            <a:spAutoFit/>
          </a:bodyPr>
          <a:lstStyle/>
          <a:p>
            <a:endParaRPr lang="fr-FR"/>
          </a:p>
        </p:txBody>
      </p:sp>
      <p:sp>
        <p:nvSpPr>
          <p:cNvPr id="190467" name="Rectangle 9"/>
          <p:cNvSpPr>
            <a:spLocks noChangeArrowheads="1"/>
          </p:cNvSpPr>
          <p:nvPr/>
        </p:nvSpPr>
        <p:spPr bwMode="gray">
          <a:xfrm>
            <a:off x="5181600" y="3733800"/>
            <a:ext cx="4495800" cy="2362200"/>
          </a:xfrm>
          <a:prstGeom prst="rect">
            <a:avLst/>
          </a:prstGeom>
          <a:solidFill>
            <a:srgbClr val="FFFF66"/>
          </a:solidFill>
          <a:ln w="9525">
            <a:solidFill>
              <a:schemeClr val="tx1"/>
            </a:solidFill>
            <a:miter lim="800000"/>
            <a:headEnd/>
            <a:tailEnd/>
          </a:ln>
        </p:spPr>
        <p:txBody>
          <a:bodyPr anchor="ctr">
            <a:prstTxWarp prst="textNoShape">
              <a:avLst/>
            </a:prstTxWarp>
            <a:spAutoFit/>
          </a:bodyPr>
          <a:lstStyle/>
          <a:p>
            <a:endParaRPr lang="fr-FR"/>
          </a:p>
        </p:txBody>
      </p:sp>
      <p:sp>
        <p:nvSpPr>
          <p:cNvPr id="19046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OpenLS General Architecture</a:t>
            </a:r>
          </a:p>
        </p:txBody>
      </p:sp>
      <p:sp>
        <p:nvSpPr>
          <p:cNvPr id="190469" name="Rectangle 5"/>
          <p:cNvSpPr>
            <a:spLocks noGrp="1" noChangeArrowheads="1"/>
          </p:cNvSpPr>
          <p:nvPr>
            <p:ph type="body" sz="half" idx="1"/>
          </p:nvPr>
        </p:nvSpPr>
        <p:spPr>
          <a:xfrm>
            <a:off x="742950" y="3883025"/>
            <a:ext cx="4006850" cy="2212975"/>
          </a:xfrm>
        </p:spPr>
        <p:txBody>
          <a:bodyPr/>
          <a:lstStyle/>
          <a:p>
            <a:pPr algn="ctr" eaLnBrk="1" hangingPunct="1">
              <a:lnSpc>
                <a:spcPct val="90000"/>
              </a:lnSpc>
              <a:buFontTx/>
              <a:buNone/>
            </a:pPr>
            <a:r>
              <a:rPr lang="en-US" sz="2000" b="1">
                <a:solidFill>
                  <a:schemeClr val="accent1"/>
                </a:solidFill>
                <a:ea typeface="ＭＳ Ｐゴシック" pitchFamily="-111" charset="-128"/>
                <a:cs typeface="ＭＳ Ｐゴシック" pitchFamily="-111" charset="-128"/>
              </a:rPr>
              <a:t>Local Services</a:t>
            </a:r>
          </a:p>
          <a:p>
            <a:pPr eaLnBrk="1" hangingPunct="1">
              <a:lnSpc>
                <a:spcPct val="90000"/>
              </a:lnSpc>
            </a:pPr>
            <a:r>
              <a:rPr lang="en-US" sz="2000">
                <a:ea typeface="ＭＳ Ｐゴシック" pitchFamily="-111" charset="-128"/>
                <a:cs typeface="ＭＳ Ｐゴシック" pitchFamily="-111" charset="-128"/>
              </a:rPr>
              <a:t>Geocoding</a:t>
            </a:r>
          </a:p>
          <a:p>
            <a:pPr lvl="1" eaLnBrk="1" hangingPunct="1">
              <a:lnSpc>
                <a:spcPct val="90000"/>
              </a:lnSpc>
            </a:pPr>
            <a:r>
              <a:rPr lang="en-US" sz="1800"/>
              <a:t>Calls the database geocoder (SDO_GCDR package)</a:t>
            </a:r>
          </a:p>
          <a:p>
            <a:pPr eaLnBrk="1" hangingPunct="1">
              <a:lnSpc>
                <a:spcPct val="90000"/>
              </a:lnSpc>
            </a:pPr>
            <a:r>
              <a:rPr lang="en-US" sz="2000">
                <a:ea typeface="ＭＳ Ｐゴシック" pitchFamily="-111" charset="-128"/>
                <a:cs typeface="ＭＳ Ｐゴシック" pitchFamily="-111" charset="-128"/>
              </a:rPr>
              <a:t>Directory</a:t>
            </a:r>
          </a:p>
          <a:p>
            <a:pPr lvl="1" eaLnBrk="1" hangingPunct="1">
              <a:lnSpc>
                <a:spcPct val="90000"/>
              </a:lnSpc>
            </a:pPr>
            <a:r>
              <a:rPr lang="en-US" sz="1800"/>
              <a:t>Uses own package functions and data</a:t>
            </a:r>
          </a:p>
        </p:txBody>
      </p:sp>
      <p:sp>
        <p:nvSpPr>
          <p:cNvPr id="190470" name="Rectangle 6"/>
          <p:cNvSpPr>
            <a:spLocks noGrp="1" noChangeArrowheads="1"/>
          </p:cNvSpPr>
          <p:nvPr>
            <p:ph type="body" sz="half" idx="2"/>
          </p:nvPr>
        </p:nvSpPr>
        <p:spPr>
          <a:xfrm>
            <a:off x="5441950" y="3883025"/>
            <a:ext cx="4006850" cy="2209800"/>
          </a:xfrm>
        </p:spPr>
        <p:txBody>
          <a:bodyPr/>
          <a:lstStyle/>
          <a:p>
            <a:pPr algn="ctr" eaLnBrk="1" hangingPunct="1">
              <a:lnSpc>
                <a:spcPct val="90000"/>
              </a:lnSpc>
              <a:buFontTx/>
              <a:buNone/>
            </a:pPr>
            <a:r>
              <a:rPr lang="en-US" sz="2000" b="1">
                <a:solidFill>
                  <a:schemeClr val="accent1"/>
                </a:solidFill>
                <a:ea typeface="ＭＳ Ｐゴシック" pitchFamily="-111" charset="-128"/>
                <a:cs typeface="ＭＳ Ｐゴシック" pitchFamily="-111" charset="-128"/>
              </a:rPr>
              <a:t>External Services</a:t>
            </a:r>
          </a:p>
          <a:p>
            <a:pPr eaLnBrk="1" hangingPunct="1">
              <a:lnSpc>
                <a:spcPct val="90000"/>
              </a:lnSpc>
            </a:pPr>
            <a:r>
              <a:rPr lang="en-US" sz="2000">
                <a:ea typeface="ＭＳ Ｐゴシック" pitchFamily="-111" charset="-128"/>
                <a:cs typeface="ＭＳ Ｐゴシック" pitchFamily="-111" charset="-128"/>
              </a:rPr>
              <a:t>Mapping</a:t>
            </a:r>
          </a:p>
          <a:p>
            <a:pPr lvl="1" eaLnBrk="1" hangingPunct="1">
              <a:lnSpc>
                <a:spcPct val="90000"/>
              </a:lnSpc>
            </a:pPr>
            <a:r>
              <a:rPr lang="en-US" sz="1800"/>
              <a:t>Calls out to MapViewer over HTTP</a:t>
            </a:r>
          </a:p>
          <a:p>
            <a:pPr eaLnBrk="1" hangingPunct="1">
              <a:lnSpc>
                <a:spcPct val="90000"/>
              </a:lnSpc>
            </a:pPr>
            <a:r>
              <a:rPr lang="en-US" sz="2000">
                <a:ea typeface="ＭＳ Ｐゴシック" pitchFamily="-111" charset="-128"/>
                <a:cs typeface="ＭＳ Ｐゴシック" pitchFamily="-111" charset="-128"/>
              </a:rPr>
              <a:t>Routing</a:t>
            </a:r>
          </a:p>
          <a:p>
            <a:pPr lvl="1" eaLnBrk="1" hangingPunct="1">
              <a:lnSpc>
                <a:spcPct val="90000"/>
              </a:lnSpc>
            </a:pPr>
            <a:r>
              <a:rPr lang="en-US" sz="1800"/>
              <a:t>Calls out to the Oracle Router over HTTP</a:t>
            </a:r>
          </a:p>
        </p:txBody>
      </p:sp>
      <p:sp>
        <p:nvSpPr>
          <p:cNvPr id="190471" name="Rectangle 8"/>
          <p:cNvSpPr>
            <a:spLocks noChangeArrowheads="1"/>
          </p:cNvSpPr>
          <p:nvPr/>
        </p:nvSpPr>
        <p:spPr bwMode="auto">
          <a:xfrm>
            <a:off x="762000" y="1219200"/>
            <a:ext cx="8153400" cy="2209800"/>
          </a:xfrm>
          <a:prstGeom prst="rect">
            <a:avLst/>
          </a:prstGeom>
          <a:noFill/>
          <a:ln w="9525">
            <a:noFill/>
            <a:miter lim="800000"/>
            <a:headEnd/>
            <a:tailEnd/>
          </a:ln>
        </p:spPr>
        <p:txBody>
          <a:bodyPr lIns="0" tIns="0" rIns="0" bIns="0">
            <a:prstTxWarp prst="textNoShape">
              <a:avLst/>
            </a:prstTxWarp>
          </a:bodyPr>
          <a:lstStyle/>
          <a:p>
            <a:pPr marL="227013" indent="-227013">
              <a:spcBef>
                <a:spcPct val="20000"/>
              </a:spcBef>
              <a:buClr>
                <a:schemeClr val="accent1"/>
              </a:buClr>
              <a:buFontTx/>
              <a:buChar char="•"/>
            </a:pPr>
            <a:r>
              <a:rPr lang="en-US" sz="2000" b="0">
                <a:latin typeface="Arial" pitchFamily="-111" charset="0"/>
              </a:rPr>
              <a:t>Services run in the database</a:t>
            </a:r>
          </a:p>
          <a:p>
            <a:pPr marL="569913" lvl="1" indent="-228600">
              <a:spcBef>
                <a:spcPct val="20000"/>
              </a:spcBef>
              <a:buClr>
                <a:schemeClr val="accent1"/>
              </a:buClr>
              <a:buFontTx/>
              <a:buChar char="•"/>
            </a:pPr>
            <a:r>
              <a:rPr lang="en-US" sz="1800" b="0">
                <a:latin typeface="Arial" pitchFamily="-111" charset="0"/>
              </a:rPr>
              <a:t>Stored packages invoked by the WS web application</a:t>
            </a:r>
          </a:p>
          <a:p>
            <a:pPr marL="227013" indent="-227013">
              <a:spcBef>
                <a:spcPct val="20000"/>
              </a:spcBef>
              <a:buClr>
                <a:schemeClr val="accent1"/>
              </a:buClr>
              <a:buFontTx/>
              <a:buChar char="•"/>
            </a:pPr>
            <a:r>
              <a:rPr lang="en-US" sz="2000" b="0">
                <a:latin typeface="Arial" pitchFamily="-111" charset="0"/>
              </a:rPr>
              <a:t>Some services are implemented “</a:t>
            </a:r>
            <a:r>
              <a:rPr lang="en-US" sz="2000" b="0" i="1">
                <a:latin typeface="Arial" pitchFamily="-111" charset="0"/>
              </a:rPr>
              <a:t>locally</a:t>
            </a:r>
            <a:r>
              <a:rPr lang="en-US" sz="2000" b="0">
                <a:latin typeface="Arial" pitchFamily="-111" charset="0"/>
              </a:rPr>
              <a:t>”</a:t>
            </a:r>
          </a:p>
          <a:p>
            <a:pPr marL="569913" lvl="1" indent="-228600">
              <a:spcBef>
                <a:spcPct val="20000"/>
              </a:spcBef>
              <a:buClr>
                <a:schemeClr val="accent1"/>
              </a:buClr>
              <a:buFontTx/>
              <a:buChar char="•"/>
            </a:pPr>
            <a:r>
              <a:rPr lang="en-US" sz="1800" b="0">
                <a:latin typeface="Arial" pitchFamily="-111" charset="0"/>
              </a:rPr>
              <a:t>Execute inside the database (stored packages)</a:t>
            </a:r>
          </a:p>
          <a:p>
            <a:pPr marL="227013" indent="-227013">
              <a:spcBef>
                <a:spcPct val="20000"/>
              </a:spcBef>
              <a:buClr>
                <a:schemeClr val="accent1"/>
              </a:buClr>
              <a:buFontTx/>
              <a:buChar char="•"/>
            </a:pPr>
            <a:r>
              <a:rPr lang="en-US" sz="2000" b="0">
                <a:latin typeface="Arial" pitchFamily="-111" charset="0"/>
              </a:rPr>
              <a:t>Some services are implemented “</a:t>
            </a:r>
            <a:r>
              <a:rPr lang="en-US" sz="2000" b="0" i="1">
                <a:latin typeface="Arial" pitchFamily="-111" charset="0"/>
              </a:rPr>
              <a:t>externally</a:t>
            </a:r>
            <a:r>
              <a:rPr lang="en-US" sz="2000" b="0">
                <a:latin typeface="Arial" pitchFamily="-111" charset="0"/>
              </a:rPr>
              <a:t>”</a:t>
            </a:r>
          </a:p>
          <a:p>
            <a:pPr marL="569913" lvl="1" indent="-228600">
              <a:spcBef>
                <a:spcPct val="20000"/>
              </a:spcBef>
              <a:buClr>
                <a:schemeClr val="accent1"/>
              </a:buClr>
              <a:buFontTx/>
              <a:buChar char="•"/>
            </a:pPr>
            <a:r>
              <a:rPr lang="en-US" sz="1800" b="0">
                <a:latin typeface="Arial" pitchFamily="-111" charset="0"/>
              </a:rPr>
              <a:t>Calls out to external web services over HTTP</a:t>
            </a:r>
          </a:p>
        </p:txBody>
      </p:sp>
    </p:spTree>
  </p:cSld>
  <p:clrMapOvr>
    <a:masterClrMapping/>
  </p:clrMapOvr>
  <p:transition>
    <p:wipe dir="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Available APIs:XML or PL/SQL</a:t>
            </a:r>
          </a:p>
        </p:txBody>
      </p:sp>
      <p:sp>
        <p:nvSpPr>
          <p:cNvPr id="19149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XML API</a:t>
            </a:r>
          </a:p>
          <a:p>
            <a:pPr lvl="1" eaLnBrk="1" hangingPunct="1"/>
            <a:r>
              <a:rPr lang="en-US"/>
              <a:t>This is the API used by the web services clients</a:t>
            </a:r>
          </a:p>
          <a:p>
            <a:pPr lvl="1" eaLnBrk="1" hangingPunct="1"/>
            <a:r>
              <a:rPr lang="en-US"/>
              <a:t>Clients send XML requests and receive XML responses</a:t>
            </a:r>
          </a:p>
          <a:p>
            <a:pPr eaLnBrk="1" hangingPunct="1"/>
            <a:r>
              <a:rPr lang="en-US">
                <a:ea typeface="ＭＳ Ｐゴシック" pitchFamily="-111" charset="-128"/>
                <a:cs typeface="ＭＳ Ｐゴシック" pitchFamily="-111" charset="-128"/>
              </a:rPr>
              <a:t>PL/SQL API</a:t>
            </a:r>
          </a:p>
          <a:p>
            <a:pPr lvl="1" eaLnBrk="1" hangingPunct="1"/>
            <a:r>
              <a:rPr lang="en-US"/>
              <a:t>Can also call the web services directly using PL/SQL calls</a:t>
            </a:r>
          </a:p>
          <a:p>
            <a:pPr lvl="1" eaLnBrk="1" hangingPunct="1"/>
            <a:r>
              <a:rPr lang="en-US"/>
              <a:t>Construct the XML request as an XMLTYPE of CLOB</a:t>
            </a:r>
          </a:p>
          <a:p>
            <a:pPr lvl="1" eaLnBrk="1" hangingPunct="1"/>
            <a:r>
              <a:rPr lang="en-US"/>
              <a:t>Call function </a:t>
            </a:r>
            <a:r>
              <a:rPr lang="en-US" b="1"/>
              <a:t>SDO_OLS. MAKEOPENLSREQUEST()</a:t>
            </a:r>
            <a:r>
              <a:rPr lang="en-US"/>
              <a:t> or </a:t>
            </a:r>
            <a:r>
              <a:rPr lang="en-US" b="1"/>
              <a:t>SDO_OLS. MAKEOPENLSCLOBREQUEST()</a:t>
            </a:r>
            <a:r>
              <a:rPr lang="en-US"/>
              <a:t> passing the XML request</a:t>
            </a:r>
          </a:p>
          <a:p>
            <a:pPr lvl="1" eaLnBrk="1" hangingPunct="1"/>
            <a:r>
              <a:rPr lang="en-US"/>
              <a:t>The function returns an XML response (in XMLTYPE or CLOB)</a:t>
            </a:r>
          </a:p>
          <a:p>
            <a:pPr lvl="1" eaLnBrk="1" hangingPunct="1"/>
            <a:r>
              <a:rPr lang="en-US"/>
              <a:t>Useful for testing and debugging the services</a:t>
            </a:r>
          </a:p>
        </p:txBody>
      </p:sp>
    </p:spTree>
  </p:cSld>
  <p:clrMapOvr>
    <a:masterClrMapping/>
  </p:clrMapOvr>
  <p:transition>
    <p:wipe dir="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Example of PL/SQL call</a:t>
            </a:r>
          </a:p>
        </p:txBody>
      </p:sp>
      <p:sp>
        <p:nvSpPr>
          <p:cNvPr id="192515" name="Rectangle 4"/>
          <p:cNvSpPr>
            <a:spLocks noChangeArrowheads="1"/>
          </p:cNvSpPr>
          <p:nvPr/>
        </p:nvSpPr>
        <p:spPr bwMode="gray">
          <a:xfrm>
            <a:off x="533400" y="1155700"/>
            <a:ext cx="8918575" cy="48641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declare</a:t>
            </a:r>
          </a:p>
          <a:p>
            <a:pPr defTabSz="228600"/>
            <a:r>
              <a:rPr lang="en-US" sz="1200"/>
              <a:t>  request CLOB :=</a:t>
            </a:r>
          </a:p>
          <a:p>
            <a:pPr defTabSz="228600"/>
            <a:r>
              <a:rPr lang="en-US" sz="1200"/>
              <a:t>'</a:t>
            </a:r>
            <a:r>
              <a:rPr lang="en-US" sz="1200">
                <a:solidFill>
                  <a:schemeClr val="accent1"/>
                </a:solidFill>
              </a:rPr>
              <a:t>&lt;?xml version="1.0" standalone="yes"?&gt;</a:t>
            </a:r>
          </a:p>
          <a:p>
            <a:pPr defTabSz="228600"/>
            <a:r>
              <a:rPr lang="en-US" sz="1200">
                <a:solidFill>
                  <a:schemeClr val="accent1"/>
                </a:solidFill>
              </a:rPr>
              <a:t>&lt;XLS version="1.1"</a:t>
            </a:r>
          </a:p>
          <a:p>
            <a:pPr defTabSz="228600"/>
            <a:r>
              <a:rPr lang="en-US" sz="1200">
                <a:solidFill>
                  <a:schemeClr val="accent1"/>
                </a:solidFill>
              </a:rPr>
              <a:t>  xmlns="http://www.opengis.net/xls" xmlns:gml="http://www.opengis.net/gml"</a:t>
            </a:r>
          </a:p>
          <a:p>
            <a:pPr defTabSz="228600"/>
            <a:r>
              <a:rPr lang="en-US" sz="1200">
                <a:solidFill>
                  <a:schemeClr val="accent1"/>
                </a:solidFill>
              </a:rPr>
              <a:t>  xmlns:xsi="http://www.w3.org/2001/XMLSchema-instance"</a:t>
            </a:r>
          </a:p>
          <a:p>
            <a:pPr defTabSz="228600"/>
            <a:r>
              <a:rPr lang="en-US" sz="1200">
                <a:solidFill>
                  <a:schemeClr val="accent1"/>
                </a:solidFill>
              </a:rPr>
              <a:t>  xsi:schemaLocation="http://www.opengis.net/xls"&gt;</a:t>
            </a:r>
          </a:p>
          <a:p>
            <a:pPr defTabSz="228600"/>
            <a:r>
              <a:rPr lang="en-US" sz="1200">
                <a:solidFill>
                  <a:schemeClr val="accent1"/>
                </a:solidFill>
              </a:rPr>
              <a:t>  &lt;RequestHeader clientName="USERNAME" clientPassword="PASSWORD"/&gt;</a:t>
            </a:r>
          </a:p>
          <a:p>
            <a:pPr defTabSz="228600"/>
            <a:r>
              <a:rPr lang="en-US" sz="1200">
                <a:solidFill>
                  <a:schemeClr val="accent1"/>
                </a:solidFill>
              </a:rPr>
              <a:t>  &lt;Request methodName="GeocodeRequest" maximumResponses="10" requestID="123" version="1.0"&gt;</a:t>
            </a:r>
          </a:p>
          <a:p>
            <a:pPr defTabSz="228600"/>
            <a:r>
              <a:rPr lang="en-US" sz="1200">
                <a:solidFill>
                  <a:schemeClr val="accent1"/>
                </a:solidFill>
              </a:rPr>
              <a:t>    &lt;GeocodeRequest&gt;</a:t>
            </a:r>
          </a:p>
          <a:p>
            <a:pPr defTabSz="228600"/>
            <a:r>
              <a:rPr lang="en-US" sz="1200">
                <a:solidFill>
                  <a:schemeClr val="accent1"/>
                </a:solidFill>
              </a:rPr>
              <a:t>      &lt;Address countryCode="FR"&gt;</a:t>
            </a:r>
          </a:p>
          <a:p>
            <a:pPr defTabSz="228600"/>
            <a:r>
              <a:rPr lang="en-US" sz="1200">
                <a:solidFill>
                  <a:schemeClr val="accent1"/>
                </a:solidFill>
              </a:rPr>
              <a:t>        &lt;StreetAddress&gt;</a:t>
            </a:r>
          </a:p>
          <a:p>
            <a:pPr defTabSz="228600"/>
            <a:r>
              <a:rPr lang="en-US" sz="1200">
                <a:solidFill>
                  <a:schemeClr val="accent1"/>
                </a:solidFill>
              </a:rPr>
              <a:t>          &lt;Building number="150"/&gt;</a:t>
            </a:r>
          </a:p>
          <a:p>
            <a:pPr defTabSz="228600"/>
            <a:r>
              <a:rPr lang="en-US" sz="1200">
                <a:solidFill>
                  <a:schemeClr val="accent1"/>
                </a:solidFill>
              </a:rPr>
              <a:t>          &lt;Street&gt;Boulevard Hausman&lt;/Street&gt;</a:t>
            </a:r>
          </a:p>
          <a:p>
            <a:pPr defTabSz="228600"/>
            <a:r>
              <a:rPr lang="en-US" sz="1200">
                <a:solidFill>
                  <a:schemeClr val="accent1"/>
                </a:solidFill>
              </a:rPr>
              <a:t>        &lt;/StreetAddress&gt;</a:t>
            </a:r>
          </a:p>
          <a:p>
            <a:pPr defTabSz="228600"/>
            <a:r>
              <a:rPr lang="en-US" sz="1200">
                <a:solidFill>
                  <a:schemeClr val="accent1"/>
                </a:solidFill>
              </a:rPr>
              <a:t>        &lt;Place type="Municipality"&gt;Paris&lt;/Place&gt;</a:t>
            </a:r>
          </a:p>
          <a:p>
            <a:pPr defTabSz="228600"/>
            <a:r>
              <a:rPr lang="en-US" sz="1200">
                <a:solidFill>
                  <a:schemeClr val="accent1"/>
                </a:solidFill>
              </a:rPr>
              <a:t>      &lt;/Address&gt;</a:t>
            </a:r>
          </a:p>
          <a:p>
            <a:pPr defTabSz="228600"/>
            <a:r>
              <a:rPr lang="en-US" sz="1200">
                <a:solidFill>
                  <a:schemeClr val="accent1"/>
                </a:solidFill>
              </a:rPr>
              <a:t>    &lt;/GeocodeRequest&gt;</a:t>
            </a:r>
          </a:p>
          <a:p>
            <a:pPr defTabSz="228600"/>
            <a:r>
              <a:rPr lang="en-US" sz="1200">
                <a:solidFill>
                  <a:schemeClr val="accent1"/>
                </a:solidFill>
              </a:rPr>
              <a:t>  &lt;/Request&gt;</a:t>
            </a:r>
          </a:p>
          <a:p>
            <a:pPr defTabSz="228600"/>
            <a:r>
              <a:rPr lang="en-US" sz="1200">
                <a:solidFill>
                  <a:schemeClr val="accent1"/>
                </a:solidFill>
              </a:rPr>
              <a:t>&lt;/XLS&gt;</a:t>
            </a:r>
            <a:r>
              <a:rPr lang="en-US" sz="1200"/>
              <a:t>';</a:t>
            </a:r>
          </a:p>
          <a:p>
            <a:pPr defTabSz="228600"/>
            <a:r>
              <a:rPr lang="en-US" sz="1200"/>
              <a:t>  response CLOB;</a:t>
            </a:r>
          </a:p>
          <a:p>
            <a:pPr defTabSz="228600"/>
            <a:r>
              <a:rPr lang="en-US" sz="1200"/>
              <a:t>begin</a:t>
            </a:r>
          </a:p>
          <a:p>
            <a:pPr defTabSz="228600"/>
            <a:r>
              <a:rPr lang="en-US" sz="1200"/>
              <a:t>  </a:t>
            </a:r>
            <a:r>
              <a:rPr lang="en-US" sz="1200">
                <a:solidFill>
                  <a:schemeClr val="accent1"/>
                </a:solidFill>
              </a:rPr>
              <a:t>response := sdo_ols.makeOpenLSClobRequest(request);</a:t>
            </a:r>
          </a:p>
          <a:p>
            <a:pPr defTabSz="228600"/>
            <a:r>
              <a:rPr lang="en-US" sz="1200"/>
              <a:t>  dbms_output.put_line (response);</a:t>
            </a:r>
          </a:p>
          <a:p>
            <a:pPr defTabSz="228600"/>
            <a:r>
              <a:rPr lang="en-US" sz="1200"/>
              <a:t>end;</a:t>
            </a:r>
          </a:p>
          <a:p>
            <a:pPr defTabSz="228600"/>
            <a:r>
              <a:rPr lang="en-US" sz="1200"/>
              <a:t>/</a:t>
            </a:r>
          </a:p>
        </p:txBody>
      </p:sp>
    </p:spTree>
  </p:cSld>
  <p:clrMapOvr>
    <a:masterClrMapping/>
  </p:clrMapOvr>
  <p:transition>
    <p:wipe dir="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990600" y="2133600"/>
            <a:ext cx="6781800" cy="1951038"/>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OpenLS</a:t>
            </a:r>
          </a:p>
          <a:p>
            <a:pPr eaLnBrk="0" hangingPunct="0">
              <a:spcBef>
                <a:spcPct val="50000"/>
              </a:spcBef>
            </a:pPr>
            <a:r>
              <a:rPr lang="en-US" sz="3200">
                <a:latin typeface="Arial" pitchFamily="-111" charset="0"/>
              </a:rPr>
              <a:t>Configuration</a:t>
            </a:r>
          </a:p>
          <a:p>
            <a:pPr eaLnBrk="0" hangingPunct="0">
              <a:spcBef>
                <a:spcPct val="50000"/>
              </a:spcBef>
            </a:pPr>
            <a:endParaRPr lang="en-US" sz="3200">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OpenLS Configuration Steps</a:t>
            </a:r>
          </a:p>
        </p:txBody>
      </p:sp>
      <p:sp>
        <p:nvSpPr>
          <p:cNvPr id="195587" name="Rectangle 3"/>
          <p:cNvSpPr>
            <a:spLocks noGrp="1" noChangeArrowheads="1"/>
          </p:cNvSpPr>
          <p:nvPr>
            <p:ph type="body" idx="1"/>
          </p:nvPr>
        </p:nvSpPr>
        <p:spPr/>
        <p:txBody>
          <a:bodyPr/>
          <a:lstStyle/>
          <a:p>
            <a:pPr marL="457200" indent="-457200" eaLnBrk="1" hangingPunct="1">
              <a:buFontTx/>
              <a:buAutoNum type="arabicPeriod"/>
            </a:pPr>
            <a:r>
              <a:rPr lang="en-US">
                <a:ea typeface="ＭＳ Ｐゴシック" pitchFamily="-111" charset="-128"/>
                <a:cs typeface="ＭＳ Ｐゴシック" pitchFamily="-111" charset="-128"/>
              </a:rPr>
              <a:t>Grant user access</a:t>
            </a:r>
          </a:p>
          <a:p>
            <a:pPr marL="457200" indent="-457200" eaLnBrk="1" hangingPunct="1">
              <a:buFontTx/>
              <a:buAutoNum type="arabicPeriod"/>
            </a:pPr>
            <a:r>
              <a:rPr lang="en-US">
                <a:ea typeface="ＭＳ Ｐゴシック" pitchFamily="-111" charset="-128"/>
                <a:cs typeface="ＭＳ Ｐゴシック" pitchFamily="-111" charset="-128"/>
              </a:rPr>
              <a:t>Grant network access</a:t>
            </a:r>
          </a:p>
          <a:p>
            <a:pPr marL="457200" indent="-457200" eaLnBrk="1" hangingPunct="1">
              <a:buFontTx/>
              <a:buNone/>
            </a:pPr>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0" name="Rectangle 2050"/>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1. Grant User Access</a:t>
            </a:r>
          </a:p>
        </p:txBody>
      </p:sp>
      <p:sp>
        <p:nvSpPr>
          <p:cNvPr id="196611" name="Rectangle 2051"/>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No standard role provided for OpenLS access</a:t>
            </a:r>
          </a:p>
          <a:p>
            <a:pPr eaLnBrk="1" hangingPunct="1"/>
            <a:r>
              <a:rPr lang="en-US">
                <a:ea typeface="ＭＳ Ｐゴシック" pitchFamily="-111" charset="-128"/>
                <a:cs typeface="ＭＳ Ｐゴシック" pitchFamily="-111" charset="-128"/>
              </a:rPr>
              <a:t>Need to create the role manually</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Then grant it to the anonymous user (and any others)</a:t>
            </a:r>
          </a:p>
        </p:txBody>
      </p:sp>
      <p:sp>
        <p:nvSpPr>
          <p:cNvPr id="196612" name="Rectangle 2052"/>
          <p:cNvSpPr>
            <a:spLocks noChangeArrowheads="1"/>
          </p:cNvSpPr>
          <p:nvPr/>
        </p:nvSpPr>
        <p:spPr bwMode="gray">
          <a:xfrm>
            <a:off x="685800" y="2438400"/>
            <a:ext cx="8918575" cy="15843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CREATE ROLE ols_usr_role;</a:t>
            </a:r>
          </a:p>
          <a:p>
            <a:pPr defTabSz="228600"/>
            <a:r>
              <a:rPr lang="en-US" sz="1600"/>
              <a:t>GRANT SELECT ON mdsys.OpenLSServices TO ols_usr_role;</a:t>
            </a:r>
          </a:p>
          <a:p>
            <a:pPr defTabSz="228600"/>
            <a:r>
              <a:rPr lang="en-US" sz="1600"/>
              <a:t>GRANT SELECT ON mdsys.OpenLS_Nodes TO ols_usr_role;</a:t>
            </a:r>
          </a:p>
          <a:p>
            <a:pPr defTabSz="228600"/>
            <a:r>
              <a:rPr lang="en-US" sz="1600"/>
              <a:t>GRANT SELECT ON mdsys.OpenLS_XPaths TO ols_usr_role;</a:t>
            </a:r>
          </a:p>
          <a:p>
            <a:pPr defTabSz="228600"/>
            <a:r>
              <a:rPr lang="en-US" sz="1600"/>
              <a:t>GRANT SELECT ON mdsys.OpenLS_Classifications TO ols_usr_role;</a:t>
            </a:r>
          </a:p>
          <a:p>
            <a:pPr defTabSz="228600"/>
            <a:r>
              <a:rPr lang="en-US" sz="1600"/>
              <a:t>GRANT SELECT ON mdsys.OpenLS_Namespaces TO ols_usr_role; </a:t>
            </a:r>
          </a:p>
        </p:txBody>
      </p:sp>
      <p:sp>
        <p:nvSpPr>
          <p:cNvPr id="196613" name="Rectangle 2054"/>
          <p:cNvSpPr>
            <a:spLocks noChangeArrowheads="1"/>
          </p:cNvSpPr>
          <p:nvPr/>
        </p:nvSpPr>
        <p:spPr bwMode="gray">
          <a:xfrm>
            <a:off x="682625" y="4724400"/>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GRANT ols_usr_role TO spatialwsxmluser;</a:t>
            </a:r>
          </a:p>
        </p:txBody>
      </p:sp>
      <p:sp>
        <p:nvSpPr>
          <p:cNvPr id="857096" name="Text Box 2056"/>
          <p:cNvSpPr txBox="1">
            <a:spLocks noChangeArrowheads="1"/>
          </p:cNvSpPr>
          <p:nvPr/>
        </p:nvSpPr>
        <p:spPr bwMode="gray">
          <a:xfrm>
            <a:off x="7924800" y="152400"/>
            <a:ext cx="1752600" cy="1223963"/>
          </a:xfrm>
          <a:prstGeom prst="rect">
            <a:avLst/>
          </a:prstGeom>
          <a:solidFill>
            <a:srgbClr val="FFFF66"/>
          </a:solidFill>
          <a:ln w="9525">
            <a:solidFill>
              <a:schemeClr val="accent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US" sz="2100">
                <a:latin typeface="Arial" pitchFamily="-84" charset="0"/>
                <a:ea typeface="Times New Roman" pitchFamily="-84" charset="0"/>
                <a:cs typeface="Times New Roman" pitchFamily="-84" charset="0"/>
              </a:rPr>
              <a:t>NOTE</a:t>
            </a:r>
            <a:r>
              <a:rPr lang="en-US" sz="2100" b="0">
                <a:latin typeface="Arial" pitchFamily="-84" charset="0"/>
                <a:ea typeface="Times New Roman" pitchFamily="-84" charset="0"/>
                <a:cs typeface="Times New Roman" pitchFamily="-84" charset="0"/>
              </a:rPr>
              <a:t>: </a:t>
            </a:r>
          </a:p>
          <a:p>
            <a:pPr>
              <a:spcBef>
                <a:spcPct val="50000"/>
              </a:spcBef>
              <a:defRPr/>
            </a:pPr>
            <a:r>
              <a:rPr lang="en-US" sz="2100" b="0">
                <a:latin typeface="Arial" pitchFamily="-84" charset="0"/>
                <a:ea typeface="Times New Roman" pitchFamily="-84" charset="0"/>
                <a:cs typeface="Times New Roman" pitchFamily="-84" charset="0"/>
              </a:rPr>
              <a:t>Must run as SYSTEM</a:t>
            </a:r>
          </a:p>
        </p:txBody>
      </p:sp>
    </p:spTree>
  </p:cSld>
  <p:clrMapOvr>
    <a:masterClrMapping/>
  </p:clrMapOvr>
  <p:transition>
    <p:wipe dir="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2. Grant Network Access</a:t>
            </a:r>
          </a:p>
        </p:txBody>
      </p:sp>
      <p:sp>
        <p:nvSpPr>
          <p:cNvPr id="197635" name="Rectangle 3"/>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External services (mapping and routing) use HTTP from the database</a:t>
            </a:r>
          </a:p>
          <a:p>
            <a:pPr eaLnBrk="1" hangingPunct="1"/>
            <a:r>
              <a:rPr lang="en-US" sz="2000">
                <a:ea typeface="ＭＳ Ｐゴシック" pitchFamily="-111" charset="-128"/>
                <a:cs typeface="ＭＳ Ｐゴシック" pitchFamily="-111" charset="-128"/>
              </a:rPr>
              <a:t>This is secured in Oracle 11g</a:t>
            </a:r>
          </a:p>
          <a:p>
            <a:pPr eaLnBrk="1" hangingPunct="1"/>
            <a:r>
              <a:rPr lang="en-US" sz="2000">
                <a:ea typeface="ＭＳ Ｐゴシック" pitchFamily="-111" charset="-128"/>
                <a:cs typeface="ＭＳ Ｐゴシック" pitchFamily="-111" charset="-128"/>
              </a:rPr>
              <a:t>Need to explicitly grant access to external servers</a:t>
            </a:r>
          </a:p>
          <a:p>
            <a:pPr eaLnBrk="1" hangingPunct="1"/>
            <a:r>
              <a:rPr lang="en-US" sz="2000">
                <a:ea typeface="ＭＳ Ｐゴシック" pitchFamily="-111" charset="-128"/>
                <a:cs typeface="ＭＳ Ｐゴシック" pitchFamily="-111" charset="-128"/>
              </a:rPr>
              <a:t>First: create an access control list and grant access to the role OLS_USR_ROLE we just created</a:t>
            </a:r>
          </a:p>
        </p:txBody>
      </p:sp>
      <p:sp>
        <p:nvSpPr>
          <p:cNvPr id="197636" name="Rectangle 4"/>
          <p:cNvSpPr>
            <a:spLocks noChangeArrowheads="1"/>
          </p:cNvSpPr>
          <p:nvPr/>
        </p:nvSpPr>
        <p:spPr bwMode="gray">
          <a:xfrm>
            <a:off x="685800" y="3505200"/>
            <a:ext cx="8918575" cy="25622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begin</a:t>
            </a:r>
          </a:p>
          <a:p>
            <a:pPr defTabSz="228600"/>
            <a:r>
              <a:rPr lang="en-US" sz="1600"/>
              <a:t>  dbms_network_acl_admin.create_acl (</a:t>
            </a:r>
          </a:p>
          <a:p>
            <a:pPr defTabSz="228600"/>
            <a:r>
              <a:rPr lang="en-US" sz="1600"/>
              <a:t>    acl             =&gt; 'openls-services.xml',</a:t>
            </a:r>
          </a:p>
          <a:p>
            <a:pPr defTabSz="228600"/>
            <a:r>
              <a:rPr lang="en-US" sz="1600"/>
              <a:t>    description     =&gt; 'Controls access to external HTTP services',</a:t>
            </a:r>
          </a:p>
          <a:p>
            <a:pPr defTabSz="228600"/>
            <a:r>
              <a:rPr lang="en-US" sz="1600"/>
              <a:t>    principal       =&gt; 'OLS_USR_ROLE',</a:t>
            </a:r>
          </a:p>
          <a:p>
            <a:pPr defTabSz="228600"/>
            <a:r>
              <a:rPr lang="en-US" sz="1600"/>
              <a:t>    is_grant        =&gt; TRUE,</a:t>
            </a:r>
          </a:p>
          <a:p>
            <a:pPr defTabSz="228600"/>
            <a:r>
              <a:rPr lang="en-US" sz="1600"/>
              <a:t>    privilege       =&gt; 'connect'</a:t>
            </a:r>
          </a:p>
          <a:p>
            <a:pPr defTabSz="228600"/>
            <a:r>
              <a:rPr lang="en-US" sz="1600"/>
              <a:t>  );</a:t>
            </a:r>
          </a:p>
          <a:p>
            <a:pPr defTabSz="228600"/>
            <a:r>
              <a:rPr lang="en-US" sz="1600"/>
              <a:t>end;</a:t>
            </a:r>
          </a:p>
          <a:p>
            <a:pPr defTabSz="228600"/>
            <a:r>
              <a:rPr lang="en-US" sz="1600"/>
              <a:t>/</a:t>
            </a:r>
          </a:p>
        </p:txBody>
      </p:sp>
      <p:sp>
        <p:nvSpPr>
          <p:cNvPr id="858119" name="Text Box 7"/>
          <p:cNvSpPr txBox="1">
            <a:spLocks noChangeArrowheads="1"/>
          </p:cNvSpPr>
          <p:nvPr/>
        </p:nvSpPr>
        <p:spPr bwMode="gray">
          <a:xfrm>
            <a:off x="7924800" y="152400"/>
            <a:ext cx="1752600" cy="1223963"/>
          </a:xfrm>
          <a:prstGeom prst="rect">
            <a:avLst/>
          </a:prstGeom>
          <a:solidFill>
            <a:srgbClr val="FFFF66"/>
          </a:solidFill>
          <a:ln w="9525">
            <a:solidFill>
              <a:schemeClr val="accent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US" sz="2100">
                <a:latin typeface="Arial" pitchFamily="-84" charset="0"/>
                <a:ea typeface="Times New Roman" pitchFamily="-84" charset="0"/>
                <a:cs typeface="Times New Roman" pitchFamily="-84" charset="0"/>
              </a:rPr>
              <a:t>NOTE</a:t>
            </a:r>
            <a:r>
              <a:rPr lang="en-US" sz="2100" b="0">
                <a:latin typeface="Arial" pitchFamily="-84" charset="0"/>
                <a:ea typeface="Times New Roman" pitchFamily="-84" charset="0"/>
                <a:cs typeface="Times New Roman" pitchFamily="-84" charset="0"/>
              </a:rPr>
              <a:t>: </a:t>
            </a:r>
          </a:p>
          <a:p>
            <a:pPr>
              <a:spcBef>
                <a:spcPct val="50000"/>
              </a:spcBef>
              <a:defRPr/>
            </a:pPr>
            <a:r>
              <a:rPr lang="en-US" sz="2100" b="0">
                <a:latin typeface="Arial" pitchFamily="-84" charset="0"/>
                <a:ea typeface="Times New Roman" pitchFamily="-84" charset="0"/>
                <a:cs typeface="Times New Roman" pitchFamily="-84" charset="0"/>
              </a:rPr>
              <a:t>Must run as SYSTEM</a:t>
            </a:r>
          </a:p>
        </p:txBody>
      </p:sp>
    </p:spTree>
  </p:cSld>
  <p:clrMapOvr>
    <a:masterClrMapping/>
  </p:clrMapOvr>
  <p:transition>
    <p:wipe dir="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Grant Network Access (cont’d)</a:t>
            </a:r>
          </a:p>
        </p:txBody>
      </p:sp>
      <p:sp>
        <p:nvSpPr>
          <p:cNvPr id="198659" name="Rectangle 3"/>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Then: assign the ACL to the network hosts you need to access</a:t>
            </a:r>
          </a:p>
          <a:p>
            <a:pPr eaLnBrk="1" hangingPunct="1"/>
            <a:r>
              <a:rPr lang="en-US" sz="2000">
                <a:ea typeface="ＭＳ Ｐゴシック" pitchFamily="-111" charset="-128"/>
                <a:cs typeface="ＭＳ Ｐゴシック" pitchFamily="-111" charset="-128"/>
              </a:rPr>
              <a:t>The following allows the owners of role OLS_USR_ROLE to access the local web server on port 8888 only</a:t>
            </a:r>
          </a:p>
          <a:p>
            <a:pPr eaLnBrk="1" hangingPunct="1"/>
            <a:r>
              <a:rPr lang="en-US" sz="2000">
                <a:ea typeface="ＭＳ Ｐゴシック" pitchFamily="-111" charset="-128"/>
                <a:cs typeface="ＭＳ Ｐゴシック" pitchFamily="-111" charset="-128"/>
              </a:rPr>
              <a:t>Can have multiple hosts and multiple port ranges</a:t>
            </a:r>
          </a:p>
          <a:p>
            <a:pPr eaLnBrk="1" hangingPunct="1"/>
            <a:r>
              <a:rPr lang="en-US" sz="2000">
                <a:ea typeface="ＭＳ Ｐゴシック" pitchFamily="-111" charset="-128"/>
                <a:cs typeface="ＭＳ Ｐゴシック" pitchFamily="-111" charset="-128"/>
              </a:rPr>
              <a:t>Do not forget to commit!</a:t>
            </a:r>
          </a:p>
        </p:txBody>
      </p:sp>
      <p:sp>
        <p:nvSpPr>
          <p:cNvPr id="198660" name="Rectangle 4"/>
          <p:cNvSpPr>
            <a:spLocks noChangeArrowheads="1"/>
          </p:cNvSpPr>
          <p:nvPr/>
        </p:nvSpPr>
        <p:spPr bwMode="gray">
          <a:xfrm>
            <a:off x="685800" y="3549650"/>
            <a:ext cx="8918575" cy="23177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begin</a:t>
            </a:r>
          </a:p>
          <a:p>
            <a:pPr defTabSz="228600"/>
            <a:r>
              <a:rPr lang="en-US" sz="1600"/>
              <a:t>  dbms_network_acl_admin.assign_acl (</a:t>
            </a:r>
          </a:p>
          <a:p>
            <a:pPr defTabSz="228600"/>
            <a:r>
              <a:rPr lang="en-US" sz="1600"/>
              <a:t>    acl             =&gt; 'openls-services.xml',</a:t>
            </a:r>
          </a:p>
          <a:p>
            <a:pPr defTabSz="228600"/>
            <a:r>
              <a:rPr lang="en-US" sz="1600"/>
              <a:t>    host            =&gt; '</a:t>
            </a:r>
            <a:r>
              <a:rPr lang="en-US" sz="1600">
                <a:solidFill>
                  <a:schemeClr val="accent1"/>
                </a:solidFill>
              </a:rPr>
              <a:t>localhost</a:t>
            </a:r>
            <a:r>
              <a:rPr lang="en-US" sz="1600"/>
              <a:t>',</a:t>
            </a:r>
          </a:p>
          <a:p>
            <a:pPr defTabSz="228600"/>
            <a:r>
              <a:rPr lang="en-US" sz="1600"/>
              <a:t>    lower_port      =&gt; </a:t>
            </a:r>
            <a:r>
              <a:rPr lang="en-US" sz="1600">
                <a:solidFill>
                  <a:schemeClr val="accent1"/>
                </a:solidFill>
              </a:rPr>
              <a:t>8888</a:t>
            </a:r>
            <a:r>
              <a:rPr lang="en-US" sz="1600"/>
              <a:t>,</a:t>
            </a:r>
          </a:p>
          <a:p>
            <a:pPr defTabSz="228600"/>
            <a:r>
              <a:rPr lang="en-US" sz="1600"/>
              <a:t>    upper_port      =&gt; </a:t>
            </a:r>
            <a:r>
              <a:rPr lang="en-US" sz="1600">
                <a:solidFill>
                  <a:schemeClr val="accent1"/>
                </a:solidFill>
              </a:rPr>
              <a:t>8888</a:t>
            </a:r>
          </a:p>
          <a:p>
            <a:pPr defTabSz="228600"/>
            <a:r>
              <a:rPr lang="en-US" sz="1600"/>
              <a:t>  );</a:t>
            </a:r>
          </a:p>
          <a:p>
            <a:pPr defTabSz="228600"/>
            <a:r>
              <a:rPr lang="en-US" sz="1600"/>
              <a:t>/</a:t>
            </a:r>
          </a:p>
          <a:p>
            <a:pPr defTabSz="228600"/>
            <a:r>
              <a:rPr lang="en-US" sz="1600"/>
              <a:t>commit;</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ea typeface="ＭＳ Ｐゴシック" pitchFamily="-111" charset="-128"/>
                <a:cs typeface="ＭＳ Ｐゴシック" pitchFamily="-111" charset="-128"/>
              </a:rPr>
              <a:t>Layer Information (version 1.1.1)</a:t>
            </a:r>
          </a:p>
        </p:txBody>
      </p:sp>
      <p:sp>
        <p:nvSpPr>
          <p:cNvPr id="33795" name="Content Placeholder 5"/>
          <p:cNvSpPr>
            <a:spLocks noGrp="1"/>
          </p:cNvSpPr>
          <p:nvPr>
            <p:ph idx="1"/>
          </p:nvPr>
        </p:nvSpPr>
        <p:spPr>
          <a:xfrm>
            <a:off x="742950" y="3933825"/>
            <a:ext cx="8166100" cy="1727200"/>
          </a:xfrm>
        </p:spPr>
        <p:txBody>
          <a:bodyPr/>
          <a:lstStyle/>
          <a:p>
            <a:r>
              <a:rPr lang="en-US">
                <a:ea typeface="ＭＳ Ｐゴシック" pitchFamily="-111" charset="-128"/>
                <a:cs typeface="ＭＳ Ｐゴシック" pitchFamily="-111" charset="-128"/>
              </a:rPr>
              <a:t>Each queryable layer corresponds to a MapBuilder theme</a:t>
            </a:r>
          </a:p>
          <a:p>
            <a:r>
              <a:rPr lang="en-US">
                <a:ea typeface="ＭＳ Ｐゴシック" pitchFamily="-111" charset="-128"/>
                <a:cs typeface="ＭＳ Ｐゴシック" pitchFamily="-111" charset="-128"/>
              </a:rPr>
              <a:t>Layer title comes from the theme description</a:t>
            </a:r>
          </a:p>
          <a:p>
            <a:r>
              <a:rPr lang="en-US">
                <a:ea typeface="ＭＳ Ｐゴシック" pitchFamily="-111" charset="-128"/>
                <a:cs typeface="ＭＳ Ｐゴシック" pitchFamily="-111" charset="-128"/>
              </a:rPr>
              <a:t>Bounding box computed from actual data, if possible </a:t>
            </a:r>
            <a:r>
              <a:rPr lang="en-US" sz="1400">
                <a:ea typeface="ＭＳ Ｐゴシック" pitchFamily="-111" charset="-128"/>
                <a:cs typeface="ＭＳ Ｐゴシック" pitchFamily="-111" charset="-128"/>
              </a:rPr>
              <a:t>(*)</a:t>
            </a:r>
            <a:endParaRPr lang="en-US">
              <a:ea typeface="ＭＳ Ｐゴシック" pitchFamily="-111" charset="-128"/>
              <a:cs typeface="ＭＳ Ｐゴシック" pitchFamily="-111" charset="-128"/>
            </a:endParaRPr>
          </a:p>
          <a:p>
            <a:r>
              <a:rPr lang="en-US">
                <a:ea typeface="ＭＳ Ｐゴシック" pitchFamily="-111" charset="-128"/>
                <a:cs typeface="ＭＳ Ｐゴシック" pitchFamily="-111" charset="-128"/>
              </a:rPr>
              <a:t>Resolution comes from spatial metadata</a:t>
            </a:r>
          </a:p>
        </p:txBody>
      </p:sp>
      <p:sp>
        <p:nvSpPr>
          <p:cNvPr id="33796" name="Text Box 4"/>
          <p:cNvSpPr txBox="1">
            <a:spLocks noChangeArrowheads="1"/>
          </p:cNvSpPr>
          <p:nvPr/>
        </p:nvSpPr>
        <p:spPr bwMode="gray">
          <a:xfrm>
            <a:off x="776288" y="1125538"/>
            <a:ext cx="8137525" cy="2554287"/>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&lt;Layer </a:t>
            </a:r>
            <a:r>
              <a:rPr lang="en-US" sz="1600">
                <a:solidFill>
                  <a:schemeClr val="accent1"/>
                </a:solidFill>
                <a:ea typeface="Courier New" pitchFamily="-111" charset="0"/>
                <a:cs typeface="Courier New" pitchFamily="-111" charset="0"/>
              </a:rPr>
              <a:t>queryable="1" </a:t>
            </a:r>
            <a:r>
              <a:rPr lang="en-US" sz="1600">
                <a:ea typeface="Courier New" pitchFamily="-111" charset="0"/>
                <a:cs typeface="Courier New" pitchFamily="-111" charset="0"/>
              </a:rPr>
              <a:t>&gt;</a:t>
            </a:r>
          </a:p>
          <a:p>
            <a:pPr defTabSz="228600"/>
            <a:r>
              <a:rPr lang="en-US" sz="1600">
                <a:ea typeface="Courier New" pitchFamily="-111" charset="0"/>
                <a:cs typeface="Courier New" pitchFamily="-111" charset="0"/>
              </a:rPr>
              <a:t>  &lt;Name&gt;</a:t>
            </a:r>
            <a:r>
              <a:rPr lang="en-US" sz="1600">
                <a:solidFill>
                  <a:srgbClr val="FF0000"/>
                </a:solidFill>
                <a:ea typeface="Courier New" pitchFamily="-111" charset="0"/>
                <a:cs typeface="Courier New" pitchFamily="-111" charset="0"/>
              </a:rPr>
              <a:t>WARDS</a:t>
            </a:r>
            <a:r>
              <a:rPr lang="en-US" sz="1600">
                <a:ea typeface="Courier New" pitchFamily="-111" charset="0"/>
                <a:cs typeface="Courier New" pitchFamily="-111" charset="0"/>
              </a:rPr>
              <a:t>&lt;/Name&gt;</a:t>
            </a:r>
          </a:p>
          <a:p>
            <a:pPr defTabSz="228600"/>
            <a:r>
              <a:rPr lang="en-US" sz="1600">
                <a:ea typeface="Courier New" pitchFamily="-111" charset="0"/>
                <a:cs typeface="Courier New" pitchFamily="-111" charset="0"/>
              </a:rPr>
              <a:t>  &lt;Title&gt;</a:t>
            </a:r>
            <a:r>
              <a:rPr lang="en-US" sz="1600">
                <a:solidFill>
                  <a:srgbClr val="FF0000"/>
                </a:solidFill>
                <a:ea typeface="Courier New" pitchFamily="-111" charset="0"/>
                <a:cs typeface="Courier New" pitchFamily="-111" charset="0"/>
              </a:rPr>
              <a:t>District Borough Wards</a:t>
            </a:r>
            <a:r>
              <a:rPr lang="en-US" sz="1600">
                <a:ea typeface="Courier New" pitchFamily="-111" charset="0"/>
                <a:cs typeface="Courier New" pitchFamily="-111" charset="0"/>
              </a:rPr>
              <a:t>&lt;/Title&gt;</a:t>
            </a:r>
          </a:p>
          <a:p>
            <a:pPr defTabSz="228600"/>
            <a:r>
              <a:rPr lang="en-US" sz="1600">
                <a:ea typeface="Courier New" pitchFamily="-111" charset="0"/>
                <a:cs typeface="Courier New" pitchFamily="-111" charset="0"/>
              </a:rPr>
              <a:t>  &lt;SRS&gt;</a:t>
            </a:r>
            <a:r>
              <a:rPr lang="en-US" sz="1600">
                <a:solidFill>
                  <a:srgbClr val="FF0000"/>
                </a:solidFill>
                <a:ea typeface="Courier New" pitchFamily="-111" charset="0"/>
                <a:cs typeface="Courier New" pitchFamily="-111" charset="0"/>
              </a:rPr>
              <a:t>EPSG:27700</a:t>
            </a:r>
            <a:r>
              <a:rPr lang="en-US" sz="1600">
                <a:ea typeface="Courier New" pitchFamily="-111" charset="0"/>
                <a:cs typeface="Courier New" pitchFamily="-111" charset="0"/>
              </a:rPr>
              <a:t>&lt;/SRS&gt;</a:t>
            </a:r>
          </a:p>
          <a:p>
            <a:pPr defTabSz="228600"/>
            <a:r>
              <a:rPr lang="en-US" sz="1600">
                <a:ea typeface="Courier New" pitchFamily="-111" charset="0"/>
                <a:cs typeface="Courier New" pitchFamily="-111" charset="0"/>
              </a:rPr>
              <a:t>  &lt;LatLonBoundingBox </a:t>
            </a:r>
          </a:p>
          <a:p>
            <a:pPr defTabSz="228600"/>
            <a:r>
              <a:rPr lang="en-US" sz="1600">
                <a:solidFill>
                  <a:srgbClr val="FF0000"/>
                </a:solidFill>
                <a:ea typeface="Courier New" pitchFamily="-111" charset="0"/>
                <a:cs typeface="Courier New" pitchFamily="-111" charset="0"/>
              </a:rPr>
              <a:t>    minx="-9.23063998580595" miny="50.083018150987" </a:t>
            </a:r>
          </a:p>
          <a:p>
            <a:pPr defTabSz="228600"/>
            <a:r>
              <a:rPr lang="en-US" sz="1600">
                <a:solidFill>
                  <a:srgbClr val="FF0000"/>
                </a:solidFill>
                <a:ea typeface="Courier New" pitchFamily="-111" charset="0"/>
                <a:cs typeface="Courier New" pitchFamily="-111" charset="0"/>
              </a:rPr>
              <a:t>    maxx="2.70178130481733" maxy="60.7831502220447" </a:t>
            </a:r>
            <a:r>
              <a:rPr lang="en-US" sz="1600">
                <a:ea typeface="Courier New" pitchFamily="-111" charset="0"/>
                <a:cs typeface="Courier New" pitchFamily="-111" charset="0"/>
              </a:rPr>
              <a:t>/&gt;</a:t>
            </a:r>
          </a:p>
          <a:p>
            <a:pPr defTabSz="228600"/>
            <a:r>
              <a:rPr lang="en-US" sz="1600">
                <a:ea typeface="Courier New" pitchFamily="-111" charset="0"/>
                <a:cs typeface="Courier New" pitchFamily="-111" charset="0"/>
              </a:rPr>
              <a:t>  &lt;BoundingBox </a:t>
            </a:r>
            <a:r>
              <a:rPr lang="en-US" sz="1600">
                <a:solidFill>
                  <a:srgbClr val="FF0000"/>
                </a:solidFill>
                <a:ea typeface="Courier New" pitchFamily="-111" charset="0"/>
                <a:cs typeface="Courier New" pitchFamily="-111" charset="0"/>
              </a:rPr>
              <a:t>SRS="EPSG:27700" minx="5513.0" miny="34914.4" </a:t>
            </a:r>
          </a:p>
          <a:p>
            <a:pPr defTabSz="228600"/>
            <a:r>
              <a:rPr lang="en-US" sz="1600">
                <a:solidFill>
                  <a:srgbClr val="FF0000"/>
                </a:solidFill>
                <a:ea typeface="Courier New" pitchFamily="-111" charset="0"/>
                <a:cs typeface="Courier New" pitchFamily="-111" charset="0"/>
              </a:rPr>
              <a:t>    maxx="655989.0" maxy="1220301.5" resx="0.05" resy="0.05" </a:t>
            </a:r>
            <a:r>
              <a:rPr lang="en-US" sz="1600">
                <a:ea typeface="Courier New" pitchFamily="-111" charset="0"/>
                <a:cs typeface="Courier New" pitchFamily="-111" charset="0"/>
              </a:rPr>
              <a:t>/&gt;</a:t>
            </a:r>
          </a:p>
          <a:p>
            <a:pPr defTabSz="228600"/>
            <a:r>
              <a:rPr lang="en-US" sz="1600">
                <a:ea typeface="Courier New" pitchFamily="-111" charset="0"/>
                <a:cs typeface="Courier New" pitchFamily="-111" charset="0"/>
              </a:rPr>
              <a:t>&lt;/Layer&gt;</a:t>
            </a:r>
          </a:p>
        </p:txBody>
      </p:sp>
      <p:sp>
        <p:nvSpPr>
          <p:cNvPr id="33797" name="Content Placeholder 5"/>
          <p:cNvSpPr txBox="1">
            <a:spLocks/>
          </p:cNvSpPr>
          <p:nvPr/>
        </p:nvSpPr>
        <p:spPr bwMode="auto">
          <a:xfrm>
            <a:off x="776288" y="5661025"/>
            <a:ext cx="8166100" cy="431800"/>
          </a:xfrm>
          <a:prstGeom prst="rect">
            <a:avLst/>
          </a:prstGeom>
          <a:noFill/>
          <a:ln w="9525">
            <a:noFill/>
            <a:miter lim="800000"/>
            <a:headEnd/>
            <a:tailEnd/>
          </a:ln>
        </p:spPr>
        <p:txBody>
          <a:bodyPr lIns="0" tIns="0" rIns="0" bIns="0">
            <a:prstTxWarp prst="textNoShape">
              <a:avLst/>
            </a:prstTxWarp>
          </a:bodyPr>
          <a:lstStyle/>
          <a:p>
            <a:pPr marL="227013" indent="-227013" eaLnBrk="0" hangingPunct="0">
              <a:spcBef>
                <a:spcPct val="20000"/>
              </a:spcBef>
              <a:buClr>
                <a:schemeClr val="accent1"/>
              </a:buClr>
            </a:pPr>
            <a:r>
              <a:rPr lang="en-US" sz="1400" b="0">
                <a:latin typeface="Arial" pitchFamily="-111" charset="0"/>
              </a:rPr>
              <a:t>(*) If an index exists on the underlying table, then its root node provides the bounding box. If not it is extracted from the spatial metadata</a:t>
            </a:r>
          </a:p>
        </p:txBody>
      </p:sp>
    </p:spTree>
  </p:cSld>
  <p:clrMapOvr>
    <a:masterClrMapping/>
  </p:clrMapOvr>
  <p:transition>
    <p:wipe dir="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990600" y="2133600"/>
            <a:ext cx="7467600"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OpenLS - Geocoding Service</a:t>
            </a:r>
          </a:p>
        </p:txBody>
      </p:sp>
    </p:spTree>
  </p:cSld>
  <p:clrMapOvr>
    <a:masterClrMapping/>
  </p:clrMapOvr>
  <p:transition>
    <p:wipe dir="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Geocoding Data Configuration</a:t>
            </a:r>
          </a:p>
        </p:txBody>
      </p:sp>
      <p:sp>
        <p:nvSpPr>
          <p:cNvPr id="201731"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Geocoding tables are expected to be in </a:t>
            </a:r>
            <a:r>
              <a:rPr lang="en-US" b="1">
                <a:ea typeface="ＭＳ Ｐゴシック" pitchFamily="-111" charset="-128"/>
                <a:cs typeface="ＭＳ Ｐゴシック" pitchFamily="-111" charset="-128"/>
              </a:rPr>
              <a:t>MDSYS!</a:t>
            </a:r>
          </a:p>
          <a:p>
            <a:pPr eaLnBrk="1" hangingPunct="1"/>
            <a:r>
              <a:rPr lang="en-US">
                <a:ea typeface="ＭＳ Ｐゴシック" pitchFamily="-111" charset="-128"/>
                <a:cs typeface="ＭＳ Ｐゴシック" pitchFamily="-111" charset="-128"/>
              </a:rPr>
              <a:t>Use geocoding tables from any schema(s) by defining synonyms for MDSYS.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Also need to grant access to the geocoding tables</a:t>
            </a:r>
          </a:p>
        </p:txBody>
      </p:sp>
      <p:sp>
        <p:nvSpPr>
          <p:cNvPr id="201732" name="Rectangle 4"/>
          <p:cNvSpPr>
            <a:spLocks noChangeArrowheads="1"/>
          </p:cNvSpPr>
          <p:nvPr/>
        </p:nvSpPr>
        <p:spPr bwMode="gray">
          <a:xfrm>
            <a:off x="454025" y="2901950"/>
            <a:ext cx="9147175" cy="7556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create or replace synonym mdsys.GC_COUNTRY_PROFILE   for scott.GC_COUNTRY_PROFILE;</a:t>
            </a:r>
          </a:p>
          <a:p>
            <a:pPr defTabSz="228600"/>
            <a:r>
              <a:rPr lang="en-US" sz="1400"/>
              <a:t>…</a:t>
            </a:r>
          </a:p>
          <a:p>
            <a:pPr defTabSz="228600"/>
            <a:r>
              <a:rPr lang="en-US" sz="1400"/>
              <a:t>create or replace synonym mdsys.GC_POSTAL_CODE_US    for scott.GC_POSTAL_CODE_US; </a:t>
            </a:r>
          </a:p>
        </p:txBody>
      </p:sp>
      <p:sp>
        <p:nvSpPr>
          <p:cNvPr id="201733" name="Rectangle 5"/>
          <p:cNvSpPr>
            <a:spLocks noChangeArrowheads="1"/>
          </p:cNvSpPr>
          <p:nvPr/>
        </p:nvSpPr>
        <p:spPr bwMode="gray">
          <a:xfrm>
            <a:off x="457200" y="4273550"/>
            <a:ext cx="9144000" cy="7556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grant select on scott.GC_COUNTRY_PROFILE           to OLS_USR_ROLE;</a:t>
            </a:r>
          </a:p>
          <a:p>
            <a:pPr defTabSz="228600"/>
            <a:r>
              <a:rPr lang="en-US" sz="1400"/>
              <a:t>…</a:t>
            </a:r>
          </a:p>
          <a:p>
            <a:pPr defTabSz="228600"/>
            <a:r>
              <a:rPr lang="en-US" sz="1400"/>
              <a:t>grant select on scott.GC_POSTAL_CODE_US            to OLS_USR_ROLE; </a:t>
            </a:r>
          </a:p>
        </p:txBody>
      </p:sp>
    </p:spTree>
  </p:cSld>
  <p:clrMapOvr>
    <a:masterClrMapping/>
  </p:clrMapOvr>
  <p:transition>
    <p:wipe dir="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GeocodeRequest </a:t>
            </a:r>
            <a:r>
              <a:rPr lang="en-US">
                <a:ea typeface="ＭＳ Ｐゴシック" pitchFamily="-111" charset="-128"/>
                <a:cs typeface="ＭＳ Ｐゴシック" pitchFamily="-111" charset="-128"/>
              </a:rPr>
              <a:t>request</a:t>
            </a:r>
          </a:p>
        </p:txBody>
      </p:sp>
      <p:sp>
        <p:nvSpPr>
          <p:cNvPr id="202755" name="Rectangle 3"/>
          <p:cNvSpPr>
            <a:spLocks noGrp="1" noChangeArrowheads="1"/>
          </p:cNvSpPr>
          <p:nvPr>
            <p:ph type="body" idx="4294967295"/>
          </p:nvPr>
        </p:nvSpPr>
        <p:spPr bwMode="gray">
          <a:xfrm>
            <a:off x="685800" y="1371600"/>
            <a:ext cx="8991600" cy="4371975"/>
          </a:xfrm>
          <a:solidFill>
            <a:srgbClr val="FFFF99"/>
          </a:solidFill>
          <a:ln w="25400" cap="flat">
            <a:solidFill>
              <a:schemeClr val="tx1"/>
            </a:solidFill>
          </a:ln>
        </p:spPr>
        <p:txBody>
          <a:bodyPr lIns="91440" tIns="45720" rIns="91440" bIns="45720">
            <a:spAutoFit/>
          </a:bodyPr>
          <a:lstStyle/>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&lt;XLS version="1.1"</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xmlns="http://www.opengis.net/xls"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xmlns:gml="http://www.opengis.net/gml"</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xmlns:xsi="http://www.w3.org/2001/XMLSchema-instance"</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xsi:schemaLocation="http://www.opengis.net/xls"&gt;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&lt;RequestHeader clientName="USERNAME" clientPassword="PASSWORD"/&gt;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 methodName="GeocodeRequest"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maximumResponses="10" requestID="123" version="1.0"&gt;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a:t>
            </a:r>
            <a:r>
              <a:rPr lang="en-US" sz="1400" b="1">
                <a:solidFill>
                  <a:schemeClr val="accent1"/>
                </a:solidFill>
                <a:latin typeface="Courier New" pitchFamily="-111" charset="0"/>
                <a:ea typeface="ＭＳ Ｐゴシック" pitchFamily="-111" charset="-128"/>
                <a:cs typeface="ＭＳ Ｐゴシック" pitchFamily="-111" charset="-128"/>
              </a:rPr>
              <a:t>&lt;GeocodeRequest&gt;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&lt;Address countryCode="US"&gt;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&lt;Building number="400"/&gt;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&lt;Street&gt;Post Street&lt;/Street&gt;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&lt;Place type="CountrySubdivision"&gt;CA&lt;/Place&gt;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&lt;Place type="Municipality"&gt;San Francisco&lt;/Place&gt;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&lt;/GeocodeRequest&gt;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&lt;/XLS&gt;</a:t>
            </a:r>
          </a:p>
        </p:txBody>
      </p:sp>
      <p:sp>
        <p:nvSpPr>
          <p:cNvPr id="202756" name="Rectangle 4"/>
          <p:cNvSpPr>
            <a:spLocks noChangeArrowheads="1"/>
          </p:cNvSpPr>
          <p:nvPr/>
        </p:nvSpPr>
        <p:spPr bwMode="gray">
          <a:xfrm>
            <a:off x="990600" y="3124200"/>
            <a:ext cx="7848600" cy="2133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63239" name="Text Box 7"/>
          <p:cNvSpPr txBox="1">
            <a:spLocks noChangeArrowheads="1"/>
          </p:cNvSpPr>
          <p:nvPr/>
        </p:nvSpPr>
        <p:spPr bwMode="auto">
          <a:xfrm>
            <a:off x="8229600" y="1600200"/>
            <a:ext cx="1524000" cy="1203325"/>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Username and password are not used</a:t>
            </a:r>
          </a:p>
        </p:txBody>
      </p:sp>
    </p:spTree>
  </p:cSld>
  <p:clrMapOvr>
    <a:masterClrMapping/>
  </p:clrMapOvr>
  <p:transition>
    <p:wipe dir="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GeocodeRequest </a:t>
            </a:r>
            <a:r>
              <a:rPr lang="en-US">
                <a:ea typeface="ＭＳ Ｐゴシック" pitchFamily="-111" charset="-128"/>
                <a:cs typeface="ＭＳ Ｐゴシック" pitchFamily="-111" charset="-128"/>
              </a:rPr>
              <a:t>response</a:t>
            </a:r>
            <a:endParaRPr lang="fr-FR">
              <a:ea typeface="ＭＳ Ｐゴシック" pitchFamily="-111" charset="-128"/>
              <a:cs typeface="ＭＳ Ｐゴシック" pitchFamily="-111" charset="-128"/>
            </a:endParaRPr>
          </a:p>
        </p:txBody>
      </p:sp>
      <p:sp>
        <p:nvSpPr>
          <p:cNvPr id="203779" name="Rectangle 3"/>
          <p:cNvSpPr>
            <a:spLocks noChangeArrowheads="1"/>
          </p:cNvSpPr>
          <p:nvPr/>
        </p:nvSpPr>
        <p:spPr bwMode="gray">
          <a:xfrm>
            <a:off x="685800" y="1143000"/>
            <a:ext cx="8991600" cy="50101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&lt;xls:XLS version="1.0"&gt;</a:t>
            </a:r>
          </a:p>
          <a:p>
            <a:pPr defTabSz="228600"/>
            <a:r>
              <a:rPr lang="en-US" sz="1400"/>
              <a:t>  &lt;xls:ResponseHeader/&gt;</a:t>
            </a:r>
          </a:p>
          <a:p>
            <a:pPr defTabSz="228600"/>
            <a:r>
              <a:rPr lang="en-US" sz="1400"/>
              <a:t>  &lt;xls:Response requestID="123" version="1.0"&gt;</a:t>
            </a:r>
          </a:p>
          <a:p>
            <a:pPr defTabSz="228600"/>
            <a:r>
              <a:rPr lang="en-US" sz="1400"/>
              <a:t>    &lt;xls:GeocodeResponse&gt;</a:t>
            </a:r>
          </a:p>
          <a:p>
            <a:pPr defTabSz="228600"/>
            <a:r>
              <a:rPr lang="en-US" sz="1400"/>
              <a:t>      &lt;xls:GeocodeResponseList numberOfGeocodedAddresses="1"&gt;</a:t>
            </a:r>
          </a:p>
          <a:p>
            <a:pPr defTabSz="228600"/>
            <a:r>
              <a:rPr lang="en-US" sz="1400"/>
              <a:t>      </a:t>
            </a:r>
            <a:r>
              <a:rPr lang="en-US" sz="1400">
                <a:solidFill>
                  <a:schemeClr val="accent1"/>
                </a:solidFill>
              </a:rPr>
              <a:t>&lt;xls:GeocodedAddress&gt;</a:t>
            </a:r>
          </a:p>
          <a:p>
            <a:pPr defTabSz="228600"/>
            <a:r>
              <a:rPr lang="en-US" sz="1400">
                <a:solidFill>
                  <a:schemeClr val="accent1"/>
                </a:solidFill>
              </a:rPr>
              <a:t>        &lt;gml:Point&gt;</a:t>
            </a:r>
          </a:p>
          <a:p>
            <a:pPr defTabSz="228600"/>
            <a:r>
              <a:rPr lang="en-US" sz="1400">
                <a:solidFill>
                  <a:schemeClr val="accent1"/>
                </a:solidFill>
              </a:rPr>
              <a:t>          &lt;gml:pos dimension="2" srsName="4326"&gt;-122.4083257 37.788208&lt;/gml:pos&gt;</a:t>
            </a:r>
          </a:p>
          <a:p>
            <a:pPr defTabSz="228600"/>
            <a:r>
              <a:rPr lang="en-US" sz="1400">
                <a:solidFill>
                  <a:schemeClr val="accent1"/>
                </a:solidFill>
              </a:rPr>
              <a:t>        &lt;/gml:Point&gt;</a:t>
            </a:r>
          </a:p>
          <a:p>
            <a:pPr defTabSz="228600"/>
            <a:r>
              <a:rPr lang="en-US" sz="1400">
                <a:solidFill>
                  <a:schemeClr val="accent1"/>
                </a:solidFill>
              </a:rPr>
              <a:t>        &lt;xls:Address countryCode="US"&gt;</a:t>
            </a:r>
          </a:p>
          <a:p>
            <a:pPr defTabSz="228600"/>
            <a:r>
              <a:rPr lang="en-US" sz="1400">
                <a:solidFill>
                  <a:schemeClr val="accent1"/>
                </a:solidFill>
              </a:rPr>
              <a:t>          &lt;xls:StreetAddress&gt;</a:t>
            </a:r>
          </a:p>
          <a:p>
            <a:pPr defTabSz="228600"/>
            <a:r>
              <a:rPr lang="en-US" sz="1400">
                <a:solidFill>
                  <a:schemeClr val="accent1"/>
                </a:solidFill>
              </a:rPr>
              <a:t>            &lt;xls:Building number="400"/&gt;</a:t>
            </a:r>
          </a:p>
          <a:p>
            <a:pPr defTabSz="228600"/>
            <a:r>
              <a:rPr lang="en-US" sz="1400">
                <a:solidFill>
                  <a:schemeClr val="accent1"/>
                </a:solidFill>
              </a:rPr>
              <a:t>            &lt;xls:Street&gt;</a:t>
            </a:r>
            <a:r>
              <a:rPr lang="en-US" sz="1400" u="sng">
                <a:solidFill>
                  <a:schemeClr val="accent1"/>
                </a:solidFill>
              </a:rPr>
              <a:t>POST ST</a:t>
            </a:r>
            <a:r>
              <a:rPr lang="en-US" sz="1400">
                <a:solidFill>
                  <a:schemeClr val="accent1"/>
                </a:solidFill>
              </a:rPr>
              <a:t>&lt;/xls:Street&gt;</a:t>
            </a:r>
          </a:p>
          <a:p>
            <a:pPr defTabSz="228600"/>
            <a:r>
              <a:rPr lang="en-US" sz="1400">
                <a:solidFill>
                  <a:schemeClr val="accent1"/>
                </a:solidFill>
              </a:rPr>
              <a:t>          &lt;/xls:StreetAddress&gt;</a:t>
            </a:r>
          </a:p>
          <a:p>
            <a:pPr defTabSz="228600"/>
            <a:r>
              <a:rPr lang="en-US" sz="1400">
                <a:solidFill>
                  <a:schemeClr val="accent1"/>
                </a:solidFill>
              </a:rPr>
              <a:t>          &lt;xls:Place type="CountrySubdivision"&gt;CA&lt;/xls:Place&gt;</a:t>
            </a:r>
          </a:p>
          <a:p>
            <a:pPr defTabSz="228600"/>
            <a:r>
              <a:rPr lang="en-US" sz="1400">
                <a:solidFill>
                  <a:schemeClr val="accent1"/>
                </a:solidFill>
              </a:rPr>
              <a:t>          &lt;xls:Place type="Municipality"&gt;</a:t>
            </a:r>
            <a:r>
              <a:rPr lang="en-US" sz="1400" u="sng">
                <a:solidFill>
                  <a:schemeClr val="accent1"/>
                </a:solidFill>
              </a:rPr>
              <a:t>SAN FRANCISCO</a:t>
            </a:r>
            <a:r>
              <a:rPr lang="en-US" sz="1400">
                <a:solidFill>
                  <a:schemeClr val="accent1"/>
                </a:solidFill>
              </a:rPr>
              <a:t>&lt;/xls:Place&gt;</a:t>
            </a:r>
          </a:p>
          <a:p>
            <a:pPr defTabSz="228600"/>
            <a:r>
              <a:rPr lang="en-US" sz="1400">
                <a:solidFill>
                  <a:schemeClr val="accent1"/>
                </a:solidFill>
              </a:rPr>
              <a:t>          &lt;xls:PostalCode&gt;</a:t>
            </a:r>
            <a:r>
              <a:rPr lang="en-US" sz="1400" u="sng">
                <a:solidFill>
                  <a:schemeClr val="accent1"/>
                </a:solidFill>
              </a:rPr>
              <a:t>94102</a:t>
            </a:r>
            <a:r>
              <a:rPr lang="en-US" sz="1400">
                <a:solidFill>
                  <a:schemeClr val="accent1"/>
                </a:solidFill>
              </a:rPr>
              <a:t>&lt;/xls:PostalCode&gt;</a:t>
            </a:r>
          </a:p>
          <a:p>
            <a:pPr defTabSz="228600"/>
            <a:r>
              <a:rPr lang="en-US" sz="1400">
                <a:solidFill>
                  <a:schemeClr val="accent1"/>
                </a:solidFill>
              </a:rPr>
              <a:t>        &lt;/xls:Address&gt;</a:t>
            </a:r>
          </a:p>
          <a:p>
            <a:pPr defTabSz="228600"/>
            <a:r>
              <a:rPr lang="en-US" sz="1400">
                <a:solidFill>
                  <a:schemeClr val="accent1"/>
                </a:solidFill>
              </a:rPr>
              <a:t>      &lt;/xls:GeocodedAddress&gt;</a:t>
            </a:r>
          </a:p>
          <a:p>
            <a:pPr defTabSz="228600"/>
            <a:r>
              <a:rPr lang="en-US" sz="1400"/>
              <a:t>      &lt;/xls:GeocodeResponseList&gt;</a:t>
            </a:r>
          </a:p>
          <a:p>
            <a:pPr defTabSz="228600"/>
            <a:r>
              <a:rPr lang="en-US" sz="1400"/>
              <a:t>    &lt;/xls:GeocodeResponse&gt;</a:t>
            </a:r>
          </a:p>
          <a:p>
            <a:pPr defTabSz="228600"/>
            <a:r>
              <a:rPr lang="en-US" sz="1400"/>
              <a:t>  &lt;/xls:Response&gt;</a:t>
            </a:r>
          </a:p>
          <a:p>
            <a:pPr defTabSz="228600"/>
            <a:r>
              <a:rPr lang="en-US" sz="1400"/>
              <a:t>&lt;/xls:XLS&gt;</a:t>
            </a:r>
          </a:p>
        </p:txBody>
      </p:sp>
      <p:sp>
        <p:nvSpPr>
          <p:cNvPr id="203780" name="Rectangle 6"/>
          <p:cNvSpPr>
            <a:spLocks noChangeArrowheads="1"/>
          </p:cNvSpPr>
          <p:nvPr/>
        </p:nvSpPr>
        <p:spPr bwMode="gray">
          <a:xfrm>
            <a:off x="1066800" y="3124200"/>
            <a:ext cx="8305800" cy="19050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203781" name="Rectangle 8"/>
          <p:cNvSpPr>
            <a:spLocks noChangeArrowheads="1"/>
          </p:cNvSpPr>
          <p:nvPr/>
        </p:nvSpPr>
        <p:spPr bwMode="gray">
          <a:xfrm>
            <a:off x="1066800" y="2514600"/>
            <a:ext cx="8305800" cy="609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64263" name="Text Box 7"/>
          <p:cNvSpPr txBox="1">
            <a:spLocks noChangeArrowheads="1"/>
          </p:cNvSpPr>
          <p:nvPr/>
        </p:nvSpPr>
        <p:spPr bwMode="auto">
          <a:xfrm>
            <a:off x="8001000" y="1981200"/>
            <a:ext cx="1524000" cy="379413"/>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Coordinates</a:t>
            </a:r>
          </a:p>
        </p:txBody>
      </p:sp>
      <p:sp>
        <p:nvSpPr>
          <p:cNvPr id="864265" name="Text Box 9"/>
          <p:cNvSpPr txBox="1">
            <a:spLocks noChangeArrowheads="1"/>
          </p:cNvSpPr>
          <p:nvPr/>
        </p:nvSpPr>
        <p:spPr bwMode="auto">
          <a:xfrm>
            <a:off x="8001000" y="4724400"/>
            <a:ext cx="1524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Corrected address</a:t>
            </a:r>
          </a:p>
        </p:txBody>
      </p:sp>
    </p:spTree>
  </p:cSld>
  <p:clrMapOvr>
    <a:masterClrMapping/>
  </p:clrMapOvr>
  <p:transition>
    <p:wipe dir="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2" name="Rectangle 4"/>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Restrictions / Issues</a:t>
            </a:r>
          </a:p>
        </p:txBody>
      </p:sp>
      <p:sp>
        <p:nvSpPr>
          <p:cNvPr id="204803" name="Rectangle 5"/>
          <p:cNvSpPr>
            <a:spLocks noGrp="1" noChangeArrowheads="1"/>
          </p:cNvSpPr>
          <p:nvPr>
            <p:ph type="body" idx="1"/>
          </p:nvPr>
        </p:nvSpPr>
        <p:spPr/>
        <p:txBody>
          <a:bodyPr/>
          <a:lstStyle/>
          <a:p>
            <a:pPr eaLnBrk="1" hangingPunct="1"/>
            <a:r>
              <a:rPr lang="en-US">
                <a:solidFill>
                  <a:schemeClr val="accent1"/>
                </a:solidFill>
                <a:ea typeface="ＭＳ Ｐゴシック" pitchFamily="-111" charset="-128"/>
                <a:cs typeface="ＭＳ Ｐゴシック" pitchFamily="-111" charset="-128"/>
              </a:rPr>
              <a:t>Geocoding tables are expected to be in MDSYS</a:t>
            </a:r>
          </a:p>
          <a:p>
            <a:pPr lvl="1" eaLnBrk="1" hangingPunct="1"/>
            <a:r>
              <a:rPr lang="en-US"/>
              <a:t>But can use synonyms to reach any set of geocoding tables</a:t>
            </a:r>
          </a:p>
          <a:p>
            <a:pPr eaLnBrk="1" hangingPunct="1"/>
            <a:r>
              <a:rPr lang="en-US">
                <a:solidFill>
                  <a:schemeClr val="accent1"/>
                </a:solidFill>
                <a:ea typeface="ＭＳ Ｐゴシック" pitchFamily="-111" charset="-128"/>
                <a:cs typeface="ＭＳ Ｐゴシック" pitchFamily="-111" charset="-128"/>
              </a:rPr>
              <a:t>Reverse geocoding (</a:t>
            </a:r>
            <a:r>
              <a:rPr lang="en-US" i="1">
                <a:solidFill>
                  <a:schemeClr val="accent1"/>
                </a:solidFill>
                <a:ea typeface="ＭＳ Ｐゴシック" pitchFamily="-111" charset="-128"/>
                <a:cs typeface="ＭＳ Ｐゴシック" pitchFamily="-111" charset="-128"/>
              </a:rPr>
              <a:t>ReverseGeocodeRequest)</a:t>
            </a:r>
            <a:r>
              <a:rPr lang="en-US">
                <a:solidFill>
                  <a:schemeClr val="accent1"/>
                </a:solidFill>
                <a:ea typeface="ＭＳ Ｐゴシック" pitchFamily="-111" charset="-128"/>
                <a:cs typeface="ＭＳ Ｐゴシック" pitchFamily="-111" charset="-128"/>
              </a:rPr>
              <a:t> is not supported</a:t>
            </a:r>
          </a:p>
          <a:p>
            <a:pPr eaLnBrk="1" hangingPunct="1"/>
            <a:r>
              <a:rPr lang="en-US">
                <a:solidFill>
                  <a:schemeClr val="accent1"/>
                </a:solidFill>
                <a:ea typeface="ＭＳ Ｐゴシック" pitchFamily="-111" charset="-128"/>
                <a:cs typeface="ＭＳ Ｐゴシック" pitchFamily="-111" charset="-128"/>
              </a:rPr>
              <a:t>Free format addresses are not supported</a:t>
            </a:r>
          </a:p>
          <a:p>
            <a:pPr eaLnBrk="1" hangingPunct="1"/>
            <a:r>
              <a:rPr lang="en-US">
                <a:solidFill>
                  <a:schemeClr val="accent1"/>
                </a:solidFill>
                <a:ea typeface="ＭＳ Ｐゴシック" pitchFamily="-111" charset="-128"/>
                <a:cs typeface="ＭＳ Ｐゴシック" pitchFamily="-111" charset="-128"/>
              </a:rPr>
              <a:t>Internal conversion of addresses is US specific</a:t>
            </a:r>
          </a:p>
          <a:p>
            <a:pPr lvl="1" eaLnBrk="1" hangingPunct="1"/>
            <a:r>
              <a:rPr lang="en-US"/>
              <a:t>House number always assumed to be in front of street name</a:t>
            </a:r>
          </a:p>
          <a:p>
            <a:pPr eaLnBrk="1" hangingPunct="1"/>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990600" y="2133600"/>
            <a:ext cx="7467600"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OpenLS - Mapping Service</a:t>
            </a:r>
          </a:p>
        </p:txBody>
      </p:sp>
    </p:spTree>
  </p:cSld>
  <p:clrMapOvr>
    <a:masterClrMapping/>
  </p:clrMapOvr>
  <p:transition>
    <p:wipe dir="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Configure Mapviewer URL</a:t>
            </a:r>
          </a:p>
        </p:txBody>
      </p:sp>
      <p:sp>
        <p:nvSpPr>
          <p:cNvPr id="207875" name="Rectangle 3"/>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URLs to external services are defined in table OPENLSSERVICES</a:t>
            </a:r>
          </a:p>
          <a:p>
            <a:pPr eaLnBrk="1" hangingPunct="1"/>
            <a:r>
              <a:rPr lang="en-US" sz="2000">
                <a:ea typeface="ＭＳ Ｐゴシック" pitchFamily="-111" charset="-128"/>
                <a:cs typeface="ＭＳ Ｐゴシック" pitchFamily="-111" charset="-128"/>
              </a:rPr>
              <a:t>One URL for each OpenLS service</a:t>
            </a: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r>
              <a:rPr lang="en-US" sz="2000">
                <a:ea typeface="ＭＳ Ｐゴシック" pitchFamily="-111" charset="-128"/>
                <a:cs typeface="ＭＳ Ｐゴシック" pitchFamily="-111" charset="-128"/>
              </a:rPr>
              <a:t>Make sure that you also have granted 	access to the target host / port via the network access ACL!</a:t>
            </a:r>
          </a:p>
        </p:txBody>
      </p:sp>
      <p:sp>
        <p:nvSpPr>
          <p:cNvPr id="207876" name="Rectangle 4"/>
          <p:cNvSpPr>
            <a:spLocks noChangeArrowheads="1"/>
          </p:cNvSpPr>
          <p:nvPr/>
        </p:nvSpPr>
        <p:spPr bwMode="gray">
          <a:xfrm>
            <a:off x="685800" y="2536825"/>
            <a:ext cx="8918575"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UPDATE mdsys.openlsservices</a:t>
            </a:r>
          </a:p>
          <a:p>
            <a:pPr defTabSz="228600"/>
            <a:r>
              <a:rPr lang="en-US" sz="1600"/>
              <a:t>SET url = </a:t>
            </a:r>
            <a:r>
              <a:rPr lang="en-US" sz="1600">
                <a:solidFill>
                  <a:schemeClr val="accent1"/>
                </a:solidFill>
              </a:rPr>
              <a:t>'http://localhost:7001/mapviewer/omserver'</a:t>
            </a:r>
          </a:p>
          <a:p>
            <a:pPr defTabSz="228600"/>
            <a:r>
              <a:rPr lang="en-US" sz="1600"/>
              <a:t>WHERE service = 'Presentation Service';</a:t>
            </a:r>
          </a:p>
          <a:p>
            <a:pPr defTabSz="228600"/>
            <a:r>
              <a:rPr lang="en-US" sz="1600"/>
              <a:t>COMMIT;</a:t>
            </a:r>
          </a:p>
        </p:txBody>
      </p:sp>
      <p:sp>
        <p:nvSpPr>
          <p:cNvPr id="865291" name="Text Box 11"/>
          <p:cNvSpPr txBox="1">
            <a:spLocks noChangeArrowheads="1"/>
          </p:cNvSpPr>
          <p:nvPr/>
        </p:nvSpPr>
        <p:spPr bwMode="gray">
          <a:xfrm>
            <a:off x="7924800" y="152400"/>
            <a:ext cx="1752600" cy="1223963"/>
          </a:xfrm>
          <a:prstGeom prst="rect">
            <a:avLst/>
          </a:prstGeom>
          <a:solidFill>
            <a:srgbClr val="FFFF66"/>
          </a:solidFill>
          <a:ln w="9525">
            <a:solidFill>
              <a:schemeClr val="accent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US" sz="2100">
                <a:latin typeface="Arial" pitchFamily="-84" charset="0"/>
                <a:ea typeface="Times New Roman" pitchFamily="-84" charset="0"/>
                <a:cs typeface="Times New Roman" pitchFamily="-84" charset="0"/>
              </a:rPr>
              <a:t>NOTE</a:t>
            </a:r>
            <a:r>
              <a:rPr lang="en-US" sz="2100" b="0">
                <a:latin typeface="Arial" pitchFamily="-84" charset="0"/>
                <a:ea typeface="Times New Roman" pitchFamily="-84" charset="0"/>
                <a:cs typeface="Times New Roman" pitchFamily="-84" charset="0"/>
              </a:rPr>
              <a:t>: </a:t>
            </a:r>
          </a:p>
          <a:p>
            <a:pPr>
              <a:spcBef>
                <a:spcPct val="50000"/>
              </a:spcBef>
              <a:defRPr/>
            </a:pPr>
            <a:r>
              <a:rPr lang="en-US" sz="2100" b="0">
                <a:latin typeface="Arial" pitchFamily="-84" charset="0"/>
                <a:ea typeface="Times New Roman" pitchFamily="-84" charset="0"/>
                <a:cs typeface="Times New Roman" pitchFamily="-84" charset="0"/>
              </a:rPr>
              <a:t>Must run as SYSTEM</a:t>
            </a:r>
          </a:p>
        </p:txBody>
      </p:sp>
    </p:spTree>
  </p:cSld>
  <p:clrMapOvr>
    <a:masterClrMapping/>
  </p:clrMapOvr>
  <p:transition>
    <p:wipe dir="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PortrayMapRequest </a:t>
            </a:r>
            <a:r>
              <a:rPr lang="en-US">
                <a:ea typeface="ＭＳ Ｐゴシック" pitchFamily="-111" charset="-128"/>
                <a:cs typeface="ＭＳ Ｐゴシック" pitchFamily="-111" charset="-128"/>
              </a:rPr>
              <a:t>request</a:t>
            </a:r>
          </a:p>
        </p:txBody>
      </p:sp>
      <p:sp>
        <p:nvSpPr>
          <p:cNvPr id="208899" name="Rectangle 3"/>
          <p:cNvSpPr>
            <a:spLocks noGrp="1" noChangeArrowheads="1"/>
          </p:cNvSpPr>
          <p:nvPr>
            <p:ph type="body" idx="4294967295"/>
          </p:nvPr>
        </p:nvSpPr>
        <p:spPr bwMode="gray">
          <a:xfrm>
            <a:off x="685800" y="1066800"/>
            <a:ext cx="8991600" cy="5435600"/>
          </a:xfrm>
          <a:solidFill>
            <a:srgbClr val="FFFF99"/>
          </a:solidFill>
          <a:ln w="25400" cap="flat">
            <a:solidFill>
              <a:schemeClr val="tx1"/>
            </a:solidFill>
          </a:ln>
        </p:spPr>
        <p:txBody>
          <a:bodyPr lIns="91440" tIns="45720" rIns="91440" bIns="45720">
            <a:spAutoFit/>
          </a:bodyPr>
          <a:lstStyle/>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&lt;XLS version="1.1" xmlns="http://www.opengis.net/xls"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xmlns:gml="http://www.opengis.net/gml"</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xmlns:xsi="http://www.w3.org/2001/XMLSchema-instance"</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xsi:schemaLocation="http://www.opengis.net/xls"&gt;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&lt;RequestHeader clientName="USERNAME" clientPassword="PASSWORD"/&gt;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 methodName="PortrayMapRequest"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requestID="456" version="1.1"&gt;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a:t>
            </a:r>
            <a:r>
              <a:rPr lang="en-US" sz="1400" b="1">
                <a:solidFill>
                  <a:schemeClr val="accent1"/>
                </a:solidFill>
                <a:latin typeface="Courier New" pitchFamily="-111" charset="0"/>
                <a:ea typeface="ＭＳ Ｐゴシック" pitchFamily="-111" charset="-128"/>
                <a:cs typeface="ＭＳ Ｐゴシック" pitchFamily="-111" charset="-128"/>
              </a:rPr>
              <a:t>&lt;PortrayMapRequest&gt;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&lt;Output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width="800" height="600“ </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format="jpg_url" BGcolor="#a6cae0"&gt;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&lt;CenterContext&gt;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&lt;CenterPoint srsName="8307"&gt;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&lt;gml:pos&gt;-122.2615 37.5266&lt;/gml:pos&gt;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&lt;/CenterPoint&gt;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&lt;Radius unit="M"&gt;50000&lt;/Radius&gt;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&lt;/CenterContext&gt;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&lt;/Output&gt;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&lt;Basemap filter="Include"&gt;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&lt;Layer name="mvdemo.demo_map.THEME_DEMO_COUNTIES"/&gt;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&lt;Layer name="mvdemo.demo_map.THEME_DEMO_HIGHWAYS"/&gt;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&lt;/Basemap&gt;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&lt;/PortrayMapRequest&gt;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&lt;/XLS&gt;</a:t>
            </a:r>
          </a:p>
        </p:txBody>
      </p:sp>
      <p:sp>
        <p:nvSpPr>
          <p:cNvPr id="208900" name="Rectangle 4"/>
          <p:cNvSpPr>
            <a:spLocks noChangeArrowheads="1"/>
          </p:cNvSpPr>
          <p:nvPr/>
        </p:nvSpPr>
        <p:spPr bwMode="gray">
          <a:xfrm>
            <a:off x="990600" y="2590800"/>
            <a:ext cx="7848600" cy="34290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Tree>
  </p:cSld>
  <p:clrMapOvr>
    <a:masterClrMapping/>
  </p:clrMapOvr>
  <p:transition>
    <p:wipe dir="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PortrayMapRequest </a:t>
            </a:r>
            <a:r>
              <a:rPr lang="en-US">
                <a:ea typeface="ＭＳ Ｐゴシック" pitchFamily="-111" charset="-128"/>
                <a:cs typeface="ＭＳ Ｐゴシック" pitchFamily="-111" charset="-128"/>
              </a:rPr>
              <a:t>response</a:t>
            </a:r>
            <a:endParaRPr lang="fr-FR">
              <a:ea typeface="ＭＳ Ｐゴシック" pitchFamily="-111" charset="-128"/>
              <a:cs typeface="ＭＳ Ｐゴシック" pitchFamily="-111" charset="-128"/>
            </a:endParaRPr>
          </a:p>
        </p:txBody>
      </p:sp>
      <p:sp>
        <p:nvSpPr>
          <p:cNvPr id="209923" name="Rectangle 9"/>
          <p:cNvSpPr>
            <a:spLocks noGrp="1" noChangeArrowheads="1"/>
          </p:cNvSpPr>
          <p:nvPr>
            <p:ph type="body" idx="1"/>
          </p:nvPr>
        </p:nvSpPr>
        <p:spPr>
          <a:xfrm>
            <a:off x="742950" y="5257800"/>
            <a:ext cx="8166100" cy="685800"/>
          </a:xfrm>
        </p:spPr>
        <p:txBody>
          <a:bodyPr/>
          <a:lstStyle/>
          <a:p>
            <a:pPr eaLnBrk="1" hangingPunct="1">
              <a:lnSpc>
                <a:spcPct val="90000"/>
              </a:lnSpc>
            </a:pPr>
            <a:r>
              <a:rPr lang="en-US">
                <a:ea typeface="ＭＳ Ｐゴシック" pitchFamily="-111" charset="-128"/>
                <a:cs typeface="ＭＳ Ｐゴシック" pitchFamily="-111" charset="-128"/>
              </a:rPr>
              <a:t>Set the URL of returned images in the Mapviewer configuration file</a:t>
            </a:r>
          </a:p>
        </p:txBody>
      </p:sp>
      <p:sp>
        <p:nvSpPr>
          <p:cNvPr id="209924" name="Rectangle 3"/>
          <p:cNvSpPr>
            <a:spLocks noChangeArrowheads="1"/>
          </p:cNvSpPr>
          <p:nvPr/>
        </p:nvSpPr>
        <p:spPr bwMode="gray">
          <a:xfrm>
            <a:off x="685800" y="1143000"/>
            <a:ext cx="8991600" cy="39465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&lt;xls:XLS xsi:schemaLocation="http://www.opengis.net/xls" version="1.1"&gt;</a:t>
            </a:r>
          </a:p>
          <a:p>
            <a:pPr defTabSz="228600"/>
            <a:r>
              <a:rPr lang="en-US" sz="1400"/>
              <a:t>  &lt;xls:ResponseHeader/&gt;</a:t>
            </a:r>
          </a:p>
          <a:p>
            <a:pPr defTabSz="228600"/>
            <a:r>
              <a:rPr lang="en-US" sz="1400"/>
              <a:t>  &lt;xls:Response numberOfResponses="1" requestID="456" version="1.1"&gt;</a:t>
            </a:r>
          </a:p>
          <a:p>
            <a:pPr defTabSz="228600"/>
            <a:r>
              <a:rPr lang="en-US" sz="1400"/>
              <a:t>    </a:t>
            </a:r>
            <a:r>
              <a:rPr lang="en-US" sz="1400">
                <a:solidFill>
                  <a:schemeClr val="accent1"/>
                </a:solidFill>
              </a:rPr>
              <a:t>&lt;xls:PortrayMapResponse&gt;</a:t>
            </a:r>
          </a:p>
          <a:p>
            <a:pPr defTabSz="228600"/>
            <a:r>
              <a:rPr lang="en-US" sz="1400">
                <a:solidFill>
                  <a:schemeClr val="accent1"/>
                </a:solidFill>
              </a:rPr>
              <a:t>      &lt;xls:Map&gt;</a:t>
            </a:r>
          </a:p>
          <a:p>
            <a:pPr defTabSz="228600"/>
            <a:r>
              <a:rPr lang="en-US" sz="1400">
                <a:solidFill>
                  <a:schemeClr val="accent1"/>
                </a:solidFill>
              </a:rPr>
              <a:t>        &lt;xls:Content format="jpg_url" height="600" width="800"&gt;</a:t>
            </a:r>
          </a:p>
          <a:p>
            <a:pPr defTabSz="228600"/>
            <a:r>
              <a:rPr lang="en-US" sz="1400">
                <a:solidFill>
                  <a:schemeClr val="accent1"/>
                </a:solidFill>
              </a:rPr>
              <a:t>          &lt;xls:URL&gt;</a:t>
            </a:r>
          </a:p>
          <a:p>
            <a:pPr defTabSz="228600"/>
            <a:r>
              <a:rPr lang="en-US" sz="1400">
                <a:solidFill>
                  <a:schemeClr val="accent1"/>
                </a:solidFill>
              </a:rPr>
              <a:t>            http://127.0.0.1:80/mapviewer/images/map1_96.gif?refresh=-5556010202</a:t>
            </a:r>
          </a:p>
          <a:p>
            <a:pPr defTabSz="228600"/>
            <a:r>
              <a:rPr lang="en-US" sz="1400">
                <a:solidFill>
                  <a:schemeClr val="accent1"/>
                </a:solidFill>
              </a:rPr>
              <a:t>          &lt;/xls:URL&gt;</a:t>
            </a:r>
          </a:p>
          <a:p>
            <a:pPr defTabSz="228600"/>
            <a:r>
              <a:rPr lang="en-US" sz="1400">
                <a:solidFill>
                  <a:schemeClr val="accent1"/>
                </a:solidFill>
              </a:rPr>
              <a:t>        &lt;/xls:Content&gt;</a:t>
            </a:r>
          </a:p>
          <a:p>
            <a:pPr defTabSz="228600"/>
            <a:r>
              <a:rPr lang="en-US" sz="1400">
                <a:solidFill>
                  <a:schemeClr val="accent1"/>
                </a:solidFill>
              </a:rPr>
              <a:t>        &lt;xls:BBoxContext srsName="4326"&gt;</a:t>
            </a:r>
          </a:p>
          <a:p>
            <a:pPr defTabSz="228600"/>
            <a:r>
              <a:rPr lang="en-US" sz="1400">
                <a:solidFill>
                  <a:schemeClr val="accent1"/>
                </a:solidFill>
              </a:rPr>
              <a:t>          &lt;gml:pos&gt;-122.86037685607968 37.07744235794024&lt;/gml:pos&gt;</a:t>
            </a:r>
          </a:p>
          <a:p>
            <a:pPr defTabSz="228600"/>
            <a:r>
              <a:rPr lang="en-US" sz="1400">
                <a:solidFill>
                  <a:schemeClr val="accent1"/>
                </a:solidFill>
              </a:rPr>
              <a:t>          &lt;gml:pos&gt;-121.66262314392031 37.97575764205976&lt;/gml:pos&gt;</a:t>
            </a:r>
          </a:p>
          <a:p>
            <a:pPr defTabSz="228600"/>
            <a:r>
              <a:rPr lang="en-US" sz="1400">
                <a:solidFill>
                  <a:schemeClr val="accent1"/>
                </a:solidFill>
              </a:rPr>
              <a:t>        &lt;/xls:BBoxContext&gt;</a:t>
            </a:r>
          </a:p>
          <a:p>
            <a:pPr defTabSz="228600"/>
            <a:r>
              <a:rPr lang="en-US" sz="1400">
                <a:solidFill>
                  <a:schemeClr val="accent1"/>
                </a:solidFill>
              </a:rPr>
              <a:t>      &lt;/xls:Map&gt;</a:t>
            </a:r>
          </a:p>
          <a:p>
            <a:pPr defTabSz="228600"/>
            <a:r>
              <a:rPr lang="en-US" sz="1400">
                <a:solidFill>
                  <a:schemeClr val="accent1"/>
                </a:solidFill>
              </a:rPr>
              <a:t>    &lt;/xls:PortrayMapResponse&gt;</a:t>
            </a:r>
          </a:p>
          <a:p>
            <a:pPr defTabSz="228600"/>
            <a:r>
              <a:rPr lang="en-US" sz="1400"/>
              <a:t>  &lt;/xls:Response&gt;</a:t>
            </a:r>
          </a:p>
          <a:p>
            <a:pPr defTabSz="228600"/>
            <a:r>
              <a:rPr lang="en-US" sz="1400"/>
              <a:t>&lt;/xls:XLS&gt;</a:t>
            </a:r>
          </a:p>
        </p:txBody>
      </p:sp>
      <p:sp>
        <p:nvSpPr>
          <p:cNvPr id="209925" name="Rectangle 4"/>
          <p:cNvSpPr>
            <a:spLocks noChangeArrowheads="1"/>
          </p:cNvSpPr>
          <p:nvPr/>
        </p:nvSpPr>
        <p:spPr bwMode="gray">
          <a:xfrm>
            <a:off x="1066800" y="3309938"/>
            <a:ext cx="8305800" cy="881062"/>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209926" name="Rectangle 5"/>
          <p:cNvSpPr>
            <a:spLocks noChangeArrowheads="1"/>
          </p:cNvSpPr>
          <p:nvPr/>
        </p:nvSpPr>
        <p:spPr bwMode="gray">
          <a:xfrm>
            <a:off x="1066800" y="2667000"/>
            <a:ext cx="8305800" cy="228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67334" name="Text Box 6"/>
          <p:cNvSpPr txBox="1">
            <a:spLocks noChangeArrowheads="1"/>
          </p:cNvSpPr>
          <p:nvPr/>
        </p:nvSpPr>
        <p:spPr bwMode="auto">
          <a:xfrm>
            <a:off x="7997825" y="1995488"/>
            <a:ext cx="1524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URL of map image</a:t>
            </a:r>
          </a:p>
        </p:txBody>
      </p:sp>
      <p:sp>
        <p:nvSpPr>
          <p:cNvPr id="867335" name="Text Box 7"/>
          <p:cNvSpPr txBox="1">
            <a:spLocks noChangeArrowheads="1"/>
          </p:cNvSpPr>
          <p:nvPr/>
        </p:nvSpPr>
        <p:spPr bwMode="auto">
          <a:xfrm>
            <a:off x="7840663" y="408305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Map bounding box</a:t>
            </a:r>
          </a:p>
        </p:txBody>
      </p:sp>
    </p:spTree>
  </p:cSld>
  <p:clrMapOvr>
    <a:masterClrMapping/>
  </p:clrMapOvr>
  <p:transition>
    <p:wipe dir="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Resulting Map</a:t>
            </a:r>
          </a:p>
        </p:txBody>
      </p:sp>
      <p:pic>
        <p:nvPicPr>
          <p:cNvPr id="210947" name="Picture 3" descr="C:\Documents and Settings\agodfrin\My Documents\map4_96.jpg"/>
          <p:cNvPicPr>
            <a:picLocks noChangeAspect="1" noChangeArrowheads="1"/>
          </p:cNvPicPr>
          <p:nvPr/>
        </p:nvPicPr>
        <p:blipFill>
          <a:blip r:embed="rId2"/>
          <a:srcRect/>
          <a:stretch>
            <a:fillRect/>
          </a:stretch>
        </p:blipFill>
        <p:spPr bwMode="auto">
          <a:xfrm>
            <a:off x="1563688" y="1333500"/>
            <a:ext cx="5845175" cy="438150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Layer Information (version 1.3.0)</a:t>
            </a:r>
          </a:p>
        </p:txBody>
      </p:sp>
      <p:sp>
        <p:nvSpPr>
          <p:cNvPr id="34819" name="Text Box 4"/>
          <p:cNvSpPr txBox="1">
            <a:spLocks noChangeArrowheads="1"/>
          </p:cNvSpPr>
          <p:nvPr/>
        </p:nvSpPr>
        <p:spPr bwMode="gray">
          <a:xfrm>
            <a:off x="776288" y="1125538"/>
            <a:ext cx="8137525" cy="32924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&lt;Layer </a:t>
            </a:r>
            <a:r>
              <a:rPr lang="en-US" sz="1600">
                <a:solidFill>
                  <a:schemeClr val="accent1"/>
                </a:solidFill>
                <a:ea typeface="Courier New" pitchFamily="-111" charset="0"/>
                <a:cs typeface="Courier New" pitchFamily="-111" charset="0"/>
              </a:rPr>
              <a:t>queryable="true" </a:t>
            </a:r>
            <a:r>
              <a:rPr lang="en-US" sz="1600">
                <a:ea typeface="Courier New" pitchFamily="-111" charset="0"/>
                <a:cs typeface="Courier New" pitchFamily="-111" charset="0"/>
              </a:rPr>
              <a:t>&gt;</a:t>
            </a:r>
          </a:p>
          <a:p>
            <a:pPr defTabSz="228600"/>
            <a:r>
              <a:rPr lang="en-US" sz="1600">
                <a:ea typeface="Courier New" pitchFamily="-111" charset="0"/>
                <a:cs typeface="Courier New" pitchFamily="-111" charset="0"/>
              </a:rPr>
              <a:t> &lt;Name&gt;</a:t>
            </a:r>
            <a:r>
              <a:rPr lang="en-US" sz="1600">
                <a:solidFill>
                  <a:srgbClr val="FF0000"/>
                </a:solidFill>
                <a:ea typeface="Courier New" pitchFamily="-111" charset="0"/>
                <a:cs typeface="Courier New" pitchFamily="-111" charset="0"/>
              </a:rPr>
              <a:t>WARDS</a:t>
            </a:r>
            <a:r>
              <a:rPr lang="en-US" sz="1600">
                <a:ea typeface="Courier New" pitchFamily="-111" charset="0"/>
                <a:cs typeface="Courier New" pitchFamily="-111" charset="0"/>
              </a:rPr>
              <a:t>&lt;/Name&gt;</a:t>
            </a:r>
          </a:p>
          <a:p>
            <a:pPr defTabSz="228600"/>
            <a:r>
              <a:rPr lang="en-US" sz="1600">
                <a:ea typeface="Courier New" pitchFamily="-111" charset="0"/>
                <a:cs typeface="Courier New" pitchFamily="-111" charset="0"/>
              </a:rPr>
              <a:t>  &lt;Title&gt;</a:t>
            </a:r>
            <a:r>
              <a:rPr lang="en-US" sz="1600">
                <a:solidFill>
                  <a:srgbClr val="FF0000"/>
                </a:solidFill>
                <a:ea typeface="Courier New" pitchFamily="-111" charset="0"/>
                <a:cs typeface="Courier New" pitchFamily="-111" charset="0"/>
              </a:rPr>
              <a:t>District Borough Wards</a:t>
            </a:r>
            <a:r>
              <a:rPr lang="en-US" sz="1600">
                <a:ea typeface="Courier New" pitchFamily="-111" charset="0"/>
                <a:cs typeface="Courier New" pitchFamily="-111" charset="0"/>
              </a:rPr>
              <a:t>&lt;/Title&gt;</a:t>
            </a:r>
          </a:p>
          <a:p>
            <a:pPr defTabSz="228600"/>
            <a:r>
              <a:rPr lang="en-US" sz="1600">
                <a:ea typeface="Courier New" pitchFamily="-111" charset="0"/>
                <a:cs typeface="Courier New" pitchFamily="-111" charset="0"/>
              </a:rPr>
              <a:t>  &lt;CRS&gt;</a:t>
            </a:r>
            <a:r>
              <a:rPr lang="en-US" sz="1600">
                <a:solidFill>
                  <a:srgbClr val="FF0000"/>
                </a:solidFill>
                <a:ea typeface="Courier New" pitchFamily="-111" charset="0"/>
                <a:cs typeface="Courier New" pitchFamily="-111" charset="0"/>
              </a:rPr>
              <a:t>EPSG:27700</a:t>
            </a:r>
            <a:r>
              <a:rPr lang="en-US" sz="1600">
                <a:ea typeface="Courier New" pitchFamily="-111" charset="0"/>
                <a:cs typeface="Courier New" pitchFamily="-111" charset="0"/>
              </a:rPr>
              <a:t>&lt;/CRS&gt;</a:t>
            </a:r>
          </a:p>
          <a:p>
            <a:pPr defTabSz="228600"/>
            <a:r>
              <a:rPr lang="en-US" sz="1600">
                <a:ea typeface="Courier New" pitchFamily="-111" charset="0"/>
                <a:cs typeface="Courier New" pitchFamily="-111" charset="0"/>
              </a:rPr>
              <a:t>  &lt;EX_GeographicBoundingBox&gt;</a:t>
            </a:r>
          </a:p>
          <a:p>
            <a:pPr defTabSz="228600"/>
            <a:r>
              <a:rPr lang="en-US" sz="1600">
                <a:ea typeface="Courier New" pitchFamily="-111" charset="0"/>
                <a:cs typeface="Courier New" pitchFamily="-111" charset="0"/>
              </a:rPr>
              <a:t>    &lt;westBoundLongitude&gt; </a:t>
            </a:r>
            <a:r>
              <a:rPr lang="en-US" sz="1600">
                <a:solidFill>
                  <a:srgbClr val="FF0000"/>
                </a:solidFill>
                <a:ea typeface="Courier New" pitchFamily="-111" charset="0"/>
                <a:cs typeface="Courier New" pitchFamily="-111" charset="0"/>
              </a:rPr>
              <a:t>-9.23063998580595 </a:t>
            </a:r>
            <a:r>
              <a:rPr lang="en-US" sz="1600">
                <a:ea typeface="Courier New" pitchFamily="-111" charset="0"/>
                <a:cs typeface="Courier New" pitchFamily="-111" charset="0"/>
              </a:rPr>
              <a:t>&lt;/westBoundLongitude&gt;</a:t>
            </a:r>
          </a:p>
          <a:p>
            <a:pPr defTabSz="228600"/>
            <a:r>
              <a:rPr lang="en-US" sz="1600">
                <a:ea typeface="Courier New" pitchFamily="-111" charset="0"/>
                <a:cs typeface="Courier New" pitchFamily="-111" charset="0"/>
              </a:rPr>
              <a:t>    &lt;eastBoundLongitude&gt; </a:t>
            </a:r>
            <a:r>
              <a:rPr lang="en-US" sz="1600">
                <a:solidFill>
                  <a:srgbClr val="FF0000"/>
                </a:solidFill>
                <a:ea typeface="Courier New" pitchFamily="-111" charset="0"/>
                <a:cs typeface="Courier New" pitchFamily="-111" charset="0"/>
              </a:rPr>
              <a:t>2.70178130481733</a:t>
            </a:r>
            <a:r>
              <a:rPr lang="en-US" sz="1600">
                <a:ea typeface="Courier New" pitchFamily="-111" charset="0"/>
                <a:cs typeface="Courier New" pitchFamily="-111" charset="0"/>
              </a:rPr>
              <a:t> &lt;/eastBoundLongitude&gt;</a:t>
            </a:r>
          </a:p>
          <a:p>
            <a:pPr defTabSz="228600"/>
            <a:r>
              <a:rPr lang="en-US" sz="1600">
                <a:ea typeface="Courier New" pitchFamily="-111" charset="0"/>
                <a:cs typeface="Courier New" pitchFamily="-111" charset="0"/>
              </a:rPr>
              <a:t>    &lt;southBoundLatitude&gt; </a:t>
            </a:r>
            <a:r>
              <a:rPr lang="en-US" sz="1600">
                <a:solidFill>
                  <a:srgbClr val="FF0000"/>
                </a:solidFill>
                <a:ea typeface="Courier New" pitchFamily="-111" charset="0"/>
                <a:cs typeface="Courier New" pitchFamily="-111" charset="0"/>
              </a:rPr>
              <a:t>50.083018150987</a:t>
            </a:r>
            <a:r>
              <a:rPr lang="en-US" sz="1600">
                <a:ea typeface="Courier New" pitchFamily="-111" charset="0"/>
                <a:cs typeface="Courier New" pitchFamily="-111" charset="0"/>
              </a:rPr>
              <a:t> &lt;/southBoundLatitude&gt;</a:t>
            </a:r>
          </a:p>
          <a:p>
            <a:pPr defTabSz="228600"/>
            <a:r>
              <a:rPr lang="en-US" sz="1600">
                <a:ea typeface="Courier New" pitchFamily="-111" charset="0"/>
                <a:cs typeface="Courier New" pitchFamily="-111" charset="0"/>
              </a:rPr>
              <a:t>    &lt;northBoundLatitude&gt; </a:t>
            </a:r>
            <a:r>
              <a:rPr lang="en-US" sz="1600">
                <a:solidFill>
                  <a:srgbClr val="FF0000"/>
                </a:solidFill>
                <a:ea typeface="Courier New" pitchFamily="-111" charset="0"/>
                <a:cs typeface="Courier New" pitchFamily="-111" charset="0"/>
              </a:rPr>
              <a:t>60.7831502220447</a:t>
            </a:r>
            <a:r>
              <a:rPr lang="en-US" sz="1600">
                <a:ea typeface="Courier New" pitchFamily="-111" charset="0"/>
                <a:cs typeface="Courier New" pitchFamily="-111" charset="0"/>
              </a:rPr>
              <a:t> &lt;/northBoundLatitude&gt;</a:t>
            </a:r>
          </a:p>
          <a:p>
            <a:pPr defTabSz="228600"/>
            <a:r>
              <a:rPr lang="en-US" sz="1600">
                <a:ea typeface="Courier New" pitchFamily="-111" charset="0"/>
                <a:cs typeface="Courier New" pitchFamily="-111" charset="0"/>
              </a:rPr>
              <a:t>  &lt;/EX_GeographicBoundingBox&gt;</a:t>
            </a:r>
          </a:p>
          <a:p>
            <a:pPr defTabSz="228600"/>
            <a:r>
              <a:rPr lang="en-US" sz="1600">
                <a:ea typeface="Courier New" pitchFamily="-111" charset="0"/>
                <a:cs typeface="Courier New" pitchFamily="-111" charset="0"/>
              </a:rPr>
              <a:t>  &lt;BoundingBox </a:t>
            </a:r>
            <a:r>
              <a:rPr lang="en-US" sz="1600">
                <a:solidFill>
                  <a:srgbClr val="FF0000"/>
                </a:solidFill>
                <a:ea typeface="Courier New" pitchFamily="-111" charset="0"/>
                <a:cs typeface="Courier New" pitchFamily="-111" charset="0"/>
              </a:rPr>
              <a:t>CRS="EPSG:27700" minx="5513.0" miny="34914.4" </a:t>
            </a:r>
          </a:p>
          <a:p>
            <a:pPr defTabSz="228600"/>
            <a:r>
              <a:rPr lang="en-US" sz="1600">
                <a:solidFill>
                  <a:srgbClr val="FF0000"/>
                </a:solidFill>
                <a:ea typeface="Courier New" pitchFamily="-111" charset="0"/>
                <a:cs typeface="Courier New" pitchFamily="-111" charset="0"/>
              </a:rPr>
              <a:t>    maxx="655989.0" maxy="1220301.5" resx="0.05" resy="0.05" </a:t>
            </a:r>
            <a:r>
              <a:rPr lang="en-US" sz="1600">
                <a:ea typeface="Courier New" pitchFamily="-111" charset="0"/>
                <a:cs typeface="Courier New" pitchFamily="-111" charset="0"/>
              </a:rPr>
              <a:t>/&gt;</a:t>
            </a:r>
          </a:p>
          <a:p>
            <a:pPr defTabSz="228600"/>
            <a:r>
              <a:rPr lang="en-US" sz="1600">
                <a:ea typeface="Courier New" pitchFamily="-111" charset="0"/>
                <a:cs typeface="Courier New" pitchFamily="-111" charset="0"/>
              </a:rPr>
              <a:t>&lt;/Layer&gt;</a:t>
            </a:r>
          </a:p>
        </p:txBody>
      </p:sp>
    </p:spTree>
  </p:cSld>
  <p:clrMapOvr>
    <a:masterClrMapping/>
  </p:clrMapOvr>
  <p:transition>
    <p:wipe dir="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Restrictions / Issues</a:t>
            </a:r>
          </a:p>
        </p:txBody>
      </p:sp>
      <p:sp>
        <p:nvSpPr>
          <p:cNvPr id="211971" name="Rectangle 3"/>
          <p:cNvSpPr>
            <a:spLocks noGrp="1" noChangeArrowheads="1"/>
          </p:cNvSpPr>
          <p:nvPr>
            <p:ph type="body" idx="1"/>
          </p:nvPr>
        </p:nvSpPr>
        <p:spPr>
          <a:xfrm>
            <a:off x="742950" y="1600200"/>
            <a:ext cx="8166100" cy="3352800"/>
          </a:xfrm>
        </p:spPr>
        <p:txBody>
          <a:bodyPr/>
          <a:lstStyle/>
          <a:p>
            <a:pPr eaLnBrk="1" hangingPunct="1"/>
            <a:r>
              <a:rPr lang="en-US">
                <a:solidFill>
                  <a:schemeClr val="accent1"/>
                </a:solidFill>
                <a:ea typeface="ＭＳ Ｐゴシック" pitchFamily="-111" charset="-128"/>
                <a:cs typeface="ＭＳ Ｐゴシック" pitchFamily="-111" charset="-128"/>
              </a:rPr>
              <a:t>Get capabilities (</a:t>
            </a:r>
            <a:r>
              <a:rPr lang="en-US" i="1">
                <a:solidFill>
                  <a:schemeClr val="accent1"/>
                </a:solidFill>
                <a:ea typeface="ＭＳ Ｐゴシック" pitchFamily="-111" charset="-128"/>
                <a:cs typeface="ＭＳ Ｐゴシック" pitchFamily="-111" charset="-128"/>
              </a:rPr>
              <a:t>GetPortrayMapCapabilitiesRequest</a:t>
            </a:r>
            <a:r>
              <a:rPr lang="en-US">
                <a:solidFill>
                  <a:schemeClr val="accent1"/>
                </a:solidFill>
                <a:ea typeface="ＭＳ Ｐゴシック" pitchFamily="-111" charset="-128"/>
                <a:cs typeface="ＭＳ Ｐゴシック" pitchFamily="-111" charset="-128"/>
              </a:rPr>
              <a:t>) is not implemented</a:t>
            </a:r>
          </a:p>
          <a:p>
            <a:pPr eaLnBrk="1" hangingPunct="1"/>
            <a:r>
              <a:rPr lang="en-US">
                <a:solidFill>
                  <a:schemeClr val="accent1"/>
                </a:solidFill>
                <a:ea typeface="ＭＳ Ｐゴシック" pitchFamily="-111" charset="-128"/>
                <a:cs typeface="ＭＳ Ｐゴシック" pitchFamily="-111" charset="-128"/>
              </a:rPr>
              <a:t>BGColor attribute always required</a:t>
            </a:r>
          </a:p>
          <a:p>
            <a:pPr lvl="1" eaLnBrk="1" hangingPunct="1"/>
            <a:r>
              <a:rPr lang="en-US"/>
              <a:t>Request will fail if omitted</a:t>
            </a:r>
          </a:p>
          <a:p>
            <a:pPr eaLnBrk="1" hangingPunct="1"/>
            <a:r>
              <a:rPr lang="en-US">
                <a:solidFill>
                  <a:schemeClr val="accent1"/>
                </a:solidFill>
                <a:ea typeface="ＭＳ Ｐゴシック" pitchFamily="-111" charset="-128"/>
                <a:cs typeface="ＭＳ Ｐゴシック" pitchFamily="-111" charset="-128"/>
              </a:rPr>
              <a:t>Format must be specified in Mapviewer notation</a:t>
            </a:r>
          </a:p>
          <a:p>
            <a:pPr lvl="1" eaLnBrk="1" hangingPunct="1"/>
            <a:r>
              <a:rPr lang="en-US"/>
              <a:t>I.e. “JPEG_URL”, not “image/jpg”</a:t>
            </a:r>
          </a:p>
          <a:p>
            <a:pPr lvl="1" eaLnBrk="1" hangingPunct="1"/>
            <a:r>
              <a:rPr lang="en-US"/>
              <a:t>If missing or invalid, the resulting image will be in “image/gif”</a:t>
            </a:r>
          </a:p>
          <a:p>
            <a:pPr eaLnBrk="1" hangingPunct="1"/>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Restrictions / Issues</a:t>
            </a:r>
          </a:p>
        </p:txBody>
      </p:sp>
      <p:sp>
        <p:nvSpPr>
          <p:cNvPr id="212995" name="Rectangle 3"/>
          <p:cNvSpPr>
            <a:spLocks noGrp="1" noChangeArrowheads="1"/>
          </p:cNvSpPr>
          <p:nvPr>
            <p:ph type="body" idx="1"/>
          </p:nvPr>
        </p:nvSpPr>
        <p:spPr>
          <a:xfrm>
            <a:off x="742950" y="1600200"/>
            <a:ext cx="8166100" cy="3352800"/>
          </a:xfrm>
        </p:spPr>
        <p:txBody>
          <a:bodyPr/>
          <a:lstStyle/>
          <a:p>
            <a:pPr eaLnBrk="1" hangingPunct="1"/>
            <a:r>
              <a:rPr lang="en-US">
                <a:solidFill>
                  <a:schemeClr val="accent1"/>
                </a:solidFill>
                <a:ea typeface="ＭＳ Ｐゴシック" pitchFamily="-111" charset="-128"/>
                <a:cs typeface="ＭＳ Ｐゴシック" pitchFamily="-111" charset="-128"/>
              </a:rPr>
              <a:t>Resulting maps produced with hard coded title string</a:t>
            </a:r>
          </a:p>
          <a:p>
            <a:pPr lvl="1" eaLnBrk="1" hangingPunct="1"/>
            <a:r>
              <a:rPr lang="en-US"/>
              <a:t>Remove by modifying the template for Mapviewer requests:</a:t>
            </a:r>
          </a:p>
          <a:p>
            <a:pPr lvl="1" eaLnBrk="1" hangingPunct="1"/>
            <a:endParaRPr lang="en-US"/>
          </a:p>
          <a:p>
            <a:pPr lvl="1" eaLnBrk="1" hangingPunct="1"/>
            <a:endParaRPr lang="en-US"/>
          </a:p>
          <a:p>
            <a:pPr lvl="1" eaLnBrk="1" hangingPunct="1"/>
            <a:endParaRPr lang="en-US"/>
          </a:p>
          <a:p>
            <a:pPr eaLnBrk="1" hangingPunct="1"/>
            <a:r>
              <a:rPr lang="en-US">
                <a:solidFill>
                  <a:schemeClr val="accent1"/>
                </a:solidFill>
                <a:ea typeface="ＭＳ Ｐゴシック" pitchFamily="-111" charset="-128"/>
                <a:cs typeface="ＭＳ Ｐゴシック" pitchFamily="-111" charset="-128"/>
              </a:rPr>
              <a:t>Responses contain invalid schema specification</a:t>
            </a:r>
          </a:p>
          <a:p>
            <a:pPr lvl="1" eaLnBrk="1" hangingPunct="1"/>
            <a:r>
              <a:rPr lang="en-US"/>
              <a:t>Remove by modifying the template for map responses:</a:t>
            </a:r>
          </a:p>
          <a:p>
            <a:pPr lvl="1" eaLnBrk="1" hangingPunct="1">
              <a:buFontTx/>
              <a:buNone/>
            </a:pPr>
            <a:endParaRPr lang="en-US"/>
          </a:p>
          <a:p>
            <a:pPr lvl="1" eaLnBrk="1" hangingPunct="1"/>
            <a:endParaRPr lang="en-US"/>
          </a:p>
          <a:p>
            <a:pPr eaLnBrk="1" hangingPunct="1"/>
            <a:endParaRPr lang="en-US">
              <a:ea typeface="ＭＳ Ｐゴシック" pitchFamily="-111" charset="-128"/>
              <a:cs typeface="ＭＳ Ｐゴシック" pitchFamily="-111" charset="-128"/>
            </a:endParaRPr>
          </a:p>
        </p:txBody>
      </p:sp>
      <p:sp>
        <p:nvSpPr>
          <p:cNvPr id="212996" name="Rectangle 4"/>
          <p:cNvSpPr>
            <a:spLocks noChangeArrowheads="1"/>
          </p:cNvSpPr>
          <p:nvPr/>
        </p:nvSpPr>
        <p:spPr bwMode="gray">
          <a:xfrm>
            <a:off x="685800" y="2362200"/>
            <a:ext cx="8991600"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UPDATE openls_nodes</a:t>
            </a:r>
          </a:p>
          <a:p>
            <a:pPr defTabSz="228600"/>
            <a:r>
              <a:rPr lang="en-US" sz="1600"/>
              <a:t>SET openls = REPLACE (openls,'title="Oracle OpenLS Map"','')</a:t>
            </a:r>
          </a:p>
          <a:p>
            <a:pPr defTabSz="228600"/>
            <a:r>
              <a:rPr lang="en-US" sz="1600"/>
              <a:t>WHERE name = 'Oracle Mapviewer request';</a:t>
            </a:r>
          </a:p>
          <a:p>
            <a:pPr defTabSz="228600"/>
            <a:r>
              <a:rPr lang="en-US" sz="1600"/>
              <a:t>COMMIT;</a:t>
            </a:r>
          </a:p>
        </p:txBody>
      </p:sp>
      <p:sp>
        <p:nvSpPr>
          <p:cNvPr id="212997" name="Rectangle 5"/>
          <p:cNvSpPr>
            <a:spLocks noChangeArrowheads="1"/>
          </p:cNvSpPr>
          <p:nvPr/>
        </p:nvSpPr>
        <p:spPr bwMode="gray">
          <a:xfrm>
            <a:off x="685800" y="4267200"/>
            <a:ext cx="8991600" cy="15843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UPDATE mdsys.openls_nodes</a:t>
            </a:r>
          </a:p>
          <a:p>
            <a:pPr defTabSz="228600"/>
            <a:r>
              <a:rPr lang="en-US" sz="1600"/>
              <a:t>SET openls = REPLACE (openls,'xsi:schemaLocation="http://www.opengis.net/xls C:\WebServicesProject\OPENLS~2\PresentationService.xsd"','')</a:t>
            </a:r>
          </a:p>
          <a:p>
            <a:pPr defTabSz="228600"/>
            <a:r>
              <a:rPr lang="en-US" sz="1600"/>
              <a:t>WHERE name = 'map response';</a:t>
            </a:r>
          </a:p>
          <a:p>
            <a:pPr defTabSz="228600"/>
            <a:r>
              <a:rPr lang="en-US" sz="1600"/>
              <a:t>COMMIT;</a:t>
            </a:r>
          </a:p>
        </p:txBody>
      </p:sp>
    </p:spTree>
  </p:cSld>
  <p:clrMapOvr>
    <a:masterClrMapping/>
  </p:clrMapOvr>
  <p:transition>
    <p:wipe dir="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990600" y="2133600"/>
            <a:ext cx="7467600"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OpenLS - Routing Service</a:t>
            </a:r>
          </a:p>
        </p:txBody>
      </p:sp>
    </p:spTree>
  </p:cSld>
  <p:clrMapOvr>
    <a:masterClrMapping/>
  </p:clrMapOvr>
  <p:transition>
    <p:wipe dir="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Configure Router URL</a:t>
            </a:r>
          </a:p>
        </p:txBody>
      </p:sp>
      <p:sp>
        <p:nvSpPr>
          <p:cNvPr id="216067" name="Rectangle 3"/>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URLs to external services are defined in table OPENLSSERVICES</a:t>
            </a:r>
          </a:p>
          <a:p>
            <a:pPr eaLnBrk="1" hangingPunct="1"/>
            <a:r>
              <a:rPr lang="en-US" sz="2000">
                <a:ea typeface="ＭＳ Ｐゴシック" pitchFamily="-111" charset="-128"/>
                <a:cs typeface="ＭＳ Ｐゴシック" pitchFamily="-111" charset="-128"/>
              </a:rPr>
              <a:t>One URL for each OpenLS service</a:t>
            </a: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r>
              <a:rPr lang="en-US" sz="2000">
                <a:ea typeface="ＭＳ Ｐゴシック" pitchFamily="-111" charset="-128"/>
                <a:cs typeface="ＭＳ Ｐゴシック" pitchFamily="-111" charset="-128"/>
              </a:rPr>
              <a:t>Make sure that you also have granted access to the target host / port via the network access ACL!</a:t>
            </a:r>
          </a:p>
        </p:txBody>
      </p:sp>
      <p:sp>
        <p:nvSpPr>
          <p:cNvPr id="216068" name="Rectangle 4"/>
          <p:cNvSpPr>
            <a:spLocks noChangeArrowheads="1"/>
          </p:cNvSpPr>
          <p:nvPr/>
        </p:nvSpPr>
        <p:spPr bwMode="gray">
          <a:xfrm>
            <a:off x="685800" y="2438400"/>
            <a:ext cx="8918575" cy="13398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UPDATE mdsys.openlsservices</a:t>
            </a:r>
          </a:p>
          <a:p>
            <a:pPr defTabSz="228600"/>
            <a:r>
              <a:rPr lang="en-US" sz="1600"/>
              <a:t>SET url =   </a:t>
            </a:r>
          </a:p>
          <a:p>
            <a:pPr defTabSz="228600"/>
            <a:r>
              <a:rPr lang="en-US" sz="1600"/>
              <a:t>    </a:t>
            </a:r>
            <a:r>
              <a:rPr lang="en-US" sz="1600">
                <a:solidFill>
                  <a:schemeClr val="accent1"/>
                </a:solidFill>
              </a:rPr>
              <a:t>'http://localhost:7001/routeserver/servlet/RouteServerServlet'</a:t>
            </a:r>
          </a:p>
          <a:p>
            <a:pPr defTabSz="228600"/>
            <a:r>
              <a:rPr lang="en-US" sz="1600"/>
              <a:t>WHERE service = 'Route Service';</a:t>
            </a:r>
          </a:p>
          <a:p>
            <a:pPr defTabSz="228600"/>
            <a:r>
              <a:rPr lang="en-US" sz="1600"/>
              <a:t>COMMIT;</a:t>
            </a:r>
          </a:p>
        </p:txBody>
      </p:sp>
      <p:sp>
        <p:nvSpPr>
          <p:cNvPr id="870406" name="Text Box 6"/>
          <p:cNvSpPr txBox="1">
            <a:spLocks noChangeArrowheads="1"/>
          </p:cNvSpPr>
          <p:nvPr/>
        </p:nvSpPr>
        <p:spPr bwMode="gray">
          <a:xfrm>
            <a:off x="7924800" y="152400"/>
            <a:ext cx="1752600" cy="1223963"/>
          </a:xfrm>
          <a:prstGeom prst="rect">
            <a:avLst/>
          </a:prstGeom>
          <a:solidFill>
            <a:srgbClr val="FFFF66"/>
          </a:solidFill>
          <a:ln w="9525">
            <a:solidFill>
              <a:schemeClr val="accent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US" sz="2100">
                <a:latin typeface="Arial" pitchFamily="-84" charset="0"/>
                <a:ea typeface="Times New Roman" pitchFamily="-84" charset="0"/>
                <a:cs typeface="Times New Roman" pitchFamily="-84" charset="0"/>
              </a:rPr>
              <a:t>NOTE</a:t>
            </a:r>
            <a:r>
              <a:rPr lang="en-US" sz="2100" b="0">
                <a:latin typeface="Arial" pitchFamily="-84" charset="0"/>
                <a:ea typeface="Times New Roman" pitchFamily="-84" charset="0"/>
                <a:cs typeface="Times New Roman" pitchFamily="-84" charset="0"/>
              </a:rPr>
              <a:t>: </a:t>
            </a:r>
          </a:p>
          <a:p>
            <a:pPr>
              <a:spcBef>
                <a:spcPct val="50000"/>
              </a:spcBef>
              <a:defRPr/>
            </a:pPr>
            <a:r>
              <a:rPr lang="en-US" sz="2100" b="0">
                <a:latin typeface="Arial" pitchFamily="-84" charset="0"/>
                <a:ea typeface="Times New Roman" pitchFamily="-84" charset="0"/>
                <a:cs typeface="Times New Roman" pitchFamily="-84" charset="0"/>
              </a:rPr>
              <a:t>Must run as SYSTEM</a:t>
            </a:r>
          </a:p>
        </p:txBody>
      </p:sp>
    </p:spTree>
  </p:cSld>
  <p:clrMapOvr>
    <a:masterClrMapping/>
  </p:clrMapOvr>
  <p:transition>
    <p:wipe dir="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DetermineRouteRequest </a:t>
            </a:r>
            <a:r>
              <a:rPr lang="en-US">
                <a:ea typeface="ＭＳ Ｐゴシック" pitchFamily="-111" charset="-128"/>
                <a:cs typeface="ＭＳ Ｐゴシック" pitchFamily="-111" charset="-128"/>
              </a:rPr>
              <a:t>request</a:t>
            </a:r>
          </a:p>
        </p:txBody>
      </p:sp>
      <p:sp>
        <p:nvSpPr>
          <p:cNvPr id="217091" name="Rectangle 3"/>
          <p:cNvSpPr>
            <a:spLocks noGrp="1" noChangeArrowheads="1"/>
          </p:cNvSpPr>
          <p:nvPr>
            <p:ph type="body" idx="4294967295"/>
          </p:nvPr>
        </p:nvSpPr>
        <p:spPr bwMode="gray">
          <a:xfrm>
            <a:off x="685800" y="1066800"/>
            <a:ext cx="8991600" cy="5222875"/>
          </a:xfrm>
          <a:solidFill>
            <a:srgbClr val="FFFF99"/>
          </a:solidFill>
          <a:ln w="25400" cap="flat">
            <a:solidFill>
              <a:schemeClr val="tx1"/>
            </a:solidFill>
          </a:ln>
        </p:spPr>
        <p:txBody>
          <a:bodyPr lIns="91440" tIns="45720" rIns="91440" bIns="45720">
            <a:spAutoFit/>
          </a:bodyPr>
          <a:lstStyle/>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&lt;XLS version="1.1"</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xmlns="http://www.opengis.net/xls"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xmlns:gml="http://www.opengis.net/gml"</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xmlns:xsi="http://www.w3.org/2001/XMLSchema-instance"</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xsi:schemaLocation="http://www.opengis.net/xls"&gt;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&lt;RequestHeader clientName="USERNAME" clientPassword="PASSWORD"/&gt;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 version="1.0" requestID="12345"</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methodName="DetermineRouteRequest"&gt;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&lt;DetermineRouteRequest&gt;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&lt;RoutePlan&gt;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&lt;RoutePreference&gt;Fastest&lt;/RoutePreference&gt;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&lt;WayPointList&gt;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a:t>
            </a:r>
            <a:r>
              <a:rPr lang="en-US" sz="1400" b="1">
                <a:solidFill>
                  <a:schemeClr val="accent1"/>
                </a:solidFill>
                <a:latin typeface="Courier New" pitchFamily="-111" charset="0"/>
                <a:ea typeface="ＭＳ Ｐゴシック" pitchFamily="-111" charset="-128"/>
                <a:cs typeface="ＭＳ Ｐゴシック" pitchFamily="-111" charset="-128"/>
              </a:rPr>
              <a:t>&lt;StartPoint&gt;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&lt;Address countryCode="US"&gt;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&lt;Building number="100"/&gt;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&lt;Street&gt;Cambridgeside Pl&lt;/Street&gt;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&lt;Place type="CountrySubdivision"&gt;MA&lt;/Place&gt;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&lt;Place type="Municipality"&gt;Cambridge&lt;/Place&gt;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&lt;PostalCode&gt;02141&lt;/PostalCode&gt;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&lt;/StartPoint&gt;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 .</a:t>
            </a:r>
          </a:p>
        </p:txBody>
      </p:sp>
      <p:sp>
        <p:nvSpPr>
          <p:cNvPr id="217092" name="Rectangle 4"/>
          <p:cNvSpPr>
            <a:spLocks noChangeArrowheads="1"/>
          </p:cNvSpPr>
          <p:nvPr/>
        </p:nvSpPr>
        <p:spPr bwMode="gray">
          <a:xfrm>
            <a:off x="990600" y="3657600"/>
            <a:ext cx="7848600" cy="23622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71429" name="Text Box 5"/>
          <p:cNvSpPr txBox="1">
            <a:spLocks noChangeArrowheads="1"/>
          </p:cNvSpPr>
          <p:nvPr/>
        </p:nvSpPr>
        <p:spPr bwMode="auto">
          <a:xfrm>
            <a:off x="7772400" y="3354388"/>
            <a:ext cx="1749425" cy="379412"/>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Start address</a:t>
            </a:r>
          </a:p>
        </p:txBody>
      </p:sp>
    </p:spTree>
  </p:cSld>
  <p:clrMapOvr>
    <a:masterClrMapping/>
  </p:clrMapOvr>
  <p:transition>
    <p:wipe dir="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DetermineRouteRequest </a:t>
            </a:r>
            <a:r>
              <a:rPr lang="en-US">
                <a:ea typeface="ＭＳ Ｐゴシック" pitchFamily="-111" charset="-128"/>
                <a:cs typeface="ＭＳ Ｐゴシック" pitchFamily="-111" charset="-128"/>
              </a:rPr>
              <a:t>request (cont’d)</a:t>
            </a:r>
          </a:p>
        </p:txBody>
      </p:sp>
      <p:sp>
        <p:nvSpPr>
          <p:cNvPr id="218115" name="Rectangle 3"/>
          <p:cNvSpPr>
            <a:spLocks noGrp="1" noChangeArrowheads="1"/>
          </p:cNvSpPr>
          <p:nvPr>
            <p:ph type="body" idx="4294967295"/>
          </p:nvPr>
        </p:nvSpPr>
        <p:spPr bwMode="gray">
          <a:xfrm>
            <a:off x="685800" y="1762125"/>
            <a:ext cx="8991600" cy="3733800"/>
          </a:xfrm>
          <a:solidFill>
            <a:srgbClr val="FFFF99"/>
          </a:solidFill>
          <a:ln w="25400" cap="flat">
            <a:solidFill>
              <a:schemeClr val="tx1"/>
            </a:solidFill>
          </a:ln>
        </p:spPr>
        <p:txBody>
          <a:bodyPr lIns="91440" tIns="45720" rIns="91440" bIns="45720">
            <a:spAutoFit/>
          </a:bodyPr>
          <a:lstStyle/>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 .</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a:t>
            </a:r>
            <a:r>
              <a:rPr lang="en-US" sz="1400" b="1">
                <a:solidFill>
                  <a:schemeClr val="accent1"/>
                </a:solidFill>
                <a:latin typeface="Courier New" pitchFamily="-111" charset="0"/>
                <a:ea typeface="ＭＳ Ｐゴシック" pitchFamily="-111" charset="-128"/>
                <a:cs typeface="ＭＳ Ｐゴシック" pitchFamily="-111" charset="-128"/>
              </a:rPr>
              <a:t>&lt;EndPoint&gt;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&lt;Address countryCode="US"&gt;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&lt;Building number="1"/&gt;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&lt;Street&gt;Oracle Dr&lt;/Street&gt;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&lt;/StreetAddress&gt;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&lt;Place type="CountrySubdivision"&gt;New Hampshire&lt;/Place&gt;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&lt;Place type="Municipality"&gt;Nashua&lt;/Place&gt;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&lt;PostalCode&gt;03062&lt;/PostalCode&gt;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&lt;/Address&gt;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&lt;/EndPoint&gt;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&lt;/WayPointList&gt;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&lt;/RoutePlan&gt;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&lt;/DetermineRouteRequest&gt;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&lt;/Request&gt;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&lt;/XLS&gt;</a:t>
            </a:r>
          </a:p>
        </p:txBody>
      </p:sp>
      <p:sp>
        <p:nvSpPr>
          <p:cNvPr id="218116" name="Rectangle 4"/>
          <p:cNvSpPr>
            <a:spLocks noChangeArrowheads="1"/>
          </p:cNvSpPr>
          <p:nvPr/>
        </p:nvSpPr>
        <p:spPr bwMode="gray">
          <a:xfrm>
            <a:off x="990600" y="2057400"/>
            <a:ext cx="7848600" cy="23622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75525" name="Text Box 5"/>
          <p:cNvSpPr txBox="1">
            <a:spLocks noChangeArrowheads="1"/>
          </p:cNvSpPr>
          <p:nvPr/>
        </p:nvSpPr>
        <p:spPr bwMode="auto">
          <a:xfrm>
            <a:off x="7772400" y="1905000"/>
            <a:ext cx="1749425"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Destination address</a:t>
            </a:r>
          </a:p>
        </p:txBody>
      </p:sp>
    </p:spTree>
  </p:cSld>
  <p:clrMapOvr>
    <a:masterClrMapping/>
  </p:clrMapOvr>
  <p:transition>
    <p:wipe dir="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DetermineRouteRequest </a:t>
            </a:r>
            <a:r>
              <a:rPr lang="en-US">
                <a:ea typeface="ＭＳ Ｐゴシック" pitchFamily="-111" charset="-128"/>
                <a:cs typeface="ＭＳ Ｐゴシック" pitchFamily="-111" charset="-128"/>
              </a:rPr>
              <a:t>response</a:t>
            </a:r>
            <a:endParaRPr lang="fr-FR">
              <a:ea typeface="ＭＳ Ｐゴシック" pitchFamily="-111" charset="-128"/>
              <a:cs typeface="ＭＳ Ｐゴシック" pitchFamily="-111" charset="-128"/>
            </a:endParaRPr>
          </a:p>
        </p:txBody>
      </p:sp>
      <p:sp>
        <p:nvSpPr>
          <p:cNvPr id="219139" name="Rectangle 3"/>
          <p:cNvSpPr>
            <a:spLocks noChangeArrowheads="1"/>
          </p:cNvSpPr>
          <p:nvPr/>
        </p:nvSpPr>
        <p:spPr bwMode="gray">
          <a:xfrm>
            <a:off x="685800" y="1143000"/>
            <a:ext cx="8991600" cy="43719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&lt;xls:XLS xsi:schemaLocation="http://www.opengis.net/xls version="1.1"&gt;</a:t>
            </a:r>
          </a:p>
          <a:p>
            <a:pPr defTabSz="228600"/>
            <a:r>
              <a:rPr lang="en-US" sz="1400"/>
              <a:t>  &lt;xls:ResponseHeader/&gt;</a:t>
            </a:r>
          </a:p>
          <a:p>
            <a:pPr defTabSz="228600"/>
            <a:r>
              <a:rPr lang="en-US" sz="1400"/>
              <a:t>  &lt;xls:Response numberOfResponses="1" requestID="12345" version="1.0"&gt;</a:t>
            </a:r>
          </a:p>
          <a:p>
            <a:pPr defTabSz="228600"/>
            <a:r>
              <a:rPr lang="en-US" sz="1400"/>
              <a:t>    &lt;xls:DetermineRouteResponse&gt;</a:t>
            </a:r>
          </a:p>
          <a:p>
            <a:pPr defTabSz="228600"/>
            <a:r>
              <a:rPr lang="en-US" sz="1400"/>
              <a:t>      &lt;xls:RouteSummary&gt;</a:t>
            </a:r>
          </a:p>
          <a:p>
            <a:pPr defTabSz="228600"/>
            <a:r>
              <a:rPr lang="en-US" sz="1400">
                <a:solidFill>
                  <a:schemeClr val="accent1"/>
                </a:solidFill>
              </a:rPr>
              <a:t>        &lt;xls:TotalTime&gt;P0DT0H46M30S&lt;/xls:TotalTime&gt;</a:t>
            </a:r>
          </a:p>
          <a:p>
            <a:pPr defTabSz="228600"/>
            <a:r>
              <a:rPr lang="en-US" sz="1400">
                <a:solidFill>
                  <a:schemeClr val="accent1"/>
                </a:solidFill>
              </a:rPr>
              <a:t>        &lt;xls:TotalDistance uom="M" value="63754.3"/&gt;</a:t>
            </a:r>
          </a:p>
          <a:p>
            <a:pPr defTabSz="228600"/>
            <a:r>
              <a:rPr lang="en-US" sz="1400"/>
              <a:t>        &lt;xls:BoundingBox srsName="4326"&gt;</a:t>
            </a:r>
          </a:p>
          <a:p>
            <a:pPr defTabSz="228600"/>
            <a:r>
              <a:rPr lang="en-US" sz="1400"/>
              <a:t>          &lt;gml:pos dimension="2" srsName="4326"&gt;-71.45937 42.36241&lt;/gml:pos&gt;</a:t>
            </a:r>
          </a:p>
          <a:p>
            <a:pPr defTabSz="228600"/>
            <a:r>
              <a:rPr lang="en-US" sz="1400"/>
              <a:t>          &lt;gml:pos dimension="2" srsName="4326"&gt;-71.05701 42.70824&lt;/gml:pos&gt;</a:t>
            </a:r>
          </a:p>
          <a:p>
            <a:pPr defTabSz="228600"/>
            <a:r>
              <a:rPr lang="en-US" sz="1400"/>
              <a:t>        &lt;/xls:BoundingBox&gt;</a:t>
            </a:r>
          </a:p>
          <a:p>
            <a:pPr defTabSz="228600"/>
            <a:r>
              <a:rPr lang="en-US" sz="1400"/>
              <a:t>      &lt;/xls:RouteSummary&gt;</a:t>
            </a:r>
          </a:p>
          <a:p>
            <a:pPr defTabSz="228600"/>
            <a:r>
              <a:rPr lang="en-US" sz="1400">
                <a:solidFill>
                  <a:schemeClr val="accent1"/>
                </a:solidFill>
              </a:rPr>
              <a:t>      &lt;xls:RouteGeometry&gt;</a:t>
            </a:r>
          </a:p>
          <a:p>
            <a:pPr defTabSz="228600"/>
            <a:r>
              <a:rPr lang="en-US" sz="1400">
                <a:solidFill>
                  <a:schemeClr val="accent1"/>
                </a:solidFill>
              </a:rPr>
              <a:t>        &lt;gml:LineString srsName="4326"&gt;</a:t>
            </a:r>
          </a:p>
          <a:p>
            <a:pPr defTabSz="228600"/>
            <a:r>
              <a:rPr lang="en-US" sz="1400">
                <a:solidFill>
                  <a:schemeClr val="accent1"/>
                </a:solidFill>
              </a:rPr>
              <a:t>          &lt;gml:pos dimension="2" srsName="4326"&gt;-71.0731,42.36914&lt;/gml:pos&gt;</a:t>
            </a:r>
          </a:p>
          <a:p>
            <a:pPr defTabSz="228600"/>
            <a:r>
              <a:rPr lang="en-US" sz="1400">
                <a:solidFill>
                  <a:schemeClr val="accent1"/>
                </a:solidFill>
              </a:rPr>
              <a:t>          ...</a:t>
            </a:r>
          </a:p>
          <a:p>
            <a:pPr defTabSz="228600"/>
            <a:r>
              <a:rPr lang="en-US" sz="1400">
                <a:solidFill>
                  <a:schemeClr val="accent1"/>
                </a:solidFill>
              </a:rPr>
              <a:t>          &lt;gml:pos dimension="2" srsName="4326"&gt;-71.45937,42.70781&lt;/gml:pos&gt;</a:t>
            </a:r>
          </a:p>
          <a:p>
            <a:pPr defTabSz="228600"/>
            <a:r>
              <a:rPr lang="en-US" sz="1400">
                <a:solidFill>
                  <a:schemeClr val="accent1"/>
                </a:solidFill>
              </a:rPr>
              <a:t>        &lt;/gml:LineString&gt;</a:t>
            </a:r>
          </a:p>
          <a:p>
            <a:pPr defTabSz="228600"/>
            <a:r>
              <a:rPr lang="en-US" sz="1400">
                <a:solidFill>
                  <a:schemeClr val="accent1"/>
                </a:solidFill>
              </a:rPr>
              <a:t>      &lt;/xls:RouteGeometry&gt;</a:t>
            </a:r>
          </a:p>
          <a:p>
            <a:pPr defTabSz="228600"/>
            <a:r>
              <a:rPr lang="en-US" sz="1400"/>
              <a:t>. . .</a:t>
            </a:r>
          </a:p>
        </p:txBody>
      </p:sp>
      <p:sp>
        <p:nvSpPr>
          <p:cNvPr id="219140" name="Rectangle 4"/>
          <p:cNvSpPr>
            <a:spLocks noChangeArrowheads="1"/>
          </p:cNvSpPr>
          <p:nvPr/>
        </p:nvSpPr>
        <p:spPr bwMode="gray">
          <a:xfrm>
            <a:off x="1066800" y="3733800"/>
            <a:ext cx="8305800" cy="15240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219141" name="Rectangle 5"/>
          <p:cNvSpPr>
            <a:spLocks noChangeArrowheads="1"/>
          </p:cNvSpPr>
          <p:nvPr/>
        </p:nvSpPr>
        <p:spPr bwMode="gray">
          <a:xfrm>
            <a:off x="1066800" y="2286000"/>
            <a:ext cx="8305800" cy="4572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72454" name="Text Box 6"/>
          <p:cNvSpPr txBox="1">
            <a:spLocks noChangeArrowheads="1"/>
          </p:cNvSpPr>
          <p:nvPr/>
        </p:nvSpPr>
        <p:spPr bwMode="auto">
          <a:xfrm>
            <a:off x="7997825" y="1995488"/>
            <a:ext cx="1524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Total time and distance</a:t>
            </a:r>
          </a:p>
        </p:txBody>
      </p:sp>
      <p:sp>
        <p:nvSpPr>
          <p:cNvPr id="872455" name="Text Box 7"/>
          <p:cNvSpPr txBox="1">
            <a:spLocks noChangeArrowheads="1"/>
          </p:cNvSpPr>
          <p:nvPr/>
        </p:nvSpPr>
        <p:spPr bwMode="auto">
          <a:xfrm>
            <a:off x="7772400" y="350520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Route geometry</a:t>
            </a:r>
          </a:p>
        </p:txBody>
      </p:sp>
    </p:spTree>
  </p:cSld>
  <p:clrMapOvr>
    <a:masterClrMapping/>
  </p:clrMapOvr>
  <p:transition>
    <p:wipe dir="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63613" y="304800"/>
            <a:ext cx="8485187" cy="941388"/>
          </a:xfrm>
        </p:spPr>
        <p:txBody>
          <a:bodyPr/>
          <a:lstStyle/>
          <a:p>
            <a:pPr eaLnBrk="1" hangingPunct="1"/>
            <a:r>
              <a:rPr lang="en-US" i="1">
                <a:ea typeface="ＭＳ Ｐゴシック" pitchFamily="-111" charset="-128"/>
                <a:cs typeface="ＭＳ Ｐゴシック" pitchFamily="-111" charset="-128"/>
              </a:rPr>
              <a:t>DetermineRouteRequest </a:t>
            </a:r>
            <a:r>
              <a:rPr lang="en-US">
                <a:ea typeface="ＭＳ Ｐゴシック" pitchFamily="-111" charset="-128"/>
                <a:cs typeface="ＭＳ Ｐゴシック" pitchFamily="-111" charset="-128"/>
              </a:rPr>
              <a:t>response (cont’d)</a:t>
            </a:r>
            <a:endParaRPr lang="fr-FR">
              <a:ea typeface="ＭＳ Ｐゴシック" pitchFamily="-111" charset="-128"/>
              <a:cs typeface="ＭＳ Ｐゴシック" pitchFamily="-111" charset="-128"/>
            </a:endParaRPr>
          </a:p>
        </p:txBody>
      </p:sp>
      <p:sp>
        <p:nvSpPr>
          <p:cNvPr id="220163" name="Rectangle 3"/>
          <p:cNvSpPr>
            <a:spLocks noChangeArrowheads="1"/>
          </p:cNvSpPr>
          <p:nvPr/>
        </p:nvSpPr>
        <p:spPr bwMode="gray">
          <a:xfrm>
            <a:off x="685800" y="1143000"/>
            <a:ext cx="8991600" cy="41592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 . .</a:t>
            </a:r>
          </a:p>
          <a:p>
            <a:pPr defTabSz="228600"/>
            <a:r>
              <a:rPr lang="en-US" sz="1400">
                <a:solidFill>
                  <a:schemeClr val="accent1"/>
                </a:solidFill>
              </a:rPr>
              <a:t>      &lt;RouteInstructionsList&gt;</a:t>
            </a:r>
          </a:p>
          <a:p>
            <a:pPr defTabSz="228600"/>
            <a:r>
              <a:rPr lang="en-US" sz="1400">
                <a:solidFill>
                  <a:schemeClr val="accent1"/>
                </a:solidFill>
              </a:rPr>
              <a:t>        &lt;xls:RouteInstruction duration="P0D0H"&gt;</a:t>
            </a:r>
          </a:p>
          <a:p>
            <a:pPr defTabSz="228600"/>
            <a:r>
              <a:rPr lang="en-US" sz="1400">
                <a:solidFill>
                  <a:schemeClr val="accent1"/>
                </a:solidFill>
              </a:rPr>
              <a:t>          &lt;xls:Instruction&gt;</a:t>
            </a:r>
          </a:p>
          <a:p>
            <a:pPr defTabSz="228600"/>
            <a:r>
              <a:rPr lang="en-US" sz="1400">
                <a:solidFill>
                  <a:schemeClr val="accent1"/>
                </a:solidFill>
              </a:rPr>
              <a:t>             Start out on CAMBRIDGESIDE PL (Going East)</a:t>
            </a:r>
          </a:p>
          <a:p>
            <a:pPr defTabSz="228600"/>
            <a:r>
              <a:rPr lang="en-US" sz="1400">
                <a:solidFill>
                  <a:schemeClr val="accent1"/>
                </a:solidFill>
              </a:rPr>
              <a:t>          &lt;/xls:Instruction&gt;</a:t>
            </a:r>
          </a:p>
          <a:p>
            <a:pPr defTabSz="228600"/>
            <a:r>
              <a:rPr lang="en-US" sz="1400">
                <a:solidFill>
                  <a:schemeClr val="accent1"/>
                </a:solidFill>
              </a:rPr>
              <a:t>          &lt;xls:distance uom="M" value="50.3"/&gt;</a:t>
            </a:r>
          </a:p>
          <a:p>
            <a:pPr defTabSz="228600"/>
            <a:r>
              <a:rPr lang="en-US" sz="1400">
                <a:solidFill>
                  <a:schemeClr val="accent1"/>
                </a:solidFill>
              </a:rPr>
              <a:t>        &lt;/xls:RouteInstruction&gt;</a:t>
            </a:r>
          </a:p>
          <a:p>
            <a:pPr defTabSz="228600"/>
            <a:r>
              <a:rPr lang="en-US" sz="1400">
                <a:solidFill>
                  <a:schemeClr val="accent1"/>
                </a:solidFill>
              </a:rPr>
              <a:t>        ...</a:t>
            </a:r>
          </a:p>
          <a:p>
            <a:pPr defTabSz="228600"/>
            <a:r>
              <a:rPr lang="en-US" sz="1400">
                <a:solidFill>
                  <a:schemeClr val="accent1"/>
                </a:solidFill>
              </a:rPr>
              <a:t>        &lt;xls:RouteInstruction duration="P0D0H"&gt;</a:t>
            </a:r>
          </a:p>
          <a:p>
            <a:pPr defTabSz="228600"/>
            <a:r>
              <a:rPr lang="en-US" sz="1400">
                <a:solidFill>
                  <a:schemeClr val="accent1"/>
                </a:solidFill>
              </a:rPr>
              <a:t>          &lt;xls:Instruction&gt;</a:t>
            </a:r>
          </a:p>
          <a:p>
            <a:pPr defTabSz="228600"/>
            <a:r>
              <a:rPr lang="en-US" sz="1400">
                <a:solidFill>
                  <a:schemeClr val="accent1"/>
                </a:solidFill>
              </a:rPr>
              <a:t>            Turn RIGHT onto ORACLE DR (Going North) </a:t>
            </a:r>
          </a:p>
          <a:p>
            <a:pPr defTabSz="228600"/>
            <a:r>
              <a:rPr lang="en-US" sz="1400">
                <a:solidFill>
                  <a:schemeClr val="accent1"/>
                </a:solidFill>
              </a:rPr>
              <a:t>         &lt;/xls:Instruction&gt;</a:t>
            </a:r>
          </a:p>
          <a:p>
            <a:pPr defTabSz="228600"/>
            <a:r>
              <a:rPr lang="en-US" sz="1400">
                <a:solidFill>
                  <a:schemeClr val="accent1"/>
                </a:solidFill>
              </a:rPr>
              <a:t>          &lt;xls:distance uom="M" value="0"/&gt;</a:t>
            </a:r>
          </a:p>
          <a:p>
            <a:pPr defTabSz="228600"/>
            <a:r>
              <a:rPr lang="en-US" sz="1400">
                <a:solidFill>
                  <a:schemeClr val="accent1"/>
                </a:solidFill>
              </a:rPr>
              <a:t>        &lt;/xls:RouteInstruction&gt;</a:t>
            </a:r>
          </a:p>
          <a:p>
            <a:pPr defTabSz="228600"/>
            <a:r>
              <a:rPr lang="en-US" sz="1400">
                <a:solidFill>
                  <a:schemeClr val="accent1"/>
                </a:solidFill>
              </a:rPr>
              <a:t>      &lt;/RouteInstructionsList&gt;</a:t>
            </a:r>
          </a:p>
          <a:p>
            <a:pPr defTabSz="228600"/>
            <a:r>
              <a:rPr lang="en-US" sz="1400"/>
              <a:t>    &lt;/xls:DetermineRouteResponse&gt;</a:t>
            </a:r>
          </a:p>
          <a:p>
            <a:pPr defTabSz="228600"/>
            <a:r>
              <a:rPr lang="en-US" sz="1400"/>
              <a:t>  &lt;/xls:Response&gt;</a:t>
            </a:r>
          </a:p>
          <a:p>
            <a:pPr defTabSz="228600"/>
            <a:r>
              <a:rPr lang="en-US" sz="1400"/>
              <a:t>&lt;/xls:XLS&gt;</a:t>
            </a:r>
          </a:p>
        </p:txBody>
      </p:sp>
      <p:sp>
        <p:nvSpPr>
          <p:cNvPr id="220164" name="Rectangle 8"/>
          <p:cNvSpPr>
            <a:spLocks noChangeArrowheads="1"/>
          </p:cNvSpPr>
          <p:nvPr/>
        </p:nvSpPr>
        <p:spPr bwMode="gray">
          <a:xfrm>
            <a:off x="1066800" y="1371600"/>
            <a:ext cx="8305800" cy="3200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76551" name="Text Box 7"/>
          <p:cNvSpPr txBox="1">
            <a:spLocks noChangeArrowheads="1"/>
          </p:cNvSpPr>
          <p:nvPr/>
        </p:nvSpPr>
        <p:spPr bwMode="auto">
          <a:xfrm>
            <a:off x="7696200" y="408305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Route instructions</a:t>
            </a:r>
          </a:p>
        </p:txBody>
      </p:sp>
    </p:spTree>
  </p:cSld>
  <p:clrMapOvr>
    <a:masterClrMapping/>
  </p:clrMapOvr>
  <p:transition>
    <p:wipe dir="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Restrictions / Issues</a:t>
            </a:r>
          </a:p>
        </p:txBody>
      </p:sp>
      <p:sp>
        <p:nvSpPr>
          <p:cNvPr id="221187" name="Rectangle 3"/>
          <p:cNvSpPr>
            <a:spLocks noGrp="1" noChangeArrowheads="1"/>
          </p:cNvSpPr>
          <p:nvPr>
            <p:ph type="body" idx="1"/>
          </p:nvPr>
        </p:nvSpPr>
        <p:spPr>
          <a:xfrm>
            <a:off x="742950" y="1600200"/>
            <a:ext cx="8166100" cy="3352800"/>
          </a:xfrm>
        </p:spPr>
        <p:txBody>
          <a:bodyPr/>
          <a:lstStyle/>
          <a:p>
            <a:pPr eaLnBrk="1" hangingPunct="1"/>
            <a:r>
              <a:rPr lang="en-US">
                <a:solidFill>
                  <a:schemeClr val="accent1"/>
                </a:solidFill>
                <a:ea typeface="ＭＳ Ｐゴシック" pitchFamily="-111" charset="-128"/>
                <a:cs typeface="ＭＳ Ｐゴシック" pitchFamily="-111" charset="-128"/>
              </a:rPr>
              <a:t>If route calculation fails, no error returned</a:t>
            </a:r>
          </a:p>
          <a:p>
            <a:pPr lvl="1" eaLnBrk="1" hangingPunct="1"/>
            <a:r>
              <a:rPr lang="en-US"/>
              <a:t>Only an empty route</a:t>
            </a:r>
          </a:p>
          <a:p>
            <a:pPr lvl="1" eaLnBrk="1" hangingPunct="1"/>
            <a:r>
              <a:rPr lang="en-US"/>
              <a:t>Repeat the request using the PL/SQL interface for debugging</a:t>
            </a:r>
          </a:p>
          <a:p>
            <a:pPr eaLnBrk="1" hangingPunct="1"/>
            <a:r>
              <a:rPr lang="en-US">
                <a:solidFill>
                  <a:schemeClr val="accent1"/>
                </a:solidFill>
                <a:ea typeface="ＭＳ Ｐゴシック" pitchFamily="-111" charset="-128"/>
                <a:cs typeface="ＭＳ Ｐゴシック" pitchFamily="-111" charset="-128"/>
              </a:rPr>
              <a:t>Responses contain invalid schema specification</a:t>
            </a:r>
          </a:p>
          <a:p>
            <a:pPr lvl="1" eaLnBrk="1" hangingPunct="1"/>
            <a:r>
              <a:rPr lang="en-US"/>
              <a:t>Can remove by modifying the template for route responses:</a:t>
            </a:r>
          </a:p>
          <a:p>
            <a:pPr lvl="1" eaLnBrk="1" hangingPunct="1">
              <a:buFontTx/>
              <a:buNone/>
            </a:pPr>
            <a:endParaRPr lang="en-US"/>
          </a:p>
          <a:p>
            <a:pPr lvl="1" eaLnBrk="1" hangingPunct="1"/>
            <a:endParaRPr lang="en-US"/>
          </a:p>
          <a:p>
            <a:pPr eaLnBrk="1" hangingPunct="1"/>
            <a:endParaRPr lang="en-US">
              <a:ea typeface="ＭＳ Ｐゴシック" pitchFamily="-111" charset="-128"/>
              <a:cs typeface="ＭＳ Ｐゴシック" pitchFamily="-111" charset="-128"/>
            </a:endParaRPr>
          </a:p>
        </p:txBody>
      </p:sp>
      <p:sp>
        <p:nvSpPr>
          <p:cNvPr id="221188" name="Rectangle 5"/>
          <p:cNvSpPr>
            <a:spLocks noChangeArrowheads="1"/>
          </p:cNvSpPr>
          <p:nvPr/>
        </p:nvSpPr>
        <p:spPr bwMode="gray">
          <a:xfrm>
            <a:off x="685800" y="3673475"/>
            <a:ext cx="8991600" cy="15843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UPDATE mdsys.openls_nodes</a:t>
            </a:r>
          </a:p>
          <a:p>
            <a:pPr defTabSz="228600"/>
            <a:r>
              <a:rPr lang="en-US" sz="1600"/>
              <a:t>SET openls = REPLACE (openls,'xsi:schemaLocation="http://www.opengis.net/xls C:\WebServicesProject\OPENLS~2\PresentationService.xsd"','')</a:t>
            </a:r>
          </a:p>
          <a:p>
            <a:pPr defTabSz="228600"/>
            <a:r>
              <a:rPr lang="en-US" sz="1600"/>
              <a:t>WHERE name = ‘route response';</a:t>
            </a:r>
          </a:p>
          <a:p>
            <a:pPr defTabSz="228600"/>
            <a:r>
              <a:rPr lang="en-US" sz="1600"/>
              <a:t>COMMIT;</a:t>
            </a:r>
          </a:p>
        </p:txBody>
      </p:sp>
    </p:spTree>
  </p:cSld>
  <p:clrMapOvr>
    <a:masterClrMapping/>
  </p:clrMapOvr>
  <p:transition>
    <p:wipe dir="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Text Box 2050"/>
          <p:cNvSpPr txBox="1">
            <a:spLocks noChangeArrowheads="1"/>
          </p:cNvSpPr>
          <p:nvPr/>
        </p:nvSpPr>
        <p:spPr bwMode="auto">
          <a:xfrm>
            <a:off x="990600" y="2133600"/>
            <a:ext cx="7467600"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OpenLS - Directory Service</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GetMap request</a:t>
            </a:r>
          </a:p>
        </p:txBody>
      </p:sp>
      <p:sp>
        <p:nvSpPr>
          <p:cNvPr id="35843"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Specify coordinate systems using EPSG codes</a:t>
            </a:r>
          </a:p>
          <a:p>
            <a:pPr lvl="1" eaLnBrk="1" hangingPunct="1"/>
            <a:r>
              <a:rPr lang="en-US"/>
              <a:t>Mapping table in Mapviewer configuration file</a:t>
            </a:r>
          </a:p>
          <a:p>
            <a:pPr eaLnBrk="1" hangingPunct="1"/>
            <a:r>
              <a:rPr lang="en-US">
                <a:ea typeface="ＭＳ Ｐゴシック" pitchFamily="-111" charset="-128"/>
                <a:cs typeface="ＭＳ Ｐゴシック" pitchFamily="-111" charset="-128"/>
              </a:rPr>
              <a:t>Specify the list of layers to include</a:t>
            </a:r>
          </a:p>
          <a:p>
            <a:pPr lvl="1" eaLnBrk="1" hangingPunct="1"/>
            <a:r>
              <a:rPr lang="en-US"/>
              <a:t>They correspond to Mapviewer themes</a:t>
            </a:r>
          </a:p>
          <a:p>
            <a:pPr lvl="1"/>
            <a:r>
              <a:rPr lang="en-US"/>
              <a:t>List them in the order of rendering</a:t>
            </a:r>
          </a:p>
          <a:p>
            <a:pPr eaLnBrk="1" hangingPunct="1"/>
            <a:endParaRPr lang="en-US">
              <a:ea typeface="ＭＳ Ｐゴシック" pitchFamily="-111" charset="-128"/>
              <a:cs typeface="ＭＳ Ｐゴシック" pitchFamily="-111" charset="-128"/>
            </a:endParaRPr>
          </a:p>
        </p:txBody>
      </p:sp>
      <p:sp>
        <p:nvSpPr>
          <p:cNvPr id="35844" name="Text Box 4"/>
          <p:cNvSpPr txBox="1">
            <a:spLocks noChangeArrowheads="1"/>
          </p:cNvSpPr>
          <p:nvPr/>
        </p:nvSpPr>
        <p:spPr bwMode="gray">
          <a:xfrm>
            <a:off x="793750" y="3702050"/>
            <a:ext cx="7759700" cy="231775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http://127.0.0.1:7001/mapviewer/wms</a:t>
            </a:r>
          </a:p>
          <a:p>
            <a:pPr defTabSz="228600"/>
            <a:r>
              <a:rPr lang="en-US" sz="1600">
                <a:ea typeface="Courier New" pitchFamily="-111" charset="0"/>
                <a:cs typeface="Courier New" pitchFamily="-111" charset="0"/>
              </a:rPr>
              <a:t>?VERSION=1.1.0</a:t>
            </a:r>
          </a:p>
          <a:p>
            <a:pPr defTabSz="228600"/>
            <a:r>
              <a:rPr lang="en-US" sz="1600">
                <a:ea typeface="Courier New" pitchFamily="-111" charset="0"/>
                <a:cs typeface="Courier New" pitchFamily="-111" charset="0"/>
              </a:rPr>
              <a:t>&amp;REQUEST=GetMap</a:t>
            </a:r>
          </a:p>
          <a:p>
            <a:pPr defTabSz="228600"/>
            <a:r>
              <a:rPr lang="en-US" sz="1600">
                <a:ea typeface="Courier New" pitchFamily="-111" charset="0"/>
                <a:cs typeface="Courier New" pitchFamily="-111" charset="0"/>
              </a:rPr>
              <a:t>&amp;FORMAT=image/png</a:t>
            </a:r>
          </a:p>
          <a:p>
            <a:pPr defTabSz="228600"/>
            <a:r>
              <a:rPr lang="en-US" sz="1600">
                <a:ea typeface="Courier New" pitchFamily="-111" charset="0"/>
                <a:cs typeface="Courier New" pitchFamily="-111" charset="0"/>
              </a:rPr>
              <a:t>&amp;SRS=</a:t>
            </a:r>
            <a:r>
              <a:rPr lang="en-US" sz="1600">
                <a:solidFill>
                  <a:schemeClr val="accent1"/>
                </a:solidFill>
                <a:ea typeface="Courier New" pitchFamily="-111" charset="0"/>
                <a:cs typeface="Courier New" pitchFamily="-111" charset="0"/>
              </a:rPr>
              <a:t>EPSG:4326</a:t>
            </a:r>
          </a:p>
          <a:p>
            <a:pPr defTabSz="228600"/>
            <a:r>
              <a:rPr lang="en-US" sz="1600">
                <a:ea typeface="Courier New" pitchFamily="-111" charset="0"/>
                <a:cs typeface="Courier New" pitchFamily="-111" charset="0"/>
              </a:rPr>
              <a:t>&amp;BBOX=-80,38,-78,40</a:t>
            </a:r>
          </a:p>
          <a:p>
            <a:pPr defTabSz="228600"/>
            <a:r>
              <a:rPr lang="en-US" sz="1600">
                <a:ea typeface="Courier New" pitchFamily="-111" charset="0"/>
                <a:cs typeface="Courier New" pitchFamily="-111" charset="0"/>
              </a:rPr>
              <a:t>&amp;WIDTH=480</a:t>
            </a:r>
          </a:p>
          <a:p>
            <a:pPr defTabSz="228600"/>
            <a:r>
              <a:rPr lang="en-US" sz="1600">
                <a:ea typeface="Courier New" pitchFamily="-111" charset="0"/>
                <a:cs typeface="Courier New" pitchFamily="-111" charset="0"/>
              </a:rPr>
              <a:t>&amp;HEIGHT=400</a:t>
            </a:r>
          </a:p>
          <a:p>
            <a:pPr defTabSz="228600"/>
            <a:r>
              <a:rPr lang="en-US" sz="1600">
                <a:ea typeface="Courier New" pitchFamily="-111" charset="0"/>
                <a:cs typeface="Courier New" pitchFamily="-111" charset="0"/>
              </a:rPr>
              <a:t>&amp;LAYERS=US_STATES,US_COUNTIES,US_PARKS,US_CITIES</a:t>
            </a:r>
          </a:p>
        </p:txBody>
      </p:sp>
    </p:spTree>
  </p:cSld>
  <p:clrMapOvr>
    <a:masterClrMapping/>
  </p:clrMapOvr>
  <p:transition>
    <p:wipe dir="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Rectangle 4"/>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Business Directory (“Yellow Pages”) </a:t>
            </a:r>
          </a:p>
        </p:txBody>
      </p:sp>
      <p:sp>
        <p:nvSpPr>
          <p:cNvPr id="224259" name="Rectangle 5"/>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Provide lists of businesses in a given area and matching a specified name or category</a:t>
            </a:r>
          </a:p>
          <a:p>
            <a:pPr eaLnBrk="1" hangingPunct="1"/>
            <a:r>
              <a:rPr lang="en-US">
                <a:ea typeface="ＭＳ Ｐゴシック" pitchFamily="-111" charset="-128"/>
                <a:cs typeface="ＭＳ Ｐゴシック" pitchFamily="-111" charset="-128"/>
              </a:rPr>
              <a:t>Business directory data comes from third-party providers of such data</a:t>
            </a:r>
          </a:p>
          <a:p>
            <a:pPr eaLnBrk="1" hangingPunct="1"/>
            <a:r>
              <a:rPr lang="en-US">
                <a:ea typeface="ＭＳ Ｐゴシック" pitchFamily="-111" charset="-128"/>
                <a:cs typeface="ＭＳ Ｐゴシック" pitchFamily="-111" charset="-128"/>
              </a:rPr>
              <a:t>Business data structured along a specific data model</a:t>
            </a:r>
          </a:p>
          <a:p>
            <a:pPr eaLnBrk="1" hangingPunct="1"/>
            <a:r>
              <a:rPr lang="en-US">
                <a:ea typeface="ＭＳ Ｐゴシック" pitchFamily="-111" charset="-128"/>
                <a:cs typeface="ＭＳ Ｐゴシック" pitchFamily="-111" charset="-128"/>
              </a:rPr>
              <a:t>Businesses classified in categories</a:t>
            </a:r>
          </a:p>
          <a:p>
            <a:pPr eaLnBrk="1" hangingPunct="1"/>
            <a:r>
              <a:rPr lang="en-US">
                <a:ea typeface="ＭＳ Ｐゴシック" pitchFamily="-111" charset="-128"/>
                <a:cs typeface="ＭＳ Ｐゴシック" pitchFamily="-111" charset="-128"/>
              </a:rPr>
              <a:t>A single business can belong to multiple categories</a:t>
            </a:r>
          </a:p>
          <a:p>
            <a:pPr eaLnBrk="1" hangingPunct="1"/>
            <a:r>
              <a:rPr lang="en-US">
                <a:ea typeface="ＭＳ Ｐゴシック" pitchFamily="-111" charset="-128"/>
                <a:cs typeface="ＭＳ Ｐゴシック" pitchFamily="-111" charset="-128"/>
              </a:rPr>
              <a:t>Category structuring can be flat or hierarchical</a:t>
            </a:r>
          </a:p>
          <a:p>
            <a:pPr eaLnBrk="1" hangingPunct="1"/>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Data Model for Business Directory</a:t>
            </a:r>
          </a:p>
        </p:txBody>
      </p:sp>
      <p:sp>
        <p:nvSpPr>
          <p:cNvPr id="225283" name="Text Box 19"/>
          <p:cNvSpPr txBox="1">
            <a:spLocks noChangeArrowheads="1"/>
          </p:cNvSpPr>
          <p:nvPr/>
        </p:nvSpPr>
        <p:spPr bwMode="gray">
          <a:xfrm>
            <a:off x="781050" y="2824163"/>
            <a:ext cx="3028950" cy="339725"/>
          </a:xfrm>
          <a:prstGeom prst="rect">
            <a:avLst/>
          </a:prstGeom>
          <a:solidFill>
            <a:srgbClr val="FFFF99"/>
          </a:solidFill>
          <a:ln w="19050">
            <a:solidFill>
              <a:schemeClr val="tx1"/>
            </a:solidFill>
            <a:miter lim="800000"/>
            <a:headEnd/>
            <a:tailEnd/>
          </a:ln>
        </p:spPr>
        <p:txBody>
          <a:bodyPr>
            <a:prstTxWarp prst="textNoShape">
              <a:avLst/>
            </a:prstTxWarp>
            <a:spAutoFit/>
          </a:bodyPr>
          <a:lstStyle/>
          <a:p>
            <a:pPr algn="ctr">
              <a:spcBef>
                <a:spcPct val="50000"/>
              </a:spcBef>
            </a:pPr>
            <a:r>
              <a:rPr lang="en-US" sz="1500">
                <a:latin typeface="Arial" pitchFamily="-111" charset="0"/>
              </a:rPr>
              <a:t>OLS_DIR_BUSINESSES</a:t>
            </a:r>
          </a:p>
        </p:txBody>
      </p:sp>
      <p:sp>
        <p:nvSpPr>
          <p:cNvPr id="225284" name="Rectangle 20"/>
          <p:cNvSpPr>
            <a:spLocks noChangeArrowheads="1"/>
          </p:cNvSpPr>
          <p:nvPr/>
        </p:nvSpPr>
        <p:spPr bwMode="gray">
          <a:xfrm>
            <a:off x="7451725" y="2784475"/>
            <a:ext cx="2225675" cy="339725"/>
          </a:xfrm>
          <a:prstGeom prst="rect">
            <a:avLst/>
          </a:prstGeom>
          <a:solidFill>
            <a:srgbClr val="FFFF99"/>
          </a:solidFill>
          <a:ln w="19050">
            <a:solidFill>
              <a:schemeClr val="tx1"/>
            </a:solidFill>
            <a:miter lim="800000"/>
            <a:headEnd/>
            <a:tailEnd/>
          </a:ln>
        </p:spPr>
        <p:txBody>
          <a:bodyPr wrap="none">
            <a:prstTxWarp prst="textNoShape">
              <a:avLst/>
            </a:prstTxWarp>
            <a:spAutoFit/>
          </a:bodyPr>
          <a:lstStyle/>
          <a:p>
            <a:r>
              <a:rPr lang="en-US" sz="1500">
                <a:latin typeface="Arial" pitchFamily="-111" charset="0"/>
              </a:rPr>
              <a:t>OLS_DIR_SYNONYMS</a:t>
            </a:r>
          </a:p>
        </p:txBody>
      </p:sp>
      <p:sp>
        <p:nvSpPr>
          <p:cNvPr id="225285" name="Rectangle 21"/>
          <p:cNvSpPr>
            <a:spLocks noChangeArrowheads="1"/>
          </p:cNvSpPr>
          <p:nvPr/>
        </p:nvSpPr>
        <p:spPr bwMode="gray">
          <a:xfrm>
            <a:off x="2438400" y="3582988"/>
            <a:ext cx="2990850" cy="339725"/>
          </a:xfrm>
          <a:prstGeom prst="rect">
            <a:avLst/>
          </a:prstGeom>
          <a:solidFill>
            <a:srgbClr val="FFFF99"/>
          </a:solidFill>
          <a:ln w="19050">
            <a:solidFill>
              <a:schemeClr val="tx1"/>
            </a:solidFill>
            <a:miter lim="800000"/>
            <a:headEnd/>
            <a:tailEnd/>
          </a:ln>
        </p:spPr>
        <p:txBody>
          <a:bodyPr>
            <a:prstTxWarp prst="textNoShape">
              <a:avLst/>
            </a:prstTxWarp>
            <a:spAutoFit/>
          </a:bodyPr>
          <a:lstStyle/>
          <a:p>
            <a:pPr algn="ctr"/>
            <a:r>
              <a:rPr lang="en-US" sz="1500">
                <a:latin typeface="Arial" pitchFamily="-111" charset="0"/>
              </a:rPr>
              <a:t>OLS_DIR_CATEGORIZATIONS</a:t>
            </a:r>
          </a:p>
        </p:txBody>
      </p:sp>
      <p:sp>
        <p:nvSpPr>
          <p:cNvPr id="225286" name="Rectangle 22"/>
          <p:cNvSpPr>
            <a:spLocks noChangeArrowheads="1"/>
          </p:cNvSpPr>
          <p:nvPr/>
        </p:nvSpPr>
        <p:spPr bwMode="gray">
          <a:xfrm>
            <a:off x="5562600" y="2143125"/>
            <a:ext cx="3048000" cy="339725"/>
          </a:xfrm>
          <a:prstGeom prst="rect">
            <a:avLst/>
          </a:prstGeom>
          <a:solidFill>
            <a:srgbClr val="FFFF99"/>
          </a:solidFill>
          <a:ln w="19050">
            <a:solidFill>
              <a:schemeClr val="tx1"/>
            </a:solidFill>
            <a:miter lim="800000"/>
            <a:headEnd/>
            <a:tailEnd/>
          </a:ln>
        </p:spPr>
        <p:txBody>
          <a:bodyPr>
            <a:prstTxWarp prst="textNoShape">
              <a:avLst/>
            </a:prstTxWarp>
            <a:spAutoFit/>
          </a:bodyPr>
          <a:lstStyle/>
          <a:p>
            <a:pPr algn="ctr"/>
            <a:r>
              <a:rPr lang="en-US" sz="1500">
                <a:latin typeface="Arial" pitchFamily="-111" charset="0"/>
              </a:rPr>
              <a:t>OLS_DIR_CATEGORY_TYPES</a:t>
            </a:r>
          </a:p>
        </p:txBody>
      </p:sp>
      <p:sp>
        <p:nvSpPr>
          <p:cNvPr id="225287" name="Rectangle 23"/>
          <p:cNvSpPr>
            <a:spLocks noChangeArrowheads="1"/>
          </p:cNvSpPr>
          <p:nvPr/>
        </p:nvSpPr>
        <p:spPr bwMode="gray">
          <a:xfrm>
            <a:off x="5799138" y="3581400"/>
            <a:ext cx="2574925" cy="339725"/>
          </a:xfrm>
          <a:prstGeom prst="rect">
            <a:avLst/>
          </a:prstGeom>
          <a:solidFill>
            <a:srgbClr val="FFFF99"/>
          </a:solidFill>
          <a:ln w="19050">
            <a:solidFill>
              <a:schemeClr val="tx1"/>
            </a:solidFill>
            <a:miter lim="800000"/>
            <a:headEnd/>
            <a:tailEnd/>
          </a:ln>
        </p:spPr>
        <p:txBody>
          <a:bodyPr>
            <a:prstTxWarp prst="textNoShape">
              <a:avLst/>
            </a:prstTxWarp>
            <a:spAutoFit/>
          </a:bodyPr>
          <a:lstStyle/>
          <a:p>
            <a:pPr algn="ctr"/>
            <a:r>
              <a:rPr lang="en-US" sz="1500">
                <a:latin typeface="Arial" pitchFamily="-111" charset="0"/>
              </a:rPr>
              <a:t>OLS_DIR_CATEGORIES</a:t>
            </a:r>
          </a:p>
        </p:txBody>
      </p:sp>
      <p:sp>
        <p:nvSpPr>
          <p:cNvPr id="225288" name="Rectangle 24"/>
          <p:cNvSpPr>
            <a:spLocks noChangeArrowheads="1"/>
          </p:cNvSpPr>
          <p:nvPr/>
        </p:nvSpPr>
        <p:spPr bwMode="gray">
          <a:xfrm>
            <a:off x="781050" y="2138363"/>
            <a:ext cx="3028950" cy="339725"/>
          </a:xfrm>
          <a:prstGeom prst="rect">
            <a:avLst/>
          </a:prstGeom>
          <a:solidFill>
            <a:srgbClr val="FFFF99"/>
          </a:solidFill>
          <a:ln w="19050">
            <a:solidFill>
              <a:schemeClr val="tx1"/>
            </a:solidFill>
            <a:miter lim="800000"/>
            <a:headEnd/>
            <a:tailEnd/>
          </a:ln>
        </p:spPr>
        <p:txBody>
          <a:bodyPr>
            <a:prstTxWarp prst="textNoShape">
              <a:avLst/>
            </a:prstTxWarp>
            <a:spAutoFit/>
          </a:bodyPr>
          <a:lstStyle/>
          <a:p>
            <a:pPr algn="ctr"/>
            <a:r>
              <a:rPr lang="en-US" sz="1500">
                <a:latin typeface="Arial" pitchFamily="-111" charset="0"/>
              </a:rPr>
              <a:t>OLS_DIR_BUSINESS_CHAINS</a:t>
            </a:r>
          </a:p>
        </p:txBody>
      </p:sp>
      <p:cxnSp>
        <p:nvCxnSpPr>
          <p:cNvPr id="225289" name="AutoShape 25"/>
          <p:cNvCxnSpPr>
            <a:cxnSpLocks noChangeShapeType="1"/>
            <a:stCxn id="225286" idx="2"/>
            <a:endCxn id="225287" idx="0"/>
          </p:cNvCxnSpPr>
          <p:nvPr/>
        </p:nvCxnSpPr>
        <p:spPr bwMode="gray">
          <a:xfrm rot="5400000">
            <a:off x="6546850" y="3032125"/>
            <a:ext cx="1079500" cy="0"/>
          </a:xfrm>
          <a:prstGeom prst="straightConnector1">
            <a:avLst/>
          </a:prstGeom>
          <a:noFill/>
          <a:ln w="19050">
            <a:solidFill>
              <a:schemeClr val="tx1"/>
            </a:solidFill>
            <a:round/>
            <a:headEnd/>
            <a:tailEnd type="diamond" w="lg" len="lg"/>
          </a:ln>
        </p:spPr>
      </p:cxnSp>
      <p:cxnSp>
        <p:nvCxnSpPr>
          <p:cNvPr id="225290" name="AutoShape 26"/>
          <p:cNvCxnSpPr>
            <a:cxnSpLocks noChangeShapeType="1"/>
            <a:stCxn id="225287" idx="2"/>
            <a:endCxn id="225287" idx="3"/>
          </p:cNvCxnSpPr>
          <p:nvPr/>
        </p:nvCxnSpPr>
        <p:spPr bwMode="gray">
          <a:xfrm rot="5400000" flipH="1" flipV="1">
            <a:off x="7645400" y="3192463"/>
            <a:ext cx="179387" cy="1296988"/>
          </a:xfrm>
          <a:prstGeom prst="bentConnector4">
            <a:avLst>
              <a:gd name="adj1" fmla="val -122125"/>
              <a:gd name="adj2" fmla="val 116889"/>
            </a:avLst>
          </a:prstGeom>
          <a:noFill/>
          <a:ln w="19050">
            <a:solidFill>
              <a:schemeClr val="tx1"/>
            </a:solidFill>
            <a:miter lim="800000"/>
            <a:headEnd/>
            <a:tailEnd type="diamond" w="lg" len="lg"/>
          </a:ln>
        </p:spPr>
      </p:cxnSp>
      <p:cxnSp>
        <p:nvCxnSpPr>
          <p:cNvPr id="225291" name="AutoShape 27"/>
          <p:cNvCxnSpPr>
            <a:cxnSpLocks noChangeShapeType="1"/>
            <a:stCxn id="225288" idx="2"/>
            <a:endCxn id="225283" idx="0"/>
          </p:cNvCxnSpPr>
          <p:nvPr/>
        </p:nvCxnSpPr>
        <p:spPr bwMode="gray">
          <a:xfrm rot="5400000">
            <a:off x="2132012" y="2651126"/>
            <a:ext cx="327025" cy="0"/>
          </a:xfrm>
          <a:prstGeom prst="straightConnector1">
            <a:avLst/>
          </a:prstGeom>
          <a:noFill/>
          <a:ln w="19050">
            <a:solidFill>
              <a:schemeClr val="tx1"/>
            </a:solidFill>
            <a:round/>
            <a:headEnd/>
            <a:tailEnd type="diamond" w="lg" len="lg"/>
          </a:ln>
        </p:spPr>
      </p:cxnSp>
      <p:cxnSp>
        <p:nvCxnSpPr>
          <p:cNvPr id="225292" name="AutoShape 28"/>
          <p:cNvCxnSpPr>
            <a:cxnSpLocks noChangeShapeType="1"/>
            <a:stCxn id="225285" idx="3"/>
            <a:endCxn id="225287" idx="1"/>
          </p:cNvCxnSpPr>
          <p:nvPr/>
        </p:nvCxnSpPr>
        <p:spPr bwMode="gray">
          <a:xfrm flipV="1">
            <a:off x="5438775" y="3751263"/>
            <a:ext cx="350838" cy="1587"/>
          </a:xfrm>
          <a:prstGeom prst="bentConnector3">
            <a:avLst>
              <a:gd name="adj1" fmla="val 49773"/>
            </a:avLst>
          </a:prstGeom>
          <a:noFill/>
          <a:ln w="19050">
            <a:solidFill>
              <a:schemeClr val="tx1"/>
            </a:solidFill>
            <a:miter lim="800000"/>
            <a:headEnd/>
            <a:tailEnd type="diamond" w="lg" len="lg"/>
          </a:ln>
        </p:spPr>
      </p:cxnSp>
      <p:cxnSp>
        <p:nvCxnSpPr>
          <p:cNvPr id="225293" name="AutoShape 29"/>
          <p:cNvCxnSpPr>
            <a:cxnSpLocks noChangeShapeType="1"/>
            <a:stCxn id="225285" idx="1"/>
            <a:endCxn id="225283" idx="2"/>
          </p:cNvCxnSpPr>
          <p:nvPr/>
        </p:nvCxnSpPr>
        <p:spPr bwMode="gray">
          <a:xfrm rot="10800000">
            <a:off x="2295525" y="3173413"/>
            <a:ext cx="133350" cy="579437"/>
          </a:xfrm>
          <a:prstGeom prst="bentConnector2">
            <a:avLst/>
          </a:prstGeom>
          <a:noFill/>
          <a:ln w="19050">
            <a:solidFill>
              <a:schemeClr val="tx1"/>
            </a:solidFill>
            <a:miter lim="800000"/>
            <a:headEnd/>
            <a:tailEnd type="diamond" w="lg" len="lg"/>
          </a:ln>
        </p:spPr>
      </p:cxnSp>
      <p:sp>
        <p:nvSpPr>
          <p:cNvPr id="225294" name="Line 30"/>
          <p:cNvSpPr>
            <a:spLocks noChangeShapeType="1"/>
          </p:cNvSpPr>
          <p:nvPr/>
        </p:nvSpPr>
        <p:spPr bwMode="gray">
          <a:xfrm>
            <a:off x="7908925" y="3128963"/>
            <a:ext cx="0" cy="457200"/>
          </a:xfrm>
          <a:prstGeom prst="line">
            <a:avLst/>
          </a:prstGeom>
          <a:noFill/>
          <a:ln w="19050">
            <a:solidFill>
              <a:schemeClr val="tx1"/>
            </a:solidFill>
            <a:round/>
            <a:headEnd type="diamond" w="lg" len="lg"/>
            <a:tailEnd type="none" w="lg" len="lg"/>
          </a:ln>
        </p:spPr>
        <p:txBody>
          <a:bodyPr>
            <a:prstTxWarp prst="textNoShape">
              <a:avLst/>
            </a:prstTxWarp>
            <a:spAutoFit/>
          </a:bodyPr>
          <a:lstStyle/>
          <a:p>
            <a:endParaRPr lang="en-US"/>
          </a:p>
        </p:txBody>
      </p:sp>
    </p:spTree>
  </p:cSld>
  <p:clrMapOvr>
    <a:masterClrMapping/>
  </p:clrMapOvr>
  <p:transition>
    <p:wipe dir="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4"/>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Businesses</a:t>
            </a:r>
          </a:p>
        </p:txBody>
      </p:sp>
      <p:sp>
        <p:nvSpPr>
          <p:cNvPr id="226307" name="Rectangle 5"/>
          <p:cNvSpPr>
            <a:spLocks noGrp="1" noChangeArrowheads="1"/>
          </p:cNvSpPr>
          <p:nvPr>
            <p:ph type="body" idx="1"/>
          </p:nvPr>
        </p:nvSpPr>
        <p:spPr/>
        <p:txBody>
          <a:bodyPr/>
          <a:lstStyle/>
          <a:p>
            <a:pPr eaLnBrk="1" hangingPunct="1"/>
            <a:r>
              <a:rPr lang="en-US">
                <a:solidFill>
                  <a:schemeClr val="accent1"/>
                </a:solidFill>
                <a:ea typeface="ＭＳ Ｐゴシック" pitchFamily="-111" charset="-128"/>
                <a:cs typeface="ＭＳ Ｐゴシック" pitchFamily="-111" charset="-128"/>
              </a:rPr>
              <a:t>OLS_DIR_BUSINESSES</a:t>
            </a:r>
          </a:p>
          <a:p>
            <a:pPr lvl="1" eaLnBrk="1" hangingPunct="1"/>
            <a:r>
              <a:rPr lang="en-US"/>
              <a:t>Stores information about each business that has an address</a:t>
            </a:r>
          </a:p>
          <a:p>
            <a:pPr lvl="1" eaLnBrk="1" hangingPunct="1"/>
            <a:r>
              <a:rPr lang="en-US"/>
              <a:t>Each business is uniquely identified by its BUSINESS_ID and has a full address and geographic location</a:t>
            </a:r>
          </a:p>
          <a:p>
            <a:pPr lvl="1" eaLnBrk="1" hangingPunct="1"/>
            <a:r>
              <a:rPr lang="en-US"/>
              <a:t>A business can be part of a chain, specified by CHAIN_ID, a foreign key to the OPENLS_DIR_BUSINESS_CHAINS table.</a:t>
            </a:r>
          </a:p>
          <a:p>
            <a:pPr eaLnBrk="1" hangingPunct="1"/>
            <a:r>
              <a:rPr lang="en-US">
                <a:solidFill>
                  <a:schemeClr val="accent1"/>
                </a:solidFill>
                <a:ea typeface="ＭＳ Ｐゴシック" pitchFamily="-111" charset="-128"/>
                <a:cs typeface="ＭＳ Ｐゴシック" pitchFamily="-111" charset="-128"/>
              </a:rPr>
              <a:t>OLS_DIR_BUSINESS_CHAINS</a:t>
            </a:r>
          </a:p>
          <a:p>
            <a:pPr lvl="1" eaLnBrk="1" hangingPunct="1"/>
            <a:r>
              <a:rPr lang="en-US"/>
              <a:t>Stores information about each business chain. A business chain is a business that has multiple associated businesses with the same CHAIN_ID</a:t>
            </a:r>
          </a:p>
        </p:txBody>
      </p:sp>
    </p:spTree>
  </p:cSld>
  <p:clrMapOvr>
    <a:masterClrMapping/>
  </p:clrMapOvr>
  <p:transition>
    <p:wipe dir="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Categories and Category Types</a:t>
            </a:r>
          </a:p>
        </p:txBody>
      </p:sp>
      <p:sp>
        <p:nvSpPr>
          <p:cNvPr id="227331" name="Rectangle 3"/>
          <p:cNvSpPr>
            <a:spLocks noGrp="1" noChangeArrowheads="1"/>
          </p:cNvSpPr>
          <p:nvPr>
            <p:ph type="body" idx="1"/>
          </p:nvPr>
        </p:nvSpPr>
        <p:spPr/>
        <p:txBody>
          <a:bodyPr/>
          <a:lstStyle/>
          <a:p>
            <a:pPr eaLnBrk="1" hangingPunct="1"/>
            <a:r>
              <a:rPr lang="en-US">
                <a:solidFill>
                  <a:schemeClr val="accent1"/>
                </a:solidFill>
                <a:ea typeface="ＭＳ Ｐゴシック" pitchFamily="-111" charset="-128"/>
                <a:cs typeface="ＭＳ Ｐゴシック" pitchFamily="-111" charset="-128"/>
              </a:rPr>
              <a:t>OLS_DIR_CATEGORIES</a:t>
            </a:r>
          </a:p>
          <a:p>
            <a:pPr lvl="1" eaLnBrk="1" hangingPunct="1"/>
            <a:r>
              <a:rPr lang="en-US"/>
              <a:t>Businesses are grouped in categories. Each category is uniquely identified by its CATEGORY_ID. </a:t>
            </a:r>
          </a:p>
          <a:p>
            <a:pPr lvl="1" eaLnBrk="1" hangingPunct="1"/>
            <a:r>
              <a:rPr lang="en-US"/>
              <a:t>Categories can form a hierarchy: PARENT_ID is the id of a parent category (a foreign key to OPENLS_DIR_CATEGORIES).</a:t>
            </a:r>
          </a:p>
          <a:p>
            <a:pPr lvl="1" eaLnBrk="1" hangingPunct="1"/>
            <a:r>
              <a:rPr lang="en-US"/>
              <a:t>Categories are organized in several ways ( = category types) identified by their CATEGORY_TYPE_ID, a foreign key to OPENLS_DIR_CATEGORY_TYPES</a:t>
            </a:r>
          </a:p>
          <a:p>
            <a:pPr eaLnBrk="1" hangingPunct="1"/>
            <a:r>
              <a:rPr lang="en-US">
                <a:solidFill>
                  <a:schemeClr val="accent1"/>
                </a:solidFill>
                <a:ea typeface="ＭＳ Ｐゴシック" pitchFamily="-111" charset="-128"/>
                <a:cs typeface="ＭＳ Ｐゴシック" pitchFamily="-111" charset="-128"/>
              </a:rPr>
              <a:t>OLS_DIR_CATEGORY_TYPES</a:t>
            </a:r>
          </a:p>
          <a:p>
            <a:pPr lvl="1" eaLnBrk="1" hangingPunct="1"/>
            <a:r>
              <a:rPr lang="en-US"/>
              <a:t>The table is pre-filled with two category types</a:t>
            </a:r>
          </a:p>
          <a:p>
            <a:pPr lvl="2" eaLnBrk="1" hangingPunct="1"/>
            <a:r>
              <a:rPr lang="en-US">
                <a:ea typeface="ＭＳ Ｐゴシック" pitchFamily="-111" charset="-128"/>
              </a:rPr>
              <a:t>1 = SIC (Standard Industrial Classification) (*)</a:t>
            </a:r>
          </a:p>
          <a:p>
            <a:pPr lvl="2" eaLnBrk="1" hangingPunct="1"/>
            <a:r>
              <a:rPr lang="en-US">
                <a:ea typeface="ＭＳ Ｐゴシック" pitchFamily="-111" charset="-128"/>
              </a:rPr>
              <a:t>2 = NAICS (North American Industry Classification System) (**)</a:t>
            </a:r>
          </a:p>
        </p:txBody>
      </p:sp>
      <p:sp>
        <p:nvSpPr>
          <p:cNvPr id="227332" name="Text Box 5"/>
          <p:cNvSpPr txBox="1">
            <a:spLocks noChangeArrowheads="1"/>
          </p:cNvSpPr>
          <p:nvPr/>
        </p:nvSpPr>
        <p:spPr bwMode="gray">
          <a:xfrm>
            <a:off x="381000" y="6415088"/>
            <a:ext cx="3581400" cy="260350"/>
          </a:xfrm>
          <a:prstGeom prst="rect">
            <a:avLst/>
          </a:prstGeom>
          <a:noFill/>
          <a:ln w="9525">
            <a:noFill/>
            <a:miter lim="800000"/>
            <a:headEnd/>
            <a:tailEnd/>
          </a:ln>
        </p:spPr>
        <p:txBody>
          <a:bodyPr>
            <a:prstTxWarp prst="textNoShape">
              <a:avLst/>
            </a:prstTxWarp>
            <a:spAutoFit/>
          </a:bodyPr>
          <a:lstStyle/>
          <a:p>
            <a:pPr>
              <a:spcBef>
                <a:spcPct val="50000"/>
              </a:spcBef>
            </a:pPr>
            <a:r>
              <a:rPr lang="en-US" sz="1100">
                <a:latin typeface="Arial" pitchFamily="-111" charset="0"/>
              </a:rPr>
              <a:t>(*) </a:t>
            </a:r>
            <a:r>
              <a:rPr lang="en-US" sz="1100">
                <a:latin typeface="Arial" pitchFamily="-111" charset="0"/>
                <a:hlinkClick r:id="rId2"/>
              </a:rPr>
              <a:t>http://www.osha.gov/pls/imis/sic_manual.html</a:t>
            </a:r>
            <a:endParaRPr lang="en-US" sz="1100">
              <a:latin typeface="Arial" pitchFamily="-111" charset="0"/>
            </a:endParaRPr>
          </a:p>
        </p:txBody>
      </p:sp>
      <p:sp>
        <p:nvSpPr>
          <p:cNvPr id="227333" name="Text Box 6"/>
          <p:cNvSpPr txBox="1">
            <a:spLocks noChangeArrowheads="1"/>
          </p:cNvSpPr>
          <p:nvPr/>
        </p:nvSpPr>
        <p:spPr bwMode="gray">
          <a:xfrm>
            <a:off x="4495800" y="6415088"/>
            <a:ext cx="3200400" cy="260350"/>
          </a:xfrm>
          <a:prstGeom prst="rect">
            <a:avLst/>
          </a:prstGeom>
          <a:noFill/>
          <a:ln w="9525">
            <a:noFill/>
            <a:miter lim="800000"/>
            <a:headEnd/>
            <a:tailEnd/>
          </a:ln>
        </p:spPr>
        <p:txBody>
          <a:bodyPr>
            <a:prstTxWarp prst="textNoShape">
              <a:avLst/>
            </a:prstTxWarp>
            <a:spAutoFit/>
          </a:bodyPr>
          <a:lstStyle/>
          <a:p>
            <a:pPr>
              <a:spcBef>
                <a:spcPct val="50000"/>
              </a:spcBef>
            </a:pPr>
            <a:r>
              <a:rPr lang="en-US" sz="1100">
                <a:latin typeface="Arial" pitchFamily="-111" charset="0"/>
              </a:rPr>
              <a:t>(**) </a:t>
            </a:r>
            <a:r>
              <a:rPr lang="en-US" sz="1100">
                <a:latin typeface="Arial" pitchFamily="-111" charset="0"/>
                <a:hlinkClick r:id="rId3"/>
              </a:rPr>
              <a:t>http://www.census.gov/eos/www/naics/</a:t>
            </a:r>
            <a:endParaRPr lang="en-US" sz="1100">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Relating Businesses and Categories </a:t>
            </a:r>
          </a:p>
        </p:txBody>
      </p:sp>
      <p:sp>
        <p:nvSpPr>
          <p:cNvPr id="228355" name="Rectangle 3"/>
          <p:cNvSpPr>
            <a:spLocks noGrp="1" noChangeArrowheads="1"/>
          </p:cNvSpPr>
          <p:nvPr>
            <p:ph type="body" idx="1"/>
          </p:nvPr>
        </p:nvSpPr>
        <p:spPr/>
        <p:txBody>
          <a:bodyPr/>
          <a:lstStyle/>
          <a:p>
            <a:pPr eaLnBrk="1" hangingPunct="1"/>
            <a:r>
              <a:rPr lang="en-US">
                <a:solidFill>
                  <a:schemeClr val="accent1"/>
                </a:solidFill>
                <a:ea typeface="ＭＳ Ｐゴシック" pitchFamily="-111" charset="-128"/>
                <a:cs typeface="ＭＳ Ｐゴシック" pitchFamily="-111" charset="-128"/>
              </a:rPr>
              <a:t>OLS_DIR_CATEGORIZATIONS</a:t>
            </a:r>
          </a:p>
          <a:p>
            <a:pPr lvl="1" eaLnBrk="1" hangingPunct="1"/>
            <a:r>
              <a:rPr lang="en-US"/>
              <a:t>Associates categories and businesses. A business can be in multiple categories and a category contains multiple businesses.</a:t>
            </a:r>
          </a:p>
          <a:p>
            <a:pPr lvl="1" eaLnBrk="1" hangingPunct="1"/>
            <a:r>
              <a:rPr lang="en-US"/>
              <a:t>For example, a store that sells books and music CDs might be in the categories for Bookstores, Music, and its child category Music Stores, in which case there will be three rows for that business in this table.  </a:t>
            </a:r>
          </a:p>
          <a:p>
            <a:pPr lvl="1" eaLnBrk="1" hangingPunct="1"/>
            <a:r>
              <a:rPr lang="en-US"/>
              <a:t>CATEGORY_TYPE_ID and CATEGORY_ID are a foreign key to OPENLS_DIR_CATEGORIES. BUSINESS_ID is a foreign key to OPENLS_DIR_BUSINESSES</a:t>
            </a:r>
          </a:p>
          <a:p>
            <a:pPr eaLnBrk="1" hangingPunct="1"/>
            <a:r>
              <a:rPr lang="en-US">
                <a:solidFill>
                  <a:schemeClr val="accent1"/>
                </a:solidFill>
                <a:ea typeface="ＭＳ Ｐゴシック" pitchFamily="-111" charset="-128"/>
                <a:cs typeface="ＭＳ Ｐゴシック" pitchFamily="-111" charset="-128"/>
              </a:rPr>
              <a:t>OLS_DIR_SYNONYMS</a:t>
            </a:r>
          </a:p>
          <a:p>
            <a:pPr lvl="1" eaLnBrk="1" hangingPunct="1"/>
            <a:r>
              <a:rPr lang="en-US"/>
              <a:t>Alternate names for categories</a:t>
            </a:r>
          </a:p>
        </p:txBody>
      </p:sp>
    </p:spTree>
  </p:cSld>
  <p:clrMapOvr>
    <a:masterClrMapping/>
  </p:clrMapOvr>
  <p:transition>
    <p:wipe dir="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Directory Data Configuration</a:t>
            </a:r>
          </a:p>
        </p:txBody>
      </p:sp>
      <p:sp>
        <p:nvSpPr>
          <p:cNvPr id="229379"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Directory tables are expected to be in </a:t>
            </a:r>
            <a:r>
              <a:rPr lang="en-US" b="1">
                <a:ea typeface="ＭＳ Ｐゴシック" pitchFamily="-111" charset="-128"/>
                <a:cs typeface="ＭＳ Ｐゴシック" pitchFamily="-111" charset="-128"/>
              </a:rPr>
              <a:t>MDSYS!</a:t>
            </a:r>
          </a:p>
          <a:p>
            <a:pPr eaLnBrk="1" hangingPunct="1"/>
            <a:r>
              <a:rPr lang="en-US">
                <a:ea typeface="ＭＳ Ｐゴシック" pitchFamily="-111" charset="-128"/>
                <a:cs typeface="ＭＳ Ｐゴシック" pitchFamily="-111" charset="-128"/>
              </a:rPr>
              <a:t>Use directory tables from any schema(s) by defining synonyms for MDSYS:</a:t>
            </a:r>
          </a:p>
          <a:p>
            <a:pPr lvl="1" eaLnBrk="1" hangingPunct="1"/>
            <a:r>
              <a:rPr lang="en-US"/>
              <a:t>First drop the pre-created tables</a:t>
            </a:r>
          </a:p>
          <a:p>
            <a:pPr lvl="1" eaLnBrk="1" hangingPunct="1"/>
            <a:endParaRPr lang="en-US"/>
          </a:p>
          <a:p>
            <a:pPr lvl="1" eaLnBrk="1" hangingPunct="1"/>
            <a:r>
              <a:rPr lang="en-US"/>
              <a:t>Create the synonyms</a:t>
            </a:r>
          </a:p>
          <a:p>
            <a:pPr lvl="1" eaLnBrk="1" hangingPunct="1"/>
            <a:endParaRPr lang="en-US"/>
          </a:p>
          <a:p>
            <a:pPr lvl="1" eaLnBrk="1" hangingPunct="1"/>
            <a:endParaRPr lang="en-US"/>
          </a:p>
          <a:p>
            <a:pPr lvl="1" eaLnBrk="1" hangingPunct="1"/>
            <a:r>
              <a:rPr lang="en-US"/>
              <a:t>Grant access to the directory tables</a:t>
            </a:r>
          </a:p>
          <a:p>
            <a:pPr lvl="1" eaLnBrk="1" hangingPunct="1">
              <a:buFontTx/>
              <a:buNone/>
            </a:pPr>
            <a:endParaRPr lang="en-US"/>
          </a:p>
        </p:txBody>
      </p:sp>
      <p:sp>
        <p:nvSpPr>
          <p:cNvPr id="229380" name="Rectangle 4"/>
          <p:cNvSpPr>
            <a:spLocks noChangeArrowheads="1"/>
          </p:cNvSpPr>
          <p:nvPr/>
        </p:nvSpPr>
        <p:spPr bwMode="gray">
          <a:xfrm>
            <a:off x="685800" y="3175000"/>
            <a:ext cx="8918575" cy="3302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drop table mdsys.OLS_DIR_BUSINESSES; …</a:t>
            </a:r>
          </a:p>
        </p:txBody>
      </p:sp>
      <p:sp>
        <p:nvSpPr>
          <p:cNvPr id="229381" name="Rectangle 5"/>
          <p:cNvSpPr>
            <a:spLocks noChangeArrowheads="1"/>
          </p:cNvSpPr>
          <p:nvPr/>
        </p:nvSpPr>
        <p:spPr bwMode="gray">
          <a:xfrm>
            <a:off x="682625" y="3952875"/>
            <a:ext cx="8918575" cy="5429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create or replace synonym mdsys.OLS_DIR_BUSINESSES</a:t>
            </a:r>
          </a:p>
          <a:p>
            <a:pPr defTabSz="228600"/>
            <a:r>
              <a:rPr lang="en-US" sz="1400"/>
              <a:t>  for scott.OLS_DIR_BUSINESSES; …</a:t>
            </a:r>
          </a:p>
        </p:txBody>
      </p:sp>
      <p:sp>
        <p:nvSpPr>
          <p:cNvPr id="229382" name="Rectangle 6"/>
          <p:cNvSpPr>
            <a:spLocks noChangeArrowheads="1"/>
          </p:cNvSpPr>
          <p:nvPr/>
        </p:nvSpPr>
        <p:spPr bwMode="gray">
          <a:xfrm>
            <a:off x="685800" y="5029200"/>
            <a:ext cx="8918575" cy="3302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grant select on scott.OLS_DIR_BUSINESSES to OLS_USR_ROLE; …</a:t>
            </a:r>
          </a:p>
        </p:txBody>
      </p:sp>
    </p:spTree>
  </p:cSld>
  <p:clrMapOvr>
    <a:masterClrMapping/>
  </p:clrMapOvr>
  <p:transition>
    <p:wipe dir="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DirectoryRequest </a:t>
            </a:r>
            <a:r>
              <a:rPr lang="en-US">
                <a:ea typeface="ＭＳ Ｐゴシック" pitchFamily="-111" charset="-128"/>
                <a:cs typeface="ＭＳ Ｐゴシック" pitchFamily="-111" charset="-128"/>
              </a:rPr>
              <a:t>request</a:t>
            </a:r>
            <a:br>
              <a:rPr lang="en-US">
                <a:ea typeface="ＭＳ Ｐゴシック" pitchFamily="-111" charset="-128"/>
                <a:cs typeface="ＭＳ Ｐゴシック" pitchFamily="-111" charset="-128"/>
              </a:rPr>
            </a:br>
            <a:r>
              <a:rPr lang="en-US" sz="2000" i="1">
                <a:ea typeface="ＭＳ Ｐゴシック" pitchFamily="-111" charset="-128"/>
                <a:cs typeface="ＭＳ Ｐゴシック" pitchFamily="-111" charset="-128"/>
              </a:rPr>
              <a:t>Search for a specific POI by name</a:t>
            </a:r>
          </a:p>
        </p:txBody>
      </p:sp>
      <p:sp>
        <p:nvSpPr>
          <p:cNvPr id="230403" name="Rectangle 3"/>
          <p:cNvSpPr>
            <a:spLocks noChangeArrowheads="1"/>
          </p:cNvSpPr>
          <p:nvPr/>
        </p:nvSpPr>
        <p:spPr bwMode="gray">
          <a:xfrm>
            <a:off x="304800" y="2133600"/>
            <a:ext cx="8991600" cy="33083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&lt;?xml version="1.0" standalone="yes"?&gt;</a:t>
            </a:r>
          </a:p>
          <a:p>
            <a:pPr defTabSz="228600"/>
            <a:r>
              <a:rPr lang="en-US" sz="1400"/>
              <a:t>&lt;XLS version="1.1"</a:t>
            </a:r>
          </a:p>
          <a:p>
            <a:pPr defTabSz="228600"/>
            <a:r>
              <a:rPr lang="en-US" sz="1400"/>
              <a:t>  xmlns="http://www.opengis.net/xls"</a:t>
            </a:r>
          </a:p>
          <a:p>
            <a:pPr defTabSz="228600"/>
            <a:r>
              <a:rPr lang="en-US" sz="1400"/>
              <a:t>  xmlns:gml="http://www.opengis.net/gml"</a:t>
            </a:r>
          </a:p>
          <a:p>
            <a:pPr defTabSz="228600"/>
            <a:r>
              <a:rPr lang="en-US" sz="1400"/>
              <a:t>  xmlns:xsi="http://www.w3.org/2001/XMLSchema-instance"</a:t>
            </a:r>
          </a:p>
          <a:p>
            <a:pPr defTabSz="228600"/>
            <a:r>
              <a:rPr lang="en-US" sz="1400"/>
              <a:t>  xsi:schemaLocation="http://www.opengis.net/xls"&gt;</a:t>
            </a:r>
          </a:p>
          <a:p>
            <a:pPr defTabSz="228600"/>
            <a:r>
              <a:rPr lang="en-US" sz="1400"/>
              <a:t>  &lt;RequestHeader clientName="USERNAME" clientPassword="PASSWORD"/&gt;</a:t>
            </a:r>
          </a:p>
          <a:p>
            <a:pPr defTabSz="228600"/>
            <a:r>
              <a:rPr lang="en-US" sz="1400"/>
              <a:t>  &lt;Request version="1.1" methodName="DirectoryRequest"&gt;</a:t>
            </a:r>
          </a:p>
          <a:p>
            <a:pPr defTabSz="228600"/>
            <a:r>
              <a:rPr lang="en-US" sz="1400"/>
              <a:t>    </a:t>
            </a:r>
            <a:r>
              <a:rPr lang="en-US" sz="1400">
                <a:solidFill>
                  <a:schemeClr val="accent1"/>
                </a:solidFill>
              </a:rPr>
              <a:t>&lt;DirectoryRequest&gt;</a:t>
            </a:r>
          </a:p>
          <a:p>
            <a:pPr defTabSz="228600"/>
            <a:r>
              <a:rPr lang="en-US" sz="1400">
                <a:solidFill>
                  <a:schemeClr val="accent1"/>
                </a:solidFill>
              </a:rPr>
              <a:t>      &lt;POIProperties&gt;</a:t>
            </a:r>
          </a:p>
          <a:p>
            <a:pPr defTabSz="228600"/>
            <a:r>
              <a:rPr lang="en-US" sz="1400">
                <a:solidFill>
                  <a:schemeClr val="accent1"/>
                </a:solidFill>
              </a:rPr>
              <a:t>        &lt;POIProperty name="POIName" value="MERCURE ROYAL MADELEINE"/&gt;</a:t>
            </a:r>
          </a:p>
          <a:p>
            <a:pPr defTabSz="228600"/>
            <a:r>
              <a:rPr lang="en-US" sz="1400">
                <a:solidFill>
                  <a:schemeClr val="accent1"/>
                </a:solidFill>
              </a:rPr>
              <a:t>      &lt;/POIProperties&gt;</a:t>
            </a:r>
          </a:p>
          <a:p>
            <a:pPr defTabSz="228600"/>
            <a:r>
              <a:rPr lang="en-US" sz="1400">
                <a:solidFill>
                  <a:schemeClr val="accent1"/>
                </a:solidFill>
              </a:rPr>
              <a:t>    &lt;/DirectoryRequest&gt;</a:t>
            </a:r>
          </a:p>
          <a:p>
            <a:pPr defTabSz="228600"/>
            <a:r>
              <a:rPr lang="en-US" sz="1400"/>
              <a:t>  &lt;/Request&gt;</a:t>
            </a:r>
          </a:p>
          <a:p>
            <a:pPr defTabSz="228600"/>
            <a:r>
              <a:rPr lang="en-US" sz="1400"/>
              <a:t>&lt;/XLS&gt;</a:t>
            </a:r>
          </a:p>
        </p:txBody>
      </p:sp>
    </p:spTree>
  </p:cSld>
  <p:clrMapOvr>
    <a:masterClrMapping/>
  </p:clrMapOvr>
  <p:transition>
    <p:wipe dir="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DirectoryRequest </a:t>
            </a:r>
            <a:r>
              <a:rPr lang="en-US">
                <a:ea typeface="ＭＳ Ｐゴシック" pitchFamily="-111" charset="-128"/>
                <a:cs typeface="ＭＳ Ｐゴシック" pitchFamily="-111" charset="-128"/>
              </a:rPr>
              <a:t>request</a:t>
            </a:r>
            <a:br>
              <a:rPr lang="en-US">
                <a:ea typeface="ＭＳ Ｐゴシック" pitchFamily="-111" charset="-128"/>
                <a:cs typeface="ＭＳ Ｐゴシック" pitchFamily="-111" charset="-128"/>
              </a:rPr>
            </a:br>
            <a:r>
              <a:rPr lang="en-US" sz="2000" i="1">
                <a:ea typeface="ＭＳ Ｐゴシック" pitchFamily="-111" charset="-128"/>
                <a:cs typeface="ＭＳ Ｐゴシック" pitchFamily="-111" charset="-128"/>
              </a:rPr>
              <a:t>All tourist offices in San Francisco</a:t>
            </a:r>
          </a:p>
        </p:txBody>
      </p:sp>
      <p:sp>
        <p:nvSpPr>
          <p:cNvPr id="231427" name="Rectangle 3"/>
          <p:cNvSpPr>
            <a:spLocks noChangeArrowheads="1"/>
          </p:cNvSpPr>
          <p:nvPr/>
        </p:nvSpPr>
        <p:spPr bwMode="gray">
          <a:xfrm>
            <a:off x="304800" y="1447800"/>
            <a:ext cx="8991600" cy="45847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&lt;?xml version="1.0" standalone="yes"?&gt;</a:t>
            </a:r>
          </a:p>
          <a:p>
            <a:pPr defTabSz="228600"/>
            <a:r>
              <a:rPr lang="en-US" sz="1400"/>
              <a:t>&lt;XLS version="1.1"</a:t>
            </a:r>
          </a:p>
          <a:p>
            <a:pPr defTabSz="228600"/>
            <a:r>
              <a:rPr lang="en-US" sz="1400"/>
              <a:t>  xmlns="http://www.opengis.net/xls"</a:t>
            </a:r>
          </a:p>
          <a:p>
            <a:pPr defTabSz="228600"/>
            <a:r>
              <a:rPr lang="en-US" sz="1400"/>
              <a:t>  xmlns:gml="http://www.opengis.net/gml"</a:t>
            </a:r>
          </a:p>
          <a:p>
            <a:pPr defTabSz="228600"/>
            <a:r>
              <a:rPr lang="en-US" sz="1400"/>
              <a:t>  xmlns:xsi="http://www.w3.org/2001/XMLSchema-instance"</a:t>
            </a:r>
          </a:p>
          <a:p>
            <a:pPr defTabSz="228600"/>
            <a:r>
              <a:rPr lang="en-US" sz="1400"/>
              <a:t>  xsi:schemaLocation="http://www.opengis.net/xls"&gt;</a:t>
            </a:r>
          </a:p>
          <a:p>
            <a:pPr defTabSz="228600"/>
            <a:r>
              <a:rPr lang="en-US" sz="1400"/>
              <a:t>  &lt;RequestHeader clientName="USERNAME" clientPassword="PASSWORD"/&gt;</a:t>
            </a:r>
          </a:p>
          <a:p>
            <a:pPr defTabSz="228600"/>
            <a:r>
              <a:rPr lang="en-US" sz="1400"/>
              <a:t>  &lt;Request version="1.1" methodName="DirectoryRequest" maximumResponses="10"&gt;</a:t>
            </a:r>
          </a:p>
          <a:p>
            <a:pPr defTabSz="228600"/>
            <a:r>
              <a:rPr lang="en-US" sz="1400"/>
              <a:t>    </a:t>
            </a:r>
            <a:r>
              <a:rPr lang="en-US" sz="1400">
                <a:solidFill>
                  <a:schemeClr val="accent1"/>
                </a:solidFill>
              </a:rPr>
              <a:t>&lt;DirectoryRequest&gt;</a:t>
            </a:r>
          </a:p>
          <a:p>
            <a:pPr defTabSz="228600"/>
            <a:r>
              <a:rPr lang="en-US" sz="1400">
                <a:solidFill>
                  <a:schemeClr val="accent1"/>
                </a:solidFill>
              </a:rPr>
              <a:t>      &lt;POILocation&gt;</a:t>
            </a:r>
          </a:p>
          <a:p>
            <a:pPr defTabSz="228600"/>
            <a:r>
              <a:rPr lang="en-US" sz="1400">
                <a:solidFill>
                  <a:schemeClr val="accent1"/>
                </a:solidFill>
              </a:rPr>
              <a:t>        &lt;Address countryCode="US"&gt;</a:t>
            </a:r>
          </a:p>
          <a:p>
            <a:pPr defTabSz="228600"/>
            <a:r>
              <a:rPr lang="en-US" sz="1400">
                <a:solidFill>
                  <a:schemeClr val="accent1"/>
                </a:solidFill>
              </a:rPr>
              <a:t>          &lt;Place type="CountrySubdivision"&gt;CALIFORNIA&lt;/Place&gt;</a:t>
            </a:r>
          </a:p>
          <a:p>
            <a:pPr defTabSz="228600"/>
            <a:r>
              <a:rPr lang="en-US" sz="1400">
                <a:solidFill>
                  <a:schemeClr val="accent1"/>
                </a:solidFill>
              </a:rPr>
              <a:t>          &lt;Place type="Municipality"&gt;SAN FRANCISCO&lt;/Place&gt;</a:t>
            </a:r>
          </a:p>
          <a:p>
            <a:pPr defTabSz="228600"/>
            <a:r>
              <a:rPr lang="en-US" sz="1400">
                <a:solidFill>
                  <a:schemeClr val="accent1"/>
                </a:solidFill>
              </a:rPr>
              <a:t>        &lt;/Address&gt;</a:t>
            </a:r>
          </a:p>
          <a:p>
            <a:pPr defTabSz="228600"/>
            <a:r>
              <a:rPr lang="en-US" sz="1400">
                <a:solidFill>
                  <a:schemeClr val="accent1"/>
                </a:solidFill>
              </a:rPr>
              <a:t>      &lt;/POILocation&gt;</a:t>
            </a:r>
          </a:p>
          <a:p>
            <a:pPr defTabSz="228600"/>
            <a:r>
              <a:rPr lang="en-US" sz="1400">
                <a:solidFill>
                  <a:schemeClr val="accent1"/>
                </a:solidFill>
              </a:rPr>
              <a:t>      &lt;POIProperties&gt;</a:t>
            </a:r>
          </a:p>
          <a:p>
            <a:pPr defTabSz="228600"/>
            <a:r>
              <a:rPr lang="en-US" sz="1400">
                <a:solidFill>
                  <a:schemeClr val="accent1"/>
                </a:solidFill>
              </a:rPr>
              <a:t>        &lt;POIProperty name="SIC_type" value="TOURIST INFORMATION"/&gt;</a:t>
            </a:r>
          </a:p>
          <a:p>
            <a:pPr defTabSz="228600"/>
            <a:r>
              <a:rPr lang="en-US" sz="1400">
                <a:solidFill>
                  <a:schemeClr val="accent1"/>
                </a:solidFill>
              </a:rPr>
              <a:t>      &lt;/POIProperties&gt;</a:t>
            </a:r>
          </a:p>
          <a:p>
            <a:pPr defTabSz="228600"/>
            <a:r>
              <a:rPr lang="en-US" sz="1400">
                <a:solidFill>
                  <a:schemeClr val="accent1"/>
                </a:solidFill>
              </a:rPr>
              <a:t>    &lt;/DirectoryRequest&gt;</a:t>
            </a:r>
          </a:p>
          <a:p>
            <a:pPr defTabSz="228600"/>
            <a:r>
              <a:rPr lang="en-US" sz="1400"/>
              <a:t>  &lt;/Request&gt;</a:t>
            </a:r>
          </a:p>
          <a:p>
            <a:pPr defTabSz="228600"/>
            <a:r>
              <a:rPr lang="en-US" sz="1400"/>
              <a:t>&lt;/XLS&gt;</a:t>
            </a:r>
          </a:p>
        </p:txBody>
      </p:sp>
      <p:sp>
        <p:nvSpPr>
          <p:cNvPr id="231428" name="Rectangle 4"/>
          <p:cNvSpPr>
            <a:spLocks noChangeArrowheads="1"/>
          </p:cNvSpPr>
          <p:nvPr/>
        </p:nvSpPr>
        <p:spPr bwMode="gray">
          <a:xfrm>
            <a:off x="762000" y="4724400"/>
            <a:ext cx="8305800" cy="609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6789" name="Text Box 5"/>
          <p:cNvSpPr txBox="1">
            <a:spLocks noChangeArrowheads="1"/>
          </p:cNvSpPr>
          <p:nvPr/>
        </p:nvSpPr>
        <p:spPr bwMode="auto">
          <a:xfrm>
            <a:off x="7764463" y="510540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Kind of POIs to return</a:t>
            </a:r>
          </a:p>
        </p:txBody>
      </p:sp>
      <p:sp>
        <p:nvSpPr>
          <p:cNvPr id="231430" name="Rectangle 6"/>
          <p:cNvSpPr>
            <a:spLocks noChangeArrowheads="1"/>
          </p:cNvSpPr>
          <p:nvPr/>
        </p:nvSpPr>
        <p:spPr bwMode="gray">
          <a:xfrm>
            <a:off x="762000" y="3429000"/>
            <a:ext cx="8305800" cy="1295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6791" name="Text Box 7"/>
          <p:cNvSpPr txBox="1">
            <a:spLocks noChangeArrowheads="1"/>
          </p:cNvSpPr>
          <p:nvPr/>
        </p:nvSpPr>
        <p:spPr bwMode="auto">
          <a:xfrm>
            <a:off x="7315200" y="3200400"/>
            <a:ext cx="1905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Address-based selection</a:t>
            </a:r>
          </a:p>
        </p:txBody>
      </p:sp>
    </p:spTree>
  </p:cSld>
  <p:clrMapOvr>
    <a:masterClrMapping/>
  </p:clrMapOvr>
  <p:transition>
    <p:wipe dir="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DirectoryRequest </a:t>
            </a:r>
            <a:r>
              <a:rPr lang="en-US">
                <a:ea typeface="ＭＳ Ｐゴシック" pitchFamily="-111" charset="-128"/>
                <a:cs typeface="ＭＳ Ｐゴシック" pitchFamily="-111" charset="-128"/>
              </a:rPr>
              <a:t>request</a:t>
            </a:r>
            <a:br>
              <a:rPr lang="en-US">
                <a:ea typeface="ＭＳ Ｐゴシック" pitchFamily="-111" charset="-128"/>
                <a:cs typeface="ＭＳ Ｐゴシック" pitchFamily="-111" charset="-128"/>
              </a:rPr>
            </a:br>
            <a:r>
              <a:rPr lang="en-US" sz="2000" i="1">
                <a:ea typeface="ＭＳ Ｐゴシック" pitchFamily="-111" charset="-128"/>
                <a:cs typeface="ＭＳ Ｐゴシック" pitchFamily="-111" charset="-128"/>
              </a:rPr>
              <a:t>Search for the nearest restaurant from a geographical point </a:t>
            </a:r>
          </a:p>
        </p:txBody>
      </p:sp>
      <p:sp>
        <p:nvSpPr>
          <p:cNvPr id="232451" name="Rectangle 4"/>
          <p:cNvSpPr>
            <a:spLocks noChangeArrowheads="1"/>
          </p:cNvSpPr>
          <p:nvPr/>
        </p:nvSpPr>
        <p:spPr bwMode="gray">
          <a:xfrm>
            <a:off x="304800" y="1354138"/>
            <a:ext cx="8991600" cy="48641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&lt;?xml version="1.0" standalone="yes"?&gt;</a:t>
            </a:r>
          </a:p>
          <a:p>
            <a:pPr defTabSz="228600"/>
            <a:r>
              <a:rPr lang="en-US" sz="1200"/>
              <a:t>&lt;XLS version="1.1"</a:t>
            </a:r>
          </a:p>
          <a:p>
            <a:pPr defTabSz="228600"/>
            <a:r>
              <a:rPr lang="en-US" sz="1200"/>
              <a:t>  xmlns="http://www.opengis.net/xls"</a:t>
            </a:r>
          </a:p>
          <a:p>
            <a:pPr defTabSz="228600"/>
            <a:r>
              <a:rPr lang="en-US" sz="1200"/>
              <a:t>  xmlns:gml="http://www.opengis.net/gml"</a:t>
            </a:r>
          </a:p>
          <a:p>
            <a:pPr defTabSz="228600"/>
            <a:r>
              <a:rPr lang="en-US" sz="1200"/>
              <a:t>  xmlns:xsi="http://www.w3.org/2001/XMLSchema-instance"</a:t>
            </a:r>
          </a:p>
          <a:p>
            <a:pPr defTabSz="228600"/>
            <a:r>
              <a:rPr lang="en-US" sz="1200"/>
              <a:t>  xsi:schemaLocation="http://www.opengis.net/xls"&gt;</a:t>
            </a:r>
          </a:p>
          <a:p>
            <a:pPr defTabSz="228600"/>
            <a:r>
              <a:rPr lang="en-US" sz="1200"/>
              <a:t>  &lt;RequestHeader clientName="USERNAME" clientPassword="PASSWORD"/&gt;</a:t>
            </a:r>
          </a:p>
          <a:p>
            <a:pPr defTabSz="228600"/>
            <a:r>
              <a:rPr lang="en-US" sz="1200"/>
              <a:t>  &lt;Request version="1.1" methodName="DirectoryRequest"&gt;</a:t>
            </a:r>
          </a:p>
          <a:p>
            <a:pPr defTabSz="228600"/>
            <a:r>
              <a:rPr lang="en-US" sz="1200"/>
              <a:t>    </a:t>
            </a:r>
            <a:r>
              <a:rPr lang="en-US" sz="1200">
                <a:solidFill>
                  <a:schemeClr val="accent1"/>
                </a:solidFill>
              </a:rPr>
              <a:t>&lt;DirectoryRequest&gt;</a:t>
            </a:r>
          </a:p>
          <a:p>
            <a:pPr defTabSz="228600"/>
            <a:r>
              <a:rPr lang="en-US" sz="1200">
                <a:solidFill>
                  <a:schemeClr val="accent1"/>
                </a:solidFill>
              </a:rPr>
              <a:t>      &lt;POILocation&gt;</a:t>
            </a:r>
          </a:p>
          <a:p>
            <a:pPr defTabSz="228600"/>
            <a:r>
              <a:rPr lang="en-US" sz="1200">
                <a:solidFill>
                  <a:schemeClr val="accent1"/>
                </a:solidFill>
              </a:rPr>
              <a:t>        &lt;Nearest nearestCriterion="Proximity"&gt;</a:t>
            </a:r>
          </a:p>
          <a:p>
            <a:pPr defTabSz="228600"/>
            <a:r>
              <a:rPr lang="en-US" sz="1200">
                <a:solidFill>
                  <a:schemeClr val="accent1"/>
                </a:solidFill>
              </a:rPr>
              <a:t>         &lt;Position&gt;</a:t>
            </a:r>
          </a:p>
          <a:p>
            <a:pPr defTabSz="228600"/>
            <a:r>
              <a:rPr lang="en-US" sz="1200">
                <a:solidFill>
                  <a:schemeClr val="accent1"/>
                </a:solidFill>
              </a:rPr>
              <a:t>          &lt;gml:Point xmlns:gml="http://www.opengis.net/gml"&gt;</a:t>
            </a:r>
          </a:p>
          <a:p>
            <a:pPr defTabSz="228600"/>
            <a:r>
              <a:rPr lang="en-US" sz="1200">
                <a:solidFill>
                  <a:schemeClr val="accent1"/>
                </a:solidFill>
              </a:rPr>
              <a:t>           &lt;gml:pos dimension="2" srsName="4326"&gt;</a:t>
            </a:r>
          </a:p>
          <a:p>
            <a:pPr defTabSz="228600"/>
            <a:r>
              <a:rPr lang="en-US" sz="1200">
                <a:solidFill>
                  <a:schemeClr val="accent1"/>
                </a:solidFill>
              </a:rPr>
              <a:t>             -122.4083257 37.788208</a:t>
            </a:r>
          </a:p>
          <a:p>
            <a:pPr defTabSz="228600"/>
            <a:r>
              <a:rPr lang="en-US" sz="1200">
                <a:solidFill>
                  <a:schemeClr val="accent1"/>
                </a:solidFill>
              </a:rPr>
              <a:t>           &lt;/gml:pos&gt;</a:t>
            </a:r>
          </a:p>
          <a:p>
            <a:pPr defTabSz="228600"/>
            <a:r>
              <a:rPr lang="en-US" sz="1200">
                <a:solidFill>
                  <a:schemeClr val="accent1"/>
                </a:solidFill>
              </a:rPr>
              <a:t>          &lt;/gml:Point&gt;</a:t>
            </a:r>
          </a:p>
          <a:p>
            <a:pPr defTabSz="228600"/>
            <a:r>
              <a:rPr lang="en-US" sz="1200">
                <a:solidFill>
                  <a:schemeClr val="accent1"/>
                </a:solidFill>
              </a:rPr>
              <a:t>         &lt;/Position&gt;</a:t>
            </a:r>
          </a:p>
          <a:p>
            <a:pPr defTabSz="228600"/>
            <a:r>
              <a:rPr lang="en-US" sz="1200">
                <a:solidFill>
                  <a:schemeClr val="accent1"/>
                </a:solidFill>
              </a:rPr>
              <a:t>        &lt;/Nearest&gt;</a:t>
            </a:r>
          </a:p>
          <a:p>
            <a:pPr defTabSz="228600"/>
            <a:r>
              <a:rPr lang="en-US" sz="1200">
                <a:solidFill>
                  <a:schemeClr val="accent1"/>
                </a:solidFill>
              </a:rPr>
              <a:t>      &lt;/POILocation&gt;</a:t>
            </a:r>
          </a:p>
          <a:p>
            <a:pPr defTabSz="228600"/>
            <a:r>
              <a:rPr lang="en-US" sz="1200">
                <a:solidFill>
                  <a:schemeClr val="accent1"/>
                </a:solidFill>
              </a:rPr>
              <a:t>      &lt;POIProperties&gt;</a:t>
            </a:r>
          </a:p>
          <a:p>
            <a:pPr defTabSz="228600"/>
            <a:r>
              <a:rPr lang="en-US" sz="1200">
                <a:solidFill>
                  <a:schemeClr val="accent1"/>
                </a:solidFill>
              </a:rPr>
              <a:t>        &lt;POIProperty name="SIC_type" value="RESTAURANT"/&gt;</a:t>
            </a:r>
          </a:p>
          <a:p>
            <a:pPr defTabSz="228600"/>
            <a:r>
              <a:rPr lang="en-US" sz="1200">
                <a:solidFill>
                  <a:schemeClr val="accent1"/>
                </a:solidFill>
              </a:rPr>
              <a:t>      &lt;/POIProperties&gt;</a:t>
            </a:r>
          </a:p>
          <a:p>
            <a:pPr defTabSz="228600"/>
            <a:r>
              <a:rPr lang="en-US" sz="1200">
                <a:solidFill>
                  <a:schemeClr val="accent1"/>
                </a:solidFill>
              </a:rPr>
              <a:t>    &lt;/DirectoryRequest&gt;</a:t>
            </a:r>
          </a:p>
          <a:p>
            <a:pPr defTabSz="228600"/>
            <a:r>
              <a:rPr lang="en-US" sz="1200"/>
              <a:t>  &lt;/Request&gt;</a:t>
            </a:r>
          </a:p>
          <a:p>
            <a:pPr defTabSz="228600"/>
            <a:r>
              <a:rPr lang="en-US" sz="1200"/>
              <a:t>&lt;/XLS&gt;</a:t>
            </a:r>
          </a:p>
        </p:txBody>
      </p:sp>
      <p:sp>
        <p:nvSpPr>
          <p:cNvPr id="232452" name="Rectangle 6"/>
          <p:cNvSpPr>
            <a:spLocks noChangeArrowheads="1"/>
          </p:cNvSpPr>
          <p:nvPr/>
        </p:nvSpPr>
        <p:spPr bwMode="gray">
          <a:xfrm>
            <a:off x="762000" y="5060950"/>
            <a:ext cx="8305800" cy="57785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4743" name="Text Box 7"/>
          <p:cNvSpPr txBox="1">
            <a:spLocks noChangeArrowheads="1"/>
          </p:cNvSpPr>
          <p:nvPr/>
        </p:nvSpPr>
        <p:spPr bwMode="auto">
          <a:xfrm>
            <a:off x="7764463" y="522605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Kind of POIs to return</a:t>
            </a:r>
          </a:p>
        </p:txBody>
      </p:sp>
      <p:sp>
        <p:nvSpPr>
          <p:cNvPr id="232454" name="Rectangle 8"/>
          <p:cNvSpPr>
            <a:spLocks noChangeArrowheads="1"/>
          </p:cNvSpPr>
          <p:nvPr/>
        </p:nvSpPr>
        <p:spPr bwMode="gray">
          <a:xfrm>
            <a:off x="762000" y="3048000"/>
            <a:ext cx="8305800" cy="2011363"/>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4745" name="Text Box 9"/>
          <p:cNvSpPr txBox="1">
            <a:spLocks noChangeArrowheads="1"/>
          </p:cNvSpPr>
          <p:nvPr/>
        </p:nvSpPr>
        <p:spPr bwMode="auto">
          <a:xfrm>
            <a:off x="7764463" y="2689225"/>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Spatial selection</a:t>
            </a:r>
          </a:p>
        </p:txBody>
      </p:sp>
    </p:spTree>
  </p:cSld>
  <p:clrMapOvr>
    <a:masterClrMapping/>
  </p:clrMapOvr>
  <p:transition>
    <p:wipe dir="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DirectoryRequest </a:t>
            </a:r>
            <a:r>
              <a:rPr lang="en-US">
                <a:ea typeface="ＭＳ Ｐゴシック" pitchFamily="-111" charset="-128"/>
                <a:cs typeface="ＭＳ Ｐゴシック" pitchFamily="-111" charset="-128"/>
              </a:rPr>
              <a:t>request</a:t>
            </a:r>
            <a:br>
              <a:rPr lang="en-US">
                <a:ea typeface="ＭＳ Ｐゴシック" pitchFamily="-111" charset="-128"/>
                <a:cs typeface="ＭＳ Ｐゴシック" pitchFamily="-111" charset="-128"/>
              </a:rPr>
            </a:br>
            <a:r>
              <a:rPr lang="en-US" sz="2000" i="1">
                <a:ea typeface="ＭＳ Ｐゴシック" pitchFamily="-111" charset="-128"/>
                <a:cs typeface="ＭＳ Ｐゴシック" pitchFamily="-111" charset="-128"/>
              </a:rPr>
              <a:t>Search for restaurants within a distance from a geographical point </a:t>
            </a:r>
          </a:p>
        </p:txBody>
      </p:sp>
      <p:sp>
        <p:nvSpPr>
          <p:cNvPr id="233475" name="Rectangle 3"/>
          <p:cNvSpPr>
            <a:spLocks noChangeArrowheads="1"/>
          </p:cNvSpPr>
          <p:nvPr/>
        </p:nvSpPr>
        <p:spPr bwMode="gray">
          <a:xfrm>
            <a:off x="304800" y="1354138"/>
            <a:ext cx="8991600" cy="5046662"/>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&lt;?xml version="1.0" standalone="yes"?&gt;</a:t>
            </a:r>
          </a:p>
          <a:p>
            <a:pPr defTabSz="228600"/>
            <a:r>
              <a:rPr lang="en-US" sz="1200"/>
              <a:t>&lt;XLS version="1.1"</a:t>
            </a:r>
          </a:p>
          <a:p>
            <a:pPr defTabSz="228600"/>
            <a:r>
              <a:rPr lang="en-US" sz="1200"/>
              <a:t>  xmlns="http://www.opengis.net/xls"</a:t>
            </a:r>
          </a:p>
          <a:p>
            <a:pPr defTabSz="228600"/>
            <a:r>
              <a:rPr lang="en-US" sz="1200"/>
              <a:t>  xmlns:gml="http://www.opengis.net/gml"</a:t>
            </a:r>
          </a:p>
          <a:p>
            <a:pPr defTabSz="228600"/>
            <a:r>
              <a:rPr lang="en-US" sz="1200"/>
              <a:t>  xmlns:xsi="http://www.w3.org/2001/XMLSchema-instance"</a:t>
            </a:r>
          </a:p>
          <a:p>
            <a:pPr defTabSz="228600"/>
            <a:r>
              <a:rPr lang="en-US" sz="1200"/>
              <a:t>  xsi:schemaLocation="http://www.opengis.net/xls"&gt;</a:t>
            </a:r>
          </a:p>
          <a:p>
            <a:pPr defTabSz="228600"/>
            <a:r>
              <a:rPr lang="en-US" sz="1200"/>
              <a:t>  &lt;RequestHeader clientName="USERNAME" clientPassword="PASSWORD"/&gt;</a:t>
            </a:r>
          </a:p>
          <a:p>
            <a:pPr defTabSz="228600"/>
            <a:r>
              <a:rPr lang="en-US" sz="1200"/>
              <a:t>  &lt;Request version="1.1" methodName="DirectoryRequest" maximumResponses="10"&gt;</a:t>
            </a:r>
          </a:p>
          <a:p>
            <a:pPr defTabSz="228600"/>
            <a:r>
              <a:rPr lang="en-US" sz="1200"/>
              <a:t>    </a:t>
            </a:r>
            <a:r>
              <a:rPr lang="en-US" sz="1200">
                <a:solidFill>
                  <a:schemeClr val="accent1"/>
                </a:solidFill>
              </a:rPr>
              <a:t>&lt;DirectoryRequest&gt;</a:t>
            </a:r>
          </a:p>
          <a:p>
            <a:pPr defTabSz="228600"/>
            <a:r>
              <a:rPr lang="en-US" sz="1200"/>
              <a:t>      </a:t>
            </a:r>
            <a:r>
              <a:rPr lang="en-US" sz="1200">
                <a:solidFill>
                  <a:schemeClr val="accent1"/>
                </a:solidFill>
              </a:rPr>
              <a:t>&lt;POILocation&gt;</a:t>
            </a:r>
          </a:p>
          <a:p>
            <a:pPr defTabSz="228600"/>
            <a:r>
              <a:rPr lang="en-US" sz="1200">
                <a:solidFill>
                  <a:schemeClr val="accent1"/>
                </a:solidFill>
              </a:rPr>
              <a:t>        &lt;WithinDistance&gt;</a:t>
            </a:r>
          </a:p>
          <a:p>
            <a:pPr defTabSz="228600"/>
            <a:r>
              <a:rPr lang="en-US" sz="1200">
                <a:solidFill>
                  <a:schemeClr val="accent1"/>
                </a:solidFill>
              </a:rPr>
              <a:t>          &lt;POI&gt;</a:t>
            </a:r>
          </a:p>
          <a:p>
            <a:pPr defTabSz="228600"/>
            <a:r>
              <a:rPr lang="en-US" sz="1200">
                <a:solidFill>
                  <a:schemeClr val="accent1"/>
                </a:solidFill>
              </a:rPr>
              <a:t>            &lt;gml:Point xmlns:gml="http://www.opengis.net/gml"&gt;</a:t>
            </a:r>
          </a:p>
          <a:p>
            <a:pPr defTabSz="228600"/>
            <a:r>
              <a:rPr lang="en-US" sz="1200">
                <a:solidFill>
                  <a:schemeClr val="accent1"/>
                </a:solidFill>
              </a:rPr>
              <a:t>              &lt;gml:pos dimension="2" srsName="4326"&gt;</a:t>
            </a:r>
          </a:p>
          <a:p>
            <a:pPr defTabSz="228600"/>
            <a:r>
              <a:rPr lang="en-US" sz="1200">
                <a:solidFill>
                  <a:schemeClr val="accent1"/>
                </a:solidFill>
              </a:rPr>
              <a:t>                -122.4083257 37.788208</a:t>
            </a:r>
          </a:p>
          <a:p>
            <a:pPr defTabSz="228600"/>
            <a:r>
              <a:rPr lang="en-US" sz="1200">
                <a:solidFill>
                  <a:schemeClr val="accent1"/>
                </a:solidFill>
              </a:rPr>
              <a:t>              &lt;/gml:pos&gt;</a:t>
            </a:r>
          </a:p>
          <a:p>
            <a:pPr defTabSz="228600"/>
            <a:r>
              <a:rPr lang="en-US" sz="1200">
                <a:solidFill>
                  <a:schemeClr val="accent1"/>
                </a:solidFill>
              </a:rPr>
              <a:t>            &lt;/gml:Point&gt;</a:t>
            </a:r>
          </a:p>
          <a:p>
            <a:pPr defTabSz="228600"/>
            <a:r>
              <a:rPr lang="en-US" sz="1200">
                <a:solidFill>
                  <a:schemeClr val="accent1"/>
                </a:solidFill>
              </a:rPr>
              <a:t>          &lt;/POI&gt;</a:t>
            </a:r>
          </a:p>
          <a:p>
            <a:pPr defTabSz="228600"/>
            <a:r>
              <a:rPr lang="en-US" sz="1200">
                <a:solidFill>
                  <a:schemeClr val="accent1"/>
                </a:solidFill>
              </a:rPr>
              <a:t>          &lt;MaximumDistance value="50"/&gt;</a:t>
            </a:r>
          </a:p>
          <a:p>
            <a:pPr defTabSz="228600"/>
            <a:r>
              <a:rPr lang="en-US" sz="1200">
                <a:solidFill>
                  <a:schemeClr val="accent1"/>
                </a:solidFill>
              </a:rPr>
              <a:t>        &lt;/WithinDistance&gt;</a:t>
            </a:r>
          </a:p>
          <a:p>
            <a:pPr defTabSz="228600"/>
            <a:r>
              <a:rPr lang="en-US" sz="1200">
                <a:solidFill>
                  <a:schemeClr val="accent1"/>
                </a:solidFill>
              </a:rPr>
              <a:t>      &lt;/POILocation&gt;</a:t>
            </a:r>
          </a:p>
          <a:p>
            <a:pPr defTabSz="228600"/>
            <a:r>
              <a:rPr lang="en-US" sz="1200">
                <a:solidFill>
                  <a:schemeClr val="accent1"/>
                </a:solidFill>
              </a:rPr>
              <a:t>      &lt;POIProperties&gt;</a:t>
            </a:r>
          </a:p>
          <a:p>
            <a:pPr defTabSz="228600"/>
            <a:r>
              <a:rPr lang="en-US" sz="1200">
                <a:solidFill>
                  <a:schemeClr val="accent1"/>
                </a:solidFill>
              </a:rPr>
              <a:t>        &lt;POIProperty name="SIC_type" value="RESTAURANT"/&gt;</a:t>
            </a:r>
          </a:p>
          <a:p>
            <a:pPr defTabSz="228600"/>
            <a:r>
              <a:rPr lang="en-US" sz="1200">
                <a:solidFill>
                  <a:schemeClr val="accent1"/>
                </a:solidFill>
              </a:rPr>
              <a:t>      &lt;/POIProperties&gt;</a:t>
            </a:r>
          </a:p>
          <a:p>
            <a:pPr defTabSz="228600"/>
            <a:r>
              <a:rPr lang="en-US" sz="1200">
                <a:solidFill>
                  <a:schemeClr val="accent1"/>
                </a:solidFill>
              </a:rPr>
              <a:t>    &lt;/DirectoryRequest&gt;</a:t>
            </a:r>
          </a:p>
          <a:p>
            <a:pPr defTabSz="228600"/>
            <a:r>
              <a:rPr lang="en-US" sz="1200"/>
              <a:t>  &lt;/Request&gt;</a:t>
            </a:r>
          </a:p>
          <a:p>
            <a:pPr defTabSz="228600"/>
            <a:r>
              <a:rPr lang="en-US" sz="1200"/>
              <a:t>&lt;/XLS&gt;</a:t>
            </a:r>
          </a:p>
        </p:txBody>
      </p:sp>
      <p:sp>
        <p:nvSpPr>
          <p:cNvPr id="233476" name="Rectangle 4"/>
          <p:cNvSpPr>
            <a:spLocks noChangeArrowheads="1"/>
          </p:cNvSpPr>
          <p:nvPr/>
        </p:nvSpPr>
        <p:spPr bwMode="gray">
          <a:xfrm>
            <a:off x="762000" y="5249863"/>
            <a:ext cx="8305800" cy="57785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7813" name="Text Box 5"/>
          <p:cNvSpPr txBox="1">
            <a:spLocks noChangeArrowheads="1"/>
          </p:cNvSpPr>
          <p:nvPr/>
        </p:nvSpPr>
        <p:spPr bwMode="auto">
          <a:xfrm>
            <a:off x="7620000" y="536575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Kind of POIs to return</a:t>
            </a:r>
          </a:p>
        </p:txBody>
      </p:sp>
      <p:sp>
        <p:nvSpPr>
          <p:cNvPr id="233478" name="Rectangle 6"/>
          <p:cNvSpPr>
            <a:spLocks noChangeArrowheads="1"/>
          </p:cNvSpPr>
          <p:nvPr/>
        </p:nvSpPr>
        <p:spPr bwMode="gray">
          <a:xfrm>
            <a:off x="762000" y="3048000"/>
            <a:ext cx="8305800" cy="2193925"/>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7815" name="Text Box 7"/>
          <p:cNvSpPr txBox="1">
            <a:spLocks noChangeArrowheads="1"/>
          </p:cNvSpPr>
          <p:nvPr/>
        </p:nvSpPr>
        <p:spPr bwMode="auto">
          <a:xfrm>
            <a:off x="7764463" y="2851150"/>
            <a:ext cx="169545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Spatial selection</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Web Services</a:t>
            </a:r>
          </a:p>
        </p:txBody>
      </p:sp>
      <p:sp>
        <p:nvSpPr>
          <p:cNvPr id="17411" name="Rectangle 3"/>
          <p:cNvSpPr>
            <a:spLocks noGrp="1" noChangeArrowheads="1"/>
          </p:cNvSpPr>
          <p:nvPr>
            <p:ph type="body" idx="1"/>
          </p:nvPr>
        </p:nvSpPr>
        <p:spPr/>
        <p:txBody>
          <a:bodyPr/>
          <a:lstStyle/>
          <a:p>
            <a:pPr eaLnBrk="1" hangingPunct="1">
              <a:buFont typeface="Wingdings" pitchFamily="-111" charset="2"/>
              <a:buChar char="ü"/>
            </a:pPr>
            <a:r>
              <a:rPr lang="en-US">
                <a:ea typeface="ＭＳ Ｐゴシック" pitchFamily="-111" charset="-128"/>
                <a:cs typeface="ＭＳ Ｐゴシック" pitchFamily="-111" charset="-128"/>
              </a:rPr>
              <a:t>Overview</a:t>
            </a:r>
          </a:p>
          <a:p>
            <a:pPr eaLnBrk="1" hangingPunct="1">
              <a:buFont typeface="Wingdings" pitchFamily="-111" charset="2"/>
              <a:buChar char="ü"/>
            </a:pPr>
            <a:r>
              <a:rPr lang="en-US">
                <a:ea typeface="ＭＳ Ｐゴシック" pitchFamily="-111" charset="-128"/>
                <a:cs typeface="ＭＳ Ｐゴシック" pitchFamily="-111" charset="-128"/>
              </a:rPr>
              <a:t>Web Map Service (WMS)</a:t>
            </a:r>
          </a:p>
          <a:p>
            <a:pPr lvl="1" eaLnBrk="1" hangingPunct="1">
              <a:buFont typeface="Wingdings" pitchFamily="-111" charset="2"/>
              <a:buChar char="ü"/>
            </a:pPr>
            <a:r>
              <a:rPr lang="en-US"/>
              <a:t>Licensing, configuration, example requests</a:t>
            </a:r>
          </a:p>
          <a:p>
            <a:pPr eaLnBrk="1" hangingPunct="1">
              <a:buFont typeface="Wingdings" pitchFamily="-111" charset="2"/>
              <a:buChar char="ü"/>
            </a:pPr>
            <a:r>
              <a:rPr lang="en-US">
                <a:ea typeface="ＭＳ Ｐゴシック" pitchFamily="-111" charset="-128"/>
                <a:cs typeface="ＭＳ Ｐゴシック" pitchFamily="-111" charset="-128"/>
              </a:rPr>
              <a:t>Web Feature Service (WFS)</a:t>
            </a:r>
          </a:p>
          <a:p>
            <a:pPr lvl="1" eaLnBrk="1" hangingPunct="1">
              <a:buFont typeface="Wingdings" pitchFamily="-111" charset="2"/>
              <a:buChar char="ü"/>
            </a:pPr>
            <a:r>
              <a:rPr lang="en-US"/>
              <a:t>Licensing, configuration, example requests</a:t>
            </a:r>
          </a:p>
          <a:p>
            <a:pPr eaLnBrk="1" hangingPunct="1">
              <a:buFont typeface="Wingdings" pitchFamily="-111" charset="2"/>
              <a:buChar char="ü"/>
            </a:pPr>
            <a:r>
              <a:rPr lang="en-US">
                <a:ea typeface="ＭＳ Ｐゴシック" pitchFamily="-111" charset="-128"/>
                <a:cs typeface="ＭＳ Ｐゴシック" pitchFamily="-111" charset="-128"/>
              </a:rPr>
              <a:t>Using OGC Web Services in Mapviewer</a:t>
            </a:r>
          </a:p>
          <a:p>
            <a:pPr eaLnBrk="1" hangingPunct="1">
              <a:buFont typeface="Wingdings" pitchFamily="-111" charset="2"/>
              <a:buChar char="ü"/>
            </a:pPr>
            <a:endParaRPr lang="en-US">
              <a:ea typeface="ＭＳ Ｐゴシック" pitchFamily="-111" charset="-128"/>
              <a:cs typeface="ＭＳ Ｐゴシック" pitchFamily="-111" charset="-128"/>
            </a:endParaRPr>
          </a:p>
          <a:p>
            <a:pPr eaLnBrk="1" hangingPunct="1">
              <a:buFont typeface="Wingdings" pitchFamily="-111" charset="2"/>
              <a:buChar char="ü"/>
            </a:pPr>
            <a:r>
              <a:rPr lang="en-US">
                <a:ea typeface="ＭＳ Ｐゴシック" pitchFamily="-111" charset="-128"/>
                <a:cs typeface="ＭＳ Ｐゴシック" pitchFamily="-111" charset="-128"/>
              </a:rPr>
              <a:t>OpenLS Services</a:t>
            </a:r>
          </a:p>
          <a:p>
            <a:pPr eaLnBrk="1" hangingPunct="1">
              <a:buFont typeface="Wingdings" pitchFamily="-111" charset="2"/>
              <a:buChar char="ü"/>
            </a:pPr>
            <a:r>
              <a:rPr lang="en-US">
                <a:ea typeface="ＭＳ Ｐゴシック" pitchFamily="-111" charset="-128"/>
                <a:cs typeface="ＭＳ Ｐゴシック" pitchFamily="-111" charset="-128"/>
              </a:rPr>
              <a:t>Catalog Service (CSW)</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GetMap request</a:t>
            </a:r>
          </a:p>
        </p:txBody>
      </p:sp>
      <p:sp>
        <p:nvSpPr>
          <p:cNvPr id="36867"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Coordinate system (SRS)</a:t>
            </a:r>
          </a:p>
          <a:p>
            <a:pPr lvl="1" eaLnBrk="1" hangingPunct="1"/>
            <a:r>
              <a:rPr lang="en-US"/>
              <a:t>Used to specify the coordinates of the bounding box</a:t>
            </a:r>
          </a:p>
          <a:p>
            <a:pPr lvl="1" eaLnBrk="1" hangingPunct="1"/>
            <a:r>
              <a:rPr lang="en-US"/>
              <a:t>Also used to specify the coordinate system of the resulting map</a:t>
            </a:r>
          </a:p>
          <a:p>
            <a:pPr lvl="1" eaLnBrk="1" hangingPunct="1"/>
            <a:r>
              <a:rPr lang="en-US"/>
              <a:t>Layer results will be automatically transformed to this coordinate system!</a:t>
            </a:r>
          </a:p>
          <a:p>
            <a:pPr eaLnBrk="1" hangingPunct="1"/>
            <a:endParaRPr lang="en-US">
              <a:ea typeface="ＭＳ Ｐゴシック" pitchFamily="-111" charset="-128"/>
              <a:cs typeface="ＭＳ Ｐゴシック" pitchFamily="-111" charset="-128"/>
            </a:endParaRPr>
          </a:p>
        </p:txBody>
      </p:sp>
      <p:sp>
        <p:nvSpPr>
          <p:cNvPr id="36868" name="Text Box 4"/>
          <p:cNvSpPr txBox="1">
            <a:spLocks noChangeArrowheads="1"/>
          </p:cNvSpPr>
          <p:nvPr/>
        </p:nvSpPr>
        <p:spPr bwMode="gray">
          <a:xfrm>
            <a:off x="776288" y="3559175"/>
            <a:ext cx="7759700" cy="231775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dirty="0">
                <a:ea typeface="Courier New" pitchFamily="-111" charset="0"/>
                <a:cs typeface="Courier New" pitchFamily="-111" charset="0"/>
              </a:rPr>
              <a:t>http://127.0.0.1:7001/mapviewer/wms</a:t>
            </a:r>
          </a:p>
          <a:p>
            <a:pPr defTabSz="228600"/>
            <a:r>
              <a:rPr lang="en-US" sz="1600" dirty="0">
                <a:ea typeface="Courier New" pitchFamily="-111" charset="0"/>
                <a:cs typeface="Courier New" pitchFamily="-111" charset="0"/>
              </a:rPr>
              <a:t>?VERSION=1.1.0</a:t>
            </a:r>
          </a:p>
          <a:p>
            <a:pPr defTabSz="228600"/>
            <a:r>
              <a:rPr lang="en-US" sz="1600" dirty="0">
                <a:ea typeface="Courier New" pitchFamily="-111" charset="0"/>
                <a:cs typeface="Courier New" pitchFamily="-111" charset="0"/>
              </a:rPr>
              <a:t>&amp;REQUEST=</a:t>
            </a:r>
            <a:r>
              <a:rPr lang="en-US" sz="1600" dirty="0" err="1">
                <a:ea typeface="Courier New" pitchFamily="-111" charset="0"/>
                <a:cs typeface="Courier New" pitchFamily="-111" charset="0"/>
              </a:rPr>
              <a:t>GetMap</a:t>
            </a:r>
            <a:endParaRPr lang="en-US" sz="1600" dirty="0">
              <a:ea typeface="Courier New" pitchFamily="-111" charset="0"/>
              <a:cs typeface="Courier New" pitchFamily="-111" charset="0"/>
            </a:endParaRPr>
          </a:p>
          <a:p>
            <a:pPr defTabSz="228600"/>
            <a:r>
              <a:rPr lang="en-US" sz="1600" dirty="0">
                <a:ea typeface="Courier New" pitchFamily="-111" charset="0"/>
                <a:cs typeface="Courier New" pitchFamily="-111" charset="0"/>
              </a:rPr>
              <a:t>&amp;FORMAT=image/</a:t>
            </a:r>
            <a:r>
              <a:rPr lang="en-US" sz="1600" dirty="0" err="1">
                <a:ea typeface="Courier New" pitchFamily="-111" charset="0"/>
                <a:cs typeface="Courier New" pitchFamily="-111" charset="0"/>
              </a:rPr>
              <a:t>png</a:t>
            </a:r>
            <a:endParaRPr lang="en-US" sz="1600" dirty="0">
              <a:ea typeface="Courier New" pitchFamily="-111" charset="0"/>
              <a:cs typeface="Courier New" pitchFamily="-111" charset="0"/>
            </a:endParaRPr>
          </a:p>
          <a:p>
            <a:pPr defTabSz="228600"/>
            <a:r>
              <a:rPr lang="en-US" sz="1600" dirty="0">
                <a:ea typeface="Courier New" pitchFamily="-111" charset="0"/>
                <a:cs typeface="Courier New" pitchFamily="-111" charset="0"/>
              </a:rPr>
              <a:t>&amp;SRS=</a:t>
            </a:r>
            <a:r>
              <a:rPr lang="en-US" sz="1600" dirty="0">
                <a:solidFill>
                  <a:schemeClr val="accent1"/>
                </a:solidFill>
                <a:ea typeface="Courier New" pitchFamily="-111" charset="0"/>
                <a:cs typeface="Courier New" pitchFamily="-111" charset="0"/>
              </a:rPr>
              <a:t>EPSG:</a:t>
            </a:r>
            <a:r>
              <a:rPr lang="en-US" sz="1600" dirty="0" smtClean="0">
                <a:solidFill>
                  <a:schemeClr val="accent1"/>
                </a:solidFill>
                <a:ea typeface="Courier New" pitchFamily="-111" charset="0"/>
                <a:cs typeface="Courier New" pitchFamily="-111" charset="0"/>
              </a:rPr>
              <a:t>3857</a:t>
            </a:r>
          </a:p>
          <a:p>
            <a:pPr defTabSz="228600"/>
            <a:r>
              <a:rPr lang="en-US" sz="1600" dirty="0">
                <a:ea typeface="Courier New" pitchFamily="-111" charset="0"/>
                <a:cs typeface="Courier New" pitchFamily="-111" charset="0"/>
              </a:rPr>
              <a:t>&amp;BBOX=</a:t>
            </a:r>
            <a:r>
              <a:rPr lang="en-US" sz="1600" dirty="0">
                <a:solidFill>
                  <a:schemeClr val="accent1"/>
                </a:solidFill>
                <a:ea typeface="Courier New" pitchFamily="-111" charset="0"/>
                <a:cs typeface="Courier New" pitchFamily="-111" charset="0"/>
              </a:rPr>
              <a:t>-8905559.3,4579425.81,-8682920.3,4865942.28</a:t>
            </a:r>
          </a:p>
          <a:p>
            <a:pPr defTabSz="228600"/>
            <a:r>
              <a:rPr lang="en-US" sz="1600" dirty="0">
                <a:ea typeface="Courier New" pitchFamily="-111" charset="0"/>
                <a:cs typeface="Courier New" pitchFamily="-111" charset="0"/>
              </a:rPr>
              <a:t>&amp;WIDTH=480</a:t>
            </a:r>
          </a:p>
          <a:p>
            <a:pPr defTabSz="228600"/>
            <a:r>
              <a:rPr lang="en-US" sz="1600" dirty="0">
                <a:ea typeface="Courier New" pitchFamily="-111" charset="0"/>
                <a:cs typeface="Courier New" pitchFamily="-111" charset="0"/>
              </a:rPr>
              <a:t>&amp;HEIGHT=400</a:t>
            </a:r>
          </a:p>
          <a:p>
            <a:pPr defTabSz="228600"/>
            <a:r>
              <a:rPr lang="en-US" sz="1600" dirty="0">
                <a:ea typeface="Courier New" pitchFamily="-111" charset="0"/>
                <a:cs typeface="Courier New" pitchFamily="-111" charset="0"/>
              </a:rPr>
              <a:t>&amp;LAYERS=US_STATES,US_COUNTIES,US_PARKS,US_CITIES</a:t>
            </a:r>
          </a:p>
        </p:txBody>
      </p:sp>
    </p:spTree>
  </p:cSld>
  <p:clrMapOvr>
    <a:masterClrMapping/>
  </p:clrMapOvr>
  <p:transition>
    <p:wipe dir="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DirectoryRequest </a:t>
            </a:r>
            <a:r>
              <a:rPr lang="en-US">
                <a:ea typeface="ＭＳ Ｐゴシック" pitchFamily="-111" charset="-128"/>
                <a:cs typeface="ＭＳ Ｐゴシック" pitchFamily="-111" charset="-128"/>
              </a:rPr>
              <a:t>response</a:t>
            </a:r>
            <a:endParaRPr lang="fr-FR">
              <a:ea typeface="ＭＳ Ｐゴシック" pitchFamily="-111" charset="-128"/>
              <a:cs typeface="ＭＳ Ｐゴシック" pitchFamily="-111" charset="-128"/>
            </a:endParaRPr>
          </a:p>
        </p:txBody>
      </p:sp>
      <p:sp>
        <p:nvSpPr>
          <p:cNvPr id="234499" name="Rectangle 3"/>
          <p:cNvSpPr>
            <a:spLocks noChangeArrowheads="1"/>
          </p:cNvSpPr>
          <p:nvPr/>
        </p:nvSpPr>
        <p:spPr bwMode="gray">
          <a:xfrm>
            <a:off x="685800" y="1143000"/>
            <a:ext cx="8991600" cy="48418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000"/>
              <a:t>&lt;xls:XLS version="1.0"&gt;</a:t>
            </a:r>
          </a:p>
          <a:p>
            <a:pPr defTabSz="228600"/>
            <a:r>
              <a:rPr lang="en-US" sz="1000"/>
              <a:t>  &lt;xls:ResponseHeader/&gt;</a:t>
            </a:r>
          </a:p>
          <a:p>
            <a:pPr defTabSz="228600"/>
            <a:r>
              <a:rPr lang="en-US" sz="1000"/>
              <a:t>  &lt;xls:Response requestID="123" version="1.1"&gt;</a:t>
            </a:r>
          </a:p>
          <a:p>
            <a:pPr defTabSz="228600"/>
            <a:r>
              <a:rPr lang="en-US" sz="1000"/>
              <a:t>    </a:t>
            </a:r>
            <a:r>
              <a:rPr lang="en-US" sz="1000">
                <a:solidFill>
                  <a:schemeClr val="accent1"/>
                </a:solidFill>
              </a:rPr>
              <a:t>&lt;DirectoryResponse&gt;</a:t>
            </a:r>
          </a:p>
          <a:p>
            <a:pPr defTabSz="228600"/>
            <a:r>
              <a:rPr lang="en-US" sz="1000">
                <a:solidFill>
                  <a:schemeClr val="accent1"/>
                </a:solidFill>
              </a:rPr>
              <a:t>      &lt;xls:POIContext&gt;</a:t>
            </a:r>
          </a:p>
          <a:p>
            <a:pPr defTabSz="228600"/>
            <a:r>
              <a:rPr lang="en-US" sz="1000">
                <a:solidFill>
                  <a:schemeClr val="accent1"/>
                </a:solidFill>
              </a:rPr>
              <a:t>        &lt;xls:POI ID="17546683" POIName="SAN FRANCISCO CHAMBER OF COMMERCE" phoneNumber="415-3924520"&gt;</a:t>
            </a:r>
          </a:p>
          <a:p>
            <a:pPr defTabSz="228600"/>
            <a:r>
              <a:rPr lang="en-US" sz="1000">
                <a:solidFill>
                  <a:schemeClr val="accent1"/>
                </a:solidFill>
              </a:rPr>
              <a:t>          &lt;xls:POIAttributeList&gt;</a:t>
            </a:r>
          </a:p>
          <a:p>
            <a:pPr defTabSz="228600"/>
            <a:r>
              <a:rPr lang="en-US" sz="1000">
                <a:solidFill>
                  <a:schemeClr val="accent1"/>
                </a:solidFill>
              </a:rPr>
              <a:t>            &lt;ReferenceSystem&gt;</a:t>
            </a:r>
          </a:p>
          <a:p>
            <a:pPr defTabSz="228600"/>
            <a:r>
              <a:rPr lang="en-US" sz="1000">
                <a:solidFill>
                  <a:schemeClr val="accent1"/>
                </a:solidFill>
              </a:rPr>
              <a:t>              &lt;xls:SIC category="TOURIST INFORMATION" code="7389" subType="" type=""/&gt;</a:t>
            </a:r>
          </a:p>
          <a:p>
            <a:pPr defTabSz="228600"/>
            <a:r>
              <a:rPr lang="en-US" sz="1000">
                <a:solidFill>
                  <a:schemeClr val="accent1"/>
                </a:solidFill>
              </a:rPr>
              <a:t>            &lt;/ReferenceSystem&gt;</a:t>
            </a:r>
          </a:p>
          <a:p>
            <a:pPr defTabSz="228600"/>
            <a:r>
              <a:rPr lang="en-US" sz="1000">
                <a:solidFill>
                  <a:schemeClr val="accent1"/>
                </a:solidFill>
              </a:rPr>
              <a:t>          &lt;/xls:POIAttributeList&gt;</a:t>
            </a:r>
          </a:p>
          <a:p>
            <a:pPr defTabSz="228600"/>
            <a:r>
              <a:rPr lang="en-US" sz="1000">
                <a:solidFill>
                  <a:schemeClr val="accent1"/>
                </a:solidFill>
              </a:rPr>
              <a:t>          &lt;gml:Point&gt;</a:t>
            </a:r>
          </a:p>
          <a:p>
            <a:pPr defTabSz="228600"/>
            <a:r>
              <a:rPr lang="en-US" sz="1000">
                <a:solidFill>
                  <a:schemeClr val="accent1"/>
                </a:solidFill>
              </a:rPr>
              <a:t>            &lt;gml:pos dimension="2" srsName="4326"&gt;-122.40224 37.79283&lt;/gml:pos&gt;</a:t>
            </a:r>
          </a:p>
          <a:p>
            <a:pPr defTabSz="228600"/>
            <a:r>
              <a:rPr lang="en-US" sz="1000">
                <a:solidFill>
                  <a:schemeClr val="accent1"/>
                </a:solidFill>
              </a:rPr>
              <a:t>          &lt;/gml:Point&gt;</a:t>
            </a:r>
          </a:p>
          <a:p>
            <a:pPr defTabSz="228600"/>
            <a:r>
              <a:rPr lang="en-US" sz="1000">
                <a:solidFill>
                  <a:schemeClr val="accent1"/>
                </a:solidFill>
              </a:rPr>
              <a:t>          &lt;xls:Address countryCode="US"&gt;</a:t>
            </a:r>
          </a:p>
          <a:p>
            <a:pPr defTabSz="228600"/>
            <a:r>
              <a:rPr lang="en-US" sz="1000">
                <a:solidFill>
                  <a:schemeClr val="accent1"/>
                </a:solidFill>
              </a:rPr>
              <a:t>            &lt;xls:StreetAddress&gt;</a:t>
            </a:r>
          </a:p>
          <a:p>
            <a:pPr defTabSz="228600"/>
            <a:r>
              <a:rPr lang="en-US" sz="1000">
                <a:solidFill>
                  <a:schemeClr val="accent1"/>
                </a:solidFill>
              </a:rPr>
              <a:t>              &lt;xls:Building number="465"/&gt;</a:t>
            </a:r>
          </a:p>
          <a:p>
            <a:pPr defTabSz="228600"/>
            <a:r>
              <a:rPr lang="en-US" sz="1000">
                <a:solidFill>
                  <a:schemeClr val="accent1"/>
                </a:solidFill>
              </a:rPr>
              <a:t>              &lt;xls:Street&gt;CALIFORNIA ST&lt;/xls:Street&gt;</a:t>
            </a:r>
          </a:p>
          <a:p>
            <a:pPr defTabSz="228600"/>
            <a:r>
              <a:rPr lang="en-US" sz="1000">
                <a:solidFill>
                  <a:schemeClr val="accent1"/>
                </a:solidFill>
              </a:rPr>
              <a:t>            &lt;/xls:StreetAddress&gt;</a:t>
            </a:r>
          </a:p>
          <a:p>
            <a:pPr defTabSz="228600"/>
            <a:r>
              <a:rPr lang="en-US" sz="1000">
                <a:solidFill>
                  <a:schemeClr val="accent1"/>
                </a:solidFill>
              </a:rPr>
              <a:t>            &lt;xls:Place type="CountrySubdivision"&gt;CALIFORNIA&lt;/xls:Place&gt;</a:t>
            </a:r>
          </a:p>
          <a:p>
            <a:pPr defTabSz="228600"/>
            <a:r>
              <a:rPr lang="en-US" sz="1000">
                <a:solidFill>
                  <a:schemeClr val="accent1"/>
                </a:solidFill>
              </a:rPr>
              <a:t>            &lt;xls:Place type="CountrySecondarySubdivision"/&gt;</a:t>
            </a:r>
          </a:p>
          <a:p>
            <a:pPr defTabSz="228600"/>
            <a:r>
              <a:rPr lang="en-US" sz="1000">
                <a:solidFill>
                  <a:schemeClr val="accent1"/>
                </a:solidFill>
              </a:rPr>
              <a:t>            &lt;xls:Place type="Municipality"&gt;SAN FRANCISCO&lt;/xls:Place&gt;</a:t>
            </a:r>
          </a:p>
          <a:p>
            <a:pPr defTabSz="228600"/>
            <a:r>
              <a:rPr lang="en-US" sz="1000">
                <a:solidFill>
                  <a:schemeClr val="accent1"/>
                </a:solidFill>
              </a:rPr>
              <a:t>            &lt;xls:Place type="MunicipalitySubdivision"/&gt;</a:t>
            </a:r>
          </a:p>
          <a:p>
            <a:pPr defTabSz="228600"/>
            <a:r>
              <a:rPr lang="en-US" sz="1000">
                <a:solidFill>
                  <a:schemeClr val="accent1"/>
                </a:solidFill>
              </a:rPr>
              <a:t>            &lt;xls:PostalCode&gt;94104&lt;/xls:PostalCode&gt;</a:t>
            </a:r>
          </a:p>
          <a:p>
            <a:pPr defTabSz="228600"/>
            <a:r>
              <a:rPr lang="en-US" sz="1000">
                <a:solidFill>
                  <a:schemeClr val="accent1"/>
                </a:solidFill>
              </a:rPr>
              <a:t>          &lt;/xls:Address&gt;</a:t>
            </a:r>
          </a:p>
          <a:p>
            <a:pPr defTabSz="228600"/>
            <a:r>
              <a:rPr lang="en-US" sz="1000">
                <a:solidFill>
                  <a:schemeClr val="accent1"/>
                </a:solidFill>
              </a:rPr>
              <a:t>        &lt;/xls:POI&gt;</a:t>
            </a:r>
          </a:p>
          <a:p>
            <a:pPr defTabSz="228600"/>
            <a:r>
              <a:rPr lang="en-US" sz="1000">
                <a:solidFill>
                  <a:schemeClr val="accent1"/>
                </a:solidFill>
              </a:rPr>
              <a:t>      &lt;/xls:POIContext&gt;</a:t>
            </a:r>
          </a:p>
          <a:p>
            <a:pPr defTabSz="228600"/>
            <a:r>
              <a:rPr lang="en-US" sz="1000">
                <a:solidFill>
                  <a:schemeClr val="accent1"/>
                </a:solidFill>
              </a:rPr>
              <a:t>      . . .</a:t>
            </a:r>
          </a:p>
          <a:p>
            <a:pPr defTabSz="228600"/>
            <a:r>
              <a:rPr lang="en-US" sz="1000">
                <a:solidFill>
                  <a:schemeClr val="accent1"/>
                </a:solidFill>
              </a:rPr>
              <a:t>    &lt;/DirectoryResponse&gt;</a:t>
            </a:r>
          </a:p>
          <a:p>
            <a:pPr defTabSz="228600"/>
            <a:r>
              <a:rPr lang="en-US" sz="1000"/>
              <a:t>  &lt;/xls:Response&gt;</a:t>
            </a:r>
          </a:p>
          <a:p>
            <a:pPr defTabSz="228600"/>
            <a:r>
              <a:rPr lang="en-US" sz="1000"/>
              <a:t>&lt;/xls:XLS&gt;</a:t>
            </a:r>
          </a:p>
        </p:txBody>
      </p:sp>
      <p:sp>
        <p:nvSpPr>
          <p:cNvPr id="234500" name="Rectangle 4"/>
          <p:cNvSpPr>
            <a:spLocks noChangeArrowheads="1"/>
          </p:cNvSpPr>
          <p:nvPr/>
        </p:nvSpPr>
        <p:spPr bwMode="gray">
          <a:xfrm>
            <a:off x="1066800" y="3352800"/>
            <a:ext cx="8305800" cy="1676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234501" name="Rectangle 5"/>
          <p:cNvSpPr>
            <a:spLocks noChangeArrowheads="1"/>
          </p:cNvSpPr>
          <p:nvPr/>
        </p:nvSpPr>
        <p:spPr bwMode="gray">
          <a:xfrm>
            <a:off x="1066800" y="1981200"/>
            <a:ext cx="8305800" cy="914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1670" name="Text Box 6"/>
          <p:cNvSpPr txBox="1">
            <a:spLocks noChangeArrowheads="1"/>
          </p:cNvSpPr>
          <p:nvPr/>
        </p:nvSpPr>
        <p:spPr bwMode="auto">
          <a:xfrm>
            <a:off x="8001000" y="2209800"/>
            <a:ext cx="1524000" cy="379413"/>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POI details</a:t>
            </a:r>
          </a:p>
        </p:txBody>
      </p:sp>
      <p:sp>
        <p:nvSpPr>
          <p:cNvPr id="234503" name="Rectangle 10"/>
          <p:cNvSpPr>
            <a:spLocks noChangeArrowheads="1"/>
          </p:cNvSpPr>
          <p:nvPr/>
        </p:nvSpPr>
        <p:spPr bwMode="gray">
          <a:xfrm>
            <a:off x="1066800" y="2895600"/>
            <a:ext cx="8305800" cy="4572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1675" name="Text Box 11"/>
          <p:cNvSpPr txBox="1">
            <a:spLocks noChangeArrowheads="1"/>
          </p:cNvSpPr>
          <p:nvPr/>
        </p:nvSpPr>
        <p:spPr bwMode="auto">
          <a:xfrm>
            <a:off x="7829550" y="4725988"/>
            <a:ext cx="1695450" cy="379412"/>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POI address</a:t>
            </a:r>
          </a:p>
        </p:txBody>
      </p:sp>
      <p:sp>
        <p:nvSpPr>
          <p:cNvPr id="881671" name="Text Box 7"/>
          <p:cNvSpPr txBox="1">
            <a:spLocks noChangeArrowheads="1"/>
          </p:cNvSpPr>
          <p:nvPr/>
        </p:nvSpPr>
        <p:spPr bwMode="auto">
          <a:xfrm>
            <a:off x="7829550" y="2973388"/>
            <a:ext cx="1695450" cy="379412"/>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Location</a:t>
            </a:r>
          </a:p>
        </p:txBody>
      </p:sp>
    </p:spTree>
  </p:cSld>
  <p:clrMapOvr>
    <a:masterClrMapping/>
  </p:clrMapOvr>
  <p:transition>
    <p:wipe dir="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Rectangle 1028"/>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Restrictions / Issues</a:t>
            </a:r>
          </a:p>
        </p:txBody>
      </p:sp>
      <p:sp>
        <p:nvSpPr>
          <p:cNvPr id="235523" name="Rectangle 1029"/>
          <p:cNvSpPr>
            <a:spLocks noGrp="1" noChangeArrowheads="1"/>
          </p:cNvSpPr>
          <p:nvPr>
            <p:ph type="body" idx="1"/>
          </p:nvPr>
        </p:nvSpPr>
        <p:spPr/>
        <p:txBody>
          <a:bodyPr/>
          <a:lstStyle/>
          <a:p>
            <a:pPr eaLnBrk="1" hangingPunct="1">
              <a:lnSpc>
                <a:spcPct val="90000"/>
              </a:lnSpc>
            </a:pPr>
            <a:r>
              <a:rPr lang="en-US">
                <a:solidFill>
                  <a:schemeClr val="accent1"/>
                </a:solidFill>
                <a:ea typeface="ＭＳ Ｐゴシック" pitchFamily="-111" charset="-128"/>
                <a:cs typeface="ＭＳ Ｐゴシック" pitchFamily="-111" charset="-128"/>
              </a:rPr>
              <a:t>Directory tables must be in the MDSYS schema</a:t>
            </a:r>
          </a:p>
          <a:p>
            <a:pPr lvl="1" eaLnBrk="1" hangingPunct="1">
              <a:lnSpc>
                <a:spcPct val="90000"/>
              </a:lnSpc>
            </a:pPr>
            <a:r>
              <a:rPr lang="en-US"/>
              <a:t>But can use synonyms to reach any set of directory tables</a:t>
            </a:r>
          </a:p>
          <a:p>
            <a:pPr eaLnBrk="1" hangingPunct="1">
              <a:lnSpc>
                <a:spcPct val="90000"/>
              </a:lnSpc>
            </a:pPr>
            <a:r>
              <a:rPr lang="en-US">
                <a:solidFill>
                  <a:schemeClr val="accent1"/>
                </a:solidFill>
                <a:ea typeface="ＭＳ Ｐゴシック" pitchFamily="-111" charset="-128"/>
                <a:cs typeface="ＭＳ Ｐゴシック" pitchFamily="-111" charset="-128"/>
              </a:rPr>
              <a:t>Hierarchical searches not implemented</a:t>
            </a:r>
          </a:p>
          <a:p>
            <a:pPr eaLnBrk="1" hangingPunct="1">
              <a:lnSpc>
                <a:spcPct val="90000"/>
              </a:lnSpc>
            </a:pPr>
            <a:r>
              <a:rPr lang="en-US">
                <a:solidFill>
                  <a:schemeClr val="accent1"/>
                </a:solidFill>
                <a:ea typeface="ＭＳ Ｐゴシック" pitchFamily="-111" charset="-128"/>
                <a:cs typeface="ＭＳ Ｐゴシック" pitchFamily="-111" charset="-128"/>
              </a:rPr>
              <a:t>Searches from an address or from another POI are not implemented</a:t>
            </a:r>
          </a:p>
          <a:p>
            <a:pPr lvl="1" eaLnBrk="1" hangingPunct="1">
              <a:lnSpc>
                <a:spcPct val="90000"/>
              </a:lnSpc>
            </a:pPr>
            <a:r>
              <a:rPr lang="en-US"/>
              <a:t>No error returned: the spatial criteria is ignored</a:t>
            </a:r>
          </a:p>
          <a:p>
            <a:pPr eaLnBrk="1" hangingPunct="1">
              <a:lnSpc>
                <a:spcPct val="90000"/>
              </a:lnSpc>
            </a:pPr>
            <a:r>
              <a:rPr lang="en-US">
                <a:solidFill>
                  <a:schemeClr val="accent1"/>
                </a:solidFill>
                <a:ea typeface="ＭＳ Ｐゴシック" pitchFamily="-111" charset="-128"/>
                <a:cs typeface="ＭＳ Ｐゴシック" pitchFamily="-111" charset="-128"/>
              </a:rPr>
              <a:t>Searches are case-sensitive</a:t>
            </a:r>
          </a:p>
          <a:p>
            <a:pPr lvl="1" eaLnBrk="1" hangingPunct="1">
              <a:lnSpc>
                <a:spcPct val="90000"/>
              </a:lnSpc>
            </a:pPr>
            <a:r>
              <a:rPr lang="en-US"/>
              <a:t>Category names (SIC_CODE)</a:t>
            </a:r>
          </a:p>
          <a:p>
            <a:pPr lvl="1" eaLnBrk="1" hangingPunct="1">
              <a:lnSpc>
                <a:spcPct val="90000"/>
              </a:lnSpc>
            </a:pPr>
            <a:r>
              <a:rPr lang="en-US"/>
              <a:t>Address elements (municipality, region, …)</a:t>
            </a:r>
          </a:p>
          <a:p>
            <a:pPr eaLnBrk="1" hangingPunct="1">
              <a:lnSpc>
                <a:spcPct val="90000"/>
              </a:lnSpc>
            </a:pPr>
            <a:r>
              <a:rPr lang="en-US">
                <a:solidFill>
                  <a:schemeClr val="accent1"/>
                </a:solidFill>
                <a:ea typeface="ＭＳ Ｐゴシック" pitchFamily="-111" charset="-128"/>
                <a:cs typeface="ＭＳ Ｐゴシック" pitchFamily="-111" charset="-128"/>
              </a:rPr>
              <a:t>Distance unit (for WithinDistance) is not used</a:t>
            </a:r>
          </a:p>
          <a:p>
            <a:pPr lvl="1" eaLnBrk="1" hangingPunct="1">
              <a:lnSpc>
                <a:spcPct val="90000"/>
              </a:lnSpc>
            </a:pPr>
            <a:r>
              <a:rPr lang="en-US"/>
              <a:t>Ignored if specified</a:t>
            </a:r>
          </a:p>
          <a:p>
            <a:pPr eaLnBrk="1" hangingPunct="1">
              <a:lnSpc>
                <a:spcPct val="90000"/>
              </a:lnSpc>
            </a:pPr>
            <a:r>
              <a:rPr lang="en-US">
                <a:solidFill>
                  <a:schemeClr val="accent1"/>
                </a:solidFill>
                <a:ea typeface="ＭＳ Ｐゴシック" pitchFamily="-111" charset="-128"/>
                <a:cs typeface="ＭＳ Ｐゴシック" pitchFamily="-111" charset="-128"/>
              </a:rPr>
              <a:t>Searches on category synonyms not implemented</a:t>
            </a:r>
          </a:p>
        </p:txBody>
      </p:sp>
    </p:spTree>
  </p:cSld>
  <p:clrMapOvr>
    <a:masterClrMapping/>
  </p:clrMapOvr>
  <p:transition>
    <p:wipe dir="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GetMap request</a:t>
            </a:r>
            <a:br>
              <a:rPr lang="en-US">
                <a:ea typeface="ＭＳ Ｐゴシック" pitchFamily="-111" charset="-128"/>
                <a:cs typeface="ＭＳ Ｐゴシック" pitchFamily="-111" charset="-128"/>
              </a:rPr>
            </a:br>
            <a:r>
              <a:rPr lang="en-US" sz="2000">
                <a:ea typeface="ＭＳ Ｐゴシック" pitchFamily="-111" charset="-128"/>
                <a:cs typeface="ＭＳ Ｐゴシック" pitchFamily="-111" charset="-128"/>
              </a:rPr>
              <a:t>MapViewer-specific parameters</a:t>
            </a:r>
          </a:p>
        </p:txBody>
      </p:sp>
      <p:sp>
        <p:nvSpPr>
          <p:cNvPr id="37891" name="Rectangle 5"/>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Specify a base map</a:t>
            </a:r>
          </a:p>
          <a:p>
            <a:pPr lvl="1" eaLnBrk="1" hangingPunct="1"/>
            <a:r>
              <a:rPr lang="en-US" sz="1800"/>
              <a:t>Corresponds to a Mapviewer base map</a:t>
            </a:r>
          </a:p>
          <a:p>
            <a:pPr lvl="1" eaLnBrk="1" hangingPunct="1"/>
            <a:r>
              <a:rPr lang="en-US" sz="1800"/>
              <a:t>Used as a backdrop for explicit layers (specified by LAYERS=)</a:t>
            </a:r>
          </a:p>
          <a:p>
            <a:pPr eaLnBrk="1" hangingPunct="1"/>
            <a:r>
              <a:rPr lang="en-US" sz="2000">
                <a:ea typeface="ＭＳ Ｐゴシック" pitchFamily="-111" charset="-128"/>
                <a:cs typeface="ＭＳ Ｐゴシック" pitchFamily="-111" charset="-128"/>
              </a:rPr>
              <a:t>Specify an explicit datasource</a:t>
            </a:r>
          </a:p>
          <a:p>
            <a:pPr lvl="1" eaLnBrk="1" hangingPunct="1"/>
            <a:r>
              <a:rPr lang="en-US" sz="1800"/>
              <a:t>If none specified: use the default datasource</a:t>
            </a:r>
          </a:p>
        </p:txBody>
      </p:sp>
      <p:sp>
        <p:nvSpPr>
          <p:cNvPr id="37892" name="Text Box 3"/>
          <p:cNvSpPr txBox="1">
            <a:spLocks noChangeArrowheads="1"/>
          </p:cNvSpPr>
          <p:nvPr/>
        </p:nvSpPr>
        <p:spPr bwMode="gray">
          <a:xfrm>
            <a:off x="990600" y="3365500"/>
            <a:ext cx="7759700" cy="280670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http://127.0.0.1:7001/mapviewer/wms</a:t>
            </a:r>
          </a:p>
          <a:p>
            <a:pPr defTabSz="228600"/>
            <a:r>
              <a:rPr lang="en-US" sz="1600">
                <a:ea typeface="Courier New" pitchFamily="-111" charset="0"/>
                <a:cs typeface="Courier New" pitchFamily="-111" charset="0"/>
              </a:rPr>
              <a:t>?VERSION=1.1.0</a:t>
            </a:r>
          </a:p>
          <a:p>
            <a:pPr defTabSz="228600"/>
            <a:r>
              <a:rPr lang="en-US" sz="1600">
                <a:ea typeface="Courier New" pitchFamily="-111" charset="0"/>
                <a:cs typeface="Courier New" pitchFamily="-111" charset="0"/>
              </a:rPr>
              <a:t>&amp;REQUEST=GetMap</a:t>
            </a:r>
          </a:p>
          <a:p>
            <a:pPr defTabSz="228600"/>
            <a:r>
              <a:rPr lang="en-US" sz="1600">
                <a:ea typeface="Courier New" pitchFamily="-111" charset="0"/>
                <a:cs typeface="Courier New" pitchFamily="-111" charset="0"/>
              </a:rPr>
              <a:t>&amp;FORMAT=image/jpeg</a:t>
            </a:r>
          </a:p>
          <a:p>
            <a:pPr defTabSz="228600"/>
            <a:r>
              <a:rPr lang="en-US" sz="1600">
                <a:solidFill>
                  <a:schemeClr val="accent1"/>
                </a:solidFill>
                <a:ea typeface="Courier New" pitchFamily="-111" charset="0"/>
                <a:cs typeface="Courier New" pitchFamily="-111" charset="0"/>
              </a:rPr>
              <a:t>&amp;SRS=SDO:8307</a:t>
            </a:r>
          </a:p>
          <a:p>
            <a:pPr defTabSz="228600"/>
            <a:r>
              <a:rPr lang="en-US" sz="1600">
                <a:ea typeface="Courier New" pitchFamily="-111" charset="0"/>
                <a:cs typeface="Courier New" pitchFamily="-111" charset="0"/>
              </a:rPr>
              <a:t>&amp;BBOX=-126,33,-114,45</a:t>
            </a:r>
          </a:p>
          <a:p>
            <a:pPr defTabSz="228600"/>
            <a:r>
              <a:rPr lang="en-US" sz="1600">
                <a:ea typeface="Courier New" pitchFamily="-111" charset="0"/>
                <a:cs typeface="Courier New" pitchFamily="-111" charset="0"/>
              </a:rPr>
              <a:t>&amp;WIDTH=480</a:t>
            </a:r>
          </a:p>
          <a:p>
            <a:pPr defTabSz="228600"/>
            <a:r>
              <a:rPr lang="en-US" sz="1600">
                <a:ea typeface="Courier New" pitchFamily="-111" charset="0"/>
                <a:cs typeface="Courier New" pitchFamily="-111" charset="0"/>
              </a:rPr>
              <a:t>&amp;HEIGHT=400</a:t>
            </a:r>
          </a:p>
          <a:p>
            <a:pPr defTabSz="228600"/>
            <a:r>
              <a:rPr lang="en-US" sz="1600">
                <a:solidFill>
                  <a:schemeClr val="accent1"/>
                </a:solidFill>
                <a:ea typeface="Courier New" pitchFamily="-111" charset="0"/>
                <a:cs typeface="Courier New" pitchFamily="-111" charset="0"/>
              </a:rPr>
              <a:t>&amp;BASEMAP=US_BASE_MAP</a:t>
            </a:r>
          </a:p>
          <a:p>
            <a:pPr defTabSz="228600"/>
            <a:r>
              <a:rPr lang="en-US" sz="1600">
                <a:solidFill>
                  <a:schemeClr val="accent1"/>
                </a:solidFill>
                <a:ea typeface="Courier New" pitchFamily="-111" charset="0"/>
                <a:cs typeface="Courier New" pitchFamily="-111" charset="0"/>
              </a:rPr>
              <a:t>&amp;DATASOURCE=spatial</a:t>
            </a:r>
          </a:p>
          <a:p>
            <a:pPr defTabSz="228600"/>
            <a:r>
              <a:rPr lang="en-US" sz="1600">
                <a:ea typeface="Courier New" pitchFamily="-111" charset="0"/>
                <a:cs typeface="Courier New" pitchFamily="-111" charset="0"/>
              </a:rPr>
              <a:t>&amp;LAYERS=US_PARKS</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GetFeatureInfo request</a:t>
            </a:r>
          </a:p>
        </p:txBody>
      </p:sp>
      <p:sp>
        <p:nvSpPr>
          <p:cNvPr id="38915" name="Rectangle 8"/>
          <p:cNvSpPr>
            <a:spLocks noGrp="1" noChangeArrowheads="1"/>
          </p:cNvSpPr>
          <p:nvPr>
            <p:ph type="body" idx="1"/>
          </p:nvPr>
        </p:nvSpPr>
        <p:spPr>
          <a:xfrm>
            <a:off x="742950" y="1196975"/>
            <a:ext cx="8166100" cy="2232025"/>
          </a:xfrm>
        </p:spPr>
        <p:txBody>
          <a:bodyPr/>
          <a:lstStyle/>
          <a:p>
            <a:pPr eaLnBrk="1" hangingPunct="1"/>
            <a:r>
              <a:rPr lang="en-US" sz="2000">
                <a:ea typeface="ＭＳ Ｐゴシック" pitchFamily="-111" charset="-128"/>
                <a:cs typeface="ＭＳ Ｐゴシック" pitchFamily="-111" charset="-128"/>
              </a:rPr>
              <a:t>Same parameters as GetMap, but specify one layer only</a:t>
            </a:r>
          </a:p>
          <a:p>
            <a:pPr eaLnBrk="1" hangingPunct="1"/>
            <a:r>
              <a:rPr lang="en-US" sz="2000">
                <a:ea typeface="ＭＳ Ｐゴシック" pitchFamily="-111" charset="-128"/>
                <a:cs typeface="ＭＳ Ｐゴシック" pitchFamily="-111" charset="-128"/>
              </a:rPr>
              <a:t>Layer must be set as “queryable” in the capabilities</a:t>
            </a:r>
          </a:p>
          <a:p>
            <a:pPr eaLnBrk="1" hangingPunct="1"/>
            <a:r>
              <a:rPr lang="en-US" sz="2000">
                <a:ea typeface="ＭＳ Ｐゴシック" pitchFamily="-111" charset="-128"/>
                <a:cs typeface="ＭＳ Ｐゴシック" pitchFamily="-111" charset="-128"/>
              </a:rPr>
              <a:t>X and Y parameters are pixels in image coordinates counted from </a:t>
            </a:r>
            <a:r>
              <a:rPr lang="en-US" sz="2000" b="1">
                <a:ea typeface="ＭＳ Ｐゴシック" pitchFamily="-111" charset="-128"/>
                <a:cs typeface="ＭＳ Ｐゴシック" pitchFamily="-111" charset="-128"/>
              </a:rPr>
              <a:t>top left</a:t>
            </a:r>
            <a:r>
              <a:rPr lang="en-US" sz="2000">
                <a:ea typeface="ＭＳ Ｐゴシック" pitchFamily="-111" charset="-128"/>
                <a:cs typeface="ＭＳ Ｐゴシック" pitchFamily="-111" charset="-128"/>
              </a:rPr>
              <a:t> corner of the image</a:t>
            </a:r>
          </a:p>
          <a:p>
            <a:pPr eaLnBrk="1" hangingPunct="1"/>
            <a:r>
              <a:rPr lang="en-US" sz="2000">
                <a:ea typeface="ＭＳ Ｐゴシック" pitchFamily="-111" charset="-128"/>
                <a:cs typeface="ＭＳ Ｐゴシック" pitchFamily="-111" charset="-128"/>
              </a:rPr>
              <a:t>Results contain the “info” columns specified for that theme</a:t>
            </a:r>
          </a:p>
        </p:txBody>
      </p:sp>
      <p:sp>
        <p:nvSpPr>
          <p:cNvPr id="38916" name="Text Box 4"/>
          <p:cNvSpPr txBox="1">
            <a:spLocks noChangeArrowheads="1"/>
          </p:cNvSpPr>
          <p:nvPr/>
        </p:nvSpPr>
        <p:spPr bwMode="gray">
          <a:xfrm>
            <a:off x="273050" y="3538538"/>
            <a:ext cx="4572000" cy="2554287"/>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http://127.0.0.1:7001/mapviewer/wms </a:t>
            </a:r>
          </a:p>
          <a:p>
            <a:pPr defTabSz="228600"/>
            <a:r>
              <a:rPr lang="en-US" sz="1600">
                <a:ea typeface="Courier New" pitchFamily="-111" charset="0"/>
                <a:cs typeface="Courier New" pitchFamily="-111" charset="0"/>
              </a:rPr>
              <a:t>?VERSION=1.1.0</a:t>
            </a:r>
          </a:p>
          <a:p>
            <a:pPr defTabSz="228600"/>
            <a:r>
              <a:rPr lang="en-US" sz="1600">
                <a:ea typeface="Courier New" pitchFamily="-111" charset="0"/>
                <a:cs typeface="Courier New" pitchFamily="-111" charset="0"/>
              </a:rPr>
              <a:t>&amp;REQUEST=GetFeatureInfo</a:t>
            </a:r>
          </a:p>
          <a:p>
            <a:pPr defTabSz="228600"/>
            <a:r>
              <a:rPr lang="en-US" sz="1600">
                <a:solidFill>
                  <a:schemeClr val="accent1"/>
                </a:solidFill>
                <a:ea typeface="Courier New" pitchFamily="-111" charset="0"/>
                <a:cs typeface="Courier New" pitchFamily="-111" charset="0"/>
              </a:rPr>
              <a:t>&amp;query_Layers=US_STATES</a:t>
            </a:r>
          </a:p>
          <a:p>
            <a:pPr defTabSz="228600"/>
            <a:r>
              <a:rPr lang="en-US" sz="1600">
                <a:ea typeface="Courier New" pitchFamily="-111" charset="0"/>
                <a:cs typeface="Courier New" pitchFamily="-111" charset="0"/>
              </a:rPr>
              <a:t>&amp;SRS=SDO:8307</a:t>
            </a:r>
          </a:p>
          <a:p>
            <a:pPr defTabSz="228600"/>
            <a:r>
              <a:rPr lang="en-US" sz="1600">
                <a:ea typeface="Courier New" pitchFamily="-111" charset="0"/>
                <a:cs typeface="Courier New" pitchFamily="-111" charset="0"/>
              </a:rPr>
              <a:t>&amp;BBOX=-126,33,-114,45</a:t>
            </a:r>
          </a:p>
          <a:p>
            <a:pPr defTabSz="228600"/>
            <a:r>
              <a:rPr lang="en-US" sz="1600">
                <a:ea typeface="Courier New" pitchFamily="-111" charset="0"/>
                <a:cs typeface="Courier New" pitchFamily="-111" charset="0"/>
              </a:rPr>
              <a:t>&amp;WIDTH=480</a:t>
            </a:r>
          </a:p>
          <a:p>
            <a:pPr defTabSz="228600"/>
            <a:r>
              <a:rPr lang="en-US" sz="1600">
                <a:ea typeface="Courier New" pitchFamily="-111" charset="0"/>
                <a:cs typeface="Courier New" pitchFamily="-111" charset="0"/>
              </a:rPr>
              <a:t>&amp;HEIGHT=400</a:t>
            </a:r>
          </a:p>
          <a:p>
            <a:pPr defTabSz="228600"/>
            <a:r>
              <a:rPr lang="en-US" sz="1600">
                <a:solidFill>
                  <a:srgbClr val="FF0000"/>
                </a:solidFill>
                <a:ea typeface="Courier New" pitchFamily="-111" charset="0"/>
                <a:cs typeface="Courier New" pitchFamily="-111" charset="0"/>
              </a:rPr>
              <a:t>&amp;X=200</a:t>
            </a:r>
          </a:p>
          <a:p>
            <a:pPr defTabSz="228600"/>
            <a:r>
              <a:rPr lang="en-US" sz="1600">
                <a:solidFill>
                  <a:srgbClr val="FF0000"/>
                </a:solidFill>
                <a:ea typeface="Courier New" pitchFamily="-111" charset="0"/>
                <a:cs typeface="Courier New" pitchFamily="-111" charset="0"/>
              </a:rPr>
              <a:t>&amp;y=200</a:t>
            </a:r>
          </a:p>
        </p:txBody>
      </p:sp>
      <p:sp>
        <p:nvSpPr>
          <p:cNvPr id="38917" name="Text Box 9"/>
          <p:cNvSpPr txBox="1">
            <a:spLocks noChangeArrowheads="1"/>
          </p:cNvSpPr>
          <p:nvPr/>
        </p:nvSpPr>
        <p:spPr bwMode="gray">
          <a:xfrm>
            <a:off x="5097463" y="3533775"/>
            <a:ext cx="4679950" cy="25558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&lt;GetFeatureInfo_Result&gt;</a:t>
            </a:r>
          </a:p>
          <a:p>
            <a:pPr defTabSz="228600"/>
            <a:r>
              <a:rPr lang="en-US" sz="1600">
                <a:ea typeface="Courier New" pitchFamily="-111" charset="0"/>
                <a:cs typeface="Courier New" pitchFamily="-111" charset="0"/>
              </a:rPr>
              <a:t>  &lt;ROWSET name="US_STATES"&gt;</a:t>
            </a:r>
          </a:p>
          <a:p>
            <a:pPr defTabSz="228600"/>
            <a:r>
              <a:rPr lang="en-US" sz="1600">
                <a:ea typeface="Courier New" pitchFamily="-111" charset="0"/>
                <a:cs typeface="Courier New" pitchFamily="-111" charset="0"/>
              </a:rPr>
              <a:t>    &lt;ROW num="1"&gt;</a:t>
            </a:r>
          </a:p>
          <a:p>
            <a:pPr defTabSz="228600"/>
            <a:r>
              <a:rPr lang="en-US" sz="1600">
                <a:solidFill>
                  <a:schemeClr val="accent1"/>
                </a:solidFill>
                <a:ea typeface="Courier New" pitchFamily="-111" charset="0"/>
                <a:cs typeface="Courier New" pitchFamily="-111" charset="0"/>
              </a:rPr>
              <a:t>      &lt;STATE&gt;California&lt;/STATE&gt;</a:t>
            </a:r>
          </a:p>
          <a:p>
            <a:pPr defTabSz="228600"/>
            <a:r>
              <a:rPr lang="en-US" sz="1600">
                <a:solidFill>
                  <a:schemeClr val="accent1"/>
                </a:solidFill>
                <a:ea typeface="Courier New" pitchFamily="-111" charset="0"/>
                <a:cs typeface="Courier New" pitchFamily="-111" charset="0"/>
              </a:rPr>
              <a:t>      &lt;STATE_ABRV&gt;CA&lt;/STATE_ABRV&gt;</a:t>
            </a:r>
          </a:p>
          <a:p>
            <a:pPr defTabSz="228600"/>
            <a:r>
              <a:rPr lang="en-US" sz="1600">
                <a:solidFill>
                  <a:schemeClr val="accent1"/>
                </a:solidFill>
                <a:ea typeface="Courier New" pitchFamily="-111" charset="0"/>
                <a:cs typeface="Courier New" pitchFamily="-111" charset="0"/>
              </a:rPr>
              <a:t>      &lt;TOTPOP&gt;29760016&lt;/TOTPOP&gt;</a:t>
            </a:r>
          </a:p>
          <a:p>
            <a:pPr defTabSz="228600"/>
            <a:r>
              <a:rPr lang="en-US" sz="1600">
                <a:solidFill>
                  <a:schemeClr val="accent1"/>
                </a:solidFill>
                <a:ea typeface="Courier New" pitchFamily="-111" charset="0"/>
                <a:cs typeface="Courier New" pitchFamily="-111" charset="0"/>
              </a:rPr>
              <a:t>      &lt;POPPSQMI&gt;190.8347&lt;/POPPSQMI&gt;</a:t>
            </a:r>
          </a:p>
          <a:p>
            <a:pPr defTabSz="228600"/>
            <a:r>
              <a:rPr lang="en-US" sz="1600">
                <a:ea typeface="Courier New" pitchFamily="-111" charset="0"/>
                <a:cs typeface="Courier New" pitchFamily="-111" charset="0"/>
              </a:rPr>
              <a:t>    &lt;/ROW&gt;</a:t>
            </a:r>
          </a:p>
          <a:p>
            <a:pPr defTabSz="228600"/>
            <a:r>
              <a:rPr lang="en-US" sz="1600">
                <a:ea typeface="Courier New" pitchFamily="-111" charset="0"/>
                <a:cs typeface="Courier New" pitchFamily="-111" charset="0"/>
              </a:rPr>
              <a:t>  &lt;/ROWSET&gt;</a:t>
            </a:r>
          </a:p>
          <a:p>
            <a:pPr defTabSz="228600"/>
            <a:r>
              <a:rPr lang="en-US" sz="1600">
                <a:ea typeface="Courier New" pitchFamily="-111" charset="0"/>
                <a:cs typeface="Courier New" pitchFamily="-111" charset="0"/>
              </a:rPr>
              <a:t>&lt;/GetFeatureInfo_Result&gt;</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512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39939" name="Text Box 5123"/>
          <p:cNvSpPr txBox="1">
            <a:spLocks noChangeArrowheads="1"/>
          </p:cNvSpPr>
          <p:nvPr/>
        </p:nvSpPr>
        <p:spPr bwMode="auto">
          <a:xfrm>
            <a:off x="990600" y="2133600"/>
            <a:ext cx="6096000" cy="1219200"/>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latin typeface="Arial" pitchFamily="-111" charset="0"/>
              </a:rPr>
              <a:t>WFS, CSW, OpenLS</a:t>
            </a:r>
          </a:p>
          <a:p>
            <a:pPr eaLnBrk="0" hangingPunct="0">
              <a:spcBef>
                <a:spcPct val="50000"/>
              </a:spcBef>
            </a:pPr>
            <a:r>
              <a:rPr lang="en-US" sz="3200">
                <a:latin typeface="Arial" pitchFamily="-111" charset="0"/>
              </a:rPr>
              <a:t>Installation and Configuration </a:t>
            </a:r>
          </a:p>
        </p:txBody>
      </p:sp>
      <p:pic>
        <p:nvPicPr>
          <p:cNvPr id="39940" name="Picture 512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39941" name="Picture 512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Spatial Web Services Architecture</a:t>
            </a:r>
          </a:p>
        </p:txBody>
      </p:sp>
      <p:sp>
        <p:nvSpPr>
          <p:cNvPr id="41987" name="Line 4"/>
          <p:cNvSpPr>
            <a:spLocks noChangeShapeType="1"/>
          </p:cNvSpPr>
          <p:nvPr/>
        </p:nvSpPr>
        <p:spPr bwMode="auto">
          <a:xfrm>
            <a:off x="457200" y="4038600"/>
            <a:ext cx="89154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41988" name="Rectangle 5"/>
          <p:cNvSpPr>
            <a:spLocks noChangeArrowheads="1"/>
          </p:cNvSpPr>
          <p:nvPr/>
        </p:nvSpPr>
        <p:spPr bwMode="blackWhite">
          <a:xfrm>
            <a:off x="8494713" y="3810000"/>
            <a:ext cx="1138237" cy="400050"/>
          </a:xfrm>
          <a:prstGeom prst="rect">
            <a:avLst/>
          </a:prstGeom>
          <a:solidFill>
            <a:schemeClr val="bg1"/>
          </a:solidFill>
          <a:ln w="9525">
            <a:noFill/>
            <a:miter lim="800000"/>
            <a:headEnd/>
            <a:tailEnd/>
          </a:ln>
        </p:spPr>
        <p:txBody>
          <a:bodyPr lIns="92075" tIns="46038" rIns="92075" bIns="46038">
            <a:prstTxWarp prst="textNoShape">
              <a:avLst/>
            </a:prstTxWarp>
            <a:spAutoFit/>
          </a:bodyPr>
          <a:lstStyle/>
          <a:p>
            <a:pPr eaLnBrk="0" hangingPunct="0"/>
            <a:r>
              <a:rPr lang="en-US" sz="2000">
                <a:latin typeface="Arial" pitchFamily="-111" charset="0"/>
              </a:rPr>
              <a:t>JDBC</a:t>
            </a:r>
          </a:p>
        </p:txBody>
      </p:sp>
      <p:sp>
        <p:nvSpPr>
          <p:cNvPr id="41989" name="Line 6"/>
          <p:cNvSpPr>
            <a:spLocks noChangeShapeType="1"/>
          </p:cNvSpPr>
          <p:nvPr/>
        </p:nvSpPr>
        <p:spPr bwMode="auto">
          <a:xfrm>
            <a:off x="457200" y="2362200"/>
            <a:ext cx="89027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41990" name="Rectangle 7"/>
          <p:cNvSpPr>
            <a:spLocks noChangeArrowheads="1"/>
          </p:cNvSpPr>
          <p:nvPr/>
        </p:nvSpPr>
        <p:spPr bwMode="blackWhite">
          <a:xfrm>
            <a:off x="3733800" y="2743200"/>
            <a:ext cx="4800600" cy="990600"/>
          </a:xfrm>
          <a:prstGeom prst="rect">
            <a:avLst/>
          </a:prstGeom>
          <a:solidFill>
            <a:srgbClr val="99CCFF"/>
          </a:solidFill>
          <a:ln w="25400">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2400" b="0">
              <a:latin typeface="Times New Roman" pitchFamily="-111" charset="0"/>
            </a:endParaRPr>
          </a:p>
        </p:txBody>
      </p:sp>
      <p:sp>
        <p:nvSpPr>
          <p:cNvPr id="41991" name="Rectangle 8"/>
          <p:cNvSpPr>
            <a:spLocks noChangeArrowheads="1"/>
          </p:cNvSpPr>
          <p:nvPr/>
        </p:nvSpPr>
        <p:spPr bwMode="auto">
          <a:xfrm>
            <a:off x="457200" y="5299075"/>
            <a:ext cx="1200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Database</a:t>
            </a:r>
          </a:p>
        </p:txBody>
      </p:sp>
      <p:sp>
        <p:nvSpPr>
          <p:cNvPr id="41992" name="Rectangle 9"/>
          <p:cNvSpPr>
            <a:spLocks noChangeArrowheads="1"/>
          </p:cNvSpPr>
          <p:nvPr/>
        </p:nvSpPr>
        <p:spPr bwMode="auto">
          <a:xfrm>
            <a:off x="457200" y="2743200"/>
            <a:ext cx="1747838" cy="64135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Application Server</a:t>
            </a:r>
          </a:p>
        </p:txBody>
      </p:sp>
      <p:sp>
        <p:nvSpPr>
          <p:cNvPr id="41993" name="Rectangle 10"/>
          <p:cNvSpPr>
            <a:spLocks noChangeArrowheads="1"/>
          </p:cNvSpPr>
          <p:nvPr/>
        </p:nvSpPr>
        <p:spPr bwMode="auto">
          <a:xfrm>
            <a:off x="457200" y="1447800"/>
            <a:ext cx="819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Client</a:t>
            </a:r>
            <a:endParaRPr lang="en-US" sz="1600">
              <a:latin typeface="Arial" pitchFamily="-111" charset="0"/>
            </a:endParaRPr>
          </a:p>
        </p:txBody>
      </p:sp>
      <p:sp>
        <p:nvSpPr>
          <p:cNvPr id="41994" name="Rectangle 11"/>
          <p:cNvSpPr>
            <a:spLocks noChangeArrowheads="1"/>
          </p:cNvSpPr>
          <p:nvPr/>
        </p:nvSpPr>
        <p:spPr bwMode="blackWhite">
          <a:xfrm>
            <a:off x="4791075" y="1371600"/>
            <a:ext cx="2773363" cy="685800"/>
          </a:xfrm>
          <a:prstGeom prst="rect">
            <a:avLst/>
          </a:prstGeom>
          <a:solidFill>
            <a:srgbClr val="FFFF99"/>
          </a:solidFill>
          <a:ln w="25400">
            <a:solidFill>
              <a:schemeClr val="tx1"/>
            </a:solidFill>
            <a:miter lim="800000"/>
            <a:headEnd/>
            <a:tailEnd/>
          </a:ln>
        </p:spPr>
        <p:txBody>
          <a:bodyPr wrap="none" anchor="ctr">
            <a:prstTxWarp prst="textNoShape">
              <a:avLst/>
            </a:prstTxWarp>
          </a:bodyPr>
          <a:lstStyle/>
          <a:p>
            <a:pPr algn="ctr" eaLnBrk="0" hangingPunct="0"/>
            <a:endParaRPr lang="fr-FR" sz="2400" b="0">
              <a:solidFill>
                <a:schemeClr val="bg1"/>
              </a:solidFill>
              <a:latin typeface="Times New Roman" pitchFamily="-111" charset="0"/>
            </a:endParaRPr>
          </a:p>
        </p:txBody>
      </p:sp>
      <p:sp>
        <p:nvSpPr>
          <p:cNvPr id="41995" name="Rectangle 12"/>
          <p:cNvSpPr>
            <a:spLocks noChangeArrowheads="1"/>
          </p:cNvSpPr>
          <p:nvPr/>
        </p:nvSpPr>
        <p:spPr bwMode="blackWhite">
          <a:xfrm>
            <a:off x="5410200" y="1524000"/>
            <a:ext cx="12509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WS Client</a:t>
            </a:r>
          </a:p>
        </p:txBody>
      </p:sp>
      <p:sp>
        <p:nvSpPr>
          <p:cNvPr id="41996" name="Rectangle 13"/>
          <p:cNvSpPr>
            <a:spLocks noChangeArrowheads="1"/>
          </p:cNvSpPr>
          <p:nvPr/>
        </p:nvSpPr>
        <p:spPr bwMode="blackWhite">
          <a:xfrm>
            <a:off x="8523288" y="2133600"/>
            <a:ext cx="849312" cy="396875"/>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HTTP</a:t>
            </a:r>
          </a:p>
        </p:txBody>
      </p:sp>
      <p:grpSp>
        <p:nvGrpSpPr>
          <p:cNvPr id="41997" name="Group 14"/>
          <p:cNvGrpSpPr>
            <a:grpSpLocks/>
          </p:cNvGrpSpPr>
          <p:nvPr/>
        </p:nvGrpSpPr>
        <p:grpSpPr bwMode="auto">
          <a:xfrm>
            <a:off x="4724400" y="4419600"/>
            <a:ext cx="2908300" cy="1676400"/>
            <a:chOff x="288" y="2982"/>
            <a:chExt cx="532" cy="412"/>
          </a:xfrm>
        </p:grpSpPr>
        <p:sp>
          <p:nvSpPr>
            <p:cNvPr id="42006" name="Rectangle 1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42007" name="Oval 1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42008" name="Oval 1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sp>
        <p:nvSpPr>
          <p:cNvPr id="41998" name="Rectangle 18"/>
          <p:cNvSpPr>
            <a:spLocks noChangeArrowheads="1"/>
          </p:cNvSpPr>
          <p:nvPr/>
        </p:nvSpPr>
        <p:spPr bwMode="gray">
          <a:xfrm>
            <a:off x="5099050" y="5257800"/>
            <a:ext cx="1073150" cy="650875"/>
          </a:xfrm>
          <a:prstGeom prst="rect">
            <a:avLst/>
          </a:prstGeom>
          <a:noFill/>
          <a:ln w="9525">
            <a:solidFill>
              <a:schemeClr val="hlink"/>
            </a:solid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Spatial</a:t>
            </a:r>
          </a:p>
          <a:p>
            <a:pPr eaLnBrk="0" hangingPunct="0"/>
            <a:r>
              <a:rPr lang="en-US" sz="1800">
                <a:latin typeface="Arial" pitchFamily="-111" charset="0"/>
              </a:rPr>
              <a:t>Tables</a:t>
            </a:r>
          </a:p>
        </p:txBody>
      </p:sp>
      <p:sp>
        <p:nvSpPr>
          <p:cNvPr id="41999" name="Rectangle 19"/>
          <p:cNvSpPr>
            <a:spLocks noChangeArrowheads="1"/>
          </p:cNvSpPr>
          <p:nvPr/>
        </p:nvSpPr>
        <p:spPr bwMode="gray">
          <a:xfrm>
            <a:off x="5257800" y="4576763"/>
            <a:ext cx="1857375" cy="376237"/>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WS Processing</a:t>
            </a:r>
          </a:p>
        </p:txBody>
      </p:sp>
      <p:sp>
        <p:nvSpPr>
          <p:cNvPr id="42000" name="Freeform 20"/>
          <p:cNvSpPr>
            <a:spLocks/>
          </p:cNvSpPr>
          <p:nvPr/>
        </p:nvSpPr>
        <p:spPr bwMode="blackWhite">
          <a:xfrm>
            <a:off x="6019800" y="3733800"/>
            <a:ext cx="331788" cy="685800"/>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42001" name="Rectangle 21"/>
          <p:cNvSpPr>
            <a:spLocks noChangeArrowheads="1"/>
          </p:cNvSpPr>
          <p:nvPr/>
        </p:nvSpPr>
        <p:spPr bwMode="gray">
          <a:xfrm>
            <a:off x="7848600" y="5181600"/>
            <a:ext cx="13493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Admin API</a:t>
            </a:r>
          </a:p>
          <a:p>
            <a:pPr eaLnBrk="0" hangingPunct="0"/>
            <a:r>
              <a:rPr lang="en-US" sz="1800">
                <a:solidFill>
                  <a:schemeClr val="hlink"/>
                </a:solidFill>
                <a:latin typeface="Arial" pitchFamily="-111" charset="0"/>
              </a:rPr>
              <a:t>(PL/SQL) </a:t>
            </a:r>
          </a:p>
        </p:txBody>
      </p:sp>
      <p:sp>
        <p:nvSpPr>
          <p:cNvPr id="42002" name="Freeform 22"/>
          <p:cNvSpPr>
            <a:spLocks/>
          </p:cNvSpPr>
          <p:nvPr/>
        </p:nvSpPr>
        <p:spPr bwMode="blackWhite">
          <a:xfrm>
            <a:off x="6019800" y="2093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42003" name="Rectangle 23"/>
          <p:cNvSpPr>
            <a:spLocks noChangeArrowheads="1"/>
          </p:cNvSpPr>
          <p:nvPr/>
        </p:nvSpPr>
        <p:spPr bwMode="auto">
          <a:xfrm>
            <a:off x="3886200" y="2209800"/>
            <a:ext cx="1671638" cy="274638"/>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1200">
                <a:latin typeface="Arial" pitchFamily="-111" charset="0"/>
              </a:rPr>
              <a:t>Requests/responses</a:t>
            </a:r>
            <a:endParaRPr lang="en-US" sz="1000">
              <a:latin typeface="Arial" pitchFamily="-111" charset="0"/>
            </a:endParaRPr>
          </a:p>
        </p:txBody>
      </p:sp>
      <p:sp>
        <p:nvSpPr>
          <p:cNvPr id="42004" name="Rectangle 24"/>
          <p:cNvSpPr>
            <a:spLocks noChangeArrowheads="1"/>
          </p:cNvSpPr>
          <p:nvPr/>
        </p:nvSpPr>
        <p:spPr bwMode="blackWhite">
          <a:xfrm>
            <a:off x="3733800" y="2743200"/>
            <a:ext cx="4800600" cy="3460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latin typeface="Arial" pitchFamily="-111" charset="0"/>
              </a:rPr>
              <a:t>WS Server API</a:t>
            </a:r>
            <a:endParaRPr lang="fr-FR" sz="1600">
              <a:solidFill>
                <a:schemeClr val="hlink"/>
              </a:solidFill>
              <a:latin typeface="Arial" pitchFamily="-111" charset="0"/>
            </a:endParaRPr>
          </a:p>
        </p:txBody>
      </p:sp>
      <p:sp>
        <p:nvSpPr>
          <p:cNvPr id="42005" name="Rectangle 25"/>
          <p:cNvSpPr>
            <a:spLocks noChangeArrowheads="1"/>
          </p:cNvSpPr>
          <p:nvPr/>
        </p:nvSpPr>
        <p:spPr bwMode="gray">
          <a:xfrm>
            <a:off x="6248400" y="5414963"/>
            <a:ext cx="1184275" cy="376237"/>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Metadata</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050"/>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Spatial Web Services Architecture</a:t>
            </a:r>
          </a:p>
        </p:txBody>
      </p:sp>
      <p:sp>
        <p:nvSpPr>
          <p:cNvPr id="43011" name="Rectangle 2051"/>
          <p:cNvSpPr>
            <a:spLocks noGrp="1" noChangeArrowheads="1"/>
          </p:cNvSpPr>
          <p:nvPr>
            <p:ph type="body" idx="1"/>
          </p:nvPr>
        </p:nvSpPr>
        <p:spPr/>
        <p:txBody>
          <a:bodyPr/>
          <a:lstStyle/>
          <a:p>
            <a:pPr marL="457200" indent="-457200" eaLnBrk="1" hangingPunct="1">
              <a:lnSpc>
                <a:spcPct val="90000"/>
              </a:lnSpc>
              <a:buFont typeface="Wingdings" pitchFamily="-111" charset="2"/>
              <a:buChar char="ü"/>
            </a:pPr>
            <a:r>
              <a:rPr lang="en-US">
                <a:ea typeface="ＭＳ Ｐゴシック" pitchFamily="-111" charset="-128"/>
                <a:cs typeface="ＭＳ Ｐゴシック" pitchFamily="-111" charset="-128"/>
              </a:rPr>
              <a:t>Web application</a:t>
            </a:r>
          </a:p>
          <a:p>
            <a:pPr marL="722313" lvl="1" indent="-381000" eaLnBrk="1" hangingPunct="1">
              <a:lnSpc>
                <a:spcPct val="90000"/>
              </a:lnSpc>
            </a:pPr>
            <a:r>
              <a:rPr lang="en-US"/>
              <a:t>Handles user authentication</a:t>
            </a:r>
          </a:p>
          <a:p>
            <a:pPr marL="722313" lvl="1" indent="-381000" eaLnBrk="1" hangingPunct="1">
              <a:lnSpc>
                <a:spcPct val="90000"/>
              </a:lnSpc>
            </a:pPr>
            <a:r>
              <a:rPr lang="en-US"/>
              <a:t>Processes user requests or passes them to the proper PL/SQL functions and procedures</a:t>
            </a:r>
          </a:p>
          <a:p>
            <a:pPr marL="722313" lvl="1" indent="-381000" eaLnBrk="1" hangingPunct="1">
              <a:lnSpc>
                <a:spcPct val="90000"/>
              </a:lnSpc>
            </a:pPr>
            <a:r>
              <a:rPr lang="en-US"/>
              <a:t>Returns responses to the requestor</a:t>
            </a:r>
          </a:p>
          <a:p>
            <a:pPr marL="457200" indent="-457200" eaLnBrk="1" hangingPunct="1">
              <a:lnSpc>
                <a:spcPct val="90000"/>
              </a:lnSpc>
              <a:buFont typeface="Wingdings" pitchFamily="-111" charset="2"/>
              <a:buChar char="ü"/>
            </a:pPr>
            <a:r>
              <a:rPr lang="en-US">
                <a:ea typeface="ＭＳ Ｐゴシック" pitchFamily="-111" charset="-128"/>
                <a:cs typeface="ＭＳ Ｐゴシック" pitchFamily="-111" charset="-128"/>
              </a:rPr>
              <a:t>Database functions</a:t>
            </a:r>
          </a:p>
          <a:p>
            <a:pPr marL="722313" lvl="1" indent="-381000" eaLnBrk="1" hangingPunct="1">
              <a:lnSpc>
                <a:spcPct val="90000"/>
              </a:lnSpc>
            </a:pPr>
            <a:r>
              <a:rPr lang="en-US"/>
              <a:t>PL/SQL functions that process user requests</a:t>
            </a:r>
          </a:p>
          <a:p>
            <a:pPr marL="457200" indent="-457200" eaLnBrk="1" hangingPunct="1">
              <a:lnSpc>
                <a:spcPct val="90000"/>
              </a:lnSpc>
              <a:buFont typeface="Wingdings" pitchFamily="-111" charset="2"/>
              <a:buChar char="ü"/>
            </a:pPr>
            <a:r>
              <a:rPr lang="en-US">
                <a:ea typeface="ＭＳ Ｐゴシック" pitchFamily="-111" charset="-128"/>
                <a:cs typeface="ＭＳ Ｐゴシック" pitchFamily="-111" charset="-128"/>
              </a:rPr>
              <a:t>Metadata repository</a:t>
            </a:r>
          </a:p>
          <a:p>
            <a:pPr marL="722313" lvl="1" indent="-381000" eaLnBrk="1" hangingPunct="1">
              <a:lnSpc>
                <a:spcPct val="90000"/>
              </a:lnSpc>
            </a:pPr>
            <a:r>
              <a:rPr lang="en-US"/>
              <a:t>A set of tables owned by MDSYS</a:t>
            </a:r>
          </a:p>
          <a:p>
            <a:pPr marL="457200" indent="-457200" eaLnBrk="1" hangingPunct="1">
              <a:lnSpc>
                <a:spcPct val="90000"/>
              </a:lnSpc>
              <a:buFont typeface="Wingdings" pitchFamily="-111" charset="2"/>
              <a:buChar char="ü"/>
            </a:pPr>
            <a:r>
              <a:rPr lang="en-US">
                <a:ea typeface="ＭＳ Ｐゴシック" pitchFamily="-111" charset="-128"/>
                <a:cs typeface="ＭＳ Ｐゴシック" pitchFamily="-111" charset="-128"/>
              </a:rPr>
              <a:t>Administration tools</a:t>
            </a:r>
          </a:p>
          <a:p>
            <a:pPr marL="722313" lvl="1" indent="-381000" eaLnBrk="1" hangingPunct="1">
              <a:lnSpc>
                <a:spcPct val="90000"/>
              </a:lnSpc>
            </a:pPr>
            <a:r>
              <a:rPr lang="en-US"/>
              <a:t>PL/SQL packages</a:t>
            </a:r>
          </a:p>
          <a:p>
            <a:pPr marL="722313" lvl="1" indent="-381000" eaLnBrk="1" hangingPunct="1">
              <a:lnSpc>
                <a:spcPct val="90000"/>
              </a:lnSpc>
            </a:pPr>
            <a:r>
              <a:rPr lang="en-US"/>
              <a:t>Publish WFS features, etc</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fr-FR">
                <a:ea typeface="ＭＳ Ｐゴシック" pitchFamily="-111" charset="-128"/>
                <a:cs typeface="ＭＳ Ｐゴシック" pitchFamily="-111" charset="-128"/>
              </a:rPr>
              <a:t>Installation and Configuration Notes</a:t>
            </a:r>
          </a:p>
        </p:txBody>
      </p:sp>
      <p:sp>
        <p:nvSpPr>
          <p:cNvPr id="3" name="Content Placeholder 2"/>
          <p:cNvSpPr>
            <a:spLocks noGrp="1"/>
          </p:cNvSpPr>
          <p:nvPr>
            <p:ph idx="1"/>
          </p:nvPr>
        </p:nvSpPr>
        <p:spPr>
          <a:xfrm>
            <a:off x="742950" y="1600200"/>
            <a:ext cx="8166100" cy="4276725"/>
          </a:xfrm>
          <a:solidFill>
            <a:schemeClr val="bg1">
              <a:lumMod val="95000"/>
            </a:schemeClr>
          </a:solidFill>
          <a:ln>
            <a:solidFill>
              <a:schemeClr val="accent1"/>
            </a:solidFill>
          </a:ln>
        </p:spPr>
        <p:txBody>
          <a:bodyPr/>
          <a:lstStyle/>
          <a:p>
            <a:pPr>
              <a:defRPr/>
            </a:pPr>
            <a:r>
              <a:rPr lang="fr-FR" b="1" dirty="0"/>
              <a:t>All instructions for installation and configuration are for Oracle </a:t>
            </a:r>
            <a:r>
              <a:rPr lang="fr-FR" b="1" dirty="0" err="1"/>
              <a:t>Database</a:t>
            </a:r>
            <a:r>
              <a:rPr lang="fr-FR" b="1" dirty="0"/>
              <a:t> 11g Release 2</a:t>
            </a:r>
          </a:p>
          <a:p>
            <a:pPr>
              <a:defRPr/>
            </a:pPr>
            <a:endParaRPr lang="fr-FR" b="1" dirty="0"/>
          </a:p>
          <a:p>
            <a:pPr>
              <a:defRPr/>
            </a:pPr>
            <a:r>
              <a:rPr lang="fr-FR" b="1" dirty="0" err="1"/>
              <a:t>Make</a:t>
            </a:r>
            <a:r>
              <a:rPr lang="fr-FR" b="1" dirty="0"/>
              <a:t> sure </a:t>
            </a:r>
            <a:r>
              <a:rPr lang="fr-FR" b="1" dirty="0" err="1"/>
              <a:t>you</a:t>
            </a:r>
            <a:r>
              <a:rPr lang="fr-FR" b="1" dirty="0"/>
              <a:t> are running 11.2.0.2 or </a:t>
            </a:r>
            <a:r>
              <a:rPr lang="fr-FR" b="1" dirty="0" err="1"/>
              <a:t>later</a:t>
            </a:r>
            <a:endParaRPr lang="fr-FR" b="1" dirty="0"/>
          </a:p>
          <a:p>
            <a:pPr>
              <a:defRPr/>
            </a:pPr>
            <a:endParaRPr lang="fr-FR" b="1" dirty="0"/>
          </a:p>
          <a:p>
            <a:pPr>
              <a:defRPr/>
            </a:pPr>
            <a:r>
              <a:rPr lang="fr-FR" b="1" dirty="0"/>
              <a:t>Spatial Web Services in 11.2.0.2 are incompatible </a:t>
            </a:r>
            <a:r>
              <a:rPr lang="fr-FR" b="1" dirty="0" err="1"/>
              <a:t>with</a:t>
            </a:r>
            <a:r>
              <a:rPr lang="fr-FR" b="1" dirty="0"/>
              <a:t> </a:t>
            </a:r>
            <a:r>
              <a:rPr lang="fr-FR" b="1" dirty="0" err="1"/>
              <a:t>earlier</a:t>
            </a:r>
            <a:r>
              <a:rPr lang="fr-FR" b="1" dirty="0"/>
              <a:t> </a:t>
            </a:r>
            <a:r>
              <a:rPr lang="fr-FR" b="1" dirty="0" err="1"/>
              <a:t>database</a:t>
            </a:r>
            <a:r>
              <a:rPr lang="fr-FR" b="1" dirty="0"/>
              <a:t> versions.</a:t>
            </a:r>
          </a:p>
          <a:p>
            <a:pPr>
              <a:defRPr/>
            </a:pPr>
            <a:endParaRPr lang="fr-FR" b="1" dirty="0"/>
          </a:p>
          <a:p>
            <a:pPr>
              <a:defRPr/>
            </a:pPr>
            <a:r>
              <a:rPr lang="fr-FR" b="1" dirty="0"/>
              <a:t>Patch </a:t>
            </a:r>
            <a:r>
              <a:rPr lang="fr-FR" b="1" dirty="0" err="1"/>
              <a:t>is</a:t>
            </a:r>
            <a:r>
              <a:rPr lang="fr-FR" b="1" dirty="0"/>
              <a:t> </a:t>
            </a:r>
            <a:r>
              <a:rPr lang="fr-FR" b="1" dirty="0" err="1"/>
              <a:t>available</a:t>
            </a:r>
            <a:r>
              <a:rPr lang="fr-FR" b="1" dirty="0"/>
              <a:t> to </a:t>
            </a:r>
            <a:r>
              <a:rPr lang="fr-FR" b="1" dirty="0" err="1"/>
              <a:t>install</a:t>
            </a:r>
            <a:r>
              <a:rPr lang="fr-FR" b="1" dirty="0"/>
              <a:t> web services </a:t>
            </a:r>
            <a:r>
              <a:rPr lang="fr-FR" b="1" dirty="0" err="1"/>
              <a:t>from</a:t>
            </a:r>
            <a:r>
              <a:rPr lang="fr-FR" b="1" dirty="0"/>
              <a:t> 11.2.0.2 in </a:t>
            </a:r>
            <a:r>
              <a:rPr lang="fr-FR" b="1" dirty="0" err="1"/>
              <a:t>earlier</a:t>
            </a:r>
            <a:r>
              <a:rPr lang="fr-FR" b="1" dirty="0"/>
              <a:t> releases</a:t>
            </a:r>
          </a:p>
          <a:p>
            <a:pPr>
              <a:defRPr/>
            </a:pPr>
            <a:endParaRPr lang="fr-FR" b="1" dirty="0"/>
          </a:p>
          <a:p>
            <a:pPr>
              <a:buFontTx/>
              <a:buNone/>
              <a:defRPr/>
            </a:pPr>
            <a:endParaRPr lang="fr-FR" b="1" dirty="0"/>
          </a:p>
          <a:p>
            <a:pPr>
              <a:defRPr/>
            </a:pPr>
            <a:endParaRPr lang="fr-FR" b="1" dirty="0"/>
          </a:p>
        </p:txBody>
      </p:sp>
      <p:grpSp>
        <p:nvGrpSpPr>
          <p:cNvPr id="44036" name="Group 4"/>
          <p:cNvGrpSpPr>
            <a:grpSpLocks/>
          </p:cNvGrpSpPr>
          <p:nvPr/>
        </p:nvGrpSpPr>
        <p:grpSpPr bwMode="auto">
          <a:xfrm>
            <a:off x="8121650" y="188913"/>
            <a:ext cx="1584325" cy="936625"/>
            <a:chOff x="7905328" y="116632"/>
            <a:chExt cx="1584176" cy="936104"/>
          </a:xfrm>
        </p:grpSpPr>
        <p:grpSp>
          <p:nvGrpSpPr>
            <p:cNvPr id="44037" name="Group 8"/>
            <p:cNvGrpSpPr>
              <a:grpSpLocks/>
            </p:cNvGrpSpPr>
            <p:nvPr/>
          </p:nvGrpSpPr>
          <p:grpSpPr bwMode="auto">
            <a:xfrm>
              <a:off x="7905328" y="116632"/>
              <a:ext cx="1584176" cy="925071"/>
              <a:chOff x="7905328" y="116632"/>
              <a:chExt cx="1584176" cy="925071"/>
            </a:xfrm>
          </p:grpSpPr>
          <p:pic>
            <p:nvPicPr>
              <p:cNvPr id="44039" name="Picture 3"/>
              <p:cNvPicPr>
                <a:picLocks noChangeAspect="1" noChangeArrowheads="1"/>
              </p:cNvPicPr>
              <p:nvPr/>
            </p:nvPicPr>
            <p:blipFill>
              <a:blip r:embed="rId2"/>
              <a:srcRect/>
              <a:stretch>
                <a:fillRect/>
              </a:stretch>
            </p:blipFill>
            <p:spPr bwMode="auto">
              <a:xfrm>
                <a:off x="7905328" y="116632"/>
                <a:ext cx="1584176" cy="775506"/>
              </a:xfrm>
              <a:prstGeom prst="rect">
                <a:avLst/>
              </a:prstGeom>
              <a:noFill/>
              <a:ln w="9525">
                <a:noFill/>
                <a:miter lim="800000"/>
                <a:headEnd/>
                <a:tailEnd/>
              </a:ln>
            </p:spPr>
          </p:pic>
          <p:sp>
            <p:nvSpPr>
              <p:cNvPr id="44040" name="TextBox 8"/>
              <p:cNvSpPr txBox="1">
                <a:spLocks noChangeArrowheads="1"/>
              </p:cNvSpPr>
              <p:nvPr/>
            </p:nvSpPr>
            <p:spPr bwMode="auto">
              <a:xfrm>
                <a:off x="7905328" y="763972"/>
                <a:ext cx="1584176" cy="277657"/>
              </a:xfrm>
              <a:prstGeom prst="rect">
                <a:avLst/>
              </a:prstGeom>
              <a:noFill/>
              <a:ln w="9525">
                <a:noFill/>
                <a:miter lim="800000"/>
                <a:headEnd/>
                <a:tailEnd/>
              </a:ln>
            </p:spPr>
            <p:txBody>
              <a:bodyPr>
                <a:prstTxWarp prst="textNoShape">
                  <a:avLst/>
                </a:prstTxWarp>
                <a:spAutoFit/>
              </a:bodyPr>
              <a:lstStyle/>
              <a:p>
                <a:pPr algn="ctr"/>
                <a:r>
                  <a:rPr lang="fr-FR" sz="1200">
                    <a:latin typeface="Arial" pitchFamily="-111" charset="0"/>
                  </a:rPr>
                  <a:t>11</a:t>
                </a:r>
                <a:r>
                  <a:rPr lang="fr-FR" sz="1200" i="1">
                    <a:latin typeface="Arial" pitchFamily="-111" charset="0"/>
                  </a:rPr>
                  <a:t>g</a:t>
                </a:r>
                <a:r>
                  <a:rPr lang="fr-FR" sz="1200">
                    <a:latin typeface="Arial" pitchFamily="-111" charset="0"/>
                  </a:rPr>
                  <a:t> Release 2</a:t>
                </a:r>
              </a:p>
            </p:txBody>
          </p:sp>
        </p:grpSp>
        <p:sp>
          <p:nvSpPr>
            <p:cNvPr id="12" name="Rectangle 11"/>
            <p:cNvSpPr/>
            <p:nvPr/>
          </p:nvSpPr>
          <p:spPr bwMode="auto">
            <a:xfrm>
              <a:off x="7905328" y="116632"/>
              <a:ext cx="1584176" cy="936104"/>
            </a:xfrm>
            <a:prstGeom prst="rect">
              <a:avLst/>
            </a:prstGeom>
            <a:noFill/>
            <a:ln w="9525" cap="flat" cmpd="sng" algn="ctr">
              <a:solidFill>
                <a:schemeClr val="bg1">
                  <a:lumMod val="75000"/>
                </a:schemeClr>
              </a:solidFill>
              <a:prstDash val="solid"/>
              <a:round/>
              <a:headEnd type="none" w="med" len="med"/>
              <a:tailEnd type="none" w="med" len="med"/>
            </a:ln>
            <a:effectLst/>
          </p:spPr>
          <p:txBody>
            <a:bodyPr lIns="92075" tIns="46038" rIns="92075" bIns="46038">
              <a:prstTxWarp prst="textNoShape">
                <a:avLst/>
              </a:prstTxWarp>
            </a:bodyPr>
            <a:lstStyle/>
            <a:p>
              <a:pPr marL="119063" indent="-119063">
                <a:defRPr/>
              </a:pPr>
              <a:endParaRPr lang="fr-FR">
                <a:latin typeface="Arial" pitchFamily="-84" charset="0"/>
                <a:ea typeface="Times New Roman" pitchFamily="-84" charset="0"/>
                <a:cs typeface="Times New Roman" pitchFamily="-84" charset="0"/>
              </a:endParaRPr>
            </a:p>
          </p:txBody>
        </p:sp>
      </p:gr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Installation Steps</a:t>
            </a:r>
          </a:p>
        </p:txBody>
      </p:sp>
      <p:sp>
        <p:nvSpPr>
          <p:cNvPr id="45059" name="Rectangle 3"/>
          <p:cNvSpPr>
            <a:spLocks noGrp="1" noChangeArrowheads="1"/>
          </p:cNvSpPr>
          <p:nvPr>
            <p:ph type="body" idx="1"/>
          </p:nvPr>
        </p:nvSpPr>
        <p:spPr/>
        <p:txBody>
          <a:bodyPr/>
          <a:lstStyle/>
          <a:p>
            <a:pPr marL="457200" indent="-457200" eaLnBrk="1" hangingPunct="1">
              <a:buFontTx/>
              <a:buAutoNum type="arabicPeriod"/>
            </a:pPr>
            <a:r>
              <a:rPr lang="en-US">
                <a:ea typeface="ＭＳ Ｐゴシック" pitchFamily="-111" charset="-128"/>
                <a:cs typeface="ＭＳ Ｐゴシック" pitchFamily="-111" charset="-128"/>
              </a:rPr>
              <a:t>Deploy the SDOWS web application</a:t>
            </a:r>
          </a:p>
          <a:p>
            <a:pPr marL="457200" indent="-457200" eaLnBrk="1" hangingPunct="1">
              <a:buFontTx/>
              <a:buAutoNum type="arabicPeriod"/>
            </a:pPr>
            <a:r>
              <a:rPr lang="en-US">
                <a:ea typeface="ＭＳ Ｐゴシック" pitchFamily="-111" charset="-128"/>
                <a:cs typeface="ＭＳ Ｐゴシック" pitchFamily="-111" charset="-128"/>
              </a:rPr>
              <a:t>Configure database accounts</a:t>
            </a:r>
          </a:p>
          <a:p>
            <a:pPr marL="457200" indent="-457200" eaLnBrk="1" hangingPunct="1">
              <a:buFontTx/>
              <a:buAutoNum type="arabicPeriod"/>
            </a:pPr>
            <a:r>
              <a:rPr lang="en-US">
                <a:ea typeface="ＭＳ Ｐゴシック" pitchFamily="-111" charset="-128"/>
                <a:cs typeface="ＭＳ Ｐゴシック" pitchFamily="-111" charset="-128"/>
              </a:rPr>
              <a:t>Configure data sources</a:t>
            </a:r>
          </a:p>
          <a:p>
            <a:pPr marL="457200" indent="-457200" eaLnBrk="1" hangingPunct="1">
              <a:buFontTx/>
              <a:buAutoNum type="arabicPeriod"/>
            </a:pPr>
            <a:r>
              <a:rPr lang="en-US">
                <a:ea typeface="ＭＳ Ｐゴシック" pitchFamily="-111" charset="-128"/>
                <a:cs typeface="ＭＳ Ｐゴシック" pitchFamily="-111" charset="-128"/>
              </a:rPr>
              <a:t>Configure generic web services parameters</a:t>
            </a:r>
          </a:p>
          <a:p>
            <a:pPr marL="457200" indent="-457200" eaLnBrk="1" hangingPunct="1">
              <a:buFontTx/>
              <a:buAutoNum type="arabicPeriod"/>
            </a:pPr>
            <a:r>
              <a:rPr lang="en-US">
                <a:ea typeface="ＭＳ Ｐゴシック" pitchFamily="-111" charset="-128"/>
                <a:cs typeface="ＭＳ Ｐゴシック" pitchFamily="-111" charset="-128"/>
              </a:rPr>
              <a:t>Restart the web application</a:t>
            </a:r>
          </a:p>
          <a:p>
            <a:pPr marL="457200" indent="-457200" eaLnBrk="1" hangingPunct="1">
              <a:buFontTx/>
              <a:buAutoNum type="arabicPeriod"/>
            </a:pPr>
            <a:endParaRPr lang="en-US">
              <a:ea typeface="ＭＳ Ｐゴシック" pitchFamily="-111" charset="-128"/>
              <a:cs typeface="ＭＳ Ｐゴシック" pitchFamily="-111" charset="-128"/>
            </a:endParaRPr>
          </a:p>
          <a:p>
            <a:pPr marL="457200" indent="-457200" eaLnBrk="1" hangingPunct="1">
              <a:buFontTx/>
              <a:buNone/>
            </a:pPr>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p:txBody>
          <a:bodyPr/>
          <a:lstStyle/>
          <a:p>
            <a:r>
              <a:rPr lang="en-US">
                <a:ea typeface="ＭＳ Ｐゴシック" pitchFamily="-111" charset="-128"/>
                <a:cs typeface="ＭＳ Ｐゴシック" pitchFamily="-111" charset="-128"/>
              </a:rPr>
              <a:t>1. Deploy the Application</a:t>
            </a:r>
          </a:p>
        </p:txBody>
      </p:sp>
      <p:sp>
        <p:nvSpPr>
          <p:cNvPr id="46083" name="Rectangle 4"/>
          <p:cNvSpPr>
            <a:spLocks noGrp="1" noChangeArrowheads="1"/>
          </p:cNvSpPr>
          <p:nvPr>
            <p:ph idx="1"/>
          </p:nvPr>
        </p:nvSpPr>
        <p:spPr/>
        <p:txBody>
          <a:bodyPr/>
          <a:lstStyle/>
          <a:p>
            <a:r>
              <a:rPr lang="en-US">
                <a:ea typeface="ＭＳ Ｐゴシック" pitchFamily="-111" charset="-128"/>
                <a:cs typeface="ＭＳ Ｐゴシック" pitchFamily="-111" charset="-128"/>
              </a:rPr>
              <a:t>Deploy </a:t>
            </a:r>
            <a:r>
              <a:rPr lang="en-US" b="1">
                <a:ea typeface="ＭＳ Ｐゴシック" pitchFamily="-111" charset="-128"/>
                <a:cs typeface="ＭＳ Ｐゴシック" pitchFamily="-111" charset="-128"/>
              </a:rPr>
              <a:t>SDOWS.EAR</a:t>
            </a:r>
            <a:r>
              <a:rPr lang="en-US">
                <a:ea typeface="ＭＳ Ｐゴシック" pitchFamily="-111" charset="-128"/>
                <a:cs typeface="ＭＳ Ｐゴシック" pitchFamily="-111" charset="-128"/>
              </a:rPr>
              <a:t> in your application server</a:t>
            </a:r>
          </a:p>
          <a:p>
            <a:r>
              <a:rPr lang="en-US">
                <a:ea typeface="ＭＳ Ｐゴシック" pitchFamily="-111" charset="-128"/>
                <a:cs typeface="ＭＳ Ｐゴシック" pitchFamily="-111" charset="-128"/>
              </a:rPr>
              <a:t>File is in </a:t>
            </a:r>
            <a:r>
              <a:rPr lang="en-US" b="1">
                <a:ea typeface="ＭＳ Ｐゴシック" pitchFamily="-111" charset="-128"/>
                <a:cs typeface="ＭＳ Ｐゴシック" pitchFamily="-111" charset="-128"/>
              </a:rPr>
              <a:t>$ORACLE_HOME/md/jlib</a:t>
            </a:r>
          </a:p>
          <a:p>
            <a:r>
              <a:rPr lang="en-US">
                <a:ea typeface="ＭＳ Ｐゴシック" pitchFamily="-111" charset="-128"/>
                <a:cs typeface="ＭＳ Ｐゴシック" pitchFamily="-111" charset="-128"/>
              </a:rPr>
              <a:t>Application name should be “sdows”</a:t>
            </a:r>
          </a:p>
          <a:p>
            <a:endParaRPr lang="en-US">
              <a:ea typeface="ＭＳ Ｐゴシック" pitchFamily="-111" charset="-128"/>
              <a:cs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050"/>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2. Configure Database Accounts</a:t>
            </a:r>
          </a:p>
        </p:txBody>
      </p:sp>
      <p:sp>
        <p:nvSpPr>
          <p:cNvPr id="47107" name="Rectangle 2051"/>
          <p:cNvSpPr>
            <a:spLocks noGrp="1" noChangeArrowheads="1"/>
          </p:cNvSpPr>
          <p:nvPr>
            <p:ph type="body" idx="1"/>
          </p:nvPr>
        </p:nvSpPr>
        <p:spPr/>
        <p:txBody>
          <a:bodyPr/>
          <a:lstStyle/>
          <a:p>
            <a:pPr eaLnBrk="1" hangingPunct="1">
              <a:lnSpc>
                <a:spcPct val="90000"/>
              </a:lnSpc>
            </a:pPr>
            <a:r>
              <a:rPr lang="en-US">
                <a:ea typeface="ＭＳ Ｐゴシック" pitchFamily="-111" charset="-128"/>
                <a:cs typeface="ＭＳ Ｐゴシック" pitchFamily="-111" charset="-128"/>
              </a:rPr>
              <a:t>Administration accounts are locked by default</a:t>
            </a:r>
          </a:p>
          <a:p>
            <a:pPr eaLnBrk="1" hangingPunct="1">
              <a:lnSpc>
                <a:spcPct val="90000"/>
              </a:lnSpc>
            </a:pPr>
            <a:r>
              <a:rPr lang="en-US">
                <a:ea typeface="ＭＳ Ｐゴシック" pitchFamily="-111" charset="-128"/>
                <a:cs typeface="ＭＳ Ｐゴシック" pitchFamily="-111" charset="-128"/>
              </a:rPr>
              <a:t>Need to unlock them:</a:t>
            </a:r>
          </a:p>
          <a:p>
            <a:pPr eaLnBrk="1" hangingPunct="1">
              <a:lnSpc>
                <a:spcPct val="90000"/>
              </a:lnSpc>
            </a:pPr>
            <a:endParaRPr lang="en-US">
              <a:ea typeface="ＭＳ Ｐゴシック" pitchFamily="-111" charset="-128"/>
              <a:cs typeface="ＭＳ Ｐゴシック" pitchFamily="-111" charset="-128"/>
            </a:endParaRPr>
          </a:p>
          <a:p>
            <a:pPr eaLnBrk="1" hangingPunct="1">
              <a:lnSpc>
                <a:spcPct val="90000"/>
              </a:lnSpc>
            </a:pPr>
            <a:endParaRPr lang="en-US">
              <a:ea typeface="ＭＳ Ｐゴシック" pitchFamily="-111" charset="-128"/>
              <a:cs typeface="ＭＳ Ｐゴシック" pitchFamily="-111" charset="-128"/>
            </a:endParaRPr>
          </a:p>
          <a:p>
            <a:pPr eaLnBrk="1" hangingPunct="1">
              <a:lnSpc>
                <a:spcPct val="90000"/>
              </a:lnSpc>
            </a:pPr>
            <a:endParaRPr lang="en-US">
              <a:ea typeface="ＭＳ Ｐゴシック" pitchFamily="-111" charset="-128"/>
              <a:cs typeface="ＭＳ Ｐゴシック" pitchFamily="-111" charset="-128"/>
            </a:endParaRPr>
          </a:p>
          <a:p>
            <a:pPr eaLnBrk="1" hangingPunct="1">
              <a:lnSpc>
                <a:spcPct val="90000"/>
              </a:lnSpc>
            </a:pPr>
            <a:r>
              <a:rPr lang="en-US">
                <a:ea typeface="ＭＳ Ｐゴシック" pitchFamily="-111" charset="-128"/>
                <a:cs typeface="ＭＳ Ｐゴシック" pitchFamily="-111" charset="-128"/>
              </a:rPr>
              <a:t>Also need to set a password for those accounts</a:t>
            </a:r>
          </a:p>
          <a:p>
            <a:pPr eaLnBrk="1" hangingPunct="1">
              <a:lnSpc>
                <a:spcPct val="90000"/>
              </a:lnSpc>
            </a:pPr>
            <a:endParaRPr lang="en-US">
              <a:ea typeface="ＭＳ Ｐゴシック" pitchFamily="-111" charset="-128"/>
              <a:cs typeface="ＭＳ Ｐゴシック" pitchFamily="-111" charset="-128"/>
            </a:endParaRPr>
          </a:p>
          <a:p>
            <a:pPr eaLnBrk="1" hangingPunct="1">
              <a:lnSpc>
                <a:spcPct val="90000"/>
              </a:lnSpc>
            </a:pPr>
            <a:endParaRPr lang="en-US">
              <a:ea typeface="ＭＳ Ｐゴシック" pitchFamily="-111" charset="-128"/>
              <a:cs typeface="ＭＳ Ｐゴシック" pitchFamily="-111" charset="-128"/>
            </a:endParaRPr>
          </a:p>
          <a:p>
            <a:pPr eaLnBrk="1" hangingPunct="1">
              <a:lnSpc>
                <a:spcPct val="90000"/>
              </a:lnSpc>
            </a:pPr>
            <a:endParaRPr lang="en-US">
              <a:ea typeface="ＭＳ Ｐゴシック" pitchFamily="-111" charset="-128"/>
              <a:cs typeface="ＭＳ Ｐゴシック" pitchFamily="-111" charset="-128"/>
            </a:endParaRPr>
          </a:p>
          <a:p>
            <a:pPr eaLnBrk="1" hangingPunct="1">
              <a:lnSpc>
                <a:spcPct val="90000"/>
              </a:lnSpc>
            </a:pPr>
            <a:r>
              <a:rPr lang="en-US" b="1">
                <a:solidFill>
                  <a:srgbClr val="FF0000"/>
                </a:solidFill>
                <a:ea typeface="ＭＳ Ｐゴシック" pitchFamily="-111" charset="-128"/>
                <a:cs typeface="ＭＳ Ｐゴシック" pitchFamily="-111" charset="-128"/>
              </a:rPr>
              <a:t>Make sure the passwords match those you will specify for the datasources in step 3</a:t>
            </a:r>
          </a:p>
        </p:txBody>
      </p:sp>
      <p:sp>
        <p:nvSpPr>
          <p:cNvPr id="47108" name="Text Box 2052"/>
          <p:cNvSpPr txBox="1">
            <a:spLocks noChangeArrowheads="1"/>
          </p:cNvSpPr>
          <p:nvPr/>
        </p:nvSpPr>
        <p:spPr bwMode="gray">
          <a:xfrm>
            <a:off x="685800" y="2438400"/>
            <a:ext cx="8839200" cy="941388"/>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800"/>
              <a:t>alter user mdsys </a:t>
            </a:r>
            <a:r>
              <a:rPr lang="en-US" sz="1800">
                <a:solidFill>
                  <a:schemeClr val="accent1"/>
                </a:solidFill>
              </a:rPr>
              <a:t>account unlock</a:t>
            </a:r>
            <a:r>
              <a:rPr lang="en-US" sz="1800"/>
              <a:t>; </a:t>
            </a:r>
          </a:p>
          <a:p>
            <a:pPr defTabSz="228600"/>
            <a:r>
              <a:rPr lang="en-US" sz="1800"/>
              <a:t>alter user spatial_csw_admin_usr </a:t>
            </a:r>
            <a:r>
              <a:rPr lang="en-US" sz="1800">
                <a:solidFill>
                  <a:schemeClr val="accent1"/>
                </a:solidFill>
              </a:rPr>
              <a:t>account unlock</a:t>
            </a:r>
            <a:r>
              <a:rPr lang="en-US" sz="1800"/>
              <a:t>; </a:t>
            </a:r>
          </a:p>
          <a:p>
            <a:pPr defTabSz="228600"/>
            <a:r>
              <a:rPr lang="en-US" sz="1800"/>
              <a:t>alter user spatial_wfs_admin_usr </a:t>
            </a:r>
            <a:r>
              <a:rPr lang="en-US" sz="1800">
                <a:solidFill>
                  <a:schemeClr val="accent1"/>
                </a:solidFill>
              </a:rPr>
              <a:t>account unlock</a:t>
            </a:r>
            <a:r>
              <a:rPr lang="en-US" sz="1800"/>
              <a:t>;</a:t>
            </a:r>
          </a:p>
        </p:txBody>
      </p:sp>
      <p:sp>
        <p:nvSpPr>
          <p:cNvPr id="47109" name="Text Box 2053"/>
          <p:cNvSpPr txBox="1">
            <a:spLocks noChangeArrowheads="1"/>
          </p:cNvSpPr>
          <p:nvPr/>
        </p:nvSpPr>
        <p:spPr bwMode="gray">
          <a:xfrm>
            <a:off x="685800" y="4038600"/>
            <a:ext cx="8839200" cy="941388"/>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800"/>
              <a:t>alter user mdsys identified by </a:t>
            </a:r>
            <a:r>
              <a:rPr lang="en-US" sz="1800">
                <a:solidFill>
                  <a:schemeClr val="accent1"/>
                </a:solidFill>
              </a:rPr>
              <a:t>&lt;password&gt;</a:t>
            </a:r>
            <a:r>
              <a:rPr lang="en-US" sz="1800"/>
              <a:t>; </a:t>
            </a:r>
          </a:p>
          <a:p>
            <a:pPr defTabSz="228600"/>
            <a:r>
              <a:rPr lang="en-US" sz="1800"/>
              <a:t>alter user spatial_csw_admin_usr identified by </a:t>
            </a:r>
            <a:r>
              <a:rPr lang="en-US" sz="1800">
                <a:solidFill>
                  <a:schemeClr val="accent1"/>
                </a:solidFill>
              </a:rPr>
              <a:t>&lt;password&gt;</a:t>
            </a:r>
            <a:r>
              <a:rPr lang="en-US" sz="1800"/>
              <a:t>; </a:t>
            </a:r>
          </a:p>
          <a:p>
            <a:pPr defTabSz="228600"/>
            <a:r>
              <a:rPr lang="en-US" sz="1800"/>
              <a:t>alter user spatial_wfs_admin_usr identified by </a:t>
            </a:r>
            <a:r>
              <a:rPr lang="en-US" sz="1800">
                <a:solidFill>
                  <a:schemeClr val="accent1"/>
                </a:solidFill>
              </a:rPr>
              <a:t>&lt;password&gt;</a:t>
            </a:r>
            <a:r>
              <a:rPr lang="en-US" sz="1800"/>
              <a:t>; </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2" descr="Oracle Spatial Components"/>
          <p:cNvPicPr>
            <a:picLocks noChangeAspect="1" noChangeArrowheads="1"/>
          </p:cNvPicPr>
          <p:nvPr/>
        </p:nvPicPr>
        <p:blipFill>
          <a:blip r:embed="rId2"/>
          <a:srcRect b="18532"/>
          <a:stretch>
            <a:fillRect/>
          </a:stretch>
        </p:blipFill>
        <p:spPr bwMode="auto">
          <a:xfrm>
            <a:off x="1277938" y="1076325"/>
            <a:ext cx="7635875" cy="5089525"/>
          </a:xfrm>
          <a:prstGeom prst="rect">
            <a:avLst/>
          </a:prstGeom>
          <a:noFill/>
          <a:ln w="9525">
            <a:noFill/>
            <a:miter lim="800000"/>
            <a:headEnd/>
            <a:tailEnd/>
          </a:ln>
        </p:spPr>
      </p:pic>
      <p:sp>
        <p:nvSpPr>
          <p:cNvPr id="18435" name="Title 4"/>
          <p:cNvSpPr>
            <a:spLocks noGrp="1"/>
          </p:cNvSpPr>
          <p:nvPr>
            <p:ph type="title"/>
          </p:nvPr>
        </p:nvSpPr>
        <p:spPr/>
        <p:txBody>
          <a:bodyPr/>
          <a:lstStyle/>
          <a:p>
            <a:pPr algn="ctr"/>
            <a:r>
              <a:rPr lang="en-US">
                <a:ea typeface="ＭＳ Ｐゴシック" pitchFamily="-111" charset="-128"/>
                <a:cs typeface="ＭＳ Ｐゴシック" pitchFamily="-111" charset="-128"/>
              </a:rPr>
              <a:t>Overview of Spatial Web Services</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Configure Database Accounts (cont’d)</a:t>
            </a:r>
          </a:p>
        </p:txBody>
      </p:sp>
      <p:sp>
        <p:nvSpPr>
          <p:cNvPr id="48131" name="Rectangle 1027"/>
          <p:cNvSpPr>
            <a:spLocks noGrp="1" noChangeArrowheads="1"/>
          </p:cNvSpPr>
          <p:nvPr>
            <p:ph type="body" idx="1"/>
          </p:nvPr>
        </p:nvSpPr>
        <p:spPr>
          <a:xfrm>
            <a:off x="742950" y="1447800"/>
            <a:ext cx="8166100" cy="2209800"/>
          </a:xfrm>
        </p:spPr>
        <p:txBody>
          <a:bodyPr/>
          <a:lstStyle/>
          <a:p>
            <a:pPr eaLnBrk="1" hangingPunct="1">
              <a:lnSpc>
                <a:spcPct val="90000"/>
              </a:lnSpc>
            </a:pPr>
            <a:r>
              <a:rPr lang="en-US" sz="2000">
                <a:ea typeface="ＭＳ Ｐゴシック" pitchFamily="-111" charset="-128"/>
                <a:cs typeface="ＭＳ Ｐゴシック" pitchFamily="-111" charset="-128"/>
              </a:rPr>
              <a:t>Create the “anonymous” user: “SpatialWsXmlUser”</a:t>
            </a:r>
          </a:p>
          <a:p>
            <a:pPr lvl="1" eaLnBrk="1" hangingPunct="1">
              <a:lnSpc>
                <a:spcPct val="90000"/>
              </a:lnSpc>
            </a:pPr>
            <a:r>
              <a:rPr lang="en-US" sz="1800"/>
              <a:t>Will be used for all XML/HTTP requests</a:t>
            </a:r>
          </a:p>
          <a:p>
            <a:pPr lvl="1" eaLnBrk="1" hangingPunct="1">
              <a:lnSpc>
                <a:spcPct val="90000"/>
              </a:lnSpc>
            </a:pPr>
            <a:r>
              <a:rPr lang="en-US" sz="1800"/>
              <a:t>The user connects via proxy authentication (through MDSYS)</a:t>
            </a:r>
          </a:p>
          <a:p>
            <a:pPr lvl="1" eaLnBrk="1" hangingPunct="1">
              <a:lnSpc>
                <a:spcPct val="90000"/>
              </a:lnSpc>
            </a:pPr>
            <a:r>
              <a:rPr lang="en-US" sz="1800"/>
              <a:t>The password you specify is not important (will never be used)</a:t>
            </a:r>
          </a:p>
          <a:p>
            <a:pPr eaLnBrk="1" hangingPunct="1">
              <a:lnSpc>
                <a:spcPct val="90000"/>
              </a:lnSpc>
            </a:pPr>
            <a:r>
              <a:rPr lang="en-US" sz="2000">
                <a:ea typeface="ＭＳ Ｐゴシック" pitchFamily="-111" charset="-128"/>
                <a:cs typeface="ＭＳ Ｐゴシック" pitchFamily="-111" charset="-128"/>
              </a:rPr>
              <a:t>This is the anonymous user name defined in “WSConfig.xml”</a:t>
            </a:r>
          </a:p>
          <a:p>
            <a:pPr lvl="1" eaLnBrk="1" hangingPunct="1">
              <a:lnSpc>
                <a:spcPct val="90000"/>
              </a:lnSpc>
            </a:pPr>
            <a:r>
              <a:rPr lang="en-US" sz="1800"/>
              <a:t>Same name used for all services</a:t>
            </a:r>
          </a:p>
          <a:p>
            <a:pPr lvl="1" eaLnBrk="1" hangingPunct="1">
              <a:lnSpc>
                <a:spcPct val="90000"/>
              </a:lnSpc>
            </a:pPr>
            <a:r>
              <a:rPr lang="en-US" sz="1800"/>
              <a:t>Edit WSConfig.xml to use a different user for each service</a:t>
            </a:r>
          </a:p>
        </p:txBody>
      </p:sp>
      <p:sp>
        <p:nvSpPr>
          <p:cNvPr id="48132" name="Text Box 1060"/>
          <p:cNvSpPr txBox="1">
            <a:spLocks noChangeArrowheads="1"/>
          </p:cNvSpPr>
          <p:nvPr/>
        </p:nvSpPr>
        <p:spPr bwMode="gray">
          <a:xfrm>
            <a:off x="685800" y="3657600"/>
            <a:ext cx="8839200" cy="2589213"/>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800">
                <a:solidFill>
                  <a:schemeClr val="accent1"/>
                </a:solidFill>
              </a:rPr>
              <a:t>-- Create the anonymous user account</a:t>
            </a:r>
          </a:p>
          <a:p>
            <a:pPr defTabSz="228600"/>
            <a:r>
              <a:rPr lang="en-US" sz="1800"/>
              <a:t>create user spatialwsxmluser identified by whatever; </a:t>
            </a:r>
          </a:p>
          <a:p>
            <a:pPr defTabSz="228600"/>
            <a:r>
              <a:rPr lang="en-US" sz="1800">
                <a:solidFill>
                  <a:schemeClr val="accent1"/>
                </a:solidFill>
              </a:rPr>
              <a:t>-- Must be able to connect through this account</a:t>
            </a:r>
          </a:p>
          <a:p>
            <a:pPr defTabSz="228600"/>
            <a:r>
              <a:rPr lang="en-US" sz="1800"/>
              <a:t>grant create session to spatialwsxmluser;</a:t>
            </a:r>
          </a:p>
          <a:p>
            <a:pPr defTabSz="228600"/>
            <a:r>
              <a:rPr lang="en-US" sz="1800">
                <a:solidFill>
                  <a:schemeClr val="accent1"/>
                </a:solidFill>
              </a:rPr>
              <a:t>-- Account uses proxy authentication via MDSYS</a:t>
            </a:r>
          </a:p>
          <a:p>
            <a:pPr defTabSz="228600"/>
            <a:r>
              <a:rPr lang="en-US" sz="1800"/>
              <a:t>alter user spatialwsxmluser grant connect through mdsys;</a:t>
            </a:r>
          </a:p>
          <a:p>
            <a:pPr defTabSz="228600"/>
            <a:r>
              <a:rPr lang="en-US" sz="1800">
                <a:solidFill>
                  <a:schemeClr val="accent1"/>
                </a:solidFill>
              </a:rPr>
              <a:t>-- Make sure the account can be used for WFS and CSW requests</a:t>
            </a:r>
          </a:p>
          <a:p>
            <a:pPr defTabSz="228600"/>
            <a:r>
              <a:rPr lang="en-US" sz="1800"/>
              <a:t>grant wfs_usr_role to spatialwsxmluser; </a:t>
            </a:r>
          </a:p>
          <a:p>
            <a:pPr defTabSz="228600"/>
            <a:r>
              <a:rPr lang="en-US" sz="1800"/>
              <a:t>grant csw_usr_role to spatialwsxmluser;</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p:txBody>
          <a:bodyPr/>
          <a:lstStyle/>
          <a:p>
            <a:r>
              <a:rPr lang="en-US">
                <a:ea typeface="ＭＳ Ｐゴシック" pitchFamily="-111" charset="-128"/>
                <a:cs typeface="ＭＳ Ｐゴシック" pitchFamily="-111" charset="-128"/>
              </a:rPr>
              <a:t>Configure Database Accounts (cont’d)</a:t>
            </a:r>
          </a:p>
        </p:txBody>
      </p:sp>
      <p:sp>
        <p:nvSpPr>
          <p:cNvPr id="49155" name="Rectangle 1027"/>
          <p:cNvSpPr>
            <a:spLocks noGrp="1" noChangeArrowheads="1"/>
          </p:cNvSpPr>
          <p:nvPr>
            <p:ph type="body" idx="1"/>
          </p:nvPr>
        </p:nvSpPr>
        <p:spPr/>
        <p:txBody>
          <a:bodyPr/>
          <a:lstStyle/>
          <a:p>
            <a:r>
              <a:rPr lang="en-US">
                <a:ea typeface="ＭＳ Ｐゴシック" pitchFamily="-111" charset="-128"/>
                <a:cs typeface="ＭＳ Ｐゴシック" pitchFamily="-111" charset="-128"/>
              </a:rPr>
              <a:t>Roles may have been defined to require a password</a:t>
            </a:r>
          </a:p>
          <a:p>
            <a:r>
              <a:rPr lang="en-US">
                <a:ea typeface="ＭＳ Ｐゴシック" pitchFamily="-111" charset="-128"/>
                <a:cs typeface="ＭＳ Ｐゴシック" pitchFamily="-111" charset="-128"/>
              </a:rPr>
              <a:t>If necessary, remove the password from those roles</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r>
              <a:rPr lang="en-US">
                <a:ea typeface="ＭＳ Ｐゴシック" pitchFamily="-111" charset="-128"/>
                <a:cs typeface="ＭＳ Ｐゴシック" pitchFamily="-111" charset="-128"/>
              </a:rPr>
              <a:t>WFS_USR_ROLE: used to allow users to access existing WFS-published tables</a:t>
            </a:r>
          </a:p>
          <a:p>
            <a:r>
              <a:rPr lang="en-US">
                <a:ea typeface="ＭＳ Ｐゴシック" pitchFamily="-111" charset="-128"/>
                <a:cs typeface="ＭＳ Ｐゴシック" pitchFamily="-111" charset="-128"/>
              </a:rPr>
              <a:t>SPATIAL_WFS_ADMIN: allows a user to publish his/her own table to WFS</a:t>
            </a:r>
          </a:p>
        </p:txBody>
      </p:sp>
      <p:sp>
        <p:nvSpPr>
          <p:cNvPr id="49156" name="Text Box 1060"/>
          <p:cNvSpPr txBox="1">
            <a:spLocks noChangeArrowheads="1"/>
          </p:cNvSpPr>
          <p:nvPr/>
        </p:nvSpPr>
        <p:spPr bwMode="gray">
          <a:xfrm>
            <a:off x="685800" y="2636838"/>
            <a:ext cx="8839200" cy="120015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800"/>
              <a:t>alter role WFS_USR_ROLE not identified;</a:t>
            </a:r>
          </a:p>
          <a:p>
            <a:pPr defTabSz="228600"/>
            <a:r>
              <a:rPr lang="en-US" sz="1800"/>
              <a:t>alter role CSW_USR_ROLE not identified;</a:t>
            </a:r>
          </a:p>
          <a:p>
            <a:pPr defTabSz="228600"/>
            <a:r>
              <a:rPr lang="en-US" sz="1800"/>
              <a:t>alter role SPATIAL_WFS_ADMIN not identified;</a:t>
            </a:r>
          </a:p>
          <a:p>
            <a:pPr defTabSz="228600"/>
            <a:r>
              <a:rPr lang="en-US" sz="1800"/>
              <a:t>alter role SPATIAL_CSW_ADMIN not identified;</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3. Configure Data Sources</a:t>
            </a:r>
          </a:p>
        </p:txBody>
      </p:sp>
      <p:sp>
        <p:nvSpPr>
          <p:cNvPr id="50179" name="Content Placeholder 6"/>
          <p:cNvSpPr>
            <a:spLocks noGrp="1"/>
          </p:cNvSpPr>
          <p:nvPr>
            <p:ph idx="1"/>
          </p:nvPr>
        </p:nvSpPr>
        <p:spPr/>
        <p:txBody>
          <a:bodyPr/>
          <a:lstStyle/>
          <a:p>
            <a:r>
              <a:rPr lang="fr-FR">
                <a:ea typeface="ＭＳ Ｐゴシック" pitchFamily="-111" charset="-128"/>
                <a:cs typeface="ＭＳ Ｐゴシック" pitchFamily="-111" charset="-128"/>
              </a:rPr>
              <a:t>You need to define a number of datasources</a:t>
            </a:r>
          </a:p>
          <a:p>
            <a:r>
              <a:rPr lang="fr-FR">
                <a:ea typeface="ＭＳ Ｐゴシック" pitchFamily="-111" charset="-128"/>
                <a:cs typeface="ＭＳ Ｐゴシック" pitchFamily="-111" charset="-128"/>
              </a:rPr>
              <a:t>« Proxy » data sources for connections to the individual services</a:t>
            </a:r>
          </a:p>
          <a:p>
            <a:r>
              <a:rPr lang="fr-FR">
                <a:ea typeface="ＭＳ Ｐゴシック" pitchFamily="-111" charset="-128"/>
                <a:cs typeface="ＭＳ Ｐゴシック" pitchFamily="-111" charset="-128"/>
              </a:rPr>
              <a:t>« Admin » data sources</a:t>
            </a:r>
          </a:p>
        </p:txBody>
      </p:sp>
      <p:graphicFrame>
        <p:nvGraphicFramePr>
          <p:cNvPr id="680964" name="Group 4"/>
          <p:cNvGraphicFramePr>
            <a:graphicFrameLocks noGrp="1"/>
          </p:cNvGraphicFramePr>
          <p:nvPr/>
        </p:nvGraphicFramePr>
        <p:xfrm>
          <a:off x="415925" y="3429000"/>
          <a:ext cx="9217025" cy="2397126"/>
        </p:xfrm>
        <a:graphic>
          <a:graphicData uri="http://schemas.openxmlformats.org/drawingml/2006/table">
            <a:tbl>
              <a:tblPr/>
              <a:tblGrid>
                <a:gridCol w="2232025"/>
                <a:gridCol w="2736850"/>
                <a:gridCol w="2016125"/>
                <a:gridCol w="2232025"/>
              </a:tblGrid>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Data Source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JNDI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Usage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err="1">
                          <a:ln>
                            <a:noFill/>
                          </a:ln>
                          <a:solidFill>
                            <a:schemeClr val="tx1"/>
                          </a:solidFill>
                          <a:effectLst/>
                          <a:latin typeface="Arial" pitchFamily="-84" charset="0"/>
                          <a:ea typeface="Times New Roman" pitchFamily="-84" charset="0"/>
                          <a:cs typeface="Times New Roman" pitchFamily="-84" charset="0"/>
                        </a:rPr>
                        <a:t>WfsProxyConnection</a:t>
                      </a:r>
                      <a:endParaRPr kumimoji="0" lang="en-US" sz="12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dirty="0" err="1">
                          <a:ln>
                            <a:noFill/>
                          </a:ln>
                          <a:solidFill>
                            <a:schemeClr val="tx1"/>
                          </a:solidFill>
                          <a:effectLst/>
                          <a:latin typeface="Arial" pitchFamily="-84" charset="0"/>
                          <a:ea typeface="Times New Roman" pitchFamily="-84" charset="0"/>
                          <a:cs typeface="Times New Roman" pitchFamily="-84" charset="0"/>
                        </a:rPr>
                        <a:t>jdbc/WfsProxyConnectionCoreDS</a:t>
                      </a:r>
                      <a:endParaRPr kumimoji="0" lang="en-US" sz="12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mdsys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WFS User connections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WFS_ADMIN_CONN_NAME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jdbc/WFS_ADMIN_CONN_NAME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spatial_wfs_admin_usr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WFS Administration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CatalogProxyConnection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jdbc/CatalogProxyConnectionCoreDS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mdsys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CSW User connections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CSW_ADMIN_CONN_NAME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jdbc/CSW_ADMIN_CONN_NAME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spatial_csw_admin_usr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CSW Administration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OpenLsProxyConnection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jdbc/OpenLsProxyConnectionCoreDS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mdsys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dirty="0" err="1">
                          <a:ln>
                            <a:noFill/>
                          </a:ln>
                          <a:solidFill>
                            <a:schemeClr val="tx1"/>
                          </a:solidFill>
                          <a:effectLst/>
                          <a:latin typeface="Arial" pitchFamily="-84" charset="0"/>
                          <a:ea typeface="Times New Roman" pitchFamily="-84" charset="0"/>
                          <a:cs typeface="Times New Roman" pitchFamily="-84" charset="0"/>
                        </a:rPr>
                        <a:t>OpenLS</a:t>
                      </a:r>
                      <a:r>
                        <a:rPr kumimoji="0" lang="en-US" sz="12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 User connections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ea typeface="ＭＳ Ｐゴシック" pitchFamily="-111" charset="-128"/>
                <a:cs typeface="ＭＳ Ｐゴシック" pitchFamily="-111" charset="-128"/>
              </a:rPr>
              <a:t>Configure Data Sources - WebLogic</a:t>
            </a:r>
            <a:endParaRPr lang="fr-FR">
              <a:ea typeface="ＭＳ Ｐゴシック" pitchFamily="-111" charset="-128"/>
              <a:cs typeface="ＭＳ Ｐゴシック" pitchFamily="-111" charset="-128"/>
            </a:endParaRPr>
          </a:p>
        </p:txBody>
      </p:sp>
      <p:sp>
        <p:nvSpPr>
          <p:cNvPr id="51203" name="Content Placeholder 2"/>
          <p:cNvSpPr>
            <a:spLocks noGrp="1"/>
          </p:cNvSpPr>
          <p:nvPr>
            <p:ph idx="1"/>
          </p:nvPr>
        </p:nvSpPr>
        <p:spPr/>
        <p:txBody>
          <a:bodyPr/>
          <a:lstStyle/>
          <a:p>
            <a:r>
              <a:rPr lang="fr-FR">
                <a:ea typeface="ＭＳ Ｐゴシック" pitchFamily="-111" charset="-128"/>
                <a:cs typeface="ＭＳ Ｐゴシック" pitchFamily="-111" charset="-128"/>
              </a:rPr>
              <a:t>For deployments in WebLogic, define the datasources using the WebLogic console</a:t>
            </a:r>
          </a:p>
        </p:txBody>
      </p:sp>
      <p:pic>
        <p:nvPicPr>
          <p:cNvPr id="51204" name="Picture 2" descr="C:\Temp\capture1.bmp"/>
          <p:cNvPicPr>
            <a:picLocks noChangeAspect="1" noChangeArrowheads="1"/>
          </p:cNvPicPr>
          <p:nvPr/>
        </p:nvPicPr>
        <p:blipFill>
          <a:blip r:embed="rId2"/>
          <a:srcRect t="20502" b="14095"/>
          <a:stretch>
            <a:fillRect/>
          </a:stretch>
        </p:blipFill>
        <p:spPr bwMode="auto">
          <a:xfrm>
            <a:off x="1128713" y="2420938"/>
            <a:ext cx="7064375" cy="3671887"/>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ea typeface="ＭＳ Ｐゴシック" pitchFamily="-111" charset="-128"/>
                <a:cs typeface="ＭＳ Ｐゴシック" pitchFamily="-111" charset="-128"/>
              </a:rPr>
              <a:t>Configure Data Sources - WebLogic</a:t>
            </a:r>
            <a:endParaRPr lang="fr-FR">
              <a:ea typeface="ＭＳ Ｐゴシック" pitchFamily="-111" charset="-128"/>
              <a:cs typeface="ＭＳ Ｐゴシック" pitchFamily="-111" charset="-128"/>
            </a:endParaRPr>
          </a:p>
        </p:txBody>
      </p:sp>
      <p:sp>
        <p:nvSpPr>
          <p:cNvPr id="52227" name="Content Placeholder 2"/>
          <p:cNvSpPr>
            <a:spLocks noGrp="1"/>
          </p:cNvSpPr>
          <p:nvPr>
            <p:ph idx="1"/>
          </p:nvPr>
        </p:nvSpPr>
        <p:spPr>
          <a:xfrm>
            <a:off x="742950" y="1600200"/>
            <a:ext cx="5722938" cy="4343400"/>
          </a:xfrm>
        </p:spPr>
        <p:txBody>
          <a:bodyPr/>
          <a:lstStyle/>
          <a:p>
            <a:r>
              <a:rPr lang="fr-FR">
                <a:ea typeface="ＭＳ Ｐゴシック" pitchFamily="-111" charset="-128"/>
                <a:cs typeface="ＭＳ Ｐゴシック" pitchFamily="-111" charset="-128"/>
              </a:rPr>
              <a:t>Go to WebLogic console (</a:t>
            </a:r>
            <a:r>
              <a:rPr lang="fr-FR">
                <a:ea typeface="ＭＳ Ｐゴシック" pitchFamily="-111" charset="-128"/>
                <a:cs typeface="ＭＳ Ｐゴシック" pitchFamily="-111" charset="-128"/>
                <a:hlinkClick r:id="rId2"/>
              </a:rPr>
              <a:t>http://localhost:7001/console</a:t>
            </a:r>
            <a:r>
              <a:rPr lang="fr-FR">
                <a:ea typeface="ＭＳ Ｐゴシック" pitchFamily="-111" charset="-128"/>
                <a:cs typeface="ＭＳ Ｐゴシック" pitchFamily="-111" charset="-128"/>
              </a:rPr>
              <a:t>)</a:t>
            </a:r>
          </a:p>
          <a:p>
            <a:r>
              <a:rPr lang="fr-FR">
                <a:ea typeface="ＭＳ Ｐゴシック" pitchFamily="-111" charset="-128"/>
                <a:cs typeface="ＭＳ Ｐゴシック" pitchFamily="-111" charset="-128"/>
              </a:rPr>
              <a:t>In Domain Structure, select Services/JDBC/Data Sources</a:t>
            </a:r>
          </a:p>
          <a:p>
            <a:r>
              <a:rPr lang="fr-FR">
                <a:ea typeface="ＭＳ Ｐゴシック" pitchFamily="-111" charset="-128"/>
                <a:cs typeface="ＭＳ Ｐゴシック" pitchFamily="-111" charset="-128"/>
              </a:rPr>
              <a:t>Click on « New » and create the data source</a:t>
            </a:r>
          </a:p>
          <a:p>
            <a:endParaRPr lang="fr-FR">
              <a:ea typeface="ＭＳ Ｐゴシック" pitchFamily="-111" charset="-128"/>
              <a:cs typeface="ＭＳ Ｐゴシック" pitchFamily="-111" charset="-128"/>
            </a:endParaRPr>
          </a:p>
        </p:txBody>
      </p:sp>
      <p:pic>
        <p:nvPicPr>
          <p:cNvPr id="52228" name="Picture 2" descr="C:\Temp\capture1.bmp"/>
          <p:cNvPicPr>
            <a:picLocks noChangeAspect="1" noChangeArrowheads="1"/>
          </p:cNvPicPr>
          <p:nvPr/>
        </p:nvPicPr>
        <p:blipFill>
          <a:blip r:embed="rId3"/>
          <a:srcRect/>
          <a:stretch>
            <a:fillRect/>
          </a:stretch>
        </p:blipFill>
        <p:spPr bwMode="auto">
          <a:xfrm>
            <a:off x="6248400" y="1585913"/>
            <a:ext cx="2457450" cy="2419350"/>
          </a:xfrm>
          <a:prstGeom prst="rect">
            <a:avLst/>
          </a:prstGeom>
          <a:noFill/>
          <a:ln w="9525">
            <a:noFill/>
            <a:miter lim="800000"/>
            <a:headEnd/>
            <a:tailEnd/>
          </a:ln>
        </p:spPr>
      </p:pic>
      <p:pic>
        <p:nvPicPr>
          <p:cNvPr id="52229" name="Picture 4" descr="C:\Temp\capture3.bmp"/>
          <p:cNvPicPr>
            <a:picLocks noChangeAspect="1" noChangeArrowheads="1"/>
          </p:cNvPicPr>
          <p:nvPr/>
        </p:nvPicPr>
        <p:blipFill>
          <a:blip r:embed="rId4"/>
          <a:srcRect/>
          <a:stretch>
            <a:fillRect/>
          </a:stretch>
        </p:blipFill>
        <p:spPr bwMode="auto">
          <a:xfrm>
            <a:off x="5600700" y="4292600"/>
            <a:ext cx="3886200" cy="13811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8354" name="Picture 2" descr="C:\Temp\capture5.bmp"/>
          <p:cNvPicPr>
            <a:picLocks noChangeAspect="1" noChangeArrowheads="1"/>
          </p:cNvPicPr>
          <p:nvPr/>
        </p:nvPicPr>
        <p:blipFill>
          <a:blip r:embed="rId2"/>
          <a:srcRect/>
          <a:stretch>
            <a:fillRect/>
          </a:stretch>
        </p:blipFill>
        <p:spPr bwMode="auto">
          <a:xfrm>
            <a:off x="5064125" y="44450"/>
            <a:ext cx="4210050" cy="5172075"/>
          </a:xfrm>
          <a:prstGeom prst="rect">
            <a:avLst/>
          </a:prstGeom>
          <a:noFill/>
          <a:ln w="9525">
            <a:noFill/>
            <a:miter lim="800000"/>
            <a:headEnd/>
            <a:tailEnd/>
          </a:ln>
        </p:spPr>
      </p:pic>
      <p:sp>
        <p:nvSpPr>
          <p:cNvPr id="53251" name="Title 1"/>
          <p:cNvSpPr>
            <a:spLocks noGrp="1"/>
          </p:cNvSpPr>
          <p:nvPr>
            <p:ph type="title"/>
          </p:nvPr>
        </p:nvSpPr>
        <p:spPr>
          <a:xfrm>
            <a:off x="963613" y="304800"/>
            <a:ext cx="4421187" cy="941388"/>
          </a:xfrm>
        </p:spPr>
        <p:txBody>
          <a:bodyPr/>
          <a:lstStyle/>
          <a:p>
            <a:r>
              <a:rPr lang="en-US">
                <a:ea typeface="ＭＳ Ｐゴシック" pitchFamily="-111" charset="-128"/>
                <a:cs typeface="ＭＳ Ｐゴシック" pitchFamily="-111" charset="-128"/>
              </a:rPr>
              <a:t>Configure Data Sources - WebLogic</a:t>
            </a:r>
            <a:endParaRPr lang="fr-FR">
              <a:ea typeface="ＭＳ Ｐゴシック" pitchFamily="-111" charset="-128"/>
              <a:cs typeface="ＭＳ Ｐゴシック" pitchFamily="-111" charset="-128"/>
            </a:endParaRPr>
          </a:p>
        </p:txBody>
      </p:sp>
      <p:sp>
        <p:nvSpPr>
          <p:cNvPr id="53252" name="Content Placeholder 2"/>
          <p:cNvSpPr>
            <a:spLocks noGrp="1"/>
          </p:cNvSpPr>
          <p:nvPr>
            <p:ph sz="half" idx="1"/>
          </p:nvPr>
        </p:nvSpPr>
        <p:spPr/>
        <p:txBody>
          <a:bodyPr/>
          <a:lstStyle/>
          <a:p>
            <a:r>
              <a:rPr lang="fr-FR" sz="1800" b="1">
                <a:ea typeface="ＭＳ Ｐゴシック" pitchFamily="-111" charset="-128"/>
                <a:cs typeface="ＭＳ Ｐゴシック" pitchFamily="-111" charset="-128"/>
              </a:rPr>
              <a:t>Name</a:t>
            </a:r>
            <a:r>
              <a:rPr lang="fr-FR" sz="1800">
                <a:ea typeface="ＭＳ Ｐゴシック" pitchFamily="-111" charset="-128"/>
                <a:cs typeface="ＭＳ Ｐゴシック" pitchFamily="-111" charset="-128"/>
              </a:rPr>
              <a:t>: (see preceding table) </a:t>
            </a:r>
          </a:p>
          <a:p>
            <a:r>
              <a:rPr lang="fr-FR" sz="1800" b="1">
                <a:ea typeface="ＭＳ Ｐゴシック" pitchFamily="-111" charset="-128"/>
                <a:cs typeface="ＭＳ Ｐゴシック" pitchFamily="-111" charset="-128"/>
              </a:rPr>
              <a:t>JNDI Name</a:t>
            </a:r>
            <a:r>
              <a:rPr lang="fr-FR" sz="1800">
                <a:ea typeface="ＭＳ Ｐゴシック" pitchFamily="-111" charset="-128"/>
                <a:cs typeface="ＭＳ Ｐゴシック" pitchFamily="-111" charset="-128"/>
              </a:rPr>
              <a:t>: (see preceding table)</a:t>
            </a:r>
          </a:p>
          <a:p>
            <a:r>
              <a:rPr lang="fr-FR" sz="1800" b="1">
                <a:ea typeface="ＭＳ Ｐゴシック" pitchFamily="-111" charset="-128"/>
                <a:cs typeface="ＭＳ Ｐゴシック" pitchFamily="-111" charset="-128"/>
              </a:rPr>
              <a:t>Database Driver</a:t>
            </a:r>
            <a:r>
              <a:rPr lang="fr-FR" sz="1800">
                <a:ea typeface="ＭＳ Ｐゴシック" pitchFamily="-111" charset="-128"/>
                <a:cs typeface="ＭＳ Ｐゴシック" pitchFamily="-111" charset="-128"/>
              </a:rPr>
              <a:t>: « Oracle’s Driver (Thin)  for Instance Connections; Versions 9.0.1, 9.2.0, 10,11 »</a:t>
            </a:r>
          </a:p>
          <a:p>
            <a:r>
              <a:rPr lang="fr-FR" sz="1800" b="1">
                <a:ea typeface="ＭＳ Ｐゴシック" pitchFamily="-111" charset="-128"/>
                <a:cs typeface="ＭＳ Ｐゴシック" pitchFamily="-111" charset="-128"/>
              </a:rPr>
              <a:t>Supports Global Transactions</a:t>
            </a:r>
            <a:r>
              <a:rPr lang="fr-FR" sz="1800">
                <a:ea typeface="ＭＳ Ｐゴシック" pitchFamily="-111" charset="-128"/>
                <a:cs typeface="ＭＳ Ｐゴシック" pitchFamily="-111" charset="-128"/>
              </a:rPr>
              <a:t>: uncheck </a:t>
            </a:r>
          </a:p>
          <a:p>
            <a:r>
              <a:rPr lang="fr-FR" sz="1800" b="1">
                <a:ea typeface="ＭＳ Ｐゴシック" pitchFamily="-111" charset="-128"/>
                <a:cs typeface="ＭＳ Ｐゴシック" pitchFamily="-111" charset="-128"/>
              </a:rPr>
              <a:t>Database connection details</a:t>
            </a:r>
            <a:r>
              <a:rPr lang="fr-FR" sz="1800">
                <a:ea typeface="ＭＳ Ｐゴシック" pitchFamily="-111" charset="-128"/>
                <a:cs typeface="ＭＳ Ｐゴシック" pitchFamily="-111" charset="-128"/>
              </a:rPr>
              <a:t>: name, host, port, user name, password</a:t>
            </a:r>
          </a:p>
          <a:p>
            <a:r>
              <a:rPr lang="fr-FR" sz="1800" b="1">
                <a:ea typeface="ＭＳ Ｐゴシック" pitchFamily="-111" charset="-128"/>
                <a:cs typeface="ＭＳ Ｐゴシック" pitchFamily="-111" charset="-128"/>
              </a:rPr>
              <a:t>Test configuration</a:t>
            </a:r>
          </a:p>
          <a:p>
            <a:r>
              <a:rPr lang="fr-FR" sz="1800" b="1">
                <a:ea typeface="ＭＳ Ｐゴシック" pitchFamily="-111" charset="-128"/>
                <a:cs typeface="ＭＳ Ｐゴシック" pitchFamily="-111" charset="-128"/>
              </a:rPr>
              <a:t>Select Target</a:t>
            </a:r>
            <a:r>
              <a:rPr lang="fr-FR" sz="1800">
                <a:ea typeface="ＭＳ Ｐゴシック" pitchFamily="-111" charset="-128"/>
                <a:cs typeface="ＭＳ Ｐゴシック" pitchFamily="-111" charset="-128"/>
              </a:rPr>
              <a:t>: check « myserver »</a:t>
            </a:r>
            <a:endParaRPr lang="fr-FR" sz="1800" b="1">
              <a:ea typeface="ＭＳ Ｐゴシック" pitchFamily="-111" charset="-128"/>
              <a:cs typeface="ＭＳ Ｐゴシック" pitchFamily="-111" charset="-128"/>
            </a:endParaRPr>
          </a:p>
          <a:p>
            <a:pPr>
              <a:buFontTx/>
              <a:buNone/>
            </a:pPr>
            <a:endParaRPr lang="fr-FR" sz="1600">
              <a:ea typeface="ＭＳ Ｐゴシック" pitchFamily="-111" charset="-128"/>
              <a:cs typeface="ＭＳ Ｐゴシック" pitchFamily="-111" charset="-128"/>
            </a:endParaRPr>
          </a:p>
        </p:txBody>
      </p:sp>
      <p:pic>
        <p:nvPicPr>
          <p:cNvPr id="228355" name="Picture 3" descr="C:\Temp\capture6.bmp"/>
          <p:cNvPicPr>
            <a:picLocks noChangeAspect="1" noChangeArrowheads="1"/>
          </p:cNvPicPr>
          <p:nvPr/>
        </p:nvPicPr>
        <p:blipFill>
          <a:blip r:embed="rId3"/>
          <a:srcRect t="2130"/>
          <a:stretch>
            <a:fillRect/>
          </a:stretch>
        </p:blipFill>
        <p:spPr bwMode="auto">
          <a:xfrm>
            <a:off x="5151438" y="404813"/>
            <a:ext cx="4410075" cy="3309937"/>
          </a:xfrm>
          <a:prstGeom prst="rect">
            <a:avLst/>
          </a:prstGeom>
          <a:noFill/>
          <a:ln w="9525">
            <a:noFill/>
            <a:miter lim="800000"/>
            <a:headEnd/>
            <a:tailEnd/>
          </a:ln>
        </p:spPr>
      </p:pic>
      <p:pic>
        <p:nvPicPr>
          <p:cNvPr id="228356" name="Picture 4" descr="C:\Temp\capture7.bmp"/>
          <p:cNvPicPr>
            <a:picLocks noChangeAspect="1" noChangeArrowheads="1"/>
          </p:cNvPicPr>
          <p:nvPr/>
        </p:nvPicPr>
        <p:blipFill>
          <a:blip r:embed="rId4"/>
          <a:srcRect l="439" t="1350"/>
          <a:stretch>
            <a:fillRect/>
          </a:stretch>
        </p:blipFill>
        <p:spPr bwMode="auto">
          <a:xfrm>
            <a:off x="5457825" y="620713"/>
            <a:ext cx="4248150" cy="5262562"/>
          </a:xfrm>
          <a:prstGeom prst="rect">
            <a:avLst/>
          </a:prstGeom>
          <a:noFill/>
          <a:ln w="9525">
            <a:noFill/>
            <a:miter lim="800000"/>
            <a:headEnd/>
            <a:tailEnd/>
          </a:ln>
        </p:spPr>
      </p:pic>
      <p:pic>
        <p:nvPicPr>
          <p:cNvPr id="228357" name="Picture 5" descr="C:\Temp\capture9.bmp"/>
          <p:cNvPicPr>
            <a:picLocks noChangeAspect="1" noChangeArrowheads="1"/>
          </p:cNvPicPr>
          <p:nvPr/>
        </p:nvPicPr>
        <p:blipFill>
          <a:blip r:embed="rId5"/>
          <a:srcRect/>
          <a:stretch>
            <a:fillRect/>
          </a:stretch>
        </p:blipFill>
        <p:spPr bwMode="auto">
          <a:xfrm>
            <a:off x="5730875" y="836613"/>
            <a:ext cx="4191000" cy="56578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additive="base">
                                        <p:cTn id="7" dur="500" fill="hold"/>
                                        <p:tgtEl>
                                          <p:spTgt spid="228354"/>
                                        </p:tgtEl>
                                        <p:attrNameLst>
                                          <p:attrName>ppt_x</p:attrName>
                                        </p:attrNameLst>
                                      </p:cBhvr>
                                      <p:tavLst>
                                        <p:tav tm="0">
                                          <p:val>
                                            <p:strVal val="#ppt_x"/>
                                          </p:val>
                                        </p:tav>
                                        <p:tav tm="100000">
                                          <p:val>
                                            <p:strVal val="#ppt_x"/>
                                          </p:val>
                                        </p:tav>
                                      </p:tavLst>
                                    </p:anim>
                                    <p:anim calcmode="lin" valueType="num">
                                      <p:cBhvr additive="base">
                                        <p:cTn id="8" dur="500" fill="hold"/>
                                        <p:tgtEl>
                                          <p:spTgt spid="2283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8355"/>
                                        </p:tgtEl>
                                        <p:attrNameLst>
                                          <p:attrName>style.visibility</p:attrName>
                                        </p:attrNameLst>
                                      </p:cBhvr>
                                      <p:to>
                                        <p:strVal val="visible"/>
                                      </p:to>
                                    </p:set>
                                    <p:anim calcmode="lin" valueType="num">
                                      <p:cBhvr additive="base">
                                        <p:cTn id="13" dur="500" fill="hold"/>
                                        <p:tgtEl>
                                          <p:spTgt spid="228355"/>
                                        </p:tgtEl>
                                        <p:attrNameLst>
                                          <p:attrName>ppt_x</p:attrName>
                                        </p:attrNameLst>
                                      </p:cBhvr>
                                      <p:tavLst>
                                        <p:tav tm="0">
                                          <p:val>
                                            <p:strVal val="#ppt_x"/>
                                          </p:val>
                                        </p:tav>
                                        <p:tav tm="100000">
                                          <p:val>
                                            <p:strVal val="#ppt_x"/>
                                          </p:val>
                                        </p:tav>
                                      </p:tavLst>
                                    </p:anim>
                                    <p:anim calcmode="lin" valueType="num">
                                      <p:cBhvr additive="base">
                                        <p:cTn id="14" dur="500" fill="hold"/>
                                        <p:tgtEl>
                                          <p:spTgt spid="2283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8356"/>
                                        </p:tgtEl>
                                        <p:attrNameLst>
                                          <p:attrName>style.visibility</p:attrName>
                                        </p:attrNameLst>
                                      </p:cBhvr>
                                      <p:to>
                                        <p:strVal val="visible"/>
                                      </p:to>
                                    </p:set>
                                    <p:anim calcmode="lin" valueType="num">
                                      <p:cBhvr additive="base">
                                        <p:cTn id="19" dur="500" fill="hold"/>
                                        <p:tgtEl>
                                          <p:spTgt spid="228356"/>
                                        </p:tgtEl>
                                        <p:attrNameLst>
                                          <p:attrName>ppt_x</p:attrName>
                                        </p:attrNameLst>
                                      </p:cBhvr>
                                      <p:tavLst>
                                        <p:tav tm="0">
                                          <p:val>
                                            <p:strVal val="#ppt_x"/>
                                          </p:val>
                                        </p:tav>
                                        <p:tav tm="100000">
                                          <p:val>
                                            <p:strVal val="#ppt_x"/>
                                          </p:val>
                                        </p:tav>
                                      </p:tavLst>
                                    </p:anim>
                                    <p:anim calcmode="lin" valueType="num">
                                      <p:cBhvr additive="base">
                                        <p:cTn id="20" dur="500" fill="hold"/>
                                        <p:tgtEl>
                                          <p:spTgt spid="2283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8357"/>
                                        </p:tgtEl>
                                        <p:attrNameLst>
                                          <p:attrName>style.visibility</p:attrName>
                                        </p:attrNameLst>
                                      </p:cBhvr>
                                      <p:to>
                                        <p:strVal val="visible"/>
                                      </p:to>
                                    </p:set>
                                    <p:anim calcmode="lin" valueType="num">
                                      <p:cBhvr additive="base">
                                        <p:cTn id="25" dur="500" fill="hold"/>
                                        <p:tgtEl>
                                          <p:spTgt spid="228357"/>
                                        </p:tgtEl>
                                        <p:attrNameLst>
                                          <p:attrName>ppt_x</p:attrName>
                                        </p:attrNameLst>
                                      </p:cBhvr>
                                      <p:tavLst>
                                        <p:tav tm="0">
                                          <p:val>
                                            <p:strVal val="#ppt_x"/>
                                          </p:val>
                                        </p:tav>
                                        <p:tav tm="100000">
                                          <p:val>
                                            <p:strVal val="#ppt_x"/>
                                          </p:val>
                                        </p:tav>
                                      </p:tavLst>
                                    </p:anim>
                                    <p:anim calcmode="lin" valueType="num">
                                      <p:cBhvr additive="base">
                                        <p:cTn id="26" dur="500" fill="hold"/>
                                        <p:tgtEl>
                                          <p:spTgt spid="228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4. Configure Web Services Parameters</a:t>
            </a:r>
          </a:p>
        </p:txBody>
      </p:sp>
      <p:sp>
        <p:nvSpPr>
          <p:cNvPr id="55299" name="Rectangle 3"/>
          <p:cNvSpPr>
            <a:spLocks noGrp="1" noChangeArrowheads="1"/>
          </p:cNvSpPr>
          <p:nvPr>
            <p:ph type="body" idx="1"/>
          </p:nvPr>
        </p:nvSpPr>
        <p:spPr>
          <a:xfrm>
            <a:off x="742950" y="1600200"/>
            <a:ext cx="8705850" cy="4343400"/>
          </a:xfrm>
        </p:spPr>
        <p:txBody>
          <a:bodyPr/>
          <a:lstStyle/>
          <a:p>
            <a:pPr eaLnBrk="1" hangingPunct="1"/>
            <a:r>
              <a:rPr lang="en-US">
                <a:ea typeface="ＭＳ Ｐゴシック" pitchFamily="-111" charset="-128"/>
                <a:cs typeface="ＭＳ Ｐゴシック" pitchFamily="-111" charset="-128"/>
              </a:rPr>
              <a:t>Edit file </a:t>
            </a:r>
            <a:r>
              <a:rPr lang="en-US" b="1">
                <a:ea typeface="ＭＳ Ｐゴシック" pitchFamily="-111" charset="-128"/>
                <a:cs typeface="ＭＳ Ｐゴシック" pitchFamily="-111" charset="-128"/>
              </a:rPr>
              <a:t>WEB-INF/conf/wsconfig.xml</a:t>
            </a:r>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Configure the following aspects:</a:t>
            </a:r>
          </a:p>
          <a:p>
            <a:pPr lvl="1" eaLnBrk="1" hangingPunct="1"/>
            <a:r>
              <a:rPr lang="en-US"/>
              <a:t>Logging level</a:t>
            </a:r>
          </a:p>
          <a:p>
            <a:pPr lvl="1" eaLnBrk="1" hangingPunct="1"/>
            <a:r>
              <a:rPr lang="en-US"/>
              <a:t>Name of anonymous database users for each service</a:t>
            </a:r>
          </a:p>
          <a:p>
            <a:pPr eaLnBrk="1" hangingPunct="1"/>
            <a:r>
              <a:rPr lang="en-US">
                <a:ea typeface="ＭＳ Ｐゴシック" pitchFamily="-111" charset="-128"/>
                <a:cs typeface="ＭＳ Ｐゴシック" pitchFamily="-111" charset="-128"/>
              </a:rPr>
              <a:t>Can also configure parameters specific to each web service (WFS, CSW)</a:t>
            </a:r>
          </a:p>
          <a:p>
            <a:pPr lvl="1" eaLnBrk="1" hangingPunct="1"/>
            <a:r>
              <a:rPr lang="en-US"/>
              <a:t>Caching, timeouts, XSD URLs, etc. </a:t>
            </a:r>
          </a:p>
          <a:p>
            <a:pPr lvl="1" eaLnBrk="1" hangingPunct="1"/>
            <a:r>
              <a:rPr lang="en-US"/>
              <a:t>Discussed later for each service</a:t>
            </a:r>
          </a:p>
          <a:p>
            <a:pPr eaLnBrk="1" hangingPunct="1"/>
            <a:r>
              <a:rPr lang="en-US">
                <a:ea typeface="ＭＳ Ｐゴシック" pitchFamily="-111" charset="-128"/>
                <a:cs typeface="ＭＳ Ｐゴシック" pitchFamily="-111" charset="-128"/>
              </a:rPr>
              <a:t>Restart sdows application after changes</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5"/>
          <p:cNvSpPr>
            <a:spLocks noGrp="1" noChangeArrowheads="1"/>
          </p:cNvSpPr>
          <p:nvPr>
            <p:ph type="title"/>
          </p:nvPr>
        </p:nvSpPr>
        <p:spPr/>
        <p:txBody>
          <a:bodyPr/>
          <a:lstStyle/>
          <a:p>
            <a:r>
              <a:rPr lang="en-US">
                <a:ea typeface="ＭＳ Ｐゴシック" pitchFamily="-111" charset="-128"/>
                <a:cs typeface="ＭＳ Ｐゴシック" pitchFamily="-111" charset="-128"/>
              </a:rPr>
              <a:t>Logging and debugging</a:t>
            </a:r>
          </a:p>
        </p:txBody>
      </p:sp>
      <p:sp>
        <p:nvSpPr>
          <p:cNvPr id="56323" name="Rectangle 6"/>
          <p:cNvSpPr>
            <a:spLocks noGrp="1" noChangeArrowheads="1"/>
          </p:cNvSpPr>
          <p:nvPr>
            <p:ph type="body" idx="1"/>
          </p:nvPr>
        </p:nvSpPr>
        <p:spPr/>
        <p:txBody>
          <a:bodyPr/>
          <a:lstStyle/>
          <a:p>
            <a:r>
              <a:rPr lang="en-US">
                <a:ea typeface="ＭＳ Ｐゴシック" pitchFamily="-111" charset="-128"/>
                <a:cs typeface="ＭＳ Ｐゴシック" pitchFamily="-111" charset="-128"/>
              </a:rPr>
              <a:t>Set logging level to “finest” while setting up and testing your web services</a:t>
            </a:r>
          </a:p>
          <a:p>
            <a:pPr lvl="2"/>
            <a:endParaRPr lang="en-US">
              <a:ea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r>
              <a:rPr lang="en-US">
                <a:ea typeface="ＭＳ Ｐゴシック" pitchFamily="-111" charset="-128"/>
                <a:cs typeface="ＭＳ Ｐゴシック" pitchFamily="-111" charset="-128"/>
              </a:rPr>
              <a:t>All logging and debugging information written to file </a:t>
            </a:r>
            <a:r>
              <a:rPr lang="en-US" b="1">
                <a:ea typeface="ＭＳ Ｐゴシック" pitchFamily="-111" charset="-128"/>
                <a:cs typeface="ＭＳ Ｐゴシック" pitchFamily="-111" charset="-128"/>
              </a:rPr>
              <a:t>WEB-INF/log/ws.log</a:t>
            </a:r>
          </a:p>
          <a:p>
            <a:r>
              <a:rPr lang="en-US">
                <a:ea typeface="ＭＳ Ｐゴシック" pitchFamily="-111" charset="-128"/>
                <a:cs typeface="ＭＳ Ｐゴシック" pitchFamily="-111" charset="-128"/>
              </a:rPr>
              <a:t>Highly detailed information: all requests and responses, all SQL statements, exceptions, etc</a:t>
            </a:r>
          </a:p>
          <a:p>
            <a:r>
              <a:rPr lang="en-US">
                <a:ea typeface="ＭＳ Ｐゴシック" pitchFamily="-111" charset="-128"/>
                <a:cs typeface="ＭＳ Ｐゴシック" pitchFamily="-111" charset="-128"/>
              </a:rPr>
              <a:t>Essential for debugging problems</a:t>
            </a:r>
          </a:p>
        </p:txBody>
      </p:sp>
      <p:sp>
        <p:nvSpPr>
          <p:cNvPr id="56324" name="Text Box 4"/>
          <p:cNvSpPr txBox="1">
            <a:spLocks noChangeArrowheads="1"/>
          </p:cNvSpPr>
          <p:nvPr/>
        </p:nvSpPr>
        <p:spPr bwMode="gray">
          <a:xfrm>
            <a:off x="685800" y="2492375"/>
            <a:ext cx="8839200" cy="1490663"/>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800"/>
              <a:t>&lt;logging log_level="</a:t>
            </a:r>
            <a:r>
              <a:rPr lang="en-US" sz="1800">
                <a:solidFill>
                  <a:schemeClr val="accent1"/>
                </a:solidFill>
              </a:rPr>
              <a:t>finest</a:t>
            </a:r>
            <a:r>
              <a:rPr lang="en-US" sz="1800"/>
              <a:t>" log_thread_name="true"</a:t>
            </a:r>
          </a:p>
          <a:p>
            <a:pPr defTabSz="228600"/>
            <a:r>
              <a:rPr lang="en-US" sz="1800"/>
              <a:t>         log_time="true"&gt;</a:t>
            </a:r>
          </a:p>
          <a:p>
            <a:pPr defTabSz="228600"/>
            <a:r>
              <a:rPr lang="en-US" sz="1800"/>
              <a:t>   &lt;log_output name="System.err" /&gt;</a:t>
            </a:r>
          </a:p>
          <a:p>
            <a:pPr defTabSz="228600"/>
            <a:r>
              <a:rPr lang="en-US" sz="1800"/>
              <a:t>   &lt;log_output name="log/ws.log" /&gt;</a:t>
            </a:r>
          </a:p>
          <a:p>
            <a:pPr defTabSz="228600"/>
            <a:r>
              <a:rPr lang="en-US" sz="1800"/>
              <a:t>&lt;/logging&gt;</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11"/>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Verify the installation</a:t>
            </a:r>
          </a:p>
        </p:txBody>
      </p:sp>
      <p:sp>
        <p:nvSpPr>
          <p:cNvPr id="57347" name="Rectangle 12"/>
          <p:cNvSpPr>
            <a:spLocks noGrp="1" noChangeArrowheads="1"/>
          </p:cNvSpPr>
          <p:nvPr>
            <p:ph type="body" idx="1"/>
          </p:nvPr>
        </p:nvSpPr>
        <p:spPr>
          <a:xfrm>
            <a:off x="742950" y="4800600"/>
            <a:ext cx="8166100" cy="914400"/>
          </a:xfrm>
        </p:spPr>
        <p:txBody>
          <a:bodyPr/>
          <a:lstStyle/>
          <a:p>
            <a:pPr eaLnBrk="1" hangingPunct="1"/>
            <a:r>
              <a:rPr lang="en-US">
                <a:ea typeface="ＭＳ Ｐゴシック" pitchFamily="-111" charset="-128"/>
                <a:cs typeface="ＭＳ Ｐゴシック" pitchFamily="-111" charset="-128"/>
              </a:rPr>
              <a:t>The exception you get is because you have not yet configured your Web Feature Server.</a:t>
            </a:r>
          </a:p>
        </p:txBody>
      </p:sp>
      <p:sp>
        <p:nvSpPr>
          <p:cNvPr id="57348" name="Text Box 8"/>
          <p:cNvSpPr txBox="1">
            <a:spLocks noChangeArrowheads="1"/>
          </p:cNvSpPr>
          <p:nvPr/>
        </p:nvSpPr>
        <p:spPr bwMode="gray">
          <a:xfrm>
            <a:off x="533400" y="1543050"/>
            <a:ext cx="8991600" cy="590550"/>
          </a:xfrm>
          <a:prstGeom prst="rect">
            <a:avLst/>
          </a:prstGeom>
          <a:noFill/>
          <a:ln w="9525">
            <a:solidFill>
              <a:schemeClr val="accent1"/>
            </a:solidFill>
            <a:miter lim="800000"/>
            <a:headEnd/>
            <a:tailEnd/>
          </a:ln>
        </p:spPr>
        <p:txBody>
          <a:bodyPr>
            <a:prstTxWarp prst="textNoShape">
              <a:avLst/>
            </a:prstTxWarp>
            <a:spAutoFit/>
          </a:bodyPr>
          <a:lstStyle/>
          <a:p>
            <a:r>
              <a:rPr lang="en-US" sz="1600" b="0">
                <a:latin typeface="Lucida Console" pitchFamily="-111" charset="0"/>
              </a:rPr>
              <a:t>http://&lt;server&gt;:&lt;port&gt;/SpatialWS-SpatialWS-context-root/xmlwfsservlet?request=GetCapabilities&amp;service=WFS&amp;version=1.0.0</a:t>
            </a:r>
          </a:p>
        </p:txBody>
      </p:sp>
      <p:pic>
        <p:nvPicPr>
          <p:cNvPr id="57349" name="Picture 10" descr="D:\Courses\Spatial11g-Workshop\labs\16-Web-Services\02-WFS\capture1.bmp"/>
          <p:cNvPicPr>
            <a:picLocks noChangeAspect="1" noChangeArrowheads="1"/>
          </p:cNvPicPr>
          <p:nvPr/>
        </p:nvPicPr>
        <p:blipFill>
          <a:blip r:embed="rId2"/>
          <a:srcRect/>
          <a:stretch>
            <a:fillRect/>
          </a:stretch>
        </p:blipFill>
        <p:spPr bwMode="auto">
          <a:xfrm>
            <a:off x="457200" y="2209800"/>
            <a:ext cx="9067800" cy="2514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1026"/>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58371" name="Text Box 1027"/>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latin typeface="Arial" pitchFamily="-111" charset="0"/>
              </a:rPr>
              <a:t>WFS</a:t>
            </a:r>
            <a:r>
              <a:rPr lang="en-US" sz="3200">
                <a:latin typeface="Arial" pitchFamily="-111" charset="0"/>
              </a:rPr>
              <a:t> Web Feature Service</a:t>
            </a:r>
          </a:p>
        </p:txBody>
      </p:sp>
      <p:pic>
        <p:nvPicPr>
          <p:cNvPr id="58372" name="Picture 1028"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58373" name="Picture 1029"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Overview of Spatial Web Services</a:t>
            </a:r>
          </a:p>
        </p:txBody>
      </p:sp>
      <p:sp>
        <p:nvSpPr>
          <p:cNvPr id="19459" name="Rectangle 3"/>
          <p:cNvSpPr>
            <a:spLocks noGrp="1" noChangeArrowheads="1"/>
          </p:cNvSpPr>
          <p:nvPr>
            <p:ph type="body" sz="half" idx="1"/>
          </p:nvPr>
        </p:nvSpPr>
        <p:spPr>
          <a:xfrm>
            <a:off x="742950" y="1905000"/>
            <a:ext cx="4006850" cy="3900488"/>
          </a:xfrm>
        </p:spPr>
        <p:txBody>
          <a:bodyPr/>
          <a:lstStyle/>
          <a:p>
            <a:pPr eaLnBrk="1" hangingPunct="1"/>
            <a:r>
              <a:rPr lang="en-US" sz="2000">
                <a:ea typeface="ＭＳ Ｐゴシック" pitchFamily="-111" charset="-128"/>
                <a:cs typeface="ＭＳ Ｐゴシック" pitchFamily="-111" charset="-128"/>
              </a:rPr>
              <a:t>Web Map Service (WMS)</a:t>
            </a:r>
          </a:p>
          <a:p>
            <a:pPr lvl="1" eaLnBrk="1" hangingPunct="1"/>
            <a:r>
              <a:rPr lang="en-US" sz="1800">
                <a:solidFill>
                  <a:srgbClr val="000000"/>
                </a:solidFill>
              </a:rPr>
              <a:t>Request/Provide </a:t>
            </a:r>
            <a:r>
              <a:rPr lang="en-US" sz="1800" b="1">
                <a:solidFill>
                  <a:srgbClr val="000000"/>
                </a:solidFill>
              </a:rPr>
              <a:t>maps</a:t>
            </a:r>
          </a:p>
          <a:p>
            <a:pPr lvl="1" eaLnBrk="1" hangingPunct="1"/>
            <a:r>
              <a:rPr lang="en-US" sz="1800">
                <a:solidFill>
                  <a:srgbClr val="000000"/>
                </a:solidFill>
              </a:rPr>
              <a:t>Request/Provide information about content of a map</a:t>
            </a:r>
          </a:p>
          <a:p>
            <a:pPr eaLnBrk="1" hangingPunct="1"/>
            <a:r>
              <a:rPr lang="en-US" sz="2000">
                <a:ea typeface="ＭＳ Ｐゴシック" pitchFamily="-111" charset="-128"/>
                <a:cs typeface="ＭＳ Ｐゴシック" pitchFamily="-111" charset="-128"/>
              </a:rPr>
              <a:t>Web Feature Service (WFS)</a:t>
            </a:r>
          </a:p>
          <a:p>
            <a:pPr lvl="1"/>
            <a:r>
              <a:rPr lang="en-US" sz="1800"/>
              <a:t>Request/Provide </a:t>
            </a:r>
            <a:r>
              <a:rPr lang="en-US" sz="1800" b="1"/>
              <a:t>data</a:t>
            </a:r>
          </a:p>
          <a:p>
            <a:pPr lvl="1"/>
            <a:r>
              <a:rPr lang="en-US" sz="1800"/>
              <a:t>Access/search/update/delete geo-spatial feature instances</a:t>
            </a:r>
          </a:p>
          <a:p>
            <a:pPr lvl="1"/>
            <a:r>
              <a:rPr lang="en-US" sz="1800"/>
              <a:t>Based on spatial/non-spatial search criteria </a:t>
            </a:r>
          </a:p>
          <a:p>
            <a:pPr lvl="1"/>
            <a:r>
              <a:rPr lang="en-US" sz="1800"/>
              <a:t>Using a standard interface over the web</a:t>
            </a:r>
          </a:p>
        </p:txBody>
      </p:sp>
      <p:sp>
        <p:nvSpPr>
          <p:cNvPr id="19460" name="Rectangle 4"/>
          <p:cNvSpPr>
            <a:spLocks noGrp="1" noChangeArrowheads="1"/>
          </p:cNvSpPr>
          <p:nvPr>
            <p:ph type="body" sz="half" idx="2"/>
          </p:nvPr>
        </p:nvSpPr>
        <p:spPr>
          <a:xfrm>
            <a:off x="4902200" y="1905000"/>
            <a:ext cx="4006850" cy="3657600"/>
          </a:xfrm>
        </p:spPr>
        <p:txBody>
          <a:bodyPr/>
          <a:lstStyle/>
          <a:p>
            <a:pPr eaLnBrk="1" hangingPunct="1"/>
            <a:r>
              <a:rPr lang="en-US" sz="2000">
                <a:ea typeface="ＭＳ Ｐゴシック" pitchFamily="-111" charset="-128"/>
                <a:cs typeface="ＭＳ Ｐゴシック" pitchFamily="-111" charset="-128"/>
              </a:rPr>
              <a:t>Catalog Service for Web (CSW)</a:t>
            </a:r>
          </a:p>
          <a:p>
            <a:pPr lvl="1" eaLnBrk="1" hangingPunct="1"/>
            <a:r>
              <a:rPr lang="en-US" sz="1800"/>
              <a:t>Defines a common interface that enables diverse but conformant applications to perform discovery, browse and query operations against catalog servers.</a:t>
            </a:r>
          </a:p>
          <a:p>
            <a:pPr eaLnBrk="1" hangingPunct="1"/>
            <a:r>
              <a:rPr lang="en-US" sz="2000">
                <a:ea typeface="ＭＳ Ｐゴシック" pitchFamily="-111" charset="-128"/>
                <a:cs typeface="ＭＳ Ｐゴシック" pitchFamily="-111" charset="-128"/>
              </a:rPr>
              <a:t>Location Services (OpenLS)</a:t>
            </a:r>
          </a:p>
          <a:p>
            <a:pPr lvl="1" eaLnBrk="1" hangingPunct="1"/>
            <a:r>
              <a:rPr lang="en-US" sz="1800"/>
              <a:t>Geocoding Service</a:t>
            </a:r>
          </a:p>
          <a:p>
            <a:pPr lvl="1" eaLnBrk="1" hangingPunct="1"/>
            <a:r>
              <a:rPr lang="en-US" sz="1800"/>
              <a:t>Routing Service</a:t>
            </a:r>
          </a:p>
          <a:p>
            <a:pPr lvl="1" eaLnBrk="1" hangingPunct="1"/>
            <a:r>
              <a:rPr lang="en-US" sz="1800"/>
              <a:t>Mapping Service</a:t>
            </a:r>
          </a:p>
          <a:p>
            <a:pPr lvl="1" eaLnBrk="1" hangingPunct="1"/>
            <a:r>
              <a:rPr lang="en-US" sz="1800"/>
              <a:t>Directory Service</a:t>
            </a: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p:txBody>
      </p:sp>
      <p:sp>
        <p:nvSpPr>
          <p:cNvPr id="19461" name="Rectangle 5"/>
          <p:cNvSpPr>
            <a:spLocks noChangeArrowheads="1"/>
          </p:cNvSpPr>
          <p:nvPr/>
        </p:nvSpPr>
        <p:spPr bwMode="auto">
          <a:xfrm>
            <a:off x="869950" y="1219200"/>
            <a:ext cx="8166100" cy="381000"/>
          </a:xfrm>
          <a:prstGeom prst="rect">
            <a:avLst/>
          </a:prstGeom>
          <a:noFill/>
          <a:ln w="9525">
            <a:noFill/>
            <a:miter lim="800000"/>
            <a:headEnd/>
            <a:tailEnd/>
          </a:ln>
        </p:spPr>
        <p:txBody>
          <a:bodyPr lIns="0" tIns="0" rIns="0" bIns="0">
            <a:prstTxWarp prst="textNoShape">
              <a:avLst/>
            </a:prstTxWarp>
          </a:bodyPr>
          <a:lstStyle/>
          <a:p>
            <a:pPr marL="227013" indent="-227013" algn="ctr">
              <a:spcBef>
                <a:spcPct val="20000"/>
              </a:spcBef>
              <a:buClr>
                <a:schemeClr val="accent1"/>
              </a:buClr>
            </a:pPr>
            <a:r>
              <a:rPr lang="en-US" sz="2400">
                <a:solidFill>
                  <a:schemeClr val="accent1"/>
                </a:solidFill>
                <a:latin typeface="Arial" pitchFamily="-111" charset="0"/>
              </a:rPr>
              <a:t>Open Geospatial Consortium Standards</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050"/>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Web Feature Service</a:t>
            </a:r>
          </a:p>
        </p:txBody>
      </p:sp>
      <p:sp>
        <p:nvSpPr>
          <p:cNvPr id="60419" name="Rectangle 2051"/>
          <p:cNvSpPr>
            <a:spLocks noGrp="1" noChangeArrowheads="1"/>
          </p:cNvSpPr>
          <p:nvPr>
            <p:ph type="body" idx="1"/>
          </p:nvPr>
        </p:nvSpPr>
        <p:spPr/>
        <p:txBody>
          <a:bodyPr/>
          <a:lstStyle/>
          <a:p>
            <a:pPr eaLnBrk="1" hangingPunct="1"/>
            <a:r>
              <a:rPr lang="en-US" u="sng" dirty="0">
                <a:ea typeface="ＭＳ Ｐゴシック" pitchFamily="-111" charset="-128"/>
                <a:cs typeface="ＭＳ Ｐゴシック" pitchFamily="-111" charset="-128"/>
              </a:rPr>
              <a:t>Provided with Oracle Spatial</a:t>
            </a:r>
          </a:p>
          <a:p>
            <a:pPr lvl="1" eaLnBrk="1" hangingPunct="1"/>
            <a:r>
              <a:rPr lang="en-US" dirty="0"/>
              <a:t>Need to license the Oracle Spatial option</a:t>
            </a:r>
          </a:p>
          <a:p>
            <a:pPr eaLnBrk="1" hangingPunct="1"/>
            <a:r>
              <a:rPr lang="en-US" dirty="0">
                <a:ea typeface="ＭＳ Ｐゴシック" pitchFamily="-111" charset="-128"/>
                <a:cs typeface="ＭＳ Ｐゴシック" pitchFamily="-111" charset="-128"/>
              </a:rPr>
              <a:t>Can deploy in any application server</a:t>
            </a:r>
          </a:p>
          <a:p>
            <a:pPr lvl="1" eaLnBrk="1" hangingPunct="1"/>
            <a:r>
              <a:rPr lang="en-US" dirty="0"/>
              <a:t>11gR1: only certified with Oracle Application Server</a:t>
            </a:r>
          </a:p>
          <a:p>
            <a:pPr lvl="1" eaLnBrk="1" hangingPunct="1"/>
            <a:r>
              <a:rPr lang="en-US" dirty="0"/>
              <a:t>11gR2: certified with Oracle </a:t>
            </a:r>
            <a:r>
              <a:rPr lang="en-US" dirty="0" err="1"/>
              <a:t>Weblogic</a:t>
            </a:r>
            <a:r>
              <a:rPr lang="en-US" dirty="0"/>
              <a:t> Server</a:t>
            </a:r>
          </a:p>
          <a:p>
            <a:pPr eaLnBrk="1" hangingPunct="1"/>
            <a:r>
              <a:rPr lang="en-US" dirty="0">
                <a:ea typeface="ＭＳ Ｐゴシック" pitchFamily="-111" charset="-128"/>
                <a:cs typeface="ＭＳ Ｐゴシック" pitchFamily="-111" charset="-128"/>
              </a:rPr>
              <a:t>OGC Conformance</a:t>
            </a:r>
          </a:p>
          <a:p>
            <a:pPr lvl="1" eaLnBrk="1" hangingPunct="1"/>
            <a:r>
              <a:rPr lang="en-US" dirty="0"/>
              <a:t>Versions </a:t>
            </a:r>
            <a:r>
              <a:rPr lang="en-US" dirty="0" smtClean="0"/>
              <a:t>1.0  and 1.1</a:t>
            </a:r>
          </a:p>
          <a:p>
            <a:pPr eaLnBrk="1" hangingPunct="1"/>
            <a:r>
              <a:rPr lang="en-US" dirty="0">
                <a:ea typeface="ＭＳ Ｐゴシック" pitchFamily="-111" charset="-128"/>
                <a:cs typeface="ＭＳ Ｐゴシック" pitchFamily="-111" charset="-128"/>
              </a:rPr>
              <a:t>Processes all WFS requests:</a:t>
            </a:r>
          </a:p>
          <a:p>
            <a:pPr lvl="1" eaLnBrk="1" hangingPunct="1"/>
            <a:r>
              <a:rPr lang="en-US" dirty="0"/>
              <a:t>Basic</a:t>
            </a:r>
          </a:p>
          <a:p>
            <a:pPr lvl="1" eaLnBrk="1" hangingPunct="1"/>
            <a:r>
              <a:rPr lang="en-US" dirty="0"/>
              <a:t>Transactional (WFS-T)</a:t>
            </a:r>
          </a:p>
          <a:p>
            <a:pPr eaLnBrk="1" hangingPunct="1"/>
            <a:r>
              <a:rPr lang="en-US" dirty="0">
                <a:ea typeface="ＭＳ Ｐゴシック" pitchFamily="-111" charset="-128"/>
                <a:cs typeface="ＭＳ Ｐゴシック" pitchFamily="-111" charset="-128"/>
              </a:rPr>
              <a:t>SOAP and XML interfaces</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42" name="Rectangle 40"/>
          <p:cNvSpPr>
            <a:spLocks noGrp="1" noChangeArrowheads="1"/>
          </p:cNvSpPr>
          <p:nvPr>
            <p:ph type="title"/>
          </p:nvPr>
        </p:nvSpPr>
        <p:spPr/>
        <p:txBody>
          <a:bodyPr/>
          <a:lstStyle/>
          <a:p>
            <a:pPr eaLnBrk="1" hangingPunct="1"/>
            <a:r>
              <a:rPr lang="fr-FR">
                <a:ea typeface="ＭＳ Ｐゴシック" pitchFamily="-111" charset="-128"/>
                <a:cs typeface="ＭＳ Ｐゴシック" pitchFamily="-111" charset="-128"/>
              </a:rPr>
              <a:t>Web Feature Service Overview</a:t>
            </a:r>
          </a:p>
        </p:txBody>
      </p:sp>
      <p:sp>
        <p:nvSpPr>
          <p:cNvPr id="61443" name="Rectangle 41"/>
          <p:cNvSpPr>
            <a:spLocks noGrp="1" noChangeArrowheads="1"/>
          </p:cNvSpPr>
          <p:nvPr>
            <p:ph type="body" sz="half" idx="1"/>
          </p:nvPr>
        </p:nvSpPr>
        <p:spPr>
          <a:xfrm>
            <a:off x="742950" y="1600200"/>
            <a:ext cx="5132388" cy="4343400"/>
          </a:xfrm>
        </p:spPr>
        <p:txBody>
          <a:bodyPr/>
          <a:lstStyle/>
          <a:p>
            <a:pPr eaLnBrk="1" hangingPunct="1"/>
            <a:r>
              <a:rPr lang="en-US" sz="2000" dirty="0">
                <a:ea typeface="ＭＳ Ｐゴシック" pitchFamily="-111" charset="-128"/>
                <a:cs typeface="ＭＳ Ｐゴシック" pitchFamily="-111" charset="-128"/>
              </a:rPr>
              <a:t>OGC standard (and ISO 19142</a:t>
            </a:r>
            <a:r>
              <a:rPr lang="en-US" sz="2000" dirty="0" smtClean="0">
                <a:ea typeface="ＭＳ Ｐゴシック" pitchFamily="-111" charset="-128"/>
                <a:cs typeface="ＭＳ Ｐゴシック" pitchFamily="-111" charset="-128"/>
              </a:rPr>
              <a:t>)</a:t>
            </a:r>
          </a:p>
          <a:p>
            <a:pPr eaLnBrk="1" hangingPunct="1"/>
            <a:endParaRPr lang="en-US" sz="2000" dirty="0" smtClean="0">
              <a:ea typeface="ＭＳ Ｐゴシック" pitchFamily="-111" charset="-128"/>
              <a:cs typeface="ＭＳ Ｐゴシック" pitchFamily="-111" charset="-128"/>
            </a:endParaRPr>
          </a:p>
          <a:p>
            <a:pPr eaLnBrk="1" hangingPunct="1"/>
            <a:r>
              <a:rPr lang="en-US" sz="2000" dirty="0" smtClean="0">
                <a:ea typeface="ＭＳ Ｐゴシック" pitchFamily="-111" charset="-128"/>
                <a:cs typeface="ＭＳ Ｐゴシック" pitchFamily="-111" charset="-128"/>
              </a:rPr>
              <a:t>A </a:t>
            </a:r>
            <a:r>
              <a:rPr lang="en-US" sz="2000" dirty="0">
                <a:ea typeface="ＭＳ Ｐゴシック" pitchFamily="-111" charset="-128"/>
                <a:cs typeface="ＭＳ Ｐゴシック" pitchFamily="-111" charset="-128"/>
              </a:rPr>
              <a:t>WFS is a Web interface that allows one to publish and deploy geographic feature data locally or across the Internet.</a:t>
            </a:r>
            <a:endParaRPr lang="fr-FR" sz="2000" dirty="0">
              <a:ea typeface="ＭＳ Ｐゴシック" pitchFamily="-111" charset="-128"/>
              <a:cs typeface="ＭＳ Ｐゴシック" pitchFamily="-111" charset="-128"/>
            </a:endParaRPr>
          </a:p>
          <a:p>
            <a:pPr eaLnBrk="1" hangingPunct="1"/>
            <a:r>
              <a:rPr lang="en-US" sz="2000" dirty="0">
                <a:ea typeface="ＭＳ Ｐゴシック" pitchFamily="-111" charset="-128"/>
                <a:cs typeface="ＭＳ Ｐゴシック" pitchFamily="-111" charset="-128"/>
              </a:rPr>
              <a:t>Two types of services: </a:t>
            </a:r>
          </a:p>
          <a:p>
            <a:pPr lvl="1" eaLnBrk="1" hangingPunct="1"/>
            <a:r>
              <a:rPr lang="en-US" sz="1800" dirty="0"/>
              <a:t>“standard” WFS </a:t>
            </a:r>
          </a:p>
          <a:p>
            <a:pPr lvl="1" eaLnBrk="1" hangingPunct="1"/>
            <a:r>
              <a:rPr lang="en-US" sz="1800" dirty="0"/>
              <a:t>“transactional” WFS (WFS-T)</a:t>
            </a:r>
            <a:endParaRPr lang="fr-FR" sz="1800" dirty="0"/>
          </a:p>
          <a:p>
            <a:pPr eaLnBrk="1" hangingPunct="1"/>
            <a:r>
              <a:rPr lang="en-US" sz="2000" dirty="0">
                <a:ea typeface="ＭＳ Ｐゴシック" pitchFamily="-111" charset="-128"/>
                <a:cs typeface="ＭＳ Ｐゴシック" pitchFamily="-111" charset="-128"/>
              </a:rPr>
              <a:t>WFS-T operations include the ability to insert, delete, update, get and query features on spatial and non-spatial constraints</a:t>
            </a:r>
          </a:p>
        </p:txBody>
      </p:sp>
      <p:sp>
        <p:nvSpPr>
          <p:cNvPr id="61444" name="Rectangle 4"/>
          <p:cNvSpPr>
            <a:spLocks noChangeArrowheads="1"/>
          </p:cNvSpPr>
          <p:nvPr/>
        </p:nvSpPr>
        <p:spPr bwMode="auto">
          <a:xfrm>
            <a:off x="6888163" y="2838450"/>
            <a:ext cx="1797050" cy="533400"/>
          </a:xfrm>
          <a:prstGeom prst="rect">
            <a:avLst/>
          </a:prstGeom>
          <a:solidFill>
            <a:srgbClr val="F20000"/>
          </a:solidFill>
          <a:ln w="9525">
            <a:noFill/>
            <a:miter lim="800000"/>
            <a:headEnd/>
            <a:tailEnd/>
          </a:ln>
        </p:spPr>
        <p:txBody>
          <a:bodyPr>
            <a:prstTxWarp prst="textNoShape">
              <a:avLst/>
            </a:prstTxWarp>
          </a:bodyPr>
          <a:lstStyle/>
          <a:p>
            <a:pPr algn="ctr"/>
            <a:r>
              <a:rPr lang="fr-FR" sz="1400">
                <a:solidFill>
                  <a:srgbClr val="FFFFFF"/>
                </a:solidFill>
                <a:latin typeface="Arial" pitchFamily="-111" charset="0"/>
              </a:rPr>
              <a:t>Web Feature Service</a:t>
            </a:r>
            <a:endParaRPr lang="fr-FR" sz="2800" b="0">
              <a:latin typeface="Arial" pitchFamily="-111" charset="0"/>
            </a:endParaRPr>
          </a:p>
        </p:txBody>
      </p:sp>
      <p:sp>
        <p:nvSpPr>
          <p:cNvPr id="61445" name="Text Box 5"/>
          <p:cNvSpPr txBox="1">
            <a:spLocks noChangeArrowheads="1"/>
          </p:cNvSpPr>
          <p:nvPr/>
        </p:nvSpPr>
        <p:spPr bwMode="auto">
          <a:xfrm>
            <a:off x="6067425" y="4622800"/>
            <a:ext cx="3609975" cy="1330325"/>
          </a:xfrm>
          <a:prstGeom prst="rect">
            <a:avLst/>
          </a:prstGeom>
          <a:noFill/>
          <a:ln w="28575">
            <a:solidFill>
              <a:schemeClr val="hlink"/>
            </a:solidFill>
            <a:miter lim="800000"/>
            <a:headEnd/>
            <a:tailEnd/>
          </a:ln>
        </p:spPr>
        <p:txBody>
          <a:bodyPr>
            <a:prstTxWarp prst="textNoShape">
              <a:avLst/>
            </a:prstTxWarp>
          </a:bodyPr>
          <a:lstStyle/>
          <a:p>
            <a:r>
              <a:rPr lang="fr-BE" sz="1600">
                <a:solidFill>
                  <a:srgbClr val="FF0000"/>
                </a:solidFill>
                <a:latin typeface="Arial" pitchFamily="-111" charset="0"/>
              </a:rPr>
              <a:t>Data </a:t>
            </a:r>
          </a:p>
          <a:p>
            <a:r>
              <a:rPr lang="fr-BE" sz="1600">
                <a:solidFill>
                  <a:srgbClr val="FF0000"/>
                </a:solidFill>
                <a:latin typeface="Arial" pitchFamily="-111" charset="0"/>
              </a:rPr>
              <a:t>repository</a:t>
            </a:r>
            <a:endParaRPr lang="fr-FR" sz="2400" b="0">
              <a:latin typeface="Arial" pitchFamily="-111" charset="0"/>
            </a:endParaRPr>
          </a:p>
        </p:txBody>
      </p:sp>
      <p:sp>
        <p:nvSpPr>
          <p:cNvPr id="61446" name="AutoShape 6"/>
          <p:cNvSpPr>
            <a:spLocks noChangeArrowheads="1"/>
          </p:cNvSpPr>
          <p:nvPr/>
        </p:nvSpPr>
        <p:spPr bwMode="auto">
          <a:xfrm>
            <a:off x="7297738" y="4756150"/>
            <a:ext cx="1012825" cy="1062038"/>
          </a:xfrm>
          <a:prstGeom prst="can">
            <a:avLst>
              <a:gd name="adj" fmla="val 26215"/>
            </a:avLst>
          </a:prstGeom>
          <a:solidFill>
            <a:srgbClr val="F99B9B"/>
          </a:solidFill>
          <a:ln w="9525">
            <a:solidFill>
              <a:schemeClr val="accent1"/>
            </a:solidFill>
            <a:round/>
            <a:headEnd/>
            <a:tailEnd/>
          </a:ln>
        </p:spPr>
        <p:txBody>
          <a:bodyPr>
            <a:prstTxWarp prst="textNoShape">
              <a:avLst/>
            </a:prstTxWarp>
          </a:bodyPr>
          <a:lstStyle/>
          <a:p>
            <a:endParaRPr lang="fr-FR"/>
          </a:p>
        </p:txBody>
      </p:sp>
      <p:sp>
        <p:nvSpPr>
          <p:cNvPr id="61447" name="Rectangle 7"/>
          <p:cNvSpPr>
            <a:spLocks noChangeArrowheads="1"/>
          </p:cNvSpPr>
          <p:nvPr/>
        </p:nvSpPr>
        <p:spPr bwMode="auto">
          <a:xfrm>
            <a:off x="7315200" y="3352800"/>
            <a:ext cx="990600" cy="838200"/>
          </a:xfrm>
          <a:prstGeom prst="rect">
            <a:avLst/>
          </a:prstGeom>
          <a:solidFill>
            <a:srgbClr val="FFFFFF"/>
          </a:solidFill>
          <a:ln w="9525">
            <a:solidFill>
              <a:srgbClr val="B2B2B2"/>
            </a:solidFill>
            <a:miter lim="800000"/>
            <a:headEnd/>
            <a:tailEnd/>
          </a:ln>
        </p:spPr>
        <p:txBody>
          <a:bodyPr>
            <a:prstTxWarp prst="textNoShape">
              <a:avLst/>
            </a:prstTxWarp>
          </a:bodyPr>
          <a:lstStyle/>
          <a:p>
            <a:endParaRPr lang="fr-FR"/>
          </a:p>
        </p:txBody>
      </p:sp>
      <p:sp>
        <p:nvSpPr>
          <p:cNvPr id="61448" name="Rectangle 8"/>
          <p:cNvSpPr>
            <a:spLocks noChangeArrowheads="1"/>
          </p:cNvSpPr>
          <p:nvPr/>
        </p:nvSpPr>
        <p:spPr bwMode="auto">
          <a:xfrm>
            <a:off x="7467600" y="3429000"/>
            <a:ext cx="334963" cy="265113"/>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61449" name="Rectangle 9"/>
          <p:cNvSpPr>
            <a:spLocks noChangeArrowheads="1"/>
          </p:cNvSpPr>
          <p:nvPr/>
        </p:nvSpPr>
        <p:spPr bwMode="auto">
          <a:xfrm>
            <a:off x="7620000" y="3886200"/>
            <a:ext cx="307975" cy="227013"/>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61450" name="Rectangle 10"/>
          <p:cNvSpPr>
            <a:spLocks noChangeArrowheads="1"/>
          </p:cNvSpPr>
          <p:nvPr/>
        </p:nvSpPr>
        <p:spPr bwMode="auto">
          <a:xfrm>
            <a:off x="7848600" y="3505200"/>
            <a:ext cx="306388" cy="227013"/>
          </a:xfrm>
          <a:prstGeom prst="rect">
            <a:avLst/>
          </a:prstGeom>
          <a:solidFill>
            <a:srgbClr val="FFFFFF"/>
          </a:solidFill>
          <a:ln w="9525">
            <a:solidFill>
              <a:srgbClr val="000000"/>
            </a:solidFill>
            <a:miter lim="800000"/>
            <a:headEnd/>
            <a:tailEnd/>
          </a:ln>
        </p:spPr>
        <p:txBody>
          <a:bodyPr>
            <a:prstTxWarp prst="textNoShape">
              <a:avLst/>
            </a:prstTxWarp>
          </a:bodyPr>
          <a:lstStyle/>
          <a:p>
            <a:pPr algn="ctr">
              <a:lnSpc>
                <a:spcPct val="90000"/>
              </a:lnSpc>
              <a:spcBef>
                <a:spcPct val="50000"/>
              </a:spcBef>
              <a:buClr>
                <a:schemeClr val="accent1"/>
              </a:buClr>
            </a:pPr>
            <a:endParaRPr lang="fr-FR" sz="2000">
              <a:latin typeface="Arial" pitchFamily="-111" charset="0"/>
            </a:endParaRPr>
          </a:p>
        </p:txBody>
      </p:sp>
      <p:cxnSp>
        <p:nvCxnSpPr>
          <p:cNvPr id="61451" name="AutoShape 11"/>
          <p:cNvCxnSpPr>
            <a:cxnSpLocks noChangeShapeType="1"/>
            <a:stCxn id="61449" idx="0"/>
            <a:endCxn id="61448" idx="2"/>
          </p:cNvCxnSpPr>
          <p:nvPr/>
        </p:nvCxnSpPr>
        <p:spPr bwMode="auto">
          <a:xfrm rot="5400000" flipH="1">
            <a:off x="7608888" y="3721100"/>
            <a:ext cx="192087" cy="138113"/>
          </a:xfrm>
          <a:prstGeom prst="bentConnector3">
            <a:avLst>
              <a:gd name="adj1" fmla="val 49588"/>
            </a:avLst>
          </a:prstGeom>
          <a:noFill/>
          <a:ln w="9525">
            <a:solidFill>
              <a:srgbClr val="000000"/>
            </a:solidFill>
            <a:miter lim="800000"/>
            <a:headEnd/>
            <a:tailEnd type="triangle" w="med" len="med"/>
          </a:ln>
        </p:spPr>
      </p:cxnSp>
      <p:cxnSp>
        <p:nvCxnSpPr>
          <p:cNvPr id="61452" name="AutoShape 12"/>
          <p:cNvCxnSpPr>
            <a:cxnSpLocks noChangeShapeType="1"/>
            <a:stCxn id="61446" idx="1"/>
            <a:endCxn id="61447" idx="2"/>
          </p:cNvCxnSpPr>
          <p:nvPr/>
        </p:nvCxnSpPr>
        <p:spPr bwMode="auto">
          <a:xfrm flipV="1">
            <a:off x="7804150" y="4191000"/>
            <a:ext cx="6350" cy="565150"/>
          </a:xfrm>
          <a:prstGeom prst="straightConnector1">
            <a:avLst/>
          </a:prstGeom>
          <a:noFill/>
          <a:ln w="9525">
            <a:solidFill>
              <a:schemeClr val="accent1"/>
            </a:solidFill>
            <a:round/>
            <a:headEnd/>
            <a:tailEnd/>
          </a:ln>
        </p:spPr>
      </p:cxnSp>
      <p:sp>
        <p:nvSpPr>
          <p:cNvPr id="61453" name="Line 13"/>
          <p:cNvSpPr>
            <a:spLocks noChangeShapeType="1"/>
          </p:cNvSpPr>
          <p:nvPr/>
        </p:nvSpPr>
        <p:spPr bwMode="auto">
          <a:xfrm flipH="1" flipV="1">
            <a:off x="8107363" y="2255838"/>
            <a:ext cx="1587" cy="550862"/>
          </a:xfrm>
          <a:prstGeom prst="line">
            <a:avLst/>
          </a:prstGeom>
          <a:noFill/>
          <a:ln w="9525">
            <a:solidFill>
              <a:schemeClr val="accent1"/>
            </a:solidFill>
            <a:round/>
            <a:headEnd/>
            <a:tailEnd type="triangle" w="med" len="med"/>
          </a:ln>
        </p:spPr>
        <p:txBody>
          <a:bodyPr>
            <a:prstTxWarp prst="textNoShape">
              <a:avLst/>
            </a:prstTxWarp>
          </a:bodyPr>
          <a:lstStyle/>
          <a:p>
            <a:endParaRPr lang="en-US"/>
          </a:p>
        </p:txBody>
      </p:sp>
      <p:sp>
        <p:nvSpPr>
          <p:cNvPr id="61454" name="Line 14"/>
          <p:cNvSpPr>
            <a:spLocks noChangeShapeType="1"/>
          </p:cNvSpPr>
          <p:nvPr/>
        </p:nvSpPr>
        <p:spPr bwMode="auto">
          <a:xfrm flipH="1">
            <a:off x="7561263" y="2255838"/>
            <a:ext cx="0" cy="531812"/>
          </a:xfrm>
          <a:prstGeom prst="line">
            <a:avLst/>
          </a:prstGeom>
          <a:noFill/>
          <a:ln w="9525">
            <a:solidFill>
              <a:schemeClr val="accent1"/>
            </a:solidFill>
            <a:round/>
            <a:headEnd/>
            <a:tailEnd type="triangle" w="med" len="med"/>
          </a:ln>
        </p:spPr>
        <p:txBody>
          <a:bodyPr>
            <a:prstTxWarp prst="textNoShape">
              <a:avLst/>
            </a:prstTxWarp>
          </a:bodyPr>
          <a:lstStyle/>
          <a:p>
            <a:endParaRPr lang="en-US"/>
          </a:p>
        </p:txBody>
      </p:sp>
      <p:sp>
        <p:nvSpPr>
          <p:cNvPr id="61455" name="Text Box 15"/>
          <p:cNvSpPr txBox="1">
            <a:spLocks noChangeArrowheads="1"/>
          </p:cNvSpPr>
          <p:nvPr/>
        </p:nvSpPr>
        <p:spPr bwMode="auto">
          <a:xfrm>
            <a:off x="6588125" y="2154238"/>
            <a:ext cx="957263" cy="266700"/>
          </a:xfrm>
          <a:prstGeom prst="rect">
            <a:avLst/>
          </a:prstGeom>
          <a:noFill/>
          <a:ln w="9525">
            <a:noFill/>
            <a:miter lim="800000"/>
            <a:headEnd/>
            <a:tailEnd/>
          </a:ln>
        </p:spPr>
        <p:txBody>
          <a:bodyPr>
            <a:prstTxWarp prst="textNoShape">
              <a:avLst/>
            </a:prstTxWarp>
          </a:bodyPr>
          <a:lstStyle/>
          <a:p>
            <a:pPr algn="r"/>
            <a:r>
              <a:rPr lang="fr-FR" sz="1600">
                <a:latin typeface="Arial" pitchFamily="-111" charset="0"/>
              </a:rPr>
              <a:t>request</a:t>
            </a:r>
          </a:p>
        </p:txBody>
      </p:sp>
      <p:sp>
        <p:nvSpPr>
          <p:cNvPr id="61456" name="Text Box 16"/>
          <p:cNvSpPr txBox="1">
            <a:spLocks noChangeArrowheads="1"/>
          </p:cNvSpPr>
          <p:nvPr/>
        </p:nvSpPr>
        <p:spPr bwMode="auto">
          <a:xfrm>
            <a:off x="5562600" y="3563938"/>
            <a:ext cx="1847850" cy="287337"/>
          </a:xfrm>
          <a:prstGeom prst="rect">
            <a:avLst/>
          </a:prstGeom>
          <a:noFill/>
          <a:ln w="9525">
            <a:noFill/>
            <a:miter lim="800000"/>
            <a:headEnd/>
            <a:tailEnd/>
          </a:ln>
        </p:spPr>
        <p:txBody>
          <a:bodyPr>
            <a:prstTxWarp prst="textNoShape">
              <a:avLst/>
            </a:prstTxWarp>
          </a:bodyPr>
          <a:lstStyle/>
          <a:p>
            <a:r>
              <a:rPr lang="fr-FR" sz="1600">
                <a:latin typeface="Arial" pitchFamily="-111" charset="0"/>
              </a:rPr>
              <a:t>Feature Schema</a:t>
            </a:r>
          </a:p>
        </p:txBody>
      </p:sp>
      <p:sp>
        <p:nvSpPr>
          <p:cNvPr id="61457" name="Oval 17"/>
          <p:cNvSpPr>
            <a:spLocks noChangeArrowheads="1"/>
          </p:cNvSpPr>
          <p:nvPr/>
        </p:nvSpPr>
        <p:spPr bwMode="auto">
          <a:xfrm>
            <a:off x="7653338" y="4213225"/>
            <a:ext cx="273050" cy="265113"/>
          </a:xfrm>
          <a:prstGeom prst="ellipse">
            <a:avLst/>
          </a:prstGeom>
          <a:solidFill>
            <a:srgbClr val="455871"/>
          </a:solidFill>
          <a:ln w="9525">
            <a:solidFill>
              <a:srgbClr val="455871"/>
            </a:solidFill>
            <a:round/>
            <a:headEnd/>
            <a:tailEnd/>
          </a:ln>
        </p:spPr>
        <p:txBody>
          <a:bodyPr>
            <a:prstTxWarp prst="textNoShape">
              <a:avLst/>
            </a:prstTxWarp>
          </a:bodyPr>
          <a:lstStyle/>
          <a:p>
            <a:endParaRPr lang="fr-FR"/>
          </a:p>
        </p:txBody>
      </p:sp>
      <p:sp>
        <p:nvSpPr>
          <p:cNvPr id="61458" name="Rectangle 18"/>
          <p:cNvSpPr>
            <a:spLocks noChangeArrowheads="1"/>
          </p:cNvSpPr>
          <p:nvPr/>
        </p:nvSpPr>
        <p:spPr bwMode="auto">
          <a:xfrm>
            <a:off x="7827963" y="5326063"/>
            <a:ext cx="409575" cy="266700"/>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61459" name="Rectangle 19"/>
          <p:cNvSpPr>
            <a:spLocks noChangeArrowheads="1"/>
          </p:cNvSpPr>
          <p:nvPr/>
        </p:nvSpPr>
        <p:spPr bwMode="auto">
          <a:xfrm>
            <a:off x="7369175" y="5083175"/>
            <a:ext cx="409575" cy="265113"/>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61460" name="Line 20"/>
          <p:cNvSpPr>
            <a:spLocks noChangeShapeType="1"/>
          </p:cNvSpPr>
          <p:nvPr/>
        </p:nvSpPr>
        <p:spPr bwMode="auto">
          <a:xfrm>
            <a:off x="7370763" y="5141913"/>
            <a:ext cx="409575" cy="1587"/>
          </a:xfrm>
          <a:prstGeom prst="line">
            <a:avLst/>
          </a:prstGeom>
          <a:noFill/>
          <a:ln w="9525">
            <a:solidFill>
              <a:srgbClr val="000000"/>
            </a:solidFill>
            <a:round/>
            <a:headEnd/>
            <a:tailEnd/>
          </a:ln>
        </p:spPr>
        <p:txBody>
          <a:bodyPr>
            <a:prstTxWarp prst="textNoShape">
              <a:avLst/>
            </a:prstTxWarp>
          </a:bodyPr>
          <a:lstStyle/>
          <a:p>
            <a:endParaRPr lang="en-US"/>
          </a:p>
        </p:txBody>
      </p:sp>
      <p:sp>
        <p:nvSpPr>
          <p:cNvPr id="61461" name="Line 21"/>
          <p:cNvSpPr>
            <a:spLocks noChangeShapeType="1"/>
          </p:cNvSpPr>
          <p:nvPr/>
        </p:nvSpPr>
        <p:spPr bwMode="auto">
          <a:xfrm>
            <a:off x="7835900" y="5378450"/>
            <a:ext cx="403225" cy="0"/>
          </a:xfrm>
          <a:prstGeom prst="line">
            <a:avLst/>
          </a:prstGeom>
          <a:noFill/>
          <a:ln w="9525">
            <a:solidFill>
              <a:srgbClr val="000000"/>
            </a:solidFill>
            <a:round/>
            <a:headEnd/>
            <a:tailEnd/>
          </a:ln>
        </p:spPr>
        <p:txBody>
          <a:bodyPr>
            <a:prstTxWarp prst="textNoShape">
              <a:avLst/>
            </a:prstTxWarp>
          </a:bodyPr>
          <a:lstStyle/>
          <a:p>
            <a:endParaRPr lang="en-US"/>
          </a:p>
        </p:txBody>
      </p:sp>
      <p:sp>
        <p:nvSpPr>
          <p:cNvPr id="61462" name="Text Box 27"/>
          <p:cNvSpPr txBox="1">
            <a:spLocks noChangeArrowheads="1"/>
          </p:cNvSpPr>
          <p:nvPr/>
        </p:nvSpPr>
        <p:spPr bwMode="auto">
          <a:xfrm>
            <a:off x="8382000" y="4724400"/>
            <a:ext cx="1143000" cy="1066800"/>
          </a:xfrm>
          <a:prstGeom prst="rect">
            <a:avLst/>
          </a:prstGeom>
          <a:noFill/>
          <a:ln w="9525">
            <a:noFill/>
            <a:miter lim="800000"/>
            <a:headEnd/>
            <a:tailEnd/>
          </a:ln>
        </p:spPr>
        <p:txBody>
          <a:bodyPr>
            <a:prstTxWarp prst="textNoShape">
              <a:avLst/>
            </a:prstTxWarp>
          </a:bodyPr>
          <a:lstStyle/>
          <a:p>
            <a:r>
              <a:rPr lang="fr-FR" sz="1600">
                <a:latin typeface="Arial" pitchFamily="-111" charset="0"/>
              </a:rPr>
              <a:t>Data base </a:t>
            </a:r>
          </a:p>
          <a:p>
            <a:r>
              <a:rPr lang="fr-FR" sz="1600">
                <a:latin typeface="Arial" pitchFamily="-111" charset="0"/>
              </a:rPr>
              <a:t>&amp; internal data model</a:t>
            </a:r>
          </a:p>
        </p:txBody>
      </p:sp>
      <p:cxnSp>
        <p:nvCxnSpPr>
          <p:cNvPr id="61463" name="AutoShape 28"/>
          <p:cNvCxnSpPr>
            <a:cxnSpLocks noChangeShapeType="1"/>
            <a:endCxn id="61459" idx="2"/>
          </p:cNvCxnSpPr>
          <p:nvPr/>
        </p:nvCxnSpPr>
        <p:spPr bwMode="auto">
          <a:xfrm rot="10800000">
            <a:off x="7573963" y="5348288"/>
            <a:ext cx="273050" cy="90487"/>
          </a:xfrm>
          <a:prstGeom prst="bentConnector2">
            <a:avLst/>
          </a:prstGeom>
          <a:noFill/>
          <a:ln w="9525">
            <a:solidFill>
              <a:srgbClr val="000000"/>
            </a:solidFill>
            <a:miter lim="800000"/>
            <a:headEnd/>
            <a:tailEnd/>
          </a:ln>
        </p:spPr>
      </p:cxnSp>
      <p:sp>
        <p:nvSpPr>
          <p:cNvPr id="61464" name="Text Box 29"/>
          <p:cNvSpPr txBox="1">
            <a:spLocks noChangeArrowheads="1"/>
          </p:cNvSpPr>
          <p:nvPr/>
        </p:nvSpPr>
        <p:spPr bwMode="auto">
          <a:xfrm>
            <a:off x="6553200" y="4205288"/>
            <a:ext cx="1160463" cy="287337"/>
          </a:xfrm>
          <a:prstGeom prst="rect">
            <a:avLst/>
          </a:prstGeom>
          <a:noFill/>
          <a:ln w="9525">
            <a:noFill/>
            <a:miter lim="800000"/>
            <a:headEnd/>
            <a:tailEnd/>
          </a:ln>
        </p:spPr>
        <p:txBody>
          <a:bodyPr>
            <a:prstTxWarp prst="textNoShape">
              <a:avLst/>
            </a:prstTxWarp>
          </a:bodyPr>
          <a:lstStyle/>
          <a:p>
            <a:pPr algn="r"/>
            <a:r>
              <a:rPr lang="fr-FR" sz="1600">
                <a:latin typeface="Arial" pitchFamily="-111" charset="0"/>
              </a:rPr>
              <a:t>Mapping</a:t>
            </a:r>
          </a:p>
        </p:txBody>
      </p:sp>
      <p:sp>
        <p:nvSpPr>
          <p:cNvPr id="61465" name="Text Box 30"/>
          <p:cNvSpPr txBox="1">
            <a:spLocks noChangeArrowheads="1"/>
          </p:cNvSpPr>
          <p:nvPr/>
        </p:nvSpPr>
        <p:spPr bwMode="auto">
          <a:xfrm>
            <a:off x="8086725" y="2173288"/>
            <a:ext cx="1362075" cy="341312"/>
          </a:xfrm>
          <a:prstGeom prst="rect">
            <a:avLst/>
          </a:prstGeom>
          <a:noFill/>
          <a:ln w="9525">
            <a:noFill/>
            <a:miter lim="800000"/>
            <a:headEnd/>
            <a:tailEnd/>
          </a:ln>
        </p:spPr>
        <p:txBody>
          <a:bodyPr>
            <a:prstTxWarp prst="textNoShape">
              <a:avLst/>
            </a:prstTxWarp>
          </a:bodyPr>
          <a:lstStyle/>
          <a:p>
            <a:r>
              <a:rPr lang="fr-FR" sz="1600">
                <a:latin typeface="Arial" pitchFamily="-111" charset="0"/>
              </a:rPr>
              <a:t>response</a:t>
            </a:r>
          </a:p>
        </p:txBody>
      </p:sp>
      <p:sp>
        <p:nvSpPr>
          <p:cNvPr id="61466" name="AutoShape 31"/>
          <p:cNvSpPr>
            <a:spLocks noChangeArrowheads="1"/>
          </p:cNvSpPr>
          <p:nvPr/>
        </p:nvSpPr>
        <p:spPr bwMode="auto">
          <a:xfrm>
            <a:off x="7248525" y="1066800"/>
            <a:ext cx="1171575" cy="1087438"/>
          </a:xfrm>
          <a:prstGeom prst="flowChartDocument">
            <a:avLst/>
          </a:prstGeom>
          <a:solidFill>
            <a:srgbClr val="FCC9C9"/>
          </a:solidFill>
          <a:ln w="9525">
            <a:solidFill>
              <a:srgbClr val="FCC9C9"/>
            </a:solidFill>
            <a:miter lim="800000"/>
            <a:headEnd/>
            <a:tailEnd/>
          </a:ln>
        </p:spPr>
        <p:txBody>
          <a:bodyPr>
            <a:prstTxWarp prst="textNoShape">
              <a:avLst/>
            </a:prstTxWarp>
          </a:bodyPr>
          <a:lstStyle/>
          <a:p>
            <a:pPr algn="ctr"/>
            <a:r>
              <a:rPr lang="fr-FR" sz="1600">
                <a:solidFill>
                  <a:srgbClr val="FF0000"/>
                </a:solidFill>
                <a:latin typeface="Arial" pitchFamily="-111" charset="0"/>
              </a:rPr>
              <a:t>- GML - Published feature types</a:t>
            </a:r>
            <a:endParaRPr lang="fr-FR" sz="1600">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Web Feature Service Architecture</a:t>
            </a:r>
          </a:p>
        </p:txBody>
      </p:sp>
      <p:sp>
        <p:nvSpPr>
          <p:cNvPr id="62467" name="Line 3"/>
          <p:cNvSpPr>
            <a:spLocks noChangeShapeType="1"/>
          </p:cNvSpPr>
          <p:nvPr/>
        </p:nvSpPr>
        <p:spPr bwMode="auto">
          <a:xfrm>
            <a:off x="457200" y="4038600"/>
            <a:ext cx="89154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62468" name="Rectangle 4"/>
          <p:cNvSpPr>
            <a:spLocks noChangeArrowheads="1"/>
          </p:cNvSpPr>
          <p:nvPr/>
        </p:nvSpPr>
        <p:spPr bwMode="blackWhite">
          <a:xfrm>
            <a:off x="8494713" y="3810000"/>
            <a:ext cx="1138237" cy="411163"/>
          </a:xfrm>
          <a:prstGeom prst="rect">
            <a:avLst/>
          </a:prstGeom>
          <a:solidFill>
            <a:schemeClr val="bg1"/>
          </a:solidFill>
          <a:ln w="9525">
            <a:noFill/>
            <a:miter lim="800000"/>
            <a:headEnd/>
            <a:tailEnd/>
          </a:ln>
        </p:spPr>
        <p:txBody>
          <a:bodyPr lIns="92075" tIns="46038" rIns="92075" bIns="46038">
            <a:prstTxWarp prst="textNoShape">
              <a:avLst/>
            </a:prstTxWarp>
            <a:spAutoFit/>
          </a:bodyPr>
          <a:lstStyle/>
          <a:p>
            <a:pPr eaLnBrk="0" hangingPunct="0"/>
            <a:r>
              <a:rPr lang="en-US" sz="2000">
                <a:latin typeface="Arial" pitchFamily="-111" charset="0"/>
              </a:rPr>
              <a:t>JDBC</a:t>
            </a:r>
          </a:p>
        </p:txBody>
      </p:sp>
      <p:sp>
        <p:nvSpPr>
          <p:cNvPr id="62469" name="Line 5"/>
          <p:cNvSpPr>
            <a:spLocks noChangeShapeType="1"/>
          </p:cNvSpPr>
          <p:nvPr/>
        </p:nvSpPr>
        <p:spPr bwMode="auto">
          <a:xfrm>
            <a:off x="457200" y="2362200"/>
            <a:ext cx="89027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62470" name="Rectangle 6"/>
          <p:cNvSpPr>
            <a:spLocks noChangeArrowheads="1"/>
          </p:cNvSpPr>
          <p:nvPr/>
        </p:nvSpPr>
        <p:spPr bwMode="blackWhite">
          <a:xfrm>
            <a:off x="3733800" y="2743200"/>
            <a:ext cx="4800600" cy="990600"/>
          </a:xfrm>
          <a:prstGeom prst="rect">
            <a:avLst/>
          </a:prstGeom>
          <a:solidFill>
            <a:srgbClr val="99CCFF"/>
          </a:solidFill>
          <a:ln w="25400">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2400" b="0">
              <a:latin typeface="Times New Roman" pitchFamily="-111" charset="0"/>
            </a:endParaRPr>
          </a:p>
        </p:txBody>
      </p:sp>
      <p:sp>
        <p:nvSpPr>
          <p:cNvPr id="62471" name="Rectangle 7"/>
          <p:cNvSpPr>
            <a:spLocks noChangeArrowheads="1"/>
          </p:cNvSpPr>
          <p:nvPr/>
        </p:nvSpPr>
        <p:spPr bwMode="auto">
          <a:xfrm>
            <a:off x="457200" y="5299075"/>
            <a:ext cx="1200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Database</a:t>
            </a:r>
          </a:p>
        </p:txBody>
      </p:sp>
      <p:sp>
        <p:nvSpPr>
          <p:cNvPr id="62472" name="Rectangle 8"/>
          <p:cNvSpPr>
            <a:spLocks noChangeArrowheads="1"/>
          </p:cNvSpPr>
          <p:nvPr/>
        </p:nvSpPr>
        <p:spPr bwMode="auto">
          <a:xfrm>
            <a:off x="457200" y="2743200"/>
            <a:ext cx="1747838" cy="64135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Application Server</a:t>
            </a:r>
          </a:p>
        </p:txBody>
      </p:sp>
      <p:sp>
        <p:nvSpPr>
          <p:cNvPr id="62473" name="Rectangle 9"/>
          <p:cNvSpPr>
            <a:spLocks noChangeArrowheads="1"/>
          </p:cNvSpPr>
          <p:nvPr/>
        </p:nvSpPr>
        <p:spPr bwMode="auto">
          <a:xfrm>
            <a:off x="457200" y="1447800"/>
            <a:ext cx="819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Client</a:t>
            </a:r>
            <a:endParaRPr lang="en-US" sz="1600">
              <a:latin typeface="Arial" pitchFamily="-111" charset="0"/>
            </a:endParaRPr>
          </a:p>
        </p:txBody>
      </p:sp>
      <p:sp>
        <p:nvSpPr>
          <p:cNvPr id="62474" name="Rectangle 10"/>
          <p:cNvSpPr>
            <a:spLocks noChangeArrowheads="1"/>
          </p:cNvSpPr>
          <p:nvPr/>
        </p:nvSpPr>
        <p:spPr bwMode="blackWhite">
          <a:xfrm>
            <a:off x="4791075" y="1371600"/>
            <a:ext cx="2773363" cy="685800"/>
          </a:xfrm>
          <a:prstGeom prst="rect">
            <a:avLst/>
          </a:prstGeom>
          <a:solidFill>
            <a:srgbClr val="FFFF99"/>
          </a:solidFill>
          <a:ln w="25400">
            <a:solidFill>
              <a:schemeClr val="tx1"/>
            </a:solidFill>
            <a:miter lim="800000"/>
            <a:headEnd/>
            <a:tailEnd/>
          </a:ln>
        </p:spPr>
        <p:txBody>
          <a:bodyPr wrap="none" anchor="ctr">
            <a:prstTxWarp prst="textNoShape">
              <a:avLst/>
            </a:prstTxWarp>
          </a:bodyPr>
          <a:lstStyle/>
          <a:p>
            <a:pPr algn="ctr" eaLnBrk="0" hangingPunct="0"/>
            <a:endParaRPr lang="fr-FR" sz="2400" b="0">
              <a:solidFill>
                <a:schemeClr val="bg1"/>
              </a:solidFill>
              <a:latin typeface="Times New Roman" pitchFamily="-111" charset="0"/>
            </a:endParaRPr>
          </a:p>
        </p:txBody>
      </p:sp>
      <p:sp>
        <p:nvSpPr>
          <p:cNvPr id="62475" name="Rectangle 11"/>
          <p:cNvSpPr>
            <a:spLocks noChangeArrowheads="1"/>
          </p:cNvSpPr>
          <p:nvPr/>
        </p:nvSpPr>
        <p:spPr bwMode="blackWhite">
          <a:xfrm>
            <a:off x="5410200" y="1524000"/>
            <a:ext cx="13906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WFS Client</a:t>
            </a:r>
          </a:p>
        </p:txBody>
      </p:sp>
      <p:sp>
        <p:nvSpPr>
          <p:cNvPr id="62476" name="Rectangle 12"/>
          <p:cNvSpPr>
            <a:spLocks noChangeArrowheads="1"/>
          </p:cNvSpPr>
          <p:nvPr/>
        </p:nvSpPr>
        <p:spPr bwMode="blackWhite">
          <a:xfrm>
            <a:off x="8523288" y="2133600"/>
            <a:ext cx="849312" cy="396875"/>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HTTP</a:t>
            </a:r>
          </a:p>
        </p:txBody>
      </p:sp>
      <p:grpSp>
        <p:nvGrpSpPr>
          <p:cNvPr id="62477" name="Group 13"/>
          <p:cNvGrpSpPr>
            <a:grpSpLocks/>
          </p:cNvGrpSpPr>
          <p:nvPr/>
        </p:nvGrpSpPr>
        <p:grpSpPr bwMode="auto">
          <a:xfrm>
            <a:off x="4724400" y="4419600"/>
            <a:ext cx="2908300" cy="1676400"/>
            <a:chOff x="288" y="2982"/>
            <a:chExt cx="532" cy="412"/>
          </a:xfrm>
        </p:grpSpPr>
        <p:sp>
          <p:nvSpPr>
            <p:cNvPr id="62486" name="Rectangle 1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62487" name="Oval 1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62488" name="Oval 1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sp>
        <p:nvSpPr>
          <p:cNvPr id="62478" name="Rectangle 17"/>
          <p:cNvSpPr>
            <a:spLocks noChangeArrowheads="1"/>
          </p:cNvSpPr>
          <p:nvPr/>
        </p:nvSpPr>
        <p:spPr bwMode="gray">
          <a:xfrm>
            <a:off x="5099050" y="5257800"/>
            <a:ext cx="1073150" cy="650875"/>
          </a:xfrm>
          <a:prstGeom prst="rect">
            <a:avLst/>
          </a:prstGeom>
          <a:noFill/>
          <a:ln w="9525">
            <a:solidFill>
              <a:schemeClr val="hlink"/>
            </a:solid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Spatial</a:t>
            </a:r>
          </a:p>
          <a:p>
            <a:pPr eaLnBrk="0" hangingPunct="0"/>
            <a:r>
              <a:rPr lang="en-US" sz="1800">
                <a:latin typeface="Arial" pitchFamily="-111" charset="0"/>
              </a:rPr>
              <a:t>Tables</a:t>
            </a:r>
          </a:p>
        </p:txBody>
      </p:sp>
      <p:sp>
        <p:nvSpPr>
          <p:cNvPr id="62479" name="Freeform 19"/>
          <p:cNvSpPr>
            <a:spLocks/>
          </p:cNvSpPr>
          <p:nvPr/>
        </p:nvSpPr>
        <p:spPr bwMode="blackWhite">
          <a:xfrm>
            <a:off x="6019800" y="3733800"/>
            <a:ext cx="331788" cy="685800"/>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62480" name="Rectangle 20"/>
          <p:cNvSpPr>
            <a:spLocks noChangeArrowheads="1"/>
          </p:cNvSpPr>
          <p:nvPr/>
        </p:nvSpPr>
        <p:spPr bwMode="gray">
          <a:xfrm>
            <a:off x="7848600" y="5181600"/>
            <a:ext cx="13493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Admin API</a:t>
            </a:r>
          </a:p>
          <a:p>
            <a:pPr eaLnBrk="0" hangingPunct="0"/>
            <a:r>
              <a:rPr lang="en-US" sz="1800">
                <a:solidFill>
                  <a:schemeClr val="hlink"/>
                </a:solidFill>
                <a:latin typeface="Arial" pitchFamily="-111" charset="0"/>
              </a:rPr>
              <a:t>(PL/SQL) </a:t>
            </a:r>
          </a:p>
        </p:txBody>
      </p:sp>
      <p:sp>
        <p:nvSpPr>
          <p:cNvPr id="62481" name="Freeform 21"/>
          <p:cNvSpPr>
            <a:spLocks/>
          </p:cNvSpPr>
          <p:nvPr/>
        </p:nvSpPr>
        <p:spPr bwMode="blackWhite">
          <a:xfrm>
            <a:off x="6019800" y="2093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62482" name="Rectangle 23"/>
          <p:cNvSpPr>
            <a:spLocks noChangeArrowheads="1"/>
          </p:cNvSpPr>
          <p:nvPr/>
        </p:nvSpPr>
        <p:spPr bwMode="auto">
          <a:xfrm>
            <a:off x="3886200" y="2209800"/>
            <a:ext cx="2054225" cy="274638"/>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1200">
                <a:latin typeface="Arial" pitchFamily="-111" charset="0"/>
              </a:rPr>
              <a:t>WFS Requests/responses</a:t>
            </a:r>
            <a:endParaRPr lang="en-US" sz="1000">
              <a:latin typeface="Arial" pitchFamily="-111" charset="0"/>
            </a:endParaRPr>
          </a:p>
        </p:txBody>
      </p:sp>
      <p:sp>
        <p:nvSpPr>
          <p:cNvPr id="62483" name="Rectangle 24"/>
          <p:cNvSpPr>
            <a:spLocks noChangeArrowheads="1"/>
          </p:cNvSpPr>
          <p:nvPr/>
        </p:nvSpPr>
        <p:spPr bwMode="blackWhite">
          <a:xfrm>
            <a:off x="3733800" y="2743200"/>
            <a:ext cx="4800600" cy="3460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latin typeface="Arial" pitchFamily="-111" charset="0"/>
              </a:rPr>
              <a:t>WFS Server API</a:t>
            </a:r>
            <a:endParaRPr lang="fr-FR" sz="1600">
              <a:solidFill>
                <a:schemeClr val="hlink"/>
              </a:solidFill>
              <a:latin typeface="Arial" pitchFamily="-111" charset="0"/>
            </a:endParaRPr>
          </a:p>
        </p:txBody>
      </p:sp>
      <p:sp>
        <p:nvSpPr>
          <p:cNvPr id="62484" name="Rectangle 25"/>
          <p:cNvSpPr>
            <a:spLocks noChangeArrowheads="1"/>
          </p:cNvSpPr>
          <p:nvPr/>
        </p:nvSpPr>
        <p:spPr bwMode="gray">
          <a:xfrm>
            <a:off x="6324600" y="5257800"/>
            <a:ext cx="11334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Feature </a:t>
            </a:r>
          </a:p>
          <a:p>
            <a:pPr eaLnBrk="0" hangingPunct="0"/>
            <a:r>
              <a:rPr lang="en-US" sz="1800">
                <a:solidFill>
                  <a:schemeClr val="hlink"/>
                </a:solidFill>
                <a:latin typeface="Arial" pitchFamily="-111" charset="0"/>
              </a:rPr>
              <a:t>Mapping</a:t>
            </a:r>
          </a:p>
        </p:txBody>
      </p:sp>
      <p:sp>
        <p:nvSpPr>
          <p:cNvPr id="62485" name="Rectangle 26"/>
          <p:cNvSpPr>
            <a:spLocks noChangeArrowheads="1"/>
          </p:cNvSpPr>
          <p:nvPr/>
        </p:nvSpPr>
        <p:spPr bwMode="gray">
          <a:xfrm>
            <a:off x="5257800" y="3276600"/>
            <a:ext cx="17303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Feature cache</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990600" y="2133600"/>
            <a:ext cx="6781800" cy="1951038"/>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latin typeface="Arial" pitchFamily="-111" charset="0"/>
              </a:rPr>
              <a:t>Web Feature Service – WFS</a:t>
            </a:r>
          </a:p>
          <a:p>
            <a:pPr eaLnBrk="0" hangingPunct="0">
              <a:spcBef>
                <a:spcPct val="50000"/>
              </a:spcBef>
            </a:pPr>
            <a:r>
              <a:rPr lang="en-US" sz="3200">
                <a:latin typeface="Arial" pitchFamily="-111" charset="0"/>
              </a:rPr>
              <a:t>Configuration</a:t>
            </a:r>
          </a:p>
          <a:p>
            <a:pPr eaLnBrk="0" hangingPunct="0">
              <a:spcBef>
                <a:spcPct val="50000"/>
              </a:spcBef>
            </a:pPr>
            <a:endParaRPr lang="en-US" sz="3200">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WFS Configuration Steps</a:t>
            </a:r>
          </a:p>
        </p:txBody>
      </p:sp>
      <p:sp>
        <p:nvSpPr>
          <p:cNvPr id="65539" name="Rectangle 3"/>
          <p:cNvSpPr>
            <a:spLocks noGrp="1" noChangeArrowheads="1"/>
          </p:cNvSpPr>
          <p:nvPr>
            <p:ph type="body" idx="1"/>
          </p:nvPr>
        </p:nvSpPr>
        <p:spPr>
          <a:xfrm>
            <a:off x="273050" y="3357563"/>
            <a:ext cx="4895850" cy="2476500"/>
          </a:xfrm>
        </p:spPr>
        <p:txBody>
          <a:bodyPr/>
          <a:lstStyle/>
          <a:p>
            <a:pPr marL="457200" indent="-457200" eaLnBrk="1" hangingPunct="1">
              <a:buFontTx/>
              <a:buAutoNum type="arabicPeriod"/>
            </a:pPr>
            <a:r>
              <a:rPr lang="en-US" sz="2000">
                <a:ea typeface="ＭＳ Ｐゴシック" pitchFamily="-111" charset="-128"/>
                <a:cs typeface="ＭＳ Ｐゴシック" pitchFamily="-111" charset="-128"/>
              </a:rPr>
              <a:t>Set server capabilities info</a:t>
            </a:r>
          </a:p>
          <a:p>
            <a:pPr marL="457200" indent="-457200" eaLnBrk="1" hangingPunct="1">
              <a:buFontTx/>
              <a:buAutoNum type="arabicPeriod"/>
            </a:pPr>
            <a:r>
              <a:rPr lang="en-US" sz="2000">
                <a:ea typeface="ＭＳ Ｐゴシック" pitchFamily="-111" charset="-128"/>
                <a:cs typeface="ＭＳ Ｐゴシック" pitchFamily="-111" charset="-128"/>
              </a:rPr>
              <a:t>Enable database schemas</a:t>
            </a:r>
          </a:p>
          <a:p>
            <a:pPr marL="457200" indent="-457200" eaLnBrk="1" hangingPunct="1">
              <a:buFontTx/>
              <a:buAutoNum type="arabicPeriod"/>
            </a:pPr>
            <a:r>
              <a:rPr lang="en-US" sz="2000">
                <a:ea typeface="ＭＳ Ｐゴシック" pitchFamily="-111" charset="-128"/>
                <a:cs typeface="ＭＳ Ｐゴシック" pitchFamily="-111" charset="-128"/>
              </a:rPr>
              <a:t>Publish tables as WFS feature types</a:t>
            </a:r>
          </a:p>
          <a:p>
            <a:pPr marL="457200" indent="-457200" eaLnBrk="1" hangingPunct="1">
              <a:buFontTx/>
              <a:buAutoNum type="arabicPeriod"/>
            </a:pPr>
            <a:r>
              <a:rPr lang="en-US" sz="2000">
                <a:ea typeface="ＭＳ Ｐゴシック" pitchFamily="-111" charset="-128"/>
                <a:cs typeface="ＭＳ Ｐゴシック" pitchFamily="-111" charset="-128"/>
              </a:rPr>
              <a:t>Register tables for updates</a:t>
            </a:r>
          </a:p>
          <a:p>
            <a:pPr marL="457200" indent="-457200" eaLnBrk="1" hangingPunct="1">
              <a:buFontTx/>
              <a:buAutoNum type="arabicPeriod"/>
            </a:pPr>
            <a:r>
              <a:rPr lang="en-US" sz="2000">
                <a:ea typeface="ＭＳ Ｐゴシック" pitchFamily="-111" charset="-128"/>
                <a:cs typeface="ＭＳ Ｐゴシック" pitchFamily="-111" charset="-128"/>
              </a:rPr>
              <a:t>Notify the WFS server</a:t>
            </a:r>
          </a:p>
          <a:p>
            <a:pPr marL="457200" indent="-457200" eaLnBrk="1" hangingPunct="1">
              <a:buFontTx/>
              <a:buAutoNum type="arabicPeriod"/>
            </a:pPr>
            <a:r>
              <a:rPr lang="en-US" sz="2000">
                <a:ea typeface="ＭＳ Ｐゴシック" pitchFamily="-111" charset="-128"/>
                <a:cs typeface="ＭＳ Ｐゴシック" pitchFamily="-111" charset="-128"/>
              </a:rPr>
              <a:t>Grant access to database tables</a:t>
            </a:r>
          </a:p>
          <a:p>
            <a:pPr marL="457200" indent="-457200" eaLnBrk="1" hangingPunct="1">
              <a:buFontTx/>
              <a:buAutoNum type="arabicPeriod"/>
            </a:pPr>
            <a:r>
              <a:rPr lang="en-US" sz="2000">
                <a:ea typeface="ＭＳ Ｐゴシック" pitchFamily="-111" charset="-128"/>
                <a:cs typeface="ＭＳ Ｐゴシック" pitchFamily="-111" charset="-128"/>
              </a:rPr>
              <a:t>Set configuration parameters</a:t>
            </a:r>
          </a:p>
          <a:p>
            <a:pPr marL="457200" indent="-457200" eaLnBrk="1" hangingPunct="1">
              <a:buFontTx/>
              <a:buNone/>
            </a:pPr>
            <a:endParaRPr lang="en-US" sz="2000">
              <a:ea typeface="ＭＳ Ｐゴシック" pitchFamily="-111" charset="-128"/>
              <a:cs typeface="ＭＳ Ｐゴシック" pitchFamily="-111" charset="-128"/>
            </a:endParaRPr>
          </a:p>
        </p:txBody>
      </p:sp>
      <p:sp>
        <p:nvSpPr>
          <p:cNvPr id="65540" name="Rectangle 3"/>
          <p:cNvSpPr txBox="1">
            <a:spLocks noChangeArrowheads="1"/>
          </p:cNvSpPr>
          <p:nvPr/>
        </p:nvSpPr>
        <p:spPr bwMode="auto">
          <a:xfrm>
            <a:off x="344488" y="1455738"/>
            <a:ext cx="4176712" cy="1685925"/>
          </a:xfrm>
          <a:prstGeom prst="rect">
            <a:avLst/>
          </a:prstGeom>
          <a:noFill/>
          <a:ln w="9525">
            <a:noFill/>
            <a:miter lim="800000"/>
            <a:headEnd/>
            <a:tailEnd/>
          </a:ln>
        </p:spPr>
        <p:txBody>
          <a:bodyPr lIns="0" tIns="0" rIns="0" bIns="0">
            <a:prstTxWarp prst="textNoShape">
              <a:avLst/>
            </a:prstTxWarp>
          </a:bodyPr>
          <a:lstStyle/>
          <a:p>
            <a:pPr marL="457200" indent="-457200">
              <a:spcBef>
                <a:spcPct val="20000"/>
              </a:spcBef>
              <a:buClr>
                <a:schemeClr val="accent1"/>
              </a:buClr>
              <a:buFontTx/>
              <a:buChar char="•"/>
            </a:pPr>
            <a:r>
              <a:rPr lang="en-US" sz="2000" b="0">
                <a:latin typeface="Arial" pitchFamily="-111" charset="0"/>
              </a:rPr>
              <a:t>All administration steps performed in SQL</a:t>
            </a:r>
          </a:p>
          <a:p>
            <a:pPr marL="457200" indent="-457200">
              <a:spcBef>
                <a:spcPct val="20000"/>
              </a:spcBef>
              <a:buClr>
                <a:schemeClr val="accent1"/>
              </a:buClr>
              <a:buFontTx/>
              <a:buChar char="•"/>
            </a:pPr>
            <a:r>
              <a:rPr lang="en-US" sz="2000" b="0">
                <a:latin typeface="Arial" pitchFamily="-111" charset="0"/>
              </a:rPr>
              <a:t>Using packages </a:t>
            </a:r>
            <a:r>
              <a:rPr lang="en-US" sz="2000">
                <a:latin typeface="Arial" pitchFamily="-111" charset="0"/>
              </a:rPr>
              <a:t>SDO_WFS_PROCESS</a:t>
            </a:r>
            <a:r>
              <a:rPr lang="en-US" sz="2000" b="0">
                <a:latin typeface="Arial" pitchFamily="-111" charset="0"/>
              </a:rPr>
              <a:t> and </a:t>
            </a:r>
            <a:r>
              <a:rPr lang="en-US" sz="2000">
                <a:latin typeface="Arial" pitchFamily="-111" charset="0"/>
              </a:rPr>
              <a:t>SDO_WFS_LOCK</a:t>
            </a:r>
          </a:p>
          <a:p>
            <a:pPr marL="457200" indent="-457200">
              <a:spcBef>
                <a:spcPct val="20000"/>
              </a:spcBef>
              <a:buClr>
                <a:schemeClr val="accent1"/>
              </a:buClr>
            </a:pPr>
            <a:endParaRPr lang="en-US" sz="2000" b="0">
              <a:latin typeface="Arial" pitchFamily="-111" charset="0"/>
            </a:endParaRPr>
          </a:p>
          <a:p>
            <a:pPr marL="457200" indent="-457200">
              <a:spcBef>
                <a:spcPct val="20000"/>
              </a:spcBef>
              <a:buClr>
                <a:schemeClr val="accent1"/>
              </a:buClr>
            </a:pPr>
            <a:endParaRPr lang="en-US" sz="2000" b="0">
              <a:latin typeface="Arial" pitchFamily="-111" charset="0"/>
            </a:endParaRPr>
          </a:p>
        </p:txBody>
      </p:sp>
      <p:sp>
        <p:nvSpPr>
          <p:cNvPr id="65541" name="Text Box 5"/>
          <p:cNvSpPr txBox="1">
            <a:spLocks noChangeArrowheads="1"/>
          </p:cNvSpPr>
          <p:nvPr/>
        </p:nvSpPr>
        <p:spPr bwMode="auto">
          <a:xfrm>
            <a:off x="6219825" y="836613"/>
            <a:ext cx="3048000" cy="271462"/>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1. Set capabilities info</a:t>
            </a:r>
          </a:p>
        </p:txBody>
      </p:sp>
      <p:sp>
        <p:nvSpPr>
          <p:cNvPr id="65542" name="Text Box 6"/>
          <p:cNvSpPr txBox="1">
            <a:spLocks noChangeArrowheads="1"/>
          </p:cNvSpPr>
          <p:nvPr/>
        </p:nvSpPr>
        <p:spPr bwMode="auto">
          <a:xfrm>
            <a:off x="6219825" y="1549400"/>
            <a:ext cx="3048000" cy="279400"/>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2. Enable the schema</a:t>
            </a:r>
          </a:p>
        </p:txBody>
      </p:sp>
      <p:sp>
        <p:nvSpPr>
          <p:cNvPr id="65543" name="Text Box 9"/>
          <p:cNvSpPr txBox="1">
            <a:spLocks noChangeArrowheads="1"/>
          </p:cNvSpPr>
          <p:nvPr/>
        </p:nvSpPr>
        <p:spPr bwMode="auto">
          <a:xfrm>
            <a:off x="6219825" y="2197100"/>
            <a:ext cx="3048000" cy="279400"/>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3. Publish table</a:t>
            </a:r>
          </a:p>
        </p:txBody>
      </p:sp>
      <p:sp>
        <p:nvSpPr>
          <p:cNvPr id="65544" name="Text Box 11"/>
          <p:cNvSpPr txBox="1">
            <a:spLocks noChangeArrowheads="1"/>
          </p:cNvSpPr>
          <p:nvPr/>
        </p:nvSpPr>
        <p:spPr bwMode="auto">
          <a:xfrm>
            <a:off x="6219825" y="3643313"/>
            <a:ext cx="3048000" cy="279400"/>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4. Register table for updates</a:t>
            </a:r>
          </a:p>
        </p:txBody>
      </p:sp>
      <p:cxnSp>
        <p:nvCxnSpPr>
          <p:cNvPr id="65545" name="AutoShape 13"/>
          <p:cNvCxnSpPr>
            <a:cxnSpLocks noChangeShapeType="1"/>
            <a:endCxn id="65542" idx="0"/>
          </p:cNvCxnSpPr>
          <p:nvPr/>
        </p:nvCxnSpPr>
        <p:spPr bwMode="auto">
          <a:xfrm rot="5400000">
            <a:off x="7530306" y="1335882"/>
            <a:ext cx="427037" cy="0"/>
          </a:xfrm>
          <a:prstGeom prst="straightConnector1">
            <a:avLst/>
          </a:prstGeom>
          <a:noFill/>
          <a:ln w="9525">
            <a:solidFill>
              <a:schemeClr val="tx1"/>
            </a:solidFill>
            <a:round/>
            <a:headEnd/>
            <a:tailEnd type="triangle" w="med" len="med"/>
          </a:ln>
        </p:spPr>
      </p:cxnSp>
      <p:cxnSp>
        <p:nvCxnSpPr>
          <p:cNvPr id="65546" name="AutoShape 19"/>
          <p:cNvCxnSpPr>
            <a:cxnSpLocks noChangeShapeType="1"/>
            <a:stCxn id="65542" idx="2"/>
            <a:endCxn id="65543" idx="0"/>
          </p:cNvCxnSpPr>
          <p:nvPr/>
        </p:nvCxnSpPr>
        <p:spPr bwMode="auto">
          <a:xfrm rot="5400000">
            <a:off x="7558882" y="2012156"/>
            <a:ext cx="368300" cy="1587"/>
          </a:xfrm>
          <a:prstGeom prst="straightConnector1">
            <a:avLst/>
          </a:prstGeom>
          <a:noFill/>
          <a:ln w="9525">
            <a:solidFill>
              <a:schemeClr val="tx1"/>
            </a:solidFill>
            <a:round/>
            <a:headEnd/>
            <a:tailEnd type="triangle" w="med" len="med"/>
          </a:ln>
        </p:spPr>
      </p:cxnSp>
      <p:cxnSp>
        <p:nvCxnSpPr>
          <p:cNvPr id="65547" name="AutoShape 20"/>
          <p:cNvCxnSpPr>
            <a:cxnSpLocks noChangeShapeType="1"/>
            <a:stCxn id="65552" idx="2"/>
            <a:endCxn id="65544" idx="0"/>
          </p:cNvCxnSpPr>
          <p:nvPr/>
        </p:nvCxnSpPr>
        <p:spPr bwMode="auto">
          <a:xfrm rot="5400000">
            <a:off x="7663657" y="3563144"/>
            <a:ext cx="158750" cy="1587"/>
          </a:xfrm>
          <a:prstGeom prst="straightConnector1">
            <a:avLst/>
          </a:prstGeom>
          <a:noFill/>
          <a:ln w="9525">
            <a:solidFill>
              <a:schemeClr val="tx1"/>
            </a:solidFill>
            <a:round/>
            <a:headEnd/>
            <a:tailEnd type="triangle" w="med" len="med"/>
          </a:ln>
        </p:spPr>
      </p:cxnSp>
      <p:sp>
        <p:nvSpPr>
          <p:cNvPr id="65548" name="Text Box 21"/>
          <p:cNvSpPr txBox="1">
            <a:spLocks noChangeArrowheads="1"/>
          </p:cNvSpPr>
          <p:nvPr/>
        </p:nvSpPr>
        <p:spPr bwMode="auto">
          <a:xfrm>
            <a:off x="6219825" y="4213225"/>
            <a:ext cx="3048000" cy="279400"/>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5. Notify WFS server</a:t>
            </a:r>
          </a:p>
        </p:txBody>
      </p:sp>
      <p:cxnSp>
        <p:nvCxnSpPr>
          <p:cNvPr id="65549" name="AutoShape 22"/>
          <p:cNvCxnSpPr>
            <a:cxnSpLocks noChangeShapeType="1"/>
            <a:stCxn id="65544" idx="2"/>
            <a:endCxn id="65548" idx="0"/>
          </p:cNvCxnSpPr>
          <p:nvPr/>
        </p:nvCxnSpPr>
        <p:spPr bwMode="auto">
          <a:xfrm rot="5400000">
            <a:off x="7596982" y="4067969"/>
            <a:ext cx="292100" cy="1587"/>
          </a:xfrm>
          <a:prstGeom prst="straightConnector1">
            <a:avLst/>
          </a:prstGeom>
          <a:noFill/>
          <a:ln w="9525">
            <a:solidFill>
              <a:schemeClr val="tx1"/>
            </a:solidFill>
            <a:round/>
            <a:headEnd/>
            <a:tailEnd type="triangle" w="med" len="med"/>
          </a:ln>
        </p:spPr>
      </p:cxnSp>
      <p:cxnSp>
        <p:nvCxnSpPr>
          <p:cNvPr id="65550" name="AutoShape 24"/>
          <p:cNvCxnSpPr>
            <a:cxnSpLocks noChangeShapeType="1"/>
            <a:stCxn id="65548" idx="2"/>
            <a:endCxn id="65557" idx="0"/>
          </p:cNvCxnSpPr>
          <p:nvPr/>
        </p:nvCxnSpPr>
        <p:spPr bwMode="auto">
          <a:xfrm rot="16200000" flipH="1">
            <a:off x="7209631" y="5026819"/>
            <a:ext cx="1096963" cy="28575"/>
          </a:xfrm>
          <a:prstGeom prst="straightConnector1">
            <a:avLst/>
          </a:prstGeom>
          <a:noFill/>
          <a:ln w="9525">
            <a:solidFill>
              <a:schemeClr val="tx1"/>
            </a:solidFill>
            <a:round/>
            <a:headEnd/>
            <a:tailEnd type="triangle" w="med" len="med"/>
          </a:ln>
        </p:spPr>
      </p:cxnSp>
      <p:grpSp>
        <p:nvGrpSpPr>
          <p:cNvPr id="2" name="Group 39"/>
          <p:cNvGrpSpPr>
            <a:grpSpLocks/>
          </p:cNvGrpSpPr>
          <p:nvPr/>
        </p:nvGrpSpPr>
        <p:grpSpPr bwMode="auto">
          <a:xfrm>
            <a:off x="5745163" y="1339850"/>
            <a:ext cx="1993900" cy="4033838"/>
            <a:chOff x="762000" y="1931611"/>
            <a:chExt cx="3810000" cy="3581400"/>
          </a:xfrm>
          <a:solidFill>
            <a:srgbClr val="FFFF99"/>
          </a:solidFill>
        </p:grpSpPr>
        <p:sp>
          <p:nvSpPr>
            <p:cNvPr id="41" name="Line 30"/>
            <p:cNvSpPr>
              <a:spLocks noChangeShapeType="1"/>
            </p:cNvSpPr>
            <p:nvPr/>
          </p:nvSpPr>
          <p:spPr bwMode="auto">
            <a:xfrm flipH="1">
              <a:off x="777166" y="5513011"/>
              <a:ext cx="3794834" cy="0"/>
            </a:xfrm>
            <a:prstGeom prst="line">
              <a:avLst/>
            </a:prstGeom>
            <a:grpFill/>
            <a:ln w="9525">
              <a:solidFill>
                <a:schemeClr val="tx1"/>
              </a:solidFill>
              <a:round/>
              <a:headEnd/>
              <a:tailEnd/>
            </a:ln>
          </p:spPr>
          <p:txBody>
            <a:bodyPr lIns="92075" tIns="46038" rIns="92075" bIns="46038">
              <a:spAutoFit/>
            </a:bodyPr>
            <a:lstStyle/>
            <a:p>
              <a:pPr algn="ctr">
                <a:defRPr/>
              </a:pPr>
              <a:endParaRPr lang="fr-FR">
                <a:latin typeface="+mn-lt"/>
                <a:ea typeface="+mn-ea"/>
                <a:cs typeface="Times New Roman" pitchFamily="18" charset="0"/>
              </a:endParaRPr>
            </a:p>
          </p:txBody>
        </p:sp>
        <p:sp>
          <p:nvSpPr>
            <p:cNvPr id="42" name="Line 31"/>
            <p:cNvSpPr>
              <a:spLocks noChangeShapeType="1"/>
            </p:cNvSpPr>
            <p:nvPr/>
          </p:nvSpPr>
          <p:spPr bwMode="auto">
            <a:xfrm flipV="1">
              <a:off x="762000" y="1931611"/>
              <a:ext cx="0" cy="3581400"/>
            </a:xfrm>
            <a:prstGeom prst="line">
              <a:avLst/>
            </a:prstGeom>
            <a:grpFill/>
            <a:ln w="9525">
              <a:solidFill>
                <a:schemeClr val="tx1"/>
              </a:solidFill>
              <a:round/>
              <a:headEnd/>
              <a:tailEnd/>
            </a:ln>
          </p:spPr>
          <p:txBody>
            <a:bodyPr lIns="92075" tIns="46038" rIns="92075" bIns="46038">
              <a:spAutoFit/>
            </a:bodyPr>
            <a:lstStyle/>
            <a:p>
              <a:pPr algn="ctr">
                <a:defRPr/>
              </a:pPr>
              <a:endParaRPr lang="fr-FR">
                <a:latin typeface="+mn-lt"/>
                <a:ea typeface="+mn-ea"/>
                <a:cs typeface="Times New Roman" pitchFamily="18" charset="0"/>
              </a:endParaRPr>
            </a:p>
          </p:txBody>
        </p:sp>
        <p:sp>
          <p:nvSpPr>
            <p:cNvPr id="43" name="Line 33"/>
            <p:cNvSpPr>
              <a:spLocks noChangeShapeType="1"/>
            </p:cNvSpPr>
            <p:nvPr/>
          </p:nvSpPr>
          <p:spPr bwMode="auto">
            <a:xfrm>
              <a:off x="762000" y="1931611"/>
              <a:ext cx="3810000" cy="0"/>
            </a:xfrm>
            <a:prstGeom prst="line">
              <a:avLst/>
            </a:prstGeom>
            <a:grpFill/>
            <a:ln w="9525">
              <a:solidFill>
                <a:schemeClr val="tx1"/>
              </a:solidFill>
              <a:round/>
              <a:headEnd/>
              <a:tailEnd type="triangle" w="med" len="med"/>
            </a:ln>
          </p:spPr>
          <p:txBody>
            <a:bodyPr lIns="92075" tIns="46038" rIns="92075" bIns="46038">
              <a:spAutoFit/>
            </a:bodyPr>
            <a:lstStyle/>
            <a:p>
              <a:pPr algn="ctr">
                <a:defRPr/>
              </a:pPr>
              <a:endParaRPr lang="fr-FR">
                <a:latin typeface="+mn-lt"/>
                <a:ea typeface="+mn-ea"/>
                <a:cs typeface="Times New Roman" pitchFamily="18" charset="0"/>
              </a:endParaRPr>
            </a:p>
          </p:txBody>
        </p:sp>
      </p:grpSp>
      <p:sp>
        <p:nvSpPr>
          <p:cNvPr id="65552" name="Flowchart: Decision 43"/>
          <p:cNvSpPr>
            <a:spLocks noChangeArrowheads="1"/>
          </p:cNvSpPr>
          <p:nvPr/>
        </p:nvSpPr>
        <p:spPr bwMode="auto">
          <a:xfrm>
            <a:off x="6843713" y="2692400"/>
            <a:ext cx="1800225" cy="792163"/>
          </a:xfrm>
          <a:prstGeom prst="flowChartDecision">
            <a:avLst/>
          </a:prstGeom>
          <a:solidFill>
            <a:srgbClr val="FFFF99"/>
          </a:solidFill>
          <a:ln w="9525">
            <a:solidFill>
              <a:schemeClr val="tx1"/>
            </a:solidFill>
            <a:round/>
            <a:headEnd/>
            <a:tailEnd/>
          </a:ln>
        </p:spPr>
        <p:txBody>
          <a:bodyPr>
            <a:prstTxWarp prst="textNoShape">
              <a:avLst/>
            </a:prstTxWarp>
            <a:spAutoFit/>
          </a:bodyPr>
          <a:lstStyle/>
          <a:p>
            <a:pPr defTabSz="228600"/>
            <a:endParaRPr lang="fr-FR"/>
          </a:p>
        </p:txBody>
      </p:sp>
      <p:sp>
        <p:nvSpPr>
          <p:cNvPr id="65553" name="Text Box 9"/>
          <p:cNvSpPr txBox="1">
            <a:spLocks noChangeArrowheads="1"/>
          </p:cNvSpPr>
          <p:nvPr/>
        </p:nvSpPr>
        <p:spPr bwMode="auto">
          <a:xfrm>
            <a:off x="7040563" y="2924175"/>
            <a:ext cx="1439862" cy="273050"/>
          </a:xfrm>
          <a:prstGeom prst="rect">
            <a:avLst/>
          </a:prstGeom>
          <a:noFill/>
          <a:ln w="9525">
            <a:no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Updatable ?</a:t>
            </a:r>
          </a:p>
        </p:txBody>
      </p:sp>
      <p:cxnSp>
        <p:nvCxnSpPr>
          <p:cNvPr id="65554" name="AutoShape 20"/>
          <p:cNvCxnSpPr>
            <a:cxnSpLocks noChangeShapeType="1"/>
            <a:stCxn id="65543" idx="2"/>
            <a:endCxn id="65552" idx="0"/>
          </p:cNvCxnSpPr>
          <p:nvPr/>
        </p:nvCxnSpPr>
        <p:spPr bwMode="auto">
          <a:xfrm rot="5400000">
            <a:off x="7634288" y="2584450"/>
            <a:ext cx="217488" cy="1587"/>
          </a:xfrm>
          <a:prstGeom prst="straightConnector1">
            <a:avLst/>
          </a:prstGeom>
          <a:noFill/>
          <a:ln w="9525">
            <a:solidFill>
              <a:schemeClr val="tx1"/>
            </a:solidFill>
            <a:round/>
            <a:headEnd/>
            <a:tailEnd type="triangle" w="med" len="med"/>
          </a:ln>
        </p:spPr>
      </p:cxnSp>
      <p:grpSp>
        <p:nvGrpSpPr>
          <p:cNvPr id="3" name="Group 46"/>
          <p:cNvGrpSpPr>
            <a:grpSpLocks/>
          </p:cNvGrpSpPr>
          <p:nvPr/>
        </p:nvGrpSpPr>
        <p:grpSpPr bwMode="auto">
          <a:xfrm>
            <a:off x="6032500" y="1990725"/>
            <a:ext cx="1706563" cy="3165475"/>
            <a:chOff x="762000" y="1931611"/>
            <a:chExt cx="3810000" cy="3581400"/>
          </a:xfrm>
          <a:solidFill>
            <a:srgbClr val="FFFF99"/>
          </a:solidFill>
        </p:grpSpPr>
        <p:sp>
          <p:nvSpPr>
            <p:cNvPr id="48" name="Line 30"/>
            <p:cNvSpPr>
              <a:spLocks noChangeShapeType="1"/>
            </p:cNvSpPr>
            <p:nvPr/>
          </p:nvSpPr>
          <p:spPr bwMode="auto">
            <a:xfrm flipH="1">
              <a:off x="776177" y="5513011"/>
              <a:ext cx="3795823" cy="0"/>
            </a:xfrm>
            <a:prstGeom prst="line">
              <a:avLst/>
            </a:prstGeom>
            <a:grpFill/>
            <a:ln w="9525">
              <a:solidFill>
                <a:schemeClr val="tx1"/>
              </a:solidFill>
              <a:round/>
              <a:headEnd/>
              <a:tailEnd/>
            </a:ln>
          </p:spPr>
          <p:txBody>
            <a:bodyPr lIns="92075" tIns="46038" rIns="92075" bIns="46038">
              <a:spAutoFit/>
            </a:bodyPr>
            <a:lstStyle/>
            <a:p>
              <a:pPr algn="ctr">
                <a:defRPr/>
              </a:pPr>
              <a:endParaRPr lang="fr-FR">
                <a:latin typeface="+mn-lt"/>
                <a:ea typeface="+mn-ea"/>
                <a:cs typeface="Times New Roman" pitchFamily="18" charset="0"/>
              </a:endParaRPr>
            </a:p>
          </p:txBody>
        </p:sp>
        <p:sp>
          <p:nvSpPr>
            <p:cNvPr id="49" name="Line 31"/>
            <p:cNvSpPr>
              <a:spLocks noChangeShapeType="1"/>
            </p:cNvSpPr>
            <p:nvPr/>
          </p:nvSpPr>
          <p:spPr bwMode="auto">
            <a:xfrm flipV="1">
              <a:off x="762000" y="1931611"/>
              <a:ext cx="0" cy="3581400"/>
            </a:xfrm>
            <a:prstGeom prst="line">
              <a:avLst/>
            </a:prstGeom>
            <a:grpFill/>
            <a:ln w="9525">
              <a:solidFill>
                <a:schemeClr val="tx1"/>
              </a:solidFill>
              <a:round/>
              <a:headEnd/>
              <a:tailEnd/>
            </a:ln>
          </p:spPr>
          <p:txBody>
            <a:bodyPr lIns="92075" tIns="46038" rIns="92075" bIns="46038">
              <a:spAutoFit/>
            </a:bodyPr>
            <a:lstStyle/>
            <a:p>
              <a:pPr algn="ctr">
                <a:defRPr/>
              </a:pPr>
              <a:endParaRPr lang="fr-FR">
                <a:latin typeface="+mn-lt"/>
                <a:ea typeface="+mn-ea"/>
                <a:cs typeface="Times New Roman" pitchFamily="18" charset="0"/>
              </a:endParaRPr>
            </a:p>
          </p:txBody>
        </p:sp>
        <p:sp>
          <p:nvSpPr>
            <p:cNvPr id="50" name="Line 33"/>
            <p:cNvSpPr>
              <a:spLocks noChangeShapeType="1"/>
            </p:cNvSpPr>
            <p:nvPr/>
          </p:nvSpPr>
          <p:spPr bwMode="auto">
            <a:xfrm>
              <a:off x="762000" y="1931611"/>
              <a:ext cx="3810000" cy="0"/>
            </a:xfrm>
            <a:prstGeom prst="line">
              <a:avLst/>
            </a:prstGeom>
            <a:grpFill/>
            <a:ln w="9525">
              <a:solidFill>
                <a:schemeClr val="tx1"/>
              </a:solidFill>
              <a:round/>
              <a:headEnd/>
              <a:tailEnd type="triangle" w="med" len="med"/>
            </a:ln>
          </p:spPr>
          <p:txBody>
            <a:bodyPr lIns="92075" tIns="46038" rIns="92075" bIns="46038">
              <a:spAutoFit/>
            </a:bodyPr>
            <a:lstStyle/>
            <a:p>
              <a:pPr algn="ctr">
                <a:defRPr/>
              </a:pPr>
              <a:endParaRPr lang="fr-FR">
                <a:latin typeface="+mn-lt"/>
                <a:ea typeface="+mn-ea"/>
                <a:cs typeface="Times New Roman" pitchFamily="18" charset="0"/>
              </a:endParaRPr>
            </a:p>
          </p:txBody>
        </p:sp>
      </p:grpSp>
      <p:grpSp>
        <p:nvGrpSpPr>
          <p:cNvPr id="4" name="Group 50"/>
          <p:cNvGrpSpPr>
            <a:grpSpLocks/>
          </p:cNvGrpSpPr>
          <p:nvPr/>
        </p:nvGrpSpPr>
        <p:grpSpPr bwMode="auto">
          <a:xfrm>
            <a:off x="7761288" y="3071813"/>
            <a:ext cx="1655762" cy="989012"/>
            <a:chOff x="6948239" y="3432175"/>
            <a:chExt cx="1871663" cy="989013"/>
          </a:xfrm>
          <a:solidFill>
            <a:srgbClr val="FFFF99"/>
          </a:solidFill>
        </p:grpSpPr>
        <p:sp>
          <p:nvSpPr>
            <p:cNvPr id="52" name="Line 30"/>
            <p:cNvSpPr>
              <a:spLocks noChangeShapeType="1"/>
            </p:cNvSpPr>
            <p:nvPr/>
          </p:nvSpPr>
          <p:spPr bwMode="auto">
            <a:xfrm flipV="1">
              <a:off x="7811393" y="3448050"/>
              <a:ext cx="1008509" cy="0"/>
            </a:xfrm>
            <a:prstGeom prst="line">
              <a:avLst/>
            </a:prstGeom>
            <a:grpFill/>
            <a:ln w="9525">
              <a:solidFill>
                <a:schemeClr val="tx1"/>
              </a:solidFill>
              <a:round/>
              <a:headEnd/>
              <a:tailEnd/>
            </a:ln>
          </p:spPr>
          <p:txBody>
            <a:bodyPr lIns="92075" tIns="46038" rIns="92075" bIns="46038">
              <a:spAutoFit/>
            </a:bodyPr>
            <a:lstStyle/>
            <a:p>
              <a:pPr algn="ctr">
                <a:defRPr/>
              </a:pPr>
              <a:endParaRPr lang="fr-FR">
                <a:latin typeface="+mn-lt"/>
                <a:ea typeface="+mn-ea"/>
                <a:cs typeface="Times New Roman" pitchFamily="18" charset="0"/>
              </a:endParaRPr>
            </a:p>
          </p:txBody>
        </p:sp>
        <p:sp>
          <p:nvSpPr>
            <p:cNvPr id="53" name="Line 31"/>
            <p:cNvSpPr>
              <a:spLocks noChangeShapeType="1"/>
            </p:cNvSpPr>
            <p:nvPr/>
          </p:nvSpPr>
          <p:spPr bwMode="auto">
            <a:xfrm flipH="1">
              <a:off x="8819902" y="3432175"/>
              <a:ext cx="0" cy="989013"/>
            </a:xfrm>
            <a:prstGeom prst="line">
              <a:avLst/>
            </a:prstGeom>
            <a:grpFill/>
            <a:ln w="9525">
              <a:solidFill>
                <a:schemeClr val="tx1"/>
              </a:solidFill>
              <a:round/>
              <a:headEnd/>
              <a:tailEnd/>
            </a:ln>
          </p:spPr>
          <p:txBody>
            <a:bodyPr lIns="92075" tIns="46038" rIns="92075" bIns="46038">
              <a:spAutoFit/>
            </a:bodyPr>
            <a:lstStyle/>
            <a:p>
              <a:pPr algn="ctr">
                <a:defRPr/>
              </a:pPr>
              <a:endParaRPr lang="fr-FR">
                <a:latin typeface="+mn-lt"/>
                <a:ea typeface="+mn-ea"/>
                <a:cs typeface="Times New Roman" pitchFamily="18" charset="0"/>
              </a:endParaRPr>
            </a:p>
          </p:txBody>
        </p:sp>
        <p:sp>
          <p:nvSpPr>
            <p:cNvPr id="54" name="Line 33"/>
            <p:cNvSpPr>
              <a:spLocks noChangeShapeType="1"/>
            </p:cNvSpPr>
            <p:nvPr/>
          </p:nvSpPr>
          <p:spPr bwMode="auto">
            <a:xfrm flipH="1" flipV="1">
              <a:off x="6948239" y="4421188"/>
              <a:ext cx="1871663" cy="0"/>
            </a:xfrm>
            <a:prstGeom prst="line">
              <a:avLst/>
            </a:prstGeom>
            <a:grpFill/>
            <a:ln w="9525">
              <a:solidFill>
                <a:schemeClr val="tx1"/>
              </a:solidFill>
              <a:round/>
              <a:headEnd/>
              <a:tailEnd type="triangle" w="med" len="med"/>
            </a:ln>
          </p:spPr>
          <p:txBody>
            <a:bodyPr lIns="92075" tIns="46038" rIns="92075" bIns="46038">
              <a:spAutoFit/>
            </a:bodyPr>
            <a:lstStyle/>
            <a:p>
              <a:pPr algn="ctr">
                <a:defRPr/>
              </a:pPr>
              <a:endParaRPr lang="fr-FR">
                <a:latin typeface="+mn-lt"/>
                <a:ea typeface="+mn-ea"/>
                <a:cs typeface="Times New Roman" pitchFamily="18" charset="0"/>
              </a:endParaRPr>
            </a:p>
          </p:txBody>
        </p:sp>
      </p:grpSp>
      <p:sp>
        <p:nvSpPr>
          <p:cNvPr id="65557" name="Text Box 21"/>
          <p:cNvSpPr txBox="1">
            <a:spLocks noChangeArrowheads="1"/>
          </p:cNvSpPr>
          <p:nvPr/>
        </p:nvSpPr>
        <p:spPr bwMode="auto">
          <a:xfrm>
            <a:off x="6248400" y="5589588"/>
            <a:ext cx="3048000" cy="279400"/>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7. Set configuration params</a:t>
            </a:r>
          </a:p>
        </p:txBody>
      </p:sp>
      <p:sp>
        <p:nvSpPr>
          <p:cNvPr id="65558" name="Text Box 21"/>
          <p:cNvSpPr txBox="1">
            <a:spLocks noChangeArrowheads="1"/>
          </p:cNvSpPr>
          <p:nvPr/>
        </p:nvSpPr>
        <p:spPr bwMode="auto">
          <a:xfrm>
            <a:off x="6226175" y="4733925"/>
            <a:ext cx="3048000" cy="279400"/>
          </a:xfrm>
          <a:prstGeom prst="rect">
            <a:avLst/>
          </a:prstGeom>
          <a:solidFill>
            <a:srgbClr val="FFFF99"/>
          </a:solidFill>
          <a:ln w="9525">
            <a:solidFill>
              <a:schemeClr val="tx1"/>
            </a:solidFill>
            <a:miter lim="800000"/>
            <a:headEnd/>
            <a:tailEnd/>
          </a:ln>
        </p:spPr>
        <p:txBody>
          <a:bodyPr lIns="12700" tIns="12700" rIns="12700" bIns="12700">
            <a:prstTxWarp prst="textNoShape">
              <a:avLst/>
            </a:prstTxWarp>
            <a:spAutoFit/>
          </a:bodyPr>
          <a:lstStyle/>
          <a:p>
            <a:pPr algn="ctr" defTabSz="228600">
              <a:buClr>
                <a:srgbClr val="FF0000"/>
              </a:buClr>
              <a:buFont typeface="Arial" pitchFamily="-111" charset="0"/>
              <a:buNone/>
            </a:pPr>
            <a:r>
              <a:rPr lang="en-US" sz="1600">
                <a:latin typeface="Arial" pitchFamily="-111" charset="0"/>
              </a:rPr>
              <a:t>6. Grant access rights</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1. Set server capabilities info</a:t>
            </a:r>
          </a:p>
        </p:txBody>
      </p:sp>
      <p:sp>
        <p:nvSpPr>
          <p:cNvPr id="66563" name="Rectangle 1027"/>
          <p:cNvSpPr>
            <a:spLocks noGrp="1" noChangeArrowheads="1"/>
          </p:cNvSpPr>
          <p:nvPr>
            <p:ph type="body" idx="1"/>
          </p:nvPr>
        </p:nvSpPr>
        <p:spPr>
          <a:xfrm>
            <a:off x="742950" y="1484313"/>
            <a:ext cx="8166100" cy="4608512"/>
          </a:xfrm>
        </p:spPr>
        <p:txBody>
          <a:bodyPr/>
          <a:lstStyle/>
          <a:p>
            <a:pPr eaLnBrk="1" hangingPunct="1"/>
            <a:r>
              <a:rPr lang="en-US">
                <a:ea typeface="ＭＳ Ｐゴシック" pitchFamily="-111" charset="-128"/>
                <a:cs typeface="ＭＳ Ｐゴシック" pitchFamily="-111" charset="-128"/>
              </a:rPr>
              <a:t>Sets the base content of the information returned by the </a:t>
            </a:r>
            <a:r>
              <a:rPr lang="en-US" b="1" i="1">
                <a:ea typeface="ＭＳ Ｐゴシック" pitchFamily="-111" charset="-128"/>
                <a:cs typeface="ＭＳ Ｐゴシック" pitchFamily="-111" charset="-128"/>
              </a:rPr>
              <a:t>GetCapabilities</a:t>
            </a:r>
            <a:r>
              <a:rPr lang="en-US">
                <a:ea typeface="ＭＳ Ｐゴシック" pitchFamily="-111" charset="-128"/>
                <a:cs typeface="ＭＳ Ｐゴシック" pitchFamily="-111" charset="-128"/>
              </a:rPr>
              <a:t> request:</a:t>
            </a:r>
          </a:p>
          <a:p>
            <a:pPr lvl="1" eaLnBrk="1" hangingPunct="1"/>
            <a:r>
              <a:rPr lang="en-US"/>
              <a:t>Name and description of the server</a:t>
            </a:r>
          </a:p>
          <a:p>
            <a:pPr lvl="1" eaLnBrk="1" hangingPunct="1"/>
            <a:r>
              <a:rPr lang="en-US"/>
              <a:t>List of supported requests</a:t>
            </a:r>
          </a:p>
          <a:p>
            <a:pPr lvl="1" eaLnBrk="1" hangingPunct="1"/>
            <a:r>
              <a:rPr lang="en-US"/>
              <a:t>List of supported OGC filter operations</a:t>
            </a:r>
          </a:p>
          <a:p>
            <a:pPr eaLnBrk="1" hangingPunct="1"/>
            <a:r>
              <a:rPr lang="en-US">
                <a:ea typeface="ＭＳ Ｐゴシック" pitchFamily="-111" charset="-128"/>
                <a:cs typeface="ＭＳ Ｐゴシック" pitchFamily="-111" charset="-128"/>
              </a:rPr>
              <a:t>Provide it as an XML document</a:t>
            </a:r>
          </a:p>
          <a:p>
            <a:pPr eaLnBrk="1" hangingPunct="1"/>
            <a:r>
              <a:rPr lang="en-US">
                <a:ea typeface="ＭＳ Ｐゴシック" pitchFamily="-111" charset="-128"/>
                <a:cs typeface="ＭＳ Ｐゴシック" pitchFamily="-111" charset="-128"/>
              </a:rPr>
              <a:t>Really a template that will be filled with actual data by the GetCapabilities request</a:t>
            </a:r>
          </a:p>
          <a:p>
            <a:pPr lvl="1" eaLnBrk="1" hangingPunct="1"/>
            <a:r>
              <a:rPr lang="en-US"/>
              <a:t>URLs will be replaced with the actual server URLs</a:t>
            </a:r>
          </a:p>
          <a:p>
            <a:pPr lvl="1" eaLnBrk="1" hangingPunct="1"/>
            <a:r>
              <a:rPr lang="en-US"/>
              <a:t>Published feature types will be added</a:t>
            </a:r>
          </a:p>
          <a:p>
            <a:pPr eaLnBrk="1" hangingPunct="1"/>
            <a:r>
              <a:rPr lang="en-US">
                <a:ea typeface="ＭＳ Ｐゴシック" pitchFamily="-111" charset="-128"/>
                <a:cs typeface="ＭＳ Ｐゴシック" pitchFamily="-111" charset="-128"/>
              </a:rPr>
              <a:t>Restart the web application or wait for </a:t>
            </a:r>
            <a:r>
              <a:rPr lang="en-US" b="1">
                <a:ea typeface="ＭＳ Ｐゴシック" pitchFamily="-111" charset="-128"/>
                <a:cs typeface="ＭＳ Ｐゴシック" pitchFamily="-111" charset="-128"/>
              </a:rPr>
              <a:t>wfs_cache_sync_interval </a:t>
            </a:r>
            <a:r>
              <a:rPr lang="en-US">
                <a:ea typeface="ＭＳ Ｐゴシック" pitchFamily="-111" charset="-128"/>
                <a:cs typeface="ＭＳ Ｐゴシック" pitchFamily="-111" charset="-128"/>
              </a:rPr>
              <a:t> to expire</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5"/>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server capabilities info</a:t>
            </a:r>
          </a:p>
        </p:txBody>
      </p:sp>
      <p:sp>
        <p:nvSpPr>
          <p:cNvPr id="67587" name="Rectangle 6"/>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Load the capabilities info from an XML file</a:t>
            </a:r>
          </a:p>
          <a:p>
            <a:pPr lvl="1" eaLnBrk="1" hangingPunct="1"/>
            <a:r>
              <a:rPr lang="en-US"/>
              <a:t>Define a directory that points to the XML file :</a:t>
            </a:r>
          </a:p>
          <a:p>
            <a:pPr lvl="1" eaLnBrk="1" hangingPunct="1"/>
            <a:endParaRPr lang="en-US"/>
          </a:p>
          <a:p>
            <a:pPr lvl="1" eaLnBrk="1" hangingPunct="1"/>
            <a:endParaRPr lang="en-US"/>
          </a:p>
          <a:p>
            <a:pPr lvl="1" eaLnBrk="1" hangingPunct="1"/>
            <a:r>
              <a:rPr lang="en-US"/>
              <a:t>Load the file using the “BFILE” mechanism :</a:t>
            </a:r>
          </a:p>
        </p:txBody>
      </p:sp>
      <p:sp>
        <p:nvSpPr>
          <p:cNvPr id="67588" name="Rectangle 3"/>
          <p:cNvSpPr>
            <a:spLocks noChangeArrowheads="1"/>
          </p:cNvSpPr>
          <p:nvPr/>
        </p:nvSpPr>
        <p:spPr bwMode="gray">
          <a:xfrm>
            <a:off x="685800" y="3533775"/>
            <a:ext cx="8918575" cy="25622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begin</a:t>
            </a:r>
          </a:p>
          <a:p>
            <a:pPr defTabSz="228600"/>
            <a:r>
              <a:rPr lang="en-US" sz="1600"/>
              <a:t>  SDO_WFS_PROCESS.insertCapabilitiesInfo(</a:t>
            </a:r>
          </a:p>
          <a:p>
            <a:pPr defTabSz="228600"/>
            <a:r>
              <a:rPr lang="en-US" sz="1600"/>
              <a:t>    </a:t>
            </a:r>
            <a:r>
              <a:rPr lang="en-US" sz="1600">
                <a:solidFill>
                  <a:srgbClr val="FF0000"/>
                </a:solidFill>
              </a:rPr>
              <a:t>xmltype(</a:t>
            </a:r>
          </a:p>
          <a:p>
            <a:pPr defTabSz="228600"/>
            <a:r>
              <a:rPr lang="en-US" sz="1600">
                <a:solidFill>
                  <a:srgbClr val="FF0000"/>
                </a:solidFill>
              </a:rPr>
              <a:t>      bfilename('WFS_XML', 'WFScapabilitiesTemplate.xml'),</a:t>
            </a:r>
          </a:p>
          <a:p>
            <a:pPr defTabSz="228600"/>
            <a:r>
              <a:rPr lang="en-US" sz="1600">
                <a:solidFill>
                  <a:srgbClr val="FF0000"/>
                </a:solidFill>
              </a:rPr>
              <a:t>      nls_charset_id('AL32UTF8')</a:t>
            </a:r>
          </a:p>
          <a:p>
            <a:pPr defTabSz="228600"/>
            <a:r>
              <a:rPr lang="en-US" sz="1600"/>
              <a:t>    )</a:t>
            </a:r>
          </a:p>
          <a:p>
            <a:pPr defTabSz="228600"/>
            <a:r>
              <a:rPr lang="en-US" sz="1600"/>
              <a:t>  );</a:t>
            </a:r>
          </a:p>
          <a:p>
            <a:pPr defTabSz="228600"/>
            <a:r>
              <a:rPr lang="en-US" sz="1600"/>
              <a:t>end;</a:t>
            </a:r>
          </a:p>
          <a:p>
            <a:pPr defTabSz="228600"/>
            <a:r>
              <a:rPr lang="en-US" sz="1600"/>
              <a:t>/</a:t>
            </a:r>
          </a:p>
          <a:p>
            <a:pPr defTabSz="228600"/>
            <a:r>
              <a:rPr lang="en-US" sz="1600"/>
              <a:t>commit;</a:t>
            </a:r>
          </a:p>
        </p:txBody>
      </p:sp>
      <p:sp>
        <p:nvSpPr>
          <p:cNvPr id="67589" name="Rectangle 4"/>
          <p:cNvSpPr>
            <a:spLocks noChangeArrowheads="1"/>
          </p:cNvSpPr>
          <p:nvPr/>
        </p:nvSpPr>
        <p:spPr bwMode="gray">
          <a:xfrm>
            <a:off x="685800" y="2438400"/>
            <a:ext cx="8918575" cy="6064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create or replace directory WFS_XML </a:t>
            </a:r>
          </a:p>
          <a:p>
            <a:pPr defTabSz="228600"/>
            <a:r>
              <a:rPr lang="en-US" sz="1600"/>
              <a:t>  as ‘&lt;directory that contains the template&gt;';</a:t>
            </a:r>
          </a:p>
        </p:txBody>
      </p:sp>
      <p:sp>
        <p:nvSpPr>
          <p:cNvPr id="7" name="TextBox 6"/>
          <p:cNvSpPr txBox="1"/>
          <p:nvPr/>
        </p:nvSpPr>
        <p:spPr>
          <a:xfrm>
            <a:off x="8121650" y="115888"/>
            <a:ext cx="1655763" cy="708025"/>
          </a:xfrm>
          <a:prstGeom prst="rect">
            <a:avLst/>
          </a:prstGeom>
          <a:solidFill>
            <a:schemeClr val="bg1">
              <a:lumMod val="95000"/>
            </a:schemeClr>
          </a:solidFill>
          <a:ln>
            <a:solidFill>
              <a:schemeClr val="accent1"/>
            </a:solidFill>
          </a:ln>
        </p:spPr>
        <p:txBody>
          <a:bodyPr>
            <a:prstTxWarp prst="textNoShape">
              <a:avLst/>
            </a:prstTxWarp>
            <a:spAutoFit/>
          </a:bodyPr>
          <a:lstStyle/>
          <a:p>
            <a:pPr algn="ctr">
              <a:defRPr/>
            </a:pPr>
            <a:r>
              <a:rPr lang="fr-FR" sz="2000" b="0">
                <a:latin typeface="Arial" pitchFamily="-84" charset="0"/>
                <a:ea typeface="Times New Roman" pitchFamily="-84" charset="0"/>
                <a:cs typeface="Times New Roman" pitchFamily="-84" charset="0"/>
              </a:rPr>
              <a:t>Run as SYSTEM</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server capabilities info</a:t>
            </a:r>
            <a:br>
              <a:rPr lang="en-US">
                <a:ea typeface="ＭＳ Ｐゴシック" pitchFamily="-111" charset="-128"/>
                <a:cs typeface="ＭＳ Ｐゴシック" pitchFamily="-111" charset="-128"/>
              </a:rPr>
            </a:br>
            <a:r>
              <a:rPr lang="en-US" sz="2400" i="1">
                <a:ea typeface="ＭＳ Ｐゴシック" pitchFamily="-111" charset="-128"/>
                <a:cs typeface="ＭＳ Ｐゴシック" pitchFamily="-111" charset="-128"/>
              </a:rPr>
              <a:t>Load in PL/SQL</a:t>
            </a:r>
            <a:endParaRPr lang="en-US" sz="3600">
              <a:ea typeface="ＭＳ Ｐゴシック" pitchFamily="-111" charset="-128"/>
              <a:cs typeface="ＭＳ Ｐゴシック" pitchFamily="-111" charset="-128"/>
            </a:endParaRPr>
          </a:p>
        </p:txBody>
      </p:sp>
      <p:sp>
        <p:nvSpPr>
          <p:cNvPr id="68611" name="Rectangle 4"/>
          <p:cNvSpPr>
            <a:spLocks noChangeArrowheads="1"/>
          </p:cNvSpPr>
          <p:nvPr/>
        </p:nvSpPr>
        <p:spPr bwMode="gray">
          <a:xfrm>
            <a:off x="685800" y="1287463"/>
            <a:ext cx="8918575" cy="4770437"/>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declare</a:t>
            </a:r>
          </a:p>
          <a:p>
            <a:pPr defTabSz="228600"/>
            <a:r>
              <a:rPr lang="en-US" sz="1600"/>
              <a:t>  capabilitiesXML CLOB :=</a:t>
            </a:r>
          </a:p>
          <a:p>
            <a:pPr defTabSz="228600"/>
            <a:r>
              <a:rPr lang="en-US" sz="1600"/>
              <a:t>'&lt;WFS_Capabilities version="1.0.0" xmlns="http://www.opengis.net/wfs" </a:t>
            </a:r>
          </a:p>
          <a:p>
            <a:pPr defTabSz="228600"/>
            <a:r>
              <a:rPr lang="en-US" sz="1600"/>
              <a:t>   xmlns:ogc="http://www.opengis.net/ogc" &gt;</a:t>
            </a:r>
          </a:p>
          <a:p>
            <a:pPr defTabSz="228600"/>
            <a:r>
              <a:rPr lang="en-US" sz="1600"/>
              <a:t>  &lt;Service&gt;</a:t>
            </a:r>
          </a:p>
          <a:p>
            <a:pPr defTabSz="228600"/>
            <a:r>
              <a:rPr lang="en-US" sz="1600"/>
              <a:t>    &lt;Name&gt; Oracle WFS &lt;/Name&gt;</a:t>
            </a:r>
          </a:p>
          <a:p>
            <a:pPr defTabSz="228600"/>
            <a:r>
              <a:rPr lang="en-US" sz="1600"/>
              <a:t>    &lt;Title&gt; Oracle Web Feature Service &lt;/Title&gt;</a:t>
            </a:r>
          </a:p>
          <a:p>
            <a:pPr defTabSz="228600"/>
            <a:r>
              <a:rPr lang="en-US" sz="1600"/>
              <a:t>    &lt;Abstract&gt; Web Feature Service maintained by Oracle &lt;/Abstract&gt;</a:t>
            </a:r>
          </a:p>
          <a:p>
            <a:pPr defTabSz="228600"/>
            <a:r>
              <a:rPr lang="en-US" sz="1600"/>
              <a:t>    &lt;OnlineResource&gt; </a:t>
            </a:r>
            <a:r>
              <a:rPr lang="en-US" sz="1600">
                <a:solidFill>
                  <a:schemeClr val="accent1"/>
                </a:solidFill>
              </a:rPr>
              <a:t>http://www.someserver.com/wfs/cwwfs.cgi?</a:t>
            </a:r>
            <a:r>
              <a:rPr lang="en-US" sz="1600"/>
              <a:t>    </a:t>
            </a:r>
          </a:p>
          <a:p>
            <a:pPr defTabSz="228600"/>
            <a:r>
              <a:rPr lang="en-US" sz="1600"/>
              <a:t>    &lt;/OnlineResource&gt;</a:t>
            </a:r>
          </a:p>
          <a:p>
            <a:pPr defTabSz="228600"/>
            <a:r>
              <a:rPr lang="en-US" sz="1600"/>
              <a:t>  &lt;/Service&gt;</a:t>
            </a:r>
          </a:p>
          <a:p>
            <a:pPr defTabSz="228600"/>
            <a:r>
              <a:rPr lang="en-US" sz="1600"/>
              <a:t>...</a:t>
            </a:r>
          </a:p>
          <a:p>
            <a:pPr defTabSz="228600"/>
            <a:r>
              <a:rPr lang="en-US" sz="1600"/>
              <a:t>&lt;/WFS_Capabilities&gt;';</a:t>
            </a:r>
          </a:p>
          <a:p>
            <a:pPr defTabSz="228600"/>
            <a:r>
              <a:rPr lang="en-US" sz="1600"/>
              <a:t>begin</a:t>
            </a:r>
          </a:p>
          <a:p>
            <a:pPr defTabSz="228600"/>
            <a:r>
              <a:rPr lang="en-US" sz="1600"/>
              <a:t>  </a:t>
            </a:r>
            <a:r>
              <a:rPr lang="en-US" sz="1600">
                <a:solidFill>
                  <a:schemeClr val="accent1"/>
                </a:solidFill>
              </a:rPr>
              <a:t>SDO_WFS_PROCESS.insertCapabilitiesInfo (</a:t>
            </a:r>
          </a:p>
          <a:p>
            <a:pPr defTabSz="228600"/>
            <a:r>
              <a:rPr lang="en-US" sz="1600">
                <a:solidFill>
                  <a:schemeClr val="accent1"/>
                </a:solidFill>
              </a:rPr>
              <a:t>    xmltype(capabilitiesXML));</a:t>
            </a:r>
          </a:p>
          <a:p>
            <a:pPr defTabSz="228600"/>
            <a:r>
              <a:rPr lang="en-US" sz="1600"/>
              <a:t>end;</a:t>
            </a:r>
          </a:p>
          <a:p>
            <a:pPr defTabSz="228600"/>
            <a:r>
              <a:rPr lang="en-US" sz="1600"/>
              <a:t>/</a:t>
            </a:r>
          </a:p>
          <a:p>
            <a:pPr defTabSz="228600"/>
            <a:r>
              <a:rPr lang="en-US" sz="1600"/>
              <a:t>Commit;</a:t>
            </a:r>
          </a:p>
        </p:txBody>
      </p:sp>
      <p:sp>
        <p:nvSpPr>
          <p:cNvPr id="68612" name="Rectangle 7"/>
          <p:cNvSpPr>
            <a:spLocks noChangeArrowheads="1"/>
          </p:cNvSpPr>
          <p:nvPr/>
        </p:nvSpPr>
        <p:spPr bwMode="gray">
          <a:xfrm>
            <a:off x="3276600" y="3290888"/>
            <a:ext cx="5105400" cy="3048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696328" name="Text Box 8"/>
          <p:cNvSpPr txBox="1">
            <a:spLocks noChangeArrowheads="1"/>
          </p:cNvSpPr>
          <p:nvPr/>
        </p:nvSpPr>
        <p:spPr bwMode="auto">
          <a:xfrm>
            <a:off x="6172200" y="3595688"/>
            <a:ext cx="3200400" cy="928687"/>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Service URL. Do not specify - will be automatically filled at run time</a:t>
            </a: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5"/>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server capabilities info</a:t>
            </a:r>
          </a:p>
        </p:txBody>
      </p:sp>
      <p:sp>
        <p:nvSpPr>
          <p:cNvPr id="69635" name="Rectangle 6"/>
          <p:cNvSpPr>
            <a:spLocks noGrp="1" noChangeArrowheads="1"/>
          </p:cNvSpPr>
          <p:nvPr>
            <p:ph type="body" idx="1"/>
          </p:nvPr>
        </p:nvSpPr>
        <p:spPr/>
        <p:txBody>
          <a:bodyPr/>
          <a:lstStyle/>
          <a:p>
            <a:pPr eaLnBrk="1" hangingPunct="1"/>
            <a:r>
              <a:rPr lang="en-US" u="sng">
                <a:solidFill>
                  <a:schemeClr val="accent1"/>
                </a:solidFill>
                <a:ea typeface="ＭＳ Ｐゴシック" pitchFamily="-111" charset="-128"/>
                <a:cs typeface="ＭＳ Ｐゴシック" pitchFamily="-111" charset="-128"/>
              </a:rPr>
              <a:t>This is a required step!</a:t>
            </a:r>
          </a:p>
          <a:p>
            <a:pPr eaLnBrk="1" hangingPunct="1"/>
            <a:r>
              <a:rPr lang="en-US">
                <a:ea typeface="ＭＳ Ｐゴシック" pitchFamily="-111" charset="-128"/>
                <a:cs typeface="ＭＳ Ｐゴシック" pitchFamily="-111" charset="-128"/>
              </a:rPr>
              <a:t>If you miss it, then the getCapabilities request will fail and your WFS will be unusable</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pic>
        <p:nvPicPr>
          <p:cNvPr id="69636" name="Picture 7" descr="D:\Courses\Spatial11g-Workshop\labs\16-Web-Services\02-WFS\capture1.bmp"/>
          <p:cNvPicPr>
            <a:picLocks noChangeAspect="1" noChangeArrowheads="1"/>
          </p:cNvPicPr>
          <p:nvPr/>
        </p:nvPicPr>
        <p:blipFill>
          <a:blip r:embed="rId2"/>
          <a:srcRect/>
          <a:stretch>
            <a:fillRect/>
          </a:stretch>
        </p:blipFill>
        <p:spPr bwMode="auto">
          <a:xfrm>
            <a:off x="533400" y="2895600"/>
            <a:ext cx="9067800" cy="2514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Updating and viewing the capabilities info</a:t>
            </a:r>
          </a:p>
        </p:txBody>
      </p:sp>
      <p:sp>
        <p:nvSpPr>
          <p:cNvPr id="70659"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If you need to update the capabilities info, just reload it</a:t>
            </a:r>
          </a:p>
          <a:p>
            <a:pPr eaLnBrk="1" hangingPunct="1"/>
            <a:r>
              <a:rPr lang="en-US">
                <a:ea typeface="ＭＳ Ｐゴシック" pitchFamily="-111" charset="-128"/>
                <a:cs typeface="ＭＳ Ｐゴシック" pitchFamily="-111" charset="-128"/>
              </a:rPr>
              <a:t>Use the same call as for the initial definition: SDO_WFS_PROCESS.insertCapabilitiesInfo ()</a:t>
            </a:r>
          </a:p>
          <a:p>
            <a:pPr eaLnBrk="1" hangingPunct="1"/>
            <a:r>
              <a:rPr lang="en-US">
                <a:ea typeface="ＭＳ Ｐゴシック" pitchFamily="-111" charset="-128"/>
                <a:cs typeface="ＭＳ Ｐゴシック" pitchFamily="-111" charset="-128"/>
              </a:rPr>
              <a:t>This will replace the capability template</a:t>
            </a:r>
          </a:p>
          <a:p>
            <a:pPr eaLnBrk="1" hangingPunct="1"/>
            <a:r>
              <a:rPr lang="en-US">
                <a:ea typeface="ＭＳ Ｐゴシック" pitchFamily="-111" charset="-128"/>
                <a:cs typeface="ＭＳ Ｐゴシック" pitchFamily="-111" charset="-128"/>
              </a:rPr>
              <a:t>To view the template that you loaded:</a:t>
            </a: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The table also shows the time the template was last updated and the WFS version.</a:t>
            </a:r>
          </a:p>
          <a:p>
            <a:pPr eaLnBrk="1" hangingPunct="1"/>
            <a:endParaRPr lang="en-US">
              <a:ea typeface="ＭＳ Ｐゴシック" pitchFamily="-111" charset="-128"/>
              <a:cs typeface="ＭＳ Ｐゴシック" pitchFamily="-111" charset="-128"/>
            </a:endParaRPr>
          </a:p>
        </p:txBody>
      </p:sp>
      <p:sp>
        <p:nvSpPr>
          <p:cNvPr id="70660" name="Rectangle 4"/>
          <p:cNvSpPr>
            <a:spLocks noChangeArrowheads="1"/>
          </p:cNvSpPr>
          <p:nvPr/>
        </p:nvSpPr>
        <p:spPr bwMode="gray">
          <a:xfrm>
            <a:off x="685800" y="3716338"/>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SELECT * FROM MDSYS.WFS_CAPABILITIESINFO$;</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Overview of Spatial Web Services</a:t>
            </a:r>
          </a:p>
        </p:txBody>
      </p:sp>
      <p:sp>
        <p:nvSpPr>
          <p:cNvPr id="20483" name="Rectangle 3"/>
          <p:cNvSpPr>
            <a:spLocks noGrp="1" noChangeArrowheads="1"/>
          </p:cNvSpPr>
          <p:nvPr>
            <p:ph type="body" idx="1"/>
          </p:nvPr>
        </p:nvSpPr>
        <p:spPr>
          <a:xfrm>
            <a:off x="742950" y="1905000"/>
            <a:ext cx="8166100" cy="3124200"/>
          </a:xfrm>
        </p:spPr>
        <p:txBody>
          <a:bodyPr/>
          <a:lstStyle/>
          <a:p>
            <a:pPr eaLnBrk="1" hangingPunct="1"/>
            <a:r>
              <a:rPr lang="en-US">
                <a:ea typeface="ＭＳ Ｐゴシック" pitchFamily="-111" charset="-128"/>
                <a:cs typeface="ＭＳ Ｐゴシック" pitchFamily="-111" charset="-128"/>
              </a:rPr>
              <a:t>Geocoder</a:t>
            </a:r>
          </a:p>
          <a:p>
            <a:pPr lvl="1" eaLnBrk="1" hangingPunct="1"/>
            <a:r>
              <a:rPr lang="en-US">
                <a:solidFill>
                  <a:srgbClr val="000000"/>
                </a:solidFill>
              </a:rPr>
              <a:t>Converts an address into geographical coordinates</a:t>
            </a:r>
          </a:p>
          <a:p>
            <a:pPr eaLnBrk="1" hangingPunct="1"/>
            <a:r>
              <a:rPr lang="en-US">
                <a:ea typeface="ＭＳ Ｐゴシック" pitchFamily="-111" charset="-128"/>
                <a:cs typeface="ＭＳ Ｐゴシック" pitchFamily="-111" charset="-128"/>
              </a:rPr>
              <a:t>Router</a:t>
            </a:r>
          </a:p>
          <a:p>
            <a:pPr lvl="1" eaLnBrk="1" hangingPunct="1"/>
            <a:r>
              <a:rPr lang="en-US"/>
              <a:t>Returns optimal driving directions between two locations</a:t>
            </a:r>
          </a:p>
          <a:p>
            <a:pPr eaLnBrk="1" hangingPunct="1"/>
            <a:r>
              <a:rPr lang="en-US">
                <a:ea typeface="ＭＳ Ｐゴシック" pitchFamily="-111" charset="-128"/>
                <a:cs typeface="ＭＳ Ｐゴシック" pitchFamily="-111" charset="-128"/>
              </a:rPr>
              <a:t>Mapper</a:t>
            </a:r>
          </a:p>
          <a:p>
            <a:pPr lvl="1" eaLnBrk="1" hangingPunct="1"/>
            <a:r>
              <a:rPr lang="en-US"/>
              <a:t>Mapviewer and Oracle Maps</a:t>
            </a:r>
          </a:p>
        </p:txBody>
      </p:sp>
      <p:sp>
        <p:nvSpPr>
          <p:cNvPr id="20484" name="Rectangle 4"/>
          <p:cNvSpPr>
            <a:spLocks noChangeArrowheads="1"/>
          </p:cNvSpPr>
          <p:nvPr/>
        </p:nvSpPr>
        <p:spPr bwMode="auto">
          <a:xfrm>
            <a:off x="869950" y="1219200"/>
            <a:ext cx="8166100" cy="457200"/>
          </a:xfrm>
          <a:prstGeom prst="rect">
            <a:avLst/>
          </a:prstGeom>
          <a:noFill/>
          <a:ln w="9525">
            <a:noFill/>
            <a:miter lim="800000"/>
            <a:headEnd/>
            <a:tailEnd/>
          </a:ln>
        </p:spPr>
        <p:txBody>
          <a:bodyPr lIns="0" tIns="0" rIns="0" bIns="0">
            <a:prstTxWarp prst="textNoShape">
              <a:avLst/>
            </a:prstTxWarp>
          </a:bodyPr>
          <a:lstStyle/>
          <a:p>
            <a:pPr marL="227013" indent="-227013" algn="ctr">
              <a:spcBef>
                <a:spcPct val="20000"/>
              </a:spcBef>
              <a:buClr>
                <a:schemeClr val="accent1"/>
              </a:buClr>
            </a:pPr>
            <a:r>
              <a:rPr lang="en-US" sz="2400">
                <a:solidFill>
                  <a:schemeClr val="accent1"/>
                </a:solidFill>
                <a:latin typeface="Arial" pitchFamily="-111" charset="0"/>
              </a:rPr>
              <a:t>Oracle Specific Services</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Clearing server capabilities info</a:t>
            </a:r>
          </a:p>
        </p:txBody>
      </p:sp>
      <p:sp>
        <p:nvSpPr>
          <p:cNvPr id="71683" name="Rectangle 1027"/>
          <p:cNvSpPr>
            <a:spLocks noGrp="1" noChangeArrowheads="1"/>
          </p:cNvSpPr>
          <p:nvPr>
            <p:ph type="body" idx="1"/>
          </p:nvPr>
        </p:nvSpPr>
        <p:spPr/>
        <p:txBody>
          <a:bodyPr/>
          <a:lstStyle/>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You can also just clear the table</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
        <p:nvSpPr>
          <p:cNvPr id="71684" name="Rectangle 1029"/>
          <p:cNvSpPr>
            <a:spLocks noChangeArrowheads="1"/>
          </p:cNvSpPr>
          <p:nvPr/>
        </p:nvSpPr>
        <p:spPr bwMode="gray">
          <a:xfrm>
            <a:off x="685800" y="2133600"/>
            <a:ext cx="8918575" cy="5842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EXEC SDO_WFS_PROCESS.deleteCapabilitiesInfo(); </a:t>
            </a:r>
          </a:p>
          <a:p>
            <a:pPr defTabSz="228600"/>
            <a:r>
              <a:rPr lang="en-US" sz="1600"/>
              <a:t>COMMIT;</a:t>
            </a:r>
          </a:p>
        </p:txBody>
      </p:sp>
      <p:sp>
        <p:nvSpPr>
          <p:cNvPr id="71685" name="Rectangle 1029"/>
          <p:cNvSpPr>
            <a:spLocks noChangeArrowheads="1"/>
          </p:cNvSpPr>
          <p:nvPr/>
        </p:nvSpPr>
        <p:spPr bwMode="gray">
          <a:xfrm>
            <a:off x="704850" y="3500438"/>
            <a:ext cx="8918575" cy="5842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DELETE FROM MDSYS.WFS_CAPABILITIESINFO$;</a:t>
            </a:r>
          </a:p>
          <a:p>
            <a:pPr defTabSz="228600"/>
            <a:r>
              <a:rPr lang="en-US" sz="1600"/>
              <a:t>COMMIT;</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Service URLs in Capabilities Document</a:t>
            </a:r>
          </a:p>
        </p:txBody>
      </p:sp>
      <p:sp>
        <p:nvSpPr>
          <p:cNvPr id="72707" name="Rectangle 1027"/>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Service URLs are automatically filled in at runtime</a:t>
            </a:r>
          </a:p>
          <a:p>
            <a:pPr eaLnBrk="1" hangingPunct="1"/>
            <a:r>
              <a:rPr lang="en-US">
                <a:ea typeface="ＭＳ Ｐゴシック" pitchFamily="-111" charset="-128"/>
                <a:cs typeface="ＭＳ Ｐゴシック" pitchFamily="-111" charset="-128"/>
              </a:rPr>
              <a:t>Host name and port filled from the name and port of the actual application server</a:t>
            </a:r>
          </a:p>
          <a:p>
            <a:pPr eaLnBrk="1" hangingPunct="1"/>
            <a:r>
              <a:rPr lang="en-US">
                <a:ea typeface="ＭＳ Ｐゴシック" pitchFamily="-111" charset="-128"/>
                <a:cs typeface="ＭＳ Ｐゴシック" pitchFamily="-111" charset="-128"/>
              </a:rPr>
              <a:t>May not be what you want</a:t>
            </a:r>
          </a:p>
          <a:p>
            <a:pPr eaLnBrk="1" hangingPunct="1"/>
            <a:endParaRPr lang="en-US">
              <a:ea typeface="ＭＳ Ｐゴシック" pitchFamily="-111" charset="-128"/>
              <a:cs typeface="ＭＳ Ｐゴシック" pitchFamily="-111" charset="-128"/>
            </a:endParaRPr>
          </a:p>
        </p:txBody>
      </p:sp>
      <p:sp>
        <p:nvSpPr>
          <p:cNvPr id="72708" name="Text Box 1028"/>
          <p:cNvSpPr txBox="1">
            <a:spLocks noChangeArrowheads="1"/>
          </p:cNvSpPr>
          <p:nvPr/>
        </p:nvSpPr>
        <p:spPr bwMode="gray">
          <a:xfrm>
            <a:off x="685800" y="3308350"/>
            <a:ext cx="8991600" cy="26701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&lt;WFS_Capabilities xmlns="http://www.opengis.net/wfs" version="1.0.0" </a:t>
            </a:r>
          </a:p>
          <a:p>
            <a:pPr defTabSz="228600"/>
            <a:r>
              <a:rPr lang="en-US" sz="1400"/>
              <a:t>  xmlns:ogc="http://www.opengis.net/ogc" </a:t>
            </a:r>
          </a:p>
          <a:p>
            <a:pPr defTabSz="228600"/>
            <a:r>
              <a:rPr lang="en-US" sz="1400"/>
              <a:t>  xmlns:myns="http://www.myserver.com/myns"&gt;</a:t>
            </a:r>
          </a:p>
          <a:p>
            <a:pPr defTabSz="228600"/>
            <a:r>
              <a:rPr lang="en-US" sz="1400"/>
              <a:t>  &lt;Service&gt;</a:t>
            </a:r>
          </a:p>
          <a:p>
            <a:pPr defTabSz="228600"/>
            <a:r>
              <a:rPr lang="en-US" sz="1400"/>
              <a:t>    &lt;Name&gt; Oracle WFS &lt;/Name&gt;</a:t>
            </a:r>
          </a:p>
          <a:p>
            <a:pPr defTabSz="228600"/>
            <a:r>
              <a:rPr lang="en-US" sz="1400"/>
              <a:t>    &lt;Title&gt; Oracle Web Feature Service &lt;/Title&gt;</a:t>
            </a:r>
          </a:p>
          <a:p>
            <a:pPr defTabSz="228600"/>
            <a:r>
              <a:rPr lang="en-US" sz="1400"/>
              <a:t>    &lt;Abstract&gt; Web Feature Service maintained by Oracle &lt;/Abstract&gt;</a:t>
            </a:r>
          </a:p>
          <a:p>
            <a:pPr defTabSz="228600"/>
            <a:r>
              <a:rPr lang="en-US" sz="1400"/>
              <a:t>    &lt;OnlineResource&gt;</a:t>
            </a:r>
          </a:p>
          <a:p>
            <a:pPr defTabSz="228600"/>
            <a:r>
              <a:rPr lang="en-US" sz="1400"/>
              <a:t>       </a:t>
            </a:r>
            <a:r>
              <a:rPr lang="en-US" sz="1400">
                <a:solidFill>
                  <a:schemeClr val="accent1"/>
                </a:solidFill>
              </a:rPr>
              <a:t>http://localhost:7001/SpatialWS-SpatialWS-context-root/wfsservlet</a:t>
            </a:r>
          </a:p>
          <a:p>
            <a:pPr defTabSz="228600"/>
            <a:r>
              <a:rPr lang="en-US" sz="1400"/>
              <a:t>    &lt;/OnlineResource&gt;</a:t>
            </a:r>
          </a:p>
          <a:p>
            <a:pPr defTabSz="228600"/>
            <a:r>
              <a:rPr lang="en-US" sz="1400"/>
              <a:t>  &lt;/Service&gt;</a:t>
            </a:r>
          </a:p>
          <a:p>
            <a:pPr defTabSz="228600"/>
            <a:r>
              <a:rPr lang="en-US" sz="1400"/>
              <a:t>. . .</a:t>
            </a:r>
          </a:p>
        </p:txBody>
      </p:sp>
      <p:sp>
        <p:nvSpPr>
          <p:cNvPr id="72709" name="Rectangle 1029"/>
          <p:cNvSpPr>
            <a:spLocks noChangeArrowheads="1"/>
          </p:cNvSpPr>
          <p:nvPr/>
        </p:nvSpPr>
        <p:spPr bwMode="gray">
          <a:xfrm>
            <a:off x="1447800" y="5060950"/>
            <a:ext cx="7086600" cy="228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889862" name="Text Box 1030"/>
          <p:cNvSpPr txBox="1">
            <a:spLocks noChangeArrowheads="1"/>
          </p:cNvSpPr>
          <p:nvPr/>
        </p:nvSpPr>
        <p:spPr bwMode="auto">
          <a:xfrm>
            <a:off x="5943600" y="5365750"/>
            <a:ext cx="32004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Service URL - automatically filled at run time</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1029"/>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Customizing the Service URL</a:t>
            </a:r>
          </a:p>
        </p:txBody>
      </p:sp>
      <p:sp>
        <p:nvSpPr>
          <p:cNvPr id="73731" name="Rectangle 1030"/>
          <p:cNvSpPr>
            <a:spLocks noGrp="1" noChangeArrowheads="1"/>
          </p:cNvSpPr>
          <p:nvPr>
            <p:ph type="body" idx="1"/>
          </p:nvPr>
        </p:nvSpPr>
        <p:spPr>
          <a:xfrm>
            <a:off x="742950" y="1524000"/>
            <a:ext cx="8166100" cy="4343400"/>
          </a:xfrm>
        </p:spPr>
        <p:txBody>
          <a:bodyPr/>
          <a:lstStyle/>
          <a:p>
            <a:pPr eaLnBrk="1" hangingPunct="1">
              <a:lnSpc>
                <a:spcPct val="90000"/>
              </a:lnSpc>
            </a:pPr>
            <a:r>
              <a:rPr lang="en-US" sz="1800">
                <a:ea typeface="ＭＳ Ｐゴシック" pitchFamily="-111" charset="-128"/>
                <a:cs typeface="ＭＳ Ｐゴシック" pitchFamily="-111" charset="-128"/>
              </a:rPr>
              <a:t>Needed if accessing the WFS via a front-end server</a:t>
            </a:r>
          </a:p>
          <a:p>
            <a:pPr lvl="1" eaLnBrk="1" hangingPunct="1">
              <a:lnSpc>
                <a:spcPct val="90000"/>
              </a:lnSpc>
            </a:pPr>
            <a:r>
              <a:rPr lang="en-US" sz="1600"/>
              <a:t>Firewall, reverse proxy, load balancer, web cache ,…</a:t>
            </a:r>
          </a:p>
          <a:p>
            <a:pPr eaLnBrk="1" hangingPunct="1">
              <a:lnSpc>
                <a:spcPct val="90000"/>
              </a:lnSpc>
            </a:pPr>
            <a:r>
              <a:rPr lang="en-US" sz="1800">
                <a:ea typeface="ＭＳ Ｐゴシック" pitchFamily="-111" charset="-128"/>
                <a:cs typeface="ＭＳ Ｐゴシック" pitchFamily="-111" charset="-128"/>
              </a:rPr>
              <a:t>Modify file </a:t>
            </a:r>
            <a:r>
              <a:rPr lang="en-US" sz="1800" b="1">
                <a:ea typeface="ＭＳ Ｐゴシック" pitchFamily="-111" charset="-128"/>
                <a:cs typeface="ＭＳ Ｐゴシック" pitchFamily="-111" charset="-128"/>
              </a:rPr>
              <a:t>WEB-INF/web.xml</a:t>
            </a:r>
          </a:p>
          <a:p>
            <a:pPr eaLnBrk="1" hangingPunct="1">
              <a:lnSpc>
                <a:spcPct val="90000"/>
              </a:lnSpc>
            </a:pPr>
            <a:r>
              <a:rPr lang="en-US" sz="1800">
                <a:ea typeface="ＭＳ Ｐゴシック" pitchFamily="-111" charset="-128"/>
                <a:cs typeface="ＭＳ Ｐゴシック" pitchFamily="-111" charset="-128"/>
              </a:rPr>
              <a:t>The following sets the service URL to </a:t>
            </a:r>
            <a:r>
              <a:rPr lang="en-US" sz="1800" b="1">
                <a:ea typeface="ＭＳ Ｐゴシック" pitchFamily="-111" charset="-128"/>
                <a:cs typeface="ＭＳ Ｐゴシック" pitchFamily="-111" charset="-128"/>
              </a:rPr>
              <a:t>https://www.oracle.com:443</a:t>
            </a:r>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a:p>
            <a:pPr lvl="1" eaLnBrk="1" hangingPunct="1">
              <a:lnSpc>
                <a:spcPct val="90000"/>
              </a:lnSpc>
            </a:pPr>
            <a:endParaRPr lang="en-US" sz="1600"/>
          </a:p>
        </p:txBody>
      </p:sp>
      <p:sp>
        <p:nvSpPr>
          <p:cNvPr id="73732" name="Rectangle 1028"/>
          <p:cNvSpPr>
            <a:spLocks noChangeArrowheads="1"/>
          </p:cNvSpPr>
          <p:nvPr/>
        </p:nvSpPr>
        <p:spPr bwMode="gray">
          <a:xfrm>
            <a:off x="704850" y="2781300"/>
            <a:ext cx="8496300" cy="33242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&lt;env-entry&gt;</a:t>
            </a:r>
          </a:p>
          <a:p>
            <a:pPr defTabSz="228600"/>
            <a:r>
              <a:rPr lang="en-US" sz="1400"/>
              <a:t>  &lt;env-entry-name&gt;oracle/spatial/ws/publish_url_as/host&lt;/env-entry-name&gt;</a:t>
            </a:r>
          </a:p>
          <a:p>
            <a:pPr defTabSz="228600"/>
            <a:r>
              <a:rPr lang="en-US" sz="1400"/>
              <a:t>  &lt;env-entry-type&gt;java.lang.String&lt;/env-entry-type&gt;</a:t>
            </a:r>
          </a:p>
          <a:p>
            <a:pPr defTabSz="228600"/>
            <a:r>
              <a:rPr lang="en-US" sz="1400"/>
              <a:t>  &lt;env-entry-value&gt;</a:t>
            </a:r>
            <a:r>
              <a:rPr lang="en-US" sz="1400">
                <a:solidFill>
                  <a:schemeClr val="accent1"/>
                </a:solidFill>
              </a:rPr>
              <a:t>www.oracle.com</a:t>
            </a:r>
            <a:r>
              <a:rPr lang="en-US" sz="1400"/>
              <a:t>&lt;/env-entry-value&gt;</a:t>
            </a:r>
          </a:p>
          <a:p>
            <a:pPr defTabSz="228600"/>
            <a:r>
              <a:rPr lang="en-US" sz="1400"/>
              <a:t>&lt;/env-entry&gt;</a:t>
            </a:r>
          </a:p>
          <a:p>
            <a:pPr defTabSz="228600"/>
            <a:r>
              <a:rPr lang="en-US" sz="1400"/>
              <a:t>&lt;env-entry&gt;</a:t>
            </a:r>
          </a:p>
          <a:p>
            <a:pPr defTabSz="228600"/>
            <a:r>
              <a:rPr lang="en-US" sz="1400"/>
              <a:t>  &lt;env-entry-name&gt;oracle/spatial/ws/publish_url_as/port&lt;/env-entry-name&gt;</a:t>
            </a:r>
          </a:p>
          <a:p>
            <a:pPr defTabSz="228600"/>
            <a:r>
              <a:rPr lang="en-US" sz="1400"/>
              <a:t>  &lt;env-entry-type&gt;java.lang.String&lt;/env-entry-type&gt;</a:t>
            </a:r>
          </a:p>
          <a:p>
            <a:pPr defTabSz="228600"/>
            <a:r>
              <a:rPr lang="en-US" sz="1400"/>
              <a:t>  &lt;env-entry-value&gt;</a:t>
            </a:r>
            <a:r>
              <a:rPr lang="en-US" sz="1400">
                <a:solidFill>
                  <a:schemeClr val="accent1"/>
                </a:solidFill>
              </a:rPr>
              <a:t>443</a:t>
            </a:r>
            <a:r>
              <a:rPr lang="en-US" sz="1400"/>
              <a:t>&lt;/env-entry-value&gt;</a:t>
            </a:r>
          </a:p>
          <a:p>
            <a:pPr defTabSz="228600"/>
            <a:r>
              <a:rPr lang="en-US" sz="1400"/>
              <a:t>&lt;/env-entry&gt;</a:t>
            </a:r>
          </a:p>
          <a:p>
            <a:pPr defTabSz="228600"/>
            <a:r>
              <a:rPr lang="en-US" sz="1400"/>
              <a:t>&lt;env-entry&gt;</a:t>
            </a:r>
          </a:p>
          <a:p>
            <a:pPr defTabSz="228600"/>
            <a:r>
              <a:rPr lang="en-US" sz="1400"/>
              <a:t>  &lt;env-entry-name&gt;oracle/spatial/ws/publish_url_as/protocol&lt;/env-entry-name&gt;</a:t>
            </a:r>
          </a:p>
          <a:p>
            <a:pPr defTabSz="228600"/>
            <a:r>
              <a:rPr lang="en-US" sz="1400"/>
              <a:t>  &lt;env-entry-type&gt;java.lang.String&lt;/env-entry-type&gt;</a:t>
            </a:r>
          </a:p>
          <a:p>
            <a:pPr defTabSz="228600"/>
            <a:r>
              <a:rPr lang="en-US" sz="1400"/>
              <a:t>  &lt;env-entry-value&gt;</a:t>
            </a:r>
            <a:r>
              <a:rPr lang="en-US" sz="1400">
                <a:solidFill>
                  <a:srgbClr val="FF0000"/>
                </a:solidFill>
              </a:rPr>
              <a:t>https</a:t>
            </a:r>
            <a:r>
              <a:rPr lang="en-US" sz="1400"/>
              <a:t>&lt;/env-entry-value&gt;</a:t>
            </a:r>
          </a:p>
          <a:p>
            <a:pPr defTabSz="228600"/>
            <a:r>
              <a:rPr lang="en-US" sz="1400"/>
              <a:t>&lt;/env-entry&gt;</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Service URLs in Capabilities Document</a:t>
            </a:r>
          </a:p>
        </p:txBody>
      </p:sp>
      <p:sp>
        <p:nvSpPr>
          <p:cNvPr id="74755"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Capabilities document now has the right URL</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
        <p:nvSpPr>
          <p:cNvPr id="74756" name="Text Box 4"/>
          <p:cNvSpPr txBox="1">
            <a:spLocks noChangeArrowheads="1"/>
          </p:cNvSpPr>
          <p:nvPr/>
        </p:nvSpPr>
        <p:spPr bwMode="gray">
          <a:xfrm>
            <a:off x="685800" y="2057400"/>
            <a:ext cx="8991600" cy="26701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a:t>&lt;WFS_Capabilities xmlns="http://www.opengis.net/wfs" version="1.0.0" </a:t>
            </a:r>
          </a:p>
          <a:p>
            <a:pPr defTabSz="228600"/>
            <a:r>
              <a:rPr lang="en-US" sz="1400"/>
              <a:t>  xmlns:ogc="http://www.opengis.net/ogc" </a:t>
            </a:r>
          </a:p>
          <a:p>
            <a:pPr defTabSz="228600"/>
            <a:r>
              <a:rPr lang="en-US" sz="1400"/>
              <a:t>  xmlns:myns="http://www.myserver.com/myns"&gt;</a:t>
            </a:r>
          </a:p>
          <a:p>
            <a:pPr defTabSz="228600"/>
            <a:r>
              <a:rPr lang="en-US" sz="1400"/>
              <a:t>  &lt;Service&gt;</a:t>
            </a:r>
          </a:p>
          <a:p>
            <a:pPr defTabSz="228600"/>
            <a:r>
              <a:rPr lang="en-US" sz="1400"/>
              <a:t>    &lt;Name&gt; Oracle WFS &lt;/Name&gt;</a:t>
            </a:r>
          </a:p>
          <a:p>
            <a:pPr defTabSz="228600"/>
            <a:r>
              <a:rPr lang="en-US" sz="1400"/>
              <a:t>    &lt;Title&gt; Oracle Web Feature Service &lt;/Title&gt;</a:t>
            </a:r>
          </a:p>
          <a:p>
            <a:pPr defTabSz="228600"/>
            <a:r>
              <a:rPr lang="en-US" sz="1400"/>
              <a:t>    &lt;Abstract&gt; Web Feature Service maintained by Oracle &lt;/Abstract&gt;</a:t>
            </a:r>
          </a:p>
          <a:p>
            <a:pPr defTabSz="228600"/>
            <a:r>
              <a:rPr lang="en-US" sz="1400"/>
              <a:t>    &lt;OnlineResource&gt;</a:t>
            </a:r>
          </a:p>
          <a:p>
            <a:pPr defTabSz="228600"/>
            <a:r>
              <a:rPr lang="en-US" sz="1400"/>
              <a:t>       </a:t>
            </a:r>
            <a:r>
              <a:rPr lang="en-US" sz="1400">
                <a:solidFill>
                  <a:schemeClr val="accent1"/>
                </a:solidFill>
              </a:rPr>
              <a:t>https://www.oracle.com:443/SpatialWS-SpatialWS-context-root/wfsservlet</a:t>
            </a:r>
          </a:p>
          <a:p>
            <a:pPr defTabSz="228600"/>
            <a:r>
              <a:rPr lang="en-US" sz="1400"/>
              <a:t>    &lt;/OnlineResource&gt;</a:t>
            </a:r>
          </a:p>
          <a:p>
            <a:pPr defTabSz="228600"/>
            <a:r>
              <a:rPr lang="en-US" sz="1400"/>
              <a:t>  &lt;/Service&gt;</a:t>
            </a:r>
          </a:p>
          <a:p>
            <a:pPr defTabSz="228600"/>
            <a:r>
              <a:rPr lang="en-US" sz="1400"/>
              <a:t>. . .</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ea typeface="ＭＳ Ｐゴシック" pitchFamily="-111" charset="-128"/>
                <a:cs typeface="ＭＳ Ｐゴシック" pitchFamily="-111" charset="-128"/>
              </a:rPr>
              <a:t>2. Enable Database Schemas</a:t>
            </a:r>
          </a:p>
        </p:txBody>
      </p:sp>
      <p:sp>
        <p:nvSpPr>
          <p:cNvPr id="75779" name="Rectangle 3"/>
          <p:cNvSpPr>
            <a:spLocks noGrp="1" noChangeArrowheads="1"/>
          </p:cNvSpPr>
          <p:nvPr>
            <p:ph type="body" idx="1"/>
          </p:nvPr>
        </p:nvSpPr>
        <p:spPr/>
        <p:txBody>
          <a:bodyPr/>
          <a:lstStyle/>
          <a:p>
            <a:r>
              <a:rPr lang="en-US">
                <a:ea typeface="ＭＳ Ｐゴシック" pitchFamily="-111" charset="-128"/>
                <a:cs typeface="ＭＳ Ｐゴシック" pitchFamily="-111" charset="-128"/>
              </a:rPr>
              <a:t>Schemas that contain tables to be published must be enabled for WFS.</a:t>
            </a:r>
          </a:p>
          <a:p>
            <a:r>
              <a:rPr lang="en-US">
                <a:ea typeface="ＭＳ Ｐゴシック" pitchFamily="-111" charset="-128"/>
                <a:cs typeface="ＭＳ Ｐゴシック" pitchFamily="-111" charset="-128"/>
              </a:rPr>
              <a:t>This allows data in those schemas to be published via WFS</a:t>
            </a:r>
          </a:p>
          <a:p>
            <a:r>
              <a:rPr lang="en-US">
                <a:ea typeface="ＭＳ Ｐゴシック" pitchFamily="-111" charset="-128"/>
                <a:cs typeface="ＭＳ Ｐゴシック" pitchFamily="-111" charset="-128"/>
              </a:rPr>
              <a:t>Run as MDSYS, SYSTEM or SYS</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r>
              <a:rPr lang="en-US">
                <a:ea typeface="ＭＳ Ｐゴシック" pitchFamily="-111" charset="-128"/>
                <a:cs typeface="ＭＳ Ｐゴシック" pitchFamily="-111" charset="-128"/>
              </a:rPr>
              <a:t>To revoke access:</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p:txBody>
      </p:sp>
      <p:sp>
        <p:nvSpPr>
          <p:cNvPr id="75780" name="Rectangle 4"/>
          <p:cNvSpPr>
            <a:spLocks noChangeArrowheads="1"/>
          </p:cNvSpPr>
          <p:nvPr/>
        </p:nvSpPr>
        <p:spPr bwMode="gray">
          <a:xfrm>
            <a:off x="714375" y="3714750"/>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exec SDO_WFS_PROCESS.GrantMDAccessToUser('SCOTT');</a:t>
            </a:r>
          </a:p>
        </p:txBody>
      </p:sp>
      <p:sp>
        <p:nvSpPr>
          <p:cNvPr id="75781" name="Rectangle 5"/>
          <p:cNvSpPr>
            <a:spLocks noChangeArrowheads="1"/>
          </p:cNvSpPr>
          <p:nvPr/>
        </p:nvSpPr>
        <p:spPr bwMode="gray">
          <a:xfrm>
            <a:off x="714375" y="5011738"/>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exec SDO_WFS_PROCESS.RevokeMDAccessFromUser('SCOTT');</a:t>
            </a:r>
          </a:p>
        </p:txBody>
      </p:sp>
      <p:sp>
        <p:nvSpPr>
          <p:cNvPr id="7" name="TextBox 6"/>
          <p:cNvSpPr txBox="1"/>
          <p:nvPr/>
        </p:nvSpPr>
        <p:spPr>
          <a:xfrm>
            <a:off x="8121650" y="115888"/>
            <a:ext cx="1655763" cy="708025"/>
          </a:xfrm>
          <a:prstGeom prst="rect">
            <a:avLst/>
          </a:prstGeom>
          <a:solidFill>
            <a:schemeClr val="bg1">
              <a:lumMod val="95000"/>
            </a:schemeClr>
          </a:solidFill>
          <a:ln>
            <a:solidFill>
              <a:schemeClr val="accent1"/>
            </a:solidFill>
          </a:ln>
        </p:spPr>
        <p:txBody>
          <a:bodyPr>
            <a:prstTxWarp prst="textNoShape">
              <a:avLst/>
            </a:prstTxWarp>
            <a:spAutoFit/>
          </a:bodyPr>
          <a:lstStyle/>
          <a:p>
            <a:pPr algn="ctr">
              <a:defRPr/>
            </a:pPr>
            <a:r>
              <a:rPr lang="fr-FR" sz="2000" b="0">
                <a:latin typeface="Arial" pitchFamily="-84" charset="0"/>
                <a:ea typeface="Times New Roman" pitchFamily="-84" charset="0"/>
                <a:cs typeface="Times New Roman" pitchFamily="-84" charset="0"/>
              </a:rPr>
              <a:t>Run as SYSTEM</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9"/>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3. Publish Tables as Feature Types</a:t>
            </a:r>
          </a:p>
        </p:txBody>
      </p:sp>
      <p:sp>
        <p:nvSpPr>
          <p:cNvPr id="76803" name="Rectangle 10"/>
          <p:cNvSpPr>
            <a:spLocks noGrp="1" noChangeArrowheads="1"/>
          </p:cNvSpPr>
          <p:nvPr>
            <p:ph type="body" idx="1"/>
          </p:nvPr>
        </p:nvSpPr>
        <p:spPr/>
        <p:txBody>
          <a:bodyPr/>
          <a:lstStyle/>
          <a:p>
            <a:pPr eaLnBrk="1" hangingPunct="1"/>
            <a:r>
              <a:rPr lang="en-US" dirty="0">
                <a:ea typeface="ＭＳ Ｐゴシック" pitchFamily="-111" charset="-128"/>
                <a:cs typeface="ＭＳ Ｐゴシック" pitchFamily="-111" charset="-128"/>
              </a:rPr>
              <a:t>Perform this step for all tables or views that you want to publish to WFS</a:t>
            </a:r>
          </a:p>
          <a:p>
            <a:pPr eaLnBrk="1" hangingPunct="1"/>
            <a:r>
              <a:rPr lang="en-US" dirty="0">
                <a:ea typeface="ＭＳ Ｐゴシック" pitchFamily="-111" charset="-128"/>
                <a:cs typeface="ＭＳ Ｐゴシック" pitchFamily="-111" charset="-128"/>
              </a:rPr>
              <a:t>Use </a:t>
            </a:r>
            <a:r>
              <a:rPr lang="en-US" b="1" dirty="0" err="1">
                <a:ea typeface="ＭＳ Ｐゴシック" pitchFamily="-111" charset="-128"/>
                <a:cs typeface="ＭＳ Ｐゴシック" pitchFamily="-111" charset="-128"/>
              </a:rPr>
              <a:t>SDO_WFS_PROCESS.publishFeatureType</a:t>
            </a:r>
            <a:r>
              <a:rPr lang="en-US" b="1" dirty="0">
                <a:ea typeface="ＭＳ Ｐゴシック" pitchFamily="-111" charset="-128"/>
                <a:cs typeface="ＭＳ Ｐゴシック" pitchFamily="-111" charset="-128"/>
              </a:rPr>
              <a:t>() </a:t>
            </a:r>
          </a:p>
          <a:p>
            <a:pPr lvl="1" eaLnBrk="1" hangingPunct="1"/>
            <a:r>
              <a:rPr lang="en-US" dirty="0"/>
              <a:t>Inserts the definition of the table or view in the metadata repository used by WFS</a:t>
            </a:r>
          </a:p>
          <a:p>
            <a:pPr lvl="1" eaLnBrk="1" hangingPunct="1"/>
            <a:r>
              <a:rPr lang="en-US" dirty="0"/>
              <a:t>Grants all rights on the table to SPATIAL_WFS_ADMIN</a:t>
            </a:r>
          </a:p>
          <a:p>
            <a:pPr eaLnBrk="1" hangingPunct="1"/>
            <a:r>
              <a:rPr lang="en-US" dirty="0">
                <a:ea typeface="ＭＳ Ｐゴシック" pitchFamily="-111" charset="-128"/>
                <a:cs typeface="ＭＳ Ｐゴシック" pitchFamily="-111" charset="-128"/>
              </a:rPr>
              <a:t>Use it for publishing tables as well as views</a:t>
            </a:r>
          </a:p>
          <a:p>
            <a:pPr eaLnBrk="1" hangingPunct="1"/>
            <a:r>
              <a:rPr lang="en-US" b="1" dirty="0">
                <a:solidFill>
                  <a:srgbClr val="FF0000"/>
                </a:solidFill>
                <a:ea typeface="ＭＳ Ｐゴシック" pitchFamily="-111" charset="-128"/>
                <a:cs typeface="ＭＳ Ｐゴシック" pitchFamily="-111" charset="-128"/>
              </a:rPr>
              <a:t>Must run as SYS or SYSTEM (not the owner of the tables, not MDSYS)</a:t>
            </a:r>
          </a:p>
          <a:p>
            <a:pPr eaLnBrk="1" hangingPunct="1"/>
            <a:endParaRPr lang="en-US" dirty="0">
              <a:ea typeface="ＭＳ Ｐゴシック" pitchFamily="-111" charset="-128"/>
              <a:cs typeface="ＭＳ Ｐゴシック" pitchFamily="-111" charset="-128"/>
            </a:endParaRPr>
          </a:p>
        </p:txBody>
      </p:sp>
      <p:sp>
        <p:nvSpPr>
          <p:cNvPr id="5" name="TextBox 4"/>
          <p:cNvSpPr txBox="1"/>
          <p:nvPr/>
        </p:nvSpPr>
        <p:spPr>
          <a:xfrm>
            <a:off x="8121650" y="115888"/>
            <a:ext cx="1655763" cy="708025"/>
          </a:xfrm>
          <a:prstGeom prst="rect">
            <a:avLst/>
          </a:prstGeom>
          <a:solidFill>
            <a:schemeClr val="bg1">
              <a:lumMod val="95000"/>
            </a:schemeClr>
          </a:solidFill>
          <a:ln>
            <a:solidFill>
              <a:schemeClr val="accent1"/>
            </a:solidFill>
          </a:ln>
        </p:spPr>
        <p:txBody>
          <a:bodyPr>
            <a:prstTxWarp prst="textNoShape">
              <a:avLst/>
            </a:prstTxWarp>
            <a:spAutoFit/>
          </a:bodyPr>
          <a:lstStyle/>
          <a:p>
            <a:pPr algn="ctr">
              <a:defRPr/>
            </a:pPr>
            <a:r>
              <a:rPr lang="fr-FR" sz="2000" b="0">
                <a:latin typeface="Arial" pitchFamily="-84" charset="0"/>
                <a:ea typeface="Times New Roman" pitchFamily="-84" charset="0"/>
                <a:cs typeface="Times New Roman" pitchFamily="-84" charset="0"/>
              </a:rPr>
              <a:t>Run as SYSTEM</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Publish a Database Table</a:t>
            </a:r>
          </a:p>
        </p:txBody>
      </p:sp>
      <p:sp>
        <p:nvSpPr>
          <p:cNvPr id="77827" name="Rectangle 6"/>
          <p:cNvSpPr>
            <a:spLocks noChangeArrowheads="1"/>
          </p:cNvSpPr>
          <p:nvPr/>
        </p:nvSpPr>
        <p:spPr bwMode="gray">
          <a:xfrm>
            <a:off x="381000" y="1066800"/>
            <a:ext cx="6477000" cy="5046663"/>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declare</a:t>
            </a:r>
          </a:p>
          <a:p>
            <a:pPr defTabSz="228600"/>
            <a:r>
              <a:rPr lang="en-US" sz="1200"/>
              <a:t>  featureDescriptorXML CLOB :=</a:t>
            </a:r>
          </a:p>
          <a:p>
            <a:pPr defTabSz="228600"/>
            <a:r>
              <a:rPr lang="en-US" sz="1200"/>
              <a:t>    '</a:t>
            </a:r>
            <a:r>
              <a:rPr lang="en-US" sz="1200">
                <a:solidFill>
                  <a:schemeClr val="accent1"/>
                </a:solidFill>
              </a:rPr>
              <a:t>&lt;?xml version="1.0" ?&gt;</a:t>
            </a:r>
          </a:p>
          <a:p>
            <a:pPr defTabSz="228600"/>
            <a:r>
              <a:rPr lang="en-US" sz="1200">
                <a:solidFill>
                  <a:schemeClr val="accent1"/>
                </a:solidFill>
              </a:rPr>
              <a:t>       &lt;FeatureType xmlns:scottns="http://www.myserver.com/scott" </a:t>
            </a:r>
          </a:p>
          <a:p>
            <a:pPr defTabSz="228600"/>
            <a:r>
              <a:rPr lang="en-US" sz="1200">
                <a:solidFill>
                  <a:schemeClr val="accent1"/>
                </a:solidFill>
              </a:rPr>
              <a:t>         xmlns="http://www.opengis.net/wfs"&gt;</a:t>
            </a:r>
          </a:p>
          <a:p>
            <a:pPr defTabSz="228600"/>
            <a:r>
              <a:rPr lang="en-US" sz="1200">
                <a:solidFill>
                  <a:schemeClr val="accent1"/>
                </a:solidFill>
              </a:rPr>
              <a:t>         &lt;Name&gt; scottns:USCities&lt;/Name&gt;</a:t>
            </a:r>
          </a:p>
          <a:p>
            <a:pPr defTabSz="228600"/>
            <a:r>
              <a:rPr lang="en-US" sz="1200">
                <a:solidFill>
                  <a:schemeClr val="accent1"/>
                </a:solidFill>
              </a:rPr>
              <a:t>         &lt;Title&gt;U.S Cities&lt;/Title&gt;</a:t>
            </a:r>
          </a:p>
          <a:p>
            <a:pPr defTabSz="228600"/>
            <a:r>
              <a:rPr lang="en-US" sz="1200">
                <a:solidFill>
                  <a:schemeClr val="accent1"/>
                </a:solidFill>
              </a:rPr>
              <a:t>         &lt;SRS&gt;SDO:8307&lt;/SRS&gt;</a:t>
            </a:r>
          </a:p>
          <a:p>
            <a:pPr defTabSz="228600"/>
            <a:r>
              <a:rPr lang="en-US" sz="1200">
                <a:solidFill>
                  <a:schemeClr val="accent1"/>
                </a:solidFill>
              </a:rPr>
              <a:t>     &lt;/FeatureType&gt;</a:t>
            </a:r>
            <a:r>
              <a:rPr lang="en-US" sz="1200"/>
              <a:t>';</a:t>
            </a:r>
          </a:p>
          <a:p>
            <a:pPr defTabSz="228600"/>
            <a:r>
              <a:rPr lang="en-US" sz="1200"/>
              <a:t>begin</a:t>
            </a:r>
          </a:p>
          <a:p>
            <a:pPr defTabSz="228600"/>
            <a:r>
              <a:rPr lang="en-US" sz="1200"/>
              <a:t>  SDO_WFS_PROCESS.publishFeatureType(</a:t>
            </a:r>
          </a:p>
          <a:p>
            <a:pPr defTabSz="228600"/>
            <a:r>
              <a:rPr lang="en-US" sz="1200"/>
              <a:t>    dataSrc           =&gt; </a:t>
            </a:r>
            <a:r>
              <a:rPr lang="en-US" sz="1200">
                <a:solidFill>
                  <a:schemeClr val="accent1"/>
                </a:solidFill>
              </a:rPr>
              <a:t>'SCOTT.US_CITIES'</a:t>
            </a:r>
            <a:r>
              <a:rPr lang="en-US" sz="1200"/>
              <a:t>,</a:t>
            </a:r>
          </a:p>
          <a:p>
            <a:pPr defTabSz="228600"/>
            <a:r>
              <a:rPr lang="en-US" sz="1200"/>
              <a:t>    ftNsUrl           =&gt; 'http://www.myserver.com/scott',</a:t>
            </a:r>
          </a:p>
          <a:p>
            <a:pPr defTabSz="228600"/>
            <a:r>
              <a:rPr lang="en-US" sz="1200"/>
              <a:t>    ftName            =&gt; '</a:t>
            </a:r>
            <a:r>
              <a:rPr lang="en-US" sz="1200">
                <a:solidFill>
                  <a:schemeClr val="accent1"/>
                </a:solidFill>
              </a:rPr>
              <a:t>UsCities</a:t>
            </a:r>
            <a:r>
              <a:rPr lang="en-US" sz="1200"/>
              <a:t>',</a:t>
            </a:r>
          </a:p>
          <a:p>
            <a:pPr defTabSz="228600"/>
            <a:r>
              <a:rPr lang="en-US" sz="1200"/>
              <a:t>    ftNsAlias         =&gt; 'scottns' ,</a:t>
            </a:r>
          </a:p>
          <a:p>
            <a:pPr defTabSz="228600"/>
            <a:r>
              <a:rPr lang="en-US" sz="1200"/>
              <a:t>    featureDesc       =&gt; xmltype(featureDescriptorXML),</a:t>
            </a:r>
          </a:p>
          <a:p>
            <a:pPr defTabSz="228600"/>
            <a:r>
              <a:rPr lang="en-US" sz="1200"/>
              <a:t>    schemaLocation    =&gt; null,</a:t>
            </a:r>
          </a:p>
          <a:p>
            <a:pPr defTabSz="228600"/>
            <a:r>
              <a:rPr lang="en-US" sz="1200"/>
              <a:t>    pkeyCol           =&gt; </a:t>
            </a:r>
            <a:r>
              <a:rPr lang="en-US" sz="1200">
                <a:solidFill>
                  <a:schemeClr val="accent1"/>
                </a:solidFill>
              </a:rPr>
              <a:t>'ID'</a:t>
            </a:r>
            <a:r>
              <a:rPr lang="en-US" sz="1200"/>
              <a:t>,</a:t>
            </a:r>
          </a:p>
          <a:p>
            <a:pPr defTabSz="228600"/>
            <a:r>
              <a:rPr lang="en-US" sz="1200"/>
              <a:t>    columnInfo        =&gt; MDSYS.StringList('</a:t>
            </a:r>
            <a:r>
              <a:rPr lang="en-US" sz="1200">
                <a:solidFill>
                  <a:schemeClr val="accent1"/>
                </a:solidFill>
              </a:rPr>
              <a:t>PointMemberType</a:t>
            </a:r>
            <a:r>
              <a:rPr lang="en-US" sz="1200"/>
              <a:t>'),</a:t>
            </a:r>
          </a:p>
          <a:p>
            <a:pPr defTabSz="228600"/>
            <a:r>
              <a:rPr lang="en-US" sz="1200"/>
              <a:t>    pSpatialCol       =&gt; '</a:t>
            </a:r>
            <a:r>
              <a:rPr lang="en-US" sz="1200">
                <a:solidFill>
                  <a:schemeClr val="accent1"/>
                </a:solidFill>
              </a:rPr>
              <a:t>LOCATION</a:t>
            </a:r>
            <a:r>
              <a:rPr lang="en-US" sz="1200"/>
              <a:t>',</a:t>
            </a:r>
          </a:p>
          <a:p>
            <a:pPr defTabSz="228600"/>
            <a:r>
              <a:rPr lang="en-US" sz="1200"/>
              <a:t>    featureMemberNs   =&gt; null,</a:t>
            </a:r>
          </a:p>
          <a:p>
            <a:pPr defTabSz="228600"/>
            <a:r>
              <a:rPr lang="en-US" sz="1200"/>
              <a:t>    featureMemberName =&gt; null,</a:t>
            </a:r>
          </a:p>
          <a:p>
            <a:pPr defTabSz="228600"/>
            <a:r>
              <a:rPr lang="en-US" sz="1200"/>
              <a:t>    srsNs             =&gt; null,</a:t>
            </a:r>
          </a:p>
          <a:p>
            <a:pPr defTabSz="228600"/>
            <a:r>
              <a:rPr lang="en-US" sz="1200"/>
              <a:t>    srsNsAlias        =&gt; null</a:t>
            </a:r>
          </a:p>
          <a:p>
            <a:pPr defTabSz="228600"/>
            <a:r>
              <a:rPr lang="en-US" sz="1200"/>
              <a:t>  );</a:t>
            </a:r>
          </a:p>
          <a:p>
            <a:pPr defTabSz="228600"/>
            <a:r>
              <a:rPr lang="en-US" sz="1200"/>
              <a:t>end;</a:t>
            </a:r>
          </a:p>
          <a:p>
            <a:pPr defTabSz="228600"/>
            <a:r>
              <a:rPr lang="en-US" sz="1200"/>
              <a:t>/</a:t>
            </a:r>
          </a:p>
        </p:txBody>
      </p:sp>
      <p:sp>
        <p:nvSpPr>
          <p:cNvPr id="77828" name="Line 13"/>
          <p:cNvSpPr>
            <a:spLocks noChangeShapeType="1"/>
          </p:cNvSpPr>
          <p:nvPr/>
        </p:nvSpPr>
        <p:spPr bwMode="auto">
          <a:xfrm flipH="1">
            <a:off x="6629400" y="1752600"/>
            <a:ext cx="13716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77829" name="Line 14"/>
          <p:cNvSpPr>
            <a:spLocks noChangeShapeType="1"/>
          </p:cNvSpPr>
          <p:nvPr/>
        </p:nvSpPr>
        <p:spPr bwMode="auto">
          <a:xfrm flipH="1">
            <a:off x="4495800" y="3200400"/>
            <a:ext cx="29718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77830" name="Line 15"/>
          <p:cNvSpPr>
            <a:spLocks noChangeShapeType="1"/>
          </p:cNvSpPr>
          <p:nvPr/>
        </p:nvSpPr>
        <p:spPr bwMode="auto">
          <a:xfrm flipH="1">
            <a:off x="3962400" y="3581400"/>
            <a:ext cx="35814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726025" name="Text Box 9"/>
          <p:cNvSpPr txBox="1">
            <a:spLocks noChangeArrowheads="1"/>
          </p:cNvSpPr>
          <p:nvPr/>
        </p:nvSpPr>
        <p:spPr bwMode="auto">
          <a:xfrm>
            <a:off x="7256463" y="1203325"/>
            <a:ext cx="2449512" cy="12001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 descriptor as you want it to appear in the capabilities document.</a:t>
            </a:r>
          </a:p>
        </p:txBody>
      </p:sp>
      <p:sp>
        <p:nvSpPr>
          <p:cNvPr id="726026" name="Text Box 10"/>
          <p:cNvSpPr txBox="1">
            <a:spLocks noChangeArrowheads="1"/>
          </p:cNvSpPr>
          <p:nvPr/>
        </p:nvSpPr>
        <p:spPr bwMode="auto">
          <a:xfrm>
            <a:off x="7256463" y="2973388"/>
            <a:ext cx="2449512" cy="379412"/>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Schema and table</a:t>
            </a:r>
          </a:p>
        </p:txBody>
      </p:sp>
      <p:sp>
        <p:nvSpPr>
          <p:cNvPr id="726027" name="Text Box 11"/>
          <p:cNvSpPr txBox="1">
            <a:spLocks noChangeArrowheads="1"/>
          </p:cNvSpPr>
          <p:nvPr/>
        </p:nvSpPr>
        <p:spPr bwMode="auto">
          <a:xfrm>
            <a:off x="7256463" y="3429000"/>
            <a:ext cx="2449512" cy="379413"/>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 type name</a:t>
            </a:r>
          </a:p>
        </p:txBody>
      </p:sp>
      <p:sp>
        <p:nvSpPr>
          <p:cNvPr id="77834" name="Line 19"/>
          <p:cNvSpPr>
            <a:spLocks noChangeShapeType="1"/>
          </p:cNvSpPr>
          <p:nvPr/>
        </p:nvSpPr>
        <p:spPr bwMode="auto">
          <a:xfrm flipH="1">
            <a:off x="3224213" y="4332288"/>
            <a:ext cx="44958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726028" name="Text Box 12"/>
          <p:cNvSpPr txBox="1">
            <a:spLocks noChangeArrowheads="1"/>
          </p:cNvSpPr>
          <p:nvPr/>
        </p:nvSpPr>
        <p:spPr bwMode="auto">
          <a:xfrm>
            <a:off x="7256463" y="3933825"/>
            <a:ext cx="2449512" cy="646113"/>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Name of primary key column(s)</a:t>
            </a:r>
          </a:p>
        </p:txBody>
      </p:sp>
      <p:sp>
        <p:nvSpPr>
          <p:cNvPr id="77836" name="Line 20"/>
          <p:cNvSpPr>
            <a:spLocks noChangeShapeType="1"/>
          </p:cNvSpPr>
          <p:nvPr/>
        </p:nvSpPr>
        <p:spPr bwMode="auto">
          <a:xfrm flipH="1">
            <a:off x="3352800" y="5781675"/>
            <a:ext cx="4495800" cy="0"/>
          </a:xfrm>
          <a:prstGeom prst="line">
            <a:avLst/>
          </a:prstGeom>
          <a:noFill/>
          <a:ln w="38100">
            <a:solidFill>
              <a:schemeClr val="accent1"/>
            </a:solidFill>
            <a:round/>
            <a:headEnd type="none" w="sm" len="sm"/>
            <a:tailEnd type="none" w="sm" len="sm"/>
          </a:ln>
        </p:spPr>
        <p:txBody>
          <a:bodyPr>
            <a:prstTxWarp prst="textNoShape">
              <a:avLst/>
            </a:prstTxWarp>
          </a:bodyPr>
          <a:lstStyle/>
          <a:p>
            <a:endParaRPr lang="en-US"/>
          </a:p>
        </p:txBody>
      </p:sp>
      <p:sp>
        <p:nvSpPr>
          <p:cNvPr id="726037" name="Text Box 21"/>
          <p:cNvSpPr txBox="1">
            <a:spLocks noChangeArrowheads="1"/>
          </p:cNvSpPr>
          <p:nvPr/>
        </p:nvSpPr>
        <p:spPr bwMode="auto">
          <a:xfrm>
            <a:off x="7256463" y="5441950"/>
            <a:ext cx="2449512"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Name of spatial column</a:t>
            </a:r>
          </a:p>
        </p:txBody>
      </p:sp>
      <p:sp>
        <p:nvSpPr>
          <p:cNvPr id="77838" name="Line 22"/>
          <p:cNvSpPr>
            <a:spLocks noChangeShapeType="1"/>
          </p:cNvSpPr>
          <p:nvPr/>
        </p:nvSpPr>
        <p:spPr bwMode="auto">
          <a:xfrm flipH="1">
            <a:off x="4914900" y="5084763"/>
            <a:ext cx="4495800" cy="0"/>
          </a:xfrm>
          <a:prstGeom prst="line">
            <a:avLst/>
          </a:prstGeom>
          <a:noFill/>
          <a:ln w="38100">
            <a:solidFill>
              <a:schemeClr val="accent1"/>
            </a:solidFill>
            <a:round/>
            <a:headEnd type="none" w="sm" len="sm"/>
            <a:tailEnd type="none" w="sm" len="sm"/>
          </a:ln>
        </p:spPr>
        <p:txBody>
          <a:bodyPr>
            <a:prstTxWarp prst="textNoShape">
              <a:avLst/>
            </a:prstTxWarp>
          </a:bodyPr>
          <a:lstStyle/>
          <a:p>
            <a:endParaRPr lang="en-US"/>
          </a:p>
        </p:txBody>
      </p:sp>
      <p:sp>
        <p:nvSpPr>
          <p:cNvPr id="77839" name="Line 23"/>
          <p:cNvSpPr>
            <a:spLocks noChangeShapeType="1"/>
          </p:cNvSpPr>
          <p:nvPr/>
        </p:nvSpPr>
        <p:spPr bwMode="auto">
          <a:xfrm rot="5400000" flipH="1">
            <a:off x="2819400" y="5268913"/>
            <a:ext cx="10668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77840" name="Line 24"/>
          <p:cNvSpPr>
            <a:spLocks noChangeShapeType="1"/>
          </p:cNvSpPr>
          <p:nvPr/>
        </p:nvSpPr>
        <p:spPr bwMode="auto">
          <a:xfrm rot="5400000" flipH="1">
            <a:off x="4678363" y="4845050"/>
            <a:ext cx="5207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726041" name="Text Box 25"/>
          <p:cNvSpPr txBox="1">
            <a:spLocks noChangeArrowheads="1"/>
          </p:cNvSpPr>
          <p:nvPr/>
        </p:nvSpPr>
        <p:spPr bwMode="auto">
          <a:xfrm>
            <a:off x="7256463" y="4675188"/>
            <a:ext cx="2449512"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Type of GML geometry</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Usage Notes: Parameters</a:t>
            </a:r>
          </a:p>
        </p:txBody>
      </p:sp>
      <p:graphicFrame>
        <p:nvGraphicFramePr>
          <p:cNvPr id="729238" name="Group 150"/>
          <p:cNvGraphicFramePr>
            <a:graphicFrameLocks noGrp="1"/>
          </p:cNvGraphicFramePr>
          <p:nvPr/>
        </p:nvGraphicFramePr>
        <p:xfrm>
          <a:off x="547688" y="1176338"/>
          <a:ext cx="9129712" cy="4297680"/>
        </p:xfrm>
        <a:graphic>
          <a:graphicData uri="http://schemas.openxmlformats.org/drawingml/2006/table">
            <a:tbl>
              <a:tblPr/>
              <a:tblGrid>
                <a:gridCol w="2344737"/>
                <a:gridCol w="3352800"/>
                <a:gridCol w="3432175"/>
              </a:tblGrid>
              <a:tr h="2159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Parameter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Notes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feature table or view containing the spatial features.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Must be in the format </a:t>
                      </a: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&lt;schema-name&gt;.&lt;table-name&gt;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ftNsUrl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Uniform resource locator (URL) of the namespace for the feature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feature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ftNsAlias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Alias of the namespace for the feature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featureDesc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Feature type description to be reported in the capabilities document, as a document of type XMLTYPE.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If null, a default description will be generated with only the feature type name and alias.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schemaLocation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String to be used to populate the xsi:schemaLocation attribute in the feature type XSD.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If null, it is automatically set to </a:t>
                      </a: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http://www.opengis.net/wfs ../wfs/1.0.0/WFS-basic.xsd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Usage Notes: Parameters</a:t>
            </a:r>
          </a:p>
        </p:txBody>
      </p:sp>
      <p:graphicFrame>
        <p:nvGraphicFramePr>
          <p:cNvPr id="733317" name="Group 133"/>
          <p:cNvGraphicFramePr>
            <a:graphicFrameLocks noGrp="1"/>
          </p:cNvGraphicFramePr>
          <p:nvPr/>
        </p:nvGraphicFramePr>
        <p:xfrm>
          <a:off x="547688" y="1176338"/>
          <a:ext cx="9129712" cy="4895088"/>
        </p:xfrm>
        <a:graphic>
          <a:graphicData uri="http://schemas.openxmlformats.org/drawingml/2006/table">
            <a:tbl>
              <a:tblPr/>
              <a:tblGrid>
                <a:gridCol w="2344737"/>
                <a:gridCol w="3352800"/>
                <a:gridCol w="3432175"/>
              </a:tblGrid>
              <a:tr h="2159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Parameter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Notes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pkeyCol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Name of the primary key columns of the feature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109" charset="0"/>
                          <a:ea typeface="Times New Roman" pitchFamily="-109" charset="0"/>
                          <a:cs typeface="Times New Roman" pitchFamily="-109" charset="0"/>
                        </a:rPr>
                        <a:t>Required</a:t>
                      </a: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 If the feature type table has a multicolumn primary key, use a semicolon to separate the columns in the primary key. For example: </a:t>
                      </a:r>
                      <a:r>
                        <a:rPr kumimoji="0" lang="en-US" sz="1600" b="1" i="0" u="none" strike="noStrike" cap="none" normalizeH="0" baseline="0">
                          <a:ln>
                            <a:noFill/>
                          </a:ln>
                          <a:solidFill>
                            <a:schemeClr val="tx1"/>
                          </a:solidFill>
                          <a:effectLst/>
                          <a:latin typeface="Arial" pitchFamily="-109" charset="0"/>
                          <a:ea typeface="Times New Roman" pitchFamily="-109" charset="0"/>
                          <a:cs typeface="Times New Roman" pitchFamily="-109" charset="0"/>
                        </a:rPr>
                        <a:t>&lt;col1&gt;;&lt;col3&gt;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columnInfo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Type of geometry in gml notation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109" charset="0"/>
                          <a:ea typeface="Times New Roman" pitchFamily="-109" charset="0"/>
                          <a:cs typeface="Times New Roman" pitchFamily="-109" charset="0"/>
                        </a:rPr>
                        <a:t>Required.  </a:t>
                      </a: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Specify as a string array, for example: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MDSYS.StringList (‘GeometryCollectionType’)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pSpatialCol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Name of the spatial column in the feature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109" charset="0"/>
                          <a:ea typeface="Times New Roman" pitchFamily="-109" charset="0"/>
                          <a:cs typeface="Times New Roman" pitchFamily="-109" charset="0"/>
                        </a:rPr>
                        <a:t>Optional</a:t>
                      </a:r>
                      <a:r>
                        <a:rPr kumimoji="0" lang="en-US" sz="1600" b="0" i="0" u="none" strike="noStrike" cap="none" normalizeH="0" baseline="0">
                          <a:ln>
                            <a:noFill/>
                          </a:ln>
                          <a:solidFill>
                            <a:schemeClr val="tx1"/>
                          </a:solidFill>
                          <a:effectLst/>
                          <a:latin typeface="Arial" pitchFamily="-109" charset="0"/>
                          <a:ea typeface="Times New Roman" pitchFamily="-109" charset="0"/>
                          <a:cs typeface="Times New Roman" pitchFamily="-109" charset="0"/>
                        </a:rPr>
                        <a:t>. If null then it is automatically filled in with the name of the SDO_GEOMETRY column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rPr>
                        <a:t>mandatoryColumnInfo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rPr>
                        <a:t>Names of the mandatory columns, i.e. those columns that are always returned in </a:t>
                      </a:r>
                      <a:r>
                        <a:rPr kumimoji="0" lang="en-US" sz="1600" b="1"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rPr>
                        <a:t>getFeatures </a:t>
                      </a:r>
                      <a:r>
                        <a:rPr kumimoji="0" lang="en-US" sz="1600" b="0"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rPr>
                        <a:t>requests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rPr>
                        <a:t>Optional</a:t>
                      </a:r>
                      <a:r>
                        <a:rPr kumimoji="0" lang="en-US" sz="1600" b="0"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rPr>
                        <a:t>. If not specified, then all columns are mandatory. If specified as NULL, then no columns are mandatory, i.e. only the requested columns are returned.</a:t>
                      </a:r>
                      <a:endParaRPr kumimoji="0" lang="en-US" sz="1600" b="1" i="0" u="none" strike="noStrike" cap="none" normalizeH="0" baseline="0" smtClean="0">
                        <a:ln>
                          <a:noFill/>
                        </a:ln>
                        <a:solidFill>
                          <a:schemeClr val="tx1"/>
                        </a:solidFill>
                        <a:effectLst/>
                        <a:latin typeface="Arial" pitchFamily="-109" charset="0"/>
                        <a:ea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Usage Notes: Parameters</a:t>
            </a:r>
          </a:p>
        </p:txBody>
      </p:sp>
      <p:graphicFrame>
        <p:nvGraphicFramePr>
          <p:cNvPr id="734268" name="Group 60"/>
          <p:cNvGraphicFramePr>
            <a:graphicFrameLocks noGrp="1"/>
          </p:cNvGraphicFramePr>
          <p:nvPr/>
        </p:nvGraphicFramePr>
        <p:xfrm>
          <a:off x="547688" y="1176338"/>
          <a:ext cx="9129712" cy="4212336"/>
        </p:xfrm>
        <a:graphic>
          <a:graphicData uri="http://schemas.openxmlformats.org/drawingml/2006/table">
            <a:tbl>
              <a:tblPr/>
              <a:tblGrid>
                <a:gridCol w="2344737"/>
                <a:gridCol w="3352800"/>
                <a:gridCol w="3432175"/>
              </a:tblGrid>
              <a:tr h="2159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Parameter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Notes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featureMemberNs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Namespace of the feature member element that will contain feature instances in a feature collection.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 </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default is </a:t>
                      </a: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http://www.opengis.net/gml</a:t>
                      </a: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featureMemberName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feature member element that will contain feature instances in a feature collection.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The default is </a:t>
                      </a: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featureMember</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srsNs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User-defined namespace of the spatial reference system (coordinate system) associated with the spatial data for the feature type.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 </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default is to use the Oracle Spatial coordinate systems</a:t>
                      </a:r>
                      <a:endPar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srsNsAlias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Namespace alias of the namespace of the spatial reference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 </a:t>
                      </a:r>
                      <a:r>
                        <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default is SDO:</a:t>
                      </a:r>
                      <a:endPar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3074"/>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latin typeface="Arial" pitchFamily="-111" charset="0"/>
              </a:rPr>
              <a:t>&lt;Insert Picture Here&gt;</a:t>
            </a:r>
          </a:p>
        </p:txBody>
      </p:sp>
      <p:sp>
        <p:nvSpPr>
          <p:cNvPr id="21507" name="Text Box 3075"/>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latin typeface="Arial" pitchFamily="-111" charset="0"/>
              </a:rPr>
              <a:t>WMS</a:t>
            </a:r>
            <a:r>
              <a:rPr lang="en-US" sz="3200">
                <a:latin typeface="Arial" pitchFamily="-111" charset="0"/>
              </a:rPr>
              <a:t> Web Mapping Service </a:t>
            </a:r>
          </a:p>
        </p:txBody>
      </p:sp>
      <p:pic>
        <p:nvPicPr>
          <p:cNvPr id="21508" name="Picture 3076"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21509" name="Picture 3077"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Publish Multiple Tables</a:t>
            </a:r>
          </a:p>
        </p:txBody>
      </p:sp>
      <p:sp>
        <p:nvSpPr>
          <p:cNvPr id="81923"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Use PL/SQL</a:t>
            </a:r>
          </a:p>
          <a:p>
            <a:pPr eaLnBrk="1" hangingPunct="1"/>
            <a:r>
              <a:rPr lang="en-US">
                <a:ea typeface="ＭＳ Ｐゴシック" pitchFamily="-111" charset="-128"/>
                <a:cs typeface="ＭＳ Ｐゴシック" pitchFamily="-111" charset="-128"/>
              </a:rPr>
              <a:t>Identify the tables to publish</a:t>
            </a:r>
          </a:p>
          <a:p>
            <a:pPr lvl="1" eaLnBrk="1" hangingPunct="1"/>
            <a:r>
              <a:rPr lang="en-US"/>
              <a:t>For example, all tables in a schema</a:t>
            </a:r>
          </a:p>
          <a:p>
            <a:pPr eaLnBrk="1" hangingPunct="1"/>
            <a:r>
              <a:rPr lang="en-US">
                <a:ea typeface="ＭＳ Ｐゴシック" pitchFamily="-111" charset="-128"/>
                <a:cs typeface="ＭＳ Ｐゴシック" pitchFamily="-111" charset="-128"/>
              </a:rPr>
              <a:t>For each table</a:t>
            </a:r>
          </a:p>
          <a:p>
            <a:pPr lvl="1" eaLnBrk="1" hangingPunct="1"/>
            <a:r>
              <a:rPr lang="en-US"/>
              <a:t>Get the name of the primary key column</a:t>
            </a:r>
          </a:p>
          <a:p>
            <a:pPr lvl="1" eaLnBrk="1" hangingPunct="1"/>
            <a:r>
              <a:rPr lang="en-US"/>
              <a:t>Dynamically generate the feature descriptor</a:t>
            </a:r>
          </a:p>
          <a:p>
            <a:pPr lvl="1" eaLnBrk="1" hangingPunct="1"/>
            <a:r>
              <a:rPr lang="en-US"/>
              <a:t>Publish it</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Publishing all tables in a schema</a:t>
            </a:r>
          </a:p>
        </p:txBody>
      </p:sp>
      <p:sp>
        <p:nvSpPr>
          <p:cNvPr id="82947" name="Rectangle 5"/>
          <p:cNvSpPr>
            <a:spLocks noChangeArrowheads="1"/>
          </p:cNvSpPr>
          <p:nvPr/>
        </p:nvSpPr>
        <p:spPr bwMode="gray">
          <a:xfrm>
            <a:off x="685800" y="1676400"/>
            <a:ext cx="8918575" cy="43719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begin</a:t>
            </a:r>
          </a:p>
          <a:p>
            <a:pPr defTabSz="228600"/>
            <a:r>
              <a:rPr lang="en-US" sz="1400"/>
              <a:t>  for t in (</a:t>
            </a:r>
          </a:p>
          <a:p>
            <a:pPr defTabSz="228600"/>
            <a:r>
              <a:rPr lang="en-US" sz="1400"/>
              <a:t>    </a:t>
            </a:r>
            <a:r>
              <a:rPr lang="en-US" sz="1400">
                <a:solidFill>
                  <a:schemeClr val="accent1"/>
                </a:solidFill>
              </a:rPr>
              <a:t>select g.owner, g.table_name, g.column_name, g.srid</a:t>
            </a:r>
          </a:p>
          <a:p>
            <a:pPr defTabSz="228600"/>
            <a:r>
              <a:rPr lang="en-US" sz="1400">
                <a:solidFill>
                  <a:schemeClr val="accent1"/>
                </a:solidFill>
              </a:rPr>
              <a:t>    from all_sdo_geom_metadata g, all_tab_cols c</a:t>
            </a:r>
          </a:p>
          <a:p>
            <a:pPr defTabSz="228600"/>
            <a:r>
              <a:rPr lang="en-US" sz="1400">
                <a:solidFill>
                  <a:schemeClr val="accent1"/>
                </a:solidFill>
              </a:rPr>
              <a:t>    where g.owner = ‘SCOTT’ and c.owner = g.owner</a:t>
            </a:r>
          </a:p>
          <a:p>
            <a:pPr defTabSz="228600"/>
            <a:r>
              <a:rPr lang="en-US" sz="1400">
                <a:solidFill>
                  <a:schemeClr val="accent1"/>
                </a:solidFill>
              </a:rPr>
              <a:t>    and c.table_name = g.table_name and c.column_name = g.column_name</a:t>
            </a:r>
          </a:p>
          <a:p>
            <a:pPr defTabSz="228600"/>
            <a:r>
              <a:rPr lang="en-US" sz="1400">
                <a:solidFill>
                  <a:schemeClr val="accent1"/>
                </a:solidFill>
              </a:rPr>
              <a:t>    and c.data_type = 'SDO_GEOMETRY'</a:t>
            </a:r>
          </a:p>
          <a:p>
            <a:pPr defTabSz="228600"/>
            <a:r>
              <a:rPr lang="en-US" sz="1400"/>
              <a:t>  )</a:t>
            </a:r>
          </a:p>
          <a:p>
            <a:pPr defTabSz="228600"/>
            <a:r>
              <a:rPr lang="en-US" sz="1400"/>
              <a:t>  loop</a:t>
            </a:r>
          </a:p>
          <a:p>
            <a:pPr defTabSz="228600"/>
            <a:endParaRPr lang="en-US" sz="1400"/>
          </a:p>
          <a:p>
            <a:pPr defTabSz="228600"/>
            <a:r>
              <a:rPr lang="en-US" sz="1400"/>
              <a:t>    -- Construct feature descriptor</a:t>
            </a:r>
          </a:p>
          <a:p>
            <a:pPr defTabSz="228600"/>
            <a:r>
              <a:rPr lang="en-US" sz="1400"/>
              <a:t>    </a:t>
            </a:r>
            <a:r>
              <a:rPr lang="en-US" sz="1400">
                <a:solidFill>
                  <a:schemeClr val="accent1"/>
                </a:solidFill>
              </a:rPr>
              <a:t>featureDescriptorXML :=</a:t>
            </a:r>
          </a:p>
          <a:p>
            <a:pPr defTabSz="228600"/>
            <a:r>
              <a:rPr lang="en-US" sz="1400">
                <a:solidFill>
                  <a:schemeClr val="accent1"/>
                </a:solidFill>
              </a:rPr>
              <a:t>      '&lt;?xml version="1.0" ?&gt;' ||</a:t>
            </a:r>
          </a:p>
          <a:p>
            <a:pPr defTabSz="228600"/>
            <a:r>
              <a:rPr lang="en-US" sz="1400">
                <a:solidFill>
                  <a:schemeClr val="accent1"/>
                </a:solidFill>
              </a:rPr>
              <a:t>      '  &lt;FeatureType xmlns:myns="http://www.myserver.com/myns"  || </a:t>
            </a:r>
          </a:p>
          <a:p>
            <a:pPr defTabSz="228600"/>
            <a:r>
              <a:rPr lang="en-US" sz="1400">
                <a:solidFill>
                  <a:schemeClr val="accent1"/>
                </a:solidFill>
              </a:rPr>
              <a:t>      ‘     xmlns="http://www.opengis.net/wfs"&gt;' ||</a:t>
            </a:r>
          </a:p>
          <a:p>
            <a:pPr defTabSz="228600"/>
            <a:r>
              <a:rPr lang="en-US" sz="1400">
                <a:solidFill>
                  <a:schemeClr val="accent1"/>
                </a:solidFill>
              </a:rPr>
              <a:t>      '    &lt;Name&gt; ' || namespace_alias || ':' || t.table_name || '&lt;/Name&gt;' ||</a:t>
            </a:r>
          </a:p>
          <a:p>
            <a:pPr defTabSz="228600"/>
            <a:r>
              <a:rPr lang="en-US" sz="1400">
                <a:solidFill>
                  <a:schemeClr val="accent1"/>
                </a:solidFill>
              </a:rPr>
              <a:t>      '    &lt;Title&gt;Database Table ' || t.table_name || '&lt;/Title&gt;' ||</a:t>
            </a:r>
          </a:p>
          <a:p>
            <a:pPr defTabSz="228600"/>
            <a:r>
              <a:rPr lang="en-US" sz="1400">
                <a:solidFill>
                  <a:schemeClr val="accent1"/>
                </a:solidFill>
              </a:rPr>
              <a:t>      '    &lt;SRS&gt;SDO:' || t.srid || '&lt;/SRS&gt;' ||</a:t>
            </a:r>
          </a:p>
          <a:p>
            <a:pPr defTabSz="228600"/>
            <a:r>
              <a:rPr lang="en-US" sz="1400">
                <a:solidFill>
                  <a:schemeClr val="accent1"/>
                </a:solidFill>
              </a:rPr>
              <a:t>      '&lt;/FeatureType&gt;';</a:t>
            </a:r>
          </a:p>
          <a:p>
            <a:pPr defTabSz="228600"/>
            <a:r>
              <a:rPr lang="en-US" sz="1400"/>
              <a:t>. . .</a:t>
            </a: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Publishing all tables in a schema (cont’d)</a:t>
            </a:r>
          </a:p>
        </p:txBody>
      </p:sp>
      <p:sp>
        <p:nvSpPr>
          <p:cNvPr id="83971" name="Rectangle 3"/>
          <p:cNvSpPr>
            <a:spLocks noChangeArrowheads="1"/>
          </p:cNvSpPr>
          <p:nvPr/>
        </p:nvSpPr>
        <p:spPr bwMode="gray">
          <a:xfrm>
            <a:off x="533400" y="1676400"/>
            <a:ext cx="8918575" cy="43719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400"/>
              <a:t>. . .      </a:t>
            </a:r>
          </a:p>
          <a:p>
            <a:pPr defTabSz="228600"/>
            <a:r>
              <a:rPr lang="en-US" sz="1400"/>
              <a:t>    -- Publish the type</a:t>
            </a:r>
          </a:p>
          <a:p>
            <a:pPr defTabSz="228600"/>
            <a:r>
              <a:rPr lang="en-US" sz="1400"/>
              <a:t>    </a:t>
            </a:r>
            <a:r>
              <a:rPr lang="en-US" sz="1400">
                <a:solidFill>
                  <a:schemeClr val="accent1"/>
                </a:solidFill>
              </a:rPr>
              <a:t>SDO_WFS_PROCESS.publishFeatureType(</a:t>
            </a:r>
          </a:p>
          <a:p>
            <a:pPr defTabSz="228600"/>
            <a:r>
              <a:rPr lang="en-US" sz="1400">
                <a:solidFill>
                  <a:schemeClr val="accent1"/>
                </a:solidFill>
              </a:rPr>
              <a:t>      dataSrc            =&gt; t.owner || '.' || t.table_name,</a:t>
            </a:r>
          </a:p>
          <a:p>
            <a:pPr defTabSz="228600"/>
            <a:r>
              <a:rPr lang="en-US" sz="1400">
                <a:solidFill>
                  <a:schemeClr val="accent1"/>
                </a:solidFill>
              </a:rPr>
              <a:t>      ftNsUrl            =&gt; p_namespace_url,</a:t>
            </a:r>
          </a:p>
          <a:p>
            <a:pPr defTabSz="228600"/>
            <a:r>
              <a:rPr lang="en-US" sz="1400">
                <a:solidFill>
                  <a:schemeClr val="accent1"/>
                </a:solidFill>
              </a:rPr>
              <a:t>      ftName             =&gt; t.table_name,</a:t>
            </a:r>
          </a:p>
          <a:p>
            <a:pPr defTabSz="228600"/>
            <a:r>
              <a:rPr lang="en-US" sz="1400">
                <a:solidFill>
                  <a:schemeClr val="accent1"/>
                </a:solidFill>
              </a:rPr>
              <a:t>      ftNsAlias          =&gt; p_namespace_alias ,</a:t>
            </a:r>
          </a:p>
          <a:p>
            <a:pPr defTabSz="228600"/>
            <a:r>
              <a:rPr lang="en-US" sz="1400">
                <a:solidFill>
                  <a:schemeClr val="accent1"/>
                </a:solidFill>
              </a:rPr>
              <a:t>      featureDesc        =&gt; xmltype(featureDescriptorXML),</a:t>
            </a:r>
          </a:p>
          <a:p>
            <a:pPr defTabSz="228600"/>
            <a:r>
              <a:rPr lang="en-US" sz="1400">
                <a:solidFill>
                  <a:schemeClr val="accent1"/>
                </a:solidFill>
              </a:rPr>
              <a:t>      schemaLocation     =&gt; null,</a:t>
            </a:r>
          </a:p>
          <a:p>
            <a:pPr defTabSz="228600"/>
            <a:r>
              <a:rPr lang="en-US" sz="1400">
                <a:solidFill>
                  <a:schemeClr val="accent1"/>
                </a:solidFill>
              </a:rPr>
              <a:t>      pkeyCol            =&gt; pkey,</a:t>
            </a:r>
          </a:p>
          <a:p>
            <a:pPr defTabSz="228600"/>
            <a:r>
              <a:rPr lang="en-US" sz="1400">
                <a:solidFill>
                  <a:schemeClr val="accent1"/>
                </a:solidFill>
              </a:rPr>
              <a:t>      columnInfo         =&gt; MDSYS.StringList('GeometryCollectionType'),</a:t>
            </a:r>
          </a:p>
          <a:p>
            <a:pPr defTabSz="228600"/>
            <a:r>
              <a:rPr lang="en-US" sz="1400">
                <a:solidFill>
                  <a:schemeClr val="accent1"/>
                </a:solidFill>
              </a:rPr>
              <a:t>      pSpatialCol        =&gt; t.column_name,</a:t>
            </a:r>
          </a:p>
          <a:p>
            <a:pPr defTabSz="228600"/>
            <a:r>
              <a:rPr lang="en-US" sz="1400">
                <a:solidFill>
                  <a:schemeClr val="accent1"/>
                </a:solidFill>
              </a:rPr>
              <a:t>      featureMemberNs    =&gt; null,</a:t>
            </a:r>
          </a:p>
          <a:p>
            <a:pPr defTabSz="228600"/>
            <a:r>
              <a:rPr lang="en-US" sz="1400">
                <a:solidFill>
                  <a:schemeClr val="accent1"/>
                </a:solidFill>
              </a:rPr>
              <a:t>      featureMemberName  =&gt; null,</a:t>
            </a:r>
          </a:p>
          <a:p>
            <a:pPr defTabSz="228600"/>
            <a:r>
              <a:rPr lang="en-US" sz="1400">
                <a:solidFill>
                  <a:schemeClr val="accent1"/>
                </a:solidFill>
              </a:rPr>
              <a:t>      srsNs              =&gt; null,</a:t>
            </a:r>
          </a:p>
          <a:p>
            <a:pPr defTabSz="228600"/>
            <a:r>
              <a:rPr lang="en-US" sz="1400">
                <a:solidFill>
                  <a:schemeClr val="accent1"/>
                </a:solidFill>
              </a:rPr>
              <a:t>      srsNsAlias         =&gt; null</a:t>
            </a:r>
          </a:p>
          <a:p>
            <a:pPr defTabSz="228600"/>
            <a:r>
              <a:rPr lang="en-US" sz="1400">
                <a:solidFill>
                  <a:schemeClr val="accent1"/>
                </a:solidFill>
              </a:rPr>
              <a:t>    );</a:t>
            </a:r>
          </a:p>
          <a:p>
            <a:pPr defTabSz="228600"/>
            <a:endParaRPr lang="en-US" sz="1400">
              <a:solidFill>
                <a:schemeClr val="accent1"/>
              </a:solidFill>
            </a:endParaRPr>
          </a:p>
          <a:p>
            <a:pPr defTabSz="228600"/>
            <a:r>
              <a:rPr lang="en-US" sz="1400"/>
              <a:t>  end loop;</a:t>
            </a:r>
          </a:p>
          <a:p>
            <a:pPr defTabSz="228600"/>
            <a:r>
              <a:rPr lang="en-US" sz="1400"/>
              <a:t>end;</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18"/>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List Published Feature Types</a:t>
            </a:r>
          </a:p>
        </p:txBody>
      </p:sp>
      <p:sp>
        <p:nvSpPr>
          <p:cNvPr id="84995" name="Rectangle 19"/>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Query table MDSYS. WFS_FeatureType$</a:t>
            </a:r>
          </a:p>
        </p:txBody>
      </p:sp>
      <p:sp>
        <p:nvSpPr>
          <p:cNvPr id="84996" name="Rectangle 10"/>
          <p:cNvSpPr>
            <a:spLocks noChangeArrowheads="1"/>
          </p:cNvSpPr>
          <p:nvPr/>
        </p:nvSpPr>
        <p:spPr bwMode="gray">
          <a:xfrm>
            <a:off x="533400" y="2205038"/>
            <a:ext cx="4419600" cy="3586162"/>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FEATURETYPEID                NUMBER</a:t>
            </a:r>
          </a:p>
          <a:p>
            <a:pPr defTabSz="228600"/>
            <a:r>
              <a:rPr lang="en-US" sz="1200"/>
              <a:t>FEATURETYPENAME              VARCHAR2(80)</a:t>
            </a:r>
          </a:p>
          <a:p>
            <a:pPr defTabSz="228600"/>
            <a:r>
              <a:rPr lang="en-US" sz="1200"/>
              <a:t>FEATUREDESC                  PUBLIC.XMLTYPE</a:t>
            </a:r>
          </a:p>
          <a:p>
            <a:pPr defTabSz="228600"/>
            <a:r>
              <a:rPr lang="en-US" sz="1200"/>
              <a:t>DESCRIBEFEATURETYPE          PUBLIC.XMLTYPE</a:t>
            </a:r>
          </a:p>
          <a:p>
            <a:pPr defTabSz="228600"/>
            <a:r>
              <a:rPr lang="en-US" sz="1200"/>
              <a:t>LASTDESCRIBEFEATURETYPEGENTS TIMESTAMP(6)</a:t>
            </a:r>
          </a:p>
          <a:p>
            <a:pPr defTabSz="228600"/>
            <a:r>
              <a:rPr lang="en-US" sz="1200"/>
              <a:t>LASTFEATUREUPDATETS          TIMESTAMP(6)</a:t>
            </a:r>
          </a:p>
          <a:p>
            <a:pPr defTabSz="228600"/>
            <a:r>
              <a:rPr lang="en-US" sz="1200"/>
              <a:t>NAMESPACEPREFIX              VARCHAR2(20)</a:t>
            </a:r>
          </a:p>
          <a:p>
            <a:pPr defTabSz="228600"/>
            <a:r>
              <a:rPr lang="en-US" sz="1200"/>
              <a:t>NAMESPACEURL                 VARCHAR2(2083)</a:t>
            </a:r>
          </a:p>
          <a:p>
            <a:pPr defTabSz="228600"/>
            <a:r>
              <a:rPr lang="en-US" sz="1200"/>
              <a:t>SCHEMALOCATION               VARCHAR2(2083)</a:t>
            </a:r>
          </a:p>
          <a:p>
            <a:pPr defTabSz="228600"/>
            <a:r>
              <a:rPr lang="en-US" sz="1200"/>
              <a:t>KEYCOLS                      VARCHAR2(4000)</a:t>
            </a:r>
          </a:p>
          <a:p>
            <a:pPr defTabSz="228600"/>
            <a:r>
              <a:rPr lang="en-US" sz="1200"/>
              <a:t>DATAPOINTER                  VARCHAR2(61)</a:t>
            </a:r>
          </a:p>
          <a:p>
            <a:pPr defTabSz="228600"/>
            <a:r>
              <a:rPr lang="en-US" sz="1200"/>
              <a:t>ISDOCBASED                   VARCHAR2(1)</a:t>
            </a:r>
          </a:p>
          <a:p>
            <a:pPr defTabSz="228600"/>
            <a:r>
              <a:rPr lang="en-US" sz="1200"/>
              <a:t>SPATIALCOLS                  MDSYS.STRINGLIST</a:t>
            </a:r>
          </a:p>
          <a:p>
            <a:pPr defTabSz="228600"/>
            <a:r>
              <a:rPr lang="en-US" sz="1200"/>
              <a:t>MANDATORYCOLS                MDSYS.STRINGLIST</a:t>
            </a:r>
          </a:p>
          <a:p>
            <a:pPr defTabSz="228600"/>
            <a:r>
              <a:rPr lang="en-US" sz="1200"/>
              <a:t>TSCOLS                       MDSYS.STRINGLIST</a:t>
            </a:r>
          </a:p>
          <a:p>
            <a:pPr defTabSz="228600"/>
            <a:r>
              <a:rPr lang="en-US" sz="1200"/>
              <a:t>DOCIDPATHS                   MDSYS.STRINGLIST</a:t>
            </a:r>
          </a:p>
          <a:p>
            <a:pPr defTabSz="228600"/>
            <a:r>
              <a:rPr lang="en-US" sz="1200"/>
              <a:t>SPATIALPATHARRSEP            MDSYS.STRINGLIST</a:t>
            </a:r>
          </a:p>
          <a:p>
            <a:pPr defTabSz="228600"/>
            <a:r>
              <a:rPr lang="en-US" sz="1200"/>
              <a:t>PRIMARYSPATIALCOL            VARCHAR2(4000) FEATUREMEMBERNAME            VARCHAR2(2200)</a:t>
            </a:r>
          </a:p>
        </p:txBody>
      </p:sp>
      <p:sp>
        <p:nvSpPr>
          <p:cNvPr id="84997" name="Rectangle 11"/>
          <p:cNvSpPr>
            <a:spLocks noChangeArrowheads="1"/>
          </p:cNvSpPr>
          <p:nvPr/>
        </p:nvSpPr>
        <p:spPr bwMode="gray">
          <a:xfrm>
            <a:off x="5181600" y="2205038"/>
            <a:ext cx="4419600" cy="3586162"/>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SRSNS                    VARCHAR2(2083)</a:t>
            </a:r>
          </a:p>
          <a:p>
            <a:pPr defTabSz="228600"/>
            <a:r>
              <a:rPr lang="en-US" sz="1200"/>
              <a:t>SRSNSALIAS               VARCHAR2(80)</a:t>
            </a:r>
          </a:p>
          <a:p>
            <a:pPr defTabSz="228600"/>
            <a:r>
              <a:rPr lang="en-US" sz="1200"/>
              <a:t>FTXSDREFID               VARCHAR2(80)</a:t>
            </a:r>
          </a:p>
          <a:p>
            <a:pPr defTabSz="228600"/>
            <a:r>
              <a:rPr lang="en-US" sz="1200"/>
              <a:t>ISMTABLEVIEW             VARCHAR2(1)</a:t>
            </a:r>
          </a:p>
          <a:p>
            <a:pPr defTabSz="228600"/>
            <a:r>
              <a:rPr lang="en-US" sz="1200"/>
              <a:t>VTABLELIST               MDSYS.STRINGLIST</a:t>
            </a:r>
          </a:p>
          <a:p>
            <a:pPr defTabSz="228600"/>
            <a:r>
              <a:rPr lang="en-US" sz="1200"/>
              <a:t>VKEYCOLSLIST             MDSYS.STRINGLIST</a:t>
            </a:r>
          </a:p>
          <a:p>
            <a:pPr defTabSz="228600"/>
            <a:r>
              <a:rPr lang="en-US" sz="1200"/>
              <a:t>TKEYCOLSLIST             MDSYS.STRINGLIST</a:t>
            </a:r>
          </a:p>
          <a:p>
            <a:pPr defTabSz="228600"/>
            <a:r>
              <a:rPr lang="en-US" sz="1200"/>
              <a:t>NUMCOLS                  MDSYS.STRINGLIST</a:t>
            </a:r>
          </a:p>
          <a:p>
            <a:pPr defTabSz="228600"/>
            <a:r>
              <a:rPr lang="en-US" sz="1200"/>
              <a:t>IDXPATHS                 MDSYS.STRINGLIST</a:t>
            </a:r>
          </a:p>
          <a:p>
            <a:pPr defTabSz="228600"/>
            <a:r>
              <a:rPr lang="en-US" sz="1200"/>
              <a:t>IDXPATHTYPES             MDSYS.STRINGLIST</a:t>
            </a:r>
          </a:p>
          <a:p>
            <a:pPr defTabSz="228600"/>
            <a:r>
              <a:rPr lang="en-US" sz="1200"/>
              <a:t>XTIDXCREATED             VARCHAR2(1)</a:t>
            </a:r>
          </a:p>
          <a:p>
            <a:pPr defTabSz="228600"/>
            <a:r>
              <a:rPr lang="en-US" sz="1200"/>
              <a:t>FEATURECOLLECTIONNAME    VARCHAR2(2200)</a:t>
            </a:r>
          </a:p>
          <a:p>
            <a:pPr defTabSz="228600"/>
            <a:r>
              <a:rPr lang="en-US" sz="1200"/>
              <a:t>FORMATTEDKEYCOLS         MDSYS.STRINGLIST</a:t>
            </a:r>
          </a:p>
          <a:p>
            <a:pPr defTabSz="228600"/>
            <a:r>
              <a:rPr lang="en-US" sz="1200"/>
              <a:t>FORMATTEDTKEYCOLLIST     MDSYS.STRINGLISTLIST</a:t>
            </a:r>
          </a:p>
          <a:p>
            <a:pPr defTabSz="228600"/>
            <a:r>
              <a:rPr lang="en-US" sz="1200"/>
              <a:t>ISGML3                   VARCHAR2(1)</a:t>
            </a:r>
          </a:p>
          <a:p>
            <a:pPr defTabSz="228600"/>
            <a:r>
              <a:rPr lang="en-US" sz="1200"/>
              <a:t>SPATIALARRLIST           MDSYS.STRINGLISTLIST</a:t>
            </a:r>
          </a:p>
          <a:p>
            <a:pPr defTabSz="228600"/>
            <a:r>
              <a:rPr lang="en-US" sz="1200"/>
              <a:t>SPATIALPATHSSRSNSLIST    MDSYS.STRINGLISTLIST</a:t>
            </a:r>
          </a:p>
          <a:p>
            <a:pPr defTabSz="228600"/>
            <a:r>
              <a:rPr lang="en-US" sz="1200"/>
              <a:t>SPATIALARRPATHSSRSNSLIST MDSYS.STRINGLISTLIST</a:t>
            </a:r>
          </a:p>
          <a:p>
            <a:pPr defTabSz="228600"/>
            <a:endParaRPr lang="en-US" sz="1200"/>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List Published Feature Types</a:t>
            </a:r>
          </a:p>
        </p:txBody>
      </p:sp>
      <p:sp>
        <p:nvSpPr>
          <p:cNvPr id="86019"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List all feature types published in a database schema:</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List feature types published by the current schema</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
        <p:nvSpPr>
          <p:cNvPr id="86020" name="Rectangle 5"/>
          <p:cNvSpPr>
            <a:spLocks noChangeArrowheads="1"/>
          </p:cNvSpPr>
          <p:nvPr/>
        </p:nvSpPr>
        <p:spPr bwMode="gray">
          <a:xfrm>
            <a:off x="685800" y="2057400"/>
            <a:ext cx="8918575"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select featureTypeName, dataPointer, namespacePrefix, namespaceURL</a:t>
            </a:r>
          </a:p>
          <a:p>
            <a:pPr defTabSz="228600"/>
            <a:r>
              <a:rPr lang="en-US" sz="1600"/>
              <a:t>from   mdsys.WFS_FeatureType$</a:t>
            </a:r>
          </a:p>
          <a:p>
            <a:pPr defTabSz="228600"/>
            <a:r>
              <a:rPr lang="en-US" sz="1600">
                <a:solidFill>
                  <a:srgbClr val="FF0000"/>
                </a:solidFill>
              </a:rPr>
              <a:t>where  dataPointer like 'SCOTT.%'</a:t>
            </a:r>
          </a:p>
          <a:p>
            <a:pPr defTabSz="228600"/>
            <a:r>
              <a:rPr lang="en-US" sz="1600"/>
              <a:t>order  by featureTypeId;</a:t>
            </a:r>
          </a:p>
        </p:txBody>
      </p:sp>
      <p:sp>
        <p:nvSpPr>
          <p:cNvPr id="86021" name="Rectangle 6"/>
          <p:cNvSpPr>
            <a:spLocks noChangeArrowheads="1"/>
          </p:cNvSpPr>
          <p:nvPr/>
        </p:nvSpPr>
        <p:spPr bwMode="gray">
          <a:xfrm>
            <a:off x="685800" y="3810000"/>
            <a:ext cx="8918575"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select featureTypeName, dataPointer, namespacePrefix, namespaceURL</a:t>
            </a:r>
          </a:p>
          <a:p>
            <a:pPr defTabSz="228600"/>
            <a:r>
              <a:rPr lang="en-US" sz="1600"/>
              <a:t>from   mdsys.WFS_FeatureType$</a:t>
            </a:r>
          </a:p>
          <a:p>
            <a:pPr defTabSz="228600"/>
            <a:r>
              <a:rPr lang="en-US" sz="1600">
                <a:solidFill>
                  <a:srgbClr val="FF0000"/>
                </a:solidFill>
              </a:rPr>
              <a:t>where  dataPointer like user || '.%'</a:t>
            </a:r>
          </a:p>
          <a:p>
            <a:pPr defTabSz="228600"/>
            <a:r>
              <a:rPr lang="en-US" sz="1600"/>
              <a:t>order  by featureTypeId;</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Unpublish a Feature Type</a:t>
            </a:r>
          </a:p>
        </p:txBody>
      </p:sp>
      <p:sp>
        <p:nvSpPr>
          <p:cNvPr id="87043"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Use the </a:t>
            </a:r>
            <a:r>
              <a:rPr lang="en-US" b="1">
                <a:ea typeface="ＭＳ Ｐゴシック" pitchFamily="-111" charset="-128"/>
                <a:cs typeface="ＭＳ Ｐゴシック" pitchFamily="-111" charset="-128"/>
              </a:rPr>
              <a:t>SDO_WFS_PROCESS.dropFeatureType() </a:t>
            </a:r>
            <a:r>
              <a:rPr lang="en-US">
                <a:ea typeface="ＭＳ Ｐゴシック" pitchFamily="-111" charset="-128"/>
                <a:cs typeface="ＭＳ Ｐゴシック" pitchFamily="-111" charset="-128"/>
              </a:rPr>
              <a:t>procedure to unpublish one specific type.</a:t>
            </a:r>
          </a:p>
          <a:p>
            <a:pPr eaLnBrk="1" hangingPunct="1"/>
            <a:r>
              <a:rPr lang="en-US">
                <a:ea typeface="ＭＳ Ｐゴシック" pitchFamily="-111" charset="-128"/>
                <a:cs typeface="ＭＳ Ｐゴシック" pitchFamily="-111" charset="-128"/>
              </a:rPr>
              <a:t>Must “unpublish” first before re-publishing</a:t>
            </a:r>
          </a:p>
          <a:p>
            <a:pPr lvl="1" eaLnBrk="1" hangingPunct="1"/>
            <a:r>
              <a:rPr lang="en-US"/>
              <a:t>For example, if your table structure changed</a:t>
            </a:r>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
        <p:nvSpPr>
          <p:cNvPr id="87044" name="Rectangle 4"/>
          <p:cNvSpPr>
            <a:spLocks noChangeArrowheads="1"/>
          </p:cNvSpPr>
          <p:nvPr/>
        </p:nvSpPr>
        <p:spPr bwMode="gray">
          <a:xfrm>
            <a:off x="685800" y="3413125"/>
            <a:ext cx="8918575" cy="13398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begin</a:t>
            </a:r>
          </a:p>
          <a:p>
            <a:pPr defTabSz="228600"/>
            <a:r>
              <a:rPr lang="en-US" sz="1600"/>
              <a:t>  SDO_WFS_PROCESS.dropFeatureType (</a:t>
            </a:r>
          </a:p>
          <a:p>
            <a:pPr defTabSz="228600"/>
            <a:r>
              <a:rPr lang="en-US" sz="1600"/>
              <a:t>  	</a:t>
            </a:r>
            <a:r>
              <a:rPr lang="en-US" sz="1600">
                <a:solidFill>
                  <a:srgbClr val="FF0000"/>
                </a:solidFill>
              </a:rPr>
              <a:t>'http://www.myserver.com/scott', 'UsCities' </a:t>
            </a:r>
            <a:r>
              <a:rPr lang="en-US" sz="1600"/>
              <a:t>);</a:t>
            </a:r>
          </a:p>
          <a:p>
            <a:pPr defTabSz="228600"/>
            <a:r>
              <a:rPr lang="en-US" sz="1600"/>
              <a:t>end;</a:t>
            </a:r>
          </a:p>
          <a:p>
            <a:pPr defTabSz="228600"/>
            <a:r>
              <a:rPr lang="en-US" sz="1600"/>
              <a:t>/</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63613" y="304800"/>
            <a:ext cx="8669337" cy="941388"/>
          </a:xfrm>
        </p:spPr>
        <p:txBody>
          <a:bodyPr/>
          <a:lstStyle/>
          <a:p>
            <a:pPr eaLnBrk="1" hangingPunct="1"/>
            <a:r>
              <a:rPr lang="en-US">
                <a:ea typeface="ＭＳ Ｐゴシック" pitchFamily="-111" charset="-128"/>
                <a:cs typeface="ＭＳ Ｐゴシック" pitchFamily="-111" charset="-128"/>
              </a:rPr>
              <a:t>Unpublish all Feature Types in a Namespace</a:t>
            </a:r>
          </a:p>
        </p:txBody>
      </p:sp>
      <p:sp>
        <p:nvSpPr>
          <p:cNvPr id="88067"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Use </a:t>
            </a:r>
            <a:r>
              <a:rPr lang="en-US" b="1">
                <a:ea typeface="ＭＳ Ｐゴシック" pitchFamily="-111" charset="-128"/>
                <a:cs typeface="ＭＳ Ｐゴシック" pitchFamily="-111" charset="-128"/>
              </a:rPr>
              <a:t>SDO_WFS_PROCESS.dropFeatureTypes()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
        <p:nvSpPr>
          <p:cNvPr id="88068" name="Rectangle 4"/>
          <p:cNvSpPr>
            <a:spLocks noChangeArrowheads="1"/>
          </p:cNvSpPr>
          <p:nvPr/>
        </p:nvSpPr>
        <p:spPr bwMode="gray">
          <a:xfrm>
            <a:off x="685800" y="2276475"/>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exec SDO_WFS_PROCESS.dropFeatureTypes('http://www.myserver.com/scott');</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ea typeface="ＭＳ Ｐゴシック" pitchFamily="-111" charset="-128"/>
                <a:cs typeface="ＭＳ Ｐゴシック" pitchFamily="-111" charset="-128"/>
              </a:rPr>
              <a:t>Unpublish all Feature Types in a Schema</a:t>
            </a:r>
          </a:p>
        </p:txBody>
      </p:sp>
      <p:sp>
        <p:nvSpPr>
          <p:cNvPr id="89091" name="Rectangle 3"/>
          <p:cNvSpPr>
            <a:spLocks noGrp="1" noChangeArrowheads="1"/>
          </p:cNvSpPr>
          <p:nvPr>
            <p:ph type="body" idx="1"/>
          </p:nvPr>
        </p:nvSpPr>
        <p:spPr/>
        <p:txBody>
          <a:bodyPr/>
          <a:lstStyle/>
          <a:p>
            <a:r>
              <a:rPr lang="en-US">
                <a:ea typeface="ＭＳ Ｐゴシック" pitchFamily="-111" charset="-128"/>
                <a:cs typeface="ＭＳ Ｐゴシック" pitchFamily="-111" charset="-128"/>
              </a:rPr>
              <a:t>Use a PL/SQL loop</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p:txBody>
      </p:sp>
      <p:sp>
        <p:nvSpPr>
          <p:cNvPr id="89092" name="Rectangle 4"/>
          <p:cNvSpPr>
            <a:spLocks noChangeArrowheads="1"/>
          </p:cNvSpPr>
          <p:nvPr/>
        </p:nvSpPr>
        <p:spPr bwMode="gray">
          <a:xfrm>
            <a:off x="685800" y="2192338"/>
            <a:ext cx="8918575" cy="35401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begin</a:t>
            </a:r>
          </a:p>
          <a:p>
            <a:pPr defTabSz="228600"/>
            <a:r>
              <a:rPr lang="en-US" sz="1600"/>
              <a:t>  for f in (</a:t>
            </a:r>
          </a:p>
          <a:p>
            <a:pPr defTabSz="228600"/>
            <a:r>
              <a:rPr lang="en-US" sz="1600"/>
              <a:t>    select featureTypeId, featureTypeName, dataPointer, namespaceURL</a:t>
            </a:r>
          </a:p>
          <a:p>
            <a:pPr defTabSz="228600"/>
            <a:r>
              <a:rPr lang="en-US" sz="1600"/>
              <a:t>    from mdsys.WFS_FeatureType$</a:t>
            </a:r>
          </a:p>
          <a:p>
            <a:pPr defTabSz="228600"/>
            <a:r>
              <a:rPr lang="en-US" sz="1600">
                <a:solidFill>
                  <a:schemeClr val="accent1"/>
                </a:solidFill>
              </a:rPr>
              <a:t>    where dataPointer like 'SCOTT.%'</a:t>
            </a:r>
          </a:p>
          <a:p>
            <a:pPr defTabSz="228600"/>
            <a:r>
              <a:rPr lang="en-US" sz="1600"/>
              <a:t>    order by featureTypeId</a:t>
            </a:r>
          </a:p>
          <a:p>
            <a:pPr defTabSz="228600"/>
            <a:r>
              <a:rPr lang="en-US" sz="1600"/>
              <a:t>  )</a:t>
            </a:r>
          </a:p>
          <a:p>
            <a:pPr defTabSz="228600"/>
            <a:r>
              <a:rPr lang="en-US" sz="1600"/>
              <a:t>  loop</a:t>
            </a:r>
          </a:p>
          <a:p>
            <a:pPr defTabSz="228600"/>
            <a:r>
              <a:rPr lang="en-US" sz="1600"/>
              <a:t>    </a:t>
            </a:r>
            <a:r>
              <a:rPr lang="en-US" sz="1600">
                <a:solidFill>
                  <a:srgbClr val="FF0000"/>
                </a:solidFill>
              </a:rPr>
              <a:t>SDO_WFS_PROCESS.dropFeatureType(f.namespaceURL, f.featureTypeName);</a:t>
            </a:r>
          </a:p>
          <a:p>
            <a:pPr defTabSz="228600"/>
            <a:r>
              <a:rPr lang="en-US" sz="1600"/>
              <a:t>    dbms_output.put_line ('Table '|| f.dataPointer || ' unpublished');</a:t>
            </a:r>
          </a:p>
          <a:p>
            <a:pPr defTabSz="228600"/>
            <a:r>
              <a:rPr lang="en-US" sz="1600"/>
              <a:t>  end loop;</a:t>
            </a:r>
          </a:p>
          <a:p>
            <a:pPr defTabSz="228600"/>
            <a:r>
              <a:rPr lang="en-US" sz="1600"/>
              <a:t>end;</a:t>
            </a:r>
          </a:p>
          <a:p>
            <a:pPr defTabSz="228600"/>
            <a:r>
              <a:rPr lang="en-US" sz="1600"/>
              <a:t>/</a:t>
            </a:r>
          </a:p>
          <a:p>
            <a:pPr defTabSz="228600"/>
            <a:r>
              <a:rPr lang="en-US" sz="1600"/>
              <a:t>commit;</a:t>
            </a: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4. Register tables for updating</a:t>
            </a:r>
          </a:p>
        </p:txBody>
      </p:sp>
      <p:sp>
        <p:nvSpPr>
          <p:cNvPr id="90115"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Database tables updated in WFS-T transactions must be registered</a:t>
            </a:r>
          </a:p>
          <a:p>
            <a:pPr eaLnBrk="1" hangingPunct="1"/>
            <a:r>
              <a:rPr lang="en-US">
                <a:ea typeface="ＭＳ Ｐゴシック" pitchFamily="-111" charset="-128"/>
                <a:cs typeface="ＭＳ Ｐゴシック" pitchFamily="-111" charset="-128"/>
              </a:rPr>
              <a:t>Registering a feature table enables the table for WFS transaction locking</a:t>
            </a:r>
          </a:p>
          <a:p>
            <a:pPr eaLnBrk="1" hangingPunct="1"/>
            <a:r>
              <a:rPr lang="en-US">
                <a:ea typeface="ＭＳ Ｐゴシック" pitchFamily="-111" charset="-128"/>
                <a:cs typeface="ＭＳ Ｐゴシック" pitchFamily="-111" charset="-128"/>
              </a:rPr>
              <a:t>Run this as the user that owns the tables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To un-register the table:</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p:txBody>
      </p:sp>
      <p:sp>
        <p:nvSpPr>
          <p:cNvPr id="90116" name="Rectangle 4"/>
          <p:cNvSpPr>
            <a:spLocks noChangeArrowheads="1"/>
          </p:cNvSpPr>
          <p:nvPr/>
        </p:nvSpPr>
        <p:spPr bwMode="gray">
          <a:xfrm>
            <a:off x="758825" y="3667125"/>
            <a:ext cx="8918575" cy="338138"/>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dirty="0"/>
              <a:t>SQL&gt; exec </a:t>
            </a:r>
            <a:r>
              <a:rPr lang="en-US" sz="1600" dirty="0" err="1"/>
              <a:t>SDO_WFS_LOCK.registerFeatureTable('SCOTT</a:t>
            </a:r>
            <a:r>
              <a:rPr lang="en-US" sz="1600" dirty="0"/>
              <a:t>', 'US_CITIES'); </a:t>
            </a:r>
          </a:p>
        </p:txBody>
      </p:sp>
      <p:sp>
        <p:nvSpPr>
          <p:cNvPr id="90117" name="Rectangle 5"/>
          <p:cNvSpPr>
            <a:spLocks noChangeArrowheads="1"/>
          </p:cNvSpPr>
          <p:nvPr/>
        </p:nvSpPr>
        <p:spPr bwMode="gray">
          <a:xfrm>
            <a:off x="758825" y="4962525"/>
            <a:ext cx="8918575" cy="338138"/>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exec SDO_WFS_LOCK.unRegisterFeatureTable('SCOTT', 'US_CITIES'); </a:t>
            </a: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Register tables for updating</a:t>
            </a:r>
            <a:endParaRPr lang="en-US" b="0">
              <a:ea typeface="ＭＳ Ｐゴシック" pitchFamily="-111" charset="-128"/>
              <a:cs typeface="ＭＳ Ｐゴシック" pitchFamily="-111" charset="-128"/>
            </a:endParaRPr>
          </a:p>
        </p:txBody>
      </p:sp>
      <p:sp>
        <p:nvSpPr>
          <p:cNvPr id="91139" name="Rectangle 8"/>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The owning schema must have been enabled (see step 2)</a:t>
            </a:r>
          </a:p>
          <a:p>
            <a:pPr eaLnBrk="1" hangingPunct="1"/>
            <a:r>
              <a:rPr lang="en-US">
                <a:ea typeface="ＭＳ Ｐゴシック" pitchFamily="-111" charset="-128"/>
                <a:cs typeface="ＭＳ Ｐゴシック" pitchFamily="-111" charset="-128"/>
              </a:rPr>
              <a:t>If not:</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Implementation notes</a:t>
            </a:r>
          </a:p>
          <a:p>
            <a:pPr lvl="1" eaLnBrk="1" hangingPunct="1"/>
            <a:r>
              <a:rPr lang="en-US"/>
              <a:t>Creates triggers on the table to implement feature locking</a:t>
            </a:r>
          </a:p>
          <a:p>
            <a:pPr lvl="2" eaLnBrk="1" hangingPunct="1"/>
            <a:r>
              <a:rPr lang="en-US">
                <a:ea typeface="ＭＳ Ｐゴシック" pitchFamily="-111" charset="-128"/>
              </a:rPr>
              <a:t>Before and after update, before and after delete</a:t>
            </a:r>
          </a:p>
          <a:p>
            <a:pPr lvl="1" eaLnBrk="1" hangingPunct="1"/>
            <a:r>
              <a:rPr lang="en-US" b="1" u="sng">
                <a:solidFill>
                  <a:schemeClr val="accent1"/>
                </a:solidFill>
              </a:rPr>
              <a:t>Table names must be less than 26 characters long</a:t>
            </a:r>
          </a:p>
        </p:txBody>
      </p:sp>
      <p:sp>
        <p:nvSpPr>
          <p:cNvPr id="91140" name="Rectangle 6"/>
          <p:cNvSpPr>
            <a:spLocks noChangeArrowheads="1"/>
          </p:cNvSpPr>
          <p:nvPr/>
        </p:nvSpPr>
        <p:spPr bwMode="gray">
          <a:xfrm>
            <a:off x="758825" y="2514600"/>
            <a:ext cx="8918575" cy="10953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SQL&gt; exec SDO_WFS_LOCK.registerFeatureTable('SCOTT', 'US_CITIES');</a:t>
            </a:r>
          </a:p>
          <a:p>
            <a:pPr defTabSz="228600"/>
            <a:r>
              <a:rPr lang="en-US" sz="1600"/>
              <a:t>ERROR:</a:t>
            </a:r>
          </a:p>
          <a:p>
            <a:pPr defTabSz="228600"/>
            <a:r>
              <a:rPr lang="en-US" sz="1600"/>
              <a:t>ORA-24344: success with compilation error</a:t>
            </a:r>
          </a:p>
          <a:p>
            <a:pPr defTabSz="228600"/>
            <a:r>
              <a:rPr lang="en-US" sz="1600"/>
              <a:t>ORA-06512: at "MDSYS.SDO_WFS_LOCK", line 22</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Web Mapping Service</a:t>
            </a:r>
          </a:p>
        </p:txBody>
      </p:sp>
      <p:sp>
        <p:nvSpPr>
          <p:cNvPr id="23555" name="Rectangle 3"/>
          <p:cNvSpPr>
            <a:spLocks noGrp="1" noChangeArrowheads="1"/>
          </p:cNvSpPr>
          <p:nvPr>
            <p:ph type="body" idx="1"/>
          </p:nvPr>
        </p:nvSpPr>
        <p:spPr/>
        <p:txBody>
          <a:bodyPr/>
          <a:lstStyle/>
          <a:p>
            <a:pPr eaLnBrk="1" hangingPunct="1"/>
            <a:r>
              <a:rPr lang="en-US" u="sng">
                <a:ea typeface="ＭＳ Ｐゴシック" pitchFamily="-111" charset="-128"/>
                <a:cs typeface="ＭＳ Ｐゴシック" pitchFamily="-111" charset="-128"/>
              </a:rPr>
              <a:t>Provided by Mapviewer</a:t>
            </a:r>
          </a:p>
          <a:p>
            <a:pPr lvl="1" eaLnBrk="1" hangingPunct="1"/>
            <a:r>
              <a:rPr lang="en-US"/>
              <a:t>Need to license Oracle Fusion Middleware</a:t>
            </a:r>
          </a:p>
          <a:p>
            <a:pPr lvl="1" eaLnBrk="1" hangingPunct="1"/>
            <a:r>
              <a:rPr lang="en-US"/>
              <a:t>Can also license the “TopLink and Application Development Framework” for deployment in other application servers</a:t>
            </a:r>
          </a:p>
          <a:p>
            <a:pPr eaLnBrk="1" hangingPunct="1"/>
            <a:r>
              <a:rPr lang="en-US">
                <a:ea typeface="ＭＳ Ｐゴシック" pitchFamily="-111" charset="-128"/>
                <a:cs typeface="ＭＳ Ｐゴシック" pitchFamily="-111" charset="-128"/>
              </a:rPr>
              <a:t>OGC Conformance</a:t>
            </a:r>
          </a:p>
          <a:p>
            <a:pPr lvl="1" eaLnBrk="1" hangingPunct="1"/>
            <a:r>
              <a:rPr lang="en-US"/>
              <a:t>Versions 1.1.1 and 1.3.0</a:t>
            </a:r>
          </a:p>
          <a:p>
            <a:pPr eaLnBrk="1" hangingPunct="1"/>
            <a:r>
              <a:rPr lang="en-US">
                <a:ea typeface="ＭＳ Ｐゴシック" pitchFamily="-111" charset="-128"/>
                <a:cs typeface="ＭＳ Ｐゴシック" pitchFamily="-111" charset="-128"/>
              </a:rPr>
              <a:t>Processes WMS requests:</a:t>
            </a:r>
          </a:p>
          <a:p>
            <a:pPr lvl="1" eaLnBrk="1" hangingPunct="1"/>
            <a:r>
              <a:rPr lang="en-US"/>
              <a:t>GetCapabilities</a:t>
            </a:r>
          </a:p>
          <a:p>
            <a:pPr lvl="1" eaLnBrk="1" hangingPunct="1"/>
            <a:r>
              <a:rPr lang="en-US"/>
              <a:t>GetMap</a:t>
            </a:r>
          </a:p>
          <a:p>
            <a:pPr lvl="1" eaLnBrk="1" hangingPunct="1"/>
            <a:r>
              <a:rPr lang="en-US"/>
              <a:t>GetFeatureInfo</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Is this table registered ?</a:t>
            </a:r>
          </a:p>
        </p:txBody>
      </p:sp>
      <p:sp>
        <p:nvSpPr>
          <p:cNvPr id="92163"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Registrations not recorded anywhere</a:t>
            </a:r>
          </a:p>
          <a:p>
            <a:pPr eaLnBrk="1" hangingPunct="1"/>
            <a:r>
              <a:rPr lang="en-US">
                <a:ea typeface="ＭＳ Ｐゴシック" pitchFamily="-111" charset="-128"/>
                <a:cs typeface="ＭＳ Ｐゴシック" pitchFamily="-111" charset="-128"/>
              </a:rPr>
              <a:t>Check the presence of the locking triggers on the table</a:t>
            </a:r>
          </a:p>
        </p:txBody>
      </p:sp>
      <p:sp>
        <p:nvSpPr>
          <p:cNvPr id="92164" name="Rectangle 4"/>
          <p:cNvSpPr>
            <a:spLocks noChangeArrowheads="1"/>
          </p:cNvSpPr>
          <p:nvPr/>
        </p:nvSpPr>
        <p:spPr bwMode="gray">
          <a:xfrm>
            <a:off x="512763" y="2559050"/>
            <a:ext cx="8918575" cy="34036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select table_name from (</a:t>
            </a:r>
          </a:p>
          <a:p>
            <a:pPr defTabSz="228600"/>
            <a:r>
              <a:rPr lang="en-US" sz="1200"/>
              <a:t>  select table_name from user_triggers</a:t>
            </a:r>
          </a:p>
          <a:p>
            <a:pPr defTabSz="228600"/>
            <a:r>
              <a:rPr lang="en-US" sz="1200"/>
              <a:t>  where trigger_name = table_name || '_UL'</a:t>
            </a:r>
          </a:p>
          <a:p>
            <a:pPr defTabSz="228600"/>
            <a:r>
              <a:rPr lang="en-US" sz="1200"/>
              <a:t>  and trigger_type = 'AFTER EACH ROW' and triggering_event = 'UPDATE'</a:t>
            </a:r>
          </a:p>
          <a:p>
            <a:pPr defTabSz="228600"/>
            <a:r>
              <a:rPr lang="en-US" sz="1200"/>
              <a:t>  union all</a:t>
            </a:r>
          </a:p>
          <a:p>
            <a:pPr defTabSz="228600"/>
            <a:r>
              <a:rPr lang="en-US" sz="1200"/>
              <a:t>  select table_name from user_triggers</a:t>
            </a:r>
          </a:p>
          <a:p>
            <a:pPr defTabSz="228600"/>
            <a:r>
              <a:rPr lang="en-US" sz="1200"/>
              <a:t>  where trigger_name = table_name || '_DL' </a:t>
            </a:r>
          </a:p>
          <a:p>
            <a:pPr defTabSz="228600"/>
            <a:r>
              <a:rPr lang="en-US" sz="1200"/>
              <a:t>  and trigger_type = 'AFTER EACH ROW' and triggering_event = 'DELETE'</a:t>
            </a:r>
          </a:p>
          <a:p>
            <a:pPr defTabSz="228600"/>
            <a:r>
              <a:rPr lang="en-US" sz="1200"/>
              <a:t>  union all</a:t>
            </a:r>
          </a:p>
          <a:p>
            <a:pPr defTabSz="228600"/>
            <a:r>
              <a:rPr lang="en-US" sz="1200"/>
              <a:t>  select table_name from user_triggers</a:t>
            </a:r>
          </a:p>
          <a:p>
            <a:pPr defTabSz="228600"/>
            <a:r>
              <a:rPr lang="en-US" sz="1200"/>
              <a:t>  where trigger_name = table_name || '_CUL'</a:t>
            </a:r>
          </a:p>
          <a:p>
            <a:pPr defTabSz="228600"/>
            <a:r>
              <a:rPr lang="en-US" sz="1200"/>
              <a:t>  and trigger_type = 'BEFORE EACH ROW' and triggering_event = 'UPDATE'</a:t>
            </a:r>
          </a:p>
          <a:p>
            <a:pPr defTabSz="228600"/>
            <a:r>
              <a:rPr lang="en-US" sz="1200"/>
              <a:t>  union all</a:t>
            </a:r>
          </a:p>
          <a:p>
            <a:pPr defTabSz="228600"/>
            <a:r>
              <a:rPr lang="en-US" sz="1200"/>
              <a:t>  select table_name from user_triggers</a:t>
            </a:r>
          </a:p>
          <a:p>
            <a:pPr defTabSz="228600"/>
            <a:r>
              <a:rPr lang="en-US" sz="1200"/>
              <a:t>  where trigger_name = table_name || '_CDL'</a:t>
            </a:r>
          </a:p>
          <a:p>
            <a:pPr defTabSz="228600"/>
            <a:r>
              <a:rPr lang="en-US" sz="1200"/>
              <a:t>  and trigger_type = 'BEFORE EACH ROW' and triggering_event = 'DELETE'</a:t>
            </a:r>
          </a:p>
          <a:p>
            <a:pPr defTabSz="228600"/>
            <a:r>
              <a:rPr lang="en-US" sz="1200"/>
              <a:t>)</a:t>
            </a:r>
          </a:p>
          <a:p>
            <a:pPr defTabSz="228600"/>
            <a:r>
              <a:rPr lang="en-US" sz="1200"/>
              <a:t>group by table_name having count(*) = 4;</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US">
                <a:ea typeface="ＭＳ Ｐゴシック" pitchFamily="-111" charset="-128"/>
                <a:cs typeface="ＭＳ Ｐゴシック" pitchFamily="-111" charset="-128"/>
              </a:rPr>
              <a:t>5. Notify the WFS server</a:t>
            </a:r>
          </a:p>
        </p:txBody>
      </p:sp>
      <p:sp>
        <p:nvSpPr>
          <p:cNvPr id="93187" name="Rectangle 5"/>
          <p:cNvSpPr>
            <a:spLocks noGrp="1" noChangeArrowheads="1"/>
          </p:cNvSpPr>
          <p:nvPr>
            <p:ph type="body" idx="1"/>
          </p:nvPr>
        </p:nvSpPr>
        <p:spPr/>
        <p:txBody>
          <a:bodyPr/>
          <a:lstStyle/>
          <a:p>
            <a:r>
              <a:rPr lang="en-US">
                <a:ea typeface="ＭＳ Ｐゴシック" pitchFamily="-111" charset="-128"/>
                <a:cs typeface="ＭＳ Ｐゴシック" pitchFamily="-111" charset="-128"/>
              </a:rPr>
              <a:t>Changes are not automatically visible by the WFS</a:t>
            </a:r>
          </a:p>
          <a:p>
            <a:r>
              <a:rPr lang="en-US">
                <a:ea typeface="ＭＳ Ｐゴシック" pitchFamily="-111" charset="-128"/>
                <a:cs typeface="ＭＳ Ｐゴシック" pitchFamily="-111" charset="-128"/>
              </a:rPr>
              <a:t>Use </a:t>
            </a:r>
            <a:r>
              <a:rPr lang="en-US" b="1">
                <a:ea typeface="ＭＳ Ｐゴシック" pitchFamily="-111" charset="-128"/>
                <a:cs typeface="ＭＳ Ｐゴシック" pitchFamily="-111" charset="-128"/>
              </a:rPr>
              <a:t>SDO_WFS_PROCESS. insertFtMDUpdated() </a:t>
            </a:r>
            <a:r>
              <a:rPr lang="en-US">
                <a:ea typeface="ＭＳ Ｐゴシック" pitchFamily="-111" charset="-128"/>
                <a:cs typeface="ＭＳ Ｐゴシック" pitchFamily="-111" charset="-128"/>
              </a:rPr>
              <a:t>to notify the WFS</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r>
              <a:rPr lang="en-US">
                <a:ea typeface="ＭＳ Ｐゴシック" pitchFamily="-111" charset="-128"/>
                <a:cs typeface="ＭＳ Ｐゴシック" pitchFamily="-111" charset="-128"/>
              </a:rPr>
              <a:t>The WFS checks for notification at regular intervals</a:t>
            </a:r>
          </a:p>
          <a:p>
            <a:r>
              <a:rPr lang="en-US">
                <a:ea typeface="ＭＳ Ｐゴシック" pitchFamily="-111" charset="-128"/>
                <a:cs typeface="ＭＳ Ｐゴシック" pitchFamily="-111" charset="-128"/>
              </a:rPr>
              <a:t>Based on </a:t>
            </a:r>
            <a:r>
              <a:rPr lang="en-US" b="1">
                <a:ea typeface="ＭＳ Ｐゴシック" pitchFamily="-111" charset="-128"/>
                <a:cs typeface="ＭＳ Ｐゴシック" pitchFamily="-111" charset="-128"/>
              </a:rPr>
              <a:t>wfs_cache_sync_interval </a:t>
            </a:r>
            <a:r>
              <a:rPr lang="en-US">
                <a:ea typeface="ＭＳ Ｐゴシック" pitchFamily="-111" charset="-128"/>
                <a:cs typeface="ＭＳ Ｐゴシック" pitchFamily="-111" charset="-128"/>
              </a:rPr>
              <a:t>parameter</a:t>
            </a:r>
          </a:p>
          <a:p>
            <a:pPr lvl="1"/>
            <a:r>
              <a:rPr lang="en-US"/>
              <a:t>Default is 10 seconds</a:t>
            </a:r>
          </a:p>
        </p:txBody>
      </p:sp>
      <p:sp>
        <p:nvSpPr>
          <p:cNvPr id="93188" name="Text Box 4"/>
          <p:cNvSpPr txBox="1">
            <a:spLocks noChangeArrowheads="1"/>
          </p:cNvSpPr>
          <p:nvPr/>
        </p:nvSpPr>
        <p:spPr bwMode="gray">
          <a:xfrm>
            <a:off x="685800" y="5508625"/>
            <a:ext cx="8839200" cy="36830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r>
              <a:rPr lang="en-US" sz="1800"/>
              <a:t>&lt;wfs_cache_sync_interval&gt;</a:t>
            </a:r>
            <a:r>
              <a:rPr lang="en-US" sz="1800">
                <a:solidFill>
                  <a:srgbClr val="FF0000"/>
                </a:solidFill>
              </a:rPr>
              <a:t>10000</a:t>
            </a:r>
            <a:r>
              <a:rPr lang="en-US" sz="1800"/>
              <a:t>&lt;/wfs_cache_sync_interval&gt; </a:t>
            </a:r>
          </a:p>
        </p:txBody>
      </p:sp>
      <p:sp>
        <p:nvSpPr>
          <p:cNvPr id="93189" name="Text Box 4"/>
          <p:cNvSpPr txBox="1">
            <a:spLocks noChangeArrowheads="1"/>
          </p:cNvSpPr>
          <p:nvPr/>
        </p:nvSpPr>
        <p:spPr bwMode="gray">
          <a:xfrm>
            <a:off x="685800" y="2997200"/>
            <a:ext cx="8839200" cy="646113"/>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r>
              <a:rPr lang="en-US" sz="1800"/>
              <a:t>exec SDO_WFS_PROCESS.InsertFtMDUpdated(</a:t>
            </a:r>
          </a:p>
          <a:p>
            <a:r>
              <a:rPr lang="en-US" sz="1800"/>
              <a:t>  'http://www.myserver.com/scott','UsCities', sysdate);</a:t>
            </a: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4"/>
          <p:cNvSpPr>
            <a:spLocks noGrp="1" noChangeArrowheads="1"/>
          </p:cNvSpPr>
          <p:nvPr>
            <p:ph type="title"/>
          </p:nvPr>
        </p:nvSpPr>
        <p:spPr/>
        <p:txBody>
          <a:bodyPr/>
          <a:lstStyle/>
          <a:p>
            <a:r>
              <a:rPr lang="en-US">
                <a:ea typeface="ＭＳ Ｐゴシック" pitchFamily="-111" charset="-128"/>
                <a:cs typeface="ＭＳ Ｐゴシック" pitchFamily="-111" charset="-128"/>
              </a:rPr>
              <a:t>Usage Note:</a:t>
            </a:r>
          </a:p>
        </p:txBody>
      </p:sp>
      <p:sp>
        <p:nvSpPr>
          <p:cNvPr id="94211" name="Rectangle 5"/>
          <p:cNvSpPr>
            <a:spLocks noGrp="1" noChangeArrowheads="1"/>
          </p:cNvSpPr>
          <p:nvPr>
            <p:ph type="body" idx="1"/>
          </p:nvPr>
        </p:nvSpPr>
        <p:spPr/>
        <p:txBody>
          <a:bodyPr/>
          <a:lstStyle/>
          <a:p>
            <a:r>
              <a:rPr lang="en-US" b="1">
                <a:solidFill>
                  <a:srgbClr val="FF0000"/>
                </a:solidFill>
                <a:ea typeface="ＭＳ Ｐゴシック" pitchFamily="-111" charset="-128"/>
                <a:cs typeface="ＭＳ Ｐゴシック" pitchFamily="-111" charset="-128"/>
              </a:rPr>
              <a:t>Make sure the information you pass (namespace URL, feature type name) is valid!</a:t>
            </a:r>
          </a:p>
          <a:p>
            <a:r>
              <a:rPr lang="en-US">
                <a:ea typeface="ＭＳ Ｐゴシック" pitchFamily="-111" charset="-128"/>
                <a:cs typeface="ＭＳ Ｐゴシック" pitchFamily="-111" charset="-128"/>
              </a:rPr>
              <a:t>If it is invalid (for example, the type does not exist, i.e. it was not published) …</a:t>
            </a:r>
          </a:p>
          <a:p>
            <a:r>
              <a:rPr lang="en-US">
                <a:ea typeface="ＭＳ Ｐゴシック" pitchFamily="-111" charset="-128"/>
                <a:cs typeface="ＭＳ Ｐゴシック" pitchFamily="-111" charset="-128"/>
              </a:rPr>
              <a:t>… then the WFS server goes into an infinite loop!</a:t>
            </a:r>
          </a:p>
          <a:p>
            <a:r>
              <a:rPr lang="en-US">
                <a:ea typeface="ＭＳ Ｐゴシック" pitchFamily="-111" charset="-128"/>
                <a:cs typeface="ＭＳ Ｐゴシック" pitchFamily="-111" charset="-128"/>
              </a:rPr>
              <a:t>Correct by clearing the notification table:</a:t>
            </a: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a:p>
            <a:endParaRPr lang="en-US">
              <a:ea typeface="ＭＳ Ｐゴシック" pitchFamily="-111" charset="-128"/>
              <a:cs typeface="ＭＳ Ｐゴシック" pitchFamily="-111" charset="-128"/>
            </a:endParaRPr>
          </a:p>
        </p:txBody>
      </p:sp>
      <p:sp>
        <p:nvSpPr>
          <p:cNvPr id="94212" name="Text Box 4"/>
          <p:cNvSpPr txBox="1">
            <a:spLocks noChangeArrowheads="1"/>
          </p:cNvSpPr>
          <p:nvPr/>
        </p:nvSpPr>
        <p:spPr bwMode="gray">
          <a:xfrm>
            <a:off x="685800" y="4295775"/>
            <a:ext cx="8839200" cy="646113"/>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r>
              <a:rPr lang="en-US" sz="1800"/>
              <a:t>SQL&gt; delete from mdsys.wfs_featuretablemdupdated$;</a:t>
            </a:r>
          </a:p>
          <a:p>
            <a:r>
              <a:rPr lang="en-US" sz="1800"/>
              <a:t>SQL&gt; commit;</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6. Grant Access to Database Tables</a:t>
            </a:r>
          </a:p>
        </p:txBody>
      </p:sp>
      <p:sp>
        <p:nvSpPr>
          <p:cNvPr id="95235"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If you use the anonymous interface, you may need to grant access to the database tables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You also need to grant access to any user account that needs access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If you want to allow updates, you also need to grant the proper UPDATE, INSERT and/or DELETE privileges.</a:t>
            </a:r>
          </a:p>
        </p:txBody>
      </p:sp>
      <p:sp>
        <p:nvSpPr>
          <p:cNvPr id="95236" name="Rectangle 5"/>
          <p:cNvSpPr>
            <a:spLocks noChangeArrowheads="1"/>
          </p:cNvSpPr>
          <p:nvPr/>
        </p:nvSpPr>
        <p:spPr bwMode="gray">
          <a:xfrm>
            <a:off x="685800" y="2590800"/>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GRANT SELECT ON US_CITIES TO spatialwsxmluser;</a:t>
            </a:r>
          </a:p>
        </p:txBody>
      </p:sp>
      <p:sp>
        <p:nvSpPr>
          <p:cNvPr id="95237" name="Rectangle 7"/>
          <p:cNvSpPr>
            <a:spLocks noChangeArrowheads="1"/>
          </p:cNvSpPr>
          <p:nvPr/>
        </p:nvSpPr>
        <p:spPr bwMode="gray">
          <a:xfrm>
            <a:off x="685800" y="4191000"/>
            <a:ext cx="8918575"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GRANT SELECT ON US_CITIES TO wfs_user_1;</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7. Set Configuration Parameters</a:t>
            </a:r>
          </a:p>
        </p:txBody>
      </p:sp>
      <p:sp>
        <p:nvSpPr>
          <p:cNvPr id="96259" name="Rectangle 3"/>
          <p:cNvSpPr>
            <a:spLocks noGrp="1" noChangeArrowheads="1"/>
          </p:cNvSpPr>
          <p:nvPr>
            <p:ph type="body" idx="1"/>
          </p:nvPr>
        </p:nvSpPr>
        <p:spPr/>
        <p:txBody>
          <a:bodyPr/>
          <a:lstStyle/>
          <a:p>
            <a:pPr eaLnBrk="1" hangingPunct="1">
              <a:buFontTx/>
              <a:buNone/>
            </a:pPr>
            <a:r>
              <a:rPr lang="en-US">
                <a:ea typeface="ＭＳ Ｐゴシック" pitchFamily="-111" charset="-128"/>
                <a:cs typeface="ＭＳ Ｐゴシック" pitchFamily="-111" charset="-128"/>
              </a:rPr>
              <a:t>Edit file </a:t>
            </a:r>
            <a:r>
              <a:rPr lang="en-US" b="1">
                <a:ea typeface="ＭＳ Ｐゴシック" pitchFamily="-111" charset="-128"/>
                <a:cs typeface="ＭＳ Ｐゴシック" pitchFamily="-111" charset="-128"/>
              </a:rPr>
              <a:t>WEB-INF/conf/wsconfig.xml</a:t>
            </a:r>
          </a:p>
          <a:p>
            <a:pPr eaLnBrk="1" hangingPunct="1"/>
            <a:r>
              <a:rPr lang="en-US">
                <a:ea typeface="ＭＳ Ｐゴシック" pitchFamily="-111" charset="-128"/>
                <a:cs typeface="ＭＳ Ｐゴシック" pitchFamily="-111" charset="-128"/>
              </a:rPr>
              <a:t>Cache synchronization interval (in milliseconds)</a:t>
            </a: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The WFS refreshes its status at this interval</a:t>
            </a:r>
          </a:p>
          <a:p>
            <a:pPr lvl="1" eaLnBrk="1" hangingPunct="1"/>
            <a:r>
              <a:rPr lang="en-US"/>
              <a:t>Checks for notifications of new table registrations</a:t>
            </a:r>
          </a:p>
          <a:p>
            <a:pPr lvl="1" eaLnBrk="1" hangingPunct="1"/>
            <a:r>
              <a:rPr lang="en-US"/>
              <a:t>Updates the capabilities response</a:t>
            </a:r>
          </a:p>
          <a:p>
            <a:pPr lvl="1" eaLnBrk="1" hangingPunct="1"/>
            <a:r>
              <a:rPr lang="en-US"/>
              <a:t>Checks for any updates to cached tables</a:t>
            </a:r>
          </a:p>
          <a:p>
            <a:pPr lvl="1" eaLnBrk="1" hangingPunct="1"/>
            <a:r>
              <a:rPr lang="en-US"/>
              <a:t>Updates the cache</a:t>
            </a:r>
          </a:p>
          <a:p>
            <a:pPr eaLnBrk="1" hangingPunct="1">
              <a:buFontTx/>
              <a:buNone/>
            </a:pPr>
            <a:endParaRPr lang="en-US">
              <a:ea typeface="ＭＳ Ｐゴシック" pitchFamily="-111" charset="-128"/>
              <a:cs typeface="ＭＳ Ｐゴシック" pitchFamily="-111" charset="-128"/>
            </a:endParaRPr>
          </a:p>
        </p:txBody>
      </p:sp>
      <p:sp>
        <p:nvSpPr>
          <p:cNvPr id="96260" name="Rectangle 6"/>
          <p:cNvSpPr>
            <a:spLocks noChangeArrowheads="1"/>
          </p:cNvSpPr>
          <p:nvPr/>
        </p:nvSpPr>
        <p:spPr bwMode="gray">
          <a:xfrm>
            <a:off x="992188" y="2492375"/>
            <a:ext cx="7162800"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&lt;wfs_cache_sync_interval&gt;</a:t>
            </a:r>
            <a:r>
              <a:rPr lang="en-US" sz="1600">
                <a:solidFill>
                  <a:schemeClr val="accent1"/>
                </a:solidFill>
              </a:rPr>
              <a:t>10000</a:t>
            </a:r>
            <a:r>
              <a:rPr lang="en-US" sz="1600"/>
              <a:t>&lt;/wfs_cache_sync_interval&gt;</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Set Configuration Parameters</a:t>
            </a:r>
          </a:p>
        </p:txBody>
      </p:sp>
      <p:sp>
        <p:nvSpPr>
          <p:cNvPr id="97283" name="Rectangle 3"/>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Locking:</a:t>
            </a:r>
          </a:p>
          <a:p>
            <a:pPr lvl="1" eaLnBrk="1" hangingPunct="1"/>
            <a:r>
              <a:rPr lang="en-US"/>
              <a:t>Default lock duration (in minutes)</a:t>
            </a:r>
          </a:p>
          <a:p>
            <a:pPr lvl="1" eaLnBrk="1" hangingPunct="1"/>
            <a:endParaRPr lang="en-US"/>
          </a:p>
          <a:p>
            <a:pPr lvl="1" eaLnBrk="1" hangingPunct="1"/>
            <a:r>
              <a:rPr lang="en-US"/>
              <a:t>Lock timeout (in seconds)</a:t>
            </a:r>
          </a:p>
          <a:p>
            <a:pPr lvl="1" eaLnBrk="1" hangingPunct="1"/>
            <a:endParaRPr lang="en-US"/>
          </a:p>
          <a:p>
            <a:pPr eaLnBrk="1" hangingPunct="1"/>
            <a:r>
              <a:rPr lang="en-US">
                <a:ea typeface="ＭＳ Ｐゴシック" pitchFamily="-111" charset="-128"/>
                <a:cs typeface="ＭＳ Ｐゴシック" pitchFamily="-111" charset="-128"/>
              </a:rPr>
              <a:t>Caching:</a:t>
            </a:r>
          </a:p>
          <a:p>
            <a:pPr lvl="1" eaLnBrk="1" hangingPunct="1"/>
            <a:endParaRPr lang="en-US"/>
          </a:p>
          <a:p>
            <a:pPr eaLnBrk="1" hangingPunct="1">
              <a:buFontTx/>
              <a:buNone/>
            </a:pPr>
            <a:endParaRPr lang="en-US">
              <a:ea typeface="ＭＳ Ｐゴシック" pitchFamily="-111" charset="-128"/>
              <a:cs typeface="ＭＳ Ｐゴシック" pitchFamily="-111" charset="-128"/>
            </a:endParaRPr>
          </a:p>
        </p:txBody>
      </p:sp>
      <p:sp>
        <p:nvSpPr>
          <p:cNvPr id="97284" name="Rectangle 4"/>
          <p:cNvSpPr>
            <a:spLocks noChangeArrowheads="1"/>
          </p:cNvSpPr>
          <p:nvPr/>
        </p:nvSpPr>
        <p:spPr bwMode="gray">
          <a:xfrm>
            <a:off x="992188" y="4005263"/>
            <a:ext cx="7162800" cy="15843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&lt;cached_feature_types&gt;</a:t>
            </a:r>
          </a:p>
          <a:p>
            <a:pPr defTabSz="228600"/>
            <a:r>
              <a:rPr lang="en-US" sz="1600"/>
              <a:t>  &lt;feature_type ns="http://www.myserver.com/scott" </a:t>
            </a:r>
          </a:p>
          <a:p>
            <a:pPr defTabSz="228600"/>
            <a:r>
              <a:rPr lang="en-US" sz="1600"/>
              <a:t>    name="UsCities" /&gt;</a:t>
            </a:r>
          </a:p>
          <a:p>
            <a:pPr defTabSz="228600"/>
            <a:r>
              <a:rPr lang="en-US" sz="1600"/>
              <a:t>  &lt;feature_type ns="http://www.myserver.com/scott" </a:t>
            </a:r>
          </a:p>
          <a:p>
            <a:pPr defTabSz="228600"/>
            <a:r>
              <a:rPr lang="en-US" sz="1600"/>
              <a:t>    name="UsCounties" /&gt;</a:t>
            </a:r>
          </a:p>
          <a:p>
            <a:pPr defTabSz="228600"/>
            <a:r>
              <a:rPr lang="en-US" sz="1600"/>
              <a:t>&lt;/cached_feature_types&gt;</a:t>
            </a:r>
          </a:p>
        </p:txBody>
      </p:sp>
      <p:sp>
        <p:nvSpPr>
          <p:cNvPr id="97285" name="Rectangle 4"/>
          <p:cNvSpPr>
            <a:spLocks noChangeArrowheads="1"/>
          </p:cNvSpPr>
          <p:nvPr/>
        </p:nvSpPr>
        <p:spPr bwMode="gray">
          <a:xfrm>
            <a:off x="992188" y="3068638"/>
            <a:ext cx="7162800"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&lt;wfs_lock_expiry&gt;</a:t>
            </a:r>
            <a:r>
              <a:rPr lang="en-US" sz="1600">
                <a:solidFill>
                  <a:schemeClr val="accent1"/>
                </a:solidFill>
              </a:rPr>
              <a:t>4</a:t>
            </a:r>
            <a:r>
              <a:rPr lang="en-US" sz="1600"/>
              <a:t>&lt;/wfs_lock_expiry&gt;</a:t>
            </a:r>
          </a:p>
        </p:txBody>
      </p:sp>
      <p:sp>
        <p:nvSpPr>
          <p:cNvPr id="97286" name="Rectangle 5"/>
          <p:cNvSpPr>
            <a:spLocks noChangeArrowheads="1"/>
          </p:cNvSpPr>
          <p:nvPr/>
        </p:nvSpPr>
        <p:spPr bwMode="gray">
          <a:xfrm>
            <a:off x="1030288" y="2349500"/>
            <a:ext cx="7162800" cy="3619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&lt;wfs_query_timeout&gt;</a:t>
            </a:r>
            <a:r>
              <a:rPr lang="en-US" sz="1600">
                <a:solidFill>
                  <a:schemeClr val="accent1"/>
                </a:solidFill>
              </a:rPr>
              <a:t>10</a:t>
            </a:r>
            <a:r>
              <a:rPr lang="en-US" sz="1600"/>
              <a:t>&lt;/wfs_query_timeout&gt;</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Administration Console</a:t>
            </a:r>
            <a:endParaRPr lang="en-US" dirty="0"/>
          </a:p>
        </p:txBody>
      </p:sp>
      <p:sp>
        <p:nvSpPr>
          <p:cNvPr id="7" name="Content Placeholder 6"/>
          <p:cNvSpPr>
            <a:spLocks noGrp="1"/>
          </p:cNvSpPr>
          <p:nvPr>
            <p:ph idx="1"/>
          </p:nvPr>
        </p:nvSpPr>
        <p:spPr>
          <a:xfrm>
            <a:off x="381000" y="1295400"/>
            <a:ext cx="4419600" cy="4876800"/>
          </a:xfrm>
        </p:spPr>
        <p:txBody>
          <a:bodyPr/>
          <a:lstStyle/>
          <a:p>
            <a:r>
              <a:rPr lang="en-US" dirty="0" smtClean="0"/>
              <a:t>Simplifies registration of spatial tables</a:t>
            </a:r>
          </a:p>
          <a:p>
            <a:r>
              <a:rPr lang="en-US" dirty="0" smtClean="0"/>
              <a:t>Eliminates the need for DBA to run PL/SQL scripts to publish spatial layers</a:t>
            </a:r>
          </a:p>
          <a:p>
            <a:r>
              <a:rPr lang="en-US" dirty="0" smtClean="0"/>
              <a:t>Includes tutorial on how to configure and use WFS</a:t>
            </a:r>
          </a:p>
          <a:p>
            <a:r>
              <a:rPr lang="en-US" dirty="0" smtClean="0"/>
              <a:t>Provide sample request and response pages for WFS queries</a:t>
            </a:r>
          </a:p>
          <a:p>
            <a:r>
              <a:rPr lang="en-US" dirty="0" smtClean="0"/>
              <a:t>Can also be used as a client to other WFS servers</a:t>
            </a:r>
          </a:p>
          <a:p>
            <a:endParaRPr lang="en-US" dirty="0"/>
          </a:p>
        </p:txBody>
      </p:sp>
      <p:pic>
        <p:nvPicPr>
          <p:cNvPr id="5" name="Picture Placeholder 7" descr="WFS console.JPG"/>
          <p:cNvPicPr>
            <a:picLocks noChangeAspect="1"/>
          </p:cNvPicPr>
          <p:nvPr/>
        </p:nvPicPr>
        <p:blipFill>
          <a:blip r:embed="rId2" cstate="print"/>
          <a:srcRect l="818" r="818"/>
          <a:stretch>
            <a:fillRect/>
          </a:stretch>
        </p:blipFill>
        <p:spPr bwMode="auto">
          <a:xfrm>
            <a:off x="4953000" y="1752600"/>
            <a:ext cx="4702254" cy="2895600"/>
          </a:xfrm>
          <a:prstGeom prst="rect">
            <a:avLst/>
          </a:prstGeom>
          <a:noFill/>
          <a:ln w="9525">
            <a:noFill/>
            <a:miter lim="800000"/>
            <a:headEnd/>
            <a:tailEnd/>
          </a:ln>
          <a:effectLst>
            <a:reflection blurRad="63500" stA="50000" endPos="7000" dir="5400000" sy="-100000" algn="bl" rotWithShape="0"/>
          </a:effectLst>
        </p:spPr>
      </p:pic>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Using the Web Feature Server</a:t>
            </a:r>
          </a:p>
        </p:txBody>
      </p:sp>
      <p:sp>
        <p:nvSpPr>
          <p:cNvPr id="74755" name="Rectangle 3"/>
          <p:cNvSpPr>
            <a:spLocks noGrp="1" noChangeArrowheads="1"/>
          </p:cNvSpPr>
          <p:nvPr>
            <p:ph type="body" sz="half" idx="1"/>
          </p:nvPr>
        </p:nvSpPr>
        <p:spPr>
          <a:solidFill>
            <a:schemeClr val="bg1">
              <a:lumMod val="95000"/>
            </a:schemeClr>
          </a:solidFill>
        </p:spPr>
        <p:txBody>
          <a:bodyPr/>
          <a:lstStyle/>
          <a:p>
            <a:pPr algn="ctr" eaLnBrk="1" hangingPunct="1">
              <a:buFontTx/>
              <a:buNone/>
              <a:defRPr/>
            </a:pPr>
            <a:r>
              <a:rPr lang="en-US" sz="2000" b="1">
                <a:ea typeface="+mn-ea"/>
                <a:cs typeface="+mn-cs"/>
              </a:rPr>
              <a:t>BASIC - Data Publishing</a:t>
            </a:r>
          </a:p>
          <a:p>
            <a:pPr algn="ctr" eaLnBrk="1" hangingPunct="1">
              <a:buFontTx/>
              <a:buNone/>
              <a:defRPr/>
            </a:pPr>
            <a:endParaRPr lang="en-US" sz="2000" b="1">
              <a:ea typeface="+mn-ea"/>
              <a:cs typeface="+mn-cs"/>
            </a:endParaRPr>
          </a:p>
          <a:p>
            <a:pPr eaLnBrk="1" hangingPunct="1">
              <a:defRPr/>
            </a:pPr>
            <a:r>
              <a:rPr lang="en-US" sz="2000">
                <a:solidFill>
                  <a:schemeClr val="accent1"/>
                </a:solidFill>
                <a:ea typeface="+mn-ea"/>
                <a:cs typeface="+mn-cs"/>
              </a:rPr>
              <a:t>GetCapabilities</a:t>
            </a:r>
          </a:p>
          <a:p>
            <a:pPr lvl="1" eaLnBrk="1" hangingPunct="1">
              <a:defRPr/>
            </a:pPr>
            <a:r>
              <a:rPr lang="en-US" sz="1800"/>
              <a:t>Gets the metadata about the types / operations that the feature server supports</a:t>
            </a:r>
          </a:p>
          <a:p>
            <a:pPr eaLnBrk="1" hangingPunct="1">
              <a:defRPr/>
            </a:pPr>
            <a:r>
              <a:rPr lang="en-US" sz="2000">
                <a:solidFill>
                  <a:schemeClr val="accent1"/>
                </a:solidFill>
                <a:ea typeface="+mn-ea"/>
                <a:cs typeface="+mn-cs"/>
              </a:rPr>
              <a:t>DescribeFeature</a:t>
            </a:r>
          </a:p>
          <a:p>
            <a:pPr lvl="1" eaLnBrk="1" hangingPunct="1">
              <a:defRPr/>
            </a:pPr>
            <a:r>
              <a:rPr lang="en-US" sz="1800"/>
              <a:t>Gets the structural information about a feature type</a:t>
            </a:r>
          </a:p>
          <a:p>
            <a:pPr eaLnBrk="1" hangingPunct="1">
              <a:defRPr/>
            </a:pPr>
            <a:r>
              <a:rPr lang="en-US" sz="2000">
                <a:solidFill>
                  <a:schemeClr val="accent1"/>
                </a:solidFill>
                <a:ea typeface="+mn-ea"/>
                <a:cs typeface="+mn-cs"/>
              </a:rPr>
              <a:t>GetFeature</a:t>
            </a:r>
          </a:p>
          <a:p>
            <a:pPr lvl="1" eaLnBrk="1" hangingPunct="1">
              <a:defRPr/>
            </a:pPr>
            <a:r>
              <a:rPr lang="en-US" sz="1800"/>
              <a:t>Gets a set of features</a:t>
            </a:r>
          </a:p>
        </p:txBody>
      </p:sp>
      <p:sp>
        <p:nvSpPr>
          <p:cNvPr id="74756" name="Rectangle 4"/>
          <p:cNvSpPr>
            <a:spLocks noGrp="1" noChangeArrowheads="1"/>
          </p:cNvSpPr>
          <p:nvPr>
            <p:ph type="body" sz="half" idx="2"/>
          </p:nvPr>
        </p:nvSpPr>
        <p:spPr>
          <a:solidFill>
            <a:schemeClr val="bg1">
              <a:lumMod val="95000"/>
            </a:schemeClr>
          </a:solidFill>
        </p:spPr>
        <p:txBody>
          <a:bodyPr/>
          <a:lstStyle/>
          <a:p>
            <a:pPr algn="ctr" eaLnBrk="1" hangingPunct="1">
              <a:buFontTx/>
              <a:buNone/>
              <a:defRPr/>
            </a:pPr>
            <a:r>
              <a:rPr lang="en-US" sz="2000" b="1">
                <a:ea typeface="+mn-ea"/>
                <a:cs typeface="+mn-cs"/>
              </a:rPr>
              <a:t>WFS-T – Data Editing</a:t>
            </a:r>
          </a:p>
          <a:p>
            <a:pPr algn="ctr" eaLnBrk="1" hangingPunct="1">
              <a:buFontTx/>
              <a:buNone/>
              <a:defRPr/>
            </a:pPr>
            <a:endParaRPr lang="en-US" sz="2000" b="1">
              <a:ea typeface="+mn-ea"/>
              <a:cs typeface="+mn-cs"/>
            </a:endParaRPr>
          </a:p>
          <a:p>
            <a:pPr eaLnBrk="1" hangingPunct="1">
              <a:defRPr/>
            </a:pPr>
            <a:r>
              <a:rPr lang="en-US" sz="2000">
                <a:solidFill>
                  <a:schemeClr val="accent1"/>
                </a:solidFill>
                <a:ea typeface="+mn-ea"/>
                <a:cs typeface="+mn-cs"/>
              </a:rPr>
              <a:t>GetFeatureWithLock</a:t>
            </a:r>
            <a:r>
              <a:rPr lang="en-US" sz="2000">
                <a:ea typeface="+mn-ea"/>
                <a:cs typeface="+mn-cs"/>
              </a:rPr>
              <a:t> </a:t>
            </a:r>
          </a:p>
          <a:p>
            <a:pPr lvl="1" eaLnBrk="1" hangingPunct="1">
              <a:defRPr/>
            </a:pPr>
            <a:r>
              <a:rPr lang="en-US" sz="1800"/>
              <a:t>Get a set of features, and lock them for a certain period of time.</a:t>
            </a:r>
          </a:p>
          <a:p>
            <a:pPr eaLnBrk="1" hangingPunct="1">
              <a:defRPr/>
            </a:pPr>
            <a:r>
              <a:rPr lang="en-US" sz="2000">
                <a:solidFill>
                  <a:schemeClr val="accent1"/>
                </a:solidFill>
                <a:ea typeface="+mn-ea"/>
                <a:cs typeface="+mn-cs"/>
              </a:rPr>
              <a:t>LockFeature</a:t>
            </a:r>
            <a:r>
              <a:rPr lang="en-US" sz="2000">
                <a:ea typeface="+mn-ea"/>
                <a:cs typeface="+mn-cs"/>
              </a:rPr>
              <a:t> </a:t>
            </a:r>
          </a:p>
          <a:p>
            <a:pPr lvl="1" eaLnBrk="1" hangingPunct="1">
              <a:defRPr/>
            </a:pPr>
            <a:r>
              <a:rPr lang="en-US" sz="1800"/>
              <a:t>Lock a set of feature instances</a:t>
            </a:r>
          </a:p>
          <a:p>
            <a:pPr eaLnBrk="1" hangingPunct="1">
              <a:defRPr/>
            </a:pPr>
            <a:r>
              <a:rPr lang="en-US" sz="2000">
                <a:solidFill>
                  <a:schemeClr val="accent1"/>
                </a:solidFill>
                <a:ea typeface="+mn-ea"/>
                <a:cs typeface="+mn-cs"/>
              </a:rPr>
              <a:t>Transaction</a:t>
            </a:r>
          </a:p>
          <a:p>
            <a:pPr lvl="1" eaLnBrk="1" hangingPunct="1">
              <a:defRPr/>
            </a:pPr>
            <a:r>
              <a:rPr lang="en-US" sz="1800"/>
              <a:t>Insert , update, delete feature instances</a:t>
            </a:r>
          </a:p>
          <a:p>
            <a:pPr eaLnBrk="1" hangingPunct="1">
              <a:defRPr/>
            </a:pPr>
            <a:endParaRPr lang="en-US" sz="2000">
              <a:ea typeface="+mn-ea"/>
              <a:cs typeface="+mn-cs"/>
            </a:endParaRP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WFS Operations – Basic</a:t>
            </a:r>
            <a:br>
              <a:rPr lang="en-US">
                <a:ea typeface="ＭＳ Ｐゴシック" pitchFamily="-111" charset="-128"/>
                <a:cs typeface="ＭＳ Ｐゴシック" pitchFamily="-111" charset="-128"/>
              </a:rPr>
            </a:br>
            <a:r>
              <a:rPr lang="en-US" sz="2800" i="1">
                <a:ea typeface="ＭＳ Ｐゴシック" pitchFamily="-111" charset="-128"/>
                <a:cs typeface="ＭＳ Ｐゴシック" pitchFamily="-111" charset="-128"/>
              </a:rPr>
              <a:t>Data Publishing</a:t>
            </a:r>
          </a:p>
        </p:txBody>
      </p:sp>
      <p:sp>
        <p:nvSpPr>
          <p:cNvPr id="99331" name="Rectangle 3"/>
          <p:cNvSpPr>
            <a:spLocks noGrp="1" noChangeArrowheads="1"/>
          </p:cNvSpPr>
          <p:nvPr>
            <p:ph type="body" idx="1"/>
          </p:nvPr>
        </p:nvSpPr>
        <p:spPr>
          <a:xfrm>
            <a:off x="742950" y="1600200"/>
            <a:ext cx="4743450" cy="4343400"/>
          </a:xfrm>
        </p:spPr>
        <p:txBody>
          <a:bodyPr/>
          <a:lstStyle/>
          <a:p>
            <a:pPr eaLnBrk="1" hangingPunct="1"/>
            <a:r>
              <a:rPr lang="en-US" sz="2000" dirty="0" err="1">
                <a:solidFill>
                  <a:schemeClr val="accent1"/>
                </a:solidFill>
                <a:ea typeface="ＭＳ Ｐゴシック" pitchFamily="-111" charset="-128"/>
                <a:cs typeface="ＭＳ Ｐゴシック" pitchFamily="-111" charset="-128"/>
              </a:rPr>
              <a:t>GetCapabilities</a:t>
            </a:r>
            <a:endParaRPr lang="en-US" sz="2000" dirty="0">
              <a:ea typeface="ＭＳ Ｐゴシック" pitchFamily="-111" charset="-128"/>
              <a:cs typeface="ＭＳ Ｐゴシック" pitchFamily="-111" charset="-128"/>
            </a:endParaRPr>
          </a:p>
          <a:p>
            <a:pPr lvl="1" eaLnBrk="1" hangingPunct="1"/>
            <a:r>
              <a:rPr lang="en-US" sz="1800" dirty="0"/>
              <a:t>Gets the metadata about the types / operations that the feature server supports</a:t>
            </a:r>
          </a:p>
          <a:p>
            <a:pPr eaLnBrk="1" hangingPunct="1"/>
            <a:r>
              <a:rPr lang="en-US" sz="2000" dirty="0" err="1">
                <a:solidFill>
                  <a:schemeClr val="accent1"/>
                </a:solidFill>
                <a:ea typeface="ＭＳ Ｐゴシック" pitchFamily="-111" charset="-128"/>
                <a:cs typeface="ＭＳ Ｐゴシック" pitchFamily="-111" charset="-128"/>
              </a:rPr>
              <a:t>DescribeFeature</a:t>
            </a:r>
            <a:endParaRPr lang="en-US" sz="2000" dirty="0">
              <a:ea typeface="ＭＳ Ｐゴシック" pitchFamily="-111" charset="-128"/>
              <a:cs typeface="ＭＳ Ｐゴシック" pitchFamily="-111" charset="-128"/>
            </a:endParaRPr>
          </a:p>
          <a:p>
            <a:pPr lvl="1" eaLnBrk="1" hangingPunct="1"/>
            <a:r>
              <a:rPr lang="en-US" sz="1800" dirty="0"/>
              <a:t>Gets the structural information about a feature type</a:t>
            </a:r>
          </a:p>
          <a:p>
            <a:pPr eaLnBrk="1" hangingPunct="1"/>
            <a:r>
              <a:rPr lang="en-US" sz="2000" dirty="0" err="1">
                <a:solidFill>
                  <a:schemeClr val="accent1"/>
                </a:solidFill>
                <a:ea typeface="ＭＳ Ｐゴシック" pitchFamily="-111" charset="-128"/>
                <a:cs typeface="ＭＳ Ｐゴシック" pitchFamily="-111" charset="-128"/>
              </a:rPr>
              <a:t>GetFeature</a:t>
            </a:r>
            <a:endParaRPr lang="en-US" sz="2000" dirty="0">
              <a:ea typeface="ＭＳ Ｐゴシック" pitchFamily="-111" charset="-128"/>
              <a:cs typeface="ＭＳ Ｐゴシック" pitchFamily="-111" charset="-128"/>
            </a:endParaRPr>
          </a:p>
          <a:p>
            <a:pPr lvl="1" eaLnBrk="1" hangingPunct="1"/>
            <a:r>
              <a:rPr lang="en-US" sz="1800" dirty="0"/>
              <a:t>Gets a set of features from one or more feature types</a:t>
            </a:r>
          </a:p>
        </p:txBody>
      </p:sp>
      <p:sp>
        <p:nvSpPr>
          <p:cNvPr id="99332" name="Line 5"/>
          <p:cNvSpPr>
            <a:spLocks noChangeShapeType="1"/>
          </p:cNvSpPr>
          <p:nvPr/>
        </p:nvSpPr>
        <p:spPr bwMode="gray">
          <a:xfrm>
            <a:off x="6172200" y="1524000"/>
            <a:ext cx="0" cy="4191000"/>
          </a:xfrm>
          <a:prstGeom prst="line">
            <a:avLst/>
          </a:prstGeom>
          <a:noFill/>
          <a:ln w="28575">
            <a:solidFill>
              <a:schemeClr val="tx1"/>
            </a:solidFill>
            <a:round/>
            <a:headEnd/>
            <a:tailEnd/>
          </a:ln>
        </p:spPr>
        <p:txBody>
          <a:bodyPr>
            <a:prstTxWarp prst="textNoShape">
              <a:avLst/>
            </a:prstTxWarp>
            <a:spAutoFit/>
          </a:bodyPr>
          <a:lstStyle/>
          <a:p>
            <a:endParaRPr lang="en-US"/>
          </a:p>
        </p:txBody>
      </p:sp>
      <p:sp>
        <p:nvSpPr>
          <p:cNvPr id="99333" name="Line 6"/>
          <p:cNvSpPr>
            <a:spLocks noChangeShapeType="1"/>
          </p:cNvSpPr>
          <p:nvPr/>
        </p:nvSpPr>
        <p:spPr bwMode="gray">
          <a:xfrm>
            <a:off x="9448800" y="1524000"/>
            <a:ext cx="0" cy="4191000"/>
          </a:xfrm>
          <a:prstGeom prst="line">
            <a:avLst/>
          </a:prstGeom>
          <a:noFill/>
          <a:ln w="28575">
            <a:solidFill>
              <a:schemeClr val="tx1"/>
            </a:solidFill>
            <a:round/>
            <a:headEnd/>
            <a:tailEnd/>
          </a:ln>
        </p:spPr>
        <p:txBody>
          <a:bodyPr>
            <a:prstTxWarp prst="textNoShape">
              <a:avLst/>
            </a:prstTxWarp>
            <a:spAutoFit/>
          </a:bodyPr>
          <a:lstStyle/>
          <a:p>
            <a:endParaRPr lang="en-US"/>
          </a:p>
        </p:txBody>
      </p:sp>
      <p:sp>
        <p:nvSpPr>
          <p:cNvPr id="99334" name="Line 9"/>
          <p:cNvSpPr>
            <a:spLocks noChangeShapeType="1"/>
          </p:cNvSpPr>
          <p:nvPr/>
        </p:nvSpPr>
        <p:spPr bwMode="gray">
          <a:xfrm flipH="1">
            <a:off x="6248400" y="2362200"/>
            <a:ext cx="3048000" cy="0"/>
          </a:xfrm>
          <a:prstGeom prst="line">
            <a:avLst/>
          </a:prstGeom>
          <a:noFill/>
          <a:ln w="19050">
            <a:solidFill>
              <a:schemeClr val="tx1"/>
            </a:solidFill>
            <a:prstDash val="dash"/>
            <a:round/>
            <a:headEnd/>
            <a:tailEnd type="triangle" w="med" len="med"/>
          </a:ln>
        </p:spPr>
        <p:txBody>
          <a:bodyPr>
            <a:prstTxWarp prst="textNoShape">
              <a:avLst/>
            </a:prstTxWarp>
            <a:spAutoFit/>
          </a:bodyPr>
          <a:lstStyle/>
          <a:p>
            <a:endParaRPr lang="en-US"/>
          </a:p>
        </p:txBody>
      </p:sp>
      <p:sp>
        <p:nvSpPr>
          <p:cNvPr id="99335" name="Text Box 10"/>
          <p:cNvSpPr txBox="1">
            <a:spLocks noChangeArrowheads="1"/>
          </p:cNvSpPr>
          <p:nvPr/>
        </p:nvSpPr>
        <p:spPr bwMode="gray">
          <a:xfrm>
            <a:off x="6172200" y="1676400"/>
            <a:ext cx="3276600" cy="290513"/>
          </a:xfrm>
          <a:prstGeom prst="rect">
            <a:avLst/>
          </a:prstGeom>
          <a:noFill/>
          <a:ln w="9525">
            <a:noFill/>
            <a:miter lim="800000"/>
            <a:headEnd/>
            <a:tailEnd/>
          </a:ln>
        </p:spPr>
        <p:txBody>
          <a:bodyPr>
            <a:prstTxWarp prst="textNoShape">
              <a:avLst/>
            </a:prstTxWarp>
            <a:spAutoFit/>
          </a:bodyPr>
          <a:lstStyle/>
          <a:p>
            <a:pPr algn="ctr">
              <a:spcBef>
                <a:spcPct val="50000"/>
              </a:spcBef>
            </a:pPr>
            <a:r>
              <a:rPr lang="en-US" dirty="0"/>
              <a:t>&lt;</a:t>
            </a:r>
            <a:r>
              <a:rPr lang="en-US" dirty="0" err="1" smtClean="0"/>
              <a:t>GetCapabilities</a:t>
            </a:r>
            <a:r>
              <a:rPr lang="en-US" dirty="0"/>
              <a:t>&gt; Request</a:t>
            </a:r>
          </a:p>
        </p:txBody>
      </p:sp>
      <p:sp>
        <p:nvSpPr>
          <p:cNvPr id="99336" name="Text Box 11"/>
          <p:cNvSpPr txBox="1">
            <a:spLocks noChangeArrowheads="1"/>
          </p:cNvSpPr>
          <p:nvPr/>
        </p:nvSpPr>
        <p:spPr bwMode="gray">
          <a:xfrm>
            <a:off x="6172200" y="2071688"/>
            <a:ext cx="3276600" cy="290512"/>
          </a:xfrm>
          <a:prstGeom prst="rect">
            <a:avLst/>
          </a:prstGeom>
          <a:noFill/>
          <a:ln w="9525">
            <a:noFill/>
            <a:miter lim="800000"/>
            <a:headEnd/>
            <a:tailEnd/>
          </a:ln>
        </p:spPr>
        <p:txBody>
          <a:bodyPr>
            <a:prstTxWarp prst="textNoShape">
              <a:avLst/>
            </a:prstTxWarp>
            <a:spAutoFit/>
          </a:bodyPr>
          <a:lstStyle/>
          <a:p>
            <a:pPr algn="ctr">
              <a:spcBef>
                <a:spcPct val="50000"/>
              </a:spcBef>
            </a:pPr>
            <a:r>
              <a:rPr lang="en-US" dirty="0"/>
              <a:t>&lt;</a:t>
            </a:r>
            <a:r>
              <a:rPr lang="en-US" dirty="0" err="1" smtClean="0"/>
              <a:t>WFS_Capabilities</a:t>
            </a:r>
            <a:r>
              <a:rPr lang="en-US" dirty="0"/>
              <a:t>&gt; document</a:t>
            </a:r>
          </a:p>
        </p:txBody>
      </p:sp>
      <p:sp>
        <p:nvSpPr>
          <p:cNvPr id="99337" name="Line 12"/>
          <p:cNvSpPr>
            <a:spLocks noChangeShapeType="1"/>
          </p:cNvSpPr>
          <p:nvPr/>
        </p:nvSpPr>
        <p:spPr bwMode="gray">
          <a:xfrm>
            <a:off x="6248400" y="3276600"/>
            <a:ext cx="3124200" cy="0"/>
          </a:xfrm>
          <a:prstGeom prst="line">
            <a:avLst/>
          </a:prstGeom>
          <a:noFill/>
          <a:ln w="19050">
            <a:solidFill>
              <a:schemeClr val="tx1"/>
            </a:solidFill>
            <a:prstDash val="dash"/>
            <a:round/>
            <a:headEnd/>
            <a:tailEnd type="triangle" w="med" len="med"/>
          </a:ln>
        </p:spPr>
        <p:txBody>
          <a:bodyPr>
            <a:prstTxWarp prst="textNoShape">
              <a:avLst/>
            </a:prstTxWarp>
            <a:spAutoFit/>
          </a:bodyPr>
          <a:lstStyle/>
          <a:p>
            <a:endParaRPr lang="en-US"/>
          </a:p>
        </p:txBody>
      </p:sp>
      <p:sp>
        <p:nvSpPr>
          <p:cNvPr id="99338" name="Line 13"/>
          <p:cNvSpPr>
            <a:spLocks noChangeShapeType="1"/>
          </p:cNvSpPr>
          <p:nvPr/>
        </p:nvSpPr>
        <p:spPr bwMode="gray">
          <a:xfrm flipH="1">
            <a:off x="6248400" y="3657600"/>
            <a:ext cx="3048000" cy="0"/>
          </a:xfrm>
          <a:prstGeom prst="line">
            <a:avLst/>
          </a:prstGeom>
          <a:noFill/>
          <a:ln w="19050">
            <a:solidFill>
              <a:schemeClr val="tx1"/>
            </a:solidFill>
            <a:prstDash val="dash"/>
            <a:round/>
            <a:headEnd/>
            <a:tailEnd type="triangle" w="med" len="med"/>
          </a:ln>
        </p:spPr>
        <p:txBody>
          <a:bodyPr>
            <a:prstTxWarp prst="textNoShape">
              <a:avLst/>
            </a:prstTxWarp>
            <a:spAutoFit/>
          </a:bodyPr>
          <a:lstStyle/>
          <a:p>
            <a:endParaRPr lang="en-US"/>
          </a:p>
        </p:txBody>
      </p:sp>
      <p:sp>
        <p:nvSpPr>
          <p:cNvPr id="99339" name="Text Box 14"/>
          <p:cNvSpPr txBox="1">
            <a:spLocks noChangeArrowheads="1"/>
          </p:cNvSpPr>
          <p:nvPr/>
        </p:nvSpPr>
        <p:spPr bwMode="gray">
          <a:xfrm>
            <a:off x="6172200" y="2971800"/>
            <a:ext cx="3200400" cy="2905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t>&lt;DescribeFeatureType&gt; Request</a:t>
            </a:r>
          </a:p>
        </p:txBody>
      </p:sp>
      <p:sp>
        <p:nvSpPr>
          <p:cNvPr id="99340" name="Text Box 15"/>
          <p:cNvSpPr txBox="1">
            <a:spLocks noChangeArrowheads="1"/>
          </p:cNvSpPr>
          <p:nvPr/>
        </p:nvSpPr>
        <p:spPr bwMode="gray">
          <a:xfrm>
            <a:off x="6172200" y="3367088"/>
            <a:ext cx="3276600" cy="290512"/>
          </a:xfrm>
          <a:prstGeom prst="rect">
            <a:avLst/>
          </a:prstGeom>
          <a:noFill/>
          <a:ln w="9525">
            <a:noFill/>
            <a:miter lim="800000"/>
            <a:headEnd/>
            <a:tailEnd/>
          </a:ln>
        </p:spPr>
        <p:txBody>
          <a:bodyPr>
            <a:prstTxWarp prst="textNoShape">
              <a:avLst/>
            </a:prstTxWarp>
            <a:spAutoFit/>
          </a:bodyPr>
          <a:lstStyle/>
          <a:p>
            <a:pPr algn="ctr">
              <a:spcBef>
                <a:spcPct val="50000"/>
              </a:spcBef>
            </a:pPr>
            <a:r>
              <a:rPr lang="en-US"/>
              <a:t>&lt;schema&gt; document</a:t>
            </a:r>
          </a:p>
        </p:txBody>
      </p:sp>
      <p:sp>
        <p:nvSpPr>
          <p:cNvPr id="99341" name="Line 16"/>
          <p:cNvSpPr>
            <a:spLocks noChangeShapeType="1"/>
          </p:cNvSpPr>
          <p:nvPr/>
        </p:nvSpPr>
        <p:spPr bwMode="gray">
          <a:xfrm>
            <a:off x="6248400" y="4343400"/>
            <a:ext cx="3124200" cy="0"/>
          </a:xfrm>
          <a:prstGeom prst="line">
            <a:avLst/>
          </a:prstGeom>
          <a:noFill/>
          <a:ln w="19050">
            <a:solidFill>
              <a:schemeClr val="tx1"/>
            </a:solidFill>
            <a:prstDash val="dash"/>
            <a:round/>
            <a:headEnd/>
            <a:tailEnd type="triangle" w="med" len="med"/>
          </a:ln>
        </p:spPr>
        <p:txBody>
          <a:bodyPr>
            <a:prstTxWarp prst="textNoShape">
              <a:avLst/>
            </a:prstTxWarp>
            <a:spAutoFit/>
          </a:bodyPr>
          <a:lstStyle/>
          <a:p>
            <a:endParaRPr lang="en-US"/>
          </a:p>
        </p:txBody>
      </p:sp>
      <p:sp>
        <p:nvSpPr>
          <p:cNvPr id="99342" name="Line 17"/>
          <p:cNvSpPr>
            <a:spLocks noChangeShapeType="1"/>
          </p:cNvSpPr>
          <p:nvPr/>
        </p:nvSpPr>
        <p:spPr bwMode="gray">
          <a:xfrm flipH="1">
            <a:off x="6248400" y="4724400"/>
            <a:ext cx="3048000" cy="0"/>
          </a:xfrm>
          <a:prstGeom prst="line">
            <a:avLst/>
          </a:prstGeom>
          <a:noFill/>
          <a:ln w="19050">
            <a:solidFill>
              <a:schemeClr val="tx1"/>
            </a:solidFill>
            <a:prstDash val="dash"/>
            <a:round/>
            <a:headEnd/>
            <a:tailEnd type="triangle" w="med" len="med"/>
          </a:ln>
        </p:spPr>
        <p:txBody>
          <a:bodyPr>
            <a:prstTxWarp prst="textNoShape">
              <a:avLst/>
            </a:prstTxWarp>
            <a:spAutoFit/>
          </a:bodyPr>
          <a:lstStyle/>
          <a:p>
            <a:endParaRPr lang="en-US"/>
          </a:p>
        </p:txBody>
      </p:sp>
      <p:sp>
        <p:nvSpPr>
          <p:cNvPr id="99343" name="Text Box 18"/>
          <p:cNvSpPr txBox="1">
            <a:spLocks noChangeArrowheads="1"/>
          </p:cNvSpPr>
          <p:nvPr/>
        </p:nvSpPr>
        <p:spPr bwMode="gray">
          <a:xfrm>
            <a:off x="6172200" y="4038600"/>
            <a:ext cx="3276600" cy="2905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t>&lt;GetFeatures&gt; Request</a:t>
            </a:r>
          </a:p>
        </p:txBody>
      </p:sp>
      <p:sp>
        <p:nvSpPr>
          <p:cNvPr id="99344" name="Text Box 19"/>
          <p:cNvSpPr txBox="1">
            <a:spLocks noChangeArrowheads="1"/>
          </p:cNvSpPr>
          <p:nvPr/>
        </p:nvSpPr>
        <p:spPr bwMode="gray">
          <a:xfrm>
            <a:off x="6172200" y="4419600"/>
            <a:ext cx="3276600" cy="2905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t>&lt;FeatureCollection&gt; document</a:t>
            </a:r>
          </a:p>
        </p:txBody>
      </p:sp>
      <p:sp>
        <p:nvSpPr>
          <p:cNvPr id="99345" name="Line 20"/>
          <p:cNvSpPr>
            <a:spLocks noChangeShapeType="1"/>
          </p:cNvSpPr>
          <p:nvPr/>
        </p:nvSpPr>
        <p:spPr bwMode="gray">
          <a:xfrm>
            <a:off x="6248400" y="1981200"/>
            <a:ext cx="3124200" cy="0"/>
          </a:xfrm>
          <a:prstGeom prst="line">
            <a:avLst/>
          </a:prstGeom>
          <a:noFill/>
          <a:ln w="19050">
            <a:solidFill>
              <a:schemeClr val="tx1"/>
            </a:solidFill>
            <a:prstDash val="dash"/>
            <a:round/>
            <a:headEnd/>
            <a:tailEnd type="triangle" w="med" len="med"/>
          </a:ln>
        </p:spPr>
        <p:txBody>
          <a:bodyPr>
            <a:prstTxWarp prst="textNoShape">
              <a:avLst/>
            </a:prstTxWarp>
            <a:spAutoFit/>
          </a:bodyPr>
          <a:lstStyle/>
          <a:p>
            <a:endParaRPr lang="en-US"/>
          </a:p>
        </p:txBody>
      </p:sp>
      <p:sp>
        <p:nvSpPr>
          <p:cNvPr id="99346" name="Text Box 21"/>
          <p:cNvSpPr txBox="1">
            <a:spLocks noChangeArrowheads="1"/>
          </p:cNvSpPr>
          <p:nvPr/>
        </p:nvSpPr>
        <p:spPr bwMode="gray">
          <a:xfrm>
            <a:off x="5715000" y="1066800"/>
            <a:ext cx="914400" cy="2905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t>Client</a:t>
            </a:r>
          </a:p>
        </p:txBody>
      </p:sp>
      <p:sp>
        <p:nvSpPr>
          <p:cNvPr id="99347" name="Text Box 22"/>
          <p:cNvSpPr txBox="1">
            <a:spLocks noChangeArrowheads="1"/>
          </p:cNvSpPr>
          <p:nvPr/>
        </p:nvSpPr>
        <p:spPr bwMode="gray">
          <a:xfrm>
            <a:off x="9199563" y="1066800"/>
            <a:ext cx="488950" cy="2905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t>WFS</a:t>
            </a:r>
          </a:p>
        </p:txBody>
      </p:sp>
      <p:sp>
        <p:nvSpPr>
          <p:cNvPr id="99348" name="Line 23"/>
          <p:cNvSpPr>
            <a:spLocks noChangeShapeType="1"/>
          </p:cNvSpPr>
          <p:nvPr/>
        </p:nvSpPr>
        <p:spPr bwMode="gray">
          <a:xfrm>
            <a:off x="6324600" y="5348288"/>
            <a:ext cx="2971800" cy="0"/>
          </a:xfrm>
          <a:prstGeom prst="line">
            <a:avLst/>
          </a:prstGeom>
          <a:noFill/>
          <a:ln w="28575">
            <a:solidFill>
              <a:schemeClr val="tx1"/>
            </a:solidFill>
            <a:prstDash val="sysDot"/>
            <a:round/>
            <a:headEnd/>
            <a:tailEnd/>
          </a:ln>
        </p:spPr>
        <p:txBody>
          <a:bodyPr>
            <a:prstTxWarp prst="textNoShape">
              <a:avLst/>
            </a:prstTxWarp>
            <a:spAutoFit/>
          </a:bodyPr>
          <a:lstStyle/>
          <a:p>
            <a:endParaRPr lang="en-US"/>
          </a:p>
        </p:txBody>
      </p:sp>
      <p:sp>
        <p:nvSpPr>
          <p:cNvPr id="99349" name="Text Box 24"/>
          <p:cNvSpPr txBox="1">
            <a:spLocks noChangeArrowheads="1"/>
          </p:cNvSpPr>
          <p:nvPr/>
        </p:nvSpPr>
        <p:spPr bwMode="gray">
          <a:xfrm>
            <a:off x="6172200" y="5424488"/>
            <a:ext cx="3276600" cy="290512"/>
          </a:xfrm>
          <a:prstGeom prst="rect">
            <a:avLst/>
          </a:prstGeom>
          <a:noFill/>
          <a:ln w="9525">
            <a:noFill/>
            <a:miter lim="800000"/>
            <a:headEnd/>
            <a:tailEnd/>
          </a:ln>
        </p:spPr>
        <p:txBody>
          <a:bodyPr>
            <a:prstTxWarp prst="textNoShape">
              <a:avLst/>
            </a:prstTxWarp>
            <a:spAutoFit/>
          </a:bodyPr>
          <a:lstStyle/>
          <a:p>
            <a:pPr algn="ctr">
              <a:spcBef>
                <a:spcPct val="50000"/>
              </a:spcBef>
            </a:pPr>
            <a:r>
              <a:rPr lang="en-US"/>
              <a:t>Network</a:t>
            </a: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GetCapabilities request</a:t>
            </a:r>
          </a:p>
        </p:txBody>
      </p:sp>
      <p:sp>
        <p:nvSpPr>
          <p:cNvPr id="100355" name="Rectangle 7"/>
          <p:cNvSpPr>
            <a:spLocks noGrp="1" noChangeArrowheads="1"/>
          </p:cNvSpPr>
          <p:nvPr>
            <p:ph type="body" idx="1"/>
          </p:nvPr>
        </p:nvSpPr>
        <p:spPr/>
        <p:txBody>
          <a:bodyPr/>
          <a:lstStyle/>
          <a:p>
            <a:pPr eaLnBrk="1" hangingPunct="1">
              <a:buFontTx/>
              <a:buNone/>
            </a:pPr>
            <a:r>
              <a:rPr lang="en-US">
                <a:ea typeface="ＭＳ Ｐゴシック" pitchFamily="-111" charset="-128"/>
                <a:cs typeface="ＭＳ Ｐゴシック" pitchFamily="-111" charset="-128"/>
              </a:rPr>
              <a:t>Two interfaces are possible</a:t>
            </a:r>
          </a:p>
          <a:p>
            <a:pPr eaLnBrk="1" hangingPunct="1"/>
            <a:r>
              <a:rPr lang="en-US">
                <a:ea typeface="ＭＳ Ｐゴシック" pitchFamily="-111" charset="-128"/>
                <a:cs typeface="ＭＳ Ｐゴシック" pitchFamily="-111" charset="-128"/>
              </a:rPr>
              <a:t>Annotated URL (key-value pairs)</a:t>
            </a: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endParaRPr lang="en-US">
              <a:ea typeface="ＭＳ Ｐゴシック" pitchFamily="-111" charset="-128"/>
              <a:cs typeface="ＭＳ Ｐゴシック" pitchFamily="-111" charset="-128"/>
            </a:endParaRPr>
          </a:p>
          <a:p>
            <a:pPr eaLnBrk="1" hangingPunct="1"/>
            <a:r>
              <a:rPr lang="en-US">
                <a:ea typeface="ＭＳ Ｐゴシック" pitchFamily="-111" charset="-128"/>
                <a:cs typeface="ＭＳ Ｐゴシック" pitchFamily="-111" charset="-128"/>
              </a:rPr>
              <a:t>XML request</a:t>
            </a:r>
          </a:p>
        </p:txBody>
      </p:sp>
      <p:sp>
        <p:nvSpPr>
          <p:cNvPr id="100356" name="Text Box 3"/>
          <p:cNvSpPr txBox="1">
            <a:spLocks noChangeArrowheads="1"/>
          </p:cNvSpPr>
          <p:nvPr/>
        </p:nvSpPr>
        <p:spPr bwMode="gray">
          <a:xfrm>
            <a:off x="685800" y="2514600"/>
            <a:ext cx="8991600" cy="10953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t>http://host:port/SpatialWS-SpatialWS-context-root/xmlwfsservlet</a:t>
            </a:r>
          </a:p>
          <a:p>
            <a:pPr defTabSz="228600"/>
            <a:r>
              <a:rPr lang="en-US" sz="1600"/>
              <a:t>?request=GetCapabilities</a:t>
            </a:r>
          </a:p>
          <a:p>
            <a:pPr defTabSz="228600"/>
            <a:r>
              <a:rPr lang="en-US" sz="1600"/>
              <a:t>&amp;service=WFS</a:t>
            </a:r>
          </a:p>
          <a:p>
            <a:pPr defTabSz="228600"/>
            <a:r>
              <a:rPr lang="en-US" sz="1600"/>
              <a:t>&amp;version=1.0.0</a:t>
            </a:r>
          </a:p>
        </p:txBody>
      </p:sp>
      <p:sp>
        <p:nvSpPr>
          <p:cNvPr id="100357" name="Text Box 5"/>
          <p:cNvSpPr txBox="1">
            <a:spLocks noChangeArrowheads="1"/>
          </p:cNvSpPr>
          <p:nvPr/>
        </p:nvSpPr>
        <p:spPr bwMode="gray">
          <a:xfrm>
            <a:off x="685800" y="4267200"/>
            <a:ext cx="8991600" cy="60642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t>&lt;GetCapabilities </a:t>
            </a:r>
          </a:p>
          <a:p>
            <a:pPr defTabSz="228600"/>
            <a:r>
              <a:rPr lang="en-US" sz="1600"/>
              <a:t>   service="WFS" version="1.0.0" xmlns="http://www.opengis.net/wfs" /&gt;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MapViewer WMS</a:t>
            </a:r>
          </a:p>
        </p:txBody>
      </p:sp>
      <p:sp>
        <p:nvSpPr>
          <p:cNvPr id="24579" name="Line 3"/>
          <p:cNvSpPr>
            <a:spLocks noChangeShapeType="1"/>
          </p:cNvSpPr>
          <p:nvPr/>
        </p:nvSpPr>
        <p:spPr bwMode="auto">
          <a:xfrm>
            <a:off x="457200" y="4572000"/>
            <a:ext cx="89154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24580" name="Rectangle 4"/>
          <p:cNvSpPr>
            <a:spLocks noChangeArrowheads="1"/>
          </p:cNvSpPr>
          <p:nvPr/>
        </p:nvSpPr>
        <p:spPr bwMode="blackWhite">
          <a:xfrm>
            <a:off x="8494713" y="4343400"/>
            <a:ext cx="1138237" cy="400050"/>
          </a:xfrm>
          <a:prstGeom prst="rect">
            <a:avLst/>
          </a:prstGeom>
          <a:solidFill>
            <a:schemeClr val="bg1"/>
          </a:solidFill>
          <a:ln w="9525">
            <a:noFill/>
            <a:miter lim="800000"/>
            <a:headEnd/>
            <a:tailEnd/>
          </a:ln>
        </p:spPr>
        <p:txBody>
          <a:bodyPr lIns="92075" tIns="46038" rIns="92075" bIns="46038">
            <a:prstTxWarp prst="textNoShape">
              <a:avLst/>
            </a:prstTxWarp>
            <a:spAutoFit/>
          </a:bodyPr>
          <a:lstStyle/>
          <a:p>
            <a:pPr eaLnBrk="0" hangingPunct="0"/>
            <a:r>
              <a:rPr lang="en-US" sz="2000">
                <a:latin typeface="Arial" pitchFamily="-111" charset="0"/>
              </a:rPr>
              <a:t>JDBC</a:t>
            </a:r>
          </a:p>
        </p:txBody>
      </p:sp>
      <p:sp>
        <p:nvSpPr>
          <p:cNvPr id="24581" name="Line 5"/>
          <p:cNvSpPr>
            <a:spLocks noChangeShapeType="1"/>
          </p:cNvSpPr>
          <p:nvPr/>
        </p:nvSpPr>
        <p:spPr bwMode="auto">
          <a:xfrm>
            <a:off x="457200" y="2743200"/>
            <a:ext cx="8902700" cy="0"/>
          </a:xfrm>
          <a:prstGeom prst="line">
            <a:avLst/>
          </a:prstGeom>
          <a:noFill/>
          <a:ln w="12700">
            <a:solidFill>
              <a:schemeClr val="tx1"/>
            </a:solidFill>
            <a:prstDash val="lgDash"/>
            <a:round/>
            <a:headEnd type="none" w="sm" len="sm"/>
            <a:tailEnd type="none" w="sm" len="sm"/>
          </a:ln>
        </p:spPr>
        <p:txBody>
          <a:bodyPr>
            <a:prstTxWarp prst="textNoShape">
              <a:avLst/>
            </a:prstTxWarp>
          </a:bodyPr>
          <a:lstStyle/>
          <a:p>
            <a:endParaRPr lang="en-US"/>
          </a:p>
        </p:txBody>
      </p:sp>
      <p:sp>
        <p:nvSpPr>
          <p:cNvPr id="24582" name="Rectangle 6"/>
          <p:cNvSpPr>
            <a:spLocks noChangeArrowheads="1"/>
          </p:cNvSpPr>
          <p:nvPr/>
        </p:nvSpPr>
        <p:spPr bwMode="blackWhite">
          <a:xfrm>
            <a:off x="3733800" y="3124200"/>
            <a:ext cx="4800600" cy="1219200"/>
          </a:xfrm>
          <a:prstGeom prst="rect">
            <a:avLst/>
          </a:prstGeom>
          <a:solidFill>
            <a:srgbClr val="99CCFF"/>
          </a:solidFill>
          <a:ln w="25400">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2400" b="0">
              <a:latin typeface="Times New Roman" pitchFamily="-111" charset="0"/>
            </a:endParaRPr>
          </a:p>
        </p:txBody>
      </p:sp>
      <p:sp>
        <p:nvSpPr>
          <p:cNvPr id="24583" name="Rectangle 7"/>
          <p:cNvSpPr>
            <a:spLocks noChangeArrowheads="1"/>
          </p:cNvSpPr>
          <p:nvPr/>
        </p:nvSpPr>
        <p:spPr bwMode="auto">
          <a:xfrm>
            <a:off x="457200" y="5299075"/>
            <a:ext cx="1200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Database</a:t>
            </a:r>
          </a:p>
        </p:txBody>
      </p:sp>
      <p:sp>
        <p:nvSpPr>
          <p:cNvPr id="24584" name="Rectangle 8"/>
          <p:cNvSpPr>
            <a:spLocks noChangeArrowheads="1"/>
          </p:cNvSpPr>
          <p:nvPr/>
        </p:nvSpPr>
        <p:spPr bwMode="auto">
          <a:xfrm>
            <a:off x="457200" y="3276600"/>
            <a:ext cx="1747838" cy="64770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Application Server</a:t>
            </a:r>
          </a:p>
        </p:txBody>
      </p:sp>
      <p:sp>
        <p:nvSpPr>
          <p:cNvPr id="24585" name="Rectangle 9"/>
          <p:cNvSpPr>
            <a:spLocks noChangeArrowheads="1"/>
          </p:cNvSpPr>
          <p:nvPr/>
        </p:nvSpPr>
        <p:spPr bwMode="auto">
          <a:xfrm>
            <a:off x="457200" y="1828800"/>
            <a:ext cx="8191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Client</a:t>
            </a:r>
            <a:endParaRPr lang="en-US" sz="1600">
              <a:latin typeface="Arial" pitchFamily="-111" charset="0"/>
            </a:endParaRPr>
          </a:p>
        </p:txBody>
      </p:sp>
      <p:sp>
        <p:nvSpPr>
          <p:cNvPr id="24586" name="Rectangle 10"/>
          <p:cNvSpPr>
            <a:spLocks noChangeArrowheads="1"/>
          </p:cNvSpPr>
          <p:nvPr/>
        </p:nvSpPr>
        <p:spPr bwMode="blackWhite">
          <a:xfrm>
            <a:off x="4791075" y="1752600"/>
            <a:ext cx="2773363" cy="685800"/>
          </a:xfrm>
          <a:prstGeom prst="rect">
            <a:avLst/>
          </a:prstGeom>
          <a:solidFill>
            <a:srgbClr val="FFFF99"/>
          </a:solidFill>
          <a:ln w="25400">
            <a:solidFill>
              <a:schemeClr val="tx1"/>
            </a:solidFill>
            <a:miter lim="800000"/>
            <a:headEnd/>
            <a:tailEnd/>
          </a:ln>
        </p:spPr>
        <p:txBody>
          <a:bodyPr wrap="none" anchor="ctr">
            <a:prstTxWarp prst="textNoShape">
              <a:avLst/>
            </a:prstTxWarp>
          </a:bodyPr>
          <a:lstStyle/>
          <a:p>
            <a:pPr algn="ctr" eaLnBrk="0" hangingPunct="0"/>
            <a:endParaRPr lang="fr-FR" sz="2400" b="0">
              <a:solidFill>
                <a:schemeClr val="bg1"/>
              </a:solidFill>
              <a:latin typeface="Times New Roman" pitchFamily="-111" charset="0"/>
            </a:endParaRPr>
          </a:p>
        </p:txBody>
      </p:sp>
      <p:sp>
        <p:nvSpPr>
          <p:cNvPr id="24587" name="Rectangle 11"/>
          <p:cNvSpPr>
            <a:spLocks noChangeArrowheads="1"/>
          </p:cNvSpPr>
          <p:nvPr/>
        </p:nvSpPr>
        <p:spPr bwMode="blackWhite">
          <a:xfrm>
            <a:off x="5410200" y="1905000"/>
            <a:ext cx="1441450" cy="366713"/>
          </a:xfrm>
          <a:prstGeom prst="rect">
            <a:avLst/>
          </a:prstGeom>
          <a:noFill/>
          <a:ln w="9525">
            <a:noFill/>
            <a:miter lim="800000"/>
            <a:headEnd/>
            <a:tailEnd/>
          </a:ln>
        </p:spPr>
        <p:txBody>
          <a:bodyPr wrap="none" lIns="92075" tIns="46038" rIns="92075" bIns="46038">
            <a:prstTxWarp prst="textNoShape">
              <a:avLst/>
            </a:prstTxWarp>
            <a:spAutoFit/>
          </a:bodyPr>
          <a:lstStyle/>
          <a:p>
            <a:pPr eaLnBrk="0" hangingPunct="0"/>
            <a:r>
              <a:rPr lang="en-US" sz="1800">
                <a:latin typeface="Arial" pitchFamily="-111" charset="0"/>
              </a:rPr>
              <a:t>WMS Client</a:t>
            </a:r>
          </a:p>
        </p:txBody>
      </p:sp>
      <p:sp>
        <p:nvSpPr>
          <p:cNvPr id="24588" name="Rectangle 12"/>
          <p:cNvSpPr>
            <a:spLocks noChangeArrowheads="1"/>
          </p:cNvSpPr>
          <p:nvPr/>
        </p:nvSpPr>
        <p:spPr bwMode="blackWhite">
          <a:xfrm>
            <a:off x="8523288" y="2514600"/>
            <a:ext cx="849312" cy="396875"/>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2000">
                <a:latin typeface="Arial" pitchFamily="-111" charset="0"/>
              </a:rPr>
              <a:t>HTTP</a:t>
            </a:r>
          </a:p>
        </p:txBody>
      </p:sp>
      <p:grpSp>
        <p:nvGrpSpPr>
          <p:cNvPr id="24589" name="Group 13"/>
          <p:cNvGrpSpPr>
            <a:grpSpLocks/>
          </p:cNvGrpSpPr>
          <p:nvPr/>
        </p:nvGrpSpPr>
        <p:grpSpPr bwMode="auto">
          <a:xfrm>
            <a:off x="4711700" y="4724400"/>
            <a:ext cx="2908300" cy="1371600"/>
            <a:chOff x="288" y="2982"/>
            <a:chExt cx="532" cy="412"/>
          </a:xfrm>
        </p:grpSpPr>
        <p:sp>
          <p:nvSpPr>
            <p:cNvPr id="24598" name="Rectangle 1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endParaRPr lang="fr-FR"/>
            </a:p>
          </p:txBody>
        </p:sp>
        <p:sp>
          <p:nvSpPr>
            <p:cNvPr id="24599" name="Oval 1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endParaRPr lang="fr-FR"/>
            </a:p>
          </p:txBody>
        </p:sp>
        <p:sp>
          <p:nvSpPr>
            <p:cNvPr id="24600" name="Oval 1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endParaRPr lang="fr-FR"/>
            </a:p>
          </p:txBody>
        </p:sp>
      </p:grpSp>
      <p:sp>
        <p:nvSpPr>
          <p:cNvPr id="24590" name="Rectangle 17"/>
          <p:cNvSpPr>
            <a:spLocks noChangeArrowheads="1"/>
          </p:cNvSpPr>
          <p:nvPr/>
        </p:nvSpPr>
        <p:spPr bwMode="gray">
          <a:xfrm>
            <a:off x="4965700" y="5265738"/>
            <a:ext cx="1073150" cy="641350"/>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latin typeface="Arial" pitchFamily="-111" charset="0"/>
              </a:rPr>
              <a:t>Spatial</a:t>
            </a:r>
          </a:p>
          <a:p>
            <a:pPr eaLnBrk="0" hangingPunct="0"/>
            <a:r>
              <a:rPr lang="en-US" sz="1800">
                <a:latin typeface="Arial" pitchFamily="-111" charset="0"/>
              </a:rPr>
              <a:t>Tables</a:t>
            </a:r>
          </a:p>
        </p:txBody>
      </p:sp>
      <p:sp>
        <p:nvSpPr>
          <p:cNvPr id="24591" name="Rectangle 18"/>
          <p:cNvSpPr>
            <a:spLocks noChangeArrowheads="1"/>
          </p:cNvSpPr>
          <p:nvPr/>
        </p:nvSpPr>
        <p:spPr bwMode="gray">
          <a:xfrm>
            <a:off x="6108700" y="5292725"/>
            <a:ext cx="1374775" cy="650875"/>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Map </a:t>
            </a:r>
          </a:p>
          <a:p>
            <a:pPr eaLnBrk="0" hangingPunct="0"/>
            <a:r>
              <a:rPr lang="en-US" sz="1800">
                <a:solidFill>
                  <a:schemeClr val="hlink"/>
                </a:solidFill>
                <a:latin typeface="Arial" pitchFamily="-111" charset="0"/>
              </a:rPr>
              <a:t>Definitions</a:t>
            </a:r>
          </a:p>
        </p:txBody>
      </p:sp>
      <p:sp>
        <p:nvSpPr>
          <p:cNvPr id="24592" name="Freeform 20"/>
          <p:cNvSpPr>
            <a:spLocks/>
          </p:cNvSpPr>
          <p:nvPr/>
        </p:nvSpPr>
        <p:spPr bwMode="blackWhite">
          <a:xfrm>
            <a:off x="6011863" y="4343400"/>
            <a:ext cx="331787" cy="554038"/>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24593" name="Rectangle 21"/>
          <p:cNvSpPr>
            <a:spLocks noChangeArrowheads="1"/>
          </p:cNvSpPr>
          <p:nvPr/>
        </p:nvSpPr>
        <p:spPr bwMode="gray">
          <a:xfrm>
            <a:off x="7848600" y="5292725"/>
            <a:ext cx="1476375" cy="376238"/>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1800">
                <a:solidFill>
                  <a:schemeClr val="hlink"/>
                </a:solidFill>
                <a:latin typeface="Arial" pitchFamily="-111" charset="0"/>
              </a:rPr>
              <a:t>Mapbuilder </a:t>
            </a:r>
          </a:p>
        </p:txBody>
      </p:sp>
      <p:sp>
        <p:nvSpPr>
          <p:cNvPr id="24594" name="Freeform 22"/>
          <p:cNvSpPr>
            <a:spLocks/>
          </p:cNvSpPr>
          <p:nvPr/>
        </p:nvSpPr>
        <p:spPr bwMode="blackWhite">
          <a:xfrm>
            <a:off x="6019800" y="2474913"/>
            <a:ext cx="331788" cy="649287"/>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5400" cap="rnd">
            <a:solidFill>
              <a:schemeClr val="tx1"/>
            </a:solidFill>
            <a:round/>
            <a:headEnd type="none" w="sm" len="sm"/>
            <a:tailEnd type="none" w="sm" len="sm"/>
          </a:ln>
        </p:spPr>
        <p:txBody>
          <a:bodyPr>
            <a:prstTxWarp prst="textNoShape">
              <a:avLst/>
            </a:prstTxWarp>
          </a:bodyPr>
          <a:lstStyle/>
          <a:p>
            <a:endParaRPr lang="en-US"/>
          </a:p>
        </p:txBody>
      </p:sp>
      <p:sp>
        <p:nvSpPr>
          <p:cNvPr id="24595" name="Rectangle 23"/>
          <p:cNvSpPr>
            <a:spLocks noChangeArrowheads="1"/>
          </p:cNvSpPr>
          <p:nvPr/>
        </p:nvSpPr>
        <p:spPr bwMode="blackWhite">
          <a:xfrm>
            <a:off x="4889500" y="3708400"/>
            <a:ext cx="2946400" cy="406400"/>
          </a:xfrm>
          <a:prstGeom prst="rect">
            <a:avLst/>
          </a:prstGeom>
          <a:solidFill>
            <a:srgbClr val="FFFF99"/>
          </a:solidFill>
          <a:ln w="9525">
            <a:solidFill>
              <a:schemeClr val="hlink"/>
            </a:solidFill>
            <a:miter lim="800000"/>
            <a:headEnd/>
            <a:tailEnd/>
          </a:ln>
        </p:spPr>
        <p:txBody>
          <a:bodyPr wrap="none" lIns="92075" tIns="46038" rIns="92075" bIns="46038">
            <a:prstTxWarp prst="textNoShape">
              <a:avLst/>
            </a:prstTxWarp>
            <a:spAutoFit/>
          </a:bodyPr>
          <a:lstStyle/>
          <a:p>
            <a:pPr eaLnBrk="0" hangingPunct="0"/>
            <a:r>
              <a:rPr lang="en-US" sz="2000">
                <a:solidFill>
                  <a:schemeClr val="hlink"/>
                </a:solidFill>
                <a:latin typeface="Arial" pitchFamily="-111" charset="0"/>
              </a:rPr>
              <a:t>Map Rendering Engine</a:t>
            </a:r>
          </a:p>
        </p:txBody>
      </p:sp>
      <p:sp>
        <p:nvSpPr>
          <p:cNvPr id="24596" name="Rectangle 24"/>
          <p:cNvSpPr>
            <a:spLocks noChangeArrowheads="1"/>
          </p:cNvSpPr>
          <p:nvPr/>
        </p:nvSpPr>
        <p:spPr bwMode="auto">
          <a:xfrm>
            <a:off x="3886200" y="2590800"/>
            <a:ext cx="2087563" cy="274638"/>
          </a:xfrm>
          <a:prstGeom prst="rect">
            <a:avLst/>
          </a:prstGeom>
          <a:solidFill>
            <a:schemeClr val="bg1"/>
          </a:solidFill>
          <a:ln w="9525">
            <a:noFill/>
            <a:miter lim="800000"/>
            <a:headEnd/>
            <a:tailEnd/>
          </a:ln>
        </p:spPr>
        <p:txBody>
          <a:bodyPr wrap="none" lIns="92075" tIns="46038" rIns="92075" bIns="46038">
            <a:prstTxWarp prst="textNoShape">
              <a:avLst/>
            </a:prstTxWarp>
            <a:spAutoFit/>
          </a:bodyPr>
          <a:lstStyle/>
          <a:p>
            <a:pPr eaLnBrk="0" hangingPunct="0"/>
            <a:r>
              <a:rPr lang="en-US" sz="1200">
                <a:latin typeface="Arial" pitchFamily="-111" charset="0"/>
              </a:rPr>
              <a:t>WMS Requests/responses</a:t>
            </a:r>
            <a:endParaRPr lang="en-US" sz="1000">
              <a:latin typeface="Arial" pitchFamily="-111" charset="0"/>
            </a:endParaRPr>
          </a:p>
        </p:txBody>
      </p:sp>
      <p:sp>
        <p:nvSpPr>
          <p:cNvPr id="24597" name="Rectangle 25"/>
          <p:cNvSpPr>
            <a:spLocks noChangeArrowheads="1"/>
          </p:cNvSpPr>
          <p:nvPr/>
        </p:nvSpPr>
        <p:spPr bwMode="blackWhite">
          <a:xfrm>
            <a:off x="3733800" y="3124200"/>
            <a:ext cx="4800600" cy="346075"/>
          </a:xfrm>
          <a:prstGeom prst="rect">
            <a:avLst/>
          </a:prstGeom>
          <a:solidFill>
            <a:srgbClr val="FFFF99"/>
          </a:solidFill>
          <a:ln w="9525">
            <a:solidFill>
              <a:schemeClr val="hlink"/>
            </a:solid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latin typeface="Arial" pitchFamily="-111" charset="0"/>
              </a:rPr>
              <a:t>WMS Server API</a:t>
            </a:r>
            <a:endParaRPr lang="fr-FR" sz="1600">
              <a:solidFill>
                <a:schemeClr val="hlink"/>
              </a:solidFill>
              <a:latin typeface="Arial" pitchFamily="-111" charset="0"/>
            </a:endParaRP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029"/>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GetCapabilities response</a:t>
            </a:r>
          </a:p>
        </p:txBody>
      </p:sp>
      <p:sp>
        <p:nvSpPr>
          <p:cNvPr id="101379" name="Rectangle 1030"/>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Response formed using the template you provided</a:t>
            </a:r>
          </a:p>
          <a:p>
            <a:pPr eaLnBrk="1" hangingPunct="1"/>
            <a:r>
              <a:rPr lang="en-US" sz="2000">
                <a:ea typeface="ＭＳ Ｐゴシック" pitchFamily="-111" charset="-128"/>
                <a:cs typeface="ＭＳ Ｐゴシック" pitchFamily="-111" charset="-128"/>
              </a:rPr>
              <a:t>Service URLs filled in</a:t>
            </a:r>
          </a:p>
          <a:p>
            <a:pPr eaLnBrk="1" hangingPunct="1"/>
            <a:r>
              <a:rPr lang="en-US" sz="2000">
                <a:ea typeface="ＭＳ Ｐゴシック" pitchFamily="-111" charset="-128"/>
                <a:cs typeface="ＭＳ Ｐゴシック" pitchFamily="-111" charset="-128"/>
              </a:rPr>
              <a:t>Lists all published feature types</a:t>
            </a:r>
          </a:p>
          <a:p>
            <a:pPr eaLnBrk="1" hangingPunct="1"/>
            <a:endParaRPr lang="en-US" sz="2000">
              <a:ea typeface="ＭＳ Ｐゴシック" pitchFamily="-111" charset="-128"/>
              <a:cs typeface="ＭＳ Ｐゴシック" pitchFamily="-111" charset="-128"/>
            </a:endParaRPr>
          </a:p>
        </p:txBody>
      </p:sp>
      <p:sp>
        <p:nvSpPr>
          <p:cNvPr id="101380" name="Text Box 1028"/>
          <p:cNvSpPr txBox="1">
            <a:spLocks noChangeArrowheads="1"/>
          </p:cNvSpPr>
          <p:nvPr/>
        </p:nvSpPr>
        <p:spPr bwMode="gray">
          <a:xfrm>
            <a:off x="685800" y="2798763"/>
            <a:ext cx="8991600" cy="3221037"/>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200"/>
              <a:t>&lt;WFS_Capabilities xmlns="http://www.opengis.net/wfs" version="1.0.0" </a:t>
            </a:r>
          </a:p>
          <a:p>
            <a:pPr defTabSz="228600"/>
            <a:r>
              <a:rPr lang="en-US" sz="1200"/>
              <a:t>  xmlns:ogc="http://www.opengis.net/ogc" </a:t>
            </a:r>
          </a:p>
          <a:p>
            <a:pPr defTabSz="228600"/>
            <a:r>
              <a:rPr lang="en-US" sz="1200"/>
              <a:t>  xmlns:scottns="http://www.myserver.com/scottns"&gt;</a:t>
            </a:r>
          </a:p>
          <a:p>
            <a:pPr defTabSz="228600"/>
            <a:r>
              <a:rPr lang="en-US" sz="1200"/>
              <a:t>  &lt;Service&gt;</a:t>
            </a:r>
          </a:p>
          <a:p>
            <a:pPr defTabSz="228600"/>
            <a:r>
              <a:rPr lang="en-US" sz="1200"/>
              <a:t>    &lt;Name&gt; Oracle WFS &lt;/Name&gt;</a:t>
            </a:r>
          </a:p>
          <a:p>
            <a:pPr defTabSz="228600"/>
            <a:r>
              <a:rPr lang="en-US" sz="1200"/>
              <a:t>    &lt;Title&gt; Oracle Web Feature Service &lt;/Title&gt;</a:t>
            </a:r>
          </a:p>
          <a:p>
            <a:pPr defTabSz="228600"/>
            <a:r>
              <a:rPr lang="en-US" sz="1200"/>
              <a:t>    &lt;Abstract&gt; Web Feature Service maintained by Oracle &lt;/Abstract&gt;</a:t>
            </a:r>
          </a:p>
          <a:p>
            <a:pPr defTabSz="228600"/>
            <a:r>
              <a:rPr lang="en-US" sz="1200"/>
              <a:t>    &lt;OnlineResource&gt;</a:t>
            </a:r>
          </a:p>
          <a:p>
            <a:pPr defTabSz="228600"/>
            <a:r>
              <a:rPr lang="en-US" sz="1200"/>
              <a:t>       </a:t>
            </a:r>
            <a:r>
              <a:rPr lang="en-US" sz="1200">
                <a:solidFill>
                  <a:schemeClr val="accent1"/>
                </a:solidFill>
              </a:rPr>
              <a:t>http://localhost:7001/SpatialWS-SpatialWS-context-root/wfsservlet</a:t>
            </a:r>
          </a:p>
          <a:p>
            <a:pPr defTabSz="228600"/>
            <a:r>
              <a:rPr lang="en-US" sz="1200"/>
              <a:t>    &lt;/OnlineResource&gt;</a:t>
            </a:r>
          </a:p>
          <a:p>
            <a:pPr defTabSz="228600"/>
            <a:r>
              <a:rPr lang="en-US" sz="1200"/>
              <a:t>  &lt;/Service&gt;</a:t>
            </a:r>
          </a:p>
          <a:p>
            <a:pPr defTabSz="228600"/>
            <a:r>
              <a:rPr lang="en-US" sz="1200"/>
              <a:t>. . .</a:t>
            </a:r>
          </a:p>
          <a:p>
            <a:pPr defTabSz="228600"/>
            <a:r>
              <a:rPr lang="en-US" sz="1200">
                <a:solidFill>
                  <a:schemeClr val="accent1"/>
                </a:solidFill>
              </a:rPr>
              <a:t>&lt;FeatureType xmlns:scottns="http://www.myserver.com/scott"&gt;</a:t>
            </a:r>
          </a:p>
          <a:p>
            <a:pPr defTabSz="228600"/>
            <a:r>
              <a:rPr lang="en-US" sz="1200">
                <a:solidFill>
                  <a:schemeClr val="accent1"/>
                </a:solidFill>
              </a:rPr>
              <a:t>  &lt;Name&gt;scottns:UsStates &lt;/Name&gt; &lt;Title&gt; US States &lt;/Title&gt; &lt;SRS&gt; SDO:8307&lt;/SRS&gt;</a:t>
            </a:r>
          </a:p>
          <a:p>
            <a:pPr defTabSz="228600"/>
            <a:r>
              <a:rPr lang="en-US" sz="1200">
                <a:solidFill>
                  <a:schemeClr val="accent1"/>
                </a:solidFill>
              </a:rPr>
              <a:t>&lt;/FeatureType&gt;</a:t>
            </a:r>
          </a:p>
          <a:p>
            <a:pPr defTabSz="228600"/>
            <a:r>
              <a:rPr lang="en-US" sz="1200"/>
              <a:t>. . .</a:t>
            </a:r>
          </a:p>
          <a:p>
            <a:pPr defTabSz="228600"/>
            <a:r>
              <a:rPr lang="en-US" sz="1200"/>
              <a:t>&lt;/WFS_Capabilities&gt;</a:t>
            </a:r>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8"/>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DescribeFeatureType</a:t>
            </a:r>
            <a:r>
              <a:rPr lang="en-US">
                <a:ea typeface="ＭＳ Ｐゴシック" pitchFamily="-111" charset="-128"/>
                <a:cs typeface="ＭＳ Ｐゴシック" pitchFamily="-111" charset="-128"/>
              </a:rPr>
              <a:t> request</a:t>
            </a:r>
          </a:p>
        </p:txBody>
      </p:sp>
      <p:sp>
        <p:nvSpPr>
          <p:cNvPr id="102403" name="Text Box 4"/>
          <p:cNvSpPr txBox="1">
            <a:spLocks noChangeArrowheads="1"/>
          </p:cNvSpPr>
          <p:nvPr/>
        </p:nvSpPr>
        <p:spPr bwMode="gray">
          <a:xfrm>
            <a:off x="685800" y="1371600"/>
            <a:ext cx="8991600" cy="224472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400" dirty="0"/>
              <a:t>&lt;</a:t>
            </a:r>
            <a:r>
              <a:rPr lang="en-US" sz="1400" dirty="0" err="1"/>
              <a:t>wfs:DescribeFeatureType</a:t>
            </a:r>
            <a:endParaRPr lang="en-US" sz="1400" dirty="0"/>
          </a:p>
          <a:p>
            <a:pPr defTabSz="228600"/>
            <a:r>
              <a:rPr lang="en-US" sz="1400" dirty="0"/>
              <a:t>   service="WFS"</a:t>
            </a:r>
          </a:p>
          <a:p>
            <a:pPr defTabSz="228600"/>
            <a:r>
              <a:rPr lang="en-US" sz="1400" dirty="0"/>
              <a:t>   version="1.0.0"</a:t>
            </a:r>
          </a:p>
          <a:p>
            <a:pPr defTabSz="228600"/>
            <a:r>
              <a:rPr lang="en-US" sz="1400" dirty="0"/>
              <a:t>   </a:t>
            </a:r>
            <a:r>
              <a:rPr lang="en-US" sz="1400" dirty="0" err="1"/>
              <a:t>xmlns:wfs</a:t>
            </a:r>
            <a:r>
              <a:rPr lang="en-US" sz="1400" dirty="0"/>
              <a:t>="http://</a:t>
            </a:r>
            <a:r>
              <a:rPr lang="en-US" sz="1400" dirty="0" err="1"/>
              <a:t>www.opengis.net/wfs</a:t>
            </a:r>
            <a:r>
              <a:rPr lang="en-US" sz="1400" dirty="0"/>
              <a:t>"</a:t>
            </a:r>
          </a:p>
          <a:p>
            <a:pPr defTabSz="228600"/>
            <a:r>
              <a:rPr lang="en-US" sz="1400" dirty="0"/>
              <a:t>   </a:t>
            </a:r>
            <a:r>
              <a:rPr lang="en-US" sz="1400" dirty="0" err="1" smtClean="0"/>
              <a:t>xmlns:scottns</a:t>
            </a:r>
            <a:r>
              <a:rPr lang="en-US" sz="1400" dirty="0" smtClean="0"/>
              <a:t>=</a:t>
            </a:r>
            <a:r>
              <a:rPr lang="en-US" sz="1400" dirty="0"/>
              <a:t>"http://</a:t>
            </a:r>
            <a:r>
              <a:rPr lang="en-US" sz="1400" dirty="0" err="1"/>
              <a:t>www.myserver.com</a:t>
            </a:r>
            <a:r>
              <a:rPr lang="en-US" sz="1400" dirty="0" err="1" smtClean="0"/>
              <a:t>/scottns</a:t>
            </a:r>
            <a:r>
              <a:rPr lang="en-US" sz="1400" dirty="0" smtClean="0"/>
              <a:t>"</a:t>
            </a:r>
            <a:endParaRPr lang="en-US" sz="1400" dirty="0"/>
          </a:p>
          <a:p>
            <a:pPr defTabSz="228600"/>
            <a:r>
              <a:rPr lang="en-US" sz="1400" dirty="0"/>
              <a:t>   </a:t>
            </a:r>
            <a:r>
              <a:rPr lang="en-US" sz="1400" dirty="0" err="1"/>
              <a:t>xmlns:xsi</a:t>
            </a:r>
            <a:r>
              <a:rPr lang="en-US" sz="1400" dirty="0"/>
              <a:t>="http://www.w3.org/2001/XMLSchema-instance"</a:t>
            </a:r>
          </a:p>
          <a:p>
            <a:pPr defTabSz="228600"/>
            <a:r>
              <a:rPr lang="en-US" sz="1400" dirty="0"/>
              <a:t>   </a:t>
            </a:r>
            <a:r>
              <a:rPr lang="en-US" sz="1400" dirty="0" err="1"/>
              <a:t>xmlns:xsd</a:t>
            </a:r>
            <a:r>
              <a:rPr lang="en-US" sz="1400" dirty="0"/>
              <a:t>="http://www.w3.org/2001/XMLSchema"</a:t>
            </a:r>
          </a:p>
          <a:p>
            <a:pPr defTabSz="228600"/>
            <a:r>
              <a:rPr lang="en-US" sz="1400" dirty="0"/>
              <a:t>   </a:t>
            </a:r>
            <a:r>
              <a:rPr lang="en-US" sz="1400" dirty="0" err="1"/>
              <a:t>xsi:schemaLocation</a:t>
            </a:r>
            <a:r>
              <a:rPr lang="en-US" sz="1400" dirty="0"/>
              <a:t>="http://</a:t>
            </a:r>
            <a:r>
              <a:rPr lang="en-US" sz="1400" dirty="0" err="1"/>
              <a:t>www.opengis.net/wfs</a:t>
            </a:r>
            <a:r>
              <a:rPr lang="en-US" sz="1400" dirty="0"/>
              <a:t> ../wfs/1.0.0/WFS-basic.xsd"&gt;</a:t>
            </a:r>
          </a:p>
          <a:p>
            <a:pPr defTabSz="228600"/>
            <a:r>
              <a:rPr lang="en-US" sz="1400" dirty="0"/>
              <a:t>   </a:t>
            </a:r>
            <a:r>
              <a:rPr lang="en-US" sz="1400" dirty="0">
                <a:solidFill>
                  <a:schemeClr val="accent1"/>
                </a:solidFill>
              </a:rPr>
              <a:t>&lt;</a:t>
            </a:r>
            <a:r>
              <a:rPr lang="en-US" sz="1400" dirty="0" err="1">
                <a:solidFill>
                  <a:schemeClr val="accent1"/>
                </a:solidFill>
              </a:rPr>
              <a:t>wfs:TypeName</a:t>
            </a:r>
            <a:r>
              <a:rPr lang="en-US" sz="1400" dirty="0">
                <a:solidFill>
                  <a:schemeClr val="accent1"/>
                </a:solidFill>
              </a:rPr>
              <a:t>&gt;</a:t>
            </a:r>
            <a:r>
              <a:rPr lang="en-US" sz="1400" dirty="0" err="1">
                <a:solidFill>
                  <a:schemeClr val="accent1"/>
                </a:solidFill>
              </a:rPr>
              <a:t>scottns:UsCities</a:t>
            </a:r>
            <a:r>
              <a:rPr lang="en-US" sz="1400" dirty="0">
                <a:solidFill>
                  <a:schemeClr val="accent1"/>
                </a:solidFill>
              </a:rPr>
              <a:t>&lt;/</a:t>
            </a:r>
            <a:r>
              <a:rPr lang="en-US" sz="1400" dirty="0" err="1">
                <a:solidFill>
                  <a:schemeClr val="accent1"/>
                </a:solidFill>
              </a:rPr>
              <a:t>wfs:TypeName</a:t>
            </a:r>
            <a:r>
              <a:rPr lang="en-US" sz="1400" dirty="0">
                <a:solidFill>
                  <a:schemeClr val="accent1"/>
                </a:solidFill>
              </a:rPr>
              <a:t>&gt;</a:t>
            </a:r>
          </a:p>
          <a:p>
            <a:pPr defTabSz="228600"/>
            <a:r>
              <a:rPr lang="en-US" sz="1400" dirty="0"/>
              <a:t>&lt;/</a:t>
            </a:r>
            <a:r>
              <a:rPr lang="en-US" sz="1400" dirty="0" err="1"/>
              <a:t>wfs:DescribeFeatureType</a:t>
            </a:r>
            <a:r>
              <a:rPr lang="en-US" sz="1400" dirty="0"/>
              <a:t>&gt;</a:t>
            </a:r>
          </a:p>
        </p:txBody>
      </p:sp>
      <p:sp>
        <p:nvSpPr>
          <p:cNvPr id="102404" name="Rectangle 14"/>
          <p:cNvSpPr>
            <a:spLocks noChangeArrowheads="1"/>
          </p:cNvSpPr>
          <p:nvPr/>
        </p:nvSpPr>
        <p:spPr bwMode="gray">
          <a:xfrm>
            <a:off x="990600" y="3124200"/>
            <a:ext cx="7848600" cy="228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665612" name="Text Box 12"/>
          <p:cNvSpPr txBox="1">
            <a:spLocks noChangeArrowheads="1"/>
          </p:cNvSpPr>
          <p:nvPr/>
        </p:nvSpPr>
        <p:spPr bwMode="auto">
          <a:xfrm>
            <a:off x="6934200" y="3276600"/>
            <a:ext cx="22860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 type to describe</a:t>
            </a: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DescribeFeatureType</a:t>
            </a:r>
            <a:r>
              <a:rPr lang="en-US">
                <a:ea typeface="ＭＳ Ｐゴシック" pitchFamily="-111" charset="-128"/>
                <a:cs typeface="ＭＳ Ｐゴシック" pitchFamily="-111" charset="-128"/>
              </a:rPr>
              <a:t> response</a:t>
            </a:r>
          </a:p>
        </p:txBody>
      </p:sp>
      <p:sp>
        <p:nvSpPr>
          <p:cNvPr id="103427" name="Text Box 5"/>
          <p:cNvSpPr txBox="1">
            <a:spLocks noChangeArrowheads="1"/>
          </p:cNvSpPr>
          <p:nvPr/>
        </p:nvSpPr>
        <p:spPr bwMode="gray">
          <a:xfrm>
            <a:off x="457200" y="838200"/>
            <a:ext cx="8991600" cy="5451475"/>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000"/>
              <a:t>&lt;xsd:schema targetNamespace="http://www.myserver.com/scott" xmlns:wfs="http://www.opengis.net/wfs" xmlns:scottns="http://www.myserver.com/scott" xmlns:xsi="http://www.w3.org/2001/XMLSchema-instance" xsi:schemaLocation="http://www.opengis.net/wfs ../wfs/1.0.0/WFS-basic.xsd" xmlns:gml="http://www.opengis.net/gml" elementFormDefault="qualified" version="1.0.0" xmlns:xsd="http://www.w3.org/2001/XMLSchema"&gt;</a:t>
            </a:r>
          </a:p>
          <a:p>
            <a:pPr defTabSz="228600"/>
            <a:r>
              <a:rPr lang="en-US" sz="1000"/>
              <a:t>   &lt;xsd:import namespace="http://www.opengis.net/gml" schemaLocation="http://localhost:7001/examples/servlet/xsds/feature.xsd"/&gt;</a:t>
            </a:r>
          </a:p>
          <a:p>
            <a:pPr defTabSz="228600"/>
            <a:r>
              <a:rPr lang="en-US" sz="1000"/>
              <a:t>   </a:t>
            </a:r>
            <a:r>
              <a:rPr lang="en-US" sz="1000">
                <a:solidFill>
                  <a:schemeClr val="accent1"/>
                </a:solidFill>
              </a:rPr>
              <a:t>&lt;xsd:element name="UsCities" type="scottns: UsCitiesType" substitutionGroup="gml:_Feature"/&gt;</a:t>
            </a:r>
          </a:p>
          <a:p>
            <a:pPr defTabSz="228600"/>
            <a:r>
              <a:rPr lang="en-US" sz="1000">
                <a:solidFill>
                  <a:schemeClr val="accent1"/>
                </a:solidFill>
              </a:rPr>
              <a:t>   &lt;xsd:complexType name="UsCities Type"&gt;</a:t>
            </a:r>
          </a:p>
          <a:p>
            <a:pPr defTabSz="228600"/>
            <a:r>
              <a:rPr lang="en-US" sz="1000">
                <a:solidFill>
                  <a:schemeClr val="accent1"/>
                </a:solidFill>
              </a:rPr>
              <a:t>      &lt;xsd:complexContent&gt;</a:t>
            </a:r>
          </a:p>
          <a:p>
            <a:pPr defTabSz="228600"/>
            <a:r>
              <a:rPr lang="en-US" sz="1000">
                <a:solidFill>
                  <a:schemeClr val="accent1"/>
                </a:solidFill>
              </a:rPr>
              <a:t>         &lt;xsd:extension base="gml:AbstractFeatureType"&gt;</a:t>
            </a:r>
          </a:p>
          <a:p>
            <a:pPr defTabSz="228600"/>
            <a:r>
              <a:rPr lang="en-US" sz="1000">
                <a:solidFill>
                  <a:schemeClr val="accent1"/>
                </a:solidFill>
              </a:rPr>
              <a:t>            &lt;xsd:sequence&gt;</a:t>
            </a:r>
          </a:p>
          <a:p>
            <a:pPr defTabSz="228600"/>
            <a:r>
              <a:rPr lang="en-US" sz="1000">
                <a:solidFill>
                  <a:schemeClr val="accent1"/>
                </a:solidFill>
              </a:rPr>
              <a:t>               &lt;xsd:element name="ID" type="xsd:double"/&gt;</a:t>
            </a:r>
          </a:p>
          <a:p>
            <a:pPr defTabSz="228600"/>
            <a:r>
              <a:rPr lang="en-US" sz="1000">
                <a:solidFill>
                  <a:schemeClr val="accent1"/>
                </a:solidFill>
              </a:rPr>
              <a:t>               &lt;xsd:element name="CITY" nillable="true"&gt;</a:t>
            </a:r>
          </a:p>
          <a:p>
            <a:pPr defTabSz="228600"/>
            <a:r>
              <a:rPr lang="en-US" sz="1000">
                <a:solidFill>
                  <a:schemeClr val="accent1"/>
                </a:solidFill>
              </a:rPr>
              <a:t>                  &lt;xsd:simpleType&gt;</a:t>
            </a:r>
          </a:p>
          <a:p>
            <a:pPr defTabSz="228600"/>
            <a:r>
              <a:rPr lang="en-US" sz="1000">
                <a:solidFill>
                  <a:schemeClr val="accent1"/>
                </a:solidFill>
              </a:rPr>
              <a:t>                     &lt;xsd:restriction base="xsd:string"&gt;</a:t>
            </a:r>
          </a:p>
          <a:p>
            <a:pPr defTabSz="228600"/>
            <a:r>
              <a:rPr lang="en-US" sz="1000">
                <a:solidFill>
                  <a:schemeClr val="accent1"/>
                </a:solidFill>
              </a:rPr>
              <a:t>                        &lt;xsd:maxLength value="42"/&gt;</a:t>
            </a:r>
          </a:p>
          <a:p>
            <a:pPr defTabSz="228600"/>
            <a:r>
              <a:rPr lang="en-US" sz="1000">
                <a:solidFill>
                  <a:schemeClr val="accent1"/>
                </a:solidFill>
              </a:rPr>
              <a:t>                     &lt;/xsd:restriction&gt;</a:t>
            </a:r>
          </a:p>
          <a:p>
            <a:pPr defTabSz="228600"/>
            <a:r>
              <a:rPr lang="en-US" sz="1000">
                <a:solidFill>
                  <a:schemeClr val="accent1"/>
                </a:solidFill>
              </a:rPr>
              <a:t>                  &lt;/xsd:simpleType&gt;</a:t>
            </a:r>
          </a:p>
          <a:p>
            <a:pPr defTabSz="228600"/>
            <a:r>
              <a:rPr lang="en-US" sz="1000">
                <a:solidFill>
                  <a:schemeClr val="accent1"/>
                </a:solidFill>
              </a:rPr>
              <a:t>               &lt;/xsd:element&gt;</a:t>
            </a:r>
          </a:p>
          <a:p>
            <a:pPr defTabSz="228600"/>
            <a:r>
              <a:rPr lang="en-US" sz="1000">
                <a:solidFill>
                  <a:schemeClr val="accent1"/>
                </a:solidFill>
              </a:rPr>
              <a:t>               &lt;xsd:element name="STATE_ABRV" nillable="true"&gt;</a:t>
            </a:r>
          </a:p>
          <a:p>
            <a:pPr defTabSz="228600"/>
            <a:r>
              <a:rPr lang="en-US" sz="1000">
                <a:solidFill>
                  <a:schemeClr val="accent1"/>
                </a:solidFill>
              </a:rPr>
              <a:t>                  &lt;xsd:simpleType&gt;</a:t>
            </a:r>
          </a:p>
          <a:p>
            <a:pPr defTabSz="228600"/>
            <a:r>
              <a:rPr lang="en-US" sz="1000">
                <a:solidFill>
                  <a:schemeClr val="accent1"/>
                </a:solidFill>
              </a:rPr>
              <a:t>                     &lt;xsd:restriction base="xsd:string"&gt;</a:t>
            </a:r>
          </a:p>
          <a:p>
            <a:pPr defTabSz="228600"/>
            <a:r>
              <a:rPr lang="en-US" sz="1000">
                <a:solidFill>
                  <a:schemeClr val="accent1"/>
                </a:solidFill>
              </a:rPr>
              <a:t>                        &lt;xsd:maxLength value="2"/&gt;</a:t>
            </a:r>
          </a:p>
          <a:p>
            <a:pPr defTabSz="228600"/>
            <a:r>
              <a:rPr lang="en-US" sz="1000">
                <a:solidFill>
                  <a:schemeClr val="accent1"/>
                </a:solidFill>
              </a:rPr>
              <a:t>                     &lt;/xsd:restriction&gt;</a:t>
            </a:r>
          </a:p>
          <a:p>
            <a:pPr defTabSz="228600"/>
            <a:r>
              <a:rPr lang="en-US" sz="1000">
                <a:solidFill>
                  <a:schemeClr val="accent1"/>
                </a:solidFill>
              </a:rPr>
              <a:t>                  &lt;/xsd:simpleType&gt;</a:t>
            </a:r>
          </a:p>
          <a:p>
            <a:pPr defTabSz="228600"/>
            <a:r>
              <a:rPr lang="en-US" sz="1000">
                <a:solidFill>
                  <a:schemeClr val="accent1"/>
                </a:solidFill>
              </a:rPr>
              <a:t>               &lt;/xsd:element&gt;</a:t>
            </a:r>
          </a:p>
          <a:p>
            <a:pPr defTabSz="228600"/>
            <a:r>
              <a:rPr lang="en-US" sz="1000">
                <a:solidFill>
                  <a:schemeClr val="accent1"/>
                </a:solidFill>
              </a:rPr>
              <a:t>               &lt;xsd:element name="POP90" type="xsd:double" nillable="true"/&gt;</a:t>
            </a:r>
          </a:p>
          <a:p>
            <a:pPr defTabSz="228600"/>
            <a:r>
              <a:rPr lang="en-US" sz="1000">
                <a:solidFill>
                  <a:schemeClr val="accent1"/>
                </a:solidFill>
              </a:rPr>
              <a:t>               &lt;xsd:element name="RANK90" type="xsd:double" nillable="true"/&gt;</a:t>
            </a:r>
          </a:p>
          <a:p>
            <a:pPr defTabSz="228600"/>
            <a:r>
              <a:rPr lang="en-US" sz="1000">
                <a:solidFill>
                  <a:schemeClr val="accent1"/>
                </a:solidFill>
              </a:rPr>
              <a:t>               &lt;xsd:element name="LOCATION" type="gml:GeometryCollectionType" nillable="true"/&gt;</a:t>
            </a:r>
          </a:p>
          <a:p>
            <a:pPr defTabSz="228600"/>
            <a:r>
              <a:rPr lang="en-US" sz="1000">
                <a:solidFill>
                  <a:schemeClr val="accent1"/>
                </a:solidFill>
              </a:rPr>
              <a:t>            &lt;/xsd:sequence&gt;</a:t>
            </a:r>
          </a:p>
          <a:p>
            <a:pPr defTabSz="228600"/>
            <a:r>
              <a:rPr lang="en-US" sz="1000">
                <a:solidFill>
                  <a:schemeClr val="accent1"/>
                </a:solidFill>
              </a:rPr>
              <a:t>            &lt;xsd:attribute name="fid" type="xsd:double"/&gt;</a:t>
            </a:r>
          </a:p>
          <a:p>
            <a:pPr defTabSz="228600"/>
            <a:r>
              <a:rPr lang="en-US" sz="1000">
                <a:solidFill>
                  <a:schemeClr val="accent1"/>
                </a:solidFill>
              </a:rPr>
              <a:t>         &lt;/xsd:extension&gt;</a:t>
            </a:r>
          </a:p>
          <a:p>
            <a:pPr defTabSz="228600"/>
            <a:r>
              <a:rPr lang="en-US" sz="1000">
                <a:solidFill>
                  <a:schemeClr val="accent1"/>
                </a:solidFill>
              </a:rPr>
              <a:t>      &lt;/xsd:complexContent&gt;</a:t>
            </a:r>
          </a:p>
          <a:p>
            <a:pPr defTabSz="228600"/>
            <a:r>
              <a:rPr lang="en-US" sz="1000">
                <a:solidFill>
                  <a:schemeClr val="accent1"/>
                </a:solidFill>
              </a:rPr>
              <a:t>   &lt;/xsd:complexType&gt;</a:t>
            </a:r>
          </a:p>
          <a:p>
            <a:pPr defTabSz="228600"/>
            <a:r>
              <a:rPr lang="en-US" sz="1000"/>
              <a:t>&lt;/xsd:schema&gt;</a:t>
            </a:r>
          </a:p>
        </p:txBody>
      </p:sp>
      <p:sp>
        <p:nvSpPr>
          <p:cNvPr id="103428" name="Rectangle 7"/>
          <p:cNvSpPr>
            <a:spLocks noChangeArrowheads="1"/>
          </p:cNvSpPr>
          <p:nvPr/>
        </p:nvSpPr>
        <p:spPr bwMode="gray">
          <a:xfrm>
            <a:off x="609600" y="1773238"/>
            <a:ext cx="7848600" cy="4322762"/>
          </a:xfrm>
          <a:prstGeom prst="rect">
            <a:avLst/>
          </a:prstGeom>
          <a:noFill/>
          <a:ln w="19050">
            <a:solidFill>
              <a:schemeClr val="accent1"/>
            </a:solidFill>
            <a:miter lim="800000"/>
            <a:headEnd/>
            <a:tailEnd/>
          </a:ln>
        </p:spPr>
        <p:txBody>
          <a:bodyPr anchor="ctr">
            <a:prstTxWarp prst="textNoShape">
              <a:avLst/>
            </a:prstTxWarp>
          </a:bodyPr>
          <a:lstStyle/>
          <a:p>
            <a:endParaRPr lang="fr-FR"/>
          </a:p>
        </p:txBody>
      </p:sp>
      <p:sp>
        <p:nvSpPr>
          <p:cNvPr id="669702" name="Text Box 6"/>
          <p:cNvSpPr txBox="1">
            <a:spLocks noChangeArrowheads="1"/>
          </p:cNvSpPr>
          <p:nvPr/>
        </p:nvSpPr>
        <p:spPr bwMode="auto">
          <a:xfrm>
            <a:off x="7239000" y="2819400"/>
            <a:ext cx="22860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Schema (xsd) of the feature type</a:t>
            </a: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Feature Type Schemas</a:t>
            </a:r>
          </a:p>
        </p:txBody>
      </p:sp>
      <p:sp>
        <p:nvSpPr>
          <p:cNvPr id="104451" name="Rectangle 3"/>
          <p:cNvSpPr>
            <a:spLocks noGrp="1" noChangeArrowheads="1"/>
          </p:cNvSpPr>
          <p:nvPr>
            <p:ph type="body" idx="1"/>
          </p:nvPr>
        </p:nvSpPr>
        <p:spPr/>
        <p:txBody>
          <a:bodyPr/>
          <a:lstStyle/>
          <a:p>
            <a:pPr eaLnBrk="1" hangingPunct="1"/>
            <a:r>
              <a:rPr lang="en-US" sz="2000">
                <a:ea typeface="ＭＳ Ｐゴシック" pitchFamily="-111" charset="-128"/>
                <a:cs typeface="ＭＳ Ｐゴシック" pitchFamily="-111" charset="-128"/>
              </a:rPr>
              <a:t>Can also retrieve the schema of a feature type by direclty calling a URL such as this:</a:t>
            </a:r>
          </a:p>
          <a:p>
            <a:pPr eaLnBrk="1" hangingPunct="1"/>
            <a:endParaRPr lang="en-US" sz="2000">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r>
              <a:rPr lang="en-US" sz="2000">
                <a:ea typeface="ＭＳ Ｐゴシック" pitchFamily="-111" charset="-128"/>
                <a:cs typeface="ＭＳ Ｐゴシック" pitchFamily="-111" charset="-128"/>
              </a:rPr>
              <a:t>Substitute &lt;feature_type_id&gt; with the numeric identifier for the feature type</a:t>
            </a:r>
          </a:p>
          <a:p>
            <a:pPr eaLnBrk="1" hangingPunct="1"/>
            <a:r>
              <a:rPr lang="en-US" sz="2000">
                <a:ea typeface="ＭＳ Ｐゴシック" pitchFamily="-111" charset="-128"/>
                <a:cs typeface="ＭＳ Ｐゴシック" pitchFamily="-111" charset="-128"/>
              </a:rPr>
              <a:t>Available using:</a:t>
            </a:r>
          </a:p>
        </p:txBody>
      </p:sp>
      <p:sp>
        <p:nvSpPr>
          <p:cNvPr id="104452" name="Text Box 4"/>
          <p:cNvSpPr txBox="1">
            <a:spLocks noChangeArrowheads="1"/>
          </p:cNvSpPr>
          <p:nvPr/>
        </p:nvSpPr>
        <p:spPr bwMode="gray">
          <a:xfrm>
            <a:off x="533400" y="2286000"/>
            <a:ext cx="9144000" cy="590550"/>
          </a:xfrm>
          <a:prstGeom prst="rect">
            <a:avLst/>
          </a:prstGeom>
          <a:noFill/>
          <a:ln w="9525">
            <a:solidFill>
              <a:schemeClr val="accent1"/>
            </a:solidFill>
            <a:miter lim="800000"/>
            <a:headEnd/>
            <a:tailEnd/>
          </a:ln>
        </p:spPr>
        <p:txBody>
          <a:bodyPr>
            <a:prstTxWarp prst="textNoShape">
              <a:avLst/>
            </a:prstTxWarp>
            <a:spAutoFit/>
          </a:bodyPr>
          <a:lstStyle/>
          <a:p>
            <a:r>
              <a:rPr lang="en-US" sz="1600" b="0">
                <a:latin typeface="Lucida Console" pitchFamily="-111" charset="0"/>
              </a:rPr>
              <a:t>http://&lt;server&gt;:&lt;port&gt;/SpatialWS-SpatialWS-context-root/xmlwfsservlet?featureTypeId=&lt;feature_type_id&gt;</a:t>
            </a:r>
          </a:p>
        </p:txBody>
      </p:sp>
      <p:sp>
        <p:nvSpPr>
          <p:cNvPr id="104453" name="Rectangle 5"/>
          <p:cNvSpPr>
            <a:spLocks noChangeArrowheads="1"/>
          </p:cNvSpPr>
          <p:nvPr/>
        </p:nvSpPr>
        <p:spPr bwMode="gray">
          <a:xfrm>
            <a:off x="685800" y="4038600"/>
            <a:ext cx="8918575" cy="8509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select featuretypeid, namespacePrefix, featureTypeName</a:t>
            </a:r>
          </a:p>
          <a:p>
            <a:pPr defTabSz="228600"/>
            <a:r>
              <a:rPr lang="en-US" sz="1600"/>
              <a:t>from mdsys.WFS_FeatureType$ </a:t>
            </a:r>
          </a:p>
          <a:p>
            <a:pPr defTabSz="228600"/>
            <a:r>
              <a:rPr lang="en-US" sz="1600"/>
              <a:t>where dataPointer = 'SCOTT.US_CITIES';</a:t>
            </a:r>
          </a:p>
        </p:txBody>
      </p:sp>
      <p:sp>
        <p:nvSpPr>
          <p:cNvPr id="104454" name="Rectangle 6"/>
          <p:cNvSpPr>
            <a:spLocks noChangeArrowheads="1"/>
          </p:cNvSpPr>
          <p:nvPr/>
        </p:nvSpPr>
        <p:spPr bwMode="gray">
          <a:xfrm>
            <a:off x="682625" y="5092700"/>
            <a:ext cx="8918575" cy="8509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FEATURETYPEID NAMESPACEPREFIX      FEATURETYPENAME</a:t>
            </a:r>
          </a:p>
          <a:p>
            <a:pPr defTabSz="228600"/>
            <a:r>
              <a:rPr lang="en-US" sz="1600"/>
              <a:t>------------- -------------------- -----------------</a:t>
            </a:r>
          </a:p>
          <a:p>
            <a:pPr defTabSz="228600"/>
            <a:r>
              <a:rPr lang="en-US" sz="1600"/>
              <a:t>          765 scottns              UsCities</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GetFeature</a:t>
            </a:r>
            <a:r>
              <a:rPr lang="en-US">
                <a:ea typeface="ＭＳ Ｐゴシック" pitchFamily="-111" charset="-128"/>
                <a:cs typeface="ＭＳ Ｐゴシック" pitchFamily="-111" charset="-128"/>
              </a:rPr>
              <a:t> request</a:t>
            </a:r>
          </a:p>
        </p:txBody>
      </p:sp>
      <p:sp>
        <p:nvSpPr>
          <p:cNvPr id="105475" name="Rectangle 3"/>
          <p:cNvSpPr>
            <a:spLocks noGrp="1" noChangeArrowheads="1"/>
          </p:cNvSpPr>
          <p:nvPr>
            <p:ph type="body" idx="4294967295"/>
          </p:nvPr>
        </p:nvSpPr>
        <p:spPr bwMode="gray">
          <a:xfrm>
            <a:off x="685800" y="1371600"/>
            <a:ext cx="8991600" cy="4584700"/>
          </a:xfrm>
          <a:solidFill>
            <a:srgbClr val="FFFF99"/>
          </a:solidFill>
          <a:ln w="25400" cap="flat">
            <a:solidFill>
              <a:schemeClr val="tx1"/>
            </a:solidFill>
          </a:ln>
        </p:spPr>
        <p:txBody>
          <a:bodyPr lIns="91440" tIns="45720" rIns="91440" bIns="45720">
            <a:spAutoFit/>
          </a:bodyPr>
          <a:lstStyle/>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&lt;wfs:GetFeature</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service="WFS"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version="1.0.0"</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handle="Example Query"</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xmlns:gml="http://www.opengis.net/gml"</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xmlns:wfs="http://www.opengis.net/wfs"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xmlns:ogc="http://www.opengis.net/ogc"</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xmlns:scottns="http://www.myserver.com/scott"&gt;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&lt;wfs:Query typeName="scottns:UsCities"&gt;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&lt;ogc:PropertyName&gt;scottns:STATE_ABRV&lt;/ogc:PropertyName&gt;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&lt;ogc:PropertyName&gt;scottns:CITY&lt;/ogc:PropertyName&gt;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&lt;ogc:Filter&gt;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&lt;ogc:Within&gt;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&lt;ogc:PropertyName&gt;scottns:LOCATION&lt;/ogc:PropertyName&gt;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&lt;gml:Box srsName=“EPSG:4326"&gt;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&lt;gml:coordinates&gt;-105.11, 38.86 -104.72, 39.76&lt;/gml:coordinates&gt;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&lt;/gml:Box&gt;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&lt;/ogc:Within&gt;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&lt;/ogc:Filter&gt;</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&lt;/wfs:Query&gt;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&lt;/wfs:GetFeature&gt;</a:t>
            </a:r>
          </a:p>
        </p:txBody>
      </p:sp>
      <p:sp>
        <p:nvSpPr>
          <p:cNvPr id="105476" name="Rectangle 5"/>
          <p:cNvSpPr>
            <a:spLocks noChangeArrowheads="1"/>
          </p:cNvSpPr>
          <p:nvPr/>
        </p:nvSpPr>
        <p:spPr bwMode="gray">
          <a:xfrm>
            <a:off x="990600" y="3124200"/>
            <a:ext cx="7848600" cy="25908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567300" name="Text Box 4"/>
          <p:cNvSpPr txBox="1">
            <a:spLocks noChangeArrowheads="1"/>
          </p:cNvSpPr>
          <p:nvPr/>
        </p:nvSpPr>
        <p:spPr bwMode="auto">
          <a:xfrm>
            <a:off x="7473950" y="2349500"/>
            <a:ext cx="2279650" cy="922338"/>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 query using the OGC query syntax</a:t>
            </a:r>
          </a:p>
        </p:txBody>
      </p:sp>
      <p:sp>
        <p:nvSpPr>
          <p:cNvPr id="6" name="Text Box 4"/>
          <p:cNvSpPr txBox="1">
            <a:spLocks noChangeArrowheads="1"/>
          </p:cNvSpPr>
          <p:nvPr/>
        </p:nvSpPr>
        <p:spPr bwMode="auto">
          <a:xfrm>
            <a:off x="7473950" y="1125538"/>
            <a:ext cx="2279650" cy="922337"/>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Spatial filter can be in any coordinate system</a:t>
            </a:r>
          </a:p>
        </p:txBody>
      </p:sp>
      <p:sp>
        <p:nvSpPr>
          <p:cNvPr id="8" name="Text Box 4"/>
          <p:cNvSpPr txBox="1">
            <a:spLocks noChangeArrowheads="1"/>
          </p:cNvSpPr>
          <p:nvPr/>
        </p:nvSpPr>
        <p:spPr bwMode="auto">
          <a:xfrm>
            <a:off x="7473950" y="3500438"/>
            <a:ext cx="2263775" cy="923925"/>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A request can have any number of queries.</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GetFeature</a:t>
            </a:r>
            <a:r>
              <a:rPr lang="en-US">
                <a:ea typeface="ＭＳ Ｐゴシック" pitchFamily="-111" charset="-128"/>
                <a:cs typeface="ＭＳ Ｐゴシック" pitchFamily="-111" charset="-128"/>
              </a:rPr>
              <a:t> Response</a:t>
            </a:r>
            <a:endParaRPr lang="fr-FR">
              <a:ea typeface="ＭＳ Ｐゴシック" pitchFamily="-111" charset="-128"/>
              <a:cs typeface="ＭＳ Ｐゴシック" pitchFamily="-111" charset="-128"/>
            </a:endParaRPr>
          </a:p>
        </p:txBody>
      </p:sp>
      <p:sp>
        <p:nvSpPr>
          <p:cNvPr id="106499" name="Rectangle 3"/>
          <p:cNvSpPr>
            <a:spLocks noChangeArrowheads="1"/>
          </p:cNvSpPr>
          <p:nvPr/>
        </p:nvSpPr>
        <p:spPr bwMode="gray">
          <a:xfrm>
            <a:off x="685800" y="1371600"/>
            <a:ext cx="8991600" cy="4681538"/>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&lt;wfs:FeatureCollection xsi:schemaLocation="http://www.myserver.com/scott http://localhost:7001/SpatialWS-SpatialWS-context-root/xmlwfsservlet?featureTypeId=765 " xmlns:wfs="http://www.opengis.net/wfs" xmlns:xsi="http://www.w3.org/2001/XMLSchema-instance"&gt;</a:t>
            </a:r>
          </a:p>
          <a:p>
            <a:pPr defTabSz="228600"/>
            <a:r>
              <a:rPr lang="en-US" sz="1200"/>
              <a:t>  </a:t>
            </a:r>
            <a:r>
              <a:rPr lang="en-US" sz="1200">
                <a:solidFill>
                  <a:schemeClr val="accent1"/>
                </a:solidFill>
              </a:rPr>
              <a:t>&lt;gml:boundedBy xmlns:gml="http://www.opengis.net/gml"&gt;</a:t>
            </a:r>
          </a:p>
          <a:p>
            <a:pPr defTabSz="228600"/>
            <a:r>
              <a:rPr lang="en-US" sz="1200">
                <a:solidFill>
                  <a:schemeClr val="accent1"/>
                </a:solidFill>
              </a:rPr>
              <a:t>    &lt;gml:Box srsName="SDO:8307"&gt;</a:t>
            </a:r>
          </a:p>
          <a:p>
            <a:pPr defTabSz="228600"/>
            <a:r>
              <a:rPr lang="en-US" sz="1200">
                <a:solidFill>
                  <a:schemeClr val="accent1"/>
                </a:solidFill>
              </a:rPr>
              <a:t>      &lt;gml:coordinates&gt;-104.759899,38.8632 -104.729772,39.712267&lt;/gml:coordinates&gt;</a:t>
            </a:r>
          </a:p>
          <a:p>
            <a:pPr defTabSz="228600"/>
            <a:r>
              <a:rPr lang="en-US" sz="1200">
                <a:solidFill>
                  <a:schemeClr val="accent1"/>
                </a:solidFill>
              </a:rPr>
              <a:t>    &lt;/gml:Box&gt;</a:t>
            </a:r>
          </a:p>
          <a:p>
            <a:pPr defTabSz="228600"/>
            <a:r>
              <a:rPr lang="en-US" sz="1200">
                <a:solidFill>
                  <a:schemeClr val="accent1"/>
                </a:solidFill>
              </a:rPr>
              <a:t>  &lt;/gml:boundedBy&gt;</a:t>
            </a:r>
          </a:p>
          <a:p>
            <a:pPr defTabSz="228600"/>
            <a:endParaRPr lang="en-US" sz="1200">
              <a:solidFill>
                <a:schemeClr val="accent1"/>
              </a:solidFill>
            </a:endParaRPr>
          </a:p>
          <a:p>
            <a:pPr defTabSz="228600"/>
            <a:r>
              <a:rPr lang="en-US" sz="1200"/>
              <a:t>  </a:t>
            </a:r>
            <a:r>
              <a:rPr lang="en-US" sz="1200">
                <a:solidFill>
                  <a:schemeClr val="accent1"/>
                </a:solidFill>
              </a:rPr>
              <a:t>&lt;gml:featureMember xmlns:gml="http://www.opengis.net/gml"&gt;</a:t>
            </a:r>
          </a:p>
          <a:p>
            <a:pPr defTabSz="228600"/>
            <a:r>
              <a:rPr lang="en-US" sz="1200">
                <a:solidFill>
                  <a:schemeClr val="accent1"/>
                </a:solidFill>
              </a:rPr>
              <a:t>    &lt;scottns:UsCities fid="54" xmlns:scottns="http://www.myserver.com/scott"&gt;</a:t>
            </a:r>
          </a:p>
          <a:p>
            <a:pPr defTabSz="228600"/>
            <a:r>
              <a:rPr lang="en-US" sz="1200">
                <a:solidFill>
                  <a:schemeClr val="accent1"/>
                </a:solidFill>
              </a:rPr>
              <a:t>      &lt;scottns:ID&gt;54&lt;/scottns:ID&gt;</a:t>
            </a:r>
          </a:p>
          <a:p>
            <a:pPr defTabSz="228600"/>
            <a:r>
              <a:rPr lang="en-US" sz="1200">
                <a:solidFill>
                  <a:schemeClr val="accent1"/>
                </a:solidFill>
              </a:rPr>
              <a:t>      &lt;scottns:CITY&gt;Colorado Springs&lt;/scottns:CITY&gt;</a:t>
            </a:r>
          </a:p>
          <a:p>
            <a:pPr defTabSz="228600"/>
            <a:r>
              <a:rPr lang="en-US" sz="1200">
                <a:solidFill>
                  <a:schemeClr val="accent1"/>
                </a:solidFill>
              </a:rPr>
              <a:t>      &lt;scottns:STATE_ABRV&gt;CO&lt;/scottns:STATE_ABRV&gt;</a:t>
            </a:r>
          </a:p>
          <a:p>
            <a:pPr defTabSz="228600"/>
            <a:r>
              <a:rPr lang="en-US" sz="1200">
                <a:solidFill>
                  <a:schemeClr val="accent1"/>
                </a:solidFill>
              </a:rPr>
              <a:t>      &lt;scottns:POP90&gt;281140&lt;/scottns:POP90&gt;</a:t>
            </a:r>
          </a:p>
          <a:p>
            <a:pPr defTabSz="228600"/>
            <a:r>
              <a:rPr lang="en-US" sz="1200">
                <a:solidFill>
                  <a:schemeClr val="accent1"/>
                </a:solidFill>
              </a:rPr>
              <a:t>      &lt;scottns:RANK90&gt;54&lt;/scottns:RANK90&gt;</a:t>
            </a:r>
          </a:p>
          <a:p>
            <a:pPr defTabSz="228600"/>
            <a:r>
              <a:rPr lang="en-US" sz="1200">
                <a:solidFill>
                  <a:schemeClr val="accent1"/>
                </a:solidFill>
              </a:rPr>
              <a:t>      &lt;scottns:LOCATION&gt;</a:t>
            </a:r>
          </a:p>
          <a:p>
            <a:pPr defTabSz="228600"/>
            <a:r>
              <a:rPr lang="en-US" sz="1200">
                <a:solidFill>
                  <a:schemeClr val="accent1"/>
                </a:solidFill>
              </a:rPr>
              <a:t>        &lt;gml:Point srsName="SDO:8307" xmlns:gml="http://www.opengis.net/gml"&gt;</a:t>
            </a:r>
          </a:p>
          <a:p>
            <a:pPr defTabSz="228600"/>
            <a:r>
              <a:rPr lang="en-US" sz="1200">
                <a:solidFill>
                  <a:schemeClr val="accent1"/>
                </a:solidFill>
              </a:rPr>
              <a:t>          &lt;gml:coordinates decimal="." cs="," ts=" "&gt;-104.759899,38.8632 &lt;/gml:coordinates&gt;</a:t>
            </a:r>
          </a:p>
          <a:p>
            <a:pPr defTabSz="228600"/>
            <a:r>
              <a:rPr lang="en-US" sz="1200">
                <a:solidFill>
                  <a:schemeClr val="accent1"/>
                </a:solidFill>
              </a:rPr>
              <a:t>        &lt;/gml:Point&gt;</a:t>
            </a:r>
          </a:p>
          <a:p>
            <a:pPr defTabSz="228600"/>
            <a:r>
              <a:rPr lang="en-US" sz="1200">
                <a:solidFill>
                  <a:schemeClr val="accent1"/>
                </a:solidFill>
              </a:rPr>
              <a:t>      &lt;/scottns:LOCATION&gt;</a:t>
            </a:r>
          </a:p>
          <a:p>
            <a:pPr defTabSz="228600"/>
            <a:r>
              <a:rPr lang="en-US" sz="1200">
                <a:solidFill>
                  <a:schemeClr val="accent1"/>
                </a:solidFill>
              </a:rPr>
              <a:t>    &lt;/scottns:UsCities&gt;</a:t>
            </a:r>
          </a:p>
          <a:p>
            <a:pPr defTabSz="228600"/>
            <a:r>
              <a:rPr lang="en-US" sz="1200">
                <a:solidFill>
                  <a:schemeClr val="accent1"/>
                </a:solidFill>
              </a:rPr>
              <a:t>  &lt;/gml:featureMember&gt;</a:t>
            </a:r>
          </a:p>
          <a:p>
            <a:pPr defTabSz="228600"/>
            <a:r>
              <a:rPr lang="en-US" sz="1200">
                <a:solidFill>
                  <a:schemeClr val="accent1"/>
                </a:solidFill>
              </a:rPr>
              <a:t>  …</a:t>
            </a:r>
          </a:p>
          <a:p>
            <a:pPr defTabSz="228600"/>
            <a:r>
              <a:rPr lang="en-US" sz="1200"/>
              <a:t>&lt;/wfs:FeatureCollection&gt;</a:t>
            </a:r>
          </a:p>
        </p:txBody>
      </p:sp>
      <p:sp>
        <p:nvSpPr>
          <p:cNvPr id="106500" name="Rectangle 4"/>
          <p:cNvSpPr>
            <a:spLocks noChangeArrowheads="1"/>
          </p:cNvSpPr>
          <p:nvPr/>
        </p:nvSpPr>
        <p:spPr bwMode="gray">
          <a:xfrm>
            <a:off x="914400" y="1981200"/>
            <a:ext cx="8305800" cy="990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568325" name="Text Box 5"/>
          <p:cNvSpPr txBox="1">
            <a:spLocks noChangeArrowheads="1"/>
          </p:cNvSpPr>
          <p:nvPr/>
        </p:nvSpPr>
        <p:spPr bwMode="auto">
          <a:xfrm>
            <a:off x="7772400" y="1557338"/>
            <a:ext cx="19050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Bounding box of the result set</a:t>
            </a:r>
          </a:p>
        </p:txBody>
      </p:sp>
      <p:sp>
        <p:nvSpPr>
          <p:cNvPr id="106502" name="Rectangle 6"/>
          <p:cNvSpPr>
            <a:spLocks noChangeArrowheads="1"/>
          </p:cNvSpPr>
          <p:nvPr/>
        </p:nvSpPr>
        <p:spPr bwMode="gray">
          <a:xfrm>
            <a:off x="914400" y="3048000"/>
            <a:ext cx="8305800" cy="2613025"/>
          </a:xfrm>
          <a:prstGeom prst="rect">
            <a:avLst/>
          </a:prstGeom>
          <a:noFill/>
          <a:ln w="19050">
            <a:solidFill>
              <a:schemeClr val="accent1"/>
            </a:solidFill>
            <a:miter lim="800000"/>
            <a:headEnd/>
            <a:tailEnd/>
          </a:ln>
        </p:spPr>
        <p:txBody>
          <a:bodyPr anchor="ctr">
            <a:prstTxWarp prst="textNoShape">
              <a:avLst/>
            </a:prstTxWarp>
          </a:bodyPr>
          <a:lstStyle/>
          <a:p>
            <a:endParaRPr lang="fr-FR"/>
          </a:p>
        </p:txBody>
      </p:sp>
      <p:sp>
        <p:nvSpPr>
          <p:cNvPr id="568327" name="Text Box 7"/>
          <p:cNvSpPr txBox="1">
            <a:spLocks noChangeArrowheads="1"/>
          </p:cNvSpPr>
          <p:nvPr/>
        </p:nvSpPr>
        <p:spPr bwMode="auto">
          <a:xfrm>
            <a:off x="8077200" y="3581400"/>
            <a:ext cx="12954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Selected features</a:t>
            </a:r>
          </a:p>
        </p:txBody>
      </p:sp>
      <p:sp>
        <p:nvSpPr>
          <p:cNvPr id="9" name="Text Box 4"/>
          <p:cNvSpPr txBox="1">
            <a:spLocks noChangeArrowheads="1"/>
          </p:cNvSpPr>
          <p:nvPr/>
        </p:nvSpPr>
        <p:spPr bwMode="auto">
          <a:xfrm>
            <a:off x="7329488" y="4941888"/>
            <a:ext cx="2279650" cy="922337"/>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Results are in the coordinate system of the stored data.</a:t>
            </a:r>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WFS Operations – Transactional</a:t>
            </a:r>
            <a:br>
              <a:rPr lang="en-US">
                <a:ea typeface="ＭＳ Ｐゴシック" pitchFamily="-111" charset="-128"/>
                <a:cs typeface="ＭＳ Ｐゴシック" pitchFamily="-111" charset="-128"/>
              </a:rPr>
            </a:br>
            <a:r>
              <a:rPr lang="en-US" sz="2800" i="1">
                <a:ea typeface="ＭＳ Ｐゴシック" pitchFamily="-111" charset="-128"/>
                <a:cs typeface="ＭＳ Ｐゴシック" pitchFamily="-111" charset="-128"/>
              </a:rPr>
              <a:t>Data Editing</a:t>
            </a:r>
          </a:p>
        </p:txBody>
      </p:sp>
      <p:sp>
        <p:nvSpPr>
          <p:cNvPr id="107523" name="Rectangle 3"/>
          <p:cNvSpPr>
            <a:spLocks noGrp="1" noChangeArrowheads="1"/>
          </p:cNvSpPr>
          <p:nvPr>
            <p:ph type="body" idx="1"/>
          </p:nvPr>
        </p:nvSpPr>
        <p:spPr/>
        <p:txBody>
          <a:bodyPr/>
          <a:lstStyle/>
          <a:p>
            <a:pPr eaLnBrk="1" hangingPunct="1"/>
            <a:r>
              <a:rPr lang="en-US" sz="2000">
                <a:solidFill>
                  <a:schemeClr val="accent1"/>
                </a:solidFill>
                <a:ea typeface="ＭＳ Ｐゴシック" pitchFamily="-111" charset="-128"/>
                <a:cs typeface="ＭＳ Ｐゴシック" pitchFamily="-111" charset="-128"/>
              </a:rPr>
              <a:t>GetFeatureWithLock</a:t>
            </a:r>
            <a:r>
              <a:rPr lang="en-US" sz="2000">
                <a:ea typeface="ＭＳ Ｐゴシック" pitchFamily="-111" charset="-128"/>
                <a:cs typeface="ＭＳ Ｐゴシック" pitchFamily="-111" charset="-128"/>
              </a:rPr>
              <a:t> </a:t>
            </a:r>
          </a:p>
          <a:p>
            <a:pPr lvl="1" eaLnBrk="1" hangingPunct="1"/>
            <a:r>
              <a:rPr lang="en-US" sz="1800"/>
              <a:t>Get a set of features, and lock them for a certain period of time.</a:t>
            </a:r>
          </a:p>
          <a:p>
            <a:pPr eaLnBrk="1" hangingPunct="1"/>
            <a:r>
              <a:rPr lang="en-US" sz="2000">
                <a:solidFill>
                  <a:schemeClr val="accent1"/>
                </a:solidFill>
                <a:ea typeface="ＭＳ Ｐゴシック" pitchFamily="-111" charset="-128"/>
                <a:cs typeface="ＭＳ Ｐゴシック" pitchFamily="-111" charset="-128"/>
              </a:rPr>
              <a:t>LockFeature</a:t>
            </a:r>
            <a:r>
              <a:rPr lang="en-US" sz="2000">
                <a:ea typeface="ＭＳ Ｐゴシック" pitchFamily="-111" charset="-128"/>
                <a:cs typeface="ＭＳ Ｐゴシック" pitchFamily="-111" charset="-128"/>
              </a:rPr>
              <a:t> </a:t>
            </a:r>
          </a:p>
          <a:p>
            <a:pPr lvl="1" eaLnBrk="1" hangingPunct="1"/>
            <a:r>
              <a:rPr lang="en-US" sz="1800"/>
              <a:t>Lock a set of feature instances</a:t>
            </a:r>
          </a:p>
          <a:p>
            <a:pPr eaLnBrk="1" hangingPunct="1"/>
            <a:r>
              <a:rPr lang="en-US" sz="2000">
                <a:solidFill>
                  <a:schemeClr val="accent1"/>
                </a:solidFill>
                <a:ea typeface="ＭＳ Ｐゴシック" pitchFamily="-111" charset="-128"/>
                <a:cs typeface="ＭＳ Ｐゴシック" pitchFamily="-111" charset="-128"/>
              </a:rPr>
              <a:t>Transaction</a:t>
            </a:r>
          </a:p>
          <a:p>
            <a:pPr lvl="1" eaLnBrk="1" hangingPunct="1"/>
            <a:r>
              <a:rPr lang="en-US" sz="1800"/>
              <a:t>Insert new feature instances</a:t>
            </a:r>
          </a:p>
          <a:p>
            <a:pPr lvl="1" eaLnBrk="1" hangingPunct="1"/>
            <a:r>
              <a:rPr lang="en-US" sz="1800"/>
              <a:t>Update existing feature instances based on filter criteria</a:t>
            </a:r>
          </a:p>
          <a:p>
            <a:pPr lvl="1" eaLnBrk="1" hangingPunct="1"/>
            <a:r>
              <a:rPr lang="en-US" sz="1800"/>
              <a:t>Delete existing feature instances based on filter criteria</a:t>
            </a:r>
          </a:p>
          <a:p>
            <a:pPr lvl="1" eaLnBrk="1" hangingPunct="1"/>
            <a:r>
              <a:rPr lang="en-US" sz="1800"/>
              <a:t>Can issue multiple update/insert/delete operations in a single transaction request</a:t>
            </a:r>
          </a:p>
          <a:p>
            <a:pPr lvl="1" eaLnBrk="1" hangingPunct="1"/>
            <a:endParaRPr lang="en-US" sz="1800"/>
          </a:p>
          <a:p>
            <a:pPr eaLnBrk="1" hangingPunct="1"/>
            <a:r>
              <a:rPr lang="en-US" sz="2000">
                <a:solidFill>
                  <a:schemeClr val="accent1"/>
                </a:solidFill>
                <a:ea typeface="ＭＳ Ｐゴシック" pitchFamily="-111" charset="-128"/>
                <a:cs typeface="ＭＳ Ｐゴシック" pitchFamily="-111" charset="-128"/>
              </a:rPr>
              <a:t>Tables to be edited must have been previously registered using </a:t>
            </a:r>
            <a:r>
              <a:rPr lang="en-US" sz="2000" b="1">
                <a:solidFill>
                  <a:schemeClr val="accent1"/>
                </a:solidFill>
                <a:ea typeface="ＭＳ Ｐゴシック" pitchFamily="-111" charset="-128"/>
                <a:cs typeface="ＭＳ Ｐゴシック" pitchFamily="-111" charset="-128"/>
              </a:rPr>
              <a:t>SDO_WFS_LOCK.registerFeatureTable()</a:t>
            </a: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1026"/>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Performing Updates and Deletes</a:t>
            </a:r>
          </a:p>
        </p:txBody>
      </p:sp>
      <p:sp>
        <p:nvSpPr>
          <p:cNvPr id="108547" name="Rectangle 1027"/>
          <p:cNvSpPr>
            <a:spLocks noGrp="1" noChangeArrowheads="1"/>
          </p:cNvSpPr>
          <p:nvPr>
            <p:ph type="body" sz="half" idx="1"/>
          </p:nvPr>
        </p:nvSpPr>
        <p:spPr>
          <a:xfrm>
            <a:off x="742950" y="1885950"/>
            <a:ext cx="4006850" cy="4422775"/>
          </a:xfrm>
        </p:spPr>
        <p:txBody>
          <a:bodyPr/>
          <a:lstStyle/>
          <a:p>
            <a:pPr algn="ctr" eaLnBrk="1" hangingPunct="1">
              <a:buFontTx/>
              <a:buNone/>
            </a:pPr>
            <a:r>
              <a:rPr lang="en-US">
                <a:solidFill>
                  <a:schemeClr val="accent1"/>
                </a:solidFill>
                <a:ea typeface="ＭＳ Ｐゴシック" pitchFamily="-111" charset="-128"/>
                <a:cs typeface="ＭＳ Ｐゴシック" pitchFamily="-111" charset="-128"/>
              </a:rPr>
              <a:t>“Direct” updates</a:t>
            </a:r>
          </a:p>
          <a:p>
            <a:pPr eaLnBrk="1" hangingPunct="1"/>
            <a:r>
              <a:rPr lang="en-US" sz="2000">
                <a:ea typeface="ＭＳ Ｐゴシック" pitchFamily="-111" charset="-128"/>
                <a:cs typeface="ＭＳ Ｐゴシック" pitchFamily="-111" charset="-128"/>
              </a:rPr>
              <a:t>Use the </a:t>
            </a:r>
            <a:r>
              <a:rPr lang="en-US" sz="2000" b="1">
                <a:ea typeface="ＭＳ Ｐゴシック" pitchFamily="-111" charset="-128"/>
                <a:cs typeface="ＭＳ Ｐゴシック" pitchFamily="-111" charset="-128"/>
              </a:rPr>
              <a:t>Transaction Update</a:t>
            </a:r>
            <a:r>
              <a:rPr lang="en-US" sz="2000">
                <a:ea typeface="ＭＳ Ｐゴシック" pitchFamily="-111" charset="-128"/>
                <a:cs typeface="ＭＳ Ｐゴシック" pitchFamily="-111" charset="-128"/>
              </a:rPr>
              <a:t> or </a:t>
            </a:r>
            <a:r>
              <a:rPr lang="en-US" sz="2000" b="1">
                <a:ea typeface="ＭＳ Ｐゴシック" pitchFamily="-111" charset="-128"/>
                <a:cs typeface="ＭＳ Ｐゴシック" pitchFamily="-111" charset="-128"/>
              </a:rPr>
              <a:t>Transaction Delete</a:t>
            </a:r>
            <a:r>
              <a:rPr lang="en-US" sz="2000">
                <a:ea typeface="ＭＳ Ｐゴシック" pitchFamily="-111" charset="-128"/>
                <a:cs typeface="ＭＳ Ｐゴシック" pitchFamily="-111" charset="-128"/>
              </a:rPr>
              <a:t> operations </a:t>
            </a:r>
            <a:r>
              <a:rPr lang="en-US" sz="2000" b="1" u="sng">
                <a:ea typeface="ＭＳ Ｐゴシック" pitchFamily="-111" charset="-128"/>
                <a:cs typeface="ＭＳ Ｐゴシック" pitchFamily="-111" charset="-128"/>
              </a:rPr>
              <a:t>without</a:t>
            </a:r>
            <a:r>
              <a:rPr lang="en-US" sz="2000">
                <a:ea typeface="ＭＳ Ｐゴシック" pitchFamily="-111" charset="-128"/>
                <a:cs typeface="ＭＳ Ｐゴシック" pitchFamily="-111" charset="-128"/>
              </a:rPr>
              <a:t> specifying any </a:t>
            </a:r>
            <a:r>
              <a:rPr lang="en-US" sz="2000" b="1">
                <a:ea typeface="ＭＳ Ｐゴシック" pitchFamily="-111" charset="-128"/>
                <a:cs typeface="ＭＳ Ｐゴシック" pitchFamily="-111" charset="-128"/>
              </a:rPr>
              <a:t>LockId</a:t>
            </a:r>
          </a:p>
          <a:p>
            <a:pPr eaLnBrk="1" hangingPunct="1"/>
            <a:endParaRPr lang="en-US" sz="2000" b="1">
              <a:ea typeface="ＭＳ Ｐゴシック" pitchFamily="-111" charset="-128"/>
              <a:cs typeface="ＭＳ Ｐゴシック" pitchFamily="-111" charset="-128"/>
            </a:endParaRPr>
          </a:p>
          <a:p>
            <a:pPr eaLnBrk="1" hangingPunct="1">
              <a:buFontTx/>
              <a:buNone/>
            </a:pPr>
            <a:endParaRPr lang="en-US" sz="2000" b="1">
              <a:ea typeface="ＭＳ Ｐゴシック" pitchFamily="-111" charset="-128"/>
              <a:cs typeface="ＭＳ Ｐゴシック" pitchFamily="-111" charset="-128"/>
            </a:endParaRPr>
          </a:p>
          <a:p>
            <a:pPr eaLnBrk="1" hangingPunct="1"/>
            <a:endParaRPr lang="en-US" sz="2000">
              <a:ea typeface="ＭＳ Ｐゴシック" pitchFamily="-111" charset="-128"/>
              <a:cs typeface="ＭＳ Ｐゴシック" pitchFamily="-111" charset="-128"/>
            </a:endParaRPr>
          </a:p>
          <a:p>
            <a:pPr eaLnBrk="1" hangingPunct="1"/>
            <a:r>
              <a:rPr lang="en-US" sz="2000">
                <a:ea typeface="ＭＳ Ｐゴシック" pitchFamily="-111" charset="-128"/>
                <a:cs typeface="ＭＳ Ｐゴシック" pitchFamily="-111" charset="-128"/>
              </a:rPr>
              <a:t>Will fail if anyone has locked one or more features to update</a:t>
            </a:r>
          </a:p>
          <a:p>
            <a:pPr eaLnBrk="1" hangingPunct="1"/>
            <a:endParaRPr lang="en-US" sz="2000">
              <a:ea typeface="ＭＳ Ｐゴシック" pitchFamily="-111" charset="-128"/>
              <a:cs typeface="ＭＳ Ｐゴシック" pitchFamily="-111" charset="-128"/>
            </a:endParaRPr>
          </a:p>
          <a:p>
            <a:pPr eaLnBrk="1" hangingPunct="1"/>
            <a:r>
              <a:rPr lang="en-US" sz="2000">
                <a:ea typeface="ＭＳ Ｐゴシック" pitchFamily="-111" charset="-128"/>
                <a:cs typeface="ＭＳ Ｐゴシック" pitchFamily="-111" charset="-128"/>
              </a:rPr>
              <a:t>Features are not locked after the update completes</a:t>
            </a:r>
          </a:p>
          <a:p>
            <a:pPr lvl="1" eaLnBrk="1" hangingPunct="1"/>
            <a:endParaRPr lang="en-US" sz="1800"/>
          </a:p>
        </p:txBody>
      </p:sp>
      <p:sp>
        <p:nvSpPr>
          <p:cNvPr id="108548" name="Rectangle 1028"/>
          <p:cNvSpPr>
            <a:spLocks noGrp="1" noChangeArrowheads="1"/>
          </p:cNvSpPr>
          <p:nvPr>
            <p:ph type="body" sz="half" idx="2"/>
          </p:nvPr>
        </p:nvSpPr>
        <p:spPr>
          <a:xfrm>
            <a:off x="4902200" y="1885950"/>
            <a:ext cx="4006850" cy="4422775"/>
          </a:xfrm>
        </p:spPr>
        <p:txBody>
          <a:bodyPr/>
          <a:lstStyle/>
          <a:p>
            <a:pPr algn="ctr" eaLnBrk="1" hangingPunct="1">
              <a:lnSpc>
                <a:spcPct val="90000"/>
              </a:lnSpc>
              <a:buFontTx/>
              <a:buNone/>
            </a:pPr>
            <a:r>
              <a:rPr lang="en-US">
                <a:solidFill>
                  <a:schemeClr val="accent1"/>
                </a:solidFill>
                <a:ea typeface="ＭＳ Ｐゴシック" pitchFamily="-111" charset="-128"/>
                <a:cs typeface="ＭＳ Ｐゴシック" pitchFamily="-111" charset="-128"/>
              </a:rPr>
              <a:t>“Transactional” updates</a:t>
            </a:r>
          </a:p>
          <a:p>
            <a:pPr eaLnBrk="1" hangingPunct="1">
              <a:lnSpc>
                <a:spcPct val="90000"/>
              </a:lnSpc>
            </a:pPr>
            <a:r>
              <a:rPr lang="en-US" sz="2000">
                <a:ea typeface="ＭＳ Ｐゴシック" pitchFamily="-111" charset="-128"/>
                <a:cs typeface="ＭＳ Ｐゴシック" pitchFamily="-111" charset="-128"/>
              </a:rPr>
              <a:t>First lock the features with a </a:t>
            </a:r>
            <a:r>
              <a:rPr lang="en-US" sz="2000" b="1">
                <a:ea typeface="ＭＳ Ｐゴシック" pitchFamily="-111" charset="-128"/>
                <a:cs typeface="ＭＳ Ｐゴシック" pitchFamily="-111" charset="-128"/>
              </a:rPr>
              <a:t>GetFeatureWithLock</a:t>
            </a:r>
            <a:r>
              <a:rPr lang="en-US" sz="2000">
                <a:ea typeface="ＭＳ Ｐゴシック" pitchFamily="-111" charset="-128"/>
                <a:cs typeface="ＭＳ Ｐゴシック" pitchFamily="-111" charset="-128"/>
              </a:rPr>
              <a:t> or </a:t>
            </a:r>
            <a:r>
              <a:rPr lang="en-US" sz="2000" b="1">
                <a:ea typeface="ＭＳ Ｐゴシック" pitchFamily="-111" charset="-128"/>
                <a:cs typeface="ＭＳ Ｐゴシック" pitchFamily="-111" charset="-128"/>
              </a:rPr>
              <a:t>LockFeature</a:t>
            </a:r>
            <a:r>
              <a:rPr lang="en-US" sz="2000">
                <a:ea typeface="ＭＳ Ｐゴシック" pitchFamily="-111" charset="-128"/>
                <a:cs typeface="ＭＳ Ｐゴシック" pitchFamily="-111" charset="-128"/>
              </a:rPr>
              <a:t> operation</a:t>
            </a:r>
          </a:p>
          <a:p>
            <a:pPr eaLnBrk="1" hangingPunct="1">
              <a:lnSpc>
                <a:spcPct val="90000"/>
              </a:lnSpc>
            </a:pPr>
            <a:r>
              <a:rPr lang="en-US" sz="2000">
                <a:ea typeface="ＭＳ Ｐゴシック" pitchFamily="-111" charset="-128"/>
                <a:cs typeface="ＭＳ Ｐゴシック" pitchFamily="-111" charset="-128"/>
              </a:rPr>
              <a:t>Then use the </a:t>
            </a:r>
            <a:r>
              <a:rPr lang="en-US" sz="2000" b="1">
                <a:ea typeface="ＭＳ Ｐゴシック" pitchFamily="-111" charset="-128"/>
                <a:cs typeface="ＭＳ Ｐゴシック" pitchFamily="-111" charset="-128"/>
              </a:rPr>
              <a:t>Transaction Update</a:t>
            </a:r>
            <a:r>
              <a:rPr lang="en-US" sz="2000">
                <a:ea typeface="ＭＳ Ｐゴシック" pitchFamily="-111" charset="-128"/>
                <a:cs typeface="ＭＳ Ｐゴシック" pitchFamily="-111" charset="-128"/>
              </a:rPr>
              <a:t> or </a:t>
            </a:r>
            <a:r>
              <a:rPr lang="en-US" sz="2000" b="1">
                <a:ea typeface="ＭＳ Ｐゴシック" pitchFamily="-111" charset="-128"/>
                <a:cs typeface="ＭＳ Ｐゴシック" pitchFamily="-111" charset="-128"/>
              </a:rPr>
              <a:t>Transaction Delete</a:t>
            </a:r>
            <a:r>
              <a:rPr lang="en-US" sz="2000">
                <a:ea typeface="ＭＳ Ｐゴシック" pitchFamily="-111" charset="-128"/>
                <a:cs typeface="ＭＳ Ｐゴシック" pitchFamily="-111" charset="-128"/>
              </a:rPr>
              <a:t> operations specifying the </a:t>
            </a:r>
            <a:r>
              <a:rPr lang="en-US" sz="2000" b="1">
                <a:ea typeface="ＭＳ Ｐゴシック" pitchFamily="-111" charset="-128"/>
                <a:cs typeface="ＭＳ Ｐゴシック" pitchFamily="-111" charset="-128"/>
              </a:rPr>
              <a:t>LockId </a:t>
            </a:r>
            <a:r>
              <a:rPr lang="en-US" sz="2000">
                <a:ea typeface="ＭＳ Ｐゴシック" pitchFamily="-111" charset="-128"/>
                <a:cs typeface="ＭＳ Ｐゴシック" pitchFamily="-111" charset="-128"/>
              </a:rPr>
              <a:t>you obtained </a:t>
            </a:r>
          </a:p>
          <a:p>
            <a:pPr eaLnBrk="1" hangingPunct="1">
              <a:lnSpc>
                <a:spcPct val="90000"/>
              </a:lnSpc>
            </a:pPr>
            <a:r>
              <a:rPr lang="en-US" sz="2000">
                <a:ea typeface="ＭＳ Ｐゴシック" pitchFamily="-111" charset="-128"/>
                <a:cs typeface="ＭＳ Ｐゴシック" pitchFamily="-111" charset="-128"/>
              </a:rPr>
              <a:t>Will fail if features not locked by that lock id</a:t>
            </a:r>
          </a:p>
          <a:p>
            <a:pPr lvl="1" eaLnBrk="1" hangingPunct="1">
              <a:lnSpc>
                <a:spcPct val="90000"/>
              </a:lnSpc>
            </a:pPr>
            <a:r>
              <a:rPr lang="en-US" sz="1800"/>
              <a:t>(The lock expired and/or someone else locked them)</a:t>
            </a:r>
          </a:p>
          <a:p>
            <a:pPr eaLnBrk="1" hangingPunct="1">
              <a:lnSpc>
                <a:spcPct val="90000"/>
              </a:lnSpc>
            </a:pPr>
            <a:r>
              <a:rPr lang="en-US" sz="2000">
                <a:ea typeface="ＭＳ Ｐゴシック" pitchFamily="-111" charset="-128"/>
                <a:cs typeface="ＭＳ Ｐゴシック" pitchFamily="-111" charset="-128"/>
              </a:rPr>
              <a:t>Features are unlocked when the update completes</a:t>
            </a:r>
          </a:p>
        </p:txBody>
      </p:sp>
      <p:pic>
        <p:nvPicPr>
          <p:cNvPr id="108549" name="Picture 3"/>
          <p:cNvPicPr>
            <a:picLocks noChangeAspect="1" noChangeArrowheads="1"/>
          </p:cNvPicPr>
          <p:nvPr/>
        </p:nvPicPr>
        <p:blipFill>
          <a:blip r:embed="rId2"/>
          <a:srcRect/>
          <a:stretch>
            <a:fillRect/>
          </a:stretch>
        </p:blipFill>
        <p:spPr bwMode="gray">
          <a:xfrm>
            <a:off x="2505075" y="874713"/>
            <a:ext cx="647700" cy="733425"/>
          </a:xfrm>
          <a:prstGeom prst="rect">
            <a:avLst/>
          </a:prstGeom>
          <a:noFill/>
          <a:ln w="9525">
            <a:noFill/>
            <a:miter lim="800000"/>
            <a:headEnd/>
            <a:tailEnd/>
          </a:ln>
        </p:spPr>
      </p:pic>
      <p:pic>
        <p:nvPicPr>
          <p:cNvPr id="108550" name="Picture 3"/>
          <p:cNvPicPr>
            <a:picLocks noChangeAspect="1" noChangeArrowheads="1"/>
          </p:cNvPicPr>
          <p:nvPr/>
        </p:nvPicPr>
        <p:blipFill>
          <a:blip r:embed="rId2"/>
          <a:srcRect/>
          <a:stretch>
            <a:fillRect/>
          </a:stretch>
        </p:blipFill>
        <p:spPr bwMode="gray">
          <a:xfrm>
            <a:off x="6681788" y="1090613"/>
            <a:ext cx="647700" cy="733425"/>
          </a:xfrm>
          <a:prstGeom prst="rect">
            <a:avLst/>
          </a:prstGeom>
          <a:noFill/>
          <a:ln w="9525">
            <a:noFill/>
            <a:miter lim="800000"/>
            <a:headEnd/>
            <a:tailEnd/>
          </a:ln>
        </p:spPr>
      </p:pic>
      <p:sp>
        <p:nvSpPr>
          <p:cNvPr id="108551" name="Cross 6"/>
          <p:cNvSpPr>
            <a:spLocks noChangeArrowheads="1"/>
          </p:cNvSpPr>
          <p:nvPr/>
        </p:nvSpPr>
        <p:spPr bwMode="auto">
          <a:xfrm rot="2751638">
            <a:off x="2293144" y="912019"/>
            <a:ext cx="1063625" cy="1065213"/>
          </a:xfrm>
          <a:prstGeom prst="plus">
            <a:avLst>
              <a:gd name="adj" fmla="val 40731"/>
            </a:avLst>
          </a:prstGeom>
          <a:solidFill>
            <a:srgbClr val="FF0000"/>
          </a:solidFill>
          <a:ln w="9525">
            <a:noFill/>
            <a:round/>
            <a:headEnd/>
            <a:tailEnd/>
          </a:ln>
        </p:spPr>
        <p:txBody>
          <a:bodyPr>
            <a:prstTxWarp prst="textNoShape">
              <a:avLst/>
            </a:prstTxWarp>
            <a:spAutoFit/>
          </a:bodyPr>
          <a:lstStyle/>
          <a:p>
            <a:pPr defTabSz="228600"/>
            <a:endParaRPr lang="fr-FR"/>
          </a:p>
        </p:txBody>
      </p:sp>
      <p:sp>
        <p:nvSpPr>
          <p:cNvPr id="8" name="Text Box 4"/>
          <p:cNvSpPr txBox="1">
            <a:spLocks noChangeArrowheads="1"/>
          </p:cNvSpPr>
          <p:nvPr/>
        </p:nvSpPr>
        <p:spPr bwMode="auto">
          <a:xfrm>
            <a:off x="7977188" y="920750"/>
            <a:ext cx="1584325" cy="923925"/>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algn="ctr" defTabSz="762000" eaLnBrk="0" hangingPunct="0">
              <a:defRPr/>
            </a:pPr>
            <a:r>
              <a:rPr lang="en-GB" sz="1800" b="0">
                <a:solidFill>
                  <a:schemeClr val="accent1"/>
                </a:solidFill>
                <a:latin typeface="Univers" charset="0"/>
                <a:ea typeface="Times New Roman" pitchFamily="-84" charset="0"/>
                <a:cs typeface="Times New Roman" pitchFamily="-84" charset="0"/>
              </a:rPr>
              <a:t>This is “pessimistic” locking</a:t>
            </a:r>
          </a:p>
        </p:txBody>
      </p:sp>
      <p:sp>
        <p:nvSpPr>
          <p:cNvPr id="9" name="Text Box 4"/>
          <p:cNvSpPr txBox="1">
            <a:spLocks noChangeArrowheads="1"/>
          </p:cNvSpPr>
          <p:nvPr/>
        </p:nvSpPr>
        <p:spPr bwMode="auto">
          <a:xfrm>
            <a:off x="200025" y="908050"/>
            <a:ext cx="1584325" cy="923925"/>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algn="ctr" defTabSz="762000" eaLnBrk="0" hangingPunct="0">
              <a:defRPr/>
            </a:pPr>
            <a:r>
              <a:rPr lang="en-GB" sz="1800" b="0">
                <a:solidFill>
                  <a:schemeClr val="accent1"/>
                </a:solidFill>
                <a:latin typeface="Univers" charset="0"/>
                <a:ea typeface="Times New Roman" pitchFamily="-84" charset="0"/>
                <a:cs typeface="Times New Roman" pitchFamily="-84" charset="0"/>
              </a:rPr>
              <a:t>This is “optimistic” locking</a:t>
            </a: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algn="ctr"/>
            <a:r>
              <a:rPr lang="en-US">
                <a:ea typeface="ＭＳ Ｐゴシック" pitchFamily="-111" charset="-128"/>
                <a:cs typeface="ＭＳ Ｐゴシック" pitchFamily="-111" charset="-128"/>
              </a:rPr>
              <a:t>The WFS Transaction and Locking Model</a:t>
            </a:r>
            <a:br>
              <a:rPr lang="en-US">
                <a:ea typeface="ＭＳ Ｐゴシック" pitchFamily="-111" charset="-128"/>
                <a:cs typeface="ＭＳ Ｐゴシック" pitchFamily="-111" charset="-128"/>
              </a:rPr>
            </a:br>
            <a:r>
              <a:rPr lang="fr-FR">
                <a:ea typeface="ＭＳ Ｐゴシック" pitchFamily="-111" charset="-128"/>
                <a:cs typeface="ＭＳ Ｐゴシック" pitchFamily="-111" charset="-128"/>
              </a:rPr>
              <a:t/>
            </a:r>
            <a:br>
              <a:rPr lang="fr-FR">
                <a:ea typeface="ＭＳ Ｐゴシック" pitchFamily="-111" charset="-128"/>
                <a:cs typeface="ＭＳ Ｐゴシック" pitchFamily="-111" charset="-128"/>
              </a:rPr>
            </a:br>
            <a:endParaRPr lang="fr-FR">
              <a:ea typeface="ＭＳ Ｐゴシック" pitchFamily="-111" charset="-128"/>
              <a:cs typeface="ＭＳ Ｐゴシック" pitchFamily="-111" charset="-128"/>
            </a:endParaRPr>
          </a:p>
        </p:txBody>
      </p:sp>
      <p:sp>
        <p:nvSpPr>
          <p:cNvPr id="109571" name="Content Placeholder 2"/>
          <p:cNvSpPr>
            <a:spLocks noGrp="1"/>
          </p:cNvSpPr>
          <p:nvPr>
            <p:ph idx="1"/>
          </p:nvPr>
        </p:nvSpPr>
        <p:spPr/>
        <p:txBody>
          <a:bodyPr/>
          <a:lstStyle/>
          <a:p>
            <a:r>
              <a:rPr lang="fr-FR">
                <a:ea typeface="ＭＳ Ｐゴシック" pitchFamily="-111" charset="-128"/>
                <a:cs typeface="ＭＳ Ｐゴシック" pitchFamily="-111" charset="-128"/>
              </a:rPr>
              <a:t>You need to hold a « token » in order to update selected features</a:t>
            </a:r>
          </a:p>
          <a:p>
            <a:r>
              <a:rPr lang="fr-FR">
                <a:ea typeface="ＭＳ Ｐゴシック" pitchFamily="-111" charset="-128"/>
                <a:cs typeface="ＭＳ Ｐゴシック" pitchFamily="-111" charset="-128"/>
              </a:rPr>
              <a:t>Must obtain this token before updating features</a:t>
            </a:r>
          </a:p>
          <a:p>
            <a:pPr lvl="1"/>
            <a:r>
              <a:rPr lang="fr-FR"/>
              <a:t>Grants exclusive access to a specific set of features</a:t>
            </a:r>
          </a:p>
          <a:p>
            <a:r>
              <a:rPr lang="fr-FR">
                <a:ea typeface="ＭＳ Ｐゴシック" pitchFamily="-111" charset="-128"/>
                <a:cs typeface="ＭＳ Ｐゴシック" pitchFamily="-111" charset="-128"/>
              </a:rPr>
              <a:t>Present the token when updating those features</a:t>
            </a:r>
          </a:p>
          <a:p>
            <a:r>
              <a:rPr lang="fr-FR">
                <a:ea typeface="ＭＳ Ｐゴシック" pitchFamily="-111" charset="-128"/>
                <a:cs typeface="ＭＳ Ｐゴシック" pitchFamily="-111" charset="-128"/>
              </a:rPr>
              <a:t>Tokens have a limited life time</a:t>
            </a:r>
          </a:p>
          <a:p>
            <a:pPr lvl="1"/>
            <a:r>
              <a:rPr lang="fr-FR"/>
              <a:t>Use them before they expire.</a:t>
            </a:r>
          </a:p>
          <a:p>
            <a:pPr lvl="1"/>
            <a:endParaRPr lang="fr-FR"/>
          </a:p>
          <a:p>
            <a:endParaRPr lang="fr-FR">
              <a:ea typeface="ＭＳ Ｐゴシック" pitchFamily="-111" charset="-128"/>
              <a:cs typeface="ＭＳ Ｐゴシック" pitchFamily="-111" charset="-128"/>
            </a:endParaRPr>
          </a:p>
          <a:p>
            <a:r>
              <a:rPr lang="fr-FR">
                <a:ea typeface="ＭＳ Ｐゴシック" pitchFamily="-111" charset="-128"/>
                <a:cs typeface="ＭＳ Ｐゴシック" pitchFamily="-111" charset="-128"/>
              </a:rPr>
              <a:t>(You can also perform updates without tokens!)</a:t>
            </a:r>
          </a:p>
          <a:p>
            <a:pPr>
              <a:buFontTx/>
              <a:buNone/>
            </a:pPr>
            <a:endParaRPr lang="fr-FR">
              <a:ea typeface="ＭＳ Ｐゴシック" pitchFamily="-111" charset="-128"/>
              <a:cs typeface="ＭＳ Ｐゴシック" pitchFamily="-111" charset="-128"/>
            </a:endParaRPr>
          </a:p>
          <a:p>
            <a:pPr>
              <a:buFontTx/>
              <a:buNone/>
            </a:pPr>
            <a:endParaRPr lang="fr-FR">
              <a:ea typeface="ＭＳ Ｐゴシック" pitchFamily="-111" charset="-128"/>
              <a:cs typeface="ＭＳ Ｐゴシック" pitchFamily="-111" charset="-128"/>
            </a:endParaRPr>
          </a:p>
          <a:p>
            <a:pPr>
              <a:buFontTx/>
              <a:buNone/>
            </a:pPr>
            <a:endParaRPr lang="fr-FR">
              <a:ea typeface="ＭＳ Ｐゴシック" pitchFamily="-111" charset="-128"/>
              <a:cs typeface="ＭＳ Ｐゴシック" pitchFamily="-111" charset="-128"/>
            </a:endParaRPr>
          </a:p>
          <a:p>
            <a:endParaRPr lang="fr-FR">
              <a:ea typeface="ＭＳ Ｐゴシック" pitchFamily="-111" charset="-128"/>
              <a:cs typeface="ＭＳ Ｐゴシック" pitchFamily="-111" charset="-128"/>
            </a:endParaRPr>
          </a:p>
        </p:txBody>
      </p:sp>
      <p:pic>
        <p:nvPicPr>
          <p:cNvPr id="109572" name="Picture 3"/>
          <p:cNvPicPr>
            <a:picLocks noChangeAspect="1" noChangeArrowheads="1"/>
          </p:cNvPicPr>
          <p:nvPr/>
        </p:nvPicPr>
        <p:blipFill>
          <a:blip r:embed="rId2"/>
          <a:srcRect/>
          <a:stretch>
            <a:fillRect/>
          </a:stretch>
        </p:blipFill>
        <p:spPr bwMode="gray">
          <a:xfrm>
            <a:off x="8048625" y="4149725"/>
            <a:ext cx="1655763" cy="1870075"/>
          </a:xfrm>
          <a:prstGeom prst="rect">
            <a:avLst/>
          </a:prstGeom>
          <a:noFill/>
          <a:ln w="9525">
            <a:noFill/>
            <a:miter lim="800000"/>
            <a:headEnd/>
            <a:tailEnd/>
          </a:ln>
        </p:spPr>
      </p:pic>
      <p:sp>
        <p:nvSpPr>
          <p:cNvPr id="5" name="TextBox 4"/>
          <p:cNvSpPr txBox="1"/>
          <p:nvPr/>
        </p:nvSpPr>
        <p:spPr>
          <a:xfrm>
            <a:off x="3276600" y="1052513"/>
            <a:ext cx="4248150" cy="400050"/>
          </a:xfrm>
          <a:prstGeom prst="rect">
            <a:avLst/>
          </a:prstGeom>
          <a:solidFill>
            <a:schemeClr val="bg1">
              <a:lumMod val="95000"/>
            </a:schemeClr>
          </a:solidFill>
        </p:spPr>
        <p:txBody>
          <a:bodyPr>
            <a:prstTxWarp prst="textNoShape">
              <a:avLst/>
            </a:prstTxWarp>
            <a:spAutoFit/>
          </a:bodyPr>
          <a:lstStyle/>
          <a:p>
            <a:pPr algn="ctr">
              <a:defRPr/>
            </a:pPr>
            <a:r>
              <a:rPr lang="fr-FR" sz="2000" i="1">
                <a:latin typeface="Arial" pitchFamily="-84" charset="0"/>
                <a:ea typeface="Times New Roman" pitchFamily="-84" charset="0"/>
                <a:cs typeface="Times New Roman" pitchFamily="-84" charset="0"/>
              </a:rPr>
              <a:t>Get your Token!</a:t>
            </a:r>
            <a:endParaRPr lang="fr-FR" sz="2000">
              <a:latin typeface="Arial" pitchFamily="-84" charset="0"/>
              <a:ea typeface="Times New Roman" pitchFamily="-84" charset="0"/>
              <a:cs typeface="Times New Roman" pitchFamily="-84" charset="0"/>
            </a:endParaRP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Rectangle 4"/>
          <p:cNvSpPr>
            <a:spLocks noGrp="1" noChangeArrowheads="1"/>
          </p:cNvSpPr>
          <p:nvPr>
            <p:ph type="title"/>
          </p:nvPr>
        </p:nvSpPr>
        <p:spPr/>
        <p:txBody>
          <a:bodyPr/>
          <a:lstStyle/>
          <a:p>
            <a:pPr algn="ctr" eaLnBrk="1" hangingPunct="1"/>
            <a:r>
              <a:rPr lang="en-US">
                <a:ea typeface="ＭＳ Ｐゴシック" pitchFamily="-111" charset="-128"/>
                <a:cs typeface="ＭＳ Ｐゴシック" pitchFamily="-111" charset="-128"/>
              </a:rPr>
              <a:t>The WFS Transaction and Locking Model</a:t>
            </a:r>
            <a:br>
              <a:rPr lang="en-US">
                <a:ea typeface="ＭＳ Ｐゴシック" pitchFamily="-111" charset="-128"/>
                <a:cs typeface="ＭＳ Ｐゴシック" pitchFamily="-111" charset="-128"/>
              </a:rPr>
            </a:br>
            <a:endParaRPr lang="en-US">
              <a:ea typeface="ＭＳ Ｐゴシック" pitchFamily="-111" charset="-128"/>
              <a:cs typeface="ＭＳ Ｐゴシック" pitchFamily="-111" charset="-128"/>
            </a:endParaRPr>
          </a:p>
        </p:txBody>
      </p:sp>
      <p:sp>
        <p:nvSpPr>
          <p:cNvPr id="110595" name="Rectangle 5"/>
          <p:cNvSpPr>
            <a:spLocks noGrp="1" noChangeArrowheads="1"/>
          </p:cNvSpPr>
          <p:nvPr>
            <p:ph type="body" idx="1"/>
          </p:nvPr>
        </p:nvSpPr>
        <p:spPr>
          <a:xfrm>
            <a:off x="415925" y="1557338"/>
            <a:ext cx="9074150" cy="4679950"/>
          </a:xfrm>
        </p:spPr>
        <p:txBody>
          <a:bodyPr/>
          <a:lstStyle/>
          <a:p>
            <a:pPr eaLnBrk="1" hangingPunct="1"/>
            <a:r>
              <a:rPr lang="en-US">
                <a:ea typeface="ＭＳ Ｐゴシック" pitchFamily="-111" charset="-128"/>
                <a:cs typeface="ＭＳ Ｐゴシック" pitchFamily="-111" charset="-128"/>
              </a:rPr>
              <a:t>Lock features while reading (</a:t>
            </a:r>
            <a:r>
              <a:rPr lang="en-US" b="1">
                <a:ea typeface="ＭＳ Ｐゴシック" pitchFamily="-111" charset="-128"/>
                <a:cs typeface="ＭＳ Ｐゴシック" pitchFamily="-111" charset="-128"/>
              </a:rPr>
              <a:t>GetFeatureWithLock</a:t>
            </a:r>
            <a:r>
              <a:rPr lang="en-US">
                <a:ea typeface="ＭＳ Ｐゴシック" pitchFamily="-111" charset="-128"/>
                <a:cs typeface="ＭＳ Ｐゴシック" pitchFamily="-111" charset="-128"/>
              </a:rPr>
              <a:t>), or lock them explicitly without reading (</a:t>
            </a:r>
            <a:r>
              <a:rPr lang="en-US" b="1">
                <a:ea typeface="ＭＳ Ｐゴシック" pitchFamily="-111" charset="-128"/>
                <a:cs typeface="ＭＳ Ｐゴシック" pitchFamily="-111" charset="-128"/>
              </a:rPr>
              <a:t>LockFeature</a:t>
            </a:r>
            <a:r>
              <a:rPr lang="en-US">
                <a:ea typeface="ＭＳ Ｐゴシック" pitchFamily="-111" charset="-128"/>
                <a:cs typeface="ＭＳ Ｐゴシック" pitchFamily="-111" charset="-128"/>
              </a:rPr>
              <a:t>)</a:t>
            </a:r>
          </a:p>
          <a:p>
            <a:pPr lvl="1" eaLnBrk="1" hangingPunct="1"/>
            <a:r>
              <a:rPr lang="en-US"/>
              <a:t>Present the returned lock id for subsequent updates of locked features</a:t>
            </a:r>
          </a:p>
          <a:p>
            <a:pPr eaLnBrk="1" hangingPunct="1"/>
            <a:r>
              <a:rPr lang="en-US">
                <a:ea typeface="ＭＳ Ｐゴシック" pitchFamily="-111" charset="-128"/>
                <a:cs typeface="ＭＳ Ｐゴシック" pitchFamily="-111" charset="-128"/>
              </a:rPr>
              <a:t>Locks are persistent and last for a specified duration</a:t>
            </a:r>
          </a:p>
          <a:p>
            <a:pPr lvl="1" eaLnBrk="1" hangingPunct="1"/>
            <a:r>
              <a:rPr lang="en-US"/>
              <a:t>Duration expressed in minutes. The default is specified in the Web Services Configuration – </a:t>
            </a:r>
            <a:r>
              <a:rPr lang="en-US" b="1"/>
              <a:t>4 minutes</a:t>
            </a:r>
            <a:r>
              <a:rPr lang="en-US"/>
              <a:t> if nothing specified</a:t>
            </a:r>
          </a:p>
          <a:p>
            <a:pPr eaLnBrk="1" hangingPunct="1"/>
            <a:r>
              <a:rPr lang="en-US">
                <a:ea typeface="ＭＳ Ｐゴシック" pitchFamily="-111" charset="-128"/>
                <a:cs typeface="ＭＳ Ｐゴシック" pitchFamily="-111" charset="-128"/>
              </a:rPr>
              <a:t>Locks are exclusive: only one requestor can hold a lock on a feature</a:t>
            </a:r>
          </a:p>
          <a:p>
            <a:pPr eaLnBrk="1" hangingPunct="1"/>
            <a:r>
              <a:rPr lang="en-US">
                <a:ea typeface="ＭＳ Ｐゴシック" pitchFamily="-111" charset="-128"/>
                <a:cs typeface="ＭＳ Ｐゴシック" pitchFamily="-111" charset="-128"/>
              </a:rPr>
              <a:t>Reads are still possible without any conflict (</a:t>
            </a:r>
            <a:r>
              <a:rPr lang="en-US" b="1">
                <a:ea typeface="ＭＳ Ｐゴシック" pitchFamily="-111" charset="-128"/>
                <a:cs typeface="ＭＳ Ｐゴシック" pitchFamily="-111" charset="-128"/>
              </a:rPr>
              <a:t>GetFeature</a:t>
            </a:r>
            <a:r>
              <a:rPr lang="en-US">
                <a:ea typeface="ＭＳ Ｐゴシック" pitchFamily="-111" charset="-128"/>
                <a:cs typeface="ＭＳ Ｐゴシック" pitchFamily="-111" charset="-128"/>
              </a:rPr>
              <a:t>)</a:t>
            </a:r>
          </a:p>
          <a:p>
            <a:pPr eaLnBrk="1" hangingPunct="1"/>
            <a:r>
              <a:rPr lang="en-US">
                <a:ea typeface="ＭＳ Ｐゴシック" pitchFamily="-111" charset="-128"/>
                <a:cs typeface="ＭＳ Ｐゴシック" pitchFamily="-111" charset="-128"/>
              </a:rPr>
              <a:t>Locks are released when the </a:t>
            </a:r>
            <a:r>
              <a:rPr lang="en-US" b="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request completes</a:t>
            </a:r>
          </a:p>
          <a:p>
            <a:pPr eaLnBrk="1" hangingPunct="1"/>
            <a:r>
              <a:rPr lang="en-US">
                <a:ea typeface="ＭＳ Ｐゴシック" pitchFamily="-111" charset="-128"/>
                <a:cs typeface="ＭＳ Ｐゴシック" pitchFamily="-111" charset="-128"/>
              </a:rPr>
              <a:t>If no </a:t>
            </a:r>
            <a:r>
              <a:rPr lang="en-US" b="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is performed locks remain until they expire.</a:t>
            </a:r>
          </a:p>
        </p:txBody>
      </p:sp>
      <p:sp>
        <p:nvSpPr>
          <p:cNvPr id="4" name="TextBox 3"/>
          <p:cNvSpPr txBox="1"/>
          <p:nvPr/>
        </p:nvSpPr>
        <p:spPr>
          <a:xfrm>
            <a:off x="3276600" y="981075"/>
            <a:ext cx="4248150" cy="400050"/>
          </a:xfrm>
          <a:prstGeom prst="rect">
            <a:avLst/>
          </a:prstGeom>
          <a:solidFill>
            <a:schemeClr val="bg1">
              <a:lumMod val="95000"/>
            </a:schemeClr>
          </a:solidFill>
        </p:spPr>
        <p:txBody>
          <a:bodyPr>
            <a:prstTxWarp prst="textNoShape">
              <a:avLst/>
            </a:prstTxWarp>
            <a:spAutoFit/>
          </a:bodyPr>
          <a:lstStyle/>
          <a:p>
            <a:pPr algn="ctr">
              <a:defRPr/>
            </a:pPr>
            <a:r>
              <a:rPr lang="fr-FR" sz="2000" i="1">
                <a:latin typeface="Arial" pitchFamily="-84" charset="0"/>
                <a:ea typeface="Times New Roman" pitchFamily="-84" charset="0"/>
                <a:cs typeface="Times New Roman" pitchFamily="-84" charset="0"/>
              </a:rPr>
              <a:t>Implementation: « Locks »</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3074"/>
          <p:cNvSpPr>
            <a:spLocks noGrp="1" noChangeArrowheads="1"/>
          </p:cNvSpPr>
          <p:nvPr>
            <p:ph type="title"/>
          </p:nvPr>
        </p:nvSpPr>
        <p:spPr/>
        <p:txBody>
          <a:bodyPr/>
          <a:lstStyle/>
          <a:p>
            <a:r>
              <a:rPr lang="en-US">
                <a:ea typeface="ＭＳ Ｐゴシック" pitchFamily="-111" charset="-128"/>
                <a:cs typeface="ＭＳ Ｐゴシック" pitchFamily="-111" charset="-128"/>
              </a:rPr>
              <a:t>WMS Configuration</a:t>
            </a:r>
          </a:p>
        </p:txBody>
      </p:sp>
      <p:sp>
        <p:nvSpPr>
          <p:cNvPr id="25603" name="Rectangle 3075"/>
          <p:cNvSpPr>
            <a:spLocks noGrp="1" noChangeArrowheads="1"/>
          </p:cNvSpPr>
          <p:nvPr>
            <p:ph type="body" idx="1"/>
          </p:nvPr>
        </p:nvSpPr>
        <p:spPr/>
        <p:txBody>
          <a:bodyPr/>
          <a:lstStyle/>
          <a:p>
            <a:r>
              <a:rPr lang="en-US">
                <a:ea typeface="ＭＳ Ｐゴシック" pitchFamily="-111" charset="-128"/>
                <a:cs typeface="ＭＳ Ｐゴシック" pitchFamily="-111" charset="-128"/>
              </a:rPr>
              <a:t>Set in MapViewer’s configuration file</a:t>
            </a:r>
          </a:p>
          <a:p>
            <a:pPr lvl="1"/>
            <a:r>
              <a:rPr lang="en-US"/>
              <a:t>Section &lt;wms_config&gt;</a:t>
            </a:r>
          </a:p>
          <a:p>
            <a:pPr lvl="1"/>
            <a:endParaRPr lang="en-US"/>
          </a:p>
          <a:p>
            <a:r>
              <a:rPr lang="en-US">
                <a:ea typeface="ＭＳ Ｐゴシック" pitchFamily="-111" charset="-128"/>
                <a:cs typeface="ＭＳ Ｐゴシック" pitchFamily="-111" charset="-128"/>
              </a:rPr>
              <a:t>Set explicit service URL (Host, port, protocol)</a:t>
            </a:r>
          </a:p>
          <a:p>
            <a:pPr lvl="1"/>
            <a:r>
              <a:rPr lang="en-US"/>
              <a:t>Returned in the capabilities document</a:t>
            </a:r>
          </a:p>
          <a:p>
            <a:endParaRPr lang="en-US">
              <a:ea typeface="ＭＳ Ｐゴシック" pitchFamily="-111" charset="-128"/>
              <a:cs typeface="ＭＳ Ｐゴシック" pitchFamily="-111" charset="-128"/>
            </a:endParaRPr>
          </a:p>
        </p:txBody>
      </p:sp>
      <p:sp>
        <p:nvSpPr>
          <p:cNvPr id="25604" name="Text Box 3076"/>
          <p:cNvSpPr txBox="1">
            <a:spLocks noChangeArrowheads="1"/>
          </p:cNvSpPr>
          <p:nvPr/>
        </p:nvSpPr>
        <p:spPr bwMode="gray">
          <a:xfrm>
            <a:off x="685800" y="3644900"/>
            <a:ext cx="8839200" cy="1816100"/>
          </a:xfrm>
          <a:prstGeom prst="rect">
            <a:avLst/>
          </a:prstGeom>
          <a:solidFill>
            <a:srgbClr val="FFFF99"/>
          </a:solidFill>
          <a:ln w="25400">
            <a:solidFill>
              <a:schemeClr val="tx1"/>
            </a:solidFill>
            <a:miter lim="800000"/>
            <a:headEnd type="none" w="sm" len="sm"/>
            <a:tailEnd type="none" w="med" len="lg"/>
          </a:ln>
        </p:spPr>
        <p:txBody>
          <a:bodyPr>
            <a:prstTxWarp prst="textNoShape">
              <a:avLst/>
            </a:prstTxWarp>
            <a:spAutoFit/>
          </a:bodyPr>
          <a:lstStyle/>
          <a:p>
            <a:pPr defTabSz="228600"/>
            <a:r>
              <a:rPr lang="en-US" sz="1600">
                <a:ea typeface="Courier New" pitchFamily="-111" charset="0"/>
                <a:cs typeface="Courier New" pitchFamily="-111" charset="0"/>
              </a:rPr>
              <a:t>&lt;wms_config </a:t>
            </a:r>
          </a:p>
          <a:p>
            <a:pPr defTabSz="228600"/>
            <a:r>
              <a:rPr lang="en-US" sz="1600">
                <a:solidFill>
                  <a:schemeClr val="accent1"/>
                </a:solidFill>
                <a:ea typeface="Courier New" pitchFamily="-111" charset="0"/>
                <a:cs typeface="Courier New" pitchFamily="-111" charset="0"/>
              </a:rPr>
              <a:t>  host="www.oracle.com" </a:t>
            </a:r>
          </a:p>
          <a:p>
            <a:pPr defTabSz="228600"/>
            <a:r>
              <a:rPr lang="en-US" sz="1600">
                <a:solidFill>
                  <a:schemeClr val="accent1"/>
                </a:solidFill>
                <a:ea typeface="Courier New" pitchFamily="-111" charset="0"/>
                <a:cs typeface="Courier New" pitchFamily="-111" charset="0"/>
              </a:rPr>
              <a:t>  port="80" </a:t>
            </a:r>
          </a:p>
          <a:p>
            <a:pPr defTabSz="228600"/>
            <a:r>
              <a:rPr lang="en-US" sz="1600">
                <a:solidFill>
                  <a:schemeClr val="accent1"/>
                </a:solidFill>
                <a:ea typeface="Courier New" pitchFamily="-111" charset="0"/>
                <a:cs typeface="Courier New" pitchFamily="-111" charset="0"/>
              </a:rPr>
              <a:t>  protocol="http“</a:t>
            </a:r>
          </a:p>
          <a:p>
            <a:pPr defTabSz="228600"/>
            <a:r>
              <a:rPr lang="en-US" sz="1600">
                <a:ea typeface="Courier New" pitchFamily="-111" charset="0"/>
                <a:cs typeface="Courier New" pitchFamily="-111" charset="0"/>
              </a:rPr>
              <a:t>&gt; </a:t>
            </a:r>
          </a:p>
          <a:p>
            <a:pPr defTabSz="228600"/>
            <a:r>
              <a:rPr lang="en-US" sz="1600">
                <a:ea typeface="Courier New" pitchFamily="-111" charset="0"/>
                <a:cs typeface="Courier New" pitchFamily="-111" charset="0"/>
              </a:rPr>
              <a:t>... </a:t>
            </a:r>
          </a:p>
          <a:p>
            <a:pPr defTabSz="228600"/>
            <a:r>
              <a:rPr lang="en-US" sz="1600">
                <a:ea typeface="Courier New" pitchFamily="-111" charset="0"/>
                <a:cs typeface="Courier New" pitchFamily="-111" charset="0"/>
              </a:rPr>
              <a:t>&lt;/wms_config&gt;</a:t>
            </a: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ea typeface="ＭＳ Ｐゴシック" pitchFamily="-111" charset="-128"/>
                <a:cs typeface="ＭＳ Ｐゴシック" pitchFamily="-111" charset="-128"/>
              </a:rPr>
              <a:t>Locking Configuration Parameters</a:t>
            </a:r>
            <a:endParaRPr lang="fr-FR">
              <a:ea typeface="ＭＳ Ｐゴシック" pitchFamily="-111" charset="-128"/>
              <a:cs typeface="ＭＳ Ｐゴシック" pitchFamily="-111" charset="-128"/>
            </a:endParaRPr>
          </a:p>
        </p:txBody>
      </p:sp>
      <p:sp>
        <p:nvSpPr>
          <p:cNvPr id="111619" name="Content Placeholder 2"/>
          <p:cNvSpPr>
            <a:spLocks noGrp="1"/>
          </p:cNvSpPr>
          <p:nvPr>
            <p:ph idx="1"/>
          </p:nvPr>
        </p:nvSpPr>
        <p:spPr/>
        <p:txBody>
          <a:bodyPr/>
          <a:lstStyle/>
          <a:p>
            <a:r>
              <a:rPr lang="en-US" dirty="0">
                <a:ea typeface="ＭＳ Ｐゴシック" pitchFamily="-111" charset="-128"/>
                <a:cs typeface="ＭＳ Ｐゴシック" pitchFamily="-111" charset="-128"/>
              </a:rPr>
              <a:t>Default lock duration (in minutes)</a:t>
            </a:r>
          </a:p>
          <a:p>
            <a:endParaRPr lang="en-US" dirty="0">
              <a:ea typeface="ＭＳ Ｐゴシック" pitchFamily="-111" charset="-128"/>
              <a:cs typeface="ＭＳ Ｐゴシック" pitchFamily="-111" charset="-128"/>
            </a:endParaRPr>
          </a:p>
          <a:p>
            <a:pPr lvl="1"/>
            <a:endParaRPr lang="en-US" dirty="0"/>
          </a:p>
          <a:p>
            <a:r>
              <a:rPr lang="en-US" dirty="0">
                <a:ea typeface="ＭＳ Ｐゴシック" pitchFamily="-111" charset="-128"/>
                <a:cs typeface="ＭＳ Ｐゴシック" pitchFamily="-111" charset="-128"/>
              </a:rPr>
              <a:t>Lock timeout (in seconds)</a:t>
            </a:r>
          </a:p>
          <a:p>
            <a:endParaRPr lang="en-US" dirty="0">
              <a:ea typeface="ＭＳ Ｐゴシック" pitchFamily="-111" charset="-128"/>
              <a:cs typeface="ＭＳ Ｐゴシック" pitchFamily="-111" charset="-128"/>
            </a:endParaRPr>
          </a:p>
          <a:p>
            <a:endParaRPr lang="en-US" dirty="0" smtClean="0">
              <a:ea typeface="ＭＳ Ｐゴシック" pitchFamily="-111" charset="-128"/>
              <a:cs typeface="ＭＳ Ｐゴシック" pitchFamily="-111" charset="-128"/>
            </a:endParaRPr>
          </a:p>
          <a:p>
            <a:pPr>
              <a:buNone/>
            </a:pPr>
            <a:r>
              <a:rPr lang="en-US" dirty="0" smtClean="0">
                <a:ea typeface="ＭＳ Ｐゴシック" pitchFamily="-111" charset="-128"/>
                <a:cs typeface="ＭＳ Ｐゴシック" pitchFamily="-111" charset="-128"/>
              </a:rPr>
              <a:t>This is the time a lock request will wait for a lock to be released before reporting failure. </a:t>
            </a:r>
          </a:p>
          <a:p>
            <a:endParaRPr lang="fr-FR" dirty="0">
              <a:ea typeface="ＭＳ Ｐゴシック" pitchFamily="-111" charset="-128"/>
              <a:cs typeface="ＭＳ Ｐゴシック" pitchFamily="-111" charset="-128"/>
            </a:endParaRPr>
          </a:p>
        </p:txBody>
      </p:sp>
      <p:sp>
        <p:nvSpPr>
          <p:cNvPr id="111620" name="Rectangle 4"/>
          <p:cNvSpPr>
            <a:spLocks noChangeArrowheads="1"/>
          </p:cNvSpPr>
          <p:nvPr/>
        </p:nvSpPr>
        <p:spPr bwMode="gray">
          <a:xfrm>
            <a:off x="900113" y="2060575"/>
            <a:ext cx="6611937" cy="369888"/>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800"/>
              <a:t>&lt;wfs_lock_expiry&gt;</a:t>
            </a:r>
            <a:r>
              <a:rPr lang="en-US" sz="1800">
                <a:solidFill>
                  <a:schemeClr val="accent1"/>
                </a:solidFill>
              </a:rPr>
              <a:t>4</a:t>
            </a:r>
            <a:r>
              <a:rPr lang="en-US" sz="1800"/>
              <a:t>&lt;/wfs_lock_expiry&gt;</a:t>
            </a:r>
          </a:p>
        </p:txBody>
      </p:sp>
      <p:sp>
        <p:nvSpPr>
          <p:cNvPr id="111621" name="Rectangle 5"/>
          <p:cNvSpPr>
            <a:spLocks noChangeArrowheads="1"/>
          </p:cNvSpPr>
          <p:nvPr/>
        </p:nvSpPr>
        <p:spPr bwMode="gray">
          <a:xfrm>
            <a:off x="912813" y="3357563"/>
            <a:ext cx="6611937" cy="3683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800" dirty="0"/>
              <a:t>&lt;</a:t>
            </a:r>
            <a:r>
              <a:rPr lang="en-US" sz="1800" dirty="0" err="1"/>
              <a:t>wfs_query_timeout</a:t>
            </a:r>
            <a:r>
              <a:rPr lang="en-US" sz="1800" dirty="0"/>
              <a:t>&gt;</a:t>
            </a:r>
            <a:r>
              <a:rPr lang="en-US" sz="1800" dirty="0">
                <a:solidFill>
                  <a:schemeClr val="accent1"/>
                </a:solidFill>
              </a:rPr>
              <a:t>10</a:t>
            </a:r>
            <a:r>
              <a:rPr lang="en-US" sz="1800" dirty="0"/>
              <a:t>&lt;/</a:t>
            </a:r>
            <a:r>
              <a:rPr lang="en-US" sz="1800" dirty="0" err="1"/>
              <a:t>wfs_query_timeout</a:t>
            </a:r>
            <a:r>
              <a:rPr lang="en-US" sz="1800" dirty="0"/>
              <a:t>&gt;</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GetFeatureWithLock</a:t>
            </a:r>
            <a:r>
              <a:rPr lang="en-US">
                <a:ea typeface="ＭＳ Ｐゴシック" pitchFamily="-111" charset="-128"/>
                <a:cs typeface="ＭＳ Ｐゴシック" pitchFamily="-111" charset="-128"/>
              </a:rPr>
              <a:t> request</a:t>
            </a:r>
          </a:p>
        </p:txBody>
      </p:sp>
      <p:sp>
        <p:nvSpPr>
          <p:cNvPr id="113667" name="Rectangle 3"/>
          <p:cNvSpPr>
            <a:spLocks noGrp="1" noChangeArrowheads="1"/>
          </p:cNvSpPr>
          <p:nvPr>
            <p:ph type="body" idx="4294967295"/>
          </p:nvPr>
        </p:nvSpPr>
        <p:spPr bwMode="gray">
          <a:xfrm>
            <a:off x="685800" y="1371600"/>
            <a:ext cx="8991600" cy="4584700"/>
          </a:xfrm>
          <a:solidFill>
            <a:srgbClr val="FFFF99"/>
          </a:solidFill>
          <a:ln w="25400" cap="flat">
            <a:solidFill>
              <a:schemeClr val="tx1"/>
            </a:solidFill>
          </a:ln>
        </p:spPr>
        <p:txBody>
          <a:bodyPr lIns="91440" tIns="45720" rIns="91440" bIns="45720">
            <a:spAutoFit/>
          </a:bodyPr>
          <a:lstStyle/>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&lt;wfs:GetFeatureWithLock</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service="WFS"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version="1.0.0"</a:t>
            </a:r>
          </a:p>
          <a:p>
            <a:pPr marL="0" indent="0" defTabSz="228600" eaLnBrk="1" hangingPunct="1">
              <a:spcBef>
                <a:spcPct val="0"/>
              </a:spcBef>
              <a:buClrTx/>
              <a:buFontTx/>
              <a:buNone/>
            </a:pPr>
            <a:r>
              <a:rPr lang="en-US" sz="1400" b="1">
                <a:solidFill>
                  <a:schemeClr val="accent1"/>
                </a:solidFill>
                <a:latin typeface="Courier New" pitchFamily="-111" charset="0"/>
                <a:ea typeface="ＭＳ Ｐゴシック" pitchFamily="-111" charset="-128"/>
                <a:cs typeface="ＭＳ Ｐゴシック" pitchFamily="-111" charset="-128"/>
              </a:rPr>
              <a:t>  expiry="5"</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xmlns:gml="http://www.opengis.net/gml"</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xmlns:wfs="http://www.opengis.net/wfs"</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xmlns:ogc="http://www.opengis.net/ogc"</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xmlns:scottns="http://www.myserver.com/scott"&gt;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&lt;wfs:Query typeName="scottns:UsCities"&gt;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&lt;ogc:PropertyName&gt;scottns:STATE_ABRV&lt;/ogc:PropertyName&gt;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&lt;ogc:PropertyName&gt;scottns:CITY&lt;/ogc:PropertyName&gt;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&lt;ogc:Filter&gt;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&lt;ogc:Within&gt;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&lt;ogc:PropertyName&gt;scottns:LOCATION&lt;/ogc:PropertyName&gt;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&lt;gml:Box srsName="SDO:8307"&gt;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&lt;gml:coordinates&gt;-105.11, 38.86 -104.72, 39.76&lt;/gml:coordinates&gt;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&lt;/gml:Box&gt;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&lt;/ogc:Within&gt;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&lt;/ogc:Filter&gt;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  &lt;/wfs:Query&gt;</a:t>
            </a:r>
          </a:p>
          <a:p>
            <a:pPr marL="0" indent="0" defTabSz="228600" eaLnBrk="1" hangingPunct="1">
              <a:spcBef>
                <a:spcPct val="0"/>
              </a:spcBef>
              <a:buClrTx/>
              <a:buFontTx/>
              <a:buNone/>
            </a:pPr>
            <a:r>
              <a:rPr lang="en-US" sz="1400" b="1">
                <a:latin typeface="Courier New" pitchFamily="-111" charset="0"/>
                <a:ea typeface="ＭＳ Ｐゴシック" pitchFamily="-111" charset="-128"/>
                <a:cs typeface="ＭＳ Ｐゴシック" pitchFamily="-111" charset="-128"/>
              </a:rPr>
              <a:t>&lt;/wfs:GetFeatureWithLock&gt;</a:t>
            </a:r>
          </a:p>
        </p:txBody>
      </p:sp>
      <p:sp>
        <p:nvSpPr>
          <p:cNvPr id="113668" name="Rectangle 4"/>
          <p:cNvSpPr>
            <a:spLocks noChangeArrowheads="1"/>
          </p:cNvSpPr>
          <p:nvPr/>
        </p:nvSpPr>
        <p:spPr bwMode="gray">
          <a:xfrm>
            <a:off x="889000" y="2063750"/>
            <a:ext cx="7848600" cy="238125"/>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743429" name="Text Box 5"/>
          <p:cNvSpPr txBox="1">
            <a:spLocks noChangeArrowheads="1"/>
          </p:cNvSpPr>
          <p:nvPr/>
        </p:nvSpPr>
        <p:spPr bwMode="auto">
          <a:xfrm>
            <a:off x="7329488" y="1817688"/>
            <a:ext cx="17272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Lock duration (in minutes)</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GetFeatureWithLock</a:t>
            </a:r>
            <a:r>
              <a:rPr lang="en-US">
                <a:ea typeface="ＭＳ Ｐゴシック" pitchFamily="-111" charset="-128"/>
                <a:cs typeface="ＭＳ Ｐゴシック" pitchFamily="-111" charset="-128"/>
              </a:rPr>
              <a:t> response</a:t>
            </a:r>
            <a:endParaRPr lang="fr-FR">
              <a:ea typeface="ＭＳ Ｐゴシック" pitchFamily="-111" charset="-128"/>
              <a:cs typeface="ＭＳ Ｐゴシック" pitchFamily="-111" charset="-128"/>
            </a:endParaRPr>
          </a:p>
        </p:txBody>
      </p:sp>
      <p:sp>
        <p:nvSpPr>
          <p:cNvPr id="114691" name="Rectangle 3"/>
          <p:cNvSpPr>
            <a:spLocks noChangeArrowheads="1"/>
          </p:cNvSpPr>
          <p:nvPr/>
        </p:nvSpPr>
        <p:spPr bwMode="gray">
          <a:xfrm>
            <a:off x="685800" y="1371600"/>
            <a:ext cx="8991600" cy="449897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200"/>
              <a:t>&lt;wfs:FeatureCollection </a:t>
            </a:r>
            <a:r>
              <a:rPr lang="en-US" sz="1200">
                <a:solidFill>
                  <a:schemeClr val="accent1"/>
                </a:solidFill>
              </a:rPr>
              <a:t>lockId="2567"</a:t>
            </a:r>
            <a:r>
              <a:rPr lang="en-US" sz="1200"/>
              <a:t> xsi:schemaLocation="http://www.myserver.com/scott http://localhost:7001/SpatialWS-SpatialWS-context-root/xmlwfsservlet?featureTypeId=765 " xmlns:wfs="http://www.opengis.net/wfs" xmlns:xsi="http://www.w3.org/2001/XMLSchema-instance"&gt;</a:t>
            </a:r>
          </a:p>
          <a:p>
            <a:pPr defTabSz="228600"/>
            <a:r>
              <a:rPr lang="en-US" sz="1200"/>
              <a:t>  &lt;gml:boundedBy xmlns:gml="http://www.opengis.net/gml"&gt;</a:t>
            </a:r>
          </a:p>
          <a:p>
            <a:pPr defTabSz="228600"/>
            <a:r>
              <a:rPr lang="en-US" sz="1200"/>
              <a:t>    &lt;gml:Box srsName="SDO:8307"&gt;</a:t>
            </a:r>
          </a:p>
          <a:p>
            <a:pPr defTabSz="228600"/>
            <a:r>
              <a:rPr lang="en-US" sz="1200"/>
              <a:t>      &lt;gml:coordinates&gt;-104.759899,38.8632 -104.729772,39.712267&lt;/gml:coordinates&gt;</a:t>
            </a:r>
          </a:p>
          <a:p>
            <a:pPr defTabSz="228600"/>
            <a:r>
              <a:rPr lang="en-US" sz="1200"/>
              <a:t>    &lt;/gml:Box&gt;</a:t>
            </a:r>
          </a:p>
          <a:p>
            <a:pPr defTabSz="228600"/>
            <a:r>
              <a:rPr lang="en-US" sz="1200"/>
              <a:t>  &lt;/gml:boundedBy&gt;</a:t>
            </a:r>
          </a:p>
          <a:p>
            <a:pPr defTabSz="228600"/>
            <a:r>
              <a:rPr lang="en-US" sz="1200"/>
              <a:t>  &lt;gml:featureMember xmlns:gml="http://www.opengis.net/gml"&gt;</a:t>
            </a:r>
          </a:p>
          <a:p>
            <a:pPr defTabSz="228600"/>
            <a:r>
              <a:rPr lang="en-US" sz="1200"/>
              <a:t>    &lt;scottns:UsCities fid="54" xmlns:scottns="http://www.myserver.com/scott"&gt;</a:t>
            </a:r>
          </a:p>
          <a:p>
            <a:pPr defTabSz="228600"/>
            <a:r>
              <a:rPr lang="en-US" sz="1200"/>
              <a:t>      &lt;scottns:ID&gt;54&lt;/scottns:ID&gt;</a:t>
            </a:r>
          </a:p>
          <a:p>
            <a:pPr defTabSz="228600"/>
            <a:r>
              <a:rPr lang="en-US" sz="1200"/>
              <a:t>      &lt;scottns:CITY&gt;Colorado Springs&lt;/scottns:CITY&gt;</a:t>
            </a:r>
          </a:p>
          <a:p>
            <a:pPr defTabSz="228600"/>
            <a:r>
              <a:rPr lang="en-US" sz="1200"/>
              <a:t>      &lt;scottns:STATE_ABRV&gt;CO&lt;/scottns:STATE_ABRV&gt;</a:t>
            </a:r>
          </a:p>
          <a:p>
            <a:pPr defTabSz="228600"/>
            <a:r>
              <a:rPr lang="en-US" sz="1200"/>
              <a:t>      &lt;scottns:POP90&gt;281140&lt;/scottns:POP90&gt;</a:t>
            </a:r>
          </a:p>
          <a:p>
            <a:pPr defTabSz="228600"/>
            <a:r>
              <a:rPr lang="en-US" sz="1200"/>
              <a:t>      &lt;scottns:RANK90&gt;54&lt;/scottns:RANK90&gt;</a:t>
            </a:r>
          </a:p>
          <a:p>
            <a:pPr defTabSz="228600"/>
            <a:r>
              <a:rPr lang="en-US" sz="1200"/>
              <a:t>      &lt;scottns:LOCATION&gt;</a:t>
            </a:r>
          </a:p>
          <a:p>
            <a:pPr defTabSz="228600"/>
            <a:r>
              <a:rPr lang="en-US" sz="1200"/>
              <a:t>        &lt;gml:Point srsName="SDO:8307" xmlns:gml="http://www.opengis.net/gml"&gt;</a:t>
            </a:r>
          </a:p>
          <a:p>
            <a:pPr defTabSz="228600"/>
            <a:r>
              <a:rPr lang="en-US" sz="1200"/>
              <a:t>          &lt;gml:coordinates decimal="." cs="," ts=" "&gt;-104.759899,38.8632 &lt;/gml:coordinates&gt;</a:t>
            </a:r>
          </a:p>
          <a:p>
            <a:pPr defTabSz="228600"/>
            <a:r>
              <a:rPr lang="en-US" sz="1200"/>
              <a:t>        &lt;/gml:Point&gt;</a:t>
            </a:r>
          </a:p>
          <a:p>
            <a:pPr defTabSz="228600"/>
            <a:r>
              <a:rPr lang="en-US" sz="1200"/>
              <a:t>      &lt;/scottns:LOCATION&gt;</a:t>
            </a:r>
          </a:p>
          <a:p>
            <a:pPr defTabSz="228600"/>
            <a:r>
              <a:rPr lang="en-US" sz="1200"/>
              <a:t>    &lt;/scottns:UsCities&gt;</a:t>
            </a:r>
          </a:p>
          <a:p>
            <a:pPr defTabSz="228600"/>
            <a:r>
              <a:rPr lang="en-US" sz="1200"/>
              <a:t>   &lt;/gml:featureMember&gt;</a:t>
            </a:r>
          </a:p>
          <a:p>
            <a:pPr defTabSz="228600"/>
            <a:r>
              <a:rPr lang="en-US" sz="1200"/>
              <a:t>   ...</a:t>
            </a:r>
          </a:p>
          <a:p>
            <a:pPr defTabSz="228600"/>
            <a:r>
              <a:rPr lang="en-US" sz="1200"/>
              <a:t>&lt;/wfs:FeatureCollection&gt;</a:t>
            </a:r>
          </a:p>
        </p:txBody>
      </p:sp>
      <p:sp>
        <p:nvSpPr>
          <p:cNvPr id="114692" name="Rectangle 4"/>
          <p:cNvSpPr>
            <a:spLocks noChangeArrowheads="1"/>
          </p:cNvSpPr>
          <p:nvPr/>
        </p:nvSpPr>
        <p:spPr bwMode="gray">
          <a:xfrm>
            <a:off x="2865438" y="1392238"/>
            <a:ext cx="1265237" cy="236537"/>
          </a:xfrm>
          <a:prstGeom prst="rect">
            <a:avLst/>
          </a:prstGeom>
          <a:noFill/>
          <a:ln w="19050">
            <a:solidFill>
              <a:schemeClr val="accent1"/>
            </a:solidFill>
            <a:miter lim="800000"/>
            <a:headEnd/>
            <a:tailEnd/>
          </a:ln>
        </p:spPr>
        <p:txBody>
          <a:bodyPr anchor="ctr">
            <a:prstTxWarp prst="textNoShape">
              <a:avLst/>
            </a:prstTxWarp>
          </a:bodyPr>
          <a:lstStyle/>
          <a:p>
            <a:endParaRPr lang="fr-FR"/>
          </a:p>
        </p:txBody>
      </p:sp>
      <p:sp>
        <p:nvSpPr>
          <p:cNvPr id="744453" name="Text Box 5"/>
          <p:cNvSpPr txBox="1">
            <a:spLocks noChangeArrowheads="1"/>
          </p:cNvSpPr>
          <p:nvPr/>
        </p:nvSpPr>
        <p:spPr bwMode="auto">
          <a:xfrm>
            <a:off x="4670425" y="990600"/>
            <a:ext cx="2187575" cy="646113"/>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dirty="0">
                <a:solidFill>
                  <a:schemeClr val="accent1"/>
                </a:solidFill>
                <a:latin typeface="Univers" charset="0"/>
                <a:ea typeface="Times New Roman" pitchFamily="-84" charset="0"/>
                <a:cs typeface="Times New Roman" pitchFamily="-84" charset="0"/>
              </a:rPr>
              <a:t>System-generated lock id</a:t>
            </a:r>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LockFeature</a:t>
            </a:r>
            <a:r>
              <a:rPr lang="en-US">
                <a:ea typeface="ＭＳ Ｐゴシック" pitchFamily="-111" charset="-128"/>
                <a:cs typeface="ＭＳ Ｐゴシック" pitchFamily="-111" charset="-128"/>
              </a:rPr>
              <a:t> request</a:t>
            </a:r>
            <a:endParaRPr lang="fr-FR">
              <a:ea typeface="ＭＳ Ｐゴシック" pitchFamily="-111" charset="-128"/>
              <a:cs typeface="ＭＳ Ｐゴシック" pitchFamily="-111" charset="-128"/>
            </a:endParaRPr>
          </a:p>
        </p:txBody>
      </p:sp>
      <p:sp>
        <p:nvSpPr>
          <p:cNvPr id="115715" name="Rectangle 3"/>
          <p:cNvSpPr>
            <a:spLocks noChangeArrowheads="1"/>
          </p:cNvSpPr>
          <p:nvPr/>
        </p:nvSpPr>
        <p:spPr bwMode="auto">
          <a:xfrm>
            <a:off x="685800" y="1371600"/>
            <a:ext cx="8991600" cy="415925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&lt;wfs:LockFeature</a:t>
            </a:r>
          </a:p>
          <a:p>
            <a:pPr marL="342900" indent="-342900">
              <a:buClr>
                <a:schemeClr val="accent1"/>
              </a:buClr>
            </a:pPr>
            <a:r>
              <a:rPr lang="en-US" sz="1400">
                <a:solidFill>
                  <a:srgbClr val="000000"/>
                </a:solidFill>
              </a:rPr>
              <a:t>  service="WFS"</a:t>
            </a:r>
          </a:p>
          <a:p>
            <a:pPr marL="342900" indent="-342900">
              <a:buClr>
                <a:schemeClr val="accent1"/>
              </a:buClr>
            </a:pPr>
            <a:r>
              <a:rPr lang="en-US" sz="1400">
                <a:solidFill>
                  <a:srgbClr val="000000"/>
                </a:solidFill>
              </a:rPr>
              <a:t>  version="1.0.0"</a:t>
            </a:r>
          </a:p>
          <a:p>
            <a:pPr marL="342900" indent="-342900">
              <a:buClr>
                <a:schemeClr val="accent1"/>
              </a:buClr>
            </a:pPr>
            <a:r>
              <a:rPr lang="en-US" sz="1400">
                <a:solidFill>
                  <a:srgbClr val="000000"/>
                </a:solidFill>
              </a:rPr>
              <a:t>  </a:t>
            </a:r>
            <a:r>
              <a:rPr lang="en-US" sz="1400">
                <a:solidFill>
                  <a:schemeClr val="accent1"/>
                </a:solidFill>
              </a:rPr>
              <a:t>expiry="5"</a:t>
            </a:r>
          </a:p>
          <a:p>
            <a:pPr marL="342900" indent="-342900">
              <a:buClr>
                <a:schemeClr val="accent1"/>
              </a:buClr>
            </a:pPr>
            <a:r>
              <a:rPr lang="en-US" sz="1400">
                <a:solidFill>
                  <a:srgbClr val="000000"/>
                </a:solidFill>
              </a:rPr>
              <a:t>  xmlns:gml="http://www.opengis.net/gml"</a:t>
            </a:r>
          </a:p>
          <a:p>
            <a:pPr marL="342900" indent="-342900">
              <a:buClr>
                <a:schemeClr val="accent1"/>
              </a:buClr>
            </a:pPr>
            <a:r>
              <a:rPr lang="en-US" sz="1400">
                <a:solidFill>
                  <a:srgbClr val="000000"/>
                </a:solidFill>
              </a:rPr>
              <a:t>  xmlns:wfs="http://www.opengis.net/wfs"</a:t>
            </a:r>
          </a:p>
          <a:p>
            <a:pPr marL="342900" indent="-342900">
              <a:buClr>
                <a:schemeClr val="accent1"/>
              </a:buClr>
            </a:pPr>
            <a:r>
              <a:rPr lang="en-US" sz="1400">
                <a:solidFill>
                  <a:srgbClr val="000000"/>
                </a:solidFill>
              </a:rPr>
              <a:t>  xmlns:ogc="http://www.opengis.net/ogc"</a:t>
            </a:r>
          </a:p>
          <a:p>
            <a:pPr marL="342900" indent="-342900">
              <a:buClr>
                <a:schemeClr val="accent1"/>
              </a:buClr>
            </a:pPr>
            <a:r>
              <a:rPr lang="en-US" sz="1400">
                <a:solidFill>
                  <a:srgbClr val="000000"/>
                </a:solidFill>
              </a:rPr>
              <a:t>  xmlns:scottns="http://www.myserver.com/scott"&gt;</a:t>
            </a:r>
          </a:p>
          <a:p>
            <a:pPr marL="342900" indent="-342900">
              <a:buClr>
                <a:schemeClr val="accent1"/>
              </a:buClr>
            </a:pPr>
            <a:r>
              <a:rPr lang="en-US" sz="1400">
                <a:solidFill>
                  <a:schemeClr val="accent1"/>
                </a:solidFill>
              </a:rPr>
              <a:t>  &lt;wfs:Lock typeName="scottns:UsCities"&gt;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&lt;ogc:Within&gt;</a:t>
            </a:r>
          </a:p>
          <a:p>
            <a:pPr marL="342900" indent="-342900">
              <a:buClr>
                <a:schemeClr val="accent1"/>
              </a:buClr>
            </a:pPr>
            <a:r>
              <a:rPr lang="en-US" sz="1400">
                <a:solidFill>
                  <a:schemeClr val="accent1"/>
                </a:solidFill>
              </a:rPr>
              <a:t>        &lt;ogc:PropertyName&gt;scottns:LOCATION&lt;/ogc:PropertyName&gt;</a:t>
            </a:r>
          </a:p>
          <a:p>
            <a:pPr marL="342900" indent="-342900">
              <a:buClr>
                <a:schemeClr val="accent1"/>
              </a:buClr>
            </a:pPr>
            <a:r>
              <a:rPr lang="en-US" sz="1400">
                <a:solidFill>
                  <a:schemeClr val="accent1"/>
                </a:solidFill>
              </a:rPr>
              <a:t>        &lt;gml:Box srsName="SDO:8307"&gt;</a:t>
            </a:r>
          </a:p>
          <a:p>
            <a:pPr marL="342900" indent="-342900">
              <a:buClr>
                <a:schemeClr val="accent1"/>
              </a:buClr>
            </a:pPr>
            <a:r>
              <a:rPr lang="en-US" sz="1400">
                <a:solidFill>
                  <a:schemeClr val="accent1"/>
                </a:solidFill>
              </a:rPr>
              <a:t>          &lt;gml:coordinates&gt;-105.11, 38.86 -104.72, 39.76&lt;/gml:coordinates&gt;</a:t>
            </a:r>
          </a:p>
          <a:p>
            <a:pPr marL="342900" indent="-342900">
              <a:buClr>
                <a:schemeClr val="accent1"/>
              </a:buClr>
            </a:pPr>
            <a:r>
              <a:rPr lang="en-US" sz="1400">
                <a:solidFill>
                  <a:schemeClr val="accent1"/>
                </a:solidFill>
              </a:rPr>
              <a:t>        &lt;/gml:Box&gt;</a:t>
            </a:r>
          </a:p>
          <a:p>
            <a:pPr marL="342900" indent="-342900">
              <a:buClr>
                <a:schemeClr val="accent1"/>
              </a:buClr>
            </a:pPr>
            <a:r>
              <a:rPr lang="en-US" sz="1400">
                <a:solidFill>
                  <a:schemeClr val="accent1"/>
                </a:solidFill>
              </a:rPr>
              <a:t>      &lt;/ogc:Within&gt;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&lt;/wfs:Lock&gt;</a:t>
            </a:r>
          </a:p>
          <a:p>
            <a:pPr marL="342900" indent="-342900">
              <a:buClr>
                <a:schemeClr val="accent1"/>
              </a:buClr>
            </a:pPr>
            <a:r>
              <a:rPr lang="en-US" sz="1400">
                <a:solidFill>
                  <a:srgbClr val="000000"/>
                </a:solidFill>
              </a:rPr>
              <a:t>&lt;/wfs:LockFeature&gt;</a:t>
            </a:r>
          </a:p>
        </p:txBody>
      </p:sp>
      <p:sp>
        <p:nvSpPr>
          <p:cNvPr id="115716" name="Rectangle 4"/>
          <p:cNvSpPr>
            <a:spLocks noChangeArrowheads="1"/>
          </p:cNvSpPr>
          <p:nvPr/>
        </p:nvSpPr>
        <p:spPr bwMode="gray">
          <a:xfrm>
            <a:off x="889000" y="2063750"/>
            <a:ext cx="7848600" cy="238125"/>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569349" name="Text Box 5"/>
          <p:cNvSpPr txBox="1">
            <a:spLocks noChangeArrowheads="1"/>
          </p:cNvSpPr>
          <p:nvPr/>
        </p:nvSpPr>
        <p:spPr bwMode="auto">
          <a:xfrm>
            <a:off x="7848600" y="1817688"/>
            <a:ext cx="1905000" cy="654050"/>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Lock duration (in minutes)</a:t>
            </a:r>
          </a:p>
        </p:txBody>
      </p:sp>
      <p:sp>
        <p:nvSpPr>
          <p:cNvPr id="115718" name="Rectangle 6"/>
          <p:cNvSpPr>
            <a:spLocks noChangeArrowheads="1"/>
          </p:cNvSpPr>
          <p:nvPr/>
        </p:nvSpPr>
        <p:spPr bwMode="gray">
          <a:xfrm>
            <a:off x="990600" y="3124200"/>
            <a:ext cx="7848600" cy="2133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569351" name="Text Box 7"/>
          <p:cNvSpPr txBox="1">
            <a:spLocks noChangeArrowheads="1"/>
          </p:cNvSpPr>
          <p:nvPr/>
        </p:nvSpPr>
        <p:spPr bwMode="auto">
          <a:xfrm>
            <a:off x="7848600" y="3033713"/>
            <a:ext cx="1905000" cy="1203325"/>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Features to lock selected using the OGC query syntax</a:t>
            </a:r>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LockFeature</a:t>
            </a:r>
            <a:r>
              <a:rPr lang="en-US">
                <a:ea typeface="ＭＳ Ｐゴシック" pitchFamily="-111" charset="-128"/>
                <a:cs typeface="ＭＳ Ｐゴシック" pitchFamily="-111" charset="-128"/>
              </a:rPr>
              <a:t> response</a:t>
            </a:r>
            <a:endParaRPr lang="fr-FR">
              <a:ea typeface="ＭＳ Ｐゴシック" pitchFamily="-111" charset="-128"/>
              <a:cs typeface="ＭＳ Ｐゴシック" pitchFamily="-111" charset="-128"/>
            </a:endParaRPr>
          </a:p>
        </p:txBody>
      </p:sp>
      <p:sp>
        <p:nvSpPr>
          <p:cNvPr id="116739" name="Rectangle 6"/>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Response contains the unique, system-generated id for the lock used</a:t>
            </a:r>
          </a:p>
        </p:txBody>
      </p:sp>
      <p:sp>
        <p:nvSpPr>
          <p:cNvPr id="116740" name="Rectangle 3"/>
          <p:cNvSpPr>
            <a:spLocks noChangeArrowheads="1"/>
          </p:cNvSpPr>
          <p:nvPr/>
        </p:nvSpPr>
        <p:spPr bwMode="auto">
          <a:xfrm>
            <a:off x="685800" y="2568575"/>
            <a:ext cx="8991600" cy="18288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600">
                <a:solidFill>
                  <a:srgbClr val="000000"/>
                </a:solidFill>
              </a:rPr>
              <a:t>&lt;WFS_LockFeatureResponse </a:t>
            </a:r>
          </a:p>
          <a:p>
            <a:pPr marL="342900" indent="-342900">
              <a:buClr>
                <a:schemeClr val="accent1"/>
              </a:buClr>
            </a:pPr>
            <a:r>
              <a:rPr lang="en-US" sz="1600">
                <a:solidFill>
                  <a:srgbClr val="000000"/>
                </a:solidFill>
              </a:rPr>
              <a:t>  xmlns="http://www.opengis.net/wfs" </a:t>
            </a:r>
          </a:p>
          <a:p>
            <a:pPr marL="342900" indent="-342900">
              <a:buClr>
                <a:schemeClr val="accent1"/>
              </a:buClr>
            </a:pPr>
            <a:r>
              <a:rPr lang="en-US" sz="1600">
                <a:solidFill>
                  <a:srgbClr val="000000"/>
                </a:solidFill>
              </a:rPr>
              <a:t>  xmlns:xsi="http://www.w3.org/2001/XMLSchema-instance" </a:t>
            </a:r>
          </a:p>
          <a:p>
            <a:pPr marL="342900" indent="-342900">
              <a:buClr>
                <a:schemeClr val="accent1"/>
              </a:buClr>
            </a:pPr>
            <a:r>
              <a:rPr lang="en-US" sz="1600">
                <a:solidFill>
                  <a:srgbClr val="000000"/>
                </a:solidFill>
              </a:rPr>
              <a:t>  xsi:schemaLocation="http://www.opengis.net/wfs ../wfs/1.0.0/WFStransaction.xsd"&gt; </a:t>
            </a:r>
          </a:p>
          <a:p>
            <a:pPr marL="342900" indent="-342900">
              <a:buClr>
                <a:schemeClr val="accent1"/>
              </a:buClr>
            </a:pPr>
            <a:r>
              <a:rPr lang="en-US" sz="1600">
                <a:solidFill>
                  <a:srgbClr val="000000"/>
                </a:solidFill>
              </a:rPr>
              <a:t>  </a:t>
            </a:r>
            <a:r>
              <a:rPr lang="en-US" sz="1600">
                <a:solidFill>
                  <a:schemeClr val="accent1"/>
                </a:solidFill>
              </a:rPr>
              <a:t>&lt;LockId&gt;2568&lt;/LockId&gt; </a:t>
            </a:r>
          </a:p>
          <a:p>
            <a:pPr marL="342900" indent="-342900">
              <a:buClr>
                <a:schemeClr val="accent1"/>
              </a:buClr>
            </a:pPr>
            <a:r>
              <a:rPr lang="en-US" sz="1600">
                <a:solidFill>
                  <a:srgbClr val="000000"/>
                </a:solidFill>
              </a:rPr>
              <a:t>&lt;/WFS_LockFeatureResponse&gt; </a:t>
            </a:r>
          </a:p>
        </p:txBody>
      </p:sp>
      <p:sp>
        <p:nvSpPr>
          <p:cNvPr id="5" name="Text Box 5"/>
          <p:cNvSpPr txBox="1">
            <a:spLocks noChangeArrowheads="1"/>
          </p:cNvSpPr>
          <p:nvPr/>
        </p:nvSpPr>
        <p:spPr bwMode="auto">
          <a:xfrm>
            <a:off x="4308475" y="3925888"/>
            <a:ext cx="2168525" cy="646112"/>
          </a:xfrm>
          <a:prstGeom prst="rect">
            <a:avLst/>
          </a:prstGeom>
          <a:solidFill>
            <a:schemeClr val="bg1"/>
          </a:solidFill>
          <a:ln w="12700">
            <a:solidFill>
              <a:schemeClr val="hlink"/>
            </a:solidFill>
            <a:miter lim="800000"/>
            <a:headEnd type="none" w="sm" len="sm"/>
            <a:tailEnd type="none" w="sm" len="sm"/>
          </a:ln>
          <a:effectLst>
            <a:outerShdw blurRad="63500" dist="38100" dir="2700000" algn="tl" rotWithShape="0">
              <a:srgbClr val="000000">
                <a:alpha val="39999"/>
              </a:srgbClr>
            </a:outerShdw>
          </a:effectLst>
        </p:spPr>
        <p:txBody>
          <a:bodyPr>
            <a:prstTxWarp prst="textNoShape">
              <a:avLst/>
            </a:prstTxWarp>
            <a:spAutoFit/>
          </a:bodyPr>
          <a:lstStyle/>
          <a:p>
            <a:pPr defTabSz="762000" eaLnBrk="0" hangingPunct="0">
              <a:defRPr/>
            </a:pPr>
            <a:r>
              <a:rPr lang="en-GB" sz="1800" b="0" dirty="0">
                <a:solidFill>
                  <a:schemeClr val="accent1"/>
                </a:solidFill>
                <a:latin typeface="Univers" charset="0"/>
                <a:ea typeface="Times New Roman" pitchFamily="-84" charset="0"/>
                <a:cs typeface="Times New Roman" pitchFamily="-84" charset="0"/>
              </a:rPr>
              <a:t>System-generated lock id</a:t>
            </a:r>
          </a:p>
        </p:txBody>
      </p:sp>
      <p:sp>
        <p:nvSpPr>
          <p:cNvPr id="116742" name="Rectangle 4"/>
          <p:cNvSpPr>
            <a:spLocks noChangeArrowheads="1"/>
          </p:cNvSpPr>
          <p:nvPr/>
        </p:nvSpPr>
        <p:spPr bwMode="gray">
          <a:xfrm>
            <a:off x="920750" y="3860800"/>
            <a:ext cx="2736850" cy="215900"/>
          </a:xfrm>
          <a:prstGeom prst="rect">
            <a:avLst/>
          </a:prstGeom>
          <a:noFill/>
          <a:ln w="19050">
            <a:solidFill>
              <a:schemeClr val="accent1"/>
            </a:solidFill>
            <a:miter lim="800000"/>
            <a:headEnd/>
            <a:tailEnd/>
          </a:ln>
        </p:spPr>
        <p:txBody>
          <a:bodyPr anchor="ctr">
            <a:prstTxWarp prst="textNoShape">
              <a:avLst/>
            </a:prstTxWarp>
          </a:bodyPr>
          <a:lstStyle/>
          <a:p>
            <a:endParaRPr lang="fr-F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ea typeface="ＭＳ Ｐゴシック" pitchFamily="-111" charset="-128"/>
                <a:cs typeface="ＭＳ Ｐゴシック" pitchFamily="-111" charset="-128"/>
              </a:rPr>
              <a:t>Locking failure</a:t>
            </a:r>
          </a:p>
        </p:txBody>
      </p:sp>
      <p:sp>
        <p:nvSpPr>
          <p:cNvPr id="117763" name="Rectangle 6"/>
          <p:cNvSpPr>
            <a:spLocks noGrp="1" noChangeArrowheads="1"/>
          </p:cNvSpPr>
          <p:nvPr>
            <p:ph type="body" idx="1"/>
          </p:nvPr>
        </p:nvSpPr>
        <p:spPr/>
        <p:txBody>
          <a:bodyPr/>
          <a:lstStyle/>
          <a:p>
            <a:pPr eaLnBrk="1" hangingPunct="1"/>
            <a:r>
              <a:rPr lang="en-US">
                <a:ea typeface="ＭＳ Ｐゴシック" pitchFamily="-111" charset="-128"/>
                <a:cs typeface="ＭＳ Ｐゴシック" pitchFamily="-111" charset="-128"/>
              </a:rPr>
              <a:t>Returned when unable to lock one of more features</a:t>
            </a:r>
          </a:p>
          <a:p>
            <a:pPr eaLnBrk="1" hangingPunct="1"/>
            <a:r>
              <a:rPr lang="en-US">
                <a:ea typeface="ＭＳ Ｐゴシック" pitchFamily="-111" charset="-128"/>
                <a:cs typeface="ＭＳ Ｐゴシック" pitchFamily="-111" charset="-128"/>
              </a:rPr>
              <a:t>Usually because they are already locked</a:t>
            </a:r>
          </a:p>
        </p:txBody>
      </p:sp>
      <p:sp>
        <p:nvSpPr>
          <p:cNvPr id="117764" name="Rectangle 8"/>
          <p:cNvSpPr>
            <a:spLocks noChangeArrowheads="1"/>
          </p:cNvSpPr>
          <p:nvPr/>
        </p:nvSpPr>
        <p:spPr bwMode="gray">
          <a:xfrm>
            <a:off x="742950" y="2514600"/>
            <a:ext cx="8166100" cy="3540125"/>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defTabSz="228600"/>
            <a:r>
              <a:rPr lang="en-US" sz="1600"/>
              <a:t>&lt;ogc:ServiceExceptionReport version="1.2.0" </a:t>
            </a:r>
          </a:p>
          <a:p>
            <a:pPr defTabSz="228600"/>
            <a:r>
              <a:rPr lang="en-US" sz="1600"/>
              <a:t>	xsi:schemaLocation="http://www.opengis.net/ogc 	http://localhost:7001/examples/servlet/xsds/OGC-exception.xsd"&gt;</a:t>
            </a:r>
          </a:p>
          <a:p>
            <a:pPr defTabSz="228600"/>
            <a:r>
              <a:rPr lang="en-US" sz="1600">
                <a:solidFill>
                  <a:schemeClr val="accent1"/>
                </a:solidFill>
              </a:rPr>
              <a:t>	&lt;ogc:ServiceException code="WFS-1027"&gt;</a:t>
            </a:r>
          </a:p>
          <a:p>
            <a:pPr defTabSz="228600"/>
            <a:r>
              <a:rPr lang="en-US" sz="1600"/>
              <a:t>		Message:</a:t>
            </a:r>
            <a:r>
              <a:rPr lang="en-US" sz="1600">
                <a:solidFill>
                  <a:schemeClr val="accent1"/>
                </a:solidFill>
              </a:rPr>
              <a:t>Requested Feature instances cannot be locked</a:t>
            </a:r>
          </a:p>
          <a:p>
            <a:pPr defTabSz="228600"/>
            <a:r>
              <a:rPr lang="en-US" sz="1600"/>
              <a:t>		Original exception :</a:t>
            </a:r>
          </a:p>
          <a:p>
            <a:pPr defTabSz="228600"/>
            <a:r>
              <a:rPr lang="en-US" sz="1600"/>
              <a:t>		java.sql.SQLException: ORA-13199: Row cannot be locked</a:t>
            </a:r>
          </a:p>
          <a:p>
            <a:pPr defTabSz="228600"/>
            <a:r>
              <a:rPr lang="en-US" sz="1600"/>
              <a:t>		ORA-06512: at "MDSYS.MD", line 1723</a:t>
            </a:r>
          </a:p>
          <a:p>
            <a:pPr defTabSz="228600"/>
            <a:r>
              <a:rPr lang="en-US" sz="1600"/>
              <a:t>		ORA-06512: at "MDSYS.MDERR", line 17</a:t>
            </a:r>
          </a:p>
          <a:p>
            <a:pPr defTabSz="228600"/>
            <a:r>
              <a:rPr lang="en-US" sz="1600"/>
              <a:t>		ORA-06512: at "MDSYS.SDO_WFS_LOCK", line 215</a:t>
            </a:r>
          </a:p>
          <a:p>
            <a:pPr defTabSz="228600"/>
            <a:r>
              <a:rPr lang="en-US" sz="1600"/>
              <a:t>		ORA-06512: at "MDSYS.SDO_WFS_LOCK", line 86</a:t>
            </a:r>
          </a:p>
          <a:p>
            <a:pPr defTabSz="228600"/>
            <a:r>
              <a:rPr lang="en-US" sz="1600"/>
              <a:t>		ORA-06512: at line 1</a:t>
            </a:r>
          </a:p>
          <a:p>
            <a:pPr defTabSz="228600"/>
            <a:r>
              <a:rPr lang="en-US" sz="1600"/>
              <a:t>	&lt;/ogc:ServiceException&gt;</a:t>
            </a:r>
          </a:p>
          <a:p>
            <a:pPr defTabSz="228600"/>
            <a:r>
              <a:rPr lang="en-US" sz="1600"/>
              <a:t>&lt;/ogc:ServiceExceptionReport&gt;</a:t>
            </a:r>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request</a:t>
            </a:r>
            <a:endParaRPr lang="fr-FR">
              <a:ea typeface="ＭＳ Ｐゴシック" pitchFamily="-111" charset="-128"/>
              <a:cs typeface="ＭＳ Ｐゴシック" pitchFamily="-111" charset="-128"/>
            </a:endParaRPr>
          </a:p>
        </p:txBody>
      </p:sp>
      <p:sp>
        <p:nvSpPr>
          <p:cNvPr id="118787" name="Rectangle 3"/>
          <p:cNvSpPr>
            <a:spLocks noChangeArrowheads="1"/>
          </p:cNvSpPr>
          <p:nvPr/>
        </p:nvSpPr>
        <p:spPr bwMode="auto">
          <a:xfrm>
            <a:off x="685800" y="1298575"/>
            <a:ext cx="8991600" cy="2462213"/>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&lt;wfs:Transaction service="WFS“ version="1.0.0"</a:t>
            </a:r>
          </a:p>
          <a:p>
            <a:pPr marL="342900" indent="-342900">
              <a:buClr>
                <a:schemeClr val="accent1"/>
              </a:buClr>
            </a:pPr>
            <a:r>
              <a:rPr lang="en-US" sz="1400">
                <a:solidFill>
                  <a:srgbClr val="000000"/>
                </a:solidFill>
              </a:rPr>
              <a:t>  xmlns:gml="http://www.opengis.net/gml" xmlns:wfs="http://www.opengis.net/wfs"</a:t>
            </a:r>
          </a:p>
          <a:p>
            <a:pPr marL="342900" indent="-342900">
              <a:buClr>
                <a:schemeClr val="accent1"/>
              </a:buClr>
            </a:pPr>
            <a:r>
              <a:rPr lang="en-US" sz="1400">
                <a:solidFill>
                  <a:srgbClr val="000000"/>
                </a:solidFill>
              </a:rPr>
              <a:t>  xmlns:ogc="http://www.opengis.net/ogc“ </a:t>
            </a:r>
          </a:p>
          <a:p>
            <a:pPr marL="342900" indent="-342900">
              <a:buClr>
                <a:schemeClr val="accent1"/>
              </a:buClr>
            </a:pPr>
            <a:r>
              <a:rPr lang="en-US" sz="1400">
                <a:solidFill>
                  <a:srgbClr val="000000"/>
                </a:solidFill>
              </a:rPr>
              <a:t>  xmlns:scottns="http://www.myserver.com/scott"&gt;</a:t>
            </a:r>
          </a:p>
          <a:p>
            <a:pPr marL="342900" indent="-342900">
              <a:buClr>
                <a:schemeClr val="accent1"/>
              </a:buClr>
            </a:pPr>
            <a:r>
              <a:rPr lang="en-US" sz="1400">
                <a:solidFill>
                  <a:schemeClr val="accent1"/>
                </a:solidFill>
              </a:rPr>
              <a:t> &lt;wfs:Insert handle="INSERT-01"&gt;…&lt;/wfs:Insert&gt;</a:t>
            </a:r>
          </a:p>
          <a:p>
            <a:pPr marL="342900" indent="-342900">
              <a:buClr>
                <a:schemeClr val="accent1"/>
              </a:buClr>
            </a:pPr>
            <a:r>
              <a:rPr lang="en-US" sz="1400">
                <a:solidFill>
                  <a:schemeClr val="accent1"/>
                </a:solidFill>
              </a:rPr>
              <a:t> &lt;wfs:Insert handle="INSERT-02"&gt;…&lt;/wfs:Insert&gt;</a:t>
            </a:r>
          </a:p>
          <a:p>
            <a:pPr marL="342900" indent="-342900">
              <a:buClr>
                <a:schemeClr val="accent1"/>
              </a:buClr>
            </a:pPr>
            <a:r>
              <a:rPr lang="en-US" sz="1400">
                <a:solidFill>
                  <a:schemeClr val="accent1"/>
                </a:solidFill>
              </a:rPr>
              <a:t> &lt;wfs:Update&gt;…&lt;/ wfs:Update&gt;</a:t>
            </a:r>
          </a:p>
          <a:p>
            <a:pPr marL="342900" indent="-342900">
              <a:buClr>
                <a:schemeClr val="accent1"/>
              </a:buClr>
            </a:pPr>
            <a:r>
              <a:rPr lang="en-US" sz="1400">
                <a:solidFill>
                  <a:schemeClr val="accent1"/>
                </a:solidFill>
              </a:rPr>
              <a:t> &lt;wfs:Update&gt;…&lt;/ wfs:Update&gt;</a:t>
            </a:r>
          </a:p>
          <a:p>
            <a:pPr marL="342900" indent="-342900">
              <a:buClr>
                <a:schemeClr val="accent1"/>
              </a:buClr>
            </a:pPr>
            <a:r>
              <a:rPr lang="en-US" sz="1400">
                <a:solidFill>
                  <a:schemeClr val="accent1"/>
                </a:solidFill>
              </a:rPr>
              <a:t> &lt;wfs:Update&gt;…&lt;/ wfs:Update&gt;</a:t>
            </a:r>
          </a:p>
          <a:p>
            <a:pPr marL="342900" indent="-342900">
              <a:buClr>
                <a:schemeClr val="accent1"/>
              </a:buClr>
            </a:pPr>
            <a:r>
              <a:rPr lang="en-US" sz="1400">
                <a:solidFill>
                  <a:schemeClr val="accent1"/>
                </a:solidFill>
              </a:rPr>
              <a:t> &lt;wfs.Delete&gt;…&lt;/ wfs.Delete&gt;</a:t>
            </a:r>
          </a:p>
          <a:p>
            <a:pPr marL="342900" indent="-342900">
              <a:buClr>
                <a:schemeClr val="accent1"/>
              </a:buClr>
            </a:pPr>
            <a:r>
              <a:rPr lang="en-US" sz="1400">
                <a:solidFill>
                  <a:srgbClr val="000000"/>
                </a:solidFill>
              </a:rPr>
              <a:t>&lt;/wfs:Transaction&gt;</a:t>
            </a:r>
          </a:p>
        </p:txBody>
      </p:sp>
      <p:sp>
        <p:nvSpPr>
          <p:cNvPr id="118788" name="Content Placeholder 4"/>
          <p:cNvSpPr txBox="1">
            <a:spLocks/>
          </p:cNvSpPr>
          <p:nvPr/>
        </p:nvSpPr>
        <p:spPr bwMode="auto">
          <a:xfrm>
            <a:off x="685800" y="4298950"/>
            <a:ext cx="7537450" cy="1722438"/>
          </a:xfrm>
          <a:prstGeom prst="rect">
            <a:avLst/>
          </a:prstGeom>
          <a:noFill/>
          <a:ln w="9525">
            <a:noFill/>
            <a:miter lim="800000"/>
            <a:headEnd/>
            <a:tailEnd/>
          </a:ln>
        </p:spPr>
        <p:txBody>
          <a:bodyPr>
            <a:prstTxWarp prst="textNoShape">
              <a:avLst/>
            </a:prstTxWarp>
          </a:bodyPr>
          <a:lstStyle/>
          <a:p>
            <a:pPr marL="227013" indent="-227013" eaLnBrk="0" hangingPunct="0">
              <a:spcBef>
                <a:spcPct val="20000"/>
              </a:spcBef>
              <a:buClr>
                <a:schemeClr val="accent1"/>
              </a:buClr>
              <a:buFontTx/>
              <a:buChar char="•"/>
            </a:pPr>
            <a:r>
              <a:rPr lang="fr-FR" sz="2400" b="0">
                <a:latin typeface="Arial" pitchFamily="-111" charset="0"/>
              </a:rPr>
              <a:t>A single request can group multiple individual updates (inserts, updates, deletes)</a:t>
            </a:r>
          </a:p>
          <a:p>
            <a:pPr marL="227013" indent="-227013" eaLnBrk="0" hangingPunct="0">
              <a:spcBef>
                <a:spcPct val="20000"/>
              </a:spcBef>
              <a:buClr>
                <a:schemeClr val="accent1"/>
              </a:buClr>
              <a:buFontTx/>
              <a:buChar char="•"/>
            </a:pPr>
            <a:r>
              <a:rPr lang="fr-FR" sz="2400" b="0">
                <a:latin typeface="Arial" pitchFamily="-111" charset="0"/>
              </a:rPr>
              <a:t>Executed as a single atomic transaction</a:t>
            </a:r>
          </a:p>
          <a:p>
            <a:pPr marL="227013" indent="-227013" eaLnBrk="0" hangingPunct="0">
              <a:spcBef>
                <a:spcPct val="20000"/>
              </a:spcBef>
              <a:buClr>
                <a:schemeClr val="accent1"/>
              </a:buClr>
              <a:buFontTx/>
              <a:buChar char="•"/>
            </a:pPr>
            <a:r>
              <a:rPr lang="fr-FR" sz="2400" b="0">
                <a:latin typeface="Arial" pitchFamily="-111" charset="0"/>
              </a:rPr>
              <a:t>Automatically committed</a:t>
            </a:r>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a:t>
            </a:r>
            <a:r>
              <a:rPr lang="en-US" i="1">
                <a:ea typeface="ＭＳ Ｐゴシック" pitchFamily="-111" charset="-128"/>
                <a:cs typeface="ＭＳ Ｐゴシック" pitchFamily="-111" charset="-128"/>
              </a:rPr>
              <a:t>Insert</a:t>
            </a:r>
            <a:endParaRPr lang="fr-FR">
              <a:ea typeface="ＭＳ Ｐゴシック" pitchFamily="-111" charset="-128"/>
              <a:cs typeface="ＭＳ Ｐゴシック" pitchFamily="-111" charset="-128"/>
            </a:endParaRPr>
          </a:p>
        </p:txBody>
      </p:sp>
      <p:sp>
        <p:nvSpPr>
          <p:cNvPr id="119811" name="Rectangle 3"/>
          <p:cNvSpPr>
            <a:spLocks noChangeArrowheads="1"/>
          </p:cNvSpPr>
          <p:nvPr/>
        </p:nvSpPr>
        <p:spPr bwMode="auto">
          <a:xfrm>
            <a:off x="685800" y="1298575"/>
            <a:ext cx="8991600" cy="45847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&lt;wfs:Transaction service="WFS“ version="1.0.0"</a:t>
            </a:r>
          </a:p>
          <a:p>
            <a:pPr marL="342900" indent="-342900">
              <a:buClr>
                <a:schemeClr val="accent1"/>
              </a:buClr>
            </a:pPr>
            <a:r>
              <a:rPr lang="en-US" sz="1400">
                <a:solidFill>
                  <a:srgbClr val="000000"/>
                </a:solidFill>
              </a:rPr>
              <a:t>  xmlns:gml="http://www.opengis.net/gml" xmlns:wfs="http://www.opengis.net/wfs"</a:t>
            </a:r>
          </a:p>
          <a:p>
            <a:pPr marL="342900" indent="-342900">
              <a:buClr>
                <a:schemeClr val="accent1"/>
              </a:buClr>
            </a:pPr>
            <a:r>
              <a:rPr lang="en-US" sz="1400">
                <a:solidFill>
                  <a:srgbClr val="000000"/>
                </a:solidFill>
              </a:rPr>
              <a:t>  xmlns:ogc="http://www.opengis.net/ogc“ </a:t>
            </a:r>
          </a:p>
          <a:p>
            <a:pPr marL="342900" indent="-342900">
              <a:buClr>
                <a:schemeClr val="accent1"/>
              </a:buClr>
            </a:pPr>
            <a:r>
              <a:rPr lang="en-US" sz="1400">
                <a:solidFill>
                  <a:srgbClr val="000000"/>
                </a:solidFill>
              </a:rPr>
              <a:t>  xmlns:scottns="http://www.myserver.com/scott"&gt;</a:t>
            </a:r>
          </a:p>
          <a:p>
            <a:pPr marL="342900" indent="-342900">
              <a:buClr>
                <a:schemeClr val="accent1"/>
              </a:buClr>
            </a:pPr>
            <a:r>
              <a:rPr lang="en-US" sz="1400">
                <a:solidFill>
                  <a:schemeClr val="accent1"/>
                </a:solidFill>
              </a:rPr>
              <a:t>  &lt;wfs:Insert handle="INSERT-01"&gt;</a:t>
            </a:r>
          </a:p>
          <a:p>
            <a:pPr marL="342900" indent="-342900">
              <a:buClr>
                <a:schemeClr val="accent1"/>
              </a:buClr>
            </a:pPr>
            <a:r>
              <a:rPr lang="en-US" sz="1400">
                <a:solidFill>
                  <a:schemeClr val="accent1"/>
                </a:solidFill>
              </a:rPr>
              <a:t>    &lt;scottns:UsCities xmlns:scottns="http://www.myserver.com/scott"&gt;</a:t>
            </a:r>
          </a:p>
          <a:p>
            <a:pPr marL="342900" indent="-342900">
              <a:buClr>
                <a:schemeClr val="accent1"/>
              </a:buClr>
            </a:pPr>
            <a:r>
              <a:rPr lang="en-US" sz="1400">
                <a:solidFill>
                  <a:schemeClr val="accent1"/>
                </a:solidFill>
              </a:rPr>
              <a:t>      &lt;scottns:ID&gt;196&lt;/scottns:ID&gt;</a:t>
            </a:r>
          </a:p>
          <a:p>
            <a:pPr marL="342900" indent="-342900">
              <a:buClr>
                <a:schemeClr val="accent1"/>
              </a:buClr>
            </a:pPr>
            <a:r>
              <a:rPr lang="en-US" sz="1400">
                <a:solidFill>
                  <a:schemeClr val="accent1"/>
                </a:solidFill>
              </a:rPr>
              <a:t>      &lt;scottns:CITY&gt;Bismarck&lt;/scottns:CITY&gt;</a:t>
            </a:r>
          </a:p>
          <a:p>
            <a:pPr marL="342900" indent="-342900">
              <a:buClr>
                <a:schemeClr val="accent1"/>
              </a:buClr>
            </a:pPr>
            <a:r>
              <a:rPr lang="en-US" sz="1400">
                <a:solidFill>
                  <a:schemeClr val="accent1"/>
                </a:solidFill>
              </a:rPr>
              <a:t>      &lt;scottns:STATE_ABRV&gt;ND&lt;/scottns:STATE_ABRV&gt;</a:t>
            </a:r>
          </a:p>
          <a:p>
            <a:pPr marL="342900" indent="-342900">
              <a:buClr>
                <a:schemeClr val="accent1"/>
              </a:buClr>
            </a:pPr>
            <a:r>
              <a:rPr lang="en-US" sz="1400">
                <a:solidFill>
                  <a:schemeClr val="accent1"/>
                </a:solidFill>
              </a:rPr>
              <a:t>      &lt;scottns:POP90&gt;280000&lt;/scottns:POP90&gt;</a:t>
            </a:r>
          </a:p>
          <a:p>
            <a:pPr marL="342900" indent="-342900">
              <a:buClr>
                <a:schemeClr val="accent1"/>
              </a:buClr>
            </a:pPr>
            <a:r>
              <a:rPr lang="en-US" sz="1400">
                <a:solidFill>
                  <a:schemeClr val="accent1"/>
                </a:solidFill>
              </a:rPr>
              <a:t>      &lt;scottns:RANK90&gt;212&lt;/scottns:RANK90&gt;</a:t>
            </a:r>
          </a:p>
          <a:p>
            <a:pPr marL="342900" indent="-342900">
              <a:buClr>
                <a:schemeClr val="accent1"/>
              </a:buClr>
            </a:pPr>
            <a:r>
              <a:rPr lang="en-US" sz="1400">
                <a:solidFill>
                  <a:schemeClr val="accent1"/>
                </a:solidFill>
              </a:rPr>
              <a:t>      &lt;scottns:LOCATION&gt;</a:t>
            </a:r>
          </a:p>
          <a:p>
            <a:pPr marL="342900" indent="-342900">
              <a:buClr>
                <a:schemeClr val="accent1"/>
              </a:buClr>
            </a:pPr>
            <a:r>
              <a:rPr lang="en-US" sz="1400">
                <a:solidFill>
                  <a:schemeClr val="accent1"/>
                </a:solidFill>
              </a:rPr>
              <a:t>        &lt;gml:Point srsName="SDO:8307" xmlns:gml="http://www.opengis.net/gml"&gt;</a:t>
            </a:r>
          </a:p>
          <a:p>
            <a:pPr marL="342900" indent="-342900">
              <a:buClr>
                <a:schemeClr val="accent1"/>
              </a:buClr>
            </a:pPr>
            <a:r>
              <a:rPr lang="en-US" sz="1400">
                <a:solidFill>
                  <a:schemeClr val="accent1"/>
                </a:solidFill>
              </a:rPr>
              <a:t>          &lt;gml:coordinates decimal="." cs="," ts=" "&gt;</a:t>
            </a:r>
          </a:p>
          <a:p>
            <a:pPr marL="342900" indent="-342900">
              <a:buClr>
                <a:schemeClr val="accent1"/>
              </a:buClr>
            </a:pPr>
            <a:r>
              <a:rPr lang="en-US" sz="1400">
                <a:solidFill>
                  <a:schemeClr val="accent1"/>
                </a:solidFill>
              </a:rPr>
              <a:t>           -100.74869 46.7666667  </a:t>
            </a:r>
          </a:p>
          <a:p>
            <a:pPr marL="342900" indent="-342900">
              <a:buClr>
                <a:schemeClr val="accent1"/>
              </a:buClr>
            </a:pPr>
            <a:r>
              <a:rPr lang="en-US" sz="1400">
                <a:solidFill>
                  <a:schemeClr val="accent1"/>
                </a:solidFill>
              </a:rPr>
              <a:t>          &lt;/gml:coordinates&gt;</a:t>
            </a:r>
          </a:p>
          <a:p>
            <a:pPr marL="342900" indent="-342900">
              <a:buClr>
                <a:schemeClr val="accent1"/>
              </a:buClr>
            </a:pPr>
            <a:r>
              <a:rPr lang="en-US" sz="1400">
                <a:solidFill>
                  <a:schemeClr val="accent1"/>
                </a:solidFill>
              </a:rPr>
              <a:t>        &lt;/gml:Point&gt;</a:t>
            </a:r>
          </a:p>
          <a:p>
            <a:pPr marL="342900" indent="-342900">
              <a:buClr>
                <a:schemeClr val="accent1"/>
              </a:buClr>
            </a:pPr>
            <a:r>
              <a:rPr lang="en-US" sz="1400">
                <a:solidFill>
                  <a:schemeClr val="accent1"/>
                </a:solidFill>
              </a:rPr>
              <a:t>      &lt;/scottns:LOCATION&gt;</a:t>
            </a:r>
          </a:p>
          <a:p>
            <a:pPr marL="342900" indent="-342900">
              <a:buClr>
                <a:schemeClr val="accent1"/>
              </a:buClr>
            </a:pPr>
            <a:r>
              <a:rPr lang="en-US" sz="1400">
                <a:solidFill>
                  <a:schemeClr val="accent1"/>
                </a:solidFill>
              </a:rPr>
              <a:t>    &lt;/scottns:UsCities&gt;</a:t>
            </a:r>
          </a:p>
          <a:p>
            <a:pPr marL="342900" indent="-342900">
              <a:buClr>
                <a:schemeClr val="accent1"/>
              </a:buClr>
            </a:pPr>
            <a:r>
              <a:rPr lang="en-US" sz="1400">
                <a:solidFill>
                  <a:schemeClr val="accent1"/>
                </a:solidFill>
              </a:rPr>
              <a:t>  &lt;/wfs:Insert&gt;</a:t>
            </a:r>
          </a:p>
          <a:p>
            <a:pPr marL="342900" indent="-342900">
              <a:buClr>
                <a:schemeClr val="accent1"/>
              </a:buClr>
            </a:pPr>
            <a:r>
              <a:rPr lang="en-US" sz="1400">
                <a:solidFill>
                  <a:srgbClr val="000000"/>
                </a:solidFill>
              </a:rPr>
              <a:t>&lt;/wfs:Transaction&gt;</a:t>
            </a:r>
          </a:p>
        </p:txBody>
      </p:sp>
      <p:sp>
        <p:nvSpPr>
          <p:cNvPr id="119812" name="Rectangle 4"/>
          <p:cNvSpPr>
            <a:spLocks noChangeArrowheads="1"/>
          </p:cNvSpPr>
          <p:nvPr/>
        </p:nvSpPr>
        <p:spPr bwMode="gray">
          <a:xfrm>
            <a:off x="990600" y="2209800"/>
            <a:ext cx="8272463" cy="3386138"/>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670725" name="Text Box 5"/>
          <p:cNvSpPr txBox="1">
            <a:spLocks noChangeArrowheads="1"/>
          </p:cNvSpPr>
          <p:nvPr/>
        </p:nvSpPr>
        <p:spPr bwMode="auto">
          <a:xfrm>
            <a:off x="7848600" y="2805113"/>
            <a:ext cx="1905000" cy="928687"/>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 attributes and their values</a:t>
            </a:r>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a:t>
            </a:r>
            <a:r>
              <a:rPr lang="en-US" i="1">
                <a:ea typeface="ＭＳ Ｐゴシック" pitchFamily="-111" charset="-128"/>
                <a:cs typeface="ＭＳ Ｐゴシック" pitchFamily="-111" charset="-128"/>
              </a:rPr>
              <a:t>Update</a:t>
            </a:r>
            <a:endParaRPr lang="fr-FR">
              <a:ea typeface="ＭＳ Ｐゴシック" pitchFamily="-111" charset="-128"/>
              <a:cs typeface="ＭＳ Ｐゴシック" pitchFamily="-111" charset="-128"/>
            </a:endParaRPr>
          </a:p>
        </p:txBody>
      </p:sp>
      <p:sp>
        <p:nvSpPr>
          <p:cNvPr id="120835" name="Rectangle 3"/>
          <p:cNvSpPr>
            <a:spLocks noChangeArrowheads="1"/>
          </p:cNvSpPr>
          <p:nvPr/>
        </p:nvSpPr>
        <p:spPr bwMode="auto">
          <a:xfrm>
            <a:off x="685800" y="1298575"/>
            <a:ext cx="8991600" cy="45847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&lt;wfs:Transaction</a:t>
            </a:r>
          </a:p>
          <a:p>
            <a:pPr marL="342900" indent="-342900">
              <a:buClr>
                <a:schemeClr val="accent1"/>
              </a:buClr>
            </a:pPr>
            <a:r>
              <a:rPr lang="en-US" sz="1400">
                <a:solidFill>
                  <a:srgbClr val="000000"/>
                </a:solidFill>
              </a:rPr>
              <a:t>  service="WFS"</a:t>
            </a:r>
          </a:p>
          <a:p>
            <a:pPr marL="342900" indent="-342900">
              <a:buClr>
                <a:schemeClr val="accent1"/>
              </a:buClr>
            </a:pPr>
            <a:r>
              <a:rPr lang="en-US" sz="1400">
                <a:solidFill>
                  <a:srgbClr val="000000"/>
                </a:solidFill>
              </a:rPr>
              <a:t>  version="1.0.0"</a:t>
            </a:r>
          </a:p>
          <a:p>
            <a:pPr marL="342900" indent="-342900">
              <a:buClr>
                <a:schemeClr val="accent1"/>
              </a:buClr>
            </a:pPr>
            <a:r>
              <a:rPr lang="en-US" sz="1400">
                <a:solidFill>
                  <a:srgbClr val="000000"/>
                </a:solidFill>
              </a:rPr>
              <a:t>  xmlns:gml="http://www.opengis.net/gml"</a:t>
            </a:r>
          </a:p>
          <a:p>
            <a:pPr marL="342900" indent="-342900">
              <a:buClr>
                <a:schemeClr val="accent1"/>
              </a:buClr>
            </a:pPr>
            <a:r>
              <a:rPr lang="en-US" sz="1400">
                <a:solidFill>
                  <a:srgbClr val="000000"/>
                </a:solidFill>
              </a:rPr>
              <a:t>  xmlns:wfs="http://www.opengis.net/wfs"</a:t>
            </a:r>
          </a:p>
          <a:p>
            <a:pPr marL="342900" indent="-342900">
              <a:buClr>
                <a:schemeClr val="accent1"/>
              </a:buClr>
            </a:pPr>
            <a:r>
              <a:rPr lang="en-US" sz="1400">
                <a:solidFill>
                  <a:srgbClr val="000000"/>
                </a:solidFill>
              </a:rPr>
              <a:t>  xmlns:ogc="http://www.opengis.net/ogc"</a:t>
            </a:r>
          </a:p>
          <a:p>
            <a:pPr marL="342900" indent="-342900">
              <a:buClr>
                <a:schemeClr val="accent1"/>
              </a:buClr>
            </a:pPr>
            <a:r>
              <a:rPr lang="en-US" sz="1400">
                <a:solidFill>
                  <a:srgbClr val="000000"/>
                </a:solidFill>
              </a:rPr>
              <a:t>  xmlns:scottns="http://www.myserver.com/scott"&gt;</a:t>
            </a:r>
          </a:p>
          <a:p>
            <a:pPr marL="342900" indent="-342900">
              <a:buClr>
                <a:schemeClr val="accent1"/>
              </a:buClr>
            </a:pPr>
            <a:r>
              <a:rPr lang="en-US" sz="1400">
                <a:solidFill>
                  <a:srgbClr val="000000"/>
                </a:solidFill>
              </a:rPr>
              <a:t>  </a:t>
            </a:r>
            <a:r>
              <a:rPr lang="en-US" sz="1400">
                <a:solidFill>
                  <a:schemeClr val="accent1"/>
                </a:solidFill>
              </a:rPr>
              <a:t>&lt;wfs:LockId&gt;2568&lt;/wfs:LockId&gt;</a:t>
            </a:r>
          </a:p>
          <a:p>
            <a:pPr marL="342900" indent="-342900">
              <a:buClr>
                <a:schemeClr val="accent1"/>
              </a:buClr>
            </a:pPr>
            <a:r>
              <a:rPr lang="en-US" sz="1400">
                <a:solidFill>
                  <a:srgbClr val="000000"/>
                </a:solidFill>
              </a:rPr>
              <a:t>  </a:t>
            </a:r>
            <a:r>
              <a:rPr lang="en-US" sz="1400">
                <a:solidFill>
                  <a:schemeClr val="accent1"/>
                </a:solidFill>
              </a:rPr>
              <a:t>&lt;wfs:Update handle="UPDATE-01" typeName="scottns:UsCities"&gt;</a:t>
            </a:r>
          </a:p>
          <a:p>
            <a:pPr marL="342900" indent="-342900">
              <a:buClr>
                <a:schemeClr val="accent1"/>
              </a:buClr>
            </a:pPr>
            <a:r>
              <a:rPr lang="en-US" sz="1400">
                <a:solidFill>
                  <a:schemeClr val="accent1"/>
                </a:solidFill>
              </a:rPr>
              <a:t>    &lt;wfs:Property&gt;</a:t>
            </a:r>
          </a:p>
          <a:p>
            <a:pPr marL="342900" indent="-342900">
              <a:buClr>
                <a:schemeClr val="accent1"/>
              </a:buClr>
            </a:pPr>
            <a:r>
              <a:rPr lang="en-US" sz="1400">
                <a:solidFill>
                  <a:schemeClr val="accent1"/>
                </a:solidFill>
              </a:rPr>
              <a:t>      &lt;wfs:Name&gt;scottns:POP90&lt;/wfs:Name&gt;</a:t>
            </a:r>
          </a:p>
          <a:p>
            <a:pPr marL="342900" indent="-342900">
              <a:buClr>
                <a:schemeClr val="accent1"/>
              </a:buClr>
            </a:pPr>
            <a:r>
              <a:rPr lang="en-US" sz="1400">
                <a:solidFill>
                  <a:schemeClr val="accent1"/>
                </a:solidFill>
              </a:rPr>
              <a:t>      &lt;wfs:Value&gt;30000&lt;/wfs:Value&gt;</a:t>
            </a:r>
          </a:p>
          <a:p>
            <a:pPr marL="342900" indent="-342900">
              <a:buClr>
                <a:schemeClr val="accent1"/>
              </a:buClr>
            </a:pPr>
            <a:r>
              <a:rPr lang="en-US" sz="1400">
                <a:solidFill>
                  <a:schemeClr val="accent1"/>
                </a:solidFill>
              </a:rPr>
              <a:t>    &lt;/wfs:Property&gt;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&lt;ogc:PropertyIsGreaterThan&gt;</a:t>
            </a:r>
          </a:p>
          <a:p>
            <a:pPr marL="342900" indent="-342900">
              <a:buClr>
                <a:schemeClr val="accent1"/>
              </a:buClr>
            </a:pPr>
            <a:r>
              <a:rPr lang="en-US" sz="1400">
                <a:solidFill>
                  <a:schemeClr val="accent1"/>
                </a:solidFill>
              </a:rPr>
              <a:t>        &lt;ogc:PropertyName&gt;scottns:RANK90&lt;/ogc:PropertyName&gt;</a:t>
            </a:r>
          </a:p>
          <a:p>
            <a:pPr marL="342900" indent="-342900">
              <a:buClr>
                <a:schemeClr val="accent1"/>
              </a:buClr>
            </a:pPr>
            <a:r>
              <a:rPr lang="en-US" sz="1400">
                <a:solidFill>
                  <a:schemeClr val="accent1"/>
                </a:solidFill>
              </a:rPr>
              <a:t>        &lt;ogc:Literal&gt; 200 &lt;/ogc:Literal&gt;</a:t>
            </a:r>
          </a:p>
          <a:p>
            <a:pPr marL="342900" indent="-342900">
              <a:buClr>
                <a:schemeClr val="accent1"/>
              </a:buClr>
            </a:pPr>
            <a:r>
              <a:rPr lang="en-US" sz="1400">
                <a:solidFill>
                  <a:schemeClr val="accent1"/>
                </a:solidFill>
              </a:rPr>
              <a:t>      &lt;/ogc:PropertyIsGreaterThan&gt;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&lt;/wfs:Update&gt;</a:t>
            </a:r>
          </a:p>
          <a:p>
            <a:pPr marL="342900" indent="-342900">
              <a:buClr>
                <a:schemeClr val="accent1"/>
              </a:buClr>
            </a:pPr>
            <a:r>
              <a:rPr lang="en-US" sz="1400">
                <a:solidFill>
                  <a:srgbClr val="000000"/>
                </a:solidFill>
              </a:rPr>
              <a:t>&lt;/wfs:Transaction&gt;</a:t>
            </a:r>
          </a:p>
        </p:txBody>
      </p:sp>
      <p:sp>
        <p:nvSpPr>
          <p:cNvPr id="120836" name="Rectangle 4"/>
          <p:cNvSpPr>
            <a:spLocks noChangeArrowheads="1"/>
          </p:cNvSpPr>
          <p:nvPr/>
        </p:nvSpPr>
        <p:spPr bwMode="gray">
          <a:xfrm>
            <a:off x="990600" y="3886200"/>
            <a:ext cx="8272463" cy="12954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120837" name="Rectangle 6"/>
          <p:cNvSpPr>
            <a:spLocks noChangeArrowheads="1"/>
          </p:cNvSpPr>
          <p:nvPr/>
        </p:nvSpPr>
        <p:spPr bwMode="gray">
          <a:xfrm>
            <a:off x="990600" y="3048000"/>
            <a:ext cx="8272463" cy="8382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751621" name="Text Box 5"/>
          <p:cNvSpPr txBox="1">
            <a:spLocks noChangeArrowheads="1"/>
          </p:cNvSpPr>
          <p:nvPr/>
        </p:nvSpPr>
        <p:spPr bwMode="auto">
          <a:xfrm>
            <a:off x="7543800" y="4572000"/>
            <a:ext cx="2057400" cy="928688"/>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Filter that selects the features to update</a:t>
            </a:r>
          </a:p>
        </p:txBody>
      </p:sp>
      <p:sp>
        <p:nvSpPr>
          <p:cNvPr id="120839" name="Rectangle 8"/>
          <p:cNvSpPr>
            <a:spLocks noChangeArrowheads="1"/>
          </p:cNvSpPr>
          <p:nvPr/>
        </p:nvSpPr>
        <p:spPr bwMode="gray">
          <a:xfrm>
            <a:off x="990600" y="2819400"/>
            <a:ext cx="8272463" cy="228600"/>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751623" name="Text Box 7"/>
          <p:cNvSpPr txBox="1">
            <a:spLocks noChangeArrowheads="1"/>
          </p:cNvSpPr>
          <p:nvPr/>
        </p:nvSpPr>
        <p:spPr bwMode="auto">
          <a:xfrm>
            <a:off x="7620000" y="3384550"/>
            <a:ext cx="1905000" cy="654050"/>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List of updated properties</a:t>
            </a:r>
          </a:p>
        </p:txBody>
      </p:sp>
      <p:sp>
        <p:nvSpPr>
          <p:cNvPr id="751625" name="Text Box 9"/>
          <p:cNvSpPr txBox="1">
            <a:spLocks noChangeArrowheads="1"/>
          </p:cNvSpPr>
          <p:nvPr/>
        </p:nvSpPr>
        <p:spPr bwMode="auto">
          <a:xfrm>
            <a:off x="7620000" y="2514600"/>
            <a:ext cx="1905000" cy="379413"/>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Lock ID</a:t>
            </a:r>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i="1">
                <a:ea typeface="ＭＳ Ｐゴシック" pitchFamily="-111" charset="-128"/>
                <a:cs typeface="ＭＳ Ｐゴシック" pitchFamily="-111" charset="-128"/>
              </a:rPr>
              <a:t>Transaction</a:t>
            </a:r>
            <a:r>
              <a:rPr lang="en-US">
                <a:ea typeface="ＭＳ Ｐゴシック" pitchFamily="-111" charset="-128"/>
                <a:cs typeface="ＭＳ Ｐゴシック" pitchFamily="-111" charset="-128"/>
              </a:rPr>
              <a:t> </a:t>
            </a:r>
            <a:r>
              <a:rPr lang="en-US" i="1">
                <a:ea typeface="ＭＳ Ｐゴシック" pitchFamily="-111" charset="-128"/>
                <a:cs typeface="ＭＳ Ｐゴシック" pitchFamily="-111" charset="-128"/>
              </a:rPr>
              <a:t>Delete</a:t>
            </a:r>
            <a:endParaRPr lang="fr-FR">
              <a:ea typeface="ＭＳ Ｐゴシック" pitchFamily="-111" charset="-128"/>
              <a:cs typeface="ＭＳ Ｐゴシック" pitchFamily="-111" charset="-128"/>
            </a:endParaRPr>
          </a:p>
        </p:txBody>
      </p:sp>
      <p:sp>
        <p:nvSpPr>
          <p:cNvPr id="121859" name="Rectangle 3"/>
          <p:cNvSpPr>
            <a:spLocks noChangeArrowheads="1"/>
          </p:cNvSpPr>
          <p:nvPr/>
        </p:nvSpPr>
        <p:spPr bwMode="auto">
          <a:xfrm>
            <a:off x="685800" y="1298575"/>
            <a:ext cx="8991600" cy="3733800"/>
          </a:xfrm>
          <a:prstGeom prst="rect">
            <a:avLst/>
          </a:prstGeom>
          <a:solidFill>
            <a:srgbClr val="FFFF99"/>
          </a:solidFill>
          <a:ln w="25400">
            <a:solidFill>
              <a:schemeClr val="tx1"/>
            </a:solidFill>
            <a:miter lim="800000"/>
            <a:headEnd/>
            <a:tailEnd/>
          </a:ln>
        </p:spPr>
        <p:txBody>
          <a:bodyPr>
            <a:prstTxWarp prst="textNoShape">
              <a:avLst/>
            </a:prstTxWarp>
            <a:spAutoFit/>
          </a:bodyPr>
          <a:lstStyle/>
          <a:p>
            <a:pPr marL="342900" indent="-342900">
              <a:buClr>
                <a:schemeClr val="accent1"/>
              </a:buClr>
            </a:pPr>
            <a:r>
              <a:rPr lang="en-US" sz="1400">
                <a:solidFill>
                  <a:srgbClr val="000000"/>
                </a:solidFill>
              </a:rPr>
              <a:t>&lt;wfs:Transaction</a:t>
            </a:r>
          </a:p>
          <a:p>
            <a:pPr marL="342900" indent="-342900">
              <a:buClr>
                <a:schemeClr val="accent1"/>
              </a:buClr>
            </a:pPr>
            <a:r>
              <a:rPr lang="en-US" sz="1400">
                <a:solidFill>
                  <a:srgbClr val="000000"/>
                </a:solidFill>
              </a:rPr>
              <a:t>  service="WFS"</a:t>
            </a:r>
          </a:p>
          <a:p>
            <a:pPr marL="342900" indent="-342900">
              <a:buClr>
                <a:schemeClr val="accent1"/>
              </a:buClr>
            </a:pPr>
            <a:r>
              <a:rPr lang="en-US" sz="1400">
                <a:solidFill>
                  <a:srgbClr val="000000"/>
                </a:solidFill>
              </a:rPr>
              <a:t>  version="1.0.0"</a:t>
            </a:r>
          </a:p>
          <a:p>
            <a:pPr marL="342900" indent="-342900">
              <a:buClr>
                <a:schemeClr val="accent1"/>
              </a:buClr>
            </a:pPr>
            <a:r>
              <a:rPr lang="en-US" sz="1400">
                <a:solidFill>
                  <a:srgbClr val="000000"/>
                </a:solidFill>
              </a:rPr>
              <a:t>  xmlns:gml="http://www.opengis.net/gml"</a:t>
            </a:r>
          </a:p>
          <a:p>
            <a:pPr marL="342900" indent="-342900">
              <a:buClr>
                <a:schemeClr val="accent1"/>
              </a:buClr>
            </a:pPr>
            <a:r>
              <a:rPr lang="en-US" sz="1400">
                <a:solidFill>
                  <a:srgbClr val="000000"/>
                </a:solidFill>
              </a:rPr>
              <a:t>  xmlns:wfs="http://www.opengis.net/wfs"</a:t>
            </a:r>
          </a:p>
          <a:p>
            <a:pPr marL="342900" indent="-342900">
              <a:buClr>
                <a:schemeClr val="accent1"/>
              </a:buClr>
            </a:pPr>
            <a:r>
              <a:rPr lang="en-US" sz="1400">
                <a:solidFill>
                  <a:srgbClr val="000000"/>
                </a:solidFill>
              </a:rPr>
              <a:t>  xmlns:ogc="http://www.opengis.net/ogc"</a:t>
            </a:r>
          </a:p>
          <a:p>
            <a:pPr marL="342900" indent="-342900">
              <a:buClr>
                <a:schemeClr val="accent1"/>
              </a:buClr>
            </a:pPr>
            <a:r>
              <a:rPr lang="en-US" sz="1400">
                <a:solidFill>
                  <a:srgbClr val="000000"/>
                </a:solidFill>
              </a:rPr>
              <a:t>  xmlns:scottns="http://www.myserver.com/scott"&gt;</a:t>
            </a:r>
          </a:p>
          <a:p>
            <a:pPr marL="342900" indent="-342900">
              <a:buClr>
                <a:schemeClr val="accent1"/>
              </a:buClr>
            </a:pPr>
            <a:r>
              <a:rPr lang="en-US" sz="1400">
                <a:solidFill>
                  <a:schemeClr val="accent1"/>
                </a:solidFill>
              </a:rPr>
              <a:t>  &lt;LockId&gt;2568&lt;/LockId&gt;</a:t>
            </a:r>
            <a:r>
              <a:rPr lang="en-US" sz="1400">
                <a:solidFill>
                  <a:srgbClr val="000000"/>
                </a:solidFill>
              </a:rPr>
              <a:t> </a:t>
            </a:r>
          </a:p>
          <a:p>
            <a:pPr marL="342900" indent="-342900">
              <a:buClr>
                <a:schemeClr val="accent1"/>
              </a:buClr>
            </a:pPr>
            <a:r>
              <a:rPr lang="en-US" sz="1400">
                <a:solidFill>
                  <a:srgbClr val="000000"/>
                </a:solidFill>
              </a:rPr>
              <a:t>  </a:t>
            </a:r>
            <a:r>
              <a:rPr lang="en-US" sz="1400">
                <a:solidFill>
                  <a:schemeClr val="accent1"/>
                </a:solidFill>
              </a:rPr>
              <a:t>&lt;wfs:Delete handle="DELETE-01" typeName="scottns:UsCities"&gt;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&lt;ogc:PropertyIsGreaterThan&gt;</a:t>
            </a:r>
          </a:p>
          <a:p>
            <a:pPr marL="342900" indent="-342900">
              <a:buClr>
                <a:schemeClr val="accent1"/>
              </a:buClr>
            </a:pPr>
            <a:r>
              <a:rPr lang="en-US" sz="1400">
                <a:solidFill>
                  <a:schemeClr val="accent1"/>
                </a:solidFill>
              </a:rPr>
              <a:t>        &lt;ogc:PropertyName&gt;scottns:RANK90&lt;/ogc:PropertyName&gt;</a:t>
            </a:r>
          </a:p>
          <a:p>
            <a:pPr marL="342900" indent="-342900">
              <a:buClr>
                <a:schemeClr val="accent1"/>
              </a:buClr>
            </a:pPr>
            <a:r>
              <a:rPr lang="en-US" sz="1400">
                <a:solidFill>
                  <a:schemeClr val="accent1"/>
                </a:solidFill>
              </a:rPr>
              <a:t>        &lt;ogc:Literal&gt; 200 &lt;/ogc:Literal&gt;</a:t>
            </a:r>
          </a:p>
          <a:p>
            <a:pPr marL="342900" indent="-342900">
              <a:buClr>
                <a:schemeClr val="accent1"/>
              </a:buClr>
            </a:pPr>
            <a:r>
              <a:rPr lang="en-US" sz="1400">
                <a:solidFill>
                  <a:schemeClr val="accent1"/>
                </a:solidFill>
              </a:rPr>
              <a:t>      &lt;/ogc:PropertyIsGreaterThan&gt;</a:t>
            </a:r>
          </a:p>
          <a:p>
            <a:pPr marL="342900" indent="-342900">
              <a:buClr>
                <a:schemeClr val="accent1"/>
              </a:buClr>
            </a:pPr>
            <a:r>
              <a:rPr lang="en-US" sz="1400">
                <a:solidFill>
                  <a:schemeClr val="accent1"/>
                </a:solidFill>
              </a:rPr>
              <a:t>    &lt;/ogc:Filter&gt;</a:t>
            </a:r>
          </a:p>
          <a:p>
            <a:pPr marL="342900" indent="-342900">
              <a:buClr>
                <a:schemeClr val="accent1"/>
              </a:buClr>
            </a:pPr>
            <a:r>
              <a:rPr lang="en-US" sz="1400">
                <a:solidFill>
                  <a:schemeClr val="accent1"/>
                </a:solidFill>
              </a:rPr>
              <a:t>  &lt;/wfs:Delete&gt;</a:t>
            </a:r>
          </a:p>
          <a:p>
            <a:pPr marL="342900" indent="-342900">
              <a:buClr>
                <a:schemeClr val="accent1"/>
              </a:buClr>
            </a:pPr>
            <a:r>
              <a:rPr lang="en-US" sz="1400">
                <a:solidFill>
                  <a:srgbClr val="000000"/>
                </a:solidFill>
              </a:rPr>
              <a:t>&lt;/wfs:Transaction&gt;</a:t>
            </a:r>
          </a:p>
        </p:txBody>
      </p:sp>
      <p:sp>
        <p:nvSpPr>
          <p:cNvPr id="121860" name="Rectangle 4"/>
          <p:cNvSpPr>
            <a:spLocks noChangeArrowheads="1"/>
          </p:cNvSpPr>
          <p:nvPr/>
        </p:nvSpPr>
        <p:spPr bwMode="gray">
          <a:xfrm>
            <a:off x="990600" y="3014663"/>
            <a:ext cx="7848600" cy="1709737"/>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121861" name="Rectangle 6"/>
          <p:cNvSpPr>
            <a:spLocks noChangeArrowheads="1"/>
          </p:cNvSpPr>
          <p:nvPr/>
        </p:nvSpPr>
        <p:spPr bwMode="gray">
          <a:xfrm>
            <a:off x="990600" y="2828925"/>
            <a:ext cx="7848600" cy="185738"/>
          </a:xfrm>
          <a:prstGeom prst="rect">
            <a:avLst/>
          </a:prstGeom>
          <a:noFill/>
          <a:ln w="19050">
            <a:solidFill>
              <a:schemeClr val="accent1"/>
            </a:solidFill>
            <a:miter lim="800000"/>
            <a:headEnd/>
            <a:tailEnd/>
          </a:ln>
        </p:spPr>
        <p:txBody>
          <a:bodyPr anchor="ctr">
            <a:prstTxWarp prst="textNoShape">
              <a:avLst/>
            </a:prstTxWarp>
            <a:spAutoFit/>
          </a:bodyPr>
          <a:lstStyle/>
          <a:p>
            <a:endParaRPr lang="fr-FR"/>
          </a:p>
        </p:txBody>
      </p:sp>
      <p:sp>
        <p:nvSpPr>
          <p:cNvPr id="749573" name="Text Box 5"/>
          <p:cNvSpPr txBox="1">
            <a:spLocks noChangeArrowheads="1"/>
          </p:cNvSpPr>
          <p:nvPr/>
        </p:nvSpPr>
        <p:spPr bwMode="auto">
          <a:xfrm>
            <a:off x="7848600" y="3597275"/>
            <a:ext cx="1905000" cy="1203325"/>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Features to delete selected using the OGC query syntax</a:t>
            </a:r>
          </a:p>
        </p:txBody>
      </p:sp>
      <p:sp>
        <p:nvSpPr>
          <p:cNvPr id="749575" name="Text Box 7"/>
          <p:cNvSpPr txBox="1">
            <a:spLocks noChangeArrowheads="1"/>
          </p:cNvSpPr>
          <p:nvPr/>
        </p:nvSpPr>
        <p:spPr bwMode="auto">
          <a:xfrm>
            <a:off x="7620000" y="2514600"/>
            <a:ext cx="1905000" cy="379413"/>
          </a:xfrm>
          <a:prstGeom prst="rect">
            <a:avLst/>
          </a:prstGeom>
          <a:solidFill>
            <a:srgbClr val="FFC40E"/>
          </a:solidFill>
          <a:ln w="12700">
            <a:solidFill>
              <a:schemeClr val="hlink"/>
            </a:solidFill>
            <a:miter lim="800000"/>
            <a:headEnd type="none" w="sm" len="sm"/>
            <a:tailEnd type="none" w="sm" len="sm"/>
          </a:ln>
          <a:effectLst>
            <a:outerShdw dist="107763" dir="2700000" algn="ctr" rotWithShape="0">
              <a:schemeClr val="bg2"/>
            </a:outerShdw>
          </a:effectLst>
        </p:spPr>
        <p:txBody>
          <a:bodyPr>
            <a:prstTxWarp prst="textNoShape">
              <a:avLst/>
            </a:prstTxWarp>
            <a:spAutoFit/>
          </a:bodyPr>
          <a:lstStyle/>
          <a:p>
            <a:pPr defTabSz="762000" eaLnBrk="0" hangingPunct="0">
              <a:defRPr/>
            </a:pPr>
            <a:r>
              <a:rPr lang="en-GB" sz="1800" b="0">
                <a:solidFill>
                  <a:schemeClr val="accent1"/>
                </a:solidFill>
                <a:latin typeface="Univers" charset="0"/>
                <a:ea typeface="Times New Roman" pitchFamily="-84" charset="0"/>
                <a:cs typeface="Times New Roman" pitchFamily="-84" charset="0"/>
              </a:rPr>
              <a:t>Lock ID</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228600" rtl="0" eaLnBrk="1" fontAlgn="base" latinLnBrk="0" hangingPunct="1">
          <a:lnSpc>
            <a:spcPct val="100000"/>
          </a:lnSpc>
          <a:spcBef>
            <a:spcPct val="0"/>
          </a:spcBef>
          <a:spcAft>
            <a:spcPct val="0"/>
          </a:spcAft>
          <a:buClrTx/>
          <a:buSzTx/>
          <a:buFontTx/>
          <a:buNone/>
          <a:tabLst/>
          <a:defRPr kumimoji="0" lang="en-US" sz="1300" b="1" i="0" u="none" strike="noStrike" cap="none" normalizeH="0" baseline="0" smtClean="0">
            <a:ln>
              <a:noFill/>
            </a:ln>
            <a:solidFill>
              <a:schemeClr val="tx1"/>
            </a:solidFill>
            <a:effectLst/>
            <a:latin typeface="Courier New" pitchFamily="49" charset="0"/>
            <a:cs typeface="Times New Roman" pitchFamily="18" charset="0"/>
          </a:defRPr>
        </a:defPPr>
      </a:lstStyle>
    </a:spDef>
    <a:lnDef>
      <a:spPr bwMode="auto">
        <a:xfrm>
          <a:off x="0" y="0"/>
          <a:ext cx="1" cy="1"/>
        </a:xfrm>
        <a:custGeom>
          <a:avLst/>
          <a:gdLst/>
          <a:ahLst/>
          <a:cxnLst/>
          <a:rect l="0" t="0" r="0" b="0"/>
          <a:pathLst/>
        </a:custGeom>
        <a:solidFill>
          <a:srgbClr val="FFFF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228600" rtl="0" eaLnBrk="1" fontAlgn="base" latinLnBrk="0" hangingPunct="1">
          <a:lnSpc>
            <a:spcPct val="100000"/>
          </a:lnSpc>
          <a:spcBef>
            <a:spcPct val="0"/>
          </a:spcBef>
          <a:spcAft>
            <a:spcPct val="0"/>
          </a:spcAft>
          <a:buClrTx/>
          <a:buSzTx/>
          <a:buFontTx/>
          <a:buNone/>
          <a:tabLst/>
          <a:defRPr kumimoji="0" lang="en-US" sz="1300" b="1" i="0" u="none" strike="noStrike" cap="none" normalizeH="0" baseline="0" smtClean="0">
            <a:ln>
              <a:noFill/>
            </a:ln>
            <a:solidFill>
              <a:schemeClr val="tx1"/>
            </a:solidFill>
            <a:effectLst/>
            <a:latin typeface="Courier New" pitchFamily="49" charset="0"/>
            <a:cs typeface="Times New Roman" pitchFamily="18"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51198</TotalTime>
  <Words>19388</Words>
  <Application>Microsoft Macintosh PowerPoint</Application>
  <PresentationFormat>A4 Paper (210x297 mm)</PresentationFormat>
  <Paragraphs>2723</Paragraphs>
  <Slides>202</Slides>
  <Notes>15</Notes>
  <HiddenSlides>0</HiddenSlides>
  <MMClips>0</MMClips>
  <ScaleCrop>false</ScaleCrop>
  <HeadingPairs>
    <vt:vector size="4" baseType="variant">
      <vt:variant>
        <vt:lpstr>Design Template</vt:lpstr>
      </vt:variant>
      <vt:variant>
        <vt:i4>1</vt:i4>
      </vt:variant>
      <vt:variant>
        <vt:lpstr>Slide Titles</vt:lpstr>
      </vt:variant>
      <vt:variant>
        <vt:i4>202</vt:i4>
      </vt:variant>
    </vt:vector>
  </HeadingPairs>
  <TitlesOfParts>
    <vt:vector size="203" baseType="lpstr">
      <vt:lpstr>Oracle</vt:lpstr>
      <vt:lpstr>Slide 1</vt:lpstr>
      <vt:lpstr>Web Services</vt:lpstr>
      <vt:lpstr>Overview of Spatial Web Services</vt:lpstr>
      <vt:lpstr>Overview of Spatial Web Services</vt:lpstr>
      <vt:lpstr>Overview of Spatial Web Services</vt:lpstr>
      <vt:lpstr>Slide 6</vt:lpstr>
      <vt:lpstr>Web Mapping Service</vt:lpstr>
      <vt:lpstr>MapViewer WMS</vt:lpstr>
      <vt:lpstr>WMS Configuration</vt:lpstr>
      <vt:lpstr>WMS Configuration: Data Sources</vt:lpstr>
      <vt:lpstr>WMS Configuration: Service Description</vt:lpstr>
      <vt:lpstr>WMS Configuration: SRID Mapping</vt:lpstr>
      <vt:lpstr>WMS Configuration: SRID Mapping</vt:lpstr>
      <vt:lpstr>GetCapabilities request and response version 1.1.1</vt:lpstr>
      <vt:lpstr>GetCapabilities request and response version 1.3.0</vt:lpstr>
      <vt:lpstr>Layers in GetCapabilities response</vt:lpstr>
      <vt:lpstr>Layer Information (version 1.1.1)</vt:lpstr>
      <vt:lpstr>Layer Information (version 1.3.0)</vt:lpstr>
      <vt:lpstr>GetMap request</vt:lpstr>
      <vt:lpstr>GetMap request</vt:lpstr>
      <vt:lpstr>GetMap request MapViewer-specific parameters</vt:lpstr>
      <vt:lpstr>GetFeatureInfo request</vt:lpstr>
      <vt:lpstr>Slide 23</vt:lpstr>
      <vt:lpstr>Spatial Web Services Architecture</vt:lpstr>
      <vt:lpstr>Spatial Web Services Architecture</vt:lpstr>
      <vt:lpstr>Installation and Configuration Notes</vt:lpstr>
      <vt:lpstr>Installation Steps</vt:lpstr>
      <vt:lpstr>1. Deploy the Application</vt:lpstr>
      <vt:lpstr>2. Configure Database Accounts</vt:lpstr>
      <vt:lpstr>Configure Database Accounts (cont’d)</vt:lpstr>
      <vt:lpstr>Configure Database Accounts (cont’d)</vt:lpstr>
      <vt:lpstr>3. Configure Data Sources</vt:lpstr>
      <vt:lpstr>Configure Data Sources - WebLogic</vt:lpstr>
      <vt:lpstr>Configure Data Sources - WebLogic</vt:lpstr>
      <vt:lpstr>Configure Data Sources - WebLogic</vt:lpstr>
      <vt:lpstr>4. Configure Web Services Parameters</vt:lpstr>
      <vt:lpstr>Logging and debugging</vt:lpstr>
      <vt:lpstr>Verify the installation</vt:lpstr>
      <vt:lpstr>Slide 39</vt:lpstr>
      <vt:lpstr>Web Feature Service</vt:lpstr>
      <vt:lpstr>Web Feature Service Overview</vt:lpstr>
      <vt:lpstr>Web Feature Service Architecture</vt:lpstr>
      <vt:lpstr>Slide 43</vt:lpstr>
      <vt:lpstr>WFS Configuration Steps</vt:lpstr>
      <vt:lpstr>1. Set server capabilities info</vt:lpstr>
      <vt:lpstr>Set server capabilities info</vt:lpstr>
      <vt:lpstr>Set server capabilities info Load in PL/SQL</vt:lpstr>
      <vt:lpstr>Set server capabilities info</vt:lpstr>
      <vt:lpstr>Updating and viewing the capabilities info</vt:lpstr>
      <vt:lpstr>Clearing server capabilities info</vt:lpstr>
      <vt:lpstr>Service URLs in Capabilities Document</vt:lpstr>
      <vt:lpstr>Customizing the Service URL</vt:lpstr>
      <vt:lpstr>Service URLs in Capabilities Document</vt:lpstr>
      <vt:lpstr>2. Enable Database Schemas</vt:lpstr>
      <vt:lpstr>3. Publish Tables as Feature Types</vt:lpstr>
      <vt:lpstr>Publish a Database Table</vt:lpstr>
      <vt:lpstr>Usage Notes: Parameters</vt:lpstr>
      <vt:lpstr>Usage Notes: Parameters</vt:lpstr>
      <vt:lpstr>Usage Notes: Parameters</vt:lpstr>
      <vt:lpstr>Publish Multiple Tables</vt:lpstr>
      <vt:lpstr>Publishing all tables in a schema</vt:lpstr>
      <vt:lpstr>Publishing all tables in a schema (cont’d)</vt:lpstr>
      <vt:lpstr>List Published Feature Types</vt:lpstr>
      <vt:lpstr>List Published Feature Types</vt:lpstr>
      <vt:lpstr>Unpublish a Feature Type</vt:lpstr>
      <vt:lpstr>Unpublish all Feature Types in a Namespace</vt:lpstr>
      <vt:lpstr>Unpublish all Feature Types in a Schema</vt:lpstr>
      <vt:lpstr>4. Register tables for updating</vt:lpstr>
      <vt:lpstr>Register tables for updating</vt:lpstr>
      <vt:lpstr>Is this table registered ?</vt:lpstr>
      <vt:lpstr>5. Notify the WFS server</vt:lpstr>
      <vt:lpstr>Usage Note:</vt:lpstr>
      <vt:lpstr>6. Grant Access to Database Tables</vt:lpstr>
      <vt:lpstr>7. Set Configuration Parameters</vt:lpstr>
      <vt:lpstr>Set Configuration Parameters</vt:lpstr>
      <vt:lpstr>Using the Administration Console</vt:lpstr>
      <vt:lpstr>Using the Web Feature Server</vt:lpstr>
      <vt:lpstr>WFS Operations – Basic Data Publishing</vt:lpstr>
      <vt:lpstr>GetCapabilities request</vt:lpstr>
      <vt:lpstr>GetCapabilities response</vt:lpstr>
      <vt:lpstr>DescribeFeatureType request</vt:lpstr>
      <vt:lpstr>DescribeFeatureType response</vt:lpstr>
      <vt:lpstr>Feature Type Schemas</vt:lpstr>
      <vt:lpstr>GetFeature request</vt:lpstr>
      <vt:lpstr>GetFeature Response</vt:lpstr>
      <vt:lpstr>WFS Operations – Transactional Data Editing</vt:lpstr>
      <vt:lpstr>Performing Updates and Deletes</vt:lpstr>
      <vt:lpstr>The WFS Transaction and Locking Model  </vt:lpstr>
      <vt:lpstr>The WFS Transaction and Locking Model </vt:lpstr>
      <vt:lpstr>Locking Configuration Parameters</vt:lpstr>
      <vt:lpstr>GetFeatureWithLock request</vt:lpstr>
      <vt:lpstr>GetFeatureWithLock response</vt:lpstr>
      <vt:lpstr>LockFeature request</vt:lpstr>
      <vt:lpstr>LockFeature response</vt:lpstr>
      <vt:lpstr>Locking failure</vt:lpstr>
      <vt:lpstr>Transaction request</vt:lpstr>
      <vt:lpstr>Transaction Insert</vt:lpstr>
      <vt:lpstr>Transaction Update</vt:lpstr>
      <vt:lpstr>Transaction Delete</vt:lpstr>
      <vt:lpstr>Transaction response</vt:lpstr>
      <vt:lpstr>Transaction errors</vt:lpstr>
      <vt:lpstr>Transaction errors</vt:lpstr>
      <vt:lpstr>Transaction errors</vt:lpstr>
      <vt:lpstr>Concurrent Updating in SQL</vt:lpstr>
      <vt:lpstr>Concurrent Updating in SQL</vt:lpstr>
      <vt:lpstr>Usage Notes</vt:lpstr>
      <vt:lpstr>Locking Implementation</vt:lpstr>
      <vt:lpstr>Locking Implementation</vt:lpstr>
      <vt:lpstr>What are the current locks ? </vt:lpstr>
      <vt:lpstr>What are the current locks ? </vt:lpstr>
      <vt:lpstr>Releasing “dead” locks</vt:lpstr>
      <vt:lpstr>Caching</vt:lpstr>
      <vt:lpstr>Caching</vt:lpstr>
      <vt:lpstr>WFS Metadata</vt:lpstr>
      <vt:lpstr>WFS Metadata</vt:lpstr>
      <vt:lpstr>WFS Metadata Implementation</vt:lpstr>
      <vt:lpstr>Using Workspace Manager</vt:lpstr>
      <vt:lpstr>Slide 118</vt:lpstr>
      <vt:lpstr>Using WMS and WFS in MapViewer</vt:lpstr>
      <vt:lpstr>Define a WMS Theme</vt:lpstr>
      <vt:lpstr>Define a WMS Theme</vt:lpstr>
      <vt:lpstr>Define a WMS Theme</vt:lpstr>
      <vt:lpstr>Define a WMS Theme</vt:lpstr>
      <vt:lpstr>Define a Map over the WMS theme</vt:lpstr>
      <vt:lpstr>Define a Cache on the Base Map</vt:lpstr>
      <vt:lpstr>Define a WFS Theme</vt:lpstr>
      <vt:lpstr> Define a WFS Theme</vt:lpstr>
      <vt:lpstr>Using WMS/WFS Themes in Applications</vt:lpstr>
      <vt:lpstr>Slide 129</vt:lpstr>
      <vt:lpstr>Catalog Service</vt:lpstr>
      <vt:lpstr>Catalog Service Architecture</vt:lpstr>
      <vt:lpstr>CSW Operations</vt:lpstr>
      <vt:lpstr>Slide 133</vt:lpstr>
      <vt:lpstr>CSW Configuration Steps</vt:lpstr>
      <vt:lpstr>1. Set server capabilities info</vt:lpstr>
      <vt:lpstr>Set server capabilities info</vt:lpstr>
      <vt:lpstr>Set server capabilities info Load in PL/SQL</vt:lpstr>
      <vt:lpstr>Set server capabilities info</vt:lpstr>
      <vt:lpstr>Updating and viewing the capabilities info</vt:lpstr>
      <vt:lpstr>Clearing server capabilities info</vt:lpstr>
      <vt:lpstr>3. Set Configuration Parameters</vt:lpstr>
      <vt:lpstr>Slide 142</vt:lpstr>
      <vt:lpstr>GetCapabilities request</vt:lpstr>
      <vt:lpstr>GetCapabilities response</vt:lpstr>
      <vt:lpstr>DescribeRecord request</vt:lpstr>
      <vt:lpstr>DescribeRecord response</vt:lpstr>
      <vt:lpstr>GetRecords request</vt:lpstr>
      <vt:lpstr>GetRecords response</vt:lpstr>
      <vt:lpstr>GetRecordById request</vt:lpstr>
      <vt:lpstr>GetRecordById response</vt:lpstr>
      <vt:lpstr>GetDomain request</vt:lpstr>
      <vt:lpstr>GetDomain response</vt:lpstr>
      <vt:lpstr>Transaction Insert request</vt:lpstr>
      <vt:lpstr>Transaction Insert response</vt:lpstr>
      <vt:lpstr>Transaction Update request</vt:lpstr>
      <vt:lpstr>Transaction Update response</vt:lpstr>
      <vt:lpstr>Transaction Delete request</vt:lpstr>
      <vt:lpstr>Transaction Delete response</vt:lpstr>
      <vt:lpstr>Slide 159</vt:lpstr>
      <vt:lpstr>Open Location Services</vt:lpstr>
      <vt:lpstr>OpenLS General Architecture</vt:lpstr>
      <vt:lpstr>OpenLS General Architecture</vt:lpstr>
      <vt:lpstr>Available APIs:XML or PL/SQL</vt:lpstr>
      <vt:lpstr>Example of PL/SQL call</vt:lpstr>
      <vt:lpstr>Slide 165</vt:lpstr>
      <vt:lpstr>OpenLS Configuration Steps</vt:lpstr>
      <vt:lpstr>1. Grant User Access</vt:lpstr>
      <vt:lpstr>2. Grant Network Access</vt:lpstr>
      <vt:lpstr>Grant Network Access (cont’d)</vt:lpstr>
      <vt:lpstr>Slide 170</vt:lpstr>
      <vt:lpstr>Geocoding Data Configuration</vt:lpstr>
      <vt:lpstr>GeocodeRequest request</vt:lpstr>
      <vt:lpstr>GeocodeRequest response</vt:lpstr>
      <vt:lpstr>Restrictions / Issues</vt:lpstr>
      <vt:lpstr>Slide 175</vt:lpstr>
      <vt:lpstr>Configure Mapviewer URL</vt:lpstr>
      <vt:lpstr>PortrayMapRequest request</vt:lpstr>
      <vt:lpstr>PortrayMapRequest response</vt:lpstr>
      <vt:lpstr>Resulting Map</vt:lpstr>
      <vt:lpstr>Restrictions / Issues</vt:lpstr>
      <vt:lpstr>Restrictions / Issues</vt:lpstr>
      <vt:lpstr>Slide 182</vt:lpstr>
      <vt:lpstr>Configure Router URL</vt:lpstr>
      <vt:lpstr>DetermineRouteRequest request</vt:lpstr>
      <vt:lpstr>DetermineRouteRequest request (cont’d)</vt:lpstr>
      <vt:lpstr>DetermineRouteRequest response</vt:lpstr>
      <vt:lpstr>DetermineRouteRequest response (cont’d)</vt:lpstr>
      <vt:lpstr>Restrictions / Issues</vt:lpstr>
      <vt:lpstr>Slide 189</vt:lpstr>
      <vt:lpstr>Business Directory (“Yellow Pages”) </vt:lpstr>
      <vt:lpstr>Data Model for Business Directory</vt:lpstr>
      <vt:lpstr>Businesses</vt:lpstr>
      <vt:lpstr>Categories and Category Types</vt:lpstr>
      <vt:lpstr>Relating Businesses and Categories </vt:lpstr>
      <vt:lpstr>Directory Data Configuration</vt:lpstr>
      <vt:lpstr>DirectoryRequest request Search for a specific POI by name</vt:lpstr>
      <vt:lpstr>DirectoryRequest request All tourist offices in San Francisco</vt:lpstr>
      <vt:lpstr>DirectoryRequest request Search for the nearest restaurant from a geographical point </vt:lpstr>
      <vt:lpstr>DirectoryRequest request Search for restaurants within a distance from a geographical point </vt:lpstr>
      <vt:lpstr>DirectoryRequest response</vt:lpstr>
      <vt:lpstr>Restrictions / Issues</vt:lpstr>
      <vt:lpstr>Slide 202</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Albert Godfrind</cp:lastModifiedBy>
  <cp:revision>470</cp:revision>
  <dcterms:created xsi:type="dcterms:W3CDTF">2014-08-11T14:47:29Z</dcterms:created>
  <dcterms:modified xsi:type="dcterms:W3CDTF">2014-08-11T14:47:38Z</dcterms:modified>
</cp:coreProperties>
</file>