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Default Extension="wmf" ContentType="image/x-wmf"/>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54" r:id="rId1"/>
  </p:sldMasterIdLst>
  <p:notesMasterIdLst>
    <p:notesMasterId r:id="rId36"/>
  </p:notesMasterIdLst>
  <p:sldIdLst>
    <p:sldId id="309" r:id="rId2"/>
    <p:sldId id="298" r:id="rId3"/>
    <p:sldId id="261" r:id="rId4"/>
    <p:sldId id="282" r:id="rId5"/>
    <p:sldId id="263" r:id="rId6"/>
    <p:sldId id="259" r:id="rId7"/>
    <p:sldId id="264" r:id="rId8"/>
    <p:sldId id="275" r:id="rId9"/>
    <p:sldId id="299" r:id="rId10"/>
    <p:sldId id="287" r:id="rId11"/>
    <p:sldId id="266" r:id="rId12"/>
    <p:sldId id="283" r:id="rId13"/>
    <p:sldId id="284" r:id="rId14"/>
    <p:sldId id="286" r:id="rId15"/>
    <p:sldId id="285" r:id="rId16"/>
    <p:sldId id="267" r:id="rId17"/>
    <p:sldId id="288" r:id="rId18"/>
    <p:sldId id="306" r:id="rId19"/>
    <p:sldId id="300" r:id="rId20"/>
    <p:sldId id="301" r:id="rId21"/>
    <p:sldId id="289" r:id="rId22"/>
    <p:sldId id="302" r:id="rId23"/>
    <p:sldId id="303" r:id="rId24"/>
    <p:sldId id="304" r:id="rId25"/>
    <p:sldId id="305" r:id="rId26"/>
    <p:sldId id="308" r:id="rId27"/>
    <p:sldId id="307" r:id="rId28"/>
    <p:sldId id="291" r:id="rId29"/>
    <p:sldId id="292" r:id="rId30"/>
    <p:sldId id="293" r:id="rId31"/>
    <p:sldId id="265" r:id="rId32"/>
    <p:sldId id="296" r:id="rId33"/>
    <p:sldId id="297" r:id="rId34"/>
    <p:sldId id="294" r:id="rId35"/>
  </p:sldIdLst>
  <p:sldSz cx="9906000" cy="6858000" type="A4"/>
  <p:notesSz cx="6858000" cy="9144000"/>
  <p:defaultTextStyle>
    <a:defPPr>
      <a:defRPr lang="en-US"/>
    </a:defPPr>
    <a:lvl1pPr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1pPr>
    <a:lvl2pPr marL="4572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2pPr>
    <a:lvl3pPr marL="9144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3pPr>
    <a:lvl4pPr marL="13716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4pPr>
    <a:lvl5pPr marL="18288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5pPr>
    <a:lvl6pPr marL="2286000" algn="l" defTabSz="457200" rtl="0" eaLnBrk="1" latinLnBrk="0" hangingPunct="1">
      <a:defRPr sz="2000" b="1" kern="1200">
        <a:solidFill>
          <a:schemeClr val="tx1"/>
        </a:solidFill>
        <a:latin typeface="Arial" pitchFamily="-111" charset="0"/>
        <a:ea typeface="+mn-ea"/>
        <a:cs typeface="+mn-cs"/>
      </a:defRPr>
    </a:lvl6pPr>
    <a:lvl7pPr marL="2743200" algn="l" defTabSz="457200" rtl="0" eaLnBrk="1" latinLnBrk="0" hangingPunct="1">
      <a:defRPr sz="2000" b="1" kern="1200">
        <a:solidFill>
          <a:schemeClr val="tx1"/>
        </a:solidFill>
        <a:latin typeface="Arial" pitchFamily="-111" charset="0"/>
        <a:ea typeface="+mn-ea"/>
        <a:cs typeface="+mn-cs"/>
      </a:defRPr>
    </a:lvl7pPr>
    <a:lvl8pPr marL="3200400" algn="l" defTabSz="457200" rtl="0" eaLnBrk="1" latinLnBrk="0" hangingPunct="1">
      <a:defRPr sz="2000" b="1" kern="1200">
        <a:solidFill>
          <a:schemeClr val="tx1"/>
        </a:solidFill>
        <a:latin typeface="Arial" pitchFamily="-111" charset="0"/>
        <a:ea typeface="+mn-ea"/>
        <a:cs typeface="+mn-cs"/>
      </a:defRPr>
    </a:lvl8pPr>
    <a:lvl9pPr marL="3657600" algn="l" defTabSz="457200" rtl="0" eaLnBrk="1" latinLnBrk="0" hangingPunct="1">
      <a:defRPr sz="2000" b="1" kern="1200">
        <a:solidFill>
          <a:schemeClr val="tx1"/>
        </a:solidFill>
        <a:latin typeface="Arial" pitchFamily="-11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F66"/>
    <a:srgbClr val="EAEAEA"/>
    <a:srgbClr val="C0C0C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95" d="100"/>
          <a:sy n="95" d="100"/>
        </p:scale>
        <p:origin x="-504" y="-104"/>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4" Type="http://schemas.openxmlformats.org/officeDocument/2006/relationships/slide" Target="slides/slide23.xml"/><Relationship Id="rId5" Type="http://schemas.openxmlformats.org/officeDocument/2006/relationships/slide" Target="slides/slide24.xml"/><Relationship Id="rId6" Type="http://schemas.openxmlformats.org/officeDocument/2006/relationships/slide" Target="slides/slide25.xml"/><Relationship Id="rId7" Type="http://schemas.openxmlformats.org/officeDocument/2006/relationships/slide" Target="slides/slide26.xml"/><Relationship Id="rId8" Type="http://schemas.openxmlformats.org/officeDocument/2006/relationships/slide" Target="slides/slide27.xml"/><Relationship Id="rId1" Type="http://schemas.openxmlformats.org/officeDocument/2006/relationships/slide" Target="slides/slide17.xml"/><Relationship Id="rId2"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20000"/>
              </a:spcBef>
              <a:buClr>
                <a:srgbClr val="FF0000"/>
              </a:buClr>
              <a:buFont typeface="Arial" pitchFamily="-103" charset="0"/>
              <a:buNone/>
              <a:defRPr sz="1200">
                <a:latin typeface="Arial" pitchFamily="-103"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20000"/>
              </a:spcBef>
              <a:buClr>
                <a:srgbClr val="FF0000"/>
              </a:buClr>
              <a:buFont typeface="Arial" pitchFamily="-103" charset="0"/>
              <a:buNone/>
              <a:defRPr sz="1200">
                <a:latin typeface="Arial" pitchFamily="-103"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20000"/>
              </a:spcBef>
              <a:buClr>
                <a:srgbClr val="FF0000"/>
              </a:buClr>
              <a:buFont typeface="Arial" pitchFamily="-103" charset="0"/>
              <a:buNone/>
              <a:defRPr sz="1200">
                <a:latin typeface="Arial" pitchFamily="-103"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20000"/>
              </a:spcBef>
              <a:buClr>
                <a:srgbClr val="FF0000"/>
              </a:buClr>
              <a:buFont typeface="Arial" pitchFamily="-103" charset="0"/>
              <a:buNone/>
              <a:defRPr sz="1200">
                <a:latin typeface="Arial" pitchFamily="-103" charset="0"/>
              </a:defRPr>
            </a:lvl1pPr>
          </a:lstStyle>
          <a:p>
            <a:pPr>
              <a:defRPr/>
            </a:pPr>
            <a:fld id="{966820ED-A5BE-6040-83A7-ED92AC19C20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3" charset="0"/>
        <a:ea typeface="Times New Roman" pitchFamily="-103" charset="0"/>
        <a:cs typeface="Times New Roman" pitchFamily="-103" charset="0"/>
      </a:defRPr>
    </a:lvl1pPr>
    <a:lvl2pPr marL="457200" algn="l" rtl="0" eaLnBrk="0" fontAlgn="base" hangingPunct="0">
      <a:spcBef>
        <a:spcPct val="30000"/>
      </a:spcBef>
      <a:spcAft>
        <a:spcPct val="0"/>
      </a:spcAft>
      <a:defRPr sz="1200" kern="1200">
        <a:solidFill>
          <a:schemeClr val="tx1"/>
        </a:solidFill>
        <a:latin typeface="Times New Roman" pitchFamily="-103" charset="0"/>
        <a:ea typeface="Times New Roman" pitchFamily="-103" charset="0"/>
        <a:cs typeface="Times New Roman" pitchFamily="-103" charset="0"/>
      </a:defRPr>
    </a:lvl2pPr>
    <a:lvl3pPr marL="914400" algn="l" rtl="0" eaLnBrk="0" fontAlgn="base" hangingPunct="0">
      <a:spcBef>
        <a:spcPct val="30000"/>
      </a:spcBef>
      <a:spcAft>
        <a:spcPct val="0"/>
      </a:spcAft>
      <a:defRPr sz="1200" kern="1200">
        <a:solidFill>
          <a:schemeClr val="tx1"/>
        </a:solidFill>
        <a:latin typeface="Times New Roman" pitchFamily="-103" charset="0"/>
        <a:ea typeface="Times New Roman" pitchFamily="-103" charset="0"/>
        <a:cs typeface="Times New Roman" pitchFamily="-103" charset="0"/>
      </a:defRPr>
    </a:lvl3pPr>
    <a:lvl4pPr marL="1371600" algn="l" rtl="0" eaLnBrk="0" fontAlgn="base" hangingPunct="0">
      <a:spcBef>
        <a:spcPct val="30000"/>
      </a:spcBef>
      <a:spcAft>
        <a:spcPct val="0"/>
      </a:spcAft>
      <a:defRPr sz="1200" kern="1200">
        <a:solidFill>
          <a:schemeClr val="tx1"/>
        </a:solidFill>
        <a:latin typeface="Times New Roman" pitchFamily="-103" charset="0"/>
        <a:ea typeface="Times New Roman" pitchFamily="-103" charset="0"/>
        <a:cs typeface="Times New Roman" pitchFamily="-103" charset="0"/>
      </a:defRPr>
    </a:lvl4pPr>
    <a:lvl5pPr marL="1828800" algn="l" rtl="0" eaLnBrk="0" fontAlgn="base" hangingPunct="0">
      <a:spcBef>
        <a:spcPct val="30000"/>
      </a:spcBef>
      <a:spcAft>
        <a:spcPct val="0"/>
      </a:spcAft>
      <a:defRPr sz="1200" kern="1200">
        <a:solidFill>
          <a:schemeClr val="tx1"/>
        </a:solidFill>
        <a:latin typeface="Times New Roman" pitchFamily="-103" charset="0"/>
        <a:ea typeface="Times New Roman" pitchFamily="-103" charset="0"/>
        <a:cs typeface="Times New Roman" pitchFamily="-10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a:buFont typeface="Arial" pitchFamily="-111" charset="0"/>
              <a:buNone/>
            </a:pPr>
            <a:fld id="{B8FC151D-D3C5-E44D-B80E-7414F305A4E0}" type="slidenum">
              <a:rPr lang="en-US">
                <a:latin typeface="Arial" pitchFamily="-111" charset="0"/>
              </a:rPr>
              <a:pPr>
                <a:buFont typeface="Arial" pitchFamily="-111" charset="0"/>
                <a:buNone/>
              </a:pPr>
              <a:t>1</a:t>
            </a:fld>
            <a:endParaRPr lang="en-US">
              <a:latin typeface="Arial" pitchFamily="-111"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a:buFont typeface="Arial" pitchFamily="-111" charset="0"/>
              <a:buNone/>
            </a:pPr>
            <a:fld id="{F80A1B3F-DAEC-E141-9F17-773D0F66C703}" type="slidenum">
              <a:rPr lang="en-US">
                <a:latin typeface="Arial" pitchFamily="-111" charset="0"/>
              </a:rPr>
              <a:pPr>
                <a:buFont typeface="Arial" pitchFamily="-111" charset="0"/>
                <a:buNone/>
              </a:pPr>
              <a:t>31</a:t>
            </a:fld>
            <a:endParaRPr lang="en-US">
              <a:latin typeface="Arial" pitchFamily="-111" charset="0"/>
            </a:endParaRPr>
          </a:p>
        </p:txBody>
      </p:sp>
      <p:sp>
        <p:nvSpPr>
          <p:cNvPr id="5529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530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5301" name="Rectangle 4"/>
          <p:cNvSpPr>
            <a:spLocks noGrp="1" noRot="1" noChangeAspect="1" noChangeArrowheads="1" noTextEdit="1"/>
          </p:cNvSpPr>
          <p:nvPr>
            <p:ph type="sldImg"/>
          </p:nvPr>
        </p:nvSpPr>
        <p:spPr>
          <a:xfrm>
            <a:off x="209550" y="457200"/>
            <a:ext cx="6438900" cy="4457700"/>
          </a:xfrm>
          <a:ln/>
        </p:spPr>
      </p:sp>
      <p:sp>
        <p:nvSpPr>
          <p:cNvPr id="5530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ea typeface="Times New Roman" pitchFamily="-111" charset="0"/>
                <a:cs typeface="Times New Roman" pitchFamily="-111" charset="0"/>
              </a:rPr>
              <a:t>Oracle Spatial’s Topology Data Model</a:t>
            </a:r>
          </a:p>
          <a:p>
            <a:pPr lvl="1" eaLnBrk="1" hangingPunct="1"/>
            <a:r>
              <a:rPr lang="en-US">
                <a:latin typeface="Times New Roman" pitchFamily="-111" charset="0"/>
                <a:ea typeface="Times New Roman" pitchFamily="-111" charset="0"/>
                <a:cs typeface="Times New Roman" pitchFamily="-111" charset="0"/>
              </a:rPr>
              <a:t>In addition to the previous components of topology management there is also a special set of APIs useful for updating topology data. </a:t>
            </a:r>
          </a:p>
          <a:p>
            <a:pPr lvl="1" eaLnBrk="1" hangingPunct="1"/>
            <a:r>
              <a:rPr lang="en-US">
                <a:latin typeface="Times New Roman" pitchFamily="-111" charset="0"/>
                <a:ea typeface="Times New Roman" pitchFamily="-111" charset="0"/>
                <a:cs typeface="Times New Roman" pitchFamily="-111" charset="0"/>
              </a:rPr>
              <a:t>The JAVA and PL/SQL APIs are for use by editing applications which modify topological primitives.   Applications must use the JAVA or PL/SQL APIs to manage all topological primitive editing operations.</a:t>
            </a:r>
          </a:p>
          <a:p>
            <a:pPr lvl="1" eaLnBrk="1" hangingPunct="1"/>
            <a:r>
              <a:rPr lang="en-US">
                <a:latin typeface="Times New Roman" pitchFamily="-111" charset="0"/>
                <a:ea typeface="Times New Roman" pitchFamily="-111" charset="0"/>
                <a:cs typeface="Times New Roman" pitchFamily="-111" charset="0"/>
              </a:rPr>
              <a:t>Using the JAVA or PL/SQL APIs ensures the required consistency checks are done to keep the topology and topological features in a valid state with respect to nodes, edges, and faces.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a:buFont typeface="Arial" pitchFamily="-111" charset="0"/>
              <a:buNone/>
            </a:pPr>
            <a:fld id="{6479D8DA-E48D-CB41-B32F-7503ECB22363}" type="slidenum">
              <a:rPr lang="en-US">
                <a:latin typeface="Arial" pitchFamily="-111" charset="0"/>
              </a:rPr>
              <a:pPr>
                <a:buFont typeface="Arial" pitchFamily="-111" charset="0"/>
                <a:buNone/>
              </a:pPr>
              <a:t>3</a:t>
            </a:fld>
            <a:endParaRPr lang="en-US">
              <a:latin typeface="Arial" pitchFamily="-111" charset="0"/>
            </a:endParaRPr>
          </a:p>
        </p:txBody>
      </p:sp>
      <p:sp>
        <p:nvSpPr>
          <p:cNvPr id="1843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1843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18437" name="Rectangle 4"/>
          <p:cNvSpPr>
            <a:spLocks noGrp="1" noRot="1" noChangeAspect="1" noChangeArrowheads="1" noTextEdit="1"/>
          </p:cNvSpPr>
          <p:nvPr>
            <p:ph type="sldImg"/>
          </p:nvPr>
        </p:nvSpPr>
        <p:spPr>
          <a:xfrm>
            <a:off x="209550" y="457200"/>
            <a:ext cx="6438900" cy="4457700"/>
          </a:xfrm>
          <a:ln/>
        </p:spPr>
      </p:sp>
      <p:sp>
        <p:nvSpPr>
          <p:cNvPr id="1843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ea typeface="Times New Roman" pitchFamily="-111" charset="0"/>
                <a:cs typeface="Times New Roman" pitchFamily="-111" charset="0"/>
              </a:rPr>
              <a:t>What is a Topology?</a:t>
            </a:r>
          </a:p>
          <a:p>
            <a:pPr lvl="1" eaLnBrk="1" hangingPunct="1"/>
            <a:r>
              <a:rPr lang="en-US">
                <a:latin typeface="Times New Roman" pitchFamily="-111" charset="0"/>
                <a:ea typeface="Times New Roman" pitchFamily="-111" charset="0"/>
                <a:cs typeface="Times New Roman" pitchFamily="-111" charset="0"/>
              </a:rPr>
              <a:t>Topology is a branch of mathematics that defines objects in space and how they interact.</a:t>
            </a:r>
          </a:p>
          <a:p>
            <a:pPr lvl="1" eaLnBrk="1" hangingPunct="1"/>
            <a:r>
              <a:rPr lang="en-US">
                <a:latin typeface="Times New Roman" pitchFamily="-111" charset="0"/>
                <a:ea typeface="Times New Roman" pitchFamily="-111" charset="0"/>
                <a:cs typeface="Times New Roman" pitchFamily="-111" charset="0"/>
              </a:rPr>
              <a:t>Topological relationships between features are those relationships that remain invariant when a coordinate space undergoes continuous deformations, such as twisting and stretching, but not tearing. For this reason, topology is sometimes called rubber-sheet geometry.</a:t>
            </a:r>
          </a:p>
          <a:p>
            <a:pPr lvl="1" eaLnBrk="1" hangingPunct="1"/>
            <a:r>
              <a:rPr lang="en-US">
                <a:latin typeface="Times New Roman" pitchFamily="-111" charset="0"/>
                <a:ea typeface="Times New Roman" pitchFamily="-111" charset="0"/>
                <a:cs typeface="Times New Roman" pitchFamily="-111" charset="0"/>
              </a:rPr>
              <a:t>Examples of topological relationships include the following:</a:t>
            </a:r>
          </a:p>
          <a:p>
            <a:pPr lvl="2" eaLnBrk="1" hangingPunct="1"/>
            <a:r>
              <a:rPr lang="en-US" sz="1100">
                <a:latin typeface="Courier New" pitchFamily="-111" charset="0"/>
                <a:ea typeface="Times New Roman" pitchFamily="-111" charset="0"/>
                <a:cs typeface="Times New Roman" pitchFamily="-111" charset="0"/>
              </a:rPr>
              <a:t>TOUCH</a:t>
            </a:r>
          </a:p>
          <a:p>
            <a:pPr lvl="2" eaLnBrk="1" hangingPunct="1"/>
            <a:r>
              <a:rPr lang="en-US" sz="1100">
                <a:latin typeface="Courier New" pitchFamily="-111" charset="0"/>
                <a:ea typeface="Times New Roman" pitchFamily="-111" charset="0"/>
                <a:cs typeface="Times New Roman" pitchFamily="-111" charset="0"/>
              </a:rPr>
              <a:t>INSIDE</a:t>
            </a:r>
          </a:p>
          <a:p>
            <a:pPr lvl="2" eaLnBrk="1" hangingPunct="1"/>
            <a:r>
              <a:rPr lang="en-US" sz="1100">
                <a:latin typeface="Courier New" pitchFamily="-111" charset="0"/>
                <a:ea typeface="Times New Roman" pitchFamily="-111" charset="0"/>
                <a:cs typeface="Times New Roman" pitchFamily="-111" charset="0"/>
              </a:rPr>
              <a:t>CONTAINS</a:t>
            </a:r>
          </a:p>
          <a:p>
            <a:pPr lvl="2" eaLnBrk="1" hangingPunct="1"/>
            <a:r>
              <a:rPr lang="en-US" sz="1100">
                <a:latin typeface="Courier New" pitchFamily="-111" charset="0"/>
                <a:ea typeface="Times New Roman" pitchFamily="-111" charset="0"/>
                <a:cs typeface="Times New Roman" pitchFamily="-111" charset="0"/>
              </a:rPr>
              <a:t>COVERS</a:t>
            </a:r>
          </a:p>
          <a:p>
            <a:pPr lvl="2" eaLnBrk="1" hangingPunct="1"/>
            <a:r>
              <a:rPr lang="en-US" sz="1100">
                <a:latin typeface="Courier New" pitchFamily="-111" charset="0"/>
                <a:ea typeface="Times New Roman" pitchFamily="-111" charset="0"/>
                <a:cs typeface="Times New Roman" pitchFamily="-111" charset="0"/>
              </a:rPr>
              <a:t>COVEREDBY</a:t>
            </a:r>
          </a:p>
          <a:p>
            <a:pPr lvl="1" eaLnBrk="1" hangingPunct="1"/>
            <a:r>
              <a:rPr lang="en-US">
                <a:latin typeface="Times New Roman" pitchFamily="-111" charset="0"/>
                <a:ea typeface="Times New Roman" pitchFamily="-111" charset="0"/>
                <a:cs typeface="Times New Roman" pitchFamily="-111" charset="0"/>
              </a:rPr>
              <a:t>Some relationships between objects do change when a coordinate space is deformed. Examples include the length of an object, the distance between two objects, and the area of an object.</a:t>
            </a:r>
          </a:p>
          <a:p>
            <a:pPr lvl="1" eaLnBrk="1" hangingPunct="1"/>
            <a:r>
              <a:rPr lang="en-US">
                <a:latin typeface="Times New Roman" pitchFamily="-111" charset="0"/>
                <a:ea typeface="Times New Roman" pitchFamily="-111" charset="0"/>
                <a:cs typeface="Times New Roman" pitchFamily="-111" charset="0"/>
              </a:rPr>
              <a:t>You can also use topology to model the topological relationships between features using a database.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pPr>
              <a:buFont typeface="Arial" pitchFamily="-111" charset="0"/>
              <a:buNone/>
            </a:pPr>
            <a:fld id="{E64061C4-C2ED-BE42-AD87-05FD1ED1A000}" type="slidenum">
              <a:rPr lang="en-US">
                <a:latin typeface="Arial" pitchFamily="-111" charset="0"/>
              </a:rPr>
              <a:pPr>
                <a:buFont typeface="Arial" pitchFamily="-111" charset="0"/>
                <a:buNone/>
              </a:pPr>
              <a:t>5</a:t>
            </a:fld>
            <a:endParaRPr lang="en-US">
              <a:latin typeface="Arial" pitchFamily="-111" charset="0"/>
            </a:endParaRPr>
          </a:p>
        </p:txBody>
      </p:sp>
      <p:sp>
        <p:nvSpPr>
          <p:cNvPr id="2150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2150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21509" name="Rectangle 4"/>
          <p:cNvSpPr>
            <a:spLocks noGrp="1" noRot="1" noChangeAspect="1" noChangeArrowheads="1" noTextEdit="1"/>
          </p:cNvSpPr>
          <p:nvPr>
            <p:ph type="sldImg"/>
          </p:nvPr>
        </p:nvSpPr>
        <p:spPr>
          <a:xfrm>
            <a:off x="209550" y="457200"/>
            <a:ext cx="6438900" cy="4457700"/>
          </a:xfrm>
          <a:ln/>
        </p:spPr>
      </p:sp>
      <p:sp>
        <p:nvSpPr>
          <p:cNvPr id="2151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ea typeface="Times New Roman" pitchFamily="-111" charset="0"/>
                <a:cs typeface="Times New Roman" pitchFamily="-111" charset="0"/>
              </a:rPr>
              <a:t>Advantages of Using Topology</a:t>
            </a:r>
          </a:p>
          <a:p>
            <a:pPr lvl="1" eaLnBrk="1" hangingPunct="1"/>
            <a:r>
              <a:rPr lang="en-US">
                <a:latin typeface="Times New Roman" pitchFamily="-111" charset="0"/>
                <a:ea typeface="Times New Roman" pitchFamily="-111" charset="0"/>
                <a:cs typeface="Times New Roman" pitchFamily="-111" charset="0"/>
              </a:rPr>
              <a:t>There are several advantages to using a topological data model  over an object data model.</a:t>
            </a:r>
          </a:p>
          <a:p>
            <a:pPr lvl="2" eaLnBrk="1" hangingPunct="1"/>
            <a:r>
              <a:rPr lang="en-US">
                <a:latin typeface="Times New Roman" pitchFamily="-111" charset="0"/>
                <a:ea typeface="Times New Roman" pitchFamily="-111" charset="0"/>
                <a:cs typeface="Times New Roman" pitchFamily="-111" charset="0"/>
              </a:rPr>
              <a:t>There is no redundant storage of data. In the object data model, edges between two adjacent land parcels are stored twice, once for each land parcel.  In the topology data model, the shared edges are stored only once.  In addition, Oracle’s topological data model allows features from different columns to share topological primitives, for example, roads and land parcels.</a:t>
            </a:r>
          </a:p>
          <a:p>
            <a:pPr lvl="2" eaLnBrk="1" hangingPunct="1"/>
            <a:r>
              <a:rPr lang="en-US">
                <a:latin typeface="Times New Roman" pitchFamily="-111" charset="0"/>
                <a:ea typeface="Times New Roman" pitchFamily="-111" charset="0"/>
                <a:cs typeface="Times New Roman" pitchFamily="-111" charset="0"/>
              </a:rPr>
              <a:t>Data remains consistent in the topological data model.  In the object data model, shared edges between adjacent parcels are stored twice.  Parcel boundaries may be slightly inconsistent, because edge coordinates of adjacent parcels may not be perfectly aligned.  Also, if an adjacent edge between parcels changes, it must be changed in two places. The topology data model eliminates data consistency issues.</a:t>
            </a:r>
          </a:p>
          <a:p>
            <a:pPr lvl="2" eaLnBrk="1" hangingPunct="1"/>
            <a:r>
              <a:rPr lang="en-US">
                <a:latin typeface="Times New Roman" pitchFamily="-111" charset="0"/>
                <a:ea typeface="Times New Roman" pitchFamily="-111" charset="0"/>
                <a:cs typeface="Times New Roman" pitchFamily="-111" charset="0"/>
              </a:rPr>
              <a:t>The topological relationships are very easily and quickly determined using the topology data model.</a:t>
            </a:r>
          </a:p>
          <a:p>
            <a:pPr lvl="1" eaLnBrk="1" hangingPunct="1"/>
            <a:r>
              <a:rPr lang="en-US">
                <a:latin typeface="Times New Roman" pitchFamily="-111" charset="0"/>
                <a:ea typeface="Times New Roman" pitchFamily="-111" charset="0"/>
                <a:cs typeface="Times New Roman" pitchFamily="-111" charset="0"/>
              </a:rPr>
              <a:t>The benefits described are not narrowly focused in one application space, but cut broadly across a large range of application areas.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a:buFont typeface="Arial" pitchFamily="-111" charset="0"/>
              <a:buNone/>
            </a:pPr>
            <a:fld id="{75A22D00-9D85-454C-A630-C34A947E2178}" type="slidenum">
              <a:rPr lang="en-US">
                <a:latin typeface="Arial" pitchFamily="-111" charset="0"/>
              </a:rPr>
              <a:pPr>
                <a:buFont typeface="Arial" pitchFamily="-111" charset="0"/>
                <a:buNone/>
              </a:pPr>
              <a:t>6</a:t>
            </a:fld>
            <a:endParaRPr lang="en-US">
              <a:latin typeface="Arial" pitchFamily="-111" charset="0"/>
            </a:endParaRPr>
          </a:p>
        </p:txBody>
      </p:sp>
      <p:sp>
        <p:nvSpPr>
          <p:cNvPr id="2355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2355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23557" name="Rectangle 4"/>
          <p:cNvSpPr>
            <a:spLocks noGrp="1" noRot="1" noChangeAspect="1" noChangeArrowheads="1" noTextEdit="1"/>
          </p:cNvSpPr>
          <p:nvPr>
            <p:ph type="sldImg"/>
          </p:nvPr>
        </p:nvSpPr>
        <p:spPr>
          <a:xfrm>
            <a:off x="209550" y="457200"/>
            <a:ext cx="6438900" cy="4457700"/>
          </a:xfrm>
          <a:ln/>
        </p:spPr>
      </p:sp>
      <p:sp>
        <p:nvSpPr>
          <p:cNvPr id="2355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ea typeface="Times New Roman" pitchFamily="-111" charset="0"/>
                <a:cs typeface="Times New Roman" pitchFamily="-111" charset="0"/>
              </a:rPr>
              <a:t>Topological Model</a:t>
            </a:r>
          </a:p>
          <a:p>
            <a:pPr lvl="1" eaLnBrk="1" hangingPunct="1"/>
            <a:r>
              <a:rPr lang="en-US">
                <a:latin typeface="Times New Roman" pitchFamily="-111" charset="0"/>
                <a:ea typeface="Times New Roman" pitchFamily="-111" charset="0"/>
                <a:cs typeface="Times New Roman" pitchFamily="-111" charset="0"/>
              </a:rPr>
              <a:t>Spatial features can be real-world spatial objects. Examples of these features include roads, land boundaries such as cadastral (land parcel) boundaries and United States county boundaries, and electric utility cables.</a:t>
            </a:r>
          </a:p>
          <a:p>
            <a:pPr lvl="1" eaLnBrk="1" hangingPunct="1"/>
            <a:endParaRPr lang="en-US">
              <a:latin typeface="Times New Roman" pitchFamily="-111" charset="0"/>
              <a:ea typeface="Times New Roman" pitchFamily="-111" charset="0"/>
              <a:cs typeface="Times New Roman" pitchFamily="-111" charset="0"/>
            </a:endParaRPr>
          </a:p>
          <a:p>
            <a:pPr lvl="1" eaLnBrk="1" hangingPunct="1"/>
            <a:r>
              <a:rPr lang="en-US">
                <a:latin typeface="Times New Roman" pitchFamily="-111" charset="0"/>
                <a:ea typeface="Times New Roman" pitchFamily="-111" charset="0"/>
                <a:cs typeface="Times New Roman" pitchFamily="-111" charset="0"/>
              </a:rPr>
              <a:t>In a topological data model, primitives (NODEs, EDGEs, and FACEs) are stored first.  Each primitive has a unique ID, and is only stored once.</a:t>
            </a:r>
          </a:p>
          <a:p>
            <a:pPr lvl="1" eaLnBrk="1" hangingPunct="1"/>
            <a:r>
              <a:rPr lang="en-US">
                <a:latin typeface="Times New Roman" pitchFamily="-111" charset="0"/>
                <a:ea typeface="Times New Roman" pitchFamily="-111" charset="0"/>
                <a:cs typeface="Times New Roman" pitchFamily="-111" charset="0"/>
              </a:rPr>
              <a:t>Initially, no spatial features are associated with the topological primitives.  Spatial features are created by associating the list of primitive IDs with the feature.</a:t>
            </a:r>
          </a:p>
          <a:p>
            <a:pPr lvl="1" eaLnBrk="1" hangingPunct="1"/>
            <a:r>
              <a:rPr lang="en-US">
                <a:latin typeface="Times New Roman" pitchFamily="-111" charset="0"/>
                <a:ea typeface="Times New Roman" pitchFamily="-111" charset="0"/>
                <a:cs typeface="Times New Roman" pitchFamily="-111" charset="0"/>
              </a:rPr>
              <a:t>Topological primitives can be related to one or more features.  For example, an edge may be associated with adjacent county boundaries.  The same edge may be associated with a different class of feature, such as a river.  This capability provides an extremely flexible model for topology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a:buFont typeface="Arial" pitchFamily="-111" charset="0"/>
              <a:buNone/>
            </a:pPr>
            <a:fld id="{D6A86731-D8C6-9743-8E51-F7D8AC69C890}" type="slidenum">
              <a:rPr lang="en-US">
                <a:latin typeface="Arial" pitchFamily="-111" charset="0"/>
              </a:rPr>
              <a:pPr>
                <a:buFont typeface="Arial" pitchFamily="-111" charset="0"/>
                <a:buNone/>
              </a:pPr>
              <a:t>7</a:t>
            </a:fld>
            <a:endParaRPr lang="en-US">
              <a:latin typeface="Arial" pitchFamily="-111" charset="0"/>
            </a:endParaRPr>
          </a:p>
        </p:txBody>
      </p:sp>
      <p:sp>
        <p:nvSpPr>
          <p:cNvPr id="2560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2560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25605" name="Rectangle 4"/>
          <p:cNvSpPr>
            <a:spLocks noGrp="1" noRot="1" noChangeAspect="1" noChangeArrowheads="1" noTextEdit="1"/>
          </p:cNvSpPr>
          <p:nvPr>
            <p:ph type="sldImg"/>
          </p:nvPr>
        </p:nvSpPr>
        <p:spPr>
          <a:xfrm>
            <a:off x="209550" y="457200"/>
            <a:ext cx="6438900" cy="4457700"/>
          </a:xfrm>
          <a:ln/>
        </p:spPr>
      </p:sp>
      <p:sp>
        <p:nvSpPr>
          <p:cNvPr id="2560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ea typeface="Times New Roman" pitchFamily="-111" charset="0"/>
                <a:cs typeface="Times New Roman" pitchFamily="-111" charset="0"/>
              </a:rPr>
              <a:t>Oracle Spatial’s Topology Data Model</a:t>
            </a:r>
          </a:p>
          <a:p>
            <a:pPr lvl="1" eaLnBrk="1" hangingPunct="1"/>
            <a:r>
              <a:rPr lang="en-US">
                <a:latin typeface="Times New Roman" pitchFamily="-111" charset="0"/>
                <a:ea typeface="Times New Roman" pitchFamily="-111" charset="0"/>
                <a:cs typeface="Times New Roman" pitchFamily="-111" charset="0"/>
              </a:rPr>
              <a:t>The Oracle Spatial Topology Data Model includes:</a:t>
            </a:r>
          </a:p>
          <a:p>
            <a:pPr lvl="2" eaLnBrk="1" hangingPunct="1"/>
            <a:r>
              <a:rPr lang="en-US">
                <a:latin typeface="Times New Roman" pitchFamily="-111" charset="0"/>
                <a:ea typeface="Times New Roman" pitchFamily="-111" charset="0"/>
                <a:cs typeface="Times New Roman" pitchFamily="-111" charset="0"/>
              </a:rPr>
              <a:t>Storage of topological primitives, each with a unique ID</a:t>
            </a:r>
          </a:p>
          <a:p>
            <a:pPr lvl="2" eaLnBrk="1" hangingPunct="1"/>
            <a:r>
              <a:rPr lang="en-US">
                <a:latin typeface="Courier New" pitchFamily="-111" charset="0"/>
                <a:ea typeface="Times New Roman" pitchFamily="-111" charset="0"/>
                <a:cs typeface="Times New Roman" pitchFamily="-111" charset="0"/>
              </a:rPr>
              <a:t>SDO_TOPO_GEOMETRY</a:t>
            </a:r>
            <a:r>
              <a:rPr lang="en-US">
                <a:latin typeface="Times New Roman" pitchFamily="-111" charset="0"/>
                <a:ea typeface="Times New Roman" pitchFamily="-111" charset="0"/>
                <a:cs typeface="Times New Roman" pitchFamily="-111" charset="0"/>
              </a:rPr>
              <a:t>, which is a data type that associates a spatial feature with its component NODE, EDGE, or FACE primitives  </a:t>
            </a:r>
          </a:p>
          <a:p>
            <a:pPr lvl="2" eaLnBrk="1" hangingPunct="1"/>
            <a:r>
              <a:rPr lang="en-US">
                <a:latin typeface="Times New Roman" pitchFamily="-111" charset="0"/>
                <a:ea typeface="Times New Roman" pitchFamily="-111" charset="0"/>
                <a:cs typeface="Times New Roman" pitchFamily="-111" charset="0"/>
              </a:rPr>
              <a:t>Metadata views</a:t>
            </a:r>
          </a:p>
          <a:p>
            <a:pPr lvl="2" eaLnBrk="1" hangingPunct="1"/>
            <a:r>
              <a:rPr lang="en-US">
                <a:latin typeface="Times New Roman" pitchFamily="-111" charset="0"/>
                <a:ea typeface="Times New Roman" pitchFamily="-111" charset="0"/>
                <a:cs typeface="Times New Roman" pitchFamily="-111" charset="0"/>
              </a:rPr>
              <a:t>Procedures to create, populate, and validate topology related tables and metadata</a:t>
            </a:r>
          </a:p>
          <a:p>
            <a:pPr lvl="2" eaLnBrk="1" hangingPunct="1"/>
            <a:r>
              <a:rPr lang="en-US">
                <a:latin typeface="Times New Roman" pitchFamily="-111" charset="0"/>
                <a:ea typeface="Times New Roman" pitchFamily="-111" charset="0"/>
                <a:cs typeface="Times New Roman" pitchFamily="-111" charset="0"/>
              </a:rPr>
              <a:t>A spatial index for topological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pPr>
              <a:buFont typeface="Arial" pitchFamily="-111" charset="0"/>
              <a:buNone/>
            </a:pPr>
            <a:fld id="{72E617E7-DE5D-B545-874D-05D724218E62}" type="slidenum">
              <a:rPr lang="en-US">
                <a:latin typeface="Arial" pitchFamily="-111" charset="0"/>
              </a:rPr>
              <a:pPr>
                <a:buFont typeface="Arial" pitchFamily="-111" charset="0"/>
                <a:buNone/>
              </a:pPr>
              <a:t>8</a:t>
            </a:fld>
            <a:endParaRPr lang="en-US">
              <a:latin typeface="Arial" pitchFamily="-111" charset="0"/>
            </a:endParaRPr>
          </a:p>
        </p:txBody>
      </p:sp>
      <p:sp>
        <p:nvSpPr>
          <p:cNvPr id="2765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2765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27653" name="Rectangle 4"/>
          <p:cNvSpPr>
            <a:spLocks noGrp="1" noRot="1" noChangeAspect="1" noChangeArrowheads="1" noTextEdit="1"/>
          </p:cNvSpPr>
          <p:nvPr>
            <p:ph type="sldImg"/>
          </p:nvPr>
        </p:nvSpPr>
        <p:spPr>
          <a:xfrm>
            <a:off x="209550" y="457200"/>
            <a:ext cx="6438900" cy="4457700"/>
          </a:xfrm>
          <a:ln/>
        </p:spPr>
      </p:sp>
      <p:sp>
        <p:nvSpPr>
          <p:cNvPr id="27654" name="Rectangle 5"/>
          <p:cNvSpPr>
            <a:spLocks noGrp="1" noChangeArrowheads="1"/>
          </p:cNvSpPr>
          <p:nvPr>
            <p:ph type="body" idx="1"/>
          </p:nvPr>
        </p:nvSpPr>
        <p:spPr>
          <a:xfrm>
            <a:off x="571500" y="5143500"/>
            <a:ext cx="5715000" cy="3414713"/>
          </a:xfrm>
          <a:noFill/>
          <a:ln/>
        </p:spPr>
        <p:txBody>
          <a:bodyPr lIns="89905" tIns="44953" rIns="89905" bIns="44953"/>
          <a:lstStyle/>
          <a:p>
            <a:pPr eaLnBrk="1" hangingPunct="1"/>
            <a:r>
              <a:rPr lang="en-US">
                <a:latin typeface="Times New Roman" pitchFamily="-111" charset="0"/>
                <a:ea typeface="Times New Roman" pitchFamily="-111" charset="0"/>
                <a:cs typeface="Times New Roman" pitchFamily="-111" charset="0"/>
              </a:rPr>
              <a:t>Hierarchical Feature Model Example: US Census Data</a:t>
            </a:r>
          </a:p>
          <a:p>
            <a:pPr lvl="1" eaLnBrk="1" hangingPunct="1"/>
            <a:r>
              <a:rPr lang="en-US">
                <a:latin typeface="Times New Roman" pitchFamily="-111" charset="0"/>
                <a:ea typeface="Times New Roman" pitchFamily="-111" charset="0"/>
                <a:cs typeface="Times New Roman" pitchFamily="-111" charset="0"/>
              </a:rPr>
              <a:t>This example of the Oracle Spatial Topology Manager hierarchical feature model shows that at the lowest level in the hierarchy (level 0) the census blocks features layer includes information about the topological primitives each of the features are composed if.</a:t>
            </a:r>
          </a:p>
          <a:p>
            <a:pPr lvl="1" eaLnBrk="1" hangingPunct="1"/>
            <a:r>
              <a:rPr lang="en-US">
                <a:latin typeface="Times New Roman" pitchFamily="-111" charset="0"/>
                <a:ea typeface="Times New Roman" pitchFamily="-111" charset="0"/>
                <a:cs typeface="Times New Roman" pitchFamily="-111" charset="0"/>
              </a:rPr>
              <a:t>At the next highest level in the hierarchy (level1), each census block group feature is derived from a list of census blocks. </a:t>
            </a:r>
          </a:p>
          <a:p>
            <a:pPr lvl="1" eaLnBrk="1" hangingPunct="1"/>
            <a:r>
              <a:rPr lang="en-US">
                <a:latin typeface="Times New Roman" pitchFamily="-111" charset="0"/>
                <a:ea typeface="Times New Roman" pitchFamily="-111" charset="0"/>
                <a:cs typeface="Times New Roman" pitchFamily="-111" charset="0"/>
              </a:rPr>
              <a:t>This model continues, with each higher level in the hierarchy pointing to features in a single feature layer at the previous level in the hierarchy.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pPr>
              <a:buFont typeface="Arial" pitchFamily="-111" charset="0"/>
              <a:buNone/>
            </a:pPr>
            <a:fld id="{FC4B6EBC-105E-BA42-9D85-C86444E7F7BB}" type="slidenum">
              <a:rPr lang="en-US">
                <a:latin typeface="Arial" pitchFamily="-111" charset="0"/>
              </a:rPr>
              <a:pPr>
                <a:buFont typeface="Arial" pitchFamily="-111" charset="0"/>
                <a:buNone/>
              </a:pPr>
              <a:t>11</a:t>
            </a:fld>
            <a:endParaRPr lang="en-US">
              <a:latin typeface="Arial" pitchFamily="-111" charset="0"/>
            </a:endParaRPr>
          </a:p>
        </p:txBody>
      </p:sp>
      <p:sp>
        <p:nvSpPr>
          <p:cNvPr id="3174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3174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31749" name="Rectangle 4"/>
          <p:cNvSpPr>
            <a:spLocks noGrp="1" noRot="1" noChangeAspect="1" noChangeArrowheads="1" noTextEdit="1"/>
          </p:cNvSpPr>
          <p:nvPr>
            <p:ph type="sldImg"/>
          </p:nvPr>
        </p:nvSpPr>
        <p:spPr>
          <a:xfrm>
            <a:off x="209550" y="457200"/>
            <a:ext cx="6438900" cy="4457700"/>
          </a:xfrm>
          <a:ln/>
        </p:spPr>
      </p:sp>
      <p:sp>
        <p:nvSpPr>
          <p:cNvPr id="31750" name="Rectangle 5"/>
          <p:cNvSpPr>
            <a:spLocks noGrp="1" noChangeArrowheads="1"/>
          </p:cNvSpPr>
          <p:nvPr>
            <p:ph type="body" idx="1"/>
          </p:nvPr>
        </p:nvSpPr>
        <p:spPr>
          <a:xfrm>
            <a:off x="571500" y="5143500"/>
            <a:ext cx="5715000" cy="3414713"/>
          </a:xfrm>
          <a:noFill/>
          <a:ln/>
        </p:spPr>
        <p:txBody>
          <a:bodyPr lIns="89905" tIns="44953" rIns="89905" bIns="44953"/>
          <a:lstStyle/>
          <a:p>
            <a:pPr eaLnBrk="1" hangingPunct="1"/>
            <a:r>
              <a:rPr lang="en-US">
                <a:latin typeface="Times New Roman" pitchFamily="-111" charset="0"/>
                <a:ea typeface="Times New Roman" pitchFamily="-111" charset="0"/>
                <a:cs typeface="Times New Roman" pitchFamily="-111" charset="0"/>
              </a:rPr>
              <a:t>Tables in Topology Data Model</a:t>
            </a:r>
          </a:p>
          <a:p>
            <a:pPr lvl="1" eaLnBrk="1" hangingPunct="1"/>
            <a:r>
              <a:rPr lang="en-US">
                <a:latin typeface="Times New Roman" pitchFamily="-111" charset="0"/>
                <a:ea typeface="Times New Roman" pitchFamily="-111" charset="0"/>
                <a:cs typeface="Times New Roman" pitchFamily="-111" charset="0"/>
              </a:rPr>
              <a:t>The data model used to store topology information in the database includes:</a:t>
            </a:r>
          </a:p>
          <a:p>
            <a:pPr lvl="1" eaLnBrk="1" hangingPunct="1"/>
            <a:r>
              <a:rPr lang="en-US">
                <a:latin typeface="Times New Roman" pitchFamily="-111" charset="0"/>
                <a:ea typeface="Times New Roman" pitchFamily="-111" charset="0"/>
                <a:cs typeface="Times New Roman" pitchFamily="-111" charset="0"/>
              </a:rPr>
              <a:t>Three tables to store NODE, EDGE, and FACE topological primitives.  These three tables are:</a:t>
            </a:r>
          </a:p>
          <a:p>
            <a:pPr lvl="2" eaLnBrk="1" hangingPunct="1"/>
            <a:r>
              <a:rPr lang="en-US">
                <a:latin typeface="Courier New" pitchFamily="-111" charset="0"/>
                <a:ea typeface="Times New Roman" pitchFamily="-111" charset="0"/>
                <a:cs typeface="Times New Roman" pitchFamily="-111" charset="0"/>
              </a:rPr>
              <a:t>&lt;topology-name&gt;_NODE$</a:t>
            </a:r>
          </a:p>
          <a:p>
            <a:pPr lvl="2" eaLnBrk="1" hangingPunct="1"/>
            <a:r>
              <a:rPr lang="en-US">
                <a:latin typeface="Courier New" pitchFamily="-111" charset="0"/>
                <a:ea typeface="Times New Roman" pitchFamily="-111" charset="0"/>
                <a:cs typeface="Times New Roman" pitchFamily="-111" charset="0"/>
              </a:rPr>
              <a:t>&lt;topology-name&gt;_EDGE$</a:t>
            </a:r>
          </a:p>
          <a:p>
            <a:pPr lvl="2" eaLnBrk="1" hangingPunct="1"/>
            <a:r>
              <a:rPr lang="en-US">
                <a:latin typeface="Courier New" pitchFamily="-111" charset="0"/>
                <a:ea typeface="Times New Roman" pitchFamily="-111" charset="0"/>
                <a:cs typeface="Times New Roman" pitchFamily="-111" charset="0"/>
              </a:rPr>
              <a:t>&lt;topology-name&gt;_FACE$</a:t>
            </a:r>
          </a:p>
          <a:p>
            <a:pPr lvl="1" eaLnBrk="1" hangingPunct="1"/>
            <a:r>
              <a:rPr lang="en-US">
                <a:latin typeface="Times New Roman" pitchFamily="-111" charset="0"/>
                <a:ea typeface="Times New Roman" pitchFamily="-111" charset="0"/>
                <a:cs typeface="Times New Roman" pitchFamily="-111" charset="0"/>
              </a:rPr>
              <a:t>A single table that maintains the transaction history for merges and splits of edges and faces:</a:t>
            </a:r>
          </a:p>
          <a:p>
            <a:pPr lvl="2" eaLnBrk="1" hangingPunct="1"/>
            <a:r>
              <a:rPr lang="en-US">
                <a:latin typeface="Courier New" pitchFamily="-111" charset="0"/>
                <a:ea typeface="Times New Roman" pitchFamily="-111" charset="0"/>
                <a:cs typeface="Times New Roman" pitchFamily="-111" charset="0"/>
              </a:rPr>
              <a:t>&lt;topology-name&gt;_HISTORY$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a:buFont typeface="Arial" pitchFamily="-111" charset="0"/>
              <a:buNone/>
            </a:pPr>
            <a:fld id="{286A3824-3984-CD47-AC61-1BE938BAC432}" type="slidenum">
              <a:rPr lang="en-US">
                <a:latin typeface="Arial" pitchFamily="-111" charset="0"/>
              </a:rPr>
              <a:pPr>
                <a:buFont typeface="Arial" pitchFamily="-111" charset="0"/>
                <a:buNone/>
              </a:pPr>
              <a:t>16</a:t>
            </a:fld>
            <a:endParaRPr lang="en-US">
              <a:latin typeface="Arial" pitchFamily="-111" charset="0"/>
            </a:endParaRPr>
          </a:p>
        </p:txBody>
      </p:sp>
      <p:sp>
        <p:nvSpPr>
          <p:cNvPr id="3789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3789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37893" name="Rectangle 4"/>
          <p:cNvSpPr>
            <a:spLocks noGrp="1" noRot="1" noChangeAspect="1" noChangeArrowheads="1" noTextEdit="1"/>
          </p:cNvSpPr>
          <p:nvPr>
            <p:ph type="sldImg"/>
          </p:nvPr>
        </p:nvSpPr>
        <p:spPr>
          <a:xfrm>
            <a:off x="209550" y="457200"/>
            <a:ext cx="6438900" cy="4457700"/>
          </a:xfrm>
          <a:ln/>
        </p:spPr>
      </p:sp>
      <p:sp>
        <p:nvSpPr>
          <p:cNvPr id="37894" name="Rectangle 5"/>
          <p:cNvSpPr>
            <a:spLocks noGrp="1" noChangeArrowheads="1"/>
          </p:cNvSpPr>
          <p:nvPr>
            <p:ph type="body" idx="1"/>
          </p:nvPr>
        </p:nvSpPr>
        <p:spPr>
          <a:xfrm>
            <a:off x="571500" y="5143500"/>
            <a:ext cx="5715000" cy="3414713"/>
          </a:xfrm>
          <a:noFill/>
          <a:ln/>
        </p:spPr>
        <p:txBody>
          <a:bodyPr lIns="89905" tIns="44953" rIns="89905" bIns="44953"/>
          <a:lstStyle/>
          <a:p>
            <a:pPr eaLnBrk="1" hangingPunct="1"/>
            <a:r>
              <a:rPr lang="en-US">
                <a:latin typeface="Times New Roman" pitchFamily="-111" charset="0"/>
                <a:ea typeface="Times New Roman" pitchFamily="-111" charset="0"/>
                <a:cs typeface="Times New Roman" pitchFamily="-111" charset="0"/>
              </a:rPr>
              <a:t>Defining Spatial Features</a:t>
            </a:r>
          </a:p>
          <a:p>
            <a:pPr lvl="1" eaLnBrk="1" hangingPunct="1"/>
            <a:r>
              <a:rPr lang="en-US">
                <a:latin typeface="Times New Roman" pitchFamily="-111" charset="0"/>
                <a:ea typeface="Times New Roman" pitchFamily="-111" charset="0"/>
                <a:cs typeface="Times New Roman" pitchFamily="-111" charset="0"/>
              </a:rPr>
              <a:t>Initially, the topological primitives (the NODEs, EDGEs, and FACEs) are not associated with any spatial features.</a:t>
            </a:r>
          </a:p>
          <a:p>
            <a:pPr lvl="1" eaLnBrk="1" hangingPunct="1"/>
            <a:r>
              <a:rPr lang="en-US">
                <a:latin typeface="Times New Roman" pitchFamily="-111" charset="0"/>
                <a:ea typeface="Times New Roman" pitchFamily="-111" charset="0"/>
                <a:cs typeface="Times New Roman" pitchFamily="-111" charset="0"/>
              </a:rPr>
              <a:t>When a spatial feature is created, it is defined by a set of topological primitive Ids.</a:t>
            </a:r>
          </a:p>
          <a:p>
            <a:pPr lvl="1" eaLnBrk="1" hangingPunct="1"/>
            <a:r>
              <a:rPr lang="en-US">
                <a:latin typeface="Courier New" pitchFamily="-111" charset="0"/>
                <a:ea typeface="Times New Roman" pitchFamily="-111" charset="0"/>
                <a:cs typeface="Times New Roman" pitchFamily="-111" charset="0"/>
              </a:rPr>
              <a:t>SDO_TOPO_GEOMETRY</a:t>
            </a:r>
            <a:r>
              <a:rPr lang="en-US">
                <a:latin typeface="Times New Roman" pitchFamily="-111" charset="0"/>
                <a:ea typeface="Times New Roman" pitchFamily="-111" charset="0"/>
                <a:cs typeface="Times New Roman" pitchFamily="-111" charset="0"/>
              </a:rPr>
              <a:t> is a new native data type in Oracle which stores the topological primitives associated with a spatial feature.</a:t>
            </a:r>
          </a:p>
          <a:p>
            <a:pPr lvl="1" eaLnBrk="1" hangingPunct="1"/>
            <a:endParaRPr lang="en-US">
              <a:latin typeface="Times New Roman" pitchFamily="-111" charset="0"/>
              <a:ea typeface="Times New Roman" pitchFamily="-111" charset="0"/>
              <a:cs typeface="Times New Roman" pitchFamily="-11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a:buFont typeface="Arial" pitchFamily="-111" charset="0"/>
              <a:buNone/>
            </a:pPr>
            <a:fld id="{FCF8317F-9E41-1B4D-B1B5-1650674FBB03}" type="slidenum">
              <a:rPr lang="en-US">
                <a:latin typeface="Arial" pitchFamily="-111" charset="0"/>
              </a:rPr>
              <a:pPr>
                <a:buFont typeface="Arial" pitchFamily="-111" charset="0"/>
                <a:buNone/>
              </a:pPr>
              <a:t>25</a:t>
            </a:fld>
            <a:endParaRPr lang="en-US">
              <a:latin typeface="Arial" pitchFamily="-111" charset="0"/>
            </a:endParaRPr>
          </a:p>
        </p:txBody>
      </p:sp>
      <p:sp>
        <p:nvSpPr>
          <p:cNvPr id="48131" name="Rectangle 2"/>
          <p:cNvSpPr>
            <a:spLocks noGrp="1" noRot="1" noChangeAspect="1" noChangeArrowheads="1" noTextEdit="1"/>
          </p:cNvSpPr>
          <p:nvPr>
            <p:ph type="sldImg"/>
          </p:nvPr>
        </p:nvSpPr>
        <p:spPr>
          <a:xfrm>
            <a:off x="211138" y="457200"/>
            <a:ext cx="6435725" cy="4456113"/>
          </a:xfrm>
          <a:ln/>
        </p:spPr>
      </p:sp>
      <p:sp>
        <p:nvSpPr>
          <p:cNvPr id="48132" name="Rectangle 3"/>
          <p:cNvSpPr>
            <a:spLocks noGrp="1" noChangeArrowheads="1"/>
          </p:cNvSpPr>
          <p:nvPr>
            <p:ph type="body" idx="1"/>
          </p:nvPr>
        </p:nvSpPr>
        <p:spPr>
          <a:xfrm>
            <a:off x="573088" y="5143500"/>
            <a:ext cx="5711825" cy="3416300"/>
          </a:xfrm>
          <a:noFill/>
          <a:ln/>
        </p:spPr>
        <p:txBody>
          <a:bodyPr lIns="89996" tIns="44998" rIns="89996" bIns="44998"/>
          <a:lstStyle/>
          <a:p>
            <a:pPr eaLnBrk="1" hangingPunct="1"/>
            <a:r>
              <a:rPr lang="en-US">
                <a:latin typeface="Times New Roman" pitchFamily="-111" charset="0"/>
                <a:ea typeface="Times New Roman" pitchFamily="-111" charset="0"/>
                <a:cs typeface="Times New Roman" pitchFamily="-111" charset="0"/>
              </a:rPr>
              <a:t>Mapping Between Features and Topology</a:t>
            </a:r>
          </a:p>
          <a:p>
            <a:pPr lvl="1" eaLnBrk="1" hangingPunct="1"/>
            <a:r>
              <a:rPr lang="en-US">
                <a:latin typeface="Times New Roman" pitchFamily="-111" charset="0"/>
                <a:ea typeface="Times New Roman" pitchFamily="-111" charset="0"/>
                <a:cs typeface="Times New Roman" pitchFamily="-111" charset="0"/>
              </a:rPr>
              <a:t>The </a:t>
            </a:r>
            <a:r>
              <a:rPr lang="en-US">
                <a:latin typeface="Courier New" pitchFamily="-111" charset="0"/>
                <a:ea typeface="Times New Roman" pitchFamily="-111" charset="0"/>
                <a:cs typeface="Times New Roman" pitchFamily="-111" charset="0"/>
              </a:rPr>
              <a:t>RELATION$</a:t>
            </a:r>
            <a:r>
              <a:rPr lang="en-US">
                <a:latin typeface="Times New Roman" pitchFamily="-111" charset="0"/>
                <a:ea typeface="Times New Roman" pitchFamily="-111" charset="0"/>
                <a:cs typeface="Times New Roman" pitchFamily="-111" charset="0"/>
              </a:rPr>
              <a:t> table is an association table that manages the many to many relationship between features and topological primitives. The </a:t>
            </a:r>
            <a:r>
              <a:rPr lang="en-US">
                <a:latin typeface="Courier New" pitchFamily="-111" charset="0"/>
                <a:ea typeface="Times New Roman" pitchFamily="-111" charset="0"/>
                <a:cs typeface="Times New Roman" pitchFamily="-111" charset="0"/>
              </a:rPr>
              <a:t>RELATION$</a:t>
            </a:r>
            <a:r>
              <a:rPr lang="en-US">
                <a:latin typeface="Times New Roman" pitchFamily="-111" charset="0"/>
                <a:ea typeface="Times New Roman" pitchFamily="-111" charset="0"/>
                <a:cs typeface="Times New Roman" pitchFamily="-111" charset="0"/>
              </a:rPr>
              <a:t> table is partitioned table. Each new feature layer added with </a:t>
            </a:r>
            <a:r>
              <a:rPr lang="en-US">
                <a:latin typeface="Courier New" pitchFamily="-111" charset="0"/>
                <a:ea typeface="Times New Roman" pitchFamily="-111" charset="0"/>
                <a:cs typeface="Times New Roman" pitchFamily="-111" charset="0"/>
              </a:rPr>
              <a:t>SDO_TOPO.ADD_TOPO_GEOMETRY_LAYER</a:t>
            </a:r>
            <a:r>
              <a:rPr lang="en-US">
                <a:latin typeface="Times New Roman" pitchFamily="-111" charset="0"/>
                <a:ea typeface="Times New Roman" pitchFamily="-111" charset="0"/>
                <a:cs typeface="Times New Roman" pitchFamily="-111" charset="0"/>
              </a:rPr>
              <a:t> creates a new partition in the </a:t>
            </a:r>
            <a:r>
              <a:rPr lang="en-US">
                <a:latin typeface="Courier New" pitchFamily="-111" charset="0"/>
                <a:ea typeface="Times New Roman" pitchFamily="-111" charset="0"/>
                <a:cs typeface="Times New Roman" pitchFamily="-111" charset="0"/>
              </a:rPr>
              <a:t>RELATION$</a:t>
            </a:r>
            <a:r>
              <a:rPr lang="en-US">
                <a:latin typeface="Times New Roman" pitchFamily="-111" charset="0"/>
                <a:ea typeface="Times New Roman" pitchFamily="-111" charset="0"/>
                <a:cs typeface="Times New Roman" pitchFamily="-111" charset="0"/>
              </a:rPr>
              <a:t> association table.</a:t>
            </a:r>
          </a:p>
          <a:p>
            <a:pPr lvl="1" eaLnBrk="1" hangingPunct="1"/>
            <a:r>
              <a:rPr lang="en-US">
                <a:latin typeface="Times New Roman" pitchFamily="-111" charset="0"/>
                <a:ea typeface="Times New Roman" pitchFamily="-111" charset="0"/>
                <a:cs typeface="Times New Roman" pitchFamily="-111" charset="0"/>
              </a:rPr>
              <a:t>As topological primitives are modified using the Oracle Topology PL/SQL or Java APIs, the mapping between the features and their underlying topological primitives is automatically maintained.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914400"/>
            <a:ext cx="3059113" cy="2824163"/>
          </a:xfrm>
          <a:prstGeom prst="rect">
            <a:avLst/>
          </a:prstGeom>
          <a:solidFill>
            <a:srgbClr val="ADADAD"/>
          </a:solidFill>
          <a:ln w="12700">
            <a:noFill/>
            <a:miter lim="800000"/>
            <a:headEnd/>
            <a:tailEnd/>
          </a:ln>
          <a:effectLst/>
        </p:spPr>
        <p:txBody>
          <a:bodyPr wrap="none" anchor="ctr" anchorCtr="1">
            <a:prstTxWarp prst="textNoShape">
              <a:avLst/>
            </a:prstTxWarp>
          </a:bodyPr>
          <a:lstStyle/>
          <a:p>
            <a:pPr eaLnBrk="0" hangingPunct="0">
              <a:lnSpc>
                <a:spcPct val="100000"/>
              </a:lnSpc>
              <a:spcBef>
                <a:spcPct val="0"/>
              </a:spcBef>
              <a:buClrTx/>
              <a:defRPr/>
            </a:pPr>
            <a:r>
              <a:rPr lang="en-US" sz="1400">
                <a:solidFill>
                  <a:srgbClr val="000000"/>
                </a:solidFill>
                <a:latin typeface="Arial" pitchFamily="-103" charset="0"/>
              </a:rPr>
              <a:t>&lt;Insert Picture Here&gt;</a:t>
            </a:r>
          </a:p>
        </p:txBody>
      </p:sp>
      <p:pic>
        <p:nvPicPr>
          <p:cNvPr id="5" name="Picture 3" descr="Tall Red"/>
          <p:cNvPicPr>
            <a:picLocks noChangeAspect="1" noChangeArrowheads="1"/>
          </p:cNvPicPr>
          <p:nvPr/>
        </p:nvPicPr>
        <p:blipFill>
          <a:blip r:embed="rId2"/>
          <a:srcRect/>
          <a:stretch>
            <a:fillRect/>
          </a:stretch>
        </p:blipFill>
        <p:spPr bwMode="auto">
          <a:xfrm>
            <a:off x="0" y="914400"/>
            <a:ext cx="990600" cy="2822575"/>
          </a:xfrm>
          <a:prstGeom prst="rect">
            <a:avLst/>
          </a:prstGeom>
          <a:noFill/>
          <a:ln w="9525">
            <a:noFill/>
            <a:miter lim="800000"/>
            <a:headEnd/>
            <a:tailEnd/>
          </a:ln>
        </p:spPr>
      </p:pic>
      <p:pic>
        <p:nvPicPr>
          <p:cNvPr id="6" name="Picture 4" descr="Wide Red"/>
          <p:cNvPicPr>
            <a:picLocks noChangeAspect="1" noChangeArrowheads="1"/>
          </p:cNvPicPr>
          <p:nvPr/>
        </p:nvPicPr>
        <p:blipFill>
          <a:blip r:embed="rId3"/>
          <a:srcRect/>
          <a:stretch>
            <a:fillRect/>
          </a:stretch>
        </p:blipFill>
        <p:spPr bwMode="auto">
          <a:xfrm>
            <a:off x="4048125" y="914400"/>
            <a:ext cx="5857875" cy="2822575"/>
          </a:xfrm>
          <a:prstGeom prst="rect">
            <a:avLst/>
          </a:prstGeom>
          <a:noFill/>
          <a:ln w="9525">
            <a:noFill/>
            <a:miter lim="800000"/>
            <a:headEnd/>
            <a:tailEnd/>
          </a:ln>
        </p:spPr>
      </p:pic>
      <p:pic>
        <p:nvPicPr>
          <p:cNvPr id="7" name="Picture 7" descr="Oracle_Logo_485C.jpg                                           00104BF0Macintosh HD                   BE05FFEF:"/>
          <p:cNvPicPr>
            <a:picLocks noChangeAspect="1" noChangeArrowheads="1"/>
          </p:cNvPicPr>
          <p:nvPr/>
        </p:nvPicPr>
        <p:blipFill>
          <a:blip r:embed="rId4"/>
          <a:srcRect/>
          <a:stretch>
            <a:fillRect/>
          </a:stretch>
        </p:blipFill>
        <p:spPr bwMode="auto">
          <a:xfrm>
            <a:off x="976313" y="4338638"/>
            <a:ext cx="3170237" cy="366712"/>
          </a:xfrm>
          <a:prstGeom prst="rect">
            <a:avLst/>
          </a:prstGeom>
          <a:noFill/>
          <a:ln w="9525">
            <a:noFill/>
            <a:miter lim="800000"/>
            <a:headEnd/>
            <a:tailEnd/>
          </a:ln>
        </p:spPr>
      </p:pic>
      <p:sp>
        <p:nvSpPr>
          <p:cNvPr id="542725" name="Rectangle 5"/>
          <p:cNvSpPr>
            <a:spLocks noGrp="1" noChangeArrowheads="1"/>
          </p:cNvSpPr>
          <p:nvPr>
            <p:ph type="ctrTitle" sz="quarter"/>
          </p:nvPr>
        </p:nvSpPr>
        <p:spPr>
          <a:xfrm>
            <a:off x="908050" y="4800600"/>
            <a:ext cx="8420100" cy="860425"/>
          </a:xfrm>
        </p:spPr>
        <p:txBody>
          <a:bodyPr lIns="91440" tIns="45720" rIns="91440" bIns="45720" anchor="b"/>
          <a:lstStyle>
            <a:lvl1pPr>
              <a:defRPr sz="2400"/>
            </a:lvl1pPr>
          </a:lstStyle>
          <a:p>
            <a:r>
              <a:rPr lang="en-US"/>
              <a:t>Click to edit Master title style</a:t>
            </a:r>
          </a:p>
        </p:txBody>
      </p:sp>
      <p:sp>
        <p:nvSpPr>
          <p:cNvPr id="542726" name="Rectangle 6"/>
          <p:cNvSpPr>
            <a:spLocks noGrp="1" noChangeArrowheads="1"/>
          </p:cNvSpPr>
          <p:nvPr>
            <p:ph type="subTitle" sz="quarter" idx="1"/>
          </p:nvPr>
        </p:nvSpPr>
        <p:spPr>
          <a:xfrm>
            <a:off x="908050" y="5715000"/>
            <a:ext cx="69342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04800"/>
            <a:ext cx="21082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04800"/>
            <a:ext cx="617378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220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6"/>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2050" descr="Red Bar"/>
          <p:cNvPicPr>
            <a:picLocks noChangeAspect="1" noChangeArrowheads="1"/>
          </p:cNvPicPr>
          <p:nvPr/>
        </p:nvPicPr>
        <p:blipFill>
          <a:blip r:embed="rId13"/>
          <a:srcRect/>
          <a:stretch>
            <a:fillRect/>
          </a:stretch>
        </p:blipFill>
        <p:spPr bwMode="auto">
          <a:xfrm>
            <a:off x="0" y="6172200"/>
            <a:ext cx="9906000" cy="225425"/>
          </a:xfrm>
          <a:prstGeom prst="rect">
            <a:avLst/>
          </a:prstGeom>
          <a:noFill/>
          <a:ln w="9525">
            <a:noFill/>
            <a:miter lim="800000"/>
            <a:headEnd/>
            <a:tailEnd/>
          </a:ln>
        </p:spPr>
      </p:pic>
      <p:pic>
        <p:nvPicPr>
          <p:cNvPr id="1027" name="Picture 2051" descr="Small Red Square"/>
          <p:cNvPicPr>
            <a:picLocks noChangeAspect="1" noChangeArrowheads="1"/>
          </p:cNvPicPr>
          <p:nvPr/>
        </p:nvPicPr>
        <p:blipFill>
          <a:blip r:embed="rId14"/>
          <a:srcRect/>
          <a:stretch>
            <a:fillRect/>
          </a:stretch>
        </p:blipFill>
        <p:spPr bwMode="auto">
          <a:xfrm>
            <a:off x="0" y="0"/>
            <a:ext cx="746125" cy="685800"/>
          </a:xfrm>
          <a:prstGeom prst="rect">
            <a:avLst/>
          </a:prstGeom>
          <a:noFill/>
          <a:ln w="9525">
            <a:noFill/>
            <a:miter lim="800000"/>
            <a:headEnd/>
            <a:tailEnd/>
          </a:ln>
        </p:spPr>
      </p:pic>
      <p:sp>
        <p:nvSpPr>
          <p:cNvPr id="1028" name="Rectangle 2052"/>
          <p:cNvSpPr>
            <a:spLocks noGrp="1" noChangeArrowheads="1"/>
          </p:cNvSpPr>
          <p:nvPr>
            <p:ph type="body" idx="1"/>
          </p:nvPr>
        </p:nvSpPr>
        <p:spPr bwMode="auto">
          <a:xfrm>
            <a:off x="742950" y="1600200"/>
            <a:ext cx="81661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2053"/>
          <p:cNvSpPr>
            <a:spLocks noGrp="1" noChangeArrowheads="1"/>
          </p:cNvSpPr>
          <p:nvPr>
            <p:ph type="title"/>
          </p:nvPr>
        </p:nvSpPr>
        <p:spPr bwMode="auto">
          <a:xfrm>
            <a:off x="963613" y="304800"/>
            <a:ext cx="8213725"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41702" name="Rectangle 2054"/>
          <p:cNvSpPr>
            <a:spLocks noChangeArrowheads="1"/>
          </p:cNvSpPr>
          <p:nvPr/>
        </p:nvSpPr>
        <p:spPr bwMode="auto">
          <a:xfrm>
            <a:off x="0" y="6172200"/>
            <a:ext cx="9906000" cy="304800"/>
          </a:xfrm>
          <a:prstGeom prst="rect">
            <a:avLst/>
          </a:prstGeom>
          <a:noFill/>
          <a:ln w="9525">
            <a:noFill/>
            <a:miter lim="800000"/>
            <a:headEnd type="none" w="sm" len="sm"/>
            <a:tailEnd type="none" w="sm" len="sm"/>
          </a:ln>
          <a:effectLst/>
        </p:spPr>
        <p:txBody>
          <a:bodyPr wrap="none" anchor="ctr">
            <a:prstTxWarp prst="textNoShape">
              <a:avLst/>
            </a:prstTxWarp>
          </a:bodyPr>
          <a:lstStyle/>
          <a:p>
            <a:pPr>
              <a:defRPr/>
            </a:pPr>
            <a:endParaRPr lang="en-US">
              <a:latin typeface="Arial" pitchFamily="-103" charset="0"/>
            </a:endParaRPr>
          </a:p>
        </p:txBody>
      </p:sp>
      <p:pic>
        <p:nvPicPr>
          <p:cNvPr id="1031" name="Picture 2055" descr="Oracle WHITE"/>
          <p:cNvPicPr>
            <a:picLocks noChangeAspect="1" noChangeArrowheads="1"/>
          </p:cNvPicPr>
          <p:nvPr/>
        </p:nvPicPr>
        <p:blipFill>
          <a:blip r:embed="rId15"/>
          <a:srcRect/>
          <a:stretch>
            <a:fillRect/>
          </a:stretch>
        </p:blipFill>
        <p:spPr bwMode="auto">
          <a:xfrm>
            <a:off x="8255000" y="6226175"/>
            <a:ext cx="1027113" cy="119063"/>
          </a:xfrm>
          <a:prstGeom prst="rect">
            <a:avLst/>
          </a:prstGeom>
          <a:noFill/>
          <a:ln w="9525">
            <a:noFill/>
            <a:miter lim="800000"/>
            <a:headEnd/>
            <a:tailEnd/>
          </a:ln>
        </p:spPr>
      </p:pic>
      <p:sp>
        <p:nvSpPr>
          <p:cNvPr id="541704" name="Rectangle 2056"/>
          <p:cNvSpPr>
            <a:spLocks noGrp="1" noChangeArrowheads="1"/>
          </p:cNvSpPr>
          <p:nvPr>
            <p:ph type="ftr" sz="quarter" idx="3"/>
          </p:nvPr>
        </p:nvSpPr>
        <p:spPr bwMode="auto">
          <a:xfrm>
            <a:off x="165100" y="6553200"/>
            <a:ext cx="95758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atin typeface="Arial" pitchFamily="-103" charset="0"/>
              </a:defRPr>
            </a:lvl1pPr>
          </a:lstStyle>
          <a:p>
            <a:pPr>
              <a:defRPr/>
            </a:pPr>
            <a:endParaRPr lang="en-US"/>
          </a:p>
        </p:txBody>
      </p:sp>
      <p:sp>
        <p:nvSpPr>
          <p:cNvPr id="541705" name="Text Box 2057"/>
          <p:cNvSpPr txBox="1">
            <a:spLocks noChangeArrowheads="1"/>
          </p:cNvSpPr>
          <p:nvPr/>
        </p:nvSpPr>
        <p:spPr bwMode="auto">
          <a:xfrm>
            <a:off x="9356725" y="6154738"/>
            <a:ext cx="452438" cy="257175"/>
          </a:xfrm>
          <a:prstGeom prst="rect">
            <a:avLst/>
          </a:prstGeom>
          <a:noFill/>
          <a:ln w="9525">
            <a:noFill/>
            <a:miter lim="800000"/>
            <a:headEnd/>
            <a:tailEnd/>
          </a:ln>
          <a:effectLst/>
        </p:spPr>
        <p:txBody>
          <a:bodyPr lIns="92075" tIns="46038" rIns="92075" bIns="46038">
            <a:prstTxWarp prst="textNoShape">
              <a:avLst/>
            </a:prstTxWarp>
            <a:spAutoFit/>
          </a:bodyPr>
          <a:lstStyle/>
          <a:p>
            <a:pPr>
              <a:defRPr/>
            </a:pPr>
            <a:fld id="{042DF4C3-58FE-8C41-86E6-835816F8E3B8}" type="slidenum">
              <a:rPr lang="en-US" sz="1200" b="0">
                <a:solidFill>
                  <a:schemeClr val="bg1"/>
                </a:solidFill>
                <a:latin typeface="Arial" pitchFamily="-103" charset="0"/>
              </a:rPr>
              <a:pPr>
                <a:defRPr/>
              </a:pPr>
              <a:t>‹#›</a:t>
            </a:fld>
            <a:endParaRPr lang="en-US" sz="1200" b="0">
              <a:solidFill>
                <a:schemeClr val="bg1"/>
              </a:solidFill>
              <a:latin typeface="Arial" pitchFamily="-103" charset="0"/>
            </a:endParaRPr>
          </a:p>
        </p:txBody>
      </p:sp>
    </p:spTree>
  </p:cSld>
  <p:clrMap bg1="lt1" tx1="dk1" bg2="lt2" tx2="dk2" accent1="accent1" accent2="accent2" accent3="accent3" accent4="accent4" accent5="accent5" accent6="accent6" hlink="hlink" folHlink="folHlink"/>
  <p:sldLayoutIdLst>
    <p:sldLayoutId id="2147483677"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200" b="1">
          <a:solidFill>
            <a:schemeClr val="tx1"/>
          </a:solidFill>
          <a:latin typeface="Arial" pitchFamily="-103" charset="0"/>
          <a:ea typeface="ＭＳ Ｐゴシック" pitchFamily="-111" charset="-128"/>
          <a:cs typeface="ＭＳ Ｐゴシック" pitchFamily="-111" charset="-128"/>
        </a:defRPr>
      </a:lvl2pPr>
      <a:lvl3pPr algn="l" rtl="0" eaLnBrk="0" fontAlgn="base" hangingPunct="0">
        <a:spcBef>
          <a:spcPct val="0"/>
        </a:spcBef>
        <a:spcAft>
          <a:spcPct val="0"/>
        </a:spcAft>
        <a:defRPr sz="3200" b="1">
          <a:solidFill>
            <a:schemeClr val="tx1"/>
          </a:solidFill>
          <a:latin typeface="Arial" pitchFamily="-103" charset="0"/>
          <a:ea typeface="ＭＳ Ｐゴシック" pitchFamily="-111" charset="-128"/>
          <a:cs typeface="ＭＳ Ｐゴシック" pitchFamily="-111" charset="-128"/>
        </a:defRPr>
      </a:lvl3pPr>
      <a:lvl4pPr algn="l" rtl="0" eaLnBrk="0" fontAlgn="base" hangingPunct="0">
        <a:spcBef>
          <a:spcPct val="0"/>
        </a:spcBef>
        <a:spcAft>
          <a:spcPct val="0"/>
        </a:spcAft>
        <a:defRPr sz="3200" b="1">
          <a:solidFill>
            <a:schemeClr val="tx1"/>
          </a:solidFill>
          <a:latin typeface="Arial" pitchFamily="-103" charset="0"/>
          <a:ea typeface="ＭＳ Ｐゴシック" pitchFamily="-111" charset="-128"/>
          <a:cs typeface="ＭＳ Ｐゴシック" pitchFamily="-111" charset="-128"/>
        </a:defRPr>
      </a:lvl4pPr>
      <a:lvl5pPr algn="l" rtl="0" eaLnBrk="0" fontAlgn="base" hangingPunct="0">
        <a:spcBef>
          <a:spcPct val="0"/>
        </a:spcBef>
        <a:spcAft>
          <a:spcPct val="0"/>
        </a:spcAft>
        <a:defRPr sz="3200" b="1">
          <a:solidFill>
            <a:schemeClr val="tx1"/>
          </a:solidFill>
          <a:latin typeface="Arial" pitchFamily="-103" charset="0"/>
          <a:ea typeface="ＭＳ Ｐゴシック" pitchFamily="-111" charset="-128"/>
          <a:cs typeface="ＭＳ Ｐゴシック" pitchFamily="-111" charset="-128"/>
        </a:defRPr>
      </a:lvl5pPr>
      <a:lvl6pPr marL="457200" algn="l" rtl="0" fontAlgn="base">
        <a:spcBef>
          <a:spcPct val="0"/>
        </a:spcBef>
        <a:spcAft>
          <a:spcPct val="0"/>
        </a:spcAft>
        <a:defRPr sz="3200" b="1">
          <a:solidFill>
            <a:schemeClr val="tx1"/>
          </a:solidFill>
          <a:latin typeface="Arial" pitchFamily="-103" charset="0"/>
        </a:defRPr>
      </a:lvl6pPr>
      <a:lvl7pPr marL="914400" algn="l" rtl="0" fontAlgn="base">
        <a:spcBef>
          <a:spcPct val="0"/>
        </a:spcBef>
        <a:spcAft>
          <a:spcPct val="0"/>
        </a:spcAft>
        <a:defRPr sz="3200" b="1">
          <a:solidFill>
            <a:schemeClr val="tx1"/>
          </a:solidFill>
          <a:latin typeface="Arial" pitchFamily="-103" charset="0"/>
        </a:defRPr>
      </a:lvl7pPr>
      <a:lvl8pPr marL="1371600" algn="l" rtl="0" fontAlgn="base">
        <a:spcBef>
          <a:spcPct val="0"/>
        </a:spcBef>
        <a:spcAft>
          <a:spcPct val="0"/>
        </a:spcAft>
        <a:defRPr sz="3200" b="1">
          <a:solidFill>
            <a:schemeClr val="tx1"/>
          </a:solidFill>
          <a:latin typeface="Arial" pitchFamily="-103" charset="0"/>
        </a:defRPr>
      </a:lvl8pPr>
      <a:lvl9pPr marL="1828800" algn="l" rtl="0" fontAlgn="base">
        <a:spcBef>
          <a:spcPct val="0"/>
        </a:spcBef>
        <a:spcAft>
          <a:spcPct val="0"/>
        </a:spcAft>
        <a:defRPr sz="3200" b="1">
          <a:solidFill>
            <a:schemeClr val="tx1"/>
          </a:solidFill>
          <a:latin typeface="Arial" pitchFamily="-103"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ＭＳ Ｐゴシック" pitchFamily="-111" charset="-128"/>
          <a:cs typeface="ＭＳ Ｐゴシック" pitchFamily="-111" charset="-128"/>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03" charset="-128"/>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03" charset="-128"/>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03" charset="-128"/>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03" charset="-128"/>
        </a:defRPr>
      </a:lvl5pPr>
      <a:lvl6pPr marL="2058988" indent="-228600" algn="l" rtl="0" fontAlgn="base">
        <a:spcBef>
          <a:spcPct val="20000"/>
        </a:spcBef>
        <a:spcAft>
          <a:spcPct val="0"/>
        </a:spcAft>
        <a:buClr>
          <a:schemeClr val="accent1"/>
        </a:buClr>
        <a:buChar char="•"/>
        <a:defRPr sz="2000">
          <a:solidFill>
            <a:schemeClr val="tx1"/>
          </a:solidFill>
          <a:latin typeface="+mn-lt"/>
          <a:ea typeface="ＭＳ Ｐゴシック" pitchFamily="-103" charset="-128"/>
        </a:defRPr>
      </a:lvl6pPr>
      <a:lvl7pPr marL="2516188" indent="-228600" algn="l" rtl="0" fontAlgn="base">
        <a:spcBef>
          <a:spcPct val="20000"/>
        </a:spcBef>
        <a:spcAft>
          <a:spcPct val="0"/>
        </a:spcAft>
        <a:buClr>
          <a:schemeClr val="accent1"/>
        </a:buClr>
        <a:buChar char="•"/>
        <a:defRPr sz="2000">
          <a:solidFill>
            <a:schemeClr val="tx1"/>
          </a:solidFill>
          <a:latin typeface="+mn-lt"/>
          <a:ea typeface="ＭＳ Ｐゴシック" pitchFamily="-103" charset="-128"/>
        </a:defRPr>
      </a:lvl7pPr>
      <a:lvl8pPr marL="2973388" indent="-228600" algn="l" rtl="0" fontAlgn="base">
        <a:spcBef>
          <a:spcPct val="20000"/>
        </a:spcBef>
        <a:spcAft>
          <a:spcPct val="0"/>
        </a:spcAft>
        <a:buClr>
          <a:schemeClr val="accent1"/>
        </a:buClr>
        <a:buChar char="•"/>
        <a:defRPr sz="2000">
          <a:solidFill>
            <a:schemeClr val="tx1"/>
          </a:solidFill>
          <a:latin typeface="+mn-lt"/>
          <a:ea typeface="ＭＳ Ｐゴシック" pitchFamily="-103" charset="-128"/>
        </a:defRPr>
      </a:lvl8pPr>
      <a:lvl9pPr marL="3430588" indent="-228600" algn="l" rtl="0" fontAlgn="base">
        <a:spcBef>
          <a:spcPct val="20000"/>
        </a:spcBef>
        <a:spcAft>
          <a:spcPct val="0"/>
        </a:spcAft>
        <a:buClr>
          <a:schemeClr val="accent1"/>
        </a:buClr>
        <a:buChar char="•"/>
        <a:defRPr sz="2000">
          <a:solidFill>
            <a:schemeClr val="tx1"/>
          </a:solidFill>
          <a:latin typeface="+mn-lt"/>
          <a:ea typeface="ＭＳ Ｐゴシック" pitchFamily="-103"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 Id="rId3"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14339" name="Text Box 3"/>
          <p:cNvSpPr txBox="1">
            <a:spLocks noChangeArrowheads="1"/>
          </p:cNvSpPr>
          <p:nvPr/>
        </p:nvSpPr>
        <p:spPr bwMode="auto">
          <a:xfrm>
            <a:off x="990600" y="2133600"/>
            <a:ext cx="5345113" cy="49244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smtClean="0">
                <a:solidFill>
                  <a:schemeClr val="accent1"/>
                </a:solidFill>
              </a:rPr>
              <a:t>18</a:t>
            </a:r>
            <a:r>
              <a:rPr lang="en-US" sz="3200" smtClean="0"/>
              <a:t> </a:t>
            </a:r>
            <a:r>
              <a:rPr lang="en-US" sz="3200"/>
              <a:t>Topology Data Model</a:t>
            </a:r>
          </a:p>
        </p:txBody>
      </p:sp>
      <p:pic>
        <p:nvPicPr>
          <p:cNvPr id="14340"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4341"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ln>
            <a:solidFill>
              <a:schemeClr val="tx1"/>
            </a:solidFill>
          </a:ln>
        </p:spPr>
        <p:txBody>
          <a:bodyPr/>
          <a:lstStyle/>
          <a:p>
            <a:pPr eaLnBrk="1" hangingPunct="1"/>
            <a:r>
              <a:rPr lang="en-US"/>
              <a:t>1. Creating a Topology</a:t>
            </a:r>
          </a:p>
        </p:txBody>
      </p:sp>
      <p:sp>
        <p:nvSpPr>
          <p:cNvPr id="29699" name="Rectangle 3"/>
          <p:cNvSpPr>
            <a:spLocks noGrp="1" noChangeArrowheads="1"/>
          </p:cNvSpPr>
          <p:nvPr>
            <p:ph type="body" idx="1"/>
          </p:nvPr>
        </p:nvSpPr>
        <p:spPr/>
        <p:txBody>
          <a:bodyPr/>
          <a:lstStyle/>
          <a:p>
            <a:pPr eaLnBrk="1" hangingPunct="1"/>
            <a:r>
              <a:rPr lang="en-US"/>
              <a:t>A "Topology" stores all the primitives that define related features</a:t>
            </a:r>
          </a:p>
          <a:p>
            <a:pPr lvl="1" eaLnBrk="1" hangingPunct="1"/>
            <a:r>
              <a:rPr lang="en-US">
                <a:ea typeface="ＭＳ Ｐゴシック" pitchFamily="-111" charset="-128"/>
              </a:rPr>
              <a:t>For example: a "Land Use" topology is used for features such as "Land Parcels", "Forests"; "Roads", "Rivers", ...</a:t>
            </a:r>
          </a:p>
          <a:p>
            <a:pPr lvl="1" eaLnBrk="1" hangingPunct="1"/>
            <a:r>
              <a:rPr lang="en-US">
                <a:ea typeface="ＭＳ Ｐゴシック" pitchFamily="-111" charset="-128"/>
              </a:rPr>
              <a:t>Another topology, "Networks" describes "Electric Lines", "Gas Pipes", etc.</a:t>
            </a:r>
          </a:p>
          <a:p>
            <a:pPr eaLnBrk="1" hangingPunct="1"/>
            <a:r>
              <a:rPr lang="en-US"/>
              <a:t>A database can contain any number of topologies</a:t>
            </a:r>
          </a:p>
        </p:txBody>
      </p:sp>
      <p:sp>
        <p:nvSpPr>
          <p:cNvPr id="29700" name="Rectangle 7"/>
          <p:cNvSpPr>
            <a:spLocks noChangeArrowheads="1"/>
          </p:cNvSpPr>
          <p:nvPr/>
        </p:nvSpPr>
        <p:spPr bwMode="auto">
          <a:xfrm>
            <a:off x="701675" y="4267200"/>
            <a:ext cx="8502650" cy="3206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111" charset="0"/>
              </a:rPr>
              <a:t>SQL&gt; EXECUTE SDO_TOPO.CREATE_TOPOLOGY('LAND_USE');</a:t>
            </a:r>
          </a:p>
        </p:txBody>
      </p:sp>
      <p:sp>
        <p:nvSpPr>
          <p:cNvPr id="29701" name="Rectangle 8"/>
          <p:cNvSpPr>
            <a:spLocks noChangeArrowheads="1"/>
          </p:cNvSpPr>
          <p:nvPr/>
        </p:nvSpPr>
        <p:spPr bwMode="auto">
          <a:xfrm>
            <a:off x="685800" y="4772025"/>
            <a:ext cx="8502650"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111" charset="0"/>
              </a:rPr>
              <a:t>LAND_USE_NODE$                 TABLE</a:t>
            </a:r>
          </a:p>
          <a:p>
            <a:pPr algn="l" defTabSz="822325" eaLnBrk="0" hangingPunct="0">
              <a:lnSpc>
                <a:spcPct val="80000"/>
              </a:lnSpc>
              <a:buClrTx/>
            </a:pPr>
            <a:r>
              <a:rPr lang="en-US" sz="1800">
                <a:latin typeface="Courier New" pitchFamily="-111" charset="0"/>
              </a:rPr>
              <a:t>LAND_USE_EDGE$                 TABLE</a:t>
            </a:r>
          </a:p>
          <a:p>
            <a:pPr algn="l" defTabSz="822325" eaLnBrk="0" hangingPunct="0">
              <a:lnSpc>
                <a:spcPct val="80000"/>
              </a:lnSpc>
              <a:buClrTx/>
            </a:pPr>
            <a:r>
              <a:rPr lang="en-US" sz="1800">
                <a:latin typeface="Courier New" pitchFamily="-111" charset="0"/>
              </a:rPr>
              <a:t>LAND_USE_FACE$                 TABLE</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a:t>Tables in Topology Data Model</a:t>
            </a:r>
          </a:p>
        </p:txBody>
      </p:sp>
      <p:sp>
        <p:nvSpPr>
          <p:cNvPr id="30723" name="Rectangle 5"/>
          <p:cNvSpPr>
            <a:spLocks noGrp="1" noChangeArrowheads="1"/>
          </p:cNvSpPr>
          <p:nvPr>
            <p:ph type="body" idx="1"/>
          </p:nvPr>
        </p:nvSpPr>
        <p:spPr>
          <a:xfrm>
            <a:off x="1068388" y="1744663"/>
            <a:ext cx="7583487" cy="4125912"/>
          </a:xfrm>
        </p:spPr>
        <p:txBody>
          <a:bodyPr/>
          <a:lstStyle/>
          <a:p>
            <a:pPr eaLnBrk="1" hangingPunct="1">
              <a:lnSpc>
                <a:spcPct val="90000"/>
              </a:lnSpc>
            </a:pPr>
            <a:r>
              <a:rPr lang="en-US"/>
              <a:t>Three tables to represent topology data</a:t>
            </a:r>
          </a:p>
          <a:p>
            <a:pPr lvl="1" eaLnBrk="1" hangingPunct="1">
              <a:lnSpc>
                <a:spcPct val="90000"/>
              </a:lnSpc>
            </a:pPr>
            <a:r>
              <a:rPr lang="en-US">
                <a:solidFill>
                  <a:schemeClr val="hlink"/>
                </a:solidFill>
                <a:ea typeface="ＭＳ Ｐゴシック" pitchFamily="-111" charset="-128"/>
              </a:rPr>
              <a:t>&lt;topology-name&gt;_NODE$</a:t>
            </a:r>
          </a:p>
          <a:p>
            <a:pPr lvl="1" eaLnBrk="1" hangingPunct="1">
              <a:lnSpc>
                <a:spcPct val="90000"/>
              </a:lnSpc>
            </a:pPr>
            <a:r>
              <a:rPr lang="en-US">
                <a:solidFill>
                  <a:schemeClr val="hlink"/>
                </a:solidFill>
                <a:ea typeface="ＭＳ Ｐゴシック" pitchFamily="-111" charset="-128"/>
              </a:rPr>
              <a:t>&lt;topology-name&gt;_EDGE$</a:t>
            </a:r>
          </a:p>
          <a:p>
            <a:pPr lvl="1" eaLnBrk="1" hangingPunct="1">
              <a:lnSpc>
                <a:spcPct val="90000"/>
              </a:lnSpc>
            </a:pPr>
            <a:r>
              <a:rPr lang="en-US">
                <a:solidFill>
                  <a:schemeClr val="hlink"/>
                </a:solidFill>
                <a:ea typeface="ＭＳ Ｐゴシック" pitchFamily="-111" charset="-128"/>
              </a:rPr>
              <a:t>&lt;topology-name&gt;_FACE$</a:t>
            </a:r>
          </a:p>
          <a:p>
            <a:pPr eaLnBrk="1" hangingPunct="1">
              <a:lnSpc>
                <a:spcPct val="90000"/>
              </a:lnSpc>
            </a:pPr>
            <a:r>
              <a:rPr lang="en-US"/>
              <a:t>One table to maintain relationships between primitives and features that use them</a:t>
            </a:r>
          </a:p>
          <a:p>
            <a:pPr lvl="1" eaLnBrk="1" hangingPunct="1">
              <a:lnSpc>
                <a:spcPct val="90000"/>
              </a:lnSpc>
            </a:pPr>
            <a:r>
              <a:rPr lang="en-US">
                <a:solidFill>
                  <a:schemeClr val="hlink"/>
                </a:solidFill>
                <a:ea typeface="ＭＳ Ｐゴシック" pitchFamily="-111" charset="-128"/>
              </a:rPr>
              <a:t>&lt;topology-name&gt;_RELATION$</a:t>
            </a:r>
          </a:p>
          <a:p>
            <a:pPr eaLnBrk="1" hangingPunct="1">
              <a:lnSpc>
                <a:spcPct val="90000"/>
              </a:lnSpc>
            </a:pPr>
            <a:r>
              <a:rPr lang="en-US"/>
              <a:t>Also three sequences to generate unique IDs:</a:t>
            </a:r>
          </a:p>
          <a:p>
            <a:pPr lvl="1" eaLnBrk="1" hangingPunct="1">
              <a:lnSpc>
                <a:spcPct val="90000"/>
              </a:lnSpc>
            </a:pPr>
            <a:r>
              <a:rPr lang="en-US">
                <a:solidFill>
                  <a:schemeClr val="hlink"/>
                </a:solidFill>
                <a:ea typeface="ＭＳ Ｐゴシック" pitchFamily="-111" charset="-128"/>
              </a:rPr>
              <a:t>&lt;topology-name&gt;_NODE_S</a:t>
            </a:r>
          </a:p>
          <a:p>
            <a:pPr lvl="1" eaLnBrk="1" hangingPunct="1">
              <a:lnSpc>
                <a:spcPct val="90000"/>
              </a:lnSpc>
            </a:pPr>
            <a:r>
              <a:rPr lang="en-US">
                <a:solidFill>
                  <a:schemeClr val="hlink"/>
                </a:solidFill>
                <a:ea typeface="ＭＳ Ｐゴシック" pitchFamily="-111" charset="-128"/>
              </a:rPr>
              <a:t>&lt;topology-name&gt;_EDGE_S</a:t>
            </a:r>
          </a:p>
          <a:p>
            <a:pPr lvl="1" eaLnBrk="1" hangingPunct="1">
              <a:lnSpc>
                <a:spcPct val="90000"/>
              </a:lnSpc>
            </a:pPr>
            <a:r>
              <a:rPr lang="en-US">
                <a:solidFill>
                  <a:schemeClr val="hlink"/>
                </a:solidFill>
                <a:ea typeface="ＭＳ Ｐゴシック" pitchFamily="-111" charset="-128"/>
              </a:rPr>
              <a:t>&lt;topology-name&gt;_FACE_S</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Topology Nodes (NODE$ table)</a:t>
            </a:r>
          </a:p>
        </p:txBody>
      </p:sp>
      <p:sp>
        <p:nvSpPr>
          <p:cNvPr id="32771" name="Rectangle 3"/>
          <p:cNvSpPr>
            <a:spLocks noGrp="1" noChangeArrowheads="1"/>
          </p:cNvSpPr>
          <p:nvPr>
            <p:ph type="body" idx="1"/>
          </p:nvPr>
        </p:nvSpPr>
        <p:spPr>
          <a:xfrm>
            <a:off x="1017588" y="1752600"/>
            <a:ext cx="7891462" cy="3962400"/>
          </a:xfrm>
        </p:spPr>
        <p:txBody>
          <a:bodyPr/>
          <a:lstStyle/>
          <a:p>
            <a:pPr eaLnBrk="1" hangingPunct="1"/>
            <a:r>
              <a:rPr lang="en-US" b="1"/>
              <a:t>NODE_ID</a:t>
            </a:r>
            <a:r>
              <a:rPr lang="en-US"/>
              <a:t>		</a:t>
            </a:r>
          </a:p>
          <a:p>
            <a:pPr lvl="1" eaLnBrk="1" hangingPunct="1">
              <a:buFontTx/>
              <a:buNone/>
            </a:pPr>
            <a:r>
              <a:rPr lang="en-US">
                <a:ea typeface="ＭＳ Ｐゴシック" pitchFamily="-111" charset="-128"/>
              </a:rPr>
              <a:t>Unique ID number for this node (primary key)	</a:t>
            </a:r>
          </a:p>
          <a:p>
            <a:pPr eaLnBrk="1" hangingPunct="1"/>
            <a:r>
              <a:rPr lang="en-US"/>
              <a:t>EDGE_ID</a:t>
            </a:r>
          </a:p>
          <a:p>
            <a:pPr lvl="1" eaLnBrk="1" hangingPunct="1">
              <a:buFontTx/>
              <a:buNone/>
            </a:pPr>
            <a:r>
              <a:rPr lang="en-US">
                <a:ea typeface="ＭＳ Ｐゴシック" pitchFamily="-111" charset="-128"/>
              </a:rPr>
              <a:t>ID number (signed) of an edge (if any) associated with this node</a:t>
            </a:r>
          </a:p>
          <a:p>
            <a:pPr eaLnBrk="1" hangingPunct="1"/>
            <a:r>
              <a:rPr lang="en-US"/>
              <a:t>FACE_ID</a:t>
            </a:r>
          </a:p>
          <a:p>
            <a:pPr lvl="1" eaLnBrk="1" hangingPunct="1">
              <a:buFontTx/>
              <a:buNone/>
            </a:pPr>
            <a:r>
              <a:rPr lang="en-US">
                <a:ea typeface="ＭＳ Ｐゴシック" pitchFamily="-111" charset="-128"/>
              </a:rPr>
              <a:t>ID number of a face (if any) associated with this node.	</a:t>
            </a:r>
          </a:p>
          <a:p>
            <a:pPr eaLnBrk="1" hangingPunct="1"/>
            <a:r>
              <a:rPr lang="en-US" b="1"/>
              <a:t>GEOMETRY</a:t>
            </a:r>
          </a:p>
          <a:p>
            <a:pPr lvl="1" eaLnBrk="1" hangingPunct="1">
              <a:buFontTx/>
              <a:buNone/>
            </a:pPr>
            <a:r>
              <a:rPr lang="en-US">
                <a:ea typeface="ＭＳ Ｐゴシック" pitchFamily="-111" charset="-128"/>
              </a:rPr>
              <a:t>Geometry object (point) representing this node.</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Topology Edges (EDGE$ table)</a:t>
            </a:r>
          </a:p>
        </p:txBody>
      </p:sp>
      <p:sp>
        <p:nvSpPr>
          <p:cNvPr id="33795" name="Rectangle 3"/>
          <p:cNvSpPr>
            <a:spLocks noGrp="1" noChangeArrowheads="1"/>
          </p:cNvSpPr>
          <p:nvPr>
            <p:ph type="body" sz="half" idx="1"/>
          </p:nvPr>
        </p:nvSpPr>
        <p:spPr>
          <a:xfrm>
            <a:off x="1068388" y="1744663"/>
            <a:ext cx="3722687" cy="4054475"/>
          </a:xfrm>
        </p:spPr>
        <p:txBody>
          <a:bodyPr/>
          <a:lstStyle/>
          <a:p>
            <a:pPr eaLnBrk="1" hangingPunct="1">
              <a:lnSpc>
                <a:spcPct val="90000"/>
              </a:lnSpc>
            </a:pPr>
            <a:r>
              <a:rPr lang="en-US" sz="1800" b="1"/>
              <a:t>EDGE_ID</a:t>
            </a:r>
          </a:p>
          <a:p>
            <a:pPr lvl="1" eaLnBrk="1" hangingPunct="1">
              <a:lnSpc>
                <a:spcPct val="90000"/>
              </a:lnSpc>
            </a:pPr>
            <a:r>
              <a:rPr lang="en-US" sz="1600">
                <a:ea typeface="ＭＳ Ｐゴシック" pitchFamily="-111" charset="-128"/>
              </a:rPr>
              <a:t>Unique ID number for this edge (primary key).</a:t>
            </a:r>
          </a:p>
          <a:p>
            <a:pPr eaLnBrk="1" hangingPunct="1">
              <a:lnSpc>
                <a:spcPct val="90000"/>
              </a:lnSpc>
            </a:pPr>
            <a:r>
              <a:rPr lang="en-US" sz="1800" b="1"/>
              <a:t>START_NODE_ID</a:t>
            </a:r>
          </a:p>
          <a:p>
            <a:pPr lvl="1" eaLnBrk="1" hangingPunct="1">
              <a:lnSpc>
                <a:spcPct val="90000"/>
              </a:lnSpc>
            </a:pPr>
            <a:r>
              <a:rPr lang="en-US" sz="1600">
                <a:ea typeface="ＭＳ Ｐゴシック" pitchFamily="-111" charset="-128"/>
              </a:rPr>
              <a:t>ID number of the start node for this edge.	</a:t>
            </a:r>
          </a:p>
          <a:p>
            <a:pPr eaLnBrk="1" hangingPunct="1">
              <a:lnSpc>
                <a:spcPct val="90000"/>
              </a:lnSpc>
            </a:pPr>
            <a:r>
              <a:rPr lang="en-US" sz="1800" b="1"/>
              <a:t>END_NODE_ID</a:t>
            </a:r>
          </a:p>
          <a:p>
            <a:pPr lvl="1" eaLnBrk="1" hangingPunct="1">
              <a:lnSpc>
                <a:spcPct val="90000"/>
              </a:lnSpc>
            </a:pPr>
            <a:r>
              <a:rPr lang="en-US" sz="1600">
                <a:ea typeface="ＭＳ Ｐゴシック" pitchFamily="-111" charset="-128"/>
              </a:rPr>
              <a:t>ID number of the end node for this edge.	</a:t>
            </a:r>
          </a:p>
          <a:p>
            <a:pPr eaLnBrk="1" hangingPunct="1">
              <a:lnSpc>
                <a:spcPct val="90000"/>
              </a:lnSpc>
            </a:pPr>
            <a:r>
              <a:rPr lang="en-US" sz="1800"/>
              <a:t>NEXT_LEFT_EDGE_ID</a:t>
            </a:r>
          </a:p>
          <a:p>
            <a:pPr lvl="1" eaLnBrk="1" hangingPunct="1">
              <a:lnSpc>
                <a:spcPct val="90000"/>
              </a:lnSpc>
            </a:pPr>
            <a:r>
              <a:rPr lang="en-US" sz="1600">
                <a:ea typeface="ＭＳ Ｐゴシック" pitchFamily="-111" charset="-128"/>
              </a:rPr>
              <a:t>ID number (signed) of the next left edge for this edge	</a:t>
            </a:r>
          </a:p>
          <a:p>
            <a:pPr eaLnBrk="1" hangingPunct="1">
              <a:lnSpc>
                <a:spcPct val="90000"/>
              </a:lnSpc>
            </a:pPr>
            <a:r>
              <a:rPr lang="en-US" sz="1800"/>
              <a:t>PREV_LEFT_EDGE_ID</a:t>
            </a:r>
          </a:p>
          <a:p>
            <a:pPr lvl="1" eaLnBrk="1" hangingPunct="1">
              <a:lnSpc>
                <a:spcPct val="90000"/>
              </a:lnSpc>
            </a:pPr>
            <a:r>
              <a:rPr lang="en-US" sz="1600">
                <a:ea typeface="ＭＳ Ｐゴシック" pitchFamily="-111" charset="-128"/>
              </a:rPr>
              <a:t>ID number (signed) of the previous left edge for this edge.</a:t>
            </a:r>
          </a:p>
        </p:txBody>
      </p:sp>
      <p:sp>
        <p:nvSpPr>
          <p:cNvPr id="33796" name="Rectangle 4"/>
          <p:cNvSpPr>
            <a:spLocks noGrp="1" noChangeArrowheads="1"/>
          </p:cNvSpPr>
          <p:nvPr>
            <p:ph type="body" sz="half" idx="2"/>
          </p:nvPr>
        </p:nvSpPr>
        <p:spPr>
          <a:xfrm>
            <a:off x="5029200" y="1752600"/>
            <a:ext cx="4572000" cy="4267200"/>
          </a:xfrm>
        </p:spPr>
        <p:txBody>
          <a:bodyPr/>
          <a:lstStyle/>
          <a:p>
            <a:pPr eaLnBrk="1" hangingPunct="1">
              <a:lnSpc>
                <a:spcPct val="90000"/>
              </a:lnSpc>
            </a:pPr>
            <a:r>
              <a:rPr lang="en-US" sz="2000"/>
              <a:t>NEXT_RIGHT_EDGE_ID</a:t>
            </a:r>
          </a:p>
          <a:p>
            <a:pPr lvl="1" eaLnBrk="1" hangingPunct="1">
              <a:lnSpc>
                <a:spcPct val="90000"/>
              </a:lnSpc>
            </a:pPr>
            <a:r>
              <a:rPr lang="en-US" sz="1800">
                <a:ea typeface="ＭＳ Ｐゴシック" pitchFamily="-111" charset="-128"/>
              </a:rPr>
              <a:t>ID number (signed) of the next right edge for this edge</a:t>
            </a:r>
          </a:p>
          <a:p>
            <a:pPr eaLnBrk="1" hangingPunct="1">
              <a:lnSpc>
                <a:spcPct val="90000"/>
              </a:lnSpc>
            </a:pPr>
            <a:r>
              <a:rPr lang="en-US" sz="2000"/>
              <a:t>PREV_RIGHT_EDGE_ID</a:t>
            </a:r>
          </a:p>
          <a:p>
            <a:pPr lvl="1" eaLnBrk="1" hangingPunct="1">
              <a:lnSpc>
                <a:spcPct val="90000"/>
              </a:lnSpc>
            </a:pPr>
            <a:r>
              <a:rPr lang="en-US" sz="1800">
                <a:ea typeface="ＭＳ Ｐゴシック" pitchFamily="-111" charset="-128"/>
              </a:rPr>
              <a:t>ID number (signed) of the previous right edge for this edge.	</a:t>
            </a:r>
          </a:p>
          <a:p>
            <a:pPr eaLnBrk="1" hangingPunct="1">
              <a:lnSpc>
                <a:spcPct val="90000"/>
              </a:lnSpc>
            </a:pPr>
            <a:r>
              <a:rPr lang="en-US" sz="2000"/>
              <a:t>LEFT_FACE_ID</a:t>
            </a:r>
          </a:p>
          <a:p>
            <a:pPr lvl="1" eaLnBrk="1" hangingPunct="1">
              <a:lnSpc>
                <a:spcPct val="90000"/>
              </a:lnSpc>
            </a:pPr>
            <a:r>
              <a:rPr lang="en-US" sz="1800">
                <a:ea typeface="ＭＳ Ｐゴシック" pitchFamily="-111" charset="-128"/>
              </a:rPr>
              <a:t>ID number of the left face for this edge.	</a:t>
            </a:r>
          </a:p>
          <a:p>
            <a:pPr eaLnBrk="1" hangingPunct="1">
              <a:lnSpc>
                <a:spcPct val="90000"/>
              </a:lnSpc>
            </a:pPr>
            <a:r>
              <a:rPr lang="en-US" sz="2000"/>
              <a:t>RIGHT_FACE_ID</a:t>
            </a:r>
          </a:p>
          <a:p>
            <a:pPr lvl="1" eaLnBrk="1" hangingPunct="1">
              <a:lnSpc>
                <a:spcPct val="90000"/>
              </a:lnSpc>
            </a:pPr>
            <a:r>
              <a:rPr lang="en-US" sz="1800">
                <a:ea typeface="ＭＳ Ｐゴシック" pitchFamily="-111" charset="-128"/>
              </a:rPr>
              <a:t>ID number of the right face for this edge.	</a:t>
            </a:r>
          </a:p>
          <a:p>
            <a:pPr eaLnBrk="1" hangingPunct="1">
              <a:lnSpc>
                <a:spcPct val="90000"/>
              </a:lnSpc>
            </a:pPr>
            <a:r>
              <a:rPr lang="en-US" sz="2000" b="1"/>
              <a:t>GEOMETRY</a:t>
            </a:r>
          </a:p>
          <a:p>
            <a:pPr lvl="1" eaLnBrk="1" hangingPunct="1">
              <a:lnSpc>
                <a:spcPct val="90000"/>
              </a:lnSpc>
            </a:pPr>
            <a:r>
              <a:rPr lang="en-US" sz="1800">
                <a:ea typeface="ＭＳ Ｐゴシック" pitchFamily="-111" charset="-128"/>
              </a:rPr>
              <a:t>Geometry object (line string) representing this edge.</a:t>
            </a:r>
            <a:endParaRPr lang="en-US" sz="2800">
              <a:ea typeface="ＭＳ Ｐゴシック" pitchFamily="-111" charset="-128"/>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pPr eaLnBrk="1" hangingPunct="1"/>
            <a:r>
              <a:rPr lang="en-US"/>
              <a:t>Topology Faces (FACE$ table)</a:t>
            </a:r>
          </a:p>
        </p:txBody>
      </p:sp>
      <p:sp>
        <p:nvSpPr>
          <p:cNvPr id="34819" name="Rectangle 1027"/>
          <p:cNvSpPr>
            <a:spLocks noGrp="1" noChangeArrowheads="1"/>
          </p:cNvSpPr>
          <p:nvPr>
            <p:ph type="body" idx="1"/>
          </p:nvPr>
        </p:nvSpPr>
        <p:spPr/>
        <p:txBody>
          <a:bodyPr/>
          <a:lstStyle/>
          <a:p>
            <a:pPr eaLnBrk="1" hangingPunct="1"/>
            <a:r>
              <a:rPr lang="en-US" b="1"/>
              <a:t>FACE_ID</a:t>
            </a:r>
          </a:p>
          <a:p>
            <a:pPr lvl="1" eaLnBrk="1" hangingPunct="1"/>
            <a:r>
              <a:rPr lang="en-US">
                <a:ea typeface="ＭＳ Ｐゴシック" pitchFamily="-111" charset="-128"/>
              </a:rPr>
              <a:t>Unique ID number for this face (primary key)</a:t>
            </a:r>
          </a:p>
          <a:p>
            <a:pPr eaLnBrk="1" hangingPunct="1"/>
            <a:r>
              <a:rPr lang="en-US"/>
              <a:t>BOUNDARY_EDGE_ID</a:t>
            </a:r>
          </a:p>
          <a:p>
            <a:pPr lvl="1" eaLnBrk="1" hangingPunct="1"/>
            <a:r>
              <a:rPr lang="en-US">
                <a:ea typeface="ＭＳ Ｐゴシック" pitchFamily="-111" charset="-128"/>
              </a:rPr>
              <a:t>ID number of a boundary edge for this face. </a:t>
            </a:r>
          </a:p>
          <a:p>
            <a:pPr eaLnBrk="1" hangingPunct="1"/>
            <a:r>
              <a:rPr lang="en-US"/>
              <a:t>ISLAND_EDGE_ID_LIST</a:t>
            </a:r>
          </a:p>
          <a:p>
            <a:pPr lvl="1" eaLnBrk="1" hangingPunct="1"/>
            <a:r>
              <a:rPr lang="en-US">
                <a:ea typeface="ＭＳ Ｐゴシック" pitchFamily="-111" charset="-128"/>
              </a:rPr>
              <a:t>Island edges (if any) in this face. </a:t>
            </a:r>
          </a:p>
          <a:p>
            <a:pPr eaLnBrk="1" hangingPunct="1"/>
            <a:r>
              <a:rPr lang="en-US"/>
              <a:t>ISLAND_NODE_ID_LIST</a:t>
            </a:r>
          </a:p>
          <a:p>
            <a:pPr lvl="1" eaLnBrk="1" hangingPunct="1"/>
            <a:r>
              <a:rPr lang="en-US">
                <a:ea typeface="ＭＳ Ｐゴシック" pitchFamily="-111" charset="-128"/>
              </a:rPr>
              <a:t>Island nodes (if any) in this face</a:t>
            </a:r>
          </a:p>
          <a:p>
            <a:pPr eaLnBrk="1" hangingPunct="1"/>
            <a:r>
              <a:rPr lang="en-US"/>
              <a:t>MBR_GEOMETRY (optional)</a:t>
            </a:r>
          </a:p>
          <a:p>
            <a:pPr lvl="1" eaLnBrk="1" hangingPunct="1"/>
            <a:r>
              <a:rPr lang="en-US">
                <a:ea typeface="ＭＳ Ｐゴシック" pitchFamily="-111" charset="-128"/>
              </a:rPr>
              <a:t>Minimum bounding rectangle (MBR) that encloses this face</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Relationships between nodes, edges and faces</a:t>
            </a:r>
          </a:p>
        </p:txBody>
      </p:sp>
      <p:sp>
        <p:nvSpPr>
          <p:cNvPr id="35843" name="Rectangle 9"/>
          <p:cNvSpPr>
            <a:spLocks noGrp="1" noChangeArrowheads="1"/>
          </p:cNvSpPr>
          <p:nvPr>
            <p:ph type="body" idx="1"/>
          </p:nvPr>
        </p:nvSpPr>
        <p:spPr>
          <a:xfrm>
            <a:off x="5257800" y="1981200"/>
            <a:ext cx="4495800" cy="3352800"/>
          </a:xfrm>
        </p:spPr>
        <p:txBody>
          <a:bodyPr/>
          <a:lstStyle/>
          <a:p>
            <a:pPr eaLnBrk="1" hangingPunct="1"/>
            <a:r>
              <a:rPr lang="en-US" sz="1800">
                <a:latin typeface="Lucida Console" pitchFamily="-111" charset="0"/>
              </a:rPr>
              <a:t>EDGE_ID              </a:t>
            </a:r>
            <a:r>
              <a:rPr lang="en-US" sz="1800">
                <a:solidFill>
                  <a:schemeClr val="hlink"/>
                </a:solidFill>
                <a:latin typeface="Lucida Console" pitchFamily="-111" charset="0"/>
              </a:rPr>
              <a:t>E4   E8</a:t>
            </a:r>
            <a:r>
              <a:rPr lang="en-US" sz="1800">
                <a:latin typeface="Lucida Console" pitchFamily="-111" charset="0"/>
              </a:rPr>
              <a:t>  </a:t>
            </a:r>
          </a:p>
          <a:p>
            <a:pPr eaLnBrk="1" hangingPunct="1"/>
            <a:r>
              <a:rPr lang="en-US" sz="1800">
                <a:latin typeface="Lucida Console" pitchFamily="-111" charset="0"/>
              </a:rPr>
              <a:t>START_NODE_ID        N1   N4  </a:t>
            </a:r>
          </a:p>
          <a:p>
            <a:pPr eaLnBrk="1" hangingPunct="1"/>
            <a:r>
              <a:rPr lang="en-US" sz="1800">
                <a:latin typeface="Lucida Console" pitchFamily="-111" charset="0"/>
              </a:rPr>
              <a:t>END_NODE_ID          N2   N3  </a:t>
            </a:r>
          </a:p>
          <a:p>
            <a:pPr eaLnBrk="1" hangingPunct="1"/>
            <a:r>
              <a:rPr lang="en-US" sz="1800">
                <a:latin typeface="Lucida Console" pitchFamily="-111" charset="0"/>
              </a:rPr>
              <a:t>NEXT_LEFT_EDGE_ID   -E5  -E8 </a:t>
            </a:r>
          </a:p>
          <a:p>
            <a:pPr eaLnBrk="1" hangingPunct="1"/>
            <a:r>
              <a:rPr lang="en-US" sz="1800">
                <a:latin typeface="Lucida Console" pitchFamily="-111" charset="0"/>
              </a:rPr>
              <a:t>PREV_LEFT_EDGE_ID    E3  -E8 </a:t>
            </a:r>
          </a:p>
          <a:p>
            <a:pPr eaLnBrk="1" hangingPunct="1"/>
            <a:r>
              <a:rPr lang="en-US" sz="1800">
                <a:latin typeface="Lucida Console" pitchFamily="-111" charset="0"/>
              </a:rPr>
              <a:t>NEXT_RIGHT_EDGE_ID   E2   E8  </a:t>
            </a:r>
          </a:p>
          <a:p>
            <a:pPr eaLnBrk="1" hangingPunct="1"/>
            <a:r>
              <a:rPr lang="en-US" sz="1800">
                <a:latin typeface="Lucida Console" pitchFamily="-111" charset="0"/>
              </a:rPr>
              <a:t>PREV_RIGHT_EDGE_ID  -E6   E8  </a:t>
            </a:r>
          </a:p>
          <a:p>
            <a:pPr eaLnBrk="1" hangingPunct="1"/>
            <a:r>
              <a:rPr lang="en-US" sz="1800">
                <a:latin typeface="Lucida Console" pitchFamily="-111" charset="0"/>
              </a:rPr>
              <a:t>LEFT_FACE_ID         F1   F2  </a:t>
            </a:r>
          </a:p>
          <a:p>
            <a:pPr eaLnBrk="1" hangingPunct="1"/>
            <a:r>
              <a:rPr lang="en-US" sz="1800">
                <a:latin typeface="Lucida Console" pitchFamily="-111" charset="0"/>
              </a:rPr>
              <a:t>RIGHT_FACE_ID        F2   F2</a:t>
            </a:r>
          </a:p>
          <a:p>
            <a:pPr eaLnBrk="1" hangingPunct="1"/>
            <a:endParaRPr lang="en-US" sz="1800">
              <a:latin typeface="Lucida Console" pitchFamily="-111" charset="0"/>
            </a:endParaRPr>
          </a:p>
        </p:txBody>
      </p:sp>
      <p:pic>
        <p:nvPicPr>
          <p:cNvPr id="35844" name="Picture 13" descr="D:\Courses\Spatial10g-Update\ppt\edge_table.gif"/>
          <p:cNvPicPr>
            <a:picLocks noChangeAspect="1" noChangeArrowheads="1"/>
          </p:cNvPicPr>
          <p:nvPr/>
        </p:nvPicPr>
        <p:blipFill>
          <a:blip r:embed="rId2"/>
          <a:srcRect/>
          <a:stretch>
            <a:fillRect/>
          </a:stretch>
        </p:blipFill>
        <p:spPr bwMode="auto">
          <a:xfrm>
            <a:off x="457200" y="2057400"/>
            <a:ext cx="4495800" cy="3200400"/>
          </a:xfrm>
          <a:prstGeom prst="rect">
            <a:avLst/>
          </a:prstGeom>
          <a:noFill/>
          <a:ln w="9525">
            <a:noFill/>
            <a:miter lim="800000"/>
            <a:headEnd/>
            <a:tailEnd/>
          </a:ln>
        </p:spPr>
      </p:pic>
      <p:sp>
        <p:nvSpPr>
          <p:cNvPr id="35845" name="Rectangle 14"/>
          <p:cNvSpPr>
            <a:spLocks noChangeArrowheads="1"/>
          </p:cNvSpPr>
          <p:nvPr/>
        </p:nvSpPr>
        <p:spPr bwMode="auto">
          <a:xfrm>
            <a:off x="228600" y="1752600"/>
            <a:ext cx="4953000" cy="40386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a:ln>
            <a:solidFill>
              <a:schemeClr val="tx1"/>
            </a:solidFill>
          </a:ln>
        </p:spPr>
        <p:txBody>
          <a:bodyPr/>
          <a:lstStyle/>
          <a:p>
            <a:pPr eaLnBrk="1" hangingPunct="1"/>
            <a:r>
              <a:rPr lang="en-US"/>
              <a:t>2. Create feature tables</a:t>
            </a:r>
          </a:p>
        </p:txBody>
      </p:sp>
      <p:sp>
        <p:nvSpPr>
          <p:cNvPr id="36867" name="Rectangle 7"/>
          <p:cNvSpPr>
            <a:spLocks noGrp="1" noChangeArrowheads="1"/>
          </p:cNvSpPr>
          <p:nvPr>
            <p:ph type="body" idx="1"/>
          </p:nvPr>
        </p:nvSpPr>
        <p:spPr/>
        <p:txBody>
          <a:bodyPr/>
          <a:lstStyle/>
          <a:p>
            <a:pPr eaLnBrk="1" hangingPunct="1"/>
            <a:r>
              <a:rPr lang="en-US"/>
              <a:t>A spatial feature contains a column of type SDO_TOPO_GEOMETRY</a:t>
            </a:r>
          </a:p>
          <a:p>
            <a:pPr eaLnBrk="1" hangingPunct="1"/>
            <a:r>
              <a:rPr lang="en-US"/>
              <a:t>A spatial feature is defined by a set of topological primitive IDs</a:t>
            </a:r>
          </a:p>
          <a:p>
            <a:pPr eaLnBrk="1" hangingPunct="1"/>
            <a:r>
              <a:rPr lang="en-US"/>
              <a:t>The SDO_TOPO_GEOMETRY column stores the internal unique identifier for the spatial feature.</a:t>
            </a:r>
          </a:p>
          <a:p>
            <a:pPr eaLnBrk="1" hangingPunct="1"/>
            <a:r>
              <a:rPr lang="en-US"/>
              <a:t>This unique identifier links the spatial feature to the topological primitives that describe it</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Creating a feature table</a:t>
            </a:r>
          </a:p>
        </p:txBody>
      </p:sp>
      <p:sp>
        <p:nvSpPr>
          <p:cNvPr id="38915" name="Rectangle 3"/>
          <p:cNvSpPr>
            <a:spLocks noGrp="1" noChangeArrowheads="1"/>
          </p:cNvSpPr>
          <p:nvPr>
            <p:ph type="body" idx="1"/>
          </p:nvPr>
        </p:nvSpPr>
        <p:spPr>
          <a:xfrm>
            <a:off x="742950" y="1752600"/>
            <a:ext cx="8420100" cy="4572000"/>
          </a:xfrm>
        </p:spPr>
        <p:txBody>
          <a:bodyPr/>
          <a:lstStyle/>
          <a:p>
            <a:pPr eaLnBrk="1" hangingPunct="1">
              <a:lnSpc>
                <a:spcPct val="90000"/>
              </a:lnSpc>
            </a:pPr>
            <a:r>
              <a:rPr lang="en-US"/>
              <a:t>Create the table</a:t>
            </a:r>
          </a:p>
          <a:p>
            <a:pPr lvl="1" eaLnBrk="1" hangingPunct="1">
              <a:lnSpc>
                <a:spcPct val="90000"/>
              </a:lnSpc>
              <a:buFontTx/>
              <a:buNone/>
            </a:pPr>
            <a:r>
              <a:rPr lang="en-US">
                <a:ea typeface="ＭＳ Ｐゴシック" pitchFamily="-111" charset="-128"/>
              </a:rPr>
              <a:t>Use the </a:t>
            </a:r>
            <a:r>
              <a:rPr lang="en-US" sz="1800" i="1">
                <a:solidFill>
                  <a:schemeClr val="hlink"/>
                </a:solidFill>
                <a:ea typeface="ＭＳ Ｐゴシック" pitchFamily="-111" charset="-128"/>
              </a:rPr>
              <a:t>SDO_TOPO_GEOMETRY</a:t>
            </a:r>
            <a:r>
              <a:rPr lang="en-US">
                <a:ea typeface="ＭＳ Ｐゴシック" pitchFamily="-111" charset="-128"/>
              </a:rPr>
              <a:t> type</a:t>
            </a:r>
          </a:p>
          <a:p>
            <a:pPr lvl="1" eaLnBrk="1" hangingPunct="1">
              <a:lnSpc>
                <a:spcPct val="90000"/>
              </a:lnSpc>
              <a:buFontTx/>
              <a:buNone/>
            </a:pPr>
            <a:endParaRPr lang="en-US" sz="1400">
              <a:ea typeface="ＭＳ Ｐゴシック" pitchFamily="-111" charset="-128"/>
            </a:endParaRPr>
          </a:p>
          <a:p>
            <a:pPr lvl="1" eaLnBrk="1" hangingPunct="1">
              <a:lnSpc>
                <a:spcPct val="90000"/>
              </a:lnSpc>
              <a:buFontTx/>
              <a:buNone/>
            </a:pPr>
            <a:endParaRPr lang="en-US">
              <a:ea typeface="ＭＳ Ｐゴシック" pitchFamily="-111" charset="-128"/>
            </a:endParaRPr>
          </a:p>
          <a:p>
            <a:pPr lvl="1" eaLnBrk="1" hangingPunct="1">
              <a:lnSpc>
                <a:spcPct val="90000"/>
              </a:lnSpc>
              <a:buFontTx/>
              <a:buNone/>
            </a:pPr>
            <a:endParaRPr lang="en-US">
              <a:ea typeface="ＭＳ Ｐゴシック" pitchFamily="-111" charset="-128"/>
            </a:endParaRPr>
          </a:p>
          <a:p>
            <a:pPr eaLnBrk="1" hangingPunct="1">
              <a:lnSpc>
                <a:spcPct val="90000"/>
              </a:lnSpc>
            </a:pPr>
            <a:endParaRPr lang="en-US"/>
          </a:p>
          <a:p>
            <a:pPr eaLnBrk="1" hangingPunct="1">
              <a:lnSpc>
                <a:spcPct val="90000"/>
              </a:lnSpc>
            </a:pPr>
            <a:endParaRPr lang="en-US"/>
          </a:p>
          <a:p>
            <a:pPr eaLnBrk="1" hangingPunct="1">
              <a:lnSpc>
                <a:spcPct val="90000"/>
              </a:lnSpc>
            </a:pPr>
            <a:r>
              <a:rPr lang="en-US"/>
              <a:t>Then register it with the topology</a:t>
            </a:r>
          </a:p>
          <a:p>
            <a:pPr eaLnBrk="1" hangingPunct="1">
              <a:lnSpc>
                <a:spcPct val="90000"/>
              </a:lnSpc>
            </a:pPr>
            <a:endParaRPr lang="en-US"/>
          </a:p>
          <a:p>
            <a:pPr eaLnBrk="1" hangingPunct="1">
              <a:lnSpc>
                <a:spcPct val="90000"/>
              </a:lnSpc>
            </a:pPr>
            <a:endParaRPr lang="en-US"/>
          </a:p>
          <a:p>
            <a:pPr eaLnBrk="1" hangingPunct="1">
              <a:lnSpc>
                <a:spcPct val="90000"/>
              </a:lnSpc>
            </a:pPr>
            <a:r>
              <a:rPr lang="en-US"/>
              <a:t>This also creates the spatial topology index on the feature column</a:t>
            </a:r>
          </a:p>
        </p:txBody>
      </p:sp>
      <p:sp>
        <p:nvSpPr>
          <p:cNvPr id="38916" name="Rectangle 8"/>
          <p:cNvSpPr>
            <a:spLocks noChangeArrowheads="1"/>
          </p:cNvSpPr>
          <p:nvPr/>
        </p:nvSpPr>
        <p:spPr bwMode="auto">
          <a:xfrm>
            <a:off x="685800" y="2590800"/>
            <a:ext cx="8502650" cy="16192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CREATE TABLE </a:t>
            </a:r>
            <a:r>
              <a:rPr lang="en-US" sz="1800">
                <a:solidFill>
                  <a:schemeClr val="hlink"/>
                </a:solidFill>
                <a:latin typeface="Courier New" pitchFamily="-111" charset="0"/>
              </a:rPr>
              <a:t>LAND_PARCELS</a:t>
            </a:r>
            <a:r>
              <a:rPr lang="en-US" sz="1800">
                <a:solidFill>
                  <a:srgbClr val="000066"/>
                </a:solidFill>
                <a:latin typeface="Courier New" pitchFamily="-111" charset="0"/>
              </a:rPr>
              <a:t> (</a:t>
            </a:r>
          </a:p>
          <a:p>
            <a:pPr algn="l" defTabSz="822325" eaLnBrk="0" hangingPunct="0">
              <a:lnSpc>
                <a:spcPct val="50000"/>
              </a:lnSpc>
              <a:buClrTx/>
            </a:pPr>
            <a:r>
              <a:rPr lang="en-US" sz="1800">
                <a:solidFill>
                  <a:srgbClr val="000066"/>
                </a:solidFill>
                <a:latin typeface="Courier New" pitchFamily="-111" charset="0"/>
              </a:rPr>
              <a:t>  PARCEL_ID    NUMBER PRIMARY KEY,</a:t>
            </a:r>
          </a:p>
          <a:p>
            <a:pPr algn="l" defTabSz="822325" eaLnBrk="0" hangingPunct="0">
              <a:lnSpc>
                <a:spcPct val="50000"/>
              </a:lnSpc>
              <a:buClrTx/>
            </a:pPr>
            <a:r>
              <a:rPr lang="en-US" sz="1800">
                <a:solidFill>
                  <a:srgbClr val="000066"/>
                </a:solidFill>
                <a:latin typeface="Courier New" pitchFamily="-111" charset="0"/>
              </a:rPr>
              <a:t>  BLOCK_ID     NUMBER</a:t>
            </a:r>
          </a:p>
          <a:p>
            <a:pPr algn="l" defTabSz="822325" eaLnBrk="0" hangingPunct="0">
              <a:lnSpc>
                <a:spcPct val="50000"/>
              </a:lnSpc>
              <a:buClrTx/>
            </a:pPr>
            <a:r>
              <a:rPr lang="en-US" sz="1800">
                <a:solidFill>
                  <a:srgbClr val="000066"/>
                </a:solidFill>
                <a:latin typeface="Courier New" pitchFamily="-111" charset="0"/>
              </a:rPr>
              <a:t>  PARCEL_NAME  VARCHAR2(30),</a:t>
            </a:r>
          </a:p>
          <a:p>
            <a:pPr algn="l" defTabSz="822325" eaLnBrk="0" hangingPunct="0">
              <a:lnSpc>
                <a:spcPct val="50000"/>
              </a:lnSpc>
              <a:buClrTx/>
            </a:pPr>
            <a:r>
              <a:rPr lang="en-US" sz="1800">
                <a:solidFill>
                  <a:srgbClr val="000066"/>
                </a:solidFill>
                <a:latin typeface="Courier New" pitchFamily="-111" charset="0"/>
              </a:rPr>
              <a:t>  </a:t>
            </a:r>
            <a:r>
              <a:rPr lang="en-US" sz="1800">
                <a:solidFill>
                  <a:schemeClr val="accent1"/>
                </a:solidFill>
                <a:latin typeface="Courier New" pitchFamily="-111" charset="0"/>
              </a:rPr>
              <a:t>FEATURE      SDO_TOPO_GEOMETRY</a:t>
            </a:r>
          </a:p>
          <a:p>
            <a:pPr algn="l" defTabSz="822325" eaLnBrk="0" hangingPunct="0">
              <a:lnSpc>
                <a:spcPct val="20000"/>
              </a:lnSpc>
              <a:buClrTx/>
            </a:pPr>
            <a:r>
              <a:rPr lang="en-US" sz="1800">
                <a:solidFill>
                  <a:srgbClr val="000066"/>
                </a:solidFill>
                <a:latin typeface="Courier New" pitchFamily="-111" charset="0"/>
              </a:rPr>
              <a:t>);</a:t>
            </a:r>
          </a:p>
        </p:txBody>
      </p:sp>
      <p:sp>
        <p:nvSpPr>
          <p:cNvPr id="38917" name="Rectangle 9"/>
          <p:cNvSpPr>
            <a:spLocks noChangeArrowheads="1"/>
          </p:cNvSpPr>
          <p:nvPr/>
        </p:nvSpPr>
        <p:spPr bwMode="auto">
          <a:xfrm>
            <a:off x="685800" y="4656138"/>
            <a:ext cx="8502650" cy="6238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SDO_TOPO.ADD_TOPO_GEOMETRY_LAYER(</a:t>
            </a:r>
          </a:p>
          <a:p>
            <a:pPr algn="l" defTabSz="822325" eaLnBrk="0" hangingPunct="0">
              <a:lnSpc>
                <a:spcPct val="70000"/>
              </a:lnSpc>
              <a:buClrTx/>
            </a:pPr>
            <a:r>
              <a:rPr lang="en-US" sz="1800">
                <a:solidFill>
                  <a:srgbClr val="000066"/>
                </a:solidFill>
                <a:latin typeface="Courier New" pitchFamily="-111" charset="0"/>
              </a:rPr>
              <a:t>  'LAND_USE', </a:t>
            </a:r>
            <a:r>
              <a:rPr lang="en-US" sz="1800">
                <a:solidFill>
                  <a:schemeClr val="accent1"/>
                </a:solidFill>
                <a:latin typeface="Courier New" pitchFamily="-111" charset="0"/>
              </a:rPr>
              <a:t>'LAND_PARCELS', 'FEATURE'</a:t>
            </a:r>
            <a:r>
              <a:rPr lang="en-US" sz="1800">
                <a:solidFill>
                  <a:srgbClr val="000066"/>
                </a:solidFill>
                <a:latin typeface="Courier New" pitchFamily="-111" charset="0"/>
              </a:rPr>
              <a:t>,'POLYGON');</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63613" y="304800"/>
            <a:ext cx="8213725" cy="808038"/>
          </a:xfrm>
          <a:ln>
            <a:solidFill>
              <a:schemeClr val="tx1"/>
            </a:solidFill>
          </a:ln>
        </p:spPr>
        <p:txBody>
          <a:bodyPr/>
          <a:lstStyle/>
          <a:p>
            <a:pPr eaLnBrk="1" hangingPunct="1"/>
            <a:r>
              <a:rPr lang="en-US"/>
              <a:t>3. Populating Topologies</a:t>
            </a:r>
          </a:p>
        </p:txBody>
      </p:sp>
      <p:sp>
        <p:nvSpPr>
          <p:cNvPr id="535555" name="Rectangle 3"/>
          <p:cNvSpPr>
            <a:spLocks noGrp="1" noChangeArrowheads="1"/>
          </p:cNvSpPr>
          <p:nvPr>
            <p:ph type="body" idx="1"/>
          </p:nvPr>
        </p:nvSpPr>
        <p:spPr>
          <a:xfrm>
            <a:off x="1241425" y="1816100"/>
            <a:ext cx="7186613" cy="4043363"/>
          </a:xfrm>
        </p:spPr>
        <p:txBody>
          <a:bodyPr/>
          <a:lstStyle/>
          <a:p>
            <a:pPr eaLnBrk="1" hangingPunct="1"/>
            <a:r>
              <a:rPr lang="en-US" i="1">
                <a:solidFill>
                  <a:schemeClr val="hlink"/>
                </a:solidFill>
              </a:rPr>
              <a:t>The "Top-Down" approach</a:t>
            </a:r>
          </a:p>
          <a:p>
            <a:pPr lvl="1" eaLnBrk="1" hangingPunct="1"/>
            <a:r>
              <a:rPr lang="en-US">
                <a:ea typeface="ＭＳ Ｐゴシック" pitchFamily="-111" charset="-128"/>
              </a:rPr>
              <a:t>We have existing features in standard spatial tables (using the SDO_GEOMETRY type)</a:t>
            </a:r>
          </a:p>
          <a:p>
            <a:pPr lvl="1" eaLnBrk="1" hangingPunct="1"/>
            <a:r>
              <a:rPr lang="en-US">
                <a:ea typeface="ＭＳ Ｐゴシック" pitchFamily="-111" charset="-128"/>
              </a:rPr>
              <a:t>Use the </a:t>
            </a:r>
            <a:r>
              <a:rPr lang="en-US" i="1">
                <a:ea typeface="ＭＳ Ｐゴシック" pitchFamily="-111" charset="-128"/>
              </a:rPr>
              <a:t>SDO_TOPO_MAP.CREATE_FEATURE</a:t>
            </a:r>
            <a:r>
              <a:rPr lang="en-US">
                <a:ea typeface="ＭＳ Ｐゴシック" pitchFamily="-111" charset="-128"/>
              </a:rPr>
              <a:t> </a:t>
            </a:r>
            <a:r>
              <a:rPr lang="en-US" i="1">
                <a:ea typeface="ＭＳ Ｐゴシック" pitchFamily="-111" charset="-128"/>
              </a:rPr>
              <a:t>()</a:t>
            </a:r>
            <a:r>
              <a:rPr lang="en-US">
                <a:latin typeface="Courier New" pitchFamily="-111" charset="0"/>
                <a:ea typeface="ＭＳ Ｐゴシック" pitchFamily="-111" charset="-128"/>
              </a:rPr>
              <a:t> </a:t>
            </a:r>
            <a:r>
              <a:rPr lang="en-US">
                <a:ea typeface="ＭＳ Ｐゴシック" pitchFamily="-111" charset="-128"/>
              </a:rPr>
              <a:t>function to populate the topology primitives and define the features</a:t>
            </a:r>
          </a:p>
          <a:p>
            <a:pPr eaLnBrk="1" hangingPunct="1"/>
            <a:r>
              <a:rPr lang="en-US" i="1">
                <a:solidFill>
                  <a:schemeClr val="hlink"/>
                </a:solidFill>
              </a:rPr>
              <a:t>The "Bottom-up" approach</a:t>
            </a:r>
          </a:p>
          <a:p>
            <a:pPr lvl="1" eaLnBrk="1" hangingPunct="1"/>
            <a:r>
              <a:rPr lang="en-US">
                <a:ea typeface="ＭＳ Ｐゴシック" pitchFamily="-111" charset="-128"/>
              </a:rPr>
              <a:t>Populate the topology primitives (nodes, edges, faces)</a:t>
            </a:r>
          </a:p>
          <a:p>
            <a:pPr lvl="1" eaLnBrk="1" hangingPunct="1"/>
            <a:r>
              <a:rPr lang="en-US">
                <a:ea typeface="ＭＳ Ｐゴシック" pitchFamily="-111" charset="-128"/>
              </a:rPr>
              <a:t>Define features based on the primitives, using the constructor of the SDO_TOPO_GEOMETRY type.</a:t>
            </a:r>
          </a:p>
        </p:txBody>
      </p:sp>
      <p:sp>
        <p:nvSpPr>
          <p:cNvPr id="39940" name="Rectangle 4"/>
          <p:cNvSpPr>
            <a:spLocks noChangeArrowheads="1"/>
          </p:cNvSpPr>
          <p:nvPr/>
        </p:nvSpPr>
        <p:spPr bwMode="auto">
          <a:xfrm>
            <a:off x="3455988" y="1295400"/>
            <a:ext cx="2994025" cy="519113"/>
          </a:xfrm>
          <a:prstGeom prst="rect">
            <a:avLst/>
          </a:prstGeom>
          <a:noFill/>
          <a:ln w="28575">
            <a:noFill/>
            <a:miter lim="800000"/>
            <a:headEnd/>
            <a:tailEnd/>
          </a:ln>
        </p:spPr>
        <p:txBody>
          <a:bodyPr wrap="none">
            <a:prstTxWarp prst="textNoShape">
              <a:avLst/>
            </a:prstTxWarp>
            <a:spAutoFit/>
          </a:bodyPr>
          <a:lstStyle/>
          <a:p>
            <a:pPr algn="l" eaLnBrk="0" hangingPunct="0">
              <a:lnSpc>
                <a:spcPct val="100000"/>
              </a:lnSpc>
              <a:spcBef>
                <a:spcPct val="0"/>
              </a:spcBef>
              <a:buClrTx/>
            </a:pPr>
            <a:r>
              <a:rPr lang="en-US" sz="2800" i="1"/>
              <a:t>Two approaches</a:t>
            </a:r>
            <a:endParaRPr lang="fr-FR" sz="2800" i="1"/>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 calcmode="lin" valueType="num">
                                      <p:cBhvr additive="base">
                                        <p:cTn id="7" dur="500" fill="hold"/>
                                        <p:tgtEl>
                                          <p:spTgt spid="535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55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5555">
                                            <p:txEl>
                                              <p:pRg st="1" end="1"/>
                                            </p:txEl>
                                          </p:spTgt>
                                        </p:tgtEl>
                                        <p:attrNameLst>
                                          <p:attrName>style.visibility</p:attrName>
                                        </p:attrNameLst>
                                      </p:cBhvr>
                                      <p:to>
                                        <p:strVal val="visible"/>
                                      </p:to>
                                    </p:set>
                                    <p:anim calcmode="lin" valueType="num">
                                      <p:cBhvr additive="base">
                                        <p:cTn id="11" dur="500" fill="hold"/>
                                        <p:tgtEl>
                                          <p:spTgt spid="5355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55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5555">
                                            <p:txEl>
                                              <p:pRg st="2" end="2"/>
                                            </p:txEl>
                                          </p:spTgt>
                                        </p:tgtEl>
                                        <p:attrNameLst>
                                          <p:attrName>style.visibility</p:attrName>
                                        </p:attrNameLst>
                                      </p:cBhvr>
                                      <p:to>
                                        <p:strVal val="visible"/>
                                      </p:to>
                                    </p:set>
                                    <p:anim calcmode="lin" valueType="num">
                                      <p:cBhvr additive="base">
                                        <p:cTn id="15" dur="500" fill="hold"/>
                                        <p:tgtEl>
                                          <p:spTgt spid="53555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5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5555">
                                            <p:txEl>
                                              <p:pRg st="3" end="3"/>
                                            </p:txEl>
                                          </p:spTgt>
                                        </p:tgtEl>
                                        <p:attrNameLst>
                                          <p:attrName>style.visibility</p:attrName>
                                        </p:attrNameLst>
                                      </p:cBhvr>
                                      <p:to>
                                        <p:strVal val="visible"/>
                                      </p:to>
                                    </p:set>
                                    <p:anim calcmode="lin" valueType="num">
                                      <p:cBhvr additive="base">
                                        <p:cTn id="21" dur="500" fill="hold"/>
                                        <p:tgtEl>
                                          <p:spTgt spid="5355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555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5555">
                                            <p:txEl>
                                              <p:pRg st="4" end="4"/>
                                            </p:txEl>
                                          </p:spTgt>
                                        </p:tgtEl>
                                        <p:attrNameLst>
                                          <p:attrName>style.visibility</p:attrName>
                                        </p:attrNameLst>
                                      </p:cBhvr>
                                      <p:to>
                                        <p:strVal val="visible"/>
                                      </p:to>
                                    </p:set>
                                    <p:anim calcmode="lin" valueType="num">
                                      <p:cBhvr additive="base">
                                        <p:cTn id="25" dur="500" fill="hold"/>
                                        <p:tgtEl>
                                          <p:spTgt spid="5355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555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35555">
                                            <p:txEl>
                                              <p:pRg st="5" end="5"/>
                                            </p:txEl>
                                          </p:spTgt>
                                        </p:tgtEl>
                                        <p:attrNameLst>
                                          <p:attrName>style.visibility</p:attrName>
                                        </p:attrNameLst>
                                      </p:cBhvr>
                                      <p:to>
                                        <p:strVal val="visible"/>
                                      </p:to>
                                    </p:set>
                                    <p:anim calcmode="lin" valueType="num">
                                      <p:cBhvr additive="base">
                                        <p:cTn id="29" dur="500" fill="hold"/>
                                        <p:tgtEl>
                                          <p:spTgt spid="53555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3555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2000" i="1"/>
              <a:t>Top-down Approach</a:t>
            </a:r>
            <a:r>
              <a:rPr lang="en-US"/>
              <a:t/>
            </a:r>
            <a:br>
              <a:rPr lang="en-US"/>
            </a:br>
            <a:r>
              <a:rPr lang="en-US"/>
              <a:t>Loading from existing geometries</a:t>
            </a:r>
          </a:p>
        </p:txBody>
      </p:sp>
      <p:sp>
        <p:nvSpPr>
          <p:cNvPr id="40963" name="Rectangle 3"/>
          <p:cNvSpPr>
            <a:spLocks noGrp="1" noChangeArrowheads="1"/>
          </p:cNvSpPr>
          <p:nvPr>
            <p:ph type="body" idx="1"/>
          </p:nvPr>
        </p:nvSpPr>
        <p:spPr>
          <a:xfrm>
            <a:off x="381000" y="1600200"/>
            <a:ext cx="9144000" cy="1203325"/>
          </a:xfrm>
        </p:spPr>
        <p:txBody>
          <a:bodyPr/>
          <a:lstStyle/>
          <a:p>
            <a:pPr eaLnBrk="1" hangingPunct="1">
              <a:lnSpc>
                <a:spcPct val="90000"/>
              </a:lnSpc>
              <a:buFontTx/>
              <a:buNone/>
            </a:pPr>
            <a:r>
              <a:rPr lang="en-US"/>
              <a:t>Use function </a:t>
            </a:r>
            <a:r>
              <a:rPr lang="en-US" i="1">
                <a:solidFill>
                  <a:schemeClr val="hlink"/>
                </a:solidFill>
              </a:rPr>
              <a:t>SDO_TOPO_MAP.CREATE_FEATURE</a:t>
            </a:r>
            <a:r>
              <a:rPr lang="en-US"/>
              <a:t> </a:t>
            </a:r>
          </a:p>
          <a:p>
            <a:pPr eaLnBrk="1" hangingPunct="1">
              <a:lnSpc>
                <a:spcPct val="90000"/>
              </a:lnSpc>
            </a:pPr>
            <a:r>
              <a:rPr lang="en-US"/>
              <a:t>It generates the primitives from the geometries</a:t>
            </a:r>
          </a:p>
          <a:p>
            <a:pPr eaLnBrk="1" hangingPunct="1">
              <a:lnSpc>
                <a:spcPct val="90000"/>
              </a:lnSpc>
            </a:pPr>
            <a:r>
              <a:rPr lang="en-US"/>
              <a:t>It builds an </a:t>
            </a:r>
            <a:r>
              <a:rPr lang="en-US" i="1">
                <a:solidFill>
                  <a:schemeClr val="hlink"/>
                </a:solidFill>
              </a:rPr>
              <a:t>SDO_TOPO_GEOMETRY</a:t>
            </a:r>
            <a:r>
              <a:rPr lang="en-US"/>
              <a:t> object on the primitives</a:t>
            </a:r>
            <a:endParaRPr lang="en-US" i="1">
              <a:solidFill>
                <a:schemeClr val="accent2"/>
              </a:solidFill>
            </a:endParaRPr>
          </a:p>
        </p:txBody>
      </p:sp>
      <p:sp>
        <p:nvSpPr>
          <p:cNvPr id="40964" name="Rectangle 4"/>
          <p:cNvSpPr>
            <a:spLocks noChangeArrowheads="1"/>
          </p:cNvSpPr>
          <p:nvPr/>
        </p:nvSpPr>
        <p:spPr bwMode="auto">
          <a:xfrm>
            <a:off x="381000" y="2905125"/>
            <a:ext cx="9296400" cy="27336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500">
                <a:solidFill>
                  <a:srgbClr val="000066"/>
                </a:solidFill>
                <a:latin typeface="Courier New" pitchFamily="-111" charset="0"/>
              </a:rPr>
              <a:t>DECLARE</a:t>
            </a:r>
          </a:p>
          <a:p>
            <a:pPr algn="l" defTabSz="822325" eaLnBrk="0" hangingPunct="0">
              <a:lnSpc>
                <a:spcPct val="70000"/>
              </a:lnSpc>
              <a:buClrTx/>
            </a:pPr>
            <a:r>
              <a:rPr lang="en-US" sz="1500">
                <a:solidFill>
                  <a:srgbClr val="000066"/>
                </a:solidFill>
                <a:latin typeface="Courier New" pitchFamily="-111" charset="0"/>
              </a:rPr>
              <a:t>  topo_geom  SDO_TOPO_GEOMETRY;</a:t>
            </a:r>
          </a:p>
          <a:p>
            <a:pPr algn="l" defTabSz="822325" eaLnBrk="0" hangingPunct="0">
              <a:lnSpc>
                <a:spcPct val="70000"/>
              </a:lnSpc>
              <a:buClrTx/>
            </a:pPr>
            <a:r>
              <a:rPr lang="en-US" sz="1500">
                <a:solidFill>
                  <a:srgbClr val="000066"/>
                </a:solidFill>
                <a:latin typeface="Courier New" pitchFamily="-111" charset="0"/>
              </a:rPr>
              <a:t>BEGIN</a:t>
            </a:r>
          </a:p>
          <a:p>
            <a:pPr algn="l" defTabSz="822325" eaLnBrk="0" hangingPunct="0">
              <a:lnSpc>
                <a:spcPct val="70000"/>
              </a:lnSpc>
              <a:buClrTx/>
            </a:pPr>
            <a:r>
              <a:rPr lang="en-US" sz="1500">
                <a:solidFill>
                  <a:srgbClr val="000066"/>
                </a:solidFill>
                <a:latin typeface="Courier New" pitchFamily="-111" charset="0"/>
              </a:rPr>
              <a:t>  FOR p IN (SELECT * FROM PARCELS_G) LOOP</a:t>
            </a:r>
          </a:p>
          <a:p>
            <a:pPr algn="l" defTabSz="822325" eaLnBrk="0" hangingPunct="0">
              <a:lnSpc>
                <a:spcPct val="70000"/>
              </a:lnSpc>
              <a:buClrTx/>
            </a:pPr>
            <a:r>
              <a:rPr lang="en-US" sz="1500">
                <a:solidFill>
                  <a:srgbClr val="000066"/>
                </a:solidFill>
                <a:latin typeface="Courier New" pitchFamily="-111" charset="0"/>
              </a:rPr>
              <a:t>    topo_geom := </a:t>
            </a:r>
            <a:r>
              <a:rPr lang="en-US" sz="1500">
                <a:solidFill>
                  <a:schemeClr val="accent1"/>
                </a:solidFill>
                <a:latin typeface="Courier New" pitchFamily="-111" charset="0"/>
              </a:rPr>
              <a:t>SDO_TOPO_MAP.CREATE_FEATURE (</a:t>
            </a:r>
          </a:p>
          <a:p>
            <a:pPr algn="l" defTabSz="822325" eaLnBrk="0" hangingPunct="0">
              <a:lnSpc>
                <a:spcPct val="70000"/>
              </a:lnSpc>
              <a:buClrTx/>
            </a:pPr>
            <a:r>
              <a:rPr lang="en-US" sz="1500">
                <a:solidFill>
                  <a:schemeClr val="accent1"/>
                </a:solidFill>
                <a:latin typeface="Courier New" pitchFamily="-111" charset="0"/>
              </a:rPr>
              <a:t>      'LAND_USE', 'LAND_PARCELS', 'FEATURE', p.GEOM);</a:t>
            </a:r>
          </a:p>
          <a:p>
            <a:pPr algn="l" defTabSz="822325" eaLnBrk="0" hangingPunct="0">
              <a:lnSpc>
                <a:spcPct val="70000"/>
              </a:lnSpc>
              <a:buClrTx/>
            </a:pPr>
            <a:r>
              <a:rPr lang="en-US" sz="1500">
                <a:solidFill>
                  <a:srgbClr val="000066"/>
                </a:solidFill>
                <a:latin typeface="Courier New" pitchFamily="-111" charset="0"/>
              </a:rPr>
              <a:t>    INSERT INTO LAND_PARCELS (PARCEL_ID, BLOCK_ID, PARCEL_NAME, FEATURE)</a:t>
            </a:r>
          </a:p>
          <a:p>
            <a:pPr algn="l" defTabSz="822325" eaLnBrk="0" hangingPunct="0">
              <a:lnSpc>
                <a:spcPct val="70000"/>
              </a:lnSpc>
              <a:buClrTx/>
            </a:pPr>
            <a:r>
              <a:rPr lang="en-US" sz="1500">
                <a:solidFill>
                  <a:srgbClr val="000066"/>
                </a:solidFill>
                <a:latin typeface="Courier New" pitchFamily="-111" charset="0"/>
              </a:rPr>
              <a:t>      VALUES (p.PARCEL_ID, p.BLOCK_ID, p.PARCEL_NAME, topo_geom);</a:t>
            </a:r>
          </a:p>
          <a:p>
            <a:pPr algn="l" defTabSz="822325" eaLnBrk="0" hangingPunct="0">
              <a:lnSpc>
                <a:spcPct val="70000"/>
              </a:lnSpc>
              <a:buClrTx/>
            </a:pPr>
            <a:r>
              <a:rPr lang="en-US" sz="1500">
                <a:solidFill>
                  <a:srgbClr val="000066"/>
                </a:solidFill>
                <a:latin typeface="Courier New" pitchFamily="-111" charset="0"/>
              </a:rPr>
              <a:t>  END LOOP;</a:t>
            </a:r>
          </a:p>
          <a:p>
            <a:pPr algn="l" defTabSz="822325" eaLnBrk="0" hangingPunct="0">
              <a:lnSpc>
                <a:spcPct val="70000"/>
              </a:lnSpc>
              <a:buClrTx/>
            </a:pPr>
            <a:r>
              <a:rPr lang="en-US" sz="1500">
                <a:solidFill>
                  <a:srgbClr val="000066"/>
                </a:solidFill>
                <a:latin typeface="Courier New" pitchFamily="-111" charset="0"/>
              </a:rPr>
              <a:t>END;</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Topology Data Model</a:t>
            </a:r>
          </a:p>
        </p:txBody>
      </p:sp>
      <p:sp>
        <p:nvSpPr>
          <p:cNvPr id="16387" name="Rectangle 3"/>
          <p:cNvSpPr>
            <a:spLocks noGrp="1" noChangeArrowheads="1"/>
          </p:cNvSpPr>
          <p:nvPr>
            <p:ph type="body" idx="1"/>
          </p:nvPr>
        </p:nvSpPr>
        <p:spPr/>
        <p:txBody>
          <a:bodyPr/>
          <a:lstStyle/>
          <a:p>
            <a:pPr eaLnBrk="1" hangingPunct="1">
              <a:buFont typeface="Wingdings" pitchFamily="-111" charset="2"/>
              <a:buChar char="ü"/>
            </a:pPr>
            <a:r>
              <a:rPr lang="en-US"/>
              <a:t>Concepts</a:t>
            </a:r>
          </a:p>
          <a:p>
            <a:pPr eaLnBrk="1" hangingPunct="1">
              <a:buFont typeface="Wingdings" pitchFamily="-111" charset="2"/>
              <a:buChar char="ü"/>
            </a:pPr>
            <a:r>
              <a:rPr lang="en-US"/>
              <a:t>Storage model</a:t>
            </a:r>
          </a:p>
          <a:p>
            <a:pPr eaLnBrk="1" hangingPunct="1">
              <a:buFont typeface="Wingdings" pitchFamily="-111" charset="2"/>
              <a:buChar char="ü"/>
            </a:pPr>
            <a:r>
              <a:rPr lang="en-US"/>
              <a:t>Defining and loading topologies</a:t>
            </a:r>
          </a:p>
          <a:p>
            <a:pPr eaLnBrk="1" hangingPunct="1">
              <a:buFont typeface="Wingdings" pitchFamily="-111" charset="2"/>
              <a:buChar char="ü"/>
            </a:pPr>
            <a:r>
              <a:rPr lang="en-US"/>
              <a:t>Defining features</a:t>
            </a:r>
          </a:p>
          <a:p>
            <a:pPr eaLnBrk="1" hangingPunct="1">
              <a:buFont typeface="Wingdings" pitchFamily="-111" charset="2"/>
              <a:buChar char="ü"/>
            </a:pPr>
            <a:r>
              <a:rPr lang="en-US"/>
              <a:t>Topology queries</a:t>
            </a:r>
          </a:p>
          <a:p>
            <a:pPr eaLnBrk="1" hangingPunct="1">
              <a:buFont typeface="Wingdings" pitchFamily="-111" charset="2"/>
              <a:buChar char="ü"/>
            </a:pPr>
            <a:r>
              <a:rPr lang="en-US"/>
              <a:t>Editing</a:t>
            </a:r>
          </a:p>
          <a:p>
            <a:pPr eaLnBrk="1" hangingPunct="1"/>
            <a:endParaRPr lang="en-US"/>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2000" i="1"/>
              <a:t>Bottom-up Approach</a:t>
            </a:r>
            <a:r>
              <a:rPr lang="en-US"/>
              <a:t/>
            </a:r>
            <a:br>
              <a:rPr lang="en-US"/>
            </a:br>
            <a:r>
              <a:rPr lang="en-US"/>
              <a:t>Loading the Primitives</a:t>
            </a:r>
          </a:p>
        </p:txBody>
      </p:sp>
      <p:sp>
        <p:nvSpPr>
          <p:cNvPr id="41987" name="Rectangle 3"/>
          <p:cNvSpPr>
            <a:spLocks noGrp="1" noChangeArrowheads="1"/>
          </p:cNvSpPr>
          <p:nvPr>
            <p:ph type="body" idx="1"/>
          </p:nvPr>
        </p:nvSpPr>
        <p:spPr>
          <a:xfrm>
            <a:off x="742950" y="1600200"/>
            <a:ext cx="8166100" cy="919163"/>
          </a:xfrm>
        </p:spPr>
        <p:txBody>
          <a:bodyPr/>
          <a:lstStyle/>
          <a:p>
            <a:pPr eaLnBrk="1" hangingPunct="1"/>
            <a:r>
              <a:rPr lang="en-US"/>
              <a:t>Use SQL INSERT statements or any other tool – for example SQL Loader</a:t>
            </a:r>
          </a:p>
        </p:txBody>
      </p:sp>
      <p:sp>
        <p:nvSpPr>
          <p:cNvPr id="41988" name="Rectangle 4"/>
          <p:cNvSpPr>
            <a:spLocks noChangeArrowheads="1"/>
          </p:cNvSpPr>
          <p:nvPr/>
        </p:nvSpPr>
        <p:spPr bwMode="auto">
          <a:xfrm>
            <a:off x="304800" y="2667000"/>
            <a:ext cx="9296400" cy="67786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INSERT INTO land_use_node$ VALUES(1, 1, NULL, SDO_GEOMETRY(2001,</a:t>
            </a:r>
          </a:p>
          <a:p>
            <a:pPr algn="l" defTabSz="822325" eaLnBrk="0" hangingPunct="0">
              <a:lnSpc>
                <a:spcPct val="80000"/>
              </a:lnSpc>
              <a:buClrTx/>
            </a:pPr>
            <a:r>
              <a:rPr lang="en-US" sz="1800">
                <a:solidFill>
                  <a:srgbClr val="000066"/>
                </a:solidFill>
                <a:latin typeface="Courier New" pitchFamily="-111" charset="0"/>
              </a:rPr>
              <a:t>NULL,SDO_POINT_TYPE(8,30,NULL),NULL,NULL));</a:t>
            </a:r>
          </a:p>
        </p:txBody>
      </p:sp>
      <p:sp>
        <p:nvSpPr>
          <p:cNvPr id="41989" name="Rectangle 5"/>
          <p:cNvSpPr>
            <a:spLocks noChangeArrowheads="1"/>
          </p:cNvSpPr>
          <p:nvPr/>
        </p:nvSpPr>
        <p:spPr bwMode="auto">
          <a:xfrm>
            <a:off x="304800" y="3689350"/>
            <a:ext cx="9296400"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INSERT INTO land_use_edge$ VALUES(1, 1, 1, 1, 1, -1, -1, 1, -1, </a:t>
            </a:r>
          </a:p>
          <a:p>
            <a:pPr algn="l" defTabSz="822325" eaLnBrk="0" hangingPunct="0">
              <a:lnSpc>
                <a:spcPct val="80000"/>
              </a:lnSpc>
              <a:buClrTx/>
            </a:pPr>
            <a:r>
              <a:rPr lang="en-US" sz="1800">
                <a:solidFill>
                  <a:srgbClr val="000066"/>
                </a:solidFill>
                <a:latin typeface="Courier New" pitchFamily="-111" charset="0"/>
              </a:rPr>
              <a:t>SDO_GEOMETRY(2002, NULL, NULL, SDO_ELEM_INFO_ARRAY(1, 2, 1),</a:t>
            </a:r>
          </a:p>
          <a:p>
            <a:pPr algn="l" defTabSz="822325" eaLnBrk="0" hangingPunct="0">
              <a:lnSpc>
                <a:spcPct val="80000"/>
              </a:lnSpc>
              <a:buClrTx/>
            </a:pPr>
            <a:r>
              <a:rPr lang="en-US" sz="1800">
                <a:solidFill>
                  <a:srgbClr val="000066"/>
                </a:solidFill>
                <a:latin typeface="Courier New" pitchFamily="-111" charset="0"/>
              </a:rPr>
              <a:t>SDO_ORDINATE_ARRAY(8,30, 16,30, 16,38, 3,38, 3,30, 8,30)));</a:t>
            </a:r>
          </a:p>
        </p:txBody>
      </p:sp>
      <p:sp>
        <p:nvSpPr>
          <p:cNvPr id="41990" name="Rectangle 6"/>
          <p:cNvSpPr>
            <a:spLocks noChangeArrowheads="1"/>
          </p:cNvSpPr>
          <p:nvPr/>
        </p:nvSpPr>
        <p:spPr bwMode="auto">
          <a:xfrm>
            <a:off x="304800" y="4984750"/>
            <a:ext cx="9296400"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INSERT INTO land_use_face$ VALUES(1, 1, SDO_LIST_TYPE(25,-26),</a:t>
            </a:r>
          </a:p>
          <a:p>
            <a:pPr algn="l" defTabSz="822325" eaLnBrk="0" hangingPunct="0">
              <a:lnSpc>
                <a:spcPct val="80000"/>
              </a:lnSpc>
              <a:buClrTx/>
            </a:pPr>
            <a:r>
              <a:rPr lang="en-US" sz="1800">
                <a:solidFill>
                  <a:srgbClr val="000066"/>
                </a:solidFill>
                <a:latin typeface="Courier New" pitchFamily="-111" charset="0"/>
              </a:rPr>
              <a:t>SDO_LIST_TYPE(),SDO_GEOMETRY(2003, NULL, NULL,</a:t>
            </a:r>
          </a:p>
          <a:p>
            <a:pPr algn="l" defTabSz="822325" eaLnBrk="0" hangingPunct="0">
              <a:lnSpc>
                <a:spcPct val="80000"/>
              </a:lnSpc>
              <a:buClrTx/>
            </a:pPr>
            <a:r>
              <a:rPr lang="en-US" sz="1800">
                <a:solidFill>
                  <a:srgbClr val="000066"/>
                </a:solidFill>
                <a:latin typeface="Courier New" pitchFamily="-111" charset="0"/>
              </a:rPr>
              <a:t>SDO_ELEM_INFO_ARRAY (1,1003,3), SDO_ORDINATE_ARRAY(3,30, 15,38)));</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2000" i="1"/>
              <a:t>Bottom-up Approach </a:t>
            </a:r>
            <a:r>
              <a:rPr lang="en-US"/>
              <a:t/>
            </a:r>
            <a:br>
              <a:rPr lang="en-US"/>
            </a:br>
            <a:r>
              <a:rPr lang="en-US"/>
              <a:t>Defining features</a:t>
            </a:r>
          </a:p>
        </p:txBody>
      </p:sp>
      <p:sp>
        <p:nvSpPr>
          <p:cNvPr id="43011" name="Rectangle 3"/>
          <p:cNvSpPr>
            <a:spLocks noGrp="1" noChangeArrowheads="1"/>
          </p:cNvSpPr>
          <p:nvPr>
            <p:ph type="body" idx="1"/>
          </p:nvPr>
        </p:nvSpPr>
        <p:spPr/>
        <p:txBody>
          <a:bodyPr/>
          <a:lstStyle/>
          <a:p>
            <a:pPr eaLnBrk="1" hangingPunct="1"/>
            <a:r>
              <a:rPr lang="en-US"/>
              <a:t>Use the SDO_TOPO_GEOMETRY constructor</a:t>
            </a:r>
          </a:p>
          <a:p>
            <a:pPr eaLnBrk="1" hangingPunct="1"/>
            <a:r>
              <a:rPr lang="en-US"/>
              <a:t>Pass the list of topology primitives that define this feature</a:t>
            </a:r>
          </a:p>
          <a:p>
            <a:pPr lvl="1" eaLnBrk="1" hangingPunct="1"/>
            <a:r>
              <a:rPr lang="en-US">
                <a:ea typeface="ＭＳ Ｐゴシック" pitchFamily="-111" charset="-128"/>
              </a:rPr>
              <a:t>For area features: a list of faces</a:t>
            </a:r>
          </a:p>
          <a:p>
            <a:pPr lvl="1" eaLnBrk="1" hangingPunct="1"/>
            <a:r>
              <a:rPr lang="en-US">
                <a:ea typeface="ＭＳ Ｐゴシック" pitchFamily="-111" charset="-128"/>
              </a:rPr>
              <a:t>For line features: a list of edges</a:t>
            </a:r>
          </a:p>
          <a:p>
            <a:pPr lvl="1" eaLnBrk="1" hangingPunct="1"/>
            <a:r>
              <a:rPr lang="en-US">
                <a:ea typeface="ＭＳ Ｐゴシック" pitchFamily="-111" charset="-128"/>
              </a:rPr>
              <a:t>For point feature: a node</a:t>
            </a:r>
          </a:p>
          <a:p>
            <a:pPr eaLnBrk="1" hangingPunct="1"/>
            <a:r>
              <a:rPr lang="en-US"/>
              <a:t>Each feature table is a </a:t>
            </a:r>
            <a:r>
              <a:rPr lang="en-US" i="1">
                <a:solidFill>
                  <a:schemeClr val="hlink"/>
                </a:solidFill>
              </a:rPr>
              <a:t>layer</a:t>
            </a:r>
            <a:r>
              <a:rPr lang="en-US">
                <a:solidFill>
                  <a:schemeClr val="bg1"/>
                </a:solidFill>
              </a:rPr>
              <a:t> </a:t>
            </a:r>
            <a:r>
              <a:rPr lang="en-US"/>
              <a:t>in the topology</a:t>
            </a:r>
          </a:p>
          <a:p>
            <a:pPr eaLnBrk="1" hangingPunct="1"/>
            <a:r>
              <a:rPr lang="en-US"/>
              <a:t>Unique id (TG_LAYER_ID) assigned by the ADD_TOPO_GEOMETRY_LAYER() procedure</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69988" y="576263"/>
            <a:ext cx="7627937" cy="536575"/>
          </a:xfrm>
        </p:spPr>
        <p:txBody>
          <a:bodyPr/>
          <a:lstStyle/>
          <a:p>
            <a:pPr eaLnBrk="1" hangingPunct="1"/>
            <a:r>
              <a:rPr lang="en-US" sz="2000" i="1"/>
              <a:t>Bottom-up Approach </a:t>
            </a:r>
            <a:r>
              <a:rPr lang="en-US"/>
              <a:t/>
            </a:r>
            <a:br>
              <a:rPr lang="en-US"/>
            </a:br>
            <a:r>
              <a:rPr lang="en-US"/>
              <a:t>Define features on primitives</a:t>
            </a:r>
          </a:p>
        </p:txBody>
      </p:sp>
      <p:sp>
        <p:nvSpPr>
          <p:cNvPr id="44035" name="Rectangle 3"/>
          <p:cNvSpPr>
            <a:spLocks noChangeArrowheads="1"/>
          </p:cNvSpPr>
          <p:nvPr/>
        </p:nvSpPr>
        <p:spPr bwMode="auto">
          <a:xfrm>
            <a:off x="685800" y="1828800"/>
            <a:ext cx="8502650" cy="38925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INSERT INTO land_parcels VALUES (3421, 621, 'Copeland Park',</a:t>
            </a:r>
          </a:p>
          <a:p>
            <a:pPr algn="l" defTabSz="822325" eaLnBrk="0" hangingPunct="0">
              <a:lnSpc>
                <a:spcPct val="80000"/>
              </a:lnSpc>
              <a:buClrTx/>
            </a:pPr>
            <a:r>
              <a:rPr lang="en-US" sz="1800">
                <a:solidFill>
                  <a:srgbClr val="000066"/>
                </a:solidFill>
                <a:latin typeface="Courier New" pitchFamily="-111" charset="0"/>
              </a:rPr>
              <a:t>  SDO_TOPO_GEOMETRY(</a:t>
            </a:r>
          </a:p>
          <a:p>
            <a:pPr algn="l" defTabSz="822325" eaLnBrk="0" hangingPunct="0">
              <a:lnSpc>
                <a:spcPct val="80000"/>
              </a:lnSpc>
              <a:buClrTx/>
            </a:pPr>
            <a:r>
              <a:rPr lang="en-US" sz="1800">
                <a:solidFill>
                  <a:srgbClr val="000066"/>
                </a:solidFill>
                <a:latin typeface="Courier New" pitchFamily="-111" charset="0"/>
              </a:rPr>
              <a:t>    'CITY_DATA',                -- Topology name</a:t>
            </a:r>
          </a:p>
          <a:p>
            <a:pPr algn="l" defTabSz="822325" eaLnBrk="0" hangingPunct="0">
              <a:lnSpc>
                <a:spcPct val="80000"/>
              </a:lnSpc>
              <a:buClrTx/>
            </a:pPr>
            <a:r>
              <a:rPr lang="en-US" sz="1800">
                <a:solidFill>
                  <a:srgbClr val="000066"/>
                </a:solidFill>
                <a:latin typeface="Courier New" pitchFamily="-111" charset="0"/>
              </a:rPr>
              <a:t>    'LAND_PARCELS',             -- Table name</a:t>
            </a:r>
          </a:p>
          <a:p>
            <a:pPr algn="l" defTabSz="822325" eaLnBrk="0" hangingPunct="0">
              <a:lnSpc>
                <a:spcPct val="80000"/>
              </a:lnSpc>
              <a:buClrTx/>
            </a:pPr>
            <a:r>
              <a:rPr lang="en-US" sz="1800">
                <a:solidFill>
                  <a:srgbClr val="000066"/>
                </a:solidFill>
                <a:latin typeface="Courier New" pitchFamily="-111" charset="0"/>
              </a:rPr>
              <a:t>    'FEATURE',                  -- Feature column name</a:t>
            </a:r>
          </a:p>
          <a:p>
            <a:pPr algn="l" defTabSz="822325" eaLnBrk="0" hangingPunct="0">
              <a:lnSpc>
                <a:spcPct val="80000"/>
              </a:lnSpc>
              <a:buClrTx/>
            </a:pPr>
            <a:r>
              <a:rPr lang="en-US" sz="1800">
                <a:solidFill>
                  <a:srgbClr val="000066"/>
                </a:solidFill>
                <a:latin typeface="Courier New" pitchFamily="-111" charset="0"/>
              </a:rPr>
              <a:t>    3,                          -- Feature type  </a:t>
            </a:r>
          </a:p>
          <a:p>
            <a:pPr algn="l" defTabSz="822325" eaLnBrk="0" hangingPunct="0">
              <a:lnSpc>
                <a:spcPct val="80000"/>
              </a:lnSpc>
              <a:buClrTx/>
            </a:pPr>
            <a:r>
              <a:rPr lang="en-US" sz="1800">
                <a:solidFill>
                  <a:srgbClr val="000066"/>
                </a:solidFill>
                <a:latin typeface="Courier New" pitchFamily="-111" charset="0"/>
              </a:rPr>
              <a:t>    SDO_TOPO_OBJECT_ARRAY (</a:t>
            </a:r>
          </a:p>
          <a:p>
            <a:pPr algn="l" defTabSz="822325" eaLnBrk="0" hangingPunct="0">
              <a:lnSpc>
                <a:spcPct val="80000"/>
              </a:lnSpc>
              <a:buClrTx/>
            </a:pPr>
            <a:r>
              <a:rPr lang="en-US" sz="1800">
                <a:solidFill>
                  <a:srgbClr val="000066"/>
                </a:solidFill>
                <a:latin typeface="Courier New" pitchFamily="-111" charset="0"/>
              </a:rPr>
              <a:t>      </a:t>
            </a:r>
            <a:r>
              <a:rPr lang="en-US" sz="1800">
                <a:solidFill>
                  <a:schemeClr val="accent1"/>
                </a:solidFill>
                <a:latin typeface="Courier New" pitchFamily="-111" charset="0"/>
              </a:rPr>
              <a:t>SDO_TOPO_OBJECT (3, 3),</a:t>
            </a:r>
            <a:r>
              <a:rPr lang="en-US" sz="1800">
                <a:solidFill>
                  <a:srgbClr val="000066"/>
                </a:solidFill>
                <a:latin typeface="Courier New" pitchFamily="-111" charset="0"/>
              </a:rPr>
              <a:t>   -- face_id = 3</a:t>
            </a:r>
          </a:p>
          <a:p>
            <a:pPr algn="l" defTabSz="822325" eaLnBrk="0" hangingPunct="0">
              <a:lnSpc>
                <a:spcPct val="80000"/>
              </a:lnSpc>
              <a:buClrTx/>
            </a:pPr>
            <a:r>
              <a:rPr lang="en-US" sz="1800">
                <a:solidFill>
                  <a:srgbClr val="000066"/>
                </a:solidFill>
                <a:latin typeface="Courier New" pitchFamily="-111" charset="0"/>
              </a:rPr>
              <a:t>      </a:t>
            </a:r>
            <a:r>
              <a:rPr lang="en-US" sz="1800">
                <a:solidFill>
                  <a:schemeClr val="accent1"/>
                </a:solidFill>
                <a:latin typeface="Courier New" pitchFamily="-111" charset="0"/>
              </a:rPr>
              <a:t>SDO_TOPO_OBJECT (6, 3),</a:t>
            </a:r>
            <a:r>
              <a:rPr lang="en-US" sz="1800">
                <a:solidFill>
                  <a:srgbClr val="000066"/>
                </a:solidFill>
                <a:latin typeface="Courier New" pitchFamily="-111" charset="0"/>
              </a:rPr>
              <a:t>   -- face_id = 6</a:t>
            </a:r>
          </a:p>
          <a:p>
            <a:pPr algn="l" defTabSz="822325" eaLnBrk="0" hangingPunct="0">
              <a:lnSpc>
                <a:spcPct val="80000"/>
              </a:lnSpc>
              <a:buClrTx/>
            </a:pPr>
            <a:r>
              <a:rPr lang="en-US" sz="1800">
                <a:solidFill>
                  <a:srgbClr val="000066"/>
                </a:solidFill>
                <a:latin typeface="Courier New" pitchFamily="-111" charset="0"/>
              </a:rPr>
              <a:t>      </a:t>
            </a:r>
            <a:r>
              <a:rPr lang="en-US" sz="1800">
                <a:solidFill>
                  <a:schemeClr val="accent1"/>
                </a:solidFill>
                <a:latin typeface="Courier New" pitchFamily="-111" charset="0"/>
              </a:rPr>
              <a:t>SDO_TOPO_OBJECT (7, 3)))</a:t>
            </a:r>
            <a:r>
              <a:rPr lang="en-US" sz="1800">
                <a:solidFill>
                  <a:srgbClr val="000066"/>
                </a:solidFill>
                <a:latin typeface="Courier New" pitchFamily="-111" charset="0"/>
              </a:rPr>
              <a:t>  -- face_id = 7</a:t>
            </a:r>
          </a:p>
          <a:p>
            <a:pPr algn="l" defTabSz="822325" eaLnBrk="0" hangingPunct="0">
              <a:lnSpc>
                <a:spcPct val="80000"/>
              </a:lnSpc>
              <a:buClrTx/>
            </a:pPr>
            <a:r>
              <a:rPr lang="en-US" sz="1800">
                <a:solidFill>
                  <a:srgbClr val="000066"/>
                </a:solidFill>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ln>
            <a:solidFill>
              <a:schemeClr val="tx1"/>
            </a:solidFill>
          </a:ln>
        </p:spPr>
        <p:txBody>
          <a:bodyPr/>
          <a:lstStyle/>
          <a:p>
            <a:pPr eaLnBrk="1" hangingPunct="1"/>
            <a:r>
              <a:rPr lang="en-US"/>
              <a:t>4. Hierarchical Features</a:t>
            </a:r>
          </a:p>
        </p:txBody>
      </p:sp>
      <p:sp>
        <p:nvSpPr>
          <p:cNvPr id="45059" name="Rectangle 3"/>
          <p:cNvSpPr>
            <a:spLocks noGrp="1" noChangeArrowheads="1"/>
          </p:cNvSpPr>
          <p:nvPr>
            <p:ph type="body" idx="1"/>
          </p:nvPr>
        </p:nvSpPr>
        <p:spPr>
          <a:xfrm>
            <a:off x="1068388" y="1744663"/>
            <a:ext cx="7583487" cy="4125912"/>
          </a:xfrm>
        </p:spPr>
        <p:txBody>
          <a:bodyPr/>
          <a:lstStyle/>
          <a:p>
            <a:pPr eaLnBrk="1" hangingPunct="1">
              <a:lnSpc>
                <a:spcPct val="90000"/>
              </a:lnSpc>
            </a:pPr>
            <a:r>
              <a:rPr lang="en-US" sz="1800"/>
              <a:t>Create the feature table</a:t>
            </a:r>
          </a:p>
          <a:p>
            <a:pPr eaLnBrk="1" hangingPunct="1">
              <a:lnSpc>
                <a:spcPct val="90000"/>
              </a:lnSpc>
            </a:pP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r>
              <a:rPr lang="en-US" sz="1800"/>
              <a:t>Register it with the topology and associate it with the "child" table.</a:t>
            </a:r>
          </a:p>
          <a:p>
            <a:pPr eaLnBrk="1" hangingPunct="1">
              <a:lnSpc>
                <a:spcPct val="90000"/>
              </a:lnSpc>
            </a:pP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r>
              <a:rPr lang="en-US" sz="1800"/>
              <a:t>Note that the function needs the numeric ID of the child layer – obtained by looking up USER_SDO_TOPO_INFO.</a:t>
            </a:r>
          </a:p>
        </p:txBody>
      </p:sp>
      <p:sp>
        <p:nvSpPr>
          <p:cNvPr id="45060" name="Rectangle 4"/>
          <p:cNvSpPr>
            <a:spLocks noChangeArrowheads="1"/>
          </p:cNvSpPr>
          <p:nvPr/>
        </p:nvSpPr>
        <p:spPr bwMode="auto">
          <a:xfrm>
            <a:off x="685800" y="2133600"/>
            <a:ext cx="8502650" cy="16414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CREATE TABLE BLOCK_GROUPS (</a:t>
            </a:r>
          </a:p>
          <a:p>
            <a:pPr algn="l" defTabSz="822325" eaLnBrk="0" hangingPunct="0">
              <a:lnSpc>
                <a:spcPct val="70000"/>
              </a:lnSpc>
              <a:buClrTx/>
            </a:pPr>
            <a:r>
              <a:rPr lang="en-US" sz="1800">
                <a:solidFill>
                  <a:srgbClr val="000066"/>
                </a:solidFill>
                <a:latin typeface="Courier New" pitchFamily="-111" charset="0"/>
              </a:rPr>
              <a:t>  BLOCK_ID     NUMBER PRIMARY KEY,</a:t>
            </a:r>
          </a:p>
          <a:p>
            <a:pPr algn="l" defTabSz="822325" eaLnBrk="0" hangingPunct="0">
              <a:lnSpc>
                <a:spcPct val="70000"/>
              </a:lnSpc>
              <a:buClrTx/>
            </a:pPr>
            <a:r>
              <a:rPr lang="en-US" sz="1800">
                <a:solidFill>
                  <a:srgbClr val="000066"/>
                </a:solidFill>
                <a:latin typeface="Courier New" pitchFamily="-111" charset="0"/>
              </a:rPr>
              <a:t>  BLOCK_NAME   VARCHAR2(30),</a:t>
            </a:r>
          </a:p>
          <a:p>
            <a:pPr algn="l" defTabSz="822325" eaLnBrk="0" hangingPunct="0">
              <a:lnSpc>
                <a:spcPct val="70000"/>
              </a:lnSpc>
              <a:buClrTx/>
            </a:pPr>
            <a:r>
              <a:rPr lang="en-US" sz="1800">
                <a:solidFill>
                  <a:srgbClr val="000066"/>
                </a:solidFill>
                <a:latin typeface="Courier New" pitchFamily="-111" charset="0"/>
              </a:rPr>
              <a:t>  </a:t>
            </a:r>
            <a:r>
              <a:rPr lang="en-US" sz="1800">
                <a:solidFill>
                  <a:schemeClr val="accent1"/>
                </a:solidFill>
                <a:latin typeface="Courier New" pitchFamily="-111" charset="0"/>
              </a:rPr>
              <a:t>FEATURE      SDO_TOPO_GEOMETRY</a:t>
            </a:r>
          </a:p>
          <a:p>
            <a:pPr algn="l" defTabSz="822325" eaLnBrk="0" hangingPunct="0">
              <a:lnSpc>
                <a:spcPct val="70000"/>
              </a:lnSpc>
              <a:buClrTx/>
            </a:pPr>
            <a:r>
              <a:rPr lang="en-US" sz="1800">
                <a:solidFill>
                  <a:srgbClr val="000066"/>
                </a:solidFill>
                <a:latin typeface="Courier New" pitchFamily="-111" charset="0"/>
              </a:rPr>
              <a:t>);</a:t>
            </a:r>
          </a:p>
        </p:txBody>
      </p:sp>
      <p:sp>
        <p:nvSpPr>
          <p:cNvPr id="45061" name="Rectangle 5"/>
          <p:cNvSpPr>
            <a:spLocks noChangeArrowheads="1"/>
          </p:cNvSpPr>
          <p:nvPr/>
        </p:nvSpPr>
        <p:spPr bwMode="auto">
          <a:xfrm>
            <a:off x="685800" y="4222750"/>
            <a:ext cx="8502650"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SDO_TOPO.ADD_TOPO_GEOMETRY_LAYER(</a:t>
            </a:r>
          </a:p>
          <a:p>
            <a:pPr algn="l" defTabSz="822325" eaLnBrk="0" hangingPunct="0">
              <a:lnSpc>
                <a:spcPct val="80000"/>
              </a:lnSpc>
              <a:buClrTx/>
            </a:pPr>
            <a:r>
              <a:rPr lang="en-US" sz="1800">
                <a:solidFill>
                  <a:srgbClr val="000066"/>
                </a:solidFill>
                <a:latin typeface="Courier New" pitchFamily="-111" charset="0"/>
              </a:rPr>
              <a:t>  'LAND_USE', 'BLOCK_GROUPS', 'FEATURE','POLYGON', NULL</a:t>
            </a:r>
          </a:p>
          <a:p>
            <a:pPr algn="l" defTabSz="822325" eaLnBrk="0" hangingPunct="0">
              <a:lnSpc>
                <a:spcPct val="80000"/>
              </a:lnSpc>
              <a:buClrTx/>
            </a:pPr>
            <a:r>
              <a:rPr lang="en-US" sz="1800">
                <a:solidFill>
                  <a:srgbClr val="000066"/>
                </a:solidFill>
                <a:latin typeface="Courier New" pitchFamily="-111" charset="0"/>
              </a:rPr>
              <a:t>  </a:t>
            </a:r>
            <a:r>
              <a:rPr lang="en-US" sz="1800">
                <a:solidFill>
                  <a:schemeClr val="accent1"/>
                </a:solidFill>
                <a:latin typeface="Courier New" pitchFamily="-111" charset="0"/>
              </a:rPr>
              <a:t>land_parcels_id</a:t>
            </a:r>
            <a:r>
              <a:rPr lang="en-US" sz="1800">
                <a:solidFill>
                  <a:srgbClr val="000066"/>
                </a:solidFill>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pPr eaLnBrk="1" hangingPunct="1"/>
            <a:r>
              <a:rPr lang="en-US"/>
              <a:t>Define features on "child" features</a:t>
            </a:r>
          </a:p>
        </p:txBody>
      </p:sp>
      <p:sp>
        <p:nvSpPr>
          <p:cNvPr id="46083" name="Rectangle 1027"/>
          <p:cNvSpPr>
            <a:spLocks noGrp="1" noChangeArrowheads="1"/>
          </p:cNvSpPr>
          <p:nvPr>
            <p:ph type="body" idx="1"/>
          </p:nvPr>
        </p:nvSpPr>
        <p:spPr/>
        <p:txBody>
          <a:bodyPr/>
          <a:lstStyle/>
          <a:p>
            <a:pPr eaLnBrk="1" hangingPunct="1">
              <a:buFontTx/>
              <a:buNone/>
            </a:pPr>
            <a:r>
              <a:rPr lang="en-US" sz="2000"/>
              <a:t>Use function </a:t>
            </a:r>
            <a:r>
              <a:rPr lang="en-US" sz="2000" i="1">
                <a:solidFill>
                  <a:schemeClr val="hlink"/>
                </a:solidFill>
              </a:rPr>
              <a:t>SDO_TOPO_MAP.CREATE_FEATURE</a:t>
            </a:r>
            <a:r>
              <a:rPr lang="en-US" sz="2000"/>
              <a:t> </a:t>
            </a:r>
          </a:p>
          <a:p>
            <a:pPr eaLnBrk="1" hangingPunct="1"/>
            <a:r>
              <a:rPr lang="en-US" sz="2000"/>
              <a:t>Specify the name of the "child" table</a:t>
            </a:r>
          </a:p>
          <a:p>
            <a:pPr eaLnBrk="1" hangingPunct="1"/>
            <a:r>
              <a:rPr lang="en-US" sz="2000"/>
              <a:t>Specify the criteria that selects the "child" features to assemble. </a:t>
            </a:r>
          </a:p>
        </p:txBody>
      </p:sp>
      <p:sp>
        <p:nvSpPr>
          <p:cNvPr id="46084" name="Rectangle 1028"/>
          <p:cNvSpPr>
            <a:spLocks noChangeArrowheads="1"/>
          </p:cNvSpPr>
          <p:nvPr/>
        </p:nvSpPr>
        <p:spPr bwMode="auto">
          <a:xfrm>
            <a:off x="685800" y="3505200"/>
            <a:ext cx="8502650" cy="24638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111" charset="0"/>
              </a:rPr>
              <a:t>INSERT INTO block_groups VALUES (621,'BLK00ABU621',</a:t>
            </a:r>
          </a:p>
          <a:p>
            <a:pPr algn="l" defTabSz="822325" eaLnBrk="0" hangingPunct="0">
              <a:lnSpc>
                <a:spcPct val="80000"/>
              </a:lnSpc>
              <a:buClrTx/>
            </a:pPr>
            <a:r>
              <a:rPr lang="en-US" sz="1800">
                <a:latin typeface="Courier New" pitchFamily="-111" charset="0"/>
              </a:rPr>
              <a:t>   SDO_TOPO_MAP.CREATE_FEATURE (</a:t>
            </a:r>
          </a:p>
          <a:p>
            <a:pPr algn="l" defTabSz="822325" eaLnBrk="0" hangingPunct="0">
              <a:lnSpc>
                <a:spcPct val="80000"/>
              </a:lnSpc>
              <a:buClrTx/>
            </a:pPr>
            <a:r>
              <a:rPr lang="en-US" sz="1800">
                <a:latin typeface="Courier New" pitchFamily="-111" charset="0"/>
              </a:rPr>
              <a:t>     'LAND_USE',           -- Topology name</a:t>
            </a:r>
          </a:p>
          <a:p>
            <a:pPr algn="l" defTabSz="822325" eaLnBrk="0" hangingPunct="0">
              <a:lnSpc>
                <a:spcPct val="80000"/>
              </a:lnSpc>
              <a:buClrTx/>
            </a:pPr>
            <a:r>
              <a:rPr lang="en-US" sz="1800">
                <a:latin typeface="Courier New" pitchFamily="-111" charset="0"/>
              </a:rPr>
              <a:t>     'LAND_PARCEL',        -- Table name</a:t>
            </a:r>
          </a:p>
          <a:p>
            <a:pPr algn="l" defTabSz="822325" eaLnBrk="0" hangingPunct="0">
              <a:lnSpc>
                <a:spcPct val="80000"/>
              </a:lnSpc>
              <a:buClrTx/>
            </a:pPr>
            <a:r>
              <a:rPr lang="en-US" sz="1800">
                <a:latin typeface="Courier New" pitchFamily="-111" charset="0"/>
              </a:rPr>
              <a:t>     'FEATURE',            -- Feature column name</a:t>
            </a:r>
          </a:p>
          <a:p>
            <a:pPr algn="l" defTabSz="822325" eaLnBrk="0" hangingPunct="0">
              <a:lnSpc>
                <a:spcPct val="80000"/>
              </a:lnSpc>
              <a:buClrTx/>
            </a:pPr>
            <a:r>
              <a:rPr lang="en-US" sz="1800">
                <a:latin typeface="Courier New" pitchFamily="-111" charset="0"/>
              </a:rPr>
              <a:t>     'BLOCK_ID=621')       -- Selection predicate</a:t>
            </a:r>
          </a:p>
          <a:p>
            <a:pPr algn="l" defTabSz="822325" eaLnBrk="0" hangingPunct="0">
              <a:lnSpc>
                <a:spcPct val="80000"/>
              </a:lnSpc>
              <a:buClrTx/>
            </a:pPr>
            <a:r>
              <a:rPr lang="en-US" sz="1800">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Features and Primitives</a:t>
            </a:r>
            <a:br>
              <a:rPr lang="en-US"/>
            </a:br>
            <a:r>
              <a:rPr lang="en-US" sz="2800" i="1"/>
              <a:t>Summary of relationships</a:t>
            </a:r>
            <a:r>
              <a:rPr lang="en-US"/>
              <a:t> </a:t>
            </a:r>
          </a:p>
        </p:txBody>
      </p:sp>
      <p:sp>
        <p:nvSpPr>
          <p:cNvPr id="47107" name="Rectangle 4"/>
          <p:cNvSpPr>
            <a:spLocks noChangeArrowheads="1"/>
          </p:cNvSpPr>
          <p:nvPr/>
        </p:nvSpPr>
        <p:spPr bwMode="auto">
          <a:xfrm>
            <a:off x="914400" y="2366963"/>
            <a:ext cx="3733800" cy="909637"/>
          </a:xfrm>
          <a:prstGeom prst="rect">
            <a:avLst/>
          </a:prstGeom>
          <a:solidFill>
            <a:srgbClr val="EAEAEA"/>
          </a:solidFill>
          <a:ln w="9525">
            <a:solidFill>
              <a:schemeClr val="tx1"/>
            </a:solidFill>
            <a:miter lim="800000"/>
            <a:headEnd/>
            <a:tailEnd/>
          </a:ln>
        </p:spPr>
        <p:txBody>
          <a:bodyPr lIns="92075" tIns="46038" rIns="92075" bIns="46038">
            <a:prstTxWarp prst="textNoShape">
              <a:avLst/>
            </a:prstTxWarp>
          </a:bodyPr>
          <a:lstStyle/>
          <a:p>
            <a:pPr marL="227013" indent="-227013" algn="l">
              <a:lnSpc>
                <a:spcPct val="100000"/>
              </a:lnSpc>
              <a:spcBef>
                <a:spcPct val="20000"/>
              </a:spcBef>
              <a:buFont typeface="Arial" pitchFamily="-111" charset="0"/>
              <a:buNone/>
            </a:pPr>
            <a:r>
              <a:rPr lang="en-US" sz="1400">
                <a:latin typeface="Courier New" pitchFamily="-111" charset="0"/>
              </a:rPr>
              <a:t>PARCEL_ID  NUMBER</a:t>
            </a:r>
          </a:p>
          <a:p>
            <a:pPr marL="227013" indent="-227013" algn="l">
              <a:lnSpc>
                <a:spcPct val="100000"/>
              </a:lnSpc>
              <a:spcBef>
                <a:spcPct val="20000"/>
              </a:spcBef>
              <a:buFont typeface="Arial" pitchFamily="-111" charset="0"/>
              <a:buNone/>
            </a:pPr>
            <a:r>
              <a:rPr lang="en-US" sz="1400">
                <a:latin typeface="Courier New" pitchFamily="-111" charset="0"/>
              </a:rPr>
              <a:t>...</a:t>
            </a:r>
          </a:p>
          <a:p>
            <a:pPr marL="227013" indent="-227013" algn="l">
              <a:lnSpc>
                <a:spcPct val="100000"/>
              </a:lnSpc>
              <a:spcBef>
                <a:spcPct val="20000"/>
              </a:spcBef>
              <a:buFont typeface="Arial" pitchFamily="-111" charset="0"/>
              <a:buNone/>
            </a:pPr>
            <a:r>
              <a:rPr lang="en-US" sz="1400">
                <a:latin typeface="Courier New" pitchFamily="-111" charset="0"/>
              </a:rPr>
              <a:t>FEATURE    SDO_TOPO_GEOMETRY</a:t>
            </a:r>
          </a:p>
        </p:txBody>
      </p:sp>
      <p:sp>
        <p:nvSpPr>
          <p:cNvPr id="47108" name="Rectangle 5"/>
          <p:cNvSpPr>
            <a:spLocks noChangeArrowheads="1"/>
          </p:cNvSpPr>
          <p:nvPr/>
        </p:nvSpPr>
        <p:spPr bwMode="auto">
          <a:xfrm>
            <a:off x="609600" y="4981575"/>
            <a:ext cx="3117850" cy="352425"/>
          </a:xfrm>
          <a:prstGeom prst="rect">
            <a:avLst/>
          </a:prstGeom>
          <a:solidFill>
            <a:schemeClr val="accent2"/>
          </a:solidFill>
          <a:ln w="28575">
            <a:solidFill>
              <a:schemeClr val="tx1"/>
            </a:solidFill>
            <a:miter lim="800000"/>
            <a:headEnd/>
            <a:tailEnd/>
          </a:ln>
        </p:spPr>
        <p:txBody>
          <a:bodyPr lIns="92075" tIns="46038" rIns="92075" bIns="46038">
            <a:prstTxWarp prst="textNoShape">
              <a:avLst/>
            </a:prstTxWarp>
          </a:bodyPr>
          <a:lstStyle/>
          <a:p>
            <a:pPr marL="227013" indent="-227013">
              <a:spcBef>
                <a:spcPct val="20000"/>
              </a:spcBef>
              <a:buFont typeface="Arial" pitchFamily="-111" charset="0"/>
              <a:buNone/>
            </a:pPr>
            <a:r>
              <a:rPr lang="en-US" sz="1400">
                <a:latin typeface="Courier New" pitchFamily="-111" charset="0"/>
              </a:rPr>
              <a:t>&lt;topology_name&gt;_NODE$</a:t>
            </a:r>
            <a:endParaRPr lang="en-US" sz="1800">
              <a:latin typeface="Courier New" pitchFamily="-111" charset="0"/>
            </a:endParaRPr>
          </a:p>
        </p:txBody>
      </p:sp>
      <p:sp>
        <p:nvSpPr>
          <p:cNvPr id="47109" name="Rectangle 6"/>
          <p:cNvSpPr>
            <a:spLocks noChangeArrowheads="1"/>
          </p:cNvSpPr>
          <p:nvPr/>
        </p:nvSpPr>
        <p:spPr bwMode="auto">
          <a:xfrm>
            <a:off x="5867400" y="4981575"/>
            <a:ext cx="3117850" cy="352425"/>
          </a:xfrm>
          <a:prstGeom prst="rect">
            <a:avLst/>
          </a:prstGeom>
          <a:solidFill>
            <a:schemeClr val="accent2"/>
          </a:solidFill>
          <a:ln w="28575">
            <a:solidFill>
              <a:schemeClr val="tx1"/>
            </a:solidFill>
            <a:miter lim="800000"/>
            <a:headEnd/>
            <a:tailEnd/>
          </a:ln>
        </p:spPr>
        <p:txBody>
          <a:bodyPr lIns="92075" tIns="46038" rIns="92075" bIns="46038">
            <a:prstTxWarp prst="textNoShape">
              <a:avLst/>
            </a:prstTxWarp>
          </a:bodyPr>
          <a:lstStyle/>
          <a:p>
            <a:pPr marL="227013" indent="-227013">
              <a:spcBef>
                <a:spcPct val="20000"/>
              </a:spcBef>
              <a:buFont typeface="Arial" pitchFamily="-111" charset="0"/>
              <a:buNone/>
            </a:pPr>
            <a:r>
              <a:rPr lang="en-US" sz="1400">
                <a:latin typeface="Courier New" pitchFamily="-111" charset="0"/>
              </a:rPr>
              <a:t>&lt;topology_name&gt;_EDGE$</a:t>
            </a:r>
            <a:endParaRPr lang="en-US" sz="1800">
              <a:latin typeface="Courier New" pitchFamily="-111" charset="0"/>
            </a:endParaRPr>
          </a:p>
        </p:txBody>
      </p:sp>
      <p:sp>
        <p:nvSpPr>
          <p:cNvPr id="47110" name="Rectangle 7"/>
          <p:cNvSpPr>
            <a:spLocks noChangeArrowheads="1"/>
          </p:cNvSpPr>
          <p:nvPr/>
        </p:nvSpPr>
        <p:spPr bwMode="auto">
          <a:xfrm>
            <a:off x="3411538" y="5591175"/>
            <a:ext cx="3117850" cy="352425"/>
          </a:xfrm>
          <a:prstGeom prst="rect">
            <a:avLst/>
          </a:prstGeom>
          <a:solidFill>
            <a:schemeClr val="accent2"/>
          </a:solidFill>
          <a:ln w="28575">
            <a:solidFill>
              <a:schemeClr val="tx1"/>
            </a:solidFill>
            <a:miter lim="800000"/>
            <a:headEnd/>
            <a:tailEnd/>
          </a:ln>
        </p:spPr>
        <p:txBody>
          <a:bodyPr lIns="92075" tIns="46038" rIns="92075" bIns="46038">
            <a:prstTxWarp prst="textNoShape">
              <a:avLst/>
            </a:prstTxWarp>
          </a:bodyPr>
          <a:lstStyle/>
          <a:p>
            <a:pPr marL="227013" indent="-227013">
              <a:spcBef>
                <a:spcPct val="20000"/>
              </a:spcBef>
              <a:buFont typeface="Arial" pitchFamily="-111" charset="0"/>
              <a:buNone/>
            </a:pPr>
            <a:r>
              <a:rPr lang="en-US" sz="1400">
                <a:latin typeface="Courier New" pitchFamily="-111" charset="0"/>
              </a:rPr>
              <a:t>&lt;topology_name&gt;_FACE$</a:t>
            </a:r>
            <a:endParaRPr lang="en-US" sz="1800">
              <a:latin typeface="Courier New" pitchFamily="-111" charset="0"/>
            </a:endParaRPr>
          </a:p>
        </p:txBody>
      </p:sp>
      <p:cxnSp>
        <p:nvCxnSpPr>
          <p:cNvPr id="47111" name="AutoShape 8"/>
          <p:cNvCxnSpPr>
            <a:cxnSpLocks noChangeShapeType="1"/>
            <a:stCxn id="47108" idx="0"/>
            <a:endCxn id="47114" idx="2"/>
          </p:cNvCxnSpPr>
          <p:nvPr/>
        </p:nvCxnSpPr>
        <p:spPr bwMode="auto">
          <a:xfrm rot="-5400000">
            <a:off x="3226594" y="3223419"/>
            <a:ext cx="685800" cy="2801938"/>
          </a:xfrm>
          <a:prstGeom prst="bentConnector3">
            <a:avLst>
              <a:gd name="adj1" fmla="val 50000"/>
            </a:avLst>
          </a:prstGeom>
          <a:noFill/>
          <a:ln w="9525">
            <a:solidFill>
              <a:schemeClr val="tx1"/>
            </a:solidFill>
            <a:miter lim="800000"/>
            <a:headEnd/>
            <a:tailEnd type="triangle" w="med" len="med"/>
          </a:ln>
        </p:spPr>
      </p:cxnSp>
      <p:cxnSp>
        <p:nvCxnSpPr>
          <p:cNvPr id="47112" name="AutoShape 9"/>
          <p:cNvCxnSpPr>
            <a:cxnSpLocks noChangeShapeType="1"/>
            <a:stCxn id="47109" idx="0"/>
            <a:endCxn id="47114" idx="2"/>
          </p:cNvCxnSpPr>
          <p:nvPr/>
        </p:nvCxnSpPr>
        <p:spPr bwMode="auto">
          <a:xfrm rot="5400000" flipH="1">
            <a:off x="5855494" y="3396457"/>
            <a:ext cx="685800" cy="2455862"/>
          </a:xfrm>
          <a:prstGeom prst="bentConnector3">
            <a:avLst>
              <a:gd name="adj1" fmla="val 50000"/>
            </a:avLst>
          </a:prstGeom>
          <a:noFill/>
          <a:ln w="9525">
            <a:solidFill>
              <a:schemeClr val="tx1"/>
            </a:solidFill>
            <a:miter lim="800000"/>
            <a:headEnd/>
            <a:tailEnd type="triangle" w="med" len="med"/>
          </a:ln>
        </p:spPr>
      </p:cxnSp>
      <p:cxnSp>
        <p:nvCxnSpPr>
          <p:cNvPr id="47113" name="AutoShape 10"/>
          <p:cNvCxnSpPr>
            <a:cxnSpLocks noChangeShapeType="1"/>
            <a:stCxn id="47110" idx="0"/>
            <a:endCxn id="47114" idx="2"/>
          </p:cNvCxnSpPr>
          <p:nvPr/>
        </p:nvCxnSpPr>
        <p:spPr bwMode="auto">
          <a:xfrm rot="-5400000">
            <a:off x="4322763" y="4929188"/>
            <a:ext cx="1295400" cy="0"/>
          </a:xfrm>
          <a:prstGeom prst="straightConnector1">
            <a:avLst/>
          </a:prstGeom>
          <a:noFill/>
          <a:ln w="9525">
            <a:solidFill>
              <a:schemeClr val="tx1"/>
            </a:solidFill>
            <a:round/>
            <a:headEnd/>
            <a:tailEnd type="triangle" w="med" len="med"/>
          </a:ln>
        </p:spPr>
      </p:cxnSp>
      <p:sp>
        <p:nvSpPr>
          <p:cNvPr id="47114" name="Rectangle 11"/>
          <p:cNvSpPr>
            <a:spLocks noChangeArrowheads="1"/>
          </p:cNvSpPr>
          <p:nvPr/>
        </p:nvSpPr>
        <p:spPr bwMode="auto">
          <a:xfrm>
            <a:off x="3235325" y="3914775"/>
            <a:ext cx="3470275" cy="352425"/>
          </a:xfrm>
          <a:prstGeom prst="rect">
            <a:avLst/>
          </a:prstGeom>
          <a:solidFill>
            <a:schemeClr val="accent2"/>
          </a:solidFill>
          <a:ln w="28575">
            <a:solidFill>
              <a:schemeClr val="tx1"/>
            </a:solidFill>
            <a:miter lim="800000"/>
            <a:headEnd/>
            <a:tailEnd/>
          </a:ln>
        </p:spPr>
        <p:txBody>
          <a:bodyPr lIns="92075" tIns="46038" rIns="92075" bIns="46038">
            <a:prstTxWarp prst="textNoShape">
              <a:avLst/>
            </a:prstTxWarp>
          </a:bodyPr>
          <a:lstStyle/>
          <a:p>
            <a:pPr marL="227013" indent="-227013">
              <a:spcBef>
                <a:spcPct val="20000"/>
              </a:spcBef>
              <a:buFont typeface="Arial" pitchFamily="-111" charset="0"/>
              <a:buNone/>
            </a:pPr>
            <a:r>
              <a:rPr lang="en-US" sz="1400">
                <a:latin typeface="Courier New" pitchFamily="-111" charset="0"/>
              </a:rPr>
              <a:t>&lt;topology_name&gt;_RELATION$</a:t>
            </a:r>
            <a:endParaRPr lang="en-US" sz="1800">
              <a:latin typeface="Courier New" pitchFamily="-111" charset="0"/>
            </a:endParaRPr>
          </a:p>
        </p:txBody>
      </p:sp>
      <p:sp>
        <p:nvSpPr>
          <p:cNvPr id="47115" name="Rectangle 12"/>
          <p:cNvSpPr>
            <a:spLocks noChangeArrowheads="1"/>
          </p:cNvSpPr>
          <p:nvPr/>
        </p:nvSpPr>
        <p:spPr bwMode="auto">
          <a:xfrm>
            <a:off x="5410200" y="1976438"/>
            <a:ext cx="3733800" cy="385762"/>
          </a:xfrm>
          <a:prstGeom prst="rect">
            <a:avLst/>
          </a:prstGeom>
          <a:solidFill>
            <a:srgbClr val="EAEAEA"/>
          </a:solidFill>
          <a:ln w="9525">
            <a:solidFill>
              <a:schemeClr val="tx1"/>
            </a:solidFill>
            <a:miter lim="800000"/>
            <a:headEnd/>
            <a:tailEnd/>
          </a:ln>
        </p:spPr>
        <p:txBody>
          <a:bodyPr lIns="92075" tIns="46038" rIns="92075" bIns="46038">
            <a:prstTxWarp prst="textNoShape">
              <a:avLst/>
            </a:prstTxWarp>
          </a:bodyPr>
          <a:lstStyle/>
          <a:p>
            <a:pPr marL="227013" indent="-227013">
              <a:lnSpc>
                <a:spcPct val="100000"/>
              </a:lnSpc>
              <a:spcBef>
                <a:spcPct val="20000"/>
              </a:spcBef>
              <a:buFont typeface="Arial" pitchFamily="-111" charset="0"/>
              <a:buNone/>
            </a:pPr>
            <a:r>
              <a:rPr lang="en-US" sz="1800">
                <a:latin typeface="Courier New" pitchFamily="-111" charset="0"/>
              </a:rPr>
              <a:t>CITY_STREETS</a:t>
            </a:r>
          </a:p>
        </p:txBody>
      </p:sp>
      <p:sp>
        <p:nvSpPr>
          <p:cNvPr id="47116" name="Rectangle 13"/>
          <p:cNvSpPr>
            <a:spLocks noChangeArrowheads="1"/>
          </p:cNvSpPr>
          <p:nvPr/>
        </p:nvSpPr>
        <p:spPr bwMode="auto">
          <a:xfrm>
            <a:off x="5410200" y="2366963"/>
            <a:ext cx="3733800" cy="909637"/>
          </a:xfrm>
          <a:prstGeom prst="rect">
            <a:avLst/>
          </a:prstGeom>
          <a:solidFill>
            <a:srgbClr val="EAEAEA"/>
          </a:solidFill>
          <a:ln w="9525">
            <a:solidFill>
              <a:schemeClr val="tx1"/>
            </a:solidFill>
            <a:miter lim="800000"/>
            <a:headEnd/>
            <a:tailEnd/>
          </a:ln>
        </p:spPr>
        <p:txBody>
          <a:bodyPr lIns="92075" tIns="46038" rIns="92075" bIns="46038">
            <a:prstTxWarp prst="textNoShape">
              <a:avLst/>
            </a:prstTxWarp>
          </a:bodyPr>
          <a:lstStyle/>
          <a:p>
            <a:pPr marL="227013" indent="-227013" algn="l">
              <a:lnSpc>
                <a:spcPct val="100000"/>
              </a:lnSpc>
              <a:spcBef>
                <a:spcPct val="20000"/>
              </a:spcBef>
              <a:buFont typeface="Arial" pitchFamily="-111" charset="0"/>
              <a:buNone/>
            </a:pPr>
            <a:r>
              <a:rPr lang="en-US" sz="1400">
                <a:latin typeface="Courier New" pitchFamily="-111" charset="0"/>
              </a:rPr>
              <a:t>STREET_ID  NUMBER</a:t>
            </a:r>
          </a:p>
          <a:p>
            <a:pPr marL="227013" indent="-227013" algn="l">
              <a:lnSpc>
                <a:spcPct val="100000"/>
              </a:lnSpc>
              <a:spcBef>
                <a:spcPct val="20000"/>
              </a:spcBef>
              <a:buFont typeface="Arial" pitchFamily="-111" charset="0"/>
              <a:buNone/>
            </a:pPr>
            <a:r>
              <a:rPr lang="en-US" sz="1400">
                <a:latin typeface="Courier New" pitchFamily="-111" charset="0"/>
              </a:rPr>
              <a:t>...</a:t>
            </a:r>
          </a:p>
          <a:p>
            <a:pPr marL="227013" indent="-227013" algn="l">
              <a:lnSpc>
                <a:spcPct val="100000"/>
              </a:lnSpc>
              <a:spcBef>
                <a:spcPct val="20000"/>
              </a:spcBef>
              <a:buFont typeface="Arial" pitchFamily="-111" charset="0"/>
              <a:buNone/>
            </a:pPr>
            <a:r>
              <a:rPr lang="en-US" sz="1400">
                <a:latin typeface="Courier New" pitchFamily="-111" charset="0"/>
              </a:rPr>
              <a:t>FEATURE    SDO_TOPO_GEOMETRY</a:t>
            </a:r>
          </a:p>
        </p:txBody>
      </p:sp>
      <p:cxnSp>
        <p:nvCxnSpPr>
          <p:cNvPr id="47117" name="AutoShape 14"/>
          <p:cNvCxnSpPr>
            <a:cxnSpLocks noChangeShapeType="1"/>
            <a:stCxn id="47114" idx="1"/>
            <a:endCxn id="47107" idx="2"/>
          </p:cNvCxnSpPr>
          <p:nvPr/>
        </p:nvCxnSpPr>
        <p:spPr bwMode="auto">
          <a:xfrm rot="10800000">
            <a:off x="2781300" y="3276600"/>
            <a:ext cx="439738" cy="814388"/>
          </a:xfrm>
          <a:prstGeom prst="bentConnector2">
            <a:avLst/>
          </a:prstGeom>
          <a:noFill/>
          <a:ln w="9525">
            <a:solidFill>
              <a:schemeClr val="tx1"/>
            </a:solidFill>
            <a:miter lim="800000"/>
            <a:headEnd/>
            <a:tailEnd type="triangle" w="med" len="med"/>
          </a:ln>
        </p:spPr>
      </p:cxnSp>
      <p:cxnSp>
        <p:nvCxnSpPr>
          <p:cNvPr id="47118" name="AutoShape 15"/>
          <p:cNvCxnSpPr>
            <a:cxnSpLocks noChangeShapeType="1"/>
            <a:stCxn id="47114" idx="3"/>
            <a:endCxn id="47116" idx="2"/>
          </p:cNvCxnSpPr>
          <p:nvPr/>
        </p:nvCxnSpPr>
        <p:spPr bwMode="auto">
          <a:xfrm flipV="1">
            <a:off x="6719888" y="3276600"/>
            <a:ext cx="557212" cy="814388"/>
          </a:xfrm>
          <a:prstGeom prst="bentConnector2">
            <a:avLst/>
          </a:prstGeom>
          <a:noFill/>
          <a:ln w="9525">
            <a:solidFill>
              <a:schemeClr val="tx1"/>
            </a:solidFill>
            <a:miter lim="800000"/>
            <a:headEnd/>
            <a:tailEnd type="triangle" w="med" len="med"/>
          </a:ln>
        </p:spPr>
      </p:cxnSp>
      <p:sp>
        <p:nvSpPr>
          <p:cNvPr id="47119" name="Rectangle 17"/>
          <p:cNvSpPr>
            <a:spLocks noChangeArrowheads="1"/>
          </p:cNvSpPr>
          <p:nvPr/>
        </p:nvSpPr>
        <p:spPr bwMode="auto">
          <a:xfrm>
            <a:off x="914400" y="1976438"/>
            <a:ext cx="3733800" cy="385762"/>
          </a:xfrm>
          <a:prstGeom prst="rect">
            <a:avLst/>
          </a:prstGeom>
          <a:solidFill>
            <a:srgbClr val="EAEAEA"/>
          </a:solidFill>
          <a:ln w="9525">
            <a:solidFill>
              <a:schemeClr val="tx1"/>
            </a:solidFill>
            <a:miter lim="800000"/>
            <a:headEnd/>
            <a:tailEnd/>
          </a:ln>
        </p:spPr>
        <p:txBody>
          <a:bodyPr lIns="92075" tIns="46038" rIns="92075" bIns="46038">
            <a:prstTxWarp prst="textNoShape">
              <a:avLst/>
            </a:prstTxWarp>
          </a:bodyPr>
          <a:lstStyle/>
          <a:p>
            <a:pPr marL="227013" indent="-227013">
              <a:lnSpc>
                <a:spcPct val="100000"/>
              </a:lnSpc>
              <a:spcBef>
                <a:spcPct val="20000"/>
              </a:spcBef>
              <a:buFont typeface="Arial" pitchFamily="-111" charset="0"/>
              <a:buNone/>
            </a:pPr>
            <a:r>
              <a:rPr lang="en-US" sz="1800">
                <a:latin typeface="Courier New" pitchFamily="-111" charset="0"/>
              </a:rPr>
              <a:t>LAND_PARCELS</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title"/>
          </p:nvPr>
        </p:nvSpPr>
        <p:spPr/>
        <p:txBody>
          <a:bodyPr/>
          <a:lstStyle/>
          <a:p>
            <a:pPr eaLnBrk="1" hangingPunct="1"/>
            <a:r>
              <a:rPr lang="en-US"/>
              <a:t>The RELATION$ table</a:t>
            </a:r>
          </a:p>
        </p:txBody>
      </p:sp>
      <p:sp>
        <p:nvSpPr>
          <p:cNvPr id="49155" name="Rectangle 8"/>
          <p:cNvSpPr>
            <a:spLocks noGrp="1" noChangeArrowheads="1"/>
          </p:cNvSpPr>
          <p:nvPr>
            <p:ph type="body" idx="1"/>
          </p:nvPr>
        </p:nvSpPr>
        <p:spPr>
          <a:xfrm>
            <a:off x="1000125" y="1752600"/>
            <a:ext cx="7772400" cy="1676400"/>
          </a:xfrm>
        </p:spPr>
        <p:txBody>
          <a:bodyPr/>
          <a:lstStyle/>
          <a:p>
            <a:pPr eaLnBrk="1" hangingPunct="1"/>
            <a:r>
              <a:rPr lang="en-US" sz="1800"/>
              <a:t>Created when registering the first feature layer (using the </a:t>
            </a:r>
            <a:r>
              <a:rPr lang="en-US" sz="1600" i="1">
                <a:solidFill>
                  <a:schemeClr val="hlink"/>
                </a:solidFill>
              </a:rPr>
              <a:t>SDO_TOPO.ADD_TOPO_GEOMETRY_LAYER()</a:t>
            </a:r>
            <a:r>
              <a:rPr lang="en-US" sz="1800"/>
              <a:t> function</a:t>
            </a:r>
          </a:p>
          <a:p>
            <a:pPr eaLnBrk="1" hangingPunct="1"/>
            <a:r>
              <a:rPr lang="en-US" sz="1800"/>
              <a:t>Partitioned table (one partition per feature layer)</a:t>
            </a:r>
          </a:p>
        </p:txBody>
      </p:sp>
      <p:sp>
        <p:nvSpPr>
          <p:cNvPr id="49156" name="Rectangle 4"/>
          <p:cNvSpPr>
            <a:spLocks noChangeArrowheads="1"/>
          </p:cNvSpPr>
          <p:nvPr/>
        </p:nvSpPr>
        <p:spPr bwMode="auto">
          <a:xfrm>
            <a:off x="990600" y="2895600"/>
            <a:ext cx="7467600" cy="347186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600">
                <a:solidFill>
                  <a:srgbClr val="000066"/>
                </a:solidFill>
                <a:latin typeface="Courier New" pitchFamily="-111" charset="0"/>
              </a:rPr>
              <a:t>CREATE TABLE LAND_USE_RELATION$ (</a:t>
            </a:r>
          </a:p>
          <a:p>
            <a:pPr algn="l" defTabSz="822325" eaLnBrk="0" hangingPunct="0">
              <a:lnSpc>
                <a:spcPct val="80000"/>
              </a:lnSpc>
              <a:buClrTx/>
            </a:pPr>
            <a:r>
              <a:rPr lang="en-US" sz="1600">
                <a:solidFill>
                  <a:srgbClr val="000066"/>
                </a:solidFill>
                <a:latin typeface="Courier New" pitchFamily="-111" charset="0"/>
              </a:rPr>
              <a:t>  TG_LAYER_ID     NUMBER        NOT NULL,</a:t>
            </a:r>
          </a:p>
          <a:p>
            <a:pPr algn="l" defTabSz="822325" eaLnBrk="0" hangingPunct="0">
              <a:lnSpc>
                <a:spcPct val="80000"/>
              </a:lnSpc>
              <a:buClrTx/>
            </a:pPr>
            <a:r>
              <a:rPr lang="en-US" sz="1600">
                <a:solidFill>
                  <a:srgbClr val="000066"/>
                </a:solidFill>
                <a:latin typeface="Courier New" pitchFamily="-111" charset="0"/>
              </a:rPr>
              <a:t>  TG_ID           NUMBER        NOT NULL,</a:t>
            </a:r>
          </a:p>
          <a:p>
            <a:pPr algn="l" defTabSz="822325" eaLnBrk="0" hangingPunct="0">
              <a:lnSpc>
                <a:spcPct val="80000"/>
              </a:lnSpc>
              <a:buClrTx/>
            </a:pPr>
            <a:r>
              <a:rPr lang="en-US" sz="1600">
                <a:solidFill>
                  <a:srgbClr val="000066"/>
                </a:solidFill>
                <a:latin typeface="Courier New" pitchFamily="-111" charset="0"/>
              </a:rPr>
              <a:t>  TOPO_ID         NUMBER        NOT NULL,</a:t>
            </a:r>
          </a:p>
          <a:p>
            <a:pPr algn="l" defTabSz="822325" eaLnBrk="0" hangingPunct="0">
              <a:lnSpc>
                <a:spcPct val="80000"/>
              </a:lnSpc>
              <a:buClrTx/>
            </a:pPr>
            <a:r>
              <a:rPr lang="en-US" sz="1600">
                <a:solidFill>
                  <a:srgbClr val="000066"/>
                </a:solidFill>
                <a:latin typeface="Courier New" pitchFamily="-111" charset="0"/>
              </a:rPr>
              <a:t>  TOPO_TYPE       NUMBER        NOT NULL,</a:t>
            </a:r>
          </a:p>
          <a:p>
            <a:pPr algn="l" defTabSz="822325" eaLnBrk="0" hangingPunct="0">
              <a:lnSpc>
                <a:spcPct val="80000"/>
              </a:lnSpc>
              <a:buClrTx/>
            </a:pPr>
            <a:r>
              <a:rPr lang="en-US" sz="1600">
                <a:solidFill>
                  <a:srgbClr val="000066"/>
                </a:solidFill>
                <a:latin typeface="Courier New" pitchFamily="-111" charset="0"/>
              </a:rPr>
              <a:t>  TOPO_ATTRIBUTE  VARCHAR2(100) )</a:t>
            </a:r>
          </a:p>
          <a:p>
            <a:pPr algn="l" defTabSz="822325" eaLnBrk="0" hangingPunct="0">
              <a:lnSpc>
                <a:spcPct val="80000"/>
              </a:lnSpc>
              <a:buClrTx/>
            </a:pPr>
            <a:r>
              <a:rPr lang="en-US" sz="1600">
                <a:solidFill>
                  <a:srgbClr val="000066"/>
                </a:solidFill>
                <a:latin typeface="Courier New" pitchFamily="-111" charset="0"/>
              </a:rPr>
              <a:t>PARTITION BY LIST (TG_LAYER_ID) (</a:t>
            </a:r>
          </a:p>
          <a:p>
            <a:pPr algn="l" defTabSz="822325" eaLnBrk="0" hangingPunct="0">
              <a:lnSpc>
                <a:spcPct val="80000"/>
              </a:lnSpc>
              <a:buClrTx/>
            </a:pPr>
            <a:r>
              <a:rPr lang="en-US" sz="1600">
                <a:solidFill>
                  <a:srgbClr val="000066"/>
                </a:solidFill>
                <a:latin typeface="Courier New" pitchFamily="-111" charset="0"/>
              </a:rPr>
              <a:t>  PARTITION TOPO_REL_0 VALUES (0),</a:t>
            </a:r>
          </a:p>
          <a:p>
            <a:pPr algn="l" defTabSz="822325" eaLnBrk="0" hangingPunct="0">
              <a:lnSpc>
                <a:spcPct val="80000"/>
              </a:lnSpc>
              <a:buClrTx/>
            </a:pPr>
            <a:r>
              <a:rPr lang="en-US" sz="1600">
                <a:solidFill>
                  <a:srgbClr val="000066"/>
                </a:solidFill>
                <a:latin typeface="Courier New" pitchFamily="-111" charset="0"/>
              </a:rPr>
              <a:t>  PARTITION LAND_USE1  VALUES (1),</a:t>
            </a:r>
          </a:p>
          <a:p>
            <a:pPr algn="l" defTabSz="822325" eaLnBrk="0" hangingPunct="0">
              <a:lnSpc>
                <a:spcPct val="80000"/>
              </a:lnSpc>
              <a:buClrTx/>
            </a:pPr>
            <a:r>
              <a:rPr lang="en-US" sz="1600">
                <a:solidFill>
                  <a:srgbClr val="000066"/>
                </a:solidFill>
                <a:latin typeface="Courier New" pitchFamily="-111" charset="0"/>
              </a:rPr>
              <a:t>  PARTITION LAND_USE2  VALUES (2),</a:t>
            </a:r>
          </a:p>
          <a:p>
            <a:pPr algn="l" defTabSz="822325" eaLnBrk="0" hangingPunct="0">
              <a:lnSpc>
                <a:spcPct val="80000"/>
              </a:lnSpc>
              <a:buClrTx/>
            </a:pPr>
            <a:r>
              <a:rPr lang="en-US" sz="1600">
                <a:solidFill>
                  <a:srgbClr val="000066"/>
                </a:solidFill>
                <a:latin typeface="Courier New" pitchFamily="-111" charset="0"/>
              </a:rPr>
              <a:t>  PARTITION LAND_USE3  VALUES (3) );</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Setting up topology metadata</a:t>
            </a:r>
          </a:p>
        </p:txBody>
      </p:sp>
      <p:sp>
        <p:nvSpPr>
          <p:cNvPr id="50179" name="Rectangle 3"/>
          <p:cNvSpPr>
            <a:spLocks noGrp="1" noChangeArrowheads="1"/>
          </p:cNvSpPr>
          <p:nvPr>
            <p:ph type="body" idx="1"/>
          </p:nvPr>
        </p:nvSpPr>
        <p:spPr/>
        <p:txBody>
          <a:bodyPr/>
          <a:lstStyle/>
          <a:p>
            <a:pPr marL="457200" indent="-457200" eaLnBrk="1" hangingPunct="1">
              <a:buFontTx/>
              <a:buNone/>
            </a:pPr>
            <a:r>
              <a:rPr lang="en-US" sz="2000"/>
              <a:t>Use function </a:t>
            </a:r>
            <a:r>
              <a:rPr lang="en-US" sz="2000" i="1">
                <a:solidFill>
                  <a:schemeClr val="hlink"/>
                </a:solidFill>
              </a:rPr>
              <a:t>SDO_TOPO.INITIALIZE_METADATA()</a:t>
            </a:r>
            <a:r>
              <a:rPr lang="en-US" sz="2000"/>
              <a:t> </a:t>
            </a:r>
          </a:p>
          <a:p>
            <a:pPr marL="457200" indent="-457200" eaLnBrk="1" hangingPunct="1"/>
            <a:endParaRPr lang="en-US" sz="2000"/>
          </a:p>
          <a:p>
            <a:pPr marL="457200" indent="-457200" eaLnBrk="1" hangingPunct="1"/>
            <a:endParaRPr lang="en-US" sz="2000"/>
          </a:p>
          <a:p>
            <a:pPr marL="457200" indent="-457200" eaLnBrk="1" hangingPunct="1">
              <a:buFontTx/>
              <a:buNone/>
            </a:pPr>
            <a:r>
              <a:rPr lang="en-US" sz="2000"/>
              <a:t>This function does the following:</a:t>
            </a:r>
          </a:p>
          <a:p>
            <a:pPr marL="457200" indent="-457200" eaLnBrk="1" hangingPunct="1">
              <a:buFont typeface="Wingdings" pitchFamily="-111" charset="2"/>
              <a:buAutoNum type="arabicPeriod"/>
            </a:pPr>
            <a:r>
              <a:rPr lang="en-US" sz="2000"/>
              <a:t>Initialize the sequences to match the primitives loaded</a:t>
            </a:r>
          </a:p>
          <a:p>
            <a:pPr marL="457200" indent="-457200" eaLnBrk="1" hangingPunct="1">
              <a:buFont typeface="Wingdings" pitchFamily="-111" charset="2"/>
              <a:buAutoNum type="arabicPeriod"/>
            </a:pPr>
            <a:r>
              <a:rPr lang="en-US" sz="2000"/>
              <a:t>Create spatial indexes on the geometry columns in the primitives</a:t>
            </a:r>
          </a:p>
          <a:p>
            <a:pPr marL="457200" indent="-457200" eaLnBrk="1" hangingPunct="1">
              <a:buFont typeface="Wingdings" pitchFamily="-111" charset="2"/>
              <a:buAutoNum type="arabicPeriod"/>
            </a:pPr>
            <a:r>
              <a:rPr lang="en-US" sz="2000"/>
              <a:t>Creates additional indexes on the primitives</a:t>
            </a:r>
          </a:p>
          <a:p>
            <a:pPr marL="1009650" lvl="1" indent="-668338" eaLnBrk="1" hangingPunct="1">
              <a:buFont typeface="Wingdings" pitchFamily="-111" charset="2"/>
              <a:buChar char="Ÿ"/>
            </a:pPr>
            <a:r>
              <a:rPr lang="en-US" sz="1800">
                <a:ea typeface="ＭＳ Ｐゴシック" pitchFamily="-111" charset="-128"/>
              </a:rPr>
              <a:t>Edges: start node, end node, left face, right face</a:t>
            </a:r>
          </a:p>
          <a:p>
            <a:pPr marL="1009650" lvl="1" indent="-668338" eaLnBrk="1" hangingPunct="1">
              <a:buFont typeface="Wingdings" pitchFamily="-111" charset="2"/>
              <a:buChar char="Ÿ"/>
            </a:pPr>
            <a:r>
              <a:rPr lang="en-US" sz="1800">
                <a:ea typeface="ＭＳ Ｐゴシック" pitchFamily="-111" charset="-128"/>
              </a:rPr>
              <a:t>Nodes: face </a:t>
            </a:r>
          </a:p>
          <a:p>
            <a:pPr marL="457200" indent="-457200" eaLnBrk="1" hangingPunct="1">
              <a:buFontTx/>
              <a:buNone/>
            </a:pPr>
            <a:r>
              <a:rPr lang="en-US" sz="2000"/>
              <a:t>This is a required step! If missing, then:</a:t>
            </a:r>
          </a:p>
          <a:p>
            <a:pPr marL="457200" indent="-457200" eaLnBrk="1" hangingPunct="1"/>
            <a:r>
              <a:rPr lang="en-US" sz="2000"/>
              <a:t>Topological queries will be very slow</a:t>
            </a:r>
          </a:p>
          <a:p>
            <a:pPr marL="457200" indent="-457200" eaLnBrk="1" hangingPunct="1"/>
            <a:r>
              <a:rPr lang="en-US" sz="2000"/>
              <a:t>Spatial queries on features will not be possible</a:t>
            </a:r>
          </a:p>
        </p:txBody>
      </p:sp>
      <p:sp>
        <p:nvSpPr>
          <p:cNvPr id="50180" name="Rectangle 4"/>
          <p:cNvSpPr>
            <a:spLocks noChangeArrowheads="1"/>
          </p:cNvSpPr>
          <p:nvPr/>
        </p:nvSpPr>
        <p:spPr bwMode="auto">
          <a:xfrm>
            <a:off x="685800" y="2209800"/>
            <a:ext cx="8502650" cy="3206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EXEC SDO_TOPO.INITIALIZE_METADATA ('LAND_USE');</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ln>
            <a:solidFill>
              <a:schemeClr val="tx1"/>
            </a:solidFill>
          </a:ln>
        </p:spPr>
        <p:txBody>
          <a:bodyPr/>
          <a:lstStyle/>
          <a:p>
            <a:pPr eaLnBrk="1" hangingPunct="1"/>
            <a:r>
              <a:rPr lang="en-US"/>
              <a:t>5. Topology Queries</a:t>
            </a:r>
          </a:p>
        </p:txBody>
      </p:sp>
      <p:sp>
        <p:nvSpPr>
          <p:cNvPr id="51203" name="Rectangle 3"/>
          <p:cNvSpPr>
            <a:spLocks noGrp="1" noChangeArrowheads="1"/>
          </p:cNvSpPr>
          <p:nvPr>
            <p:ph type="body" idx="1"/>
          </p:nvPr>
        </p:nvSpPr>
        <p:spPr/>
        <p:txBody>
          <a:bodyPr/>
          <a:lstStyle/>
          <a:p>
            <a:pPr eaLnBrk="1" hangingPunct="1">
              <a:lnSpc>
                <a:spcPct val="90000"/>
              </a:lnSpc>
            </a:pPr>
            <a:r>
              <a:rPr lang="en-US"/>
              <a:t>Use the regular spatial operators (SDO_ANYINTERACT, SDO_INSIDE, SDO_CONTAINS, SDO_TOUCH, etc.)</a:t>
            </a:r>
          </a:p>
          <a:p>
            <a:pPr eaLnBrk="1" hangingPunct="1">
              <a:lnSpc>
                <a:spcPct val="90000"/>
              </a:lnSpc>
            </a:pPr>
            <a:endParaRPr lang="en-US"/>
          </a:p>
          <a:p>
            <a:pPr eaLnBrk="1" hangingPunct="1">
              <a:lnSpc>
                <a:spcPct val="90000"/>
              </a:lnSpc>
            </a:pPr>
            <a:r>
              <a:rPr lang="en-US"/>
              <a:t>Example: find all parcels around a chosen parcel</a:t>
            </a:r>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r>
              <a:rPr lang="en-US"/>
              <a:t>Can mix SDO_TOPO_GEOMETRY and SDO_GEOMETRY types</a:t>
            </a:r>
          </a:p>
        </p:txBody>
      </p:sp>
      <p:sp>
        <p:nvSpPr>
          <p:cNvPr id="51204" name="Rectangle 5"/>
          <p:cNvSpPr>
            <a:spLocks noChangeArrowheads="1"/>
          </p:cNvSpPr>
          <p:nvPr/>
        </p:nvSpPr>
        <p:spPr bwMode="auto">
          <a:xfrm>
            <a:off x="685800" y="3352800"/>
            <a:ext cx="8502650" cy="139223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SELECT p1.parcel_name</a:t>
            </a:r>
          </a:p>
          <a:p>
            <a:pPr algn="l" defTabSz="822325" eaLnBrk="0" hangingPunct="0">
              <a:lnSpc>
                <a:spcPct val="80000"/>
              </a:lnSpc>
              <a:buClrTx/>
            </a:pPr>
            <a:r>
              <a:rPr lang="en-US" sz="1800">
                <a:solidFill>
                  <a:srgbClr val="000066"/>
                </a:solidFill>
                <a:latin typeface="Courier New" pitchFamily="-111" charset="0"/>
              </a:rPr>
              <a:t>  FROM land_parcels p1, land_parcels p2</a:t>
            </a:r>
          </a:p>
          <a:p>
            <a:pPr algn="l" defTabSz="822325" eaLnBrk="0" hangingPunct="0">
              <a:lnSpc>
                <a:spcPct val="80000"/>
              </a:lnSpc>
              <a:buClrTx/>
            </a:pPr>
            <a:r>
              <a:rPr lang="en-US" sz="1800">
                <a:solidFill>
                  <a:srgbClr val="000066"/>
                </a:solidFill>
                <a:latin typeface="Courier New" pitchFamily="-111" charset="0"/>
              </a:rPr>
              <a:t> WHERE p2.parcel_name = 'OConnor Place'</a:t>
            </a:r>
          </a:p>
          <a:p>
            <a:pPr algn="l" defTabSz="822325" eaLnBrk="0" hangingPunct="0">
              <a:lnSpc>
                <a:spcPct val="80000"/>
              </a:lnSpc>
              <a:buClrTx/>
            </a:pPr>
            <a:r>
              <a:rPr lang="en-US" sz="1800">
                <a:solidFill>
                  <a:srgbClr val="000066"/>
                </a:solidFill>
                <a:latin typeface="Courier New" pitchFamily="-111" charset="0"/>
              </a:rPr>
              <a:t>   AND </a:t>
            </a:r>
            <a:r>
              <a:rPr lang="en-US" sz="1800">
                <a:solidFill>
                  <a:schemeClr val="accent1"/>
                </a:solidFill>
                <a:latin typeface="Courier New" pitchFamily="-111" charset="0"/>
              </a:rPr>
              <a:t>SDO_TOUCH (p1.feature, p2.feature) = 'TRUE'</a:t>
            </a:r>
            <a:r>
              <a:rPr lang="en-US" sz="1800">
                <a:solidFill>
                  <a:schemeClr val="hlink"/>
                </a:solidFill>
                <a:latin typeface="Courier New" pitchFamily="-111" charset="0"/>
              </a:rPr>
              <a:t>;</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Extracting feature geometries</a:t>
            </a:r>
          </a:p>
        </p:txBody>
      </p:sp>
      <p:sp>
        <p:nvSpPr>
          <p:cNvPr id="52227" name="Rectangle 3"/>
          <p:cNvSpPr>
            <a:spLocks noGrp="1" noChangeArrowheads="1"/>
          </p:cNvSpPr>
          <p:nvPr>
            <p:ph type="body" idx="1"/>
          </p:nvPr>
        </p:nvSpPr>
        <p:spPr/>
        <p:txBody>
          <a:bodyPr/>
          <a:lstStyle/>
          <a:p>
            <a:pPr eaLnBrk="1" hangingPunct="1"/>
            <a:r>
              <a:rPr lang="en-US"/>
              <a:t>Use the GET_GEOMETRY() method of the SDO_TOPO_GEOMETRY type</a:t>
            </a:r>
          </a:p>
          <a:p>
            <a:pPr eaLnBrk="1" hangingPunct="1"/>
            <a:endParaRPr lang="en-US"/>
          </a:p>
          <a:p>
            <a:pPr eaLnBrk="1" hangingPunct="1"/>
            <a:endParaRPr lang="en-US"/>
          </a:p>
          <a:p>
            <a:pPr eaLnBrk="1" hangingPunct="1"/>
            <a:endParaRPr lang="en-US"/>
          </a:p>
          <a:p>
            <a:pPr eaLnBrk="1" hangingPunct="1"/>
            <a:endParaRPr lang="en-US"/>
          </a:p>
          <a:p>
            <a:pPr eaLnBrk="1" hangingPunct="1"/>
            <a:r>
              <a:rPr lang="en-US"/>
              <a:t>Remember to use a table alias!</a:t>
            </a:r>
          </a:p>
          <a:p>
            <a:pPr eaLnBrk="1" hangingPunct="1"/>
            <a:endParaRPr lang="en-US"/>
          </a:p>
          <a:p>
            <a:pPr eaLnBrk="1" hangingPunct="1"/>
            <a:endParaRPr lang="en-US"/>
          </a:p>
        </p:txBody>
      </p:sp>
      <p:sp>
        <p:nvSpPr>
          <p:cNvPr id="52228" name="Rectangle 5"/>
          <p:cNvSpPr>
            <a:spLocks noChangeArrowheads="1"/>
          </p:cNvSpPr>
          <p:nvPr/>
        </p:nvSpPr>
        <p:spPr bwMode="auto">
          <a:xfrm>
            <a:off x="685800" y="2743200"/>
            <a:ext cx="8502650"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SELECT parcel_id, parcel_name, </a:t>
            </a:r>
          </a:p>
          <a:p>
            <a:pPr algn="l" defTabSz="822325" eaLnBrk="0" hangingPunct="0">
              <a:lnSpc>
                <a:spcPct val="80000"/>
              </a:lnSpc>
              <a:buClrTx/>
            </a:pPr>
            <a:r>
              <a:rPr lang="en-US" sz="1800">
                <a:solidFill>
                  <a:srgbClr val="000066"/>
                </a:solidFill>
                <a:latin typeface="Courier New" pitchFamily="-111" charset="0"/>
              </a:rPr>
              <a:t>       </a:t>
            </a:r>
            <a:r>
              <a:rPr lang="en-US" sz="1800">
                <a:solidFill>
                  <a:schemeClr val="accent1"/>
                </a:solidFill>
                <a:latin typeface="Courier New" pitchFamily="-111" charset="0"/>
              </a:rPr>
              <a:t>p.feature.get_geometry()</a:t>
            </a:r>
          </a:p>
          <a:p>
            <a:pPr algn="l" defTabSz="822325" eaLnBrk="0" hangingPunct="0">
              <a:lnSpc>
                <a:spcPct val="80000"/>
              </a:lnSpc>
              <a:buClrTx/>
            </a:pPr>
            <a:r>
              <a:rPr lang="en-US" sz="1800">
                <a:solidFill>
                  <a:srgbClr val="000066"/>
                </a:solidFill>
                <a:latin typeface="Courier New" pitchFamily="-111" charset="0"/>
              </a:rPr>
              <a:t>FROM   land_parcels p;</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Why Topology?</a:t>
            </a:r>
          </a:p>
        </p:txBody>
      </p:sp>
      <p:sp>
        <p:nvSpPr>
          <p:cNvPr id="460803" name="Rectangle 3"/>
          <p:cNvSpPr>
            <a:spLocks noGrp="1" noChangeArrowheads="1"/>
          </p:cNvSpPr>
          <p:nvPr>
            <p:ph type="body" idx="1"/>
          </p:nvPr>
        </p:nvSpPr>
        <p:spPr>
          <a:xfrm>
            <a:off x="990600" y="1524000"/>
            <a:ext cx="7980363" cy="4292600"/>
          </a:xfrm>
        </p:spPr>
        <p:txBody>
          <a:bodyPr/>
          <a:lstStyle/>
          <a:p>
            <a:pPr eaLnBrk="1" hangingPunct="1">
              <a:lnSpc>
                <a:spcPct val="90000"/>
              </a:lnSpc>
              <a:buFont typeface="Wingdings" pitchFamily="-111" charset="2"/>
              <a:buChar char="ü"/>
            </a:pPr>
            <a:r>
              <a:rPr lang="en-US"/>
              <a:t>Spatial analysis determines relationships between objects</a:t>
            </a:r>
          </a:p>
          <a:p>
            <a:pPr lvl="1" eaLnBrk="1" hangingPunct="1">
              <a:lnSpc>
                <a:spcPct val="90000"/>
              </a:lnSpc>
              <a:buFont typeface="Wingdings" pitchFamily="-111" charset="2"/>
              <a:buChar char="ü"/>
            </a:pPr>
            <a:r>
              <a:rPr lang="en-US">
                <a:ea typeface="ＭＳ Ｐゴシック" pitchFamily="-111" charset="-128"/>
              </a:rPr>
              <a:t>Containment, intersection, contact, ...</a:t>
            </a:r>
          </a:p>
          <a:p>
            <a:pPr eaLnBrk="1" hangingPunct="1">
              <a:lnSpc>
                <a:spcPct val="90000"/>
              </a:lnSpc>
              <a:buFont typeface="Wingdings" pitchFamily="-111" charset="2"/>
              <a:buChar char="ü"/>
            </a:pPr>
            <a:r>
              <a:rPr lang="en-US"/>
              <a:t>This process is expensive:</a:t>
            </a:r>
          </a:p>
          <a:p>
            <a:pPr lvl="1" eaLnBrk="1" hangingPunct="1">
              <a:lnSpc>
                <a:spcPct val="90000"/>
              </a:lnSpc>
              <a:buFont typeface="Wingdings" pitchFamily="-111" charset="2"/>
              <a:buChar char="ü"/>
            </a:pPr>
            <a:r>
              <a:rPr lang="en-US">
                <a:ea typeface="ＭＳ Ｐゴシック" pitchFamily="-111" charset="-128"/>
              </a:rPr>
              <a:t>Requires complex geometry calculations</a:t>
            </a:r>
          </a:p>
          <a:p>
            <a:pPr lvl="1" eaLnBrk="1" hangingPunct="1">
              <a:lnSpc>
                <a:spcPct val="90000"/>
              </a:lnSpc>
              <a:buFont typeface="Wingdings" pitchFamily="-111" charset="2"/>
              <a:buChar char="ü"/>
            </a:pPr>
            <a:r>
              <a:rPr lang="en-US">
                <a:ea typeface="ＭＳ Ｐゴシック" pitchFamily="-111" charset="-128"/>
              </a:rPr>
              <a:t>Issues with precision, tolerance, ...</a:t>
            </a:r>
          </a:p>
          <a:p>
            <a:pPr eaLnBrk="1" hangingPunct="1">
              <a:lnSpc>
                <a:spcPct val="90000"/>
              </a:lnSpc>
              <a:buFont typeface="Wingdings" pitchFamily="-111" charset="2"/>
              <a:buChar char="ü"/>
            </a:pPr>
            <a:r>
              <a:rPr lang="en-US"/>
              <a:t>Another approach is to persistently store those relationships</a:t>
            </a:r>
          </a:p>
          <a:p>
            <a:pPr lvl="1" eaLnBrk="1" hangingPunct="1">
              <a:lnSpc>
                <a:spcPct val="90000"/>
              </a:lnSpc>
              <a:buFont typeface="Wingdings" pitchFamily="-111" charset="2"/>
              <a:buChar char="ü"/>
            </a:pPr>
            <a:r>
              <a:rPr lang="en-US">
                <a:ea typeface="ＭＳ Ｐゴシック" pitchFamily="-111" charset="-128"/>
              </a:rPr>
              <a:t>Searches can then use those relationships using classical relational queries</a:t>
            </a:r>
          </a:p>
          <a:p>
            <a:pPr eaLnBrk="1" hangingPunct="1">
              <a:lnSpc>
                <a:spcPct val="90000"/>
              </a:lnSpc>
              <a:buFont typeface="Wingdings" pitchFamily="-111" charset="2"/>
              <a:buChar char="ü"/>
            </a:pPr>
            <a:r>
              <a:rPr lang="en-US"/>
              <a:t>Relationships are based on common reference set</a:t>
            </a:r>
          </a:p>
          <a:p>
            <a:pPr lvl="1" eaLnBrk="1" hangingPunct="1">
              <a:lnSpc>
                <a:spcPct val="90000"/>
              </a:lnSpc>
              <a:buFont typeface="Wingdings" pitchFamily="-111" charset="2"/>
              <a:buChar char="ü"/>
            </a:pPr>
            <a:r>
              <a:rPr lang="en-US">
                <a:ea typeface="ＭＳ Ｐゴシック" pitchFamily="-111" charset="-128"/>
              </a:rPr>
              <a:t>Topology primitives: nodes, edges, faces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08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608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08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08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6080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08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080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608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autoUpdateAnimBg="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Extracting feature topology details</a:t>
            </a:r>
          </a:p>
        </p:txBody>
      </p:sp>
      <p:sp>
        <p:nvSpPr>
          <p:cNvPr id="53251" name="Rectangle 3"/>
          <p:cNvSpPr>
            <a:spLocks noGrp="1" noChangeArrowheads="1"/>
          </p:cNvSpPr>
          <p:nvPr>
            <p:ph type="body" idx="1"/>
          </p:nvPr>
        </p:nvSpPr>
        <p:spPr/>
        <p:txBody>
          <a:bodyPr/>
          <a:lstStyle/>
          <a:p>
            <a:pPr eaLnBrk="1" hangingPunct="1"/>
            <a:r>
              <a:rPr lang="en-US"/>
              <a:t>List the topology primitives for a feature</a:t>
            </a:r>
          </a:p>
          <a:p>
            <a:pPr eaLnBrk="1" hangingPunct="1"/>
            <a:endParaRPr lang="en-US"/>
          </a:p>
          <a:p>
            <a:pPr eaLnBrk="1" hangingPunct="1"/>
            <a:endParaRPr lang="en-US"/>
          </a:p>
          <a:p>
            <a:pPr eaLnBrk="1" hangingPunct="1"/>
            <a:endParaRPr lang="en-US"/>
          </a:p>
          <a:p>
            <a:pPr eaLnBrk="1" hangingPunct="1"/>
            <a:r>
              <a:rPr lang="en-US"/>
              <a:t>List the edges that form the boundary of a face</a:t>
            </a:r>
          </a:p>
          <a:p>
            <a:pPr eaLnBrk="1" hangingPunct="1"/>
            <a:endParaRPr lang="en-US"/>
          </a:p>
          <a:p>
            <a:pPr eaLnBrk="1" hangingPunct="1"/>
            <a:r>
              <a:rPr lang="en-US"/>
              <a:t>List all topology primitives that interact with a feature</a:t>
            </a:r>
          </a:p>
          <a:p>
            <a:pPr eaLnBrk="1" hangingPunct="1"/>
            <a:endParaRPr lang="en-US"/>
          </a:p>
          <a:p>
            <a:pPr eaLnBrk="1" hangingPunct="1"/>
            <a:endParaRPr lang="en-US"/>
          </a:p>
        </p:txBody>
      </p:sp>
      <p:sp>
        <p:nvSpPr>
          <p:cNvPr id="53252" name="Rectangle 4"/>
          <p:cNvSpPr>
            <a:spLocks noChangeArrowheads="1"/>
          </p:cNvSpPr>
          <p:nvPr/>
        </p:nvSpPr>
        <p:spPr bwMode="auto">
          <a:xfrm>
            <a:off x="685800" y="2286000"/>
            <a:ext cx="8502650"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SELECT parcel_id, parcel_type, </a:t>
            </a:r>
          </a:p>
          <a:p>
            <a:pPr algn="l" defTabSz="822325" eaLnBrk="0" hangingPunct="0">
              <a:lnSpc>
                <a:spcPct val="80000"/>
              </a:lnSpc>
              <a:buClrTx/>
            </a:pPr>
            <a:r>
              <a:rPr lang="en-US" sz="1800">
                <a:solidFill>
                  <a:srgbClr val="000066"/>
                </a:solidFill>
                <a:latin typeface="Courier New" pitchFamily="-111" charset="0"/>
              </a:rPr>
              <a:t>       </a:t>
            </a:r>
            <a:r>
              <a:rPr lang="en-US" sz="1800">
                <a:solidFill>
                  <a:schemeClr val="accent1"/>
                </a:solidFill>
                <a:latin typeface="Courier New" pitchFamily="-111" charset="0"/>
              </a:rPr>
              <a:t>p.feature.get_topo_elements()</a:t>
            </a:r>
          </a:p>
          <a:p>
            <a:pPr algn="l" defTabSz="822325" eaLnBrk="0" hangingPunct="0">
              <a:lnSpc>
                <a:spcPct val="80000"/>
              </a:lnSpc>
              <a:buClrTx/>
            </a:pPr>
            <a:r>
              <a:rPr lang="en-US" sz="1800">
                <a:solidFill>
                  <a:srgbClr val="000066"/>
                </a:solidFill>
                <a:latin typeface="Courier New" pitchFamily="-111" charset="0"/>
              </a:rPr>
              <a:t>FROM land_parcels p;</a:t>
            </a:r>
          </a:p>
        </p:txBody>
      </p:sp>
      <p:sp>
        <p:nvSpPr>
          <p:cNvPr id="53253" name="Rectangle 5"/>
          <p:cNvSpPr>
            <a:spLocks noChangeArrowheads="1"/>
          </p:cNvSpPr>
          <p:nvPr/>
        </p:nvSpPr>
        <p:spPr bwMode="auto">
          <a:xfrm>
            <a:off x="685800" y="4251325"/>
            <a:ext cx="8502650" cy="3206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SELECT SDO_TOPO.GET_FACE_BOUNDARY('LAND_USE', 3) FROM DUAL;</a:t>
            </a:r>
          </a:p>
        </p:txBody>
      </p:sp>
      <p:sp>
        <p:nvSpPr>
          <p:cNvPr id="53254" name="Rectangle 6"/>
          <p:cNvSpPr>
            <a:spLocks noChangeArrowheads="1"/>
          </p:cNvSpPr>
          <p:nvPr/>
        </p:nvSpPr>
        <p:spPr bwMode="auto">
          <a:xfrm>
            <a:off x="685800" y="5241925"/>
            <a:ext cx="8502650" cy="3206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111" charset="0"/>
              </a:rPr>
              <a:t>SELECT SDO_TOPO.GET_TOPO_OBJECTS('LAND_USE',1,1) FROM DUAL;</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8"/>
          <p:cNvSpPr>
            <a:spLocks noGrp="1" noChangeArrowheads="1"/>
          </p:cNvSpPr>
          <p:nvPr>
            <p:ph type="title"/>
          </p:nvPr>
        </p:nvSpPr>
        <p:spPr>
          <a:ln>
            <a:solidFill>
              <a:schemeClr val="tx1"/>
            </a:solidFill>
          </a:ln>
        </p:spPr>
        <p:txBody>
          <a:bodyPr/>
          <a:lstStyle/>
          <a:p>
            <a:pPr eaLnBrk="1" hangingPunct="1"/>
            <a:r>
              <a:rPr lang="en-US"/>
              <a:t>6. Editing topologies</a:t>
            </a:r>
          </a:p>
        </p:txBody>
      </p:sp>
      <p:sp>
        <p:nvSpPr>
          <p:cNvPr id="54275" name="Rectangle 9"/>
          <p:cNvSpPr>
            <a:spLocks noGrp="1" noChangeArrowheads="1"/>
          </p:cNvSpPr>
          <p:nvPr>
            <p:ph type="body" idx="1"/>
          </p:nvPr>
        </p:nvSpPr>
        <p:spPr/>
        <p:txBody>
          <a:bodyPr/>
          <a:lstStyle/>
          <a:p>
            <a:pPr eaLnBrk="1" hangingPunct="1"/>
            <a:r>
              <a:rPr lang="en-US"/>
              <a:t>The topology data model includes JAVA and PL/SQL APIs to insert, update, and delete topological primitives</a:t>
            </a:r>
          </a:p>
          <a:p>
            <a:pPr eaLnBrk="1" hangingPunct="1"/>
            <a:r>
              <a:rPr lang="en-US"/>
              <a:t>Editing applications must use the JAVA or PL/SQL APIs to manage all the topology primitive editing operations</a:t>
            </a:r>
          </a:p>
          <a:p>
            <a:pPr lvl="1" eaLnBrk="1" hangingPunct="1"/>
            <a:r>
              <a:rPr lang="en-US">
                <a:ea typeface="ＭＳ Ｐゴシック" pitchFamily="-111" charset="-128"/>
              </a:rPr>
              <a:t>Add topological primitives</a:t>
            </a:r>
          </a:p>
          <a:p>
            <a:pPr lvl="1" eaLnBrk="1" hangingPunct="1"/>
            <a:r>
              <a:rPr lang="en-US">
                <a:ea typeface="ＭＳ Ｐゴシック" pitchFamily="-111" charset="-128"/>
              </a:rPr>
              <a:t>Remove topological primitives</a:t>
            </a:r>
          </a:p>
          <a:p>
            <a:pPr lvl="1" eaLnBrk="1" hangingPunct="1"/>
            <a:r>
              <a:rPr lang="en-US">
                <a:ea typeface="ＭＳ Ｐゴシック" pitchFamily="-111" charset="-128"/>
              </a:rPr>
              <a:t>Update topological primitives</a:t>
            </a:r>
          </a:p>
          <a:p>
            <a:pPr eaLnBrk="1" hangingPunct="1"/>
            <a:r>
              <a:rPr lang="en-US"/>
              <a:t>The JAVA and PL/SQL APIs ensures consistency of: </a:t>
            </a:r>
          </a:p>
          <a:p>
            <a:pPr lvl="1" eaLnBrk="1" hangingPunct="1"/>
            <a:r>
              <a:rPr lang="en-US">
                <a:ea typeface="ＭＳ Ｐゴシック" pitchFamily="-111" charset="-128"/>
              </a:rPr>
              <a:t>Topological primitives</a:t>
            </a:r>
          </a:p>
          <a:p>
            <a:pPr lvl="1" eaLnBrk="1" hangingPunct="1"/>
            <a:r>
              <a:rPr lang="en-US">
                <a:ea typeface="ＭＳ Ｐゴシック" pitchFamily="-111" charset="-128"/>
              </a:rPr>
              <a:t>How topological primitives map to features</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title"/>
          </p:nvPr>
        </p:nvSpPr>
        <p:spPr>
          <a:xfrm>
            <a:off x="1292225" y="307975"/>
            <a:ext cx="7626350" cy="536575"/>
          </a:xfrm>
        </p:spPr>
        <p:txBody>
          <a:bodyPr/>
          <a:lstStyle/>
          <a:p>
            <a:pPr eaLnBrk="1" hangingPunct="1"/>
            <a:r>
              <a:rPr lang="en-US" sz="2800"/>
              <a:t>PL/SQL API: the TOPO_MAP package</a:t>
            </a:r>
          </a:p>
        </p:txBody>
      </p:sp>
      <p:pic>
        <p:nvPicPr>
          <p:cNvPr id="56323" name="Picture 4" descr="D:\Courses\Spatial10g-Update\ppt\topo_editing_plsql.gif"/>
          <p:cNvPicPr>
            <a:picLocks noChangeAspect="1" noChangeArrowheads="1"/>
          </p:cNvPicPr>
          <p:nvPr/>
        </p:nvPicPr>
        <p:blipFill>
          <a:blip r:embed="rId2"/>
          <a:srcRect/>
          <a:stretch>
            <a:fillRect/>
          </a:stretch>
        </p:blipFill>
        <p:spPr bwMode="auto">
          <a:xfrm>
            <a:off x="1816100" y="935038"/>
            <a:ext cx="6732588" cy="50641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92225" y="307975"/>
            <a:ext cx="7626350" cy="536575"/>
          </a:xfrm>
        </p:spPr>
        <p:txBody>
          <a:bodyPr/>
          <a:lstStyle/>
          <a:p>
            <a:pPr eaLnBrk="1" hangingPunct="1"/>
            <a:r>
              <a:rPr lang="en-US" sz="2800"/>
              <a:t>Java API: the TopoMap class</a:t>
            </a:r>
          </a:p>
        </p:txBody>
      </p:sp>
      <p:pic>
        <p:nvPicPr>
          <p:cNvPr id="57347" name="Picture 3" descr="D:\Courses\Spatial10g-Update\ppt\topo_editing_java.gif"/>
          <p:cNvPicPr>
            <a:picLocks noChangeAspect="1" noChangeArrowheads="1"/>
          </p:cNvPicPr>
          <p:nvPr/>
        </p:nvPicPr>
        <p:blipFill>
          <a:blip r:embed="rId2"/>
          <a:srcRect/>
          <a:stretch>
            <a:fillRect/>
          </a:stretch>
        </p:blipFill>
        <p:spPr bwMode="auto">
          <a:xfrm>
            <a:off x="2032000" y="935038"/>
            <a:ext cx="6297613" cy="50641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19"/>
          <p:cNvSpPr>
            <a:spLocks noChangeArrowheads="1"/>
          </p:cNvSpPr>
          <p:nvPr/>
        </p:nvSpPr>
        <p:spPr bwMode="auto">
          <a:xfrm>
            <a:off x="685800" y="1981200"/>
            <a:ext cx="3886200" cy="4038600"/>
          </a:xfrm>
          <a:prstGeom prst="rect">
            <a:avLst/>
          </a:prstGeom>
          <a:noFill/>
          <a:ln w="28575">
            <a:solidFill>
              <a:schemeClr val="hlink"/>
            </a:solidFill>
            <a:miter lim="800000"/>
            <a:headEnd/>
            <a:tailEnd/>
          </a:ln>
        </p:spPr>
        <p:txBody>
          <a:bodyPr wrap="none" anchor="ctr">
            <a:prstTxWarp prst="textNoShape">
              <a:avLst/>
            </a:prstTxWarp>
          </a:bodyPr>
          <a:lstStyle/>
          <a:p>
            <a:endParaRPr lang="en-US"/>
          </a:p>
        </p:txBody>
      </p:sp>
      <p:pic>
        <p:nvPicPr>
          <p:cNvPr id="19459" name="Picture 17"/>
          <p:cNvPicPr>
            <a:picLocks noChangeAspect="1" noChangeArrowheads="1"/>
          </p:cNvPicPr>
          <p:nvPr/>
        </p:nvPicPr>
        <p:blipFill>
          <a:blip r:embed="rId2"/>
          <a:srcRect/>
          <a:stretch>
            <a:fillRect/>
          </a:stretch>
        </p:blipFill>
        <p:spPr bwMode="auto">
          <a:xfrm>
            <a:off x="1219200" y="2290763"/>
            <a:ext cx="2800350" cy="3336925"/>
          </a:xfrm>
          <a:prstGeom prst="rect">
            <a:avLst/>
          </a:prstGeom>
          <a:noFill/>
          <a:ln w="9525">
            <a:noFill/>
            <a:miter lim="800000"/>
            <a:headEnd/>
            <a:tailEnd/>
          </a:ln>
        </p:spPr>
      </p:pic>
      <p:sp>
        <p:nvSpPr>
          <p:cNvPr id="19460" name="Rectangle 20"/>
          <p:cNvSpPr>
            <a:spLocks noChangeArrowheads="1"/>
          </p:cNvSpPr>
          <p:nvPr/>
        </p:nvSpPr>
        <p:spPr bwMode="auto">
          <a:xfrm>
            <a:off x="5410200" y="1981200"/>
            <a:ext cx="3886200" cy="4038600"/>
          </a:xfrm>
          <a:prstGeom prst="rect">
            <a:avLst/>
          </a:prstGeom>
          <a:noFill/>
          <a:ln w="28575">
            <a:solidFill>
              <a:schemeClr val="hlink"/>
            </a:solidFill>
            <a:miter lim="800000"/>
            <a:headEnd/>
            <a:tailEnd/>
          </a:ln>
        </p:spPr>
        <p:txBody>
          <a:bodyPr wrap="none" anchor="ctr">
            <a:prstTxWarp prst="textNoShape">
              <a:avLst/>
            </a:prstTxWarp>
          </a:bodyPr>
          <a:lstStyle/>
          <a:p>
            <a:endParaRPr lang="en-US"/>
          </a:p>
        </p:txBody>
      </p:sp>
      <p:pic>
        <p:nvPicPr>
          <p:cNvPr id="19461" name="Picture 21"/>
          <p:cNvPicPr>
            <a:picLocks noChangeAspect="1" noChangeArrowheads="1"/>
          </p:cNvPicPr>
          <p:nvPr/>
        </p:nvPicPr>
        <p:blipFill>
          <a:blip r:embed="rId3"/>
          <a:srcRect/>
          <a:stretch>
            <a:fillRect/>
          </a:stretch>
        </p:blipFill>
        <p:spPr bwMode="auto">
          <a:xfrm>
            <a:off x="5818188" y="2271713"/>
            <a:ext cx="2944812" cy="3375025"/>
          </a:xfrm>
          <a:prstGeom prst="rect">
            <a:avLst/>
          </a:prstGeom>
          <a:noFill/>
          <a:ln w="9525">
            <a:noFill/>
            <a:miter lim="800000"/>
            <a:headEnd/>
            <a:tailEnd/>
          </a:ln>
        </p:spPr>
      </p:pic>
      <p:sp>
        <p:nvSpPr>
          <p:cNvPr id="19462" name="Rectangle 22"/>
          <p:cNvSpPr>
            <a:spLocks noChangeArrowheads="1"/>
          </p:cNvSpPr>
          <p:nvPr/>
        </p:nvSpPr>
        <p:spPr bwMode="auto">
          <a:xfrm>
            <a:off x="5562600" y="1358900"/>
            <a:ext cx="3581400" cy="330200"/>
          </a:xfrm>
          <a:prstGeom prst="rect">
            <a:avLst/>
          </a:prstGeom>
          <a:noFill/>
          <a:ln w="9525">
            <a:noFill/>
            <a:miter lim="800000"/>
            <a:headEnd/>
            <a:tailEnd/>
          </a:ln>
        </p:spPr>
        <p:txBody>
          <a:bodyPr lIns="12700" tIns="12700" rIns="12700" bIns="12700">
            <a:prstTxWarp prst="textNoShape">
              <a:avLst/>
            </a:prstTxWarp>
            <a:spAutoFit/>
          </a:bodyPr>
          <a:lstStyle/>
          <a:p>
            <a:pPr marL="569913" lvl="1" indent="-228600">
              <a:lnSpc>
                <a:spcPct val="100000"/>
              </a:lnSpc>
              <a:spcBef>
                <a:spcPct val="20000"/>
              </a:spcBef>
            </a:pPr>
            <a:r>
              <a:rPr lang="en-US" b="0">
                <a:ea typeface="ＭＳ Ｐゴシック" pitchFamily="-111" charset="-128"/>
                <a:cs typeface="ＭＳ Ｐゴシック" pitchFamily="-111" charset="-128"/>
              </a:rPr>
              <a:t>Topology Storage</a:t>
            </a:r>
          </a:p>
        </p:txBody>
      </p:sp>
      <p:sp>
        <p:nvSpPr>
          <p:cNvPr id="19463" name="Rectangle 23"/>
          <p:cNvSpPr>
            <a:spLocks noChangeArrowheads="1"/>
          </p:cNvSpPr>
          <p:nvPr/>
        </p:nvSpPr>
        <p:spPr bwMode="auto">
          <a:xfrm>
            <a:off x="685800" y="1358900"/>
            <a:ext cx="3810000" cy="330200"/>
          </a:xfrm>
          <a:prstGeom prst="rect">
            <a:avLst/>
          </a:prstGeom>
          <a:noFill/>
          <a:ln w="9525">
            <a:noFill/>
            <a:miter lim="800000"/>
            <a:headEnd/>
            <a:tailEnd/>
          </a:ln>
        </p:spPr>
        <p:txBody>
          <a:bodyPr lIns="12700" tIns="12700" rIns="12700" bIns="12700">
            <a:prstTxWarp prst="textNoShape">
              <a:avLst/>
            </a:prstTxWarp>
            <a:spAutoFit/>
          </a:bodyPr>
          <a:lstStyle/>
          <a:p>
            <a:pPr marL="569913" lvl="1" indent="-228600">
              <a:lnSpc>
                <a:spcPct val="100000"/>
              </a:lnSpc>
              <a:spcBef>
                <a:spcPct val="20000"/>
              </a:spcBef>
            </a:pPr>
            <a:r>
              <a:rPr lang="en-US" b="0">
                <a:ea typeface="ＭＳ Ｐゴシック" pitchFamily="-111" charset="-128"/>
                <a:cs typeface="ＭＳ Ｐゴシック" pitchFamily="-111" charset="-128"/>
              </a:rPr>
              <a:t>Geometry Storage</a:t>
            </a:r>
          </a:p>
        </p:txBody>
      </p:sp>
      <p:sp>
        <p:nvSpPr>
          <p:cNvPr id="19464" name="Rectangle 24"/>
          <p:cNvSpPr>
            <a:spLocks noGrp="1" noChangeArrowheads="1"/>
          </p:cNvSpPr>
          <p:nvPr>
            <p:ph type="title"/>
          </p:nvPr>
        </p:nvSpPr>
        <p:spPr/>
        <p:txBody>
          <a:bodyPr/>
          <a:lstStyle/>
          <a:p>
            <a:pPr eaLnBrk="1" hangingPunct="1"/>
            <a:r>
              <a:rPr lang="en-US"/>
              <a:t>Geometries vs. Topology </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t>Advantages of Using Topology</a:t>
            </a:r>
          </a:p>
        </p:txBody>
      </p:sp>
      <p:sp>
        <p:nvSpPr>
          <p:cNvPr id="20483" name="Rectangle 5"/>
          <p:cNvSpPr>
            <a:spLocks noGrp="1" noChangeArrowheads="1"/>
          </p:cNvSpPr>
          <p:nvPr>
            <p:ph type="body" idx="1"/>
          </p:nvPr>
        </p:nvSpPr>
        <p:spPr/>
        <p:txBody>
          <a:bodyPr/>
          <a:lstStyle/>
          <a:p>
            <a:pPr eaLnBrk="1" hangingPunct="1"/>
            <a:r>
              <a:rPr lang="en-US"/>
              <a:t>No redundant storage of data</a:t>
            </a:r>
          </a:p>
          <a:p>
            <a:pPr lvl="1" eaLnBrk="1" hangingPunct="1"/>
            <a:r>
              <a:rPr lang="en-US">
                <a:ea typeface="ＭＳ Ｐゴシック" pitchFamily="-111" charset="-128"/>
              </a:rPr>
              <a:t>Shared edges between objects stored only once</a:t>
            </a:r>
          </a:p>
          <a:p>
            <a:pPr lvl="1" eaLnBrk="1" hangingPunct="1"/>
            <a:r>
              <a:rPr lang="en-US">
                <a:ea typeface="ＭＳ Ｐゴシック" pitchFamily="-111" charset="-128"/>
              </a:rPr>
              <a:t>Features from different tables can share edges, such as roads and land parcels</a:t>
            </a:r>
          </a:p>
          <a:p>
            <a:pPr eaLnBrk="1" hangingPunct="1"/>
            <a:r>
              <a:rPr lang="en-US"/>
              <a:t>Data consistency </a:t>
            </a:r>
          </a:p>
          <a:p>
            <a:pPr lvl="1" eaLnBrk="1" hangingPunct="1"/>
            <a:r>
              <a:rPr lang="en-US">
                <a:ea typeface="ＭＳ Ｐゴシック" pitchFamily="-111" charset="-128"/>
              </a:rPr>
              <a:t>No “registration” issues between geometries</a:t>
            </a:r>
          </a:p>
          <a:p>
            <a:pPr lvl="1" eaLnBrk="1" hangingPunct="1"/>
            <a:r>
              <a:rPr lang="en-US">
                <a:ea typeface="ＭＳ Ｐゴシック" pitchFamily="-111" charset="-128"/>
              </a:rPr>
              <a:t>Moving a boundary between objects is done once</a:t>
            </a:r>
          </a:p>
          <a:p>
            <a:pPr eaLnBrk="1" hangingPunct="1"/>
            <a:r>
              <a:rPr lang="en-US"/>
              <a:t>Topological relationships are quickly and easily determined </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t>Topology Structures</a:t>
            </a:r>
          </a:p>
        </p:txBody>
      </p:sp>
      <p:sp>
        <p:nvSpPr>
          <p:cNvPr id="22531" name="Rectangle 5"/>
          <p:cNvSpPr>
            <a:spLocks noGrp="1" noChangeArrowheads="1"/>
          </p:cNvSpPr>
          <p:nvPr>
            <p:ph type="body" idx="1"/>
          </p:nvPr>
        </p:nvSpPr>
        <p:spPr/>
        <p:txBody>
          <a:bodyPr/>
          <a:lstStyle/>
          <a:p>
            <a:pPr eaLnBrk="1" hangingPunct="1"/>
            <a:r>
              <a:rPr lang="en-US"/>
              <a:t>Based on topological primitives:</a:t>
            </a:r>
          </a:p>
          <a:p>
            <a:pPr lvl="1" eaLnBrk="1" hangingPunct="1"/>
            <a:r>
              <a:rPr lang="en-US">
                <a:solidFill>
                  <a:schemeClr val="hlink"/>
                </a:solidFill>
                <a:ea typeface="ＭＳ Ｐゴシック" pitchFamily="-111" charset="-128"/>
              </a:rPr>
              <a:t>Nodes, Edges, Faces</a:t>
            </a:r>
          </a:p>
          <a:p>
            <a:pPr lvl="1" eaLnBrk="1" hangingPunct="1"/>
            <a:r>
              <a:rPr lang="en-US">
                <a:solidFill>
                  <a:schemeClr val="hlink"/>
                </a:solidFill>
                <a:ea typeface="ＭＳ Ｐゴシック" pitchFamily="-111" charset="-128"/>
              </a:rPr>
              <a:t>Each primitive stored once only</a:t>
            </a:r>
          </a:p>
          <a:p>
            <a:pPr eaLnBrk="1" hangingPunct="1"/>
            <a:r>
              <a:rPr lang="en-US"/>
              <a:t>Each topological primitive can be associated with one or more features.  For example:</a:t>
            </a:r>
          </a:p>
          <a:p>
            <a:pPr lvl="1" eaLnBrk="1" hangingPunct="1"/>
            <a:r>
              <a:rPr lang="en-US">
                <a:solidFill>
                  <a:schemeClr val="hlink"/>
                </a:solidFill>
                <a:ea typeface="ＭＳ Ｐゴシック" pitchFamily="-111" charset="-128"/>
              </a:rPr>
              <a:t>An edge may be associated with two adjacent parcel boundaries</a:t>
            </a:r>
          </a:p>
          <a:p>
            <a:pPr lvl="1" eaLnBrk="1" hangingPunct="1"/>
            <a:r>
              <a:rPr lang="en-US">
                <a:solidFill>
                  <a:schemeClr val="hlink"/>
                </a:solidFill>
                <a:ea typeface="ＭＳ Ｐゴシック" pitchFamily="-111" charset="-128"/>
              </a:rPr>
              <a:t>An edge may also be associated with a land parcel and a river</a:t>
            </a:r>
          </a:p>
          <a:p>
            <a:pPr eaLnBrk="1" hangingPunct="1"/>
            <a:r>
              <a:rPr lang="en-US"/>
              <a:t>Features can form a hierarchical structure:</a:t>
            </a:r>
          </a:p>
          <a:p>
            <a:pPr lvl="1" eaLnBrk="1" hangingPunct="1"/>
            <a:r>
              <a:rPr lang="en-US">
                <a:solidFill>
                  <a:schemeClr val="hlink"/>
                </a:solidFill>
                <a:ea typeface="ＭＳ Ｐゴシック" pitchFamily="-111" charset="-128"/>
              </a:rPr>
              <a:t>Faces -&gt; parcels -&gt; block groups -&gt; tracts -&gt; ...</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t>Oracle Spatial "Topology Data Model"</a:t>
            </a:r>
          </a:p>
        </p:txBody>
      </p:sp>
      <p:sp>
        <p:nvSpPr>
          <p:cNvPr id="24579" name="Rectangle 5"/>
          <p:cNvSpPr>
            <a:spLocks noGrp="1" noChangeArrowheads="1"/>
          </p:cNvSpPr>
          <p:nvPr>
            <p:ph type="body" idx="1"/>
          </p:nvPr>
        </p:nvSpPr>
        <p:spPr/>
        <p:txBody>
          <a:bodyPr/>
          <a:lstStyle/>
          <a:p>
            <a:pPr marL="457200" indent="-457200" eaLnBrk="1" hangingPunct="1">
              <a:lnSpc>
                <a:spcPct val="90000"/>
              </a:lnSpc>
              <a:buFontTx/>
              <a:buNone/>
            </a:pPr>
            <a:r>
              <a:rPr lang="en-US" sz="2000"/>
              <a:t>The topology data model includes:</a:t>
            </a:r>
          </a:p>
          <a:p>
            <a:pPr marL="457200" indent="-457200" eaLnBrk="1" hangingPunct="1">
              <a:lnSpc>
                <a:spcPct val="90000"/>
              </a:lnSpc>
              <a:buFontTx/>
              <a:buNone/>
            </a:pPr>
            <a:endParaRPr lang="en-US" sz="2000"/>
          </a:p>
          <a:p>
            <a:pPr marL="457200" indent="-457200" eaLnBrk="1" hangingPunct="1">
              <a:lnSpc>
                <a:spcPct val="90000"/>
              </a:lnSpc>
              <a:buFont typeface="Wingdings" pitchFamily="-111" charset="2"/>
              <a:buAutoNum type="arabicPeriod"/>
            </a:pPr>
            <a:r>
              <a:rPr lang="en-US" sz="2000"/>
              <a:t>Storage of topological primitives, each with a unique ID</a:t>
            </a:r>
          </a:p>
          <a:p>
            <a:pPr marL="457200" indent="-457200" eaLnBrk="1" hangingPunct="1">
              <a:lnSpc>
                <a:spcPct val="90000"/>
              </a:lnSpc>
              <a:buFont typeface="Wingdings" pitchFamily="-111" charset="2"/>
              <a:buAutoNum type="arabicPeriod"/>
            </a:pPr>
            <a:r>
              <a:rPr lang="en-US" sz="2000"/>
              <a:t>SDO_TOPO_GEOMETRY, a data type to create a spatial feature derived from a set of primitive IDs </a:t>
            </a:r>
          </a:p>
          <a:p>
            <a:pPr marL="457200" indent="-457200" eaLnBrk="1" hangingPunct="1">
              <a:lnSpc>
                <a:spcPct val="90000"/>
              </a:lnSpc>
              <a:buFont typeface="Wingdings" pitchFamily="-111" charset="2"/>
              <a:buAutoNum type="arabicPeriod"/>
            </a:pPr>
            <a:r>
              <a:rPr lang="en-US" sz="2000"/>
              <a:t>Procedures to create, populate, and validate topology related structures</a:t>
            </a:r>
          </a:p>
          <a:p>
            <a:pPr marL="457200" indent="-457200" eaLnBrk="1" hangingPunct="1">
              <a:lnSpc>
                <a:spcPct val="90000"/>
              </a:lnSpc>
              <a:buFont typeface="Wingdings" pitchFamily="-111" charset="2"/>
              <a:buAutoNum type="arabicPeriod"/>
            </a:pPr>
            <a:r>
              <a:rPr lang="en-US" sz="2000"/>
              <a:t>Topology Operators</a:t>
            </a:r>
          </a:p>
          <a:p>
            <a:pPr marL="457200" indent="-457200" eaLnBrk="1" hangingPunct="1">
              <a:lnSpc>
                <a:spcPct val="90000"/>
              </a:lnSpc>
              <a:buFont typeface="Wingdings" pitchFamily="-111" charset="2"/>
              <a:buAutoNum type="arabicPeriod"/>
            </a:pPr>
            <a:r>
              <a:rPr lang="en-US" sz="2000"/>
              <a:t>“Spatial” index for topological data</a:t>
            </a:r>
          </a:p>
          <a:p>
            <a:pPr marL="457200" indent="-457200" eaLnBrk="1" hangingPunct="1">
              <a:lnSpc>
                <a:spcPct val="90000"/>
              </a:lnSpc>
              <a:buFont typeface="Wingdings" pitchFamily="-111" charset="2"/>
              <a:buAutoNum type="arabicPeriod"/>
            </a:pPr>
            <a:r>
              <a:rPr lang="en-US" sz="2000"/>
              <a:t>PL/SQL and Java APIs for data editing</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a:xfrm>
            <a:off x="963613" y="304800"/>
            <a:ext cx="5935662" cy="941388"/>
          </a:xfrm>
        </p:spPr>
        <p:txBody>
          <a:bodyPr/>
          <a:lstStyle/>
          <a:p>
            <a:pPr eaLnBrk="1" hangingPunct="1"/>
            <a:r>
              <a:rPr lang="en-US"/>
              <a:t>Hierarchical organization</a:t>
            </a:r>
            <a:br>
              <a:rPr lang="en-US"/>
            </a:br>
            <a:r>
              <a:rPr lang="en-US" sz="2400" i="1"/>
              <a:t>Example: US Census Data</a:t>
            </a:r>
          </a:p>
        </p:txBody>
      </p:sp>
      <p:sp>
        <p:nvSpPr>
          <p:cNvPr id="26627" name="Rectangle 7"/>
          <p:cNvSpPr>
            <a:spLocks noGrp="1" noChangeArrowheads="1"/>
          </p:cNvSpPr>
          <p:nvPr>
            <p:ph type="body" idx="1"/>
          </p:nvPr>
        </p:nvSpPr>
        <p:spPr>
          <a:xfrm>
            <a:off x="742950" y="1600200"/>
            <a:ext cx="4940300" cy="4343400"/>
          </a:xfrm>
        </p:spPr>
        <p:txBody>
          <a:bodyPr/>
          <a:lstStyle/>
          <a:p>
            <a:pPr eaLnBrk="1" hangingPunct="1"/>
            <a:r>
              <a:rPr lang="en-US" sz="2000">
                <a:solidFill>
                  <a:schemeClr val="hlink"/>
                </a:solidFill>
              </a:rPr>
              <a:t>Level 0:</a:t>
            </a:r>
            <a:r>
              <a:rPr lang="en-US" sz="2000"/>
              <a:t> Land parcels. Derived from the topological primitives (faces) </a:t>
            </a:r>
          </a:p>
          <a:p>
            <a:pPr eaLnBrk="1" hangingPunct="1"/>
            <a:r>
              <a:rPr lang="en-US" sz="2000">
                <a:solidFill>
                  <a:schemeClr val="hlink"/>
                </a:solidFill>
              </a:rPr>
              <a:t>Level 1:</a:t>
            </a:r>
            <a:r>
              <a:rPr lang="en-US" sz="2000"/>
              <a:t> Census Block Groups. Each census block group is derived from a list of parcels</a:t>
            </a:r>
          </a:p>
          <a:p>
            <a:pPr eaLnBrk="1" hangingPunct="1"/>
            <a:r>
              <a:rPr lang="en-US" sz="2000">
                <a:solidFill>
                  <a:schemeClr val="hlink"/>
                </a:solidFill>
              </a:rPr>
              <a:t>Level 2:</a:t>
            </a:r>
            <a:r>
              <a:rPr lang="en-US" sz="2000"/>
              <a:t> Census Tracts.  Each census tract is derived from a list of  census block groups </a:t>
            </a:r>
          </a:p>
          <a:p>
            <a:pPr eaLnBrk="1" hangingPunct="1"/>
            <a:r>
              <a:rPr lang="en-US" sz="2000">
                <a:solidFill>
                  <a:schemeClr val="hlink"/>
                </a:solidFill>
              </a:rPr>
              <a:t>Level 3:</a:t>
            </a:r>
            <a:r>
              <a:rPr lang="en-US" sz="2000"/>
              <a:t> Counties.  Each county is derived from a list of census tracts </a:t>
            </a:r>
          </a:p>
          <a:p>
            <a:pPr eaLnBrk="1" hangingPunct="1"/>
            <a:r>
              <a:rPr lang="en-US" sz="2000">
                <a:solidFill>
                  <a:schemeClr val="hlink"/>
                </a:solidFill>
              </a:rPr>
              <a:t>Level 4:</a:t>
            </a:r>
            <a:r>
              <a:rPr lang="en-US" sz="2000"/>
              <a:t> States.  Each state is derived from a list of counties</a:t>
            </a:r>
          </a:p>
        </p:txBody>
      </p:sp>
      <p:pic>
        <p:nvPicPr>
          <p:cNvPr id="26628" name="Picture 8" descr="D:\Courses\Spatial10g-Update\ppt\topo_hier.gif"/>
          <p:cNvPicPr>
            <a:picLocks noChangeAspect="1" noChangeArrowheads="1"/>
          </p:cNvPicPr>
          <p:nvPr/>
        </p:nvPicPr>
        <p:blipFill>
          <a:blip r:embed="rId3"/>
          <a:srcRect/>
          <a:stretch>
            <a:fillRect/>
          </a:stretch>
        </p:blipFill>
        <p:spPr bwMode="auto">
          <a:xfrm>
            <a:off x="6103938" y="731838"/>
            <a:ext cx="3497262" cy="53943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Flow of Operation</a:t>
            </a:r>
          </a:p>
        </p:txBody>
      </p:sp>
      <p:sp>
        <p:nvSpPr>
          <p:cNvPr id="28675" name="Text Box 3"/>
          <p:cNvSpPr txBox="1">
            <a:spLocks noChangeArrowheads="1"/>
          </p:cNvSpPr>
          <p:nvPr/>
        </p:nvSpPr>
        <p:spPr bwMode="auto">
          <a:xfrm>
            <a:off x="3055938" y="1219200"/>
            <a:ext cx="3048000" cy="279400"/>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Create the Topology</a:t>
            </a:r>
          </a:p>
        </p:txBody>
      </p:sp>
      <p:sp>
        <p:nvSpPr>
          <p:cNvPr id="28676" name="Text Box 4"/>
          <p:cNvSpPr txBox="1">
            <a:spLocks noChangeArrowheads="1"/>
          </p:cNvSpPr>
          <p:nvPr/>
        </p:nvSpPr>
        <p:spPr bwMode="auto">
          <a:xfrm>
            <a:off x="5334000" y="3048000"/>
            <a:ext cx="3048000" cy="523875"/>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Populate the Topology Primitives</a:t>
            </a:r>
          </a:p>
        </p:txBody>
      </p:sp>
      <p:sp>
        <p:nvSpPr>
          <p:cNvPr id="28677" name="Text Box 5"/>
          <p:cNvSpPr txBox="1">
            <a:spLocks noChangeArrowheads="1"/>
          </p:cNvSpPr>
          <p:nvPr/>
        </p:nvSpPr>
        <p:spPr bwMode="auto">
          <a:xfrm>
            <a:off x="3055938" y="1752600"/>
            <a:ext cx="3048000" cy="279400"/>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Create the Feature Tables</a:t>
            </a:r>
          </a:p>
        </p:txBody>
      </p:sp>
      <p:sp>
        <p:nvSpPr>
          <p:cNvPr id="28678" name="Text Box 6"/>
          <p:cNvSpPr txBox="1">
            <a:spLocks noChangeArrowheads="1"/>
          </p:cNvSpPr>
          <p:nvPr/>
        </p:nvSpPr>
        <p:spPr bwMode="auto">
          <a:xfrm>
            <a:off x="3055938" y="2336800"/>
            <a:ext cx="3048000" cy="523875"/>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Register the Feature Tables with the Topology </a:t>
            </a:r>
          </a:p>
        </p:txBody>
      </p:sp>
      <p:sp>
        <p:nvSpPr>
          <p:cNvPr id="28679" name="Text Box 7"/>
          <p:cNvSpPr txBox="1">
            <a:spLocks noChangeArrowheads="1"/>
          </p:cNvSpPr>
          <p:nvPr/>
        </p:nvSpPr>
        <p:spPr bwMode="auto">
          <a:xfrm>
            <a:off x="762000" y="3270250"/>
            <a:ext cx="3048000" cy="768350"/>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Generate Topology Primitives and Features from existing Geometries</a:t>
            </a:r>
          </a:p>
        </p:txBody>
      </p:sp>
      <p:sp>
        <p:nvSpPr>
          <p:cNvPr id="28680" name="Text Box 8"/>
          <p:cNvSpPr txBox="1">
            <a:spLocks noChangeArrowheads="1"/>
          </p:cNvSpPr>
          <p:nvPr/>
        </p:nvSpPr>
        <p:spPr bwMode="auto">
          <a:xfrm>
            <a:off x="5334000" y="3810000"/>
            <a:ext cx="3048000" cy="523875"/>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Define the Features using the Topology Primitives</a:t>
            </a:r>
          </a:p>
        </p:txBody>
      </p:sp>
      <p:sp>
        <p:nvSpPr>
          <p:cNvPr id="28681" name="Text Box 9"/>
          <p:cNvSpPr txBox="1">
            <a:spLocks noChangeArrowheads="1"/>
          </p:cNvSpPr>
          <p:nvPr/>
        </p:nvSpPr>
        <p:spPr bwMode="auto">
          <a:xfrm>
            <a:off x="3055938" y="4648200"/>
            <a:ext cx="3048000" cy="279400"/>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Define Hierarchical Features</a:t>
            </a:r>
          </a:p>
        </p:txBody>
      </p:sp>
      <p:sp>
        <p:nvSpPr>
          <p:cNvPr id="28682" name="Text Box 10"/>
          <p:cNvSpPr txBox="1">
            <a:spLocks noChangeArrowheads="1"/>
          </p:cNvSpPr>
          <p:nvPr/>
        </p:nvSpPr>
        <p:spPr bwMode="auto">
          <a:xfrm>
            <a:off x="3055938" y="5283200"/>
            <a:ext cx="3048000" cy="279400"/>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Perform Queries</a:t>
            </a:r>
          </a:p>
        </p:txBody>
      </p:sp>
      <p:sp>
        <p:nvSpPr>
          <p:cNvPr id="28683" name="Text Box 11"/>
          <p:cNvSpPr txBox="1">
            <a:spLocks noChangeArrowheads="1"/>
          </p:cNvSpPr>
          <p:nvPr/>
        </p:nvSpPr>
        <p:spPr bwMode="auto">
          <a:xfrm>
            <a:off x="3055938" y="5791200"/>
            <a:ext cx="3048000" cy="279400"/>
          </a:xfrm>
          <a:prstGeom prst="rect">
            <a:avLst/>
          </a:prstGeom>
          <a:solidFill>
            <a:srgbClr val="FFFF66"/>
          </a:solidFill>
          <a:ln w="9525">
            <a:solidFill>
              <a:schemeClr val="tx1"/>
            </a:solidFill>
            <a:miter lim="800000"/>
            <a:headEnd/>
            <a:tailEnd/>
          </a:ln>
        </p:spPr>
        <p:txBody>
          <a:bodyPr lIns="12700" tIns="12700" rIns="12700" bIns="12700">
            <a:prstTxWarp prst="textNoShape">
              <a:avLst/>
            </a:prstTxWarp>
            <a:spAutoFit/>
          </a:bodyPr>
          <a:lstStyle/>
          <a:p>
            <a:pPr defTabSz="228600">
              <a:lnSpc>
                <a:spcPct val="100000"/>
              </a:lnSpc>
              <a:buClr>
                <a:srgbClr val="FF0000"/>
              </a:buClr>
              <a:buFont typeface="Arial" pitchFamily="-111" charset="0"/>
              <a:buNone/>
            </a:pPr>
            <a:r>
              <a:rPr lang="en-US" sz="1600"/>
              <a:t>Perform Edits</a:t>
            </a:r>
          </a:p>
        </p:txBody>
      </p:sp>
      <p:cxnSp>
        <p:nvCxnSpPr>
          <p:cNvPr id="28684" name="AutoShape 12"/>
          <p:cNvCxnSpPr>
            <a:cxnSpLocks noChangeShapeType="1"/>
            <a:stCxn id="28678" idx="3"/>
            <a:endCxn id="28676" idx="0"/>
          </p:cNvCxnSpPr>
          <p:nvPr/>
        </p:nvCxnSpPr>
        <p:spPr bwMode="auto">
          <a:xfrm>
            <a:off x="6103938" y="2598738"/>
            <a:ext cx="754062" cy="449262"/>
          </a:xfrm>
          <a:prstGeom prst="bentConnector2">
            <a:avLst/>
          </a:prstGeom>
          <a:noFill/>
          <a:ln w="9525">
            <a:solidFill>
              <a:schemeClr val="tx1"/>
            </a:solidFill>
            <a:miter lim="800000"/>
            <a:headEnd/>
            <a:tailEnd type="triangle" w="med" len="med"/>
          </a:ln>
        </p:spPr>
      </p:cxnSp>
      <p:cxnSp>
        <p:nvCxnSpPr>
          <p:cNvPr id="28685" name="AutoShape 13"/>
          <p:cNvCxnSpPr>
            <a:cxnSpLocks noChangeShapeType="1"/>
            <a:stCxn id="28677" idx="2"/>
            <a:endCxn id="28678" idx="0"/>
          </p:cNvCxnSpPr>
          <p:nvPr/>
        </p:nvCxnSpPr>
        <p:spPr bwMode="auto">
          <a:xfrm>
            <a:off x="4579938" y="2032000"/>
            <a:ext cx="0" cy="304800"/>
          </a:xfrm>
          <a:prstGeom prst="straightConnector1">
            <a:avLst/>
          </a:prstGeom>
          <a:noFill/>
          <a:ln w="9525">
            <a:solidFill>
              <a:schemeClr val="tx1"/>
            </a:solidFill>
            <a:round/>
            <a:headEnd/>
            <a:tailEnd type="triangle" w="med" len="med"/>
          </a:ln>
        </p:spPr>
      </p:cxnSp>
      <p:cxnSp>
        <p:nvCxnSpPr>
          <p:cNvPr id="28686" name="AutoShape 14"/>
          <p:cNvCxnSpPr>
            <a:cxnSpLocks noChangeShapeType="1"/>
            <a:stCxn id="28675" idx="2"/>
            <a:endCxn id="28677" idx="0"/>
          </p:cNvCxnSpPr>
          <p:nvPr/>
        </p:nvCxnSpPr>
        <p:spPr bwMode="auto">
          <a:xfrm>
            <a:off x="4579938" y="1498600"/>
            <a:ext cx="0" cy="254000"/>
          </a:xfrm>
          <a:prstGeom prst="straightConnector1">
            <a:avLst/>
          </a:prstGeom>
          <a:noFill/>
          <a:ln w="9525">
            <a:solidFill>
              <a:schemeClr val="tx1"/>
            </a:solidFill>
            <a:round/>
            <a:headEnd/>
            <a:tailEnd type="triangle" w="med" len="med"/>
          </a:ln>
        </p:spPr>
      </p:cxnSp>
      <p:cxnSp>
        <p:nvCxnSpPr>
          <p:cNvPr id="28687" name="AutoShape 15"/>
          <p:cNvCxnSpPr>
            <a:cxnSpLocks noChangeShapeType="1"/>
            <a:stCxn id="28678" idx="1"/>
            <a:endCxn id="28679" idx="0"/>
          </p:cNvCxnSpPr>
          <p:nvPr/>
        </p:nvCxnSpPr>
        <p:spPr bwMode="auto">
          <a:xfrm rot="10800000" flipV="1">
            <a:off x="2286000" y="2598738"/>
            <a:ext cx="769938" cy="671512"/>
          </a:xfrm>
          <a:prstGeom prst="bentConnector2">
            <a:avLst/>
          </a:prstGeom>
          <a:noFill/>
          <a:ln w="9525">
            <a:solidFill>
              <a:schemeClr val="tx1"/>
            </a:solidFill>
            <a:miter lim="800000"/>
            <a:headEnd/>
            <a:tailEnd type="triangle" w="med" len="med"/>
          </a:ln>
        </p:spPr>
      </p:cxnSp>
      <p:cxnSp>
        <p:nvCxnSpPr>
          <p:cNvPr id="28688" name="AutoShape 16"/>
          <p:cNvCxnSpPr>
            <a:cxnSpLocks noChangeShapeType="1"/>
            <a:stCxn id="28676" idx="2"/>
            <a:endCxn id="28680" idx="0"/>
          </p:cNvCxnSpPr>
          <p:nvPr/>
        </p:nvCxnSpPr>
        <p:spPr bwMode="auto">
          <a:xfrm>
            <a:off x="6858000" y="3571875"/>
            <a:ext cx="0" cy="238125"/>
          </a:xfrm>
          <a:prstGeom prst="straightConnector1">
            <a:avLst/>
          </a:prstGeom>
          <a:noFill/>
          <a:ln w="9525">
            <a:solidFill>
              <a:schemeClr val="tx1"/>
            </a:solidFill>
            <a:round/>
            <a:headEnd/>
            <a:tailEnd type="triangle" w="med" len="med"/>
          </a:ln>
        </p:spPr>
      </p:cxnSp>
      <p:cxnSp>
        <p:nvCxnSpPr>
          <p:cNvPr id="28689" name="AutoShape 17"/>
          <p:cNvCxnSpPr>
            <a:cxnSpLocks noChangeShapeType="1"/>
            <a:stCxn id="28679" idx="2"/>
            <a:endCxn id="28681" idx="1"/>
          </p:cNvCxnSpPr>
          <p:nvPr/>
        </p:nvCxnSpPr>
        <p:spPr bwMode="auto">
          <a:xfrm rot="16200000" flipH="1">
            <a:off x="2296319" y="4028281"/>
            <a:ext cx="749300" cy="769938"/>
          </a:xfrm>
          <a:prstGeom prst="bentConnector2">
            <a:avLst/>
          </a:prstGeom>
          <a:noFill/>
          <a:ln w="9525">
            <a:solidFill>
              <a:schemeClr val="tx1"/>
            </a:solidFill>
            <a:miter lim="800000"/>
            <a:headEnd/>
            <a:tailEnd type="triangle" w="med" len="med"/>
          </a:ln>
        </p:spPr>
      </p:cxnSp>
      <p:cxnSp>
        <p:nvCxnSpPr>
          <p:cNvPr id="28690" name="AutoShape 18"/>
          <p:cNvCxnSpPr>
            <a:cxnSpLocks noChangeShapeType="1"/>
            <a:stCxn id="28680" idx="2"/>
            <a:endCxn id="28681" idx="3"/>
          </p:cNvCxnSpPr>
          <p:nvPr/>
        </p:nvCxnSpPr>
        <p:spPr bwMode="auto">
          <a:xfrm rot="5400000">
            <a:off x="6253956" y="4183857"/>
            <a:ext cx="454025" cy="754062"/>
          </a:xfrm>
          <a:prstGeom prst="bentConnector2">
            <a:avLst/>
          </a:prstGeom>
          <a:noFill/>
          <a:ln w="9525">
            <a:solidFill>
              <a:schemeClr val="tx1"/>
            </a:solidFill>
            <a:miter lim="800000"/>
            <a:headEnd/>
            <a:tailEnd type="triangle" w="med" len="med"/>
          </a:ln>
        </p:spPr>
      </p:cxnSp>
      <p:cxnSp>
        <p:nvCxnSpPr>
          <p:cNvPr id="28691" name="AutoShape 19"/>
          <p:cNvCxnSpPr>
            <a:cxnSpLocks noChangeShapeType="1"/>
            <a:stCxn id="28681" idx="2"/>
            <a:endCxn id="28682" idx="0"/>
          </p:cNvCxnSpPr>
          <p:nvPr/>
        </p:nvCxnSpPr>
        <p:spPr bwMode="auto">
          <a:xfrm>
            <a:off x="4579938" y="4927600"/>
            <a:ext cx="0" cy="355600"/>
          </a:xfrm>
          <a:prstGeom prst="straightConnector1">
            <a:avLst/>
          </a:prstGeom>
          <a:noFill/>
          <a:ln w="9525">
            <a:solidFill>
              <a:schemeClr val="tx1"/>
            </a:solidFill>
            <a:round/>
            <a:headEnd/>
            <a:tailEnd type="triangle" w="med" len="med"/>
          </a:ln>
        </p:spPr>
      </p:cxnSp>
      <p:cxnSp>
        <p:nvCxnSpPr>
          <p:cNvPr id="28692" name="AutoShape 20"/>
          <p:cNvCxnSpPr>
            <a:cxnSpLocks noChangeShapeType="1"/>
            <a:stCxn id="28682" idx="2"/>
            <a:endCxn id="28683" idx="0"/>
          </p:cNvCxnSpPr>
          <p:nvPr/>
        </p:nvCxnSpPr>
        <p:spPr bwMode="auto">
          <a:xfrm>
            <a:off x="4579938" y="5562600"/>
            <a:ext cx="0" cy="228600"/>
          </a:xfrm>
          <a:prstGeom prst="straightConnector1">
            <a:avLst/>
          </a:prstGeom>
          <a:noFill/>
          <a:ln w="9525">
            <a:solidFill>
              <a:schemeClr val="tx1"/>
            </a:solidFill>
            <a:round/>
            <a:headEnd/>
            <a:tailEnd type="triangle" w="med" len="med"/>
          </a:ln>
        </p:spPr>
      </p:cxn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racle">
  <a:themeElements>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rac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a:ln>
              <a:noFill/>
            </a:ln>
            <a:solidFill>
              <a:schemeClr val="tx1"/>
            </a:solidFill>
            <a:effectLst/>
            <a:latin typeface="Arial" pitchFamily="-103"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a:ln>
              <a:noFill/>
            </a:ln>
            <a:solidFill>
              <a:schemeClr val="tx1"/>
            </a:solidFill>
            <a:effectLst/>
            <a:latin typeface="Arial" pitchFamily="-103" charset="0"/>
          </a:defRPr>
        </a:defPPr>
      </a:lstStyle>
    </a:lnDef>
  </a:objectDefaults>
  <a:extraClrSchemeLst>
    <a:extraClrScheme>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Designs\Oracle.pot</Template>
  <TotalTime>4538</TotalTime>
  <Words>3184</Words>
  <Application>Microsoft Macintosh PowerPoint</Application>
  <PresentationFormat>A4 Paper (210x297 mm)</PresentationFormat>
  <Paragraphs>397</Paragraphs>
  <Slides>34</Slides>
  <Notes>10</Notes>
  <HiddenSlides>0</HiddenSlides>
  <MMClips>0</MMClips>
  <ScaleCrop>false</ScaleCrop>
  <HeadingPairs>
    <vt:vector size="4" baseType="variant">
      <vt:variant>
        <vt:lpstr>Design Template</vt:lpstr>
      </vt:variant>
      <vt:variant>
        <vt:i4>1</vt:i4>
      </vt:variant>
      <vt:variant>
        <vt:lpstr>Slide Titles</vt:lpstr>
      </vt:variant>
      <vt:variant>
        <vt:i4>34</vt:i4>
      </vt:variant>
    </vt:vector>
  </HeadingPairs>
  <TitlesOfParts>
    <vt:vector size="35" baseType="lpstr">
      <vt:lpstr>Oracle</vt:lpstr>
      <vt:lpstr>Slide 1</vt:lpstr>
      <vt:lpstr>Topology Data Model</vt:lpstr>
      <vt:lpstr>Why Topology?</vt:lpstr>
      <vt:lpstr>Geometries vs. Topology </vt:lpstr>
      <vt:lpstr>Advantages of Using Topology</vt:lpstr>
      <vt:lpstr>Topology Structures</vt:lpstr>
      <vt:lpstr>Oracle Spatial "Topology Data Model"</vt:lpstr>
      <vt:lpstr>Hierarchical organization Example: US Census Data</vt:lpstr>
      <vt:lpstr>Flow of Operation</vt:lpstr>
      <vt:lpstr>1. Creating a Topology</vt:lpstr>
      <vt:lpstr>Tables in Topology Data Model</vt:lpstr>
      <vt:lpstr>Topology Nodes (NODE$ table)</vt:lpstr>
      <vt:lpstr>Topology Edges (EDGE$ table)</vt:lpstr>
      <vt:lpstr>Topology Faces (FACE$ table)</vt:lpstr>
      <vt:lpstr>Relationships between nodes, edges and faces</vt:lpstr>
      <vt:lpstr>2. Create feature tables</vt:lpstr>
      <vt:lpstr>Creating a feature table</vt:lpstr>
      <vt:lpstr>3. Populating Topologies</vt:lpstr>
      <vt:lpstr>Top-down Approach Loading from existing geometries</vt:lpstr>
      <vt:lpstr>Bottom-up Approach Loading the Primitives</vt:lpstr>
      <vt:lpstr>Bottom-up Approach  Defining features</vt:lpstr>
      <vt:lpstr>Bottom-up Approach  Define features on primitives</vt:lpstr>
      <vt:lpstr>4. Hierarchical Features</vt:lpstr>
      <vt:lpstr>Define features on "child" features</vt:lpstr>
      <vt:lpstr>Features and Primitives Summary of relationships </vt:lpstr>
      <vt:lpstr>The RELATION$ table</vt:lpstr>
      <vt:lpstr>Setting up topology metadata</vt:lpstr>
      <vt:lpstr>5. Topology Queries</vt:lpstr>
      <vt:lpstr>Extracting feature geometries</vt:lpstr>
      <vt:lpstr>Extracting feature topology details</vt:lpstr>
      <vt:lpstr>6. Editing topologies</vt:lpstr>
      <vt:lpstr>PL/SQL API: the TOPO_MAP package</vt:lpstr>
      <vt:lpstr>Java API: the TopoMap class</vt:lpstr>
      <vt:lpstr>Slide 34</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Godfrind</dc:creator>
  <cp:lastModifiedBy>Albert Godfrind</cp:lastModifiedBy>
  <cp:revision>58</cp:revision>
  <dcterms:created xsi:type="dcterms:W3CDTF">2015-02-04T14:50:05Z</dcterms:created>
  <dcterms:modified xsi:type="dcterms:W3CDTF">2015-02-04T16:10:05Z</dcterms:modified>
</cp:coreProperties>
</file>