
<file path=[Content_Types].xml><?xml version="1.0" encoding="utf-8"?>
<Types xmlns="http://schemas.openxmlformats.org/package/2006/content-types">
  <Override PartName="/ppt/notesSlides/notesSlide24.xml" ContentType="application/vnd.openxmlformats-officedocument.presentationml.notesSlide+xml"/>
  <Default Extension="rels" ContentType="application/vnd.openxmlformats-package.relationships+xml"/>
  <Override PartName="/ppt/slides/slide14.xml" ContentType="application/vnd.openxmlformats-officedocument.presentationml.slide+xml"/>
  <Override PartName="/ppt/notesSlides/notesSlide16.xml" ContentType="application/vnd.openxmlformats-officedocument.presentationml.notesSlide+xml"/>
  <Override PartName="/ppt/embeddings/oleObject1.bin" ContentType="application/vnd.openxmlformats-officedocument.oleObject"/>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31.xml" ContentType="application/vnd.openxmlformats-officedocument.presentationml.notesSlide+xml"/>
  <Override PartName="/ppt/notesSlides/notesSlide1.xml" ContentType="application/vnd.openxmlformats-officedocument.presentationml.notesSlide+xml"/>
  <Override PartName="/ppt/slides/slide28.xml" ContentType="application/vnd.openxmlformats-officedocument.presentationml.slide+xml"/>
  <Override PartName="/ppt/notesSlides/notesSlide40.xml" ContentType="application/vnd.openxmlformats-officedocument.presentationml.notesSlide+xml"/>
  <Override PartName="/ppt/slides/slide21.xml" ContentType="application/vnd.openxmlformats-officedocument.presentationml.slide+xml"/>
  <Override PartName="/ppt/slides/slide37.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39.xml" ContentType="application/vnd.openxmlformats-officedocument.presentationml.notes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slides/slide44.xml" ContentType="application/vnd.openxmlformats-officedocument.presentationml.slide+xml"/>
  <Override PartName="/ppt/notesSlides/notesSlide30.xml" ContentType="application/vnd.openxmlformats-officedocument.presentationml.notesSlide+xml"/>
  <Override PartName="/ppt/slides/slide27.xml" ContentType="application/vnd.openxmlformats-officedocument.presentationml.slide+xml"/>
  <Default Extension="vml" ContentType="application/vnd.openxmlformats-officedocument.vmlDrawing"/>
  <Override PartName="/ppt/notesSlides/notesSlide29.xml" ContentType="application/vnd.openxmlformats-officedocument.presentationml.notesSlide+xml"/>
  <Override PartName="/ppt/slides/slide20.xml" ContentType="application/vnd.openxmlformats-officedocument.presentationml.slide+xml"/>
  <Override PartName="/ppt/slides/slide36.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notesSlides/notesSlide38.xml" ContentType="application/vnd.openxmlformats-officedocument.presentationml.notes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notesSlides/notesSlide28.xml" ContentType="application/vnd.openxmlformats-officedocument.presentationml.notesSlide+xml"/>
  <Override PartName="/ppt/slides/slide35.xml" ContentType="application/vnd.openxmlformats-officedocument.presentationml.slide+xml"/>
  <Override PartName="/ppt/notesSlides/notesSlide21.xml" ContentType="application/vnd.openxmlformats-officedocument.presentationml.notesSlide+xml"/>
  <Override PartName="/ppt/slides/slide3.xml" ContentType="application/vnd.openxmlformats-officedocument.presentationml.slide+xml"/>
  <Override PartName="/ppt/notesSlides/notesSlide37.xml" ContentType="application/vnd.openxmlformats-officedocument.presentationml.notes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35.xml" ContentType="application/vnd.openxmlformats-officedocument.presentationml.notesSlide+xml"/>
  <Override PartName="/ppt/notesSlides/notesSlide5.xml" ContentType="application/vnd.openxmlformats-officedocument.presentationml.notesSlide+xml"/>
  <Override PartName="/ppt/slides/slide42.xml" ContentType="application/vnd.openxmlformats-officedocument.presentationml.slide+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notesSlides/notesSlide36.xml" ContentType="application/vnd.openxmlformats-officedocument.presentationml.notesSlide+xml"/>
  <Override PartName="/ppt/slideLayouts/slideLayout2.xml" ContentType="application/vnd.openxmlformats-officedocument.presentationml.slideLayout+xml"/>
  <Override PartName="/ppt/slides/slide17.xml" ContentType="application/vnd.openxmlformats-officedocument.presentationml.slide+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Default Extension="wmf" ContentType="image/x-wmf"/>
  <Override PartName="/docProps/app.xml" ContentType="application/vnd.openxmlformats-officedocument.extended-properties+xml"/>
  <Override PartName="/ppt/notesSlides/notesSlide34.xml" ContentType="application/vnd.openxmlformats-officedocument.presentationml.notesSlide+xml"/>
  <Override PartName="/ppt/notesSlides/notesSlide4.xml" ContentType="application/vnd.openxmlformats-officedocument.presentationml.notesSlide+xml"/>
  <Override PartName="/ppt/slides/slide41.xml" ContentType="application/vnd.openxmlformats-officedocument.presentationml.slide+xml"/>
  <Override PartName="/ppt/slides/slide24.xml" ContentType="application/vnd.openxmlformats-officedocument.presentationml.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3.xml" ContentType="application/vnd.openxmlformats-officedocument.presentationml.notes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notesSlides/notesSlide25.xml" ContentType="application/vnd.openxmlformats-officedocument.presentationml.notes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embeddings/oleObject2.bin" ContentType="application/vnd.openxmlformats-officedocument.oleObject"/>
  <Override PartName="/ppt/slides/slide46.xml" ContentType="application/vnd.openxmlformats-officedocument.presentationml.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notesSlides/notesSlide41.xml" ContentType="application/vnd.openxmlformats-officedocument.presentationml.notesSlid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54" r:id="rId1"/>
  </p:sldMasterIdLst>
  <p:notesMasterIdLst>
    <p:notesMasterId r:id="rId48"/>
  </p:notesMasterIdLst>
  <p:sldIdLst>
    <p:sldId id="306" r:id="rId2"/>
    <p:sldId id="295" r:id="rId3"/>
    <p:sldId id="257" r:id="rId4"/>
    <p:sldId id="307" r:id="rId5"/>
    <p:sldId id="296" r:id="rId6"/>
    <p:sldId id="258" r:id="rId7"/>
    <p:sldId id="259" r:id="rId8"/>
    <p:sldId id="260" r:id="rId9"/>
    <p:sldId id="297" r:id="rId10"/>
    <p:sldId id="261" r:id="rId11"/>
    <p:sldId id="262" r:id="rId12"/>
    <p:sldId id="263" r:id="rId13"/>
    <p:sldId id="264" r:id="rId14"/>
    <p:sldId id="265" r:id="rId15"/>
    <p:sldId id="266" r:id="rId16"/>
    <p:sldId id="267" r:id="rId17"/>
    <p:sldId id="268" r:id="rId18"/>
    <p:sldId id="269" r:id="rId19"/>
    <p:sldId id="308" r:id="rId20"/>
    <p:sldId id="270" r:id="rId21"/>
    <p:sldId id="298" r:id="rId22"/>
    <p:sldId id="271" r:id="rId23"/>
    <p:sldId id="272" r:id="rId24"/>
    <p:sldId id="273" r:id="rId25"/>
    <p:sldId id="299" r:id="rId26"/>
    <p:sldId id="274" r:id="rId27"/>
    <p:sldId id="275" r:id="rId28"/>
    <p:sldId id="276" r:id="rId29"/>
    <p:sldId id="277" r:id="rId30"/>
    <p:sldId id="278" r:id="rId31"/>
    <p:sldId id="309" r:id="rId32"/>
    <p:sldId id="279" r:id="rId33"/>
    <p:sldId id="280" r:id="rId34"/>
    <p:sldId id="281" r:id="rId35"/>
    <p:sldId id="310" r:id="rId36"/>
    <p:sldId id="282" r:id="rId37"/>
    <p:sldId id="305" r:id="rId38"/>
    <p:sldId id="285" r:id="rId39"/>
    <p:sldId id="311" r:id="rId40"/>
    <p:sldId id="286" r:id="rId41"/>
    <p:sldId id="287" r:id="rId42"/>
    <p:sldId id="288" r:id="rId43"/>
    <p:sldId id="294" r:id="rId44"/>
    <p:sldId id="289" r:id="rId45"/>
    <p:sldId id="290" r:id="rId46"/>
    <p:sldId id="291" r:id="rId47"/>
  </p:sldIdLst>
  <p:sldSz cx="9906000" cy="6858000" type="A4"/>
  <p:notesSz cx="6858000" cy="9144000"/>
  <p:defaultTextStyle>
    <a:defPPr>
      <a:defRPr lang="en-US"/>
    </a:defPPr>
    <a:lvl1pPr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1pPr>
    <a:lvl2pPr marL="4572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2pPr>
    <a:lvl3pPr marL="9144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3pPr>
    <a:lvl4pPr marL="13716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4pPr>
    <a:lvl5pPr marL="1828800" algn="ctr" rtl="0" fontAlgn="base">
      <a:lnSpc>
        <a:spcPct val="90000"/>
      </a:lnSpc>
      <a:spcBef>
        <a:spcPct val="50000"/>
      </a:spcBef>
      <a:spcAft>
        <a:spcPct val="0"/>
      </a:spcAft>
      <a:buClr>
        <a:schemeClr val="accent1"/>
      </a:buClr>
      <a:defRPr sz="2000" b="1" kern="1200">
        <a:solidFill>
          <a:schemeClr val="tx1"/>
        </a:solidFill>
        <a:latin typeface="Arial" pitchFamily="-111" charset="0"/>
        <a:ea typeface="Times New Roman" pitchFamily="-111" charset="0"/>
        <a:cs typeface="Times New Roman" pitchFamily="-111" charset="0"/>
      </a:defRPr>
    </a:lvl5pPr>
    <a:lvl6pPr marL="22860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6pPr>
    <a:lvl7pPr marL="27432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7pPr>
    <a:lvl8pPr marL="32004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8pPr>
    <a:lvl9pPr marL="3657600" algn="l" defTabSz="457200" rtl="0" eaLnBrk="1" latinLnBrk="0" hangingPunct="1">
      <a:defRPr sz="2000" b="1" kern="1200">
        <a:solidFill>
          <a:schemeClr val="tx1"/>
        </a:solidFill>
        <a:latin typeface="Arial" pitchFamily="-111" charset="0"/>
        <a:ea typeface="Times New Roman" pitchFamily="-111" charset="0"/>
        <a:cs typeface="Times New Roman" pitchFamily="-111"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horzBarState="maximized">
    <p:restoredLeft sz="32787"/>
    <p:restoredTop sz="90929"/>
  </p:normalViewPr>
  <p:slideViewPr>
    <p:cSldViewPr>
      <p:cViewPr varScale="1">
        <p:scale>
          <a:sx n="98" d="100"/>
          <a:sy n="98" d="100"/>
        </p:scale>
        <p:origin x="-1064" y="-112"/>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3" Type="http://schemas.openxmlformats.org/officeDocument/2006/relationships/slide" Target="slides/slide13.xml"/><Relationship Id="rId4" Type="http://schemas.openxmlformats.org/officeDocument/2006/relationships/slide" Target="slides/slide14.xml"/><Relationship Id="rId5" Type="http://schemas.openxmlformats.org/officeDocument/2006/relationships/slide" Target="slides/slide17.xml"/><Relationship Id="rId6" Type="http://schemas.openxmlformats.org/officeDocument/2006/relationships/slide" Target="slides/slide24.xml"/><Relationship Id="rId7" Type="http://schemas.openxmlformats.org/officeDocument/2006/relationships/slide" Target="slides/slide26.xml"/><Relationship Id="rId8" Type="http://schemas.openxmlformats.org/officeDocument/2006/relationships/slide" Target="slides/slide30.xml"/><Relationship Id="rId9" Type="http://schemas.openxmlformats.org/officeDocument/2006/relationships/slide" Target="slides/slide42.xml"/><Relationship Id="rId10" Type="http://schemas.openxmlformats.org/officeDocument/2006/relationships/slide" Target="slides/slide43.xml"/><Relationship Id="rId1" Type="http://schemas.openxmlformats.org/officeDocument/2006/relationships/slide" Target="slides/slide8.xml"/><Relationship Id="rId2"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20000"/>
              </a:spcBef>
              <a:buClr>
                <a:srgbClr val="FF0000"/>
              </a:buClr>
              <a:buFont typeface="Arial" pitchFamily="-111" charset="0"/>
              <a:buNone/>
              <a:defRPr sz="1200"/>
            </a:lvl1pPr>
          </a:lstStyle>
          <a:p>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20000"/>
              </a:spcBef>
              <a:buClr>
                <a:srgbClr val="FF0000"/>
              </a:buClr>
              <a:buFont typeface="Arial" pitchFamily="-111" charset="0"/>
              <a:buNone/>
              <a:defRPr sz="1200"/>
            </a:lvl1pPr>
          </a:lstStyle>
          <a:p>
            <a:endParaRPr lang="en-US"/>
          </a:p>
        </p:txBody>
      </p:sp>
      <p:sp>
        <p:nvSpPr>
          <p:cNvPr id="49156"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20000"/>
              </a:spcBef>
              <a:buClr>
                <a:srgbClr val="FF0000"/>
              </a:buClr>
              <a:buFont typeface="Arial" pitchFamily="-111" charset="0"/>
              <a:buNone/>
              <a:defRPr sz="1200"/>
            </a:lvl1pPr>
          </a:lstStyle>
          <a:p>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20000"/>
              </a:spcBef>
              <a:buClr>
                <a:srgbClr val="FF0000"/>
              </a:buClr>
              <a:buFont typeface="Arial" pitchFamily="-111" charset="0"/>
              <a:buNone/>
              <a:defRPr sz="1200"/>
            </a:lvl1pPr>
          </a:lstStyle>
          <a:p>
            <a:fld id="{45937DC4-5473-8041-8F20-2FFB9DFE8D3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Times New Roman" pitchFamily="-111" charset="0"/>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Times New Roman" pitchFamily="-111" charset="0"/>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Times New Roman" pitchFamily="-111" charset="0"/>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Times New Roman" pitchFamily="-111" charset="0"/>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Times New Roman" pitchFamily="-111" charset="0"/>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1EB6398-92B7-2144-BF27-FF9302B47E3C}" type="slidenum">
              <a:rPr lang="en-US"/>
              <a:pPr/>
              <a:t>1</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latin typeface="Times New Roman" pitchFamily="-111" charset="0"/>
              <a:cs typeface="Times New Roman" pitchFamily="-111"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EDE16EE-267D-774B-B2F8-97114A2A3F8A}" type="slidenum">
              <a:rPr lang="en-US"/>
              <a:pPr/>
              <a:t>13</a:t>
            </a:fld>
            <a:endParaRPr lang="en-US"/>
          </a:p>
        </p:txBody>
      </p:sp>
      <p:sp>
        <p:nvSpPr>
          <p:cNvPr id="5939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939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9397" name="Rectangle 4"/>
          <p:cNvSpPr>
            <a:spLocks noGrp="1" noRot="1" noChangeAspect="1" noChangeArrowheads="1" noTextEdit="1"/>
          </p:cNvSpPr>
          <p:nvPr>
            <p:ph type="sldImg"/>
          </p:nvPr>
        </p:nvSpPr>
        <p:spPr>
          <a:xfrm>
            <a:off x="209550" y="457200"/>
            <a:ext cx="6438900" cy="4457700"/>
          </a:xfrm>
          <a:ln/>
        </p:spPr>
      </p:sp>
      <p:sp>
        <p:nvSpPr>
          <p:cNvPr id="59398"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Courier New" pitchFamily="-111" charset="0"/>
                <a:cs typeface="Times New Roman" pitchFamily="-111" charset="0"/>
              </a:rPr>
              <a:t>SDO_SAM.AGGREGATES_FOR_LAYER</a:t>
            </a:r>
            <a:r>
              <a:rPr lang="en-US">
                <a:latin typeface="Times New Roman" pitchFamily="-111" charset="0"/>
                <a:cs typeface="Times New Roman" pitchFamily="-111" charset="0"/>
              </a:rPr>
              <a:t> Parameters</a:t>
            </a:r>
          </a:p>
          <a:p>
            <a:pPr lvl="1" eaLnBrk="1" hangingPunct="1">
              <a:buFontTx/>
              <a:buChar char="•"/>
            </a:pPr>
            <a:r>
              <a:rPr lang="en-US">
                <a:latin typeface="Courier New" pitchFamily="-111" charset="0"/>
                <a:cs typeface="Times New Roman" pitchFamily="-111" charset="0"/>
              </a:rPr>
              <a:t>THEME_TABLE_NAME</a:t>
            </a:r>
            <a:r>
              <a:rPr lang="en-US">
                <a:latin typeface="Times New Roman" pitchFamily="-111" charset="0"/>
                <a:cs typeface="Times New Roman" pitchFamily="-111" charset="0"/>
              </a:rPr>
              <a:t> and </a:t>
            </a:r>
            <a:r>
              <a:rPr lang="en-US">
                <a:latin typeface="Courier New" pitchFamily="-111" charset="0"/>
                <a:cs typeface="Times New Roman" pitchFamily="-111" charset="0"/>
              </a:rPr>
              <a:t>THEME_COLUMN_NAME</a:t>
            </a:r>
            <a:r>
              <a:rPr lang="en-US">
                <a:latin typeface="Times New Roman" pitchFamily="-111" charset="0"/>
                <a:cs typeface="Times New Roman" pitchFamily="-111" charset="0"/>
              </a:rPr>
              <a:t> are used to uniquely identify the theme layer</a:t>
            </a:r>
          </a:p>
          <a:p>
            <a:pPr lvl="2" eaLnBrk="1" hangingPunct="1">
              <a:spcBef>
                <a:spcPct val="25000"/>
              </a:spcBef>
            </a:pPr>
            <a:r>
              <a:rPr lang="en-US">
                <a:latin typeface="Times New Roman" pitchFamily="-111" charset="0"/>
                <a:cs typeface="Times New Roman" pitchFamily="-111" charset="0"/>
              </a:rPr>
              <a:t>The theme layer must be spatially indexed</a:t>
            </a:r>
          </a:p>
          <a:p>
            <a:pPr lvl="2" eaLnBrk="1" hangingPunct="1">
              <a:spcBef>
                <a:spcPct val="25000"/>
              </a:spcBef>
            </a:pPr>
            <a:r>
              <a:rPr lang="en-US">
                <a:latin typeface="Times New Roman" pitchFamily="-111" charset="0"/>
                <a:cs typeface="Times New Roman" pitchFamily="-111" charset="0"/>
              </a:rPr>
              <a:t>Using simplified geometries can enhance the performance of this function </a:t>
            </a:r>
          </a:p>
          <a:p>
            <a:pPr lvl="1" eaLnBrk="1" hangingPunct="1">
              <a:buFontTx/>
              <a:buChar char="•"/>
            </a:pPr>
            <a:r>
              <a:rPr lang="en-US">
                <a:latin typeface="Courier New" pitchFamily="-111" charset="0"/>
                <a:cs typeface="Times New Roman" pitchFamily="-111" charset="0"/>
              </a:rPr>
              <a:t>AGGREGATE_TYPE</a:t>
            </a:r>
            <a:r>
              <a:rPr lang="en-US">
                <a:latin typeface="Times New Roman" pitchFamily="-111" charset="0"/>
                <a:cs typeface="Times New Roman" pitchFamily="-111" charset="0"/>
              </a:rPr>
              <a:t> and </a:t>
            </a:r>
            <a:r>
              <a:rPr lang="en-US">
                <a:latin typeface="Courier New" pitchFamily="-111" charset="0"/>
                <a:cs typeface="Times New Roman" pitchFamily="-111" charset="0"/>
              </a:rPr>
              <a:t>AGGREGATE_COLUMN</a:t>
            </a:r>
            <a:r>
              <a:rPr lang="en-US">
                <a:latin typeface="Times New Roman" pitchFamily="-111" charset="0"/>
                <a:cs typeface="Times New Roman" pitchFamily="-111" charset="0"/>
              </a:rPr>
              <a:t> </a:t>
            </a:r>
          </a:p>
          <a:p>
            <a:pPr lvl="2" eaLnBrk="1" hangingPunct="1"/>
            <a:r>
              <a:rPr lang="en-US">
                <a:latin typeface="Times New Roman" pitchFamily="-111" charset="0"/>
                <a:cs typeface="Times New Roman" pitchFamily="-111" charset="0"/>
              </a:rPr>
              <a:t>Identify the aggregate function to run against the specified column in the theme layer</a:t>
            </a:r>
          </a:p>
          <a:p>
            <a:pPr lvl="1" eaLnBrk="1" hangingPunct="1">
              <a:buFontTx/>
              <a:buChar char="•"/>
            </a:pPr>
            <a:r>
              <a:rPr lang="en-US">
                <a:latin typeface="Courier New" pitchFamily="-111" charset="0"/>
                <a:cs typeface="Times New Roman" pitchFamily="-111" charset="0"/>
              </a:rPr>
              <a:t>WINDOW_TABLE_NAME</a:t>
            </a:r>
            <a:r>
              <a:rPr lang="en-US">
                <a:latin typeface="Times New Roman" pitchFamily="-111" charset="0"/>
                <a:cs typeface="Times New Roman" pitchFamily="-111" charset="0"/>
              </a:rPr>
              <a:t> and </a:t>
            </a:r>
            <a:r>
              <a:rPr lang="en-US">
                <a:latin typeface="Courier New" pitchFamily="-111" charset="0"/>
                <a:cs typeface="Times New Roman" pitchFamily="-111" charset="0"/>
              </a:rPr>
              <a:t>WINDOW_COLUMN_NAME </a:t>
            </a:r>
            <a:r>
              <a:rPr lang="en-US">
                <a:latin typeface="Times New Roman" pitchFamily="-111" charset="0"/>
                <a:cs typeface="Times New Roman" pitchFamily="-111" charset="0"/>
              </a:rPr>
              <a:t>are used to uniquely identify the window layer</a:t>
            </a:r>
          </a:p>
          <a:p>
            <a:pPr lvl="1" eaLnBrk="1" hangingPunct="1">
              <a:buFontTx/>
              <a:buChar char="•"/>
            </a:pPr>
            <a:r>
              <a:rPr lang="en-US">
                <a:latin typeface="Courier New" pitchFamily="-111" charset="0"/>
                <a:cs typeface="Times New Roman" pitchFamily="-111" charset="0"/>
              </a:rPr>
              <a:t>DISTANCE_SPEC</a:t>
            </a:r>
            <a:r>
              <a:rPr lang="en-US">
                <a:latin typeface="Times New Roman" pitchFamily="-111" charset="0"/>
                <a:cs typeface="Times New Roman" pitchFamily="-111" charset="0"/>
              </a:rPr>
              <a:t> is the optional optional distance and unit to buffer the window geometry, or </a:t>
            </a:r>
            <a:r>
              <a:rPr lang="en-US">
                <a:latin typeface="Courier New" pitchFamily="-111" charset="0"/>
                <a:cs typeface="Times New Roman" pitchFamily="-111" charset="0"/>
              </a:rPr>
              <a:t>SDO_NUM_RES=VALUE</a:t>
            </a:r>
            <a:r>
              <a:rPr lang="en-US">
                <a:latin typeface="Times New Roman" pitchFamily="-111" charset="0"/>
                <a:cs typeface="Times New Roman" pitchFamily="-111" charset="0"/>
              </a:rPr>
              <a:t> for nearest neighbor processing.</a:t>
            </a:r>
          </a:p>
          <a:p>
            <a:pPr lvl="1" eaLnBrk="1" hangingPunct="1"/>
            <a:r>
              <a:rPr lang="en-US">
                <a:latin typeface="Times New Roman" pitchFamily="-111" charset="0"/>
                <a:cs typeface="Times New Roman" pitchFamily="-111" charset="0"/>
              </a:rPr>
              <a:t>The function returns the </a:t>
            </a:r>
            <a:r>
              <a:rPr lang="en-US">
                <a:latin typeface="Courier New" pitchFamily="-111" charset="0"/>
                <a:cs typeface="Times New Roman" pitchFamily="-111" charset="0"/>
              </a:rPr>
              <a:t>ROWID</a:t>
            </a:r>
            <a:r>
              <a:rPr lang="en-US">
                <a:latin typeface="Times New Roman" pitchFamily="-111" charset="0"/>
                <a:cs typeface="Times New Roman" pitchFamily="-111" charset="0"/>
              </a:rPr>
              <a:t> of each window geometry in the </a:t>
            </a:r>
            <a:r>
              <a:rPr lang="en-US">
                <a:latin typeface="Courier New" pitchFamily="-111" charset="0"/>
                <a:cs typeface="Times New Roman" pitchFamily="-111" charset="0"/>
              </a:rPr>
              <a:t>REGION_ID</a:t>
            </a:r>
            <a:r>
              <a:rPr lang="en-US">
                <a:latin typeface="Times New Roman" pitchFamily="-111" charset="0"/>
                <a:cs typeface="Times New Roman" pitchFamily="-111" charset="0"/>
              </a:rPr>
              <a:t> attribute, the aggregate results associated with the </a:t>
            </a:r>
            <a:r>
              <a:rPr lang="en-US">
                <a:latin typeface="Courier New" pitchFamily="-111" charset="0"/>
                <a:cs typeface="Times New Roman" pitchFamily="-111" charset="0"/>
              </a:rPr>
              <a:t>REGION_ID</a:t>
            </a:r>
            <a:r>
              <a:rPr lang="en-US">
                <a:latin typeface="Times New Roman" pitchFamily="-111" charset="0"/>
                <a:cs typeface="Times New Roman" pitchFamily="-111" charset="0"/>
              </a:rPr>
              <a:t> in the </a:t>
            </a:r>
            <a:r>
              <a:rPr lang="en-US">
                <a:latin typeface="Courier New" pitchFamily="-111" charset="0"/>
                <a:cs typeface="Times New Roman" pitchFamily="-111" charset="0"/>
              </a:rPr>
              <a:t>AGGREGATE_VALUE</a:t>
            </a:r>
            <a:r>
              <a:rPr lang="en-US">
                <a:latin typeface="Times New Roman" pitchFamily="-111" charset="0"/>
                <a:cs typeface="Times New Roman" pitchFamily="-111" charset="0"/>
              </a:rPr>
              <a:t> attribute, and the input geometry in the </a:t>
            </a:r>
            <a:r>
              <a:rPr lang="en-US">
                <a:latin typeface="Courier New" pitchFamily="-111" charset="0"/>
                <a:cs typeface="Times New Roman" pitchFamily="-111" charset="0"/>
              </a:rPr>
              <a:t>GEOMETRY</a:t>
            </a:r>
            <a:r>
              <a:rPr lang="en-US">
                <a:latin typeface="Times New Roman" pitchFamily="-111" charset="0"/>
                <a:cs typeface="Times New Roman" pitchFamily="-111" charset="0"/>
              </a:rPr>
              <a:t> attribute of the </a:t>
            </a:r>
            <a:r>
              <a:rPr lang="en-US">
                <a:latin typeface="Courier New" pitchFamily="-111" charset="0"/>
                <a:cs typeface="Times New Roman" pitchFamily="-111" charset="0"/>
              </a:rPr>
              <a:t>SDO_REGAGGRSET</a:t>
            </a:r>
            <a:r>
              <a:rPr lang="en-US">
                <a:latin typeface="Times New Roman" pitchFamily="-111" charset="0"/>
                <a:cs typeface="Times New Roman" pitchFamily="-111" charset="0"/>
              </a:rPr>
              <a:t> type.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206B059-7735-7E4C-9FDE-A1149D097733}" type="slidenum">
              <a:rPr lang="en-US"/>
              <a:pPr/>
              <a:t>14</a:t>
            </a:fld>
            <a:endParaRPr lang="en-US"/>
          </a:p>
        </p:txBody>
      </p:sp>
      <p:sp>
        <p:nvSpPr>
          <p:cNvPr id="6041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042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0421" name="Rectangle 4"/>
          <p:cNvSpPr>
            <a:spLocks noGrp="1" noRot="1" noChangeAspect="1" noChangeArrowheads="1" noTextEdit="1"/>
          </p:cNvSpPr>
          <p:nvPr>
            <p:ph type="sldImg"/>
          </p:nvPr>
        </p:nvSpPr>
        <p:spPr>
          <a:xfrm>
            <a:off x="209550" y="457200"/>
            <a:ext cx="6438900" cy="4457700"/>
          </a:xfrm>
          <a:ln/>
        </p:spPr>
      </p:sp>
      <p:sp>
        <p:nvSpPr>
          <p:cNvPr id="60422"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Courier New" pitchFamily="-111" charset="0"/>
                <a:cs typeface="Times New Roman" pitchFamily="-111" charset="0"/>
              </a:rPr>
              <a:t>SDO_SAM.AGGREGATES_FOR_LAYER</a:t>
            </a:r>
            <a:endParaRPr lang="en-US">
              <a:latin typeface="Times New Roman" pitchFamily="-111" charset="0"/>
              <a:cs typeface="Times New Roman" pitchFamily="-111" charset="0"/>
            </a:endParaRPr>
          </a:p>
          <a:p>
            <a:pPr lvl="1" eaLnBrk="1" hangingPunct="1"/>
            <a:r>
              <a:rPr lang="en-US">
                <a:latin typeface="Times New Roman" pitchFamily="-111" charset="0"/>
                <a:cs typeface="Times New Roman" pitchFamily="-111" charset="0"/>
              </a:rPr>
              <a:t>This is an example of the use of the </a:t>
            </a:r>
            <a:r>
              <a:rPr lang="en-US">
                <a:latin typeface="Courier New" pitchFamily="-111" charset="0"/>
                <a:cs typeface="Times New Roman" pitchFamily="-111" charset="0"/>
              </a:rPr>
              <a:t>SDO_SAM.AGGREGATES_FOR_LAYER</a:t>
            </a:r>
            <a:r>
              <a:rPr lang="en-US">
                <a:latin typeface="Times New Roman" pitchFamily="-111" charset="0"/>
                <a:cs typeface="Times New Roman" pitchFamily="-111" charset="0"/>
              </a:rPr>
              <a:t> function.  Each point in the </a:t>
            </a:r>
            <a:r>
              <a:rPr lang="en-US">
                <a:latin typeface="Courier New" pitchFamily="-111" charset="0"/>
                <a:cs typeface="Times New Roman" pitchFamily="-111" charset="0"/>
              </a:rPr>
              <a:t>GEOD_CITIES</a:t>
            </a:r>
            <a:r>
              <a:rPr lang="en-US">
                <a:latin typeface="Times New Roman" pitchFamily="-111" charset="0"/>
                <a:cs typeface="Times New Roman" pitchFamily="-111" charset="0"/>
              </a:rPr>
              <a:t> layer is buffered by three miles, and the ratio of the overlapping region of each county that intersects the buffered city is used to determine the total population value (</a:t>
            </a:r>
            <a:r>
              <a:rPr lang="en-US">
                <a:latin typeface="Courier New" pitchFamily="-111" charset="0"/>
                <a:cs typeface="Times New Roman" pitchFamily="-111" charset="0"/>
              </a:rPr>
              <a:t>TOTPOP</a:t>
            </a:r>
            <a:r>
              <a:rPr lang="en-US">
                <a:latin typeface="Times New Roman" pitchFamily="-111" charset="0"/>
                <a:cs typeface="Times New Roman" pitchFamily="-111" charset="0"/>
              </a:rPr>
              <a:t>) used for each county.  The proportion of </a:t>
            </a:r>
            <a:r>
              <a:rPr lang="en-US">
                <a:latin typeface="Courier New" pitchFamily="-111" charset="0"/>
                <a:cs typeface="Times New Roman" pitchFamily="-111" charset="0"/>
              </a:rPr>
              <a:t>TOTPOP</a:t>
            </a:r>
            <a:r>
              <a:rPr lang="en-US">
                <a:latin typeface="Times New Roman" pitchFamily="-111" charset="0"/>
                <a:cs typeface="Times New Roman" pitchFamily="-111" charset="0"/>
              </a:rPr>
              <a:t> used when summing the data is the same as the proportion of overlapping area of the county with the buffered city.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4B49555-D72C-8D44-980A-67432D9DBF64}" type="slidenum">
              <a:rPr lang="en-US"/>
              <a:pPr/>
              <a:t>15</a:t>
            </a:fld>
            <a:endParaRPr lang="en-US"/>
          </a:p>
        </p:txBody>
      </p:sp>
      <p:sp>
        <p:nvSpPr>
          <p:cNvPr id="6144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144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1445" name="Rectangle 4"/>
          <p:cNvSpPr>
            <a:spLocks noGrp="1" noRot="1" noChangeAspect="1" noChangeArrowheads="1" noTextEdit="1"/>
          </p:cNvSpPr>
          <p:nvPr>
            <p:ph type="sldImg"/>
          </p:nvPr>
        </p:nvSpPr>
        <p:spPr>
          <a:xfrm>
            <a:off x="209550" y="457200"/>
            <a:ext cx="6438900" cy="4457700"/>
          </a:xfrm>
          <a:ln/>
        </p:spPr>
      </p:sp>
      <p:sp>
        <p:nvSpPr>
          <p:cNvPr id="6144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Neighborhood Analysis</a:t>
            </a:r>
          </a:p>
          <a:p>
            <a:pPr lvl="1" eaLnBrk="1" hangingPunct="1"/>
            <a:r>
              <a:rPr lang="en-US">
                <a:latin typeface="Times New Roman" pitchFamily="-111" charset="0"/>
                <a:cs typeface="Times New Roman" pitchFamily="-111" charset="0"/>
              </a:rPr>
              <a:t>The </a:t>
            </a:r>
            <a:r>
              <a:rPr lang="en-US">
                <a:latin typeface="Courier New" pitchFamily="-111" charset="0"/>
                <a:cs typeface="Times New Roman" pitchFamily="-111" charset="0"/>
              </a:rPr>
              <a:t>SDO_SAM.TILED_AGGREGATES</a:t>
            </a:r>
            <a:r>
              <a:rPr lang="en-US">
                <a:latin typeface="Times New Roman" pitchFamily="-111" charset="0"/>
                <a:cs typeface="Times New Roman" pitchFamily="-111" charset="0"/>
              </a:rPr>
              <a:t> function generates geometry tiles, compares them with the geometries in the “THEME” layer and aggregates numeric data from the theme layer for each tile. The aggregate is based on the proportion of the area of the theme that overlaps the tile geometry, and assuming uniform data distribution within the theme geometry.  For instance, if one half of the area of one theme geometry overlaps the tile, and one third of another theme geometry overlaps the tile, then the returned aggregate value only takes into account one half the numeric value of first theme and one third of the numeric value associated with the second theme.</a:t>
            </a:r>
          </a:p>
          <a:p>
            <a:pPr lvl="1" eaLnBrk="1" hangingPunct="1"/>
            <a:r>
              <a:rPr lang="en-US">
                <a:latin typeface="Times New Roman" pitchFamily="-111" charset="0"/>
                <a:cs typeface="Times New Roman" pitchFamily="-111" charset="0"/>
              </a:rPr>
              <a:t>The function returns a geometry associated with each tile, a tile code, and a numeric aggregate value in the </a:t>
            </a:r>
            <a:r>
              <a:rPr lang="en-US">
                <a:latin typeface="Courier New" pitchFamily="-111" charset="0"/>
                <a:cs typeface="Times New Roman" pitchFamily="-111" charset="0"/>
              </a:rPr>
              <a:t>SDO_REGAGGRSET</a:t>
            </a:r>
            <a:r>
              <a:rPr lang="en-US">
                <a:latin typeface="Times New Roman" pitchFamily="-111" charset="0"/>
                <a:cs typeface="Times New Roman" pitchFamily="-111" charset="0"/>
              </a:rPr>
              <a:t> type</a:t>
            </a:r>
          </a:p>
          <a:p>
            <a:pPr lvl="1" eaLnBrk="1" hangingPunct="1"/>
            <a:endParaRPr lang="en-US">
              <a:latin typeface="Times New Roman" pitchFamily="-111" charset="0"/>
              <a:cs typeface="Times New Roman" pitchFamily="-11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E2A0968-9805-F54D-BB31-8233783A223F}" type="slidenum">
              <a:rPr lang="en-US"/>
              <a:pPr/>
              <a:t>16</a:t>
            </a:fld>
            <a:endParaRPr lang="en-US"/>
          </a:p>
        </p:txBody>
      </p:sp>
      <p:sp>
        <p:nvSpPr>
          <p:cNvPr id="6246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246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2469" name="Rectangle 4"/>
          <p:cNvSpPr>
            <a:spLocks noGrp="1" noRot="1" noChangeAspect="1" noChangeArrowheads="1" noTextEdit="1"/>
          </p:cNvSpPr>
          <p:nvPr>
            <p:ph type="sldImg"/>
          </p:nvPr>
        </p:nvSpPr>
        <p:spPr>
          <a:xfrm>
            <a:off x="209550" y="457200"/>
            <a:ext cx="6438900" cy="4457700"/>
          </a:xfrm>
          <a:ln/>
        </p:spPr>
      </p:sp>
      <p:sp>
        <p:nvSpPr>
          <p:cNvPr id="62470"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Neighborhood Analysis</a:t>
            </a:r>
          </a:p>
          <a:p>
            <a:pPr lvl="1" eaLnBrk="1" hangingPunct="1"/>
            <a:r>
              <a:rPr lang="en-US">
                <a:latin typeface="Times New Roman" pitchFamily="-111" charset="0"/>
                <a:cs typeface="Times New Roman" pitchFamily="-111" charset="0"/>
              </a:rPr>
              <a:t>The </a:t>
            </a:r>
            <a:r>
              <a:rPr lang="en-US">
                <a:latin typeface="Courier New" pitchFamily="-111" charset="0"/>
                <a:cs typeface="Times New Roman" pitchFamily="-111" charset="0"/>
              </a:rPr>
              <a:t>SDO_SAM.TILED_AGGREGATES</a:t>
            </a:r>
            <a:r>
              <a:rPr lang="en-US">
                <a:latin typeface="Times New Roman" pitchFamily="-111" charset="0"/>
                <a:cs typeface="Times New Roman" pitchFamily="-111" charset="0"/>
              </a:rPr>
              <a:t> function generates geometry tiles, compares them with the geometries in the “THEME” layer and aggregates numeric data from the theme layer for each tile. The aggregate is based on the proportion of the area of the theme that overlaps the tile geometry, and assuming uniform data distribution within the theme geometry.  For instance, if one half of the area of one theme geometry overlaps the tile, and one third of another theme geometry overlaps the tile, then the returned aggregate value only takes into account one half the numeric value of first theme and one third of the numeric value associated with the second theme.</a:t>
            </a:r>
          </a:p>
          <a:p>
            <a:pPr lvl="1" eaLnBrk="1" hangingPunct="1"/>
            <a:r>
              <a:rPr lang="en-US">
                <a:latin typeface="Times New Roman" pitchFamily="-111" charset="0"/>
                <a:cs typeface="Times New Roman" pitchFamily="-111" charset="0"/>
              </a:rPr>
              <a:t>The function returns a geometry associated with each tile, a tile code, and a numeric aggregate value in the </a:t>
            </a:r>
            <a:r>
              <a:rPr lang="en-US">
                <a:latin typeface="Courier New" pitchFamily="-111" charset="0"/>
                <a:cs typeface="Times New Roman" pitchFamily="-111" charset="0"/>
              </a:rPr>
              <a:t>SDO_REGAGGRSET</a:t>
            </a:r>
            <a:r>
              <a:rPr lang="en-US">
                <a:latin typeface="Times New Roman" pitchFamily="-111" charset="0"/>
                <a:cs typeface="Times New Roman" pitchFamily="-111" charset="0"/>
              </a:rPr>
              <a:t> type.</a:t>
            </a:r>
          </a:p>
          <a:p>
            <a:pPr lvl="1" eaLnBrk="1" hangingPunct="1"/>
            <a:endParaRPr lang="en-US">
              <a:latin typeface="Times New Roman" pitchFamily="-111" charset="0"/>
              <a:cs typeface="Times New Roman" pitchFamily="-11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6979CD5-5758-7042-856B-E6649C49A1CF}" type="slidenum">
              <a:rPr lang="en-US"/>
              <a:pPr/>
              <a:t>17</a:t>
            </a:fld>
            <a:endParaRPr lang="en-US"/>
          </a:p>
        </p:txBody>
      </p:sp>
      <p:sp>
        <p:nvSpPr>
          <p:cNvPr id="6349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349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3493" name="Rectangle 4"/>
          <p:cNvSpPr>
            <a:spLocks noGrp="1" noRot="1" noChangeAspect="1" noChangeArrowheads="1" noTextEdit="1"/>
          </p:cNvSpPr>
          <p:nvPr>
            <p:ph type="sldImg"/>
          </p:nvPr>
        </p:nvSpPr>
        <p:spPr>
          <a:xfrm>
            <a:off x="209550" y="457200"/>
            <a:ext cx="6438900" cy="4457700"/>
          </a:xfrm>
          <a:ln/>
        </p:spPr>
      </p:sp>
      <p:sp>
        <p:nvSpPr>
          <p:cNvPr id="63494"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Courier New" pitchFamily="-111" charset="0"/>
                <a:cs typeface="Times New Roman" pitchFamily="-111" charset="0"/>
              </a:rPr>
              <a:t>SDO_SAM.TILED_AGGREGATES</a:t>
            </a:r>
            <a:endParaRPr lang="en-US">
              <a:latin typeface="Times New Roman" pitchFamily="-111" charset="0"/>
              <a:cs typeface="Times New Roman" pitchFamily="-111" charset="0"/>
            </a:endParaRPr>
          </a:p>
          <a:p>
            <a:pPr lvl="1" eaLnBrk="1" hangingPunct="1"/>
            <a:r>
              <a:rPr lang="en-US">
                <a:latin typeface="Times New Roman" pitchFamily="-111" charset="0"/>
                <a:cs typeface="Times New Roman" pitchFamily="-111" charset="0"/>
              </a:rPr>
              <a:t>On the following slide is an example of the use of the </a:t>
            </a:r>
            <a:r>
              <a:rPr lang="en-US">
                <a:latin typeface="Courier New" pitchFamily="-111" charset="0"/>
                <a:cs typeface="Times New Roman" pitchFamily="-111" charset="0"/>
              </a:rPr>
              <a:t>SDO_SAM.TILED_AGGREGATES</a:t>
            </a:r>
            <a:r>
              <a:rPr lang="en-US">
                <a:latin typeface="Times New Roman" pitchFamily="-111" charset="0"/>
                <a:cs typeface="Times New Roman" pitchFamily="-111" charset="0"/>
              </a:rPr>
              <a:t>.  In the example, the function creates 1024 tiles, then finds the sum of the total population of all of the counties that intersect each tile, using the proportion of the population for each county that is equivalent to the the proportion of the county that overlaps the generated tile.</a:t>
            </a:r>
          </a:p>
          <a:p>
            <a:pPr lvl="1" eaLnBrk="1" hangingPunct="1"/>
            <a:r>
              <a:rPr lang="en-US">
                <a:latin typeface="Times New Roman" pitchFamily="-111" charset="0"/>
                <a:cs typeface="Times New Roman" pitchFamily="-111" charset="0"/>
              </a:rPr>
              <a:t>The tile geometry, the aggregate value, and the tile code are all returned by this function.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0EB7235-FFDB-0643-B3AF-C66338F49594}" type="slidenum">
              <a:rPr lang="en-US"/>
              <a:pPr/>
              <a:t>18</a:t>
            </a:fld>
            <a:endParaRPr lang="en-US"/>
          </a:p>
        </p:txBody>
      </p:sp>
      <p:sp>
        <p:nvSpPr>
          <p:cNvPr id="6451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451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4517" name="Rectangle 4"/>
          <p:cNvSpPr>
            <a:spLocks noGrp="1" noRot="1" noChangeAspect="1" noChangeArrowheads="1" noTextEdit="1"/>
          </p:cNvSpPr>
          <p:nvPr>
            <p:ph type="sldImg"/>
          </p:nvPr>
        </p:nvSpPr>
        <p:spPr>
          <a:xfrm>
            <a:off x="209550" y="457200"/>
            <a:ext cx="6438900" cy="4457700"/>
          </a:xfrm>
          <a:ln/>
        </p:spPr>
      </p:sp>
      <p:sp>
        <p:nvSpPr>
          <p:cNvPr id="64518"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Courier New" pitchFamily="-111" charset="0"/>
                <a:cs typeface="Times New Roman" pitchFamily="-111" charset="0"/>
              </a:rPr>
              <a:t>SDO_SAM.TILED_AGGREGATES</a:t>
            </a:r>
            <a:endParaRPr lang="en-US">
              <a:latin typeface="Times New Roman" pitchFamily="-111" charset="0"/>
              <a:cs typeface="Times New Roman" pitchFamily="-111" charset="0"/>
            </a:endParaRPr>
          </a:p>
          <a:p>
            <a:pPr lvl="1" eaLnBrk="1" hangingPunct="1"/>
            <a:r>
              <a:rPr lang="en-US">
                <a:latin typeface="Times New Roman" pitchFamily="-111" charset="0"/>
                <a:cs typeface="Times New Roman" pitchFamily="-111" charset="0"/>
              </a:rPr>
              <a:t>This is an example of the use of the </a:t>
            </a:r>
            <a:r>
              <a:rPr lang="en-US">
                <a:latin typeface="Courier New" pitchFamily="-111" charset="0"/>
                <a:cs typeface="Times New Roman" pitchFamily="-111" charset="0"/>
              </a:rPr>
              <a:t>SDO_SAM.TILED_AGGREGATES</a:t>
            </a:r>
            <a:r>
              <a:rPr lang="en-US">
                <a:latin typeface="Times New Roman" pitchFamily="-111" charset="0"/>
                <a:cs typeface="Times New Roman" pitchFamily="-111" charset="0"/>
              </a:rPr>
              <a:t>.  In this example, the function creates 1024 tiles, then finds the sum of the total population of all of the counties that intersect each tile, using the proportion of the population for each county that is equivalent to the the proportion of the county that overlaps the generated tile.</a:t>
            </a:r>
          </a:p>
          <a:p>
            <a:pPr lvl="1" eaLnBrk="1" hangingPunct="1"/>
            <a:r>
              <a:rPr lang="en-US">
                <a:latin typeface="Times New Roman" pitchFamily="-111" charset="0"/>
                <a:cs typeface="Times New Roman" pitchFamily="-111" charset="0"/>
              </a:rPr>
              <a:t>The tile geometry, the aggregate value, and the tile code are all returned by this function.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18889C99-80DA-114C-A715-BCD2958AE837}" type="slidenum">
              <a:rPr lang="en-US"/>
              <a:pPr/>
              <a:t>19</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latin typeface="Times New Roman" pitchFamily="-111" charset="0"/>
              <a:cs typeface="Times New Roman" pitchFamily="-11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FB501A14-A360-414E-B5A9-A73919C35363}" type="slidenum">
              <a:rPr lang="en-US"/>
              <a:pPr/>
              <a:t>20</a:t>
            </a:fld>
            <a:endParaRPr lang="en-US"/>
          </a:p>
        </p:txBody>
      </p:sp>
      <p:sp>
        <p:nvSpPr>
          <p:cNvPr id="6656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656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6565" name="Rectangle 4"/>
          <p:cNvSpPr>
            <a:spLocks noGrp="1" noRot="1" noChangeAspect="1" noChangeArrowheads="1" noTextEdit="1"/>
          </p:cNvSpPr>
          <p:nvPr>
            <p:ph type="sldImg"/>
          </p:nvPr>
        </p:nvSpPr>
        <p:spPr>
          <a:xfrm>
            <a:off x="209550" y="457200"/>
            <a:ext cx="6438900" cy="4457700"/>
          </a:xfrm>
          <a:ln/>
        </p:spPr>
      </p:sp>
      <p:sp>
        <p:nvSpPr>
          <p:cNvPr id="6656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Spatial Binning</a:t>
            </a:r>
          </a:p>
          <a:p>
            <a:pPr lvl="1" eaLnBrk="1" hangingPunct="1"/>
            <a:r>
              <a:rPr lang="en-US">
                <a:latin typeface="Times New Roman" pitchFamily="-111" charset="0"/>
                <a:cs typeface="Times New Roman" pitchFamily="-111" charset="0"/>
              </a:rPr>
              <a:t>Spatial binning is the process of grouping data into bins (or buckets) by associating data with a bin based on its spatial coordinates.  The bin information is stored with the data, and analysis can then be done on the data based on its location, that is, based on what bin the data is located in.</a:t>
            </a:r>
          </a:p>
          <a:p>
            <a:pPr lvl="1" eaLnBrk="1" hangingPunct="1"/>
            <a:r>
              <a:rPr lang="en-US">
                <a:latin typeface="Times New Roman" pitchFamily="-111" charset="0"/>
                <a:cs typeface="Times New Roman" pitchFamily="-111" charset="0"/>
              </a:rPr>
              <a:t>The process used for spatial binning is:</a:t>
            </a:r>
          </a:p>
          <a:p>
            <a:pPr lvl="2" eaLnBrk="1" hangingPunct="1"/>
            <a:r>
              <a:rPr lang="en-US">
                <a:latin typeface="Times New Roman" pitchFamily="-111" charset="0"/>
                <a:cs typeface="Times New Roman" pitchFamily="-111" charset="0"/>
              </a:rPr>
              <a:t>Create a table which contains the set of tiles that will be used as the bins that data will be associated with.</a:t>
            </a:r>
          </a:p>
          <a:p>
            <a:pPr lvl="2" eaLnBrk="1" hangingPunct="1"/>
            <a:r>
              <a:rPr lang="en-US">
                <a:latin typeface="Times New Roman" pitchFamily="-111" charset="0"/>
                <a:cs typeface="Times New Roman" pitchFamily="-111" charset="0"/>
              </a:rPr>
              <a:t>Add a numeric column which holds bin information to the table with the layer data.</a:t>
            </a:r>
          </a:p>
          <a:p>
            <a:pPr lvl="2" eaLnBrk="1" hangingPunct="1"/>
            <a:r>
              <a:rPr lang="en-US">
                <a:latin typeface="Times New Roman" pitchFamily="-111" charset="0"/>
                <a:cs typeface="Times New Roman" pitchFamily="-111" charset="0"/>
              </a:rPr>
              <a:t>Add bin information to new column in the layer table that associates the data to a bin.</a:t>
            </a:r>
          </a:p>
          <a:p>
            <a:pPr lvl="2" eaLnBrk="1" hangingPunct="1"/>
            <a:r>
              <a:rPr lang="en-US">
                <a:latin typeface="Times New Roman" pitchFamily="-111" charset="0"/>
                <a:cs typeface="Times New Roman" pitchFamily="-111" charset="0"/>
              </a:rPr>
              <a:t>Analyze/aggregate data based on the bin information.</a:t>
            </a:r>
          </a:p>
          <a:p>
            <a:pPr lvl="2" eaLnBrk="1" hangingPunct="1"/>
            <a:r>
              <a:rPr lang="en-US">
                <a:latin typeface="Times New Roman" pitchFamily="-111" charset="0"/>
                <a:cs typeface="Times New Roman" pitchFamily="-111" charset="0"/>
              </a:rPr>
              <a:t>As new rows are added to the table, assign bin information.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42E8D7F-5EA3-E44F-ADD7-AAA5901AD8CC}" type="slidenum">
              <a:rPr lang="en-US"/>
              <a:pPr/>
              <a:t>21</a:t>
            </a:fld>
            <a:endParaRPr lang="en-US"/>
          </a:p>
        </p:txBody>
      </p:sp>
      <p:sp>
        <p:nvSpPr>
          <p:cNvPr id="6758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758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7589" name="Rectangle 4"/>
          <p:cNvSpPr>
            <a:spLocks noGrp="1" noRot="1" noChangeAspect="1" noChangeArrowheads="1" noTextEdit="1"/>
          </p:cNvSpPr>
          <p:nvPr>
            <p:ph type="sldImg"/>
          </p:nvPr>
        </p:nvSpPr>
        <p:spPr>
          <a:xfrm>
            <a:off x="209550" y="457200"/>
            <a:ext cx="6438900" cy="4457700"/>
          </a:xfrm>
          <a:ln/>
        </p:spPr>
      </p:sp>
      <p:sp>
        <p:nvSpPr>
          <p:cNvPr id="67590"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Spatial Binning</a:t>
            </a:r>
          </a:p>
          <a:p>
            <a:pPr lvl="1" eaLnBrk="1" hangingPunct="1"/>
            <a:r>
              <a:rPr lang="en-US">
                <a:latin typeface="Times New Roman" pitchFamily="-111" charset="0"/>
                <a:cs typeface="Times New Roman" pitchFamily="-111" charset="0"/>
              </a:rPr>
              <a:t>Spatial binning is the process of grouping data into bins (or buckets) by associating data with a bin based on its spatial coordinates.  The bin information is stored with the data, and analysis can then be done on the data based on its location, that is, based on what bin the data is located in.</a:t>
            </a:r>
          </a:p>
          <a:p>
            <a:pPr lvl="1" eaLnBrk="1" hangingPunct="1"/>
            <a:r>
              <a:rPr lang="en-US">
                <a:latin typeface="Times New Roman" pitchFamily="-111" charset="0"/>
                <a:cs typeface="Times New Roman" pitchFamily="-111" charset="0"/>
              </a:rPr>
              <a:t>The process used for spatial binning is:</a:t>
            </a:r>
          </a:p>
          <a:p>
            <a:pPr lvl="2" eaLnBrk="1" hangingPunct="1"/>
            <a:r>
              <a:rPr lang="en-US">
                <a:latin typeface="Times New Roman" pitchFamily="-111" charset="0"/>
                <a:cs typeface="Times New Roman" pitchFamily="-111" charset="0"/>
              </a:rPr>
              <a:t>Create a table which contains the set of tiles that will be used as the bins that data will be associated with.</a:t>
            </a:r>
          </a:p>
          <a:p>
            <a:pPr lvl="2" eaLnBrk="1" hangingPunct="1"/>
            <a:r>
              <a:rPr lang="en-US">
                <a:latin typeface="Times New Roman" pitchFamily="-111" charset="0"/>
                <a:cs typeface="Times New Roman" pitchFamily="-111" charset="0"/>
              </a:rPr>
              <a:t>Add a numeric column which holds bin information to the table with the layer data.</a:t>
            </a:r>
          </a:p>
          <a:p>
            <a:pPr lvl="2" eaLnBrk="1" hangingPunct="1"/>
            <a:r>
              <a:rPr lang="en-US">
                <a:latin typeface="Times New Roman" pitchFamily="-111" charset="0"/>
                <a:cs typeface="Times New Roman" pitchFamily="-111" charset="0"/>
              </a:rPr>
              <a:t>Add bin information to new column in the layer table that associates the data to a bin.</a:t>
            </a:r>
          </a:p>
          <a:p>
            <a:pPr lvl="2" eaLnBrk="1" hangingPunct="1"/>
            <a:r>
              <a:rPr lang="en-US">
                <a:latin typeface="Times New Roman" pitchFamily="-111" charset="0"/>
                <a:cs typeface="Times New Roman" pitchFamily="-111" charset="0"/>
              </a:rPr>
              <a:t>Analyze/aggregate data based on the bin information.</a:t>
            </a:r>
          </a:p>
          <a:p>
            <a:pPr lvl="2" eaLnBrk="1" hangingPunct="1"/>
            <a:r>
              <a:rPr lang="en-US">
                <a:latin typeface="Times New Roman" pitchFamily="-111" charset="0"/>
                <a:cs typeface="Times New Roman" pitchFamily="-111" charset="0"/>
              </a:rPr>
              <a:t>As new rows are added to the table, assign bin information.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3BC7084-80F4-4247-8C4D-B8ADFFD1EF7F}" type="slidenum">
              <a:rPr lang="en-US"/>
              <a:pPr/>
              <a:t>22</a:t>
            </a:fld>
            <a:endParaRPr lang="en-US"/>
          </a:p>
        </p:txBody>
      </p:sp>
      <p:sp>
        <p:nvSpPr>
          <p:cNvPr id="6861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861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8613" name="Rectangle 4"/>
          <p:cNvSpPr>
            <a:spLocks noGrp="1" noRot="1" noChangeAspect="1" noChangeArrowheads="1" noTextEdit="1"/>
          </p:cNvSpPr>
          <p:nvPr>
            <p:ph type="sldImg"/>
          </p:nvPr>
        </p:nvSpPr>
        <p:spPr>
          <a:xfrm>
            <a:off x="209550" y="457200"/>
            <a:ext cx="6438900" cy="4457700"/>
          </a:xfrm>
          <a:ln/>
        </p:spPr>
      </p:sp>
      <p:sp>
        <p:nvSpPr>
          <p:cNvPr id="68614"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Spatial Binning Example</a:t>
            </a:r>
          </a:p>
          <a:p>
            <a:pPr lvl="1" eaLnBrk="1" hangingPunct="1"/>
            <a:r>
              <a:rPr lang="en-US">
                <a:latin typeface="Times New Roman" pitchFamily="-111" charset="0"/>
                <a:cs typeface="Times New Roman" pitchFamily="-111" charset="0"/>
              </a:rPr>
              <a:t>To start the spatial binning process, the function </a:t>
            </a:r>
            <a:r>
              <a:rPr lang="en-US">
                <a:latin typeface="Courier New" pitchFamily="-111" charset="0"/>
                <a:cs typeface="Times New Roman" pitchFamily="-111" charset="0"/>
              </a:rPr>
              <a:t>SDO_SAM.TILED_BINS</a:t>
            </a:r>
            <a:r>
              <a:rPr lang="en-US">
                <a:latin typeface="Times New Roman" pitchFamily="-111" charset="0"/>
                <a:cs typeface="Times New Roman" pitchFamily="-111" charset="0"/>
              </a:rPr>
              <a:t> is used to create the tiles that will be stored in the bin table.  The function returns a table of type </a:t>
            </a:r>
            <a:r>
              <a:rPr lang="en-US">
                <a:latin typeface="Courier New" pitchFamily="-111" charset="0"/>
                <a:cs typeface="Times New Roman" pitchFamily="-111" charset="0"/>
              </a:rPr>
              <a:t>SDO_REGION</a:t>
            </a:r>
            <a:r>
              <a:rPr lang="en-US">
                <a:latin typeface="Times New Roman" pitchFamily="-111" charset="0"/>
                <a:cs typeface="Times New Roman" pitchFamily="-111" charset="0"/>
              </a:rPr>
              <a:t>, which includes a numeric tile id value and the geometric representation of the tile in a </a:t>
            </a:r>
            <a:r>
              <a:rPr lang="en-US">
                <a:latin typeface="Courier New" pitchFamily="-111" charset="0"/>
                <a:cs typeface="Times New Roman" pitchFamily="-111" charset="0"/>
              </a:rPr>
              <a:t>SDO_GEOMETRY</a:t>
            </a:r>
            <a:r>
              <a:rPr lang="en-US">
                <a:latin typeface="Times New Roman" pitchFamily="-111" charset="0"/>
                <a:cs typeface="Times New Roman" pitchFamily="-111" charset="0"/>
              </a:rPr>
              <a:t> object.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9D82ED6-4654-404E-8F7C-F152217A0F9D}" type="slidenum">
              <a:rPr lang="en-US"/>
              <a:pPr/>
              <a:t>3</a:t>
            </a:fld>
            <a:endParaRPr lang="en-US"/>
          </a:p>
        </p:txBody>
      </p:sp>
      <p:sp>
        <p:nvSpPr>
          <p:cNvPr id="5120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120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1205" name="Rectangle 4"/>
          <p:cNvSpPr>
            <a:spLocks noGrp="1" noRot="1" noChangeAspect="1" noChangeArrowheads="1" noTextEdit="1"/>
          </p:cNvSpPr>
          <p:nvPr>
            <p:ph type="sldImg"/>
          </p:nvPr>
        </p:nvSpPr>
        <p:spPr>
          <a:xfrm>
            <a:off x="209550" y="457200"/>
            <a:ext cx="6438900" cy="4457700"/>
          </a:xfrm>
          <a:ln/>
        </p:spPr>
      </p:sp>
      <p:sp>
        <p:nvSpPr>
          <p:cNvPr id="5120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Spatial Analysis in Oracle10</a:t>
            </a:r>
            <a:r>
              <a:rPr lang="en-US" i="1">
                <a:latin typeface="Garamond" pitchFamily="-111" charset="0"/>
                <a:cs typeface="Times New Roman" pitchFamily="-111" charset="0"/>
              </a:rPr>
              <a:t>g</a:t>
            </a:r>
          </a:p>
          <a:p>
            <a:pPr lvl="1" eaLnBrk="1" hangingPunct="1"/>
            <a:r>
              <a:rPr lang="en-US">
                <a:latin typeface="Times New Roman" pitchFamily="-111" charset="0"/>
                <a:cs typeface="Times New Roman" pitchFamily="-111" charset="0"/>
              </a:rPr>
              <a:t>Spatial analysis functions materialize spatial relationships that can subsequently be used in Data Mining applications (Oracle Data Mining).  These spatial relationships are correlations between data based on location.  </a:t>
            </a:r>
          </a:p>
          <a:p>
            <a:pPr lvl="1" eaLnBrk="1" hangingPunct="1"/>
            <a:r>
              <a:rPr lang="en-US">
                <a:latin typeface="Times New Roman" pitchFamily="-111" charset="0"/>
                <a:cs typeface="Times New Roman" pitchFamily="-111" charset="0"/>
              </a:rPr>
              <a:t>There are four different types of analysis functions supplied with Oracle Spatial:</a:t>
            </a:r>
          </a:p>
          <a:p>
            <a:pPr lvl="1" eaLnBrk="1" hangingPunct="1"/>
            <a:r>
              <a:rPr lang="en-US">
                <a:latin typeface="Times New Roman" pitchFamily="-111" charset="0"/>
                <a:cs typeface="Times New Roman" pitchFamily="-111" charset="0"/>
              </a:rPr>
              <a:t>Neighborhood analysis determines specific information about an area of interest.  For example, find the population within a two mile radius around a proposed store location.  The results returned from this analysis are proportional to the overlap of the theme layer geometries with the geometry of interest.  </a:t>
            </a:r>
          </a:p>
          <a:p>
            <a:pPr lvl="1" eaLnBrk="1" hangingPunct="1"/>
            <a:r>
              <a:rPr lang="en-US">
                <a:latin typeface="Times New Roman" pitchFamily="-111" charset="0"/>
                <a:cs typeface="Times New Roman" pitchFamily="-111" charset="0"/>
              </a:rPr>
              <a:t>Spatial binning classifies data based on location.  For example, break the spatial extent (the bounds) of all customer location data into 64 bins, assign each customer to the appropriate location-based bin, and analyze the data in each bin.</a:t>
            </a:r>
          </a:p>
          <a:p>
            <a:pPr lvl="1" eaLnBrk="1" hangingPunct="1"/>
            <a:r>
              <a:rPr lang="en-US">
                <a:latin typeface="Times New Roman" pitchFamily="-111" charset="0"/>
                <a:cs typeface="Times New Roman" pitchFamily="-111" charset="0"/>
              </a:rPr>
              <a:t>Spatial clustering  determines patterns based on location.  For example, law enforcement organizations may identify patterns in location with respect to particular crimes.</a:t>
            </a:r>
          </a:p>
          <a:p>
            <a:pPr lvl="1" eaLnBrk="1" hangingPunct="1"/>
            <a:r>
              <a:rPr lang="en-US">
                <a:latin typeface="Times New Roman" pitchFamily="-111" charset="0"/>
                <a:cs typeface="Times New Roman" pitchFamily="-111" charset="0"/>
              </a:rPr>
              <a:t>Colocation analysis determines how the location of one item correlates to the location of another item.  An example is to determine if there is a correlation between the locations of video rental stores and pizza restaurants.</a:t>
            </a:r>
          </a:p>
          <a:p>
            <a:pPr lvl="1" eaLnBrk="1" hangingPunct="1"/>
            <a:endParaRPr lang="en-US">
              <a:latin typeface="Times New Roman" pitchFamily="-111" charset="0"/>
              <a:cs typeface="Times New Roman" pitchFamily="-11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28181C4-FCB0-2745-AF02-4ED40AFA1944}" type="slidenum">
              <a:rPr lang="en-US"/>
              <a:pPr/>
              <a:t>23</a:t>
            </a:fld>
            <a:endParaRPr lang="en-US"/>
          </a:p>
        </p:txBody>
      </p:sp>
      <p:sp>
        <p:nvSpPr>
          <p:cNvPr id="6963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963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69637" name="Rectangle 4"/>
          <p:cNvSpPr>
            <a:spLocks noGrp="1" noRot="1" noChangeAspect="1" noChangeArrowheads="1" noTextEdit="1"/>
          </p:cNvSpPr>
          <p:nvPr>
            <p:ph type="sldImg"/>
          </p:nvPr>
        </p:nvSpPr>
        <p:spPr>
          <a:xfrm>
            <a:off x="209550" y="457200"/>
            <a:ext cx="6438900" cy="4457700"/>
          </a:xfrm>
          <a:ln/>
        </p:spPr>
      </p:sp>
      <p:sp>
        <p:nvSpPr>
          <p:cNvPr id="69638"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Spatial Binning Example (continued)</a:t>
            </a:r>
          </a:p>
          <a:p>
            <a:pPr lvl="1" eaLnBrk="1" hangingPunct="1"/>
            <a:r>
              <a:rPr lang="en-US">
                <a:latin typeface="Times New Roman" pitchFamily="-111" charset="0"/>
                <a:cs typeface="Times New Roman" pitchFamily="-111" charset="0"/>
              </a:rPr>
              <a:t>The parameters to </a:t>
            </a:r>
            <a:r>
              <a:rPr lang="en-US">
                <a:latin typeface="Courier New" pitchFamily="-111" charset="0"/>
                <a:cs typeface="Times New Roman" pitchFamily="-111" charset="0"/>
              </a:rPr>
              <a:t>SDO_SAM.BIN_TILES</a:t>
            </a:r>
            <a:r>
              <a:rPr lang="en-US">
                <a:latin typeface="Times New Roman" pitchFamily="-111" charset="0"/>
                <a:cs typeface="Times New Roman" pitchFamily="-111" charset="0"/>
              </a:rPr>
              <a:t> include:</a:t>
            </a:r>
          </a:p>
          <a:p>
            <a:pPr lvl="2" eaLnBrk="1" hangingPunct="1"/>
            <a:r>
              <a:rPr lang="en-US">
                <a:latin typeface="Times New Roman" pitchFamily="-111" charset="0"/>
                <a:cs typeface="Times New Roman" pitchFamily="-111" charset="0"/>
              </a:rPr>
              <a:t>The upper and lower bounds of the coordinate system on the X axis (or Longitude if the data is geodetic)</a:t>
            </a:r>
          </a:p>
          <a:p>
            <a:pPr lvl="2" eaLnBrk="1" hangingPunct="1"/>
            <a:r>
              <a:rPr lang="en-US">
                <a:latin typeface="Times New Roman" pitchFamily="-111" charset="0"/>
                <a:cs typeface="Times New Roman" pitchFamily="-111" charset="0"/>
              </a:rPr>
              <a:t>The upper and lower bounds of the coordinate system on the Y axis (or Latitude if the data is geodetic)</a:t>
            </a:r>
          </a:p>
          <a:p>
            <a:pPr lvl="2" eaLnBrk="1" hangingPunct="1"/>
            <a:r>
              <a:rPr lang="en-US">
                <a:latin typeface="Times New Roman" pitchFamily="-111" charset="0"/>
                <a:cs typeface="Times New Roman" pitchFamily="-111" charset="0"/>
              </a:rPr>
              <a:t>The tiling level, or number of times to subdivide the coordinate system.  The number of tiles increases by a factor of four each time the tiling level goes up by one</a:t>
            </a:r>
          </a:p>
          <a:p>
            <a:pPr lvl="2" eaLnBrk="1" hangingPunct="1"/>
            <a:r>
              <a:rPr lang="en-US">
                <a:latin typeface="Times New Roman" pitchFamily="-111" charset="0"/>
                <a:cs typeface="Times New Roman" pitchFamily="-111" charset="0"/>
              </a:rPr>
              <a:t>The spatial reference system id</a:t>
            </a:r>
          </a:p>
          <a:p>
            <a:pPr lvl="1" eaLnBrk="1" hangingPunct="1"/>
            <a:r>
              <a:rPr lang="en-US">
                <a:latin typeface="Times New Roman" pitchFamily="-111" charset="0"/>
                <a:cs typeface="Times New Roman" pitchFamily="-111" charset="0"/>
              </a:rPr>
              <a:t>In the example, a table called bin_tiles is created with two columns.  The first column is an ID column which holds the bin_id, and the second column is a geometry column which holds the coordinates of the bin itself.  The values stored in the table are generated by the function </a:t>
            </a:r>
            <a:r>
              <a:rPr lang="en-US">
                <a:latin typeface="Courier New" pitchFamily="-111" charset="0"/>
                <a:cs typeface="Times New Roman" pitchFamily="-111" charset="0"/>
              </a:rPr>
              <a:t>SDO_SAM.TILED_BINS</a:t>
            </a:r>
            <a:r>
              <a:rPr lang="en-US">
                <a:latin typeface="Times New Roman" pitchFamily="-111" charset="0"/>
                <a:cs typeface="Times New Roman" pitchFamily="-111" charset="0"/>
              </a:rPr>
              <a:t>.  The bounds of the coordinate system are –180 to 180 degrees longitude, and –90 to 90 degrees latitude.  The tiling level is set to five, which means there will be 4</a:t>
            </a:r>
            <a:r>
              <a:rPr lang="en-US" baseline="30000">
                <a:latin typeface="Times New Roman" pitchFamily="-111" charset="0"/>
                <a:cs typeface="Times New Roman" pitchFamily="-111" charset="0"/>
              </a:rPr>
              <a:t>5</a:t>
            </a:r>
            <a:r>
              <a:rPr lang="en-US">
                <a:latin typeface="Times New Roman" pitchFamily="-111" charset="0"/>
                <a:cs typeface="Times New Roman" pitchFamily="-111" charset="0"/>
              </a:rPr>
              <a:t> (1024) tiles generated.  The coordinate system these tiles are generated for is 8307 (WGS 84).</a:t>
            </a:r>
          </a:p>
          <a:p>
            <a:pPr lvl="1" eaLnBrk="1" hangingPunct="1"/>
            <a:endParaRPr lang="en-US">
              <a:latin typeface="Times New Roman" pitchFamily="-111" charset="0"/>
              <a:cs typeface="Times New Roman" pitchFamily="-111" charset="0"/>
            </a:endParaRPr>
          </a:p>
          <a:p>
            <a:pPr lvl="1" eaLnBrk="1" hangingPunct="1"/>
            <a:endParaRPr lang="en-US">
              <a:latin typeface="Times New Roman" pitchFamily="-111" charset="0"/>
              <a:cs typeface="Times New Roman" pitchFamily="-11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725892C-3E83-E042-BB61-811773ACA04B}" type="slidenum">
              <a:rPr lang="en-US"/>
              <a:pPr/>
              <a:t>24</a:t>
            </a:fld>
            <a:endParaRPr lang="en-US"/>
          </a:p>
        </p:txBody>
      </p:sp>
      <p:sp>
        <p:nvSpPr>
          <p:cNvPr id="7065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066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0661" name="Rectangle 4"/>
          <p:cNvSpPr>
            <a:spLocks noGrp="1" noRot="1" noChangeAspect="1" noChangeArrowheads="1" noTextEdit="1"/>
          </p:cNvSpPr>
          <p:nvPr>
            <p:ph type="sldImg"/>
          </p:nvPr>
        </p:nvSpPr>
        <p:spPr>
          <a:xfrm>
            <a:off x="209550" y="457200"/>
            <a:ext cx="6438900" cy="4457700"/>
          </a:xfrm>
          <a:ln/>
        </p:spPr>
      </p:sp>
      <p:sp>
        <p:nvSpPr>
          <p:cNvPr id="70662"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Spatial Binning Example (continued)</a:t>
            </a:r>
          </a:p>
          <a:p>
            <a:pPr lvl="1" eaLnBrk="1" hangingPunct="1"/>
            <a:r>
              <a:rPr lang="en-US">
                <a:latin typeface="Times New Roman" pitchFamily="-111" charset="0"/>
                <a:cs typeface="Times New Roman" pitchFamily="-111" charset="0"/>
              </a:rPr>
              <a:t>After the table with the bin tiles has been created, all of the geometries in the layer need to be assigned a single bin id.  This is done by adding a bin id column to the table with the spatial layer.</a:t>
            </a:r>
          </a:p>
          <a:p>
            <a:pPr lvl="1" eaLnBrk="1" hangingPunct="1"/>
            <a:r>
              <a:rPr lang="en-US">
                <a:latin typeface="Times New Roman" pitchFamily="-111" charset="0"/>
                <a:cs typeface="Times New Roman" pitchFamily="-111" charset="0"/>
              </a:rPr>
              <a:t>The next step is to associate each geometry in the layer to a single bin id. This is done using the </a:t>
            </a:r>
            <a:r>
              <a:rPr lang="en-US">
                <a:latin typeface="Courier New" pitchFamily="-111" charset="0"/>
                <a:cs typeface="Times New Roman" pitchFamily="-111" charset="0"/>
              </a:rPr>
              <a:t>SDO_SAM.BIN_LAYER</a:t>
            </a:r>
            <a:r>
              <a:rPr lang="en-US">
                <a:latin typeface="Times New Roman" pitchFamily="-111" charset="0"/>
                <a:cs typeface="Times New Roman" pitchFamily="-111" charset="0"/>
              </a:rPr>
              <a:t> procedure.  This procedure compares each of the geometries in the layer with all of the geometries they overlap in the bin table, and assigns each geometry a bin id.  This is stored in the column just added to the layer.  This procedure works optimally with point data, and hence spatial binning works optimally with point data.  If polygon data is binned, each geometry will be assigned a single bin which is the bin that is covered most completely by the polygon.  If multiples bins are covered by the same amount, any of those bins may be chosen by the procedure.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12700F2-002E-A64C-9199-6DD613A62536}" type="slidenum">
              <a:rPr lang="en-US"/>
              <a:pPr/>
              <a:t>25</a:t>
            </a:fld>
            <a:endParaRPr lang="en-US"/>
          </a:p>
        </p:txBody>
      </p:sp>
      <p:sp>
        <p:nvSpPr>
          <p:cNvPr id="7168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168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1685" name="Rectangle 4"/>
          <p:cNvSpPr>
            <a:spLocks noGrp="1" noRot="1" noChangeAspect="1" noChangeArrowheads="1" noTextEdit="1"/>
          </p:cNvSpPr>
          <p:nvPr>
            <p:ph type="sldImg"/>
          </p:nvPr>
        </p:nvSpPr>
        <p:spPr>
          <a:xfrm>
            <a:off x="209550" y="457200"/>
            <a:ext cx="6438900" cy="4457700"/>
          </a:xfrm>
          <a:ln/>
        </p:spPr>
      </p:sp>
      <p:sp>
        <p:nvSpPr>
          <p:cNvPr id="7168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Spatial Binning Example (continued)</a:t>
            </a:r>
          </a:p>
          <a:p>
            <a:pPr lvl="1" eaLnBrk="1" hangingPunct="1"/>
            <a:r>
              <a:rPr lang="en-US">
                <a:latin typeface="Times New Roman" pitchFamily="-111" charset="0"/>
                <a:cs typeface="Times New Roman" pitchFamily="-111" charset="0"/>
              </a:rPr>
              <a:t>After the table with the bin tiles has been created, all of the geometries in the layer need to be assigned a single bin id.  This is done by adding a bin id column to the table with the spatial layer.</a:t>
            </a:r>
          </a:p>
          <a:p>
            <a:pPr lvl="1" eaLnBrk="1" hangingPunct="1"/>
            <a:r>
              <a:rPr lang="en-US">
                <a:latin typeface="Times New Roman" pitchFamily="-111" charset="0"/>
                <a:cs typeface="Times New Roman" pitchFamily="-111" charset="0"/>
              </a:rPr>
              <a:t>The next step is to associate each geometry in the layer to a single bin id. This is done using the </a:t>
            </a:r>
            <a:r>
              <a:rPr lang="en-US">
                <a:latin typeface="Courier New" pitchFamily="-111" charset="0"/>
                <a:cs typeface="Times New Roman" pitchFamily="-111" charset="0"/>
              </a:rPr>
              <a:t>SDO_SAM.BIN_LAYER</a:t>
            </a:r>
            <a:r>
              <a:rPr lang="en-US">
                <a:latin typeface="Times New Roman" pitchFamily="-111" charset="0"/>
                <a:cs typeface="Times New Roman" pitchFamily="-111" charset="0"/>
              </a:rPr>
              <a:t> procedure.  This procedure compares each of the geometries in the layer with all of the geometries they overlap in the bin table, and assigns each geometry a bin id.  This is stored in the column just added to the layer.  This procedure works optimally with point data, and hence spatial binning works optimally with point data.  If polygon data is binned, each geometry will be assigned a single bin which is the bin that is covered most completely by the polygon.  If multiples bins are covered by the same amount, any of those bins may be chosen by the procedure.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2222FC8-326B-494E-B93B-C14F7588EA5F}" type="slidenum">
              <a:rPr lang="en-US"/>
              <a:pPr/>
              <a:t>26</a:t>
            </a:fld>
            <a:endParaRPr lang="en-US"/>
          </a:p>
        </p:txBody>
      </p:sp>
      <p:sp>
        <p:nvSpPr>
          <p:cNvPr id="7270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270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2709" name="Rectangle 4"/>
          <p:cNvSpPr>
            <a:spLocks noGrp="1" noRot="1" noChangeAspect="1" noChangeArrowheads="1" noTextEdit="1"/>
          </p:cNvSpPr>
          <p:nvPr>
            <p:ph type="sldImg"/>
          </p:nvPr>
        </p:nvSpPr>
        <p:spPr>
          <a:xfrm>
            <a:off x="209550" y="457200"/>
            <a:ext cx="6438900" cy="4457700"/>
          </a:xfrm>
          <a:ln/>
        </p:spPr>
      </p:sp>
      <p:sp>
        <p:nvSpPr>
          <p:cNvPr id="72710"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Spatial Binning Example (continued)</a:t>
            </a:r>
          </a:p>
          <a:p>
            <a:pPr lvl="1" eaLnBrk="1" hangingPunct="1"/>
            <a:r>
              <a:rPr lang="en-US">
                <a:latin typeface="Times New Roman" pitchFamily="-111" charset="0"/>
                <a:cs typeface="Times New Roman" pitchFamily="-111" charset="0"/>
              </a:rPr>
              <a:t>The parameters for </a:t>
            </a:r>
            <a:r>
              <a:rPr lang="en-US">
                <a:latin typeface="Courier New" pitchFamily="-111" charset="0"/>
                <a:cs typeface="Times New Roman" pitchFamily="-111" charset="0"/>
              </a:rPr>
              <a:t>SDO_SAM.BIN_LAYER</a:t>
            </a:r>
            <a:r>
              <a:rPr lang="en-US">
                <a:latin typeface="Times New Roman" pitchFamily="-111" charset="0"/>
                <a:cs typeface="Times New Roman" pitchFamily="-111" charset="0"/>
              </a:rPr>
              <a:t> are as follows:</a:t>
            </a:r>
          </a:p>
          <a:p>
            <a:pPr lvl="2" eaLnBrk="1" hangingPunct="1">
              <a:lnSpc>
                <a:spcPct val="90000"/>
              </a:lnSpc>
            </a:pPr>
            <a:r>
              <a:rPr lang="en-US">
                <a:latin typeface="Courier New" pitchFamily="-111" charset="0"/>
                <a:cs typeface="Times New Roman" pitchFamily="-111" charset="0"/>
              </a:rPr>
              <a:t>LAYER_TABLE_NAME</a:t>
            </a:r>
            <a:r>
              <a:rPr lang="en-US">
                <a:latin typeface="Times New Roman" pitchFamily="-111" charset="0"/>
                <a:cs typeface="Times New Roman" pitchFamily="-111" charset="0"/>
              </a:rPr>
              <a:t> and </a:t>
            </a:r>
            <a:r>
              <a:rPr lang="en-US">
                <a:latin typeface="Courier New" pitchFamily="-111" charset="0"/>
                <a:cs typeface="Times New Roman" pitchFamily="-111" charset="0"/>
              </a:rPr>
              <a:t>LAYER_COLUMN_NAME</a:t>
            </a:r>
          </a:p>
          <a:p>
            <a:pPr lvl="3" eaLnBrk="1" hangingPunct="1">
              <a:lnSpc>
                <a:spcPct val="90000"/>
              </a:lnSpc>
            </a:pPr>
            <a:r>
              <a:rPr lang="en-US">
                <a:latin typeface="Times New Roman" pitchFamily="-111" charset="0"/>
                <a:cs typeface="Times New Roman" pitchFamily="-111" charset="0"/>
              </a:rPr>
              <a:t>Identify the layer</a:t>
            </a:r>
          </a:p>
          <a:p>
            <a:pPr lvl="2" eaLnBrk="1" hangingPunct="1">
              <a:lnSpc>
                <a:spcPct val="90000"/>
              </a:lnSpc>
            </a:pPr>
            <a:r>
              <a:rPr lang="en-US">
                <a:latin typeface="Courier New" pitchFamily="-111" charset="0"/>
                <a:cs typeface="Times New Roman" pitchFamily="-111" charset="0"/>
              </a:rPr>
              <a:t>BIN_TABLE_NAME</a:t>
            </a:r>
            <a:r>
              <a:rPr lang="en-US">
                <a:latin typeface="Times New Roman" pitchFamily="-111" charset="0"/>
                <a:cs typeface="Times New Roman" pitchFamily="-111" charset="0"/>
              </a:rPr>
              <a:t> and </a:t>
            </a:r>
            <a:r>
              <a:rPr lang="en-US">
                <a:latin typeface="Courier New" pitchFamily="-111" charset="0"/>
                <a:cs typeface="Times New Roman" pitchFamily="-111" charset="0"/>
              </a:rPr>
              <a:t>BIN_GEOMETRY_COLUMN_NAME</a:t>
            </a:r>
            <a:r>
              <a:rPr lang="en-US">
                <a:latin typeface="Times New Roman" pitchFamily="-111" charset="0"/>
                <a:cs typeface="Times New Roman" pitchFamily="-111" charset="0"/>
              </a:rPr>
              <a:t> </a:t>
            </a:r>
          </a:p>
          <a:p>
            <a:pPr lvl="3" eaLnBrk="1" hangingPunct="1">
              <a:lnSpc>
                <a:spcPct val="90000"/>
              </a:lnSpc>
            </a:pPr>
            <a:r>
              <a:rPr lang="en-US">
                <a:latin typeface="Times New Roman" pitchFamily="-111" charset="0"/>
                <a:cs typeface="Times New Roman" pitchFamily="-111" charset="0"/>
              </a:rPr>
              <a:t>Identify the bin table and geometry column to be used to assign a bin to each geometry</a:t>
            </a:r>
          </a:p>
          <a:p>
            <a:pPr lvl="2" eaLnBrk="1" hangingPunct="1">
              <a:lnSpc>
                <a:spcPct val="90000"/>
              </a:lnSpc>
            </a:pPr>
            <a:r>
              <a:rPr lang="en-US">
                <a:latin typeface="Courier New" pitchFamily="-111" charset="0"/>
                <a:cs typeface="Times New Roman" pitchFamily="-111" charset="0"/>
              </a:rPr>
              <a:t>LAYER_BIN_ID_COLUMN_NAME</a:t>
            </a:r>
            <a:endParaRPr lang="en-US">
              <a:latin typeface="Times New Roman" pitchFamily="-111" charset="0"/>
              <a:cs typeface="Times New Roman" pitchFamily="-111" charset="0"/>
            </a:endParaRPr>
          </a:p>
          <a:p>
            <a:pPr lvl="3" eaLnBrk="1" hangingPunct="1">
              <a:lnSpc>
                <a:spcPct val="90000"/>
              </a:lnSpc>
            </a:pPr>
            <a:r>
              <a:rPr lang="en-US">
                <a:latin typeface="Times New Roman" pitchFamily="-111" charset="0"/>
                <a:cs typeface="Times New Roman" pitchFamily="-111" charset="0"/>
              </a:rPr>
              <a:t>The numeric column added to the layer table to hold the bin id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5DD25E8-D7AF-7D49-AB7B-31605F62B3A8}" type="slidenum">
              <a:rPr lang="en-US"/>
              <a:pPr/>
              <a:t>27</a:t>
            </a:fld>
            <a:endParaRPr lang="en-US"/>
          </a:p>
        </p:txBody>
      </p:sp>
      <p:sp>
        <p:nvSpPr>
          <p:cNvPr id="7373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373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3733" name="Rectangle 4"/>
          <p:cNvSpPr>
            <a:spLocks noGrp="1" noRot="1" noChangeAspect="1" noChangeArrowheads="1" noTextEdit="1"/>
          </p:cNvSpPr>
          <p:nvPr>
            <p:ph type="sldImg"/>
          </p:nvPr>
        </p:nvSpPr>
        <p:spPr>
          <a:xfrm>
            <a:off x="209550" y="457200"/>
            <a:ext cx="6438900" cy="4457700"/>
          </a:xfrm>
          <a:ln/>
        </p:spPr>
      </p:sp>
      <p:sp>
        <p:nvSpPr>
          <p:cNvPr id="73734"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Spatial Binning Example (continued)</a:t>
            </a:r>
          </a:p>
          <a:p>
            <a:pPr lvl="1" eaLnBrk="1" hangingPunct="1"/>
            <a:r>
              <a:rPr lang="en-US">
                <a:latin typeface="Times New Roman" pitchFamily="-111" charset="0"/>
                <a:cs typeface="Times New Roman" pitchFamily="-111" charset="0"/>
              </a:rPr>
              <a:t>Once spatial bin information has been completed, data can be analyzed using the spatial bin id to aggregate data.  In the above example, the sum of the population for each bin is returned, sorted by bins with the highest population down to the bins with the lowest population.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0FCBDBD-D5E0-9F41-8134-ACA73A4B85BC}" type="slidenum">
              <a:rPr lang="en-US"/>
              <a:pPr/>
              <a:t>28</a:t>
            </a:fld>
            <a:endParaRPr lang="en-US"/>
          </a:p>
        </p:txBody>
      </p:sp>
      <p:sp>
        <p:nvSpPr>
          <p:cNvPr id="7475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475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4757" name="Rectangle 4"/>
          <p:cNvSpPr>
            <a:spLocks noGrp="1" noRot="1" noChangeAspect="1" noChangeArrowheads="1" noTextEdit="1"/>
          </p:cNvSpPr>
          <p:nvPr>
            <p:ph type="sldImg"/>
          </p:nvPr>
        </p:nvSpPr>
        <p:spPr>
          <a:xfrm>
            <a:off x="209550" y="457200"/>
            <a:ext cx="6438900" cy="4457700"/>
          </a:xfrm>
          <a:ln/>
        </p:spPr>
      </p:sp>
      <p:sp>
        <p:nvSpPr>
          <p:cNvPr id="74758"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Spatial Binning Example (continued)</a:t>
            </a:r>
          </a:p>
          <a:p>
            <a:pPr lvl="1" eaLnBrk="1" hangingPunct="1"/>
            <a:r>
              <a:rPr lang="en-US">
                <a:latin typeface="Times New Roman" pitchFamily="-111" charset="0"/>
                <a:cs typeface="Times New Roman" pitchFamily="-111" charset="0"/>
              </a:rPr>
              <a:t>Further drill-down analysis can be performed by creating new bins based on the previous analysis, and rebinning the data of interest.  For example, the previous analysis identified bin 311 as the bin with the highest value.  The geometry identified with bin 311 can serve as the input extents to additional bin creation.  The layer data can be assigned to these new bins and further detailed analysis accomplished using the associated bin id values.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1AB38B2-601C-5848-AFA3-8668F32AC9FD}" type="slidenum">
              <a:rPr lang="en-US"/>
              <a:pPr/>
              <a:t>29</a:t>
            </a:fld>
            <a:endParaRPr lang="en-US"/>
          </a:p>
        </p:txBody>
      </p:sp>
      <p:sp>
        <p:nvSpPr>
          <p:cNvPr id="7577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578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5781" name="Rectangle 4"/>
          <p:cNvSpPr>
            <a:spLocks noGrp="1" noRot="1" noChangeAspect="1" noChangeArrowheads="1" noTextEdit="1"/>
          </p:cNvSpPr>
          <p:nvPr>
            <p:ph type="sldImg"/>
          </p:nvPr>
        </p:nvSpPr>
        <p:spPr>
          <a:xfrm>
            <a:off x="209550" y="457200"/>
            <a:ext cx="6438900" cy="4457700"/>
          </a:xfrm>
          <a:ln/>
        </p:spPr>
      </p:sp>
      <p:sp>
        <p:nvSpPr>
          <p:cNvPr id="75782"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Spatial Binning Example (continued)</a:t>
            </a:r>
          </a:p>
          <a:p>
            <a:pPr lvl="1" eaLnBrk="1" hangingPunct="1"/>
            <a:r>
              <a:rPr lang="en-US">
                <a:latin typeface="Times New Roman" pitchFamily="-111" charset="0"/>
                <a:cs typeface="Times New Roman" pitchFamily="-111" charset="0"/>
              </a:rPr>
              <a:t>If spatial data needs to be changed or added, the </a:t>
            </a:r>
            <a:r>
              <a:rPr lang="en-US">
                <a:latin typeface="Courier New" pitchFamily="-111" charset="0"/>
                <a:cs typeface="Times New Roman" pitchFamily="-111" charset="0"/>
              </a:rPr>
              <a:t>SDO_SAM.BIN_GEOMETRY</a:t>
            </a:r>
            <a:r>
              <a:rPr lang="en-US">
                <a:latin typeface="Times New Roman" pitchFamily="-111" charset="0"/>
                <a:cs typeface="Times New Roman" pitchFamily="-111" charset="0"/>
              </a:rPr>
              <a:t> function can be run.  This function takes a geometry, a tolerance, the name of the bin table and the geometry column in the bin table as input, and returns a bin id that can be stored in the layer table.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F99B11A-9766-5C4B-B24A-E46DF7FB837B}" type="slidenum">
              <a:rPr lang="en-US"/>
              <a:pPr/>
              <a:t>30</a:t>
            </a:fld>
            <a:endParaRPr lang="en-US"/>
          </a:p>
        </p:txBody>
      </p:sp>
      <p:sp>
        <p:nvSpPr>
          <p:cNvPr id="7680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680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6805" name="Rectangle 4"/>
          <p:cNvSpPr>
            <a:spLocks noGrp="1" noRot="1" noChangeAspect="1" noChangeArrowheads="1" noTextEdit="1"/>
          </p:cNvSpPr>
          <p:nvPr>
            <p:ph type="sldImg"/>
          </p:nvPr>
        </p:nvSpPr>
        <p:spPr>
          <a:xfrm>
            <a:off x="209550" y="457200"/>
            <a:ext cx="6438900" cy="4457700"/>
          </a:xfrm>
          <a:ln/>
        </p:spPr>
      </p:sp>
      <p:sp>
        <p:nvSpPr>
          <p:cNvPr id="7680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Spatial Binning Example (continued)</a:t>
            </a:r>
          </a:p>
          <a:p>
            <a:pPr lvl="1" eaLnBrk="1" hangingPunct="1"/>
            <a:r>
              <a:rPr lang="en-US">
                <a:latin typeface="Times New Roman" pitchFamily="-111" charset="0"/>
                <a:cs typeface="Times New Roman" pitchFamily="-111" charset="0"/>
              </a:rPr>
              <a:t>This is an example of adding a new row into a table that includes the bin id using the </a:t>
            </a:r>
            <a:r>
              <a:rPr lang="en-US">
                <a:latin typeface="Courier New" pitchFamily="-111" charset="0"/>
                <a:cs typeface="Times New Roman" pitchFamily="-111" charset="0"/>
              </a:rPr>
              <a:t>SDO_SAM.BIN_GEOMETRY</a:t>
            </a:r>
            <a:r>
              <a:rPr lang="en-US">
                <a:latin typeface="Times New Roman" pitchFamily="-111" charset="0"/>
                <a:cs typeface="Times New Roman" pitchFamily="-111" charset="0"/>
              </a:rPr>
              <a:t> function.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1B1DBCE-0696-5343-802C-B45BBF896CC3}" type="slidenum">
              <a:rPr lang="en-US"/>
              <a:pPr/>
              <a:t>31</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latin typeface="Times New Roman" pitchFamily="-111" charset="0"/>
              <a:cs typeface="Times New Roman" pitchFamily="-111"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9B1C8EC-6310-064A-90E9-786B2CF5DCCD}" type="slidenum">
              <a:rPr lang="en-US"/>
              <a:pPr/>
              <a:t>32</a:t>
            </a:fld>
            <a:endParaRPr lang="en-US"/>
          </a:p>
        </p:txBody>
      </p:sp>
      <p:sp>
        <p:nvSpPr>
          <p:cNvPr id="7885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885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8853" name="Rectangle 4"/>
          <p:cNvSpPr>
            <a:spLocks noGrp="1" noRot="1" noChangeAspect="1" noChangeArrowheads="1" noTextEdit="1"/>
          </p:cNvSpPr>
          <p:nvPr>
            <p:ph type="sldImg"/>
          </p:nvPr>
        </p:nvSpPr>
        <p:spPr>
          <a:xfrm>
            <a:off x="209550" y="457200"/>
            <a:ext cx="6438900" cy="4457700"/>
          </a:xfrm>
          <a:ln/>
        </p:spPr>
      </p:sp>
      <p:sp>
        <p:nvSpPr>
          <p:cNvPr id="78854"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Clustering Analyses – </a:t>
            </a:r>
            <a:r>
              <a:rPr lang="en-US">
                <a:latin typeface="Courier New" pitchFamily="-111" charset="0"/>
                <a:cs typeface="Times New Roman" pitchFamily="-111" charset="0"/>
              </a:rPr>
              <a:t>SDO_SAM.SPATIAL_CLUSTERS</a:t>
            </a:r>
          </a:p>
          <a:p>
            <a:pPr lvl="1" eaLnBrk="1" hangingPunct="1"/>
            <a:r>
              <a:rPr lang="en-US">
                <a:latin typeface="Times New Roman" pitchFamily="-111" charset="0"/>
                <a:cs typeface="Times New Roman" pitchFamily="-111" charset="0"/>
              </a:rPr>
              <a:t>Spatial clustering finds patterns based on density of elements in particular locations.  </a:t>
            </a:r>
          </a:p>
          <a:p>
            <a:pPr lvl="1" eaLnBrk="1" hangingPunct="1"/>
            <a:r>
              <a:rPr lang="en-US">
                <a:latin typeface="Times New Roman" pitchFamily="-111" charset="0"/>
                <a:cs typeface="Times New Roman" pitchFamily="-111" charset="0"/>
              </a:rPr>
              <a:t>The cluster geometries are created which encompass subsets of the geometry data.</a:t>
            </a:r>
          </a:p>
          <a:p>
            <a:pPr lvl="1" eaLnBrk="1" hangingPunct="1"/>
            <a:r>
              <a:rPr lang="en-US">
                <a:latin typeface="Times New Roman" pitchFamily="-111" charset="0"/>
                <a:cs typeface="Times New Roman" pitchFamily="-111" charset="0"/>
              </a:rPr>
              <a:t>Spatial clustering analysis is done in many applications, including those associated with epidemiology (to find spatial clustering of diseases) and crime analysis (to find clusters of crimes).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A0B95CA-10F7-5745-89EC-7D5E5F68CB75}" type="slidenum">
              <a:rPr lang="en-US"/>
              <a:pPr/>
              <a:t>4</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latin typeface="Times New Roman" pitchFamily="-111" charset="0"/>
              <a:cs typeface="Times New Roman" pitchFamily="-111"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796EBE1-5058-E343-A1C2-14087BE3A527}" type="slidenum">
              <a:rPr lang="en-US"/>
              <a:pPr/>
              <a:t>33</a:t>
            </a:fld>
            <a:endParaRPr lang="en-US"/>
          </a:p>
        </p:txBody>
      </p:sp>
      <p:sp>
        <p:nvSpPr>
          <p:cNvPr id="7987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987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79877" name="Rectangle 4"/>
          <p:cNvSpPr>
            <a:spLocks noGrp="1" noRot="1" noChangeAspect="1" noChangeArrowheads="1" noTextEdit="1"/>
          </p:cNvSpPr>
          <p:nvPr>
            <p:ph type="sldImg"/>
          </p:nvPr>
        </p:nvSpPr>
        <p:spPr>
          <a:xfrm>
            <a:off x="209550" y="457200"/>
            <a:ext cx="6438900" cy="4457700"/>
          </a:xfrm>
          <a:ln/>
        </p:spPr>
      </p:sp>
      <p:sp>
        <p:nvSpPr>
          <p:cNvPr id="79878"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Clustering Analyses - </a:t>
            </a:r>
            <a:r>
              <a:rPr lang="en-US">
                <a:latin typeface="Courier New" pitchFamily="-111" charset="0"/>
                <a:cs typeface="Times New Roman" pitchFamily="-111" charset="0"/>
              </a:rPr>
              <a:t>SDO_SAM.SPATIAL_CLUSTERS</a:t>
            </a:r>
            <a:r>
              <a:rPr lang="en-US">
                <a:latin typeface="Times New Roman" pitchFamily="-111" charset="0"/>
                <a:cs typeface="Times New Roman" pitchFamily="-111" charset="0"/>
              </a:rPr>
              <a:t> </a:t>
            </a:r>
          </a:p>
          <a:p>
            <a:pPr lvl="1" eaLnBrk="1" hangingPunct="1"/>
            <a:r>
              <a:rPr lang="en-US">
                <a:latin typeface="Times New Roman" pitchFamily="-111" charset="0"/>
                <a:cs typeface="Times New Roman" pitchFamily="-111" charset="0"/>
              </a:rPr>
              <a:t>In the function SDO_SAM.SPATIAL_CLUSTERS:</a:t>
            </a:r>
          </a:p>
          <a:p>
            <a:pPr lvl="1" eaLnBrk="1" hangingPunct="1"/>
            <a:r>
              <a:rPr lang="en-US">
                <a:latin typeface="Courier New" pitchFamily="-111" charset="0"/>
                <a:cs typeface="Times New Roman" pitchFamily="-111" charset="0"/>
              </a:rPr>
              <a:t>TABLE_NAME</a:t>
            </a:r>
            <a:r>
              <a:rPr lang="en-US">
                <a:latin typeface="Times New Roman" pitchFamily="-111" charset="0"/>
                <a:cs typeface="Times New Roman" pitchFamily="-111" charset="0"/>
              </a:rPr>
              <a:t> and </a:t>
            </a:r>
            <a:r>
              <a:rPr lang="en-US">
                <a:latin typeface="Courier New" pitchFamily="-111" charset="0"/>
                <a:cs typeface="Times New Roman" pitchFamily="-111" charset="0"/>
              </a:rPr>
              <a:t>COLUMN_NAME </a:t>
            </a:r>
            <a:r>
              <a:rPr lang="en-US">
                <a:latin typeface="Times New Roman" pitchFamily="-111" charset="0"/>
                <a:cs typeface="Times New Roman" pitchFamily="-111" charset="0"/>
              </a:rPr>
              <a:t>identify the spatial layer.</a:t>
            </a:r>
          </a:p>
          <a:p>
            <a:pPr lvl="1" eaLnBrk="1" hangingPunct="1"/>
            <a:r>
              <a:rPr lang="en-US">
                <a:latin typeface="Courier New" pitchFamily="-111" charset="0"/>
                <a:cs typeface="Times New Roman" pitchFamily="-111" charset="0"/>
              </a:rPr>
              <a:t>MAX_CLUSTERS</a:t>
            </a:r>
            <a:r>
              <a:rPr lang="en-US">
                <a:latin typeface="Times New Roman" pitchFamily="-111" charset="0"/>
                <a:cs typeface="Times New Roman" pitchFamily="-111" charset="0"/>
              </a:rPr>
              <a:t> is the maximum number of clusters for the function to create.</a:t>
            </a:r>
          </a:p>
          <a:p>
            <a:pPr lvl="1" eaLnBrk="1" hangingPunct="1"/>
            <a:r>
              <a:rPr lang="en-US">
                <a:latin typeface="Courier New" pitchFamily="-111" charset="0"/>
                <a:cs typeface="Times New Roman" pitchFamily="-111" charset="0"/>
              </a:rPr>
              <a:t>ALLOW_OUTLIERS</a:t>
            </a:r>
            <a:r>
              <a:rPr lang="en-US">
                <a:latin typeface="Times New Roman" pitchFamily="-111" charset="0"/>
                <a:cs typeface="Times New Roman" pitchFamily="-111" charset="0"/>
              </a:rPr>
              <a:t> forces spatial clustering to include all geometries in the clusters.  Specify </a:t>
            </a:r>
            <a:r>
              <a:rPr lang="en-US">
                <a:latin typeface="Courier New" pitchFamily="-111" charset="0"/>
                <a:cs typeface="Times New Roman" pitchFamily="-111" charset="0"/>
              </a:rPr>
              <a:t>FALSE</a:t>
            </a:r>
            <a:r>
              <a:rPr lang="en-US">
                <a:latin typeface="Times New Roman" pitchFamily="-111" charset="0"/>
                <a:cs typeface="Times New Roman" pitchFamily="-111" charset="0"/>
              </a:rPr>
              <a:t> if you do not want outliers used in the clustering (the default is </a:t>
            </a:r>
            <a:r>
              <a:rPr lang="en-US">
                <a:latin typeface="Courier New" pitchFamily="-111" charset="0"/>
                <a:cs typeface="Times New Roman" pitchFamily="-111" charset="0"/>
              </a:rPr>
              <a:t>TRUE</a:t>
            </a:r>
            <a:r>
              <a:rPr lang="en-US">
                <a:latin typeface="Times New Roman" pitchFamily="-111" charset="0"/>
                <a:cs typeface="Times New Roman" pitchFamily="-111" charset="0"/>
              </a:rPr>
              <a:t>, use all geometries including outliers in the returned clusters).</a:t>
            </a:r>
          </a:p>
          <a:p>
            <a:pPr lvl="1" eaLnBrk="1" hangingPunct="1"/>
            <a:r>
              <a:rPr lang="en-US">
                <a:latin typeface="Courier New" pitchFamily="-111" charset="0"/>
                <a:cs typeface="Times New Roman" pitchFamily="-111" charset="0"/>
              </a:rPr>
              <a:t>PARTITION_NAME</a:t>
            </a:r>
            <a:r>
              <a:rPr lang="en-US">
                <a:latin typeface="Times New Roman" pitchFamily="-111" charset="0"/>
                <a:cs typeface="Times New Roman" pitchFamily="-111" charset="0"/>
              </a:rPr>
              <a:t> is an optional parameter to specify a partition name that can be used when the table is partitioned, so only one partition is processed.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DE705279-9FAD-094B-8A50-AB99C3B22C14}" type="slidenum">
              <a:rPr lang="en-US"/>
              <a:pPr/>
              <a:t>34</a:t>
            </a:fld>
            <a:endParaRPr lang="en-US"/>
          </a:p>
        </p:txBody>
      </p:sp>
      <p:sp>
        <p:nvSpPr>
          <p:cNvPr id="8089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8090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80901" name="Rectangle 4"/>
          <p:cNvSpPr>
            <a:spLocks noGrp="1" noRot="1" noChangeAspect="1" noChangeArrowheads="1" noTextEdit="1"/>
          </p:cNvSpPr>
          <p:nvPr>
            <p:ph type="sldImg"/>
          </p:nvPr>
        </p:nvSpPr>
        <p:spPr>
          <a:xfrm>
            <a:off x="209550" y="457200"/>
            <a:ext cx="6438900" cy="4457700"/>
          </a:xfrm>
          <a:ln/>
        </p:spPr>
      </p:sp>
      <p:sp>
        <p:nvSpPr>
          <p:cNvPr id="80902"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Clustering Analyses</a:t>
            </a:r>
          </a:p>
          <a:p>
            <a:pPr lvl="1" eaLnBrk="1" hangingPunct="1"/>
            <a:r>
              <a:rPr lang="en-US">
                <a:latin typeface="Times New Roman" pitchFamily="-111" charset="0"/>
                <a:cs typeface="Times New Roman" pitchFamily="-111" charset="0"/>
              </a:rPr>
              <a:t>In the example, the locations in the </a:t>
            </a:r>
            <a:r>
              <a:rPr lang="en-US">
                <a:latin typeface="Courier New" pitchFamily="-111" charset="0"/>
                <a:cs typeface="Times New Roman" pitchFamily="-111" charset="0"/>
              </a:rPr>
              <a:t>GEOD_CITIES</a:t>
            </a:r>
            <a:r>
              <a:rPr lang="en-US">
                <a:latin typeface="Times New Roman" pitchFamily="-111" charset="0"/>
                <a:cs typeface="Times New Roman" pitchFamily="-111" charset="0"/>
              </a:rPr>
              <a:t> table is encapsulated into no more than 4 clusters which encompass the entire set of data.</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4FCFB55-24ED-6C42-A3D3-F0CA22D566D2}" type="slidenum">
              <a:rPr lang="en-US"/>
              <a:pPr/>
              <a:t>35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Times New Roman" pitchFamily="-111" charset="0"/>
              <a:cs typeface="Times New Roman" pitchFamily="-111"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F7A20F41-5569-0E4C-9A55-6EC6DF1507A9}" type="slidenum">
              <a:rPr lang="en-US"/>
              <a:pPr/>
              <a:t>36</a:t>
            </a:fld>
            <a:endParaRPr lang="en-US"/>
          </a:p>
        </p:txBody>
      </p:sp>
      <p:sp>
        <p:nvSpPr>
          <p:cNvPr id="8294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8294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82949" name="Rectangle 4"/>
          <p:cNvSpPr>
            <a:spLocks noGrp="1" noRot="1" noChangeAspect="1" noChangeArrowheads="1" noTextEdit="1"/>
          </p:cNvSpPr>
          <p:nvPr>
            <p:ph type="sldImg"/>
          </p:nvPr>
        </p:nvSpPr>
        <p:spPr>
          <a:xfrm>
            <a:off x="209550" y="457200"/>
            <a:ext cx="6438900" cy="4457700"/>
          </a:xfrm>
          <a:ln/>
        </p:spPr>
      </p:sp>
      <p:sp>
        <p:nvSpPr>
          <p:cNvPr id="82950"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Colocation Analysis</a:t>
            </a:r>
          </a:p>
          <a:p>
            <a:pPr lvl="1" eaLnBrk="1" hangingPunct="1"/>
            <a:r>
              <a:rPr lang="en-US">
                <a:latin typeface="Times New Roman" pitchFamily="-111" charset="0"/>
                <a:cs typeface="Times New Roman" pitchFamily="-111" charset="0"/>
              </a:rPr>
              <a:t>Colocation analysis is a methods of determining the correlation between data based on location.</a:t>
            </a:r>
          </a:p>
          <a:p>
            <a:pPr lvl="1" eaLnBrk="1" hangingPunct="1"/>
            <a:r>
              <a:rPr lang="en-US">
                <a:latin typeface="Times New Roman" pitchFamily="-111" charset="0"/>
                <a:cs typeface="Times New Roman" pitchFamily="-111" charset="0"/>
              </a:rPr>
              <a:t>The Oracle Spatial 10</a:t>
            </a:r>
            <a:r>
              <a:rPr lang="en-US" i="1">
                <a:latin typeface="Garamond" pitchFamily="-111" charset="0"/>
                <a:cs typeface="Times New Roman" pitchFamily="-111" charset="0"/>
              </a:rPr>
              <a:t>g</a:t>
            </a:r>
            <a:r>
              <a:rPr lang="en-US">
                <a:latin typeface="Times New Roman" pitchFamily="-111" charset="0"/>
                <a:cs typeface="Times New Roman" pitchFamily="-111" charset="0"/>
              </a:rPr>
              <a:t> procedure used to do this analysis is </a:t>
            </a:r>
            <a:r>
              <a:rPr lang="en-US">
                <a:latin typeface="Courier New" pitchFamily="-111" charset="0"/>
                <a:cs typeface="Times New Roman" pitchFamily="-111" charset="0"/>
              </a:rPr>
              <a:t>SDO_SAM.COLOCATED_REFERENCE_FEATURES</a:t>
            </a:r>
            <a:r>
              <a:rPr lang="en-US">
                <a:latin typeface="Times New Roman" pitchFamily="-111" charset="0"/>
                <a:cs typeface="Times New Roman" pitchFamily="-111" charset="0"/>
              </a:rPr>
              <a:t>.  The procedure compares all of the geometries in a layer with all of the geometries in a theme table, optionally applying predicates to either or both layers.  Additionally, the geometries in the layer table can be buffered before they are compared with the geometries in the theme table.  A table created before the procedure is run is populated with match data (the </a:t>
            </a:r>
            <a:r>
              <a:rPr lang="en-US">
                <a:latin typeface="Courier New" pitchFamily="-111" charset="0"/>
                <a:cs typeface="Times New Roman" pitchFamily="-111" charset="0"/>
              </a:rPr>
              <a:t>ROWID</a:t>
            </a:r>
            <a:r>
              <a:rPr lang="en-US">
                <a:latin typeface="Times New Roman" pitchFamily="-111" charset="0"/>
                <a:cs typeface="Times New Roman" pitchFamily="-111" charset="0"/>
              </a:rPr>
              <a:t>s that identify matches between tables).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3D01B5C5-9FB2-FC4C-82FC-C8B353C1D989}" type="slidenum">
              <a:rPr lang="en-US"/>
              <a:pPr/>
              <a:t>38</a:t>
            </a:fld>
            <a:endParaRPr lang="en-US"/>
          </a:p>
        </p:txBody>
      </p:sp>
      <p:sp>
        <p:nvSpPr>
          <p:cNvPr id="8397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8397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83973" name="Rectangle 4"/>
          <p:cNvSpPr>
            <a:spLocks noGrp="1" noRot="1" noChangeAspect="1" noChangeArrowheads="1" noTextEdit="1"/>
          </p:cNvSpPr>
          <p:nvPr>
            <p:ph type="sldImg"/>
          </p:nvPr>
        </p:nvSpPr>
        <p:spPr>
          <a:xfrm>
            <a:off x="209550" y="457200"/>
            <a:ext cx="6438900" cy="4457700"/>
          </a:xfrm>
          <a:ln/>
        </p:spPr>
      </p:sp>
      <p:sp>
        <p:nvSpPr>
          <p:cNvPr id="83974"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Colocation Analysis</a:t>
            </a:r>
          </a:p>
          <a:p>
            <a:pPr lvl="1" eaLnBrk="1" hangingPunct="1"/>
            <a:r>
              <a:rPr lang="en-US">
                <a:latin typeface="Times New Roman" pitchFamily="-111" charset="0"/>
                <a:cs typeface="Times New Roman" pitchFamily="-111" charset="0"/>
              </a:rPr>
              <a:t>Before running </a:t>
            </a:r>
            <a:r>
              <a:rPr lang="en-US">
                <a:latin typeface="Courier New" pitchFamily="-111" charset="0"/>
                <a:cs typeface="Times New Roman" pitchFamily="-111" charset="0"/>
              </a:rPr>
              <a:t>SDO_SAM.COLOCATED_REFERENCE_FEATURES</a:t>
            </a:r>
            <a:r>
              <a:rPr lang="en-US">
                <a:latin typeface="Times New Roman" pitchFamily="-111" charset="0"/>
                <a:cs typeface="Times New Roman" pitchFamily="-111" charset="0"/>
              </a:rPr>
              <a:t> a table needs to be created that will hold the </a:t>
            </a:r>
            <a:r>
              <a:rPr lang="en-US">
                <a:latin typeface="Courier New" pitchFamily="-111" charset="0"/>
                <a:cs typeface="Times New Roman" pitchFamily="-111" charset="0"/>
              </a:rPr>
              <a:t>ROWID</a:t>
            </a:r>
            <a:r>
              <a:rPr lang="en-US">
                <a:latin typeface="Times New Roman" pitchFamily="-111" charset="0"/>
                <a:cs typeface="Times New Roman" pitchFamily="-111" charset="0"/>
              </a:rPr>
              <a:t>s of the matched geometries.  </a:t>
            </a:r>
          </a:p>
          <a:p>
            <a:pPr lvl="1" eaLnBrk="1" hangingPunct="1"/>
            <a:r>
              <a:rPr lang="en-US">
                <a:latin typeface="Times New Roman" pitchFamily="-111" charset="0"/>
                <a:cs typeface="Times New Roman" pitchFamily="-111" charset="0"/>
              </a:rPr>
              <a:t>In the example above, the procedure compares all of the geometries in the buffered (20 km) </a:t>
            </a:r>
            <a:r>
              <a:rPr lang="en-US">
                <a:latin typeface="Courier New" pitchFamily="-111" charset="0"/>
                <a:cs typeface="Times New Roman" pitchFamily="-111" charset="0"/>
              </a:rPr>
              <a:t>GEOD_INTERSTATES</a:t>
            </a:r>
            <a:r>
              <a:rPr lang="en-US">
                <a:latin typeface="Times New Roman" pitchFamily="-111" charset="0"/>
                <a:cs typeface="Times New Roman" pitchFamily="-111" charset="0"/>
              </a:rPr>
              <a:t> table with the geometries in the </a:t>
            </a:r>
            <a:r>
              <a:rPr lang="en-US">
                <a:latin typeface="Courier New" pitchFamily="-111" charset="0"/>
                <a:cs typeface="Times New Roman" pitchFamily="-111" charset="0"/>
              </a:rPr>
              <a:t>GEOD_CITIES</a:t>
            </a:r>
            <a:r>
              <a:rPr lang="en-US">
                <a:latin typeface="Times New Roman" pitchFamily="-111" charset="0"/>
                <a:cs typeface="Times New Roman" pitchFamily="-111" charset="0"/>
              </a:rPr>
              <a:t> theme table.  In this case, only the cities whose population is greater than 120,000 and that have some interaction with the buffered interstate are included in the result table. </a:t>
            </a:r>
          </a:p>
          <a:p>
            <a:pPr lvl="1" eaLnBrk="1" hangingPunct="1"/>
            <a:r>
              <a:rPr lang="en-US">
                <a:latin typeface="Times New Roman" pitchFamily="-111" charset="0"/>
                <a:cs typeface="Times New Roman" pitchFamily="-111" charset="0"/>
              </a:rPr>
              <a:t>The table created before the procedure is run is populated with match data (the </a:t>
            </a:r>
            <a:r>
              <a:rPr lang="en-US">
                <a:latin typeface="Courier New" pitchFamily="-111" charset="0"/>
                <a:cs typeface="Times New Roman" pitchFamily="-111" charset="0"/>
              </a:rPr>
              <a:t>ROWID</a:t>
            </a:r>
            <a:r>
              <a:rPr lang="en-US">
                <a:latin typeface="Times New Roman" pitchFamily="-111" charset="0"/>
                <a:cs typeface="Times New Roman" pitchFamily="-111" charset="0"/>
              </a:rPr>
              <a:t>s that identify matches between tables).  Every 30 rows (the </a:t>
            </a:r>
            <a:r>
              <a:rPr lang="en-US">
                <a:latin typeface="Courier New" pitchFamily="-111" charset="0"/>
                <a:cs typeface="Times New Roman" pitchFamily="-111" charset="0"/>
              </a:rPr>
              <a:t>COMMIT_INTERVAL</a:t>
            </a:r>
            <a:r>
              <a:rPr lang="en-US">
                <a:latin typeface="Times New Roman" pitchFamily="-111" charset="0"/>
                <a:cs typeface="Times New Roman" pitchFamily="-111" charset="0"/>
              </a:rPr>
              <a:t>) results are committed into </a:t>
            </a:r>
            <a:r>
              <a:rPr lang="en-US">
                <a:latin typeface="Courier New" pitchFamily="-111" charset="0"/>
                <a:cs typeface="Times New Roman" pitchFamily="-111" charset="0"/>
              </a:rPr>
              <a:t>COLOCATION_TABLE</a:t>
            </a:r>
            <a:r>
              <a:rPr lang="en-US">
                <a:latin typeface="Times New Roman" pitchFamily="-111" charset="0"/>
                <a:cs typeface="Times New Roman" pitchFamily="-111" charset="0"/>
              </a:rPr>
              <a: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77BD06E-279B-2345-B569-FBD972EC5414}" type="slidenum">
              <a:rPr lang="en-US"/>
              <a:pPr/>
              <a:t>39</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latin typeface="Times New Roman" pitchFamily="-111" charset="0"/>
              <a:cs typeface="Times New Roman" pitchFamily="-111"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366F73E-C19F-9D43-86C0-6EAE03871D00}" type="slidenum">
              <a:rPr lang="en-US"/>
              <a:pPr/>
              <a:t>40</a:t>
            </a:fld>
            <a:endParaRPr lang="en-US"/>
          </a:p>
        </p:txBody>
      </p:sp>
      <p:sp>
        <p:nvSpPr>
          <p:cNvPr id="8601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8602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86021" name="Rectangle 4"/>
          <p:cNvSpPr>
            <a:spLocks noGrp="1" noRot="1" noChangeAspect="1" noChangeArrowheads="1" noTextEdit="1"/>
          </p:cNvSpPr>
          <p:nvPr>
            <p:ph type="sldImg"/>
          </p:nvPr>
        </p:nvSpPr>
        <p:spPr>
          <a:xfrm>
            <a:off x="209550" y="457200"/>
            <a:ext cx="6438900" cy="4457700"/>
          </a:xfrm>
          <a:ln/>
        </p:spPr>
      </p:sp>
      <p:sp>
        <p:nvSpPr>
          <p:cNvPr id="86022"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Geometry and Layer Simplification</a:t>
            </a:r>
          </a:p>
          <a:p>
            <a:pPr lvl="1" eaLnBrk="1" hangingPunct="1"/>
            <a:r>
              <a:rPr lang="en-US">
                <a:latin typeface="Times New Roman" pitchFamily="-111" charset="0"/>
                <a:cs typeface="Times New Roman" pitchFamily="-111" charset="0"/>
              </a:rPr>
              <a:t>Spatial Analysis and mining operation can occur on very large volumes of data.  If geometries are complex, some analyses can be very time-consuming.  Performance can be increased by performing analyses on simplified geometries.  The simplified geometries are built from the original complex geometries, but they are approximations of the geometries they are derived from.</a:t>
            </a:r>
          </a:p>
          <a:p>
            <a:pPr lvl="1" eaLnBrk="1" hangingPunct="1"/>
            <a:r>
              <a:rPr lang="en-US">
                <a:latin typeface="Times New Roman" pitchFamily="-111" charset="0"/>
                <a:cs typeface="Times New Roman" pitchFamily="-111" charset="0"/>
              </a:rPr>
              <a:t>The simplification process can be based on one of more of the following criteria:</a:t>
            </a:r>
          </a:p>
          <a:p>
            <a:pPr lvl="1" eaLnBrk="1" hangingPunct="1">
              <a:buFontTx/>
              <a:buChar char="•"/>
            </a:pPr>
            <a:r>
              <a:rPr lang="en-US">
                <a:latin typeface="Times New Roman" pitchFamily="-111" charset="0"/>
                <a:cs typeface="Times New Roman" pitchFamily="-111" charset="0"/>
              </a:rPr>
              <a:t>The area of the geometry changes more than a given value</a:t>
            </a:r>
          </a:p>
          <a:p>
            <a:pPr lvl="1" eaLnBrk="1" hangingPunct="1">
              <a:buFontTx/>
              <a:buChar char="•"/>
            </a:pPr>
            <a:r>
              <a:rPr lang="en-US">
                <a:latin typeface="Times New Roman" pitchFamily="-111" charset="0"/>
                <a:cs typeface="Times New Roman" pitchFamily="-111" charset="0"/>
              </a:rPr>
              <a:t>The geometry becomes invalid</a:t>
            </a:r>
          </a:p>
          <a:p>
            <a:pPr lvl="1" eaLnBrk="1" hangingPunct="1">
              <a:buFontTx/>
              <a:buChar char="•"/>
            </a:pPr>
            <a:r>
              <a:rPr lang="en-US">
                <a:latin typeface="Times New Roman" pitchFamily="-111" charset="0"/>
                <a:cs typeface="Times New Roman" pitchFamily="-111" charset="0"/>
              </a:rPr>
              <a:t>20 iterations pass, with each iteration simplifying the geometry at 2x the threshold of the previous iteration (initial threshold is 2X tolerance)</a:t>
            </a:r>
          </a:p>
          <a:p>
            <a:pPr lvl="1" eaLnBrk="1" hangingPunct="1"/>
            <a:r>
              <a:rPr lang="en-US">
                <a:latin typeface="Times New Roman" pitchFamily="-111" charset="0"/>
                <a:cs typeface="Times New Roman" pitchFamily="-111" charset="0"/>
              </a:rPr>
              <a:t>Note that because geometry approximations are done, results may not be exactly the same as when the original geometries are used.  This is typically not an issue in data warehousing applications where spatial aggregates are often based on approximations.</a:t>
            </a:r>
          </a:p>
          <a:p>
            <a:pPr lvl="1" eaLnBrk="1" hangingPunct="1"/>
            <a:r>
              <a:rPr lang="en-US">
                <a:latin typeface="Times New Roman" pitchFamily="-111" charset="0"/>
                <a:cs typeface="Times New Roman" pitchFamily="-111" charset="0"/>
              </a:rPr>
              <a:t>The only geometry types that will be simplified are lines and polygons.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BD2B42B-9AF0-4547-A659-57820DFB99F9}" type="slidenum">
              <a:rPr lang="en-US"/>
              <a:pPr/>
              <a:t>41</a:t>
            </a:fld>
            <a:endParaRPr lang="en-US"/>
          </a:p>
        </p:txBody>
      </p:sp>
      <p:sp>
        <p:nvSpPr>
          <p:cNvPr id="8704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8704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87045" name="Rectangle 4"/>
          <p:cNvSpPr>
            <a:spLocks noGrp="1" noRot="1" noChangeAspect="1" noChangeArrowheads="1" noTextEdit="1"/>
          </p:cNvSpPr>
          <p:nvPr>
            <p:ph type="sldImg"/>
          </p:nvPr>
        </p:nvSpPr>
        <p:spPr>
          <a:xfrm>
            <a:off x="209550" y="457200"/>
            <a:ext cx="6438900" cy="4457700"/>
          </a:xfrm>
          <a:ln/>
        </p:spPr>
      </p:sp>
      <p:sp>
        <p:nvSpPr>
          <p:cNvPr id="8704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Geometry and Layer Simplification</a:t>
            </a:r>
          </a:p>
          <a:p>
            <a:pPr lvl="1" eaLnBrk="1" hangingPunct="1"/>
            <a:r>
              <a:rPr lang="en-US">
                <a:latin typeface="Times New Roman" pitchFamily="-111" charset="0"/>
                <a:cs typeface="Times New Roman" pitchFamily="-111" charset="0"/>
              </a:rPr>
              <a:t>Spatial Analysis and mining provides two operations for geometry simplification.</a:t>
            </a:r>
          </a:p>
          <a:p>
            <a:pPr lvl="1" eaLnBrk="1" hangingPunct="1"/>
            <a:r>
              <a:rPr lang="en-US">
                <a:latin typeface="Times New Roman" pitchFamily="-111" charset="0"/>
                <a:cs typeface="Times New Roman" pitchFamily="-111" charset="0"/>
              </a:rPr>
              <a:t>The first is </a:t>
            </a:r>
            <a:r>
              <a:rPr lang="en-US">
                <a:latin typeface="Courier New" pitchFamily="-111" charset="0"/>
                <a:cs typeface="Times New Roman" pitchFamily="-111" charset="0"/>
              </a:rPr>
              <a:t>SDO_SAM.SIMPLIFY_GEOMETRY</a:t>
            </a:r>
            <a:r>
              <a:rPr lang="en-US">
                <a:latin typeface="Times New Roman" pitchFamily="-111" charset="0"/>
                <a:cs typeface="Times New Roman" pitchFamily="-111" charset="0"/>
              </a:rPr>
              <a:t>, which takes as input a single geometry and returns a simplified geometry in the </a:t>
            </a:r>
            <a:r>
              <a:rPr lang="en-US">
                <a:latin typeface="Courier New" pitchFamily="-111" charset="0"/>
                <a:cs typeface="Times New Roman" pitchFamily="-111" charset="0"/>
              </a:rPr>
              <a:t>SDO_SMPL_GEOMETRY</a:t>
            </a:r>
            <a:r>
              <a:rPr lang="en-US">
                <a:latin typeface="Times New Roman" pitchFamily="-111" charset="0"/>
                <a:cs typeface="Times New Roman" pitchFamily="-111" charset="0"/>
              </a:rPr>
              <a:t> type.</a:t>
            </a:r>
          </a:p>
          <a:p>
            <a:pPr lvl="1" eaLnBrk="1" hangingPunct="1"/>
            <a:r>
              <a:rPr lang="en-US">
                <a:latin typeface="Times New Roman" pitchFamily="-111" charset="0"/>
                <a:cs typeface="Times New Roman" pitchFamily="-111" charset="0"/>
              </a:rPr>
              <a:t>The second is </a:t>
            </a:r>
            <a:r>
              <a:rPr lang="en-US">
                <a:latin typeface="Courier New" pitchFamily="-111" charset="0"/>
                <a:cs typeface="Times New Roman" pitchFamily="-111" charset="0"/>
              </a:rPr>
              <a:t>SDO_SAM.SIMPLIFY_LAYER</a:t>
            </a:r>
            <a:r>
              <a:rPr lang="en-US">
                <a:latin typeface="Times New Roman" pitchFamily="-111" charset="0"/>
                <a:cs typeface="Times New Roman" pitchFamily="-111" charset="0"/>
              </a:rPr>
              <a:t>, which operates on an entire layer.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BFF0D64-B24C-B645-8909-DF7499C773BB}" type="slidenum">
              <a:rPr lang="en-US"/>
              <a:pPr/>
              <a:t>42</a:t>
            </a:fld>
            <a:endParaRPr lang="en-US"/>
          </a:p>
        </p:txBody>
      </p:sp>
      <p:sp>
        <p:nvSpPr>
          <p:cNvPr id="8806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8806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88069" name="Rectangle 4"/>
          <p:cNvSpPr>
            <a:spLocks noGrp="1" noRot="1" noChangeAspect="1" noChangeArrowheads="1" noTextEdit="1"/>
          </p:cNvSpPr>
          <p:nvPr>
            <p:ph type="sldImg"/>
          </p:nvPr>
        </p:nvSpPr>
        <p:spPr>
          <a:xfrm>
            <a:off x="209550" y="457200"/>
            <a:ext cx="6438900" cy="4457700"/>
          </a:xfrm>
          <a:ln/>
        </p:spPr>
      </p:sp>
      <p:sp>
        <p:nvSpPr>
          <p:cNvPr id="88070"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SDO_SAM.SIMPLIFY_GEOMETRY and SDO_SAM.SIMPLIFY_LAYER</a:t>
            </a:r>
          </a:p>
          <a:p>
            <a:pPr lvl="1" eaLnBrk="1" hangingPunct="1"/>
            <a:r>
              <a:rPr lang="en-US">
                <a:latin typeface="Times New Roman" pitchFamily="-111" charset="0"/>
                <a:cs typeface="Times New Roman" pitchFamily="-111" charset="0"/>
              </a:rPr>
              <a:t>The parameters for </a:t>
            </a:r>
            <a:r>
              <a:rPr lang="en-US">
                <a:latin typeface="Courier New" pitchFamily="-111" charset="0"/>
                <a:cs typeface="Times New Roman" pitchFamily="-111" charset="0"/>
              </a:rPr>
              <a:t>SDO_SAM.SIMPLIFY_GEOMETRY </a:t>
            </a:r>
            <a:r>
              <a:rPr lang="en-US">
                <a:latin typeface="Times New Roman" pitchFamily="-111" charset="0"/>
                <a:cs typeface="Times New Roman" pitchFamily="-111" charset="0"/>
              </a:rPr>
              <a:t>and/or</a:t>
            </a:r>
            <a:r>
              <a:rPr lang="en-US">
                <a:latin typeface="Courier New" pitchFamily="-111" charset="0"/>
                <a:cs typeface="Times New Roman" pitchFamily="-111" charset="0"/>
              </a:rPr>
              <a:t> SDO_SAM.SIMPLIFY_LAYER</a:t>
            </a:r>
            <a:r>
              <a:rPr lang="en-US">
                <a:latin typeface="Times New Roman" pitchFamily="-111" charset="0"/>
                <a:cs typeface="Times New Roman" pitchFamily="-111" charset="0"/>
              </a:rPr>
              <a:t> are as follows:</a:t>
            </a:r>
          </a:p>
          <a:p>
            <a:pPr lvl="1" eaLnBrk="1" hangingPunct="1">
              <a:buFontTx/>
              <a:buChar char="•"/>
            </a:pPr>
            <a:r>
              <a:rPr lang="en-US">
                <a:latin typeface="Courier New" pitchFamily="-111" charset="0"/>
                <a:cs typeface="Times New Roman" pitchFamily="-111" charset="0"/>
              </a:rPr>
              <a:t>GEOMETRY</a:t>
            </a:r>
            <a:r>
              <a:rPr lang="en-US">
                <a:latin typeface="Times New Roman" pitchFamily="-111" charset="0"/>
                <a:cs typeface="Times New Roman" pitchFamily="-111" charset="0"/>
              </a:rPr>
              <a:t> is a single </a:t>
            </a:r>
            <a:r>
              <a:rPr lang="en-US">
                <a:latin typeface="Courier New" pitchFamily="-111" charset="0"/>
                <a:cs typeface="Times New Roman" pitchFamily="-111" charset="0"/>
              </a:rPr>
              <a:t>SDO_GEOMETRY</a:t>
            </a:r>
            <a:r>
              <a:rPr lang="en-US">
                <a:latin typeface="Times New Roman" pitchFamily="-111" charset="0"/>
                <a:cs typeface="Times New Roman" pitchFamily="-111" charset="0"/>
              </a:rPr>
              <a:t> used in </a:t>
            </a:r>
            <a:r>
              <a:rPr lang="en-US">
                <a:latin typeface="Courier New" pitchFamily="-111" charset="0"/>
                <a:cs typeface="Times New Roman" pitchFamily="-111" charset="0"/>
              </a:rPr>
              <a:t>SDO_SAM.SIMPLIFY_GEOMETRY </a:t>
            </a:r>
            <a:endParaRPr lang="en-US">
              <a:latin typeface="Times New Roman" pitchFamily="-111" charset="0"/>
              <a:cs typeface="Times New Roman" pitchFamily="-111" charset="0"/>
            </a:endParaRPr>
          </a:p>
          <a:p>
            <a:pPr lvl="1" eaLnBrk="1" hangingPunct="1">
              <a:buFontTx/>
              <a:buChar char="•"/>
            </a:pPr>
            <a:r>
              <a:rPr lang="en-US">
                <a:latin typeface="Courier New" pitchFamily="-111" charset="0"/>
                <a:cs typeface="Times New Roman" pitchFamily="-111" charset="0"/>
              </a:rPr>
              <a:t>TOLERANCE</a:t>
            </a:r>
            <a:r>
              <a:rPr lang="en-US">
                <a:latin typeface="Times New Roman" pitchFamily="-111" charset="0"/>
                <a:cs typeface="Times New Roman" pitchFamily="-111" charset="0"/>
              </a:rPr>
              <a:t> is the tolerance value used to validate the changed geometry</a:t>
            </a:r>
            <a:r>
              <a:rPr lang="en-US">
                <a:latin typeface="Courier New" pitchFamily="-111" charset="0"/>
                <a:cs typeface="Times New Roman" pitchFamily="-111" charset="0"/>
              </a:rPr>
              <a:t>.  TOLERANCE * 2 </a:t>
            </a:r>
            <a:r>
              <a:rPr lang="en-US">
                <a:latin typeface="Times New Roman" pitchFamily="-111" charset="0"/>
                <a:cs typeface="Times New Roman" pitchFamily="-111" charset="0"/>
              </a:rPr>
              <a:t>is used as the threshold for the first order simplification</a:t>
            </a:r>
          </a:p>
          <a:p>
            <a:pPr lvl="1" eaLnBrk="1" hangingPunct="1">
              <a:lnSpc>
                <a:spcPct val="110000"/>
              </a:lnSpc>
              <a:buFontTx/>
              <a:buChar char="•"/>
            </a:pPr>
            <a:r>
              <a:rPr lang="en-US">
                <a:latin typeface="Courier New" pitchFamily="-111" charset="0"/>
                <a:cs typeface="Times New Roman" pitchFamily="-111" charset="0"/>
              </a:rPr>
              <a:t>THEME_TABLE_NAME</a:t>
            </a:r>
            <a:r>
              <a:rPr lang="en-US">
                <a:latin typeface="Times New Roman" pitchFamily="-111" charset="0"/>
                <a:cs typeface="Times New Roman" pitchFamily="-111" charset="0"/>
              </a:rPr>
              <a:t> and </a:t>
            </a:r>
            <a:r>
              <a:rPr lang="en-US">
                <a:latin typeface="Courier New" pitchFamily="-111" charset="0"/>
                <a:cs typeface="Times New Roman" pitchFamily="-111" charset="0"/>
              </a:rPr>
              <a:t>THEME_COLUMN_NAME</a:t>
            </a:r>
            <a:r>
              <a:rPr lang="en-US">
                <a:latin typeface="Times New Roman" pitchFamily="-111" charset="0"/>
                <a:cs typeface="Times New Roman" pitchFamily="-111" charset="0"/>
              </a:rPr>
              <a:t> uniquely identify the theme layer</a:t>
            </a:r>
          </a:p>
          <a:p>
            <a:pPr lvl="1" eaLnBrk="1" hangingPunct="1">
              <a:lnSpc>
                <a:spcPct val="110000"/>
              </a:lnSpc>
              <a:buFontTx/>
              <a:buChar char="•"/>
            </a:pPr>
            <a:r>
              <a:rPr lang="en-US">
                <a:latin typeface="Courier New" pitchFamily="-111" charset="0"/>
                <a:cs typeface="Times New Roman" pitchFamily="-111" charset="0"/>
              </a:rPr>
              <a:t>SMPL_GEOM_COLUMN_NAME</a:t>
            </a:r>
            <a:r>
              <a:rPr lang="en-US">
                <a:latin typeface="Times New Roman" pitchFamily="-111" charset="0"/>
                <a:cs typeface="Times New Roman" pitchFamily="-111" charset="0"/>
              </a:rPr>
              <a:t> is the name of the column of type </a:t>
            </a:r>
            <a:r>
              <a:rPr lang="en-US">
                <a:latin typeface="Courier New" pitchFamily="-111" charset="0"/>
                <a:cs typeface="Times New Roman" pitchFamily="-111" charset="0"/>
              </a:rPr>
              <a:t>SDO_GEOMETRY</a:t>
            </a:r>
            <a:r>
              <a:rPr lang="en-US">
                <a:latin typeface="Times New Roman" pitchFamily="-111" charset="0"/>
                <a:cs typeface="Times New Roman" pitchFamily="-111" charset="0"/>
              </a:rPr>
              <a:t> added to the theme layer before </a:t>
            </a:r>
            <a:r>
              <a:rPr lang="en-US">
                <a:latin typeface="Courier New" pitchFamily="-111" charset="0"/>
                <a:cs typeface="Times New Roman" pitchFamily="-111" charset="0"/>
              </a:rPr>
              <a:t>SDO_SAM.SIMPLIFY_LAYER</a:t>
            </a:r>
            <a:r>
              <a:rPr lang="en-US">
                <a:latin typeface="Times New Roman" pitchFamily="-111" charset="0"/>
                <a:cs typeface="Times New Roman" pitchFamily="-111" charset="0"/>
              </a:rPr>
              <a:t> is run</a:t>
            </a:r>
          </a:p>
          <a:p>
            <a:pPr lvl="1" eaLnBrk="1" hangingPunct="1">
              <a:lnSpc>
                <a:spcPct val="110000"/>
              </a:lnSpc>
              <a:buFontTx/>
              <a:buChar char="•"/>
            </a:pPr>
            <a:r>
              <a:rPr lang="en-US">
                <a:latin typeface="Courier New" pitchFamily="-111" charset="0"/>
                <a:cs typeface="Times New Roman" pitchFamily="-111" charset="0"/>
              </a:rPr>
              <a:t>COMMIT_INTERVAL</a:t>
            </a:r>
            <a:r>
              <a:rPr lang="en-US">
                <a:latin typeface="Times New Roman" pitchFamily="-111" charset="0"/>
                <a:cs typeface="Times New Roman" pitchFamily="-111" charset="0"/>
              </a:rPr>
              <a:t> will cause the procedure </a:t>
            </a:r>
            <a:r>
              <a:rPr lang="en-US">
                <a:latin typeface="Courier New" pitchFamily="-111" charset="0"/>
                <a:cs typeface="Times New Roman" pitchFamily="-111" charset="0"/>
              </a:rPr>
              <a:t>SDO_SAM.SIMPLIFY_LAYER</a:t>
            </a:r>
            <a:r>
              <a:rPr lang="en-US">
                <a:latin typeface="Times New Roman" pitchFamily="-111" charset="0"/>
                <a:cs typeface="Times New Roman" pitchFamily="-111" charset="0"/>
              </a:rPr>
              <a:t> to commit every </a:t>
            </a:r>
            <a:r>
              <a:rPr lang="en-US">
                <a:latin typeface="Courier New" pitchFamily="-111" charset="0"/>
                <a:cs typeface="Times New Roman" pitchFamily="-111" charset="0"/>
              </a:rPr>
              <a:t>COMMIT_INTERVAL</a:t>
            </a:r>
            <a:r>
              <a:rPr lang="en-US">
                <a:latin typeface="Times New Roman" pitchFamily="-111" charset="0"/>
                <a:cs typeface="Times New Roman" pitchFamily="-111" charset="0"/>
              </a:rPr>
              <a:t> rows</a:t>
            </a:r>
            <a:endParaRPr lang="en-US">
              <a:latin typeface="Courier New" pitchFamily="-111" charset="0"/>
              <a:cs typeface="Times New Roman" pitchFamily="-111"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ADA1DD04-4AD8-214F-A794-7C3073E7EB77}" type="slidenum">
              <a:rPr lang="en-US"/>
              <a:pPr/>
              <a:t>43</a:t>
            </a:fld>
            <a:endParaRPr lang="en-US"/>
          </a:p>
        </p:txBody>
      </p:sp>
      <p:sp>
        <p:nvSpPr>
          <p:cNvPr id="8909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8909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89093" name="Rectangle 4"/>
          <p:cNvSpPr>
            <a:spLocks noGrp="1" noRot="1" noChangeAspect="1" noChangeArrowheads="1" noTextEdit="1"/>
          </p:cNvSpPr>
          <p:nvPr>
            <p:ph type="sldImg"/>
          </p:nvPr>
        </p:nvSpPr>
        <p:spPr>
          <a:xfrm>
            <a:off x="209550" y="457200"/>
            <a:ext cx="6438900" cy="4457700"/>
          </a:xfrm>
          <a:ln/>
        </p:spPr>
      </p:sp>
      <p:sp>
        <p:nvSpPr>
          <p:cNvPr id="89094"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SDO_SAM.SIMPLIFY_GEOMETRY and SDO_SAM.SIMPLIFY_LAYER</a:t>
            </a:r>
          </a:p>
          <a:p>
            <a:pPr lvl="1" eaLnBrk="1" hangingPunct="1"/>
            <a:r>
              <a:rPr lang="en-US">
                <a:latin typeface="Times New Roman" pitchFamily="-111" charset="0"/>
                <a:cs typeface="Times New Roman" pitchFamily="-111" charset="0"/>
              </a:rPr>
              <a:t>The parameters for </a:t>
            </a:r>
            <a:r>
              <a:rPr lang="en-US">
                <a:latin typeface="Courier New" pitchFamily="-111" charset="0"/>
                <a:cs typeface="Times New Roman" pitchFamily="-111" charset="0"/>
              </a:rPr>
              <a:t>SDO_SAM.SIMPLIFY_GEOMETRY </a:t>
            </a:r>
            <a:r>
              <a:rPr lang="en-US">
                <a:latin typeface="Times New Roman" pitchFamily="-111" charset="0"/>
                <a:cs typeface="Times New Roman" pitchFamily="-111" charset="0"/>
              </a:rPr>
              <a:t>and/or</a:t>
            </a:r>
            <a:r>
              <a:rPr lang="en-US">
                <a:latin typeface="Courier New" pitchFamily="-111" charset="0"/>
                <a:cs typeface="Times New Roman" pitchFamily="-111" charset="0"/>
              </a:rPr>
              <a:t> SDO_SAM.SIMPLIFY_LAYER</a:t>
            </a:r>
            <a:r>
              <a:rPr lang="en-US">
                <a:latin typeface="Times New Roman" pitchFamily="-111" charset="0"/>
                <a:cs typeface="Times New Roman" pitchFamily="-111" charset="0"/>
              </a:rPr>
              <a:t> are as follows:</a:t>
            </a:r>
          </a:p>
          <a:p>
            <a:pPr lvl="1" eaLnBrk="1" hangingPunct="1">
              <a:buFontTx/>
              <a:buChar char="•"/>
            </a:pPr>
            <a:r>
              <a:rPr lang="en-US">
                <a:latin typeface="Courier New" pitchFamily="-111" charset="0"/>
                <a:cs typeface="Times New Roman" pitchFamily="-111" charset="0"/>
              </a:rPr>
              <a:t>GEOMETRY</a:t>
            </a:r>
            <a:r>
              <a:rPr lang="en-US">
                <a:latin typeface="Times New Roman" pitchFamily="-111" charset="0"/>
                <a:cs typeface="Times New Roman" pitchFamily="-111" charset="0"/>
              </a:rPr>
              <a:t> is a single </a:t>
            </a:r>
            <a:r>
              <a:rPr lang="en-US">
                <a:latin typeface="Courier New" pitchFamily="-111" charset="0"/>
                <a:cs typeface="Times New Roman" pitchFamily="-111" charset="0"/>
              </a:rPr>
              <a:t>SDO_GEOMETRY</a:t>
            </a:r>
            <a:r>
              <a:rPr lang="en-US">
                <a:latin typeface="Times New Roman" pitchFamily="-111" charset="0"/>
                <a:cs typeface="Times New Roman" pitchFamily="-111" charset="0"/>
              </a:rPr>
              <a:t> used in </a:t>
            </a:r>
            <a:r>
              <a:rPr lang="en-US">
                <a:latin typeface="Courier New" pitchFamily="-111" charset="0"/>
                <a:cs typeface="Times New Roman" pitchFamily="-111" charset="0"/>
              </a:rPr>
              <a:t>SDO_SAM.SIMPLIFY_GEOMETRY </a:t>
            </a:r>
            <a:endParaRPr lang="en-US">
              <a:latin typeface="Times New Roman" pitchFamily="-111" charset="0"/>
              <a:cs typeface="Times New Roman" pitchFamily="-111" charset="0"/>
            </a:endParaRPr>
          </a:p>
          <a:p>
            <a:pPr lvl="1" eaLnBrk="1" hangingPunct="1">
              <a:buFontTx/>
              <a:buChar char="•"/>
            </a:pPr>
            <a:r>
              <a:rPr lang="en-US">
                <a:latin typeface="Courier New" pitchFamily="-111" charset="0"/>
                <a:cs typeface="Times New Roman" pitchFamily="-111" charset="0"/>
              </a:rPr>
              <a:t>TOLERANCE</a:t>
            </a:r>
            <a:r>
              <a:rPr lang="en-US">
                <a:latin typeface="Times New Roman" pitchFamily="-111" charset="0"/>
                <a:cs typeface="Times New Roman" pitchFamily="-111" charset="0"/>
              </a:rPr>
              <a:t> is the tolerance value used to validate the changed geometry</a:t>
            </a:r>
            <a:r>
              <a:rPr lang="en-US">
                <a:latin typeface="Courier New" pitchFamily="-111" charset="0"/>
                <a:cs typeface="Times New Roman" pitchFamily="-111" charset="0"/>
              </a:rPr>
              <a:t>.  TOLERANCE * 2 </a:t>
            </a:r>
            <a:r>
              <a:rPr lang="en-US">
                <a:latin typeface="Times New Roman" pitchFamily="-111" charset="0"/>
                <a:cs typeface="Times New Roman" pitchFamily="-111" charset="0"/>
              </a:rPr>
              <a:t>is used as the threshold for the first order simplification</a:t>
            </a:r>
          </a:p>
          <a:p>
            <a:pPr lvl="1" eaLnBrk="1" hangingPunct="1">
              <a:lnSpc>
                <a:spcPct val="110000"/>
              </a:lnSpc>
              <a:buFontTx/>
              <a:buChar char="•"/>
            </a:pPr>
            <a:r>
              <a:rPr lang="en-US">
                <a:latin typeface="Courier New" pitchFamily="-111" charset="0"/>
                <a:cs typeface="Times New Roman" pitchFamily="-111" charset="0"/>
              </a:rPr>
              <a:t>THEME_TABLE_NAME</a:t>
            </a:r>
            <a:r>
              <a:rPr lang="en-US">
                <a:latin typeface="Times New Roman" pitchFamily="-111" charset="0"/>
                <a:cs typeface="Times New Roman" pitchFamily="-111" charset="0"/>
              </a:rPr>
              <a:t> and </a:t>
            </a:r>
            <a:r>
              <a:rPr lang="en-US">
                <a:latin typeface="Courier New" pitchFamily="-111" charset="0"/>
                <a:cs typeface="Times New Roman" pitchFamily="-111" charset="0"/>
              </a:rPr>
              <a:t>THEME_COLUMN_NAME</a:t>
            </a:r>
            <a:r>
              <a:rPr lang="en-US">
                <a:latin typeface="Times New Roman" pitchFamily="-111" charset="0"/>
                <a:cs typeface="Times New Roman" pitchFamily="-111" charset="0"/>
              </a:rPr>
              <a:t> uniquely identify the theme layer</a:t>
            </a:r>
          </a:p>
          <a:p>
            <a:pPr lvl="1" eaLnBrk="1" hangingPunct="1">
              <a:lnSpc>
                <a:spcPct val="110000"/>
              </a:lnSpc>
              <a:buFontTx/>
              <a:buChar char="•"/>
            </a:pPr>
            <a:r>
              <a:rPr lang="en-US">
                <a:latin typeface="Courier New" pitchFamily="-111" charset="0"/>
                <a:cs typeface="Times New Roman" pitchFamily="-111" charset="0"/>
              </a:rPr>
              <a:t>SMPL_GEOM_COLUMN_NAME</a:t>
            </a:r>
            <a:r>
              <a:rPr lang="en-US">
                <a:latin typeface="Times New Roman" pitchFamily="-111" charset="0"/>
                <a:cs typeface="Times New Roman" pitchFamily="-111" charset="0"/>
              </a:rPr>
              <a:t> is the name of the column of type </a:t>
            </a:r>
            <a:r>
              <a:rPr lang="en-US">
                <a:latin typeface="Courier New" pitchFamily="-111" charset="0"/>
                <a:cs typeface="Times New Roman" pitchFamily="-111" charset="0"/>
              </a:rPr>
              <a:t>SDO_GEOMETRY</a:t>
            </a:r>
            <a:r>
              <a:rPr lang="en-US">
                <a:latin typeface="Times New Roman" pitchFamily="-111" charset="0"/>
                <a:cs typeface="Times New Roman" pitchFamily="-111" charset="0"/>
              </a:rPr>
              <a:t> added to the theme layer before </a:t>
            </a:r>
            <a:r>
              <a:rPr lang="en-US">
                <a:latin typeface="Courier New" pitchFamily="-111" charset="0"/>
                <a:cs typeface="Times New Roman" pitchFamily="-111" charset="0"/>
              </a:rPr>
              <a:t>SDO_SAM.SIMPLIFY_LAYER</a:t>
            </a:r>
            <a:r>
              <a:rPr lang="en-US">
                <a:latin typeface="Times New Roman" pitchFamily="-111" charset="0"/>
                <a:cs typeface="Times New Roman" pitchFamily="-111" charset="0"/>
              </a:rPr>
              <a:t> is run</a:t>
            </a:r>
          </a:p>
          <a:p>
            <a:pPr lvl="1" eaLnBrk="1" hangingPunct="1">
              <a:lnSpc>
                <a:spcPct val="110000"/>
              </a:lnSpc>
              <a:buFontTx/>
              <a:buChar char="•"/>
            </a:pPr>
            <a:r>
              <a:rPr lang="en-US">
                <a:latin typeface="Courier New" pitchFamily="-111" charset="0"/>
                <a:cs typeface="Times New Roman" pitchFamily="-111" charset="0"/>
              </a:rPr>
              <a:t>COMMIT_INTERVAL</a:t>
            </a:r>
            <a:r>
              <a:rPr lang="en-US">
                <a:latin typeface="Times New Roman" pitchFamily="-111" charset="0"/>
                <a:cs typeface="Times New Roman" pitchFamily="-111" charset="0"/>
              </a:rPr>
              <a:t> will cause the procedure </a:t>
            </a:r>
            <a:r>
              <a:rPr lang="en-US">
                <a:latin typeface="Courier New" pitchFamily="-111" charset="0"/>
                <a:cs typeface="Times New Roman" pitchFamily="-111" charset="0"/>
              </a:rPr>
              <a:t>SDO_SAM.SIMPLIFY_LAYER</a:t>
            </a:r>
            <a:r>
              <a:rPr lang="en-US">
                <a:latin typeface="Times New Roman" pitchFamily="-111" charset="0"/>
                <a:cs typeface="Times New Roman" pitchFamily="-111" charset="0"/>
              </a:rPr>
              <a:t> to commit every </a:t>
            </a:r>
            <a:r>
              <a:rPr lang="en-US">
                <a:latin typeface="Courier New" pitchFamily="-111" charset="0"/>
                <a:cs typeface="Times New Roman" pitchFamily="-111" charset="0"/>
              </a:rPr>
              <a:t>COMMIT_INTERVAL</a:t>
            </a:r>
            <a:r>
              <a:rPr lang="en-US">
                <a:latin typeface="Times New Roman" pitchFamily="-111" charset="0"/>
                <a:cs typeface="Times New Roman" pitchFamily="-111" charset="0"/>
              </a:rPr>
              <a:t> rows</a:t>
            </a:r>
            <a:endParaRPr lang="en-US">
              <a:latin typeface="Courier New" pitchFamily="-111" charset="0"/>
              <a:cs typeface="Times New Roman" pitchFamily="-11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8802288-7D95-C442-BBA6-1BE5D68033D8}" type="slidenum">
              <a:rPr lang="en-US"/>
              <a:pPr/>
              <a:t>6</a:t>
            </a:fld>
            <a:endParaRPr lang="en-US"/>
          </a:p>
        </p:txBody>
      </p:sp>
      <p:sp>
        <p:nvSpPr>
          <p:cNvPr id="5325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325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3253" name="Rectangle 4"/>
          <p:cNvSpPr>
            <a:spLocks noGrp="1" noRot="1" noChangeAspect="1" noChangeArrowheads="1" noTextEdit="1"/>
          </p:cNvSpPr>
          <p:nvPr>
            <p:ph type="sldImg"/>
          </p:nvPr>
        </p:nvSpPr>
        <p:spPr>
          <a:xfrm>
            <a:off x="209550" y="457200"/>
            <a:ext cx="6438900" cy="4457700"/>
          </a:xfrm>
          <a:ln/>
        </p:spPr>
      </p:sp>
      <p:sp>
        <p:nvSpPr>
          <p:cNvPr id="53254"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Neighborhood Analysis</a:t>
            </a:r>
          </a:p>
          <a:p>
            <a:pPr lvl="1" eaLnBrk="1" hangingPunct="1"/>
            <a:r>
              <a:rPr lang="en-US">
                <a:latin typeface="Times New Roman" pitchFamily="-111" charset="0"/>
                <a:cs typeface="Times New Roman" pitchFamily="-111" charset="0"/>
              </a:rPr>
              <a:t>The </a:t>
            </a:r>
            <a:r>
              <a:rPr lang="en-US">
                <a:latin typeface="Courier New" pitchFamily="-111" charset="0"/>
                <a:cs typeface="Times New Roman" pitchFamily="-111" charset="0"/>
              </a:rPr>
              <a:t>SDO_SAM.AGGREGATES_FOR_GEOMETRY</a:t>
            </a:r>
            <a:r>
              <a:rPr lang="en-US">
                <a:latin typeface="Times New Roman" pitchFamily="-111" charset="0"/>
                <a:cs typeface="Times New Roman" pitchFamily="-111" charset="0"/>
              </a:rPr>
              <a:t> function compares the geometry passed into the function with all of the geometries in the “THEME” layer and aggregates numeric data from the theme layer for the passed in geometry. </a:t>
            </a:r>
          </a:p>
          <a:p>
            <a:pPr lvl="1" eaLnBrk="1" hangingPunct="1"/>
            <a:r>
              <a:rPr lang="en-US">
                <a:latin typeface="Times New Roman" pitchFamily="-111" charset="0"/>
                <a:cs typeface="Times New Roman" pitchFamily="-111" charset="0"/>
              </a:rPr>
              <a:t>The aggregate is based on the proportion of the area of the theme that overlaps the query window for </a:t>
            </a:r>
            <a:r>
              <a:rPr lang="en-US">
                <a:latin typeface="Courier New" pitchFamily="-111" charset="0"/>
                <a:cs typeface="Times New Roman" pitchFamily="-111" charset="0"/>
              </a:rPr>
              <a:t>ANYINTERACT</a:t>
            </a:r>
            <a:r>
              <a:rPr lang="en-US">
                <a:latin typeface="Times New Roman" pitchFamily="-111" charset="0"/>
                <a:cs typeface="Times New Roman" pitchFamily="-111" charset="0"/>
              </a:rPr>
              <a:t> and </a:t>
            </a:r>
            <a:r>
              <a:rPr lang="en-US">
                <a:latin typeface="Courier New" pitchFamily="-111" charset="0"/>
                <a:cs typeface="Times New Roman" pitchFamily="-111" charset="0"/>
              </a:rPr>
              <a:t>WITHIN_DISTANCE</a:t>
            </a:r>
            <a:r>
              <a:rPr lang="en-US">
                <a:latin typeface="Times New Roman" pitchFamily="-111" charset="0"/>
                <a:cs typeface="Times New Roman" pitchFamily="-111" charset="0"/>
              </a:rPr>
              <a:t> processing.  For instance, if one half of the area of one theme geometry overlaps the query window, and one third of another theme geometry overlaps the query window, the the returned aggregate value only takes into account one half of first theme value and one third of the second theme value.  The function assumes a uniform distribution of data throughout the area in the proportion calculations.  </a:t>
            </a:r>
          </a:p>
          <a:p>
            <a:pPr lvl="1" eaLnBrk="1" hangingPunct="1"/>
            <a:r>
              <a:rPr lang="en-US">
                <a:latin typeface="Times New Roman" pitchFamily="-111" charset="0"/>
                <a:cs typeface="Times New Roman" pitchFamily="-111" charset="0"/>
              </a:rPr>
              <a:t>For nearest neighbor processing, the function simply takes into account the aggregate values based on the n nearest neighbors.</a:t>
            </a:r>
          </a:p>
          <a:p>
            <a:pPr lvl="1" eaLnBrk="1" hangingPunct="1"/>
            <a:r>
              <a:rPr lang="en-US">
                <a:latin typeface="Times New Roman" pitchFamily="-111" charset="0"/>
                <a:cs typeface="Times New Roman" pitchFamily="-111" charset="0"/>
              </a:rPr>
              <a:t>This function returns a number that is the value of aggregated data associated with the geometry that was passed in.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42869CF-49AF-EF48-B04B-9519FA8FD064}" type="slidenum">
              <a:rPr lang="en-US"/>
              <a:pPr/>
              <a:t>44</a:t>
            </a:fld>
            <a:endParaRPr lang="en-US"/>
          </a:p>
        </p:txBody>
      </p:sp>
      <p:sp>
        <p:nvSpPr>
          <p:cNvPr id="9011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9011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90117" name="Rectangle 4"/>
          <p:cNvSpPr>
            <a:spLocks noGrp="1" noRot="1" noChangeAspect="1" noChangeArrowheads="1" noTextEdit="1"/>
          </p:cNvSpPr>
          <p:nvPr>
            <p:ph type="sldImg"/>
          </p:nvPr>
        </p:nvSpPr>
        <p:spPr>
          <a:xfrm>
            <a:off x="209550" y="457200"/>
            <a:ext cx="6438900" cy="4457700"/>
          </a:xfrm>
          <a:ln/>
        </p:spPr>
      </p:sp>
      <p:sp>
        <p:nvSpPr>
          <p:cNvPr id="90118" name="Rectangle 5"/>
          <p:cNvSpPr>
            <a:spLocks noGrp="1" noChangeArrowheads="1"/>
          </p:cNvSpPr>
          <p:nvPr>
            <p:ph type="body" idx="1"/>
          </p:nvPr>
        </p:nvSpPr>
        <p:spPr>
          <a:xfrm>
            <a:off x="571500" y="5143500"/>
            <a:ext cx="5715000" cy="3414713"/>
          </a:xfrm>
          <a:noFill/>
          <a:ln/>
        </p:spPr>
        <p:txBody>
          <a:bodyPr/>
          <a:lstStyle/>
          <a:p>
            <a:pPr>
              <a:spcBef>
                <a:spcPct val="0"/>
              </a:spcBef>
            </a:pPr>
            <a:r>
              <a:rPr lang="en-US">
                <a:latin typeface="Courier New" pitchFamily="-111" charset="0"/>
                <a:cs typeface="Times New Roman" pitchFamily="-111" charset="0"/>
              </a:rPr>
              <a:t>SDO_SAM.SIMPLIFY_GEOMETRY </a:t>
            </a:r>
            <a:r>
              <a:rPr lang="en-US">
                <a:latin typeface="Times New Roman" pitchFamily="-111" charset="0"/>
                <a:cs typeface="Times New Roman" pitchFamily="-111" charset="0"/>
              </a:rPr>
              <a:t>Example </a:t>
            </a:r>
          </a:p>
          <a:p>
            <a:pPr lvl="1">
              <a:spcBef>
                <a:spcPct val="0"/>
              </a:spcBef>
            </a:pPr>
            <a:r>
              <a:rPr lang="en-US">
                <a:latin typeface="Times New Roman" pitchFamily="-111" charset="0"/>
                <a:cs typeface="Times New Roman" pitchFamily="-111" charset="0"/>
              </a:rPr>
              <a:t>This example simplifies Passaic County in New Jersey.  The simplification happens up to 20 times, starting with a threshold of 0.6 (2*tolerance).  The maximum change in area allowed by the function in this example is 5 percent.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3B4B805-142D-E449-8DF1-F4F9654B98C7}" type="slidenum">
              <a:rPr lang="en-US"/>
              <a:pPr/>
              <a:t>45</a:t>
            </a:fld>
            <a:endParaRPr lang="en-US"/>
          </a:p>
        </p:txBody>
      </p:sp>
      <p:sp>
        <p:nvSpPr>
          <p:cNvPr id="9113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9114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91141" name="Rectangle 4"/>
          <p:cNvSpPr>
            <a:spLocks noGrp="1" noRot="1" noChangeAspect="1" noChangeArrowheads="1" noTextEdit="1"/>
          </p:cNvSpPr>
          <p:nvPr>
            <p:ph type="sldImg"/>
          </p:nvPr>
        </p:nvSpPr>
        <p:spPr>
          <a:xfrm>
            <a:off x="209550" y="457200"/>
            <a:ext cx="6438900" cy="4457700"/>
          </a:xfrm>
          <a:ln/>
        </p:spPr>
      </p:sp>
      <p:sp>
        <p:nvSpPr>
          <p:cNvPr id="91142" name="Rectangle 5"/>
          <p:cNvSpPr>
            <a:spLocks noGrp="1" noChangeArrowheads="1"/>
          </p:cNvSpPr>
          <p:nvPr>
            <p:ph type="body" idx="1"/>
          </p:nvPr>
        </p:nvSpPr>
        <p:spPr>
          <a:xfrm>
            <a:off x="571500" y="5143500"/>
            <a:ext cx="5715000" cy="3414713"/>
          </a:xfrm>
          <a:noFill/>
          <a:ln/>
        </p:spPr>
        <p:txBody>
          <a:bodyPr/>
          <a:lstStyle/>
          <a:p>
            <a:pPr>
              <a:spcBef>
                <a:spcPct val="0"/>
              </a:spcBef>
            </a:pPr>
            <a:r>
              <a:rPr lang="en-US">
                <a:latin typeface="Courier New" pitchFamily="-111" charset="0"/>
                <a:cs typeface="Times New Roman" pitchFamily="-111" charset="0"/>
              </a:rPr>
              <a:t>SDO_SAM.SIMPLIFY_LAYER </a:t>
            </a:r>
            <a:r>
              <a:rPr lang="en-US">
                <a:latin typeface="Times New Roman" pitchFamily="-111" charset="0"/>
                <a:cs typeface="Times New Roman" pitchFamily="-111" charset="0"/>
              </a:rPr>
              <a:t>Example </a:t>
            </a:r>
          </a:p>
          <a:p>
            <a:pPr lvl="1">
              <a:spcBef>
                <a:spcPct val="0"/>
              </a:spcBef>
            </a:pPr>
            <a:r>
              <a:rPr lang="en-US">
                <a:latin typeface="Times New Roman" pitchFamily="-111" charset="0"/>
                <a:cs typeface="Times New Roman" pitchFamily="-111" charset="0"/>
              </a:rPr>
              <a:t>This example simplifies all of the counties in the </a:t>
            </a:r>
            <a:r>
              <a:rPr lang="en-US">
                <a:latin typeface="Courier New" pitchFamily="-111" charset="0"/>
                <a:cs typeface="Times New Roman" pitchFamily="-111" charset="0"/>
              </a:rPr>
              <a:t>GEOD_COUNTIES</a:t>
            </a:r>
            <a:r>
              <a:rPr lang="en-US">
                <a:latin typeface="Times New Roman" pitchFamily="-111" charset="0"/>
                <a:cs typeface="Times New Roman" pitchFamily="-111" charset="0"/>
              </a:rPr>
              <a:t> table.  </a:t>
            </a:r>
          </a:p>
          <a:p>
            <a:pPr lvl="1">
              <a:spcBef>
                <a:spcPct val="0"/>
              </a:spcBef>
            </a:pPr>
            <a:r>
              <a:rPr lang="en-US">
                <a:latin typeface="Times New Roman" pitchFamily="-111" charset="0"/>
                <a:cs typeface="Times New Roman" pitchFamily="-111" charset="0"/>
              </a:rPr>
              <a:t>First, a column is added to the </a:t>
            </a:r>
            <a:r>
              <a:rPr lang="en-US">
                <a:latin typeface="Courier New" pitchFamily="-111" charset="0"/>
                <a:cs typeface="Times New Roman" pitchFamily="-111" charset="0"/>
              </a:rPr>
              <a:t>GEOD_COUNTIES</a:t>
            </a:r>
            <a:r>
              <a:rPr lang="en-US">
                <a:latin typeface="Times New Roman" pitchFamily="-111" charset="0"/>
                <a:cs typeface="Times New Roman" pitchFamily="-111" charset="0"/>
              </a:rPr>
              <a:t> table of type </a:t>
            </a:r>
            <a:r>
              <a:rPr lang="en-US">
                <a:latin typeface="Courier New" pitchFamily="-111" charset="0"/>
                <a:cs typeface="Times New Roman" pitchFamily="-111" charset="0"/>
              </a:rPr>
              <a:t>SDO_SMPL_GEOMETRY</a:t>
            </a:r>
            <a:r>
              <a:rPr lang="en-US">
                <a:latin typeface="Times New Roman" pitchFamily="-111" charset="0"/>
                <a:cs typeface="Times New Roman" pitchFamily="-111" charset="0"/>
              </a:rPr>
              <a:t>.  The the procedure is executed.  Each geometry in the </a:t>
            </a:r>
            <a:r>
              <a:rPr lang="en-US">
                <a:latin typeface="Courier New" pitchFamily="-111" charset="0"/>
                <a:cs typeface="Times New Roman" pitchFamily="-111" charset="0"/>
              </a:rPr>
              <a:t>GEOM</a:t>
            </a:r>
            <a:r>
              <a:rPr lang="en-US">
                <a:latin typeface="Times New Roman" pitchFamily="-111" charset="0"/>
                <a:cs typeface="Times New Roman" pitchFamily="-111" charset="0"/>
              </a:rPr>
              <a:t> column of </a:t>
            </a:r>
            <a:r>
              <a:rPr lang="en-US">
                <a:latin typeface="Courier New" pitchFamily="-111" charset="0"/>
                <a:cs typeface="Times New Roman" pitchFamily="-111" charset="0"/>
              </a:rPr>
              <a:t>GEOD_COUNTIES</a:t>
            </a:r>
            <a:r>
              <a:rPr lang="en-US">
                <a:latin typeface="Times New Roman" pitchFamily="-111" charset="0"/>
                <a:cs typeface="Times New Roman" pitchFamily="-111" charset="0"/>
              </a:rPr>
              <a:t> is simplified, with the result going into the </a:t>
            </a:r>
            <a:r>
              <a:rPr lang="en-US">
                <a:latin typeface="Courier New" pitchFamily="-111" charset="0"/>
                <a:cs typeface="Times New Roman" pitchFamily="-111" charset="0"/>
              </a:rPr>
              <a:t>SMPL_GEOM</a:t>
            </a:r>
            <a:r>
              <a:rPr lang="en-US">
                <a:latin typeface="Times New Roman" pitchFamily="-111" charset="0"/>
                <a:cs typeface="Times New Roman" pitchFamily="-111" charset="0"/>
              </a:rPr>
              <a:t> column.   For each geometry the simplification runs up to 20 times, increasing the threshold value starting from 2*tolerance stored in </a:t>
            </a:r>
            <a:r>
              <a:rPr lang="en-US">
                <a:latin typeface="Courier New" pitchFamily="-111" charset="0"/>
                <a:cs typeface="Times New Roman" pitchFamily="-111" charset="0"/>
              </a:rPr>
              <a:t>USER_SDO_GEOM_METADATA</a:t>
            </a:r>
            <a:r>
              <a:rPr lang="en-US">
                <a:latin typeface="Times New Roman" pitchFamily="-111" charset="0"/>
                <a:cs typeface="Times New Roman" pitchFamily="-111" charset="0"/>
              </a:rPr>
              <a:t>.  The COMMIT_INTERVAL is 100, and the maximum change in area allowed is 15 percent.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73CDE7B7-6195-DB45-ADE6-D03875639BC0}" type="slidenum">
              <a:rPr lang="en-US"/>
              <a:pPr/>
              <a:t>7</a:t>
            </a:fld>
            <a:endParaRPr lang="en-US"/>
          </a:p>
        </p:txBody>
      </p:sp>
      <p:sp>
        <p:nvSpPr>
          <p:cNvPr id="54275"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4276"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4277" name="Rectangle 4"/>
          <p:cNvSpPr>
            <a:spLocks noGrp="1" noRot="1" noChangeAspect="1" noChangeArrowheads="1" noTextEdit="1"/>
          </p:cNvSpPr>
          <p:nvPr>
            <p:ph type="sldImg"/>
          </p:nvPr>
        </p:nvSpPr>
        <p:spPr>
          <a:xfrm>
            <a:off x="209550" y="457200"/>
            <a:ext cx="6438900" cy="4457700"/>
          </a:xfrm>
          <a:ln/>
        </p:spPr>
      </p:sp>
      <p:sp>
        <p:nvSpPr>
          <p:cNvPr id="54278"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Neighborhood Analysis</a:t>
            </a:r>
          </a:p>
          <a:p>
            <a:pPr lvl="1" eaLnBrk="1" hangingPunct="1"/>
            <a:r>
              <a:rPr lang="en-US">
                <a:latin typeface="Times New Roman" pitchFamily="-111" charset="0"/>
                <a:cs typeface="Times New Roman" pitchFamily="-111" charset="0"/>
              </a:rPr>
              <a:t>The parameters for </a:t>
            </a:r>
            <a:r>
              <a:rPr lang="en-US">
                <a:latin typeface="Courier New" pitchFamily="-111" charset="0"/>
                <a:cs typeface="Times New Roman" pitchFamily="-111" charset="0"/>
              </a:rPr>
              <a:t>SDO_SAM.AGGREGATES_FOR_GEOMETRY</a:t>
            </a:r>
            <a:r>
              <a:rPr lang="en-US">
                <a:latin typeface="Times New Roman" pitchFamily="-111" charset="0"/>
                <a:cs typeface="Times New Roman" pitchFamily="-111" charset="0"/>
              </a:rPr>
              <a:t> include:</a:t>
            </a:r>
          </a:p>
          <a:p>
            <a:pPr lvl="1" eaLnBrk="1" hangingPunct="1">
              <a:buFontTx/>
              <a:buChar char="•"/>
            </a:pPr>
            <a:r>
              <a:rPr lang="en-US">
                <a:latin typeface="Courier New" pitchFamily="-111" charset="0"/>
                <a:cs typeface="Times New Roman" pitchFamily="-111" charset="0"/>
              </a:rPr>
              <a:t>THEME_TABLE_NAME</a:t>
            </a:r>
            <a:r>
              <a:rPr lang="en-US">
                <a:latin typeface="Times New Roman" pitchFamily="-111" charset="0"/>
                <a:cs typeface="Times New Roman" pitchFamily="-111" charset="0"/>
              </a:rPr>
              <a:t> and </a:t>
            </a:r>
            <a:r>
              <a:rPr lang="en-US">
                <a:latin typeface="Courier New" pitchFamily="-111" charset="0"/>
                <a:cs typeface="Times New Roman" pitchFamily="-111" charset="0"/>
              </a:rPr>
              <a:t>THEME_COLUMN_NAME</a:t>
            </a:r>
            <a:r>
              <a:rPr lang="en-US">
                <a:latin typeface="Times New Roman" pitchFamily="-111" charset="0"/>
                <a:cs typeface="Times New Roman" pitchFamily="-111" charset="0"/>
              </a:rPr>
              <a:t> are used to uniquely identify the theme layer</a:t>
            </a:r>
          </a:p>
          <a:p>
            <a:pPr lvl="2" eaLnBrk="1" hangingPunct="1">
              <a:spcBef>
                <a:spcPct val="25000"/>
              </a:spcBef>
            </a:pPr>
            <a:r>
              <a:rPr lang="en-US">
                <a:latin typeface="Times New Roman" pitchFamily="-111" charset="0"/>
                <a:cs typeface="Times New Roman" pitchFamily="-111" charset="0"/>
              </a:rPr>
              <a:t>The theme layer must be spatially indexed</a:t>
            </a:r>
          </a:p>
          <a:p>
            <a:pPr lvl="2" eaLnBrk="1" hangingPunct="1">
              <a:spcBef>
                <a:spcPct val="25000"/>
              </a:spcBef>
            </a:pPr>
            <a:r>
              <a:rPr lang="en-US">
                <a:latin typeface="Times New Roman" pitchFamily="-111" charset="0"/>
                <a:cs typeface="Times New Roman" pitchFamily="-111" charset="0"/>
              </a:rPr>
              <a:t>Using simplified geometries can enhance the performance of this function </a:t>
            </a:r>
          </a:p>
          <a:p>
            <a:pPr lvl="1" eaLnBrk="1" hangingPunct="1">
              <a:buFontTx/>
              <a:buChar char="•"/>
            </a:pPr>
            <a:r>
              <a:rPr lang="en-US">
                <a:latin typeface="Courier New" pitchFamily="-111" charset="0"/>
                <a:cs typeface="Times New Roman" pitchFamily="-111" charset="0"/>
              </a:rPr>
              <a:t>AGGREGATE_TYPE</a:t>
            </a:r>
            <a:r>
              <a:rPr lang="en-US">
                <a:latin typeface="Times New Roman" pitchFamily="-111" charset="0"/>
                <a:cs typeface="Times New Roman" pitchFamily="-111" charset="0"/>
              </a:rPr>
              <a:t> and </a:t>
            </a:r>
            <a:r>
              <a:rPr lang="en-US">
                <a:latin typeface="Courier New" pitchFamily="-111" charset="0"/>
                <a:cs typeface="Times New Roman" pitchFamily="-111" charset="0"/>
              </a:rPr>
              <a:t>AGGREGATE_COLUMN</a:t>
            </a:r>
            <a:r>
              <a:rPr lang="en-US">
                <a:latin typeface="Times New Roman" pitchFamily="-111" charset="0"/>
                <a:cs typeface="Times New Roman" pitchFamily="-111" charset="0"/>
              </a:rPr>
              <a:t> </a:t>
            </a:r>
          </a:p>
          <a:p>
            <a:pPr lvl="2" eaLnBrk="1" hangingPunct="1"/>
            <a:r>
              <a:rPr lang="en-US">
                <a:latin typeface="Times New Roman" pitchFamily="-111" charset="0"/>
                <a:cs typeface="Times New Roman" pitchFamily="-111" charset="0"/>
              </a:rPr>
              <a:t>Identify the aggregate function to run against the specified column in the theme layer</a:t>
            </a:r>
          </a:p>
          <a:p>
            <a:pPr lvl="1" eaLnBrk="1" hangingPunct="1">
              <a:buFontTx/>
              <a:buChar char="•"/>
            </a:pPr>
            <a:r>
              <a:rPr lang="en-US">
                <a:latin typeface="Courier New" pitchFamily="-111" charset="0"/>
                <a:cs typeface="Times New Roman" pitchFamily="-111" charset="0"/>
              </a:rPr>
              <a:t>GEOMETRY </a:t>
            </a:r>
            <a:r>
              <a:rPr lang="en-US">
                <a:latin typeface="Times New Roman" pitchFamily="-111" charset="0"/>
                <a:cs typeface="Times New Roman" pitchFamily="-111" charset="0"/>
              </a:rPr>
              <a:t>is the </a:t>
            </a:r>
            <a:r>
              <a:rPr lang="en-US">
                <a:latin typeface="Courier New" pitchFamily="-111" charset="0"/>
                <a:cs typeface="Times New Roman" pitchFamily="-111" charset="0"/>
              </a:rPr>
              <a:t>SDO_GEOMETRY </a:t>
            </a:r>
            <a:r>
              <a:rPr lang="en-US">
                <a:latin typeface="Times New Roman" pitchFamily="-111" charset="0"/>
                <a:cs typeface="Times New Roman" pitchFamily="-111" charset="0"/>
              </a:rPr>
              <a:t>reference geometry query window.</a:t>
            </a:r>
          </a:p>
          <a:p>
            <a:pPr lvl="1" eaLnBrk="1" hangingPunct="1">
              <a:buFontTx/>
              <a:buChar char="•"/>
            </a:pPr>
            <a:r>
              <a:rPr lang="en-US">
                <a:latin typeface="Courier New" pitchFamily="-111" charset="0"/>
                <a:cs typeface="Times New Roman" pitchFamily="-111" charset="0"/>
              </a:rPr>
              <a:t>DISTANCE_SPEC</a:t>
            </a:r>
            <a:r>
              <a:rPr lang="en-US">
                <a:latin typeface="Times New Roman" pitchFamily="-111" charset="0"/>
                <a:cs typeface="Times New Roman" pitchFamily="-111" charset="0"/>
              </a:rPr>
              <a:t> is the optional optional distance and unit to buffer the window geometry, or </a:t>
            </a:r>
            <a:r>
              <a:rPr lang="en-US">
                <a:latin typeface="Courier New" pitchFamily="-111" charset="0"/>
                <a:cs typeface="Times New Roman" pitchFamily="-111" charset="0"/>
              </a:rPr>
              <a:t>SDO_NUM_RES=VALUE</a:t>
            </a:r>
            <a:r>
              <a:rPr lang="en-US">
                <a:latin typeface="Times New Roman" pitchFamily="-111" charset="0"/>
                <a:cs typeface="Times New Roman" pitchFamily="-111" charset="0"/>
              </a:rPr>
              <a:t> for nearest neighbor processing.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4835A6F-D04C-794A-B0F4-984CF7B0CBE5}" type="slidenum">
              <a:rPr lang="en-US"/>
              <a:pPr/>
              <a:t>8</a:t>
            </a:fld>
            <a:endParaRPr lang="en-US"/>
          </a:p>
        </p:txBody>
      </p:sp>
      <p:sp>
        <p:nvSpPr>
          <p:cNvPr id="55299"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5300"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5301" name="Rectangle 4"/>
          <p:cNvSpPr>
            <a:spLocks noGrp="1" noRot="1" noChangeAspect="1" noChangeArrowheads="1" noTextEdit="1"/>
          </p:cNvSpPr>
          <p:nvPr>
            <p:ph type="sldImg"/>
          </p:nvPr>
        </p:nvSpPr>
        <p:spPr>
          <a:xfrm>
            <a:off x="209550" y="457200"/>
            <a:ext cx="6438900" cy="4457700"/>
          </a:xfrm>
          <a:ln/>
        </p:spPr>
      </p:sp>
      <p:sp>
        <p:nvSpPr>
          <p:cNvPr id="55302"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Courier New" pitchFamily="-111" charset="0"/>
                <a:cs typeface="Times New Roman" pitchFamily="-111" charset="0"/>
              </a:rPr>
              <a:t>SDO_SAM.AGGREGATES_FOR_GEOMETRY</a:t>
            </a:r>
            <a:endParaRPr lang="en-US">
              <a:latin typeface="Times New Roman" pitchFamily="-111" charset="0"/>
              <a:cs typeface="Times New Roman" pitchFamily="-111" charset="0"/>
            </a:endParaRPr>
          </a:p>
          <a:p>
            <a:pPr lvl="1" eaLnBrk="1" hangingPunct="1"/>
            <a:r>
              <a:rPr lang="en-US">
                <a:latin typeface="Times New Roman" pitchFamily="-111" charset="0"/>
                <a:cs typeface="Times New Roman" pitchFamily="-111" charset="0"/>
              </a:rPr>
              <a:t>This is an example of the use of the </a:t>
            </a:r>
            <a:r>
              <a:rPr lang="en-US">
                <a:latin typeface="Courier New" pitchFamily="-111" charset="0"/>
                <a:cs typeface="Times New Roman" pitchFamily="-111" charset="0"/>
              </a:rPr>
              <a:t>SDO_SAM.AGGREGATES_FOR_GEOMETRY</a:t>
            </a:r>
            <a:r>
              <a:rPr lang="en-US">
                <a:latin typeface="Times New Roman" pitchFamily="-111" charset="0"/>
                <a:cs typeface="Times New Roman" pitchFamily="-111" charset="0"/>
              </a:rPr>
              <a:t> function.  In this example, the function buffers an input geometry by three miles, then finds the sum of the total population of all of the counties that intersect that buffered location, using the proportion of the population for each county that is equivalent to the the proportion of the county that overlaps the buffered input geometry.</a:t>
            </a:r>
          </a:p>
          <a:p>
            <a:pPr lvl="1" eaLnBrk="1" hangingPunct="1"/>
            <a:r>
              <a:rPr lang="en-US">
                <a:latin typeface="Times New Roman" pitchFamily="-111" charset="0"/>
                <a:cs typeface="Times New Roman" pitchFamily="-111" charset="0"/>
              </a:rPr>
              <a:t>Note that this simple function replaces more complicated spatial analysis that can be done using other spatial functions.  For instance, the data shown above was generated using the following SQL:</a:t>
            </a:r>
          </a:p>
          <a:p>
            <a:pPr lvl="1" eaLnBrk="1" hangingPunct="1"/>
            <a:r>
              <a:rPr lang="en-US">
                <a:latin typeface="Courier New" pitchFamily="-111" charset="0"/>
                <a:cs typeface="Times New Roman" pitchFamily="-111" charset="0"/>
              </a:rPr>
              <a:t>select county, state_abrv, totpop,  </a:t>
            </a:r>
          </a:p>
          <a:p>
            <a:pPr lvl="1" eaLnBrk="1" hangingPunct="1"/>
            <a:r>
              <a:rPr lang="en-US">
                <a:latin typeface="Courier New" pitchFamily="-111" charset="0"/>
                <a:cs typeface="Times New Roman" pitchFamily="-111" charset="0"/>
              </a:rPr>
              <a:t>   sdo_geom.sdo_area(</a:t>
            </a:r>
          </a:p>
          <a:p>
            <a:pPr lvl="1" eaLnBrk="1" hangingPunct="1"/>
            <a:r>
              <a:rPr lang="en-US">
                <a:latin typeface="Courier New" pitchFamily="-111" charset="0"/>
                <a:cs typeface="Times New Roman" pitchFamily="-111" charset="0"/>
              </a:rPr>
              <a:t>      sdo_geom.sdo_intersection(</a:t>
            </a:r>
          </a:p>
          <a:p>
            <a:pPr lvl="1" eaLnBrk="1" hangingPunct="1"/>
            <a:r>
              <a:rPr lang="en-US">
                <a:latin typeface="Courier New" pitchFamily="-111" charset="0"/>
                <a:cs typeface="Times New Roman" pitchFamily="-111" charset="0"/>
              </a:rPr>
              <a:t>                  sdo_geom.sdo_buffer(SDO_GEOMETRY(2001, 8307,</a:t>
            </a:r>
          </a:p>
          <a:p>
            <a:pPr lvl="1" eaLnBrk="1" hangingPunct="1"/>
            <a:r>
              <a:rPr lang="en-US">
                <a:latin typeface="Courier New" pitchFamily="-111" charset="0"/>
                <a:cs typeface="Times New Roman" pitchFamily="-111" charset="0"/>
              </a:rPr>
              <a:t>                                                     SDO_POINT_TYPE(-73.943849, 40.6698,NULL),  NULL, NULL),</a:t>
            </a:r>
          </a:p>
          <a:p>
            <a:pPr lvl="1" eaLnBrk="1" hangingPunct="1"/>
            <a:r>
              <a:rPr lang="en-US">
                <a:latin typeface="Courier New" pitchFamily="-111" charset="0"/>
                <a:cs typeface="Times New Roman" pitchFamily="-111" charset="0"/>
              </a:rPr>
              <a:t>                                          3,0.5,'arc_tolerance=0.001 unit=mile'),</a:t>
            </a:r>
          </a:p>
          <a:p>
            <a:pPr lvl="1" eaLnBrk="1" hangingPunct="1"/>
            <a:r>
              <a:rPr lang="en-US">
                <a:latin typeface="Courier New" pitchFamily="-111" charset="0"/>
                <a:cs typeface="Times New Roman" pitchFamily="-111" charset="0"/>
              </a:rPr>
              <a:t>            geom,0.5),  0.5) / sdo_geom.sdo_area(geom,0.5) * 100  percent_covered  -- (area intersection/ area) * 100 = %covered</a:t>
            </a:r>
          </a:p>
          <a:p>
            <a:pPr lvl="1" eaLnBrk="1" hangingPunct="1"/>
            <a:r>
              <a:rPr lang="en-US">
                <a:latin typeface="Courier New" pitchFamily="-111" charset="0"/>
                <a:cs typeface="Times New Roman" pitchFamily="-111" charset="0"/>
              </a:rPr>
              <a:t>from geod_counties</a:t>
            </a:r>
          </a:p>
          <a:p>
            <a:pPr lvl="1" eaLnBrk="1" hangingPunct="1"/>
            <a:r>
              <a:rPr lang="en-US">
                <a:latin typeface="Courier New" pitchFamily="-111" charset="0"/>
                <a:cs typeface="Times New Roman" pitchFamily="-111" charset="0"/>
              </a:rPr>
              <a:t>where sdo_within_distance(geom,</a:t>
            </a:r>
          </a:p>
          <a:p>
            <a:pPr lvl="1" eaLnBrk="1" hangingPunct="1"/>
            <a:r>
              <a:rPr lang="en-US">
                <a:latin typeface="Courier New" pitchFamily="-111" charset="0"/>
                <a:cs typeface="Times New Roman" pitchFamily="-111" charset="0"/>
              </a:rPr>
              <a:t>  SDO_GEOMETRY(2001, 8307,SDO_POINT_TYPE(-73.943849, 40.6698,NULL),NULL, NULL),</a:t>
            </a:r>
          </a:p>
          <a:p>
            <a:pPr lvl="1" eaLnBrk="1" hangingPunct="1"/>
            <a:r>
              <a:rPr lang="en-US">
                <a:latin typeface="Courier New" pitchFamily="-111" charset="0"/>
                <a:cs typeface="Times New Roman" pitchFamily="-111" charset="0"/>
              </a:rPr>
              <a:t>   'distance=3 unit=mile') = 'TRUE';</a:t>
            </a:r>
          </a:p>
          <a:p>
            <a:pPr lvl="1" eaLnBrk="1" hangingPunct="1"/>
            <a:endParaRPr lang="en-US">
              <a:latin typeface="Courier New" pitchFamily="-111" charset="0"/>
              <a:cs typeface="Times New Roman" pitchFamily="-11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8AE3826-BC38-A148-A111-EB22EB18D3BB}" type="slidenum">
              <a:rPr lang="en-US"/>
              <a:pPr/>
              <a:t>10</a:t>
            </a:fld>
            <a:endParaRPr lang="en-US"/>
          </a:p>
        </p:txBody>
      </p:sp>
      <p:sp>
        <p:nvSpPr>
          <p:cNvPr id="56323"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6324"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6325" name="Rectangle 4"/>
          <p:cNvSpPr>
            <a:spLocks noGrp="1" noRot="1" noChangeAspect="1" noChangeArrowheads="1" noTextEdit="1"/>
          </p:cNvSpPr>
          <p:nvPr>
            <p:ph type="sldImg"/>
          </p:nvPr>
        </p:nvSpPr>
        <p:spPr>
          <a:xfrm>
            <a:off x="209550" y="457200"/>
            <a:ext cx="6438900" cy="4457700"/>
          </a:xfrm>
          <a:ln/>
        </p:spPr>
      </p:sp>
      <p:sp>
        <p:nvSpPr>
          <p:cNvPr id="56326"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Neighborhood Analysis</a:t>
            </a:r>
          </a:p>
          <a:p>
            <a:pPr lvl="1" eaLnBrk="1" hangingPunct="1"/>
            <a:r>
              <a:rPr lang="en-US">
                <a:latin typeface="Times New Roman" pitchFamily="-111" charset="0"/>
                <a:cs typeface="Times New Roman" pitchFamily="-111" charset="0"/>
              </a:rPr>
              <a:t>The </a:t>
            </a:r>
            <a:r>
              <a:rPr lang="en-US">
                <a:latin typeface="Courier New" pitchFamily="-111" charset="0"/>
                <a:cs typeface="Times New Roman" pitchFamily="-111" charset="0"/>
              </a:rPr>
              <a:t>SDO_SAM.AGGREGATES_FOR_LAYER</a:t>
            </a:r>
            <a:r>
              <a:rPr lang="en-US">
                <a:latin typeface="Times New Roman" pitchFamily="-111" charset="0"/>
                <a:cs typeface="Times New Roman" pitchFamily="-111" charset="0"/>
              </a:rPr>
              <a:t> function compares all of the (optionally buffered) geometries in the window layer with all of the geometries in the “THEME” layer and aggregates numeric data from the theme layer for each geometry in the window layer. </a:t>
            </a:r>
          </a:p>
          <a:p>
            <a:pPr lvl="1" eaLnBrk="1" hangingPunct="1"/>
            <a:r>
              <a:rPr lang="en-US">
                <a:latin typeface="Times New Roman" pitchFamily="-111" charset="0"/>
                <a:cs typeface="Times New Roman" pitchFamily="-111" charset="0"/>
              </a:rPr>
              <a:t>The aggregate is based on the proportion of the area of the theme that overlaps the query window for </a:t>
            </a:r>
            <a:r>
              <a:rPr lang="en-US">
                <a:latin typeface="Courier New" pitchFamily="-111" charset="0"/>
                <a:cs typeface="Times New Roman" pitchFamily="-111" charset="0"/>
              </a:rPr>
              <a:t>ANYINTERACT</a:t>
            </a:r>
            <a:r>
              <a:rPr lang="en-US">
                <a:latin typeface="Times New Roman" pitchFamily="-111" charset="0"/>
                <a:cs typeface="Times New Roman" pitchFamily="-111" charset="0"/>
              </a:rPr>
              <a:t> and </a:t>
            </a:r>
            <a:r>
              <a:rPr lang="en-US">
                <a:latin typeface="Courier New" pitchFamily="-111" charset="0"/>
                <a:cs typeface="Times New Roman" pitchFamily="-111" charset="0"/>
              </a:rPr>
              <a:t>WITHIN_DISTANCE</a:t>
            </a:r>
            <a:r>
              <a:rPr lang="en-US">
                <a:latin typeface="Times New Roman" pitchFamily="-111" charset="0"/>
                <a:cs typeface="Times New Roman" pitchFamily="-111" charset="0"/>
              </a:rPr>
              <a:t> processing.  For instance, if one half of the area of one theme geometry overlaps the query window, and one third of another theme geometry overlaps the query window, the the returned aggregate value only takes into account one half of first theme value and one third of the second theme value.  The function assumes a uniform distribution of data throughout the area in the proportion calculations.  </a:t>
            </a:r>
          </a:p>
          <a:p>
            <a:pPr lvl="1" eaLnBrk="1" hangingPunct="1"/>
            <a:r>
              <a:rPr lang="en-US">
                <a:latin typeface="Times New Roman" pitchFamily="-111" charset="0"/>
                <a:cs typeface="Times New Roman" pitchFamily="-111" charset="0"/>
              </a:rPr>
              <a:t>For nearest neighbor processing, the function simply takes into account the aggregate values based on the n nearest neighbors.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3C60129-0846-9645-A0D8-3EBF6EA7BB03}" type="slidenum">
              <a:rPr lang="en-US"/>
              <a:pPr/>
              <a:t>11</a:t>
            </a:fld>
            <a:endParaRPr lang="en-US"/>
          </a:p>
        </p:txBody>
      </p:sp>
      <p:sp>
        <p:nvSpPr>
          <p:cNvPr id="57347"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7348"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7349" name="Rectangle 4"/>
          <p:cNvSpPr>
            <a:spLocks noGrp="1" noRot="1" noChangeAspect="1" noChangeArrowheads="1" noTextEdit="1"/>
          </p:cNvSpPr>
          <p:nvPr>
            <p:ph type="sldImg"/>
          </p:nvPr>
        </p:nvSpPr>
        <p:spPr>
          <a:xfrm>
            <a:off x="209550" y="457200"/>
            <a:ext cx="6438900" cy="4457700"/>
          </a:xfrm>
          <a:ln/>
        </p:spPr>
      </p:sp>
      <p:sp>
        <p:nvSpPr>
          <p:cNvPr id="57350"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Times New Roman" pitchFamily="-111" charset="0"/>
                <a:cs typeface="Times New Roman" pitchFamily="-111" charset="0"/>
              </a:rPr>
              <a:t>Neighborhood Analysis</a:t>
            </a:r>
          </a:p>
          <a:p>
            <a:pPr lvl="1" eaLnBrk="1" hangingPunct="1"/>
            <a:r>
              <a:rPr lang="en-US">
                <a:latin typeface="Times New Roman" pitchFamily="-111" charset="0"/>
                <a:cs typeface="Times New Roman" pitchFamily="-111" charset="0"/>
              </a:rPr>
              <a:t>This function returns data in the </a:t>
            </a:r>
            <a:r>
              <a:rPr lang="en-US">
                <a:latin typeface="Courier New" pitchFamily="-111" charset="0"/>
                <a:cs typeface="Times New Roman" pitchFamily="-111" charset="0"/>
              </a:rPr>
              <a:t>SDO_REGAGGRSET</a:t>
            </a:r>
            <a:r>
              <a:rPr lang="en-US">
                <a:latin typeface="Times New Roman" pitchFamily="-111" charset="0"/>
                <a:cs typeface="Times New Roman" pitchFamily="-111" charset="0"/>
              </a:rPr>
              <a:t> type. The function returns the </a:t>
            </a:r>
            <a:r>
              <a:rPr lang="en-US">
                <a:latin typeface="Courier New" pitchFamily="-111" charset="0"/>
                <a:cs typeface="Times New Roman" pitchFamily="-111" charset="0"/>
              </a:rPr>
              <a:t>ROWID</a:t>
            </a:r>
            <a:r>
              <a:rPr lang="en-US">
                <a:latin typeface="Times New Roman" pitchFamily="-111" charset="0"/>
                <a:cs typeface="Times New Roman" pitchFamily="-111" charset="0"/>
              </a:rPr>
              <a:t> of the layer window in the </a:t>
            </a:r>
            <a:r>
              <a:rPr lang="en-US">
                <a:latin typeface="Courier New" pitchFamily="-111" charset="0"/>
                <a:cs typeface="Times New Roman" pitchFamily="-111" charset="0"/>
              </a:rPr>
              <a:t>REGION_ID</a:t>
            </a:r>
            <a:r>
              <a:rPr lang="en-US">
                <a:latin typeface="Times New Roman" pitchFamily="-111" charset="0"/>
                <a:cs typeface="Times New Roman" pitchFamily="-111" charset="0"/>
              </a:rPr>
              <a:t> field and the aggregated data associated with that </a:t>
            </a:r>
            <a:r>
              <a:rPr lang="en-US">
                <a:latin typeface="Courier New" pitchFamily="-111" charset="0"/>
                <a:cs typeface="Times New Roman" pitchFamily="-111" charset="0"/>
              </a:rPr>
              <a:t>ROWID</a:t>
            </a:r>
            <a:r>
              <a:rPr lang="en-US">
                <a:latin typeface="Times New Roman" pitchFamily="-111" charset="0"/>
                <a:cs typeface="Times New Roman" pitchFamily="-111" charset="0"/>
              </a:rPr>
              <a:t> in the </a:t>
            </a:r>
            <a:r>
              <a:rPr lang="en-US">
                <a:latin typeface="Courier New" pitchFamily="-111" charset="0"/>
                <a:cs typeface="Times New Roman" pitchFamily="-111" charset="0"/>
              </a:rPr>
              <a:t>AGGREGATE_VALUE</a:t>
            </a:r>
            <a:r>
              <a:rPr lang="en-US">
                <a:latin typeface="Times New Roman" pitchFamily="-111" charset="0"/>
                <a:cs typeface="Times New Roman" pitchFamily="-111" charset="0"/>
              </a:rPr>
              <a:t> field. This function also returns the window geometry in the </a:t>
            </a:r>
            <a:r>
              <a:rPr lang="en-US">
                <a:latin typeface="Courier New" pitchFamily="-111" charset="0"/>
                <a:cs typeface="Times New Roman" pitchFamily="-111" charset="0"/>
              </a:rPr>
              <a:t>SDO_GEOMETRY</a:t>
            </a:r>
            <a:r>
              <a:rPr lang="en-US">
                <a:latin typeface="Times New Roman" pitchFamily="-111" charset="0"/>
                <a:cs typeface="Times New Roman" pitchFamily="-111" charset="0"/>
              </a:rPr>
              <a:t> attribute.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D9D19786-459F-FF47-9931-2456B0D7C1FE}" type="slidenum">
              <a:rPr lang="en-US"/>
              <a:pPr/>
              <a:t>12</a:t>
            </a:fld>
            <a:endParaRPr lang="en-US"/>
          </a:p>
        </p:txBody>
      </p:sp>
      <p:sp>
        <p:nvSpPr>
          <p:cNvPr id="58371" name="Rectangle 2"/>
          <p:cNvSpPr>
            <a:spLocks noChangeArrowheads="1"/>
          </p:cNvSpPr>
          <p:nvPr/>
        </p:nvSpPr>
        <p:spPr bwMode="auto">
          <a:xfrm>
            <a:off x="3884613" y="-1588"/>
            <a:ext cx="2976562"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8372" name="Rectangle 3"/>
          <p:cNvSpPr>
            <a:spLocks noChangeArrowheads="1"/>
          </p:cNvSpPr>
          <p:nvPr/>
        </p:nvSpPr>
        <p:spPr bwMode="auto">
          <a:xfrm>
            <a:off x="-3175" y="-1588"/>
            <a:ext cx="2973388" cy="461963"/>
          </a:xfrm>
          <a:prstGeom prst="rect">
            <a:avLst/>
          </a:prstGeom>
          <a:noFill/>
          <a:ln w="9525">
            <a:noFill/>
            <a:miter lim="800000"/>
            <a:headEnd/>
            <a:tailEnd/>
          </a:ln>
        </p:spPr>
        <p:txBody>
          <a:bodyPr wrap="none" anchor="ctr">
            <a:prstTxWarp prst="textNoShape">
              <a:avLst/>
            </a:prstTxWarp>
          </a:bodyPr>
          <a:lstStyle/>
          <a:p>
            <a:endParaRPr lang="en-US"/>
          </a:p>
        </p:txBody>
      </p:sp>
      <p:sp>
        <p:nvSpPr>
          <p:cNvPr id="58373" name="Rectangle 4"/>
          <p:cNvSpPr>
            <a:spLocks noGrp="1" noRot="1" noChangeAspect="1" noChangeArrowheads="1" noTextEdit="1"/>
          </p:cNvSpPr>
          <p:nvPr>
            <p:ph type="sldImg"/>
          </p:nvPr>
        </p:nvSpPr>
        <p:spPr>
          <a:xfrm>
            <a:off x="209550" y="457200"/>
            <a:ext cx="6438900" cy="4457700"/>
          </a:xfrm>
          <a:ln/>
        </p:spPr>
      </p:sp>
      <p:sp>
        <p:nvSpPr>
          <p:cNvPr id="58374" name="Rectangle 5"/>
          <p:cNvSpPr>
            <a:spLocks noGrp="1" noChangeArrowheads="1"/>
          </p:cNvSpPr>
          <p:nvPr>
            <p:ph type="body" idx="1"/>
          </p:nvPr>
        </p:nvSpPr>
        <p:spPr>
          <a:xfrm>
            <a:off x="571500" y="5143500"/>
            <a:ext cx="5715000" cy="3414713"/>
          </a:xfrm>
          <a:noFill/>
          <a:ln/>
        </p:spPr>
        <p:txBody>
          <a:bodyPr lIns="89915" tIns="44957" rIns="89915" bIns="44957"/>
          <a:lstStyle/>
          <a:p>
            <a:pPr eaLnBrk="1" hangingPunct="1"/>
            <a:r>
              <a:rPr lang="en-US">
                <a:latin typeface="Courier New" pitchFamily="-111" charset="0"/>
                <a:cs typeface="Times New Roman" pitchFamily="-111" charset="0"/>
              </a:rPr>
              <a:t>SDO_SAM.AGGREGATES_FOR_LAYER</a:t>
            </a:r>
            <a:r>
              <a:rPr lang="en-US">
                <a:latin typeface="Times New Roman" pitchFamily="-111" charset="0"/>
                <a:cs typeface="Times New Roman" pitchFamily="-111" charset="0"/>
              </a:rPr>
              <a:t> Parameters</a:t>
            </a:r>
          </a:p>
          <a:p>
            <a:pPr lvl="1" eaLnBrk="1" hangingPunct="1">
              <a:buFontTx/>
              <a:buChar char="•"/>
            </a:pPr>
            <a:r>
              <a:rPr lang="en-US">
                <a:latin typeface="Courier New" pitchFamily="-111" charset="0"/>
                <a:cs typeface="Times New Roman" pitchFamily="-111" charset="0"/>
              </a:rPr>
              <a:t>THEME_TABLE_NAME</a:t>
            </a:r>
            <a:r>
              <a:rPr lang="en-US">
                <a:latin typeface="Times New Roman" pitchFamily="-111" charset="0"/>
                <a:cs typeface="Times New Roman" pitchFamily="-111" charset="0"/>
              </a:rPr>
              <a:t> and </a:t>
            </a:r>
            <a:r>
              <a:rPr lang="en-US">
                <a:latin typeface="Courier New" pitchFamily="-111" charset="0"/>
                <a:cs typeface="Times New Roman" pitchFamily="-111" charset="0"/>
              </a:rPr>
              <a:t>THEME_COLUMN_NAME</a:t>
            </a:r>
            <a:r>
              <a:rPr lang="en-US">
                <a:latin typeface="Times New Roman" pitchFamily="-111" charset="0"/>
                <a:cs typeface="Times New Roman" pitchFamily="-111" charset="0"/>
              </a:rPr>
              <a:t> are used to uniquely identify the theme layer</a:t>
            </a:r>
          </a:p>
          <a:p>
            <a:pPr lvl="2" eaLnBrk="1" hangingPunct="1">
              <a:spcBef>
                <a:spcPct val="25000"/>
              </a:spcBef>
            </a:pPr>
            <a:r>
              <a:rPr lang="en-US">
                <a:latin typeface="Times New Roman" pitchFamily="-111" charset="0"/>
                <a:cs typeface="Times New Roman" pitchFamily="-111" charset="0"/>
              </a:rPr>
              <a:t>The theme layer must be spatially indexed</a:t>
            </a:r>
          </a:p>
          <a:p>
            <a:pPr lvl="2" eaLnBrk="1" hangingPunct="1">
              <a:spcBef>
                <a:spcPct val="25000"/>
              </a:spcBef>
            </a:pPr>
            <a:r>
              <a:rPr lang="en-US">
                <a:latin typeface="Times New Roman" pitchFamily="-111" charset="0"/>
                <a:cs typeface="Times New Roman" pitchFamily="-111" charset="0"/>
              </a:rPr>
              <a:t>Using simplified geometries can enhance the performance of this function </a:t>
            </a:r>
          </a:p>
          <a:p>
            <a:pPr lvl="1" eaLnBrk="1" hangingPunct="1">
              <a:buFontTx/>
              <a:buChar char="•"/>
            </a:pPr>
            <a:r>
              <a:rPr lang="en-US">
                <a:latin typeface="Courier New" pitchFamily="-111" charset="0"/>
                <a:cs typeface="Times New Roman" pitchFamily="-111" charset="0"/>
              </a:rPr>
              <a:t>AGGREGATE_TYPE</a:t>
            </a:r>
            <a:r>
              <a:rPr lang="en-US">
                <a:latin typeface="Times New Roman" pitchFamily="-111" charset="0"/>
                <a:cs typeface="Times New Roman" pitchFamily="-111" charset="0"/>
              </a:rPr>
              <a:t> and </a:t>
            </a:r>
            <a:r>
              <a:rPr lang="en-US">
                <a:latin typeface="Courier New" pitchFamily="-111" charset="0"/>
                <a:cs typeface="Times New Roman" pitchFamily="-111" charset="0"/>
              </a:rPr>
              <a:t>AGGREGATE_COLUMN</a:t>
            </a:r>
            <a:r>
              <a:rPr lang="en-US">
                <a:latin typeface="Times New Roman" pitchFamily="-111" charset="0"/>
                <a:cs typeface="Times New Roman" pitchFamily="-111" charset="0"/>
              </a:rPr>
              <a:t> </a:t>
            </a:r>
          </a:p>
          <a:p>
            <a:pPr lvl="2" eaLnBrk="1" hangingPunct="1"/>
            <a:r>
              <a:rPr lang="en-US">
                <a:latin typeface="Times New Roman" pitchFamily="-111" charset="0"/>
                <a:cs typeface="Times New Roman" pitchFamily="-111" charset="0"/>
              </a:rPr>
              <a:t>Identify the aggregate function to run against the specified column in the theme layer</a:t>
            </a:r>
          </a:p>
          <a:p>
            <a:pPr lvl="1" eaLnBrk="1" hangingPunct="1">
              <a:buFontTx/>
              <a:buChar char="•"/>
            </a:pPr>
            <a:r>
              <a:rPr lang="en-US">
                <a:latin typeface="Courier New" pitchFamily="-111" charset="0"/>
                <a:cs typeface="Times New Roman" pitchFamily="-111" charset="0"/>
              </a:rPr>
              <a:t>WINDOW_TABLE_NAME</a:t>
            </a:r>
            <a:r>
              <a:rPr lang="en-US">
                <a:latin typeface="Times New Roman" pitchFamily="-111" charset="0"/>
                <a:cs typeface="Times New Roman" pitchFamily="-111" charset="0"/>
              </a:rPr>
              <a:t> and </a:t>
            </a:r>
            <a:r>
              <a:rPr lang="en-US">
                <a:latin typeface="Courier New" pitchFamily="-111" charset="0"/>
                <a:cs typeface="Times New Roman" pitchFamily="-111" charset="0"/>
              </a:rPr>
              <a:t>WINDOW_COLUMN_NAME </a:t>
            </a:r>
            <a:r>
              <a:rPr lang="en-US">
                <a:latin typeface="Times New Roman" pitchFamily="-111" charset="0"/>
                <a:cs typeface="Times New Roman" pitchFamily="-111" charset="0"/>
              </a:rPr>
              <a:t>are used to uniquely identify the window layer</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990600" y="914400"/>
            <a:ext cx="3059113" cy="2824163"/>
          </a:xfrm>
          <a:prstGeom prst="rect">
            <a:avLst/>
          </a:prstGeom>
          <a:solidFill>
            <a:srgbClr val="ADADAD"/>
          </a:solidFill>
          <a:ln w="12700">
            <a:noFill/>
            <a:miter lim="800000"/>
            <a:headEnd/>
            <a:tailEnd/>
          </a:ln>
          <a:effectLst/>
        </p:spPr>
        <p:txBody>
          <a:bodyPr wrap="none" anchor="ctr" anchorCtr="1">
            <a:prstTxWarp prst="textNoShape">
              <a:avLst/>
            </a:prstTxWarp>
          </a:bodyPr>
          <a:lstStyle/>
          <a:p>
            <a:pPr eaLnBrk="0" hangingPunct="0">
              <a:lnSpc>
                <a:spcPct val="100000"/>
              </a:lnSpc>
              <a:spcBef>
                <a:spcPct val="0"/>
              </a:spcBef>
              <a:buClrTx/>
            </a:pPr>
            <a:r>
              <a:rPr lang="en-US" sz="1400">
                <a:solidFill>
                  <a:srgbClr val="000000"/>
                </a:solidFill>
              </a:rPr>
              <a:t>&lt;Insert Picture Here&gt;</a:t>
            </a:r>
          </a:p>
        </p:txBody>
      </p:sp>
      <p:pic>
        <p:nvPicPr>
          <p:cNvPr id="5" name="Picture 3" descr="Tall Red"/>
          <p:cNvPicPr>
            <a:picLocks noChangeAspect="1" noChangeArrowheads="1"/>
          </p:cNvPicPr>
          <p:nvPr/>
        </p:nvPicPr>
        <p:blipFill>
          <a:blip r:embed="rId2"/>
          <a:srcRect/>
          <a:stretch>
            <a:fillRect/>
          </a:stretch>
        </p:blipFill>
        <p:spPr bwMode="auto">
          <a:xfrm>
            <a:off x="0" y="914400"/>
            <a:ext cx="990600" cy="2822575"/>
          </a:xfrm>
          <a:prstGeom prst="rect">
            <a:avLst/>
          </a:prstGeom>
          <a:noFill/>
          <a:ln w="9525">
            <a:noFill/>
            <a:miter lim="800000"/>
            <a:headEnd/>
            <a:tailEnd/>
          </a:ln>
        </p:spPr>
      </p:pic>
      <p:pic>
        <p:nvPicPr>
          <p:cNvPr id="6" name="Picture 4" descr="Wide Red"/>
          <p:cNvPicPr>
            <a:picLocks noChangeAspect="1" noChangeArrowheads="1"/>
          </p:cNvPicPr>
          <p:nvPr/>
        </p:nvPicPr>
        <p:blipFill>
          <a:blip r:embed="rId3"/>
          <a:srcRect/>
          <a:stretch>
            <a:fillRect/>
          </a:stretch>
        </p:blipFill>
        <p:spPr bwMode="auto">
          <a:xfrm>
            <a:off x="4048125" y="914400"/>
            <a:ext cx="5857875" cy="2822575"/>
          </a:xfrm>
          <a:prstGeom prst="rect">
            <a:avLst/>
          </a:prstGeom>
          <a:noFill/>
          <a:ln w="9525">
            <a:noFill/>
            <a:miter lim="800000"/>
            <a:headEnd/>
            <a:tailEnd/>
          </a:ln>
        </p:spPr>
      </p:pic>
      <p:pic>
        <p:nvPicPr>
          <p:cNvPr id="7" name="Picture 7" descr="Oracle_Logo_485C.jpg                                           00104BF0Macintosh HD                   BE05FFEF:"/>
          <p:cNvPicPr>
            <a:picLocks noChangeAspect="1" noChangeArrowheads="1"/>
          </p:cNvPicPr>
          <p:nvPr/>
        </p:nvPicPr>
        <p:blipFill>
          <a:blip r:embed="rId4"/>
          <a:srcRect/>
          <a:stretch>
            <a:fillRect/>
          </a:stretch>
        </p:blipFill>
        <p:spPr bwMode="auto">
          <a:xfrm>
            <a:off x="976313" y="4338638"/>
            <a:ext cx="3170237" cy="366712"/>
          </a:xfrm>
          <a:prstGeom prst="rect">
            <a:avLst/>
          </a:prstGeom>
          <a:noFill/>
          <a:ln w="9525">
            <a:noFill/>
            <a:miter lim="800000"/>
            <a:headEnd/>
            <a:tailEnd/>
          </a:ln>
        </p:spPr>
      </p:pic>
      <p:sp>
        <p:nvSpPr>
          <p:cNvPr id="553989" name="Rectangle 5"/>
          <p:cNvSpPr>
            <a:spLocks noGrp="1" noChangeArrowheads="1"/>
          </p:cNvSpPr>
          <p:nvPr>
            <p:ph type="ctrTitle" sz="quarter"/>
          </p:nvPr>
        </p:nvSpPr>
        <p:spPr>
          <a:xfrm>
            <a:off x="908050" y="4800600"/>
            <a:ext cx="8420100" cy="860425"/>
          </a:xfrm>
        </p:spPr>
        <p:txBody>
          <a:bodyPr lIns="91440" tIns="45720" rIns="91440" bIns="45720" anchor="b"/>
          <a:lstStyle>
            <a:lvl1pPr>
              <a:defRPr sz="2400"/>
            </a:lvl1pPr>
          </a:lstStyle>
          <a:p>
            <a:r>
              <a:rPr lang="en-US"/>
              <a:t>Click to edit Master title style</a:t>
            </a:r>
          </a:p>
        </p:txBody>
      </p:sp>
      <p:sp>
        <p:nvSpPr>
          <p:cNvPr id="553990" name="Rectangle 6"/>
          <p:cNvSpPr>
            <a:spLocks noGrp="1" noChangeArrowheads="1"/>
          </p:cNvSpPr>
          <p:nvPr>
            <p:ph type="subTitle" sz="quarter" idx="1"/>
          </p:nvPr>
        </p:nvSpPr>
        <p:spPr>
          <a:xfrm>
            <a:off x="908050" y="5715000"/>
            <a:ext cx="6934200" cy="762000"/>
          </a:xfrm>
        </p:spPr>
        <p:txBody>
          <a:bodyPr lIns="91440" tIns="45720" rIns="91440" bIns="45720"/>
          <a:lstStyle>
            <a:lvl1pPr marL="0" indent="0">
              <a:spcBef>
                <a:spcPct val="0"/>
              </a:spcBef>
              <a:buFontTx/>
              <a:buNone/>
              <a:defRPr sz="1600"/>
            </a:lvl1pPr>
          </a:lstStyle>
          <a:p>
            <a:r>
              <a:rPr lang="en-US"/>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80"/>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9138" y="304800"/>
            <a:ext cx="21082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304800"/>
            <a:ext cx="617378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80"/>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080"/>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080"/>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295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2200" y="1600200"/>
            <a:ext cx="400685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080"/>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080"/>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080"/>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3080"/>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080"/>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080"/>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5" Type="http://schemas.openxmlformats.org/officeDocument/2006/relationships/image" Target="../media/image3.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3074" name="Picture 3074" descr="Red Bar"/>
          <p:cNvPicPr>
            <a:picLocks noChangeAspect="1" noChangeArrowheads="1"/>
          </p:cNvPicPr>
          <p:nvPr/>
        </p:nvPicPr>
        <p:blipFill>
          <a:blip r:embed="rId13"/>
          <a:srcRect/>
          <a:stretch>
            <a:fillRect/>
          </a:stretch>
        </p:blipFill>
        <p:spPr bwMode="auto">
          <a:xfrm>
            <a:off x="0" y="6172200"/>
            <a:ext cx="9906000" cy="225425"/>
          </a:xfrm>
          <a:prstGeom prst="rect">
            <a:avLst/>
          </a:prstGeom>
          <a:noFill/>
          <a:ln w="9525">
            <a:noFill/>
            <a:miter lim="800000"/>
            <a:headEnd/>
            <a:tailEnd/>
          </a:ln>
        </p:spPr>
      </p:pic>
      <p:pic>
        <p:nvPicPr>
          <p:cNvPr id="3075" name="Picture 3075" descr="Small Red Square"/>
          <p:cNvPicPr>
            <a:picLocks noChangeAspect="1" noChangeArrowheads="1"/>
          </p:cNvPicPr>
          <p:nvPr/>
        </p:nvPicPr>
        <p:blipFill>
          <a:blip r:embed="rId14"/>
          <a:srcRect/>
          <a:stretch>
            <a:fillRect/>
          </a:stretch>
        </p:blipFill>
        <p:spPr bwMode="auto">
          <a:xfrm>
            <a:off x="0" y="0"/>
            <a:ext cx="746125" cy="685800"/>
          </a:xfrm>
          <a:prstGeom prst="rect">
            <a:avLst/>
          </a:prstGeom>
          <a:noFill/>
          <a:ln w="9525">
            <a:noFill/>
            <a:miter lim="800000"/>
            <a:headEnd/>
            <a:tailEnd/>
          </a:ln>
        </p:spPr>
      </p:pic>
      <p:sp>
        <p:nvSpPr>
          <p:cNvPr id="3076" name="Rectangle 3076"/>
          <p:cNvSpPr>
            <a:spLocks noGrp="1" noChangeArrowheads="1"/>
          </p:cNvSpPr>
          <p:nvPr>
            <p:ph type="body" idx="1"/>
          </p:nvPr>
        </p:nvSpPr>
        <p:spPr bwMode="auto">
          <a:xfrm>
            <a:off x="742950" y="1600200"/>
            <a:ext cx="81661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3077"/>
          <p:cNvSpPr>
            <a:spLocks noGrp="1" noChangeArrowheads="1"/>
          </p:cNvSpPr>
          <p:nvPr>
            <p:ph type="title"/>
          </p:nvPr>
        </p:nvSpPr>
        <p:spPr bwMode="auto">
          <a:xfrm>
            <a:off x="963613" y="304800"/>
            <a:ext cx="8213725" cy="94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552966" name="Rectangle 3078"/>
          <p:cNvSpPr>
            <a:spLocks noChangeArrowheads="1"/>
          </p:cNvSpPr>
          <p:nvPr/>
        </p:nvSpPr>
        <p:spPr bwMode="auto">
          <a:xfrm>
            <a:off x="0" y="6172200"/>
            <a:ext cx="9906000" cy="304800"/>
          </a:xfrm>
          <a:prstGeom prst="rect">
            <a:avLst/>
          </a:prstGeom>
          <a:noFill/>
          <a:ln w="9525">
            <a:noFill/>
            <a:miter lim="800000"/>
            <a:headEnd type="none" w="sm" len="sm"/>
            <a:tailEnd type="none" w="sm" len="sm"/>
          </a:ln>
          <a:effectLst/>
        </p:spPr>
        <p:txBody>
          <a:bodyPr wrap="none" anchor="ctr">
            <a:prstTxWarp prst="textNoShape">
              <a:avLst/>
            </a:prstTxWarp>
          </a:bodyPr>
          <a:lstStyle/>
          <a:p>
            <a:endParaRPr lang="en-US"/>
          </a:p>
        </p:txBody>
      </p:sp>
      <p:pic>
        <p:nvPicPr>
          <p:cNvPr id="3079" name="Picture 3079" descr="Oracle WHITE"/>
          <p:cNvPicPr>
            <a:picLocks noChangeAspect="1" noChangeArrowheads="1"/>
          </p:cNvPicPr>
          <p:nvPr/>
        </p:nvPicPr>
        <p:blipFill>
          <a:blip r:embed="rId15"/>
          <a:srcRect/>
          <a:stretch>
            <a:fillRect/>
          </a:stretch>
        </p:blipFill>
        <p:spPr bwMode="auto">
          <a:xfrm>
            <a:off x="8255000" y="6226175"/>
            <a:ext cx="1027113" cy="119063"/>
          </a:xfrm>
          <a:prstGeom prst="rect">
            <a:avLst/>
          </a:prstGeom>
          <a:noFill/>
          <a:ln w="9525">
            <a:noFill/>
            <a:miter lim="800000"/>
            <a:headEnd/>
            <a:tailEnd/>
          </a:ln>
        </p:spPr>
      </p:pic>
      <p:sp>
        <p:nvSpPr>
          <p:cNvPr id="552968" name="Rectangle 3080"/>
          <p:cNvSpPr>
            <a:spLocks noGrp="1" noChangeArrowheads="1"/>
          </p:cNvSpPr>
          <p:nvPr>
            <p:ph type="ftr" sz="quarter" idx="3"/>
          </p:nvPr>
        </p:nvSpPr>
        <p:spPr bwMode="auto">
          <a:xfrm>
            <a:off x="165100" y="6553200"/>
            <a:ext cx="9575800"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eaLnBrk="0" hangingPunct="0">
              <a:lnSpc>
                <a:spcPct val="100000"/>
              </a:lnSpc>
              <a:spcBef>
                <a:spcPct val="0"/>
              </a:spcBef>
              <a:buClrTx/>
              <a:defRPr sz="900" b="0"/>
            </a:lvl1pPr>
          </a:lstStyle>
          <a:p>
            <a:endParaRPr lang="en-US"/>
          </a:p>
        </p:txBody>
      </p:sp>
      <p:sp>
        <p:nvSpPr>
          <p:cNvPr id="552969" name="Text Box 3081"/>
          <p:cNvSpPr txBox="1">
            <a:spLocks noChangeArrowheads="1"/>
          </p:cNvSpPr>
          <p:nvPr/>
        </p:nvSpPr>
        <p:spPr bwMode="auto">
          <a:xfrm>
            <a:off x="9356725" y="6154738"/>
            <a:ext cx="452438" cy="257175"/>
          </a:xfrm>
          <a:prstGeom prst="rect">
            <a:avLst/>
          </a:prstGeom>
          <a:noFill/>
          <a:ln w="9525">
            <a:noFill/>
            <a:miter lim="800000"/>
            <a:headEnd/>
            <a:tailEnd/>
          </a:ln>
          <a:effectLst/>
        </p:spPr>
        <p:txBody>
          <a:bodyPr lIns="92075" tIns="46038" rIns="92075" bIns="46038">
            <a:prstTxWarp prst="textNoShape">
              <a:avLst/>
            </a:prstTxWarp>
            <a:spAutoFit/>
          </a:bodyPr>
          <a:lstStyle/>
          <a:p>
            <a:fld id="{42E35B8F-D211-2E40-AAB6-3F2B4016D80E}" type="slidenum">
              <a:rPr lang="en-US" sz="1200" b="0">
                <a:solidFill>
                  <a:schemeClr val="bg1"/>
                </a:solidFill>
              </a:rPr>
              <a:pPr/>
              <a:t>‹#›</a:t>
            </a:fld>
            <a:endParaRPr lang="en-US" sz="1200" b="0">
              <a:solidFill>
                <a:schemeClr val="bg1"/>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wipe dir="r"/>
  </p:transition>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111" charset="-128"/>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111" charset="-128"/>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111" charset="-128"/>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ea typeface="ＭＳ Ｐゴシック" pitchFamily="-111" charset="-128"/>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2.bin"/><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94600" y="685800"/>
            <a:ext cx="2311400" cy="2133600"/>
          </a:xfrm>
          <a:prstGeom prst="rect">
            <a:avLst/>
          </a:prstGeom>
          <a:solidFill>
            <a:srgbClr val="B8B8B8"/>
          </a:solidFill>
          <a:ln w="12700">
            <a:noFill/>
            <a:miter lim="800000"/>
            <a:headEnd/>
            <a:tailEnd/>
          </a:ln>
        </p:spPr>
        <p:txBody>
          <a:bodyPr wrap="none" anchor="ctr" anchorCtr="1">
            <a:prstTxWarp prst="textNoShape">
              <a:avLst/>
            </a:prstTxWarp>
          </a:bodyPr>
          <a:lstStyle/>
          <a:p>
            <a:pPr eaLnBrk="0" hangingPunct="0">
              <a:lnSpc>
                <a:spcPct val="100000"/>
              </a:lnSpc>
              <a:spcBef>
                <a:spcPct val="0"/>
              </a:spcBef>
              <a:buClrTx/>
            </a:pPr>
            <a:r>
              <a:rPr lang="en-US" sz="1400">
                <a:solidFill>
                  <a:srgbClr val="000000"/>
                </a:solidFill>
              </a:rPr>
              <a:t>&lt;Insert Picture Here&gt;</a:t>
            </a:r>
          </a:p>
        </p:txBody>
      </p:sp>
      <p:sp>
        <p:nvSpPr>
          <p:cNvPr id="5123" name="Text Box 3"/>
          <p:cNvSpPr txBox="1">
            <a:spLocks noChangeArrowheads="1"/>
          </p:cNvSpPr>
          <p:nvPr/>
        </p:nvSpPr>
        <p:spPr bwMode="auto">
          <a:xfrm>
            <a:off x="990600" y="2133600"/>
            <a:ext cx="5345113" cy="49244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smtClean="0">
                <a:solidFill>
                  <a:schemeClr val="accent1"/>
                </a:solidFill>
              </a:rPr>
              <a:t>19</a:t>
            </a:r>
            <a:r>
              <a:rPr lang="en-US" sz="3200" smtClean="0"/>
              <a:t> </a:t>
            </a:r>
            <a:r>
              <a:rPr lang="en-US" sz="3200"/>
              <a:t>Spatial Data Mining</a:t>
            </a:r>
          </a:p>
        </p:txBody>
      </p:sp>
      <p:pic>
        <p:nvPicPr>
          <p:cNvPr id="5124" name="Picture 4" descr="Right Red"/>
          <p:cNvPicPr>
            <a:picLocks noChangeAspect="1" noChangeArrowheads="1"/>
          </p:cNvPicPr>
          <p:nvPr/>
        </p:nvPicPr>
        <p:blipFill>
          <a:blip r:embed="rId3"/>
          <a:srcRect/>
          <a:stretch>
            <a:fillRect/>
          </a:stretch>
        </p:blipFill>
        <p:spPr bwMode="auto">
          <a:xfrm>
            <a:off x="7594600" y="0"/>
            <a:ext cx="2311400" cy="685800"/>
          </a:xfrm>
          <a:prstGeom prst="rect">
            <a:avLst/>
          </a:prstGeom>
          <a:noFill/>
          <a:ln w="9525">
            <a:noFill/>
            <a:miter lim="800000"/>
            <a:headEnd/>
            <a:tailEnd/>
          </a:ln>
        </p:spPr>
      </p:pic>
      <p:pic>
        <p:nvPicPr>
          <p:cNvPr id="5125" name="Picture 5" descr="df2f236c-MEDIUM-22762791"/>
          <p:cNvPicPr>
            <a:picLocks noChangeAspect="1" noChangeArrowheads="1"/>
          </p:cNvPicPr>
          <p:nvPr/>
        </p:nvPicPr>
        <p:blipFill>
          <a:blip r:embed="rId4"/>
          <a:srcRect/>
          <a:stretch>
            <a:fillRect/>
          </a:stretch>
        </p:blipFill>
        <p:spPr bwMode="auto">
          <a:xfrm>
            <a:off x="7594600" y="685800"/>
            <a:ext cx="2311400" cy="21336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pPr eaLnBrk="1" hangingPunct="1"/>
            <a:r>
              <a:rPr lang="en-US"/>
              <a:t>aggregates_for_layer()</a:t>
            </a:r>
          </a:p>
        </p:txBody>
      </p:sp>
      <p:sp>
        <p:nvSpPr>
          <p:cNvPr id="13315" name="Rectangle 5"/>
          <p:cNvSpPr>
            <a:spLocks noGrp="1" noChangeArrowheads="1"/>
          </p:cNvSpPr>
          <p:nvPr>
            <p:ph type="body" idx="1"/>
          </p:nvPr>
        </p:nvSpPr>
        <p:spPr/>
        <p:txBody>
          <a:bodyPr/>
          <a:lstStyle/>
          <a:p>
            <a:pPr eaLnBrk="1" hangingPunct="1"/>
            <a:r>
              <a:rPr lang="en-US"/>
              <a:t>Compares all geometries in a reference layer table with all of the geometries in a theme table, and aggregates results</a:t>
            </a:r>
          </a:p>
          <a:p>
            <a:pPr eaLnBrk="1" hangingPunct="1"/>
            <a:r>
              <a:rPr lang="en-US"/>
              <a:t>Themes table must be spatially indexed </a:t>
            </a:r>
          </a:p>
          <a:p>
            <a:pPr eaLnBrk="1" hangingPunct="1"/>
            <a:r>
              <a:rPr lang="en-US"/>
              <a:t>Numeric aggregate based on column in themes table</a:t>
            </a:r>
          </a:p>
          <a:p>
            <a:pPr eaLnBrk="1" hangingPunct="1"/>
            <a:r>
              <a:rPr lang="en-US"/>
              <a:t>Uses proportional coverage/uniform distribution for ANYINTERACT and WITHIN_DISTANCE processing</a:t>
            </a:r>
          </a:p>
          <a:p>
            <a:pPr eaLnBrk="1" hangingPunct="1"/>
            <a:r>
              <a:rPr lang="en-US"/>
              <a:t>Uses aggregate value for Nearest Neighbor processing</a:t>
            </a:r>
          </a:p>
          <a:p>
            <a:pPr eaLnBrk="1" hangingPunct="1"/>
            <a:r>
              <a:rPr lang="en-US"/>
              <a:t>Returns one value per geometry in the reference layer</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aggregates_for_layer()</a:t>
            </a:r>
          </a:p>
        </p:txBody>
      </p:sp>
      <p:sp>
        <p:nvSpPr>
          <p:cNvPr id="14339" name="Text Box 3"/>
          <p:cNvSpPr txBox="1">
            <a:spLocks noChangeArrowheads="1"/>
          </p:cNvSpPr>
          <p:nvPr/>
        </p:nvSpPr>
        <p:spPr bwMode="auto">
          <a:xfrm>
            <a:off x="1155700" y="1828800"/>
            <a:ext cx="8007350" cy="16144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SDO_REGAGGRSET = SDO_SAM.AGGREGATES_FOR_LAYER (</a:t>
            </a:r>
          </a:p>
          <a:p>
            <a:pPr algn="l" defTabSz="822325" eaLnBrk="0" hangingPunct="0">
              <a:lnSpc>
                <a:spcPct val="70000"/>
              </a:lnSpc>
              <a:buClrTx/>
            </a:pPr>
            <a:r>
              <a:rPr lang="en-US" sz="1800">
                <a:solidFill>
                  <a:srgbClr val="000066"/>
                </a:solidFill>
                <a:latin typeface="Courier New" pitchFamily="-111" charset="0"/>
              </a:rPr>
              <a:t>    &lt;THEME_TABLE_NAME&gt;, &lt;THEME_COLUMN_NAME&gt;, </a:t>
            </a:r>
          </a:p>
          <a:p>
            <a:pPr algn="l" defTabSz="822325" eaLnBrk="0" hangingPunct="0">
              <a:lnSpc>
                <a:spcPct val="70000"/>
              </a:lnSpc>
              <a:buClrTx/>
            </a:pPr>
            <a:r>
              <a:rPr lang="en-US" sz="1800">
                <a:solidFill>
                  <a:srgbClr val="000066"/>
                </a:solidFill>
                <a:latin typeface="Courier New" pitchFamily="-111" charset="0"/>
              </a:rPr>
              <a:t>    &lt;AGGREGATE_TYPE&gt;, &lt;AGGREGATE_COLUMN&gt;,</a:t>
            </a:r>
          </a:p>
          <a:p>
            <a:pPr algn="l" defTabSz="822325" eaLnBrk="0" hangingPunct="0">
              <a:lnSpc>
                <a:spcPct val="70000"/>
              </a:lnSpc>
              <a:buClrTx/>
            </a:pPr>
            <a:r>
              <a:rPr lang="en-US" sz="1800">
                <a:solidFill>
                  <a:srgbClr val="000066"/>
                </a:solidFill>
                <a:latin typeface="Courier New" pitchFamily="-111" charset="0"/>
              </a:rPr>
              <a:t>    &lt;WINDOW_TABLE_NAME&gt;, &lt;WINDOW_COLUMN_NAME&gt;</a:t>
            </a:r>
          </a:p>
          <a:p>
            <a:pPr algn="l" defTabSz="822325" eaLnBrk="0" hangingPunct="0">
              <a:lnSpc>
                <a:spcPct val="70000"/>
              </a:lnSpc>
              <a:buClrTx/>
            </a:pPr>
            <a:r>
              <a:rPr lang="en-US" sz="1800">
                <a:solidFill>
                  <a:srgbClr val="000066"/>
                </a:solidFill>
                <a:latin typeface="Courier New" pitchFamily="-111" charset="0"/>
              </a:rPr>
              <a:t>    [, &lt;distance_specification&gt;])</a:t>
            </a:r>
          </a:p>
        </p:txBody>
      </p:sp>
      <p:sp>
        <p:nvSpPr>
          <p:cNvPr id="14340" name="Text Box 4"/>
          <p:cNvSpPr txBox="1">
            <a:spLocks noChangeArrowheads="1"/>
          </p:cNvSpPr>
          <p:nvPr/>
        </p:nvSpPr>
        <p:spPr bwMode="auto">
          <a:xfrm>
            <a:off x="1155700" y="3810000"/>
            <a:ext cx="8007350" cy="19446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SQL&gt; DESC SDO_REGAGGRSET</a:t>
            </a:r>
          </a:p>
          <a:p>
            <a:pPr algn="l" defTabSz="822325" eaLnBrk="0" hangingPunct="0">
              <a:lnSpc>
                <a:spcPct val="70000"/>
              </a:lnSpc>
              <a:buClrTx/>
            </a:pPr>
            <a:r>
              <a:rPr lang="en-US" sz="1800">
                <a:solidFill>
                  <a:srgbClr val="000066"/>
                </a:solidFill>
                <a:latin typeface="Courier New" pitchFamily="-111" charset="0"/>
              </a:rPr>
              <a:t>SDO_REGAGGRSET TABLE OF SDO_REGAGGR</a:t>
            </a:r>
          </a:p>
          <a:p>
            <a:pPr algn="l" defTabSz="822325" eaLnBrk="0" hangingPunct="0">
              <a:lnSpc>
                <a:spcPct val="70000"/>
              </a:lnSpc>
              <a:buClrTx/>
            </a:pPr>
            <a:r>
              <a:rPr lang="en-US" sz="1800">
                <a:solidFill>
                  <a:srgbClr val="000066"/>
                </a:solidFill>
                <a:latin typeface="Courier New" pitchFamily="-111" charset="0"/>
              </a:rPr>
              <a:t> Name             Type</a:t>
            </a:r>
          </a:p>
          <a:p>
            <a:pPr algn="l" defTabSz="822325" eaLnBrk="0" hangingPunct="0">
              <a:lnSpc>
                <a:spcPct val="70000"/>
              </a:lnSpc>
              <a:buClrTx/>
            </a:pPr>
            <a:r>
              <a:rPr lang="en-US" sz="1800">
                <a:solidFill>
                  <a:srgbClr val="000066"/>
                </a:solidFill>
                <a:latin typeface="Courier New" pitchFamily="-111" charset="0"/>
              </a:rPr>
              <a:t> REGION_ID        VARCHAR2(24)</a:t>
            </a:r>
          </a:p>
          <a:p>
            <a:pPr algn="l" defTabSz="822325" eaLnBrk="0" hangingPunct="0">
              <a:lnSpc>
                <a:spcPct val="70000"/>
              </a:lnSpc>
              <a:buClrTx/>
            </a:pPr>
            <a:r>
              <a:rPr lang="en-US" sz="1800">
                <a:solidFill>
                  <a:srgbClr val="000066"/>
                </a:solidFill>
                <a:latin typeface="Courier New" pitchFamily="-111" charset="0"/>
              </a:rPr>
              <a:t> GEOMETRY         SDO_GEOMETRY</a:t>
            </a:r>
          </a:p>
          <a:p>
            <a:pPr algn="l" defTabSz="822325" eaLnBrk="0" hangingPunct="0">
              <a:lnSpc>
                <a:spcPct val="70000"/>
              </a:lnSpc>
              <a:buClrTx/>
            </a:pPr>
            <a:r>
              <a:rPr lang="en-US" sz="1800">
                <a:solidFill>
                  <a:srgbClr val="000066"/>
                </a:solidFill>
                <a:latin typeface="Courier New" pitchFamily="-111" charset="0"/>
              </a:rPr>
              <a:t> AGGREGATE_VALUE  NUMBER</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6"/>
          <p:cNvSpPr>
            <a:spLocks noGrp="1" noChangeArrowheads="1"/>
          </p:cNvSpPr>
          <p:nvPr>
            <p:ph type="title"/>
          </p:nvPr>
        </p:nvSpPr>
        <p:spPr/>
        <p:txBody>
          <a:bodyPr/>
          <a:lstStyle/>
          <a:p>
            <a:pPr eaLnBrk="1" hangingPunct="1"/>
            <a:r>
              <a:rPr lang="en-US"/>
              <a:t>aggregates_for_layer()</a:t>
            </a:r>
          </a:p>
        </p:txBody>
      </p:sp>
      <p:sp>
        <p:nvSpPr>
          <p:cNvPr id="15363" name="Rectangle 7"/>
          <p:cNvSpPr>
            <a:spLocks noGrp="1" noChangeArrowheads="1"/>
          </p:cNvSpPr>
          <p:nvPr>
            <p:ph type="body" idx="1"/>
          </p:nvPr>
        </p:nvSpPr>
        <p:spPr>
          <a:xfrm>
            <a:off x="1068388" y="1752600"/>
            <a:ext cx="7772400" cy="3962400"/>
          </a:xfrm>
        </p:spPr>
        <p:txBody>
          <a:bodyPr/>
          <a:lstStyle/>
          <a:p>
            <a:pPr eaLnBrk="1" hangingPunct="1"/>
            <a:r>
              <a:rPr lang="en-US"/>
              <a:t>THEME_TABLE_NAME and THEME_COLUMN_NAME </a:t>
            </a:r>
          </a:p>
          <a:p>
            <a:pPr lvl="1" eaLnBrk="1" hangingPunct="1"/>
            <a:r>
              <a:rPr lang="en-US"/>
              <a:t>Identify the theme layer</a:t>
            </a:r>
          </a:p>
          <a:p>
            <a:pPr lvl="1" eaLnBrk="1" hangingPunct="1"/>
            <a:r>
              <a:rPr lang="en-US"/>
              <a:t>Theme layer must be spatially indexed</a:t>
            </a:r>
          </a:p>
          <a:p>
            <a:pPr lvl="1" eaLnBrk="1" hangingPunct="1"/>
            <a:r>
              <a:rPr lang="en-US"/>
              <a:t>Performance may be enhanced by using simplified data</a:t>
            </a:r>
          </a:p>
          <a:p>
            <a:pPr eaLnBrk="1" hangingPunct="1"/>
            <a:r>
              <a:rPr lang="en-US"/>
              <a:t>AGGREGATE_TYPE and AGGREGATE_COLUMN </a:t>
            </a:r>
          </a:p>
          <a:p>
            <a:pPr lvl="1" eaLnBrk="1" hangingPunct="1"/>
            <a:r>
              <a:rPr lang="en-US"/>
              <a:t>Identifies the aggregate function to run on the specified column in the theme layer</a:t>
            </a:r>
          </a:p>
          <a:p>
            <a:pPr eaLnBrk="1" hangingPunct="1"/>
            <a:r>
              <a:rPr lang="en-US"/>
              <a:t>WINDOW_TABLE_NAME and WINDOW_COLUMN_NAME</a:t>
            </a:r>
          </a:p>
          <a:p>
            <a:pPr lvl="1" eaLnBrk="1" hangingPunct="1"/>
            <a:r>
              <a:rPr lang="en-US"/>
              <a:t> Identify the window layer</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en-US"/>
              <a:t>aggregates_for_layer()</a:t>
            </a:r>
          </a:p>
        </p:txBody>
      </p:sp>
      <p:sp>
        <p:nvSpPr>
          <p:cNvPr id="16387" name="Rectangle 5"/>
          <p:cNvSpPr>
            <a:spLocks noGrp="1" noChangeArrowheads="1"/>
          </p:cNvSpPr>
          <p:nvPr>
            <p:ph type="body" idx="1"/>
          </p:nvPr>
        </p:nvSpPr>
        <p:spPr/>
        <p:txBody>
          <a:bodyPr/>
          <a:lstStyle/>
          <a:p>
            <a:pPr eaLnBrk="1" hangingPunct="1"/>
            <a:r>
              <a:rPr lang="en-US"/>
              <a:t>DISTANCE_SPEC </a:t>
            </a:r>
          </a:p>
          <a:p>
            <a:pPr lvl="1" eaLnBrk="1" hangingPunct="1"/>
            <a:r>
              <a:rPr lang="en-US"/>
              <a:t>Optional specification used for the window layer</a:t>
            </a:r>
          </a:p>
          <a:p>
            <a:pPr lvl="1" eaLnBrk="1" hangingPunct="1"/>
            <a:r>
              <a:rPr lang="en-US"/>
              <a:t>If not specified, ANYINTERACT processing is done</a:t>
            </a:r>
          </a:p>
          <a:p>
            <a:pPr lvl="1" eaLnBrk="1" hangingPunct="1"/>
            <a:r>
              <a:rPr lang="en-US"/>
              <a:t>If specified 'DISTANCE=n [unit=unit]' then WITHIN_DISTANCE processing is done</a:t>
            </a:r>
          </a:p>
          <a:p>
            <a:pPr lvl="1" eaLnBrk="1" hangingPunct="1"/>
            <a:r>
              <a:rPr lang="en-US"/>
              <a:t>If specified 'SDO_NUM_RES=n' then nearest neighbor processing is done</a:t>
            </a:r>
          </a:p>
          <a:p>
            <a:pPr eaLnBrk="1" hangingPunct="1"/>
            <a:r>
              <a:rPr lang="en-US"/>
              <a:t>Returns the REGION_ID, the input GEOMETRY and the  AGGREGATE_VALUE in SDO_REGAGGRSET</a:t>
            </a:r>
          </a:p>
          <a:p>
            <a:pPr lvl="1" eaLnBrk="1" hangingPunct="1"/>
            <a:endParaRPr lang="en-US"/>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7"/>
          <p:cNvSpPr>
            <a:spLocks noGrp="1" noChangeArrowheads="1"/>
          </p:cNvSpPr>
          <p:nvPr>
            <p:ph type="title"/>
          </p:nvPr>
        </p:nvSpPr>
        <p:spPr/>
        <p:txBody>
          <a:bodyPr/>
          <a:lstStyle/>
          <a:p>
            <a:pPr eaLnBrk="1" hangingPunct="1"/>
            <a:r>
              <a:rPr lang="en-US"/>
              <a:t>aggregates_for_geometry() example</a:t>
            </a:r>
          </a:p>
        </p:txBody>
      </p:sp>
      <p:sp>
        <p:nvSpPr>
          <p:cNvPr id="17411" name="Rectangle 8"/>
          <p:cNvSpPr>
            <a:spLocks noGrp="1" noChangeArrowheads="1"/>
          </p:cNvSpPr>
          <p:nvPr>
            <p:ph type="body" idx="1"/>
          </p:nvPr>
        </p:nvSpPr>
        <p:spPr/>
        <p:txBody>
          <a:bodyPr/>
          <a:lstStyle/>
          <a:p>
            <a:pPr eaLnBrk="1" hangingPunct="1"/>
            <a:r>
              <a:rPr lang="en-US" sz="2000"/>
              <a:t>Find the sum of the total populations of all of the counties within a three mile buffer of the center of each city, using the proportion of overlapping area </a:t>
            </a:r>
          </a:p>
        </p:txBody>
      </p:sp>
      <p:sp>
        <p:nvSpPr>
          <p:cNvPr id="17412" name="Text Box 3"/>
          <p:cNvSpPr txBox="1">
            <a:spLocks noChangeArrowheads="1"/>
          </p:cNvSpPr>
          <p:nvPr/>
        </p:nvSpPr>
        <p:spPr bwMode="auto">
          <a:xfrm>
            <a:off x="566738" y="2743200"/>
            <a:ext cx="8805862" cy="35956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SELECT city, state_abrv, aggregate_value</a:t>
            </a:r>
          </a:p>
          <a:p>
            <a:pPr algn="l" defTabSz="822325" eaLnBrk="0" hangingPunct="0">
              <a:lnSpc>
                <a:spcPct val="70000"/>
              </a:lnSpc>
              <a:buClrTx/>
            </a:pPr>
            <a:r>
              <a:rPr lang="en-US" sz="1800">
                <a:solidFill>
                  <a:srgbClr val="000066"/>
                </a:solidFill>
                <a:latin typeface="Courier New" pitchFamily="-111" charset="0"/>
              </a:rPr>
              <a:t>FROM (SELECT a.region_id, a.aggregate_value</a:t>
            </a:r>
          </a:p>
          <a:p>
            <a:pPr algn="l" defTabSz="822325" eaLnBrk="0" hangingPunct="0">
              <a:lnSpc>
                <a:spcPct val="70000"/>
              </a:lnSpc>
              <a:buClrTx/>
            </a:pPr>
            <a:r>
              <a:rPr lang="en-US" sz="1800">
                <a:solidFill>
                  <a:srgbClr val="000066"/>
                </a:solidFill>
                <a:latin typeface="Courier New" pitchFamily="-111" charset="0"/>
              </a:rPr>
              <a:t>      FROM TABLE(</a:t>
            </a:r>
          </a:p>
          <a:p>
            <a:pPr algn="l" defTabSz="822325" eaLnBrk="0" hangingPunct="0">
              <a:lnSpc>
                <a:spcPct val="70000"/>
              </a:lnSpc>
              <a:buClrTx/>
            </a:pPr>
            <a:r>
              <a:rPr lang="en-US" sz="1800">
                <a:solidFill>
                  <a:srgbClr val="000066"/>
                </a:solidFill>
                <a:latin typeface="Courier New" pitchFamily="-111" charset="0"/>
              </a:rPr>
              <a:t>          sdo_sam.aggregates_for_layer(</a:t>
            </a:r>
          </a:p>
          <a:p>
            <a:pPr algn="l" defTabSz="822325" eaLnBrk="0" hangingPunct="0">
              <a:lnSpc>
                <a:spcPct val="70000"/>
              </a:lnSpc>
              <a:buClrTx/>
            </a:pPr>
            <a:r>
              <a:rPr lang="en-US" sz="1800">
                <a:solidFill>
                  <a:srgbClr val="000066"/>
                </a:solidFill>
                <a:latin typeface="Courier New" pitchFamily="-111" charset="0"/>
              </a:rPr>
              <a:t>          'US_COUNTIES', 'GEOM',</a:t>
            </a:r>
          </a:p>
          <a:p>
            <a:pPr algn="l" defTabSz="822325" eaLnBrk="0" hangingPunct="0">
              <a:lnSpc>
                <a:spcPct val="70000"/>
              </a:lnSpc>
              <a:buClrTx/>
            </a:pPr>
            <a:r>
              <a:rPr lang="en-US" sz="1800">
                <a:solidFill>
                  <a:srgbClr val="000066"/>
                </a:solidFill>
                <a:latin typeface="Courier New" pitchFamily="-111" charset="0"/>
              </a:rPr>
              <a:t>          'sum', 'totpop',</a:t>
            </a:r>
          </a:p>
          <a:p>
            <a:pPr algn="l" defTabSz="822325" eaLnBrk="0" hangingPunct="0">
              <a:lnSpc>
                <a:spcPct val="70000"/>
              </a:lnSpc>
              <a:buClrTx/>
            </a:pPr>
            <a:r>
              <a:rPr lang="en-US" sz="1800">
                <a:solidFill>
                  <a:srgbClr val="000066"/>
                </a:solidFill>
                <a:latin typeface="Courier New" pitchFamily="-111" charset="0"/>
              </a:rPr>
              <a:t>          'US_CITIES', 'LOCATION',</a:t>
            </a:r>
          </a:p>
          <a:p>
            <a:pPr algn="l" defTabSz="822325" eaLnBrk="0" hangingPunct="0">
              <a:lnSpc>
                <a:spcPct val="70000"/>
              </a:lnSpc>
              <a:buClrTx/>
            </a:pPr>
            <a:r>
              <a:rPr lang="en-US" sz="1800">
                <a:solidFill>
                  <a:srgbClr val="000066"/>
                </a:solidFill>
                <a:latin typeface="Courier New" pitchFamily="-111" charset="0"/>
              </a:rPr>
              <a:t>          'distance=3 unit=mile') ) a),</a:t>
            </a:r>
          </a:p>
          <a:p>
            <a:pPr algn="l" defTabSz="822325" eaLnBrk="0" hangingPunct="0">
              <a:lnSpc>
                <a:spcPct val="70000"/>
              </a:lnSpc>
              <a:buClrTx/>
            </a:pPr>
            <a:r>
              <a:rPr lang="en-US" sz="1800">
                <a:solidFill>
                  <a:srgbClr val="000066"/>
                </a:solidFill>
                <a:latin typeface="Courier New" pitchFamily="-111" charset="0"/>
              </a:rPr>
              <a:t>      us_cities b</a:t>
            </a:r>
          </a:p>
          <a:p>
            <a:pPr algn="l" defTabSz="822325" eaLnBrk="0" hangingPunct="0">
              <a:lnSpc>
                <a:spcPct val="70000"/>
              </a:lnSpc>
              <a:buClrTx/>
            </a:pPr>
            <a:r>
              <a:rPr lang="en-US" sz="1800">
                <a:solidFill>
                  <a:srgbClr val="000066"/>
                </a:solidFill>
                <a:latin typeface="Courier New" pitchFamily="-111" charset="0"/>
              </a:rPr>
              <a:t>WHERE region_id=b.rowid</a:t>
            </a:r>
          </a:p>
          <a:p>
            <a:pPr algn="l" defTabSz="822325" eaLnBrk="0" hangingPunct="0">
              <a:lnSpc>
                <a:spcPct val="70000"/>
              </a:lnSpc>
              <a:buClrTx/>
            </a:pPr>
            <a:r>
              <a:rPr lang="en-US" sz="1800">
                <a:solidFill>
                  <a:srgbClr val="000066"/>
                </a:solidFill>
                <a:latin typeface="Courier New" pitchFamily="-111" charset="0"/>
              </a:rPr>
              <a:t>ORDER BY aggregate_value;</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p>
            <a:pPr eaLnBrk="1" hangingPunct="1"/>
            <a:r>
              <a:rPr lang="en-US"/>
              <a:t>tiled_aggregates() </a:t>
            </a:r>
          </a:p>
        </p:txBody>
      </p:sp>
      <p:sp>
        <p:nvSpPr>
          <p:cNvPr id="18435" name="Rectangle 6"/>
          <p:cNvSpPr>
            <a:spLocks noGrp="1" noChangeArrowheads="1"/>
          </p:cNvSpPr>
          <p:nvPr>
            <p:ph type="body" idx="1"/>
          </p:nvPr>
        </p:nvSpPr>
        <p:spPr/>
        <p:txBody>
          <a:bodyPr/>
          <a:lstStyle/>
          <a:p>
            <a:pPr eaLnBrk="1" hangingPunct="1"/>
            <a:r>
              <a:rPr lang="en-US"/>
              <a:t>Tiles a coordinate system and aggregates numeric data based on proportion of geometry coverage of each tile, assuming uniform data distribution</a:t>
            </a:r>
          </a:p>
        </p:txBody>
      </p:sp>
      <p:sp>
        <p:nvSpPr>
          <p:cNvPr id="18436" name="Text Box 4"/>
          <p:cNvSpPr txBox="1">
            <a:spLocks noChangeArrowheads="1"/>
          </p:cNvSpPr>
          <p:nvPr/>
        </p:nvSpPr>
        <p:spPr bwMode="auto">
          <a:xfrm>
            <a:off x="908050" y="3124200"/>
            <a:ext cx="8296275" cy="12842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SDO_REGAGGRSET = SDO_SAM.TILED_AGGREGATES (</a:t>
            </a:r>
          </a:p>
          <a:p>
            <a:pPr algn="l" defTabSz="822325" eaLnBrk="0" hangingPunct="0">
              <a:lnSpc>
                <a:spcPct val="70000"/>
              </a:lnSpc>
              <a:buClrTx/>
            </a:pPr>
            <a:r>
              <a:rPr lang="en-US" sz="1800">
                <a:solidFill>
                  <a:srgbClr val="000066"/>
                </a:solidFill>
                <a:latin typeface="Courier New" pitchFamily="-111" charset="0"/>
              </a:rPr>
              <a:t>    &lt;THEME_TABLE_NAME&gt;, &lt;THEME_COLUMN_NAME&gt;, </a:t>
            </a:r>
          </a:p>
          <a:p>
            <a:pPr algn="l" defTabSz="822325" eaLnBrk="0" hangingPunct="0">
              <a:lnSpc>
                <a:spcPct val="70000"/>
              </a:lnSpc>
              <a:buClrTx/>
            </a:pPr>
            <a:r>
              <a:rPr lang="en-US" sz="1800">
                <a:solidFill>
                  <a:srgbClr val="000066"/>
                </a:solidFill>
                <a:latin typeface="Courier New" pitchFamily="-111" charset="0"/>
              </a:rPr>
              <a:t>    &lt;AGGREGATE_TYPE&gt;, &lt;AGGREGATE_COLUMN&gt;,</a:t>
            </a:r>
          </a:p>
          <a:p>
            <a:pPr algn="l" defTabSz="822325" eaLnBrk="0" hangingPunct="0">
              <a:lnSpc>
                <a:spcPct val="70000"/>
              </a:lnSpc>
              <a:buClrTx/>
            </a:pPr>
            <a:r>
              <a:rPr lang="en-US" sz="1800">
                <a:solidFill>
                  <a:srgbClr val="000066"/>
                </a:solidFill>
                <a:latin typeface="Courier New" pitchFamily="-111" charset="0"/>
              </a:rPr>
              <a:t>    &lt;TILING_LEVEL&gt; [,&lt;TILING_DOMAIN&gt;])</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a:t>tiled_aggregates()</a:t>
            </a:r>
          </a:p>
        </p:txBody>
      </p:sp>
      <p:sp>
        <p:nvSpPr>
          <p:cNvPr id="19459" name="Rectangle 7"/>
          <p:cNvSpPr>
            <a:spLocks noGrp="1" noChangeArrowheads="1"/>
          </p:cNvSpPr>
          <p:nvPr>
            <p:ph type="body" idx="1"/>
          </p:nvPr>
        </p:nvSpPr>
        <p:spPr>
          <a:xfrm>
            <a:off x="742950" y="1600200"/>
            <a:ext cx="8166100" cy="4198938"/>
          </a:xfrm>
        </p:spPr>
        <p:txBody>
          <a:bodyPr/>
          <a:lstStyle/>
          <a:p>
            <a:pPr eaLnBrk="1" hangingPunct="1">
              <a:lnSpc>
                <a:spcPct val="90000"/>
              </a:lnSpc>
            </a:pPr>
            <a:r>
              <a:rPr lang="en-US" sz="2000"/>
              <a:t>THEME_TABLE_NAME and THEME_COLUMN_NAME</a:t>
            </a:r>
          </a:p>
          <a:p>
            <a:pPr lvl="1" eaLnBrk="1" hangingPunct="1">
              <a:lnSpc>
                <a:spcPct val="90000"/>
              </a:lnSpc>
            </a:pPr>
            <a:r>
              <a:rPr lang="en-US" sz="1800"/>
              <a:t>Identify the theme layer (must be spatially indexed)</a:t>
            </a:r>
          </a:p>
          <a:p>
            <a:pPr eaLnBrk="1" hangingPunct="1">
              <a:lnSpc>
                <a:spcPct val="90000"/>
              </a:lnSpc>
            </a:pPr>
            <a:r>
              <a:rPr lang="en-US" sz="2000"/>
              <a:t>AGGREGATE_TYPE and AGGREGATE_COLUMN</a:t>
            </a:r>
          </a:p>
          <a:p>
            <a:pPr lvl="1" eaLnBrk="1" hangingPunct="1">
              <a:lnSpc>
                <a:spcPct val="90000"/>
              </a:lnSpc>
            </a:pPr>
            <a:r>
              <a:rPr lang="en-US" sz="1800"/>
              <a:t>Identify the aggregate function to run on the specified column of the theme layer</a:t>
            </a:r>
          </a:p>
          <a:p>
            <a:pPr eaLnBrk="1" hangingPunct="1">
              <a:lnSpc>
                <a:spcPct val="90000"/>
              </a:lnSpc>
            </a:pPr>
            <a:r>
              <a:rPr lang="en-US" sz="2000"/>
              <a:t>TILING_LEVEL </a:t>
            </a:r>
          </a:p>
          <a:p>
            <a:pPr lvl="1" eaLnBrk="1" hangingPunct="1">
              <a:lnSpc>
                <a:spcPct val="90000"/>
              </a:lnSpc>
            </a:pPr>
            <a:r>
              <a:rPr lang="en-US" sz="1800"/>
              <a:t>The number of times to divide the coordinate system.  4&lt;TILING_LEVEL&gt; tiles are created</a:t>
            </a:r>
          </a:p>
          <a:p>
            <a:pPr eaLnBrk="1" hangingPunct="1">
              <a:lnSpc>
                <a:spcPct val="90000"/>
              </a:lnSpc>
            </a:pPr>
            <a:r>
              <a:rPr lang="en-US" sz="2000"/>
              <a:t>TILING_DOMAIN</a:t>
            </a:r>
          </a:p>
          <a:p>
            <a:pPr lvl="1" eaLnBrk="1" hangingPunct="1">
              <a:lnSpc>
                <a:spcPct val="90000"/>
              </a:lnSpc>
            </a:pPr>
            <a:r>
              <a:rPr lang="en-US" sz="1800"/>
              <a:t>An optional parameter that specifies the upper and lower bounds of the coordinate system</a:t>
            </a:r>
          </a:p>
          <a:p>
            <a:pPr lvl="1" eaLnBrk="1" hangingPunct="1">
              <a:lnSpc>
                <a:spcPct val="90000"/>
              </a:lnSpc>
            </a:pPr>
            <a:r>
              <a:rPr lang="en-US" sz="1800"/>
              <a:t>Type  MDSYS.SDO_DIM_ARRAY </a:t>
            </a:r>
          </a:p>
          <a:p>
            <a:pPr eaLnBrk="1" hangingPunct="1">
              <a:lnSpc>
                <a:spcPct val="90000"/>
              </a:lnSpc>
            </a:pPr>
            <a:r>
              <a:rPr lang="en-US" sz="2000"/>
              <a:t>Function returns a geometry, a tile code, and a numeric aggregate value in the SDO_REGAGGRSET type</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1" name="Rectangle 27"/>
          <p:cNvSpPr>
            <a:spLocks noGrp="1" noChangeArrowheads="1"/>
          </p:cNvSpPr>
          <p:nvPr>
            <p:ph type="title"/>
          </p:nvPr>
        </p:nvSpPr>
        <p:spPr/>
        <p:txBody>
          <a:bodyPr/>
          <a:lstStyle/>
          <a:p>
            <a:pPr eaLnBrk="1" hangingPunct="1"/>
            <a:r>
              <a:rPr lang="en-US"/>
              <a:t>tiled_aggregates() example</a:t>
            </a:r>
          </a:p>
        </p:txBody>
      </p:sp>
      <p:sp>
        <p:nvSpPr>
          <p:cNvPr id="2052" name="Rectangle 28"/>
          <p:cNvSpPr>
            <a:spLocks noGrp="1" noChangeArrowheads="1"/>
          </p:cNvSpPr>
          <p:nvPr>
            <p:ph type="body" idx="1"/>
          </p:nvPr>
        </p:nvSpPr>
        <p:spPr>
          <a:xfrm>
            <a:off x="742950" y="1600200"/>
            <a:ext cx="8166100" cy="2255838"/>
          </a:xfrm>
        </p:spPr>
        <p:txBody>
          <a:bodyPr/>
          <a:lstStyle/>
          <a:p>
            <a:pPr eaLnBrk="1" hangingPunct="1"/>
            <a:r>
              <a:rPr lang="en-US" sz="2000"/>
              <a:t>In the example on the following slide the coordinate system is broken into 1024 tiles (45th)</a:t>
            </a:r>
          </a:p>
          <a:p>
            <a:pPr eaLnBrk="1" hangingPunct="1"/>
            <a:r>
              <a:rPr lang="en-US" sz="2000"/>
              <a:t>The geometry associated with each tile is compared with the US_COUNTIES table</a:t>
            </a:r>
          </a:p>
          <a:p>
            <a:pPr eaLnBrk="1" hangingPunct="1"/>
            <a:r>
              <a:rPr lang="en-US" sz="2000"/>
              <a:t>The sum of the proportion of the population of all of the counties that overlap the tile, the tile geometry and the tile code is returned in SDO_REGAGGRSET</a:t>
            </a:r>
          </a:p>
        </p:txBody>
      </p:sp>
      <p:grpSp>
        <p:nvGrpSpPr>
          <p:cNvPr id="2053" name="Group 4"/>
          <p:cNvGrpSpPr>
            <a:grpSpLocks/>
          </p:cNvGrpSpPr>
          <p:nvPr/>
        </p:nvGrpSpPr>
        <p:grpSpPr bwMode="auto">
          <a:xfrm>
            <a:off x="2944813" y="4140200"/>
            <a:ext cx="3714750" cy="2184400"/>
            <a:chOff x="1728" y="2514"/>
            <a:chExt cx="2160" cy="1376"/>
          </a:xfrm>
        </p:grpSpPr>
        <p:graphicFrame>
          <p:nvGraphicFramePr>
            <p:cNvPr id="2050" name="Object 5"/>
            <p:cNvGraphicFramePr>
              <a:graphicFrameLocks noChangeAspect="1"/>
            </p:cNvGraphicFramePr>
            <p:nvPr/>
          </p:nvGraphicFramePr>
          <p:xfrm>
            <a:off x="1728" y="2514"/>
            <a:ext cx="2160" cy="1376"/>
          </p:xfrm>
          <a:graphic>
            <a:graphicData uri="http://schemas.openxmlformats.org/presentationml/2006/ole">
              <p:oleObj spid="_x0000_s2050" name="Bitmap Image" r:id="rId4" imgW="4210638" imgH="2876190" progId="">
                <p:embed/>
              </p:oleObj>
            </a:graphicData>
          </a:graphic>
        </p:graphicFrame>
        <p:grpSp>
          <p:nvGrpSpPr>
            <p:cNvPr id="2054" name="Group 6"/>
            <p:cNvGrpSpPr>
              <a:grpSpLocks/>
            </p:cNvGrpSpPr>
            <p:nvPr/>
          </p:nvGrpSpPr>
          <p:grpSpPr bwMode="auto">
            <a:xfrm>
              <a:off x="1728" y="2514"/>
              <a:ext cx="2160" cy="1374"/>
              <a:chOff x="672" y="3504"/>
              <a:chExt cx="384" cy="384"/>
            </a:xfrm>
          </p:grpSpPr>
          <p:grpSp>
            <p:nvGrpSpPr>
              <p:cNvPr id="2055" name="Group 7"/>
              <p:cNvGrpSpPr>
                <a:grpSpLocks/>
              </p:cNvGrpSpPr>
              <p:nvPr/>
            </p:nvGrpSpPr>
            <p:grpSpPr bwMode="auto">
              <a:xfrm>
                <a:off x="672" y="3504"/>
                <a:ext cx="384" cy="96"/>
                <a:chOff x="672" y="3504"/>
                <a:chExt cx="384" cy="96"/>
              </a:xfrm>
            </p:grpSpPr>
            <p:sp>
              <p:nvSpPr>
                <p:cNvPr id="2071" name="Rectangle 8"/>
                <p:cNvSpPr>
                  <a:spLocks noChangeArrowheads="1"/>
                </p:cNvSpPr>
                <p:nvPr/>
              </p:nvSpPr>
              <p:spPr bwMode="auto">
                <a:xfrm>
                  <a:off x="672"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sp>
              <p:nvSpPr>
                <p:cNvPr id="2072" name="Rectangle 9"/>
                <p:cNvSpPr>
                  <a:spLocks noChangeArrowheads="1"/>
                </p:cNvSpPr>
                <p:nvPr/>
              </p:nvSpPr>
              <p:spPr bwMode="auto">
                <a:xfrm>
                  <a:off x="768"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sp>
              <p:nvSpPr>
                <p:cNvPr id="2073" name="Rectangle 10"/>
                <p:cNvSpPr>
                  <a:spLocks noChangeArrowheads="1"/>
                </p:cNvSpPr>
                <p:nvPr/>
              </p:nvSpPr>
              <p:spPr bwMode="auto">
                <a:xfrm>
                  <a:off x="864"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sp>
              <p:nvSpPr>
                <p:cNvPr id="2074" name="Rectangle 11"/>
                <p:cNvSpPr>
                  <a:spLocks noChangeArrowheads="1"/>
                </p:cNvSpPr>
                <p:nvPr/>
              </p:nvSpPr>
              <p:spPr bwMode="auto">
                <a:xfrm>
                  <a:off x="960"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grpSp>
          <p:grpSp>
            <p:nvGrpSpPr>
              <p:cNvPr id="2056" name="Group 12"/>
              <p:cNvGrpSpPr>
                <a:grpSpLocks/>
              </p:cNvGrpSpPr>
              <p:nvPr/>
            </p:nvGrpSpPr>
            <p:grpSpPr bwMode="auto">
              <a:xfrm>
                <a:off x="672" y="3600"/>
                <a:ext cx="384" cy="96"/>
                <a:chOff x="672" y="3504"/>
                <a:chExt cx="384" cy="96"/>
              </a:xfrm>
            </p:grpSpPr>
            <p:sp>
              <p:nvSpPr>
                <p:cNvPr id="2067" name="Rectangle 13"/>
                <p:cNvSpPr>
                  <a:spLocks noChangeArrowheads="1"/>
                </p:cNvSpPr>
                <p:nvPr/>
              </p:nvSpPr>
              <p:spPr bwMode="auto">
                <a:xfrm>
                  <a:off x="672"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sp>
              <p:nvSpPr>
                <p:cNvPr id="2068" name="Rectangle 14"/>
                <p:cNvSpPr>
                  <a:spLocks noChangeArrowheads="1"/>
                </p:cNvSpPr>
                <p:nvPr/>
              </p:nvSpPr>
              <p:spPr bwMode="auto">
                <a:xfrm>
                  <a:off x="768"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sp>
              <p:nvSpPr>
                <p:cNvPr id="2069" name="Rectangle 15"/>
                <p:cNvSpPr>
                  <a:spLocks noChangeArrowheads="1"/>
                </p:cNvSpPr>
                <p:nvPr/>
              </p:nvSpPr>
              <p:spPr bwMode="auto">
                <a:xfrm>
                  <a:off x="864"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sp>
              <p:nvSpPr>
                <p:cNvPr id="2070" name="Rectangle 16"/>
                <p:cNvSpPr>
                  <a:spLocks noChangeArrowheads="1"/>
                </p:cNvSpPr>
                <p:nvPr/>
              </p:nvSpPr>
              <p:spPr bwMode="auto">
                <a:xfrm>
                  <a:off x="960"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grpSp>
          <p:grpSp>
            <p:nvGrpSpPr>
              <p:cNvPr id="2057" name="Group 17"/>
              <p:cNvGrpSpPr>
                <a:grpSpLocks/>
              </p:cNvGrpSpPr>
              <p:nvPr/>
            </p:nvGrpSpPr>
            <p:grpSpPr bwMode="auto">
              <a:xfrm>
                <a:off x="672" y="3696"/>
                <a:ext cx="384" cy="96"/>
                <a:chOff x="672" y="3504"/>
                <a:chExt cx="384" cy="96"/>
              </a:xfrm>
            </p:grpSpPr>
            <p:sp>
              <p:nvSpPr>
                <p:cNvPr id="2063" name="Rectangle 18"/>
                <p:cNvSpPr>
                  <a:spLocks noChangeArrowheads="1"/>
                </p:cNvSpPr>
                <p:nvPr/>
              </p:nvSpPr>
              <p:spPr bwMode="auto">
                <a:xfrm>
                  <a:off x="672"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sp>
              <p:nvSpPr>
                <p:cNvPr id="2064" name="Rectangle 19"/>
                <p:cNvSpPr>
                  <a:spLocks noChangeArrowheads="1"/>
                </p:cNvSpPr>
                <p:nvPr/>
              </p:nvSpPr>
              <p:spPr bwMode="auto">
                <a:xfrm>
                  <a:off x="768"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sp>
              <p:nvSpPr>
                <p:cNvPr id="2065" name="Rectangle 20"/>
                <p:cNvSpPr>
                  <a:spLocks noChangeArrowheads="1"/>
                </p:cNvSpPr>
                <p:nvPr/>
              </p:nvSpPr>
              <p:spPr bwMode="auto">
                <a:xfrm>
                  <a:off x="864"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sp>
              <p:nvSpPr>
                <p:cNvPr id="2066" name="Rectangle 21"/>
                <p:cNvSpPr>
                  <a:spLocks noChangeArrowheads="1"/>
                </p:cNvSpPr>
                <p:nvPr/>
              </p:nvSpPr>
              <p:spPr bwMode="auto">
                <a:xfrm>
                  <a:off x="960"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grpSp>
          <p:grpSp>
            <p:nvGrpSpPr>
              <p:cNvPr id="2058" name="Group 22"/>
              <p:cNvGrpSpPr>
                <a:grpSpLocks/>
              </p:cNvGrpSpPr>
              <p:nvPr/>
            </p:nvGrpSpPr>
            <p:grpSpPr bwMode="auto">
              <a:xfrm>
                <a:off x="672" y="3792"/>
                <a:ext cx="384" cy="96"/>
                <a:chOff x="672" y="3504"/>
                <a:chExt cx="384" cy="96"/>
              </a:xfrm>
            </p:grpSpPr>
            <p:sp>
              <p:nvSpPr>
                <p:cNvPr id="2059" name="Rectangle 23"/>
                <p:cNvSpPr>
                  <a:spLocks noChangeArrowheads="1"/>
                </p:cNvSpPr>
                <p:nvPr/>
              </p:nvSpPr>
              <p:spPr bwMode="auto">
                <a:xfrm>
                  <a:off x="672"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sp>
              <p:nvSpPr>
                <p:cNvPr id="2060" name="Rectangle 24"/>
                <p:cNvSpPr>
                  <a:spLocks noChangeArrowheads="1"/>
                </p:cNvSpPr>
                <p:nvPr/>
              </p:nvSpPr>
              <p:spPr bwMode="auto">
                <a:xfrm>
                  <a:off x="768"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sp>
              <p:nvSpPr>
                <p:cNvPr id="2061" name="Rectangle 25"/>
                <p:cNvSpPr>
                  <a:spLocks noChangeArrowheads="1"/>
                </p:cNvSpPr>
                <p:nvPr/>
              </p:nvSpPr>
              <p:spPr bwMode="auto">
                <a:xfrm>
                  <a:off x="864"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sp>
              <p:nvSpPr>
                <p:cNvPr id="2062" name="Rectangle 26"/>
                <p:cNvSpPr>
                  <a:spLocks noChangeArrowheads="1"/>
                </p:cNvSpPr>
                <p:nvPr/>
              </p:nvSpPr>
              <p:spPr bwMode="auto">
                <a:xfrm>
                  <a:off x="960" y="3504"/>
                  <a:ext cx="96" cy="96"/>
                </a:xfrm>
                <a:prstGeom prst="rect">
                  <a:avLst/>
                </a:prstGeom>
                <a:noFill/>
                <a:ln w="19050">
                  <a:solidFill>
                    <a:schemeClr val="tx1"/>
                  </a:solidFill>
                  <a:miter lim="800000"/>
                  <a:headEnd/>
                  <a:tailEnd/>
                </a:ln>
              </p:spPr>
              <p:txBody>
                <a:bodyPr wrap="none" lIns="12700" tIns="12700" rIns="12700" bIns="12700" anchor="ctr">
                  <a:prstTxWarp prst="textNoShape">
                    <a:avLst/>
                  </a:prstTxWarp>
                  <a:spAutoFit/>
                </a:bodyPr>
                <a:lstStyle/>
                <a:p>
                  <a:endParaRPr lang="en-US"/>
                </a:p>
              </p:txBody>
            </p:sp>
          </p:grpSp>
        </p:grpSp>
      </p:gr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tiled_aggregates() example</a:t>
            </a:r>
          </a:p>
        </p:txBody>
      </p:sp>
      <p:sp>
        <p:nvSpPr>
          <p:cNvPr id="20483" name="Text Box 3"/>
          <p:cNvSpPr txBox="1">
            <a:spLocks noChangeArrowheads="1"/>
          </p:cNvSpPr>
          <p:nvPr/>
        </p:nvSpPr>
        <p:spPr bwMode="auto">
          <a:xfrm>
            <a:off x="536575" y="3200400"/>
            <a:ext cx="8956675" cy="29352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SDO_GEOMETRY(2003, 8307, NULL,</a:t>
            </a:r>
          </a:p>
          <a:p>
            <a:pPr algn="l" defTabSz="822325" eaLnBrk="0" hangingPunct="0">
              <a:lnSpc>
                <a:spcPct val="70000"/>
              </a:lnSpc>
              <a:buClrTx/>
            </a:pPr>
            <a:r>
              <a:rPr lang="en-US" sz="1800">
                <a:solidFill>
                  <a:srgbClr val="000066"/>
                </a:solidFill>
                <a:latin typeface="Courier New" pitchFamily="-111" charset="0"/>
              </a:rPr>
              <a:t>    SDO_ELEM_INFO_ARRAY(1, 1003, 3),</a:t>
            </a:r>
          </a:p>
          <a:p>
            <a:pPr algn="l" defTabSz="822325" eaLnBrk="0" hangingPunct="0">
              <a:lnSpc>
                <a:spcPct val="70000"/>
              </a:lnSpc>
              <a:buClrTx/>
            </a:pPr>
            <a:r>
              <a:rPr lang="en-US" sz="1800">
                <a:solidFill>
                  <a:srgbClr val="000066"/>
                </a:solidFill>
                <a:latin typeface="Courier New" pitchFamily="-111" charset="0"/>
              </a:rPr>
              <a:t>    SDO_ORDINATE_ARRAY(-146.25, 61.875, -135, 67.5))</a:t>
            </a:r>
          </a:p>
          <a:p>
            <a:pPr algn="l" defTabSz="822325" eaLnBrk="0" hangingPunct="0">
              <a:lnSpc>
                <a:spcPct val="70000"/>
              </a:lnSpc>
              <a:buClrTx/>
            </a:pPr>
            <a:r>
              <a:rPr lang="en-US" sz="1800">
                <a:solidFill>
                  <a:srgbClr val="000066"/>
                </a:solidFill>
                <a:latin typeface="Courier New" pitchFamily="-111" charset="0"/>
              </a:rPr>
              <a:t>9492.17134 123</a:t>
            </a:r>
          </a:p>
          <a:p>
            <a:pPr algn="l" defTabSz="822325" eaLnBrk="0" hangingPunct="0">
              <a:lnSpc>
                <a:spcPct val="70000"/>
              </a:lnSpc>
              <a:buClrTx/>
            </a:pPr>
            <a:r>
              <a:rPr lang="en-US" sz="1800">
                <a:solidFill>
                  <a:srgbClr val="000066"/>
                </a:solidFill>
                <a:latin typeface="Courier New" pitchFamily="-111" charset="0"/>
              </a:rPr>
              <a:t>SDO_GEOMETRY(2003, 8307, NULL,</a:t>
            </a:r>
          </a:p>
          <a:p>
            <a:pPr algn="l" defTabSz="822325" eaLnBrk="0" hangingPunct="0">
              <a:lnSpc>
                <a:spcPct val="70000"/>
              </a:lnSpc>
              <a:buClrTx/>
            </a:pPr>
            <a:r>
              <a:rPr lang="en-US" sz="1800">
                <a:solidFill>
                  <a:srgbClr val="000066"/>
                </a:solidFill>
                <a:latin typeface="Courier New" pitchFamily="-111" charset="0"/>
              </a:rPr>
              <a:t>    SDO_ELEM_INFO_ARRAY(1, 1003, 3),</a:t>
            </a:r>
          </a:p>
          <a:p>
            <a:pPr algn="l" defTabSz="822325" eaLnBrk="0" hangingPunct="0">
              <a:lnSpc>
                <a:spcPct val="70000"/>
              </a:lnSpc>
              <a:buClrTx/>
            </a:pPr>
            <a:r>
              <a:rPr lang="en-US" sz="1800">
                <a:solidFill>
                  <a:srgbClr val="000066"/>
                </a:solidFill>
                <a:latin typeface="Courier New" pitchFamily="-111" charset="0"/>
              </a:rPr>
              <a:t>    SDO_ORDINATE_ARRAY(-146.25, 67.5, -135, 73.125))</a:t>
            </a:r>
          </a:p>
          <a:p>
            <a:pPr algn="l" defTabSz="822325" eaLnBrk="0" hangingPunct="0">
              <a:lnSpc>
                <a:spcPct val="70000"/>
              </a:lnSpc>
              <a:buClrTx/>
            </a:pPr>
            <a:r>
              <a:rPr lang="en-US" sz="1800">
                <a:solidFill>
                  <a:srgbClr val="000066"/>
                </a:solidFill>
                <a:latin typeface="Courier New" pitchFamily="-111" charset="0"/>
              </a:rPr>
              <a:t>1358.89186 124</a:t>
            </a:r>
          </a:p>
          <a:p>
            <a:pPr algn="l" defTabSz="822325" eaLnBrk="0" hangingPunct="0">
              <a:lnSpc>
                <a:spcPct val="70000"/>
              </a:lnSpc>
              <a:buClrTx/>
            </a:pPr>
            <a:r>
              <a:rPr lang="en-US" sz="1800">
                <a:solidFill>
                  <a:srgbClr val="000066"/>
                </a:solidFill>
                <a:latin typeface="Courier New" pitchFamily="-111" charset="0"/>
              </a:rPr>
              <a:t>. . . .</a:t>
            </a:r>
          </a:p>
        </p:txBody>
      </p:sp>
      <p:sp>
        <p:nvSpPr>
          <p:cNvPr id="20484" name="Text Box 4"/>
          <p:cNvSpPr txBox="1">
            <a:spLocks noChangeArrowheads="1"/>
          </p:cNvSpPr>
          <p:nvPr/>
        </p:nvSpPr>
        <p:spPr bwMode="auto">
          <a:xfrm>
            <a:off x="533400" y="1587500"/>
            <a:ext cx="8956675" cy="12842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select geometry, aggregate_value, region_id </a:t>
            </a:r>
          </a:p>
          <a:p>
            <a:pPr algn="l" defTabSz="822325" eaLnBrk="0" hangingPunct="0">
              <a:lnSpc>
                <a:spcPct val="70000"/>
              </a:lnSpc>
              <a:buClrTx/>
            </a:pPr>
            <a:r>
              <a:rPr lang="en-US" sz="1800">
                <a:solidFill>
                  <a:srgbClr val="000066"/>
                </a:solidFill>
                <a:latin typeface="Courier New" pitchFamily="-111" charset="0"/>
              </a:rPr>
              <a:t>from table(</a:t>
            </a:r>
          </a:p>
          <a:p>
            <a:pPr algn="l" defTabSz="822325" eaLnBrk="0" hangingPunct="0">
              <a:lnSpc>
                <a:spcPct val="70000"/>
              </a:lnSpc>
              <a:buClrTx/>
            </a:pPr>
            <a:r>
              <a:rPr lang="en-US" sz="1800">
                <a:solidFill>
                  <a:srgbClr val="000066"/>
                </a:solidFill>
                <a:latin typeface="Courier New" pitchFamily="-111" charset="0"/>
              </a:rPr>
              <a:t>     sdo_sam.tiled_aggregates(</a:t>
            </a:r>
          </a:p>
          <a:p>
            <a:pPr algn="l" defTabSz="822325" eaLnBrk="0" hangingPunct="0">
              <a:lnSpc>
                <a:spcPct val="70000"/>
              </a:lnSpc>
              <a:buClrTx/>
            </a:pPr>
            <a:r>
              <a:rPr lang="en-US" sz="1800">
                <a:solidFill>
                  <a:srgbClr val="000066"/>
                </a:solidFill>
                <a:latin typeface="Courier New" pitchFamily="-111" charset="0"/>
              </a:rPr>
              <a:t>      'US_COUNTIES','GEOM','SUM', 'TOTPOP', 5));</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t>Spatial Binning</a:t>
            </a: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Spatial Data Mining</a:t>
            </a:r>
          </a:p>
        </p:txBody>
      </p:sp>
      <p:sp>
        <p:nvSpPr>
          <p:cNvPr id="6147" name="Rectangle 3"/>
          <p:cNvSpPr>
            <a:spLocks noGrp="1" noChangeArrowheads="1"/>
          </p:cNvSpPr>
          <p:nvPr>
            <p:ph type="body" idx="1"/>
          </p:nvPr>
        </p:nvSpPr>
        <p:spPr/>
        <p:txBody>
          <a:bodyPr/>
          <a:lstStyle/>
          <a:p>
            <a:pPr eaLnBrk="1" hangingPunct="1">
              <a:buFont typeface="Wingdings" pitchFamily="-111" charset="2"/>
              <a:buChar char="ü"/>
            </a:pPr>
            <a:r>
              <a:rPr lang="en-US"/>
              <a:t>Neighborhood analysis </a:t>
            </a:r>
          </a:p>
          <a:p>
            <a:pPr eaLnBrk="1" hangingPunct="1">
              <a:buFont typeface="Wingdings" pitchFamily="-111" charset="2"/>
              <a:buChar char="ü"/>
            </a:pPr>
            <a:r>
              <a:rPr lang="en-US"/>
              <a:t>Spatial binning</a:t>
            </a:r>
          </a:p>
          <a:p>
            <a:pPr eaLnBrk="1" hangingPunct="1">
              <a:buFont typeface="Wingdings" pitchFamily="-111" charset="2"/>
              <a:buChar char="ü"/>
            </a:pPr>
            <a:r>
              <a:rPr lang="en-US"/>
              <a:t>Clustering analysis</a:t>
            </a:r>
          </a:p>
          <a:p>
            <a:pPr eaLnBrk="1" hangingPunct="1">
              <a:buFont typeface="Wingdings" pitchFamily="-111" charset="2"/>
              <a:buChar char="ü"/>
            </a:pPr>
            <a:r>
              <a:rPr lang="en-US"/>
              <a:t>Co-location Analysis</a:t>
            </a:r>
          </a:p>
          <a:p>
            <a:pPr eaLnBrk="1" hangingPunct="1">
              <a:buFont typeface="Wingdings" pitchFamily="-111" charset="2"/>
              <a:buChar char="ü"/>
            </a:pPr>
            <a:r>
              <a:rPr lang="en-US"/>
              <a:t>Geometry simplification</a:t>
            </a:r>
          </a:p>
          <a:p>
            <a:pPr eaLnBrk="1" hangingPunct="1"/>
            <a:endParaRPr lang="en-US"/>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a:t>Spatial Binning</a:t>
            </a:r>
          </a:p>
        </p:txBody>
      </p:sp>
      <p:sp>
        <p:nvSpPr>
          <p:cNvPr id="22531" name="Rectangle 5"/>
          <p:cNvSpPr>
            <a:spLocks noGrp="1" noChangeArrowheads="1"/>
          </p:cNvSpPr>
          <p:nvPr>
            <p:ph type="body" idx="1"/>
          </p:nvPr>
        </p:nvSpPr>
        <p:spPr/>
        <p:txBody>
          <a:bodyPr/>
          <a:lstStyle/>
          <a:p>
            <a:pPr eaLnBrk="1" hangingPunct="1"/>
            <a:r>
              <a:rPr lang="en-US"/>
              <a:t>Create, compute, and assign bins for geometries based on tiles</a:t>
            </a:r>
          </a:p>
          <a:p>
            <a:pPr eaLnBrk="1" hangingPunct="1"/>
            <a:r>
              <a:rPr lang="en-US"/>
              <a:t>Tile information stored for further analysis</a:t>
            </a:r>
          </a:p>
          <a:p>
            <a:pPr eaLnBrk="1" hangingPunct="1"/>
            <a:r>
              <a:rPr lang="en-US"/>
              <a:t>Each geometry assigned one and only one bin</a:t>
            </a:r>
          </a:p>
          <a:p>
            <a:pPr lvl="1" eaLnBrk="1" hangingPunct="1"/>
            <a:r>
              <a:rPr lang="en-US"/>
              <a:t>Chooses most overlapping bin, or if more than one are equal, one of the most overlapping bins</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Spatial Binning: the process</a:t>
            </a:r>
          </a:p>
        </p:txBody>
      </p:sp>
      <p:sp>
        <p:nvSpPr>
          <p:cNvPr id="23555" name="Rectangle 3"/>
          <p:cNvSpPr>
            <a:spLocks noGrp="1" noChangeArrowheads="1"/>
          </p:cNvSpPr>
          <p:nvPr>
            <p:ph type="body" idx="1"/>
          </p:nvPr>
        </p:nvSpPr>
        <p:spPr/>
        <p:txBody>
          <a:bodyPr/>
          <a:lstStyle/>
          <a:p>
            <a:pPr marL="457200" indent="-457200" eaLnBrk="1" hangingPunct="1">
              <a:lnSpc>
                <a:spcPct val="90000"/>
              </a:lnSpc>
              <a:buFont typeface="Wingdings" pitchFamily="-111" charset="2"/>
              <a:buAutoNum type="arabicPeriod"/>
            </a:pPr>
            <a:r>
              <a:rPr lang="en-US"/>
              <a:t>Create table of tiles (areas) to be used as bins</a:t>
            </a:r>
          </a:p>
          <a:p>
            <a:pPr marL="1009650" lvl="1" indent="-668338" eaLnBrk="1" hangingPunct="1">
              <a:lnSpc>
                <a:spcPct val="90000"/>
              </a:lnSpc>
              <a:buFontTx/>
              <a:buNone/>
            </a:pPr>
            <a:r>
              <a:rPr lang="en-US"/>
              <a:t>Function </a:t>
            </a:r>
            <a:r>
              <a:rPr lang="en-US" i="1">
                <a:solidFill>
                  <a:schemeClr val="accent1"/>
                </a:solidFill>
              </a:rPr>
              <a:t>tiled_bins()</a:t>
            </a:r>
          </a:p>
          <a:p>
            <a:pPr marL="457200" indent="-457200" eaLnBrk="1" hangingPunct="1">
              <a:lnSpc>
                <a:spcPct val="90000"/>
              </a:lnSpc>
              <a:buFont typeface="Wingdings" pitchFamily="-111" charset="2"/>
              <a:buAutoNum type="arabicPeriod"/>
            </a:pPr>
            <a:r>
              <a:rPr lang="en-US"/>
              <a:t>Add a column in the layer table to hold bin information</a:t>
            </a:r>
          </a:p>
          <a:p>
            <a:pPr marL="457200" indent="-457200" eaLnBrk="1" hangingPunct="1">
              <a:lnSpc>
                <a:spcPct val="90000"/>
              </a:lnSpc>
              <a:buFont typeface="Wingdings" pitchFamily="-111" charset="2"/>
              <a:buAutoNum type="arabicPeriod"/>
            </a:pPr>
            <a:r>
              <a:rPr lang="en-US"/>
              <a:t>Populate column in the layer with bin information</a:t>
            </a:r>
          </a:p>
          <a:p>
            <a:pPr marL="1009650" lvl="1" indent="-668338" eaLnBrk="1" hangingPunct="1">
              <a:lnSpc>
                <a:spcPct val="90000"/>
              </a:lnSpc>
              <a:buFont typeface="Wingdings" pitchFamily="-111" charset="2"/>
              <a:buNone/>
            </a:pPr>
            <a:r>
              <a:rPr lang="en-US"/>
              <a:t>Procedure </a:t>
            </a:r>
            <a:r>
              <a:rPr lang="en-US" i="1">
                <a:solidFill>
                  <a:schemeClr val="accent1"/>
                </a:solidFill>
              </a:rPr>
              <a:t>bin_layer()</a:t>
            </a:r>
          </a:p>
          <a:p>
            <a:pPr marL="457200" indent="-457200" eaLnBrk="1" hangingPunct="1">
              <a:lnSpc>
                <a:spcPct val="90000"/>
              </a:lnSpc>
              <a:buFont typeface="Wingdings" pitchFamily="-111" charset="2"/>
              <a:buAutoNum type="arabicPeriod"/>
            </a:pPr>
            <a:r>
              <a:rPr lang="en-US"/>
              <a:t>Aggregate data based on bins</a:t>
            </a:r>
          </a:p>
          <a:p>
            <a:pPr marL="457200" indent="-457200" eaLnBrk="1" hangingPunct="1">
              <a:lnSpc>
                <a:spcPct val="90000"/>
              </a:lnSpc>
              <a:buFont typeface="Wingdings" pitchFamily="-111" charset="2"/>
              <a:buAutoNum type="arabicPeriod"/>
            </a:pPr>
            <a:r>
              <a:rPr lang="en-US"/>
              <a:t>As new geometries are added, assign bin information</a:t>
            </a:r>
          </a:p>
          <a:p>
            <a:pPr marL="1009650" lvl="1" indent="-668338" eaLnBrk="1" hangingPunct="1">
              <a:lnSpc>
                <a:spcPct val="90000"/>
              </a:lnSpc>
              <a:buFont typeface="Wingdings" pitchFamily="-111" charset="2"/>
              <a:buNone/>
            </a:pPr>
            <a:r>
              <a:rPr lang="en-US"/>
              <a:t>Procedure </a:t>
            </a:r>
            <a:r>
              <a:rPr lang="en-US" i="1">
                <a:solidFill>
                  <a:schemeClr val="accent1"/>
                </a:solidFill>
              </a:rPr>
              <a:t>bin_geometry()</a:t>
            </a:r>
          </a:p>
          <a:p>
            <a:pPr marL="1009650" lvl="1" indent="-668338" eaLnBrk="1" hangingPunct="1">
              <a:lnSpc>
                <a:spcPct val="90000"/>
              </a:lnSpc>
              <a:buFont typeface="Wingdings" pitchFamily="-111" charset="2"/>
              <a:buNone/>
            </a:pPr>
            <a:endParaRPr lang="en-US"/>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6"/>
          <p:cNvSpPr>
            <a:spLocks noGrp="1" noChangeArrowheads="1"/>
          </p:cNvSpPr>
          <p:nvPr>
            <p:ph type="title"/>
          </p:nvPr>
        </p:nvSpPr>
        <p:spPr/>
        <p:txBody>
          <a:bodyPr/>
          <a:lstStyle/>
          <a:p>
            <a:pPr eaLnBrk="1" hangingPunct="1"/>
            <a:r>
              <a:rPr lang="en-US"/>
              <a:t>Step 1: Create bin table</a:t>
            </a:r>
          </a:p>
        </p:txBody>
      </p:sp>
      <p:sp>
        <p:nvSpPr>
          <p:cNvPr id="24579" name="Rectangle 7"/>
          <p:cNvSpPr>
            <a:spLocks noGrp="1" noChangeArrowheads="1"/>
          </p:cNvSpPr>
          <p:nvPr>
            <p:ph type="body" idx="1"/>
          </p:nvPr>
        </p:nvSpPr>
        <p:spPr/>
        <p:txBody>
          <a:bodyPr/>
          <a:lstStyle/>
          <a:p>
            <a:pPr eaLnBrk="1" hangingPunct="1"/>
            <a:r>
              <a:rPr lang="en-US"/>
              <a:t>Use function tiled_bins() to create the table</a:t>
            </a:r>
          </a:p>
        </p:txBody>
      </p:sp>
      <p:sp>
        <p:nvSpPr>
          <p:cNvPr id="24580" name="Text Box 4"/>
          <p:cNvSpPr txBox="1">
            <a:spLocks noChangeArrowheads="1"/>
          </p:cNvSpPr>
          <p:nvPr/>
        </p:nvSpPr>
        <p:spPr bwMode="auto">
          <a:xfrm>
            <a:off x="552450" y="2286000"/>
            <a:ext cx="8764588" cy="12842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SDO_REGIONSET = SDO_SAM.TILED_BINS(</a:t>
            </a:r>
          </a:p>
          <a:p>
            <a:pPr algn="l" defTabSz="822325" eaLnBrk="0" hangingPunct="0">
              <a:lnSpc>
                <a:spcPct val="70000"/>
              </a:lnSpc>
              <a:buClrTx/>
            </a:pPr>
            <a:r>
              <a:rPr lang="en-US" sz="1800">
                <a:solidFill>
                  <a:srgbClr val="000066"/>
                </a:solidFill>
                <a:latin typeface="Courier New" pitchFamily="-111" charset="0"/>
              </a:rPr>
              <a:t>  &lt;LOWER_BOUND_X&gt;, &lt;UPPER_BOUND_X&gt;, </a:t>
            </a:r>
          </a:p>
          <a:p>
            <a:pPr algn="l" defTabSz="822325" eaLnBrk="0" hangingPunct="0">
              <a:lnSpc>
                <a:spcPct val="70000"/>
              </a:lnSpc>
              <a:buClrTx/>
            </a:pPr>
            <a:r>
              <a:rPr lang="en-US" sz="1800">
                <a:solidFill>
                  <a:srgbClr val="000066"/>
                </a:solidFill>
                <a:latin typeface="Courier New" pitchFamily="-111" charset="0"/>
              </a:rPr>
              <a:t>  &lt;LOWER_BOUND_Y&gt;, &lt;UPPER_BOUND_Y&gt;, </a:t>
            </a:r>
          </a:p>
          <a:p>
            <a:pPr algn="l" defTabSz="822325" eaLnBrk="0" hangingPunct="0">
              <a:lnSpc>
                <a:spcPct val="70000"/>
              </a:lnSpc>
              <a:buClrTx/>
            </a:pPr>
            <a:r>
              <a:rPr lang="en-US" sz="1800">
                <a:solidFill>
                  <a:srgbClr val="000066"/>
                </a:solidFill>
                <a:latin typeface="Courier New" pitchFamily="-111" charset="0"/>
              </a:rPr>
              <a:t>  &lt;TILING_LEVEL&gt;, &lt;SRID&gt;)</a:t>
            </a:r>
          </a:p>
        </p:txBody>
      </p:sp>
      <p:sp>
        <p:nvSpPr>
          <p:cNvPr id="24581" name="Text Box 5"/>
          <p:cNvSpPr txBox="1">
            <a:spLocks noChangeArrowheads="1"/>
          </p:cNvSpPr>
          <p:nvPr/>
        </p:nvSpPr>
        <p:spPr bwMode="auto">
          <a:xfrm>
            <a:off x="550863" y="4113213"/>
            <a:ext cx="8764587" cy="16144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SDO_REGIONSET TABLE OF SDO_REGION</a:t>
            </a:r>
          </a:p>
          <a:p>
            <a:pPr algn="l" defTabSz="822325" eaLnBrk="0" hangingPunct="0">
              <a:lnSpc>
                <a:spcPct val="70000"/>
              </a:lnSpc>
              <a:buClrTx/>
            </a:pPr>
            <a:r>
              <a:rPr lang="en-US" sz="1800">
                <a:solidFill>
                  <a:srgbClr val="000066"/>
                </a:solidFill>
                <a:latin typeface="Courier New" pitchFamily="-111" charset="0"/>
              </a:rPr>
              <a:t>Name           Type</a:t>
            </a:r>
          </a:p>
          <a:p>
            <a:pPr algn="l" defTabSz="822325" eaLnBrk="0" hangingPunct="0">
              <a:lnSpc>
                <a:spcPct val="70000"/>
              </a:lnSpc>
              <a:buClrTx/>
            </a:pPr>
            <a:r>
              <a:rPr lang="en-US" sz="1800">
                <a:solidFill>
                  <a:srgbClr val="000066"/>
                </a:solidFill>
                <a:latin typeface="Courier New" pitchFamily="-111" charset="0"/>
              </a:rPr>
              <a:t>-------------- -------- </a:t>
            </a:r>
          </a:p>
          <a:p>
            <a:pPr algn="l" defTabSz="822325" eaLnBrk="0" hangingPunct="0">
              <a:lnSpc>
                <a:spcPct val="70000"/>
              </a:lnSpc>
              <a:buClrTx/>
            </a:pPr>
            <a:r>
              <a:rPr lang="en-US" sz="1800">
                <a:solidFill>
                  <a:srgbClr val="000066"/>
                </a:solidFill>
                <a:latin typeface="Courier New" pitchFamily="-111" charset="0"/>
              </a:rPr>
              <a:t>ID             NUMBER</a:t>
            </a:r>
          </a:p>
          <a:p>
            <a:pPr algn="l" defTabSz="822325" eaLnBrk="0" hangingPunct="0">
              <a:lnSpc>
                <a:spcPct val="70000"/>
              </a:lnSpc>
              <a:buClrTx/>
            </a:pPr>
            <a:r>
              <a:rPr lang="en-US" sz="1800">
                <a:solidFill>
                  <a:srgbClr val="000066"/>
                </a:solidFill>
                <a:latin typeface="Courier New" pitchFamily="-111" charset="0"/>
              </a:rPr>
              <a:t>GEOMETRY       SDO_GEOMETRY</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p:txBody>
          <a:bodyPr/>
          <a:lstStyle/>
          <a:p>
            <a:pPr eaLnBrk="1" hangingPunct="1"/>
            <a:r>
              <a:rPr lang="en-US"/>
              <a:t>tiled_bin() </a:t>
            </a:r>
          </a:p>
        </p:txBody>
      </p:sp>
      <p:sp>
        <p:nvSpPr>
          <p:cNvPr id="25603" name="Rectangle 6"/>
          <p:cNvSpPr>
            <a:spLocks noGrp="1" noChangeArrowheads="1"/>
          </p:cNvSpPr>
          <p:nvPr>
            <p:ph type="body" idx="1"/>
          </p:nvPr>
        </p:nvSpPr>
        <p:spPr>
          <a:xfrm>
            <a:off x="742950" y="1600200"/>
            <a:ext cx="8166100" cy="2924175"/>
          </a:xfrm>
        </p:spPr>
        <p:txBody>
          <a:bodyPr/>
          <a:lstStyle/>
          <a:p>
            <a:pPr eaLnBrk="1" hangingPunct="1"/>
            <a:r>
              <a:rPr lang="en-US" sz="2000"/>
              <a:t>&lt;LOWER_BOUND_X&gt;, &lt;UPPER_BOUND_X&gt;,   &lt;LOWER_BOUND_Y&gt;, &lt;UPPER_BOUND_Y&gt;</a:t>
            </a:r>
          </a:p>
          <a:p>
            <a:pPr lvl="1" eaLnBrk="1" hangingPunct="1"/>
            <a:r>
              <a:rPr lang="en-US" sz="1800"/>
              <a:t>Upper and lower bounds of the coordinate system (X and Y, or Longitude and Latitude)</a:t>
            </a:r>
          </a:p>
          <a:p>
            <a:pPr eaLnBrk="1" hangingPunct="1"/>
            <a:r>
              <a:rPr lang="en-US" sz="2000"/>
              <a:t>TILING_LEVEL</a:t>
            </a:r>
          </a:p>
          <a:p>
            <a:pPr lvl="1" eaLnBrk="1" hangingPunct="1"/>
            <a:r>
              <a:rPr lang="en-US" sz="1800"/>
              <a:t>Number of times to subdivide the coordinate system.  Each increment causes every tile at the previous level to be subdivided into 4 tiles (for a total of 4&lt;TILING_LEVEL&gt; tiles)</a:t>
            </a:r>
          </a:p>
          <a:p>
            <a:pPr eaLnBrk="1" hangingPunct="1"/>
            <a:r>
              <a:rPr lang="en-US" sz="2000"/>
              <a:t>SRID is the coordinate system id</a:t>
            </a:r>
          </a:p>
        </p:txBody>
      </p:sp>
      <p:sp>
        <p:nvSpPr>
          <p:cNvPr id="25604" name="Text Box 4"/>
          <p:cNvSpPr txBox="1">
            <a:spLocks noChangeArrowheads="1"/>
          </p:cNvSpPr>
          <p:nvPr/>
        </p:nvSpPr>
        <p:spPr bwMode="auto">
          <a:xfrm>
            <a:off x="533400" y="4876800"/>
            <a:ext cx="8764588" cy="9540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CREATE TABLE BIN_TILES AS</a:t>
            </a:r>
          </a:p>
          <a:p>
            <a:pPr algn="l" defTabSz="822325" eaLnBrk="0" hangingPunct="0">
              <a:lnSpc>
                <a:spcPct val="70000"/>
              </a:lnSpc>
              <a:buClrTx/>
            </a:pPr>
            <a:r>
              <a:rPr lang="en-US" sz="1800">
                <a:solidFill>
                  <a:srgbClr val="000066"/>
                </a:solidFill>
                <a:latin typeface="Courier New" pitchFamily="-111" charset="0"/>
              </a:rPr>
              <a:t>  SELECT ID, GEOMETRY </a:t>
            </a:r>
          </a:p>
          <a:p>
            <a:pPr algn="l" defTabSz="822325" eaLnBrk="0" hangingPunct="0">
              <a:lnSpc>
                <a:spcPct val="70000"/>
              </a:lnSpc>
              <a:buClrTx/>
            </a:pPr>
            <a:r>
              <a:rPr lang="en-US" sz="1800">
                <a:solidFill>
                  <a:srgbClr val="000066"/>
                </a:solidFill>
                <a:latin typeface="Courier New" pitchFamily="-111" charset="0"/>
              </a:rPr>
              <a:t>  FROM TABLE(SDO_SAM.TILED_BINS(-180,180,-90,90,5,8307));</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Step 2: Add bin id column to layer</a:t>
            </a:r>
          </a:p>
        </p:txBody>
      </p:sp>
      <p:sp>
        <p:nvSpPr>
          <p:cNvPr id="26627" name="Text Box 4"/>
          <p:cNvSpPr txBox="1">
            <a:spLocks noChangeArrowheads="1"/>
          </p:cNvSpPr>
          <p:nvPr/>
        </p:nvSpPr>
        <p:spPr bwMode="auto">
          <a:xfrm>
            <a:off x="609600" y="2209800"/>
            <a:ext cx="8682038" cy="2936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ALTER TABLE us_cities ADD (bin_id number);</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6"/>
          <p:cNvSpPr>
            <a:spLocks noGrp="1" noChangeArrowheads="1"/>
          </p:cNvSpPr>
          <p:nvPr>
            <p:ph type="title"/>
          </p:nvPr>
        </p:nvSpPr>
        <p:spPr/>
        <p:txBody>
          <a:bodyPr/>
          <a:lstStyle/>
          <a:p>
            <a:pPr eaLnBrk="1" hangingPunct="1"/>
            <a:r>
              <a:rPr lang="en-US"/>
              <a:t>Step 3: Associate geometries to bins</a:t>
            </a:r>
          </a:p>
        </p:txBody>
      </p:sp>
      <p:sp>
        <p:nvSpPr>
          <p:cNvPr id="27651" name="Rectangle 7"/>
          <p:cNvSpPr>
            <a:spLocks noGrp="1" noChangeArrowheads="1"/>
          </p:cNvSpPr>
          <p:nvPr>
            <p:ph type="body" idx="1"/>
          </p:nvPr>
        </p:nvSpPr>
        <p:spPr/>
        <p:txBody>
          <a:bodyPr/>
          <a:lstStyle/>
          <a:p>
            <a:pPr eaLnBrk="1" hangingPunct="1"/>
            <a:r>
              <a:rPr lang="en-US"/>
              <a:t>Associate each geometry in the layer with a single bin using the </a:t>
            </a:r>
            <a:r>
              <a:rPr lang="en-US">
                <a:solidFill>
                  <a:schemeClr val="accent1"/>
                </a:solidFill>
              </a:rPr>
              <a:t>bin_layer()</a:t>
            </a:r>
            <a:r>
              <a:rPr lang="en-US"/>
              <a:t> procedure</a:t>
            </a:r>
          </a:p>
          <a:p>
            <a:pPr eaLnBrk="1" hangingPunct="1"/>
            <a:r>
              <a:rPr lang="en-US"/>
              <a:t>Compares each layer geometry with the geometries in the bin table, and assigns the ID of the optimal bin to the new bin id column in the layer table</a:t>
            </a:r>
          </a:p>
        </p:txBody>
      </p:sp>
      <p:sp>
        <p:nvSpPr>
          <p:cNvPr id="27652" name="Text Box 5"/>
          <p:cNvSpPr txBox="1">
            <a:spLocks noChangeArrowheads="1"/>
          </p:cNvSpPr>
          <p:nvPr/>
        </p:nvSpPr>
        <p:spPr bwMode="auto">
          <a:xfrm>
            <a:off x="742950" y="4114800"/>
            <a:ext cx="8599488" cy="12842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SDO_SAM.BIN_LAYER (</a:t>
            </a:r>
          </a:p>
          <a:p>
            <a:pPr algn="l" defTabSz="822325" eaLnBrk="0" hangingPunct="0">
              <a:lnSpc>
                <a:spcPct val="70000"/>
              </a:lnSpc>
              <a:buClrTx/>
            </a:pPr>
            <a:r>
              <a:rPr lang="en-US" sz="1800">
                <a:solidFill>
                  <a:srgbClr val="000066"/>
                </a:solidFill>
                <a:latin typeface="Courier New" pitchFamily="-111" charset="0"/>
              </a:rPr>
              <a:t>  LAYER_TABLE, LAYER_COLUMN, </a:t>
            </a:r>
          </a:p>
          <a:p>
            <a:pPr algn="l" defTabSz="822325" eaLnBrk="0" hangingPunct="0">
              <a:lnSpc>
                <a:spcPct val="70000"/>
              </a:lnSpc>
              <a:buClrTx/>
            </a:pPr>
            <a:r>
              <a:rPr lang="en-US" sz="1800">
                <a:solidFill>
                  <a:srgbClr val="000066"/>
                </a:solidFill>
                <a:latin typeface="Courier New" pitchFamily="-111" charset="0"/>
              </a:rPr>
              <a:t>  BIN_TABLE_NAME, BIN_GEOMETRY_COLUMN_NAME,</a:t>
            </a:r>
          </a:p>
          <a:p>
            <a:pPr algn="l" defTabSz="822325" eaLnBrk="0" hangingPunct="0">
              <a:lnSpc>
                <a:spcPct val="70000"/>
              </a:lnSpc>
              <a:buClrTx/>
            </a:pPr>
            <a:r>
              <a:rPr lang="en-US" sz="1800">
                <a:solidFill>
                  <a:srgbClr val="000066"/>
                </a:solidFill>
                <a:latin typeface="Courier New" pitchFamily="-111" charset="0"/>
              </a:rPr>
              <a:t>  LAYER_BIN_ID_COLUMN_NAME);</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pPr eaLnBrk="1" hangingPunct="1"/>
            <a:r>
              <a:rPr lang="en-US"/>
              <a:t>bin_layer()</a:t>
            </a:r>
          </a:p>
        </p:txBody>
      </p:sp>
      <p:sp>
        <p:nvSpPr>
          <p:cNvPr id="28675" name="Rectangle 6"/>
          <p:cNvSpPr>
            <a:spLocks noGrp="1" noChangeArrowheads="1"/>
          </p:cNvSpPr>
          <p:nvPr>
            <p:ph type="body" idx="1"/>
          </p:nvPr>
        </p:nvSpPr>
        <p:spPr>
          <a:xfrm>
            <a:off x="742950" y="1752600"/>
            <a:ext cx="8858250" cy="3962400"/>
          </a:xfrm>
        </p:spPr>
        <p:txBody>
          <a:bodyPr/>
          <a:lstStyle/>
          <a:p>
            <a:pPr eaLnBrk="1" hangingPunct="1"/>
            <a:r>
              <a:rPr lang="en-US"/>
              <a:t>LAYER_TABLE_NAME and LAYER_COLUMN_NAME</a:t>
            </a:r>
          </a:p>
          <a:p>
            <a:pPr lvl="1" eaLnBrk="1" hangingPunct="1"/>
            <a:r>
              <a:rPr lang="en-US"/>
              <a:t>Identify the layer</a:t>
            </a:r>
          </a:p>
          <a:p>
            <a:pPr eaLnBrk="1" hangingPunct="1"/>
            <a:r>
              <a:rPr lang="en-US"/>
              <a:t>BIN_TABLE_NAME and BIN_GEOMETRY_COLUMN_NAME </a:t>
            </a:r>
          </a:p>
          <a:p>
            <a:pPr lvl="1" eaLnBrk="1" hangingPunct="1"/>
            <a:r>
              <a:rPr lang="en-US"/>
              <a:t>Identify the bin geometry column </a:t>
            </a:r>
          </a:p>
          <a:p>
            <a:pPr eaLnBrk="1" hangingPunct="1"/>
            <a:r>
              <a:rPr lang="en-US"/>
              <a:t>LAYER_BIN_ID_COLUMN_NAME</a:t>
            </a:r>
          </a:p>
          <a:p>
            <a:pPr lvl="1" eaLnBrk="1" hangingPunct="1"/>
            <a:r>
              <a:rPr lang="en-US"/>
              <a:t>The numeric column added to the layer table to hold the bin id</a:t>
            </a:r>
          </a:p>
        </p:txBody>
      </p:sp>
      <p:sp>
        <p:nvSpPr>
          <p:cNvPr id="28676" name="Text Box 4"/>
          <p:cNvSpPr txBox="1">
            <a:spLocks noChangeArrowheads="1"/>
          </p:cNvSpPr>
          <p:nvPr/>
        </p:nvSpPr>
        <p:spPr bwMode="auto">
          <a:xfrm>
            <a:off x="522288" y="4343400"/>
            <a:ext cx="8764587" cy="6238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exec SDO_SAM.BIN_LAYER('US_CITIES','LOCATION',</a:t>
            </a:r>
          </a:p>
          <a:p>
            <a:pPr algn="l" defTabSz="822325" eaLnBrk="0" hangingPunct="0">
              <a:lnSpc>
                <a:spcPct val="70000"/>
              </a:lnSpc>
              <a:buClrTx/>
            </a:pPr>
            <a:r>
              <a:rPr lang="en-US" sz="1800">
                <a:solidFill>
                  <a:srgbClr val="000066"/>
                </a:solidFill>
                <a:latin typeface="Courier New" pitchFamily="-111" charset="0"/>
              </a:rPr>
              <a:t>            'BIN_TILES','GEOMETRY','BIN_ID');</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5"/>
          <p:cNvSpPr>
            <a:spLocks noGrp="1" noChangeArrowheads="1"/>
          </p:cNvSpPr>
          <p:nvPr>
            <p:ph type="title"/>
          </p:nvPr>
        </p:nvSpPr>
        <p:spPr/>
        <p:txBody>
          <a:bodyPr/>
          <a:lstStyle/>
          <a:p>
            <a:pPr eaLnBrk="1" hangingPunct="1"/>
            <a:r>
              <a:rPr lang="en-US"/>
              <a:t>Step 4: Aggregate by bins</a:t>
            </a:r>
          </a:p>
        </p:txBody>
      </p:sp>
      <p:sp>
        <p:nvSpPr>
          <p:cNvPr id="29699" name="Rectangle 6"/>
          <p:cNvSpPr>
            <a:spLocks noGrp="1" noChangeArrowheads="1"/>
          </p:cNvSpPr>
          <p:nvPr>
            <p:ph type="body" idx="1"/>
          </p:nvPr>
        </p:nvSpPr>
        <p:spPr/>
        <p:txBody>
          <a:bodyPr/>
          <a:lstStyle/>
          <a:p>
            <a:pPr eaLnBrk="1" hangingPunct="1"/>
            <a:r>
              <a:rPr lang="en-US"/>
              <a:t>After bin information has been added, data can be analyzed based on bin information using regular SQL queries</a:t>
            </a:r>
          </a:p>
        </p:txBody>
      </p:sp>
      <p:sp>
        <p:nvSpPr>
          <p:cNvPr id="29700" name="Text Box 4"/>
          <p:cNvSpPr txBox="1">
            <a:spLocks noChangeArrowheads="1"/>
          </p:cNvSpPr>
          <p:nvPr/>
        </p:nvSpPr>
        <p:spPr bwMode="auto">
          <a:xfrm>
            <a:off x="5257800" y="3200400"/>
            <a:ext cx="4495800" cy="22748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SUM(POP90)     BIN_ID</a:t>
            </a:r>
          </a:p>
          <a:p>
            <a:pPr algn="l" defTabSz="822325" eaLnBrk="0" hangingPunct="0">
              <a:lnSpc>
                <a:spcPct val="70000"/>
              </a:lnSpc>
              <a:buClrTx/>
            </a:pPr>
            <a:r>
              <a:rPr lang="en-US" sz="1800">
                <a:solidFill>
                  <a:srgbClr val="000066"/>
                </a:solidFill>
                <a:latin typeface="Courier New" pitchFamily="-111" charset="0"/>
              </a:rPr>
              <a:t>---------- ----------</a:t>
            </a:r>
          </a:p>
          <a:p>
            <a:pPr algn="l" defTabSz="822325" eaLnBrk="0" hangingPunct="0">
              <a:lnSpc>
                <a:spcPct val="70000"/>
              </a:lnSpc>
              <a:buClrTx/>
            </a:pPr>
            <a:r>
              <a:rPr lang="en-US" sz="1800">
                <a:solidFill>
                  <a:srgbClr val="000066"/>
                </a:solidFill>
                <a:latin typeface="Courier New" pitchFamily="-111" charset="0"/>
              </a:rPr>
              <a:t>  11937039        311</a:t>
            </a:r>
          </a:p>
          <a:p>
            <a:pPr algn="l" defTabSz="822325" eaLnBrk="0" hangingPunct="0">
              <a:lnSpc>
                <a:spcPct val="70000"/>
              </a:lnSpc>
              <a:buClrTx/>
            </a:pPr>
            <a:r>
              <a:rPr lang="en-US" sz="1800">
                <a:solidFill>
                  <a:srgbClr val="000066"/>
                </a:solidFill>
                <a:latin typeface="Courier New" pitchFamily="-111" charset="0"/>
              </a:rPr>
              <a:t>  10386142        182</a:t>
            </a:r>
          </a:p>
          <a:p>
            <a:pPr algn="l" defTabSz="822325" eaLnBrk="0" hangingPunct="0">
              <a:lnSpc>
                <a:spcPct val="70000"/>
              </a:lnSpc>
              <a:buClrTx/>
            </a:pPr>
            <a:r>
              <a:rPr lang="en-US" sz="1800">
                <a:solidFill>
                  <a:srgbClr val="000066"/>
                </a:solidFill>
                <a:latin typeface="Courier New" pitchFamily="-111" charset="0"/>
              </a:rPr>
              <a:t>   9428376        279</a:t>
            </a:r>
          </a:p>
          <a:p>
            <a:pPr algn="l" defTabSz="822325" eaLnBrk="0" hangingPunct="0">
              <a:lnSpc>
                <a:spcPct val="70000"/>
              </a:lnSpc>
              <a:buClrTx/>
            </a:pPr>
            <a:r>
              <a:rPr lang="en-US" sz="1800">
                <a:solidFill>
                  <a:srgbClr val="000066"/>
                </a:solidFill>
                <a:latin typeface="Courier New" pitchFamily="-111" charset="0"/>
              </a:rPr>
              <a:t>   6167758        245</a:t>
            </a:r>
          </a:p>
          <a:p>
            <a:pPr algn="l" defTabSz="822325" eaLnBrk="0" hangingPunct="0">
              <a:lnSpc>
                <a:spcPct val="70000"/>
              </a:lnSpc>
              <a:buClrTx/>
            </a:pPr>
            <a:r>
              <a:rPr lang="en-US" sz="1800">
                <a:solidFill>
                  <a:srgbClr val="000066"/>
                </a:solidFill>
                <a:latin typeface="Courier New" pitchFamily="-111" charset="0"/>
              </a:rPr>
              <a:t>...</a:t>
            </a:r>
          </a:p>
        </p:txBody>
      </p:sp>
      <p:sp>
        <p:nvSpPr>
          <p:cNvPr id="29701" name="Text Box 7"/>
          <p:cNvSpPr txBox="1">
            <a:spLocks noChangeArrowheads="1"/>
          </p:cNvSpPr>
          <p:nvPr/>
        </p:nvSpPr>
        <p:spPr bwMode="auto">
          <a:xfrm>
            <a:off x="304800" y="3211513"/>
            <a:ext cx="4724400" cy="12842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SELECT SUM(pop90) bin_pop, bin_id </a:t>
            </a:r>
          </a:p>
          <a:p>
            <a:pPr algn="l" defTabSz="822325" eaLnBrk="0" hangingPunct="0">
              <a:lnSpc>
                <a:spcPct val="70000"/>
              </a:lnSpc>
              <a:buClrTx/>
            </a:pPr>
            <a:r>
              <a:rPr lang="en-US" sz="1800">
                <a:solidFill>
                  <a:srgbClr val="000066"/>
                </a:solidFill>
                <a:latin typeface="Courier New" pitchFamily="-111" charset="0"/>
              </a:rPr>
              <a:t>FROM us_cities </a:t>
            </a:r>
          </a:p>
          <a:p>
            <a:pPr algn="l" defTabSz="822325" eaLnBrk="0" hangingPunct="0">
              <a:lnSpc>
                <a:spcPct val="70000"/>
              </a:lnSpc>
              <a:buClrTx/>
            </a:pPr>
            <a:r>
              <a:rPr lang="en-US" sz="1800">
                <a:solidFill>
                  <a:srgbClr val="000066"/>
                </a:solidFill>
                <a:latin typeface="Courier New" pitchFamily="-111" charset="0"/>
              </a:rPr>
              <a:t>GROUP BY bin_id </a:t>
            </a:r>
          </a:p>
          <a:p>
            <a:pPr algn="l" defTabSz="822325" eaLnBrk="0" hangingPunct="0">
              <a:lnSpc>
                <a:spcPct val="70000"/>
              </a:lnSpc>
              <a:buClrTx/>
            </a:pPr>
            <a:r>
              <a:rPr lang="en-US" sz="1800">
                <a:solidFill>
                  <a:srgbClr val="000066"/>
                </a:solidFill>
                <a:latin typeface="Courier New" pitchFamily="-111" charset="0"/>
              </a:rPr>
              <a:t>ORDER BY bin_pop DESC;</a:t>
            </a: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5"/>
          <p:cNvSpPr>
            <a:spLocks noGrp="1" noChangeArrowheads="1"/>
          </p:cNvSpPr>
          <p:nvPr>
            <p:ph type="title"/>
          </p:nvPr>
        </p:nvSpPr>
        <p:spPr/>
        <p:txBody>
          <a:bodyPr/>
          <a:lstStyle/>
          <a:p>
            <a:pPr eaLnBrk="1" hangingPunct="1"/>
            <a:r>
              <a:rPr lang="en-US"/>
              <a:t>Drill-down </a:t>
            </a:r>
          </a:p>
        </p:txBody>
      </p:sp>
      <p:sp>
        <p:nvSpPr>
          <p:cNvPr id="30723" name="Rectangle 6"/>
          <p:cNvSpPr>
            <a:spLocks noGrp="1" noChangeArrowheads="1"/>
          </p:cNvSpPr>
          <p:nvPr>
            <p:ph type="body" idx="1"/>
          </p:nvPr>
        </p:nvSpPr>
        <p:spPr>
          <a:xfrm>
            <a:off x="742950" y="1600200"/>
            <a:ext cx="8166100" cy="2589213"/>
          </a:xfrm>
        </p:spPr>
        <p:txBody>
          <a:bodyPr/>
          <a:lstStyle/>
          <a:p>
            <a:pPr eaLnBrk="1" hangingPunct="1"/>
            <a:r>
              <a:rPr lang="en-US"/>
              <a:t>Further drill-down analysis is performed by creating bins based on the results of previous bin creation</a:t>
            </a:r>
          </a:p>
          <a:p>
            <a:pPr lvl="1" eaLnBrk="1" hangingPunct="1"/>
            <a:r>
              <a:rPr lang="en-US"/>
              <a:t>The new bin tiles are based on the bin geometry of interest identified by the previous analysis</a:t>
            </a:r>
          </a:p>
          <a:p>
            <a:pPr lvl="1" eaLnBrk="1" hangingPunct="1"/>
            <a:r>
              <a:rPr lang="en-US"/>
              <a:t>For example, if bin 311 has the highest population in the above query, the geometry associated with bin 311 can be used as the input to create more bins</a:t>
            </a:r>
          </a:p>
        </p:txBody>
      </p:sp>
      <p:sp>
        <p:nvSpPr>
          <p:cNvPr id="30724" name="Text Box 4"/>
          <p:cNvSpPr txBox="1">
            <a:spLocks noChangeArrowheads="1"/>
          </p:cNvSpPr>
          <p:nvPr/>
        </p:nvSpPr>
        <p:spPr bwMode="auto">
          <a:xfrm>
            <a:off x="1004888" y="4419600"/>
            <a:ext cx="7924800" cy="2936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SELECT geometry FROM bin_tiles WHERE id=311;</a:t>
            </a:r>
          </a:p>
        </p:txBody>
      </p:sp>
      <p:sp>
        <p:nvSpPr>
          <p:cNvPr id="30725" name="Text Box 7"/>
          <p:cNvSpPr txBox="1">
            <a:spLocks noChangeArrowheads="1"/>
          </p:cNvSpPr>
          <p:nvPr/>
        </p:nvSpPr>
        <p:spPr bwMode="auto">
          <a:xfrm>
            <a:off x="1066800" y="4876800"/>
            <a:ext cx="7924800" cy="12842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CREATE TABLE drill_down_bins AS</a:t>
            </a:r>
          </a:p>
          <a:p>
            <a:pPr algn="l" defTabSz="822325" eaLnBrk="0" hangingPunct="0">
              <a:lnSpc>
                <a:spcPct val="70000"/>
              </a:lnSpc>
              <a:buClrTx/>
            </a:pPr>
            <a:r>
              <a:rPr lang="en-US" sz="1800">
                <a:solidFill>
                  <a:srgbClr val="000066"/>
                </a:solidFill>
                <a:latin typeface="Courier New" pitchFamily="-111" charset="0"/>
              </a:rPr>
              <a:t>  SELECT id, geometry </a:t>
            </a:r>
          </a:p>
          <a:p>
            <a:pPr algn="l" defTabSz="822325" eaLnBrk="0" hangingPunct="0">
              <a:lnSpc>
                <a:spcPct val="70000"/>
              </a:lnSpc>
              <a:buClrTx/>
            </a:pPr>
            <a:r>
              <a:rPr lang="en-US" sz="1800">
                <a:solidFill>
                  <a:srgbClr val="000066"/>
                </a:solidFill>
                <a:latin typeface="Courier New" pitchFamily="-111" charset="0"/>
              </a:rPr>
              <a:t>  FROM TABLE(sdo_sam.tiled_bins(</a:t>
            </a:r>
          </a:p>
          <a:p>
            <a:pPr algn="l" defTabSz="822325" eaLnBrk="0" hangingPunct="0">
              <a:lnSpc>
                <a:spcPct val="70000"/>
              </a:lnSpc>
              <a:buClrTx/>
            </a:pPr>
            <a:r>
              <a:rPr lang="en-US" sz="1800">
                <a:solidFill>
                  <a:srgbClr val="000066"/>
                </a:solidFill>
                <a:latin typeface="Courier New" pitchFamily="-111" charset="0"/>
              </a:rPr>
              <a:t>               -78.75,-67.5,39.375,45,3,8307));</a:t>
            </a: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9"/>
          <p:cNvSpPr>
            <a:spLocks noGrp="1" noChangeArrowheads="1"/>
          </p:cNvSpPr>
          <p:nvPr>
            <p:ph type="title"/>
          </p:nvPr>
        </p:nvSpPr>
        <p:spPr/>
        <p:txBody>
          <a:bodyPr/>
          <a:lstStyle/>
          <a:p>
            <a:pPr eaLnBrk="1" hangingPunct="1"/>
            <a:r>
              <a:rPr lang="en-US"/>
              <a:t>Step 5: Bin new geometries</a:t>
            </a:r>
          </a:p>
        </p:txBody>
      </p:sp>
      <p:sp>
        <p:nvSpPr>
          <p:cNvPr id="31747" name="Rectangle 10"/>
          <p:cNvSpPr>
            <a:spLocks noGrp="1" noChangeArrowheads="1"/>
          </p:cNvSpPr>
          <p:nvPr>
            <p:ph type="body" idx="1"/>
          </p:nvPr>
        </p:nvSpPr>
        <p:spPr/>
        <p:txBody>
          <a:bodyPr/>
          <a:lstStyle/>
          <a:p>
            <a:pPr eaLnBrk="1" hangingPunct="1"/>
            <a:r>
              <a:rPr lang="en-US"/>
              <a:t>Additional or changed data can be binned using the </a:t>
            </a:r>
            <a:r>
              <a:rPr lang="en-US">
                <a:solidFill>
                  <a:schemeClr val="hlink"/>
                </a:solidFill>
              </a:rPr>
              <a:t>bin_geometry()</a:t>
            </a:r>
            <a:r>
              <a:rPr lang="en-US">
                <a:solidFill>
                  <a:schemeClr val="accent2"/>
                </a:solidFill>
              </a:rPr>
              <a:t> </a:t>
            </a:r>
            <a:r>
              <a:rPr lang="en-US"/>
              <a:t>function.</a:t>
            </a:r>
            <a:endParaRPr lang="en-US">
              <a:solidFill>
                <a:schemeClr val="accent2"/>
              </a:solidFill>
            </a:endParaRPr>
          </a:p>
          <a:p>
            <a:pPr eaLnBrk="1" hangingPunct="1"/>
            <a:r>
              <a:rPr lang="en-US"/>
              <a:t>Pass in a geometry, a tolerance, the bin table name and the bin column name</a:t>
            </a:r>
          </a:p>
          <a:p>
            <a:pPr eaLnBrk="1" hangingPunct="1"/>
            <a:r>
              <a:rPr lang="en-US"/>
              <a:t>Returns the bin id</a:t>
            </a:r>
          </a:p>
          <a:p>
            <a:pPr eaLnBrk="1" hangingPunct="1"/>
            <a:r>
              <a:rPr lang="en-US"/>
              <a:t>Can automate via a trigger</a:t>
            </a:r>
          </a:p>
        </p:txBody>
      </p:sp>
      <p:sp>
        <p:nvSpPr>
          <p:cNvPr id="31748" name="Text Box 4"/>
          <p:cNvSpPr txBox="1">
            <a:spLocks noChangeArrowheads="1"/>
          </p:cNvSpPr>
          <p:nvPr/>
        </p:nvSpPr>
        <p:spPr bwMode="auto">
          <a:xfrm>
            <a:off x="609600" y="4687888"/>
            <a:ext cx="8667750" cy="9540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number = SDO_SAM.BIN_GEOMETRY(</a:t>
            </a:r>
          </a:p>
          <a:p>
            <a:pPr algn="l" defTabSz="822325" eaLnBrk="0" hangingPunct="0">
              <a:lnSpc>
                <a:spcPct val="70000"/>
              </a:lnSpc>
              <a:buClrTx/>
            </a:pPr>
            <a:r>
              <a:rPr lang="en-US" sz="1800">
                <a:solidFill>
                  <a:srgbClr val="000066"/>
                </a:solidFill>
                <a:latin typeface="Courier New" pitchFamily="-111" charset="0"/>
              </a:rPr>
              <a:t>  GEOMETRY, TOLERANCE, </a:t>
            </a:r>
          </a:p>
          <a:p>
            <a:pPr algn="l" defTabSz="822325" eaLnBrk="0" hangingPunct="0">
              <a:lnSpc>
                <a:spcPct val="70000"/>
              </a:lnSpc>
              <a:buClrTx/>
            </a:pPr>
            <a:r>
              <a:rPr lang="en-US" sz="1800">
                <a:solidFill>
                  <a:srgbClr val="000066"/>
                </a:solidFill>
                <a:latin typeface="Courier New" pitchFamily="-111" charset="0"/>
              </a:rPr>
              <a:t>  BIN_TABLE_NAME, BIN_GEOMETRY_COLUMN_NAME)</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en-US"/>
              <a:t>Spatial Analysis in Oracle10g</a:t>
            </a:r>
          </a:p>
        </p:txBody>
      </p:sp>
      <p:sp>
        <p:nvSpPr>
          <p:cNvPr id="7171" name="Rectangle 5"/>
          <p:cNvSpPr>
            <a:spLocks noGrp="1" noChangeArrowheads="1"/>
          </p:cNvSpPr>
          <p:nvPr>
            <p:ph type="body" idx="1"/>
          </p:nvPr>
        </p:nvSpPr>
        <p:spPr/>
        <p:txBody>
          <a:bodyPr/>
          <a:lstStyle/>
          <a:p>
            <a:pPr eaLnBrk="1" hangingPunct="1">
              <a:buFontTx/>
              <a:buNone/>
            </a:pPr>
            <a:r>
              <a:rPr lang="en-US" sz="2000"/>
              <a:t>Correlate data based on location (spatial correlation). </a:t>
            </a:r>
          </a:p>
          <a:p>
            <a:pPr eaLnBrk="1" hangingPunct="1"/>
            <a:r>
              <a:rPr lang="en-US" sz="2000" i="1">
                <a:solidFill>
                  <a:schemeClr val="accent1"/>
                </a:solidFill>
              </a:rPr>
              <a:t>Neighborhood analysis</a:t>
            </a:r>
            <a:r>
              <a:rPr lang="en-US" sz="2000"/>
              <a:t> </a:t>
            </a:r>
          </a:p>
          <a:p>
            <a:pPr lvl="1" eaLnBrk="1" hangingPunct="1"/>
            <a:r>
              <a:rPr lang="en-US" sz="1800"/>
              <a:t>to determine specific information about an area of interest</a:t>
            </a:r>
          </a:p>
          <a:p>
            <a:pPr lvl="1" eaLnBrk="1" hangingPunct="1"/>
            <a:r>
              <a:rPr lang="en-US" sz="1800"/>
              <a:t>Proportion of theme layer geometries overlapping geometry of interest is applied to aggregate analysis</a:t>
            </a:r>
          </a:p>
          <a:p>
            <a:pPr eaLnBrk="1" hangingPunct="1"/>
            <a:r>
              <a:rPr lang="en-US" sz="2000" i="1">
                <a:solidFill>
                  <a:schemeClr val="accent1"/>
                </a:solidFill>
              </a:rPr>
              <a:t>Spatial binning</a:t>
            </a:r>
            <a:r>
              <a:rPr lang="en-US" sz="2000">
                <a:solidFill>
                  <a:schemeClr val="hlink"/>
                </a:solidFill>
              </a:rPr>
              <a:t> </a:t>
            </a:r>
          </a:p>
          <a:p>
            <a:pPr lvl="1" eaLnBrk="1" hangingPunct="1"/>
            <a:r>
              <a:rPr lang="en-US" sz="1800"/>
              <a:t>to classify data based on location  </a:t>
            </a:r>
          </a:p>
          <a:p>
            <a:pPr eaLnBrk="1" hangingPunct="1"/>
            <a:r>
              <a:rPr lang="en-US" sz="2000" i="1">
                <a:solidFill>
                  <a:schemeClr val="accent1"/>
                </a:solidFill>
              </a:rPr>
              <a:t>Spatial clustering</a:t>
            </a:r>
            <a:r>
              <a:rPr lang="en-US" sz="2000"/>
              <a:t> </a:t>
            </a:r>
          </a:p>
          <a:p>
            <a:pPr lvl="1" eaLnBrk="1" hangingPunct="1"/>
            <a:r>
              <a:rPr lang="en-US" sz="1800"/>
              <a:t>to determine patterns based on location</a:t>
            </a:r>
          </a:p>
          <a:p>
            <a:pPr eaLnBrk="1" hangingPunct="1"/>
            <a:r>
              <a:rPr lang="en-US" sz="2000" i="1">
                <a:solidFill>
                  <a:schemeClr val="accent1"/>
                </a:solidFill>
              </a:rPr>
              <a:t>Co-location analysis</a:t>
            </a:r>
            <a:r>
              <a:rPr lang="en-US" sz="2000"/>
              <a:t> </a:t>
            </a:r>
          </a:p>
          <a:p>
            <a:pPr lvl="1" eaLnBrk="1" hangingPunct="1"/>
            <a:r>
              <a:rPr lang="en-US" sz="1800"/>
              <a:t>to determine how the location of one thing correlates to the location of something else </a:t>
            </a:r>
          </a:p>
          <a:p>
            <a:pPr eaLnBrk="1" hangingPunct="1">
              <a:buFontTx/>
              <a:buNone/>
            </a:pPr>
            <a:r>
              <a:rPr lang="en-US" sz="2000"/>
              <a:t>All functions are in the SDO_SAM package.</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a:lstStyle/>
          <a:p>
            <a:pPr eaLnBrk="1" hangingPunct="1"/>
            <a:r>
              <a:rPr lang="en-US"/>
              <a:t>bin_geometry() example </a:t>
            </a:r>
          </a:p>
        </p:txBody>
      </p:sp>
      <p:sp>
        <p:nvSpPr>
          <p:cNvPr id="32771" name="Text Box 4"/>
          <p:cNvSpPr txBox="1">
            <a:spLocks noChangeArrowheads="1"/>
          </p:cNvSpPr>
          <p:nvPr/>
        </p:nvSpPr>
        <p:spPr bwMode="auto">
          <a:xfrm>
            <a:off x="620713" y="1524000"/>
            <a:ext cx="8599487" cy="22748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INSERT INTO US_CITIES (</a:t>
            </a:r>
          </a:p>
          <a:p>
            <a:pPr algn="l" defTabSz="822325" eaLnBrk="0" hangingPunct="0">
              <a:lnSpc>
                <a:spcPct val="70000"/>
              </a:lnSpc>
              <a:buClrTx/>
            </a:pPr>
            <a:r>
              <a:rPr lang="en-US" sz="1800">
                <a:solidFill>
                  <a:srgbClr val="000066"/>
                </a:solidFill>
                <a:latin typeface="Courier New" pitchFamily="-111" charset="0"/>
              </a:rPr>
              <a:t>  ID,  CITY, STATE_ABRV, POP90, RANK90, LOCATION,)</a:t>
            </a:r>
          </a:p>
          <a:p>
            <a:pPr algn="l" defTabSz="822325" eaLnBrk="0" hangingPunct="0">
              <a:lnSpc>
                <a:spcPct val="70000"/>
              </a:lnSpc>
              <a:buClrTx/>
            </a:pPr>
            <a:r>
              <a:rPr lang="en-US" sz="1800">
                <a:solidFill>
                  <a:srgbClr val="000066"/>
                </a:solidFill>
                <a:latin typeface="Courier New" pitchFamily="-111" charset="0"/>
              </a:rPr>
              <a:t>VALUES (</a:t>
            </a:r>
          </a:p>
          <a:p>
            <a:pPr algn="l" defTabSz="822325" eaLnBrk="0" hangingPunct="0">
              <a:lnSpc>
                <a:spcPct val="70000"/>
              </a:lnSpc>
              <a:buClrTx/>
            </a:pPr>
            <a:r>
              <a:rPr lang="en-US" sz="1800">
                <a:solidFill>
                  <a:srgbClr val="000066"/>
                </a:solidFill>
                <a:latin typeface="Courier New" pitchFamily="-111" charset="0"/>
              </a:rPr>
              <a:t>  199, 'Testville', 'AA', 329469, 199</a:t>
            </a:r>
          </a:p>
          <a:p>
            <a:pPr algn="l" defTabSz="822325" eaLnBrk="0" hangingPunct="0">
              <a:lnSpc>
                <a:spcPct val="70000"/>
              </a:lnSpc>
              <a:buClrTx/>
            </a:pPr>
            <a:r>
              <a:rPr lang="en-US" sz="1800">
                <a:solidFill>
                  <a:srgbClr val="000066"/>
                </a:solidFill>
                <a:latin typeface="Courier New" pitchFamily="-111" charset="0"/>
              </a:rPr>
              <a:t>  SDO_GEOMETRY(2001, 8307,</a:t>
            </a:r>
          </a:p>
          <a:p>
            <a:pPr algn="l" defTabSz="822325" eaLnBrk="0" hangingPunct="0">
              <a:lnSpc>
                <a:spcPct val="70000"/>
              </a:lnSpc>
              <a:buClrTx/>
            </a:pPr>
            <a:r>
              <a:rPr lang="en-US" sz="1800">
                <a:solidFill>
                  <a:srgbClr val="000066"/>
                </a:solidFill>
                <a:latin typeface="Courier New" pitchFamily="-111" charset="0"/>
              </a:rPr>
              <a:t>    SDO_POINT_TYPE(-77.81525, 38.42916, NULL),NULL, NULL)</a:t>
            </a:r>
          </a:p>
          <a:p>
            <a:pPr algn="l" defTabSz="822325" eaLnBrk="0" hangingPunct="0">
              <a:lnSpc>
                <a:spcPct val="70000"/>
              </a:lnSpc>
              <a:buClrTx/>
            </a:pPr>
            <a:r>
              <a:rPr lang="en-US" sz="1800">
                <a:solidFill>
                  <a:srgbClr val="000066"/>
                </a:solidFill>
                <a:latin typeface="Courier New" pitchFamily="-111" charset="0"/>
              </a:rPr>
              <a:t>);</a:t>
            </a:r>
          </a:p>
        </p:txBody>
      </p:sp>
      <p:sp>
        <p:nvSpPr>
          <p:cNvPr id="32772" name="Text Box 7"/>
          <p:cNvSpPr txBox="1">
            <a:spLocks noChangeArrowheads="1"/>
          </p:cNvSpPr>
          <p:nvPr/>
        </p:nvSpPr>
        <p:spPr bwMode="auto">
          <a:xfrm>
            <a:off x="609600" y="4252913"/>
            <a:ext cx="8599488" cy="16144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UPDATE US_CITIES</a:t>
            </a:r>
          </a:p>
          <a:p>
            <a:pPr algn="l" defTabSz="822325" eaLnBrk="0" hangingPunct="0">
              <a:lnSpc>
                <a:spcPct val="70000"/>
              </a:lnSpc>
              <a:buClrTx/>
            </a:pPr>
            <a:r>
              <a:rPr lang="en-US" sz="1800">
                <a:solidFill>
                  <a:srgbClr val="000066"/>
                </a:solidFill>
                <a:latin typeface="Courier New" pitchFamily="-111" charset="0"/>
              </a:rPr>
              <a:t>SET BIN_ID =</a:t>
            </a:r>
          </a:p>
          <a:p>
            <a:pPr algn="l" defTabSz="822325" eaLnBrk="0" hangingPunct="0">
              <a:lnSpc>
                <a:spcPct val="70000"/>
              </a:lnSpc>
              <a:buClrTx/>
            </a:pPr>
            <a:r>
              <a:rPr lang="en-US" sz="1800">
                <a:solidFill>
                  <a:srgbClr val="000066"/>
                </a:solidFill>
                <a:latin typeface="Courier New" pitchFamily="-111" charset="0"/>
              </a:rPr>
              <a:t>  SDO_SAM.BIN_GEOMETRY</a:t>
            </a:r>
          </a:p>
          <a:p>
            <a:pPr algn="l" defTabSz="822325" eaLnBrk="0" hangingPunct="0">
              <a:lnSpc>
                <a:spcPct val="70000"/>
              </a:lnSpc>
              <a:buClrTx/>
            </a:pPr>
            <a:r>
              <a:rPr lang="en-US" sz="1800">
                <a:solidFill>
                  <a:srgbClr val="000066"/>
                </a:solidFill>
                <a:latin typeface="Courier New" pitchFamily="-111" charset="0"/>
              </a:rPr>
              <a:t>    (LOCATION, 0.5, BIN_TILES', 'GEOMETRY'))</a:t>
            </a:r>
          </a:p>
          <a:p>
            <a:pPr algn="l" defTabSz="822325" eaLnBrk="0" hangingPunct="0">
              <a:lnSpc>
                <a:spcPct val="70000"/>
              </a:lnSpc>
              <a:buClrTx/>
            </a:pPr>
            <a:r>
              <a:rPr lang="en-US" sz="1800">
                <a:solidFill>
                  <a:srgbClr val="000066"/>
                </a:solidFill>
                <a:latin typeface="Courier New" pitchFamily="-111" charset="0"/>
              </a:rPr>
              <a:t>WHERE ID = 199;</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t>Clustering Analysis</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pPr eaLnBrk="1" hangingPunct="1"/>
            <a:r>
              <a:rPr lang="en-US"/>
              <a:t>Clustering Analysis</a:t>
            </a:r>
          </a:p>
        </p:txBody>
      </p:sp>
      <p:sp>
        <p:nvSpPr>
          <p:cNvPr id="34819" name="Rectangle 6"/>
          <p:cNvSpPr>
            <a:spLocks noGrp="1" noChangeArrowheads="1"/>
          </p:cNvSpPr>
          <p:nvPr>
            <p:ph type="body" idx="1"/>
          </p:nvPr>
        </p:nvSpPr>
        <p:spPr/>
        <p:txBody>
          <a:bodyPr/>
          <a:lstStyle/>
          <a:p>
            <a:pPr eaLnBrk="1" hangingPunct="1"/>
            <a:r>
              <a:rPr lang="en-US"/>
              <a:t>Spatial clustering finds patterns based on the density of data (clusters)</a:t>
            </a:r>
          </a:p>
          <a:p>
            <a:pPr eaLnBrk="1" hangingPunct="1"/>
            <a:r>
              <a:rPr lang="en-US"/>
              <a:t>Cluster geometries are created which encompass subsets of geometry data</a:t>
            </a:r>
          </a:p>
          <a:p>
            <a:pPr eaLnBrk="1" hangingPunct="1"/>
            <a:r>
              <a:rPr lang="en-US"/>
              <a:t>The cluster geometries can then be used to further process the data in applications such as:</a:t>
            </a:r>
          </a:p>
          <a:p>
            <a:pPr lvl="1" eaLnBrk="1" hangingPunct="1"/>
            <a:r>
              <a:rPr lang="en-US"/>
              <a:t>Epidemiology</a:t>
            </a:r>
          </a:p>
          <a:p>
            <a:pPr lvl="1" eaLnBrk="1" hangingPunct="1"/>
            <a:r>
              <a:rPr lang="en-US"/>
              <a:t>Law Enforcement</a:t>
            </a:r>
          </a:p>
          <a:p>
            <a:pPr lvl="1" eaLnBrk="1" hangingPunct="1"/>
            <a:r>
              <a:rPr lang="en-US"/>
              <a:t>Others</a:t>
            </a: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9"/>
          <p:cNvSpPr>
            <a:spLocks noGrp="1" noChangeArrowheads="1"/>
          </p:cNvSpPr>
          <p:nvPr>
            <p:ph type="title"/>
          </p:nvPr>
        </p:nvSpPr>
        <p:spPr/>
        <p:txBody>
          <a:bodyPr/>
          <a:lstStyle/>
          <a:p>
            <a:pPr eaLnBrk="1" hangingPunct="1"/>
            <a:r>
              <a:rPr lang="en-US"/>
              <a:t>spatial_clusters()</a:t>
            </a:r>
          </a:p>
        </p:txBody>
      </p:sp>
      <p:sp>
        <p:nvSpPr>
          <p:cNvPr id="35843" name="Rectangle 10"/>
          <p:cNvSpPr>
            <a:spLocks noGrp="1" noChangeArrowheads="1"/>
          </p:cNvSpPr>
          <p:nvPr>
            <p:ph type="body" idx="1"/>
          </p:nvPr>
        </p:nvSpPr>
        <p:spPr>
          <a:xfrm>
            <a:off x="1068388" y="2759075"/>
            <a:ext cx="7583487" cy="3184525"/>
          </a:xfrm>
        </p:spPr>
        <p:txBody>
          <a:bodyPr/>
          <a:lstStyle/>
          <a:p>
            <a:pPr eaLnBrk="1" hangingPunct="1">
              <a:lnSpc>
                <a:spcPct val="90000"/>
              </a:lnSpc>
            </a:pPr>
            <a:r>
              <a:rPr lang="en-US" sz="1800"/>
              <a:t>TABLE_NAME and COLUMN_NAME </a:t>
            </a:r>
          </a:p>
          <a:p>
            <a:pPr lvl="1" eaLnBrk="1" hangingPunct="1">
              <a:lnSpc>
                <a:spcPct val="90000"/>
              </a:lnSpc>
            </a:pPr>
            <a:r>
              <a:rPr lang="en-US" sz="1600"/>
              <a:t>identify the spatial layer</a:t>
            </a:r>
          </a:p>
          <a:p>
            <a:pPr eaLnBrk="1" hangingPunct="1">
              <a:lnSpc>
                <a:spcPct val="90000"/>
              </a:lnSpc>
            </a:pPr>
            <a:r>
              <a:rPr lang="en-US" sz="1800"/>
              <a:t>MAX_CLUSTERS</a:t>
            </a:r>
          </a:p>
          <a:p>
            <a:pPr lvl="1" eaLnBrk="1" hangingPunct="1">
              <a:lnSpc>
                <a:spcPct val="90000"/>
              </a:lnSpc>
            </a:pPr>
            <a:r>
              <a:rPr lang="en-US" sz="1600"/>
              <a:t>The maximum number of clusters to create</a:t>
            </a:r>
          </a:p>
          <a:p>
            <a:pPr eaLnBrk="1" hangingPunct="1">
              <a:lnSpc>
                <a:spcPct val="90000"/>
              </a:lnSpc>
            </a:pPr>
            <a:r>
              <a:rPr lang="en-US" sz="1800"/>
              <a:t>ALLOW_OUTLIERS</a:t>
            </a:r>
          </a:p>
          <a:p>
            <a:pPr lvl="1" eaLnBrk="1" hangingPunct="1">
              <a:lnSpc>
                <a:spcPct val="90000"/>
              </a:lnSpc>
            </a:pPr>
            <a:r>
              <a:rPr lang="en-US" sz="1600"/>
              <a:t>An optional parameter which determines whether all geometries (including outliers) are used in cluster analysis</a:t>
            </a:r>
          </a:p>
          <a:p>
            <a:pPr lvl="1" eaLnBrk="1" hangingPunct="1">
              <a:lnSpc>
                <a:spcPct val="90000"/>
              </a:lnSpc>
            </a:pPr>
            <a:r>
              <a:rPr lang="en-US" sz="1600"/>
              <a:t>Default is TRUE</a:t>
            </a:r>
          </a:p>
          <a:p>
            <a:pPr eaLnBrk="1" hangingPunct="1">
              <a:lnSpc>
                <a:spcPct val="90000"/>
              </a:lnSpc>
            </a:pPr>
            <a:r>
              <a:rPr lang="en-US" sz="1800"/>
              <a:t>PARTITION_NAME</a:t>
            </a:r>
          </a:p>
          <a:p>
            <a:pPr lvl="1" eaLnBrk="1" hangingPunct="1">
              <a:lnSpc>
                <a:spcPct val="90000"/>
              </a:lnSpc>
            </a:pPr>
            <a:r>
              <a:rPr lang="en-US" sz="1600"/>
              <a:t>An optional parameter to run procedure on a single partition of a partitioned table</a:t>
            </a:r>
          </a:p>
        </p:txBody>
      </p:sp>
      <p:sp>
        <p:nvSpPr>
          <p:cNvPr id="35844" name="Text Box 8"/>
          <p:cNvSpPr txBox="1">
            <a:spLocks noChangeArrowheads="1"/>
          </p:cNvSpPr>
          <p:nvPr/>
        </p:nvSpPr>
        <p:spPr bwMode="auto">
          <a:xfrm>
            <a:off x="722313" y="1316038"/>
            <a:ext cx="8461375" cy="12842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SDO_REGIONSET = SDO_SAM.SPATIAL_CLUSTERS(</a:t>
            </a:r>
          </a:p>
          <a:p>
            <a:pPr algn="l" defTabSz="822325" eaLnBrk="0" hangingPunct="0">
              <a:lnSpc>
                <a:spcPct val="70000"/>
              </a:lnSpc>
              <a:buClrTx/>
            </a:pPr>
            <a:r>
              <a:rPr lang="en-US" sz="1800">
                <a:solidFill>
                  <a:srgbClr val="000066"/>
                </a:solidFill>
                <a:latin typeface="Courier New" pitchFamily="-111" charset="0"/>
              </a:rPr>
              <a:t>   TABLE_NAME, COLUMN_NAME, </a:t>
            </a:r>
          </a:p>
          <a:p>
            <a:pPr algn="l" defTabSz="822325" eaLnBrk="0" hangingPunct="0">
              <a:lnSpc>
                <a:spcPct val="70000"/>
              </a:lnSpc>
              <a:buClrTx/>
            </a:pPr>
            <a:r>
              <a:rPr lang="en-US" sz="1800">
                <a:solidFill>
                  <a:srgbClr val="000066"/>
                </a:solidFill>
                <a:latin typeface="Courier New" pitchFamily="-111" charset="0"/>
              </a:rPr>
              <a:t>   MAX_CLUSTERS </a:t>
            </a:r>
          </a:p>
          <a:p>
            <a:pPr algn="l" defTabSz="822325" eaLnBrk="0" hangingPunct="0">
              <a:lnSpc>
                <a:spcPct val="70000"/>
              </a:lnSpc>
              <a:buClrTx/>
            </a:pPr>
            <a:r>
              <a:rPr lang="en-US" sz="1800">
                <a:solidFill>
                  <a:srgbClr val="000066"/>
                </a:solidFill>
                <a:latin typeface="Courier New" pitchFamily="-111" charset="0"/>
              </a:rPr>
              <a:t>   [, ALLOW_OUTLIERS [, PARTITION_NAME]]) </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pPr eaLnBrk="1" hangingPunct="1"/>
            <a:r>
              <a:rPr lang="en-US"/>
              <a:t>spatial_clusters() example</a:t>
            </a:r>
          </a:p>
        </p:txBody>
      </p:sp>
      <p:sp>
        <p:nvSpPr>
          <p:cNvPr id="36867" name="Rectangle 6"/>
          <p:cNvSpPr>
            <a:spLocks noGrp="1" noChangeArrowheads="1"/>
          </p:cNvSpPr>
          <p:nvPr>
            <p:ph type="body" idx="1"/>
          </p:nvPr>
        </p:nvSpPr>
        <p:spPr>
          <a:xfrm>
            <a:off x="742950" y="1524000"/>
            <a:ext cx="8420100" cy="1219200"/>
          </a:xfrm>
        </p:spPr>
        <p:txBody>
          <a:bodyPr/>
          <a:lstStyle/>
          <a:p>
            <a:pPr eaLnBrk="1" hangingPunct="1"/>
            <a:r>
              <a:rPr lang="en-US"/>
              <a:t>Generate ten clusters that encapsulate the cities</a:t>
            </a:r>
          </a:p>
        </p:txBody>
      </p:sp>
      <p:sp>
        <p:nvSpPr>
          <p:cNvPr id="36868" name="Text Box 3"/>
          <p:cNvSpPr txBox="1">
            <a:spLocks noChangeArrowheads="1"/>
          </p:cNvSpPr>
          <p:nvPr/>
        </p:nvSpPr>
        <p:spPr bwMode="auto">
          <a:xfrm>
            <a:off x="925513" y="3581400"/>
            <a:ext cx="8447087" cy="22955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400">
                <a:solidFill>
                  <a:srgbClr val="000066"/>
                </a:solidFill>
                <a:latin typeface="Courier New" pitchFamily="-111" charset="0"/>
              </a:rPr>
              <a:t>1</a:t>
            </a:r>
          </a:p>
          <a:p>
            <a:pPr algn="l" defTabSz="822325" eaLnBrk="0" hangingPunct="0">
              <a:lnSpc>
                <a:spcPct val="70000"/>
              </a:lnSpc>
              <a:buClrTx/>
            </a:pPr>
            <a:r>
              <a:rPr lang="en-US" sz="1400">
                <a:solidFill>
                  <a:srgbClr val="000066"/>
                </a:solidFill>
                <a:latin typeface="Courier New" pitchFamily="-111" charset="0"/>
              </a:rPr>
              <a:t>SDO_GEOMETRY(2003, 8307, NULL,</a:t>
            </a:r>
          </a:p>
          <a:p>
            <a:pPr algn="l" defTabSz="822325" eaLnBrk="0" hangingPunct="0">
              <a:lnSpc>
                <a:spcPct val="70000"/>
              </a:lnSpc>
              <a:buClrTx/>
            </a:pPr>
            <a:r>
              <a:rPr lang="en-US" sz="1400">
                <a:solidFill>
                  <a:srgbClr val="000066"/>
                </a:solidFill>
                <a:latin typeface="Courier New" pitchFamily="-111" charset="0"/>
              </a:rPr>
              <a:t>   SDO_ELEM_INFO_ARRAY(1, 1003, 1),</a:t>
            </a:r>
          </a:p>
          <a:p>
            <a:pPr algn="l" defTabSz="822325" eaLnBrk="0" hangingPunct="0">
              <a:lnSpc>
                <a:spcPct val="70000"/>
              </a:lnSpc>
              <a:buClrTx/>
            </a:pPr>
            <a:r>
              <a:rPr lang="en-US" sz="1400">
                <a:solidFill>
                  <a:srgbClr val="000066"/>
                </a:solidFill>
                <a:latin typeface="Courier New" pitchFamily="-111" charset="0"/>
              </a:rPr>
              <a:t>   SDO_ORDINATE_ARRAY( -81.094389, 47.1837594, </a:t>
            </a:r>
          </a:p>
          <a:p>
            <a:pPr algn="l" defTabSz="822325" eaLnBrk="0" hangingPunct="0">
              <a:lnSpc>
                <a:spcPct val="70000"/>
              </a:lnSpc>
              <a:buClrTx/>
            </a:pPr>
            <a:r>
              <a:rPr lang="en-US" sz="1400">
                <a:solidFill>
                  <a:srgbClr val="000066"/>
                </a:solidFill>
                <a:latin typeface="Courier New" pitchFamily="-111" charset="0"/>
              </a:rPr>
              <a:t>     -92.965161, 43.0364722, -95.955358, 33.9978295, </a:t>
            </a:r>
          </a:p>
          <a:p>
            <a:pPr algn="l" defTabSz="822325" eaLnBrk="0" hangingPunct="0">
              <a:lnSpc>
                <a:spcPct val="70000"/>
              </a:lnSpc>
              <a:buClrTx/>
            </a:pPr>
            <a:r>
              <a:rPr lang="en-US" sz="1400">
                <a:solidFill>
                  <a:srgbClr val="000066"/>
                </a:solidFill>
                <a:latin typeface="Courier New" pitchFamily="-111" charset="0"/>
              </a:rPr>
              <a:t>     -90.711140, 25.8399801, -81.094389, 22.6304398, </a:t>
            </a:r>
          </a:p>
          <a:p>
            <a:pPr algn="l" defTabSz="822325" eaLnBrk="0" hangingPunct="0">
              <a:lnSpc>
                <a:spcPct val="70000"/>
              </a:lnSpc>
              <a:buClrTx/>
            </a:pPr>
            <a:r>
              <a:rPr lang="en-US" sz="1400">
                <a:solidFill>
                  <a:srgbClr val="000066"/>
                </a:solidFill>
                <a:latin typeface="Courier New" pitchFamily="-111" charset="0"/>
              </a:rPr>
              <a:t>     -71.477639, 25.8399801, -66.233421, 33.9978295, </a:t>
            </a:r>
          </a:p>
          <a:p>
            <a:pPr algn="l" defTabSz="822325" eaLnBrk="0" hangingPunct="0">
              <a:lnSpc>
                <a:spcPct val="70000"/>
              </a:lnSpc>
              <a:buClrTx/>
            </a:pPr>
            <a:r>
              <a:rPr lang="en-US" sz="1400">
                <a:solidFill>
                  <a:srgbClr val="000066"/>
                </a:solidFill>
                <a:latin typeface="Courier New" pitchFamily="-111" charset="0"/>
              </a:rPr>
              <a:t>     -69.223617, 43.0364722, -81.094389, 47.1837594))</a:t>
            </a:r>
          </a:p>
          <a:p>
            <a:pPr algn="l" defTabSz="822325" eaLnBrk="0" hangingPunct="0">
              <a:lnSpc>
                <a:spcPct val="70000"/>
              </a:lnSpc>
              <a:buClrTx/>
            </a:pPr>
            <a:r>
              <a:rPr lang="en-US" sz="1400">
                <a:solidFill>
                  <a:srgbClr val="000066"/>
                </a:solidFill>
                <a:latin typeface="Courier New" pitchFamily="-111" charset="0"/>
              </a:rPr>
              <a:t> . . .</a:t>
            </a:r>
          </a:p>
        </p:txBody>
      </p:sp>
      <p:sp>
        <p:nvSpPr>
          <p:cNvPr id="36869" name="Text Box 7"/>
          <p:cNvSpPr txBox="1">
            <a:spLocks noChangeArrowheads="1"/>
          </p:cNvSpPr>
          <p:nvPr/>
        </p:nvSpPr>
        <p:spPr bwMode="auto">
          <a:xfrm>
            <a:off x="936625" y="2144713"/>
            <a:ext cx="8447088" cy="1304925"/>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SELECT id, geometry </a:t>
            </a:r>
          </a:p>
          <a:p>
            <a:pPr algn="l" defTabSz="822325" eaLnBrk="0" hangingPunct="0">
              <a:lnSpc>
                <a:spcPct val="70000"/>
              </a:lnSpc>
              <a:buClrTx/>
            </a:pPr>
            <a:r>
              <a:rPr lang="en-US" sz="1800">
                <a:solidFill>
                  <a:srgbClr val="000066"/>
                </a:solidFill>
                <a:latin typeface="Courier New" pitchFamily="-111" charset="0"/>
              </a:rPr>
              <a:t>FROM TABLE</a:t>
            </a:r>
          </a:p>
          <a:p>
            <a:pPr algn="l" defTabSz="822325" eaLnBrk="0" hangingPunct="0">
              <a:lnSpc>
                <a:spcPct val="70000"/>
              </a:lnSpc>
              <a:buClrTx/>
            </a:pPr>
            <a:r>
              <a:rPr lang="en-US" sz="1800">
                <a:solidFill>
                  <a:srgbClr val="000066"/>
                </a:solidFill>
                <a:latin typeface="Courier New" pitchFamily="-111" charset="0"/>
              </a:rPr>
              <a:t>  (sdo_sam.spatial_clusters(</a:t>
            </a:r>
          </a:p>
          <a:p>
            <a:pPr algn="l" defTabSz="822325" eaLnBrk="0" hangingPunct="0">
              <a:lnSpc>
                <a:spcPct val="70000"/>
              </a:lnSpc>
              <a:buClrTx/>
            </a:pPr>
            <a:r>
              <a:rPr lang="en-US" sz="1800">
                <a:solidFill>
                  <a:srgbClr val="000066"/>
                </a:solidFill>
                <a:latin typeface="Courier New" pitchFamily="-111" charset="0"/>
              </a:rPr>
              <a:t>     'US_CITIES','LOCATION', 10, 'TRUE'));</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t>Co-Location Analysis</a:t>
            </a:r>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noChangeArrowheads="1"/>
          </p:cNvSpPr>
          <p:nvPr>
            <p:ph type="title"/>
          </p:nvPr>
        </p:nvSpPr>
        <p:spPr/>
        <p:txBody>
          <a:bodyPr/>
          <a:lstStyle/>
          <a:p>
            <a:pPr eaLnBrk="1" hangingPunct="1"/>
            <a:r>
              <a:rPr lang="en-US"/>
              <a:t>Colocation Analysis </a:t>
            </a:r>
          </a:p>
        </p:txBody>
      </p:sp>
      <p:sp>
        <p:nvSpPr>
          <p:cNvPr id="38915" name="Rectangle 8"/>
          <p:cNvSpPr>
            <a:spLocks noGrp="1" noChangeArrowheads="1"/>
          </p:cNvSpPr>
          <p:nvPr>
            <p:ph type="body" idx="1"/>
          </p:nvPr>
        </p:nvSpPr>
        <p:spPr/>
        <p:txBody>
          <a:bodyPr/>
          <a:lstStyle/>
          <a:p>
            <a:pPr eaLnBrk="1" hangingPunct="1"/>
            <a:r>
              <a:rPr lang="en-US"/>
              <a:t>Colocation analysis allows users to find correlation between data based on location. </a:t>
            </a:r>
          </a:p>
          <a:p>
            <a:pPr eaLnBrk="1" hangingPunct="1"/>
            <a:r>
              <a:rPr lang="en-US"/>
              <a:t>Procedure </a:t>
            </a:r>
            <a:r>
              <a:rPr lang="en-US">
                <a:solidFill>
                  <a:schemeClr val="hlink"/>
                </a:solidFill>
              </a:rPr>
              <a:t>colocated_reference_features()</a:t>
            </a:r>
          </a:p>
          <a:p>
            <a:pPr lvl="1" eaLnBrk="1" hangingPunct="1"/>
            <a:r>
              <a:rPr lang="en-US"/>
              <a:t>Joins data between tables</a:t>
            </a:r>
          </a:p>
          <a:p>
            <a:pPr lvl="1" eaLnBrk="1" hangingPunct="1"/>
            <a:r>
              <a:rPr lang="en-US"/>
              <a:t>Can apply predicates to either/both tables</a:t>
            </a:r>
          </a:p>
          <a:p>
            <a:pPr lvl="1" eaLnBrk="1" hangingPunct="1"/>
            <a:r>
              <a:rPr lang="en-US"/>
              <a:t>Optional distance specification buffers layer geometries</a:t>
            </a:r>
          </a:p>
          <a:p>
            <a:pPr lvl="1" eaLnBrk="1" hangingPunct="1"/>
            <a:r>
              <a:rPr lang="en-US"/>
              <a:t>Populates table with correlated data</a:t>
            </a:r>
          </a:p>
        </p:txBody>
      </p:sp>
      <p:sp>
        <p:nvSpPr>
          <p:cNvPr id="38916" name="Text Box 4"/>
          <p:cNvSpPr txBox="1">
            <a:spLocks noChangeArrowheads="1"/>
          </p:cNvSpPr>
          <p:nvPr/>
        </p:nvSpPr>
        <p:spPr bwMode="auto">
          <a:xfrm>
            <a:off x="433388" y="4495800"/>
            <a:ext cx="9039225" cy="12842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SDO_SAM.COLOCATED_REFERENCE_FEATURES(</a:t>
            </a:r>
          </a:p>
          <a:p>
            <a:pPr algn="l" defTabSz="822325" eaLnBrk="0" hangingPunct="0">
              <a:lnSpc>
                <a:spcPct val="70000"/>
              </a:lnSpc>
              <a:buClrTx/>
            </a:pPr>
            <a:r>
              <a:rPr lang="en-US" sz="1800">
                <a:solidFill>
                  <a:srgbClr val="000066"/>
                </a:solidFill>
                <a:latin typeface="Courier New" pitchFamily="-111" charset="0"/>
              </a:rPr>
              <a:t>  THEME_TABLE_NAME, THEME_COLUMN_NAME,THEME_PREDICATE, </a:t>
            </a:r>
          </a:p>
          <a:p>
            <a:pPr algn="l" defTabSz="822325" eaLnBrk="0" hangingPunct="0">
              <a:lnSpc>
                <a:spcPct val="70000"/>
              </a:lnSpc>
              <a:buClrTx/>
            </a:pPr>
            <a:r>
              <a:rPr lang="en-US" sz="1800">
                <a:solidFill>
                  <a:srgbClr val="000066"/>
                </a:solidFill>
                <a:latin typeface="Courier New" pitchFamily="-111" charset="0"/>
              </a:rPr>
              <a:t>  LAYER_TABLE_NAME, LAYER_COLUMN_NAME,LAYER_PREDICATE, </a:t>
            </a:r>
          </a:p>
          <a:p>
            <a:pPr algn="l" defTabSz="822325" eaLnBrk="0" hangingPunct="0">
              <a:lnSpc>
                <a:spcPct val="70000"/>
              </a:lnSpc>
              <a:buClrTx/>
            </a:pPr>
            <a:r>
              <a:rPr lang="en-US" sz="1800">
                <a:solidFill>
                  <a:srgbClr val="000066"/>
                </a:solidFill>
                <a:latin typeface="Courier New" pitchFamily="-111" charset="0"/>
              </a:rPr>
              <a:t>  DISTANCE_SPEC,  RESULT_TABLE_NAME [, COMMIT_INTERVAL]);</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colocated_reference_features()</a:t>
            </a:r>
          </a:p>
        </p:txBody>
      </p:sp>
      <p:sp>
        <p:nvSpPr>
          <p:cNvPr id="39939" name="Rectangle 3"/>
          <p:cNvSpPr>
            <a:spLocks noGrp="1" noChangeArrowheads="1"/>
          </p:cNvSpPr>
          <p:nvPr>
            <p:ph type="body" idx="1"/>
          </p:nvPr>
        </p:nvSpPr>
        <p:spPr/>
        <p:txBody>
          <a:bodyPr/>
          <a:lstStyle/>
          <a:p>
            <a:pPr eaLnBrk="1" hangingPunct="1">
              <a:lnSpc>
                <a:spcPct val="90000"/>
              </a:lnSpc>
            </a:pPr>
            <a:r>
              <a:rPr lang="en-US" sz="1800"/>
              <a:t>THEME_TABLE_NAME and THEME_COLUMN_NAME</a:t>
            </a:r>
          </a:p>
          <a:p>
            <a:pPr lvl="1" eaLnBrk="1" hangingPunct="1">
              <a:lnSpc>
                <a:spcPct val="90000"/>
              </a:lnSpc>
            </a:pPr>
            <a:r>
              <a:rPr lang="en-US" sz="1600"/>
              <a:t>Identify the theme layer (must be indexed)</a:t>
            </a:r>
          </a:p>
          <a:p>
            <a:pPr eaLnBrk="1" hangingPunct="1">
              <a:lnSpc>
                <a:spcPct val="90000"/>
              </a:lnSpc>
            </a:pPr>
            <a:r>
              <a:rPr lang="en-US" sz="1800"/>
              <a:t>THEME_PREDICATE</a:t>
            </a:r>
          </a:p>
          <a:p>
            <a:pPr lvl="1" eaLnBrk="1" hangingPunct="1">
              <a:lnSpc>
                <a:spcPct val="90000"/>
              </a:lnSpc>
            </a:pPr>
            <a:r>
              <a:rPr lang="en-US" sz="1600"/>
              <a:t>The predicate to apply to the theme table</a:t>
            </a:r>
          </a:p>
          <a:p>
            <a:pPr eaLnBrk="1" hangingPunct="1">
              <a:lnSpc>
                <a:spcPct val="90000"/>
              </a:lnSpc>
            </a:pPr>
            <a:r>
              <a:rPr lang="en-US" sz="1800"/>
              <a:t>LAYER_TABLE_NAME and LAYER_COLUMN_NAME </a:t>
            </a:r>
          </a:p>
          <a:p>
            <a:pPr lvl="1" eaLnBrk="1" hangingPunct="1">
              <a:lnSpc>
                <a:spcPct val="90000"/>
              </a:lnSpc>
            </a:pPr>
            <a:r>
              <a:rPr lang="en-US" sz="1600"/>
              <a:t>Identify the window layer</a:t>
            </a:r>
          </a:p>
          <a:p>
            <a:pPr eaLnBrk="1" hangingPunct="1">
              <a:lnSpc>
                <a:spcPct val="90000"/>
              </a:lnSpc>
            </a:pPr>
            <a:r>
              <a:rPr lang="en-US" sz="1800"/>
              <a:t>LAYER_PREDICATE</a:t>
            </a:r>
          </a:p>
          <a:p>
            <a:pPr lvl="1" eaLnBrk="1" hangingPunct="1">
              <a:lnSpc>
                <a:spcPct val="90000"/>
              </a:lnSpc>
            </a:pPr>
            <a:r>
              <a:rPr lang="en-US" sz="1600"/>
              <a:t>The predicate to apply to the layer table</a:t>
            </a:r>
          </a:p>
          <a:p>
            <a:pPr eaLnBrk="1" hangingPunct="1">
              <a:lnSpc>
                <a:spcPct val="90000"/>
              </a:lnSpc>
            </a:pPr>
            <a:r>
              <a:rPr lang="en-US" sz="1800"/>
              <a:t>DISTANCE_SPEC</a:t>
            </a:r>
          </a:p>
          <a:p>
            <a:pPr lvl="1" eaLnBrk="1" hangingPunct="1">
              <a:lnSpc>
                <a:spcPct val="90000"/>
              </a:lnSpc>
            </a:pPr>
            <a:r>
              <a:rPr lang="en-US" sz="1600"/>
              <a:t>The distance and unit to buffer the window geometry</a:t>
            </a:r>
          </a:p>
          <a:p>
            <a:pPr lvl="1" eaLnBrk="1" hangingPunct="1">
              <a:lnSpc>
                <a:spcPct val="90000"/>
              </a:lnSpc>
            </a:pPr>
            <a:r>
              <a:rPr lang="en-US" sz="1600"/>
              <a:t>Can be empty</a:t>
            </a:r>
          </a:p>
          <a:p>
            <a:pPr eaLnBrk="1" hangingPunct="1">
              <a:lnSpc>
                <a:spcPct val="90000"/>
              </a:lnSpc>
            </a:pPr>
            <a:r>
              <a:rPr lang="en-US" sz="1800"/>
              <a:t>RESULT_TABLE_NAME</a:t>
            </a:r>
          </a:p>
          <a:p>
            <a:pPr lvl="1" eaLnBrk="1" hangingPunct="1">
              <a:lnSpc>
                <a:spcPct val="90000"/>
              </a:lnSpc>
            </a:pPr>
            <a:r>
              <a:rPr lang="en-US" sz="1600"/>
              <a:t>The name of the result table populated by the function (must be pre-created)</a:t>
            </a:r>
          </a:p>
          <a:p>
            <a:pPr eaLnBrk="1" hangingPunct="1">
              <a:lnSpc>
                <a:spcPct val="90000"/>
              </a:lnSpc>
            </a:pPr>
            <a:r>
              <a:rPr lang="en-US" sz="1800"/>
              <a:t>COMMIT_INTERVAL</a:t>
            </a:r>
          </a:p>
          <a:p>
            <a:pPr lvl="1" eaLnBrk="1" hangingPunct="1">
              <a:lnSpc>
                <a:spcPct val="90000"/>
              </a:lnSpc>
            </a:pPr>
            <a:r>
              <a:rPr lang="en-US" sz="1600"/>
              <a:t>Causes the procedure to commit every COMMIT_INTERVAL rows</a:t>
            </a: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6"/>
          <p:cNvSpPr>
            <a:spLocks noGrp="1" noChangeArrowheads="1"/>
          </p:cNvSpPr>
          <p:nvPr>
            <p:ph type="title"/>
          </p:nvPr>
        </p:nvSpPr>
        <p:spPr/>
        <p:txBody>
          <a:bodyPr/>
          <a:lstStyle/>
          <a:p>
            <a:pPr eaLnBrk="1" hangingPunct="1"/>
            <a:r>
              <a:rPr lang="en-US"/>
              <a:t>Colocation Analysis example</a:t>
            </a:r>
          </a:p>
        </p:txBody>
      </p:sp>
      <p:sp>
        <p:nvSpPr>
          <p:cNvPr id="40963" name="Rectangle 7"/>
          <p:cNvSpPr>
            <a:spLocks noGrp="1" noChangeArrowheads="1"/>
          </p:cNvSpPr>
          <p:nvPr>
            <p:ph type="body" idx="1"/>
          </p:nvPr>
        </p:nvSpPr>
        <p:spPr>
          <a:xfrm>
            <a:off x="1068388" y="1600200"/>
            <a:ext cx="7583487" cy="3962400"/>
          </a:xfrm>
        </p:spPr>
        <p:txBody>
          <a:bodyPr/>
          <a:lstStyle/>
          <a:p>
            <a:pPr eaLnBrk="1" hangingPunct="1">
              <a:lnSpc>
                <a:spcPct val="90000"/>
              </a:lnSpc>
            </a:pPr>
            <a:r>
              <a:rPr lang="en-US" sz="2000"/>
              <a:t>Create the result table</a:t>
            </a:r>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Find all of the cities with population greater than 120,000 that are within 20 kilometers of any interstate highway</a:t>
            </a:r>
          </a:p>
        </p:txBody>
      </p:sp>
      <p:sp>
        <p:nvSpPr>
          <p:cNvPr id="40964" name="Text Box 4"/>
          <p:cNvSpPr txBox="1">
            <a:spLocks noChangeArrowheads="1"/>
          </p:cNvSpPr>
          <p:nvPr/>
        </p:nvSpPr>
        <p:spPr bwMode="auto">
          <a:xfrm>
            <a:off x="495300" y="4038600"/>
            <a:ext cx="8721725" cy="19446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begin   </a:t>
            </a:r>
          </a:p>
          <a:p>
            <a:pPr algn="l" defTabSz="822325" eaLnBrk="0" hangingPunct="0">
              <a:lnSpc>
                <a:spcPct val="70000"/>
              </a:lnSpc>
              <a:buClrTx/>
            </a:pPr>
            <a:r>
              <a:rPr lang="en-US" sz="1800">
                <a:solidFill>
                  <a:srgbClr val="000066"/>
                </a:solidFill>
                <a:latin typeface="Courier New" pitchFamily="-111" charset="0"/>
              </a:rPr>
              <a:t>  SDO_SAM.COLOCATED_REFERENCE_FEATURES(</a:t>
            </a:r>
          </a:p>
          <a:p>
            <a:pPr algn="l" defTabSz="822325" eaLnBrk="0" hangingPunct="0">
              <a:lnSpc>
                <a:spcPct val="70000"/>
              </a:lnSpc>
              <a:buClrTx/>
            </a:pPr>
            <a:r>
              <a:rPr lang="en-US" sz="1800">
                <a:solidFill>
                  <a:srgbClr val="000066"/>
                </a:solidFill>
                <a:latin typeface="Courier New" pitchFamily="-111" charset="0"/>
              </a:rPr>
              <a:t>    'US_CITIES','LOCATION','pop90 &gt; 120000',</a:t>
            </a:r>
          </a:p>
          <a:p>
            <a:pPr algn="l" defTabSz="822325" eaLnBrk="0" hangingPunct="0">
              <a:lnSpc>
                <a:spcPct val="70000"/>
              </a:lnSpc>
              <a:buClrTx/>
            </a:pPr>
            <a:r>
              <a:rPr lang="en-US" sz="1800">
                <a:solidFill>
                  <a:srgbClr val="000066"/>
                </a:solidFill>
                <a:latin typeface="Courier New" pitchFamily="-111" charset="0"/>
              </a:rPr>
              <a:t>    'US_INTERSTATES','GEOM', NULL,</a:t>
            </a:r>
          </a:p>
          <a:p>
            <a:pPr algn="l" defTabSz="822325" eaLnBrk="0" hangingPunct="0">
              <a:lnSpc>
                <a:spcPct val="70000"/>
              </a:lnSpc>
              <a:buClrTx/>
            </a:pPr>
            <a:r>
              <a:rPr lang="en-US" sz="1800">
                <a:solidFill>
                  <a:srgbClr val="000066"/>
                </a:solidFill>
                <a:latin typeface="Courier New" pitchFamily="-111" charset="0"/>
              </a:rPr>
              <a:t>    'distance=20 unit=km','COLOCATION_TABLE',30);</a:t>
            </a:r>
          </a:p>
          <a:p>
            <a:pPr algn="l" defTabSz="822325" eaLnBrk="0" hangingPunct="0">
              <a:lnSpc>
                <a:spcPct val="70000"/>
              </a:lnSpc>
              <a:buClrTx/>
            </a:pPr>
            <a:r>
              <a:rPr lang="en-US" sz="1800">
                <a:solidFill>
                  <a:srgbClr val="000066"/>
                </a:solidFill>
                <a:latin typeface="Courier New" pitchFamily="-111" charset="0"/>
              </a:rPr>
              <a:t>end;</a:t>
            </a:r>
          </a:p>
        </p:txBody>
      </p:sp>
      <p:sp>
        <p:nvSpPr>
          <p:cNvPr id="40965" name="Text Box 5"/>
          <p:cNvSpPr txBox="1">
            <a:spLocks noChangeArrowheads="1"/>
          </p:cNvSpPr>
          <p:nvPr/>
        </p:nvSpPr>
        <p:spPr bwMode="auto">
          <a:xfrm>
            <a:off x="495300" y="2057400"/>
            <a:ext cx="8724900" cy="9540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CREATE TABLE colocation_table(</a:t>
            </a:r>
          </a:p>
          <a:p>
            <a:pPr algn="l" defTabSz="822325" eaLnBrk="0" hangingPunct="0">
              <a:lnSpc>
                <a:spcPct val="70000"/>
              </a:lnSpc>
              <a:buClrTx/>
            </a:pPr>
            <a:r>
              <a:rPr lang="en-US" sz="1800">
                <a:solidFill>
                  <a:srgbClr val="000066"/>
                </a:solidFill>
                <a:latin typeface="Courier New" pitchFamily="-111" charset="0"/>
              </a:rPr>
              <a:t>    colocation_id number, layer_rowid varchar2(24), </a:t>
            </a:r>
          </a:p>
          <a:p>
            <a:pPr algn="l" defTabSz="822325" eaLnBrk="0" hangingPunct="0">
              <a:lnSpc>
                <a:spcPct val="70000"/>
              </a:lnSpc>
              <a:buClrTx/>
            </a:pPr>
            <a:r>
              <a:rPr lang="en-US" sz="1800">
                <a:solidFill>
                  <a:srgbClr val="000066"/>
                </a:solidFill>
                <a:latin typeface="Courier New" pitchFamily="-111" charset="0"/>
              </a:rPr>
              <a:t>    theme_rowid varchar2(24));</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t>Geometry Simplification</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990600" y="2133600"/>
            <a:ext cx="5345113" cy="487363"/>
          </a:xfrm>
          <a:prstGeom prst="rect">
            <a:avLst/>
          </a:prstGeom>
          <a:noFill/>
          <a:ln w="9525">
            <a:noFill/>
            <a:miter lim="800000"/>
            <a:headEnd/>
            <a:tailEnd/>
          </a:ln>
        </p:spPr>
        <p:txBody>
          <a:bodyPr lIns="0" tIns="0" rIns="0" bIns="0">
            <a:prstTxWarp prst="textNoShape">
              <a:avLst/>
            </a:prstTxWarp>
            <a:spAutoFit/>
          </a:bodyPr>
          <a:lstStyle/>
          <a:p>
            <a:pPr algn="l" eaLnBrk="0" hangingPunct="0">
              <a:lnSpc>
                <a:spcPct val="100000"/>
              </a:lnSpc>
              <a:buClrTx/>
            </a:pPr>
            <a:r>
              <a:rPr lang="en-US" sz="3200"/>
              <a:t>Neighborhood Analysis</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p:txBody>
          <a:bodyPr/>
          <a:lstStyle/>
          <a:p>
            <a:pPr eaLnBrk="1" hangingPunct="1"/>
            <a:r>
              <a:rPr lang="en-US"/>
              <a:t>Geometry and Layer Simplification</a:t>
            </a:r>
          </a:p>
        </p:txBody>
      </p:sp>
      <p:sp>
        <p:nvSpPr>
          <p:cNvPr id="43011" name="Rectangle 7"/>
          <p:cNvSpPr>
            <a:spLocks noGrp="1" noChangeArrowheads="1"/>
          </p:cNvSpPr>
          <p:nvPr>
            <p:ph type="body" idx="1"/>
          </p:nvPr>
        </p:nvSpPr>
        <p:spPr/>
        <p:txBody>
          <a:bodyPr/>
          <a:lstStyle/>
          <a:p>
            <a:pPr eaLnBrk="1" hangingPunct="1"/>
            <a:r>
              <a:rPr lang="en-US"/>
              <a:t>If geometries are complex and have many coordinates, it is usually faster to operate on simplified geometries</a:t>
            </a:r>
          </a:p>
          <a:p>
            <a:pPr eaLnBrk="1" hangingPunct="1"/>
            <a:r>
              <a:rPr lang="en-US"/>
              <a:t>Simplified geometries are approximations of the geometries they are derived from</a:t>
            </a:r>
          </a:p>
          <a:p>
            <a:pPr eaLnBrk="1" hangingPunct="1"/>
            <a:r>
              <a:rPr lang="en-US"/>
              <a:t>Approximation removes coordinates until:</a:t>
            </a:r>
          </a:p>
          <a:p>
            <a:pPr lvl="1" eaLnBrk="1" hangingPunct="1"/>
            <a:r>
              <a:rPr lang="en-US"/>
              <a:t>Geometry becomes invalid, or</a:t>
            </a:r>
          </a:p>
          <a:p>
            <a:pPr lvl="1" eaLnBrk="1" hangingPunct="1"/>
            <a:r>
              <a:rPr lang="en-US"/>
              <a:t>Change in area exceeds user-specified amount, or</a:t>
            </a:r>
          </a:p>
          <a:p>
            <a:pPr lvl="1" eaLnBrk="1" hangingPunct="1"/>
            <a:r>
              <a:rPr lang="en-US"/>
              <a:t>Number of iterations is reached (20)</a:t>
            </a:r>
          </a:p>
          <a:p>
            <a:pPr eaLnBrk="1" hangingPunct="1"/>
            <a:r>
              <a:rPr lang="en-US"/>
              <a:t>Because the simplified geometries are approximations, results may not match those of the original geometries</a:t>
            </a: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p:txBody>
          <a:bodyPr/>
          <a:lstStyle/>
          <a:p>
            <a:pPr eaLnBrk="1" hangingPunct="1"/>
            <a:r>
              <a:rPr lang="en-US"/>
              <a:t>Geometry and Layer Simplification</a:t>
            </a:r>
          </a:p>
        </p:txBody>
      </p:sp>
      <p:sp>
        <p:nvSpPr>
          <p:cNvPr id="44035" name="Rectangle 7"/>
          <p:cNvSpPr>
            <a:spLocks noGrp="1" noChangeArrowheads="1"/>
          </p:cNvSpPr>
          <p:nvPr>
            <p:ph type="body" idx="1"/>
          </p:nvPr>
        </p:nvSpPr>
        <p:spPr/>
        <p:txBody>
          <a:bodyPr/>
          <a:lstStyle/>
          <a:p>
            <a:pPr eaLnBrk="1" hangingPunct="1"/>
            <a:r>
              <a:rPr lang="en-US"/>
              <a:t>Spatial analysis and mining provides two operations for geometry simplification</a:t>
            </a:r>
          </a:p>
          <a:p>
            <a:pPr eaLnBrk="1" hangingPunct="1"/>
            <a:r>
              <a:rPr lang="en-US"/>
              <a:t>SDO_SAM.SIMPLIFY_GEOMETRY</a:t>
            </a:r>
          </a:p>
          <a:p>
            <a:pPr lvl="1" eaLnBrk="1" hangingPunct="1"/>
            <a:r>
              <a:rPr lang="en-US"/>
              <a:t>Simplifies a single geometry</a:t>
            </a:r>
          </a:p>
          <a:p>
            <a:pPr eaLnBrk="1" hangingPunct="1"/>
            <a:r>
              <a:rPr lang="en-US"/>
              <a:t>SDO_SAM.SIMPLIFY_LAYER</a:t>
            </a:r>
          </a:p>
          <a:p>
            <a:pPr lvl="1" eaLnBrk="1" hangingPunct="1"/>
            <a:r>
              <a:rPr lang="en-US"/>
              <a:t>Simplifies all geometries in a layer</a:t>
            </a: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a:t>simplify_geometry() </a:t>
            </a:r>
          </a:p>
        </p:txBody>
      </p:sp>
      <p:sp>
        <p:nvSpPr>
          <p:cNvPr id="45059" name="Rectangle 5"/>
          <p:cNvSpPr>
            <a:spLocks noGrp="1" noChangeArrowheads="1"/>
          </p:cNvSpPr>
          <p:nvPr>
            <p:ph type="body" idx="1"/>
          </p:nvPr>
        </p:nvSpPr>
        <p:spPr>
          <a:xfrm>
            <a:off x="742950" y="2759075"/>
            <a:ext cx="8166100" cy="2673350"/>
          </a:xfrm>
        </p:spPr>
        <p:txBody>
          <a:bodyPr/>
          <a:lstStyle/>
          <a:p>
            <a:pPr eaLnBrk="1" hangingPunct="1"/>
            <a:r>
              <a:rPr lang="en-US"/>
              <a:t>GEOMETRY </a:t>
            </a:r>
          </a:p>
          <a:p>
            <a:pPr lvl="1" eaLnBrk="1" hangingPunct="1"/>
            <a:r>
              <a:rPr lang="en-US"/>
              <a:t>A single SDO_GEOMETRY</a:t>
            </a:r>
          </a:p>
          <a:p>
            <a:pPr eaLnBrk="1" hangingPunct="1"/>
            <a:r>
              <a:rPr lang="en-US"/>
              <a:t>TOLERANCE </a:t>
            </a:r>
          </a:p>
          <a:p>
            <a:pPr lvl="1" eaLnBrk="1" hangingPunct="1"/>
            <a:r>
              <a:rPr lang="en-US"/>
              <a:t>The tolerance used to validate results</a:t>
            </a:r>
          </a:p>
          <a:p>
            <a:pPr eaLnBrk="1" hangingPunct="1"/>
            <a:r>
              <a:rPr lang="en-US"/>
              <a:t>PCT_AREA_CHANGE_LIMIT </a:t>
            </a:r>
          </a:p>
          <a:p>
            <a:pPr lvl="1" eaLnBrk="1" hangingPunct="1"/>
            <a:r>
              <a:rPr lang="en-US"/>
              <a:t>maximum difference in area between the original geometry and the simplified geometry</a:t>
            </a:r>
          </a:p>
        </p:txBody>
      </p:sp>
      <p:sp>
        <p:nvSpPr>
          <p:cNvPr id="45060" name="Text Box 6"/>
          <p:cNvSpPr txBox="1">
            <a:spLocks noChangeArrowheads="1"/>
          </p:cNvSpPr>
          <p:nvPr/>
        </p:nvSpPr>
        <p:spPr bwMode="auto">
          <a:xfrm>
            <a:off x="701675" y="1592263"/>
            <a:ext cx="8461375" cy="9540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SDO_SMPL_GEOMETRY = SDO_SAM.SIMPLIFY_GEOMETRY(</a:t>
            </a:r>
          </a:p>
          <a:p>
            <a:pPr algn="l" defTabSz="822325" eaLnBrk="0" hangingPunct="0">
              <a:lnSpc>
                <a:spcPct val="70000"/>
              </a:lnSpc>
              <a:buClrTx/>
            </a:pPr>
            <a:r>
              <a:rPr lang="en-US" sz="1800">
                <a:solidFill>
                  <a:srgbClr val="000066"/>
                </a:solidFill>
                <a:latin typeface="Courier New" pitchFamily="-111" charset="0"/>
              </a:rPr>
              <a:t>     GEOMETRY, TOLERANCE</a:t>
            </a:r>
          </a:p>
          <a:p>
            <a:pPr algn="l" defTabSz="822325" eaLnBrk="0" hangingPunct="0">
              <a:lnSpc>
                <a:spcPct val="70000"/>
              </a:lnSpc>
              <a:buClrTx/>
            </a:pPr>
            <a:r>
              <a:rPr lang="en-US" sz="1800">
                <a:solidFill>
                  <a:srgbClr val="000066"/>
                </a:solidFill>
                <a:latin typeface="Courier New" pitchFamily="-111" charset="0"/>
              </a:rPr>
              <a:t>     [,PCT_AREA_CHANGE_LIMIT])</a:t>
            </a: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simplify_layer() </a:t>
            </a:r>
          </a:p>
        </p:txBody>
      </p:sp>
      <p:sp>
        <p:nvSpPr>
          <p:cNvPr id="46083" name="Rectangle 3"/>
          <p:cNvSpPr>
            <a:spLocks noGrp="1" noChangeArrowheads="1"/>
          </p:cNvSpPr>
          <p:nvPr>
            <p:ph type="body" idx="1"/>
          </p:nvPr>
        </p:nvSpPr>
        <p:spPr>
          <a:xfrm>
            <a:off x="742950" y="3048000"/>
            <a:ext cx="8858250" cy="2971800"/>
          </a:xfrm>
        </p:spPr>
        <p:txBody>
          <a:bodyPr/>
          <a:lstStyle/>
          <a:p>
            <a:pPr eaLnBrk="1" hangingPunct="1">
              <a:lnSpc>
                <a:spcPct val="90000"/>
              </a:lnSpc>
            </a:pPr>
            <a:r>
              <a:rPr lang="en-US" sz="2000"/>
              <a:t>THEME_TABLE_NAME and THEME_COLUMN_NAME </a:t>
            </a:r>
          </a:p>
          <a:p>
            <a:pPr lvl="1" eaLnBrk="1" hangingPunct="1">
              <a:lnSpc>
                <a:spcPct val="90000"/>
              </a:lnSpc>
            </a:pPr>
            <a:r>
              <a:rPr lang="en-US" sz="1800"/>
              <a:t>Identify the theme layer</a:t>
            </a:r>
          </a:p>
          <a:p>
            <a:pPr eaLnBrk="1" hangingPunct="1">
              <a:lnSpc>
                <a:spcPct val="90000"/>
              </a:lnSpc>
            </a:pPr>
            <a:r>
              <a:rPr lang="en-US" sz="2000"/>
              <a:t>SMPL_GEOM_COLUMN_NAME</a:t>
            </a:r>
          </a:p>
          <a:p>
            <a:pPr lvl="1" eaLnBrk="1" hangingPunct="1">
              <a:lnSpc>
                <a:spcPct val="90000"/>
              </a:lnSpc>
            </a:pPr>
            <a:r>
              <a:rPr lang="en-US" sz="1800"/>
              <a:t>The name of the column of type SDO_GEOMETRY added to the theme layer</a:t>
            </a:r>
          </a:p>
          <a:p>
            <a:pPr eaLnBrk="1" hangingPunct="1">
              <a:lnSpc>
                <a:spcPct val="90000"/>
              </a:lnSpc>
            </a:pPr>
            <a:r>
              <a:rPr lang="en-US" sz="2000"/>
              <a:t>COMMIT_INTERVAL </a:t>
            </a:r>
          </a:p>
          <a:p>
            <a:pPr lvl="1" eaLnBrk="1" hangingPunct="1">
              <a:lnSpc>
                <a:spcPct val="90000"/>
              </a:lnSpc>
            </a:pPr>
            <a:r>
              <a:rPr lang="en-US" sz="1800"/>
              <a:t>Procedure commits every &lt;COMMIT_INTERVAL&gt; rows</a:t>
            </a:r>
          </a:p>
          <a:p>
            <a:pPr eaLnBrk="1" hangingPunct="1">
              <a:lnSpc>
                <a:spcPct val="90000"/>
              </a:lnSpc>
            </a:pPr>
            <a:r>
              <a:rPr lang="en-US" sz="2000"/>
              <a:t>PCT_AREA_CHANGE_LIMIT </a:t>
            </a:r>
          </a:p>
          <a:p>
            <a:pPr lvl="1" eaLnBrk="1" hangingPunct="1">
              <a:lnSpc>
                <a:spcPct val="90000"/>
              </a:lnSpc>
            </a:pPr>
            <a:r>
              <a:rPr lang="en-US" sz="1800"/>
              <a:t>maximum difference in area between the original geometry and the simplified geometry</a:t>
            </a:r>
          </a:p>
        </p:txBody>
      </p:sp>
      <p:sp>
        <p:nvSpPr>
          <p:cNvPr id="46084" name="Text Box 4"/>
          <p:cNvSpPr txBox="1">
            <a:spLocks noChangeArrowheads="1"/>
          </p:cNvSpPr>
          <p:nvPr/>
        </p:nvSpPr>
        <p:spPr bwMode="auto">
          <a:xfrm>
            <a:off x="701675" y="1562100"/>
            <a:ext cx="8461375" cy="12842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SDO_SAM.SIMPLIFY_LAYER(</a:t>
            </a:r>
          </a:p>
          <a:p>
            <a:pPr algn="l" defTabSz="822325" eaLnBrk="0" hangingPunct="0">
              <a:lnSpc>
                <a:spcPct val="70000"/>
              </a:lnSpc>
              <a:buClrTx/>
            </a:pPr>
            <a:r>
              <a:rPr lang="en-US" sz="1800">
                <a:solidFill>
                  <a:srgbClr val="000066"/>
                </a:solidFill>
                <a:latin typeface="Courier New" pitchFamily="-111" charset="0"/>
              </a:rPr>
              <a:t>     THEME_TABLE_NAME, THEME_COLUMN_NAME,</a:t>
            </a:r>
          </a:p>
          <a:p>
            <a:pPr algn="l" defTabSz="822325" eaLnBrk="0" hangingPunct="0">
              <a:lnSpc>
                <a:spcPct val="70000"/>
              </a:lnSpc>
              <a:buClrTx/>
            </a:pPr>
            <a:r>
              <a:rPr lang="en-US" sz="1800">
                <a:solidFill>
                  <a:srgbClr val="000066"/>
                </a:solidFill>
                <a:latin typeface="Courier New" pitchFamily="-111" charset="0"/>
              </a:rPr>
              <a:t>     SMPL_GEOM_COLUMN_NAME [, COMMIT_INTERVAL,</a:t>
            </a:r>
          </a:p>
          <a:p>
            <a:pPr algn="l" defTabSz="822325" eaLnBrk="0" hangingPunct="0">
              <a:lnSpc>
                <a:spcPct val="70000"/>
              </a:lnSpc>
              <a:buClrTx/>
            </a:pPr>
            <a:r>
              <a:rPr lang="en-US" sz="1800">
                <a:solidFill>
                  <a:srgbClr val="000066"/>
                </a:solidFill>
                <a:latin typeface="Courier New" pitchFamily="-111" charset="0"/>
              </a:rPr>
              <a:t>     PCT_AREA_CHANGE_LIMIT])</a:t>
            </a: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5"/>
          <p:cNvSpPr>
            <a:spLocks noGrp="1" noChangeArrowheads="1"/>
          </p:cNvSpPr>
          <p:nvPr>
            <p:ph type="title"/>
          </p:nvPr>
        </p:nvSpPr>
        <p:spPr/>
        <p:txBody>
          <a:bodyPr/>
          <a:lstStyle/>
          <a:p>
            <a:pPr eaLnBrk="1" hangingPunct="1"/>
            <a:r>
              <a:rPr lang="en-US"/>
              <a:t>simplify_geometry() example</a:t>
            </a:r>
          </a:p>
        </p:txBody>
      </p:sp>
      <p:sp>
        <p:nvSpPr>
          <p:cNvPr id="47107" name="Rectangle 6"/>
          <p:cNvSpPr>
            <a:spLocks noGrp="1" noChangeArrowheads="1"/>
          </p:cNvSpPr>
          <p:nvPr>
            <p:ph type="body" idx="1"/>
          </p:nvPr>
        </p:nvSpPr>
        <p:spPr/>
        <p:txBody>
          <a:bodyPr/>
          <a:lstStyle/>
          <a:p>
            <a:pPr eaLnBrk="1" hangingPunct="1"/>
            <a:r>
              <a:rPr lang="en-US"/>
              <a:t>Simplify Passaic County in New Jersey</a:t>
            </a:r>
          </a:p>
        </p:txBody>
      </p:sp>
      <p:sp>
        <p:nvSpPr>
          <p:cNvPr id="47108" name="Text Box 4"/>
          <p:cNvSpPr txBox="1">
            <a:spLocks noChangeArrowheads="1"/>
          </p:cNvSpPr>
          <p:nvPr/>
        </p:nvSpPr>
        <p:spPr bwMode="auto">
          <a:xfrm>
            <a:off x="701675" y="2444750"/>
            <a:ext cx="8461375" cy="9540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SELECT SDO_SAM.SIMPLIFY_GEOMETRY(geom, 0.3, 5)</a:t>
            </a:r>
          </a:p>
          <a:p>
            <a:pPr algn="l" defTabSz="822325" eaLnBrk="0" hangingPunct="0">
              <a:lnSpc>
                <a:spcPct val="70000"/>
              </a:lnSpc>
              <a:buClrTx/>
            </a:pPr>
            <a:r>
              <a:rPr lang="en-US" sz="1800">
                <a:solidFill>
                  <a:srgbClr val="000066"/>
                </a:solidFill>
                <a:latin typeface="Courier New" pitchFamily="-111" charset="0"/>
              </a:rPr>
              <a:t>FROM us_counties</a:t>
            </a:r>
          </a:p>
          <a:p>
            <a:pPr algn="l" defTabSz="822325" eaLnBrk="0" hangingPunct="0">
              <a:lnSpc>
                <a:spcPct val="70000"/>
              </a:lnSpc>
              <a:buClrTx/>
            </a:pPr>
            <a:r>
              <a:rPr lang="en-US" sz="1800">
                <a:solidFill>
                  <a:srgbClr val="000066"/>
                </a:solidFill>
                <a:latin typeface="Courier New" pitchFamily="-111" charset="0"/>
              </a:rPr>
              <a:t>WHERE county=Passaic AND state_abrv=‘NJ';</a:t>
            </a: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5"/>
          <p:cNvSpPr>
            <a:spLocks noGrp="1" noChangeArrowheads="1"/>
          </p:cNvSpPr>
          <p:nvPr>
            <p:ph type="title"/>
          </p:nvPr>
        </p:nvSpPr>
        <p:spPr/>
        <p:txBody>
          <a:bodyPr/>
          <a:lstStyle/>
          <a:p>
            <a:pPr eaLnBrk="1" hangingPunct="1"/>
            <a:r>
              <a:rPr lang="en-US"/>
              <a:t>simplify_layer() example</a:t>
            </a:r>
          </a:p>
        </p:txBody>
      </p:sp>
      <p:sp>
        <p:nvSpPr>
          <p:cNvPr id="48131" name="Rectangle 6"/>
          <p:cNvSpPr>
            <a:spLocks noGrp="1" noChangeArrowheads="1"/>
          </p:cNvSpPr>
          <p:nvPr>
            <p:ph type="body" idx="1"/>
          </p:nvPr>
        </p:nvSpPr>
        <p:spPr/>
        <p:txBody>
          <a:bodyPr/>
          <a:lstStyle/>
          <a:p>
            <a:pPr eaLnBrk="1" hangingPunct="1"/>
            <a:r>
              <a:rPr lang="en-US"/>
              <a:t>Simplify all counties in the US_COUNTIES table</a:t>
            </a:r>
          </a:p>
        </p:txBody>
      </p:sp>
      <p:sp>
        <p:nvSpPr>
          <p:cNvPr id="48132" name="Text Box 4"/>
          <p:cNvSpPr txBox="1">
            <a:spLocks noChangeArrowheads="1"/>
          </p:cNvSpPr>
          <p:nvPr/>
        </p:nvSpPr>
        <p:spPr bwMode="auto">
          <a:xfrm>
            <a:off x="722313" y="2438400"/>
            <a:ext cx="8461375" cy="35956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ALTER TABLE us_counties</a:t>
            </a:r>
          </a:p>
          <a:p>
            <a:pPr algn="l" defTabSz="822325" eaLnBrk="0" hangingPunct="0">
              <a:lnSpc>
                <a:spcPct val="70000"/>
              </a:lnSpc>
              <a:buClrTx/>
            </a:pPr>
            <a:r>
              <a:rPr lang="en-US" sz="1800">
                <a:solidFill>
                  <a:srgbClr val="000066"/>
                </a:solidFill>
                <a:latin typeface="Courier New" pitchFamily="-111" charset="0"/>
              </a:rPr>
              <a:t>  ADD smpl_geom sdo_geometry;</a:t>
            </a:r>
          </a:p>
          <a:p>
            <a:pPr algn="l" defTabSz="822325" eaLnBrk="0" hangingPunct="0">
              <a:lnSpc>
                <a:spcPct val="70000"/>
              </a:lnSpc>
              <a:buClrTx/>
            </a:pPr>
            <a:r>
              <a:rPr lang="en-US" sz="1800">
                <a:solidFill>
                  <a:srgbClr val="000066"/>
                </a:solidFill>
                <a:latin typeface="Courier New" pitchFamily="-111" charset="0"/>
              </a:rPr>
              <a:t>begin</a:t>
            </a:r>
          </a:p>
          <a:p>
            <a:pPr algn="l" defTabSz="822325" eaLnBrk="0" hangingPunct="0">
              <a:lnSpc>
                <a:spcPct val="70000"/>
              </a:lnSpc>
              <a:buClrTx/>
            </a:pPr>
            <a:r>
              <a:rPr lang="en-US" sz="1800">
                <a:solidFill>
                  <a:srgbClr val="000066"/>
                </a:solidFill>
                <a:latin typeface="Courier New" pitchFamily="-111" charset="0"/>
              </a:rPr>
              <a:t>  SDO_SAM.SIMPLIFY_LAYER(</a:t>
            </a:r>
          </a:p>
          <a:p>
            <a:pPr algn="l" defTabSz="822325" eaLnBrk="0" hangingPunct="0">
              <a:lnSpc>
                <a:spcPct val="70000"/>
              </a:lnSpc>
              <a:buClrTx/>
            </a:pPr>
            <a:r>
              <a:rPr lang="en-US" sz="1800">
                <a:solidFill>
                  <a:srgbClr val="000066"/>
                </a:solidFill>
                <a:latin typeface="Courier New" pitchFamily="-111" charset="0"/>
              </a:rPr>
              <a:t>    theme_tablename       =&gt; ‘US_COUNTIES',</a:t>
            </a:r>
          </a:p>
          <a:p>
            <a:pPr algn="l" defTabSz="822325" eaLnBrk="0" hangingPunct="0">
              <a:lnSpc>
                <a:spcPct val="70000"/>
              </a:lnSpc>
              <a:buClrTx/>
            </a:pPr>
            <a:r>
              <a:rPr lang="en-US" sz="1800">
                <a:solidFill>
                  <a:srgbClr val="000066"/>
                </a:solidFill>
                <a:latin typeface="Courier New" pitchFamily="-111" charset="0"/>
              </a:rPr>
              <a:t>    theme_colname         =&gt; 'GEOM',</a:t>
            </a:r>
          </a:p>
          <a:p>
            <a:pPr algn="l" defTabSz="822325" eaLnBrk="0" hangingPunct="0">
              <a:lnSpc>
                <a:spcPct val="70000"/>
              </a:lnSpc>
              <a:buClrTx/>
            </a:pPr>
            <a:r>
              <a:rPr lang="en-US" sz="1800">
                <a:solidFill>
                  <a:srgbClr val="000066"/>
                </a:solidFill>
                <a:latin typeface="Courier New" pitchFamily="-111" charset="0"/>
              </a:rPr>
              <a:t>    smpl_geom_colname     =&gt; 'SMPL_GEOM',</a:t>
            </a:r>
          </a:p>
          <a:p>
            <a:pPr algn="l" defTabSz="822325" eaLnBrk="0" hangingPunct="0">
              <a:lnSpc>
                <a:spcPct val="70000"/>
              </a:lnSpc>
              <a:buClrTx/>
            </a:pPr>
            <a:r>
              <a:rPr lang="en-US" sz="1800">
                <a:solidFill>
                  <a:srgbClr val="000066"/>
                </a:solidFill>
                <a:latin typeface="Courier New" pitchFamily="-111" charset="0"/>
              </a:rPr>
              <a:t>    commit_interval       =&gt; 100,</a:t>
            </a:r>
          </a:p>
          <a:p>
            <a:pPr algn="l" defTabSz="822325" eaLnBrk="0" hangingPunct="0">
              <a:lnSpc>
                <a:spcPct val="70000"/>
              </a:lnSpc>
              <a:buClrTx/>
            </a:pPr>
            <a:r>
              <a:rPr lang="en-US" sz="1800">
                <a:solidFill>
                  <a:srgbClr val="000066"/>
                </a:solidFill>
                <a:latin typeface="Courier New" pitchFamily="-111" charset="0"/>
              </a:rPr>
              <a:t>    pct_area_change_limit =&gt; 15</a:t>
            </a:r>
          </a:p>
          <a:p>
            <a:pPr algn="l" defTabSz="822325" eaLnBrk="0" hangingPunct="0">
              <a:lnSpc>
                <a:spcPct val="70000"/>
              </a:lnSpc>
              <a:buClrTx/>
            </a:pPr>
            <a:r>
              <a:rPr lang="en-US" sz="1800">
                <a:solidFill>
                  <a:srgbClr val="000066"/>
                </a:solidFill>
                <a:latin typeface="Courier New" pitchFamily="-111" charset="0"/>
              </a:rPr>
              <a:t>  );</a:t>
            </a:r>
          </a:p>
          <a:p>
            <a:pPr algn="l" defTabSz="822325" eaLnBrk="0" hangingPunct="0">
              <a:lnSpc>
                <a:spcPct val="70000"/>
              </a:lnSpc>
              <a:buClrTx/>
            </a:pPr>
            <a:r>
              <a:rPr lang="en-US" sz="1800">
                <a:solidFill>
                  <a:srgbClr val="000066"/>
                </a:solidFill>
                <a:latin typeface="Courier New" pitchFamily="-111" charset="0"/>
              </a:rPr>
              <a:t>end;</a:t>
            </a: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eaLnBrk="1" hangingPunct="1"/>
            <a:r>
              <a:rPr lang="en-US"/>
              <a:t>Neighborhood Analysis</a:t>
            </a:r>
          </a:p>
        </p:txBody>
      </p:sp>
      <p:sp>
        <p:nvSpPr>
          <p:cNvPr id="9219" name="Rectangle 2051"/>
          <p:cNvSpPr>
            <a:spLocks noGrp="1" noChangeArrowheads="1"/>
          </p:cNvSpPr>
          <p:nvPr>
            <p:ph type="body" idx="1"/>
          </p:nvPr>
        </p:nvSpPr>
        <p:spPr/>
        <p:txBody>
          <a:bodyPr/>
          <a:lstStyle/>
          <a:p>
            <a:pPr eaLnBrk="1" hangingPunct="1"/>
            <a:r>
              <a:rPr lang="en-US"/>
              <a:t>aggregates_for_geometry()</a:t>
            </a:r>
          </a:p>
          <a:p>
            <a:pPr lvl="1" eaLnBrk="1" hangingPunct="1"/>
            <a:r>
              <a:rPr lang="en-US"/>
              <a:t>Compare </a:t>
            </a:r>
            <a:r>
              <a:rPr lang="en-US">
                <a:solidFill>
                  <a:schemeClr val="hlink"/>
                </a:solidFill>
              </a:rPr>
              <a:t>one</a:t>
            </a:r>
            <a:r>
              <a:rPr lang="en-US"/>
              <a:t> reference geometry with all geometries in a theme table, and aggregates results</a:t>
            </a:r>
          </a:p>
          <a:p>
            <a:pPr eaLnBrk="1" hangingPunct="1"/>
            <a:r>
              <a:rPr lang="en-US"/>
              <a:t>aggregates_for_layer() </a:t>
            </a:r>
          </a:p>
          <a:p>
            <a:pPr lvl="1" eaLnBrk="1" hangingPunct="1"/>
            <a:r>
              <a:rPr lang="en-US"/>
              <a:t>Compares </a:t>
            </a:r>
            <a:r>
              <a:rPr lang="en-US">
                <a:solidFill>
                  <a:schemeClr val="hlink"/>
                </a:solidFill>
              </a:rPr>
              <a:t>all</a:t>
            </a:r>
            <a:r>
              <a:rPr lang="en-US"/>
              <a:t> geometries in a reference layer table with all of the geometries in a theme table, and aggregates results</a:t>
            </a:r>
          </a:p>
          <a:p>
            <a:pPr eaLnBrk="1" hangingPunct="1"/>
            <a:r>
              <a:rPr lang="en-US"/>
              <a:t>tiled_aggregates()</a:t>
            </a:r>
          </a:p>
          <a:p>
            <a:pPr lvl="1" eaLnBrk="1" hangingPunct="1"/>
            <a:r>
              <a:rPr lang="en-US"/>
              <a:t>Tiles a coordinate system and aggregates numeric data based on proportion of geometry coverage of each tile, assuming uniform data distribution</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9"/>
          <p:cNvSpPr>
            <a:spLocks noGrp="1" noChangeArrowheads="1"/>
          </p:cNvSpPr>
          <p:nvPr>
            <p:ph type="title"/>
          </p:nvPr>
        </p:nvSpPr>
        <p:spPr/>
        <p:txBody>
          <a:bodyPr/>
          <a:lstStyle/>
          <a:p>
            <a:pPr eaLnBrk="1" hangingPunct="1"/>
            <a:r>
              <a:rPr lang="en-US"/>
              <a:t>aggregates_for_geometry()</a:t>
            </a:r>
          </a:p>
        </p:txBody>
      </p:sp>
      <p:sp>
        <p:nvSpPr>
          <p:cNvPr id="10243" name="Rectangle 10"/>
          <p:cNvSpPr>
            <a:spLocks noGrp="1" noChangeArrowheads="1"/>
          </p:cNvSpPr>
          <p:nvPr>
            <p:ph type="body" idx="1"/>
          </p:nvPr>
        </p:nvSpPr>
        <p:spPr>
          <a:xfrm>
            <a:off x="742950" y="1600200"/>
            <a:ext cx="8166100" cy="2924175"/>
          </a:xfrm>
        </p:spPr>
        <p:txBody>
          <a:bodyPr/>
          <a:lstStyle/>
          <a:p>
            <a:pPr eaLnBrk="1" hangingPunct="1">
              <a:lnSpc>
                <a:spcPct val="90000"/>
              </a:lnSpc>
            </a:pPr>
            <a:r>
              <a:rPr lang="en-US"/>
              <a:t>Compare one reference geometry with all geometries in a theme table, and aggregates results</a:t>
            </a:r>
          </a:p>
          <a:p>
            <a:pPr eaLnBrk="1" hangingPunct="1">
              <a:lnSpc>
                <a:spcPct val="90000"/>
              </a:lnSpc>
            </a:pPr>
            <a:r>
              <a:rPr lang="en-US"/>
              <a:t>Themes table must be spatially indexed </a:t>
            </a:r>
          </a:p>
          <a:p>
            <a:pPr eaLnBrk="1" hangingPunct="1">
              <a:lnSpc>
                <a:spcPct val="90000"/>
              </a:lnSpc>
            </a:pPr>
            <a:r>
              <a:rPr lang="en-US"/>
              <a:t>Numeric aggregate based on column in themes table</a:t>
            </a:r>
          </a:p>
          <a:p>
            <a:pPr eaLnBrk="1" hangingPunct="1">
              <a:lnSpc>
                <a:spcPct val="90000"/>
              </a:lnSpc>
            </a:pPr>
            <a:r>
              <a:rPr lang="en-US"/>
              <a:t>Uses proportional coverage/uniform distribution for ANYINTERACT and WITHIN_DISTANCE processing</a:t>
            </a:r>
          </a:p>
          <a:p>
            <a:pPr eaLnBrk="1" hangingPunct="1">
              <a:lnSpc>
                <a:spcPct val="90000"/>
              </a:lnSpc>
            </a:pPr>
            <a:r>
              <a:rPr lang="en-US"/>
              <a:t>Simply uses aggregate value for nearest neighbor processing</a:t>
            </a:r>
          </a:p>
        </p:txBody>
      </p:sp>
      <p:sp>
        <p:nvSpPr>
          <p:cNvPr id="10244" name="Text Box 4"/>
          <p:cNvSpPr txBox="1">
            <a:spLocks noChangeArrowheads="1"/>
          </p:cNvSpPr>
          <p:nvPr/>
        </p:nvSpPr>
        <p:spPr bwMode="auto">
          <a:xfrm>
            <a:off x="908050" y="4648200"/>
            <a:ext cx="8296275" cy="1614488"/>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&lt;NUMERIC_AGGREGATE&gt; = </a:t>
            </a:r>
          </a:p>
          <a:p>
            <a:pPr algn="l" defTabSz="822325" eaLnBrk="0" hangingPunct="0">
              <a:lnSpc>
                <a:spcPct val="70000"/>
              </a:lnSpc>
              <a:buClrTx/>
            </a:pPr>
            <a:r>
              <a:rPr lang="en-US" sz="1800">
                <a:solidFill>
                  <a:srgbClr val="000066"/>
                </a:solidFill>
                <a:latin typeface="Courier New" pitchFamily="-111" charset="0"/>
              </a:rPr>
              <a:t>    SDO_SAM.AGGREGATES_FOR_GEOMETRY (</a:t>
            </a:r>
          </a:p>
          <a:p>
            <a:pPr algn="l" defTabSz="822325" eaLnBrk="0" hangingPunct="0">
              <a:lnSpc>
                <a:spcPct val="70000"/>
              </a:lnSpc>
              <a:buClrTx/>
            </a:pPr>
            <a:r>
              <a:rPr lang="en-US" sz="1800">
                <a:solidFill>
                  <a:srgbClr val="000066"/>
                </a:solidFill>
                <a:latin typeface="Courier New" pitchFamily="-111" charset="0"/>
              </a:rPr>
              <a:t>    &lt;THEME_TABLE_NAME&gt;, &lt;THEME_COLUMN_NAME&gt;, </a:t>
            </a:r>
          </a:p>
          <a:p>
            <a:pPr algn="l" defTabSz="822325" eaLnBrk="0" hangingPunct="0">
              <a:lnSpc>
                <a:spcPct val="70000"/>
              </a:lnSpc>
              <a:buClrTx/>
            </a:pPr>
            <a:r>
              <a:rPr lang="en-US" sz="1800">
                <a:solidFill>
                  <a:srgbClr val="000066"/>
                </a:solidFill>
                <a:latin typeface="Courier New" pitchFamily="-111" charset="0"/>
              </a:rPr>
              <a:t>    &lt;AGGREGATE_TYPE&gt;, &lt;AGGREGATE_COLUMN&gt;</a:t>
            </a:r>
          </a:p>
          <a:p>
            <a:pPr algn="l" defTabSz="822325" eaLnBrk="0" hangingPunct="0">
              <a:lnSpc>
                <a:spcPct val="70000"/>
              </a:lnSpc>
              <a:buClrTx/>
            </a:pPr>
            <a:r>
              <a:rPr lang="en-US" sz="1800">
                <a:solidFill>
                  <a:srgbClr val="000066"/>
                </a:solidFill>
                <a:latin typeface="Courier New" pitchFamily="-111" charset="0"/>
              </a:rPr>
              <a:t>    &lt;GEOMETRY&gt; [,&lt;distance_specification&gt;])</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6"/>
          <p:cNvSpPr>
            <a:spLocks noGrp="1" noChangeArrowheads="1"/>
          </p:cNvSpPr>
          <p:nvPr>
            <p:ph type="title"/>
          </p:nvPr>
        </p:nvSpPr>
        <p:spPr/>
        <p:txBody>
          <a:bodyPr/>
          <a:lstStyle/>
          <a:p>
            <a:pPr eaLnBrk="1" hangingPunct="1"/>
            <a:r>
              <a:rPr lang="en-US"/>
              <a:t>aggregates_for_geometry()</a:t>
            </a:r>
          </a:p>
        </p:txBody>
      </p:sp>
      <p:sp>
        <p:nvSpPr>
          <p:cNvPr id="11267" name="Rectangle 7"/>
          <p:cNvSpPr>
            <a:spLocks noGrp="1" noChangeArrowheads="1"/>
          </p:cNvSpPr>
          <p:nvPr>
            <p:ph type="body" idx="1"/>
          </p:nvPr>
        </p:nvSpPr>
        <p:spPr>
          <a:xfrm>
            <a:off x="381000" y="1600200"/>
            <a:ext cx="9296400" cy="4572000"/>
          </a:xfrm>
        </p:spPr>
        <p:txBody>
          <a:bodyPr/>
          <a:lstStyle/>
          <a:p>
            <a:pPr eaLnBrk="1" hangingPunct="1">
              <a:lnSpc>
                <a:spcPct val="90000"/>
              </a:lnSpc>
            </a:pPr>
            <a:r>
              <a:rPr lang="en-US"/>
              <a:t>THEME_TABLE_NAME and THEME_COLUMN_NAME</a:t>
            </a:r>
          </a:p>
          <a:p>
            <a:pPr lvl="1" eaLnBrk="1" hangingPunct="1">
              <a:lnSpc>
                <a:spcPct val="90000"/>
              </a:lnSpc>
            </a:pPr>
            <a:r>
              <a:rPr lang="en-US"/>
              <a:t>Identify the theme layer (must be spatially indexed)</a:t>
            </a:r>
          </a:p>
          <a:p>
            <a:pPr eaLnBrk="1" hangingPunct="1">
              <a:lnSpc>
                <a:spcPct val="90000"/>
              </a:lnSpc>
            </a:pPr>
            <a:r>
              <a:rPr lang="en-US"/>
              <a:t>AGGREGATE_TYPE and AGGREGATE_COLUMN</a:t>
            </a:r>
          </a:p>
          <a:p>
            <a:pPr lvl="1" eaLnBrk="1" hangingPunct="1">
              <a:lnSpc>
                <a:spcPct val="90000"/>
              </a:lnSpc>
            </a:pPr>
            <a:r>
              <a:rPr lang="en-US"/>
              <a:t>Identify the aggregate function to run on the specified column</a:t>
            </a:r>
          </a:p>
          <a:p>
            <a:pPr eaLnBrk="1" hangingPunct="1">
              <a:lnSpc>
                <a:spcPct val="90000"/>
              </a:lnSpc>
            </a:pPr>
            <a:r>
              <a:rPr lang="en-US"/>
              <a:t>GEOMETRY</a:t>
            </a:r>
          </a:p>
          <a:p>
            <a:pPr lvl="1" eaLnBrk="1" hangingPunct="1">
              <a:lnSpc>
                <a:spcPct val="90000"/>
              </a:lnSpc>
            </a:pPr>
            <a:r>
              <a:rPr lang="en-US"/>
              <a:t>Query window SDO_GEOMETRY from a table, constructor, or the result of another function</a:t>
            </a:r>
          </a:p>
          <a:p>
            <a:pPr eaLnBrk="1" hangingPunct="1">
              <a:lnSpc>
                <a:spcPct val="90000"/>
              </a:lnSpc>
            </a:pPr>
            <a:r>
              <a:rPr lang="en-US"/>
              <a:t>DISTANCE_SPEC</a:t>
            </a:r>
          </a:p>
          <a:p>
            <a:pPr lvl="1" eaLnBrk="1" hangingPunct="1">
              <a:lnSpc>
                <a:spcPct val="90000"/>
              </a:lnSpc>
            </a:pPr>
            <a:r>
              <a:rPr lang="en-US"/>
              <a:t>Optional specification used for the window layer</a:t>
            </a:r>
          </a:p>
          <a:p>
            <a:pPr lvl="1" eaLnBrk="1" hangingPunct="1">
              <a:lnSpc>
                <a:spcPct val="90000"/>
              </a:lnSpc>
            </a:pPr>
            <a:r>
              <a:rPr lang="en-US"/>
              <a:t>If not specified, ANYINTERACT processing is done</a:t>
            </a:r>
          </a:p>
          <a:p>
            <a:pPr lvl="1" eaLnBrk="1" hangingPunct="1">
              <a:lnSpc>
                <a:spcPct val="90000"/>
              </a:lnSpc>
            </a:pPr>
            <a:r>
              <a:rPr lang="en-US"/>
              <a:t>If specified 'DISTANCE=n [unit=unit]' then WITHIN_DISTANCE processing is done</a:t>
            </a:r>
          </a:p>
          <a:p>
            <a:pPr lvl="1" eaLnBrk="1" hangingPunct="1">
              <a:lnSpc>
                <a:spcPct val="90000"/>
              </a:lnSpc>
            </a:pPr>
            <a:r>
              <a:rPr lang="en-US"/>
              <a:t>If specified 'SDO_NUM_RES=n' then nearest neighbor processing is done</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9"/>
          <p:cNvSpPr>
            <a:spLocks noGrp="1" noChangeArrowheads="1"/>
          </p:cNvSpPr>
          <p:nvPr>
            <p:ph type="title"/>
          </p:nvPr>
        </p:nvSpPr>
        <p:spPr/>
        <p:txBody>
          <a:bodyPr/>
          <a:lstStyle/>
          <a:p>
            <a:pPr eaLnBrk="1" hangingPunct="1"/>
            <a:r>
              <a:rPr lang="en-US"/>
              <a:t>aggregates_for_geometry() example</a:t>
            </a:r>
          </a:p>
        </p:txBody>
      </p:sp>
      <p:sp>
        <p:nvSpPr>
          <p:cNvPr id="12291" name="Rectangle 10"/>
          <p:cNvSpPr>
            <a:spLocks noGrp="1" noChangeArrowheads="1"/>
          </p:cNvSpPr>
          <p:nvPr>
            <p:ph type="body" idx="1"/>
          </p:nvPr>
        </p:nvSpPr>
        <p:spPr/>
        <p:txBody>
          <a:bodyPr/>
          <a:lstStyle/>
          <a:p>
            <a:pPr eaLnBrk="1" hangingPunct="1"/>
            <a:r>
              <a:rPr lang="en-US"/>
              <a:t>Find how large a population lives in a radius  of 3 miles around a point </a:t>
            </a:r>
          </a:p>
          <a:p>
            <a:pPr eaLnBrk="1" hangingPunct="1">
              <a:buFontTx/>
              <a:buNone/>
            </a:pPr>
            <a:endParaRPr lang="en-US"/>
          </a:p>
        </p:txBody>
      </p:sp>
      <p:sp>
        <p:nvSpPr>
          <p:cNvPr id="12292" name="Text Box 3"/>
          <p:cNvSpPr txBox="1">
            <a:spLocks noChangeArrowheads="1"/>
          </p:cNvSpPr>
          <p:nvPr/>
        </p:nvSpPr>
        <p:spPr bwMode="auto">
          <a:xfrm>
            <a:off x="633413" y="2909888"/>
            <a:ext cx="8891587" cy="19446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70000"/>
              </a:lnSpc>
              <a:buClrTx/>
            </a:pPr>
            <a:r>
              <a:rPr lang="en-US" sz="1800">
                <a:solidFill>
                  <a:srgbClr val="000066"/>
                </a:solidFill>
                <a:latin typeface="Courier New" pitchFamily="-111" charset="0"/>
              </a:rPr>
              <a:t>SELECT sdo_sam.aggregates_for_geometry(</a:t>
            </a:r>
          </a:p>
          <a:p>
            <a:pPr algn="l" defTabSz="822325" eaLnBrk="0" hangingPunct="0">
              <a:lnSpc>
                <a:spcPct val="70000"/>
              </a:lnSpc>
              <a:buClrTx/>
            </a:pPr>
            <a:r>
              <a:rPr lang="en-US" sz="1800">
                <a:solidFill>
                  <a:srgbClr val="000066"/>
                </a:solidFill>
                <a:latin typeface="Courier New" pitchFamily="-111" charset="0"/>
              </a:rPr>
              <a:t>  'US_COUNTIES', 'GEOM','sum', 'totpop',</a:t>
            </a:r>
          </a:p>
          <a:p>
            <a:pPr algn="l" defTabSz="822325" eaLnBrk="0" hangingPunct="0">
              <a:lnSpc>
                <a:spcPct val="70000"/>
              </a:lnSpc>
              <a:buClrTx/>
            </a:pPr>
            <a:r>
              <a:rPr lang="en-US" sz="1800">
                <a:solidFill>
                  <a:srgbClr val="000066"/>
                </a:solidFill>
                <a:latin typeface="Courier New" pitchFamily="-111" charset="0"/>
              </a:rPr>
              <a:t>  SDO_GEOMETRY(2001, 8307,</a:t>
            </a:r>
          </a:p>
          <a:p>
            <a:pPr algn="l" defTabSz="822325" eaLnBrk="0" hangingPunct="0">
              <a:lnSpc>
                <a:spcPct val="70000"/>
              </a:lnSpc>
              <a:buClrTx/>
            </a:pPr>
            <a:r>
              <a:rPr lang="en-US" sz="1800">
                <a:solidFill>
                  <a:srgbClr val="000066"/>
                </a:solidFill>
                <a:latin typeface="Courier New" pitchFamily="-111" charset="0"/>
              </a:rPr>
              <a:t>    SDO_POINT_TYPE(-73.943849, 40.6698,NULL),NULL,NULL),</a:t>
            </a:r>
          </a:p>
          <a:p>
            <a:pPr algn="l" defTabSz="822325" eaLnBrk="0" hangingPunct="0">
              <a:lnSpc>
                <a:spcPct val="70000"/>
              </a:lnSpc>
              <a:buClrTx/>
            </a:pPr>
            <a:r>
              <a:rPr lang="en-US" sz="1800">
                <a:solidFill>
                  <a:srgbClr val="000066"/>
                </a:solidFill>
                <a:latin typeface="Courier New" pitchFamily="-111" charset="0"/>
              </a:rPr>
              <a:t>   'distance=3 unit=mile')</a:t>
            </a:r>
          </a:p>
          <a:p>
            <a:pPr algn="l" defTabSz="822325" eaLnBrk="0" hangingPunct="0">
              <a:lnSpc>
                <a:spcPct val="70000"/>
              </a:lnSpc>
              <a:buClrTx/>
            </a:pPr>
            <a:r>
              <a:rPr lang="en-US" sz="1800">
                <a:solidFill>
                  <a:srgbClr val="000066"/>
                </a:solidFill>
                <a:latin typeface="Courier New" pitchFamily="-111" charset="0"/>
              </a:rPr>
              <a:t>FROM DUAL;</a:t>
            </a:r>
          </a:p>
        </p:txBody>
      </p:sp>
      <p:sp>
        <p:nvSpPr>
          <p:cNvPr id="12293" name="Text Box 8"/>
          <p:cNvSpPr txBox="1">
            <a:spLocks noChangeArrowheads="1"/>
          </p:cNvSpPr>
          <p:nvPr/>
        </p:nvSpPr>
        <p:spPr bwMode="auto">
          <a:xfrm>
            <a:off x="609600" y="5186363"/>
            <a:ext cx="8891588" cy="369887"/>
          </a:xfrm>
          <a:prstGeom prst="rect">
            <a:avLst/>
          </a:prstGeom>
          <a:solidFill>
            <a:srgbClr val="FFFF66"/>
          </a:solidFill>
          <a:ln w="9525">
            <a:solidFill>
              <a:schemeClr val="tx1"/>
            </a:solidFill>
            <a:miter lim="800000"/>
            <a:headEnd/>
            <a:tailEnd/>
          </a:ln>
        </p:spPr>
        <p:txBody>
          <a:bodyPr lIns="92075" tIns="46038" rIns="92075" bIns="46038">
            <a:prstTxWarp prst="textNoShape">
              <a:avLst/>
            </a:prstTxWarp>
            <a:spAutoFit/>
          </a:bodyPr>
          <a:lstStyle/>
          <a:p>
            <a:pPr algn="l" defTabSz="822325" eaLnBrk="0" hangingPunct="0">
              <a:lnSpc>
                <a:spcPct val="100000"/>
              </a:lnSpc>
              <a:buClrTx/>
            </a:pPr>
            <a:r>
              <a:rPr lang="en-US" sz="1800">
                <a:solidFill>
                  <a:srgbClr val="000066"/>
                </a:solidFill>
                <a:latin typeface="Courier New" pitchFamily="-111" charset="0"/>
              </a:rPr>
              <a:t>724464.319</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t>aggregates_for_geometry() example</a:t>
            </a:r>
          </a:p>
        </p:txBody>
      </p:sp>
      <p:sp>
        <p:nvSpPr>
          <p:cNvPr id="1028" name="Rectangle 3"/>
          <p:cNvSpPr>
            <a:spLocks noGrp="1" noChangeArrowheads="1"/>
          </p:cNvSpPr>
          <p:nvPr>
            <p:ph type="body" idx="1"/>
          </p:nvPr>
        </p:nvSpPr>
        <p:spPr/>
        <p:txBody>
          <a:bodyPr/>
          <a:lstStyle/>
          <a:p>
            <a:pPr eaLnBrk="1" hangingPunct="1"/>
            <a:r>
              <a:rPr lang="en-US"/>
              <a:t>The area covers counties in NY</a:t>
            </a:r>
          </a:p>
        </p:txBody>
      </p:sp>
      <p:graphicFrame>
        <p:nvGraphicFramePr>
          <p:cNvPr id="1026" name="Object 4"/>
          <p:cNvGraphicFramePr>
            <a:graphicFrameLocks noChangeAspect="1"/>
          </p:cNvGraphicFramePr>
          <p:nvPr/>
        </p:nvGraphicFramePr>
        <p:xfrm>
          <a:off x="1028700" y="2819400"/>
          <a:ext cx="3467100" cy="2343150"/>
        </p:xfrm>
        <a:graphic>
          <a:graphicData uri="http://schemas.openxmlformats.org/presentationml/2006/ole">
            <p:oleObj spid="_x0000_s1026" name="Bitmap Image" r:id="rId3" imgW="2600000" imgH="2343477" progId="">
              <p:embed/>
            </p:oleObj>
          </a:graphicData>
        </a:graphic>
      </p:graphicFrame>
      <p:sp>
        <p:nvSpPr>
          <p:cNvPr id="1029" name="Text Box 5"/>
          <p:cNvSpPr txBox="1">
            <a:spLocks noChangeArrowheads="1"/>
          </p:cNvSpPr>
          <p:nvPr/>
        </p:nvSpPr>
        <p:spPr bwMode="auto">
          <a:xfrm>
            <a:off x="4851400" y="2895600"/>
            <a:ext cx="4749800" cy="2155825"/>
          </a:xfrm>
          <a:prstGeom prst="rect">
            <a:avLst/>
          </a:prstGeom>
          <a:noFill/>
          <a:ln w="9525">
            <a:noFill/>
            <a:miter lim="800000"/>
            <a:headEnd/>
            <a:tailEnd/>
          </a:ln>
        </p:spPr>
        <p:txBody>
          <a:bodyPr wrap="none" lIns="12700" tIns="12700" rIns="12700" bIns="12700">
            <a:prstTxWarp prst="textNoShape">
              <a:avLst/>
            </a:prstTxWarp>
            <a:spAutoFit/>
          </a:bodyPr>
          <a:lstStyle/>
          <a:p>
            <a:pPr algn="l" defTabSz="228600">
              <a:lnSpc>
                <a:spcPct val="100000"/>
              </a:lnSpc>
              <a:spcBef>
                <a:spcPct val="20000"/>
              </a:spcBef>
              <a:buClr>
                <a:srgbClr val="FF0000"/>
              </a:buClr>
              <a:buFont typeface="Arial" pitchFamily="-111" charset="0"/>
              <a:buNone/>
            </a:pPr>
            <a:r>
              <a:rPr lang="en-US">
                <a:latin typeface="Courier New" pitchFamily="-111" charset="0"/>
              </a:rPr>
              <a:t>                     % AREA</a:t>
            </a:r>
          </a:p>
          <a:p>
            <a:pPr algn="l" defTabSz="228600">
              <a:lnSpc>
                <a:spcPct val="100000"/>
              </a:lnSpc>
              <a:spcBef>
                <a:spcPct val="20000"/>
              </a:spcBef>
              <a:buClr>
                <a:srgbClr val="FF0000"/>
              </a:buClr>
              <a:buFont typeface="Arial" pitchFamily="-111" charset="0"/>
              <a:buNone/>
            </a:pPr>
            <a:r>
              <a:rPr lang="en-US">
                <a:latin typeface="Courier New" pitchFamily="-111" charset="0"/>
              </a:rPr>
              <a:t>COUNTY    ST TOTPOP  COVERED</a:t>
            </a:r>
          </a:p>
          <a:p>
            <a:pPr algn="l" defTabSz="228600">
              <a:lnSpc>
                <a:spcPct val="100000"/>
              </a:lnSpc>
              <a:spcBef>
                <a:spcPct val="20000"/>
              </a:spcBef>
              <a:buClr>
                <a:srgbClr val="FF0000"/>
              </a:buClr>
              <a:buFont typeface="Arial" pitchFamily="-111" charset="0"/>
              <a:buNone/>
            </a:pPr>
            <a:r>
              <a:rPr lang="en-US">
                <a:latin typeface="Courier New" pitchFamily="-111" charset="0"/>
              </a:rPr>
              <a:t>--------- -- ------  ----------</a:t>
            </a:r>
          </a:p>
          <a:p>
            <a:pPr algn="l" defTabSz="228600">
              <a:lnSpc>
                <a:spcPct val="100000"/>
              </a:lnSpc>
              <a:spcBef>
                <a:spcPct val="20000"/>
              </a:spcBef>
              <a:buClr>
                <a:srgbClr val="FF0000"/>
              </a:buClr>
              <a:buFont typeface="Arial" pitchFamily="-111" charset="0"/>
              <a:buNone/>
            </a:pPr>
            <a:r>
              <a:rPr lang="en-US">
                <a:latin typeface="Courier New" pitchFamily="-111" charset="0"/>
              </a:rPr>
              <a:t>Queens    NY 1951598 00.5437756</a:t>
            </a:r>
          </a:p>
          <a:p>
            <a:pPr algn="l" defTabSz="228600">
              <a:lnSpc>
                <a:spcPct val="100000"/>
              </a:lnSpc>
              <a:spcBef>
                <a:spcPct val="20000"/>
              </a:spcBef>
              <a:buClr>
                <a:srgbClr val="FF0000"/>
              </a:buClr>
              <a:buFont typeface="Arial" pitchFamily="-111" charset="0"/>
              <a:buNone/>
            </a:pPr>
            <a:r>
              <a:rPr lang="en-US">
                <a:latin typeface="Courier New" pitchFamily="-111" charset="0"/>
              </a:rPr>
              <a:t>Kings     NY 2300664 31.0430579</a:t>
            </a:r>
          </a:p>
          <a:p>
            <a:pPr algn="l" defTabSz="228600">
              <a:lnSpc>
                <a:spcPct val="100000"/>
              </a:lnSpc>
              <a:spcBef>
                <a:spcPct val="20000"/>
              </a:spcBef>
              <a:buClr>
                <a:srgbClr val="FF0000"/>
              </a:buClr>
              <a:buFont typeface="Arial" pitchFamily="-111" charset="0"/>
              <a:buNone/>
            </a:pPr>
            <a:r>
              <a:rPr lang="en-US">
                <a:latin typeface="Courier New" pitchFamily="-111" charset="0"/>
              </a:rPr>
              <a:t>New York  NY 1487536 00.0188785</a:t>
            </a:r>
          </a:p>
        </p:txBody>
      </p:sp>
    </p:spTree>
  </p:cSld>
  <p:clrMapOvr>
    <a:masterClrMapping/>
  </p:clrMapOvr>
  <p:transition>
    <p:wipe dir="r"/>
  </p:transition>
</p:sld>
</file>

<file path=ppt/theme/theme1.xml><?xml version="1.0" encoding="utf-8"?>
<a:theme xmlns:a="http://schemas.openxmlformats.org/drawingml/2006/main" name="Oracle">
  <a:themeElements>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Orac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1"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Oracle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Designs\Oracle.pot</Template>
  <TotalTime>323</TotalTime>
  <Words>6538</Words>
  <Application>Microsoft Macintosh PowerPoint</Application>
  <PresentationFormat>A4 Paper (210x297 mm)</PresentationFormat>
  <Paragraphs>593</Paragraphs>
  <Slides>46</Slides>
  <Notes>41</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Oracle</vt:lpstr>
      <vt:lpstr>Bitmap Image</vt:lpstr>
      <vt:lpstr>Slide 1</vt:lpstr>
      <vt:lpstr>Spatial Data Mining</vt:lpstr>
      <vt:lpstr>Spatial Analysis in Oracle10g</vt:lpstr>
      <vt:lpstr>Slide 4</vt:lpstr>
      <vt:lpstr>Neighborhood Analysis</vt:lpstr>
      <vt:lpstr>aggregates_for_geometry()</vt:lpstr>
      <vt:lpstr>aggregates_for_geometry()</vt:lpstr>
      <vt:lpstr>aggregates_for_geometry() example</vt:lpstr>
      <vt:lpstr>aggregates_for_geometry() example</vt:lpstr>
      <vt:lpstr>aggregates_for_layer()</vt:lpstr>
      <vt:lpstr>aggregates_for_layer()</vt:lpstr>
      <vt:lpstr>aggregates_for_layer()</vt:lpstr>
      <vt:lpstr>aggregates_for_layer()</vt:lpstr>
      <vt:lpstr>aggregates_for_geometry() example</vt:lpstr>
      <vt:lpstr>tiled_aggregates() </vt:lpstr>
      <vt:lpstr>tiled_aggregates()</vt:lpstr>
      <vt:lpstr>tiled_aggregates() example</vt:lpstr>
      <vt:lpstr>tiled_aggregates() example</vt:lpstr>
      <vt:lpstr>Slide 19</vt:lpstr>
      <vt:lpstr>Spatial Binning</vt:lpstr>
      <vt:lpstr>Spatial Binning: the process</vt:lpstr>
      <vt:lpstr>Step 1: Create bin table</vt:lpstr>
      <vt:lpstr>tiled_bin() </vt:lpstr>
      <vt:lpstr>Step 2: Add bin id column to layer</vt:lpstr>
      <vt:lpstr>Step 3: Associate geometries to bins</vt:lpstr>
      <vt:lpstr>bin_layer()</vt:lpstr>
      <vt:lpstr>Step 4: Aggregate by bins</vt:lpstr>
      <vt:lpstr>Drill-down </vt:lpstr>
      <vt:lpstr>Step 5: Bin new geometries</vt:lpstr>
      <vt:lpstr>bin_geometry() example </vt:lpstr>
      <vt:lpstr>Slide 31</vt:lpstr>
      <vt:lpstr>Clustering Analysis</vt:lpstr>
      <vt:lpstr>spatial_clusters()</vt:lpstr>
      <vt:lpstr>spatial_clusters() example</vt:lpstr>
      <vt:lpstr>Slide 35</vt:lpstr>
      <vt:lpstr>Colocation Analysis </vt:lpstr>
      <vt:lpstr>colocated_reference_features()</vt:lpstr>
      <vt:lpstr>Colocation Analysis example</vt:lpstr>
      <vt:lpstr>Slide 39</vt:lpstr>
      <vt:lpstr>Geometry and Layer Simplification</vt:lpstr>
      <vt:lpstr>Geometry and Layer Simplification</vt:lpstr>
      <vt:lpstr>simplify_geometry() </vt:lpstr>
      <vt:lpstr>simplify_layer() </vt:lpstr>
      <vt:lpstr>simplify_geometry() example</vt:lpstr>
      <vt:lpstr>simplify_layer() example</vt:lpstr>
      <vt:lpstr>Slide 46</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 Godfrind</dc:creator>
  <cp:lastModifiedBy>Albert Godfrind</cp:lastModifiedBy>
  <cp:revision>33</cp:revision>
  <dcterms:created xsi:type="dcterms:W3CDTF">2014-08-11T14:47:06Z</dcterms:created>
  <dcterms:modified xsi:type="dcterms:W3CDTF">2014-08-11T14:47:12Z</dcterms:modified>
</cp:coreProperties>
</file>