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4.xml" ContentType="application/vnd.openxmlformats-officedocument.presentationml.notesSlid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54" r:id="rId1"/>
  </p:sldMasterIdLst>
  <p:notesMasterIdLst>
    <p:notesMasterId r:id="rId36"/>
  </p:notesMasterIdLst>
  <p:sldIdLst>
    <p:sldId id="308" r:id="rId2"/>
    <p:sldId id="307" r:id="rId3"/>
    <p:sldId id="268" r:id="rId4"/>
    <p:sldId id="269" r:id="rId5"/>
    <p:sldId id="271" r:id="rId6"/>
    <p:sldId id="275" r:id="rId7"/>
    <p:sldId id="279" r:id="rId8"/>
    <p:sldId id="280" r:id="rId9"/>
    <p:sldId id="281" r:id="rId10"/>
    <p:sldId id="283" r:id="rId11"/>
    <p:sldId id="285" r:id="rId12"/>
    <p:sldId id="286" r:id="rId13"/>
    <p:sldId id="287" r:id="rId14"/>
    <p:sldId id="288" r:id="rId15"/>
    <p:sldId id="289" r:id="rId16"/>
    <p:sldId id="290" r:id="rId17"/>
    <p:sldId id="291" r:id="rId18"/>
    <p:sldId id="292" r:id="rId19"/>
    <p:sldId id="294" r:id="rId20"/>
    <p:sldId id="295" r:id="rId21"/>
    <p:sldId id="296" r:id="rId22"/>
    <p:sldId id="297" r:id="rId23"/>
    <p:sldId id="298" r:id="rId24"/>
    <p:sldId id="299" r:id="rId25"/>
    <p:sldId id="300" r:id="rId26"/>
    <p:sldId id="301" r:id="rId27"/>
    <p:sldId id="302" r:id="rId28"/>
    <p:sldId id="304" r:id="rId29"/>
    <p:sldId id="305" r:id="rId30"/>
    <p:sldId id="306" r:id="rId31"/>
    <p:sldId id="309" r:id="rId32"/>
    <p:sldId id="310" r:id="rId33"/>
    <p:sldId id="311" r:id="rId34"/>
    <p:sldId id="259" r:id="rId35"/>
  </p:sldIdLst>
  <p:sldSz cx="9906000" cy="6858000" type="A4"/>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mn-ea"/>
        <a:cs typeface="+mn-cs"/>
      </a:defRPr>
    </a:lvl5pPr>
    <a:lvl6pPr marL="2286000" algn="l" defTabSz="457200" rtl="0" eaLnBrk="1" latinLnBrk="0" hangingPunct="1">
      <a:defRPr sz="2000" b="1" kern="1200">
        <a:solidFill>
          <a:schemeClr val="tx1"/>
        </a:solidFill>
        <a:latin typeface="Arial" pitchFamily="-111" charset="0"/>
        <a:ea typeface="+mn-ea"/>
        <a:cs typeface="+mn-cs"/>
      </a:defRPr>
    </a:lvl6pPr>
    <a:lvl7pPr marL="2743200" algn="l" defTabSz="457200" rtl="0" eaLnBrk="1" latinLnBrk="0" hangingPunct="1">
      <a:defRPr sz="2000" b="1" kern="1200">
        <a:solidFill>
          <a:schemeClr val="tx1"/>
        </a:solidFill>
        <a:latin typeface="Arial" pitchFamily="-111" charset="0"/>
        <a:ea typeface="+mn-ea"/>
        <a:cs typeface="+mn-cs"/>
      </a:defRPr>
    </a:lvl7pPr>
    <a:lvl8pPr marL="3200400" algn="l" defTabSz="457200" rtl="0" eaLnBrk="1" latinLnBrk="0" hangingPunct="1">
      <a:defRPr sz="2000" b="1" kern="1200">
        <a:solidFill>
          <a:schemeClr val="tx1"/>
        </a:solidFill>
        <a:latin typeface="Arial" pitchFamily="-111" charset="0"/>
        <a:ea typeface="+mn-ea"/>
        <a:cs typeface="+mn-cs"/>
      </a:defRPr>
    </a:lvl8pPr>
    <a:lvl9pPr marL="3657600" algn="l" defTabSz="457200" rtl="0" eaLnBrk="1" latinLnBrk="0" hangingPunct="1">
      <a:defRPr sz="2000" b="1" kern="1200">
        <a:solidFill>
          <a:schemeClr val="tx1"/>
        </a:solidFill>
        <a:latin typeface="Arial" pitchFamily="-11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2488" autoAdjust="0"/>
    <p:restoredTop sz="90929"/>
  </p:normalViewPr>
  <p:slideViewPr>
    <p:cSldViewPr>
      <p:cViewPr varScale="1">
        <p:scale>
          <a:sx n="95" d="100"/>
          <a:sy n="95" d="100"/>
        </p:scale>
        <p:origin x="-216" y="-10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20000"/>
              </a:spcBef>
              <a:buClr>
                <a:srgbClr val="FF0000"/>
              </a:buClr>
              <a:buFont typeface="Arial" pitchFamily="-111" charset="0"/>
              <a:buNone/>
              <a:defRPr sz="1200"/>
            </a:lvl1pPr>
          </a:lstStyle>
          <a:p>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20000"/>
              </a:spcBef>
              <a:buClr>
                <a:srgbClr val="FF0000"/>
              </a:buClr>
              <a:buFont typeface="Arial" pitchFamily="-111" charset="0"/>
              <a:buNone/>
              <a:defRPr sz="1200"/>
            </a:lvl1pPr>
          </a:lstStyle>
          <a:p>
            <a:endParaRPr lang="en-US"/>
          </a:p>
        </p:txBody>
      </p:sp>
      <p:sp>
        <p:nvSpPr>
          <p:cNvPr id="614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20000"/>
              </a:spcBef>
              <a:buClr>
                <a:srgbClr val="FF0000"/>
              </a:buClr>
              <a:buFont typeface="Arial" pitchFamily="-111" charset="0"/>
              <a:buNone/>
              <a:defRPr sz="1200"/>
            </a:lvl1pPr>
          </a:lstStyle>
          <a:p>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20000"/>
              </a:spcBef>
              <a:buClr>
                <a:srgbClr val="FF0000"/>
              </a:buClr>
              <a:buFont typeface="Arial" pitchFamily="-111" charset="0"/>
              <a:buNone/>
              <a:defRPr sz="1200"/>
            </a:lvl1pPr>
          </a:lstStyle>
          <a:p>
            <a:fld id="{D088F3CB-97B0-944C-94F7-B92D2423AA5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1" charset="0"/>
        <a:ea typeface="Times New Roman" pitchFamily="-111" charset="0"/>
        <a:cs typeface="Times New Roman" pitchFamily="-111" charset="0"/>
      </a:defRPr>
    </a:lvl1pPr>
    <a:lvl2pPr marL="457200" algn="l" rtl="0" fontAlgn="base">
      <a:spcBef>
        <a:spcPct val="30000"/>
      </a:spcBef>
      <a:spcAft>
        <a:spcPct val="0"/>
      </a:spcAft>
      <a:defRPr sz="1200" kern="1200">
        <a:solidFill>
          <a:schemeClr val="tx1"/>
        </a:solidFill>
        <a:latin typeface="Times New Roman" pitchFamily="-111" charset="0"/>
        <a:ea typeface="Times New Roman" pitchFamily="-111" charset="0"/>
        <a:cs typeface="Times New Roman" pitchFamily="-111" charset="0"/>
      </a:defRPr>
    </a:lvl2pPr>
    <a:lvl3pPr marL="914400" algn="l" rtl="0" fontAlgn="base">
      <a:spcBef>
        <a:spcPct val="30000"/>
      </a:spcBef>
      <a:spcAft>
        <a:spcPct val="0"/>
      </a:spcAft>
      <a:defRPr sz="1200" kern="1200">
        <a:solidFill>
          <a:schemeClr val="tx1"/>
        </a:solidFill>
        <a:latin typeface="Times New Roman" pitchFamily="-111" charset="0"/>
        <a:ea typeface="Times New Roman" pitchFamily="-111" charset="0"/>
        <a:cs typeface="Times New Roman" pitchFamily="-111" charset="0"/>
      </a:defRPr>
    </a:lvl3pPr>
    <a:lvl4pPr marL="1371600" algn="l" rtl="0" fontAlgn="base">
      <a:spcBef>
        <a:spcPct val="30000"/>
      </a:spcBef>
      <a:spcAft>
        <a:spcPct val="0"/>
      </a:spcAft>
      <a:defRPr sz="1200" kern="1200">
        <a:solidFill>
          <a:schemeClr val="tx1"/>
        </a:solidFill>
        <a:latin typeface="Times New Roman" pitchFamily="-111" charset="0"/>
        <a:ea typeface="Times New Roman" pitchFamily="-111" charset="0"/>
        <a:cs typeface="Times New Roman" pitchFamily="-111" charset="0"/>
      </a:defRPr>
    </a:lvl4pPr>
    <a:lvl5pPr marL="1828800" algn="l" rtl="0" fontAlgn="base">
      <a:spcBef>
        <a:spcPct val="30000"/>
      </a:spcBef>
      <a:spcAft>
        <a:spcPct val="0"/>
      </a:spcAft>
      <a:defRPr sz="1200" kern="1200">
        <a:solidFill>
          <a:schemeClr val="tx1"/>
        </a:solidFill>
        <a:latin typeface="Times New Roman" pitchFamily="-111" charset="0"/>
        <a:ea typeface="Times New Roman" pitchFamily="-111" charset="0"/>
        <a:cs typeface="Times New Roman" pitchFamily="-111"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58EF3-FE34-5640-9C53-1FAADB6FE073}" type="slidenum">
              <a:rPr lang="en-US"/>
              <a:pPr/>
              <a:t>1</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79855-3B60-5442-8815-14D141E3D1DA}" type="slidenum">
              <a:rPr lang="en-US"/>
              <a:pPr/>
              <a:t>11</a:t>
            </a:fld>
            <a:endParaRPr lang="en-US"/>
          </a:p>
        </p:txBody>
      </p:sp>
      <p:sp>
        <p:nvSpPr>
          <p:cNvPr id="510978" name="Rectangle 2"/>
          <p:cNvSpPr>
            <a:spLocks noGrp="1" noRot="1" noChangeAspect="1" noChangeArrowheads="1" noTextEdit="1"/>
          </p:cNvSpPr>
          <p:nvPr>
            <p:ph type="sldImg"/>
          </p:nvPr>
        </p:nvSpPr>
        <p:spPr>
          <a:xfrm>
            <a:off x="212725" y="458788"/>
            <a:ext cx="6432550" cy="4454525"/>
          </a:xfrm>
          <a:ln w="12700" cap="flat"/>
        </p:spPr>
      </p:sp>
      <p:sp>
        <p:nvSpPr>
          <p:cNvPr id="510979"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Disabling Workspace Participation for a Table</a:t>
            </a:r>
          </a:p>
          <a:p>
            <a:pPr lvl="1"/>
            <a:r>
              <a:rPr lang="en-US"/>
              <a:t>The </a:t>
            </a:r>
            <a:r>
              <a:rPr lang="en-US">
                <a:latin typeface="Courier New" pitchFamily="-111" charset="0"/>
              </a:rPr>
              <a:t>DisableVersioning</a:t>
            </a:r>
            <a:r>
              <a:rPr lang="en-US"/>
              <a:t> procedure is used to reverse the effect of the </a:t>
            </a:r>
            <a:r>
              <a:rPr lang="en-US">
                <a:latin typeface="Courier New" pitchFamily="-111" charset="0"/>
              </a:rPr>
              <a:t>EnableVersioning</a:t>
            </a:r>
            <a:r>
              <a:rPr lang="en-US"/>
              <a:t> procedure. It deletes the Workspace Manager infrastructure for versioning of rows, but does not affect any user data in the LIVE workspace. The workspace hierarchy and any savepoints still exist, but all rows are the same as in the LIVE workspace. If there are multiple versions of a row in the table for which versioning is disabled, only the most recent version of the row is kept.</a:t>
            </a:r>
          </a:p>
          <a:p>
            <a:pPr lvl="1"/>
            <a:r>
              <a:rPr lang="en-US"/>
              <a:t>The given example disables versioning on the </a:t>
            </a:r>
            <a:r>
              <a:rPr lang="en-US" sz="1100">
                <a:latin typeface="Courier New" pitchFamily="-111" charset="0"/>
              </a:rPr>
              <a:t>PARCELS</a:t>
            </a:r>
            <a:r>
              <a:rPr lang="en-US"/>
              <a:t>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09417-1A6D-EE4B-A55F-4434CC269A87}" type="slidenum">
              <a:rPr lang="en-US"/>
              <a:pPr/>
              <a:t>12</a:t>
            </a:fld>
            <a:endParaRPr lang="en-US"/>
          </a:p>
        </p:txBody>
      </p:sp>
      <p:sp>
        <p:nvSpPr>
          <p:cNvPr id="513026" name="Rectangle 2"/>
          <p:cNvSpPr>
            <a:spLocks noGrp="1" noRot="1" noChangeAspect="1" noChangeArrowheads="1" noTextEdit="1"/>
          </p:cNvSpPr>
          <p:nvPr>
            <p:ph type="sldImg"/>
          </p:nvPr>
        </p:nvSpPr>
        <p:spPr>
          <a:xfrm>
            <a:off x="212725" y="458788"/>
            <a:ext cx="6432550" cy="4454525"/>
          </a:xfrm>
          <a:ln w="12700" cap="flat"/>
        </p:spPr>
      </p:sp>
      <p:sp>
        <p:nvSpPr>
          <p:cNvPr id="513027"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Creating a Workspace</a:t>
            </a:r>
          </a:p>
          <a:p>
            <a:pPr lvl="1"/>
            <a:r>
              <a:rPr lang="en-US"/>
              <a:t>If the session has not explicitly entered a workspace, it is in the LIVE database workspace, and the new workspace is a child of the LIVE workspace. </a:t>
            </a:r>
          </a:p>
          <a:p>
            <a:pPr lvl="1"/>
            <a:r>
              <a:rPr lang="en-US"/>
              <a:t>This procedure does not implicitly go to the workspace created. To go to the workspace, use the </a:t>
            </a:r>
            <a:r>
              <a:rPr lang="en-US">
                <a:latin typeface="Courier New" pitchFamily="-111" charset="0"/>
              </a:rPr>
              <a:t>GotoWorkSpace</a:t>
            </a:r>
            <a:r>
              <a:rPr lang="en-US"/>
              <a:t> procedure.</a:t>
            </a:r>
          </a:p>
          <a:p>
            <a:pPr lvl="1"/>
            <a:r>
              <a:rPr lang="en-US"/>
              <a:t>Savepoints are presented in more detail later, but a snapshot known as an implicit savepoint is created in the current version of the current workspace when a new workspace is created. This allows the child workspace to have a transactionally consistent view of the database. The current version for which the savepoint is created does not have to be the latest version in the current workspace. </a:t>
            </a:r>
          </a:p>
          <a:p>
            <a:pPr lvl="1"/>
            <a:r>
              <a:rPr lang="en-US"/>
              <a:t>An exception is raised if a workspace already exists or the user does not have the privilege to create a workspace.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6D0E6-6D8A-A94E-8EB7-B045B8E67B1F}" type="slidenum">
              <a:rPr lang="en-US"/>
              <a:pPr/>
              <a:t>13</a:t>
            </a:fld>
            <a:endParaRPr lang="en-US"/>
          </a:p>
        </p:txBody>
      </p:sp>
      <p:sp>
        <p:nvSpPr>
          <p:cNvPr id="515074" name="Rectangle 2"/>
          <p:cNvSpPr>
            <a:spLocks noGrp="1" noRot="1" noChangeAspect="1" noChangeArrowheads="1" noTextEdit="1"/>
          </p:cNvSpPr>
          <p:nvPr>
            <p:ph type="sldImg"/>
          </p:nvPr>
        </p:nvSpPr>
        <p:spPr>
          <a:xfrm>
            <a:off x="212725" y="458788"/>
            <a:ext cx="6432550" cy="4454525"/>
          </a:xfrm>
          <a:ln w="12700" cap="flat"/>
        </p:spPr>
      </p:sp>
      <p:sp>
        <p:nvSpPr>
          <p:cNvPr id="515075"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Associating a User with a Workspace</a:t>
            </a:r>
          </a:p>
          <a:p>
            <a:pPr lvl="1"/>
            <a:r>
              <a:rPr lang="en-US"/>
              <a:t>When a user logs in to the Oracle server, they are placed in the </a:t>
            </a:r>
            <a:r>
              <a:rPr lang="en-US">
                <a:latin typeface="Courier New" pitchFamily="-111" charset="0"/>
              </a:rPr>
              <a:t>LIVE</a:t>
            </a:r>
            <a:r>
              <a:rPr lang="en-US"/>
              <a:t> workspace.</a:t>
            </a:r>
          </a:p>
          <a:p>
            <a:pPr lvl="1"/>
            <a:r>
              <a:rPr lang="en-US"/>
              <a:t>For the user to be placed in the context of a workspace, a </a:t>
            </a:r>
            <a:r>
              <a:rPr lang="en-US">
                <a:latin typeface="Courier New" pitchFamily="-111" charset="0"/>
              </a:rPr>
              <a:t>DBMS_WM.GotoWorkSpace</a:t>
            </a:r>
            <a:r>
              <a:rPr lang="en-US"/>
              <a:t> procedure is executed, passing the name of the workspace to go to as a parameter. </a:t>
            </a:r>
          </a:p>
          <a:p>
            <a:pPr lvl="1"/>
            <a:r>
              <a:rPr lang="en-US"/>
              <a:t>Any subsequent changes to data made by the user are made in the context of the latest versions of the workspace. Any changes to tables which do not have versioning enabled are made to the live data.</a:t>
            </a:r>
          </a:p>
          <a:p>
            <a:pPr lvl="1"/>
            <a:r>
              <a:rPr lang="en-US"/>
              <a:t>Because many workspace operations are prohibited when any users are in the workspace, it is often convenient to go to the LIVE workspace before performing operations on created workspaces.</a:t>
            </a:r>
          </a:p>
          <a:p>
            <a:pPr lvl="1"/>
            <a:r>
              <a:rPr lang="en-US"/>
              <a:t>To go to the LIVE database specify workspace as LIVE.</a:t>
            </a:r>
            <a:endParaRPr 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29017-18EF-8644-9807-D1B63161C927}" type="slidenum">
              <a:rPr lang="en-US"/>
              <a:pPr/>
              <a:t>14</a:t>
            </a:fld>
            <a:endParaRPr lang="en-US"/>
          </a:p>
        </p:txBody>
      </p:sp>
      <p:sp>
        <p:nvSpPr>
          <p:cNvPr id="517122" name="Rectangle 2"/>
          <p:cNvSpPr>
            <a:spLocks noGrp="1" noRot="1" noChangeAspect="1" noChangeArrowheads="1" noTextEdit="1"/>
          </p:cNvSpPr>
          <p:nvPr>
            <p:ph type="sldImg"/>
          </p:nvPr>
        </p:nvSpPr>
        <p:spPr>
          <a:xfrm>
            <a:off x="212725" y="458788"/>
            <a:ext cx="6432550" cy="4454525"/>
          </a:xfrm>
          <a:ln w="12700" cap="flat"/>
        </p:spPr>
      </p:sp>
      <p:sp>
        <p:nvSpPr>
          <p:cNvPr id="517123"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Granting Privileges to Users in a Workspace</a:t>
            </a:r>
          </a:p>
          <a:p>
            <a:pPr lvl="1"/>
            <a:r>
              <a:rPr lang="en-US"/>
              <a:t>Workspace Manager implements a set of privileges in addition to standard Oracle database privileges. There are two types of privileges:</a:t>
            </a:r>
          </a:p>
          <a:p>
            <a:pPr lvl="2"/>
            <a:r>
              <a:rPr lang="en-US"/>
              <a:t> </a:t>
            </a:r>
            <a:r>
              <a:rPr lang="en-US" b="1"/>
              <a:t>Workspace-level privileges</a:t>
            </a:r>
            <a:r>
              <a:rPr lang="en-US"/>
              <a:t>: Have names in the form </a:t>
            </a:r>
            <a:r>
              <a:rPr lang="en-US">
                <a:latin typeface="Courier New" pitchFamily="-111" charset="0"/>
              </a:rPr>
              <a:t>priv_WORKSPACE</a:t>
            </a:r>
            <a:r>
              <a:rPr lang="en-US"/>
              <a:t>. They allow the user to operate on a specified workspace.</a:t>
            </a:r>
          </a:p>
          <a:p>
            <a:pPr lvl="2"/>
            <a:r>
              <a:rPr lang="en-US"/>
              <a:t> </a:t>
            </a:r>
            <a:r>
              <a:rPr lang="en-US" b="1"/>
              <a:t>System-level privileges:</a:t>
            </a:r>
            <a:r>
              <a:rPr lang="en-US"/>
              <a:t> Have names in the form </a:t>
            </a:r>
            <a:r>
              <a:rPr lang="en-US">
                <a:latin typeface="Courier New" pitchFamily="-111" charset="0"/>
              </a:rPr>
              <a:t>priv_ANY_WORKSPACE</a:t>
            </a:r>
            <a:r>
              <a:rPr lang="en-US"/>
              <a:t>. They allow the user to operate on any workspace.</a:t>
            </a:r>
          </a:p>
          <a:p>
            <a:pPr lvl="1"/>
            <a:r>
              <a:rPr lang="en-US"/>
              <a:t>Each privilege can be granted with or without the grant option. The grant option allows the user to which the privilege is granted to grant the privilege to other users.</a:t>
            </a:r>
          </a:p>
          <a:p>
            <a:pPr lvl="1"/>
            <a:r>
              <a:rPr lang="en-US"/>
              <a:t>The example on the slide enables user Smith to access the </a:t>
            </a:r>
            <a:r>
              <a:rPr lang="en-US">
                <a:latin typeface="Courier New" pitchFamily="-111" charset="0"/>
              </a:rPr>
              <a:t>E1</a:t>
            </a:r>
            <a:r>
              <a:rPr lang="en-US"/>
              <a:t> workspace and merge changes in that workspace, and allows Smith to grant the two specified privileges on </a:t>
            </a:r>
            <a:r>
              <a:rPr lang="en-US">
                <a:latin typeface="Courier New" pitchFamily="-111" charset="0"/>
              </a:rPr>
              <a:t>E1</a:t>
            </a:r>
            <a:r>
              <a:rPr lang="en-US"/>
              <a:t> to other users.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4BAF7-8010-8541-A04B-E426AA5BA6E3}" type="slidenum">
              <a:rPr lang="en-US"/>
              <a:pPr/>
              <a:t>15</a:t>
            </a:fld>
            <a:endParaRPr lang="en-US"/>
          </a:p>
        </p:txBody>
      </p:sp>
      <p:sp>
        <p:nvSpPr>
          <p:cNvPr id="519170" name="Rectangle 2"/>
          <p:cNvSpPr>
            <a:spLocks noGrp="1" noRot="1" noChangeAspect="1" noChangeArrowheads="1" noTextEdit="1"/>
          </p:cNvSpPr>
          <p:nvPr>
            <p:ph type="sldImg"/>
          </p:nvPr>
        </p:nvSpPr>
        <p:spPr>
          <a:xfrm>
            <a:off x="212725" y="458788"/>
            <a:ext cx="6432550" cy="4454525"/>
          </a:xfrm>
          <a:ln/>
        </p:spPr>
      </p:sp>
      <p:sp>
        <p:nvSpPr>
          <p:cNvPr id="519171" name="Rectangle 3"/>
          <p:cNvSpPr>
            <a:spLocks noGrp="1" noChangeArrowheads="1"/>
          </p:cNvSpPr>
          <p:nvPr>
            <p:ph type="body" idx="1"/>
          </p:nvPr>
        </p:nvSpPr>
        <p:spPr>
          <a:xfrm>
            <a:off x="571500" y="5143500"/>
            <a:ext cx="5715000" cy="3416300"/>
          </a:xfrm>
        </p:spPr>
        <p:txBody>
          <a:bodyPr/>
          <a:lstStyle/>
          <a:p>
            <a:pPr defTabSz="457200">
              <a:lnSpc>
                <a:spcPct val="95000"/>
              </a:lnSpc>
              <a:tabLst>
                <a:tab pos="457200" algn="l"/>
                <a:tab pos="685800" algn="l"/>
              </a:tabLst>
            </a:pPr>
            <a:r>
              <a:rPr lang="en-US"/>
              <a:t>Setting Locks in a Workspace</a:t>
            </a:r>
          </a:p>
          <a:p>
            <a:pPr marL="114300" lvl="1" defTabSz="457200">
              <a:lnSpc>
                <a:spcPct val="85000"/>
              </a:lnSpc>
              <a:spcBef>
                <a:spcPct val="15000"/>
              </a:spcBef>
              <a:tabLst>
                <a:tab pos="457200" algn="l"/>
                <a:tab pos="685800" algn="l"/>
              </a:tabLst>
            </a:pPr>
            <a:r>
              <a:rPr lang="en-US"/>
              <a:t>Workspace Manager locks eliminate row conflicts between a parent and child workspace. Locking is enabled at the session level and is a session property independent of the workspace that the session is in. When locking is enabled for a session, it locks rows in all workspaces in which it participates. Locking activities include:</a:t>
            </a:r>
          </a:p>
          <a:p>
            <a:pPr marL="342900" lvl="2" indent="-114300" defTabSz="457200">
              <a:lnSpc>
                <a:spcPct val="85000"/>
              </a:lnSpc>
              <a:spcBef>
                <a:spcPct val="15000"/>
              </a:spcBef>
              <a:tabLst>
                <a:tab pos="457200" algn="l"/>
                <a:tab pos="685800" algn="l"/>
              </a:tabLst>
            </a:pPr>
            <a:r>
              <a:rPr lang="en-US">
                <a:latin typeface="Courier New" pitchFamily="-111" charset="0"/>
              </a:rPr>
              <a:t>SetLockingOn</a:t>
            </a:r>
            <a:r>
              <a:rPr lang="en-US"/>
              <a:t> or </a:t>
            </a:r>
            <a:r>
              <a:rPr lang="en-US">
                <a:latin typeface="Courier New" pitchFamily="-111" charset="0"/>
              </a:rPr>
              <a:t>SetLockingOff</a:t>
            </a:r>
            <a:r>
              <a:rPr lang="en-US"/>
              <a:t> sets locking for the session</a:t>
            </a:r>
          </a:p>
          <a:p>
            <a:pPr marL="342900" lvl="2" indent="-114300" defTabSz="457200">
              <a:lnSpc>
                <a:spcPct val="85000"/>
              </a:lnSpc>
              <a:spcBef>
                <a:spcPct val="15000"/>
              </a:spcBef>
              <a:tabLst>
                <a:tab pos="457200" algn="l"/>
                <a:tab pos="685800" algn="l"/>
              </a:tabLst>
            </a:pPr>
            <a:r>
              <a:rPr lang="en-US">
                <a:latin typeface="Courier New" pitchFamily="-111" charset="0"/>
              </a:rPr>
              <a:t>SetWorkspaceLockModeOn</a:t>
            </a:r>
            <a:r>
              <a:rPr lang="en-US"/>
              <a:t> or </a:t>
            </a:r>
            <a:r>
              <a:rPr lang="en-US">
                <a:latin typeface="Courier New" pitchFamily="-111" charset="0"/>
              </a:rPr>
              <a:t>SetWorkspaceLockModeOff</a:t>
            </a:r>
            <a:r>
              <a:rPr lang="en-US"/>
              <a:t> sets the default mode for workspace row-level locking. If </a:t>
            </a:r>
            <a:r>
              <a:rPr lang="en-US">
                <a:latin typeface="Courier New" pitchFamily="-111" charset="0"/>
              </a:rPr>
              <a:t>OFF</a:t>
            </a:r>
            <a:r>
              <a:rPr lang="en-US"/>
              <a:t>, it enables access to versioned rows in the specified workspace and to corresponding rows in the parent workspace. </a:t>
            </a:r>
          </a:p>
          <a:p>
            <a:pPr marL="342900" lvl="2" indent="-114300" defTabSz="457200">
              <a:lnSpc>
                <a:spcPct val="85000"/>
              </a:lnSpc>
              <a:spcBef>
                <a:spcPct val="15000"/>
              </a:spcBef>
              <a:tabLst>
                <a:tab pos="457200" algn="l"/>
                <a:tab pos="685800" algn="l"/>
              </a:tabLst>
            </a:pPr>
            <a:r>
              <a:rPr lang="en-US">
                <a:latin typeface="Courier New" pitchFamily="-111" charset="0"/>
              </a:rPr>
              <a:t>GetLockMode</a:t>
            </a:r>
            <a:r>
              <a:rPr lang="en-US"/>
              <a:t> returns the locking mode for the parent and child workspace.</a:t>
            </a:r>
          </a:p>
          <a:p>
            <a:pPr marL="342900" lvl="2" indent="-114300" defTabSz="457200">
              <a:lnSpc>
                <a:spcPct val="85000"/>
              </a:lnSpc>
              <a:spcBef>
                <a:spcPct val="15000"/>
              </a:spcBef>
              <a:tabLst>
                <a:tab pos="457200" algn="l"/>
                <a:tab pos="685800" algn="l"/>
              </a:tabLst>
            </a:pPr>
            <a:r>
              <a:rPr lang="en-US">
                <a:latin typeface="Courier New" pitchFamily="-111" charset="0"/>
              </a:rPr>
              <a:t>LockRows</a:t>
            </a:r>
            <a:r>
              <a:rPr lang="en-US"/>
              <a:t> or </a:t>
            </a:r>
            <a:r>
              <a:rPr lang="en-US">
                <a:latin typeface="Courier New" pitchFamily="-111" charset="0"/>
              </a:rPr>
              <a:t>UnlockRows</a:t>
            </a:r>
            <a:r>
              <a:rPr lang="en-US"/>
              <a:t> specifies access to versioned rows in a specified table and to corresponding rows in the parent workspace. Either used to proactively lock rows before they are updated or automatically locks row after it is updated by a SQL statement.</a:t>
            </a:r>
          </a:p>
          <a:p>
            <a:pPr marL="114300" lvl="1" defTabSz="457200">
              <a:lnSpc>
                <a:spcPct val="85000"/>
              </a:lnSpc>
              <a:spcBef>
                <a:spcPct val="15000"/>
              </a:spcBef>
              <a:tabLst>
                <a:tab pos="457200" algn="l"/>
                <a:tab pos="685800" algn="l"/>
              </a:tabLst>
            </a:pPr>
            <a:r>
              <a:rPr lang="en-US"/>
              <a:t>In addition to locks provided by conventional Oracle short transactions, Workspace Manager provides two types of version locks:</a:t>
            </a:r>
          </a:p>
          <a:p>
            <a:pPr marL="342900" lvl="2" indent="-114300" defTabSz="457200">
              <a:lnSpc>
                <a:spcPct val="85000"/>
              </a:lnSpc>
              <a:spcBef>
                <a:spcPct val="15000"/>
              </a:spcBef>
              <a:tabLst>
                <a:tab pos="457200" algn="l"/>
                <a:tab pos="685800" algn="l"/>
              </a:tabLst>
            </a:pPr>
            <a:r>
              <a:rPr lang="en-US"/>
              <a:t>Exclusive locks are similar to short transaction locks in that once an exclusive lock has been placed on a record, no other user in the database can change the record except for the session that locked it.</a:t>
            </a:r>
          </a:p>
          <a:p>
            <a:pPr marL="342900" lvl="2" indent="-114300" defTabSz="457200">
              <a:lnSpc>
                <a:spcPct val="85000"/>
              </a:lnSpc>
              <a:spcBef>
                <a:spcPct val="15000"/>
              </a:spcBef>
              <a:tabLst>
                <a:tab pos="457200" algn="l"/>
                <a:tab pos="685800" algn="l"/>
              </a:tabLst>
            </a:pPr>
            <a:r>
              <a:rPr lang="en-US"/>
              <a:t>Shared locks ensure that only users in the workspace in which the row was locked are allowed to modify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9E7AA-D55F-AD47-829A-EF32FFCAC628}" type="slidenum">
              <a:rPr lang="en-US"/>
              <a:pPr/>
              <a:t>16</a:t>
            </a:fld>
            <a:endParaRPr lang="en-US"/>
          </a:p>
        </p:txBody>
      </p:sp>
      <p:sp>
        <p:nvSpPr>
          <p:cNvPr id="521218" name="Rectangle 2"/>
          <p:cNvSpPr>
            <a:spLocks noGrp="1" noRot="1" noChangeAspect="1" noChangeArrowheads="1" noTextEdit="1"/>
          </p:cNvSpPr>
          <p:nvPr>
            <p:ph type="sldImg"/>
          </p:nvPr>
        </p:nvSpPr>
        <p:spPr>
          <a:xfrm>
            <a:off x="212725" y="458788"/>
            <a:ext cx="6432550" cy="4454525"/>
          </a:xfrm>
          <a:ln/>
        </p:spPr>
      </p:sp>
      <p:sp>
        <p:nvSpPr>
          <p:cNvPr id="521219" name="Rectangle 3"/>
          <p:cNvSpPr>
            <a:spLocks noGrp="1" noChangeArrowheads="1"/>
          </p:cNvSpPr>
          <p:nvPr>
            <p:ph type="body" idx="1"/>
          </p:nvPr>
        </p:nvSpPr>
        <p:spPr>
          <a:xfrm>
            <a:off x="571500" y="5143500"/>
            <a:ext cx="5715000" cy="3416300"/>
          </a:xfrm>
        </p:spPr>
        <p:txBody>
          <a:bodyPr/>
          <a:lstStyle/>
          <a:p>
            <a:pPr>
              <a:lnSpc>
                <a:spcPct val="92000"/>
              </a:lnSpc>
            </a:pPr>
            <a:r>
              <a:rPr lang="en-US"/>
              <a:t>Workspace Savepoints</a:t>
            </a:r>
          </a:p>
          <a:p>
            <a:pPr lvl="1">
              <a:lnSpc>
                <a:spcPct val="92000"/>
              </a:lnSpc>
            </a:pPr>
            <a:r>
              <a:rPr lang="en-US"/>
              <a:t>A savepoint is a point in the workspace to which operations can be rolled back. By creating a savepoint it is possible to prevent any damage to operations performed in the workspace before the savepoint was created. Creating a savepoint causes a new version of a row to be created the next time the row is updated. </a:t>
            </a:r>
          </a:p>
          <a:p>
            <a:pPr lvl="1">
              <a:lnSpc>
                <a:spcPct val="92000"/>
              </a:lnSpc>
            </a:pPr>
            <a:r>
              <a:rPr lang="en-US"/>
              <a:t>There are two types of savepoints:</a:t>
            </a:r>
          </a:p>
          <a:p>
            <a:pPr lvl="2">
              <a:lnSpc>
                <a:spcPct val="92000"/>
              </a:lnSpc>
            </a:pPr>
            <a:r>
              <a:rPr lang="en-US"/>
              <a:t>Explicit savepoints are created to rollback changes in workspaces.</a:t>
            </a:r>
          </a:p>
          <a:p>
            <a:pPr lvl="2">
              <a:lnSpc>
                <a:spcPct val="92000"/>
              </a:lnSpc>
            </a:pPr>
            <a:r>
              <a:rPr lang="en-US"/>
              <a:t>Implicit savepoints are created automatically whenever a new workspace is created.</a:t>
            </a:r>
          </a:p>
          <a:p>
            <a:pPr>
              <a:lnSpc>
                <a:spcPct val="92000"/>
              </a:lnSpc>
            </a:pPr>
            <a:r>
              <a:rPr lang="en-US"/>
              <a:t>Savepoint Activities </a:t>
            </a:r>
          </a:p>
          <a:p>
            <a:pPr lvl="1">
              <a:lnSpc>
                <a:spcPct val="92000"/>
              </a:lnSpc>
            </a:pPr>
            <a:r>
              <a:rPr lang="en-US"/>
              <a:t>Savepoint activities include: </a:t>
            </a:r>
          </a:p>
          <a:p>
            <a:pPr lvl="2">
              <a:lnSpc>
                <a:spcPct val="92000"/>
              </a:lnSpc>
            </a:pPr>
            <a:r>
              <a:rPr lang="en-US"/>
              <a:t> Create</a:t>
            </a:r>
          </a:p>
          <a:p>
            <a:pPr lvl="2">
              <a:lnSpc>
                <a:spcPct val="92000"/>
              </a:lnSpc>
            </a:pPr>
            <a:r>
              <a:rPr lang="en-US"/>
              <a:t> Goto savepoint</a:t>
            </a:r>
          </a:p>
          <a:p>
            <a:pPr lvl="2">
              <a:lnSpc>
                <a:spcPct val="92000"/>
              </a:lnSpc>
            </a:pPr>
            <a:r>
              <a:rPr lang="en-US"/>
              <a:t> Goto date</a:t>
            </a:r>
          </a:p>
          <a:p>
            <a:pPr lvl="2">
              <a:lnSpc>
                <a:spcPct val="92000"/>
              </a:lnSpc>
            </a:pPr>
            <a:r>
              <a:rPr lang="en-US"/>
              <a:t> Alter</a:t>
            </a:r>
          </a:p>
          <a:p>
            <a:pPr lvl="2">
              <a:lnSpc>
                <a:spcPct val="92000"/>
              </a:lnSpc>
            </a:pPr>
            <a:r>
              <a:rPr lang="en-US"/>
              <a:t> Compare difference</a:t>
            </a:r>
          </a:p>
          <a:p>
            <a:pPr lvl="2">
              <a:lnSpc>
                <a:spcPct val="92000"/>
              </a:lnSpc>
            </a:pPr>
            <a:r>
              <a:rPr lang="en-US"/>
              <a:t> Delete</a:t>
            </a:r>
          </a:p>
          <a:p>
            <a:pPr lvl="1">
              <a:lnSpc>
                <a:spcPct val="92000"/>
              </a:lnSpc>
            </a:pPr>
            <a:r>
              <a:rPr lang="en-US">
                <a:latin typeface="Courier New" pitchFamily="-111" charset="0"/>
              </a:rPr>
              <a:t>GotoSavepoint </a:t>
            </a:r>
            <a:r>
              <a:rPr lang="en-US"/>
              <a:t>and </a:t>
            </a:r>
            <a:r>
              <a:rPr lang="en-US">
                <a:latin typeface="Courier New" pitchFamily="-111" charset="0"/>
              </a:rPr>
              <a:t>GotoDate</a:t>
            </a:r>
            <a:r>
              <a:rPr lang="en-US"/>
              <a:t> present a read-only view of the workspace at the time of savepoint creation. This is useful for examining the workspace from different savepoints before performing a rollback to a specific savepoint.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7D13B-42B4-A84C-BF97-09259B8A2A33}" type="slidenum">
              <a:rPr lang="en-US"/>
              <a:pPr/>
              <a:t>17</a:t>
            </a:fld>
            <a:endParaRPr lang="en-US"/>
          </a:p>
        </p:txBody>
      </p:sp>
      <p:sp>
        <p:nvSpPr>
          <p:cNvPr id="523266" name="Rectangle 2"/>
          <p:cNvSpPr>
            <a:spLocks noGrp="1" noRot="1" noChangeAspect="1" noChangeArrowheads="1" noTextEdit="1"/>
          </p:cNvSpPr>
          <p:nvPr>
            <p:ph type="sldImg"/>
          </p:nvPr>
        </p:nvSpPr>
        <p:spPr>
          <a:xfrm>
            <a:off x="212725" y="458788"/>
            <a:ext cx="6432550" cy="4454525"/>
          </a:xfrm>
          <a:ln w="12700" cap="flat"/>
        </p:spPr>
      </p:sp>
      <p:sp>
        <p:nvSpPr>
          <p:cNvPr id="523267"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Examples of Implicit and Explicit Savepoints</a:t>
            </a:r>
          </a:p>
          <a:p>
            <a:pPr lvl="1"/>
            <a:r>
              <a:rPr lang="en-US"/>
              <a:t>Implicit savepoints are created automatically whenever a new workspace is created. In the example, Savepoint 2 was created automatically by Workspace Manager when Workspace E1 was created. </a:t>
            </a:r>
          </a:p>
          <a:p>
            <a:pPr lvl="1"/>
            <a:r>
              <a:rPr lang="en-US"/>
              <a:t>An implicit savepoint is needed so the users in the child workspace get a view of the database that is frozen at the time of workspace creation.</a:t>
            </a:r>
          </a:p>
          <a:p>
            <a:pPr lvl="1"/>
            <a:r>
              <a:rPr lang="en-US"/>
              <a:t>Workspace Manager uses the name </a:t>
            </a:r>
            <a:r>
              <a:rPr lang="en-US" sz="1100">
                <a:latin typeface="Courier New" pitchFamily="-111" charset="0"/>
              </a:rPr>
              <a:t>LATEST </a:t>
            </a:r>
            <a:r>
              <a:rPr lang="en-US"/>
              <a:t>to refer to the latest version in the workspace.</a:t>
            </a:r>
          </a:p>
          <a:p>
            <a:pPr lvl="1"/>
            <a:r>
              <a:rPr lang="en-US"/>
              <a:t>There are no explicit privileges associated with savepoints; any user who can access a workspace can create a savepoint in the workspace.</a:t>
            </a:r>
          </a:p>
          <a:p>
            <a:pPr lvl="1"/>
            <a:r>
              <a:rPr lang="en-US"/>
              <a:t>Explicit savepoints can be created and later used to compare differences and effect partial rollbacks in workspaces. In the example, the explicit savepoint created on version 5 allows version 6 changes to be rolled back to version 5.</a:t>
            </a:r>
            <a:endParaRPr 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823A8B-AA53-9542-9262-2EE3F80E2F6D}" type="slidenum">
              <a:rPr lang="en-US"/>
              <a:pPr/>
              <a:t>18</a:t>
            </a:fld>
            <a:endParaRPr lang="en-US"/>
          </a:p>
        </p:txBody>
      </p:sp>
      <p:sp>
        <p:nvSpPr>
          <p:cNvPr id="525314" name="Rectangle 2"/>
          <p:cNvSpPr>
            <a:spLocks noGrp="1" noRot="1" noChangeAspect="1" noChangeArrowheads="1" noTextEdit="1"/>
          </p:cNvSpPr>
          <p:nvPr>
            <p:ph type="sldImg"/>
          </p:nvPr>
        </p:nvSpPr>
        <p:spPr>
          <a:xfrm>
            <a:off x="212725" y="458788"/>
            <a:ext cx="6432550" cy="4454525"/>
          </a:xfrm>
          <a:ln w="12700" cap="flat"/>
        </p:spPr>
      </p:sp>
      <p:sp>
        <p:nvSpPr>
          <p:cNvPr id="525315"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Compare Savepoints: Find Differences</a:t>
            </a:r>
          </a:p>
          <a:p>
            <a:pPr lvl="1"/>
            <a:r>
              <a:rPr lang="en-US" sz="1100">
                <a:latin typeface="Courier New" pitchFamily="-111" charset="0"/>
              </a:rPr>
              <a:t>SetDiffVersions</a:t>
            </a:r>
            <a:r>
              <a:rPr lang="en-US"/>
              <a:t> finds differences in values in version-enabled tables for two savepoints in the same workspace or two different workspaces and their common ancestor, or base. It creates row sets in a view that describes the differences between two savepoints and their base. In this example, the differences set consists of: </a:t>
            </a:r>
          </a:p>
          <a:p>
            <a:pPr lvl="2"/>
            <a:r>
              <a:rPr lang="en-US"/>
              <a:t>Row values for the common ancestor to </a:t>
            </a:r>
            <a:r>
              <a:rPr lang="en-US" sz="1100">
                <a:latin typeface="Courier New" pitchFamily="-111" charset="0"/>
              </a:rPr>
              <a:t>CommonLand</a:t>
            </a:r>
            <a:r>
              <a:rPr lang="en-US"/>
              <a:t> and </a:t>
            </a:r>
            <a:r>
              <a:rPr lang="en-US" sz="1100">
                <a:latin typeface="Courier New" pitchFamily="-111" charset="0"/>
              </a:rPr>
              <a:t>IndivParcels</a:t>
            </a:r>
            <a:r>
              <a:rPr lang="en-US"/>
              <a:t>, called the base</a:t>
            </a:r>
          </a:p>
          <a:p>
            <a:pPr lvl="2"/>
            <a:r>
              <a:rPr lang="en-US"/>
              <a:t>Row values for the tables in the first workspace, </a:t>
            </a:r>
            <a:r>
              <a:rPr lang="en-US" sz="1100">
                <a:latin typeface="Courier New" pitchFamily="-111" charset="0"/>
              </a:rPr>
              <a:t>CommonLand</a:t>
            </a:r>
            <a:r>
              <a:rPr lang="en-US"/>
              <a:t>, associated with the latest value or a specified savepoint</a:t>
            </a:r>
          </a:p>
          <a:p>
            <a:pPr lvl="2"/>
            <a:r>
              <a:rPr lang="en-US"/>
              <a:t>Row values for the tables in the second workspace, </a:t>
            </a:r>
            <a:r>
              <a:rPr lang="en-US" sz="1100">
                <a:latin typeface="Courier New" pitchFamily="-111" charset="0"/>
              </a:rPr>
              <a:t>IndivParcels</a:t>
            </a:r>
            <a:r>
              <a:rPr lang="en-US"/>
              <a:t>, associated with the latest value or a specified savepoint</a:t>
            </a:r>
          </a:p>
          <a:p>
            <a:pPr lvl="1"/>
            <a:r>
              <a:rPr lang="en-US"/>
              <a:t>You can then select rows from the appropriate view to check comparable table values in the two savepoints and their common base. The view name is </a:t>
            </a:r>
            <a:r>
              <a:rPr lang="en-US">
                <a:latin typeface="Courier New" pitchFamily="-111" charset="0"/>
              </a:rPr>
              <a:t>xxxx-DIFF</a:t>
            </a:r>
            <a:r>
              <a:rPr lang="en-US"/>
              <a:t>, where </a:t>
            </a:r>
            <a:r>
              <a:rPr lang="en-US">
                <a:latin typeface="Courier New" pitchFamily="-111" charset="0"/>
              </a:rPr>
              <a:t>xxxx</a:t>
            </a:r>
            <a:r>
              <a:rPr lang="en-US"/>
              <a:t> is the table name. The status of each row is calculated by analyzing the four metadata columns added to workspace-enable a table. Status values can be either: no change, updated, deleted, inserted, or nonexistent.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C9D5A-6DE9-F54B-8B08-D45CEB5649B7}" type="slidenum">
              <a:rPr lang="en-US"/>
              <a:pPr/>
              <a:t>19</a:t>
            </a:fld>
            <a:endParaRPr lang="en-US"/>
          </a:p>
        </p:txBody>
      </p:sp>
      <p:sp>
        <p:nvSpPr>
          <p:cNvPr id="529410" name="Rectangle 2"/>
          <p:cNvSpPr>
            <a:spLocks noGrp="1" noRot="1" noChangeAspect="1" noChangeArrowheads="1" noTextEdit="1"/>
          </p:cNvSpPr>
          <p:nvPr>
            <p:ph type="sldImg"/>
          </p:nvPr>
        </p:nvSpPr>
        <p:spPr>
          <a:xfrm>
            <a:off x="212725" y="458788"/>
            <a:ext cx="6432550" cy="4454525"/>
          </a:xfrm>
          <a:ln w="12700" cap="flat"/>
        </p:spPr>
      </p:sp>
      <p:sp>
        <p:nvSpPr>
          <p:cNvPr id="529411" name="Rectangle 3"/>
          <p:cNvSpPr>
            <a:spLocks noGrp="1" noChangeArrowheads="1"/>
          </p:cNvSpPr>
          <p:nvPr>
            <p:ph type="body" idx="1"/>
          </p:nvPr>
        </p:nvSpPr>
        <p:spPr>
          <a:xfrm>
            <a:off x="571500" y="5143500"/>
            <a:ext cx="5715000" cy="3416300"/>
          </a:xfrm>
          <a:noFill/>
          <a:ln/>
        </p:spPr>
        <p:txBody>
          <a:bodyPr lIns="12488" tIns="12488" rIns="12488" bIns="12488"/>
          <a:lstStyle/>
          <a:p>
            <a:r>
              <a:rPr lang="en-US">
                <a:latin typeface="Courier New" pitchFamily="-111" charset="0"/>
              </a:rPr>
              <a:t>DBMS_WM.DeleteSavePoint</a:t>
            </a:r>
          </a:p>
          <a:p>
            <a:pPr lvl="1"/>
            <a:r>
              <a:rPr lang="en-US"/>
              <a:t>The </a:t>
            </a:r>
            <a:r>
              <a:rPr lang="en-US">
                <a:latin typeface="Courier New" pitchFamily="-111" charset="0"/>
              </a:rPr>
              <a:t>DeleteSavePoint</a:t>
            </a:r>
            <a:r>
              <a:rPr lang="en-US"/>
              <a:t> operation removes savepoints that are explicitly created through workspace manager. This operation can be specified when you no longer need to roll back to a savepoint. Deleting savepoints improves the performance of Workspace Manager as well as decreases the storage requirements.  Additionally, it allows the savepoint name to be reused.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EAA2D2-D5C3-0741-86DC-7902AEF66D6D}" type="slidenum">
              <a:rPr lang="en-US"/>
              <a:pPr/>
              <a:t>20</a:t>
            </a:fld>
            <a:endParaRPr lang="en-US"/>
          </a:p>
        </p:txBody>
      </p:sp>
      <p:sp>
        <p:nvSpPr>
          <p:cNvPr id="531458" name="Rectangle 2"/>
          <p:cNvSpPr>
            <a:spLocks noGrp="1" noRot="1" noChangeAspect="1" noChangeArrowheads="1" noTextEdit="1"/>
          </p:cNvSpPr>
          <p:nvPr>
            <p:ph type="sldImg"/>
          </p:nvPr>
        </p:nvSpPr>
        <p:spPr>
          <a:xfrm>
            <a:off x="212725" y="458788"/>
            <a:ext cx="6432550" cy="4454525"/>
          </a:xfrm>
          <a:ln w="12700" cap="flat"/>
        </p:spPr>
      </p:sp>
      <p:sp>
        <p:nvSpPr>
          <p:cNvPr id="531459"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Freeze a Workspace</a:t>
            </a:r>
          </a:p>
          <a:p>
            <a:pPr lvl="1"/>
            <a:r>
              <a:rPr lang="en-US"/>
              <a:t>A workspace can be frozen or not frozen. If a workspace is frozen, no changes can be made to data in version-enabled tables, and access to the workspace is restricted.</a:t>
            </a:r>
          </a:p>
          <a:p>
            <a:pPr lvl="1"/>
            <a:r>
              <a:rPr lang="en-US"/>
              <a:t>To make a workspace frozen, use the </a:t>
            </a:r>
            <a:r>
              <a:rPr lang="en-US" sz="1100">
                <a:latin typeface="Courier New" pitchFamily="-111" charset="0"/>
              </a:rPr>
              <a:t>FreezeWorkspace</a:t>
            </a:r>
            <a:r>
              <a:rPr lang="en-US"/>
              <a:t> procedure. To unfreeze a frozen workspace, use the </a:t>
            </a:r>
            <a:r>
              <a:rPr lang="en-US">
                <a:latin typeface="Courier New" pitchFamily="-111" charset="0"/>
              </a:rPr>
              <a:t>UnFreezeWorkSpace</a:t>
            </a:r>
            <a:r>
              <a:rPr lang="en-US"/>
              <a:t> procedure. </a:t>
            </a:r>
          </a:p>
          <a:p>
            <a:pPr lvl="1"/>
            <a:r>
              <a:rPr lang="en-US"/>
              <a:t>In addition, some procedures automatically freeze one or more workspaces.</a:t>
            </a:r>
          </a:p>
          <a:p>
            <a:pPr lvl="1"/>
            <a:r>
              <a:rPr lang="en-US"/>
              <a:t>The </a:t>
            </a:r>
            <a:r>
              <a:rPr lang="en-US" sz="1100">
                <a:latin typeface="Courier New" pitchFamily="-111" charset="0"/>
              </a:rPr>
              <a:t>WM_ONLY</a:t>
            </a:r>
            <a:r>
              <a:rPr lang="en-US"/>
              <a:t> option to the </a:t>
            </a:r>
            <a:r>
              <a:rPr lang="en-US">
                <a:latin typeface="Courier New" pitchFamily="-111" charset="0"/>
              </a:rPr>
              <a:t>FreezeWorkspace</a:t>
            </a:r>
            <a:r>
              <a:rPr lang="en-US"/>
              <a:t> procedure allows workspace operations such as merge, rollback, refresh, and others while the workspace is frozen.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717E5-EE9B-7547-B9AC-EA5118272FC3}" type="slidenum">
              <a:rPr lang="en-US"/>
              <a:pPr/>
              <a:t>3</a:t>
            </a:fld>
            <a:endParaRPr lang="en-US"/>
          </a:p>
        </p:txBody>
      </p:sp>
      <p:sp>
        <p:nvSpPr>
          <p:cNvPr id="476162" name="Rectangle 2"/>
          <p:cNvSpPr>
            <a:spLocks noGrp="1" noRot="1" noChangeAspect="1" noChangeArrowheads="1" noTextEdit="1"/>
          </p:cNvSpPr>
          <p:nvPr>
            <p:ph type="sldImg"/>
          </p:nvPr>
        </p:nvSpPr>
        <p:spPr>
          <a:xfrm>
            <a:off x="212725" y="458788"/>
            <a:ext cx="6432550" cy="4454525"/>
          </a:xfrm>
          <a:ln w="12700" cap="flat"/>
        </p:spPr>
      </p:sp>
      <p:sp>
        <p:nvSpPr>
          <p:cNvPr id="476163" name="Rectangle 3"/>
          <p:cNvSpPr>
            <a:spLocks noGrp="1" noChangeArrowheads="1"/>
          </p:cNvSpPr>
          <p:nvPr>
            <p:ph type="body" idx="1"/>
          </p:nvPr>
        </p:nvSpPr>
        <p:spPr>
          <a:xfrm>
            <a:off x="571500" y="5143500"/>
            <a:ext cx="5715000" cy="3416300"/>
          </a:xfrm>
          <a:noFill/>
          <a:ln/>
        </p:spPr>
        <p:txBody>
          <a:bodyPr lIns="12488" tIns="12488" rIns="12488" bIns="12488"/>
          <a:lstStyle/>
          <a:p>
            <a:pPr defTabSz="457200">
              <a:lnSpc>
                <a:spcPct val="90000"/>
              </a:lnSpc>
              <a:spcBef>
                <a:spcPct val="15000"/>
              </a:spcBef>
              <a:tabLst>
                <a:tab pos="457200" algn="l"/>
                <a:tab pos="685800" algn="l"/>
              </a:tabLst>
            </a:pPr>
            <a:r>
              <a:rPr lang="en-US"/>
              <a:t>Workspace Manager</a:t>
            </a:r>
          </a:p>
          <a:p>
            <a:pPr marL="114300" lvl="1" defTabSz="457200">
              <a:lnSpc>
                <a:spcPct val="90000"/>
              </a:lnSpc>
              <a:spcBef>
                <a:spcPct val="15000"/>
              </a:spcBef>
              <a:tabLst>
                <a:tab pos="457200" algn="l"/>
                <a:tab pos="685800" algn="l"/>
              </a:tabLst>
            </a:pPr>
            <a:r>
              <a:rPr lang="en-US"/>
              <a:t>Workspace Manager is currently installed with the Oracle9</a:t>
            </a:r>
            <a:r>
              <a:rPr lang="en-US" i="1"/>
              <a:t>i</a:t>
            </a:r>
            <a:r>
              <a:rPr lang="en-US"/>
              <a:t> database, and is also available through OTN with Oracle 8.1.7 Database. Workspace Manager enables developers to save multiple copies of their transactionally consistent work environment. Workspace Manager capabilities were previously found only in Content Management and specialized applications and are not available in IBM DB2 UDB or Microsoft SQL Server.</a:t>
            </a:r>
          </a:p>
          <a:p>
            <a:pPr marL="114300" lvl="1" defTabSz="457200">
              <a:lnSpc>
                <a:spcPct val="90000"/>
              </a:lnSpc>
              <a:spcBef>
                <a:spcPct val="15000"/>
              </a:spcBef>
              <a:tabLst>
                <a:tab pos="457200" algn="l"/>
                <a:tab pos="685800" algn="l"/>
              </a:tabLst>
            </a:pPr>
            <a:r>
              <a:rPr lang="en-US" b="1"/>
              <a:t>Example</a:t>
            </a:r>
          </a:p>
          <a:p>
            <a:pPr marL="114300" lvl="1" defTabSz="457200">
              <a:lnSpc>
                <a:spcPct val="90000"/>
              </a:lnSpc>
              <a:spcBef>
                <a:spcPct val="15000"/>
              </a:spcBef>
              <a:tabLst>
                <a:tab pos="457200" algn="l"/>
                <a:tab pos="685800" algn="l"/>
              </a:tabLst>
            </a:pPr>
            <a:r>
              <a:rPr lang="en-US"/>
              <a:t>This example illustrates Workspace Manager collaboration by using shareable workspaces to manage parcels that are part of a land development project. </a:t>
            </a:r>
          </a:p>
          <a:p>
            <a:pPr marL="114300" lvl="1" defTabSz="457200">
              <a:lnSpc>
                <a:spcPct val="90000"/>
              </a:lnSpc>
              <a:spcBef>
                <a:spcPct val="15000"/>
              </a:spcBef>
              <a:tabLst>
                <a:tab pos="457200" algn="l"/>
                <a:tab pos="685800" algn="l"/>
              </a:tabLst>
            </a:pPr>
            <a:r>
              <a:rPr lang="en-US"/>
              <a:t>The example shows a hierarchy of parent and child workspaces. </a:t>
            </a:r>
            <a:r>
              <a:rPr lang="en-US">
                <a:latin typeface="Courier New" pitchFamily="-111" charset="0"/>
              </a:rPr>
              <a:t>LIVE </a:t>
            </a:r>
            <a:r>
              <a:rPr lang="en-US"/>
              <a:t>workspace is the production data. </a:t>
            </a:r>
            <a:r>
              <a:rPr lang="en-US">
                <a:latin typeface="Courier New" pitchFamily="-111" charset="0"/>
              </a:rPr>
              <a:t>FiveAcreLot</a:t>
            </a:r>
            <a:r>
              <a:rPr lang="en-US"/>
              <a:t> and </a:t>
            </a:r>
            <a:r>
              <a:rPr lang="en-US">
                <a:latin typeface="Courier New" pitchFamily="-111" charset="0"/>
              </a:rPr>
              <a:t>TwoAcreLot</a:t>
            </a:r>
            <a:r>
              <a:rPr lang="en-US"/>
              <a:t> workspaces are created as children of the </a:t>
            </a:r>
            <a:r>
              <a:rPr lang="en-US">
                <a:latin typeface="Courier New" pitchFamily="-111" charset="0"/>
              </a:rPr>
              <a:t>LIVE </a:t>
            </a:r>
            <a:r>
              <a:rPr lang="en-US"/>
              <a:t>workspace. Users can work concurrently in both child workspaces and simultaneously version the same data from </a:t>
            </a:r>
            <a:r>
              <a:rPr lang="en-US">
                <a:latin typeface="Courier New" pitchFamily="-111" charset="0"/>
              </a:rPr>
              <a:t>LIVE</a:t>
            </a:r>
            <a:r>
              <a:rPr lang="en-US"/>
              <a:t> to perform tasks like: </a:t>
            </a:r>
          </a:p>
          <a:p>
            <a:pPr marL="342900" lvl="2" indent="-114300" defTabSz="457200">
              <a:lnSpc>
                <a:spcPct val="90000"/>
              </a:lnSpc>
              <a:spcBef>
                <a:spcPct val="15000"/>
              </a:spcBef>
              <a:tabLst>
                <a:tab pos="457200" algn="l"/>
                <a:tab pos="685800" algn="l"/>
              </a:tabLst>
            </a:pPr>
            <a:r>
              <a:rPr lang="en-US"/>
              <a:t> Customizing site development plans based on lot size</a:t>
            </a:r>
          </a:p>
          <a:p>
            <a:pPr marL="342900" lvl="2" indent="-114300" defTabSz="457200">
              <a:lnSpc>
                <a:spcPct val="90000"/>
              </a:lnSpc>
              <a:spcBef>
                <a:spcPct val="15000"/>
              </a:spcBef>
              <a:tabLst>
                <a:tab pos="457200" algn="l"/>
                <a:tab pos="685800" algn="l"/>
              </a:tabLst>
            </a:pPr>
            <a:r>
              <a:rPr lang="en-US"/>
              <a:t> Determining which scenario will provide the highest profit potential</a:t>
            </a:r>
          </a:p>
          <a:p>
            <a:pPr marL="114300" lvl="1" defTabSz="457200">
              <a:lnSpc>
                <a:spcPct val="90000"/>
              </a:lnSpc>
              <a:spcBef>
                <a:spcPct val="15000"/>
              </a:spcBef>
              <a:tabLst>
                <a:tab pos="457200" algn="l"/>
                <a:tab pos="685800" algn="l"/>
              </a:tabLst>
            </a:pPr>
            <a:r>
              <a:rPr lang="en-US"/>
              <a:t>Workspaces for CommonLand (to model the community pool, playground, and so on) and IndividualParcels (to model lots to build homes on) are children of the </a:t>
            </a:r>
            <a:r>
              <a:rPr lang="en-US">
                <a:latin typeface="Courier New" pitchFamily="-111" charset="0"/>
              </a:rPr>
              <a:t>FiveAcreLot</a:t>
            </a:r>
            <a:r>
              <a:rPr lang="en-US"/>
              <a:t> workspace and could be used to determine the best plot layouts in each of the given scenarios.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23336-CA0A-0945-BB58-BE0F5FE62E4F}" type="slidenum">
              <a:rPr lang="en-US"/>
              <a:pPr/>
              <a:t>21</a:t>
            </a:fld>
            <a:endParaRPr lang="en-US"/>
          </a:p>
        </p:txBody>
      </p:sp>
      <p:sp>
        <p:nvSpPr>
          <p:cNvPr id="533506" name="Rectangle 2"/>
          <p:cNvSpPr>
            <a:spLocks noGrp="1" noRot="1" noChangeAspect="1" noChangeArrowheads="1" noTextEdit="1"/>
          </p:cNvSpPr>
          <p:nvPr>
            <p:ph type="sldImg"/>
          </p:nvPr>
        </p:nvSpPr>
        <p:spPr>
          <a:xfrm>
            <a:off x="212725" y="458788"/>
            <a:ext cx="6432550" cy="4454525"/>
          </a:xfrm>
          <a:ln w="12700" cap="flat"/>
        </p:spPr>
      </p:sp>
      <p:sp>
        <p:nvSpPr>
          <p:cNvPr id="533507"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Roll back a Workspace</a:t>
            </a:r>
          </a:p>
          <a:p>
            <a:pPr lvl="1"/>
            <a:r>
              <a:rPr lang="en-US"/>
              <a:t>Rolling back a workspace involves deleting either all changes made in the workspace or all changes made since an explicit savepoint. An additional option is to delete all changes that are made to a specific versioned table.</a:t>
            </a:r>
          </a:p>
          <a:p>
            <a:pPr lvl="1"/>
            <a:r>
              <a:rPr lang="en-US"/>
              <a:t>Before rolling back to a savepoint:</a:t>
            </a:r>
          </a:p>
          <a:p>
            <a:pPr lvl="2"/>
            <a:r>
              <a:rPr lang="en-US"/>
              <a:t>Remove any implicit savepoints created since the specified savepoint by merging or removing the descendent workspaces that caused the implicit savepoints to be created.</a:t>
            </a:r>
          </a:p>
          <a:p>
            <a:pPr lvl="2"/>
            <a:r>
              <a:rPr lang="en-US"/>
              <a:t>Remove all active users. </a:t>
            </a:r>
          </a:p>
          <a:p>
            <a:pPr lvl="1"/>
            <a:r>
              <a:rPr lang="en-US"/>
              <a:t>Rolling back a workspace leaves behind the workspace structure for future use; only the data in the workspace is deleted. To completely remove a workspace, use the </a:t>
            </a:r>
            <a:r>
              <a:rPr lang="en-US">
                <a:latin typeface="Courier New" pitchFamily="-111" charset="0"/>
              </a:rPr>
              <a:t>RemoveWorkspace</a:t>
            </a:r>
            <a:r>
              <a:rPr lang="en-US"/>
              <a:t> procedure.</a:t>
            </a:r>
            <a:endParaRPr lang="en-US"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21E2E-B58C-6648-9D6A-B33A362C9FAB}" type="slidenum">
              <a:rPr lang="en-US"/>
              <a:pPr/>
              <a:t>22</a:t>
            </a:fld>
            <a:endParaRPr lang="en-US"/>
          </a:p>
        </p:txBody>
      </p:sp>
      <p:sp>
        <p:nvSpPr>
          <p:cNvPr id="535554" name="Rectangle 2"/>
          <p:cNvSpPr>
            <a:spLocks noGrp="1" noRot="1" noChangeAspect="1" noChangeArrowheads="1" noTextEdit="1"/>
          </p:cNvSpPr>
          <p:nvPr>
            <p:ph type="sldImg"/>
          </p:nvPr>
        </p:nvSpPr>
        <p:spPr>
          <a:xfrm>
            <a:off x="212725" y="458788"/>
            <a:ext cx="6432550" cy="4454525"/>
          </a:xfrm>
          <a:ln w="12700" cap="flat"/>
        </p:spPr>
      </p:sp>
      <p:sp>
        <p:nvSpPr>
          <p:cNvPr id="535555"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Refresh a Workspace</a:t>
            </a:r>
          </a:p>
          <a:p>
            <a:pPr lvl="1"/>
            <a:r>
              <a:rPr lang="en-US"/>
              <a:t>The first example refreshes </a:t>
            </a:r>
            <a:r>
              <a:rPr lang="en-US">
                <a:latin typeface="Courier New" pitchFamily="-111" charset="0"/>
              </a:rPr>
              <a:t>E1</a:t>
            </a:r>
            <a:r>
              <a:rPr lang="en-US"/>
              <a:t> by applying changes made to the </a:t>
            </a:r>
            <a:r>
              <a:rPr lang="en-US" sz="1100">
                <a:latin typeface="Courier New" pitchFamily="-111" charset="0"/>
              </a:rPr>
              <a:t>PARCELS</a:t>
            </a:r>
            <a:r>
              <a:rPr lang="en-US"/>
              <a:t> table where </a:t>
            </a:r>
            <a:r>
              <a:rPr lang="en-US" sz="1100">
                <a:latin typeface="Courier New" pitchFamily="-111" charset="0"/>
              </a:rPr>
              <a:t>ZONING = 'Rural'</a:t>
            </a:r>
            <a:r>
              <a:rPr lang="en-US"/>
              <a:t> in its parent workspace.</a:t>
            </a:r>
          </a:p>
          <a:p>
            <a:pPr lvl="1"/>
            <a:r>
              <a:rPr lang="en-US"/>
              <a:t>The second example refreshes E1 by applying changes made in its parent workspace.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5D134-5C30-5747-95C7-59FDE9F8D9D8}" type="slidenum">
              <a:rPr lang="en-US"/>
              <a:pPr/>
              <a:t>23</a:t>
            </a:fld>
            <a:endParaRPr lang="en-US"/>
          </a:p>
        </p:txBody>
      </p:sp>
      <p:sp>
        <p:nvSpPr>
          <p:cNvPr id="537602" name="Rectangle 2"/>
          <p:cNvSpPr>
            <a:spLocks noGrp="1" noRot="1" noChangeAspect="1" noChangeArrowheads="1" noTextEdit="1"/>
          </p:cNvSpPr>
          <p:nvPr>
            <p:ph type="sldImg"/>
          </p:nvPr>
        </p:nvSpPr>
        <p:spPr>
          <a:xfrm>
            <a:off x="212725" y="458788"/>
            <a:ext cx="6432550" cy="4454525"/>
          </a:xfrm>
          <a:ln w="12700" cap="flat"/>
        </p:spPr>
      </p:sp>
      <p:sp>
        <p:nvSpPr>
          <p:cNvPr id="537603"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Resolving Workspace Conflicts</a:t>
            </a:r>
          </a:p>
          <a:p>
            <a:pPr lvl="1"/>
            <a:r>
              <a:rPr lang="en-US"/>
              <a:t>Rows that are changed in the child and parent workspace or in two peer workspaces may lead to data conflicts. Conflicts are discovered during a merge or refresh operation:</a:t>
            </a:r>
          </a:p>
          <a:p>
            <a:pPr lvl="2"/>
            <a:r>
              <a:rPr lang="en-US"/>
              <a:t>During a merge operation, the changes in a child workspace are incorporated in its parent workspace.</a:t>
            </a:r>
          </a:p>
          <a:p>
            <a:pPr lvl="2"/>
            <a:r>
              <a:rPr lang="en-US"/>
              <a:t>During a refresh operation, changes made in the parent workspace are incorporated in the child workspace. </a:t>
            </a:r>
          </a:p>
          <a:p>
            <a:pPr lvl="1"/>
            <a:r>
              <a:rPr lang="en-US"/>
              <a:t>Conflicts are presented to the user in conflict views, with one conflict view per table. The conflict view lists the primary key of the rows in conflict and also the column values of the rows in the two workspaces that form the conflict.</a:t>
            </a:r>
          </a:p>
          <a:p>
            <a:pPr lvl="1"/>
            <a:r>
              <a:rPr lang="en-US"/>
              <a:t>Conflicts have to be resolved by using the </a:t>
            </a:r>
            <a:r>
              <a:rPr lang="en-US" sz="1100">
                <a:latin typeface="Courier New" pitchFamily="-111" charset="0"/>
              </a:rPr>
              <a:t>ResolveConflicts</a:t>
            </a:r>
            <a:r>
              <a:rPr lang="en-US"/>
              <a:t> procedure. During this procedure the user chooses the row value from the base (the common value at the time the child workspace was created), the child, or the parent (where the value changed after the workspace was created) table.</a:t>
            </a:r>
          </a:p>
          <a:p>
            <a:pPr lvl="1"/>
            <a:r>
              <a:rPr lang="en-US"/>
              <a:t>When there are no conflicts between the parent and child workspaces, the data in the two workspaces can be merged. </a:t>
            </a:r>
          </a:p>
          <a:p>
            <a:pPr lvl="1"/>
            <a:r>
              <a:rPr lang="en-US"/>
              <a:t>Conflicts must be resolved before a</a:t>
            </a:r>
            <a:r>
              <a:rPr lang="en-US" sz="1100">
                <a:latin typeface="Courier New" pitchFamily="-111" charset="0"/>
              </a:rPr>
              <a:t> MergeWorkspace</a:t>
            </a:r>
            <a:r>
              <a:rPr lang="en-US" sz="1100"/>
              <a:t> </a:t>
            </a:r>
            <a:r>
              <a:rPr lang="en-US"/>
              <a:t>or </a:t>
            </a:r>
            <a:r>
              <a:rPr lang="en-US" sz="1100">
                <a:latin typeface="Courier New" pitchFamily="-111" charset="0"/>
              </a:rPr>
              <a:t>RefreshWorkspace</a:t>
            </a:r>
            <a:r>
              <a:rPr lang="en-US"/>
              <a:t> operation can be performed.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31B34-6DEB-634E-8844-535EAE80B2DB}" type="slidenum">
              <a:rPr lang="en-US"/>
              <a:pPr/>
              <a:t>24</a:t>
            </a:fld>
            <a:endParaRPr lang="en-US"/>
          </a:p>
        </p:txBody>
      </p:sp>
      <p:sp>
        <p:nvSpPr>
          <p:cNvPr id="539650" name="Rectangle 2"/>
          <p:cNvSpPr>
            <a:spLocks noGrp="1" noRot="1" noChangeAspect="1" noChangeArrowheads="1" noTextEdit="1"/>
          </p:cNvSpPr>
          <p:nvPr>
            <p:ph type="sldImg"/>
          </p:nvPr>
        </p:nvSpPr>
        <p:spPr>
          <a:xfrm>
            <a:off x="212725" y="458788"/>
            <a:ext cx="6432550" cy="4454525"/>
          </a:xfrm>
          <a:ln/>
        </p:spPr>
      </p:sp>
      <p:sp>
        <p:nvSpPr>
          <p:cNvPr id="539651" name="Rectangle 3"/>
          <p:cNvSpPr>
            <a:spLocks noGrp="1" noChangeArrowheads="1"/>
          </p:cNvSpPr>
          <p:nvPr>
            <p:ph type="body" idx="1"/>
          </p:nvPr>
        </p:nvSpPr>
        <p:spPr>
          <a:xfrm>
            <a:off x="571500" y="5143500"/>
            <a:ext cx="5715000" cy="3416300"/>
          </a:xfrm>
        </p:spPr>
        <p:txBody>
          <a:bodyPr/>
          <a:lstStyle/>
          <a:p>
            <a:r>
              <a:rPr lang="en-US"/>
              <a:t>Conflict Resolution Example: Check for Existence of Conflicts</a:t>
            </a:r>
          </a:p>
          <a:p>
            <a:pPr lvl="1"/>
            <a:r>
              <a:rPr lang="en-US"/>
              <a:t>The general process to check for the existence of conflicts is as follows:</a:t>
            </a:r>
          </a:p>
          <a:p>
            <a:pPr lvl="2"/>
            <a:r>
              <a:rPr lang="en-US">
                <a:latin typeface="Courier New" pitchFamily="-111" charset="0"/>
              </a:rPr>
              <a:t>SetConflictWorkspace</a:t>
            </a:r>
            <a:r>
              <a:rPr lang="en-US"/>
              <a:t>: The example checks for any conflicts between child workspace </a:t>
            </a:r>
            <a:r>
              <a:rPr lang="en-US">
                <a:latin typeface="Courier New" pitchFamily="-111" charset="0"/>
              </a:rPr>
              <a:t>IndividualParcels</a:t>
            </a:r>
            <a:r>
              <a:rPr lang="en-US"/>
              <a:t>, and its parent workspace </a:t>
            </a:r>
            <a:r>
              <a:rPr lang="en-US">
                <a:latin typeface="Courier New" pitchFamily="-111" charset="0"/>
              </a:rPr>
              <a:t>FIVEACRELOTS</a:t>
            </a:r>
            <a:r>
              <a:rPr lang="en-US"/>
              <a:t>. The example activates a view for every version-enabled table where the view name is &lt;</a:t>
            </a:r>
            <a:r>
              <a:rPr lang="en-US">
                <a:latin typeface="Courier New" pitchFamily="-111" charset="0"/>
              </a:rPr>
              <a:t>table_name</a:t>
            </a:r>
            <a:r>
              <a:rPr lang="en-US"/>
              <a:t>&gt;</a:t>
            </a:r>
            <a:r>
              <a:rPr lang="en-US">
                <a:latin typeface="Courier New" pitchFamily="-111" charset="0"/>
              </a:rPr>
              <a:t>_CONF</a:t>
            </a:r>
            <a:r>
              <a:rPr lang="en-US"/>
              <a:t>.</a:t>
            </a:r>
          </a:p>
          <a:p>
            <a:pPr lvl="2"/>
            <a:r>
              <a:rPr lang="en-US"/>
              <a:t>The query on the screen shows the conflicts for that table.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59B4D-30A0-B947-8FDC-B2B889FC3BB2}" type="slidenum">
              <a:rPr lang="en-US"/>
              <a:pPr/>
              <a:t>25</a:t>
            </a:fld>
            <a:endParaRPr lang="en-US"/>
          </a:p>
        </p:txBody>
      </p:sp>
      <p:sp>
        <p:nvSpPr>
          <p:cNvPr id="541698" name="Rectangle 2"/>
          <p:cNvSpPr>
            <a:spLocks noGrp="1" noRot="1" noChangeAspect="1" noChangeArrowheads="1" noTextEdit="1"/>
          </p:cNvSpPr>
          <p:nvPr>
            <p:ph type="sldImg"/>
          </p:nvPr>
        </p:nvSpPr>
        <p:spPr>
          <a:xfrm>
            <a:off x="212725" y="458788"/>
            <a:ext cx="6432550" cy="4454525"/>
          </a:xfrm>
          <a:ln w="12700" cap="flat"/>
        </p:spPr>
      </p:sp>
      <p:sp>
        <p:nvSpPr>
          <p:cNvPr id="541699"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Conflict Resolution Example: Resolve Conflicts</a:t>
            </a:r>
          </a:p>
          <a:p>
            <a:pPr lvl="1"/>
            <a:r>
              <a:rPr lang="en-US"/>
              <a:t>The general process for resolving conflicts is as follows:</a:t>
            </a:r>
          </a:p>
          <a:p>
            <a:pPr lvl="1"/>
            <a:r>
              <a:rPr lang="en-US" b="1"/>
              <a:t>BeginResolve</a:t>
            </a:r>
            <a:r>
              <a:rPr lang="en-US"/>
              <a:t>: The example starts a conflict resolution session. FiveAcreLots is frozen in 1WRITER mode.</a:t>
            </a:r>
          </a:p>
          <a:p>
            <a:pPr lvl="1"/>
            <a:r>
              <a:rPr lang="en-US" b="1"/>
              <a:t>ResolveConflicts</a:t>
            </a:r>
            <a:r>
              <a:rPr lang="en-US"/>
              <a:t>: The example resolves conflicts involving rows in the </a:t>
            </a:r>
            <a:r>
              <a:rPr lang="en-US">
                <a:latin typeface="Courier New" pitchFamily="-111" charset="0"/>
              </a:rPr>
              <a:t>PARCELS</a:t>
            </a:r>
            <a:r>
              <a:rPr lang="en-US"/>
              <a:t> table in </a:t>
            </a:r>
            <a:r>
              <a:rPr lang="en-US">
                <a:latin typeface="Courier New" pitchFamily="-111" charset="0"/>
              </a:rPr>
              <a:t>FiveAcreLots</a:t>
            </a:r>
            <a:r>
              <a:rPr lang="en-US"/>
              <a:t> where the value of column ZONING = ‘Rural’, and uses the values in the child workspace to resolve all such conflicts. It then merges the results of the conflict. The procedure is executed once per affected combination of table and workspace. After each successful execution of </a:t>
            </a:r>
            <a:r>
              <a:rPr lang="en-US">
                <a:latin typeface="Courier New" pitchFamily="-111" charset="0"/>
              </a:rPr>
              <a:t>ResolveConflicts</a:t>
            </a:r>
            <a:r>
              <a:rPr lang="en-US"/>
              <a:t>, a standard database commit operation should be performed. However, any changes are not made permanent in the database until you execute CommitResolve.</a:t>
            </a:r>
          </a:p>
          <a:p>
            <a:pPr lvl="1"/>
            <a:r>
              <a:rPr lang="en-US" b="1"/>
              <a:t>CommitResolve</a:t>
            </a:r>
            <a:r>
              <a:rPr lang="en-US"/>
              <a:t>: Keeps all the changes from the preceding step. This ends the current conflict resolution session started by </a:t>
            </a:r>
            <a:r>
              <a:rPr lang="en-US">
                <a:latin typeface="Courier New" pitchFamily="-111" charset="0"/>
              </a:rPr>
              <a:t>BeginResolve</a:t>
            </a:r>
            <a:r>
              <a:rPr lang="en-US"/>
              <a:t> and saves all changes in the workspace since the start of the conflict resolution session.</a:t>
            </a:r>
          </a:p>
          <a:p>
            <a:pPr lvl="1"/>
            <a:r>
              <a:rPr lang="en-US" b="1"/>
              <a:t>Note:</a:t>
            </a:r>
            <a:r>
              <a:rPr lang="en-US"/>
              <a:t> </a:t>
            </a:r>
            <a:r>
              <a:rPr lang="en-US">
                <a:latin typeface="Courier New" pitchFamily="-111" charset="0"/>
              </a:rPr>
              <a:t>RollbackResolve</a:t>
            </a:r>
            <a:r>
              <a:rPr lang="en-US"/>
              <a:t> discards all the changes from the preceding step. This quits the current conflict resolution session started by </a:t>
            </a:r>
            <a:r>
              <a:rPr lang="en-US">
                <a:latin typeface="Courier New" pitchFamily="-111" charset="0"/>
              </a:rPr>
              <a:t>BeginResolve</a:t>
            </a:r>
            <a:r>
              <a:rPr lang="en-US"/>
              <a:t>, and discards all changes in the workspace since the start of the conflict resolution session.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E4B7C-DC06-8142-87CE-3AA62C5CB7E2}" type="slidenum">
              <a:rPr lang="en-US"/>
              <a:pPr/>
              <a:t>26</a:t>
            </a:fld>
            <a:endParaRPr lang="en-US"/>
          </a:p>
        </p:txBody>
      </p:sp>
      <p:sp>
        <p:nvSpPr>
          <p:cNvPr id="543746" name="Rectangle 2"/>
          <p:cNvSpPr>
            <a:spLocks noGrp="1" noRot="1" noChangeAspect="1" noChangeArrowheads="1" noTextEdit="1"/>
          </p:cNvSpPr>
          <p:nvPr>
            <p:ph type="sldImg"/>
          </p:nvPr>
        </p:nvSpPr>
        <p:spPr>
          <a:xfrm>
            <a:off x="212725" y="458788"/>
            <a:ext cx="6432550" cy="4454525"/>
          </a:xfrm>
          <a:ln w="12700" cap="flat"/>
        </p:spPr>
      </p:sp>
      <p:sp>
        <p:nvSpPr>
          <p:cNvPr id="543747"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Merge a Workspace</a:t>
            </a:r>
          </a:p>
          <a:p>
            <a:pPr lvl="1"/>
            <a:r>
              <a:rPr lang="en-US"/>
              <a:t>Merging a workspace applies changes that are made in a workspace to its parent workspace and optionally removes it. While a merge is in progress the child workspace is frozen in </a:t>
            </a:r>
            <a:r>
              <a:rPr lang="en-US" sz="1100">
                <a:latin typeface="Courier New" pitchFamily="-111" charset="0"/>
              </a:rPr>
              <a:t>NO_ACCESS</a:t>
            </a:r>
            <a:r>
              <a:rPr lang="en-US"/>
              <a:t> mode and the parent workspace is frozen in </a:t>
            </a:r>
            <a:r>
              <a:rPr lang="en-US" sz="1100">
                <a:latin typeface="Courier New" pitchFamily="-111" charset="0"/>
              </a:rPr>
              <a:t>READ_ONLY</a:t>
            </a:r>
            <a:r>
              <a:rPr lang="en-US"/>
              <a:t> mode.</a:t>
            </a:r>
          </a:p>
          <a:p>
            <a:pPr lvl="1"/>
            <a:r>
              <a:rPr lang="en-US"/>
              <a:t>When merging a nonleaf workspace, the </a:t>
            </a:r>
            <a:r>
              <a:rPr lang="en-US" sz="1100">
                <a:latin typeface="Courier New" pitchFamily="-111" charset="0"/>
              </a:rPr>
              <a:t>DROP_WORKSPACE</a:t>
            </a:r>
            <a:r>
              <a:rPr lang="en-US"/>
              <a:t> option cannot be used because descendent workspaces still exist.</a:t>
            </a:r>
          </a:p>
          <a:p>
            <a:pPr lvl="1"/>
            <a:r>
              <a:rPr lang="en-US"/>
              <a:t>The example on the slide merges changes in </a:t>
            </a:r>
            <a:r>
              <a:rPr lang="en-US" sz="1100">
                <a:latin typeface="Courier New" pitchFamily="-111" charset="0"/>
              </a:rPr>
              <a:t>IndividualParcels</a:t>
            </a:r>
            <a:r>
              <a:rPr lang="en-US"/>
              <a:t> to its parent workspace and retains workspace </a:t>
            </a:r>
            <a:r>
              <a:rPr lang="en-US" sz="1100">
                <a:latin typeface="Courier New" pitchFamily="-111" charset="0"/>
              </a:rPr>
              <a:t>IndividualParcels</a:t>
            </a:r>
            <a:r>
              <a:rPr lang="en-US"/>
              <a:t>.</a:t>
            </a:r>
            <a:endParaRPr lang="en-US"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89EE2-AB73-2A4D-AC53-8CADBB524359}" type="slidenum">
              <a:rPr lang="en-US"/>
              <a:pPr/>
              <a:t>27</a:t>
            </a:fld>
            <a:endParaRPr lang="en-US"/>
          </a:p>
        </p:txBody>
      </p:sp>
      <p:sp>
        <p:nvSpPr>
          <p:cNvPr id="545794" name="Rectangle 2"/>
          <p:cNvSpPr>
            <a:spLocks noGrp="1" noRot="1" noChangeAspect="1" noChangeArrowheads="1" noTextEdit="1"/>
          </p:cNvSpPr>
          <p:nvPr>
            <p:ph type="sldImg"/>
          </p:nvPr>
        </p:nvSpPr>
        <p:spPr>
          <a:xfrm>
            <a:off x="212725" y="458788"/>
            <a:ext cx="6432550" cy="4454525"/>
          </a:xfrm>
          <a:ln/>
        </p:spPr>
      </p:sp>
      <p:sp>
        <p:nvSpPr>
          <p:cNvPr id="545795" name="Rectangle 3"/>
          <p:cNvSpPr>
            <a:spLocks noGrp="1" noChangeArrowheads="1"/>
          </p:cNvSpPr>
          <p:nvPr>
            <p:ph type="body" idx="1"/>
          </p:nvPr>
        </p:nvSpPr>
        <p:spPr>
          <a:xfrm>
            <a:off x="571500" y="5143500"/>
            <a:ext cx="5715000" cy="3416300"/>
          </a:xfrm>
        </p:spPr>
        <p:txBody>
          <a:bodyPr/>
          <a:lstStyle/>
          <a:p>
            <a:pPr>
              <a:spcBef>
                <a:spcPct val="25000"/>
              </a:spcBef>
            </a:pPr>
            <a:r>
              <a:rPr lang="en-US"/>
              <a:t>Workspace Views</a:t>
            </a:r>
          </a:p>
          <a:p>
            <a:pPr lvl="1"/>
            <a:r>
              <a:rPr lang="en-US"/>
              <a:t>Workspace Manager creates and maintains metadata views to hold information that helps to manage the workspace environment and diagnose problems. These views are read-only to users. Views that span the whole workspace environment are:</a:t>
            </a:r>
          </a:p>
          <a:p>
            <a:pPr lvl="2">
              <a:spcBef>
                <a:spcPct val="25000"/>
              </a:spcBef>
            </a:pPr>
            <a:r>
              <a:rPr lang="en-US" sz="1100">
                <a:latin typeface="Courier New" pitchFamily="-111" charset="0"/>
              </a:rPr>
              <a:t>USER_WM_VERSIONED_TABLES</a:t>
            </a:r>
            <a:r>
              <a:rPr lang="en-US"/>
              <a:t> and </a:t>
            </a:r>
            <a:r>
              <a:rPr lang="en-US" sz="1100">
                <a:latin typeface="Courier New" pitchFamily="-111" charset="0"/>
              </a:rPr>
              <a:t>ALL_WM_VERSIONED_TABLES</a:t>
            </a:r>
          </a:p>
          <a:p>
            <a:pPr lvl="2">
              <a:spcBef>
                <a:spcPct val="25000"/>
              </a:spcBef>
            </a:pPr>
            <a:r>
              <a:rPr lang="en-US" sz="1100">
                <a:latin typeface="Courier New" pitchFamily="-111" charset="0"/>
              </a:rPr>
              <a:t>USER_WM_MODIFIED_TABLES</a:t>
            </a:r>
            <a:r>
              <a:rPr lang="en-US"/>
              <a:t> and </a:t>
            </a:r>
            <a:r>
              <a:rPr lang="en-US" sz="1100">
                <a:latin typeface="Courier New" pitchFamily="-111" charset="0"/>
              </a:rPr>
              <a:t>ALL_WM_MODIFIED_TABLES</a:t>
            </a:r>
            <a:r>
              <a:rPr lang="en-US"/>
              <a:t> </a:t>
            </a:r>
          </a:p>
          <a:p>
            <a:pPr lvl="2">
              <a:spcBef>
                <a:spcPct val="25000"/>
              </a:spcBef>
            </a:pPr>
            <a:r>
              <a:rPr lang="en-US" sz="1100">
                <a:latin typeface="Courier New" pitchFamily="-111" charset="0"/>
              </a:rPr>
              <a:t>USER_WORKSPACES</a:t>
            </a:r>
            <a:r>
              <a:rPr lang="en-US"/>
              <a:t> and </a:t>
            </a:r>
            <a:r>
              <a:rPr lang="en-US" sz="1100">
                <a:latin typeface="Courier New" pitchFamily="-111" charset="0"/>
              </a:rPr>
              <a:t>ALL_WORKSPACES</a:t>
            </a:r>
            <a:r>
              <a:rPr lang="en-US" sz="1100"/>
              <a:t>:</a:t>
            </a:r>
            <a:r>
              <a:rPr lang="en-US"/>
              <a:t> Contain information about the workspaces a user owns or can access</a:t>
            </a:r>
          </a:p>
          <a:p>
            <a:pPr lvl="2">
              <a:spcBef>
                <a:spcPct val="25000"/>
              </a:spcBef>
            </a:pPr>
            <a:r>
              <a:rPr lang="en-US" sz="1100">
                <a:latin typeface="Courier New" pitchFamily="-111" charset="0"/>
              </a:rPr>
              <a:t>USER_WORKSPACE_SAVEPOINTS</a:t>
            </a:r>
            <a:r>
              <a:rPr lang="en-US"/>
              <a:t> and </a:t>
            </a:r>
            <a:r>
              <a:rPr lang="en-US" sz="1100">
                <a:latin typeface="Courier New" pitchFamily="-111" charset="0"/>
              </a:rPr>
              <a:t>ALL_WORKSPACE_SAVEPOINTS</a:t>
            </a:r>
            <a:r>
              <a:rPr lang="en-US"/>
              <a:t> </a:t>
            </a:r>
          </a:p>
          <a:p>
            <a:pPr lvl="2">
              <a:spcBef>
                <a:spcPct val="25000"/>
              </a:spcBef>
            </a:pPr>
            <a:r>
              <a:rPr lang="en-US" sz="1100">
                <a:latin typeface="Courier New" pitchFamily="-111" charset="0"/>
              </a:rPr>
              <a:t>USER_WORKSPACE_PRIVS</a:t>
            </a:r>
            <a:r>
              <a:rPr lang="en-US"/>
              <a:t> and </a:t>
            </a:r>
            <a:r>
              <a:rPr lang="en-US" sz="1100">
                <a:latin typeface="Courier New" pitchFamily="-111" charset="0"/>
              </a:rPr>
              <a:t>ALL_WORKSPACE_PRIVS</a:t>
            </a:r>
            <a:r>
              <a:rPr lang="en-US"/>
              <a:t>: Includes all users’ privileges</a:t>
            </a:r>
          </a:p>
          <a:p>
            <a:pPr lvl="2">
              <a:spcBef>
                <a:spcPct val="25000"/>
              </a:spcBef>
            </a:pPr>
            <a:r>
              <a:rPr lang="en-US" sz="1100">
                <a:latin typeface="Courier New" pitchFamily="-111" charset="0"/>
              </a:rPr>
              <a:t>USER_WM_PRIVS</a:t>
            </a:r>
            <a:r>
              <a:rPr lang="en-US"/>
              <a:t>: Includes privileges the current user has in each workspace</a:t>
            </a:r>
          </a:p>
          <a:p>
            <a:pPr lvl="2">
              <a:spcBef>
                <a:spcPct val="25000"/>
              </a:spcBef>
            </a:pPr>
            <a:r>
              <a:rPr lang="en-US" sz="1100">
                <a:latin typeface="Courier New" pitchFamily="-111" charset="0"/>
              </a:rPr>
              <a:t>ROLE_WM_PRIVS</a:t>
            </a:r>
          </a:p>
          <a:p>
            <a:pPr lvl="2">
              <a:spcBef>
                <a:spcPct val="25000"/>
              </a:spcBef>
            </a:pPr>
            <a:r>
              <a:rPr lang="en-US" sz="1100">
                <a:latin typeface="Courier New" pitchFamily="-111" charset="0"/>
              </a:rPr>
              <a:t>USER_WM_LOCKED_TABLES</a:t>
            </a:r>
            <a:r>
              <a:rPr lang="en-US"/>
              <a:t> and </a:t>
            </a:r>
            <a:r>
              <a:rPr lang="en-US" sz="1100">
                <a:latin typeface="Courier New" pitchFamily="-111" charset="0"/>
              </a:rPr>
              <a:t>ALL_WM_LOCKED_TABLES</a:t>
            </a:r>
            <a:r>
              <a:rPr lang="en-US"/>
              <a:t> </a:t>
            </a:r>
          </a:p>
          <a:p>
            <a:pPr lvl="2">
              <a:spcBef>
                <a:spcPct val="25000"/>
              </a:spcBef>
            </a:pPr>
            <a:r>
              <a:rPr lang="en-US" sz="1100">
                <a:latin typeface="Courier New" pitchFamily="-111" charset="0"/>
              </a:rPr>
              <a:t>DBA_WORKSPACE_USERS</a:t>
            </a:r>
            <a:r>
              <a:rPr lang="en-US"/>
              <a:t>: Contains user info for workspaces other than </a:t>
            </a:r>
            <a:r>
              <a:rPr lang="en-US" sz="1100">
                <a:latin typeface="Courier New" pitchFamily="-111" charset="0"/>
              </a:rPr>
              <a:t>LIVE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B953A-4F9D-7949-9E51-2039196AEA13}" type="slidenum">
              <a:rPr lang="en-US"/>
              <a:pPr/>
              <a:t>28</a:t>
            </a:fld>
            <a:endParaRPr lang="en-US"/>
          </a:p>
        </p:txBody>
      </p:sp>
      <p:sp>
        <p:nvSpPr>
          <p:cNvPr id="549890" name="Rectangle 2"/>
          <p:cNvSpPr>
            <a:spLocks noGrp="1" noRot="1" noChangeAspect="1" noChangeArrowheads="1" noTextEdit="1"/>
          </p:cNvSpPr>
          <p:nvPr>
            <p:ph type="sldImg"/>
          </p:nvPr>
        </p:nvSpPr>
        <p:spPr>
          <a:xfrm>
            <a:off x="212725" y="458788"/>
            <a:ext cx="6432550" cy="4454525"/>
          </a:xfrm>
          <a:ln w="12700" cap="flat"/>
        </p:spPr>
      </p:sp>
      <p:sp>
        <p:nvSpPr>
          <p:cNvPr id="549891" name="Rectangle 3"/>
          <p:cNvSpPr>
            <a:spLocks noGrp="1" noChangeArrowheads="1"/>
          </p:cNvSpPr>
          <p:nvPr>
            <p:ph type="body" idx="1"/>
          </p:nvPr>
        </p:nvSpPr>
        <p:spPr>
          <a:xfrm>
            <a:off x="571500" y="5143500"/>
            <a:ext cx="5715000" cy="3416300"/>
          </a:xfrm>
          <a:noFill/>
          <a:ln/>
        </p:spPr>
        <p:txBody>
          <a:bodyPr lIns="12488" tIns="12488" rIns="12488" bIns="12488"/>
          <a:lstStyle/>
          <a:p>
            <a:pPr>
              <a:lnSpc>
                <a:spcPct val="95000"/>
              </a:lnSpc>
              <a:spcBef>
                <a:spcPct val="20000"/>
              </a:spcBef>
            </a:pPr>
            <a:r>
              <a:rPr lang="en-US"/>
              <a:t>Compress Workspace or Workspace Tree</a:t>
            </a:r>
          </a:p>
          <a:p>
            <a:pPr lvl="1">
              <a:lnSpc>
                <a:spcPct val="95000"/>
              </a:lnSpc>
              <a:spcBef>
                <a:spcPct val="20000"/>
              </a:spcBef>
            </a:pPr>
            <a:r>
              <a:rPr lang="en-US"/>
              <a:t>Compressing a workspace involves deleting explicit savepoints in the workspace and minimizing the Workspace Manager metadata structures for the workspace. For each range, where a range includes the versions between two consecutive implicit savepoints in a workspace, the latest version of each database row is kept and renumbered to reuse the earliest version in the range.</a:t>
            </a:r>
          </a:p>
          <a:p>
            <a:pPr lvl="1">
              <a:lnSpc>
                <a:spcPct val="95000"/>
              </a:lnSpc>
              <a:spcBef>
                <a:spcPct val="20000"/>
              </a:spcBef>
            </a:pPr>
            <a:r>
              <a:rPr lang="en-US"/>
              <a:t>You can compress a workspace and all its descendent workspaces when the explicit savepoints in the affected workspaces are no longer needed. For example, when you do not need to go to or roll back to any of the savepoints.</a:t>
            </a:r>
          </a:p>
          <a:p>
            <a:pPr lvl="1">
              <a:lnSpc>
                <a:spcPct val="95000"/>
              </a:lnSpc>
              <a:spcBef>
                <a:spcPct val="20000"/>
              </a:spcBef>
            </a:pPr>
            <a:r>
              <a:rPr lang="en-US"/>
              <a:t>A workspace cannot be compressed if there are any sessions with an open regular transaction, or if any user has executed a </a:t>
            </a:r>
            <a:r>
              <a:rPr lang="en-US">
                <a:latin typeface="Courier New" pitchFamily="-111" charset="0"/>
              </a:rPr>
              <a:t>GotoDate</a:t>
            </a:r>
            <a:r>
              <a:rPr lang="en-US"/>
              <a:t> operation specifying a savepoint in the workspace.</a:t>
            </a:r>
          </a:p>
          <a:p>
            <a:pPr>
              <a:lnSpc>
                <a:spcPct val="95000"/>
              </a:lnSpc>
              <a:spcBef>
                <a:spcPct val="20000"/>
              </a:spcBef>
            </a:pPr>
            <a:r>
              <a:rPr lang="en-US"/>
              <a:t>Benefits of Compressing a Workspace</a:t>
            </a:r>
          </a:p>
          <a:p>
            <a:pPr lvl="1">
              <a:lnSpc>
                <a:spcPct val="95000"/>
              </a:lnSpc>
              <a:spcBef>
                <a:spcPct val="20000"/>
              </a:spcBef>
            </a:pPr>
            <a:r>
              <a:rPr lang="en-US"/>
              <a:t>The compression operation is useful for the following reasons:</a:t>
            </a:r>
          </a:p>
          <a:p>
            <a:pPr lvl="1">
              <a:lnSpc>
                <a:spcPct val="95000"/>
              </a:lnSpc>
              <a:spcBef>
                <a:spcPct val="20000"/>
              </a:spcBef>
            </a:pPr>
            <a:r>
              <a:rPr lang="en-US"/>
              <a:t>Savepoint names can be reused after they are deleted. A savepoint cannot be created that has the same name as an existing savepoint.</a:t>
            </a:r>
          </a:p>
          <a:p>
            <a:pPr lvl="1">
              <a:lnSpc>
                <a:spcPct val="95000"/>
              </a:lnSpc>
              <a:spcBef>
                <a:spcPct val="20000"/>
              </a:spcBef>
            </a:pPr>
            <a:r>
              <a:rPr lang="en-US"/>
              <a:t>Run-time performance for Workspace Manager operations is improved.</a:t>
            </a:r>
          </a:p>
          <a:p>
            <a:pPr lvl="1">
              <a:lnSpc>
                <a:spcPct val="95000"/>
              </a:lnSpc>
              <a:spcBef>
                <a:spcPct val="20000"/>
              </a:spcBef>
            </a:pPr>
            <a:r>
              <a:rPr lang="en-US"/>
              <a:t>Less disk storage is used for Workspace Manager structures.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DDB4D-1D14-9A4A-94CF-60BC49CB81EB}" type="slidenum">
              <a:rPr lang="en-US"/>
              <a:pPr/>
              <a:t>29</a:t>
            </a:fld>
            <a:endParaRPr lang="en-US"/>
          </a:p>
        </p:txBody>
      </p:sp>
      <p:sp>
        <p:nvSpPr>
          <p:cNvPr id="551938" name="Rectangle 2"/>
          <p:cNvSpPr>
            <a:spLocks noGrp="1" noRot="1" noChangeAspect="1" noChangeArrowheads="1" noTextEdit="1"/>
          </p:cNvSpPr>
          <p:nvPr>
            <p:ph type="sldImg"/>
          </p:nvPr>
        </p:nvSpPr>
        <p:spPr>
          <a:xfrm>
            <a:off x="212725" y="458788"/>
            <a:ext cx="6432550" cy="4454525"/>
          </a:xfrm>
          <a:ln w="12700" cap="flat"/>
        </p:spPr>
      </p:sp>
      <p:sp>
        <p:nvSpPr>
          <p:cNvPr id="551939"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Compress Workspace Tree: Example</a:t>
            </a:r>
          </a:p>
          <a:p>
            <a:pPr lvl="1"/>
            <a:r>
              <a:rPr lang="en-US"/>
              <a:t>As stated in the previous slide, for each range, where a range includes the versions between two consecutive implicit savepoints in a workspace, the latest version of each database row is kept and renumbered to reuse the earliest version in the range.</a:t>
            </a:r>
          </a:p>
          <a:p>
            <a:pPr lvl="1"/>
            <a:r>
              <a:rPr lang="en-US"/>
              <a:t>In the example, the implicit savepoints in LIVE are 2 and 4. These are the versions upon which workspaces </a:t>
            </a:r>
            <a:r>
              <a:rPr lang="en-US">
                <a:latin typeface="Courier New" pitchFamily="-111" charset="0"/>
              </a:rPr>
              <a:t>E1</a:t>
            </a:r>
            <a:r>
              <a:rPr lang="en-US"/>
              <a:t> and </a:t>
            </a:r>
            <a:r>
              <a:rPr lang="en-US">
                <a:latin typeface="Courier New" pitchFamily="-111" charset="0"/>
              </a:rPr>
              <a:t>E2</a:t>
            </a:r>
            <a:r>
              <a:rPr lang="en-US"/>
              <a:t> are based respectively.</a:t>
            </a:r>
          </a:p>
          <a:p>
            <a:pPr lvl="1"/>
            <a:r>
              <a:rPr lang="en-US"/>
              <a:t>The savepoint ranges are 1-2, 3-4, and 5, in LIVE workspace, 6-8 in </a:t>
            </a:r>
            <a:r>
              <a:rPr lang="en-US">
                <a:latin typeface="Courier New" pitchFamily="-111" charset="0"/>
              </a:rPr>
              <a:t>E1</a:t>
            </a:r>
            <a:r>
              <a:rPr lang="en-US"/>
              <a:t> workspace and 9-11 in </a:t>
            </a:r>
            <a:r>
              <a:rPr lang="en-US">
                <a:latin typeface="Courier New" pitchFamily="-111" charset="0"/>
              </a:rPr>
              <a:t>E2</a:t>
            </a:r>
            <a:r>
              <a:rPr lang="en-US"/>
              <a:t>.</a:t>
            </a:r>
          </a:p>
          <a:p>
            <a:pPr lvl="1"/>
            <a:r>
              <a:rPr lang="en-US"/>
              <a:t>When the versions are compressed the following actions are taken:</a:t>
            </a:r>
          </a:p>
          <a:p>
            <a:pPr lvl="1"/>
            <a:r>
              <a:rPr lang="en-US" b="1"/>
              <a:t>Workspace         Range                                   Action</a:t>
            </a:r>
          </a:p>
          <a:p>
            <a:pPr lvl="1"/>
            <a:r>
              <a:rPr lang="en-US"/>
              <a:t>LIVE 	             1-2 		Savepoint 2 is kept and renamed as 1</a:t>
            </a:r>
          </a:p>
          <a:p>
            <a:pPr lvl="1"/>
            <a:r>
              <a:rPr lang="en-US"/>
              <a:t>LIVE	             3-4		Savepoint 4 is kept and renamed as 3</a:t>
            </a:r>
          </a:p>
          <a:p>
            <a:pPr lvl="1"/>
            <a:r>
              <a:rPr lang="en-US"/>
              <a:t>LIVE	             5		            Savepoint 5 is kept and not renamed</a:t>
            </a:r>
          </a:p>
          <a:p>
            <a:pPr lvl="1"/>
            <a:r>
              <a:rPr lang="en-US"/>
              <a:t>E1 		             6-8 		Savepoint 8 is kept and renamed as 6</a:t>
            </a:r>
          </a:p>
          <a:p>
            <a:pPr lvl="1"/>
            <a:r>
              <a:rPr lang="en-US"/>
              <a:t>E2	 	             9-11	 	Savepoint 11 is kept and renamed as 9</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0C94F-CD3F-124A-A9CD-D4DD4C0E0AB4}" type="slidenum">
              <a:rPr lang="en-US"/>
              <a:pPr/>
              <a:t>30</a:t>
            </a:fld>
            <a:endParaRPr lang="en-US"/>
          </a:p>
        </p:txBody>
      </p:sp>
      <p:sp>
        <p:nvSpPr>
          <p:cNvPr id="553986" name="Rectangle 2"/>
          <p:cNvSpPr>
            <a:spLocks noGrp="1" noRot="1" noChangeAspect="1" noChangeArrowheads="1" noTextEdit="1"/>
          </p:cNvSpPr>
          <p:nvPr>
            <p:ph type="sldImg"/>
          </p:nvPr>
        </p:nvSpPr>
        <p:spPr>
          <a:xfrm>
            <a:off x="212725" y="458788"/>
            <a:ext cx="6432550" cy="4454525"/>
          </a:xfrm>
          <a:ln w="12700" cap="flat"/>
        </p:spPr>
      </p:sp>
      <p:sp>
        <p:nvSpPr>
          <p:cNvPr id="553987"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Other Workspace Tasks</a:t>
            </a:r>
          </a:p>
          <a:p>
            <a:pPr lvl="1"/>
            <a:r>
              <a:rPr lang="en-US" sz="1100">
                <a:latin typeface="Courier New" pitchFamily="-111" charset="0"/>
              </a:rPr>
              <a:t>AlterWorkspace</a:t>
            </a:r>
            <a:r>
              <a:rPr lang="en-US"/>
              <a:t> allows the user to change the description of a given workspace. In the slide, the example modifies the description of the </a:t>
            </a:r>
            <a:r>
              <a:rPr lang="en-US">
                <a:latin typeface="Courier New" pitchFamily="-111" charset="0"/>
              </a:rPr>
              <a:t>E1</a:t>
            </a:r>
            <a:r>
              <a:rPr lang="en-US"/>
              <a:t> workspace.</a:t>
            </a:r>
          </a:p>
          <a:p>
            <a:pPr lvl="1"/>
            <a:r>
              <a:rPr lang="en-US">
                <a:latin typeface="Courier New" pitchFamily="-111" charset="0"/>
              </a:rPr>
              <a:t>RemoveWorkspace</a:t>
            </a:r>
            <a:r>
              <a:rPr lang="en-US"/>
              <a:t> or </a:t>
            </a:r>
            <a:r>
              <a:rPr lang="en-US">
                <a:latin typeface="Courier New" pitchFamily="-111" charset="0"/>
              </a:rPr>
              <a:t>RemoveWorkspaceTree</a:t>
            </a:r>
            <a:r>
              <a:rPr lang="en-US" sz="1100"/>
              <a:t> </a:t>
            </a:r>
            <a:r>
              <a:rPr lang="en-US"/>
              <a:t>removes the specified workspace and all its descendant workspaces. The data in the workspaces is rolled back and the workspace structure is removed. Removes all support structures created for the workspace. The workspace ceases to exist. The example in the slide removes the E1 workspace and all its descendent workspaces.</a:t>
            </a:r>
          </a:p>
          <a:p>
            <a:pPr lvl="1"/>
            <a:r>
              <a:rPr lang="en-US">
                <a:latin typeface="Courier New" pitchFamily="-111" charset="0"/>
              </a:rPr>
              <a:t>IsWorkspaceOccupied</a:t>
            </a:r>
            <a:r>
              <a:rPr lang="en-US" sz="1100"/>
              <a:t> </a:t>
            </a:r>
            <a:r>
              <a:rPr lang="en-US"/>
              <a:t>checks whether or not a given workspace has any active sessions. The example in the slide checks if any sessions are active in the </a:t>
            </a:r>
            <a:r>
              <a:rPr lang="en-US">
                <a:latin typeface="Courier New" pitchFamily="-111" charset="0"/>
              </a:rPr>
              <a:t>FiveAcreLots</a:t>
            </a:r>
            <a:r>
              <a:rPr lang="en-US" sz="1100">
                <a:latin typeface="Courier New" pitchFamily="-111" charset="0"/>
              </a:rPr>
              <a:t> </a:t>
            </a:r>
            <a:r>
              <a:rPr lang="en-US"/>
              <a:t>workspace.</a:t>
            </a:r>
          </a:p>
          <a:p>
            <a:pPr lvl="1"/>
            <a:r>
              <a:rPr lang="en-US">
                <a:latin typeface="Courier New" pitchFamily="-111" charset="0"/>
              </a:rPr>
              <a:t>GetWorkspace</a:t>
            </a:r>
            <a:r>
              <a:rPr lang="en-US"/>
              <a:t> returns the current state of session attributes. The example in the slide displays the workspace that the current user is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9CC4-F5DE-0343-A22F-C13978CB58FE}" type="slidenum">
              <a:rPr lang="en-US"/>
              <a:pPr/>
              <a:t>4</a:t>
            </a:fld>
            <a:endParaRPr lang="en-US"/>
          </a:p>
        </p:txBody>
      </p:sp>
      <p:sp>
        <p:nvSpPr>
          <p:cNvPr id="478210" name="Rectangle 2"/>
          <p:cNvSpPr>
            <a:spLocks noGrp="1" noRot="1" noChangeAspect="1" noChangeArrowheads="1" noTextEdit="1"/>
          </p:cNvSpPr>
          <p:nvPr>
            <p:ph type="sldImg"/>
          </p:nvPr>
        </p:nvSpPr>
        <p:spPr>
          <a:xfrm>
            <a:off x="212725" y="458788"/>
            <a:ext cx="6432550" cy="4454525"/>
          </a:xfrm>
          <a:ln w="12700" cap="flat"/>
        </p:spPr>
      </p:sp>
      <p:sp>
        <p:nvSpPr>
          <p:cNvPr id="478211" name="Rectangle 3"/>
          <p:cNvSpPr>
            <a:spLocks noGrp="1" noChangeArrowheads="1"/>
          </p:cNvSpPr>
          <p:nvPr>
            <p:ph type="body" idx="1"/>
          </p:nvPr>
        </p:nvSpPr>
        <p:spPr>
          <a:xfrm>
            <a:off x="571500" y="5143500"/>
            <a:ext cx="5715000" cy="3416300"/>
          </a:xfrm>
          <a:noFill/>
          <a:ln/>
        </p:spPr>
        <p:txBody>
          <a:bodyPr lIns="12488" tIns="12488" rIns="12488" bIns="12488"/>
          <a:lstStyle/>
          <a:p>
            <a:pPr>
              <a:spcBef>
                <a:spcPct val="15000"/>
              </a:spcBef>
            </a:pPr>
            <a:r>
              <a:rPr lang="en-US"/>
              <a:t>Workspaces</a:t>
            </a:r>
          </a:p>
          <a:p>
            <a:pPr lvl="1">
              <a:spcBef>
                <a:spcPct val="15000"/>
              </a:spcBef>
            </a:pPr>
            <a:r>
              <a:rPr lang="en-US"/>
              <a:t>A workspace is a virtual environment that provides a transactionally consistent snapshot of the entire database. One or more users share this environment to version data in the database. </a:t>
            </a:r>
          </a:p>
          <a:p>
            <a:pPr lvl="1">
              <a:spcBef>
                <a:spcPct val="15000"/>
              </a:spcBef>
            </a:pPr>
            <a:r>
              <a:rPr lang="en-US"/>
              <a:t>The unit of versioning is the table. When a user in a workspace updates a row in a version-enabled table a new version of the row is created. Versions are only accessible within the workspace until explicitly merged with the parent workspace. This also applies to inserts made within a workspace to a version-enabled table.</a:t>
            </a:r>
          </a:p>
          <a:p>
            <a:pPr lvl="1">
              <a:spcBef>
                <a:spcPct val="15000"/>
              </a:spcBef>
            </a:pPr>
            <a:r>
              <a:rPr lang="en-US"/>
              <a:t>There can be one or more versions of a row in a workspace from one or more version-enabled tables. The current or active version of a row in a workspace refers to the version of a row to which changes are currently being made.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0C94F-CD3F-124A-A9CD-D4DD4C0E0AB4}" type="slidenum">
              <a:rPr lang="en-US"/>
              <a:pPr/>
              <a:t>33</a:t>
            </a:fld>
            <a:endParaRPr lang="en-US"/>
          </a:p>
        </p:txBody>
      </p:sp>
      <p:sp>
        <p:nvSpPr>
          <p:cNvPr id="553986" name="Rectangle 2"/>
          <p:cNvSpPr>
            <a:spLocks noGrp="1" noRot="1" noChangeAspect="1" noChangeArrowheads="1" noTextEdit="1"/>
          </p:cNvSpPr>
          <p:nvPr>
            <p:ph type="sldImg"/>
          </p:nvPr>
        </p:nvSpPr>
        <p:spPr>
          <a:xfrm>
            <a:off x="212725" y="458788"/>
            <a:ext cx="6432550" cy="4454525"/>
          </a:xfrm>
          <a:ln w="12700" cap="flat"/>
        </p:spPr>
      </p:sp>
      <p:sp>
        <p:nvSpPr>
          <p:cNvPr id="553987"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Other Workspace Tasks</a:t>
            </a:r>
          </a:p>
          <a:p>
            <a:pPr lvl="1"/>
            <a:r>
              <a:rPr lang="en-US" sz="1100">
                <a:latin typeface="Courier New" pitchFamily="-111" charset="0"/>
              </a:rPr>
              <a:t>AlterWorkspace</a:t>
            </a:r>
            <a:r>
              <a:rPr lang="en-US"/>
              <a:t> allows the user to change the description of a given workspace. In the slide, the example modifies the description of the </a:t>
            </a:r>
            <a:r>
              <a:rPr lang="en-US">
                <a:latin typeface="Courier New" pitchFamily="-111" charset="0"/>
              </a:rPr>
              <a:t>E1</a:t>
            </a:r>
            <a:r>
              <a:rPr lang="en-US"/>
              <a:t> workspace.</a:t>
            </a:r>
          </a:p>
          <a:p>
            <a:pPr lvl="1"/>
            <a:r>
              <a:rPr lang="en-US">
                <a:latin typeface="Courier New" pitchFamily="-111" charset="0"/>
              </a:rPr>
              <a:t>RemoveWorkspace</a:t>
            </a:r>
            <a:r>
              <a:rPr lang="en-US"/>
              <a:t> or </a:t>
            </a:r>
            <a:r>
              <a:rPr lang="en-US">
                <a:latin typeface="Courier New" pitchFamily="-111" charset="0"/>
              </a:rPr>
              <a:t>RemoveWorkspaceTree</a:t>
            </a:r>
            <a:r>
              <a:rPr lang="en-US" sz="1100"/>
              <a:t> </a:t>
            </a:r>
            <a:r>
              <a:rPr lang="en-US"/>
              <a:t>removes the specified workspace and all its descendant workspaces. The data in the workspaces is rolled back and the workspace structure is removed. Removes all support structures created for the workspace. The workspace ceases to exist. The example in the slide removes the E1 workspace and all its descendent workspaces.</a:t>
            </a:r>
          </a:p>
          <a:p>
            <a:pPr lvl="1"/>
            <a:r>
              <a:rPr lang="en-US">
                <a:latin typeface="Courier New" pitchFamily="-111" charset="0"/>
              </a:rPr>
              <a:t>IsWorkspaceOccupied</a:t>
            </a:r>
            <a:r>
              <a:rPr lang="en-US" sz="1100"/>
              <a:t> </a:t>
            </a:r>
            <a:r>
              <a:rPr lang="en-US"/>
              <a:t>checks whether or not a given workspace has any active sessions. The example in the slide checks if any sessions are active in the </a:t>
            </a:r>
            <a:r>
              <a:rPr lang="en-US">
                <a:latin typeface="Courier New" pitchFamily="-111" charset="0"/>
              </a:rPr>
              <a:t>FiveAcreLots</a:t>
            </a:r>
            <a:r>
              <a:rPr lang="en-US" sz="1100">
                <a:latin typeface="Courier New" pitchFamily="-111" charset="0"/>
              </a:rPr>
              <a:t> </a:t>
            </a:r>
            <a:r>
              <a:rPr lang="en-US"/>
              <a:t>workspace.</a:t>
            </a:r>
          </a:p>
          <a:p>
            <a:pPr lvl="1"/>
            <a:r>
              <a:rPr lang="en-US">
                <a:latin typeface="Courier New" pitchFamily="-111" charset="0"/>
              </a:rPr>
              <a:t>GetWorkspace</a:t>
            </a:r>
            <a:r>
              <a:rPr lang="en-US"/>
              <a:t> returns the current state of session attributes. The example in the slide displays the workspace that the current user is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11E3D-DB20-3B43-A22C-C872C7D86304}" type="slidenum">
              <a:rPr lang="en-US"/>
              <a:pPr/>
              <a:t>5</a:t>
            </a:fld>
            <a:endParaRPr lang="en-US"/>
          </a:p>
        </p:txBody>
      </p:sp>
      <p:sp>
        <p:nvSpPr>
          <p:cNvPr id="482306" name="Rectangle 2"/>
          <p:cNvSpPr>
            <a:spLocks noGrp="1" noRot="1" noChangeAspect="1" noChangeArrowheads="1" noTextEdit="1"/>
          </p:cNvSpPr>
          <p:nvPr>
            <p:ph type="sldImg"/>
          </p:nvPr>
        </p:nvSpPr>
        <p:spPr>
          <a:xfrm>
            <a:off x="212725" y="458788"/>
            <a:ext cx="6432550" cy="4454525"/>
          </a:xfrm>
          <a:ln w="12700" cap="flat"/>
        </p:spPr>
      </p:sp>
      <p:sp>
        <p:nvSpPr>
          <p:cNvPr id="482307" name="Rectangle 3"/>
          <p:cNvSpPr>
            <a:spLocks noGrp="1" noChangeArrowheads="1"/>
          </p:cNvSpPr>
          <p:nvPr>
            <p:ph type="body" idx="1"/>
          </p:nvPr>
        </p:nvSpPr>
        <p:spPr>
          <a:xfrm>
            <a:off x="571500" y="5143500"/>
            <a:ext cx="5715000" cy="3416300"/>
          </a:xfrm>
          <a:noFill/>
          <a:ln/>
        </p:spPr>
        <p:txBody>
          <a:bodyPr lIns="12488" tIns="12488" rIns="12488" bIns="12488"/>
          <a:lstStyle/>
          <a:p>
            <a:pPr>
              <a:spcBef>
                <a:spcPct val="20000"/>
              </a:spcBef>
            </a:pPr>
            <a:r>
              <a:rPr lang="en-US"/>
              <a:t>How Does Workspace Manager Work</a:t>
            </a:r>
          </a:p>
          <a:p>
            <a:pPr lvl="1">
              <a:spcBef>
                <a:spcPct val="20000"/>
              </a:spcBef>
            </a:pPr>
            <a:r>
              <a:rPr lang="en-US" b="1"/>
              <a:t>Versioning</a:t>
            </a:r>
          </a:p>
          <a:p>
            <a:pPr lvl="1">
              <a:spcBef>
                <a:spcPct val="20000"/>
              </a:spcBef>
            </a:pPr>
            <a:r>
              <a:rPr lang="en-US"/>
              <a:t>Database Workspace Manager selectively version-enables some or all tables in an existing or new database. </a:t>
            </a:r>
          </a:p>
          <a:p>
            <a:pPr lvl="1">
              <a:spcBef>
                <a:spcPct val="20000"/>
              </a:spcBef>
            </a:pPr>
            <a:r>
              <a:rPr lang="en-US"/>
              <a:t>All changes made in a workspace are made by conventional short transactions. Creating an explicit savepoint causes a new version of a row to be created the next time the row is updated. There can be a hierarchy of workspaces in the database. By default, when a workspace is created, it is created from the topmost, or LIVE, database workspace.</a:t>
            </a:r>
          </a:p>
          <a:p>
            <a:pPr lvl="1">
              <a:spcBef>
                <a:spcPct val="20000"/>
              </a:spcBef>
            </a:pPr>
            <a:r>
              <a:rPr lang="en-US"/>
              <a:t>Changes made in one or more workspaces to the same production data are captured automatically as new versions of the data. Storage expansion and row proliferation is minimized by versioning only changed rows.</a:t>
            </a:r>
          </a:p>
          <a:p>
            <a:pPr lvl="1">
              <a:spcBef>
                <a:spcPct val="20000"/>
              </a:spcBef>
            </a:pPr>
            <a:r>
              <a:rPr lang="en-US"/>
              <a:t>Conflicts are detected automatically before changes are merged into the </a:t>
            </a:r>
            <a:r>
              <a:rPr lang="en-US">
                <a:latin typeface="Courier New" pitchFamily="-111" charset="0"/>
              </a:rPr>
              <a:t>LIVE </a:t>
            </a:r>
            <a:r>
              <a:rPr lang="en-US"/>
              <a:t>workspace and can be resolved by the user with Oracle Enterprise Manager or programmatically through the API.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44728-4D63-B84A-B5A6-3AC8134CAF64}" type="slidenum">
              <a:rPr lang="en-US"/>
              <a:pPr/>
              <a:t>6</a:t>
            </a:fld>
            <a:endParaRPr lang="en-US"/>
          </a:p>
        </p:txBody>
      </p:sp>
      <p:sp>
        <p:nvSpPr>
          <p:cNvPr id="490498" name="Rectangle 2"/>
          <p:cNvSpPr>
            <a:spLocks noGrp="1" noRot="1" noChangeAspect="1" noChangeArrowheads="1" noTextEdit="1"/>
          </p:cNvSpPr>
          <p:nvPr>
            <p:ph type="sldImg"/>
          </p:nvPr>
        </p:nvSpPr>
        <p:spPr>
          <a:xfrm>
            <a:off x="212725" y="458788"/>
            <a:ext cx="6432550" cy="4454525"/>
          </a:xfrm>
          <a:ln w="12700" cap="flat"/>
        </p:spPr>
      </p:sp>
      <p:sp>
        <p:nvSpPr>
          <p:cNvPr id="490499"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Workspace Manager Features</a:t>
            </a:r>
          </a:p>
          <a:p>
            <a:pPr lvl="2"/>
            <a:r>
              <a:rPr lang="en-US"/>
              <a:t>Workspace data can be refreshed from the parent, merged back to the parent and rolled back to a previous savepoint. In addition workspaces can be created and deleted.</a:t>
            </a:r>
          </a:p>
          <a:p>
            <a:pPr lvl="2"/>
            <a:r>
              <a:rPr lang="en-US"/>
              <a:t>Savepoints mark a point in time to which operations in the workspace can be rolled back. Implicit savepoints are created by the system when a new child workspace is created. Explicit savepoints are created by the user. A savepoint causes a new version of a row to be created the next time the row is updated. Changes made to the row since an explicit save point can be rolled back. </a:t>
            </a:r>
          </a:p>
          <a:p>
            <a:pPr lvl="2"/>
            <a:r>
              <a:rPr lang="en-US"/>
              <a:t>Privileges enable users to access, create, delete, roll back, and merge workspaces. The </a:t>
            </a:r>
            <a:r>
              <a:rPr lang="en-US">
                <a:latin typeface="Courier New" pitchFamily="-111" charset="0"/>
              </a:rPr>
              <a:t>WM_ADMIN_ROLE</a:t>
            </a:r>
            <a:r>
              <a:rPr lang="en-US"/>
              <a:t> given to the DBA enables all operations. Privileges are either systemwide or workspace-specific. Workspace Manager privileges are integrated with Security Manager.</a:t>
            </a:r>
          </a:p>
          <a:p>
            <a:pPr lvl="2"/>
            <a:r>
              <a:rPr lang="en-US"/>
              <a:t>Access mode sets a workspace to be one of the following: no access; read only; single writer; management operations only. No access is the default.</a:t>
            </a:r>
          </a:p>
          <a:p>
            <a:pPr lvl="2"/>
            <a:r>
              <a:rPr lang="en-US"/>
              <a:t>In addition to locks provided by conventional Oracle short transactions, Workspace Manager provides two types of version locks. These locks are primarily intended to eliminate row conflicts between a parent workspace and a child workspace.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F1440-0343-C04E-ADBA-BCC464C8B66C}" type="slidenum">
              <a:rPr lang="en-US"/>
              <a:pPr/>
              <a:t>7</a:t>
            </a:fld>
            <a:endParaRPr lang="en-US"/>
          </a:p>
        </p:txBody>
      </p:sp>
      <p:sp>
        <p:nvSpPr>
          <p:cNvPr id="498690" name="Rectangle 2"/>
          <p:cNvSpPr>
            <a:spLocks noGrp="1" noRot="1" noChangeAspect="1" noChangeArrowheads="1" noTextEdit="1"/>
          </p:cNvSpPr>
          <p:nvPr>
            <p:ph type="sldImg"/>
          </p:nvPr>
        </p:nvSpPr>
        <p:spPr>
          <a:xfrm>
            <a:off x="212725" y="458788"/>
            <a:ext cx="6432550" cy="4454525"/>
          </a:xfrm>
          <a:ln w="12700" cap="flat"/>
        </p:spPr>
      </p:sp>
      <p:sp>
        <p:nvSpPr>
          <p:cNvPr id="498691"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Workspace Manager Architecture</a:t>
            </a:r>
          </a:p>
          <a:p>
            <a:pPr lvl="1"/>
            <a:r>
              <a:rPr lang="en-US"/>
              <a:t>Workspace Manager provides PL/SQL procedures that are called by users/applications in order to use the product’s features. The procedures are in a single PL/SQL package, but they can be logically grouped into the following categories:</a:t>
            </a:r>
          </a:p>
          <a:p>
            <a:pPr lvl="2"/>
            <a:r>
              <a:rPr lang="en-US"/>
              <a:t> Table Management</a:t>
            </a:r>
          </a:p>
          <a:p>
            <a:pPr lvl="2"/>
            <a:r>
              <a:rPr lang="en-US"/>
              <a:t> Workspace Management</a:t>
            </a:r>
          </a:p>
          <a:p>
            <a:pPr lvl="2"/>
            <a:r>
              <a:rPr lang="en-US"/>
              <a:t> Savepoint Management</a:t>
            </a:r>
          </a:p>
          <a:p>
            <a:pPr lvl="2"/>
            <a:r>
              <a:rPr lang="en-US"/>
              <a:t> Privilege Management</a:t>
            </a:r>
          </a:p>
          <a:p>
            <a:pPr lvl="2"/>
            <a:r>
              <a:rPr lang="en-US"/>
              <a:t> Lock Management</a:t>
            </a:r>
          </a:p>
          <a:p>
            <a:pPr lvl="2"/>
            <a:r>
              <a:rPr lang="en-US"/>
              <a:t> Conflict Management</a:t>
            </a:r>
          </a:p>
          <a:p>
            <a:pPr lvl="1"/>
            <a:r>
              <a:rPr lang="en-US"/>
              <a:t>Database Workspace Manager is tightly integrated with the Oracle9</a:t>
            </a:r>
            <a:r>
              <a:rPr lang="en-US" i="1"/>
              <a:t>i</a:t>
            </a:r>
            <a:r>
              <a:rPr lang="en-US"/>
              <a:t> database and provides full support for referential integrity, locking, triggers, import, and export.</a:t>
            </a:r>
            <a:endParaRPr 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78E2A-354A-7949-A808-6B6CA4481E17}" type="slidenum">
              <a:rPr lang="en-US"/>
              <a:pPr/>
              <a:t>8</a:t>
            </a:fld>
            <a:endParaRPr lang="en-US"/>
          </a:p>
        </p:txBody>
      </p:sp>
      <p:sp>
        <p:nvSpPr>
          <p:cNvPr id="500738" name="Rectangle 2"/>
          <p:cNvSpPr>
            <a:spLocks noGrp="1" noRot="1" noChangeAspect="1" noChangeArrowheads="1" noTextEdit="1"/>
          </p:cNvSpPr>
          <p:nvPr>
            <p:ph type="sldImg"/>
          </p:nvPr>
        </p:nvSpPr>
        <p:spPr>
          <a:xfrm>
            <a:off x="212725" y="458788"/>
            <a:ext cx="6432550" cy="4454525"/>
          </a:xfrm>
          <a:ln w="12700" cap="flat"/>
        </p:spPr>
      </p:sp>
      <p:sp>
        <p:nvSpPr>
          <p:cNvPr id="500739" name="Rectangle 3"/>
          <p:cNvSpPr>
            <a:spLocks noGrp="1" noChangeArrowheads="1"/>
          </p:cNvSpPr>
          <p:nvPr>
            <p:ph type="body" idx="1"/>
          </p:nvPr>
        </p:nvSpPr>
        <p:spPr>
          <a:xfrm>
            <a:off x="571500" y="5143500"/>
            <a:ext cx="5715000" cy="3416300"/>
          </a:xfrm>
          <a:noFill/>
          <a:ln/>
        </p:spPr>
        <p:txBody>
          <a:bodyPr lIns="12488" tIns="12488" rIns="12488" bIns="12488"/>
          <a:lstStyle/>
          <a:p>
            <a:r>
              <a:rPr lang="en-US"/>
              <a:t>Workspace Manager: Administrator Role</a:t>
            </a:r>
          </a:p>
          <a:p>
            <a:pPr lvl="1"/>
            <a:r>
              <a:rPr lang="en-US"/>
              <a:t>The </a:t>
            </a:r>
            <a:r>
              <a:rPr lang="en-US" sz="1100">
                <a:latin typeface="Courier New" pitchFamily="-111" charset="0"/>
              </a:rPr>
              <a:t>WM_ADMIN_ROLE</a:t>
            </a:r>
            <a:r>
              <a:rPr lang="en-US"/>
              <a:t> role has all Workspace Manager privileges with the grant option. </a:t>
            </a:r>
          </a:p>
          <a:p>
            <a:pPr lvl="1"/>
            <a:r>
              <a:rPr lang="en-US"/>
              <a:t>By default, the DBA role is granted the </a:t>
            </a:r>
            <a:r>
              <a:rPr lang="en-US" sz="1100">
                <a:latin typeface="Courier New" pitchFamily="-111" charset="0"/>
              </a:rPr>
              <a:t>WM_ADMIN_ROLE</a:t>
            </a:r>
            <a:r>
              <a:rPr lang="en-US"/>
              <a:t>. </a:t>
            </a:r>
          </a:p>
          <a:p>
            <a:pPr lvl="1"/>
            <a:r>
              <a:rPr lang="en-US"/>
              <a:t>The DBA or Workspace Manager Admin first needs to determine which users should be granted which privileges. Then, either the DBA can grant the privileges, or the DBA can grant the </a:t>
            </a:r>
            <a:r>
              <a:rPr lang="en-US" sz="1100">
                <a:latin typeface="Courier New" pitchFamily="-111" charset="0"/>
              </a:rPr>
              <a:t>WM_ADMIN_ROLE</a:t>
            </a:r>
            <a:r>
              <a:rPr lang="en-US"/>
              <a:t> role to one or more selected users and these users can grant the appropriate workspace privileges.</a:t>
            </a:r>
          </a:p>
          <a:p>
            <a:pPr lvl="1"/>
            <a:r>
              <a:rPr lang="en-US"/>
              <a:t>Workspace privileges include the ability to ACCESS, CREATE, REMOVE, MERGE and ROLLBACK a specific workspace or any workspace.</a:t>
            </a:r>
            <a:endParaRPr 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ADCAC-3F32-D741-ABAD-1A58AACEF9B6}" type="slidenum">
              <a:rPr lang="en-US"/>
              <a:pPr/>
              <a:t>9</a:t>
            </a:fld>
            <a:endParaRPr lang="en-US"/>
          </a:p>
        </p:txBody>
      </p:sp>
      <p:sp>
        <p:nvSpPr>
          <p:cNvPr id="502786" name="Rectangle 2"/>
          <p:cNvSpPr>
            <a:spLocks noGrp="1" noRot="1" noChangeAspect="1" noChangeArrowheads="1" noTextEdit="1"/>
          </p:cNvSpPr>
          <p:nvPr>
            <p:ph type="sldImg"/>
          </p:nvPr>
        </p:nvSpPr>
        <p:spPr>
          <a:xfrm>
            <a:off x="212725" y="458788"/>
            <a:ext cx="6432550" cy="4454525"/>
          </a:xfrm>
          <a:ln/>
        </p:spPr>
      </p:sp>
      <p:sp>
        <p:nvSpPr>
          <p:cNvPr id="502787" name="Rectangle 3"/>
          <p:cNvSpPr>
            <a:spLocks noGrp="1" noChangeArrowheads="1"/>
          </p:cNvSpPr>
          <p:nvPr>
            <p:ph type="body" idx="1"/>
          </p:nvPr>
        </p:nvSpPr>
        <p:spPr>
          <a:xfrm>
            <a:off x="571500" y="5143500"/>
            <a:ext cx="5715000" cy="3416300"/>
          </a:xfrm>
        </p:spPr>
        <p:txBody>
          <a:bodyPr/>
          <a:lstStyle/>
          <a:p>
            <a:r>
              <a:rPr lang="en-US"/>
              <a:t>Workspace-Enabling a Table</a:t>
            </a:r>
          </a:p>
          <a:p>
            <a:pPr lvl="1"/>
            <a:r>
              <a:rPr lang="en-US"/>
              <a:t>This example workspace-enables the </a:t>
            </a:r>
            <a:r>
              <a:rPr lang="en-US">
                <a:latin typeface="Courier New" pitchFamily="-111" charset="0"/>
              </a:rPr>
              <a:t>PARCELS</a:t>
            </a:r>
            <a:r>
              <a:rPr lang="en-US"/>
              <a:t> table. EnableVersioning performs the following tasks:</a:t>
            </a:r>
          </a:p>
          <a:p>
            <a:pPr lvl="2"/>
            <a:r>
              <a:rPr lang="en-US"/>
              <a:t> Augments the table with four workspace metadata columns to store the following data:</a:t>
            </a:r>
          </a:p>
          <a:p>
            <a:pPr lvl="3"/>
            <a:r>
              <a:rPr lang="en-US">
                <a:latin typeface="Courier New" pitchFamily="-111" charset="0"/>
              </a:rPr>
              <a:t>VERSION_COL</a:t>
            </a:r>
            <a:r>
              <a:rPr lang="en-US"/>
              <a:t> is the row version ID</a:t>
            </a:r>
          </a:p>
          <a:p>
            <a:pPr lvl="3"/>
            <a:r>
              <a:rPr lang="en-US">
                <a:latin typeface="Courier New" pitchFamily="-111" charset="0"/>
              </a:rPr>
              <a:t>LTLOCK_COL</a:t>
            </a:r>
            <a:r>
              <a:rPr lang="en-US"/>
              <a:t> is the lock status</a:t>
            </a:r>
          </a:p>
          <a:p>
            <a:pPr lvl="3"/>
            <a:r>
              <a:rPr lang="en-US">
                <a:latin typeface="Courier New" pitchFamily="-111" charset="0"/>
              </a:rPr>
              <a:t>DELSTATUS_COL</a:t>
            </a:r>
            <a:r>
              <a:rPr lang="en-US"/>
              <a:t> is the delete status </a:t>
            </a:r>
          </a:p>
          <a:p>
            <a:pPr lvl="3"/>
            <a:r>
              <a:rPr lang="en-US">
                <a:latin typeface="Courier New" pitchFamily="-111" charset="0"/>
              </a:rPr>
              <a:t>NEXTVER_COL</a:t>
            </a:r>
            <a:r>
              <a:rPr lang="en-US"/>
              <a:t> is the next row version ID</a:t>
            </a:r>
          </a:p>
          <a:p>
            <a:pPr lvl="2"/>
            <a:r>
              <a:rPr lang="en-US"/>
              <a:t>Renames the table by adding the suffix </a:t>
            </a:r>
            <a:r>
              <a:rPr lang="en-US">
                <a:latin typeface="Courier New" pitchFamily="-111" charset="0"/>
              </a:rPr>
              <a:t>_LT</a:t>
            </a:r>
            <a:r>
              <a:rPr lang="en-US"/>
              <a:t> to the table name</a:t>
            </a:r>
          </a:p>
          <a:p>
            <a:pPr lvl="2"/>
            <a:r>
              <a:rPr lang="en-US"/>
              <a:t>Creates a view with the same name as the original table</a:t>
            </a:r>
          </a:p>
          <a:p>
            <a:pPr lvl="2"/>
            <a:r>
              <a:rPr lang="en-US"/>
              <a:t>Creates instead of triggers on the view for insert, update, and delete of versioned rows. Once version-enabled, all rows in the table can support multiple versions of data. </a:t>
            </a:r>
          </a:p>
          <a:p>
            <a:pPr lvl="2"/>
            <a:r>
              <a:rPr lang="en-US"/>
              <a:t>When the view is accessed, it uses the workspace metadata to show only the row versions relevant to the current workspace of the user. The workspace infrastructure is not visible to the end-users.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7A764-26D9-804B-A186-31F53D691336}" type="slidenum">
              <a:rPr lang="en-US"/>
              <a:pPr/>
              <a:t>10</a:t>
            </a:fld>
            <a:endParaRPr lang="en-US"/>
          </a:p>
        </p:txBody>
      </p:sp>
      <p:sp>
        <p:nvSpPr>
          <p:cNvPr id="506882" name="Rectangle 2"/>
          <p:cNvSpPr>
            <a:spLocks noGrp="1" noRot="1" noChangeAspect="1" noChangeArrowheads="1" noTextEdit="1"/>
          </p:cNvSpPr>
          <p:nvPr>
            <p:ph type="sldImg"/>
          </p:nvPr>
        </p:nvSpPr>
        <p:spPr>
          <a:xfrm>
            <a:off x="212725" y="458788"/>
            <a:ext cx="6432550" cy="4454525"/>
          </a:xfrm>
          <a:ln/>
        </p:spPr>
      </p:sp>
      <p:sp>
        <p:nvSpPr>
          <p:cNvPr id="506883" name="Rectangle 3"/>
          <p:cNvSpPr>
            <a:spLocks noGrp="1" noChangeArrowheads="1"/>
          </p:cNvSpPr>
          <p:nvPr>
            <p:ph type="body" idx="1"/>
          </p:nvPr>
        </p:nvSpPr>
        <p:spPr>
          <a:xfrm>
            <a:off x="571500" y="5143500"/>
            <a:ext cx="5715000" cy="3416300"/>
          </a:xfrm>
        </p:spPr>
        <p:txBody>
          <a:bodyPr/>
          <a:lstStyle/>
          <a:p>
            <a:r>
              <a:rPr lang="en-US"/>
              <a:t>Guidelines for Tables Participating in a Workspace</a:t>
            </a:r>
          </a:p>
          <a:p>
            <a:pPr lvl="1"/>
            <a:r>
              <a:rPr lang="en-US"/>
              <a:t>Version-enabled tables can have referential integrity constraints, including constraints with the </a:t>
            </a:r>
            <a:r>
              <a:rPr lang="en-US">
                <a:latin typeface="Courier New" pitchFamily="-111" charset="0"/>
              </a:rPr>
              <a:t>CASCADE</a:t>
            </a:r>
            <a:r>
              <a:rPr lang="en-US"/>
              <a:t> and </a:t>
            </a:r>
            <a:r>
              <a:rPr lang="en-US">
                <a:latin typeface="Courier New" pitchFamily="-111" charset="0"/>
              </a:rPr>
              <a:t>RESTRICT</a:t>
            </a:r>
            <a:r>
              <a:rPr lang="en-US"/>
              <a:t> options; however, the following considerations and restrictions apply:</a:t>
            </a:r>
          </a:p>
          <a:p>
            <a:pPr lvl="1"/>
            <a:r>
              <a:rPr lang="en-US"/>
              <a:t>If the parent table in a referential integrity relationship is version-enabled, the child table must be version-enabled also. The child table is the one on which the constraint is defined.</a:t>
            </a:r>
          </a:p>
          <a:p>
            <a:pPr lvl="1"/>
            <a:r>
              <a:rPr lang="en-US"/>
              <a:t>Referential integrity constraints cannot be added when a table is version-enabled; they must be defined before a table is version-enabled.</a:t>
            </a:r>
          </a:p>
          <a:p>
            <a:pPr lvl="1"/>
            <a:r>
              <a:rPr lang="en-US"/>
              <a:t>A child table in a referential integrity relationship is allowed to be version-enabled without the parent table being version-enabled.</a:t>
            </a:r>
          </a:p>
          <a:p>
            <a:pPr lvl="1"/>
            <a:r>
              <a:rPr lang="en-US"/>
              <a:t>A version-enabled table cannot be both a child and a parent in a referential integrity relationship, unless it is a self-referential constraint. That is, the same table can be both the parent and child table in a referential integrity relationship.</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569346" name="Rectangle 1026"/>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pic>
        <p:nvPicPr>
          <p:cNvPr id="569347" name="Picture 1027"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p:spPr>
      </p:pic>
      <p:pic>
        <p:nvPicPr>
          <p:cNvPr id="569348" name="Picture 1028"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p:spPr>
      </p:pic>
      <p:sp>
        <p:nvSpPr>
          <p:cNvPr id="569349" name="Rectangle 1029"/>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569350" name="Rectangle 1030"/>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pic>
        <p:nvPicPr>
          <p:cNvPr id="569351" name="Picture 1031"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68322" name="Picture 1026"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p:spPr>
      </p:pic>
      <p:pic>
        <p:nvPicPr>
          <p:cNvPr id="568323" name="Picture 1027"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p:spPr>
      </p:pic>
      <p:sp>
        <p:nvSpPr>
          <p:cNvPr id="568324" name="Rectangle 1028"/>
          <p:cNvSpPr>
            <a:spLocks noGrp="1" noChangeArrowheads="1"/>
          </p:cNvSpPr>
          <p:nvPr>
            <p:ph type="body" idx="1"/>
          </p:nvPr>
        </p:nvSpPr>
        <p:spPr bwMode="auto">
          <a:xfrm>
            <a:off x="742950" y="1600200"/>
            <a:ext cx="8166100" cy="434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8325" name="Rectangle 1029"/>
          <p:cNvSpPr>
            <a:spLocks noGrp="1" noChangeArrowheads="1"/>
          </p:cNvSpPr>
          <p:nvPr>
            <p:ph type="title"/>
          </p:nvPr>
        </p:nvSpPr>
        <p:spPr bwMode="auto">
          <a:xfrm>
            <a:off x="963613" y="304800"/>
            <a:ext cx="8213725" cy="9413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68326" name="Rectangle 1030"/>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endParaRPr lang="en-US"/>
          </a:p>
        </p:txBody>
      </p:sp>
      <p:pic>
        <p:nvPicPr>
          <p:cNvPr id="568327" name="Picture 1031"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p:spPr>
      </p:pic>
      <p:sp>
        <p:nvSpPr>
          <p:cNvPr id="568328" name="Rectangle 1032"/>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vl1pPr>
          </a:lstStyle>
          <a:p>
            <a:endParaRPr lang="en-US"/>
          </a:p>
        </p:txBody>
      </p:sp>
      <p:sp>
        <p:nvSpPr>
          <p:cNvPr id="568329" name="Text Box 1033"/>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fld id="{6FA2AC10-5C6F-6B40-B9DE-059A37C8BD44}" type="slidenum">
              <a:rPr lang="en-US" sz="1200" b="0">
                <a:solidFill>
                  <a:schemeClr val="bg1"/>
                </a:solidFill>
              </a:rPr>
              <a:pPr/>
              <a:t>‹#›</a:t>
            </a:fld>
            <a:endParaRPr lang="en-US" sz="12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wipe dir="r"/>
  </p:transition>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Arial" pitchFamily="-111" charset="0"/>
        </a:defRPr>
      </a:lvl2pPr>
      <a:lvl3pPr algn="l" rtl="0" fontAlgn="base">
        <a:spcBef>
          <a:spcPct val="0"/>
        </a:spcBef>
        <a:spcAft>
          <a:spcPct val="0"/>
        </a:spcAft>
        <a:defRPr sz="3200" b="1">
          <a:solidFill>
            <a:schemeClr val="tx1"/>
          </a:solidFill>
          <a:latin typeface="Arial" pitchFamily="-111" charset="0"/>
        </a:defRPr>
      </a:lvl3pPr>
      <a:lvl4pPr algn="l" rtl="0" fontAlgn="base">
        <a:spcBef>
          <a:spcPct val="0"/>
        </a:spcBef>
        <a:spcAft>
          <a:spcPct val="0"/>
        </a:spcAft>
        <a:defRPr sz="3200" b="1">
          <a:solidFill>
            <a:schemeClr val="tx1"/>
          </a:solidFill>
          <a:latin typeface="Arial" pitchFamily="-111" charset="0"/>
        </a:defRPr>
      </a:lvl4pPr>
      <a:lvl5pPr algn="l" rtl="0" fontAlgn="base">
        <a:spcBef>
          <a:spcPct val="0"/>
        </a:spcBef>
        <a:spcAft>
          <a:spcPct val="0"/>
        </a:spcAft>
        <a:defRPr sz="3200" b="1">
          <a:solidFill>
            <a:schemeClr val="tx1"/>
          </a:solidFill>
          <a:latin typeface="Arial" pitchFamily="-111" charset="0"/>
        </a:defRPr>
      </a:lvl5pPr>
      <a:lvl6pPr marL="457200" algn="l" rtl="0" fontAlgn="base">
        <a:spcBef>
          <a:spcPct val="0"/>
        </a:spcBef>
        <a:spcAft>
          <a:spcPct val="0"/>
        </a:spcAft>
        <a:defRPr sz="3200" b="1">
          <a:solidFill>
            <a:schemeClr val="tx1"/>
          </a:solidFill>
          <a:latin typeface="Arial" pitchFamily="-111" charset="0"/>
        </a:defRPr>
      </a:lvl6pPr>
      <a:lvl7pPr marL="914400" algn="l" rtl="0" fontAlgn="base">
        <a:spcBef>
          <a:spcPct val="0"/>
        </a:spcBef>
        <a:spcAft>
          <a:spcPct val="0"/>
        </a:spcAft>
        <a:defRPr sz="3200" b="1">
          <a:solidFill>
            <a:schemeClr val="tx1"/>
          </a:solidFill>
          <a:latin typeface="Arial" pitchFamily="-111" charset="0"/>
        </a:defRPr>
      </a:lvl7pPr>
      <a:lvl8pPr marL="1371600" algn="l" rtl="0" fontAlgn="base">
        <a:spcBef>
          <a:spcPct val="0"/>
        </a:spcBef>
        <a:spcAft>
          <a:spcPct val="0"/>
        </a:spcAft>
        <a:defRPr sz="3200" b="1">
          <a:solidFill>
            <a:schemeClr val="tx1"/>
          </a:solidFill>
          <a:latin typeface="Arial" pitchFamily="-111" charset="0"/>
        </a:defRPr>
      </a:lvl8pPr>
      <a:lvl9pPr marL="1828800" algn="l" rtl="0" fontAlgn="base">
        <a:spcBef>
          <a:spcPct val="0"/>
        </a:spcBef>
        <a:spcAft>
          <a:spcPct val="0"/>
        </a:spcAft>
        <a:defRPr sz="3200" b="1">
          <a:solidFill>
            <a:schemeClr val="tx1"/>
          </a:solidFill>
          <a:latin typeface="Arial" pitchFamily="-111" charset="0"/>
        </a:defRPr>
      </a:lvl9pPr>
    </p:titleStyle>
    <p:bodyStyle>
      <a:lvl1pPr marL="227013" indent="-227013" algn="l" rtl="0" fontAlgn="base">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2pPr>
      <a:lvl3pPr marL="914400" indent="-230188"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3pPr>
      <a:lvl4pPr marL="1258888" indent="-230188"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4pPr>
      <a:lvl5pPr marL="1601788" indent="-228600"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5pPr>
      <a:lvl6pPr marL="2058988" indent="-228600"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6pPr>
      <a:lvl7pPr marL="2516188" indent="-228600"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7pPr>
      <a:lvl8pPr marL="2973388" indent="-228600"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8pPr>
      <a:lvl9pPr marL="3430588" indent="-228600" algn="l" rtl="0" fontAlgn="base">
        <a:spcBef>
          <a:spcPct val="20000"/>
        </a:spcBef>
        <a:spcAft>
          <a:spcPct val="0"/>
        </a:spcAft>
        <a:buClr>
          <a:schemeClr val="accent1"/>
        </a:buClr>
        <a:buChar char="•"/>
        <a:defRPr sz="2000">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0370"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570371" name="Text Box 3"/>
          <p:cNvSpPr txBox="1">
            <a:spLocks noChangeArrowheads="1"/>
          </p:cNvSpPr>
          <p:nvPr/>
        </p:nvSpPr>
        <p:spPr bwMode="auto">
          <a:xfrm>
            <a:off x="990600" y="2133600"/>
            <a:ext cx="5345113" cy="492443"/>
          </a:xfrm>
          <a:prstGeom prst="rect">
            <a:avLst/>
          </a:prstGeom>
          <a:noFill/>
          <a:ln w="9525">
            <a:noFill/>
            <a:miter lim="800000"/>
            <a:headEnd/>
            <a:tailEnd/>
          </a:ln>
          <a:effectLst/>
        </p:spPr>
        <p:txBody>
          <a:bodyPr lIns="0" tIns="0" rIns="0" bIns="0">
            <a:prstTxWarp prst="textNoShape">
              <a:avLst/>
            </a:prstTxWarp>
            <a:spAutoFit/>
          </a:bodyPr>
          <a:lstStyle/>
          <a:p>
            <a:pPr algn="l" eaLnBrk="0" hangingPunct="0">
              <a:lnSpc>
                <a:spcPct val="100000"/>
              </a:lnSpc>
              <a:buClrTx/>
            </a:pPr>
            <a:r>
              <a:rPr lang="en-US" sz="3200" smtClean="0">
                <a:solidFill>
                  <a:schemeClr val="accent1"/>
                </a:solidFill>
              </a:rPr>
              <a:t>20</a:t>
            </a:r>
            <a:r>
              <a:rPr lang="en-US" sz="3200" smtClean="0"/>
              <a:t> </a:t>
            </a:r>
            <a:r>
              <a:rPr lang="en-US" sz="3200"/>
              <a:t>Workspace Manager</a:t>
            </a:r>
          </a:p>
        </p:txBody>
      </p:sp>
      <p:pic>
        <p:nvPicPr>
          <p:cNvPr id="570372"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p:spPr>
      </p:pic>
      <p:pic>
        <p:nvPicPr>
          <p:cNvPr id="570373"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5860" name="Rectangle 4"/>
          <p:cNvSpPr>
            <a:spLocks noGrp="1" noChangeArrowheads="1"/>
          </p:cNvSpPr>
          <p:nvPr>
            <p:ph type="title"/>
          </p:nvPr>
        </p:nvSpPr>
        <p:spPr/>
        <p:txBody>
          <a:bodyPr/>
          <a:lstStyle/>
          <a:p>
            <a:r>
              <a:rPr lang="en-US"/>
              <a:t>Guidelines for Tables Participating</a:t>
            </a:r>
            <a:br>
              <a:rPr lang="en-US"/>
            </a:br>
            <a:r>
              <a:rPr lang="en-US"/>
              <a:t>in a Workspace</a:t>
            </a:r>
          </a:p>
        </p:txBody>
      </p:sp>
      <p:sp>
        <p:nvSpPr>
          <p:cNvPr id="505861" name="Rectangle 5"/>
          <p:cNvSpPr>
            <a:spLocks noGrp="1" noChangeArrowheads="1"/>
          </p:cNvSpPr>
          <p:nvPr>
            <p:ph type="body" idx="1"/>
          </p:nvPr>
        </p:nvSpPr>
        <p:spPr/>
        <p:txBody>
          <a:bodyPr/>
          <a:lstStyle/>
          <a:p>
            <a:r>
              <a:rPr lang="en-US"/>
              <a:t>Version-enabled tables </a:t>
            </a:r>
            <a:r>
              <a:rPr lang="en-US">
                <a:solidFill>
                  <a:schemeClr val="accent1"/>
                </a:solidFill>
              </a:rPr>
              <a:t>must have a primary key</a:t>
            </a:r>
          </a:p>
          <a:p>
            <a:r>
              <a:rPr lang="en-US"/>
              <a:t>A table can be version-enabled by the table owner or by a user with WM_ADMIN_ROLE</a:t>
            </a:r>
          </a:p>
          <a:p>
            <a:r>
              <a:rPr lang="en-US"/>
              <a:t>Tables owned by SYS cannot be version-enabled</a:t>
            </a:r>
          </a:p>
          <a:p>
            <a:r>
              <a:rPr lang="en-US"/>
              <a:t>Referential integrity constraints are supported on version-enabled tables</a:t>
            </a:r>
          </a:p>
          <a:p>
            <a:r>
              <a:rPr lang="en-US"/>
              <a:t>Triggers are supported on version-enabled tables with some restrictions</a:t>
            </a:r>
          </a:p>
          <a:p>
            <a:r>
              <a:rPr lang="en-US"/>
              <a:t>A history option allows the end-user to track all changes that are made to a version-enabled table</a:t>
            </a: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9957" name="Rectangle 5"/>
          <p:cNvSpPr>
            <a:spLocks noGrp="1" noChangeArrowheads="1"/>
          </p:cNvSpPr>
          <p:nvPr>
            <p:ph type="title"/>
          </p:nvPr>
        </p:nvSpPr>
        <p:spPr/>
        <p:txBody>
          <a:bodyPr/>
          <a:lstStyle/>
          <a:p>
            <a:r>
              <a:rPr lang="en-US"/>
              <a:t>De-”Multi-Version” a Table</a:t>
            </a:r>
          </a:p>
        </p:txBody>
      </p:sp>
      <p:sp>
        <p:nvSpPr>
          <p:cNvPr id="509958" name="Rectangle 6"/>
          <p:cNvSpPr>
            <a:spLocks noGrp="1" noChangeArrowheads="1"/>
          </p:cNvSpPr>
          <p:nvPr>
            <p:ph type="body" idx="1"/>
          </p:nvPr>
        </p:nvSpPr>
        <p:spPr/>
        <p:txBody>
          <a:bodyPr/>
          <a:lstStyle/>
          <a:p>
            <a:pPr>
              <a:lnSpc>
                <a:spcPct val="90000"/>
              </a:lnSpc>
            </a:pPr>
            <a:r>
              <a:rPr lang="en-US"/>
              <a:t>Reverses workspace enabling:</a:t>
            </a:r>
            <a:br>
              <a:rPr lang="en-US"/>
            </a:br>
            <a:endParaRPr lang="en-US"/>
          </a:p>
          <a:p>
            <a:pPr>
              <a:lnSpc>
                <a:spcPct val="90000"/>
              </a:lnSpc>
            </a:pPr>
            <a:endParaRPr lang="en-US"/>
          </a:p>
          <a:p>
            <a:pPr>
              <a:lnSpc>
                <a:spcPct val="90000"/>
              </a:lnSpc>
            </a:pPr>
            <a:r>
              <a:rPr lang="en-US"/>
              <a:t>It can be done by the table owner or by a user with the WM_ADMIN_ROLE </a:t>
            </a:r>
          </a:p>
          <a:p>
            <a:pPr>
              <a:lnSpc>
                <a:spcPct val="90000"/>
              </a:lnSpc>
            </a:pPr>
            <a:r>
              <a:rPr lang="en-US"/>
              <a:t>Workspace hierarchy and savepoints remain for other version enabled tables</a:t>
            </a:r>
          </a:p>
          <a:p>
            <a:pPr>
              <a:lnSpc>
                <a:spcPct val="90000"/>
              </a:lnSpc>
            </a:pPr>
            <a:r>
              <a:rPr lang="en-US"/>
              <a:t>The latest version of each row in LIVE workspace remains</a:t>
            </a:r>
          </a:p>
          <a:p>
            <a:pPr>
              <a:lnSpc>
                <a:spcPct val="90000"/>
              </a:lnSpc>
            </a:pPr>
            <a:r>
              <a:rPr lang="en-US"/>
              <a:t>The optional FORCE argument allows the user to disable versioning on a table even if workspaces have modified data in the table</a:t>
            </a:r>
          </a:p>
        </p:txBody>
      </p:sp>
      <p:sp>
        <p:nvSpPr>
          <p:cNvPr id="509956" name="Rectangle 4"/>
          <p:cNvSpPr>
            <a:spLocks noChangeArrowheads="1"/>
          </p:cNvSpPr>
          <p:nvPr/>
        </p:nvSpPr>
        <p:spPr bwMode="gray">
          <a:xfrm>
            <a:off x="1073150" y="21336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DBMS_WM.DisableVersioning('PARCELS');</a:t>
            </a: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0" name="Rectangle 10"/>
          <p:cNvSpPr>
            <a:spLocks noGrp="1" noChangeArrowheads="1"/>
          </p:cNvSpPr>
          <p:nvPr>
            <p:ph type="title"/>
          </p:nvPr>
        </p:nvSpPr>
        <p:spPr/>
        <p:txBody>
          <a:bodyPr/>
          <a:lstStyle/>
          <a:p>
            <a:r>
              <a:rPr lang="en-US"/>
              <a:t>Create a Workspace</a:t>
            </a:r>
          </a:p>
        </p:txBody>
      </p:sp>
      <p:sp>
        <p:nvSpPr>
          <p:cNvPr id="512011" name="Rectangle 11"/>
          <p:cNvSpPr>
            <a:spLocks noGrp="1" noChangeArrowheads="1"/>
          </p:cNvSpPr>
          <p:nvPr>
            <p:ph type="body" idx="1"/>
          </p:nvPr>
        </p:nvSpPr>
        <p:spPr/>
        <p:txBody>
          <a:bodyPr/>
          <a:lstStyle/>
          <a:p>
            <a:r>
              <a:rPr lang="en-US"/>
              <a:t>Create a workspace named E1:</a:t>
            </a:r>
            <a:br>
              <a:rPr lang="en-US"/>
            </a:br>
            <a:endParaRPr lang="en-US"/>
          </a:p>
          <a:p>
            <a:endParaRPr lang="en-US"/>
          </a:p>
          <a:p>
            <a:r>
              <a:rPr lang="en-US"/>
              <a:t>New workspace is a child of the current workspace</a:t>
            </a:r>
          </a:p>
          <a:p>
            <a:r>
              <a:rPr lang="en-US"/>
              <a:t>Creates an implicit savepoint in the current workspace</a:t>
            </a:r>
          </a:p>
          <a:p>
            <a:r>
              <a:rPr lang="en-US"/>
              <a:t>Example: Implicit savepoint 2 is created with workspace E1</a:t>
            </a:r>
          </a:p>
        </p:txBody>
      </p:sp>
      <p:grpSp>
        <p:nvGrpSpPr>
          <p:cNvPr id="512005" name="Group 5"/>
          <p:cNvGrpSpPr>
            <a:grpSpLocks/>
          </p:cNvGrpSpPr>
          <p:nvPr/>
        </p:nvGrpSpPr>
        <p:grpSpPr bwMode="auto">
          <a:xfrm>
            <a:off x="3651250" y="4759325"/>
            <a:ext cx="4933950" cy="1336675"/>
            <a:chOff x="2123" y="2880"/>
            <a:chExt cx="2869" cy="842"/>
          </a:xfrm>
        </p:grpSpPr>
        <p:sp>
          <p:nvSpPr>
            <p:cNvPr id="512006" name="Line 6"/>
            <p:cNvSpPr>
              <a:spLocks noChangeShapeType="1"/>
            </p:cNvSpPr>
            <p:nvPr/>
          </p:nvSpPr>
          <p:spPr bwMode="blackWhite">
            <a:xfrm>
              <a:off x="2703" y="3552"/>
              <a:ext cx="1107" cy="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512007" name="Line 7"/>
            <p:cNvSpPr>
              <a:spLocks noChangeShapeType="1"/>
            </p:cNvSpPr>
            <p:nvPr/>
          </p:nvSpPr>
          <p:spPr bwMode="blackWhite">
            <a:xfrm flipV="1">
              <a:off x="2703" y="3312"/>
              <a:ext cx="0" cy="24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512008" name="Rectangle 8"/>
            <p:cNvSpPr>
              <a:spLocks noChangeArrowheads="1"/>
            </p:cNvSpPr>
            <p:nvPr/>
          </p:nvSpPr>
          <p:spPr bwMode="blackWhite">
            <a:xfrm>
              <a:off x="2123" y="2880"/>
              <a:ext cx="1156" cy="425"/>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a:t> </a:t>
              </a:r>
              <a:r>
                <a:rPr lang="en-US" sz="1800"/>
                <a:t>LIVE workspace</a:t>
              </a:r>
            </a:p>
            <a:p>
              <a:pPr defTabSz="514350" eaLnBrk="0" hangingPunct="0">
                <a:lnSpc>
                  <a:spcPct val="100000"/>
                </a:lnSpc>
                <a:spcBef>
                  <a:spcPct val="0"/>
                </a:spcBef>
                <a:buClrTx/>
              </a:pPr>
              <a:r>
                <a:rPr lang="en-US" sz="1800"/>
                <a:t>1	2	3</a:t>
              </a:r>
            </a:p>
          </p:txBody>
        </p:sp>
        <p:sp>
          <p:nvSpPr>
            <p:cNvPr id="512009" name="Rectangle 9"/>
            <p:cNvSpPr>
              <a:spLocks noChangeArrowheads="1"/>
            </p:cNvSpPr>
            <p:nvPr/>
          </p:nvSpPr>
          <p:spPr bwMode="blackWhite">
            <a:xfrm>
              <a:off x="3792" y="3316"/>
              <a:ext cx="1200" cy="406"/>
            </a:xfrm>
            <a:prstGeom prst="rect">
              <a:avLst/>
            </a:prstGeom>
            <a:solidFill>
              <a:srgbClr val="99CCFF"/>
            </a:solidFill>
            <a:ln w="25400">
              <a:solidFill>
                <a:schemeClr val="tx1"/>
              </a:solidFill>
              <a:miter lim="800000"/>
              <a:headEnd/>
              <a:tailEnd/>
            </a:ln>
            <a:effectLst/>
          </p:spPr>
          <p:txBody>
            <a:bodyPr lIns="69850" tIns="34925" rIns="69850" bIns="34925">
              <a:prstTxWarp prst="textNoShape">
                <a:avLst/>
              </a:prstTxWarp>
              <a:spAutoFit/>
            </a:bodyPr>
            <a:lstStyle/>
            <a:p>
              <a:pPr defTabSz="514350" eaLnBrk="0" hangingPunct="0">
                <a:lnSpc>
                  <a:spcPct val="100000"/>
                </a:lnSpc>
                <a:spcBef>
                  <a:spcPct val="0"/>
                </a:spcBef>
                <a:buClrTx/>
              </a:pPr>
              <a:r>
                <a:rPr lang="en-US" sz="1800"/>
                <a:t>Workspace E1</a:t>
              </a:r>
            </a:p>
            <a:p>
              <a:pPr defTabSz="514350" eaLnBrk="0" hangingPunct="0">
                <a:lnSpc>
                  <a:spcPct val="100000"/>
                </a:lnSpc>
                <a:spcBef>
                  <a:spcPct val="0"/>
                </a:spcBef>
                <a:buClrTx/>
              </a:pPr>
              <a:r>
                <a:rPr lang="en-US" sz="1800"/>
                <a:t>4	5	6</a:t>
              </a:r>
            </a:p>
          </p:txBody>
        </p:sp>
      </p:grpSp>
      <p:sp>
        <p:nvSpPr>
          <p:cNvPr id="512004" name="Rectangle 4"/>
          <p:cNvSpPr>
            <a:spLocks noChangeArrowheads="1"/>
          </p:cNvSpPr>
          <p:nvPr/>
        </p:nvSpPr>
        <p:spPr bwMode="gray">
          <a:xfrm>
            <a:off x="1073150" y="22098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DBMS_WM.CreateWorkSpace('E1');</a:t>
            </a:r>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4053" name="Rectangle 5"/>
          <p:cNvSpPr>
            <a:spLocks noGrp="1" noChangeArrowheads="1"/>
          </p:cNvSpPr>
          <p:nvPr>
            <p:ph type="title"/>
          </p:nvPr>
        </p:nvSpPr>
        <p:spPr/>
        <p:txBody>
          <a:bodyPr/>
          <a:lstStyle/>
          <a:p>
            <a:r>
              <a:rPr lang="en-US"/>
              <a:t>Choose workspace to work with.</a:t>
            </a:r>
          </a:p>
        </p:txBody>
      </p:sp>
      <p:sp>
        <p:nvSpPr>
          <p:cNvPr id="514054" name="Rectangle 6"/>
          <p:cNvSpPr>
            <a:spLocks noGrp="1" noChangeArrowheads="1"/>
          </p:cNvSpPr>
          <p:nvPr>
            <p:ph type="body" idx="1"/>
          </p:nvPr>
        </p:nvSpPr>
        <p:spPr/>
        <p:txBody>
          <a:bodyPr/>
          <a:lstStyle/>
          <a:p>
            <a:r>
              <a:rPr lang="en-US"/>
              <a:t>At login, the user is placed in the LIVE workspace</a:t>
            </a:r>
          </a:p>
          <a:p>
            <a:r>
              <a:rPr lang="en-US"/>
              <a:t>GOTOWORKSPACE procedure moves the current user session to the destination workspace</a:t>
            </a:r>
          </a:p>
          <a:p>
            <a:r>
              <a:rPr lang="en-US"/>
              <a:t>To include the user in the E1 workspace:</a:t>
            </a:r>
          </a:p>
          <a:p>
            <a:pPr lvl="1"/>
            <a:r>
              <a:rPr lang="en-US"/>
              <a:t>All subsequent modifications to data by the user take place on the latest version in the E1 workspace</a:t>
            </a:r>
          </a:p>
        </p:txBody>
      </p:sp>
      <p:sp>
        <p:nvSpPr>
          <p:cNvPr id="514052" name="Rectangle 4"/>
          <p:cNvSpPr>
            <a:spLocks noChangeArrowheads="1"/>
          </p:cNvSpPr>
          <p:nvPr/>
        </p:nvSpPr>
        <p:spPr bwMode="gray">
          <a:xfrm>
            <a:off x="1073150" y="41148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DBMS_WM.GotoWorkSpace('E1');</a:t>
            </a:r>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6101" name="Rectangle 5"/>
          <p:cNvSpPr>
            <a:spLocks noGrp="1" noChangeArrowheads="1"/>
          </p:cNvSpPr>
          <p:nvPr>
            <p:ph type="title"/>
          </p:nvPr>
        </p:nvSpPr>
        <p:spPr/>
        <p:txBody>
          <a:bodyPr/>
          <a:lstStyle/>
          <a:p>
            <a:r>
              <a:rPr lang="en-US"/>
              <a:t>Privileges: Control access to workspaces</a:t>
            </a:r>
          </a:p>
        </p:txBody>
      </p:sp>
      <p:sp>
        <p:nvSpPr>
          <p:cNvPr id="516102" name="Rectangle 6"/>
          <p:cNvSpPr>
            <a:spLocks noGrp="1" noChangeArrowheads="1"/>
          </p:cNvSpPr>
          <p:nvPr>
            <p:ph type="body" idx="1"/>
          </p:nvPr>
        </p:nvSpPr>
        <p:spPr>
          <a:xfrm>
            <a:off x="742950" y="1600200"/>
            <a:ext cx="8166100" cy="2389188"/>
          </a:xfrm>
        </p:spPr>
        <p:txBody>
          <a:bodyPr/>
          <a:lstStyle/>
          <a:p>
            <a:r>
              <a:rPr lang="en-US"/>
              <a:t>Workspace Privileges: ACCESS,CREATE,REMOVE,MERGE, and ROLLBACK</a:t>
            </a:r>
          </a:p>
          <a:p>
            <a:r>
              <a:rPr lang="en-US"/>
              <a:t>Privileges in the form of priv_WORKSPACE allow the user to operate on a specified workspace</a:t>
            </a:r>
          </a:p>
          <a:p>
            <a:r>
              <a:rPr lang="en-US"/>
              <a:t>Privileges in the form: priv_ANY_WORKSPACE allow the user to operate on any workspace</a:t>
            </a:r>
          </a:p>
        </p:txBody>
      </p:sp>
      <p:sp>
        <p:nvSpPr>
          <p:cNvPr id="516100" name="Rectangle 4"/>
          <p:cNvSpPr>
            <a:spLocks noChangeArrowheads="1"/>
          </p:cNvSpPr>
          <p:nvPr/>
        </p:nvSpPr>
        <p:spPr bwMode="gray">
          <a:xfrm>
            <a:off x="1073150" y="4267200"/>
            <a:ext cx="7842250" cy="16256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DBMS_WM.GrantWorkSpacePriv (</a:t>
            </a:r>
          </a:p>
          <a:p>
            <a:pPr algn="l" eaLnBrk="0" hangingPunct="0">
              <a:lnSpc>
                <a:spcPct val="100000"/>
              </a:lnSpc>
              <a:spcBef>
                <a:spcPct val="0"/>
              </a:spcBef>
              <a:buClrTx/>
            </a:pPr>
            <a:r>
              <a:rPr lang="en-US">
                <a:solidFill>
                  <a:srgbClr val="000000"/>
                </a:solidFill>
                <a:latin typeface="Courier New" pitchFamily="-111" charset="0"/>
              </a:rPr>
              <a:t>  'ACCESS_WORKSPACE,MERGE_WORKSPACE',</a:t>
            </a:r>
          </a:p>
          <a:p>
            <a:pPr algn="l" eaLnBrk="0" hangingPunct="0">
              <a:lnSpc>
                <a:spcPct val="100000"/>
              </a:lnSpc>
              <a:spcBef>
                <a:spcPct val="0"/>
              </a:spcBef>
              <a:buClrTx/>
            </a:pPr>
            <a:r>
              <a:rPr lang="en-US">
                <a:solidFill>
                  <a:srgbClr val="000000"/>
                </a:solidFill>
                <a:latin typeface="Courier New" pitchFamily="-111" charset="0"/>
              </a:rPr>
              <a:t>  'E1',</a:t>
            </a:r>
          </a:p>
          <a:p>
            <a:pPr algn="l" eaLnBrk="0" hangingPunct="0">
              <a:lnSpc>
                <a:spcPct val="100000"/>
              </a:lnSpc>
              <a:spcBef>
                <a:spcPct val="0"/>
              </a:spcBef>
              <a:buClrTx/>
            </a:pPr>
            <a:r>
              <a:rPr lang="en-US">
                <a:solidFill>
                  <a:srgbClr val="000000"/>
                </a:solidFill>
                <a:latin typeface="Courier New" pitchFamily="-111" charset="0"/>
              </a:rPr>
              <a:t>  'SMITH',</a:t>
            </a:r>
          </a:p>
          <a:p>
            <a:pPr algn="l" eaLnBrk="0" hangingPunct="0">
              <a:lnSpc>
                <a:spcPct val="100000"/>
              </a:lnSpc>
              <a:spcBef>
                <a:spcPct val="0"/>
              </a:spcBef>
              <a:buClrTx/>
            </a:pPr>
            <a:r>
              <a:rPr lang="en-US">
                <a:solidFill>
                  <a:srgbClr val="000000"/>
                </a:solidFill>
                <a:latin typeface="Courier New" pitchFamily="-111" charset="0"/>
              </a:rPr>
              <a:t>  'YES' );</a:t>
            </a:r>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8152" name="Rectangle 1032"/>
          <p:cNvSpPr>
            <a:spLocks noGrp="1" noChangeArrowheads="1"/>
          </p:cNvSpPr>
          <p:nvPr>
            <p:ph type="title"/>
          </p:nvPr>
        </p:nvSpPr>
        <p:spPr/>
        <p:txBody>
          <a:bodyPr/>
          <a:lstStyle/>
          <a:p>
            <a:r>
              <a:rPr lang="en-US"/>
              <a:t>Locking</a:t>
            </a:r>
          </a:p>
        </p:txBody>
      </p:sp>
      <p:sp>
        <p:nvSpPr>
          <p:cNvPr id="518153" name="Rectangle 1033"/>
          <p:cNvSpPr>
            <a:spLocks noGrp="1" noChangeArrowheads="1"/>
          </p:cNvSpPr>
          <p:nvPr>
            <p:ph type="body" idx="1"/>
          </p:nvPr>
        </p:nvSpPr>
        <p:spPr/>
        <p:txBody>
          <a:bodyPr/>
          <a:lstStyle/>
          <a:p>
            <a:r>
              <a:rPr lang="en-US" sz="2000"/>
              <a:t>Sets session override to exclusive locking</a:t>
            </a:r>
            <a:br>
              <a:rPr lang="en-US" sz="2000"/>
            </a:br>
            <a:endParaRPr lang="en-US" sz="2000"/>
          </a:p>
          <a:p>
            <a:endParaRPr lang="en-US" sz="2000"/>
          </a:p>
          <a:p>
            <a:r>
              <a:rPr lang="en-US" sz="2000"/>
              <a:t>Shared locking on for E1 workspace</a:t>
            </a:r>
            <a:br>
              <a:rPr lang="en-US" sz="2000"/>
            </a:br>
            <a:endParaRPr lang="en-US" sz="2000"/>
          </a:p>
          <a:p>
            <a:endParaRPr lang="en-US" sz="2000"/>
          </a:p>
          <a:p>
            <a:r>
              <a:rPr lang="en-US" sz="2000"/>
              <a:t>Displays the locking mode in effect for the session</a:t>
            </a:r>
          </a:p>
          <a:p>
            <a:endParaRPr lang="en-US" sz="2000"/>
          </a:p>
          <a:p>
            <a:r>
              <a:rPr lang="en-US" sz="2000"/>
              <a:t>Locks the row in PARCELS table as shared where PARCEL_NUMBER = 4 in E1</a:t>
            </a:r>
          </a:p>
        </p:txBody>
      </p:sp>
      <p:sp>
        <p:nvSpPr>
          <p:cNvPr id="518148" name="Rectangle 1028"/>
          <p:cNvSpPr>
            <a:spLocks noChangeArrowheads="1"/>
          </p:cNvSpPr>
          <p:nvPr/>
        </p:nvSpPr>
        <p:spPr bwMode="gray">
          <a:xfrm>
            <a:off x="1073150" y="5105400"/>
            <a:ext cx="7842250" cy="650875"/>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sz="1800">
                <a:solidFill>
                  <a:srgbClr val="000000"/>
                </a:solidFill>
                <a:latin typeface="Courier New" pitchFamily="-111" charset="0"/>
              </a:rPr>
              <a:t>DBMS_WM.LockRows (</a:t>
            </a:r>
          </a:p>
          <a:p>
            <a:pPr algn="l" eaLnBrk="0" hangingPunct="0">
              <a:lnSpc>
                <a:spcPct val="100000"/>
              </a:lnSpc>
              <a:spcBef>
                <a:spcPct val="0"/>
              </a:spcBef>
              <a:buClrTx/>
            </a:pPr>
            <a:r>
              <a:rPr lang="en-US" sz="1800">
                <a:solidFill>
                  <a:srgbClr val="000000"/>
                </a:solidFill>
                <a:latin typeface="Courier New" pitchFamily="-111" charset="0"/>
              </a:rPr>
              <a:t>  'E1', 'PARCELS', 'parcel_number = 4', 'S' );</a:t>
            </a:r>
          </a:p>
        </p:txBody>
      </p:sp>
      <p:sp>
        <p:nvSpPr>
          <p:cNvPr id="518149" name="Rectangle 1029"/>
          <p:cNvSpPr>
            <a:spLocks noChangeArrowheads="1"/>
          </p:cNvSpPr>
          <p:nvPr/>
        </p:nvSpPr>
        <p:spPr bwMode="gray">
          <a:xfrm>
            <a:off x="1073150" y="4038600"/>
            <a:ext cx="7842250" cy="376238"/>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sz="1800">
                <a:solidFill>
                  <a:srgbClr val="000000"/>
                </a:solidFill>
                <a:latin typeface="Courier New" pitchFamily="-111" charset="0"/>
              </a:rPr>
              <a:t>SELECT DBMS_WM.GetLockMode FROM DUAL;</a:t>
            </a:r>
          </a:p>
        </p:txBody>
      </p:sp>
      <p:sp>
        <p:nvSpPr>
          <p:cNvPr id="518150" name="Rectangle 1030"/>
          <p:cNvSpPr>
            <a:spLocks noChangeArrowheads="1"/>
          </p:cNvSpPr>
          <p:nvPr/>
        </p:nvSpPr>
        <p:spPr bwMode="gray">
          <a:xfrm>
            <a:off x="1073150" y="2971800"/>
            <a:ext cx="7842250" cy="650875"/>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sz="1800">
                <a:solidFill>
                  <a:srgbClr val="000000"/>
                </a:solidFill>
                <a:latin typeface="Courier New" pitchFamily="-111" charset="0"/>
              </a:rPr>
              <a:t>DBMS_WM.SetWorkSpaceLockModeOn</a:t>
            </a:r>
          </a:p>
          <a:p>
            <a:pPr algn="l" eaLnBrk="0" hangingPunct="0">
              <a:lnSpc>
                <a:spcPct val="100000"/>
              </a:lnSpc>
              <a:spcBef>
                <a:spcPct val="0"/>
              </a:spcBef>
              <a:buClrTx/>
            </a:pPr>
            <a:r>
              <a:rPr lang="en-US" sz="1800">
                <a:solidFill>
                  <a:srgbClr val="000000"/>
                </a:solidFill>
                <a:latin typeface="Courier New" pitchFamily="-111" charset="0"/>
              </a:rPr>
              <a:t>  ('E1', 'S', TRUE);</a:t>
            </a:r>
          </a:p>
        </p:txBody>
      </p:sp>
      <p:sp>
        <p:nvSpPr>
          <p:cNvPr id="518151" name="Rectangle 1031"/>
          <p:cNvSpPr>
            <a:spLocks noChangeArrowheads="1"/>
          </p:cNvSpPr>
          <p:nvPr/>
        </p:nvSpPr>
        <p:spPr bwMode="gray">
          <a:xfrm>
            <a:off x="1073150" y="1981200"/>
            <a:ext cx="7842250" cy="376238"/>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sz="1800">
                <a:solidFill>
                  <a:srgbClr val="000000"/>
                </a:solidFill>
                <a:latin typeface="Courier New" pitchFamily="-111" charset="0"/>
              </a:rPr>
              <a:t>DBMS_WM.SetLockingOn ('E');</a:t>
            </a:r>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0199" name="Rectangle 1031"/>
          <p:cNvSpPr>
            <a:spLocks noGrp="1" noChangeArrowheads="1"/>
          </p:cNvSpPr>
          <p:nvPr>
            <p:ph type="title"/>
          </p:nvPr>
        </p:nvSpPr>
        <p:spPr/>
        <p:txBody>
          <a:bodyPr/>
          <a:lstStyle/>
          <a:p>
            <a:r>
              <a:rPr lang="en-US"/>
              <a:t>Savepoints</a:t>
            </a:r>
          </a:p>
        </p:txBody>
      </p:sp>
      <p:sp>
        <p:nvSpPr>
          <p:cNvPr id="520200" name="Rectangle 1032"/>
          <p:cNvSpPr>
            <a:spLocks noGrp="1" noChangeArrowheads="1"/>
          </p:cNvSpPr>
          <p:nvPr>
            <p:ph type="body" idx="1"/>
          </p:nvPr>
        </p:nvSpPr>
        <p:spPr/>
        <p:txBody>
          <a:bodyPr/>
          <a:lstStyle/>
          <a:p>
            <a:r>
              <a:rPr lang="en-US"/>
              <a:t>A savepoint is a point in time to which workspace operations can be rolled back</a:t>
            </a:r>
          </a:p>
          <a:p>
            <a:r>
              <a:rPr lang="en-US"/>
              <a:t>Examples:</a:t>
            </a:r>
          </a:p>
          <a:p>
            <a:pPr lvl="1"/>
            <a:r>
              <a:rPr lang="en-US"/>
              <a:t>Create a savepoint named Savepoint1 in the workspace named E1</a:t>
            </a:r>
            <a:br>
              <a:rPr lang="en-US"/>
            </a:br>
            <a:endParaRPr lang="en-US"/>
          </a:p>
          <a:p>
            <a:pPr lvl="1"/>
            <a:endParaRPr lang="en-US"/>
          </a:p>
          <a:p>
            <a:pPr lvl="1"/>
            <a:r>
              <a:rPr lang="en-US"/>
              <a:t>Go to that savepoint</a:t>
            </a:r>
            <a:br>
              <a:rPr lang="en-US"/>
            </a:br>
            <a:endParaRPr lang="en-US"/>
          </a:p>
          <a:p>
            <a:pPr lvl="1"/>
            <a:endParaRPr lang="en-US"/>
          </a:p>
          <a:p>
            <a:pPr lvl="1"/>
            <a:r>
              <a:rPr lang="en-US"/>
              <a:t>Alter the savepoint description</a:t>
            </a:r>
          </a:p>
        </p:txBody>
      </p:sp>
      <p:sp>
        <p:nvSpPr>
          <p:cNvPr id="520196" name="Rectangle 1028"/>
          <p:cNvSpPr>
            <a:spLocks noChangeArrowheads="1"/>
          </p:cNvSpPr>
          <p:nvPr/>
        </p:nvSpPr>
        <p:spPr bwMode="gray">
          <a:xfrm>
            <a:off x="1073150" y="32512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DBMS_WM.CreateSavePoint  ('E1', 'Savepoint1');</a:t>
            </a:r>
          </a:p>
        </p:txBody>
      </p:sp>
      <p:sp>
        <p:nvSpPr>
          <p:cNvPr id="520197" name="Rectangle 1029"/>
          <p:cNvSpPr>
            <a:spLocks noChangeArrowheads="1"/>
          </p:cNvSpPr>
          <p:nvPr/>
        </p:nvSpPr>
        <p:spPr bwMode="gray">
          <a:xfrm>
            <a:off x="1073150" y="42672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DBMS_WM.GotoSavePoint ('Savepoint1');</a:t>
            </a:r>
          </a:p>
        </p:txBody>
      </p:sp>
      <p:sp>
        <p:nvSpPr>
          <p:cNvPr id="520198" name="Rectangle 1030"/>
          <p:cNvSpPr>
            <a:spLocks noChangeArrowheads="1"/>
          </p:cNvSpPr>
          <p:nvPr/>
        </p:nvSpPr>
        <p:spPr bwMode="gray">
          <a:xfrm>
            <a:off x="1073150" y="5257800"/>
            <a:ext cx="7842250" cy="7112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DBMS_WM.AlterSavePoint ('E1',</a:t>
            </a:r>
          </a:p>
          <a:p>
            <a:pPr algn="l" eaLnBrk="0" hangingPunct="0">
              <a:lnSpc>
                <a:spcPct val="100000"/>
              </a:lnSpc>
              <a:spcBef>
                <a:spcPct val="0"/>
              </a:spcBef>
              <a:buClrTx/>
            </a:pPr>
            <a:r>
              <a:rPr lang="en-US">
                <a:solidFill>
                  <a:srgbClr val="000000"/>
                </a:solidFill>
                <a:latin typeface="Courier New" pitchFamily="-111" charset="0"/>
              </a:rPr>
              <a:t>  'Savepoint1', 'Builder 1 parcels split');</a:t>
            </a:r>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47" name="Rectangle 7"/>
          <p:cNvSpPr>
            <a:spLocks noGrp="1" noChangeArrowheads="1"/>
          </p:cNvSpPr>
          <p:nvPr>
            <p:ph type="title"/>
          </p:nvPr>
        </p:nvSpPr>
        <p:spPr/>
        <p:txBody>
          <a:bodyPr/>
          <a:lstStyle/>
          <a:p>
            <a:r>
              <a:rPr lang="en-US"/>
              <a:t>Implicit and Explicit Savepoints</a:t>
            </a:r>
          </a:p>
        </p:txBody>
      </p:sp>
      <p:sp>
        <p:nvSpPr>
          <p:cNvPr id="522248" name="Rectangle 8"/>
          <p:cNvSpPr>
            <a:spLocks noGrp="1" noChangeArrowheads="1"/>
          </p:cNvSpPr>
          <p:nvPr>
            <p:ph type="body" idx="1"/>
          </p:nvPr>
        </p:nvSpPr>
        <p:spPr/>
        <p:txBody>
          <a:bodyPr/>
          <a:lstStyle/>
          <a:p>
            <a:r>
              <a:rPr lang="en-US"/>
              <a:t>Version 2 and an implicit savepoint was created automatically by Workspace Manager when Workspace E1 was created.</a:t>
            </a:r>
          </a:p>
          <a:p>
            <a:r>
              <a:rPr lang="en-US"/>
              <a:t>An explicit savepoint was created on version 5 by a user. This will enable changes in version 6 to be rolled back to version 5.</a:t>
            </a:r>
          </a:p>
        </p:txBody>
      </p:sp>
      <p:sp>
        <p:nvSpPr>
          <p:cNvPr id="522244" name="Freeform 4"/>
          <p:cNvSpPr>
            <a:spLocks/>
          </p:cNvSpPr>
          <p:nvPr/>
        </p:nvSpPr>
        <p:spPr bwMode="auto">
          <a:xfrm>
            <a:off x="3879850" y="5184775"/>
            <a:ext cx="1735138" cy="763588"/>
          </a:xfrm>
          <a:custGeom>
            <a:avLst/>
            <a:gdLst/>
            <a:ahLst/>
            <a:cxnLst>
              <a:cxn ang="0">
                <a:pos x="0" y="0"/>
              </a:cxn>
              <a:cxn ang="0">
                <a:pos x="0" y="480"/>
              </a:cxn>
              <a:cxn ang="0">
                <a:pos x="1008" y="480"/>
              </a:cxn>
            </a:cxnLst>
            <a:rect l="0" t="0" r="r" b="b"/>
            <a:pathLst>
              <a:path w="1009" h="481">
                <a:moveTo>
                  <a:pt x="0" y="0"/>
                </a:moveTo>
                <a:lnTo>
                  <a:pt x="0" y="480"/>
                </a:lnTo>
                <a:lnTo>
                  <a:pt x="1008" y="480"/>
                </a:lnTo>
              </a:path>
            </a:pathLst>
          </a:custGeom>
          <a:noFill/>
          <a:ln w="254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522245" name="Rectangle 5"/>
          <p:cNvSpPr>
            <a:spLocks noChangeArrowheads="1"/>
          </p:cNvSpPr>
          <p:nvPr/>
        </p:nvSpPr>
        <p:spPr bwMode="blackWhite">
          <a:xfrm>
            <a:off x="5707063" y="5603875"/>
            <a:ext cx="1727200" cy="644525"/>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Workspace E1</a:t>
            </a:r>
          </a:p>
          <a:p>
            <a:pPr defTabSz="514350" eaLnBrk="0" hangingPunct="0">
              <a:lnSpc>
                <a:spcPct val="100000"/>
              </a:lnSpc>
              <a:spcBef>
                <a:spcPct val="0"/>
              </a:spcBef>
              <a:buClrTx/>
            </a:pPr>
            <a:r>
              <a:rPr lang="en-US" sz="1800"/>
              <a:t>4	5	6</a:t>
            </a:r>
          </a:p>
        </p:txBody>
      </p:sp>
      <p:sp>
        <p:nvSpPr>
          <p:cNvPr id="522246" name="Rectangle 6"/>
          <p:cNvSpPr>
            <a:spLocks noChangeArrowheads="1"/>
          </p:cNvSpPr>
          <p:nvPr/>
        </p:nvSpPr>
        <p:spPr bwMode="blackWhite">
          <a:xfrm>
            <a:off x="2906713" y="4498975"/>
            <a:ext cx="1987550" cy="674688"/>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a:t> </a:t>
            </a:r>
            <a:r>
              <a:rPr lang="en-US" sz="1800"/>
              <a:t>LIVE workspace</a:t>
            </a:r>
          </a:p>
          <a:p>
            <a:pPr defTabSz="514350" eaLnBrk="0" hangingPunct="0">
              <a:lnSpc>
                <a:spcPct val="100000"/>
              </a:lnSpc>
              <a:spcBef>
                <a:spcPct val="0"/>
              </a:spcBef>
              <a:buClrTx/>
            </a:pPr>
            <a:r>
              <a:rPr lang="en-US" sz="1800"/>
              <a:t>1	2	3</a:t>
            </a: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4292" name="Rectangle 1028"/>
          <p:cNvSpPr>
            <a:spLocks noGrp="1" noChangeArrowheads="1"/>
          </p:cNvSpPr>
          <p:nvPr>
            <p:ph type="title"/>
          </p:nvPr>
        </p:nvSpPr>
        <p:spPr/>
        <p:txBody>
          <a:bodyPr/>
          <a:lstStyle/>
          <a:p>
            <a:r>
              <a:rPr lang="en-US"/>
              <a:t>Compare Savepoints: Find Differences</a:t>
            </a:r>
          </a:p>
        </p:txBody>
      </p:sp>
      <p:sp>
        <p:nvSpPr>
          <p:cNvPr id="524291" name="Rectangle 1027"/>
          <p:cNvSpPr>
            <a:spLocks noChangeArrowheads="1"/>
          </p:cNvSpPr>
          <p:nvPr/>
        </p:nvSpPr>
        <p:spPr bwMode="gray">
          <a:xfrm>
            <a:off x="1087438" y="1939925"/>
            <a:ext cx="7827962" cy="40640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SQL&gt; -- Add rows to difference views</a:t>
            </a:r>
          </a:p>
          <a:p>
            <a:pPr algn="l" eaLnBrk="0" hangingPunct="0">
              <a:lnSpc>
                <a:spcPct val="100000"/>
              </a:lnSpc>
              <a:spcBef>
                <a:spcPct val="0"/>
              </a:spcBef>
              <a:buClrTx/>
            </a:pPr>
            <a:r>
              <a:rPr lang="en-US">
                <a:solidFill>
                  <a:srgbClr val="000000"/>
                </a:solidFill>
                <a:latin typeface="Courier New" pitchFamily="-111" charset="0"/>
              </a:rPr>
              <a:t>SQL&gt; EXECUTE DBMS_WM.SetDiffVersions</a:t>
            </a:r>
          </a:p>
          <a:p>
            <a:pPr algn="l" eaLnBrk="0" hangingPunct="0">
              <a:lnSpc>
                <a:spcPct val="100000"/>
              </a:lnSpc>
              <a:spcBef>
                <a:spcPct val="0"/>
              </a:spcBef>
              <a:buClrTx/>
            </a:pPr>
            <a:r>
              <a:rPr lang="en-US">
                <a:solidFill>
                  <a:srgbClr val="000000"/>
                </a:solidFill>
                <a:latin typeface="Courier New" pitchFamily="-111" charset="0"/>
              </a:rPr>
              <a:t>   2 ('CommonLand', 'IndivParcels');</a:t>
            </a:r>
          </a:p>
          <a:p>
            <a:pPr algn="l" eaLnBrk="0" hangingPunct="0">
              <a:lnSpc>
                <a:spcPct val="100000"/>
              </a:lnSpc>
              <a:spcBef>
                <a:spcPct val="0"/>
              </a:spcBef>
              <a:buClrTx/>
            </a:pPr>
            <a:r>
              <a:rPr lang="en-US">
                <a:solidFill>
                  <a:srgbClr val="000000"/>
                </a:solidFill>
                <a:latin typeface="Courier New" pitchFamily="-111" charset="0"/>
              </a:rPr>
              <a:t>SQL&gt; -- View the rows that were just added</a:t>
            </a:r>
          </a:p>
          <a:p>
            <a:pPr algn="l" eaLnBrk="0" hangingPunct="0">
              <a:lnSpc>
                <a:spcPct val="100000"/>
              </a:lnSpc>
              <a:spcBef>
                <a:spcPct val="0"/>
              </a:spcBef>
              <a:buClrTx/>
            </a:pPr>
            <a:r>
              <a:rPr lang="en-US">
                <a:solidFill>
                  <a:srgbClr val="000000"/>
                </a:solidFill>
                <a:latin typeface="Courier New" pitchFamily="-111" charset="0"/>
              </a:rPr>
              <a:t>SQL&gt; SELECT ParcelID, ParcelGeom,</a:t>
            </a:r>
          </a:p>
          <a:p>
            <a:pPr algn="l" eaLnBrk="0" hangingPunct="0">
              <a:lnSpc>
                <a:spcPct val="100000"/>
              </a:lnSpc>
              <a:spcBef>
                <a:spcPct val="0"/>
              </a:spcBef>
              <a:buClrTx/>
            </a:pPr>
            <a:r>
              <a:rPr lang="en-US">
                <a:solidFill>
                  <a:srgbClr val="000000"/>
                </a:solidFill>
                <a:latin typeface="Courier New" pitchFamily="-111" charset="0"/>
              </a:rPr>
              <a:t>   2        wm_diffver, wmcode</a:t>
            </a:r>
          </a:p>
          <a:p>
            <a:pPr algn="l" eaLnBrk="0" hangingPunct="0">
              <a:lnSpc>
                <a:spcPct val="100000"/>
              </a:lnSpc>
              <a:spcBef>
                <a:spcPct val="0"/>
              </a:spcBef>
              <a:buClrTx/>
            </a:pPr>
            <a:r>
              <a:rPr lang="en-US">
                <a:solidFill>
                  <a:srgbClr val="000000"/>
                </a:solidFill>
                <a:latin typeface="Courier New" pitchFamily="-111" charset="0"/>
              </a:rPr>
              <a:t>   3 FROM Parcel_diff where ParcelID=2;</a:t>
            </a:r>
          </a:p>
          <a:p>
            <a:pPr algn="l" eaLnBrk="0" hangingPunct="0">
              <a:lnSpc>
                <a:spcPct val="100000"/>
              </a:lnSpc>
              <a:spcBef>
                <a:spcPct val="0"/>
              </a:spcBef>
              <a:buClrTx/>
            </a:pPr>
            <a:endParaRPr lang="en-US">
              <a:solidFill>
                <a:srgbClr val="000000"/>
              </a:solidFill>
              <a:latin typeface="Courier New" pitchFamily="-111" charset="0"/>
            </a:endParaRPr>
          </a:p>
          <a:p>
            <a:pPr algn="l" eaLnBrk="0" hangingPunct="0">
              <a:lnSpc>
                <a:spcPct val="100000"/>
              </a:lnSpc>
              <a:spcBef>
                <a:spcPct val="0"/>
              </a:spcBef>
              <a:buClrTx/>
            </a:pPr>
            <a:r>
              <a:rPr lang="en-US">
                <a:solidFill>
                  <a:srgbClr val="000000"/>
                </a:solidFill>
                <a:latin typeface="Courier New" pitchFamily="-111" charset="0"/>
              </a:rPr>
              <a:t>ParcelID ParcelGeom WM_DIFFVER           WM_CODE</a:t>
            </a:r>
          </a:p>
          <a:p>
            <a:pPr algn="l" eaLnBrk="0" hangingPunct="0">
              <a:lnSpc>
                <a:spcPct val="100000"/>
              </a:lnSpc>
              <a:spcBef>
                <a:spcPct val="0"/>
              </a:spcBef>
              <a:buClrTx/>
            </a:pPr>
            <a:r>
              <a:rPr lang="en-US">
                <a:solidFill>
                  <a:srgbClr val="000000"/>
                </a:solidFill>
                <a:latin typeface="Courier New" pitchFamily="-111" charset="0"/>
              </a:rPr>
              <a:t>-------- ---------- -------------------- -------</a:t>
            </a:r>
          </a:p>
          <a:p>
            <a:pPr algn="l" eaLnBrk="0" hangingPunct="0">
              <a:lnSpc>
                <a:spcPct val="100000"/>
              </a:lnSpc>
              <a:spcBef>
                <a:spcPct val="0"/>
              </a:spcBef>
              <a:buClrTx/>
            </a:pPr>
            <a:r>
              <a:rPr lang="en-US">
                <a:solidFill>
                  <a:srgbClr val="000000"/>
                </a:solidFill>
                <a:latin typeface="Courier New" pitchFamily="-111" charset="0"/>
              </a:rPr>
              <a:t>2        *          FiveAcreLot (base)   NC</a:t>
            </a:r>
          </a:p>
          <a:p>
            <a:pPr algn="l" eaLnBrk="0" hangingPunct="0">
              <a:lnSpc>
                <a:spcPct val="100000"/>
              </a:lnSpc>
              <a:spcBef>
                <a:spcPct val="0"/>
              </a:spcBef>
              <a:buClrTx/>
            </a:pPr>
            <a:r>
              <a:rPr lang="en-US">
                <a:solidFill>
                  <a:srgbClr val="000000"/>
                </a:solidFill>
                <a:latin typeface="Courier New" pitchFamily="-111" charset="0"/>
              </a:rPr>
              <a:t>2        *          CommonLand, LATEST   U</a:t>
            </a:r>
          </a:p>
          <a:p>
            <a:pPr algn="l" eaLnBrk="0" hangingPunct="0">
              <a:lnSpc>
                <a:spcPct val="100000"/>
              </a:lnSpc>
              <a:spcBef>
                <a:spcPct val="0"/>
              </a:spcBef>
              <a:buClrTx/>
            </a:pPr>
            <a:r>
              <a:rPr lang="en-US">
                <a:solidFill>
                  <a:srgbClr val="000000"/>
                </a:solidFill>
                <a:latin typeface="Courier New" pitchFamily="-111" charset="0"/>
              </a:rPr>
              <a:t>2        *          IndivParcels, LATEST U</a:t>
            </a: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8389" name="Rectangle 1029"/>
          <p:cNvSpPr>
            <a:spLocks noGrp="1" noChangeArrowheads="1"/>
          </p:cNvSpPr>
          <p:nvPr>
            <p:ph type="title"/>
          </p:nvPr>
        </p:nvSpPr>
        <p:spPr/>
        <p:txBody>
          <a:bodyPr/>
          <a:lstStyle/>
          <a:p>
            <a:r>
              <a:rPr lang="en-US"/>
              <a:t>Delete Savepoint</a:t>
            </a:r>
          </a:p>
        </p:txBody>
      </p:sp>
      <p:sp>
        <p:nvSpPr>
          <p:cNvPr id="528390" name="Rectangle 1030"/>
          <p:cNvSpPr>
            <a:spLocks noGrp="1" noChangeArrowheads="1"/>
          </p:cNvSpPr>
          <p:nvPr>
            <p:ph type="body" idx="1"/>
          </p:nvPr>
        </p:nvSpPr>
        <p:spPr/>
        <p:txBody>
          <a:bodyPr/>
          <a:lstStyle/>
          <a:p>
            <a:r>
              <a:rPr lang="en-US"/>
              <a:t>Delete a savepoint when you no longer need to go to or roll back to it.</a:t>
            </a:r>
          </a:p>
          <a:p>
            <a:r>
              <a:rPr lang="en-US"/>
              <a:t>Deleting a savepoint enables you to:</a:t>
            </a:r>
          </a:p>
          <a:p>
            <a:pPr lvl="1"/>
            <a:r>
              <a:rPr lang="en-US"/>
              <a:t>Reuse a savepoint name after it is deleted</a:t>
            </a:r>
          </a:p>
          <a:p>
            <a:pPr lvl="1"/>
            <a:r>
              <a:rPr lang="en-US"/>
              <a:t>Improve performance of Workspace Manager operations</a:t>
            </a:r>
          </a:p>
          <a:p>
            <a:pPr lvl="1"/>
            <a:r>
              <a:rPr lang="en-US"/>
              <a:t>Decrease disk storage used for Workspace Manager structures</a:t>
            </a:r>
          </a:p>
          <a:p>
            <a:r>
              <a:rPr lang="en-US"/>
              <a:t>Example: Delete a savepoint named SAVEPOINT1 in the E1 workspace</a:t>
            </a:r>
          </a:p>
        </p:txBody>
      </p:sp>
      <p:sp>
        <p:nvSpPr>
          <p:cNvPr id="528388" name="Rectangle 1028"/>
          <p:cNvSpPr>
            <a:spLocks noChangeArrowheads="1"/>
          </p:cNvSpPr>
          <p:nvPr/>
        </p:nvSpPr>
        <p:spPr bwMode="gray">
          <a:xfrm>
            <a:off x="1073150" y="48768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DBMS_WM.DeleteSavePoint ('E1', 'SAVEPOINT1');</a:t>
            </a:r>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5250" name="Rectangle 2050"/>
          <p:cNvSpPr>
            <a:spLocks noGrp="1" noChangeArrowheads="1"/>
          </p:cNvSpPr>
          <p:nvPr>
            <p:ph type="title"/>
          </p:nvPr>
        </p:nvSpPr>
        <p:spPr/>
        <p:txBody>
          <a:bodyPr/>
          <a:lstStyle/>
          <a:p>
            <a:r>
              <a:rPr lang="en-US"/>
              <a:t>Workspace Manager</a:t>
            </a:r>
          </a:p>
        </p:txBody>
      </p:sp>
      <p:sp>
        <p:nvSpPr>
          <p:cNvPr id="565251" name="Rectangle 2051"/>
          <p:cNvSpPr>
            <a:spLocks noGrp="1" noChangeArrowheads="1"/>
          </p:cNvSpPr>
          <p:nvPr>
            <p:ph type="body" idx="1"/>
          </p:nvPr>
        </p:nvSpPr>
        <p:spPr/>
        <p:txBody>
          <a:bodyPr/>
          <a:lstStyle/>
          <a:p>
            <a:pPr>
              <a:buFont typeface="Wingdings" pitchFamily="-111" charset="2"/>
              <a:buChar char="ü"/>
            </a:pPr>
            <a:r>
              <a:rPr lang="en-US" dirty="0"/>
              <a:t>Concepts</a:t>
            </a:r>
          </a:p>
          <a:p>
            <a:pPr>
              <a:buFont typeface="Wingdings" pitchFamily="-111" charset="2"/>
              <a:buChar char="ü"/>
            </a:pPr>
            <a:r>
              <a:rPr lang="en-US" dirty="0"/>
              <a:t>Multi-versioning a table</a:t>
            </a:r>
          </a:p>
          <a:p>
            <a:pPr>
              <a:buFont typeface="Wingdings" pitchFamily="-111" charset="2"/>
              <a:buChar char="ü"/>
            </a:pPr>
            <a:r>
              <a:rPr lang="en-US" dirty="0"/>
              <a:t>Using Workspaces: create, merge, refresh</a:t>
            </a:r>
          </a:p>
          <a:p>
            <a:pPr>
              <a:buFont typeface="Wingdings" pitchFamily="-111" charset="2"/>
              <a:buChar char="ü"/>
            </a:pPr>
            <a:r>
              <a:rPr lang="en-US" dirty="0"/>
              <a:t>Privileges</a:t>
            </a:r>
          </a:p>
          <a:p>
            <a:pPr>
              <a:buFont typeface="Wingdings" pitchFamily="-111" charset="2"/>
              <a:buChar char="ü"/>
            </a:pPr>
            <a:r>
              <a:rPr lang="en-US" dirty="0"/>
              <a:t>Locking</a:t>
            </a:r>
          </a:p>
          <a:p>
            <a:pPr>
              <a:buFont typeface="Wingdings" pitchFamily="-111" charset="2"/>
              <a:buChar char="ü"/>
            </a:pPr>
            <a:r>
              <a:rPr lang="en-US" dirty="0"/>
              <a:t>Conflict detection and </a:t>
            </a:r>
            <a:r>
              <a:rPr lang="en-US" dirty="0" smtClean="0"/>
              <a:t>resolution</a:t>
            </a:r>
          </a:p>
          <a:p>
            <a:pPr>
              <a:buFont typeface="Wingdings" pitchFamily="-111" charset="2"/>
              <a:buChar char="ü"/>
            </a:pPr>
            <a:r>
              <a:rPr lang="en-US" dirty="0" smtClean="0"/>
              <a:t>DDL</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0438" name="Rectangle 6"/>
          <p:cNvSpPr>
            <a:spLocks noGrp="1" noChangeArrowheads="1"/>
          </p:cNvSpPr>
          <p:nvPr>
            <p:ph type="title"/>
          </p:nvPr>
        </p:nvSpPr>
        <p:spPr/>
        <p:txBody>
          <a:bodyPr/>
          <a:lstStyle/>
          <a:p>
            <a:r>
              <a:rPr lang="en-US"/>
              <a:t>Freeze a Workspace</a:t>
            </a:r>
          </a:p>
        </p:txBody>
      </p:sp>
      <p:sp>
        <p:nvSpPr>
          <p:cNvPr id="530439" name="Rectangle 7"/>
          <p:cNvSpPr>
            <a:spLocks noGrp="1" noChangeArrowheads="1"/>
          </p:cNvSpPr>
          <p:nvPr>
            <p:ph type="body" idx="1"/>
          </p:nvPr>
        </p:nvSpPr>
        <p:spPr/>
        <p:txBody>
          <a:bodyPr/>
          <a:lstStyle/>
          <a:p>
            <a:r>
              <a:rPr lang="en-US"/>
              <a:t>Specifies the access allowed to the workspace:</a:t>
            </a:r>
          </a:p>
          <a:p>
            <a:pPr lvl="1"/>
            <a:r>
              <a:rPr lang="en-US"/>
              <a:t>NO_ACCESS is the default</a:t>
            </a:r>
          </a:p>
          <a:p>
            <a:pPr lvl="1"/>
            <a:r>
              <a:rPr lang="en-US"/>
              <a:t>READ_ONLY for all workspace users </a:t>
            </a:r>
          </a:p>
          <a:p>
            <a:pPr lvl="1"/>
            <a:r>
              <a:rPr lang="en-US"/>
              <a:t>1WRITER enables a single writer, all readers</a:t>
            </a:r>
          </a:p>
          <a:p>
            <a:pPr lvl="1"/>
            <a:r>
              <a:rPr lang="en-US"/>
              <a:t>WM_ONLY is for Workspace operations</a:t>
            </a:r>
          </a:p>
          <a:p>
            <a:r>
              <a:rPr lang="en-US"/>
              <a:t>Freeze the workspace with ‘READ ONLY’ access</a:t>
            </a:r>
          </a:p>
          <a:p>
            <a:endParaRPr lang="en-US"/>
          </a:p>
          <a:p>
            <a:endParaRPr lang="en-US"/>
          </a:p>
          <a:p>
            <a:r>
              <a:rPr lang="en-US"/>
              <a:t>Unfreeze the workspace </a:t>
            </a:r>
          </a:p>
        </p:txBody>
      </p:sp>
      <p:sp>
        <p:nvSpPr>
          <p:cNvPr id="530436" name="Rectangle 4"/>
          <p:cNvSpPr>
            <a:spLocks noChangeArrowheads="1"/>
          </p:cNvSpPr>
          <p:nvPr/>
        </p:nvSpPr>
        <p:spPr bwMode="gray">
          <a:xfrm>
            <a:off x="1073150" y="5257800"/>
            <a:ext cx="79946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EXECUTE DBMS_WM.UnFreezeWorkSpace('E1');</a:t>
            </a:r>
          </a:p>
        </p:txBody>
      </p:sp>
      <p:sp>
        <p:nvSpPr>
          <p:cNvPr id="530437" name="Rectangle 5"/>
          <p:cNvSpPr>
            <a:spLocks noChangeArrowheads="1"/>
          </p:cNvSpPr>
          <p:nvPr/>
        </p:nvSpPr>
        <p:spPr bwMode="gray">
          <a:xfrm>
            <a:off x="1066800" y="3962400"/>
            <a:ext cx="800100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EXECUTE DBMS_WM.FreezeWorkspace ('E1','READ_ONLY');</a:t>
            </a: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87" name="Rectangle 7"/>
          <p:cNvSpPr>
            <a:spLocks noGrp="1" noChangeArrowheads="1"/>
          </p:cNvSpPr>
          <p:nvPr>
            <p:ph type="title"/>
          </p:nvPr>
        </p:nvSpPr>
        <p:spPr/>
        <p:txBody>
          <a:bodyPr/>
          <a:lstStyle/>
          <a:p>
            <a:r>
              <a:rPr lang="en-US"/>
              <a:t>Roll back a Workspace</a:t>
            </a:r>
          </a:p>
        </p:txBody>
      </p:sp>
      <p:sp>
        <p:nvSpPr>
          <p:cNvPr id="532488" name="Rectangle 8"/>
          <p:cNvSpPr>
            <a:spLocks noGrp="1" noChangeArrowheads="1"/>
          </p:cNvSpPr>
          <p:nvPr>
            <p:ph type="body" idx="1"/>
          </p:nvPr>
        </p:nvSpPr>
        <p:spPr/>
        <p:txBody>
          <a:bodyPr/>
          <a:lstStyle/>
          <a:p>
            <a:r>
              <a:rPr lang="en-US"/>
              <a:t>Discards all changes made in the workspace, a table, or after a specified savepoint</a:t>
            </a:r>
          </a:p>
          <a:p>
            <a:r>
              <a:rPr lang="en-US"/>
              <a:t>The workspace is not removed</a:t>
            </a:r>
          </a:p>
          <a:p>
            <a:endParaRPr lang="en-US"/>
          </a:p>
          <a:p>
            <a:r>
              <a:rPr lang="en-US"/>
              <a:t>Roll back all workspace changes:</a:t>
            </a:r>
            <a:br>
              <a:rPr lang="en-US"/>
            </a:br>
            <a:endParaRPr lang="en-US"/>
          </a:p>
          <a:p>
            <a:r>
              <a:rPr lang="en-US"/>
              <a:t>Roll back changes since a savepoint</a:t>
            </a:r>
            <a:br>
              <a:rPr lang="en-US"/>
            </a:br>
            <a:endParaRPr lang="en-US"/>
          </a:p>
          <a:p>
            <a:r>
              <a:rPr lang="en-US"/>
              <a:t>Roll back all changes to a table</a:t>
            </a:r>
          </a:p>
        </p:txBody>
      </p:sp>
      <p:sp>
        <p:nvSpPr>
          <p:cNvPr id="532484" name="Rectangle 4"/>
          <p:cNvSpPr>
            <a:spLocks noChangeArrowheads="1"/>
          </p:cNvSpPr>
          <p:nvPr/>
        </p:nvSpPr>
        <p:spPr bwMode="gray">
          <a:xfrm>
            <a:off x="1046163" y="3657600"/>
            <a:ext cx="7856537"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DBMS_WM.RollbackWorkspace('TwoAcreLots');</a:t>
            </a:r>
          </a:p>
        </p:txBody>
      </p:sp>
      <p:sp>
        <p:nvSpPr>
          <p:cNvPr id="532485" name="Rectangle 5"/>
          <p:cNvSpPr>
            <a:spLocks noChangeArrowheads="1"/>
          </p:cNvSpPr>
          <p:nvPr/>
        </p:nvSpPr>
        <p:spPr bwMode="gray">
          <a:xfrm>
            <a:off x="1046163" y="4419600"/>
            <a:ext cx="7869237"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EXECUTE DBMS_WM.RollbackToSP('TwoAcreLots', 'S1');</a:t>
            </a:r>
          </a:p>
        </p:txBody>
      </p:sp>
      <p:sp>
        <p:nvSpPr>
          <p:cNvPr id="532486" name="Rectangle 6"/>
          <p:cNvSpPr>
            <a:spLocks noChangeArrowheads="1"/>
          </p:cNvSpPr>
          <p:nvPr/>
        </p:nvSpPr>
        <p:spPr bwMode="gray">
          <a:xfrm>
            <a:off x="1046163" y="5334000"/>
            <a:ext cx="7842250" cy="7112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EXECUTE DBMS_WM.RollbackTable ('TwoAcreLots', 'PARCELS');</a:t>
            </a: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4534" name="Rectangle 6"/>
          <p:cNvSpPr>
            <a:spLocks noGrp="1" noChangeArrowheads="1"/>
          </p:cNvSpPr>
          <p:nvPr>
            <p:ph type="title"/>
          </p:nvPr>
        </p:nvSpPr>
        <p:spPr/>
        <p:txBody>
          <a:bodyPr/>
          <a:lstStyle/>
          <a:p>
            <a:r>
              <a:rPr lang="en-US"/>
              <a:t>Refresh a Workspace</a:t>
            </a:r>
          </a:p>
        </p:txBody>
      </p:sp>
      <p:sp>
        <p:nvSpPr>
          <p:cNvPr id="534535" name="Rectangle 7"/>
          <p:cNvSpPr>
            <a:spLocks noGrp="1" noChangeArrowheads="1"/>
          </p:cNvSpPr>
          <p:nvPr>
            <p:ph type="body" idx="1"/>
          </p:nvPr>
        </p:nvSpPr>
        <p:spPr/>
        <p:txBody>
          <a:bodyPr/>
          <a:lstStyle/>
          <a:p>
            <a:r>
              <a:rPr lang="en-US"/>
              <a:t>Applies all changes made in the parent to the child since the child was created or last refreshed</a:t>
            </a:r>
          </a:p>
          <a:p>
            <a:r>
              <a:rPr lang="en-US"/>
              <a:t>RefreshTable refreshes changes made to a table</a:t>
            </a:r>
          </a:p>
          <a:p>
            <a:endParaRPr lang="en-US"/>
          </a:p>
          <a:p>
            <a:endParaRPr lang="en-US"/>
          </a:p>
          <a:p>
            <a:r>
              <a:rPr lang="en-US"/>
              <a:t>RefreshWorkspace refreshes all workspace changes</a:t>
            </a:r>
          </a:p>
          <a:p>
            <a:endParaRPr lang="en-US"/>
          </a:p>
          <a:p>
            <a:r>
              <a:rPr lang="en-US"/>
              <a:t>Before refreshing a table conflicts must be resolved</a:t>
            </a:r>
          </a:p>
        </p:txBody>
      </p:sp>
      <p:sp>
        <p:nvSpPr>
          <p:cNvPr id="534532" name="Rectangle 4"/>
          <p:cNvSpPr>
            <a:spLocks noChangeArrowheads="1"/>
          </p:cNvSpPr>
          <p:nvPr/>
        </p:nvSpPr>
        <p:spPr bwMode="gray">
          <a:xfrm>
            <a:off x="1073150" y="2870200"/>
            <a:ext cx="7842250" cy="7112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DBMS_WM.RefreshTable ('E1',</a:t>
            </a:r>
          </a:p>
          <a:p>
            <a:pPr algn="l" eaLnBrk="0" hangingPunct="0">
              <a:lnSpc>
                <a:spcPct val="100000"/>
              </a:lnSpc>
              <a:spcBef>
                <a:spcPct val="0"/>
              </a:spcBef>
              <a:buClrTx/>
            </a:pPr>
            <a:r>
              <a:rPr lang="en-US">
                <a:solidFill>
                  <a:srgbClr val="000000"/>
                </a:solidFill>
                <a:latin typeface="Courier New" pitchFamily="-111" charset="0"/>
              </a:rPr>
              <a:t>  'PARCELS', 'zoning =''Rural''');</a:t>
            </a:r>
          </a:p>
        </p:txBody>
      </p:sp>
      <p:sp>
        <p:nvSpPr>
          <p:cNvPr id="534533" name="Rectangle 5"/>
          <p:cNvSpPr>
            <a:spLocks noChangeArrowheads="1"/>
          </p:cNvSpPr>
          <p:nvPr/>
        </p:nvSpPr>
        <p:spPr bwMode="gray">
          <a:xfrm>
            <a:off x="1073150" y="41656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DBMS_WM.RefreshWorkspace('E1');</a:t>
            </a: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6580" name="Rectangle 4"/>
          <p:cNvSpPr>
            <a:spLocks noGrp="1" noChangeArrowheads="1"/>
          </p:cNvSpPr>
          <p:nvPr>
            <p:ph type="title"/>
          </p:nvPr>
        </p:nvSpPr>
        <p:spPr/>
        <p:txBody>
          <a:bodyPr/>
          <a:lstStyle/>
          <a:p>
            <a:r>
              <a:rPr lang="en-US"/>
              <a:t>Resolve Workspace Conflicts</a:t>
            </a:r>
          </a:p>
        </p:txBody>
      </p:sp>
      <p:sp>
        <p:nvSpPr>
          <p:cNvPr id="536581" name="Rectangle 5"/>
          <p:cNvSpPr>
            <a:spLocks noGrp="1" noChangeArrowheads="1"/>
          </p:cNvSpPr>
          <p:nvPr>
            <p:ph type="body" idx="1"/>
          </p:nvPr>
        </p:nvSpPr>
        <p:spPr/>
        <p:txBody>
          <a:bodyPr/>
          <a:lstStyle/>
          <a:p>
            <a:r>
              <a:rPr lang="en-US"/>
              <a:t>Conflict exists when the same row is changed in two or more workspaces </a:t>
            </a:r>
          </a:p>
          <a:p>
            <a:r>
              <a:rPr lang="en-US"/>
              <a:t>Conflicts are detected when a workspace merge or refresh operation is attempted </a:t>
            </a:r>
          </a:p>
          <a:p>
            <a:r>
              <a:rPr lang="en-US"/>
              <a:t>Conflicts must be resolved before merge or refresh operations succeed</a:t>
            </a:r>
          </a:p>
          <a:p>
            <a:r>
              <a:rPr lang="en-US"/>
              <a:t>Resolve conflicts by choosing a row value from:</a:t>
            </a:r>
          </a:p>
          <a:p>
            <a:pPr lvl="1"/>
            <a:r>
              <a:rPr lang="en-US"/>
              <a:t>BASE</a:t>
            </a:r>
          </a:p>
          <a:p>
            <a:pPr lvl="1"/>
            <a:r>
              <a:rPr lang="en-US"/>
              <a:t>CHILD</a:t>
            </a:r>
          </a:p>
          <a:p>
            <a:pPr lvl="1"/>
            <a:r>
              <a:rPr lang="en-US"/>
              <a:t>PARENT</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8630" name="Rectangle 6"/>
          <p:cNvSpPr>
            <a:spLocks noGrp="1" noChangeArrowheads="1"/>
          </p:cNvSpPr>
          <p:nvPr>
            <p:ph type="title"/>
          </p:nvPr>
        </p:nvSpPr>
        <p:spPr/>
        <p:txBody>
          <a:bodyPr/>
          <a:lstStyle/>
          <a:p>
            <a:r>
              <a:rPr lang="en-US"/>
              <a:t>Check for Existence of Conflicts</a:t>
            </a:r>
          </a:p>
        </p:txBody>
      </p:sp>
      <p:sp>
        <p:nvSpPr>
          <p:cNvPr id="538631" name="Rectangle 7"/>
          <p:cNvSpPr>
            <a:spLocks noGrp="1" noChangeArrowheads="1"/>
          </p:cNvSpPr>
          <p:nvPr>
            <p:ph type="body" idx="1"/>
          </p:nvPr>
        </p:nvSpPr>
        <p:spPr/>
        <p:txBody>
          <a:bodyPr/>
          <a:lstStyle/>
          <a:p>
            <a:r>
              <a:rPr lang="en-US"/>
              <a:t>Check for conflicts between child and parent</a:t>
            </a:r>
          </a:p>
          <a:p>
            <a:endParaRPr lang="en-US"/>
          </a:p>
          <a:p>
            <a:r>
              <a:rPr lang="en-US"/>
              <a:t>View conflicts in PARCELS table</a:t>
            </a:r>
          </a:p>
        </p:txBody>
      </p:sp>
      <p:sp>
        <p:nvSpPr>
          <p:cNvPr id="538628" name="Rectangle 4"/>
          <p:cNvSpPr>
            <a:spLocks noChangeArrowheads="1"/>
          </p:cNvSpPr>
          <p:nvPr/>
        </p:nvSpPr>
        <p:spPr bwMode="gray">
          <a:xfrm>
            <a:off x="1073150" y="19812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DBMS_WM.SetConflictWorkspace ('FIVEACRELOTS');</a:t>
            </a:r>
          </a:p>
        </p:txBody>
      </p:sp>
      <p:sp>
        <p:nvSpPr>
          <p:cNvPr id="538629" name="Rectangle 5"/>
          <p:cNvSpPr>
            <a:spLocks noChangeArrowheads="1"/>
          </p:cNvSpPr>
          <p:nvPr/>
        </p:nvSpPr>
        <p:spPr bwMode="gray">
          <a:xfrm>
            <a:off x="1073150" y="29718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Select * from parcels_conf;</a:t>
            </a:r>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0679" name="Rectangle 7"/>
          <p:cNvSpPr>
            <a:spLocks noGrp="1" noChangeArrowheads="1"/>
          </p:cNvSpPr>
          <p:nvPr>
            <p:ph type="title"/>
          </p:nvPr>
        </p:nvSpPr>
        <p:spPr/>
        <p:txBody>
          <a:bodyPr/>
          <a:lstStyle/>
          <a:p>
            <a:r>
              <a:rPr lang="en-US"/>
              <a:t>Resolve Conflicts</a:t>
            </a:r>
          </a:p>
        </p:txBody>
      </p:sp>
      <p:sp>
        <p:nvSpPr>
          <p:cNvPr id="540680" name="Rectangle 8"/>
          <p:cNvSpPr>
            <a:spLocks noGrp="1" noChangeArrowheads="1"/>
          </p:cNvSpPr>
          <p:nvPr>
            <p:ph type="body" idx="1"/>
          </p:nvPr>
        </p:nvSpPr>
        <p:spPr/>
        <p:txBody>
          <a:bodyPr/>
          <a:lstStyle/>
          <a:p>
            <a:r>
              <a:rPr lang="en-US"/>
              <a:t>Start a conflict resolution session</a:t>
            </a:r>
          </a:p>
          <a:p>
            <a:endParaRPr lang="en-US"/>
          </a:p>
          <a:p>
            <a:r>
              <a:rPr lang="en-US"/>
              <a:t>Resolve conflicts by looping through all conflicts</a:t>
            </a:r>
          </a:p>
          <a:p>
            <a:endParaRPr lang="en-US"/>
          </a:p>
          <a:p>
            <a:endParaRPr lang="en-US"/>
          </a:p>
          <a:p>
            <a:endParaRPr lang="en-US"/>
          </a:p>
          <a:p>
            <a:r>
              <a:rPr lang="en-US"/>
              <a:t>Keep changes from the preceding step</a:t>
            </a:r>
          </a:p>
        </p:txBody>
      </p:sp>
      <p:sp>
        <p:nvSpPr>
          <p:cNvPr id="540676" name="Rectangle 4"/>
          <p:cNvSpPr>
            <a:spLocks noChangeArrowheads="1"/>
          </p:cNvSpPr>
          <p:nvPr/>
        </p:nvSpPr>
        <p:spPr bwMode="gray">
          <a:xfrm>
            <a:off x="1073150" y="19812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DBMS_WM.BeginResolve ('FIVEACRELOTS');</a:t>
            </a:r>
          </a:p>
        </p:txBody>
      </p:sp>
      <p:sp>
        <p:nvSpPr>
          <p:cNvPr id="540677" name="Rectangle 5"/>
          <p:cNvSpPr>
            <a:spLocks noChangeArrowheads="1"/>
          </p:cNvSpPr>
          <p:nvPr/>
        </p:nvSpPr>
        <p:spPr bwMode="gray">
          <a:xfrm>
            <a:off x="1073150" y="47244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DBMS_WM.CommitResolve ('FIVEACRELOTS');</a:t>
            </a:r>
          </a:p>
        </p:txBody>
      </p:sp>
      <p:sp>
        <p:nvSpPr>
          <p:cNvPr id="540678" name="Rectangle 6"/>
          <p:cNvSpPr>
            <a:spLocks noChangeArrowheads="1"/>
          </p:cNvSpPr>
          <p:nvPr/>
        </p:nvSpPr>
        <p:spPr bwMode="gray">
          <a:xfrm>
            <a:off x="1073150" y="2895600"/>
            <a:ext cx="7842250" cy="10160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EXECUTE DBMS_WM.ResolveConflicts</a:t>
            </a:r>
          </a:p>
          <a:p>
            <a:pPr algn="l" eaLnBrk="0" hangingPunct="0">
              <a:lnSpc>
                <a:spcPct val="100000"/>
              </a:lnSpc>
              <a:spcBef>
                <a:spcPct val="0"/>
              </a:spcBef>
              <a:buClrTx/>
            </a:pPr>
            <a:r>
              <a:rPr lang="en-US">
                <a:solidFill>
                  <a:srgbClr val="000000"/>
                </a:solidFill>
                <a:latin typeface="Courier New" pitchFamily="-111" charset="0"/>
              </a:rPr>
              <a:t>  ( 'FIVEACRELOTS', 'PARCELS',</a:t>
            </a:r>
          </a:p>
          <a:p>
            <a:pPr algn="l" eaLnBrk="0" hangingPunct="0">
              <a:lnSpc>
                <a:spcPct val="100000"/>
              </a:lnSpc>
              <a:spcBef>
                <a:spcPct val="0"/>
              </a:spcBef>
              <a:buClrTx/>
            </a:pPr>
            <a:r>
              <a:rPr lang="en-US">
                <a:solidFill>
                  <a:srgbClr val="000000"/>
                </a:solidFill>
                <a:latin typeface="Courier New" pitchFamily="-111" charset="0"/>
              </a:rPr>
              <a:t>    'zoning =''Rural''', 'CHILD');</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25" name="Rectangle 5"/>
          <p:cNvSpPr>
            <a:spLocks noGrp="1" noChangeArrowheads="1"/>
          </p:cNvSpPr>
          <p:nvPr>
            <p:ph type="title"/>
          </p:nvPr>
        </p:nvSpPr>
        <p:spPr/>
        <p:txBody>
          <a:bodyPr/>
          <a:lstStyle/>
          <a:p>
            <a:r>
              <a:rPr lang="en-US"/>
              <a:t>Merge a Workspace</a:t>
            </a:r>
          </a:p>
        </p:txBody>
      </p:sp>
      <p:sp>
        <p:nvSpPr>
          <p:cNvPr id="542726" name="Rectangle 6"/>
          <p:cNvSpPr>
            <a:spLocks noGrp="1" noChangeArrowheads="1"/>
          </p:cNvSpPr>
          <p:nvPr>
            <p:ph type="body" idx="1"/>
          </p:nvPr>
        </p:nvSpPr>
        <p:spPr/>
        <p:txBody>
          <a:bodyPr/>
          <a:lstStyle/>
          <a:p>
            <a:r>
              <a:rPr lang="en-US"/>
              <a:t>Applies changes in a child workspace or table to its parent workspace or table</a:t>
            </a:r>
          </a:p>
          <a:p>
            <a:r>
              <a:rPr lang="en-US"/>
              <a:t>Merge either entire workspace, table or specific rows</a:t>
            </a:r>
          </a:p>
          <a:p>
            <a:r>
              <a:rPr lang="en-US"/>
              <a:t>Conflicts must be resolved first</a:t>
            </a:r>
          </a:p>
          <a:p>
            <a:r>
              <a:rPr lang="en-US"/>
              <a:t>MergeTable can optionally rollback to initial workspace state</a:t>
            </a:r>
          </a:p>
          <a:p>
            <a:r>
              <a:rPr lang="en-US"/>
              <a:t>MergeWorkspace can optionally remove the workspace</a:t>
            </a:r>
          </a:p>
          <a:p>
            <a:r>
              <a:rPr lang="en-US"/>
              <a:t>Merge changes in IndividualParcels to its parent workspace (FiveAcreLots) and do not remove IndividualParcels</a:t>
            </a:r>
          </a:p>
        </p:txBody>
      </p:sp>
      <p:sp>
        <p:nvSpPr>
          <p:cNvPr id="542724" name="Rectangle 4"/>
          <p:cNvSpPr>
            <a:spLocks noChangeArrowheads="1"/>
          </p:cNvSpPr>
          <p:nvPr/>
        </p:nvSpPr>
        <p:spPr bwMode="gray">
          <a:xfrm>
            <a:off x="996950" y="56896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DBMS_WM.MergeWorkspace('IndividualParcels');</a:t>
            </a: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4772" name="Rectangle 4"/>
          <p:cNvSpPr>
            <a:spLocks noGrp="1" noChangeArrowheads="1"/>
          </p:cNvSpPr>
          <p:nvPr>
            <p:ph type="title"/>
          </p:nvPr>
        </p:nvSpPr>
        <p:spPr/>
        <p:txBody>
          <a:bodyPr/>
          <a:lstStyle/>
          <a:p>
            <a:r>
              <a:rPr lang="en-US"/>
              <a:t>Workspace Views</a:t>
            </a:r>
          </a:p>
        </p:txBody>
      </p:sp>
      <p:sp>
        <p:nvSpPr>
          <p:cNvPr id="544773" name="Rectangle 5"/>
          <p:cNvSpPr>
            <a:spLocks noGrp="1" noChangeArrowheads="1"/>
          </p:cNvSpPr>
          <p:nvPr>
            <p:ph type="body" idx="1"/>
          </p:nvPr>
        </p:nvSpPr>
        <p:spPr/>
        <p:txBody>
          <a:bodyPr/>
          <a:lstStyle/>
          <a:p>
            <a:r>
              <a:rPr lang="en-US"/>
              <a:t>Metadata views hold information about:</a:t>
            </a:r>
          </a:p>
          <a:p>
            <a:pPr lvl="1"/>
            <a:r>
              <a:rPr lang="en-US"/>
              <a:t>Version-enabled tables</a:t>
            </a:r>
          </a:p>
          <a:p>
            <a:pPr lvl="1"/>
            <a:r>
              <a:rPr lang="en-US"/>
              <a:t>Workspaces</a:t>
            </a:r>
          </a:p>
          <a:p>
            <a:pPr lvl="1"/>
            <a:r>
              <a:rPr lang="en-US"/>
              <a:t>Savepoints</a:t>
            </a:r>
          </a:p>
          <a:p>
            <a:pPr lvl="1"/>
            <a:r>
              <a:rPr lang="en-US"/>
              <a:t>Users</a:t>
            </a:r>
          </a:p>
          <a:p>
            <a:pPr lvl="1"/>
            <a:r>
              <a:rPr lang="en-US"/>
              <a:t>Privileges</a:t>
            </a:r>
          </a:p>
          <a:p>
            <a:pPr lvl="1"/>
            <a:r>
              <a:rPr lang="en-US"/>
              <a:t>Locks</a:t>
            </a:r>
          </a:p>
          <a:p>
            <a:pPr lvl="1"/>
            <a:r>
              <a:rPr lang="en-US"/>
              <a:t>Conflicts</a:t>
            </a:r>
          </a:p>
          <a:p>
            <a:r>
              <a:rPr lang="en-US"/>
              <a:t>Views are read-only to users</a:t>
            </a:r>
          </a:p>
          <a:p>
            <a:r>
              <a:rPr lang="en-US"/>
              <a:t>Views are used to administer the workspace environment and diagnose problems</a:t>
            </a:r>
          </a:p>
        </p:txBody>
      </p: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8869" name="Rectangle 1029"/>
          <p:cNvSpPr>
            <a:spLocks noGrp="1" noChangeArrowheads="1"/>
          </p:cNvSpPr>
          <p:nvPr>
            <p:ph type="title"/>
          </p:nvPr>
        </p:nvSpPr>
        <p:spPr/>
        <p:txBody>
          <a:bodyPr/>
          <a:lstStyle/>
          <a:p>
            <a:r>
              <a:rPr lang="en-US"/>
              <a:t>Compress Workspace or Workspace Tree</a:t>
            </a:r>
          </a:p>
        </p:txBody>
      </p:sp>
      <p:sp>
        <p:nvSpPr>
          <p:cNvPr id="548870" name="Rectangle 1030"/>
          <p:cNvSpPr>
            <a:spLocks noGrp="1" noChangeArrowheads="1"/>
          </p:cNvSpPr>
          <p:nvPr>
            <p:ph type="body" idx="1"/>
          </p:nvPr>
        </p:nvSpPr>
        <p:spPr/>
        <p:txBody>
          <a:bodyPr/>
          <a:lstStyle/>
          <a:p>
            <a:r>
              <a:rPr lang="en-US"/>
              <a:t>Collapses workspace tree into optimum configuration</a:t>
            </a:r>
          </a:p>
          <a:p>
            <a:r>
              <a:rPr lang="en-US"/>
              <a:t>Compress when the explicit savepoints in the affected workspaces are no longer needed</a:t>
            </a:r>
          </a:p>
          <a:p>
            <a:r>
              <a:rPr lang="en-US"/>
              <a:t>Benefits:</a:t>
            </a:r>
          </a:p>
          <a:p>
            <a:pPr lvl="1"/>
            <a:r>
              <a:rPr lang="en-US"/>
              <a:t>Savepoint names can be reused</a:t>
            </a:r>
          </a:p>
          <a:p>
            <a:pPr lvl="1"/>
            <a:r>
              <a:rPr lang="en-US"/>
              <a:t>Performance is improved</a:t>
            </a:r>
          </a:p>
          <a:p>
            <a:pPr lvl="1"/>
            <a:r>
              <a:rPr lang="en-US"/>
              <a:t>Less storage is used</a:t>
            </a:r>
          </a:p>
        </p:txBody>
      </p:sp>
      <p:sp>
        <p:nvSpPr>
          <p:cNvPr id="548868" name="Rectangle 1028"/>
          <p:cNvSpPr>
            <a:spLocks noChangeArrowheads="1"/>
          </p:cNvSpPr>
          <p:nvPr/>
        </p:nvSpPr>
        <p:spPr bwMode="auto">
          <a:xfrm>
            <a:off x="412750" y="1676400"/>
            <a:ext cx="9328150" cy="2209800"/>
          </a:xfrm>
          <a:prstGeom prst="rect">
            <a:avLst/>
          </a:prstGeom>
          <a:noFill/>
          <a:ln w="9525">
            <a:noFill/>
            <a:miter lim="800000"/>
            <a:headEnd/>
            <a:tailEnd/>
          </a:ln>
          <a:effectLst/>
        </p:spPr>
        <p:txBody>
          <a:bodyPr lIns="92075" tIns="46038" rIns="92075" bIns="46038">
            <a:prstTxWarp prst="textNoShape">
              <a:avLst/>
            </a:prstTxWarp>
          </a:bodyPr>
          <a:lstStyle/>
          <a:p>
            <a:pPr marL="342900" indent="-342900" algn="l" defTabSz="346075" eaLnBrk="0" hangingPunct="0">
              <a:lnSpc>
                <a:spcPct val="95000"/>
              </a:lnSpc>
              <a:spcBef>
                <a:spcPct val="35000"/>
              </a:spcBef>
              <a:buClr>
                <a:schemeClr val="tx1"/>
              </a:buClr>
              <a:buFont typeface="Arial" pitchFamily="-111" charset="0"/>
              <a:buChar char="•"/>
            </a:pPr>
            <a:endParaRPr lang="fr-FR" sz="2400" b="0">
              <a:latin typeface="Times New Roman" pitchFamily="-111" charset="0"/>
            </a:endParaRPr>
          </a:p>
        </p:txBody>
      </p:sp>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0934" name="Rectangle 1046"/>
          <p:cNvSpPr>
            <a:spLocks noGrp="1" noChangeArrowheads="1"/>
          </p:cNvSpPr>
          <p:nvPr>
            <p:ph type="title"/>
          </p:nvPr>
        </p:nvSpPr>
        <p:spPr/>
        <p:txBody>
          <a:bodyPr/>
          <a:lstStyle/>
          <a:p>
            <a:r>
              <a:rPr lang="en-US"/>
              <a:t>Compress Workspace Tree: Example</a:t>
            </a:r>
          </a:p>
        </p:txBody>
      </p:sp>
      <p:sp>
        <p:nvSpPr>
          <p:cNvPr id="550935" name="Rectangle 1047"/>
          <p:cNvSpPr>
            <a:spLocks noGrp="1" noChangeArrowheads="1"/>
          </p:cNvSpPr>
          <p:nvPr>
            <p:ph type="body" idx="1"/>
          </p:nvPr>
        </p:nvSpPr>
        <p:spPr/>
        <p:txBody>
          <a:bodyPr/>
          <a:lstStyle/>
          <a:p>
            <a:r>
              <a:rPr lang="en-US"/>
              <a:t>Compress LIVE and descendants</a:t>
            </a:r>
          </a:p>
          <a:p>
            <a:r>
              <a:rPr lang="en-US"/>
              <a:t>Keep versions 8 and 11 renumbered as 6 and 9 </a:t>
            </a:r>
          </a:p>
        </p:txBody>
      </p:sp>
      <p:sp>
        <p:nvSpPr>
          <p:cNvPr id="550916" name="Rectangle 1028"/>
          <p:cNvSpPr>
            <a:spLocks noChangeArrowheads="1"/>
          </p:cNvSpPr>
          <p:nvPr/>
        </p:nvSpPr>
        <p:spPr bwMode="auto">
          <a:xfrm>
            <a:off x="742950" y="1828800"/>
            <a:ext cx="8502650" cy="2209800"/>
          </a:xfrm>
          <a:prstGeom prst="rect">
            <a:avLst/>
          </a:prstGeom>
          <a:noFill/>
          <a:ln w="9525">
            <a:noFill/>
            <a:miter lim="800000"/>
            <a:headEnd/>
            <a:tailEnd/>
          </a:ln>
          <a:effectLst/>
        </p:spPr>
        <p:txBody>
          <a:bodyPr lIns="92075" tIns="46038" rIns="92075" bIns="46038">
            <a:prstTxWarp prst="textNoShape">
              <a:avLst/>
            </a:prstTxWarp>
          </a:bodyPr>
          <a:lstStyle/>
          <a:p>
            <a:pPr marL="342900" indent="-342900" algn="l" defTabSz="346075" eaLnBrk="0" hangingPunct="0">
              <a:lnSpc>
                <a:spcPct val="95000"/>
              </a:lnSpc>
              <a:spcBef>
                <a:spcPct val="35000"/>
              </a:spcBef>
              <a:buClr>
                <a:schemeClr val="tx1"/>
              </a:buClr>
              <a:buFont typeface="Arial" pitchFamily="-111" charset="0"/>
              <a:buChar char="•"/>
            </a:pPr>
            <a:endParaRPr lang="fr-FR" sz="2400" b="0">
              <a:latin typeface="Times New Roman" pitchFamily="-111" charset="0"/>
            </a:endParaRPr>
          </a:p>
        </p:txBody>
      </p:sp>
      <p:sp>
        <p:nvSpPr>
          <p:cNvPr id="550917" name="Line 1029"/>
          <p:cNvSpPr>
            <a:spLocks noChangeShapeType="1"/>
          </p:cNvSpPr>
          <p:nvPr/>
        </p:nvSpPr>
        <p:spPr bwMode="auto">
          <a:xfrm>
            <a:off x="2840038" y="3324225"/>
            <a:ext cx="0" cy="533400"/>
          </a:xfrm>
          <a:prstGeom prst="line">
            <a:avLst/>
          </a:prstGeom>
          <a:noFill/>
          <a:ln w="25400">
            <a:solidFill>
              <a:schemeClr val="tx1"/>
            </a:solidFill>
            <a:round/>
            <a:headEnd type="stealth" w="med" len="lg"/>
            <a:tailEnd type="none" w="sm" len="sm"/>
          </a:ln>
          <a:effectLst/>
        </p:spPr>
        <p:txBody>
          <a:bodyPr>
            <a:prstTxWarp prst="textNoShape">
              <a:avLst/>
            </a:prstTxWarp>
          </a:bodyPr>
          <a:lstStyle/>
          <a:p>
            <a:endParaRPr lang="en-US"/>
          </a:p>
        </p:txBody>
      </p:sp>
      <p:sp>
        <p:nvSpPr>
          <p:cNvPr id="550918" name="Line 1030"/>
          <p:cNvSpPr>
            <a:spLocks noChangeShapeType="1"/>
          </p:cNvSpPr>
          <p:nvPr/>
        </p:nvSpPr>
        <p:spPr bwMode="auto">
          <a:xfrm>
            <a:off x="7059613" y="3276600"/>
            <a:ext cx="0" cy="563563"/>
          </a:xfrm>
          <a:prstGeom prst="line">
            <a:avLst/>
          </a:prstGeom>
          <a:noFill/>
          <a:ln w="25400">
            <a:solidFill>
              <a:schemeClr val="tx1"/>
            </a:solidFill>
            <a:round/>
            <a:headEnd type="none" w="sm" len="sm"/>
            <a:tailEnd type="stealth" w="med" len="lg"/>
          </a:ln>
          <a:effectLst/>
        </p:spPr>
        <p:txBody>
          <a:bodyPr>
            <a:prstTxWarp prst="textNoShape">
              <a:avLst/>
            </a:prstTxWarp>
          </a:bodyPr>
          <a:lstStyle/>
          <a:p>
            <a:endParaRPr lang="en-US"/>
          </a:p>
        </p:txBody>
      </p:sp>
      <p:sp>
        <p:nvSpPr>
          <p:cNvPr id="550919" name="Rectangle 1031"/>
          <p:cNvSpPr>
            <a:spLocks noChangeArrowheads="1"/>
          </p:cNvSpPr>
          <p:nvPr/>
        </p:nvSpPr>
        <p:spPr bwMode="blackWhite">
          <a:xfrm>
            <a:off x="1811338" y="3854450"/>
            <a:ext cx="2103437" cy="631825"/>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bodyPr>
          <a:lstStyle/>
          <a:p>
            <a:pPr defTabSz="514350" eaLnBrk="0" hangingPunct="0">
              <a:lnSpc>
                <a:spcPct val="100000"/>
              </a:lnSpc>
              <a:spcBef>
                <a:spcPct val="0"/>
              </a:spcBef>
              <a:buClrTx/>
            </a:pPr>
            <a:r>
              <a:rPr lang="en-US" sz="1800"/>
              <a:t>LIVE Workspace</a:t>
            </a:r>
          </a:p>
          <a:p>
            <a:pPr defTabSz="514350" eaLnBrk="0" hangingPunct="0">
              <a:lnSpc>
                <a:spcPct val="100000"/>
              </a:lnSpc>
              <a:spcBef>
                <a:spcPct val="0"/>
              </a:spcBef>
              <a:buClrTx/>
            </a:pPr>
            <a:r>
              <a:rPr lang="en-US" sz="1800"/>
              <a:t>1   2   3   4   5</a:t>
            </a:r>
          </a:p>
        </p:txBody>
      </p:sp>
      <p:grpSp>
        <p:nvGrpSpPr>
          <p:cNvPr id="550920" name="Group 1032"/>
          <p:cNvGrpSpPr>
            <a:grpSpLocks/>
          </p:cNvGrpSpPr>
          <p:nvPr/>
        </p:nvGrpSpPr>
        <p:grpSpPr bwMode="auto">
          <a:xfrm>
            <a:off x="908050" y="5073650"/>
            <a:ext cx="3862388" cy="631825"/>
            <a:chOff x="528" y="3196"/>
            <a:chExt cx="2246" cy="398"/>
          </a:xfrm>
        </p:grpSpPr>
        <p:sp>
          <p:nvSpPr>
            <p:cNvPr id="550921" name="Rectangle 1033"/>
            <p:cNvSpPr>
              <a:spLocks noChangeArrowheads="1"/>
            </p:cNvSpPr>
            <p:nvPr/>
          </p:nvSpPr>
          <p:spPr bwMode="blackWhite">
            <a:xfrm>
              <a:off x="528" y="3196"/>
              <a:ext cx="1081" cy="398"/>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bodyPr>
            <a:lstStyle/>
            <a:p>
              <a:pPr defTabSz="514350" eaLnBrk="0" hangingPunct="0">
                <a:lnSpc>
                  <a:spcPct val="100000"/>
                </a:lnSpc>
                <a:spcBef>
                  <a:spcPct val="0"/>
                </a:spcBef>
                <a:buClrTx/>
              </a:pPr>
              <a:r>
                <a:rPr lang="en-US" sz="1800"/>
                <a:t>6   7   8</a:t>
              </a:r>
            </a:p>
            <a:p>
              <a:pPr defTabSz="514350" eaLnBrk="0" hangingPunct="0">
                <a:lnSpc>
                  <a:spcPct val="100000"/>
                </a:lnSpc>
                <a:spcBef>
                  <a:spcPct val="0"/>
                </a:spcBef>
                <a:buClrTx/>
              </a:pPr>
              <a:r>
                <a:rPr lang="en-US" sz="1800"/>
                <a:t>Workspace E1</a:t>
              </a:r>
            </a:p>
          </p:txBody>
        </p:sp>
        <p:sp>
          <p:nvSpPr>
            <p:cNvPr id="550922" name="Rectangle 1034"/>
            <p:cNvSpPr>
              <a:spLocks noChangeArrowheads="1"/>
            </p:cNvSpPr>
            <p:nvPr/>
          </p:nvSpPr>
          <p:spPr bwMode="blackWhite">
            <a:xfrm>
              <a:off x="1693" y="3196"/>
              <a:ext cx="1081" cy="398"/>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bodyPr>
            <a:lstStyle/>
            <a:p>
              <a:pPr defTabSz="514350" eaLnBrk="0" hangingPunct="0">
                <a:lnSpc>
                  <a:spcPct val="100000"/>
                </a:lnSpc>
                <a:spcBef>
                  <a:spcPct val="0"/>
                </a:spcBef>
                <a:buClrTx/>
              </a:pPr>
              <a:r>
                <a:rPr lang="en-US" sz="1800"/>
                <a:t>9   10   11</a:t>
              </a:r>
            </a:p>
            <a:p>
              <a:pPr defTabSz="514350" eaLnBrk="0" hangingPunct="0">
                <a:lnSpc>
                  <a:spcPct val="100000"/>
                </a:lnSpc>
                <a:spcBef>
                  <a:spcPct val="0"/>
                </a:spcBef>
                <a:buClrTx/>
              </a:pPr>
              <a:r>
                <a:rPr lang="en-US" sz="1800"/>
                <a:t>Workspace E2</a:t>
              </a:r>
            </a:p>
          </p:txBody>
        </p:sp>
      </p:grpSp>
      <p:sp>
        <p:nvSpPr>
          <p:cNvPr id="550923" name="Rectangle 1035"/>
          <p:cNvSpPr>
            <a:spLocks noChangeArrowheads="1"/>
          </p:cNvSpPr>
          <p:nvPr/>
        </p:nvSpPr>
        <p:spPr bwMode="blackWhite">
          <a:xfrm>
            <a:off x="6007100" y="3854450"/>
            <a:ext cx="2105025" cy="631825"/>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bodyPr>
          <a:lstStyle/>
          <a:p>
            <a:pPr defTabSz="514350" eaLnBrk="0" hangingPunct="0">
              <a:lnSpc>
                <a:spcPct val="100000"/>
              </a:lnSpc>
              <a:spcBef>
                <a:spcPct val="0"/>
              </a:spcBef>
              <a:buClrTx/>
            </a:pPr>
            <a:r>
              <a:rPr lang="en-US" sz="1800"/>
              <a:t>LIVE Workspace</a:t>
            </a:r>
          </a:p>
          <a:p>
            <a:pPr defTabSz="514350" eaLnBrk="0" hangingPunct="0">
              <a:lnSpc>
                <a:spcPct val="100000"/>
              </a:lnSpc>
              <a:spcBef>
                <a:spcPct val="0"/>
              </a:spcBef>
              <a:buClrTx/>
            </a:pPr>
            <a:r>
              <a:rPr lang="en-US" sz="1800"/>
              <a:t>1   3   5</a:t>
            </a:r>
          </a:p>
        </p:txBody>
      </p:sp>
      <p:grpSp>
        <p:nvGrpSpPr>
          <p:cNvPr id="550924" name="Group 1036"/>
          <p:cNvGrpSpPr>
            <a:grpSpLocks/>
          </p:cNvGrpSpPr>
          <p:nvPr/>
        </p:nvGrpSpPr>
        <p:grpSpPr bwMode="auto">
          <a:xfrm>
            <a:off x="5118100" y="5073650"/>
            <a:ext cx="3862388" cy="631825"/>
            <a:chOff x="2976" y="3196"/>
            <a:chExt cx="2246" cy="398"/>
          </a:xfrm>
        </p:grpSpPr>
        <p:sp>
          <p:nvSpPr>
            <p:cNvPr id="550925" name="Rectangle 1037"/>
            <p:cNvSpPr>
              <a:spLocks noChangeArrowheads="1"/>
            </p:cNvSpPr>
            <p:nvPr/>
          </p:nvSpPr>
          <p:spPr bwMode="blackWhite">
            <a:xfrm>
              <a:off x="2976" y="3196"/>
              <a:ext cx="1081" cy="398"/>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bodyPr>
            <a:lstStyle/>
            <a:p>
              <a:pPr defTabSz="514350" eaLnBrk="0" hangingPunct="0">
                <a:lnSpc>
                  <a:spcPct val="100000"/>
                </a:lnSpc>
                <a:spcBef>
                  <a:spcPct val="0"/>
                </a:spcBef>
                <a:buClrTx/>
              </a:pPr>
              <a:r>
                <a:rPr lang="en-US" sz="1800"/>
                <a:t>6</a:t>
              </a:r>
            </a:p>
            <a:p>
              <a:pPr defTabSz="514350" eaLnBrk="0" hangingPunct="0">
                <a:lnSpc>
                  <a:spcPct val="100000"/>
                </a:lnSpc>
                <a:spcBef>
                  <a:spcPct val="0"/>
                </a:spcBef>
                <a:buClrTx/>
              </a:pPr>
              <a:r>
                <a:rPr lang="en-US" sz="1800"/>
                <a:t> Workspace E1</a:t>
              </a:r>
            </a:p>
          </p:txBody>
        </p:sp>
        <p:sp>
          <p:nvSpPr>
            <p:cNvPr id="550926" name="Rectangle 1038"/>
            <p:cNvSpPr>
              <a:spLocks noChangeArrowheads="1"/>
            </p:cNvSpPr>
            <p:nvPr/>
          </p:nvSpPr>
          <p:spPr bwMode="blackWhite">
            <a:xfrm>
              <a:off x="4141" y="3196"/>
              <a:ext cx="1081" cy="398"/>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bodyPr>
            <a:lstStyle/>
            <a:p>
              <a:pPr defTabSz="514350" eaLnBrk="0" hangingPunct="0">
                <a:lnSpc>
                  <a:spcPct val="100000"/>
                </a:lnSpc>
                <a:spcBef>
                  <a:spcPct val="0"/>
                </a:spcBef>
                <a:buClrTx/>
              </a:pPr>
              <a:r>
                <a:rPr lang="en-US" sz="1800"/>
                <a:t>9</a:t>
              </a:r>
            </a:p>
            <a:p>
              <a:pPr defTabSz="514350" eaLnBrk="0" hangingPunct="0">
                <a:lnSpc>
                  <a:spcPct val="100000"/>
                </a:lnSpc>
                <a:spcBef>
                  <a:spcPct val="0"/>
                </a:spcBef>
                <a:buClrTx/>
              </a:pPr>
              <a:r>
                <a:rPr lang="en-US" sz="1800"/>
                <a:t>Workspace E2</a:t>
              </a:r>
            </a:p>
          </p:txBody>
        </p:sp>
      </p:grpSp>
      <p:sp>
        <p:nvSpPr>
          <p:cNvPr id="550927" name="Rectangle 1039"/>
          <p:cNvSpPr>
            <a:spLocks noChangeArrowheads="1"/>
          </p:cNvSpPr>
          <p:nvPr/>
        </p:nvSpPr>
        <p:spPr bwMode="auto">
          <a:xfrm>
            <a:off x="1462088" y="3413125"/>
            <a:ext cx="1090612" cy="366713"/>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latin typeface="Courier New" pitchFamily="-111" charset="0"/>
              </a:rPr>
              <a:t>Before</a:t>
            </a:r>
          </a:p>
        </p:txBody>
      </p:sp>
      <p:sp>
        <p:nvSpPr>
          <p:cNvPr id="550928" name="Rectangle 1040"/>
          <p:cNvSpPr>
            <a:spLocks noChangeArrowheads="1"/>
          </p:cNvSpPr>
          <p:nvPr/>
        </p:nvSpPr>
        <p:spPr bwMode="auto">
          <a:xfrm>
            <a:off x="5707063" y="3413125"/>
            <a:ext cx="941387" cy="366713"/>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latin typeface="Courier New" pitchFamily="-111" charset="0"/>
              </a:rPr>
              <a:t>After</a:t>
            </a:r>
          </a:p>
        </p:txBody>
      </p:sp>
      <p:sp>
        <p:nvSpPr>
          <p:cNvPr id="550929" name="Rectangle 1041"/>
          <p:cNvSpPr>
            <a:spLocks noChangeArrowheads="1"/>
          </p:cNvSpPr>
          <p:nvPr/>
        </p:nvSpPr>
        <p:spPr bwMode="gray">
          <a:xfrm>
            <a:off x="1073150" y="28956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DBMS_WM.CompressWorkspaceTree('LIVE');</a:t>
            </a:r>
          </a:p>
        </p:txBody>
      </p:sp>
      <p:sp>
        <p:nvSpPr>
          <p:cNvPr id="550930" name="Freeform 1042"/>
          <p:cNvSpPr>
            <a:spLocks/>
          </p:cNvSpPr>
          <p:nvPr/>
        </p:nvSpPr>
        <p:spPr bwMode="blackWhite">
          <a:xfrm>
            <a:off x="1485900" y="4419600"/>
            <a:ext cx="1038225" cy="687388"/>
          </a:xfrm>
          <a:custGeom>
            <a:avLst/>
            <a:gdLst/>
            <a:ahLst/>
            <a:cxnLst>
              <a:cxn ang="0">
                <a:pos x="603" y="0"/>
              </a:cxn>
              <a:cxn ang="0">
                <a:pos x="603" y="192"/>
              </a:cxn>
              <a:cxn ang="0">
                <a:pos x="0" y="192"/>
              </a:cxn>
              <a:cxn ang="0">
                <a:pos x="0" y="432"/>
              </a:cxn>
            </a:cxnLst>
            <a:rect l="0" t="0" r="r" b="b"/>
            <a:pathLst>
              <a:path w="604" h="433">
                <a:moveTo>
                  <a:pt x="603" y="0"/>
                </a:moveTo>
                <a:lnTo>
                  <a:pt x="603" y="192"/>
                </a:lnTo>
                <a:lnTo>
                  <a:pt x="0" y="192"/>
                </a:lnTo>
                <a:lnTo>
                  <a:pt x="0" y="432"/>
                </a:lnTo>
              </a:path>
            </a:pathLst>
          </a:custGeom>
          <a:noFill/>
          <a:ln w="25400" cap="rnd" cmpd="sng">
            <a:solidFill>
              <a:schemeClr val="tx1"/>
            </a:solidFill>
            <a:prstDash val="solid"/>
            <a:round/>
            <a:headEnd type="none" w="sm" len="sm"/>
            <a:tailEnd type="stealth" w="med" len="lg"/>
          </a:ln>
          <a:effectLst/>
        </p:spPr>
        <p:txBody>
          <a:bodyPr>
            <a:prstTxWarp prst="textNoShape">
              <a:avLst/>
            </a:prstTxWarp>
          </a:bodyPr>
          <a:lstStyle/>
          <a:p>
            <a:endParaRPr lang="en-US"/>
          </a:p>
        </p:txBody>
      </p:sp>
      <p:sp>
        <p:nvSpPr>
          <p:cNvPr id="550931" name="Freeform 1043"/>
          <p:cNvSpPr>
            <a:spLocks/>
          </p:cNvSpPr>
          <p:nvPr/>
        </p:nvSpPr>
        <p:spPr bwMode="blackWhite">
          <a:xfrm>
            <a:off x="3219450" y="4419600"/>
            <a:ext cx="166688" cy="687388"/>
          </a:xfrm>
          <a:custGeom>
            <a:avLst/>
            <a:gdLst/>
            <a:ahLst/>
            <a:cxnLst>
              <a:cxn ang="0">
                <a:pos x="0" y="0"/>
              </a:cxn>
              <a:cxn ang="0">
                <a:pos x="0" y="192"/>
              </a:cxn>
              <a:cxn ang="0">
                <a:pos x="96" y="192"/>
              </a:cxn>
              <a:cxn ang="0">
                <a:pos x="96" y="432"/>
              </a:cxn>
            </a:cxnLst>
            <a:rect l="0" t="0" r="r" b="b"/>
            <a:pathLst>
              <a:path w="97" h="433">
                <a:moveTo>
                  <a:pt x="0" y="0"/>
                </a:moveTo>
                <a:lnTo>
                  <a:pt x="0" y="192"/>
                </a:lnTo>
                <a:lnTo>
                  <a:pt x="96" y="192"/>
                </a:lnTo>
                <a:lnTo>
                  <a:pt x="96" y="432"/>
                </a:lnTo>
              </a:path>
            </a:pathLst>
          </a:custGeom>
          <a:noFill/>
          <a:ln w="25400" cap="rnd" cmpd="sng">
            <a:solidFill>
              <a:schemeClr val="tx1"/>
            </a:solidFill>
            <a:prstDash val="solid"/>
            <a:round/>
            <a:headEnd type="none" w="sm" len="sm"/>
            <a:tailEnd type="stealth" w="med" len="lg"/>
          </a:ln>
          <a:effectLst/>
        </p:spPr>
        <p:txBody>
          <a:bodyPr>
            <a:prstTxWarp prst="textNoShape">
              <a:avLst/>
            </a:prstTxWarp>
          </a:bodyPr>
          <a:lstStyle/>
          <a:p>
            <a:endParaRPr lang="en-US"/>
          </a:p>
        </p:txBody>
      </p:sp>
      <p:sp>
        <p:nvSpPr>
          <p:cNvPr id="550932" name="Freeform 1044"/>
          <p:cNvSpPr>
            <a:spLocks/>
          </p:cNvSpPr>
          <p:nvPr/>
        </p:nvSpPr>
        <p:spPr bwMode="blackWhite">
          <a:xfrm>
            <a:off x="6026150" y="4419600"/>
            <a:ext cx="661988" cy="687388"/>
          </a:xfrm>
          <a:custGeom>
            <a:avLst/>
            <a:gdLst/>
            <a:ahLst/>
            <a:cxnLst>
              <a:cxn ang="0">
                <a:pos x="384" y="0"/>
              </a:cxn>
              <a:cxn ang="0">
                <a:pos x="384" y="192"/>
              </a:cxn>
              <a:cxn ang="0">
                <a:pos x="0" y="192"/>
              </a:cxn>
              <a:cxn ang="0">
                <a:pos x="0" y="432"/>
              </a:cxn>
            </a:cxnLst>
            <a:rect l="0" t="0" r="r" b="b"/>
            <a:pathLst>
              <a:path w="385" h="433">
                <a:moveTo>
                  <a:pt x="384" y="0"/>
                </a:moveTo>
                <a:lnTo>
                  <a:pt x="384" y="192"/>
                </a:lnTo>
                <a:lnTo>
                  <a:pt x="0" y="192"/>
                </a:lnTo>
                <a:lnTo>
                  <a:pt x="0" y="432"/>
                </a:lnTo>
              </a:path>
            </a:pathLst>
          </a:custGeom>
          <a:noFill/>
          <a:ln w="25400" cap="rnd" cmpd="sng">
            <a:solidFill>
              <a:schemeClr val="tx1"/>
            </a:solidFill>
            <a:prstDash val="solid"/>
            <a:round/>
            <a:headEnd type="none" w="sm" len="sm"/>
            <a:tailEnd type="stealth" w="med" len="lg"/>
          </a:ln>
          <a:effectLst/>
        </p:spPr>
        <p:txBody>
          <a:bodyPr>
            <a:prstTxWarp prst="textNoShape">
              <a:avLst/>
            </a:prstTxWarp>
          </a:bodyPr>
          <a:lstStyle/>
          <a:p>
            <a:endParaRPr lang="en-US"/>
          </a:p>
        </p:txBody>
      </p:sp>
      <p:sp>
        <p:nvSpPr>
          <p:cNvPr id="550933" name="Freeform 1045"/>
          <p:cNvSpPr>
            <a:spLocks/>
          </p:cNvSpPr>
          <p:nvPr/>
        </p:nvSpPr>
        <p:spPr bwMode="blackWhite">
          <a:xfrm>
            <a:off x="7099300" y="4419600"/>
            <a:ext cx="909638" cy="687388"/>
          </a:xfrm>
          <a:custGeom>
            <a:avLst/>
            <a:gdLst/>
            <a:ahLst/>
            <a:cxnLst>
              <a:cxn ang="0">
                <a:pos x="0" y="0"/>
              </a:cxn>
              <a:cxn ang="0">
                <a:pos x="0" y="192"/>
              </a:cxn>
              <a:cxn ang="0">
                <a:pos x="528" y="192"/>
              </a:cxn>
              <a:cxn ang="0">
                <a:pos x="528" y="432"/>
              </a:cxn>
            </a:cxnLst>
            <a:rect l="0" t="0" r="r" b="b"/>
            <a:pathLst>
              <a:path w="529" h="433">
                <a:moveTo>
                  <a:pt x="0" y="0"/>
                </a:moveTo>
                <a:lnTo>
                  <a:pt x="0" y="192"/>
                </a:lnTo>
                <a:lnTo>
                  <a:pt x="528" y="192"/>
                </a:lnTo>
                <a:lnTo>
                  <a:pt x="528" y="432"/>
                </a:lnTo>
              </a:path>
            </a:pathLst>
          </a:custGeom>
          <a:noFill/>
          <a:ln w="25400" cap="rnd" cmpd="sng">
            <a:solidFill>
              <a:schemeClr val="tx1"/>
            </a:solidFill>
            <a:prstDash val="solid"/>
            <a:round/>
            <a:headEnd type="none" w="sm" len="sm"/>
            <a:tailEnd type="stealth" w="med" len="lg"/>
          </a:ln>
          <a:effectLst/>
        </p:spPr>
        <p:txBody>
          <a:bodyPr>
            <a:prstTxWarp prst="textNoShape">
              <a:avLst/>
            </a:prstTxWarp>
          </a:bodyPr>
          <a:lstStyle/>
          <a:p>
            <a:endParaRPr lang="en-US"/>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5159" name="Rectangle 23"/>
          <p:cNvSpPr>
            <a:spLocks noGrp="1" noChangeArrowheads="1"/>
          </p:cNvSpPr>
          <p:nvPr>
            <p:ph type="title"/>
          </p:nvPr>
        </p:nvSpPr>
        <p:spPr/>
        <p:txBody>
          <a:bodyPr/>
          <a:lstStyle/>
          <a:p>
            <a:r>
              <a:rPr lang="en-US"/>
              <a:t>Workspace Manager</a:t>
            </a:r>
          </a:p>
        </p:txBody>
      </p:sp>
      <p:sp>
        <p:nvSpPr>
          <p:cNvPr id="475160" name="Rectangle 24"/>
          <p:cNvSpPr>
            <a:spLocks noGrp="1" noChangeArrowheads="1"/>
          </p:cNvSpPr>
          <p:nvPr>
            <p:ph type="body" idx="1"/>
          </p:nvPr>
        </p:nvSpPr>
        <p:spPr/>
        <p:txBody>
          <a:bodyPr/>
          <a:lstStyle/>
          <a:p>
            <a:r>
              <a:rPr lang="en-US"/>
              <a:t>Enables Web and application-based collaboration on database-backed projects </a:t>
            </a:r>
          </a:p>
          <a:p>
            <a:r>
              <a:rPr lang="en-US"/>
              <a:t>Provides shareable workspaces within the database to version data</a:t>
            </a:r>
          </a:p>
          <a:p>
            <a:r>
              <a:rPr lang="en-US"/>
              <a:t>Example application: managing parcels in a housing development project </a:t>
            </a:r>
          </a:p>
        </p:txBody>
      </p:sp>
      <p:grpSp>
        <p:nvGrpSpPr>
          <p:cNvPr id="475149" name="Group 13"/>
          <p:cNvGrpSpPr>
            <a:grpSpLocks/>
          </p:cNvGrpSpPr>
          <p:nvPr/>
        </p:nvGrpSpPr>
        <p:grpSpPr bwMode="auto">
          <a:xfrm>
            <a:off x="3802063" y="4114800"/>
            <a:ext cx="4943475" cy="2157413"/>
            <a:chOff x="2211" y="2481"/>
            <a:chExt cx="2874" cy="1359"/>
          </a:xfrm>
        </p:grpSpPr>
        <p:sp>
          <p:nvSpPr>
            <p:cNvPr id="475150" name="Line 14"/>
            <p:cNvSpPr>
              <a:spLocks noChangeShapeType="1"/>
            </p:cNvSpPr>
            <p:nvPr/>
          </p:nvSpPr>
          <p:spPr bwMode="blackWhite">
            <a:xfrm>
              <a:off x="3720" y="2802"/>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5151" name="Line 15"/>
            <p:cNvSpPr>
              <a:spLocks noChangeShapeType="1"/>
            </p:cNvSpPr>
            <p:nvPr/>
          </p:nvSpPr>
          <p:spPr bwMode="blackWhite">
            <a:xfrm>
              <a:off x="4296" y="2802"/>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5152" name="Line 16"/>
            <p:cNvSpPr>
              <a:spLocks noChangeShapeType="1"/>
            </p:cNvSpPr>
            <p:nvPr/>
          </p:nvSpPr>
          <p:spPr bwMode="blackWhite">
            <a:xfrm>
              <a:off x="3048" y="3341"/>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5153" name="Line 17"/>
            <p:cNvSpPr>
              <a:spLocks noChangeShapeType="1"/>
            </p:cNvSpPr>
            <p:nvPr/>
          </p:nvSpPr>
          <p:spPr bwMode="blackWhite">
            <a:xfrm>
              <a:off x="3768" y="3341"/>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5154" name="Rectangle 18"/>
            <p:cNvSpPr>
              <a:spLocks noChangeArrowheads="1"/>
            </p:cNvSpPr>
            <p:nvPr/>
          </p:nvSpPr>
          <p:spPr bwMode="blackWhite">
            <a:xfrm>
              <a:off x="3439" y="2481"/>
              <a:ext cx="1138"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LIVE Workspace</a:t>
              </a:r>
            </a:p>
            <a:p>
              <a:pPr defTabSz="514350" eaLnBrk="0" hangingPunct="0">
                <a:lnSpc>
                  <a:spcPct val="100000"/>
                </a:lnSpc>
                <a:spcBef>
                  <a:spcPct val="0"/>
                </a:spcBef>
                <a:buClrTx/>
              </a:pPr>
              <a:r>
                <a:rPr lang="en-US" sz="1800"/>
                <a:t>(Land_Parcel)</a:t>
              </a:r>
            </a:p>
          </p:txBody>
        </p:sp>
        <p:sp>
          <p:nvSpPr>
            <p:cNvPr id="475155" name="Rectangle 19"/>
            <p:cNvSpPr>
              <a:spLocks noChangeArrowheads="1"/>
            </p:cNvSpPr>
            <p:nvPr/>
          </p:nvSpPr>
          <p:spPr bwMode="blackWhite">
            <a:xfrm>
              <a:off x="2211" y="3607"/>
              <a:ext cx="989" cy="233"/>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CommonLand</a:t>
              </a:r>
            </a:p>
          </p:txBody>
        </p:sp>
        <p:sp>
          <p:nvSpPr>
            <p:cNvPr id="475156" name="Rectangle 20"/>
            <p:cNvSpPr>
              <a:spLocks noChangeArrowheads="1"/>
            </p:cNvSpPr>
            <p:nvPr/>
          </p:nvSpPr>
          <p:spPr bwMode="blackWhite">
            <a:xfrm>
              <a:off x="3356" y="3607"/>
              <a:ext cx="1226" cy="233"/>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IndividualParcels </a:t>
              </a:r>
            </a:p>
          </p:txBody>
        </p:sp>
        <p:sp>
          <p:nvSpPr>
            <p:cNvPr id="475157" name="Rectangle 21"/>
            <p:cNvSpPr>
              <a:spLocks noChangeArrowheads="1"/>
            </p:cNvSpPr>
            <p:nvPr/>
          </p:nvSpPr>
          <p:spPr bwMode="blackWhite">
            <a:xfrm>
              <a:off x="3000" y="3020"/>
              <a:ext cx="864"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FiveAcreLot</a:t>
              </a:r>
            </a:p>
            <a:p>
              <a:pPr defTabSz="514350" eaLnBrk="0" hangingPunct="0">
                <a:lnSpc>
                  <a:spcPct val="100000"/>
                </a:lnSpc>
                <a:spcBef>
                  <a:spcPct val="0"/>
                </a:spcBef>
                <a:buClrTx/>
              </a:pPr>
              <a:r>
                <a:rPr lang="en-US" sz="1800"/>
                <a:t>Workspace</a:t>
              </a:r>
            </a:p>
          </p:txBody>
        </p:sp>
        <p:sp>
          <p:nvSpPr>
            <p:cNvPr id="475158" name="Rectangle 22"/>
            <p:cNvSpPr>
              <a:spLocks noChangeArrowheads="1"/>
            </p:cNvSpPr>
            <p:nvPr/>
          </p:nvSpPr>
          <p:spPr bwMode="blackWhite">
            <a:xfrm>
              <a:off x="4221" y="3020"/>
              <a:ext cx="864"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TwoAcreLot</a:t>
              </a:r>
            </a:p>
            <a:p>
              <a:pPr defTabSz="514350" eaLnBrk="0" hangingPunct="0">
                <a:lnSpc>
                  <a:spcPct val="100000"/>
                </a:lnSpc>
                <a:spcBef>
                  <a:spcPct val="0"/>
                </a:spcBef>
                <a:buClrTx/>
              </a:pPr>
              <a:r>
                <a:rPr lang="en-US" sz="1800"/>
                <a:t>Workspace</a:t>
              </a:r>
            </a:p>
          </p:txBody>
        </p:sp>
      </p:gr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0" name="Rectangle 10"/>
          <p:cNvSpPr>
            <a:spLocks noGrp="1" noChangeArrowheads="1"/>
          </p:cNvSpPr>
          <p:nvPr>
            <p:ph type="title"/>
          </p:nvPr>
        </p:nvSpPr>
        <p:spPr/>
        <p:txBody>
          <a:bodyPr/>
          <a:lstStyle/>
          <a:p>
            <a:r>
              <a:rPr lang="en-US"/>
              <a:t>Other Workspace Tasks </a:t>
            </a:r>
          </a:p>
        </p:txBody>
      </p:sp>
      <p:sp>
        <p:nvSpPr>
          <p:cNvPr id="552971" name="Rectangle 11"/>
          <p:cNvSpPr>
            <a:spLocks noGrp="1" noChangeArrowheads="1"/>
          </p:cNvSpPr>
          <p:nvPr>
            <p:ph type="body" idx="1"/>
          </p:nvPr>
        </p:nvSpPr>
        <p:spPr/>
        <p:txBody>
          <a:bodyPr/>
          <a:lstStyle/>
          <a:p>
            <a:r>
              <a:rPr lang="en-US" sz="2000"/>
              <a:t>Change the workspace description</a:t>
            </a:r>
          </a:p>
          <a:p>
            <a:endParaRPr lang="en-US" sz="2000"/>
          </a:p>
          <a:p>
            <a:pPr lvl="1"/>
            <a:endParaRPr lang="en-US" sz="1800"/>
          </a:p>
          <a:p>
            <a:r>
              <a:rPr lang="en-US" sz="2000"/>
              <a:t>Remove a workspace or workspace tree</a:t>
            </a:r>
          </a:p>
          <a:p>
            <a:endParaRPr lang="en-US" sz="2000"/>
          </a:p>
          <a:p>
            <a:endParaRPr lang="en-US" sz="2000"/>
          </a:p>
          <a:p>
            <a:r>
              <a:rPr lang="en-US" sz="2000"/>
              <a:t>Check for active session</a:t>
            </a:r>
            <a:br>
              <a:rPr lang="en-US" sz="2000"/>
            </a:br>
            <a:endParaRPr lang="en-US" sz="2000"/>
          </a:p>
          <a:p>
            <a:endParaRPr lang="en-US" sz="2000"/>
          </a:p>
          <a:p>
            <a:endParaRPr lang="en-US" sz="2000"/>
          </a:p>
          <a:p>
            <a:r>
              <a:rPr lang="en-US" sz="2000"/>
              <a:t>Return the current session workspace</a:t>
            </a:r>
          </a:p>
        </p:txBody>
      </p:sp>
      <p:sp>
        <p:nvSpPr>
          <p:cNvPr id="552964" name="Rectangle 4"/>
          <p:cNvSpPr>
            <a:spLocks noChangeArrowheads="1"/>
          </p:cNvSpPr>
          <p:nvPr/>
        </p:nvSpPr>
        <p:spPr bwMode="gray">
          <a:xfrm>
            <a:off x="1031875" y="1955800"/>
            <a:ext cx="7842250" cy="7112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DBMS_WM.AlterWorkspace</a:t>
            </a:r>
          </a:p>
          <a:p>
            <a:pPr algn="l" eaLnBrk="0" hangingPunct="0">
              <a:lnSpc>
                <a:spcPct val="100000"/>
              </a:lnSpc>
              <a:spcBef>
                <a:spcPct val="0"/>
              </a:spcBef>
              <a:buClrTx/>
            </a:pPr>
            <a:r>
              <a:rPr lang="en-US">
                <a:solidFill>
                  <a:srgbClr val="000000"/>
                </a:solidFill>
                <a:latin typeface="Courier New" pitchFamily="-111" charset="0"/>
              </a:rPr>
              <a:t>  ('E1', 'Test scenario E1');</a:t>
            </a:r>
          </a:p>
        </p:txBody>
      </p:sp>
      <p:sp>
        <p:nvSpPr>
          <p:cNvPr id="552967" name="Rectangle 7"/>
          <p:cNvSpPr>
            <a:spLocks noChangeArrowheads="1"/>
          </p:cNvSpPr>
          <p:nvPr/>
        </p:nvSpPr>
        <p:spPr bwMode="gray">
          <a:xfrm>
            <a:off x="1031875" y="3048000"/>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DBMS_WM.RemoveWorkspaceTree ('E1');</a:t>
            </a:r>
          </a:p>
        </p:txBody>
      </p:sp>
      <p:sp>
        <p:nvSpPr>
          <p:cNvPr id="552968" name="Rectangle 8"/>
          <p:cNvSpPr>
            <a:spLocks noChangeArrowheads="1"/>
          </p:cNvSpPr>
          <p:nvPr/>
        </p:nvSpPr>
        <p:spPr bwMode="gray">
          <a:xfrm>
            <a:off x="1031875" y="4114800"/>
            <a:ext cx="7842250" cy="7112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SELECT DBMS_WM.IsWorkspaceOccupied('FiveAcreLots')</a:t>
            </a:r>
          </a:p>
          <a:p>
            <a:pPr algn="l" eaLnBrk="0" hangingPunct="0">
              <a:lnSpc>
                <a:spcPct val="100000"/>
              </a:lnSpc>
              <a:spcBef>
                <a:spcPct val="0"/>
              </a:spcBef>
              <a:buClrTx/>
            </a:pPr>
            <a:r>
              <a:rPr lang="en-US">
                <a:solidFill>
                  <a:srgbClr val="000000"/>
                </a:solidFill>
                <a:latin typeface="Courier New" pitchFamily="-111" charset="0"/>
              </a:rPr>
              <a:t>FROM DUAL;</a:t>
            </a:r>
          </a:p>
        </p:txBody>
      </p:sp>
      <p:sp>
        <p:nvSpPr>
          <p:cNvPr id="552969" name="Rectangle 9"/>
          <p:cNvSpPr>
            <a:spLocks noChangeArrowheads="1"/>
          </p:cNvSpPr>
          <p:nvPr/>
        </p:nvSpPr>
        <p:spPr bwMode="gray">
          <a:xfrm>
            <a:off x="1031875" y="5445125"/>
            <a:ext cx="7842250" cy="406400"/>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SELECT DBMS_WM.GetWorkspace FROM DUAL;</a:t>
            </a:r>
          </a:p>
        </p:txBody>
      </p:sp>
    </p:spTree>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Changing Table Structure</a:t>
            </a:r>
            <a:endParaRPr lang="en-US" dirty="0"/>
          </a:p>
        </p:txBody>
      </p:sp>
      <p:sp>
        <p:nvSpPr>
          <p:cNvPr id="3" name="Content Placeholder 2"/>
          <p:cNvSpPr>
            <a:spLocks noGrp="1"/>
          </p:cNvSpPr>
          <p:nvPr>
            <p:ph idx="1"/>
          </p:nvPr>
        </p:nvSpPr>
        <p:spPr/>
        <p:txBody>
          <a:bodyPr/>
          <a:lstStyle/>
          <a:p>
            <a:r>
              <a:rPr lang="en-US" dirty="0" smtClean="0"/>
              <a:t>Altering a multi-versioned table is no longer possible directly</a:t>
            </a:r>
          </a:p>
          <a:p>
            <a:pPr lvl="1"/>
            <a:r>
              <a:rPr lang="en-US" dirty="0" smtClean="0"/>
              <a:t>ALTER TABLE PARCELS is not possible since PARCELS is now a view</a:t>
            </a:r>
          </a:p>
          <a:p>
            <a:r>
              <a:rPr lang="en-US" dirty="0" smtClean="0"/>
              <a:t>Use an indirect process</a:t>
            </a:r>
          </a:p>
          <a:p>
            <a:pPr lvl="1"/>
            <a:r>
              <a:rPr lang="en-US" dirty="0" smtClean="0"/>
              <a:t>Get an empty copy of the table</a:t>
            </a:r>
          </a:p>
          <a:p>
            <a:pPr lvl="1"/>
            <a:r>
              <a:rPr lang="en-US" dirty="0" smtClean="0"/>
              <a:t>Alter that table</a:t>
            </a:r>
          </a:p>
          <a:p>
            <a:pPr lvl="1"/>
            <a:r>
              <a:rPr lang="en-US" dirty="0" smtClean="0"/>
              <a:t>Apply the changes to the multi-versioned table</a:t>
            </a:r>
          </a:p>
          <a:p>
            <a:endParaRPr lang="en-US" dirty="0" smtClean="0"/>
          </a:p>
          <a:p>
            <a:endParaRPr lang="en-US" dirty="0" smtClean="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5172028"/>
            <a:ext cx="2468625" cy="646973"/>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dirty="0">
                <a:latin typeface="Courier New" pitchFamily="-111" charset="0"/>
              </a:rPr>
              <a:t>PARCELS</a:t>
            </a:r>
            <a:r>
              <a:rPr lang="en-US" sz="1800" dirty="0"/>
              <a:t>:</a:t>
            </a:r>
            <a:endParaRPr lang="en-US" sz="1800" dirty="0" smtClean="0"/>
          </a:p>
          <a:p>
            <a:pPr algn="l" eaLnBrk="0" hangingPunct="0">
              <a:lnSpc>
                <a:spcPct val="100000"/>
              </a:lnSpc>
              <a:spcBef>
                <a:spcPct val="0"/>
              </a:spcBef>
              <a:buClrTx/>
            </a:pPr>
            <a:r>
              <a:rPr lang="en-US" sz="1800" dirty="0" smtClean="0"/>
              <a:t>Multi-versioned view</a:t>
            </a:r>
            <a:endParaRPr lang="en-US" sz="1800" dirty="0"/>
          </a:p>
        </p:txBody>
      </p:sp>
      <p:sp>
        <p:nvSpPr>
          <p:cNvPr id="5" name="Rectangle 4"/>
          <p:cNvSpPr>
            <a:spLocks noChangeArrowheads="1"/>
          </p:cNvSpPr>
          <p:nvPr/>
        </p:nvSpPr>
        <p:spPr bwMode="auto">
          <a:xfrm>
            <a:off x="3793021" y="5172028"/>
            <a:ext cx="1786559" cy="646973"/>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dirty="0" smtClean="0">
                <a:latin typeface="Courier New" pitchFamily="-111" charset="0"/>
              </a:rPr>
              <a:t>PARCELS_LTS</a:t>
            </a:r>
            <a:r>
              <a:rPr lang="en-US" sz="1800" dirty="0" smtClean="0"/>
              <a:t>:</a:t>
            </a:r>
          </a:p>
          <a:p>
            <a:pPr algn="l" eaLnBrk="0" hangingPunct="0">
              <a:lnSpc>
                <a:spcPct val="100000"/>
              </a:lnSpc>
              <a:spcBef>
                <a:spcPct val="0"/>
              </a:spcBef>
              <a:buClrTx/>
            </a:pPr>
            <a:r>
              <a:rPr lang="en-US" sz="1800" dirty="0" smtClean="0"/>
              <a:t>Table</a:t>
            </a:r>
            <a:endParaRPr lang="en-US" sz="1800" dirty="0"/>
          </a:p>
        </p:txBody>
      </p:sp>
      <p:grpSp>
        <p:nvGrpSpPr>
          <p:cNvPr id="6" name="Group 5"/>
          <p:cNvGrpSpPr>
            <a:grpSpLocks/>
          </p:cNvGrpSpPr>
          <p:nvPr/>
        </p:nvGrpSpPr>
        <p:grpSpPr bwMode="auto">
          <a:xfrm>
            <a:off x="4052888" y="3529760"/>
            <a:ext cx="1266825" cy="1552575"/>
            <a:chOff x="2502" y="2113"/>
            <a:chExt cx="737" cy="978"/>
          </a:xfrm>
        </p:grpSpPr>
        <p:sp>
          <p:nvSpPr>
            <p:cNvPr id="7" name="Freeform 6"/>
            <p:cNvSpPr>
              <a:spLocks/>
            </p:cNvSpPr>
            <p:nvPr/>
          </p:nvSpPr>
          <p:spPr bwMode="gray">
            <a:xfrm>
              <a:off x="2502" y="2113"/>
              <a:ext cx="737" cy="978"/>
            </a:xfrm>
            <a:custGeom>
              <a:avLst/>
              <a:gdLst/>
              <a:ahLst/>
              <a:cxnLst>
                <a:cxn ang="0">
                  <a:pos x="736" y="779"/>
                </a:cxn>
                <a:cxn ang="0">
                  <a:pos x="0" y="977"/>
                </a:cxn>
                <a:cxn ang="0">
                  <a:pos x="0" y="197"/>
                </a:cxn>
                <a:cxn ang="0">
                  <a:pos x="736" y="0"/>
                </a:cxn>
                <a:cxn ang="0">
                  <a:pos x="736" y="779"/>
                </a:cxn>
              </a:cxnLst>
              <a:rect l="0" t="0" r="r" b="b"/>
              <a:pathLst>
                <a:path w="737" h="978">
                  <a:moveTo>
                    <a:pt x="736" y="779"/>
                  </a:moveTo>
                  <a:lnTo>
                    <a:pt x="0" y="977"/>
                  </a:lnTo>
                  <a:lnTo>
                    <a:pt x="0" y="197"/>
                  </a:lnTo>
                  <a:lnTo>
                    <a:pt x="736" y="0"/>
                  </a:lnTo>
                  <a:lnTo>
                    <a:pt x="736" y="779"/>
                  </a:lnTo>
                </a:path>
              </a:pathLst>
            </a:custGeom>
            <a:solidFill>
              <a:srgbClr val="B2B2B2"/>
            </a:solidFill>
            <a:ln w="9525" cap="rnd">
              <a:noFill/>
              <a:round/>
              <a:headEnd type="none" w="sm" len="sm"/>
              <a:tailEnd type="none" w="sm" len="sm"/>
            </a:ln>
            <a:effectLst/>
          </p:spPr>
          <p:txBody>
            <a:bodyPr>
              <a:prstTxWarp prst="textNoShape">
                <a:avLst/>
              </a:prstTxWarp>
            </a:bodyPr>
            <a:lstStyle/>
            <a:p>
              <a:endParaRPr lang="en-US"/>
            </a:p>
          </p:txBody>
        </p:sp>
        <p:sp>
          <p:nvSpPr>
            <p:cNvPr id="8" name="Freeform 7"/>
            <p:cNvSpPr>
              <a:spLocks/>
            </p:cNvSpPr>
            <p:nvPr/>
          </p:nvSpPr>
          <p:spPr bwMode="gray">
            <a:xfrm>
              <a:off x="2532" y="2155"/>
              <a:ext cx="675" cy="896"/>
            </a:xfrm>
            <a:custGeom>
              <a:avLst/>
              <a:gdLst/>
              <a:ahLst/>
              <a:cxnLst>
                <a:cxn ang="0">
                  <a:pos x="674" y="714"/>
                </a:cxn>
                <a:cxn ang="0">
                  <a:pos x="0" y="895"/>
                </a:cxn>
                <a:cxn ang="0">
                  <a:pos x="0" y="180"/>
                </a:cxn>
                <a:cxn ang="0">
                  <a:pos x="674" y="0"/>
                </a:cxn>
                <a:cxn ang="0">
                  <a:pos x="674" y="714"/>
                </a:cxn>
              </a:cxnLst>
              <a:rect l="0" t="0" r="r" b="b"/>
              <a:pathLst>
                <a:path w="675" h="896">
                  <a:moveTo>
                    <a:pt x="674" y="714"/>
                  </a:moveTo>
                  <a:lnTo>
                    <a:pt x="0" y="895"/>
                  </a:lnTo>
                  <a:lnTo>
                    <a:pt x="0" y="180"/>
                  </a:lnTo>
                  <a:lnTo>
                    <a:pt x="674" y="0"/>
                  </a:lnTo>
                  <a:lnTo>
                    <a:pt x="674" y="714"/>
                  </a:lnTo>
                </a:path>
              </a:pathLst>
            </a:custGeom>
            <a:solidFill>
              <a:srgbClr val="FFFFCC"/>
            </a:solidFill>
            <a:ln w="9525" cap="rnd">
              <a:noFill/>
              <a:round/>
              <a:headEnd type="none" w="sm" len="sm"/>
              <a:tailEnd type="none" w="sm" len="sm"/>
            </a:ln>
            <a:effectLst/>
          </p:spPr>
          <p:txBody>
            <a:bodyPr>
              <a:prstTxWarp prst="textNoShape">
                <a:avLst/>
              </a:prstTxWarp>
            </a:bodyPr>
            <a:lstStyle/>
            <a:p>
              <a:endParaRPr lang="en-US"/>
            </a:p>
          </p:txBody>
        </p:sp>
        <p:sp>
          <p:nvSpPr>
            <p:cNvPr id="9" name="Freeform 8"/>
            <p:cNvSpPr>
              <a:spLocks/>
            </p:cNvSpPr>
            <p:nvPr/>
          </p:nvSpPr>
          <p:spPr bwMode="gray">
            <a:xfrm>
              <a:off x="2563" y="2330"/>
              <a:ext cx="89" cy="107"/>
            </a:xfrm>
            <a:custGeom>
              <a:avLst/>
              <a:gdLst/>
              <a:ahLst/>
              <a:cxnLst>
                <a:cxn ang="0">
                  <a:pos x="88" y="82"/>
                </a:cxn>
                <a:cxn ang="0">
                  <a:pos x="88" y="0"/>
                </a:cxn>
                <a:cxn ang="0">
                  <a:pos x="0" y="25"/>
                </a:cxn>
                <a:cxn ang="0">
                  <a:pos x="0" y="106"/>
                </a:cxn>
                <a:cxn ang="0">
                  <a:pos x="88" y="82"/>
                </a:cxn>
              </a:cxnLst>
              <a:rect l="0" t="0" r="r" b="b"/>
              <a:pathLst>
                <a:path w="89" h="107">
                  <a:moveTo>
                    <a:pt x="88" y="82"/>
                  </a:moveTo>
                  <a:lnTo>
                    <a:pt x="88" y="0"/>
                  </a:lnTo>
                  <a:lnTo>
                    <a:pt x="0" y="25"/>
                  </a:lnTo>
                  <a:lnTo>
                    <a:pt x="0" y="106"/>
                  </a:lnTo>
                  <a:lnTo>
                    <a:pt x="88"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 name="Freeform 9"/>
            <p:cNvSpPr>
              <a:spLocks/>
            </p:cNvSpPr>
            <p:nvPr/>
          </p:nvSpPr>
          <p:spPr bwMode="gray">
            <a:xfrm>
              <a:off x="2692" y="2296"/>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1" name="Freeform 10"/>
            <p:cNvSpPr>
              <a:spLocks/>
            </p:cNvSpPr>
            <p:nvPr/>
          </p:nvSpPr>
          <p:spPr bwMode="gray">
            <a:xfrm>
              <a:off x="2822" y="2260"/>
              <a:ext cx="88" cy="109"/>
            </a:xfrm>
            <a:custGeom>
              <a:avLst/>
              <a:gdLst/>
              <a:ahLst/>
              <a:cxnLst>
                <a:cxn ang="0">
                  <a:pos x="87" y="83"/>
                </a:cxn>
                <a:cxn ang="0">
                  <a:pos x="87" y="0"/>
                </a:cxn>
                <a:cxn ang="0">
                  <a:pos x="0" y="24"/>
                </a:cxn>
                <a:cxn ang="0">
                  <a:pos x="0" y="108"/>
                </a:cxn>
                <a:cxn ang="0">
                  <a:pos x="87" y="83"/>
                </a:cxn>
              </a:cxnLst>
              <a:rect l="0" t="0" r="r" b="b"/>
              <a:pathLst>
                <a:path w="88" h="109">
                  <a:moveTo>
                    <a:pt x="87" y="83"/>
                  </a:moveTo>
                  <a:lnTo>
                    <a:pt x="87" y="0"/>
                  </a:lnTo>
                  <a:lnTo>
                    <a:pt x="0" y="24"/>
                  </a:lnTo>
                  <a:lnTo>
                    <a:pt x="0" y="108"/>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2" name="Freeform 11"/>
            <p:cNvSpPr>
              <a:spLocks/>
            </p:cNvSpPr>
            <p:nvPr/>
          </p:nvSpPr>
          <p:spPr bwMode="gray">
            <a:xfrm>
              <a:off x="2951" y="2226"/>
              <a:ext cx="90" cy="107"/>
            </a:xfrm>
            <a:custGeom>
              <a:avLst/>
              <a:gdLst/>
              <a:ahLst/>
              <a:cxnLst>
                <a:cxn ang="0">
                  <a:pos x="89" y="81"/>
                </a:cxn>
                <a:cxn ang="0">
                  <a:pos x="89" y="0"/>
                </a:cxn>
                <a:cxn ang="0">
                  <a:pos x="0" y="24"/>
                </a:cxn>
                <a:cxn ang="0">
                  <a:pos x="0" y="106"/>
                </a:cxn>
                <a:cxn ang="0">
                  <a:pos x="89" y="81"/>
                </a:cxn>
              </a:cxnLst>
              <a:rect l="0" t="0" r="r" b="b"/>
              <a:pathLst>
                <a:path w="90" h="107">
                  <a:moveTo>
                    <a:pt x="89" y="81"/>
                  </a:moveTo>
                  <a:lnTo>
                    <a:pt x="89" y="0"/>
                  </a:lnTo>
                  <a:lnTo>
                    <a:pt x="0" y="24"/>
                  </a:lnTo>
                  <a:lnTo>
                    <a:pt x="0" y="106"/>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3" name="Freeform 12"/>
            <p:cNvSpPr>
              <a:spLocks/>
            </p:cNvSpPr>
            <p:nvPr/>
          </p:nvSpPr>
          <p:spPr bwMode="gray">
            <a:xfrm>
              <a:off x="3078" y="2194"/>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4" name="Freeform 13"/>
            <p:cNvSpPr>
              <a:spLocks/>
            </p:cNvSpPr>
            <p:nvPr/>
          </p:nvSpPr>
          <p:spPr bwMode="gray">
            <a:xfrm>
              <a:off x="2563" y="2444"/>
              <a:ext cx="89" cy="108"/>
            </a:xfrm>
            <a:custGeom>
              <a:avLst/>
              <a:gdLst/>
              <a:ahLst/>
              <a:cxnLst>
                <a:cxn ang="0">
                  <a:pos x="88" y="81"/>
                </a:cxn>
                <a:cxn ang="0">
                  <a:pos x="88" y="0"/>
                </a:cxn>
                <a:cxn ang="0">
                  <a:pos x="0" y="23"/>
                </a:cxn>
                <a:cxn ang="0">
                  <a:pos x="0" y="107"/>
                </a:cxn>
                <a:cxn ang="0">
                  <a:pos x="88" y="81"/>
                </a:cxn>
              </a:cxnLst>
              <a:rect l="0" t="0" r="r" b="b"/>
              <a:pathLst>
                <a:path w="89" h="108">
                  <a:moveTo>
                    <a:pt x="88" y="81"/>
                  </a:moveTo>
                  <a:lnTo>
                    <a:pt x="88" y="0"/>
                  </a:lnTo>
                  <a:lnTo>
                    <a:pt x="0" y="23"/>
                  </a:lnTo>
                  <a:lnTo>
                    <a:pt x="0" y="107"/>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5" name="Freeform 14"/>
            <p:cNvSpPr>
              <a:spLocks/>
            </p:cNvSpPr>
            <p:nvPr/>
          </p:nvSpPr>
          <p:spPr bwMode="gray">
            <a:xfrm>
              <a:off x="2692" y="2408"/>
              <a:ext cx="91" cy="108"/>
            </a:xfrm>
            <a:custGeom>
              <a:avLst/>
              <a:gdLst/>
              <a:ahLst/>
              <a:cxnLst>
                <a:cxn ang="0">
                  <a:pos x="90" y="83"/>
                </a:cxn>
                <a:cxn ang="0">
                  <a:pos x="90" y="0"/>
                </a:cxn>
                <a:cxn ang="0">
                  <a:pos x="0" y="23"/>
                </a:cxn>
                <a:cxn ang="0">
                  <a:pos x="0" y="107"/>
                </a:cxn>
                <a:cxn ang="0">
                  <a:pos x="90" y="83"/>
                </a:cxn>
              </a:cxnLst>
              <a:rect l="0" t="0" r="r" b="b"/>
              <a:pathLst>
                <a:path w="91" h="108">
                  <a:moveTo>
                    <a:pt x="90" y="83"/>
                  </a:moveTo>
                  <a:lnTo>
                    <a:pt x="90" y="0"/>
                  </a:lnTo>
                  <a:lnTo>
                    <a:pt x="0" y="23"/>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6" name="Freeform 15"/>
            <p:cNvSpPr>
              <a:spLocks/>
            </p:cNvSpPr>
            <p:nvPr/>
          </p:nvSpPr>
          <p:spPr bwMode="gray">
            <a:xfrm>
              <a:off x="2822" y="2376"/>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7" name="Freeform 16"/>
            <p:cNvSpPr>
              <a:spLocks/>
            </p:cNvSpPr>
            <p:nvPr/>
          </p:nvSpPr>
          <p:spPr bwMode="gray">
            <a:xfrm>
              <a:off x="2951" y="2340"/>
              <a:ext cx="90" cy="110"/>
            </a:xfrm>
            <a:custGeom>
              <a:avLst/>
              <a:gdLst/>
              <a:ahLst/>
              <a:cxnLst>
                <a:cxn ang="0">
                  <a:pos x="89" y="84"/>
                </a:cxn>
                <a:cxn ang="0">
                  <a:pos x="89" y="0"/>
                </a:cxn>
                <a:cxn ang="0">
                  <a:pos x="0" y="24"/>
                </a:cxn>
                <a:cxn ang="0">
                  <a:pos x="0" y="109"/>
                </a:cxn>
                <a:cxn ang="0">
                  <a:pos x="89" y="84"/>
                </a:cxn>
              </a:cxnLst>
              <a:rect l="0" t="0" r="r" b="b"/>
              <a:pathLst>
                <a:path w="90" h="110">
                  <a:moveTo>
                    <a:pt x="89" y="84"/>
                  </a:moveTo>
                  <a:lnTo>
                    <a:pt x="89" y="0"/>
                  </a:lnTo>
                  <a:lnTo>
                    <a:pt x="0" y="24"/>
                  </a:lnTo>
                  <a:lnTo>
                    <a:pt x="0" y="109"/>
                  </a:lnTo>
                  <a:lnTo>
                    <a:pt x="89" y="84"/>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8" name="Freeform 17"/>
            <p:cNvSpPr>
              <a:spLocks/>
            </p:cNvSpPr>
            <p:nvPr/>
          </p:nvSpPr>
          <p:spPr bwMode="gray">
            <a:xfrm>
              <a:off x="3078" y="2308"/>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9" name="Freeform 18"/>
            <p:cNvSpPr>
              <a:spLocks/>
            </p:cNvSpPr>
            <p:nvPr/>
          </p:nvSpPr>
          <p:spPr bwMode="gray">
            <a:xfrm>
              <a:off x="2563" y="2558"/>
              <a:ext cx="89" cy="109"/>
            </a:xfrm>
            <a:custGeom>
              <a:avLst/>
              <a:gdLst/>
              <a:ahLst/>
              <a:cxnLst>
                <a:cxn ang="0">
                  <a:pos x="88" y="83"/>
                </a:cxn>
                <a:cxn ang="0">
                  <a:pos x="88" y="0"/>
                </a:cxn>
                <a:cxn ang="0">
                  <a:pos x="0" y="24"/>
                </a:cxn>
                <a:cxn ang="0">
                  <a:pos x="0" y="108"/>
                </a:cxn>
                <a:cxn ang="0">
                  <a:pos x="88" y="83"/>
                </a:cxn>
              </a:cxnLst>
              <a:rect l="0" t="0" r="r" b="b"/>
              <a:pathLst>
                <a:path w="89" h="109">
                  <a:moveTo>
                    <a:pt x="88" y="83"/>
                  </a:moveTo>
                  <a:lnTo>
                    <a:pt x="88" y="0"/>
                  </a:lnTo>
                  <a:lnTo>
                    <a:pt x="0" y="24"/>
                  </a:lnTo>
                  <a:lnTo>
                    <a:pt x="0" y="108"/>
                  </a:lnTo>
                  <a:lnTo>
                    <a:pt x="88"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0" name="Freeform 19"/>
            <p:cNvSpPr>
              <a:spLocks/>
            </p:cNvSpPr>
            <p:nvPr/>
          </p:nvSpPr>
          <p:spPr bwMode="gray">
            <a:xfrm>
              <a:off x="2692" y="2523"/>
              <a:ext cx="91" cy="108"/>
            </a:xfrm>
            <a:custGeom>
              <a:avLst/>
              <a:gdLst/>
              <a:ahLst/>
              <a:cxnLst>
                <a:cxn ang="0">
                  <a:pos x="90" y="82"/>
                </a:cxn>
                <a:cxn ang="0">
                  <a:pos x="90" y="0"/>
                </a:cxn>
                <a:cxn ang="0">
                  <a:pos x="0" y="24"/>
                </a:cxn>
                <a:cxn ang="0">
                  <a:pos x="0" y="107"/>
                </a:cxn>
                <a:cxn ang="0">
                  <a:pos x="90" y="82"/>
                </a:cxn>
              </a:cxnLst>
              <a:rect l="0" t="0" r="r" b="b"/>
              <a:pathLst>
                <a:path w="91" h="108">
                  <a:moveTo>
                    <a:pt x="90" y="82"/>
                  </a:moveTo>
                  <a:lnTo>
                    <a:pt x="90" y="0"/>
                  </a:lnTo>
                  <a:lnTo>
                    <a:pt x="0" y="24"/>
                  </a:lnTo>
                  <a:lnTo>
                    <a:pt x="0" y="107"/>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1" name="Freeform 20"/>
            <p:cNvSpPr>
              <a:spLocks/>
            </p:cNvSpPr>
            <p:nvPr/>
          </p:nvSpPr>
          <p:spPr bwMode="gray">
            <a:xfrm>
              <a:off x="2822" y="2491"/>
              <a:ext cx="88" cy="107"/>
            </a:xfrm>
            <a:custGeom>
              <a:avLst/>
              <a:gdLst/>
              <a:ahLst/>
              <a:cxnLst>
                <a:cxn ang="0">
                  <a:pos x="87" y="82"/>
                </a:cxn>
                <a:cxn ang="0">
                  <a:pos x="87" y="0"/>
                </a:cxn>
                <a:cxn ang="0">
                  <a:pos x="0" y="23"/>
                </a:cxn>
                <a:cxn ang="0">
                  <a:pos x="0" y="106"/>
                </a:cxn>
                <a:cxn ang="0">
                  <a:pos x="87" y="82"/>
                </a:cxn>
              </a:cxnLst>
              <a:rect l="0" t="0" r="r" b="b"/>
              <a:pathLst>
                <a:path w="88" h="107">
                  <a:moveTo>
                    <a:pt x="87" y="82"/>
                  </a:moveTo>
                  <a:lnTo>
                    <a:pt x="87" y="0"/>
                  </a:lnTo>
                  <a:lnTo>
                    <a:pt x="0" y="23"/>
                  </a:lnTo>
                  <a:lnTo>
                    <a:pt x="0" y="106"/>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2" name="Freeform 21"/>
            <p:cNvSpPr>
              <a:spLocks/>
            </p:cNvSpPr>
            <p:nvPr/>
          </p:nvSpPr>
          <p:spPr bwMode="gray">
            <a:xfrm>
              <a:off x="2951" y="2456"/>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3" name="Freeform 22"/>
            <p:cNvSpPr>
              <a:spLocks/>
            </p:cNvSpPr>
            <p:nvPr/>
          </p:nvSpPr>
          <p:spPr bwMode="gray">
            <a:xfrm>
              <a:off x="3078" y="2420"/>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4" name="Freeform 23"/>
            <p:cNvSpPr>
              <a:spLocks/>
            </p:cNvSpPr>
            <p:nvPr/>
          </p:nvSpPr>
          <p:spPr bwMode="gray">
            <a:xfrm>
              <a:off x="2563" y="2675"/>
              <a:ext cx="89" cy="104"/>
            </a:xfrm>
            <a:custGeom>
              <a:avLst/>
              <a:gdLst/>
              <a:ahLst/>
              <a:cxnLst>
                <a:cxn ang="0">
                  <a:pos x="88" y="79"/>
                </a:cxn>
                <a:cxn ang="0">
                  <a:pos x="88" y="0"/>
                </a:cxn>
                <a:cxn ang="0">
                  <a:pos x="0" y="23"/>
                </a:cxn>
                <a:cxn ang="0">
                  <a:pos x="0" y="103"/>
                </a:cxn>
                <a:cxn ang="0">
                  <a:pos x="88" y="79"/>
                </a:cxn>
              </a:cxnLst>
              <a:rect l="0" t="0" r="r" b="b"/>
              <a:pathLst>
                <a:path w="89" h="104">
                  <a:moveTo>
                    <a:pt x="88" y="79"/>
                  </a:moveTo>
                  <a:lnTo>
                    <a:pt x="88" y="0"/>
                  </a:lnTo>
                  <a:lnTo>
                    <a:pt x="0" y="23"/>
                  </a:lnTo>
                  <a:lnTo>
                    <a:pt x="0" y="103"/>
                  </a:lnTo>
                  <a:lnTo>
                    <a:pt x="88"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5" name="Freeform 24"/>
            <p:cNvSpPr>
              <a:spLocks/>
            </p:cNvSpPr>
            <p:nvPr/>
          </p:nvSpPr>
          <p:spPr bwMode="gray">
            <a:xfrm>
              <a:off x="2692" y="2639"/>
              <a:ext cx="91" cy="107"/>
            </a:xfrm>
            <a:custGeom>
              <a:avLst/>
              <a:gdLst/>
              <a:ahLst/>
              <a:cxnLst>
                <a:cxn ang="0">
                  <a:pos x="90" y="82"/>
                </a:cxn>
                <a:cxn ang="0">
                  <a:pos x="90" y="0"/>
                </a:cxn>
                <a:cxn ang="0">
                  <a:pos x="0" y="23"/>
                </a:cxn>
                <a:cxn ang="0">
                  <a:pos x="0" y="106"/>
                </a:cxn>
                <a:cxn ang="0">
                  <a:pos x="90" y="82"/>
                </a:cxn>
              </a:cxnLst>
              <a:rect l="0" t="0" r="r" b="b"/>
              <a:pathLst>
                <a:path w="91" h="107">
                  <a:moveTo>
                    <a:pt x="90" y="82"/>
                  </a:moveTo>
                  <a:lnTo>
                    <a:pt x="90" y="0"/>
                  </a:lnTo>
                  <a:lnTo>
                    <a:pt x="0" y="23"/>
                  </a:lnTo>
                  <a:lnTo>
                    <a:pt x="0" y="106"/>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6" name="Freeform 25"/>
            <p:cNvSpPr>
              <a:spLocks/>
            </p:cNvSpPr>
            <p:nvPr/>
          </p:nvSpPr>
          <p:spPr bwMode="gray">
            <a:xfrm>
              <a:off x="2822" y="2604"/>
              <a:ext cx="88" cy="108"/>
            </a:xfrm>
            <a:custGeom>
              <a:avLst/>
              <a:gdLst/>
              <a:ahLst/>
              <a:cxnLst>
                <a:cxn ang="0">
                  <a:pos x="87" y="82"/>
                </a:cxn>
                <a:cxn ang="0">
                  <a:pos x="87" y="0"/>
                </a:cxn>
                <a:cxn ang="0">
                  <a:pos x="0" y="24"/>
                </a:cxn>
                <a:cxn ang="0">
                  <a:pos x="0" y="107"/>
                </a:cxn>
                <a:cxn ang="0">
                  <a:pos x="87" y="82"/>
                </a:cxn>
              </a:cxnLst>
              <a:rect l="0" t="0" r="r" b="b"/>
              <a:pathLst>
                <a:path w="88" h="108">
                  <a:moveTo>
                    <a:pt x="87" y="82"/>
                  </a:moveTo>
                  <a:lnTo>
                    <a:pt x="87" y="0"/>
                  </a:lnTo>
                  <a:lnTo>
                    <a:pt x="0" y="24"/>
                  </a:lnTo>
                  <a:lnTo>
                    <a:pt x="0" y="107"/>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7" name="Freeform 26"/>
            <p:cNvSpPr>
              <a:spLocks/>
            </p:cNvSpPr>
            <p:nvPr/>
          </p:nvSpPr>
          <p:spPr bwMode="gray">
            <a:xfrm>
              <a:off x="2951" y="2570"/>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8" name="Freeform 27"/>
            <p:cNvSpPr>
              <a:spLocks/>
            </p:cNvSpPr>
            <p:nvPr/>
          </p:nvSpPr>
          <p:spPr bwMode="gray">
            <a:xfrm>
              <a:off x="3078" y="2534"/>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29" name="Freeform 28"/>
            <p:cNvSpPr>
              <a:spLocks/>
            </p:cNvSpPr>
            <p:nvPr/>
          </p:nvSpPr>
          <p:spPr bwMode="gray">
            <a:xfrm>
              <a:off x="2563" y="2789"/>
              <a:ext cx="89" cy="105"/>
            </a:xfrm>
            <a:custGeom>
              <a:avLst/>
              <a:gdLst/>
              <a:ahLst/>
              <a:cxnLst>
                <a:cxn ang="0">
                  <a:pos x="88" y="80"/>
                </a:cxn>
                <a:cxn ang="0">
                  <a:pos x="88" y="0"/>
                </a:cxn>
                <a:cxn ang="0">
                  <a:pos x="0" y="23"/>
                </a:cxn>
                <a:cxn ang="0">
                  <a:pos x="0" y="104"/>
                </a:cxn>
                <a:cxn ang="0">
                  <a:pos x="88" y="80"/>
                </a:cxn>
              </a:cxnLst>
              <a:rect l="0" t="0" r="r" b="b"/>
              <a:pathLst>
                <a:path w="89" h="105">
                  <a:moveTo>
                    <a:pt x="88" y="80"/>
                  </a:moveTo>
                  <a:lnTo>
                    <a:pt x="88" y="0"/>
                  </a:lnTo>
                  <a:lnTo>
                    <a:pt x="0" y="23"/>
                  </a:lnTo>
                  <a:lnTo>
                    <a:pt x="0" y="104"/>
                  </a:lnTo>
                  <a:lnTo>
                    <a:pt x="88"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0" name="Freeform 29"/>
            <p:cNvSpPr>
              <a:spLocks/>
            </p:cNvSpPr>
            <p:nvPr/>
          </p:nvSpPr>
          <p:spPr bwMode="gray">
            <a:xfrm>
              <a:off x="2692" y="2754"/>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1" name="Freeform 30"/>
            <p:cNvSpPr>
              <a:spLocks/>
            </p:cNvSpPr>
            <p:nvPr/>
          </p:nvSpPr>
          <p:spPr bwMode="gray">
            <a:xfrm>
              <a:off x="2822" y="2718"/>
              <a:ext cx="88" cy="108"/>
            </a:xfrm>
            <a:custGeom>
              <a:avLst/>
              <a:gdLst/>
              <a:ahLst/>
              <a:cxnLst>
                <a:cxn ang="0">
                  <a:pos x="87" y="83"/>
                </a:cxn>
                <a:cxn ang="0">
                  <a:pos x="87" y="0"/>
                </a:cxn>
                <a:cxn ang="0">
                  <a:pos x="0" y="23"/>
                </a:cxn>
                <a:cxn ang="0">
                  <a:pos x="0" y="107"/>
                </a:cxn>
                <a:cxn ang="0">
                  <a:pos x="87" y="83"/>
                </a:cxn>
              </a:cxnLst>
              <a:rect l="0" t="0" r="r" b="b"/>
              <a:pathLst>
                <a:path w="88" h="108">
                  <a:moveTo>
                    <a:pt x="87" y="83"/>
                  </a:moveTo>
                  <a:lnTo>
                    <a:pt x="87" y="0"/>
                  </a:lnTo>
                  <a:lnTo>
                    <a:pt x="0" y="23"/>
                  </a:lnTo>
                  <a:lnTo>
                    <a:pt x="0" y="107"/>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2" name="Freeform 31"/>
            <p:cNvSpPr>
              <a:spLocks/>
            </p:cNvSpPr>
            <p:nvPr/>
          </p:nvSpPr>
          <p:spPr bwMode="gray">
            <a:xfrm>
              <a:off x="2951" y="2683"/>
              <a:ext cx="90" cy="108"/>
            </a:xfrm>
            <a:custGeom>
              <a:avLst/>
              <a:gdLst/>
              <a:ahLst/>
              <a:cxnLst>
                <a:cxn ang="0">
                  <a:pos x="89" y="83"/>
                </a:cxn>
                <a:cxn ang="0">
                  <a:pos x="89" y="0"/>
                </a:cxn>
                <a:cxn ang="0">
                  <a:pos x="0" y="25"/>
                </a:cxn>
                <a:cxn ang="0">
                  <a:pos x="0" y="107"/>
                </a:cxn>
                <a:cxn ang="0">
                  <a:pos x="89" y="83"/>
                </a:cxn>
              </a:cxnLst>
              <a:rect l="0" t="0" r="r" b="b"/>
              <a:pathLst>
                <a:path w="90" h="108">
                  <a:moveTo>
                    <a:pt x="89" y="83"/>
                  </a:moveTo>
                  <a:lnTo>
                    <a:pt x="89" y="0"/>
                  </a:lnTo>
                  <a:lnTo>
                    <a:pt x="0" y="25"/>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3" name="Freeform 32"/>
            <p:cNvSpPr>
              <a:spLocks/>
            </p:cNvSpPr>
            <p:nvPr/>
          </p:nvSpPr>
          <p:spPr bwMode="gray">
            <a:xfrm>
              <a:off x="3078" y="2648"/>
              <a:ext cx="91" cy="110"/>
            </a:xfrm>
            <a:custGeom>
              <a:avLst/>
              <a:gdLst/>
              <a:ahLst/>
              <a:cxnLst>
                <a:cxn ang="0">
                  <a:pos x="90" y="83"/>
                </a:cxn>
                <a:cxn ang="0">
                  <a:pos x="90" y="0"/>
                </a:cxn>
                <a:cxn ang="0">
                  <a:pos x="0" y="24"/>
                </a:cxn>
                <a:cxn ang="0">
                  <a:pos x="0" y="109"/>
                </a:cxn>
                <a:cxn ang="0">
                  <a:pos x="90" y="83"/>
                </a:cxn>
              </a:cxnLst>
              <a:rect l="0" t="0" r="r" b="b"/>
              <a:pathLst>
                <a:path w="91" h="110">
                  <a:moveTo>
                    <a:pt x="90" y="83"/>
                  </a:moveTo>
                  <a:lnTo>
                    <a:pt x="90" y="0"/>
                  </a:lnTo>
                  <a:lnTo>
                    <a:pt x="0" y="24"/>
                  </a:lnTo>
                  <a:lnTo>
                    <a:pt x="0" y="109"/>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4" name="Freeform 33"/>
            <p:cNvSpPr>
              <a:spLocks/>
            </p:cNvSpPr>
            <p:nvPr/>
          </p:nvSpPr>
          <p:spPr bwMode="gray">
            <a:xfrm>
              <a:off x="2563" y="2901"/>
              <a:ext cx="89" cy="107"/>
            </a:xfrm>
            <a:custGeom>
              <a:avLst/>
              <a:gdLst/>
              <a:ahLst/>
              <a:cxnLst>
                <a:cxn ang="0">
                  <a:pos x="88" y="81"/>
                </a:cxn>
                <a:cxn ang="0">
                  <a:pos x="88" y="0"/>
                </a:cxn>
                <a:cxn ang="0">
                  <a:pos x="0" y="24"/>
                </a:cxn>
                <a:cxn ang="0">
                  <a:pos x="0" y="106"/>
                </a:cxn>
                <a:cxn ang="0">
                  <a:pos x="88" y="81"/>
                </a:cxn>
              </a:cxnLst>
              <a:rect l="0" t="0" r="r" b="b"/>
              <a:pathLst>
                <a:path w="89" h="107">
                  <a:moveTo>
                    <a:pt x="88" y="81"/>
                  </a:moveTo>
                  <a:lnTo>
                    <a:pt x="88" y="0"/>
                  </a:lnTo>
                  <a:lnTo>
                    <a:pt x="0" y="24"/>
                  </a:lnTo>
                  <a:lnTo>
                    <a:pt x="0" y="106"/>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5" name="Freeform 34"/>
            <p:cNvSpPr>
              <a:spLocks/>
            </p:cNvSpPr>
            <p:nvPr/>
          </p:nvSpPr>
          <p:spPr bwMode="gray">
            <a:xfrm>
              <a:off x="2692" y="2867"/>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6" name="Freeform 35"/>
            <p:cNvSpPr>
              <a:spLocks/>
            </p:cNvSpPr>
            <p:nvPr/>
          </p:nvSpPr>
          <p:spPr bwMode="gray">
            <a:xfrm>
              <a:off x="2822" y="2834"/>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7" name="Freeform 36"/>
            <p:cNvSpPr>
              <a:spLocks/>
            </p:cNvSpPr>
            <p:nvPr/>
          </p:nvSpPr>
          <p:spPr bwMode="gray">
            <a:xfrm>
              <a:off x="2951" y="2799"/>
              <a:ext cx="90" cy="105"/>
            </a:xfrm>
            <a:custGeom>
              <a:avLst/>
              <a:gdLst/>
              <a:ahLst/>
              <a:cxnLst>
                <a:cxn ang="0">
                  <a:pos x="89" y="79"/>
                </a:cxn>
                <a:cxn ang="0">
                  <a:pos x="89" y="0"/>
                </a:cxn>
                <a:cxn ang="0">
                  <a:pos x="0" y="23"/>
                </a:cxn>
                <a:cxn ang="0">
                  <a:pos x="0" y="104"/>
                </a:cxn>
                <a:cxn ang="0">
                  <a:pos x="89" y="79"/>
                </a:cxn>
              </a:cxnLst>
              <a:rect l="0" t="0" r="r" b="b"/>
              <a:pathLst>
                <a:path w="90" h="105">
                  <a:moveTo>
                    <a:pt x="89" y="79"/>
                  </a:moveTo>
                  <a:lnTo>
                    <a:pt x="89" y="0"/>
                  </a:lnTo>
                  <a:lnTo>
                    <a:pt x="0" y="23"/>
                  </a:lnTo>
                  <a:lnTo>
                    <a:pt x="0" y="104"/>
                  </a:lnTo>
                  <a:lnTo>
                    <a:pt x="89"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38" name="Freeform 37"/>
            <p:cNvSpPr>
              <a:spLocks/>
            </p:cNvSpPr>
            <p:nvPr/>
          </p:nvSpPr>
          <p:spPr bwMode="gray">
            <a:xfrm>
              <a:off x="3078" y="2762"/>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grpSp>
      <p:sp>
        <p:nvSpPr>
          <p:cNvPr id="39" name="Rectangle 38"/>
          <p:cNvSpPr>
            <a:spLocks noChangeArrowheads="1"/>
          </p:cNvSpPr>
          <p:nvPr/>
        </p:nvSpPr>
        <p:spPr bwMode="auto">
          <a:xfrm>
            <a:off x="7346950" y="5172028"/>
            <a:ext cx="2254250" cy="923972"/>
          </a:xfrm>
          <a:prstGeom prst="rect">
            <a:avLst/>
          </a:prstGeom>
          <a:noFill/>
          <a:ln w="9525">
            <a:no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sz="1800" dirty="0">
                <a:latin typeface="Courier New" pitchFamily="-111" charset="0"/>
              </a:rPr>
              <a:t>PARCELS</a:t>
            </a:r>
            <a:r>
              <a:rPr lang="en-US" sz="1800" dirty="0"/>
              <a:t>:</a:t>
            </a:r>
            <a:endParaRPr lang="en-US" sz="1800" dirty="0" smtClean="0"/>
          </a:p>
          <a:p>
            <a:pPr algn="l" eaLnBrk="0" hangingPunct="0">
              <a:lnSpc>
                <a:spcPct val="100000"/>
              </a:lnSpc>
              <a:spcBef>
                <a:spcPct val="0"/>
              </a:spcBef>
              <a:buClrTx/>
            </a:pPr>
            <a:r>
              <a:rPr lang="en-US" sz="1800" dirty="0" smtClean="0"/>
              <a:t>Updated view, LT table and triggers</a:t>
            </a:r>
            <a:endParaRPr lang="en-US" sz="1800" dirty="0"/>
          </a:p>
        </p:txBody>
      </p:sp>
      <p:grpSp>
        <p:nvGrpSpPr>
          <p:cNvPr id="40" name="Group 39"/>
          <p:cNvGrpSpPr>
            <a:grpSpLocks/>
          </p:cNvGrpSpPr>
          <p:nvPr/>
        </p:nvGrpSpPr>
        <p:grpSpPr bwMode="auto">
          <a:xfrm>
            <a:off x="7702550" y="3527378"/>
            <a:ext cx="1268413" cy="1557338"/>
            <a:chOff x="4479" y="2112"/>
            <a:chExt cx="737" cy="981"/>
          </a:xfrm>
        </p:grpSpPr>
        <p:sp>
          <p:nvSpPr>
            <p:cNvPr id="41" name="Freeform 40"/>
            <p:cNvSpPr>
              <a:spLocks/>
            </p:cNvSpPr>
            <p:nvPr/>
          </p:nvSpPr>
          <p:spPr bwMode="gray">
            <a:xfrm>
              <a:off x="4479" y="2112"/>
              <a:ext cx="737" cy="981"/>
            </a:xfrm>
            <a:custGeom>
              <a:avLst/>
              <a:gdLst/>
              <a:ahLst/>
              <a:cxnLst>
                <a:cxn ang="0">
                  <a:pos x="736" y="782"/>
                </a:cxn>
                <a:cxn ang="0">
                  <a:pos x="0" y="980"/>
                </a:cxn>
                <a:cxn ang="0">
                  <a:pos x="0" y="197"/>
                </a:cxn>
                <a:cxn ang="0">
                  <a:pos x="736" y="0"/>
                </a:cxn>
                <a:cxn ang="0">
                  <a:pos x="736" y="782"/>
                </a:cxn>
              </a:cxnLst>
              <a:rect l="0" t="0" r="r" b="b"/>
              <a:pathLst>
                <a:path w="737" h="981">
                  <a:moveTo>
                    <a:pt x="736" y="782"/>
                  </a:moveTo>
                  <a:lnTo>
                    <a:pt x="0" y="980"/>
                  </a:lnTo>
                  <a:lnTo>
                    <a:pt x="0" y="197"/>
                  </a:lnTo>
                  <a:lnTo>
                    <a:pt x="736" y="0"/>
                  </a:lnTo>
                  <a:lnTo>
                    <a:pt x="736" y="782"/>
                  </a:lnTo>
                </a:path>
              </a:pathLst>
            </a:custGeom>
            <a:solidFill>
              <a:srgbClr val="B2B2B2"/>
            </a:solidFill>
            <a:ln w="9525" cap="rnd">
              <a:noFill/>
              <a:round/>
              <a:headEnd type="none" w="sm" len="sm"/>
              <a:tailEnd type="none" w="sm" len="sm"/>
            </a:ln>
            <a:effectLst/>
          </p:spPr>
          <p:txBody>
            <a:bodyPr>
              <a:prstTxWarp prst="textNoShape">
                <a:avLst/>
              </a:prstTxWarp>
            </a:bodyPr>
            <a:lstStyle/>
            <a:p>
              <a:endParaRPr lang="en-US"/>
            </a:p>
          </p:txBody>
        </p:sp>
        <p:sp>
          <p:nvSpPr>
            <p:cNvPr id="42" name="Freeform 41"/>
            <p:cNvSpPr>
              <a:spLocks/>
            </p:cNvSpPr>
            <p:nvPr/>
          </p:nvSpPr>
          <p:spPr bwMode="gray">
            <a:xfrm>
              <a:off x="4509" y="2154"/>
              <a:ext cx="675" cy="899"/>
            </a:xfrm>
            <a:custGeom>
              <a:avLst/>
              <a:gdLst/>
              <a:ahLst/>
              <a:cxnLst>
                <a:cxn ang="0">
                  <a:pos x="674" y="717"/>
                </a:cxn>
                <a:cxn ang="0">
                  <a:pos x="0" y="898"/>
                </a:cxn>
                <a:cxn ang="0">
                  <a:pos x="0" y="180"/>
                </a:cxn>
                <a:cxn ang="0">
                  <a:pos x="674" y="0"/>
                </a:cxn>
                <a:cxn ang="0">
                  <a:pos x="674" y="717"/>
                </a:cxn>
              </a:cxnLst>
              <a:rect l="0" t="0" r="r" b="b"/>
              <a:pathLst>
                <a:path w="675" h="899">
                  <a:moveTo>
                    <a:pt x="674" y="717"/>
                  </a:moveTo>
                  <a:lnTo>
                    <a:pt x="0" y="898"/>
                  </a:lnTo>
                  <a:lnTo>
                    <a:pt x="0" y="180"/>
                  </a:lnTo>
                  <a:lnTo>
                    <a:pt x="674" y="0"/>
                  </a:lnTo>
                  <a:lnTo>
                    <a:pt x="674" y="717"/>
                  </a:lnTo>
                </a:path>
              </a:pathLst>
            </a:custGeom>
            <a:solidFill>
              <a:srgbClr val="FFFFCC"/>
            </a:solidFill>
            <a:ln w="9525" cap="rnd">
              <a:noFill/>
              <a:round/>
              <a:headEnd type="none" w="sm" len="sm"/>
              <a:tailEnd type="none" w="sm" len="sm"/>
            </a:ln>
            <a:effectLst/>
          </p:spPr>
          <p:txBody>
            <a:bodyPr>
              <a:prstTxWarp prst="textNoShape">
                <a:avLst/>
              </a:prstTxWarp>
            </a:bodyPr>
            <a:lstStyle/>
            <a:p>
              <a:endParaRPr lang="en-US"/>
            </a:p>
          </p:txBody>
        </p:sp>
        <p:sp>
          <p:nvSpPr>
            <p:cNvPr id="43" name="Freeform 42"/>
            <p:cNvSpPr>
              <a:spLocks/>
            </p:cNvSpPr>
            <p:nvPr/>
          </p:nvSpPr>
          <p:spPr bwMode="gray">
            <a:xfrm>
              <a:off x="4540" y="2330"/>
              <a:ext cx="89" cy="107"/>
            </a:xfrm>
            <a:custGeom>
              <a:avLst/>
              <a:gdLst/>
              <a:ahLst/>
              <a:cxnLst>
                <a:cxn ang="0">
                  <a:pos x="88" y="82"/>
                </a:cxn>
                <a:cxn ang="0">
                  <a:pos x="88" y="0"/>
                </a:cxn>
                <a:cxn ang="0">
                  <a:pos x="0" y="25"/>
                </a:cxn>
                <a:cxn ang="0">
                  <a:pos x="0" y="106"/>
                </a:cxn>
                <a:cxn ang="0">
                  <a:pos x="88" y="82"/>
                </a:cxn>
              </a:cxnLst>
              <a:rect l="0" t="0" r="r" b="b"/>
              <a:pathLst>
                <a:path w="89" h="107">
                  <a:moveTo>
                    <a:pt x="88" y="82"/>
                  </a:moveTo>
                  <a:lnTo>
                    <a:pt x="88" y="0"/>
                  </a:lnTo>
                  <a:lnTo>
                    <a:pt x="0" y="25"/>
                  </a:lnTo>
                  <a:lnTo>
                    <a:pt x="0" y="106"/>
                  </a:lnTo>
                  <a:lnTo>
                    <a:pt x="88"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44" name="Freeform 43"/>
            <p:cNvSpPr>
              <a:spLocks/>
            </p:cNvSpPr>
            <p:nvPr/>
          </p:nvSpPr>
          <p:spPr bwMode="gray">
            <a:xfrm>
              <a:off x="4670" y="2296"/>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45" name="Freeform 44"/>
            <p:cNvSpPr>
              <a:spLocks/>
            </p:cNvSpPr>
            <p:nvPr/>
          </p:nvSpPr>
          <p:spPr bwMode="gray">
            <a:xfrm>
              <a:off x="4799" y="2259"/>
              <a:ext cx="88" cy="109"/>
            </a:xfrm>
            <a:custGeom>
              <a:avLst/>
              <a:gdLst/>
              <a:ahLst/>
              <a:cxnLst>
                <a:cxn ang="0">
                  <a:pos x="87" y="83"/>
                </a:cxn>
                <a:cxn ang="0">
                  <a:pos x="87" y="0"/>
                </a:cxn>
                <a:cxn ang="0">
                  <a:pos x="0" y="24"/>
                </a:cxn>
                <a:cxn ang="0">
                  <a:pos x="0" y="108"/>
                </a:cxn>
                <a:cxn ang="0">
                  <a:pos x="87" y="83"/>
                </a:cxn>
              </a:cxnLst>
              <a:rect l="0" t="0" r="r" b="b"/>
              <a:pathLst>
                <a:path w="88" h="109">
                  <a:moveTo>
                    <a:pt x="87" y="83"/>
                  </a:moveTo>
                  <a:lnTo>
                    <a:pt x="87" y="0"/>
                  </a:lnTo>
                  <a:lnTo>
                    <a:pt x="0" y="24"/>
                  </a:lnTo>
                  <a:lnTo>
                    <a:pt x="0" y="108"/>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46" name="Freeform 45"/>
            <p:cNvSpPr>
              <a:spLocks/>
            </p:cNvSpPr>
            <p:nvPr/>
          </p:nvSpPr>
          <p:spPr bwMode="gray">
            <a:xfrm>
              <a:off x="4928" y="2225"/>
              <a:ext cx="90" cy="107"/>
            </a:xfrm>
            <a:custGeom>
              <a:avLst/>
              <a:gdLst/>
              <a:ahLst/>
              <a:cxnLst>
                <a:cxn ang="0">
                  <a:pos x="89" y="81"/>
                </a:cxn>
                <a:cxn ang="0">
                  <a:pos x="89" y="0"/>
                </a:cxn>
                <a:cxn ang="0">
                  <a:pos x="0" y="24"/>
                </a:cxn>
                <a:cxn ang="0">
                  <a:pos x="0" y="106"/>
                </a:cxn>
                <a:cxn ang="0">
                  <a:pos x="89" y="81"/>
                </a:cxn>
              </a:cxnLst>
              <a:rect l="0" t="0" r="r" b="b"/>
              <a:pathLst>
                <a:path w="90" h="107">
                  <a:moveTo>
                    <a:pt x="89" y="81"/>
                  </a:moveTo>
                  <a:lnTo>
                    <a:pt x="89" y="0"/>
                  </a:lnTo>
                  <a:lnTo>
                    <a:pt x="0" y="24"/>
                  </a:lnTo>
                  <a:lnTo>
                    <a:pt x="0" y="106"/>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47" name="Freeform 46"/>
            <p:cNvSpPr>
              <a:spLocks/>
            </p:cNvSpPr>
            <p:nvPr/>
          </p:nvSpPr>
          <p:spPr bwMode="gray">
            <a:xfrm>
              <a:off x="5055" y="2193"/>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48" name="Freeform 47"/>
            <p:cNvSpPr>
              <a:spLocks/>
            </p:cNvSpPr>
            <p:nvPr/>
          </p:nvSpPr>
          <p:spPr bwMode="gray">
            <a:xfrm>
              <a:off x="4540" y="2445"/>
              <a:ext cx="89" cy="108"/>
            </a:xfrm>
            <a:custGeom>
              <a:avLst/>
              <a:gdLst/>
              <a:ahLst/>
              <a:cxnLst>
                <a:cxn ang="0">
                  <a:pos x="88" y="81"/>
                </a:cxn>
                <a:cxn ang="0">
                  <a:pos x="88" y="0"/>
                </a:cxn>
                <a:cxn ang="0">
                  <a:pos x="0" y="23"/>
                </a:cxn>
                <a:cxn ang="0">
                  <a:pos x="0" y="107"/>
                </a:cxn>
                <a:cxn ang="0">
                  <a:pos x="88" y="81"/>
                </a:cxn>
              </a:cxnLst>
              <a:rect l="0" t="0" r="r" b="b"/>
              <a:pathLst>
                <a:path w="89" h="108">
                  <a:moveTo>
                    <a:pt x="88" y="81"/>
                  </a:moveTo>
                  <a:lnTo>
                    <a:pt x="88" y="0"/>
                  </a:lnTo>
                  <a:lnTo>
                    <a:pt x="0" y="23"/>
                  </a:lnTo>
                  <a:lnTo>
                    <a:pt x="0" y="107"/>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49" name="Freeform 48"/>
            <p:cNvSpPr>
              <a:spLocks/>
            </p:cNvSpPr>
            <p:nvPr/>
          </p:nvSpPr>
          <p:spPr bwMode="gray">
            <a:xfrm>
              <a:off x="4670" y="2408"/>
              <a:ext cx="90" cy="108"/>
            </a:xfrm>
            <a:custGeom>
              <a:avLst/>
              <a:gdLst/>
              <a:ahLst/>
              <a:cxnLst>
                <a:cxn ang="0">
                  <a:pos x="89" y="83"/>
                </a:cxn>
                <a:cxn ang="0">
                  <a:pos x="89" y="0"/>
                </a:cxn>
                <a:cxn ang="0">
                  <a:pos x="0" y="23"/>
                </a:cxn>
                <a:cxn ang="0">
                  <a:pos x="0" y="107"/>
                </a:cxn>
                <a:cxn ang="0">
                  <a:pos x="89" y="83"/>
                </a:cxn>
              </a:cxnLst>
              <a:rect l="0" t="0" r="r" b="b"/>
              <a:pathLst>
                <a:path w="90" h="108">
                  <a:moveTo>
                    <a:pt x="89" y="83"/>
                  </a:moveTo>
                  <a:lnTo>
                    <a:pt x="89" y="0"/>
                  </a:lnTo>
                  <a:lnTo>
                    <a:pt x="0" y="23"/>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 name="Freeform 49"/>
            <p:cNvSpPr>
              <a:spLocks/>
            </p:cNvSpPr>
            <p:nvPr/>
          </p:nvSpPr>
          <p:spPr bwMode="gray">
            <a:xfrm>
              <a:off x="4799" y="2376"/>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1" name="Freeform 50"/>
            <p:cNvSpPr>
              <a:spLocks/>
            </p:cNvSpPr>
            <p:nvPr/>
          </p:nvSpPr>
          <p:spPr bwMode="gray">
            <a:xfrm>
              <a:off x="4928" y="2340"/>
              <a:ext cx="90" cy="110"/>
            </a:xfrm>
            <a:custGeom>
              <a:avLst/>
              <a:gdLst/>
              <a:ahLst/>
              <a:cxnLst>
                <a:cxn ang="0">
                  <a:pos x="89" y="84"/>
                </a:cxn>
                <a:cxn ang="0">
                  <a:pos x="89" y="0"/>
                </a:cxn>
                <a:cxn ang="0">
                  <a:pos x="0" y="24"/>
                </a:cxn>
                <a:cxn ang="0">
                  <a:pos x="0" y="109"/>
                </a:cxn>
                <a:cxn ang="0">
                  <a:pos x="89" y="84"/>
                </a:cxn>
              </a:cxnLst>
              <a:rect l="0" t="0" r="r" b="b"/>
              <a:pathLst>
                <a:path w="90" h="110">
                  <a:moveTo>
                    <a:pt x="89" y="84"/>
                  </a:moveTo>
                  <a:lnTo>
                    <a:pt x="89" y="0"/>
                  </a:lnTo>
                  <a:lnTo>
                    <a:pt x="0" y="24"/>
                  </a:lnTo>
                  <a:lnTo>
                    <a:pt x="0" y="109"/>
                  </a:lnTo>
                  <a:lnTo>
                    <a:pt x="89" y="84"/>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2" name="Freeform 51"/>
            <p:cNvSpPr>
              <a:spLocks/>
            </p:cNvSpPr>
            <p:nvPr/>
          </p:nvSpPr>
          <p:spPr bwMode="gray">
            <a:xfrm>
              <a:off x="5055" y="2308"/>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3" name="Freeform 52"/>
            <p:cNvSpPr>
              <a:spLocks/>
            </p:cNvSpPr>
            <p:nvPr/>
          </p:nvSpPr>
          <p:spPr bwMode="gray">
            <a:xfrm>
              <a:off x="4540" y="2559"/>
              <a:ext cx="89" cy="109"/>
            </a:xfrm>
            <a:custGeom>
              <a:avLst/>
              <a:gdLst/>
              <a:ahLst/>
              <a:cxnLst>
                <a:cxn ang="0">
                  <a:pos x="88" y="83"/>
                </a:cxn>
                <a:cxn ang="0">
                  <a:pos x="88" y="0"/>
                </a:cxn>
                <a:cxn ang="0">
                  <a:pos x="0" y="24"/>
                </a:cxn>
                <a:cxn ang="0">
                  <a:pos x="0" y="108"/>
                </a:cxn>
                <a:cxn ang="0">
                  <a:pos x="88" y="83"/>
                </a:cxn>
              </a:cxnLst>
              <a:rect l="0" t="0" r="r" b="b"/>
              <a:pathLst>
                <a:path w="89" h="109">
                  <a:moveTo>
                    <a:pt x="88" y="83"/>
                  </a:moveTo>
                  <a:lnTo>
                    <a:pt x="88" y="0"/>
                  </a:lnTo>
                  <a:lnTo>
                    <a:pt x="0" y="24"/>
                  </a:lnTo>
                  <a:lnTo>
                    <a:pt x="0" y="108"/>
                  </a:lnTo>
                  <a:lnTo>
                    <a:pt x="88"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4" name="Freeform 53"/>
            <p:cNvSpPr>
              <a:spLocks/>
            </p:cNvSpPr>
            <p:nvPr/>
          </p:nvSpPr>
          <p:spPr bwMode="gray">
            <a:xfrm>
              <a:off x="4670" y="2524"/>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5" name="Freeform 54"/>
            <p:cNvSpPr>
              <a:spLocks/>
            </p:cNvSpPr>
            <p:nvPr/>
          </p:nvSpPr>
          <p:spPr bwMode="gray">
            <a:xfrm>
              <a:off x="4799" y="2492"/>
              <a:ext cx="88" cy="107"/>
            </a:xfrm>
            <a:custGeom>
              <a:avLst/>
              <a:gdLst/>
              <a:ahLst/>
              <a:cxnLst>
                <a:cxn ang="0">
                  <a:pos x="87" y="82"/>
                </a:cxn>
                <a:cxn ang="0">
                  <a:pos x="87" y="0"/>
                </a:cxn>
                <a:cxn ang="0">
                  <a:pos x="0" y="23"/>
                </a:cxn>
                <a:cxn ang="0">
                  <a:pos x="0" y="106"/>
                </a:cxn>
                <a:cxn ang="0">
                  <a:pos x="87" y="82"/>
                </a:cxn>
              </a:cxnLst>
              <a:rect l="0" t="0" r="r" b="b"/>
              <a:pathLst>
                <a:path w="88" h="107">
                  <a:moveTo>
                    <a:pt x="87" y="82"/>
                  </a:moveTo>
                  <a:lnTo>
                    <a:pt x="87" y="0"/>
                  </a:lnTo>
                  <a:lnTo>
                    <a:pt x="0" y="23"/>
                  </a:lnTo>
                  <a:lnTo>
                    <a:pt x="0" y="106"/>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6" name="Freeform 55"/>
            <p:cNvSpPr>
              <a:spLocks/>
            </p:cNvSpPr>
            <p:nvPr/>
          </p:nvSpPr>
          <p:spPr bwMode="gray">
            <a:xfrm>
              <a:off x="4928" y="2457"/>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7" name="Freeform 56"/>
            <p:cNvSpPr>
              <a:spLocks/>
            </p:cNvSpPr>
            <p:nvPr/>
          </p:nvSpPr>
          <p:spPr bwMode="gray">
            <a:xfrm>
              <a:off x="5055" y="2420"/>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8" name="Freeform 57"/>
            <p:cNvSpPr>
              <a:spLocks/>
            </p:cNvSpPr>
            <p:nvPr/>
          </p:nvSpPr>
          <p:spPr bwMode="gray">
            <a:xfrm>
              <a:off x="4540" y="2677"/>
              <a:ext cx="89" cy="104"/>
            </a:xfrm>
            <a:custGeom>
              <a:avLst/>
              <a:gdLst/>
              <a:ahLst/>
              <a:cxnLst>
                <a:cxn ang="0">
                  <a:pos x="88" y="79"/>
                </a:cxn>
                <a:cxn ang="0">
                  <a:pos x="88" y="0"/>
                </a:cxn>
                <a:cxn ang="0">
                  <a:pos x="0" y="23"/>
                </a:cxn>
                <a:cxn ang="0">
                  <a:pos x="0" y="103"/>
                </a:cxn>
                <a:cxn ang="0">
                  <a:pos x="88" y="79"/>
                </a:cxn>
              </a:cxnLst>
              <a:rect l="0" t="0" r="r" b="b"/>
              <a:pathLst>
                <a:path w="89" h="104">
                  <a:moveTo>
                    <a:pt x="88" y="79"/>
                  </a:moveTo>
                  <a:lnTo>
                    <a:pt x="88" y="0"/>
                  </a:lnTo>
                  <a:lnTo>
                    <a:pt x="0" y="23"/>
                  </a:lnTo>
                  <a:lnTo>
                    <a:pt x="0" y="103"/>
                  </a:lnTo>
                  <a:lnTo>
                    <a:pt x="88"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9" name="Freeform 58"/>
            <p:cNvSpPr>
              <a:spLocks/>
            </p:cNvSpPr>
            <p:nvPr/>
          </p:nvSpPr>
          <p:spPr bwMode="gray">
            <a:xfrm>
              <a:off x="4670" y="2640"/>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0" name="Freeform 59"/>
            <p:cNvSpPr>
              <a:spLocks/>
            </p:cNvSpPr>
            <p:nvPr/>
          </p:nvSpPr>
          <p:spPr bwMode="gray">
            <a:xfrm>
              <a:off x="4799" y="2605"/>
              <a:ext cx="88" cy="108"/>
            </a:xfrm>
            <a:custGeom>
              <a:avLst/>
              <a:gdLst/>
              <a:ahLst/>
              <a:cxnLst>
                <a:cxn ang="0">
                  <a:pos x="87" y="82"/>
                </a:cxn>
                <a:cxn ang="0">
                  <a:pos x="87" y="0"/>
                </a:cxn>
                <a:cxn ang="0">
                  <a:pos x="0" y="24"/>
                </a:cxn>
                <a:cxn ang="0">
                  <a:pos x="0" y="107"/>
                </a:cxn>
                <a:cxn ang="0">
                  <a:pos x="87" y="82"/>
                </a:cxn>
              </a:cxnLst>
              <a:rect l="0" t="0" r="r" b="b"/>
              <a:pathLst>
                <a:path w="88" h="108">
                  <a:moveTo>
                    <a:pt x="87" y="82"/>
                  </a:moveTo>
                  <a:lnTo>
                    <a:pt x="87" y="0"/>
                  </a:lnTo>
                  <a:lnTo>
                    <a:pt x="0" y="24"/>
                  </a:lnTo>
                  <a:lnTo>
                    <a:pt x="0" y="107"/>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1" name="Freeform 60"/>
            <p:cNvSpPr>
              <a:spLocks/>
            </p:cNvSpPr>
            <p:nvPr/>
          </p:nvSpPr>
          <p:spPr bwMode="gray">
            <a:xfrm>
              <a:off x="4928" y="2571"/>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2" name="Freeform 61"/>
            <p:cNvSpPr>
              <a:spLocks/>
            </p:cNvSpPr>
            <p:nvPr/>
          </p:nvSpPr>
          <p:spPr bwMode="gray">
            <a:xfrm>
              <a:off x="5055" y="2535"/>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3" name="Freeform 62"/>
            <p:cNvSpPr>
              <a:spLocks/>
            </p:cNvSpPr>
            <p:nvPr/>
          </p:nvSpPr>
          <p:spPr bwMode="gray">
            <a:xfrm>
              <a:off x="4540" y="2791"/>
              <a:ext cx="89" cy="105"/>
            </a:xfrm>
            <a:custGeom>
              <a:avLst/>
              <a:gdLst/>
              <a:ahLst/>
              <a:cxnLst>
                <a:cxn ang="0">
                  <a:pos x="88" y="80"/>
                </a:cxn>
                <a:cxn ang="0">
                  <a:pos x="88" y="0"/>
                </a:cxn>
                <a:cxn ang="0">
                  <a:pos x="0" y="23"/>
                </a:cxn>
                <a:cxn ang="0">
                  <a:pos x="0" y="104"/>
                </a:cxn>
                <a:cxn ang="0">
                  <a:pos x="88" y="80"/>
                </a:cxn>
              </a:cxnLst>
              <a:rect l="0" t="0" r="r" b="b"/>
              <a:pathLst>
                <a:path w="89" h="105">
                  <a:moveTo>
                    <a:pt x="88" y="80"/>
                  </a:moveTo>
                  <a:lnTo>
                    <a:pt x="88" y="0"/>
                  </a:lnTo>
                  <a:lnTo>
                    <a:pt x="0" y="23"/>
                  </a:lnTo>
                  <a:lnTo>
                    <a:pt x="0" y="104"/>
                  </a:lnTo>
                  <a:lnTo>
                    <a:pt x="88"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4" name="Freeform 63"/>
            <p:cNvSpPr>
              <a:spLocks/>
            </p:cNvSpPr>
            <p:nvPr/>
          </p:nvSpPr>
          <p:spPr bwMode="gray">
            <a:xfrm>
              <a:off x="4670" y="2756"/>
              <a:ext cx="90" cy="105"/>
            </a:xfrm>
            <a:custGeom>
              <a:avLst/>
              <a:gdLst/>
              <a:ahLst/>
              <a:cxnLst>
                <a:cxn ang="0">
                  <a:pos x="89" y="80"/>
                </a:cxn>
                <a:cxn ang="0">
                  <a:pos x="89" y="0"/>
                </a:cxn>
                <a:cxn ang="0">
                  <a:pos x="0" y="23"/>
                </a:cxn>
                <a:cxn ang="0">
                  <a:pos x="0" y="104"/>
                </a:cxn>
                <a:cxn ang="0">
                  <a:pos x="89" y="80"/>
                </a:cxn>
              </a:cxnLst>
              <a:rect l="0" t="0" r="r" b="b"/>
              <a:pathLst>
                <a:path w="90" h="105">
                  <a:moveTo>
                    <a:pt x="89" y="80"/>
                  </a:moveTo>
                  <a:lnTo>
                    <a:pt x="89" y="0"/>
                  </a:lnTo>
                  <a:lnTo>
                    <a:pt x="0" y="23"/>
                  </a:lnTo>
                  <a:lnTo>
                    <a:pt x="0" y="104"/>
                  </a:lnTo>
                  <a:lnTo>
                    <a:pt x="89"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5" name="Freeform 64"/>
            <p:cNvSpPr>
              <a:spLocks/>
            </p:cNvSpPr>
            <p:nvPr/>
          </p:nvSpPr>
          <p:spPr bwMode="gray">
            <a:xfrm>
              <a:off x="4799" y="2720"/>
              <a:ext cx="88" cy="108"/>
            </a:xfrm>
            <a:custGeom>
              <a:avLst/>
              <a:gdLst/>
              <a:ahLst/>
              <a:cxnLst>
                <a:cxn ang="0">
                  <a:pos x="87" y="83"/>
                </a:cxn>
                <a:cxn ang="0">
                  <a:pos x="87" y="0"/>
                </a:cxn>
                <a:cxn ang="0">
                  <a:pos x="0" y="23"/>
                </a:cxn>
                <a:cxn ang="0">
                  <a:pos x="0" y="107"/>
                </a:cxn>
                <a:cxn ang="0">
                  <a:pos x="87" y="83"/>
                </a:cxn>
              </a:cxnLst>
              <a:rect l="0" t="0" r="r" b="b"/>
              <a:pathLst>
                <a:path w="88" h="108">
                  <a:moveTo>
                    <a:pt x="87" y="83"/>
                  </a:moveTo>
                  <a:lnTo>
                    <a:pt x="87" y="0"/>
                  </a:lnTo>
                  <a:lnTo>
                    <a:pt x="0" y="23"/>
                  </a:lnTo>
                  <a:lnTo>
                    <a:pt x="0" y="107"/>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6" name="Freeform 65"/>
            <p:cNvSpPr>
              <a:spLocks/>
            </p:cNvSpPr>
            <p:nvPr/>
          </p:nvSpPr>
          <p:spPr bwMode="gray">
            <a:xfrm>
              <a:off x="4928" y="2685"/>
              <a:ext cx="90" cy="108"/>
            </a:xfrm>
            <a:custGeom>
              <a:avLst/>
              <a:gdLst/>
              <a:ahLst/>
              <a:cxnLst>
                <a:cxn ang="0">
                  <a:pos x="89" y="83"/>
                </a:cxn>
                <a:cxn ang="0">
                  <a:pos x="89" y="0"/>
                </a:cxn>
                <a:cxn ang="0">
                  <a:pos x="0" y="25"/>
                </a:cxn>
                <a:cxn ang="0">
                  <a:pos x="0" y="107"/>
                </a:cxn>
                <a:cxn ang="0">
                  <a:pos x="89" y="83"/>
                </a:cxn>
              </a:cxnLst>
              <a:rect l="0" t="0" r="r" b="b"/>
              <a:pathLst>
                <a:path w="90" h="108">
                  <a:moveTo>
                    <a:pt x="89" y="83"/>
                  </a:moveTo>
                  <a:lnTo>
                    <a:pt x="89" y="0"/>
                  </a:lnTo>
                  <a:lnTo>
                    <a:pt x="0" y="25"/>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7" name="Freeform 66"/>
            <p:cNvSpPr>
              <a:spLocks/>
            </p:cNvSpPr>
            <p:nvPr/>
          </p:nvSpPr>
          <p:spPr bwMode="gray">
            <a:xfrm>
              <a:off x="5055" y="2649"/>
              <a:ext cx="91" cy="110"/>
            </a:xfrm>
            <a:custGeom>
              <a:avLst/>
              <a:gdLst/>
              <a:ahLst/>
              <a:cxnLst>
                <a:cxn ang="0">
                  <a:pos x="90" y="83"/>
                </a:cxn>
                <a:cxn ang="0">
                  <a:pos x="90" y="0"/>
                </a:cxn>
                <a:cxn ang="0">
                  <a:pos x="0" y="24"/>
                </a:cxn>
                <a:cxn ang="0">
                  <a:pos x="0" y="109"/>
                </a:cxn>
                <a:cxn ang="0">
                  <a:pos x="90" y="83"/>
                </a:cxn>
              </a:cxnLst>
              <a:rect l="0" t="0" r="r" b="b"/>
              <a:pathLst>
                <a:path w="91" h="110">
                  <a:moveTo>
                    <a:pt x="90" y="83"/>
                  </a:moveTo>
                  <a:lnTo>
                    <a:pt x="90" y="0"/>
                  </a:lnTo>
                  <a:lnTo>
                    <a:pt x="0" y="24"/>
                  </a:lnTo>
                  <a:lnTo>
                    <a:pt x="0" y="109"/>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8" name="Freeform 67"/>
            <p:cNvSpPr>
              <a:spLocks/>
            </p:cNvSpPr>
            <p:nvPr/>
          </p:nvSpPr>
          <p:spPr bwMode="gray">
            <a:xfrm>
              <a:off x="4540" y="2903"/>
              <a:ext cx="89" cy="107"/>
            </a:xfrm>
            <a:custGeom>
              <a:avLst/>
              <a:gdLst/>
              <a:ahLst/>
              <a:cxnLst>
                <a:cxn ang="0">
                  <a:pos x="88" y="81"/>
                </a:cxn>
                <a:cxn ang="0">
                  <a:pos x="88" y="0"/>
                </a:cxn>
                <a:cxn ang="0">
                  <a:pos x="0" y="24"/>
                </a:cxn>
                <a:cxn ang="0">
                  <a:pos x="0" y="106"/>
                </a:cxn>
                <a:cxn ang="0">
                  <a:pos x="88" y="81"/>
                </a:cxn>
              </a:cxnLst>
              <a:rect l="0" t="0" r="r" b="b"/>
              <a:pathLst>
                <a:path w="89" h="107">
                  <a:moveTo>
                    <a:pt x="88" y="81"/>
                  </a:moveTo>
                  <a:lnTo>
                    <a:pt x="88" y="0"/>
                  </a:lnTo>
                  <a:lnTo>
                    <a:pt x="0" y="24"/>
                  </a:lnTo>
                  <a:lnTo>
                    <a:pt x="0" y="106"/>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69" name="Freeform 68"/>
            <p:cNvSpPr>
              <a:spLocks/>
            </p:cNvSpPr>
            <p:nvPr/>
          </p:nvSpPr>
          <p:spPr bwMode="gray">
            <a:xfrm>
              <a:off x="4670" y="2869"/>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70" name="Freeform 69"/>
            <p:cNvSpPr>
              <a:spLocks/>
            </p:cNvSpPr>
            <p:nvPr/>
          </p:nvSpPr>
          <p:spPr bwMode="gray">
            <a:xfrm>
              <a:off x="4799" y="2836"/>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71" name="Freeform 70"/>
            <p:cNvSpPr>
              <a:spLocks/>
            </p:cNvSpPr>
            <p:nvPr/>
          </p:nvSpPr>
          <p:spPr bwMode="gray">
            <a:xfrm>
              <a:off x="4928" y="2801"/>
              <a:ext cx="90" cy="105"/>
            </a:xfrm>
            <a:custGeom>
              <a:avLst/>
              <a:gdLst/>
              <a:ahLst/>
              <a:cxnLst>
                <a:cxn ang="0">
                  <a:pos x="89" y="79"/>
                </a:cxn>
                <a:cxn ang="0">
                  <a:pos x="89" y="0"/>
                </a:cxn>
                <a:cxn ang="0">
                  <a:pos x="0" y="23"/>
                </a:cxn>
                <a:cxn ang="0">
                  <a:pos x="0" y="104"/>
                </a:cxn>
                <a:cxn ang="0">
                  <a:pos x="89" y="79"/>
                </a:cxn>
              </a:cxnLst>
              <a:rect l="0" t="0" r="r" b="b"/>
              <a:pathLst>
                <a:path w="90" h="105">
                  <a:moveTo>
                    <a:pt x="89" y="79"/>
                  </a:moveTo>
                  <a:lnTo>
                    <a:pt x="89" y="0"/>
                  </a:lnTo>
                  <a:lnTo>
                    <a:pt x="0" y="23"/>
                  </a:lnTo>
                  <a:lnTo>
                    <a:pt x="0" y="104"/>
                  </a:lnTo>
                  <a:lnTo>
                    <a:pt x="89"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72" name="Freeform 71"/>
            <p:cNvSpPr>
              <a:spLocks/>
            </p:cNvSpPr>
            <p:nvPr/>
          </p:nvSpPr>
          <p:spPr bwMode="gray">
            <a:xfrm>
              <a:off x="5055" y="2764"/>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grpSp>
      <p:sp>
        <p:nvSpPr>
          <p:cNvPr id="74" name="Rectangle 73"/>
          <p:cNvSpPr>
            <a:spLocks noChangeArrowheads="1"/>
          </p:cNvSpPr>
          <p:nvPr/>
        </p:nvSpPr>
        <p:spPr bwMode="blackWhite">
          <a:xfrm>
            <a:off x="3352800" y="1114319"/>
            <a:ext cx="2667000" cy="1324081"/>
          </a:xfrm>
          <a:prstGeom prst="rect">
            <a:avLst/>
          </a:prstGeom>
          <a:solidFill>
            <a:srgbClr val="FFFF66"/>
          </a:solidFill>
          <a:ln w="25400">
            <a:solidFill>
              <a:schemeClr val="tx1"/>
            </a:solidFill>
            <a:miter lim="800000"/>
            <a:headEnd/>
            <a:tailEnd/>
          </a:ln>
          <a:effectLst/>
        </p:spPr>
        <p:txBody>
          <a:bodyPr wrap="square" lIns="92075" tIns="46038" rIns="92075" bIns="46038">
            <a:prstTxWarp prst="textNoShape">
              <a:avLst/>
            </a:prstTxWarp>
            <a:spAutoFit/>
          </a:bodyPr>
          <a:lstStyle/>
          <a:p>
            <a:pPr algn="l" eaLnBrk="0" hangingPunct="0">
              <a:lnSpc>
                <a:spcPct val="100000"/>
              </a:lnSpc>
              <a:spcBef>
                <a:spcPct val="0"/>
              </a:spcBef>
              <a:buClrTx/>
            </a:pPr>
            <a:r>
              <a:rPr lang="en-US" dirty="0" smtClean="0">
                <a:solidFill>
                  <a:srgbClr val="000000"/>
                </a:solidFill>
                <a:latin typeface="Courier New" pitchFamily="-111" charset="0"/>
              </a:rPr>
              <a:t>ALTER TABLE ...</a:t>
            </a:r>
          </a:p>
          <a:p>
            <a:pPr algn="l" eaLnBrk="0" hangingPunct="0">
              <a:lnSpc>
                <a:spcPct val="100000"/>
              </a:lnSpc>
              <a:spcBef>
                <a:spcPct val="0"/>
              </a:spcBef>
              <a:buClrTx/>
            </a:pPr>
            <a:r>
              <a:rPr lang="en-US" dirty="0" smtClean="0">
                <a:solidFill>
                  <a:srgbClr val="000000"/>
                </a:solidFill>
                <a:latin typeface="Courier New" pitchFamily="-111" charset="0"/>
              </a:rPr>
              <a:t>DROP INDEX ...</a:t>
            </a:r>
          </a:p>
          <a:p>
            <a:pPr algn="l" eaLnBrk="0" hangingPunct="0">
              <a:lnSpc>
                <a:spcPct val="100000"/>
              </a:lnSpc>
              <a:spcBef>
                <a:spcPct val="0"/>
              </a:spcBef>
              <a:buClrTx/>
            </a:pPr>
            <a:r>
              <a:rPr lang="en-US" dirty="0" smtClean="0">
                <a:solidFill>
                  <a:srgbClr val="000000"/>
                </a:solidFill>
                <a:latin typeface="Courier New" pitchFamily="-111" charset="0"/>
              </a:rPr>
              <a:t>CREATE INDEX ...</a:t>
            </a:r>
          </a:p>
          <a:p>
            <a:pPr algn="l" eaLnBrk="0" hangingPunct="0">
              <a:lnSpc>
                <a:spcPct val="100000"/>
              </a:lnSpc>
              <a:spcBef>
                <a:spcPct val="0"/>
              </a:spcBef>
              <a:buClrTx/>
            </a:pPr>
            <a:r>
              <a:rPr lang="en-US" dirty="0" smtClean="0">
                <a:solidFill>
                  <a:srgbClr val="000000"/>
                </a:solidFill>
                <a:latin typeface="Courier New" pitchFamily="-111" charset="0"/>
              </a:rPr>
              <a:t>ALTER INDEX ...</a:t>
            </a:r>
            <a:endParaRPr lang="en-US" dirty="0">
              <a:solidFill>
                <a:srgbClr val="000000"/>
              </a:solidFill>
              <a:latin typeface="Courier New" pitchFamily="-111" charset="0"/>
            </a:endParaRPr>
          </a:p>
        </p:txBody>
      </p:sp>
      <p:sp>
        <p:nvSpPr>
          <p:cNvPr id="75" name="Line 74"/>
          <p:cNvSpPr>
            <a:spLocks noChangeShapeType="1"/>
          </p:cNvSpPr>
          <p:nvPr/>
        </p:nvSpPr>
        <p:spPr bwMode="auto">
          <a:xfrm>
            <a:off x="1676400" y="4306047"/>
            <a:ext cx="2285999" cy="0"/>
          </a:xfrm>
          <a:prstGeom prst="line">
            <a:avLst/>
          </a:prstGeom>
          <a:noFill/>
          <a:ln w="38100" cap="flat" cmpd="sng" algn="ctr">
            <a:solidFill>
              <a:schemeClr val="tx1"/>
            </a:solidFill>
            <a:prstDash val="solid"/>
            <a:round/>
            <a:headEnd type="none" w="med" len="lg"/>
            <a:tailEnd type="stealth" w="med" len="lg"/>
          </a:ln>
          <a:effectLst/>
        </p:spPr>
        <p:txBody>
          <a:bodyPr>
            <a:prstTxWarp prst="textNoShape">
              <a:avLst/>
            </a:prstTxWarp>
          </a:bodyPr>
          <a:lstStyle/>
          <a:p>
            <a:endParaRPr lang="en-US"/>
          </a:p>
        </p:txBody>
      </p:sp>
      <p:grpSp>
        <p:nvGrpSpPr>
          <p:cNvPr id="80" name="Group 79"/>
          <p:cNvGrpSpPr>
            <a:grpSpLocks/>
          </p:cNvGrpSpPr>
          <p:nvPr/>
        </p:nvGrpSpPr>
        <p:grpSpPr bwMode="auto">
          <a:xfrm>
            <a:off x="304800" y="3529760"/>
            <a:ext cx="1266825" cy="1552575"/>
            <a:chOff x="618" y="2113"/>
            <a:chExt cx="737" cy="978"/>
          </a:xfrm>
        </p:grpSpPr>
        <p:sp>
          <p:nvSpPr>
            <p:cNvPr id="81" name="Freeform 80"/>
            <p:cNvSpPr>
              <a:spLocks/>
            </p:cNvSpPr>
            <p:nvPr/>
          </p:nvSpPr>
          <p:spPr bwMode="gray">
            <a:xfrm>
              <a:off x="618" y="2113"/>
              <a:ext cx="737" cy="978"/>
            </a:xfrm>
            <a:custGeom>
              <a:avLst/>
              <a:gdLst/>
              <a:ahLst/>
              <a:cxnLst>
                <a:cxn ang="0">
                  <a:pos x="736" y="779"/>
                </a:cxn>
                <a:cxn ang="0">
                  <a:pos x="0" y="977"/>
                </a:cxn>
                <a:cxn ang="0">
                  <a:pos x="0" y="197"/>
                </a:cxn>
                <a:cxn ang="0">
                  <a:pos x="736" y="0"/>
                </a:cxn>
                <a:cxn ang="0">
                  <a:pos x="736" y="779"/>
                </a:cxn>
              </a:cxnLst>
              <a:rect l="0" t="0" r="r" b="b"/>
              <a:pathLst>
                <a:path w="737" h="978">
                  <a:moveTo>
                    <a:pt x="736" y="779"/>
                  </a:moveTo>
                  <a:lnTo>
                    <a:pt x="0" y="977"/>
                  </a:lnTo>
                  <a:lnTo>
                    <a:pt x="0" y="197"/>
                  </a:lnTo>
                  <a:lnTo>
                    <a:pt x="736" y="0"/>
                  </a:lnTo>
                  <a:lnTo>
                    <a:pt x="736" y="779"/>
                  </a:lnTo>
                </a:path>
              </a:pathLst>
            </a:custGeom>
            <a:solidFill>
              <a:srgbClr val="B2B2B2"/>
            </a:solidFill>
            <a:ln w="9525" cap="rnd">
              <a:noFill/>
              <a:round/>
              <a:headEnd type="none" w="sm" len="sm"/>
              <a:tailEnd type="none" w="sm" len="sm"/>
            </a:ln>
            <a:effectLst/>
          </p:spPr>
          <p:txBody>
            <a:bodyPr>
              <a:prstTxWarp prst="textNoShape">
                <a:avLst/>
              </a:prstTxWarp>
            </a:bodyPr>
            <a:lstStyle/>
            <a:p>
              <a:endParaRPr lang="en-US"/>
            </a:p>
          </p:txBody>
        </p:sp>
        <p:sp>
          <p:nvSpPr>
            <p:cNvPr id="82" name="Freeform 81"/>
            <p:cNvSpPr>
              <a:spLocks/>
            </p:cNvSpPr>
            <p:nvPr/>
          </p:nvSpPr>
          <p:spPr bwMode="gray">
            <a:xfrm>
              <a:off x="648" y="2155"/>
              <a:ext cx="675" cy="896"/>
            </a:xfrm>
            <a:custGeom>
              <a:avLst/>
              <a:gdLst/>
              <a:ahLst/>
              <a:cxnLst>
                <a:cxn ang="0">
                  <a:pos x="674" y="714"/>
                </a:cxn>
                <a:cxn ang="0">
                  <a:pos x="0" y="895"/>
                </a:cxn>
                <a:cxn ang="0">
                  <a:pos x="0" y="180"/>
                </a:cxn>
                <a:cxn ang="0">
                  <a:pos x="674" y="0"/>
                </a:cxn>
                <a:cxn ang="0">
                  <a:pos x="674" y="714"/>
                </a:cxn>
              </a:cxnLst>
              <a:rect l="0" t="0" r="r" b="b"/>
              <a:pathLst>
                <a:path w="675" h="896">
                  <a:moveTo>
                    <a:pt x="674" y="714"/>
                  </a:moveTo>
                  <a:lnTo>
                    <a:pt x="0" y="895"/>
                  </a:lnTo>
                  <a:lnTo>
                    <a:pt x="0" y="180"/>
                  </a:lnTo>
                  <a:lnTo>
                    <a:pt x="674" y="0"/>
                  </a:lnTo>
                  <a:lnTo>
                    <a:pt x="674" y="714"/>
                  </a:lnTo>
                </a:path>
              </a:pathLst>
            </a:custGeom>
            <a:solidFill>
              <a:srgbClr val="FFFFCC"/>
            </a:solidFill>
            <a:ln w="9525" cap="rnd">
              <a:noFill/>
              <a:round/>
              <a:headEnd type="none" w="sm" len="sm"/>
              <a:tailEnd type="none" w="sm" len="sm"/>
            </a:ln>
            <a:effectLst/>
          </p:spPr>
          <p:txBody>
            <a:bodyPr>
              <a:prstTxWarp prst="textNoShape">
                <a:avLst/>
              </a:prstTxWarp>
            </a:bodyPr>
            <a:lstStyle/>
            <a:p>
              <a:endParaRPr lang="en-US"/>
            </a:p>
          </p:txBody>
        </p:sp>
        <p:sp>
          <p:nvSpPr>
            <p:cNvPr id="83" name="Freeform 82"/>
            <p:cNvSpPr>
              <a:spLocks/>
            </p:cNvSpPr>
            <p:nvPr/>
          </p:nvSpPr>
          <p:spPr bwMode="gray">
            <a:xfrm>
              <a:off x="679" y="2330"/>
              <a:ext cx="89" cy="107"/>
            </a:xfrm>
            <a:custGeom>
              <a:avLst/>
              <a:gdLst/>
              <a:ahLst/>
              <a:cxnLst>
                <a:cxn ang="0">
                  <a:pos x="88" y="82"/>
                </a:cxn>
                <a:cxn ang="0">
                  <a:pos x="88" y="0"/>
                </a:cxn>
                <a:cxn ang="0">
                  <a:pos x="0" y="25"/>
                </a:cxn>
                <a:cxn ang="0">
                  <a:pos x="0" y="106"/>
                </a:cxn>
                <a:cxn ang="0">
                  <a:pos x="88" y="82"/>
                </a:cxn>
              </a:cxnLst>
              <a:rect l="0" t="0" r="r" b="b"/>
              <a:pathLst>
                <a:path w="89" h="107">
                  <a:moveTo>
                    <a:pt x="88" y="82"/>
                  </a:moveTo>
                  <a:lnTo>
                    <a:pt x="88" y="0"/>
                  </a:lnTo>
                  <a:lnTo>
                    <a:pt x="0" y="25"/>
                  </a:lnTo>
                  <a:lnTo>
                    <a:pt x="0" y="106"/>
                  </a:lnTo>
                  <a:lnTo>
                    <a:pt x="88"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84" name="Freeform 83"/>
            <p:cNvSpPr>
              <a:spLocks/>
            </p:cNvSpPr>
            <p:nvPr/>
          </p:nvSpPr>
          <p:spPr bwMode="gray">
            <a:xfrm>
              <a:off x="809" y="2296"/>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85" name="Freeform 84"/>
            <p:cNvSpPr>
              <a:spLocks/>
            </p:cNvSpPr>
            <p:nvPr/>
          </p:nvSpPr>
          <p:spPr bwMode="gray">
            <a:xfrm>
              <a:off x="939" y="2260"/>
              <a:ext cx="87" cy="109"/>
            </a:xfrm>
            <a:custGeom>
              <a:avLst/>
              <a:gdLst/>
              <a:ahLst/>
              <a:cxnLst>
                <a:cxn ang="0">
                  <a:pos x="86" y="83"/>
                </a:cxn>
                <a:cxn ang="0">
                  <a:pos x="86" y="0"/>
                </a:cxn>
                <a:cxn ang="0">
                  <a:pos x="0" y="24"/>
                </a:cxn>
                <a:cxn ang="0">
                  <a:pos x="0" y="108"/>
                </a:cxn>
                <a:cxn ang="0">
                  <a:pos x="86" y="83"/>
                </a:cxn>
              </a:cxnLst>
              <a:rect l="0" t="0" r="r" b="b"/>
              <a:pathLst>
                <a:path w="87" h="109">
                  <a:moveTo>
                    <a:pt x="86" y="83"/>
                  </a:moveTo>
                  <a:lnTo>
                    <a:pt x="86" y="0"/>
                  </a:lnTo>
                  <a:lnTo>
                    <a:pt x="0" y="24"/>
                  </a:lnTo>
                  <a:lnTo>
                    <a:pt x="0" y="108"/>
                  </a:lnTo>
                  <a:lnTo>
                    <a:pt x="86"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86" name="Freeform 85"/>
            <p:cNvSpPr>
              <a:spLocks/>
            </p:cNvSpPr>
            <p:nvPr/>
          </p:nvSpPr>
          <p:spPr bwMode="gray">
            <a:xfrm>
              <a:off x="1066" y="2226"/>
              <a:ext cx="91" cy="107"/>
            </a:xfrm>
            <a:custGeom>
              <a:avLst/>
              <a:gdLst/>
              <a:ahLst/>
              <a:cxnLst>
                <a:cxn ang="0">
                  <a:pos x="90" y="81"/>
                </a:cxn>
                <a:cxn ang="0">
                  <a:pos x="90" y="0"/>
                </a:cxn>
                <a:cxn ang="0">
                  <a:pos x="0" y="24"/>
                </a:cxn>
                <a:cxn ang="0">
                  <a:pos x="0" y="106"/>
                </a:cxn>
                <a:cxn ang="0">
                  <a:pos x="90" y="81"/>
                </a:cxn>
              </a:cxnLst>
              <a:rect l="0" t="0" r="r" b="b"/>
              <a:pathLst>
                <a:path w="91" h="107">
                  <a:moveTo>
                    <a:pt x="90" y="81"/>
                  </a:moveTo>
                  <a:lnTo>
                    <a:pt x="90" y="0"/>
                  </a:lnTo>
                  <a:lnTo>
                    <a:pt x="0" y="24"/>
                  </a:lnTo>
                  <a:lnTo>
                    <a:pt x="0" y="106"/>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87" name="Freeform 86"/>
            <p:cNvSpPr>
              <a:spLocks/>
            </p:cNvSpPr>
            <p:nvPr/>
          </p:nvSpPr>
          <p:spPr bwMode="gray">
            <a:xfrm>
              <a:off x="1194" y="2194"/>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88" name="Freeform 87"/>
            <p:cNvSpPr>
              <a:spLocks/>
            </p:cNvSpPr>
            <p:nvPr/>
          </p:nvSpPr>
          <p:spPr bwMode="gray">
            <a:xfrm>
              <a:off x="679" y="2444"/>
              <a:ext cx="89" cy="108"/>
            </a:xfrm>
            <a:custGeom>
              <a:avLst/>
              <a:gdLst/>
              <a:ahLst/>
              <a:cxnLst>
                <a:cxn ang="0">
                  <a:pos x="88" y="81"/>
                </a:cxn>
                <a:cxn ang="0">
                  <a:pos x="88" y="0"/>
                </a:cxn>
                <a:cxn ang="0">
                  <a:pos x="0" y="23"/>
                </a:cxn>
                <a:cxn ang="0">
                  <a:pos x="0" y="107"/>
                </a:cxn>
                <a:cxn ang="0">
                  <a:pos x="88" y="81"/>
                </a:cxn>
              </a:cxnLst>
              <a:rect l="0" t="0" r="r" b="b"/>
              <a:pathLst>
                <a:path w="89" h="108">
                  <a:moveTo>
                    <a:pt x="88" y="81"/>
                  </a:moveTo>
                  <a:lnTo>
                    <a:pt x="88" y="0"/>
                  </a:lnTo>
                  <a:lnTo>
                    <a:pt x="0" y="23"/>
                  </a:lnTo>
                  <a:lnTo>
                    <a:pt x="0" y="107"/>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89" name="Freeform 88"/>
            <p:cNvSpPr>
              <a:spLocks/>
            </p:cNvSpPr>
            <p:nvPr/>
          </p:nvSpPr>
          <p:spPr bwMode="gray">
            <a:xfrm>
              <a:off x="809" y="2408"/>
              <a:ext cx="90" cy="108"/>
            </a:xfrm>
            <a:custGeom>
              <a:avLst/>
              <a:gdLst/>
              <a:ahLst/>
              <a:cxnLst>
                <a:cxn ang="0">
                  <a:pos x="89" y="83"/>
                </a:cxn>
                <a:cxn ang="0">
                  <a:pos x="89" y="0"/>
                </a:cxn>
                <a:cxn ang="0">
                  <a:pos x="0" y="23"/>
                </a:cxn>
                <a:cxn ang="0">
                  <a:pos x="0" y="107"/>
                </a:cxn>
                <a:cxn ang="0">
                  <a:pos x="89" y="83"/>
                </a:cxn>
              </a:cxnLst>
              <a:rect l="0" t="0" r="r" b="b"/>
              <a:pathLst>
                <a:path w="90" h="108">
                  <a:moveTo>
                    <a:pt x="89" y="83"/>
                  </a:moveTo>
                  <a:lnTo>
                    <a:pt x="89" y="0"/>
                  </a:lnTo>
                  <a:lnTo>
                    <a:pt x="0" y="23"/>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0" name="Freeform 89"/>
            <p:cNvSpPr>
              <a:spLocks/>
            </p:cNvSpPr>
            <p:nvPr/>
          </p:nvSpPr>
          <p:spPr bwMode="gray">
            <a:xfrm>
              <a:off x="939" y="2376"/>
              <a:ext cx="87" cy="105"/>
            </a:xfrm>
            <a:custGeom>
              <a:avLst/>
              <a:gdLst/>
              <a:ahLst/>
              <a:cxnLst>
                <a:cxn ang="0">
                  <a:pos x="86" y="80"/>
                </a:cxn>
                <a:cxn ang="0">
                  <a:pos x="86" y="0"/>
                </a:cxn>
                <a:cxn ang="0">
                  <a:pos x="0" y="23"/>
                </a:cxn>
                <a:cxn ang="0">
                  <a:pos x="0" y="104"/>
                </a:cxn>
                <a:cxn ang="0">
                  <a:pos x="86" y="80"/>
                </a:cxn>
              </a:cxnLst>
              <a:rect l="0" t="0" r="r" b="b"/>
              <a:pathLst>
                <a:path w="87" h="105">
                  <a:moveTo>
                    <a:pt x="86" y="80"/>
                  </a:moveTo>
                  <a:lnTo>
                    <a:pt x="86" y="0"/>
                  </a:lnTo>
                  <a:lnTo>
                    <a:pt x="0" y="23"/>
                  </a:lnTo>
                  <a:lnTo>
                    <a:pt x="0" y="104"/>
                  </a:lnTo>
                  <a:lnTo>
                    <a:pt x="86"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1" name="Freeform 90"/>
            <p:cNvSpPr>
              <a:spLocks/>
            </p:cNvSpPr>
            <p:nvPr/>
          </p:nvSpPr>
          <p:spPr bwMode="gray">
            <a:xfrm>
              <a:off x="1066" y="2340"/>
              <a:ext cx="91" cy="110"/>
            </a:xfrm>
            <a:custGeom>
              <a:avLst/>
              <a:gdLst/>
              <a:ahLst/>
              <a:cxnLst>
                <a:cxn ang="0">
                  <a:pos x="90" y="84"/>
                </a:cxn>
                <a:cxn ang="0">
                  <a:pos x="90" y="0"/>
                </a:cxn>
                <a:cxn ang="0">
                  <a:pos x="0" y="24"/>
                </a:cxn>
                <a:cxn ang="0">
                  <a:pos x="0" y="109"/>
                </a:cxn>
                <a:cxn ang="0">
                  <a:pos x="90" y="84"/>
                </a:cxn>
              </a:cxnLst>
              <a:rect l="0" t="0" r="r" b="b"/>
              <a:pathLst>
                <a:path w="91" h="110">
                  <a:moveTo>
                    <a:pt x="90" y="84"/>
                  </a:moveTo>
                  <a:lnTo>
                    <a:pt x="90" y="0"/>
                  </a:lnTo>
                  <a:lnTo>
                    <a:pt x="0" y="24"/>
                  </a:lnTo>
                  <a:lnTo>
                    <a:pt x="0" y="109"/>
                  </a:lnTo>
                  <a:lnTo>
                    <a:pt x="90" y="84"/>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2" name="Freeform 91"/>
            <p:cNvSpPr>
              <a:spLocks/>
            </p:cNvSpPr>
            <p:nvPr/>
          </p:nvSpPr>
          <p:spPr bwMode="gray">
            <a:xfrm>
              <a:off x="1194" y="2308"/>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3" name="Freeform 92"/>
            <p:cNvSpPr>
              <a:spLocks/>
            </p:cNvSpPr>
            <p:nvPr/>
          </p:nvSpPr>
          <p:spPr bwMode="gray">
            <a:xfrm>
              <a:off x="679" y="2558"/>
              <a:ext cx="89" cy="109"/>
            </a:xfrm>
            <a:custGeom>
              <a:avLst/>
              <a:gdLst/>
              <a:ahLst/>
              <a:cxnLst>
                <a:cxn ang="0">
                  <a:pos x="88" y="83"/>
                </a:cxn>
                <a:cxn ang="0">
                  <a:pos x="88" y="0"/>
                </a:cxn>
                <a:cxn ang="0">
                  <a:pos x="0" y="24"/>
                </a:cxn>
                <a:cxn ang="0">
                  <a:pos x="0" y="108"/>
                </a:cxn>
                <a:cxn ang="0">
                  <a:pos x="88" y="83"/>
                </a:cxn>
              </a:cxnLst>
              <a:rect l="0" t="0" r="r" b="b"/>
              <a:pathLst>
                <a:path w="89" h="109">
                  <a:moveTo>
                    <a:pt x="88" y="83"/>
                  </a:moveTo>
                  <a:lnTo>
                    <a:pt x="88" y="0"/>
                  </a:lnTo>
                  <a:lnTo>
                    <a:pt x="0" y="24"/>
                  </a:lnTo>
                  <a:lnTo>
                    <a:pt x="0" y="108"/>
                  </a:lnTo>
                  <a:lnTo>
                    <a:pt x="88"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4" name="Freeform 93"/>
            <p:cNvSpPr>
              <a:spLocks/>
            </p:cNvSpPr>
            <p:nvPr/>
          </p:nvSpPr>
          <p:spPr bwMode="gray">
            <a:xfrm>
              <a:off x="809" y="2523"/>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5" name="Freeform 94"/>
            <p:cNvSpPr>
              <a:spLocks/>
            </p:cNvSpPr>
            <p:nvPr/>
          </p:nvSpPr>
          <p:spPr bwMode="gray">
            <a:xfrm>
              <a:off x="939" y="2491"/>
              <a:ext cx="87" cy="107"/>
            </a:xfrm>
            <a:custGeom>
              <a:avLst/>
              <a:gdLst/>
              <a:ahLst/>
              <a:cxnLst>
                <a:cxn ang="0">
                  <a:pos x="86" y="82"/>
                </a:cxn>
                <a:cxn ang="0">
                  <a:pos x="86" y="0"/>
                </a:cxn>
                <a:cxn ang="0">
                  <a:pos x="0" y="23"/>
                </a:cxn>
                <a:cxn ang="0">
                  <a:pos x="0" y="106"/>
                </a:cxn>
                <a:cxn ang="0">
                  <a:pos x="86" y="82"/>
                </a:cxn>
              </a:cxnLst>
              <a:rect l="0" t="0" r="r" b="b"/>
              <a:pathLst>
                <a:path w="87" h="107">
                  <a:moveTo>
                    <a:pt x="86" y="82"/>
                  </a:moveTo>
                  <a:lnTo>
                    <a:pt x="86" y="0"/>
                  </a:lnTo>
                  <a:lnTo>
                    <a:pt x="0" y="23"/>
                  </a:lnTo>
                  <a:lnTo>
                    <a:pt x="0" y="106"/>
                  </a:lnTo>
                  <a:lnTo>
                    <a:pt x="86"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6" name="Freeform 95"/>
            <p:cNvSpPr>
              <a:spLocks/>
            </p:cNvSpPr>
            <p:nvPr/>
          </p:nvSpPr>
          <p:spPr bwMode="gray">
            <a:xfrm>
              <a:off x="1066" y="2456"/>
              <a:ext cx="91" cy="108"/>
            </a:xfrm>
            <a:custGeom>
              <a:avLst/>
              <a:gdLst/>
              <a:ahLst/>
              <a:cxnLst>
                <a:cxn ang="0">
                  <a:pos x="90" y="82"/>
                </a:cxn>
                <a:cxn ang="0">
                  <a:pos x="90" y="0"/>
                </a:cxn>
                <a:cxn ang="0">
                  <a:pos x="0" y="24"/>
                </a:cxn>
                <a:cxn ang="0">
                  <a:pos x="0" y="107"/>
                </a:cxn>
                <a:cxn ang="0">
                  <a:pos x="90" y="82"/>
                </a:cxn>
              </a:cxnLst>
              <a:rect l="0" t="0" r="r" b="b"/>
              <a:pathLst>
                <a:path w="91" h="108">
                  <a:moveTo>
                    <a:pt x="90" y="82"/>
                  </a:moveTo>
                  <a:lnTo>
                    <a:pt x="90" y="0"/>
                  </a:lnTo>
                  <a:lnTo>
                    <a:pt x="0" y="24"/>
                  </a:lnTo>
                  <a:lnTo>
                    <a:pt x="0" y="107"/>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7" name="Freeform 96"/>
            <p:cNvSpPr>
              <a:spLocks/>
            </p:cNvSpPr>
            <p:nvPr/>
          </p:nvSpPr>
          <p:spPr bwMode="gray">
            <a:xfrm>
              <a:off x="1194" y="2420"/>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8" name="Freeform 97"/>
            <p:cNvSpPr>
              <a:spLocks/>
            </p:cNvSpPr>
            <p:nvPr/>
          </p:nvSpPr>
          <p:spPr bwMode="gray">
            <a:xfrm>
              <a:off x="679" y="2675"/>
              <a:ext cx="89" cy="104"/>
            </a:xfrm>
            <a:custGeom>
              <a:avLst/>
              <a:gdLst/>
              <a:ahLst/>
              <a:cxnLst>
                <a:cxn ang="0">
                  <a:pos x="88" y="79"/>
                </a:cxn>
                <a:cxn ang="0">
                  <a:pos x="88" y="0"/>
                </a:cxn>
                <a:cxn ang="0">
                  <a:pos x="0" y="23"/>
                </a:cxn>
                <a:cxn ang="0">
                  <a:pos x="0" y="103"/>
                </a:cxn>
                <a:cxn ang="0">
                  <a:pos x="88" y="79"/>
                </a:cxn>
              </a:cxnLst>
              <a:rect l="0" t="0" r="r" b="b"/>
              <a:pathLst>
                <a:path w="89" h="104">
                  <a:moveTo>
                    <a:pt x="88" y="79"/>
                  </a:moveTo>
                  <a:lnTo>
                    <a:pt x="88" y="0"/>
                  </a:lnTo>
                  <a:lnTo>
                    <a:pt x="0" y="23"/>
                  </a:lnTo>
                  <a:lnTo>
                    <a:pt x="0" y="103"/>
                  </a:lnTo>
                  <a:lnTo>
                    <a:pt x="88"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99" name="Freeform 98"/>
            <p:cNvSpPr>
              <a:spLocks/>
            </p:cNvSpPr>
            <p:nvPr/>
          </p:nvSpPr>
          <p:spPr bwMode="gray">
            <a:xfrm>
              <a:off x="809" y="2639"/>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0" name="Freeform 99"/>
            <p:cNvSpPr>
              <a:spLocks/>
            </p:cNvSpPr>
            <p:nvPr/>
          </p:nvSpPr>
          <p:spPr bwMode="gray">
            <a:xfrm>
              <a:off x="939" y="2604"/>
              <a:ext cx="87" cy="108"/>
            </a:xfrm>
            <a:custGeom>
              <a:avLst/>
              <a:gdLst/>
              <a:ahLst/>
              <a:cxnLst>
                <a:cxn ang="0">
                  <a:pos x="86" y="82"/>
                </a:cxn>
                <a:cxn ang="0">
                  <a:pos x="86" y="0"/>
                </a:cxn>
                <a:cxn ang="0">
                  <a:pos x="0" y="24"/>
                </a:cxn>
                <a:cxn ang="0">
                  <a:pos x="0" y="107"/>
                </a:cxn>
                <a:cxn ang="0">
                  <a:pos x="86" y="82"/>
                </a:cxn>
              </a:cxnLst>
              <a:rect l="0" t="0" r="r" b="b"/>
              <a:pathLst>
                <a:path w="87" h="108">
                  <a:moveTo>
                    <a:pt x="86" y="82"/>
                  </a:moveTo>
                  <a:lnTo>
                    <a:pt x="86" y="0"/>
                  </a:lnTo>
                  <a:lnTo>
                    <a:pt x="0" y="24"/>
                  </a:lnTo>
                  <a:lnTo>
                    <a:pt x="0" y="107"/>
                  </a:lnTo>
                  <a:lnTo>
                    <a:pt x="86"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1" name="Freeform 100"/>
            <p:cNvSpPr>
              <a:spLocks/>
            </p:cNvSpPr>
            <p:nvPr/>
          </p:nvSpPr>
          <p:spPr bwMode="gray">
            <a:xfrm>
              <a:off x="1066" y="2570"/>
              <a:ext cx="91" cy="107"/>
            </a:xfrm>
            <a:custGeom>
              <a:avLst/>
              <a:gdLst/>
              <a:ahLst/>
              <a:cxnLst>
                <a:cxn ang="0">
                  <a:pos x="90" y="82"/>
                </a:cxn>
                <a:cxn ang="0">
                  <a:pos x="90" y="0"/>
                </a:cxn>
                <a:cxn ang="0">
                  <a:pos x="0" y="23"/>
                </a:cxn>
                <a:cxn ang="0">
                  <a:pos x="0" y="106"/>
                </a:cxn>
                <a:cxn ang="0">
                  <a:pos x="90" y="82"/>
                </a:cxn>
              </a:cxnLst>
              <a:rect l="0" t="0" r="r" b="b"/>
              <a:pathLst>
                <a:path w="91" h="107">
                  <a:moveTo>
                    <a:pt x="90" y="82"/>
                  </a:moveTo>
                  <a:lnTo>
                    <a:pt x="90" y="0"/>
                  </a:lnTo>
                  <a:lnTo>
                    <a:pt x="0" y="23"/>
                  </a:lnTo>
                  <a:lnTo>
                    <a:pt x="0" y="106"/>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2" name="Freeform 101"/>
            <p:cNvSpPr>
              <a:spLocks/>
            </p:cNvSpPr>
            <p:nvPr/>
          </p:nvSpPr>
          <p:spPr bwMode="gray">
            <a:xfrm>
              <a:off x="1194" y="2534"/>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3" name="Freeform 102"/>
            <p:cNvSpPr>
              <a:spLocks/>
            </p:cNvSpPr>
            <p:nvPr/>
          </p:nvSpPr>
          <p:spPr bwMode="gray">
            <a:xfrm>
              <a:off x="679" y="2789"/>
              <a:ext cx="89" cy="105"/>
            </a:xfrm>
            <a:custGeom>
              <a:avLst/>
              <a:gdLst/>
              <a:ahLst/>
              <a:cxnLst>
                <a:cxn ang="0">
                  <a:pos x="88" y="80"/>
                </a:cxn>
                <a:cxn ang="0">
                  <a:pos x="88" y="0"/>
                </a:cxn>
                <a:cxn ang="0">
                  <a:pos x="0" y="23"/>
                </a:cxn>
                <a:cxn ang="0">
                  <a:pos x="0" y="104"/>
                </a:cxn>
                <a:cxn ang="0">
                  <a:pos x="88" y="80"/>
                </a:cxn>
              </a:cxnLst>
              <a:rect l="0" t="0" r="r" b="b"/>
              <a:pathLst>
                <a:path w="89" h="105">
                  <a:moveTo>
                    <a:pt x="88" y="80"/>
                  </a:moveTo>
                  <a:lnTo>
                    <a:pt x="88" y="0"/>
                  </a:lnTo>
                  <a:lnTo>
                    <a:pt x="0" y="23"/>
                  </a:lnTo>
                  <a:lnTo>
                    <a:pt x="0" y="104"/>
                  </a:lnTo>
                  <a:lnTo>
                    <a:pt x="88"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4" name="Freeform 103"/>
            <p:cNvSpPr>
              <a:spLocks/>
            </p:cNvSpPr>
            <p:nvPr/>
          </p:nvSpPr>
          <p:spPr bwMode="gray">
            <a:xfrm>
              <a:off x="809" y="2754"/>
              <a:ext cx="90" cy="105"/>
            </a:xfrm>
            <a:custGeom>
              <a:avLst/>
              <a:gdLst/>
              <a:ahLst/>
              <a:cxnLst>
                <a:cxn ang="0">
                  <a:pos x="89" y="80"/>
                </a:cxn>
                <a:cxn ang="0">
                  <a:pos x="89" y="0"/>
                </a:cxn>
                <a:cxn ang="0">
                  <a:pos x="0" y="23"/>
                </a:cxn>
                <a:cxn ang="0">
                  <a:pos x="0" y="104"/>
                </a:cxn>
                <a:cxn ang="0">
                  <a:pos x="89" y="80"/>
                </a:cxn>
              </a:cxnLst>
              <a:rect l="0" t="0" r="r" b="b"/>
              <a:pathLst>
                <a:path w="90" h="105">
                  <a:moveTo>
                    <a:pt x="89" y="80"/>
                  </a:moveTo>
                  <a:lnTo>
                    <a:pt x="89" y="0"/>
                  </a:lnTo>
                  <a:lnTo>
                    <a:pt x="0" y="23"/>
                  </a:lnTo>
                  <a:lnTo>
                    <a:pt x="0" y="104"/>
                  </a:lnTo>
                  <a:lnTo>
                    <a:pt x="89"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5" name="Freeform 104"/>
            <p:cNvSpPr>
              <a:spLocks/>
            </p:cNvSpPr>
            <p:nvPr/>
          </p:nvSpPr>
          <p:spPr bwMode="gray">
            <a:xfrm>
              <a:off x="939" y="2718"/>
              <a:ext cx="87" cy="108"/>
            </a:xfrm>
            <a:custGeom>
              <a:avLst/>
              <a:gdLst/>
              <a:ahLst/>
              <a:cxnLst>
                <a:cxn ang="0">
                  <a:pos x="86" y="83"/>
                </a:cxn>
                <a:cxn ang="0">
                  <a:pos x="86" y="0"/>
                </a:cxn>
                <a:cxn ang="0">
                  <a:pos x="0" y="23"/>
                </a:cxn>
                <a:cxn ang="0">
                  <a:pos x="0" y="107"/>
                </a:cxn>
                <a:cxn ang="0">
                  <a:pos x="86" y="83"/>
                </a:cxn>
              </a:cxnLst>
              <a:rect l="0" t="0" r="r" b="b"/>
              <a:pathLst>
                <a:path w="87" h="108">
                  <a:moveTo>
                    <a:pt x="86" y="83"/>
                  </a:moveTo>
                  <a:lnTo>
                    <a:pt x="86" y="0"/>
                  </a:lnTo>
                  <a:lnTo>
                    <a:pt x="0" y="23"/>
                  </a:lnTo>
                  <a:lnTo>
                    <a:pt x="0" y="107"/>
                  </a:lnTo>
                  <a:lnTo>
                    <a:pt x="86"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6" name="Freeform 105"/>
            <p:cNvSpPr>
              <a:spLocks/>
            </p:cNvSpPr>
            <p:nvPr/>
          </p:nvSpPr>
          <p:spPr bwMode="gray">
            <a:xfrm>
              <a:off x="1066" y="2683"/>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7" name="Freeform 106"/>
            <p:cNvSpPr>
              <a:spLocks/>
            </p:cNvSpPr>
            <p:nvPr/>
          </p:nvSpPr>
          <p:spPr bwMode="gray">
            <a:xfrm>
              <a:off x="1194" y="2648"/>
              <a:ext cx="91" cy="110"/>
            </a:xfrm>
            <a:custGeom>
              <a:avLst/>
              <a:gdLst/>
              <a:ahLst/>
              <a:cxnLst>
                <a:cxn ang="0">
                  <a:pos x="90" y="83"/>
                </a:cxn>
                <a:cxn ang="0">
                  <a:pos x="90" y="0"/>
                </a:cxn>
                <a:cxn ang="0">
                  <a:pos x="0" y="24"/>
                </a:cxn>
                <a:cxn ang="0">
                  <a:pos x="0" y="109"/>
                </a:cxn>
                <a:cxn ang="0">
                  <a:pos x="90" y="83"/>
                </a:cxn>
              </a:cxnLst>
              <a:rect l="0" t="0" r="r" b="b"/>
              <a:pathLst>
                <a:path w="91" h="110">
                  <a:moveTo>
                    <a:pt x="90" y="83"/>
                  </a:moveTo>
                  <a:lnTo>
                    <a:pt x="90" y="0"/>
                  </a:lnTo>
                  <a:lnTo>
                    <a:pt x="0" y="24"/>
                  </a:lnTo>
                  <a:lnTo>
                    <a:pt x="0" y="109"/>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8" name="Freeform 107"/>
            <p:cNvSpPr>
              <a:spLocks/>
            </p:cNvSpPr>
            <p:nvPr/>
          </p:nvSpPr>
          <p:spPr bwMode="gray">
            <a:xfrm>
              <a:off x="679" y="2901"/>
              <a:ext cx="89" cy="107"/>
            </a:xfrm>
            <a:custGeom>
              <a:avLst/>
              <a:gdLst/>
              <a:ahLst/>
              <a:cxnLst>
                <a:cxn ang="0">
                  <a:pos x="88" y="81"/>
                </a:cxn>
                <a:cxn ang="0">
                  <a:pos x="88" y="0"/>
                </a:cxn>
                <a:cxn ang="0">
                  <a:pos x="0" y="24"/>
                </a:cxn>
                <a:cxn ang="0">
                  <a:pos x="0" y="106"/>
                </a:cxn>
                <a:cxn ang="0">
                  <a:pos x="88" y="81"/>
                </a:cxn>
              </a:cxnLst>
              <a:rect l="0" t="0" r="r" b="b"/>
              <a:pathLst>
                <a:path w="89" h="107">
                  <a:moveTo>
                    <a:pt x="88" y="81"/>
                  </a:moveTo>
                  <a:lnTo>
                    <a:pt x="88" y="0"/>
                  </a:lnTo>
                  <a:lnTo>
                    <a:pt x="0" y="24"/>
                  </a:lnTo>
                  <a:lnTo>
                    <a:pt x="0" y="106"/>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09" name="Freeform 108"/>
            <p:cNvSpPr>
              <a:spLocks/>
            </p:cNvSpPr>
            <p:nvPr/>
          </p:nvSpPr>
          <p:spPr bwMode="gray">
            <a:xfrm>
              <a:off x="809" y="2867"/>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10" name="Freeform 109"/>
            <p:cNvSpPr>
              <a:spLocks/>
            </p:cNvSpPr>
            <p:nvPr/>
          </p:nvSpPr>
          <p:spPr bwMode="gray">
            <a:xfrm>
              <a:off x="939" y="2834"/>
              <a:ext cx="87" cy="105"/>
            </a:xfrm>
            <a:custGeom>
              <a:avLst/>
              <a:gdLst/>
              <a:ahLst/>
              <a:cxnLst>
                <a:cxn ang="0">
                  <a:pos x="86" y="80"/>
                </a:cxn>
                <a:cxn ang="0">
                  <a:pos x="86" y="0"/>
                </a:cxn>
                <a:cxn ang="0">
                  <a:pos x="0" y="23"/>
                </a:cxn>
                <a:cxn ang="0">
                  <a:pos x="0" y="104"/>
                </a:cxn>
                <a:cxn ang="0">
                  <a:pos x="86" y="80"/>
                </a:cxn>
              </a:cxnLst>
              <a:rect l="0" t="0" r="r" b="b"/>
              <a:pathLst>
                <a:path w="87" h="105">
                  <a:moveTo>
                    <a:pt x="86" y="80"/>
                  </a:moveTo>
                  <a:lnTo>
                    <a:pt x="86" y="0"/>
                  </a:lnTo>
                  <a:lnTo>
                    <a:pt x="0" y="23"/>
                  </a:lnTo>
                  <a:lnTo>
                    <a:pt x="0" y="104"/>
                  </a:lnTo>
                  <a:lnTo>
                    <a:pt x="86"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11" name="Freeform 110"/>
            <p:cNvSpPr>
              <a:spLocks/>
            </p:cNvSpPr>
            <p:nvPr/>
          </p:nvSpPr>
          <p:spPr bwMode="gray">
            <a:xfrm>
              <a:off x="1066" y="2799"/>
              <a:ext cx="91" cy="105"/>
            </a:xfrm>
            <a:custGeom>
              <a:avLst/>
              <a:gdLst/>
              <a:ahLst/>
              <a:cxnLst>
                <a:cxn ang="0">
                  <a:pos x="90" y="79"/>
                </a:cxn>
                <a:cxn ang="0">
                  <a:pos x="90" y="0"/>
                </a:cxn>
                <a:cxn ang="0">
                  <a:pos x="0" y="23"/>
                </a:cxn>
                <a:cxn ang="0">
                  <a:pos x="0" y="104"/>
                </a:cxn>
                <a:cxn ang="0">
                  <a:pos x="90" y="79"/>
                </a:cxn>
              </a:cxnLst>
              <a:rect l="0" t="0" r="r" b="b"/>
              <a:pathLst>
                <a:path w="91" h="105">
                  <a:moveTo>
                    <a:pt x="90" y="79"/>
                  </a:moveTo>
                  <a:lnTo>
                    <a:pt x="90" y="0"/>
                  </a:lnTo>
                  <a:lnTo>
                    <a:pt x="0" y="23"/>
                  </a:lnTo>
                  <a:lnTo>
                    <a:pt x="0" y="104"/>
                  </a:lnTo>
                  <a:lnTo>
                    <a:pt x="90"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112" name="Freeform 111"/>
            <p:cNvSpPr>
              <a:spLocks/>
            </p:cNvSpPr>
            <p:nvPr/>
          </p:nvSpPr>
          <p:spPr bwMode="gray">
            <a:xfrm>
              <a:off x="1194" y="2762"/>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grpSp>
      <p:sp>
        <p:nvSpPr>
          <p:cNvPr id="113" name="Rectangle 112"/>
          <p:cNvSpPr>
            <a:spLocks noChangeArrowheads="1"/>
          </p:cNvSpPr>
          <p:nvPr/>
        </p:nvSpPr>
        <p:spPr bwMode="blackWhite">
          <a:xfrm>
            <a:off x="1295400" y="2727278"/>
            <a:ext cx="2666999" cy="708528"/>
          </a:xfrm>
          <a:prstGeom prst="rect">
            <a:avLst/>
          </a:prstGeom>
          <a:solidFill>
            <a:srgbClr val="FFFF66"/>
          </a:solidFill>
          <a:ln w="25400">
            <a:solidFill>
              <a:schemeClr val="tx1"/>
            </a:solidFill>
            <a:miter lim="800000"/>
            <a:headEnd/>
            <a:tailEnd/>
          </a:ln>
          <a:effectLst/>
        </p:spPr>
        <p:txBody>
          <a:bodyPr wrap="square" lIns="92075" tIns="46038" rIns="92075" bIns="46038">
            <a:prstTxWarp prst="textNoShape">
              <a:avLst/>
            </a:prstTxWarp>
            <a:spAutoFit/>
          </a:bodyPr>
          <a:lstStyle/>
          <a:p>
            <a:pPr algn="l" eaLnBrk="0" hangingPunct="0">
              <a:lnSpc>
                <a:spcPct val="100000"/>
              </a:lnSpc>
              <a:spcBef>
                <a:spcPct val="0"/>
              </a:spcBef>
              <a:buClrTx/>
            </a:pPr>
            <a:r>
              <a:rPr lang="en-US" dirty="0" err="1" smtClean="0">
                <a:solidFill>
                  <a:srgbClr val="000000"/>
                </a:solidFill>
                <a:latin typeface="Courier New" pitchFamily="-111" charset="0"/>
              </a:rPr>
              <a:t>DBMS_WM.BeginDDL(</a:t>
            </a:r>
            <a:r>
              <a:rPr lang="en-US" dirty="0" err="1">
                <a:solidFill>
                  <a:srgbClr val="000000"/>
                </a:solidFill>
                <a:latin typeface="Courier New" pitchFamily="-111" charset="0"/>
              </a:rPr>
              <a:t>'PARCELS</a:t>
            </a:r>
            <a:r>
              <a:rPr lang="en-US" dirty="0">
                <a:solidFill>
                  <a:srgbClr val="000000"/>
                </a:solidFill>
                <a:latin typeface="Courier New" pitchFamily="-111" charset="0"/>
              </a:rPr>
              <a:t>');</a:t>
            </a:r>
          </a:p>
        </p:txBody>
      </p:sp>
      <p:sp>
        <p:nvSpPr>
          <p:cNvPr id="114" name="Rectangle 113"/>
          <p:cNvSpPr>
            <a:spLocks noChangeArrowheads="1"/>
          </p:cNvSpPr>
          <p:nvPr/>
        </p:nvSpPr>
        <p:spPr bwMode="blackWhite">
          <a:xfrm>
            <a:off x="5334000" y="2727278"/>
            <a:ext cx="2895599" cy="708528"/>
          </a:xfrm>
          <a:prstGeom prst="rect">
            <a:avLst/>
          </a:prstGeom>
          <a:solidFill>
            <a:srgbClr val="FFFF66"/>
          </a:solidFill>
          <a:ln w="25400">
            <a:solidFill>
              <a:schemeClr val="tx1"/>
            </a:solidFill>
            <a:miter lim="800000"/>
            <a:headEnd/>
            <a:tailEnd/>
          </a:ln>
          <a:effectLst/>
        </p:spPr>
        <p:txBody>
          <a:bodyPr wrap="square" lIns="92075" tIns="46038" rIns="92075" bIns="46038">
            <a:prstTxWarp prst="textNoShape">
              <a:avLst/>
            </a:prstTxWarp>
            <a:spAutoFit/>
          </a:bodyPr>
          <a:lstStyle/>
          <a:p>
            <a:pPr algn="l" eaLnBrk="0" hangingPunct="0">
              <a:lnSpc>
                <a:spcPct val="100000"/>
              </a:lnSpc>
              <a:spcBef>
                <a:spcPct val="0"/>
              </a:spcBef>
              <a:buClrTx/>
            </a:pPr>
            <a:r>
              <a:rPr lang="en-US" dirty="0" err="1" smtClean="0">
                <a:solidFill>
                  <a:srgbClr val="000000"/>
                </a:solidFill>
                <a:latin typeface="Courier New" pitchFamily="-111" charset="0"/>
              </a:rPr>
              <a:t>DBMS_WM.CommitDDL(</a:t>
            </a:r>
            <a:r>
              <a:rPr lang="en-US" dirty="0" err="1">
                <a:solidFill>
                  <a:srgbClr val="000000"/>
                </a:solidFill>
                <a:latin typeface="Courier New" pitchFamily="-111" charset="0"/>
              </a:rPr>
              <a:t>'PARCELS</a:t>
            </a:r>
            <a:r>
              <a:rPr lang="en-US" dirty="0">
                <a:solidFill>
                  <a:srgbClr val="000000"/>
                </a:solidFill>
                <a:latin typeface="Courier New" pitchFamily="-111" charset="0"/>
              </a:rPr>
              <a:t>');</a:t>
            </a:r>
          </a:p>
        </p:txBody>
      </p:sp>
      <p:sp>
        <p:nvSpPr>
          <p:cNvPr id="115" name="Line 74"/>
          <p:cNvSpPr>
            <a:spLocks noChangeShapeType="1"/>
          </p:cNvSpPr>
          <p:nvPr/>
        </p:nvSpPr>
        <p:spPr bwMode="auto">
          <a:xfrm>
            <a:off x="5410200" y="4306047"/>
            <a:ext cx="2285999" cy="0"/>
          </a:xfrm>
          <a:prstGeom prst="line">
            <a:avLst/>
          </a:prstGeom>
          <a:noFill/>
          <a:ln w="38100" cap="flat" cmpd="sng" algn="ctr">
            <a:solidFill>
              <a:schemeClr val="tx1"/>
            </a:solidFill>
            <a:prstDash val="solid"/>
            <a:round/>
            <a:headEnd type="none" w="med" len="lg"/>
            <a:tailEnd type="stealth" w="med" len="lg"/>
          </a:ln>
          <a:effectLst/>
        </p:spPr>
        <p:txBody>
          <a:bodyPr>
            <a:prstTxWarp prst="textNoShape">
              <a:avLst/>
            </a:prstTxWarp>
          </a:bodyPr>
          <a:lstStyle/>
          <a:p>
            <a:endParaRPr lang="en-US"/>
          </a:p>
        </p:txBody>
      </p:sp>
      <p:sp>
        <p:nvSpPr>
          <p:cNvPr id="116" name="Line 74"/>
          <p:cNvSpPr>
            <a:spLocks noChangeShapeType="1"/>
          </p:cNvSpPr>
          <p:nvPr/>
        </p:nvSpPr>
        <p:spPr bwMode="auto">
          <a:xfrm rot="5400000">
            <a:off x="4163617" y="3020616"/>
            <a:ext cx="969167" cy="0"/>
          </a:xfrm>
          <a:prstGeom prst="line">
            <a:avLst/>
          </a:prstGeom>
          <a:noFill/>
          <a:ln w="38100" cap="flat" cmpd="sng" algn="ctr">
            <a:solidFill>
              <a:schemeClr val="tx1"/>
            </a:solidFill>
            <a:prstDash val="solid"/>
            <a:round/>
            <a:headEnd type="none" w="med" len="lg"/>
            <a:tailEnd type="stealth" w="med" len="lg"/>
          </a:ln>
          <a:effectLst/>
        </p:spPr>
        <p:txBody>
          <a:bodyPr>
            <a:prstTxWarp prst="textNoShape">
              <a:avLst/>
            </a:prstTxWarp>
          </a:bodyPr>
          <a:lstStyle/>
          <a:p>
            <a:endParaRPr lang="en-US"/>
          </a:p>
        </p:txBody>
      </p:sp>
      <p:sp>
        <p:nvSpPr>
          <p:cNvPr id="117" name="Title 116"/>
          <p:cNvSpPr>
            <a:spLocks noGrp="1"/>
          </p:cNvSpPr>
          <p:nvPr>
            <p:ph type="title"/>
          </p:nvPr>
        </p:nvSpPr>
        <p:spPr/>
        <p:txBody>
          <a:bodyPr/>
          <a:lstStyle/>
          <a:p>
            <a:r>
              <a:rPr lang="en-US" dirty="0" smtClean="0"/>
              <a:t>DDL: Changing Table Structure</a:t>
            </a:r>
            <a:endParaRPr lang="en-US" dirty="0"/>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0" name="Rectangle 10"/>
          <p:cNvSpPr>
            <a:spLocks noGrp="1" noChangeArrowheads="1"/>
          </p:cNvSpPr>
          <p:nvPr>
            <p:ph type="title"/>
          </p:nvPr>
        </p:nvSpPr>
        <p:spPr/>
        <p:txBody>
          <a:bodyPr/>
          <a:lstStyle/>
          <a:p>
            <a:r>
              <a:rPr lang="en-US" dirty="0" smtClean="0"/>
              <a:t>Example: altering a spatial index</a:t>
            </a:r>
            <a:endParaRPr lang="en-US" dirty="0"/>
          </a:p>
        </p:txBody>
      </p:sp>
      <p:sp>
        <p:nvSpPr>
          <p:cNvPr id="552971" name="Rectangle 11"/>
          <p:cNvSpPr>
            <a:spLocks noGrp="1" noChangeArrowheads="1"/>
          </p:cNvSpPr>
          <p:nvPr>
            <p:ph type="body" idx="1"/>
          </p:nvPr>
        </p:nvSpPr>
        <p:spPr/>
        <p:txBody>
          <a:bodyPr/>
          <a:lstStyle/>
          <a:p>
            <a:r>
              <a:rPr lang="en-US" sz="2000" dirty="0" smtClean="0"/>
              <a:t>Prepare for altering</a:t>
            </a:r>
          </a:p>
          <a:p>
            <a:endParaRPr lang="en-US" sz="2000" dirty="0"/>
          </a:p>
          <a:p>
            <a:pPr lvl="1"/>
            <a:endParaRPr lang="en-US" sz="1800" dirty="0" smtClean="0"/>
          </a:p>
          <a:p>
            <a:r>
              <a:rPr lang="en-US" sz="2000" dirty="0" smtClean="0"/>
              <a:t>Alter </a:t>
            </a:r>
            <a:r>
              <a:rPr lang="en-US" sz="2000" dirty="0" smtClean="0"/>
              <a:t>and rebuild the index</a:t>
            </a:r>
            <a:endParaRPr lang="en-US" sz="2000" dirty="0" smtClean="0"/>
          </a:p>
          <a:p>
            <a:endParaRPr lang="en-US" sz="2000" dirty="0"/>
          </a:p>
          <a:p>
            <a:endParaRPr lang="en-US" sz="2000" dirty="0" smtClean="0"/>
          </a:p>
          <a:p>
            <a:endParaRPr lang="en-US" sz="2000" dirty="0" smtClean="0"/>
          </a:p>
          <a:p>
            <a:r>
              <a:rPr lang="en-US" sz="2000" dirty="0" smtClean="0"/>
              <a:t>Apply the change</a:t>
            </a:r>
            <a:br>
              <a:rPr lang="en-US" sz="2000" dirty="0" smtClean="0"/>
            </a:br>
            <a:endParaRPr lang="en-US" sz="2000" dirty="0"/>
          </a:p>
          <a:p>
            <a:endParaRPr lang="en-US" sz="2000" dirty="0" smtClean="0"/>
          </a:p>
          <a:p>
            <a:endParaRPr lang="en-US" sz="2000" dirty="0"/>
          </a:p>
        </p:txBody>
      </p:sp>
      <p:sp>
        <p:nvSpPr>
          <p:cNvPr id="552964" name="Rectangle 4"/>
          <p:cNvSpPr>
            <a:spLocks noChangeArrowheads="1"/>
          </p:cNvSpPr>
          <p:nvPr/>
        </p:nvSpPr>
        <p:spPr bwMode="gray">
          <a:xfrm>
            <a:off x="1031875" y="1955800"/>
            <a:ext cx="7842250" cy="400752"/>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dirty="0" err="1" smtClean="0">
                <a:solidFill>
                  <a:srgbClr val="000000"/>
                </a:solidFill>
                <a:latin typeface="Courier New" pitchFamily="-111" charset="0"/>
              </a:rPr>
              <a:t>DBMS_WM.BeginDDL</a:t>
            </a:r>
            <a:r>
              <a:rPr lang="en-US" dirty="0" smtClean="0">
                <a:solidFill>
                  <a:srgbClr val="000000"/>
                </a:solidFill>
                <a:latin typeface="Courier New" pitchFamily="-111" charset="0"/>
              </a:rPr>
              <a:t> ('PARCELS');</a:t>
            </a:r>
          </a:p>
        </p:txBody>
      </p:sp>
      <p:sp>
        <p:nvSpPr>
          <p:cNvPr id="552967" name="Rectangle 7"/>
          <p:cNvSpPr>
            <a:spLocks noChangeArrowheads="1"/>
          </p:cNvSpPr>
          <p:nvPr/>
        </p:nvSpPr>
        <p:spPr bwMode="gray">
          <a:xfrm>
            <a:off x="1031875" y="3048000"/>
            <a:ext cx="7842250" cy="708528"/>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dirty="0" smtClean="0">
                <a:solidFill>
                  <a:srgbClr val="000000"/>
                </a:solidFill>
                <a:latin typeface="Courier New" pitchFamily="-111" charset="0"/>
              </a:rPr>
              <a:t>alter index</a:t>
            </a:r>
            <a:r>
              <a:rPr lang="en-US" dirty="0" smtClean="0">
                <a:solidFill>
                  <a:srgbClr val="000000"/>
                </a:solidFill>
                <a:latin typeface="Courier New" pitchFamily="-111" charset="0"/>
              </a:rPr>
              <a:t> PARCELS_SX_LTS </a:t>
            </a:r>
            <a:r>
              <a:rPr lang="en-US" dirty="0" smtClean="0">
                <a:solidFill>
                  <a:srgbClr val="000000"/>
                </a:solidFill>
                <a:latin typeface="Courier New" pitchFamily="-111" charset="0"/>
              </a:rPr>
              <a:t>rebuild</a:t>
            </a:r>
            <a:r>
              <a:rPr lang="en-US" dirty="0" smtClean="0">
                <a:solidFill>
                  <a:srgbClr val="000000"/>
                </a:solidFill>
                <a:latin typeface="Courier New" pitchFamily="-111" charset="0"/>
              </a:rPr>
              <a:t> </a:t>
            </a:r>
          </a:p>
          <a:p>
            <a:pPr algn="l" eaLnBrk="0" hangingPunct="0">
              <a:lnSpc>
                <a:spcPct val="100000"/>
              </a:lnSpc>
              <a:spcBef>
                <a:spcPct val="0"/>
              </a:spcBef>
              <a:buClrTx/>
            </a:pPr>
            <a:r>
              <a:rPr lang="en-US" dirty="0" smtClean="0">
                <a:solidFill>
                  <a:srgbClr val="000000"/>
                </a:solidFill>
                <a:latin typeface="Courier New" pitchFamily="-111" charset="0"/>
              </a:rPr>
              <a:t>parameters </a:t>
            </a:r>
            <a:r>
              <a:rPr lang="en-US" dirty="0" smtClean="0">
                <a:solidFill>
                  <a:srgbClr val="000000"/>
                </a:solidFill>
                <a:latin typeface="Courier New" pitchFamily="-111" charset="0"/>
              </a:rPr>
              <a:t>('</a:t>
            </a:r>
            <a:r>
              <a:rPr lang="en-US" dirty="0" err="1" smtClean="0">
                <a:solidFill>
                  <a:srgbClr val="000000"/>
                </a:solidFill>
                <a:latin typeface="Courier New" pitchFamily="-111" charset="0"/>
              </a:rPr>
              <a:t>layer_gtype</a:t>
            </a:r>
            <a:r>
              <a:rPr lang="en-US" dirty="0" smtClean="0">
                <a:solidFill>
                  <a:srgbClr val="000000"/>
                </a:solidFill>
                <a:latin typeface="Courier New" pitchFamily="-111" charset="0"/>
              </a:rPr>
              <a:t>=point');;</a:t>
            </a:r>
            <a:endParaRPr lang="en-US" dirty="0">
              <a:solidFill>
                <a:srgbClr val="000000"/>
              </a:solidFill>
              <a:latin typeface="Courier New" pitchFamily="-111" charset="0"/>
            </a:endParaRPr>
          </a:p>
        </p:txBody>
      </p:sp>
      <p:sp>
        <p:nvSpPr>
          <p:cNvPr id="552968" name="Rectangle 8"/>
          <p:cNvSpPr>
            <a:spLocks noChangeArrowheads="1"/>
          </p:cNvSpPr>
          <p:nvPr/>
        </p:nvSpPr>
        <p:spPr bwMode="gray">
          <a:xfrm>
            <a:off x="1031875" y="4552248"/>
            <a:ext cx="7842250" cy="400752"/>
          </a:xfrm>
          <a:prstGeom prst="rect">
            <a:avLst/>
          </a:prstGeom>
          <a:solidFill>
            <a:srgbClr val="FFFF66"/>
          </a:solidFill>
          <a:ln w="9525">
            <a:solidFill>
              <a:schemeClr val="tx1"/>
            </a:solid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dirty="0" err="1" smtClean="0">
                <a:solidFill>
                  <a:srgbClr val="000000"/>
                </a:solidFill>
                <a:latin typeface="Courier New" pitchFamily="-111" charset="0"/>
              </a:rPr>
              <a:t>DBMS_WM.CommitDDL</a:t>
            </a:r>
            <a:r>
              <a:rPr lang="en-US" dirty="0" smtClean="0">
                <a:solidFill>
                  <a:srgbClr val="000000"/>
                </a:solidFill>
                <a:latin typeface="Courier New" pitchFamily="-111" charset="0"/>
              </a:rPr>
              <a:t> </a:t>
            </a:r>
            <a:r>
              <a:rPr lang="en-US" dirty="0" smtClean="0">
                <a:solidFill>
                  <a:srgbClr val="000000"/>
                </a:solidFill>
                <a:latin typeface="Courier New" pitchFamily="-111" charset="0"/>
              </a:rPr>
              <a:t>('PARCELS');</a:t>
            </a:r>
          </a:p>
        </p:txBody>
      </p:sp>
    </p:spTree>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7198" name="Rectangle 14"/>
          <p:cNvSpPr>
            <a:spLocks noGrp="1" noChangeArrowheads="1"/>
          </p:cNvSpPr>
          <p:nvPr>
            <p:ph type="title"/>
          </p:nvPr>
        </p:nvSpPr>
        <p:spPr/>
        <p:txBody>
          <a:bodyPr/>
          <a:lstStyle/>
          <a:p>
            <a:r>
              <a:rPr lang="en-US"/>
              <a:t>What Is a Database Workspace?</a:t>
            </a:r>
          </a:p>
        </p:txBody>
      </p:sp>
      <p:sp>
        <p:nvSpPr>
          <p:cNvPr id="477199" name="Rectangle 15"/>
          <p:cNvSpPr>
            <a:spLocks noGrp="1" noChangeArrowheads="1"/>
          </p:cNvSpPr>
          <p:nvPr>
            <p:ph type="body" idx="1"/>
          </p:nvPr>
        </p:nvSpPr>
        <p:spPr/>
        <p:txBody>
          <a:bodyPr/>
          <a:lstStyle/>
          <a:p>
            <a:r>
              <a:rPr lang="en-US"/>
              <a:t>A shared, transactionally consistent view of all database tables:</a:t>
            </a:r>
          </a:p>
          <a:p>
            <a:pPr lvl="1"/>
            <a:r>
              <a:rPr lang="en-US"/>
              <a:t>Captures changes to version-enabled tables as new row versions within the workspace</a:t>
            </a:r>
          </a:p>
          <a:p>
            <a:pPr lvl="1"/>
            <a:r>
              <a:rPr lang="en-US"/>
              <a:t>Makes versioned rows invisible outside the workspace until explicitly merged with the parent workspace</a:t>
            </a:r>
          </a:p>
        </p:txBody>
      </p:sp>
      <p:grpSp>
        <p:nvGrpSpPr>
          <p:cNvPr id="477197" name="Group 13"/>
          <p:cNvGrpSpPr>
            <a:grpSpLocks/>
          </p:cNvGrpSpPr>
          <p:nvPr/>
        </p:nvGrpSpPr>
        <p:grpSpPr bwMode="auto">
          <a:xfrm>
            <a:off x="3802063" y="4114800"/>
            <a:ext cx="4943475" cy="2157413"/>
            <a:chOff x="2395" y="2481"/>
            <a:chExt cx="3114" cy="1359"/>
          </a:xfrm>
        </p:grpSpPr>
        <p:sp>
          <p:nvSpPr>
            <p:cNvPr id="477188" name="Line 4"/>
            <p:cNvSpPr>
              <a:spLocks noChangeShapeType="1"/>
            </p:cNvSpPr>
            <p:nvPr/>
          </p:nvSpPr>
          <p:spPr bwMode="auto">
            <a:xfrm>
              <a:off x="4030" y="2802"/>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7189" name="Line 5"/>
            <p:cNvSpPr>
              <a:spLocks noChangeShapeType="1"/>
            </p:cNvSpPr>
            <p:nvPr/>
          </p:nvSpPr>
          <p:spPr bwMode="auto">
            <a:xfrm>
              <a:off x="4654" y="2802"/>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7190" name="Line 6"/>
            <p:cNvSpPr>
              <a:spLocks noChangeShapeType="1"/>
            </p:cNvSpPr>
            <p:nvPr/>
          </p:nvSpPr>
          <p:spPr bwMode="blackWhite">
            <a:xfrm>
              <a:off x="3302" y="3341"/>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7191" name="Line 7"/>
            <p:cNvSpPr>
              <a:spLocks noChangeShapeType="1"/>
            </p:cNvSpPr>
            <p:nvPr/>
          </p:nvSpPr>
          <p:spPr bwMode="blackWhite">
            <a:xfrm>
              <a:off x="4082" y="3341"/>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77192" name="Rectangle 8"/>
            <p:cNvSpPr>
              <a:spLocks noChangeArrowheads="1"/>
            </p:cNvSpPr>
            <p:nvPr/>
          </p:nvSpPr>
          <p:spPr bwMode="blackWhite">
            <a:xfrm>
              <a:off x="2395" y="3607"/>
              <a:ext cx="1072" cy="233"/>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CommonLand</a:t>
              </a:r>
            </a:p>
          </p:txBody>
        </p:sp>
        <p:sp>
          <p:nvSpPr>
            <p:cNvPr id="477193" name="Rectangle 9"/>
            <p:cNvSpPr>
              <a:spLocks noChangeArrowheads="1"/>
            </p:cNvSpPr>
            <p:nvPr/>
          </p:nvSpPr>
          <p:spPr bwMode="blackWhite">
            <a:xfrm>
              <a:off x="3635" y="3607"/>
              <a:ext cx="1328" cy="233"/>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IndividualParcels </a:t>
              </a:r>
            </a:p>
          </p:txBody>
        </p:sp>
        <p:sp>
          <p:nvSpPr>
            <p:cNvPr id="477194" name="Rectangle 10"/>
            <p:cNvSpPr>
              <a:spLocks noChangeArrowheads="1"/>
            </p:cNvSpPr>
            <p:nvPr/>
          </p:nvSpPr>
          <p:spPr bwMode="blackWhite">
            <a:xfrm>
              <a:off x="3250" y="3020"/>
              <a:ext cx="936"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FiveAcreLot</a:t>
              </a:r>
            </a:p>
            <a:p>
              <a:pPr defTabSz="514350" eaLnBrk="0" hangingPunct="0">
                <a:lnSpc>
                  <a:spcPct val="100000"/>
                </a:lnSpc>
                <a:spcBef>
                  <a:spcPct val="0"/>
                </a:spcBef>
                <a:buClrTx/>
              </a:pPr>
              <a:r>
                <a:rPr lang="en-US" sz="1800"/>
                <a:t>Workspace</a:t>
              </a:r>
            </a:p>
          </p:txBody>
        </p:sp>
        <p:sp>
          <p:nvSpPr>
            <p:cNvPr id="477195" name="Rectangle 11"/>
            <p:cNvSpPr>
              <a:spLocks noChangeArrowheads="1"/>
            </p:cNvSpPr>
            <p:nvPr/>
          </p:nvSpPr>
          <p:spPr bwMode="blackWhite">
            <a:xfrm>
              <a:off x="4573" y="3020"/>
              <a:ext cx="936"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TwoAcreLot</a:t>
              </a:r>
            </a:p>
            <a:p>
              <a:pPr defTabSz="514350" eaLnBrk="0" hangingPunct="0">
                <a:lnSpc>
                  <a:spcPct val="100000"/>
                </a:lnSpc>
                <a:spcBef>
                  <a:spcPct val="0"/>
                </a:spcBef>
                <a:buClrTx/>
              </a:pPr>
              <a:r>
                <a:rPr lang="en-US" sz="1800"/>
                <a:t>Workspace</a:t>
              </a:r>
            </a:p>
          </p:txBody>
        </p:sp>
        <p:sp>
          <p:nvSpPr>
            <p:cNvPr id="477196" name="Rectangle 12"/>
            <p:cNvSpPr>
              <a:spLocks noChangeArrowheads="1"/>
            </p:cNvSpPr>
            <p:nvPr/>
          </p:nvSpPr>
          <p:spPr bwMode="blackWhite">
            <a:xfrm>
              <a:off x="3726" y="2481"/>
              <a:ext cx="1232"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LIVE Workspace</a:t>
              </a:r>
            </a:p>
            <a:p>
              <a:pPr defTabSz="514350" eaLnBrk="0" hangingPunct="0">
                <a:lnSpc>
                  <a:spcPct val="100000"/>
                </a:lnSpc>
                <a:spcBef>
                  <a:spcPct val="0"/>
                </a:spcBef>
                <a:buClrTx/>
              </a:pPr>
              <a:r>
                <a:rPr lang="en-US" sz="1800"/>
                <a:t>(Land_Parcel)</a:t>
              </a:r>
            </a:p>
          </p:txBody>
        </p:sp>
      </p:gr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4" name="Rectangle 14"/>
          <p:cNvSpPr>
            <a:spLocks noGrp="1" noChangeArrowheads="1"/>
          </p:cNvSpPr>
          <p:nvPr>
            <p:ph type="title"/>
          </p:nvPr>
        </p:nvSpPr>
        <p:spPr/>
        <p:txBody>
          <a:bodyPr/>
          <a:lstStyle/>
          <a:p>
            <a:r>
              <a:rPr lang="en-US"/>
              <a:t>How Does Workspace Manager Work</a:t>
            </a:r>
          </a:p>
        </p:txBody>
      </p:sp>
      <p:sp>
        <p:nvSpPr>
          <p:cNvPr id="481295" name="Rectangle 15"/>
          <p:cNvSpPr>
            <a:spLocks noGrp="1" noChangeArrowheads="1"/>
          </p:cNvSpPr>
          <p:nvPr>
            <p:ph type="body" idx="1"/>
          </p:nvPr>
        </p:nvSpPr>
        <p:spPr/>
        <p:txBody>
          <a:bodyPr/>
          <a:lstStyle/>
          <a:p>
            <a:r>
              <a:rPr lang="en-US"/>
              <a:t>Automatically installed</a:t>
            </a:r>
          </a:p>
          <a:p>
            <a:r>
              <a:rPr lang="en-US"/>
              <a:t>Version-enable some or all tables </a:t>
            </a:r>
          </a:p>
          <a:p>
            <a:r>
              <a:rPr lang="en-US"/>
              <a:t>Versions maintained only for modified rows to minimize storage </a:t>
            </a:r>
          </a:p>
          <a:p>
            <a:r>
              <a:rPr lang="en-US"/>
              <a:t>Merges changes with parent to resolve conflicts</a:t>
            </a:r>
          </a:p>
        </p:txBody>
      </p:sp>
      <p:grpSp>
        <p:nvGrpSpPr>
          <p:cNvPr id="481284" name="Group 4"/>
          <p:cNvGrpSpPr>
            <a:grpSpLocks/>
          </p:cNvGrpSpPr>
          <p:nvPr/>
        </p:nvGrpSpPr>
        <p:grpSpPr bwMode="auto">
          <a:xfrm>
            <a:off x="3802063" y="4114800"/>
            <a:ext cx="4943475" cy="2157413"/>
            <a:chOff x="2211" y="2481"/>
            <a:chExt cx="2874" cy="1359"/>
          </a:xfrm>
        </p:grpSpPr>
        <p:sp>
          <p:nvSpPr>
            <p:cNvPr id="481285" name="Line 5"/>
            <p:cNvSpPr>
              <a:spLocks noChangeShapeType="1"/>
            </p:cNvSpPr>
            <p:nvPr/>
          </p:nvSpPr>
          <p:spPr bwMode="blackWhite">
            <a:xfrm>
              <a:off x="3720" y="2802"/>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81286" name="Line 6"/>
            <p:cNvSpPr>
              <a:spLocks noChangeShapeType="1"/>
            </p:cNvSpPr>
            <p:nvPr/>
          </p:nvSpPr>
          <p:spPr bwMode="blackWhite">
            <a:xfrm>
              <a:off x="4296" y="2802"/>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81287" name="Line 7"/>
            <p:cNvSpPr>
              <a:spLocks noChangeShapeType="1"/>
            </p:cNvSpPr>
            <p:nvPr/>
          </p:nvSpPr>
          <p:spPr bwMode="blackWhite">
            <a:xfrm>
              <a:off x="3048" y="3341"/>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81288" name="Line 8"/>
            <p:cNvSpPr>
              <a:spLocks noChangeShapeType="1"/>
            </p:cNvSpPr>
            <p:nvPr/>
          </p:nvSpPr>
          <p:spPr bwMode="blackWhite">
            <a:xfrm>
              <a:off x="3768" y="3341"/>
              <a:ext cx="0" cy="314"/>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81289" name="Rectangle 9"/>
            <p:cNvSpPr>
              <a:spLocks noChangeArrowheads="1"/>
            </p:cNvSpPr>
            <p:nvPr/>
          </p:nvSpPr>
          <p:spPr bwMode="blackWhite">
            <a:xfrm>
              <a:off x="3439" y="2481"/>
              <a:ext cx="1138"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LIVE Workspace</a:t>
              </a:r>
            </a:p>
            <a:p>
              <a:pPr defTabSz="514350" eaLnBrk="0" hangingPunct="0">
                <a:lnSpc>
                  <a:spcPct val="100000"/>
                </a:lnSpc>
                <a:spcBef>
                  <a:spcPct val="0"/>
                </a:spcBef>
                <a:buClrTx/>
              </a:pPr>
              <a:r>
                <a:rPr lang="en-US" sz="1800"/>
                <a:t>(Land_Parcel)</a:t>
              </a:r>
            </a:p>
          </p:txBody>
        </p:sp>
        <p:sp>
          <p:nvSpPr>
            <p:cNvPr id="481290" name="Rectangle 10"/>
            <p:cNvSpPr>
              <a:spLocks noChangeArrowheads="1"/>
            </p:cNvSpPr>
            <p:nvPr/>
          </p:nvSpPr>
          <p:spPr bwMode="blackWhite">
            <a:xfrm>
              <a:off x="2211" y="3607"/>
              <a:ext cx="989" cy="233"/>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CommonLand</a:t>
              </a:r>
            </a:p>
          </p:txBody>
        </p:sp>
        <p:sp>
          <p:nvSpPr>
            <p:cNvPr id="481291" name="Rectangle 11"/>
            <p:cNvSpPr>
              <a:spLocks noChangeArrowheads="1"/>
            </p:cNvSpPr>
            <p:nvPr/>
          </p:nvSpPr>
          <p:spPr bwMode="blackWhite">
            <a:xfrm>
              <a:off x="3356" y="3607"/>
              <a:ext cx="1226" cy="233"/>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IndividualParcels </a:t>
              </a:r>
            </a:p>
          </p:txBody>
        </p:sp>
        <p:sp>
          <p:nvSpPr>
            <p:cNvPr id="481292" name="Rectangle 12"/>
            <p:cNvSpPr>
              <a:spLocks noChangeArrowheads="1"/>
            </p:cNvSpPr>
            <p:nvPr/>
          </p:nvSpPr>
          <p:spPr bwMode="blackWhite">
            <a:xfrm>
              <a:off x="3000" y="3020"/>
              <a:ext cx="864"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FiveAcreLot</a:t>
              </a:r>
            </a:p>
            <a:p>
              <a:pPr defTabSz="514350" eaLnBrk="0" hangingPunct="0">
                <a:lnSpc>
                  <a:spcPct val="100000"/>
                </a:lnSpc>
                <a:spcBef>
                  <a:spcPct val="0"/>
                </a:spcBef>
                <a:buClrTx/>
              </a:pPr>
              <a:r>
                <a:rPr lang="en-US" sz="1800"/>
                <a:t>Workspace</a:t>
              </a:r>
            </a:p>
          </p:txBody>
        </p:sp>
        <p:sp>
          <p:nvSpPr>
            <p:cNvPr id="481293" name="Rectangle 13"/>
            <p:cNvSpPr>
              <a:spLocks noChangeArrowheads="1"/>
            </p:cNvSpPr>
            <p:nvPr/>
          </p:nvSpPr>
          <p:spPr bwMode="blackWhite">
            <a:xfrm>
              <a:off x="4221" y="3020"/>
              <a:ext cx="864" cy="406"/>
            </a:xfrm>
            <a:prstGeom prst="rect">
              <a:avLst/>
            </a:prstGeom>
            <a:solidFill>
              <a:srgbClr val="99CCFF"/>
            </a:solidFill>
            <a:ln w="25400">
              <a:solidFill>
                <a:schemeClr val="tx1"/>
              </a:solidFill>
              <a:miter lim="800000"/>
              <a:headEnd/>
              <a:tailEnd/>
            </a:ln>
            <a:effectLst/>
          </p:spPr>
          <p:txBody>
            <a:bodyPr wrap="none" lIns="69850" tIns="34925" rIns="69850" bIns="34925">
              <a:prstTxWarp prst="textNoShape">
                <a:avLst/>
              </a:prstTxWarp>
              <a:spAutoFit/>
            </a:bodyPr>
            <a:lstStyle/>
            <a:p>
              <a:pPr defTabSz="514350" eaLnBrk="0" hangingPunct="0">
                <a:lnSpc>
                  <a:spcPct val="100000"/>
                </a:lnSpc>
                <a:spcBef>
                  <a:spcPct val="0"/>
                </a:spcBef>
                <a:buClrTx/>
              </a:pPr>
              <a:r>
                <a:rPr lang="en-US" sz="1800"/>
                <a:t>TwoAcreLot</a:t>
              </a:r>
            </a:p>
            <a:p>
              <a:pPr defTabSz="514350" eaLnBrk="0" hangingPunct="0">
                <a:lnSpc>
                  <a:spcPct val="100000"/>
                </a:lnSpc>
                <a:spcBef>
                  <a:spcPct val="0"/>
                </a:spcBef>
                <a:buClrTx/>
              </a:pPr>
              <a:r>
                <a:rPr lang="en-US" sz="1800"/>
                <a:t>Workspace</a:t>
              </a:r>
            </a:p>
          </p:txBody>
        </p:sp>
      </p:gr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9476" name="Rectangle 4"/>
          <p:cNvSpPr>
            <a:spLocks noGrp="1" noChangeArrowheads="1"/>
          </p:cNvSpPr>
          <p:nvPr>
            <p:ph type="title"/>
          </p:nvPr>
        </p:nvSpPr>
        <p:spPr/>
        <p:txBody>
          <a:bodyPr/>
          <a:lstStyle/>
          <a:p>
            <a:r>
              <a:rPr lang="en-US"/>
              <a:t>Workspace Manager Features</a:t>
            </a:r>
          </a:p>
        </p:txBody>
      </p:sp>
      <p:sp>
        <p:nvSpPr>
          <p:cNvPr id="489477" name="Rectangle 5"/>
          <p:cNvSpPr>
            <a:spLocks noGrp="1" noChangeArrowheads="1"/>
          </p:cNvSpPr>
          <p:nvPr>
            <p:ph type="body" idx="1"/>
          </p:nvPr>
        </p:nvSpPr>
        <p:spPr/>
        <p:txBody>
          <a:bodyPr/>
          <a:lstStyle/>
          <a:p>
            <a:r>
              <a:rPr lang="en-US">
                <a:solidFill>
                  <a:schemeClr val="hlink"/>
                </a:solidFill>
              </a:rPr>
              <a:t>Workspace</a:t>
            </a:r>
            <a:r>
              <a:rPr lang="en-US"/>
              <a:t>: Create, refresh, merge, roll back, remove</a:t>
            </a:r>
          </a:p>
          <a:p>
            <a:r>
              <a:rPr lang="en-US">
                <a:solidFill>
                  <a:schemeClr val="hlink"/>
                </a:solidFill>
              </a:rPr>
              <a:t>Savepoints</a:t>
            </a:r>
            <a:r>
              <a:rPr lang="en-US"/>
              <a:t>: Implicit and explicit savepoints cause a new version to be created when row is updated</a:t>
            </a:r>
          </a:p>
          <a:p>
            <a:r>
              <a:rPr lang="en-US">
                <a:solidFill>
                  <a:schemeClr val="hlink"/>
                </a:solidFill>
              </a:rPr>
              <a:t>Privileges</a:t>
            </a:r>
            <a:r>
              <a:rPr lang="en-US"/>
              <a:t>: Access, create, delete, roll back, merge</a:t>
            </a:r>
          </a:p>
          <a:p>
            <a:r>
              <a:rPr lang="en-US">
                <a:solidFill>
                  <a:schemeClr val="hlink"/>
                </a:solidFill>
              </a:rPr>
              <a:t>Access Modes</a:t>
            </a:r>
            <a:r>
              <a:rPr lang="en-US"/>
              <a:t>: Read, write, management, none</a:t>
            </a:r>
          </a:p>
          <a:p>
            <a:r>
              <a:rPr lang="en-US">
                <a:solidFill>
                  <a:schemeClr val="hlink"/>
                </a:solidFill>
              </a:rPr>
              <a:t>Locks</a:t>
            </a:r>
            <a:r>
              <a:rPr lang="en-US"/>
              <a:t>: exclusive and shared</a:t>
            </a:r>
          </a:p>
          <a:p>
            <a:r>
              <a:rPr lang="en-US">
                <a:solidFill>
                  <a:schemeClr val="hlink"/>
                </a:solidFill>
              </a:rPr>
              <a:t>Differences</a:t>
            </a:r>
            <a:r>
              <a:rPr lang="en-US"/>
              <a:t>: Compares savepoints and workspaces</a:t>
            </a:r>
          </a:p>
          <a:p>
            <a:r>
              <a:rPr lang="en-US">
                <a:solidFill>
                  <a:schemeClr val="hlink"/>
                </a:solidFill>
              </a:rPr>
              <a:t>Conflict Resolution</a:t>
            </a:r>
            <a:r>
              <a:rPr lang="en-US"/>
              <a:t>: Merge child into parent</a:t>
            </a:r>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noFill/>
          <a:ln/>
        </p:spPr>
        <p:txBody>
          <a:bodyPr lIns="12700" tIns="12700" rIns="12700" bIns="12700"/>
          <a:lstStyle/>
          <a:p>
            <a:r>
              <a:rPr lang="en-US"/>
              <a:t>Architecture</a:t>
            </a:r>
          </a:p>
        </p:txBody>
      </p:sp>
      <p:sp>
        <p:nvSpPr>
          <p:cNvPr id="497667" name="Rectangle 3"/>
          <p:cNvSpPr>
            <a:spLocks noChangeArrowheads="1"/>
          </p:cNvSpPr>
          <p:nvPr/>
        </p:nvSpPr>
        <p:spPr bwMode="auto">
          <a:xfrm>
            <a:off x="1485900" y="1924050"/>
            <a:ext cx="7019925" cy="723900"/>
          </a:xfrm>
          <a:prstGeom prst="rect">
            <a:avLst/>
          </a:prstGeom>
          <a:noFill/>
          <a:ln w="25400">
            <a:solidFill>
              <a:schemeClr val="tx1"/>
            </a:solidFill>
            <a:miter lim="800000"/>
            <a:headEnd/>
            <a:tailEnd/>
          </a:ln>
          <a:effectLst/>
        </p:spPr>
        <p:txBody>
          <a:bodyPr wrap="none" lIns="92075" tIns="46038" rIns="92075" bIns="46038" anchor="ctr">
            <a:prstTxWarp prst="textNoShape">
              <a:avLst/>
            </a:prstTxWarp>
          </a:bodyPr>
          <a:lstStyle/>
          <a:p>
            <a:pPr eaLnBrk="0" hangingPunct="0">
              <a:lnSpc>
                <a:spcPct val="100000"/>
              </a:lnSpc>
              <a:spcBef>
                <a:spcPct val="0"/>
              </a:spcBef>
              <a:buClrTx/>
            </a:pPr>
            <a:r>
              <a:rPr lang="en-US" sz="1800"/>
              <a:t>WORKSPACE-ENABLED APPLICATIONS</a:t>
            </a:r>
          </a:p>
        </p:txBody>
      </p:sp>
      <p:sp>
        <p:nvSpPr>
          <p:cNvPr id="497668" name="Line 4"/>
          <p:cNvSpPr>
            <a:spLocks noChangeShapeType="1"/>
          </p:cNvSpPr>
          <p:nvPr/>
        </p:nvSpPr>
        <p:spPr bwMode="auto">
          <a:xfrm>
            <a:off x="4995863" y="2649538"/>
            <a:ext cx="0" cy="695325"/>
          </a:xfrm>
          <a:prstGeom prst="line">
            <a:avLst/>
          </a:prstGeom>
          <a:noFill/>
          <a:ln w="25400">
            <a:solidFill>
              <a:schemeClr val="tx1"/>
            </a:solidFill>
            <a:round/>
            <a:headEnd type="stealth" w="med" len="lg"/>
            <a:tailEnd type="stealth" w="med" len="lg"/>
          </a:ln>
          <a:effectLst/>
        </p:spPr>
        <p:txBody>
          <a:bodyPr>
            <a:prstTxWarp prst="textNoShape">
              <a:avLst/>
            </a:prstTxWarp>
          </a:bodyPr>
          <a:lstStyle/>
          <a:p>
            <a:endParaRPr lang="en-US"/>
          </a:p>
        </p:txBody>
      </p:sp>
      <p:sp>
        <p:nvSpPr>
          <p:cNvPr id="497669" name="Line 5"/>
          <p:cNvSpPr>
            <a:spLocks noChangeShapeType="1"/>
          </p:cNvSpPr>
          <p:nvPr/>
        </p:nvSpPr>
        <p:spPr bwMode="auto">
          <a:xfrm>
            <a:off x="2147888" y="3378200"/>
            <a:ext cx="0" cy="92710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0" name="Line 6"/>
          <p:cNvSpPr>
            <a:spLocks noChangeShapeType="1"/>
          </p:cNvSpPr>
          <p:nvPr/>
        </p:nvSpPr>
        <p:spPr bwMode="auto">
          <a:xfrm>
            <a:off x="3389313" y="3378200"/>
            <a:ext cx="0" cy="92710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1" name="Line 7"/>
          <p:cNvSpPr>
            <a:spLocks noChangeShapeType="1"/>
          </p:cNvSpPr>
          <p:nvPr/>
        </p:nvSpPr>
        <p:spPr bwMode="auto">
          <a:xfrm>
            <a:off x="4865688" y="3378200"/>
            <a:ext cx="0" cy="92710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2" name="Line 8"/>
          <p:cNvSpPr>
            <a:spLocks noChangeShapeType="1"/>
          </p:cNvSpPr>
          <p:nvPr/>
        </p:nvSpPr>
        <p:spPr bwMode="auto">
          <a:xfrm>
            <a:off x="6107113" y="3378200"/>
            <a:ext cx="0" cy="92710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3" name="Line 9"/>
          <p:cNvSpPr>
            <a:spLocks noChangeShapeType="1"/>
          </p:cNvSpPr>
          <p:nvPr/>
        </p:nvSpPr>
        <p:spPr bwMode="auto">
          <a:xfrm>
            <a:off x="7470775" y="3378200"/>
            <a:ext cx="0" cy="927100"/>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4" name="Rectangle 10"/>
          <p:cNvSpPr>
            <a:spLocks noChangeArrowheads="1"/>
          </p:cNvSpPr>
          <p:nvPr/>
        </p:nvSpPr>
        <p:spPr bwMode="auto">
          <a:xfrm>
            <a:off x="1073150" y="3371850"/>
            <a:ext cx="7842250" cy="22225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497675" name="Line 11"/>
          <p:cNvSpPr>
            <a:spLocks noChangeShapeType="1"/>
          </p:cNvSpPr>
          <p:nvPr/>
        </p:nvSpPr>
        <p:spPr bwMode="auto">
          <a:xfrm>
            <a:off x="1073150" y="4976813"/>
            <a:ext cx="7842250" cy="1587"/>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6" name="Line 12"/>
          <p:cNvSpPr>
            <a:spLocks noChangeShapeType="1"/>
          </p:cNvSpPr>
          <p:nvPr/>
        </p:nvSpPr>
        <p:spPr bwMode="auto">
          <a:xfrm>
            <a:off x="1073150" y="4305300"/>
            <a:ext cx="7842250" cy="1588"/>
          </a:xfrm>
          <a:prstGeom prst="line">
            <a:avLst/>
          </a:prstGeom>
          <a:noFill/>
          <a:ln w="25400">
            <a:solidFill>
              <a:schemeClr val="tx1"/>
            </a:solidFill>
            <a:round/>
            <a:headEnd type="none" w="sm" len="sm"/>
            <a:tailEnd type="none" w="sm" len="sm"/>
          </a:ln>
          <a:effectLst/>
        </p:spPr>
        <p:txBody>
          <a:bodyPr>
            <a:prstTxWarp prst="textNoShape">
              <a:avLst/>
            </a:prstTxWarp>
          </a:bodyPr>
          <a:lstStyle/>
          <a:p>
            <a:endParaRPr lang="en-US"/>
          </a:p>
        </p:txBody>
      </p:sp>
      <p:sp>
        <p:nvSpPr>
          <p:cNvPr id="497677" name="Rectangle 13"/>
          <p:cNvSpPr>
            <a:spLocks noChangeArrowheads="1"/>
          </p:cNvSpPr>
          <p:nvPr/>
        </p:nvSpPr>
        <p:spPr bwMode="auto">
          <a:xfrm>
            <a:off x="1028700" y="3443288"/>
            <a:ext cx="996950"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 Data</a:t>
            </a:r>
          </a:p>
          <a:p>
            <a:pPr eaLnBrk="0" hangingPunct="0">
              <a:lnSpc>
                <a:spcPct val="100000"/>
              </a:lnSpc>
              <a:spcBef>
                <a:spcPct val="0"/>
              </a:spcBef>
              <a:buClrTx/>
            </a:pPr>
            <a:r>
              <a:rPr lang="en-US" sz="1800"/>
              <a:t> Mgmt.</a:t>
            </a:r>
          </a:p>
        </p:txBody>
      </p:sp>
      <p:sp>
        <p:nvSpPr>
          <p:cNvPr id="497678" name="Rectangle 14"/>
          <p:cNvSpPr>
            <a:spLocks noChangeArrowheads="1"/>
          </p:cNvSpPr>
          <p:nvPr/>
        </p:nvSpPr>
        <p:spPr bwMode="auto">
          <a:xfrm>
            <a:off x="3511550" y="3443288"/>
            <a:ext cx="1231900"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Privilege</a:t>
            </a:r>
          </a:p>
          <a:p>
            <a:pPr eaLnBrk="0" hangingPunct="0">
              <a:lnSpc>
                <a:spcPct val="100000"/>
              </a:lnSpc>
              <a:spcBef>
                <a:spcPct val="0"/>
              </a:spcBef>
              <a:buClrTx/>
            </a:pPr>
            <a:r>
              <a:rPr lang="en-US" sz="1800"/>
              <a:t> Mgmt. </a:t>
            </a:r>
          </a:p>
        </p:txBody>
      </p:sp>
      <p:sp>
        <p:nvSpPr>
          <p:cNvPr id="497679" name="Rectangle 15"/>
          <p:cNvSpPr>
            <a:spLocks noChangeArrowheads="1"/>
          </p:cNvSpPr>
          <p:nvPr/>
        </p:nvSpPr>
        <p:spPr bwMode="auto">
          <a:xfrm>
            <a:off x="4987925" y="3443288"/>
            <a:ext cx="996950"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 Lock</a:t>
            </a:r>
          </a:p>
          <a:p>
            <a:pPr eaLnBrk="0" hangingPunct="0">
              <a:lnSpc>
                <a:spcPct val="100000"/>
              </a:lnSpc>
              <a:spcBef>
                <a:spcPct val="0"/>
              </a:spcBef>
              <a:buClrTx/>
            </a:pPr>
            <a:r>
              <a:rPr lang="en-US" sz="1800"/>
              <a:t> Mgmt.</a:t>
            </a:r>
          </a:p>
        </p:txBody>
      </p:sp>
      <p:sp>
        <p:nvSpPr>
          <p:cNvPr id="497680" name="Rectangle 16"/>
          <p:cNvSpPr>
            <a:spLocks noChangeArrowheads="1"/>
          </p:cNvSpPr>
          <p:nvPr/>
        </p:nvSpPr>
        <p:spPr bwMode="auto">
          <a:xfrm>
            <a:off x="6229350" y="3443288"/>
            <a:ext cx="1120775"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Conflict</a:t>
            </a:r>
          </a:p>
          <a:p>
            <a:pPr eaLnBrk="0" hangingPunct="0">
              <a:lnSpc>
                <a:spcPct val="100000"/>
              </a:lnSpc>
              <a:spcBef>
                <a:spcPct val="0"/>
              </a:spcBef>
              <a:buClrTx/>
            </a:pPr>
            <a:r>
              <a:rPr lang="en-US" sz="1800"/>
              <a:t>Mgmt.</a:t>
            </a:r>
          </a:p>
        </p:txBody>
      </p:sp>
      <p:sp>
        <p:nvSpPr>
          <p:cNvPr id="497681" name="Rectangle 17"/>
          <p:cNvSpPr>
            <a:spLocks noChangeArrowheads="1"/>
          </p:cNvSpPr>
          <p:nvPr/>
        </p:nvSpPr>
        <p:spPr bwMode="auto">
          <a:xfrm>
            <a:off x="7594600" y="3443288"/>
            <a:ext cx="1273175"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Metadata</a:t>
            </a:r>
          </a:p>
          <a:p>
            <a:pPr eaLnBrk="0" hangingPunct="0">
              <a:lnSpc>
                <a:spcPct val="100000"/>
              </a:lnSpc>
              <a:spcBef>
                <a:spcPct val="0"/>
              </a:spcBef>
              <a:buClrTx/>
            </a:pPr>
            <a:r>
              <a:rPr lang="en-US" sz="1800"/>
              <a:t>Views</a:t>
            </a:r>
          </a:p>
        </p:txBody>
      </p:sp>
      <p:sp>
        <p:nvSpPr>
          <p:cNvPr id="497682" name="Rectangle 18"/>
          <p:cNvSpPr>
            <a:spLocks noChangeArrowheads="1"/>
          </p:cNvSpPr>
          <p:nvPr/>
        </p:nvSpPr>
        <p:spPr bwMode="auto">
          <a:xfrm>
            <a:off x="3535363" y="4510088"/>
            <a:ext cx="3186112" cy="366712"/>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WORKSPACE MANAGER</a:t>
            </a:r>
          </a:p>
        </p:txBody>
      </p:sp>
      <p:sp>
        <p:nvSpPr>
          <p:cNvPr id="497683" name="Rectangle 19"/>
          <p:cNvSpPr>
            <a:spLocks noChangeArrowheads="1"/>
          </p:cNvSpPr>
          <p:nvPr/>
        </p:nvSpPr>
        <p:spPr bwMode="auto">
          <a:xfrm>
            <a:off x="4016375" y="5145088"/>
            <a:ext cx="2220913" cy="366712"/>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ORACLE RDBMS</a:t>
            </a:r>
          </a:p>
        </p:txBody>
      </p:sp>
      <p:sp>
        <p:nvSpPr>
          <p:cNvPr id="497684" name="Rectangle 20"/>
          <p:cNvSpPr>
            <a:spLocks noChangeArrowheads="1"/>
          </p:cNvSpPr>
          <p:nvPr/>
        </p:nvSpPr>
        <p:spPr bwMode="auto">
          <a:xfrm>
            <a:off x="2270125" y="3443288"/>
            <a:ext cx="996950"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0" hangingPunct="0">
              <a:lnSpc>
                <a:spcPct val="100000"/>
              </a:lnSpc>
              <a:spcBef>
                <a:spcPct val="0"/>
              </a:spcBef>
              <a:buClrTx/>
            </a:pPr>
            <a:r>
              <a:rPr lang="en-US" sz="1800"/>
              <a:t> WS</a:t>
            </a:r>
          </a:p>
          <a:p>
            <a:pPr eaLnBrk="0" hangingPunct="0">
              <a:lnSpc>
                <a:spcPct val="100000"/>
              </a:lnSpc>
              <a:spcBef>
                <a:spcPct val="0"/>
              </a:spcBef>
              <a:buClrTx/>
            </a:pPr>
            <a:r>
              <a:rPr lang="en-US" sz="1800"/>
              <a:t> Mgmt.</a:t>
            </a:r>
          </a:p>
        </p:txBody>
      </p:sp>
      <p:sp>
        <p:nvSpPr>
          <p:cNvPr id="497685" name="Rectangle 21"/>
          <p:cNvSpPr>
            <a:spLocks noChangeArrowheads="1"/>
          </p:cNvSpPr>
          <p:nvPr/>
        </p:nvSpPr>
        <p:spPr bwMode="auto">
          <a:xfrm>
            <a:off x="3505200" y="2833688"/>
            <a:ext cx="1454150" cy="3667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t>PL/SQL API</a:t>
            </a:r>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9716" name="Rectangle 4"/>
          <p:cNvSpPr>
            <a:spLocks noGrp="1" noChangeArrowheads="1"/>
          </p:cNvSpPr>
          <p:nvPr>
            <p:ph type="title"/>
          </p:nvPr>
        </p:nvSpPr>
        <p:spPr/>
        <p:txBody>
          <a:bodyPr/>
          <a:lstStyle/>
          <a:p>
            <a:r>
              <a:rPr lang="en-US"/>
              <a:t>Workspace Manager: Administrator Role</a:t>
            </a:r>
          </a:p>
        </p:txBody>
      </p:sp>
      <p:sp>
        <p:nvSpPr>
          <p:cNvPr id="499717" name="Rectangle 5"/>
          <p:cNvSpPr>
            <a:spLocks noGrp="1" noChangeArrowheads="1"/>
          </p:cNvSpPr>
          <p:nvPr>
            <p:ph type="body" idx="1"/>
          </p:nvPr>
        </p:nvSpPr>
        <p:spPr/>
        <p:txBody>
          <a:bodyPr/>
          <a:lstStyle/>
          <a:p>
            <a:r>
              <a:rPr lang="en-US"/>
              <a:t>Oracle installer automatically installs Workspace Manager and creates the </a:t>
            </a:r>
            <a:r>
              <a:rPr lang="en-US">
                <a:solidFill>
                  <a:schemeClr val="hlink"/>
                </a:solidFill>
              </a:rPr>
              <a:t>WM_ADMIN_ROLE</a:t>
            </a:r>
          </a:p>
          <a:p>
            <a:r>
              <a:rPr lang="en-US"/>
              <a:t>The WM_ADMIN_ROLE role has all Workspace Manager privileges </a:t>
            </a:r>
          </a:p>
          <a:p>
            <a:r>
              <a:rPr lang="en-US"/>
              <a:t>By default, the DBA role is granted the WM_ADMIN_ROLE</a:t>
            </a:r>
          </a:p>
          <a:p>
            <a:r>
              <a:rPr lang="en-US"/>
              <a:t>The DBA can grant Workspace Manager privileges or can grant the WM_ADMIN_ROLE role to one or more users so they can grant Workspace Manager privileges</a:t>
            </a: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873" name="Rectangle 113"/>
          <p:cNvSpPr>
            <a:spLocks noGrp="1" noChangeArrowheads="1"/>
          </p:cNvSpPr>
          <p:nvPr>
            <p:ph type="title"/>
          </p:nvPr>
        </p:nvSpPr>
        <p:spPr/>
        <p:txBody>
          <a:bodyPr/>
          <a:lstStyle/>
          <a:p>
            <a:r>
              <a:rPr lang="en-US"/>
              <a:t>Multi-Version a Table</a:t>
            </a:r>
          </a:p>
        </p:txBody>
      </p:sp>
      <p:sp>
        <p:nvSpPr>
          <p:cNvPr id="501763" name="Rectangle 3"/>
          <p:cNvSpPr>
            <a:spLocks noChangeArrowheads="1"/>
          </p:cNvSpPr>
          <p:nvPr/>
        </p:nvSpPr>
        <p:spPr bwMode="auto">
          <a:xfrm>
            <a:off x="990600" y="4959350"/>
            <a:ext cx="1409700" cy="6413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latin typeface="Courier New" pitchFamily="-111" charset="0"/>
              </a:rPr>
              <a:t>PARCELS</a:t>
            </a:r>
            <a:r>
              <a:rPr lang="en-US" sz="1800"/>
              <a:t>:</a:t>
            </a:r>
          </a:p>
          <a:p>
            <a:pPr algn="l" eaLnBrk="0" hangingPunct="0">
              <a:lnSpc>
                <a:spcPct val="100000"/>
              </a:lnSpc>
              <a:spcBef>
                <a:spcPct val="0"/>
              </a:spcBef>
              <a:buClrTx/>
            </a:pPr>
            <a:r>
              <a:rPr lang="en-US" sz="1800"/>
              <a:t>base table</a:t>
            </a:r>
          </a:p>
        </p:txBody>
      </p:sp>
      <p:sp>
        <p:nvSpPr>
          <p:cNvPr id="501764" name="Rectangle 4"/>
          <p:cNvSpPr>
            <a:spLocks noChangeArrowheads="1"/>
          </p:cNvSpPr>
          <p:nvPr/>
        </p:nvSpPr>
        <p:spPr bwMode="auto">
          <a:xfrm>
            <a:off x="3962400" y="4959350"/>
            <a:ext cx="1946275" cy="11906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sz="1800">
                <a:latin typeface="Courier New" pitchFamily="-111" charset="0"/>
              </a:rPr>
              <a:t>PARCELS_LT</a:t>
            </a:r>
            <a:r>
              <a:rPr lang="en-US" sz="1800"/>
              <a:t>:</a:t>
            </a:r>
          </a:p>
          <a:p>
            <a:pPr algn="l" eaLnBrk="0" hangingPunct="0">
              <a:lnSpc>
                <a:spcPct val="100000"/>
              </a:lnSpc>
              <a:spcBef>
                <a:spcPct val="0"/>
              </a:spcBef>
              <a:buClrTx/>
            </a:pPr>
            <a:r>
              <a:rPr lang="en-US" sz="1800"/>
              <a:t>Renamed base</a:t>
            </a:r>
          </a:p>
          <a:p>
            <a:pPr algn="l" eaLnBrk="0" hangingPunct="0">
              <a:lnSpc>
                <a:spcPct val="100000"/>
              </a:lnSpc>
              <a:spcBef>
                <a:spcPct val="0"/>
              </a:spcBef>
              <a:buClrTx/>
            </a:pPr>
            <a:r>
              <a:rPr lang="en-US" sz="1800"/>
              <a:t>table with four</a:t>
            </a:r>
          </a:p>
          <a:p>
            <a:pPr algn="l" eaLnBrk="0" hangingPunct="0">
              <a:lnSpc>
                <a:spcPct val="100000"/>
              </a:lnSpc>
              <a:spcBef>
                <a:spcPct val="0"/>
              </a:spcBef>
              <a:buClrTx/>
            </a:pPr>
            <a:r>
              <a:rPr lang="en-US" sz="1800"/>
              <a:t>New columns</a:t>
            </a:r>
          </a:p>
        </p:txBody>
      </p:sp>
      <p:grpSp>
        <p:nvGrpSpPr>
          <p:cNvPr id="501765" name="Group 5"/>
          <p:cNvGrpSpPr>
            <a:grpSpLocks/>
          </p:cNvGrpSpPr>
          <p:nvPr/>
        </p:nvGrpSpPr>
        <p:grpSpPr bwMode="auto">
          <a:xfrm>
            <a:off x="4303713" y="3354388"/>
            <a:ext cx="1266825" cy="1552575"/>
            <a:chOff x="2502" y="2113"/>
            <a:chExt cx="737" cy="978"/>
          </a:xfrm>
        </p:grpSpPr>
        <p:sp>
          <p:nvSpPr>
            <p:cNvPr id="501766" name="Freeform 6"/>
            <p:cNvSpPr>
              <a:spLocks/>
            </p:cNvSpPr>
            <p:nvPr/>
          </p:nvSpPr>
          <p:spPr bwMode="gray">
            <a:xfrm>
              <a:off x="2502" y="2113"/>
              <a:ext cx="737" cy="978"/>
            </a:xfrm>
            <a:custGeom>
              <a:avLst/>
              <a:gdLst/>
              <a:ahLst/>
              <a:cxnLst>
                <a:cxn ang="0">
                  <a:pos x="736" y="779"/>
                </a:cxn>
                <a:cxn ang="0">
                  <a:pos x="0" y="977"/>
                </a:cxn>
                <a:cxn ang="0">
                  <a:pos x="0" y="197"/>
                </a:cxn>
                <a:cxn ang="0">
                  <a:pos x="736" y="0"/>
                </a:cxn>
                <a:cxn ang="0">
                  <a:pos x="736" y="779"/>
                </a:cxn>
              </a:cxnLst>
              <a:rect l="0" t="0" r="r" b="b"/>
              <a:pathLst>
                <a:path w="737" h="978">
                  <a:moveTo>
                    <a:pt x="736" y="779"/>
                  </a:moveTo>
                  <a:lnTo>
                    <a:pt x="0" y="977"/>
                  </a:lnTo>
                  <a:lnTo>
                    <a:pt x="0" y="197"/>
                  </a:lnTo>
                  <a:lnTo>
                    <a:pt x="736" y="0"/>
                  </a:lnTo>
                  <a:lnTo>
                    <a:pt x="736" y="779"/>
                  </a:lnTo>
                </a:path>
              </a:pathLst>
            </a:custGeom>
            <a:solidFill>
              <a:srgbClr val="B2B2B2"/>
            </a:solidFill>
            <a:ln w="9525" cap="rnd">
              <a:noFill/>
              <a:round/>
              <a:headEnd type="none" w="sm" len="sm"/>
              <a:tailEnd type="none" w="sm" len="sm"/>
            </a:ln>
            <a:effectLst/>
          </p:spPr>
          <p:txBody>
            <a:bodyPr>
              <a:prstTxWarp prst="textNoShape">
                <a:avLst/>
              </a:prstTxWarp>
            </a:bodyPr>
            <a:lstStyle/>
            <a:p>
              <a:endParaRPr lang="en-US"/>
            </a:p>
          </p:txBody>
        </p:sp>
        <p:sp>
          <p:nvSpPr>
            <p:cNvPr id="501767" name="Freeform 7"/>
            <p:cNvSpPr>
              <a:spLocks/>
            </p:cNvSpPr>
            <p:nvPr/>
          </p:nvSpPr>
          <p:spPr bwMode="gray">
            <a:xfrm>
              <a:off x="2532" y="2155"/>
              <a:ext cx="675" cy="896"/>
            </a:xfrm>
            <a:custGeom>
              <a:avLst/>
              <a:gdLst/>
              <a:ahLst/>
              <a:cxnLst>
                <a:cxn ang="0">
                  <a:pos x="674" y="714"/>
                </a:cxn>
                <a:cxn ang="0">
                  <a:pos x="0" y="895"/>
                </a:cxn>
                <a:cxn ang="0">
                  <a:pos x="0" y="180"/>
                </a:cxn>
                <a:cxn ang="0">
                  <a:pos x="674" y="0"/>
                </a:cxn>
                <a:cxn ang="0">
                  <a:pos x="674" y="714"/>
                </a:cxn>
              </a:cxnLst>
              <a:rect l="0" t="0" r="r" b="b"/>
              <a:pathLst>
                <a:path w="675" h="896">
                  <a:moveTo>
                    <a:pt x="674" y="714"/>
                  </a:moveTo>
                  <a:lnTo>
                    <a:pt x="0" y="895"/>
                  </a:lnTo>
                  <a:lnTo>
                    <a:pt x="0" y="180"/>
                  </a:lnTo>
                  <a:lnTo>
                    <a:pt x="674" y="0"/>
                  </a:lnTo>
                  <a:lnTo>
                    <a:pt x="674" y="714"/>
                  </a:lnTo>
                </a:path>
              </a:pathLst>
            </a:custGeom>
            <a:solidFill>
              <a:srgbClr val="FFFFCC"/>
            </a:solidFill>
            <a:ln w="9525" cap="rnd">
              <a:noFill/>
              <a:round/>
              <a:headEnd type="none" w="sm" len="sm"/>
              <a:tailEnd type="none" w="sm" len="sm"/>
            </a:ln>
            <a:effectLst/>
          </p:spPr>
          <p:txBody>
            <a:bodyPr>
              <a:prstTxWarp prst="textNoShape">
                <a:avLst/>
              </a:prstTxWarp>
            </a:bodyPr>
            <a:lstStyle/>
            <a:p>
              <a:endParaRPr lang="en-US"/>
            </a:p>
          </p:txBody>
        </p:sp>
        <p:sp>
          <p:nvSpPr>
            <p:cNvPr id="501768" name="Freeform 8"/>
            <p:cNvSpPr>
              <a:spLocks/>
            </p:cNvSpPr>
            <p:nvPr/>
          </p:nvSpPr>
          <p:spPr bwMode="gray">
            <a:xfrm>
              <a:off x="2563" y="2330"/>
              <a:ext cx="89" cy="107"/>
            </a:xfrm>
            <a:custGeom>
              <a:avLst/>
              <a:gdLst/>
              <a:ahLst/>
              <a:cxnLst>
                <a:cxn ang="0">
                  <a:pos x="88" y="82"/>
                </a:cxn>
                <a:cxn ang="0">
                  <a:pos x="88" y="0"/>
                </a:cxn>
                <a:cxn ang="0">
                  <a:pos x="0" y="25"/>
                </a:cxn>
                <a:cxn ang="0">
                  <a:pos x="0" y="106"/>
                </a:cxn>
                <a:cxn ang="0">
                  <a:pos x="88" y="82"/>
                </a:cxn>
              </a:cxnLst>
              <a:rect l="0" t="0" r="r" b="b"/>
              <a:pathLst>
                <a:path w="89" h="107">
                  <a:moveTo>
                    <a:pt x="88" y="82"/>
                  </a:moveTo>
                  <a:lnTo>
                    <a:pt x="88" y="0"/>
                  </a:lnTo>
                  <a:lnTo>
                    <a:pt x="0" y="25"/>
                  </a:lnTo>
                  <a:lnTo>
                    <a:pt x="0" y="106"/>
                  </a:lnTo>
                  <a:lnTo>
                    <a:pt x="88"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69" name="Freeform 9"/>
            <p:cNvSpPr>
              <a:spLocks/>
            </p:cNvSpPr>
            <p:nvPr/>
          </p:nvSpPr>
          <p:spPr bwMode="gray">
            <a:xfrm>
              <a:off x="2692" y="2296"/>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0" name="Freeform 10"/>
            <p:cNvSpPr>
              <a:spLocks/>
            </p:cNvSpPr>
            <p:nvPr/>
          </p:nvSpPr>
          <p:spPr bwMode="gray">
            <a:xfrm>
              <a:off x="2822" y="2260"/>
              <a:ext cx="88" cy="109"/>
            </a:xfrm>
            <a:custGeom>
              <a:avLst/>
              <a:gdLst/>
              <a:ahLst/>
              <a:cxnLst>
                <a:cxn ang="0">
                  <a:pos x="87" y="83"/>
                </a:cxn>
                <a:cxn ang="0">
                  <a:pos x="87" y="0"/>
                </a:cxn>
                <a:cxn ang="0">
                  <a:pos x="0" y="24"/>
                </a:cxn>
                <a:cxn ang="0">
                  <a:pos x="0" y="108"/>
                </a:cxn>
                <a:cxn ang="0">
                  <a:pos x="87" y="83"/>
                </a:cxn>
              </a:cxnLst>
              <a:rect l="0" t="0" r="r" b="b"/>
              <a:pathLst>
                <a:path w="88" h="109">
                  <a:moveTo>
                    <a:pt x="87" y="83"/>
                  </a:moveTo>
                  <a:lnTo>
                    <a:pt x="87" y="0"/>
                  </a:lnTo>
                  <a:lnTo>
                    <a:pt x="0" y="24"/>
                  </a:lnTo>
                  <a:lnTo>
                    <a:pt x="0" y="108"/>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1" name="Freeform 11"/>
            <p:cNvSpPr>
              <a:spLocks/>
            </p:cNvSpPr>
            <p:nvPr/>
          </p:nvSpPr>
          <p:spPr bwMode="gray">
            <a:xfrm>
              <a:off x="2951" y="2226"/>
              <a:ext cx="90" cy="107"/>
            </a:xfrm>
            <a:custGeom>
              <a:avLst/>
              <a:gdLst/>
              <a:ahLst/>
              <a:cxnLst>
                <a:cxn ang="0">
                  <a:pos x="89" y="81"/>
                </a:cxn>
                <a:cxn ang="0">
                  <a:pos x="89" y="0"/>
                </a:cxn>
                <a:cxn ang="0">
                  <a:pos x="0" y="24"/>
                </a:cxn>
                <a:cxn ang="0">
                  <a:pos x="0" y="106"/>
                </a:cxn>
                <a:cxn ang="0">
                  <a:pos x="89" y="81"/>
                </a:cxn>
              </a:cxnLst>
              <a:rect l="0" t="0" r="r" b="b"/>
              <a:pathLst>
                <a:path w="90" h="107">
                  <a:moveTo>
                    <a:pt x="89" y="81"/>
                  </a:moveTo>
                  <a:lnTo>
                    <a:pt x="89" y="0"/>
                  </a:lnTo>
                  <a:lnTo>
                    <a:pt x="0" y="24"/>
                  </a:lnTo>
                  <a:lnTo>
                    <a:pt x="0" y="106"/>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2" name="Freeform 12"/>
            <p:cNvSpPr>
              <a:spLocks/>
            </p:cNvSpPr>
            <p:nvPr/>
          </p:nvSpPr>
          <p:spPr bwMode="gray">
            <a:xfrm>
              <a:off x="3078" y="2194"/>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3" name="Freeform 13"/>
            <p:cNvSpPr>
              <a:spLocks/>
            </p:cNvSpPr>
            <p:nvPr/>
          </p:nvSpPr>
          <p:spPr bwMode="gray">
            <a:xfrm>
              <a:off x="2563" y="2444"/>
              <a:ext cx="89" cy="108"/>
            </a:xfrm>
            <a:custGeom>
              <a:avLst/>
              <a:gdLst/>
              <a:ahLst/>
              <a:cxnLst>
                <a:cxn ang="0">
                  <a:pos x="88" y="81"/>
                </a:cxn>
                <a:cxn ang="0">
                  <a:pos x="88" y="0"/>
                </a:cxn>
                <a:cxn ang="0">
                  <a:pos x="0" y="23"/>
                </a:cxn>
                <a:cxn ang="0">
                  <a:pos x="0" y="107"/>
                </a:cxn>
                <a:cxn ang="0">
                  <a:pos x="88" y="81"/>
                </a:cxn>
              </a:cxnLst>
              <a:rect l="0" t="0" r="r" b="b"/>
              <a:pathLst>
                <a:path w="89" h="108">
                  <a:moveTo>
                    <a:pt x="88" y="81"/>
                  </a:moveTo>
                  <a:lnTo>
                    <a:pt x="88" y="0"/>
                  </a:lnTo>
                  <a:lnTo>
                    <a:pt x="0" y="23"/>
                  </a:lnTo>
                  <a:lnTo>
                    <a:pt x="0" y="107"/>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4" name="Freeform 14"/>
            <p:cNvSpPr>
              <a:spLocks/>
            </p:cNvSpPr>
            <p:nvPr/>
          </p:nvSpPr>
          <p:spPr bwMode="gray">
            <a:xfrm>
              <a:off x="2692" y="2408"/>
              <a:ext cx="91" cy="108"/>
            </a:xfrm>
            <a:custGeom>
              <a:avLst/>
              <a:gdLst/>
              <a:ahLst/>
              <a:cxnLst>
                <a:cxn ang="0">
                  <a:pos x="90" y="83"/>
                </a:cxn>
                <a:cxn ang="0">
                  <a:pos x="90" y="0"/>
                </a:cxn>
                <a:cxn ang="0">
                  <a:pos x="0" y="23"/>
                </a:cxn>
                <a:cxn ang="0">
                  <a:pos x="0" y="107"/>
                </a:cxn>
                <a:cxn ang="0">
                  <a:pos x="90" y="83"/>
                </a:cxn>
              </a:cxnLst>
              <a:rect l="0" t="0" r="r" b="b"/>
              <a:pathLst>
                <a:path w="91" h="108">
                  <a:moveTo>
                    <a:pt x="90" y="83"/>
                  </a:moveTo>
                  <a:lnTo>
                    <a:pt x="90" y="0"/>
                  </a:lnTo>
                  <a:lnTo>
                    <a:pt x="0" y="23"/>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5" name="Freeform 15"/>
            <p:cNvSpPr>
              <a:spLocks/>
            </p:cNvSpPr>
            <p:nvPr/>
          </p:nvSpPr>
          <p:spPr bwMode="gray">
            <a:xfrm>
              <a:off x="2822" y="2376"/>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6" name="Freeform 16"/>
            <p:cNvSpPr>
              <a:spLocks/>
            </p:cNvSpPr>
            <p:nvPr/>
          </p:nvSpPr>
          <p:spPr bwMode="gray">
            <a:xfrm>
              <a:off x="2951" y="2340"/>
              <a:ext cx="90" cy="110"/>
            </a:xfrm>
            <a:custGeom>
              <a:avLst/>
              <a:gdLst/>
              <a:ahLst/>
              <a:cxnLst>
                <a:cxn ang="0">
                  <a:pos x="89" y="84"/>
                </a:cxn>
                <a:cxn ang="0">
                  <a:pos x="89" y="0"/>
                </a:cxn>
                <a:cxn ang="0">
                  <a:pos x="0" y="24"/>
                </a:cxn>
                <a:cxn ang="0">
                  <a:pos x="0" y="109"/>
                </a:cxn>
                <a:cxn ang="0">
                  <a:pos x="89" y="84"/>
                </a:cxn>
              </a:cxnLst>
              <a:rect l="0" t="0" r="r" b="b"/>
              <a:pathLst>
                <a:path w="90" h="110">
                  <a:moveTo>
                    <a:pt x="89" y="84"/>
                  </a:moveTo>
                  <a:lnTo>
                    <a:pt x="89" y="0"/>
                  </a:lnTo>
                  <a:lnTo>
                    <a:pt x="0" y="24"/>
                  </a:lnTo>
                  <a:lnTo>
                    <a:pt x="0" y="109"/>
                  </a:lnTo>
                  <a:lnTo>
                    <a:pt x="89" y="84"/>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7" name="Freeform 17"/>
            <p:cNvSpPr>
              <a:spLocks/>
            </p:cNvSpPr>
            <p:nvPr/>
          </p:nvSpPr>
          <p:spPr bwMode="gray">
            <a:xfrm>
              <a:off x="3078" y="2308"/>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8" name="Freeform 18"/>
            <p:cNvSpPr>
              <a:spLocks/>
            </p:cNvSpPr>
            <p:nvPr/>
          </p:nvSpPr>
          <p:spPr bwMode="gray">
            <a:xfrm>
              <a:off x="2563" y="2558"/>
              <a:ext cx="89" cy="109"/>
            </a:xfrm>
            <a:custGeom>
              <a:avLst/>
              <a:gdLst/>
              <a:ahLst/>
              <a:cxnLst>
                <a:cxn ang="0">
                  <a:pos x="88" y="83"/>
                </a:cxn>
                <a:cxn ang="0">
                  <a:pos x="88" y="0"/>
                </a:cxn>
                <a:cxn ang="0">
                  <a:pos x="0" y="24"/>
                </a:cxn>
                <a:cxn ang="0">
                  <a:pos x="0" y="108"/>
                </a:cxn>
                <a:cxn ang="0">
                  <a:pos x="88" y="83"/>
                </a:cxn>
              </a:cxnLst>
              <a:rect l="0" t="0" r="r" b="b"/>
              <a:pathLst>
                <a:path w="89" h="109">
                  <a:moveTo>
                    <a:pt x="88" y="83"/>
                  </a:moveTo>
                  <a:lnTo>
                    <a:pt x="88" y="0"/>
                  </a:lnTo>
                  <a:lnTo>
                    <a:pt x="0" y="24"/>
                  </a:lnTo>
                  <a:lnTo>
                    <a:pt x="0" y="108"/>
                  </a:lnTo>
                  <a:lnTo>
                    <a:pt x="88"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79" name="Freeform 19"/>
            <p:cNvSpPr>
              <a:spLocks/>
            </p:cNvSpPr>
            <p:nvPr/>
          </p:nvSpPr>
          <p:spPr bwMode="gray">
            <a:xfrm>
              <a:off x="2692" y="2523"/>
              <a:ext cx="91" cy="108"/>
            </a:xfrm>
            <a:custGeom>
              <a:avLst/>
              <a:gdLst/>
              <a:ahLst/>
              <a:cxnLst>
                <a:cxn ang="0">
                  <a:pos x="90" y="82"/>
                </a:cxn>
                <a:cxn ang="0">
                  <a:pos x="90" y="0"/>
                </a:cxn>
                <a:cxn ang="0">
                  <a:pos x="0" y="24"/>
                </a:cxn>
                <a:cxn ang="0">
                  <a:pos x="0" y="107"/>
                </a:cxn>
                <a:cxn ang="0">
                  <a:pos x="90" y="82"/>
                </a:cxn>
              </a:cxnLst>
              <a:rect l="0" t="0" r="r" b="b"/>
              <a:pathLst>
                <a:path w="91" h="108">
                  <a:moveTo>
                    <a:pt x="90" y="82"/>
                  </a:moveTo>
                  <a:lnTo>
                    <a:pt x="90" y="0"/>
                  </a:lnTo>
                  <a:lnTo>
                    <a:pt x="0" y="24"/>
                  </a:lnTo>
                  <a:lnTo>
                    <a:pt x="0" y="107"/>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0" name="Freeform 20"/>
            <p:cNvSpPr>
              <a:spLocks/>
            </p:cNvSpPr>
            <p:nvPr/>
          </p:nvSpPr>
          <p:spPr bwMode="gray">
            <a:xfrm>
              <a:off x="2822" y="2491"/>
              <a:ext cx="88" cy="107"/>
            </a:xfrm>
            <a:custGeom>
              <a:avLst/>
              <a:gdLst/>
              <a:ahLst/>
              <a:cxnLst>
                <a:cxn ang="0">
                  <a:pos x="87" y="82"/>
                </a:cxn>
                <a:cxn ang="0">
                  <a:pos x="87" y="0"/>
                </a:cxn>
                <a:cxn ang="0">
                  <a:pos x="0" y="23"/>
                </a:cxn>
                <a:cxn ang="0">
                  <a:pos x="0" y="106"/>
                </a:cxn>
                <a:cxn ang="0">
                  <a:pos x="87" y="82"/>
                </a:cxn>
              </a:cxnLst>
              <a:rect l="0" t="0" r="r" b="b"/>
              <a:pathLst>
                <a:path w="88" h="107">
                  <a:moveTo>
                    <a:pt x="87" y="82"/>
                  </a:moveTo>
                  <a:lnTo>
                    <a:pt x="87" y="0"/>
                  </a:lnTo>
                  <a:lnTo>
                    <a:pt x="0" y="23"/>
                  </a:lnTo>
                  <a:lnTo>
                    <a:pt x="0" y="106"/>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1" name="Freeform 21"/>
            <p:cNvSpPr>
              <a:spLocks/>
            </p:cNvSpPr>
            <p:nvPr/>
          </p:nvSpPr>
          <p:spPr bwMode="gray">
            <a:xfrm>
              <a:off x="2951" y="2456"/>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2" name="Freeform 22"/>
            <p:cNvSpPr>
              <a:spLocks/>
            </p:cNvSpPr>
            <p:nvPr/>
          </p:nvSpPr>
          <p:spPr bwMode="gray">
            <a:xfrm>
              <a:off x="3078" y="2420"/>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3" name="Freeform 23"/>
            <p:cNvSpPr>
              <a:spLocks/>
            </p:cNvSpPr>
            <p:nvPr/>
          </p:nvSpPr>
          <p:spPr bwMode="gray">
            <a:xfrm>
              <a:off x="2563" y="2675"/>
              <a:ext cx="89" cy="104"/>
            </a:xfrm>
            <a:custGeom>
              <a:avLst/>
              <a:gdLst/>
              <a:ahLst/>
              <a:cxnLst>
                <a:cxn ang="0">
                  <a:pos x="88" y="79"/>
                </a:cxn>
                <a:cxn ang="0">
                  <a:pos x="88" y="0"/>
                </a:cxn>
                <a:cxn ang="0">
                  <a:pos x="0" y="23"/>
                </a:cxn>
                <a:cxn ang="0">
                  <a:pos x="0" y="103"/>
                </a:cxn>
                <a:cxn ang="0">
                  <a:pos x="88" y="79"/>
                </a:cxn>
              </a:cxnLst>
              <a:rect l="0" t="0" r="r" b="b"/>
              <a:pathLst>
                <a:path w="89" h="104">
                  <a:moveTo>
                    <a:pt x="88" y="79"/>
                  </a:moveTo>
                  <a:lnTo>
                    <a:pt x="88" y="0"/>
                  </a:lnTo>
                  <a:lnTo>
                    <a:pt x="0" y="23"/>
                  </a:lnTo>
                  <a:lnTo>
                    <a:pt x="0" y="103"/>
                  </a:lnTo>
                  <a:lnTo>
                    <a:pt x="88"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4" name="Freeform 24"/>
            <p:cNvSpPr>
              <a:spLocks/>
            </p:cNvSpPr>
            <p:nvPr/>
          </p:nvSpPr>
          <p:spPr bwMode="gray">
            <a:xfrm>
              <a:off x="2692" y="2639"/>
              <a:ext cx="91" cy="107"/>
            </a:xfrm>
            <a:custGeom>
              <a:avLst/>
              <a:gdLst/>
              <a:ahLst/>
              <a:cxnLst>
                <a:cxn ang="0">
                  <a:pos x="90" y="82"/>
                </a:cxn>
                <a:cxn ang="0">
                  <a:pos x="90" y="0"/>
                </a:cxn>
                <a:cxn ang="0">
                  <a:pos x="0" y="23"/>
                </a:cxn>
                <a:cxn ang="0">
                  <a:pos x="0" y="106"/>
                </a:cxn>
                <a:cxn ang="0">
                  <a:pos x="90" y="82"/>
                </a:cxn>
              </a:cxnLst>
              <a:rect l="0" t="0" r="r" b="b"/>
              <a:pathLst>
                <a:path w="91" h="107">
                  <a:moveTo>
                    <a:pt x="90" y="82"/>
                  </a:moveTo>
                  <a:lnTo>
                    <a:pt x="90" y="0"/>
                  </a:lnTo>
                  <a:lnTo>
                    <a:pt x="0" y="23"/>
                  </a:lnTo>
                  <a:lnTo>
                    <a:pt x="0" y="106"/>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5" name="Freeform 25"/>
            <p:cNvSpPr>
              <a:spLocks/>
            </p:cNvSpPr>
            <p:nvPr/>
          </p:nvSpPr>
          <p:spPr bwMode="gray">
            <a:xfrm>
              <a:off x="2822" y="2604"/>
              <a:ext cx="88" cy="108"/>
            </a:xfrm>
            <a:custGeom>
              <a:avLst/>
              <a:gdLst/>
              <a:ahLst/>
              <a:cxnLst>
                <a:cxn ang="0">
                  <a:pos x="87" y="82"/>
                </a:cxn>
                <a:cxn ang="0">
                  <a:pos x="87" y="0"/>
                </a:cxn>
                <a:cxn ang="0">
                  <a:pos x="0" y="24"/>
                </a:cxn>
                <a:cxn ang="0">
                  <a:pos x="0" y="107"/>
                </a:cxn>
                <a:cxn ang="0">
                  <a:pos x="87" y="82"/>
                </a:cxn>
              </a:cxnLst>
              <a:rect l="0" t="0" r="r" b="b"/>
              <a:pathLst>
                <a:path w="88" h="108">
                  <a:moveTo>
                    <a:pt x="87" y="82"/>
                  </a:moveTo>
                  <a:lnTo>
                    <a:pt x="87" y="0"/>
                  </a:lnTo>
                  <a:lnTo>
                    <a:pt x="0" y="24"/>
                  </a:lnTo>
                  <a:lnTo>
                    <a:pt x="0" y="107"/>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6" name="Freeform 26"/>
            <p:cNvSpPr>
              <a:spLocks/>
            </p:cNvSpPr>
            <p:nvPr/>
          </p:nvSpPr>
          <p:spPr bwMode="gray">
            <a:xfrm>
              <a:off x="2951" y="2570"/>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7" name="Freeform 27"/>
            <p:cNvSpPr>
              <a:spLocks/>
            </p:cNvSpPr>
            <p:nvPr/>
          </p:nvSpPr>
          <p:spPr bwMode="gray">
            <a:xfrm>
              <a:off x="3078" y="2534"/>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8" name="Freeform 28"/>
            <p:cNvSpPr>
              <a:spLocks/>
            </p:cNvSpPr>
            <p:nvPr/>
          </p:nvSpPr>
          <p:spPr bwMode="gray">
            <a:xfrm>
              <a:off x="2563" y="2789"/>
              <a:ext cx="89" cy="105"/>
            </a:xfrm>
            <a:custGeom>
              <a:avLst/>
              <a:gdLst/>
              <a:ahLst/>
              <a:cxnLst>
                <a:cxn ang="0">
                  <a:pos x="88" y="80"/>
                </a:cxn>
                <a:cxn ang="0">
                  <a:pos x="88" y="0"/>
                </a:cxn>
                <a:cxn ang="0">
                  <a:pos x="0" y="23"/>
                </a:cxn>
                <a:cxn ang="0">
                  <a:pos x="0" y="104"/>
                </a:cxn>
                <a:cxn ang="0">
                  <a:pos x="88" y="80"/>
                </a:cxn>
              </a:cxnLst>
              <a:rect l="0" t="0" r="r" b="b"/>
              <a:pathLst>
                <a:path w="89" h="105">
                  <a:moveTo>
                    <a:pt x="88" y="80"/>
                  </a:moveTo>
                  <a:lnTo>
                    <a:pt x="88" y="0"/>
                  </a:lnTo>
                  <a:lnTo>
                    <a:pt x="0" y="23"/>
                  </a:lnTo>
                  <a:lnTo>
                    <a:pt x="0" y="104"/>
                  </a:lnTo>
                  <a:lnTo>
                    <a:pt x="88"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89" name="Freeform 29"/>
            <p:cNvSpPr>
              <a:spLocks/>
            </p:cNvSpPr>
            <p:nvPr/>
          </p:nvSpPr>
          <p:spPr bwMode="gray">
            <a:xfrm>
              <a:off x="2692" y="2754"/>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0" name="Freeform 30"/>
            <p:cNvSpPr>
              <a:spLocks/>
            </p:cNvSpPr>
            <p:nvPr/>
          </p:nvSpPr>
          <p:spPr bwMode="gray">
            <a:xfrm>
              <a:off x="2822" y="2718"/>
              <a:ext cx="88" cy="108"/>
            </a:xfrm>
            <a:custGeom>
              <a:avLst/>
              <a:gdLst/>
              <a:ahLst/>
              <a:cxnLst>
                <a:cxn ang="0">
                  <a:pos x="87" y="83"/>
                </a:cxn>
                <a:cxn ang="0">
                  <a:pos x="87" y="0"/>
                </a:cxn>
                <a:cxn ang="0">
                  <a:pos x="0" y="23"/>
                </a:cxn>
                <a:cxn ang="0">
                  <a:pos x="0" y="107"/>
                </a:cxn>
                <a:cxn ang="0">
                  <a:pos x="87" y="83"/>
                </a:cxn>
              </a:cxnLst>
              <a:rect l="0" t="0" r="r" b="b"/>
              <a:pathLst>
                <a:path w="88" h="108">
                  <a:moveTo>
                    <a:pt x="87" y="83"/>
                  </a:moveTo>
                  <a:lnTo>
                    <a:pt x="87" y="0"/>
                  </a:lnTo>
                  <a:lnTo>
                    <a:pt x="0" y="23"/>
                  </a:lnTo>
                  <a:lnTo>
                    <a:pt x="0" y="107"/>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1" name="Freeform 31"/>
            <p:cNvSpPr>
              <a:spLocks/>
            </p:cNvSpPr>
            <p:nvPr/>
          </p:nvSpPr>
          <p:spPr bwMode="gray">
            <a:xfrm>
              <a:off x="2951" y="2683"/>
              <a:ext cx="90" cy="108"/>
            </a:xfrm>
            <a:custGeom>
              <a:avLst/>
              <a:gdLst/>
              <a:ahLst/>
              <a:cxnLst>
                <a:cxn ang="0">
                  <a:pos x="89" y="83"/>
                </a:cxn>
                <a:cxn ang="0">
                  <a:pos x="89" y="0"/>
                </a:cxn>
                <a:cxn ang="0">
                  <a:pos x="0" y="25"/>
                </a:cxn>
                <a:cxn ang="0">
                  <a:pos x="0" y="107"/>
                </a:cxn>
                <a:cxn ang="0">
                  <a:pos x="89" y="83"/>
                </a:cxn>
              </a:cxnLst>
              <a:rect l="0" t="0" r="r" b="b"/>
              <a:pathLst>
                <a:path w="90" h="108">
                  <a:moveTo>
                    <a:pt x="89" y="83"/>
                  </a:moveTo>
                  <a:lnTo>
                    <a:pt x="89" y="0"/>
                  </a:lnTo>
                  <a:lnTo>
                    <a:pt x="0" y="25"/>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2" name="Freeform 32"/>
            <p:cNvSpPr>
              <a:spLocks/>
            </p:cNvSpPr>
            <p:nvPr/>
          </p:nvSpPr>
          <p:spPr bwMode="gray">
            <a:xfrm>
              <a:off x="3078" y="2648"/>
              <a:ext cx="91" cy="110"/>
            </a:xfrm>
            <a:custGeom>
              <a:avLst/>
              <a:gdLst/>
              <a:ahLst/>
              <a:cxnLst>
                <a:cxn ang="0">
                  <a:pos x="90" y="83"/>
                </a:cxn>
                <a:cxn ang="0">
                  <a:pos x="90" y="0"/>
                </a:cxn>
                <a:cxn ang="0">
                  <a:pos x="0" y="24"/>
                </a:cxn>
                <a:cxn ang="0">
                  <a:pos x="0" y="109"/>
                </a:cxn>
                <a:cxn ang="0">
                  <a:pos x="90" y="83"/>
                </a:cxn>
              </a:cxnLst>
              <a:rect l="0" t="0" r="r" b="b"/>
              <a:pathLst>
                <a:path w="91" h="110">
                  <a:moveTo>
                    <a:pt x="90" y="83"/>
                  </a:moveTo>
                  <a:lnTo>
                    <a:pt x="90" y="0"/>
                  </a:lnTo>
                  <a:lnTo>
                    <a:pt x="0" y="24"/>
                  </a:lnTo>
                  <a:lnTo>
                    <a:pt x="0" y="109"/>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3" name="Freeform 33"/>
            <p:cNvSpPr>
              <a:spLocks/>
            </p:cNvSpPr>
            <p:nvPr/>
          </p:nvSpPr>
          <p:spPr bwMode="gray">
            <a:xfrm>
              <a:off x="2563" y="2901"/>
              <a:ext cx="89" cy="107"/>
            </a:xfrm>
            <a:custGeom>
              <a:avLst/>
              <a:gdLst/>
              <a:ahLst/>
              <a:cxnLst>
                <a:cxn ang="0">
                  <a:pos x="88" y="81"/>
                </a:cxn>
                <a:cxn ang="0">
                  <a:pos x="88" y="0"/>
                </a:cxn>
                <a:cxn ang="0">
                  <a:pos x="0" y="24"/>
                </a:cxn>
                <a:cxn ang="0">
                  <a:pos x="0" y="106"/>
                </a:cxn>
                <a:cxn ang="0">
                  <a:pos x="88" y="81"/>
                </a:cxn>
              </a:cxnLst>
              <a:rect l="0" t="0" r="r" b="b"/>
              <a:pathLst>
                <a:path w="89" h="107">
                  <a:moveTo>
                    <a:pt x="88" y="81"/>
                  </a:moveTo>
                  <a:lnTo>
                    <a:pt x="88" y="0"/>
                  </a:lnTo>
                  <a:lnTo>
                    <a:pt x="0" y="24"/>
                  </a:lnTo>
                  <a:lnTo>
                    <a:pt x="0" y="106"/>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4" name="Freeform 34"/>
            <p:cNvSpPr>
              <a:spLocks/>
            </p:cNvSpPr>
            <p:nvPr/>
          </p:nvSpPr>
          <p:spPr bwMode="gray">
            <a:xfrm>
              <a:off x="2692" y="2867"/>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5" name="Freeform 35"/>
            <p:cNvSpPr>
              <a:spLocks/>
            </p:cNvSpPr>
            <p:nvPr/>
          </p:nvSpPr>
          <p:spPr bwMode="gray">
            <a:xfrm>
              <a:off x="2822" y="2834"/>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6" name="Freeform 36"/>
            <p:cNvSpPr>
              <a:spLocks/>
            </p:cNvSpPr>
            <p:nvPr/>
          </p:nvSpPr>
          <p:spPr bwMode="gray">
            <a:xfrm>
              <a:off x="2951" y="2799"/>
              <a:ext cx="90" cy="105"/>
            </a:xfrm>
            <a:custGeom>
              <a:avLst/>
              <a:gdLst/>
              <a:ahLst/>
              <a:cxnLst>
                <a:cxn ang="0">
                  <a:pos x="89" y="79"/>
                </a:cxn>
                <a:cxn ang="0">
                  <a:pos x="89" y="0"/>
                </a:cxn>
                <a:cxn ang="0">
                  <a:pos x="0" y="23"/>
                </a:cxn>
                <a:cxn ang="0">
                  <a:pos x="0" y="104"/>
                </a:cxn>
                <a:cxn ang="0">
                  <a:pos x="89" y="79"/>
                </a:cxn>
              </a:cxnLst>
              <a:rect l="0" t="0" r="r" b="b"/>
              <a:pathLst>
                <a:path w="90" h="105">
                  <a:moveTo>
                    <a:pt x="89" y="79"/>
                  </a:moveTo>
                  <a:lnTo>
                    <a:pt x="89" y="0"/>
                  </a:lnTo>
                  <a:lnTo>
                    <a:pt x="0" y="23"/>
                  </a:lnTo>
                  <a:lnTo>
                    <a:pt x="0" y="104"/>
                  </a:lnTo>
                  <a:lnTo>
                    <a:pt x="89"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797" name="Freeform 37"/>
            <p:cNvSpPr>
              <a:spLocks/>
            </p:cNvSpPr>
            <p:nvPr/>
          </p:nvSpPr>
          <p:spPr bwMode="gray">
            <a:xfrm>
              <a:off x="3078" y="2762"/>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grpSp>
      <p:sp>
        <p:nvSpPr>
          <p:cNvPr id="501798" name="Rectangle 38"/>
          <p:cNvSpPr>
            <a:spLocks noChangeArrowheads="1"/>
          </p:cNvSpPr>
          <p:nvPr/>
        </p:nvSpPr>
        <p:spPr bwMode="auto">
          <a:xfrm>
            <a:off x="7346950" y="4959350"/>
            <a:ext cx="2254250" cy="915988"/>
          </a:xfrm>
          <a:prstGeom prst="rect">
            <a:avLst/>
          </a:prstGeom>
          <a:noFill/>
          <a:ln w="9525">
            <a:noFill/>
            <a:miter lim="800000"/>
            <a:headEnd/>
            <a:tailEnd/>
          </a:ln>
          <a:effectLst/>
        </p:spPr>
        <p:txBody>
          <a:bodyPr lIns="92075" tIns="46038" rIns="92075" bIns="46038">
            <a:prstTxWarp prst="textNoShape">
              <a:avLst/>
            </a:prstTxWarp>
            <a:spAutoFit/>
          </a:bodyPr>
          <a:lstStyle/>
          <a:p>
            <a:pPr algn="l" eaLnBrk="0" hangingPunct="0">
              <a:lnSpc>
                <a:spcPct val="100000"/>
              </a:lnSpc>
              <a:spcBef>
                <a:spcPct val="0"/>
              </a:spcBef>
              <a:buClrTx/>
            </a:pPr>
            <a:r>
              <a:rPr lang="en-US" sz="1800">
                <a:latin typeface="Courier New" pitchFamily="-111" charset="0"/>
              </a:rPr>
              <a:t>PARCELS</a:t>
            </a:r>
            <a:r>
              <a:rPr lang="en-US" sz="1800"/>
              <a:t>:</a:t>
            </a:r>
          </a:p>
          <a:p>
            <a:pPr algn="l" eaLnBrk="0" hangingPunct="0">
              <a:lnSpc>
                <a:spcPct val="100000"/>
              </a:lnSpc>
              <a:spcBef>
                <a:spcPct val="0"/>
              </a:spcBef>
              <a:buClrTx/>
            </a:pPr>
            <a:r>
              <a:rPr lang="en-US" sz="1800"/>
              <a:t>view with “instead of” triggers</a:t>
            </a:r>
          </a:p>
        </p:txBody>
      </p:sp>
      <p:grpSp>
        <p:nvGrpSpPr>
          <p:cNvPr id="501799" name="Group 39"/>
          <p:cNvGrpSpPr>
            <a:grpSpLocks/>
          </p:cNvGrpSpPr>
          <p:nvPr/>
        </p:nvGrpSpPr>
        <p:grpSpPr bwMode="auto">
          <a:xfrm>
            <a:off x="7702550" y="3352800"/>
            <a:ext cx="1268413" cy="1557338"/>
            <a:chOff x="4479" y="2112"/>
            <a:chExt cx="737" cy="981"/>
          </a:xfrm>
        </p:grpSpPr>
        <p:sp>
          <p:nvSpPr>
            <p:cNvPr id="501800" name="Freeform 40"/>
            <p:cNvSpPr>
              <a:spLocks/>
            </p:cNvSpPr>
            <p:nvPr/>
          </p:nvSpPr>
          <p:spPr bwMode="gray">
            <a:xfrm>
              <a:off x="4479" y="2112"/>
              <a:ext cx="737" cy="981"/>
            </a:xfrm>
            <a:custGeom>
              <a:avLst/>
              <a:gdLst/>
              <a:ahLst/>
              <a:cxnLst>
                <a:cxn ang="0">
                  <a:pos x="736" y="782"/>
                </a:cxn>
                <a:cxn ang="0">
                  <a:pos x="0" y="980"/>
                </a:cxn>
                <a:cxn ang="0">
                  <a:pos x="0" y="197"/>
                </a:cxn>
                <a:cxn ang="0">
                  <a:pos x="736" y="0"/>
                </a:cxn>
                <a:cxn ang="0">
                  <a:pos x="736" y="782"/>
                </a:cxn>
              </a:cxnLst>
              <a:rect l="0" t="0" r="r" b="b"/>
              <a:pathLst>
                <a:path w="737" h="981">
                  <a:moveTo>
                    <a:pt x="736" y="782"/>
                  </a:moveTo>
                  <a:lnTo>
                    <a:pt x="0" y="980"/>
                  </a:lnTo>
                  <a:lnTo>
                    <a:pt x="0" y="197"/>
                  </a:lnTo>
                  <a:lnTo>
                    <a:pt x="736" y="0"/>
                  </a:lnTo>
                  <a:lnTo>
                    <a:pt x="736" y="782"/>
                  </a:lnTo>
                </a:path>
              </a:pathLst>
            </a:custGeom>
            <a:solidFill>
              <a:srgbClr val="B2B2B2"/>
            </a:solidFill>
            <a:ln w="9525" cap="rnd">
              <a:noFill/>
              <a:round/>
              <a:headEnd type="none" w="sm" len="sm"/>
              <a:tailEnd type="none" w="sm" len="sm"/>
            </a:ln>
            <a:effectLst/>
          </p:spPr>
          <p:txBody>
            <a:bodyPr>
              <a:prstTxWarp prst="textNoShape">
                <a:avLst/>
              </a:prstTxWarp>
            </a:bodyPr>
            <a:lstStyle/>
            <a:p>
              <a:endParaRPr lang="en-US"/>
            </a:p>
          </p:txBody>
        </p:sp>
        <p:sp>
          <p:nvSpPr>
            <p:cNvPr id="501801" name="Freeform 41"/>
            <p:cNvSpPr>
              <a:spLocks/>
            </p:cNvSpPr>
            <p:nvPr/>
          </p:nvSpPr>
          <p:spPr bwMode="gray">
            <a:xfrm>
              <a:off x="4509" y="2154"/>
              <a:ext cx="675" cy="899"/>
            </a:xfrm>
            <a:custGeom>
              <a:avLst/>
              <a:gdLst/>
              <a:ahLst/>
              <a:cxnLst>
                <a:cxn ang="0">
                  <a:pos x="674" y="717"/>
                </a:cxn>
                <a:cxn ang="0">
                  <a:pos x="0" y="898"/>
                </a:cxn>
                <a:cxn ang="0">
                  <a:pos x="0" y="180"/>
                </a:cxn>
                <a:cxn ang="0">
                  <a:pos x="674" y="0"/>
                </a:cxn>
                <a:cxn ang="0">
                  <a:pos x="674" y="717"/>
                </a:cxn>
              </a:cxnLst>
              <a:rect l="0" t="0" r="r" b="b"/>
              <a:pathLst>
                <a:path w="675" h="899">
                  <a:moveTo>
                    <a:pt x="674" y="717"/>
                  </a:moveTo>
                  <a:lnTo>
                    <a:pt x="0" y="898"/>
                  </a:lnTo>
                  <a:lnTo>
                    <a:pt x="0" y="180"/>
                  </a:lnTo>
                  <a:lnTo>
                    <a:pt x="674" y="0"/>
                  </a:lnTo>
                  <a:lnTo>
                    <a:pt x="674" y="717"/>
                  </a:lnTo>
                </a:path>
              </a:pathLst>
            </a:custGeom>
            <a:solidFill>
              <a:srgbClr val="FFFFCC"/>
            </a:solidFill>
            <a:ln w="9525" cap="rnd">
              <a:noFill/>
              <a:round/>
              <a:headEnd type="none" w="sm" len="sm"/>
              <a:tailEnd type="none" w="sm" len="sm"/>
            </a:ln>
            <a:effectLst/>
          </p:spPr>
          <p:txBody>
            <a:bodyPr>
              <a:prstTxWarp prst="textNoShape">
                <a:avLst/>
              </a:prstTxWarp>
            </a:bodyPr>
            <a:lstStyle/>
            <a:p>
              <a:endParaRPr lang="en-US"/>
            </a:p>
          </p:txBody>
        </p:sp>
        <p:sp>
          <p:nvSpPr>
            <p:cNvPr id="501802" name="Freeform 42"/>
            <p:cNvSpPr>
              <a:spLocks/>
            </p:cNvSpPr>
            <p:nvPr/>
          </p:nvSpPr>
          <p:spPr bwMode="gray">
            <a:xfrm>
              <a:off x="4540" y="2330"/>
              <a:ext cx="89" cy="107"/>
            </a:xfrm>
            <a:custGeom>
              <a:avLst/>
              <a:gdLst/>
              <a:ahLst/>
              <a:cxnLst>
                <a:cxn ang="0">
                  <a:pos x="88" y="82"/>
                </a:cxn>
                <a:cxn ang="0">
                  <a:pos x="88" y="0"/>
                </a:cxn>
                <a:cxn ang="0">
                  <a:pos x="0" y="25"/>
                </a:cxn>
                <a:cxn ang="0">
                  <a:pos x="0" y="106"/>
                </a:cxn>
                <a:cxn ang="0">
                  <a:pos x="88" y="82"/>
                </a:cxn>
              </a:cxnLst>
              <a:rect l="0" t="0" r="r" b="b"/>
              <a:pathLst>
                <a:path w="89" h="107">
                  <a:moveTo>
                    <a:pt x="88" y="82"/>
                  </a:moveTo>
                  <a:lnTo>
                    <a:pt x="88" y="0"/>
                  </a:lnTo>
                  <a:lnTo>
                    <a:pt x="0" y="25"/>
                  </a:lnTo>
                  <a:lnTo>
                    <a:pt x="0" y="106"/>
                  </a:lnTo>
                  <a:lnTo>
                    <a:pt x="88"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3" name="Freeform 43"/>
            <p:cNvSpPr>
              <a:spLocks/>
            </p:cNvSpPr>
            <p:nvPr/>
          </p:nvSpPr>
          <p:spPr bwMode="gray">
            <a:xfrm>
              <a:off x="4670" y="2296"/>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4" name="Freeform 44"/>
            <p:cNvSpPr>
              <a:spLocks/>
            </p:cNvSpPr>
            <p:nvPr/>
          </p:nvSpPr>
          <p:spPr bwMode="gray">
            <a:xfrm>
              <a:off x="4799" y="2259"/>
              <a:ext cx="88" cy="109"/>
            </a:xfrm>
            <a:custGeom>
              <a:avLst/>
              <a:gdLst/>
              <a:ahLst/>
              <a:cxnLst>
                <a:cxn ang="0">
                  <a:pos x="87" y="83"/>
                </a:cxn>
                <a:cxn ang="0">
                  <a:pos x="87" y="0"/>
                </a:cxn>
                <a:cxn ang="0">
                  <a:pos x="0" y="24"/>
                </a:cxn>
                <a:cxn ang="0">
                  <a:pos x="0" y="108"/>
                </a:cxn>
                <a:cxn ang="0">
                  <a:pos x="87" y="83"/>
                </a:cxn>
              </a:cxnLst>
              <a:rect l="0" t="0" r="r" b="b"/>
              <a:pathLst>
                <a:path w="88" h="109">
                  <a:moveTo>
                    <a:pt x="87" y="83"/>
                  </a:moveTo>
                  <a:lnTo>
                    <a:pt x="87" y="0"/>
                  </a:lnTo>
                  <a:lnTo>
                    <a:pt x="0" y="24"/>
                  </a:lnTo>
                  <a:lnTo>
                    <a:pt x="0" y="108"/>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5" name="Freeform 45"/>
            <p:cNvSpPr>
              <a:spLocks/>
            </p:cNvSpPr>
            <p:nvPr/>
          </p:nvSpPr>
          <p:spPr bwMode="gray">
            <a:xfrm>
              <a:off x="4928" y="2225"/>
              <a:ext cx="90" cy="107"/>
            </a:xfrm>
            <a:custGeom>
              <a:avLst/>
              <a:gdLst/>
              <a:ahLst/>
              <a:cxnLst>
                <a:cxn ang="0">
                  <a:pos x="89" y="81"/>
                </a:cxn>
                <a:cxn ang="0">
                  <a:pos x="89" y="0"/>
                </a:cxn>
                <a:cxn ang="0">
                  <a:pos x="0" y="24"/>
                </a:cxn>
                <a:cxn ang="0">
                  <a:pos x="0" y="106"/>
                </a:cxn>
                <a:cxn ang="0">
                  <a:pos x="89" y="81"/>
                </a:cxn>
              </a:cxnLst>
              <a:rect l="0" t="0" r="r" b="b"/>
              <a:pathLst>
                <a:path w="90" h="107">
                  <a:moveTo>
                    <a:pt x="89" y="81"/>
                  </a:moveTo>
                  <a:lnTo>
                    <a:pt x="89" y="0"/>
                  </a:lnTo>
                  <a:lnTo>
                    <a:pt x="0" y="24"/>
                  </a:lnTo>
                  <a:lnTo>
                    <a:pt x="0" y="106"/>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6" name="Freeform 46"/>
            <p:cNvSpPr>
              <a:spLocks/>
            </p:cNvSpPr>
            <p:nvPr/>
          </p:nvSpPr>
          <p:spPr bwMode="gray">
            <a:xfrm>
              <a:off x="5055" y="2193"/>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7" name="Freeform 47"/>
            <p:cNvSpPr>
              <a:spLocks/>
            </p:cNvSpPr>
            <p:nvPr/>
          </p:nvSpPr>
          <p:spPr bwMode="gray">
            <a:xfrm>
              <a:off x="4540" y="2445"/>
              <a:ext cx="89" cy="108"/>
            </a:xfrm>
            <a:custGeom>
              <a:avLst/>
              <a:gdLst/>
              <a:ahLst/>
              <a:cxnLst>
                <a:cxn ang="0">
                  <a:pos x="88" y="81"/>
                </a:cxn>
                <a:cxn ang="0">
                  <a:pos x="88" y="0"/>
                </a:cxn>
                <a:cxn ang="0">
                  <a:pos x="0" y="23"/>
                </a:cxn>
                <a:cxn ang="0">
                  <a:pos x="0" y="107"/>
                </a:cxn>
                <a:cxn ang="0">
                  <a:pos x="88" y="81"/>
                </a:cxn>
              </a:cxnLst>
              <a:rect l="0" t="0" r="r" b="b"/>
              <a:pathLst>
                <a:path w="89" h="108">
                  <a:moveTo>
                    <a:pt x="88" y="81"/>
                  </a:moveTo>
                  <a:lnTo>
                    <a:pt x="88" y="0"/>
                  </a:lnTo>
                  <a:lnTo>
                    <a:pt x="0" y="23"/>
                  </a:lnTo>
                  <a:lnTo>
                    <a:pt x="0" y="107"/>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8" name="Freeform 48"/>
            <p:cNvSpPr>
              <a:spLocks/>
            </p:cNvSpPr>
            <p:nvPr/>
          </p:nvSpPr>
          <p:spPr bwMode="gray">
            <a:xfrm>
              <a:off x="4670" y="2408"/>
              <a:ext cx="90" cy="108"/>
            </a:xfrm>
            <a:custGeom>
              <a:avLst/>
              <a:gdLst/>
              <a:ahLst/>
              <a:cxnLst>
                <a:cxn ang="0">
                  <a:pos x="89" y="83"/>
                </a:cxn>
                <a:cxn ang="0">
                  <a:pos x="89" y="0"/>
                </a:cxn>
                <a:cxn ang="0">
                  <a:pos x="0" y="23"/>
                </a:cxn>
                <a:cxn ang="0">
                  <a:pos x="0" y="107"/>
                </a:cxn>
                <a:cxn ang="0">
                  <a:pos x="89" y="83"/>
                </a:cxn>
              </a:cxnLst>
              <a:rect l="0" t="0" r="r" b="b"/>
              <a:pathLst>
                <a:path w="90" h="108">
                  <a:moveTo>
                    <a:pt x="89" y="83"/>
                  </a:moveTo>
                  <a:lnTo>
                    <a:pt x="89" y="0"/>
                  </a:lnTo>
                  <a:lnTo>
                    <a:pt x="0" y="23"/>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09" name="Freeform 49"/>
            <p:cNvSpPr>
              <a:spLocks/>
            </p:cNvSpPr>
            <p:nvPr/>
          </p:nvSpPr>
          <p:spPr bwMode="gray">
            <a:xfrm>
              <a:off x="4799" y="2376"/>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0" name="Freeform 50"/>
            <p:cNvSpPr>
              <a:spLocks/>
            </p:cNvSpPr>
            <p:nvPr/>
          </p:nvSpPr>
          <p:spPr bwMode="gray">
            <a:xfrm>
              <a:off x="4928" y="2340"/>
              <a:ext cx="90" cy="110"/>
            </a:xfrm>
            <a:custGeom>
              <a:avLst/>
              <a:gdLst/>
              <a:ahLst/>
              <a:cxnLst>
                <a:cxn ang="0">
                  <a:pos x="89" y="84"/>
                </a:cxn>
                <a:cxn ang="0">
                  <a:pos x="89" y="0"/>
                </a:cxn>
                <a:cxn ang="0">
                  <a:pos x="0" y="24"/>
                </a:cxn>
                <a:cxn ang="0">
                  <a:pos x="0" y="109"/>
                </a:cxn>
                <a:cxn ang="0">
                  <a:pos x="89" y="84"/>
                </a:cxn>
              </a:cxnLst>
              <a:rect l="0" t="0" r="r" b="b"/>
              <a:pathLst>
                <a:path w="90" h="110">
                  <a:moveTo>
                    <a:pt x="89" y="84"/>
                  </a:moveTo>
                  <a:lnTo>
                    <a:pt x="89" y="0"/>
                  </a:lnTo>
                  <a:lnTo>
                    <a:pt x="0" y="24"/>
                  </a:lnTo>
                  <a:lnTo>
                    <a:pt x="0" y="109"/>
                  </a:lnTo>
                  <a:lnTo>
                    <a:pt x="89" y="84"/>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1" name="Freeform 51"/>
            <p:cNvSpPr>
              <a:spLocks/>
            </p:cNvSpPr>
            <p:nvPr/>
          </p:nvSpPr>
          <p:spPr bwMode="gray">
            <a:xfrm>
              <a:off x="5055" y="2308"/>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2" name="Freeform 52"/>
            <p:cNvSpPr>
              <a:spLocks/>
            </p:cNvSpPr>
            <p:nvPr/>
          </p:nvSpPr>
          <p:spPr bwMode="gray">
            <a:xfrm>
              <a:off x="4540" y="2559"/>
              <a:ext cx="89" cy="109"/>
            </a:xfrm>
            <a:custGeom>
              <a:avLst/>
              <a:gdLst/>
              <a:ahLst/>
              <a:cxnLst>
                <a:cxn ang="0">
                  <a:pos x="88" y="83"/>
                </a:cxn>
                <a:cxn ang="0">
                  <a:pos x="88" y="0"/>
                </a:cxn>
                <a:cxn ang="0">
                  <a:pos x="0" y="24"/>
                </a:cxn>
                <a:cxn ang="0">
                  <a:pos x="0" y="108"/>
                </a:cxn>
                <a:cxn ang="0">
                  <a:pos x="88" y="83"/>
                </a:cxn>
              </a:cxnLst>
              <a:rect l="0" t="0" r="r" b="b"/>
              <a:pathLst>
                <a:path w="89" h="109">
                  <a:moveTo>
                    <a:pt x="88" y="83"/>
                  </a:moveTo>
                  <a:lnTo>
                    <a:pt x="88" y="0"/>
                  </a:lnTo>
                  <a:lnTo>
                    <a:pt x="0" y="24"/>
                  </a:lnTo>
                  <a:lnTo>
                    <a:pt x="0" y="108"/>
                  </a:lnTo>
                  <a:lnTo>
                    <a:pt x="88"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3" name="Freeform 53"/>
            <p:cNvSpPr>
              <a:spLocks/>
            </p:cNvSpPr>
            <p:nvPr/>
          </p:nvSpPr>
          <p:spPr bwMode="gray">
            <a:xfrm>
              <a:off x="4670" y="2524"/>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4" name="Freeform 54"/>
            <p:cNvSpPr>
              <a:spLocks/>
            </p:cNvSpPr>
            <p:nvPr/>
          </p:nvSpPr>
          <p:spPr bwMode="gray">
            <a:xfrm>
              <a:off x="4799" y="2492"/>
              <a:ext cx="88" cy="107"/>
            </a:xfrm>
            <a:custGeom>
              <a:avLst/>
              <a:gdLst/>
              <a:ahLst/>
              <a:cxnLst>
                <a:cxn ang="0">
                  <a:pos x="87" y="82"/>
                </a:cxn>
                <a:cxn ang="0">
                  <a:pos x="87" y="0"/>
                </a:cxn>
                <a:cxn ang="0">
                  <a:pos x="0" y="23"/>
                </a:cxn>
                <a:cxn ang="0">
                  <a:pos x="0" y="106"/>
                </a:cxn>
                <a:cxn ang="0">
                  <a:pos x="87" y="82"/>
                </a:cxn>
              </a:cxnLst>
              <a:rect l="0" t="0" r="r" b="b"/>
              <a:pathLst>
                <a:path w="88" h="107">
                  <a:moveTo>
                    <a:pt x="87" y="82"/>
                  </a:moveTo>
                  <a:lnTo>
                    <a:pt x="87" y="0"/>
                  </a:lnTo>
                  <a:lnTo>
                    <a:pt x="0" y="23"/>
                  </a:lnTo>
                  <a:lnTo>
                    <a:pt x="0" y="106"/>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5" name="Freeform 55"/>
            <p:cNvSpPr>
              <a:spLocks/>
            </p:cNvSpPr>
            <p:nvPr/>
          </p:nvSpPr>
          <p:spPr bwMode="gray">
            <a:xfrm>
              <a:off x="4928" y="2457"/>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6" name="Freeform 56"/>
            <p:cNvSpPr>
              <a:spLocks/>
            </p:cNvSpPr>
            <p:nvPr/>
          </p:nvSpPr>
          <p:spPr bwMode="gray">
            <a:xfrm>
              <a:off x="5055" y="2420"/>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7" name="Freeform 57"/>
            <p:cNvSpPr>
              <a:spLocks/>
            </p:cNvSpPr>
            <p:nvPr/>
          </p:nvSpPr>
          <p:spPr bwMode="gray">
            <a:xfrm>
              <a:off x="4540" y="2677"/>
              <a:ext cx="89" cy="104"/>
            </a:xfrm>
            <a:custGeom>
              <a:avLst/>
              <a:gdLst/>
              <a:ahLst/>
              <a:cxnLst>
                <a:cxn ang="0">
                  <a:pos x="88" y="79"/>
                </a:cxn>
                <a:cxn ang="0">
                  <a:pos x="88" y="0"/>
                </a:cxn>
                <a:cxn ang="0">
                  <a:pos x="0" y="23"/>
                </a:cxn>
                <a:cxn ang="0">
                  <a:pos x="0" y="103"/>
                </a:cxn>
                <a:cxn ang="0">
                  <a:pos x="88" y="79"/>
                </a:cxn>
              </a:cxnLst>
              <a:rect l="0" t="0" r="r" b="b"/>
              <a:pathLst>
                <a:path w="89" h="104">
                  <a:moveTo>
                    <a:pt x="88" y="79"/>
                  </a:moveTo>
                  <a:lnTo>
                    <a:pt x="88" y="0"/>
                  </a:lnTo>
                  <a:lnTo>
                    <a:pt x="0" y="23"/>
                  </a:lnTo>
                  <a:lnTo>
                    <a:pt x="0" y="103"/>
                  </a:lnTo>
                  <a:lnTo>
                    <a:pt x="88"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8" name="Freeform 58"/>
            <p:cNvSpPr>
              <a:spLocks/>
            </p:cNvSpPr>
            <p:nvPr/>
          </p:nvSpPr>
          <p:spPr bwMode="gray">
            <a:xfrm>
              <a:off x="4670" y="2640"/>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19" name="Freeform 59"/>
            <p:cNvSpPr>
              <a:spLocks/>
            </p:cNvSpPr>
            <p:nvPr/>
          </p:nvSpPr>
          <p:spPr bwMode="gray">
            <a:xfrm>
              <a:off x="4799" y="2605"/>
              <a:ext cx="88" cy="108"/>
            </a:xfrm>
            <a:custGeom>
              <a:avLst/>
              <a:gdLst/>
              <a:ahLst/>
              <a:cxnLst>
                <a:cxn ang="0">
                  <a:pos x="87" y="82"/>
                </a:cxn>
                <a:cxn ang="0">
                  <a:pos x="87" y="0"/>
                </a:cxn>
                <a:cxn ang="0">
                  <a:pos x="0" y="24"/>
                </a:cxn>
                <a:cxn ang="0">
                  <a:pos x="0" y="107"/>
                </a:cxn>
                <a:cxn ang="0">
                  <a:pos x="87" y="82"/>
                </a:cxn>
              </a:cxnLst>
              <a:rect l="0" t="0" r="r" b="b"/>
              <a:pathLst>
                <a:path w="88" h="108">
                  <a:moveTo>
                    <a:pt x="87" y="82"/>
                  </a:moveTo>
                  <a:lnTo>
                    <a:pt x="87" y="0"/>
                  </a:lnTo>
                  <a:lnTo>
                    <a:pt x="0" y="24"/>
                  </a:lnTo>
                  <a:lnTo>
                    <a:pt x="0" y="107"/>
                  </a:lnTo>
                  <a:lnTo>
                    <a:pt x="87"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0" name="Freeform 60"/>
            <p:cNvSpPr>
              <a:spLocks/>
            </p:cNvSpPr>
            <p:nvPr/>
          </p:nvSpPr>
          <p:spPr bwMode="gray">
            <a:xfrm>
              <a:off x="4928" y="2571"/>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1" name="Freeform 61"/>
            <p:cNvSpPr>
              <a:spLocks/>
            </p:cNvSpPr>
            <p:nvPr/>
          </p:nvSpPr>
          <p:spPr bwMode="gray">
            <a:xfrm>
              <a:off x="5055" y="2535"/>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2" name="Freeform 62"/>
            <p:cNvSpPr>
              <a:spLocks/>
            </p:cNvSpPr>
            <p:nvPr/>
          </p:nvSpPr>
          <p:spPr bwMode="gray">
            <a:xfrm>
              <a:off x="4540" y="2791"/>
              <a:ext cx="89" cy="105"/>
            </a:xfrm>
            <a:custGeom>
              <a:avLst/>
              <a:gdLst/>
              <a:ahLst/>
              <a:cxnLst>
                <a:cxn ang="0">
                  <a:pos x="88" y="80"/>
                </a:cxn>
                <a:cxn ang="0">
                  <a:pos x="88" y="0"/>
                </a:cxn>
                <a:cxn ang="0">
                  <a:pos x="0" y="23"/>
                </a:cxn>
                <a:cxn ang="0">
                  <a:pos x="0" y="104"/>
                </a:cxn>
                <a:cxn ang="0">
                  <a:pos x="88" y="80"/>
                </a:cxn>
              </a:cxnLst>
              <a:rect l="0" t="0" r="r" b="b"/>
              <a:pathLst>
                <a:path w="89" h="105">
                  <a:moveTo>
                    <a:pt x="88" y="80"/>
                  </a:moveTo>
                  <a:lnTo>
                    <a:pt x="88" y="0"/>
                  </a:lnTo>
                  <a:lnTo>
                    <a:pt x="0" y="23"/>
                  </a:lnTo>
                  <a:lnTo>
                    <a:pt x="0" y="104"/>
                  </a:lnTo>
                  <a:lnTo>
                    <a:pt x="88"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3" name="Freeform 63"/>
            <p:cNvSpPr>
              <a:spLocks/>
            </p:cNvSpPr>
            <p:nvPr/>
          </p:nvSpPr>
          <p:spPr bwMode="gray">
            <a:xfrm>
              <a:off x="4670" y="2756"/>
              <a:ext cx="90" cy="105"/>
            </a:xfrm>
            <a:custGeom>
              <a:avLst/>
              <a:gdLst/>
              <a:ahLst/>
              <a:cxnLst>
                <a:cxn ang="0">
                  <a:pos x="89" y="80"/>
                </a:cxn>
                <a:cxn ang="0">
                  <a:pos x="89" y="0"/>
                </a:cxn>
                <a:cxn ang="0">
                  <a:pos x="0" y="23"/>
                </a:cxn>
                <a:cxn ang="0">
                  <a:pos x="0" y="104"/>
                </a:cxn>
                <a:cxn ang="0">
                  <a:pos x="89" y="80"/>
                </a:cxn>
              </a:cxnLst>
              <a:rect l="0" t="0" r="r" b="b"/>
              <a:pathLst>
                <a:path w="90" h="105">
                  <a:moveTo>
                    <a:pt x="89" y="80"/>
                  </a:moveTo>
                  <a:lnTo>
                    <a:pt x="89" y="0"/>
                  </a:lnTo>
                  <a:lnTo>
                    <a:pt x="0" y="23"/>
                  </a:lnTo>
                  <a:lnTo>
                    <a:pt x="0" y="104"/>
                  </a:lnTo>
                  <a:lnTo>
                    <a:pt x="89"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4" name="Freeform 64"/>
            <p:cNvSpPr>
              <a:spLocks/>
            </p:cNvSpPr>
            <p:nvPr/>
          </p:nvSpPr>
          <p:spPr bwMode="gray">
            <a:xfrm>
              <a:off x="4799" y="2720"/>
              <a:ext cx="88" cy="108"/>
            </a:xfrm>
            <a:custGeom>
              <a:avLst/>
              <a:gdLst/>
              <a:ahLst/>
              <a:cxnLst>
                <a:cxn ang="0">
                  <a:pos x="87" y="83"/>
                </a:cxn>
                <a:cxn ang="0">
                  <a:pos x="87" y="0"/>
                </a:cxn>
                <a:cxn ang="0">
                  <a:pos x="0" y="23"/>
                </a:cxn>
                <a:cxn ang="0">
                  <a:pos x="0" y="107"/>
                </a:cxn>
                <a:cxn ang="0">
                  <a:pos x="87" y="83"/>
                </a:cxn>
              </a:cxnLst>
              <a:rect l="0" t="0" r="r" b="b"/>
              <a:pathLst>
                <a:path w="88" h="108">
                  <a:moveTo>
                    <a:pt x="87" y="83"/>
                  </a:moveTo>
                  <a:lnTo>
                    <a:pt x="87" y="0"/>
                  </a:lnTo>
                  <a:lnTo>
                    <a:pt x="0" y="23"/>
                  </a:lnTo>
                  <a:lnTo>
                    <a:pt x="0" y="107"/>
                  </a:lnTo>
                  <a:lnTo>
                    <a:pt x="87"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5" name="Freeform 65"/>
            <p:cNvSpPr>
              <a:spLocks/>
            </p:cNvSpPr>
            <p:nvPr/>
          </p:nvSpPr>
          <p:spPr bwMode="gray">
            <a:xfrm>
              <a:off x="4928" y="2685"/>
              <a:ext cx="90" cy="108"/>
            </a:xfrm>
            <a:custGeom>
              <a:avLst/>
              <a:gdLst/>
              <a:ahLst/>
              <a:cxnLst>
                <a:cxn ang="0">
                  <a:pos x="89" y="83"/>
                </a:cxn>
                <a:cxn ang="0">
                  <a:pos x="89" y="0"/>
                </a:cxn>
                <a:cxn ang="0">
                  <a:pos x="0" y="25"/>
                </a:cxn>
                <a:cxn ang="0">
                  <a:pos x="0" y="107"/>
                </a:cxn>
                <a:cxn ang="0">
                  <a:pos x="89" y="83"/>
                </a:cxn>
              </a:cxnLst>
              <a:rect l="0" t="0" r="r" b="b"/>
              <a:pathLst>
                <a:path w="90" h="108">
                  <a:moveTo>
                    <a:pt x="89" y="83"/>
                  </a:moveTo>
                  <a:lnTo>
                    <a:pt x="89" y="0"/>
                  </a:lnTo>
                  <a:lnTo>
                    <a:pt x="0" y="25"/>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6" name="Freeform 66"/>
            <p:cNvSpPr>
              <a:spLocks/>
            </p:cNvSpPr>
            <p:nvPr/>
          </p:nvSpPr>
          <p:spPr bwMode="gray">
            <a:xfrm>
              <a:off x="5055" y="2649"/>
              <a:ext cx="91" cy="110"/>
            </a:xfrm>
            <a:custGeom>
              <a:avLst/>
              <a:gdLst/>
              <a:ahLst/>
              <a:cxnLst>
                <a:cxn ang="0">
                  <a:pos x="90" y="83"/>
                </a:cxn>
                <a:cxn ang="0">
                  <a:pos x="90" y="0"/>
                </a:cxn>
                <a:cxn ang="0">
                  <a:pos x="0" y="24"/>
                </a:cxn>
                <a:cxn ang="0">
                  <a:pos x="0" y="109"/>
                </a:cxn>
                <a:cxn ang="0">
                  <a:pos x="90" y="83"/>
                </a:cxn>
              </a:cxnLst>
              <a:rect l="0" t="0" r="r" b="b"/>
              <a:pathLst>
                <a:path w="91" h="110">
                  <a:moveTo>
                    <a:pt x="90" y="83"/>
                  </a:moveTo>
                  <a:lnTo>
                    <a:pt x="90" y="0"/>
                  </a:lnTo>
                  <a:lnTo>
                    <a:pt x="0" y="24"/>
                  </a:lnTo>
                  <a:lnTo>
                    <a:pt x="0" y="109"/>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7" name="Freeform 67"/>
            <p:cNvSpPr>
              <a:spLocks/>
            </p:cNvSpPr>
            <p:nvPr/>
          </p:nvSpPr>
          <p:spPr bwMode="gray">
            <a:xfrm>
              <a:off x="4540" y="2903"/>
              <a:ext cx="89" cy="107"/>
            </a:xfrm>
            <a:custGeom>
              <a:avLst/>
              <a:gdLst/>
              <a:ahLst/>
              <a:cxnLst>
                <a:cxn ang="0">
                  <a:pos x="88" y="81"/>
                </a:cxn>
                <a:cxn ang="0">
                  <a:pos x="88" y="0"/>
                </a:cxn>
                <a:cxn ang="0">
                  <a:pos x="0" y="24"/>
                </a:cxn>
                <a:cxn ang="0">
                  <a:pos x="0" y="106"/>
                </a:cxn>
                <a:cxn ang="0">
                  <a:pos x="88" y="81"/>
                </a:cxn>
              </a:cxnLst>
              <a:rect l="0" t="0" r="r" b="b"/>
              <a:pathLst>
                <a:path w="89" h="107">
                  <a:moveTo>
                    <a:pt x="88" y="81"/>
                  </a:moveTo>
                  <a:lnTo>
                    <a:pt x="88" y="0"/>
                  </a:lnTo>
                  <a:lnTo>
                    <a:pt x="0" y="24"/>
                  </a:lnTo>
                  <a:lnTo>
                    <a:pt x="0" y="106"/>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8" name="Freeform 68"/>
            <p:cNvSpPr>
              <a:spLocks/>
            </p:cNvSpPr>
            <p:nvPr/>
          </p:nvSpPr>
          <p:spPr bwMode="gray">
            <a:xfrm>
              <a:off x="4670" y="2869"/>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29" name="Freeform 69"/>
            <p:cNvSpPr>
              <a:spLocks/>
            </p:cNvSpPr>
            <p:nvPr/>
          </p:nvSpPr>
          <p:spPr bwMode="gray">
            <a:xfrm>
              <a:off x="4799" y="2836"/>
              <a:ext cx="88" cy="105"/>
            </a:xfrm>
            <a:custGeom>
              <a:avLst/>
              <a:gdLst/>
              <a:ahLst/>
              <a:cxnLst>
                <a:cxn ang="0">
                  <a:pos x="87" y="80"/>
                </a:cxn>
                <a:cxn ang="0">
                  <a:pos x="87" y="0"/>
                </a:cxn>
                <a:cxn ang="0">
                  <a:pos x="0" y="23"/>
                </a:cxn>
                <a:cxn ang="0">
                  <a:pos x="0" y="104"/>
                </a:cxn>
                <a:cxn ang="0">
                  <a:pos x="87" y="80"/>
                </a:cxn>
              </a:cxnLst>
              <a:rect l="0" t="0" r="r" b="b"/>
              <a:pathLst>
                <a:path w="88" h="105">
                  <a:moveTo>
                    <a:pt x="87" y="80"/>
                  </a:moveTo>
                  <a:lnTo>
                    <a:pt x="87" y="0"/>
                  </a:lnTo>
                  <a:lnTo>
                    <a:pt x="0" y="23"/>
                  </a:lnTo>
                  <a:lnTo>
                    <a:pt x="0" y="104"/>
                  </a:lnTo>
                  <a:lnTo>
                    <a:pt x="87"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30" name="Freeform 70"/>
            <p:cNvSpPr>
              <a:spLocks/>
            </p:cNvSpPr>
            <p:nvPr/>
          </p:nvSpPr>
          <p:spPr bwMode="gray">
            <a:xfrm>
              <a:off x="4928" y="2801"/>
              <a:ext cx="90" cy="105"/>
            </a:xfrm>
            <a:custGeom>
              <a:avLst/>
              <a:gdLst/>
              <a:ahLst/>
              <a:cxnLst>
                <a:cxn ang="0">
                  <a:pos x="89" y="79"/>
                </a:cxn>
                <a:cxn ang="0">
                  <a:pos x="89" y="0"/>
                </a:cxn>
                <a:cxn ang="0">
                  <a:pos x="0" y="23"/>
                </a:cxn>
                <a:cxn ang="0">
                  <a:pos x="0" y="104"/>
                </a:cxn>
                <a:cxn ang="0">
                  <a:pos x="89" y="79"/>
                </a:cxn>
              </a:cxnLst>
              <a:rect l="0" t="0" r="r" b="b"/>
              <a:pathLst>
                <a:path w="90" h="105">
                  <a:moveTo>
                    <a:pt x="89" y="79"/>
                  </a:moveTo>
                  <a:lnTo>
                    <a:pt x="89" y="0"/>
                  </a:lnTo>
                  <a:lnTo>
                    <a:pt x="0" y="23"/>
                  </a:lnTo>
                  <a:lnTo>
                    <a:pt x="0" y="104"/>
                  </a:lnTo>
                  <a:lnTo>
                    <a:pt x="89"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31" name="Freeform 71"/>
            <p:cNvSpPr>
              <a:spLocks/>
            </p:cNvSpPr>
            <p:nvPr/>
          </p:nvSpPr>
          <p:spPr bwMode="gray">
            <a:xfrm>
              <a:off x="5055" y="2764"/>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grpSp>
      <p:sp>
        <p:nvSpPr>
          <p:cNvPr id="501832" name="Line 72"/>
          <p:cNvSpPr>
            <a:spLocks noChangeShapeType="1"/>
          </p:cNvSpPr>
          <p:nvPr/>
        </p:nvSpPr>
        <p:spPr bwMode="auto">
          <a:xfrm>
            <a:off x="8337550" y="2867025"/>
            <a:ext cx="0" cy="636588"/>
          </a:xfrm>
          <a:prstGeom prst="line">
            <a:avLst/>
          </a:prstGeom>
          <a:noFill/>
          <a:ln w="25400">
            <a:solidFill>
              <a:schemeClr val="tx1"/>
            </a:solidFill>
            <a:round/>
            <a:headEnd type="stealth" w="med" len="lg"/>
            <a:tailEnd type="stealth" w="med" len="lg"/>
          </a:ln>
          <a:effectLst/>
        </p:spPr>
        <p:txBody>
          <a:bodyPr>
            <a:prstTxWarp prst="textNoShape">
              <a:avLst/>
            </a:prstTxWarp>
          </a:bodyPr>
          <a:lstStyle/>
          <a:p>
            <a:endParaRPr lang="en-US"/>
          </a:p>
        </p:txBody>
      </p:sp>
      <p:sp>
        <p:nvSpPr>
          <p:cNvPr id="501833" name="Rectangle 73"/>
          <p:cNvSpPr>
            <a:spLocks noChangeArrowheads="1"/>
          </p:cNvSpPr>
          <p:nvPr/>
        </p:nvSpPr>
        <p:spPr bwMode="blackWhite">
          <a:xfrm>
            <a:off x="6048375" y="2127250"/>
            <a:ext cx="2343150" cy="727075"/>
          </a:xfrm>
          <a:prstGeom prst="rect">
            <a:avLst/>
          </a:prstGeom>
          <a:solidFill>
            <a:srgbClr val="FFFF66"/>
          </a:solidFill>
          <a:ln w="25400">
            <a:solidFill>
              <a:schemeClr val="tx1"/>
            </a:solid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UPDATE parcels</a:t>
            </a:r>
          </a:p>
          <a:p>
            <a:pPr algn="l" eaLnBrk="0" hangingPunct="0">
              <a:lnSpc>
                <a:spcPct val="100000"/>
              </a:lnSpc>
              <a:spcBef>
                <a:spcPct val="0"/>
              </a:spcBef>
              <a:buClrTx/>
            </a:pPr>
            <a:r>
              <a:rPr lang="en-US">
                <a:solidFill>
                  <a:srgbClr val="000000"/>
                </a:solidFill>
                <a:latin typeface="Courier New" pitchFamily="-111" charset="0"/>
              </a:rPr>
              <a:t>  SET . . .</a:t>
            </a:r>
          </a:p>
        </p:txBody>
      </p:sp>
      <p:sp>
        <p:nvSpPr>
          <p:cNvPr id="501834" name="Line 74"/>
          <p:cNvSpPr>
            <a:spLocks noChangeShapeType="1"/>
          </p:cNvSpPr>
          <p:nvPr/>
        </p:nvSpPr>
        <p:spPr bwMode="auto">
          <a:xfrm flipH="1">
            <a:off x="5530850" y="4130675"/>
            <a:ext cx="2149475" cy="0"/>
          </a:xfrm>
          <a:prstGeom prst="line">
            <a:avLst/>
          </a:prstGeom>
          <a:noFill/>
          <a:ln w="25400">
            <a:solidFill>
              <a:schemeClr val="tx1"/>
            </a:solidFill>
            <a:round/>
            <a:headEnd type="stealth" w="med" len="lg"/>
            <a:tailEnd type="stealth" w="med" len="lg"/>
          </a:ln>
          <a:effectLst/>
        </p:spPr>
        <p:txBody>
          <a:bodyPr>
            <a:prstTxWarp prst="textNoShape">
              <a:avLst/>
            </a:prstTxWarp>
          </a:bodyPr>
          <a:lstStyle/>
          <a:p>
            <a:endParaRPr lang="en-US"/>
          </a:p>
        </p:txBody>
      </p:sp>
      <p:sp>
        <p:nvSpPr>
          <p:cNvPr id="501835" name="Line 75"/>
          <p:cNvSpPr>
            <a:spLocks noChangeShapeType="1"/>
          </p:cNvSpPr>
          <p:nvPr/>
        </p:nvSpPr>
        <p:spPr bwMode="auto">
          <a:xfrm flipH="1">
            <a:off x="2311400" y="4267200"/>
            <a:ext cx="1981200" cy="0"/>
          </a:xfrm>
          <a:prstGeom prst="line">
            <a:avLst/>
          </a:prstGeom>
          <a:noFill/>
          <a:ln w="25400">
            <a:solidFill>
              <a:schemeClr val="tx1"/>
            </a:solidFill>
            <a:prstDash val="dash"/>
            <a:round/>
            <a:headEnd type="stealth" w="med" len="lg"/>
            <a:tailEnd type="stealth" w="med" len="lg"/>
          </a:ln>
          <a:effectLst/>
        </p:spPr>
        <p:txBody>
          <a:bodyPr>
            <a:prstTxWarp prst="textNoShape">
              <a:avLst/>
            </a:prstTxWarp>
          </a:bodyPr>
          <a:lstStyle/>
          <a:p>
            <a:endParaRPr lang="en-US"/>
          </a:p>
        </p:txBody>
      </p:sp>
      <p:sp>
        <p:nvSpPr>
          <p:cNvPr id="501836" name="Rectangle 76"/>
          <p:cNvSpPr>
            <a:spLocks noChangeArrowheads="1"/>
          </p:cNvSpPr>
          <p:nvPr/>
        </p:nvSpPr>
        <p:spPr bwMode="blackWhite">
          <a:xfrm>
            <a:off x="2641600" y="4378325"/>
            <a:ext cx="1276350" cy="422275"/>
          </a:xfrm>
          <a:prstGeom prst="rect">
            <a:avLst/>
          </a:prstGeom>
          <a:solidFill>
            <a:srgbClr val="FFFF66"/>
          </a:solidFill>
          <a:ln w="25400">
            <a:solidFill>
              <a:schemeClr val="tx1"/>
            </a:solid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RENAME…</a:t>
            </a:r>
          </a:p>
        </p:txBody>
      </p:sp>
      <p:sp>
        <p:nvSpPr>
          <p:cNvPr id="501837" name="Freeform 77"/>
          <p:cNvSpPr>
            <a:spLocks/>
          </p:cNvSpPr>
          <p:nvPr/>
        </p:nvSpPr>
        <p:spPr bwMode="auto">
          <a:xfrm>
            <a:off x="3384550" y="1752600"/>
            <a:ext cx="909638" cy="2287588"/>
          </a:xfrm>
          <a:custGeom>
            <a:avLst/>
            <a:gdLst/>
            <a:ahLst/>
            <a:cxnLst>
              <a:cxn ang="0">
                <a:pos x="0" y="0"/>
              </a:cxn>
              <a:cxn ang="0">
                <a:pos x="0" y="1440"/>
              </a:cxn>
              <a:cxn ang="0">
                <a:pos x="528" y="1440"/>
              </a:cxn>
            </a:cxnLst>
            <a:rect l="0" t="0" r="r" b="b"/>
            <a:pathLst>
              <a:path w="529" h="1441">
                <a:moveTo>
                  <a:pt x="0" y="0"/>
                </a:moveTo>
                <a:lnTo>
                  <a:pt x="0" y="1440"/>
                </a:lnTo>
                <a:lnTo>
                  <a:pt x="528" y="1440"/>
                </a:lnTo>
              </a:path>
            </a:pathLst>
          </a:custGeom>
          <a:noFill/>
          <a:ln w="25400" cap="rnd" cmpd="sng">
            <a:solidFill>
              <a:schemeClr val="tx1"/>
            </a:solidFill>
            <a:prstDash val="solid"/>
            <a:round/>
            <a:headEnd type="none" w="sm" len="sm"/>
            <a:tailEnd type="stealth" w="med" len="lg"/>
          </a:ln>
          <a:effectLst/>
        </p:spPr>
        <p:txBody>
          <a:bodyPr>
            <a:prstTxWarp prst="textNoShape">
              <a:avLst/>
            </a:prstTxWarp>
          </a:bodyPr>
          <a:lstStyle/>
          <a:p>
            <a:endParaRPr lang="en-US"/>
          </a:p>
        </p:txBody>
      </p:sp>
      <p:sp>
        <p:nvSpPr>
          <p:cNvPr id="501838" name="Freeform 78"/>
          <p:cNvSpPr>
            <a:spLocks/>
          </p:cNvSpPr>
          <p:nvPr/>
        </p:nvSpPr>
        <p:spPr bwMode="auto">
          <a:xfrm>
            <a:off x="2311400" y="1784350"/>
            <a:ext cx="744538" cy="2254250"/>
          </a:xfrm>
          <a:custGeom>
            <a:avLst/>
            <a:gdLst/>
            <a:ahLst/>
            <a:cxnLst>
              <a:cxn ang="0">
                <a:pos x="432" y="0"/>
              </a:cxn>
              <a:cxn ang="0">
                <a:pos x="432" y="1440"/>
              </a:cxn>
              <a:cxn ang="0">
                <a:pos x="0" y="1440"/>
              </a:cxn>
            </a:cxnLst>
            <a:rect l="0" t="0" r="r" b="b"/>
            <a:pathLst>
              <a:path w="433" h="1441">
                <a:moveTo>
                  <a:pt x="432" y="0"/>
                </a:moveTo>
                <a:lnTo>
                  <a:pt x="432" y="1440"/>
                </a:lnTo>
                <a:lnTo>
                  <a:pt x="0" y="1440"/>
                </a:lnTo>
              </a:path>
            </a:pathLst>
          </a:custGeom>
          <a:noFill/>
          <a:ln w="25400" cap="rnd" cmpd="sng">
            <a:solidFill>
              <a:schemeClr val="tx1"/>
            </a:solidFill>
            <a:prstDash val="solid"/>
            <a:round/>
            <a:headEnd type="stealth" w="med" len="lg"/>
            <a:tailEnd type="none" w="sm" len="sm"/>
          </a:ln>
          <a:effectLst/>
        </p:spPr>
        <p:txBody>
          <a:bodyPr>
            <a:prstTxWarp prst="textNoShape">
              <a:avLst/>
            </a:prstTxWarp>
          </a:bodyPr>
          <a:lstStyle/>
          <a:p>
            <a:endParaRPr lang="en-US"/>
          </a:p>
        </p:txBody>
      </p:sp>
      <p:grpSp>
        <p:nvGrpSpPr>
          <p:cNvPr id="501839" name="Group 79"/>
          <p:cNvGrpSpPr>
            <a:grpSpLocks/>
          </p:cNvGrpSpPr>
          <p:nvPr/>
        </p:nvGrpSpPr>
        <p:grpSpPr bwMode="auto">
          <a:xfrm>
            <a:off x="1063625" y="3354388"/>
            <a:ext cx="1266825" cy="1552575"/>
            <a:chOff x="618" y="2113"/>
            <a:chExt cx="737" cy="978"/>
          </a:xfrm>
        </p:grpSpPr>
        <p:sp>
          <p:nvSpPr>
            <p:cNvPr id="501840" name="Freeform 80"/>
            <p:cNvSpPr>
              <a:spLocks/>
            </p:cNvSpPr>
            <p:nvPr/>
          </p:nvSpPr>
          <p:spPr bwMode="gray">
            <a:xfrm>
              <a:off x="618" y="2113"/>
              <a:ext cx="737" cy="978"/>
            </a:xfrm>
            <a:custGeom>
              <a:avLst/>
              <a:gdLst/>
              <a:ahLst/>
              <a:cxnLst>
                <a:cxn ang="0">
                  <a:pos x="736" y="779"/>
                </a:cxn>
                <a:cxn ang="0">
                  <a:pos x="0" y="977"/>
                </a:cxn>
                <a:cxn ang="0">
                  <a:pos x="0" y="197"/>
                </a:cxn>
                <a:cxn ang="0">
                  <a:pos x="736" y="0"/>
                </a:cxn>
                <a:cxn ang="0">
                  <a:pos x="736" y="779"/>
                </a:cxn>
              </a:cxnLst>
              <a:rect l="0" t="0" r="r" b="b"/>
              <a:pathLst>
                <a:path w="737" h="978">
                  <a:moveTo>
                    <a:pt x="736" y="779"/>
                  </a:moveTo>
                  <a:lnTo>
                    <a:pt x="0" y="977"/>
                  </a:lnTo>
                  <a:lnTo>
                    <a:pt x="0" y="197"/>
                  </a:lnTo>
                  <a:lnTo>
                    <a:pt x="736" y="0"/>
                  </a:lnTo>
                  <a:lnTo>
                    <a:pt x="736" y="779"/>
                  </a:lnTo>
                </a:path>
              </a:pathLst>
            </a:custGeom>
            <a:solidFill>
              <a:srgbClr val="B2B2B2"/>
            </a:solidFill>
            <a:ln w="9525" cap="rnd">
              <a:noFill/>
              <a:round/>
              <a:headEnd type="none" w="sm" len="sm"/>
              <a:tailEnd type="none" w="sm" len="sm"/>
            </a:ln>
            <a:effectLst/>
          </p:spPr>
          <p:txBody>
            <a:bodyPr>
              <a:prstTxWarp prst="textNoShape">
                <a:avLst/>
              </a:prstTxWarp>
            </a:bodyPr>
            <a:lstStyle/>
            <a:p>
              <a:endParaRPr lang="en-US"/>
            </a:p>
          </p:txBody>
        </p:sp>
        <p:sp>
          <p:nvSpPr>
            <p:cNvPr id="501841" name="Freeform 81"/>
            <p:cNvSpPr>
              <a:spLocks/>
            </p:cNvSpPr>
            <p:nvPr/>
          </p:nvSpPr>
          <p:spPr bwMode="gray">
            <a:xfrm>
              <a:off x="648" y="2155"/>
              <a:ext cx="675" cy="896"/>
            </a:xfrm>
            <a:custGeom>
              <a:avLst/>
              <a:gdLst/>
              <a:ahLst/>
              <a:cxnLst>
                <a:cxn ang="0">
                  <a:pos x="674" y="714"/>
                </a:cxn>
                <a:cxn ang="0">
                  <a:pos x="0" y="895"/>
                </a:cxn>
                <a:cxn ang="0">
                  <a:pos x="0" y="180"/>
                </a:cxn>
                <a:cxn ang="0">
                  <a:pos x="674" y="0"/>
                </a:cxn>
                <a:cxn ang="0">
                  <a:pos x="674" y="714"/>
                </a:cxn>
              </a:cxnLst>
              <a:rect l="0" t="0" r="r" b="b"/>
              <a:pathLst>
                <a:path w="675" h="896">
                  <a:moveTo>
                    <a:pt x="674" y="714"/>
                  </a:moveTo>
                  <a:lnTo>
                    <a:pt x="0" y="895"/>
                  </a:lnTo>
                  <a:lnTo>
                    <a:pt x="0" y="180"/>
                  </a:lnTo>
                  <a:lnTo>
                    <a:pt x="674" y="0"/>
                  </a:lnTo>
                  <a:lnTo>
                    <a:pt x="674" y="714"/>
                  </a:lnTo>
                </a:path>
              </a:pathLst>
            </a:custGeom>
            <a:solidFill>
              <a:srgbClr val="FFFFCC"/>
            </a:solidFill>
            <a:ln w="9525" cap="rnd">
              <a:noFill/>
              <a:round/>
              <a:headEnd type="none" w="sm" len="sm"/>
              <a:tailEnd type="none" w="sm" len="sm"/>
            </a:ln>
            <a:effectLst/>
          </p:spPr>
          <p:txBody>
            <a:bodyPr>
              <a:prstTxWarp prst="textNoShape">
                <a:avLst/>
              </a:prstTxWarp>
            </a:bodyPr>
            <a:lstStyle/>
            <a:p>
              <a:endParaRPr lang="en-US"/>
            </a:p>
          </p:txBody>
        </p:sp>
        <p:sp>
          <p:nvSpPr>
            <p:cNvPr id="501842" name="Freeform 82"/>
            <p:cNvSpPr>
              <a:spLocks/>
            </p:cNvSpPr>
            <p:nvPr/>
          </p:nvSpPr>
          <p:spPr bwMode="gray">
            <a:xfrm>
              <a:off x="679" y="2330"/>
              <a:ext cx="89" cy="107"/>
            </a:xfrm>
            <a:custGeom>
              <a:avLst/>
              <a:gdLst/>
              <a:ahLst/>
              <a:cxnLst>
                <a:cxn ang="0">
                  <a:pos x="88" y="82"/>
                </a:cxn>
                <a:cxn ang="0">
                  <a:pos x="88" y="0"/>
                </a:cxn>
                <a:cxn ang="0">
                  <a:pos x="0" y="25"/>
                </a:cxn>
                <a:cxn ang="0">
                  <a:pos x="0" y="106"/>
                </a:cxn>
                <a:cxn ang="0">
                  <a:pos x="88" y="82"/>
                </a:cxn>
              </a:cxnLst>
              <a:rect l="0" t="0" r="r" b="b"/>
              <a:pathLst>
                <a:path w="89" h="107">
                  <a:moveTo>
                    <a:pt x="88" y="82"/>
                  </a:moveTo>
                  <a:lnTo>
                    <a:pt x="88" y="0"/>
                  </a:lnTo>
                  <a:lnTo>
                    <a:pt x="0" y="25"/>
                  </a:lnTo>
                  <a:lnTo>
                    <a:pt x="0" y="106"/>
                  </a:lnTo>
                  <a:lnTo>
                    <a:pt x="88"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3" name="Freeform 83"/>
            <p:cNvSpPr>
              <a:spLocks/>
            </p:cNvSpPr>
            <p:nvPr/>
          </p:nvSpPr>
          <p:spPr bwMode="gray">
            <a:xfrm>
              <a:off x="809" y="2296"/>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4" name="Freeform 84"/>
            <p:cNvSpPr>
              <a:spLocks/>
            </p:cNvSpPr>
            <p:nvPr/>
          </p:nvSpPr>
          <p:spPr bwMode="gray">
            <a:xfrm>
              <a:off x="939" y="2260"/>
              <a:ext cx="87" cy="109"/>
            </a:xfrm>
            <a:custGeom>
              <a:avLst/>
              <a:gdLst/>
              <a:ahLst/>
              <a:cxnLst>
                <a:cxn ang="0">
                  <a:pos x="86" y="83"/>
                </a:cxn>
                <a:cxn ang="0">
                  <a:pos x="86" y="0"/>
                </a:cxn>
                <a:cxn ang="0">
                  <a:pos x="0" y="24"/>
                </a:cxn>
                <a:cxn ang="0">
                  <a:pos x="0" y="108"/>
                </a:cxn>
                <a:cxn ang="0">
                  <a:pos x="86" y="83"/>
                </a:cxn>
              </a:cxnLst>
              <a:rect l="0" t="0" r="r" b="b"/>
              <a:pathLst>
                <a:path w="87" h="109">
                  <a:moveTo>
                    <a:pt x="86" y="83"/>
                  </a:moveTo>
                  <a:lnTo>
                    <a:pt x="86" y="0"/>
                  </a:lnTo>
                  <a:lnTo>
                    <a:pt x="0" y="24"/>
                  </a:lnTo>
                  <a:lnTo>
                    <a:pt x="0" y="108"/>
                  </a:lnTo>
                  <a:lnTo>
                    <a:pt x="86"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5" name="Freeform 85"/>
            <p:cNvSpPr>
              <a:spLocks/>
            </p:cNvSpPr>
            <p:nvPr/>
          </p:nvSpPr>
          <p:spPr bwMode="gray">
            <a:xfrm>
              <a:off x="1066" y="2226"/>
              <a:ext cx="91" cy="107"/>
            </a:xfrm>
            <a:custGeom>
              <a:avLst/>
              <a:gdLst/>
              <a:ahLst/>
              <a:cxnLst>
                <a:cxn ang="0">
                  <a:pos x="90" y="81"/>
                </a:cxn>
                <a:cxn ang="0">
                  <a:pos x="90" y="0"/>
                </a:cxn>
                <a:cxn ang="0">
                  <a:pos x="0" y="24"/>
                </a:cxn>
                <a:cxn ang="0">
                  <a:pos x="0" y="106"/>
                </a:cxn>
                <a:cxn ang="0">
                  <a:pos x="90" y="81"/>
                </a:cxn>
              </a:cxnLst>
              <a:rect l="0" t="0" r="r" b="b"/>
              <a:pathLst>
                <a:path w="91" h="107">
                  <a:moveTo>
                    <a:pt x="90" y="81"/>
                  </a:moveTo>
                  <a:lnTo>
                    <a:pt x="90" y="0"/>
                  </a:lnTo>
                  <a:lnTo>
                    <a:pt x="0" y="24"/>
                  </a:lnTo>
                  <a:lnTo>
                    <a:pt x="0" y="106"/>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6" name="Freeform 86"/>
            <p:cNvSpPr>
              <a:spLocks/>
            </p:cNvSpPr>
            <p:nvPr/>
          </p:nvSpPr>
          <p:spPr bwMode="gray">
            <a:xfrm>
              <a:off x="1194" y="2194"/>
              <a:ext cx="91" cy="105"/>
            </a:xfrm>
            <a:custGeom>
              <a:avLst/>
              <a:gdLst/>
              <a:ahLst/>
              <a:cxnLst>
                <a:cxn ang="0">
                  <a:pos x="90" y="80"/>
                </a:cxn>
                <a:cxn ang="0">
                  <a:pos x="90" y="0"/>
                </a:cxn>
                <a:cxn ang="0">
                  <a:pos x="0" y="23"/>
                </a:cxn>
                <a:cxn ang="0">
                  <a:pos x="0" y="104"/>
                </a:cxn>
                <a:cxn ang="0">
                  <a:pos x="90" y="80"/>
                </a:cxn>
              </a:cxnLst>
              <a:rect l="0" t="0" r="r" b="b"/>
              <a:pathLst>
                <a:path w="91" h="105">
                  <a:moveTo>
                    <a:pt x="90" y="80"/>
                  </a:moveTo>
                  <a:lnTo>
                    <a:pt x="90" y="0"/>
                  </a:lnTo>
                  <a:lnTo>
                    <a:pt x="0" y="23"/>
                  </a:lnTo>
                  <a:lnTo>
                    <a:pt x="0" y="104"/>
                  </a:lnTo>
                  <a:lnTo>
                    <a:pt x="90"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7" name="Freeform 87"/>
            <p:cNvSpPr>
              <a:spLocks/>
            </p:cNvSpPr>
            <p:nvPr/>
          </p:nvSpPr>
          <p:spPr bwMode="gray">
            <a:xfrm>
              <a:off x="679" y="2444"/>
              <a:ext cx="89" cy="108"/>
            </a:xfrm>
            <a:custGeom>
              <a:avLst/>
              <a:gdLst/>
              <a:ahLst/>
              <a:cxnLst>
                <a:cxn ang="0">
                  <a:pos x="88" y="81"/>
                </a:cxn>
                <a:cxn ang="0">
                  <a:pos x="88" y="0"/>
                </a:cxn>
                <a:cxn ang="0">
                  <a:pos x="0" y="23"/>
                </a:cxn>
                <a:cxn ang="0">
                  <a:pos x="0" y="107"/>
                </a:cxn>
                <a:cxn ang="0">
                  <a:pos x="88" y="81"/>
                </a:cxn>
              </a:cxnLst>
              <a:rect l="0" t="0" r="r" b="b"/>
              <a:pathLst>
                <a:path w="89" h="108">
                  <a:moveTo>
                    <a:pt x="88" y="81"/>
                  </a:moveTo>
                  <a:lnTo>
                    <a:pt x="88" y="0"/>
                  </a:lnTo>
                  <a:lnTo>
                    <a:pt x="0" y="23"/>
                  </a:lnTo>
                  <a:lnTo>
                    <a:pt x="0" y="107"/>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8" name="Freeform 88"/>
            <p:cNvSpPr>
              <a:spLocks/>
            </p:cNvSpPr>
            <p:nvPr/>
          </p:nvSpPr>
          <p:spPr bwMode="gray">
            <a:xfrm>
              <a:off x="809" y="2408"/>
              <a:ext cx="90" cy="108"/>
            </a:xfrm>
            <a:custGeom>
              <a:avLst/>
              <a:gdLst/>
              <a:ahLst/>
              <a:cxnLst>
                <a:cxn ang="0">
                  <a:pos x="89" y="83"/>
                </a:cxn>
                <a:cxn ang="0">
                  <a:pos x="89" y="0"/>
                </a:cxn>
                <a:cxn ang="0">
                  <a:pos x="0" y="23"/>
                </a:cxn>
                <a:cxn ang="0">
                  <a:pos x="0" y="107"/>
                </a:cxn>
                <a:cxn ang="0">
                  <a:pos x="89" y="83"/>
                </a:cxn>
              </a:cxnLst>
              <a:rect l="0" t="0" r="r" b="b"/>
              <a:pathLst>
                <a:path w="90" h="108">
                  <a:moveTo>
                    <a:pt x="89" y="83"/>
                  </a:moveTo>
                  <a:lnTo>
                    <a:pt x="89" y="0"/>
                  </a:lnTo>
                  <a:lnTo>
                    <a:pt x="0" y="23"/>
                  </a:lnTo>
                  <a:lnTo>
                    <a:pt x="0" y="107"/>
                  </a:lnTo>
                  <a:lnTo>
                    <a:pt x="89"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49" name="Freeform 89"/>
            <p:cNvSpPr>
              <a:spLocks/>
            </p:cNvSpPr>
            <p:nvPr/>
          </p:nvSpPr>
          <p:spPr bwMode="gray">
            <a:xfrm>
              <a:off x="939" y="2376"/>
              <a:ext cx="87" cy="105"/>
            </a:xfrm>
            <a:custGeom>
              <a:avLst/>
              <a:gdLst/>
              <a:ahLst/>
              <a:cxnLst>
                <a:cxn ang="0">
                  <a:pos x="86" y="80"/>
                </a:cxn>
                <a:cxn ang="0">
                  <a:pos x="86" y="0"/>
                </a:cxn>
                <a:cxn ang="0">
                  <a:pos x="0" y="23"/>
                </a:cxn>
                <a:cxn ang="0">
                  <a:pos x="0" y="104"/>
                </a:cxn>
                <a:cxn ang="0">
                  <a:pos x="86" y="80"/>
                </a:cxn>
              </a:cxnLst>
              <a:rect l="0" t="0" r="r" b="b"/>
              <a:pathLst>
                <a:path w="87" h="105">
                  <a:moveTo>
                    <a:pt x="86" y="80"/>
                  </a:moveTo>
                  <a:lnTo>
                    <a:pt x="86" y="0"/>
                  </a:lnTo>
                  <a:lnTo>
                    <a:pt x="0" y="23"/>
                  </a:lnTo>
                  <a:lnTo>
                    <a:pt x="0" y="104"/>
                  </a:lnTo>
                  <a:lnTo>
                    <a:pt x="86"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0" name="Freeform 90"/>
            <p:cNvSpPr>
              <a:spLocks/>
            </p:cNvSpPr>
            <p:nvPr/>
          </p:nvSpPr>
          <p:spPr bwMode="gray">
            <a:xfrm>
              <a:off x="1066" y="2340"/>
              <a:ext cx="91" cy="110"/>
            </a:xfrm>
            <a:custGeom>
              <a:avLst/>
              <a:gdLst/>
              <a:ahLst/>
              <a:cxnLst>
                <a:cxn ang="0">
                  <a:pos x="90" y="84"/>
                </a:cxn>
                <a:cxn ang="0">
                  <a:pos x="90" y="0"/>
                </a:cxn>
                <a:cxn ang="0">
                  <a:pos x="0" y="24"/>
                </a:cxn>
                <a:cxn ang="0">
                  <a:pos x="0" y="109"/>
                </a:cxn>
                <a:cxn ang="0">
                  <a:pos x="90" y="84"/>
                </a:cxn>
              </a:cxnLst>
              <a:rect l="0" t="0" r="r" b="b"/>
              <a:pathLst>
                <a:path w="91" h="110">
                  <a:moveTo>
                    <a:pt x="90" y="84"/>
                  </a:moveTo>
                  <a:lnTo>
                    <a:pt x="90" y="0"/>
                  </a:lnTo>
                  <a:lnTo>
                    <a:pt x="0" y="24"/>
                  </a:lnTo>
                  <a:lnTo>
                    <a:pt x="0" y="109"/>
                  </a:lnTo>
                  <a:lnTo>
                    <a:pt x="90" y="84"/>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1" name="Freeform 91"/>
            <p:cNvSpPr>
              <a:spLocks/>
            </p:cNvSpPr>
            <p:nvPr/>
          </p:nvSpPr>
          <p:spPr bwMode="gray">
            <a:xfrm>
              <a:off x="1194" y="2308"/>
              <a:ext cx="91" cy="106"/>
            </a:xfrm>
            <a:custGeom>
              <a:avLst/>
              <a:gdLst/>
              <a:ahLst/>
              <a:cxnLst>
                <a:cxn ang="0">
                  <a:pos x="90" y="81"/>
                </a:cxn>
                <a:cxn ang="0">
                  <a:pos x="90" y="0"/>
                </a:cxn>
                <a:cxn ang="0">
                  <a:pos x="0" y="23"/>
                </a:cxn>
                <a:cxn ang="0">
                  <a:pos x="0" y="105"/>
                </a:cxn>
                <a:cxn ang="0">
                  <a:pos x="90" y="81"/>
                </a:cxn>
              </a:cxnLst>
              <a:rect l="0" t="0" r="r" b="b"/>
              <a:pathLst>
                <a:path w="91" h="106">
                  <a:moveTo>
                    <a:pt x="90" y="81"/>
                  </a:moveTo>
                  <a:lnTo>
                    <a:pt x="90" y="0"/>
                  </a:lnTo>
                  <a:lnTo>
                    <a:pt x="0" y="23"/>
                  </a:lnTo>
                  <a:lnTo>
                    <a:pt x="0" y="105"/>
                  </a:lnTo>
                  <a:lnTo>
                    <a:pt x="90"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2" name="Freeform 92"/>
            <p:cNvSpPr>
              <a:spLocks/>
            </p:cNvSpPr>
            <p:nvPr/>
          </p:nvSpPr>
          <p:spPr bwMode="gray">
            <a:xfrm>
              <a:off x="679" y="2558"/>
              <a:ext cx="89" cy="109"/>
            </a:xfrm>
            <a:custGeom>
              <a:avLst/>
              <a:gdLst/>
              <a:ahLst/>
              <a:cxnLst>
                <a:cxn ang="0">
                  <a:pos x="88" y="83"/>
                </a:cxn>
                <a:cxn ang="0">
                  <a:pos x="88" y="0"/>
                </a:cxn>
                <a:cxn ang="0">
                  <a:pos x="0" y="24"/>
                </a:cxn>
                <a:cxn ang="0">
                  <a:pos x="0" y="108"/>
                </a:cxn>
                <a:cxn ang="0">
                  <a:pos x="88" y="83"/>
                </a:cxn>
              </a:cxnLst>
              <a:rect l="0" t="0" r="r" b="b"/>
              <a:pathLst>
                <a:path w="89" h="109">
                  <a:moveTo>
                    <a:pt x="88" y="83"/>
                  </a:moveTo>
                  <a:lnTo>
                    <a:pt x="88" y="0"/>
                  </a:lnTo>
                  <a:lnTo>
                    <a:pt x="0" y="24"/>
                  </a:lnTo>
                  <a:lnTo>
                    <a:pt x="0" y="108"/>
                  </a:lnTo>
                  <a:lnTo>
                    <a:pt x="88"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3" name="Freeform 93"/>
            <p:cNvSpPr>
              <a:spLocks/>
            </p:cNvSpPr>
            <p:nvPr/>
          </p:nvSpPr>
          <p:spPr bwMode="gray">
            <a:xfrm>
              <a:off x="809" y="2523"/>
              <a:ext cx="90" cy="108"/>
            </a:xfrm>
            <a:custGeom>
              <a:avLst/>
              <a:gdLst/>
              <a:ahLst/>
              <a:cxnLst>
                <a:cxn ang="0">
                  <a:pos x="89" y="82"/>
                </a:cxn>
                <a:cxn ang="0">
                  <a:pos x="89" y="0"/>
                </a:cxn>
                <a:cxn ang="0">
                  <a:pos x="0" y="24"/>
                </a:cxn>
                <a:cxn ang="0">
                  <a:pos x="0" y="107"/>
                </a:cxn>
                <a:cxn ang="0">
                  <a:pos x="89" y="82"/>
                </a:cxn>
              </a:cxnLst>
              <a:rect l="0" t="0" r="r" b="b"/>
              <a:pathLst>
                <a:path w="90" h="108">
                  <a:moveTo>
                    <a:pt x="89" y="82"/>
                  </a:moveTo>
                  <a:lnTo>
                    <a:pt x="89" y="0"/>
                  </a:lnTo>
                  <a:lnTo>
                    <a:pt x="0" y="24"/>
                  </a:lnTo>
                  <a:lnTo>
                    <a:pt x="0" y="107"/>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4" name="Freeform 94"/>
            <p:cNvSpPr>
              <a:spLocks/>
            </p:cNvSpPr>
            <p:nvPr/>
          </p:nvSpPr>
          <p:spPr bwMode="gray">
            <a:xfrm>
              <a:off x="939" y="2491"/>
              <a:ext cx="87" cy="107"/>
            </a:xfrm>
            <a:custGeom>
              <a:avLst/>
              <a:gdLst/>
              <a:ahLst/>
              <a:cxnLst>
                <a:cxn ang="0">
                  <a:pos x="86" y="82"/>
                </a:cxn>
                <a:cxn ang="0">
                  <a:pos x="86" y="0"/>
                </a:cxn>
                <a:cxn ang="0">
                  <a:pos x="0" y="23"/>
                </a:cxn>
                <a:cxn ang="0">
                  <a:pos x="0" y="106"/>
                </a:cxn>
                <a:cxn ang="0">
                  <a:pos x="86" y="82"/>
                </a:cxn>
              </a:cxnLst>
              <a:rect l="0" t="0" r="r" b="b"/>
              <a:pathLst>
                <a:path w="87" h="107">
                  <a:moveTo>
                    <a:pt x="86" y="82"/>
                  </a:moveTo>
                  <a:lnTo>
                    <a:pt x="86" y="0"/>
                  </a:lnTo>
                  <a:lnTo>
                    <a:pt x="0" y="23"/>
                  </a:lnTo>
                  <a:lnTo>
                    <a:pt x="0" y="106"/>
                  </a:lnTo>
                  <a:lnTo>
                    <a:pt x="86"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5" name="Freeform 95"/>
            <p:cNvSpPr>
              <a:spLocks/>
            </p:cNvSpPr>
            <p:nvPr/>
          </p:nvSpPr>
          <p:spPr bwMode="gray">
            <a:xfrm>
              <a:off x="1066" y="2456"/>
              <a:ext cx="91" cy="108"/>
            </a:xfrm>
            <a:custGeom>
              <a:avLst/>
              <a:gdLst/>
              <a:ahLst/>
              <a:cxnLst>
                <a:cxn ang="0">
                  <a:pos x="90" y="82"/>
                </a:cxn>
                <a:cxn ang="0">
                  <a:pos x="90" y="0"/>
                </a:cxn>
                <a:cxn ang="0">
                  <a:pos x="0" y="24"/>
                </a:cxn>
                <a:cxn ang="0">
                  <a:pos x="0" y="107"/>
                </a:cxn>
                <a:cxn ang="0">
                  <a:pos x="90" y="82"/>
                </a:cxn>
              </a:cxnLst>
              <a:rect l="0" t="0" r="r" b="b"/>
              <a:pathLst>
                <a:path w="91" h="108">
                  <a:moveTo>
                    <a:pt x="90" y="82"/>
                  </a:moveTo>
                  <a:lnTo>
                    <a:pt x="90" y="0"/>
                  </a:lnTo>
                  <a:lnTo>
                    <a:pt x="0" y="24"/>
                  </a:lnTo>
                  <a:lnTo>
                    <a:pt x="0" y="107"/>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6" name="Freeform 96"/>
            <p:cNvSpPr>
              <a:spLocks/>
            </p:cNvSpPr>
            <p:nvPr/>
          </p:nvSpPr>
          <p:spPr bwMode="gray">
            <a:xfrm>
              <a:off x="1194" y="2420"/>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7" name="Freeform 97"/>
            <p:cNvSpPr>
              <a:spLocks/>
            </p:cNvSpPr>
            <p:nvPr/>
          </p:nvSpPr>
          <p:spPr bwMode="gray">
            <a:xfrm>
              <a:off x="679" y="2675"/>
              <a:ext cx="89" cy="104"/>
            </a:xfrm>
            <a:custGeom>
              <a:avLst/>
              <a:gdLst/>
              <a:ahLst/>
              <a:cxnLst>
                <a:cxn ang="0">
                  <a:pos x="88" y="79"/>
                </a:cxn>
                <a:cxn ang="0">
                  <a:pos x="88" y="0"/>
                </a:cxn>
                <a:cxn ang="0">
                  <a:pos x="0" y="23"/>
                </a:cxn>
                <a:cxn ang="0">
                  <a:pos x="0" y="103"/>
                </a:cxn>
                <a:cxn ang="0">
                  <a:pos x="88" y="79"/>
                </a:cxn>
              </a:cxnLst>
              <a:rect l="0" t="0" r="r" b="b"/>
              <a:pathLst>
                <a:path w="89" h="104">
                  <a:moveTo>
                    <a:pt x="88" y="79"/>
                  </a:moveTo>
                  <a:lnTo>
                    <a:pt x="88" y="0"/>
                  </a:lnTo>
                  <a:lnTo>
                    <a:pt x="0" y="23"/>
                  </a:lnTo>
                  <a:lnTo>
                    <a:pt x="0" y="103"/>
                  </a:lnTo>
                  <a:lnTo>
                    <a:pt x="88"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8" name="Freeform 98"/>
            <p:cNvSpPr>
              <a:spLocks/>
            </p:cNvSpPr>
            <p:nvPr/>
          </p:nvSpPr>
          <p:spPr bwMode="gray">
            <a:xfrm>
              <a:off x="809" y="2639"/>
              <a:ext cx="90" cy="107"/>
            </a:xfrm>
            <a:custGeom>
              <a:avLst/>
              <a:gdLst/>
              <a:ahLst/>
              <a:cxnLst>
                <a:cxn ang="0">
                  <a:pos x="89" y="82"/>
                </a:cxn>
                <a:cxn ang="0">
                  <a:pos x="89" y="0"/>
                </a:cxn>
                <a:cxn ang="0">
                  <a:pos x="0" y="23"/>
                </a:cxn>
                <a:cxn ang="0">
                  <a:pos x="0" y="106"/>
                </a:cxn>
                <a:cxn ang="0">
                  <a:pos x="89" y="82"/>
                </a:cxn>
              </a:cxnLst>
              <a:rect l="0" t="0" r="r" b="b"/>
              <a:pathLst>
                <a:path w="90" h="107">
                  <a:moveTo>
                    <a:pt x="89" y="82"/>
                  </a:moveTo>
                  <a:lnTo>
                    <a:pt x="89" y="0"/>
                  </a:lnTo>
                  <a:lnTo>
                    <a:pt x="0" y="23"/>
                  </a:lnTo>
                  <a:lnTo>
                    <a:pt x="0" y="106"/>
                  </a:lnTo>
                  <a:lnTo>
                    <a:pt x="89"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59" name="Freeform 99"/>
            <p:cNvSpPr>
              <a:spLocks/>
            </p:cNvSpPr>
            <p:nvPr/>
          </p:nvSpPr>
          <p:spPr bwMode="gray">
            <a:xfrm>
              <a:off x="939" y="2604"/>
              <a:ext cx="87" cy="108"/>
            </a:xfrm>
            <a:custGeom>
              <a:avLst/>
              <a:gdLst/>
              <a:ahLst/>
              <a:cxnLst>
                <a:cxn ang="0">
                  <a:pos x="86" y="82"/>
                </a:cxn>
                <a:cxn ang="0">
                  <a:pos x="86" y="0"/>
                </a:cxn>
                <a:cxn ang="0">
                  <a:pos x="0" y="24"/>
                </a:cxn>
                <a:cxn ang="0">
                  <a:pos x="0" y="107"/>
                </a:cxn>
                <a:cxn ang="0">
                  <a:pos x="86" y="82"/>
                </a:cxn>
              </a:cxnLst>
              <a:rect l="0" t="0" r="r" b="b"/>
              <a:pathLst>
                <a:path w="87" h="108">
                  <a:moveTo>
                    <a:pt x="86" y="82"/>
                  </a:moveTo>
                  <a:lnTo>
                    <a:pt x="86" y="0"/>
                  </a:lnTo>
                  <a:lnTo>
                    <a:pt x="0" y="24"/>
                  </a:lnTo>
                  <a:lnTo>
                    <a:pt x="0" y="107"/>
                  </a:lnTo>
                  <a:lnTo>
                    <a:pt x="86"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0" name="Freeform 100"/>
            <p:cNvSpPr>
              <a:spLocks/>
            </p:cNvSpPr>
            <p:nvPr/>
          </p:nvSpPr>
          <p:spPr bwMode="gray">
            <a:xfrm>
              <a:off x="1066" y="2570"/>
              <a:ext cx="91" cy="107"/>
            </a:xfrm>
            <a:custGeom>
              <a:avLst/>
              <a:gdLst/>
              <a:ahLst/>
              <a:cxnLst>
                <a:cxn ang="0">
                  <a:pos x="90" y="82"/>
                </a:cxn>
                <a:cxn ang="0">
                  <a:pos x="90" y="0"/>
                </a:cxn>
                <a:cxn ang="0">
                  <a:pos x="0" y="23"/>
                </a:cxn>
                <a:cxn ang="0">
                  <a:pos x="0" y="106"/>
                </a:cxn>
                <a:cxn ang="0">
                  <a:pos x="90" y="82"/>
                </a:cxn>
              </a:cxnLst>
              <a:rect l="0" t="0" r="r" b="b"/>
              <a:pathLst>
                <a:path w="91" h="107">
                  <a:moveTo>
                    <a:pt x="90" y="82"/>
                  </a:moveTo>
                  <a:lnTo>
                    <a:pt x="90" y="0"/>
                  </a:lnTo>
                  <a:lnTo>
                    <a:pt x="0" y="23"/>
                  </a:lnTo>
                  <a:lnTo>
                    <a:pt x="0" y="106"/>
                  </a:lnTo>
                  <a:lnTo>
                    <a:pt x="90" y="82"/>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1" name="Freeform 101"/>
            <p:cNvSpPr>
              <a:spLocks/>
            </p:cNvSpPr>
            <p:nvPr/>
          </p:nvSpPr>
          <p:spPr bwMode="gray">
            <a:xfrm>
              <a:off x="1194" y="2534"/>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2" name="Freeform 102"/>
            <p:cNvSpPr>
              <a:spLocks/>
            </p:cNvSpPr>
            <p:nvPr/>
          </p:nvSpPr>
          <p:spPr bwMode="gray">
            <a:xfrm>
              <a:off x="679" y="2789"/>
              <a:ext cx="89" cy="105"/>
            </a:xfrm>
            <a:custGeom>
              <a:avLst/>
              <a:gdLst/>
              <a:ahLst/>
              <a:cxnLst>
                <a:cxn ang="0">
                  <a:pos x="88" y="80"/>
                </a:cxn>
                <a:cxn ang="0">
                  <a:pos x="88" y="0"/>
                </a:cxn>
                <a:cxn ang="0">
                  <a:pos x="0" y="23"/>
                </a:cxn>
                <a:cxn ang="0">
                  <a:pos x="0" y="104"/>
                </a:cxn>
                <a:cxn ang="0">
                  <a:pos x="88" y="80"/>
                </a:cxn>
              </a:cxnLst>
              <a:rect l="0" t="0" r="r" b="b"/>
              <a:pathLst>
                <a:path w="89" h="105">
                  <a:moveTo>
                    <a:pt x="88" y="80"/>
                  </a:moveTo>
                  <a:lnTo>
                    <a:pt x="88" y="0"/>
                  </a:lnTo>
                  <a:lnTo>
                    <a:pt x="0" y="23"/>
                  </a:lnTo>
                  <a:lnTo>
                    <a:pt x="0" y="104"/>
                  </a:lnTo>
                  <a:lnTo>
                    <a:pt x="88"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3" name="Freeform 103"/>
            <p:cNvSpPr>
              <a:spLocks/>
            </p:cNvSpPr>
            <p:nvPr/>
          </p:nvSpPr>
          <p:spPr bwMode="gray">
            <a:xfrm>
              <a:off x="809" y="2754"/>
              <a:ext cx="90" cy="105"/>
            </a:xfrm>
            <a:custGeom>
              <a:avLst/>
              <a:gdLst/>
              <a:ahLst/>
              <a:cxnLst>
                <a:cxn ang="0">
                  <a:pos x="89" y="80"/>
                </a:cxn>
                <a:cxn ang="0">
                  <a:pos x="89" y="0"/>
                </a:cxn>
                <a:cxn ang="0">
                  <a:pos x="0" y="23"/>
                </a:cxn>
                <a:cxn ang="0">
                  <a:pos x="0" y="104"/>
                </a:cxn>
                <a:cxn ang="0">
                  <a:pos x="89" y="80"/>
                </a:cxn>
              </a:cxnLst>
              <a:rect l="0" t="0" r="r" b="b"/>
              <a:pathLst>
                <a:path w="90" h="105">
                  <a:moveTo>
                    <a:pt x="89" y="80"/>
                  </a:moveTo>
                  <a:lnTo>
                    <a:pt x="89" y="0"/>
                  </a:lnTo>
                  <a:lnTo>
                    <a:pt x="0" y="23"/>
                  </a:lnTo>
                  <a:lnTo>
                    <a:pt x="0" y="104"/>
                  </a:lnTo>
                  <a:lnTo>
                    <a:pt x="89"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4" name="Freeform 104"/>
            <p:cNvSpPr>
              <a:spLocks/>
            </p:cNvSpPr>
            <p:nvPr/>
          </p:nvSpPr>
          <p:spPr bwMode="gray">
            <a:xfrm>
              <a:off x="939" y="2718"/>
              <a:ext cx="87" cy="108"/>
            </a:xfrm>
            <a:custGeom>
              <a:avLst/>
              <a:gdLst/>
              <a:ahLst/>
              <a:cxnLst>
                <a:cxn ang="0">
                  <a:pos x="86" y="83"/>
                </a:cxn>
                <a:cxn ang="0">
                  <a:pos x="86" y="0"/>
                </a:cxn>
                <a:cxn ang="0">
                  <a:pos x="0" y="23"/>
                </a:cxn>
                <a:cxn ang="0">
                  <a:pos x="0" y="107"/>
                </a:cxn>
                <a:cxn ang="0">
                  <a:pos x="86" y="83"/>
                </a:cxn>
              </a:cxnLst>
              <a:rect l="0" t="0" r="r" b="b"/>
              <a:pathLst>
                <a:path w="87" h="108">
                  <a:moveTo>
                    <a:pt x="86" y="83"/>
                  </a:moveTo>
                  <a:lnTo>
                    <a:pt x="86" y="0"/>
                  </a:lnTo>
                  <a:lnTo>
                    <a:pt x="0" y="23"/>
                  </a:lnTo>
                  <a:lnTo>
                    <a:pt x="0" y="107"/>
                  </a:lnTo>
                  <a:lnTo>
                    <a:pt x="86"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5" name="Freeform 105"/>
            <p:cNvSpPr>
              <a:spLocks/>
            </p:cNvSpPr>
            <p:nvPr/>
          </p:nvSpPr>
          <p:spPr bwMode="gray">
            <a:xfrm>
              <a:off x="1066" y="2683"/>
              <a:ext cx="91" cy="108"/>
            </a:xfrm>
            <a:custGeom>
              <a:avLst/>
              <a:gdLst/>
              <a:ahLst/>
              <a:cxnLst>
                <a:cxn ang="0">
                  <a:pos x="90" y="83"/>
                </a:cxn>
                <a:cxn ang="0">
                  <a:pos x="90" y="0"/>
                </a:cxn>
                <a:cxn ang="0">
                  <a:pos x="0" y="25"/>
                </a:cxn>
                <a:cxn ang="0">
                  <a:pos x="0" y="107"/>
                </a:cxn>
                <a:cxn ang="0">
                  <a:pos x="90" y="83"/>
                </a:cxn>
              </a:cxnLst>
              <a:rect l="0" t="0" r="r" b="b"/>
              <a:pathLst>
                <a:path w="91" h="108">
                  <a:moveTo>
                    <a:pt x="90" y="83"/>
                  </a:moveTo>
                  <a:lnTo>
                    <a:pt x="90" y="0"/>
                  </a:lnTo>
                  <a:lnTo>
                    <a:pt x="0" y="25"/>
                  </a:lnTo>
                  <a:lnTo>
                    <a:pt x="0" y="107"/>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6" name="Freeform 106"/>
            <p:cNvSpPr>
              <a:spLocks/>
            </p:cNvSpPr>
            <p:nvPr/>
          </p:nvSpPr>
          <p:spPr bwMode="gray">
            <a:xfrm>
              <a:off x="1194" y="2648"/>
              <a:ext cx="91" cy="110"/>
            </a:xfrm>
            <a:custGeom>
              <a:avLst/>
              <a:gdLst/>
              <a:ahLst/>
              <a:cxnLst>
                <a:cxn ang="0">
                  <a:pos x="90" y="83"/>
                </a:cxn>
                <a:cxn ang="0">
                  <a:pos x="90" y="0"/>
                </a:cxn>
                <a:cxn ang="0">
                  <a:pos x="0" y="24"/>
                </a:cxn>
                <a:cxn ang="0">
                  <a:pos x="0" y="109"/>
                </a:cxn>
                <a:cxn ang="0">
                  <a:pos x="90" y="83"/>
                </a:cxn>
              </a:cxnLst>
              <a:rect l="0" t="0" r="r" b="b"/>
              <a:pathLst>
                <a:path w="91" h="110">
                  <a:moveTo>
                    <a:pt x="90" y="83"/>
                  </a:moveTo>
                  <a:lnTo>
                    <a:pt x="90" y="0"/>
                  </a:lnTo>
                  <a:lnTo>
                    <a:pt x="0" y="24"/>
                  </a:lnTo>
                  <a:lnTo>
                    <a:pt x="0" y="109"/>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7" name="Freeform 107"/>
            <p:cNvSpPr>
              <a:spLocks/>
            </p:cNvSpPr>
            <p:nvPr/>
          </p:nvSpPr>
          <p:spPr bwMode="gray">
            <a:xfrm>
              <a:off x="679" y="2901"/>
              <a:ext cx="89" cy="107"/>
            </a:xfrm>
            <a:custGeom>
              <a:avLst/>
              <a:gdLst/>
              <a:ahLst/>
              <a:cxnLst>
                <a:cxn ang="0">
                  <a:pos x="88" y="81"/>
                </a:cxn>
                <a:cxn ang="0">
                  <a:pos x="88" y="0"/>
                </a:cxn>
                <a:cxn ang="0">
                  <a:pos x="0" y="24"/>
                </a:cxn>
                <a:cxn ang="0">
                  <a:pos x="0" y="106"/>
                </a:cxn>
                <a:cxn ang="0">
                  <a:pos x="88" y="81"/>
                </a:cxn>
              </a:cxnLst>
              <a:rect l="0" t="0" r="r" b="b"/>
              <a:pathLst>
                <a:path w="89" h="107">
                  <a:moveTo>
                    <a:pt x="88" y="81"/>
                  </a:moveTo>
                  <a:lnTo>
                    <a:pt x="88" y="0"/>
                  </a:lnTo>
                  <a:lnTo>
                    <a:pt x="0" y="24"/>
                  </a:lnTo>
                  <a:lnTo>
                    <a:pt x="0" y="106"/>
                  </a:lnTo>
                  <a:lnTo>
                    <a:pt x="88"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8" name="Freeform 108"/>
            <p:cNvSpPr>
              <a:spLocks/>
            </p:cNvSpPr>
            <p:nvPr/>
          </p:nvSpPr>
          <p:spPr bwMode="gray">
            <a:xfrm>
              <a:off x="809" y="2867"/>
              <a:ext cx="90" cy="106"/>
            </a:xfrm>
            <a:custGeom>
              <a:avLst/>
              <a:gdLst/>
              <a:ahLst/>
              <a:cxnLst>
                <a:cxn ang="0">
                  <a:pos x="89" y="81"/>
                </a:cxn>
                <a:cxn ang="0">
                  <a:pos x="89" y="0"/>
                </a:cxn>
                <a:cxn ang="0">
                  <a:pos x="0" y="23"/>
                </a:cxn>
                <a:cxn ang="0">
                  <a:pos x="0" y="105"/>
                </a:cxn>
                <a:cxn ang="0">
                  <a:pos x="89" y="81"/>
                </a:cxn>
              </a:cxnLst>
              <a:rect l="0" t="0" r="r" b="b"/>
              <a:pathLst>
                <a:path w="90" h="106">
                  <a:moveTo>
                    <a:pt x="89" y="81"/>
                  </a:moveTo>
                  <a:lnTo>
                    <a:pt x="89" y="0"/>
                  </a:lnTo>
                  <a:lnTo>
                    <a:pt x="0" y="23"/>
                  </a:lnTo>
                  <a:lnTo>
                    <a:pt x="0" y="105"/>
                  </a:lnTo>
                  <a:lnTo>
                    <a:pt x="89" y="81"/>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69" name="Freeform 109"/>
            <p:cNvSpPr>
              <a:spLocks/>
            </p:cNvSpPr>
            <p:nvPr/>
          </p:nvSpPr>
          <p:spPr bwMode="gray">
            <a:xfrm>
              <a:off x="939" y="2834"/>
              <a:ext cx="87" cy="105"/>
            </a:xfrm>
            <a:custGeom>
              <a:avLst/>
              <a:gdLst/>
              <a:ahLst/>
              <a:cxnLst>
                <a:cxn ang="0">
                  <a:pos x="86" y="80"/>
                </a:cxn>
                <a:cxn ang="0">
                  <a:pos x="86" y="0"/>
                </a:cxn>
                <a:cxn ang="0">
                  <a:pos x="0" y="23"/>
                </a:cxn>
                <a:cxn ang="0">
                  <a:pos x="0" y="104"/>
                </a:cxn>
                <a:cxn ang="0">
                  <a:pos x="86" y="80"/>
                </a:cxn>
              </a:cxnLst>
              <a:rect l="0" t="0" r="r" b="b"/>
              <a:pathLst>
                <a:path w="87" h="105">
                  <a:moveTo>
                    <a:pt x="86" y="80"/>
                  </a:moveTo>
                  <a:lnTo>
                    <a:pt x="86" y="0"/>
                  </a:lnTo>
                  <a:lnTo>
                    <a:pt x="0" y="23"/>
                  </a:lnTo>
                  <a:lnTo>
                    <a:pt x="0" y="104"/>
                  </a:lnTo>
                  <a:lnTo>
                    <a:pt x="86" y="80"/>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70" name="Freeform 110"/>
            <p:cNvSpPr>
              <a:spLocks/>
            </p:cNvSpPr>
            <p:nvPr/>
          </p:nvSpPr>
          <p:spPr bwMode="gray">
            <a:xfrm>
              <a:off x="1066" y="2799"/>
              <a:ext cx="91" cy="105"/>
            </a:xfrm>
            <a:custGeom>
              <a:avLst/>
              <a:gdLst/>
              <a:ahLst/>
              <a:cxnLst>
                <a:cxn ang="0">
                  <a:pos x="90" y="79"/>
                </a:cxn>
                <a:cxn ang="0">
                  <a:pos x="90" y="0"/>
                </a:cxn>
                <a:cxn ang="0">
                  <a:pos x="0" y="23"/>
                </a:cxn>
                <a:cxn ang="0">
                  <a:pos x="0" y="104"/>
                </a:cxn>
                <a:cxn ang="0">
                  <a:pos x="90" y="79"/>
                </a:cxn>
              </a:cxnLst>
              <a:rect l="0" t="0" r="r" b="b"/>
              <a:pathLst>
                <a:path w="91" h="105">
                  <a:moveTo>
                    <a:pt x="90" y="79"/>
                  </a:moveTo>
                  <a:lnTo>
                    <a:pt x="90" y="0"/>
                  </a:lnTo>
                  <a:lnTo>
                    <a:pt x="0" y="23"/>
                  </a:lnTo>
                  <a:lnTo>
                    <a:pt x="0" y="104"/>
                  </a:lnTo>
                  <a:lnTo>
                    <a:pt x="90" y="79"/>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sp>
          <p:nvSpPr>
            <p:cNvPr id="501871" name="Freeform 111"/>
            <p:cNvSpPr>
              <a:spLocks/>
            </p:cNvSpPr>
            <p:nvPr/>
          </p:nvSpPr>
          <p:spPr bwMode="gray">
            <a:xfrm>
              <a:off x="1194" y="2762"/>
              <a:ext cx="91" cy="109"/>
            </a:xfrm>
            <a:custGeom>
              <a:avLst/>
              <a:gdLst/>
              <a:ahLst/>
              <a:cxnLst>
                <a:cxn ang="0">
                  <a:pos x="90" y="83"/>
                </a:cxn>
                <a:cxn ang="0">
                  <a:pos x="90" y="0"/>
                </a:cxn>
                <a:cxn ang="0">
                  <a:pos x="0" y="24"/>
                </a:cxn>
                <a:cxn ang="0">
                  <a:pos x="0" y="108"/>
                </a:cxn>
                <a:cxn ang="0">
                  <a:pos x="90" y="83"/>
                </a:cxn>
              </a:cxnLst>
              <a:rect l="0" t="0" r="r" b="b"/>
              <a:pathLst>
                <a:path w="91" h="109">
                  <a:moveTo>
                    <a:pt x="90" y="83"/>
                  </a:moveTo>
                  <a:lnTo>
                    <a:pt x="90" y="0"/>
                  </a:lnTo>
                  <a:lnTo>
                    <a:pt x="0" y="24"/>
                  </a:lnTo>
                  <a:lnTo>
                    <a:pt x="0" y="108"/>
                  </a:lnTo>
                  <a:lnTo>
                    <a:pt x="90" y="83"/>
                  </a:lnTo>
                </a:path>
              </a:pathLst>
            </a:custGeom>
            <a:solidFill>
              <a:srgbClr val="99CCFF"/>
            </a:solidFill>
            <a:ln w="9525" cap="rnd">
              <a:noFill/>
              <a:round/>
              <a:headEnd type="none" w="sm" len="sm"/>
              <a:tailEnd type="none" w="sm" len="sm"/>
            </a:ln>
            <a:effectLst/>
          </p:spPr>
          <p:txBody>
            <a:bodyPr>
              <a:prstTxWarp prst="textNoShape">
                <a:avLst/>
              </a:prstTxWarp>
            </a:bodyPr>
            <a:lstStyle/>
            <a:p>
              <a:endParaRPr lang="en-US"/>
            </a:p>
          </p:txBody>
        </p:sp>
      </p:grpSp>
      <p:sp>
        <p:nvSpPr>
          <p:cNvPr id="501872" name="Rectangle 112"/>
          <p:cNvSpPr>
            <a:spLocks noChangeArrowheads="1"/>
          </p:cNvSpPr>
          <p:nvPr/>
        </p:nvSpPr>
        <p:spPr bwMode="blackWhite">
          <a:xfrm>
            <a:off x="990600" y="1349375"/>
            <a:ext cx="5695950" cy="422275"/>
          </a:xfrm>
          <a:prstGeom prst="rect">
            <a:avLst/>
          </a:prstGeom>
          <a:solidFill>
            <a:srgbClr val="FFFF66"/>
          </a:solidFill>
          <a:ln w="25400">
            <a:solidFill>
              <a:schemeClr val="tx1"/>
            </a:solidFill>
            <a:miter lim="800000"/>
            <a:headEnd/>
            <a:tailEnd/>
          </a:ln>
          <a:effectLst/>
        </p:spPr>
        <p:txBody>
          <a:bodyPr wrap="none" lIns="92075" tIns="46038" rIns="92075" bIns="46038">
            <a:prstTxWarp prst="textNoShape">
              <a:avLst/>
            </a:prstTxWarp>
            <a:spAutoFit/>
          </a:bodyPr>
          <a:lstStyle/>
          <a:p>
            <a:pPr algn="l" eaLnBrk="0" hangingPunct="0">
              <a:lnSpc>
                <a:spcPct val="100000"/>
              </a:lnSpc>
              <a:spcBef>
                <a:spcPct val="0"/>
              </a:spcBef>
              <a:buClrTx/>
            </a:pPr>
            <a:r>
              <a:rPr lang="en-US">
                <a:solidFill>
                  <a:srgbClr val="000000"/>
                </a:solidFill>
                <a:latin typeface="Courier New" pitchFamily="-111" charset="0"/>
              </a:rPr>
              <a:t>DBMS_WM.EnableVersioning('PARCELS');</a:t>
            </a:r>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a:ln>
              <a:noFill/>
            </a:ln>
            <a:solidFill>
              <a:schemeClr val="tx1"/>
            </a:solidFill>
            <a:effectLst/>
            <a:latin typeface="Arial" pitchFamily="-111"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a:ln>
              <a:noFill/>
            </a:ln>
            <a:solidFill>
              <a:schemeClr val="tx1"/>
            </a:solidFill>
            <a:effectLst/>
            <a:latin typeface="Arial" pitchFamily="-111"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6542</TotalTime>
  <Words>6138</Words>
  <Application>Microsoft Macintosh PowerPoint</Application>
  <PresentationFormat>A4 Paper (210x297 mm)</PresentationFormat>
  <Paragraphs>559</Paragraphs>
  <Slides>34</Slides>
  <Notes>30</Notes>
  <HiddenSlides>0</HiddenSlides>
  <MMClips>0</MMClips>
  <ScaleCrop>false</ScaleCrop>
  <HeadingPairs>
    <vt:vector size="4" baseType="variant">
      <vt:variant>
        <vt:lpstr>Design Template</vt:lpstr>
      </vt:variant>
      <vt:variant>
        <vt:i4>1</vt:i4>
      </vt:variant>
      <vt:variant>
        <vt:lpstr>Slide Titles</vt:lpstr>
      </vt:variant>
      <vt:variant>
        <vt:i4>34</vt:i4>
      </vt:variant>
    </vt:vector>
  </HeadingPairs>
  <TitlesOfParts>
    <vt:vector size="35" baseType="lpstr">
      <vt:lpstr>Oracle</vt:lpstr>
      <vt:lpstr>Slide 1</vt:lpstr>
      <vt:lpstr>Workspace Manager</vt:lpstr>
      <vt:lpstr>Workspace Manager</vt:lpstr>
      <vt:lpstr>What Is a Database Workspace?</vt:lpstr>
      <vt:lpstr>How Does Workspace Manager Work</vt:lpstr>
      <vt:lpstr>Workspace Manager Features</vt:lpstr>
      <vt:lpstr>Architecture</vt:lpstr>
      <vt:lpstr>Workspace Manager: Administrator Role</vt:lpstr>
      <vt:lpstr>Multi-Version a Table</vt:lpstr>
      <vt:lpstr>Guidelines for Tables Participating in a Workspace</vt:lpstr>
      <vt:lpstr>De-”Multi-Version” a Table</vt:lpstr>
      <vt:lpstr>Create a Workspace</vt:lpstr>
      <vt:lpstr>Choose workspace to work with.</vt:lpstr>
      <vt:lpstr>Privileges: Control access to workspaces</vt:lpstr>
      <vt:lpstr>Locking</vt:lpstr>
      <vt:lpstr>Savepoints</vt:lpstr>
      <vt:lpstr>Implicit and Explicit Savepoints</vt:lpstr>
      <vt:lpstr>Compare Savepoints: Find Differences</vt:lpstr>
      <vt:lpstr>Delete Savepoint</vt:lpstr>
      <vt:lpstr>Freeze a Workspace</vt:lpstr>
      <vt:lpstr>Roll back a Workspace</vt:lpstr>
      <vt:lpstr>Refresh a Workspace</vt:lpstr>
      <vt:lpstr>Resolve Workspace Conflicts</vt:lpstr>
      <vt:lpstr>Check for Existence of Conflicts</vt:lpstr>
      <vt:lpstr>Resolve Conflicts</vt:lpstr>
      <vt:lpstr>Merge a Workspace</vt:lpstr>
      <vt:lpstr>Workspace Views</vt:lpstr>
      <vt:lpstr>Compress Workspace or Workspace Tree</vt:lpstr>
      <vt:lpstr>Compress Workspace Tree: Example</vt:lpstr>
      <vt:lpstr>Other Workspace Tasks </vt:lpstr>
      <vt:lpstr>DDL: Changing Table Structure</vt:lpstr>
      <vt:lpstr>DDL: Changing Table Structure</vt:lpstr>
      <vt:lpstr>Example: altering a spatial index</vt:lpstr>
      <vt:lpstr>Slide 34</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Albert Godfrind</cp:lastModifiedBy>
  <cp:revision>38</cp:revision>
  <dcterms:created xsi:type="dcterms:W3CDTF">2017-01-03T17:04:46Z</dcterms:created>
  <dcterms:modified xsi:type="dcterms:W3CDTF">2017-01-04T10:25:47Z</dcterms:modified>
</cp:coreProperties>
</file>