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8" r:id="rId2"/>
    <p:sldId id="259" r:id="rId3"/>
    <p:sldId id="260" r:id="rId4"/>
    <p:sldId id="265" r:id="rId5"/>
    <p:sldId id="279" r:id="rId6"/>
    <p:sldId id="280" r:id="rId7"/>
    <p:sldId id="281" r:id="rId8"/>
    <p:sldId id="261" r:id="rId9"/>
    <p:sldId id="266" r:id="rId10"/>
    <p:sldId id="282" r:id="rId11"/>
    <p:sldId id="283" r:id="rId12"/>
    <p:sldId id="284" r:id="rId13"/>
    <p:sldId id="269" r:id="rId14"/>
    <p:sldId id="285" r:id="rId15"/>
    <p:sldId id="286" r:id="rId16"/>
    <p:sldId id="270" r:id="rId17"/>
    <p:sldId id="287" r:id="rId18"/>
    <p:sldId id="288" r:id="rId19"/>
    <p:sldId id="289" r:id="rId20"/>
    <p:sldId id="291" r:id="rId21"/>
    <p:sldId id="290" r:id="rId22"/>
    <p:sldId id="292" r:id="rId23"/>
    <p:sldId id="294" r:id="rId24"/>
    <p:sldId id="295" r:id="rId25"/>
    <p:sldId id="296" r:id="rId26"/>
    <p:sldId id="297" r:id="rId27"/>
    <p:sldId id="272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费 涛" initials="费" lastIdx="1" clrIdx="0">
    <p:extLst>
      <p:ext uri="{19B8F6BF-5375-455C-9EA6-DF929625EA0E}">
        <p15:presenceInfo xmlns:p15="http://schemas.microsoft.com/office/powerpoint/2012/main" userId="e11c5f97324009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63"/>
    <a:srgbClr val="262626"/>
    <a:srgbClr val="053249"/>
    <a:srgbClr val="043B57"/>
    <a:srgbClr val="031627"/>
    <a:srgbClr val="02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12B5A-8B2C-45DA-948E-ADC2E7C6D9BD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A1F5-20BC-4D30-8C2C-311EC3B84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2144-5C55-492B-AA7B-E7CDFA7386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10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05B5F-3E0C-4DAC-AD1D-E9457A022E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558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54107-C814-46DD-BD79-C2C1559C0A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70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5CD7E-A899-4CE3-A872-429573CFE71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2FDB9-911E-4840-9BB4-77E34ED2044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530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CD295-3C8E-4B85-AEC0-0766182565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8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0C86-98D4-4F05-8C47-3CF6AD39C72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24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99FA-A141-4605-AE50-DE372C50055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68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BEF1F-9306-4A1E-8BA3-5CD8324CFA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2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AA8A6-2746-4A60-8EBF-A520493D3E7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49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872ED-F128-4AF7-90F5-F2B95E91B4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969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itchFamily="34" charset="0"/>
                <a:cs typeface="+mn-ea"/>
              </a:defRPr>
            </a:lvl1pPr>
          </a:lstStyle>
          <a:p>
            <a:fld id="{C3B11291-BA75-4E85-8320-F405DDE540BE}" type="slidenum">
              <a:rPr lang="zh-CN" altLang="zh-CN"/>
              <a:pPr/>
              <a:t>‹#›</a:t>
            </a:fld>
            <a:endParaRPr lang="zh-CN" altLang="zh-CN">
              <a:latin typeface="Calibri" panose="020F050202020403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python-requests.org/zh_CN/latest/user/quickstart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cs.python-requests.org/zh_CN/latest/user/quickstart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autifulsoup.readthedocs.io/zh_CN/latest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eautifulsoup.readthedocs.io/zh_CN/latest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luoxia.com/sant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uoxia.com/santi/santi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luoxia.com/santi/santi-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tao1993/WebCraw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/>
        </p:nvSpPr>
        <p:spPr>
          <a:xfrm rot="16200000">
            <a:off x="3423444" y="3683794"/>
            <a:ext cx="839788" cy="679450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1350963" y="2060575"/>
            <a:ext cx="3071812" cy="2647950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6586" y="2762230"/>
            <a:ext cx="5328468" cy="707886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网络爬虫技术入门讲解</a:t>
            </a:r>
            <a:endParaRPr kumimoji="1" lang="zh-CN" altLang="en-US" sz="40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2054" name="矩形 5"/>
          <p:cNvSpPr>
            <a:spLocks noChangeArrowheads="1"/>
          </p:cNvSpPr>
          <p:nvPr/>
        </p:nvSpPr>
        <p:spPr bwMode="auto">
          <a:xfrm>
            <a:off x="3095625" y="4513263"/>
            <a:ext cx="18482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684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6842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讲解人：费涛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7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0523" y="859997"/>
            <a:ext cx="2628280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equests.get()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783632" y="116632"/>
            <a:ext cx="1071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http://docs.python-requests.org/zh_CN/latest/user/quickstart.html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688" y="939973"/>
            <a:ext cx="5660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requests.get()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方法，它用于向服务器发起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26" name="矩形 25"/>
          <p:cNvSpPr/>
          <p:nvPr/>
        </p:nvSpPr>
        <p:spPr>
          <a:xfrm>
            <a:off x="239446" y="2086603"/>
            <a:ext cx="4369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"http://www.upc.edu.cn/"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encoding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6" y="3809816"/>
            <a:ext cx="8682503" cy="288004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104112" y="1383217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必要参数：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27848" y="1886548"/>
            <a:ext cx="718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当请求失败的时候，还可以添加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headers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信息，模拟浏览器请求</a:t>
            </a:r>
          </a:p>
        </p:txBody>
      </p:sp>
      <p:sp>
        <p:nvSpPr>
          <p:cNvPr id="30" name="矩形 29"/>
          <p:cNvSpPr/>
          <p:nvPr/>
        </p:nvSpPr>
        <p:spPr>
          <a:xfrm>
            <a:off x="4753734" y="2452331"/>
            <a:ext cx="668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"User=Agent"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"Mozilla/5.0 (Windows NT 6.1; WOW64) AppleWebKit/537.36 (KHTML, like Gecko) Chrome/63.0.3239.132 Safari/537.36"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headers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17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1344" y="861079"/>
            <a:ext cx="2795451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requests.post()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783632" y="116632"/>
            <a:ext cx="1071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http://docs.python-requests.org/zh_CN/latest/user/quickstart.html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688" y="939973"/>
            <a:ext cx="5902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requests.post()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方法，它用于向服务器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发起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POST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04112" y="1383217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必要参数：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73" y="31335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"http://httpbin.org/post"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"feitao"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"25"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539486"/>
            <a:ext cx="485597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48013" y="4257183"/>
            <a:ext cx="2461047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THREE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4464384" y="5265450"/>
            <a:ext cx="3325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2228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66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BeautifulSoup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3633" y="116632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>
                <a:hlinkClick r:id="rId2"/>
              </a:rPr>
              <a:t>http://beautifulsoup.readthedocs.io/zh_CN/latest/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831" y="2506945"/>
            <a:ext cx="31660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BeautifulSoup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库用来解析网页，获得网页中的有用信息。其他解析网页的方式还有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yquery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、正则表达式等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6588" y="4900113"/>
            <a:ext cx="3033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安装：</a:t>
            </a:r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pip install BeautifulSoup4 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     </a:t>
            </a:r>
            <a:r>
              <a:rPr lang="zh-CN" altLang="en-US" sz="2000" smtClean="0"/>
              <a:t>或</a:t>
            </a:r>
            <a:endParaRPr lang="en-US" altLang="zh-CN" sz="2000"/>
          </a:p>
          <a:p>
            <a:r>
              <a:rPr lang="en-US" altLang="zh-CN" sz="2000" smtClean="0"/>
              <a:t>easy_install BeautifulSoup4</a:t>
            </a:r>
            <a:r>
              <a:rPr lang="zh-CN" altLang="en-US" sz="2000" smtClean="0"/>
              <a:t> 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0305"/>
              </p:ext>
            </p:extLst>
          </p:nvPr>
        </p:nvGraphicFramePr>
        <p:xfrm>
          <a:off x="3746550" y="1206501"/>
          <a:ext cx="7853540" cy="4846320"/>
        </p:xfrm>
        <a:graphic>
          <a:graphicData uri="http://schemas.openxmlformats.org/drawingml/2006/table">
            <a:tbl>
              <a:tblPr/>
              <a:tblGrid>
                <a:gridCol w="1963385">
                  <a:extLst>
                    <a:ext uri="{9D8B030D-6E8A-4147-A177-3AD203B41FA5}">
                      <a16:colId xmlns:a16="http://schemas.microsoft.com/office/drawing/2014/main" val="1177452663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2025778621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3725133774"/>
                    </a:ext>
                  </a:extLst>
                </a:gridCol>
                <a:gridCol w="1963385">
                  <a:extLst>
                    <a:ext uri="{9D8B030D-6E8A-4147-A177-3AD203B41FA5}">
                      <a16:colId xmlns:a16="http://schemas.microsoft.com/office/drawing/2014/main" val="442391744"/>
                    </a:ext>
                  </a:extLst>
                </a:gridCol>
              </a:tblGrid>
              <a:tr h="34189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使用方法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优势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劣势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90524"/>
                  </a:ext>
                </a:extLst>
              </a:tr>
              <a:tr h="8547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标准库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BeautifulSoup(markup,"html.parser")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的内置标准库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执行速度适中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文档容错能力强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Python 2.7.3 or 3.2.2)</a:t>
                      </a:r>
                      <a:r>
                        <a:rPr lang="zh-CN" altLang="en-US">
                          <a:effectLst/>
                        </a:rPr>
                        <a:t>前 的版本中文档容错能力差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52104"/>
                  </a:ext>
                </a:extLst>
              </a:tr>
              <a:tr h="5983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lxml HTML </a:t>
                      </a:r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BeautifulSoup(markup,"lxml")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速度快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文档容错能力强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需要安装</a:t>
                      </a:r>
                      <a:r>
                        <a:rPr lang="en-US" altLang="zh-CN">
                          <a:effectLst/>
                        </a:rPr>
                        <a:t>C</a:t>
                      </a:r>
                      <a:r>
                        <a:rPr lang="zh-CN" altLang="en-US">
                          <a:effectLst/>
                        </a:rPr>
                        <a:t>语言库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54285"/>
                  </a:ext>
                </a:extLst>
              </a:tr>
              <a:tr h="111116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lxml XML </a:t>
                      </a:r>
                      <a:r>
                        <a:rPr lang="zh-CN" altLang="en-US">
                          <a:effectLst/>
                        </a:rPr>
                        <a:t>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BeautifulSoup(markup,["lxml-xml"])</a:t>
                      </a:r>
                    </a:p>
                    <a:p>
                      <a:pPr algn="l"/>
                      <a:r>
                        <a:rPr lang="en-US">
                          <a:effectLst/>
                        </a:rPr>
                        <a:t>BeautifulSoup(markup,"xml")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速度快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唯一支持</a:t>
                      </a:r>
                      <a:r>
                        <a:rPr lang="en-US">
                          <a:effectLst/>
                        </a:rPr>
                        <a:t>XML</a:t>
                      </a:r>
                      <a:r>
                        <a:rPr lang="zh-CN" altLang="en-US">
                          <a:effectLst/>
                        </a:rPr>
                        <a:t>的解析器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需要安装</a:t>
                      </a:r>
                      <a:r>
                        <a:rPr lang="en-US" altLang="zh-CN">
                          <a:effectLst/>
                        </a:rPr>
                        <a:t>C</a:t>
                      </a:r>
                      <a:r>
                        <a:rPr lang="zh-CN" altLang="en-US">
                          <a:effectLst/>
                        </a:rPr>
                        <a:t>语言库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43783"/>
                  </a:ext>
                </a:extLst>
              </a:tr>
              <a:tr h="111116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html5lib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BeautifulSoup(markup,"html5lib")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最好的容错性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以浏览器的方式解析文档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生成</a:t>
                      </a:r>
                      <a:r>
                        <a:rPr lang="en-US" altLang="zh-CN">
                          <a:effectLst/>
                        </a:rPr>
                        <a:t>HTML5</a:t>
                      </a:r>
                      <a:r>
                        <a:rPr lang="zh-CN" altLang="en-US">
                          <a:effectLst/>
                        </a:rPr>
                        <a:t>格式的文档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速度慢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>
                          <a:effectLst/>
                        </a:rPr>
                        <a:t>不依赖外部扩展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612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66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BeautifulSoup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3633" y="116632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官方中文教程地址：</a:t>
            </a:r>
            <a:r>
              <a:rPr lang="en-US" altLang="zh-CN" sz="2000">
                <a:hlinkClick r:id="rId2"/>
              </a:rPr>
              <a:t>http://beautifulsoup.readthedocs.io/zh_CN/latest/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9575" y="474028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&lt;html&gt;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这是一段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代码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&lt;head&gt;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&lt;div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"i1"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欢迎到来！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&lt;a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"https://www.baidu.com"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zh-CN" altLang="en-US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百度一下</a:t>
            </a:r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&lt;/a&gt;</a:t>
            </a:r>
          </a:p>
          <a:p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&lt;/div&gt;              </a:t>
            </a:r>
          </a:p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&lt;/head&gt;</a:t>
            </a:r>
            <a:r>
              <a:rPr lang="en-US" altLang="zh-CN" sz="1800" b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lang="en-US" altLang="zh-CN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52" y="4424898"/>
            <a:ext cx="5478638" cy="1326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352" y="32849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''' &lt;html&gt; &lt;title&gt;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这是一段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代码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&lt;/title&gt; &lt;head&gt; &lt;div class="i1"&gt; &lt;h1&gt;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欢迎到来！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&lt;/h1&gt; &lt;a href="</a:t>
            </a:r>
            <a:r>
              <a:rPr lang="en-US" altLang="zh-CN" sz="1800" u="sng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https://www.baidu.com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"&gt;</a:t>
            </a:r>
            <a:r>
              <a:rPr lang="zh-CN" altLang="en-US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百度一下</a:t>
            </a:r>
            <a:r>
              <a:rPr lang="en-US" altLang="zh-CN" sz="180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&lt;/a&gt; &lt;/div&gt; &lt;/head&gt; &lt;/html&gt; '''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"html.parser"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标题为：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'div.i1 a'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文本为：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'div.i1 a'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CN" sz="180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'href'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zh-CN" altLang="en-US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链接为：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0056" y="348097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输出结果：</a:t>
            </a:r>
          </a:p>
        </p:txBody>
      </p:sp>
    </p:spTree>
    <p:extLst>
      <p:ext uri="{BB962C8B-B14F-4D97-AF65-F5344CB8AC3E}">
        <p14:creationId xmlns:p14="http://schemas.microsoft.com/office/powerpoint/2010/main" val="4224480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2509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92029" y="4257183"/>
            <a:ext cx="2256099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FOUR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4771088" y="5271704"/>
            <a:ext cx="2711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网络爬虫实例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499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76751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目标网站：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" y="3429000"/>
            <a:ext cx="5574150" cy="33221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66" y="2909839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第一步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每一部小说的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名称和链接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3952" y="1001625"/>
            <a:ext cx="58983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bs4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parts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"div.title.clearfix h3 a"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part_name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"title"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part_link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"href"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part_link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 sz="1600"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4293096"/>
            <a:ext cx="5870858" cy="122413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686" y="2660464"/>
            <a:ext cx="5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http://www.luoxia.com/santi/santi-1/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4686" y="2988106"/>
            <a:ext cx="485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第二步：得到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一章小说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名称和链接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" y="3414940"/>
            <a:ext cx="5676452" cy="29804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62610" y="145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  <a:endParaRPr lang="en-US" altLang="zh-CN" sz="18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http://www.luoxia.com/santi/santi-1/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"div.book-list.clearfix ul li a"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chapter_name 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"title"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chapter_link 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"href"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chapter_name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chapter_link</a:t>
            </a:r>
            <a:r>
              <a:rPr lang="en-US" altLang="zh-CN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7907"/>
            <a:ext cx="4961568" cy="39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5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落霞小说</a:t>
            </a:r>
            <a:r>
              <a:rPr kumimoji="1"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三体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76751"/>
            <a:ext cx="5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hlinkClick r:id="rId2"/>
              </a:rPr>
              <a:t>http://www.luoxia.com/santi/santi-1/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66" y="2909839"/>
            <a:ext cx="485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第三步：得到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一章小说内容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8356" y="159881"/>
            <a:ext cx="6384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 </a:t>
            </a:r>
            <a:endParaRPr lang="en-US" altLang="zh-CN" sz="18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bs4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 </a:t>
            </a:r>
            <a:endParaRPr lang="en-US" altLang="zh-CN" sz="18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http://www.luoxia.com/santi/85918.htm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response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BeautifulSoup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"lxml"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contents 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soup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"div#nr1 p"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 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contents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zh-CN" sz="18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3359858"/>
            <a:ext cx="5040560" cy="32756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2348880"/>
            <a:ext cx="6261716" cy="37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1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4609" y="721543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selenium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是一个自动化测试工具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支持多种浏览器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可以用来做 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web 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页面的自动化测试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。（以谷歌浏览器为例）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977" y="2391303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准备工作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 (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本次使用的是 </a:t>
            </a: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python3)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selenium 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</a:t>
            </a:r>
          </a:p>
        </p:txBody>
      </p:sp>
      <p:sp>
        <p:nvSpPr>
          <p:cNvPr id="8" name="矩形 7"/>
          <p:cNvSpPr/>
          <p:nvPr/>
        </p:nvSpPr>
        <p:spPr>
          <a:xfrm>
            <a:off x="605496" y="5157192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注意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chromeDriver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有多个版本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每个版本对应固定的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浏览器版本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需要根据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的版本下载对应的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chromeDriver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059155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星空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196975"/>
            <a:ext cx="10775950" cy="4752975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747044" y="1431131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881063" y="620713"/>
            <a:ext cx="1357312" cy="1171575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CONTENTS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303838" y="23495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303838" y="3179763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2.requests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303838" y="4013200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3.BeautifulSoup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303838" y="4759325"/>
            <a:ext cx="579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网络爬虫实例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4896644" y="334724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4896644" y="2539206"/>
            <a:ext cx="344488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4872832" y="41536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4896644" y="4902994"/>
            <a:ext cx="344487" cy="250825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1" y="1916832"/>
            <a:ext cx="11452049" cy="46085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31704" y="993838"/>
            <a:ext cx="7679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第一步：使用</a:t>
            </a:r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selenium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驱动浏览器，输入账号密码登录微博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4696" y="867916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Keys </a:t>
            </a:r>
          </a:p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Chrome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CN" sz="1600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4696" y="33265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导入库：</a:t>
            </a:r>
          </a:p>
        </p:txBody>
      </p:sp>
      <p:sp>
        <p:nvSpPr>
          <p:cNvPr id="9" name="矩形 8"/>
          <p:cNvSpPr/>
          <p:nvPr/>
        </p:nvSpPr>
        <p:spPr>
          <a:xfrm>
            <a:off x="407368" y="6374363"/>
            <a:ext cx="7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7368" y="1927439"/>
            <a:ext cx="108731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LoginWeibo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输入用户名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密码登录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准备登陆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Weibo.cn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网站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...'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u="sng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http://login.sina.com.cn/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elem_user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elem_user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send_keys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用户名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elem_pwd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elem_pwd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send_keys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密码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elem_sub 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find_element_by_xpath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"//input[@class='W_btn_a btn_34px']"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elem_sub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click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CN" altLang="en-US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登陆成功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...'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</a:t>
            </a:r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"Error: "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finally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print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'End LoginWeibo!\n'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操作函数</a:t>
            </a:r>
            <a:r>
              <a:rPr lang="zh-CN" altLang="en-US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username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****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password = 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****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“</a:t>
            </a:r>
          </a:p>
          <a:p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LoginWeibo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altLang="zh-CN" sz="160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登陆微博</a:t>
            </a:r>
            <a:endParaRPr lang="en-US" altLang="zh-CN" sz="1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764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717032"/>
            <a:ext cx="4914591" cy="27363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09698" y="718301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第二步：进入微博搜索界面，检索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关键词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352" y="2272418"/>
            <a:ext cx="9145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key = 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>
                <a:solidFill>
                  <a:srgbClr val="808080"/>
                </a:solidFill>
                <a:latin typeface="Courier New" panose="02070309020205020404" pitchFamily="49" charset="0"/>
              </a:rPr>
              <a:t>雾霾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u="sng">
                <a:solidFill>
                  <a:srgbClr val="808080"/>
                </a:solidFill>
                <a:latin typeface="Courier New" panose="02070309020205020404" pitchFamily="49" charset="0"/>
              </a:rPr>
              <a:t>http://s.weibo.com</a:t>
            </a:r>
            <a:r>
              <a:rPr lang="en-US" altLang="zh-CN" u="sng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>
                <a:solidFill>
                  <a:srgbClr val="808080"/>
                </a:solidFill>
                <a:latin typeface="Courier New" panose="02070309020205020404" pitchFamily="49" charset="0"/>
              </a:rPr>
              <a:t>搜索热点主题：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输入关键词并点击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搜索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driver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"//input[@type='text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']"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item_inp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Keys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采用点击回车直接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搜索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CN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获取搜索词的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，用于后期按时间查询的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</a:rPr>
              <a:t>拼接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endParaRPr lang="en-US" altLang="zh-CN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current_url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latin typeface="Courier New" panose="02070309020205020404" pitchFamily="49" charset="0"/>
              </a:rPr>
              <a:t>'&amp;'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)[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776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步：拼接高级搜索地址，进入高级搜索功能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7728" y="1145958"/>
            <a:ext cx="7603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https://s.weibo.com/weibo?q</a:t>
            </a:r>
            <a:r>
              <a:rPr lang="en-US" altLang="zh-CN"/>
              <a:t>=</a:t>
            </a:r>
            <a:r>
              <a:rPr lang="en-US" altLang="zh-CN">
                <a:solidFill>
                  <a:srgbClr val="FF0000"/>
                </a:solidFill>
              </a:rPr>
              <a:t>%</a:t>
            </a:r>
            <a:r>
              <a:rPr lang="en-US" altLang="zh-CN" smtClean="0">
                <a:solidFill>
                  <a:srgbClr val="FF0000"/>
                </a:solidFill>
              </a:rPr>
              <a:t>E9%9B%BE%E9%9C%BE</a:t>
            </a:r>
            <a:r>
              <a:rPr lang="en-US" altLang="zh-CN" smtClean="0"/>
              <a:t>&amp;region=</a:t>
            </a:r>
            <a:r>
              <a:rPr lang="en-US" altLang="zh-CN" smtClean="0">
                <a:solidFill>
                  <a:srgbClr val="FF0000"/>
                </a:solidFill>
              </a:rPr>
              <a:t>custom:37:2</a:t>
            </a:r>
            <a:r>
              <a:rPr lang="en-US" altLang="zh-CN" smtClean="0"/>
              <a:t>&amp;typeall=1&amp;suball=1&amp;timescope=custom:</a:t>
            </a:r>
            <a:r>
              <a:rPr lang="en-US" altLang="zh-CN" smtClean="0">
                <a:solidFill>
                  <a:srgbClr val="FF0000"/>
                </a:solidFill>
              </a:rPr>
              <a:t>2019-03-01-0</a:t>
            </a:r>
            <a:r>
              <a:rPr lang="en-US" altLang="zh-CN" smtClean="0"/>
              <a:t>:</a:t>
            </a:r>
            <a:r>
              <a:rPr lang="en-US" altLang="zh-CN" smtClean="0">
                <a:solidFill>
                  <a:srgbClr val="FF0000"/>
                </a:solidFill>
              </a:rPr>
              <a:t>2019-03-28-0</a:t>
            </a:r>
            <a:r>
              <a:rPr lang="en-US" altLang="zh-CN" smtClean="0"/>
              <a:t>&amp;Refer=g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3212976"/>
            <a:ext cx="6806786" cy="34336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344" y="1908880"/>
            <a:ext cx="11737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start_date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2019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end_date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2019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region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'custom:37:2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url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current_url 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typeall=1&amp;suball=1&amp;timescope=custom</a:t>
            </a:r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:'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start_date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strftime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"%Y-%m-%d-%H"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':'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end_date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strftime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"%Y-%m-%d-%H"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808080"/>
                </a:solidFill>
                <a:latin typeface="Courier New" panose="02070309020205020404" pitchFamily="49" charset="0"/>
              </a:rPr>
              <a:t>'&amp;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region='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region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'&amp;Refer=g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CN" sz="1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0604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第四步：对页面进行分析，判断是否有内容、下一页等等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2012815"/>
            <a:ext cx="10369103" cy="2178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424" y="4411411"/>
            <a:ext cx="11377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判断页面加载完成后是否有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内容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Courier New" panose="02070309020205020404" pitchFamily="49" charset="0"/>
              </a:rPr>
              <a:t>checkContent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有内容的前提是有“导航条”？错！只有一页内容的也没有导航条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但没有内容的前提是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有</a:t>
            </a:r>
            <a:r>
              <a:rPr lang="zh-CN" altLang="en-US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1600" smtClean="0">
                <a:solidFill>
                  <a:srgbClr val="008000"/>
                </a:solidFill>
                <a:latin typeface="Courier New" panose="02070309020205020404" pitchFamily="49" charset="0"/>
              </a:rPr>
              <a:t>card…”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"//div[@class=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</a:rPr>
              <a:t>'card card-no-result s-pt20b40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']"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endParaRPr lang="en-US" altLang="zh-CN" sz="1600">
              <a:effectLst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7248128" y="5949280"/>
            <a:ext cx="2880320" cy="692632"/>
          </a:xfrm>
          <a:prstGeom prst="wedgeEllipseCallout">
            <a:avLst>
              <a:gd name="adj1" fmla="val 16416"/>
              <a:gd name="adj2" fmla="val -875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注：根据网站内容灵活调整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19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第四步：对页面进行分析，判断是否有内容、下一页等等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360" y="4725144"/>
            <a:ext cx="115932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判断是否有下一页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按钮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Courier New" panose="02070309020205020404" pitchFamily="49" charset="0"/>
              </a:rPr>
              <a:t>checkNext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altLang="zh-CN" sz="16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find_element_by_css_selector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"#pl_feedlist_index &gt; div.m-page &gt; div &gt; a.next</a:t>
            </a:r>
            <a:r>
              <a:rPr lang="en-US" altLang="zh-CN" sz="16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6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endParaRPr lang="en-US" altLang="zh-CN" sz="160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920062"/>
            <a:ext cx="8856936" cy="25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4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9425" y="944563"/>
            <a:ext cx="2663825" cy="461962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登录微博</a:t>
            </a:r>
            <a:endParaRPr kumimoji="1"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9698" y="718301"/>
            <a:ext cx="860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第五步：获得对应数据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36" y="2492896"/>
            <a:ext cx="117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获取本页数据（列表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） </a:t>
            </a:r>
            <a:endParaRPr lang="en-US" altLang="zh-CN" sz="12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driver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find_elements_by_xpath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"//div[@class='card-wrap']/div[@class='card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altLang="zh-CN" sz="1200"/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博主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昵称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BZNC 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get_attribute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"nick-name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博主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主页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BZZY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".//div[@class='content']/div[@class='info']/div[2]/a"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get_attribute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"href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判断展开全文和网页链接是否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存在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".//div[@class='content']/p[@class='txt']/a[@action-type='fl_unfold']"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is_displayed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flag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微博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内容</a:t>
            </a:r>
            <a:r>
              <a:rPr lang="zh-CN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".//div[@class='content']/p[@class='txt']/a[@action-type='fl_unfold']"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click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WBNR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WBNR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".//div[@class='content']/p[@class='txt']"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sz="1200">
                <a:solidFill>
                  <a:srgbClr val="008000"/>
                </a:solidFill>
                <a:latin typeface="Courier New" panose="02070309020205020404" pitchFamily="49" charset="0"/>
              </a:rPr>
              <a:t>发布</a:t>
            </a:r>
            <a:r>
              <a:rPr lang="zh-CN" altLang="en-US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时间</a:t>
            </a:r>
            <a:endParaRPr lang="en-US" altLang="zh-CN" sz="12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FBSJ 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find_element_by_xpath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808080"/>
                </a:solidFill>
                <a:latin typeface="Courier New" panose="02070309020205020404" pitchFamily="49" charset="0"/>
              </a:rPr>
              <a:t>".//div[@class='content']/p[@class='from']/a[1]"</a:t>
            </a:r>
            <a:r>
              <a:rPr lang="en-US" altLang="zh-CN" sz="1200" b="1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endParaRPr lang="en-US" altLang="zh-CN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8303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星空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192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5400" y="2780928"/>
            <a:ext cx="5113337" cy="1016000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6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THANK YOU</a:t>
            </a:r>
            <a:r>
              <a:rPr kumimoji="1" lang="zh-CN" altLang="en-US" sz="6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endParaRPr kumimoji="1" lang="en-US" altLang="zh-CN" sz="60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332656"/>
            <a:ext cx="101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</a:rPr>
              <a:t>完整代码见：</a:t>
            </a:r>
            <a:r>
              <a:rPr lang="en-US" altLang="zh-CN" sz="320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zh-CN" sz="3200">
                <a:solidFill>
                  <a:schemeClr val="bg1"/>
                </a:solidFill>
                <a:hlinkClick r:id="rId3"/>
              </a:rPr>
              <a:t>://github.com/feitao1993/WebCrawer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ONE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4101" name="文本框 5"/>
          <p:cNvSpPr txBox="1">
            <a:spLocks noChangeArrowheads="1"/>
          </p:cNvSpPr>
          <p:nvPr/>
        </p:nvSpPr>
        <p:spPr bwMode="auto">
          <a:xfrm>
            <a:off x="4651456" y="5396131"/>
            <a:ext cx="3176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什么是网络爬虫？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352" y="2598084"/>
            <a:ext cx="4248472" cy="2492974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indent="720000" defTabSz="685165">
              <a:lnSpc>
                <a:spcPct val="130000"/>
              </a:lnSpc>
              <a:buFontTx/>
              <a:buNone/>
              <a:defRPr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爬虫又称网络蜘蛛，是指按照某种规则在网络上爬取所需内容的脚本程序。众所周知，每个网页通常包含其他网页的入口，网络爬虫则通过一个网址依次进入其他网址获取所需内容。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869530"/>
            <a:ext cx="6602080" cy="43225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32744" y="5445224"/>
            <a:ext cx="3456384" cy="452415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indent="720000" defTabSz="685165">
              <a:lnSpc>
                <a:spcPct val="130000"/>
              </a:lnSpc>
              <a:buFontTx/>
              <a:buNone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爬虫基础框架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在浏览器的地址栏输入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地址，在网页处右键单击，找到检查。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不同浏览器的叫法不同，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Chrome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浏览器叫做检查，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浏览器叫做查看元素，但是功能都是相同的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F12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也可进入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792289"/>
            <a:ext cx="8135502" cy="45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我们可以看到，右侧出现了一大推代码，这些代码就叫做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。什么是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？举个容易理解的例子：我们的基因决定了我们的原始容貌，服务器返回的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决定了网站的原始容貌。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0" y="1792800"/>
            <a:ext cx="8136000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5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8559" y="861079"/>
            <a:ext cx="1872208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审查元素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7688" y="620713"/>
            <a:ext cx="8117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Network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基本信息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请求了哪些地址及每个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的网络相关请求信息都可以看的到：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，响应状态码，响应数据类型，响应数据大小，响应时间以及返回的数据等（一般为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数据）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0" y="1792800"/>
            <a:ext cx="8136000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星空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等腰三角形 2"/>
          <p:cNvSpPr/>
          <p:nvPr/>
        </p:nvSpPr>
        <p:spPr>
          <a:xfrm rot="16200000">
            <a:off x="6270625" y="4694238"/>
            <a:ext cx="433387" cy="35083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448300" y="3933825"/>
            <a:ext cx="1357313" cy="1169988"/>
          </a:xfrm>
          <a:prstGeom prst="triangl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9375" y="4257675"/>
            <a:ext cx="2160588" cy="523875"/>
          </a:xfrm>
          <a:prstGeom prst="rect">
            <a:avLst/>
          </a:prstGeom>
          <a:solidFill>
            <a:srgbClr val="020308"/>
          </a:solidFill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PART TWO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5075113" y="5235575"/>
            <a:ext cx="210368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equest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>
            <a:off x="1932782" y="1431131"/>
            <a:ext cx="344488" cy="25082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65213" y="620713"/>
            <a:ext cx="1358900" cy="11715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130" y="861079"/>
            <a:ext cx="2119065" cy="523220"/>
          </a:xfrm>
          <a:prstGeom prst="rect">
            <a:avLst/>
          </a:prstGeom>
          <a:solidFill>
            <a:srgbClr val="020308"/>
          </a:solidFill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kumimoji="1" lang="zh-CN" altLang="en-US" sz="28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kumimoji="1"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 4"/>
          <p:cNvGrpSpPr/>
          <p:nvPr/>
        </p:nvGrpSpPr>
        <p:grpSpPr>
          <a:xfrm>
            <a:off x="3515273" y="2530291"/>
            <a:ext cx="831851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6" name="Freeform 47"/>
            <p:cNvSpPr/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7" name="Freeform 48"/>
            <p:cNvSpPr/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u="sng">
                <a:latin typeface="Arial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36588" y="4900113"/>
            <a:ext cx="25676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安装：</a:t>
            </a:r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pip install requests 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     </a:t>
            </a:r>
            <a:r>
              <a:rPr lang="zh-CN" altLang="en-US" sz="2000" smtClean="0"/>
              <a:t>或</a:t>
            </a:r>
            <a:endParaRPr lang="en-US" altLang="zh-CN" sz="2000"/>
          </a:p>
          <a:p>
            <a:r>
              <a:rPr lang="en-US" altLang="zh-CN" sz="2000" smtClean="0"/>
              <a:t>easy_install requests</a:t>
            </a:r>
            <a:r>
              <a:rPr lang="zh-CN" altLang="en-US" sz="2000" smtClean="0"/>
              <a:t> </a:t>
            </a:r>
            <a:endParaRPr lang="zh-CN" altLang="en-US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831" y="2506945"/>
            <a:ext cx="3166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网络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爬虫的第一步就是根据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，获取网页的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信息。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库是第三方库，功能强大好用，使用也更为简单。（自带的库为</a:t>
            </a:r>
            <a:r>
              <a:rPr lang="en-US" altLang="zh-CN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urllib</a:t>
            </a:r>
            <a:r>
              <a:rPr lang="zh-CN" altLang="en-US" sz="200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16204"/>
              </p:ext>
            </p:extLst>
          </p:nvPr>
        </p:nvGraphicFramePr>
        <p:xfrm>
          <a:off x="5369365" y="623267"/>
          <a:ext cx="6021386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0668">
                  <a:extLst>
                    <a:ext uri="{9D8B030D-6E8A-4147-A177-3AD203B41FA5}">
                      <a16:colId xmlns:a16="http://schemas.microsoft.com/office/drawing/2014/main" val="471788151"/>
                    </a:ext>
                  </a:extLst>
                </a:gridCol>
                <a:gridCol w="4100718">
                  <a:extLst>
                    <a:ext uri="{9D8B030D-6E8A-4147-A177-3AD203B41FA5}">
                      <a16:colId xmlns:a16="http://schemas.microsoft.com/office/drawing/2014/main" val="3469979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7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requests.request</a:t>
                      </a:r>
                      <a:r>
                        <a:rPr lang="en-US"/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构造一个请求，支持以下各种方法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49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0000"/>
                          </a:solidFill>
                        </a:rPr>
                        <a:t>requests.get()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get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57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0000"/>
                          </a:solidFill>
                        </a:rPr>
                        <a:t>requests.post()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82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requests.head()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头部信息的主要方法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602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requests.put()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 altLang="zh-CN"/>
                        <a:t>put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49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requests.options()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/>
                        <a:t>html</a:t>
                      </a:r>
                      <a:r>
                        <a:rPr lang="zh-CN" altLang="en-US"/>
                        <a:t>网页提交</a:t>
                      </a:r>
                      <a:r>
                        <a:rPr lang="en-US"/>
                        <a:t>options</a:t>
                      </a:r>
                      <a:r>
                        <a:rPr lang="zh-CN" altLang="en-US"/>
                        <a:t>请求的方法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50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requests.patch()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网页提交局部修改的请求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911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requests.delete()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向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网页提交删除的请求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5723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85257"/>
              </p:ext>
            </p:extLst>
          </p:nvPr>
        </p:nvGraphicFramePr>
        <p:xfrm>
          <a:off x="3501751" y="4464553"/>
          <a:ext cx="8424937" cy="2194560"/>
        </p:xfrm>
        <a:graphic>
          <a:graphicData uri="http://schemas.openxmlformats.org/drawingml/2006/table">
            <a:tbl>
              <a:tblPr/>
              <a:tblGrid>
                <a:gridCol w="2134671">
                  <a:extLst>
                    <a:ext uri="{9D8B030D-6E8A-4147-A177-3AD203B41FA5}">
                      <a16:colId xmlns:a16="http://schemas.microsoft.com/office/drawing/2014/main" val="3942766232"/>
                    </a:ext>
                  </a:extLst>
                </a:gridCol>
                <a:gridCol w="6290266">
                  <a:extLst>
                    <a:ext uri="{9D8B030D-6E8A-4147-A177-3AD203B41FA5}">
                      <a16:colId xmlns:a16="http://schemas.microsoft.com/office/drawing/2014/main" val="4116617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属性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2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r.status_code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请求的返回状态，若为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则表示请求成功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96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响应内容的字符串形式，即返回的页面内容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4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r.encoding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从</a:t>
                      </a:r>
                      <a:r>
                        <a:rPr lang="en-US" altLang="zh-CN"/>
                        <a:t>http header </a:t>
                      </a:r>
                      <a:r>
                        <a:rPr lang="zh-CN" altLang="en-US"/>
                        <a:t>中猜测的相应内容编码方式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6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r.apparent_encoding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从内容中分析出的响应内容编码方式（备选编码方式）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53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r.content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http</a:t>
                      </a:r>
                      <a:r>
                        <a:rPr lang="zh-CN" altLang="en-US"/>
                        <a:t>响应内容的二进制形式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3583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391447" y="3975875"/>
            <a:ext cx="8293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请求之后，服务器通过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返回数据，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具体参数如下图：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231904" y="117200"/>
            <a:ext cx="409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库的八个主要方法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</TotalTime>
  <Pages>0</Pages>
  <Words>1884</Words>
  <Characters>0</Characters>
  <Application>Microsoft Office PowerPoint</Application>
  <DocSecurity>0</DocSecurity>
  <PresentationFormat>宽屏</PresentationFormat>
  <Lines>0</Lines>
  <Paragraphs>274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费 涛</cp:lastModifiedBy>
  <cp:revision>56</cp:revision>
  <dcterms:created xsi:type="dcterms:W3CDTF">2015-08-24T08:38:43Z</dcterms:created>
  <dcterms:modified xsi:type="dcterms:W3CDTF">2019-03-29T05:47:39Z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