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58" r:id="rId4"/>
    <p:sldId id="262" r:id="rId5"/>
    <p:sldId id="263" r:id="rId6"/>
    <p:sldId id="264" r:id="rId7"/>
    <p:sldId id="268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18"/>
  </p:normalViewPr>
  <p:slideViewPr>
    <p:cSldViewPr snapToGrid="0" snapToObjects="1">
      <p:cViewPr>
        <p:scale>
          <a:sx n="60" d="100"/>
          <a:sy n="60" d="100"/>
        </p:scale>
        <p:origin x="808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555F1-6FF9-B04A-BB99-6FB2E7E5F3DE}" type="datetimeFigureOut">
              <a:rPr lang="en-US" smtClean="0"/>
              <a:t>6/25/15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9AF4E-A9F5-1F41-8351-D74981720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78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Backgroun</a:t>
            </a:r>
            <a:r>
              <a:rPr lang="en-US" dirty="0" smtClean="0"/>
              <a:t> an</a:t>
            </a:r>
            <a:r>
              <a:rPr lang="en-US" baseline="0" dirty="0" smtClean="0"/>
              <a:t> image of my app.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9AF4E-A9F5-1F41-8351-D749817205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76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(ALTERNATIVE</a:t>
            </a:r>
            <a:r>
              <a:rPr lang="en-US" baseline="0" dirty="0" smtClean="0"/>
              <a:t> VIDEO)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9AF4E-A9F5-1F41-8351-D749817205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22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Backgroun</a:t>
            </a:r>
            <a:r>
              <a:rPr lang="en-US" dirty="0" smtClean="0"/>
              <a:t> an</a:t>
            </a:r>
            <a:r>
              <a:rPr lang="en-US" baseline="0" dirty="0" smtClean="0"/>
              <a:t> image of my app.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9AF4E-A9F5-1F41-8351-D7498172055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26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A2DD-E7F3-7248-802B-58E7A63FDB73}" type="datetimeFigureOut">
              <a:rPr lang="en-US" smtClean="0"/>
              <a:t>6/25/15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587D-18D8-1F42-AF4F-6A53BB3CB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A2DD-E7F3-7248-802B-58E7A63FDB73}" type="datetimeFigureOut">
              <a:rPr lang="en-US" smtClean="0"/>
              <a:t>6/25/15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587D-18D8-1F42-AF4F-6A53BB3CB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A2DD-E7F3-7248-802B-58E7A63FDB73}" type="datetimeFigureOut">
              <a:rPr lang="en-US" smtClean="0"/>
              <a:t>6/25/15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587D-18D8-1F42-AF4F-6A53BB3CB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A2DD-E7F3-7248-802B-58E7A63FDB73}" type="datetimeFigureOut">
              <a:rPr lang="en-US" smtClean="0"/>
              <a:t>6/25/15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587D-18D8-1F42-AF4F-6A53BB3CB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A2DD-E7F3-7248-802B-58E7A63FDB73}" type="datetimeFigureOut">
              <a:rPr lang="en-US" smtClean="0"/>
              <a:t>6/25/15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587D-18D8-1F42-AF4F-6A53BB3CB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A2DD-E7F3-7248-802B-58E7A63FDB73}" type="datetimeFigureOut">
              <a:rPr lang="en-US" smtClean="0"/>
              <a:t>6/25/15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587D-18D8-1F42-AF4F-6A53BB3CB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A2DD-E7F3-7248-802B-58E7A63FDB73}" type="datetimeFigureOut">
              <a:rPr lang="en-US" smtClean="0"/>
              <a:t>6/25/15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587D-18D8-1F42-AF4F-6A53BB3CB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A2DD-E7F3-7248-802B-58E7A63FDB73}" type="datetimeFigureOut">
              <a:rPr lang="en-US" smtClean="0"/>
              <a:t>6/25/15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587D-18D8-1F42-AF4F-6A53BB3CB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A2DD-E7F3-7248-802B-58E7A63FDB73}" type="datetimeFigureOut">
              <a:rPr lang="en-US" smtClean="0"/>
              <a:t>6/25/15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587D-18D8-1F42-AF4F-6A53BB3CB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9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A2DD-E7F3-7248-802B-58E7A63FDB73}" type="datetimeFigureOut">
              <a:rPr lang="en-US" smtClean="0"/>
              <a:t>6/25/15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587D-18D8-1F42-AF4F-6A53BB3CB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A2DD-E7F3-7248-802B-58E7A63FDB73}" type="datetimeFigureOut">
              <a:rPr lang="en-US" smtClean="0"/>
              <a:t>6/25/15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587D-18D8-1F42-AF4F-6A53BB3CB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74618"/>
            <a:ext cx="10515600" cy="4902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1A2DD-E7F3-7248-802B-58E7A63FDB73}" type="datetimeFigureOut">
              <a:rPr lang="en-US" smtClean="0"/>
              <a:t>6/25/15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5587D-18D8-1F42-AF4F-6A53BB3CB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Circular Std" charset="0"/>
          <a:ea typeface="Circular Std" charset="0"/>
          <a:cs typeface="Circular Std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Circular Std Book" charset="0"/>
          <a:ea typeface="Circular Std Book" charset="0"/>
          <a:cs typeface="Circular Std Book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Circular Std Book" charset="0"/>
          <a:ea typeface="Circular Std Book" charset="0"/>
          <a:cs typeface="Circular Std Book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Circular Std Book" charset="0"/>
          <a:ea typeface="Circular Std Book" charset="0"/>
          <a:cs typeface="Circular Std Book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Circular Std Book" charset="0"/>
          <a:ea typeface="Circular Std Book" charset="0"/>
          <a:cs typeface="Circular Std Book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Circular Std Book" charset="0"/>
          <a:ea typeface="Circular Std Book" charset="0"/>
          <a:cs typeface="Circular Std Book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Localebnb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 err="1" smtClean="0"/>
              <a:t>Airbnb</a:t>
            </a:r>
            <a:r>
              <a:rPr lang="en-US" dirty="0" smtClean="0"/>
              <a:t> Contextual Recommender</a:t>
            </a:r>
          </a:p>
          <a:p>
            <a:endParaRPr lang="en-US" dirty="0"/>
          </a:p>
          <a:p>
            <a:r>
              <a:rPr lang="en-US" dirty="0" smtClean="0"/>
              <a:t>G Scott </a:t>
            </a:r>
            <a:r>
              <a:rPr lang="en-US" dirty="0" err="1" smtClean="0"/>
              <a:t>Stukey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dirty="0" smtClean="0">
                <a:latin typeface="Circular Std Medium" charset="0"/>
                <a:ea typeface="Circular Std Medium" charset="0"/>
                <a:cs typeface="Circular Std Medium" charset="0"/>
              </a:rPr>
              <a:t>When booking a private residence, </a:t>
            </a:r>
          </a:p>
          <a:p>
            <a:pPr marL="0" indent="0" algn="ctr">
              <a:buNone/>
            </a:pPr>
            <a:r>
              <a:rPr lang="en-US" sz="3600" dirty="0" smtClean="0">
                <a:latin typeface="Circular Std Medium" charset="0"/>
                <a:ea typeface="Circular Std Medium" charset="0"/>
                <a:cs typeface="Circular Std Medium" charset="0"/>
              </a:rPr>
              <a:t>how do you find the perfect neighborhood?</a:t>
            </a:r>
            <a:endParaRPr lang="en-US" sz="3600" dirty="0">
              <a:latin typeface="Circular Std Medium" charset="0"/>
              <a:ea typeface="Circular Std Medium" charset="0"/>
              <a:cs typeface="Circular Std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1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760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dirty="0" err="1" smtClean="0"/>
              <a:t>AirBnB</a:t>
            </a:r>
            <a:r>
              <a:rPr lang="en-US" dirty="0" smtClean="0"/>
              <a:t> Search Page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760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dirty="0" err="1"/>
              <a:t>AirBnB</a:t>
            </a:r>
            <a:r>
              <a:rPr lang="en-US" dirty="0"/>
              <a:t> </a:t>
            </a:r>
            <a:r>
              <a:rPr lang="en-US" dirty="0" smtClean="0"/>
              <a:t>Neighborhood Guide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4586288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ircular Std Book" charset="0"/>
                <a:ea typeface="Circular Std Book" charset="0"/>
                <a:cs typeface="Circular Std Book" charset="0"/>
              </a:rPr>
              <a:t>Listings belong to Neighborhoods</a:t>
            </a:r>
          </a:p>
          <a:p>
            <a:pPr algn="ctr"/>
            <a:r>
              <a:rPr lang="en-US" dirty="0" smtClean="0">
                <a:latin typeface="Circular Std Book" charset="0"/>
                <a:ea typeface="Circular Std Book" charset="0"/>
                <a:cs typeface="Circular Std Book" charset="0"/>
              </a:rPr>
              <a:t>(many:1)</a:t>
            </a:r>
            <a:endParaRPr lang="en-US" dirty="0">
              <a:latin typeface="Circular Std Book" charset="0"/>
              <a:ea typeface="Circular Std Book" charset="0"/>
              <a:cs typeface="Circular Std Book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72200" y="4586288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ircular Std Book" charset="0"/>
                <a:ea typeface="Circular Std Book" charset="0"/>
                <a:cs typeface="Circular Std Book" charset="0"/>
              </a:rPr>
              <a:t>Neighborhoods exhibit traits</a:t>
            </a:r>
          </a:p>
          <a:p>
            <a:pPr algn="ctr"/>
            <a:r>
              <a:rPr lang="en-US" dirty="0" smtClean="0">
                <a:latin typeface="Circular Std Book" charset="0"/>
                <a:ea typeface="Circular Std Book" charset="0"/>
                <a:cs typeface="Circular Std Book" charset="0"/>
              </a:rPr>
              <a:t>(</a:t>
            </a:r>
            <a:r>
              <a:rPr lang="en-US" dirty="0" err="1" smtClean="0">
                <a:latin typeface="Circular Std Book" charset="0"/>
                <a:ea typeface="Circular Std Book" charset="0"/>
                <a:cs typeface="Circular Std Book" charset="0"/>
              </a:rPr>
              <a:t>many:many</a:t>
            </a:r>
            <a:r>
              <a:rPr lang="en-US" dirty="0" smtClean="0">
                <a:latin typeface="Circular Std Book" charset="0"/>
                <a:ea typeface="Circular Std Book" charset="0"/>
                <a:cs typeface="Circular Std Book" charset="0"/>
              </a:rPr>
              <a:t>)</a:t>
            </a:r>
            <a:endParaRPr lang="en-US" dirty="0">
              <a:latin typeface="Circular Std Book" charset="0"/>
              <a:ea typeface="Circular Std Book" charset="0"/>
              <a:cs typeface="Circular Std Book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5874760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Circular Std Medium" charset="0"/>
                <a:ea typeface="Circular Std Medium" charset="0"/>
                <a:cs typeface="Circular Std Medium" charset="0"/>
              </a:rPr>
              <a:t>No ability to explicitly search/filter directly by trait!</a:t>
            </a:r>
            <a:endParaRPr lang="en-US" sz="3200" dirty="0">
              <a:latin typeface="Circular Std Medium" charset="0"/>
              <a:ea typeface="Circular Std Medium" charset="0"/>
              <a:cs typeface="Circular Std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0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p" animBg="1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199" y="1274618"/>
            <a:ext cx="3332019" cy="490234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ircular Std Medium" charset="0"/>
                <a:ea typeface="Circular Std Medium" charset="0"/>
                <a:cs typeface="Circular Std Medium" charset="0"/>
              </a:rPr>
              <a:t>We can use listing descriptions to tease out neighborhood traits &amp; customize search.</a:t>
            </a:r>
          </a:p>
          <a:p>
            <a:pPr marL="0" indent="0">
              <a:buNone/>
            </a:pPr>
            <a:endParaRPr lang="en-US" sz="2400" dirty="0">
              <a:latin typeface="Circular Std Medium" charset="0"/>
              <a:ea typeface="Circular Std Medium" charset="0"/>
              <a:cs typeface="Circular Std Medium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ircular Std Medium" charset="0"/>
                <a:ea typeface="Circular Std Medium" charset="0"/>
                <a:cs typeface="Circular Std Medium" charset="0"/>
              </a:rPr>
              <a:t>Customer: </a:t>
            </a:r>
          </a:p>
          <a:p>
            <a:pPr marL="0" indent="0">
              <a:buNone/>
            </a:pPr>
            <a:r>
              <a:rPr lang="en-US" sz="2400" dirty="0" smtClean="0">
                <a:latin typeface="Circular Std Medium" charset="0"/>
                <a:ea typeface="Circular Std Medium" charset="0"/>
                <a:cs typeface="Circular Std Medium" charset="0"/>
              </a:rPr>
              <a:t>Increased Satisfaction</a:t>
            </a:r>
          </a:p>
          <a:p>
            <a:pPr marL="0" indent="0">
              <a:buNone/>
            </a:pPr>
            <a:endParaRPr lang="en-US" sz="2400" dirty="0" smtClean="0">
              <a:latin typeface="Circular Std Medium" charset="0"/>
              <a:ea typeface="Circular Std Medium" charset="0"/>
              <a:cs typeface="Circular Std Medium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ircular Std Medium" charset="0"/>
                <a:ea typeface="Circular Std Medium" charset="0"/>
                <a:cs typeface="Circular Std Medium" charset="0"/>
              </a:rPr>
              <a:t>Business:</a:t>
            </a:r>
          </a:p>
          <a:p>
            <a:pPr marL="0" indent="0">
              <a:buNone/>
            </a:pPr>
            <a:r>
              <a:rPr lang="en-US" sz="2400" dirty="0" smtClean="0">
                <a:latin typeface="Circular Std Medium" charset="0"/>
                <a:ea typeface="Circular Std Medium" charset="0"/>
                <a:cs typeface="Circular Std Medium" charset="0"/>
              </a:rPr>
              <a:t>Increased Revenue</a:t>
            </a:r>
            <a:endParaRPr lang="en-US" sz="2400" dirty="0">
              <a:latin typeface="Circular Std Medium" charset="0"/>
              <a:ea typeface="Circular Std Medium" charset="0"/>
              <a:cs typeface="Circular Std Medium" charset="0"/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433454" y="1264802"/>
            <a:ext cx="6920345" cy="4902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mtClean="0"/>
              <a:t>AirBnB Listing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72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4"/>
          <p:cNvSpPr txBox="1">
            <a:spLocks/>
          </p:cNvSpPr>
          <p:nvPr/>
        </p:nvSpPr>
        <p:spPr>
          <a:xfrm>
            <a:off x="2314666" y="1432260"/>
            <a:ext cx="3810974" cy="775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smtClean="0">
                <a:latin typeface="Circular Std Book" charset="0"/>
                <a:ea typeface="Circular Std Book" charset="0"/>
                <a:cs typeface="Circular Std Book" charset="0"/>
              </a:rPr>
              <a:t>Scrape Listing Descriptions</a:t>
            </a:r>
            <a:br>
              <a:rPr lang="en-US" sz="2000" dirty="0" smtClean="0">
                <a:latin typeface="Circular Std Book" charset="0"/>
                <a:ea typeface="Circular Std Book" charset="0"/>
                <a:cs typeface="Circular Std Book" charset="0"/>
              </a:rPr>
            </a:br>
            <a:r>
              <a:rPr lang="en-US" sz="2000" i="1" dirty="0" smtClean="0">
                <a:latin typeface="Circular Std Book" charset="0"/>
                <a:ea typeface="Circular Std Book" charset="0"/>
                <a:cs typeface="Circular Std Book" charset="0"/>
              </a:rPr>
              <a:t>(feature text)</a:t>
            </a:r>
            <a:endParaRPr lang="en-US" sz="2000" i="1" dirty="0">
              <a:latin typeface="Circular Std Book" charset="0"/>
              <a:ea typeface="Circular Std Book" charset="0"/>
              <a:cs typeface="Circular Std Book" charset="0"/>
            </a:endParaRPr>
          </a:p>
        </p:txBody>
      </p:sp>
      <p:cxnSp>
        <p:nvCxnSpPr>
          <p:cNvPr id="5" name="Straight Connector 4"/>
          <p:cNvCxnSpPr>
            <a:stCxn id="9" idx="2"/>
            <a:endCxn id="39" idx="0"/>
          </p:cNvCxnSpPr>
          <p:nvPr/>
        </p:nvCxnSpPr>
        <p:spPr>
          <a:xfrm>
            <a:off x="4220153" y="2208195"/>
            <a:ext cx="2033835" cy="4062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6"/>
          <p:cNvSpPr>
            <a:spLocks noGrp="1"/>
          </p:cNvSpPr>
          <p:nvPr>
            <p:ph idx="1"/>
          </p:nvPr>
        </p:nvSpPr>
        <p:spPr>
          <a:xfrm>
            <a:off x="261921" y="1432260"/>
            <a:ext cx="2010904" cy="57049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ircular Std Medium" charset="0"/>
                <a:ea typeface="Circular Std Medium" charset="0"/>
                <a:cs typeface="Circular Std Medium" charset="0"/>
              </a:rPr>
              <a:t>ETL</a:t>
            </a:r>
            <a:endParaRPr lang="en-US" dirty="0">
              <a:latin typeface="Circular Std Medium" charset="0"/>
              <a:ea typeface="Circular Std Medium" charset="0"/>
              <a:cs typeface="Circular Std Medium" charset="0"/>
            </a:endParaRPr>
          </a:p>
        </p:txBody>
      </p:sp>
      <p:sp>
        <p:nvSpPr>
          <p:cNvPr id="32" name="Content Placeholder 4"/>
          <p:cNvSpPr txBox="1">
            <a:spLocks/>
          </p:cNvSpPr>
          <p:nvPr/>
        </p:nvSpPr>
        <p:spPr>
          <a:xfrm>
            <a:off x="6421355" y="1466658"/>
            <a:ext cx="3487142" cy="726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smtClean="0">
                <a:latin typeface="Circular Std Book" charset="0"/>
                <a:ea typeface="Circular Std Book" charset="0"/>
                <a:cs typeface="Circular Std Book" charset="0"/>
              </a:rPr>
              <a:t>Scrape Neighborhood Traits</a:t>
            </a:r>
            <a:br>
              <a:rPr lang="en-US" sz="2000" dirty="0" smtClean="0">
                <a:latin typeface="Circular Std Book" charset="0"/>
                <a:ea typeface="Circular Std Book" charset="0"/>
                <a:cs typeface="Circular Std Book" charset="0"/>
              </a:rPr>
            </a:br>
            <a:r>
              <a:rPr lang="en-US" sz="2000" i="1" dirty="0" smtClean="0">
                <a:latin typeface="Circular Std Book" charset="0"/>
                <a:ea typeface="Circular Std Book" charset="0"/>
                <a:cs typeface="Circular Std Book" charset="0"/>
              </a:rPr>
              <a:t>(target variables)</a:t>
            </a:r>
            <a:endParaRPr lang="en-US" sz="2000" i="1" dirty="0">
              <a:latin typeface="Circular Std Book" charset="0"/>
              <a:ea typeface="Circular Std Book" charset="0"/>
              <a:cs typeface="Circular Std Book" charset="0"/>
            </a:endParaRPr>
          </a:p>
        </p:txBody>
      </p:sp>
      <p:cxnSp>
        <p:nvCxnSpPr>
          <p:cNvPr id="35" name="Straight Connector 34"/>
          <p:cNvCxnSpPr>
            <a:stCxn id="65" idx="0"/>
            <a:endCxn id="39" idx="2"/>
          </p:cNvCxnSpPr>
          <p:nvPr/>
        </p:nvCxnSpPr>
        <p:spPr>
          <a:xfrm flipV="1">
            <a:off x="3383372" y="3470150"/>
            <a:ext cx="2870616" cy="263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4"/>
          <p:cNvSpPr txBox="1">
            <a:spLocks/>
          </p:cNvSpPr>
          <p:nvPr/>
        </p:nvSpPr>
        <p:spPr>
          <a:xfrm>
            <a:off x="2314666" y="2614416"/>
            <a:ext cx="7878644" cy="85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smtClean="0">
                <a:latin typeface="Circular Std Book" charset="0"/>
                <a:ea typeface="Circular Std Book" charset="0"/>
                <a:cs typeface="Circular Std Book" charset="0"/>
              </a:rPr>
              <a:t>Created Training ‘documents’</a:t>
            </a:r>
            <a:br>
              <a:rPr lang="en-US" sz="2000" dirty="0" smtClean="0">
                <a:latin typeface="Circular Std Book" charset="0"/>
                <a:ea typeface="Circular Std Book" charset="0"/>
                <a:cs typeface="Circular Std Book" charset="0"/>
              </a:rPr>
            </a:br>
            <a:r>
              <a:rPr lang="en-US" sz="2000" dirty="0" smtClean="0">
                <a:latin typeface="Circular Std Book" charset="0"/>
                <a:ea typeface="Circular Std Book" charset="0"/>
                <a:cs typeface="Circular Std Book" charset="0"/>
              </a:rPr>
              <a:t>(joined documents, aggregated text, cleaned text)</a:t>
            </a:r>
            <a:endParaRPr lang="en-US" sz="2000" dirty="0">
              <a:latin typeface="Circular Std Book" charset="0"/>
              <a:ea typeface="Circular Std Book" charset="0"/>
              <a:cs typeface="Circular Std Book" charset="0"/>
            </a:endParaRPr>
          </a:p>
        </p:txBody>
      </p:sp>
      <p:sp>
        <p:nvSpPr>
          <p:cNvPr id="60" name="Content Placeholder 6"/>
          <p:cNvSpPr txBox="1">
            <a:spLocks/>
          </p:cNvSpPr>
          <p:nvPr/>
        </p:nvSpPr>
        <p:spPr>
          <a:xfrm>
            <a:off x="261922" y="2582650"/>
            <a:ext cx="2010904" cy="5704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Circular Std Book" charset="0"/>
                <a:ea typeface="Circular Std Book" charset="0"/>
                <a:cs typeface="Circular Std Book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Circular Std Book" charset="0"/>
                <a:ea typeface="Circular Std Book" charset="0"/>
                <a:cs typeface="Circular Std Book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Circular Std Book" charset="0"/>
                <a:ea typeface="Circular Std Book" charset="0"/>
                <a:cs typeface="Circular Std Book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Circular Std Book" charset="0"/>
                <a:ea typeface="Circular Std Book" charset="0"/>
                <a:cs typeface="Circular Std Book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Circular Std Book" charset="0"/>
                <a:ea typeface="Circular Std Book" charset="0"/>
                <a:cs typeface="Circular Std Book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latin typeface="Circular Std Medium" charset="0"/>
                <a:ea typeface="Circular Std Medium" charset="0"/>
                <a:cs typeface="Circular Std Medium" charset="0"/>
              </a:rPr>
              <a:t>Prepping</a:t>
            </a:r>
            <a:endParaRPr lang="en-US" dirty="0">
              <a:latin typeface="Circular Std Medium" charset="0"/>
              <a:ea typeface="Circular Std Medium" charset="0"/>
              <a:cs typeface="Circular Std Medium" charset="0"/>
            </a:endParaRPr>
          </a:p>
        </p:txBody>
      </p:sp>
      <p:sp>
        <p:nvSpPr>
          <p:cNvPr id="64" name="Content Placeholder 6"/>
          <p:cNvSpPr txBox="1">
            <a:spLocks/>
          </p:cNvSpPr>
          <p:nvPr/>
        </p:nvSpPr>
        <p:spPr>
          <a:xfrm>
            <a:off x="261921" y="3901211"/>
            <a:ext cx="2052745" cy="965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Circular Std Book" charset="0"/>
                <a:ea typeface="Circular Std Book" charset="0"/>
                <a:cs typeface="Circular Std Book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Circular Std Book" charset="0"/>
                <a:ea typeface="Circular Std Book" charset="0"/>
                <a:cs typeface="Circular Std Book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Circular Std Book" charset="0"/>
                <a:ea typeface="Circular Std Book" charset="0"/>
                <a:cs typeface="Circular Std Book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Circular Std Book" charset="0"/>
                <a:ea typeface="Circular Std Book" charset="0"/>
                <a:cs typeface="Circular Std Book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Circular Std Book" charset="0"/>
                <a:ea typeface="Circular Std Book" charset="0"/>
                <a:cs typeface="Circular Std Book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latin typeface="Circular Std Medium" charset="0"/>
                <a:ea typeface="Circular Std Medium" charset="0"/>
                <a:cs typeface="Circular Std Medium" charset="0"/>
              </a:rPr>
              <a:t>Modeling</a:t>
            </a:r>
            <a:endParaRPr lang="en-US" dirty="0">
              <a:latin typeface="Circular Std Medium" charset="0"/>
              <a:ea typeface="Circular Std Medium" charset="0"/>
              <a:cs typeface="Circular Std Medium" charset="0"/>
            </a:endParaRPr>
          </a:p>
        </p:txBody>
      </p:sp>
      <p:sp>
        <p:nvSpPr>
          <p:cNvPr id="65" name="Content Placeholder 4"/>
          <p:cNvSpPr txBox="1">
            <a:spLocks/>
          </p:cNvSpPr>
          <p:nvPr/>
        </p:nvSpPr>
        <p:spPr>
          <a:xfrm>
            <a:off x="2314666" y="3733800"/>
            <a:ext cx="2137412" cy="1335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smtClean="0">
                <a:latin typeface="Circular Std Book" charset="0"/>
                <a:ea typeface="Circular Std Book" charset="0"/>
                <a:cs typeface="Circular Std Book" charset="0"/>
              </a:rPr>
              <a:t>Word2Vec / Doc2Vec</a:t>
            </a:r>
            <a:endParaRPr lang="en-US" sz="2000" dirty="0">
              <a:latin typeface="Circular Std Book" charset="0"/>
              <a:ea typeface="Circular Std Book" charset="0"/>
              <a:cs typeface="Circular Std Book" charset="0"/>
            </a:endParaRPr>
          </a:p>
        </p:txBody>
      </p:sp>
      <p:sp>
        <p:nvSpPr>
          <p:cNvPr id="67" name="Content Placeholder 4"/>
          <p:cNvSpPr txBox="1">
            <a:spLocks/>
          </p:cNvSpPr>
          <p:nvPr/>
        </p:nvSpPr>
        <p:spPr>
          <a:xfrm>
            <a:off x="5121268" y="3805048"/>
            <a:ext cx="2008746" cy="1263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smtClean="0">
                <a:latin typeface="Circular Std Book" charset="0"/>
                <a:ea typeface="Circular Std Book" charset="0"/>
                <a:cs typeface="Circular Std Book" charset="0"/>
              </a:rPr>
              <a:t>TFIDF &amp; Naïve Bayes</a:t>
            </a:r>
            <a:endParaRPr lang="en-US" sz="2000" dirty="0">
              <a:latin typeface="Circular Std Book" charset="0"/>
              <a:ea typeface="Circular Std Book" charset="0"/>
              <a:cs typeface="Circular Std Book" charset="0"/>
            </a:endParaRPr>
          </a:p>
        </p:txBody>
      </p:sp>
      <p:sp>
        <p:nvSpPr>
          <p:cNvPr id="68" name="Content Placeholder 4"/>
          <p:cNvSpPr txBox="1">
            <a:spLocks/>
          </p:cNvSpPr>
          <p:nvPr/>
        </p:nvSpPr>
        <p:spPr>
          <a:xfrm>
            <a:off x="7956273" y="3733800"/>
            <a:ext cx="2237038" cy="1316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smtClean="0">
                <a:latin typeface="Circular Std Book" charset="0"/>
                <a:ea typeface="Circular Std Book" charset="0"/>
                <a:cs typeface="Circular Std Book" charset="0"/>
              </a:rPr>
              <a:t>TFIDF &amp;</a:t>
            </a:r>
            <a:br>
              <a:rPr lang="en-US" sz="2000" dirty="0" smtClean="0">
                <a:latin typeface="Circular Std Book" charset="0"/>
                <a:ea typeface="Circular Std Book" charset="0"/>
                <a:cs typeface="Circular Std Book" charset="0"/>
              </a:rPr>
            </a:br>
            <a:r>
              <a:rPr lang="en-US" sz="2000" dirty="0" smtClean="0">
                <a:latin typeface="Circular Std Book" charset="0"/>
                <a:ea typeface="Circular Std Book" charset="0"/>
                <a:cs typeface="Circular Std Book" charset="0"/>
              </a:rPr>
              <a:t>Gradient Boosted Trees</a:t>
            </a:r>
            <a:endParaRPr lang="en-US" sz="2000" dirty="0">
              <a:latin typeface="Circular Std Book" charset="0"/>
              <a:ea typeface="Circular Std Book" charset="0"/>
              <a:cs typeface="Circular Std Book" charset="0"/>
            </a:endParaRPr>
          </a:p>
        </p:txBody>
      </p:sp>
      <p:sp>
        <p:nvSpPr>
          <p:cNvPr id="70" name="Content Placeholder 6"/>
          <p:cNvSpPr txBox="1">
            <a:spLocks/>
          </p:cNvSpPr>
          <p:nvPr/>
        </p:nvSpPr>
        <p:spPr>
          <a:xfrm>
            <a:off x="261921" y="5643986"/>
            <a:ext cx="2211456" cy="688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Circular Std Book" charset="0"/>
                <a:ea typeface="Circular Std Book" charset="0"/>
                <a:cs typeface="Circular Std Book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Circular Std Book" charset="0"/>
                <a:ea typeface="Circular Std Book" charset="0"/>
                <a:cs typeface="Circular Std Book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Circular Std Book" charset="0"/>
                <a:ea typeface="Circular Std Book" charset="0"/>
                <a:cs typeface="Circular Std Book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Circular Std Book" charset="0"/>
                <a:ea typeface="Circular Std Book" charset="0"/>
                <a:cs typeface="Circular Std Book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Circular Std Book" charset="0"/>
                <a:ea typeface="Circular Std Book" charset="0"/>
                <a:cs typeface="Circular Std Book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latin typeface="Circular Std Medium" charset="0"/>
                <a:ea typeface="Circular Std Medium" charset="0"/>
                <a:cs typeface="Circular Std Medium" charset="0"/>
              </a:rPr>
              <a:t>Re-Ranking</a:t>
            </a:r>
            <a:endParaRPr lang="en-US" dirty="0">
              <a:latin typeface="Circular Std Medium" charset="0"/>
              <a:ea typeface="Circular Std Medium" charset="0"/>
              <a:cs typeface="Circular Std Medium" charset="0"/>
            </a:endParaRPr>
          </a:p>
        </p:txBody>
      </p:sp>
      <p:sp>
        <p:nvSpPr>
          <p:cNvPr id="72" name="Content Placeholder 4"/>
          <p:cNvSpPr txBox="1">
            <a:spLocks/>
          </p:cNvSpPr>
          <p:nvPr/>
        </p:nvSpPr>
        <p:spPr>
          <a:xfrm>
            <a:off x="2314665" y="5411444"/>
            <a:ext cx="7878645" cy="1263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smtClean="0">
                <a:latin typeface="Circular Std Book" charset="0"/>
                <a:ea typeface="Circular Std Book" charset="0"/>
                <a:cs typeface="Circular Std Book" charset="0"/>
              </a:rPr>
              <a:t>Implemented Custom Weighting &amp; Scoring Function </a:t>
            </a:r>
            <a:endParaRPr lang="en-US" sz="2000" dirty="0">
              <a:latin typeface="Circular Std Book" charset="0"/>
              <a:ea typeface="Circular Std Book" charset="0"/>
              <a:cs typeface="Circular Std Book" charset="0"/>
            </a:endParaRPr>
          </a:p>
        </p:txBody>
      </p:sp>
      <p:cxnSp>
        <p:nvCxnSpPr>
          <p:cNvPr id="74" name="Straight Connector 73"/>
          <p:cNvCxnSpPr>
            <a:stCxn id="32" idx="2"/>
            <a:endCxn id="39" idx="0"/>
          </p:cNvCxnSpPr>
          <p:nvPr/>
        </p:nvCxnSpPr>
        <p:spPr>
          <a:xfrm flipH="1">
            <a:off x="6253988" y="2192976"/>
            <a:ext cx="1910938" cy="4214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ontent Placeholder 4"/>
          <p:cNvSpPr txBox="1">
            <a:spLocks/>
          </p:cNvSpPr>
          <p:nvPr/>
        </p:nvSpPr>
        <p:spPr>
          <a:xfrm>
            <a:off x="11706559" y="1425468"/>
            <a:ext cx="1293375" cy="9829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200" dirty="0" err="1" smtClean="0">
                <a:latin typeface="Circular Std Book" charset="0"/>
                <a:ea typeface="Circular Std Book" charset="0"/>
                <a:cs typeface="Circular Std Book" charset="0"/>
              </a:rPr>
              <a:t>MongoDB</a:t>
            </a:r>
            <a:r>
              <a:rPr lang="en-US" sz="1200" dirty="0" smtClean="0">
                <a:latin typeface="Circular Std Book" charset="0"/>
                <a:ea typeface="Circular Std Book" charset="0"/>
                <a:cs typeface="Circular Std Book" charset="0"/>
              </a:rPr>
              <a:t> Logo</a:t>
            </a:r>
            <a:endParaRPr lang="en-US" sz="1200" dirty="0">
              <a:latin typeface="Circular Std Book" charset="0"/>
              <a:ea typeface="Circular Std Book" charset="0"/>
              <a:cs typeface="Circular Std Book" charset="0"/>
            </a:endParaRPr>
          </a:p>
        </p:txBody>
      </p:sp>
      <p:sp>
        <p:nvSpPr>
          <p:cNvPr id="81" name="Content Placeholder 4"/>
          <p:cNvSpPr txBox="1">
            <a:spLocks/>
          </p:cNvSpPr>
          <p:nvPr/>
        </p:nvSpPr>
        <p:spPr>
          <a:xfrm>
            <a:off x="10253691" y="1459364"/>
            <a:ext cx="1293375" cy="9829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200" dirty="0" smtClean="0">
                <a:latin typeface="Circular Std Book" charset="0"/>
                <a:ea typeface="Circular Std Book" charset="0"/>
                <a:cs typeface="Circular Std Book" charset="0"/>
              </a:rPr>
              <a:t>Requests + Beautiful Soup Logo</a:t>
            </a:r>
            <a:endParaRPr lang="en-US" sz="1200" dirty="0">
              <a:latin typeface="Circular Std Book" charset="0"/>
              <a:ea typeface="Circular Std Book" charset="0"/>
              <a:cs typeface="Circular Std Book" charset="0"/>
            </a:endParaRPr>
          </a:p>
        </p:txBody>
      </p:sp>
      <p:sp>
        <p:nvSpPr>
          <p:cNvPr id="82" name="Content Placeholder 4"/>
          <p:cNvSpPr txBox="1">
            <a:spLocks/>
          </p:cNvSpPr>
          <p:nvPr/>
        </p:nvSpPr>
        <p:spPr>
          <a:xfrm>
            <a:off x="10764677" y="2560894"/>
            <a:ext cx="1293375" cy="9829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200" smtClean="0">
                <a:latin typeface="Circular Std Book" charset="0"/>
                <a:ea typeface="Circular Std Book" charset="0"/>
                <a:cs typeface="Circular Std Book" charset="0"/>
              </a:rPr>
              <a:t>NLTK </a:t>
            </a:r>
            <a:r>
              <a:rPr lang="en-US" sz="1200" dirty="0" smtClean="0">
                <a:latin typeface="Circular Std Book" charset="0"/>
                <a:ea typeface="Circular Std Book" charset="0"/>
                <a:cs typeface="Circular Std Book" charset="0"/>
              </a:rPr>
              <a:t>Logo</a:t>
            </a:r>
            <a:endParaRPr lang="en-US" sz="1200" dirty="0">
              <a:latin typeface="Circular Std Book" charset="0"/>
              <a:ea typeface="Circular Std Book" charset="0"/>
              <a:cs typeface="Circular Std Book" charset="0"/>
            </a:endParaRPr>
          </a:p>
        </p:txBody>
      </p:sp>
      <p:sp>
        <p:nvSpPr>
          <p:cNvPr id="83" name="Content Placeholder 4"/>
          <p:cNvSpPr txBox="1">
            <a:spLocks/>
          </p:cNvSpPr>
          <p:nvPr/>
        </p:nvSpPr>
        <p:spPr>
          <a:xfrm>
            <a:off x="10236966" y="4085869"/>
            <a:ext cx="1293375" cy="9829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200" dirty="0" err="1" smtClean="0">
                <a:latin typeface="Circular Std Book" charset="0"/>
                <a:ea typeface="Circular Std Book" charset="0"/>
                <a:cs typeface="Circular Std Book" charset="0"/>
              </a:rPr>
              <a:t>Gensim</a:t>
            </a:r>
            <a:r>
              <a:rPr lang="en-US" sz="1200" dirty="0" smtClean="0">
                <a:latin typeface="Circular Std Book" charset="0"/>
                <a:ea typeface="Circular Std Book" charset="0"/>
                <a:cs typeface="Circular Std Book" charset="0"/>
              </a:rPr>
              <a:t> Logo</a:t>
            </a:r>
            <a:endParaRPr lang="en-US" sz="1200" dirty="0">
              <a:latin typeface="Circular Std Book" charset="0"/>
              <a:ea typeface="Circular Std Book" charset="0"/>
              <a:cs typeface="Circular Std Book" charset="0"/>
            </a:endParaRPr>
          </a:p>
        </p:txBody>
      </p:sp>
      <p:sp>
        <p:nvSpPr>
          <p:cNvPr id="84" name="Content Placeholder 4"/>
          <p:cNvSpPr txBox="1">
            <a:spLocks/>
          </p:cNvSpPr>
          <p:nvPr/>
        </p:nvSpPr>
        <p:spPr>
          <a:xfrm>
            <a:off x="11557975" y="4085869"/>
            <a:ext cx="1293375" cy="9829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200" dirty="0" err="1" smtClean="0">
                <a:latin typeface="Circular Std Book" charset="0"/>
                <a:ea typeface="Circular Std Book" charset="0"/>
                <a:cs typeface="Circular Std Book" charset="0"/>
              </a:rPr>
              <a:t>Scikit</a:t>
            </a:r>
            <a:r>
              <a:rPr lang="en-US" sz="1200" dirty="0" smtClean="0">
                <a:latin typeface="Circular Std Book" charset="0"/>
                <a:ea typeface="Circular Std Book" charset="0"/>
                <a:cs typeface="Circular Std Book" charset="0"/>
              </a:rPr>
              <a:t> Logo</a:t>
            </a:r>
            <a:endParaRPr lang="en-US" sz="1200" dirty="0">
              <a:latin typeface="Circular Std Book" charset="0"/>
              <a:ea typeface="Circular Std Book" charset="0"/>
              <a:cs typeface="Circular Std Book" charset="0"/>
            </a:endParaRPr>
          </a:p>
        </p:txBody>
      </p:sp>
      <p:sp>
        <p:nvSpPr>
          <p:cNvPr id="85" name="Content Placeholder 4"/>
          <p:cNvSpPr txBox="1">
            <a:spLocks/>
          </p:cNvSpPr>
          <p:nvPr/>
        </p:nvSpPr>
        <p:spPr>
          <a:xfrm>
            <a:off x="10551556" y="5496834"/>
            <a:ext cx="1293375" cy="9829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200" smtClean="0">
                <a:latin typeface="Circular Std Book" charset="0"/>
                <a:ea typeface="Circular Std Book" charset="0"/>
                <a:cs typeface="Circular Std Book" charset="0"/>
              </a:rPr>
              <a:t>Moz</a:t>
            </a:r>
            <a:r>
              <a:rPr lang="en-US" sz="1200" dirty="0" smtClean="0">
                <a:latin typeface="Circular Std Book" charset="0"/>
                <a:ea typeface="Circular Std Book" charset="0"/>
                <a:cs typeface="Circular Std Book" charset="0"/>
              </a:rPr>
              <a:t> Logo</a:t>
            </a:r>
            <a:endParaRPr lang="en-US" sz="1200" dirty="0">
              <a:latin typeface="Circular Std Book" charset="0"/>
              <a:ea typeface="Circular Std Book" charset="0"/>
              <a:cs typeface="Circular Std Book" charset="0"/>
            </a:endParaRPr>
          </a:p>
        </p:txBody>
      </p:sp>
      <p:cxnSp>
        <p:nvCxnSpPr>
          <p:cNvPr id="90" name="Straight Connector 89"/>
          <p:cNvCxnSpPr>
            <a:stCxn id="67" idx="0"/>
            <a:endCxn id="39" idx="2"/>
          </p:cNvCxnSpPr>
          <p:nvPr/>
        </p:nvCxnSpPr>
        <p:spPr>
          <a:xfrm flipV="1">
            <a:off x="6125641" y="3470150"/>
            <a:ext cx="128347" cy="3348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68" idx="0"/>
            <a:endCxn id="39" idx="2"/>
          </p:cNvCxnSpPr>
          <p:nvPr/>
        </p:nvCxnSpPr>
        <p:spPr>
          <a:xfrm flipH="1" flipV="1">
            <a:off x="6253988" y="3470150"/>
            <a:ext cx="2820804" cy="263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72" idx="0"/>
            <a:endCxn id="67" idx="2"/>
          </p:cNvCxnSpPr>
          <p:nvPr/>
        </p:nvCxnSpPr>
        <p:spPr>
          <a:xfrm flipH="1" flipV="1">
            <a:off x="6125641" y="5068861"/>
            <a:ext cx="128347" cy="3425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8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838200" y="1409345"/>
            <a:ext cx="3628868" cy="866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 err="1" smtClean="0"/>
              <a:t>AirBnB</a:t>
            </a:r>
            <a:r>
              <a:rPr lang="en-US" dirty="0" smtClean="0"/>
              <a:t> Listing  Thumbnail A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537953"/>
              </p:ext>
            </p:extLst>
          </p:nvPr>
        </p:nvGraphicFramePr>
        <p:xfrm>
          <a:off x="838200" y="2402073"/>
          <a:ext cx="3628868" cy="76264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07217"/>
                <a:gridCol w="907217"/>
                <a:gridCol w="907217"/>
                <a:gridCol w="907217"/>
              </a:tblGrid>
              <a:tr h="1935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Artsy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Shopping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Dining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Nightlife</a:t>
                      </a:r>
                      <a:endParaRPr lang="en-US" sz="1400" dirty="0"/>
                    </a:p>
                  </a:txBody>
                  <a:tcPr/>
                </a:tc>
              </a:tr>
              <a:tr h="4578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👍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👍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🚫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👍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Content Placeholder 4"/>
          <p:cNvSpPr txBox="1">
            <a:spLocks/>
          </p:cNvSpPr>
          <p:nvPr/>
        </p:nvSpPr>
        <p:spPr>
          <a:xfrm>
            <a:off x="823210" y="3264025"/>
            <a:ext cx="3628868" cy="866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 err="1" smtClean="0"/>
              <a:t>AirBnB</a:t>
            </a:r>
            <a:r>
              <a:rPr lang="en-US" dirty="0" smtClean="0"/>
              <a:t> Listing  Thumbnail B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054660"/>
              </p:ext>
            </p:extLst>
          </p:nvPr>
        </p:nvGraphicFramePr>
        <p:xfrm>
          <a:off x="823210" y="4256753"/>
          <a:ext cx="3628868" cy="76264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07217"/>
                <a:gridCol w="907217"/>
                <a:gridCol w="907217"/>
                <a:gridCol w="907217"/>
              </a:tblGrid>
              <a:tr h="1935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Artsy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Shopping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Dining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Nightlife</a:t>
                      </a:r>
                      <a:endParaRPr lang="en-US" sz="1400" dirty="0"/>
                    </a:p>
                  </a:txBody>
                  <a:tcPr/>
                </a:tc>
              </a:tr>
              <a:tr h="4578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🚫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🚫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👍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🚫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Content Placeholder 4"/>
          <p:cNvSpPr txBox="1">
            <a:spLocks/>
          </p:cNvSpPr>
          <p:nvPr/>
        </p:nvSpPr>
        <p:spPr>
          <a:xfrm>
            <a:off x="823210" y="5073179"/>
            <a:ext cx="3628868" cy="866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 err="1" smtClean="0"/>
              <a:t>AirBnB</a:t>
            </a:r>
            <a:r>
              <a:rPr lang="en-US" dirty="0" smtClean="0"/>
              <a:t> Listing  Thumbnail C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252277"/>
              </p:ext>
            </p:extLst>
          </p:nvPr>
        </p:nvGraphicFramePr>
        <p:xfrm>
          <a:off x="823210" y="6065907"/>
          <a:ext cx="3628868" cy="76264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07217"/>
                <a:gridCol w="907217"/>
                <a:gridCol w="907217"/>
                <a:gridCol w="907217"/>
              </a:tblGrid>
              <a:tr h="1935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Artsy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Shopping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Dining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Nightlife</a:t>
                      </a:r>
                      <a:endParaRPr lang="en-US" sz="1400" dirty="0"/>
                    </a:p>
                  </a:txBody>
                  <a:tcPr/>
                </a:tc>
              </a:tr>
              <a:tr h="4578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👍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👍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👍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🚫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7" name="Content Placeholder 6"/>
          <p:cNvSpPr>
            <a:spLocks noGrp="1"/>
          </p:cNvSpPr>
          <p:nvPr>
            <p:ph idx="1"/>
          </p:nvPr>
        </p:nvSpPr>
        <p:spPr>
          <a:xfrm>
            <a:off x="4467068" y="3714792"/>
            <a:ext cx="2010904" cy="57049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ircular Std Medium" charset="0"/>
                <a:ea typeface="Circular Std Medium" charset="0"/>
                <a:cs typeface="Circular Std Medium" charset="0"/>
              </a:rPr>
              <a:t>X</a:t>
            </a:r>
            <a:endParaRPr lang="en-US" dirty="0">
              <a:latin typeface="Circular Std Medium" charset="0"/>
              <a:ea typeface="Circular Std Medium" charset="0"/>
              <a:cs typeface="Circular Std Medium" charset="0"/>
            </a:endParaRPr>
          </a:p>
        </p:txBody>
      </p:sp>
      <p:sp>
        <p:nvSpPr>
          <p:cNvPr id="18" name="Content Placeholder 6"/>
          <p:cNvSpPr txBox="1">
            <a:spLocks/>
          </p:cNvSpPr>
          <p:nvPr/>
        </p:nvSpPr>
        <p:spPr>
          <a:xfrm>
            <a:off x="7492986" y="3697517"/>
            <a:ext cx="2010904" cy="5704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Circular Std Book" charset="0"/>
                <a:ea typeface="Circular Std Book" charset="0"/>
                <a:cs typeface="Circular Std Book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Circular Std Book" charset="0"/>
                <a:ea typeface="Circular Std Book" charset="0"/>
                <a:cs typeface="Circular Std Book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Circular Std Book" charset="0"/>
                <a:ea typeface="Circular Std Book" charset="0"/>
                <a:cs typeface="Circular Std Book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Circular Std Book" charset="0"/>
                <a:ea typeface="Circular Std Book" charset="0"/>
                <a:cs typeface="Circular Std Book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Circular Std Book" charset="0"/>
                <a:ea typeface="Circular Std Book" charset="0"/>
                <a:cs typeface="Circular Std Book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latin typeface="Circular Std Medium" charset="0"/>
                <a:ea typeface="Circular Std Medium" charset="0"/>
                <a:cs typeface="Circular Std Medium" charset="0"/>
              </a:rPr>
              <a:t>=</a:t>
            </a:r>
            <a:endParaRPr lang="en-US" dirty="0">
              <a:latin typeface="Circular Std Medium" charset="0"/>
              <a:ea typeface="Circular Std Medium" charset="0"/>
              <a:cs typeface="Circular Std Medium" charset="0"/>
            </a:endParaRPr>
          </a:p>
        </p:txBody>
      </p:sp>
      <p:sp>
        <p:nvSpPr>
          <p:cNvPr id="21" name="Content Placeholder 4"/>
          <p:cNvSpPr txBox="1">
            <a:spLocks/>
          </p:cNvSpPr>
          <p:nvPr/>
        </p:nvSpPr>
        <p:spPr>
          <a:xfrm>
            <a:off x="8110576" y="1409345"/>
            <a:ext cx="3628868" cy="866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 err="1" smtClean="0"/>
              <a:t>AirBnB</a:t>
            </a:r>
            <a:r>
              <a:rPr lang="en-US" dirty="0" smtClean="0"/>
              <a:t> Listing  Thumbnail C</a:t>
            </a:r>
            <a:endParaRPr lang="en-US" dirty="0"/>
          </a:p>
        </p:txBody>
      </p:sp>
      <p:sp>
        <p:nvSpPr>
          <p:cNvPr id="22" name="Content Placeholder 4"/>
          <p:cNvSpPr txBox="1">
            <a:spLocks/>
          </p:cNvSpPr>
          <p:nvPr/>
        </p:nvSpPr>
        <p:spPr>
          <a:xfrm>
            <a:off x="8110576" y="3054567"/>
            <a:ext cx="3628868" cy="866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 err="1" smtClean="0"/>
              <a:t>AirBnB</a:t>
            </a:r>
            <a:r>
              <a:rPr lang="en-US" dirty="0" smtClean="0"/>
              <a:t> Listing  Thumbnail A</a:t>
            </a:r>
            <a:endParaRPr lang="en-US" dirty="0"/>
          </a:p>
        </p:txBody>
      </p:sp>
      <p:sp>
        <p:nvSpPr>
          <p:cNvPr id="23" name="Content Placeholder 4"/>
          <p:cNvSpPr txBox="1">
            <a:spLocks/>
          </p:cNvSpPr>
          <p:nvPr/>
        </p:nvSpPr>
        <p:spPr>
          <a:xfrm>
            <a:off x="8244724" y="5313317"/>
            <a:ext cx="3628868" cy="866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 err="1" smtClean="0"/>
              <a:t>AirBnB</a:t>
            </a:r>
            <a:r>
              <a:rPr lang="en-US" dirty="0" smtClean="0"/>
              <a:t> Listing  Thumbnail B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4455602" y="1883470"/>
            <a:ext cx="3654974" cy="162415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3" idx="3"/>
            <a:endCxn id="23" idx="1"/>
          </p:cNvCxnSpPr>
          <p:nvPr/>
        </p:nvCxnSpPr>
        <p:spPr>
          <a:xfrm>
            <a:off x="4452078" y="3697517"/>
            <a:ext cx="3792646" cy="2049292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5" idx="3"/>
            <a:endCxn id="21" idx="1"/>
          </p:cNvCxnSpPr>
          <p:nvPr/>
        </p:nvCxnSpPr>
        <p:spPr>
          <a:xfrm flipV="1">
            <a:off x="4452078" y="1842837"/>
            <a:ext cx="3658498" cy="366383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765" y="3172736"/>
            <a:ext cx="2368932" cy="149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03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4"/>
          <p:cNvSpPr txBox="1">
            <a:spLocks/>
          </p:cNvSpPr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4400" dirty="0" smtClean="0">
                <a:latin typeface="Circular Std Book" charset="0"/>
                <a:ea typeface="Circular Std Book" charset="0"/>
                <a:cs typeface="Circular Std Book" charset="0"/>
              </a:rPr>
              <a:t>:30 Video of App &gt;  </a:t>
            </a:r>
            <a:r>
              <a:rPr lang="en-US" sz="4400" dirty="0" err="1" smtClean="0">
                <a:latin typeface="Circular Std Book" charset="0"/>
                <a:ea typeface="Circular Std Book" charset="0"/>
                <a:cs typeface="Circular Std Book" charset="0"/>
              </a:rPr>
              <a:t>ReScoring</a:t>
            </a:r>
            <a:endParaRPr lang="en-US" sz="4400" dirty="0">
              <a:latin typeface="Circular Std Book" charset="0"/>
              <a:ea typeface="Circular Std Book" charset="0"/>
              <a:cs typeface="Circular Std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10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/ Outcomes /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Trait Models Achieved 75-80% Accuracy</a:t>
            </a:r>
          </a:p>
          <a:p>
            <a:pPr lvl="1"/>
            <a:r>
              <a:rPr lang="en-US" dirty="0" smtClean="0"/>
              <a:t>+15 </a:t>
            </a:r>
            <a:r>
              <a:rPr lang="en-US" dirty="0" err="1" smtClean="0"/>
              <a:t>pt</a:t>
            </a:r>
            <a:r>
              <a:rPr lang="en-US" dirty="0" smtClean="0"/>
              <a:t> lift over benchmark</a:t>
            </a:r>
          </a:p>
          <a:p>
            <a:endParaRPr lang="en-US" dirty="0" smtClean="0"/>
          </a:p>
          <a:p>
            <a:r>
              <a:rPr lang="en-US" dirty="0" smtClean="0"/>
              <a:t>Business Outcome Modeling showed Revenue lift of xx% (?)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144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 Scott </a:t>
            </a:r>
            <a:r>
              <a:rPr lang="en-US" dirty="0" err="1" smtClean="0"/>
              <a:t>Stukey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06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localeBnB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5A5F"/>
      </a:accent1>
      <a:accent2>
        <a:srgbClr val="ED7D31"/>
      </a:accent2>
      <a:accent3>
        <a:srgbClr val="A5A5A5"/>
      </a:accent3>
      <a:accent4>
        <a:srgbClr val="FFC000"/>
      </a:accent4>
      <a:accent5>
        <a:srgbClr val="8CE071"/>
      </a:accent5>
      <a:accent6>
        <a:srgbClr val="00D1C1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</TotalTime>
  <Words>236</Words>
  <Application>Microsoft Macintosh PowerPoint</Application>
  <PresentationFormat>Widescreen</PresentationFormat>
  <Paragraphs>92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Circular Std</vt:lpstr>
      <vt:lpstr>Circular Std Book</vt:lpstr>
      <vt:lpstr>Circular Std Medium</vt:lpstr>
      <vt:lpstr>Arial</vt:lpstr>
      <vt:lpstr>Office Theme</vt:lpstr>
      <vt:lpstr>Localebnb</vt:lpstr>
      <vt:lpstr>Motivation</vt:lpstr>
      <vt:lpstr>Problem</vt:lpstr>
      <vt:lpstr>Hypothesis</vt:lpstr>
      <vt:lpstr>Methodology</vt:lpstr>
      <vt:lpstr>Example</vt:lpstr>
      <vt:lpstr>PowerPoint Presentation</vt:lpstr>
      <vt:lpstr>Results / Outcomes / Extensions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Localebnb</dc:title>
  <dc:creator>Microsoft Office User</dc:creator>
  <cp:lastModifiedBy>Microsoft Office User</cp:lastModifiedBy>
  <cp:revision>18</cp:revision>
  <cp:lastPrinted>2015-06-26T17:03:22Z</cp:lastPrinted>
  <dcterms:created xsi:type="dcterms:W3CDTF">2015-06-25T23:21:10Z</dcterms:created>
  <dcterms:modified xsi:type="dcterms:W3CDTF">2015-06-26T17:16:48Z</dcterms:modified>
</cp:coreProperties>
</file>