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6580763" cy="27435175"/>
  <p:notesSz cx="9601200" cy="7315200"/>
  <p:defaultTextStyle>
    <a:defPPr>
      <a:defRPr lang="en-GB"/>
    </a:defPPr>
    <a:lvl1pPr algn="l" defTabSz="457200" rtl="0" fontAlgn="base">
      <a:lnSpc>
        <a:spcPct val="15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1pPr>
    <a:lvl2pPr marL="742950" indent="-285750" algn="l" defTabSz="457200" rtl="0" fontAlgn="base">
      <a:lnSpc>
        <a:spcPct val="15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2pPr>
    <a:lvl3pPr marL="1143000" indent="-228600" algn="l" defTabSz="457200" rtl="0" fontAlgn="base">
      <a:lnSpc>
        <a:spcPct val="15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defTabSz="457200" rtl="0" fontAlgn="base">
      <a:lnSpc>
        <a:spcPct val="15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defTabSz="457200" rtl="0" fontAlgn="base">
      <a:lnSpc>
        <a:spcPct val="157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CC99"/>
    <a:srgbClr val="CC00FF"/>
    <a:srgbClr val="FF99FF"/>
    <a:srgbClr val="009900"/>
    <a:srgbClr val="33CC33"/>
    <a:srgbClr val="FF5050"/>
    <a:srgbClr val="00FF00"/>
    <a:srgbClr val="FFFFFF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35" d="100"/>
          <a:sy n="35" d="100"/>
        </p:scale>
        <p:origin x="-1368" y="222"/>
      </p:cViewPr>
      <p:guideLst>
        <p:guide orient="horz" pos="1957"/>
        <p:guide pos="2461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017"/>
        <p:guide pos="223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6734F1FF-387A-4D0A-A00C-291B3C6D5AEA}" type="slidenum">
              <a:rPr lang="en-CA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1477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9601200" cy="7315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9601200" cy="7315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9601200" cy="7315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9601200" cy="7315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2053" name="AutoShape 5"/>
          <p:cNvSpPr>
            <a:spLocks noChangeArrowheads="1"/>
          </p:cNvSpPr>
          <p:nvPr/>
        </p:nvSpPr>
        <p:spPr bwMode="auto">
          <a:xfrm>
            <a:off x="0" y="0"/>
            <a:ext cx="9601200" cy="7315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0" y="0"/>
            <a:ext cx="9601200" cy="7315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2055" name="AutoShape 7"/>
          <p:cNvSpPr>
            <a:spLocks noChangeArrowheads="1"/>
          </p:cNvSpPr>
          <p:nvPr/>
        </p:nvSpPr>
        <p:spPr bwMode="auto">
          <a:xfrm>
            <a:off x="0" y="0"/>
            <a:ext cx="9601200" cy="7315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0" y="0"/>
            <a:ext cx="9601200" cy="7315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2057" name="AutoShape 9"/>
          <p:cNvSpPr>
            <a:spLocks noChangeArrowheads="1"/>
          </p:cNvSpPr>
          <p:nvPr/>
        </p:nvSpPr>
        <p:spPr bwMode="auto">
          <a:xfrm>
            <a:off x="0" y="0"/>
            <a:ext cx="9601200" cy="7315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2058" name="AutoShape 10"/>
          <p:cNvSpPr>
            <a:spLocks noChangeArrowheads="1"/>
          </p:cNvSpPr>
          <p:nvPr/>
        </p:nvSpPr>
        <p:spPr bwMode="auto">
          <a:xfrm>
            <a:off x="0" y="0"/>
            <a:ext cx="9601200" cy="7315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2059" name="AutoShape 11"/>
          <p:cNvSpPr>
            <a:spLocks noChangeArrowheads="1"/>
          </p:cNvSpPr>
          <p:nvPr/>
        </p:nvSpPr>
        <p:spPr bwMode="auto">
          <a:xfrm>
            <a:off x="0" y="0"/>
            <a:ext cx="9601200" cy="7315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2060" name="AutoShape 12"/>
          <p:cNvSpPr>
            <a:spLocks noChangeArrowheads="1"/>
          </p:cNvSpPr>
          <p:nvPr/>
        </p:nvSpPr>
        <p:spPr bwMode="auto">
          <a:xfrm>
            <a:off x="0" y="0"/>
            <a:ext cx="9601200" cy="7315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0" y="0"/>
            <a:ext cx="9602788" cy="73167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2062" name="AutoShape 14"/>
          <p:cNvSpPr>
            <a:spLocks noChangeArrowheads="1"/>
          </p:cNvSpPr>
          <p:nvPr/>
        </p:nvSpPr>
        <p:spPr bwMode="auto">
          <a:xfrm>
            <a:off x="0" y="0"/>
            <a:ext cx="9602788" cy="73167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2063" name="AutoShape 15"/>
          <p:cNvSpPr>
            <a:spLocks noChangeArrowheads="1"/>
          </p:cNvSpPr>
          <p:nvPr/>
        </p:nvSpPr>
        <p:spPr bwMode="auto">
          <a:xfrm>
            <a:off x="0" y="0"/>
            <a:ext cx="9602788" cy="73167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>
            <a:off x="0" y="0"/>
            <a:ext cx="9602788" cy="73167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2065" name="Rectangle 1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25138063" y="-18302288"/>
            <a:ext cx="50277713" cy="37707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66" name="Rectangle 18"/>
          <p:cNvSpPr>
            <a:spLocks noGrp="1" noChangeArrowheads="1"/>
          </p:cNvSpPr>
          <p:nvPr>
            <p:ph type="body"/>
          </p:nvPr>
        </p:nvSpPr>
        <p:spPr bwMode="auto">
          <a:xfrm>
            <a:off x="960438" y="3473450"/>
            <a:ext cx="7653337" cy="3267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CA" smtClean="0"/>
          </a:p>
        </p:txBody>
      </p:sp>
    </p:spTree>
    <p:extLst>
      <p:ext uri="{BB962C8B-B14F-4D97-AF65-F5344CB8AC3E}">
        <p14:creationId xmlns:p14="http://schemas.microsoft.com/office/powerpoint/2010/main" val="2789392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3001963" y="555625"/>
            <a:ext cx="3600450" cy="27432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40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60438" y="3473450"/>
            <a:ext cx="7654925" cy="326866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lIns="95088" tIns="47544" rIns="95088" bIns="47544" anchor="ctr"/>
          <a:lstStyle/>
          <a:p>
            <a:endParaRPr lang="en-CA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8523288"/>
            <a:ext cx="31094363" cy="588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5546388"/>
            <a:ext cx="25607963" cy="70119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2EE2B8E-E5AE-47F8-A449-03A004B84744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E4AB31F-7FC4-4CCF-BAE9-E61CDF79DE98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6288" y="31750"/>
            <a:ext cx="7896225" cy="26850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82850" y="31750"/>
            <a:ext cx="23541038" cy="26850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D97C5D6-63E1-445A-B4CE-47D54B18F78C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363B09B-E910-45CC-9A7D-8505766CD310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0" y="17629188"/>
            <a:ext cx="31094363" cy="54498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0" y="11628438"/>
            <a:ext cx="31094363" cy="60007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E2CAF8-B56B-439C-A976-F6B72A861CAD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82850" y="4244975"/>
            <a:ext cx="15717838" cy="2263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53088" y="4244975"/>
            <a:ext cx="15719425" cy="2263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FFE9EB9-7727-4AFD-A7A7-058B5F2F8915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8550"/>
            <a:ext cx="32923163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6140450"/>
            <a:ext cx="16162338" cy="2560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0" y="8701088"/>
            <a:ext cx="16162338" cy="158067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3275" y="6140450"/>
            <a:ext cx="16168688" cy="2560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3275" y="8701088"/>
            <a:ext cx="16168688" cy="158067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DD4D131-4AFB-4231-A680-2D15EF6FD59D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DD82254-7F27-4092-A5E3-9A6DE47E2837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F0740B3-C4F2-451A-A365-5F4C441B0902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092200"/>
            <a:ext cx="12034838" cy="464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1788" y="1092200"/>
            <a:ext cx="20450175" cy="23415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740400"/>
            <a:ext cx="12034838" cy="187674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5E4A0CF-A275-45EA-8323-DD5F1CAB1982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0738" y="19203988"/>
            <a:ext cx="21947187" cy="2268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70738" y="2451100"/>
            <a:ext cx="21947187" cy="164607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70738" y="21472525"/>
            <a:ext cx="21947187" cy="3219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244A7EC-73B0-4AB5-B88A-D6CB6D000406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482850" y="31750"/>
            <a:ext cx="31589663" cy="9998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459720" tIns="230040" rIns="459720" bIns="2300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82850" y="4244975"/>
            <a:ext cx="31589663" cy="22637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459720" tIns="230040" rIns="459720" bIns="2300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2482850" y="24537988"/>
            <a:ext cx="8188325" cy="1817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2725400" y="24537988"/>
            <a:ext cx="11115675" cy="1817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25898475" y="24537988"/>
            <a:ext cx="8175625" cy="1806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459720" tIns="230040" rIns="459720" bIns="23004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7100">
                <a:solidFill>
                  <a:srgbClr val="000000"/>
                </a:solidFill>
              </a:defRPr>
            </a:lvl1pPr>
          </a:lstStyle>
          <a:p>
            <a:fld id="{1D7B8FEE-59D8-462A-958E-C55959D2F067}" type="slidenum">
              <a:rPr lang="en-GB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lnSpc>
          <a:spcPct val="15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1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lnSpc>
          <a:spcPct val="15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100">
          <a:solidFill>
            <a:srgbClr val="000000"/>
          </a:solidFill>
          <a:latin typeface="Arial" pitchFamily="34" charset="0"/>
          <a:cs typeface="Arial" pitchFamily="34" charset="0"/>
        </a:defRPr>
      </a:lvl2pPr>
      <a:lvl3pPr marL="1143000" indent="-228600" algn="ctr" defTabSz="457200" rtl="0" eaLnBrk="0" fontAlgn="base" hangingPunct="0">
        <a:lnSpc>
          <a:spcPct val="15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100">
          <a:solidFill>
            <a:srgbClr val="000000"/>
          </a:solidFill>
          <a:latin typeface="Arial" pitchFamily="34" charset="0"/>
          <a:cs typeface="Arial" pitchFamily="34" charset="0"/>
        </a:defRPr>
      </a:lvl3pPr>
      <a:lvl4pPr marL="1600200" indent="-228600" algn="ctr" defTabSz="457200" rtl="0" eaLnBrk="0" fontAlgn="base" hangingPunct="0">
        <a:lnSpc>
          <a:spcPct val="15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100">
          <a:solidFill>
            <a:srgbClr val="000000"/>
          </a:solidFill>
          <a:latin typeface="Arial" pitchFamily="34" charset="0"/>
          <a:cs typeface="Arial" pitchFamily="34" charset="0"/>
        </a:defRPr>
      </a:lvl4pPr>
      <a:lvl5pPr marL="2057400" indent="-228600" algn="ctr" defTabSz="457200" rtl="0" eaLnBrk="0" fontAlgn="base" hangingPunct="0">
        <a:lnSpc>
          <a:spcPct val="15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100">
          <a:solidFill>
            <a:srgbClr val="000000"/>
          </a:solidFill>
          <a:latin typeface="Arial" pitchFamily="34" charset="0"/>
          <a:cs typeface="Arial" pitchFamily="34" charset="0"/>
        </a:defRPr>
      </a:lvl5pPr>
      <a:lvl6pPr marL="2514600" indent="-228600" algn="ctr" defTabSz="457200" rtl="0" eaLnBrk="0" fontAlgn="base" hangingPunct="0">
        <a:lnSpc>
          <a:spcPct val="15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100">
          <a:solidFill>
            <a:srgbClr val="000000"/>
          </a:solidFill>
          <a:latin typeface="Arial" pitchFamily="34" charset="0"/>
          <a:cs typeface="Arial" pitchFamily="34" charset="0"/>
        </a:defRPr>
      </a:lvl6pPr>
      <a:lvl7pPr marL="2971800" indent="-228600" algn="ctr" defTabSz="457200" rtl="0" eaLnBrk="0" fontAlgn="base" hangingPunct="0">
        <a:lnSpc>
          <a:spcPct val="15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100">
          <a:solidFill>
            <a:srgbClr val="000000"/>
          </a:solidFill>
          <a:latin typeface="Arial" pitchFamily="34" charset="0"/>
          <a:cs typeface="Arial" pitchFamily="34" charset="0"/>
        </a:defRPr>
      </a:lvl7pPr>
      <a:lvl8pPr marL="3429000" indent="-228600" algn="ctr" defTabSz="457200" rtl="0" eaLnBrk="0" fontAlgn="base" hangingPunct="0">
        <a:lnSpc>
          <a:spcPct val="15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100">
          <a:solidFill>
            <a:srgbClr val="000000"/>
          </a:solidFill>
          <a:latin typeface="Arial" pitchFamily="34" charset="0"/>
          <a:cs typeface="Arial" pitchFamily="34" charset="0"/>
        </a:defRPr>
      </a:lvl8pPr>
      <a:lvl9pPr marL="3886200" indent="-228600" algn="ctr" defTabSz="457200" rtl="0" eaLnBrk="0" fontAlgn="base" hangingPunct="0">
        <a:lnSpc>
          <a:spcPct val="15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100">
          <a:solidFill>
            <a:srgbClr val="00000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defTabSz="457200" rtl="0" eaLnBrk="0" fontAlgn="base" hangingPunct="0">
        <a:lnSpc>
          <a:spcPct val="157000"/>
        </a:lnSpc>
        <a:spcBef>
          <a:spcPts val="40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6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157000"/>
        </a:lnSpc>
        <a:spcBef>
          <a:spcPts val="35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41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lnSpc>
          <a:spcPct val="157000"/>
        </a:lnSpc>
        <a:spcBef>
          <a:spcPts val="30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21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lnSpc>
          <a:spcPct val="157000"/>
        </a:lnSpc>
        <a:spcBef>
          <a:spcPts val="25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01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lnSpc>
          <a:spcPct val="157000"/>
        </a:lnSpc>
        <a:spcBef>
          <a:spcPts val="25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01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lnSpc>
          <a:spcPct val="157000"/>
        </a:lnSpc>
        <a:spcBef>
          <a:spcPts val="25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01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lnSpc>
          <a:spcPct val="157000"/>
        </a:lnSpc>
        <a:spcBef>
          <a:spcPts val="25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01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lnSpc>
          <a:spcPct val="157000"/>
        </a:lnSpc>
        <a:spcBef>
          <a:spcPts val="25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01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lnSpc>
          <a:spcPct val="157000"/>
        </a:lnSpc>
        <a:spcBef>
          <a:spcPts val="25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101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FEFEF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3" y="769"/>
            <a:ext cx="5849112" cy="3995738"/>
          </a:xfrm>
          <a:prstGeom prst="rect">
            <a:avLst/>
          </a:prstGeom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9573" y="10765259"/>
            <a:ext cx="7560840" cy="3936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0" name="Rectangle 469"/>
          <p:cNvSpPr/>
          <p:nvPr/>
        </p:nvSpPr>
        <p:spPr bwMode="auto">
          <a:xfrm>
            <a:off x="24991773" y="3995738"/>
            <a:ext cx="11588640" cy="10729961"/>
          </a:xfrm>
          <a:prstGeom prst="rect">
            <a:avLst/>
          </a:prstGeom>
          <a:solidFill>
            <a:schemeClr val="bg1">
              <a:alpha val="3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5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1" name="Rectangle 720"/>
          <p:cNvSpPr/>
          <p:nvPr/>
        </p:nvSpPr>
        <p:spPr bwMode="auto">
          <a:xfrm>
            <a:off x="24956119" y="14698067"/>
            <a:ext cx="11624294" cy="10900839"/>
          </a:xfrm>
          <a:prstGeom prst="rect">
            <a:avLst/>
          </a:prstGeom>
          <a:solidFill>
            <a:schemeClr val="accent5">
              <a:lumMod val="60000"/>
              <a:lumOff val="40000"/>
              <a:alpha val="3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5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6" name="Rectangle 465"/>
          <p:cNvSpPr/>
          <p:nvPr/>
        </p:nvSpPr>
        <p:spPr bwMode="auto">
          <a:xfrm>
            <a:off x="11449621" y="3996507"/>
            <a:ext cx="13506498" cy="23366660"/>
          </a:xfrm>
          <a:prstGeom prst="rect">
            <a:avLst/>
          </a:prstGeom>
          <a:solidFill>
            <a:schemeClr val="bg2">
              <a:lumMod val="40000"/>
              <a:lumOff val="60000"/>
              <a:alpha val="11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5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7" name="Rectangle 186"/>
          <p:cNvSpPr/>
          <p:nvPr/>
        </p:nvSpPr>
        <p:spPr bwMode="auto">
          <a:xfrm>
            <a:off x="25464" y="11629355"/>
            <a:ext cx="11377155" cy="15733812"/>
          </a:xfrm>
          <a:prstGeom prst="rect">
            <a:avLst/>
          </a:prstGeom>
          <a:solidFill>
            <a:srgbClr val="FFCC99">
              <a:alpha val="1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5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9865445" y="7884939"/>
            <a:ext cx="72008" cy="5760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5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3" name="Text Box 1"/>
          <p:cNvSpPr txBox="1">
            <a:spLocks noChangeArrowheads="1"/>
          </p:cNvSpPr>
          <p:nvPr/>
        </p:nvSpPr>
        <p:spPr bwMode="auto">
          <a:xfrm>
            <a:off x="5688981" y="2451406"/>
            <a:ext cx="26498944" cy="11850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167760" tIns="83880" rIns="167760" bIns="83880">
            <a:spAutoFit/>
          </a:bodyPr>
          <a:lstStyle/>
          <a:p>
            <a:pPr algn="ctr">
              <a:lnSpc>
                <a:spcPct val="100000"/>
              </a:lnSpc>
              <a:spcBef>
                <a:spcPts val="37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</a:pPr>
            <a:r>
              <a:rPr lang="en-GB" sz="66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Shafiq Joty, Giuseppe </a:t>
            </a:r>
            <a:r>
              <a:rPr lang="en-GB" sz="6600" dirty="0" err="1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Carenini</a:t>
            </a:r>
            <a:r>
              <a:rPr lang="en-GB" sz="66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</a:t>
            </a:r>
            <a:r>
              <a:rPr lang="en-GB" sz="66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Raymond </a:t>
            </a:r>
            <a:r>
              <a:rPr lang="en-GB" sz="66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T. </a:t>
            </a:r>
            <a:r>
              <a:rPr lang="en-GB" sz="66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Ng and </a:t>
            </a:r>
            <a:r>
              <a:rPr lang="en-GB" sz="6600" dirty="0" err="1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Yashar</a:t>
            </a:r>
            <a:r>
              <a:rPr lang="en-GB" sz="6600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 </a:t>
            </a:r>
            <a:r>
              <a:rPr lang="en-GB" sz="6600" dirty="0" err="1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Mehdad</a:t>
            </a:r>
            <a:endParaRPr lang="en-GB" sz="66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529013" y="0"/>
            <a:ext cx="28658912" cy="248433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lnSpc>
                <a:spcPct val="10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  <a:tab pos="15201900" algn="l"/>
                <a:tab pos="15925800" algn="l"/>
                <a:tab pos="16649700" algn="l"/>
              </a:tabLst>
            </a:pPr>
            <a:r>
              <a:rPr lang="en-US" sz="8000" b="1" dirty="0">
                <a:solidFill>
                  <a:srgbClr val="002060"/>
                </a:solidFill>
              </a:rPr>
              <a:t>Combining Intra- and Multi-sentential Rhetorical Parsing for Document-level Discourse Analysis</a:t>
            </a:r>
            <a:endParaRPr lang="en-GB" sz="8000" b="1" dirty="0">
              <a:solidFill>
                <a:srgbClr val="002060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3361" name="Picture 289" descr="UBC_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052021" y="130175"/>
            <a:ext cx="3341440" cy="3506292"/>
          </a:xfrm>
          <a:prstGeom prst="rect">
            <a:avLst/>
          </a:prstGeom>
          <a:noFill/>
        </p:spPr>
      </p:pic>
      <p:sp>
        <p:nvSpPr>
          <p:cNvPr id="3505" name="Text Box 433"/>
          <p:cNvSpPr txBox="1">
            <a:spLocks noChangeArrowheads="1"/>
          </p:cNvSpPr>
          <p:nvPr/>
        </p:nvSpPr>
        <p:spPr bwMode="auto">
          <a:xfrm>
            <a:off x="506413" y="22266275"/>
            <a:ext cx="2400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CA" dirty="0"/>
          </a:p>
        </p:txBody>
      </p:sp>
      <p:sp>
        <p:nvSpPr>
          <p:cNvPr id="77" name="Text Box 16"/>
          <p:cNvSpPr txBox="1">
            <a:spLocks noChangeArrowheads="1"/>
          </p:cNvSpPr>
          <p:nvPr/>
        </p:nvSpPr>
        <p:spPr bwMode="auto">
          <a:xfrm>
            <a:off x="47002" y="3996507"/>
            <a:ext cx="11402619" cy="7475521"/>
          </a:xfrm>
          <a:prstGeom prst="rect">
            <a:avLst/>
          </a:prstGeom>
          <a:solidFill>
            <a:srgbClr val="FFCC99">
              <a:alpha val="51000"/>
            </a:srgb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442913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r>
              <a:rPr lang="en-US" sz="2800" dirty="0" smtClean="0">
                <a:solidFill>
                  <a:schemeClr val="tx1"/>
                </a:solidFill>
              </a:rPr>
              <a:t>                               </a:t>
            </a:r>
            <a:r>
              <a:rPr lang="en-US" sz="4800" b="1" dirty="0" smtClean="0">
                <a:solidFill>
                  <a:schemeClr val="accent6">
                    <a:lumMod val="50000"/>
                  </a:schemeClr>
                </a:solidFill>
              </a:rPr>
              <a:t>The Problem</a:t>
            </a:r>
          </a:p>
          <a:p>
            <a:pPr>
              <a:tabLst>
                <a:tab pos="0" algn="l"/>
                <a:tab pos="442913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4800" b="1" u="sng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tabLst>
                <a:tab pos="0" algn="l"/>
                <a:tab pos="442913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4800" b="1" u="sng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tabLst>
                <a:tab pos="0" algn="l"/>
                <a:tab pos="442913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  <a:tab pos="11582400" algn="l"/>
                <a:tab pos="12306300" algn="l"/>
                <a:tab pos="13030200" algn="l"/>
                <a:tab pos="13754100" algn="l"/>
                <a:tab pos="14478000" algn="l"/>
              </a:tabLst>
            </a:pPr>
            <a:endParaRPr lang="en-US" sz="4800" b="1" u="sng" dirty="0" smtClean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17451" y="5220643"/>
            <a:ext cx="11160162" cy="17569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CA" sz="2400" i="1" dirty="0" smtClean="0">
                <a:solidFill>
                  <a:schemeClr val="tx1"/>
                </a:solidFill>
                <a:latin typeface="+mn-lt"/>
              </a:rPr>
              <a:t>[But he added:]</a:t>
            </a:r>
            <a:r>
              <a:rPr lang="en-CA" sz="2400" i="1" baseline="-25000" dirty="0" smtClean="0">
                <a:solidFill>
                  <a:schemeClr val="tx1"/>
                </a:solidFill>
                <a:latin typeface="+mn-lt"/>
              </a:rPr>
              <a:t>1</a:t>
            </a:r>
            <a:r>
              <a:rPr lang="en-CA" sz="2400" i="1" dirty="0" smtClean="0">
                <a:solidFill>
                  <a:schemeClr val="tx1"/>
                </a:solidFill>
                <a:latin typeface="+mn-lt"/>
              </a:rPr>
              <a:t> [“some people use the purchasers’ index as a leading indicator,]</a:t>
            </a:r>
            <a:r>
              <a:rPr lang="en-CA" sz="2400" i="1" baseline="-25000" dirty="0" smtClean="0">
                <a:solidFill>
                  <a:schemeClr val="tx1"/>
                </a:solidFill>
                <a:latin typeface="+mn-lt"/>
              </a:rPr>
              <a:t>2</a:t>
            </a:r>
            <a:r>
              <a:rPr lang="en-CA" sz="2400" i="1" dirty="0" smtClean="0">
                <a:solidFill>
                  <a:schemeClr val="tx1"/>
                </a:solidFill>
                <a:latin typeface="+mn-lt"/>
              </a:rPr>
              <a:t> [some use it as a coincident indicator.]</a:t>
            </a:r>
            <a:r>
              <a:rPr lang="en-CA" sz="2400" i="1" baseline="-25000" dirty="0" smtClean="0">
                <a:solidFill>
                  <a:schemeClr val="tx1"/>
                </a:solidFill>
                <a:latin typeface="+mn-lt"/>
              </a:rPr>
              <a:t>3</a:t>
            </a:r>
            <a:r>
              <a:rPr lang="en-CA" sz="2400" i="1" dirty="0" smtClean="0">
                <a:solidFill>
                  <a:schemeClr val="tx1"/>
                </a:solidFill>
                <a:latin typeface="+mn-lt"/>
              </a:rPr>
              <a:t> [But the thing it’s supposed to measure]</a:t>
            </a:r>
            <a:r>
              <a:rPr lang="en-CA" sz="2400" i="1" baseline="-25000" dirty="0" smtClean="0">
                <a:solidFill>
                  <a:schemeClr val="tx1"/>
                </a:solidFill>
                <a:latin typeface="+mn-lt"/>
              </a:rPr>
              <a:t>4</a:t>
            </a:r>
            <a:r>
              <a:rPr lang="en-CA" sz="2400" i="1" dirty="0" smtClean="0">
                <a:solidFill>
                  <a:schemeClr val="tx1"/>
                </a:solidFill>
                <a:latin typeface="+mn-lt"/>
              </a:rPr>
              <a:t> [-- manufacturing strength --]</a:t>
            </a:r>
            <a:r>
              <a:rPr lang="en-CA" sz="2400" i="1" baseline="-25000" dirty="0" smtClean="0">
                <a:solidFill>
                  <a:schemeClr val="tx1"/>
                </a:solidFill>
                <a:latin typeface="+mn-lt"/>
              </a:rPr>
              <a:t>5</a:t>
            </a:r>
            <a:r>
              <a:rPr lang="en-CA" sz="2400" i="1" dirty="0" smtClean="0">
                <a:solidFill>
                  <a:schemeClr val="tx1"/>
                </a:solidFill>
                <a:latin typeface="+mn-lt"/>
              </a:rPr>
              <a:t>  [It missed altogether last month” &lt;P&gt;]</a:t>
            </a:r>
            <a:r>
              <a:rPr lang="en-CA" sz="2400" i="1" baseline="-25000" dirty="0" smtClean="0">
                <a:solidFill>
                  <a:schemeClr val="tx1"/>
                </a:solidFill>
                <a:latin typeface="+mn-lt"/>
              </a:rPr>
              <a:t>6</a:t>
            </a:r>
            <a:endParaRPr lang="en-CA" sz="2400" i="1" baseline="-25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5" name="Down Arrow 104"/>
          <p:cNvSpPr/>
          <p:nvPr/>
        </p:nvSpPr>
        <p:spPr bwMode="auto">
          <a:xfrm>
            <a:off x="5054661" y="7092851"/>
            <a:ext cx="898957" cy="761191"/>
          </a:xfrm>
          <a:prstGeom prst="downArrow">
            <a:avLst>
              <a:gd name="adj1" fmla="val 50000"/>
              <a:gd name="adj2" fmla="val 5549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5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Rectangle 137"/>
          <p:cNvSpPr/>
          <p:nvPr/>
        </p:nvSpPr>
        <p:spPr bwMode="auto">
          <a:xfrm>
            <a:off x="144365" y="8533011"/>
            <a:ext cx="216024" cy="5040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5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48421" y="11629355"/>
            <a:ext cx="10513167" cy="1252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 smtClean="0">
                <a:solidFill>
                  <a:schemeClr val="accent6">
                    <a:lumMod val="50000"/>
                  </a:schemeClr>
                </a:solidFill>
              </a:rPr>
              <a:t>Discourse Parsing Framework</a:t>
            </a:r>
            <a:endParaRPr lang="en-CA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72357" y="19428385"/>
            <a:ext cx="7488832" cy="3002170"/>
            <a:chOff x="76200" y="4916688"/>
            <a:chExt cx="5334000" cy="2246112"/>
          </a:xfrm>
        </p:grpSpPr>
        <p:sp>
          <p:nvSpPr>
            <p:cNvPr id="144" name="Oval 143"/>
            <p:cNvSpPr/>
            <p:nvPr/>
          </p:nvSpPr>
          <p:spPr bwMode="auto">
            <a:xfrm>
              <a:off x="76200" y="6400800"/>
              <a:ext cx="685800" cy="6858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e</a:t>
              </a:r>
              <a:r>
                <a:rPr kumimoji="0" lang="en-CA" sz="36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1</a:t>
              </a:r>
              <a:endParaRPr kumimoji="0" lang="en-CA" sz="4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45" name="Oval 144"/>
            <p:cNvSpPr/>
            <p:nvPr/>
          </p:nvSpPr>
          <p:spPr bwMode="auto">
            <a:xfrm>
              <a:off x="1143000" y="6400800"/>
              <a:ext cx="685800" cy="6858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e</a:t>
              </a:r>
              <a:r>
                <a:rPr kumimoji="0" lang="en-CA" sz="36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2</a:t>
              </a:r>
              <a:endParaRPr kumimoji="0" lang="en-CA" sz="4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46" name="Oval 145"/>
            <p:cNvSpPr/>
            <p:nvPr/>
          </p:nvSpPr>
          <p:spPr bwMode="auto">
            <a:xfrm>
              <a:off x="1905000" y="6400800"/>
              <a:ext cx="685800" cy="6858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e</a:t>
              </a:r>
              <a:r>
                <a:rPr kumimoji="0" lang="en-CA" sz="36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3</a:t>
              </a:r>
              <a:endParaRPr kumimoji="0" lang="en-CA" sz="4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371600" y="5602489"/>
              <a:ext cx="990600" cy="586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CA" sz="3200" dirty="0" smtClean="0">
                  <a:solidFill>
                    <a:schemeClr val="tx1"/>
                  </a:solidFill>
                  <a:latin typeface="+mn-lt"/>
                </a:rPr>
                <a:t>R</a:t>
              </a:r>
              <a:r>
                <a:rPr lang="en-CA" sz="3200" baseline="-25000" dirty="0" smtClean="0">
                  <a:solidFill>
                    <a:schemeClr val="tx1"/>
                  </a:solidFill>
                  <a:latin typeface="+mn-lt"/>
                </a:rPr>
                <a:t>2-3</a:t>
              </a:r>
            </a:p>
          </p:txBody>
        </p:sp>
        <p:cxnSp>
          <p:nvCxnSpPr>
            <p:cNvPr id="148" name="Straight Connector 147"/>
            <p:cNvCxnSpPr>
              <a:stCxn id="147" idx="2"/>
            </p:cNvCxnSpPr>
            <p:nvPr/>
          </p:nvCxnSpPr>
          <p:spPr bwMode="auto">
            <a:xfrm flipH="1">
              <a:off x="1600200" y="6189405"/>
              <a:ext cx="266700" cy="211397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>
              <a:stCxn id="147" idx="2"/>
              <a:endCxn id="146" idx="0"/>
            </p:cNvCxnSpPr>
            <p:nvPr/>
          </p:nvCxnSpPr>
          <p:spPr bwMode="auto">
            <a:xfrm>
              <a:off x="1866900" y="6189405"/>
              <a:ext cx="381000" cy="211397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0" name="TextBox 149"/>
            <p:cNvSpPr txBox="1"/>
            <p:nvPr/>
          </p:nvSpPr>
          <p:spPr>
            <a:xfrm>
              <a:off x="457200" y="4916688"/>
              <a:ext cx="990600" cy="586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CA" sz="3200" dirty="0" smtClean="0">
                  <a:solidFill>
                    <a:schemeClr val="tx1"/>
                  </a:solidFill>
                  <a:latin typeface="+mn-lt"/>
                </a:rPr>
                <a:t>R</a:t>
              </a:r>
              <a:r>
                <a:rPr lang="en-CA" sz="3200" baseline="-25000" dirty="0" smtClean="0">
                  <a:solidFill>
                    <a:schemeClr val="tx1"/>
                  </a:solidFill>
                  <a:latin typeface="+mn-lt"/>
                </a:rPr>
                <a:t>1-3</a:t>
              </a:r>
            </a:p>
          </p:txBody>
        </p:sp>
        <p:cxnSp>
          <p:nvCxnSpPr>
            <p:cNvPr id="151" name="Straight Connector 150"/>
            <p:cNvCxnSpPr>
              <a:stCxn id="150" idx="2"/>
              <a:endCxn id="144" idx="0"/>
            </p:cNvCxnSpPr>
            <p:nvPr/>
          </p:nvCxnSpPr>
          <p:spPr bwMode="auto">
            <a:xfrm flipH="1">
              <a:off x="419100" y="5503605"/>
              <a:ext cx="533400" cy="897197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Straight Connector 151"/>
            <p:cNvCxnSpPr>
              <a:stCxn id="150" idx="2"/>
              <a:endCxn id="147" idx="1"/>
            </p:cNvCxnSpPr>
            <p:nvPr/>
          </p:nvCxnSpPr>
          <p:spPr bwMode="auto">
            <a:xfrm>
              <a:off x="952500" y="5503605"/>
              <a:ext cx="419100" cy="392343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3" name="Oval 152"/>
            <p:cNvSpPr/>
            <p:nvPr/>
          </p:nvSpPr>
          <p:spPr bwMode="auto">
            <a:xfrm>
              <a:off x="2895600" y="6477000"/>
              <a:ext cx="685800" cy="6858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e</a:t>
              </a:r>
              <a:r>
                <a:rPr kumimoji="0" lang="en-CA" sz="36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1</a:t>
              </a:r>
              <a:endParaRPr kumimoji="0" lang="en-CA" sz="4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54" name="Oval 153"/>
            <p:cNvSpPr/>
            <p:nvPr/>
          </p:nvSpPr>
          <p:spPr bwMode="auto">
            <a:xfrm>
              <a:off x="3657600" y="6477000"/>
              <a:ext cx="685800" cy="6858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e</a:t>
              </a:r>
              <a:r>
                <a:rPr kumimoji="0" lang="en-CA" sz="36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2</a:t>
              </a:r>
              <a:endParaRPr kumimoji="0" lang="en-CA" sz="4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55" name="Oval 154"/>
            <p:cNvSpPr/>
            <p:nvPr/>
          </p:nvSpPr>
          <p:spPr bwMode="auto">
            <a:xfrm>
              <a:off x="4724400" y="6477000"/>
              <a:ext cx="685800" cy="6858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3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e</a:t>
              </a:r>
              <a:r>
                <a:rPr kumimoji="0" lang="en-CA" sz="36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3</a:t>
              </a:r>
              <a:endParaRPr kumimoji="0" lang="en-CA" sz="4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124200" y="5677486"/>
              <a:ext cx="990600" cy="5893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CA" sz="3200" dirty="0" smtClean="0">
                  <a:solidFill>
                    <a:schemeClr val="tx1"/>
                  </a:solidFill>
                  <a:latin typeface="+mn-lt"/>
                </a:rPr>
                <a:t>R</a:t>
              </a:r>
              <a:r>
                <a:rPr lang="en-CA" sz="3200" baseline="-25000" dirty="0" smtClean="0">
                  <a:solidFill>
                    <a:schemeClr val="tx1"/>
                  </a:solidFill>
                  <a:latin typeface="+mn-lt"/>
                </a:rPr>
                <a:t>1-2</a:t>
              </a:r>
            </a:p>
          </p:txBody>
        </p:sp>
        <p:cxnSp>
          <p:nvCxnSpPr>
            <p:cNvPr id="157" name="Straight Connector 156"/>
            <p:cNvCxnSpPr>
              <a:stCxn id="156" idx="2"/>
            </p:cNvCxnSpPr>
            <p:nvPr/>
          </p:nvCxnSpPr>
          <p:spPr bwMode="auto">
            <a:xfrm flipH="1">
              <a:off x="3352800" y="6266810"/>
              <a:ext cx="266700" cy="210193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8" name="Straight Connector 157"/>
            <p:cNvCxnSpPr>
              <a:stCxn id="156" idx="2"/>
            </p:cNvCxnSpPr>
            <p:nvPr/>
          </p:nvCxnSpPr>
          <p:spPr bwMode="auto">
            <a:xfrm>
              <a:off x="3619500" y="6266810"/>
              <a:ext cx="230093" cy="210193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9" name="TextBox 158"/>
            <p:cNvSpPr txBox="1"/>
            <p:nvPr/>
          </p:nvSpPr>
          <p:spPr>
            <a:xfrm>
              <a:off x="3810000" y="4935800"/>
              <a:ext cx="990600" cy="586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CA" sz="3200" dirty="0" smtClean="0">
                  <a:solidFill>
                    <a:schemeClr val="tx1"/>
                  </a:solidFill>
                  <a:latin typeface="+mn-lt"/>
                </a:rPr>
                <a:t>R</a:t>
              </a:r>
              <a:r>
                <a:rPr lang="en-CA" sz="3200" baseline="-25000" dirty="0" smtClean="0">
                  <a:solidFill>
                    <a:schemeClr val="tx1"/>
                  </a:solidFill>
                  <a:latin typeface="+mn-lt"/>
                </a:rPr>
                <a:t>1-3</a:t>
              </a:r>
            </a:p>
          </p:txBody>
        </p:sp>
        <p:cxnSp>
          <p:nvCxnSpPr>
            <p:cNvPr id="160" name="Straight Connector 159"/>
            <p:cNvCxnSpPr>
              <a:stCxn id="159" idx="2"/>
            </p:cNvCxnSpPr>
            <p:nvPr/>
          </p:nvCxnSpPr>
          <p:spPr bwMode="auto">
            <a:xfrm flipH="1">
              <a:off x="4076760" y="5522715"/>
              <a:ext cx="228540" cy="149749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Straight Connector 160"/>
            <p:cNvCxnSpPr>
              <a:stCxn id="159" idx="2"/>
              <a:endCxn id="155" idx="0"/>
            </p:cNvCxnSpPr>
            <p:nvPr/>
          </p:nvCxnSpPr>
          <p:spPr bwMode="auto">
            <a:xfrm>
              <a:off x="4305300" y="5522715"/>
              <a:ext cx="762000" cy="954287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Straight Connector 161"/>
            <p:cNvCxnSpPr/>
            <p:nvPr/>
          </p:nvCxnSpPr>
          <p:spPr bwMode="auto">
            <a:xfrm>
              <a:off x="2743200" y="5314890"/>
              <a:ext cx="0" cy="1771710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68" name="TextBox 167"/>
          <p:cNvSpPr txBox="1"/>
          <p:nvPr/>
        </p:nvSpPr>
        <p:spPr>
          <a:xfrm>
            <a:off x="72357" y="17580000"/>
            <a:ext cx="4017640" cy="962123"/>
          </a:xfrm>
          <a:prstGeom prst="rect">
            <a:avLst/>
          </a:prstGeom>
          <a:solidFill>
            <a:schemeClr val="accent2">
              <a:lumMod val="40000"/>
              <a:lumOff val="60000"/>
              <a:alpha val="4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solidFill>
                  <a:schemeClr val="tx1"/>
                </a:solidFill>
                <a:latin typeface="+mn-lt"/>
              </a:rPr>
              <a:t>1. Parsing model</a:t>
            </a:r>
            <a:endParaRPr lang="en-CA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176813" y="17606019"/>
            <a:ext cx="7488832" cy="865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3200" dirty="0" smtClean="0">
                <a:solidFill>
                  <a:schemeClr val="tx1"/>
                </a:solidFill>
                <a:latin typeface="+mn-lt"/>
              </a:rPr>
              <a:t>a</a:t>
            </a:r>
            <a:r>
              <a:rPr lang="en-CA" sz="3200" dirty="0" smtClean="0">
                <a:solidFill>
                  <a:schemeClr val="tx1"/>
                </a:solidFill>
                <a:latin typeface="+mn-lt"/>
              </a:rPr>
              <a:t>ssigns probabilities to all </a:t>
            </a:r>
            <a:r>
              <a:rPr lang="en-CA" sz="3200" dirty="0" smtClean="0">
                <a:solidFill>
                  <a:schemeClr val="tx1"/>
                </a:solidFill>
                <a:latin typeface="+mn-lt"/>
              </a:rPr>
              <a:t>possible </a:t>
            </a:r>
            <a:r>
              <a:rPr lang="en-CA" sz="3200" dirty="0" smtClean="0">
                <a:solidFill>
                  <a:schemeClr val="tx1"/>
                </a:solidFill>
                <a:latin typeface="+mn-lt"/>
              </a:rPr>
              <a:t>DTs</a:t>
            </a:r>
            <a:endParaRPr lang="en-CA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44365" y="23294651"/>
            <a:ext cx="5008984" cy="9621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CA" sz="3600" b="1" dirty="0" smtClean="0">
                <a:solidFill>
                  <a:schemeClr val="tx1"/>
                </a:solidFill>
                <a:latin typeface="+mn-lt"/>
              </a:rPr>
              <a:t>2. Parsing algorithm</a:t>
            </a:r>
            <a:endParaRPr lang="en-CA" sz="3600" b="1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2016573" y="24374771"/>
            <a:ext cx="3600400" cy="2801416"/>
            <a:chOff x="2192383" y="4923201"/>
            <a:chExt cx="1903911" cy="2239599"/>
          </a:xfrm>
        </p:grpSpPr>
        <p:sp>
          <p:nvSpPr>
            <p:cNvPr id="172" name="Oval 171"/>
            <p:cNvSpPr/>
            <p:nvPr/>
          </p:nvSpPr>
          <p:spPr bwMode="auto">
            <a:xfrm>
              <a:off x="2192383" y="6476999"/>
              <a:ext cx="519249" cy="6857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e</a:t>
              </a:r>
              <a:r>
                <a:rPr kumimoji="0" lang="en-CA" sz="32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1</a:t>
              </a:r>
              <a:endParaRPr kumimoji="0" lang="en-CA" sz="3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73" name="Oval 172"/>
            <p:cNvSpPr/>
            <p:nvPr/>
          </p:nvSpPr>
          <p:spPr bwMode="auto">
            <a:xfrm>
              <a:off x="2769325" y="6476999"/>
              <a:ext cx="519249" cy="6857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e</a:t>
              </a:r>
              <a:r>
                <a:rPr kumimoji="0" lang="en-CA" sz="32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2</a:t>
              </a:r>
              <a:endParaRPr kumimoji="0" lang="en-CA" sz="3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74" name="Oval 173"/>
            <p:cNvSpPr/>
            <p:nvPr/>
          </p:nvSpPr>
          <p:spPr bwMode="auto">
            <a:xfrm>
              <a:off x="3577045" y="6477001"/>
              <a:ext cx="519249" cy="68579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e</a:t>
              </a:r>
              <a:r>
                <a:rPr kumimoji="0" lang="en-CA" sz="32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3</a:t>
              </a:r>
              <a:endParaRPr kumimoji="0" lang="en-CA" sz="3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365465" y="5666092"/>
              <a:ext cx="750026" cy="612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CA" sz="3200" dirty="0" smtClean="0">
                  <a:solidFill>
                    <a:schemeClr val="tx1"/>
                  </a:solidFill>
                  <a:latin typeface="+mn-lt"/>
                </a:rPr>
                <a:t>r</a:t>
              </a:r>
              <a:r>
                <a:rPr lang="en-CA" sz="3200" baseline="-25000" dirty="0" smtClean="0">
                  <a:solidFill>
                    <a:schemeClr val="tx1"/>
                  </a:solidFill>
                  <a:latin typeface="+mn-lt"/>
                </a:rPr>
                <a:t>1-2</a:t>
              </a:r>
            </a:p>
          </p:txBody>
        </p:sp>
        <p:cxnSp>
          <p:nvCxnSpPr>
            <p:cNvPr id="176" name="Straight Connector 175"/>
            <p:cNvCxnSpPr>
              <a:stCxn id="175" idx="2"/>
            </p:cNvCxnSpPr>
            <p:nvPr/>
          </p:nvCxnSpPr>
          <p:spPr bwMode="auto">
            <a:xfrm flipH="1">
              <a:off x="2538548" y="6278200"/>
              <a:ext cx="201930" cy="198801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7" name="Straight Connector 176"/>
            <p:cNvCxnSpPr>
              <a:stCxn id="175" idx="2"/>
            </p:cNvCxnSpPr>
            <p:nvPr/>
          </p:nvCxnSpPr>
          <p:spPr bwMode="auto">
            <a:xfrm>
              <a:off x="2740478" y="6278200"/>
              <a:ext cx="201930" cy="198801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8" name="TextBox 177"/>
            <p:cNvSpPr txBox="1"/>
            <p:nvPr/>
          </p:nvSpPr>
          <p:spPr>
            <a:xfrm>
              <a:off x="2884714" y="4923201"/>
              <a:ext cx="750026" cy="612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en-CA" sz="3200" dirty="0" smtClean="0">
                  <a:solidFill>
                    <a:schemeClr val="tx1"/>
                  </a:solidFill>
                  <a:latin typeface="+mn-lt"/>
                </a:rPr>
                <a:t>r</a:t>
              </a:r>
              <a:r>
                <a:rPr lang="en-CA" sz="3200" baseline="-25000" dirty="0" smtClean="0">
                  <a:solidFill>
                    <a:schemeClr val="tx1"/>
                  </a:solidFill>
                  <a:latin typeface="+mn-lt"/>
                </a:rPr>
                <a:t>1-3</a:t>
              </a:r>
            </a:p>
          </p:txBody>
        </p:sp>
        <p:cxnSp>
          <p:nvCxnSpPr>
            <p:cNvPr id="179" name="Straight Connector 178"/>
            <p:cNvCxnSpPr>
              <a:stCxn id="178" idx="2"/>
            </p:cNvCxnSpPr>
            <p:nvPr/>
          </p:nvCxnSpPr>
          <p:spPr bwMode="auto">
            <a:xfrm flipH="1">
              <a:off x="3106260" y="5535309"/>
              <a:ext cx="153467" cy="13075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0" name="Straight Connector 179"/>
            <p:cNvCxnSpPr>
              <a:stCxn id="178" idx="2"/>
              <a:endCxn id="174" idx="0"/>
            </p:cNvCxnSpPr>
            <p:nvPr/>
          </p:nvCxnSpPr>
          <p:spPr bwMode="auto">
            <a:xfrm>
              <a:off x="3259727" y="5535309"/>
              <a:ext cx="576943" cy="94169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4" name="TextBox 183"/>
          <p:cNvSpPr txBox="1"/>
          <p:nvPr/>
        </p:nvSpPr>
        <p:spPr>
          <a:xfrm>
            <a:off x="2595863" y="18956168"/>
            <a:ext cx="25146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>
              <a:lnSpc>
                <a:spcPct val="100000"/>
              </a:lnSpc>
            </a:pPr>
            <a:r>
              <a:rPr lang="en-CA" sz="2800" dirty="0" smtClean="0">
                <a:solidFill>
                  <a:schemeClr val="tx1"/>
                </a:solidFill>
                <a:latin typeface="+mn-lt"/>
              </a:rPr>
              <a:t>R ranges over set of relations</a:t>
            </a:r>
            <a:endParaRPr lang="en-CA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280624" y="23294651"/>
            <a:ext cx="5688632" cy="865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 smtClean="0">
                <a:solidFill>
                  <a:schemeClr val="tx1"/>
                </a:solidFill>
                <a:latin typeface="+mn-lt"/>
              </a:rPr>
              <a:t>f</a:t>
            </a:r>
            <a:r>
              <a:rPr lang="en-CA" sz="3200" dirty="0" smtClean="0">
                <a:solidFill>
                  <a:schemeClr val="tx1"/>
                </a:solidFill>
                <a:latin typeface="+mn-lt"/>
              </a:rPr>
              <a:t>inds </a:t>
            </a:r>
            <a:r>
              <a:rPr lang="en-CA" sz="3200" dirty="0" smtClean="0">
                <a:solidFill>
                  <a:schemeClr val="tx1"/>
                </a:solidFill>
                <a:latin typeface="+mn-lt"/>
              </a:rPr>
              <a:t>the most probable DT</a:t>
            </a:r>
            <a:endParaRPr lang="en-CA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735565" y="19634144"/>
            <a:ext cx="3570040" cy="2508379"/>
          </a:xfrm>
          <a:prstGeom prst="rect">
            <a:avLst/>
          </a:prstGeom>
          <a:solidFill>
            <a:schemeClr val="accent2">
              <a:lumMod val="20000"/>
              <a:lumOff val="80000"/>
              <a:alpha val="38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CA" sz="2000" dirty="0" smtClean="0">
                <a:solidFill>
                  <a:schemeClr val="tx1"/>
                </a:solidFill>
                <a:latin typeface="+mn-lt"/>
              </a:rPr>
              <a:t> Discriminative</a:t>
            </a:r>
          </a:p>
          <a:p>
            <a:pPr>
              <a:buFont typeface="Wingdings" pitchFamily="2" charset="2"/>
              <a:buChar char="ü"/>
            </a:pPr>
            <a:r>
              <a:rPr lang="en-CA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CA" sz="2000" dirty="0" smtClean="0">
                <a:solidFill>
                  <a:schemeClr val="tx1"/>
                </a:solidFill>
                <a:latin typeface="+mn-lt"/>
              </a:rPr>
              <a:t>Structure </a:t>
            </a:r>
            <a:r>
              <a:rPr lang="en-CA" sz="2000" dirty="0" smtClean="0">
                <a:solidFill>
                  <a:schemeClr val="tx1"/>
                </a:solidFill>
                <a:latin typeface="+mn-lt"/>
              </a:rPr>
              <a:t>and </a:t>
            </a:r>
            <a:r>
              <a:rPr lang="en-CA" sz="2000" dirty="0" smtClean="0">
                <a:solidFill>
                  <a:schemeClr val="tx1"/>
                </a:solidFill>
                <a:latin typeface="+mn-lt"/>
              </a:rPr>
              <a:t>Label Jointly</a:t>
            </a:r>
            <a:endParaRPr lang="en-CA" sz="2000" dirty="0" smtClean="0">
              <a:solidFill>
                <a:schemeClr val="tx1"/>
              </a:solidFill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CA" sz="2000" dirty="0" smtClean="0">
                <a:solidFill>
                  <a:schemeClr val="tx1"/>
                </a:solidFill>
                <a:latin typeface="+mn-lt"/>
              </a:rPr>
              <a:t> Sequential </a:t>
            </a:r>
            <a:r>
              <a:rPr lang="en-CA" sz="2000" dirty="0" smtClean="0">
                <a:solidFill>
                  <a:schemeClr val="tx1"/>
                </a:solidFill>
                <a:latin typeface="+mn-lt"/>
              </a:rPr>
              <a:t>Dependencies</a:t>
            </a:r>
            <a:endParaRPr lang="en-CA" sz="2000" dirty="0" smtClean="0">
              <a:solidFill>
                <a:schemeClr val="tx1"/>
              </a:solidFill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CA" sz="2000" dirty="0" smtClean="0">
                <a:solidFill>
                  <a:schemeClr val="tx1"/>
                </a:solidFill>
                <a:latin typeface="+mn-lt"/>
              </a:rPr>
              <a:t> Hierarchical </a:t>
            </a:r>
            <a:r>
              <a:rPr lang="en-CA" sz="2000" dirty="0" smtClean="0">
                <a:solidFill>
                  <a:schemeClr val="tx1"/>
                </a:solidFill>
                <a:latin typeface="+mn-lt"/>
              </a:rPr>
              <a:t>Dependencies</a:t>
            </a:r>
            <a:endParaRPr lang="en-CA" sz="2000" dirty="0" smtClean="0">
              <a:solidFill>
                <a:schemeClr val="tx1"/>
              </a:solidFill>
              <a:latin typeface="+mn-lt"/>
            </a:endParaRPr>
          </a:p>
          <a:p>
            <a:pPr>
              <a:buFont typeface="Wingdings" pitchFamily="2" charset="2"/>
              <a:buChar char="ü"/>
            </a:pPr>
            <a:r>
              <a:rPr lang="en-CA" sz="2000" dirty="0" smtClean="0">
                <a:solidFill>
                  <a:schemeClr val="tx1"/>
                </a:solidFill>
                <a:latin typeface="+mn-lt"/>
              </a:rPr>
              <a:t> Support </a:t>
            </a:r>
            <a:r>
              <a:rPr lang="en-CA" sz="2000" dirty="0" smtClean="0">
                <a:solidFill>
                  <a:schemeClr val="tx1"/>
                </a:solidFill>
                <a:latin typeface="+mn-lt"/>
              </a:rPr>
              <a:t>Optimal </a:t>
            </a:r>
            <a:r>
              <a:rPr lang="en-CA" sz="2000" dirty="0">
                <a:solidFill>
                  <a:schemeClr val="tx1"/>
                </a:solidFill>
                <a:latin typeface="+mn-lt"/>
              </a:rPr>
              <a:t>P</a:t>
            </a:r>
            <a:r>
              <a:rPr lang="en-CA" sz="2000" dirty="0" smtClean="0">
                <a:solidFill>
                  <a:schemeClr val="tx1"/>
                </a:solidFill>
                <a:latin typeface="+mn-lt"/>
              </a:rPr>
              <a:t>arsing</a:t>
            </a:r>
            <a:endParaRPr lang="en-CA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5122029" y="3752610"/>
            <a:ext cx="5688632" cy="1102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 smtClean="0">
                <a:solidFill>
                  <a:schemeClr val="accent6">
                    <a:lumMod val="50000"/>
                  </a:schemeClr>
                </a:solidFill>
              </a:rPr>
              <a:t>Parsing Models</a:t>
            </a:r>
            <a:endParaRPr lang="en-CA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82" name="Group 281"/>
          <p:cNvGrpSpPr/>
          <p:nvPr/>
        </p:nvGrpSpPr>
        <p:grpSpPr>
          <a:xfrm>
            <a:off x="11593637" y="6333747"/>
            <a:ext cx="13221681" cy="4478746"/>
            <a:chOff x="304800" y="2209800"/>
            <a:chExt cx="9764615" cy="3810000"/>
          </a:xfrm>
        </p:grpSpPr>
        <p:grpSp>
          <p:nvGrpSpPr>
            <p:cNvPr id="283" name="Group 41"/>
            <p:cNvGrpSpPr/>
            <p:nvPr/>
          </p:nvGrpSpPr>
          <p:grpSpPr>
            <a:xfrm>
              <a:off x="304800" y="5181600"/>
              <a:ext cx="9674203" cy="838200"/>
              <a:chOff x="304800" y="5334000"/>
              <a:chExt cx="9674203" cy="838200"/>
            </a:xfrm>
          </p:grpSpPr>
          <p:sp>
            <p:nvSpPr>
              <p:cNvPr id="339" name="TextBox 338"/>
              <p:cNvSpPr txBox="1"/>
              <p:nvPr/>
            </p:nvSpPr>
            <p:spPr>
              <a:xfrm>
                <a:off x="8044162" y="5514316"/>
                <a:ext cx="1934841" cy="504894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  <a:alpha val="66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 smtClean="0">
                    <a:solidFill>
                      <a:schemeClr val="tx1"/>
                    </a:solidFill>
                    <a:latin typeface="+mn-lt"/>
                  </a:rPr>
                  <a:t>Spans at level </a:t>
                </a:r>
                <a:r>
                  <a:rPr lang="en-CA" sz="2400" dirty="0" err="1" smtClean="0">
                    <a:solidFill>
                      <a:schemeClr val="tx1"/>
                    </a:solidFill>
                    <a:latin typeface="+mn-lt"/>
                  </a:rPr>
                  <a:t>i</a:t>
                </a:r>
                <a:endParaRPr lang="en-CA" sz="2400" dirty="0">
                  <a:solidFill>
                    <a:schemeClr val="tx1"/>
                  </a:solidFill>
                  <a:latin typeface="+mn-lt"/>
                </a:endParaRPr>
              </a:p>
            </p:txBody>
          </p:sp>
          <p:grpSp>
            <p:nvGrpSpPr>
              <p:cNvPr id="340" name="Group 40"/>
              <p:cNvGrpSpPr/>
              <p:nvPr/>
            </p:nvGrpSpPr>
            <p:grpSpPr>
              <a:xfrm>
                <a:off x="304800" y="5334000"/>
                <a:ext cx="7620000" cy="838200"/>
                <a:chOff x="304800" y="5334000"/>
                <a:chExt cx="7620000" cy="838200"/>
              </a:xfrm>
            </p:grpSpPr>
            <p:grpSp>
              <p:nvGrpSpPr>
                <p:cNvPr id="341" name="Group 13"/>
                <p:cNvGrpSpPr/>
                <p:nvPr/>
              </p:nvGrpSpPr>
              <p:grpSpPr>
                <a:xfrm>
                  <a:off x="304800" y="5334000"/>
                  <a:ext cx="7620000" cy="838200"/>
                  <a:chOff x="1219200" y="5486400"/>
                  <a:chExt cx="7848600" cy="838200"/>
                </a:xfrm>
              </p:grpSpPr>
              <p:sp>
                <p:nvSpPr>
                  <p:cNvPr id="344" name="Oval 343"/>
                  <p:cNvSpPr/>
                  <p:nvPr/>
                </p:nvSpPr>
                <p:spPr bwMode="auto">
                  <a:xfrm>
                    <a:off x="1219200" y="5486400"/>
                    <a:ext cx="838200" cy="7620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CA" sz="2800" dirty="0" smtClean="0">
                        <a:solidFill>
                          <a:schemeClr val="tx1"/>
                        </a:solidFill>
                        <a:latin typeface="+mn-lt"/>
                      </a:rPr>
                      <a:t>W</a:t>
                    </a:r>
                    <a:r>
                      <a:rPr kumimoji="0" lang="en-CA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rPr>
                      <a:t>1</a:t>
                    </a:r>
                  </a:p>
                </p:txBody>
              </p:sp>
              <p:sp>
                <p:nvSpPr>
                  <p:cNvPr id="345" name="Oval 344"/>
                  <p:cNvSpPr/>
                  <p:nvPr/>
                </p:nvSpPr>
                <p:spPr bwMode="auto">
                  <a:xfrm>
                    <a:off x="2362200" y="5486400"/>
                    <a:ext cx="838200" cy="7620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CA" sz="2800" dirty="0" smtClean="0">
                        <a:solidFill>
                          <a:schemeClr val="tx1"/>
                        </a:solidFill>
                        <a:latin typeface="+mn-lt"/>
                      </a:rPr>
                      <a:t>W</a:t>
                    </a:r>
                    <a:r>
                      <a:rPr lang="en-CA" sz="2800" baseline="-25000" dirty="0" smtClean="0">
                        <a:solidFill>
                          <a:schemeClr val="tx1"/>
                        </a:solidFill>
                        <a:latin typeface="+mn-lt"/>
                      </a:rPr>
                      <a:t>2</a:t>
                    </a:r>
                    <a:endParaRPr kumimoji="0" lang="en-CA" sz="2800" b="0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+mn-lt"/>
                    </a:endParaRPr>
                  </a:p>
                </p:txBody>
              </p:sp>
              <p:sp>
                <p:nvSpPr>
                  <p:cNvPr id="346" name="Oval 345"/>
                  <p:cNvSpPr/>
                  <p:nvPr/>
                </p:nvSpPr>
                <p:spPr bwMode="auto">
                  <a:xfrm>
                    <a:off x="6705600" y="5486400"/>
                    <a:ext cx="914400" cy="8382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CA" sz="2800" dirty="0" smtClean="0">
                        <a:solidFill>
                          <a:schemeClr val="tx1"/>
                        </a:solidFill>
                        <a:latin typeface="+mn-lt"/>
                      </a:rPr>
                      <a:t>W</a:t>
                    </a:r>
                    <a:r>
                      <a:rPr lang="en-CA" sz="2800" baseline="-25000" dirty="0" smtClean="0">
                        <a:solidFill>
                          <a:schemeClr val="tx1"/>
                        </a:solidFill>
                        <a:latin typeface="+mn-lt"/>
                      </a:rPr>
                      <a:t>k-1</a:t>
                    </a:r>
                    <a:endParaRPr kumimoji="0" lang="en-CA" sz="2800" b="0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+mn-lt"/>
                    </a:endParaRPr>
                  </a:p>
                </p:txBody>
              </p:sp>
              <p:sp>
                <p:nvSpPr>
                  <p:cNvPr id="347" name="Oval 10"/>
                  <p:cNvSpPr/>
                  <p:nvPr/>
                </p:nvSpPr>
                <p:spPr bwMode="auto">
                  <a:xfrm>
                    <a:off x="5105400" y="5486400"/>
                    <a:ext cx="838200" cy="7620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CA" sz="2800" dirty="0" smtClean="0">
                        <a:solidFill>
                          <a:schemeClr val="tx1"/>
                        </a:solidFill>
                        <a:latin typeface="+mn-lt"/>
                      </a:rPr>
                      <a:t>W</a:t>
                    </a:r>
                    <a:r>
                      <a:rPr lang="en-CA" sz="2800" baseline="-25000" dirty="0" smtClean="0">
                        <a:solidFill>
                          <a:schemeClr val="tx1"/>
                        </a:solidFill>
                        <a:latin typeface="+mn-lt"/>
                      </a:rPr>
                      <a:t>j</a:t>
                    </a:r>
                    <a:endParaRPr kumimoji="0" lang="en-CA" sz="2800" b="0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+mn-lt"/>
                    </a:endParaRPr>
                  </a:p>
                </p:txBody>
              </p:sp>
              <p:sp>
                <p:nvSpPr>
                  <p:cNvPr id="348" name="Oval 347"/>
                  <p:cNvSpPr/>
                  <p:nvPr/>
                </p:nvSpPr>
                <p:spPr bwMode="auto">
                  <a:xfrm>
                    <a:off x="3505200" y="5486400"/>
                    <a:ext cx="838200" cy="7620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CA" sz="2800" dirty="0" smtClean="0">
                        <a:solidFill>
                          <a:schemeClr val="tx1"/>
                        </a:solidFill>
                        <a:latin typeface="+mn-lt"/>
                      </a:rPr>
                      <a:t>W</a:t>
                    </a:r>
                    <a:r>
                      <a:rPr lang="en-CA" sz="2800" baseline="-25000" dirty="0" smtClean="0">
                        <a:solidFill>
                          <a:schemeClr val="tx1"/>
                        </a:solidFill>
                        <a:latin typeface="+mn-lt"/>
                      </a:rPr>
                      <a:t>3</a:t>
                    </a:r>
                    <a:endParaRPr kumimoji="0" lang="en-CA" sz="2800" b="0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+mn-lt"/>
                    </a:endParaRPr>
                  </a:p>
                </p:txBody>
              </p:sp>
              <p:sp>
                <p:nvSpPr>
                  <p:cNvPr id="349" name="Oval 348"/>
                  <p:cNvSpPr/>
                  <p:nvPr/>
                </p:nvSpPr>
                <p:spPr bwMode="auto">
                  <a:xfrm>
                    <a:off x="8153400" y="5486400"/>
                    <a:ext cx="914400" cy="838200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1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CA" sz="2800" dirty="0" smtClean="0">
                        <a:solidFill>
                          <a:schemeClr val="tx1"/>
                        </a:solidFill>
                        <a:latin typeface="+mn-lt"/>
                      </a:rPr>
                      <a:t>W</a:t>
                    </a:r>
                    <a:r>
                      <a:rPr lang="en-CA" sz="2800" baseline="-25000" dirty="0" smtClean="0">
                        <a:solidFill>
                          <a:schemeClr val="tx1"/>
                        </a:solidFill>
                        <a:latin typeface="+mn-lt"/>
                      </a:rPr>
                      <a:t>k</a:t>
                    </a:r>
                    <a:endParaRPr kumimoji="0" lang="en-CA" sz="2800" b="0" i="0" u="none" strike="noStrike" cap="none" normalizeH="0" baseline="-2500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+mn-lt"/>
                    </a:endParaRPr>
                  </a:p>
                </p:txBody>
              </p:sp>
            </p:grpSp>
            <p:sp>
              <p:nvSpPr>
                <p:cNvPr id="342" name="TextBox 341"/>
                <p:cNvSpPr txBox="1"/>
                <p:nvPr/>
              </p:nvSpPr>
              <p:spPr>
                <a:xfrm>
                  <a:off x="3505200" y="5486400"/>
                  <a:ext cx="457200" cy="5771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2800" dirty="0" smtClean="0">
                      <a:solidFill>
                        <a:schemeClr val="tx1"/>
                      </a:solidFill>
                      <a:latin typeface="+mn-lt"/>
                    </a:rPr>
                    <a:t>--</a:t>
                  </a:r>
                  <a:endParaRPr lang="en-CA" sz="2800" dirty="0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sp>
              <p:nvSpPr>
                <p:cNvPr id="343" name="TextBox 34"/>
                <p:cNvSpPr txBox="1"/>
                <p:nvPr/>
              </p:nvSpPr>
              <p:spPr>
                <a:xfrm>
                  <a:off x="5029200" y="5486400"/>
                  <a:ext cx="457200" cy="5774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2800" dirty="0" smtClean="0">
                      <a:solidFill>
                        <a:schemeClr val="tx1"/>
                      </a:solidFill>
                      <a:latin typeface="+mn-lt"/>
                    </a:rPr>
                    <a:t>--</a:t>
                  </a:r>
                  <a:endParaRPr lang="en-CA" sz="2800" dirty="0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</p:grpSp>
        </p:grpSp>
        <p:grpSp>
          <p:nvGrpSpPr>
            <p:cNvPr id="284" name="Group 101"/>
            <p:cNvGrpSpPr/>
            <p:nvPr/>
          </p:nvGrpSpPr>
          <p:grpSpPr>
            <a:xfrm>
              <a:off x="999410" y="2209800"/>
              <a:ext cx="9070005" cy="3018351"/>
              <a:chOff x="999410" y="2590800"/>
              <a:chExt cx="9070005" cy="2795380"/>
            </a:xfrm>
          </p:grpSpPr>
          <p:grpSp>
            <p:nvGrpSpPr>
              <p:cNvPr id="315" name="Group 43"/>
              <p:cNvGrpSpPr/>
              <p:nvPr/>
            </p:nvGrpSpPr>
            <p:grpSpPr>
              <a:xfrm>
                <a:off x="1414509" y="2590800"/>
                <a:ext cx="8654906" cy="1481990"/>
                <a:chOff x="1414509" y="3962400"/>
                <a:chExt cx="8654906" cy="1481990"/>
              </a:xfrm>
            </p:grpSpPr>
            <p:sp>
              <p:nvSpPr>
                <p:cNvPr id="323" name="TextBox 322"/>
                <p:cNvSpPr txBox="1"/>
                <p:nvPr/>
              </p:nvSpPr>
              <p:spPr>
                <a:xfrm>
                  <a:off x="8046418" y="4012670"/>
                  <a:ext cx="2022997" cy="870960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  <a:alpha val="43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2400" dirty="0" smtClean="0">
                      <a:solidFill>
                        <a:schemeClr val="tx1"/>
                      </a:solidFill>
                      <a:latin typeface="+mn-lt"/>
                    </a:rPr>
                    <a:t>Relation at level </a:t>
                  </a:r>
                  <a:r>
                    <a:rPr lang="en-CA" sz="2400" dirty="0" err="1" smtClean="0">
                      <a:solidFill>
                        <a:schemeClr val="tx1"/>
                      </a:solidFill>
                      <a:latin typeface="+mn-lt"/>
                    </a:rPr>
                    <a:t>i</a:t>
                  </a:r>
                  <a:r>
                    <a:rPr lang="en-CA" sz="2400" dirty="0" smtClean="0">
                      <a:solidFill>
                        <a:schemeClr val="tx1"/>
                      </a:solidFill>
                      <a:latin typeface="+mn-lt"/>
                    </a:rPr>
                    <a:t> </a:t>
                  </a:r>
                </a:p>
                <a:p>
                  <a:r>
                    <a:rPr lang="en-CA" sz="2400" dirty="0" smtClean="0">
                      <a:solidFill>
                        <a:schemeClr val="tx1"/>
                      </a:solidFill>
                      <a:latin typeface="+mn-lt"/>
                    </a:rPr>
                    <a:t>R </a:t>
                  </a:r>
                  <a:r>
                    <a:rPr lang="el-GR" sz="2400" dirty="0" smtClean="0">
                      <a:solidFill>
                        <a:schemeClr val="tx1"/>
                      </a:solidFill>
                      <a:cs typeface="Arial"/>
                    </a:rPr>
                    <a:t>ϵ</a:t>
                  </a:r>
                  <a:r>
                    <a:rPr lang="en-CA" sz="2400" dirty="0" smtClean="0">
                      <a:solidFill>
                        <a:schemeClr val="tx1"/>
                      </a:solidFill>
                      <a:cs typeface="Arial"/>
                    </a:rPr>
                    <a:t> {1 .. M}</a:t>
                  </a:r>
                  <a:r>
                    <a:rPr lang="en-CA" sz="2400" dirty="0" smtClean="0">
                      <a:solidFill>
                        <a:schemeClr val="tx1"/>
                      </a:solidFill>
                      <a:latin typeface="+mn-lt"/>
                    </a:rPr>
                    <a:t> </a:t>
                  </a:r>
                  <a:endParaRPr lang="en-CA" sz="2400" dirty="0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cxnSp>
              <p:nvCxnSpPr>
                <p:cNvPr id="324" name="Straight Connector 323"/>
                <p:cNvCxnSpPr/>
                <p:nvPr/>
              </p:nvCxnSpPr>
              <p:spPr bwMode="auto">
                <a:xfrm flipH="1">
                  <a:off x="1821402" y="4724400"/>
                  <a:ext cx="7398" cy="719990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5" name="Straight Connector 324"/>
                <p:cNvCxnSpPr/>
                <p:nvPr/>
              </p:nvCxnSpPr>
              <p:spPr bwMode="auto">
                <a:xfrm flipH="1">
                  <a:off x="2931110" y="4724400"/>
                  <a:ext cx="40690" cy="719990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6" name="Straight Connector 325"/>
                <p:cNvCxnSpPr/>
                <p:nvPr/>
              </p:nvCxnSpPr>
              <p:spPr bwMode="auto">
                <a:xfrm flipH="1">
                  <a:off x="4484703" y="4724400"/>
                  <a:ext cx="11097" cy="719990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7" name="Straight Connector 326"/>
                <p:cNvCxnSpPr>
                  <a:stCxn id="335" idx="4"/>
                  <a:endCxn id="311" idx="0"/>
                </p:cNvCxnSpPr>
                <p:nvPr/>
              </p:nvCxnSpPr>
              <p:spPr bwMode="auto">
                <a:xfrm>
                  <a:off x="6075286" y="4800600"/>
                  <a:ext cx="0" cy="643790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28" name="Straight Connector 327"/>
                <p:cNvCxnSpPr>
                  <a:stCxn id="338" idx="4"/>
                  <a:endCxn id="314" idx="0"/>
                </p:cNvCxnSpPr>
                <p:nvPr/>
              </p:nvCxnSpPr>
              <p:spPr bwMode="auto">
                <a:xfrm>
                  <a:off x="7480917" y="4800600"/>
                  <a:ext cx="0" cy="643790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329" name="Group 38"/>
                <p:cNvGrpSpPr/>
                <p:nvPr/>
              </p:nvGrpSpPr>
              <p:grpSpPr>
                <a:xfrm>
                  <a:off x="1414509" y="3962400"/>
                  <a:ext cx="6510291" cy="838200"/>
                  <a:chOff x="1414509" y="3962400"/>
                  <a:chExt cx="6510291" cy="838200"/>
                </a:xfrm>
              </p:grpSpPr>
              <p:grpSp>
                <p:nvGrpSpPr>
                  <p:cNvPr id="330" name="Group 37"/>
                  <p:cNvGrpSpPr/>
                  <p:nvPr/>
                </p:nvGrpSpPr>
                <p:grpSpPr>
                  <a:xfrm>
                    <a:off x="1414509" y="3962400"/>
                    <a:ext cx="6510291" cy="838200"/>
                    <a:chOff x="1414509" y="3962400"/>
                    <a:chExt cx="6510291" cy="838200"/>
                  </a:xfrm>
                </p:grpSpPr>
                <p:grpSp>
                  <p:nvGrpSpPr>
                    <p:cNvPr id="332" name="Group 15"/>
                    <p:cNvGrpSpPr/>
                    <p:nvPr/>
                  </p:nvGrpSpPr>
                  <p:grpSpPr>
                    <a:xfrm>
                      <a:off x="1414509" y="3962400"/>
                      <a:ext cx="6510291" cy="838200"/>
                      <a:chOff x="2362200" y="5486400"/>
                      <a:chExt cx="6705600" cy="838200"/>
                    </a:xfrm>
                  </p:grpSpPr>
                  <p:sp>
                    <p:nvSpPr>
                      <p:cNvPr id="334" name="Oval 333"/>
                      <p:cNvSpPr/>
                      <p:nvPr/>
                    </p:nvSpPr>
                    <p:spPr bwMode="auto">
                      <a:xfrm>
                        <a:off x="2362200" y="5486400"/>
                        <a:ext cx="838200" cy="762000"/>
                      </a:xfrm>
                      <a:prstGeom prst="ellipse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n-CA" sz="2800" dirty="0" smtClean="0">
                            <a:solidFill>
                              <a:schemeClr val="tx1"/>
                            </a:solidFill>
                            <a:latin typeface="+mn-lt"/>
                          </a:rPr>
                          <a:t>R</a:t>
                        </a:r>
                        <a:r>
                          <a:rPr lang="en-CA" sz="2800" baseline="-25000" dirty="0" smtClean="0">
                            <a:solidFill>
                              <a:schemeClr val="tx1"/>
                            </a:solidFill>
                            <a:latin typeface="+mn-lt"/>
                          </a:rPr>
                          <a:t>2</a:t>
                        </a:r>
                        <a:endParaRPr kumimoji="0" lang="en-CA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endParaRPr>
                      </a:p>
                    </p:txBody>
                  </p:sp>
                  <p:sp>
                    <p:nvSpPr>
                      <p:cNvPr id="335" name="Oval 334"/>
                      <p:cNvSpPr/>
                      <p:nvPr/>
                    </p:nvSpPr>
                    <p:spPr bwMode="auto">
                      <a:xfrm>
                        <a:off x="6705600" y="5486400"/>
                        <a:ext cx="914400" cy="838200"/>
                      </a:xfrm>
                      <a:prstGeom prst="ellipse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n-CA" sz="2800" dirty="0" smtClean="0">
                            <a:solidFill>
                              <a:schemeClr val="tx1"/>
                            </a:solidFill>
                            <a:latin typeface="+mn-lt"/>
                          </a:rPr>
                          <a:t>R</a:t>
                        </a:r>
                        <a:r>
                          <a:rPr lang="en-CA" sz="2800" baseline="-25000" dirty="0" smtClean="0">
                            <a:solidFill>
                              <a:schemeClr val="tx1"/>
                            </a:solidFill>
                            <a:latin typeface="+mn-lt"/>
                          </a:rPr>
                          <a:t>k-1</a:t>
                        </a:r>
                        <a:endParaRPr kumimoji="0" lang="en-CA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endParaRPr>
                      </a:p>
                    </p:txBody>
                  </p:sp>
                  <p:sp>
                    <p:nvSpPr>
                      <p:cNvPr id="336" name="Oval 335"/>
                      <p:cNvSpPr/>
                      <p:nvPr/>
                    </p:nvSpPr>
                    <p:spPr bwMode="auto">
                      <a:xfrm>
                        <a:off x="5105400" y="5486400"/>
                        <a:ext cx="838200" cy="762000"/>
                      </a:xfrm>
                      <a:prstGeom prst="ellipse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n-CA" sz="2800" dirty="0" err="1" smtClean="0">
                            <a:solidFill>
                              <a:schemeClr val="tx1"/>
                            </a:solidFill>
                            <a:latin typeface="+mn-lt"/>
                          </a:rPr>
                          <a:t>R</a:t>
                        </a:r>
                        <a:r>
                          <a:rPr lang="en-CA" sz="2800" baseline="-25000" dirty="0" err="1" smtClean="0">
                            <a:solidFill>
                              <a:schemeClr val="tx1"/>
                            </a:solidFill>
                            <a:latin typeface="+mn-lt"/>
                          </a:rPr>
                          <a:t>j</a:t>
                        </a:r>
                        <a:endParaRPr kumimoji="0" lang="en-CA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endParaRPr>
                      </a:p>
                    </p:txBody>
                  </p:sp>
                  <p:sp>
                    <p:nvSpPr>
                      <p:cNvPr id="337" name="Oval 336"/>
                      <p:cNvSpPr/>
                      <p:nvPr/>
                    </p:nvSpPr>
                    <p:spPr bwMode="auto">
                      <a:xfrm>
                        <a:off x="3505200" y="5486400"/>
                        <a:ext cx="838200" cy="762000"/>
                      </a:xfrm>
                      <a:prstGeom prst="ellipse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n-CA" sz="2800" dirty="0" smtClean="0">
                            <a:solidFill>
                              <a:schemeClr val="tx1"/>
                            </a:solidFill>
                            <a:latin typeface="+mn-lt"/>
                          </a:rPr>
                          <a:t>R</a:t>
                        </a:r>
                        <a:r>
                          <a:rPr lang="en-CA" sz="2800" baseline="-25000" dirty="0" smtClean="0">
                            <a:solidFill>
                              <a:schemeClr val="tx1"/>
                            </a:solidFill>
                            <a:latin typeface="+mn-lt"/>
                          </a:rPr>
                          <a:t>3</a:t>
                        </a:r>
                        <a:endParaRPr kumimoji="0" lang="en-CA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endParaRPr>
                      </a:p>
                    </p:txBody>
                  </p:sp>
                  <p:sp>
                    <p:nvSpPr>
                      <p:cNvPr id="338" name="Oval 337"/>
                      <p:cNvSpPr/>
                      <p:nvPr/>
                    </p:nvSpPr>
                    <p:spPr bwMode="auto">
                      <a:xfrm>
                        <a:off x="8153400" y="5486400"/>
                        <a:ext cx="914400" cy="838200"/>
                      </a:xfrm>
                      <a:prstGeom prst="ellipse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n-CA" sz="2800" dirty="0" err="1" smtClean="0">
                            <a:solidFill>
                              <a:schemeClr val="tx1"/>
                            </a:solidFill>
                            <a:latin typeface="+mn-lt"/>
                          </a:rPr>
                          <a:t>R</a:t>
                        </a:r>
                        <a:r>
                          <a:rPr lang="en-CA" sz="2800" baseline="-25000" dirty="0" err="1" smtClean="0">
                            <a:solidFill>
                              <a:schemeClr val="tx1"/>
                            </a:solidFill>
                            <a:latin typeface="+mn-lt"/>
                          </a:rPr>
                          <a:t>k</a:t>
                        </a:r>
                        <a:endParaRPr kumimoji="0" lang="en-CA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endParaRPr>
                      </a:p>
                    </p:txBody>
                  </p:sp>
                </p:grpSp>
                <p:sp>
                  <p:nvSpPr>
                    <p:cNvPr id="333" name="TextBox 332"/>
                    <p:cNvSpPr txBox="1"/>
                    <p:nvPr/>
                  </p:nvSpPr>
                  <p:spPr>
                    <a:xfrm>
                      <a:off x="3505200" y="4191000"/>
                      <a:ext cx="457200" cy="4740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CA" sz="2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endParaRPr lang="en-CA" sz="2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  <p:sp>
                <p:nvSpPr>
                  <p:cNvPr id="331" name="TextBox 330"/>
                  <p:cNvSpPr txBox="1"/>
                  <p:nvPr/>
                </p:nvSpPr>
                <p:spPr>
                  <a:xfrm>
                    <a:off x="5029200" y="4171146"/>
                    <a:ext cx="457200" cy="5345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2800" dirty="0" smtClean="0">
                        <a:solidFill>
                          <a:schemeClr val="tx1"/>
                        </a:solidFill>
                        <a:latin typeface="+mn-lt"/>
                      </a:rPr>
                      <a:t>--</a:t>
                    </a:r>
                    <a:endParaRPr lang="en-CA" sz="2800" dirty="0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p:grpSp>
          </p:grpSp>
          <p:cxnSp>
            <p:nvCxnSpPr>
              <p:cNvPr id="316" name="Straight Connector 315"/>
              <p:cNvCxnSpPr/>
              <p:nvPr/>
            </p:nvCxnSpPr>
            <p:spPr bwMode="auto">
              <a:xfrm>
                <a:off x="6519169" y="3048000"/>
                <a:ext cx="517864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7" name="Straight Connector 316"/>
              <p:cNvCxnSpPr/>
              <p:nvPr/>
            </p:nvCxnSpPr>
            <p:spPr bwMode="auto">
              <a:xfrm>
                <a:off x="2209800" y="2971800"/>
                <a:ext cx="295923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8" name="Straight Connector 317"/>
              <p:cNvCxnSpPr>
                <a:stCxn id="334" idx="3"/>
                <a:endCxn id="344" idx="7"/>
              </p:cNvCxnSpPr>
              <p:nvPr/>
            </p:nvCxnSpPr>
            <p:spPr bwMode="auto">
              <a:xfrm flipH="1">
                <a:off x="999410" y="3241208"/>
                <a:ext cx="534275" cy="2134638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9" name="Straight Connector 318"/>
              <p:cNvCxnSpPr>
                <a:stCxn id="337" idx="3"/>
                <a:endCxn id="345" idx="7"/>
              </p:cNvCxnSpPr>
              <p:nvPr/>
            </p:nvCxnSpPr>
            <p:spPr bwMode="auto">
              <a:xfrm flipH="1">
                <a:off x="2109119" y="3241208"/>
                <a:ext cx="534274" cy="2134638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0" name="Straight Connector 319"/>
              <p:cNvCxnSpPr>
                <a:stCxn id="338" idx="3"/>
                <a:endCxn id="346" idx="7"/>
              </p:cNvCxnSpPr>
              <p:nvPr/>
            </p:nvCxnSpPr>
            <p:spPr bwMode="auto">
              <a:xfrm flipH="1">
                <a:off x="6389158" y="3306248"/>
                <a:ext cx="777886" cy="2079932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1" name="Straight Connector 320"/>
              <p:cNvCxnSpPr>
                <a:stCxn id="336" idx="3"/>
              </p:cNvCxnSpPr>
              <p:nvPr/>
            </p:nvCxnSpPr>
            <p:spPr bwMode="auto">
              <a:xfrm flipH="1">
                <a:off x="3810000" y="3241208"/>
                <a:ext cx="386986" cy="568792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2" name="Straight Connector 321"/>
              <p:cNvCxnSpPr/>
              <p:nvPr/>
            </p:nvCxnSpPr>
            <p:spPr bwMode="auto">
              <a:xfrm flipH="1">
                <a:off x="5257800" y="3276600"/>
                <a:ext cx="457200" cy="53340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85" name="Group 100"/>
            <p:cNvGrpSpPr/>
            <p:nvPr/>
          </p:nvGrpSpPr>
          <p:grpSpPr>
            <a:xfrm>
              <a:off x="999410" y="3702556"/>
              <a:ext cx="9024589" cy="1525595"/>
              <a:chOff x="999410" y="3854956"/>
              <a:chExt cx="9024589" cy="1525595"/>
            </a:xfrm>
          </p:grpSpPr>
          <p:grpSp>
            <p:nvGrpSpPr>
              <p:cNvPr id="291" name="Group 42"/>
              <p:cNvGrpSpPr/>
              <p:nvPr/>
            </p:nvGrpSpPr>
            <p:grpSpPr>
              <a:xfrm>
                <a:off x="1414509" y="3854956"/>
                <a:ext cx="8609490" cy="1479044"/>
                <a:chOff x="1414509" y="3854956"/>
                <a:chExt cx="8609490" cy="1479044"/>
              </a:xfrm>
            </p:grpSpPr>
            <p:sp>
              <p:nvSpPr>
                <p:cNvPr id="299" name="TextBox 298"/>
                <p:cNvSpPr txBox="1"/>
                <p:nvPr/>
              </p:nvSpPr>
              <p:spPr>
                <a:xfrm>
                  <a:off x="8044162" y="3854956"/>
                  <a:ext cx="1979837" cy="965984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  <a:alpha val="67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2400" dirty="0" smtClean="0">
                      <a:solidFill>
                        <a:schemeClr val="tx1"/>
                      </a:solidFill>
                      <a:latin typeface="+mn-lt"/>
                    </a:rPr>
                    <a:t>Structure at level </a:t>
                  </a:r>
                  <a:r>
                    <a:rPr lang="en-CA" sz="2400" dirty="0" err="1" smtClean="0">
                      <a:solidFill>
                        <a:schemeClr val="tx1"/>
                      </a:solidFill>
                      <a:latin typeface="+mn-lt"/>
                    </a:rPr>
                    <a:t>i</a:t>
                  </a:r>
                  <a:r>
                    <a:rPr lang="en-CA" sz="2400" dirty="0" smtClean="0">
                      <a:solidFill>
                        <a:schemeClr val="tx1"/>
                      </a:solidFill>
                      <a:latin typeface="+mn-lt"/>
                    </a:rPr>
                    <a:t> </a:t>
                  </a:r>
                  <a:r>
                    <a:rPr lang="en-CA" sz="2400" dirty="0" smtClean="0">
                      <a:solidFill>
                        <a:schemeClr val="tx1"/>
                      </a:solidFill>
                      <a:cs typeface="Arial"/>
                    </a:rPr>
                    <a:t>S </a:t>
                  </a:r>
                  <a:r>
                    <a:rPr lang="el-GR" sz="2400" dirty="0" smtClean="0">
                      <a:solidFill>
                        <a:schemeClr val="tx1"/>
                      </a:solidFill>
                      <a:cs typeface="Arial"/>
                    </a:rPr>
                    <a:t>ϵ</a:t>
                  </a:r>
                  <a:r>
                    <a:rPr lang="en-CA" sz="2400" dirty="0" smtClean="0">
                      <a:solidFill>
                        <a:schemeClr val="tx1"/>
                      </a:solidFill>
                      <a:cs typeface="Arial"/>
                    </a:rPr>
                    <a:t> {0, 1}</a:t>
                  </a:r>
                  <a:endParaRPr lang="en-CA" sz="2400" dirty="0">
                    <a:solidFill>
                      <a:schemeClr val="tx1"/>
                    </a:solidFill>
                    <a:latin typeface="+mn-lt"/>
                  </a:endParaRPr>
                </a:p>
              </p:txBody>
            </p:sp>
            <p:cxnSp>
              <p:nvCxnSpPr>
                <p:cNvPr id="300" name="Straight Connector 299"/>
                <p:cNvCxnSpPr/>
                <p:nvPr/>
              </p:nvCxnSpPr>
              <p:spPr bwMode="auto">
                <a:xfrm>
                  <a:off x="1828800" y="4724400"/>
                  <a:ext cx="0" cy="609600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1" name="Straight Connector 300"/>
                <p:cNvCxnSpPr/>
                <p:nvPr/>
              </p:nvCxnSpPr>
              <p:spPr bwMode="auto">
                <a:xfrm>
                  <a:off x="2971800" y="4724400"/>
                  <a:ext cx="0" cy="609600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2" name="Straight Connector 301"/>
                <p:cNvCxnSpPr/>
                <p:nvPr/>
              </p:nvCxnSpPr>
              <p:spPr bwMode="auto">
                <a:xfrm>
                  <a:off x="4495800" y="4724400"/>
                  <a:ext cx="0" cy="609600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3" name="Straight Connector 302"/>
                <p:cNvCxnSpPr>
                  <a:stCxn id="311" idx="4"/>
                  <a:endCxn id="346" idx="0"/>
                </p:cNvCxnSpPr>
                <p:nvPr/>
              </p:nvCxnSpPr>
              <p:spPr bwMode="auto">
                <a:xfrm>
                  <a:off x="6075286" y="4800600"/>
                  <a:ext cx="0" cy="457200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04" name="Straight Connector 303"/>
                <p:cNvCxnSpPr>
                  <a:stCxn id="314" idx="4"/>
                </p:cNvCxnSpPr>
                <p:nvPr/>
              </p:nvCxnSpPr>
              <p:spPr bwMode="auto">
                <a:xfrm flipH="1">
                  <a:off x="7467600" y="4800600"/>
                  <a:ext cx="13317" cy="533400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305" name="Group 38"/>
                <p:cNvGrpSpPr/>
                <p:nvPr/>
              </p:nvGrpSpPr>
              <p:grpSpPr>
                <a:xfrm>
                  <a:off x="1414509" y="3962400"/>
                  <a:ext cx="6510291" cy="838200"/>
                  <a:chOff x="1414509" y="3962400"/>
                  <a:chExt cx="6510291" cy="838200"/>
                </a:xfrm>
              </p:grpSpPr>
              <p:grpSp>
                <p:nvGrpSpPr>
                  <p:cNvPr id="306" name="Group 37"/>
                  <p:cNvGrpSpPr/>
                  <p:nvPr/>
                </p:nvGrpSpPr>
                <p:grpSpPr>
                  <a:xfrm>
                    <a:off x="1414509" y="3962400"/>
                    <a:ext cx="6510291" cy="838200"/>
                    <a:chOff x="1414509" y="3962400"/>
                    <a:chExt cx="6510291" cy="838200"/>
                  </a:xfrm>
                </p:grpSpPr>
                <p:grpSp>
                  <p:nvGrpSpPr>
                    <p:cNvPr id="308" name="Group 15"/>
                    <p:cNvGrpSpPr/>
                    <p:nvPr/>
                  </p:nvGrpSpPr>
                  <p:grpSpPr>
                    <a:xfrm>
                      <a:off x="1414509" y="3962400"/>
                      <a:ext cx="6510291" cy="838200"/>
                      <a:chOff x="2362200" y="5486400"/>
                      <a:chExt cx="6705600" cy="838200"/>
                    </a:xfrm>
                  </p:grpSpPr>
                  <p:sp>
                    <p:nvSpPr>
                      <p:cNvPr id="310" name="Oval 309"/>
                      <p:cNvSpPr/>
                      <p:nvPr/>
                    </p:nvSpPr>
                    <p:spPr bwMode="auto">
                      <a:xfrm>
                        <a:off x="2362200" y="5486400"/>
                        <a:ext cx="838200" cy="762000"/>
                      </a:xfrm>
                      <a:prstGeom prst="ellipse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n-CA" sz="2800" dirty="0" smtClean="0">
                            <a:solidFill>
                              <a:schemeClr val="tx1"/>
                            </a:solidFill>
                            <a:latin typeface="+mn-lt"/>
                          </a:rPr>
                          <a:t>S</a:t>
                        </a:r>
                        <a:r>
                          <a:rPr lang="en-CA" sz="2800" baseline="-25000" dirty="0" smtClean="0">
                            <a:solidFill>
                              <a:schemeClr val="tx1"/>
                            </a:solidFill>
                            <a:latin typeface="+mn-lt"/>
                          </a:rPr>
                          <a:t>2</a:t>
                        </a:r>
                        <a:endParaRPr kumimoji="0" lang="en-CA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endParaRPr>
                      </a:p>
                    </p:txBody>
                  </p:sp>
                  <p:sp>
                    <p:nvSpPr>
                      <p:cNvPr id="311" name="Oval 310"/>
                      <p:cNvSpPr/>
                      <p:nvPr/>
                    </p:nvSpPr>
                    <p:spPr bwMode="auto">
                      <a:xfrm>
                        <a:off x="6705600" y="5486400"/>
                        <a:ext cx="914400" cy="838200"/>
                      </a:xfrm>
                      <a:prstGeom prst="ellipse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n-CA" sz="2800" dirty="0" smtClean="0">
                            <a:solidFill>
                              <a:schemeClr val="tx1"/>
                            </a:solidFill>
                            <a:latin typeface="+mn-lt"/>
                          </a:rPr>
                          <a:t>S</a:t>
                        </a:r>
                        <a:r>
                          <a:rPr lang="en-CA" sz="2800" baseline="-25000" dirty="0" smtClean="0">
                            <a:solidFill>
                              <a:schemeClr val="tx1"/>
                            </a:solidFill>
                            <a:latin typeface="+mn-lt"/>
                          </a:rPr>
                          <a:t>k-1</a:t>
                        </a:r>
                        <a:endParaRPr kumimoji="0" lang="en-CA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endParaRPr>
                      </a:p>
                    </p:txBody>
                  </p:sp>
                  <p:sp>
                    <p:nvSpPr>
                      <p:cNvPr id="312" name="Oval 311"/>
                      <p:cNvSpPr/>
                      <p:nvPr/>
                    </p:nvSpPr>
                    <p:spPr bwMode="auto">
                      <a:xfrm>
                        <a:off x="5105400" y="5486400"/>
                        <a:ext cx="838200" cy="762000"/>
                      </a:xfrm>
                      <a:prstGeom prst="ellipse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n-CA" sz="2800" dirty="0" err="1" smtClean="0">
                            <a:solidFill>
                              <a:schemeClr val="tx1"/>
                            </a:solidFill>
                            <a:latin typeface="+mn-lt"/>
                          </a:rPr>
                          <a:t>S</a:t>
                        </a:r>
                        <a:r>
                          <a:rPr lang="en-CA" sz="2800" baseline="-25000" dirty="0" err="1" smtClean="0">
                            <a:solidFill>
                              <a:schemeClr val="tx1"/>
                            </a:solidFill>
                            <a:latin typeface="+mn-lt"/>
                          </a:rPr>
                          <a:t>j</a:t>
                        </a:r>
                        <a:endParaRPr kumimoji="0" lang="en-CA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endParaRPr>
                      </a:p>
                    </p:txBody>
                  </p:sp>
                  <p:sp>
                    <p:nvSpPr>
                      <p:cNvPr id="313" name="Oval 312"/>
                      <p:cNvSpPr/>
                      <p:nvPr/>
                    </p:nvSpPr>
                    <p:spPr bwMode="auto">
                      <a:xfrm>
                        <a:off x="3505200" y="5486400"/>
                        <a:ext cx="838200" cy="762000"/>
                      </a:xfrm>
                      <a:prstGeom prst="ellipse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n-CA" sz="2800" dirty="0" smtClean="0">
                            <a:solidFill>
                              <a:schemeClr val="tx1"/>
                            </a:solidFill>
                            <a:latin typeface="+mn-lt"/>
                          </a:rPr>
                          <a:t>S</a:t>
                        </a:r>
                        <a:r>
                          <a:rPr lang="en-CA" sz="2800" baseline="-25000" dirty="0" smtClean="0">
                            <a:solidFill>
                              <a:schemeClr val="tx1"/>
                            </a:solidFill>
                            <a:latin typeface="+mn-lt"/>
                          </a:rPr>
                          <a:t>3</a:t>
                        </a:r>
                        <a:endParaRPr kumimoji="0" lang="en-CA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endParaRPr>
                      </a:p>
                    </p:txBody>
                  </p:sp>
                  <p:sp>
                    <p:nvSpPr>
                      <p:cNvPr id="314" name="Oval 313"/>
                      <p:cNvSpPr/>
                      <p:nvPr/>
                    </p:nvSpPr>
                    <p:spPr bwMode="auto">
                      <a:xfrm>
                        <a:off x="8153400" y="5486400"/>
                        <a:ext cx="914400" cy="838200"/>
                      </a:xfrm>
                      <a:prstGeom prst="ellipse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ctr" anchorCtr="1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lang="en-CA" sz="2800" dirty="0" err="1" smtClean="0">
                            <a:solidFill>
                              <a:schemeClr val="tx1"/>
                            </a:solidFill>
                            <a:latin typeface="+mn-lt"/>
                          </a:rPr>
                          <a:t>S</a:t>
                        </a:r>
                        <a:r>
                          <a:rPr lang="en-CA" sz="2800" baseline="-25000" dirty="0" err="1" smtClean="0">
                            <a:solidFill>
                              <a:schemeClr val="tx1"/>
                            </a:solidFill>
                            <a:latin typeface="+mn-lt"/>
                          </a:rPr>
                          <a:t>k</a:t>
                        </a:r>
                        <a:endParaRPr kumimoji="0" lang="en-CA" sz="2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endParaRPr>
                      </a:p>
                    </p:txBody>
                  </p:sp>
                </p:grpSp>
                <p:sp>
                  <p:nvSpPr>
                    <p:cNvPr id="309" name="TextBox 308"/>
                    <p:cNvSpPr txBox="1"/>
                    <p:nvPr/>
                  </p:nvSpPr>
                  <p:spPr>
                    <a:xfrm>
                      <a:off x="3505200" y="4191000"/>
                      <a:ext cx="457200" cy="5774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CA" sz="2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endParaRPr lang="en-CA" sz="2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p:txBody>
                </p:sp>
              </p:grpSp>
              <p:sp>
                <p:nvSpPr>
                  <p:cNvPr id="307" name="TextBox 306"/>
                  <p:cNvSpPr txBox="1"/>
                  <p:nvPr/>
                </p:nvSpPr>
                <p:spPr>
                  <a:xfrm>
                    <a:off x="5029200" y="4171146"/>
                    <a:ext cx="457200" cy="5774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2800" dirty="0" smtClean="0">
                        <a:solidFill>
                          <a:schemeClr val="tx1"/>
                        </a:solidFill>
                        <a:latin typeface="+mn-lt"/>
                      </a:rPr>
                      <a:t>--</a:t>
                    </a:r>
                    <a:endParaRPr lang="en-CA" sz="2800" dirty="0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p:grpSp>
          </p:grpSp>
          <p:cxnSp>
            <p:nvCxnSpPr>
              <p:cNvPr id="292" name="Straight Connector 291"/>
              <p:cNvCxnSpPr/>
              <p:nvPr/>
            </p:nvCxnSpPr>
            <p:spPr bwMode="auto">
              <a:xfrm>
                <a:off x="2209800" y="4343400"/>
                <a:ext cx="295923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3" name="Straight Connector 292"/>
              <p:cNvCxnSpPr>
                <a:stCxn id="311" idx="6"/>
                <a:endCxn id="314" idx="2"/>
              </p:cNvCxnSpPr>
              <p:nvPr/>
            </p:nvCxnSpPr>
            <p:spPr bwMode="auto">
              <a:xfrm>
                <a:off x="6519169" y="4381500"/>
                <a:ext cx="517864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4" name="Straight Connector 293"/>
              <p:cNvCxnSpPr>
                <a:stCxn id="310" idx="3"/>
                <a:endCxn id="344" idx="7"/>
              </p:cNvCxnSpPr>
              <p:nvPr/>
            </p:nvCxnSpPr>
            <p:spPr bwMode="auto">
              <a:xfrm flipH="1">
                <a:off x="999410" y="4612808"/>
                <a:ext cx="534275" cy="756584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5" name="Straight Connector 294"/>
              <p:cNvCxnSpPr>
                <a:stCxn id="313" idx="3"/>
                <a:endCxn id="345" idx="7"/>
              </p:cNvCxnSpPr>
              <p:nvPr/>
            </p:nvCxnSpPr>
            <p:spPr bwMode="auto">
              <a:xfrm flipH="1">
                <a:off x="2109119" y="4612808"/>
                <a:ext cx="534274" cy="756584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6" name="Straight Connector 295"/>
              <p:cNvCxnSpPr>
                <a:stCxn id="314" idx="3"/>
                <a:endCxn id="346" idx="7"/>
              </p:cNvCxnSpPr>
              <p:nvPr/>
            </p:nvCxnSpPr>
            <p:spPr bwMode="auto">
              <a:xfrm flipH="1">
                <a:off x="6389158" y="4677849"/>
                <a:ext cx="777886" cy="702702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7" name="Straight Connector 296"/>
              <p:cNvCxnSpPr>
                <a:stCxn id="312" idx="3"/>
              </p:cNvCxnSpPr>
              <p:nvPr/>
            </p:nvCxnSpPr>
            <p:spPr bwMode="auto">
              <a:xfrm flipH="1">
                <a:off x="3810000" y="4612808"/>
                <a:ext cx="386986" cy="492592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8" name="Straight Connector 297"/>
              <p:cNvCxnSpPr/>
              <p:nvPr/>
            </p:nvCxnSpPr>
            <p:spPr bwMode="auto">
              <a:xfrm flipH="1">
                <a:off x="5328014" y="4612808"/>
                <a:ext cx="386986" cy="492592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86" name="Arc 285"/>
            <p:cNvSpPr/>
            <p:nvPr/>
          </p:nvSpPr>
          <p:spPr bwMode="auto">
            <a:xfrm>
              <a:off x="7620000" y="2971800"/>
              <a:ext cx="304800" cy="2286000"/>
            </a:xfrm>
            <a:prstGeom prst="arc">
              <a:avLst>
                <a:gd name="adj1" fmla="val 16181140"/>
                <a:gd name="adj2" fmla="val 5378152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7" name="Arc 286"/>
            <p:cNvSpPr/>
            <p:nvPr/>
          </p:nvSpPr>
          <p:spPr bwMode="auto">
            <a:xfrm>
              <a:off x="6172200" y="2971800"/>
              <a:ext cx="381000" cy="2286000"/>
            </a:xfrm>
            <a:prstGeom prst="arc">
              <a:avLst>
                <a:gd name="adj1" fmla="val 16181140"/>
                <a:gd name="adj2" fmla="val 5378152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8" name="Arc 287"/>
            <p:cNvSpPr/>
            <p:nvPr/>
          </p:nvSpPr>
          <p:spPr bwMode="auto">
            <a:xfrm>
              <a:off x="4572000" y="2971800"/>
              <a:ext cx="381000" cy="2286000"/>
            </a:xfrm>
            <a:prstGeom prst="arc">
              <a:avLst>
                <a:gd name="adj1" fmla="val 16181140"/>
                <a:gd name="adj2" fmla="val 5378152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89" name="Arc 288"/>
            <p:cNvSpPr/>
            <p:nvPr/>
          </p:nvSpPr>
          <p:spPr bwMode="auto">
            <a:xfrm>
              <a:off x="3048000" y="2971800"/>
              <a:ext cx="381000" cy="2286000"/>
            </a:xfrm>
            <a:prstGeom prst="arc">
              <a:avLst>
                <a:gd name="adj1" fmla="val 16181140"/>
                <a:gd name="adj2" fmla="val 5378152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90" name="Arc 289"/>
            <p:cNvSpPr/>
            <p:nvPr/>
          </p:nvSpPr>
          <p:spPr bwMode="auto">
            <a:xfrm>
              <a:off x="1828800" y="2971800"/>
              <a:ext cx="381000" cy="2286000"/>
            </a:xfrm>
            <a:prstGeom prst="arc">
              <a:avLst>
                <a:gd name="adj1" fmla="val 16283027"/>
                <a:gd name="adj2" fmla="val 5378152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352" name="TextBox 351"/>
          <p:cNvSpPr txBox="1"/>
          <p:nvPr/>
        </p:nvSpPr>
        <p:spPr>
          <a:xfrm>
            <a:off x="19691177" y="5147238"/>
            <a:ext cx="4735896" cy="865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chemeClr val="tx1"/>
                </a:solidFill>
                <a:latin typeface="+mn-lt"/>
              </a:rPr>
              <a:t>[Joty </a:t>
            </a:r>
            <a:r>
              <a:rPr lang="en-CA" sz="3200" b="1" dirty="0" smtClean="0">
                <a:solidFill>
                  <a:schemeClr val="tx1"/>
                </a:solidFill>
                <a:latin typeface="+mn-lt"/>
              </a:rPr>
              <a:t>et al, </a:t>
            </a:r>
            <a:r>
              <a:rPr lang="en-CA" sz="3200" b="1" dirty="0" smtClean="0">
                <a:solidFill>
                  <a:schemeClr val="tx1"/>
                </a:solidFill>
                <a:latin typeface="+mn-lt"/>
              </a:rPr>
              <a:t>EMNLP’12]</a:t>
            </a:r>
            <a:endParaRPr lang="en-CA" sz="3200" b="1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518" name="Group 517"/>
          <p:cNvGrpSpPr/>
          <p:nvPr/>
        </p:nvGrpSpPr>
        <p:grpSpPr>
          <a:xfrm>
            <a:off x="11669406" y="12919423"/>
            <a:ext cx="5108807" cy="3384376"/>
            <a:chOff x="3733800" y="2743200"/>
            <a:chExt cx="3497555" cy="2133600"/>
          </a:xfrm>
        </p:grpSpPr>
        <p:grpSp>
          <p:nvGrpSpPr>
            <p:cNvPr id="479" name="Group 13"/>
            <p:cNvGrpSpPr/>
            <p:nvPr/>
          </p:nvGrpSpPr>
          <p:grpSpPr>
            <a:xfrm>
              <a:off x="3733800" y="4315691"/>
              <a:ext cx="3261309" cy="561109"/>
              <a:chOff x="1322832" y="5486400"/>
              <a:chExt cx="4030981" cy="762000"/>
            </a:xfrm>
          </p:grpSpPr>
          <p:sp>
            <p:nvSpPr>
              <p:cNvPr id="480" name="Oval 479"/>
              <p:cNvSpPr/>
              <p:nvPr/>
            </p:nvSpPr>
            <p:spPr bwMode="auto">
              <a:xfrm>
                <a:off x="1322832" y="5486400"/>
                <a:ext cx="838200" cy="762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sz="2800" dirty="0" smtClean="0">
                    <a:solidFill>
                      <a:schemeClr val="tx1"/>
                    </a:solidFill>
                    <a:latin typeface="+mn-lt"/>
                  </a:rPr>
                  <a:t>e</a:t>
                </a:r>
                <a:r>
                  <a:rPr kumimoji="0" lang="en-CA" sz="28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1</a:t>
                </a:r>
              </a:p>
            </p:txBody>
          </p:sp>
          <p:sp>
            <p:nvSpPr>
              <p:cNvPr id="481" name="Oval 480"/>
              <p:cNvSpPr/>
              <p:nvPr/>
            </p:nvSpPr>
            <p:spPr bwMode="auto">
              <a:xfrm>
                <a:off x="2453031" y="5486400"/>
                <a:ext cx="838200" cy="762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sz="2800" dirty="0" smtClean="0">
                    <a:solidFill>
                      <a:schemeClr val="tx1"/>
                    </a:solidFill>
                    <a:latin typeface="+mn-lt"/>
                  </a:rPr>
                  <a:t>e</a:t>
                </a:r>
                <a:r>
                  <a:rPr lang="en-CA" sz="2800" baseline="-25000" dirty="0" smtClean="0">
                    <a:solidFill>
                      <a:schemeClr val="tx1"/>
                    </a:solidFill>
                    <a:latin typeface="+mn-lt"/>
                  </a:rPr>
                  <a:t>2</a:t>
                </a:r>
                <a:endParaRPr kumimoji="0" lang="en-CA" sz="28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482" name="Oval 481"/>
              <p:cNvSpPr/>
              <p:nvPr/>
            </p:nvSpPr>
            <p:spPr bwMode="auto">
              <a:xfrm>
                <a:off x="4515613" y="5486400"/>
                <a:ext cx="838200" cy="762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sz="2800" dirty="0" smtClean="0">
                    <a:solidFill>
                      <a:schemeClr val="tx1"/>
                    </a:solidFill>
                    <a:latin typeface="+mn-lt"/>
                  </a:rPr>
                  <a:t>e</a:t>
                </a:r>
                <a:r>
                  <a:rPr lang="en-CA" sz="2800" baseline="-25000" dirty="0" smtClean="0">
                    <a:solidFill>
                      <a:schemeClr val="tx1"/>
                    </a:solidFill>
                    <a:latin typeface="+mn-lt"/>
                  </a:rPr>
                  <a:t>4</a:t>
                </a:r>
                <a:endParaRPr kumimoji="0" lang="en-CA" sz="28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483" name="Oval 482"/>
              <p:cNvSpPr/>
              <p:nvPr/>
            </p:nvSpPr>
            <p:spPr bwMode="auto">
              <a:xfrm>
                <a:off x="3505200" y="5486400"/>
                <a:ext cx="838200" cy="762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sz="2800" dirty="0" smtClean="0">
                    <a:solidFill>
                      <a:schemeClr val="tx1"/>
                    </a:solidFill>
                    <a:latin typeface="+mn-lt"/>
                  </a:rPr>
                  <a:t>e</a:t>
                </a:r>
                <a:r>
                  <a:rPr lang="en-CA" sz="2800" baseline="-25000" dirty="0" smtClean="0">
                    <a:solidFill>
                      <a:schemeClr val="tx1"/>
                    </a:solidFill>
                    <a:latin typeface="+mn-lt"/>
                  </a:rPr>
                  <a:t>3</a:t>
                </a:r>
                <a:endParaRPr kumimoji="0" lang="en-CA" sz="28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</p:grpSp>
        <p:grpSp>
          <p:nvGrpSpPr>
            <p:cNvPr id="484" name="Group 483"/>
            <p:cNvGrpSpPr/>
            <p:nvPr/>
          </p:nvGrpSpPr>
          <p:grpSpPr>
            <a:xfrm>
              <a:off x="4236441" y="2819400"/>
              <a:ext cx="2842514" cy="1676400"/>
              <a:chOff x="2796286" y="2819400"/>
              <a:chExt cx="2842514" cy="1676400"/>
            </a:xfrm>
          </p:grpSpPr>
          <p:cxnSp>
            <p:nvCxnSpPr>
              <p:cNvPr id="485" name="Straight Connector 484"/>
              <p:cNvCxnSpPr>
                <a:stCxn id="512" idx="3"/>
                <a:endCxn id="480" idx="7"/>
              </p:cNvCxnSpPr>
              <p:nvPr/>
            </p:nvCxnSpPr>
            <p:spPr bwMode="auto">
              <a:xfrm flipH="1">
                <a:off x="2796286" y="4046482"/>
                <a:ext cx="474542" cy="351381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6" name="Straight Connector 485"/>
              <p:cNvCxnSpPr>
                <a:stCxn id="514" idx="3"/>
                <a:endCxn id="481" idx="7"/>
              </p:cNvCxnSpPr>
              <p:nvPr/>
            </p:nvCxnSpPr>
            <p:spPr bwMode="auto">
              <a:xfrm flipH="1">
                <a:off x="3710686" y="4046482"/>
                <a:ext cx="449462" cy="351381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7" name="Straight Connector 486"/>
              <p:cNvCxnSpPr>
                <a:stCxn id="513" idx="3"/>
                <a:endCxn id="483" idx="7"/>
              </p:cNvCxnSpPr>
              <p:nvPr/>
            </p:nvCxnSpPr>
            <p:spPr bwMode="auto">
              <a:xfrm flipH="1">
                <a:off x="4561955" y="4046482"/>
                <a:ext cx="415277" cy="351381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488" name="Group 112"/>
              <p:cNvGrpSpPr/>
              <p:nvPr/>
            </p:nvGrpSpPr>
            <p:grpSpPr>
              <a:xfrm>
                <a:off x="2796286" y="2819400"/>
                <a:ext cx="2842514" cy="1676400"/>
                <a:chOff x="2796286" y="2819400"/>
                <a:chExt cx="2842514" cy="1676400"/>
              </a:xfrm>
            </p:grpSpPr>
            <p:cxnSp>
              <p:nvCxnSpPr>
                <p:cNvPr id="489" name="Straight Connector 488"/>
                <p:cNvCxnSpPr/>
                <p:nvPr/>
              </p:nvCxnSpPr>
              <p:spPr bwMode="auto">
                <a:xfrm>
                  <a:off x="3505200" y="4128655"/>
                  <a:ext cx="0" cy="187036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90" name="Straight Connector 489"/>
                <p:cNvCxnSpPr/>
                <p:nvPr/>
              </p:nvCxnSpPr>
              <p:spPr bwMode="auto">
                <a:xfrm>
                  <a:off x="4419599" y="4128655"/>
                  <a:ext cx="0" cy="187036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91" name="Straight Connector 490"/>
                <p:cNvCxnSpPr/>
                <p:nvPr/>
              </p:nvCxnSpPr>
              <p:spPr bwMode="auto">
                <a:xfrm>
                  <a:off x="5257799" y="4128655"/>
                  <a:ext cx="0" cy="187036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92" name="Straight Connector 491"/>
                <p:cNvCxnSpPr>
                  <a:stCxn id="507" idx="3"/>
                  <a:endCxn id="480" idx="7"/>
                </p:cNvCxnSpPr>
                <p:nvPr/>
              </p:nvCxnSpPr>
              <p:spPr bwMode="auto">
                <a:xfrm flipH="1">
                  <a:off x="2796286" y="3298337"/>
                  <a:ext cx="474542" cy="1099526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93" name="Straight Connector 492"/>
                <p:cNvCxnSpPr>
                  <a:stCxn id="509" idx="3"/>
                  <a:endCxn id="481" idx="7"/>
                </p:cNvCxnSpPr>
                <p:nvPr/>
              </p:nvCxnSpPr>
              <p:spPr bwMode="auto">
                <a:xfrm flipH="1">
                  <a:off x="3710686" y="3298337"/>
                  <a:ext cx="449462" cy="1099526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94" name="Straight Connector 493"/>
                <p:cNvCxnSpPr>
                  <a:stCxn id="508" idx="3"/>
                  <a:endCxn id="483" idx="7"/>
                </p:cNvCxnSpPr>
                <p:nvPr/>
              </p:nvCxnSpPr>
              <p:spPr bwMode="auto">
                <a:xfrm flipH="1">
                  <a:off x="4561955" y="3298337"/>
                  <a:ext cx="415277" cy="1099526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495" name="Group 32"/>
                <p:cNvGrpSpPr/>
                <p:nvPr/>
              </p:nvGrpSpPr>
              <p:grpSpPr>
                <a:xfrm>
                  <a:off x="3175320" y="3567545"/>
                  <a:ext cx="2387279" cy="561109"/>
                  <a:chOff x="1414508" y="3962402"/>
                  <a:chExt cx="2978886" cy="762000"/>
                </a:xfrm>
              </p:grpSpPr>
              <p:grpSp>
                <p:nvGrpSpPr>
                  <p:cNvPr id="510" name="Group 15"/>
                  <p:cNvGrpSpPr/>
                  <p:nvPr/>
                </p:nvGrpSpPr>
                <p:grpSpPr>
                  <a:xfrm>
                    <a:off x="1414508" y="3962402"/>
                    <a:ext cx="2978886" cy="762000"/>
                    <a:chOff x="2362200" y="5486400"/>
                    <a:chExt cx="3068253" cy="762000"/>
                  </a:xfrm>
                </p:grpSpPr>
                <p:sp>
                  <p:nvSpPr>
                    <p:cNvPr id="512" name="Oval 511"/>
                    <p:cNvSpPr/>
                    <p:nvPr/>
                  </p:nvSpPr>
                  <p:spPr bwMode="auto">
                    <a:xfrm>
                      <a:off x="2362200" y="5486400"/>
                      <a:ext cx="838200" cy="762000"/>
                    </a:xfrm>
                    <a:prstGeom prst="ellipse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2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</a:t>
                      </a:r>
                      <a:r>
                        <a:rPr lang="en-CA" sz="2800" baseline="-25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kumimoji="0" lang="en-CA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p:txBody>
                </p:sp>
                <p:sp>
                  <p:nvSpPr>
                    <p:cNvPr id="513" name="Oval 19"/>
                    <p:cNvSpPr/>
                    <p:nvPr/>
                  </p:nvSpPr>
                  <p:spPr bwMode="auto">
                    <a:xfrm>
                      <a:off x="4549028" y="5486400"/>
                      <a:ext cx="881425" cy="762000"/>
                    </a:xfrm>
                    <a:prstGeom prst="ellipse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2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</a:t>
                      </a:r>
                      <a:r>
                        <a:rPr lang="en-CA" sz="2800" baseline="-25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kumimoji="0" lang="en-CA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p:txBody>
                </p:sp>
                <p:sp>
                  <p:nvSpPr>
                    <p:cNvPr id="514" name="Oval 513"/>
                    <p:cNvSpPr/>
                    <p:nvPr/>
                  </p:nvSpPr>
                  <p:spPr bwMode="auto">
                    <a:xfrm>
                      <a:off x="3505200" y="5486400"/>
                      <a:ext cx="838200" cy="762000"/>
                    </a:xfrm>
                    <a:prstGeom prst="ellipse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2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</a:t>
                      </a:r>
                      <a:r>
                        <a:rPr lang="en-CA" sz="2800" baseline="-25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kumimoji="0" lang="en-CA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p:txBody>
                </p:sp>
              </p:grpSp>
              <p:cxnSp>
                <p:nvCxnSpPr>
                  <p:cNvPr id="511" name="Straight Connector 510"/>
                  <p:cNvCxnSpPr/>
                  <p:nvPr/>
                </p:nvCxnSpPr>
                <p:spPr bwMode="auto">
                  <a:xfrm>
                    <a:off x="2209800" y="4343400"/>
                    <a:ext cx="295923" cy="0"/>
                  </a:xfrm>
                  <a:prstGeom prst="line">
                    <a:avLst/>
                  </a:prstGeom>
                  <a:solidFill>
                    <a:srgbClr val="00B8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496" name="Straight Connector 495"/>
                <p:cNvCxnSpPr>
                  <a:stCxn id="514" idx="6"/>
                  <a:endCxn id="513" idx="2"/>
                </p:cNvCxnSpPr>
                <p:nvPr/>
              </p:nvCxnSpPr>
              <p:spPr bwMode="auto">
                <a:xfrm>
                  <a:off x="4716810" y="3848100"/>
                  <a:ext cx="159990" cy="0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497" name="Group 81"/>
                <p:cNvGrpSpPr/>
                <p:nvPr/>
              </p:nvGrpSpPr>
              <p:grpSpPr>
                <a:xfrm>
                  <a:off x="3175320" y="2819400"/>
                  <a:ext cx="2387279" cy="561109"/>
                  <a:chOff x="1414508" y="3962402"/>
                  <a:chExt cx="2978886" cy="762000"/>
                </a:xfrm>
              </p:grpSpPr>
              <p:grpSp>
                <p:nvGrpSpPr>
                  <p:cNvPr id="505" name="Group 15"/>
                  <p:cNvGrpSpPr/>
                  <p:nvPr/>
                </p:nvGrpSpPr>
                <p:grpSpPr>
                  <a:xfrm>
                    <a:off x="1414508" y="3962402"/>
                    <a:ext cx="2978886" cy="762000"/>
                    <a:chOff x="2362200" y="5486400"/>
                    <a:chExt cx="3068253" cy="762000"/>
                  </a:xfrm>
                </p:grpSpPr>
                <p:sp>
                  <p:nvSpPr>
                    <p:cNvPr id="507" name="Oval 506"/>
                    <p:cNvSpPr/>
                    <p:nvPr/>
                  </p:nvSpPr>
                  <p:spPr bwMode="auto">
                    <a:xfrm>
                      <a:off x="2362200" y="5486400"/>
                      <a:ext cx="838200" cy="762000"/>
                    </a:xfrm>
                    <a:prstGeom prst="ellipse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2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R</a:t>
                      </a:r>
                      <a:r>
                        <a:rPr lang="en-CA" sz="2800" baseline="-25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kumimoji="0" lang="en-CA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p:txBody>
                </p:sp>
                <p:sp>
                  <p:nvSpPr>
                    <p:cNvPr id="508" name="Oval 19"/>
                    <p:cNvSpPr/>
                    <p:nvPr/>
                  </p:nvSpPr>
                  <p:spPr bwMode="auto">
                    <a:xfrm>
                      <a:off x="4549028" y="5486400"/>
                      <a:ext cx="881425" cy="762000"/>
                    </a:xfrm>
                    <a:prstGeom prst="ellipse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2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R</a:t>
                      </a:r>
                      <a:r>
                        <a:rPr lang="en-CA" sz="2800" baseline="-25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kumimoji="0" lang="en-CA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p:txBody>
                </p:sp>
                <p:sp>
                  <p:nvSpPr>
                    <p:cNvPr id="509" name="Oval 508"/>
                    <p:cNvSpPr/>
                    <p:nvPr/>
                  </p:nvSpPr>
                  <p:spPr bwMode="auto">
                    <a:xfrm>
                      <a:off x="3505200" y="5486400"/>
                      <a:ext cx="838200" cy="762000"/>
                    </a:xfrm>
                    <a:prstGeom prst="ellipse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2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R</a:t>
                      </a:r>
                      <a:r>
                        <a:rPr lang="en-CA" sz="2800" baseline="-25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kumimoji="0" lang="en-CA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p:txBody>
                </p:sp>
              </p:grpSp>
              <p:cxnSp>
                <p:nvCxnSpPr>
                  <p:cNvPr id="506" name="Straight Connector 505"/>
                  <p:cNvCxnSpPr/>
                  <p:nvPr/>
                </p:nvCxnSpPr>
                <p:spPr bwMode="auto">
                  <a:xfrm>
                    <a:off x="2209800" y="4343400"/>
                    <a:ext cx="295923" cy="0"/>
                  </a:xfrm>
                  <a:prstGeom prst="line">
                    <a:avLst/>
                  </a:prstGeom>
                  <a:solidFill>
                    <a:srgbClr val="00B8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498" name="Straight Connector 497"/>
                <p:cNvCxnSpPr>
                  <a:stCxn id="509" idx="6"/>
                  <a:endCxn id="508" idx="2"/>
                </p:cNvCxnSpPr>
                <p:nvPr/>
              </p:nvCxnSpPr>
              <p:spPr bwMode="auto">
                <a:xfrm>
                  <a:off x="4716810" y="3099955"/>
                  <a:ext cx="159990" cy="0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99" name="Straight Connector 498"/>
                <p:cNvCxnSpPr/>
                <p:nvPr/>
              </p:nvCxnSpPr>
              <p:spPr bwMode="auto">
                <a:xfrm>
                  <a:off x="3505200" y="3380509"/>
                  <a:ext cx="0" cy="187036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00" name="Straight Connector 499"/>
                <p:cNvCxnSpPr/>
                <p:nvPr/>
              </p:nvCxnSpPr>
              <p:spPr bwMode="auto">
                <a:xfrm>
                  <a:off x="4419599" y="3380509"/>
                  <a:ext cx="0" cy="187036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01" name="Straight Connector 500"/>
                <p:cNvCxnSpPr/>
                <p:nvPr/>
              </p:nvCxnSpPr>
              <p:spPr bwMode="auto">
                <a:xfrm>
                  <a:off x="5257799" y="3380509"/>
                  <a:ext cx="0" cy="187036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02" name="Arc 501"/>
                <p:cNvSpPr/>
                <p:nvPr/>
              </p:nvSpPr>
              <p:spPr bwMode="auto">
                <a:xfrm>
                  <a:off x="5105400" y="3200400"/>
                  <a:ext cx="533400" cy="1295400"/>
                </a:xfrm>
                <a:prstGeom prst="arc">
                  <a:avLst>
                    <a:gd name="adj1" fmla="val 16890835"/>
                    <a:gd name="adj2" fmla="val 4670147"/>
                  </a:avLst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503" name="Arc 502"/>
                <p:cNvSpPr/>
                <p:nvPr/>
              </p:nvSpPr>
              <p:spPr bwMode="auto">
                <a:xfrm>
                  <a:off x="4267200" y="3124200"/>
                  <a:ext cx="533400" cy="1295400"/>
                </a:xfrm>
                <a:prstGeom prst="arc">
                  <a:avLst>
                    <a:gd name="adj1" fmla="val 17123720"/>
                    <a:gd name="adj2" fmla="val 5040716"/>
                  </a:avLst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504" name="Arc 503"/>
                <p:cNvSpPr/>
                <p:nvPr/>
              </p:nvSpPr>
              <p:spPr bwMode="auto">
                <a:xfrm>
                  <a:off x="3429000" y="3124200"/>
                  <a:ext cx="533400" cy="1295400"/>
                </a:xfrm>
                <a:prstGeom prst="arc">
                  <a:avLst>
                    <a:gd name="adj1" fmla="val 16890835"/>
                    <a:gd name="adj2" fmla="val 5122253"/>
                  </a:avLst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515" name="Rectangle 514"/>
            <p:cNvSpPr/>
            <p:nvPr/>
          </p:nvSpPr>
          <p:spPr bwMode="auto">
            <a:xfrm>
              <a:off x="4488155" y="2743200"/>
              <a:ext cx="914400" cy="144780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6" name="Rectangle 515"/>
            <p:cNvSpPr/>
            <p:nvPr/>
          </p:nvSpPr>
          <p:spPr bwMode="auto">
            <a:xfrm>
              <a:off x="5402555" y="2743200"/>
              <a:ext cx="914400" cy="144780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7" name="Rectangle 516"/>
            <p:cNvSpPr/>
            <p:nvPr/>
          </p:nvSpPr>
          <p:spPr bwMode="auto">
            <a:xfrm>
              <a:off x="6316955" y="2743200"/>
              <a:ext cx="914400" cy="144780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19" name="Group 518"/>
          <p:cNvGrpSpPr/>
          <p:nvPr/>
        </p:nvGrpSpPr>
        <p:grpSpPr>
          <a:xfrm>
            <a:off x="11753665" y="17592162"/>
            <a:ext cx="4107072" cy="3426542"/>
            <a:chOff x="457200" y="5029200"/>
            <a:chExt cx="2590800" cy="2209801"/>
          </a:xfrm>
        </p:grpSpPr>
        <p:grpSp>
          <p:nvGrpSpPr>
            <p:cNvPr id="520" name="Group 13"/>
            <p:cNvGrpSpPr/>
            <p:nvPr/>
          </p:nvGrpSpPr>
          <p:grpSpPr>
            <a:xfrm>
              <a:off x="457200" y="6553204"/>
              <a:ext cx="2451468" cy="685797"/>
              <a:chOff x="1313383" y="5420548"/>
              <a:chExt cx="3030017" cy="931328"/>
            </a:xfrm>
          </p:grpSpPr>
          <p:sp>
            <p:nvSpPr>
              <p:cNvPr id="545" name="Oval 544"/>
              <p:cNvSpPr/>
              <p:nvPr/>
            </p:nvSpPr>
            <p:spPr bwMode="auto">
              <a:xfrm>
                <a:off x="1313383" y="5420548"/>
                <a:ext cx="941833" cy="86548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sz="2400" dirty="0" smtClean="0">
                    <a:solidFill>
                      <a:schemeClr val="tx1"/>
                    </a:solidFill>
                    <a:latin typeface="+mn-lt"/>
                  </a:rPr>
                  <a:t>e</a:t>
                </a:r>
                <a:r>
                  <a:rPr kumimoji="0" lang="en-CA" sz="24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1-2</a:t>
                </a:r>
              </a:p>
            </p:txBody>
          </p:sp>
          <p:sp>
            <p:nvSpPr>
              <p:cNvPr id="546" name="Oval 545"/>
              <p:cNvSpPr/>
              <p:nvPr/>
            </p:nvSpPr>
            <p:spPr bwMode="auto">
              <a:xfrm>
                <a:off x="2349399" y="5486396"/>
                <a:ext cx="838200" cy="86548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sz="2400" dirty="0" smtClean="0">
                    <a:solidFill>
                      <a:schemeClr val="tx1"/>
                    </a:solidFill>
                    <a:latin typeface="+mn-lt"/>
                  </a:rPr>
                  <a:t>e</a:t>
                </a:r>
                <a:r>
                  <a:rPr lang="en-CA" sz="2400" baseline="-25000" dirty="0" smtClean="0">
                    <a:solidFill>
                      <a:schemeClr val="tx1"/>
                    </a:solidFill>
                    <a:latin typeface="+mn-lt"/>
                  </a:rPr>
                  <a:t>3</a:t>
                </a:r>
                <a:endParaRPr kumimoji="0" lang="en-CA" sz="24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547" name="Oval 546"/>
              <p:cNvSpPr/>
              <p:nvPr/>
            </p:nvSpPr>
            <p:spPr bwMode="auto">
              <a:xfrm>
                <a:off x="3505200" y="5486400"/>
                <a:ext cx="838200" cy="762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sz="2400" dirty="0" smtClean="0">
                    <a:solidFill>
                      <a:schemeClr val="tx1"/>
                    </a:solidFill>
                    <a:latin typeface="+mn-lt"/>
                  </a:rPr>
                  <a:t>e</a:t>
                </a:r>
                <a:r>
                  <a:rPr lang="en-CA" sz="2400" baseline="-25000" dirty="0" smtClean="0">
                    <a:solidFill>
                      <a:schemeClr val="tx1"/>
                    </a:solidFill>
                    <a:latin typeface="+mn-lt"/>
                  </a:rPr>
                  <a:t>4</a:t>
                </a:r>
                <a:endParaRPr kumimoji="0" lang="en-CA" sz="24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</p:grpSp>
        <p:grpSp>
          <p:nvGrpSpPr>
            <p:cNvPr id="521" name="Group 122"/>
            <p:cNvGrpSpPr/>
            <p:nvPr/>
          </p:nvGrpSpPr>
          <p:grpSpPr>
            <a:xfrm>
              <a:off x="1107608" y="5105400"/>
              <a:ext cx="1864192" cy="1600200"/>
              <a:chOff x="2936408" y="2819400"/>
              <a:chExt cx="1864192" cy="1600200"/>
            </a:xfrm>
          </p:grpSpPr>
          <p:cxnSp>
            <p:nvCxnSpPr>
              <p:cNvPr id="524" name="Straight Connector 523"/>
              <p:cNvCxnSpPr>
                <a:stCxn id="543" idx="3"/>
                <a:endCxn id="545" idx="7"/>
              </p:cNvCxnSpPr>
              <p:nvPr/>
            </p:nvCxnSpPr>
            <p:spPr bwMode="auto">
              <a:xfrm flipH="1">
                <a:off x="2936408" y="4046482"/>
                <a:ext cx="334420" cy="31405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5" name="Straight Connector 524"/>
              <p:cNvCxnSpPr>
                <a:stCxn id="544" idx="3"/>
                <a:endCxn id="546" idx="7"/>
              </p:cNvCxnSpPr>
              <p:nvPr/>
            </p:nvCxnSpPr>
            <p:spPr bwMode="auto">
              <a:xfrm flipH="1">
                <a:off x="3703041" y="4046482"/>
                <a:ext cx="457108" cy="362541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526" name="Group 112"/>
              <p:cNvGrpSpPr/>
              <p:nvPr/>
            </p:nvGrpSpPr>
            <p:grpSpPr>
              <a:xfrm>
                <a:off x="2936408" y="2819400"/>
                <a:ext cx="1864192" cy="1600200"/>
                <a:chOff x="2936408" y="2819400"/>
                <a:chExt cx="1864192" cy="1600200"/>
              </a:xfrm>
            </p:grpSpPr>
            <p:cxnSp>
              <p:nvCxnSpPr>
                <p:cNvPr id="527" name="Straight Connector 526"/>
                <p:cNvCxnSpPr/>
                <p:nvPr/>
              </p:nvCxnSpPr>
              <p:spPr bwMode="auto">
                <a:xfrm>
                  <a:off x="3505200" y="4128655"/>
                  <a:ext cx="0" cy="187036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28" name="Straight Connector 527"/>
                <p:cNvCxnSpPr/>
                <p:nvPr/>
              </p:nvCxnSpPr>
              <p:spPr bwMode="auto">
                <a:xfrm>
                  <a:off x="4419599" y="4128655"/>
                  <a:ext cx="0" cy="187036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29" name="Straight Connector 528"/>
                <p:cNvCxnSpPr>
                  <a:stCxn id="539" idx="3"/>
                  <a:endCxn id="545" idx="7"/>
                </p:cNvCxnSpPr>
                <p:nvPr/>
              </p:nvCxnSpPr>
              <p:spPr bwMode="auto">
                <a:xfrm flipH="1">
                  <a:off x="2936408" y="3298337"/>
                  <a:ext cx="334420" cy="1062195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30" name="Straight Connector 529"/>
                <p:cNvCxnSpPr>
                  <a:stCxn id="540" idx="3"/>
                  <a:endCxn id="546" idx="7"/>
                </p:cNvCxnSpPr>
                <p:nvPr/>
              </p:nvCxnSpPr>
              <p:spPr bwMode="auto">
                <a:xfrm flipH="1">
                  <a:off x="3703041" y="3298337"/>
                  <a:ext cx="457108" cy="1110686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531" name="Group 32"/>
                <p:cNvGrpSpPr/>
                <p:nvPr/>
              </p:nvGrpSpPr>
              <p:grpSpPr>
                <a:xfrm>
                  <a:off x="3175320" y="3567545"/>
                  <a:ext cx="1541489" cy="561109"/>
                  <a:chOff x="1414508" y="3962402"/>
                  <a:chExt cx="1923495" cy="762000"/>
                </a:xfrm>
              </p:grpSpPr>
              <p:grpSp>
                <p:nvGrpSpPr>
                  <p:cNvPr id="541" name="Group 15"/>
                  <p:cNvGrpSpPr/>
                  <p:nvPr/>
                </p:nvGrpSpPr>
                <p:grpSpPr>
                  <a:xfrm>
                    <a:off x="1414508" y="3962402"/>
                    <a:ext cx="1923495" cy="762000"/>
                    <a:chOff x="2362200" y="5486400"/>
                    <a:chExt cx="1981200" cy="762000"/>
                  </a:xfrm>
                </p:grpSpPr>
                <p:sp>
                  <p:nvSpPr>
                    <p:cNvPr id="543" name="Oval 542"/>
                    <p:cNvSpPr/>
                    <p:nvPr/>
                  </p:nvSpPr>
                  <p:spPr bwMode="auto">
                    <a:xfrm>
                      <a:off x="2362200" y="5486400"/>
                      <a:ext cx="838200" cy="762000"/>
                    </a:xfrm>
                    <a:prstGeom prst="ellipse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1" compatLnSpc="1">
                      <a:prstTxWarp prst="textNoShape">
                        <a:avLst/>
                      </a:prstTxWarp>
                    </a:bodyPr>
                    <a:lstStyle/>
                    <a:p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</a:t>
                      </a:r>
                      <a:r>
                        <a:rPr lang="en-CA" sz="2400" baseline="-25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p:txBody>
                </p:sp>
                <p:sp>
                  <p:nvSpPr>
                    <p:cNvPr id="544" name="Oval 543"/>
                    <p:cNvSpPr/>
                    <p:nvPr/>
                  </p:nvSpPr>
                  <p:spPr bwMode="auto">
                    <a:xfrm>
                      <a:off x="3505200" y="5486400"/>
                      <a:ext cx="838200" cy="762000"/>
                    </a:xfrm>
                    <a:prstGeom prst="ellipse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</a:t>
                      </a:r>
                      <a:r>
                        <a:rPr lang="en-CA" sz="2400" baseline="-25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kumimoji="0" lang="en-CA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p:txBody>
                </p:sp>
              </p:grpSp>
              <p:cxnSp>
                <p:nvCxnSpPr>
                  <p:cNvPr id="542" name="Straight Connector 541"/>
                  <p:cNvCxnSpPr/>
                  <p:nvPr/>
                </p:nvCxnSpPr>
                <p:spPr bwMode="auto">
                  <a:xfrm>
                    <a:off x="2209800" y="4343400"/>
                    <a:ext cx="295923" cy="0"/>
                  </a:xfrm>
                  <a:prstGeom prst="line">
                    <a:avLst/>
                  </a:prstGeom>
                  <a:solidFill>
                    <a:srgbClr val="00B8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532" name="Group 81"/>
                <p:cNvGrpSpPr/>
                <p:nvPr/>
              </p:nvGrpSpPr>
              <p:grpSpPr>
                <a:xfrm>
                  <a:off x="3175320" y="2819400"/>
                  <a:ext cx="1541489" cy="561109"/>
                  <a:chOff x="1414508" y="3962402"/>
                  <a:chExt cx="1923495" cy="762000"/>
                </a:xfrm>
              </p:grpSpPr>
              <p:grpSp>
                <p:nvGrpSpPr>
                  <p:cNvPr id="537" name="Group 15"/>
                  <p:cNvGrpSpPr/>
                  <p:nvPr/>
                </p:nvGrpSpPr>
                <p:grpSpPr>
                  <a:xfrm>
                    <a:off x="1414508" y="3962402"/>
                    <a:ext cx="1923495" cy="762000"/>
                    <a:chOff x="2362200" y="5486400"/>
                    <a:chExt cx="1981200" cy="762000"/>
                  </a:xfrm>
                </p:grpSpPr>
                <p:sp>
                  <p:nvSpPr>
                    <p:cNvPr id="539" name="Oval 538"/>
                    <p:cNvSpPr/>
                    <p:nvPr/>
                  </p:nvSpPr>
                  <p:spPr bwMode="auto">
                    <a:xfrm>
                      <a:off x="2362200" y="5486400"/>
                      <a:ext cx="838200" cy="762000"/>
                    </a:xfrm>
                    <a:prstGeom prst="ellipse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1" compatLnSpc="1">
                      <a:prstTxWarp prst="textNoShape">
                        <a:avLst/>
                      </a:prstTxWarp>
                    </a:bodyPr>
                    <a:lstStyle/>
                    <a:p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R</a:t>
                      </a:r>
                      <a:r>
                        <a:rPr lang="en-CA" sz="2400" baseline="-25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p:txBody>
                </p:sp>
                <p:sp>
                  <p:nvSpPr>
                    <p:cNvPr id="540" name="Oval 539"/>
                    <p:cNvSpPr/>
                    <p:nvPr/>
                  </p:nvSpPr>
                  <p:spPr bwMode="auto">
                    <a:xfrm>
                      <a:off x="3505200" y="5486400"/>
                      <a:ext cx="838200" cy="762000"/>
                    </a:xfrm>
                    <a:prstGeom prst="ellipse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R</a:t>
                      </a:r>
                      <a:r>
                        <a:rPr lang="en-CA" sz="2400" baseline="-25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kumimoji="0" lang="en-CA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p:txBody>
                </p:sp>
              </p:grpSp>
              <p:cxnSp>
                <p:nvCxnSpPr>
                  <p:cNvPr id="538" name="Straight Connector 537"/>
                  <p:cNvCxnSpPr/>
                  <p:nvPr/>
                </p:nvCxnSpPr>
                <p:spPr bwMode="auto">
                  <a:xfrm>
                    <a:off x="2209800" y="4343400"/>
                    <a:ext cx="295923" cy="0"/>
                  </a:xfrm>
                  <a:prstGeom prst="line">
                    <a:avLst/>
                  </a:prstGeom>
                  <a:solidFill>
                    <a:srgbClr val="00B8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533" name="Straight Connector 532"/>
                <p:cNvCxnSpPr/>
                <p:nvPr/>
              </p:nvCxnSpPr>
              <p:spPr bwMode="auto">
                <a:xfrm>
                  <a:off x="3505200" y="3380509"/>
                  <a:ext cx="0" cy="187036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34" name="Straight Connector 533"/>
                <p:cNvCxnSpPr/>
                <p:nvPr/>
              </p:nvCxnSpPr>
              <p:spPr bwMode="auto">
                <a:xfrm>
                  <a:off x="4419599" y="3380509"/>
                  <a:ext cx="0" cy="187036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35" name="Arc 534"/>
                <p:cNvSpPr/>
                <p:nvPr/>
              </p:nvSpPr>
              <p:spPr bwMode="auto">
                <a:xfrm>
                  <a:off x="4267200" y="3124200"/>
                  <a:ext cx="533400" cy="1295400"/>
                </a:xfrm>
                <a:prstGeom prst="arc">
                  <a:avLst>
                    <a:gd name="adj1" fmla="val 17123720"/>
                    <a:gd name="adj2" fmla="val 4992427"/>
                  </a:avLst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4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536" name="Arc 535"/>
                <p:cNvSpPr/>
                <p:nvPr/>
              </p:nvSpPr>
              <p:spPr bwMode="auto">
                <a:xfrm>
                  <a:off x="3429000" y="3124200"/>
                  <a:ext cx="533400" cy="1295400"/>
                </a:xfrm>
                <a:prstGeom prst="arc">
                  <a:avLst>
                    <a:gd name="adj1" fmla="val 16890835"/>
                    <a:gd name="adj2" fmla="val 5122253"/>
                  </a:avLst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4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522" name="Rectangle 521"/>
            <p:cNvSpPr/>
            <p:nvPr/>
          </p:nvSpPr>
          <p:spPr bwMode="auto">
            <a:xfrm>
              <a:off x="1219200" y="5029200"/>
              <a:ext cx="914400" cy="144780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3" name="Rectangle 522"/>
            <p:cNvSpPr/>
            <p:nvPr/>
          </p:nvSpPr>
          <p:spPr bwMode="auto">
            <a:xfrm>
              <a:off x="2133600" y="5029200"/>
              <a:ext cx="914400" cy="144780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55" name="Group 554"/>
          <p:cNvGrpSpPr/>
          <p:nvPr/>
        </p:nvGrpSpPr>
        <p:grpSpPr>
          <a:xfrm>
            <a:off x="15967377" y="17232122"/>
            <a:ext cx="4211224" cy="3888432"/>
            <a:chOff x="3581400" y="4953000"/>
            <a:chExt cx="2590800" cy="2313715"/>
          </a:xfrm>
        </p:grpSpPr>
        <p:grpSp>
          <p:nvGrpSpPr>
            <p:cNvPr id="556" name="Group 169"/>
            <p:cNvGrpSpPr/>
            <p:nvPr/>
          </p:nvGrpSpPr>
          <p:grpSpPr>
            <a:xfrm>
              <a:off x="3995128" y="5029199"/>
              <a:ext cx="2093227" cy="1693535"/>
              <a:chOff x="2707373" y="2743199"/>
              <a:chExt cx="2093227" cy="1693535"/>
            </a:xfrm>
          </p:grpSpPr>
          <p:cxnSp>
            <p:nvCxnSpPr>
              <p:cNvPr id="564" name="Straight Connector 563"/>
              <p:cNvCxnSpPr>
                <a:stCxn id="583" idx="3"/>
              </p:cNvCxnSpPr>
              <p:nvPr/>
            </p:nvCxnSpPr>
            <p:spPr bwMode="auto">
              <a:xfrm flipH="1">
                <a:off x="2827045" y="4037353"/>
                <a:ext cx="340192" cy="306047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5" name="Straight Connector 564"/>
              <p:cNvCxnSpPr>
                <a:stCxn id="584" idx="3"/>
                <a:endCxn id="562" idx="7"/>
              </p:cNvCxnSpPr>
              <p:nvPr/>
            </p:nvCxnSpPr>
            <p:spPr bwMode="auto">
              <a:xfrm flipH="1">
                <a:off x="3923493" y="4046486"/>
                <a:ext cx="236655" cy="390248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566" name="Group 112"/>
              <p:cNvGrpSpPr/>
              <p:nvPr/>
            </p:nvGrpSpPr>
            <p:grpSpPr>
              <a:xfrm>
                <a:off x="2707373" y="2743199"/>
                <a:ext cx="2093227" cy="1693535"/>
                <a:chOff x="2707373" y="2743199"/>
                <a:chExt cx="2093227" cy="1693535"/>
              </a:xfrm>
            </p:grpSpPr>
            <p:cxnSp>
              <p:nvCxnSpPr>
                <p:cNvPr id="567" name="Straight Connector 566"/>
                <p:cNvCxnSpPr/>
                <p:nvPr/>
              </p:nvCxnSpPr>
              <p:spPr bwMode="auto">
                <a:xfrm>
                  <a:off x="3505200" y="4128655"/>
                  <a:ext cx="0" cy="187036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68" name="Straight Connector 567"/>
                <p:cNvCxnSpPr/>
                <p:nvPr/>
              </p:nvCxnSpPr>
              <p:spPr bwMode="auto">
                <a:xfrm>
                  <a:off x="4419599" y="4128655"/>
                  <a:ext cx="0" cy="187036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69" name="Straight Connector 568"/>
                <p:cNvCxnSpPr>
                  <a:stCxn id="579" idx="3"/>
                </p:cNvCxnSpPr>
                <p:nvPr/>
              </p:nvCxnSpPr>
              <p:spPr bwMode="auto">
                <a:xfrm flipH="1">
                  <a:off x="2707373" y="3287177"/>
                  <a:ext cx="394824" cy="1056223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70" name="Straight Connector 569"/>
                <p:cNvCxnSpPr>
                  <a:stCxn id="580" idx="3"/>
                  <a:endCxn id="562" idx="7"/>
                </p:cNvCxnSpPr>
                <p:nvPr/>
              </p:nvCxnSpPr>
              <p:spPr bwMode="auto">
                <a:xfrm flipH="1">
                  <a:off x="3923493" y="3298336"/>
                  <a:ext cx="236656" cy="1138398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571" name="Group 32"/>
                <p:cNvGrpSpPr/>
                <p:nvPr/>
              </p:nvGrpSpPr>
              <p:grpSpPr>
                <a:xfrm>
                  <a:off x="3055645" y="3505201"/>
                  <a:ext cx="1661164" cy="623458"/>
                  <a:chOff x="1265177" y="3877732"/>
                  <a:chExt cx="2072828" cy="846670"/>
                </a:xfrm>
              </p:grpSpPr>
              <p:grpSp>
                <p:nvGrpSpPr>
                  <p:cNvPr id="581" name="Group 15"/>
                  <p:cNvGrpSpPr/>
                  <p:nvPr/>
                </p:nvGrpSpPr>
                <p:grpSpPr>
                  <a:xfrm>
                    <a:off x="1265177" y="3877732"/>
                    <a:ext cx="2072828" cy="846670"/>
                    <a:chOff x="2208388" y="5401730"/>
                    <a:chExt cx="2135012" cy="846670"/>
                  </a:xfrm>
                </p:grpSpPr>
                <p:sp>
                  <p:nvSpPr>
                    <p:cNvPr id="583" name="Oval 582"/>
                    <p:cNvSpPr/>
                    <p:nvPr/>
                  </p:nvSpPr>
                  <p:spPr bwMode="auto">
                    <a:xfrm>
                      <a:off x="2208388" y="5401730"/>
                      <a:ext cx="979361" cy="846666"/>
                    </a:xfrm>
                    <a:prstGeom prst="ellipse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1" compatLnSpc="1">
                      <a:prstTxWarp prst="textNoShape">
                        <a:avLst/>
                      </a:prstTxWarp>
                    </a:bodyPr>
                    <a:lstStyle/>
                    <a:p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</a:t>
                      </a:r>
                      <a:r>
                        <a:rPr lang="en-CA" sz="2400" baseline="-25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2-3</a:t>
                      </a:r>
                    </a:p>
                  </p:txBody>
                </p:sp>
                <p:sp>
                  <p:nvSpPr>
                    <p:cNvPr id="584" name="Oval 583"/>
                    <p:cNvSpPr/>
                    <p:nvPr/>
                  </p:nvSpPr>
                  <p:spPr bwMode="auto">
                    <a:xfrm>
                      <a:off x="3505200" y="5486400"/>
                      <a:ext cx="838200" cy="762000"/>
                    </a:xfrm>
                    <a:prstGeom prst="ellipse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</a:t>
                      </a:r>
                      <a:r>
                        <a:rPr lang="en-CA" sz="2400" baseline="-25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kumimoji="0" lang="en-CA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p:txBody>
                </p:sp>
              </p:grpSp>
              <p:cxnSp>
                <p:nvCxnSpPr>
                  <p:cNvPr id="582" name="Straight Connector 581"/>
                  <p:cNvCxnSpPr/>
                  <p:nvPr/>
                </p:nvCxnSpPr>
                <p:spPr bwMode="auto">
                  <a:xfrm>
                    <a:off x="2209800" y="4343400"/>
                    <a:ext cx="295923" cy="0"/>
                  </a:xfrm>
                  <a:prstGeom prst="line">
                    <a:avLst/>
                  </a:prstGeom>
                  <a:solidFill>
                    <a:srgbClr val="00B8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572" name="Group 81"/>
                <p:cNvGrpSpPr/>
                <p:nvPr/>
              </p:nvGrpSpPr>
              <p:grpSpPr>
                <a:xfrm>
                  <a:off x="2979445" y="2743199"/>
                  <a:ext cx="1737365" cy="637309"/>
                  <a:chOff x="1170093" y="3858920"/>
                  <a:chExt cx="2167913" cy="865482"/>
                </a:xfrm>
              </p:grpSpPr>
              <p:grpSp>
                <p:nvGrpSpPr>
                  <p:cNvPr id="577" name="Group 15"/>
                  <p:cNvGrpSpPr/>
                  <p:nvPr/>
                </p:nvGrpSpPr>
                <p:grpSpPr>
                  <a:xfrm>
                    <a:off x="1170093" y="3858920"/>
                    <a:ext cx="2167913" cy="865482"/>
                    <a:chOff x="2110451" y="5382918"/>
                    <a:chExt cx="2232949" cy="865482"/>
                  </a:xfrm>
                </p:grpSpPr>
                <p:sp>
                  <p:nvSpPr>
                    <p:cNvPr id="579" name="Oval 578"/>
                    <p:cNvSpPr/>
                    <p:nvPr/>
                  </p:nvSpPr>
                  <p:spPr bwMode="auto">
                    <a:xfrm>
                      <a:off x="2110451" y="5382918"/>
                      <a:ext cx="1077297" cy="865482"/>
                    </a:xfrm>
                    <a:prstGeom prst="ellipse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1" compatLnSpc="1">
                      <a:prstTxWarp prst="textNoShape">
                        <a:avLst/>
                      </a:prstTxWarp>
                    </a:bodyPr>
                    <a:lstStyle/>
                    <a:p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R</a:t>
                      </a:r>
                      <a:r>
                        <a:rPr lang="en-CA" sz="2400" baseline="-25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2-3</a:t>
                      </a:r>
                    </a:p>
                  </p:txBody>
                </p:sp>
                <p:sp>
                  <p:nvSpPr>
                    <p:cNvPr id="580" name="Oval 579"/>
                    <p:cNvSpPr/>
                    <p:nvPr/>
                  </p:nvSpPr>
                  <p:spPr bwMode="auto">
                    <a:xfrm>
                      <a:off x="3505200" y="5486400"/>
                      <a:ext cx="838200" cy="762000"/>
                    </a:xfrm>
                    <a:prstGeom prst="ellipse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R</a:t>
                      </a:r>
                      <a:r>
                        <a:rPr lang="en-CA" sz="2400" baseline="-25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kumimoji="0" lang="en-CA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p:txBody>
                </p:sp>
              </p:grpSp>
              <p:cxnSp>
                <p:nvCxnSpPr>
                  <p:cNvPr id="578" name="Straight Connector 577"/>
                  <p:cNvCxnSpPr/>
                  <p:nvPr/>
                </p:nvCxnSpPr>
                <p:spPr bwMode="auto">
                  <a:xfrm>
                    <a:off x="2209800" y="4343400"/>
                    <a:ext cx="295923" cy="0"/>
                  </a:xfrm>
                  <a:prstGeom prst="line">
                    <a:avLst/>
                  </a:prstGeom>
                  <a:solidFill>
                    <a:srgbClr val="00B8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573" name="Straight Connector 572"/>
                <p:cNvCxnSpPr>
                  <a:endCxn id="583" idx="0"/>
                </p:cNvCxnSpPr>
                <p:nvPr/>
              </p:nvCxnSpPr>
              <p:spPr bwMode="auto">
                <a:xfrm>
                  <a:off x="3429000" y="3380509"/>
                  <a:ext cx="7645" cy="124691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74" name="Straight Connector 573"/>
                <p:cNvCxnSpPr/>
                <p:nvPr/>
              </p:nvCxnSpPr>
              <p:spPr bwMode="auto">
                <a:xfrm>
                  <a:off x="4419599" y="3380509"/>
                  <a:ext cx="0" cy="187036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575" name="Arc 574"/>
                <p:cNvSpPr/>
                <p:nvPr/>
              </p:nvSpPr>
              <p:spPr bwMode="auto">
                <a:xfrm>
                  <a:off x="4267200" y="3124200"/>
                  <a:ext cx="533400" cy="1295400"/>
                </a:xfrm>
                <a:prstGeom prst="arc">
                  <a:avLst>
                    <a:gd name="adj1" fmla="val 17123720"/>
                    <a:gd name="adj2" fmla="val 4992427"/>
                  </a:avLst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4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576" name="Arc 575"/>
                <p:cNvSpPr/>
                <p:nvPr/>
              </p:nvSpPr>
              <p:spPr bwMode="auto">
                <a:xfrm>
                  <a:off x="3429000" y="3124200"/>
                  <a:ext cx="533400" cy="1295400"/>
                </a:xfrm>
                <a:prstGeom prst="arc">
                  <a:avLst>
                    <a:gd name="adj1" fmla="val 16776174"/>
                    <a:gd name="adj2" fmla="val 4909044"/>
                  </a:avLst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4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557" name="Group 132"/>
            <p:cNvGrpSpPr/>
            <p:nvPr/>
          </p:nvGrpSpPr>
          <p:grpSpPr>
            <a:xfrm>
              <a:off x="3581400" y="4953000"/>
              <a:ext cx="2590800" cy="2313715"/>
              <a:chOff x="3581400" y="4953000"/>
              <a:chExt cx="2590800" cy="2313715"/>
            </a:xfrm>
          </p:grpSpPr>
          <p:grpSp>
            <p:nvGrpSpPr>
              <p:cNvPr id="558" name="Group 13"/>
              <p:cNvGrpSpPr/>
              <p:nvPr/>
            </p:nvGrpSpPr>
            <p:grpSpPr>
              <a:xfrm>
                <a:off x="3581400" y="6629402"/>
                <a:ext cx="2443823" cy="637313"/>
                <a:chOff x="1322832" y="5486395"/>
                <a:chExt cx="3020568" cy="865486"/>
              </a:xfrm>
            </p:grpSpPr>
            <p:sp>
              <p:nvSpPr>
                <p:cNvPr id="561" name="Oval 560"/>
                <p:cNvSpPr/>
                <p:nvPr/>
              </p:nvSpPr>
              <p:spPr bwMode="auto">
                <a:xfrm>
                  <a:off x="1322832" y="5486400"/>
                  <a:ext cx="941833" cy="86548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CA" sz="2400" dirty="0" smtClean="0">
                      <a:solidFill>
                        <a:schemeClr val="tx1"/>
                      </a:solidFill>
                      <a:latin typeface="+mn-lt"/>
                    </a:rPr>
                    <a:t>e</a:t>
                  </a:r>
                  <a:r>
                    <a:rPr lang="en-CA" sz="2400" baseline="-25000" dirty="0" smtClean="0">
                      <a:solidFill>
                        <a:schemeClr val="tx1"/>
                      </a:solidFill>
                      <a:latin typeface="+mn-lt"/>
                    </a:rPr>
                    <a:t>1</a:t>
                  </a:r>
                  <a:endParaRPr kumimoji="0" lang="en-CA" sz="24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562" name="Oval 561"/>
                <p:cNvSpPr/>
                <p:nvPr/>
              </p:nvSpPr>
              <p:spPr bwMode="auto">
                <a:xfrm>
                  <a:off x="2358848" y="5486395"/>
                  <a:ext cx="1036016" cy="86548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CA" sz="2400" dirty="0" smtClean="0">
                      <a:solidFill>
                        <a:schemeClr val="tx1"/>
                      </a:solidFill>
                      <a:latin typeface="+mn-lt"/>
                    </a:rPr>
                    <a:t>e</a:t>
                  </a:r>
                  <a:r>
                    <a:rPr lang="en-CA" sz="2400" baseline="-25000" dirty="0" smtClean="0">
                      <a:solidFill>
                        <a:schemeClr val="tx1"/>
                      </a:solidFill>
                      <a:latin typeface="+mn-lt"/>
                    </a:rPr>
                    <a:t>2-3</a:t>
                  </a:r>
                  <a:endParaRPr kumimoji="0" lang="en-CA" sz="24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563" name="Oval 562"/>
                <p:cNvSpPr/>
                <p:nvPr/>
              </p:nvSpPr>
              <p:spPr bwMode="auto">
                <a:xfrm>
                  <a:off x="3505200" y="5486400"/>
                  <a:ext cx="838200" cy="762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CA" sz="2400" dirty="0" smtClean="0">
                      <a:solidFill>
                        <a:schemeClr val="tx1"/>
                      </a:solidFill>
                      <a:latin typeface="+mn-lt"/>
                    </a:rPr>
                    <a:t>e</a:t>
                  </a:r>
                  <a:r>
                    <a:rPr lang="en-CA" sz="2400" baseline="-25000" dirty="0" smtClean="0">
                      <a:solidFill>
                        <a:schemeClr val="tx1"/>
                      </a:solidFill>
                      <a:latin typeface="+mn-lt"/>
                    </a:rPr>
                    <a:t>4</a:t>
                  </a:r>
                  <a:endParaRPr kumimoji="0" lang="en-CA" sz="24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endParaRPr>
                </a:p>
              </p:txBody>
            </p:sp>
          </p:grpSp>
          <p:sp>
            <p:nvSpPr>
              <p:cNvPr id="559" name="Rectangle 558"/>
              <p:cNvSpPr/>
              <p:nvPr/>
            </p:nvSpPr>
            <p:spPr bwMode="auto">
              <a:xfrm>
                <a:off x="4267200" y="4953000"/>
                <a:ext cx="982955" cy="1600200"/>
              </a:xfrm>
              <a:prstGeom prst="rect">
                <a:avLst/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60" name="Rectangle 559"/>
              <p:cNvSpPr/>
              <p:nvPr/>
            </p:nvSpPr>
            <p:spPr bwMode="auto">
              <a:xfrm>
                <a:off x="5257800" y="5029200"/>
                <a:ext cx="914400" cy="1447800"/>
              </a:xfrm>
              <a:prstGeom prst="rect">
                <a:avLst/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585" name="Group 584"/>
          <p:cNvGrpSpPr/>
          <p:nvPr/>
        </p:nvGrpSpPr>
        <p:grpSpPr>
          <a:xfrm>
            <a:off x="20322617" y="17232122"/>
            <a:ext cx="4104456" cy="3753875"/>
            <a:chOff x="6781800" y="5001485"/>
            <a:chExt cx="2667000" cy="2313715"/>
          </a:xfrm>
        </p:grpSpPr>
        <p:grpSp>
          <p:nvGrpSpPr>
            <p:cNvPr id="586" name="Group 13"/>
            <p:cNvGrpSpPr/>
            <p:nvPr/>
          </p:nvGrpSpPr>
          <p:grpSpPr>
            <a:xfrm>
              <a:off x="6781800" y="6677887"/>
              <a:ext cx="2590800" cy="637313"/>
              <a:chOff x="1322832" y="5486395"/>
              <a:chExt cx="3202232" cy="865486"/>
            </a:xfrm>
          </p:grpSpPr>
          <p:sp>
            <p:nvSpPr>
              <p:cNvPr id="611" name="Oval 610"/>
              <p:cNvSpPr/>
              <p:nvPr/>
            </p:nvSpPr>
            <p:spPr bwMode="auto">
              <a:xfrm>
                <a:off x="1322832" y="5486400"/>
                <a:ext cx="941833" cy="86548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sz="2400" dirty="0" smtClean="0">
                    <a:solidFill>
                      <a:schemeClr val="tx1"/>
                    </a:solidFill>
                    <a:latin typeface="+mn-lt"/>
                  </a:rPr>
                  <a:t>e</a:t>
                </a:r>
                <a:r>
                  <a:rPr lang="en-CA" sz="2400" baseline="-25000" dirty="0" smtClean="0">
                    <a:solidFill>
                      <a:schemeClr val="tx1"/>
                    </a:solidFill>
                    <a:latin typeface="+mn-lt"/>
                  </a:rPr>
                  <a:t>1</a:t>
                </a:r>
                <a:endParaRPr kumimoji="0" lang="en-CA" sz="24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612" name="Oval 611"/>
              <p:cNvSpPr/>
              <p:nvPr/>
            </p:nvSpPr>
            <p:spPr bwMode="auto">
              <a:xfrm>
                <a:off x="2453032" y="5486395"/>
                <a:ext cx="941833" cy="86548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sz="2400" dirty="0" smtClean="0">
                    <a:solidFill>
                      <a:schemeClr val="tx1"/>
                    </a:solidFill>
                    <a:latin typeface="+mn-lt"/>
                  </a:rPr>
                  <a:t>e</a:t>
                </a:r>
                <a:r>
                  <a:rPr lang="en-CA" sz="2400" baseline="-25000" dirty="0" smtClean="0">
                    <a:solidFill>
                      <a:schemeClr val="tx1"/>
                    </a:solidFill>
                    <a:latin typeface="+mn-lt"/>
                  </a:rPr>
                  <a:t>2</a:t>
                </a:r>
                <a:endParaRPr kumimoji="0" lang="en-CA" sz="24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613" name="Oval 612"/>
              <p:cNvSpPr/>
              <p:nvPr/>
            </p:nvSpPr>
            <p:spPr bwMode="auto">
              <a:xfrm>
                <a:off x="3505200" y="5486399"/>
                <a:ext cx="1019864" cy="86548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sz="2400" dirty="0" smtClean="0">
                    <a:solidFill>
                      <a:schemeClr val="tx1"/>
                    </a:solidFill>
                    <a:latin typeface="+mn-lt"/>
                  </a:rPr>
                  <a:t>e</a:t>
                </a:r>
                <a:r>
                  <a:rPr lang="en-CA" sz="2400" baseline="-25000" dirty="0" smtClean="0">
                    <a:solidFill>
                      <a:schemeClr val="tx1"/>
                    </a:solidFill>
                    <a:latin typeface="+mn-lt"/>
                  </a:rPr>
                  <a:t>3-4</a:t>
                </a:r>
                <a:endParaRPr kumimoji="0" lang="en-CA" sz="24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</p:grpSp>
        <p:grpSp>
          <p:nvGrpSpPr>
            <p:cNvPr id="587" name="Group 233"/>
            <p:cNvGrpSpPr/>
            <p:nvPr/>
          </p:nvGrpSpPr>
          <p:grpSpPr>
            <a:xfrm>
              <a:off x="7162800" y="5077684"/>
              <a:ext cx="2285999" cy="1693535"/>
              <a:chOff x="2674645" y="2743199"/>
              <a:chExt cx="2285999" cy="1693535"/>
            </a:xfrm>
          </p:grpSpPr>
          <p:cxnSp>
            <p:nvCxnSpPr>
              <p:cNvPr id="590" name="Straight Connector 589"/>
              <p:cNvCxnSpPr>
                <a:stCxn id="609" idx="3"/>
                <a:endCxn id="611" idx="0"/>
              </p:cNvCxnSpPr>
              <p:nvPr/>
            </p:nvCxnSpPr>
            <p:spPr bwMode="auto">
              <a:xfrm flipH="1">
                <a:off x="2674645" y="4037353"/>
                <a:ext cx="557633" cy="306053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91" name="Straight Connector 590"/>
              <p:cNvCxnSpPr>
                <a:stCxn id="610" idx="3"/>
                <a:endCxn id="612" idx="7"/>
              </p:cNvCxnSpPr>
              <p:nvPr/>
            </p:nvCxnSpPr>
            <p:spPr bwMode="auto">
              <a:xfrm flipH="1">
                <a:off x="3858453" y="4046486"/>
                <a:ext cx="326245" cy="390248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592" name="Group 112"/>
              <p:cNvGrpSpPr/>
              <p:nvPr/>
            </p:nvGrpSpPr>
            <p:grpSpPr>
              <a:xfrm>
                <a:off x="2707374" y="2743199"/>
                <a:ext cx="2253270" cy="1693535"/>
                <a:chOff x="2707374" y="2743199"/>
                <a:chExt cx="2253270" cy="1693535"/>
              </a:xfrm>
            </p:grpSpPr>
            <p:cxnSp>
              <p:nvCxnSpPr>
                <p:cNvPr id="593" name="Straight Connector 592"/>
                <p:cNvCxnSpPr/>
                <p:nvPr/>
              </p:nvCxnSpPr>
              <p:spPr bwMode="auto">
                <a:xfrm>
                  <a:off x="3505200" y="4128655"/>
                  <a:ext cx="0" cy="187036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94" name="Straight Connector 593"/>
                <p:cNvCxnSpPr/>
                <p:nvPr/>
              </p:nvCxnSpPr>
              <p:spPr bwMode="auto">
                <a:xfrm>
                  <a:off x="4427245" y="4142515"/>
                  <a:ext cx="0" cy="187036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95" name="Straight Connector 594"/>
                <p:cNvCxnSpPr>
                  <a:stCxn id="605" idx="3"/>
                </p:cNvCxnSpPr>
                <p:nvPr/>
              </p:nvCxnSpPr>
              <p:spPr bwMode="auto">
                <a:xfrm flipH="1">
                  <a:off x="2707374" y="3287176"/>
                  <a:ext cx="524904" cy="1056224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96" name="Straight Connector 595"/>
                <p:cNvCxnSpPr>
                  <a:stCxn id="606" idx="3"/>
                  <a:endCxn id="612" idx="7"/>
                </p:cNvCxnSpPr>
                <p:nvPr/>
              </p:nvCxnSpPr>
              <p:spPr bwMode="auto">
                <a:xfrm flipH="1">
                  <a:off x="3858453" y="3291235"/>
                  <a:ext cx="307850" cy="1145499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597" name="Group 32"/>
                <p:cNvGrpSpPr/>
                <p:nvPr/>
              </p:nvGrpSpPr>
              <p:grpSpPr>
                <a:xfrm>
                  <a:off x="3131846" y="3505201"/>
                  <a:ext cx="1752600" cy="623458"/>
                  <a:chOff x="1360261" y="3877732"/>
                  <a:chExt cx="2186923" cy="846670"/>
                </a:xfrm>
              </p:grpSpPr>
              <p:grpSp>
                <p:nvGrpSpPr>
                  <p:cNvPr id="607" name="Group 15"/>
                  <p:cNvGrpSpPr/>
                  <p:nvPr/>
                </p:nvGrpSpPr>
                <p:grpSpPr>
                  <a:xfrm>
                    <a:off x="1360261" y="3877732"/>
                    <a:ext cx="2186923" cy="846670"/>
                    <a:chOff x="2306324" y="5401730"/>
                    <a:chExt cx="2252530" cy="846670"/>
                  </a:xfrm>
                </p:grpSpPr>
                <p:sp>
                  <p:nvSpPr>
                    <p:cNvPr id="609" name="Oval 608"/>
                    <p:cNvSpPr/>
                    <p:nvPr/>
                  </p:nvSpPr>
                  <p:spPr bwMode="auto">
                    <a:xfrm>
                      <a:off x="2306324" y="5401730"/>
                      <a:ext cx="881425" cy="846666"/>
                    </a:xfrm>
                    <a:prstGeom prst="ellipse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1" compatLnSpc="1">
                      <a:prstTxWarp prst="textNoShape">
                        <a:avLst/>
                      </a:prstTxWarp>
                    </a:bodyPr>
                    <a:lstStyle/>
                    <a:p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</a:t>
                      </a:r>
                      <a:r>
                        <a:rPr lang="en-CA" sz="2400" baseline="-25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p:txBody>
                </p:sp>
                <p:sp>
                  <p:nvSpPr>
                    <p:cNvPr id="610" name="Oval 609"/>
                    <p:cNvSpPr/>
                    <p:nvPr/>
                  </p:nvSpPr>
                  <p:spPr bwMode="auto">
                    <a:xfrm>
                      <a:off x="3505199" y="5486400"/>
                      <a:ext cx="1053655" cy="762000"/>
                    </a:xfrm>
                    <a:prstGeom prst="ellipse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</a:t>
                      </a:r>
                      <a:r>
                        <a:rPr lang="en-CA" sz="2400" baseline="-25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3-4</a:t>
                      </a:r>
                      <a:endParaRPr kumimoji="0" lang="en-CA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p:txBody>
                </p:sp>
              </p:grpSp>
              <p:cxnSp>
                <p:nvCxnSpPr>
                  <p:cNvPr id="608" name="Straight Connector 607"/>
                  <p:cNvCxnSpPr/>
                  <p:nvPr/>
                </p:nvCxnSpPr>
                <p:spPr bwMode="auto">
                  <a:xfrm>
                    <a:off x="2209800" y="4343400"/>
                    <a:ext cx="295923" cy="0"/>
                  </a:xfrm>
                  <a:prstGeom prst="line">
                    <a:avLst/>
                  </a:prstGeom>
                  <a:solidFill>
                    <a:srgbClr val="00B8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598" name="Group 81"/>
                <p:cNvGrpSpPr/>
                <p:nvPr/>
              </p:nvGrpSpPr>
              <p:grpSpPr>
                <a:xfrm>
                  <a:off x="3131845" y="2743199"/>
                  <a:ext cx="1734205" cy="637309"/>
                  <a:chOff x="1360260" y="3858920"/>
                  <a:chExt cx="2163970" cy="865482"/>
                </a:xfrm>
              </p:grpSpPr>
              <p:grpSp>
                <p:nvGrpSpPr>
                  <p:cNvPr id="603" name="Group 15"/>
                  <p:cNvGrpSpPr/>
                  <p:nvPr/>
                </p:nvGrpSpPr>
                <p:grpSpPr>
                  <a:xfrm>
                    <a:off x="1360260" y="3858920"/>
                    <a:ext cx="2163970" cy="865482"/>
                    <a:chOff x="2306323" y="5382918"/>
                    <a:chExt cx="2228886" cy="865482"/>
                  </a:xfrm>
                </p:grpSpPr>
                <p:sp>
                  <p:nvSpPr>
                    <p:cNvPr id="605" name="Oval 604"/>
                    <p:cNvSpPr/>
                    <p:nvPr/>
                  </p:nvSpPr>
                  <p:spPr bwMode="auto">
                    <a:xfrm>
                      <a:off x="2306323" y="5382918"/>
                      <a:ext cx="881425" cy="865482"/>
                    </a:xfrm>
                    <a:prstGeom prst="ellipse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1" compatLnSpc="1">
                      <a:prstTxWarp prst="textNoShape">
                        <a:avLst/>
                      </a:prstTxWarp>
                    </a:bodyPr>
                    <a:lstStyle/>
                    <a:p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R</a:t>
                      </a:r>
                      <a:r>
                        <a:rPr lang="en-CA" sz="2400" baseline="-25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p:txBody>
                </p:sp>
                <p:sp>
                  <p:nvSpPr>
                    <p:cNvPr id="606" name="Oval 605"/>
                    <p:cNvSpPr/>
                    <p:nvPr/>
                  </p:nvSpPr>
                  <p:spPr bwMode="auto">
                    <a:xfrm>
                      <a:off x="3481556" y="5420557"/>
                      <a:ext cx="1053653" cy="827843"/>
                    </a:xfrm>
                    <a:prstGeom prst="ellipse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1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CA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R</a:t>
                      </a:r>
                      <a:r>
                        <a:rPr lang="en-CA" sz="2400" baseline="-250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3-4</a:t>
                      </a:r>
                      <a:endParaRPr kumimoji="0" lang="en-CA" sz="2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p:txBody>
                </p:sp>
              </p:grpSp>
              <p:cxnSp>
                <p:nvCxnSpPr>
                  <p:cNvPr id="604" name="Straight Connector 603"/>
                  <p:cNvCxnSpPr/>
                  <p:nvPr/>
                </p:nvCxnSpPr>
                <p:spPr bwMode="auto">
                  <a:xfrm>
                    <a:off x="2209800" y="4343400"/>
                    <a:ext cx="295923" cy="0"/>
                  </a:xfrm>
                  <a:prstGeom prst="line">
                    <a:avLst/>
                  </a:prstGeom>
                  <a:solidFill>
                    <a:srgbClr val="00B8FF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cxnSp>
              <p:nvCxnSpPr>
                <p:cNvPr id="599" name="Straight Connector 598"/>
                <p:cNvCxnSpPr>
                  <a:stCxn id="605" idx="4"/>
                  <a:endCxn id="609" idx="0"/>
                </p:cNvCxnSpPr>
                <p:nvPr/>
              </p:nvCxnSpPr>
              <p:spPr bwMode="auto">
                <a:xfrm>
                  <a:off x="3474745" y="3380508"/>
                  <a:ext cx="0" cy="124693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00" name="Straight Connector 599"/>
                <p:cNvCxnSpPr/>
                <p:nvPr/>
              </p:nvCxnSpPr>
              <p:spPr bwMode="auto">
                <a:xfrm>
                  <a:off x="4419599" y="3380509"/>
                  <a:ext cx="0" cy="187036"/>
                </a:xfrm>
                <a:prstGeom prst="lin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601" name="Arc 600"/>
                <p:cNvSpPr/>
                <p:nvPr/>
              </p:nvSpPr>
              <p:spPr bwMode="auto">
                <a:xfrm>
                  <a:off x="4267199" y="3124200"/>
                  <a:ext cx="693445" cy="1295400"/>
                </a:xfrm>
                <a:prstGeom prst="arc">
                  <a:avLst>
                    <a:gd name="adj1" fmla="val 17413675"/>
                    <a:gd name="adj2" fmla="val 4739562"/>
                  </a:avLst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4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602" name="Arc 601"/>
                <p:cNvSpPr/>
                <p:nvPr/>
              </p:nvSpPr>
              <p:spPr bwMode="auto">
                <a:xfrm>
                  <a:off x="3429000" y="3124200"/>
                  <a:ext cx="533400" cy="1295400"/>
                </a:xfrm>
                <a:prstGeom prst="arc">
                  <a:avLst>
                    <a:gd name="adj1" fmla="val 16776174"/>
                    <a:gd name="adj2" fmla="val 4909044"/>
                  </a:avLst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4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588" name="Rectangle 587"/>
            <p:cNvSpPr/>
            <p:nvPr/>
          </p:nvSpPr>
          <p:spPr bwMode="auto">
            <a:xfrm>
              <a:off x="7467600" y="5001485"/>
              <a:ext cx="982955" cy="1600200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9" name="Rectangle 588"/>
            <p:cNvSpPr/>
            <p:nvPr/>
          </p:nvSpPr>
          <p:spPr bwMode="auto">
            <a:xfrm>
              <a:off x="8458200" y="5029200"/>
              <a:ext cx="990600" cy="1496285"/>
            </a:xfrm>
            <a:prstGeom prst="rect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7" name="Group 169"/>
          <p:cNvGrpSpPr/>
          <p:nvPr/>
        </p:nvGrpSpPr>
        <p:grpSpPr>
          <a:xfrm>
            <a:off x="17838661" y="12818100"/>
            <a:ext cx="1531840" cy="2704277"/>
            <a:chOff x="3737818" y="2819399"/>
            <a:chExt cx="1062782" cy="1774031"/>
          </a:xfrm>
        </p:grpSpPr>
        <p:cxnSp>
          <p:nvCxnSpPr>
            <p:cNvPr id="678" name="Straight Connector 677"/>
            <p:cNvCxnSpPr>
              <a:stCxn id="682" idx="3"/>
            </p:cNvCxnSpPr>
            <p:nvPr/>
          </p:nvCxnSpPr>
          <p:spPr bwMode="auto">
            <a:xfrm flipH="1">
              <a:off x="3737818" y="4046486"/>
              <a:ext cx="422330" cy="546944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79" name="Group 112"/>
            <p:cNvGrpSpPr/>
            <p:nvPr/>
          </p:nvGrpSpPr>
          <p:grpSpPr>
            <a:xfrm>
              <a:off x="3737818" y="2819399"/>
              <a:ext cx="1062782" cy="1748358"/>
              <a:chOff x="3737818" y="2819399"/>
              <a:chExt cx="1062782" cy="1748358"/>
            </a:xfrm>
          </p:grpSpPr>
          <p:cxnSp>
            <p:nvCxnSpPr>
              <p:cNvPr id="680" name="Straight Connector 679"/>
              <p:cNvCxnSpPr/>
              <p:nvPr/>
            </p:nvCxnSpPr>
            <p:spPr bwMode="auto">
              <a:xfrm>
                <a:off x="4419599" y="4128655"/>
                <a:ext cx="0" cy="187036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81" name="Straight Connector 680"/>
              <p:cNvCxnSpPr>
                <a:stCxn id="683" idx="3"/>
              </p:cNvCxnSpPr>
              <p:nvPr/>
            </p:nvCxnSpPr>
            <p:spPr bwMode="auto">
              <a:xfrm flipH="1">
                <a:off x="3737818" y="3298336"/>
                <a:ext cx="422331" cy="1269421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82" name="Oval 681"/>
              <p:cNvSpPr/>
              <p:nvPr/>
            </p:nvSpPr>
            <p:spPr bwMode="auto">
              <a:xfrm>
                <a:off x="4064640" y="3567549"/>
                <a:ext cx="652169" cy="56111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sz="2800" dirty="0" smtClean="0">
                    <a:solidFill>
                      <a:schemeClr val="tx1"/>
                    </a:solidFill>
                    <a:latin typeface="+mn-lt"/>
                  </a:rPr>
                  <a:t>S</a:t>
                </a:r>
                <a:r>
                  <a:rPr lang="en-CA" sz="2800" baseline="-25000" dirty="0" smtClean="0">
                    <a:solidFill>
                      <a:schemeClr val="tx1"/>
                    </a:solidFill>
                    <a:latin typeface="+mn-lt"/>
                  </a:rPr>
                  <a:t>4</a:t>
                </a:r>
                <a:endParaRPr kumimoji="0" lang="en-CA" sz="28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683" name="Oval 682"/>
              <p:cNvSpPr/>
              <p:nvPr/>
            </p:nvSpPr>
            <p:spPr bwMode="auto">
              <a:xfrm>
                <a:off x="4064641" y="2819399"/>
                <a:ext cx="652169" cy="561109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sz="2800" dirty="0" smtClean="0">
                    <a:solidFill>
                      <a:schemeClr val="tx1"/>
                    </a:solidFill>
                    <a:latin typeface="+mn-lt"/>
                  </a:rPr>
                  <a:t>R</a:t>
                </a:r>
                <a:r>
                  <a:rPr lang="en-CA" sz="2800" baseline="-25000" dirty="0" smtClean="0">
                    <a:solidFill>
                      <a:schemeClr val="tx1"/>
                    </a:solidFill>
                    <a:latin typeface="+mn-lt"/>
                  </a:rPr>
                  <a:t>4</a:t>
                </a:r>
                <a:endParaRPr kumimoji="0" lang="en-CA" sz="28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684" name="Straight Connector 683"/>
              <p:cNvCxnSpPr/>
              <p:nvPr/>
            </p:nvCxnSpPr>
            <p:spPr bwMode="auto">
              <a:xfrm>
                <a:off x="4419599" y="3380509"/>
                <a:ext cx="0" cy="187036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85" name="Arc 684"/>
              <p:cNvSpPr/>
              <p:nvPr/>
            </p:nvSpPr>
            <p:spPr bwMode="auto">
              <a:xfrm>
                <a:off x="4267200" y="3150064"/>
                <a:ext cx="533400" cy="1295400"/>
              </a:xfrm>
              <a:prstGeom prst="arc">
                <a:avLst>
                  <a:gd name="adj1" fmla="val 17123720"/>
                  <a:gd name="adj2" fmla="val 5397656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grpSp>
        <p:nvGrpSpPr>
          <p:cNvPr id="648" name="Group 13"/>
          <p:cNvGrpSpPr/>
          <p:nvPr/>
        </p:nvGrpSpPr>
        <p:grpSpPr>
          <a:xfrm>
            <a:off x="17075326" y="15122356"/>
            <a:ext cx="2204179" cy="971495"/>
            <a:chOff x="2315104" y="5486398"/>
            <a:chExt cx="2028296" cy="865481"/>
          </a:xfrm>
        </p:grpSpPr>
        <p:sp>
          <p:nvSpPr>
            <p:cNvPr id="676" name="Oval 675"/>
            <p:cNvSpPr/>
            <p:nvPr/>
          </p:nvSpPr>
          <p:spPr bwMode="auto">
            <a:xfrm>
              <a:off x="2315104" y="5486398"/>
              <a:ext cx="1036016" cy="86548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sz="2400" dirty="0" smtClean="0">
                  <a:solidFill>
                    <a:schemeClr val="tx1"/>
                  </a:solidFill>
                  <a:latin typeface="+mn-lt"/>
                </a:rPr>
                <a:t>e</a:t>
              </a:r>
              <a:r>
                <a:rPr lang="en-CA" sz="2400" baseline="-25000" dirty="0" smtClean="0">
                  <a:solidFill>
                    <a:schemeClr val="tx1"/>
                  </a:solidFill>
                  <a:latin typeface="+mn-lt"/>
                </a:rPr>
                <a:t>1-3</a:t>
              </a:r>
              <a:endParaRPr kumimoji="0" lang="en-CA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677" name="Oval 676"/>
            <p:cNvSpPr/>
            <p:nvPr/>
          </p:nvSpPr>
          <p:spPr bwMode="auto">
            <a:xfrm>
              <a:off x="3505200" y="5486400"/>
              <a:ext cx="838200" cy="76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sz="2400" dirty="0" smtClean="0">
                  <a:solidFill>
                    <a:schemeClr val="tx1"/>
                  </a:solidFill>
                  <a:latin typeface="+mn-lt"/>
                </a:rPr>
                <a:t>e</a:t>
              </a:r>
              <a:r>
                <a:rPr lang="en-CA" sz="2400" baseline="-25000" dirty="0" smtClean="0">
                  <a:solidFill>
                    <a:schemeClr val="tx1"/>
                  </a:solidFill>
                  <a:latin typeface="+mn-lt"/>
                </a:rPr>
                <a:t>4</a:t>
              </a:r>
              <a:endParaRPr kumimoji="0" lang="en-CA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sp>
        <p:nvSpPr>
          <p:cNvPr id="649" name="Rectangle 648"/>
          <p:cNvSpPr/>
          <p:nvPr/>
        </p:nvSpPr>
        <p:spPr bwMode="auto">
          <a:xfrm>
            <a:off x="18146365" y="12734739"/>
            <a:ext cx="1317965" cy="220698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650" name="Group 13"/>
          <p:cNvGrpSpPr/>
          <p:nvPr/>
        </p:nvGrpSpPr>
        <p:grpSpPr>
          <a:xfrm>
            <a:off x="19658533" y="15106525"/>
            <a:ext cx="2281626" cy="1045412"/>
            <a:chOff x="2453031" y="5486397"/>
            <a:chExt cx="2072034" cy="931332"/>
          </a:xfrm>
        </p:grpSpPr>
        <p:sp>
          <p:nvSpPr>
            <p:cNvPr id="674" name="Oval 673"/>
            <p:cNvSpPr/>
            <p:nvPr/>
          </p:nvSpPr>
          <p:spPr bwMode="auto">
            <a:xfrm>
              <a:off x="2453031" y="5486397"/>
              <a:ext cx="847650" cy="86549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sz="2400" dirty="0" smtClean="0">
                  <a:solidFill>
                    <a:schemeClr val="tx1"/>
                  </a:solidFill>
                  <a:latin typeface="+mn-lt"/>
                </a:rPr>
                <a:t>e</a:t>
              </a:r>
              <a:r>
                <a:rPr lang="en-CA" sz="2400" baseline="-25000" dirty="0" smtClean="0">
                  <a:solidFill>
                    <a:schemeClr val="tx1"/>
                  </a:solidFill>
                  <a:latin typeface="+mn-lt"/>
                </a:rPr>
                <a:t>1</a:t>
              </a:r>
              <a:endParaRPr kumimoji="0" lang="en-CA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675" name="Oval 674"/>
            <p:cNvSpPr/>
            <p:nvPr/>
          </p:nvSpPr>
          <p:spPr bwMode="auto">
            <a:xfrm>
              <a:off x="3489048" y="5486404"/>
              <a:ext cx="1036017" cy="9313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sz="2400" dirty="0" smtClean="0">
                  <a:solidFill>
                    <a:schemeClr val="tx1"/>
                  </a:solidFill>
                  <a:latin typeface="+mn-lt"/>
                </a:rPr>
                <a:t>e</a:t>
              </a:r>
              <a:r>
                <a:rPr lang="en-CA" sz="2400" baseline="-25000" dirty="0" smtClean="0">
                  <a:solidFill>
                    <a:schemeClr val="tx1"/>
                  </a:solidFill>
                  <a:latin typeface="+mn-lt"/>
                </a:rPr>
                <a:t>2-4</a:t>
              </a:r>
              <a:endParaRPr kumimoji="0" lang="en-CA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grpSp>
        <p:nvGrpSpPr>
          <p:cNvPr id="651" name="Group 233"/>
          <p:cNvGrpSpPr/>
          <p:nvPr/>
        </p:nvGrpSpPr>
        <p:grpSpPr>
          <a:xfrm>
            <a:off x="20470078" y="12709475"/>
            <a:ext cx="1714552" cy="2539326"/>
            <a:chOff x="3771093" y="2770915"/>
            <a:chExt cx="1189551" cy="1665819"/>
          </a:xfrm>
        </p:grpSpPr>
        <p:cxnSp>
          <p:nvCxnSpPr>
            <p:cNvPr id="666" name="Straight Connector 665"/>
            <p:cNvCxnSpPr>
              <a:stCxn id="670" idx="3"/>
            </p:cNvCxnSpPr>
            <p:nvPr/>
          </p:nvCxnSpPr>
          <p:spPr bwMode="auto">
            <a:xfrm flipH="1">
              <a:off x="3771093" y="4046486"/>
              <a:ext cx="413606" cy="39024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67" name="Group 112"/>
            <p:cNvGrpSpPr/>
            <p:nvPr/>
          </p:nvGrpSpPr>
          <p:grpSpPr>
            <a:xfrm>
              <a:off x="3771093" y="2770915"/>
              <a:ext cx="1189551" cy="1665819"/>
              <a:chOff x="3771093" y="2770915"/>
              <a:chExt cx="1189551" cy="1665819"/>
            </a:xfrm>
          </p:grpSpPr>
          <p:cxnSp>
            <p:nvCxnSpPr>
              <p:cNvPr id="668" name="Straight Connector 667"/>
              <p:cNvCxnSpPr/>
              <p:nvPr/>
            </p:nvCxnSpPr>
            <p:spPr bwMode="auto">
              <a:xfrm>
                <a:off x="4427245" y="4142515"/>
                <a:ext cx="0" cy="187036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9" name="Straight Connector 668"/>
              <p:cNvCxnSpPr>
                <a:stCxn id="671" idx="3"/>
              </p:cNvCxnSpPr>
              <p:nvPr/>
            </p:nvCxnSpPr>
            <p:spPr bwMode="auto">
              <a:xfrm flipH="1">
                <a:off x="3771093" y="3291235"/>
                <a:ext cx="395211" cy="1145499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70" name="Oval 669"/>
              <p:cNvSpPr/>
              <p:nvPr/>
            </p:nvSpPr>
            <p:spPr bwMode="auto">
              <a:xfrm>
                <a:off x="4064641" y="3567549"/>
                <a:ext cx="819805" cy="56111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sz="2800" dirty="0" smtClean="0">
                    <a:solidFill>
                      <a:schemeClr val="tx1"/>
                    </a:solidFill>
                    <a:latin typeface="+mn-lt"/>
                  </a:rPr>
                  <a:t>S</a:t>
                </a:r>
                <a:r>
                  <a:rPr lang="en-CA" sz="2800" baseline="-25000" dirty="0" smtClean="0">
                    <a:solidFill>
                      <a:schemeClr val="tx1"/>
                    </a:solidFill>
                    <a:latin typeface="+mn-lt"/>
                  </a:rPr>
                  <a:t>2-4</a:t>
                </a:r>
                <a:endParaRPr kumimoji="0" lang="en-CA" sz="28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671" name="Oval 670"/>
              <p:cNvSpPr/>
              <p:nvPr/>
            </p:nvSpPr>
            <p:spPr bwMode="auto">
              <a:xfrm>
                <a:off x="4046246" y="2770915"/>
                <a:ext cx="819804" cy="60959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sz="2800" dirty="0" smtClean="0">
                    <a:solidFill>
                      <a:schemeClr val="tx1"/>
                    </a:solidFill>
                    <a:latin typeface="+mn-lt"/>
                  </a:rPr>
                  <a:t>R</a:t>
                </a:r>
                <a:r>
                  <a:rPr lang="en-CA" sz="2800" baseline="-25000" dirty="0" smtClean="0">
                    <a:solidFill>
                      <a:schemeClr val="tx1"/>
                    </a:solidFill>
                    <a:latin typeface="+mn-lt"/>
                  </a:rPr>
                  <a:t>2-4</a:t>
                </a:r>
                <a:endParaRPr kumimoji="0" lang="en-CA" sz="28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672" name="Straight Connector 671"/>
              <p:cNvCxnSpPr/>
              <p:nvPr/>
            </p:nvCxnSpPr>
            <p:spPr bwMode="auto">
              <a:xfrm>
                <a:off x="4419599" y="3380509"/>
                <a:ext cx="0" cy="187036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73" name="Arc 672"/>
              <p:cNvSpPr/>
              <p:nvPr/>
            </p:nvSpPr>
            <p:spPr bwMode="auto">
              <a:xfrm>
                <a:off x="4267199" y="3124200"/>
                <a:ext cx="693445" cy="1295400"/>
              </a:xfrm>
              <a:prstGeom prst="arc">
                <a:avLst>
                  <a:gd name="adj1" fmla="val 17413675"/>
                  <a:gd name="adj2" fmla="val 5296364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sp>
        <p:nvSpPr>
          <p:cNvPr id="652" name="Rectangle 651"/>
          <p:cNvSpPr/>
          <p:nvPr/>
        </p:nvSpPr>
        <p:spPr bwMode="auto">
          <a:xfrm>
            <a:off x="20810661" y="12732838"/>
            <a:ext cx="1427795" cy="228089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653" name="Group 13"/>
          <p:cNvGrpSpPr/>
          <p:nvPr/>
        </p:nvGrpSpPr>
        <p:grpSpPr>
          <a:xfrm>
            <a:off x="22106805" y="15150673"/>
            <a:ext cx="2448126" cy="1045413"/>
            <a:chOff x="2453031" y="5486397"/>
            <a:chExt cx="1926837" cy="931332"/>
          </a:xfrm>
        </p:grpSpPr>
        <p:sp>
          <p:nvSpPr>
            <p:cNvPr id="664" name="Oval 663"/>
            <p:cNvSpPr/>
            <p:nvPr/>
          </p:nvSpPr>
          <p:spPr bwMode="auto">
            <a:xfrm>
              <a:off x="2453031" y="5486397"/>
              <a:ext cx="847650" cy="86549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sz="2400" dirty="0" smtClean="0">
                  <a:solidFill>
                    <a:schemeClr val="tx1"/>
                  </a:solidFill>
                  <a:latin typeface="+mn-lt"/>
                </a:rPr>
                <a:t>e</a:t>
              </a:r>
              <a:r>
                <a:rPr lang="en-CA" sz="2400" baseline="-25000" dirty="0" smtClean="0">
                  <a:solidFill>
                    <a:schemeClr val="tx1"/>
                  </a:solidFill>
                  <a:latin typeface="+mn-lt"/>
                </a:rPr>
                <a:t>1-2</a:t>
              </a:r>
              <a:endParaRPr kumimoji="0" lang="en-CA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665" name="Oval 664"/>
            <p:cNvSpPr/>
            <p:nvPr/>
          </p:nvSpPr>
          <p:spPr bwMode="auto">
            <a:xfrm>
              <a:off x="3489049" y="5486404"/>
              <a:ext cx="890819" cy="93132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sz="2400" dirty="0" smtClean="0">
                  <a:solidFill>
                    <a:schemeClr val="tx1"/>
                  </a:solidFill>
                  <a:latin typeface="+mn-lt"/>
                </a:rPr>
                <a:t>e</a:t>
              </a:r>
              <a:r>
                <a:rPr lang="en-CA" sz="2400" baseline="-25000" dirty="0" smtClean="0">
                  <a:solidFill>
                    <a:schemeClr val="tx1"/>
                  </a:solidFill>
                  <a:latin typeface="+mn-lt"/>
                </a:rPr>
                <a:t>3-4</a:t>
              </a:r>
              <a:endParaRPr kumimoji="0" lang="en-CA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grpSp>
        <p:nvGrpSpPr>
          <p:cNvPr id="654" name="Group 233"/>
          <p:cNvGrpSpPr/>
          <p:nvPr/>
        </p:nvGrpSpPr>
        <p:grpSpPr>
          <a:xfrm>
            <a:off x="23134686" y="12753625"/>
            <a:ext cx="1714552" cy="2539326"/>
            <a:chOff x="3771093" y="2770915"/>
            <a:chExt cx="1189551" cy="1665819"/>
          </a:xfrm>
        </p:grpSpPr>
        <p:cxnSp>
          <p:nvCxnSpPr>
            <p:cNvPr id="656" name="Straight Connector 655"/>
            <p:cNvCxnSpPr>
              <a:stCxn id="660" idx="3"/>
            </p:cNvCxnSpPr>
            <p:nvPr/>
          </p:nvCxnSpPr>
          <p:spPr bwMode="auto">
            <a:xfrm flipH="1">
              <a:off x="3771093" y="4046486"/>
              <a:ext cx="413606" cy="39024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657" name="Group 112"/>
            <p:cNvGrpSpPr/>
            <p:nvPr/>
          </p:nvGrpSpPr>
          <p:grpSpPr>
            <a:xfrm>
              <a:off x="3771093" y="2770915"/>
              <a:ext cx="1189551" cy="1665819"/>
              <a:chOff x="3771093" y="2770915"/>
              <a:chExt cx="1189551" cy="1665819"/>
            </a:xfrm>
          </p:grpSpPr>
          <p:cxnSp>
            <p:nvCxnSpPr>
              <p:cNvPr id="658" name="Straight Connector 657"/>
              <p:cNvCxnSpPr/>
              <p:nvPr/>
            </p:nvCxnSpPr>
            <p:spPr bwMode="auto">
              <a:xfrm>
                <a:off x="4427245" y="4142515"/>
                <a:ext cx="0" cy="187036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59" name="Straight Connector 658"/>
              <p:cNvCxnSpPr>
                <a:stCxn id="661" idx="3"/>
              </p:cNvCxnSpPr>
              <p:nvPr/>
            </p:nvCxnSpPr>
            <p:spPr bwMode="auto">
              <a:xfrm flipH="1">
                <a:off x="3771093" y="3291235"/>
                <a:ext cx="395211" cy="1145499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60" name="Oval 659"/>
              <p:cNvSpPr/>
              <p:nvPr/>
            </p:nvSpPr>
            <p:spPr bwMode="auto">
              <a:xfrm>
                <a:off x="4064641" y="3567549"/>
                <a:ext cx="819805" cy="56111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sz="2800" dirty="0" smtClean="0">
                    <a:solidFill>
                      <a:schemeClr val="tx1"/>
                    </a:solidFill>
                    <a:latin typeface="+mn-lt"/>
                  </a:rPr>
                  <a:t>S</a:t>
                </a:r>
                <a:r>
                  <a:rPr lang="en-CA" sz="2800" baseline="-25000" dirty="0" smtClean="0">
                    <a:solidFill>
                      <a:schemeClr val="tx1"/>
                    </a:solidFill>
                    <a:latin typeface="+mn-lt"/>
                  </a:rPr>
                  <a:t>3-4</a:t>
                </a:r>
                <a:endParaRPr kumimoji="0" lang="en-CA" sz="28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sp>
            <p:nvSpPr>
              <p:cNvPr id="661" name="Oval 660"/>
              <p:cNvSpPr/>
              <p:nvPr/>
            </p:nvSpPr>
            <p:spPr bwMode="auto">
              <a:xfrm>
                <a:off x="4046246" y="2770915"/>
                <a:ext cx="819804" cy="609593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sz="2800" dirty="0" smtClean="0">
                    <a:solidFill>
                      <a:schemeClr val="tx1"/>
                    </a:solidFill>
                    <a:latin typeface="+mn-lt"/>
                  </a:rPr>
                  <a:t>R</a:t>
                </a:r>
                <a:r>
                  <a:rPr lang="en-CA" sz="2800" baseline="-25000" dirty="0" smtClean="0">
                    <a:solidFill>
                      <a:schemeClr val="tx1"/>
                    </a:solidFill>
                    <a:latin typeface="+mn-lt"/>
                  </a:rPr>
                  <a:t>3-4</a:t>
                </a:r>
                <a:endParaRPr kumimoji="0" lang="en-CA" sz="28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662" name="Straight Connector 661"/>
              <p:cNvCxnSpPr/>
              <p:nvPr/>
            </p:nvCxnSpPr>
            <p:spPr bwMode="auto">
              <a:xfrm>
                <a:off x="4419599" y="3380509"/>
                <a:ext cx="0" cy="187036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63" name="Arc 662"/>
              <p:cNvSpPr/>
              <p:nvPr/>
            </p:nvSpPr>
            <p:spPr bwMode="auto">
              <a:xfrm>
                <a:off x="4267199" y="3124200"/>
                <a:ext cx="693445" cy="1295400"/>
              </a:xfrm>
              <a:prstGeom prst="arc">
                <a:avLst>
                  <a:gd name="adj1" fmla="val 17413675"/>
                  <a:gd name="adj2" fmla="val 5384931"/>
                </a:avLst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</p:grpSp>
      </p:grpSp>
      <p:sp>
        <p:nvSpPr>
          <p:cNvPr id="655" name="Rectangle 654"/>
          <p:cNvSpPr/>
          <p:nvPr/>
        </p:nvSpPr>
        <p:spPr bwMode="auto">
          <a:xfrm>
            <a:off x="23330941" y="12637467"/>
            <a:ext cx="1427795" cy="228089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686" name="TextBox 685"/>
          <p:cNvSpPr txBox="1"/>
          <p:nvPr/>
        </p:nvSpPr>
        <p:spPr>
          <a:xfrm>
            <a:off x="16994237" y="12565459"/>
            <a:ext cx="1728192" cy="681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chemeClr val="tx1"/>
                </a:solidFill>
                <a:latin typeface="+mn-lt"/>
              </a:rPr>
              <a:t>Level 3</a:t>
            </a:r>
            <a:endParaRPr lang="en-CA" sz="24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87" name="TextBox 686"/>
          <p:cNvSpPr txBox="1"/>
          <p:nvPr/>
        </p:nvSpPr>
        <p:spPr>
          <a:xfrm>
            <a:off x="11686911" y="16813931"/>
            <a:ext cx="1728192" cy="597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chemeClr val="tx1"/>
                </a:solidFill>
                <a:latin typeface="+mn-lt"/>
              </a:rPr>
              <a:t>Level 2</a:t>
            </a:r>
            <a:endParaRPr lang="en-CA" sz="28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88" name="TextBox 687"/>
          <p:cNvSpPr txBox="1"/>
          <p:nvPr/>
        </p:nvSpPr>
        <p:spPr>
          <a:xfrm>
            <a:off x="11521629" y="12516739"/>
            <a:ext cx="1728192" cy="76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chemeClr val="tx1"/>
                </a:solidFill>
                <a:latin typeface="+mn-lt"/>
              </a:rPr>
              <a:t>Level</a:t>
            </a:r>
            <a:r>
              <a:rPr lang="en-CA" sz="2800" b="1" dirty="0" smtClean="0">
                <a:solidFill>
                  <a:schemeClr val="tx1"/>
                </a:solidFill>
                <a:latin typeface="+mn-lt"/>
              </a:rPr>
              <a:t> 1</a:t>
            </a:r>
            <a:endParaRPr lang="en-CA" sz="28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89" name="Rectangle 688"/>
          <p:cNvSpPr/>
          <p:nvPr/>
        </p:nvSpPr>
        <p:spPr bwMode="auto">
          <a:xfrm>
            <a:off x="11456663" y="12646467"/>
            <a:ext cx="5393558" cy="378605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5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0" name="Rectangle 689"/>
          <p:cNvSpPr/>
          <p:nvPr/>
        </p:nvSpPr>
        <p:spPr bwMode="auto">
          <a:xfrm>
            <a:off x="16994236" y="12646467"/>
            <a:ext cx="7855001" cy="3807424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5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CA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1" name="Rectangle 690"/>
          <p:cNvSpPr/>
          <p:nvPr/>
        </p:nvSpPr>
        <p:spPr bwMode="auto">
          <a:xfrm>
            <a:off x="11609649" y="16965589"/>
            <a:ext cx="13233460" cy="4384846"/>
          </a:xfrm>
          <a:prstGeom prst="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5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CA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94" name="TextBox 693"/>
          <p:cNvSpPr txBox="1"/>
          <p:nvPr/>
        </p:nvSpPr>
        <p:spPr>
          <a:xfrm>
            <a:off x="11593637" y="11200209"/>
            <a:ext cx="13362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CA" sz="3200" b="1" dirty="0" smtClean="0">
                <a:solidFill>
                  <a:schemeClr val="tx1"/>
                </a:solidFill>
                <a:latin typeface="+mn-lt"/>
              </a:rPr>
              <a:t>Obtaining probabilities:</a:t>
            </a:r>
            <a:r>
              <a:rPr lang="en-CA" sz="3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CA" sz="2800" dirty="0" smtClean="0">
                <a:solidFill>
                  <a:schemeClr val="tx1"/>
                </a:solidFill>
                <a:latin typeface="+mn-lt"/>
              </a:rPr>
              <a:t>Apply the DCRF model to all possible sequences at </a:t>
            </a:r>
            <a:r>
              <a:rPr lang="en-CA" sz="2800" dirty="0" smtClean="0">
                <a:solidFill>
                  <a:schemeClr val="tx1"/>
                </a:solidFill>
                <a:latin typeface="+mn-lt"/>
              </a:rPr>
              <a:t>different levels </a:t>
            </a:r>
            <a:r>
              <a:rPr lang="en-CA" sz="2800" dirty="0" smtClean="0">
                <a:solidFill>
                  <a:schemeClr val="tx1"/>
                </a:solidFill>
                <a:latin typeface="+mn-lt"/>
              </a:rPr>
              <a:t>and</a:t>
            </a:r>
            <a:r>
              <a:rPr lang="en-CA" sz="2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CA" sz="2800" dirty="0" smtClean="0">
                <a:solidFill>
                  <a:schemeClr val="tx1"/>
                </a:solidFill>
                <a:latin typeface="+mn-lt"/>
              </a:rPr>
              <a:t>compute posterior </a:t>
            </a:r>
            <a:r>
              <a:rPr lang="en-CA" sz="2800" dirty="0" smtClean="0">
                <a:solidFill>
                  <a:schemeClr val="tx1"/>
                </a:solidFill>
                <a:latin typeface="+mn-lt"/>
              </a:rPr>
              <a:t>m</a:t>
            </a:r>
            <a:r>
              <a:rPr lang="en-CA" sz="2800" dirty="0" smtClean="0">
                <a:solidFill>
                  <a:schemeClr val="tx1"/>
                </a:solidFill>
                <a:latin typeface="+mn-lt"/>
              </a:rPr>
              <a:t>arginals of </a:t>
            </a:r>
            <a:r>
              <a:rPr lang="en-CA" sz="2800" dirty="0" smtClean="0">
                <a:solidFill>
                  <a:schemeClr val="tx1"/>
                </a:solidFill>
                <a:latin typeface="+mn-lt"/>
              </a:rPr>
              <a:t>relation-structure </a:t>
            </a:r>
            <a:r>
              <a:rPr lang="en-CA" sz="2800" dirty="0" smtClean="0">
                <a:solidFill>
                  <a:schemeClr val="tx1"/>
                </a:solidFill>
                <a:latin typeface="+mn-lt"/>
              </a:rPr>
              <a:t>pairs.</a:t>
            </a:r>
            <a:endParaRPr lang="en-CA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04" name="TextBox 703"/>
          <p:cNvSpPr txBox="1"/>
          <p:nvPr/>
        </p:nvSpPr>
        <p:spPr>
          <a:xfrm>
            <a:off x="5800321" y="24953737"/>
            <a:ext cx="51452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CA" sz="3200" dirty="0" smtClean="0">
                <a:solidFill>
                  <a:schemeClr val="tx1"/>
                </a:solidFill>
                <a:latin typeface="+mn-lt"/>
              </a:rPr>
              <a:t>Probabilistic CKY-like </a:t>
            </a:r>
            <a:endParaRPr lang="en-CA" sz="3200" dirty="0" smtClean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CA" sz="3200" dirty="0" smtClean="0">
                <a:solidFill>
                  <a:schemeClr val="tx1"/>
                </a:solidFill>
                <a:latin typeface="+mn-lt"/>
              </a:rPr>
              <a:t>bottom-up </a:t>
            </a:r>
            <a:r>
              <a:rPr lang="en-CA" sz="3200" dirty="0" smtClean="0">
                <a:solidFill>
                  <a:schemeClr val="tx1"/>
                </a:solidFill>
                <a:latin typeface="+mn-lt"/>
              </a:rPr>
              <a:t>algorithm</a:t>
            </a:r>
            <a:endParaRPr lang="en-CA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06" name="TextBox 705"/>
          <p:cNvSpPr txBox="1"/>
          <p:nvPr/>
        </p:nvSpPr>
        <p:spPr>
          <a:xfrm>
            <a:off x="25491181" y="3824618"/>
            <a:ext cx="10902280" cy="1018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b="1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en-CA" sz="4400" b="1" dirty="0" smtClean="0">
                <a:solidFill>
                  <a:schemeClr val="accent2">
                    <a:lumMod val="50000"/>
                  </a:schemeClr>
                </a:solidFill>
              </a:rPr>
              <a:t>Combining Intra- and multi-sentential</a:t>
            </a:r>
            <a:endParaRPr lang="en-CA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10" name="TextBox 709"/>
          <p:cNvSpPr txBox="1"/>
          <p:nvPr/>
        </p:nvSpPr>
        <p:spPr>
          <a:xfrm>
            <a:off x="26283269" y="14365659"/>
            <a:ext cx="8136904" cy="1252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 smtClean="0">
                <a:solidFill>
                  <a:schemeClr val="accent6">
                    <a:lumMod val="50000"/>
                  </a:schemeClr>
                </a:solidFill>
              </a:rPr>
              <a:t>					Experiments</a:t>
            </a:r>
            <a:endParaRPr lang="en-CA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17" name="TextBox 716"/>
          <p:cNvSpPr txBox="1"/>
          <p:nvPr/>
        </p:nvSpPr>
        <p:spPr>
          <a:xfrm>
            <a:off x="25059133" y="19836870"/>
            <a:ext cx="3384376" cy="865493"/>
          </a:xfrm>
          <a:prstGeom prst="rect">
            <a:avLst/>
          </a:prstGeom>
          <a:solidFill>
            <a:schemeClr val="accent1">
              <a:lumMod val="20000"/>
              <a:lumOff val="80000"/>
              <a:alpha val="4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Parsing </a:t>
            </a:r>
            <a:r>
              <a:rPr lang="en-CA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Results</a:t>
            </a:r>
            <a:endParaRPr lang="en-CA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18" name="Table 7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194605"/>
              </p:ext>
            </p:extLst>
          </p:nvPr>
        </p:nvGraphicFramePr>
        <p:xfrm>
          <a:off x="25131142" y="21533614"/>
          <a:ext cx="11377614" cy="26251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0986"/>
                <a:gridCol w="1203831"/>
                <a:gridCol w="1354310"/>
                <a:gridCol w="1580028"/>
                <a:gridCol w="1429549"/>
                <a:gridCol w="1053352"/>
                <a:gridCol w="1429549"/>
                <a:gridCol w="1446009"/>
              </a:tblGrid>
              <a:tr h="740289">
                <a:tc>
                  <a:txBody>
                    <a:bodyPr/>
                    <a:lstStyle/>
                    <a:p>
                      <a:endParaRPr lang="en-CA" sz="2400" dirty="0"/>
                    </a:p>
                  </a:txBody>
                  <a:tcPr anchor="ctr" anchorCtr="1"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CA" sz="2400" b="1" dirty="0" smtClean="0"/>
                        <a:t>RST-DT</a:t>
                      </a:r>
                      <a:endParaRPr lang="en-CA" sz="24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en-CA" sz="24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CA" sz="2400" b="1" dirty="0" smtClean="0"/>
                        <a:t>Instructional</a:t>
                      </a:r>
                      <a:endParaRPr lang="en-CA" sz="2400" b="1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  <a:alpha val="4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sz="2400" b="1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  <a:alpha val="49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sz="2400" b="1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  <a:alpha val="49000"/>
                      </a:schemeClr>
                    </a:solidFill>
                  </a:tcPr>
                </a:tc>
              </a:tr>
              <a:tr h="471211">
                <a:tc>
                  <a:txBody>
                    <a:bodyPr/>
                    <a:lstStyle/>
                    <a:p>
                      <a:endParaRPr lang="en-CA" sz="2400" b="1" dirty="0"/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b="1" dirty="0" smtClean="0"/>
                        <a:t>HILDA</a:t>
                      </a:r>
                      <a:endParaRPr lang="en-CA" sz="24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b="1" dirty="0" smtClean="0"/>
                        <a:t>TSP</a:t>
                      </a:r>
                      <a:r>
                        <a:rPr lang="en-CA" sz="2400" b="1" baseline="0" dirty="0" smtClean="0"/>
                        <a:t> 1-1</a:t>
                      </a:r>
                      <a:endParaRPr lang="en-CA" sz="24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b="1" dirty="0" smtClean="0"/>
                        <a:t>TSP SW</a:t>
                      </a:r>
                      <a:endParaRPr lang="en-CA" sz="24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b="1" dirty="0" smtClean="0"/>
                        <a:t>Human</a:t>
                      </a:r>
                      <a:endParaRPr lang="en-CA" sz="24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b="1" dirty="0" smtClean="0"/>
                        <a:t>ILP</a:t>
                      </a:r>
                      <a:endParaRPr lang="en-CA" sz="2400" b="1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b="1" dirty="0" smtClean="0"/>
                        <a:t>TSP</a:t>
                      </a:r>
                      <a:r>
                        <a:rPr lang="en-CA" sz="2400" b="1" baseline="0" dirty="0" smtClean="0"/>
                        <a:t> 1-1</a:t>
                      </a:r>
                      <a:endParaRPr lang="en-CA" sz="2400" b="1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b="1" dirty="0" smtClean="0"/>
                        <a:t>TSP SW</a:t>
                      </a:r>
                      <a:endParaRPr lang="en-CA" sz="2400" b="1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  <a:alpha val="49000"/>
                      </a:schemeClr>
                    </a:solidFill>
                  </a:tcPr>
                </a:tc>
              </a:tr>
              <a:tr h="471211">
                <a:tc>
                  <a:txBody>
                    <a:bodyPr/>
                    <a:lstStyle/>
                    <a:p>
                      <a:r>
                        <a:rPr lang="en-CA" sz="2400" b="1" dirty="0" smtClean="0"/>
                        <a:t>Span</a:t>
                      </a:r>
                      <a:endParaRPr lang="en-CA" sz="2400" b="1" dirty="0"/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74.7</a:t>
                      </a:r>
                      <a:endParaRPr lang="en-CA" sz="240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b="1" dirty="0" smtClean="0"/>
                        <a:t>82.5</a:t>
                      </a:r>
                      <a:endParaRPr lang="en-CA" sz="24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b="1" dirty="0" smtClean="0"/>
                        <a:t>82.7</a:t>
                      </a:r>
                      <a:endParaRPr lang="en-CA" sz="24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b="1" dirty="0" smtClean="0"/>
                        <a:t>88.7</a:t>
                      </a:r>
                      <a:endParaRPr lang="en-CA" sz="24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b="1" dirty="0" smtClean="0"/>
                        <a:t>70.35</a:t>
                      </a:r>
                      <a:endParaRPr lang="en-CA" sz="2400" b="1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b="1" dirty="0" smtClean="0"/>
                        <a:t>79.67</a:t>
                      </a:r>
                      <a:endParaRPr lang="en-CA" sz="2400" b="1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b="1" dirty="0" smtClean="0"/>
                        <a:t>80.88</a:t>
                      </a:r>
                      <a:endParaRPr lang="en-CA" sz="2400" b="1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  <a:alpha val="49000"/>
                      </a:schemeClr>
                    </a:solidFill>
                  </a:tcPr>
                </a:tc>
              </a:tr>
              <a:tr h="471211">
                <a:tc>
                  <a:txBody>
                    <a:bodyPr/>
                    <a:lstStyle/>
                    <a:p>
                      <a:r>
                        <a:rPr lang="en-CA" sz="2400" b="1" dirty="0" smtClean="0"/>
                        <a:t>Nuclearity</a:t>
                      </a:r>
                      <a:endParaRPr lang="en-CA" sz="2400" b="1" dirty="0"/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58.9</a:t>
                      </a:r>
                      <a:endParaRPr lang="en-CA" sz="240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b="1" dirty="0" smtClean="0"/>
                        <a:t>68.4</a:t>
                      </a:r>
                      <a:endParaRPr lang="en-CA" sz="24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b="1" dirty="0" smtClean="0"/>
                        <a:t>68.4</a:t>
                      </a:r>
                      <a:endParaRPr lang="en-CA" sz="24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b="1" dirty="0" smtClean="0"/>
                        <a:t>77.7</a:t>
                      </a:r>
                      <a:endParaRPr lang="en-CA" sz="24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b="1" dirty="0" smtClean="0"/>
                        <a:t>49.47</a:t>
                      </a:r>
                      <a:endParaRPr lang="en-CA" sz="2400" b="1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b="1" dirty="0" smtClean="0"/>
                        <a:t>63.03</a:t>
                      </a:r>
                      <a:endParaRPr lang="en-CA" sz="2400" b="1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b="1" dirty="0" smtClean="0"/>
                        <a:t>63.10</a:t>
                      </a:r>
                      <a:endParaRPr lang="en-CA" sz="2400" b="1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  <a:alpha val="49000"/>
                      </a:schemeClr>
                    </a:solidFill>
                  </a:tcPr>
                </a:tc>
              </a:tr>
              <a:tr h="471211">
                <a:tc>
                  <a:txBody>
                    <a:bodyPr/>
                    <a:lstStyle/>
                    <a:p>
                      <a:r>
                        <a:rPr lang="en-CA" sz="2400" b="1" dirty="0" smtClean="0"/>
                        <a:t>Relation</a:t>
                      </a:r>
                      <a:endParaRPr lang="en-CA" sz="2400" b="1" dirty="0"/>
                    </a:p>
                  </a:txBody>
                  <a:tcPr anchor="ctr" anchorCtr="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dirty="0" smtClean="0"/>
                        <a:t>44.3</a:t>
                      </a:r>
                      <a:endParaRPr lang="en-CA" sz="2400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b="1" dirty="0" smtClean="0"/>
                        <a:t>55.7</a:t>
                      </a:r>
                      <a:endParaRPr lang="en-CA" sz="24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b="1" dirty="0" smtClean="0"/>
                        <a:t>55.7</a:t>
                      </a:r>
                      <a:endParaRPr lang="en-CA" sz="24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b="1" dirty="0" smtClean="0"/>
                        <a:t>65.8</a:t>
                      </a:r>
                      <a:endParaRPr lang="en-CA" sz="2400" b="1" dirty="0"/>
                    </a:p>
                  </a:txBody>
                  <a:tcPr anchor="ctr" anchorCtr="1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b="1" dirty="0" smtClean="0"/>
                        <a:t>35.44</a:t>
                      </a:r>
                      <a:endParaRPr lang="en-CA" sz="2400" b="1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b="1" dirty="0" smtClean="0"/>
                        <a:t>43.52</a:t>
                      </a:r>
                      <a:endParaRPr lang="en-CA" sz="2400" b="1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400" b="1" dirty="0" smtClean="0"/>
                        <a:t>43.58</a:t>
                      </a:r>
                      <a:endParaRPr lang="en-CA" sz="2400" b="1" dirty="0"/>
                    </a:p>
                  </a:txBody>
                  <a:tcPr anchor="ctr" anchorCtr="1">
                    <a:solidFill>
                      <a:schemeClr val="accent2">
                        <a:lumMod val="40000"/>
                        <a:lumOff val="60000"/>
                        <a:alpha val="49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19" name="TextBox 718"/>
          <p:cNvSpPr txBox="1"/>
          <p:nvPr/>
        </p:nvSpPr>
        <p:spPr>
          <a:xfrm>
            <a:off x="25094786" y="24326570"/>
            <a:ext cx="11773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tx1"/>
                </a:solidFill>
              </a:rPr>
              <a:t>Our parsers TSP 1-1 and TSP SW outperform existing systems </a:t>
            </a:r>
            <a:r>
              <a:rPr lang="en-CA" sz="2400" dirty="0" smtClean="0">
                <a:solidFill>
                  <a:schemeClr val="tx1"/>
                </a:solidFill>
              </a:rPr>
              <a:t>by a wide margin.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tx1"/>
                </a:solidFill>
              </a:rPr>
              <a:t>TSP SW outperforms TSP 1-1 only in span (i.e., tree structure).</a:t>
            </a:r>
          </a:p>
          <a:p>
            <a:pPr marL="457200" indent="-457200">
              <a:lnSpc>
                <a:spcPct val="100000"/>
              </a:lnSpc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tx1"/>
                </a:solidFill>
              </a:rPr>
              <a:t>TSP SW tends to induce noise from its neighbours for relation labels. </a:t>
            </a:r>
            <a:endParaRPr lang="en-CA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20" name="TextBox 719"/>
          <p:cNvSpPr txBox="1"/>
          <p:nvPr/>
        </p:nvSpPr>
        <p:spPr>
          <a:xfrm>
            <a:off x="24956119" y="25598907"/>
            <a:ext cx="11624294" cy="1692771"/>
          </a:xfrm>
          <a:prstGeom prst="rect">
            <a:avLst/>
          </a:prstGeom>
          <a:solidFill>
            <a:schemeClr val="bg1">
              <a:alpha val="27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CA" sz="2800" b="1" dirty="0" smtClean="0">
                <a:solidFill>
                  <a:schemeClr val="tx1"/>
                </a:solidFill>
              </a:rPr>
              <a:t>Reference</a:t>
            </a:r>
            <a:r>
              <a:rPr lang="en-CA" sz="2800" b="1" dirty="0" smtClean="0">
                <a:solidFill>
                  <a:schemeClr val="tx1"/>
                </a:solidFill>
              </a:rPr>
              <a:t>:</a:t>
            </a:r>
            <a:r>
              <a:rPr lang="en-CA" sz="3200" b="1" dirty="0">
                <a:solidFill>
                  <a:schemeClr val="tx1"/>
                </a:solidFill>
              </a:rPr>
              <a:t> </a:t>
            </a:r>
            <a:r>
              <a:rPr lang="en-CA" sz="2400" b="1" dirty="0" smtClean="0">
                <a:solidFill>
                  <a:schemeClr val="tx1"/>
                </a:solidFill>
              </a:rPr>
              <a:t>[1] </a:t>
            </a:r>
            <a:r>
              <a:rPr lang="en-CA" sz="2400" dirty="0" smtClean="0">
                <a:solidFill>
                  <a:schemeClr val="tx1"/>
                </a:solidFill>
              </a:rPr>
              <a:t>S. Joty, G. Carenini and R. T. Ng. </a:t>
            </a:r>
            <a:r>
              <a:rPr lang="en-US" sz="2400" dirty="0" smtClean="0">
                <a:solidFill>
                  <a:schemeClr val="tx1"/>
                </a:solidFill>
              </a:rPr>
              <a:t>Combining </a:t>
            </a:r>
            <a:r>
              <a:rPr lang="en-US" sz="2400" dirty="0">
                <a:solidFill>
                  <a:schemeClr val="tx1"/>
                </a:solidFill>
              </a:rPr>
              <a:t>Intra- and </a:t>
            </a:r>
            <a:r>
              <a:rPr lang="en-US" sz="2400" dirty="0" smtClean="0">
                <a:solidFill>
                  <a:schemeClr val="tx1"/>
                </a:solidFill>
              </a:rPr>
              <a:t>Multi-sentential Rhetorical </a:t>
            </a:r>
            <a:r>
              <a:rPr lang="en-US" sz="2400" dirty="0">
                <a:solidFill>
                  <a:schemeClr val="tx1"/>
                </a:solidFill>
              </a:rPr>
              <a:t>Parsing </a:t>
            </a:r>
            <a:r>
              <a:rPr lang="en-US" sz="2400" dirty="0" smtClean="0">
                <a:solidFill>
                  <a:schemeClr val="tx1"/>
                </a:solidFill>
              </a:rPr>
              <a:t>for Document-level </a:t>
            </a:r>
            <a:r>
              <a:rPr lang="en-US" sz="2400" dirty="0">
                <a:solidFill>
                  <a:schemeClr val="tx1"/>
                </a:solidFill>
              </a:rPr>
              <a:t>Discourse </a:t>
            </a:r>
            <a:r>
              <a:rPr lang="en-US" sz="2400" dirty="0" smtClean="0">
                <a:solidFill>
                  <a:schemeClr val="tx1"/>
                </a:solidFill>
              </a:rPr>
              <a:t>Analysis. In </a:t>
            </a:r>
            <a:r>
              <a:rPr lang="en-US" sz="2400" i="1" dirty="0" smtClean="0">
                <a:solidFill>
                  <a:schemeClr val="tx1"/>
                </a:solidFill>
              </a:rPr>
              <a:t>ACL’13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CA" sz="3200" b="1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CA" sz="2400" b="1" dirty="0" smtClean="0">
                <a:solidFill>
                  <a:schemeClr val="tx1"/>
                </a:solidFill>
              </a:rPr>
              <a:t>[2</a:t>
            </a:r>
            <a:r>
              <a:rPr lang="en-CA" sz="2400" dirty="0" smtClean="0">
                <a:solidFill>
                  <a:schemeClr val="tx1"/>
                </a:solidFill>
              </a:rPr>
              <a:t>] S</a:t>
            </a:r>
            <a:r>
              <a:rPr lang="en-CA" sz="2400" dirty="0" smtClean="0">
                <a:solidFill>
                  <a:schemeClr val="tx1"/>
                </a:solidFill>
              </a:rPr>
              <a:t>. Joty, G. Carenini and R. </a:t>
            </a:r>
            <a:r>
              <a:rPr lang="en-CA" sz="2400" dirty="0" smtClean="0">
                <a:solidFill>
                  <a:schemeClr val="tx1"/>
                </a:solidFill>
              </a:rPr>
              <a:t>T. Ng</a:t>
            </a:r>
            <a:r>
              <a:rPr lang="en-CA" sz="2400" dirty="0" smtClean="0">
                <a:solidFill>
                  <a:schemeClr val="tx1"/>
                </a:solidFill>
              </a:rPr>
              <a:t>. </a:t>
            </a:r>
            <a:r>
              <a:rPr lang="en-CA" sz="2400" dirty="0" smtClean="0">
                <a:solidFill>
                  <a:srgbClr val="000000"/>
                </a:solidFill>
                <a:latin typeface="Arial"/>
              </a:rPr>
              <a:t>A Novel Discriminative Framework for Sentence-Level Discourse Analysis. In </a:t>
            </a:r>
            <a:r>
              <a:rPr lang="en-CA" sz="2400" i="1" dirty="0" smtClean="0">
                <a:solidFill>
                  <a:srgbClr val="000000"/>
                </a:solidFill>
                <a:latin typeface="Arial"/>
              </a:rPr>
              <a:t>EMNLP’12</a:t>
            </a:r>
            <a:r>
              <a:rPr lang="en-CA" sz="2400" dirty="0" smtClean="0">
                <a:solidFill>
                  <a:srgbClr val="000000"/>
                </a:solidFill>
                <a:latin typeface="Arial"/>
              </a:rPr>
              <a:t>.</a:t>
            </a:r>
            <a:endParaRPr lang="en-CA" sz="2000" dirty="0"/>
          </a:p>
        </p:txBody>
      </p:sp>
      <p:sp>
        <p:nvSpPr>
          <p:cNvPr id="357" name="Down Arrow 356"/>
          <p:cNvSpPr/>
          <p:nvPr/>
        </p:nvSpPr>
        <p:spPr bwMode="auto">
          <a:xfrm rot="20405777">
            <a:off x="13794857" y="16288239"/>
            <a:ext cx="857926" cy="792088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5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8" name="Up Arrow 357"/>
          <p:cNvSpPr/>
          <p:nvPr/>
        </p:nvSpPr>
        <p:spPr bwMode="auto">
          <a:xfrm rot="2075581">
            <a:off x="19862394" y="16159626"/>
            <a:ext cx="1008112" cy="864096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5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CA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9000"/>
                    </a14:imgEffect>
                    <a14:imgEffect>
                      <a14:colorTemperature colorTemp="11200"/>
                    </a14:imgEffect>
                    <a14:imgEffect>
                      <a14:brightnessContrast contras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65" y="7956947"/>
            <a:ext cx="11233248" cy="3443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2" name="TextBox 721"/>
          <p:cNvSpPr txBox="1"/>
          <p:nvPr/>
        </p:nvSpPr>
        <p:spPr>
          <a:xfrm>
            <a:off x="7993237" y="7812931"/>
            <a:ext cx="4464496" cy="597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b="1" dirty="0" smtClean="0">
                <a:solidFill>
                  <a:schemeClr val="tx1"/>
                </a:solidFill>
              </a:rPr>
              <a:t>Discourse Tree (DT)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06563" y="13235429"/>
            <a:ext cx="8302898" cy="39385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5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052851" y="13765378"/>
            <a:ext cx="3348098" cy="26076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5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90853" y="15445780"/>
            <a:ext cx="2934445" cy="67217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Parsing Model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2218845" y="14077627"/>
            <a:ext cx="3006453" cy="67217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Parsing Algorithm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3758075" y="14797707"/>
            <a:ext cx="1" cy="57691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2043647" y="16381883"/>
            <a:ext cx="3789350" cy="672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chemeClr val="tx1"/>
                </a:solidFill>
              </a:rPr>
              <a:t>Intra-sentential parser</a:t>
            </a:r>
            <a:endParaRPr lang="en-US" sz="2400" b="1" i="1" dirty="0">
              <a:solidFill>
                <a:schemeClr val="tx1"/>
              </a:solidFill>
            </a:endParaRPr>
          </a:p>
        </p:txBody>
      </p:sp>
      <p:sp>
        <p:nvSpPr>
          <p:cNvPr id="362" name="Rectangle 361"/>
          <p:cNvSpPr/>
          <p:nvPr/>
        </p:nvSpPr>
        <p:spPr bwMode="auto">
          <a:xfrm>
            <a:off x="6445339" y="13813286"/>
            <a:ext cx="3348098" cy="26076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5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6683341" y="15493688"/>
            <a:ext cx="2934445" cy="67217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Parsing Model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6611333" y="14125535"/>
            <a:ext cx="3006453" cy="67217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Parsing Algorithm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365" name="Straight Arrow Connector 364"/>
          <p:cNvCxnSpPr/>
          <p:nvPr/>
        </p:nvCxnSpPr>
        <p:spPr bwMode="auto">
          <a:xfrm flipH="1" flipV="1">
            <a:off x="8150563" y="14845615"/>
            <a:ext cx="1" cy="57691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6" name="TextBox 365"/>
          <p:cNvSpPr txBox="1"/>
          <p:nvPr/>
        </p:nvSpPr>
        <p:spPr>
          <a:xfrm>
            <a:off x="6436135" y="16429791"/>
            <a:ext cx="3789350" cy="672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chemeClr val="tx1"/>
                </a:solidFill>
              </a:rPr>
              <a:t>Multi-sentential parser</a:t>
            </a:r>
            <a:endParaRPr lang="en-US" sz="2400" b="1" i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464" y="13615786"/>
            <a:ext cx="1568058" cy="15419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chemeClr val="tx1"/>
                </a:solidFill>
              </a:rPr>
              <a:t>Text</a:t>
            </a:r>
          </a:p>
          <a:p>
            <a:r>
              <a:rPr lang="en-US" sz="2000" b="1" i="1" dirty="0" smtClean="0">
                <a:solidFill>
                  <a:schemeClr val="tx1"/>
                </a:solidFill>
              </a:rPr>
              <a:t>Segmented</a:t>
            </a:r>
          </a:p>
          <a:p>
            <a:r>
              <a:rPr lang="en-US" sz="2000" b="1" i="1" dirty="0" smtClean="0">
                <a:solidFill>
                  <a:schemeClr val="tx1"/>
                </a:solidFill>
              </a:rPr>
              <a:t>into EDUs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cxnSp>
        <p:nvCxnSpPr>
          <p:cNvPr id="10" name="Elbow Connector 9"/>
          <p:cNvCxnSpPr/>
          <p:nvPr/>
        </p:nvCxnSpPr>
        <p:spPr bwMode="auto">
          <a:xfrm rot="16200000" flipH="1">
            <a:off x="850910" y="14945243"/>
            <a:ext cx="442063" cy="847040"/>
          </a:xfrm>
          <a:prstGeom prst="bentConnector2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7" name="TextBox 366"/>
          <p:cNvSpPr txBox="1"/>
          <p:nvPr/>
        </p:nvSpPr>
        <p:spPr>
          <a:xfrm>
            <a:off x="9990185" y="15373771"/>
            <a:ext cx="1891484" cy="105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i="1" dirty="0" smtClean="0">
                <a:solidFill>
                  <a:schemeClr val="tx1"/>
                </a:solidFill>
              </a:rPr>
              <a:t>Discourse</a:t>
            </a:r>
            <a:endParaRPr lang="en-CA" sz="2000" b="1" i="1" dirty="0" smtClean="0">
              <a:solidFill>
                <a:schemeClr val="tx1"/>
              </a:solidFill>
            </a:endParaRPr>
          </a:p>
          <a:p>
            <a:r>
              <a:rPr lang="en-CA" sz="2000" b="1" i="1" dirty="0" smtClean="0">
                <a:solidFill>
                  <a:schemeClr val="tx1"/>
                </a:solidFill>
              </a:rPr>
              <a:t>Tree</a:t>
            </a:r>
            <a:endParaRPr lang="en-CA" sz="2000" b="1" i="1" dirty="0">
              <a:solidFill>
                <a:schemeClr val="tx1"/>
              </a:solidFill>
            </a:endParaRPr>
          </a:p>
        </p:txBody>
      </p:sp>
      <p:cxnSp>
        <p:nvCxnSpPr>
          <p:cNvPr id="26" name="Elbow Connector 25"/>
          <p:cNvCxnSpPr/>
          <p:nvPr/>
        </p:nvCxnSpPr>
        <p:spPr bwMode="auto">
          <a:xfrm rot="16200000" flipH="1">
            <a:off x="9987257" y="14891920"/>
            <a:ext cx="669444" cy="481020"/>
          </a:xfrm>
          <a:prstGeom prst="bentConnector3">
            <a:avLst>
              <a:gd name="adj1" fmla="val 1791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0" name="TextBox 389"/>
          <p:cNvSpPr txBox="1"/>
          <p:nvPr/>
        </p:nvSpPr>
        <p:spPr>
          <a:xfrm>
            <a:off x="11455847" y="5122616"/>
            <a:ext cx="8202686" cy="962123"/>
          </a:xfrm>
          <a:prstGeom prst="rect">
            <a:avLst/>
          </a:prstGeom>
          <a:solidFill>
            <a:schemeClr val="accent2">
              <a:lumMod val="40000"/>
              <a:lumOff val="60000"/>
              <a:alpha val="4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solidFill>
                  <a:schemeClr val="tx1"/>
                </a:solidFill>
                <a:latin typeface="+mn-lt"/>
              </a:rPr>
              <a:t>1(a). Intra-sentential Parsing </a:t>
            </a:r>
            <a:r>
              <a:rPr lang="en-CA" sz="3600" b="1" dirty="0" smtClean="0">
                <a:solidFill>
                  <a:schemeClr val="tx1"/>
                </a:solidFill>
                <a:latin typeface="+mn-lt"/>
              </a:rPr>
              <a:t>model</a:t>
            </a:r>
            <a:endParaRPr lang="en-CA" sz="36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95" name="TextBox 394"/>
          <p:cNvSpPr txBox="1"/>
          <p:nvPr/>
        </p:nvSpPr>
        <p:spPr>
          <a:xfrm>
            <a:off x="11449621" y="21494451"/>
            <a:ext cx="8202686" cy="962123"/>
          </a:xfrm>
          <a:prstGeom prst="rect">
            <a:avLst/>
          </a:prstGeom>
          <a:solidFill>
            <a:schemeClr val="accent2">
              <a:lumMod val="40000"/>
              <a:lumOff val="60000"/>
              <a:alpha val="41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 smtClean="0">
                <a:solidFill>
                  <a:schemeClr val="tx1"/>
                </a:solidFill>
                <a:latin typeface="+mn-lt"/>
              </a:rPr>
              <a:t>1(b). </a:t>
            </a:r>
            <a:r>
              <a:rPr lang="en-CA" sz="3600" b="1" dirty="0" smtClean="0">
                <a:solidFill>
                  <a:schemeClr val="tx1"/>
                </a:solidFill>
                <a:latin typeface="+mn-lt"/>
              </a:rPr>
              <a:t>Multi</a:t>
            </a:r>
            <a:r>
              <a:rPr lang="en-CA" sz="3600" b="1" dirty="0" smtClean="0">
                <a:solidFill>
                  <a:schemeClr val="tx1"/>
                </a:solidFill>
                <a:latin typeface="+mn-lt"/>
              </a:rPr>
              <a:t>-sentential Parsing </a:t>
            </a:r>
            <a:r>
              <a:rPr lang="en-CA" sz="3600" b="1" dirty="0" smtClean="0">
                <a:solidFill>
                  <a:schemeClr val="tx1"/>
                </a:solidFill>
                <a:latin typeface="+mn-lt"/>
              </a:rPr>
              <a:t>model</a:t>
            </a:r>
            <a:endParaRPr lang="en-CA" sz="3600" b="1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55" name="Group 13"/>
          <p:cNvGrpSpPr/>
          <p:nvPr/>
        </p:nvGrpSpPr>
        <p:grpSpPr>
          <a:xfrm>
            <a:off x="11593637" y="26197758"/>
            <a:ext cx="2604490" cy="895749"/>
            <a:chOff x="2362200" y="5486400"/>
            <a:chExt cx="1981200" cy="762000"/>
          </a:xfrm>
        </p:grpSpPr>
        <p:sp>
          <p:nvSpPr>
            <p:cNvPr id="459" name="Oval 458"/>
            <p:cNvSpPr/>
            <p:nvPr/>
          </p:nvSpPr>
          <p:spPr bwMode="auto">
            <a:xfrm>
              <a:off x="2362200" y="5486400"/>
              <a:ext cx="838200" cy="76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sz="2400" dirty="0" smtClean="0">
                  <a:solidFill>
                    <a:schemeClr val="tx1"/>
                  </a:solidFill>
                  <a:latin typeface="+mn-lt"/>
                </a:rPr>
                <a:t>W</a:t>
              </a:r>
              <a:r>
                <a:rPr lang="en-CA" sz="2400" baseline="-25000" dirty="0" smtClean="0">
                  <a:solidFill>
                    <a:schemeClr val="tx1"/>
                  </a:solidFill>
                  <a:latin typeface="+mn-lt"/>
                </a:rPr>
                <a:t>k-1</a:t>
              </a:r>
              <a:endParaRPr kumimoji="0" lang="en-CA" sz="2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462" name="Oval 461"/>
            <p:cNvSpPr/>
            <p:nvPr/>
          </p:nvSpPr>
          <p:spPr bwMode="auto">
            <a:xfrm>
              <a:off x="3505200" y="5486400"/>
              <a:ext cx="838200" cy="76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CA" sz="2400" dirty="0" err="1" smtClean="0">
                  <a:solidFill>
                    <a:schemeClr val="tx1"/>
                  </a:solidFill>
                  <a:latin typeface="+mn-lt"/>
                </a:rPr>
                <a:t>W</a:t>
              </a:r>
              <a:r>
                <a:rPr lang="en-CA" sz="2400" baseline="-25000" dirty="0" err="1">
                  <a:solidFill>
                    <a:schemeClr val="tx1"/>
                  </a:solidFill>
                  <a:latin typeface="+mn-lt"/>
                </a:rPr>
                <a:t>k</a:t>
              </a:r>
              <a:endParaRPr kumimoji="0" lang="en-CA" sz="24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  <p:cxnSp>
        <p:nvCxnSpPr>
          <p:cNvPr id="439" name="Straight Connector 438"/>
          <p:cNvCxnSpPr/>
          <p:nvPr/>
        </p:nvCxnSpPr>
        <p:spPr bwMode="auto">
          <a:xfrm flipH="1">
            <a:off x="13647175" y="23671535"/>
            <a:ext cx="55096" cy="91387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1" name="Oval 450"/>
          <p:cNvSpPr/>
          <p:nvPr/>
        </p:nvSpPr>
        <p:spPr bwMode="auto">
          <a:xfrm>
            <a:off x="13096224" y="22704336"/>
            <a:ext cx="1101899" cy="96719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2800" dirty="0" err="1" smtClean="0">
                <a:solidFill>
                  <a:schemeClr val="tx1"/>
                </a:solidFill>
                <a:latin typeface="+mn-lt"/>
              </a:rPr>
              <a:t>R</a:t>
            </a:r>
            <a:r>
              <a:rPr lang="en-CA" sz="2800" baseline="-25000" dirty="0" err="1">
                <a:solidFill>
                  <a:schemeClr val="tx1"/>
                </a:solidFill>
                <a:latin typeface="+mn-lt"/>
              </a:rPr>
              <a:t>k</a:t>
            </a:r>
            <a:endParaRPr kumimoji="0" lang="en-CA" sz="28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33" name="Straight Connector 432"/>
          <p:cNvCxnSpPr>
            <a:stCxn id="451" idx="3"/>
            <a:endCxn id="459" idx="7"/>
          </p:cNvCxnSpPr>
          <p:nvPr/>
        </p:nvCxnSpPr>
        <p:spPr bwMode="auto">
          <a:xfrm flipH="1">
            <a:off x="12534167" y="23529892"/>
            <a:ext cx="723428" cy="270947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5" name="Straight Connector 414"/>
          <p:cNvCxnSpPr/>
          <p:nvPr/>
        </p:nvCxnSpPr>
        <p:spPr bwMode="auto">
          <a:xfrm>
            <a:off x="13702272" y="25481158"/>
            <a:ext cx="0" cy="71659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7" name="Oval 426"/>
          <p:cNvSpPr/>
          <p:nvPr/>
        </p:nvSpPr>
        <p:spPr bwMode="auto">
          <a:xfrm>
            <a:off x="13096225" y="24585409"/>
            <a:ext cx="1101899" cy="89574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2800" dirty="0" err="1" smtClean="0">
                <a:solidFill>
                  <a:schemeClr val="tx1"/>
                </a:solidFill>
                <a:latin typeface="+mn-lt"/>
              </a:rPr>
              <a:t>S</a:t>
            </a:r>
            <a:r>
              <a:rPr lang="en-CA" sz="2800" baseline="-25000" dirty="0" err="1">
                <a:solidFill>
                  <a:schemeClr val="tx1"/>
                </a:solidFill>
                <a:latin typeface="+mn-lt"/>
              </a:rPr>
              <a:t>k</a:t>
            </a:r>
            <a:endParaRPr kumimoji="0" lang="en-CA" sz="28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09" name="Straight Connector 408"/>
          <p:cNvCxnSpPr>
            <a:stCxn id="427" idx="3"/>
            <a:endCxn id="459" idx="7"/>
          </p:cNvCxnSpPr>
          <p:nvPr/>
        </p:nvCxnSpPr>
        <p:spPr bwMode="auto">
          <a:xfrm flipH="1">
            <a:off x="12534167" y="25349979"/>
            <a:ext cx="723428" cy="88938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3" name="Arc 402"/>
          <p:cNvSpPr/>
          <p:nvPr/>
        </p:nvSpPr>
        <p:spPr bwMode="auto">
          <a:xfrm>
            <a:off x="13805449" y="23600086"/>
            <a:ext cx="515889" cy="2687248"/>
          </a:xfrm>
          <a:prstGeom prst="arc">
            <a:avLst>
              <a:gd name="adj1" fmla="val 16181140"/>
              <a:gd name="adj2" fmla="val 5378152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5194037" y="22502563"/>
            <a:ext cx="9517976" cy="2121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Chain-structured intra-sentential model doesn’t scale up.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Break the chain structure.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Allows us to balance the data.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65" name="TextBox 464"/>
          <p:cNvSpPr txBox="1"/>
          <p:nvPr/>
        </p:nvSpPr>
        <p:spPr>
          <a:xfrm>
            <a:off x="15303248" y="25232477"/>
            <a:ext cx="94678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CA" sz="3200" b="1" dirty="0" smtClean="0">
                <a:solidFill>
                  <a:schemeClr val="tx1"/>
                </a:solidFill>
                <a:latin typeface="+mn-lt"/>
              </a:rPr>
              <a:t>Obtaining probabilities:</a:t>
            </a:r>
            <a:r>
              <a:rPr lang="en-CA" sz="32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CA" sz="2800" dirty="0" smtClean="0">
                <a:solidFill>
                  <a:schemeClr val="tx1"/>
                </a:solidFill>
                <a:latin typeface="+mn-lt"/>
              </a:rPr>
              <a:t>Apply the CRF model to all possible </a:t>
            </a:r>
            <a:r>
              <a:rPr lang="en-CA" sz="2800" dirty="0" smtClean="0">
                <a:solidFill>
                  <a:schemeClr val="tx1"/>
                </a:solidFill>
                <a:latin typeface="+mn-lt"/>
              </a:rPr>
              <a:t>a</a:t>
            </a:r>
            <a:r>
              <a:rPr lang="en-CA" sz="2800" dirty="0" smtClean="0">
                <a:solidFill>
                  <a:schemeClr val="tx1"/>
                </a:solidFill>
                <a:latin typeface="+mn-lt"/>
              </a:rPr>
              <a:t>djacent units at </a:t>
            </a:r>
            <a:r>
              <a:rPr lang="en-CA" sz="2800" dirty="0" smtClean="0">
                <a:solidFill>
                  <a:schemeClr val="tx1"/>
                </a:solidFill>
                <a:latin typeface="+mn-lt"/>
              </a:rPr>
              <a:t>different levels </a:t>
            </a:r>
            <a:r>
              <a:rPr lang="en-CA" sz="2800" dirty="0" smtClean="0">
                <a:solidFill>
                  <a:schemeClr val="tx1"/>
                </a:solidFill>
                <a:latin typeface="+mn-lt"/>
              </a:rPr>
              <a:t>and</a:t>
            </a:r>
            <a:r>
              <a:rPr lang="en-CA" sz="28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CA" sz="2800" dirty="0" smtClean="0">
                <a:solidFill>
                  <a:schemeClr val="tx1"/>
                </a:solidFill>
                <a:latin typeface="+mn-lt"/>
              </a:rPr>
              <a:t>compute posterior </a:t>
            </a:r>
            <a:r>
              <a:rPr lang="en-CA" sz="2800" dirty="0" smtClean="0">
                <a:solidFill>
                  <a:schemeClr val="tx1"/>
                </a:solidFill>
                <a:latin typeface="+mn-lt"/>
              </a:rPr>
              <a:t>m</a:t>
            </a:r>
            <a:r>
              <a:rPr lang="en-CA" sz="2800" dirty="0" smtClean="0">
                <a:solidFill>
                  <a:schemeClr val="tx1"/>
                </a:solidFill>
                <a:latin typeface="+mn-lt"/>
              </a:rPr>
              <a:t>arginals of </a:t>
            </a:r>
            <a:r>
              <a:rPr lang="en-CA" sz="2800" dirty="0" smtClean="0">
                <a:solidFill>
                  <a:schemeClr val="tx1"/>
                </a:solidFill>
                <a:latin typeface="+mn-lt"/>
              </a:rPr>
              <a:t>relation-structure </a:t>
            </a:r>
            <a:r>
              <a:rPr lang="en-CA" sz="2800" dirty="0" smtClean="0">
                <a:solidFill>
                  <a:schemeClr val="tx1"/>
                </a:solidFill>
                <a:latin typeface="+mn-lt"/>
              </a:rPr>
              <a:t>pairs.</a:t>
            </a:r>
            <a:endParaRPr lang="en-CA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67" name="TextBox 466"/>
          <p:cNvSpPr txBox="1"/>
          <p:nvPr/>
        </p:nvSpPr>
        <p:spPr>
          <a:xfrm>
            <a:off x="25059133" y="15372374"/>
            <a:ext cx="4312096" cy="865493"/>
          </a:xfrm>
          <a:prstGeom prst="rect">
            <a:avLst/>
          </a:prstGeom>
          <a:solidFill>
            <a:schemeClr val="accent1">
              <a:lumMod val="20000"/>
              <a:lumOff val="80000"/>
              <a:alpha val="4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3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Experimental Setup</a:t>
            </a:r>
            <a:endParaRPr lang="en-CA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099913" y="16165859"/>
            <a:ext cx="10848180" cy="18318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chemeClr val="tx1"/>
                </a:solidFill>
              </a:rPr>
              <a:t>Corpora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RST-DT: </a:t>
            </a:r>
            <a:r>
              <a:rPr lang="en-US" sz="2400" dirty="0" smtClean="0">
                <a:solidFill>
                  <a:schemeClr val="tx1"/>
                </a:solidFill>
              </a:rPr>
              <a:t>347 train, 38 test; 18 relations (41 with Nucleus Satellite attached).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Instructional: </a:t>
            </a:r>
            <a:r>
              <a:rPr lang="en-US" sz="2400" dirty="0" smtClean="0">
                <a:solidFill>
                  <a:schemeClr val="tx1"/>
                </a:solidFill>
              </a:rPr>
              <a:t>151 train, 25 test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r>
              <a:rPr lang="en-US" sz="2400" dirty="0" smtClean="0">
                <a:solidFill>
                  <a:schemeClr val="tx1"/>
                </a:solidFill>
              </a:rPr>
              <a:t> 26 relations (76 with </a:t>
            </a:r>
            <a:r>
              <a:rPr lang="en-US" sz="2400" dirty="0" err="1" smtClean="0">
                <a:solidFill>
                  <a:schemeClr val="tx1"/>
                </a:solidFill>
              </a:rPr>
              <a:t>Nuc</a:t>
            </a:r>
            <a:r>
              <a:rPr lang="en-US" sz="2400" dirty="0" smtClean="0">
                <a:solidFill>
                  <a:schemeClr val="tx1"/>
                </a:solidFill>
              </a:rPr>
              <a:t>. Sat. attached).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25131141" y="17966059"/>
            <a:ext cx="11233248" cy="18318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chemeClr val="tx1"/>
                </a:solidFill>
              </a:rPr>
              <a:t>Systems Compared with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HILDA 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</a:rPr>
              <a:t>Hernault</a:t>
            </a:r>
            <a:r>
              <a:rPr lang="en-US" sz="2400" dirty="0" smtClean="0">
                <a:solidFill>
                  <a:schemeClr val="tx1"/>
                </a:solidFill>
              </a:rPr>
              <a:t> et al., 2010) on RST-DT corpus.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</a:rPr>
              <a:t>ILP</a:t>
            </a:r>
            <a:r>
              <a:rPr lang="en-US" sz="2400" dirty="0" smtClean="0">
                <a:solidFill>
                  <a:schemeClr val="tx1"/>
                </a:solidFill>
              </a:rPr>
              <a:t>-based system of </a:t>
            </a:r>
            <a:r>
              <a:rPr lang="en-US" sz="2400" dirty="0" err="1" smtClean="0">
                <a:solidFill>
                  <a:schemeClr val="tx1"/>
                </a:solidFill>
              </a:rPr>
              <a:t>Subba</a:t>
            </a:r>
            <a:r>
              <a:rPr lang="en-US" sz="2400" dirty="0" smtClean="0">
                <a:solidFill>
                  <a:schemeClr val="tx1"/>
                </a:solidFill>
              </a:rPr>
              <a:t> and Di-Eugenio, (2009) on Instructional corpus.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4987125" y="5027907"/>
            <a:ext cx="5904656" cy="768800"/>
          </a:xfrm>
          <a:prstGeom prst="rect">
            <a:avLst/>
          </a:prstGeom>
          <a:solidFill>
            <a:schemeClr val="accent2">
              <a:lumMod val="60000"/>
              <a:lumOff val="40000"/>
              <a:alpha val="34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1S-1S (1 Sentence- 1 Sub-tree)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059133" y="5868715"/>
            <a:ext cx="6902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The Intra-sentential parser first constructs a DT for every sentence, then the multi-sentential parser builds full DT on top of those.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3" name="TextBox 472"/>
          <p:cNvSpPr txBox="1"/>
          <p:nvPr/>
        </p:nvSpPr>
        <p:spPr>
          <a:xfrm>
            <a:off x="24987125" y="7236867"/>
            <a:ext cx="3744416" cy="768800"/>
          </a:xfrm>
          <a:prstGeom prst="rect">
            <a:avLst/>
          </a:prstGeom>
          <a:solidFill>
            <a:schemeClr val="accent2">
              <a:lumMod val="60000"/>
              <a:lumOff val="40000"/>
              <a:alpha val="4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Sliding Window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1469" y="4870512"/>
            <a:ext cx="4402920" cy="251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941" y="7524899"/>
            <a:ext cx="4176465" cy="2388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" name="TextBox 79"/>
          <p:cNvSpPr txBox="1"/>
          <p:nvPr/>
        </p:nvSpPr>
        <p:spPr>
          <a:xfrm flipH="1">
            <a:off x="24956337" y="7956947"/>
            <a:ext cx="8743756" cy="672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Discourse structures may violate sentence boundaries.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48" name="TextBox 547"/>
          <p:cNvSpPr txBox="1"/>
          <p:nvPr/>
        </p:nvSpPr>
        <p:spPr>
          <a:xfrm flipH="1">
            <a:off x="24956337" y="8749035"/>
            <a:ext cx="8743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5% and 12% sentences </a:t>
            </a:r>
            <a:r>
              <a:rPr lang="en-US" sz="2400" dirty="0">
                <a:solidFill>
                  <a:schemeClr val="tx1"/>
                </a:solidFill>
              </a:rPr>
              <a:t>don’t have a </a:t>
            </a:r>
            <a:r>
              <a:rPr lang="en-US" sz="2400" dirty="0" smtClean="0">
                <a:solidFill>
                  <a:schemeClr val="tx1"/>
                </a:solidFill>
              </a:rPr>
              <a:t>DT in 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   RST-DT and Instructional corpora, respectively.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50" name="TextBox 549"/>
          <p:cNvSpPr txBox="1"/>
          <p:nvPr/>
        </p:nvSpPr>
        <p:spPr>
          <a:xfrm flipH="1">
            <a:off x="24972589" y="9469115"/>
            <a:ext cx="9231560" cy="672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</a:t>
            </a:r>
            <a:r>
              <a:rPr lang="en-US" sz="2400" dirty="0" smtClean="0">
                <a:solidFill>
                  <a:schemeClr val="tx1"/>
                </a:solidFill>
              </a:rPr>
              <a:t>ften the units are connected to adjacent sentences.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51" name="TextBox 550"/>
          <p:cNvSpPr txBox="1"/>
          <p:nvPr/>
        </p:nvSpPr>
        <p:spPr>
          <a:xfrm flipH="1">
            <a:off x="24987125" y="10117187"/>
            <a:ext cx="11048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 Sliding </a:t>
            </a:r>
            <a:r>
              <a:rPr lang="en-US" sz="2400" dirty="0">
                <a:solidFill>
                  <a:schemeClr val="tx1"/>
                </a:solidFill>
              </a:rPr>
              <a:t>W</a:t>
            </a:r>
            <a:r>
              <a:rPr lang="en-US" sz="2400" dirty="0" smtClean="0">
                <a:solidFill>
                  <a:schemeClr val="tx1"/>
                </a:solidFill>
              </a:rPr>
              <a:t>indow, the intra-sentential parser builds a DT for each window of two consecutive sentences and then consolidates the decisions.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4987125" y="11197307"/>
            <a:ext cx="4240088" cy="597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Consolidation: </a:t>
            </a:r>
            <a:r>
              <a:rPr lang="en-US" sz="2400" dirty="0" smtClean="0">
                <a:solidFill>
                  <a:schemeClr val="tx1"/>
                </a:solidFill>
              </a:rPr>
              <a:t>3 cases</a:t>
            </a:r>
            <a:r>
              <a:rPr lang="en-US" sz="2400" b="1" dirty="0" smtClean="0"/>
              <a:t>3</a:t>
            </a:r>
            <a:endParaRPr lang="en-US" sz="2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5131141" y="11845379"/>
            <a:ext cx="3672408" cy="18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R"/>
            </a:pPr>
            <a:r>
              <a:rPr lang="en-US" sz="2400" i="1" dirty="0" smtClean="0">
                <a:solidFill>
                  <a:schemeClr val="tx1"/>
                </a:solidFill>
              </a:rPr>
              <a:t>Same in both</a:t>
            </a:r>
          </a:p>
          <a:p>
            <a:pPr marL="457200" indent="-457200">
              <a:buAutoNum type="alphaLcParenR"/>
            </a:pPr>
            <a:r>
              <a:rPr lang="en-US" sz="2400" i="1" dirty="0" smtClean="0">
                <a:solidFill>
                  <a:schemeClr val="tx1"/>
                </a:solidFill>
              </a:rPr>
              <a:t>Different but no cross</a:t>
            </a:r>
          </a:p>
          <a:p>
            <a:pPr marL="457200" indent="-457200">
              <a:buAutoNum type="alphaLcParenR"/>
            </a:pPr>
            <a:r>
              <a:rPr lang="en-US" sz="2400" i="1" dirty="0" smtClean="0">
                <a:solidFill>
                  <a:schemeClr val="tx1"/>
                </a:solidFill>
              </a:rPr>
              <a:t>Cross</a:t>
            </a:r>
            <a:endParaRPr lang="en-US" sz="2400" i="1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5059133" y="20630355"/>
            <a:ext cx="11737304" cy="597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Used standard unlabeled (span) and labeled (</a:t>
            </a:r>
            <a:r>
              <a:rPr lang="en-US" sz="2400" dirty="0" err="1" smtClean="0">
                <a:solidFill>
                  <a:schemeClr val="tx1"/>
                </a:solidFill>
              </a:rPr>
              <a:t>nuclearity</a:t>
            </a:r>
            <a:r>
              <a:rPr lang="en-US" sz="2400" dirty="0" smtClean="0">
                <a:solidFill>
                  <a:schemeClr val="tx1"/>
                </a:solidFill>
              </a:rPr>
              <a:t>, relation) metrics [Marcu’00]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168" grpId="0" animBg="1"/>
      <p:bldP spid="169" grpId="0"/>
      <p:bldP spid="170" grpId="0" animBg="1"/>
      <p:bldP spid="184" grpId="0"/>
      <p:bldP spid="185" grpId="0"/>
      <p:bldP spid="352" grpId="0"/>
      <p:bldP spid="686" grpId="0"/>
      <p:bldP spid="687" grpId="0"/>
      <p:bldP spid="688" grpId="0"/>
      <p:bldP spid="694" grpId="0"/>
      <p:bldP spid="704" grpId="0"/>
      <p:bldP spid="717" grpId="0" animBg="1"/>
      <p:bldP spid="719" grpId="0"/>
      <p:bldP spid="390" grpId="0" animBg="1"/>
      <p:bldP spid="395" grpId="0" animBg="1"/>
      <p:bldP spid="465" grpId="0"/>
      <p:bldP spid="467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5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57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42495</TotalTime>
  <Words>633</Words>
  <Application>Microsoft Office PowerPoint</Application>
  <PresentationFormat>Custom</PresentationFormat>
  <Paragraphs>191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Shafiq Joty</dc:creator>
  <cp:lastModifiedBy>Shafiq Rayhan Joty</cp:lastModifiedBy>
  <cp:revision>1229</cp:revision>
  <cp:lastPrinted>1601-01-01T00:00:00Z</cp:lastPrinted>
  <dcterms:created xsi:type="dcterms:W3CDTF">1601-01-01T00:00:00Z</dcterms:created>
  <dcterms:modified xsi:type="dcterms:W3CDTF">2013-07-30T09:08:52Z</dcterms:modified>
</cp:coreProperties>
</file>