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80763" cy="27435175"/>
  <p:notesSz cx="9601200" cy="7315200"/>
  <p:defaultTextStyle>
    <a:defPPr>
      <a:defRPr lang="en-GB"/>
    </a:defPPr>
    <a:lvl1pPr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742950" indent="-28575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00FF"/>
    <a:srgbClr val="FF5050"/>
    <a:srgbClr val="FF9900"/>
    <a:srgbClr val="FF99FF"/>
    <a:srgbClr val="FFFFFF"/>
    <a:srgbClr val="99FFCC"/>
    <a:srgbClr val="6600CC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2166" y="3498"/>
      </p:cViewPr>
      <p:guideLst>
        <p:guide orient="horz" pos="1957"/>
        <p:guide pos="246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17"/>
        <p:guide pos="223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10193425-B352-4CC5-AD02-E0159CB52021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Img"/>
          </p:nvPr>
        </p:nvSpPr>
        <p:spPr bwMode="auto">
          <a:xfrm>
            <a:off x="-25138063" y="-18302288"/>
            <a:ext cx="50277713" cy="3770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60438" y="3473450"/>
            <a:ext cx="7653337" cy="326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C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001963" y="555625"/>
            <a:ext cx="3600450" cy="2743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0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60438" y="3473450"/>
            <a:ext cx="7654925" cy="32686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5088" tIns="47544" rIns="95088" bIns="47544" anchor="ctr"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3288"/>
            <a:ext cx="31094363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6388"/>
            <a:ext cx="25607963" cy="701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153659-0708-4D44-A3B7-C3664E93C3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4E6D5D-38D8-4769-892F-F8827AECFDC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6288" y="31750"/>
            <a:ext cx="7896225" cy="2685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2850" y="31750"/>
            <a:ext cx="23541038" cy="2685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BCDC28-AEAC-462E-9A70-E65EBFD9EA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D7B4EF-6754-4063-9FDD-4C9F56E513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9188"/>
            <a:ext cx="31094363" cy="5449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8438"/>
            <a:ext cx="31094363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998F856-8A28-4F4B-BC43-0A19704F81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850" y="4244975"/>
            <a:ext cx="15717838" cy="2263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3088" y="4244975"/>
            <a:ext cx="15719425" cy="2263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F80DF9-E6E3-42E4-8343-1DA3E0DE51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0"/>
            <a:ext cx="32923163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0"/>
            <a:ext cx="16162338" cy="2560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701088"/>
            <a:ext cx="16162338" cy="1580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3275" y="6140450"/>
            <a:ext cx="16168688" cy="2560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3275" y="8701088"/>
            <a:ext cx="16168688" cy="1580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15596D7-6868-4A07-9C01-142C35B51C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EDC4E1-F99D-4556-9AF8-ED312BD2C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93D70F-E17E-4D29-9F25-04738E7891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2200"/>
            <a:ext cx="12034838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1788" y="1092200"/>
            <a:ext cx="20450175" cy="23415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40400"/>
            <a:ext cx="12034838" cy="18767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F9FCBA-F063-4C64-B5AF-5517226EE13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738" y="19203988"/>
            <a:ext cx="21947187" cy="2268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70738" y="2451100"/>
            <a:ext cx="21947187" cy="16460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0738" y="21472525"/>
            <a:ext cx="21947187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6F11EE6-3C06-4EA2-B9CA-617D236ADF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82850" y="31750"/>
            <a:ext cx="31589663" cy="9998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2850" y="4244975"/>
            <a:ext cx="31589663" cy="2263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82850" y="24537988"/>
            <a:ext cx="8188325" cy="181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725400" y="24537988"/>
            <a:ext cx="11115675" cy="181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5898475" y="24537988"/>
            <a:ext cx="8175625" cy="180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7100">
                <a:solidFill>
                  <a:srgbClr val="000000"/>
                </a:solidFill>
              </a:defRPr>
            </a:lvl1pPr>
          </a:lstStyle>
          <a:p>
            <a:fld id="{EA1FC422-7527-4474-98FA-F4E1878BB91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29718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34290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38862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157000"/>
        </a:lnSpc>
        <a:spcBef>
          <a:spcPts val="4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57000"/>
        </a:lnSpc>
        <a:spcBef>
          <a:spcPts val="3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1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157000"/>
        </a:lnSpc>
        <a:spcBef>
          <a:spcPts val="30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1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EFE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256213" y="1514475"/>
            <a:ext cx="25131712" cy="1265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67760" tIns="83880" rIns="167760" bIns="83880">
            <a:spAutoFit/>
          </a:bodyPr>
          <a:lstStyle/>
          <a:p>
            <a:pPr>
              <a:lnSpc>
                <a:spcPct val="100000"/>
              </a:lnSpc>
              <a:spcBef>
                <a:spcPts val="3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GB" sz="7200">
                <a:solidFill>
                  <a:srgbClr val="CC0066"/>
                </a:solidFill>
                <a:latin typeface="Iskoola Pota" pitchFamily="34" charset="0"/>
                <a:cs typeface="Times New Roman" pitchFamily="18" charset="0"/>
              </a:rPr>
              <a:t>Shafiq Joty, Giuseppe Carenini, Gabriel Murray, and Raymond Ng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804988" y="5527675"/>
            <a:ext cx="11488737" cy="126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088581" y="0"/>
            <a:ext cx="32259312" cy="223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CA" sz="9600" b="1" dirty="0">
                <a:solidFill>
                  <a:srgbClr val="CC0066"/>
                </a:solidFill>
                <a:latin typeface="Iskoola Pota" pitchFamily="34" charset="0"/>
                <a:cs typeface="Times New Roman" pitchFamily="18" charset="0"/>
              </a:rPr>
              <a:t>Supervised Topic Segmentation of Email Conversations</a:t>
            </a:r>
            <a:endParaRPr lang="en-GB" sz="9600" b="1" dirty="0">
              <a:solidFill>
                <a:srgbClr val="CC0066"/>
              </a:solidFill>
              <a:latin typeface="Iskoola Pota" pitchFamily="34" charset="0"/>
              <a:cs typeface="Times New Roman" pitchFamily="18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817813" y="13741400"/>
            <a:ext cx="16352837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30575" y="21547138"/>
            <a:ext cx="26201688" cy="2416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8873788" y="15571788"/>
            <a:ext cx="7434262" cy="910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339850" y="13033375"/>
            <a:ext cx="14495463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03795" y="3919166"/>
            <a:ext cx="13104911" cy="10590509"/>
          </a:xfrm>
          <a:prstGeom prst="rect">
            <a:avLst/>
          </a:prstGeom>
          <a:solidFill>
            <a:schemeClr val="hlink">
              <a:alpha val="5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dirty="0">
                <a:solidFill>
                  <a:srgbClr val="2323DC"/>
                </a:solidFill>
              </a:rPr>
              <a:t>                             </a:t>
            </a:r>
            <a:r>
              <a:rPr lang="en-US" sz="4800" b="1" u="sng" dirty="0">
                <a:solidFill>
                  <a:srgbClr val="2323DC"/>
                </a:solidFill>
              </a:rPr>
              <a:t>Motivation</a:t>
            </a: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>
                <a:solidFill>
                  <a:schemeClr val="tx1"/>
                </a:solidFill>
              </a:rPr>
              <a:t>E</a:t>
            </a:r>
            <a:r>
              <a:rPr lang="en-US" sz="4000" b="1" dirty="0" smtClean="0">
                <a:solidFill>
                  <a:schemeClr val="tx1"/>
                </a:solidFill>
              </a:rPr>
              <a:t>mail conversations often discuss </a:t>
            </a:r>
            <a:r>
              <a:rPr lang="en-US" sz="4000" b="1" dirty="0">
                <a:solidFill>
                  <a:schemeClr val="tx1"/>
                </a:solidFill>
              </a:rPr>
              <a:t>multiple topics</a:t>
            </a: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>
                <a:solidFill>
                  <a:srgbClr val="000000"/>
                </a:solidFill>
              </a:rPr>
              <a:t>e.g. </a:t>
            </a:r>
            <a:r>
              <a:rPr lang="en-CA" sz="3600" dirty="0" smtClean="0">
                <a:solidFill>
                  <a:srgbClr val="000000"/>
                </a:solidFill>
              </a:rPr>
              <a:t>a conversation </a:t>
            </a:r>
            <a:r>
              <a:rPr lang="en-CA" sz="3600" dirty="0">
                <a:solidFill>
                  <a:srgbClr val="000000"/>
                </a:solidFill>
              </a:rPr>
              <a:t>about arranging </a:t>
            </a:r>
            <a:r>
              <a:rPr lang="en-CA" sz="3600" b="1" dirty="0">
                <a:solidFill>
                  <a:srgbClr val="000000"/>
                </a:solidFill>
              </a:rPr>
              <a:t>a conference</a:t>
            </a:r>
            <a:r>
              <a:rPr lang="en-CA" sz="3600" dirty="0">
                <a:solidFill>
                  <a:srgbClr val="000000"/>
                </a:solidFill>
              </a:rPr>
              <a:t> may cover:  </a:t>
            </a:r>
          </a:p>
          <a:p>
            <a:pPr marL="461963" lvl="1" indent="-282575">
              <a:buFontTx/>
              <a:buNone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rgbClr val="000000"/>
                </a:solidFill>
              </a:rPr>
              <a:t>Location and </a:t>
            </a:r>
            <a:r>
              <a:rPr lang="en-CA" sz="3200" dirty="0" smtClean="0">
                <a:solidFill>
                  <a:srgbClr val="000000"/>
                </a:solidFill>
              </a:rPr>
              <a:t>time,   Registration,  Food menu, </a:t>
            </a:r>
            <a:r>
              <a:rPr lang="en-CA" sz="3200" dirty="0" smtClean="0">
                <a:solidFill>
                  <a:srgbClr val="000000"/>
                </a:solidFill>
              </a:rPr>
              <a:t>Workshops </a:t>
            </a:r>
            <a:r>
              <a:rPr lang="en-CA" sz="3200" dirty="0" smtClean="0">
                <a:solidFill>
                  <a:srgbClr val="000000"/>
                </a:solidFill>
              </a:rPr>
              <a:t>                       </a:t>
            </a:r>
            <a:endParaRPr lang="en-CA" sz="32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4000" b="1" dirty="0">
                <a:solidFill>
                  <a:schemeClr val="tx1"/>
                </a:solidFill>
              </a:rPr>
              <a:t>Two subtasks:</a:t>
            </a: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4000" b="1" dirty="0">
                <a:solidFill>
                  <a:schemeClr val="tx1"/>
                </a:solidFill>
              </a:rPr>
              <a:t>Segmentation:</a:t>
            </a:r>
            <a:r>
              <a:rPr lang="en-CA" sz="4800" b="1" dirty="0">
                <a:solidFill>
                  <a:schemeClr val="tx1"/>
                </a:solidFill>
              </a:rPr>
              <a:t> </a:t>
            </a:r>
            <a:r>
              <a:rPr lang="en-CA" sz="3600" dirty="0">
                <a:solidFill>
                  <a:srgbClr val="000000"/>
                </a:solidFill>
              </a:rPr>
              <a:t>Grouping </a:t>
            </a:r>
            <a:r>
              <a:rPr lang="en-CA" sz="3600" dirty="0" smtClean="0">
                <a:solidFill>
                  <a:srgbClr val="000000"/>
                </a:solidFill>
              </a:rPr>
              <a:t>sentences </a:t>
            </a:r>
            <a:r>
              <a:rPr lang="en-CA" sz="3600" dirty="0">
                <a:solidFill>
                  <a:srgbClr val="000000"/>
                </a:solidFill>
              </a:rPr>
              <a:t>into coherent clusters</a:t>
            </a:r>
            <a:endParaRPr lang="en-CA" sz="3200" dirty="0">
              <a:solidFill>
                <a:srgbClr val="000000"/>
              </a:solidFill>
            </a:endParaRP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4000" b="1" dirty="0">
                <a:solidFill>
                  <a:schemeClr val="tx1"/>
                </a:solidFill>
              </a:rPr>
              <a:t>Identification:</a:t>
            </a:r>
            <a:r>
              <a:rPr lang="en-CA" sz="4800" b="1" dirty="0">
                <a:solidFill>
                  <a:schemeClr val="tx1"/>
                </a:solidFill>
              </a:rPr>
              <a:t> </a:t>
            </a:r>
            <a:r>
              <a:rPr lang="en-CA" sz="3600" dirty="0">
                <a:solidFill>
                  <a:srgbClr val="000000"/>
                </a:solidFill>
              </a:rPr>
              <a:t>Assigning </a:t>
            </a:r>
            <a:r>
              <a:rPr lang="en-CA" sz="3600" dirty="0" smtClean="0">
                <a:solidFill>
                  <a:srgbClr val="000000"/>
                </a:solidFill>
              </a:rPr>
              <a:t>topic </a:t>
            </a:r>
            <a:r>
              <a:rPr lang="en-CA" sz="3600" dirty="0">
                <a:solidFill>
                  <a:srgbClr val="000000"/>
                </a:solidFill>
              </a:rPr>
              <a:t>labels to the clusters</a:t>
            </a:r>
            <a:endParaRPr lang="en-US" sz="3200" b="1" dirty="0">
              <a:solidFill>
                <a:srgbClr val="2323DC"/>
              </a:solidFill>
            </a:endParaRPr>
          </a:p>
          <a:p>
            <a:pPr>
              <a:buFontTx/>
              <a:buNone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>
                <a:solidFill>
                  <a:schemeClr val="tx1"/>
                </a:solidFill>
              </a:rPr>
              <a:t>Prerequisite for:</a:t>
            </a:r>
            <a:r>
              <a:rPr lang="en-US" sz="3200" b="1" dirty="0">
                <a:solidFill>
                  <a:schemeClr val="tx1"/>
                </a:solidFill>
                <a:latin typeface="Iskoola Pota" pitchFamily="34" charset="0"/>
                <a:cs typeface="Times New Roman" pitchFamily="18" charset="0"/>
              </a:rPr>
              <a:t> </a:t>
            </a: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>
                <a:solidFill>
                  <a:schemeClr val="tx1"/>
                </a:solidFill>
              </a:rPr>
              <a:t>Higher-level conversation analysis (e.g., speech act tagging).</a:t>
            </a: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>
                <a:solidFill>
                  <a:schemeClr val="tx1"/>
                </a:solidFill>
              </a:rPr>
              <a:t>Text summarization &amp; Automatic question answering.</a:t>
            </a: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>
                <a:solidFill>
                  <a:schemeClr val="tx1"/>
                </a:solidFill>
              </a:rPr>
              <a:t>Intelligent user </a:t>
            </a:r>
            <a:r>
              <a:rPr lang="en-CA" sz="3600" dirty="0" smtClean="0">
                <a:solidFill>
                  <a:schemeClr val="tx1"/>
                </a:solidFill>
              </a:rPr>
              <a:t>interfaces for emails.</a:t>
            </a:r>
            <a:r>
              <a:rPr lang="en-CA" sz="3600" dirty="0" smtClean="0">
                <a:solidFill>
                  <a:schemeClr val="tx1"/>
                </a:solidFill>
                <a:latin typeface="Iskoola Pota" pitchFamily="34" charset="0"/>
                <a:cs typeface="Times New Roman" pitchFamily="18" charset="0"/>
              </a:rPr>
              <a:t> </a:t>
            </a:r>
            <a:endParaRPr lang="en-CA" sz="3600" dirty="0">
              <a:solidFill>
                <a:schemeClr val="tx1"/>
              </a:solidFill>
              <a:latin typeface="Iskoola Pota" pitchFamily="34" charset="0"/>
              <a:cs typeface="Times New Roman" pitchFamily="18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3475950" y="19873913"/>
            <a:ext cx="13104813" cy="5689600"/>
          </a:xfrm>
          <a:prstGeom prst="rect">
            <a:avLst/>
          </a:prstGeom>
          <a:solidFill>
            <a:srgbClr val="99CC00">
              <a:alpha val="50999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800" b="1" u="sng" dirty="0" smtClean="0">
                <a:solidFill>
                  <a:srgbClr val="2323DC"/>
                </a:solidFill>
              </a:rPr>
              <a:t>Evaluation of our Sup Topic </a:t>
            </a:r>
            <a:r>
              <a:rPr lang="en-US" sz="4800" b="1" u="sng" dirty="0" err="1" smtClean="0">
                <a:solidFill>
                  <a:srgbClr val="2323DC"/>
                </a:solidFill>
              </a:rPr>
              <a:t>Segmenter</a:t>
            </a:r>
            <a:endParaRPr lang="en-US" sz="4800" b="1" u="sng" dirty="0">
              <a:solidFill>
                <a:srgbClr val="2323DC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Dataset:</a:t>
            </a:r>
            <a:r>
              <a:rPr lang="en-US" sz="3200" i="1" dirty="0">
                <a:solidFill>
                  <a:schemeClr val="tx1"/>
                </a:solidFill>
              </a:rPr>
              <a:t> BC3</a:t>
            </a:r>
            <a:r>
              <a:rPr lang="en-US" sz="3200" dirty="0">
                <a:solidFill>
                  <a:schemeClr val="tx1"/>
                </a:solidFill>
              </a:rPr>
              <a:t> email corpus. See [</a:t>
            </a:r>
            <a:r>
              <a:rPr lang="en-US" sz="3200" dirty="0" err="1">
                <a:solidFill>
                  <a:schemeClr val="tx1"/>
                </a:solidFill>
              </a:rPr>
              <a:t>Joty</a:t>
            </a:r>
            <a:r>
              <a:rPr lang="en-US" sz="3200" dirty="0">
                <a:solidFill>
                  <a:schemeClr val="tx1"/>
                </a:solidFill>
              </a:rPr>
              <a:t> et al. 2010] for corpus stats.</a:t>
            </a:r>
            <a:r>
              <a:rPr lang="en-US" sz="3200" dirty="0">
                <a:solidFill>
                  <a:srgbClr val="2323DC"/>
                </a:solidFill>
              </a:rPr>
              <a:t>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endParaRPr lang="en-US" sz="4400" b="1" u="sng" dirty="0">
              <a:solidFill>
                <a:srgbClr val="DC2300"/>
              </a:solidFill>
            </a:endParaRPr>
          </a:p>
        </p:txBody>
      </p:sp>
      <p:pic>
        <p:nvPicPr>
          <p:cNvPr id="3361" name="Picture 289" descr="UBC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2171"/>
            <a:ext cx="2397199" cy="2786212"/>
          </a:xfrm>
          <a:prstGeom prst="rect">
            <a:avLst/>
          </a:prstGeom>
          <a:noFill/>
        </p:spPr>
      </p:pic>
      <p:pic>
        <p:nvPicPr>
          <p:cNvPr id="3362" name="Picture 290" descr="nserc_crsng_lo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24029" y="1303516"/>
            <a:ext cx="3456734" cy="2735978"/>
          </a:xfrm>
          <a:prstGeom prst="rect">
            <a:avLst/>
          </a:prstGeom>
          <a:noFill/>
        </p:spPr>
      </p:pic>
      <p:graphicFrame>
        <p:nvGraphicFramePr>
          <p:cNvPr id="3942" name="Group 870"/>
          <p:cNvGraphicFramePr>
            <a:graphicFrameLocks noGrp="1"/>
          </p:cNvGraphicFramePr>
          <p:nvPr/>
        </p:nvGraphicFramePr>
        <p:xfrm>
          <a:off x="23547388" y="21963063"/>
          <a:ext cx="12888912" cy="3327401"/>
        </p:xfrm>
        <a:graphic>
          <a:graphicData uri="http://schemas.openxmlformats.org/drawingml/2006/table">
            <a:tbl>
              <a:tblPr/>
              <a:tblGrid>
                <a:gridCol w="1655761"/>
                <a:gridCol w="1301751"/>
                <a:gridCol w="1074513"/>
                <a:gridCol w="1080120"/>
                <a:gridCol w="1656184"/>
                <a:gridCol w="1224136"/>
                <a:gridCol w="1872208"/>
                <a:gridCol w="1724077"/>
                <a:gridCol w="1300162"/>
              </a:tblGrid>
              <a:tr h="98742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skoola Pot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Baseline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Models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Human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Speaker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Block 5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LDA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LDA+FQG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LCSeg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LCSeg+FQG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Supervised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skoola Pota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Mean 1-1</a:t>
                      </a:r>
                      <a:endParaRPr kumimoji="0" lang="en-CA" sz="2400" b="1" i="0" u="none" strike="noStrike" cap="none" normalizeH="0" baseline="-28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0.38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0.57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0.62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0.62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0.68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Mean loc</a:t>
                      </a:r>
                      <a:r>
                        <a:rPr kumimoji="0" lang="en-CA" sz="2400" b="1" i="0" u="none" strike="noStrike" cap="none" normalizeH="0" baseline="-28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0.64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0.57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0.54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0.61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0.72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0.71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57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0.83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04" name="Text Box 432"/>
          <p:cNvSpPr txBox="1">
            <a:spLocks noChangeArrowheads="1"/>
          </p:cNvSpPr>
          <p:nvPr/>
        </p:nvSpPr>
        <p:spPr bwMode="auto">
          <a:xfrm>
            <a:off x="13321829" y="3132411"/>
            <a:ext cx="10081120" cy="2952328"/>
          </a:xfrm>
          <a:prstGeom prst="rect">
            <a:avLst/>
          </a:prstGeom>
          <a:solidFill>
            <a:srgbClr val="CC99FF">
              <a:alpha val="33000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dirty="0">
                <a:solidFill>
                  <a:srgbClr val="2323DC"/>
                </a:solidFill>
              </a:rPr>
              <a:t>  </a:t>
            </a:r>
            <a:r>
              <a:rPr lang="en-US" sz="4800" b="1" dirty="0" smtClean="0">
                <a:solidFill>
                  <a:srgbClr val="2323DC"/>
                </a:solidFill>
              </a:rPr>
              <a:t>Step1 </a:t>
            </a:r>
            <a:r>
              <a:rPr lang="en-US" sz="4000" b="1" dirty="0" smtClean="0">
                <a:solidFill>
                  <a:schemeClr val="tx1"/>
                </a:solidFill>
              </a:rPr>
              <a:t>Sentence </a:t>
            </a:r>
            <a:r>
              <a:rPr lang="en-US" sz="4000" b="1" dirty="0">
                <a:solidFill>
                  <a:schemeClr val="tx1"/>
                </a:solidFill>
              </a:rPr>
              <a:t>Pair Classification</a:t>
            </a:r>
          </a:p>
          <a:p>
            <a:pPr marL="800100" lvl="1" indent="-342900"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chemeClr val="tx1"/>
                </a:solidFill>
              </a:rPr>
              <a:t>A binary classifier marks each pair of sentences of a conversation as ‘same’ or ‘different’ topics. 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Times New Roman" pitchFamily="18" charset="0"/>
            </a:endParaRPr>
          </a:p>
        </p:txBody>
      </p:sp>
      <p:sp>
        <p:nvSpPr>
          <p:cNvPr id="3505" name="Text Box 433"/>
          <p:cNvSpPr txBox="1">
            <a:spLocks noChangeArrowheads="1"/>
          </p:cNvSpPr>
          <p:nvPr/>
        </p:nvSpPr>
        <p:spPr bwMode="auto">
          <a:xfrm>
            <a:off x="506413" y="22266275"/>
            <a:ext cx="2400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/>
          </a:p>
        </p:txBody>
      </p:sp>
      <p:sp>
        <p:nvSpPr>
          <p:cNvPr id="3512" name="Text Box 440"/>
          <p:cNvSpPr txBox="1">
            <a:spLocks noChangeArrowheads="1"/>
          </p:cNvSpPr>
          <p:nvPr/>
        </p:nvSpPr>
        <p:spPr bwMode="auto">
          <a:xfrm>
            <a:off x="13393838" y="6084739"/>
            <a:ext cx="9793088" cy="6840736"/>
          </a:xfrm>
          <a:prstGeom prst="rect">
            <a:avLst/>
          </a:prstGeom>
          <a:solidFill>
            <a:srgbClr val="CC99FF">
              <a:alpha val="33000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800100" lvl="1" indent="-342900"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200">
                <a:solidFill>
                  <a:schemeClr val="tx1"/>
                </a:solidFill>
              </a:rPr>
              <a:t>A conversation of n sentences produces O(n</a:t>
            </a:r>
            <a:r>
              <a:rPr lang="en-US" sz="3200" baseline="22000">
                <a:solidFill>
                  <a:schemeClr val="tx1"/>
                </a:solidFill>
              </a:rPr>
              <a:t>2</a:t>
            </a:r>
            <a:r>
              <a:rPr lang="en-US" sz="3200">
                <a:solidFill>
                  <a:schemeClr val="tx1"/>
                </a:solidFill>
              </a:rPr>
              <a:t>) training examples.</a:t>
            </a:r>
            <a:endParaRPr lang="en-US" sz="3200" b="1">
              <a:solidFill>
                <a:schemeClr val="tx1"/>
              </a:solidFill>
            </a:endParaRPr>
          </a:p>
          <a:p>
            <a:pPr marL="800100" lvl="1" indent="-342900"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200" b="1">
                <a:solidFill>
                  <a:schemeClr val="tx1"/>
                </a:solidFill>
              </a:rPr>
              <a:t>Comparison of classifiers:</a:t>
            </a:r>
            <a:endParaRPr lang="en-CA" sz="3200" b="1">
              <a:solidFill>
                <a:schemeClr val="tx1"/>
              </a:solidFill>
            </a:endParaRPr>
          </a:p>
        </p:txBody>
      </p:sp>
      <p:sp>
        <p:nvSpPr>
          <p:cNvPr id="3923" name="Text Box 851"/>
          <p:cNvSpPr txBox="1">
            <a:spLocks noChangeArrowheads="1"/>
          </p:cNvSpPr>
          <p:nvPr/>
        </p:nvSpPr>
        <p:spPr bwMode="auto">
          <a:xfrm>
            <a:off x="23402925" y="3636467"/>
            <a:ext cx="13177838" cy="5725021"/>
          </a:xfrm>
          <a:prstGeom prst="rect">
            <a:avLst/>
          </a:prstGeom>
          <a:solidFill>
            <a:srgbClr val="CC99FF">
              <a:alpha val="33000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800100" lvl="1" indent="-342900"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b="1" dirty="0" smtClean="0">
                <a:solidFill>
                  <a:schemeClr val="tx1"/>
                </a:solidFill>
              </a:rPr>
              <a:t>Relative importance of the features:</a:t>
            </a:r>
            <a:endParaRPr lang="en-US" sz="4800" b="1" dirty="0">
              <a:solidFill>
                <a:schemeClr val="tx1"/>
              </a:solidFill>
              <a:latin typeface="Iskoola Pota" pitchFamily="34" charset="0"/>
              <a:cs typeface="Times New Roman" pitchFamily="18" charset="0"/>
            </a:endParaRPr>
          </a:p>
        </p:txBody>
      </p:sp>
      <p:pic>
        <p:nvPicPr>
          <p:cNvPr id="3924" name="Picture 852" descr="featureComFin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9550" y="4824413"/>
            <a:ext cx="11507788" cy="4371975"/>
          </a:xfrm>
          <a:prstGeom prst="rect">
            <a:avLst/>
          </a:prstGeom>
          <a:noFill/>
        </p:spPr>
      </p:pic>
      <p:sp>
        <p:nvSpPr>
          <p:cNvPr id="3925" name="Text Box 853"/>
          <p:cNvSpPr txBox="1">
            <a:spLocks noChangeArrowheads="1"/>
          </p:cNvSpPr>
          <p:nvPr/>
        </p:nvSpPr>
        <p:spPr bwMode="auto">
          <a:xfrm>
            <a:off x="23402925" y="9361488"/>
            <a:ext cx="13104813" cy="6003925"/>
          </a:xfrm>
          <a:prstGeom prst="rect">
            <a:avLst/>
          </a:prstGeom>
          <a:solidFill>
            <a:srgbClr val="CC99FF">
              <a:alpha val="33000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800100" lvl="1" indent="-342900"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dirty="0">
                <a:solidFill>
                  <a:srgbClr val="2323DC"/>
                </a:solidFill>
              </a:rPr>
              <a:t> </a:t>
            </a:r>
            <a:r>
              <a:rPr lang="en-CA" sz="3600" b="1" dirty="0">
                <a:solidFill>
                  <a:schemeClr val="tx1"/>
                </a:solidFill>
              </a:rPr>
              <a:t>Accuracy vs. amount of </a:t>
            </a:r>
            <a:r>
              <a:rPr lang="en-CA" sz="3600" b="1" dirty="0" err="1">
                <a:solidFill>
                  <a:schemeClr val="tx1"/>
                </a:solidFill>
              </a:rPr>
              <a:t>labeled</a:t>
            </a:r>
            <a:r>
              <a:rPr lang="en-CA" sz="3600" b="1" dirty="0">
                <a:solidFill>
                  <a:schemeClr val="tx1"/>
                </a:solidFill>
              </a:rPr>
              <a:t> data:</a:t>
            </a:r>
            <a:endParaRPr lang="en-US" sz="4800" b="1" u="sng" dirty="0">
              <a:solidFill>
                <a:srgbClr val="2323DC"/>
              </a:solidFill>
            </a:endParaRP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b="1" u="sng" dirty="0">
              <a:solidFill>
                <a:srgbClr val="2323DC"/>
              </a:solidFill>
            </a:endParaRPr>
          </a:p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b="1" u="sng" dirty="0">
              <a:solidFill>
                <a:srgbClr val="2323DC"/>
              </a:solidFill>
            </a:endParaRPr>
          </a:p>
          <a:p>
            <a:pPr marL="342900" indent="-342900"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dirty="0">
                <a:solidFill>
                  <a:schemeClr val="tx1"/>
                </a:solidFill>
                <a:latin typeface="Iskoola Pota" pitchFamily="34" charset="0"/>
                <a:cs typeface="Times New Roman" pitchFamily="18" charset="0"/>
              </a:rPr>
              <a:t> </a:t>
            </a:r>
          </a:p>
        </p:txBody>
      </p:sp>
      <p:pic>
        <p:nvPicPr>
          <p:cNvPr id="3926" name="Picture 854" descr="accurac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82425" y="10658475"/>
            <a:ext cx="11447463" cy="4437063"/>
          </a:xfrm>
          <a:prstGeom prst="rect">
            <a:avLst/>
          </a:prstGeom>
          <a:noFill/>
        </p:spPr>
      </p:pic>
      <p:sp>
        <p:nvSpPr>
          <p:cNvPr id="3929" name="Text Box 857"/>
          <p:cNvSpPr txBox="1">
            <a:spLocks noChangeArrowheads="1"/>
          </p:cNvSpPr>
          <p:nvPr/>
        </p:nvSpPr>
        <p:spPr bwMode="auto">
          <a:xfrm>
            <a:off x="23402925" y="15338425"/>
            <a:ext cx="13104813" cy="4321175"/>
          </a:xfrm>
          <a:prstGeom prst="rect">
            <a:avLst/>
          </a:prstGeom>
          <a:solidFill>
            <a:srgbClr val="CC99FF">
              <a:alpha val="33000"/>
            </a:srgb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2"/>
                </a:solidFill>
                <a:latin typeface="+mj-lt"/>
              </a:rPr>
              <a:t>Step2&amp;3 </a:t>
            </a:r>
            <a:r>
              <a:rPr lang="en-US" sz="4000" b="1" dirty="0" smtClean="0">
                <a:solidFill>
                  <a:schemeClr val="tx1"/>
                </a:solidFill>
              </a:rPr>
              <a:t>Graph </a:t>
            </a:r>
            <a:r>
              <a:rPr lang="en-US" sz="4000" b="1" dirty="0">
                <a:solidFill>
                  <a:schemeClr val="tx1"/>
                </a:solidFill>
              </a:rPr>
              <a:t>Construction and Partitioning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chemeClr val="tx1"/>
                </a:solidFill>
                <a:latin typeface="NimbusRomNo9L-Regu" charset="0"/>
              </a:rPr>
              <a:t> Construct the graph: </a:t>
            </a:r>
          </a:p>
          <a:p>
            <a:pPr marL="1257300" lvl="2" indent="-342900">
              <a:buFont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chemeClr val="tx1"/>
                </a:solidFill>
                <a:latin typeface="NimbusRomNo9L-Regu" charset="0"/>
              </a:rPr>
              <a:t>Nodes =&gt; Sentences</a:t>
            </a:r>
          </a:p>
          <a:p>
            <a:pPr marL="1257300" lvl="2" indent="-342900">
              <a:buFont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chemeClr val="tx1"/>
                </a:solidFill>
                <a:latin typeface="NimbusRomNo9L-Regu" charset="0"/>
              </a:rPr>
              <a:t>Edge-weights =&gt; Probability (‘same’ class)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200" dirty="0">
                <a:solidFill>
                  <a:schemeClr val="tx1"/>
                </a:solidFill>
                <a:latin typeface="NimbusRomNo9L-Regu" charset="0"/>
              </a:rPr>
              <a:t> Partition the graph by optimizing the </a:t>
            </a:r>
            <a:r>
              <a:rPr lang="en-CA" sz="3200" i="1" dirty="0">
                <a:solidFill>
                  <a:schemeClr val="tx1"/>
                </a:solidFill>
                <a:latin typeface="NimbusRomNo9L-Regu" charset="0"/>
              </a:rPr>
              <a:t>‘normalized cut’</a:t>
            </a:r>
            <a:r>
              <a:rPr lang="en-CA" sz="3200" dirty="0">
                <a:solidFill>
                  <a:schemeClr val="tx1"/>
                </a:solidFill>
                <a:latin typeface="NimbusRomNo9L-Regu" charset="0"/>
              </a:rPr>
              <a:t> criterion.</a:t>
            </a:r>
            <a:endParaRPr lang="en-US" sz="3200" dirty="0">
              <a:solidFill>
                <a:schemeClr val="tx1"/>
              </a:solidFill>
              <a:latin typeface="NimbusRomNo9L-Regu" charset="0"/>
            </a:endParaRPr>
          </a:p>
        </p:txBody>
      </p:sp>
      <p:sp>
        <p:nvSpPr>
          <p:cNvPr id="3931" name="Oval 859"/>
          <p:cNvSpPr>
            <a:spLocks noChangeArrowheads="1"/>
          </p:cNvSpPr>
          <p:nvPr/>
        </p:nvSpPr>
        <p:spPr bwMode="auto">
          <a:xfrm>
            <a:off x="34924229" y="16093851"/>
            <a:ext cx="1168400" cy="1239838"/>
          </a:xfrm>
          <a:prstGeom prst="ellipse">
            <a:avLst/>
          </a:prstGeom>
          <a:solidFill>
            <a:srgbClr val="FF99FF">
              <a:alpha val="3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sz="36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933" name="Oval 861"/>
          <p:cNvSpPr>
            <a:spLocks noChangeArrowheads="1"/>
          </p:cNvSpPr>
          <p:nvPr/>
        </p:nvSpPr>
        <p:spPr bwMode="auto">
          <a:xfrm>
            <a:off x="34924229" y="17822043"/>
            <a:ext cx="1166812" cy="1239837"/>
          </a:xfrm>
          <a:prstGeom prst="ellipse">
            <a:avLst/>
          </a:prstGeom>
          <a:solidFill>
            <a:srgbClr val="FF99FF">
              <a:alpha val="3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CA" sz="36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934" name="Line 862"/>
          <p:cNvSpPr>
            <a:spLocks noChangeShapeType="1"/>
          </p:cNvSpPr>
          <p:nvPr/>
        </p:nvSpPr>
        <p:spPr bwMode="auto">
          <a:xfrm>
            <a:off x="35500293" y="173179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935" name="Text Box 863"/>
          <p:cNvSpPr txBox="1">
            <a:spLocks noChangeArrowheads="1"/>
          </p:cNvSpPr>
          <p:nvPr/>
        </p:nvSpPr>
        <p:spPr bwMode="auto">
          <a:xfrm>
            <a:off x="32723138" y="19048413"/>
            <a:ext cx="1968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/>
          </a:p>
        </p:txBody>
      </p:sp>
      <p:sp>
        <p:nvSpPr>
          <p:cNvPr id="3936" name="Text Box 864"/>
          <p:cNvSpPr txBox="1">
            <a:spLocks noChangeArrowheads="1"/>
          </p:cNvSpPr>
          <p:nvPr/>
        </p:nvSpPr>
        <p:spPr bwMode="auto">
          <a:xfrm>
            <a:off x="32980313" y="17138650"/>
            <a:ext cx="21923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400">
                <a:solidFill>
                  <a:schemeClr val="tx1"/>
                </a:solidFill>
              </a:rPr>
              <a:t>       </a:t>
            </a:r>
            <a:r>
              <a:rPr lang="en-CA" sz="2800">
                <a:solidFill>
                  <a:schemeClr val="tx1"/>
                </a:solidFill>
              </a:rPr>
              <a:t>P (u, v)</a:t>
            </a:r>
          </a:p>
        </p:txBody>
      </p:sp>
      <p:sp>
        <p:nvSpPr>
          <p:cNvPr id="3990" name="Text Box 918"/>
          <p:cNvSpPr txBox="1">
            <a:spLocks noChangeArrowheads="1"/>
          </p:cNvSpPr>
          <p:nvPr/>
        </p:nvSpPr>
        <p:spPr bwMode="auto">
          <a:xfrm>
            <a:off x="13393837" y="13034962"/>
            <a:ext cx="9866312" cy="14400213"/>
          </a:xfrm>
          <a:prstGeom prst="rect">
            <a:avLst/>
          </a:prstGeom>
          <a:solidFill>
            <a:srgbClr val="CC99FF">
              <a:alpha val="33000"/>
            </a:srgbClr>
          </a:solidFill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800100" lvl="1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200" b="1">
                <a:solidFill>
                  <a:schemeClr val="tx1"/>
                </a:solidFill>
              </a:rPr>
              <a:t>• Features with average performance:</a:t>
            </a:r>
            <a:endParaRPr lang="en-CA" sz="3200" b="1">
              <a:solidFill>
                <a:schemeClr val="tx1"/>
              </a:solidFill>
            </a:endParaRPr>
          </a:p>
        </p:txBody>
      </p:sp>
      <p:sp>
        <p:nvSpPr>
          <p:cNvPr id="13406" name="Text Box 1118"/>
          <p:cNvSpPr txBox="1">
            <a:spLocks noChangeArrowheads="1"/>
          </p:cNvSpPr>
          <p:nvPr/>
        </p:nvSpPr>
        <p:spPr bwMode="auto">
          <a:xfrm>
            <a:off x="23475199" y="25815506"/>
            <a:ext cx="13033375" cy="1403100"/>
          </a:xfrm>
          <a:prstGeom prst="rect">
            <a:avLst/>
          </a:prstGeom>
          <a:solidFill>
            <a:srgbClr val="FFFF00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54000" tIns="0" rIns="54000" bIns="0"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u="sng" dirty="0">
                <a:solidFill>
                  <a:srgbClr val="2323DC"/>
                </a:solidFill>
              </a:rPr>
              <a:t>Reference</a:t>
            </a:r>
            <a:r>
              <a:rPr lang="en-US" sz="4800" b="1" dirty="0">
                <a:solidFill>
                  <a:srgbClr val="2323DC"/>
                </a:solidFill>
              </a:rPr>
              <a:t> </a:t>
            </a:r>
            <a:r>
              <a:rPr lang="en-CA" sz="2800" dirty="0" err="1">
                <a:solidFill>
                  <a:srgbClr val="000000"/>
                </a:solidFill>
              </a:rPr>
              <a:t>Joty</a:t>
            </a:r>
            <a:r>
              <a:rPr lang="en-CA" sz="2800" dirty="0">
                <a:solidFill>
                  <a:srgbClr val="000000"/>
                </a:solidFill>
              </a:rPr>
              <a:t>, S.; </a:t>
            </a:r>
            <a:r>
              <a:rPr lang="en-CA" sz="2800" dirty="0" err="1">
                <a:solidFill>
                  <a:srgbClr val="000000"/>
                </a:solidFill>
              </a:rPr>
              <a:t>Carenini</a:t>
            </a:r>
            <a:r>
              <a:rPr lang="en-CA" sz="2800" dirty="0">
                <a:solidFill>
                  <a:srgbClr val="000000"/>
                </a:solidFill>
              </a:rPr>
              <a:t>, G.; Murray, G.; Ng, R. Exploiting conversation structure in unsupervised topic segmentation for emails. In</a:t>
            </a:r>
            <a:r>
              <a:rPr lang="en-CA" sz="2800" i="1" dirty="0">
                <a:solidFill>
                  <a:srgbClr val="000000"/>
                </a:solidFill>
              </a:rPr>
              <a:t> EMNLP-2010</a:t>
            </a:r>
            <a:r>
              <a:rPr lang="en-CA" sz="2800" dirty="0">
                <a:solidFill>
                  <a:srgbClr val="000000"/>
                </a:solidFill>
              </a:rPr>
              <a:t>.</a:t>
            </a:r>
            <a:r>
              <a:rPr lang="en-CA" sz="2400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3494" name="Group 1206"/>
          <p:cNvGraphicFramePr>
            <a:graphicFrameLocks noGrp="1"/>
          </p:cNvGraphicFramePr>
          <p:nvPr/>
        </p:nvGraphicFramePr>
        <p:xfrm>
          <a:off x="13609861" y="8533011"/>
          <a:ext cx="9505950" cy="4137461"/>
        </p:xfrm>
        <a:graphic>
          <a:graphicData uri="http://schemas.openxmlformats.org/drawingml/2006/table">
            <a:tbl>
              <a:tblPr/>
              <a:tblGrid>
                <a:gridCol w="2376487"/>
                <a:gridCol w="2457450"/>
                <a:gridCol w="2301875"/>
                <a:gridCol w="237013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Classifier</a:t>
                      </a: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Regularizer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Train error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error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</a:tr>
              <a:tr h="36004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KNN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SVM (lin)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SVM (rbf)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RMLR (rbf)</a:t>
                      </a:r>
                    </a:p>
                  </a:txBody>
                  <a:tcPr marL="90000" marR="90000" marT="46800" marB="46800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kumimoji="0" lang="en-CA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kumimoji="0" lang="en-CA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kumimoji="0" lang="en-CA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47.7%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33.2%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26.4%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30.6%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32.1%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10.8%</a:t>
                      </a: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46.7%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32.6%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34.3%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30.9%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33.3%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0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38.9%</a:t>
                      </a: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25" name="Group 1337"/>
          <p:cNvGraphicFramePr>
            <a:graphicFrameLocks noGrp="1"/>
          </p:cNvGraphicFramePr>
          <p:nvPr/>
        </p:nvGraphicFramePr>
        <p:xfrm>
          <a:off x="13609861" y="13861603"/>
          <a:ext cx="9434513" cy="13175399"/>
        </p:xfrm>
        <a:graphic>
          <a:graphicData uri="http://schemas.openxmlformats.org/drawingml/2006/table">
            <a:tbl>
              <a:tblPr/>
              <a:tblGrid>
                <a:gridCol w="9434513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40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Lexical           Acc: 59.6     Pre: 59.7     </a:t>
                      </a:r>
                      <a:r>
                        <a:rPr kumimoji="0" lang="en-CA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</a:t>
                      </a: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99.8                </a:t>
                      </a:r>
                      <a:endParaRPr kumimoji="0" lang="en-CA" sz="14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</a:tr>
              <a:tr h="30686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TF.IDF1          TF.IDF similarity (k=1).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TF.IDF2          TF.IDF similarity (k=2).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Cue Words      Either one contains a cue word.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QA                   x asks a question explicitly using ‘?’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&amp; y contains any of (yes, yea, ok, etc.) 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Greet               Either one has a greeting word.</a:t>
                      </a: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Topic              Acc: 65.2     Pre: 64.4     Rec: 79.6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</a:tr>
              <a:tr h="25558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LSA1               LSA function for x &amp; y (k=1).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LSA2               LSA function for x &amp; y (k=2).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LDA                 LDA decision on x &amp; y.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LCSeg             LCSeg decision on x &amp; y.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LexCoh            Lexical cohesion function of x &amp; y.</a:t>
                      </a: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Conv               Acc: 65.3     Pre: 66.7     Rec: 85.1</a:t>
                      </a:r>
                      <a:endParaRPr kumimoji="0" lang="en-CA" sz="14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</a:tr>
              <a:tr h="35798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Gap                 The gap between y &amp; x in # of sent.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Speaker           x &amp; y have the same sender.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FQG1              Dist. between x &amp; y in Dir. FQG (</a:t>
                      </a:r>
                      <a:r>
                        <a:rPr kumimoji="0" lang="en-CA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frag</a:t>
                      </a: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Id).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FQG2              Dist. between x &amp; y in Dir. FQG (#edges).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FQG3              Dist. between x &amp; y in </a:t>
                      </a:r>
                      <a:r>
                        <a:rPr kumimoji="0" lang="en-CA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Undir</a:t>
                      </a: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FQG (#edges)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Reply-to          Both are in the same email or one is a reply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              x mentions y or vice versa.</a:t>
                      </a:r>
                    </a:p>
                  </a:txBody>
                  <a:tcPr marL="72000" marR="72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Conv</a:t>
                      </a: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Acc: 69.1     Pre: 68.4     </a:t>
                      </a:r>
                      <a:r>
                        <a:rPr kumimoji="0" lang="en-CA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</a:t>
                      </a:r>
                      <a:r>
                        <a:rPr kumimoji="0" lang="en-C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81.5</a:t>
                      </a:r>
                      <a:endParaRPr kumimoji="0" lang="en-CA" sz="14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220233" y="14716047"/>
            <a:ext cx="12961789" cy="3240360"/>
          </a:xfrm>
          <a:prstGeom prst="rect">
            <a:avLst/>
          </a:prstGeom>
          <a:solidFill>
            <a:schemeClr val="hlink">
              <a:alpha val="5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u="sng" dirty="0" smtClean="0">
                <a:solidFill>
                  <a:srgbClr val="2323DC"/>
                </a:solidFill>
              </a:rPr>
              <a:t>Challenge</a:t>
            </a:r>
            <a:endParaRPr lang="en-US" sz="4800" b="1" u="sng" dirty="0">
              <a:solidFill>
                <a:srgbClr val="2323DC"/>
              </a:solidFill>
            </a:endParaRP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chemeClr val="tx1"/>
                </a:solidFill>
              </a:rPr>
              <a:t>Topics </a:t>
            </a:r>
            <a:r>
              <a:rPr lang="en-US" sz="3600" dirty="0">
                <a:solidFill>
                  <a:schemeClr val="tx1"/>
                </a:solidFill>
              </a:rPr>
              <a:t>in emails do not change in a sequential way</a:t>
            </a: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chemeClr val="tx1"/>
                </a:solidFill>
              </a:rPr>
              <a:t>Models in monolog &amp; sync. dialog not so </a:t>
            </a:r>
            <a:r>
              <a:rPr lang="en-US" sz="3600" dirty="0" smtClean="0">
                <a:solidFill>
                  <a:schemeClr val="tx1"/>
                </a:solidFill>
              </a:rPr>
              <a:t>effective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202733" y="18182083"/>
            <a:ext cx="12903072" cy="5472608"/>
          </a:xfrm>
          <a:prstGeom prst="rect">
            <a:avLst/>
          </a:prstGeom>
          <a:solidFill>
            <a:schemeClr val="hlink">
              <a:alpha val="5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u="sng" dirty="0" smtClean="0">
                <a:solidFill>
                  <a:srgbClr val="2323DC"/>
                </a:solidFill>
              </a:rPr>
              <a:t>Our Supervised Graph-theoretic Approach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CA" sz="3600" dirty="0" smtClean="0">
              <a:solidFill>
                <a:schemeClr val="tx1"/>
              </a:solidFill>
            </a:endParaRP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CA" sz="3600" dirty="0">
              <a:solidFill>
                <a:schemeClr val="tx1"/>
              </a:solidFill>
            </a:endParaRPr>
          </a:p>
          <a:p>
            <a:pPr marL="461963" lvl="1" indent="-282575"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CA" sz="3600" dirty="0" smtClean="0">
              <a:solidFill>
                <a:schemeClr val="tx1"/>
              </a:solidFill>
            </a:endParaRPr>
          </a:p>
          <a:p>
            <a:pPr marL="461963" lvl="1" indent="-282575"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 smtClean="0">
                <a:solidFill>
                  <a:schemeClr val="tx1"/>
                </a:solidFill>
              </a:rPr>
              <a:t>Integrates lexical and ?</a:t>
            </a:r>
            <a:r>
              <a:rPr lang="en-CA" sz="3600" dirty="0" smtClean="0">
                <a:solidFill>
                  <a:schemeClr val="tx1"/>
                </a:solidFill>
              </a:rPr>
              <a:t>topic? </a:t>
            </a:r>
            <a:r>
              <a:rPr lang="en-CA" sz="3600" dirty="0">
                <a:solidFill>
                  <a:schemeClr val="tx1"/>
                </a:solidFill>
              </a:rPr>
              <a:t>f</a:t>
            </a:r>
            <a:r>
              <a:rPr lang="en-CA" sz="3600" dirty="0" smtClean="0">
                <a:solidFill>
                  <a:schemeClr val="tx1"/>
                </a:solidFill>
              </a:rPr>
              <a:t>eatures with </a:t>
            </a:r>
            <a:r>
              <a:rPr lang="en-CA" sz="3600" b="1" dirty="0" smtClean="0">
                <a:solidFill>
                  <a:schemeClr val="tx1"/>
                </a:solidFill>
              </a:rPr>
              <a:t>conversational</a:t>
            </a:r>
            <a:r>
              <a:rPr lang="en-CA" sz="3600" dirty="0" smtClean="0">
                <a:solidFill>
                  <a:schemeClr val="tx1"/>
                </a:solidFill>
              </a:rPr>
              <a:t> ones.</a:t>
            </a:r>
            <a:endParaRPr lang="en-CA" sz="5400" b="1" dirty="0">
              <a:solidFill>
                <a:schemeClr val="tx1"/>
              </a:solidFill>
              <a:latin typeface="Iskoola Pota" pitchFamily="34" charset="0"/>
              <a:cs typeface="Times New Roman" pitchFamily="18" charset="0"/>
            </a:endParaRPr>
          </a:p>
        </p:txBody>
      </p:sp>
      <p:sp>
        <p:nvSpPr>
          <p:cNvPr id="3506" name="Text Box 434"/>
          <p:cNvSpPr txBox="1">
            <a:spLocks noChangeArrowheads="1"/>
          </p:cNvSpPr>
          <p:nvPr/>
        </p:nvSpPr>
        <p:spPr bwMode="auto">
          <a:xfrm>
            <a:off x="432397" y="19622245"/>
            <a:ext cx="4392488" cy="202517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4000" b="1" dirty="0" smtClean="0">
                <a:solidFill>
                  <a:schemeClr val="accent2"/>
                </a:solidFill>
              </a:rPr>
              <a:t>(1) </a:t>
            </a:r>
            <a:r>
              <a:rPr lang="en-CA" sz="4000" dirty="0" smtClean="0">
                <a:solidFill>
                  <a:schemeClr val="tx1"/>
                </a:solidFill>
              </a:rPr>
              <a:t>Sentence </a:t>
            </a:r>
            <a:r>
              <a:rPr lang="en-CA" sz="4000" dirty="0">
                <a:solidFill>
                  <a:schemeClr val="tx1"/>
                </a:solidFill>
              </a:rPr>
              <a:t>Pair     Classification</a:t>
            </a:r>
          </a:p>
        </p:txBody>
      </p:sp>
      <p:sp>
        <p:nvSpPr>
          <p:cNvPr id="3507" name="Text Box 435"/>
          <p:cNvSpPr txBox="1">
            <a:spLocks noChangeArrowheads="1"/>
          </p:cNvSpPr>
          <p:nvPr/>
        </p:nvSpPr>
        <p:spPr bwMode="auto">
          <a:xfrm>
            <a:off x="5437157" y="19622245"/>
            <a:ext cx="3155543" cy="202517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4000" b="1" dirty="0" smtClean="0">
                <a:solidFill>
                  <a:schemeClr val="accent2"/>
                </a:solidFill>
              </a:rPr>
              <a:t>(2) </a:t>
            </a:r>
            <a:r>
              <a:rPr lang="en-CA" sz="4000" dirty="0" smtClean="0">
                <a:solidFill>
                  <a:schemeClr val="tx1"/>
                </a:solidFill>
              </a:rPr>
              <a:t>Graph </a:t>
            </a:r>
            <a:r>
              <a:rPr lang="en-CA" sz="4000" dirty="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3508" name="Text Box 436"/>
          <p:cNvSpPr txBox="1">
            <a:spLocks noChangeArrowheads="1"/>
          </p:cNvSpPr>
          <p:nvPr/>
        </p:nvSpPr>
        <p:spPr bwMode="auto">
          <a:xfrm>
            <a:off x="9721429" y="19694251"/>
            <a:ext cx="3155543" cy="202517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4000" b="1" dirty="0" smtClean="0">
                <a:solidFill>
                  <a:schemeClr val="accent2"/>
                </a:solidFill>
              </a:rPr>
              <a:t>(3) </a:t>
            </a:r>
            <a:r>
              <a:rPr lang="en-CA" sz="4000" dirty="0" smtClean="0">
                <a:solidFill>
                  <a:schemeClr val="tx1"/>
                </a:solidFill>
              </a:rPr>
              <a:t>Graph </a:t>
            </a:r>
            <a:r>
              <a:rPr lang="en-CA" sz="4000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3509" name="Line 437"/>
          <p:cNvSpPr>
            <a:spLocks noChangeShapeType="1"/>
          </p:cNvSpPr>
          <p:nvPr/>
        </p:nvSpPr>
        <p:spPr bwMode="auto">
          <a:xfrm flipV="1">
            <a:off x="4608861" y="20630355"/>
            <a:ext cx="860481" cy="10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000"/>
          </a:p>
        </p:txBody>
      </p:sp>
      <p:sp>
        <p:nvSpPr>
          <p:cNvPr id="3510" name="Line 438"/>
          <p:cNvSpPr>
            <a:spLocks noChangeShapeType="1"/>
          </p:cNvSpPr>
          <p:nvPr/>
        </p:nvSpPr>
        <p:spPr bwMode="auto">
          <a:xfrm>
            <a:off x="8569302" y="20630355"/>
            <a:ext cx="1152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 sz="2000"/>
          </a:p>
        </p:txBody>
      </p:sp>
      <p:sp>
        <p:nvSpPr>
          <p:cNvPr id="120" name="Text Box 16"/>
          <p:cNvSpPr txBox="1">
            <a:spLocks noChangeArrowheads="1"/>
          </p:cNvSpPr>
          <p:nvPr/>
        </p:nvSpPr>
        <p:spPr bwMode="auto">
          <a:xfrm>
            <a:off x="-1" y="23798707"/>
            <a:ext cx="13321829" cy="3636468"/>
          </a:xfrm>
          <a:prstGeom prst="rect">
            <a:avLst/>
          </a:prstGeom>
          <a:solidFill>
            <a:schemeClr val="hlink">
              <a:alpha val="5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b="1" u="sng" dirty="0" smtClean="0">
                <a:solidFill>
                  <a:srgbClr val="2323DC"/>
                </a:solidFill>
              </a:rPr>
              <a:t>Results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461963" lvl="1" indent="-282575">
              <a:lnSpc>
                <a:spcPct val="150000"/>
              </a:lnSpc>
              <a:buFontTx/>
              <a:buChar char="•"/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CA" sz="3600" dirty="0" smtClean="0">
                <a:solidFill>
                  <a:schemeClr val="tx1"/>
                </a:solidFill>
              </a:rPr>
              <a:t>Our sup approach achieves better accuracy than </a:t>
            </a:r>
            <a:r>
              <a:rPr lang="en-CA" sz="3600" dirty="0" err="1" smtClean="0">
                <a:solidFill>
                  <a:schemeClr val="tx1"/>
                </a:solidFill>
              </a:rPr>
              <a:t>unsup</a:t>
            </a:r>
            <a:r>
              <a:rPr lang="en-CA" sz="3600" dirty="0" smtClean="0">
                <a:solidFill>
                  <a:schemeClr val="tx1"/>
                </a:solidFill>
              </a:rPr>
              <a:t> method </a:t>
            </a:r>
            <a:r>
              <a:rPr lang="en-US" sz="3600" dirty="0" smtClean="0">
                <a:solidFill>
                  <a:schemeClr val="tx1"/>
                </a:solidFill>
              </a:rPr>
              <a:t> [</a:t>
            </a:r>
            <a:r>
              <a:rPr lang="en-US" sz="3600" dirty="0" err="1" smtClean="0">
                <a:solidFill>
                  <a:schemeClr val="tx1"/>
                </a:solidFill>
              </a:rPr>
              <a:t>Joty</a:t>
            </a:r>
            <a:r>
              <a:rPr lang="en-US" sz="3600" dirty="0" smtClean="0">
                <a:solidFill>
                  <a:schemeClr val="tx1"/>
                </a:solidFill>
              </a:rPr>
              <a:t> et al. 2010]</a:t>
            </a:r>
            <a:r>
              <a:rPr lang="en-CA" sz="3600" dirty="0" smtClean="0">
                <a:solidFill>
                  <a:schemeClr val="tx1"/>
                </a:solidFill>
              </a:rPr>
              <a:t>  with very limited amount of training data.</a:t>
            </a:r>
            <a:endParaRPr lang="en-CA" sz="5400" b="1" dirty="0">
              <a:solidFill>
                <a:schemeClr val="tx1"/>
              </a:solidFill>
              <a:latin typeface="Iskoola Pot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5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5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35734</TotalTime>
  <Words>635</Words>
  <Application>Microsoft Office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Iskoola Pota</vt:lpstr>
      <vt:lpstr>Wingdings</vt:lpstr>
      <vt:lpstr>NimbusRomNo9L-Regu</vt:lpstr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carenini</dc:creator>
  <cp:lastModifiedBy>carenini</cp:lastModifiedBy>
  <cp:revision>507</cp:revision>
  <cp:lastPrinted>1601-01-01T00:00:00Z</cp:lastPrinted>
  <dcterms:created xsi:type="dcterms:W3CDTF">1601-01-01T00:00:00Z</dcterms:created>
  <dcterms:modified xsi:type="dcterms:W3CDTF">2011-07-06T08:31:38Z</dcterms:modified>
</cp:coreProperties>
</file>