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210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419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2629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6834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1043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5253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9462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3672" algn="l" defTabSz="219421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087" autoAdjust="0"/>
  </p:normalViewPr>
  <p:slideViewPr>
    <p:cSldViewPr snapToGrid="0" snapToObjects="1">
      <p:cViewPr>
        <p:scale>
          <a:sx n="66" d="100"/>
          <a:sy n="66" d="100"/>
        </p:scale>
        <p:origin x="3272" y="6200"/>
      </p:cViewPr>
      <p:guideLst>
        <p:guide orient="horz" pos="9536"/>
        <p:guide pos="134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288F-B218-8947-8499-04C71E845DA7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8B0F-CB5C-0747-AF16-A08AA419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188" y="1212411"/>
            <a:ext cx="38523387" cy="5045869"/>
          </a:xfrm>
          <a:prstGeom prst="rect">
            <a:avLst/>
          </a:prstGeom>
        </p:spPr>
        <p:txBody>
          <a:bodyPr vert="horz" lIns="438840" tIns="219422" rIns="438840" bIns="21942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8" y="7064223"/>
            <a:ext cx="38523387" cy="19980241"/>
          </a:xfrm>
          <a:prstGeom prst="rect">
            <a:avLst/>
          </a:prstGeom>
        </p:spPr>
        <p:txBody>
          <a:bodyPr vert="horz" lIns="438840" tIns="219422" rIns="438840" bIns="219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188" y="28060639"/>
            <a:ext cx="9987545" cy="1611875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288F-B218-8947-8499-04C71E845DA7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4619" y="28060639"/>
            <a:ext cx="13554525" cy="1611875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0" y="28060639"/>
            <a:ext cx="9987545" cy="1611875"/>
          </a:xfrm>
          <a:prstGeom prst="rect">
            <a:avLst/>
          </a:prstGeom>
        </p:spPr>
        <p:txBody>
          <a:bodyPr vert="horz" lIns="438840" tIns="219422" rIns="438840" bIns="219422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A8B0F-CB5C-0747-AF16-A08AA4195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1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ctr" defTabSz="219421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56" indent="-1645656" algn="l" defTabSz="219421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89" indent="-1371379" algn="l" defTabSz="219421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5522" indent="-1097102" algn="l" defTabSz="219421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731" indent="-1097102" algn="l" defTabSz="21942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3941" indent="-1097102" algn="l" defTabSz="219421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8150" indent="-1097102" algn="l" defTabSz="219421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2360" indent="-1097102" algn="l" defTabSz="219421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6565" indent="-1097102" algn="l" defTabSz="219421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0774" indent="-1097102" algn="l" defTabSz="219421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210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419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2629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6834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043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5253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59462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3672" algn="l" defTabSz="219421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-2C-notext-p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2" y="77137"/>
            <a:ext cx="5545563" cy="377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002056" y="631689"/>
            <a:ext cx="23014251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defTabSz="5121275"/>
            <a:r>
              <a:rPr lang="en-US" altLang="zh-TW" b="1" dirty="0" smtClean="0"/>
              <a:t>Arabic Community Question Answering</a:t>
            </a:r>
            <a:endParaRPr lang="en-US" altLang="zh-TW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48067" y="1938542"/>
            <a:ext cx="23903215" cy="175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 anchorCtr="1"/>
          <a:lstStyle/>
          <a:p>
            <a:pPr marL="923925" indent="-923925" algn="just" defTabSz="3919538"/>
            <a:r>
              <a:rPr lang="en-US" sz="4400" dirty="0"/>
              <a:t>Yonatan </a:t>
            </a:r>
            <a:r>
              <a:rPr lang="en-US" sz="4400" dirty="0" err="1"/>
              <a:t>Belinkov</a:t>
            </a:r>
            <a:r>
              <a:rPr lang="en-US" sz="4400" dirty="0"/>
              <a:t>, </a:t>
            </a:r>
            <a:r>
              <a:rPr lang="en-US" sz="4400" dirty="0" err="1"/>
              <a:t>Mitra</a:t>
            </a:r>
            <a:r>
              <a:rPr lang="en-US" sz="4400" dirty="0"/>
              <a:t> </a:t>
            </a:r>
            <a:r>
              <a:rPr lang="en-US" sz="4400" dirty="0" err="1" smtClean="0"/>
              <a:t>Mohtarami</a:t>
            </a:r>
            <a:r>
              <a:rPr lang="en-US" sz="4400" dirty="0" smtClean="0"/>
              <a:t>, </a:t>
            </a:r>
            <a:r>
              <a:rPr lang="en-US" sz="4400" dirty="0"/>
              <a:t>James </a:t>
            </a:r>
            <a:r>
              <a:rPr lang="en-US" sz="4400" dirty="0" smtClean="0"/>
              <a:t>Glass, MIT-CSAIL, </a:t>
            </a:r>
            <a:r>
              <a:rPr lang="en-US" sz="4400" dirty="0"/>
              <a:t>Cambridge, MA 02139, USA </a:t>
            </a:r>
            <a:endParaRPr lang="en-US" sz="4400" dirty="0"/>
          </a:p>
          <a:p>
            <a:pPr marL="923925" indent="-923925" algn="just" defTabSz="3919538"/>
            <a:r>
              <a:rPr lang="en-US" altLang="zh-TW" sz="4400" dirty="0" err="1" smtClean="0">
                <a:solidFill>
                  <a:srgbClr val="000000"/>
                </a:solidFill>
                <a:cs typeface="Times New Roman" pitchFamily="18" charset="0"/>
              </a:rPr>
              <a:t>Shafiq</a:t>
            </a:r>
            <a:r>
              <a:rPr lang="en-US" altLang="zh-TW" sz="44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TW" sz="4400" dirty="0" err="1" smtClean="0">
                <a:solidFill>
                  <a:srgbClr val="000000"/>
                </a:solidFill>
                <a:cs typeface="Times New Roman" pitchFamily="18" charset="0"/>
              </a:rPr>
              <a:t>Joty</a:t>
            </a:r>
            <a:r>
              <a:rPr lang="en-US" altLang="zh-TW" sz="4400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zh-TW" sz="4400" dirty="0">
                <a:solidFill>
                  <a:srgbClr val="000000"/>
                </a:solidFill>
                <a:cs typeface="Times New Roman" pitchFamily="18" charset="0"/>
              </a:rPr>
              <a:t>Alessandro </a:t>
            </a:r>
            <a:r>
              <a:rPr lang="en-US" altLang="zh-TW" sz="4400" dirty="0" smtClean="0">
                <a:solidFill>
                  <a:srgbClr val="000000"/>
                </a:solidFill>
                <a:cs typeface="Times New Roman" pitchFamily="18" charset="0"/>
              </a:rPr>
              <a:t>Moschitti, </a:t>
            </a:r>
            <a:r>
              <a:rPr lang="en-US" altLang="zh-TW" sz="4400" dirty="0" err="1">
                <a:solidFill>
                  <a:srgbClr val="000000"/>
                </a:solidFill>
                <a:cs typeface="Times New Roman" pitchFamily="18" charset="0"/>
              </a:rPr>
              <a:t>Preslav</a:t>
            </a:r>
            <a:r>
              <a:rPr lang="en-US" altLang="zh-TW" sz="44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TW" sz="4400" dirty="0" err="1" smtClean="0">
                <a:solidFill>
                  <a:srgbClr val="000000"/>
                </a:solidFill>
                <a:cs typeface="Times New Roman" pitchFamily="18" charset="0"/>
              </a:rPr>
              <a:t>Nakov</a:t>
            </a:r>
            <a:r>
              <a:rPr lang="en-US" altLang="zh-TW" sz="4400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altLang="zh-TW" sz="4400" dirty="0" err="1" smtClean="0">
                <a:solidFill>
                  <a:srgbClr val="000000"/>
                </a:solidFill>
                <a:cs typeface="Times New Roman" pitchFamily="18" charset="0"/>
              </a:rPr>
              <a:t>Fahad</a:t>
            </a:r>
            <a:r>
              <a:rPr lang="en-US" altLang="zh-TW" sz="44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TW" sz="4400" dirty="0">
                <a:solidFill>
                  <a:srgbClr val="000000"/>
                </a:solidFill>
                <a:cs typeface="Times New Roman" pitchFamily="18" charset="0"/>
              </a:rPr>
              <a:t>A. Al </a:t>
            </a:r>
            <a:r>
              <a:rPr lang="en-US" altLang="zh-TW" sz="4400" dirty="0" err="1" smtClean="0">
                <a:solidFill>
                  <a:srgbClr val="000000"/>
                </a:solidFill>
                <a:cs typeface="Times New Roman" pitchFamily="18" charset="0"/>
              </a:rPr>
              <a:t>Obaidli</a:t>
            </a:r>
            <a:r>
              <a:rPr lang="en-US" altLang="zh-TW" sz="4400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sz="4400" dirty="0" smtClean="0"/>
              <a:t>QCRI, HKBU, </a:t>
            </a:r>
            <a:r>
              <a:rPr lang="en-US" sz="4400" dirty="0"/>
              <a:t>Qatar </a:t>
            </a:r>
            <a:endParaRPr lang="en-US" sz="4400" dirty="0"/>
          </a:p>
        </p:txBody>
      </p:sp>
      <p:sp>
        <p:nvSpPr>
          <p:cNvPr id="8" name="Rectangle 384"/>
          <p:cNvSpPr>
            <a:spLocks noChangeArrowheads="1"/>
          </p:cNvSpPr>
          <p:nvPr/>
        </p:nvSpPr>
        <p:spPr bwMode="auto">
          <a:xfrm>
            <a:off x="0" y="-707886"/>
            <a:ext cx="184666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zh-TW"/>
          </a:p>
        </p:txBody>
      </p:sp>
      <p:sp>
        <p:nvSpPr>
          <p:cNvPr id="9" name="Rectangle 136"/>
          <p:cNvSpPr>
            <a:spLocks noChangeArrowheads="1"/>
          </p:cNvSpPr>
          <p:nvPr/>
        </p:nvSpPr>
        <p:spPr bwMode="auto">
          <a:xfrm>
            <a:off x="0" y="-707886"/>
            <a:ext cx="184666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zh-TW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22728" y="4409460"/>
            <a:ext cx="12238487" cy="1317607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9158119" y="4397777"/>
            <a:ext cx="13208322" cy="15957708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13153687" y="4397777"/>
            <a:ext cx="15394854" cy="1318776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90421" y="5670443"/>
            <a:ext cx="11708988" cy="115570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dirty="0" smtClean="0">
                <a:latin typeface="+mn-lt"/>
              </a:rPr>
              <a:t>Community forums where user post questions and answers are becoming increasingly popular</a:t>
            </a:r>
          </a:p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dirty="0" smtClean="0">
                <a:latin typeface="+mn-lt"/>
              </a:rPr>
              <a:t>Arabic community question answering (</a:t>
            </a:r>
            <a:r>
              <a:rPr lang="en-US" altLang="zh-TW" sz="3600" dirty="0" err="1" smtClean="0">
                <a:latin typeface="+mn-lt"/>
              </a:rPr>
              <a:t>cQA</a:t>
            </a:r>
            <a:r>
              <a:rPr lang="en-US" altLang="zh-TW" sz="3600" dirty="0" smtClean="0">
                <a:latin typeface="+mn-lt"/>
              </a:rPr>
              <a:t>) received little attention in the past</a:t>
            </a:r>
          </a:p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dirty="0" smtClean="0">
                <a:latin typeface="+mn-lt"/>
              </a:rPr>
              <a:t>The SemEval-2016 Task 3 offered a </a:t>
            </a:r>
            <a:r>
              <a:rPr lang="en-US" altLang="zh-TW" sz="3600" dirty="0" err="1" smtClean="0">
                <a:latin typeface="+mn-lt"/>
              </a:rPr>
              <a:t>cQA</a:t>
            </a:r>
            <a:r>
              <a:rPr lang="en-US" altLang="zh-TW" sz="3600" dirty="0" smtClean="0">
                <a:latin typeface="+mn-lt"/>
              </a:rPr>
              <a:t> Arabic dataset in the medical domain, where:</a:t>
            </a:r>
          </a:p>
          <a:p>
            <a:pPr marL="935037" lvl="1" indent="-571500">
              <a:spcAft>
                <a:spcPct val="2500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Given a question and 30 related question-answer pairs, rank the pairs with respect to the original question</a:t>
            </a:r>
          </a:p>
          <a:p>
            <a:pPr marL="935037" lvl="1" indent="-571500">
              <a:spcAft>
                <a:spcPct val="2500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QA pairs annotated as </a:t>
            </a:r>
            <a:r>
              <a:rPr lang="en-US" altLang="zh-TW" sz="3600" i="1" dirty="0" smtClean="0">
                <a:latin typeface="+mn-lt"/>
              </a:rPr>
              <a:t>Direct</a:t>
            </a:r>
            <a:r>
              <a:rPr lang="en-US" altLang="zh-TW" sz="3600" dirty="0" smtClean="0">
                <a:latin typeface="+mn-lt"/>
              </a:rPr>
              <a:t>, </a:t>
            </a:r>
            <a:r>
              <a:rPr lang="en-US" altLang="zh-TW" sz="3600" i="1" dirty="0" smtClean="0">
                <a:latin typeface="+mn-lt"/>
              </a:rPr>
              <a:t>Relevant</a:t>
            </a:r>
            <a:r>
              <a:rPr lang="en-US" altLang="zh-TW" sz="3600" dirty="0" smtClean="0">
                <a:latin typeface="+mn-lt"/>
              </a:rPr>
              <a:t>, or </a:t>
            </a:r>
            <a:r>
              <a:rPr lang="en-US" altLang="zh-TW" sz="3600" i="1" dirty="0" smtClean="0">
                <a:latin typeface="+mn-lt"/>
              </a:rPr>
              <a:t>Irrelevant</a:t>
            </a:r>
            <a:endParaRPr lang="en-US" altLang="zh-TW" sz="3600" dirty="0" smtClean="0">
              <a:latin typeface="+mn-lt"/>
            </a:endParaRPr>
          </a:p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dirty="0" smtClean="0">
                <a:latin typeface="+mn-lt"/>
              </a:rPr>
              <a:t>Challenges: long texts, user-generated content, medical terminology, mixed standard and colloquial language</a:t>
            </a:r>
          </a:p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dirty="0" smtClean="0">
                <a:latin typeface="+mn-lt"/>
              </a:rPr>
              <a:t>Example:</a:t>
            </a:r>
          </a:p>
          <a:p>
            <a:pPr marL="935037" lvl="1" indent="-571500">
              <a:spcAft>
                <a:spcPct val="2500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Q’:  </a:t>
            </a:r>
            <a:r>
              <a:rPr lang="ar-sa" altLang="zh-TW" sz="4000" dirty="0">
                <a:latin typeface="+mn-lt"/>
              </a:rPr>
              <a:t>ما هي اعراض الاصابة بمتلازمة القولون المتهيج العصبي</a:t>
            </a:r>
          </a:p>
          <a:p>
            <a:pPr marL="935037" lvl="1" indent="-571500">
              <a:spcAft>
                <a:spcPct val="2500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Q: </a:t>
            </a:r>
            <a:r>
              <a:rPr lang="ar-sa" altLang="zh-TW" sz="4000" dirty="0">
                <a:latin typeface="+mn-lt"/>
              </a:rPr>
              <a:t>ما هي أعراض القولون </a:t>
            </a:r>
            <a:r>
              <a:rPr lang="ar-sa" altLang="zh-TW" sz="4000" dirty="0" smtClean="0">
                <a:latin typeface="+mn-lt"/>
              </a:rPr>
              <a:t>العصبي</a:t>
            </a:r>
            <a:endParaRPr lang="en-US" altLang="zh-TW" sz="4000" dirty="0" smtClean="0">
              <a:latin typeface="+mn-lt"/>
            </a:endParaRPr>
          </a:p>
          <a:p>
            <a:pPr marL="935037" lvl="1" indent="-571500">
              <a:spcAft>
                <a:spcPct val="2500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A: </a:t>
            </a:r>
            <a:r>
              <a:rPr lang="ar-sa" altLang="zh-TW" sz="4000" dirty="0">
                <a:latin typeface="+mn-lt"/>
              </a:rPr>
              <a:t>تتباين علامات وأعراض الاصابة بمتلازمة القولون العصبي بين الأشخاص [...] كالتالي : - ألم أو تشنج البطن . - الشعور بالانتفاخ . - امتلاء البطن بالغازات . - الاسهال أو الامساك [...</a:t>
            </a:r>
            <a:r>
              <a:rPr lang="ar-sa" altLang="zh-TW" sz="4000" dirty="0" smtClean="0">
                <a:latin typeface="+mn-lt"/>
              </a:rPr>
              <a:t>]</a:t>
            </a:r>
            <a:endParaRPr lang="ar-sa" altLang="zh-TW" sz="4000" dirty="0">
              <a:latin typeface="+mn-lt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22729" y="4409438"/>
            <a:ext cx="12238486" cy="8598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TW" sz="4800" b="1" i="1" dirty="0" smtClean="0"/>
              <a:t>Background</a:t>
            </a:r>
            <a:endParaRPr lang="en-US" altLang="zh-TW" sz="4800" b="1" i="1" dirty="0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424119" y="17959969"/>
            <a:ext cx="12237095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TW" sz="4800" b="1" i="1" dirty="0" smtClean="0"/>
              <a:t>Feature Representation</a:t>
            </a:r>
            <a:endParaRPr lang="en-US" altLang="zh-TW" sz="4800" b="1" i="1" dirty="0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424119" y="17959970"/>
            <a:ext cx="12237095" cy="11856266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13153687" y="4402828"/>
            <a:ext cx="15394854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TW" sz="4800" b="1" i="1" dirty="0" smtClean="0"/>
              <a:t>Preprocessing with Keyword Extraction</a:t>
            </a:r>
            <a:endParaRPr lang="en-US" altLang="zh-TW" sz="4800" b="1" i="1" dirty="0"/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13153687" y="18033054"/>
            <a:ext cx="15394854" cy="11783181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64" name="Text Box 14"/>
          <p:cNvSpPr txBox="1">
            <a:spLocks noChangeArrowheads="1"/>
          </p:cNvSpPr>
          <p:nvPr/>
        </p:nvSpPr>
        <p:spPr bwMode="auto">
          <a:xfrm>
            <a:off x="13153687" y="18017352"/>
            <a:ext cx="15394854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TW" sz="4800" b="1" i="1" dirty="0" smtClean="0"/>
              <a:t>Tree Kernels</a:t>
            </a:r>
            <a:endParaRPr lang="en-US" altLang="zh-TW" sz="4800" b="1" i="1" dirty="0"/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29158119" y="4346982"/>
            <a:ext cx="1320832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TW" sz="4800" b="1" i="1" dirty="0" smtClean="0"/>
              <a:t>Experiments</a:t>
            </a:r>
            <a:endParaRPr lang="en-US" altLang="zh-TW" sz="4800" b="1" i="1" dirty="0"/>
          </a:p>
        </p:txBody>
      </p:sp>
      <p:sp>
        <p:nvSpPr>
          <p:cNvPr id="84" name="Rectangle 13"/>
          <p:cNvSpPr>
            <a:spLocks noChangeArrowheads="1"/>
          </p:cNvSpPr>
          <p:nvPr/>
        </p:nvSpPr>
        <p:spPr bwMode="auto">
          <a:xfrm>
            <a:off x="29158119" y="26099109"/>
            <a:ext cx="13208322" cy="3717125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85" name="Text Box 14"/>
          <p:cNvSpPr txBox="1">
            <a:spLocks noChangeArrowheads="1"/>
          </p:cNvSpPr>
          <p:nvPr/>
        </p:nvSpPr>
        <p:spPr bwMode="auto">
          <a:xfrm>
            <a:off x="29158119" y="25240449"/>
            <a:ext cx="13208322" cy="858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TW" sz="4800" b="1" i="1" dirty="0" smtClean="0"/>
              <a:t>References</a:t>
            </a:r>
            <a:endParaRPr lang="en-US" altLang="zh-TW" sz="4800" b="1" i="1" dirty="0"/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13461558" y="5785895"/>
            <a:ext cx="14554749" cy="112338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+mn-lt"/>
              </a:rPr>
              <a:t>Text preprocessing </a:t>
            </a:r>
            <a:r>
              <a:rPr lang="en-US" altLang="zh-TW" sz="3600" dirty="0" smtClean="0">
                <a:latin typeface="+mn-lt"/>
              </a:rPr>
              <a:t>in order to deal with several challenges:</a:t>
            </a: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Long texts: average question/answer length is 50/120 words</a:t>
            </a: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Rich morphology: multiple surface forms per lemma</a:t>
            </a: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 smtClean="0">
                <a:latin typeface="+mn-lt"/>
              </a:rPr>
              <a:t>Latin terminology in the medical domain</a:t>
            </a: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>
                <a:latin typeface="+mn-lt"/>
              </a:rPr>
              <a:t>Keyword extraction </a:t>
            </a:r>
            <a:r>
              <a:rPr lang="en-US" altLang="zh-TW" sz="3600" dirty="0">
                <a:latin typeface="+mn-lt"/>
              </a:rPr>
              <a:t>with </a:t>
            </a:r>
            <a:r>
              <a:rPr lang="en-US" altLang="zh-TW" sz="3600" dirty="0" err="1">
                <a:latin typeface="+mn-lt"/>
              </a:rPr>
              <a:t>TextRank</a:t>
            </a:r>
            <a:endParaRPr lang="en-US" altLang="zh-TW" sz="3600" dirty="0">
              <a:latin typeface="+mn-lt"/>
            </a:endParaRP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>
                <a:latin typeface="+mn-lt"/>
              </a:rPr>
              <a:t>Treat every thread as a document</a:t>
            </a: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>
                <a:latin typeface="+mn-lt"/>
              </a:rPr>
              <a:t>Form a graph where nodes are word types and edges represent co-occurrence in </a:t>
            </a:r>
            <a:r>
              <a:rPr lang="en-US" altLang="zh-TW" sz="3600" i="1" dirty="0">
                <a:latin typeface="+mn-lt"/>
              </a:rPr>
              <a:t>N</a:t>
            </a:r>
            <a:r>
              <a:rPr lang="en-US" altLang="zh-TW" sz="3600" dirty="0">
                <a:latin typeface="+mn-lt"/>
              </a:rPr>
              <a:t>-sized  window</a:t>
            </a: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>
                <a:latin typeface="+mn-lt"/>
              </a:rPr>
              <a:t>Compute importance weight iteratively and </a:t>
            </a:r>
            <a:r>
              <a:rPr lang="en-US" altLang="zh-TW" sz="3600" dirty="0" smtClean="0">
                <a:latin typeface="+mn-lt"/>
              </a:rPr>
              <a:t>keep top </a:t>
            </a:r>
            <a:r>
              <a:rPr lang="en-US" altLang="zh-TW" sz="3600" i="1" dirty="0" smtClean="0">
                <a:latin typeface="+mn-lt"/>
              </a:rPr>
              <a:t>P%</a:t>
            </a:r>
            <a:r>
              <a:rPr lang="en-US" altLang="zh-TW" sz="3600" dirty="0" smtClean="0">
                <a:latin typeface="+mn-lt"/>
              </a:rPr>
              <a:t> of words</a:t>
            </a:r>
            <a:endParaRPr lang="en-US" altLang="zh-TW" sz="3600" dirty="0">
              <a:latin typeface="+mn-lt"/>
            </a:endParaRP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+mn-lt"/>
              </a:rPr>
              <a:t>Lemmatization</a:t>
            </a:r>
            <a:r>
              <a:rPr lang="en-US" altLang="zh-TW" sz="3600" dirty="0" smtClean="0">
                <a:latin typeface="+mn-lt"/>
              </a:rPr>
              <a:t>: we apply MADA for finding lemmas and part-of-speech tags</a:t>
            </a: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+mn-lt"/>
              </a:rPr>
              <a:t>Stop-word removal</a:t>
            </a:r>
            <a:r>
              <a:rPr lang="en-US" altLang="zh-TW" sz="3600" dirty="0" smtClean="0">
                <a:latin typeface="+mn-lt"/>
              </a:rPr>
              <a:t>: we keep only content words, Latin words, and words with no morphological analysis.</a:t>
            </a: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+mn-lt"/>
              </a:rPr>
              <a:t>Sentence Splitting: </a:t>
            </a:r>
            <a:r>
              <a:rPr lang="en-US" altLang="zh-TW" sz="3600" dirty="0" smtClean="0">
                <a:latin typeface="+mn-lt"/>
              </a:rPr>
              <a:t>We use the splitter from Stanford’s core NLP toolkit.</a:t>
            </a:r>
            <a:r>
              <a:rPr lang="en-US" altLang="zh-TW" sz="3600" b="1" dirty="0" smtClean="0">
                <a:latin typeface="+mn-lt"/>
              </a:rPr>
              <a:t> </a:t>
            </a: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+mn-lt"/>
              </a:rPr>
              <a:t>Syntactic parsing: </a:t>
            </a:r>
            <a:r>
              <a:rPr lang="en-US" altLang="zh-TW" sz="3600" dirty="0" smtClean="0">
                <a:latin typeface="+mn-lt"/>
              </a:rPr>
              <a:t>We use the Berkeley parser to get the syntactic tree for each each sentence. 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29660963" y="5441852"/>
            <a:ext cx="9824962" cy="38779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b="1" dirty="0" smtClean="0">
                <a:latin typeface="+mn-lt"/>
              </a:rPr>
              <a:t>Preprocessing settings</a:t>
            </a:r>
            <a:endParaRPr lang="en-US" altLang="zh-TW" sz="3200" dirty="0">
              <a:latin typeface="+mn-lt"/>
            </a:endParaRPr>
          </a:p>
          <a:p>
            <a:pPr marL="1220787" lvl="1" indent="-857250">
              <a:spcAft>
                <a:spcPct val="25000"/>
              </a:spcAft>
              <a:buFont typeface="+mj-lt"/>
              <a:buAutoNum type="romanLcPeriod"/>
            </a:pPr>
            <a:r>
              <a:rPr lang="en-US" altLang="zh-TW" sz="3600" dirty="0" smtClean="0">
                <a:latin typeface="+mn-lt"/>
              </a:rPr>
              <a:t>No preprocessing</a:t>
            </a:r>
          </a:p>
          <a:p>
            <a:pPr marL="1220787" lvl="1" indent="-857250">
              <a:spcAft>
                <a:spcPct val="25000"/>
              </a:spcAft>
              <a:buFont typeface="+mj-lt"/>
              <a:buAutoNum type="romanLcPeriod"/>
            </a:pPr>
            <a:r>
              <a:rPr lang="en-US" altLang="zh-TW" sz="3600" dirty="0" smtClean="0">
                <a:latin typeface="+mn-lt"/>
              </a:rPr>
              <a:t>Only keeping content lemmas</a:t>
            </a:r>
          </a:p>
          <a:p>
            <a:pPr marL="1220787" lvl="1" indent="-857250">
              <a:spcAft>
                <a:spcPct val="25000"/>
              </a:spcAft>
              <a:buFont typeface="+mj-lt"/>
              <a:buAutoNum type="romanLcPeriod"/>
            </a:pPr>
            <a:r>
              <a:rPr lang="en-US" altLang="zh-TW" sz="3600" dirty="0" smtClean="0">
                <a:latin typeface="+mn-lt"/>
              </a:rPr>
              <a:t>Only content lemmas and keyword extraction with </a:t>
            </a:r>
            <a:r>
              <a:rPr lang="en-US" altLang="zh-TW" sz="3600" dirty="0" err="1" smtClean="0">
                <a:latin typeface="+mn-lt"/>
              </a:rPr>
              <a:t>TextRank</a:t>
            </a:r>
            <a:r>
              <a:rPr lang="en-US" altLang="zh-TW" sz="3600" dirty="0" smtClean="0">
                <a:latin typeface="+mn-lt"/>
              </a:rPr>
              <a:t> </a:t>
            </a:r>
            <a:r>
              <a:rPr lang="en-US" altLang="zh-TW" sz="3600" dirty="0" err="1" smtClean="0">
                <a:latin typeface="+mn-lt"/>
              </a:rPr>
              <a:t>params</a:t>
            </a:r>
            <a:r>
              <a:rPr lang="en-US" altLang="zh-TW" sz="3600" dirty="0" smtClean="0">
                <a:latin typeface="+mn-lt"/>
              </a:rPr>
              <a:t> </a:t>
            </a:r>
            <a:r>
              <a:rPr lang="en-US" altLang="zh-TW" sz="3600" i="1" dirty="0" smtClean="0">
                <a:latin typeface="+mn-lt"/>
              </a:rPr>
              <a:t>N=3</a:t>
            </a:r>
            <a:r>
              <a:rPr lang="en-US" altLang="zh-TW" sz="3600" dirty="0" smtClean="0">
                <a:latin typeface="+mn-lt"/>
              </a:rPr>
              <a:t>, </a:t>
            </a:r>
            <a:r>
              <a:rPr lang="en-US" altLang="zh-TW" sz="3600" i="1" dirty="0" smtClean="0">
                <a:latin typeface="+mn-lt"/>
              </a:rPr>
              <a:t>P=5</a:t>
            </a:r>
            <a:endParaRPr lang="en-US" altLang="zh-TW" sz="3600" dirty="0" smtClean="0">
              <a:latin typeface="+mn-lt"/>
            </a:endParaRPr>
          </a:p>
          <a:p>
            <a:pPr marL="1220787" lvl="1" indent="-857250">
              <a:spcAft>
                <a:spcPct val="25000"/>
              </a:spcAft>
              <a:buFont typeface="+mj-lt"/>
              <a:buAutoNum type="romanLcPeriod"/>
            </a:pPr>
            <a:r>
              <a:rPr lang="en-US" altLang="zh-TW" sz="3600" dirty="0" smtClean="0">
                <a:latin typeface="+mn-lt"/>
              </a:rPr>
              <a:t>Same, with </a:t>
            </a:r>
            <a:r>
              <a:rPr lang="en-US" altLang="zh-TW" sz="3600" dirty="0" err="1" smtClean="0">
                <a:latin typeface="+mn-lt"/>
              </a:rPr>
              <a:t>TextRank</a:t>
            </a:r>
            <a:r>
              <a:rPr lang="en-US" altLang="zh-TW" sz="3600" dirty="0" smtClean="0">
                <a:latin typeface="+mn-lt"/>
              </a:rPr>
              <a:t> </a:t>
            </a:r>
            <a:r>
              <a:rPr lang="en-US" altLang="zh-TW" sz="3600" dirty="0" err="1" smtClean="0">
                <a:latin typeface="+mn-lt"/>
              </a:rPr>
              <a:t>params</a:t>
            </a:r>
            <a:r>
              <a:rPr lang="en-US" altLang="zh-TW" sz="3600" dirty="0" smtClean="0">
                <a:latin typeface="+mn-lt"/>
              </a:rPr>
              <a:t> </a:t>
            </a:r>
            <a:r>
              <a:rPr lang="en-US" altLang="zh-TW" sz="3600" i="1" dirty="0" smtClean="0">
                <a:latin typeface="+mn-lt"/>
              </a:rPr>
              <a:t>N=4</a:t>
            </a:r>
            <a:r>
              <a:rPr lang="en-US" altLang="zh-TW" sz="3600" dirty="0" smtClean="0">
                <a:latin typeface="+mn-lt"/>
              </a:rPr>
              <a:t>, </a:t>
            </a:r>
            <a:r>
              <a:rPr lang="en-US" altLang="zh-TW" sz="3600" i="1" dirty="0" smtClean="0">
                <a:latin typeface="+mn-lt"/>
              </a:rPr>
              <a:t>P=1</a:t>
            </a:r>
            <a:endParaRPr lang="en-US" altLang="zh-TW" sz="3600" dirty="0" smtClean="0">
              <a:latin typeface="+mn-lt"/>
            </a:endParaRP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642821" y="19385138"/>
            <a:ext cx="11556588" cy="102489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dirty="0" smtClean="0">
                <a:latin typeface="Calibri"/>
                <a:cs typeface="Calibri"/>
              </a:rPr>
              <a:t>Given a question </a:t>
            </a:r>
            <a:r>
              <a:rPr lang="en-US" altLang="zh-TW" sz="3600" i="1" dirty="0" smtClean="0">
                <a:latin typeface="Calibri"/>
                <a:cs typeface="Calibri"/>
              </a:rPr>
              <a:t>q’</a:t>
            </a:r>
            <a:r>
              <a:rPr lang="en-US" altLang="zh-TW" sz="3600" dirty="0" smtClean="0">
                <a:latin typeface="Calibri"/>
                <a:cs typeface="Calibri"/>
              </a:rPr>
              <a:t> and a related question-answer pair </a:t>
            </a:r>
            <a:r>
              <a:rPr lang="en-US" altLang="zh-TW" sz="3600" i="1" dirty="0" smtClean="0">
                <a:latin typeface="Calibri"/>
                <a:cs typeface="Calibri"/>
              </a:rPr>
              <a:t>q</a:t>
            </a:r>
            <a:r>
              <a:rPr lang="en-US" altLang="zh-TW" sz="3600" dirty="0" smtClean="0">
                <a:latin typeface="Calibri"/>
                <a:cs typeface="Calibri"/>
              </a:rPr>
              <a:t>-</a:t>
            </a:r>
            <a:r>
              <a:rPr lang="en-US" altLang="zh-TW" sz="3600" i="1" dirty="0" smtClean="0">
                <a:latin typeface="Calibri"/>
                <a:cs typeface="Calibri"/>
              </a:rPr>
              <a:t>a</a:t>
            </a:r>
            <a:r>
              <a:rPr lang="en-US" altLang="zh-TW" sz="3600" dirty="0" smtClean="0">
                <a:latin typeface="Calibri"/>
                <a:cs typeface="Calibri"/>
              </a:rPr>
              <a:t>, compute features between the pairs </a:t>
            </a:r>
            <a:r>
              <a:rPr lang="en-US" altLang="zh-TW" sz="3600" i="1" dirty="0" smtClean="0">
                <a:latin typeface="Calibri"/>
                <a:cs typeface="Calibri"/>
              </a:rPr>
              <a:t>q’</a:t>
            </a:r>
            <a:r>
              <a:rPr lang="en-US" altLang="zh-TW" sz="3600" dirty="0" smtClean="0">
                <a:latin typeface="Calibri"/>
                <a:cs typeface="Calibri"/>
              </a:rPr>
              <a:t>-</a:t>
            </a:r>
            <a:r>
              <a:rPr lang="en-US" altLang="zh-TW" sz="3600" i="1" dirty="0" smtClean="0">
                <a:latin typeface="Calibri"/>
                <a:cs typeface="Calibri"/>
              </a:rPr>
              <a:t>q</a:t>
            </a:r>
            <a:r>
              <a:rPr lang="en-US" altLang="zh-TW" sz="3600" dirty="0" smtClean="0">
                <a:latin typeface="Calibri"/>
                <a:cs typeface="Calibri"/>
              </a:rPr>
              <a:t> and </a:t>
            </a:r>
            <a:r>
              <a:rPr lang="en-US" altLang="zh-TW" sz="3600" i="1" dirty="0" smtClean="0">
                <a:latin typeface="Calibri"/>
                <a:cs typeface="Calibri"/>
              </a:rPr>
              <a:t>q’</a:t>
            </a:r>
            <a:r>
              <a:rPr lang="en-US" altLang="zh-TW" sz="3600" dirty="0" smtClean="0">
                <a:latin typeface="Calibri"/>
                <a:cs typeface="Calibri"/>
              </a:rPr>
              <a:t>-</a:t>
            </a:r>
            <a:r>
              <a:rPr lang="en-US" altLang="zh-TW" sz="3600" i="1" dirty="0" smtClean="0">
                <a:latin typeface="Calibri"/>
                <a:cs typeface="Calibri"/>
              </a:rPr>
              <a:t>a</a:t>
            </a:r>
            <a:endParaRPr lang="en-US" altLang="zh-TW" sz="3600" dirty="0" smtClean="0">
              <a:latin typeface="Calibri"/>
              <a:cs typeface="Calibri"/>
            </a:endParaRP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Calibri"/>
                <a:cs typeface="Calibri"/>
              </a:rPr>
              <a:t>Text-based features</a:t>
            </a:r>
            <a:endParaRPr lang="en-US" altLang="zh-TW" sz="3600" dirty="0" smtClean="0">
              <a:latin typeface="Calibri"/>
              <a:cs typeface="Calibri"/>
            </a:endParaRP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>
                <a:latin typeface="Calibri"/>
                <a:cs typeface="Calibri"/>
              </a:rPr>
              <a:t>V</a:t>
            </a:r>
            <a:r>
              <a:rPr lang="en-US" altLang="zh-TW" sz="3600" dirty="0" smtClean="0">
                <a:latin typeface="Calibri"/>
                <a:cs typeface="Calibri"/>
              </a:rPr>
              <a:t>arious text-similarity metrics such as Longest Common Substring, Longest Common Subsequence, Greedy String Tiling, etc. (</a:t>
            </a:r>
            <a:r>
              <a:rPr lang="en-US" altLang="zh-TW" sz="3600" dirty="0" err="1" smtClean="0">
                <a:latin typeface="Calibri"/>
                <a:cs typeface="Calibri"/>
              </a:rPr>
              <a:t>Belinkov</a:t>
            </a:r>
            <a:r>
              <a:rPr lang="en-US" altLang="zh-TW" sz="3600" dirty="0" smtClean="0">
                <a:latin typeface="Calibri"/>
                <a:cs typeface="Calibri"/>
              </a:rPr>
              <a:t> et al. 2015)</a:t>
            </a: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Calibri"/>
                <a:cs typeface="Calibri"/>
              </a:rPr>
              <a:t>Vector-based features</a:t>
            </a:r>
            <a:r>
              <a:rPr lang="en-US" altLang="zh-TW" sz="3600" dirty="0" smtClean="0">
                <a:latin typeface="Calibri"/>
                <a:cs typeface="Calibri"/>
              </a:rPr>
              <a:t> </a:t>
            </a: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 smtClean="0">
                <a:latin typeface="Calibri"/>
                <a:cs typeface="Calibri"/>
              </a:rPr>
              <a:t>Vector representations of closest pairs of words or sentences in </a:t>
            </a:r>
            <a:r>
              <a:rPr lang="en-US" altLang="zh-TW" sz="3600" i="1" dirty="0" smtClean="0">
                <a:latin typeface="Calibri"/>
                <a:cs typeface="Calibri"/>
              </a:rPr>
              <a:t>q’</a:t>
            </a:r>
            <a:r>
              <a:rPr lang="en-US" altLang="zh-TW" sz="3600" dirty="0" smtClean="0">
                <a:latin typeface="Calibri"/>
                <a:cs typeface="Calibri"/>
              </a:rPr>
              <a:t>-</a:t>
            </a:r>
            <a:r>
              <a:rPr lang="en-US" altLang="zh-TW" sz="3600" i="1" dirty="0" smtClean="0">
                <a:latin typeface="Calibri"/>
                <a:cs typeface="Calibri"/>
              </a:rPr>
              <a:t>q</a:t>
            </a:r>
            <a:r>
              <a:rPr lang="en-US" altLang="zh-TW" sz="3600" dirty="0" smtClean="0">
                <a:latin typeface="Calibri"/>
                <a:cs typeface="Calibri"/>
              </a:rPr>
              <a:t> and </a:t>
            </a:r>
            <a:r>
              <a:rPr lang="en-US" altLang="zh-TW" sz="3600" i="1" dirty="0" smtClean="0">
                <a:latin typeface="Calibri"/>
                <a:cs typeface="Calibri"/>
              </a:rPr>
              <a:t>q’</a:t>
            </a:r>
            <a:r>
              <a:rPr lang="en-US" altLang="zh-TW" sz="3600" dirty="0" smtClean="0">
                <a:latin typeface="Calibri"/>
                <a:cs typeface="Calibri"/>
              </a:rPr>
              <a:t>-</a:t>
            </a:r>
            <a:r>
              <a:rPr lang="en-US" altLang="zh-TW" sz="3600" i="1" dirty="0" smtClean="0">
                <a:latin typeface="Calibri"/>
                <a:cs typeface="Calibri"/>
              </a:rPr>
              <a:t>a</a:t>
            </a:r>
            <a:endParaRPr lang="en-US" altLang="zh-TW" sz="3600" b="1" dirty="0">
              <a:latin typeface="Calibri"/>
              <a:cs typeface="Calibri"/>
            </a:endParaRP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 smtClean="0">
                <a:latin typeface="Calibri"/>
                <a:cs typeface="Calibri"/>
              </a:rPr>
              <a:t>Word vectors computed from Arabic </a:t>
            </a:r>
            <a:r>
              <a:rPr lang="en-US" altLang="zh-TW" sz="3600" dirty="0" err="1" smtClean="0">
                <a:latin typeface="Calibri"/>
                <a:cs typeface="Calibri"/>
              </a:rPr>
              <a:t>Gigaword</a:t>
            </a:r>
            <a:r>
              <a:rPr lang="en-US" altLang="zh-TW" sz="3600" dirty="0" smtClean="0">
                <a:latin typeface="Calibri"/>
                <a:cs typeface="Calibri"/>
              </a:rPr>
              <a:t> and medical domain raw data using </a:t>
            </a:r>
            <a:r>
              <a:rPr lang="en-US" altLang="zh-TW" sz="3600" i="1" dirty="0" smtClean="0">
                <a:latin typeface="Calibri"/>
                <a:cs typeface="Calibri"/>
              </a:rPr>
              <a:t>Word2Vec</a:t>
            </a:r>
            <a:endParaRPr lang="en-US" altLang="zh-TW" sz="3600" i="1" dirty="0">
              <a:latin typeface="Calibri"/>
              <a:cs typeface="Calibri"/>
            </a:endParaRP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 smtClean="0">
                <a:latin typeface="Calibri"/>
                <a:cs typeface="Calibri"/>
              </a:rPr>
              <a:t>Sentence representation is average of word vectors</a:t>
            </a:r>
          </a:p>
          <a:p>
            <a:pPr>
              <a:spcAft>
                <a:spcPts val="1680"/>
              </a:spcAft>
              <a:buFontTx/>
              <a:buChar char="•"/>
            </a:pPr>
            <a:r>
              <a:rPr lang="en-US" altLang="zh-TW" sz="3600" b="1" dirty="0" smtClean="0">
                <a:latin typeface="Calibri"/>
                <a:cs typeface="Calibri"/>
              </a:rPr>
              <a:t>Machine translation evaluation </a:t>
            </a:r>
            <a:r>
              <a:rPr lang="en-US" altLang="zh-TW" sz="3600" b="1" dirty="0">
                <a:latin typeface="Calibri"/>
                <a:cs typeface="Calibri"/>
              </a:rPr>
              <a:t>features</a:t>
            </a:r>
            <a:r>
              <a:rPr lang="en-US" altLang="zh-TW" sz="3600" dirty="0">
                <a:latin typeface="Calibri"/>
                <a:cs typeface="Calibri"/>
              </a:rPr>
              <a:t> </a:t>
            </a: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r>
              <a:rPr lang="en-US" altLang="zh-TW" sz="3600" dirty="0" err="1" smtClean="0">
                <a:latin typeface="Calibri"/>
                <a:cs typeface="Calibri"/>
              </a:rPr>
              <a:t>BlEU</a:t>
            </a:r>
            <a:r>
              <a:rPr lang="en-US" altLang="zh-TW" sz="3600" dirty="0" smtClean="0">
                <a:latin typeface="Calibri"/>
                <a:cs typeface="Calibri"/>
              </a:rPr>
              <a:t>, TER, Meteor</a:t>
            </a:r>
            <a:endParaRPr lang="en-US" altLang="zh-TW" sz="3600" dirty="0">
              <a:latin typeface="Calibri"/>
              <a:cs typeface="Calibri"/>
            </a:endParaRPr>
          </a:p>
          <a:p>
            <a:pPr marL="935037" lvl="1" indent="-571500">
              <a:spcAft>
                <a:spcPts val="1680"/>
              </a:spcAft>
              <a:buFont typeface="Courier New"/>
              <a:buChar char="o"/>
            </a:pPr>
            <a:endParaRPr lang="en-US" altLang="zh-TW" sz="3600" dirty="0" smtClean="0">
              <a:latin typeface="Calibri"/>
              <a:cs typeface="Calibri"/>
            </a:endParaRP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13411460" y="18966034"/>
            <a:ext cx="3986895" cy="136960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indent="0"/>
            <a:r>
              <a:rPr lang="en-US" altLang="zh-TW" sz="4400" b="1" dirty="0" smtClean="0">
                <a:latin typeface="+mn-lt"/>
              </a:rPr>
              <a:t>Syntactic</a:t>
            </a:r>
          </a:p>
          <a:p>
            <a:pPr indent="0"/>
            <a:r>
              <a:rPr lang="en-US" altLang="zh-TW" sz="4400" b="1" dirty="0">
                <a:latin typeface="+mn-lt"/>
              </a:rPr>
              <a:t>T</a:t>
            </a:r>
            <a:r>
              <a:rPr lang="en-US" altLang="zh-TW" sz="4400" b="1" dirty="0" smtClean="0">
                <a:latin typeface="+mn-lt"/>
              </a:rPr>
              <a:t>ree </a:t>
            </a:r>
            <a:r>
              <a:rPr lang="en-US" altLang="zh-TW" sz="4400" b="1" dirty="0">
                <a:latin typeface="+mn-lt"/>
              </a:rPr>
              <a:t>K</a:t>
            </a:r>
            <a:r>
              <a:rPr lang="en-US" altLang="zh-TW" sz="4400" b="1" dirty="0" smtClean="0">
                <a:latin typeface="+mn-lt"/>
              </a:rPr>
              <a:t>ernels </a:t>
            </a:r>
            <a:endParaRPr lang="en-US" altLang="zh-TW" sz="4000" b="1" dirty="0">
              <a:latin typeface="+mn-lt"/>
            </a:endParaRP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29478698" y="26492496"/>
            <a:ext cx="12507281" cy="381642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Aft>
                <a:spcPts val="960"/>
              </a:spcAft>
              <a:buFontTx/>
              <a:buChar char="•"/>
            </a:pPr>
            <a:r>
              <a:rPr lang="en-US" altLang="zh-TW" sz="3200" dirty="0" err="1" smtClean="0">
                <a:latin typeface="+mj-lt"/>
              </a:rPr>
              <a:t>Belinkov</a:t>
            </a:r>
            <a:r>
              <a:rPr lang="en-US" altLang="zh-TW" sz="3200" dirty="0" smtClean="0">
                <a:latin typeface="+mj-lt"/>
              </a:rPr>
              <a:t> et al. 2015. </a:t>
            </a:r>
            <a:r>
              <a:rPr lang="en-US" altLang="zh-TW" sz="3200" dirty="0" err="1" smtClean="0">
                <a:latin typeface="+mj-lt"/>
              </a:rPr>
              <a:t>VectorSLU</a:t>
            </a:r>
            <a:r>
              <a:rPr lang="en-US" altLang="zh-TW" sz="3200" dirty="0" smtClean="0">
                <a:latin typeface="+mj-lt"/>
              </a:rPr>
              <a:t>: A Continuous Word Vector Approach to Answer Selection in Community Question Answering Systems.</a:t>
            </a:r>
          </a:p>
          <a:p>
            <a:pPr>
              <a:spcAft>
                <a:spcPts val="960"/>
              </a:spcAft>
              <a:buFontTx/>
              <a:buChar char="•"/>
            </a:pPr>
            <a:r>
              <a:rPr lang="en-US" altLang="zh-TW" sz="3200" dirty="0" err="1" smtClean="0">
                <a:latin typeface="+mj-lt"/>
              </a:rPr>
              <a:t>Mohtarami</a:t>
            </a:r>
            <a:r>
              <a:rPr lang="en-US" altLang="zh-TW" sz="3200" dirty="0" smtClean="0">
                <a:latin typeface="+mj-lt"/>
              </a:rPr>
              <a:t> et al. 2016. SLS </a:t>
            </a:r>
            <a:r>
              <a:rPr lang="en-US" altLang="zh-TW" sz="3200" dirty="0">
                <a:latin typeface="+mj-lt"/>
              </a:rPr>
              <a:t>at SemEval-2016 Task 3: Neural-based Approaches for Ranking in Community Question </a:t>
            </a:r>
            <a:r>
              <a:rPr lang="en-US" altLang="zh-TW" sz="3200" dirty="0" smtClean="0">
                <a:latin typeface="+mj-lt"/>
              </a:rPr>
              <a:t>Answering</a:t>
            </a:r>
            <a:r>
              <a:rPr lang="en-US" altLang="zh-TW" sz="3200" dirty="0" smtClean="0">
                <a:latin typeface="+mj-lt"/>
              </a:rPr>
              <a:t>.</a:t>
            </a:r>
          </a:p>
          <a:p>
            <a:pPr>
              <a:spcAft>
                <a:spcPts val="960"/>
              </a:spcAft>
              <a:buFontTx/>
              <a:buChar char="•"/>
            </a:pPr>
            <a:r>
              <a:rPr lang="en-US" sz="3200" dirty="0" err="1">
                <a:latin typeface="+mj-lt"/>
              </a:rPr>
              <a:t>ConvKN</a:t>
            </a:r>
            <a:r>
              <a:rPr lang="en-US" sz="3200" dirty="0">
                <a:latin typeface="+mj-lt"/>
              </a:rPr>
              <a:t> at SemEval-2016 Task 3: Answer and Question Selection for Question Answering on Arabic and English </a:t>
            </a:r>
            <a:r>
              <a:rPr lang="en-US" sz="3200" dirty="0" err="1">
                <a:latin typeface="+mj-lt"/>
              </a:rPr>
              <a:t>Fora</a:t>
            </a:r>
            <a:r>
              <a:rPr lang="en-US" sz="3200" dirty="0">
                <a:latin typeface="+mj-lt"/>
              </a:rPr>
              <a:t> </a:t>
            </a:r>
            <a:endParaRPr lang="en-US" sz="3200" dirty="0">
              <a:latin typeface="+mj-lt"/>
            </a:endParaRPr>
          </a:p>
          <a:p>
            <a:pPr>
              <a:spcAft>
                <a:spcPts val="960"/>
              </a:spcAft>
              <a:buFontTx/>
              <a:buChar char="•"/>
            </a:pPr>
            <a:endParaRPr lang="en-US" altLang="zh-TW" sz="3200" dirty="0" smtClean="0">
              <a:latin typeface="+mn-lt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562" y="1110029"/>
            <a:ext cx="8396432" cy="190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951" y="262034"/>
            <a:ext cx="5207624" cy="353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29158125" y="21608226"/>
            <a:ext cx="13208322" cy="32081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29158125" y="20749565"/>
            <a:ext cx="13208322" cy="858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zh-TW" sz="4800" b="1" i="1" dirty="0" smtClean="0"/>
              <a:t>Future Work</a:t>
            </a:r>
            <a:endParaRPr lang="en-US" altLang="zh-TW" sz="4800" b="1" i="1" dirty="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29640179" y="21713000"/>
            <a:ext cx="12172622" cy="304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dirty="0" smtClean="0">
                <a:latin typeface="+mn-lt"/>
              </a:rPr>
              <a:t>Combine keyword extraction with tree kernels</a:t>
            </a:r>
          </a:p>
          <a:p>
            <a:pPr indent="365125">
              <a:spcAft>
                <a:spcPct val="25000"/>
              </a:spcAft>
              <a:buFontTx/>
              <a:buChar char="•"/>
              <a:tabLst>
                <a:tab pos="365125" algn="l"/>
              </a:tabLst>
            </a:pPr>
            <a:r>
              <a:rPr lang="en-US" altLang="zh-TW" sz="3600" dirty="0" smtClean="0">
                <a:latin typeface="+mn-lt"/>
              </a:rPr>
              <a:t>How do deal with grammatical structure after keyword </a:t>
            </a:r>
            <a:r>
              <a:rPr lang="en-US" altLang="zh-TW" sz="3600" dirty="0">
                <a:latin typeface="+mn-lt"/>
              </a:rPr>
              <a:t> </a:t>
            </a:r>
            <a:r>
              <a:rPr lang="en-US" altLang="zh-TW" sz="3600" dirty="0" smtClean="0">
                <a:latin typeface="+mn-lt"/>
              </a:rPr>
              <a:t> 	</a:t>
            </a:r>
            <a:r>
              <a:rPr lang="en-US" altLang="zh-TW" sz="3600" dirty="0" smtClean="0">
                <a:latin typeface="+mn-lt"/>
              </a:rPr>
              <a:t>extraction?</a:t>
            </a:r>
          </a:p>
          <a:p>
            <a:pPr>
              <a:spcAft>
                <a:spcPct val="25000"/>
              </a:spcAft>
              <a:buFontTx/>
              <a:buChar char="•"/>
              <a:tabLst>
                <a:tab pos="365125" algn="l"/>
              </a:tabLst>
            </a:pPr>
            <a:r>
              <a:rPr lang="en-US" altLang="zh-TW" sz="3600" dirty="0" smtClean="0">
                <a:latin typeface="+mn-lt"/>
              </a:rPr>
              <a:t>Automatically detecting the most important sentences to be 	matched with the tree kernels</a:t>
            </a:r>
            <a:endParaRPr lang="en-US" altLang="zh-TW" sz="3200" dirty="0">
              <a:latin typeface="+mn-lt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29660956" y="9641538"/>
            <a:ext cx="11002935" cy="241604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Aft>
                <a:spcPct val="25000"/>
              </a:spcAft>
              <a:buFontTx/>
              <a:buChar char="•"/>
            </a:pPr>
            <a:r>
              <a:rPr lang="en-US" altLang="zh-TW" sz="3600" b="1" dirty="0" smtClean="0">
                <a:latin typeface="+mn-lt"/>
              </a:rPr>
              <a:t>Tree kernels settings</a:t>
            </a:r>
            <a:endParaRPr lang="en-US" altLang="zh-TW" sz="3600" dirty="0">
              <a:latin typeface="+mn-lt"/>
            </a:endParaRPr>
          </a:p>
          <a:p>
            <a:pPr marL="877887" lvl="1" indent="-514350">
              <a:spcAft>
                <a:spcPct val="25000"/>
              </a:spcAft>
              <a:buFont typeface="+mj-lt"/>
              <a:buAutoNum type="alphaLcPeriod"/>
            </a:pPr>
            <a:r>
              <a:rPr lang="en-US" altLang="zh-TW" sz="3200" dirty="0" smtClean="0">
                <a:latin typeface="+mn-lt"/>
              </a:rPr>
              <a:t>ConvKN-</a:t>
            </a:r>
            <a:r>
              <a:rPr lang="en-US" altLang="zh-TW" sz="3200" dirty="0" smtClean="0">
                <a:latin typeface="+mn-lt"/>
              </a:rPr>
              <a:t>contrastive1: only basic features</a:t>
            </a:r>
            <a:endParaRPr lang="en-US" altLang="zh-TW" sz="3200" dirty="0" smtClean="0">
              <a:latin typeface="+mn-lt"/>
            </a:endParaRPr>
          </a:p>
          <a:p>
            <a:pPr marL="877887" lvl="1" indent="-514350">
              <a:spcAft>
                <a:spcPct val="25000"/>
              </a:spcAft>
              <a:buFont typeface="+mj-lt"/>
              <a:buAutoNum type="alphaLcPeriod"/>
            </a:pPr>
            <a:r>
              <a:rPr lang="en-US" altLang="zh-TW" sz="3200" dirty="0" smtClean="0">
                <a:latin typeface="+mn-lt"/>
              </a:rPr>
              <a:t>ConvKN-</a:t>
            </a:r>
            <a:r>
              <a:rPr lang="en-US" altLang="zh-TW" sz="3200" dirty="0" smtClean="0">
                <a:latin typeface="+mn-lt"/>
              </a:rPr>
              <a:t>contrastive2: MT features</a:t>
            </a:r>
            <a:endParaRPr lang="en-US" altLang="zh-TW" sz="3200" dirty="0" smtClean="0">
              <a:latin typeface="+mn-lt"/>
            </a:endParaRPr>
          </a:p>
          <a:p>
            <a:pPr marL="877887" lvl="1" indent="-514350">
              <a:spcAft>
                <a:spcPct val="25000"/>
              </a:spcAft>
              <a:buFont typeface="+mj-lt"/>
              <a:buAutoNum type="alphaLcPeriod"/>
            </a:pPr>
            <a:r>
              <a:rPr lang="en-US" altLang="zh-TW" sz="3200" b="1" dirty="0" err="1"/>
              <a:t>ConvKN</a:t>
            </a:r>
            <a:r>
              <a:rPr lang="en-US" altLang="zh-TW" sz="3200" b="1" dirty="0"/>
              <a:t>-</a:t>
            </a:r>
            <a:r>
              <a:rPr lang="en-US" altLang="zh-TW" sz="3200" b="1" dirty="0" smtClean="0"/>
              <a:t>primary</a:t>
            </a:r>
            <a:r>
              <a:rPr lang="en-US" altLang="zh-TW" sz="3200" dirty="0" smtClean="0"/>
              <a:t>: basic features + tree kernels</a:t>
            </a:r>
            <a:endParaRPr lang="en-US" altLang="zh-TW" sz="3200" dirty="0"/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29813351" y="13524876"/>
            <a:ext cx="982496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indent="0">
              <a:spcAft>
                <a:spcPct val="25000"/>
              </a:spcAft>
            </a:pPr>
            <a:endParaRPr lang="en-US" altLang="zh-TW" sz="32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50362"/>
              </p:ext>
            </p:extLst>
          </p:nvPr>
        </p:nvGraphicFramePr>
        <p:xfrm>
          <a:off x="30044254" y="12700872"/>
          <a:ext cx="11941724" cy="70550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77981"/>
                <a:gridCol w="1477981"/>
                <a:gridCol w="1596846"/>
                <a:gridCol w="1359116"/>
                <a:gridCol w="1477981"/>
                <a:gridCol w="1477981"/>
                <a:gridCol w="1477981"/>
                <a:gridCol w="1595857"/>
              </a:tblGrid>
              <a:tr h="1095616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MAP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AvgRec</a:t>
                      </a:r>
                      <a:endParaRPr lang="en-US" sz="3600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MRR</a:t>
                      </a:r>
                      <a:endParaRPr lang="en-US" sz="3600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</a:t>
                      </a:r>
                      <a:endParaRPr lang="en-US" sz="3600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</a:t>
                      </a:r>
                      <a:endParaRPr lang="en-US" sz="3600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F1</a:t>
                      </a:r>
                      <a:endParaRPr lang="en-US" sz="3600" dirty="0"/>
                    </a:p>
                  </a:txBody>
                  <a:tcP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ACC</a:t>
                      </a:r>
                      <a:endParaRPr lang="en-US" sz="3600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35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Rand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29.79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31.00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33.71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19.53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20.66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20.08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68.35</a:t>
                      </a:r>
                      <a:endParaRPr lang="en-US" sz="3600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35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38.33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42.09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43.75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20.38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96.95</a:t>
                      </a:r>
                      <a:endParaRPr lang="en-US" sz="36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33.68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26.58</a:t>
                      </a:r>
                      <a:endParaRPr lang="en-US" sz="3600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135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39.98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43.68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46.41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26.26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68.39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37.95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57.00</a:t>
                      </a:r>
                      <a:endParaRPr lang="en-US" sz="3600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5135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45.50</a:t>
                      </a:r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50.13</a:t>
                      </a:r>
                      <a:endParaRPr lang="en-US" sz="3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52.55</a:t>
                      </a:r>
                      <a:endParaRPr lang="en-US" sz="3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28.55</a:t>
                      </a:r>
                      <a:endParaRPr lang="en-US" sz="3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64.53</a:t>
                      </a:r>
                      <a:endParaRPr lang="en-US" sz="36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39.58</a:t>
                      </a:r>
                      <a:endParaRPr lang="en-US" sz="36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62.10</a:t>
                      </a:r>
                      <a:endParaRPr lang="en-US" sz="3600" b="1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352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i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44.94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49.72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51.58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62.96</a:t>
                      </a:r>
                      <a:endParaRPr lang="en-US" sz="3600" b="1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2.40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4.62</a:t>
                      </a:r>
                      <a:endParaRPr lang="en-US" sz="3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80.95</a:t>
                      </a:r>
                      <a:endParaRPr lang="en-US" sz="3600" b="1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51352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iii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42.95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47.61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49.55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27.20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74.40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39.84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56.76</a:t>
                      </a:r>
                      <a:endParaRPr lang="en-US" sz="3600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851352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i</a:t>
                      </a:r>
                      <a:r>
                        <a:rPr lang="en-US" sz="3600" dirty="0" smtClean="0"/>
                        <a:t>-iv</a:t>
                      </a:r>
                      <a:endParaRPr lang="en-US" sz="3600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45.83</a:t>
                      </a:r>
                      <a:endParaRPr lang="en-US" sz="3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51.01</a:t>
                      </a:r>
                      <a:endParaRPr lang="en-US" sz="3600" b="1" dirty="0"/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53.66</a:t>
                      </a:r>
                      <a:endParaRPr lang="en-US" sz="3600" b="1" dirty="0"/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34.45</a:t>
                      </a:r>
                      <a:endParaRPr lang="en-US" sz="3600" dirty="0"/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52.33</a:t>
                      </a:r>
                      <a:endParaRPr lang="en-US" sz="3600" dirty="0"/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41.55</a:t>
                      </a:r>
                      <a:endParaRPr lang="en-US" sz="3600" b="1" dirty="0"/>
                    </a:p>
                  </a:txBody>
                  <a:tcP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71.67</a:t>
                      </a:r>
                      <a:endParaRPr lang="en-US" sz="3600" dirty="0"/>
                    </a:p>
                  </a:txBody>
                  <a:tcPr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3334563" y="20985291"/>
            <a:ext cx="20405325" cy="8450369"/>
            <a:chOff x="13461558" y="20655104"/>
            <a:chExt cx="20405325" cy="8450369"/>
          </a:xfrm>
        </p:grpSpPr>
        <p:grpSp>
          <p:nvGrpSpPr>
            <p:cNvPr id="13" name="Group 12"/>
            <p:cNvGrpSpPr/>
            <p:nvPr/>
          </p:nvGrpSpPr>
          <p:grpSpPr>
            <a:xfrm>
              <a:off x="15432156" y="20655104"/>
              <a:ext cx="18434727" cy="6299200"/>
              <a:chOff x="15729273" y="23324441"/>
              <a:chExt cx="18434727" cy="629920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5"/>
              <a:srcRect l="29538" r="-31354"/>
              <a:stretch/>
            </p:blipFill>
            <p:spPr>
              <a:xfrm>
                <a:off x="15919200" y="23324441"/>
                <a:ext cx="18244800" cy="62992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29273" y="24393767"/>
                <a:ext cx="749300" cy="1155700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461558" y="25663773"/>
              <a:ext cx="8191500" cy="344170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1399062" y="24638532"/>
              <a:ext cx="3029281" cy="2315772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8324232" y="27417651"/>
              <a:ext cx="2413714" cy="1658453"/>
            </a:xfrm>
            <a:prstGeom prst="rect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urved Connector 15"/>
            <p:cNvCxnSpPr>
              <a:stCxn id="40" idx="3"/>
              <a:endCxn id="14" idx="2"/>
            </p:cNvCxnSpPr>
            <p:nvPr/>
          </p:nvCxnSpPr>
          <p:spPr>
            <a:xfrm flipV="1">
              <a:off x="20737946" y="26954304"/>
              <a:ext cx="2175757" cy="1292574"/>
            </a:xfrm>
            <a:prstGeom prst="curvedConnector2">
              <a:avLst/>
            </a:prstGeom>
            <a:noFill/>
            <a:ln w="317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22253071" y="20464487"/>
            <a:ext cx="6648371" cy="13542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228600" tIns="0" rIns="320040" bIns="0">
            <a:spAutoFit/>
          </a:bodyPr>
          <a:lstStyle>
            <a:lvl1pPr indent="360363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815975" indent="-452438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5273675" eaLnBrk="0" hangingPunct="0"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5273675" eaLnBrk="0" fontAlgn="base" hangingPunct="0">
              <a:spcBef>
                <a:spcPct val="0"/>
              </a:spcBef>
              <a:spcAft>
                <a:spcPct val="0"/>
              </a:spcAft>
              <a:defRPr sz="101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indent="0">
              <a:spcAft>
                <a:spcPct val="25000"/>
              </a:spcAft>
            </a:pPr>
            <a:r>
              <a:rPr lang="en-US" altLang="zh-TW" sz="4400" b="1" dirty="0" smtClean="0">
                <a:latin typeface="+mn-lt"/>
              </a:rPr>
              <a:t>Constituency </a:t>
            </a:r>
            <a:r>
              <a:rPr lang="en-US" altLang="zh-TW" sz="4400" b="1" dirty="0" smtClean="0">
                <a:latin typeface="+mn-lt"/>
              </a:rPr>
              <a:t>Trees </a:t>
            </a:r>
            <a:r>
              <a:rPr lang="en-US" altLang="zh-TW" sz="4400" b="1" dirty="0" smtClean="0">
                <a:latin typeface="+mn-lt"/>
              </a:rPr>
              <a:t>with relational </a:t>
            </a:r>
            <a:r>
              <a:rPr lang="en-US" altLang="zh-TW" sz="4400" b="1" dirty="0" smtClean="0">
                <a:latin typeface="+mn-lt"/>
              </a:rPr>
              <a:t>labels</a:t>
            </a:r>
            <a:endParaRPr lang="en-US" altLang="zh-TW" sz="4400" b="1" dirty="0" smtClean="0">
              <a:latin typeface="+mn-lt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3530713" y="20586389"/>
            <a:ext cx="7937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9433" y="19126119"/>
            <a:ext cx="10792336" cy="8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4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1419</TotalTime>
  <Words>682</Words>
  <Application>Microsoft Macintosh PowerPoint</Application>
  <PresentationFormat>Custom</PresentationFormat>
  <Paragraphs>122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Glass</dc:creator>
  <cp:lastModifiedBy>Alessandro Moschitti</cp:lastModifiedBy>
  <cp:revision>159</cp:revision>
  <dcterms:created xsi:type="dcterms:W3CDTF">2013-12-18T16:13:33Z</dcterms:created>
  <dcterms:modified xsi:type="dcterms:W3CDTF">2016-03-13T19:40:47Z</dcterms:modified>
</cp:coreProperties>
</file>