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sldIdLst>
    <p:sldId id="256" r:id="rId2"/>
  </p:sldIdLst>
  <p:sldSz cx="42803763" cy="30275213"/>
  <p:notesSz cx="6858000" cy="9144000"/>
  <p:defaultText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46" d="100"/>
          <a:sy n="46" d="100"/>
        </p:scale>
        <p:origin x="-3832" y="-160"/>
      </p:cViewPr>
      <p:guideLst>
        <p:guide orient="horz" pos="9536"/>
        <p:guide pos="1348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D288F-B218-8947-8499-04C71E845DA7}" type="datetimeFigureOut">
              <a:rPr lang="en-US" smtClean="0"/>
              <a:t>8/19/14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BA8B0F-CB5C-0747-AF16-A08AA419561F}" type="slidenum">
              <a:rPr lang="en-US" smtClean="0"/>
              <a:t>‹#›</a:t>
            </a:fld>
            <a:endParaRPr lang="en-US"/>
          </a:p>
        </p:txBody>
      </p:sp>
    </p:spTree>
    <p:extLst>
      <p:ext uri="{BB962C8B-B14F-4D97-AF65-F5344CB8AC3E}">
        <p14:creationId xmlns:p14="http://schemas.microsoft.com/office/powerpoint/2010/main" val="105673297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188" y="1212411"/>
            <a:ext cx="38523387" cy="5045869"/>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188" y="7064223"/>
            <a:ext cx="38523387" cy="19980241"/>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188" y="28060639"/>
            <a:ext cx="9987545" cy="1611875"/>
          </a:xfrm>
          <a:prstGeom prst="rect">
            <a:avLst/>
          </a:prstGeom>
        </p:spPr>
        <p:txBody>
          <a:bodyPr vert="horz" lIns="438840" tIns="219422" rIns="438840" bIns="219422" rtlCol="0" anchor="ctr"/>
          <a:lstStyle>
            <a:lvl1pPr algn="l">
              <a:defRPr sz="5800">
                <a:solidFill>
                  <a:schemeClr val="tx1">
                    <a:tint val="75000"/>
                  </a:schemeClr>
                </a:solidFill>
              </a:defRPr>
            </a:lvl1pPr>
          </a:lstStyle>
          <a:p>
            <a:fld id="{C7ED288F-B218-8947-8499-04C71E845DA7}" type="datetimeFigureOut">
              <a:rPr lang="en-US" smtClean="0"/>
              <a:t>8/19/14</a:t>
            </a:fld>
            <a:endParaRPr lang="en-US"/>
          </a:p>
        </p:txBody>
      </p:sp>
      <p:sp>
        <p:nvSpPr>
          <p:cNvPr id="5" name="Footer Placeholder 4"/>
          <p:cNvSpPr>
            <a:spLocks noGrp="1"/>
          </p:cNvSpPr>
          <p:nvPr>
            <p:ph type="ftr" sz="quarter" idx="3"/>
          </p:nvPr>
        </p:nvSpPr>
        <p:spPr>
          <a:xfrm>
            <a:off x="14624619" y="28060639"/>
            <a:ext cx="13554525" cy="1611875"/>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6030" y="28060639"/>
            <a:ext cx="9987545" cy="1611875"/>
          </a:xfrm>
          <a:prstGeom prst="rect">
            <a:avLst/>
          </a:prstGeom>
        </p:spPr>
        <p:txBody>
          <a:bodyPr vert="horz" lIns="438840" tIns="219422" rIns="438840" bIns="219422" rtlCol="0" anchor="ctr"/>
          <a:lstStyle>
            <a:lvl1pPr algn="r">
              <a:defRPr sz="5800">
                <a:solidFill>
                  <a:schemeClr val="tx1">
                    <a:tint val="75000"/>
                  </a:schemeClr>
                </a:solidFill>
              </a:defRPr>
            </a:lvl1pPr>
          </a:lstStyle>
          <a:p>
            <a:fld id="{77BA8B0F-CB5C-0747-AF16-A08AA419561F}" type="slidenum">
              <a:rPr lang="en-US" smtClean="0"/>
              <a:t>‹#›</a:t>
            </a:fld>
            <a:endParaRPr lang="en-US"/>
          </a:p>
        </p:txBody>
      </p:sp>
    </p:spTree>
    <p:extLst>
      <p:ext uri="{BB962C8B-B14F-4D97-AF65-F5344CB8AC3E}">
        <p14:creationId xmlns:p14="http://schemas.microsoft.com/office/powerpoint/2010/main" val="2609110455"/>
      </p:ext>
    </p:extLst>
  </p:cSld>
  <p:clrMap bg1="lt1" tx1="dk1" bg2="lt2" tx2="dk2" accent1="accent1" accent2="accent2" accent3="accent3" accent4="accent4" accent5="accent5" accent6="accent6" hlink="hlink" folHlink="folHlink"/>
  <p:sldLayoutIdLst>
    <p:sldLayoutId id="2147483765" r:id="rId1"/>
  </p:sldLayoutIdLst>
  <p:txStyles>
    <p:titleStyle>
      <a:lvl1pPr algn="ctr" defTabSz="2194210"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2194210" rtl="0" eaLnBrk="1" latinLnBrk="0" hangingPunct="1">
        <a:spcBef>
          <a:spcPct val="20000"/>
        </a:spcBef>
        <a:buFont typeface="Arial"/>
        <a:buChar char="•"/>
        <a:defRPr sz="15400" kern="1200">
          <a:solidFill>
            <a:schemeClr val="tx1"/>
          </a:solidFill>
          <a:latin typeface="+mn-lt"/>
          <a:ea typeface="+mn-ea"/>
          <a:cs typeface="+mn-cs"/>
        </a:defRPr>
      </a:lvl1pPr>
      <a:lvl2pPr marL="3565589" indent="-1371379" algn="l" defTabSz="2194210" rtl="0" eaLnBrk="1" latinLnBrk="0" hangingPunct="1">
        <a:spcBef>
          <a:spcPct val="20000"/>
        </a:spcBef>
        <a:buFont typeface="Arial"/>
        <a:buChar char="–"/>
        <a:defRPr sz="13400" kern="1200">
          <a:solidFill>
            <a:schemeClr val="tx1"/>
          </a:solidFill>
          <a:latin typeface="+mn-lt"/>
          <a:ea typeface="+mn-ea"/>
          <a:cs typeface="+mn-cs"/>
        </a:defRPr>
      </a:lvl2pPr>
      <a:lvl3pPr marL="5485522" indent="-1097102" algn="l" defTabSz="2194210" rtl="0" eaLnBrk="1" latinLnBrk="0" hangingPunct="1">
        <a:spcBef>
          <a:spcPct val="20000"/>
        </a:spcBef>
        <a:buFont typeface="Arial"/>
        <a:buChar char="•"/>
        <a:defRPr sz="11500" kern="1200">
          <a:solidFill>
            <a:schemeClr val="tx1"/>
          </a:solidFill>
          <a:latin typeface="+mn-lt"/>
          <a:ea typeface="+mn-ea"/>
          <a:cs typeface="+mn-cs"/>
        </a:defRPr>
      </a:lvl3pPr>
      <a:lvl4pPr marL="7679731" indent="-1097102" algn="l" defTabSz="2194210" rtl="0" eaLnBrk="1" latinLnBrk="0" hangingPunct="1">
        <a:spcBef>
          <a:spcPct val="20000"/>
        </a:spcBef>
        <a:buFont typeface="Arial"/>
        <a:buChar char="–"/>
        <a:defRPr sz="9600" kern="1200">
          <a:solidFill>
            <a:schemeClr val="tx1"/>
          </a:solidFill>
          <a:latin typeface="+mn-lt"/>
          <a:ea typeface="+mn-ea"/>
          <a:cs typeface="+mn-cs"/>
        </a:defRPr>
      </a:lvl4pPr>
      <a:lvl5pPr marL="9873941" indent="-1097102" algn="l" defTabSz="2194210" rtl="0" eaLnBrk="1" latinLnBrk="0" hangingPunct="1">
        <a:spcBef>
          <a:spcPct val="20000"/>
        </a:spcBef>
        <a:buFont typeface="Arial"/>
        <a:buChar char="»"/>
        <a:defRPr sz="9600" kern="1200">
          <a:solidFill>
            <a:schemeClr val="tx1"/>
          </a:solidFill>
          <a:latin typeface="+mn-lt"/>
          <a:ea typeface="+mn-ea"/>
          <a:cs typeface="+mn-cs"/>
        </a:defRPr>
      </a:lvl5pPr>
      <a:lvl6pPr marL="12068150" indent="-1097102" algn="l" defTabSz="2194210" rtl="0" eaLnBrk="1" latinLnBrk="0" hangingPunct="1">
        <a:spcBef>
          <a:spcPct val="20000"/>
        </a:spcBef>
        <a:buFont typeface="Arial"/>
        <a:buChar char="•"/>
        <a:defRPr sz="9600" kern="1200">
          <a:solidFill>
            <a:schemeClr val="tx1"/>
          </a:solidFill>
          <a:latin typeface="+mn-lt"/>
          <a:ea typeface="+mn-ea"/>
          <a:cs typeface="+mn-cs"/>
        </a:defRPr>
      </a:lvl6pPr>
      <a:lvl7pPr marL="14262360" indent="-1097102" algn="l" defTabSz="2194210" rtl="0" eaLnBrk="1" latinLnBrk="0" hangingPunct="1">
        <a:spcBef>
          <a:spcPct val="20000"/>
        </a:spcBef>
        <a:buFont typeface="Arial"/>
        <a:buChar char="•"/>
        <a:defRPr sz="9600" kern="1200">
          <a:solidFill>
            <a:schemeClr val="tx1"/>
          </a:solidFill>
          <a:latin typeface="+mn-lt"/>
          <a:ea typeface="+mn-ea"/>
          <a:cs typeface="+mn-cs"/>
        </a:defRPr>
      </a:lvl7pPr>
      <a:lvl8pPr marL="16456565" indent="-1097102" algn="l" defTabSz="2194210" rtl="0" eaLnBrk="1" latinLnBrk="0" hangingPunct="1">
        <a:spcBef>
          <a:spcPct val="20000"/>
        </a:spcBef>
        <a:buFont typeface="Arial"/>
        <a:buChar char="•"/>
        <a:defRPr sz="9600" kern="1200">
          <a:solidFill>
            <a:schemeClr val="tx1"/>
          </a:solidFill>
          <a:latin typeface="+mn-lt"/>
          <a:ea typeface="+mn-ea"/>
          <a:cs typeface="+mn-cs"/>
        </a:defRPr>
      </a:lvl8pPr>
      <a:lvl9pPr marL="18650774" indent="-1097102" algn="l" defTabSz="219421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 Box 15"/>
          <p:cNvSpPr txBox="1">
            <a:spLocks noChangeArrowheads="1"/>
          </p:cNvSpPr>
          <p:nvPr/>
        </p:nvSpPr>
        <p:spPr bwMode="auto">
          <a:xfrm>
            <a:off x="20092225" y="20510073"/>
            <a:ext cx="6696220" cy="1107996"/>
          </a:xfrm>
          <a:prstGeom prst="rect">
            <a:avLst/>
          </a:prstGeom>
          <a:solidFill>
            <a:schemeClr val="bg1"/>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228600" tIns="0" rIns="320040" bIns="0">
            <a:spAutoFit/>
          </a:bodyPr>
          <a:lstStyle>
            <a:lvl1pPr indent="360363" defTabSz="5273675" eaLnBrk="0" hangingPunct="0">
              <a:defRPr sz="10100">
                <a:solidFill>
                  <a:schemeClr val="tx1"/>
                </a:solidFill>
                <a:latin typeface="Arial" charset="0"/>
                <a:ea typeface="ＭＳ Ｐゴシック" pitchFamily="34" charset="-128"/>
              </a:defRPr>
            </a:lvl1pPr>
            <a:lvl2pPr marL="815975" indent="-452438" defTabSz="5273675" eaLnBrk="0" hangingPunct="0">
              <a:defRPr sz="10100">
                <a:solidFill>
                  <a:schemeClr val="tx1"/>
                </a:solidFill>
                <a:latin typeface="Arial" charset="0"/>
                <a:ea typeface="ＭＳ Ｐゴシック" pitchFamily="34" charset="-128"/>
              </a:defRPr>
            </a:lvl2pPr>
            <a:lvl3pPr marL="1143000" indent="-228600" defTabSz="5273675" eaLnBrk="0" hangingPunct="0">
              <a:defRPr sz="10100">
                <a:solidFill>
                  <a:schemeClr val="tx1"/>
                </a:solidFill>
                <a:latin typeface="Arial" charset="0"/>
                <a:ea typeface="ＭＳ Ｐゴシック" pitchFamily="34" charset="-128"/>
              </a:defRPr>
            </a:lvl3pPr>
            <a:lvl4pPr marL="1600200" indent="-228600" defTabSz="5273675" eaLnBrk="0" hangingPunct="0">
              <a:defRPr sz="10100">
                <a:solidFill>
                  <a:schemeClr val="tx1"/>
                </a:solidFill>
                <a:latin typeface="Arial" charset="0"/>
                <a:ea typeface="ＭＳ Ｐゴシック" pitchFamily="34" charset="-128"/>
              </a:defRPr>
            </a:lvl4pPr>
            <a:lvl5pPr marL="2057400" indent="-228600" defTabSz="5273675" eaLnBrk="0" hangingPunct="0">
              <a:defRPr sz="10100">
                <a:solidFill>
                  <a:schemeClr val="tx1"/>
                </a:solidFill>
                <a:latin typeface="Arial" charset="0"/>
                <a:ea typeface="ＭＳ Ｐゴシック" pitchFamily="34" charset="-128"/>
              </a:defRPr>
            </a:lvl5pPr>
            <a:lvl6pPr marL="25146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9pPr>
          </a:lstStyle>
          <a:p>
            <a:pPr indent="0"/>
            <a:r>
              <a:rPr lang="en-US" altLang="zh-TW" sz="3600" b="1" dirty="0" smtClean="0">
                <a:latin typeface="+mn-lt"/>
              </a:rPr>
              <a:t>Classification function with</a:t>
            </a:r>
          </a:p>
          <a:p>
            <a:pPr indent="0"/>
            <a:r>
              <a:rPr lang="en-US" altLang="zh-TW" sz="3600" b="1" dirty="0" smtClean="0">
                <a:latin typeface="+mn-lt"/>
              </a:rPr>
              <a:t> kernels</a:t>
            </a:r>
          </a:p>
        </p:txBody>
      </p:sp>
      <p:sp>
        <p:nvSpPr>
          <p:cNvPr id="52" name="Text Box 15"/>
          <p:cNvSpPr txBox="1">
            <a:spLocks noChangeArrowheads="1"/>
          </p:cNvSpPr>
          <p:nvPr/>
        </p:nvSpPr>
        <p:spPr bwMode="auto">
          <a:xfrm>
            <a:off x="31858949" y="9300391"/>
            <a:ext cx="10487781" cy="7478970"/>
          </a:xfrm>
          <a:prstGeom prst="rect">
            <a:avLst/>
          </a:prstGeom>
          <a:noFill/>
          <a:ln>
            <a:noFill/>
          </a:ln>
          <a:extLst/>
        </p:spPr>
        <p:txBody>
          <a:bodyPr wrap="square" lIns="228600" tIns="0" rIns="320040" bIns="0">
            <a:spAutoFit/>
          </a:bodyPr>
          <a:lstStyle>
            <a:defPPr>
              <a:defRPr lang="en-US"/>
            </a:defPPr>
            <a:lvl1pPr marL="571500" indent="-571500" defTabSz="5273675" eaLnBrk="0" hangingPunct="0">
              <a:spcAft>
                <a:spcPct val="25000"/>
              </a:spcAft>
              <a:buFont typeface="Wingdings" charset="2"/>
              <a:buChar char="§"/>
              <a:defRPr sz="3600">
                <a:ea typeface="ＭＳ Ｐゴシック" pitchFamily="34" charset="-128"/>
              </a:defRPr>
            </a:lvl1pPr>
            <a:lvl2pPr marL="815975" indent="-452438" defTabSz="5273675" eaLnBrk="0" hangingPunct="0">
              <a:defRPr sz="10100">
                <a:latin typeface="Arial" charset="0"/>
                <a:ea typeface="ＭＳ Ｐゴシック" pitchFamily="34" charset="-128"/>
              </a:defRPr>
            </a:lvl2pPr>
            <a:lvl3pPr marL="1143000" indent="-228600" defTabSz="5273675" eaLnBrk="0" hangingPunct="0">
              <a:defRPr sz="10100">
                <a:latin typeface="Arial" charset="0"/>
                <a:ea typeface="ＭＳ Ｐゴシック" pitchFamily="34" charset="-128"/>
              </a:defRPr>
            </a:lvl3pPr>
            <a:lvl4pPr marL="1600200" indent="-228600" defTabSz="5273675" eaLnBrk="0" hangingPunct="0">
              <a:defRPr sz="10100">
                <a:latin typeface="Arial" charset="0"/>
                <a:ea typeface="ＭＳ Ｐゴシック" pitchFamily="34" charset="-128"/>
              </a:defRPr>
            </a:lvl4pPr>
            <a:lvl5pPr marL="2057400" indent="-228600" defTabSz="5273675" eaLnBrk="0" hangingPunct="0">
              <a:defRPr sz="10100">
                <a:latin typeface="Arial" charset="0"/>
                <a:ea typeface="ＭＳ Ｐゴシック" pitchFamily="34" charset="-128"/>
              </a:defRPr>
            </a:lvl5pPr>
            <a:lvl6pPr marL="2514600" indent="-228600" defTabSz="5273675" eaLnBrk="0" fontAlgn="base" hangingPunct="0">
              <a:spcBef>
                <a:spcPct val="0"/>
              </a:spcBef>
              <a:spcAft>
                <a:spcPct val="0"/>
              </a:spcAft>
              <a:defRPr sz="10100">
                <a:latin typeface="Arial" charset="0"/>
                <a:ea typeface="ＭＳ Ｐゴシック" pitchFamily="34" charset="-128"/>
              </a:defRPr>
            </a:lvl6pPr>
            <a:lvl7pPr marL="2971800" indent="-228600" defTabSz="5273675" eaLnBrk="0" fontAlgn="base" hangingPunct="0">
              <a:spcBef>
                <a:spcPct val="0"/>
              </a:spcBef>
              <a:spcAft>
                <a:spcPct val="0"/>
              </a:spcAft>
              <a:defRPr sz="10100">
                <a:latin typeface="Arial" charset="0"/>
                <a:ea typeface="ＭＳ Ｐゴシック" pitchFamily="34" charset="-128"/>
              </a:defRPr>
            </a:lvl7pPr>
            <a:lvl8pPr marL="3429000" indent="-228600" defTabSz="5273675" eaLnBrk="0" fontAlgn="base" hangingPunct="0">
              <a:spcBef>
                <a:spcPct val="0"/>
              </a:spcBef>
              <a:spcAft>
                <a:spcPct val="0"/>
              </a:spcAft>
              <a:defRPr sz="10100">
                <a:latin typeface="Arial" charset="0"/>
                <a:ea typeface="ＭＳ Ｐゴシック" pitchFamily="34" charset="-128"/>
              </a:defRPr>
            </a:lvl8pPr>
            <a:lvl9pPr marL="3886200" indent="-228600" defTabSz="5273675" eaLnBrk="0" fontAlgn="base" hangingPunct="0">
              <a:spcBef>
                <a:spcPct val="0"/>
              </a:spcBef>
              <a:spcAft>
                <a:spcPct val="0"/>
              </a:spcAft>
              <a:defRPr sz="10100">
                <a:latin typeface="Arial" charset="0"/>
                <a:ea typeface="ＭＳ Ｐゴシック" pitchFamily="34" charset="-128"/>
              </a:defRPr>
            </a:lvl9pPr>
          </a:lstStyle>
          <a:p>
            <a:r>
              <a:rPr lang="en-US" altLang="zh-TW" dirty="0"/>
              <a:t>F1 scores for different tree kernels on basic </a:t>
            </a:r>
            <a:r>
              <a:rPr lang="en-US" altLang="zh-TW" dirty="0" smtClean="0"/>
              <a:t>tree</a:t>
            </a:r>
          </a:p>
          <a:p>
            <a:endParaRPr lang="en-US" altLang="zh-TW" dirty="0"/>
          </a:p>
          <a:p>
            <a:endParaRPr lang="en-US" altLang="zh-TW" dirty="0"/>
          </a:p>
          <a:p>
            <a:endParaRPr lang="en-US" altLang="zh-TW" dirty="0"/>
          </a:p>
          <a:p>
            <a:r>
              <a:rPr lang="en-US" altLang="zh-TW" dirty="0"/>
              <a:t>F1 scores for different feature combinations</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pic>
        <p:nvPicPr>
          <p:cNvPr id="74" name="Image 25" descr="RerankingFramework.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11237" y="11419074"/>
            <a:ext cx="18524516" cy="352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 name="Group 33"/>
          <p:cNvGrpSpPr/>
          <p:nvPr/>
        </p:nvGrpSpPr>
        <p:grpSpPr>
          <a:xfrm>
            <a:off x="21800714" y="5025747"/>
            <a:ext cx="9586717" cy="4864570"/>
            <a:chOff x="18601356" y="10152741"/>
            <a:chExt cx="8322977" cy="4540184"/>
          </a:xfrm>
        </p:grpSpPr>
        <p:sp>
          <p:nvSpPr>
            <p:cNvPr id="21" name="Rectángulo 20"/>
            <p:cNvSpPr/>
            <p:nvPr/>
          </p:nvSpPr>
          <p:spPr>
            <a:xfrm>
              <a:off x="18601356" y="10295645"/>
              <a:ext cx="8322977" cy="4373499"/>
            </a:xfrm>
            <a:prstGeom prst="rect">
              <a:avLst/>
            </a:prstGeom>
            <a:gradFill flip="none" rotWithShape="1">
              <a:gsLst>
                <a:gs pos="0">
                  <a:schemeClr val="accent1"/>
                </a:gs>
                <a:gs pos="100000">
                  <a:srgbClr val="FFFFFF"/>
                </a:gs>
              </a:gsLst>
              <a:lin ang="16200000" scaled="0"/>
              <a:tileRect/>
            </a:gradFill>
            <a:ln>
              <a:solidFill>
                <a:schemeClr val="accent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8" name="Imagen 17"/>
            <p:cNvPicPr>
              <a:picLocks noChangeAspect="1"/>
            </p:cNvPicPr>
            <p:nvPr/>
          </p:nvPicPr>
          <p:blipFill>
            <a:blip r:embed="rId3"/>
            <a:stretch>
              <a:fillRect/>
            </a:stretch>
          </p:blipFill>
          <p:spPr>
            <a:xfrm>
              <a:off x="18628376" y="10152741"/>
              <a:ext cx="8295957" cy="4540184"/>
            </a:xfrm>
            <a:prstGeom prst="rect">
              <a:avLst/>
            </a:prstGeom>
          </p:spPr>
        </p:pic>
      </p:grpSp>
      <p:sp>
        <p:nvSpPr>
          <p:cNvPr id="26" name="Text Box 15"/>
          <p:cNvSpPr txBox="1">
            <a:spLocks noChangeArrowheads="1"/>
          </p:cNvSpPr>
          <p:nvPr/>
        </p:nvSpPr>
        <p:spPr bwMode="auto">
          <a:xfrm>
            <a:off x="703848" y="13077089"/>
            <a:ext cx="10466120" cy="1938992"/>
          </a:xfrm>
          <a:prstGeom prst="rect">
            <a:avLst/>
          </a:prstGeom>
          <a:solidFill>
            <a:schemeClr val="bg1"/>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228600" tIns="0" rIns="320040" bIns="0">
            <a:spAutoFit/>
          </a:bodyPr>
          <a:lstStyle>
            <a:lvl1pPr indent="360363" defTabSz="5273675" eaLnBrk="0" hangingPunct="0">
              <a:defRPr sz="10100">
                <a:solidFill>
                  <a:schemeClr val="tx1"/>
                </a:solidFill>
                <a:latin typeface="Arial" charset="0"/>
                <a:ea typeface="ＭＳ Ｐゴシック" pitchFamily="34" charset="-128"/>
              </a:defRPr>
            </a:lvl1pPr>
            <a:lvl2pPr marL="815975" indent="-452438" defTabSz="5273675" eaLnBrk="0" hangingPunct="0">
              <a:defRPr sz="10100">
                <a:solidFill>
                  <a:schemeClr val="tx1"/>
                </a:solidFill>
                <a:latin typeface="Arial" charset="0"/>
                <a:ea typeface="ＭＳ Ｐゴシック" pitchFamily="34" charset="-128"/>
              </a:defRPr>
            </a:lvl2pPr>
            <a:lvl3pPr marL="1143000" indent="-228600" defTabSz="5273675" eaLnBrk="0" hangingPunct="0">
              <a:defRPr sz="10100">
                <a:solidFill>
                  <a:schemeClr val="tx1"/>
                </a:solidFill>
                <a:latin typeface="Arial" charset="0"/>
                <a:ea typeface="ＭＳ Ｐゴシック" pitchFamily="34" charset="-128"/>
              </a:defRPr>
            </a:lvl3pPr>
            <a:lvl4pPr marL="1600200" indent="-228600" defTabSz="5273675" eaLnBrk="0" hangingPunct="0">
              <a:defRPr sz="10100">
                <a:solidFill>
                  <a:schemeClr val="tx1"/>
                </a:solidFill>
                <a:latin typeface="Arial" charset="0"/>
                <a:ea typeface="ＭＳ Ｐゴシック" pitchFamily="34" charset="-128"/>
              </a:defRPr>
            </a:lvl4pPr>
            <a:lvl5pPr marL="2057400" indent="-228600" defTabSz="5273675" eaLnBrk="0" hangingPunct="0">
              <a:defRPr sz="10100">
                <a:solidFill>
                  <a:schemeClr val="tx1"/>
                </a:solidFill>
                <a:latin typeface="Arial" charset="0"/>
                <a:ea typeface="ＭＳ Ｐゴシック" pitchFamily="34" charset="-128"/>
              </a:defRPr>
            </a:lvl5pPr>
            <a:lvl6pPr marL="25146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9pPr>
          </a:lstStyle>
          <a:p>
            <a:pPr indent="0">
              <a:spcAft>
                <a:spcPct val="25000"/>
              </a:spcAft>
            </a:pPr>
            <a:r>
              <a:rPr lang="en-US" altLang="zh-TW" sz="3600" dirty="0" smtClean="0">
                <a:latin typeface="+mn-lt"/>
              </a:rPr>
              <a:t>How do we convert a spoken request like</a:t>
            </a:r>
            <a:endParaRPr lang="en-US" altLang="zh-TW" sz="3600" b="1" i="1" dirty="0" smtClean="0">
              <a:latin typeface="+mn-lt"/>
            </a:endParaRPr>
          </a:p>
          <a:p>
            <a:pPr indent="0" algn="ctr">
              <a:spcAft>
                <a:spcPct val="25000"/>
              </a:spcAft>
            </a:pPr>
            <a:r>
              <a:rPr lang="en-US" altLang="zh-TW" sz="3600" b="1" i="1" dirty="0" smtClean="0">
                <a:latin typeface="+mn-lt"/>
              </a:rPr>
              <a:t>“cheap </a:t>
            </a:r>
            <a:r>
              <a:rPr lang="en-US" altLang="zh-TW" sz="3600" b="1" i="1" dirty="0" err="1" smtClean="0">
                <a:latin typeface="+mn-lt"/>
              </a:rPr>
              <a:t>italian</a:t>
            </a:r>
            <a:r>
              <a:rPr lang="en-US" altLang="zh-TW" sz="3600" b="1" i="1" dirty="0" smtClean="0">
                <a:latin typeface="+mn-lt"/>
              </a:rPr>
              <a:t> restaurants in </a:t>
            </a:r>
            <a:r>
              <a:rPr lang="en-US" altLang="zh-TW" sz="3600" b="1" i="1" dirty="0" err="1" smtClean="0">
                <a:latin typeface="+mn-lt"/>
              </a:rPr>
              <a:t>doha</a:t>
            </a:r>
            <a:r>
              <a:rPr lang="en-US" altLang="zh-TW" sz="3600" b="1" i="1" dirty="0" smtClean="0">
                <a:latin typeface="+mn-lt"/>
              </a:rPr>
              <a:t> with take out”</a:t>
            </a:r>
            <a:endParaRPr lang="en-US" altLang="zh-TW" sz="3600" dirty="0" smtClean="0">
              <a:latin typeface="+mn-lt"/>
            </a:endParaRPr>
          </a:p>
          <a:p>
            <a:pPr indent="0">
              <a:spcAft>
                <a:spcPct val="25000"/>
              </a:spcAft>
            </a:pPr>
            <a:r>
              <a:rPr lang="en-US" altLang="zh-TW" sz="3600" dirty="0" smtClean="0">
                <a:latin typeface="+mn-lt"/>
              </a:rPr>
              <a:t>into a database query?</a:t>
            </a:r>
            <a:endParaRPr lang="en-US" altLang="zh-TW" sz="2400" dirty="0" smtClean="0">
              <a:latin typeface="Courier New"/>
            </a:endParaRPr>
          </a:p>
        </p:txBody>
      </p:sp>
      <p:pic>
        <p:nvPicPr>
          <p:cNvPr id="4" name="Picture 4" descr="logo-2C-notext-pc"/>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12519" y="143405"/>
            <a:ext cx="5545563" cy="37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7802769" y="911061"/>
            <a:ext cx="40871649" cy="217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nchorCtr="1"/>
          <a:lstStyle/>
          <a:p>
            <a:pPr marL="57150" indent="-57150" algn="ctr" defTabSz="3919538"/>
            <a:r>
              <a:rPr lang="en-US" altLang="zh-TW" sz="13500" b="1">
                <a:solidFill>
                  <a:schemeClr val="tx2"/>
                </a:solidFill>
              </a:rPr>
              <a:t> </a:t>
            </a:r>
            <a:endParaRPr lang="en-US" altLang="zh-TW" sz="5700">
              <a:solidFill>
                <a:schemeClr val="tx2"/>
              </a:solidFill>
              <a:cs typeface="Times New Roman" pitchFamily="18" charset="0"/>
            </a:endParaRPr>
          </a:p>
        </p:txBody>
      </p:sp>
      <p:sp>
        <p:nvSpPr>
          <p:cNvPr id="6" name="Rectangle 6"/>
          <p:cNvSpPr>
            <a:spLocks noChangeArrowheads="1"/>
          </p:cNvSpPr>
          <p:nvPr/>
        </p:nvSpPr>
        <p:spPr bwMode="auto">
          <a:xfrm>
            <a:off x="6128400" y="83797"/>
            <a:ext cx="33748118" cy="244810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lnSpc>
                <a:spcPts val="8860"/>
              </a:lnSpc>
            </a:pPr>
            <a:r>
              <a:rPr lang="en-US" sz="8800" dirty="0"/>
              <a:t>A Study of using Syntactic and Semantic </a:t>
            </a:r>
            <a:r>
              <a:rPr lang="en-US" sz="8800" dirty="0" smtClean="0"/>
              <a:t>Structures for </a:t>
            </a:r>
          </a:p>
          <a:p>
            <a:pPr algn="ctr">
              <a:lnSpc>
                <a:spcPts val="8860"/>
              </a:lnSpc>
            </a:pPr>
            <a:r>
              <a:rPr lang="en-US" sz="8800" dirty="0" smtClean="0"/>
              <a:t>Concept </a:t>
            </a:r>
            <a:r>
              <a:rPr lang="en-US" sz="8800" dirty="0"/>
              <a:t>Segmentation and Labeling</a:t>
            </a:r>
            <a:endParaRPr lang="en-US" altLang="zh-TW" sz="8800" b="1" dirty="0"/>
          </a:p>
        </p:txBody>
      </p:sp>
      <p:sp>
        <p:nvSpPr>
          <p:cNvPr id="7" name="Rectangle 7"/>
          <p:cNvSpPr>
            <a:spLocks noChangeArrowheads="1"/>
          </p:cNvSpPr>
          <p:nvPr/>
        </p:nvSpPr>
        <p:spPr bwMode="auto">
          <a:xfrm>
            <a:off x="5030948" y="2288863"/>
            <a:ext cx="31148901" cy="212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nchorCtr="1"/>
          <a:lstStyle/>
          <a:p>
            <a:pPr marL="923925" indent="-923925" algn="ctr" defTabSz="3919538"/>
            <a:r>
              <a:rPr lang="en-US" altLang="zh-TW" sz="4800" dirty="0" smtClean="0">
                <a:solidFill>
                  <a:srgbClr val="000000"/>
                </a:solidFill>
                <a:cs typeface="Times New Roman" pitchFamily="18" charset="0"/>
              </a:rPr>
              <a:t>(ALT</a:t>
            </a:r>
            <a:r>
              <a:rPr lang="en-US" altLang="zh-TW" sz="4800" dirty="0">
                <a:solidFill>
                  <a:srgbClr val="000000"/>
                </a:solidFill>
                <a:cs typeface="Times New Roman" pitchFamily="18" charset="0"/>
              </a:rPr>
              <a:t>-QCRI) </a:t>
            </a:r>
            <a:r>
              <a:rPr lang="en-US" altLang="zh-TW" sz="5400" i="1" dirty="0" err="1">
                <a:solidFill>
                  <a:srgbClr val="000000"/>
                </a:solidFill>
                <a:cs typeface="Times New Roman" pitchFamily="18" charset="0"/>
              </a:rPr>
              <a:t>Iman</a:t>
            </a:r>
            <a:r>
              <a:rPr lang="en-US" altLang="zh-TW" sz="5400" i="1" dirty="0">
                <a:solidFill>
                  <a:srgbClr val="000000"/>
                </a:solidFill>
                <a:cs typeface="Times New Roman" pitchFamily="18" charset="0"/>
              </a:rPr>
              <a:t> </a:t>
            </a:r>
            <a:r>
              <a:rPr lang="en-US" altLang="zh-TW" sz="5400" i="1" dirty="0" err="1" smtClean="0">
                <a:solidFill>
                  <a:srgbClr val="000000"/>
                </a:solidFill>
                <a:cs typeface="Times New Roman" pitchFamily="18" charset="0"/>
              </a:rPr>
              <a:t>Saleh</a:t>
            </a:r>
            <a:r>
              <a:rPr lang="en-US" altLang="zh-TW" sz="5400" i="1" dirty="0" smtClean="0">
                <a:solidFill>
                  <a:srgbClr val="000000"/>
                </a:solidFill>
                <a:cs typeface="Times New Roman" pitchFamily="18" charset="0"/>
              </a:rPr>
              <a:t>, Shafiq </a:t>
            </a:r>
            <a:r>
              <a:rPr lang="en-US" altLang="zh-TW" sz="5400" i="1" dirty="0">
                <a:solidFill>
                  <a:srgbClr val="000000"/>
                </a:solidFill>
                <a:cs typeface="Times New Roman" pitchFamily="18" charset="0"/>
              </a:rPr>
              <a:t>Joty, </a:t>
            </a:r>
            <a:r>
              <a:rPr lang="en-US" altLang="zh-TW" sz="5400" i="1" dirty="0" err="1">
                <a:solidFill>
                  <a:srgbClr val="000000"/>
                </a:solidFill>
                <a:cs typeface="Times New Roman" pitchFamily="18" charset="0"/>
              </a:rPr>
              <a:t>Lluís</a:t>
            </a:r>
            <a:r>
              <a:rPr lang="en-US" altLang="zh-TW" sz="5400" i="1" dirty="0">
                <a:solidFill>
                  <a:srgbClr val="000000"/>
                </a:solidFill>
                <a:cs typeface="Times New Roman" pitchFamily="18" charset="0"/>
              </a:rPr>
              <a:t> </a:t>
            </a:r>
            <a:r>
              <a:rPr lang="en-US" altLang="zh-TW" sz="5400" i="1" dirty="0" err="1">
                <a:solidFill>
                  <a:srgbClr val="000000"/>
                </a:solidFill>
                <a:cs typeface="Times New Roman" pitchFamily="18" charset="0"/>
              </a:rPr>
              <a:t>Màrquez</a:t>
            </a:r>
            <a:r>
              <a:rPr lang="en-US" altLang="zh-TW" sz="5400" i="1" dirty="0">
                <a:solidFill>
                  <a:srgbClr val="000000"/>
                </a:solidFill>
                <a:cs typeface="Times New Roman" pitchFamily="18" charset="0"/>
              </a:rPr>
              <a:t>, Alessandro </a:t>
            </a:r>
            <a:r>
              <a:rPr lang="en-US" altLang="zh-TW" sz="5400" i="1" dirty="0" err="1">
                <a:solidFill>
                  <a:srgbClr val="000000"/>
                </a:solidFill>
                <a:cs typeface="Times New Roman" pitchFamily="18" charset="0"/>
              </a:rPr>
              <a:t>Moschitti</a:t>
            </a:r>
            <a:r>
              <a:rPr lang="en-US" altLang="zh-TW" sz="5400" i="1" dirty="0">
                <a:solidFill>
                  <a:srgbClr val="000000"/>
                </a:solidFill>
                <a:cs typeface="Times New Roman" pitchFamily="18" charset="0"/>
              </a:rPr>
              <a:t>, </a:t>
            </a:r>
            <a:r>
              <a:rPr lang="en-US" altLang="zh-TW" sz="5400" i="1" dirty="0" err="1">
                <a:solidFill>
                  <a:srgbClr val="000000"/>
                </a:solidFill>
                <a:cs typeface="Times New Roman" pitchFamily="18" charset="0"/>
              </a:rPr>
              <a:t>Preslav</a:t>
            </a:r>
            <a:r>
              <a:rPr lang="en-US" altLang="zh-TW" sz="5400" i="1" dirty="0">
                <a:solidFill>
                  <a:srgbClr val="000000"/>
                </a:solidFill>
                <a:cs typeface="Times New Roman" pitchFamily="18" charset="0"/>
              </a:rPr>
              <a:t> </a:t>
            </a:r>
            <a:r>
              <a:rPr lang="en-US" altLang="zh-TW" sz="5400" i="1" dirty="0" err="1" smtClean="0">
                <a:solidFill>
                  <a:srgbClr val="000000"/>
                </a:solidFill>
                <a:cs typeface="Times New Roman" pitchFamily="18" charset="0"/>
              </a:rPr>
              <a:t>Nakov</a:t>
            </a:r>
            <a:endParaRPr lang="en-US" altLang="zh-TW" sz="5400" i="1" dirty="0" smtClean="0">
              <a:solidFill>
                <a:srgbClr val="000000"/>
              </a:solidFill>
              <a:cs typeface="Times New Roman" pitchFamily="18" charset="0"/>
            </a:endParaRPr>
          </a:p>
          <a:p>
            <a:pPr marL="923925" indent="-923925" algn="ctr" defTabSz="3919538"/>
            <a:r>
              <a:rPr lang="en-US" altLang="zh-TW" sz="5400" i="1" dirty="0" smtClean="0">
                <a:solidFill>
                  <a:srgbClr val="000000"/>
                </a:solidFill>
                <a:cs typeface="Times New Roman" pitchFamily="18" charset="0"/>
              </a:rPr>
              <a:t>Scott Cyphers, James Glass </a:t>
            </a:r>
            <a:r>
              <a:rPr lang="en-US" altLang="zh-TW" sz="4800" dirty="0" smtClean="0">
                <a:solidFill>
                  <a:srgbClr val="000000"/>
                </a:solidFill>
                <a:cs typeface="Times New Roman" pitchFamily="18" charset="0"/>
              </a:rPr>
              <a:t>(</a:t>
            </a:r>
            <a:r>
              <a:rPr lang="en-US" altLang="zh-TW" sz="4800" dirty="0">
                <a:solidFill>
                  <a:srgbClr val="000000"/>
                </a:solidFill>
                <a:cs typeface="Times New Roman" pitchFamily="18" charset="0"/>
              </a:rPr>
              <a:t>CSAIL-MIT)</a:t>
            </a:r>
            <a:endParaRPr lang="en-US" altLang="zh-TW" sz="4800" dirty="0">
              <a:solidFill>
                <a:schemeClr val="tx2"/>
              </a:solidFill>
              <a:cs typeface="Times New Roman" pitchFamily="18" charset="0"/>
            </a:endParaRPr>
          </a:p>
        </p:txBody>
      </p:sp>
      <p:sp>
        <p:nvSpPr>
          <p:cNvPr id="8" name="Rectangle 384"/>
          <p:cNvSpPr>
            <a:spLocks noChangeArrowheads="1"/>
          </p:cNvSpPr>
          <p:nvPr/>
        </p:nvSpPr>
        <p:spPr bwMode="auto">
          <a:xfrm>
            <a:off x="0" y="-707886"/>
            <a:ext cx="184666"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zh-TW"/>
          </a:p>
        </p:txBody>
      </p:sp>
      <p:sp>
        <p:nvSpPr>
          <p:cNvPr id="9" name="Rectangle 136"/>
          <p:cNvSpPr>
            <a:spLocks noChangeArrowheads="1"/>
          </p:cNvSpPr>
          <p:nvPr/>
        </p:nvSpPr>
        <p:spPr bwMode="auto">
          <a:xfrm>
            <a:off x="0" y="-707886"/>
            <a:ext cx="184666"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zh-TW"/>
          </a:p>
        </p:txBody>
      </p:sp>
      <p:sp>
        <p:nvSpPr>
          <p:cNvPr id="19" name="Rectangle 13"/>
          <p:cNvSpPr>
            <a:spLocks noChangeArrowheads="1"/>
          </p:cNvSpPr>
          <p:nvPr/>
        </p:nvSpPr>
        <p:spPr bwMode="auto">
          <a:xfrm>
            <a:off x="422729" y="4409437"/>
            <a:ext cx="10532422" cy="11128437"/>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zh-TW"/>
          </a:p>
        </p:txBody>
      </p:sp>
      <p:sp>
        <p:nvSpPr>
          <p:cNvPr id="20" name="Rectangle 13"/>
          <p:cNvSpPr>
            <a:spLocks noChangeArrowheads="1"/>
          </p:cNvSpPr>
          <p:nvPr/>
        </p:nvSpPr>
        <p:spPr bwMode="auto">
          <a:xfrm>
            <a:off x="31834019" y="4397776"/>
            <a:ext cx="10532422" cy="25433859"/>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zh-TW"/>
          </a:p>
        </p:txBody>
      </p:sp>
      <p:sp>
        <p:nvSpPr>
          <p:cNvPr id="27" name="Text Box 14"/>
          <p:cNvSpPr txBox="1">
            <a:spLocks noChangeArrowheads="1"/>
          </p:cNvSpPr>
          <p:nvPr/>
        </p:nvSpPr>
        <p:spPr bwMode="auto">
          <a:xfrm>
            <a:off x="422729" y="4409438"/>
            <a:ext cx="10532422" cy="859806"/>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lvl1pPr eaLnBrk="0" hangingPunct="0">
              <a:defRPr sz="10100">
                <a:solidFill>
                  <a:schemeClr val="tx1"/>
                </a:solidFill>
                <a:latin typeface="Arial" charset="0"/>
                <a:ea typeface="ＭＳ Ｐゴシック" pitchFamily="34" charset="-128"/>
              </a:defRPr>
            </a:lvl1pPr>
            <a:lvl2pPr marL="742950" indent="-285750" eaLnBrk="0" hangingPunct="0">
              <a:defRPr sz="10100">
                <a:solidFill>
                  <a:schemeClr val="tx1"/>
                </a:solidFill>
                <a:latin typeface="Arial" charset="0"/>
                <a:ea typeface="ＭＳ Ｐゴシック" pitchFamily="34" charset="-128"/>
              </a:defRPr>
            </a:lvl2pPr>
            <a:lvl3pPr marL="1143000" indent="-228600" eaLnBrk="0" hangingPunct="0">
              <a:defRPr sz="10100">
                <a:solidFill>
                  <a:schemeClr val="tx1"/>
                </a:solidFill>
                <a:latin typeface="Arial" charset="0"/>
                <a:ea typeface="ＭＳ Ｐゴシック" pitchFamily="34" charset="-128"/>
              </a:defRPr>
            </a:lvl3pPr>
            <a:lvl4pPr marL="1600200" indent="-228600" eaLnBrk="0" hangingPunct="0">
              <a:defRPr sz="10100">
                <a:solidFill>
                  <a:schemeClr val="tx1"/>
                </a:solidFill>
                <a:latin typeface="Arial" charset="0"/>
                <a:ea typeface="ＭＳ Ｐゴシック" pitchFamily="34" charset="-128"/>
              </a:defRPr>
            </a:lvl4pPr>
            <a:lvl5pPr marL="2057400" indent="-228600" eaLnBrk="0" hangingPunct="0">
              <a:defRPr sz="101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0100">
                <a:solidFill>
                  <a:schemeClr val="tx1"/>
                </a:solidFill>
                <a:latin typeface="Arial" charset="0"/>
                <a:ea typeface="ＭＳ Ｐゴシック" pitchFamily="34" charset="-128"/>
              </a:defRPr>
            </a:lvl9pPr>
          </a:lstStyle>
          <a:p>
            <a:pPr algn="ctr"/>
            <a:r>
              <a:rPr lang="en-US" altLang="zh-TW" sz="4800" b="1" i="1" dirty="0" smtClean="0"/>
              <a:t>Motivation</a:t>
            </a:r>
            <a:endParaRPr lang="en-US" altLang="zh-TW" sz="4800" b="1" i="1" dirty="0"/>
          </a:p>
        </p:txBody>
      </p:sp>
      <p:sp>
        <p:nvSpPr>
          <p:cNvPr id="60" name="Text Box 14"/>
          <p:cNvSpPr txBox="1">
            <a:spLocks noChangeArrowheads="1"/>
          </p:cNvSpPr>
          <p:nvPr/>
        </p:nvSpPr>
        <p:spPr bwMode="auto">
          <a:xfrm>
            <a:off x="11366410" y="4402829"/>
            <a:ext cx="20011602" cy="83099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lvl1pPr eaLnBrk="0" hangingPunct="0">
              <a:defRPr sz="10100">
                <a:solidFill>
                  <a:schemeClr val="tx1"/>
                </a:solidFill>
                <a:latin typeface="Arial" charset="0"/>
                <a:ea typeface="ＭＳ Ｐゴシック" pitchFamily="34" charset="-128"/>
              </a:defRPr>
            </a:lvl1pPr>
            <a:lvl2pPr marL="742950" indent="-285750" eaLnBrk="0" hangingPunct="0">
              <a:defRPr sz="10100">
                <a:solidFill>
                  <a:schemeClr val="tx1"/>
                </a:solidFill>
                <a:latin typeface="Arial" charset="0"/>
                <a:ea typeface="ＭＳ Ｐゴシック" pitchFamily="34" charset="-128"/>
              </a:defRPr>
            </a:lvl2pPr>
            <a:lvl3pPr marL="1143000" indent="-228600" eaLnBrk="0" hangingPunct="0">
              <a:defRPr sz="10100">
                <a:solidFill>
                  <a:schemeClr val="tx1"/>
                </a:solidFill>
                <a:latin typeface="Arial" charset="0"/>
                <a:ea typeface="ＭＳ Ｐゴシック" pitchFamily="34" charset="-128"/>
              </a:defRPr>
            </a:lvl3pPr>
            <a:lvl4pPr marL="1600200" indent="-228600" eaLnBrk="0" hangingPunct="0">
              <a:defRPr sz="10100">
                <a:solidFill>
                  <a:schemeClr val="tx1"/>
                </a:solidFill>
                <a:latin typeface="Arial" charset="0"/>
                <a:ea typeface="ＭＳ Ｐゴシック" pitchFamily="34" charset="-128"/>
              </a:defRPr>
            </a:lvl4pPr>
            <a:lvl5pPr marL="2057400" indent="-228600" eaLnBrk="0" hangingPunct="0">
              <a:defRPr sz="101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0100">
                <a:solidFill>
                  <a:schemeClr val="tx1"/>
                </a:solidFill>
                <a:latin typeface="Arial" charset="0"/>
                <a:ea typeface="ＭＳ Ｐゴシック" pitchFamily="34" charset="-128"/>
              </a:defRPr>
            </a:lvl9pPr>
          </a:lstStyle>
          <a:p>
            <a:pPr algn="ctr"/>
            <a:r>
              <a:rPr lang="en-US" altLang="zh-TW" sz="4800" b="1" i="1" dirty="0" smtClean="0"/>
              <a:t>Computation Models for Semantic Tagging</a:t>
            </a:r>
            <a:endParaRPr lang="en-US" altLang="zh-TW" sz="4800" b="1" i="1" dirty="0"/>
          </a:p>
        </p:txBody>
      </p:sp>
      <p:sp>
        <p:nvSpPr>
          <p:cNvPr id="71" name="Text Box 14"/>
          <p:cNvSpPr txBox="1">
            <a:spLocks noChangeArrowheads="1"/>
          </p:cNvSpPr>
          <p:nvPr/>
        </p:nvSpPr>
        <p:spPr bwMode="auto">
          <a:xfrm>
            <a:off x="31834019" y="4397779"/>
            <a:ext cx="10532422" cy="859806"/>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lvl1pPr eaLnBrk="0" hangingPunct="0">
              <a:defRPr sz="10100">
                <a:solidFill>
                  <a:schemeClr val="tx1"/>
                </a:solidFill>
                <a:latin typeface="Arial" charset="0"/>
                <a:ea typeface="ＭＳ Ｐゴシック" pitchFamily="34" charset="-128"/>
              </a:defRPr>
            </a:lvl1pPr>
            <a:lvl2pPr marL="742950" indent="-285750" eaLnBrk="0" hangingPunct="0">
              <a:defRPr sz="10100">
                <a:solidFill>
                  <a:schemeClr val="tx1"/>
                </a:solidFill>
                <a:latin typeface="Arial" charset="0"/>
                <a:ea typeface="ＭＳ Ｐゴシック" pitchFamily="34" charset="-128"/>
              </a:defRPr>
            </a:lvl2pPr>
            <a:lvl3pPr marL="1143000" indent="-228600" eaLnBrk="0" hangingPunct="0">
              <a:defRPr sz="10100">
                <a:solidFill>
                  <a:schemeClr val="tx1"/>
                </a:solidFill>
                <a:latin typeface="Arial" charset="0"/>
                <a:ea typeface="ＭＳ Ｐゴシック" pitchFamily="34" charset="-128"/>
              </a:defRPr>
            </a:lvl3pPr>
            <a:lvl4pPr marL="1600200" indent="-228600" eaLnBrk="0" hangingPunct="0">
              <a:defRPr sz="10100">
                <a:solidFill>
                  <a:schemeClr val="tx1"/>
                </a:solidFill>
                <a:latin typeface="Arial" charset="0"/>
                <a:ea typeface="ＭＳ Ｐゴシック" pitchFamily="34" charset="-128"/>
              </a:defRPr>
            </a:lvl4pPr>
            <a:lvl5pPr marL="2057400" indent="-228600" eaLnBrk="0" hangingPunct="0">
              <a:defRPr sz="101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0100">
                <a:solidFill>
                  <a:schemeClr val="tx1"/>
                </a:solidFill>
                <a:latin typeface="Arial" charset="0"/>
                <a:ea typeface="ＭＳ Ｐゴシック" pitchFamily="34" charset="-128"/>
              </a:defRPr>
            </a:lvl9pPr>
          </a:lstStyle>
          <a:p>
            <a:pPr algn="ctr"/>
            <a:r>
              <a:rPr lang="en-US" altLang="zh-TW" sz="4800" b="1" i="1" dirty="0" smtClean="0"/>
              <a:t>Experiments</a:t>
            </a:r>
            <a:endParaRPr lang="en-US" altLang="zh-TW" sz="4800" b="1" i="1" dirty="0"/>
          </a:p>
        </p:txBody>
      </p:sp>
      <p:pic>
        <p:nvPicPr>
          <p:cNvPr id="14" name="Picture 13"/>
          <p:cNvPicPr>
            <a:picLocks/>
          </p:cNvPicPr>
          <p:nvPr/>
        </p:nvPicPr>
        <p:blipFill>
          <a:blip r:embed="rId5"/>
          <a:stretch>
            <a:fillRect/>
          </a:stretch>
        </p:blipFill>
        <p:spPr>
          <a:xfrm>
            <a:off x="736319" y="96134"/>
            <a:ext cx="6515100" cy="4160788"/>
          </a:xfrm>
          <a:prstGeom prst="rect">
            <a:avLst/>
          </a:prstGeom>
        </p:spPr>
      </p:pic>
      <p:grpSp>
        <p:nvGrpSpPr>
          <p:cNvPr id="30" name="Group 29"/>
          <p:cNvGrpSpPr/>
          <p:nvPr/>
        </p:nvGrpSpPr>
        <p:grpSpPr>
          <a:xfrm>
            <a:off x="424120" y="15816794"/>
            <a:ext cx="10532422" cy="14014841"/>
            <a:chOff x="424120" y="15458312"/>
            <a:chExt cx="10532422" cy="14357923"/>
          </a:xfrm>
        </p:grpSpPr>
        <p:sp>
          <p:nvSpPr>
            <p:cNvPr id="32" name="Text Box 14"/>
            <p:cNvSpPr txBox="1">
              <a:spLocks noChangeArrowheads="1"/>
            </p:cNvSpPr>
            <p:nvPr/>
          </p:nvSpPr>
          <p:spPr bwMode="auto">
            <a:xfrm>
              <a:off x="424120" y="15509114"/>
              <a:ext cx="10532422" cy="85134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lvl1pPr eaLnBrk="0" hangingPunct="0">
                <a:defRPr sz="10100">
                  <a:solidFill>
                    <a:schemeClr val="tx1"/>
                  </a:solidFill>
                  <a:latin typeface="Arial" charset="0"/>
                  <a:ea typeface="ＭＳ Ｐゴシック" pitchFamily="34" charset="-128"/>
                </a:defRPr>
              </a:lvl1pPr>
              <a:lvl2pPr marL="742950" indent="-285750" eaLnBrk="0" hangingPunct="0">
                <a:defRPr sz="10100">
                  <a:solidFill>
                    <a:schemeClr val="tx1"/>
                  </a:solidFill>
                  <a:latin typeface="Arial" charset="0"/>
                  <a:ea typeface="ＭＳ Ｐゴシック" pitchFamily="34" charset="-128"/>
                </a:defRPr>
              </a:lvl2pPr>
              <a:lvl3pPr marL="1143000" indent="-228600" eaLnBrk="0" hangingPunct="0">
                <a:defRPr sz="10100">
                  <a:solidFill>
                    <a:schemeClr val="tx1"/>
                  </a:solidFill>
                  <a:latin typeface="Arial" charset="0"/>
                  <a:ea typeface="ＭＳ Ｐゴシック" pitchFamily="34" charset="-128"/>
                </a:defRPr>
              </a:lvl3pPr>
              <a:lvl4pPr marL="1600200" indent="-228600" eaLnBrk="0" hangingPunct="0">
                <a:defRPr sz="10100">
                  <a:solidFill>
                    <a:schemeClr val="tx1"/>
                  </a:solidFill>
                  <a:latin typeface="Arial" charset="0"/>
                  <a:ea typeface="ＭＳ Ｐゴシック" pitchFamily="34" charset="-128"/>
                </a:defRPr>
              </a:lvl4pPr>
              <a:lvl5pPr marL="2057400" indent="-228600" eaLnBrk="0" hangingPunct="0">
                <a:defRPr sz="101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0100">
                  <a:solidFill>
                    <a:schemeClr val="tx1"/>
                  </a:solidFill>
                  <a:latin typeface="Arial" charset="0"/>
                  <a:ea typeface="ＭＳ Ｐゴシック" pitchFamily="34" charset="-128"/>
                </a:defRPr>
              </a:lvl9pPr>
            </a:lstStyle>
            <a:p>
              <a:pPr algn="ctr"/>
              <a:r>
                <a:rPr lang="en-US" altLang="zh-TW" sz="4800" b="1" i="1" dirty="0" smtClean="0"/>
                <a:t>Processing Steps</a:t>
              </a:r>
            </a:p>
          </p:txBody>
        </p:sp>
        <p:sp>
          <p:nvSpPr>
            <p:cNvPr id="33" name="Rectangle 13"/>
            <p:cNvSpPr>
              <a:spLocks noChangeArrowheads="1"/>
            </p:cNvSpPr>
            <p:nvPr/>
          </p:nvSpPr>
          <p:spPr bwMode="auto">
            <a:xfrm>
              <a:off x="424120" y="15458312"/>
              <a:ext cx="10532422" cy="14357923"/>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zh-TW"/>
            </a:p>
          </p:txBody>
        </p:sp>
      </p:grpSp>
      <p:sp>
        <p:nvSpPr>
          <p:cNvPr id="22" name="TextBox 21"/>
          <p:cNvSpPr txBox="1"/>
          <p:nvPr/>
        </p:nvSpPr>
        <p:spPr>
          <a:xfrm>
            <a:off x="11780505" y="7932345"/>
            <a:ext cx="9956271" cy="1754327"/>
          </a:xfrm>
          <a:prstGeom prst="rect">
            <a:avLst/>
          </a:prstGeom>
          <a:noFill/>
        </p:spPr>
        <p:txBody>
          <a:bodyPr wrap="square" rtlCol="0">
            <a:spAutoFit/>
          </a:bodyPr>
          <a:lstStyle/>
          <a:p>
            <a:pPr marL="571500" indent="-571500">
              <a:buFont typeface="Wingdings" charset="2"/>
              <a:buChar char="§"/>
            </a:pPr>
            <a:r>
              <a:rPr lang="en-US" sz="3600" b="1" dirty="0" smtClean="0">
                <a:solidFill>
                  <a:schemeClr val="tx2">
                    <a:lumMod val="75000"/>
                  </a:schemeClr>
                </a:solidFill>
              </a:rPr>
              <a:t>Semi-Markov CRFs </a:t>
            </a:r>
            <a:r>
              <a:rPr lang="en-US" sz="3600" dirty="0" smtClean="0"/>
              <a:t>(</a:t>
            </a:r>
            <a:r>
              <a:rPr lang="en-US" sz="3600" dirty="0" err="1" smtClean="0"/>
              <a:t>Sarawagi</a:t>
            </a:r>
            <a:r>
              <a:rPr lang="en-US" sz="3600" dirty="0" smtClean="0"/>
              <a:t> &amp; Cohen 04)</a:t>
            </a:r>
          </a:p>
          <a:p>
            <a:pPr marL="571500" indent="-571500">
              <a:buFont typeface="Wingdings" charset="2"/>
              <a:buChar char="§"/>
            </a:pPr>
            <a:r>
              <a:rPr lang="en-US" sz="3600" dirty="0" smtClean="0"/>
              <a:t>Discriminative probabilistic sequential model</a:t>
            </a:r>
          </a:p>
          <a:p>
            <a:pPr marL="571500" indent="-571500">
              <a:spcAft>
                <a:spcPts val="1800"/>
              </a:spcAft>
              <a:buFont typeface="Wingdings" charset="2"/>
              <a:buChar char="§"/>
            </a:pPr>
            <a:r>
              <a:rPr lang="en-US" sz="3600" dirty="0" smtClean="0"/>
              <a:t>Undirected graphical model</a:t>
            </a:r>
          </a:p>
        </p:txBody>
      </p:sp>
      <p:grpSp>
        <p:nvGrpSpPr>
          <p:cNvPr id="31" name="Agrupar 30"/>
          <p:cNvGrpSpPr/>
          <p:nvPr/>
        </p:nvGrpSpPr>
        <p:grpSpPr>
          <a:xfrm>
            <a:off x="649320" y="17027778"/>
            <a:ext cx="10131837" cy="12545322"/>
            <a:chOff x="649320" y="13283372"/>
            <a:chExt cx="10131837" cy="12545322"/>
          </a:xfrm>
        </p:grpSpPr>
        <p:sp>
          <p:nvSpPr>
            <p:cNvPr id="24" name="Rectángulo 23"/>
            <p:cNvSpPr/>
            <p:nvPr/>
          </p:nvSpPr>
          <p:spPr>
            <a:xfrm>
              <a:off x="679562" y="14521736"/>
              <a:ext cx="10101595" cy="2973943"/>
            </a:xfrm>
            <a:prstGeom prst="rect">
              <a:avLst/>
            </a:prstGeom>
            <a:gradFill>
              <a:gsLst>
                <a:gs pos="0">
                  <a:schemeClr val="accent1">
                    <a:tint val="100000"/>
                    <a:shade val="100000"/>
                    <a:satMod val="130000"/>
                  </a:schemeClr>
                </a:gs>
                <a:gs pos="27000">
                  <a:schemeClr val="accent1">
                    <a:tint val="50000"/>
                    <a:shade val="100000"/>
                    <a:satMod val="350000"/>
                    <a:alpha val="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8" name="Rectángulo 67"/>
            <p:cNvSpPr/>
            <p:nvPr/>
          </p:nvSpPr>
          <p:spPr>
            <a:xfrm>
              <a:off x="649320" y="17626771"/>
              <a:ext cx="10101595" cy="3952479"/>
            </a:xfrm>
            <a:prstGeom prst="rect">
              <a:avLst/>
            </a:prstGeom>
            <a:gradFill flip="none" rotWithShape="1">
              <a:gsLst>
                <a:gs pos="0">
                  <a:schemeClr val="bg1">
                    <a:lumMod val="75000"/>
                  </a:schemeClr>
                </a:gs>
                <a:gs pos="100000">
                  <a:srgbClr val="FFFFFF"/>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9" name="Rectángulo 68"/>
            <p:cNvSpPr/>
            <p:nvPr/>
          </p:nvSpPr>
          <p:spPr>
            <a:xfrm>
              <a:off x="679562" y="21728402"/>
              <a:ext cx="10101595" cy="4100292"/>
            </a:xfrm>
            <a:prstGeom prst="rect">
              <a:avLst/>
            </a:prstGeom>
            <a:gradFill flip="none" rotWithShape="1">
              <a:gsLst>
                <a:gs pos="0">
                  <a:schemeClr val="bg1">
                    <a:lumMod val="75000"/>
                  </a:schemeClr>
                </a:gs>
                <a:gs pos="100000">
                  <a:srgbClr val="FFFFFF"/>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TextBox 9"/>
            <p:cNvSpPr txBox="1"/>
            <p:nvPr/>
          </p:nvSpPr>
          <p:spPr>
            <a:xfrm>
              <a:off x="649320" y="13283372"/>
              <a:ext cx="10131837" cy="12511119"/>
            </a:xfrm>
            <a:prstGeom prst="rect">
              <a:avLst/>
            </a:prstGeom>
            <a:noFill/>
          </p:spPr>
          <p:txBody>
            <a:bodyPr wrap="square" rtlCol="0">
              <a:spAutoFit/>
            </a:bodyPr>
            <a:lstStyle/>
            <a:p>
              <a:r>
                <a:rPr lang="en-US" altLang="zh-TW" sz="3600" dirty="0" smtClean="0"/>
                <a:t>Text/Speech</a:t>
              </a:r>
            </a:p>
            <a:p>
              <a:pPr algn="ctr"/>
              <a:r>
                <a:rPr lang="en-US" altLang="zh-TW" sz="3600" i="1" dirty="0" smtClean="0"/>
                <a:t>“cheap </a:t>
              </a:r>
              <a:r>
                <a:rPr lang="en-US" altLang="zh-TW" sz="3600" i="1" dirty="0" err="1"/>
                <a:t>italian</a:t>
              </a:r>
              <a:r>
                <a:rPr lang="en-US" altLang="zh-TW" sz="3600" i="1" dirty="0"/>
                <a:t> restaurants in </a:t>
              </a:r>
              <a:r>
                <a:rPr lang="en-US" altLang="zh-TW" sz="3600" i="1" dirty="0" err="1"/>
                <a:t>doha</a:t>
              </a:r>
              <a:r>
                <a:rPr lang="en-US" altLang="zh-TW" sz="3600" i="1" dirty="0"/>
                <a:t> with take </a:t>
              </a:r>
              <a:r>
                <a:rPr lang="en-US" altLang="zh-TW" sz="3600" i="1" dirty="0" smtClean="0"/>
                <a:t>out”</a:t>
              </a:r>
            </a:p>
            <a:p>
              <a:pPr algn="ctr"/>
              <a:endParaRPr lang="en-US" altLang="zh-TW" sz="3600" b="1" i="1" dirty="0"/>
            </a:p>
            <a:p>
              <a:pPr algn="ctr"/>
              <a:endParaRPr lang="en-US" altLang="zh-TW" sz="3600" b="1" i="1" dirty="0" smtClean="0"/>
            </a:p>
            <a:p>
              <a:endParaRPr lang="en-US" altLang="zh-TW" sz="2000" b="1" i="1" dirty="0"/>
            </a:p>
            <a:p>
              <a:r>
                <a:rPr lang="en-US" altLang="zh-TW" sz="3600" dirty="0" smtClean="0"/>
                <a:t>Semantically segmented text</a:t>
              </a:r>
            </a:p>
            <a:p>
              <a:pPr algn="ctr"/>
              <a:r>
                <a:rPr lang="en-US" altLang="zh-TW" sz="3600" i="1" dirty="0" smtClean="0"/>
                <a:t>(cheap) (</a:t>
              </a:r>
              <a:r>
                <a:rPr lang="en-US" altLang="zh-TW" sz="3600" i="1" dirty="0" err="1" smtClean="0"/>
                <a:t>italian</a:t>
              </a:r>
              <a:r>
                <a:rPr lang="en-US" altLang="zh-TW" sz="3600" i="1" dirty="0" smtClean="0"/>
                <a:t>) </a:t>
              </a:r>
              <a:r>
                <a:rPr lang="en-US" altLang="zh-TW" sz="3600" i="1" dirty="0"/>
                <a:t>restaurants in </a:t>
              </a:r>
              <a:r>
                <a:rPr lang="en-US" altLang="zh-TW" sz="3600" i="1" dirty="0" smtClean="0"/>
                <a:t>(</a:t>
              </a:r>
              <a:r>
                <a:rPr lang="en-US" altLang="zh-TW" sz="3600" i="1" dirty="0" err="1" smtClean="0"/>
                <a:t>doha</a:t>
              </a:r>
              <a:r>
                <a:rPr lang="en-US" altLang="zh-TW" sz="3600" i="1" dirty="0" smtClean="0"/>
                <a:t>) </a:t>
              </a:r>
              <a:r>
                <a:rPr lang="en-US" altLang="zh-TW" sz="3600" i="1" dirty="0"/>
                <a:t>with </a:t>
              </a:r>
              <a:r>
                <a:rPr lang="en-US" altLang="zh-TW" sz="3600" i="1" dirty="0" smtClean="0"/>
                <a:t>(take out)</a:t>
              </a:r>
            </a:p>
            <a:p>
              <a:r>
                <a:rPr lang="en-US" sz="2400" b="1" dirty="0" smtClean="0">
                  <a:solidFill>
                    <a:srgbClr val="FF0000"/>
                  </a:solidFill>
                  <a:latin typeface="Courier New"/>
                  <a:cs typeface="Courier New"/>
                </a:rPr>
                <a:t>&lt;Price&gt; &lt;Cuisine&gt;               &lt;City&gt;      &lt;Amenity&gt;</a:t>
              </a:r>
            </a:p>
            <a:p>
              <a:endParaRPr lang="en-US" sz="3600" dirty="0" smtClean="0">
                <a:cs typeface="Courier New"/>
              </a:endParaRPr>
            </a:p>
            <a:p>
              <a:endParaRPr lang="en-US" sz="3600" dirty="0" smtClean="0">
                <a:cs typeface="Courier New"/>
              </a:endParaRPr>
            </a:p>
            <a:p>
              <a:endParaRPr lang="en-US" sz="3600" dirty="0" smtClean="0">
                <a:cs typeface="Courier New"/>
              </a:endParaRPr>
            </a:p>
            <a:p>
              <a:r>
                <a:rPr lang="en-US" sz="3600" dirty="0" smtClean="0">
                  <a:cs typeface="Courier New"/>
                </a:rPr>
                <a:t>Semantic representation</a:t>
              </a:r>
            </a:p>
            <a:p>
              <a:r>
                <a:rPr lang="en-US" sz="3600" dirty="0" smtClean="0">
                  <a:latin typeface="Courier"/>
                  <a:cs typeface="Courier"/>
                </a:rPr>
                <a:t>     </a:t>
              </a:r>
              <a:r>
                <a:rPr lang="en-US" sz="3200" b="1" dirty="0" smtClean="0">
                  <a:latin typeface="Courier"/>
                  <a:cs typeface="Courier"/>
                </a:rPr>
                <a:t>{“</a:t>
              </a:r>
              <a:r>
                <a:rPr lang="en-US" sz="3200" b="1" dirty="0">
                  <a:latin typeface="Courier"/>
                  <a:cs typeface="Courier"/>
                </a:rPr>
                <a:t>Price” : </a:t>
              </a:r>
              <a:r>
                <a:rPr lang="en-US" sz="3200" b="1" dirty="0">
                  <a:solidFill>
                    <a:srgbClr val="FF0000"/>
                  </a:solidFill>
                  <a:latin typeface="Courier"/>
                  <a:cs typeface="Courier"/>
                </a:rPr>
                <a:t>“low”</a:t>
              </a:r>
              <a:r>
                <a:rPr lang="en-US" sz="3200" b="1" dirty="0">
                  <a:latin typeface="Courier"/>
                  <a:cs typeface="Courier"/>
                </a:rPr>
                <a:t>,</a:t>
              </a:r>
            </a:p>
            <a:p>
              <a:r>
                <a:rPr lang="en-US" sz="3200" b="1" dirty="0" smtClean="0">
                  <a:latin typeface="Courier"/>
                  <a:cs typeface="Courier"/>
                </a:rPr>
                <a:t>       </a:t>
              </a:r>
              <a:r>
                <a:rPr lang="en-US" sz="3200" b="1" dirty="0">
                  <a:latin typeface="Courier"/>
                  <a:cs typeface="Courier"/>
                </a:rPr>
                <a:t>“Amenity” : “take out”,</a:t>
              </a:r>
            </a:p>
            <a:p>
              <a:r>
                <a:rPr lang="en-US" sz="3200" b="1" dirty="0">
                  <a:latin typeface="Courier"/>
                  <a:cs typeface="Courier"/>
                </a:rPr>
                <a:t>   </a:t>
              </a:r>
              <a:r>
                <a:rPr lang="en-US" sz="3200" b="1" dirty="0" smtClean="0">
                  <a:latin typeface="Courier"/>
                  <a:cs typeface="Courier"/>
                </a:rPr>
                <a:t>    </a:t>
              </a:r>
              <a:r>
                <a:rPr lang="en-US" sz="3200" b="1" dirty="0">
                  <a:latin typeface="Courier"/>
                  <a:cs typeface="Courier"/>
                </a:rPr>
                <a:t>“City” : “</a:t>
              </a:r>
              <a:r>
                <a:rPr lang="en-US" sz="3200" b="1" dirty="0" err="1">
                  <a:latin typeface="Courier"/>
                  <a:cs typeface="Courier"/>
                </a:rPr>
                <a:t>doha</a:t>
              </a:r>
              <a:r>
                <a:rPr lang="en-US" sz="3200" b="1" dirty="0">
                  <a:latin typeface="Courier"/>
                  <a:cs typeface="Courier"/>
                </a:rPr>
                <a:t>”,</a:t>
              </a:r>
            </a:p>
            <a:p>
              <a:r>
                <a:rPr lang="en-US" sz="3200" b="1" dirty="0">
                  <a:latin typeface="Courier"/>
                  <a:cs typeface="Courier"/>
                </a:rPr>
                <a:t>    </a:t>
              </a:r>
              <a:r>
                <a:rPr lang="en-US" sz="3200" b="1" dirty="0" smtClean="0">
                  <a:latin typeface="Courier"/>
                  <a:cs typeface="Courier"/>
                </a:rPr>
                <a:t>   “</a:t>
              </a:r>
              <a:r>
                <a:rPr lang="en-US" sz="3200" b="1" dirty="0">
                  <a:latin typeface="Courier"/>
                  <a:cs typeface="Courier"/>
                </a:rPr>
                <a:t>Cuisine” : “</a:t>
              </a:r>
              <a:r>
                <a:rPr lang="en-US" sz="3200" b="1" dirty="0" err="1">
                  <a:latin typeface="Courier"/>
                  <a:cs typeface="Courier"/>
                </a:rPr>
                <a:t>italian</a:t>
              </a:r>
              <a:r>
                <a:rPr lang="en-US" sz="3200" b="1" dirty="0">
                  <a:latin typeface="Courier"/>
                  <a:cs typeface="Courier"/>
                </a:rPr>
                <a:t>”}</a:t>
              </a:r>
              <a:endParaRPr lang="en-US" sz="3200" b="1" dirty="0" smtClean="0">
                <a:cs typeface="Courier New"/>
              </a:endParaRPr>
            </a:p>
            <a:p>
              <a:endParaRPr lang="en-US" sz="3600" dirty="0" smtClean="0">
                <a:cs typeface="Courier New"/>
              </a:endParaRPr>
            </a:p>
            <a:p>
              <a:endParaRPr lang="en-US" sz="3600" dirty="0">
                <a:cs typeface="Courier New"/>
              </a:endParaRPr>
            </a:p>
            <a:p>
              <a:endParaRPr lang="en-US" sz="2000" dirty="0" smtClean="0">
                <a:cs typeface="Courier New"/>
              </a:endParaRPr>
            </a:p>
            <a:p>
              <a:r>
                <a:rPr lang="en-US" sz="3600" dirty="0" smtClean="0">
                  <a:cs typeface="Courier New"/>
                </a:rPr>
                <a:t>DB query</a:t>
              </a:r>
            </a:p>
            <a:p>
              <a:pPr indent="0">
                <a:spcAft>
                  <a:spcPct val="25000"/>
                </a:spcAft>
              </a:pPr>
              <a:r>
                <a:rPr lang="en-US" altLang="zh-TW" sz="3600" dirty="0">
                  <a:latin typeface="Courier New"/>
                </a:rPr>
                <a:t> </a:t>
              </a:r>
              <a:r>
                <a:rPr lang="en-US" altLang="zh-TW" sz="2800" b="1" dirty="0">
                  <a:latin typeface="Courier New"/>
                </a:rPr>
                <a:t>{$and [{“cuisine</a:t>
              </a:r>
              <a:r>
                <a:rPr lang="en-US" altLang="zh-TW" sz="2800" b="1" dirty="0" smtClean="0">
                  <a:latin typeface="Courier New"/>
                </a:rPr>
                <a:t>”:{</a:t>
              </a:r>
              <a:r>
                <a:rPr lang="en-US" altLang="zh-TW" sz="2800" b="1" dirty="0">
                  <a:latin typeface="Courier New"/>
                </a:rPr>
                <a:t>“$regex</a:t>
              </a:r>
              <a:r>
                <a:rPr lang="en-US" altLang="zh-TW" sz="2800" b="1" dirty="0" smtClean="0">
                  <a:latin typeface="Courier New"/>
                </a:rPr>
                <a:t>”:“</a:t>
              </a:r>
              <a:r>
                <a:rPr lang="en-US" altLang="zh-TW" sz="2800" b="1" dirty="0" err="1">
                  <a:latin typeface="Courier New"/>
                </a:rPr>
                <a:t>italian</a:t>
              </a:r>
              <a:r>
                <a:rPr lang="en-US" altLang="zh-TW" sz="2800" b="1" dirty="0">
                  <a:latin typeface="Courier New"/>
                </a:rPr>
                <a:t>”}},</a:t>
              </a:r>
            </a:p>
            <a:p>
              <a:pPr indent="0">
                <a:spcAft>
                  <a:spcPct val="25000"/>
                </a:spcAft>
              </a:pPr>
              <a:r>
                <a:rPr lang="en-US" altLang="zh-TW" sz="2800" b="1" dirty="0">
                  <a:latin typeface="Courier New"/>
                </a:rPr>
                <a:t>         {“city</a:t>
              </a:r>
              <a:r>
                <a:rPr lang="en-US" altLang="zh-TW" sz="2800" b="1" dirty="0" smtClean="0">
                  <a:latin typeface="Courier New"/>
                </a:rPr>
                <a:t>”:{</a:t>
              </a:r>
              <a:r>
                <a:rPr lang="en-US" altLang="zh-TW" sz="2800" b="1" dirty="0">
                  <a:latin typeface="Courier New"/>
                </a:rPr>
                <a:t>“$regex</a:t>
              </a:r>
              <a:r>
                <a:rPr lang="en-US" altLang="zh-TW" sz="2800" b="1" dirty="0" smtClean="0">
                  <a:latin typeface="Courier New"/>
                </a:rPr>
                <a:t>”:“</a:t>
              </a:r>
              <a:r>
                <a:rPr lang="en-US" altLang="zh-TW" sz="2800" b="1" dirty="0" err="1">
                  <a:latin typeface="Courier New"/>
                </a:rPr>
                <a:t>doha</a:t>
              </a:r>
              <a:r>
                <a:rPr lang="en-US" altLang="zh-TW" sz="2800" b="1" dirty="0">
                  <a:latin typeface="Courier New"/>
                </a:rPr>
                <a:t>”}},</a:t>
              </a:r>
            </a:p>
            <a:p>
              <a:pPr indent="0">
                <a:spcAft>
                  <a:spcPct val="25000"/>
                </a:spcAft>
              </a:pPr>
              <a:r>
                <a:rPr lang="en-US" altLang="zh-TW" sz="2800" b="1" dirty="0">
                  <a:latin typeface="Courier New"/>
                </a:rPr>
                <a:t>         {“price</a:t>
              </a:r>
              <a:r>
                <a:rPr lang="en-US" altLang="zh-TW" sz="2800" b="1" dirty="0" smtClean="0">
                  <a:latin typeface="Courier New"/>
                </a:rPr>
                <a:t>”:{</a:t>
              </a:r>
              <a:r>
                <a:rPr lang="en-US" altLang="zh-TW" sz="2800" b="1" dirty="0">
                  <a:latin typeface="Courier New"/>
                </a:rPr>
                <a:t>“$</a:t>
              </a:r>
              <a:r>
                <a:rPr lang="en-US" altLang="zh-TW" sz="2800" b="1" dirty="0" err="1">
                  <a:latin typeface="Courier New"/>
                </a:rPr>
                <a:t>regex</a:t>
              </a:r>
              <a:r>
                <a:rPr lang="en-US" altLang="zh-TW" sz="2800" b="1" dirty="0" err="1" smtClean="0">
                  <a:latin typeface="Courier New"/>
                </a:rPr>
                <a:t>”:“</a:t>
              </a:r>
              <a:r>
                <a:rPr lang="en-US" altLang="zh-TW" sz="2800" b="1" dirty="0" err="1">
                  <a:latin typeface="Courier New"/>
                </a:rPr>
                <a:t>low</a:t>
              </a:r>
              <a:r>
                <a:rPr lang="en-US" altLang="zh-TW" sz="2800" b="1" dirty="0">
                  <a:latin typeface="Courier New"/>
                </a:rPr>
                <a:t>”}},</a:t>
              </a:r>
            </a:p>
            <a:p>
              <a:pPr indent="0">
                <a:spcAft>
                  <a:spcPct val="25000"/>
                </a:spcAft>
              </a:pPr>
              <a:r>
                <a:rPr lang="en-US" altLang="zh-TW" sz="2800" b="1" dirty="0">
                  <a:latin typeface="Courier New"/>
                </a:rPr>
                <a:t>         {“amenity</a:t>
              </a:r>
              <a:r>
                <a:rPr lang="en-US" altLang="zh-TW" sz="2800" b="1" dirty="0" smtClean="0">
                  <a:latin typeface="Courier New"/>
                </a:rPr>
                <a:t>”:{</a:t>
              </a:r>
              <a:r>
                <a:rPr lang="en-US" altLang="zh-TW" sz="2800" b="1" dirty="0">
                  <a:latin typeface="Courier New"/>
                </a:rPr>
                <a:t>“$</a:t>
              </a:r>
              <a:r>
                <a:rPr lang="en-US" altLang="zh-TW" sz="2800" b="1" dirty="0" err="1">
                  <a:latin typeface="Courier New"/>
                </a:rPr>
                <a:t>regex</a:t>
              </a:r>
              <a:r>
                <a:rPr lang="en-US" altLang="zh-TW" sz="2800" b="1" dirty="0" err="1" smtClean="0">
                  <a:latin typeface="Courier New"/>
                </a:rPr>
                <a:t>”:“</a:t>
              </a:r>
              <a:r>
                <a:rPr lang="en-US" altLang="zh-TW" sz="2800" b="1" dirty="0" err="1">
                  <a:latin typeface="Courier New"/>
                </a:rPr>
                <a:t>carry</a:t>
              </a:r>
              <a:r>
                <a:rPr lang="en-US" altLang="zh-TW" sz="2800" b="1" dirty="0">
                  <a:latin typeface="Courier New"/>
                </a:rPr>
                <a:t> out”}}]</a:t>
              </a:r>
              <a:r>
                <a:rPr lang="en-US" altLang="zh-TW" sz="2800" b="1" dirty="0" smtClean="0">
                  <a:latin typeface="Courier New"/>
                </a:rPr>
                <a:t>}</a:t>
              </a:r>
            </a:p>
          </p:txBody>
        </p:sp>
        <p:grpSp>
          <p:nvGrpSpPr>
            <p:cNvPr id="3" name="Agrupar 2"/>
            <p:cNvGrpSpPr/>
            <p:nvPr/>
          </p:nvGrpSpPr>
          <p:grpSpPr>
            <a:xfrm>
              <a:off x="3637479" y="14599009"/>
              <a:ext cx="4689011" cy="1055455"/>
              <a:chOff x="3907679" y="14869229"/>
              <a:chExt cx="4689011" cy="1055455"/>
            </a:xfrm>
          </p:grpSpPr>
          <p:sp>
            <p:nvSpPr>
              <p:cNvPr id="58" name="Down Arrow 11"/>
              <p:cNvSpPr/>
              <p:nvPr/>
            </p:nvSpPr>
            <p:spPr>
              <a:xfrm>
                <a:off x="3907679" y="14946276"/>
                <a:ext cx="712780" cy="9784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uadroTexto 1"/>
              <p:cNvSpPr txBox="1"/>
              <p:nvPr/>
            </p:nvSpPr>
            <p:spPr>
              <a:xfrm>
                <a:off x="4706057" y="14869229"/>
                <a:ext cx="3890633" cy="769441"/>
              </a:xfrm>
              <a:prstGeom prst="rect">
                <a:avLst/>
              </a:prstGeom>
              <a:noFill/>
            </p:spPr>
            <p:txBody>
              <a:bodyPr wrap="none" rtlCol="0">
                <a:spAutoFit/>
              </a:bodyPr>
              <a:lstStyle/>
              <a:p>
                <a:r>
                  <a:rPr lang="es-ES" sz="4400" dirty="0" err="1" smtClean="0">
                    <a:solidFill>
                      <a:schemeClr val="tx2">
                        <a:lumMod val="75000"/>
                      </a:schemeClr>
                    </a:solidFill>
                  </a:rPr>
                  <a:t>Semantic</a:t>
                </a:r>
                <a:r>
                  <a:rPr lang="es-ES" sz="4400" dirty="0" smtClean="0">
                    <a:solidFill>
                      <a:schemeClr val="tx2">
                        <a:lumMod val="75000"/>
                      </a:schemeClr>
                    </a:solidFill>
                  </a:rPr>
                  <a:t> </a:t>
                </a:r>
                <a:r>
                  <a:rPr lang="es-ES" sz="4400" dirty="0" err="1" smtClean="0">
                    <a:solidFill>
                      <a:schemeClr val="tx2">
                        <a:lumMod val="75000"/>
                      </a:schemeClr>
                    </a:solidFill>
                  </a:rPr>
                  <a:t>tagger</a:t>
                </a:r>
                <a:endParaRPr lang="es-ES" sz="4400" dirty="0">
                  <a:solidFill>
                    <a:schemeClr val="tx2">
                      <a:lumMod val="75000"/>
                    </a:schemeClr>
                  </a:solidFill>
                </a:endParaRPr>
              </a:p>
            </p:txBody>
          </p:sp>
        </p:grpSp>
        <p:grpSp>
          <p:nvGrpSpPr>
            <p:cNvPr id="59" name="Agrupar 58"/>
            <p:cNvGrpSpPr/>
            <p:nvPr/>
          </p:nvGrpSpPr>
          <p:grpSpPr>
            <a:xfrm>
              <a:off x="3627724" y="17684834"/>
              <a:ext cx="4594785" cy="1055455"/>
              <a:chOff x="3907679" y="14869229"/>
              <a:chExt cx="4594785" cy="1055455"/>
            </a:xfrm>
          </p:grpSpPr>
          <p:sp>
            <p:nvSpPr>
              <p:cNvPr id="61" name="Down Arrow 11"/>
              <p:cNvSpPr/>
              <p:nvPr/>
            </p:nvSpPr>
            <p:spPr>
              <a:xfrm>
                <a:off x="3907679" y="14946276"/>
                <a:ext cx="712780" cy="9784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CuadroTexto 61"/>
              <p:cNvSpPr txBox="1"/>
              <p:nvPr/>
            </p:nvSpPr>
            <p:spPr>
              <a:xfrm>
                <a:off x="4706057" y="14869229"/>
                <a:ext cx="3796407" cy="769441"/>
              </a:xfrm>
              <a:prstGeom prst="rect">
                <a:avLst/>
              </a:prstGeom>
              <a:noFill/>
            </p:spPr>
            <p:txBody>
              <a:bodyPr wrap="none" rtlCol="0">
                <a:spAutoFit/>
              </a:bodyPr>
              <a:lstStyle/>
              <a:p>
                <a:r>
                  <a:rPr lang="es-ES" sz="4400" dirty="0" smtClean="0">
                    <a:solidFill>
                      <a:schemeClr val="tx2">
                        <a:lumMod val="75000"/>
                      </a:schemeClr>
                    </a:solidFill>
                  </a:rPr>
                  <a:t>Rule </a:t>
                </a:r>
                <a:r>
                  <a:rPr lang="es-ES" sz="4400" dirty="0" err="1" smtClean="0">
                    <a:solidFill>
                      <a:schemeClr val="tx2">
                        <a:lumMod val="75000"/>
                      </a:schemeClr>
                    </a:solidFill>
                  </a:rPr>
                  <a:t>normalizer</a:t>
                </a:r>
                <a:endParaRPr lang="es-ES" sz="4400" dirty="0">
                  <a:solidFill>
                    <a:schemeClr val="tx2">
                      <a:lumMod val="75000"/>
                    </a:schemeClr>
                  </a:solidFill>
                </a:endParaRPr>
              </a:p>
            </p:txBody>
          </p:sp>
        </p:grpSp>
        <p:grpSp>
          <p:nvGrpSpPr>
            <p:cNvPr id="65" name="Agrupar 64"/>
            <p:cNvGrpSpPr/>
            <p:nvPr/>
          </p:nvGrpSpPr>
          <p:grpSpPr>
            <a:xfrm>
              <a:off x="3618004" y="21809468"/>
              <a:ext cx="4145418" cy="1055455"/>
              <a:chOff x="3907679" y="14869229"/>
              <a:chExt cx="4145418" cy="1055455"/>
            </a:xfrm>
          </p:grpSpPr>
          <p:sp>
            <p:nvSpPr>
              <p:cNvPr id="66" name="Down Arrow 11"/>
              <p:cNvSpPr/>
              <p:nvPr/>
            </p:nvSpPr>
            <p:spPr>
              <a:xfrm>
                <a:off x="3907679" y="14946276"/>
                <a:ext cx="712780" cy="9784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CuadroTexto 66"/>
              <p:cNvSpPr txBox="1"/>
              <p:nvPr/>
            </p:nvSpPr>
            <p:spPr>
              <a:xfrm>
                <a:off x="4706057" y="14869229"/>
                <a:ext cx="3347040" cy="769441"/>
              </a:xfrm>
              <a:prstGeom prst="rect">
                <a:avLst/>
              </a:prstGeom>
              <a:noFill/>
            </p:spPr>
            <p:txBody>
              <a:bodyPr wrap="none" rtlCol="0">
                <a:spAutoFit/>
              </a:bodyPr>
              <a:lstStyle/>
              <a:p>
                <a:r>
                  <a:rPr lang="es-ES" sz="4400" dirty="0" err="1" smtClean="0">
                    <a:solidFill>
                      <a:schemeClr val="tx2">
                        <a:lumMod val="75000"/>
                      </a:schemeClr>
                    </a:solidFill>
                  </a:rPr>
                  <a:t>Query</a:t>
                </a:r>
                <a:r>
                  <a:rPr lang="es-ES" sz="4400" dirty="0" smtClean="0">
                    <a:solidFill>
                      <a:schemeClr val="tx2">
                        <a:lumMod val="75000"/>
                      </a:schemeClr>
                    </a:solidFill>
                  </a:rPr>
                  <a:t> </a:t>
                </a:r>
                <a:r>
                  <a:rPr lang="es-ES" sz="4400" dirty="0" err="1" smtClean="0">
                    <a:solidFill>
                      <a:schemeClr val="tx2">
                        <a:lumMod val="75000"/>
                      </a:schemeClr>
                    </a:solidFill>
                  </a:rPr>
                  <a:t>builder</a:t>
                </a:r>
                <a:endParaRPr lang="es-ES" sz="4400" dirty="0">
                  <a:solidFill>
                    <a:schemeClr val="tx2">
                      <a:lumMod val="75000"/>
                    </a:schemeClr>
                  </a:solidFill>
                </a:endParaRPr>
              </a:p>
            </p:txBody>
          </p:sp>
        </p:grpSp>
      </p:grpSp>
      <p:pic>
        <p:nvPicPr>
          <p:cNvPr id="35" name="Imagen 34" descr="cheap_italia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983" y="5805315"/>
            <a:ext cx="9476907" cy="6933973"/>
          </a:xfrm>
          <a:prstGeom prst="rect">
            <a:avLst/>
          </a:prstGeom>
        </p:spPr>
      </p:pic>
      <p:pic>
        <p:nvPicPr>
          <p:cNvPr id="16" name="Imagen 15" descr="query_exampl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1662" y="19012155"/>
            <a:ext cx="6673880" cy="1883087"/>
          </a:xfrm>
          <a:prstGeom prst="rect">
            <a:avLst/>
          </a:prstGeom>
        </p:spPr>
      </p:pic>
      <p:pic>
        <p:nvPicPr>
          <p:cNvPr id="77" name="Image 46" descr="TreeKernelFeatures.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059703" y="18492306"/>
            <a:ext cx="5307988" cy="423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 Box 15"/>
          <p:cNvSpPr txBox="1">
            <a:spLocks noChangeArrowheads="1"/>
          </p:cNvSpPr>
          <p:nvPr/>
        </p:nvSpPr>
        <p:spPr bwMode="auto">
          <a:xfrm>
            <a:off x="11964896" y="17262985"/>
            <a:ext cx="6748764" cy="1107996"/>
          </a:xfrm>
          <a:prstGeom prst="rect">
            <a:avLst/>
          </a:prstGeom>
          <a:solidFill>
            <a:schemeClr val="bg1"/>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228600" tIns="0" rIns="320040" bIns="0">
            <a:spAutoFit/>
          </a:bodyPr>
          <a:lstStyle>
            <a:lvl1pPr indent="360363" defTabSz="5273675" eaLnBrk="0" hangingPunct="0">
              <a:defRPr sz="10100">
                <a:solidFill>
                  <a:schemeClr val="tx1"/>
                </a:solidFill>
                <a:latin typeface="Arial" charset="0"/>
                <a:ea typeface="ＭＳ Ｐゴシック" pitchFamily="34" charset="-128"/>
              </a:defRPr>
            </a:lvl1pPr>
            <a:lvl2pPr marL="815975" indent="-452438" defTabSz="5273675" eaLnBrk="0" hangingPunct="0">
              <a:defRPr sz="10100">
                <a:solidFill>
                  <a:schemeClr val="tx1"/>
                </a:solidFill>
                <a:latin typeface="Arial" charset="0"/>
                <a:ea typeface="ＭＳ Ｐゴシック" pitchFamily="34" charset="-128"/>
              </a:defRPr>
            </a:lvl2pPr>
            <a:lvl3pPr marL="1143000" indent="-228600" defTabSz="5273675" eaLnBrk="0" hangingPunct="0">
              <a:defRPr sz="10100">
                <a:solidFill>
                  <a:schemeClr val="tx1"/>
                </a:solidFill>
                <a:latin typeface="Arial" charset="0"/>
                <a:ea typeface="ＭＳ Ｐゴシック" pitchFamily="34" charset="-128"/>
              </a:defRPr>
            </a:lvl3pPr>
            <a:lvl4pPr marL="1600200" indent="-228600" defTabSz="5273675" eaLnBrk="0" hangingPunct="0">
              <a:defRPr sz="10100">
                <a:solidFill>
                  <a:schemeClr val="tx1"/>
                </a:solidFill>
                <a:latin typeface="Arial" charset="0"/>
                <a:ea typeface="ＭＳ Ｐゴシック" pitchFamily="34" charset="-128"/>
              </a:defRPr>
            </a:lvl4pPr>
            <a:lvl5pPr marL="2057400" indent="-228600" defTabSz="5273675" eaLnBrk="0" hangingPunct="0">
              <a:defRPr sz="10100">
                <a:solidFill>
                  <a:schemeClr val="tx1"/>
                </a:solidFill>
                <a:latin typeface="Arial" charset="0"/>
                <a:ea typeface="ＭＳ Ｐゴシック" pitchFamily="34" charset="-128"/>
              </a:defRPr>
            </a:lvl5pPr>
            <a:lvl6pPr marL="25146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9pPr>
          </a:lstStyle>
          <a:p>
            <a:pPr indent="0" algn="ctr"/>
            <a:r>
              <a:rPr lang="en-US" altLang="zh-TW" sz="3600" b="1" dirty="0" smtClean="0">
                <a:latin typeface="+mn-lt"/>
              </a:rPr>
              <a:t>Hypothesis representations in</a:t>
            </a:r>
          </a:p>
          <a:p>
            <a:pPr indent="0" algn="ctr"/>
            <a:r>
              <a:rPr lang="en-US" altLang="zh-TW" sz="3600" b="1" dirty="0" smtClean="0">
                <a:latin typeface="+mn-lt"/>
              </a:rPr>
              <a:t> form of semantic trees</a:t>
            </a:r>
          </a:p>
        </p:txBody>
      </p:sp>
      <p:sp>
        <p:nvSpPr>
          <p:cNvPr id="86" name="Text Box 15"/>
          <p:cNvSpPr txBox="1">
            <a:spLocks noChangeArrowheads="1"/>
          </p:cNvSpPr>
          <p:nvPr/>
        </p:nvSpPr>
        <p:spPr bwMode="auto">
          <a:xfrm>
            <a:off x="25600532" y="17674392"/>
            <a:ext cx="6112440" cy="553998"/>
          </a:xfrm>
          <a:prstGeom prst="rect">
            <a:avLst/>
          </a:prstGeom>
          <a:solidFill>
            <a:schemeClr val="bg1"/>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228600" tIns="0" rIns="320040" bIns="0">
            <a:spAutoFit/>
          </a:bodyPr>
          <a:lstStyle>
            <a:lvl1pPr indent="360363" defTabSz="5273675" eaLnBrk="0" hangingPunct="0">
              <a:defRPr sz="10100">
                <a:solidFill>
                  <a:schemeClr val="tx1"/>
                </a:solidFill>
                <a:latin typeface="Arial" charset="0"/>
                <a:ea typeface="ＭＳ Ｐゴシック" pitchFamily="34" charset="-128"/>
              </a:defRPr>
            </a:lvl1pPr>
            <a:lvl2pPr marL="815975" indent="-452438" defTabSz="5273675" eaLnBrk="0" hangingPunct="0">
              <a:defRPr sz="10100">
                <a:solidFill>
                  <a:schemeClr val="tx1"/>
                </a:solidFill>
                <a:latin typeface="Arial" charset="0"/>
                <a:ea typeface="ＭＳ Ｐゴシック" pitchFamily="34" charset="-128"/>
              </a:defRPr>
            </a:lvl2pPr>
            <a:lvl3pPr marL="1143000" indent="-228600" defTabSz="5273675" eaLnBrk="0" hangingPunct="0">
              <a:defRPr sz="10100">
                <a:solidFill>
                  <a:schemeClr val="tx1"/>
                </a:solidFill>
                <a:latin typeface="Arial" charset="0"/>
                <a:ea typeface="ＭＳ Ｐゴシック" pitchFamily="34" charset="-128"/>
              </a:defRPr>
            </a:lvl3pPr>
            <a:lvl4pPr marL="1600200" indent="-228600" defTabSz="5273675" eaLnBrk="0" hangingPunct="0">
              <a:defRPr sz="10100">
                <a:solidFill>
                  <a:schemeClr val="tx1"/>
                </a:solidFill>
                <a:latin typeface="Arial" charset="0"/>
                <a:ea typeface="ＭＳ Ｐゴシック" pitchFamily="34" charset="-128"/>
              </a:defRPr>
            </a:lvl4pPr>
            <a:lvl5pPr marL="2057400" indent="-228600" defTabSz="5273675" eaLnBrk="0" hangingPunct="0">
              <a:defRPr sz="10100">
                <a:solidFill>
                  <a:schemeClr val="tx1"/>
                </a:solidFill>
                <a:latin typeface="Arial" charset="0"/>
                <a:ea typeface="ＭＳ Ｐゴシック" pitchFamily="34" charset="-128"/>
              </a:defRPr>
            </a:lvl5pPr>
            <a:lvl6pPr marL="25146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9pPr>
          </a:lstStyle>
          <a:p>
            <a:pPr indent="0" algn="ctr"/>
            <a:r>
              <a:rPr lang="en-US" altLang="zh-TW" sz="3600" b="1" dirty="0" smtClean="0">
                <a:latin typeface="+mn-lt"/>
              </a:rPr>
              <a:t>Common Tree Fragment Set</a:t>
            </a:r>
          </a:p>
        </p:txBody>
      </p:sp>
      <p:sp>
        <p:nvSpPr>
          <p:cNvPr id="87" name="Down Arrow 11"/>
          <p:cNvSpPr/>
          <p:nvPr/>
        </p:nvSpPr>
        <p:spPr>
          <a:xfrm rot="15262085">
            <a:off x="18666916" y="18786026"/>
            <a:ext cx="579512" cy="872383"/>
          </a:xfrm>
          <a:prstGeom prst="downArrow">
            <a:avLst>
              <a:gd name="adj1" fmla="val 50000"/>
              <a:gd name="adj2" fmla="val 660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 Box 15"/>
          <p:cNvSpPr txBox="1">
            <a:spLocks noChangeArrowheads="1"/>
          </p:cNvSpPr>
          <p:nvPr/>
        </p:nvSpPr>
        <p:spPr bwMode="auto">
          <a:xfrm>
            <a:off x="11587732" y="18922947"/>
            <a:ext cx="1565840" cy="492443"/>
          </a:xfrm>
          <a:prstGeom prst="rect">
            <a:avLst/>
          </a:prstGeom>
          <a:noFill/>
          <a:ln w="76200">
            <a:noFill/>
            <a:miter lim="800000"/>
            <a:headEnd/>
            <a:tailEnd/>
          </a:ln>
          <a:extLst/>
        </p:spPr>
        <p:txBody>
          <a:bodyPr wrap="square" lIns="228600" tIns="0" rIns="320040" bIns="0">
            <a:spAutoFit/>
          </a:bodyPr>
          <a:lstStyle>
            <a:defPPr>
              <a:defRPr lang="en-US"/>
            </a:defPPr>
            <a:lvl1pPr indent="0" algn="ctr" defTabSz="5273675" eaLnBrk="0" hangingPunct="0">
              <a:defRPr sz="3200" b="1">
                <a:solidFill>
                  <a:schemeClr val="tx1">
                    <a:alpha val="28000"/>
                  </a:schemeClr>
                </a:solidFill>
                <a:ea typeface="ＭＳ Ｐゴシック" pitchFamily="34" charset="-128"/>
              </a:defRPr>
            </a:lvl1pPr>
            <a:lvl2pPr marL="815975" indent="-452438" defTabSz="5273675" eaLnBrk="0" hangingPunct="0">
              <a:defRPr sz="10100">
                <a:latin typeface="Arial" charset="0"/>
                <a:ea typeface="ＭＳ Ｐゴシック" pitchFamily="34" charset="-128"/>
              </a:defRPr>
            </a:lvl2pPr>
            <a:lvl3pPr marL="1143000" indent="-228600" defTabSz="5273675" eaLnBrk="0" hangingPunct="0">
              <a:defRPr sz="10100">
                <a:latin typeface="Arial" charset="0"/>
                <a:ea typeface="ＭＳ Ｐゴシック" pitchFamily="34" charset="-128"/>
              </a:defRPr>
            </a:lvl3pPr>
            <a:lvl4pPr marL="1600200" indent="-228600" defTabSz="5273675" eaLnBrk="0" hangingPunct="0">
              <a:defRPr sz="10100">
                <a:latin typeface="Arial" charset="0"/>
                <a:ea typeface="ＭＳ Ｐゴシック" pitchFamily="34" charset="-128"/>
              </a:defRPr>
            </a:lvl4pPr>
            <a:lvl5pPr marL="2057400" indent="-228600" defTabSz="5273675" eaLnBrk="0" hangingPunct="0">
              <a:defRPr sz="10100">
                <a:latin typeface="Arial" charset="0"/>
                <a:ea typeface="ＭＳ Ｐゴシック" pitchFamily="34" charset="-128"/>
              </a:defRPr>
            </a:lvl5pPr>
            <a:lvl6pPr marL="2514600" indent="-228600" defTabSz="5273675" eaLnBrk="0" fontAlgn="base" hangingPunct="0">
              <a:spcBef>
                <a:spcPct val="0"/>
              </a:spcBef>
              <a:spcAft>
                <a:spcPct val="0"/>
              </a:spcAft>
              <a:defRPr sz="10100">
                <a:latin typeface="Arial" charset="0"/>
                <a:ea typeface="ＭＳ Ｐゴシック" pitchFamily="34" charset="-128"/>
              </a:defRPr>
            </a:lvl6pPr>
            <a:lvl7pPr marL="2971800" indent="-228600" defTabSz="5273675" eaLnBrk="0" fontAlgn="base" hangingPunct="0">
              <a:spcBef>
                <a:spcPct val="0"/>
              </a:spcBef>
              <a:spcAft>
                <a:spcPct val="0"/>
              </a:spcAft>
              <a:defRPr sz="10100">
                <a:latin typeface="Arial" charset="0"/>
                <a:ea typeface="ＭＳ Ｐゴシック" pitchFamily="34" charset="-128"/>
              </a:defRPr>
            </a:lvl7pPr>
            <a:lvl8pPr marL="3429000" indent="-228600" defTabSz="5273675" eaLnBrk="0" fontAlgn="base" hangingPunct="0">
              <a:spcBef>
                <a:spcPct val="0"/>
              </a:spcBef>
              <a:spcAft>
                <a:spcPct val="0"/>
              </a:spcAft>
              <a:defRPr sz="10100">
                <a:latin typeface="Arial" charset="0"/>
                <a:ea typeface="ＭＳ Ｐゴシック" pitchFamily="34" charset="-128"/>
              </a:defRPr>
            </a:lvl8pPr>
            <a:lvl9pPr marL="3886200" indent="-228600" defTabSz="5273675" eaLnBrk="0" fontAlgn="base" hangingPunct="0">
              <a:spcBef>
                <a:spcPct val="0"/>
              </a:spcBef>
              <a:spcAft>
                <a:spcPct val="0"/>
              </a:spcAft>
              <a:defRPr sz="10100">
                <a:latin typeface="Arial" charset="0"/>
                <a:ea typeface="ＭＳ Ｐゴシック" pitchFamily="34" charset="-128"/>
              </a:defRPr>
            </a:lvl9pPr>
          </a:lstStyle>
          <a:p>
            <a:r>
              <a:rPr lang="en-US" altLang="zh-TW" dirty="0">
                <a:solidFill>
                  <a:srgbClr val="800000">
                    <a:alpha val="28000"/>
                  </a:srgbClr>
                </a:solidFill>
              </a:rPr>
              <a:t>Basic</a:t>
            </a:r>
          </a:p>
        </p:txBody>
      </p:sp>
      <p:pic>
        <p:nvPicPr>
          <p:cNvPr id="92" name="Picture 91" descr="syntax_tree_part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863412" y="18776335"/>
            <a:ext cx="2046596" cy="1449672"/>
          </a:xfrm>
          <a:prstGeom prst="rect">
            <a:avLst/>
          </a:prstGeom>
        </p:spPr>
      </p:pic>
      <p:pic>
        <p:nvPicPr>
          <p:cNvPr id="93" name="Picture 92" descr="syntax_tree_part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570373" y="17612966"/>
            <a:ext cx="1836071" cy="1183439"/>
          </a:xfrm>
          <a:prstGeom prst="rect">
            <a:avLst/>
          </a:prstGeom>
        </p:spPr>
      </p:pic>
      <p:sp>
        <p:nvSpPr>
          <p:cNvPr id="54" name="Text Box 15"/>
          <p:cNvSpPr txBox="1">
            <a:spLocks noChangeArrowheads="1"/>
          </p:cNvSpPr>
          <p:nvPr/>
        </p:nvSpPr>
        <p:spPr bwMode="auto">
          <a:xfrm>
            <a:off x="11911237" y="14911032"/>
            <a:ext cx="19539154" cy="1661994"/>
          </a:xfrm>
          <a:prstGeom prst="rect">
            <a:avLst/>
          </a:prstGeom>
          <a:noFill/>
          <a:ln>
            <a:noFill/>
          </a:ln>
          <a:extLst/>
        </p:spPr>
        <p:txBody>
          <a:bodyPr wrap="square" lIns="228600" tIns="0" rIns="320040" bIns="0">
            <a:spAutoFit/>
          </a:bodyPr>
          <a:lstStyle>
            <a:lvl1pPr indent="360363" defTabSz="5273675" eaLnBrk="0" hangingPunct="0">
              <a:defRPr sz="10100">
                <a:solidFill>
                  <a:schemeClr val="tx1"/>
                </a:solidFill>
                <a:latin typeface="Arial" charset="0"/>
                <a:ea typeface="ＭＳ Ｐゴシック" pitchFamily="34" charset="-128"/>
              </a:defRPr>
            </a:lvl1pPr>
            <a:lvl2pPr marL="815975" indent="-452438" defTabSz="5273675" eaLnBrk="0" hangingPunct="0">
              <a:defRPr sz="10100">
                <a:solidFill>
                  <a:schemeClr val="tx1"/>
                </a:solidFill>
                <a:latin typeface="Arial" charset="0"/>
                <a:ea typeface="ＭＳ Ｐゴシック" pitchFamily="34" charset="-128"/>
              </a:defRPr>
            </a:lvl2pPr>
            <a:lvl3pPr marL="1143000" indent="-228600" defTabSz="5273675" eaLnBrk="0" hangingPunct="0">
              <a:defRPr sz="10100">
                <a:solidFill>
                  <a:schemeClr val="tx1"/>
                </a:solidFill>
                <a:latin typeface="Arial" charset="0"/>
                <a:ea typeface="ＭＳ Ｐゴシック" pitchFamily="34" charset="-128"/>
              </a:defRPr>
            </a:lvl3pPr>
            <a:lvl4pPr marL="1600200" indent="-228600" defTabSz="5273675" eaLnBrk="0" hangingPunct="0">
              <a:defRPr sz="10100">
                <a:solidFill>
                  <a:schemeClr val="tx1"/>
                </a:solidFill>
                <a:latin typeface="Arial" charset="0"/>
                <a:ea typeface="ＭＳ Ｐゴシック" pitchFamily="34" charset="-128"/>
              </a:defRPr>
            </a:lvl4pPr>
            <a:lvl5pPr marL="2057400" indent="-228600" defTabSz="5273675" eaLnBrk="0" hangingPunct="0">
              <a:defRPr sz="10100">
                <a:solidFill>
                  <a:schemeClr val="tx1"/>
                </a:solidFill>
                <a:latin typeface="Arial" charset="0"/>
                <a:ea typeface="ＭＳ Ｐゴシック" pitchFamily="34" charset="-128"/>
              </a:defRPr>
            </a:lvl5pPr>
            <a:lvl6pPr marL="25146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9pPr>
          </a:lstStyle>
          <a:p>
            <a:pPr marL="571500" lvl="0" indent="-571500" defTabSz="2194210" eaLnBrk="1" hangingPunct="1">
              <a:buFont typeface="Wingdings" charset="2"/>
              <a:buChar char="§"/>
            </a:pPr>
            <a:r>
              <a:rPr lang="en-US" altLang="zh-TW" sz="3600" dirty="0" smtClean="0">
                <a:latin typeface="+mn-lt"/>
              </a:rPr>
              <a:t>Semi-CRF generates </a:t>
            </a:r>
            <a:r>
              <a:rPr lang="en-US" altLang="zh-TW" sz="3600" i="1" dirty="0" smtClean="0">
                <a:latin typeface="+mn-lt"/>
              </a:rPr>
              <a:t>n</a:t>
            </a:r>
            <a:r>
              <a:rPr lang="en-US" altLang="zh-TW" sz="3600" dirty="0" smtClean="0">
                <a:latin typeface="+mn-lt"/>
              </a:rPr>
              <a:t>-best hypotheses</a:t>
            </a:r>
          </a:p>
          <a:p>
            <a:pPr marL="571500" indent="-571500" defTabSz="2194210" eaLnBrk="1" hangingPunct="1">
              <a:buFont typeface="Wingdings" charset="2"/>
              <a:buChar char="§"/>
            </a:pPr>
            <a:r>
              <a:rPr lang="en-US" altLang="zh-TW" sz="3600" dirty="0" smtClean="0">
                <a:latin typeface="+mn-lt"/>
              </a:rPr>
              <a:t>SVMs and convolution tree </a:t>
            </a:r>
            <a:r>
              <a:rPr lang="en-US" altLang="zh-TW" sz="3600" dirty="0">
                <a:latin typeface="+mn-lt"/>
              </a:rPr>
              <a:t>kernels are </a:t>
            </a:r>
            <a:r>
              <a:rPr lang="en-US" altLang="zh-TW" sz="3600" dirty="0" smtClean="0">
                <a:latin typeface="+mn-lt"/>
              </a:rPr>
              <a:t>then used </a:t>
            </a:r>
            <a:r>
              <a:rPr lang="en-US" altLang="zh-TW" sz="3600" dirty="0">
                <a:latin typeface="+mn-lt"/>
              </a:rPr>
              <a:t>to </a:t>
            </a:r>
            <a:r>
              <a:rPr lang="en-US" altLang="zh-TW" sz="3600" dirty="0" smtClean="0">
                <a:latin typeface="+mn-lt"/>
              </a:rPr>
              <a:t>learn a reranking function</a:t>
            </a:r>
          </a:p>
          <a:p>
            <a:pPr marL="571500" indent="-571500" defTabSz="2194210" eaLnBrk="1" hangingPunct="1">
              <a:buFont typeface="Wingdings" charset="2"/>
              <a:buChar char="§"/>
            </a:pPr>
            <a:r>
              <a:rPr lang="en-US" altLang="zh-TW" sz="3600" dirty="0" smtClean="0">
                <a:latin typeface="+mn-lt"/>
              </a:rPr>
              <a:t>Such function can choose </a:t>
            </a:r>
            <a:r>
              <a:rPr lang="en-US" altLang="zh-TW" sz="3600" dirty="0">
                <a:latin typeface="+mn-lt"/>
              </a:rPr>
              <a:t>the </a:t>
            </a:r>
            <a:r>
              <a:rPr lang="en-US" altLang="zh-TW" sz="3600" dirty="0" smtClean="0">
                <a:latin typeface="+mn-lt"/>
              </a:rPr>
              <a:t>best hypothesis by exploiting structural representations</a:t>
            </a:r>
          </a:p>
        </p:txBody>
      </p:sp>
      <p:pic>
        <p:nvPicPr>
          <p:cNvPr id="47" name="Picture 46" descr="syntax_tree_part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304831" y="17583108"/>
            <a:ext cx="1377957" cy="1367899"/>
          </a:xfrm>
          <a:prstGeom prst="rect">
            <a:avLst/>
          </a:prstGeom>
        </p:spPr>
      </p:pic>
      <p:pic>
        <p:nvPicPr>
          <p:cNvPr id="48" name="Picture 47" descr="syntax_tree_part2.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885012" y="17683844"/>
            <a:ext cx="663018" cy="1270007"/>
          </a:xfrm>
          <a:prstGeom prst="rect">
            <a:avLst/>
          </a:prstGeom>
        </p:spPr>
      </p:pic>
      <p:pic>
        <p:nvPicPr>
          <p:cNvPr id="97" name="Picture 96" descr="syntax_tree_part3.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708635" y="17792308"/>
            <a:ext cx="801911" cy="1055146"/>
          </a:xfrm>
          <a:prstGeom prst="rect">
            <a:avLst/>
          </a:prstGeom>
        </p:spPr>
      </p:pic>
      <p:pic>
        <p:nvPicPr>
          <p:cNvPr id="99" name="Picture 98" descr="syntax_tree_part4.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745959" y="18987719"/>
            <a:ext cx="859216" cy="1022876"/>
          </a:xfrm>
          <a:prstGeom prst="rect">
            <a:avLst/>
          </a:prstGeom>
        </p:spPr>
      </p:pic>
      <p:pic>
        <p:nvPicPr>
          <p:cNvPr id="101" name="Picture 100" descr="syntax_tree_part5.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720624" y="19011507"/>
            <a:ext cx="708304" cy="997612"/>
          </a:xfrm>
          <a:prstGeom prst="rect">
            <a:avLst/>
          </a:prstGeom>
        </p:spPr>
      </p:pic>
      <p:pic>
        <p:nvPicPr>
          <p:cNvPr id="102" name="Picture 101" descr="syntax_tree_part6.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440955" y="18999711"/>
            <a:ext cx="582086" cy="1021204"/>
          </a:xfrm>
          <a:prstGeom prst="rect">
            <a:avLst/>
          </a:prstGeom>
        </p:spPr>
      </p:pic>
      <p:pic>
        <p:nvPicPr>
          <p:cNvPr id="103" name="Picture 102" descr="syntax_tree_part7.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33597" y="18956876"/>
            <a:ext cx="493890" cy="1073673"/>
          </a:xfrm>
          <a:prstGeom prst="rect">
            <a:avLst/>
          </a:prstGeom>
        </p:spPr>
      </p:pic>
      <p:graphicFrame>
        <p:nvGraphicFramePr>
          <p:cNvPr id="89" name="Table 88"/>
          <p:cNvGraphicFramePr>
            <a:graphicFrameLocks noGrp="1"/>
          </p:cNvGraphicFramePr>
          <p:nvPr>
            <p:extLst>
              <p:ext uri="{D42A27DB-BD31-4B8C-83A1-F6EECF244321}">
                <p14:modId xmlns:p14="http://schemas.microsoft.com/office/powerpoint/2010/main" val="2367443456"/>
              </p:ext>
            </p:extLst>
          </p:nvPr>
        </p:nvGraphicFramePr>
        <p:xfrm>
          <a:off x="31900261" y="12924234"/>
          <a:ext cx="10466180" cy="2516702"/>
        </p:xfrm>
        <a:graphic>
          <a:graphicData uri="http://schemas.openxmlformats.org/drawingml/2006/table">
            <a:tbl>
              <a:tblPr firstRow="1" bandRow="1">
                <a:tableStyleId>{5940675A-B579-460E-94D1-54222C63F5DA}</a:tableStyleId>
              </a:tblPr>
              <a:tblGrid>
                <a:gridCol w="1436948"/>
                <a:gridCol w="1774249"/>
                <a:gridCol w="1680868"/>
                <a:gridCol w="1848954"/>
                <a:gridCol w="1942336"/>
                <a:gridCol w="1782825"/>
              </a:tblGrid>
              <a:tr h="1340041">
                <a:tc>
                  <a:txBody>
                    <a:bodyPr/>
                    <a:lstStyle/>
                    <a:p>
                      <a:pPr algn="ctr"/>
                      <a:endParaRPr lang="en-US" sz="2900" b="1" dirty="0"/>
                    </a:p>
                  </a:txBody>
                  <a:tcPr>
                    <a:solidFill>
                      <a:schemeClr val="tx2">
                        <a:lumMod val="20000"/>
                        <a:lumOff val="80000"/>
                      </a:schemeClr>
                    </a:solidFill>
                  </a:tcPr>
                </a:tc>
                <a:tc>
                  <a:txBody>
                    <a:bodyPr/>
                    <a:lstStyle/>
                    <a:p>
                      <a:pPr algn="ctr"/>
                      <a:r>
                        <a:rPr lang="en-US" sz="2900" b="1" dirty="0" smtClean="0"/>
                        <a:t>CRF Feat.</a:t>
                      </a:r>
                      <a:endParaRPr lang="en-US" sz="2900" b="1" dirty="0"/>
                    </a:p>
                  </a:txBody>
                  <a:tcPr>
                    <a:solidFill>
                      <a:schemeClr val="tx2">
                        <a:lumMod val="20000"/>
                        <a:lumOff val="80000"/>
                      </a:schemeClr>
                    </a:solidFill>
                  </a:tcPr>
                </a:tc>
                <a:tc>
                  <a:txBody>
                    <a:bodyPr/>
                    <a:lstStyle/>
                    <a:p>
                      <a:pPr algn="ctr"/>
                      <a:r>
                        <a:rPr lang="en-US" sz="2900" b="1" dirty="0" smtClean="0"/>
                        <a:t>All Feat.</a:t>
                      </a:r>
                      <a:endParaRPr lang="en-US" sz="2900" b="1" dirty="0"/>
                    </a:p>
                  </a:txBody>
                  <a:tcPr>
                    <a:solidFill>
                      <a:schemeClr val="tx2">
                        <a:lumMod val="20000"/>
                        <a:lumOff val="80000"/>
                      </a:schemeClr>
                    </a:solidFill>
                  </a:tcPr>
                </a:tc>
                <a:tc>
                  <a:txBody>
                    <a:bodyPr/>
                    <a:lstStyle/>
                    <a:p>
                      <a:pPr algn="ctr"/>
                      <a:r>
                        <a:rPr lang="en-US" sz="2900" b="1" dirty="0" smtClean="0"/>
                        <a:t>All Feat. + Basic Tree</a:t>
                      </a:r>
                      <a:endParaRPr lang="en-US" sz="2900" b="1" dirty="0"/>
                    </a:p>
                  </a:txBody>
                  <a:tcPr>
                    <a:solidFill>
                      <a:schemeClr val="tx2">
                        <a:lumMod val="20000"/>
                        <a:lumOff val="80000"/>
                      </a:schemeClr>
                    </a:solidFill>
                  </a:tcPr>
                </a:tc>
                <a:tc>
                  <a:txBody>
                    <a:bodyPr/>
                    <a:lstStyle/>
                    <a:p>
                      <a:pPr algn="ctr"/>
                      <a:r>
                        <a:rPr lang="en-US" sz="2900" b="1" dirty="0" smtClean="0"/>
                        <a:t>All Feat. + Shallow Tree</a:t>
                      </a:r>
                      <a:endParaRPr lang="en-US" sz="2900" b="1" dirty="0"/>
                    </a:p>
                  </a:txBody>
                  <a:tcPr>
                    <a:solidFill>
                      <a:schemeClr val="tx2">
                        <a:lumMod val="20000"/>
                        <a:lumOff val="80000"/>
                      </a:schemeClr>
                    </a:solidFill>
                  </a:tcPr>
                </a:tc>
                <a:tc>
                  <a:txBody>
                    <a:bodyPr/>
                    <a:lstStyle/>
                    <a:p>
                      <a:pPr algn="ctr"/>
                      <a:r>
                        <a:rPr lang="en-US" sz="2900" b="1" dirty="0" smtClean="0"/>
                        <a:t>All Feat. + Discourse Tree</a:t>
                      </a:r>
                      <a:endParaRPr lang="en-US" sz="2900" b="1" dirty="0"/>
                    </a:p>
                  </a:txBody>
                  <a:tcPr>
                    <a:solidFill>
                      <a:schemeClr val="tx2">
                        <a:lumMod val="20000"/>
                        <a:lumOff val="80000"/>
                      </a:schemeClr>
                    </a:solidFill>
                  </a:tcPr>
                </a:tc>
              </a:tr>
              <a:tr h="504316">
                <a:tc>
                  <a:txBody>
                    <a:bodyPr/>
                    <a:lstStyle/>
                    <a:p>
                      <a:pPr algn="ctr"/>
                      <a:r>
                        <a:rPr lang="en-US" sz="2900" b="0" dirty="0" smtClean="0">
                          <a:solidFill>
                            <a:schemeClr val="tx1"/>
                          </a:solidFill>
                        </a:rPr>
                        <a:t>F1</a:t>
                      </a:r>
                      <a:endParaRPr lang="en-US" sz="2900" b="0" dirty="0">
                        <a:solidFill>
                          <a:schemeClr val="tx1"/>
                        </a:solidFill>
                      </a:endParaRPr>
                    </a:p>
                  </a:txBody>
                  <a:tcPr>
                    <a:solidFill>
                      <a:schemeClr val="tx2">
                        <a:lumMod val="20000"/>
                        <a:lumOff val="80000"/>
                      </a:schemeClr>
                    </a:solidFill>
                  </a:tcPr>
                </a:tc>
                <a:tc>
                  <a:txBody>
                    <a:bodyPr/>
                    <a:lstStyle/>
                    <a:p>
                      <a:pPr algn="ctr"/>
                      <a:r>
                        <a:rPr lang="en-US" sz="2900" dirty="0" smtClean="0"/>
                        <a:t>83.44</a:t>
                      </a:r>
                      <a:endParaRPr lang="en-US" sz="2900" dirty="0"/>
                    </a:p>
                  </a:txBody>
                  <a:tcPr/>
                </a:tc>
                <a:tc>
                  <a:txBody>
                    <a:bodyPr/>
                    <a:lstStyle/>
                    <a:p>
                      <a:pPr algn="ctr"/>
                      <a:r>
                        <a:rPr lang="en-US" sz="2900" dirty="0" smtClean="0"/>
                        <a:t>83.86</a:t>
                      </a:r>
                      <a:endParaRPr lang="en-US" sz="2900" dirty="0"/>
                    </a:p>
                  </a:txBody>
                  <a:tcPr/>
                </a:tc>
                <a:tc>
                  <a:txBody>
                    <a:bodyPr/>
                    <a:lstStyle/>
                    <a:p>
                      <a:pPr algn="ctr"/>
                      <a:r>
                        <a:rPr lang="en-US" sz="2900" dirty="0" smtClean="0"/>
                        <a:t>84.76</a:t>
                      </a:r>
                      <a:endParaRPr lang="en-US" sz="2900" dirty="0"/>
                    </a:p>
                  </a:txBody>
                  <a:tcPr/>
                </a:tc>
                <a:tc>
                  <a:txBody>
                    <a:bodyPr/>
                    <a:lstStyle/>
                    <a:p>
                      <a:pPr algn="ctr"/>
                      <a:r>
                        <a:rPr lang="en-US" sz="2900" dirty="0" smtClean="0"/>
                        <a:t>84.79</a:t>
                      </a:r>
                      <a:endParaRPr lang="en-US" sz="2900" dirty="0"/>
                    </a:p>
                  </a:txBody>
                  <a:tcPr/>
                </a:tc>
                <a:tc>
                  <a:txBody>
                    <a:bodyPr/>
                    <a:lstStyle/>
                    <a:p>
                      <a:pPr algn="ctr"/>
                      <a:r>
                        <a:rPr lang="en-US" sz="2900" dirty="0" smtClean="0"/>
                        <a:t>84.55</a:t>
                      </a:r>
                      <a:endParaRPr lang="en-US" sz="2900" dirty="0"/>
                    </a:p>
                  </a:txBody>
                  <a:tcPr/>
                </a:tc>
              </a:tr>
              <a:tr h="565982">
                <a:tc>
                  <a:txBody>
                    <a:bodyPr/>
                    <a:lstStyle/>
                    <a:p>
                      <a:pPr algn="ctr"/>
                      <a:r>
                        <a:rPr lang="en-US" sz="2900" b="0" dirty="0" smtClean="0">
                          <a:solidFill>
                            <a:schemeClr val="tx1"/>
                          </a:solidFill>
                        </a:rPr>
                        <a:t>Rel. Imp</a:t>
                      </a:r>
                      <a:endParaRPr lang="en-US" sz="2900" b="0" dirty="0">
                        <a:solidFill>
                          <a:schemeClr val="tx1"/>
                        </a:solidFill>
                      </a:endParaRPr>
                    </a:p>
                  </a:txBody>
                  <a:tcPr>
                    <a:solidFill>
                      <a:schemeClr val="tx2">
                        <a:lumMod val="20000"/>
                        <a:lumOff val="80000"/>
                      </a:schemeClr>
                    </a:solidFill>
                  </a:tcPr>
                </a:tc>
                <a:tc>
                  <a:txBody>
                    <a:bodyPr/>
                    <a:lstStyle/>
                    <a:p>
                      <a:pPr algn="ctr"/>
                      <a:r>
                        <a:rPr lang="en-US" sz="2900" dirty="0" smtClean="0"/>
                        <a:t>2.4%</a:t>
                      </a:r>
                      <a:endParaRPr lang="en-US" sz="2900" dirty="0"/>
                    </a:p>
                  </a:txBody>
                  <a:tcPr/>
                </a:tc>
                <a:tc>
                  <a:txBody>
                    <a:bodyPr/>
                    <a:lstStyle/>
                    <a:p>
                      <a:pPr algn="ctr"/>
                      <a:r>
                        <a:rPr lang="en-US" sz="2900" dirty="0" smtClean="0"/>
                        <a:t>4.8%</a:t>
                      </a:r>
                      <a:endParaRPr lang="en-US" sz="2900" dirty="0"/>
                    </a:p>
                  </a:txBody>
                  <a:tcPr/>
                </a:tc>
                <a:tc>
                  <a:txBody>
                    <a:bodyPr/>
                    <a:lstStyle/>
                    <a:p>
                      <a:pPr algn="ctr"/>
                      <a:r>
                        <a:rPr lang="en-US" sz="2900" dirty="0" smtClean="0"/>
                        <a:t>10.2%</a:t>
                      </a:r>
                      <a:endParaRPr lang="en-US" sz="2900" dirty="0"/>
                    </a:p>
                  </a:txBody>
                  <a:tcPr/>
                </a:tc>
                <a:tc>
                  <a:txBody>
                    <a:bodyPr/>
                    <a:lstStyle/>
                    <a:p>
                      <a:pPr algn="ctr"/>
                      <a:r>
                        <a:rPr lang="en-US" sz="2900" dirty="0" smtClean="0"/>
                        <a:t>10.3%</a:t>
                      </a:r>
                      <a:endParaRPr lang="en-US" sz="2900" dirty="0"/>
                    </a:p>
                  </a:txBody>
                  <a:tcPr/>
                </a:tc>
                <a:tc>
                  <a:txBody>
                    <a:bodyPr/>
                    <a:lstStyle/>
                    <a:p>
                      <a:pPr algn="ctr"/>
                      <a:r>
                        <a:rPr lang="en-US" sz="2900" dirty="0" smtClean="0"/>
                        <a:t>8.9%</a:t>
                      </a:r>
                      <a:endParaRPr lang="en-US" sz="2900" dirty="0"/>
                    </a:p>
                  </a:txBody>
                  <a:tcPr/>
                </a:tc>
              </a:tr>
            </a:tbl>
          </a:graphicData>
        </a:graphic>
      </p:graphicFrame>
      <p:pic>
        <p:nvPicPr>
          <p:cNvPr id="1028" name="Picture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15771" y="21394392"/>
            <a:ext cx="8489694" cy="1418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 Box 15"/>
          <p:cNvSpPr txBox="1">
            <a:spLocks noChangeArrowheads="1"/>
          </p:cNvSpPr>
          <p:nvPr/>
        </p:nvSpPr>
        <p:spPr bwMode="auto">
          <a:xfrm>
            <a:off x="11587732" y="21041607"/>
            <a:ext cx="2070367" cy="492443"/>
          </a:xfrm>
          <a:prstGeom prst="rect">
            <a:avLst/>
          </a:prstGeom>
          <a:noFill/>
          <a:ln w="76200">
            <a:noFill/>
            <a:miter lim="800000"/>
            <a:headEnd/>
            <a:tailEnd/>
          </a:ln>
          <a:extLst>
            <a:ext uri="{91240B29-F687-4f45-9708-019B960494DF}">
              <a14:hiddenLine xmlns:a14="http://schemas.microsoft.com/office/drawing/2010/main" w="76200">
                <a:solidFill>
                  <a:srgbClr val="000000"/>
                </a:solidFill>
                <a:miter lim="800000"/>
                <a:headEnd/>
                <a:tailEnd/>
              </a14:hiddenLine>
            </a:ext>
          </a:extLst>
        </p:spPr>
        <p:txBody>
          <a:bodyPr wrap="square" lIns="228600" tIns="0" rIns="320040" bIns="0">
            <a:spAutoFit/>
          </a:bodyPr>
          <a:lstStyle>
            <a:defPPr>
              <a:defRPr lang="en-US"/>
            </a:defPPr>
            <a:lvl1pPr indent="0" algn="ctr" defTabSz="5273675" eaLnBrk="0" hangingPunct="0">
              <a:defRPr sz="3200" b="1">
                <a:solidFill>
                  <a:schemeClr val="tx1">
                    <a:alpha val="28000"/>
                  </a:schemeClr>
                </a:solidFill>
                <a:ea typeface="ＭＳ Ｐゴシック" pitchFamily="34" charset="-128"/>
              </a:defRPr>
            </a:lvl1pPr>
            <a:lvl2pPr marL="815975" indent="-452438" defTabSz="5273675" eaLnBrk="0" hangingPunct="0">
              <a:defRPr sz="10100">
                <a:latin typeface="Arial" charset="0"/>
                <a:ea typeface="ＭＳ Ｐゴシック" pitchFamily="34" charset="-128"/>
              </a:defRPr>
            </a:lvl2pPr>
            <a:lvl3pPr marL="1143000" indent="-228600" defTabSz="5273675" eaLnBrk="0" hangingPunct="0">
              <a:defRPr sz="10100">
                <a:latin typeface="Arial" charset="0"/>
                <a:ea typeface="ＭＳ Ｐゴシック" pitchFamily="34" charset="-128"/>
              </a:defRPr>
            </a:lvl3pPr>
            <a:lvl4pPr marL="1600200" indent="-228600" defTabSz="5273675" eaLnBrk="0" hangingPunct="0">
              <a:defRPr sz="10100">
                <a:latin typeface="Arial" charset="0"/>
                <a:ea typeface="ＭＳ Ｐゴシック" pitchFamily="34" charset="-128"/>
              </a:defRPr>
            </a:lvl4pPr>
            <a:lvl5pPr marL="2057400" indent="-228600" defTabSz="5273675" eaLnBrk="0" hangingPunct="0">
              <a:defRPr sz="10100">
                <a:latin typeface="Arial" charset="0"/>
                <a:ea typeface="ＭＳ Ｐゴシック" pitchFamily="34" charset="-128"/>
              </a:defRPr>
            </a:lvl5pPr>
            <a:lvl6pPr marL="2514600" indent="-228600" defTabSz="5273675" eaLnBrk="0" fontAlgn="base" hangingPunct="0">
              <a:spcBef>
                <a:spcPct val="0"/>
              </a:spcBef>
              <a:spcAft>
                <a:spcPct val="0"/>
              </a:spcAft>
              <a:defRPr sz="10100">
                <a:latin typeface="Arial" charset="0"/>
                <a:ea typeface="ＭＳ Ｐゴシック" pitchFamily="34" charset="-128"/>
              </a:defRPr>
            </a:lvl6pPr>
            <a:lvl7pPr marL="2971800" indent="-228600" defTabSz="5273675" eaLnBrk="0" fontAlgn="base" hangingPunct="0">
              <a:spcBef>
                <a:spcPct val="0"/>
              </a:spcBef>
              <a:spcAft>
                <a:spcPct val="0"/>
              </a:spcAft>
              <a:defRPr sz="10100">
                <a:latin typeface="Arial" charset="0"/>
                <a:ea typeface="ＭＳ Ｐゴシック" pitchFamily="34" charset="-128"/>
              </a:defRPr>
            </a:lvl7pPr>
            <a:lvl8pPr marL="3429000" indent="-228600" defTabSz="5273675" eaLnBrk="0" fontAlgn="base" hangingPunct="0">
              <a:spcBef>
                <a:spcPct val="0"/>
              </a:spcBef>
              <a:spcAft>
                <a:spcPct val="0"/>
              </a:spcAft>
              <a:defRPr sz="10100">
                <a:latin typeface="Arial" charset="0"/>
                <a:ea typeface="ＭＳ Ｐゴシック" pitchFamily="34" charset="-128"/>
              </a:defRPr>
            </a:lvl8pPr>
            <a:lvl9pPr marL="3886200" indent="-228600" defTabSz="5273675" eaLnBrk="0" fontAlgn="base" hangingPunct="0">
              <a:spcBef>
                <a:spcPct val="0"/>
              </a:spcBef>
              <a:spcAft>
                <a:spcPct val="0"/>
              </a:spcAft>
              <a:defRPr sz="10100">
                <a:latin typeface="Arial" charset="0"/>
                <a:ea typeface="ＭＳ Ｐゴシック" pitchFamily="34" charset="-128"/>
              </a:defRPr>
            </a:lvl9pPr>
          </a:lstStyle>
          <a:p>
            <a:r>
              <a:rPr lang="en-US" altLang="zh-TW" dirty="0" smtClean="0">
                <a:solidFill>
                  <a:srgbClr val="800000">
                    <a:alpha val="28000"/>
                  </a:srgbClr>
                </a:solidFill>
              </a:rPr>
              <a:t>Shallow</a:t>
            </a:r>
            <a:endParaRPr lang="en-US" altLang="zh-TW" dirty="0">
              <a:solidFill>
                <a:srgbClr val="800000">
                  <a:alpha val="28000"/>
                </a:srgbClr>
              </a:solidFill>
            </a:endParaRPr>
          </a:p>
        </p:txBody>
      </p:sp>
      <p:pic>
        <p:nvPicPr>
          <p:cNvPr id="1029" name="Picture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568052" y="23390329"/>
            <a:ext cx="7837508" cy="1530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4" name="Text Box 15"/>
          <p:cNvSpPr txBox="1">
            <a:spLocks noChangeArrowheads="1"/>
          </p:cNvSpPr>
          <p:nvPr/>
        </p:nvSpPr>
        <p:spPr bwMode="auto">
          <a:xfrm>
            <a:off x="11698784" y="23011850"/>
            <a:ext cx="2246231" cy="492443"/>
          </a:xfrm>
          <a:prstGeom prst="rect">
            <a:avLst/>
          </a:prstGeom>
          <a:noFill/>
          <a:ln w="76200">
            <a:noFill/>
            <a:miter lim="800000"/>
            <a:headEnd/>
            <a:tailEnd/>
          </a:ln>
          <a:extLst>
            <a:ext uri="{91240B29-F687-4f45-9708-019B960494DF}">
              <a14:hiddenLine xmlns:a14="http://schemas.microsoft.com/office/drawing/2010/main" w="76200">
                <a:solidFill>
                  <a:srgbClr val="000000"/>
                </a:solidFill>
                <a:miter lim="800000"/>
                <a:headEnd/>
                <a:tailEnd/>
              </a14:hiddenLine>
            </a:ext>
          </a:extLst>
        </p:spPr>
        <p:txBody>
          <a:bodyPr wrap="square" lIns="228600" tIns="0" rIns="320040" bIns="0">
            <a:spAutoFit/>
          </a:bodyPr>
          <a:lstStyle>
            <a:defPPr>
              <a:defRPr lang="en-US"/>
            </a:defPPr>
            <a:lvl1pPr indent="0" algn="ctr" defTabSz="5273675" eaLnBrk="0" hangingPunct="0">
              <a:defRPr sz="3200" b="1">
                <a:solidFill>
                  <a:schemeClr val="tx1">
                    <a:alpha val="28000"/>
                  </a:schemeClr>
                </a:solidFill>
                <a:ea typeface="ＭＳ Ｐゴシック" pitchFamily="34" charset="-128"/>
              </a:defRPr>
            </a:lvl1pPr>
            <a:lvl2pPr marL="815975" indent="-452438" defTabSz="5273675" eaLnBrk="0" hangingPunct="0">
              <a:defRPr sz="10100">
                <a:latin typeface="Arial" charset="0"/>
                <a:ea typeface="ＭＳ Ｐゴシック" pitchFamily="34" charset="-128"/>
              </a:defRPr>
            </a:lvl2pPr>
            <a:lvl3pPr marL="1143000" indent="-228600" defTabSz="5273675" eaLnBrk="0" hangingPunct="0">
              <a:defRPr sz="10100">
                <a:latin typeface="Arial" charset="0"/>
                <a:ea typeface="ＭＳ Ｐゴシック" pitchFamily="34" charset="-128"/>
              </a:defRPr>
            </a:lvl3pPr>
            <a:lvl4pPr marL="1600200" indent="-228600" defTabSz="5273675" eaLnBrk="0" hangingPunct="0">
              <a:defRPr sz="10100">
                <a:latin typeface="Arial" charset="0"/>
                <a:ea typeface="ＭＳ Ｐゴシック" pitchFamily="34" charset="-128"/>
              </a:defRPr>
            </a:lvl4pPr>
            <a:lvl5pPr marL="2057400" indent="-228600" defTabSz="5273675" eaLnBrk="0" hangingPunct="0">
              <a:defRPr sz="10100">
                <a:latin typeface="Arial" charset="0"/>
                <a:ea typeface="ＭＳ Ｐゴシック" pitchFamily="34" charset="-128"/>
              </a:defRPr>
            </a:lvl5pPr>
            <a:lvl6pPr marL="2514600" indent="-228600" defTabSz="5273675" eaLnBrk="0" fontAlgn="base" hangingPunct="0">
              <a:spcBef>
                <a:spcPct val="0"/>
              </a:spcBef>
              <a:spcAft>
                <a:spcPct val="0"/>
              </a:spcAft>
              <a:defRPr sz="10100">
                <a:latin typeface="Arial" charset="0"/>
                <a:ea typeface="ＭＳ Ｐゴシック" pitchFamily="34" charset="-128"/>
              </a:defRPr>
            </a:lvl6pPr>
            <a:lvl7pPr marL="2971800" indent="-228600" defTabSz="5273675" eaLnBrk="0" fontAlgn="base" hangingPunct="0">
              <a:spcBef>
                <a:spcPct val="0"/>
              </a:spcBef>
              <a:spcAft>
                <a:spcPct val="0"/>
              </a:spcAft>
              <a:defRPr sz="10100">
                <a:latin typeface="Arial" charset="0"/>
                <a:ea typeface="ＭＳ Ｐゴシック" pitchFamily="34" charset="-128"/>
              </a:defRPr>
            </a:lvl7pPr>
            <a:lvl8pPr marL="3429000" indent="-228600" defTabSz="5273675" eaLnBrk="0" fontAlgn="base" hangingPunct="0">
              <a:spcBef>
                <a:spcPct val="0"/>
              </a:spcBef>
              <a:spcAft>
                <a:spcPct val="0"/>
              </a:spcAft>
              <a:defRPr sz="10100">
                <a:latin typeface="Arial" charset="0"/>
                <a:ea typeface="ＭＳ Ｐゴシック" pitchFamily="34" charset="-128"/>
              </a:defRPr>
            </a:lvl8pPr>
            <a:lvl9pPr marL="3886200" indent="-228600" defTabSz="5273675" eaLnBrk="0" fontAlgn="base" hangingPunct="0">
              <a:spcBef>
                <a:spcPct val="0"/>
              </a:spcBef>
              <a:spcAft>
                <a:spcPct val="0"/>
              </a:spcAft>
              <a:defRPr sz="10100">
                <a:latin typeface="Arial" charset="0"/>
                <a:ea typeface="ＭＳ Ｐゴシック" pitchFamily="34" charset="-128"/>
              </a:defRPr>
            </a:lvl9pPr>
          </a:lstStyle>
          <a:p>
            <a:r>
              <a:rPr lang="en-US" altLang="zh-TW" dirty="0">
                <a:solidFill>
                  <a:srgbClr val="800000">
                    <a:alpha val="28000"/>
                  </a:srgbClr>
                </a:solidFill>
              </a:rPr>
              <a:t>Discourse</a:t>
            </a:r>
          </a:p>
        </p:txBody>
      </p:sp>
      <p:pic>
        <p:nvPicPr>
          <p:cNvPr id="78" name="Picture 21" descr="KernelTrick"/>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708986" y="22520330"/>
            <a:ext cx="4336774" cy="72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22" descr="Kernel"/>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855036" y="23311794"/>
            <a:ext cx="3562350" cy="42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20" descr="Hyperplan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780017" y="22071308"/>
            <a:ext cx="3592919" cy="41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20476015" y="21843522"/>
            <a:ext cx="1883744" cy="789960"/>
          </a:xfrm>
          <a:prstGeom prst="rect">
            <a:avLst/>
          </a:prstGeom>
        </p:spPr>
        <p:txBody>
          <a:bodyPr wrap="square">
            <a:spAutoFit/>
          </a:bodyPr>
          <a:lstStyle/>
          <a:p>
            <a:pPr marL="1676400" indent="-1676400" defTabSz="4387850">
              <a:lnSpc>
                <a:spcPct val="150000"/>
              </a:lnSpc>
              <a:defRPr/>
            </a:pPr>
            <a:r>
              <a:rPr lang="en-GB" sz="3200" b="1" i="1" dirty="0">
                <a:cs typeface="Arial" charset="0"/>
              </a:rPr>
              <a:t>SVM</a:t>
            </a:r>
            <a:r>
              <a:rPr lang="en-GB" sz="3200" dirty="0">
                <a:cs typeface="Arial" charset="0"/>
              </a:rPr>
              <a:t>:</a:t>
            </a:r>
          </a:p>
        </p:txBody>
      </p:sp>
      <p:sp>
        <p:nvSpPr>
          <p:cNvPr id="83" name="Rectangle 82"/>
          <p:cNvSpPr/>
          <p:nvPr/>
        </p:nvSpPr>
        <p:spPr>
          <a:xfrm>
            <a:off x="20455964" y="22471851"/>
            <a:ext cx="1883744" cy="789960"/>
          </a:xfrm>
          <a:prstGeom prst="rect">
            <a:avLst/>
          </a:prstGeom>
        </p:spPr>
        <p:txBody>
          <a:bodyPr wrap="square">
            <a:spAutoFit/>
          </a:bodyPr>
          <a:lstStyle/>
          <a:p>
            <a:pPr marL="1676400" indent="-1676400" defTabSz="4387850">
              <a:lnSpc>
                <a:spcPct val="150000"/>
              </a:lnSpc>
              <a:defRPr/>
            </a:pPr>
            <a:r>
              <a:rPr lang="en-GB" sz="3200" b="1" i="1" dirty="0" smtClean="0">
                <a:cs typeface="Arial" charset="0"/>
              </a:rPr>
              <a:t>Dual</a:t>
            </a:r>
            <a:r>
              <a:rPr lang="en-GB" sz="3200" dirty="0" smtClean="0">
                <a:cs typeface="Arial" charset="0"/>
              </a:rPr>
              <a:t>:</a:t>
            </a:r>
            <a:endParaRPr lang="en-GB" sz="3200" dirty="0">
              <a:cs typeface="Arial" charset="0"/>
            </a:endParaRPr>
          </a:p>
        </p:txBody>
      </p:sp>
      <p:sp>
        <p:nvSpPr>
          <p:cNvPr id="105" name="Rectangle 104"/>
          <p:cNvSpPr/>
          <p:nvPr/>
        </p:nvSpPr>
        <p:spPr>
          <a:xfrm>
            <a:off x="20377747" y="23949809"/>
            <a:ext cx="4075719" cy="584776"/>
          </a:xfrm>
          <a:prstGeom prst="rect">
            <a:avLst/>
          </a:prstGeom>
        </p:spPr>
        <p:txBody>
          <a:bodyPr wrap="square">
            <a:spAutoFit/>
          </a:bodyPr>
          <a:lstStyle/>
          <a:p>
            <a:pPr marL="1676400" indent="-1676400" defTabSz="4387850">
              <a:defRPr/>
            </a:pPr>
            <a:r>
              <a:rPr lang="en-GB" sz="3200" b="1" i="1" dirty="0" smtClean="0">
                <a:cs typeface="Arial" charset="0"/>
              </a:rPr>
              <a:t>Re-ranking Kernel:</a:t>
            </a:r>
            <a:endParaRPr lang="en-GB" sz="3200" dirty="0">
              <a:cs typeface="Arial" charset="0"/>
            </a:endParaRPr>
          </a:p>
        </p:txBody>
      </p:sp>
      <p:pic>
        <p:nvPicPr>
          <p:cNvPr id="1030" name="Picture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341808" y="24635781"/>
            <a:ext cx="3643881" cy="53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035431" y="24682785"/>
            <a:ext cx="6787632" cy="483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6" name="Rectangle 13"/>
          <p:cNvSpPr>
            <a:spLocks noChangeArrowheads="1"/>
          </p:cNvSpPr>
          <p:nvPr/>
        </p:nvSpPr>
        <p:spPr bwMode="auto">
          <a:xfrm>
            <a:off x="11337422" y="25749521"/>
            <a:ext cx="20112969" cy="4082114"/>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zh-TW"/>
          </a:p>
        </p:txBody>
      </p:sp>
      <p:sp>
        <p:nvSpPr>
          <p:cNvPr id="107" name="Text Box 14"/>
          <p:cNvSpPr txBox="1">
            <a:spLocks noChangeArrowheads="1"/>
          </p:cNvSpPr>
          <p:nvPr/>
        </p:nvSpPr>
        <p:spPr bwMode="auto">
          <a:xfrm>
            <a:off x="11337422" y="25805554"/>
            <a:ext cx="11688193" cy="83099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lvl1pPr eaLnBrk="0" hangingPunct="0">
              <a:defRPr sz="10100">
                <a:solidFill>
                  <a:schemeClr val="tx1"/>
                </a:solidFill>
                <a:latin typeface="Arial" charset="0"/>
                <a:ea typeface="ＭＳ Ｐゴシック" pitchFamily="34" charset="-128"/>
              </a:defRPr>
            </a:lvl1pPr>
            <a:lvl2pPr marL="742950" indent="-285750" eaLnBrk="0" hangingPunct="0">
              <a:defRPr sz="10100">
                <a:solidFill>
                  <a:schemeClr val="tx1"/>
                </a:solidFill>
                <a:latin typeface="Arial" charset="0"/>
                <a:ea typeface="ＭＳ Ｐゴシック" pitchFamily="34" charset="-128"/>
              </a:defRPr>
            </a:lvl2pPr>
            <a:lvl3pPr marL="1143000" indent="-228600" eaLnBrk="0" hangingPunct="0">
              <a:defRPr sz="10100">
                <a:solidFill>
                  <a:schemeClr val="tx1"/>
                </a:solidFill>
                <a:latin typeface="Arial" charset="0"/>
                <a:ea typeface="ＭＳ Ｐゴシック" pitchFamily="34" charset="-128"/>
              </a:defRPr>
            </a:lvl3pPr>
            <a:lvl4pPr marL="1600200" indent="-228600" eaLnBrk="0" hangingPunct="0">
              <a:defRPr sz="10100">
                <a:solidFill>
                  <a:schemeClr val="tx1"/>
                </a:solidFill>
                <a:latin typeface="Arial" charset="0"/>
                <a:ea typeface="ＭＳ Ｐゴシック" pitchFamily="34" charset="-128"/>
              </a:defRPr>
            </a:lvl4pPr>
            <a:lvl5pPr marL="2057400" indent="-228600" eaLnBrk="0" hangingPunct="0">
              <a:defRPr sz="101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0100">
                <a:solidFill>
                  <a:schemeClr val="tx1"/>
                </a:solidFill>
                <a:latin typeface="Arial" charset="0"/>
                <a:ea typeface="ＭＳ Ｐゴシック" pitchFamily="34" charset="-128"/>
              </a:defRPr>
            </a:lvl9pPr>
          </a:lstStyle>
          <a:p>
            <a:pPr algn="ctr"/>
            <a:r>
              <a:rPr lang="en-US" altLang="zh-TW" sz="4800" b="1" i="1" dirty="0" smtClean="0"/>
              <a:t>Dataset</a:t>
            </a:r>
            <a:endParaRPr lang="en-US" altLang="zh-TW" sz="4800" b="1" i="1" dirty="0"/>
          </a:p>
        </p:txBody>
      </p:sp>
      <p:sp>
        <p:nvSpPr>
          <p:cNvPr id="109" name="Text Box 15"/>
          <p:cNvSpPr txBox="1">
            <a:spLocks noChangeArrowheads="1"/>
          </p:cNvSpPr>
          <p:nvPr/>
        </p:nvSpPr>
        <p:spPr bwMode="auto">
          <a:xfrm>
            <a:off x="11422505" y="26830259"/>
            <a:ext cx="12265718" cy="1477328"/>
          </a:xfrm>
          <a:prstGeom prst="rect">
            <a:avLst/>
          </a:prstGeom>
          <a:solidFill>
            <a:schemeClr val="bg1"/>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228600" tIns="0" rIns="320040" bIns="0">
            <a:spAutoFit/>
          </a:bodyPr>
          <a:lstStyle>
            <a:lvl1pPr indent="360363" defTabSz="5273675" eaLnBrk="0" hangingPunct="0">
              <a:defRPr sz="10100">
                <a:solidFill>
                  <a:schemeClr val="tx1"/>
                </a:solidFill>
                <a:latin typeface="Arial" charset="0"/>
                <a:ea typeface="ＭＳ Ｐゴシック" pitchFamily="34" charset="-128"/>
              </a:defRPr>
            </a:lvl1pPr>
            <a:lvl2pPr marL="815975" indent="-452438" defTabSz="5273675" eaLnBrk="0" hangingPunct="0">
              <a:defRPr sz="10100">
                <a:solidFill>
                  <a:schemeClr val="tx1"/>
                </a:solidFill>
                <a:latin typeface="Arial" charset="0"/>
                <a:ea typeface="ＭＳ Ｐゴシック" pitchFamily="34" charset="-128"/>
              </a:defRPr>
            </a:lvl2pPr>
            <a:lvl3pPr marL="1143000" indent="-228600" defTabSz="5273675" eaLnBrk="0" hangingPunct="0">
              <a:defRPr sz="10100">
                <a:solidFill>
                  <a:schemeClr val="tx1"/>
                </a:solidFill>
                <a:latin typeface="Arial" charset="0"/>
                <a:ea typeface="ＭＳ Ｐゴシック" pitchFamily="34" charset="-128"/>
              </a:defRPr>
            </a:lvl3pPr>
            <a:lvl4pPr marL="1600200" indent="-228600" defTabSz="5273675" eaLnBrk="0" hangingPunct="0">
              <a:defRPr sz="10100">
                <a:solidFill>
                  <a:schemeClr val="tx1"/>
                </a:solidFill>
                <a:latin typeface="Arial" charset="0"/>
                <a:ea typeface="ＭＳ Ｐゴシック" pitchFamily="34" charset="-128"/>
              </a:defRPr>
            </a:lvl4pPr>
            <a:lvl5pPr marL="2057400" indent="-228600" defTabSz="5273675" eaLnBrk="0" hangingPunct="0">
              <a:defRPr sz="10100">
                <a:solidFill>
                  <a:schemeClr val="tx1"/>
                </a:solidFill>
                <a:latin typeface="Arial" charset="0"/>
                <a:ea typeface="ＭＳ Ｐゴシック" pitchFamily="34" charset="-128"/>
              </a:defRPr>
            </a:lvl5pPr>
            <a:lvl6pPr marL="25146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9pPr>
          </a:lstStyle>
          <a:p>
            <a:pPr indent="0">
              <a:spcAft>
                <a:spcPct val="25000"/>
              </a:spcAft>
            </a:pPr>
            <a:r>
              <a:rPr lang="en-US" altLang="zh-TW" sz="3200" dirty="0" smtClean="0">
                <a:latin typeface="+mn-lt"/>
              </a:rPr>
              <a:t>Amazon </a:t>
            </a:r>
            <a:r>
              <a:rPr lang="en-US" altLang="zh-TW" sz="3200" dirty="0">
                <a:latin typeface="+mn-lt"/>
              </a:rPr>
              <a:t>Mechanical Turk was used to collect a corpus of sentences and gold-standard human annotations: 7,661 </a:t>
            </a:r>
            <a:r>
              <a:rPr lang="en-US" altLang="zh-TW" sz="3200" dirty="0" smtClean="0">
                <a:latin typeface="+mn-lt"/>
              </a:rPr>
              <a:t>sentences (</a:t>
            </a:r>
            <a:r>
              <a:rPr lang="en-US" altLang="zh-TW" sz="3200" dirty="0">
                <a:latin typeface="+mn-lt"/>
              </a:rPr>
              <a:t>McGraw et al. 12</a:t>
            </a:r>
            <a:r>
              <a:rPr lang="en-US" altLang="zh-TW" sz="3200" dirty="0" smtClean="0">
                <a:latin typeface="+mn-lt"/>
              </a:rPr>
              <a:t>)</a:t>
            </a:r>
          </a:p>
        </p:txBody>
      </p:sp>
      <p:graphicFrame>
        <p:nvGraphicFramePr>
          <p:cNvPr id="110" name="Table 109"/>
          <p:cNvGraphicFramePr>
            <a:graphicFrameLocks noGrp="1"/>
          </p:cNvGraphicFramePr>
          <p:nvPr>
            <p:extLst>
              <p:ext uri="{D42A27DB-BD31-4B8C-83A1-F6EECF244321}">
                <p14:modId xmlns:p14="http://schemas.microsoft.com/office/powerpoint/2010/main" val="2176061616"/>
              </p:ext>
            </p:extLst>
          </p:nvPr>
        </p:nvGraphicFramePr>
        <p:xfrm>
          <a:off x="13750544" y="28176207"/>
          <a:ext cx="7662748" cy="1287449"/>
        </p:xfrm>
        <a:graphic>
          <a:graphicData uri="http://schemas.openxmlformats.org/drawingml/2006/table">
            <a:tbl>
              <a:tblPr firstRow="1" bandRow="1">
                <a:tableStyleId>{5940675A-B579-460E-94D1-54222C63F5DA}</a:tableStyleId>
              </a:tblPr>
              <a:tblGrid>
                <a:gridCol w="1187331"/>
                <a:gridCol w="1473572"/>
                <a:gridCol w="2503161"/>
                <a:gridCol w="2498684"/>
              </a:tblGrid>
              <a:tr h="524875">
                <a:tc>
                  <a:txBody>
                    <a:bodyPr/>
                    <a:lstStyle/>
                    <a:p>
                      <a:pPr algn="ctr"/>
                      <a:r>
                        <a:rPr lang="en-US" sz="3200" b="1" dirty="0" smtClean="0"/>
                        <a:t>Train</a:t>
                      </a:r>
                      <a:endParaRPr lang="en-US" sz="3200" b="1" dirty="0"/>
                    </a:p>
                  </a:txBody>
                  <a:tcPr>
                    <a:solidFill>
                      <a:schemeClr val="tx2">
                        <a:lumMod val="20000"/>
                        <a:lumOff val="80000"/>
                      </a:schemeClr>
                    </a:solidFill>
                  </a:tcPr>
                </a:tc>
                <a:tc>
                  <a:txBody>
                    <a:bodyPr/>
                    <a:lstStyle/>
                    <a:p>
                      <a:pPr algn="ctr"/>
                      <a:r>
                        <a:rPr lang="en-US" sz="3200" b="1" dirty="0" smtClean="0"/>
                        <a:t>Test</a:t>
                      </a:r>
                      <a:endParaRPr lang="en-US" sz="3200" b="1" dirty="0"/>
                    </a:p>
                  </a:txBody>
                  <a:tcPr>
                    <a:solidFill>
                      <a:schemeClr val="tx2">
                        <a:lumMod val="20000"/>
                        <a:lumOff val="80000"/>
                      </a:schemeClr>
                    </a:solidFill>
                  </a:tcPr>
                </a:tc>
                <a:tc>
                  <a:txBody>
                    <a:bodyPr/>
                    <a:lstStyle/>
                    <a:p>
                      <a:pPr algn="ctr"/>
                      <a:r>
                        <a:rPr lang="en-US" sz="3200" b="1" dirty="0" smtClean="0"/>
                        <a:t>Train</a:t>
                      </a:r>
                      <a:r>
                        <a:rPr lang="en-US" sz="3200" b="1" baseline="0" dirty="0" smtClean="0"/>
                        <a:t> RR</a:t>
                      </a:r>
                      <a:endParaRPr lang="en-US" sz="3200" b="1" dirty="0"/>
                    </a:p>
                  </a:txBody>
                  <a:tcPr>
                    <a:solidFill>
                      <a:schemeClr val="tx2">
                        <a:lumMod val="20000"/>
                        <a:lumOff val="80000"/>
                      </a:schemeClr>
                    </a:solidFill>
                  </a:tcPr>
                </a:tc>
                <a:tc>
                  <a:txBody>
                    <a:bodyPr/>
                    <a:lstStyle/>
                    <a:p>
                      <a:pPr algn="ctr"/>
                      <a:r>
                        <a:rPr lang="en-US" sz="3200" b="1" dirty="0" smtClean="0"/>
                        <a:t>Test</a:t>
                      </a:r>
                      <a:r>
                        <a:rPr lang="en-US" sz="3200" b="1" baseline="0" dirty="0" smtClean="0"/>
                        <a:t> RR</a:t>
                      </a:r>
                      <a:endParaRPr lang="en-US" sz="3200" b="1" dirty="0"/>
                    </a:p>
                  </a:txBody>
                  <a:tcPr>
                    <a:solidFill>
                      <a:schemeClr val="tx2">
                        <a:lumMod val="20000"/>
                        <a:lumOff val="80000"/>
                      </a:schemeClr>
                    </a:solidFill>
                  </a:tcPr>
                </a:tc>
              </a:tr>
              <a:tr h="708329">
                <a:tc>
                  <a:txBody>
                    <a:bodyPr/>
                    <a:lstStyle/>
                    <a:p>
                      <a:pPr algn="ctr"/>
                      <a:r>
                        <a:rPr lang="en-US" sz="3200" dirty="0" smtClean="0"/>
                        <a:t>6,922</a:t>
                      </a:r>
                      <a:endParaRPr lang="en-US" sz="3200" dirty="0"/>
                    </a:p>
                  </a:txBody>
                  <a:tcPr/>
                </a:tc>
                <a:tc>
                  <a:txBody>
                    <a:bodyPr/>
                    <a:lstStyle/>
                    <a:p>
                      <a:pPr algn="ctr"/>
                      <a:r>
                        <a:rPr lang="en-US" sz="3200" dirty="0" smtClean="0"/>
                        <a:t>1,521</a:t>
                      </a:r>
                      <a:endParaRPr lang="en-US" sz="3200" dirty="0"/>
                    </a:p>
                  </a:txBody>
                  <a:tcPr/>
                </a:tc>
                <a:tc>
                  <a:txBody>
                    <a:bodyPr/>
                    <a:lstStyle/>
                    <a:p>
                      <a:pPr algn="ctr"/>
                      <a:r>
                        <a:rPr lang="en-US" sz="3200" dirty="0" smtClean="0"/>
                        <a:t>28,482</a:t>
                      </a:r>
                      <a:endParaRPr lang="en-US" sz="3200" dirty="0"/>
                    </a:p>
                  </a:txBody>
                  <a:tcPr/>
                </a:tc>
                <a:tc>
                  <a:txBody>
                    <a:bodyPr/>
                    <a:lstStyle/>
                    <a:p>
                      <a:pPr algn="ctr"/>
                      <a:r>
                        <a:rPr lang="en-US" sz="3200" dirty="0" smtClean="0"/>
                        <a:t>7,605</a:t>
                      </a:r>
                      <a:endParaRPr lang="en-US" sz="3200" dirty="0"/>
                    </a:p>
                  </a:txBody>
                  <a:tcPr/>
                </a:tc>
              </a:tr>
            </a:tbl>
          </a:graphicData>
        </a:graphic>
      </p:graphicFrame>
      <p:graphicFrame>
        <p:nvGraphicFramePr>
          <p:cNvPr id="111" name="Table 110"/>
          <p:cNvGraphicFramePr>
            <a:graphicFrameLocks noGrp="1"/>
          </p:cNvGraphicFramePr>
          <p:nvPr>
            <p:extLst>
              <p:ext uri="{D42A27DB-BD31-4B8C-83A1-F6EECF244321}">
                <p14:modId xmlns:p14="http://schemas.microsoft.com/office/powerpoint/2010/main" val="1860901177"/>
              </p:ext>
            </p:extLst>
          </p:nvPr>
        </p:nvGraphicFramePr>
        <p:xfrm>
          <a:off x="32137802" y="10199101"/>
          <a:ext cx="10028307" cy="1508760"/>
        </p:xfrm>
        <a:graphic>
          <a:graphicData uri="http://schemas.openxmlformats.org/drawingml/2006/table">
            <a:tbl>
              <a:tblPr firstRow="1" bandRow="1">
                <a:tableStyleId>{5940675A-B579-460E-94D1-54222C63F5DA}</a:tableStyleId>
              </a:tblPr>
              <a:tblGrid>
                <a:gridCol w="1759637"/>
                <a:gridCol w="2022541"/>
                <a:gridCol w="2346350"/>
                <a:gridCol w="1915688"/>
                <a:gridCol w="1984091"/>
              </a:tblGrid>
              <a:tr h="507256">
                <a:tc>
                  <a:txBody>
                    <a:bodyPr/>
                    <a:lstStyle/>
                    <a:p>
                      <a:pPr algn="ctr"/>
                      <a:r>
                        <a:rPr lang="en-US" sz="2900" b="1" dirty="0" err="1" smtClean="0"/>
                        <a:t>Subtree</a:t>
                      </a:r>
                      <a:r>
                        <a:rPr lang="en-US" sz="2900" b="1" dirty="0" smtClean="0"/>
                        <a:t> kernel</a:t>
                      </a:r>
                      <a:endParaRPr lang="en-US" sz="2900" b="1" dirty="0"/>
                    </a:p>
                  </a:txBody>
                  <a:tcPr>
                    <a:solidFill>
                      <a:schemeClr val="tx2">
                        <a:lumMod val="20000"/>
                        <a:lumOff val="80000"/>
                      </a:schemeClr>
                    </a:solidFill>
                  </a:tcPr>
                </a:tc>
                <a:tc>
                  <a:txBody>
                    <a:bodyPr/>
                    <a:lstStyle/>
                    <a:p>
                      <a:pPr algn="ctr"/>
                      <a:r>
                        <a:rPr lang="en-US" sz="2900" b="1" dirty="0" smtClean="0"/>
                        <a:t>Syntactic tree kernel</a:t>
                      </a:r>
                      <a:endParaRPr lang="en-US" sz="2900" b="1" dirty="0"/>
                    </a:p>
                  </a:txBody>
                  <a:tcPr>
                    <a:solidFill>
                      <a:schemeClr val="tx2">
                        <a:lumMod val="20000"/>
                        <a:lumOff val="80000"/>
                      </a:schemeClr>
                    </a:solidFill>
                  </a:tcPr>
                </a:tc>
                <a:tc>
                  <a:txBody>
                    <a:bodyPr/>
                    <a:lstStyle/>
                    <a:p>
                      <a:pPr algn="ctr"/>
                      <a:r>
                        <a:rPr lang="en-US" sz="2900" b="1" dirty="0" smtClean="0"/>
                        <a:t>Syntactic tree kernel + BOW</a:t>
                      </a:r>
                      <a:endParaRPr lang="en-US" sz="2900" b="1" dirty="0"/>
                    </a:p>
                  </a:txBody>
                  <a:tcPr>
                    <a:solidFill>
                      <a:schemeClr val="tx2">
                        <a:lumMod val="20000"/>
                        <a:lumOff val="80000"/>
                      </a:schemeClr>
                    </a:solidFill>
                  </a:tcPr>
                </a:tc>
                <a:tc>
                  <a:txBody>
                    <a:bodyPr/>
                    <a:lstStyle/>
                    <a:p>
                      <a:pPr algn="ctr"/>
                      <a:r>
                        <a:rPr lang="en-US" sz="2900" b="1" dirty="0" smtClean="0"/>
                        <a:t>Partial tree kernel</a:t>
                      </a:r>
                      <a:endParaRPr lang="en-US" sz="2900" b="1" dirty="0"/>
                    </a:p>
                  </a:txBody>
                  <a:tcPr>
                    <a:solidFill>
                      <a:schemeClr val="tx2">
                        <a:lumMod val="20000"/>
                        <a:lumOff val="80000"/>
                      </a:schemeClr>
                    </a:solidFill>
                  </a:tcPr>
                </a:tc>
                <a:tc>
                  <a:txBody>
                    <a:bodyPr/>
                    <a:lstStyle/>
                    <a:p>
                      <a:pPr algn="ctr"/>
                      <a:r>
                        <a:rPr lang="en-US" sz="2900" b="1" dirty="0" smtClean="0"/>
                        <a:t>Sequence</a:t>
                      </a:r>
                      <a:r>
                        <a:rPr lang="en-US" sz="2900" b="1" baseline="0" dirty="0" smtClean="0"/>
                        <a:t> kernel</a:t>
                      </a:r>
                      <a:endParaRPr lang="en-US" sz="2900" b="1" dirty="0"/>
                    </a:p>
                  </a:txBody>
                  <a:tcPr>
                    <a:solidFill>
                      <a:schemeClr val="tx2">
                        <a:lumMod val="20000"/>
                        <a:lumOff val="80000"/>
                      </a:schemeClr>
                    </a:solidFill>
                  </a:tcPr>
                </a:tc>
              </a:tr>
              <a:tr h="531614">
                <a:tc>
                  <a:txBody>
                    <a:bodyPr/>
                    <a:lstStyle/>
                    <a:p>
                      <a:pPr algn="ctr"/>
                      <a:r>
                        <a:rPr lang="en-US" sz="2900" dirty="0" smtClean="0"/>
                        <a:t>84.08</a:t>
                      </a:r>
                      <a:endParaRPr lang="en-US" sz="2900" dirty="0"/>
                    </a:p>
                  </a:txBody>
                  <a:tcPr/>
                </a:tc>
                <a:tc>
                  <a:txBody>
                    <a:bodyPr/>
                    <a:lstStyle/>
                    <a:p>
                      <a:pPr algn="ctr"/>
                      <a:r>
                        <a:rPr lang="en-US" sz="2900" dirty="0" smtClean="0"/>
                        <a:t>83.19</a:t>
                      </a:r>
                      <a:endParaRPr lang="en-US" sz="2900" dirty="0"/>
                    </a:p>
                  </a:txBody>
                  <a:tcPr/>
                </a:tc>
                <a:tc>
                  <a:txBody>
                    <a:bodyPr/>
                    <a:lstStyle/>
                    <a:p>
                      <a:pPr algn="ctr"/>
                      <a:r>
                        <a:rPr lang="en-US" sz="2900" dirty="0" smtClean="0"/>
                        <a:t>83.20</a:t>
                      </a:r>
                      <a:endParaRPr lang="en-US" sz="2900" dirty="0"/>
                    </a:p>
                  </a:txBody>
                  <a:tcPr/>
                </a:tc>
                <a:tc>
                  <a:txBody>
                    <a:bodyPr/>
                    <a:lstStyle/>
                    <a:p>
                      <a:pPr algn="ctr"/>
                      <a:r>
                        <a:rPr lang="en-US" sz="2900" b="1" dirty="0" smtClean="0"/>
                        <a:t>84.61</a:t>
                      </a:r>
                      <a:endParaRPr lang="en-US" sz="2900" b="1" dirty="0"/>
                    </a:p>
                  </a:txBody>
                  <a:tcPr/>
                </a:tc>
                <a:tc>
                  <a:txBody>
                    <a:bodyPr/>
                    <a:lstStyle/>
                    <a:p>
                      <a:pPr algn="ctr"/>
                      <a:r>
                        <a:rPr lang="en-US" sz="2900" dirty="0" smtClean="0"/>
                        <a:t>82.93</a:t>
                      </a:r>
                      <a:endParaRPr lang="en-US" sz="2900" dirty="0"/>
                    </a:p>
                  </a:txBody>
                  <a:tcPr/>
                </a:tc>
              </a:tr>
            </a:tbl>
          </a:graphicData>
        </a:graphic>
      </p:graphicFrame>
      <p:pic>
        <p:nvPicPr>
          <p:cNvPr id="1033" name="Picture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900260" y="16782480"/>
            <a:ext cx="1044750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6" name="Table 35"/>
          <p:cNvGraphicFramePr>
            <a:graphicFrameLocks noGrp="1"/>
          </p:cNvGraphicFramePr>
          <p:nvPr>
            <p:extLst>
              <p:ext uri="{D42A27DB-BD31-4B8C-83A1-F6EECF244321}">
                <p14:modId xmlns:p14="http://schemas.microsoft.com/office/powerpoint/2010/main" val="174726080"/>
              </p:ext>
            </p:extLst>
          </p:nvPr>
        </p:nvGraphicFramePr>
        <p:xfrm>
          <a:off x="38794526" y="5548391"/>
          <a:ext cx="3402796" cy="3108959"/>
        </p:xfrm>
        <a:graphic>
          <a:graphicData uri="http://schemas.openxmlformats.org/drawingml/2006/table">
            <a:tbl>
              <a:tblPr firstRow="1" bandRow="1">
                <a:tableStyleId>{5940675A-B579-460E-94D1-54222C63F5DA}</a:tableStyleId>
              </a:tblPr>
              <a:tblGrid>
                <a:gridCol w="1258685"/>
                <a:gridCol w="2144111"/>
              </a:tblGrid>
              <a:tr h="459367">
                <a:tc>
                  <a:txBody>
                    <a:bodyPr/>
                    <a:lstStyle/>
                    <a:p>
                      <a:pPr algn="ctr"/>
                      <a:r>
                        <a:rPr lang="en-US" sz="2800" b="1" dirty="0" smtClean="0"/>
                        <a:t>N</a:t>
                      </a:r>
                      <a:endParaRPr lang="en-US" sz="2800" b="1" dirty="0"/>
                    </a:p>
                  </a:txBody>
                  <a:tcPr>
                    <a:solidFill>
                      <a:schemeClr val="tx2">
                        <a:lumMod val="20000"/>
                        <a:lumOff val="80000"/>
                      </a:schemeClr>
                    </a:solidFill>
                  </a:tcPr>
                </a:tc>
                <a:tc>
                  <a:txBody>
                    <a:bodyPr/>
                    <a:lstStyle/>
                    <a:p>
                      <a:pPr algn="ctr"/>
                      <a:r>
                        <a:rPr lang="en-US" sz="2800" b="1" dirty="0" smtClean="0"/>
                        <a:t>Oracle F1</a:t>
                      </a:r>
                      <a:endParaRPr lang="en-US" sz="2800" b="1" dirty="0"/>
                    </a:p>
                  </a:txBody>
                  <a:tcPr>
                    <a:solidFill>
                      <a:schemeClr val="tx2">
                        <a:lumMod val="20000"/>
                        <a:lumOff val="80000"/>
                      </a:schemeClr>
                    </a:solidFill>
                  </a:tcPr>
                </a:tc>
              </a:tr>
              <a:tr h="459367">
                <a:tc>
                  <a:txBody>
                    <a:bodyPr/>
                    <a:lstStyle/>
                    <a:p>
                      <a:pPr algn="ctr"/>
                      <a:r>
                        <a:rPr lang="en-US" sz="2800" dirty="0" smtClean="0"/>
                        <a:t>1</a:t>
                      </a:r>
                      <a:endParaRPr lang="en-US" sz="2800" dirty="0"/>
                    </a:p>
                  </a:txBody>
                  <a:tcPr/>
                </a:tc>
                <a:tc>
                  <a:txBody>
                    <a:bodyPr/>
                    <a:lstStyle/>
                    <a:p>
                      <a:pPr algn="ctr"/>
                      <a:r>
                        <a:rPr lang="en-US" sz="2800" dirty="0" smtClean="0"/>
                        <a:t>83.03</a:t>
                      </a:r>
                      <a:endParaRPr lang="en-US" sz="2800" dirty="0"/>
                    </a:p>
                  </a:txBody>
                  <a:tcPr/>
                </a:tc>
              </a:tr>
              <a:tr h="459367">
                <a:tc>
                  <a:txBody>
                    <a:bodyPr/>
                    <a:lstStyle/>
                    <a:p>
                      <a:pPr algn="ctr"/>
                      <a:r>
                        <a:rPr lang="en-US" sz="2800" dirty="0" smtClean="0"/>
                        <a:t>2</a:t>
                      </a:r>
                      <a:endParaRPr lang="en-US" sz="2800" dirty="0"/>
                    </a:p>
                  </a:txBody>
                  <a:tcPr/>
                </a:tc>
                <a:tc>
                  <a:txBody>
                    <a:bodyPr/>
                    <a:lstStyle/>
                    <a:p>
                      <a:pPr algn="ctr"/>
                      <a:r>
                        <a:rPr lang="en-US" sz="2800" dirty="0" smtClean="0"/>
                        <a:t>87.76</a:t>
                      </a:r>
                      <a:endParaRPr lang="en-US" sz="2800" dirty="0"/>
                    </a:p>
                  </a:txBody>
                  <a:tcPr/>
                </a:tc>
              </a:tr>
              <a:tr h="459367">
                <a:tc>
                  <a:txBody>
                    <a:bodyPr/>
                    <a:lstStyle/>
                    <a:p>
                      <a:pPr algn="ctr"/>
                      <a:r>
                        <a:rPr lang="en-US" sz="2800" dirty="0" smtClean="0"/>
                        <a:t>5</a:t>
                      </a:r>
                      <a:endParaRPr lang="en-US" sz="2800" dirty="0"/>
                    </a:p>
                  </a:txBody>
                  <a:tcPr/>
                </a:tc>
                <a:tc>
                  <a:txBody>
                    <a:bodyPr/>
                    <a:lstStyle/>
                    <a:p>
                      <a:pPr algn="ctr"/>
                      <a:r>
                        <a:rPr lang="en-US" sz="2800" dirty="0" smtClean="0"/>
                        <a:t>92.63</a:t>
                      </a:r>
                      <a:endParaRPr lang="en-US" sz="2800" dirty="0"/>
                    </a:p>
                  </a:txBody>
                  <a:tcPr/>
                </a:tc>
              </a:tr>
              <a:tr h="459367">
                <a:tc>
                  <a:txBody>
                    <a:bodyPr/>
                    <a:lstStyle/>
                    <a:p>
                      <a:pPr algn="ctr"/>
                      <a:r>
                        <a:rPr lang="en-US" sz="2800" dirty="0" smtClean="0"/>
                        <a:t>10</a:t>
                      </a:r>
                      <a:endParaRPr lang="en-US" sz="2800" dirty="0"/>
                    </a:p>
                  </a:txBody>
                  <a:tcPr/>
                </a:tc>
                <a:tc>
                  <a:txBody>
                    <a:bodyPr/>
                    <a:lstStyle/>
                    <a:p>
                      <a:pPr algn="ctr"/>
                      <a:r>
                        <a:rPr lang="en-US" sz="2800" dirty="0" smtClean="0"/>
                        <a:t>95.23</a:t>
                      </a:r>
                      <a:endParaRPr lang="en-US" sz="2800" dirty="0"/>
                    </a:p>
                  </a:txBody>
                  <a:tcPr/>
                </a:tc>
              </a:tr>
              <a:tr h="459367">
                <a:tc>
                  <a:txBody>
                    <a:bodyPr/>
                    <a:lstStyle/>
                    <a:p>
                      <a:pPr algn="ctr"/>
                      <a:r>
                        <a:rPr lang="en-US" sz="2800" dirty="0" smtClean="0"/>
                        <a:t>100</a:t>
                      </a:r>
                      <a:endParaRPr lang="en-US" sz="2800" dirty="0"/>
                    </a:p>
                  </a:txBody>
                  <a:tcPr/>
                </a:tc>
                <a:tc>
                  <a:txBody>
                    <a:bodyPr/>
                    <a:lstStyle/>
                    <a:p>
                      <a:pPr algn="ctr"/>
                      <a:r>
                        <a:rPr lang="en-US" sz="2800" dirty="0" smtClean="0"/>
                        <a:t>98.72</a:t>
                      </a:r>
                      <a:endParaRPr lang="en-US" sz="2800" dirty="0"/>
                    </a:p>
                  </a:txBody>
                  <a:tcPr/>
                </a:tc>
              </a:tr>
            </a:tbl>
          </a:graphicData>
        </a:graphic>
      </p:graphicFrame>
      <p:sp>
        <p:nvSpPr>
          <p:cNvPr id="12" name="TextBox 11"/>
          <p:cNvSpPr txBox="1"/>
          <p:nvPr/>
        </p:nvSpPr>
        <p:spPr>
          <a:xfrm>
            <a:off x="11422506" y="5565708"/>
            <a:ext cx="7459243" cy="923330"/>
          </a:xfrm>
          <a:prstGeom prst="rect">
            <a:avLst/>
          </a:prstGeom>
          <a:solidFill>
            <a:schemeClr val="bg1">
              <a:lumMod val="85000"/>
            </a:schemeClr>
          </a:solidFill>
        </p:spPr>
        <p:txBody>
          <a:bodyPr wrap="square" rtlCol="0">
            <a:spAutoFit/>
          </a:bodyPr>
          <a:lstStyle/>
          <a:p>
            <a:r>
              <a:rPr lang="en-US" sz="5200" b="1" dirty="0" smtClean="0"/>
              <a:t>State-of-the-art system</a:t>
            </a:r>
            <a:endParaRPr lang="en-US" sz="5200" b="1" dirty="0"/>
          </a:p>
        </p:txBody>
      </p:sp>
      <p:sp>
        <p:nvSpPr>
          <p:cNvPr id="13" name="TextBox 12"/>
          <p:cNvSpPr txBox="1"/>
          <p:nvPr/>
        </p:nvSpPr>
        <p:spPr>
          <a:xfrm>
            <a:off x="11613198" y="7084194"/>
            <a:ext cx="9823251" cy="707886"/>
          </a:xfrm>
          <a:prstGeom prst="rect">
            <a:avLst/>
          </a:prstGeom>
          <a:noFill/>
        </p:spPr>
        <p:txBody>
          <a:bodyPr wrap="square" rtlCol="0">
            <a:spAutoFit/>
          </a:bodyPr>
          <a:lstStyle/>
          <a:p>
            <a:r>
              <a:rPr lang="en-US" sz="4000" b="1" dirty="0"/>
              <a:t>Joint sequential segmentation/classification</a:t>
            </a:r>
          </a:p>
        </p:txBody>
      </p:sp>
      <p:sp>
        <p:nvSpPr>
          <p:cNvPr id="85" name="TextBox 84"/>
          <p:cNvSpPr txBox="1"/>
          <p:nvPr/>
        </p:nvSpPr>
        <p:spPr>
          <a:xfrm>
            <a:off x="11459857" y="10203231"/>
            <a:ext cx="14686973" cy="923330"/>
          </a:xfrm>
          <a:prstGeom prst="rect">
            <a:avLst/>
          </a:prstGeom>
          <a:solidFill>
            <a:schemeClr val="bg1">
              <a:lumMod val="85000"/>
            </a:schemeClr>
          </a:solidFill>
        </p:spPr>
        <p:txBody>
          <a:bodyPr wrap="square" rtlCol="0">
            <a:spAutoFit/>
          </a:bodyPr>
          <a:lstStyle/>
          <a:p>
            <a:r>
              <a:rPr lang="en-US" sz="5200" b="1" dirty="0" smtClean="0"/>
              <a:t>Our Approach: </a:t>
            </a:r>
            <a:r>
              <a:rPr lang="en-US" sz="5200" b="1" dirty="0" err="1" smtClean="0"/>
              <a:t>Reranking</a:t>
            </a:r>
            <a:r>
              <a:rPr lang="en-US" sz="5200" b="1" dirty="0" smtClean="0"/>
              <a:t> with Kernel Machines </a:t>
            </a:r>
            <a:endParaRPr lang="en-US" sz="5200" b="1" dirty="0"/>
          </a:p>
        </p:txBody>
      </p:sp>
      <p:sp>
        <p:nvSpPr>
          <p:cNvPr id="15" name="Rectangle 14"/>
          <p:cNvSpPr/>
          <p:nvPr/>
        </p:nvSpPr>
        <p:spPr>
          <a:xfrm>
            <a:off x="11403763" y="5257585"/>
            <a:ext cx="19977390" cy="471586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13"/>
          <p:cNvSpPr>
            <a:spLocks noChangeArrowheads="1"/>
          </p:cNvSpPr>
          <p:nvPr/>
        </p:nvSpPr>
        <p:spPr bwMode="auto">
          <a:xfrm>
            <a:off x="11337421" y="4412426"/>
            <a:ext cx="20112970" cy="21337097"/>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zh-TW"/>
          </a:p>
        </p:txBody>
      </p:sp>
      <p:sp>
        <p:nvSpPr>
          <p:cNvPr id="17" name="TextBox 16"/>
          <p:cNvSpPr txBox="1"/>
          <p:nvPr/>
        </p:nvSpPr>
        <p:spPr>
          <a:xfrm>
            <a:off x="31858949" y="5455006"/>
            <a:ext cx="6268598" cy="2215991"/>
          </a:xfrm>
          <a:prstGeom prst="rect">
            <a:avLst/>
          </a:prstGeom>
          <a:solidFill>
            <a:schemeClr val="bg1"/>
          </a:solidFill>
          <a:ln>
            <a:noFill/>
          </a:ln>
        </p:spPr>
        <p:txBody>
          <a:bodyPr wrap="square" lIns="228600" tIns="0" rIns="320040" bIns="0">
            <a:spAutoFit/>
          </a:bodyPr>
          <a:lstStyle>
            <a:defPPr>
              <a:defRPr lang="en-US"/>
            </a:defPPr>
            <a:lvl1pPr marL="571500" indent="-571500" defTabSz="5273675" eaLnBrk="0" hangingPunct="0">
              <a:spcAft>
                <a:spcPct val="25000"/>
              </a:spcAft>
              <a:buFont typeface="Wingdings" charset="2"/>
              <a:buChar char="§"/>
              <a:defRPr sz="3600">
                <a:ea typeface="ＭＳ Ｐゴシック" pitchFamily="34" charset="-128"/>
              </a:defRPr>
            </a:lvl1pPr>
            <a:lvl2pPr marL="815975" indent="-452438" defTabSz="5273675" eaLnBrk="0" hangingPunct="0">
              <a:defRPr sz="10100">
                <a:latin typeface="Arial" charset="0"/>
                <a:ea typeface="ＭＳ Ｐゴシック" pitchFamily="34" charset="-128"/>
              </a:defRPr>
            </a:lvl2pPr>
            <a:lvl3pPr marL="1143000" indent="-228600" defTabSz="5273675" eaLnBrk="0" hangingPunct="0">
              <a:defRPr sz="10100">
                <a:latin typeface="Arial" charset="0"/>
                <a:ea typeface="ＭＳ Ｐゴシック" pitchFamily="34" charset="-128"/>
              </a:defRPr>
            </a:lvl3pPr>
            <a:lvl4pPr marL="1600200" indent="-228600" defTabSz="5273675" eaLnBrk="0" hangingPunct="0">
              <a:defRPr sz="10100">
                <a:latin typeface="Arial" charset="0"/>
                <a:ea typeface="ＭＳ Ｐゴシック" pitchFamily="34" charset="-128"/>
              </a:defRPr>
            </a:lvl4pPr>
            <a:lvl5pPr marL="2057400" indent="-228600" defTabSz="5273675" eaLnBrk="0" hangingPunct="0">
              <a:defRPr sz="10100">
                <a:latin typeface="Arial" charset="0"/>
                <a:ea typeface="ＭＳ Ｐゴシック" pitchFamily="34" charset="-128"/>
              </a:defRPr>
            </a:lvl5pPr>
            <a:lvl6pPr marL="2514600" indent="-228600" defTabSz="5273675" eaLnBrk="0" fontAlgn="base" hangingPunct="0">
              <a:spcBef>
                <a:spcPct val="0"/>
              </a:spcBef>
              <a:spcAft>
                <a:spcPct val="0"/>
              </a:spcAft>
              <a:defRPr sz="10100">
                <a:latin typeface="Arial" charset="0"/>
                <a:ea typeface="ＭＳ Ｐゴシック" pitchFamily="34" charset="-128"/>
              </a:defRPr>
            </a:lvl6pPr>
            <a:lvl7pPr marL="2971800" indent="-228600" defTabSz="5273675" eaLnBrk="0" fontAlgn="base" hangingPunct="0">
              <a:spcBef>
                <a:spcPct val="0"/>
              </a:spcBef>
              <a:spcAft>
                <a:spcPct val="0"/>
              </a:spcAft>
              <a:defRPr sz="10100">
                <a:latin typeface="Arial" charset="0"/>
                <a:ea typeface="ＭＳ Ｐゴシック" pitchFamily="34" charset="-128"/>
              </a:defRPr>
            </a:lvl7pPr>
            <a:lvl8pPr marL="3429000" indent="-228600" defTabSz="5273675" eaLnBrk="0" fontAlgn="base" hangingPunct="0">
              <a:spcBef>
                <a:spcPct val="0"/>
              </a:spcBef>
              <a:spcAft>
                <a:spcPct val="0"/>
              </a:spcAft>
              <a:defRPr sz="10100">
                <a:latin typeface="Arial" charset="0"/>
                <a:ea typeface="ＭＳ Ｐゴシック" pitchFamily="34" charset="-128"/>
              </a:defRPr>
            </a:lvl8pPr>
            <a:lvl9pPr marL="3886200" indent="-228600" defTabSz="5273675" eaLnBrk="0" fontAlgn="base" hangingPunct="0">
              <a:spcBef>
                <a:spcPct val="0"/>
              </a:spcBef>
              <a:spcAft>
                <a:spcPct val="0"/>
              </a:spcAft>
              <a:defRPr sz="10100">
                <a:latin typeface="Arial" charset="0"/>
                <a:ea typeface="ＭＳ Ｐゴシック" pitchFamily="34" charset="-128"/>
              </a:defRPr>
            </a:lvl9pPr>
          </a:lstStyle>
          <a:p>
            <a:r>
              <a:rPr lang="en-US" altLang="zh-TW" dirty="0"/>
              <a:t>N-best Oracle </a:t>
            </a:r>
            <a:r>
              <a:rPr lang="en-US" altLang="zh-TW" dirty="0"/>
              <a:t>accuracy                                        </a:t>
            </a:r>
            <a:r>
              <a:rPr lang="en-US" altLang="zh-TW" dirty="0"/>
              <a:t>shows </a:t>
            </a:r>
            <a:r>
              <a:rPr lang="en-US" altLang="zh-TW" dirty="0"/>
              <a:t>great headroom                                        for improving on the                                            CRF baseline</a:t>
            </a:r>
            <a:endParaRPr lang="en-US" dirty="0"/>
          </a:p>
        </p:txBody>
      </p:sp>
      <p:sp>
        <p:nvSpPr>
          <p:cNvPr id="29" name="TextBox 28"/>
          <p:cNvSpPr txBox="1"/>
          <p:nvPr/>
        </p:nvSpPr>
        <p:spPr>
          <a:xfrm>
            <a:off x="31857661" y="19674625"/>
            <a:ext cx="10620281" cy="1885132"/>
          </a:xfrm>
          <a:prstGeom prst="rect">
            <a:avLst/>
          </a:prstGeom>
          <a:noFill/>
        </p:spPr>
        <p:txBody>
          <a:bodyPr wrap="square" rtlCol="0">
            <a:spAutoFit/>
          </a:bodyPr>
          <a:lstStyle/>
          <a:p>
            <a:pPr marL="571500" indent="-571500">
              <a:spcAft>
                <a:spcPts val="1230"/>
              </a:spcAft>
              <a:buFont typeface="Wingdings" charset="2"/>
              <a:buChar char="§"/>
            </a:pPr>
            <a:r>
              <a:rPr lang="en-US" altLang="zh-TW" sz="3200" dirty="0" smtClean="0"/>
              <a:t>Inaccuracies and inconsistencies in human annotations</a:t>
            </a:r>
          </a:p>
          <a:p>
            <a:pPr marL="571500" indent="-571500">
              <a:spcAft>
                <a:spcPts val="1230"/>
              </a:spcAft>
              <a:buFont typeface="Wingdings" charset="2"/>
              <a:buChar char="§"/>
            </a:pPr>
            <a:r>
              <a:rPr lang="en-US" altLang="zh-TW" sz="3200" dirty="0" smtClean="0"/>
              <a:t>Requires lexical semantics and more coverage</a:t>
            </a:r>
          </a:p>
          <a:p>
            <a:pPr indent="0">
              <a:spcAft>
                <a:spcPts val="1230"/>
              </a:spcAft>
            </a:pPr>
            <a:endParaRPr lang="en-US" altLang="zh-TW" sz="3200" b="1" dirty="0"/>
          </a:p>
        </p:txBody>
      </p:sp>
      <p:sp>
        <p:nvSpPr>
          <p:cNvPr id="37" name="TextBox 36"/>
          <p:cNvSpPr txBox="1"/>
          <p:nvPr/>
        </p:nvSpPr>
        <p:spPr>
          <a:xfrm>
            <a:off x="31900261" y="22217358"/>
            <a:ext cx="10265848" cy="2431435"/>
          </a:xfrm>
          <a:prstGeom prst="rect">
            <a:avLst/>
          </a:prstGeom>
          <a:noFill/>
        </p:spPr>
        <p:txBody>
          <a:bodyPr wrap="square" rtlCol="0">
            <a:spAutoFit/>
          </a:bodyPr>
          <a:lstStyle/>
          <a:p>
            <a:pPr marL="571500" indent="-571500">
              <a:spcAft>
                <a:spcPct val="25000"/>
              </a:spcAft>
              <a:buFont typeface="Wingdings" charset="2"/>
              <a:buChar char="§"/>
            </a:pPr>
            <a:r>
              <a:rPr lang="en-US" altLang="zh-TW" sz="3200" dirty="0" smtClean="0"/>
              <a:t>Structural kernels yield significant improvements.</a:t>
            </a:r>
            <a:endParaRPr lang="en-US" altLang="zh-TW" sz="3200" dirty="0"/>
          </a:p>
          <a:p>
            <a:pPr marL="571500" indent="-571500">
              <a:spcAft>
                <a:spcPct val="25000"/>
              </a:spcAft>
              <a:buFont typeface="Wingdings" charset="2"/>
              <a:buChar char="§"/>
            </a:pPr>
            <a:r>
              <a:rPr lang="en-US" altLang="zh-TW" sz="3200" dirty="0" smtClean="0"/>
              <a:t>Partial tree kernel gives best results. </a:t>
            </a:r>
          </a:p>
          <a:p>
            <a:pPr marL="571500" indent="-571500">
              <a:spcAft>
                <a:spcPct val="25000"/>
              </a:spcAft>
              <a:buFont typeface="Wingdings" charset="2"/>
              <a:buChar char="§"/>
            </a:pPr>
            <a:r>
              <a:rPr lang="en-US" altLang="zh-TW" sz="3200" dirty="0" smtClean="0"/>
              <a:t>Shallow tree is more helpful than other deep structures.</a:t>
            </a:r>
          </a:p>
          <a:p>
            <a:pPr marL="571500" indent="-571500">
              <a:spcAft>
                <a:spcPct val="25000"/>
              </a:spcAft>
              <a:buFont typeface="Wingdings" charset="2"/>
              <a:buChar char="§"/>
            </a:pPr>
            <a:r>
              <a:rPr lang="en-US" altLang="zh-TW" sz="3200" dirty="0" smtClean="0"/>
              <a:t>Still large room for further improvement in the future.</a:t>
            </a:r>
            <a:endParaRPr lang="en-US" altLang="zh-TW" sz="3200" dirty="0"/>
          </a:p>
        </p:txBody>
      </p:sp>
      <p:sp>
        <p:nvSpPr>
          <p:cNvPr id="38" name="TextBox 37"/>
          <p:cNvSpPr txBox="1"/>
          <p:nvPr/>
        </p:nvSpPr>
        <p:spPr>
          <a:xfrm>
            <a:off x="31895013" y="15427094"/>
            <a:ext cx="2954981" cy="1107996"/>
          </a:xfrm>
          <a:prstGeom prst="rect">
            <a:avLst/>
          </a:prstGeom>
          <a:noFill/>
        </p:spPr>
        <p:txBody>
          <a:bodyPr wrap="square" rtlCol="0">
            <a:spAutoFit/>
          </a:bodyPr>
          <a:lstStyle/>
          <a:p>
            <a:pPr indent="0">
              <a:lnSpc>
                <a:spcPct val="200000"/>
              </a:lnSpc>
              <a:spcAft>
                <a:spcPts val="1230"/>
              </a:spcAft>
            </a:pPr>
            <a:r>
              <a:rPr lang="en-US" altLang="zh-TW" sz="3600" b="1" dirty="0"/>
              <a:t>Error analysis</a:t>
            </a:r>
          </a:p>
        </p:txBody>
      </p:sp>
      <p:cxnSp>
        <p:nvCxnSpPr>
          <p:cNvPr id="40" name="Straight Connector 39"/>
          <p:cNvCxnSpPr/>
          <p:nvPr/>
        </p:nvCxnSpPr>
        <p:spPr>
          <a:xfrm>
            <a:off x="31834019" y="21146700"/>
            <a:ext cx="10532422"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96" name="Text Box 14"/>
          <p:cNvSpPr txBox="1">
            <a:spLocks noChangeArrowheads="1"/>
          </p:cNvSpPr>
          <p:nvPr/>
        </p:nvSpPr>
        <p:spPr bwMode="auto">
          <a:xfrm>
            <a:off x="31815343" y="21211502"/>
            <a:ext cx="10532422" cy="859806"/>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lvl1pPr eaLnBrk="0" hangingPunct="0">
              <a:defRPr sz="10100">
                <a:solidFill>
                  <a:schemeClr val="tx1"/>
                </a:solidFill>
                <a:latin typeface="Arial" charset="0"/>
                <a:ea typeface="ＭＳ Ｐゴシック" pitchFamily="34" charset="-128"/>
              </a:defRPr>
            </a:lvl1pPr>
            <a:lvl2pPr marL="742950" indent="-285750" eaLnBrk="0" hangingPunct="0">
              <a:defRPr sz="10100">
                <a:solidFill>
                  <a:schemeClr val="tx1"/>
                </a:solidFill>
                <a:latin typeface="Arial" charset="0"/>
                <a:ea typeface="ＭＳ Ｐゴシック" pitchFamily="34" charset="-128"/>
              </a:defRPr>
            </a:lvl2pPr>
            <a:lvl3pPr marL="1143000" indent="-228600" eaLnBrk="0" hangingPunct="0">
              <a:defRPr sz="10100">
                <a:solidFill>
                  <a:schemeClr val="tx1"/>
                </a:solidFill>
                <a:latin typeface="Arial" charset="0"/>
                <a:ea typeface="ＭＳ Ｐゴシック" pitchFamily="34" charset="-128"/>
              </a:defRPr>
            </a:lvl3pPr>
            <a:lvl4pPr marL="1600200" indent="-228600" eaLnBrk="0" hangingPunct="0">
              <a:defRPr sz="10100">
                <a:solidFill>
                  <a:schemeClr val="tx1"/>
                </a:solidFill>
                <a:latin typeface="Arial" charset="0"/>
                <a:ea typeface="ＭＳ Ｐゴシック" pitchFamily="34" charset="-128"/>
              </a:defRPr>
            </a:lvl4pPr>
            <a:lvl5pPr marL="2057400" indent="-228600" eaLnBrk="0" hangingPunct="0">
              <a:defRPr sz="101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0100">
                <a:solidFill>
                  <a:schemeClr val="tx1"/>
                </a:solidFill>
                <a:latin typeface="Arial" charset="0"/>
                <a:ea typeface="ＭＳ Ｐゴシック" pitchFamily="34" charset="-128"/>
              </a:defRPr>
            </a:lvl9pPr>
          </a:lstStyle>
          <a:p>
            <a:pPr algn="ctr"/>
            <a:r>
              <a:rPr lang="en-US" altLang="zh-TW" sz="4800" b="1" i="1" dirty="0" smtClean="0"/>
              <a:t>Conclusions</a:t>
            </a:r>
            <a:endParaRPr lang="en-US" altLang="zh-TW" sz="4800" b="1" i="1" dirty="0"/>
          </a:p>
        </p:txBody>
      </p:sp>
      <p:sp>
        <p:nvSpPr>
          <p:cNvPr id="100" name="Text Box 14"/>
          <p:cNvSpPr txBox="1">
            <a:spLocks noChangeArrowheads="1"/>
          </p:cNvSpPr>
          <p:nvPr/>
        </p:nvSpPr>
        <p:spPr bwMode="auto">
          <a:xfrm>
            <a:off x="31834517" y="25014481"/>
            <a:ext cx="10532422" cy="859806"/>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lvl1pPr eaLnBrk="0" hangingPunct="0">
              <a:defRPr sz="10100">
                <a:solidFill>
                  <a:schemeClr val="tx1"/>
                </a:solidFill>
                <a:latin typeface="Arial" charset="0"/>
                <a:ea typeface="ＭＳ Ｐゴシック" pitchFamily="34" charset="-128"/>
              </a:defRPr>
            </a:lvl1pPr>
            <a:lvl2pPr marL="742950" indent="-285750" eaLnBrk="0" hangingPunct="0">
              <a:defRPr sz="10100">
                <a:solidFill>
                  <a:schemeClr val="tx1"/>
                </a:solidFill>
                <a:latin typeface="Arial" charset="0"/>
                <a:ea typeface="ＭＳ Ｐゴシック" pitchFamily="34" charset="-128"/>
              </a:defRPr>
            </a:lvl2pPr>
            <a:lvl3pPr marL="1143000" indent="-228600" eaLnBrk="0" hangingPunct="0">
              <a:defRPr sz="10100">
                <a:solidFill>
                  <a:schemeClr val="tx1"/>
                </a:solidFill>
                <a:latin typeface="Arial" charset="0"/>
                <a:ea typeface="ＭＳ Ｐゴシック" pitchFamily="34" charset="-128"/>
              </a:defRPr>
            </a:lvl3pPr>
            <a:lvl4pPr marL="1600200" indent="-228600" eaLnBrk="0" hangingPunct="0">
              <a:defRPr sz="10100">
                <a:solidFill>
                  <a:schemeClr val="tx1"/>
                </a:solidFill>
                <a:latin typeface="Arial" charset="0"/>
                <a:ea typeface="ＭＳ Ｐゴシック" pitchFamily="34" charset="-128"/>
              </a:defRPr>
            </a:lvl4pPr>
            <a:lvl5pPr marL="2057400" indent="-228600" eaLnBrk="0" hangingPunct="0">
              <a:defRPr sz="101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0100">
                <a:solidFill>
                  <a:schemeClr val="tx1"/>
                </a:solidFill>
                <a:latin typeface="Arial" charset="0"/>
                <a:ea typeface="ＭＳ Ｐゴシック" pitchFamily="34" charset="-128"/>
              </a:defRPr>
            </a:lvl9pPr>
          </a:lstStyle>
          <a:p>
            <a:pPr algn="ctr"/>
            <a:r>
              <a:rPr lang="en-US" altLang="zh-TW" sz="4800" b="1" i="1" dirty="0" smtClean="0"/>
              <a:t>References</a:t>
            </a:r>
            <a:endParaRPr lang="en-US" altLang="zh-TW" sz="4800" b="1" i="1" dirty="0"/>
          </a:p>
        </p:txBody>
      </p:sp>
      <p:sp>
        <p:nvSpPr>
          <p:cNvPr id="108" name="Text Box 15"/>
          <p:cNvSpPr txBox="1">
            <a:spLocks noChangeArrowheads="1"/>
          </p:cNvSpPr>
          <p:nvPr/>
        </p:nvSpPr>
        <p:spPr bwMode="auto">
          <a:xfrm>
            <a:off x="31937613" y="25965022"/>
            <a:ext cx="10409117" cy="3631764"/>
          </a:xfrm>
          <a:prstGeom prst="rect">
            <a:avLst/>
          </a:prstGeom>
          <a:solidFill>
            <a:schemeClr val="bg1"/>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228600" tIns="0" rIns="320040" bIns="0">
            <a:spAutoFit/>
          </a:bodyPr>
          <a:lstStyle>
            <a:lvl1pPr indent="360363" defTabSz="5273675" eaLnBrk="0" hangingPunct="0">
              <a:defRPr sz="10100">
                <a:solidFill>
                  <a:schemeClr val="tx1"/>
                </a:solidFill>
                <a:latin typeface="Arial" charset="0"/>
                <a:ea typeface="ＭＳ Ｐゴシック" pitchFamily="34" charset="-128"/>
              </a:defRPr>
            </a:lvl1pPr>
            <a:lvl2pPr marL="815975" indent="-452438" defTabSz="5273675" eaLnBrk="0" hangingPunct="0">
              <a:defRPr sz="10100">
                <a:solidFill>
                  <a:schemeClr val="tx1"/>
                </a:solidFill>
                <a:latin typeface="Arial" charset="0"/>
                <a:ea typeface="ＭＳ Ｐゴシック" pitchFamily="34" charset="-128"/>
              </a:defRPr>
            </a:lvl2pPr>
            <a:lvl3pPr marL="1143000" indent="-228600" defTabSz="5273675" eaLnBrk="0" hangingPunct="0">
              <a:defRPr sz="10100">
                <a:solidFill>
                  <a:schemeClr val="tx1"/>
                </a:solidFill>
                <a:latin typeface="Arial" charset="0"/>
                <a:ea typeface="ＭＳ Ｐゴシック" pitchFamily="34" charset="-128"/>
              </a:defRPr>
            </a:lvl3pPr>
            <a:lvl4pPr marL="1600200" indent="-228600" defTabSz="5273675" eaLnBrk="0" hangingPunct="0">
              <a:defRPr sz="10100">
                <a:solidFill>
                  <a:schemeClr val="tx1"/>
                </a:solidFill>
                <a:latin typeface="Arial" charset="0"/>
                <a:ea typeface="ＭＳ Ｐゴシック" pitchFamily="34" charset="-128"/>
              </a:defRPr>
            </a:lvl4pPr>
            <a:lvl5pPr marL="2057400" indent="-228600" defTabSz="5273675" eaLnBrk="0" hangingPunct="0">
              <a:defRPr sz="10100">
                <a:solidFill>
                  <a:schemeClr val="tx1"/>
                </a:solidFill>
                <a:latin typeface="Arial" charset="0"/>
                <a:ea typeface="ＭＳ Ｐゴシック" pitchFamily="34" charset="-128"/>
              </a:defRPr>
            </a:lvl5pPr>
            <a:lvl6pPr marL="25146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9pPr>
          </a:lstStyle>
          <a:p>
            <a:pPr indent="0" algn="just"/>
            <a:r>
              <a:rPr lang="en-US" sz="2800" dirty="0" smtClean="0">
                <a:latin typeface="+mj-lt"/>
              </a:rPr>
              <a:t>[1] McGraw</a:t>
            </a:r>
            <a:r>
              <a:rPr lang="en-US" sz="2800" dirty="0">
                <a:latin typeface="+mj-lt"/>
              </a:rPr>
              <a:t>, S. Cyphers, P. </a:t>
            </a:r>
            <a:r>
              <a:rPr lang="en-US" sz="2800" dirty="0" err="1">
                <a:latin typeface="+mj-lt"/>
              </a:rPr>
              <a:t>Pasupat</a:t>
            </a:r>
            <a:r>
              <a:rPr lang="en-US" sz="2800" dirty="0">
                <a:latin typeface="+mj-lt"/>
              </a:rPr>
              <a:t>, J. Liu, and J. Glass. 2012. Automating crowd-supervised learning for spoken language systems. In Proceedings </a:t>
            </a:r>
            <a:r>
              <a:rPr lang="en-US" sz="2800" dirty="0" smtClean="0">
                <a:latin typeface="+mj-lt"/>
              </a:rPr>
              <a:t>of</a:t>
            </a:r>
            <a:r>
              <a:rPr lang="fr-FR" sz="2800" dirty="0" smtClean="0">
                <a:latin typeface="+mj-lt"/>
              </a:rPr>
              <a:t> </a:t>
            </a:r>
            <a:r>
              <a:rPr lang="fr-FR" sz="2800" dirty="0">
                <a:latin typeface="+mj-lt"/>
              </a:rPr>
              <a:t>INTERSPEECH </a:t>
            </a:r>
            <a:r>
              <a:rPr lang="fr-FR" sz="2800" dirty="0" smtClean="0">
                <a:latin typeface="+mj-lt"/>
              </a:rPr>
              <a:t>2012</a:t>
            </a:r>
            <a:r>
              <a:rPr lang="en-US" altLang="zh-TW" sz="2800" dirty="0" smtClean="0">
                <a:latin typeface="+mj-lt"/>
              </a:rPr>
              <a:t>.</a:t>
            </a:r>
            <a:endParaRPr lang="en-US" altLang="zh-TW" sz="2800" dirty="0">
              <a:latin typeface="+mj-lt"/>
            </a:endParaRPr>
          </a:p>
          <a:p>
            <a:pPr indent="0" algn="just">
              <a:spcAft>
                <a:spcPts val="1440"/>
              </a:spcAft>
            </a:pPr>
            <a:r>
              <a:rPr lang="en-US" altLang="zh-TW" sz="2800" dirty="0" smtClean="0">
                <a:latin typeface="+mn-lt"/>
              </a:rPr>
              <a:t>[2] M</a:t>
            </a:r>
            <a:r>
              <a:rPr lang="en-US" altLang="zh-TW" sz="2800" dirty="0">
                <a:latin typeface="+mn-lt"/>
              </a:rPr>
              <a:t>. </a:t>
            </a:r>
            <a:r>
              <a:rPr lang="en-US" altLang="zh-TW" sz="2800" dirty="0" err="1">
                <a:latin typeface="+mn-lt"/>
              </a:rPr>
              <a:t>Dinarelli</a:t>
            </a:r>
            <a:r>
              <a:rPr lang="en-US" altLang="zh-TW" sz="2800" dirty="0">
                <a:latin typeface="+mn-lt"/>
              </a:rPr>
              <a:t>, A. Moschitti, and G. </a:t>
            </a:r>
            <a:r>
              <a:rPr lang="en-US" altLang="zh-TW" sz="2800" dirty="0" err="1">
                <a:latin typeface="+mn-lt"/>
              </a:rPr>
              <a:t>Riccardi</a:t>
            </a:r>
            <a:r>
              <a:rPr lang="en-US" altLang="zh-TW" sz="2800" dirty="0">
                <a:latin typeface="+mn-lt"/>
              </a:rPr>
              <a:t>. Discriminative Reranking for Spoken Language Understanding. IEEE Transaction on Audio, Speech and Language Processing, </a:t>
            </a:r>
            <a:r>
              <a:rPr lang="en-US" altLang="zh-TW" sz="2800" dirty="0" smtClean="0">
                <a:latin typeface="+mn-lt"/>
              </a:rPr>
              <a:t>2012.</a:t>
            </a:r>
          </a:p>
          <a:p>
            <a:pPr indent="0" algn="just">
              <a:spcAft>
                <a:spcPts val="1440"/>
              </a:spcAft>
            </a:pPr>
            <a:r>
              <a:rPr lang="en-US" altLang="zh-TW" sz="2800" dirty="0" smtClean="0">
                <a:solidFill>
                  <a:srgbClr val="000000"/>
                </a:solidFill>
                <a:latin typeface="+mn-lt"/>
              </a:rPr>
              <a:t>[3] S. </a:t>
            </a:r>
            <a:r>
              <a:rPr lang="en-US" altLang="zh-TW" sz="2800" dirty="0" err="1">
                <a:solidFill>
                  <a:srgbClr val="000000"/>
                </a:solidFill>
                <a:latin typeface="+mn-lt"/>
              </a:rPr>
              <a:t>Sarawagi</a:t>
            </a:r>
            <a:r>
              <a:rPr lang="en-US" altLang="zh-TW" sz="2800" dirty="0">
                <a:solidFill>
                  <a:srgbClr val="000000"/>
                </a:solidFill>
                <a:latin typeface="+mn-lt"/>
              </a:rPr>
              <a:t>, </a:t>
            </a:r>
            <a:r>
              <a:rPr lang="en-US" altLang="zh-TW" sz="2800" dirty="0" smtClean="0">
                <a:solidFill>
                  <a:srgbClr val="000000"/>
                </a:solidFill>
                <a:latin typeface="+mn-lt"/>
              </a:rPr>
              <a:t>W. W. Cohen</a:t>
            </a:r>
            <a:r>
              <a:rPr lang="en-US" altLang="zh-TW" sz="2800" dirty="0" smtClean="0">
                <a:solidFill>
                  <a:srgbClr val="000000"/>
                </a:solidFill>
              </a:rPr>
              <a:t>,</a:t>
            </a:r>
            <a:r>
              <a:rPr lang="en-US" altLang="zh-TW" sz="2800" dirty="0" smtClean="0">
                <a:solidFill>
                  <a:srgbClr val="000000"/>
                </a:solidFill>
                <a:latin typeface="+mn-lt"/>
              </a:rPr>
              <a:t> </a:t>
            </a:r>
            <a:r>
              <a:rPr lang="en-US" altLang="zh-TW" sz="2800" dirty="0">
                <a:solidFill>
                  <a:srgbClr val="000000"/>
                </a:solidFill>
                <a:latin typeface="+mn-lt"/>
              </a:rPr>
              <a:t>Semi-Markov Conditional Random Fields for Information </a:t>
            </a:r>
            <a:r>
              <a:rPr lang="en-US" altLang="zh-TW" sz="2800" dirty="0" smtClean="0">
                <a:solidFill>
                  <a:srgbClr val="000000"/>
                </a:solidFill>
                <a:latin typeface="+mn-lt"/>
              </a:rPr>
              <a:t>Extraction, in proceedings of </a:t>
            </a:r>
            <a:r>
              <a:rPr lang="en-US" altLang="zh-TW" sz="2800" dirty="0">
                <a:solidFill>
                  <a:srgbClr val="000000"/>
                </a:solidFill>
                <a:latin typeface="+mn-lt"/>
              </a:rPr>
              <a:t>NIPS, 2004</a:t>
            </a:r>
            <a:r>
              <a:rPr lang="en-US" altLang="zh-TW" sz="2800" dirty="0" smtClean="0">
                <a:solidFill>
                  <a:srgbClr val="000000"/>
                </a:solidFill>
                <a:latin typeface="+mn-lt"/>
              </a:rPr>
              <a:t> .</a:t>
            </a:r>
            <a:endParaRPr lang="en-US" altLang="zh-TW" sz="2400" dirty="0">
              <a:solidFill>
                <a:srgbClr val="000000"/>
              </a:solidFill>
              <a:latin typeface="+mn-lt"/>
            </a:endParaRPr>
          </a:p>
        </p:txBody>
      </p:sp>
      <p:sp>
        <p:nvSpPr>
          <p:cNvPr id="90" name="Text Box 15"/>
          <p:cNvSpPr txBox="1">
            <a:spLocks noChangeArrowheads="1"/>
          </p:cNvSpPr>
          <p:nvPr/>
        </p:nvSpPr>
        <p:spPr bwMode="auto">
          <a:xfrm>
            <a:off x="23080834" y="26636551"/>
            <a:ext cx="8342076" cy="2954655"/>
          </a:xfrm>
          <a:prstGeom prst="rect">
            <a:avLst/>
          </a:prstGeom>
          <a:solidFill>
            <a:schemeClr val="bg1"/>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228600" tIns="0" rIns="320040" bIns="0">
            <a:spAutoFit/>
          </a:bodyPr>
          <a:lstStyle>
            <a:lvl1pPr indent="360363" defTabSz="5273675" eaLnBrk="0" hangingPunct="0">
              <a:defRPr sz="10100">
                <a:solidFill>
                  <a:schemeClr val="tx1"/>
                </a:solidFill>
                <a:latin typeface="Arial" charset="0"/>
                <a:ea typeface="ＭＳ Ｐゴシック" pitchFamily="34" charset="-128"/>
              </a:defRPr>
            </a:lvl1pPr>
            <a:lvl2pPr marL="815975" indent="-452438" defTabSz="5273675" eaLnBrk="0" hangingPunct="0">
              <a:defRPr sz="10100">
                <a:solidFill>
                  <a:schemeClr val="tx1"/>
                </a:solidFill>
                <a:latin typeface="Arial" charset="0"/>
                <a:ea typeface="ＭＳ Ｐゴシック" pitchFamily="34" charset="-128"/>
              </a:defRPr>
            </a:lvl2pPr>
            <a:lvl3pPr marL="1143000" indent="-228600" defTabSz="5273675" eaLnBrk="0" hangingPunct="0">
              <a:defRPr sz="10100">
                <a:solidFill>
                  <a:schemeClr val="tx1"/>
                </a:solidFill>
                <a:latin typeface="Arial" charset="0"/>
                <a:ea typeface="ＭＳ Ｐゴシック" pitchFamily="34" charset="-128"/>
              </a:defRPr>
            </a:lvl3pPr>
            <a:lvl4pPr marL="1600200" indent="-228600" defTabSz="5273675" eaLnBrk="0" hangingPunct="0">
              <a:defRPr sz="10100">
                <a:solidFill>
                  <a:schemeClr val="tx1"/>
                </a:solidFill>
                <a:latin typeface="Arial" charset="0"/>
                <a:ea typeface="ＭＳ Ｐゴシック" pitchFamily="34" charset="-128"/>
              </a:defRPr>
            </a:lvl4pPr>
            <a:lvl5pPr marL="2057400" indent="-228600" defTabSz="5273675" eaLnBrk="0" hangingPunct="0">
              <a:defRPr sz="10100">
                <a:solidFill>
                  <a:schemeClr val="tx1"/>
                </a:solidFill>
                <a:latin typeface="Arial" charset="0"/>
                <a:ea typeface="ＭＳ Ｐゴシック" pitchFamily="34" charset="-128"/>
              </a:defRPr>
            </a:lvl5pPr>
            <a:lvl6pPr marL="25146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defTabSz="5273675" eaLnBrk="0" fontAlgn="base" hangingPunct="0">
              <a:spcBef>
                <a:spcPct val="0"/>
              </a:spcBef>
              <a:spcAft>
                <a:spcPct val="0"/>
              </a:spcAft>
              <a:defRPr sz="10100">
                <a:solidFill>
                  <a:schemeClr val="tx1"/>
                </a:solidFill>
                <a:latin typeface="Arial" charset="0"/>
                <a:ea typeface="ＭＳ Ｐゴシック" pitchFamily="34" charset="-128"/>
              </a:defRPr>
            </a:lvl9pPr>
          </a:lstStyle>
          <a:p>
            <a:pPr indent="0" algn="just">
              <a:spcAft>
                <a:spcPct val="25000"/>
              </a:spcAft>
            </a:pPr>
            <a:r>
              <a:rPr lang="en-US" altLang="zh-TW" sz="3200" dirty="0">
                <a:latin typeface="+mn-lt"/>
              </a:rPr>
              <a:t>This research is developed by the Arabic Language Technologies (ALT) group at Qatar Computing Research Institute (QCRI) within the Qatar Foundation in collaboration with MIT. It is part of the Interactive </a:t>
            </a:r>
            <a:r>
              <a:rPr lang="en-US" altLang="zh-TW" sz="3200" dirty="0" err="1">
                <a:latin typeface="+mn-lt"/>
              </a:rPr>
              <a:t>sYstems</a:t>
            </a:r>
            <a:r>
              <a:rPr lang="en-US" altLang="zh-TW" sz="3200" dirty="0">
                <a:latin typeface="+mn-lt"/>
              </a:rPr>
              <a:t> for Answer Search (</a:t>
            </a:r>
            <a:r>
              <a:rPr lang="en-US" altLang="zh-TW" sz="3200" b="1" dirty="0" err="1">
                <a:latin typeface="+mn-lt"/>
              </a:rPr>
              <a:t>Iyas</a:t>
            </a:r>
            <a:r>
              <a:rPr lang="en-US" altLang="zh-TW" sz="3200" dirty="0">
                <a:latin typeface="+mn-lt"/>
              </a:rPr>
              <a:t>) project.</a:t>
            </a:r>
          </a:p>
        </p:txBody>
      </p:sp>
      <p:sp>
        <p:nvSpPr>
          <p:cNvPr id="94" name="Text Box 14"/>
          <p:cNvSpPr txBox="1">
            <a:spLocks noChangeArrowheads="1"/>
          </p:cNvSpPr>
          <p:nvPr/>
        </p:nvSpPr>
        <p:spPr bwMode="auto">
          <a:xfrm>
            <a:off x="23025616" y="25805554"/>
            <a:ext cx="8342076" cy="83099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lvl1pPr eaLnBrk="0" hangingPunct="0">
              <a:defRPr sz="10100">
                <a:solidFill>
                  <a:schemeClr val="tx1"/>
                </a:solidFill>
                <a:latin typeface="Arial" charset="0"/>
                <a:ea typeface="ＭＳ Ｐゴシック" pitchFamily="34" charset="-128"/>
              </a:defRPr>
            </a:lvl1pPr>
            <a:lvl2pPr marL="742950" indent="-285750" eaLnBrk="0" hangingPunct="0">
              <a:defRPr sz="10100">
                <a:solidFill>
                  <a:schemeClr val="tx1"/>
                </a:solidFill>
                <a:latin typeface="Arial" charset="0"/>
                <a:ea typeface="ＭＳ Ｐゴシック" pitchFamily="34" charset="-128"/>
              </a:defRPr>
            </a:lvl2pPr>
            <a:lvl3pPr marL="1143000" indent="-228600" eaLnBrk="0" hangingPunct="0">
              <a:defRPr sz="10100">
                <a:solidFill>
                  <a:schemeClr val="tx1"/>
                </a:solidFill>
                <a:latin typeface="Arial" charset="0"/>
                <a:ea typeface="ＭＳ Ｐゴシック" pitchFamily="34" charset="-128"/>
              </a:defRPr>
            </a:lvl3pPr>
            <a:lvl4pPr marL="1600200" indent="-228600" eaLnBrk="0" hangingPunct="0">
              <a:defRPr sz="10100">
                <a:solidFill>
                  <a:schemeClr val="tx1"/>
                </a:solidFill>
                <a:latin typeface="Arial" charset="0"/>
                <a:ea typeface="ＭＳ Ｐゴシック" pitchFamily="34" charset="-128"/>
              </a:defRPr>
            </a:lvl4pPr>
            <a:lvl5pPr marL="2057400" indent="-228600" eaLnBrk="0" hangingPunct="0">
              <a:defRPr sz="101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01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01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01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0100">
                <a:solidFill>
                  <a:schemeClr val="tx1"/>
                </a:solidFill>
                <a:latin typeface="Arial" charset="0"/>
                <a:ea typeface="ＭＳ Ｐゴシック" pitchFamily="34" charset="-128"/>
              </a:defRPr>
            </a:lvl9pPr>
          </a:lstStyle>
          <a:p>
            <a:pPr algn="ctr"/>
            <a:r>
              <a:rPr lang="en-US" altLang="zh-TW" sz="4800" b="1" i="1" dirty="0" smtClean="0"/>
              <a:t>Acknowledgements</a:t>
            </a:r>
            <a:endParaRPr lang="en-US" altLang="zh-TW" sz="4800" b="1" i="1" dirty="0"/>
          </a:p>
        </p:txBody>
      </p:sp>
      <p:cxnSp>
        <p:nvCxnSpPr>
          <p:cNvPr id="25" name="Straight Connector 24"/>
          <p:cNvCxnSpPr/>
          <p:nvPr/>
        </p:nvCxnSpPr>
        <p:spPr>
          <a:xfrm>
            <a:off x="23025615" y="26636551"/>
            <a:ext cx="0" cy="319508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28945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3152</TotalTime>
  <Words>686</Words>
  <Application>Microsoft Macintosh PowerPoint</Application>
  <PresentationFormat>Custom</PresentationFormat>
  <Paragraphs>132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Glass</dc:creator>
  <cp:lastModifiedBy>Alessandro Moschitti</cp:lastModifiedBy>
  <cp:revision>331</cp:revision>
  <cp:lastPrinted>2014-08-18T15:16:59Z</cp:lastPrinted>
  <dcterms:created xsi:type="dcterms:W3CDTF">2013-12-18T16:13:33Z</dcterms:created>
  <dcterms:modified xsi:type="dcterms:W3CDTF">2014-08-19T08:27:46Z</dcterms:modified>
</cp:coreProperties>
</file>