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60" r:id="rId5"/>
    <p:sldId id="262" r:id="rId6"/>
    <p:sldId id="276" r:id="rId7"/>
    <p:sldId id="275" r:id="rId8"/>
    <p:sldId id="258" r:id="rId9"/>
    <p:sldId id="277" r:id="rId10"/>
    <p:sldId id="259" r:id="rId11"/>
    <p:sldId id="263" r:id="rId12"/>
    <p:sldId id="278" r:id="rId13"/>
    <p:sldId id="279" r:id="rId14"/>
    <p:sldId id="280" r:id="rId15"/>
    <p:sldId id="265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2" r:id="rId26"/>
    <p:sldId id="257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675"/>
  </p:normalViewPr>
  <p:slideViewPr>
    <p:cSldViewPr snapToGrid="0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8DFA8-1D70-4A3B-810C-7A892E93886E}" type="datetimeFigureOut">
              <a:rPr lang="en-US" smtClean="0"/>
              <a:t>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F9962-EC31-4C3F-AD11-6D57870B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F9962-EC31-4C3F-AD11-6D57870B19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2D56-137E-420B-BAD6-18FDF78E95EC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7289-B9DD-4F20-9BFC-3F172CD17A12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9E93-C029-4796-BED8-AFEA1D893A04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ED1BC-5ADD-4756-A0E1-1EA86824D2D4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D426-BF36-4E30-8D38-1C829D43CA16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F82D-4351-459E-8D88-0AE2F3FA10B3}" type="datetime1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5509-2B42-4267-8833-DDA3436C23B0}" type="datetime1">
              <a:rPr lang="en-US" smtClean="0"/>
              <a:t>1/29/19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BF53-ECE6-4284-AB97-6A7AB671C4C2}" type="datetime1">
              <a:rPr lang="en-US" smtClean="0"/>
              <a:t>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6DE9-4BA7-4D66-AD5C-51343975AC28}" type="datetime1">
              <a:rPr lang="en-US" smtClean="0"/>
              <a:t>1/29/19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4ADA1-2D82-49D9-8964-A4DE3FB174A1}" type="datetime1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7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E612-55B3-4546-87C3-17C53A6CAE91}" type="datetime1">
              <a:rPr lang="en-US" smtClean="0"/>
              <a:t>1/29/19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21FD-8ADA-452F-86A9-EC6949FF47EE}" type="datetime1">
              <a:rPr lang="en-US" smtClean="0"/>
              <a:t>1/29/19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AE8E-907A-4833-B84D-6B3E803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11.jp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915" y="218596"/>
            <a:ext cx="1168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Adversarial Unsupervised Representation Learning for Activity Time-Series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1963" y="3024588"/>
            <a:ext cx="8479466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Karan Aggarwal, Shafiq Joty, Luis Fernandez-</a:t>
            </a:r>
            <a:r>
              <a:rPr lang="en-US" sz="2800" dirty="0" err="1" smtClean="0"/>
              <a:t>Luque</a:t>
            </a:r>
            <a:r>
              <a:rPr lang="en-US" sz="2800" dirty="0" smtClean="0"/>
              <a:t>, Jaideep Srivastava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956" y="4680351"/>
            <a:ext cx="1803588" cy="1202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6" b="21060"/>
          <a:stretch/>
        </p:blipFill>
        <p:spPr>
          <a:xfrm>
            <a:off x="5272143" y="4767396"/>
            <a:ext cx="2642519" cy="1037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30" y="4653097"/>
            <a:ext cx="1960304" cy="12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 &amp;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Convert the time-series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into segments =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, T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,T</a:t>
            </a:r>
            <a:r>
              <a:rPr lang="en-US" i="1" baseline="-25000" dirty="0">
                <a:solidFill>
                  <a:srgbClr val="FF0000"/>
                </a:solidFill>
              </a:rPr>
              <a:t>3</a:t>
            </a:r>
            <a:r>
              <a:rPr lang="en-US" i="1" dirty="0">
                <a:solidFill>
                  <a:srgbClr val="FF0000"/>
                </a:solidFill>
              </a:rPr>
              <a:t> , ……, T</a:t>
            </a:r>
            <a:r>
              <a:rPr lang="en-US" i="1" baseline="-25000" dirty="0">
                <a:solidFill>
                  <a:srgbClr val="FF0000"/>
                </a:solidFill>
              </a:rPr>
              <a:t>m</a:t>
            </a:r>
            <a:r>
              <a:rPr lang="en-US" i="1" dirty="0">
                <a:solidFill>
                  <a:srgbClr val="FF0000"/>
                </a:solidFill>
              </a:rPr>
              <a:t> )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Learn mapping function  </a:t>
            </a:r>
            <a:r>
              <a:rPr lang="el-G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Φ</a:t>
            </a:r>
            <a:r>
              <a:rPr lang="en-US" dirty="0"/>
              <a:t>: </a:t>
            </a:r>
            <a:r>
              <a:rPr lang="en-US" i="1" dirty="0" err="1">
                <a:solidFill>
                  <a:srgbClr val="FF0000"/>
                </a:solidFill>
              </a:rPr>
              <a:t>T</a:t>
            </a:r>
            <a:r>
              <a:rPr lang="en-US" i="1" baseline="-25000" dirty="0" err="1">
                <a:solidFill>
                  <a:srgbClr val="FF0000"/>
                </a:solidFill>
              </a:rPr>
              <a:t>k</a:t>
            </a:r>
            <a:r>
              <a:rPr lang="en-US" i="1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   R</a:t>
            </a:r>
            <a:r>
              <a:rPr lang="en-US" baseline="30000" dirty="0">
                <a:solidFill>
                  <a:srgbClr val="FF0000"/>
                </a:solidFill>
              </a:rPr>
              <a:t>d</a:t>
            </a:r>
            <a:r>
              <a:rPr lang="en-US" dirty="0"/>
              <a:t> for each segment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i="1" baseline="-25000" dirty="0" err="1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Challenges:</a:t>
            </a:r>
          </a:p>
          <a:p>
            <a:r>
              <a:rPr lang="en-US" dirty="0"/>
              <a:t>Accounting for the </a:t>
            </a:r>
            <a:r>
              <a:rPr lang="en-US" b="1" dirty="0">
                <a:solidFill>
                  <a:srgbClr val="0070C0"/>
                </a:solidFill>
              </a:rPr>
              <a:t>magnitude</a:t>
            </a:r>
            <a:r>
              <a:rPr lang="en-US" dirty="0"/>
              <a:t> of time-series values in the segment (</a:t>
            </a:r>
            <a:r>
              <a:rPr lang="en-US" i="1" dirty="0"/>
              <a:t>e.g., </a:t>
            </a:r>
            <a:r>
              <a:rPr lang="en-US" dirty="0"/>
              <a:t>25&gt;24)</a:t>
            </a:r>
          </a:p>
          <a:p>
            <a:r>
              <a:rPr lang="en-US" dirty="0"/>
              <a:t>Capturing the </a:t>
            </a:r>
            <a:r>
              <a:rPr lang="en-US" b="1" dirty="0">
                <a:solidFill>
                  <a:srgbClr val="00B050"/>
                </a:solidFill>
              </a:rPr>
              <a:t>dependencies</a:t>
            </a:r>
            <a:r>
              <a:rPr lang="en-US" dirty="0"/>
              <a:t> between the segments</a:t>
            </a:r>
          </a:p>
          <a:p>
            <a:r>
              <a:rPr lang="en-US" dirty="0"/>
              <a:t>Accounting for the subject’s </a:t>
            </a:r>
            <a:r>
              <a:rPr lang="en-US" b="1" dirty="0">
                <a:solidFill>
                  <a:srgbClr val="FF0000"/>
                </a:solidFill>
              </a:rPr>
              <a:t>environment specific noise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wearables suffers from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23840" y="2550160"/>
            <a:ext cx="396240" cy="1016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95050" y="2030185"/>
            <a:ext cx="2079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Activity time-series is a discrete valued time series like number of steps, activity levels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408626"/>
            <a:ext cx="7056755" cy="522828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408626"/>
            <a:ext cx="7056755" cy="5228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1943" y="4022768"/>
            <a:ext cx="2638697" cy="1311232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460" y="4267200"/>
            <a:ext cx="13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Inter-Segment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1760580" y="4678384"/>
            <a:ext cx="721363" cy="431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408626"/>
            <a:ext cx="7056755" cy="52282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12080" y="3980223"/>
            <a:ext cx="2636520" cy="135377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5899325"/>
            <a:ext cx="156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Intra -Segment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569200" y="5334000"/>
            <a:ext cx="1747520" cy="104350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81943" y="3980223"/>
            <a:ext cx="2638697" cy="1353777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460" y="4267200"/>
            <a:ext cx="13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Inter-Segment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 flipV="1">
            <a:off x="1760580" y="4657112"/>
            <a:ext cx="721363" cy="255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408626"/>
            <a:ext cx="7056755" cy="522828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12080" y="3980223"/>
            <a:ext cx="2636520" cy="1353777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16720" y="5899325"/>
            <a:ext cx="156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Intra -Segment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569200" y="5334000"/>
            <a:ext cx="1747520" cy="104350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38080" y="2779894"/>
            <a:ext cx="179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Subject Environment Invariance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519920" y="3387076"/>
            <a:ext cx="579120" cy="59314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81943" y="3980223"/>
            <a:ext cx="2638697" cy="1353777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460" y="4267200"/>
            <a:ext cx="134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Inter-Segment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 flipV="1">
            <a:off x="1760580" y="4657112"/>
            <a:ext cx="721363" cy="255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Content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0383" y="2477452"/>
            <a:ext cx="3143250" cy="2390775"/>
            <a:chOff x="4524375" y="2233612"/>
            <a:chExt cx="3143250" cy="23907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4375" y="2233612"/>
              <a:ext cx="3143250" cy="23907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524375" y="2306320"/>
              <a:ext cx="1205865" cy="82296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320" y="2508180"/>
            <a:ext cx="5419725" cy="514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707" y="3022236"/>
            <a:ext cx="4552950" cy="1133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70086" y="1822460"/>
            <a:ext cx="863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1) Noise Contrastive Estimation for time-segment values 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24515" y="4308931"/>
            <a:ext cx="863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) Ordinal Regression for magnitude of time-series values 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320" y="4875695"/>
            <a:ext cx="7800295" cy="16421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51570" y="2765355"/>
            <a:ext cx="213686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Noise distribution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8262257" y="2950021"/>
            <a:ext cx="1589313" cy="566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37" y="3124197"/>
            <a:ext cx="5917194" cy="12616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2379592"/>
            <a:ext cx="7477125" cy="77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Context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57" y="2722789"/>
            <a:ext cx="2536372" cy="19754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70086" y="1822460"/>
            <a:ext cx="863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3</a:t>
            </a:r>
            <a:r>
              <a:rPr lang="en-US" sz="2800" dirty="0" smtClean="0">
                <a:solidFill>
                  <a:srgbClr val="00B0F0"/>
                </a:solidFill>
              </a:rPr>
              <a:t>) Noise Contrastive Estimation for segment neighbors 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51570" y="3037505"/>
            <a:ext cx="2136861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Noise distribution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8207829" y="3222171"/>
            <a:ext cx="1643741" cy="488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59629" y="4689815"/>
            <a:ext cx="863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4) Smoothing with Neighbors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680" y="5420310"/>
            <a:ext cx="9557751" cy="11218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idea is to </a:t>
            </a:r>
            <a:r>
              <a:rPr lang="en-US" dirty="0" smtClean="0">
                <a:solidFill>
                  <a:schemeClr val="accent6"/>
                </a:solidFill>
              </a:rPr>
              <a:t>remove</a:t>
            </a:r>
            <a:r>
              <a:rPr lang="en-US" dirty="0" smtClean="0"/>
              <a:t> the subject’s </a:t>
            </a:r>
            <a:r>
              <a:rPr lang="en-US" dirty="0" smtClean="0">
                <a:solidFill>
                  <a:srgbClr val="FF0000"/>
                </a:solidFill>
              </a:rPr>
              <a:t>environment noise </a:t>
            </a:r>
            <a:r>
              <a:rPr lang="en-US" dirty="0" smtClean="0"/>
              <a:t>using adversarial learning over subject, i.e., producing subject invariant representations.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Discriminator Loss: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Adversary Loss: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68" y="3238503"/>
            <a:ext cx="9261702" cy="1299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5356" y="4338543"/>
            <a:ext cx="3430631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Predicting subject from representation </a:t>
            </a:r>
            <a:r>
              <a:rPr lang="el-GR" sz="2400" dirty="0" smtClean="0">
                <a:solidFill>
                  <a:srgbClr val="7030A0"/>
                </a:solidFill>
                <a:cs typeface="Arial" panose="020B0604020202020204" pitchFamily="34" charset="0"/>
              </a:rPr>
              <a:t>Φ</a:t>
            </a:r>
            <a:r>
              <a:rPr lang="en-US" sz="2400" dirty="0" smtClean="0">
                <a:solidFill>
                  <a:srgbClr val="7030A0"/>
                </a:solidFill>
                <a:cs typeface="Arial" panose="020B0604020202020204" pitchFamily="34" charset="0"/>
              </a:rPr>
              <a:t>(</a:t>
            </a:r>
            <a:r>
              <a:rPr lang="en-US" sz="2400" i="1" dirty="0" smtClean="0">
                <a:solidFill>
                  <a:srgbClr val="7030A0"/>
                </a:solidFill>
              </a:rPr>
              <a:t>T</a:t>
            </a:r>
            <a:r>
              <a:rPr lang="en-US" sz="2400" i="1" baseline="-25000" dirty="0" smtClean="0">
                <a:solidFill>
                  <a:srgbClr val="7030A0"/>
                </a:solidFill>
              </a:rPr>
              <a:t>k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7532914" y="3996532"/>
            <a:ext cx="1022442" cy="7575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55683"/>
            <a:ext cx="9035143" cy="12631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Loss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" y="2094139"/>
            <a:ext cx="11696700" cy="32575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Datasets: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Hispanic </a:t>
            </a:r>
            <a:r>
              <a:rPr lang="en-US" dirty="0"/>
              <a:t>Community Health Study (HCHS</a:t>
            </a:r>
            <a:r>
              <a:rPr lang="en-US" dirty="0" smtClean="0"/>
              <a:t>): 1887 subjects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Multi-Ethnic Study of Atherosclerosis (MESA): 2237 subjects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Disorder Identification Tasks: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Sleep Apnea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Insomnia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Diabetes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Hypertension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9" y="2124093"/>
            <a:ext cx="2100943" cy="1200329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7 days of actigraphy data per subject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198" y="4880656"/>
            <a:ext cx="4234543" cy="830997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We only have labels from HCHS but no labels from MESA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Contemporary Regime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72285" y="6364882"/>
            <a:ext cx="531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685800" y="1315292"/>
            <a:ext cx="11277810" cy="5234256"/>
            <a:chOff x="685800" y="1315292"/>
            <a:chExt cx="11277810" cy="523425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315" y="1315292"/>
              <a:ext cx="1305988" cy="1305988"/>
            </a:xfrm>
            <a:prstGeom prst="rect">
              <a:avLst/>
            </a:prstGeom>
          </p:spPr>
        </p:pic>
        <p:cxnSp>
          <p:nvCxnSpPr>
            <p:cNvPr id="67" name="Straight Arrow Connector 66"/>
            <p:cNvCxnSpPr/>
            <p:nvPr/>
          </p:nvCxnSpPr>
          <p:spPr>
            <a:xfrm>
              <a:off x="6380465" y="6549548"/>
              <a:ext cx="8565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685800" y="1537981"/>
              <a:ext cx="11277810" cy="4822179"/>
              <a:chOff x="685800" y="1466861"/>
              <a:chExt cx="11277810" cy="482217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069" y="1466861"/>
                <a:ext cx="1249652" cy="1249652"/>
              </a:xfrm>
              <a:prstGeom prst="rect">
                <a:avLst/>
              </a:prstGeom>
            </p:spPr>
          </p:pic>
          <p:cxnSp>
            <p:nvCxnSpPr>
              <p:cNvPr id="9" name="Straight Arrow Connector 8"/>
              <p:cNvCxnSpPr/>
              <p:nvPr/>
            </p:nvCxnSpPr>
            <p:spPr>
              <a:xfrm>
                <a:off x="1531620" y="2716513"/>
                <a:ext cx="0" cy="10035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685800" y="3769360"/>
                <a:ext cx="1742440" cy="6009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PSG test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65772" y="3601065"/>
                <a:ext cx="2753360" cy="89408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Therapy and Lifestyle Changes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Straight Arrow Connector 11"/>
              <p:cNvCxnSpPr>
                <a:stCxn id="6" idx="1"/>
                <a:endCxn id="14" idx="0"/>
              </p:cNvCxnSpPr>
              <p:nvPr/>
            </p:nvCxnSpPr>
            <p:spPr>
              <a:xfrm flipH="1">
                <a:off x="4168116" y="1968286"/>
                <a:ext cx="5661199" cy="1632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0" idx="3"/>
                <a:endCxn id="14" idx="1"/>
              </p:cNvCxnSpPr>
              <p:nvPr/>
            </p:nvCxnSpPr>
            <p:spPr>
              <a:xfrm flipV="1">
                <a:off x="2428240" y="4048105"/>
                <a:ext cx="728946" cy="217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3157186" y="3601065"/>
                <a:ext cx="2021859" cy="89408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Diagnosis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6" idx="1"/>
                <a:endCxn id="11" idx="0"/>
              </p:cNvCxnSpPr>
              <p:nvPr/>
            </p:nvCxnSpPr>
            <p:spPr>
              <a:xfrm flipH="1">
                <a:off x="7542452" y="1968286"/>
                <a:ext cx="2286863" cy="1632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 rot="19333436">
                <a:off x="7333173" y="2587280"/>
                <a:ext cx="19388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</a:t>
                </a:r>
                <a:r>
                  <a:rPr lang="en-US" sz="2400" dirty="0" smtClean="0"/>
                  <a:t>ecommends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stCxn id="14" idx="3"/>
                <a:endCxn id="11" idx="1"/>
              </p:cNvCxnSpPr>
              <p:nvPr/>
            </p:nvCxnSpPr>
            <p:spPr>
              <a:xfrm>
                <a:off x="5179045" y="4048105"/>
                <a:ext cx="9867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122680" y="6228080"/>
                <a:ext cx="10449503" cy="60960"/>
              </a:xfrm>
              <a:prstGeom prst="line">
                <a:avLst/>
              </a:prstGeom>
              <a:ln w="762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1419874" y="4986275"/>
                <a:ext cx="223491" cy="11887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316494" y="5311395"/>
                <a:ext cx="223491" cy="883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endCxn id="45" idx="0"/>
              </p:cNvCxnSpPr>
              <p:nvPr/>
            </p:nvCxnSpPr>
            <p:spPr>
              <a:xfrm>
                <a:off x="1531620" y="4370308"/>
                <a:ext cx="0" cy="6159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4592334" y="5334000"/>
                <a:ext cx="223491" cy="88392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8919132" y="4069834"/>
                <a:ext cx="9867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9905859" y="3571447"/>
                <a:ext cx="2057751" cy="89408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Follow-ups</a:t>
                </a:r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394951" y="5334000"/>
                <a:ext cx="223491" cy="88392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822988" y="5364480"/>
                <a:ext cx="223491" cy="88392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Picture 67" descr="File:&lt;strong&gt;Question mark&lt;/strong&gt; (black on white)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4387" y="5006595"/>
                <a:ext cx="581327" cy="734226"/>
              </a:xfrm>
              <a:prstGeom prst="rect">
                <a:avLst/>
              </a:prstGeom>
            </p:spPr>
          </p:pic>
          <p:pic>
            <p:nvPicPr>
              <p:cNvPr id="69" name="Picture 68" descr="File:&lt;strong&gt;Question mark&lt;/strong&gt; (black on white)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9138" y="4977584"/>
                <a:ext cx="581327" cy="734226"/>
              </a:xfrm>
              <a:prstGeom prst="rect">
                <a:avLst/>
              </a:prstGeom>
            </p:spPr>
          </p:pic>
          <p:pic>
            <p:nvPicPr>
              <p:cNvPr id="70" name="Picture 69" descr="File:&lt;strong&gt;Question mark&lt;/strong&gt; (black on white)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1168" y="4932081"/>
                <a:ext cx="581327" cy="734226"/>
              </a:xfrm>
              <a:prstGeom prst="rect">
                <a:avLst/>
              </a:prstGeom>
            </p:spPr>
          </p:pic>
        </p:grpSp>
      </p:grpSp>
      <p:cxnSp>
        <p:nvCxnSpPr>
          <p:cNvPr id="4" name="Straight Arrow Connector 3"/>
          <p:cNvCxnSpPr/>
          <p:nvPr/>
        </p:nvCxnSpPr>
        <p:spPr>
          <a:xfrm flipV="1">
            <a:off x="1122680" y="5003202"/>
            <a:ext cx="0" cy="13163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121920" y="5382515"/>
            <a:ext cx="152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21921" y="5382515"/>
            <a:ext cx="152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9604"/>
          </a:xfrm>
        </p:spPr>
        <p:txBody>
          <a:bodyPr>
            <a:normAutofit/>
          </a:bodyPr>
          <a:lstStyle/>
          <a:p>
            <a:r>
              <a:rPr lang="en-US" b="1" dirty="0" smtClean="0"/>
              <a:t>Traditional time-series classification: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SAX-VSM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BOSS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BOSS-VSM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HCTSA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Deep Learning Methods: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B050"/>
                </a:solidFill>
              </a:rPr>
              <a:t>Supervised CNN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Semi-supervised LSTM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3" y="1311378"/>
            <a:ext cx="12045990" cy="53798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3918857"/>
            <a:ext cx="1937657" cy="1426029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317" y="6057217"/>
            <a:ext cx="11059885" cy="343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46171" y="1132114"/>
            <a:ext cx="420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Different time-segment granularities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75857" y="1404257"/>
            <a:ext cx="2198914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3" y="4827134"/>
            <a:ext cx="11059885" cy="34358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Supervised vs Unsupervised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124"/>
          <a:stretch/>
        </p:blipFill>
        <p:spPr>
          <a:xfrm>
            <a:off x="1997695" y="1338151"/>
            <a:ext cx="7814955" cy="2618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36" y="4021451"/>
            <a:ext cx="7543314" cy="27027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Novel model </a:t>
            </a:r>
            <a:r>
              <a:rPr lang="en-US" dirty="0"/>
              <a:t>for learning representations of human activity time-series for </a:t>
            </a:r>
            <a:r>
              <a:rPr lang="en-US" dirty="0">
                <a:solidFill>
                  <a:schemeClr val="accent6"/>
                </a:solidFill>
              </a:rPr>
              <a:t>utilizing</a:t>
            </a:r>
            <a:r>
              <a:rPr lang="en-US" dirty="0"/>
              <a:t> large amount of unlabeled data</a:t>
            </a:r>
            <a:endParaRPr lang="en-US" i="1" dirty="0"/>
          </a:p>
          <a:p>
            <a:r>
              <a:rPr lang="en-US" b="1" i="1" dirty="0"/>
              <a:t>activity2vec</a:t>
            </a:r>
            <a:r>
              <a:rPr lang="en-US" dirty="0"/>
              <a:t> encodes human activity time-series by modeling </a:t>
            </a:r>
            <a:r>
              <a:rPr lang="en-US" dirty="0">
                <a:solidFill>
                  <a:srgbClr val="FF0000"/>
                </a:solidFill>
              </a:rPr>
              <a:t>local </a:t>
            </a:r>
            <a:r>
              <a:rPr lang="en-US" dirty="0"/>
              <a:t>(inter-segment) and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activity (intra-segment) patterns</a:t>
            </a:r>
          </a:p>
          <a:p>
            <a:r>
              <a:rPr lang="en-US" b="1" dirty="0"/>
              <a:t>Day-level granularity </a:t>
            </a:r>
            <a:r>
              <a:rPr lang="en-US" dirty="0">
                <a:solidFill>
                  <a:srgbClr val="00B0F0"/>
                </a:solidFill>
              </a:rPr>
              <a:t>preserves</a:t>
            </a:r>
            <a:r>
              <a:rPr lang="en-US" dirty="0"/>
              <a:t> the best representations since human activities are structured around daily routines usually</a:t>
            </a:r>
          </a:p>
          <a:p>
            <a:r>
              <a:rPr lang="en-US" b="1" dirty="0"/>
              <a:t>Adversarial loss </a:t>
            </a:r>
            <a:r>
              <a:rPr lang="en-US" dirty="0">
                <a:solidFill>
                  <a:schemeClr val="accent4"/>
                </a:solidFill>
              </a:rPr>
              <a:t>promotes subject invariance </a:t>
            </a:r>
            <a:r>
              <a:rPr lang="en-US" dirty="0"/>
              <a:t>reducing the effect of environmental noise on the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199" y="2890611"/>
            <a:ext cx="4844143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Thank you!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2" y="2075899"/>
            <a:ext cx="7849003" cy="3352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3268" y="5720576"/>
            <a:ext cx="433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</a:t>
            </a:r>
            <a:r>
              <a:rPr lang="en-US" sz="2800" dirty="0" smtClean="0"/>
              <a:t>-SNE plots of HCHS subjects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887521" y="2271133"/>
            <a:ext cx="2709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Clusters collapse with in-cluster class separations giving way to global class separations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23" y="64986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6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8665" y="2204419"/>
            <a:ext cx="1025021" cy="1025020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58" name="Straight Arrow Connector 57"/>
          <p:cNvCxnSpPr/>
          <p:nvPr/>
        </p:nvCxnSpPr>
        <p:spPr>
          <a:xfrm>
            <a:off x="3265770" y="3387573"/>
            <a:ext cx="120791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22088" y="2024044"/>
            <a:ext cx="2350048" cy="2521770"/>
            <a:chOff x="7847448" y="1150286"/>
            <a:chExt cx="2350048" cy="2521770"/>
          </a:xfrm>
        </p:grpSpPr>
        <p:grpSp>
          <p:nvGrpSpPr>
            <p:cNvPr id="59" name="Group 58"/>
            <p:cNvGrpSpPr/>
            <p:nvPr/>
          </p:nvGrpSpPr>
          <p:grpSpPr>
            <a:xfrm>
              <a:off x="7847448" y="1170292"/>
              <a:ext cx="2350048" cy="2501764"/>
              <a:chOff x="4616568" y="2236702"/>
              <a:chExt cx="2350048" cy="2501764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4616568" y="2236702"/>
                <a:ext cx="2350048" cy="2501764"/>
                <a:chOff x="4498818" y="1656483"/>
                <a:chExt cx="2902137" cy="3104170"/>
              </a:xfrm>
            </p:grpSpPr>
            <p:sp>
              <p:nvSpPr>
                <p:cNvPr id="62" name="Block Arc 61"/>
                <p:cNvSpPr/>
                <p:nvPr/>
              </p:nvSpPr>
              <p:spPr>
                <a:xfrm rot="762038">
                  <a:off x="4498818" y="1656483"/>
                  <a:ext cx="2902137" cy="3104170"/>
                </a:xfrm>
                <a:prstGeom prst="blockArc">
                  <a:avLst>
                    <a:gd name="adj1" fmla="val 12495763"/>
                    <a:gd name="adj2" fmla="val 19847047"/>
                    <a:gd name="adj3" fmla="val 16493"/>
                  </a:avLst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Block Arc 62"/>
                <p:cNvSpPr/>
                <p:nvPr/>
              </p:nvSpPr>
              <p:spPr>
                <a:xfrm rot="10302295">
                  <a:off x="4569063" y="1671495"/>
                  <a:ext cx="2789174" cy="3025269"/>
                </a:xfrm>
                <a:prstGeom prst="blockArc">
                  <a:avLst>
                    <a:gd name="adj1" fmla="val 10390632"/>
                    <a:gd name="adj2" fmla="val 3057293"/>
                    <a:gd name="adj3" fmla="val 15495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8151" y="2804160"/>
                <a:ext cx="891423" cy="1366849"/>
              </a:xfrm>
              <a:prstGeom prst="rect">
                <a:avLst/>
              </a:prstGeom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8699831" y="1150286"/>
              <a:ext cx="985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Sleep</a:t>
              </a:r>
              <a:endParaRPr lang="en-US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64703" y="3170862"/>
              <a:ext cx="1330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Awake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3033" r="5086" b="9288"/>
          <a:stretch/>
        </p:blipFill>
        <p:spPr>
          <a:xfrm>
            <a:off x="4810292" y="2585128"/>
            <a:ext cx="3078917" cy="160489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85109" y="3502017"/>
            <a:ext cx="1850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</a:rPr>
              <a:t>24 X 7 monitoring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82" name="Straight Arrow Connector 81"/>
          <p:cNvCxnSpPr>
            <a:stCxn id="72" idx="3"/>
          </p:cNvCxnSpPr>
          <p:nvPr/>
        </p:nvCxnSpPr>
        <p:spPr>
          <a:xfrm>
            <a:off x="7889209" y="3387573"/>
            <a:ext cx="97031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377680" y="1277839"/>
            <a:ext cx="1849120" cy="69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Activity Tracking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9377680" y="2502452"/>
            <a:ext cx="1849120" cy="690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Sleep Quality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9387840" y="3691172"/>
            <a:ext cx="1849120" cy="690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Disorder Monitoring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8986520" y="3465373"/>
            <a:ext cx="2651760" cy="136062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ur focus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8960" y="5406599"/>
            <a:ext cx="11328400" cy="8636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Insufficient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leep and/or activity lead to chronic disorders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solidFill>
                  <a:srgbClr val="FF0000"/>
                </a:solidFill>
              </a:rPr>
              <a:t> can be uncovered by analyzing the actigraphy data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976360" y="721358"/>
            <a:ext cx="2651760" cy="260095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248140" y="833893"/>
            <a:ext cx="212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Traditional Problems</a:t>
            </a:r>
          </a:p>
          <a:p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6" t="13722" r="9345" b="12502"/>
          <a:stretch/>
        </p:blipFill>
        <p:spPr>
          <a:xfrm>
            <a:off x="1918251" y="1272925"/>
            <a:ext cx="883920" cy="7924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2" y="4155546"/>
            <a:ext cx="802323" cy="80232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0" y="195004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33360" y="1706880"/>
            <a:ext cx="3373120" cy="31699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Actigraphy</a:t>
            </a:r>
            <a:endParaRPr lang="en-US" sz="3000" b="1" dirty="0" smtClean="0">
              <a:solidFill>
                <a:schemeClr val="bg1"/>
              </a:solidFill>
              <a:effectLst/>
            </a:endParaRPr>
          </a:p>
          <a:p>
            <a:pPr algn="ctr"/>
            <a:endParaRPr lang="en-US" sz="3000" dirty="0">
              <a:solidFill>
                <a:schemeClr val="bg1"/>
              </a:solidFill>
            </a:endParaRPr>
          </a:p>
          <a:p>
            <a:pPr algn="ctr"/>
            <a:r>
              <a:rPr 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24X7 Monitoring</a:t>
            </a:r>
            <a:endParaRPr lang="en-US" sz="3000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r>
              <a:rPr 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Wearable</a:t>
            </a:r>
          </a:p>
          <a:p>
            <a:pPr algn="ctr"/>
            <a:r>
              <a:rPr lang="en-US" sz="3000" dirty="0" smtClean="0">
                <a:solidFill>
                  <a:srgbClr val="FF0000"/>
                </a:solidFill>
                <a:effectLst/>
              </a:rPr>
              <a:t>Noisy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" y="1706880"/>
            <a:ext cx="3596640" cy="31699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Polysomnography </a:t>
            </a:r>
            <a:endParaRPr lang="en-US" sz="3000" b="1" dirty="0" smtClean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(gold standard)</a:t>
            </a:r>
            <a:endParaRPr lang="en-US" sz="3000" b="1" dirty="0" smtClean="0">
              <a:solidFill>
                <a:schemeClr val="bg1"/>
              </a:solidFill>
              <a:effectLst/>
            </a:endParaRPr>
          </a:p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/>
            </a:r>
            <a:br>
              <a:rPr lang="en-US" sz="3000" dirty="0" smtClean="0">
                <a:solidFill>
                  <a:schemeClr val="bg1"/>
                </a:solidFill>
              </a:rPr>
            </a:br>
            <a:r>
              <a:rPr 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Multi-sensor input</a:t>
            </a:r>
            <a:endParaRPr lang="en-US" sz="3000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Expensive</a:t>
            </a:r>
            <a:endParaRPr lang="en-US" sz="3000" dirty="0" smtClean="0">
              <a:solidFill>
                <a:srgbClr val="FF0000"/>
              </a:solidFill>
              <a:effectLst/>
            </a:endParaRPr>
          </a:p>
          <a:p>
            <a:pPr algn="ctr"/>
            <a:r>
              <a:rPr lang="en-US" sz="3000" dirty="0" smtClean="0">
                <a:solidFill>
                  <a:srgbClr val="FF0000"/>
                </a:solidFill>
              </a:rPr>
              <a:t>In-clinic monitoring</a:t>
            </a:r>
          </a:p>
          <a:p>
            <a:pPr algn="ctr"/>
            <a:r>
              <a:rPr lang="en-US" sz="30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High Fidelity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608320"/>
            <a:ext cx="11018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Wearable devices provide </a:t>
            </a:r>
            <a:r>
              <a:rPr lang="en-US" sz="2400" dirty="0">
                <a:solidFill>
                  <a:srgbClr val="00B0F0"/>
                </a:solidFill>
              </a:rPr>
              <a:t>real time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continuous stream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rgbClr val="FF0000"/>
                </a:solidFill>
              </a:rPr>
              <a:t>lower quality </a:t>
            </a:r>
            <a:r>
              <a:rPr lang="en-US" sz="2400" dirty="0" smtClean="0"/>
              <a:t>activity data – can be used for real-time monitoring?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71344" y="5958304"/>
            <a:ext cx="2052348" cy="3493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New Regime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72285" y="6364882"/>
            <a:ext cx="531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315" y="1315292"/>
            <a:ext cx="1305988" cy="1305988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6380465" y="6549548"/>
            <a:ext cx="856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36880" y="1537981"/>
            <a:ext cx="11526730" cy="4822179"/>
            <a:chOff x="436880" y="1466861"/>
            <a:chExt cx="11526730" cy="482217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069" y="1466861"/>
              <a:ext cx="1249652" cy="124965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531620" y="2716513"/>
              <a:ext cx="0" cy="1003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85800" y="3769360"/>
              <a:ext cx="1742440" cy="600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PSG test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65772" y="3601065"/>
              <a:ext cx="2753360" cy="894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Therapy and Lifestyle Changes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6" idx="1"/>
            </p:cNvCxnSpPr>
            <p:nvPr/>
          </p:nvCxnSpPr>
          <p:spPr>
            <a:xfrm flipH="1">
              <a:off x="4267200" y="1897166"/>
              <a:ext cx="5562115" cy="16409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3"/>
              <a:endCxn id="14" idx="1"/>
            </p:cNvCxnSpPr>
            <p:nvPr/>
          </p:nvCxnSpPr>
          <p:spPr>
            <a:xfrm flipV="1">
              <a:off x="2428240" y="4048105"/>
              <a:ext cx="728946" cy="217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157186" y="3601065"/>
              <a:ext cx="2021859" cy="894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6" idx="1"/>
              <a:endCxn id="11" idx="0"/>
            </p:cNvCxnSpPr>
            <p:nvPr/>
          </p:nvCxnSpPr>
          <p:spPr>
            <a:xfrm flipH="1">
              <a:off x="7542452" y="1968286"/>
              <a:ext cx="2286863" cy="16327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517174">
              <a:off x="7333173" y="2587280"/>
              <a:ext cx="1938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sz="2400" dirty="0" smtClean="0"/>
                <a:t>ecommends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4" idx="3"/>
              <a:endCxn id="11" idx="1"/>
            </p:cNvCxnSpPr>
            <p:nvPr/>
          </p:nvCxnSpPr>
          <p:spPr>
            <a:xfrm>
              <a:off x="5179045" y="4048105"/>
              <a:ext cx="986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36880" y="6256452"/>
              <a:ext cx="11135303" cy="32588"/>
            </a:xfrm>
            <a:prstGeom prst="line">
              <a:avLst/>
            </a:prstGeom>
            <a:ln w="762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316494" y="5311395"/>
              <a:ext cx="223491" cy="8839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endCxn id="45" idx="0"/>
            </p:cNvCxnSpPr>
            <p:nvPr/>
          </p:nvCxnSpPr>
          <p:spPr>
            <a:xfrm flipH="1">
              <a:off x="1519483" y="4370308"/>
              <a:ext cx="12138" cy="615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4592334" y="5334000"/>
              <a:ext cx="223491" cy="8839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8919132" y="4069834"/>
              <a:ext cx="986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9905859" y="3571447"/>
              <a:ext cx="2057751" cy="894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Follow-ups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394951" y="5334000"/>
              <a:ext cx="223491" cy="8839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822988" y="5364480"/>
              <a:ext cx="223491" cy="88392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95600" y="4986274"/>
              <a:ext cx="247765" cy="12701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7482" y="5130800"/>
            <a:ext cx="642065" cy="642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6538" y="5111700"/>
            <a:ext cx="642065" cy="642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88290" y="5113706"/>
            <a:ext cx="642065" cy="642064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32"/>
          <p:cNvSpPr/>
          <p:nvPr/>
        </p:nvSpPr>
        <p:spPr>
          <a:xfrm>
            <a:off x="2539986" y="5927205"/>
            <a:ext cx="2052348" cy="3493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39429" y="5938429"/>
            <a:ext cx="2555522" cy="3493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621150" y="5936699"/>
            <a:ext cx="3201838" cy="3766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82234" y="5183017"/>
            <a:ext cx="244020" cy="78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6880" y="5003202"/>
            <a:ext cx="0" cy="13163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00000">
            <a:off x="-563879" y="5382515"/>
            <a:ext cx="152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pic>
        <p:nvPicPr>
          <p:cNvPr id="4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047" y="5205016"/>
            <a:ext cx="642065" cy="6420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684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65" y="130730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305" y="1509909"/>
            <a:ext cx="8597437" cy="435133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disorder screening </a:t>
            </a:r>
            <a:r>
              <a:rPr lang="en-US" dirty="0" smtClean="0"/>
              <a:t>requires various </a:t>
            </a:r>
            <a:r>
              <a:rPr lang="en-US" dirty="0"/>
              <a:t>diagnosis </a:t>
            </a:r>
            <a:r>
              <a:rPr lang="en-US" dirty="0" smtClean="0"/>
              <a:t>tests and an </a:t>
            </a:r>
            <a:r>
              <a:rPr lang="en-US" b="1" dirty="0" smtClean="0">
                <a:solidFill>
                  <a:srgbClr val="FF0000"/>
                </a:solidFill>
              </a:rPr>
              <a:t>overnight lab</a:t>
            </a:r>
            <a:r>
              <a:rPr lang="en-US" b="1" dirty="0" smtClean="0"/>
              <a:t> </a:t>
            </a:r>
            <a:r>
              <a:rPr lang="en-US" dirty="0" smtClean="0"/>
              <a:t>stay for polysomnography (PSG) test</a:t>
            </a:r>
          </a:p>
          <a:p>
            <a:r>
              <a:rPr lang="en-US" dirty="0" smtClean="0"/>
              <a:t>Long </a:t>
            </a:r>
            <a:r>
              <a:rPr lang="en-US" b="1" dirty="0" smtClean="0">
                <a:solidFill>
                  <a:schemeClr val="accent5"/>
                </a:solidFill>
              </a:rPr>
              <a:t>waiting</a:t>
            </a:r>
            <a:r>
              <a:rPr lang="en-US" dirty="0" smtClean="0"/>
              <a:t> for PSG </a:t>
            </a:r>
          </a:p>
          <a:p>
            <a:r>
              <a:rPr lang="en-US" dirty="0" smtClean="0"/>
              <a:t>Extremely </a:t>
            </a:r>
            <a:r>
              <a:rPr lang="en-US" b="1" dirty="0" smtClean="0">
                <a:solidFill>
                  <a:srgbClr val="FF0000"/>
                </a:solidFill>
              </a:rPr>
              <a:t>difficult</a:t>
            </a:r>
            <a:r>
              <a:rPr lang="en-US" dirty="0" smtClean="0"/>
              <a:t> to do longitudinal tracking, patient has to show up often at the lab</a:t>
            </a:r>
          </a:p>
          <a:p>
            <a:r>
              <a:rPr lang="en-US" dirty="0"/>
              <a:t>Wearable devices provide </a:t>
            </a:r>
            <a:r>
              <a:rPr lang="en-US" b="1" dirty="0">
                <a:solidFill>
                  <a:schemeClr val="accent6"/>
                </a:solidFill>
              </a:rPr>
              <a:t>real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continuous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stream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lower quality </a:t>
            </a:r>
            <a:r>
              <a:rPr lang="en-US" dirty="0"/>
              <a:t>activity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18" y="1066279"/>
            <a:ext cx="2472041" cy="28840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2663" y="4049169"/>
            <a:ext cx="43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Picture taken from https://aystesis.com/polysomnography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420037" y="4414922"/>
            <a:ext cx="4637521" cy="2303307"/>
            <a:chOff x="152192" y="1272925"/>
            <a:chExt cx="7737017" cy="3684944"/>
          </a:xfrm>
        </p:grpSpPr>
        <p:pic>
          <p:nvPicPr>
            <p:cNvPr id="8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448665" y="2204419"/>
              <a:ext cx="1025021" cy="1025020"/>
            </a:xfrm>
            <a:prstGeom prst="rect">
              <a:avLst/>
            </a:prstGeom>
            <a:ln w="12700">
              <a:miter lim="400000"/>
            </a:ln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265770" y="3387573"/>
              <a:ext cx="120791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22088" y="2024044"/>
              <a:ext cx="2350048" cy="2521770"/>
              <a:chOff x="7847448" y="1150286"/>
              <a:chExt cx="2350048" cy="252177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847448" y="1170292"/>
                <a:ext cx="2350048" cy="2501764"/>
                <a:chOff x="4616568" y="2236702"/>
                <a:chExt cx="2350048" cy="2501764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616568" y="2236702"/>
                  <a:ext cx="2350048" cy="2501764"/>
                  <a:chOff x="4498818" y="1656483"/>
                  <a:chExt cx="2902137" cy="3104170"/>
                </a:xfrm>
              </p:grpSpPr>
              <p:sp>
                <p:nvSpPr>
                  <p:cNvPr id="16" name="Block Arc 15"/>
                  <p:cNvSpPr/>
                  <p:nvPr/>
                </p:nvSpPr>
                <p:spPr>
                  <a:xfrm rot="762038">
                    <a:off x="4498818" y="1656483"/>
                    <a:ext cx="2902137" cy="3104170"/>
                  </a:xfrm>
                  <a:prstGeom prst="blockArc">
                    <a:avLst>
                      <a:gd name="adj1" fmla="val 12495763"/>
                      <a:gd name="adj2" fmla="val 19847047"/>
                      <a:gd name="adj3" fmla="val 16493"/>
                    </a:avLst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Block Arc 16"/>
                  <p:cNvSpPr/>
                  <p:nvPr/>
                </p:nvSpPr>
                <p:spPr>
                  <a:xfrm rot="10302295">
                    <a:off x="4569063" y="1671495"/>
                    <a:ext cx="2789174" cy="3025269"/>
                  </a:xfrm>
                  <a:prstGeom prst="blockArc">
                    <a:avLst>
                      <a:gd name="adj1" fmla="val 10390632"/>
                      <a:gd name="adj2" fmla="val 3057293"/>
                      <a:gd name="adj3" fmla="val 15495"/>
                    </a:avLst>
                  </a:pr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151" y="2804160"/>
                  <a:ext cx="891423" cy="1366849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8699831" y="1150286"/>
                <a:ext cx="985519" cy="44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Sleep</a:t>
                </a:r>
                <a:endParaRPr lang="en-US" sz="12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564703" y="3170862"/>
                <a:ext cx="1330960" cy="44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Awake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" t="3033" r="5086" b="9288"/>
            <a:stretch/>
          </p:blipFill>
          <p:spPr>
            <a:xfrm>
              <a:off x="4810292" y="2585128"/>
              <a:ext cx="3078917" cy="160489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985109" y="3502017"/>
              <a:ext cx="1850534" cy="738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</a:rPr>
                <a:t>24 X 7 monitoring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6" t="13722" r="9345" b="12502"/>
            <a:stretch/>
          </p:blipFill>
          <p:spPr>
            <a:xfrm>
              <a:off x="1918251" y="1272925"/>
              <a:ext cx="883920" cy="7924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92" y="4155546"/>
              <a:ext cx="802323" cy="802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322" y="2358834"/>
            <a:ext cx="1074098" cy="345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2" y="3436049"/>
            <a:ext cx="345481" cy="437525"/>
          </a:xfrm>
          <a:prstGeom prst="rect">
            <a:avLst/>
          </a:prstGeom>
        </p:spPr>
      </p:pic>
      <p:pic>
        <p:nvPicPr>
          <p:cNvPr id="12" name="Picture 11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5" y="3431918"/>
            <a:ext cx="345481" cy="437525"/>
          </a:xfrm>
          <a:prstGeom prst="rect">
            <a:avLst/>
          </a:prstGeom>
        </p:spPr>
      </p:pic>
      <p:pic>
        <p:nvPicPr>
          <p:cNvPr id="13" name="Picture 12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6" y="3427787"/>
            <a:ext cx="345481" cy="437525"/>
          </a:xfrm>
          <a:prstGeom prst="rect">
            <a:avLst/>
          </a:prstGeom>
        </p:spPr>
      </p:pic>
      <p:pic>
        <p:nvPicPr>
          <p:cNvPr id="14" name="Picture 13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5" y="3895226"/>
            <a:ext cx="345481" cy="437525"/>
          </a:xfrm>
          <a:prstGeom prst="rect">
            <a:avLst/>
          </a:prstGeom>
        </p:spPr>
      </p:pic>
      <p:pic>
        <p:nvPicPr>
          <p:cNvPr id="15" name="Picture 14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8" y="3891095"/>
            <a:ext cx="345481" cy="437525"/>
          </a:xfrm>
          <a:prstGeom prst="rect">
            <a:avLst/>
          </a:prstGeom>
        </p:spPr>
      </p:pic>
      <p:pic>
        <p:nvPicPr>
          <p:cNvPr id="16" name="Picture 15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9" y="3886964"/>
            <a:ext cx="345481" cy="437525"/>
          </a:xfrm>
          <a:prstGeom prst="rect">
            <a:avLst/>
          </a:prstGeom>
        </p:spPr>
      </p:pic>
      <p:pic>
        <p:nvPicPr>
          <p:cNvPr id="17" name="Picture 16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4" y="4350278"/>
            <a:ext cx="345481" cy="437525"/>
          </a:xfrm>
          <a:prstGeom prst="rect">
            <a:avLst/>
          </a:prstGeom>
        </p:spPr>
      </p:pic>
      <p:pic>
        <p:nvPicPr>
          <p:cNvPr id="18" name="Picture 17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7" y="4346147"/>
            <a:ext cx="345481" cy="437525"/>
          </a:xfrm>
          <a:prstGeom prst="rect">
            <a:avLst/>
          </a:prstGeom>
        </p:spPr>
      </p:pic>
      <p:pic>
        <p:nvPicPr>
          <p:cNvPr id="19" name="Picture 18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9" y="4342016"/>
            <a:ext cx="345481" cy="437525"/>
          </a:xfrm>
          <a:prstGeom prst="rect">
            <a:avLst/>
          </a:prstGeom>
        </p:spPr>
      </p:pic>
      <p:pic>
        <p:nvPicPr>
          <p:cNvPr id="20" name="Picture 19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2" y="4813596"/>
            <a:ext cx="345481" cy="437525"/>
          </a:xfrm>
          <a:prstGeom prst="rect">
            <a:avLst/>
          </a:prstGeom>
        </p:spPr>
      </p:pic>
      <p:pic>
        <p:nvPicPr>
          <p:cNvPr id="21" name="Picture 20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5" y="4809465"/>
            <a:ext cx="345481" cy="437525"/>
          </a:xfrm>
          <a:prstGeom prst="rect">
            <a:avLst/>
          </a:prstGeom>
        </p:spPr>
      </p:pic>
      <p:pic>
        <p:nvPicPr>
          <p:cNvPr id="22" name="Picture 21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57" y="4805333"/>
            <a:ext cx="345481" cy="437525"/>
          </a:xfrm>
          <a:prstGeom prst="rect">
            <a:avLst/>
          </a:prstGeom>
        </p:spPr>
      </p:pic>
      <p:pic>
        <p:nvPicPr>
          <p:cNvPr id="23" name="Picture 22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4" y="5268648"/>
            <a:ext cx="345481" cy="437525"/>
          </a:xfrm>
          <a:prstGeom prst="rect">
            <a:avLst/>
          </a:prstGeom>
          <a:noFill/>
        </p:spPr>
      </p:pic>
      <p:pic>
        <p:nvPicPr>
          <p:cNvPr id="24" name="Picture 23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7" y="5264517"/>
            <a:ext cx="345481" cy="437525"/>
          </a:xfrm>
          <a:prstGeom prst="rect">
            <a:avLst/>
          </a:prstGeom>
          <a:noFill/>
        </p:spPr>
      </p:pic>
      <p:pic>
        <p:nvPicPr>
          <p:cNvPr id="25" name="Picture 24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58" y="5260385"/>
            <a:ext cx="345481" cy="437525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375593" y="2573922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514533" y="2710435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607160" y="2846948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773888" y="3001664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912829" y="3138177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sp>
        <p:nvSpPr>
          <p:cNvPr id="31" name="Rectangle 30"/>
          <p:cNvSpPr/>
          <p:nvPr/>
        </p:nvSpPr>
        <p:spPr>
          <a:xfrm>
            <a:off x="3153289" y="1970506"/>
            <a:ext cx="3059937" cy="344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35614" y="3999192"/>
            <a:ext cx="2903553" cy="1242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Activity Data from Wearables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Fitbit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GoogleFit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HealthKit</a:t>
            </a:r>
            <a:endParaRPr lang="en-US" sz="1400" b="1" dirty="0">
              <a:solidFill>
                <a:schemeClr val="bg1"/>
              </a:solidFill>
              <a:latin typeface="BKM-cmr10" panose="020B0501010101010101" pitchFamily="34" charset="2"/>
            </a:endParaRPr>
          </a:p>
        </p:txBody>
      </p:sp>
      <p:pic>
        <p:nvPicPr>
          <p:cNvPr id="33" name="Picture 32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9" y="2962802"/>
            <a:ext cx="345481" cy="437525"/>
          </a:xfrm>
          <a:prstGeom prst="rect">
            <a:avLst/>
          </a:prstGeom>
        </p:spPr>
      </p:pic>
      <p:pic>
        <p:nvPicPr>
          <p:cNvPr id="34" name="Picture 33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2" y="2958671"/>
            <a:ext cx="345481" cy="437525"/>
          </a:xfrm>
          <a:prstGeom prst="rect">
            <a:avLst/>
          </a:prstGeom>
        </p:spPr>
      </p:pic>
      <p:pic>
        <p:nvPicPr>
          <p:cNvPr id="35" name="Picture 34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23" y="2954540"/>
            <a:ext cx="345481" cy="437525"/>
          </a:xfrm>
          <a:prstGeom prst="rect">
            <a:avLst/>
          </a:prstGeom>
        </p:spPr>
      </p:pic>
      <p:pic>
        <p:nvPicPr>
          <p:cNvPr id="36" name="Picture 35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2" y="2498657"/>
            <a:ext cx="345481" cy="437525"/>
          </a:xfrm>
          <a:prstGeom prst="rect">
            <a:avLst/>
          </a:prstGeom>
        </p:spPr>
      </p:pic>
      <p:pic>
        <p:nvPicPr>
          <p:cNvPr id="37" name="Picture 36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5" y="2494525"/>
            <a:ext cx="345481" cy="437525"/>
          </a:xfrm>
          <a:prstGeom prst="rect">
            <a:avLst/>
          </a:prstGeom>
        </p:spPr>
      </p:pic>
      <p:pic>
        <p:nvPicPr>
          <p:cNvPr id="38" name="Picture 37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6" y="2490394"/>
            <a:ext cx="345481" cy="437525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1512988" y="3955626"/>
            <a:ext cx="1566241" cy="34466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68058" y="4942555"/>
            <a:ext cx="1933382" cy="12320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KM-cmr10" panose="020B0501010101010101" pitchFamily="34" charset="2"/>
              </a:rPr>
              <a:t>Disorders Data</a:t>
            </a:r>
          </a:p>
          <a:p>
            <a:pPr algn="ctr"/>
            <a:r>
              <a:rPr lang="en-US" sz="1600" dirty="0" smtClean="0">
                <a:latin typeface="BKM-cmr10" panose="020B0501010101010101" pitchFamily="34" charset="2"/>
              </a:rPr>
              <a:t>EHRs</a:t>
            </a:r>
          </a:p>
          <a:p>
            <a:pPr algn="ctr"/>
            <a:r>
              <a:rPr lang="en-US" sz="1600" dirty="0" smtClean="0">
                <a:latin typeface="BKM-cmr10" panose="020B0501010101010101" pitchFamily="34" charset="2"/>
              </a:rPr>
              <a:t>Cohort Study</a:t>
            </a:r>
          </a:p>
          <a:p>
            <a:pPr algn="ctr"/>
            <a:r>
              <a:rPr lang="en-US" sz="1600" dirty="0" smtClean="0">
                <a:latin typeface="BKM-cmr10" panose="020B0501010101010101" pitchFamily="34" charset="2"/>
              </a:rPr>
              <a:t>Surveys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6320" y="5808903"/>
            <a:ext cx="517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BKM-cmr10" panose="020B0501010101010101" pitchFamily="34" charset="2"/>
              </a:rPr>
              <a:t>From a subset of subjects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BKM-cmr10" panose="020B0501010101010101" pitchFamily="34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7744" y="2345813"/>
            <a:ext cx="1252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KM-cmr10" panose="020B0501010101010101" pitchFamily="34" charset="2"/>
              </a:rPr>
              <a:t>Real time data for all subjects</a:t>
            </a:r>
            <a:endParaRPr lang="en-US" sz="2000" dirty="0">
              <a:latin typeface="BKM-cmr10" panose="020B0501010101010101" pitchFamily="34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660" y="1953052"/>
            <a:ext cx="153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Subjects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15862" y="1842613"/>
            <a:ext cx="318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1431517" y="5450620"/>
            <a:ext cx="6902859" cy="40252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322" y="2358834"/>
            <a:ext cx="1074098" cy="345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2" y="3436049"/>
            <a:ext cx="345481" cy="437525"/>
          </a:xfrm>
          <a:prstGeom prst="rect">
            <a:avLst/>
          </a:prstGeom>
        </p:spPr>
      </p:pic>
      <p:pic>
        <p:nvPicPr>
          <p:cNvPr id="12" name="Picture 11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5" y="3431918"/>
            <a:ext cx="345481" cy="437525"/>
          </a:xfrm>
          <a:prstGeom prst="rect">
            <a:avLst/>
          </a:prstGeom>
        </p:spPr>
      </p:pic>
      <p:pic>
        <p:nvPicPr>
          <p:cNvPr id="13" name="Picture 12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6" y="3427787"/>
            <a:ext cx="345481" cy="437525"/>
          </a:xfrm>
          <a:prstGeom prst="rect">
            <a:avLst/>
          </a:prstGeom>
        </p:spPr>
      </p:pic>
      <p:pic>
        <p:nvPicPr>
          <p:cNvPr id="14" name="Picture 13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5" y="3895226"/>
            <a:ext cx="345481" cy="437525"/>
          </a:xfrm>
          <a:prstGeom prst="rect">
            <a:avLst/>
          </a:prstGeom>
        </p:spPr>
      </p:pic>
      <p:pic>
        <p:nvPicPr>
          <p:cNvPr id="15" name="Picture 14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8" y="3891095"/>
            <a:ext cx="345481" cy="437525"/>
          </a:xfrm>
          <a:prstGeom prst="rect">
            <a:avLst/>
          </a:prstGeom>
        </p:spPr>
      </p:pic>
      <p:pic>
        <p:nvPicPr>
          <p:cNvPr id="16" name="Picture 15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9" y="3886964"/>
            <a:ext cx="345481" cy="437525"/>
          </a:xfrm>
          <a:prstGeom prst="rect">
            <a:avLst/>
          </a:prstGeom>
        </p:spPr>
      </p:pic>
      <p:pic>
        <p:nvPicPr>
          <p:cNvPr id="17" name="Picture 16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4" y="4350278"/>
            <a:ext cx="345481" cy="437525"/>
          </a:xfrm>
          <a:prstGeom prst="rect">
            <a:avLst/>
          </a:prstGeom>
        </p:spPr>
      </p:pic>
      <p:pic>
        <p:nvPicPr>
          <p:cNvPr id="18" name="Picture 17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7" y="4346147"/>
            <a:ext cx="345481" cy="437525"/>
          </a:xfrm>
          <a:prstGeom prst="rect">
            <a:avLst/>
          </a:prstGeom>
        </p:spPr>
      </p:pic>
      <p:pic>
        <p:nvPicPr>
          <p:cNvPr id="19" name="Picture 18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9" y="4342016"/>
            <a:ext cx="345481" cy="437525"/>
          </a:xfrm>
          <a:prstGeom prst="rect">
            <a:avLst/>
          </a:prstGeom>
        </p:spPr>
      </p:pic>
      <p:pic>
        <p:nvPicPr>
          <p:cNvPr id="20" name="Picture 19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2" y="4813596"/>
            <a:ext cx="345481" cy="437525"/>
          </a:xfrm>
          <a:prstGeom prst="rect">
            <a:avLst/>
          </a:prstGeom>
        </p:spPr>
      </p:pic>
      <p:pic>
        <p:nvPicPr>
          <p:cNvPr id="21" name="Picture 20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5" y="4809465"/>
            <a:ext cx="345481" cy="437525"/>
          </a:xfrm>
          <a:prstGeom prst="rect">
            <a:avLst/>
          </a:prstGeom>
        </p:spPr>
      </p:pic>
      <p:pic>
        <p:nvPicPr>
          <p:cNvPr id="22" name="Picture 21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57" y="4805333"/>
            <a:ext cx="345481" cy="437525"/>
          </a:xfrm>
          <a:prstGeom prst="rect">
            <a:avLst/>
          </a:prstGeom>
        </p:spPr>
      </p:pic>
      <p:pic>
        <p:nvPicPr>
          <p:cNvPr id="23" name="Picture 22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4" y="5268648"/>
            <a:ext cx="345481" cy="437525"/>
          </a:xfrm>
          <a:prstGeom prst="rect">
            <a:avLst/>
          </a:prstGeom>
          <a:noFill/>
        </p:spPr>
      </p:pic>
      <p:pic>
        <p:nvPicPr>
          <p:cNvPr id="24" name="Picture 23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7" y="5264517"/>
            <a:ext cx="345481" cy="437525"/>
          </a:xfrm>
          <a:prstGeom prst="rect">
            <a:avLst/>
          </a:prstGeom>
          <a:noFill/>
        </p:spPr>
      </p:pic>
      <p:pic>
        <p:nvPicPr>
          <p:cNvPr id="25" name="Picture 24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58" y="5260385"/>
            <a:ext cx="345481" cy="437525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375593" y="2573922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514533" y="2710435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607160" y="2846948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773888" y="3001664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912829" y="3138177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sp>
        <p:nvSpPr>
          <p:cNvPr id="31" name="Rectangle 30"/>
          <p:cNvSpPr/>
          <p:nvPr/>
        </p:nvSpPr>
        <p:spPr>
          <a:xfrm>
            <a:off x="3153289" y="1970506"/>
            <a:ext cx="3059937" cy="344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35614" y="3999192"/>
            <a:ext cx="2903553" cy="1242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Activity Data from Wearables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Fitbit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GoogleFit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HealthKit</a:t>
            </a:r>
            <a:endParaRPr lang="en-US" sz="1400" b="1" dirty="0">
              <a:solidFill>
                <a:schemeClr val="bg1"/>
              </a:solidFill>
              <a:latin typeface="BKM-cmr10" panose="020B0501010101010101" pitchFamily="34" charset="2"/>
            </a:endParaRPr>
          </a:p>
        </p:txBody>
      </p:sp>
      <p:pic>
        <p:nvPicPr>
          <p:cNvPr id="33" name="Picture 32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9" y="2962802"/>
            <a:ext cx="345481" cy="437525"/>
          </a:xfrm>
          <a:prstGeom prst="rect">
            <a:avLst/>
          </a:prstGeom>
        </p:spPr>
      </p:pic>
      <p:pic>
        <p:nvPicPr>
          <p:cNvPr id="34" name="Picture 33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2" y="2958671"/>
            <a:ext cx="345481" cy="437525"/>
          </a:xfrm>
          <a:prstGeom prst="rect">
            <a:avLst/>
          </a:prstGeom>
        </p:spPr>
      </p:pic>
      <p:pic>
        <p:nvPicPr>
          <p:cNvPr id="35" name="Picture 34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23" y="2954540"/>
            <a:ext cx="345481" cy="437525"/>
          </a:xfrm>
          <a:prstGeom prst="rect">
            <a:avLst/>
          </a:prstGeom>
        </p:spPr>
      </p:pic>
      <p:pic>
        <p:nvPicPr>
          <p:cNvPr id="36" name="Picture 35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2" y="2498657"/>
            <a:ext cx="345481" cy="437525"/>
          </a:xfrm>
          <a:prstGeom prst="rect">
            <a:avLst/>
          </a:prstGeom>
        </p:spPr>
      </p:pic>
      <p:pic>
        <p:nvPicPr>
          <p:cNvPr id="37" name="Picture 36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5" y="2494525"/>
            <a:ext cx="345481" cy="437525"/>
          </a:xfrm>
          <a:prstGeom prst="rect">
            <a:avLst/>
          </a:prstGeom>
        </p:spPr>
      </p:pic>
      <p:pic>
        <p:nvPicPr>
          <p:cNvPr id="38" name="Picture 37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6" y="2490394"/>
            <a:ext cx="345481" cy="437525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1512988" y="3955626"/>
            <a:ext cx="1566241" cy="34466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68058" y="4942555"/>
            <a:ext cx="1933382" cy="12320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KM-cmr10" panose="020B0501010101010101" pitchFamily="34" charset="2"/>
              </a:rPr>
              <a:t>Disorders Data</a:t>
            </a:r>
          </a:p>
          <a:p>
            <a:pPr algn="ctr"/>
            <a:r>
              <a:rPr lang="en-US" sz="1600" dirty="0" smtClean="0">
                <a:latin typeface="BKM-cmr10" panose="020B0501010101010101" pitchFamily="34" charset="2"/>
              </a:rPr>
              <a:t>EHRs</a:t>
            </a:r>
          </a:p>
          <a:p>
            <a:pPr algn="ctr"/>
            <a:r>
              <a:rPr lang="en-US" sz="1600" dirty="0" smtClean="0">
                <a:latin typeface="BKM-cmr10" panose="020B0501010101010101" pitchFamily="34" charset="2"/>
              </a:rPr>
              <a:t>Cohort Study</a:t>
            </a:r>
          </a:p>
          <a:p>
            <a:pPr algn="ctr"/>
            <a:r>
              <a:rPr lang="en-US" sz="1600" dirty="0" smtClean="0">
                <a:latin typeface="BKM-cmr10" panose="020B0501010101010101" pitchFamily="34" charset="2"/>
              </a:rPr>
              <a:t>Surveys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6320" y="5808903"/>
            <a:ext cx="517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BKM-cmr10" panose="020B0501010101010101" pitchFamily="34" charset="2"/>
              </a:rPr>
              <a:t>From a subset of subjects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BKM-cmr10" panose="020B0501010101010101" pitchFamily="34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7744" y="2345813"/>
            <a:ext cx="1252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KM-cmr10" panose="020B0501010101010101" pitchFamily="34" charset="2"/>
              </a:rPr>
              <a:t>Real time data for all subjects</a:t>
            </a:r>
            <a:endParaRPr lang="en-US" sz="2000" dirty="0">
              <a:latin typeface="BKM-cmr10" panose="020B0501010101010101" pitchFamily="34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660" y="1953052"/>
            <a:ext cx="153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Subjects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15862" y="1842613"/>
            <a:ext cx="318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1431517" y="5450620"/>
            <a:ext cx="6902859" cy="40252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687427" y="2572483"/>
            <a:ext cx="1834013" cy="100937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KM-cmr10" panose="020B0501010101010101" pitchFamily="34" charset="2"/>
              </a:rPr>
              <a:t>Supervised Learning</a:t>
            </a:r>
          </a:p>
        </p:txBody>
      </p:sp>
      <p:sp>
        <p:nvSpPr>
          <p:cNvPr id="53" name="Right Arrow 52"/>
          <p:cNvSpPr/>
          <p:nvPr/>
        </p:nvSpPr>
        <p:spPr>
          <a:xfrm rot="19223925">
            <a:off x="9278969" y="4144600"/>
            <a:ext cx="1239132" cy="271115"/>
          </a:xfrm>
          <a:prstGeom prst="rightArrow">
            <a:avLst>
              <a:gd name="adj1" fmla="val 4692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2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1322" y="2358834"/>
            <a:ext cx="1074098" cy="3450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2" y="3436049"/>
            <a:ext cx="345481" cy="437525"/>
          </a:xfrm>
          <a:prstGeom prst="rect">
            <a:avLst/>
          </a:prstGeom>
        </p:spPr>
      </p:pic>
      <p:pic>
        <p:nvPicPr>
          <p:cNvPr id="12" name="Picture 11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5" y="3431918"/>
            <a:ext cx="345481" cy="437525"/>
          </a:xfrm>
          <a:prstGeom prst="rect">
            <a:avLst/>
          </a:prstGeom>
        </p:spPr>
      </p:pic>
      <p:pic>
        <p:nvPicPr>
          <p:cNvPr id="13" name="Picture 12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6" y="3427787"/>
            <a:ext cx="345481" cy="437525"/>
          </a:xfrm>
          <a:prstGeom prst="rect">
            <a:avLst/>
          </a:prstGeom>
        </p:spPr>
      </p:pic>
      <p:pic>
        <p:nvPicPr>
          <p:cNvPr id="14" name="Picture 13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5" y="3895226"/>
            <a:ext cx="345481" cy="437525"/>
          </a:xfrm>
          <a:prstGeom prst="rect">
            <a:avLst/>
          </a:prstGeom>
        </p:spPr>
      </p:pic>
      <p:pic>
        <p:nvPicPr>
          <p:cNvPr id="15" name="Picture 14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8" y="3891095"/>
            <a:ext cx="345481" cy="437525"/>
          </a:xfrm>
          <a:prstGeom prst="rect">
            <a:avLst/>
          </a:prstGeom>
        </p:spPr>
      </p:pic>
      <p:pic>
        <p:nvPicPr>
          <p:cNvPr id="16" name="Picture 15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9" y="3886964"/>
            <a:ext cx="345481" cy="437525"/>
          </a:xfrm>
          <a:prstGeom prst="rect">
            <a:avLst/>
          </a:prstGeom>
        </p:spPr>
      </p:pic>
      <p:pic>
        <p:nvPicPr>
          <p:cNvPr id="17" name="Picture 16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4" y="4350278"/>
            <a:ext cx="345481" cy="437525"/>
          </a:xfrm>
          <a:prstGeom prst="rect">
            <a:avLst/>
          </a:prstGeom>
        </p:spPr>
      </p:pic>
      <p:pic>
        <p:nvPicPr>
          <p:cNvPr id="18" name="Picture 17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57" y="4346147"/>
            <a:ext cx="345481" cy="437525"/>
          </a:xfrm>
          <a:prstGeom prst="rect">
            <a:avLst/>
          </a:prstGeom>
        </p:spPr>
      </p:pic>
      <p:pic>
        <p:nvPicPr>
          <p:cNvPr id="19" name="Picture 18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9" y="4342016"/>
            <a:ext cx="345481" cy="437525"/>
          </a:xfrm>
          <a:prstGeom prst="rect">
            <a:avLst/>
          </a:prstGeom>
        </p:spPr>
      </p:pic>
      <p:pic>
        <p:nvPicPr>
          <p:cNvPr id="20" name="Picture 19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2" y="4813596"/>
            <a:ext cx="345481" cy="437525"/>
          </a:xfrm>
          <a:prstGeom prst="rect">
            <a:avLst/>
          </a:prstGeom>
        </p:spPr>
      </p:pic>
      <p:pic>
        <p:nvPicPr>
          <p:cNvPr id="21" name="Picture 20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5" y="4809465"/>
            <a:ext cx="345481" cy="437525"/>
          </a:xfrm>
          <a:prstGeom prst="rect">
            <a:avLst/>
          </a:prstGeom>
        </p:spPr>
      </p:pic>
      <p:pic>
        <p:nvPicPr>
          <p:cNvPr id="22" name="Picture 21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57" y="4805333"/>
            <a:ext cx="345481" cy="437525"/>
          </a:xfrm>
          <a:prstGeom prst="rect">
            <a:avLst/>
          </a:prstGeom>
        </p:spPr>
      </p:pic>
      <p:pic>
        <p:nvPicPr>
          <p:cNvPr id="23" name="Picture 22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4" y="5268648"/>
            <a:ext cx="345481" cy="437525"/>
          </a:xfrm>
          <a:prstGeom prst="rect">
            <a:avLst/>
          </a:prstGeom>
          <a:noFill/>
        </p:spPr>
      </p:pic>
      <p:pic>
        <p:nvPicPr>
          <p:cNvPr id="24" name="Picture 23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7" y="5264517"/>
            <a:ext cx="345481" cy="437525"/>
          </a:xfrm>
          <a:prstGeom prst="rect">
            <a:avLst/>
          </a:prstGeom>
          <a:noFill/>
        </p:spPr>
      </p:pic>
      <p:pic>
        <p:nvPicPr>
          <p:cNvPr id="25" name="Picture 24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58" y="5260385"/>
            <a:ext cx="345481" cy="437525"/>
          </a:xfrm>
          <a:prstGeom prst="rect">
            <a:avLst/>
          </a:prstGeom>
          <a:noFill/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375593" y="2573922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514533" y="2710435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607160" y="2846948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773888" y="3001664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4204" r="5757" b="9870"/>
          <a:stretch/>
        </p:blipFill>
        <p:spPr>
          <a:xfrm>
            <a:off x="3912829" y="3138177"/>
            <a:ext cx="2170719" cy="5807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softEdge rad="12700"/>
          </a:effectLst>
        </p:spPr>
      </p:pic>
      <p:sp>
        <p:nvSpPr>
          <p:cNvPr id="31" name="Rectangle 30"/>
          <p:cNvSpPr/>
          <p:nvPr/>
        </p:nvSpPr>
        <p:spPr>
          <a:xfrm>
            <a:off x="3153289" y="1970506"/>
            <a:ext cx="3059937" cy="3440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35614" y="3999192"/>
            <a:ext cx="2903553" cy="1242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Activity Data from Wearables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Fitbit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GoogleFit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HealthKit</a:t>
            </a:r>
            <a:endParaRPr lang="en-US" sz="1400" b="1" dirty="0">
              <a:solidFill>
                <a:schemeClr val="bg1"/>
              </a:solidFill>
              <a:latin typeface="BKM-cmr10" panose="020B0501010101010101" pitchFamily="34" charset="2"/>
            </a:endParaRPr>
          </a:p>
        </p:txBody>
      </p:sp>
      <p:pic>
        <p:nvPicPr>
          <p:cNvPr id="33" name="Picture 32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9" y="2962802"/>
            <a:ext cx="345481" cy="437525"/>
          </a:xfrm>
          <a:prstGeom prst="rect">
            <a:avLst/>
          </a:prstGeom>
        </p:spPr>
      </p:pic>
      <p:pic>
        <p:nvPicPr>
          <p:cNvPr id="34" name="Picture 33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2" y="2958671"/>
            <a:ext cx="345481" cy="437525"/>
          </a:xfrm>
          <a:prstGeom prst="rect">
            <a:avLst/>
          </a:prstGeom>
        </p:spPr>
      </p:pic>
      <p:pic>
        <p:nvPicPr>
          <p:cNvPr id="35" name="Picture 34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23" y="2954540"/>
            <a:ext cx="345481" cy="437525"/>
          </a:xfrm>
          <a:prstGeom prst="rect">
            <a:avLst/>
          </a:prstGeom>
        </p:spPr>
      </p:pic>
      <p:pic>
        <p:nvPicPr>
          <p:cNvPr id="36" name="Picture 35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2" y="2498657"/>
            <a:ext cx="345481" cy="437525"/>
          </a:xfrm>
          <a:prstGeom prst="rect">
            <a:avLst/>
          </a:prstGeom>
        </p:spPr>
      </p:pic>
      <p:pic>
        <p:nvPicPr>
          <p:cNvPr id="37" name="Picture 36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5" y="2494525"/>
            <a:ext cx="345481" cy="437525"/>
          </a:xfrm>
          <a:prstGeom prst="rect">
            <a:avLst/>
          </a:prstGeom>
        </p:spPr>
      </p:pic>
      <p:pic>
        <p:nvPicPr>
          <p:cNvPr id="38" name="Picture 37" descr="&lt;strong&gt;Clipart&lt;/strong&gt; - Person ic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6" y="2490394"/>
            <a:ext cx="345481" cy="437525"/>
          </a:xfrm>
          <a:prstGeom prst="rect">
            <a:avLst/>
          </a:prstGeom>
        </p:spPr>
      </p:pic>
      <p:sp>
        <p:nvSpPr>
          <p:cNvPr id="39" name="Right Arrow 38"/>
          <p:cNvSpPr/>
          <p:nvPr/>
        </p:nvSpPr>
        <p:spPr>
          <a:xfrm>
            <a:off x="1512988" y="3955626"/>
            <a:ext cx="1566241" cy="34466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368058" y="4942555"/>
            <a:ext cx="1933382" cy="12320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KM-cmr10" panose="020B0501010101010101" pitchFamily="34" charset="2"/>
              </a:rPr>
              <a:t>Disorders Data</a:t>
            </a:r>
          </a:p>
          <a:p>
            <a:pPr algn="ctr"/>
            <a:r>
              <a:rPr lang="en-US" sz="1600" dirty="0" smtClean="0">
                <a:latin typeface="BKM-cmr10" panose="020B0501010101010101" pitchFamily="34" charset="2"/>
              </a:rPr>
              <a:t>EHRs</a:t>
            </a:r>
          </a:p>
          <a:p>
            <a:pPr algn="ctr"/>
            <a:r>
              <a:rPr lang="en-US" sz="1600" dirty="0" smtClean="0">
                <a:latin typeface="BKM-cmr10" panose="020B0501010101010101" pitchFamily="34" charset="2"/>
              </a:rPr>
              <a:t>Cohort Study</a:t>
            </a:r>
          </a:p>
          <a:p>
            <a:pPr algn="ctr"/>
            <a:r>
              <a:rPr lang="en-US" sz="1600" dirty="0" smtClean="0">
                <a:latin typeface="BKM-cmr10" panose="020B0501010101010101" pitchFamily="34" charset="2"/>
              </a:rPr>
              <a:t>Surveys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06320" y="5808903"/>
            <a:ext cx="517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BKM-cmr10" panose="020B0501010101010101" pitchFamily="34" charset="2"/>
              </a:rPr>
              <a:t>From a subset of subjects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BKM-cmr10" panose="020B0501010101010101" pitchFamily="34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7744" y="2345813"/>
            <a:ext cx="1252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KM-cmr10" panose="020B0501010101010101" pitchFamily="34" charset="2"/>
              </a:rPr>
              <a:t>Real time data for all subjects</a:t>
            </a:r>
            <a:endParaRPr lang="en-US" sz="2000" dirty="0">
              <a:latin typeface="BKM-cmr10" panose="020B0501010101010101" pitchFamily="34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660" y="1953052"/>
            <a:ext cx="153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Subjects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15862" y="1842613"/>
            <a:ext cx="318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1431517" y="5450620"/>
            <a:ext cx="6902859" cy="40252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687427" y="2572483"/>
            <a:ext cx="1834013" cy="100937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BKM-cmr10" panose="020B0501010101010101" pitchFamily="34" charset="2"/>
              </a:rPr>
              <a:t>Supervised Learning</a:t>
            </a:r>
          </a:p>
        </p:txBody>
      </p:sp>
      <p:sp>
        <p:nvSpPr>
          <p:cNvPr id="53" name="Right Arrow 52"/>
          <p:cNvSpPr/>
          <p:nvPr/>
        </p:nvSpPr>
        <p:spPr>
          <a:xfrm rot="19223925">
            <a:off x="9278969" y="4144600"/>
            <a:ext cx="1239132" cy="271115"/>
          </a:xfrm>
          <a:prstGeom prst="rightArrow">
            <a:avLst>
              <a:gd name="adj1" fmla="val 4692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6358707" y="2962802"/>
            <a:ext cx="2800746" cy="399475"/>
          </a:xfrm>
          <a:prstGeom prst="rightArrow">
            <a:avLst>
              <a:gd name="adj1" fmla="val 46922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7162800" y="2292202"/>
            <a:ext cx="1635760" cy="17747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102093" y="2284853"/>
            <a:ext cx="1565743" cy="18213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0395" y="1578928"/>
            <a:ext cx="11706165" cy="4955939"/>
            <a:chOff x="264160" y="467360"/>
            <a:chExt cx="11706165" cy="4955939"/>
          </a:xfrm>
        </p:grpSpPr>
        <p:grpSp>
          <p:nvGrpSpPr>
            <p:cNvPr id="5" name="Group 4"/>
            <p:cNvGrpSpPr/>
            <p:nvPr/>
          </p:nvGrpSpPr>
          <p:grpSpPr>
            <a:xfrm>
              <a:off x="475087" y="932873"/>
              <a:ext cx="11495238" cy="4490426"/>
              <a:chOff x="578863" y="415638"/>
              <a:chExt cx="12608817" cy="501299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78863" y="415638"/>
                <a:ext cx="12608817" cy="5012991"/>
                <a:chOff x="578863" y="415638"/>
                <a:chExt cx="12608817" cy="5012991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78863" y="766618"/>
                  <a:ext cx="1178149" cy="38515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10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716" y="1969192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2" name="Picture 11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022" y="1964580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3" name="Picture 12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971" y="1959968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4" name="Picture 13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573" y="2481805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5" name="Picture 14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9879" y="2477193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6" name="Picture 15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828" y="2472581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7" name="Picture 16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808" y="2989813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8" name="Picture 17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114" y="2985201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9" name="Picture 18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8063" y="2980589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20" name="Picture 19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863" y="3507048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21" name="Picture 20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169" y="3502436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22" name="Picture 21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1118" y="3497824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23" name="Picture 22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865" y="4015056"/>
                  <a:ext cx="378949" cy="48844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23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171" y="4010444"/>
                  <a:ext cx="378949" cy="48844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24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1120" y="4005832"/>
                  <a:ext cx="378949" cy="48844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3517200" y="133566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3669600" y="148806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3771200" y="164046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3954080" y="181318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4106480" y="196558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3273361" y="752766"/>
                  <a:ext cx="3356362" cy="38404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363661" y="2926798"/>
                  <a:ext cx="3184829" cy="138659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b="1" dirty="0" smtClean="0">
                      <a:solidFill>
                        <a:schemeClr val="bg1"/>
                      </a:solidFill>
                      <a:latin typeface="BKM-cmr10" panose="020B0501010101010101" pitchFamily="34" charset="2"/>
                    </a:rPr>
                    <a:t>Activity Data from Wearables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BKM-cmr10" panose="020B0501010101010101" pitchFamily="34" charset="2"/>
                    </a:rPr>
                    <a:t>Fitbit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BKM-cmr10" panose="020B0501010101010101" pitchFamily="34" charset="2"/>
                    </a:rPr>
                    <a:t>GoogleFit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BKM-cmr10" panose="020B0501010101010101" pitchFamily="34" charset="2"/>
                    </a:rPr>
                    <a:t>HealthKit</a:t>
                  </a:r>
                  <a:endParaRPr lang="en-US" sz="1400" b="1" dirty="0">
                    <a:solidFill>
                      <a:schemeClr val="bg1"/>
                    </a:solidFill>
                    <a:latin typeface="BKM-cmr10" panose="020B0501010101010101" pitchFamily="34" charset="2"/>
                  </a:endParaRPr>
                </a:p>
              </p:txBody>
            </p:sp>
            <p:pic>
              <p:nvPicPr>
                <p:cNvPr id="33" name="Picture 32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556" y="1440872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4" name="Picture 33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862" y="1436260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5" name="Picture 34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4811" y="1431648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6" name="Picture 35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716" y="922712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7" name="Picture 36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022" y="918100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8" name="Picture 37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971" y="913488"/>
                  <a:ext cx="378949" cy="488441"/>
                </a:xfrm>
                <a:prstGeom prst="rect">
                  <a:avLst/>
                </a:prstGeom>
              </p:spPr>
            </p:pic>
            <p:sp>
              <p:nvSpPr>
                <p:cNvPr id="39" name="Right Arrow 38"/>
                <p:cNvSpPr/>
                <p:nvPr/>
              </p:nvSpPr>
              <p:spPr>
                <a:xfrm>
                  <a:off x="1853064" y="2549234"/>
                  <a:ext cx="1384153" cy="383314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Arrow 39"/>
                <p:cNvSpPr/>
                <p:nvPr/>
              </p:nvSpPr>
              <p:spPr>
                <a:xfrm>
                  <a:off x="6737000" y="1527693"/>
                  <a:ext cx="1046480" cy="40162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7847332" y="1145304"/>
                  <a:ext cx="2089148" cy="1126842"/>
                </a:xfrm>
                <a:prstGeom prst="rect">
                  <a:avLst/>
                </a:prstGeom>
                <a:solidFill>
                  <a:srgbClr val="92D05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i="1" dirty="0" smtClean="0">
                      <a:solidFill>
                        <a:schemeClr val="bg1"/>
                      </a:solidFill>
                      <a:latin typeface="BKM-cmr10" panose="020B0501010101010101" pitchFamily="34" charset="2"/>
                    </a:rPr>
                    <a:t>activity2vec</a:t>
                  </a:r>
                  <a:endParaRPr lang="en-US" sz="2400" b="1" i="1" dirty="0">
                    <a:solidFill>
                      <a:schemeClr val="bg1"/>
                    </a:solidFill>
                    <a:latin typeface="BKM-cmr10" panose="020B0501010101010101" pitchFamily="34" charset="2"/>
                  </a:endParaRPr>
                </a:p>
              </p:txBody>
            </p:sp>
            <p:sp>
              <p:nvSpPr>
                <p:cNvPr id="42" name="U-Turn Arrow 41"/>
                <p:cNvSpPr/>
                <p:nvPr/>
              </p:nvSpPr>
              <p:spPr>
                <a:xfrm rot="10800000" flipH="1">
                  <a:off x="1057498" y="4486114"/>
                  <a:ext cx="8031084" cy="540346"/>
                </a:xfrm>
                <a:prstGeom prst="uturnArrow">
                  <a:avLst>
                    <a:gd name="adj1" fmla="val 25000"/>
                    <a:gd name="adj2" fmla="val 25000"/>
                    <a:gd name="adj3" fmla="val 25000"/>
                    <a:gd name="adj4" fmla="val 43750"/>
                    <a:gd name="adj5" fmla="val 100000"/>
                  </a:avLst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820424" y="3053382"/>
                  <a:ext cx="2120675" cy="1375447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BKM-cmr10" panose="020B0501010101010101" pitchFamily="34" charset="2"/>
                    </a:rPr>
                    <a:t>Disorders Data</a:t>
                  </a:r>
                </a:p>
                <a:p>
                  <a:pPr algn="ctr"/>
                  <a:r>
                    <a:rPr lang="en-US" sz="1600" dirty="0" smtClean="0">
                      <a:latin typeface="BKM-cmr10" panose="020B0501010101010101" pitchFamily="34" charset="2"/>
                    </a:rPr>
                    <a:t>EHRs</a:t>
                  </a:r>
                </a:p>
                <a:p>
                  <a:pPr algn="ctr"/>
                  <a:r>
                    <a:rPr lang="en-US" sz="1600" dirty="0" smtClean="0">
                      <a:latin typeface="BKM-cmr10" panose="020B0501010101010101" pitchFamily="34" charset="2"/>
                    </a:rPr>
                    <a:t>Cohort Study</a:t>
                  </a:r>
                </a:p>
                <a:p>
                  <a:pPr algn="ctr"/>
                  <a:r>
                    <a:rPr lang="en-US" sz="1600" dirty="0" smtClean="0">
                      <a:latin typeface="BKM-cmr10" panose="020B0501010101010101" pitchFamily="34" charset="2"/>
                    </a:rPr>
                    <a:t>Surveys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416654" y="5016317"/>
                  <a:ext cx="4138683" cy="41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BKM-cmr10" panose="020B0501010101010101" pitchFamily="34" charset="2"/>
                    </a:rPr>
                    <a:t>From a subset of subjects</a:t>
                  </a:r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  <a:latin typeface="BKM-cmr10" panose="020B0501010101010101" pitchFamily="34" charset="2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825361" y="1242546"/>
                  <a:ext cx="1374115" cy="13400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BKM-cmr10" panose="020B0501010101010101" pitchFamily="34" charset="2"/>
                    </a:rPr>
                    <a:t>Real time data for all subjects</a:t>
                  </a:r>
                  <a:endParaRPr lang="en-US" dirty="0">
                    <a:latin typeface="BKM-cmr10" panose="020B0501010101010101" pitchFamily="34" charset="2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1176000" y="2189014"/>
                  <a:ext cx="2011680" cy="1126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BKM-cmr10" panose="020B0501010101010101" pitchFamily="34" charset="2"/>
                    </a:rPr>
                    <a:t>Supervised Learning</a:t>
                  </a:r>
                </a:p>
              </p:txBody>
            </p:sp>
            <p:sp>
              <p:nvSpPr>
                <p:cNvPr id="47" name="Right Arrow 46"/>
                <p:cNvSpPr/>
                <p:nvPr/>
              </p:nvSpPr>
              <p:spPr>
                <a:xfrm rot="19223925">
                  <a:off x="9849420" y="3193118"/>
                  <a:ext cx="1359171" cy="302665"/>
                </a:xfrm>
                <a:prstGeom prst="rightArrow">
                  <a:avLst>
                    <a:gd name="adj1" fmla="val 46922"/>
                    <a:gd name="adj2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36242" y="415638"/>
                  <a:ext cx="1681018" cy="41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Subjects</a:t>
                  </a:r>
                  <a:endParaRPr lang="en-US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3391838" y="439854"/>
                <a:ext cx="3497793" cy="41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64160" y="467360"/>
              <a:ext cx="8940800" cy="495593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6914" y="529950"/>
              <a:ext cx="5440338" cy="56639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BKM-cmr10" panose="020B0501010101010101" pitchFamily="34" charset="2"/>
                </a:rPr>
                <a:t>Unsupervised Representation Learning</a:t>
              </a:r>
              <a:endParaRPr lang="en-US" sz="2000" b="1" dirty="0">
                <a:latin typeface="BKM-cmr10" panose="020B0501010101010101" pitchFamily="34" charset="2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0395" y="1578928"/>
            <a:ext cx="11706165" cy="4955939"/>
            <a:chOff x="264160" y="467360"/>
            <a:chExt cx="11706165" cy="4955939"/>
          </a:xfrm>
        </p:grpSpPr>
        <p:grpSp>
          <p:nvGrpSpPr>
            <p:cNvPr id="5" name="Group 4"/>
            <p:cNvGrpSpPr/>
            <p:nvPr/>
          </p:nvGrpSpPr>
          <p:grpSpPr>
            <a:xfrm>
              <a:off x="475087" y="932873"/>
              <a:ext cx="11495238" cy="4490426"/>
              <a:chOff x="578863" y="415638"/>
              <a:chExt cx="12608817" cy="501299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78863" y="415638"/>
                <a:ext cx="12608817" cy="5012991"/>
                <a:chOff x="578863" y="415638"/>
                <a:chExt cx="12608817" cy="5012991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578863" y="766618"/>
                  <a:ext cx="1178149" cy="38515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10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716" y="1969192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2" name="Picture 11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022" y="1964580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3" name="Picture 12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971" y="1959968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4" name="Picture 13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573" y="2481805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5" name="Picture 14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9879" y="2477193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6" name="Picture 15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8828" y="2472581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7" name="Picture 16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808" y="2989813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8" name="Picture 17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9114" y="2985201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19" name="Picture 18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8063" y="2980589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20" name="Picture 19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863" y="3507048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21" name="Picture 20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169" y="3502436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22" name="Picture 21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1118" y="3497824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23" name="Picture 22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865" y="4015056"/>
                  <a:ext cx="378949" cy="48844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23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2171" y="4010444"/>
                  <a:ext cx="378949" cy="48844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24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1120" y="4005832"/>
                  <a:ext cx="378949" cy="488441"/>
                </a:xfrm>
                <a:prstGeom prst="rect">
                  <a:avLst/>
                </a:prstGeom>
                <a:noFill/>
              </p:spPr>
            </p:pic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3517200" y="133566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3669600" y="148806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3771200" y="164046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3954080" y="181318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86" t="4204" r="5757" b="9870"/>
                <a:stretch/>
              </p:blipFill>
              <p:spPr>
                <a:xfrm>
                  <a:off x="4106480" y="1965584"/>
                  <a:ext cx="2381003" cy="64830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  <a:effectLst>
                  <a:softEdge rad="12700"/>
                </a:effectLst>
              </p:spPr>
            </p:pic>
            <p:sp>
              <p:nvSpPr>
                <p:cNvPr id="31" name="Rectangle 30"/>
                <p:cNvSpPr/>
                <p:nvPr/>
              </p:nvSpPr>
              <p:spPr>
                <a:xfrm>
                  <a:off x="3273361" y="752766"/>
                  <a:ext cx="3356362" cy="38404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363661" y="2926798"/>
                  <a:ext cx="3184829" cy="138659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b="1" dirty="0" smtClean="0">
                      <a:solidFill>
                        <a:schemeClr val="bg1"/>
                      </a:solidFill>
                      <a:latin typeface="BKM-cmr10" panose="020B0501010101010101" pitchFamily="34" charset="2"/>
                    </a:rPr>
                    <a:t>Activity Data from Wearables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BKM-cmr10" panose="020B0501010101010101" pitchFamily="34" charset="2"/>
                    </a:rPr>
                    <a:t>Fitbit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BKM-cmr10" panose="020B0501010101010101" pitchFamily="34" charset="2"/>
                    </a:rPr>
                    <a:t>GoogleFit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bg1"/>
                      </a:solidFill>
                      <a:latin typeface="BKM-cmr10" panose="020B0501010101010101" pitchFamily="34" charset="2"/>
                    </a:rPr>
                    <a:t>HealthKit</a:t>
                  </a:r>
                  <a:endParaRPr lang="en-US" sz="1400" b="1" dirty="0">
                    <a:solidFill>
                      <a:schemeClr val="bg1"/>
                    </a:solidFill>
                    <a:latin typeface="BKM-cmr10" panose="020B0501010101010101" pitchFamily="34" charset="2"/>
                  </a:endParaRPr>
                </a:p>
              </p:txBody>
            </p:sp>
            <p:pic>
              <p:nvPicPr>
                <p:cNvPr id="33" name="Picture 32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556" y="1440872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4" name="Picture 33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5862" y="1436260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5" name="Picture 34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4811" y="1431648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6" name="Picture 35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716" y="922712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7" name="Picture 36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022" y="918100"/>
                  <a:ext cx="378949" cy="488441"/>
                </a:xfrm>
                <a:prstGeom prst="rect">
                  <a:avLst/>
                </a:prstGeom>
              </p:spPr>
            </p:pic>
            <p:pic>
              <p:nvPicPr>
                <p:cNvPr id="38" name="Picture 37" descr="&lt;strong&gt;Clipart&lt;/strong&gt; - Person icon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4971" y="913488"/>
                  <a:ext cx="378949" cy="488441"/>
                </a:xfrm>
                <a:prstGeom prst="rect">
                  <a:avLst/>
                </a:prstGeom>
              </p:spPr>
            </p:pic>
            <p:sp>
              <p:nvSpPr>
                <p:cNvPr id="39" name="Right Arrow 38"/>
                <p:cNvSpPr/>
                <p:nvPr/>
              </p:nvSpPr>
              <p:spPr>
                <a:xfrm>
                  <a:off x="1853064" y="2549234"/>
                  <a:ext cx="1384153" cy="383314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Arrow 39"/>
                <p:cNvSpPr/>
                <p:nvPr/>
              </p:nvSpPr>
              <p:spPr>
                <a:xfrm>
                  <a:off x="6737000" y="1527693"/>
                  <a:ext cx="1046480" cy="40162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U-Turn Arrow 41"/>
                <p:cNvSpPr/>
                <p:nvPr/>
              </p:nvSpPr>
              <p:spPr>
                <a:xfrm rot="10800000" flipH="1">
                  <a:off x="1057498" y="4486114"/>
                  <a:ext cx="8031084" cy="540346"/>
                </a:xfrm>
                <a:prstGeom prst="uturnArrow">
                  <a:avLst>
                    <a:gd name="adj1" fmla="val 25000"/>
                    <a:gd name="adj2" fmla="val 25000"/>
                    <a:gd name="adj3" fmla="val 25000"/>
                    <a:gd name="adj4" fmla="val 43750"/>
                    <a:gd name="adj5" fmla="val 100000"/>
                  </a:avLst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7820424" y="3053382"/>
                  <a:ext cx="2120675" cy="1375447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latin typeface="BKM-cmr10" panose="020B0501010101010101" pitchFamily="34" charset="2"/>
                    </a:rPr>
                    <a:t>Disorders Data</a:t>
                  </a:r>
                </a:p>
                <a:p>
                  <a:pPr algn="ctr"/>
                  <a:r>
                    <a:rPr lang="en-US" sz="1600" dirty="0" smtClean="0">
                      <a:latin typeface="BKM-cmr10" panose="020B0501010101010101" pitchFamily="34" charset="2"/>
                    </a:rPr>
                    <a:t>EHRs</a:t>
                  </a:r>
                </a:p>
                <a:p>
                  <a:pPr algn="ctr"/>
                  <a:r>
                    <a:rPr lang="en-US" sz="1600" dirty="0" smtClean="0">
                      <a:latin typeface="BKM-cmr10" panose="020B0501010101010101" pitchFamily="34" charset="2"/>
                    </a:rPr>
                    <a:t>Cohort Study</a:t>
                  </a:r>
                </a:p>
                <a:p>
                  <a:pPr algn="ctr"/>
                  <a:r>
                    <a:rPr lang="en-US" sz="1600" dirty="0" smtClean="0">
                      <a:latin typeface="BKM-cmr10" panose="020B0501010101010101" pitchFamily="34" charset="2"/>
                    </a:rPr>
                    <a:t>Surveys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3416654" y="5016317"/>
                  <a:ext cx="4138683" cy="41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BKM-cmr10" panose="020B0501010101010101" pitchFamily="34" charset="2"/>
                    </a:rPr>
                    <a:t>From a subset of subjects</a:t>
                  </a:r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  <a:latin typeface="BKM-cmr10" panose="020B0501010101010101" pitchFamily="34" charset="2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1825361" y="1242546"/>
                  <a:ext cx="1374115" cy="13400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latin typeface="BKM-cmr10" panose="020B0501010101010101" pitchFamily="34" charset="2"/>
                    </a:rPr>
                    <a:t>Real time data for all subjects</a:t>
                  </a:r>
                  <a:endParaRPr lang="en-US" dirty="0">
                    <a:latin typeface="BKM-cmr10" panose="020B0501010101010101" pitchFamily="34" charset="2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11176000" y="2189014"/>
                  <a:ext cx="2011680" cy="11268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  <a:latin typeface="BKM-cmr10" panose="020B0501010101010101" pitchFamily="34" charset="2"/>
                    </a:rPr>
                    <a:t>Supervised Learning</a:t>
                  </a:r>
                </a:p>
              </p:txBody>
            </p:sp>
            <p:sp>
              <p:nvSpPr>
                <p:cNvPr id="47" name="Right Arrow 46"/>
                <p:cNvSpPr/>
                <p:nvPr/>
              </p:nvSpPr>
              <p:spPr>
                <a:xfrm rot="19223925">
                  <a:off x="9849420" y="3193118"/>
                  <a:ext cx="1359171" cy="302665"/>
                </a:xfrm>
                <a:prstGeom prst="rightArrow">
                  <a:avLst>
                    <a:gd name="adj1" fmla="val 46922"/>
                    <a:gd name="adj2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ight Arrow 47"/>
                <p:cNvSpPr/>
                <p:nvPr/>
              </p:nvSpPr>
              <p:spPr>
                <a:xfrm rot="2591073">
                  <a:off x="9828882" y="2085055"/>
                  <a:ext cx="1451930" cy="260179"/>
                </a:xfrm>
                <a:prstGeom prst="rightArrow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36242" y="415638"/>
                  <a:ext cx="1681018" cy="41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Subjects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2578319">
                  <a:off x="9859482" y="1502959"/>
                  <a:ext cx="1681018" cy="618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>
                      <a:solidFill>
                        <a:srgbClr val="FF0000"/>
                      </a:solidFill>
                      <a:latin typeface="BKM-cmr10" panose="020B0501010101010101" pitchFamily="34" charset="2"/>
                    </a:rPr>
                    <a:t>Pre-trained embeddings</a:t>
                  </a:r>
                  <a:endParaRPr lang="en-US" sz="1500" dirty="0">
                    <a:solidFill>
                      <a:srgbClr val="FF0000"/>
                    </a:solidFill>
                    <a:latin typeface="BKM-cmr10" panose="020B0501010101010101" pitchFamily="34" charset="2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3391838" y="439854"/>
                <a:ext cx="3497793" cy="412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64160" y="467360"/>
              <a:ext cx="8940800" cy="495593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6914" y="529950"/>
              <a:ext cx="5440338" cy="56639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latin typeface="BKM-cmr10" panose="020B0501010101010101" pitchFamily="34" charset="2"/>
                </a:rPr>
                <a:t>Unsupervised Representation Learning</a:t>
              </a:r>
              <a:endParaRPr lang="en-US" sz="2000" b="1" dirty="0">
                <a:latin typeface="BKM-cmr10" panose="020B0501010101010101" pitchFamily="34" charset="2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6977858" y="2698045"/>
            <a:ext cx="1904640" cy="1009378"/>
          </a:xfrm>
          <a:prstGeom prst="rect">
            <a:avLst/>
          </a:prstGeom>
          <a:solidFill>
            <a:srgbClr val="92D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  <a:latin typeface="BKM-cmr10" panose="020B0501010101010101" pitchFamily="34" charset="2"/>
              </a:rPr>
              <a:t>activity2vec</a:t>
            </a:r>
            <a:endParaRPr lang="en-US" sz="2400" b="1" i="1" dirty="0">
              <a:solidFill>
                <a:schemeClr val="bg1"/>
              </a:solidFill>
              <a:latin typeface="BKM-cmr10" panose="020B0501010101010101" pitchFamily="34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AE8E-907A-4833-B84D-6B3E803998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691</Words>
  <Application>Microsoft Macintosh PowerPoint</Application>
  <PresentationFormat>Widescreen</PresentationFormat>
  <Paragraphs>218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BKM-cmr10</vt:lpstr>
      <vt:lpstr>Calibri</vt:lpstr>
      <vt:lpstr>Calibri Light</vt:lpstr>
      <vt:lpstr>Wingdings</vt:lpstr>
      <vt:lpstr>Office Theme</vt:lpstr>
      <vt:lpstr>Adversarial Unsupervised Representation Learning for Activity Time-Series</vt:lpstr>
      <vt:lpstr>Motivation: Contemporary Regime</vt:lpstr>
      <vt:lpstr>Motivation: New Regime</vt:lpstr>
      <vt:lpstr>Motivation</vt:lpstr>
      <vt:lpstr>Motivation</vt:lpstr>
      <vt:lpstr>Motivation</vt:lpstr>
      <vt:lpstr>Motivation</vt:lpstr>
      <vt:lpstr>Proposed Approach</vt:lpstr>
      <vt:lpstr>Proposed Approach</vt:lpstr>
      <vt:lpstr>Proposed Approach &amp; Challenges</vt:lpstr>
      <vt:lpstr>Proposed Approach</vt:lpstr>
      <vt:lpstr>Proposed Approach</vt:lpstr>
      <vt:lpstr>Proposed Approach</vt:lpstr>
      <vt:lpstr>Proposed Approach</vt:lpstr>
      <vt:lpstr>Segment Content</vt:lpstr>
      <vt:lpstr>Segment Context</vt:lpstr>
      <vt:lpstr>Subject Invariance</vt:lpstr>
      <vt:lpstr>Total Loss</vt:lpstr>
      <vt:lpstr>Experimental Materials</vt:lpstr>
      <vt:lpstr>Baselines</vt:lpstr>
      <vt:lpstr>Results</vt:lpstr>
      <vt:lpstr>Results: Supervised vs Unsupervised</vt:lpstr>
      <vt:lpstr>Conclusions</vt:lpstr>
      <vt:lpstr>Thank you!</vt:lpstr>
      <vt:lpstr>Results</vt:lpstr>
      <vt:lpstr>Motivation</vt:lpstr>
      <vt:lpstr>Motivation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Unsupervised Representation Learning for Activity Time-Series</dc:title>
  <dc:creator>karan aggarwal</dc:creator>
  <cp:lastModifiedBy>Microsoft Office User</cp:lastModifiedBy>
  <cp:revision>53</cp:revision>
  <dcterms:created xsi:type="dcterms:W3CDTF">2018-11-13T15:08:21Z</dcterms:created>
  <dcterms:modified xsi:type="dcterms:W3CDTF">2019-01-29T13:03:21Z</dcterms:modified>
</cp:coreProperties>
</file>