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4" r:id="rId2"/>
    <p:sldId id="268" r:id="rId3"/>
    <p:sldId id="267" r:id="rId4"/>
    <p:sldId id="269" r:id="rId5"/>
    <p:sldId id="272" r:id="rId6"/>
    <p:sldId id="270" r:id="rId7"/>
    <p:sldId id="256" r:id="rId8"/>
    <p:sldId id="280" r:id="rId9"/>
    <p:sldId id="259" r:id="rId10"/>
    <p:sldId id="265" r:id="rId11"/>
    <p:sldId id="260" r:id="rId12"/>
    <p:sldId id="261" r:id="rId13"/>
    <p:sldId id="284" r:id="rId14"/>
    <p:sldId id="275" r:id="rId15"/>
    <p:sldId id="273" r:id="rId16"/>
    <p:sldId id="281" r:id="rId17"/>
    <p:sldId id="277" r:id="rId18"/>
    <p:sldId id="283" r:id="rId19"/>
    <p:sldId id="278" r:id="rId20"/>
    <p:sldId id="279" r:id="rId21"/>
    <p:sldId id="262" r:id="rId22"/>
    <p:sldId id="276" r:id="rId23"/>
    <p:sldId id="257" r:id="rId24"/>
    <p:sldId id="282" r:id="rId25"/>
    <p:sldId id="285" r:id="rId26"/>
    <p:sldId id="266" r:id="rId27"/>
    <p:sldId id="274"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93" autoAdjust="0"/>
    <p:restoredTop sz="93484" autoAdjust="0"/>
  </p:normalViewPr>
  <p:slideViewPr>
    <p:cSldViewPr snapToGrid="0">
      <p:cViewPr varScale="1">
        <p:scale>
          <a:sx n="129" d="100"/>
          <a:sy n="129"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AFA83-1304-4D2E-BB66-7C6923FB5748}" type="datetimeFigureOut">
              <a:rPr lang="en-US" smtClean="0"/>
              <a:t>12/11/18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95270-0C84-47E0-B40D-C9A5E75DF12D}" type="slidenum">
              <a:rPr lang="en-US" smtClean="0"/>
              <a:t>‹#›</a:t>
            </a:fld>
            <a:endParaRPr lang="en-US"/>
          </a:p>
        </p:txBody>
      </p:sp>
    </p:spTree>
    <p:extLst>
      <p:ext uri="{BB962C8B-B14F-4D97-AF65-F5344CB8AC3E}">
        <p14:creationId xmlns:p14="http://schemas.microsoft.com/office/powerpoint/2010/main" val="114225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Saliency map (borrowed from</a:t>
            </a:r>
            <a:r>
              <a:rPr lang="en-US" baseline="0" dirty="0" smtClean="0"/>
              <a:t> computer vision)</a:t>
            </a:r>
            <a:r>
              <a:rPr lang="en-US" dirty="0" smtClean="0"/>
              <a:t> helps</a:t>
            </a:r>
            <a:r>
              <a:rPr lang="en-US" baseline="0" dirty="0" smtClean="0"/>
              <a:t> look at how neural network arrived at a decision of classifying the above segments into respective sleep stage. </a:t>
            </a:r>
            <a:r>
              <a:rPr lang="en-US" sz="1200" b="0" i="0" u="none" strike="noStrike" kern="1200" baseline="0" dirty="0" smtClean="0">
                <a:solidFill>
                  <a:schemeClr val="tx1"/>
                </a:solidFill>
                <a:latin typeface="+mn-lt"/>
                <a:ea typeface="+mn-ea"/>
                <a:cs typeface="+mn-cs"/>
              </a:rPr>
              <a:t>Models seem to focus on two phases of the respiratory cycle, namely plateaus in flow closest to zero between inhalation and exhalation and periods of maximal change in flow rates. Respiratory rate variability and respiratory effort amplitude differ depending on stage of sleep. Thus it is conceivable that the models may be extracting information that approximates respiratory physiology features in trying to classify sleep stage.</a:t>
            </a:r>
            <a:endParaRPr lang="en-US" dirty="0"/>
          </a:p>
        </p:txBody>
      </p:sp>
      <p:sp>
        <p:nvSpPr>
          <p:cNvPr id="4" name="Slide Number Placeholder 3"/>
          <p:cNvSpPr>
            <a:spLocks noGrp="1"/>
          </p:cNvSpPr>
          <p:nvPr>
            <p:ph type="sldNum" sz="quarter" idx="10"/>
          </p:nvPr>
        </p:nvSpPr>
        <p:spPr/>
        <p:txBody>
          <a:bodyPr/>
          <a:lstStyle/>
          <a:p>
            <a:fld id="{B5F95270-0C84-47E0-B40D-C9A5E75DF12D}" type="slidenum">
              <a:rPr lang="en-US" smtClean="0"/>
              <a:t>23</a:t>
            </a:fld>
            <a:endParaRPr lang="en-US"/>
          </a:p>
        </p:txBody>
      </p:sp>
    </p:spTree>
    <p:extLst>
      <p:ext uri="{BB962C8B-B14F-4D97-AF65-F5344CB8AC3E}">
        <p14:creationId xmlns:p14="http://schemas.microsoft.com/office/powerpoint/2010/main" val="262633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0A85AA-1E48-4A1E-B500-7A843C479839}"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100043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A85AA-1E48-4A1E-B500-7A843C479839}"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175341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A85AA-1E48-4A1E-B500-7A843C479839}"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114425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A85AA-1E48-4A1E-B500-7A843C479839}"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122111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0A85AA-1E48-4A1E-B500-7A843C479839}"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420257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0A85AA-1E48-4A1E-B500-7A843C479839}" type="datetimeFigureOut">
              <a:rPr lang="en-US" smtClean="0"/>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364368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0A85AA-1E48-4A1E-B500-7A843C479839}" type="datetimeFigureOut">
              <a:rPr lang="en-US" smtClean="0"/>
              <a:t>12/11/18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387110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0A85AA-1E48-4A1E-B500-7A843C479839}" type="datetimeFigureOut">
              <a:rPr lang="en-US" smtClean="0"/>
              <a:t>12/11/18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119926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A85AA-1E48-4A1E-B500-7A843C479839}" type="datetimeFigureOut">
              <a:rPr lang="en-US" smtClean="0"/>
              <a:t>12/11/18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1063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0A85AA-1E48-4A1E-B500-7A843C479839}" type="datetimeFigureOut">
              <a:rPr lang="en-US" smtClean="0"/>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57792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0A85AA-1E48-4A1E-B500-7A843C479839}" type="datetimeFigureOut">
              <a:rPr lang="en-US" smtClean="0"/>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49914-7A7E-4EE3-AB80-D204A91C7C6B}" type="slidenum">
              <a:rPr lang="en-US" smtClean="0"/>
              <a:t>‹#›</a:t>
            </a:fld>
            <a:endParaRPr lang="en-US"/>
          </a:p>
        </p:txBody>
      </p:sp>
    </p:spTree>
    <p:extLst>
      <p:ext uri="{BB962C8B-B14F-4D97-AF65-F5344CB8AC3E}">
        <p14:creationId xmlns:p14="http://schemas.microsoft.com/office/powerpoint/2010/main" val="10440273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A85AA-1E48-4A1E-B500-7A843C479839}" type="datetimeFigureOut">
              <a:rPr lang="en-US" smtClean="0"/>
              <a:t>12/11/18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49914-7A7E-4EE3-AB80-D204A91C7C6B}" type="slidenum">
              <a:rPr lang="en-US" smtClean="0"/>
              <a:t>‹#›</a:t>
            </a:fld>
            <a:endParaRPr lang="en-US"/>
          </a:p>
        </p:txBody>
      </p:sp>
    </p:spTree>
    <p:extLst>
      <p:ext uri="{BB962C8B-B14F-4D97-AF65-F5344CB8AC3E}">
        <p14:creationId xmlns:p14="http://schemas.microsoft.com/office/powerpoint/2010/main" val="172991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11846559" cy="3657600"/>
          </a:xfrm>
        </p:spPr>
        <p:txBody>
          <a:bodyPr>
            <a:normAutofit/>
          </a:bodyPr>
          <a:lstStyle/>
          <a:p>
            <a:pPr algn="ctr"/>
            <a:r>
              <a:rPr lang="en-US" sz="5000" b="1" dirty="0" smtClean="0">
                <a:solidFill>
                  <a:schemeClr val="accent5"/>
                </a:solidFill>
              </a:rPr>
              <a:t>A Structured Learning Approach with Neural Conditional Random Fields for Sleep Staging</a:t>
            </a:r>
            <a:endParaRPr lang="en-US" sz="5000" b="1" dirty="0">
              <a:solidFill>
                <a:schemeClr val="accent5"/>
              </a:solidFill>
            </a:endParaRPr>
          </a:p>
        </p:txBody>
      </p:sp>
      <p:sp>
        <p:nvSpPr>
          <p:cNvPr id="4" name="TextBox 3"/>
          <p:cNvSpPr txBox="1"/>
          <p:nvPr/>
        </p:nvSpPr>
        <p:spPr>
          <a:xfrm>
            <a:off x="674913" y="3041468"/>
            <a:ext cx="10842171" cy="1077218"/>
          </a:xfrm>
          <a:prstGeom prst="rect">
            <a:avLst/>
          </a:prstGeom>
          <a:noFill/>
        </p:spPr>
        <p:txBody>
          <a:bodyPr wrap="square" rtlCol="0">
            <a:spAutoFit/>
          </a:bodyPr>
          <a:lstStyle/>
          <a:p>
            <a:pPr algn="ctr"/>
            <a:r>
              <a:rPr lang="en-US" sz="3200" dirty="0" smtClean="0"/>
              <a:t>Karan Aggarwal, Swaraj Khadanga, Shafiq Joty, </a:t>
            </a:r>
          </a:p>
          <a:p>
            <a:pPr algn="ctr"/>
            <a:r>
              <a:rPr lang="en-US" sz="3200" dirty="0" smtClean="0"/>
              <a:t>Louis Kazaglis, Jaideep Srivastava</a:t>
            </a:r>
            <a:endParaRPr lang="en-US" sz="32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7776" b="21060"/>
          <a:stretch/>
        </p:blipFill>
        <p:spPr>
          <a:xfrm>
            <a:off x="5272143" y="4767396"/>
            <a:ext cx="2642519" cy="10374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430" y="4653097"/>
            <a:ext cx="1960304" cy="122519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t="28040" b="31275"/>
          <a:stretch/>
        </p:blipFill>
        <p:spPr>
          <a:xfrm>
            <a:off x="8214360" y="4724400"/>
            <a:ext cx="2372360" cy="965200"/>
          </a:xfrm>
          <a:prstGeom prst="rect">
            <a:avLst/>
          </a:prstGeom>
        </p:spPr>
      </p:pic>
    </p:spTree>
    <p:extLst>
      <p:ext uri="{BB962C8B-B14F-4D97-AF65-F5344CB8AC3E}">
        <p14:creationId xmlns:p14="http://schemas.microsoft.com/office/powerpoint/2010/main" val="110584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a:bodyPr>
          <a:lstStyle/>
          <a:p>
            <a:r>
              <a:rPr lang="en-US" sz="3200" b="1" dirty="0" smtClean="0">
                <a:solidFill>
                  <a:srgbClr val="FF0000"/>
                </a:solidFill>
              </a:rPr>
              <a:t>Application</a:t>
            </a:r>
            <a:r>
              <a:rPr lang="en-US" sz="3200" dirty="0" smtClean="0"/>
              <a:t>: </a:t>
            </a:r>
            <a:r>
              <a:rPr lang="en-US" sz="3200" dirty="0" smtClean="0">
                <a:solidFill>
                  <a:schemeClr val="accent1">
                    <a:lumMod val="75000"/>
                  </a:schemeClr>
                </a:solidFill>
              </a:rPr>
              <a:t>First Study </a:t>
            </a:r>
            <a:r>
              <a:rPr lang="en-US" sz="3200" dirty="0" smtClean="0"/>
              <a:t>on using sleep staging using </a:t>
            </a:r>
            <a:r>
              <a:rPr lang="en-US" sz="3200" dirty="0">
                <a:solidFill>
                  <a:schemeClr val="accent1">
                    <a:lumMod val="75000"/>
                  </a:schemeClr>
                </a:solidFill>
              </a:rPr>
              <a:t>f</a:t>
            </a:r>
            <a:r>
              <a:rPr lang="en-US" sz="3200" dirty="0" smtClean="0">
                <a:solidFill>
                  <a:schemeClr val="accent1">
                    <a:lumMod val="75000"/>
                  </a:schemeClr>
                </a:solidFill>
              </a:rPr>
              <a:t>low </a:t>
            </a:r>
            <a:r>
              <a:rPr lang="en-US" sz="3200" dirty="0">
                <a:solidFill>
                  <a:schemeClr val="accent1">
                    <a:lumMod val="75000"/>
                  </a:schemeClr>
                </a:solidFill>
              </a:rPr>
              <a:t>s</a:t>
            </a:r>
            <a:r>
              <a:rPr lang="en-US" sz="3200" dirty="0" smtClean="0">
                <a:solidFill>
                  <a:schemeClr val="accent1">
                    <a:lumMod val="75000"/>
                  </a:schemeClr>
                </a:solidFill>
              </a:rPr>
              <a:t>ignal </a:t>
            </a:r>
            <a:r>
              <a:rPr lang="en-US" sz="3200" dirty="0" smtClean="0"/>
              <a:t>that can be used to track the Obstructive Sleep Apnea patients on the CPAP therapy</a:t>
            </a:r>
          </a:p>
          <a:p>
            <a:r>
              <a:rPr lang="en-US" sz="3200" b="1" dirty="0" smtClean="0">
                <a:solidFill>
                  <a:srgbClr val="FF0000"/>
                </a:solidFill>
              </a:rPr>
              <a:t>Technical</a:t>
            </a:r>
            <a:r>
              <a:rPr lang="en-US" sz="3200" dirty="0" smtClean="0"/>
              <a:t>: Current state-of-the-art on sleep staging </a:t>
            </a:r>
            <a:r>
              <a:rPr lang="en-US" sz="3200" dirty="0" smtClean="0">
                <a:solidFill>
                  <a:schemeClr val="accent1">
                    <a:lumMod val="75000"/>
                  </a:schemeClr>
                </a:solidFill>
              </a:rPr>
              <a:t>focuses entirely </a:t>
            </a:r>
            <a:r>
              <a:rPr lang="en-US" sz="3200" dirty="0" smtClean="0"/>
              <a:t>on extracting best possible features from </a:t>
            </a:r>
            <a:r>
              <a:rPr lang="en-US" sz="3200" dirty="0" smtClean="0">
                <a:solidFill>
                  <a:srgbClr val="FF0000"/>
                </a:solidFill>
              </a:rPr>
              <a:t>the input signal </a:t>
            </a:r>
            <a:r>
              <a:rPr lang="en-US" sz="3200" dirty="0" smtClean="0"/>
              <a:t>for sleep staging ignoring the sleep staging transition dynamics. We use </a:t>
            </a:r>
            <a:r>
              <a:rPr lang="en-US" sz="3200" dirty="0" smtClean="0">
                <a:solidFill>
                  <a:schemeClr val="accent1">
                    <a:lumMod val="75000"/>
                  </a:schemeClr>
                </a:solidFill>
              </a:rPr>
              <a:t>structural learning </a:t>
            </a:r>
            <a:r>
              <a:rPr lang="en-US" sz="3200" dirty="0" smtClean="0"/>
              <a:t>with CRFs for better accuracy</a:t>
            </a:r>
          </a:p>
        </p:txBody>
      </p:sp>
    </p:spTree>
    <p:extLst>
      <p:ext uri="{BB962C8B-B14F-4D97-AF65-F5344CB8AC3E}">
        <p14:creationId xmlns:p14="http://schemas.microsoft.com/office/powerpoint/2010/main" val="3917780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Sleep Stage Annotation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435" y="1652905"/>
            <a:ext cx="6563129" cy="4351338"/>
          </a:xfrm>
        </p:spPr>
      </p:pic>
      <p:sp>
        <p:nvSpPr>
          <p:cNvPr id="5" name="TextBox 4"/>
          <p:cNvSpPr txBox="1"/>
          <p:nvPr/>
        </p:nvSpPr>
        <p:spPr>
          <a:xfrm>
            <a:off x="1584960" y="6230620"/>
            <a:ext cx="9768840" cy="461665"/>
          </a:xfrm>
          <a:prstGeom prst="rect">
            <a:avLst/>
          </a:prstGeom>
          <a:noFill/>
        </p:spPr>
        <p:txBody>
          <a:bodyPr wrap="square" rtlCol="0">
            <a:spAutoFit/>
          </a:bodyPr>
          <a:lstStyle/>
          <a:p>
            <a:pPr algn="ctr"/>
            <a:r>
              <a:rPr lang="en-US" sz="2400" dirty="0" smtClean="0"/>
              <a:t>An example of sleep stage evolution</a:t>
            </a:r>
            <a:endParaRPr lang="en-US" sz="2400" dirty="0"/>
          </a:p>
        </p:txBody>
      </p:sp>
    </p:spTree>
    <p:extLst>
      <p:ext uri="{BB962C8B-B14F-4D97-AF65-F5344CB8AC3E}">
        <p14:creationId xmlns:p14="http://schemas.microsoft.com/office/powerpoint/2010/main" val="2300833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35200" y="4632960"/>
            <a:ext cx="8229600" cy="1615440"/>
          </a:xfrm>
          <a:prstGeom prst="rect">
            <a:avLst/>
          </a:prstGeom>
          <a:ln w="28575">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dirty="0" smtClean="0"/>
          </a:p>
          <a:p>
            <a:pPr algn="ctr"/>
            <a:endParaRPr lang="en-US" sz="2400" dirty="0" smtClean="0"/>
          </a:p>
          <a:p>
            <a:pPr algn="ctr"/>
            <a:endParaRPr lang="en-US" sz="2400" dirty="0" smtClean="0"/>
          </a:p>
          <a:p>
            <a:pPr algn="ctr"/>
            <a:r>
              <a:rPr lang="en-US" sz="2400" dirty="0" smtClean="0"/>
              <a:t>Global Sequence Inference</a:t>
            </a:r>
            <a:endParaRPr lang="en-US" sz="2400" dirty="0"/>
          </a:p>
        </p:txBody>
      </p:sp>
      <p:sp>
        <p:nvSpPr>
          <p:cNvPr id="2" name="Title 1"/>
          <p:cNvSpPr>
            <a:spLocks noGrp="1"/>
          </p:cNvSpPr>
          <p:nvPr>
            <p:ph type="title"/>
          </p:nvPr>
        </p:nvSpPr>
        <p:spPr/>
        <p:txBody>
          <a:bodyPr/>
          <a:lstStyle/>
          <a:p>
            <a:r>
              <a:rPr lang="en-US" dirty="0" smtClean="0"/>
              <a:t>Neural Conditional Random Field Architecture </a:t>
            </a:r>
            <a:endParaRPr lang="en-US" dirty="0"/>
          </a:p>
        </p:txBody>
      </p:sp>
      <p:sp>
        <p:nvSpPr>
          <p:cNvPr id="4" name="Rectangle 3"/>
          <p:cNvSpPr/>
          <p:nvPr/>
        </p:nvSpPr>
        <p:spPr>
          <a:xfrm>
            <a:off x="2915920" y="1808480"/>
            <a:ext cx="7051040"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dirty="0" smtClean="0"/>
              <a:t>ResNet CNN</a:t>
            </a:r>
            <a:endParaRPr lang="en-US" sz="3400" dirty="0"/>
          </a:p>
        </p:txBody>
      </p:sp>
      <p:sp>
        <p:nvSpPr>
          <p:cNvPr id="5" name="Rectangle 4"/>
          <p:cNvSpPr/>
          <p:nvPr/>
        </p:nvSpPr>
        <p:spPr>
          <a:xfrm>
            <a:off x="2915920" y="3412014"/>
            <a:ext cx="7051040" cy="833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400" dirty="0" smtClean="0"/>
              <a:t>GRU</a:t>
            </a:r>
            <a:endParaRPr lang="en-US" sz="3400" dirty="0"/>
          </a:p>
        </p:txBody>
      </p:sp>
      <p:cxnSp>
        <p:nvCxnSpPr>
          <p:cNvPr id="7" name="Straight Arrow Connector 6"/>
          <p:cNvCxnSpPr>
            <a:endCxn id="5" idx="0"/>
          </p:cNvCxnSpPr>
          <p:nvPr/>
        </p:nvCxnSpPr>
        <p:spPr>
          <a:xfrm>
            <a:off x="6441440" y="2702560"/>
            <a:ext cx="0" cy="709454"/>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2915920" y="4954588"/>
            <a:ext cx="7051040" cy="833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400" dirty="0" smtClean="0"/>
              <a:t>CRF layer</a:t>
            </a:r>
            <a:endParaRPr lang="en-US" sz="3400" dirty="0"/>
          </a:p>
        </p:txBody>
      </p:sp>
      <p:cxnSp>
        <p:nvCxnSpPr>
          <p:cNvPr id="10" name="Straight Arrow Connector 9"/>
          <p:cNvCxnSpPr>
            <a:endCxn id="9" idx="0"/>
          </p:cNvCxnSpPr>
          <p:nvPr/>
        </p:nvCxnSpPr>
        <p:spPr>
          <a:xfrm>
            <a:off x="6441440" y="4245134"/>
            <a:ext cx="0" cy="709454"/>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5661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Conditional Random Field Architecture </a:t>
            </a:r>
          </a:p>
        </p:txBody>
      </p:sp>
      <p:grpSp>
        <p:nvGrpSpPr>
          <p:cNvPr id="10" name="Group 9"/>
          <p:cNvGrpSpPr/>
          <p:nvPr/>
        </p:nvGrpSpPr>
        <p:grpSpPr>
          <a:xfrm>
            <a:off x="598574" y="2550160"/>
            <a:ext cx="4726808" cy="2649783"/>
            <a:chOff x="2915920" y="1808480"/>
            <a:chExt cx="7051040" cy="3979228"/>
          </a:xfrm>
        </p:grpSpPr>
        <p:sp>
          <p:nvSpPr>
            <p:cNvPr id="5" name="Rectangle 4"/>
            <p:cNvSpPr/>
            <p:nvPr/>
          </p:nvSpPr>
          <p:spPr>
            <a:xfrm>
              <a:off x="2915920" y="1808480"/>
              <a:ext cx="7051040"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dirty="0" smtClean="0"/>
                <a:t>ResNet CNN</a:t>
              </a:r>
              <a:endParaRPr lang="en-US" sz="3400" dirty="0"/>
            </a:p>
          </p:txBody>
        </p:sp>
        <p:sp>
          <p:nvSpPr>
            <p:cNvPr id="6" name="Rectangle 5"/>
            <p:cNvSpPr/>
            <p:nvPr/>
          </p:nvSpPr>
          <p:spPr>
            <a:xfrm>
              <a:off x="2915920" y="3412014"/>
              <a:ext cx="7051040" cy="833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400" dirty="0" smtClean="0"/>
                <a:t>GRU</a:t>
              </a:r>
              <a:endParaRPr lang="en-US" sz="3400" dirty="0"/>
            </a:p>
          </p:txBody>
        </p:sp>
        <p:cxnSp>
          <p:nvCxnSpPr>
            <p:cNvPr id="7" name="Straight Arrow Connector 6"/>
            <p:cNvCxnSpPr>
              <a:endCxn id="6" idx="0"/>
            </p:cNvCxnSpPr>
            <p:nvPr/>
          </p:nvCxnSpPr>
          <p:spPr>
            <a:xfrm>
              <a:off x="6441440" y="2702560"/>
              <a:ext cx="0" cy="709454"/>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2915920" y="4954588"/>
              <a:ext cx="7051040" cy="833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400" dirty="0" smtClean="0"/>
                <a:t>CRF layer</a:t>
              </a:r>
              <a:endParaRPr lang="en-US" sz="3400" dirty="0"/>
            </a:p>
          </p:txBody>
        </p:sp>
        <p:cxnSp>
          <p:nvCxnSpPr>
            <p:cNvPr id="9" name="Straight Arrow Connector 8"/>
            <p:cNvCxnSpPr>
              <a:endCxn id="8" idx="0"/>
            </p:cNvCxnSpPr>
            <p:nvPr/>
          </p:nvCxnSpPr>
          <p:spPr>
            <a:xfrm>
              <a:off x="6441440" y="4245134"/>
              <a:ext cx="0" cy="709454"/>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grpSp>
      <p:cxnSp>
        <p:nvCxnSpPr>
          <p:cNvPr id="13" name="Straight Connector 12"/>
          <p:cNvCxnSpPr/>
          <p:nvPr/>
        </p:nvCxnSpPr>
        <p:spPr>
          <a:xfrm flipV="1">
            <a:off x="5325382" y="2157987"/>
            <a:ext cx="2101578" cy="39217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5325382" y="4172738"/>
            <a:ext cx="2101578" cy="145997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ctangle 16"/>
          <p:cNvSpPr/>
          <p:nvPr/>
        </p:nvSpPr>
        <p:spPr>
          <a:xfrm>
            <a:off x="7426960" y="2157988"/>
            <a:ext cx="4419600" cy="34747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dirty="0" smtClean="0"/>
              <a:t>5 layered ResNet CNN with ReLU + maxpool + dropout</a:t>
            </a:r>
            <a:endParaRPr lang="en-US" sz="3200" dirty="0"/>
          </a:p>
          <a:p>
            <a:pPr algn="ctr"/>
            <a:endParaRPr lang="en-US" sz="3200" dirty="0"/>
          </a:p>
          <a:p>
            <a:pPr algn="ctr"/>
            <a:r>
              <a:rPr lang="en-US" sz="3200" dirty="0" smtClean="0"/>
              <a:t>GRU recurrent layer</a:t>
            </a:r>
          </a:p>
        </p:txBody>
      </p:sp>
    </p:spTree>
    <p:extLst>
      <p:ext uri="{BB962C8B-B14F-4D97-AF65-F5344CB8AC3E}">
        <p14:creationId xmlns:p14="http://schemas.microsoft.com/office/powerpoint/2010/main" val="340149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Conditional </a:t>
            </a:r>
            <a:r>
              <a:rPr lang="en-US" dirty="0"/>
              <a:t>Random Field Model</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494" t="10747" r="4352" b="23188"/>
          <a:stretch/>
        </p:blipFill>
        <p:spPr>
          <a:xfrm>
            <a:off x="2772954" y="1696720"/>
            <a:ext cx="5783217" cy="2038549"/>
          </a:xfrm>
          <a:prstGeom prst="rect">
            <a:avLst/>
          </a:prstGeom>
        </p:spPr>
      </p:pic>
      <p:sp>
        <p:nvSpPr>
          <p:cNvPr id="6" name="Rectangle 5"/>
          <p:cNvSpPr/>
          <p:nvPr/>
        </p:nvSpPr>
        <p:spPr>
          <a:xfrm>
            <a:off x="2772954" y="1696719"/>
            <a:ext cx="1897017" cy="203854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07708" y="1696719"/>
            <a:ext cx="1897017" cy="203854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31939" y="1696719"/>
            <a:ext cx="1897017" cy="203854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6" idx="2"/>
          </p:cNvCxnSpPr>
          <p:nvPr/>
        </p:nvCxnSpPr>
        <p:spPr>
          <a:xfrm>
            <a:off x="3721463" y="3735268"/>
            <a:ext cx="0" cy="9114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Oval 10"/>
          <p:cNvSpPr/>
          <p:nvPr/>
        </p:nvSpPr>
        <p:spPr>
          <a:xfrm>
            <a:off x="3360972" y="4677229"/>
            <a:ext cx="669652" cy="738051"/>
          </a:xfrm>
          <a:prstGeom prst="ellipse">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Arrow Connector 11"/>
          <p:cNvCxnSpPr/>
          <p:nvPr/>
        </p:nvCxnSpPr>
        <p:spPr>
          <a:xfrm flipH="1">
            <a:off x="5681617" y="3713924"/>
            <a:ext cx="1" cy="911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7572463" y="3713924"/>
            <a:ext cx="1" cy="911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11" idx="6"/>
            <a:endCxn id="44" idx="2"/>
          </p:cNvCxnSpPr>
          <p:nvPr/>
        </p:nvCxnSpPr>
        <p:spPr>
          <a:xfrm flipV="1">
            <a:off x="4030624" y="5015775"/>
            <a:ext cx="1316167" cy="3048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4" idx="6"/>
            <a:endCxn id="46" idx="2"/>
          </p:cNvCxnSpPr>
          <p:nvPr/>
        </p:nvCxnSpPr>
        <p:spPr>
          <a:xfrm flipV="1">
            <a:off x="6016443" y="4995455"/>
            <a:ext cx="1235809" cy="2032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15395" y="4705903"/>
            <a:ext cx="903516" cy="523220"/>
          </a:xfrm>
          <a:prstGeom prst="rect">
            <a:avLst/>
          </a:prstGeom>
          <a:noFill/>
        </p:spPr>
        <p:txBody>
          <a:bodyPr wrap="square" rtlCol="0">
            <a:spAutoFit/>
          </a:bodyPr>
          <a:lstStyle/>
          <a:p>
            <a:r>
              <a:rPr lang="en-US" sz="2800" dirty="0" smtClean="0"/>
              <a:t>y</a:t>
            </a:r>
            <a:r>
              <a:rPr lang="en-US" sz="2800" baseline="-25000" dirty="0" smtClean="0"/>
              <a:t>t-1</a:t>
            </a:r>
            <a:endParaRPr lang="en-US" sz="2800" baseline="-25000" dirty="0"/>
          </a:p>
        </p:txBody>
      </p:sp>
      <p:sp>
        <p:nvSpPr>
          <p:cNvPr id="24" name="TextBox 23"/>
          <p:cNvSpPr txBox="1"/>
          <p:nvPr/>
        </p:nvSpPr>
        <p:spPr>
          <a:xfrm>
            <a:off x="4344307" y="4363794"/>
            <a:ext cx="651510" cy="523220"/>
          </a:xfrm>
          <a:prstGeom prst="rect">
            <a:avLst/>
          </a:prstGeom>
          <a:noFill/>
        </p:spPr>
        <p:txBody>
          <a:bodyPr wrap="square" rtlCol="0">
            <a:spAutoFit/>
          </a:bodyPr>
          <a:lstStyle/>
          <a:p>
            <a:r>
              <a:rPr lang="en-US" sz="2800" dirty="0" smtClean="0"/>
              <a:t>e</a:t>
            </a:r>
            <a:r>
              <a:rPr lang="en-US" sz="2800" baseline="-25000" dirty="0" smtClean="0"/>
              <a:t>1</a:t>
            </a:r>
            <a:endParaRPr lang="en-US" sz="2800" baseline="-25000" dirty="0"/>
          </a:p>
        </p:txBody>
      </p:sp>
      <p:sp>
        <p:nvSpPr>
          <p:cNvPr id="25" name="TextBox 24"/>
          <p:cNvSpPr txBox="1"/>
          <p:nvPr/>
        </p:nvSpPr>
        <p:spPr>
          <a:xfrm>
            <a:off x="6387371" y="4335662"/>
            <a:ext cx="651510" cy="523220"/>
          </a:xfrm>
          <a:prstGeom prst="rect">
            <a:avLst/>
          </a:prstGeom>
          <a:noFill/>
        </p:spPr>
        <p:txBody>
          <a:bodyPr wrap="square" rtlCol="0">
            <a:spAutoFit/>
          </a:bodyPr>
          <a:lstStyle/>
          <a:p>
            <a:r>
              <a:rPr lang="en-US" sz="2800" dirty="0" smtClean="0"/>
              <a:t>e</a:t>
            </a:r>
            <a:r>
              <a:rPr lang="en-US" sz="2800" baseline="-25000" dirty="0"/>
              <a:t>2</a:t>
            </a:r>
          </a:p>
        </p:txBody>
      </p:sp>
      <p:sp>
        <p:nvSpPr>
          <p:cNvPr id="44" name="Oval 43"/>
          <p:cNvSpPr/>
          <p:nvPr/>
        </p:nvSpPr>
        <p:spPr>
          <a:xfrm>
            <a:off x="5346791" y="4646749"/>
            <a:ext cx="669652" cy="738051"/>
          </a:xfrm>
          <a:prstGeom prst="ellipse">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extBox 44"/>
          <p:cNvSpPr txBox="1"/>
          <p:nvPr/>
        </p:nvSpPr>
        <p:spPr>
          <a:xfrm>
            <a:off x="5494754" y="4709532"/>
            <a:ext cx="467266" cy="523220"/>
          </a:xfrm>
          <a:prstGeom prst="rect">
            <a:avLst/>
          </a:prstGeom>
          <a:noFill/>
        </p:spPr>
        <p:txBody>
          <a:bodyPr wrap="square" rtlCol="0">
            <a:spAutoFit/>
          </a:bodyPr>
          <a:lstStyle/>
          <a:p>
            <a:r>
              <a:rPr lang="en-US" sz="2800" dirty="0" smtClean="0"/>
              <a:t>y</a:t>
            </a:r>
            <a:r>
              <a:rPr lang="en-US" sz="2800" baseline="-25000" dirty="0" smtClean="0"/>
              <a:t>t</a:t>
            </a:r>
            <a:endParaRPr lang="en-US" sz="2800" baseline="-25000" dirty="0"/>
          </a:p>
        </p:txBody>
      </p:sp>
      <p:sp>
        <p:nvSpPr>
          <p:cNvPr id="46" name="Oval 45"/>
          <p:cNvSpPr/>
          <p:nvPr/>
        </p:nvSpPr>
        <p:spPr>
          <a:xfrm>
            <a:off x="7252252" y="4626429"/>
            <a:ext cx="669652" cy="738051"/>
          </a:xfrm>
          <a:prstGeom prst="ellipse">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p:cNvSpPr txBox="1"/>
          <p:nvPr/>
        </p:nvSpPr>
        <p:spPr>
          <a:xfrm>
            <a:off x="7306675" y="4655103"/>
            <a:ext cx="903516" cy="523220"/>
          </a:xfrm>
          <a:prstGeom prst="rect">
            <a:avLst/>
          </a:prstGeom>
          <a:noFill/>
        </p:spPr>
        <p:txBody>
          <a:bodyPr wrap="square" rtlCol="0">
            <a:spAutoFit/>
          </a:bodyPr>
          <a:lstStyle/>
          <a:p>
            <a:r>
              <a:rPr lang="en-US" sz="2800" dirty="0"/>
              <a:t>y</a:t>
            </a:r>
            <a:r>
              <a:rPr lang="en-US" sz="2800" baseline="-25000" dirty="0" smtClean="0"/>
              <a:t>t+1</a:t>
            </a:r>
            <a:endParaRPr lang="en-US" sz="2800" baseline="-25000" dirty="0"/>
          </a:p>
        </p:txBody>
      </p:sp>
      <p:sp>
        <p:nvSpPr>
          <p:cNvPr id="57" name="TextBox 56"/>
          <p:cNvSpPr txBox="1"/>
          <p:nvPr/>
        </p:nvSpPr>
        <p:spPr>
          <a:xfrm>
            <a:off x="1090384" y="2309784"/>
            <a:ext cx="1584960" cy="461665"/>
          </a:xfrm>
          <a:prstGeom prst="rect">
            <a:avLst/>
          </a:prstGeom>
          <a:noFill/>
        </p:spPr>
        <p:txBody>
          <a:bodyPr wrap="square" rtlCol="0">
            <a:spAutoFit/>
          </a:bodyPr>
          <a:lstStyle/>
          <a:p>
            <a:r>
              <a:rPr lang="en-US" sz="2400" dirty="0" smtClean="0"/>
              <a:t>Flow Signal</a:t>
            </a:r>
            <a:endParaRPr lang="en-US" sz="2400" dirty="0"/>
          </a:p>
        </p:txBody>
      </p:sp>
      <p:cxnSp>
        <p:nvCxnSpPr>
          <p:cNvPr id="59" name="Straight Arrow Connector 58"/>
          <p:cNvCxnSpPr/>
          <p:nvPr/>
        </p:nvCxnSpPr>
        <p:spPr>
          <a:xfrm>
            <a:off x="2791690" y="3390546"/>
            <a:ext cx="1897017" cy="0"/>
          </a:xfrm>
          <a:prstGeom prst="straightConnector1">
            <a:avLst/>
          </a:prstGeom>
          <a:ln w="38100" cap="flat" cmpd="sng" algn="ctr">
            <a:solidFill>
              <a:schemeClr val="bg2">
                <a:lumMod val="2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2" name="Rectangle 61"/>
          <p:cNvSpPr/>
          <p:nvPr/>
        </p:nvSpPr>
        <p:spPr>
          <a:xfrm>
            <a:off x="3464560" y="3261360"/>
            <a:ext cx="660400" cy="277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ysClr val="windowText" lastClr="000000"/>
                  </a:solidFill>
                </a:ln>
                <a:solidFill>
                  <a:sysClr val="windowText" lastClr="000000"/>
                </a:solidFill>
              </a:rPr>
              <a:t>30 sec</a:t>
            </a:r>
            <a:endParaRPr lang="en-US" sz="1400" dirty="0">
              <a:ln>
                <a:solidFill>
                  <a:sysClr val="windowText" lastClr="000000"/>
                </a:solidFill>
              </a:ln>
              <a:solidFill>
                <a:sysClr val="windowText" lastClr="000000"/>
              </a:solidFill>
            </a:endParaRPr>
          </a:p>
        </p:txBody>
      </p:sp>
      <p:cxnSp>
        <p:nvCxnSpPr>
          <p:cNvPr id="63" name="Straight Arrow Connector 62"/>
          <p:cNvCxnSpPr/>
          <p:nvPr/>
        </p:nvCxnSpPr>
        <p:spPr>
          <a:xfrm>
            <a:off x="4732250" y="3400706"/>
            <a:ext cx="1897017" cy="0"/>
          </a:xfrm>
          <a:prstGeom prst="straightConnector1">
            <a:avLst/>
          </a:prstGeom>
          <a:ln w="38100" cap="flat" cmpd="sng" algn="ctr">
            <a:solidFill>
              <a:schemeClr val="bg2">
                <a:lumMod val="2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p:cNvSpPr/>
          <p:nvPr/>
        </p:nvSpPr>
        <p:spPr>
          <a:xfrm>
            <a:off x="5405120" y="3271520"/>
            <a:ext cx="660400" cy="277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ysClr val="windowText" lastClr="000000"/>
                  </a:solidFill>
                </a:ln>
                <a:solidFill>
                  <a:sysClr val="windowText" lastClr="000000"/>
                </a:solidFill>
              </a:rPr>
              <a:t>30 sec</a:t>
            </a:r>
            <a:endParaRPr lang="en-US" sz="1400" dirty="0">
              <a:ln>
                <a:solidFill>
                  <a:sysClr val="windowText" lastClr="000000"/>
                </a:solidFill>
              </a:ln>
              <a:solidFill>
                <a:sysClr val="windowText" lastClr="000000"/>
              </a:solidFill>
            </a:endParaRPr>
          </a:p>
        </p:txBody>
      </p:sp>
      <p:cxnSp>
        <p:nvCxnSpPr>
          <p:cNvPr id="65" name="Straight Arrow Connector 64"/>
          <p:cNvCxnSpPr/>
          <p:nvPr/>
        </p:nvCxnSpPr>
        <p:spPr>
          <a:xfrm>
            <a:off x="6672810" y="3390546"/>
            <a:ext cx="1897017" cy="0"/>
          </a:xfrm>
          <a:prstGeom prst="straightConnector1">
            <a:avLst/>
          </a:prstGeom>
          <a:ln w="38100" cap="flat" cmpd="sng" algn="ctr">
            <a:solidFill>
              <a:schemeClr val="bg2">
                <a:lumMod val="2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6" name="Rectangle 65"/>
          <p:cNvSpPr/>
          <p:nvPr/>
        </p:nvSpPr>
        <p:spPr>
          <a:xfrm>
            <a:off x="7345680" y="3261360"/>
            <a:ext cx="660400" cy="277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ysClr val="windowText" lastClr="000000"/>
                  </a:solidFill>
                </a:ln>
                <a:solidFill>
                  <a:sysClr val="windowText" lastClr="000000"/>
                </a:solidFill>
              </a:rPr>
              <a:t>30 sec</a:t>
            </a:r>
            <a:endParaRPr lang="en-US" sz="1400" dirty="0">
              <a:ln>
                <a:solidFill>
                  <a:sysClr val="windowText" lastClr="000000"/>
                </a:solidFill>
              </a:ln>
              <a:solidFill>
                <a:sysClr val="windowText" lastClr="000000"/>
              </a:solidFill>
            </a:endParaRPr>
          </a:p>
        </p:txBody>
      </p:sp>
      <p:sp>
        <p:nvSpPr>
          <p:cNvPr id="67" name="TextBox 66"/>
          <p:cNvSpPr txBox="1"/>
          <p:nvPr/>
        </p:nvSpPr>
        <p:spPr>
          <a:xfrm>
            <a:off x="762725" y="5356127"/>
            <a:ext cx="11276875" cy="954107"/>
          </a:xfrm>
          <a:prstGeom prst="rect">
            <a:avLst/>
          </a:prstGeom>
          <a:noFill/>
        </p:spPr>
        <p:txBody>
          <a:bodyPr wrap="square" rtlCol="0">
            <a:spAutoFit/>
          </a:bodyPr>
          <a:lstStyle/>
          <a:p>
            <a:pPr algn="ctr"/>
            <a:r>
              <a:rPr lang="en-US" sz="2800" dirty="0" smtClean="0"/>
              <a:t>Conditional Random Field models the edge transitions in addition to the probability of a sleep stage class at each step t</a:t>
            </a:r>
            <a:endParaRPr lang="en-US" sz="2800" dirty="0"/>
          </a:p>
        </p:txBody>
      </p:sp>
    </p:spTree>
    <p:extLst>
      <p:ext uri="{BB962C8B-B14F-4D97-AF65-F5344CB8AC3E}">
        <p14:creationId xmlns:p14="http://schemas.microsoft.com/office/powerpoint/2010/main" val="344465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Conditional Random Field Model</a:t>
            </a:r>
            <a:endParaRPr lang="en-US" dirty="0"/>
          </a:p>
        </p:txBody>
      </p:sp>
      <p:pic>
        <p:nvPicPr>
          <p:cNvPr id="4" name="Content Placeholder 3"/>
          <p:cNvPicPr>
            <a:picLocks noGrp="1" noChangeAspect="1"/>
          </p:cNvPicPr>
          <p:nvPr>
            <p:ph idx="1"/>
          </p:nvPr>
        </p:nvPicPr>
        <p:blipFill>
          <a:blip r:embed="rId2"/>
          <a:stretch>
            <a:fillRect/>
          </a:stretch>
        </p:blipFill>
        <p:spPr>
          <a:xfrm>
            <a:off x="3993016" y="2072027"/>
            <a:ext cx="5534025" cy="876300"/>
          </a:xfrm>
          <a:prstGeom prst="rect">
            <a:avLst/>
          </a:prstGeom>
        </p:spPr>
      </p:pic>
      <p:sp>
        <p:nvSpPr>
          <p:cNvPr id="5" name="TextBox 4"/>
          <p:cNvSpPr txBox="1"/>
          <p:nvPr/>
        </p:nvSpPr>
        <p:spPr>
          <a:xfrm>
            <a:off x="564014" y="2294733"/>
            <a:ext cx="2525486" cy="43088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200" dirty="0" smtClean="0">
                <a:solidFill>
                  <a:schemeClr val="bg1"/>
                </a:solidFill>
              </a:rPr>
              <a:t>Node Potential</a:t>
            </a:r>
            <a:endParaRPr lang="en-US" sz="2200" dirty="0">
              <a:solidFill>
                <a:schemeClr val="bg1"/>
              </a:solidFill>
            </a:endParaRPr>
          </a:p>
        </p:txBody>
      </p:sp>
      <p:sp>
        <p:nvSpPr>
          <p:cNvPr id="6" name="TextBox 5"/>
          <p:cNvSpPr txBox="1"/>
          <p:nvPr/>
        </p:nvSpPr>
        <p:spPr>
          <a:xfrm>
            <a:off x="564014" y="3114221"/>
            <a:ext cx="2525486"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200" dirty="0" smtClean="0">
                <a:solidFill>
                  <a:schemeClr val="bg1"/>
                </a:solidFill>
              </a:rPr>
              <a:t>Edge Potential</a:t>
            </a:r>
            <a:endParaRPr lang="en-US" sz="2200" dirty="0">
              <a:solidFill>
                <a:schemeClr val="bg1"/>
              </a:solidFill>
            </a:endParaRPr>
          </a:p>
        </p:txBody>
      </p:sp>
      <p:pic>
        <p:nvPicPr>
          <p:cNvPr id="7" name="Picture 6"/>
          <p:cNvPicPr>
            <a:picLocks noChangeAspect="1"/>
          </p:cNvPicPr>
          <p:nvPr/>
        </p:nvPicPr>
        <p:blipFill>
          <a:blip r:embed="rId3"/>
          <a:stretch>
            <a:fillRect/>
          </a:stretch>
        </p:blipFill>
        <p:spPr>
          <a:xfrm>
            <a:off x="3993016" y="2948326"/>
            <a:ext cx="6477000" cy="685800"/>
          </a:xfrm>
          <a:prstGeom prst="rect">
            <a:avLst/>
          </a:prstGeom>
        </p:spPr>
      </p:pic>
      <p:sp>
        <p:nvSpPr>
          <p:cNvPr id="8" name="TextBox 7"/>
          <p:cNvSpPr txBox="1"/>
          <p:nvPr/>
        </p:nvSpPr>
        <p:spPr>
          <a:xfrm>
            <a:off x="573540" y="3981333"/>
            <a:ext cx="2525486" cy="430887"/>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200" dirty="0" smtClean="0">
                <a:solidFill>
                  <a:schemeClr val="bg1"/>
                </a:solidFill>
              </a:rPr>
              <a:t>Likelihood</a:t>
            </a:r>
            <a:endParaRPr lang="en-US" sz="2200" dirty="0">
              <a:solidFill>
                <a:schemeClr val="bg1"/>
              </a:solidFill>
            </a:endParaRPr>
          </a:p>
        </p:txBody>
      </p:sp>
      <p:pic>
        <p:nvPicPr>
          <p:cNvPr id="9" name="Picture 8"/>
          <p:cNvPicPr>
            <a:picLocks noChangeAspect="1"/>
          </p:cNvPicPr>
          <p:nvPr/>
        </p:nvPicPr>
        <p:blipFill>
          <a:blip r:embed="rId4"/>
          <a:stretch>
            <a:fillRect/>
          </a:stretch>
        </p:blipFill>
        <p:spPr>
          <a:xfrm>
            <a:off x="3287486" y="3711002"/>
            <a:ext cx="8679315" cy="950902"/>
          </a:xfrm>
          <a:prstGeom prst="rect">
            <a:avLst/>
          </a:prstGeom>
        </p:spPr>
      </p:pic>
      <p:pic>
        <p:nvPicPr>
          <p:cNvPr id="10" name="Picture 9"/>
          <p:cNvPicPr>
            <a:picLocks noChangeAspect="1"/>
          </p:cNvPicPr>
          <p:nvPr/>
        </p:nvPicPr>
        <p:blipFill>
          <a:blip r:embed="rId5"/>
          <a:stretch>
            <a:fillRect/>
          </a:stretch>
        </p:blipFill>
        <p:spPr>
          <a:xfrm>
            <a:off x="5089751" y="4781200"/>
            <a:ext cx="6877050" cy="819150"/>
          </a:xfrm>
          <a:prstGeom prst="rect">
            <a:avLst/>
          </a:prstGeom>
        </p:spPr>
      </p:pic>
      <p:pic>
        <p:nvPicPr>
          <p:cNvPr id="11" name="Picture 10"/>
          <p:cNvPicPr>
            <a:picLocks noChangeAspect="1"/>
          </p:cNvPicPr>
          <p:nvPr/>
        </p:nvPicPr>
        <p:blipFill>
          <a:blip r:embed="rId6"/>
          <a:stretch>
            <a:fillRect/>
          </a:stretch>
        </p:blipFill>
        <p:spPr>
          <a:xfrm>
            <a:off x="3832451" y="4891416"/>
            <a:ext cx="1257300" cy="542925"/>
          </a:xfrm>
          <a:prstGeom prst="rect">
            <a:avLst/>
          </a:prstGeom>
        </p:spPr>
      </p:pic>
      <p:sp>
        <p:nvSpPr>
          <p:cNvPr id="12" name="TextBox 11"/>
          <p:cNvSpPr txBox="1"/>
          <p:nvPr/>
        </p:nvSpPr>
        <p:spPr>
          <a:xfrm>
            <a:off x="564015" y="4947434"/>
            <a:ext cx="2525486" cy="769441"/>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200" dirty="0" smtClean="0">
                <a:solidFill>
                  <a:schemeClr val="bg1"/>
                </a:solidFill>
              </a:rPr>
              <a:t>Negative Log </a:t>
            </a:r>
          </a:p>
          <a:p>
            <a:pPr algn="ctr"/>
            <a:r>
              <a:rPr lang="en-US" sz="2200" dirty="0" smtClean="0">
                <a:solidFill>
                  <a:schemeClr val="bg1"/>
                </a:solidFill>
              </a:rPr>
              <a:t>Likelihood</a:t>
            </a:r>
            <a:endParaRPr lang="en-US" sz="2200" dirty="0">
              <a:solidFill>
                <a:schemeClr val="bg1"/>
              </a:solidFill>
            </a:endParaRPr>
          </a:p>
        </p:txBody>
      </p:sp>
      <p:cxnSp>
        <p:nvCxnSpPr>
          <p:cNvPr id="14" name="Straight Arrow Connector 13"/>
          <p:cNvCxnSpPr/>
          <p:nvPr/>
        </p:nvCxnSpPr>
        <p:spPr>
          <a:xfrm>
            <a:off x="6760028" y="3481490"/>
            <a:ext cx="2601686" cy="3829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5201920" y="2725620"/>
            <a:ext cx="1819366" cy="125571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p:nvPr/>
        </p:nvCxnSpPr>
        <p:spPr>
          <a:xfrm flipH="1" flipV="1">
            <a:off x="7739744" y="5378321"/>
            <a:ext cx="936170" cy="6197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flipV="1">
            <a:off x="8675914" y="5268687"/>
            <a:ext cx="2296886" cy="7293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7195458" y="5921827"/>
            <a:ext cx="3254828" cy="430887"/>
          </a:xfrm>
          <a:prstGeom prst="rect">
            <a:avLst/>
          </a:prstGeom>
          <a:noFill/>
        </p:spPr>
        <p:txBody>
          <a:bodyPr wrap="square" rtlCol="0">
            <a:spAutoFit/>
          </a:bodyPr>
          <a:lstStyle/>
          <a:p>
            <a:pPr algn="ctr"/>
            <a:r>
              <a:rPr lang="en-US" sz="2200" dirty="0" smtClean="0"/>
              <a:t>RNN Output</a:t>
            </a:r>
            <a:endParaRPr lang="en-US" sz="2200" dirty="0"/>
          </a:p>
        </p:txBody>
      </p:sp>
    </p:spTree>
    <p:extLst>
      <p:ext uri="{BB962C8B-B14F-4D97-AF65-F5344CB8AC3E}">
        <p14:creationId xmlns:p14="http://schemas.microsoft.com/office/powerpoint/2010/main" val="12799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Sensitive Training and Regularization</a:t>
            </a:r>
            <a:endParaRPr lang="en-US" dirty="0"/>
          </a:p>
        </p:txBody>
      </p:sp>
      <p:pic>
        <p:nvPicPr>
          <p:cNvPr id="4" name="Picture 3"/>
          <p:cNvPicPr>
            <a:picLocks noChangeAspect="1"/>
          </p:cNvPicPr>
          <p:nvPr/>
        </p:nvPicPr>
        <p:blipFill>
          <a:blip r:embed="rId2"/>
          <a:stretch>
            <a:fillRect/>
          </a:stretch>
        </p:blipFill>
        <p:spPr>
          <a:xfrm>
            <a:off x="4724400" y="2449597"/>
            <a:ext cx="3478847" cy="876829"/>
          </a:xfrm>
          <a:prstGeom prst="rect">
            <a:avLst/>
          </a:prstGeom>
        </p:spPr>
      </p:pic>
      <p:sp>
        <p:nvSpPr>
          <p:cNvPr id="6" name="TextBox 5"/>
          <p:cNvSpPr txBox="1"/>
          <p:nvPr/>
        </p:nvSpPr>
        <p:spPr>
          <a:xfrm>
            <a:off x="203199" y="2462175"/>
            <a:ext cx="2875282" cy="83099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dirty="0">
                <a:solidFill>
                  <a:schemeClr val="bg1"/>
                </a:solidFill>
                <a:latin typeface="Vivaldi" panose="03020602050506090804" pitchFamily="66" charset="0"/>
                <a:ea typeface="Arimo" panose="020B0604020202020204" pitchFamily="34" charset="0"/>
                <a:cs typeface="Arimo" panose="020B0604020202020204" pitchFamily="34" charset="0"/>
              </a:rPr>
              <a:t>l</a:t>
            </a:r>
            <a:r>
              <a:rPr lang="en-US" sz="2400" i="1" dirty="0" smtClean="0">
                <a:solidFill>
                  <a:schemeClr val="bg1"/>
                </a:solidFill>
              </a:rPr>
              <a:t>1</a:t>
            </a:r>
            <a:r>
              <a:rPr lang="en-US" sz="2400" dirty="0" smtClean="0">
                <a:solidFill>
                  <a:schemeClr val="bg1"/>
                </a:solidFill>
              </a:rPr>
              <a:t> Regularization of</a:t>
            </a:r>
          </a:p>
          <a:p>
            <a:pPr algn="ctr"/>
            <a:r>
              <a:rPr lang="en-US" sz="2400" dirty="0" smtClean="0">
                <a:solidFill>
                  <a:schemeClr val="bg1"/>
                </a:solidFill>
              </a:rPr>
              <a:t> Edge Weights</a:t>
            </a:r>
            <a:endParaRPr lang="en-US" sz="2400" dirty="0">
              <a:solidFill>
                <a:schemeClr val="bg1"/>
              </a:solidFill>
            </a:endParaRPr>
          </a:p>
        </p:txBody>
      </p:sp>
      <p:pic>
        <p:nvPicPr>
          <p:cNvPr id="7" name="Picture 6"/>
          <p:cNvPicPr>
            <a:picLocks noChangeAspect="1"/>
          </p:cNvPicPr>
          <p:nvPr/>
        </p:nvPicPr>
        <p:blipFill>
          <a:blip r:embed="rId3"/>
          <a:stretch>
            <a:fillRect/>
          </a:stretch>
        </p:blipFill>
        <p:spPr>
          <a:xfrm>
            <a:off x="3268043" y="4097913"/>
            <a:ext cx="8342833" cy="1164967"/>
          </a:xfrm>
          <a:prstGeom prst="rect">
            <a:avLst/>
          </a:prstGeom>
        </p:spPr>
      </p:pic>
      <p:sp>
        <p:nvSpPr>
          <p:cNvPr id="9" name="TextBox 8"/>
          <p:cNvSpPr txBox="1"/>
          <p:nvPr/>
        </p:nvSpPr>
        <p:spPr>
          <a:xfrm>
            <a:off x="203199" y="4229952"/>
            <a:ext cx="287528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400" dirty="0" smtClean="0">
                <a:solidFill>
                  <a:schemeClr val="bg1"/>
                </a:solidFill>
              </a:rPr>
              <a:t>Cost Sensitive Training</a:t>
            </a:r>
            <a:endParaRPr lang="en-US" sz="2400" dirty="0">
              <a:solidFill>
                <a:schemeClr val="bg1"/>
              </a:solidFill>
            </a:endParaRPr>
          </a:p>
        </p:txBody>
      </p:sp>
      <p:cxnSp>
        <p:nvCxnSpPr>
          <p:cNvPr id="10" name="Straight Arrow Connector 9"/>
          <p:cNvCxnSpPr/>
          <p:nvPr/>
        </p:nvCxnSpPr>
        <p:spPr>
          <a:xfrm flipH="1" flipV="1">
            <a:off x="7437120" y="4846320"/>
            <a:ext cx="1351280" cy="9091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7164978" y="5733651"/>
            <a:ext cx="3614782" cy="430887"/>
          </a:xfrm>
          <a:prstGeom prst="rect">
            <a:avLst/>
          </a:prstGeom>
          <a:noFill/>
        </p:spPr>
        <p:txBody>
          <a:bodyPr wrap="square" rtlCol="0">
            <a:spAutoFit/>
          </a:bodyPr>
          <a:lstStyle/>
          <a:p>
            <a:pPr algn="ctr"/>
            <a:r>
              <a:rPr lang="en-US" sz="2200" dirty="0" smtClean="0"/>
              <a:t>Inverse of  class k’s samples</a:t>
            </a:r>
            <a:endParaRPr lang="en-US" sz="2200" dirty="0"/>
          </a:p>
        </p:txBody>
      </p:sp>
    </p:spTree>
    <p:extLst>
      <p:ext uri="{BB962C8B-B14F-4D97-AF65-F5344CB8AC3E}">
        <p14:creationId xmlns:p14="http://schemas.microsoft.com/office/powerpoint/2010/main" val="85730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pPr marL="0" indent="0">
              <a:buNone/>
            </a:pPr>
            <a:r>
              <a:rPr lang="en-US" sz="3200" dirty="0" smtClean="0"/>
              <a:t>From MESA (</a:t>
            </a:r>
            <a:r>
              <a:rPr lang="en-US" sz="3200" dirty="0"/>
              <a:t>Multi-Ethnic </a:t>
            </a:r>
            <a:r>
              <a:rPr lang="en-US" sz="3200" dirty="0" smtClean="0"/>
              <a:t>Study of Atherosclerosis) dataset</a:t>
            </a:r>
          </a:p>
          <a:p>
            <a:r>
              <a:rPr lang="en-US" sz="3200" dirty="0" smtClean="0"/>
              <a:t>400 Sleep Apnea patients</a:t>
            </a:r>
          </a:p>
          <a:p>
            <a:r>
              <a:rPr lang="en-US" sz="3200" dirty="0" smtClean="0"/>
              <a:t>7.5 hours of sleep data per person</a:t>
            </a:r>
          </a:p>
          <a:p>
            <a:r>
              <a:rPr lang="en-US" sz="3200" dirty="0"/>
              <a:t>F</a:t>
            </a:r>
            <a:r>
              <a:rPr lang="en-US" sz="3200" dirty="0" smtClean="0"/>
              <a:t>low </a:t>
            </a:r>
            <a:r>
              <a:rPr lang="en-US" sz="3200" dirty="0"/>
              <a:t>signal is sampled at 32 </a:t>
            </a:r>
            <a:r>
              <a:rPr lang="en-US" sz="3200" dirty="0" smtClean="0"/>
              <a:t>Hz -&gt; 960 samples for every 30 second epoch.</a:t>
            </a:r>
          </a:p>
          <a:p>
            <a:r>
              <a:rPr lang="en-US" sz="3200" dirty="0" smtClean="0"/>
              <a:t>Has inter-rater agreement of 85% on the annotated sleep stages</a:t>
            </a:r>
          </a:p>
          <a:p>
            <a:endParaRPr lang="en-US" dirty="0"/>
          </a:p>
        </p:txBody>
      </p:sp>
    </p:spTree>
    <p:extLst>
      <p:ext uri="{BB962C8B-B14F-4D97-AF65-F5344CB8AC3E}">
        <p14:creationId xmlns:p14="http://schemas.microsoft.com/office/powerpoint/2010/main" val="254241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 Used</a:t>
            </a:r>
            <a:endParaRPr lang="en-US" dirty="0"/>
          </a:p>
        </p:txBody>
      </p:sp>
      <p:sp>
        <p:nvSpPr>
          <p:cNvPr id="3" name="Content Placeholder 2"/>
          <p:cNvSpPr>
            <a:spLocks noGrp="1"/>
          </p:cNvSpPr>
          <p:nvPr>
            <p:ph idx="1"/>
          </p:nvPr>
        </p:nvSpPr>
        <p:spPr>
          <a:xfrm>
            <a:off x="838200" y="1835785"/>
            <a:ext cx="10840720" cy="4351338"/>
          </a:xfrm>
        </p:spPr>
        <p:txBody>
          <a:bodyPr/>
          <a:lstStyle/>
          <a:p>
            <a:r>
              <a:rPr lang="en-US" dirty="0" smtClean="0">
                <a:solidFill>
                  <a:srgbClr val="FF0000"/>
                </a:solidFill>
              </a:rPr>
              <a:t>Accuracy</a:t>
            </a:r>
            <a:r>
              <a:rPr lang="en-US" dirty="0" smtClean="0"/>
              <a:t>: % of states accurately classified</a:t>
            </a:r>
          </a:p>
          <a:p>
            <a:r>
              <a:rPr lang="en-US" dirty="0" smtClean="0">
                <a:solidFill>
                  <a:srgbClr val="FF0000"/>
                </a:solidFill>
              </a:rPr>
              <a:t>Cohen’s Kappa</a:t>
            </a:r>
            <a:r>
              <a:rPr lang="en-US" dirty="0" smtClean="0"/>
              <a:t>: Degree of concordance between prediction and ground truth</a:t>
            </a:r>
          </a:p>
          <a:p>
            <a:r>
              <a:rPr lang="en-US" dirty="0" smtClean="0">
                <a:solidFill>
                  <a:srgbClr val="FF0000"/>
                </a:solidFill>
              </a:rPr>
              <a:t>Sleep Efficiency Mean Absolute Error (in %): </a:t>
            </a:r>
          </a:p>
          <a:p>
            <a:pPr marL="0" indent="0">
              <a:buNone/>
            </a:pPr>
            <a:r>
              <a:rPr lang="en-US" dirty="0" smtClean="0"/>
              <a:t>Sleep efficiency is a metric used for measuring the quality of sleep</a:t>
            </a:r>
            <a:endParaRPr lang="en-US" dirty="0"/>
          </a:p>
        </p:txBody>
      </p:sp>
      <p:pic>
        <p:nvPicPr>
          <p:cNvPr id="4" name="Picture 3"/>
          <p:cNvPicPr>
            <a:picLocks noChangeAspect="1"/>
          </p:cNvPicPr>
          <p:nvPr/>
        </p:nvPicPr>
        <p:blipFill>
          <a:blip r:embed="rId2"/>
          <a:stretch>
            <a:fillRect/>
          </a:stretch>
        </p:blipFill>
        <p:spPr>
          <a:xfrm>
            <a:off x="914400" y="4849335"/>
            <a:ext cx="3996083" cy="860268"/>
          </a:xfrm>
          <a:prstGeom prst="rect">
            <a:avLst/>
          </a:prstGeom>
        </p:spPr>
      </p:pic>
      <p:pic>
        <p:nvPicPr>
          <p:cNvPr id="5" name="Picture 4"/>
          <p:cNvPicPr>
            <a:picLocks noChangeAspect="1"/>
          </p:cNvPicPr>
          <p:nvPr/>
        </p:nvPicPr>
        <p:blipFill>
          <a:blip r:embed="rId3"/>
          <a:stretch>
            <a:fillRect/>
          </a:stretch>
        </p:blipFill>
        <p:spPr>
          <a:xfrm>
            <a:off x="5727037" y="4801906"/>
            <a:ext cx="3775766" cy="907697"/>
          </a:xfrm>
          <a:prstGeom prst="rect">
            <a:avLst/>
          </a:prstGeom>
        </p:spPr>
      </p:pic>
    </p:spTree>
    <p:extLst>
      <p:ext uri="{BB962C8B-B14F-4D97-AF65-F5344CB8AC3E}">
        <p14:creationId xmlns:p14="http://schemas.microsoft.com/office/powerpoint/2010/main" val="172638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a:xfrm>
            <a:off x="838200" y="1825625"/>
            <a:ext cx="10795000" cy="4351338"/>
          </a:xfrm>
        </p:spPr>
        <p:txBody>
          <a:bodyPr/>
          <a:lstStyle/>
          <a:p>
            <a:r>
              <a:rPr lang="en-US" dirty="0" smtClean="0"/>
              <a:t>Conditional Random Field: With signal power density features as input </a:t>
            </a:r>
          </a:p>
          <a:p>
            <a:r>
              <a:rPr lang="en-US" dirty="0" smtClean="0"/>
              <a:t>R-CNN (ResNet-RNN)</a:t>
            </a:r>
          </a:p>
          <a:p>
            <a:r>
              <a:rPr lang="en-US" dirty="0" smtClean="0"/>
              <a:t>Conditional Adversarial R-CNN </a:t>
            </a:r>
            <a:r>
              <a:rPr lang="en-US" dirty="0">
                <a:solidFill>
                  <a:srgbClr val="FF0000"/>
                </a:solidFill>
              </a:rPr>
              <a:t>(Zhao et al</a:t>
            </a:r>
            <a:r>
              <a:rPr lang="en-US" dirty="0" smtClean="0">
                <a:solidFill>
                  <a:srgbClr val="FF0000"/>
                </a:solidFill>
              </a:rPr>
              <a:t>.)</a:t>
            </a:r>
            <a:endParaRPr lang="en-US" dirty="0" smtClean="0"/>
          </a:p>
          <a:p>
            <a:r>
              <a:rPr lang="en-US" dirty="0" smtClean="0"/>
              <a:t>Attention R-CNN</a:t>
            </a:r>
          </a:p>
          <a:p>
            <a:endParaRPr lang="en-US" dirty="0" smtClean="0"/>
          </a:p>
          <a:p>
            <a:endParaRPr lang="en-US" dirty="0"/>
          </a:p>
        </p:txBody>
      </p:sp>
    </p:spTree>
    <p:extLst>
      <p:ext uri="{BB962C8B-B14F-4D97-AF65-F5344CB8AC3E}">
        <p14:creationId xmlns:p14="http://schemas.microsoft.com/office/powerpoint/2010/main" val="4067284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sz="3200" dirty="0"/>
              <a:t>Brain undergoes different activities during the sleep representing neurological </a:t>
            </a:r>
            <a:r>
              <a:rPr lang="en-US" sz="3200" dirty="0" smtClean="0"/>
              <a:t>functions </a:t>
            </a:r>
            <a:endParaRPr lang="en-US" sz="3200" dirty="0"/>
          </a:p>
          <a:p>
            <a:r>
              <a:rPr lang="en-US" sz="3200" dirty="0"/>
              <a:t>These activities have been identified as different stages of </a:t>
            </a:r>
            <a:r>
              <a:rPr lang="en-US" sz="3200" dirty="0" smtClean="0"/>
              <a:t>sleep</a:t>
            </a:r>
          </a:p>
          <a:p>
            <a:r>
              <a:rPr lang="en-US" sz="3200" dirty="0" smtClean="0"/>
              <a:t>Four major types of sleep stages: wake, light, deep, and REM</a:t>
            </a:r>
          </a:p>
          <a:p>
            <a:endParaRPr lang="en-US" sz="3200" dirty="0"/>
          </a:p>
        </p:txBody>
      </p:sp>
    </p:spTree>
    <p:extLst>
      <p:ext uri="{BB962C8B-B14F-4D97-AF65-F5344CB8AC3E}">
        <p14:creationId xmlns:p14="http://schemas.microsoft.com/office/powerpoint/2010/main" val="477556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4173428"/>
              </p:ext>
            </p:extLst>
          </p:nvPr>
        </p:nvGraphicFramePr>
        <p:xfrm>
          <a:off x="751841" y="1690688"/>
          <a:ext cx="11033760" cy="3977640"/>
        </p:xfrm>
        <a:graphic>
          <a:graphicData uri="http://schemas.openxmlformats.org/drawingml/2006/table">
            <a:tbl>
              <a:tblPr firstRow="1" bandRow="1">
                <a:tableStyleId>{ED083AE6-46FA-4A59-8FB0-9F97EB10719F}</a:tableStyleId>
              </a:tblPr>
              <a:tblGrid>
                <a:gridCol w="4683602">
                  <a:extLst>
                    <a:ext uri="{9D8B030D-6E8A-4147-A177-3AD203B41FA5}">
                      <a16:colId xmlns:a16="http://schemas.microsoft.com/office/drawing/2014/main" xmlns="" val="1926913129"/>
                    </a:ext>
                  </a:extLst>
                </a:gridCol>
                <a:gridCol w="1771914">
                  <a:extLst>
                    <a:ext uri="{9D8B030D-6E8A-4147-A177-3AD203B41FA5}">
                      <a16:colId xmlns:a16="http://schemas.microsoft.com/office/drawing/2014/main" xmlns="" val="2478758266"/>
                    </a:ext>
                  </a:extLst>
                </a:gridCol>
                <a:gridCol w="1570778">
                  <a:extLst>
                    <a:ext uri="{9D8B030D-6E8A-4147-A177-3AD203B41FA5}">
                      <a16:colId xmlns:a16="http://schemas.microsoft.com/office/drawing/2014/main" xmlns="" val="3888315447"/>
                    </a:ext>
                  </a:extLst>
                </a:gridCol>
                <a:gridCol w="3007466">
                  <a:extLst>
                    <a:ext uri="{9D8B030D-6E8A-4147-A177-3AD203B41FA5}">
                      <a16:colId xmlns:a16="http://schemas.microsoft.com/office/drawing/2014/main" xmlns="" val="3724344992"/>
                    </a:ext>
                  </a:extLst>
                </a:gridCol>
              </a:tblGrid>
              <a:tr h="370840">
                <a:tc>
                  <a:txBody>
                    <a:bodyPr/>
                    <a:lstStyle/>
                    <a:p>
                      <a:r>
                        <a:rPr lang="en-US" sz="2300" b="1" dirty="0" smtClean="0"/>
                        <a:t>Method</a:t>
                      </a:r>
                      <a:endParaRPr lang="en-US" sz="2300" b="1" dirty="0"/>
                    </a:p>
                  </a:txBody>
                  <a:tcPr/>
                </a:tc>
                <a:tc>
                  <a:txBody>
                    <a:bodyPr/>
                    <a:lstStyle/>
                    <a:p>
                      <a:pPr algn="ctr"/>
                      <a:r>
                        <a:rPr lang="en-US" sz="2300" b="1" dirty="0" smtClean="0"/>
                        <a:t>Accuracy (%)</a:t>
                      </a:r>
                      <a:endParaRPr lang="en-US" sz="2300" b="1" dirty="0"/>
                    </a:p>
                  </a:txBody>
                  <a:tcPr/>
                </a:tc>
                <a:tc>
                  <a:txBody>
                    <a:bodyPr/>
                    <a:lstStyle/>
                    <a:p>
                      <a:pPr algn="ctr"/>
                      <a:r>
                        <a:rPr lang="en-US" sz="2300" b="1" dirty="0" smtClean="0"/>
                        <a:t>Kappa</a:t>
                      </a:r>
                      <a:endParaRPr lang="en-US" sz="2300" b="1" dirty="0"/>
                    </a:p>
                  </a:txBody>
                  <a:tcPr/>
                </a:tc>
                <a:tc>
                  <a:txBody>
                    <a:bodyPr/>
                    <a:lstStyle/>
                    <a:p>
                      <a:pPr algn="ctr"/>
                      <a:r>
                        <a:rPr lang="en-US" sz="2300" b="1" dirty="0" smtClean="0"/>
                        <a:t>S</a:t>
                      </a:r>
                      <a:r>
                        <a:rPr lang="en-US" sz="2300" b="1" baseline="0" dirty="0" smtClean="0"/>
                        <a:t>leep Efficiency MAE % </a:t>
                      </a:r>
                      <a:endParaRPr lang="en-US" sz="2300" b="1" dirty="0"/>
                    </a:p>
                  </a:txBody>
                  <a:tcPr/>
                </a:tc>
                <a:extLst>
                  <a:ext uri="{0D108BD9-81ED-4DB2-BD59-A6C34878D82A}">
                    <a16:rowId xmlns:a16="http://schemas.microsoft.com/office/drawing/2014/main" xmlns="" val="2682512774"/>
                  </a:ext>
                </a:extLst>
              </a:tr>
              <a:tr h="370840">
                <a:tc>
                  <a:txBody>
                    <a:bodyPr/>
                    <a:lstStyle/>
                    <a:p>
                      <a:r>
                        <a:rPr lang="en-US" sz="2300" dirty="0" smtClean="0">
                          <a:solidFill>
                            <a:schemeClr val="tx1"/>
                          </a:solidFill>
                        </a:rPr>
                        <a:t>Conditional Random Field</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52.4</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0.28</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29.4</a:t>
                      </a:r>
                      <a:endParaRPr lang="en-US" sz="2300" dirty="0">
                        <a:solidFill>
                          <a:schemeClr val="tx1"/>
                        </a:solidFill>
                      </a:endParaRPr>
                    </a:p>
                  </a:txBody>
                  <a:tcPr>
                    <a:solidFill>
                      <a:schemeClr val="accent4"/>
                    </a:solidFill>
                  </a:tcPr>
                </a:tc>
                <a:extLst>
                  <a:ext uri="{0D108BD9-81ED-4DB2-BD59-A6C34878D82A}">
                    <a16:rowId xmlns:a16="http://schemas.microsoft.com/office/drawing/2014/main" xmlns="" val="3030715209"/>
                  </a:ext>
                </a:extLst>
              </a:tr>
              <a:tr h="370840">
                <a:tc>
                  <a:txBody>
                    <a:bodyPr/>
                    <a:lstStyle/>
                    <a:p>
                      <a:r>
                        <a:rPr lang="en-US" sz="2300" dirty="0" smtClean="0">
                          <a:solidFill>
                            <a:schemeClr val="tx1"/>
                          </a:solidFill>
                        </a:rPr>
                        <a:t>R-CNN</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71.5</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0.49</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12.5</a:t>
                      </a:r>
                      <a:endParaRPr lang="en-US" sz="2300" dirty="0">
                        <a:solidFill>
                          <a:schemeClr val="tx1"/>
                        </a:solidFill>
                      </a:endParaRPr>
                    </a:p>
                  </a:txBody>
                  <a:tcPr>
                    <a:solidFill>
                      <a:schemeClr val="accent4"/>
                    </a:solidFill>
                  </a:tcPr>
                </a:tc>
                <a:extLst>
                  <a:ext uri="{0D108BD9-81ED-4DB2-BD59-A6C34878D82A}">
                    <a16:rowId xmlns:a16="http://schemas.microsoft.com/office/drawing/2014/main" xmlns="" val="369596859"/>
                  </a:ext>
                </a:extLst>
              </a:tr>
              <a:tr h="370840">
                <a:tc>
                  <a:txBody>
                    <a:bodyPr/>
                    <a:lstStyle/>
                    <a:p>
                      <a:r>
                        <a:rPr lang="en-US" sz="2300" dirty="0" smtClean="0">
                          <a:solidFill>
                            <a:schemeClr val="tx1"/>
                          </a:solidFill>
                        </a:rPr>
                        <a:t>Conditional Adversarial </a:t>
                      </a:r>
                      <a:r>
                        <a:rPr lang="en-US" sz="2300" dirty="0" smtClean="0">
                          <a:solidFill>
                            <a:srgbClr val="FF0000"/>
                          </a:solidFill>
                        </a:rPr>
                        <a:t>(Zhao et al.)</a:t>
                      </a:r>
                      <a:endParaRPr lang="en-US" sz="2300" dirty="0">
                        <a:solidFill>
                          <a:srgbClr val="FF0000"/>
                        </a:solidFill>
                      </a:endParaRPr>
                    </a:p>
                  </a:txBody>
                  <a:tcPr>
                    <a:solidFill>
                      <a:schemeClr val="accent4"/>
                    </a:solidFill>
                  </a:tcPr>
                </a:tc>
                <a:tc>
                  <a:txBody>
                    <a:bodyPr/>
                    <a:lstStyle/>
                    <a:p>
                      <a:pPr algn="ctr"/>
                      <a:r>
                        <a:rPr lang="en-US" sz="2300" dirty="0" smtClean="0">
                          <a:solidFill>
                            <a:schemeClr val="tx1"/>
                          </a:solidFill>
                        </a:rPr>
                        <a:t>71.1</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0.49</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12.6</a:t>
                      </a:r>
                      <a:endParaRPr lang="en-US" sz="2300" dirty="0">
                        <a:solidFill>
                          <a:schemeClr val="tx1"/>
                        </a:solidFill>
                      </a:endParaRPr>
                    </a:p>
                  </a:txBody>
                  <a:tcPr>
                    <a:solidFill>
                      <a:schemeClr val="accent4"/>
                    </a:solidFill>
                  </a:tcPr>
                </a:tc>
                <a:extLst>
                  <a:ext uri="{0D108BD9-81ED-4DB2-BD59-A6C34878D82A}">
                    <a16:rowId xmlns:a16="http://schemas.microsoft.com/office/drawing/2014/main" xmlns="" val="1331119623"/>
                  </a:ext>
                </a:extLst>
              </a:tr>
              <a:tr h="370840">
                <a:tc>
                  <a:txBody>
                    <a:bodyPr/>
                    <a:lstStyle/>
                    <a:p>
                      <a:r>
                        <a:rPr lang="en-US" sz="2300" dirty="0" smtClean="0">
                          <a:solidFill>
                            <a:schemeClr val="tx1"/>
                          </a:solidFill>
                        </a:rPr>
                        <a:t>Attentional</a:t>
                      </a:r>
                      <a:r>
                        <a:rPr lang="en-US" sz="2300" baseline="0" dirty="0" smtClean="0">
                          <a:solidFill>
                            <a:schemeClr val="tx1"/>
                          </a:solidFill>
                        </a:rPr>
                        <a:t> R-CNN</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70.7</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0.48</a:t>
                      </a:r>
                      <a:endParaRPr lang="en-US" sz="2300" dirty="0">
                        <a:solidFill>
                          <a:schemeClr val="tx1"/>
                        </a:solidFill>
                      </a:endParaRPr>
                    </a:p>
                  </a:txBody>
                  <a:tcPr>
                    <a:solidFill>
                      <a:schemeClr val="accent4"/>
                    </a:solidFill>
                  </a:tcPr>
                </a:tc>
                <a:tc>
                  <a:txBody>
                    <a:bodyPr/>
                    <a:lstStyle/>
                    <a:p>
                      <a:pPr algn="ctr"/>
                      <a:r>
                        <a:rPr lang="en-US" sz="2300" dirty="0" smtClean="0">
                          <a:solidFill>
                            <a:schemeClr val="tx1"/>
                          </a:solidFill>
                        </a:rPr>
                        <a:t>12.8</a:t>
                      </a:r>
                      <a:endParaRPr lang="en-US" sz="2300" dirty="0">
                        <a:solidFill>
                          <a:schemeClr val="tx1"/>
                        </a:solidFill>
                      </a:endParaRPr>
                    </a:p>
                  </a:txBody>
                  <a:tcPr>
                    <a:solidFill>
                      <a:schemeClr val="accent4"/>
                    </a:solidFill>
                  </a:tcPr>
                </a:tc>
                <a:extLst>
                  <a:ext uri="{0D108BD9-81ED-4DB2-BD59-A6C34878D82A}">
                    <a16:rowId xmlns:a16="http://schemas.microsoft.com/office/drawing/2014/main" xmlns="" val="1571397796"/>
                  </a:ext>
                </a:extLst>
              </a:tr>
              <a:tr h="175577">
                <a:tc>
                  <a:txBody>
                    <a:bodyPr/>
                    <a:lstStyle/>
                    <a:p>
                      <a:r>
                        <a:rPr lang="en-US" sz="2300" dirty="0" smtClean="0">
                          <a:solidFill>
                            <a:schemeClr val="bg1"/>
                          </a:solidFill>
                        </a:rPr>
                        <a:t>Neural CRF</a:t>
                      </a:r>
                      <a:endParaRPr lang="en-US" sz="2300" dirty="0">
                        <a:solidFill>
                          <a:schemeClr val="bg1"/>
                        </a:solidFill>
                      </a:endParaRPr>
                    </a:p>
                  </a:txBody>
                  <a:tcPr>
                    <a:lnL w="12700" cmpd="sng">
                      <a:noFill/>
                    </a:lnL>
                    <a:lnR w="12700" cmpd="sng">
                      <a:noFill/>
                    </a:lnR>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72.3</a:t>
                      </a:r>
                      <a:endParaRPr lang="en-US" sz="2300" dirty="0">
                        <a:solidFill>
                          <a:schemeClr val="bg1"/>
                        </a:solidFill>
                      </a:endParaRPr>
                    </a:p>
                  </a:txBody>
                  <a:tcPr>
                    <a:lnL w="12700" cmpd="sng">
                      <a:noFill/>
                    </a:lnL>
                    <a:lnR w="12700" cmpd="sng">
                      <a:noFill/>
                    </a:lnR>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0.54</a:t>
                      </a:r>
                      <a:endParaRPr lang="en-US" sz="2300" dirty="0">
                        <a:solidFill>
                          <a:schemeClr val="bg1"/>
                        </a:solidFill>
                      </a:endParaRPr>
                    </a:p>
                  </a:txBody>
                  <a:tcPr>
                    <a:lnL w="12700" cmpd="sng">
                      <a:noFill/>
                    </a:lnL>
                    <a:lnR w="12700" cmpd="sng">
                      <a:noFill/>
                    </a:lnR>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10.9</a:t>
                      </a:r>
                      <a:endParaRPr lang="en-US" sz="2300" dirty="0">
                        <a:solidFill>
                          <a:schemeClr val="bg1"/>
                        </a:solidFill>
                      </a:endParaRPr>
                    </a:p>
                  </a:txBody>
                  <a:tcPr>
                    <a:lnL w="12700" cmpd="sng">
                      <a:noFill/>
                    </a:lnL>
                    <a:lnR w="12700" cmpd="sng">
                      <a:noFill/>
                    </a:lnR>
                    <a:lnB w="12700" cmpd="sng">
                      <a:noFill/>
                    </a:lnB>
                    <a:lnTlToBr w="12700" cmpd="sng">
                      <a:noFill/>
                      <a:prstDash val="solid"/>
                    </a:lnTlToBr>
                    <a:lnBlToTr w="12700" cmpd="sng">
                      <a:noFill/>
                      <a:prstDash val="solid"/>
                    </a:lnBlToTr>
                    <a:solidFill>
                      <a:schemeClr val="accent4">
                        <a:lumMod val="50000"/>
                      </a:schemeClr>
                    </a:solidFill>
                  </a:tcPr>
                </a:tc>
                <a:extLst>
                  <a:ext uri="{0D108BD9-81ED-4DB2-BD59-A6C34878D82A}">
                    <a16:rowId xmlns:a16="http://schemas.microsoft.com/office/drawing/2014/main" xmlns="" val="3817791048"/>
                  </a:ext>
                </a:extLst>
              </a:tr>
              <a:tr h="370840">
                <a:tc>
                  <a:txBody>
                    <a:bodyPr/>
                    <a:lstStyle/>
                    <a:p>
                      <a:r>
                        <a:rPr lang="en-US" sz="2300" dirty="0" smtClean="0">
                          <a:solidFill>
                            <a:schemeClr val="bg1"/>
                          </a:solidFill>
                        </a:rPr>
                        <a:t>Neural CRF (order 2)</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72.5</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0.55</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10.8</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extLst>
                  <a:ext uri="{0D108BD9-81ED-4DB2-BD59-A6C34878D82A}">
                    <a16:rowId xmlns:a16="http://schemas.microsoft.com/office/drawing/2014/main" xmlns="" val="571513724"/>
                  </a:ext>
                </a:extLst>
              </a:tr>
              <a:tr h="370840">
                <a:tc>
                  <a:txBody>
                    <a:bodyPr/>
                    <a:lstStyle/>
                    <a:p>
                      <a:r>
                        <a:rPr lang="en-US" sz="2300" dirty="0" smtClean="0">
                          <a:solidFill>
                            <a:schemeClr val="bg1"/>
                          </a:solidFill>
                        </a:rPr>
                        <a:t>Cost Sensitive Neural</a:t>
                      </a:r>
                      <a:r>
                        <a:rPr lang="en-US" sz="2300" baseline="0" dirty="0" smtClean="0">
                          <a:solidFill>
                            <a:schemeClr val="bg1"/>
                          </a:solidFill>
                        </a:rPr>
                        <a:t> CRF </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73.9</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0.56</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dirty="0" smtClean="0">
                          <a:solidFill>
                            <a:schemeClr val="bg1"/>
                          </a:solidFill>
                        </a:rPr>
                        <a:t>10.3</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extLst>
                  <a:ext uri="{0D108BD9-81ED-4DB2-BD59-A6C34878D82A}">
                    <a16:rowId xmlns:a16="http://schemas.microsoft.com/office/drawing/2014/main" xmlns="" val="419247913"/>
                  </a:ext>
                </a:extLst>
              </a:tr>
              <a:tr h="370840">
                <a:tc>
                  <a:txBody>
                    <a:bodyPr/>
                    <a:lstStyle/>
                    <a:p>
                      <a:r>
                        <a:rPr lang="en-US" sz="2300" dirty="0" smtClean="0">
                          <a:solidFill>
                            <a:schemeClr val="bg1"/>
                          </a:solidFill>
                        </a:rPr>
                        <a:t>Regularized Cost Sensitive Neural CRF</a:t>
                      </a:r>
                      <a:endParaRPr lang="en-US" sz="23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b="1" dirty="0" smtClean="0">
                          <a:solidFill>
                            <a:srgbClr val="FFFF00"/>
                          </a:solidFill>
                        </a:rPr>
                        <a:t>74.1</a:t>
                      </a:r>
                      <a:endParaRPr lang="en-US" sz="23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b="1" dirty="0" smtClean="0">
                          <a:solidFill>
                            <a:srgbClr val="FFFF00"/>
                          </a:solidFill>
                        </a:rPr>
                        <a:t>0.57</a:t>
                      </a:r>
                      <a:endParaRPr lang="en-US" sz="23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US" sz="2300" b="1" dirty="0" smtClean="0">
                          <a:solidFill>
                            <a:srgbClr val="FFFF00"/>
                          </a:solidFill>
                        </a:rPr>
                        <a:t>9.9</a:t>
                      </a:r>
                      <a:endParaRPr lang="en-US" sz="23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50000"/>
                      </a:schemeClr>
                    </a:solidFill>
                  </a:tcPr>
                </a:tc>
                <a:extLst>
                  <a:ext uri="{0D108BD9-81ED-4DB2-BD59-A6C34878D82A}">
                    <a16:rowId xmlns:a16="http://schemas.microsoft.com/office/drawing/2014/main" xmlns="" val="528850506"/>
                  </a:ext>
                </a:extLst>
              </a:tr>
            </a:tbl>
          </a:graphicData>
        </a:graphic>
      </p:graphicFrame>
    </p:spTree>
    <p:extLst>
      <p:ext uri="{BB962C8B-B14F-4D97-AF65-F5344CB8AC3E}">
        <p14:creationId xmlns:p14="http://schemas.microsoft.com/office/powerpoint/2010/main" val="3496195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949440" y="5466079"/>
            <a:ext cx="4404360" cy="833121"/>
          </a:xfrm>
        </p:spPr>
        <p:txBody>
          <a:bodyPr>
            <a:normAutofit fontScale="92500"/>
          </a:bodyPr>
          <a:lstStyle/>
          <a:p>
            <a:pPr marL="0" indent="0" algn="ctr">
              <a:buNone/>
            </a:pPr>
            <a:r>
              <a:rPr lang="en-US" dirty="0"/>
              <a:t>t</a:t>
            </a:r>
            <a:r>
              <a:rPr lang="en-US" dirty="0" smtClean="0"/>
              <a:t>-SNE clusters for embeddings from the GRU layer</a:t>
            </a:r>
            <a:endParaRPr lang="en-US" dirty="0"/>
          </a:p>
        </p:txBody>
      </p:sp>
      <p:pic>
        <p:nvPicPr>
          <p:cNvPr id="4" name="Picture 3"/>
          <p:cNvPicPr>
            <a:picLocks noChangeAspect="1"/>
          </p:cNvPicPr>
          <p:nvPr/>
        </p:nvPicPr>
        <p:blipFill>
          <a:blip r:embed="rId2"/>
          <a:stretch>
            <a:fillRect/>
          </a:stretch>
        </p:blipFill>
        <p:spPr>
          <a:xfrm>
            <a:off x="6631956" y="1876425"/>
            <a:ext cx="4815189" cy="3203575"/>
          </a:xfrm>
          <a:prstGeom prst="rect">
            <a:avLst/>
          </a:prstGeom>
        </p:spPr>
      </p:pic>
      <p:pic>
        <p:nvPicPr>
          <p:cNvPr id="5" name="Picture 4"/>
          <p:cNvPicPr>
            <a:picLocks noChangeAspect="1"/>
          </p:cNvPicPr>
          <p:nvPr/>
        </p:nvPicPr>
        <p:blipFill>
          <a:blip r:embed="rId3"/>
          <a:stretch>
            <a:fillRect/>
          </a:stretch>
        </p:blipFill>
        <p:spPr>
          <a:xfrm>
            <a:off x="1926907" y="1876425"/>
            <a:ext cx="3705225" cy="3495675"/>
          </a:xfrm>
          <a:prstGeom prst="rect">
            <a:avLst/>
          </a:prstGeom>
        </p:spPr>
      </p:pic>
      <p:sp>
        <p:nvSpPr>
          <p:cNvPr id="6" name="Content Placeholder 2"/>
          <p:cNvSpPr txBox="1">
            <a:spLocks/>
          </p:cNvSpPr>
          <p:nvPr/>
        </p:nvSpPr>
        <p:spPr>
          <a:xfrm>
            <a:off x="1926907" y="5659119"/>
            <a:ext cx="4404360" cy="833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Sleep stage transition matrix from CRF layer</a:t>
            </a:r>
            <a:endParaRPr lang="en-US" dirty="0"/>
          </a:p>
        </p:txBody>
      </p:sp>
    </p:spTree>
    <p:extLst>
      <p:ext uri="{BB962C8B-B14F-4D97-AF65-F5344CB8AC3E}">
        <p14:creationId xmlns:p14="http://schemas.microsoft.com/office/powerpoint/2010/main" val="322836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pSp>
        <p:nvGrpSpPr>
          <p:cNvPr id="8" name="Group 7"/>
          <p:cNvGrpSpPr/>
          <p:nvPr/>
        </p:nvGrpSpPr>
        <p:grpSpPr>
          <a:xfrm>
            <a:off x="1502228" y="1874383"/>
            <a:ext cx="4342860" cy="4678817"/>
            <a:chOff x="1502228" y="1874383"/>
            <a:chExt cx="4342860" cy="4678817"/>
          </a:xfrm>
        </p:grpSpPr>
        <p:pic>
          <p:nvPicPr>
            <p:cNvPr id="4" name="Picture 3"/>
            <p:cNvPicPr>
              <a:picLocks noChangeAspect="1"/>
            </p:cNvPicPr>
            <p:nvPr/>
          </p:nvPicPr>
          <p:blipFill>
            <a:blip r:embed="rId2"/>
            <a:stretch>
              <a:fillRect/>
            </a:stretch>
          </p:blipFill>
          <p:spPr>
            <a:xfrm>
              <a:off x="1502228" y="1874383"/>
              <a:ext cx="4342860" cy="4678817"/>
            </a:xfrm>
            <a:prstGeom prst="rect">
              <a:avLst/>
            </a:prstGeom>
          </p:spPr>
        </p:pic>
        <p:sp>
          <p:nvSpPr>
            <p:cNvPr id="6" name="Rectangle 5"/>
            <p:cNvSpPr/>
            <p:nvPr/>
          </p:nvSpPr>
          <p:spPr>
            <a:xfrm>
              <a:off x="2220686" y="6117771"/>
              <a:ext cx="468085" cy="435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6226628" y="1813644"/>
            <a:ext cx="4648199" cy="4753289"/>
            <a:chOff x="6226628" y="1813644"/>
            <a:chExt cx="4648199" cy="4753289"/>
          </a:xfrm>
        </p:grpSpPr>
        <p:pic>
          <p:nvPicPr>
            <p:cNvPr id="5" name="Picture 4"/>
            <p:cNvPicPr>
              <a:picLocks noChangeAspect="1"/>
            </p:cNvPicPr>
            <p:nvPr/>
          </p:nvPicPr>
          <p:blipFill>
            <a:blip r:embed="rId3"/>
            <a:stretch>
              <a:fillRect/>
            </a:stretch>
          </p:blipFill>
          <p:spPr>
            <a:xfrm>
              <a:off x="6226628" y="1813644"/>
              <a:ext cx="4648199" cy="4753289"/>
            </a:xfrm>
            <a:prstGeom prst="rect">
              <a:avLst/>
            </a:prstGeom>
          </p:spPr>
        </p:pic>
        <p:sp>
          <p:nvSpPr>
            <p:cNvPr id="7" name="Rectangle 6"/>
            <p:cNvSpPr/>
            <p:nvPr/>
          </p:nvSpPr>
          <p:spPr>
            <a:xfrm>
              <a:off x="6270441" y="6098847"/>
              <a:ext cx="468085" cy="435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0219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36651" y="2472300"/>
            <a:ext cx="7000240" cy="2722893"/>
          </a:xfrm>
          <a:prstGeom prst="rect">
            <a:avLst/>
          </a:prstGeom>
        </p:spPr>
      </p:pic>
      <p:sp>
        <p:nvSpPr>
          <p:cNvPr id="6" name="Rectangle 5"/>
          <p:cNvSpPr/>
          <p:nvPr/>
        </p:nvSpPr>
        <p:spPr>
          <a:xfrm>
            <a:off x="544243" y="1518676"/>
            <a:ext cx="10900998" cy="830997"/>
          </a:xfrm>
          <a:prstGeom prst="rect">
            <a:avLst/>
          </a:prstGeom>
        </p:spPr>
        <p:txBody>
          <a:bodyPr wrap="square">
            <a:spAutoFit/>
          </a:bodyPr>
          <a:lstStyle/>
          <a:p>
            <a:r>
              <a:rPr lang="en-US" sz="2400" dirty="0" smtClean="0">
                <a:latin typeface="Arial" panose="020B0604020202020204" pitchFamily="34" charset="0"/>
              </a:rPr>
              <a:t>View decision made by the deep network using saliency map technique from </a:t>
            </a:r>
            <a:r>
              <a:rPr lang="en-US" sz="2400" dirty="0" err="1" smtClean="0">
                <a:latin typeface="Arial" panose="020B0604020202020204" pitchFamily="34" charset="0"/>
              </a:rPr>
              <a:t>Simonyan</a:t>
            </a:r>
            <a:r>
              <a:rPr lang="en-US" sz="2400" dirty="0" smtClean="0">
                <a:latin typeface="Arial" panose="020B0604020202020204" pitchFamily="34" charset="0"/>
              </a:rPr>
              <a:t> et al. [2]</a:t>
            </a:r>
            <a:endParaRPr lang="en-US" sz="2400" dirty="0"/>
          </a:p>
        </p:txBody>
      </p:sp>
      <p:sp>
        <p:nvSpPr>
          <p:cNvPr id="3" name="Title 2"/>
          <p:cNvSpPr>
            <a:spLocks noGrp="1"/>
          </p:cNvSpPr>
          <p:nvPr>
            <p:ph type="title"/>
          </p:nvPr>
        </p:nvSpPr>
        <p:spPr/>
        <p:txBody>
          <a:bodyPr/>
          <a:lstStyle/>
          <a:p>
            <a:r>
              <a:rPr lang="en-US" dirty="0"/>
              <a:t>Sample Saliency Map</a:t>
            </a:r>
          </a:p>
        </p:txBody>
      </p:sp>
      <p:sp>
        <p:nvSpPr>
          <p:cNvPr id="2" name="TextBox 1"/>
          <p:cNvSpPr txBox="1"/>
          <p:nvPr/>
        </p:nvSpPr>
        <p:spPr>
          <a:xfrm>
            <a:off x="1178560" y="5425440"/>
            <a:ext cx="9662160" cy="954107"/>
          </a:xfrm>
          <a:prstGeom prst="rect">
            <a:avLst/>
          </a:prstGeom>
          <a:noFill/>
        </p:spPr>
        <p:txBody>
          <a:bodyPr wrap="square" rtlCol="0">
            <a:spAutoFit/>
          </a:bodyPr>
          <a:lstStyle/>
          <a:p>
            <a:r>
              <a:rPr lang="en-US" sz="2800" dirty="0" smtClean="0"/>
              <a:t>(a) </a:t>
            </a:r>
            <a:r>
              <a:rPr lang="en-US" sz="2800" dirty="0" smtClean="0">
                <a:solidFill>
                  <a:schemeClr val="accent4"/>
                </a:solidFill>
              </a:rPr>
              <a:t>Awake</a:t>
            </a:r>
            <a:r>
              <a:rPr lang="en-US" sz="2800" dirty="0" smtClean="0"/>
              <a:t> sleep has </a:t>
            </a:r>
            <a:r>
              <a:rPr lang="en-US" sz="2800" dirty="0" smtClean="0">
                <a:solidFill>
                  <a:srgbClr val="FF0000"/>
                </a:solidFill>
              </a:rPr>
              <a:t>smooth</a:t>
            </a:r>
            <a:r>
              <a:rPr lang="en-US" sz="2800" dirty="0" smtClean="0"/>
              <a:t> and </a:t>
            </a:r>
            <a:r>
              <a:rPr lang="en-US" sz="2800" dirty="0" smtClean="0">
                <a:solidFill>
                  <a:srgbClr val="FF0000"/>
                </a:solidFill>
              </a:rPr>
              <a:t>deep</a:t>
            </a:r>
            <a:r>
              <a:rPr lang="en-US" sz="2800" dirty="0" smtClean="0"/>
              <a:t> inhale and exhale cycle</a:t>
            </a:r>
          </a:p>
          <a:p>
            <a:r>
              <a:rPr lang="en-US" sz="2800" dirty="0" smtClean="0"/>
              <a:t>(b) </a:t>
            </a:r>
            <a:r>
              <a:rPr lang="en-US" sz="2800" dirty="0" smtClean="0">
                <a:solidFill>
                  <a:schemeClr val="accent5"/>
                </a:solidFill>
              </a:rPr>
              <a:t>REM</a:t>
            </a:r>
            <a:r>
              <a:rPr lang="en-US" sz="2800" dirty="0" smtClean="0"/>
              <a:t> sleep has </a:t>
            </a:r>
            <a:r>
              <a:rPr lang="en-US" sz="2800" dirty="0" smtClean="0">
                <a:solidFill>
                  <a:srgbClr val="00B0F0"/>
                </a:solidFill>
              </a:rPr>
              <a:t>irregular pattern </a:t>
            </a:r>
            <a:r>
              <a:rPr lang="en-US" sz="2800" dirty="0"/>
              <a:t>inhale and exhale </a:t>
            </a:r>
            <a:r>
              <a:rPr lang="en-US" sz="2800" dirty="0" smtClean="0"/>
              <a:t>cycle</a:t>
            </a:r>
            <a:endParaRPr lang="en-US" sz="2800" dirty="0"/>
          </a:p>
        </p:txBody>
      </p:sp>
    </p:spTree>
    <p:extLst>
      <p:ext uri="{BB962C8B-B14F-4D97-AF65-F5344CB8AC3E}">
        <p14:creationId xmlns:p14="http://schemas.microsoft.com/office/powerpoint/2010/main" val="3129352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853"/>
          <a:stretch/>
        </p:blipFill>
        <p:spPr>
          <a:xfrm>
            <a:off x="1892074" y="1825625"/>
            <a:ext cx="7536406" cy="2868689"/>
          </a:xfrm>
          <a:prstGeom prst="rect">
            <a:avLst/>
          </a:prstGeom>
        </p:spPr>
      </p:pic>
      <p:sp>
        <p:nvSpPr>
          <p:cNvPr id="5" name="Title 2"/>
          <p:cNvSpPr>
            <a:spLocks noGrp="1"/>
          </p:cNvSpPr>
          <p:nvPr>
            <p:ph type="title"/>
          </p:nvPr>
        </p:nvSpPr>
        <p:spPr/>
        <p:txBody>
          <a:bodyPr/>
          <a:lstStyle/>
          <a:p>
            <a:r>
              <a:rPr lang="en-US" dirty="0"/>
              <a:t>Sample Saliency Map</a:t>
            </a:r>
          </a:p>
        </p:txBody>
      </p:sp>
      <p:sp>
        <p:nvSpPr>
          <p:cNvPr id="2" name="TextBox 1"/>
          <p:cNvSpPr txBox="1"/>
          <p:nvPr/>
        </p:nvSpPr>
        <p:spPr>
          <a:xfrm>
            <a:off x="1737360" y="4937760"/>
            <a:ext cx="8971280" cy="954107"/>
          </a:xfrm>
          <a:prstGeom prst="rect">
            <a:avLst/>
          </a:prstGeom>
          <a:noFill/>
        </p:spPr>
        <p:txBody>
          <a:bodyPr wrap="square" rtlCol="0">
            <a:spAutoFit/>
          </a:bodyPr>
          <a:lstStyle/>
          <a:p>
            <a:r>
              <a:rPr lang="en-US" sz="2800" dirty="0" smtClean="0"/>
              <a:t>(c) </a:t>
            </a:r>
            <a:r>
              <a:rPr lang="en-US" sz="2800" dirty="0">
                <a:solidFill>
                  <a:schemeClr val="accent6"/>
                </a:solidFill>
              </a:rPr>
              <a:t>Light</a:t>
            </a:r>
            <a:r>
              <a:rPr lang="en-US" sz="2800" dirty="0"/>
              <a:t> sleep  has comparatively </a:t>
            </a:r>
            <a:r>
              <a:rPr lang="en-US" sz="2800" dirty="0">
                <a:solidFill>
                  <a:srgbClr val="FF0000"/>
                </a:solidFill>
              </a:rPr>
              <a:t>shallow</a:t>
            </a:r>
            <a:r>
              <a:rPr lang="en-US" sz="2800" dirty="0"/>
              <a:t> respiratory cycle </a:t>
            </a:r>
          </a:p>
          <a:p>
            <a:r>
              <a:rPr lang="en-US" sz="2800" dirty="0" smtClean="0"/>
              <a:t>(d) </a:t>
            </a:r>
            <a:r>
              <a:rPr lang="en-US" sz="2800" dirty="0" smtClean="0">
                <a:solidFill>
                  <a:schemeClr val="accent2"/>
                </a:solidFill>
              </a:rPr>
              <a:t>Deep</a:t>
            </a:r>
            <a:r>
              <a:rPr lang="en-US" sz="2800" dirty="0" smtClean="0"/>
              <a:t> sleep has sharp inhale but </a:t>
            </a:r>
            <a:r>
              <a:rPr lang="en-US" sz="2800" dirty="0" smtClean="0">
                <a:solidFill>
                  <a:srgbClr val="00B0F0"/>
                </a:solidFill>
              </a:rPr>
              <a:t>slow exhale </a:t>
            </a:r>
            <a:r>
              <a:rPr lang="en-US" sz="2800" dirty="0" smtClean="0"/>
              <a:t>patterns</a:t>
            </a:r>
          </a:p>
        </p:txBody>
      </p:sp>
    </p:spTree>
    <p:extLst>
      <p:ext uri="{BB962C8B-B14F-4D97-AF65-F5344CB8AC3E}">
        <p14:creationId xmlns:p14="http://schemas.microsoft.com/office/powerpoint/2010/main" val="2588216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sz="3200" dirty="0" smtClean="0"/>
              <a:t>Our </a:t>
            </a:r>
            <a:r>
              <a:rPr lang="en-US" sz="3200" dirty="0" smtClean="0">
                <a:solidFill>
                  <a:schemeClr val="accent2"/>
                </a:solidFill>
              </a:rPr>
              <a:t>first </a:t>
            </a:r>
            <a:r>
              <a:rPr lang="en-US" sz="3200" dirty="0">
                <a:solidFill>
                  <a:schemeClr val="accent2"/>
                </a:solidFill>
              </a:rPr>
              <a:t>study </a:t>
            </a:r>
            <a:r>
              <a:rPr lang="en-US" sz="3200" dirty="0"/>
              <a:t>on using flow </a:t>
            </a:r>
            <a:r>
              <a:rPr lang="en-US" sz="3200" dirty="0" smtClean="0"/>
              <a:t>signal for </a:t>
            </a:r>
            <a:r>
              <a:rPr lang="en-US" sz="3200" dirty="0"/>
              <a:t>automated sleep </a:t>
            </a:r>
            <a:r>
              <a:rPr lang="en-US" sz="3200" dirty="0" smtClean="0"/>
              <a:t>staging shows that we can find the </a:t>
            </a:r>
            <a:r>
              <a:rPr lang="en-US" sz="3200" dirty="0" smtClean="0">
                <a:solidFill>
                  <a:schemeClr val="accent1"/>
                </a:solidFill>
              </a:rPr>
              <a:t>wake</a:t>
            </a:r>
            <a:r>
              <a:rPr lang="en-US" sz="3200" dirty="0" smtClean="0"/>
              <a:t> and </a:t>
            </a:r>
            <a:r>
              <a:rPr lang="en-US" sz="3200" dirty="0" smtClean="0">
                <a:solidFill>
                  <a:schemeClr val="accent1"/>
                </a:solidFill>
              </a:rPr>
              <a:t>light</a:t>
            </a:r>
            <a:r>
              <a:rPr lang="en-US" sz="3200" dirty="0" smtClean="0"/>
              <a:t> sleep with a high accuracy</a:t>
            </a:r>
          </a:p>
          <a:p>
            <a:r>
              <a:rPr lang="en-US" sz="3200" dirty="0" smtClean="0"/>
              <a:t>Using a </a:t>
            </a:r>
            <a:r>
              <a:rPr lang="en-US" sz="3200" dirty="0" smtClean="0">
                <a:solidFill>
                  <a:schemeClr val="accent6"/>
                </a:solidFill>
              </a:rPr>
              <a:t>structured learning</a:t>
            </a:r>
            <a:r>
              <a:rPr lang="en-US" sz="3200" dirty="0" smtClean="0"/>
              <a:t> approach by taking into account the transition structure helps in more accurate sleep staging</a:t>
            </a:r>
          </a:p>
          <a:p>
            <a:r>
              <a:rPr lang="en-US" sz="3200" dirty="0" smtClean="0"/>
              <a:t>This method can be used to track the sleep efficiency of the patients under CPAP therapy with a high accuracy, providing an </a:t>
            </a:r>
            <a:r>
              <a:rPr lang="en-US" sz="3200" dirty="0" smtClean="0">
                <a:solidFill>
                  <a:schemeClr val="accent2">
                    <a:lumMod val="75000"/>
                  </a:schemeClr>
                </a:solidFill>
              </a:rPr>
              <a:t>existing use-case </a:t>
            </a:r>
            <a:r>
              <a:rPr lang="en-US" sz="3200" dirty="0" smtClean="0"/>
              <a:t>unlike the most of other methods</a:t>
            </a:r>
          </a:p>
          <a:p>
            <a:endParaRPr lang="en-US" dirty="0" smtClean="0"/>
          </a:p>
        </p:txBody>
      </p:sp>
    </p:spTree>
    <p:extLst>
      <p:ext uri="{BB962C8B-B14F-4D97-AF65-F5344CB8AC3E}">
        <p14:creationId xmlns:p14="http://schemas.microsoft.com/office/powerpoint/2010/main" val="168204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59475"/>
          </a:xfrm>
        </p:spPr>
        <p:txBody>
          <a:bodyPr>
            <a:normAutofit/>
          </a:bodyPr>
          <a:lstStyle/>
          <a:p>
            <a:pPr algn="ctr"/>
            <a:r>
              <a:rPr lang="en-US" sz="6600" b="1" dirty="0" smtClean="0">
                <a:solidFill>
                  <a:schemeClr val="accent5">
                    <a:lumMod val="50000"/>
                  </a:schemeClr>
                </a:solidFill>
              </a:rPr>
              <a:t>Thank you!</a:t>
            </a:r>
            <a:endParaRPr lang="en-US" sz="6600" b="1" dirty="0">
              <a:solidFill>
                <a:schemeClr val="accent5">
                  <a:lumMod val="50000"/>
                </a:schemeClr>
              </a:solidFill>
            </a:endParaRPr>
          </a:p>
        </p:txBody>
      </p:sp>
    </p:spTree>
    <p:extLst>
      <p:ext uri="{BB962C8B-B14F-4D97-AF65-F5344CB8AC3E}">
        <p14:creationId xmlns:p14="http://schemas.microsoft.com/office/powerpoint/2010/main" val="1992504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10896600" cy="4351338"/>
          </a:xfrm>
        </p:spPr>
        <p:txBody>
          <a:bodyPr>
            <a:normAutofit/>
          </a:bodyPr>
          <a:lstStyle/>
          <a:p>
            <a:pPr marL="0" indent="0">
              <a:buNone/>
            </a:pPr>
            <a:r>
              <a:rPr lang="en-US" sz="2000" dirty="0" smtClean="0"/>
              <a:t>[1] </a:t>
            </a:r>
            <a:r>
              <a:rPr lang="en-US" sz="2000" dirty="0"/>
              <a:t>M. Zhao, S. Yue, D. </a:t>
            </a:r>
            <a:r>
              <a:rPr lang="en-US" sz="2000" dirty="0" err="1"/>
              <a:t>Katabi</a:t>
            </a:r>
            <a:r>
              <a:rPr lang="en-US" sz="2000" dirty="0"/>
              <a:t>, T. S. </a:t>
            </a:r>
            <a:r>
              <a:rPr lang="en-US" sz="2000" dirty="0" err="1"/>
              <a:t>Jaakkola</a:t>
            </a:r>
            <a:r>
              <a:rPr lang="en-US" sz="2000" dirty="0"/>
              <a:t>, and M. T. Bianchi, “</a:t>
            </a:r>
            <a:r>
              <a:rPr lang="en-US" sz="2000" dirty="0" smtClean="0"/>
              <a:t>Learning sleep </a:t>
            </a:r>
            <a:r>
              <a:rPr lang="en-US" sz="2000" dirty="0"/>
              <a:t>stages from radio signals: A conditional adversarial architecture</a:t>
            </a:r>
            <a:r>
              <a:rPr lang="en-US" sz="2000" dirty="0" smtClean="0"/>
              <a:t>,” in </a:t>
            </a:r>
            <a:r>
              <a:rPr lang="en-US" sz="2000" dirty="0"/>
              <a:t>International Conference on Machine Learning, 2017, pp. 4100–4109</a:t>
            </a:r>
            <a:r>
              <a:rPr lang="en-US" sz="2000" dirty="0" smtClean="0"/>
              <a:t>.</a:t>
            </a:r>
          </a:p>
          <a:p>
            <a:pPr marL="0" indent="0">
              <a:buNone/>
            </a:pPr>
            <a:r>
              <a:rPr lang="en-US" sz="2000" dirty="0" smtClean="0"/>
              <a:t>[2] </a:t>
            </a:r>
            <a:r>
              <a:rPr lang="en-US" sz="2000" dirty="0"/>
              <a:t>K. Simonyan, A. </a:t>
            </a:r>
            <a:r>
              <a:rPr lang="en-US" sz="2000" dirty="0" err="1"/>
              <a:t>Vedaldi</a:t>
            </a:r>
            <a:r>
              <a:rPr lang="en-US" sz="2000" dirty="0"/>
              <a:t>, and A. Zisserman, “Deep inside convolutional networks: </a:t>
            </a:r>
            <a:r>
              <a:rPr lang="en-US" sz="2000" dirty="0" err="1"/>
              <a:t>Visualising</a:t>
            </a:r>
            <a:r>
              <a:rPr lang="en-US" sz="2000" dirty="0"/>
              <a:t> image classification models and saliency maps,” </a:t>
            </a:r>
            <a:r>
              <a:rPr lang="en-US" sz="2000" dirty="0" err="1"/>
              <a:t>arXiv</a:t>
            </a:r>
            <a:r>
              <a:rPr lang="en-US" sz="2000" dirty="0"/>
              <a:t> preprint arXiv:1312.6034, 2013</a:t>
            </a:r>
            <a:r>
              <a:rPr lang="en-US" sz="2000" dirty="0" smtClean="0"/>
              <a:t>.</a:t>
            </a:r>
          </a:p>
          <a:p>
            <a:pPr marL="0" indent="0">
              <a:buNone/>
            </a:pPr>
            <a:r>
              <a:rPr lang="en-US" sz="2000" dirty="0" smtClean="0"/>
              <a:t>[3] </a:t>
            </a:r>
            <a:r>
              <a:rPr lang="en-US" sz="2000" dirty="0"/>
              <a:t>T. </a:t>
            </a:r>
            <a:r>
              <a:rPr lang="en-US" sz="2000" dirty="0" err="1"/>
              <a:t>Lajnef</a:t>
            </a:r>
            <a:r>
              <a:rPr lang="en-US" sz="2000" dirty="0"/>
              <a:t>, S. </a:t>
            </a:r>
            <a:r>
              <a:rPr lang="en-US" sz="2000" dirty="0" err="1"/>
              <a:t>Chaibi</a:t>
            </a:r>
            <a:r>
              <a:rPr lang="en-US" sz="2000" dirty="0"/>
              <a:t>, P. Ruby, P.-E. </a:t>
            </a:r>
            <a:r>
              <a:rPr lang="en-US" sz="2000" dirty="0" err="1"/>
              <a:t>Aguera</a:t>
            </a:r>
            <a:r>
              <a:rPr lang="en-US" sz="2000" dirty="0"/>
              <a:t>, J.-B. </a:t>
            </a:r>
            <a:r>
              <a:rPr lang="en-US" sz="2000" dirty="0" err="1"/>
              <a:t>Eichenlaub</a:t>
            </a:r>
            <a:r>
              <a:rPr lang="en-US" sz="2000" dirty="0"/>
              <a:t>, M. </a:t>
            </a:r>
            <a:r>
              <a:rPr lang="en-US" sz="2000" dirty="0" err="1" smtClean="0"/>
              <a:t>Samet</a:t>
            </a:r>
            <a:r>
              <a:rPr lang="en-US" sz="2000" dirty="0" smtClean="0"/>
              <a:t>, A</a:t>
            </a:r>
            <a:r>
              <a:rPr lang="en-US" sz="2000" dirty="0"/>
              <a:t>. </a:t>
            </a:r>
            <a:r>
              <a:rPr lang="en-US" sz="2000" dirty="0" err="1"/>
              <a:t>Kachouri</a:t>
            </a:r>
            <a:r>
              <a:rPr lang="en-US" sz="2000" dirty="0"/>
              <a:t>, and K. </a:t>
            </a:r>
            <a:r>
              <a:rPr lang="en-US" sz="2000" dirty="0" err="1"/>
              <a:t>Jerbi</a:t>
            </a:r>
            <a:r>
              <a:rPr lang="en-US" sz="2000" dirty="0"/>
              <a:t>, “Learning machines and sleeping brains: </a:t>
            </a:r>
            <a:r>
              <a:rPr lang="en-US" sz="2000" dirty="0" smtClean="0"/>
              <a:t>automatic sleep </a:t>
            </a:r>
            <a:r>
              <a:rPr lang="en-US" sz="2000" dirty="0"/>
              <a:t>stage classification using decision-tree multi-class </a:t>
            </a:r>
            <a:r>
              <a:rPr lang="en-US" sz="2000" dirty="0" smtClean="0"/>
              <a:t>support vector </a:t>
            </a:r>
            <a:r>
              <a:rPr lang="en-US" sz="2000" dirty="0"/>
              <a:t>machines,” Journal of neuroscience methods, vol. 250, pp. </a:t>
            </a:r>
            <a:r>
              <a:rPr lang="en-US" sz="2000" dirty="0" smtClean="0"/>
              <a:t>94–105</a:t>
            </a:r>
            <a:r>
              <a:rPr lang="en-US" sz="2000" dirty="0"/>
              <a:t>, </a:t>
            </a:r>
            <a:r>
              <a:rPr lang="en-US" sz="2000" dirty="0" smtClean="0"/>
              <a:t>2015.</a:t>
            </a:r>
          </a:p>
          <a:p>
            <a:pPr marL="0" indent="0">
              <a:buNone/>
            </a:pPr>
            <a:r>
              <a:rPr lang="en-US" sz="2000" dirty="0"/>
              <a:t>[</a:t>
            </a:r>
            <a:r>
              <a:rPr lang="en-US" sz="2000" dirty="0" smtClean="0"/>
              <a:t>4] </a:t>
            </a:r>
            <a:r>
              <a:rPr lang="en-US" sz="2000" dirty="0"/>
              <a:t>A. Supratak, H. Dong, C. Wu, and Y. </a:t>
            </a:r>
            <a:r>
              <a:rPr lang="en-US" sz="2000" dirty="0" err="1"/>
              <a:t>Guo</a:t>
            </a:r>
            <a:r>
              <a:rPr lang="en-US" sz="2000" dirty="0"/>
              <a:t>, “</a:t>
            </a:r>
            <a:r>
              <a:rPr lang="en-US" sz="2000" dirty="0" err="1"/>
              <a:t>Deepsleepnet</a:t>
            </a:r>
            <a:r>
              <a:rPr lang="en-US" sz="2000" dirty="0"/>
              <a:t>: A model </a:t>
            </a:r>
            <a:r>
              <a:rPr lang="en-US" sz="2000" dirty="0" smtClean="0"/>
              <a:t>for automatic </a:t>
            </a:r>
            <a:r>
              <a:rPr lang="en-US" sz="2000" dirty="0"/>
              <a:t>sleep stage scoring based on raw single-channel </a:t>
            </a:r>
            <a:r>
              <a:rPr lang="en-US" sz="2000" dirty="0" smtClean="0"/>
              <a:t>EEG,” IEEE Transactions </a:t>
            </a:r>
            <a:r>
              <a:rPr lang="en-US" sz="2000" dirty="0"/>
              <a:t>on Neural Systems and Rehabilitation Engineering, vol. </a:t>
            </a:r>
            <a:r>
              <a:rPr lang="en-US" sz="2000" dirty="0" smtClean="0"/>
              <a:t>25, no</a:t>
            </a:r>
            <a:r>
              <a:rPr lang="en-US" sz="2000" dirty="0"/>
              <a:t>. 11, pp. 1998–2008, 2017</a:t>
            </a:r>
            <a:r>
              <a:rPr lang="en-US" sz="2000" dirty="0" smtClean="0"/>
              <a:t>.</a:t>
            </a:r>
          </a:p>
          <a:p>
            <a:pPr marL="0" indent="0">
              <a:buNone/>
            </a:pPr>
            <a:r>
              <a:rPr lang="en-US" sz="2000" dirty="0" smtClean="0"/>
              <a:t>[5] </a:t>
            </a:r>
            <a:r>
              <a:rPr lang="en-US" sz="2000" dirty="0"/>
              <a:t>S. Biswal, J. </a:t>
            </a:r>
            <a:r>
              <a:rPr lang="en-US" sz="2000" dirty="0" err="1"/>
              <a:t>Kulas</a:t>
            </a:r>
            <a:r>
              <a:rPr lang="en-US" sz="2000" dirty="0"/>
              <a:t>, H. Sun, B. </a:t>
            </a:r>
            <a:r>
              <a:rPr lang="en-US" sz="2000" dirty="0" err="1"/>
              <a:t>Goparaju</a:t>
            </a:r>
            <a:r>
              <a:rPr lang="en-US" sz="2000" dirty="0"/>
              <a:t>, M. B. Westover, M. </a:t>
            </a:r>
            <a:r>
              <a:rPr lang="en-US" sz="2000" dirty="0" smtClean="0"/>
              <a:t>T. Bianchi</a:t>
            </a:r>
            <a:r>
              <a:rPr lang="en-US" sz="2000" dirty="0"/>
              <a:t>, and J. Sun, “</a:t>
            </a:r>
            <a:r>
              <a:rPr lang="en-US" sz="2000" dirty="0" err="1"/>
              <a:t>Sleepnet</a:t>
            </a:r>
            <a:r>
              <a:rPr lang="en-US" sz="2000" dirty="0"/>
              <a:t>: Automated sleep staging system </a:t>
            </a:r>
            <a:r>
              <a:rPr lang="en-US" sz="2000" dirty="0" smtClean="0"/>
              <a:t>via deep </a:t>
            </a:r>
            <a:r>
              <a:rPr lang="en-US" sz="2000" dirty="0"/>
              <a:t>learning,” </a:t>
            </a:r>
            <a:r>
              <a:rPr lang="en-US" sz="2000" dirty="0" err="1"/>
              <a:t>arXiv</a:t>
            </a:r>
            <a:r>
              <a:rPr lang="en-US" sz="2000" dirty="0"/>
              <a:t> preprint arXiv:1707.08262, 2017.</a:t>
            </a:r>
          </a:p>
          <a:p>
            <a:pPr marL="0" indent="0">
              <a:buNone/>
            </a:pPr>
            <a:endParaRPr lang="en-US" dirty="0"/>
          </a:p>
        </p:txBody>
      </p:sp>
    </p:spTree>
    <p:extLst>
      <p:ext uri="{BB962C8B-B14F-4D97-AF65-F5344CB8AC3E}">
        <p14:creationId xmlns:p14="http://schemas.microsoft.com/office/powerpoint/2010/main" val="469820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 Saliency 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611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vs </a:t>
            </a:r>
            <a:r>
              <a:rPr lang="en-US" dirty="0" err="1" smtClean="0"/>
              <a:t>convinience</a:t>
            </a:r>
            <a:r>
              <a:rPr lang="en-US" dirty="0" smtClean="0"/>
              <a:t> of different signals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51785543"/>
              </p:ext>
            </p:extLst>
          </p:nvPr>
        </p:nvGraphicFramePr>
        <p:xfrm>
          <a:off x="1513840" y="2487506"/>
          <a:ext cx="8778240" cy="1981200"/>
        </p:xfrm>
        <a:graphic>
          <a:graphicData uri="http://schemas.openxmlformats.org/drawingml/2006/table">
            <a:tbl>
              <a:tblPr firstRow="1" bandRow="1">
                <a:tableStyleId>{5C22544A-7EE6-4342-B048-85BDC9FD1C3A}</a:tableStyleId>
              </a:tblPr>
              <a:tblGrid>
                <a:gridCol w="2926080">
                  <a:extLst>
                    <a:ext uri="{9D8B030D-6E8A-4147-A177-3AD203B41FA5}">
                      <a16:colId xmlns:a16="http://schemas.microsoft.com/office/drawing/2014/main" xmlns="" val="3626735827"/>
                    </a:ext>
                  </a:extLst>
                </a:gridCol>
                <a:gridCol w="2926080">
                  <a:extLst>
                    <a:ext uri="{9D8B030D-6E8A-4147-A177-3AD203B41FA5}">
                      <a16:colId xmlns:a16="http://schemas.microsoft.com/office/drawing/2014/main" xmlns="" val="2625814550"/>
                    </a:ext>
                  </a:extLst>
                </a:gridCol>
                <a:gridCol w="2926080">
                  <a:extLst>
                    <a:ext uri="{9D8B030D-6E8A-4147-A177-3AD203B41FA5}">
                      <a16:colId xmlns:a16="http://schemas.microsoft.com/office/drawing/2014/main" xmlns="" val="138164383"/>
                    </a:ext>
                  </a:extLst>
                </a:gridCol>
              </a:tblGrid>
              <a:tr h="370840">
                <a:tc>
                  <a:txBody>
                    <a:bodyPr/>
                    <a:lstStyle/>
                    <a:p>
                      <a:r>
                        <a:rPr lang="en-US" sz="2000" dirty="0" smtClean="0"/>
                        <a:t>Signal</a:t>
                      </a:r>
                      <a:endParaRPr lang="en-US" sz="2000" dirty="0"/>
                    </a:p>
                  </a:txBody>
                  <a:tcPr/>
                </a:tc>
                <a:tc>
                  <a:txBody>
                    <a:bodyPr/>
                    <a:lstStyle/>
                    <a:p>
                      <a:r>
                        <a:rPr lang="en-US" sz="2000" dirty="0" smtClean="0"/>
                        <a:t>Accuracy</a:t>
                      </a:r>
                      <a:endParaRPr lang="en-US" sz="2000" dirty="0"/>
                    </a:p>
                  </a:txBody>
                  <a:tcPr/>
                </a:tc>
                <a:tc>
                  <a:txBody>
                    <a:bodyPr/>
                    <a:lstStyle/>
                    <a:p>
                      <a:r>
                        <a:rPr lang="en-US" sz="2000" dirty="0" smtClean="0"/>
                        <a:t>Convenient?</a:t>
                      </a:r>
                      <a:endParaRPr lang="en-US" sz="2000" dirty="0"/>
                    </a:p>
                  </a:txBody>
                  <a:tcPr/>
                </a:tc>
                <a:extLst>
                  <a:ext uri="{0D108BD9-81ED-4DB2-BD59-A6C34878D82A}">
                    <a16:rowId xmlns:a16="http://schemas.microsoft.com/office/drawing/2014/main" xmlns="" val="1448620309"/>
                  </a:ext>
                </a:extLst>
              </a:tr>
              <a:tr h="370840">
                <a:tc>
                  <a:txBody>
                    <a:bodyPr/>
                    <a:lstStyle/>
                    <a:p>
                      <a:r>
                        <a:rPr lang="en-US" sz="2000" dirty="0" smtClean="0"/>
                        <a:t>ECG</a:t>
                      </a:r>
                      <a:endParaRPr lang="en-US" sz="2000" dirty="0"/>
                    </a:p>
                  </a:txBody>
                  <a:tcPr/>
                </a:tc>
                <a:tc>
                  <a:txBody>
                    <a:bodyPr/>
                    <a:lstStyle/>
                    <a:p>
                      <a:r>
                        <a:rPr lang="en-US" sz="2000" dirty="0" smtClean="0"/>
                        <a:t>High</a:t>
                      </a:r>
                      <a:endParaRPr lang="en-US" sz="2000" dirty="0"/>
                    </a:p>
                  </a:txBody>
                  <a:tcPr/>
                </a:tc>
                <a:tc>
                  <a:txBody>
                    <a:bodyPr/>
                    <a:lstStyle/>
                    <a:p>
                      <a:r>
                        <a:rPr lang="en-US" sz="2000" dirty="0" smtClean="0"/>
                        <a:t>No</a:t>
                      </a:r>
                      <a:endParaRPr lang="en-US" sz="2000" dirty="0"/>
                    </a:p>
                  </a:txBody>
                  <a:tcPr/>
                </a:tc>
                <a:extLst>
                  <a:ext uri="{0D108BD9-81ED-4DB2-BD59-A6C34878D82A}">
                    <a16:rowId xmlns:a16="http://schemas.microsoft.com/office/drawing/2014/main" xmlns="" val="3963794536"/>
                  </a:ext>
                </a:extLst>
              </a:tr>
              <a:tr h="370840">
                <a:tc>
                  <a:txBody>
                    <a:bodyPr/>
                    <a:lstStyle/>
                    <a:p>
                      <a:r>
                        <a:rPr lang="en-US" sz="2000" dirty="0" smtClean="0"/>
                        <a:t>Actigraphy (wearables)</a:t>
                      </a:r>
                      <a:endParaRPr lang="en-US" sz="2000" dirty="0"/>
                    </a:p>
                  </a:txBody>
                  <a:tcPr/>
                </a:tc>
                <a:tc>
                  <a:txBody>
                    <a:bodyPr/>
                    <a:lstStyle/>
                    <a:p>
                      <a:r>
                        <a:rPr lang="en-US" sz="2000" dirty="0" smtClean="0"/>
                        <a:t>Low</a:t>
                      </a:r>
                      <a:endParaRPr lang="en-US" sz="2000" dirty="0"/>
                    </a:p>
                  </a:txBody>
                  <a:tcPr/>
                </a:tc>
                <a:tc>
                  <a:txBody>
                    <a:bodyPr/>
                    <a:lstStyle/>
                    <a:p>
                      <a:r>
                        <a:rPr lang="en-US" sz="2000" dirty="0" smtClean="0"/>
                        <a:t>Yes</a:t>
                      </a:r>
                      <a:endParaRPr lang="en-US" sz="2000" dirty="0"/>
                    </a:p>
                  </a:txBody>
                  <a:tcPr/>
                </a:tc>
                <a:extLst>
                  <a:ext uri="{0D108BD9-81ED-4DB2-BD59-A6C34878D82A}">
                    <a16:rowId xmlns:a16="http://schemas.microsoft.com/office/drawing/2014/main" xmlns="" val="232230550"/>
                  </a:ext>
                </a:extLst>
              </a:tr>
              <a:tr h="370840">
                <a:tc>
                  <a:txBody>
                    <a:bodyPr/>
                    <a:lstStyle/>
                    <a:p>
                      <a:r>
                        <a:rPr lang="en-US" sz="2000" dirty="0" smtClean="0"/>
                        <a:t>No-contact</a:t>
                      </a:r>
                      <a:endParaRPr lang="en-US" sz="2000" dirty="0"/>
                    </a:p>
                  </a:txBody>
                  <a:tcPr/>
                </a:tc>
                <a:tc>
                  <a:txBody>
                    <a:bodyPr/>
                    <a:lstStyle/>
                    <a:p>
                      <a:r>
                        <a:rPr lang="en-US" sz="2000" dirty="0" smtClean="0"/>
                        <a:t>Low</a:t>
                      </a:r>
                      <a:endParaRPr lang="en-US" sz="2000" dirty="0"/>
                    </a:p>
                  </a:txBody>
                  <a:tcPr/>
                </a:tc>
                <a:tc>
                  <a:txBody>
                    <a:bodyPr/>
                    <a:lstStyle/>
                    <a:p>
                      <a:r>
                        <a:rPr lang="en-US" sz="2000" dirty="0" smtClean="0"/>
                        <a:t>Yes</a:t>
                      </a:r>
                      <a:endParaRPr lang="en-US" sz="2000" dirty="0"/>
                    </a:p>
                  </a:txBody>
                  <a:tcPr/>
                </a:tc>
                <a:extLst>
                  <a:ext uri="{0D108BD9-81ED-4DB2-BD59-A6C34878D82A}">
                    <a16:rowId xmlns:a16="http://schemas.microsoft.com/office/drawing/2014/main" xmlns="" val="3300116049"/>
                  </a:ext>
                </a:extLst>
              </a:tr>
              <a:tr h="370840">
                <a:tc>
                  <a:txBody>
                    <a:bodyPr/>
                    <a:lstStyle/>
                    <a:p>
                      <a:r>
                        <a:rPr lang="en-US" sz="2000" dirty="0" smtClean="0"/>
                        <a:t>EKG</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No</a:t>
                      </a:r>
                      <a:endParaRPr lang="en-US" sz="2000" dirty="0"/>
                    </a:p>
                  </a:txBody>
                  <a:tcPr/>
                </a:tc>
                <a:extLst>
                  <a:ext uri="{0D108BD9-81ED-4DB2-BD59-A6C34878D82A}">
                    <a16:rowId xmlns:a16="http://schemas.microsoft.com/office/drawing/2014/main" xmlns="" val="1529517472"/>
                  </a:ext>
                </a:extLst>
              </a:tr>
            </a:tbl>
          </a:graphicData>
        </a:graphic>
      </p:graphicFrame>
    </p:spTree>
    <p:extLst>
      <p:ext uri="{BB962C8B-B14F-4D97-AF65-F5344CB8AC3E}">
        <p14:creationId xmlns:p14="http://schemas.microsoft.com/office/powerpoint/2010/main" val="145506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Sleep Stages</a:t>
            </a:r>
            <a:endParaRPr lang="en-US" dirty="0"/>
          </a:p>
        </p:txBody>
      </p:sp>
      <p:sp>
        <p:nvSpPr>
          <p:cNvPr id="4" name="Rectangle 3"/>
          <p:cNvSpPr/>
          <p:nvPr/>
        </p:nvSpPr>
        <p:spPr>
          <a:xfrm>
            <a:off x="2111829" y="1458686"/>
            <a:ext cx="3701143" cy="226967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smtClean="0"/>
              <a:t>Wake</a:t>
            </a:r>
          </a:p>
          <a:p>
            <a:pPr algn="ctr"/>
            <a:endParaRPr lang="en-US" sz="3600" dirty="0"/>
          </a:p>
          <a:p>
            <a:pPr algn="ctr"/>
            <a:r>
              <a:rPr lang="en-US" sz="2800" dirty="0" smtClean="0">
                <a:solidFill>
                  <a:schemeClr val="tx1"/>
                </a:solidFill>
              </a:rPr>
              <a:t>Lying in the bed</a:t>
            </a:r>
          </a:p>
          <a:p>
            <a:pPr algn="ctr"/>
            <a:endParaRPr lang="en-US" dirty="0"/>
          </a:p>
        </p:txBody>
      </p:sp>
      <p:sp>
        <p:nvSpPr>
          <p:cNvPr id="5" name="Rectangle 4"/>
          <p:cNvSpPr/>
          <p:nvPr/>
        </p:nvSpPr>
        <p:spPr>
          <a:xfrm>
            <a:off x="6204857" y="1458686"/>
            <a:ext cx="3701143" cy="226967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dirty="0" smtClean="0"/>
              <a:t>Light</a:t>
            </a:r>
          </a:p>
          <a:p>
            <a:pPr algn="ctr"/>
            <a:r>
              <a:rPr lang="en-US" sz="2800" dirty="0" smtClean="0">
                <a:solidFill>
                  <a:schemeClr val="tx1"/>
                </a:solidFill>
              </a:rPr>
              <a:t>Transition state,</a:t>
            </a:r>
          </a:p>
          <a:p>
            <a:pPr algn="ctr"/>
            <a:r>
              <a:rPr lang="en-US" sz="2800" dirty="0" smtClean="0">
                <a:solidFill>
                  <a:schemeClr val="tx1"/>
                </a:solidFill>
              </a:rPr>
              <a:t>Heart rate and breathing slow</a:t>
            </a:r>
            <a:endParaRPr lang="en-US" sz="2800" dirty="0">
              <a:solidFill>
                <a:schemeClr val="tx1"/>
              </a:solidFill>
            </a:endParaRPr>
          </a:p>
        </p:txBody>
      </p:sp>
      <p:sp>
        <p:nvSpPr>
          <p:cNvPr id="7" name="Rectangle 6"/>
          <p:cNvSpPr/>
          <p:nvPr/>
        </p:nvSpPr>
        <p:spPr>
          <a:xfrm>
            <a:off x="2111829" y="4169229"/>
            <a:ext cx="3701143" cy="226967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smtClean="0"/>
              <a:t>Deep</a:t>
            </a:r>
          </a:p>
          <a:p>
            <a:pPr algn="ctr"/>
            <a:r>
              <a:rPr lang="en-US" sz="2800" dirty="0" smtClean="0">
                <a:solidFill>
                  <a:schemeClr val="tx1"/>
                </a:solidFill>
              </a:rPr>
              <a:t>Restorative sleep, physical recovery processes</a:t>
            </a:r>
            <a:endParaRPr lang="en-US" sz="3600" dirty="0" smtClean="0"/>
          </a:p>
          <a:p>
            <a:pPr algn="ctr"/>
            <a:endParaRPr lang="en-US" dirty="0"/>
          </a:p>
        </p:txBody>
      </p:sp>
      <p:sp>
        <p:nvSpPr>
          <p:cNvPr id="8" name="Rectangle 7"/>
          <p:cNvSpPr/>
          <p:nvPr/>
        </p:nvSpPr>
        <p:spPr>
          <a:xfrm>
            <a:off x="6204857" y="4174670"/>
            <a:ext cx="3701143" cy="22696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dirty="0" smtClean="0"/>
              <a:t>REM</a:t>
            </a:r>
          </a:p>
          <a:p>
            <a:pPr algn="ctr"/>
            <a:r>
              <a:rPr lang="en-US" sz="2800" dirty="0" smtClean="0">
                <a:solidFill>
                  <a:schemeClr val="tx1"/>
                </a:solidFill>
              </a:rPr>
              <a:t>“Dreaming” state, memory consolidation, emotion regulation</a:t>
            </a:r>
            <a:endParaRPr lang="en-US" sz="3600" dirty="0" smtClean="0"/>
          </a:p>
          <a:p>
            <a:pPr algn="ctr"/>
            <a:endParaRPr lang="en-US" dirty="0"/>
          </a:p>
        </p:txBody>
      </p:sp>
    </p:spTree>
    <p:extLst>
      <p:ext uri="{BB962C8B-B14F-4D97-AF65-F5344CB8AC3E}">
        <p14:creationId xmlns:p14="http://schemas.microsoft.com/office/powerpoint/2010/main" val="46298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Obstructive Sleep Apnea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0489" y="1568337"/>
            <a:ext cx="3143250" cy="4343400"/>
          </a:xfrm>
        </p:spPr>
      </p:pic>
      <p:sp>
        <p:nvSpPr>
          <p:cNvPr id="5" name="TextBox 4"/>
          <p:cNvSpPr txBox="1"/>
          <p:nvPr/>
        </p:nvSpPr>
        <p:spPr>
          <a:xfrm>
            <a:off x="1153886" y="1872343"/>
            <a:ext cx="5900057"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Airway collapse leads to a reduced oxygen supply during the sleep</a:t>
            </a:r>
          </a:p>
          <a:p>
            <a:pPr marL="285750" indent="-285750">
              <a:buFont typeface="Arial" panose="020B0604020202020204" pitchFamily="34" charset="0"/>
              <a:buChar char="•"/>
            </a:pPr>
            <a:r>
              <a:rPr lang="en-US" sz="3200" dirty="0" smtClean="0"/>
              <a:t>Highly underdiagnosed disease</a:t>
            </a:r>
          </a:p>
          <a:p>
            <a:pPr marL="285750" indent="-285750">
              <a:buFont typeface="Arial" panose="020B0604020202020204" pitchFamily="34" charset="0"/>
              <a:buChar char="•"/>
            </a:pPr>
            <a:r>
              <a:rPr lang="en-US" sz="3200" dirty="0" smtClean="0"/>
              <a:t>Estimated to affect nearly 10% of the US population</a:t>
            </a:r>
          </a:p>
          <a:p>
            <a:pPr marL="285750" indent="-285750">
              <a:buFont typeface="Arial" panose="020B0604020202020204" pitchFamily="34" charset="0"/>
              <a:buChar char="•"/>
            </a:pPr>
            <a:r>
              <a:rPr lang="en-US" sz="3200" dirty="0" smtClean="0"/>
              <a:t>Restless Sleep, snoring, fatigue and potentially fatal for heart</a:t>
            </a:r>
            <a:endParaRPr lang="en-US" sz="3200" dirty="0"/>
          </a:p>
        </p:txBody>
      </p:sp>
      <p:sp>
        <p:nvSpPr>
          <p:cNvPr id="6" name="TextBox 5"/>
          <p:cNvSpPr txBox="1"/>
          <p:nvPr/>
        </p:nvSpPr>
        <p:spPr>
          <a:xfrm>
            <a:off x="6912428" y="6172201"/>
            <a:ext cx="4005943" cy="461665"/>
          </a:xfrm>
          <a:prstGeom prst="rect">
            <a:avLst/>
          </a:prstGeom>
          <a:noFill/>
        </p:spPr>
        <p:txBody>
          <a:bodyPr wrap="square" rtlCol="0">
            <a:spAutoFit/>
          </a:bodyPr>
          <a:lstStyle/>
          <a:p>
            <a:r>
              <a:rPr lang="en-US" sz="1200" dirty="0" smtClean="0"/>
              <a:t>Image credits: https</a:t>
            </a:r>
            <a:r>
              <a:rPr lang="en-US" sz="1200" dirty="0"/>
              <a:t>://www.alaskasleep.com/blog/types-of-sleep-apnea-explained-obstructive-central-mixed</a:t>
            </a:r>
          </a:p>
        </p:txBody>
      </p:sp>
    </p:spTree>
    <p:extLst>
      <p:ext uri="{BB962C8B-B14F-4D97-AF65-F5344CB8AC3E}">
        <p14:creationId xmlns:p14="http://schemas.microsoft.com/office/powerpoint/2010/main" val="369085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CPAP Therapy</a:t>
            </a:r>
            <a:endParaRPr lang="en-US" dirty="0"/>
          </a:p>
        </p:txBody>
      </p:sp>
      <p:sp>
        <p:nvSpPr>
          <p:cNvPr id="3" name="Content Placeholder 2"/>
          <p:cNvSpPr>
            <a:spLocks noGrp="1"/>
          </p:cNvSpPr>
          <p:nvPr>
            <p:ph idx="1"/>
          </p:nvPr>
        </p:nvSpPr>
        <p:spPr>
          <a:xfrm>
            <a:off x="838200" y="1825625"/>
            <a:ext cx="7043057" cy="4351338"/>
          </a:xfrm>
        </p:spPr>
        <p:txBody>
          <a:bodyPr>
            <a:normAutofit/>
          </a:bodyPr>
          <a:lstStyle/>
          <a:p>
            <a:r>
              <a:rPr lang="en-US" sz="3200" dirty="0" smtClean="0"/>
              <a:t>Continuous Positive Airway Pressure (CPAP) therapy is the most common therapy sleep apnea patients are administered</a:t>
            </a:r>
          </a:p>
          <a:p>
            <a:r>
              <a:rPr lang="en-US" sz="3200" dirty="0" smtClean="0"/>
              <a:t>User </a:t>
            </a:r>
            <a:r>
              <a:rPr lang="en-US" sz="3200" dirty="0"/>
              <a:t>wears a mask, connected to a </a:t>
            </a:r>
            <a:r>
              <a:rPr lang="en-US" sz="3200" dirty="0" smtClean="0"/>
              <a:t>flow generating </a:t>
            </a:r>
            <a:r>
              <a:rPr lang="en-US" sz="3200" dirty="0"/>
              <a:t>device, which delivers an adaptive pressure </a:t>
            </a:r>
            <a:r>
              <a:rPr lang="en-US" sz="3200" dirty="0" smtClean="0"/>
              <a:t>to prevent </a:t>
            </a:r>
            <a:r>
              <a:rPr lang="en-US" sz="3200" dirty="0"/>
              <a:t>the </a:t>
            </a:r>
            <a:r>
              <a:rPr lang="en-US" sz="3200" dirty="0" smtClean="0"/>
              <a:t>airway collapse</a:t>
            </a:r>
            <a:endParaRPr lang="en-US" sz="3200" dirty="0"/>
          </a:p>
          <a:p>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739" y="2890635"/>
            <a:ext cx="3486637" cy="2905530"/>
          </a:xfrm>
          <a:prstGeom prst="rect">
            <a:avLst/>
          </a:prstGeom>
        </p:spPr>
      </p:pic>
    </p:spTree>
    <p:extLst>
      <p:ext uri="{BB962C8B-B14F-4D97-AF65-F5344CB8AC3E}">
        <p14:creationId xmlns:p14="http://schemas.microsoft.com/office/powerpoint/2010/main" val="380470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Polysomnography</a:t>
            </a:r>
            <a:endParaRPr lang="en-US" dirty="0"/>
          </a:p>
        </p:txBody>
      </p:sp>
      <p:sp>
        <p:nvSpPr>
          <p:cNvPr id="3" name="Content Placeholder 2"/>
          <p:cNvSpPr>
            <a:spLocks noGrp="1"/>
          </p:cNvSpPr>
          <p:nvPr>
            <p:ph idx="1"/>
          </p:nvPr>
        </p:nvSpPr>
        <p:spPr>
          <a:xfrm>
            <a:off x="838200" y="1825625"/>
            <a:ext cx="7141029" cy="4351338"/>
          </a:xfrm>
        </p:spPr>
        <p:txBody>
          <a:bodyPr>
            <a:normAutofit/>
          </a:bodyPr>
          <a:lstStyle/>
          <a:p>
            <a:r>
              <a:rPr lang="en-US" sz="3200" dirty="0" smtClean="0"/>
              <a:t>Currently patients undergo an </a:t>
            </a:r>
            <a:r>
              <a:rPr lang="en-US" sz="3200" dirty="0">
                <a:solidFill>
                  <a:srgbClr val="FF0000"/>
                </a:solidFill>
              </a:rPr>
              <a:t>overnight lab</a:t>
            </a:r>
            <a:r>
              <a:rPr lang="en-US" sz="3200" dirty="0"/>
              <a:t> stay for polysomnography (PSG) </a:t>
            </a:r>
            <a:r>
              <a:rPr lang="en-US" sz="3200" dirty="0" smtClean="0"/>
              <a:t>test</a:t>
            </a:r>
            <a:endParaRPr lang="en-US" sz="3200" dirty="0"/>
          </a:p>
          <a:p>
            <a:r>
              <a:rPr lang="en-US" sz="3200" dirty="0" smtClean="0"/>
              <a:t>Extremely </a:t>
            </a:r>
            <a:r>
              <a:rPr lang="en-US" sz="3200" dirty="0">
                <a:solidFill>
                  <a:srgbClr val="00B050"/>
                </a:solidFill>
              </a:rPr>
              <a:t>difficult</a:t>
            </a:r>
            <a:r>
              <a:rPr lang="en-US" sz="3200" dirty="0"/>
              <a:t> to do longitudinal tracking, patient has </a:t>
            </a:r>
            <a:r>
              <a:rPr lang="en-US" sz="3200" dirty="0" smtClean="0"/>
              <a:t>to visit </a:t>
            </a:r>
            <a:r>
              <a:rPr lang="en-US" sz="3200" dirty="0"/>
              <a:t>the </a:t>
            </a:r>
            <a:r>
              <a:rPr lang="en-US" sz="3200" dirty="0" smtClean="0"/>
              <a:t>lab at regular intervals</a:t>
            </a:r>
          </a:p>
          <a:p>
            <a:r>
              <a:rPr lang="en-US" sz="3200" dirty="0" smtClean="0"/>
              <a:t>By determining the sleep stages from the PSG, doctors can monitor their progress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416" y="1456293"/>
            <a:ext cx="3365862" cy="3926838"/>
          </a:xfrm>
          <a:prstGeom prst="rect">
            <a:avLst/>
          </a:prstGeom>
        </p:spPr>
      </p:pic>
      <p:sp>
        <p:nvSpPr>
          <p:cNvPr id="5" name="TextBox 4"/>
          <p:cNvSpPr txBox="1"/>
          <p:nvPr/>
        </p:nvSpPr>
        <p:spPr>
          <a:xfrm>
            <a:off x="6991684" y="5500408"/>
            <a:ext cx="5189431" cy="276999"/>
          </a:xfrm>
          <a:prstGeom prst="rect">
            <a:avLst/>
          </a:prstGeom>
          <a:noFill/>
        </p:spPr>
        <p:txBody>
          <a:bodyPr wrap="square" rtlCol="0">
            <a:spAutoFit/>
          </a:bodyPr>
          <a:lstStyle/>
          <a:p>
            <a:pPr algn="ctr"/>
            <a:r>
              <a:rPr lang="en-US" sz="1200" dirty="0" smtClean="0"/>
              <a:t>Picture taken from https://aystesis.com/polysomnography/</a:t>
            </a:r>
            <a:endParaRPr lang="en-US" sz="1200" dirty="0"/>
          </a:p>
        </p:txBody>
      </p:sp>
    </p:spTree>
    <p:extLst>
      <p:ext uri="{BB962C8B-B14F-4D97-AF65-F5344CB8AC3E}">
        <p14:creationId xmlns:p14="http://schemas.microsoft.com/office/powerpoint/2010/main" val="11949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543560" y="1219238"/>
            <a:ext cx="11282680" cy="4067437"/>
            <a:chOff x="949960" y="60998"/>
            <a:chExt cx="11282680" cy="4067437"/>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10" y="60998"/>
              <a:ext cx="1650952" cy="1650952"/>
            </a:xfrm>
            <a:prstGeom prst="rect">
              <a:avLst/>
            </a:prstGeom>
          </p:spPr>
        </p:pic>
        <p:grpSp>
          <p:nvGrpSpPr>
            <p:cNvPr id="69" name="Group 68"/>
            <p:cNvGrpSpPr/>
            <p:nvPr/>
          </p:nvGrpSpPr>
          <p:grpSpPr>
            <a:xfrm>
              <a:off x="949960" y="166380"/>
              <a:ext cx="11282680" cy="3962055"/>
              <a:chOff x="949960" y="166380"/>
              <a:chExt cx="11282680" cy="396205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28" y="166380"/>
                <a:ext cx="1681461" cy="1681461"/>
              </a:xfrm>
              <a:prstGeom prst="rect">
                <a:avLst/>
              </a:prstGeom>
            </p:spPr>
          </p:pic>
          <p:cxnSp>
            <p:nvCxnSpPr>
              <p:cNvPr id="6" name="Straight Arrow Connector 5"/>
              <p:cNvCxnSpPr>
                <a:endCxn id="7" idx="0"/>
              </p:cNvCxnSpPr>
              <p:nvPr/>
            </p:nvCxnSpPr>
            <p:spPr>
              <a:xfrm>
                <a:off x="2059940" y="2064737"/>
                <a:ext cx="0" cy="100358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949960" y="3068320"/>
                <a:ext cx="2219960" cy="904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PSG test</a:t>
                </a:r>
                <a:endParaRPr lang="en-US" sz="2800" dirty="0">
                  <a:latin typeface="Arial" panose="020B0604020202020204" pitchFamily="34" charset="0"/>
                  <a:cs typeface="Arial" panose="020B0604020202020204" pitchFamily="34" charset="0"/>
                </a:endParaRPr>
              </a:p>
            </p:txBody>
          </p:sp>
          <p:sp>
            <p:nvSpPr>
              <p:cNvPr id="9" name="Rectangle 8"/>
              <p:cNvSpPr/>
              <p:nvPr/>
            </p:nvSpPr>
            <p:spPr>
              <a:xfrm>
                <a:off x="7172960" y="3078480"/>
                <a:ext cx="1981200" cy="8940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CPAP Device</a:t>
                </a:r>
                <a:endParaRPr lang="en-US" sz="2400" dirty="0">
                  <a:latin typeface="Arial" panose="020B0604020202020204" pitchFamily="34" charset="0"/>
                  <a:cs typeface="Arial" panose="020B0604020202020204" pitchFamily="34" charset="0"/>
                </a:endParaRPr>
              </a:p>
            </p:txBody>
          </p:sp>
          <p:cxnSp>
            <p:nvCxnSpPr>
              <p:cNvPr id="12" name="Straight Arrow Connector 11"/>
              <p:cNvCxnSpPr>
                <a:stCxn id="10" idx="2"/>
                <a:endCxn id="16" idx="0"/>
              </p:cNvCxnSpPr>
              <p:nvPr/>
            </p:nvCxnSpPr>
            <p:spPr>
              <a:xfrm flipH="1">
                <a:off x="5013951" y="1711950"/>
                <a:ext cx="2535" cy="13665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7" idx="3"/>
                <a:endCxn id="16" idx="1"/>
              </p:cNvCxnSpPr>
              <p:nvPr/>
            </p:nvCxnSpPr>
            <p:spPr>
              <a:xfrm>
                <a:off x="3169920" y="3520440"/>
                <a:ext cx="833101" cy="508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a:xfrm>
                <a:off x="4003021" y="3078480"/>
                <a:ext cx="2021859" cy="8940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Sleep Apnea Diagnosed</a:t>
                </a:r>
                <a:endParaRPr lang="en-US" sz="2400" dirty="0">
                  <a:latin typeface="Arial" panose="020B0604020202020204" pitchFamily="34" charset="0"/>
                  <a:cs typeface="Arial" panose="020B0604020202020204" pitchFamily="34" charset="0"/>
                </a:endParaRPr>
              </a:p>
            </p:txBody>
          </p:sp>
          <p:cxnSp>
            <p:nvCxnSpPr>
              <p:cNvPr id="31" name="Straight Arrow Connector 30"/>
              <p:cNvCxnSpPr>
                <a:stCxn id="10" idx="2"/>
                <a:endCxn id="9" idx="0"/>
              </p:cNvCxnSpPr>
              <p:nvPr/>
            </p:nvCxnSpPr>
            <p:spPr>
              <a:xfrm>
                <a:off x="5016486" y="1711950"/>
                <a:ext cx="3147074" cy="13665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rot="1403653">
                <a:off x="5732229" y="1985709"/>
                <a:ext cx="1938855" cy="461665"/>
              </a:xfrm>
              <a:prstGeom prst="rect">
                <a:avLst/>
              </a:prstGeom>
              <a:noFill/>
            </p:spPr>
            <p:txBody>
              <a:bodyPr wrap="square" rtlCol="0">
                <a:spAutoFit/>
              </a:bodyPr>
              <a:lstStyle/>
              <a:p>
                <a:r>
                  <a:rPr lang="en-US" sz="2400" dirty="0"/>
                  <a:t>R</a:t>
                </a:r>
                <a:r>
                  <a:rPr lang="en-US" sz="2400" dirty="0" smtClean="0"/>
                  <a:t>ecommends</a:t>
                </a:r>
                <a:endParaRPr lang="en-US" dirty="0"/>
              </a:p>
            </p:txBody>
          </p:sp>
          <p:cxnSp>
            <p:nvCxnSpPr>
              <p:cNvPr id="35" name="Straight Arrow Connector 34"/>
              <p:cNvCxnSpPr>
                <a:endCxn id="9" idx="1"/>
              </p:cNvCxnSpPr>
              <p:nvPr/>
            </p:nvCxnSpPr>
            <p:spPr>
              <a:xfrm>
                <a:off x="6019790" y="3515360"/>
                <a:ext cx="1153170" cy="1016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5" name="Curved Connector 44"/>
              <p:cNvCxnSpPr>
                <a:stCxn id="9" idx="3"/>
                <a:endCxn id="9" idx="0"/>
              </p:cNvCxnSpPr>
              <p:nvPr/>
            </p:nvCxnSpPr>
            <p:spPr>
              <a:xfrm flipH="1" flipV="1">
                <a:off x="8163560" y="3078480"/>
                <a:ext cx="990600" cy="447040"/>
              </a:xfrm>
              <a:prstGeom prst="curvedConnector4">
                <a:avLst>
                  <a:gd name="adj1" fmla="val -23077"/>
                  <a:gd name="adj2" fmla="val 232954"/>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8163560" y="2064737"/>
                <a:ext cx="1620520" cy="461665"/>
              </a:xfrm>
              <a:prstGeom prst="rect">
                <a:avLst/>
              </a:prstGeom>
              <a:noFill/>
            </p:spPr>
            <p:txBody>
              <a:bodyPr wrap="square" rtlCol="0">
                <a:spAutoFit/>
              </a:bodyPr>
              <a:lstStyle/>
              <a:p>
                <a:r>
                  <a:rPr lang="en-US" sz="2400" dirty="0" smtClean="0"/>
                  <a:t>Monitoring</a:t>
                </a:r>
                <a:endParaRPr lang="en-US" dirty="0"/>
              </a:p>
            </p:txBody>
          </p:sp>
          <p:sp>
            <p:nvSpPr>
              <p:cNvPr id="48" name="Rectangle 47"/>
              <p:cNvSpPr/>
              <p:nvPr/>
            </p:nvSpPr>
            <p:spPr>
              <a:xfrm>
                <a:off x="8493760" y="350054"/>
                <a:ext cx="3738880" cy="9250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Automated Sleep Staging from Flow Signal</a:t>
                </a:r>
                <a:endParaRPr lang="en-US" sz="2400" dirty="0">
                  <a:latin typeface="Arial" panose="020B0604020202020204" pitchFamily="34" charset="0"/>
                  <a:cs typeface="Arial" panose="020B0604020202020204" pitchFamily="34" charset="0"/>
                </a:endParaRPr>
              </a:p>
            </p:txBody>
          </p:sp>
          <p:pic>
            <p:nvPicPr>
              <p:cNvPr id="52" name="Picture 51"/>
              <p:cNvPicPr>
                <a:picLocks noChangeAspect="1"/>
              </p:cNvPicPr>
              <p:nvPr/>
            </p:nvPicPr>
            <p:blipFill rotWithShape="1">
              <a:blip r:embed="rId4">
                <a:extLst>
                  <a:ext uri="{28A0092B-C50C-407E-A947-70E740481C1C}">
                    <a14:useLocalDpi xmlns:a14="http://schemas.microsoft.com/office/drawing/2010/main" val="0"/>
                  </a:ext>
                </a:extLst>
              </a:blip>
              <a:srcRect l="9494" t="10747" r="4352" b="23188"/>
              <a:stretch/>
            </p:blipFill>
            <p:spPr>
              <a:xfrm>
                <a:off x="9897070" y="3200400"/>
                <a:ext cx="2162850" cy="928035"/>
              </a:xfrm>
              <a:prstGeom prst="rect">
                <a:avLst/>
              </a:prstGeom>
            </p:spPr>
          </p:pic>
          <p:cxnSp>
            <p:nvCxnSpPr>
              <p:cNvPr id="61" name="Curved Connector 60"/>
              <p:cNvCxnSpPr/>
              <p:nvPr/>
            </p:nvCxnSpPr>
            <p:spPr>
              <a:xfrm rot="16200000" flipH="1">
                <a:off x="9493090" y="2643030"/>
                <a:ext cx="155875" cy="2814935"/>
              </a:xfrm>
              <a:prstGeom prst="curvedConnector3">
                <a:avLst>
                  <a:gd name="adj1" fmla="val 246656"/>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63" name="Straight Arrow Connector 62"/>
              <p:cNvCxnSpPr>
                <a:stCxn id="52" idx="0"/>
                <a:endCxn id="48" idx="2"/>
              </p:cNvCxnSpPr>
              <p:nvPr/>
            </p:nvCxnSpPr>
            <p:spPr>
              <a:xfrm flipH="1" flipV="1">
                <a:off x="10363200" y="1275070"/>
                <a:ext cx="615295" cy="1925330"/>
              </a:xfrm>
              <a:prstGeom prst="straightConnector1">
                <a:avLst/>
              </a:prstGeom>
              <a:ln w="38100">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a:stCxn id="48" idx="2"/>
                <a:endCxn id="47" idx="0"/>
              </p:cNvCxnSpPr>
              <p:nvPr/>
            </p:nvCxnSpPr>
            <p:spPr>
              <a:xfrm flipH="1">
                <a:off x="8973820" y="1275070"/>
                <a:ext cx="1389380" cy="78966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8" name="TextBox 77"/>
          <p:cNvSpPr txBox="1"/>
          <p:nvPr/>
        </p:nvSpPr>
        <p:spPr>
          <a:xfrm>
            <a:off x="10718800" y="4920915"/>
            <a:ext cx="1541473" cy="430887"/>
          </a:xfrm>
          <a:prstGeom prst="rect">
            <a:avLst/>
          </a:prstGeom>
          <a:noFill/>
        </p:spPr>
        <p:txBody>
          <a:bodyPr wrap="square" rtlCol="0">
            <a:spAutoFit/>
          </a:bodyPr>
          <a:lstStyle/>
          <a:p>
            <a:r>
              <a:rPr lang="en-US" sz="2200" dirty="0" smtClean="0"/>
              <a:t>Flow signal</a:t>
            </a:r>
            <a:endParaRPr lang="en-US" sz="2200" dirty="0"/>
          </a:p>
        </p:txBody>
      </p:sp>
      <p:sp>
        <p:nvSpPr>
          <p:cNvPr id="2" name="TextBox 1"/>
          <p:cNvSpPr txBox="1"/>
          <p:nvPr/>
        </p:nvSpPr>
        <p:spPr>
          <a:xfrm>
            <a:off x="670560" y="314960"/>
            <a:ext cx="10678160" cy="769441"/>
          </a:xfrm>
          <a:prstGeom prst="rect">
            <a:avLst/>
          </a:prstGeom>
          <a:noFill/>
        </p:spPr>
        <p:txBody>
          <a:bodyPr wrap="square" rtlCol="0">
            <a:spAutoFit/>
          </a:bodyPr>
          <a:lstStyle/>
          <a:p>
            <a:pPr algn="ctr"/>
            <a:r>
              <a:rPr lang="en-US" sz="4400" dirty="0" smtClean="0">
                <a:cs typeface="Times New Roman" panose="02020603050405020304" pitchFamily="18" charset="0"/>
              </a:rPr>
              <a:t>Motivation</a:t>
            </a:r>
            <a:endParaRPr lang="en-US" sz="4400" dirty="0">
              <a:cs typeface="Times New Roman" panose="02020603050405020304" pitchFamily="18" charset="0"/>
            </a:endParaRPr>
          </a:p>
        </p:txBody>
      </p:sp>
      <p:sp>
        <p:nvSpPr>
          <p:cNvPr id="3" name="TextBox 2"/>
          <p:cNvSpPr txBox="1"/>
          <p:nvPr/>
        </p:nvSpPr>
        <p:spPr>
          <a:xfrm>
            <a:off x="1227919" y="2892767"/>
            <a:ext cx="936171" cy="369332"/>
          </a:xfrm>
          <a:prstGeom prst="rect">
            <a:avLst/>
          </a:prstGeom>
          <a:noFill/>
        </p:spPr>
        <p:txBody>
          <a:bodyPr wrap="square" rtlCol="0">
            <a:spAutoFit/>
          </a:bodyPr>
          <a:lstStyle/>
          <a:p>
            <a:r>
              <a:rPr lang="en-US" b="1" dirty="0" smtClean="0"/>
              <a:t>Patient</a:t>
            </a:r>
            <a:endParaRPr lang="en-US" b="1" dirty="0"/>
          </a:p>
        </p:txBody>
      </p:sp>
    </p:spTree>
    <p:extLst>
      <p:ext uri="{BB962C8B-B14F-4D97-AF65-F5344CB8AC3E}">
        <p14:creationId xmlns:p14="http://schemas.microsoft.com/office/powerpoint/2010/main" val="418848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a:xfrm>
            <a:off x="838200" y="1825624"/>
            <a:ext cx="10855960" cy="4758055"/>
          </a:xfrm>
        </p:spPr>
        <p:txBody>
          <a:bodyPr>
            <a:normAutofit/>
          </a:bodyPr>
          <a:lstStyle/>
          <a:p>
            <a:pPr marL="0" indent="0">
              <a:buNone/>
            </a:pPr>
            <a:r>
              <a:rPr lang="en-US" dirty="0" smtClean="0"/>
              <a:t>The literature focuses on reducing the number of sensors from PSG or evaluating new medical devices</a:t>
            </a:r>
          </a:p>
          <a:p>
            <a:pPr marL="0" indent="0">
              <a:buNone/>
            </a:pPr>
            <a:r>
              <a:rPr lang="en-US" b="1" dirty="0" smtClean="0"/>
              <a:t>Machine Learning Models for Sleep Staging</a:t>
            </a:r>
            <a:r>
              <a:rPr lang="en-US" dirty="0" smtClean="0"/>
              <a:t>: Recent deep networks have shown state-of-the-art results:</a:t>
            </a:r>
          </a:p>
          <a:p>
            <a:pPr lvl="1"/>
            <a:r>
              <a:rPr lang="en-US" dirty="0">
                <a:solidFill>
                  <a:srgbClr val="FF0000"/>
                </a:solidFill>
              </a:rPr>
              <a:t>Supratak et al. </a:t>
            </a:r>
            <a:r>
              <a:rPr lang="en-US" dirty="0"/>
              <a:t>and </a:t>
            </a:r>
            <a:r>
              <a:rPr lang="en-US" dirty="0">
                <a:solidFill>
                  <a:srgbClr val="FF0000"/>
                </a:solidFill>
              </a:rPr>
              <a:t>Biswal et al. </a:t>
            </a:r>
            <a:r>
              <a:rPr lang="en-US" dirty="0"/>
              <a:t>showed human level annotation on EEG signals using a </a:t>
            </a:r>
            <a:r>
              <a:rPr lang="en-US" b="1" dirty="0">
                <a:solidFill>
                  <a:srgbClr val="00B0F0"/>
                </a:solidFill>
              </a:rPr>
              <a:t>Recurrent-Convolution Network</a:t>
            </a:r>
          </a:p>
          <a:p>
            <a:pPr lvl="1"/>
            <a:r>
              <a:rPr lang="en-US" dirty="0">
                <a:solidFill>
                  <a:srgbClr val="FF0000"/>
                </a:solidFill>
              </a:rPr>
              <a:t>Zhao et al. </a:t>
            </a:r>
            <a:r>
              <a:rPr lang="en-US" dirty="0"/>
              <a:t>showed state-of-the-art results on radio-frequency signals using a </a:t>
            </a:r>
            <a:r>
              <a:rPr lang="en-US" b="1" dirty="0">
                <a:solidFill>
                  <a:srgbClr val="00B0F0"/>
                </a:solidFill>
              </a:rPr>
              <a:t>conditional adversarial architecture </a:t>
            </a:r>
            <a:endParaRPr lang="en-US" sz="2800" b="1" dirty="0">
              <a:solidFill>
                <a:srgbClr val="00B0F0"/>
              </a:solidFill>
            </a:endParaRPr>
          </a:p>
          <a:p>
            <a:pPr marL="0" indent="0">
              <a:buNone/>
            </a:pPr>
            <a:r>
              <a:rPr lang="en-US" sz="2800" dirty="0" smtClean="0"/>
              <a:t>However, these methods either don’t have existing use cases owing to infancy of device adoption (</a:t>
            </a:r>
            <a:r>
              <a:rPr lang="en-US" sz="2800" dirty="0">
                <a:solidFill>
                  <a:srgbClr val="FF0000"/>
                </a:solidFill>
              </a:rPr>
              <a:t>Zhao et al</a:t>
            </a:r>
            <a:r>
              <a:rPr lang="en-US" sz="2800" dirty="0" smtClean="0">
                <a:solidFill>
                  <a:srgbClr val="FF0000"/>
                </a:solidFill>
              </a:rPr>
              <a:t>.</a:t>
            </a:r>
            <a:r>
              <a:rPr lang="en-US" sz="2800" dirty="0" smtClean="0"/>
              <a:t>) or impracticality (</a:t>
            </a:r>
            <a:r>
              <a:rPr lang="en-US" sz="2800" dirty="0" smtClean="0">
                <a:solidFill>
                  <a:srgbClr val="FF0000"/>
                </a:solidFill>
              </a:rPr>
              <a:t>EEG based methods</a:t>
            </a:r>
            <a:r>
              <a:rPr lang="en-US" sz="2800" dirty="0" smtClean="0"/>
              <a:t>)</a:t>
            </a:r>
          </a:p>
          <a:p>
            <a:endParaRPr lang="en-US" dirty="0"/>
          </a:p>
        </p:txBody>
      </p:sp>
    </p:spTree>
    <p:extLst>
      <p:ext uri="{BB962C8B-B14F-4D97-AF65-F5344CB8AC3E}">
        <p14:creationId xmlns:p14="http://schemas.microsoft.com/office/powerpoint/2010/main" val="295314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State Transition Diagram </a:t>
            </a:r>
            <a:endParaRPr lang="en-US" dirty="0"/>
          </a:p>
        </p:txBody>
      </p:sp>
      <p:sp>
        <p:nvSpPr>
          <p:cNvPr id="3" name="Content Placeholder 2"/>
          <p:cNvSpPr>
            <a:spLocks noGrp="1"/>
          </p:cNvSpPr>
          <p:nvPr>
            <p:ph idx="1"/>
          </p:nvPr>
        </p:nvSpPr>
        <p:spPr>
          <a:xfrm>
            <a:off x="838200" y="5920105"/>
            <a:ext cx="10515600" cy="582295"/>
          </a:xfrm>
        </p:spPr>
        <p:txBody>
          <a:bodyPr/>
          <a:lstStyle/>
          <a:p>
            <a:pPr marL="0" indent="0">
              <a:buNone/>
            </a:pPr>
            <a:r>
              <a:rPr lang="en-US" dirty="0" smtClean="0"/>
              <a:t>Four sleep </a:t>
            </a:r>
            <a:r>
              <a:rPr lang="en-US" dirty="0"/>
              <a:t>states shown are: </a:t>
            </a:r>
            <a:r>
              <a:rPr lang="en-US" dirty="0" smtClean="0"/>
              <a:t>(</a:t>
            </a:r>
            <a:r>
              <a:rPr lang="en-US" b="1" dirty="0" smtClean="0">
                <a:solidFill>
                  <a:srgbClr val="FF0000"/>
                </a:solidFill>
              </a:rPr>
              <a:t>W</a:t>
            </a:r>
            <a:r>
              <a:rPr lang="en-US" dirty="0" smtClean="0"/>
              <a:t>)ake</a:t>
            </a:r>
            <a:r>
              <a:rPr lang="en-US" dirty="0"/>
              <a:t>, (</a:t>
            </a:r>
            <a:r>
              <a:rPr lang="en-US" b="1" dirty="0"/>
              <a:t>R</a:t>
            </a:r>
            <a:r>
              <a:rPr lang="en-US" dirty="0"/>
              <a:t>)EM, (</a:t>
            </a:r>
            <a:r>
              <a:rPr lang="en-US" b="1" dirty="0" smtClean="0"/>
              <a:t>L</a:t>
            </a:r>
            <a:r>
              <a:rPr lang="en-US" dirty="0" smtClean="0"/>
              <a:t>)ight </a:t>
            </a:r>
            <a:r>
              <a:rPr lang="en-US" dirty="0"/>
              <a:t>and (</a:t>
            </a:r>
            <a:r>
              <a:rPr lang="en-US" b="1" dirty="0" smtClean="0"/>
              <a:t>D</a:t>
            </a:r>
            <a:r>
              <a:rPr lang="en-US" dirty="0" smtClean="0"/>
              <a:t>)eep</a:t>
            </a:r>
            <a:r>
              <a:rPr lang="en-US" dirty="0"/>
              <a:t>.</a:t>
            </a:r>
          </a:p>
        </p:txBody>
      </p:sp>
      <p:pic>
        <p:nvPicPr>
          <p:cNvPr id="5" name="Picture 4"/>
          <p:cNvPicPr>
            <a:picLocks noChangeAspect="1"/>
          </p:cNvPicPr>
          <p:nvPr/>
        </p:nvPicPr>
        <p:blipFill rotWithShape="1">
          <a:blip r:embed="rId2"/>
          <a:srcRect b="1103"/>
          <a:stretch/>
        </p:blipFill>
        <p:spPr>
          <a:xfrm>
            <a:off x="3081020" y="1377315"/>
            <a:ext cx="4620260" cy="4098925"/>
          </a:xfrm>
          <a:prstGeom prst="rect">
            <a:avLst/>
          </a:prstGeom>
        </p:spPr>
      </p:pic>
    </p:spTree>
    <p:extLst>
      <p:ext uri="{BB962C8B-B14F-4D97-AF65-F5344CB8AC3E}">
        <p14:creationId xmlns:p14="http://schemas.microsoft.com/office/powerpoint/2010/main" val="1098733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10896</TotalTime>
  <Words>1310</Words>
  <Application>Microsoft Macintosh PowerPoint</Application>
  <PresentationFormat>Widescreen</PresentationFormat>
  <Paragraphs>186</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Arimo</vt:lpstr>
      <vt:lpstr>Calibri</vt:lpstr>
      <vt:lpstr>Calibri Light</vt:lpstr>
      <vt:lpstr>Times New Roman</vt:lpstr>
      <vt:lpstr>Vivaldi</vt:lpstr>
      <vt:lpstr>Arial</vt:lpstr>
      <vt:lpstr>Office Theme</vt:lpstr>
      <vt:lpstr>A Structured Learning Approach with Neural Conditional Random Fields for Sleep Staging</vt:lpstr>
      <vt:lpstr>Background</vt:lpstr>
      <vt:lpstr>Background: Sleep Stages</vt:lpstr>
      <vt:lpstr>Background: Obstructive Sleep Apnea</vt:lpstr>
      <vt:lpstr>Background: CPAP Therapy</vt:lpstr>
      <vt:lpstr>Background: Polysomnography</vt:lpstr>
      <vt:lpstr>PowerPoint Presentation</vt:lpstr>
      <vt:lpstr>Related Works</vt:lpstr>
      <vt:lpstr>Sleep State Transition Diagram </vt:lpstr>
      <vt:lpstr>Contributions</vt:lpstr>
      <vt:lpstr>Sample Sleep Stage Annotation</vt:lpstr>
      <vt:lpstr>Neural Conditional Random Field Architecture </vt:lpstr>
      <vt:lpstr>Neural Conditional Random Field Architecture </vt:lpstr>
      <vt:lpstr>Neural Conditional Random Field Model</vt:lpstr>
      <vt:lpstr>Neural Conditional Random Field Model</vt:lpstr>
      <vt:lpstr>Cost Sensitive Training and Regularization</vt:lpstr>
      <vt:lpstr>Dataset</vt:lpstr>
      <vt:lpstr>Evaluation Metrics Used</vt:lpstr>
      <vt:lpstr>Baselines</vt:lpstr>
      <vt:lpstr>Results</vt:lpstr>
      <vt:lpstr>Results</vt:lpstr>
      <vt:lpstr>Results</vt:lpstr>
      <vt:lpstr>Sample Saliency Map</vt:lpstr>
      <vt:lpstr>Sample Saliency Map</vt:lpstr>
      <vt:lpstr>Conclusions</vt:lpstr>
      <vt:lpstr>Thank you!</vt:lpstr>
      <vt:lpstr>References</vt:lpstr>
      <vt:lpstr>Backup slides: Saliency Map</vt:lpstr>
      <vt:lpstr>Accuracy vs convinience of different signals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aggarwal</dc:creator>
  <cp:lastModifiedBy>Microsoft Office User</cp:lastModifiedBy>
  <cp:revision>79</cp:revision>
  <dcterms:created xsi:type="dcterms:W3CDTF">2018-05-19T16:45:23Z</dcterms:created>
  <dcterms:modified xsi:type="dcterms:W3CDTF">2018-12-11T15:07:13Z</dcterms:modified>
</cp:coreProperties>
</file>