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42794238" cy="30267275"/>
  <p:notesSz cx="6797675" cy="9928225"/>
  <p:defaultTextStyle>
    <a:defPPr>
      <a:defRPr lang="en-US"/>
    </a:defPPr>
    <a:lvl1pPr algn="l" defTabSz="4174785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1pPr>
    <a:lvl2pPr marL="2087392" indent="-1565544" algn="l" defTabSz="4174785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2pPr>
    <a:lvl3pPr marL="4174785" indent="-3131088" algn="l" defTabSz="4174785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3pPr>
    <a:lvl4pPr marL="6262177" indent="-4696633" algn="l" defTabSz="4174785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4pPr>
    <a:lvl5pPr marL="8349569" indent="-6262177" algn="l" defTabSz="4174785" rtl="0" fontAlgn="base">
      <a:spcBef>
        <a:spcPct val="0"/>
      </a:spcBef>
      <a:spcAft>
        <a:spcPct val="0"/>
      </a:spcAft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5pPr>
    <a:lvl6pPr marL="2609240" algn="l" defTabSz="1043696" rtl="0" eaLnBrk="1" latinLnBrk="0" hangingPunct="1"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6pPr>
    <a:lvl7pPr marL="3131088" algn="l" defTabSz="1043696" rtl="0" eaLnBrk="1" latinLnBrk="0" hangingPunct="1"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7pPr>
    <a:lvl8pPr marL="3652937" algn="l" defTabSz="1043696" rtl="0" eaLnBrk="1" latinLnBrk="0" hangingPunct="1"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8pPr>
    <a:lvl9pPr marL="4174785" algn="l" defTabSz="1043696" rtl="0" eaLnBrk="1" latinLnBrk="0" hangingPunct="1">
      <a:defRPr sz="3200" kern="1200">
        <a:solidFill>
          <a:srgbClr val="FFFFFF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927"/>
    <a:srgbClr val="F7CC65"/>
    <a:srgbClr val="F7EF93"/>
    <a:srgbClr val="F3E8BC"/>
    <a:srgbClr val="FFF099"/>
    <a:srgbClr val="09382E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82" autoAdjust="0"/>
  </p:normalViewPr>
  <p:slideViewPr>
    <p:cSldViewPr>
      <p:cViewPr>
        <p:scale>
          <a:sx n="28" d="100"/>
          <a:sy n="28" d="100"/>
        </p:scale>
        <p:origin x="-1888" y="464"/>
      </p:cViewPr>
      <p:guideLst>
        <p:guide orient="horz" pos="9533"/>
        <p:guide pos="134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68" y="9402482"/>
            <a:ext cx="36375103" cy="64878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9138" y="17151456"/>
            <a:ext cx="2995596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7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6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5BD7C-9478-4067-A838-7B4196C9B197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88E1A-021E-4DDB-8A91-DBDF8C6EE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9F6E-DBC9-4530-9F34-FA1E96BFA6AC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022A4-F5B9-4EE3-9889-8AC31A9D5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03289" y="4848372"/>
            <a:ext cx="38514815" cy="103301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8848" y="4848372"/>
            <a:ext cx="114831205" cy="103301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EE117-6BAE-4FE9-85D7-447D32929006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89D3C-D4F8-41E5-9DE9-F28D6FE51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69B21-9F27-409D-BDE5-D3B0EEEAD7AD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7AD7D-9433-4E4A-8A8A-17F1B93F4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51" y="19449536"/>
            <a:ext cx="36375103" cy="6011417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451" y="12828568"/>
            <a:ext cx="36375103" cy="662096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392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7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1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696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35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17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13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0E411-3EE0-41FD-A43B-61D6778041CF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52907-D3DF-418E-B02C-DD5D1D30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8848" y="28249459"/>
            <a:ext cx="76673010" cy="799000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45094" y="28249459"/>
            <a:ext cx="76673010" cy="79900002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B1390-1B33-4BE2-8D62-B2D2630F95AD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886C-FCE3-46FC-982B-BF589AA64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12" y="1212096"/>
            <a:ext cx="38514815" cy="50445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9717" y="6775107"/>
            <a:ext cx="18908221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92" indent="0">
              <a:buNone/>
              <a:defRPr sz="9100" b="1"/>
            </a:lvl2pPr>
            <a:lvl3pPr marL="4174785" indent="0">
              <a:buNone/>
              <a:defRPr sz="8200" b="1"/>
            </a:lvl3pPr>
            <a:lvl4pPr marL="6262177" indent="0">
              <a:buNone/>
              <a:defRPr sz="7300" b="1"/>
            </a:lvl4pPr>
            <a:lvl5pPr marL="8349569" indent="0">
              <a:buNone/>
              <a:defRPr sz="7300" b="1"/>
            </a:lvl5pPr>
            <a:lvl6pPr marL="10436962" indent="0">
              <a:buNone/>
              <a:defRPr sz="7300" b="1"/>
            </a:lvl6pPr>
            <a:lvl7pPr marL="12524354" indent="0">
              <a:buNone/>
              <a:defRPr sz="7300" b="1"/>
            </a:lvl7pPr>
            <a:lvl8pPr marL="14611746" indent="0">
              <a:buNone/>
              <a:defRPr sz="7300" b="1"/>
            </a:lvl8pPr>
            <a:lvl9pPr marL="1669913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9717" y="9598648"/>
            <a:ext cx="18908221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38890" y="6775107"/>
            <a:ext cx="18915646" cy="2823543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392" indent="0">
              <a:buNone/>
              <a:defRPr sz="9100" b="1"/>
            </a:lvl2pPr>
            <a:lvl3pPr marL="4174785" indent="0">
              <a:buNone/>
              <a:defRPr sz="8200" b="1"/>
            </a:lvl3pPr>
            <a:lvl4pPr marL="6262177" indent="0">
              <a:buNone/>
              <a:defRPr sz="7300" b="1"/>
            </a:lvl4pPr>
            <a:lvl5pPr marL="8349569" indent="0">
              <a:buNone/>
              <a:defRPr sz="7300" b="1"/>
            </a:lvl5pPr>
            <a:lvl6pPr marL="10436962" indent="0">
              <a:buNone/>
              <a:defRPr sz="7300" b="1"/>
            </a:lvl6pPr>
            <a:lvl7pPr marL="12524354" indent="0">
              <a:buNone/>
              <a:defRPr sz="7300" b="1"/>
            </a:lvl7pPr>
            <a:lvl8pPr marL="14611746" indent="0">
              <a:buNone/>
              <a:defRPr sz="7300" b="1"/>
            </a:lvl8pPr>
            <a:lvl9pPr marL="16699139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38890" y="9598648"/>
            <a:ext cx="18915646" cy="17438717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83205-5AE3-4F9A-984F-E22ADC5FF6BB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A3A9-A224-4FC1-9C0D-1C627EB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EB6DB-B7C0-47E8-AE3A-59327CA9D859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1E52-C1AE-47DC-93AF-7AF6D4AF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32886-E0BB-4F52-A4A7-4A08499DDA72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1981-C891-46A7-8F17-8D4D87BF2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722" y="1205087"/>
            <a:ext cx="14079011" cy="512862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1359" y="1205095"/>
            <a:ext cx="23923171" cy="2583228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9722" y="6333717"/>
            <a:ext cx="14079011" cy="20703660"/>
          </a:xfrm>
        </p:spPr>
        <p:txBody>
          <a:bodyPr/>
          <a:lstStyle>
            <a:lvl1pPr marL="0" indent="0">
              <a:buNone/>
              <a:defRPr sz="6400"/>
            </a:lvl1pPr>
            <a:lvl2pPr marL="2087392" indent="0">
              <a:buNone/>
              <a:defRPr sz="5500"/>
            </a:lvl2pPr>
            <a:lvl3pPr marL="4174785" indent="0">
              <a:buNone/>
              <a:defRPr sz="4600"/>
            </a:lvl3pPr>
            <a:lvl4pPr marL="6262177" indent="0">
              <a:buNone/>
              <a:defRPr sz="4100"/>
            </a:lvl4pPr>
            <a:lvl5pPr marL="8349569" indent="0">
              <a:buNone/>
              <a:defRPr sz="4100"/>
            </a:lvl5pPr>
            <a:lvl6pPr marL="10436962" indent="0">
              <a:buNone/>
              <a:defRPr sz="4100"/>
            </a:lvl6pPr>
            <a:lvl7pPr marL="12524354" indent="0">
              <a:buNone/>
              <a:defRPr sz="4100"/>
            </a:lvl7pPr>
            <a:lvl8pPr marL="14611746" indent="0">
              <a:buNone/>
              <a:defRPr sz="4100"/>
            </a:lvl8pPr>
            <a:lvl9pPr marL="1669913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A3BCB-550C-436D-A39E-4EDEFBF3F55A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07465-F186-4C4B-A673-4E447C2F8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973" y="21187096"/>
            <a:ext cx="25676543" cy="250125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7973" y="2704437"/>
            <a:ext cx="25676543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4600"/>
            </a:lvl1pPr>
            <a:lvl2pPr marL="2087392" indent="0">
              <a:buNone/>
              <a:defRPr sz="12800"/>
            </a:lvl2pPr>
            <a:lvl3pPr marL="4174785" indent="0">
              <a:buNone/>
              <a:defRPr sz="11000"/>
            </a:lvl3pPr>
            <a:lvl4pPr marL="6262177" indent="0">
              <a:buNone/>
              <a:defRPr sz="9100"/>
            </a:lvl4pPr>
            <a:lvl5pPr marL="8349569" indent="0">
              <a:buNone/>
              <a:defRPr sz="9100"/>
            </a:lvl5pPr>
            <a:lvl6pPr marL="10436962" indent="0">
              <a:buNone/>
              <a:defRPr sz="9100"/>
            </a:lvl6pPr>
            <a:lvl7pPr marL="12524354" indent="0">
              <a:buNone/>
              <a:defRPr sz="9100"/>
            </a:lvl7pPr>
            <a:lvl8pPr marL="14611746" indent="0">
              <a:buNone/>
              <a:defRPr sz="9100"/>
            </a:lvl8pPr>
            <a:lvl9pPr marL="16699139" indent="0">
              <a:buNone/>
              <a:defRPr sz="9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7973" y="23688353"/>
            <a:ext cx="25676543" cy="3552198"/>
          </a:xfrm>
        </p:spPr>
        <p:txBody>
          <a:bodyPr/>
          <a:lstStyle>
            <a:lvl1pPr marL="0" indent="0">
              <a:buNone/>
              <a:defRPr sz="6400"/>
            </a:lvl1pPr>
            <a:lvl2pPr marL="2087392" indent="0">
              <a:buNone/>
              <a:defRPr sz="5500"/>
            </a:lvl2pPr>
            <a:lvl3pPr marL="4174785" indent="0">
              <a:buNone/>
              <a:defRPr sz="4600"/>
            </a:lvl3pPr>
            <a:lvl4pPr marL="6262177" indent="0">
              <a:buNone/>
              <a:defRPr sz="4100"/>
            </a:lvl4pPr>
            <a:lvl5pPr marL="8349569" indent="0">
              <a:buNone/>
              <a:defRPr sz="4100"/>
            </a:lvl5pPr>
            <a:lvl6pPr marL="10436962" indent="0">
              <a:buNone/>
              <a:defRPr sz="4100"/>
            </a:lvl6pPr>
            <a:lvl7pPr marL="12524354" indent="0">
              <a:buNone/>
              <a:defRPr sz="4100"/>
            </a:lvl7pPr>
            <a:lvl8pPr marL="14611746" indent="0">
              <a:buNone/>
              <a:defRPr sz="4100"/>
            </a:lvl8pPr>
            <a:lvl9pPr marL="16699139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83287-8448-4340-B734-B70926FFC24A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025E-EA65-4606-8D91-25815913B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39712" y="1212531"/>
            <a:ext cx="38514815" cy="504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478" tIns="208739" rIns="417478" bIns="208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39712" y="7062365"/>
            <a:ext cx="38514815" cy="199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478" tIns="208739" rIns="417478" bIns="208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9712" y="28053719"/>
            <a:ext cx="9985322" cy="1610577"/>
          </a:xfrm>
          <a:prstGeom prst="rect">
            <a:avLst/>
          </a:prstGeom>
        </p:spPr>
        <p:txBody>
          <a:bodyPr vert="horz" lIns="417478" tIns="208739" rIns="417478" bIns="208739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F9B099-5D23-4C20-9A9D-AFC504DD2221}" type="datetimeFigureOut">
              <a:rPr lang="en-US"/>
              <a:pPr>
                <a:defRPr/>
              </a:pPr>
              <a:t>2014-10-21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1367" y="28053719"/>
            <a:ext cx="13551509" cy="1610577"/>
          </a:xfrm>
          <a:prstGeom prst="rect">
            <a:avLst/>
          </a:prstGeom>
        </p:spPr>
        <p:txBody>
          <a:bodyPr vert="horz" lIns="417478" tIns="208739" rIns="417478" bIns="208739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69204" y="28053719"/>
            <a:ext cx="9985322" cy="1610577"/>
          </a:xfrm>
          <a:prstGeom prst="rect">
            <a:avLst/>
          </a:prstGeom>
        </p:spPr>
        <p:txBody>
          <a:bodyPr vert="horz" lIns="417478" tIns="208739" rIns="417478" bIns="208739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5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0CD27E4-344B-4D59-935E-DD8FCB69B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74785" rtl="0" eaLnBrk="0" fontAlgn="base" hangingPunct="0">
        <a:spcBef>
          <a:spcPct val="0"/>
        </a:spcBef>
        <a:spcAft>
          <a:spcPct val="0"/>
        </a:spcAft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7478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2pPr>
      <a:lvl3pPr algn="ctr" defTabSz="417478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3pPr>
      <a:lvl4pPr algn="ctr" defTabSz="417478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4pPr>
      <a:lvl5pPr algn="ctr" defTabSz="4174785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5pPr>
      <a:lvl6pPr marL="521848" algn="ctr" defTabSz="417478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6pPr>
      <a:lvl7pPr marL="1043696" algn="ctr" defTabSz="417478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7pPr>
      <a:lvl8pPr marL="1565544" algn="ctr" defTabSz="417478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8pPr>
      <a:lvl9pPr marL="2087392" algn="ctr" defTabSz="4174785" rtl="0" fontAlgn="base">
        <a:spcBef>
          <a:spcPct val="0"/>
        </a:spcBef>
        <a:spcAft>
          <a:spcPct val="0"/>
        </a:spcAft>
        <a:defRPr sz="20100">
          <a:solidFill>
            <a:schemeClr val="tx1"/>
          </a:solidFill>
          <a:latin typeface="Calibri" pitchFamily="34" charset="0"/>
        </a:defRPr>
      </a:lvl9pPr>
    </p:titleStyle>
    <p:bodyStyle>
      <a:lvl1pPr marL="1565544" indent="-1565544" algn="l" defTabSz="417478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13" indent="-1304620" algn="l" defTabSz="417478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481" indent="-1043696" algn="l" defTabSz="417478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5873" indent="-1043696" algn="l" defTabSz="417478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265" indent="-1043696" algn="l" defTabSz="417478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658" indent="-1043696" algn="l" defTabSz="4174785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050" indent="-1043696" algn="l" defTabSz="4174785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442" indent="-1043696" algn="l" defTabSz="4174785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2835" indent="-1043696" algn="l" defTabSz="4174785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392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785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177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569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962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354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1746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139" algn="l" defTabSz="417478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/>
          <p:cNvSpPr/>
          <p:nvPr/>
        </p:nvSpPr>
        <p:spPr bwMode="auto">
          <a:xfrm>
            <a:off x="33055719" y="21839237"/>
            <a:ext cx="9525000" cy="6324600"/>
          </a:xfrm>
          <a:prstGeom prst="roundRect">
            <a:avLst>
              <a:gd name="adj" fmla="val 201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319" y="12619037"/>
            <a:ext cx="17221200" cy="4897437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 bwMode="auto">
          <a:xfrm>
            <a:off x="731837" y="5075237"/>
            <a:ext cx="14188282" cy="12496800"/>
          </a:xfrm>
          <a:prstGeom prst="roundRect">
            <a:avLst>
              <a:gd name="adj" fmla="val 201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5" name="Group 7"/>
          <p:cNvGrpSpPr>
            <a:grpSpLocks/>
          </p:cNvGrpSpPr>
          <p:nvPr/>
        </p:nvGrpSpPr>
        <p:grpSpPr bwMode="auto">
          <a:xfrm>
            <a:off x="670719" y="4465637"/>
            <a:ext cx="41833800" cy="685800"/>
            <a:chOff x="14106047" y="3276600"/>
            <a:chExt cx="12725400" cy="1066800"/>
          </a:xfrm>
          <a:solidFill>
            <a:schemeClr val="bg2">
              <a:lumMod val="25000"/>
            </a:schemeClr>
          </a:solidFill>
        </p:grpSpPr>
        <p:sp>
          <p:nvSpPr>
            <p:cNvPr id="66" name="Rounded Rectangle 65"/>
            <p:cNvSpPr/>
            <p:nvPr/>
          </p:nvSpPr>
          <p:spPr>
            <a:xfrm>
              <a:off x="14106047" y="3276600"/>
              <a:ext cx="12725400" cy="1066800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TextBox 17"/>
            <p:cNvSpPr txBox="1">
              <a:spLocks noChangeArrowheads="1"/>
            </p:cNvSpPr>
            <p:nvPr/>
          </p:nvSpPr>
          <p:spPr bwMode="auto">
            <a:xfrm>
              <a:off x="16843874" y="3390572"/>
              <a:ext cx="7663601" cy="8309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521848"/>
              <a:endParaRPr lang="en-US" sz="5500" b="1" dirty="0">
                <a:solidFill>
                  <a:schemeClr val="bg1"/>
                </a:solidFill>
                <a:latin typeface="Century Gothic"/>
                <a:ea typeface="ＭＳ Ｐゴシック" pitchFamily="34" charset="-128"/>
                <a:cs typeface="Century Gothic"/>
              </a:endParaRPr>
            </a:p>
          </p:txBody>
        </p:sp>
      </p:grpSp>
      <p:sp>
        <p:nvSpPr>
          <p:cNvPr id="71" name="Rounded Rectangle 70"/>
          <p:cNvSpPr/>
          <p:nvPr/>
        </p:nvSpPr>
        <p:spPr bwMode="auto">
          <a:xfrm>
            <a:off x="670719" y="17648237"/>
            <a:ext cx="41681400" cy="6096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70719" y="350837"/>
            <a:ext cx="33680400" cy="1428828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r>
              <a:rPr lang="en-US" sz="8600" b="1" dirty="0">
                <a:solidFill>
                  <a:srgbClr val="000000"/>
                </a:solidFill>
                <a:latin typeface="Century Gothic"/>
                <a:ea typeface="ＭＳ Ｐゴシック" pitchFamily="34" charset="-128"/>
                <a:cs typeface="Century Gothic"/>
              </a:rPr>
              <a:t>Discriminative </a:t>
            </a:r>
            <a:r>
              <a:rPr lang="en-US" sz="8600" b="1" dirty="0" err="1">
                <a:solidFill>
                  <a:srgbClr val="000000"/>
                </a:solidFill>
                <a:latin typeface="Century Gothic"/>
                <a:ea typeface="ＭＳ Ｐゴシック" pitchFamily="34" charset="-128"/>
                <a:cs typeface="Century Gothic"/>
              </a:rPr>
              <a:t>Reranking</a:t>
            </a:r>
            <a:r>
              <a:rPr lang="en-US" sz="8600" b="1" dirty="0">
                <a:solidFill>
                  <a:srgbClr val="000000"/>
                </a:solidFill>
                <a:latin typeface="Century Gothic"/>
                <a:ea typeface="ＭＳ Ｐゴシック" pitchFamily="34" charset="-128"/>
                <a:cs typeface="Century Gothic"/>
              </a:rPr>
              <a:t> of Discourse Parses Using Tree Kernels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490119" y="2090143"/>
            <a:ext cx="28498800" cy="1921271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pPr algn="ctr">
              <a:spcAft>
                <a:spcPts val="1200"/>
              </a:spcAft>
              <a:tabLst>
                <a:tab pos="2911475" algn="l"/>
              </a:tabLst>
            </a:pPr>
            <a:r>
              <a:rPr lang="en-US" sz="54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Shafiq Joty </a:t>
            </a:r>
            <a:r>
              <a:rPr lang="en-US" sz="5400" dirty="0" smtClean="0">
                <a:solidFill>
                  <a:srgbClr val="000000"/>
                </a:solidFill>
                <a:latin typeface="Century Gothic"/>
                <a:cs typeface="Century Gothic"/>
              </a:rPr>
              <a:t>and</a:t>
            </a:r>
            <a:r>
              <a:rPr lang="en-US" sz="5400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5400" b="1" dirty="0">
                <a:solidFill>
                  <a:srgbClr val="000000"/>
                </a:solidFill>
                <a:latin typeface="Century Gothic"/>
                <a:cs typeface="Century Gothic"/>
              </a:rPr>
              <a:t>Alessandro </a:t>
            </a:r>
            <a:r>
              <a:rPr lang="en-US" sz="5400" b="1" dirty="0" err="1">
                <a:solidFill>
                  <a:srgbClr val="000000"/>
                </a:solidFill>
                <a:latin typeface="Century Gothic"/>
                <a:cs typeface="Century Gothic"/>
              </a:rPr>
              <a:t>Moschitti</a:t>
            </a:r>
            <a:endParaRPr lang="en-US" sz="5400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algn="ctr">
              <a:spcAft>
                <a:spcPts val="1200"/>
              </a:spcAft>
              <a:tabLst>
                <a:tab pos="2911475" algn="l"/>
                <a:tab pos="3825875" algn="l"/>
              </a:tabLst>
            </a:pPr>
            <a:r>
              <a:rPr lang="en-US" sz="5400" dirty="0" smtClean="0">
                <a:solidFill>
                  <a:srgbClr val="000000"/>
                </a:solidFill>
                <a:latin typeface="Century Gothic"/>
                <a:cs typeface="Century Gothic"/>
              </a:rPr>
              <a:t>Qatar Computing Research Institute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0000" y="5471319"/>
            <a:ext cx="3728381" cy="936386"/>
          </a:xfrm>
          <a:prstGeom prst="rect">
            <a:avLst/>
          </a:prstGeom>
          <a:noFill/>
        </p:spPr>
        <p:txBody>
          <a:bodyPr wrap="none" lIns="104370" tIns="52185" rIns="104370" bIns="52185" rtlCol="0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Motivation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79" name="Picture 78" descr="QCRI_MasterLogo_Lockup 80-20_PRIMARY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91" r="11497" b="17990"/>
          <a:stretch/>
        </p:blipFill>
        <p:spPr>
          <a:xfrm>
            <a:off x="34884519" y="-24662"/>
            <a:ext cx="7772400" cy="4336657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899319" y="12673251"/>
            <a:ext cx="5257800" cy="936386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Our Method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89037" y="6590268"/>
            <a:ext cx="13487400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Existing parsers fail to capture long range structural dependencies </a:t>
            </a:r>
            <a:r>
              <a:rPr lang="en-US" sz="3600" dirty="0">
                <a:solidFill>
                  <a:schemeClr val="tx1"/>
                </a:solidFill>
                <a:latin typeface="Century Gothic"/>
                <a:cs typeface="Century Gothic"/>
              </a:rPr>
              <a:t>between constituents of a discourse tree. </a:t>
            </a:r>
            <a:endParaRPr lang="en-US" sz="3600" b="1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A </a:t>
            </a:r>
            <a:r>
              <a:rPr lang="en-US" sz="3600" dirty="0" err="1">
                <a:solidFill>
                  <a:schemeClr val="tx1"/>
                </a:solidFill>
                <a:latin typeface="Century Gothic"/>
                <a:cs typeface="Century Gothic"/>
              </a:rPr>
              <a:t>r</a:t>
            </a:r>
            <a:r>
              <a:rPr lang="en-US" sz="36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eranker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 can exploit the global information as follows: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4119" y="13914437"/>
            <a:ext cx="137922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entury Gothic"/>
                <a:cs typeface="Century Gothic"/>
              </a:rPr>
              <a:t>E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xtend the parser of Joty et. al., (2013) to </a:t>
            </a:r>
            <a:r>
              <a:rPr lang="en-US" sz="3600" i="1" dirty="0" smtClean="0">
                <a:solidFill>
                  <a:schemeClr val="tx1"/>
                </a:solidFill>
                <a:latin typeface="Century Gothic"/>
                <a:cs typeface="Century Gothic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-best parsing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.</a:t>
            </a:r>
            <a:endParaRPr lang="en-US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Define novel kernels for discourse trees based on new representations.</a:t>
            </a:r>
          </a:p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Use SVM preference </a:t>
            </a:r>
            <a:r>
              <a:rPr lang="en-US" sz="3600" dirty="0" err="1" smtClean="0">
                <a:solidFill>
                  <a:schemeClr val="tx1"/>
                </a:solidFill>
                <a:latin typeface="Century Gothic"/>
                <a:cs typeface="Century Gothic"/>
              </a:rPr>
              <a:t>reranking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 framework to rank </a:t>
            </a:r>
            <a:r>
              <a:rPr lang="en-US" sz="3600" i="1" dirty="0" smtClean="0">
                <a:solidFill>
                  <a:schemeClr val="tx1"/>
                </a:solidFill>
                <a:latin typeface="Century Gothic"/>
                <a:cs typeface="Century Gothic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 hypotheses and select the best tree. </a:t>
            </a:r>
            <a:endParaRPr lang="en-US" sz="3600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003426" y="19973210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733471" y="20011694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17282319" y="18410237"/>
            <a:ext cx="0" cy="11658600"/>
          </a:xfrm>
          <a:prstGeom prst="line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204119" y="10866437"/>
            <a:ext cx="1379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Tree Kernels (TKs) allow kernel-based learning models like SVMs to learn from arbitrary tree fragments.</a:t>
            </a:r>
            <a:endParaRPr lang="en-US" sz="36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817719" y="5205651"/>
            <a:ext cx="7696200" cy="936386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Preference </a:t>
            </a:r>
            <a:r>
              <a:rPr lang="en-US" sz="5400" b="1" dirty="0" err="1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Reranking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66119" y="8843550"/>
            <a:ext cx="13197682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+mj-ea"/>
              <a:buAutoNum type="circleNumDbPlain"/>
            </a:pPr>
            <a:r>
              <a:rPr lang="en-US" sz="3600" dirty="0">
                <a:solidFill>
                  <a:schemeClr val="tx1"/>
                </a:solidFill>
                <a:latin typeface="Century Gothic"/>
                <a:cs typeface="Century Gothic"/>
              </a:rPr>
              <a:t>A base parser produces </a:t>
            </a:r>
            <a:r>
              <a:rPr lang="en-US" sz="3600" i="1" dirty="0" smtClean="0">
                <a:solidFill>
                  <a:schemeClr val="tx1"/>
                </a:solidFill>
                <a:latin typeface="Century Gothic"/>
                <a:cs typeface="Century Gothic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 hypotheses.</a:t>
            </a:r>
          </a:p>
          <a:p>
            <a:pPr marL="742950" indent="-742950">
              <a:spcBef>
                <a:spcPts val="1500"/>
              </a:spcBef>
              <a:buClr>
                <a:schemeClr val="accent3">
                  <a:lumMod val="50000"/>
                </a:schemeClr>
              </a:buClr>
              <a:buSzPct val="125000"/>
              <a:buFont typeface="+mj-ea"/>
              <a:buAutoNum type="circleNumDbPlain"/>
            </a:pPr>
            <a:r>
              <a:rPr lang="en-US" sz="3600" dirty="0" smtClean="0">
                <a:solidFill>
                  <a:schemeClr val="tx1"/>
                </a:solidFill>
                <a:latin typeface="Century Gothic"/>
                <a:cs typeface="Century Gothic"/>
              </a:rPr>
              <a:t>A </a:t>
            </a:r>
            <a:r>
              <a:rPr lang="en-US" sz="3600" dirty="0">
                <a:solidFill>
                  <a:schemeClr val="tx1"/>
                </a:solidFill>
                <a:latin typeface="Century Gothic"/>
                <a:cs typeface="Century Gothic"/>
              </a:rPr>
              <a:t>classifier selects the best hypothesis by exploiting entire information in each hypothesis.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8718" y="6904037"/>
            <a:ext cx="16916401" cy="48006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15072519" y="6370637"/>
            <a:ext cx="7086600" cy="9144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Joint Relation-</a:t>
            </a:r>
            <a:r>
              <a:rPr lang="en-US" sz="3600" b="1" dirty="0" err="1" smtClean="0">
                <a:latin typeface="Century Gothic"/>
                <a:cs typeface="Century Gothic"/>
              </a:rPr>
              <a:t>Nuclearity</a:t>
            </a:r>
            <a:r>
              <a:rPr lang="en-US" sz="3600" b="1" dirty="0" smtClean="0">
                <a:latin typeface="Century Gothic"/>
                <a:cs typeface="Century Gothic"/>
              </a:rPr>
              <a:t> (JRN)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5148719" y="11933237"/>
            <a:ext cx="6781800" cy="9144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Split Relation-</a:t>
            </a:r>
            <a:r>
              <a:rPr lang="en-US" sz="3600" b="1" dirty="0" err="1" smtClean="0">
                <a:latin typeface="Century Gothic"/>
                <a:cs typeface="Century Gothic"/>
              </a:rPr>
              <a:t>Nuclearity</a:t>
            </a:r>
            <a:r>
              <a:rPr lang="en-US" sz="3600" b="1" dirty="0" smtClean="0">
                <a:latin typeface="Century Gothic"/>
                <a:cs typeface="Century Gothic"/>
              </a:rPr>
              <a:t> (SRN)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82519" y="11043661"/>
            <a:ext cx="16764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187319" y="16886237"/>
            <a:ext cx="1371600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8315478" y="5205651"/>
            <a:ext cx="11387441" cy="936386"/>
          </a:xfrm>
          <a:prstGeom prst="rect">
            <a:avLst/>
          </a:prstGeom>
          <a:noFill/>
        </p:spPr>
        <p:txBody>
          <a:bodyPr wrap="none" lIns="104370" tIns="52185" rIns="104370" bIns="52185" rtlCol="0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Representations of </a:t>
            </a:r>
            <a:r>
              <a:rPr lang="en-US" sz="5400" b="1" dirty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D</a:t>
            </a:r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iscourse Tree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68" name="Rectangle 45"/>
          <p:cNvSpPr/>
          <p:nvPr/>
        </p:nvSpPr>
        <p:spPr>
          <a:xfrm>
            <a:off x="670719" y="18334037"/>
            <a:ext cx="7543800" cy="936386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Experiments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598518" y="6370637"/>
            <a:ext cx="10195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Given a pair of hypotheses 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&lt;h</a:t>
            </a:r>
            <a:r>
              <a:rPr lang="en-US" b="1" baseline="-25000" dirty="0" smtClean="0">
                <a:solidFill>
                  <a:srgbClr val="000000"/>
                </a:solidFill>
                <a:latin typeface="Century Gothic"/>
                <a:cs typeface="Century Gothic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h</a:t>
            </a:r>
            <a:r>
              <a:rPr lang="en-US" b="1" baseline="-25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entury Gothic"/>
                <a:cs typeface="Century Gothic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, a classifier decides whether h</a:t>
            </a:r>
            <a:r>
              <a:rPr lang="en-US" baseline="-25000" dirty="0" smtClean="0">
                <a:solidFill>
                  <a:srgbClr val="000000"/>
                </a:solidFill>
                <a:latin typeface="Century Gothic"/>
                <a:cs typeface="Century Gothic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is a better tree than 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h</a:t>
            </a:r>
            <a:r>
              <a:rPr lang="en-US" baseline="-25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j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</a:p>
          <a:p>
            <a:endParaRPr lang="en-US" sz="2800" dirty="0" smtClean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Training: </a:t>
            </a:r>
            <a:r>
              <a:rPr lang="en-US" b="1" dirty="0" smtClean="0">
                <a:solidFill>
                  <a:srgbClr val="008000"/>
                </a:solidFill>
                <a:latin typeface="Century Gothic"/>
                <a:cs typeface="Century Gothic"/>
              </a:rPr>
              <a:t>+</a:t>
            </a:r>
            <a:r>
              <a:rPr lang="en-US" b="1" dirty="0" err="1" smtClean="0">
                <a:solidFill>
                  <a:srgbClr val="008000"/>
                </a:solidFill>
                <a:latin typeface="Century Gothic"/>
                <a:cs typeface="Century Gothic"/>
              </a:rPr>
              <a:t>ve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&lt;h</a:t>
            </a:r>
            <a:r>
              <a:rPr lang="en-US" b="1" baseline="-25000" dirty="0" smtClean="0">
                <a:solidFill>
                  <a:srgbClr val="000000"/>
                </a:solidFill>
                <a:latin typeface="Century Gothic"/>
                <a:cs typeface="Century Gothic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h</a:t>
            </a:r>
            <a:r>
              <a:rPr lang="en-US" b="1" baseline="-25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j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&gt;             </a:t>
            </a:r>
            <a:r>
              <a:rPr lang="en-US" dirty="0" smtClean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lang="en-US" dirty="0" err="1" smtClean="0">
                <a:solidFill>
                  <a:srgbClr val="FF0000"/>
                </a:solidFill>
                <a:latin typeface="Century Gothic"/>
                <a:cs typeface="Century Gothic"/>
              </a:rPr>
              <a:t>ve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&lt;</a:t>
            </a:r>
            <a:r>
              <a:rPr lang="en-US" b="1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h</a:t>
            </a:r>
            <a:r>
              <a:rPr lang="en-US" b="1" baseline="-25000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j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, h</a:t>
            </a:r>
            <a:r>
              <a:rPr lang="en-US" b="1" baseline="-25000" dirty="0" smtClean="0">
                <a:solidFill>
                  <a:srgbClr val="000000"/>
                </a:solidFill>
                <a:latin typeface="Century Gothic"/>
                <a:cs typeface="Century Gothic"/>
              </a:rPr>
              <a:t>1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&gt;</a:t>
            </a:r>
          </a:p>
          <a:p>
            <a:r>
              <a:rPr lang="en-US" b="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                 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h</a:t>
            </a:r>
            <a:r>
              <a:rPr lang="en-US" baseline="-25000" dirty="0" smtClean="0">
                <a:solidFill>
                  <a:srgbClr val="000000"/>
                </a:solidFill>
                <a:latin typeface="Century Gothic"/>
                <a:cs typeface="Century Gothic"/>
              </a:rPr>
              <a:t>1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has the highest f-score accuracy</a:t>
            </a:r>
          </a:p>
          <a:p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Testing: Apply the classifier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to all possible pairs and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take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votes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to rank the </a:t>
            </a:r>
            <a:r>
              <a:rPr lang="en-US" i="1" dirty="0" smtClean="0">
                <a:solidFill>
                  <a:srgbClr val="000000"/>
                </a:solidFill>
                <a:latin typeface="Century Gothic"/>
                <a:cs typeface="Century Gothic"/>
              </a:rPr>
              <a:t>k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candidates.  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522319" y="10866437"/>
            <a:ext cx="4648200" cy="8382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Preference Kernel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512918" y="12085637"/>
            <a:ext cx="8534401" cy="2596515"/>
            <a:chOff x="33512919" y="12390437"/>
            <a:chExt cx="8534401" cy="2596515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512919" y="12390437"/>
              <a:ext cx="4495800" cy="67056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655919" y="13228637"/>
              <a:ext cx="6248400" cy="78651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96438" y="14295437"/>
              <a:ext cx="6450882" cy="691515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28331319" y="21382037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Syntactic Tree Kernel (STK)</a:t>
            </a:r>
          </a:p>
          <a:p>
            <a:r>
              <a:rPr lang="en-US" dirty="0">
                <a:solidFill>
                  <a:schemeClr val="tx1"/>
                </a:solidFill>
              </a:rPr>
              <a:t>Partial Tree Kernel (PTK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32598519" y="14981237"/>
            <a:ext cx="5181600" cy="8382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Non sub-tree features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5494118" y="15895637"/>
            <a:ext cx="8077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Base parser rank &amp; probability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Structural properties of the DT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Relation features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518319" y="20696237"/>
            <a:ext cx="5410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742" tIns="45366" rIns="90742" bIns="45366" numCol="1" anchor="t" anchorCtr="0" compatLnSpc="1">
            <a:prstTxWarp prst="textNoShape">
              <a:avLst/>
            </a:prstTxWarp>
          </a:bodyPr>
          <a:lstStyle/>
          <a:p>
            <a:pPr marL="340267" indent="-340267" defTabSz="907248" eaLnBrk="1" hangingPunct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385 </a:t>
            </a: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news articles</a:t>
            </a:r>
          </a:p>
          <a:p>
            <a:pPr marL="340267" indent="-340267" defTabSz="907248" eaLnBrk="1" hangingPunct="1">
              <a:spcBef>
                <a:spcPct val="20000"/>
              </a:spcBef>
              <a:defRPr/>
            </a:pP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  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	Train</a:t>
            </a: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: 347 (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7321 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sent.)</a:t>
            </a:r>
            <a:endParaRPr lang="en-CA" kern="0" dirty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340267" indent="-340267" defTabSz="907248" eaLnBrk="1" hangingPunct="1">
              <a:spcBef>
                <a:spcPct val="20000"/>
              </a:spcBef>
              <a:defRPr/>
            </a:pP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 	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Test</a:t>
            </a: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: 38 (951 sent.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)</a:t>
            </a:r>
          </a:p>
          <a:p>
            <a:pPr marL="340267" indent="-340267" defTabSz="907248" eaLnBrk="1" hangingPunct="1">
              <a:spcBef>
                <a:spcPct val="20000"/>
              </a:spcBef>
              <a:defRPr/>
            </a:pP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CA" kern="0" dirty="0">
                <a:solidFill>
                  <a:schemeClr val="tx1"/>
                </a:solidFill>
                <a:latin typeface="Century Gothic"/>
                <a:cs typeface="Century Gothic"/>
              </a:rPr>
              <a:t>	</a:t>
            </a:r>
            <a:r>
              <a:rPr lang="en-CA" kern="0" dirty="0" smtClean="0">
                <a:solidFill>
                  <a:schemeClr val="tx1"/>
                </a:solidFill>
                <a:latin typeface="Century Gothic"/>
                <a:cs typeface="Century Gothic"/>
              </a:rPr>
              <a:t>Relation set: 18 coarser</a:t>
            </a:r>
            <a:endParaRPr lang="en-CA" kern="0" dirty="0" smtClean="0">
              <a:solidFill>
                <a:schemeClr val="tx1"/>
              </a:solidFill>
              <a:latin typeface="Century Gothic"/>
              <a:cs typeface="Century Gothic"/>
            </a:endParaRPr>
          </a:p>
          <a:p>
            <a:pPr marL="340267" indent="-340267" defTabSz="907248" eaLnBrk="1" hangingPunct="1">
              <a:spcBef>
                <a:spcPct val="20000"/>
              </a:spcBef>
              <a:defRPr/>
            </a:pPr>
            <a:endParaRPr lang="en-CA" kern="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46919" y="19705637"/>
            <a:ext cx="3505200" cy="7620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Data (RST-DT)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7119" y="18943637"/>
            <a:ext cx="3505200" cy="7620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Oracle scores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309519" y="20086637"/>
            <a:ext cx="10439400" cy="2765286"/>
            <a:chOff x="594519" y="24788951"/>
            <a:chExt cx="10058400" cy="2765286"/>
          </a:xfrm>
        </p:grpSpPr>
        <p:sp>
          <p:nvSpPr>
            <p:cNvPr id="98" name="Rectangle 97"/>
            <p:cNvSpPr/>
            <p:nvPr/>
          </p:nvSpPr>
          <p:spPr bwMode="auto">
            <a:xfrm>
              <a:off x="1661319" y="25725437"/>
              <a:ext cx="1066800" cy="1600200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242719" y="25573037"/>
              <a:ext cx="1066800" cy="1981200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519" y="25954037"/>
              <a:ext cx="10058400" cy="1066800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670719" y="24821550"/>
              <a:ext cx="3330172" cy="599087"/>
            </a:xfrm>
            <a:prstGeom prst="rect">
              <a:avLst/>
            </a:prstGeom>
            <a:noFill/>
          </p:spPr>
          <p:txBody>
            <a:bodyPr wrap="square" lIns="90752" tIns="45371" rIns="90752" bIns="45371" rtlCol="0">
              <a:spAutoFit/>
            </a:bodyPr>
            <a:lstStyle/>
            <a:p>
              <a:r>
                <a:rPr lang="en-CA" sz="32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Sentence-level </a:t>
              </a:r>
              <a:endParaRPr lang="en-CA" sz="3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9281319" y="24788951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008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</a:t>
              </a:r>
              <a:endParaRPr lang="en-US" sz="4000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1919" y="22906037"/>
            <a:ext cx="10058400" cy="2612886"/>
            <a:chOff x="6233319" y="23264951"/>
            <a:chExt cx="10058400" cy="2612886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7604919" y="24201437"/>
              <a:ext cx="1066800" cy="1447800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13548519" y="23896637"/>
              <a:ext cx="1066800" cy="1981200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33319" y="24277637"/>
              <a:ext cx="10058400" cy="1066800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6309519" y="23363237"/>
              <a:ext cx="3657600" cy="584071"/>
            </a:xfrm>
            <a:prstGeom prst="rect">
              <a:avLst/>
            </a:prstGeom>
            <a:noFill/>
          </p:spPr>
          <p:txBody>
            <a:bodyPr wrap="square" lIns="90752" tIns="45371" rIns="90752" bIns="45371" rtlCol="0">
              <a:spAutoFit/>
            </a:bodyPr>
            <a:lstStyle/>
            <a:p>
              <a:r>
                <a:rPr lang="en-CA" sz="32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Document-level </a:t>
              </a:r>
              <a:endParaRPr lang="en-CA" sz="3200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148719" y="23264951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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9719" y="26365577"/>
            <a:ext cx="7010400" cy="2788860"/>
            <a:chOff x="365919" y="25420637"/>
            <a:chExt cx="7010400" cy="2788860"/>
          </a:xfrm>
        </p:grpSpPr>
        <p:sp>
          <p:nvSpPr>
            <p:cNvPr id="147" name="TextBox 146"/>
            <p:cNvSpPr txBox="1"/>
            <p:nvPr/>
          </p:nvSpPr>
          <p:spPr>
            <a:xfrm>
              <a:off x="365920" y="25420637"/>
              <a:ext cx="556259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Can a </a:t>
              </a:r>
              <a:r>
                <a:rPr lang="en-US" dirty="0" err="1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reranker</a:t>
              </a:r>
              <a:r>
                <a:rPr lang="en-US" dirty="0">
                  <a:solidFill>
                    <a:srgbClr val="000000"/>
                  </a:solidFill>
                  <a:latin typeface="Century Gothic"/>
                  <a:cs typeface="Century Gothic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improve at the sentence level?</a:t>
              </a:r>
              <a:endParaRPr lang="en-US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65919" y="26639837"/>
              <a:ext cx="7010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How much can the improvement push the document-level accuracy?</a:t>
              </a:r>
              <a:endParaRPr lang="en-US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09520" y="26106436"/>
            <a:ext cx="10744199" cy="3962401"/>
            <a:chOff x="3485151" y="26106437"/>
            <a:chExt cx="10977768" cy="3962401"/>
          </a:xfrm>
        </p:grpSpPr>
        <p:sp>
          <p:nvSpPr>
            <p:cNvPr id="115" name="Rounded Rectangle 114"/>
            <p:cNvSpPr/>
            <p:nvPr/>
          </p:nvSpPr>
          <p:spPr bwMode="auto">
            <a:xfrm>
              <a:off x="4680290" y="26106437"/>
              <a:ext cx="8868229" cy="3962401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752" tIns="45371" rIns="90752" bIns="45371" numCol="1" rtlCol="0" anchor="t" anchorCtr="0" compatLnSpc="1">
              <a:prstTxWarp prst="textNoShape">
                <a:avLst/>
              </a:prstTxWarp>
            </a:bodyPr>
            <a:lstStyle/>
            <a:p>
              <a:pPr defTabSz="907248"/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3485151" y="26494640"/>
              <a:ext cx="10269012" cy="3439418"/>
              <a:chOff x="614649" y="2948226"/>
              <a:chExt cx="9176563" cy="3439418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641614" y="3068919"/>
                <a:ext cx="2149598" cy="3318725"/>
                <a:chOff x="7260615" y="2895600"/>
                <a:chExt cx="2149602" cy="3318725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7391400" y="2895600"/>
                  <a:ext cx="1562674" cy="2199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07248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7543800" y="3072505"/>
                  <a:ext cx="11430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Alg.</a:t>
                  </a:r>
                  <a:endParaRPr 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7543800" y="4173559"/>
                  <a:ext cx="124744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Model</a:t>
                  </a:r>
                  <a:endParaRPr 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  <p:cxnSp>
              <p:nvCxnSpPr>
                <p:cNvPr id="143" name="Straight Arrow Connector 142"/>
                <p:cNvCxnSpPr/>
                <p:nvPr/>
              </p:nvCxnSpPr>
              <p:spPr bwMode="auto">
                <a:xfrm flipV="1">
                  <a:off x="8165076" y="3605905"/>
                  <a:ext cx="0" cy="576590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7260615" y="5137107"/>
                  <a:ext cx="2149602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Multi-</a:t>
                  </a:r>
                </a:p>
                <a:p>
                  <a:r>
                    <a:rPr lang="en-US" i="1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Sentential</a:t>
                  </a:r>
                  <a:endParaRPr lang="en-US" i="1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838200" y="4191000"/>
                <a:ext cx="106680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0" name="TextBox 119"/>
              <p:cNvSpPr txBox="1"/>
              <p:nvPr/>
            </p:nvSpPr>
            <p:spPr>
              <a:xfrm>
                <a:off x="614649" y="3546864"/>
                <a:ext cx="1182755" cy="584071"/>
              </a:xfrm>
              <a:prstGeom prst="rect">
                <a:avLst/>
              </a:prstGeom>
              <a:noFill/>
            </p:spPr>
            <p:txBody>
              <a:bodyPr wrap="square" lIns="90752" tIns="45371" rIns="90752" bIns="45371" rtlCol="0">
                <a:spAutoFit/>
              </a:bodyPr>
              <a:lstStyle/>
              <a:p>
                <a:r>
                  <a:rPr lang="en-US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rPr>
                  <a:t>EDUs</a:t>
                </a:r>
                <a:endParaRPr lang="en-US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1905000" y="2948226"/>
                <a:ext cx="2020121" cy="3287018"/>
                <a:chOff x="5410200" y="2895600"/>
                <a:chExt cx="2020121" cy="3287018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5410200" y="5105400"/>
                  <a:ext cx="2020121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Intra-</a:t>
                  </a:r>
                </a:p>
                <a:p>
                  <a:r>
                    <a:rPr lang="en-US" i="1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Sentential</a:t>
                  </a:r>
                  <a:endParaRPr lang="en-US" i="1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 bwMode="auto">
                <a:xfrm>
                  <a:off x="5410200" y="2895600"/>
                  <a:ext cx="1447800" cy="219987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07248"/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5562600" y="4242556"/>
                  <a:ext cx="120105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Model</a:t>
                  </a:r>
                  <a:endParaRPr 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562600" y="3096833"/>
                  <a:ext cx="1143000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800" dirty="0" smtClean="0">
                      <a:solidFill>
                        <a:schemeClr val="tx2">
                          <a:lumMod val="95000"/>
                          <a:lumOff val="5000"/>
                        </a:schemeClr>
                      </a:solidFill>
                      <a:latin typeface="Century Gothic"/>
                      <a:cs typeface="Century Gothic"/>
                    </a:rPr>
                    <a:t>Alg.</a:t>
                  </a:r>
                  <a:endParaRPr lang="en-US" sz="28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endParaRPr>
                </a:p>
              </p:txBody>
            </p:sp>
          </p:grpSp>
          <p:cxnSp>
            <p:nvCxnSpPr>
              <p:cNvPr id="124" name="Straight Arrow Connector 123"/>
              <p:cNvCxnSpPr/>
              <p:nvPr/>
            </p:nvCxnSpPr>
            <p:spPr bwMode="auto">
              <a:xfrm>
                <a:off x="3337969" y="4191000"/>
                <a:ext cx="1066800" cy="0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25" name="TextBox 124"/>
              <p:cNvSpPr txBox="1"/>
              <p:nvPr/>
            </p:nvSpPr>
            <p:spPr>
              <a:xfrm>
                <a:off x="3508442" y="3329931"/>
                <a:ext cx="1128169" cy="830292"/>
              </a:xfrm>
              <a:prstGeom prst="rect">
                <a:avLst/>
              </a:prstGeom>
              <a:noFill/>
            </p:spPr>
            <p:txBody>
              <a:bodyPr wrap="square" lIns="90752" tIns="45371" rIns="90752" bIns="45371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rPr>
                  <a:t>k</a:t>
                </a:r>
                <a:r>
                  <a:rPr lang="en-US" sz="24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rPr>
                  <a:t>-best hypo</a:t>
                </a:r>
                <a:endParaRPr lang="en-US" sz="2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404769" y="3793629"/>
                <a:ext cx="2286000" cy="83099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00FF"/>
                    </a:solidFill>
                    <a:latin typeface="Century Gothic"/>
                    <a:cs typeface="Century Gothic"/>
                  </a:rPr>
                  <a:t>Discriminative </a:t>
                </a:r>
                <a:r>
                  <a:rPr lang="en-US" sz="2400" dirty="0" err="1" smtClean="0">
                    <a:solidFill>
                      <a:srgbClr val="0000FF"/>
                    </a:solidFill>
                    <a:latin typeface="Century Gothic"/>
                    <a:cs typeface="Century Gothic"/>
                  </a:rPr>
                  <a:t>Reranker</a:t>
                </a:r>
                <a:endParaRPr lang="en-US" sz="2400" dirty="0">
                  <a:solidFill>
                    <a:srgbClr val="0000FF"/>
                  </a:solidFill>
                  <a:latin typeface="Century Gothic"/>
                  <a:cs typeface="Century Gothic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6458857" y="3245824"/>
                <a:ext cx="1524000" cy="460960"/>
              </a:xfrm>
              <a:prstGeom prst="rect">
                <a:avLst/>
              </a:prstGeom>
              <a:noFill/>
            </p:spPr>
            <p:txBody>
              <a:bodyPr wrap="square" lIns="90752" tIns="45371" rIns="90752" bIns="45371" rtlCol="0">
                <a:spAutoFit/>
              </a:bodyPr>
              <a:lstStyle/>
              <a:p>
                <a:r>
                  <a:rPr lang="en-US" sz="2400" dirty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rPr>
                  <a:t>B</a:t>
                </a:r>
                <a:r>
                  <a:rPr lang="en-US" sz="2400" dirty="0" smtClean="0">
                    <a:solidFill>
                      <a:schemeClr val="tx2">
                        <a:lumMod val="95000"/>
                        <a:lumOff val="5000"/>
                      </a:schemeClr>
                    </a:solidFill>
                    <a:latin typeface="Century Gothic"/>
                    <a:cs typeface="Century Gothic"/>
                  </a:rPr>
                  <a:t>est tree</a:t>
                </a:r>
                <a:endParaRPr lang="en-US" sz="2400" dirty="0">
                  <a:solidFill>
                    <a:schemeClr val="tx2">
                      <a:lumMod val="95000"/>
                      <a:lumOff val="5000"/>
                    </a:schemeClr>
                  </a:solidFill>
                  <a:latin typeface="Century Gothic"/>
                  <a:cs typeface="Century Gothic"/>
                </a:endParaRPr>
              </a:p>
            </p:txBody>
          </p:sp>
        </p:grpSp>
        <p:cxnSp>
          <p:nvCxnSpPr>
            <p:cNvPr id="145" name="Straight Arrow Connector 144"/>
            <p:cNvCxnSpPr/>
            <p:nvPr/>
          </p:nvCxnSpPr>
          <p:spPr bwMode="auto">
            <a:xfrm>
              <a:off x="13269119" y="27637640"/>
              <a:ext cx="767443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13610205" y="26951840"/>
              <a:ext cx="8527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DT</a:t>
              </a:r>
              <a:endParaRPr lang="en-US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811748" y="28780640"/>
              <a:ext cx="2217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00FF"/>
                  </a:solidFill>
                  <a:latin typeface="Century Gothic"/>
                  <a:cs typeface="Century Gothic"/>
                </a:rPr>
                <a:t>Tree kernels</a:t>
              </a:r>
              <a:endParaRPr lang="en-US" sz="2800" dirty="0">
                <a:solidFill>
                  <a:srgbClr val="0000FF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150" name="Straight Arrow Connector 149"/>
            <p:cNvCxnSpPr/>
            <p:nvPr/>
          </p:nvCxnSpPr>
          <p:spPr bwMode="auto">
            <a:xfrm flipV="1">
              <a:off x="8749733" y="28204050"/>
              <a:ext cx="0" cy="57659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Straight Arrow Connector 150"/>
            <p:cNvCxnSpPr/>
            <p:nvPr/>
          </p:nvCxnSpPr>
          <p:spPr bwMode="auto">
            <a:xfrm>
              <a:off x="10284619" y="27713840"/>
              <a:ext cx="11938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52" name="Straight Connector 151"/>
          <p:cNvCxnSpPr/>
          <p:nvPr/>
        </p:nvCxnSpPr>
        <p:spPr>
          <a:xfrm>
            <a:off x="32217519" y="5151437"/>
            <a:ext cx="76200" cy="12344400"/>
          </a:xfrm>
          <a:prstGeom prst="line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own Arrow 22"/>
          <p:cNvSpPr/>
          <p:nvPr/>
        </p:nvSpPr>
        <p:spPr>
          <a:xfrm rot="3006489">
            <a:off x="4626267" y="24905321"/>
            <a:ext cx="1316805" cy="1590836"/>
          </a:xfrm>
          <a:prstGeom prst="downArrow">
            <a:avLst>
              <a:gd name="adj1" fmla="val 50000"/>
              <a:gd name="adj2" fmla="val 53611"/>
            </a:avLst>
          </a:prstGeom>
          <a:solidFill>
            <a:schemeClr val="accent3">
              <a:lumMod val="50000"/>
              <a:alpha val="9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80919" y="18867437"/>
            <a:ext cx="10896600" cy="6934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42119" y="23429019"/>
            <a:ext cx="5562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5-fold CV was used to generate 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reranking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data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14920119" y="5151437"/>
            <a:ext cx="76200" cy="12344400"/>
          </a:xfrm>
          <a:prstGeom prst="line">
            <a:avLst/>
          </a:prstGeom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7510919" y="19364106"/>
            <a:ext cx="1143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Which </a:t>
            </a:r>
            <a:r>
              <a:rPr lang="en-US" sz="3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TK </a:t>
            </a:r>
            <a:r>
              <a:rPr lang="en-US" sz="3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works better on which representation?</a:t>
            </a:r>
            <a:endParaRPr lang="en-US" sz="36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156" name="Rounded Rectangle 155"/>
          <p:cNvSpPr/>
          <p:nvPr/>
        </p:nvSpPr>
        <p:spPr bwMode="auto">
          <a:xfrm>
            <a:off x="24521319" y="20086637"/>
            <a:ext cx="2133600" cy="3276600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87119" y="20305021"/>
            <a:ext cx="10744200" cy="2829616"/>
          </a:xfrm>
          <a:prstGeom prst="rect">
            <a:avLst/>
          </a:prstGeom>
        </p:spPr>
      </p:pic>
      <p:cxnSp>
        <p:nvCxnSpPr>
          <p:cNvPr id="159" name="Straight Arrow Connector 158"/>
          <p:cNvCxnSpPr/>
          <p:nvPr/>
        </p:nvCxnSpPr>
        <p:spPr bwMode="auto">
          <a:xfrm flipV="1">
            <a:off x="8443119" y="27249437"/>
            <a:ext cx="0" cy="5765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17587118" y="23478906"/>
            <a:ext cx="15316201" cy="4303931"/>
            <a:chOff x="17587118" y="23021706"/>
            <a:chExt cx="15316201" cy="4303931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87118" y="23820437"/>
              <a:ext cx="15316201" cy="3505200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17587119" y="23021706"/>
              <a:ext cx="15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/>
                <a:buChar char="•"/>
              </a:pP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How does </a:t>
              </a:r>
              <a:r>
                <a:rPr lang="en-US" sz="3600" b="1" dirty="0" err="1">
                  <a:solidFill>
                    <a:schemeClr val="tx1"/>
                  </a:solidFill>
                  <a:latin typeface="Century Gothic"/>
                  <a:cs typeface="Century Gothic"/>
                </a:rPr>
                <a:t>r</a:t>
              </a:r>
              <a:r>
                <a:rPr lang="en-US" sz="3600" b="1" dirty="0" err="1" smtClean="0">
                  <a:solidFill>
                    <a:schemeClr val="tx1"/>
                  </a:solidFill>
                  <a:latin typeface="Century Gothic"/>
                  <a:cs typeface="Century Gothic"/>
                </a:rPr>
                <a:t>eranking</a:t>
              </a: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 </a:t>
              </a: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performance </a:t>
              </a: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vary for </a:t>
              </a: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different values of </a:t>
              </a:r>
              <a:r>
                <a:rPr lang="en-US" sz="3600" b="1" dirty="0" smtClean="0">
                  <a:solidFill>
                    <a:schemeClr val="tx1"/>
                  </a:solidFill>
                  <a:latin typeface="Century Gothic"/>
                  <a:cs typeface="Century Gothic"/>
                </a:rPr>
                <a:t>k?</a:t>
              </a:r>
              <a:endParaRPr lang="en-US" sz="3600" b="1" dirty="0">
                <a:solidFill>
                  <a:schemeClr val="tx1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587119" y="28011437"/>
            <a:ext cx="9829800" cy="2107207"/>
            <a:chOff x="17587119" y="27640617"/>
            <a:chExt cx="9829800" cy="210720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87119" y="28392437"/>
              <a:ext cx="9829800" cy="1355387"/>
            </a:xfrm>
            <a:prstGeom prst="rect">
              <a:avLst/>
            </a:prstGeom>
          </p:spPr>
        </p:pic>
        <p:sp>
          <p:nvSpPr>
            <p:cNvPr id="164" name="TextBox 163"/>
            <p:cNvSpPr txBox="1"/>
            <p:nvPr/>
          </p:nvSpPr>
          <p:spPr>
            <a:xfrm>
              <a:off x="17739519" y="27640617"/>
              <a:ext cx="95250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b="1" dirty="0" smtClean="0">
                  <a:solidFill>
                    <a:srgbClr val="000000"/>
                  </a:solidFill>
                  <a:latin typeface="Century Gothic"/>
                  <a:cs typeface="Century Gothic"/>
                </a:rPr>
                <a:t>Which features are important?</a:t>
              </a:r>
              <a:endParaRPr lang="en-US" b="1" dirty="0">
                <a:solidFill>
                  <a:srgbClr val="000000"/>
                </a:solidFill>
                <a:latin typeface="Century Gothic"/>
                <a:cs typeface="Century Gothic"/>
              </a:endParaRPr>
            </a:p>
          </p:txBody>
        </p:sp>
      </p:grpSp>
      <p:sp>
        <p:nvSpPr>
          <p:cNvPr id="165" name="Rectangle 164"/>
          <p:cNvSpPr/>
          <p:nvPr/>
        </p:nvSpPr>
        <p:spPr>
          <a:xfrm>
            <a:off x="17587119" y="18334037"/>
            <a:ext cx="2362200" cy="838200"/>
          </a:xfrm>
          <a:prstGeom prst="rect">
            <a:avLst/>
          </a:prstGeom>
          <a:solidFill>
            <a:srgbClr val="4F6228"/>
          </a:solidFill>
          <a:ln>
            <a:solidFill>
              <a:srgbClr val="4F6228"/>
            </a:solidFill>
          </a:ln>
          <a:effectLst>
            <a:outerShdw blurRad="304800" dist="381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latin typeface="Century Gothic"/>
                <a:cs typeface="Century Gothic"/>
              </a:rPr>
              <a:t>Results</a:t>
            </a:r>
            <a:endParaRPr lang="en-US" sz="3600" b="1" dirty="0" smtClean="0">
              <a:latin typeface="Century Gothic"/>
              <a:cs typeface="Century Gothic"/>
            </a:endParaRP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03319" y="19781837"/>
            <a:ext cx="9525000" cy="137160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32827119" y="18943638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Overall document-level accuracy</a:t>
            </a:r>
            <a:endParaRPr lang="en-US" sz="3600" b="1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3055719" y="21893451"/>
            <a:ext cx="5257800" cy="936386"/>
          </a:xfrm>
          <a:prstGeom prst="rect">
            <a:avLst/>
          </a:prstGeom>
        </p:spPr>
        <p:txBody>
          <a:bodyPr wrap="square" lIns="104370" tIns="52185" rIns="104370" bIns="52185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Our </a:t>
            </a:r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Century Gothic"/>
                <a:cs typeface="Century Gothic"/>
              </a:rPr>
              <a:t>Findings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3070800" y="23134637"/>
            <a:ext cx="9738519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Bigram lexicalization is better then All.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STK performs better than PTK on SRN.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Best result is obtained for k=4,5 on std. 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testset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Improvement is consistent on whole corpus.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Best result is obtained for k=6 on whole corpus.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Non-</a:t>
            </a: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subtree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features doesn’t help much.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Subtree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features learnt automatically are indeed crucial for the performance gain.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entury Gothic"/>
                <a:cs typeface="Century Gothic"/>
              </a:rPr>
              <a:t>Reranking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 at the sentence-level significantly pushes the state-of-the-art overall accuracy.  </a:t>
            </a:r>
            <a:endParaRPr lang="en-US" dirty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3055719" y="28669198"/>
            <a:ext cx="9490694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800" b="1" dirty="0" smtClean="0">
                <a:solidFill>
                  <a:schemeClr val="tx1"/>
                </a:solidFill>
                <a:latin typeface="Century Gothic"/>
                <a:cs typeface="Century Gothic"/>
              </a:rPr>
              <a:t>Reference:</a:t>
            </a:r>
            <a:r>
              <a:rPr lang="en-CA" sz="3200" b="1" dirty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S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hafiq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 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Joty, 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Giuseppe 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Carenini and 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Raymond </a:t>
            </a:r>
            <a:r>
              <a:rPr lang="en-CA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Ng.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Combining </a:t>
            </a:r>
            <a:r>
              <a:rPr lang="en-US" sz="2400" dirty="0">
                <a:solidFill>
                  <a:schemeClr val="tx1"/>
                </a:solidFill>
                <a:latin typeface="Century Gothic"/>
                <a:cs typeface="Century Gothic"/>
              </a:rPr>
              <a:t>Intra- and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Multi-sentential Rhetorical </a:t>
            </a:r>
            <a:r>
              <a:rPr lang="en-US" sz="2400" dirty="0">
                <a:solidFill>
                  <a:schemeClr val="tx1"/>
                </a:solidFill>
                <a:latin typeface="Century Gothic"/>
                <a:cs typeface="Century Gothic"/>
              </a:rPr>
              <a:t>Parsing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for Document-level </a:t>
            </a:r>
            <a:r>
              <a:rPr lang="en-US" sz="2400" dirty="0">
                <a:solidFill>
                  <a:schemeClr val="tx1"/>
                </a:solidFill>
                <a:latin typeface="Century Gothic"/>
                <a:cs typeface="Century Gothic"/>
              </a:rPr>
              <a:t>Discourse 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Analysis. In </a:t>
            </a:r>
            <a:r>
              <a:rPr lang="en-US" sz="2400" i="1" dirty="0" smtClean="0">
                <a:solidFill>
                  <a:schemeClr val="tx1"/>
                </a:solidFill>
                <a:latin typeface="Century Gothic"/>
                <a:cs typeface="Century Gothic"/>
              </a:rPr>
              <a:t>ACL’13</a:t>
            </a:r>
            <a:r>
              <a:rPr lang="en-US" sz="2400" dirty="0" smtClean="0">
                <a:solidFill>
                  <a:schemeClr val="tx1"/>
                </a:solidFill>
                <a:latin typeface="Century Gothic"/>
                <a:cs typeface="Century Gothic"/>
              </a:rPr>
              <a:t>.</a:t>
            </a:r>
            <a:endParaRPr lang="en-CA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9391</TotalTime>
  <Words>448</Words>
  <Application>Microsoft Macintosh PowerPoint</Application>
  <PresentationFormat>Custom</PresentationFormat>
  <Paragraphs>73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Qatar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Wei Gao</dc:creator>
  <cp:lastModifiedBy>Shafiq Joty</cp:lastModifiedBy>
  <cp:revision>681</cp:revision>
  <cp:lastPrinted>2014-06-18T12:57:28Z</cp:lastPrinted>
  <dcterms:created xsi:type="dcterms:W3CDTF">2011-11-15T19:30:55Z</dcterms:created>
  <dcterms:modified xsi:type="dcterms:W3CDTF">2014-10-21T22:36:44Z</dcterms:modified>
</cp:coreProperties>
</file>