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8"/>
  </p:notesMasterIdLst>
  <p:handoutMasterIdLst>
    <p:handoutMasterId r:id="rId29"/>
  </p:handoutMasterIdLst>
  <p:sldIdLst>
    <p:sldId id="294" r:id="rId2"/>
    <p:sldId id="628" r:id="rId3"/>
    <p:sldId id="629" r:id="rId4"/>
    <p:sldId id="630" r:id="rId5"/>
    <p:sldId id="631" r:id="rId6"/>
    <p:sldId id="642" r:id="rId7"/>
    <p:sldId id="643" r:id="rId8"/>
    <p:sldId id="632" r:id="rId9"/>
    <p:sldId id="633" r:id="rId10"/>
    <p:sldId id="644" r:id="rId11"/>
    <p:sldId id="634" r:id="rId12"/>
    <p:sldId id="635" r:id="rId13"/>
    <p:sldId id="636" r:id="rId14"/>
    <p:sldId id="637" r:id="rId15"/>
    <p:sldId id="638" r:id="rId16"/>
    <p:sldId id="645" r:id="rId17"/>
    <p:sldId id="640" r:id="rId18"/>
    <p:sldId id="639" r:id="rId19"/>
    <p:sldId id="618" r:id="rId20"/>
    <p:sldId id="641" r:id="rId21"/>
    <p:sldId id="616" r:id="rId22"/>
    <p:sldId id="619" r:id="rId23"/>
    <p:sldId id="621" r:id="rId24"/>
    <p:sldId id="620" r:id="rId25"/>
    <p:sldId id="622" r:id="rId26"/>
    <p:sldId id="646" r:id="rId27"/>
  </p:sldIdLst>
  <p:sldSz cx="10058400" cy="7772400"/>
  <p:notesSz cx="6781800" cy="9918700"/>
  <p:defaultTextStyle>
    <a:defPPr>
      <a:defRPr lang="en-GB"/>
    </a:defPPr>
    <a:lvl1pPr algn="l" rtl="0" eaLnBrk="0" fontAlgn="base" hangingPunct="0">
      <a:spcBef>
        <a:spcPct val="0"/>
      </a:spcBef>
      <a:spcAft>
        <a:spcPct val="0"/>
      </a:spcAft>
      <a:defRPr sz="2500" kern="1200">
        <a:solidFill>
          <a:schemeClr val="bg1"/>
        </a:solidFill>
        <a:latin typeface="Times New Roman" pitchFamily="16" charset="0"/>
        <a:ea typeface="+mn-ea"/>
        <a:cs typeface="+mn-cs"/>
      </a:defRPr>
    </a:lvl1pPr>
    <a:lvl2pPr marL="457200" algn="l" rtl="0" eaLnBrk="0" fontAlgn="base" hangingPunct="0">
      <a:spcBef>
        <a:spcPct val="0"/>
      </a:spcBef>
      <a:spcAft>
        <a:spcPct val="0"/>
      </a:spcAft>
      <a:defRPr sz="2500" kern="1200">
        <a:solidFill>
          <a:schemeClr val="bg1"/>
        </a:solidFill>
        <a:latin typeface="Times New Roman" pitchFamily="16" charset="0"/>
        <a:ea typeface="+mn-ea"/>
        <a:cs typeface="+mn-cs"/>
      </a:defRPr>
    </a:lvl2pPr>
    <a:lvl3pPr marL="914400" algn="l" rtl="0" eaLnBrk="0" fontAlgn="base" hangingPunct="0">
      <a:spcBef>
        <a:spcPct val="0"/>
      </a:spcBef>
      <a:spcAft>
        <a:spcPct val="0"/>
      </a:spcAft>
      <a:defRPr sz="2500" kern="1200">
        <a:solidFill>
          <a:schemeClr val="bg1"/>
        </a:solidFill>
        <a:latin typeface="Times New Roman" pitchFamily="16" charset="0"/>
        <a:ea typeface="+mn-ea"/>
        <a:cs typeface="+mn-cs"/>
      </a:defRPr>
    </a:lvl3pPr>
    <a:lvl4pPr marL="1371600" algn="l" rtl="0" eaLnBrk="0" fontAlgn="base" hangingPunct="0">
      <a:spcBef>
        <a:spcPct val="0"/>
      </a:spcBef>
      <a:spcAft>
        <a:spcPct val="0"/>
      </a:spcAft>
      <a:defRPr sz="2500" kern="1200">
        <a:solidFill>
          <a:schemeClr val="bg1"/>
        </a:solidFill>
        <a:latin typeface="Times New Roman" pitchFamily="16" charset="0"/>
        <a:ea typeface="+mn-ea"/>
        <a:cs typeface="+mn-cs"/>
      </a:defRPr>
    </a:lvl4pPr>
    <a:lvl5pPr marL="1828800" algn="l" rtl="0" eaLnBrk="0" fontAlgn="base" hangingPunct="0">
      <a:spcBef>
        <a:spcPct val="0"/>
      </a:spcBef>
      <a:spcAft>
        <a:spcPct val="0"/>
      </a:spcAft>
      <a:defRPr sz="2500" kern="1200">
        <a:solidFill>
          <a:schemeClr val="bg1"/>
        </a:solidFill>
        <a:latin typeface="Times New Roman" pitchFamily="16" charset="0"/>
        <a:ea typeface="+mn-ea"/>
        <a:cs typeface="+mn-cs"/>
      </a:defRPr>
    </a:lvl5pPr>
    <a:lvl6pPr marL="2286000" algn="l" defTabSz="914400" rtl="0" eaLnBrk="1" latinLnBrk="0" hangingPunct="1">
      <a:defRPr sz="2500" kern="1200">
        <a:solidFill>
          <a:schemeClr val="bg1"/>
        </a:solidFill>
        <a:latin typeface="Times New Roman" pitchFamily="16" charset="0"/>
        <a:ea typeface="+mn-ea"/>
        <a:cs typeface="+mn-cs"/>
      </a:defRPr>
    </a:lvl6pPr>
    <a:lvl7pPr marL="2743200" algn="l" defTabSz="914400" rtl="0" eaLnBrk="1" latinLnBrk="0" hangingPunct="1">
      <a:defRPr sz="2500" kern="1200">
        <a:solidFill>
          <a:schemeClr val="bg1"/>
        </a:solidFill>
        <a:latin typeface="Times New Roman" pitchFamily="16" charset="0"/>
        <a:ea typeface="+mn-ea"/>
        <a:cs typeface="+mn-cs"/>
      </a:defRPr>
    </a:lvl7pPr>
    <a:lvl8pPr marL="3200400" algn="l" defTabSz="914400" rtl="0" eaLnBrk="1" latinLnBrk="0" hangingPunct="1">
      <a:defRPr sz="2500" kern="1200">
        <a:solidFill>
          <a:schemeClr val="bg1"/>
        </a:solidFill>
        <a:latin typeface="Times New Roman" pitchFamily="16" charset="0"/>
        <a:ea typeface="+mn-ea"/>
        <a:cs typeface="+mn-cs"/>
      </a:defRPr>
    </a:lvl8pPr>
    <a:lvl9pPr marL="3657600" algn="l" defTabSz="914400" rtl="0" eaLnBrk="1" latinLnBrk="0" hangingPunct="1">
      <a:defRPr sz="2500" kern="1200">
        <a:solidFill>
          <a:schemeClr val="bg1"/>
        </a:solidFill>
        <a:latin typeface="Times New Roman" pitchFamily="16"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enini" initials="c"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CCFF"/>
    <a:srgbClr val="0000FF"/>
    <a:srgbClr val="993300"/>
    <a:srgbClr val="CCFFCC"/>
    <a:srgbClr val="F3FAFF"/>
    <a:srgbClr val="0066FF"/>
    <a:srgbClr val="CC3399"/>
    <a:srgbClr val="66FF33"/>
    <a:srgbClr val="CCFF99"/>
    <a:srgbClr val="5F5F5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33" autoAdjust="0"/>
    <p:restoredTop sz="76583" autoAdjust="0"/>
  </p:normalViewPr>
  <p:slideViewPr>
    <p:cSldViewPr>
      <p:cViewPr>
        <p:scale>
          <a:sx n="60" d="100"/>
          <a:sy n="60" d="100"/>
        </p:scale>
        <p:origin x="-288" y="538"/>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9" d="100"/>
          <a:sy n="59" d="100"/>
        </p:scale>
        <p:origin x="-1752" y="-72"/>
      </p:cViewPr>
      <p:guideLst>
        <p:guide orient="horz" pos="2840"/>
        <p:guide pos="1885"/>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02"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defRPr>
            </a:lvl1pPr>
          </a:lstStyle>
          <a:p>
            <a:pPr>
              <a:defRPr/>
            </a:pPr>
            <a:endParaRPr lang="en-US" dirty="0"/>
          </a:p>
        </p:txBody>
      </p:sp>
      <p:sp>
        <p:nvSpPr>
          <p:cNvPr id="358403" name="Rectangle 3"/>
          <p:cNvSpPr>
            <a:spLocks noGrp="1" noChangeArrowheads="1"/>
          </p:cNvSpPr>
          <p:nvPr>
            <p:ph type="dt" sz="quarter" idx="1"/>
          </p:nvPr>
        </p:nvSpPr>
        <p:spPr bwMode="auto">
          <a:xfrm>
            <a:off x="384175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pPr>
              <a:defRPr/>
            </a:pPr>
            <a:endParaRPr lang="en-US" dirty="0"/>
          </a:p>
        </p:txBody>
      </p:sp>
      <p:sp>
        <p:nvSpPr>
          <p:cNvPr id="358404" name="Rectangle 4"/>
          <p:cNvSpPr>
            <a:spLocks noGrp="1" noChangeArrowheads="1"/>
          </p:cNvSpPr>
          <p:nvPr>
            <p:ph type="ftr" sz="quarter" idx="2"/>
          </p:nvPr>
        </p:nvSpPr>
        <p:spPr bwMode="auto">
          <a:xfrm>
            <a:off x="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defRPr>
            </a:lvl1pPr>
          </a:lstStyle>
          <a:p>
            <a:pPr>
              <a:defRPr/>
            </a:pPr>
            <a:endParaRPr lang="en-US" dirty="0"/>
          </a:p>
        </p:txBody>
      </p:sp>
      <p:sp>
        <p:nvSpPr>
          <p:cNvPr id="358405" name="Rectangle 5"/>
          <p:cNvSpPr>
            <a:spLocks noGrp="1" noChangeArrowheads="1"/>
          </p:cNvSpPr>
          <p:nvPr>
            <p:ph type="sldNum" sz="quarter" idx="3"/>
          </p:nvPr>
        </p:nvSpPr>
        <p:spPr bwMode="auto">
          <a:xfrm>
            <a:off x="384175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defRPr>
            </a:lvl1pPr>
          </a:lstStyle>
          <a:p>
            <a:pPr>
              <a:defRPr/>
            </a:pPr>
            <a:fld id="{F4DF46B6-E310-4686-BBCC-16A88021FAA5}"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781800" cy="9918700"/>
          </a:xfrm>
          <a:prstGeom prst="roundRect">
            <a:avLst>
              <a:gd name="adj" fmla="val 19"/>
            </a:avLst>
          </a:prstGeom>
          <a:solidFill>
            <a:srgbClr val="FFFFFF"/>
          </a:solidFill>
          <a:ln w="9360">
            <a:noFill/>
            <a:round/>
            <a:headEnd/>
            <a:tailEnd/>
          </a:ln>
        </p:spPr>
        <p:txBody>
          <a:bodyPr wrap="none" anchor="ctr"/>
          <a:lstStyle/>
          <a:p>
            <a:pPr>
              <a:defRPr/>
            </a:pPr>
            <a:endParaRPr lang="en-US" dirty="0">
              <a:latin typeface="Times New Roman" pitchFamily="18" charset="0"/>
            </a:endParaRPr>
          </a:p>
        </p:txBody>
      </p:sp>
      <p:sp>
        <p:nvSpPr>
          <p:cNvPr id="77827" name="Rectangle 2"/>
          <p:cNvSpPr>
            <a:spLocks noGrp="1" noRot="1" noChangeAspect="1" noChangeArrowheads="1" noTextEdit="1"/>
          </p:cNvSpPr>
          <p:nvPr>
            <p:ph type="sldImg"/>
          </p:nvPr>
        </p:nvSpPr>
        <p:spPr bwMode="auto">
          <a:xfrm>
            <a:off x="1192213" y="992188"/>
            <a:ext cx="4400550" cy="3400425"/>
          </a:xfrm>
          <a:prstGeom prst="rect">
            <a:avLst/>
          </a:prstGeom>
          <a:solidFill>
            <a:srgbClr val="FFFFFF"/>
          </a:solidFill>
          <a:ln w="9525">
            <a:solidFill>
              <a:srgbClr val="000000"/>
            </a:solidFill>
            <a:miter lim="800000"/>
            <a:headEnd/>
            <a:tailEnd/>
          </a:ln>
        </p:spPr>
      </p:sp>
      <p:sp>
        <p:nvSpPr>
          <p:cNvPr id="2051" name="Rectangle 3"/>
          <p:cNvSpPr txBox="1">
            <a:spLocks noGrp="1" noChangeArrowheads="1"/>
          </p:cNvSpPr>
          <p:nvPr>
            <p:ph type="body" idx="1"/>
          </p:nvPr>
        </p:nvSpPr>
        <p:spPr bwMode="auto">
          <a:xfrm>
            <a:off x="1035050" y="4721225"/>
            <a:ext cx="4719638" cy="37719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985838" y="742950"/>
            <a:ext cx="4813300" cy="3719513"/>
          </a:xfrm>
          <a:ln/>
        </p:spPr>
      </p:sp>
      <p:sp>
        <p:nvSpPr>
          <p:cNvPr id="78851" name="Rectangle 3"/>
          <p:cNvSpPr txBox="1">
            <a:spLocks noGrp="1" noChangeArrowheads="1"/>
          </p:cNvSpPr>
          <p:nvPr>
            <p:ph type="body" idx="1"/>
          </p:nvPr>
        </p:nvSpPr>
        <p:spPr>
          <a:xfrm>
            <a:off x="677863" y="4711700"/>
            <a:ext cx="5426075" cy="4464050"/>
          </a:xfrm>
          <a:noFill/>
          <a:ln/>
        </p:spPr>
        <p:txBody>
          <a:bodyPr/>
          <a:lstStyle/>
          <a:p>
            <a:pPr eaLnBrk="1" hangingPunct="1"/>
            <a:r>
              <a:rPr lang="en-CA" dirty="0" smtClean="0">
                <a:latin typeface="Times New Roman" pitchFamily="16" charset="0"/>
              </a:rPr>
              <a:t>In this talk, I</a:t>
            </a:r>
            <a:r>
              <a:rPr lang="en-CA" baseline="0" dirty="0" smtClean="0">
                <a:latin typeface="Times New Roman" pitchFamily="16" charset="0"/>
              </a:rPr>
              <a:t> will present a novel discriminative framework for sentence-level discourse analysis. But as we will see our approach can easily be extended to multi-sentential text. </a:t>
            </a:r>
            <a:endParaRPr lang="en-CA" dirty="0" smtClean="0">
              <a:latin typeface="Times New Roman"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Discourse analysis in RST involves</a:t>
            </a:r>
            <a:r>
              <a:rPr lang="en-CA" baseline="0" dirty="0" smtClean="0"/>
              <a:t> two subtasks. 1. breaking the text into EDUs, known as discourse segmentation, 2. linking the EDUs into a labeled hierarchical tree structure, known as discourse parsing.   </a:t>
            </a:r>
            <a:endParaRPr lang="en-CA"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To measure the parsing accuracy,</a:t>
            </a:r>
            <a:r>
              <a:rPr lang="en-CA" baseline="0" dirty="0" smtClean="0"/>
              <a:t> we are using the unlabeled and labelled precision, recall and f-measure as described in </a:t>
            </a:r>
            <a:r>
              <a:rPr lang="en-CA" baseline="0" dirty="0" err="1" smtClean="0"/>
              <a:t>Marcu’s</a:t>
            </a:r>
            <a:r>
              <a:rPr lang="en-CA" baseline="0" dirty="0" smtClean="0"/>
              <a:t> book, these metrics are actually adopted from the syntactic parsing area. To measure the segmentation accuracy we are measuring the agreement based on intra-sentence EDU boundary. If a sentence contains 3 EDUs which correspond to 2 intra-sentence EDU boundaries, We measure the model’s ability to find these 2 boundaries. </a:t>
            </a:r>
            <a:endParaRPr lang="en-CA"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HILDA</a:t>
            </a:r>
            <a:r>
              <a:rPr lang="en-CA" baseline="0" dirty="0" smtClean="0"/>
              <a:t> performs very poorly. </a:t>
            </a:r>
            <a:endParaRPr lang="en-CA"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CA"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Rhetorical structure theory posits a tree structure of discourse</a:t>
            </a:r>
            <a:r>
              <a:rPr lang="en-CA" baseline="0" dirty="0" smtClean="0"/>
              <a:t> called a DT. The leaves of a DT correspond to contiguous atomic textual spans, also called EDUs. The adjacent EDUs and larger textual spans are connected by a rhetorical relation. A span linked by a relation can be either nucleus or satellite depending on how central the message is to the author.  </a:t>
            </a:r>
            <a:endParaRPr lang="en-CA"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Discourse analysis in RST involves</a:t>
            </a:r>
            <a:r>
              <a:rPr lang="en-CA" baseline="0" dirty="0" smtClean="0"/>
              <a:t> two subtasks. 1. breaking the text into EDUs, known as discourse segmentation, 2. linking the EDUs into a labeled hierarchical tree structure, known as discourse parsing.   </a:t>
            </a:r>
            <a:endParaRPr lang="en-CA"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So why do we care about</a:t>
            </a:r>
            <a:r>
              <a:rPr lang="en-CA" baseline="0" dirty="0" smtClean="0"/>
              <a:t> discourse parsing? It has been</a:t>
            </a:r>
            <a:endParaRPr lang="en-CA"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Let’s move on to our discourse parser. For now, assume that a sentence is already segmented into EDUs either by an automatic segmenter or manually.</a:t>
            </a:r>
            <a:r>
              <a:rPr lang="en-CA" baseline="0" dirty="0" smtClean="0"/>
              <a:t> Let’s say we’ve three EDUs in a sentence. Now, the discourse parsing problem is to find the right structure of the DT. For example, here given these three EDUs, whether to connect EDU 2 and 3 first, then connect the resultant span with EDU1 or whether to connect EDU 1 and 2 first, then the larger span with 3. Then, finding the labels of the internal nodes. That is , the rhetorical  relation and the nuclearity statuses of the spans. </a:t>
            </a:r>
            <a:endParaRPr lang="en-CA"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Keeping all these requirements in</a:t>
            </a:r>
            <a:r>
              <a:rPr lang="en-CA" baseline="0" dirty="0" smtClean="0"/>
              <a:t> mind we have come up with the following parsing model. Given this observed sequence of spans at level </a:t>
            </a:r>
            <a:r>
              <a:rPr lang="en-CA" baseline="0" dirty="0" err="1" smtClean="0"/>
              <a:t>i</a:t>
            </a:r>
            <a:r>
              <a:rPr lang="en-CA" baseline="0" dirty="0" smtClean="0"/>
              <a:t> of a DT, we put a hidden sequence of binary structure nodes where node S3 indicates whether spans W2 and W3 should be connected or not and so on. Then on top of that we put another hidden sequence of multinomial nodes. Here R3 indicates if W2 and W3 are connected then what should be the relation.    </a:t>
            </a:r>
            <a:endParaRPr lang="en-CA"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Given that we know the </a:t>
            </a:r>
            <a:r>
              <a:rPr lang="en-CA" dirty="0" err="1" smtClean="0"/>
              <a:t>prob</a:t>
            </a:r>
            <a:r>
              <a:rPr lang="en-CA" dirty="0" smtClean="0"/>
              <a:t> of all possible DT constituents,</a:t>
            </a:r>
            <a:r>
              <a:rPr lang="en-CA" baseline="0" dirty="0" smtClean="0"/>
              <a:t> the job of the parsing algorithm is to find the most probable DT. </a:t>
            </a:r>
            <a:endParaRPr lang="en-CA"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8E203965-93C7-40E7-A6CD-F598AC92C290}" type="datetime1">
              <a:rPr lang="en-US" smtClean="0"/>
              <a:pPr>
                <a:defRPr/>
              </a:pPr>
              <a:t>7/10/2012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 Shafiq Joty</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EC62D4D-D7C0-43DB-88F2-E2772CFE29A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032D536-AABF-4C18-8791-5905F294B2A0}" type="datetime1">
              <a:rPr lang="en-US" smtClean="0"/>
              <a:pPr>
                <a:defRPr/>
              </a:pPr>
              <a:t>7/10/2012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 Shafiq Joty</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55D7FD2-0A41-439A-963E-CDD7AB3460C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311150"/>
            <a:ext cx="2262188" cy="6632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11150"/>
            <a:ext cx="6637337" cy="6632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D664D719-B548-44AB-BFFB-B5211D57D053}" type="datetime1">
              <a:rPr lang="en-US" smtClean="0"/>
              <a:pPr>
                <a:defRPr/>
              </a:pPr>
              <a:t>7/10/2012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 Shafiq Joty</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DCA12203-6140-44DC-9351-C31C0AD9AADA}"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812925"/>
            <a:ext cx="4449762" cy="513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812925"/>
            <a:ext cx="4449763" cy="513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0FD28C38-6800-430F-9FBB-184EAA1DB014}" type="datetime1">
              <a:rPr lang="en-US" smtClean="0"/>
              <a:pPr>
                <a:defRPr/>
              </a:pPr>
              <a:t>7/10/2012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 Shafiq Joty</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23B150B9-C163-4982-8113-3D957DD44D75}"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A7D6D4E-0396-4D25-8CE6-6B9E25B6F9E1}" type="datetime1">
              <a:rPr lang="en-US" smtClean="0"/>
              <a:pPr>
                <a:defRPr/>
              </a:pPr>
              <a:t>7/10/2012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 Shafiq Joty</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1A5F99B-F908-435A-91B8-09D5E4931BB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34EE24D7-D3E8-4EAD-B189-95CA0B5F4355}" type="datetime1">
              <a:rPr lang="en-US" smtClean="0"/>
              <a:pPr>
                <a:defRPr/>
              </a:pPr>
              <a:t>7/10/2012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 Shafiq Joty</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59A8082-F2FA-4918-B546-79012337B77F}"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812925"/>
            <a:ext cx="4449762" cy="5130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812925"/>
            <a:ext cx="4449763" cy="5130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349B8EA-A12D-4841-9647-6BD86E6CA942}" type="datetime1">
              <a:rPr lang="en-US" smtClean="0"/>
              <a:pPr>
                <a:defRPr/>
              </a:pPr>
              <a:t>7/10/2012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 Shafiq Joty</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80AAC69-05C9-46D0-B231-2AF60E61277B}"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36B361B8-906F-4359-97E9-93B22E06691D}" type="datetime1">
              <a:rPr lang="en-US" smtClean="0"/>
              <a:pPr>
                <a:defRPr/>
              </a:pPr>
              <a:t>7/10/2012</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t>© Shafiq Joty</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C23B6124-2DF3-4297-8A88-6A07F8A178D0}"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F2ADC2DF-B22B-4C57-8CBC-D0FBFC72EF25}" type="datetime1">
              <a:rPr lang="en-US" smtClean="0"/>
              <a:pPr>
                <a:defRPr/>
              </a:pPr>
              <a:t>7/10/2012</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t>© Shafiq Joty</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987616AC-A47D-4395-B24B-205E0D7C754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1CAAD40-588B-4337-8BA3-CCB3A291C507}" type="datetime1">
              <a:rPr lang="en-US" smtClean="0"/>
              <a:pPr>
                <a:defRPr/>
              </a:pPr>
              <a:t>7/10/2012</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smtClean="0"/>
              <a:t>© Shafiq Joty</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8EA626BF-FDE3-4B0F-A0E4-5C8EE91707A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CF05C15-2AA3-4C03-A048-AEE7CD02AAC3}" type="datetime1">
              <a:rPr lang="en-US" smtClean="0"/>
              <a:pPr>
                <a:defRPr/>
              </a:pPr>
              <a:t>7/10/2012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 Shafiq Joty</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EFA0B57-2420-4CE0-B2DA-8B96A234E4F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984A579-53E2-4094-A586-B88AD2CC1BA5}" type="datetime1">
              <a:rPr lang="en-US" smtClean="0"/>
              <a:pPr>
                <a:defRPr/>
              </a:pPr>
              <a:t>7/10/2012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 Shafiq Joty</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F1C4E24-B59B-429A-BA77-180D8189BE8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03238" y="311150"/>
            <a:ext cx="9051925" cy="1295400"/>
          </a:xfrm>
          <a:prstGeom prst="rect">
            <a:avLst/>
          </a:prstGeom>
          <a:noFill/>
          <a:ln w="9525">
            <a:noFill/>
            <a:miter lim="800000"/>
            <a:headEnd/>
            <a:tailEnd/>
          </a:ln>
        </p:spPr>
        <p:txBody>
          <a:bodyPr vert="horz" wrap="square" lIns="91429" tIns="45715" rIns="91429" bIns="45715" numCol="1" anchor="ctr" anchorCtr="0" compatLnSpc="1">
            <a:prstTxWarp prst="textNoShape">
              <a:avLst/>
            </a:prstTxWarp>
          </a:bodyPr>
          <a:lstStyle/>
          <a:p>
            <a:pPr lvl="0"/>
            <a:r>
              <a:rPr lang="en-US" smtClean="0"/>
              <a:t>Click to edit Master title style</a:t>
            </a:r>
          </a:p>
        </p:txBody>
      </p:sp>
      <p:sp>
        <p:nvSpPr>
          <p:cNvPr id="9219" name="Rectangle 3"/>
          <p:cNvSpPr>
            <a:spLocks noGrp="1" noChangeArrowheads="1"/>
          </p:cNvSpPr>
          <p:nvPr>
            <p:ph type="body" idx="1"/>
          </p:nvPr>
        </p:nvSpPr>
        <p:spPr bwMode="auto">
          <a:xfrm>
            <a:off x="503238" y="1812925"/>
            <a:ext cx="9051925" cy="5130800"/>
          </a:xfrm>
          <a:prstGeom prst="rect">
            <a:avLst/>
          </a:prstGeom>
          <a:noFill/>
          <a:ln w="9525">
            <a:noFill/>
            <a:miter lim="800000"/>
            <a:headEnd/>
            <a:tailEnd/>
          </a:ln>
        </p:spPr>
        <p:txBody>
          <a:bodyPr vert="horz" wrap="square" lIns="91429" tIns="45715" rIns="91429" bIns="45715"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3972" name="Rectangle 4"/>
          <p:cNvSpPr>
            <a:spLocks noGrp="1" noChangeArrowheads="1"/>
          </p:cNvSpPr>
          <p:nvPr>
            <p:ph type="dt" sz="half" idx="2"/>
          </p:nvPr>
        </p:nvSpPr>
        <p:spPr bwMode="auto">
          <a:xfrm>
            <a:off x="457200" y="7232650"/>
            <a:ext cx="2346325" cy="539750"/>
          </a:xfrm>
          <a:prstGeom prst="rect">
            <a:avLst/>
          </a:prstGeom>
          <a:noFill/>
          <a:ln w="9525">
            <a:noFill/>
            <a:miter lim="800000"/>
            <a:headEnd/>
            <a:tailEnd/>
          </a:ln>
          <a:effectLst/>
        </p:spPr>
        <p:txBody>
          <a:bodyPr vert="horz" wrap="square" lIns="91429" tIns="45715" rIns="91429" bIns="45715" numCol="1" anchor="t" anchorCtr="0" compatLnSpc="1">
            <a:prstTxWarp prst="textNoShape">
              <a:avLst/>
            </a:prstTxWarp>
          </a:bodyPr>
          <a:lstStyle>
            <a:lvl1pPr>
              <a:defRPr sz="1400">
                <a:solidFill>
                  <a:schemeClr val="tx1"/>
                </a:solidFill>
                <a:latin typeface="+mn-lt"/>
              </a:defRPr>
            </a:lvl1pPr>
          </a:lstStyle>
          <a:p>
            <a:pPr>
              <a:defRPr/>
            </a:pPr>
            <a:fld id="{99C7D741-1BF8-41F1-A245-427E3F3F7C26}" type="datetime1">
              <a:rPr lang="en-US" smtClean="0"/>
              <a:pPr>
                <a:defRPr/>
              </a:pPr>
              <a:t>7/10/2012</a:t>
            </a:fld>
            <a:endParaRPr lang="en-US" dirty="0"/>
          </a:p>
        </p:txBody>
      </p:sp>
      <p:sp>
        <p:nvSpPr>
          <p:cNvPr id="83973" name="Rectangle 5"/>
          <p:cNvSpPr>
            <a:spLocks noGrp="1" noChangeArrowheads="1"/>
          </p:cNvSpPr>
          <p:nvPr>
            <p:ph type="ftr" sz="quarter" idx="3"/>
          </p:nvPr>
        </p:nvSpPr>
        <p:spPr bwMode="auto">
          <a:xfrm>
            <a:off x="3429000" y="7232650"/>
            <a:ext cx="3184525" cy="539750"/>
          </a:xfrm>
          <a:prstGeom prst="rect">
            <a:avLst/>
          </a:prstGeom>
          <a:noFill/>
          <a:ln w="9525">
            <a:noFill/>
            <a:miter lim="800000"/>
            <a:headEnd/>
            <a:tailEnd/>
          </a:ln>
          <a:effectLst/>
        </p:spPr>
        <p:txBody>
          <a:bodyPr vert="horz" wrap="square" lIns="91429" tIns="45715" rIns="91429" bIns="45715" numCol="1" anchor="t" anchorCtr="0" compatLnSpc="1">
            <a:prstTxWarp prst="textNoShape">
              <a:avLst/>
            </a:prstTxWarp>
          </a:bodyPr>
          <a:lstStyle>
            <a:lvl1pPr algn="ctr">
              <a:defRPr sz="1400">
                <a:solidFill>
                  <a:schemeClr val="tx1"/>
                </a:solidFill>
                <a:latin typeface="+mn-lt"/>
              </a:defRPr>
            </a:lvl1pPr>
          </a:lstStyle>
          <a:p>
            <a:pPr>
              <a:defRPr/>
            </a:pPr>
            <a:r>
              <a:rPr lang="en-US" dirty="0" smtClean="0"/>
              <a:t>© Shafiq Joty</a:t>
            </a:r>
            <a:endParaRPr lang="en-US" dirty="0"/>
          </a:p>
        </p:txBody>
      </p:sp>
      <p:sp>
        <p:nvSpPr>
          <p:cNvPr id="83974" name="Rectangle 6"/>
          <p:cNvSpPr>
            <a:spLocks noGrp="1" noChangeArrowheads="1"/>
          </p:cNvSpPr>
          <p:nvPr>
            <p:ph type="sldNum" sz="quarter" idx="4"/>
          </p:nvPr>
        </p:nvSpPr>
        <p:spPr bwMode="auto">
          <a:xfrm>
            <a:off x="7239000" y="7232650"/>
            <a:ext cx="2346325" cy="539750"/>
          </a:xfrm>
          <a:prstGeom prst="rect">
            <a:avLst/>
          </a:prstGeom>
          <a:noFill/>
          <a:ln w="9525">
            <a:noFill/>
            <a:miter lim="800000"/>
            <a:headEnd/>
            <a:tailEnd/>
          </a:ln>
          <a:effectLst/>
        </p:spPr>
        <p:txBody>
          <a:bodyPr vert="horz" wrap="square" lIns="91429" tIns="45715" rIns="91429" bIns="45715" numCol="1" anchor="t" anchorCtr="0" compatLnSpc="1">
            <a:prstTxWarp prst="textNoShape">
              <a:avLst/>
            </a:prstTxWarp>
          </a:bodyPr>
          <a:lstStyle>
            <a:lvl1pPr algn="r">
              <a:defRPr sz="1400">
                <a:solidFill>
                  <a:schemeClr val="tx1"/>
                </a:solidFill>
                <a:latin typeface="+mn-lt"/>
              </a:defRPr>
            </a:lvl1pPr>
          </a:lstStyle>
          <a:p>
            <a:pPr>
              <a:defRPr/>
            </a:pPr>
            <a:fld id="{3EFDBC4F-DC93-4314-88A8-05E9B03F0C4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7338"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5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A899454-3F50-407F-A20B-2DD257C291C8}" type="datetime1">
              <a:rPr lang="en-US" smtClean="0"/>
              <a:pPr>
                <a:defRPr/>
              </a:pPr>
              <a:t>7/12/2012</a:t>
            </a:fld>
            <a:endParaRPr lang="en-US" dirty="0"/>
          </a:p>
        </p:txBody>
      </p:sp>
      <p:sp>
        <p:nvSpPr>
          <p:cNvPr id="5" name="Footer Placeholder 4"/>
          <p:cNvSpPr>
            <a:spLocks noGrp="1"/>
          </p:cNvSpPr>
          <p:nvPr>
            <p:ph type="ftr" sz="quarter" idx="11"/>
          </p:nvPr>
        </p:nvSpPr>
        <p:spPr/>
        <p:txBody>
          <a:bodyPr/>
          <a:lstStyle/>
          <a:p>
            <a:pPr>
              <a:defRPr/>
            </a:pPr>
            <a:r>
              <a:rPr lang="en-US" dirty="0"/>
              <a:t>© </a:t>
            </a:r>
            <a:r>
              <a:rPr lang="en-US" dirty="0" smtClean="0"/>
              <a:t>Shafiq Joty</a:t>
            </a:r>
            <a:endParaRPr lang="en-US" dirty="0"/>
          </a:p>
        </p:txBody>
      </p:sp>
      <p:sp>
        <p:nvSpPr>
          <p:cNvPr id="6" name="Slide Number Placeholder 5"/>
          <p:cNvSpPr>
            <a:spLocks noGrp="1"/>
          </p:cNvSpPr>
          <p:nvPr>
            <p:ph type="sldNum" sz="quarter" idx="12"/>
          </p:nvPr>
        </p:nvSpPr>
        <p:spPr/>
        <p:txBody>
          <a:bodyPr/>
          <a:lstStyle/>
          <a:p>
            <a:pPr>
              <a:defRPr/>
            </a:pPr>
            <a:fld id="{5889C255-32CF-4D5F-AA13-FB053081441E}" type="slidenum">
              <a:rPr lang="en-US"/>
              <a:pPr>
                <a:defRPr/>
              </a:pPr>
              <a:t>1</a:t>
            </a:fld>
            <a:endParaRPr lang="en-US" dirty="0"/>
          </a:p>
        </p:txBody>
      </p:sp>
      <p:sp>
        <p:nvSpPr>
          <p:cNvPr id="10245" name="Rectangle 2"/>
          <p:cNvSpPr>
            <a:spLocks noGrp="1" noChangeArrowheads="1"/>
          </p:cNvSpPr>
          <p:nvPr>
            <p:ph type="ctrTitle"/>
          </p:nvPr>
        </p:nvSpPr>
        <p:spPr>
          <a:xfrm>
            <a:off x="457200" y="457200"/>
            <a:ext cx="9242425" cy="2078038"/>
          </a:xfrm>
        </p:spPr>
        <p:txBody>
          <a:bodyPr/>
          <a:lstStyle/>
          <a:p>
            <a:pPr>
              <a:tabLst>
                <a:tab pos="0" algn="l"/>
                <a:tab pos="1018824" algn="l"/>
                <a:tab pos="2037649" algn="l"/>
                <a:tab pos="3056473" algn="l"/>
                <a:tab pos="4075298" algn="l"/>
                <a:tab pos="5094122" algn="l"/>
                <a:tab pos="6112947" algn="l"/>
                <a:tab pos="7131771" algn="l"/>
                <a:tab pos="8150596" algn="l"/>
                <a:tab pos="9169420" algn="l"/>
                <a:tab pos="10188245" algn="l"/>
                <a:tab pos="11207069" algn="l"/>
              </a:tabLst>
            </a:pPr>
            <a:r>
              <a:rPr lang="en-CA" sz="4800" b="1" dirty="0" smtClean="0">
                <a:solidFill>
                  <a:schemeClr val="tx2"/>
                </a:solidFill>
              </a:rPr>
              <a:t>A Novel Discriminative Framework for Sentence-Level Discourse Analysis</a:t>
            </a:r>
            <a:endParaRPr lang="en-US" sz="4800" b="1" dirty="0"/>
          </a:p>
        </p:txBody>
      </p:sp>
      <p:sp>
        <p:nvSpPr>
          <p:cNvPr id="10246" name="Rectangle 3"/>
          <p:cNvSpPr>
            <a:spLocks noGrp="1" noChangeArrowheads="1"/>
          </p:cNvSpPr>
          <p:nvPr>
            <p:ph type="subTitle" idx="1"/>
          </p:nvPr>
        </p:nvSpPr>
        <p:spPr>
          <a:xfrm>
            <a:off x="0" y="2819400"/>
            <a:ext cx="10058400" cy="2514600"/>
          </a:xfrm>
        </p:spPr>
        <p:txBody>
          <a:bodyPr/>
          <a:lstStyle/>
          <a:p>
            <a:pPr eaLnBrk="1" hangingPunct="1"/>
            <a:endParaRPr lang="en-US" b="1" i="1" dirty="0" smtClean="0"/>
          </a:p>
          <a:p>
            <a:pPr eaLnBrk="1" hangingPunct="1"/>
            <a:r>
              <a:rPr lang="en-US" b="1" dirty="0" smtClean="0"/>
              <a:t>Shafiq Joty </a:t>
            </a:r>
            <a:endParaRPr lang="en-US" b="1" i="1" dirty="0" smtClean="0"/>
          </a:p>
          <a:p>
            <a:pPr eaLnBrk="1" hangingPunct="1"/>
            <a:endParaRPr lang="en-US" dirty="0" smtClean="0"/>
          </a:p>
          <a:p>
            <a:pPr eaLnBrk="1" hangingPunct="1"/>
            <a:r>
              <a:rPr lang="en-US" dirty="0" smtClean="0"/>
              <a:t>In collaboration with</a:t>
            </a:r>
          </a:p>
        </p:txBody>
      </p:sp>
      <p:sp>
        <p:nvSpPr>
          <p:cNvPr id="7" name="Rectangle 3"/>
          <p:cNvSpPr txBox="1">
            <a:spLocks noChangeArrowheads="1"/>
          </p:cNvSpPr>
          <p:nvPr/>
        </p:nvSpPr>
        <p:spPr bwMode="auto">
          <a:xfrm>
            <a:off x="1371600" y="5562600"/>
            <a:ext cx="7543800" cy="1143000"/>
          </a:xfrm>
          <a:prstGeom prst="rect">
            <a:avLst/>
          </a:prstGeom>
          <a:noFill/>
          <a:ln w="9525">
            <a:noFill/>
            <a:miter lim="800000"/>
            <a:headEnd/>
            <a:tailEnd/>
          </a:ln>
          <a:effectLst/>
        </p:spPr>
        <p:txBody>
          <a:bodyPr lIns="91429" tIns="45715" rIns="91429" bIns="45715"/>
          <a:lstStyle/>
          <a:p>
            <a:pPr algn="ctr" eaLnBrk="1" hangingPunct="1">
              <a:spcBef>
                <a:spcPct val="20000"/>
              </a:spcBef>
              <a:defRPr/>
            </a:pPr>
            <a:r>
              <a:rPr lang="en-US" sz="3200" b="1" i="1" kern="0" dirty="0" smtClean="0">
                <a:solidFill>
                  <a:srgbClr val="000000"/>
                </a:solidFill>
                <a:latin typeface="Arial"/>
              </a:rPr>
              <a:t>Giuseppe Carenini</a:t>
            </a:r>
            <a:r>
              <a:rPr lang="en-US" sz="3200" b="1" i="1" kern="0" dirty="0" smtClean="0">
                <a:solidFill>
                  <a:schemeClr val="tx1"/>
                </a:solidFill>
                <a:latin typeface="+mn-lt"/>
              </a:rPr>
              <a:t>, Raymond </a:t>
            </a:r>
            <a:r>
              <a:rPr lang="en-US" sz="3200" b="1" i="1" kern="0" dirty="0">
                <a:solidFill>
                  <a:schemeClr val="tx1"/>
                </a:solidFill>
                <a:latin typeface="+mn-lt"/>
              </a:rPr>
              <a:t>T. </a:t>
            </a:r>
            <a:r>
              <a:rPr lang="en-US" sz="3200" b="1" i="1" kern="0" dirty="0" smtClean="0">
                <a:solidFill>
                  <a:schemeClr val="tx1"/>
                </a:solidFill>
                <a:latin typeface="+mn-lt"/>
              </a:rPr>
              <a:t>Ng </a:t>
            </a:r>
            <a:endParaRPr lang="en-US" sz="3200" kern="0" dirty="0">
              <a:solidFill>
                <a:schemeClr val="tx1"/>
              </a:solidFill>
              <a:latin typeface="+mn-lt"/>
            </a:endParaRPr>
          </a:p>
          <a:p>
            <a:pPr algn="ctr" eaLnBrk="1" hangingPunct="1">
              <a:spcBef>
                <a:spcPct val="20000"/>
              </a:spcBef>
              <a:defRPr/>
            </a:pPr>
            <a:endParaRPr lang="en-US" sz="3200" i="1" kern="0" dirty="0">
              <a:solidFill>
                <a:schemeClr val="tx1"/>
              </a:solidFill>
              <a:latin typeface="+mn-lt"/>
              <a:cs typeface="Arial" charset="0"/>
            </a:endParaRPr>
          </a:p>
        </p:txBody>
      </p:sp>
      <p:pic>
        <p:nvPicPr>
          <p:cNvPr id="11" name="Picture 2" descr="https://encrypted-tbn2.google.com/images?q=tbn:ANd9GcRM3fOAZqKT7sfY9M9qLVX-m_w8vQZy5MiWAKBRfymHR_T4jajNhJDJjEck"/>
          <p:cNvPicPr>
            <a:picLocks noChangeAspect="1" noChangeArrowheads="1"/>
          </p:cNvPicPr>
          <p:nvPr/>
        </p:nvPicPr>
        <p:blipFill>
          <a:blip r:embed="rId3" cstate="print"/>
          <a:srcRect/>
          <a:stretch>
            <a:fillRect/>
          </a:stretch>
        </p:blipFill>
        <p:spPr bwMode="auto">
          <a:xfrm>
            <a:off x="685800" y="3657600"/>
            <a:ext cx="1219200" cy="156382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1150"/>
            <a:ext cx="9448800" cy="1295400"/>
          </a:xfrm>
        </p:spPr>
        <p:txBody>
          <a:bodyPr/>
          <a:lstStyle/>
          <a:p>
            <a:r>
              <a:rPr lang="en-CA" dirty="0" smtClean="0"/>
              <a:t>Requirements for Our Parsing Model</a:t>
            </a:r>
            <a:endParaRPr lang="en-CA" dirty="0"/>
          </a:p>
        </p:txBody>
      </p:sp>
      <p:sp>
        <p:nvSpPr>
          <p:cNvPr id="4" name="Date Placeholder 3"/>
          <p:cNvSpPr>
            <a:spLocks noGrp="1"/>
          </p:cNvSpPr>
          <p:nvPr>
            <p:ph type="dt" sz="half" idx="10"/>
          </p:nvPr>
        </p:nvSpPr>
        <p:spPr/>
        <p:txBody>
          <a:bodyPr/>
          <a:lstStyle/>
          <a:p>
            <a:pPr>
              <a:defRPr/>
            </a:pPr>
            <a:fld id="{2A7D6D4E-0396-4D25-8CE6-6B9E25B6F9E1}" type="datetime1">
              <a:rPr lang="en-US" smtClean="0"/>
              <a:pPr>
                <a:defRPr/>
              </a:pPr>
              <a:t>7/11/2012</a:t>
            </a:fld>
            <a:endParaRPr lang="en-US" dirty="0"/>
          </a:p>
        </p:txBody>
      </p:sp>
      <p:sp>
        <p:nvSpPr>
          <p:cNvPr id="5" name="Footer Placeholder 4"/>
          <p:cNvSpPr>
            <a:spLocks noGrp="1"/>
          </p:cNvSpPr>
          <p:nvPr>
            <p:ph type="ftr" sz="quarter" idx="11"/>
          </p:nvPr>
        </p:nvSpPr>
        <p:spPr/>
        <p:txBody>
          <a:bodyPr/>
          <a:lstStyle/>
          <a:p>
            <a:pPr>
              <a:defRPr/>
            </a:pPr>
            <a:r>
              <a:rPr lang="en-US" smtClean="0"/>
              <a:t>© Shafiq Joty</a:t>
            </a:r>
            <a:endParaRPr lang="en-US" dirty="0"/>
          </a:p>
        </p:txBody>
      </p:sp>
      <p:sp>
        <p:nvSpPr>
          <p:cNvPr id="6" name="Slide Number Placeholder 5"/>
          <p:cNvSpPr>
            <a:spLocks noGrp="1"/>
          </p:cNvSpPr>
          <p:nvPr>
            <p:ph type="sldNum" sz="quarter" idx="12"/>
          </p:nvPr>
        </p:nvSpPr>
        <p:spPr/>
        <p:txBody>
          <a:bodyPr/>
          <a:lstStyle/>
          <a:p>
            <a:pPr>
              <a:defRPr/>
            </a:pPr>
            <a:fld id="{21A5F99B-F908-435A-91B8-09D5E4931BB1}" type="slidenum">
              <a:rPr lang="en-US" smtClean="0"/>
              <a:pPr>
                <a:defRPr/>
              </a:pPr>
              <a:t>10</a:t>
            </a:fld>
            <a:endParaRPr lang="en-US" dirty="0"/>
          </a:p>
        </p:txBody>
      </p:sp>
      <p:sp>
        <p:nvSpPr>
          <p:cNvPr id="7" name="TextBox 6"/>
          <p:cNvSpPr txBox="1"/>
          <p:nvPr/>
        </p:nvSpPr>
        <p:spPr>
          <a:xfrm>
            <a:off x="685800" y="2515612"/>
            <a:ext cx="8610600" cy="3046988"/>
          </a:xfrm>
          <a:prstGeom prst="rect">
            <a:avLst/>
          </a:prstGeom>
          <a:noFill/>
        </p:spPr>
        <p:txBody>
          <a:bodyPr wrap="square" rtlCol="0">
            <a:spAutoFit/>
          </a:bodyPr>
          <a:lstStyle/>
          <a:p>
            <a:pPr>
              <a:buFont typeface="Wingdings" pitchFamily="2" charset="2"/>
              <a:buChar char="ü"/>
            </a:pPr>
            <a:r>
              <a:rPr lang="en-CA" sz="3200" dirty="0" smtClean="0">
                <a:solidFill>
                  <a:schemeClr val="tx1"/>
                </a:solidFill>
                <a:latin typeface="+mn-lt"/>
              </a:rPr>
              <a:t> Discriminative</a:t>
            </a:r>
          </a:p>
          <a:p>
            <a:pPr>
              <a:buFont typeface="Wingdings" pitchFamily="2" charset="2"/>
              <a:buChar char="ü"/>
            </a:pPr>
            <a:r>
              <a:rPr lang="en-CA" sz="3200" dirty="0" smtClean="0">
                <a:solidFill>
                  <a:schemeClr val="tx1"/>
                </a:solidFill>
                <a:latin typeface="+mn-lt"/>
              </a:rPr>
              <a:t> Joint model for Structure and Label</a:t>
            </a:r>
          </a:p>
          <a:p>
            <a:pPr>
              <a:buFont typeface="Wingdings" pitchFamily="2" charset="2"/>
              <a:buChar char="ü"/>
            </a:pPr>
            <a:r>
              <a:rPr lang="en-CA" sz="3200" dirty="0" smtClean="0">
                <a:solidFill>
                  <a:schemeClr val="tx1"/>
                </a:solidFill>
                <a:latin typeface="+mn-lt"/>
              </a:rPr>
              <a:t> Sequential dependencies</a:t>
            </a:r>
          </a:p>
          <a:p>
            <a:pPr>
              <a:buFont typeface="Wingdings" pitchFamily="2" charset="2"/>
              <a:buChar char="ü"/>
            </a:pPr>
            <a:r>
              <a:rPr lang="en-CA" sz="3200" dirty="0" smtClean="0">
                <a:solidFill>
                  <a:schemeClr val="tx1"/>
                </a:solidFill>
                <a:latin typeface="+mn-lt"/>
              </a:rPr>
              <a:t> Hierarchical dependencies</a:t>
            </a:r>
          </a:p>
          <a:p>
            <a:pPr>
              <a:buFont typeface="Wingdings" pitchFamily="2" charset="2"/>
              <a:buChar char="ü"/>
            </a:pPr>
            <a:r>
              <a:rPr lang="en-CA" sz="3200" dirty="0" smtClean="0">
                <a:solidFill>
                  <a:schemeClr val="tx1"/>
                </a:solidFill>
                <a:latin typeface="+mn-lt"/>
              </a:rPr>
              <a:t> Should support an optimal parsing algorithm</a:t>
            </a:r>
          </a:p>
          <a:p>
            <a:endParaRPr lang="en-CA" sz="3200" dirty="0">
              <a:solidFill>
                <a:schemeClr val="tx1"/>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Our Parsing Model</a:t>
            </a:r>
            <a:endParaRPr lang="en-CA" dirty="0"/>
          </a:p>
        </p:txBody>
      </p:sp>
      <p:sp>
        <p:nvSpPr>
          <p:cNvPr id="4" name="Date Placeholder 3"/>
          <p:cNvSpPr>
            <a:spLocks noGrp="1"/>
          </p:cNvSpPr>
          <p:nvPr>
            <p:ph type="dt" sz="half" idx="10"/>
          </p:nvPr>
        </p:nvSpPr>
        <p:spPr/>
        <p:txBody>
          <a:bodyPr/>
          <a:lstStyle/>
          <a:p>
            <a:pPr>
              <a:defRPr/>
            </a:pPr>
            <a:fld id="{2A7D6D4E-0396-4D25-8CE6-6B9E25B6F9E1}" type="datetime1">
              <a:rPr lang="en-US" smtClean="0"/>
              <a:pPr>
                <a:defRPr/>
              </a:pPr>
              <a:t>7/11/2012</a:t>
            </a:fld>
            <a:endParaRPr lang="en-US"/>
          </a:p>
        </p:txBody>
      </p:sp>
      <p:sp>
        <p:nvSpPr>
          <p:cNvPr id="5" name="Footer Placeholder 4"/>
          <p:cNvSpPr>
            <a:spLocks noGrp="1"/>
          </p:cNvSpPr>
          <p:nvPr>
            <p:ph type="ftr" sz="quarter" idx="11"/>
          </p:nvPr>
        </p:nvSpPr>
        <p:spPr/>
        <p:txBody>
          <a:bodyPr/>
          <a:lstStyle/>
          <a:p>
            <a:pPr>
              <a:defRPr/>
            </a:pPr>
            <a:r>
              <a:rPr lang="en-US" smtClean="0"/>
              <a:t>© Shafiq Joty</a:t>
            </a:r>
            <a:endParaRPr lang="en-US"/>
          </a:p>
        </p:txBody>
      </p:sp>
      <p:sp>
        <p:nvSpPr>
          <p:cNvPr id="6" name="Slide Number Placeholder 5"/>
          <p:cNvSpPr>
            <a:spLocks noGrp="1"/>
          </p:cNvSpPr>
          <p:nvPr>
            <p:ph type="sldNum" sz="quarter" idx="12"/>
          </p:nvPr>
        </p:nvSpPr>
        <p:spPr/>
        <p:txBody>
          <a:bodyPr/>
          <a:lstStyle/>
          <a:p>
            <a:pPr>
              <a:defRPr/>
            </a:pPr>
            <a:fld id="{21A5F99B-F908-435A-91B8-09D5E4931BB1}" type="slidenum">
              <a:rPr lang="en-US" smtClean="0"/>
              <a:pPr>
                <a:defRPr/>
              </a:pPr>
              <a:t>11</a:t>
            </a:fld>
            <a:endParaRPr lang="en-US"/>
          </a:p>
        </p:txBody>
      </p:sp>
      <p:sp>
        <p:nvSpPr>
          <p:cNvPr id="7" name="TextBox 6"/>
          <p:cNvSpPr txBox="1"/>
          <p:nvPr/>
        </p:nvSpPr>
        <p:spPr>
          <a:xfrm>
            <a:off x="1752600" y="1524000"/>
            <a:ext cx="6248400" cy="523220"/>
          </a:xfrm>
          <a:prstGeom prst="rect">
            <a:avLst/>
          </a:prstGeom>
          <a:solidFill>
            <a:srgbClr val="FFCCFF"/>
          </a:solidFill>
        </p:spPr>
        <p:txBody>
          <a:bodyPr wrap="square" rtlCol="0">
            <a:spAutoFit/>
          </a:bodyPr>
          <a:lstStyle/>
          <a:p>
            <a:r>
              <a:rPr lang="en-CA" sz="2800" dirty="0" smtClean="0">
                <a:solidFill>
                  <a:schemeClr val="tx1"/>
                </a:solidFill>
                <a:latin typeface="+mn-lt"/>
              </a:rPr>
              <a:t>Model </a:t>
            </a:r>
            <a:r>
              <a:rPr lang="en-CA" sz="2800" b="1" dirty="0" smtClean="0">
                <a:solidFill>
                  <a:schemeClr val="tx1"/>
                </a:solidFill>
                <a:latin typeface="+mn-lt"/>
              </a:rPr>
              <a:t>structure</a:t>
            </a:r>
            <a:r>
              <a:rPr lang="en-CA" sz="2800" dirty="0" smtClean="0">
                <a:solidFill>
                  <a:schemeClr val="tx1"/>
                </a:solidFill>
                <a:latin typeface="+mn-lt"/>
              </a:rPr>
              <a:t> and </a:t>
            </a:r>
            <a:r>
              <a:rPr lang="en-CA" sz="2800" b="1" dirty="0" smtClean="0">
                <a:solidFill>
                  <a:schemeClr val="tx1"/>
                </a:solidFill>
                <a:latin typeface="+mn-lt"/>
              </a:rPr>
              <a:t>label</a:t>
            </a:r>
            <a:r>
              <a:rPr lang="en-CA" sz="2800" dirty="0" smtClean="0">
                <a:solidFill>
                  <a:schemeClr val="tx1"/>
                </a:solidFill>
                <a:latin typeface="+mn-lt"/>
              </a:rPr>
              <a:t> jointly</a:t>
            </a:r>
            <a:endParaRPr lang="en-CA" sz="2800" dirty="0">
              <a:solidFill>
                <a:schemeClr val="tx1"/>
              </a:solidFill>
              <a:latin typeface="+mn-lt"/>
            </a:endParaRPr>
          </a:p>
        </p:txBody>
      </p:sp>
      <p:grpSp>
        <p:nvGrpSpPr>
          <p:cNvPr id="42" name="Group 41"/>
          <p:cNvGrpSpPr/>
          <p:nvPr/>
        </p:nvGrpSpPr>
        <p:grpSpPr>
          <a:xfrm>
            <a:off x="304800" y="5181600"/>
            <a:ext cx="9448800" cy="990600"/>
            <a:chOff x="304800" y="5334000"/>
            <a:chExt cx="9448800" cy="990600"/>
          </a:xfrm>
        </p:grpSpPr>
        <p:sp>
          <p:nvSpPr>
            <p:cNvPr id="15" name="TextBox 14"/>
            <p:cNvSpPr txBox="1"/>
            <p:nvPr/>
          </p:nvSpPr>
          <p:spPr>
            <a:xfrm>
              <a:off x="8305800" y="5493603"/>
              <a:ext cx="1447800" cy="830997"/>
            </a:xfrm>
            <a:prstGeom prst="rect">
              <a:avLst/>
            </a:prstGeom>
            <a:solidFill>
              <a:srgbClr val="FFCCFF">
                <a:alpha val="74000"/>
              </a:srgbClr>
            </a:solidFill>
          </p:spPr>
          <p:txBody>
            <a:bodyPr wrap="square" rtlCol="0">
              <a:spAutoFit/>
            </a:bodyPr>
            <a:lstStyle/>
            <a:p>
              <a:r>
                <a:rPr lang="en-CA" sz="2400" dirty="0" smtClean="0">
                  <a:solidFill>
                    <a:schemeClr val="tx1"/>
                  </a:solidFill>
                  <a:latin typeface="+mn-lt"/>
                </a:rPr>
                <a:t>Spans at level </a:t>
              </a:r>
              <a:r>
                <a:rPr lang="en-CA" sz="2400" dirty="0" err="1" smtClean="0">
                  <a:solidFill>
                    <a:schemeClr val="tx1"/>
                  </a:solidFill>
                  <a:latin typeface="+mn-lt"/>
                </a:rPr>
                <a:t>i</a:t>
              </a:r>
              <a:endParaRPr lang="en-CA" sz="2400" dirty="0">
                <a:solidFill>
                  <a:schemeClr val="tx1"/>
                </a:solidFill>
                <a:latin typeface="+mn-lt"/>
              </a:endParaRPr>
            </a:p>
          </p:txBody>
        </p:sp>
        <p:grpSp>
          <p:nvGrpSpPr>
            <p:cNvPr id="41" name="Group 40"/>
            <p:cNvGrpSpPr/>
            <p:nvPr/>
          </p:nvGrpSpPr>
          <p:grpSpPr>
            <a:xfrm>
              <a:off x="304800" y="5334000"/>
              <a:ext cx="7620000" cy="838200"/>
              <a:chOff x="304800" y="5334000"/>
              <a:chExt cx="7620000" cy="838200"/>
            </a:xfrm>
          </p:grpSpPr>
          <p:grpSp>
            <p:nvGrpSpPr>
              <p:cNvPr id="14" name="Group 13"/>
              <p:cNvGrpSpPr/>
              <p:nvPr/>
            </p:nvGrpSpPr>
            <p:grpSpPr>
              <a:xfrm>
                <a:off x="304800" y="5334000"/>
                <a:ext cx="7620000" cy="838200"/>
                <a:chOff x="1219200" y="5486400"/>
                <a:chExt cx="7848600" cy="838200"/>
              </a:xfrm>
            </p:grpSpPr>
            <p:sp>
              <p:nvSpPr>
                <p:cNvPr id="8" name="Oval 7"/>
                <p:cNvSpPr/>
                <p:nvPr/>
              </p:nvSpPr>
              <p:spPr bwMode="auto">
                <a:xfrm>
                  <a:off x="1219200" y="5486400"/>
                  <a:ext cx="838200" cy="7620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W</a:t>
                  </a:r>
                  <a:r>
                    <a:rPr kumimoji="0" lang="en-CA" sz="2000" b="0" i="0" u="none" strike="noStrike" cap="none" normalizeH="0" baseline="-25000" dirty="0" smtClean="0">
                      <a:ln>
                        <a:noFill/>
                      </a:ln>
                      <a:solidFill>
                        <a:schemeClr val="tx1"/>
                      </a:solidFill>
                      <a:effectLst/>
                      <a:latin typeface="+mn-lt"/>
                    </a:rPr>
                    <a:t>1</a:t>
                  </a:r>
                  <a:endParaRPr kumimoji="0" lang="en-CA" sz="2500" b="0" i="0" u="none" strike="noStrike" cap="none" normalizeH="0" baseline="-25000" dirty="0" smtClean="0">
                    <a:ln>
                      <a:noFill/>
                    </a:ln>
                    <a:solidFill>
                      <a:schemeClr val="tx1"/>
                    </a:solidFill>
                    <a:effectLst/>
                    <a:latin typeface="+mn-lt"/>
                  </a:endParaRPr>
                </a:p>
              </p:txBody>
            </p:sp>
            <p:sp>
              <p:nvSpPr>
                <p:cNvPr id="9" name="Oval 8"/>
                <p:cNvSpPr/>
                <p:nvPr/>
              </p:nvSpPr>
              <p:spPr bwMode="auto">
                <a:xfrm>
                  <a:off x="2362200" y="5486400"/>
                  <a:ext cx="838200" cy="7620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W</a:t>
                  </a:r>
                  <a:r>
                    <a:rPr lang="en-CA" sz="2000" baseline="-25000" dirty="0" smtClean="0">
                      <a:solidFill>
                        <a:schemeClr val="tx1"/>
                      </a:solidFill>
                      <a:latin typeface="+mn-lt"/>
                    </a:rPr>
                    <a:t>2</a:t>
                  </a:r>
                  <a:endParaRPr kumimoji="0" lang="en-CA" sz="2500" b="0" i="0" u="none" strike="noStrike" cap="none" normalizeH="0" baseline="-25000" dirty="0" smtClean="0">
                    <a:ln>
                      <a:noFill/>
                    </a:ln>
                    <a:solidFill>
                      <a:schemeClr val="tx1"/>
                    </a:solidFill>
                    <a:effectLst/>
                    <a:latin typeface="+mn-lt"/>
                  </a:endParaRPr>
                </a:p>
              </p:txBody>
            </p:sp>
            <p:sp>
              <p:nvSpPr>
                <p:cNvPr id="10" name="Oval 9"/>
                <p:cNvSpPr/>
                <p:nvPr/>
              </p:nvSpPr>
              <p:spPr bwMode="auto">
                <a:xfrm>
                  <a:off x="6705600" y="5486400"/>
                  <a:ext cx="914400" cy="8382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W</a:t>
                  </a:r>
                  <a:r>
                    <a:rPr lang="en-CA" sz="1600" baseline="-25000" dirty="0" smtClean="0">
                      <a:solidFill>
                        <a:schemeClr val="tx1"/>
                      </a:solidFill>
                      <a:latin typeface="+mn-lt"/>
                    </a:rPr>
                    <a:t>k-1</a:t>
                  </a:r>
                  <a:endParaRPr kumimoji="0" lang="en-CA" sz="1600" b="0" i="0" u="none" strike="noStrike" cap="none" normalizeH="0" baseline="-25000" dirty="0" smtClean="0">
                    <a:ln>
                      <a:noFill/>
                    </a:ln>
                    <a:solidFill>
                      <a:schemeClr val="tx1"/>
                    </a:solidFill>
                    <a:effectLst/>
                    <a:latin typeface="+mn-lt"/>
                  </a:endParaRPr>
                </a:p>
              </p:txBody>
            </p:sp>
            <p:sp>
              <p:nvSpPr>
                <p:cNvPr id="11" name="Oval 10"/>
                <p:cNvSpPr/>
                <p:nvPr/>
              </p:nvSpPr>
              <p:spPr bwMode="auto">
                <a:xfrm>
                  <a:off x="5105400" y="5486400"/>
                  <a:ext cx="838200" cy="7620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W</a:t>
                  </a:r>
                  <a:r>
                    <a:rPr lang="en-CA" sz="2000" baseline="-25000" dirty="0" smtClean="0">
                      <a:solidFill>
                        <a:schemeClr val="tx1"/>
                      </a:solidFill>
                      <a:latin typeface="+mn-lt"/>
                    </a:rPr>
                    <a:t>j</a:t>
                  </a:r>
                  <a:endParaRPr kumimoji="0" lang="en-CA" sz="2500" b="0" i="0" u="none" strike="noStrike" cap="none" normalizeH="0" baseline="-25000" dirty="0" smtClean="0">
                    <a:ln>
                      <a:noFill/>
                    </a:ln>
                    <a:solidFill>
                      <a:schemeClr val="tx1"/>
                    </a:solidFill>
                    <a:effectLst/>
                    <a:latin typeface="+mn-lt"/>
                  </a:endParaRPr>
                </a:p>
              </p:txBody>
            </p:sp>
            <p:sp>
              <p:nvSpPr>
                <p:cNvPr id="12" name="Oval 11"/>
                <p:cNvSpPr/>
                <p:nvPr/>
              </p:nvSpPr>
              <p:spPr bwMode="auto">
                <a:xfrm>
                  <a:off x="3505200" y="5486400"/>
                  <a:ext cx="838200" cy="7620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W</a:t>
                  </a:r>
                  <a:r>
                    <a:rPr lang="en-CA" sz="2000" baseline="-25000" dirty="0" smtClean="0">
                      <a:solidFill>
                        <a:schemeClr val="tx1"/>
                      </a:solidFill>
                      <a:latin typeface="+mn-lt"/>
                    </a:rPr>
                    <a:t>3</a:t>
                  </a:r>
                  <a:endParaRPr kumimoji="0" lang="en-CA" sz="2500" b="0" i="0" u="none" strike="noStrike" cap="none" normalizeH="0" baseline="-25000" dirty="0" smtClean="0">
                    <a:ln>
                      <a:noFill/>
                    </a:ln>
                    <a:solidFill>
                      <a:schemeClr val="tx1"/>
                    </a:solidFill>
                    <a:effectLst/>
                    <a:latin typeface="+mn-lt"/>
                  </a:endParaRPr>
                </a:p>
              </p:txBody>
            </p:sp>
            <p:sp>
              <p:nvSpPr>
                <p:cNvPr id="13" name="Oval 12"/>
                <p:cNvSpPr/>
                <p:nvPr/>
              </p:nvSpPr>
              <p:spPr bwMode="auto">
                <a:xfrm>
                  <a:off x="8153400" y="5486400"/>
                  <a:ext cx="914400" cy="8382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W</a:t>
                  </a:r>
                  <a:r>
                    <a:rPr lang="en-CA" sz="1600" baseline="-25000" dirty="0" smtClean="0">
                      <a:solidFill>
                        <a:schemeClr val="tx1"/>
                      </a:solidFill>
                      <a:latin typeface="+mn-lt"/>
                    </a:rPr>
                    <a:t>k</a:t>
                  </a:r>
                  <a:endParaRPr kumimoji="0" lang="en-CA" sz="1600" b="0" i="0" u="none" strike="noStrike" cap="none" normalizeH="0" baseline="-25000" dirty="0" smtClean="0">
                    <a:ln>
                      <a:noFill/>
                    </a:ln>
                    <a:solidFill>
                      <a:schemeClr val="tx1"/>
                    </a:solidFill>
                    <a:effectLst/>
                    <a:latin typeface="+mn-lt"/>
                  </a:endParaRPr>
                </a:p>
              </p:txBody>
            </p:sp>
          </p:grpSp>
          <p:sp>
            <p:nvSpPr>
              <p:cNvPr id="34" name="TextBox 33"/>
              <p:cNvSpPr txBox="1"/>
              <p:nvPr/>
            </p:nvSpPr>
            <p:spPr>
              <a:xfrm>
                <a:off x="3505200" y="5486400"/>
                <a:ext cx="457200" cy="477054"/>
              </a:xfrm>
              <a:prstGeom prst="rect">
                <a:avLst/>
              </a:prstGeom>
              <a:noFill/>
            </p:spPr>
            <p:txBody>
              <a:bodyPr wrap="square" rtlCol="0">
                <a:spAutoFit/>
              </a:bodyPr>
              <a:lstStyle/>
              <a:p>
                <a:r>
                  <a:rPr lang="en-CA" dirty="0" smtClean="0">
                    <a:solidFill>
                      <a:schemeClr val="tx1"/>
                    </a:solidFill>
                    <a:latin typeface="+mn-lt"/>
                  </a:rPr>
                  <a:t>--</a:t>
                </a:r>
                <a:endParaRPr lang="en-CA" dirty="0">
                  <a:solidFill>
                    <a:schemeClr val="tx1"/>
                  </a:solidFill>
                  <a:latin typeface="+mn-lt"/>
                </a:endParaRPr>
              </a:p>
            </p:txBody>
          </p:sp>
          <p:sp>
            <p:nvSpPr>
              <p:cNvPr id="35" name="TextBox 34"/>
              <p:cNvSpPr txBox="1"/>
              <p:nvPr/>
            </p:nvSpPr>
            <p:spPr>
              <a:xfrm>
                <a:off x="5029200" y="5486400"/>
                <a:ext cx="457200" cy="477054"/>
              </a:xfrm>
              <a:prstGeom prst="rect">
                <a:avLst/>
              </a:prstGeom>
              <a:noFill/>
            </p:spPr>
            <p:txBody>
              <a:bodyPr wrap="square" rtlCol="0">
                <a:spAutoFit/>
              </a:bodyPr>
              <a:lstStyle/>
              <a:p>
                <a:r>
                  <a:rPr lang="en-CA" dirty="0" smtClean="0">
                    <a:solidFill>
                      <a:schemeClr val="tx1"/>
                    </a:solidFill>
                    <a:latin typeface="+mn-lt"/>
                  </a:rPr>
                  <a:t>--</a:t>
                </a:r>
                <a:endParaRPr lang="en-CA" dirty="0">
                  <a:solidFill>
                    <a:schemeClr val="tx1"/>
                  </a:solidFill>
                  <a:latin typeface="+mn-lt"/>
                </a:endParaRPr>
              </a:p>
            </p:txBody>
          </p:sp>
        </p:grpSp>
      </p:grpSp>
      <p:grpSp>
        <p:nvGrpSpPr>
          <p:cNvPr id="102" name="Group 101"/>
          <p:cNvGrpSpPr/>
          <p:nvPr/>
        </p:nvGrpSpPr>
        <p:grpSpPr>
          <a:xfrm>
            <a:off x="999410" y="2209800"/>
            <a:ext cx="8830390" cy="3018351"/>
            <a:chOff x="999410" y="2590800"/>
            <a:chExt cx="8830390" cy="2795380"/>
          </a:xfrm>
        </p:grpSpPr>
        <p:grpSp>
          <p:nvGrpSpPr>
            <p:cNvPr id="44" name="Group 43"/>
            <p:cNvGrpSpPr/>
            <p:nvPr/>
          </p:nvGrpSpPr>
          <p:grpSpPr>
            <a:xfrm>
              <a:off x="1414509" y="2590800"/>
              <a:ext cx="8415291" cy="1481990"/>
              <a:chOff x="1414509" y="3962400"/>
              <a:chExt cx="8415291" cy="1481990"/>
            </a:xfrm>
          </p:grpSpPr>
          <p:sp>
            <p:nvSpPr>
              <p:cNvPr id="45" name="TextBox 44"/>
              <p:cNvSpPr txBox="1"/>
              <p:nvPr/>
            </p:nvSpPr>
            <p:spPr>
              <a:xfrm>
                <a:off x="8077200" y="3962400"/>
                <a:ext cx="1752600" cy="1111658"/>
              </a:xfrm>
              <a:prstGeom prst="rect">
                <a:avLst/>
              </a:prstGeom>
              <a:solidFill>
                <a:srgbClr val="FFCCFF">
                  <a:alpha val="74000"/>
                </a:srgbClr>
              </a:solidFill>
            </p:spPr>
            <p:txBody>
              <a:bodyPr wrap="square" rtlCol="0">
                <a:spAutoFit/>
              </a:bodyPr>
              <a:lstStyle/>
              <a:p>
                <a:r>
                  <a:rPr lang="en-CA" sz="2400" dirty="0" smtClean="0">
                    <a:solidFill>
                      <a:schemeClr val="tx1"/>
                    </a:solidFill>
                    <a:latin typeface="+mn-lt"/>
                  </a:rPr>
                  <a:t>Relation at level </a:t>
                </a:r>
                <a:r>
                  <a:rPr lang="en-CA" sz="2400" dirty="0" err="1" smtClean="0">
                    <a:solidFill>
                      <a:schemeClr val="tx1"/>
                    </a:solidFill>
                    <a:latin typeface="+mn-lt"/>
                  </a:rPr>
                  <a:t>i</a:t>
                </a:r>
                <a:endParaRPr lang="en-CA" sz="2400" dirty="0" smtClean="0">
                  <a:solidFill>
                    <a:schemeClr val="tx1"/>
                  </a:solidFill>
                  <a:latin typeface="+mn-lt"/>
                </a:endParaRPr>
              </a:p>
              <a:p>
                <a:r>
                  <a:rPr lang="en-CA" sz="2400" dirty="0" smtClean="0">
                    <a:solidFill>
                      <a:schemeClr val="tx1"/>
                    </a:solidFill>
                    <a:latin typeface="+mn-lt"/>
                  </a:rPr>
                  <a:t>R </a:t>
                </a:r>
                <a:r>
                  <a:rPr lang="el-GR" sz="2400" dirty="0" smtClean="0">
                    <a:solidFill>
                      <a:schemeClr val="tx1"/>
                    </a:solidFill>
                    <a:cs typeface="Arial"/>
                  </a:rPr>
                  <a:t>ϵ</a:t>
                </a:r>
                <a:r>
                  <a:rPr lang="en-CA" sz="2400" dirty="0" smtClean="0">
                    <a:solidFill>
                      <a:schemeClr val="tx1"/>
                    </a:solidFill>
                    <a:cs typeface="Arial"/>
                  </a:rPr>
                  <a:t> {1 .. M}</a:t>
                </a:r>
                <a:r>
                  <a:rPr lang="en-CA" sz="2400" dirty="0" smtClean="0">
                    <a:solidFill>
                      <a:schemeClr val="tx1"/>
                    </a:solidFill>
                    <a:latin typeface="+mn-lt"/>
                  </a:rPr>
                  <a:t> </a:t>
                </a:r>
                <a:endParaRPr lang="en-CA" sz="2400" dirty="0">
                  <a:solidFill>
                    <a:schemeClr val="tx1"/>
                  </a:solidFill>
                  <a:latin typeface="+mn-lt"/>
                </a:endParaRPr>
              </a:p>
            </p:txBody>
          </p:sp>
          <p:cxnSp>
            <p:nvCxnSpPr>
              <p:cNvPr id="47" name="Straight Connector 46"/>
              <p:cNvCxnSpPr/>
              <p:nvPr/>
            </p:nvCxnSpPr>
            <p:spPr bwMode="auto">
              <a:xfrm flipH="1">
                <a:off x="1821402" y="4724400"/>
                <a:ext cx="7398" cy="71999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flipH="1">
                <a:off x="2931110" y="4724400"/>
                <a:ext cx="40690" cy="71999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flipH="1">
                <a:off x="4484703" y="4724400"/>
                <a:ext cx="11097" cy="71999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50" name="Straight Connector 49"/>
              <p:cNvCxnSpPr>
                <a:stCxn id="59" idx="4"/>
                <a:endCxn id="19" idx="0"/>
              </p:cNvCxnSpPr>
              <p:nvPr/>
            </p:nvCxnSpPr>
            <p:spPr bwMode="auto">
              <a:xfrm>
                <a:off x="6075286" y="4800600"/>
                <a:ext cx="0" cy="64379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51" name="Straight Connector 50"/>
              <p:cNvCxnSpPr>
                <a:stCxn id="62" idx="4"/>
                <a:endCxn id="22" idx="0"/>
              </p:cNvCxnSpPr>
              <p:nvPr/>
            </p:nvCxnSpPr>
            <p:spPr bwMode="auto">
              <a:xfrm>
                <a:off x="7480917" y="4800600"/>
                <a:ext cx="0" cy="64379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nvGrpSpPr>
              <p:cNvPr id="52" name="Group 38"/>
              <p:cNvGrpSpPr/>
              <p:nvPr/>
            </p:nvGrpSpPr>
            <p:grpSpPr>
              <a:xfrm>
                <a:off x="1414509" y="3962400"/>
                <a:ext cx="6510291" cy="838200"/>
                <a:chOff x="1414509" y="3962400"/>
                <a:chExt cx="6510291" cy="838200"/>
              </a:xfrm>
            </p:grpSpPr>
            <p:grpSp>
              <p:nvGrpSpPr>
                <p:cNvPr id="53" name="Group 37"/>
                <p:cNvGrpSpPr/>
                <p:nvPr/>
              </p:nvGrpSpPr>
              <p:grpSpPr>
                <a:xfrm>
                  <a:off x="1414509" y="3962400"/>
                  <a:ext cx="6510291" cy="838200"/>
                  <a:chOff x="1414509" y="3962400"/>
                  <a:chExt cx="6510291" cy="838200"/>
                </a:xfrm>
              </p:grpSpPr>
              <p:grpSp>
                <p:nvGrpSpPr>
                  <p:cNvPr id="55" name="Group 15"/>
                  <p:cNvGrpSpPr/>
                  <p:nvPr/>
                </p:nvGrpSpPr>
                <p:grpSpPr>
                  <a:xfrm>
                    <a:off x="1414509" y="3962400"/>
                    <a:ext cx="6510291" cy="838200"/>
                    <a:chOff x="2362200" y="5486400"/>
                    <a:chExt cx="6705600" cy="838200"/>
                  </a:xfrm>
                </p:grpSpPr>
                <p:sp>
                  <p:nvSpPr>
                    <p:cNvPr id="58" name="Oval 57"/>
                    <p:cNvSpPr/>
                    <p:nvPr/>
                  </p:nvSpPr>
                  <p:spPr bwMode="auto">
                    <a:xfrm>
                      <a:off x="2362200" y="5486400"/>
                      <a:ext cx="838200" cy="76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R</a:t>
                      </a:r>
                      <a:r>
                        <a:rPr lang="en-CA" sz="2000" baseline="-25000" dirty="0" smtClean="0">
                          <a:solidFill>
                            <a:schemeClr val="tx1"/>
                          </a:solidFill>
                          <a:latin typeface="+mn-lt"/>
                        </a:rPr>
                        <a:t>2</a:t>
                      </a:r>
                      <a:endParaRPr kumimoji="0" lang="en-CA" sz="2500" b="0" i="0" u="none" strike="noStrike" cap="none" normalizeH="0" baseline="-25000" dirty="0" smtClean="0">
                        <a:ln>
                          <a:noFill/>
                        </a:ln>
                        <a:solidFill>
                          <a:schemeClr val="tx1"/>
                        </a:solidFill>
                        <a:effectLst/>
                        <a:latin typeface="+mn-lt"/>
                      </a:endParaRPr>
                    </a:p>
                  </p:txBody>
                </p:sp>
                <p:sp>
                  <p:nvSpPr>
                    <p:cNvPr id="59" name="Oval 58"/>
                    <p:cNvSpPr/>
                    <p:nvPr/>
                  </p:nvSpPr>
                  <p:spPr bwMode="auto">
                    <a:xfrm>
                      <a:off x="6705600" y="5486400"/>
                      <a:ext cx="914400" cy="8382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R</a:t>
                      </a:r>
                      <a:r>
                        <a:rPr lang="en-CA" sz="1600" baseline="-25000" dirty="0" smtClean="0">
                          <a:solidFill>
                            <a:schemeClr val="tx1"/>
                          </a:solidFill>
                          <a:latin typeface="+mn-lt"/>
                        </a:rPr>
                        <a:t>k-1</a:t>
                      </a:r>
                      <a:endParaRPr kumimoji="0" lang="en-CA" sz="1600" b="0" i="0" u="none" strike="noStrike" cap="none" normalizeH="0" baseline="-25000" dirty="0" smtClean="0">
                        <a:ln>
                          <a:noFill/>
                        </a:ln>
                        <a:solidFill>
                          <a:schemeClr val="tx1"/>
                        </a:solidFill>
                        <a:effectLst/>
                        <a:latin typeface="+mn-lt"/>
                      </a:endParaRPr>
                    </a:p>
                  </p:txBody>
                </p:sp>
                <p:sp>
                  <p:nvSpPr>
                    <p:cNvPr id="60" name="Oval 59"/>
                    <p:cNvSpPr/>
                    <p:nvPr/>
                  </p:nvSpPr>
                  <p:spPr bwMode="auto">
                    <a:xfrm>
                      <a:off x="5105400" y="5486400"/>
                      <a:ext cx="838200" cy="76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err="1" smtClean="0">
                          <a:solidFill>
                            <a:schemeClr val="tx1"/>
                          </a:solidFill>
                          <a:latin typeface="+mn-lt"/>
                        </a:rPr>
                        <a:t>R</a:t>
                      </a:r>
                      <a:r>
                        <a:rPr lang="en-CA" sz="2000" baseline="-25000" dirty="0" err="1" smtClean="0">
                          <a:solidFill>
                            <a:schemeClr val="tx1"/>
                          </a:solidFill>
                          <a:latin typeface="+mn-lt"/>
                        </a:rPr>
                        <a:t>j</a:t>
                      </a:r>
                      <a:endParaRPr kumimoji="0" lang="en-CA" sz="2500" b="0" i="0" u="none" strike="noStrike" cap="none" normalizeH="0" baseline="-25000" dirty="0" smtClean="0">
                        <a:ln>
                          <a:noFill/>
                        </a:ln>
                        <a:solidFill>
                          <a:schemeClr val="tx1"/>
                        </a:solidFill>
                        <a:effectLst/>
                        <a:latin typeface="+mn-lt"/>
                      </a:endParaRPr>
                    </a:p>
                  </p:txBody>
                </p:sp>
                <p:sp>
                  <p:nvSpPr>
                    <p:cNvPr id="61" name="Oval 60"/>
                    <p:cNvSpPr/>
                    <p:nvPr/>
                  </p:nvSpPr>
                  <p:spPr bwMode="auto">
                    <a:xfrm>
                      <a:off x="3505200" y="5486400"/>
                      <a:ext cx="838200" cy="76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R</a:t>
                      </a:r>
                      <a:r>
                        <a:rPr lang="en-CA" sz="2000" baseline="-25000" dirty="0" smtClean="0">
                          <a:solidFill>
                            <a:schemeClr val="tx1"/>
                          </a:solidFill>
                          <a:latin typeface="+mn-lt"/>
                        </a:rPr>
                        <a:t>3</a:t>
                      </a:r>
                      <a:endParaRPr kumimoji="0" lang="en-CA" sz="2500" b="0" i="0" u="none" strike="noStrike" cap="none" normalizeH="0" baseline="-25000" dirty="0" smtClean="0">
                        <a:ln>
                          <a:noFill/>
                        </a:ln>
                        <a:solidFill>
                          <a:schemeClr val="tx1"/>
                        </a:solidFill>
                        <a:effectLst/>
                        <a:latin typeface="+mn-lt"/>
                      </a:endParaRPr>
                    </a:p>
                  </p:txBody>
                </p:sp>
                <p:sp>
                  <p:nvSpPr>
                    <p:cNvPr id="62" name="Oval 61"/>
                    <p:cNvSpPr/>
                    <p:nvPr/>
                  </p:nvSpPr>
                  <p:spPr bwMode="auto">
                    <a:xfrm>
                      <a:off x="8153400" y="5486400"/>
                      <a:ext cx="914400" cy="8382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err="1" smtClean="0">
                          <a:solidFill>
                            <a:schemeClr val="tx1"/>
                          </a:solidFill>
                          <a:latin typeface="+mn-lt"/>
                        </a:rPr>
                        <a:t>R</a:t>
                      </a:r>
                      <a:r>
                        <a:rPr lang="en-CA" sz="1600" baseline="-25000" dirty="0" err="1" smtClean="0">
                          <a:solidFill>
                            <a:schemeClr val="tx1"/>
                          </a:solidFill>
                          <a:latin typeface="+mn-lt"/>
                        </a:rPr>
                        <a:t>k</a:t>
                      </a:r>
                      <a:endParaRPr kumimoji="0" lang="en-CA" sz="1600" b="0" i="0" u="none" strike="noStrike" cap="none" normalizeH="0" baseline="-25000" dirty="0" smtClean="0">
                        <a:ln>
                          <a:noFill/>
                        </a:ln>
                        <a:solidFill>
                          <a:schemeClr val="tx1"/>
                        </a:solidFill>
                        <a:effectLst/>
                        <a:latin typeface="+mn-lt"/>
                      </a:endParaRPr>
                    </a:p>
                  </p:txBody>
                </p:sp>
              </p:grpSp>
              <p:sp>
                <p:nvSpPr>
                  <p:cNvPr id="56" name="TextBox 55"/>
                  <p:cNvSpPr txBox="1"/>
                  <p:nvPr/>
                </p:nvSpPr>
                <p:spPr>
                  <a:xfrm>
                    <a:off x="3505200" y="4191000"/>
                    <a:ext cx="457200" cy="477054"/>
                  </a:xfrm>
                  <a:prstGeom prst="rect">
                    <a:avLst/>
                  </a:prstGeom>
                  <a:noFill/>
                </p:spPr>
                <p:txBody>
                  <a:bodyPr wrap="square" rtlCol="0">
                    <a:spAutoFit/>
                  </a:bodyPr>
                  <a:lstStyle/>
                  <a:p>
                    <a:r>
                      <a:rPr lang="en-CA" dirty="0" smtClean="0">
                        <a:solidFill>
                          <a:schemeClr val="tx1"/>
                        </a:solidFill>
                        <a:latin typeface="+mn-lt"/>
                      </a:rPr>
                      <a:t>--</a:t>
                    </a:r>
                    <a:endParaRPr lang="en-CA" dirty="0">
                      <a:solidFill>
                        <a:schemeClr val="tx1"/>
                      </a:solidFill>
                      <a:latin typeface="+mn-lt"/>
                    </a:endParaRPr>
                  </a:p>
                </p:txBody>
              </p:sp>
            </p:grpSp>
            <p:sp>
              <p:nvSpPr>
                <p:cNvPr id="54" name="TextBox 53"/>
                <p:cNvSpPr txBox="1"/>
                <p:nvPr/>
              </p:nvSpPr>
              <p:spPr>
                <a:xfrm>
                  <a:off x="5029200" y="4171146"/>
                  <a:ext cx="457200" cy="477054"/>
                </a:xfrm>
                <a:prstGeom prst="rect">
                  <a:avLst/>
                </a:prstGeom>
                <a:noFill/>
              </p:spPr>
              <p:txBody>
                <a:bodyPr wrap="square" rtlCol="0">
                  <a:spAutoFit/>
                </a:bodyPr>
                <a:lstStyle/>
                <a:p>
                  <a:r>
                    <a:rPr lang="en-CA" dirty="0" smtClean="0">
                      <a:solidFill>
                        <a:schemeClr val="tx1"/>
                      </a:solidFill>
                      <a:latin typeface="+mn-lt"/>
                    </a:rPr>
                    <a:t>--</a:t>
                  </a:r>
                  <a:endParaRPr lang="en-CA" dirty="0">
                    <a:solidFill>
                      <a:schemeClr val="tx1"/>
                    </a:solidFill>
                    <a:latin typeface="+mn-lt"/>
                  </a:endParaRPr>
                </a:p>
              </p:txBody>
            </p:sp>
          </p:grpSp>
        </p:grpSp>
        <p:cxnSp>
          <p:nvCxnSpPr>
            <p:cNvPr id="69" name="Straight Connector 68"/>
            <p:cNvCxnSpPr/>
            <p:nvPr/>
          </p:nvCxnSpPr>
          <p:spPr bwMode="auto">
            <a:xfrm>
              <a:off x="6519169" y="3048000"/>
              <a:ext cx="517864" cy="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a:off x="2209800" y="2971800"/>
              <a:ext cx="295923" cy="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79" name="Straight Connector 78"/>
            <p:cNvCxnSpPr>
              <a:stCxn id="58" idx="3"/>
              <a:endCxn id="8" idx="7"/>
            </p:cNvCxnSpPr>
            <p:nvPr/>
          </p:nvCxnSpPr>
          <p:spPr bwMode="auto">
            <a:xfrm flipH="1">
              <a:off x="999410" y="3241208"/>
              <a:ext cx="534275" cy="213463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81" name="Straight Connector 80"/>
            <p:cNvCxnSpPr>
              <a:stCxn id="61" idx="3"/>
              <a:endCxn id="9" idx="7"/>
            </p:cNvCxnSpPr>
            <p:nvPr/>
          </p:nvCxnSpPr>
          <p:spPr bwMode="auto">
            <a:xfrm flipH="1">
              <a:off x="2109119" y="3241208"/>
              <a:ext cx="534274" cy="213463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85" name="Straight Connector 84"/>
            <p:cNvCxnSpPr>
              <a:stCxn id="62" idx="3"/>
              <a:endCxn id="10" idx="7"/>
            </p:cNvCxnSpPr>
            <p:nvPr/>
          </p:nvCxnSpPr>
          <p:spPr bwMode="auto">
            <a:xfrm flipH="1">
              <a:off x="6389158" y="3306248"/>
              <a:ext cx="777886" cy="2079932"/>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89" name="Straight Connector 88"/>
            <p:cNvCxnSpPr>
              <a:stCxn id="60" idx="3"/>
            </p:cNvCxnSpPr>
            <p:nvPr/>
          </p:nvCxnSpPr>
          <p:spPr bwMode="auto">
            <a:xfrm flipH="1">
              <a:off x="3810000" y="3241208"/>
              <a:ext cx="386986" cy="568792"/>
            </a:xfrm>
            <a:prstGeom prst="line">
              <a:avLst/>
            </a:prstGeom>
            <a:solidFill>
              <a:srgbClr val="00B8FF"/>
            </a:solidFill>
            <a:ln w="9525" cap="flat" cmpd="sng" algn="ctr">
              <a:solidFill>
                <a:schemeClr val="tx1"/>
              </a:solidFill>
              <a:prstDash val="sysDash"/>
              <a:round/>
              <a:headEnd type="none" w="med" len="med"/>
              <a:tailEnd type="none" w="med" len="med"/>
            </a:ln>
            <a:effectLst/>
          </p:spPr>
        </p:cxnSp>
        <p:cxnSp>
          <p:nvCxnSpPr>
            <p:cNvPr id="97" name="Straight Connector 96"/>
            <p:cNvCxnSpPr/>
            <p:nvPr/>
          </p:nvCxnSpPr>
          <p:spPr bwMode="auto">
            <a:xfrm flipH="1">
              <a:off x="5257800" y="3276600"/>
              <a:ext cx="457200" cy="533400"/>
            </a:xfrm>
            <a:prstGeom prst="line">
              <a:avLst/>
            </a:prstGeom>
            <a:solidFill>
              <a:srgbClr val="00B8FF"/>
            </a:solidFill>
            <a:ln w="9525" cap="flat" cmpd="sng" algn="ctr">
              <a:solidFill>
                <a:schemeClr val="tx1"/>
              </a:solidFill>
              <a:prstDash val="sysDash"/>
              <a:round/>
              <a:headEnd type="none" w="med" len="med"/>
              <a:tailEnd type="none" w="med" len="med"/>
            </a:ln>
            <a:effectLst/>
          </p:spPr>
        </p:cxnSp>
      </p:grpSp>
      <p:grpSp>
        <p:nvGrpSpPr>
          <p:cNvPr id="101" name="Group 100"/>
          <p:cNvGrpSpPr/>
          <p:nvPr/>
        </p:nvGrpSpPr>
        <p:grpSpPr>
          <a:xfrm>
            <a:off x="999410" y="3752671"/>
            <a:ext cx="8677990" cy="1475480"/>
            <a:chOff x="999410" y="3905071"/>
            <a:chExt cx="8677990" cy="1475480"/>
          </a:xfrm>
        </p:grpSpPr>
        <p:grpSp>
          <p:nvGrpSpPr>
            <p:cNvPr id="43" name="Group 42"/>
            <p:cNvGrpSpPr/>
            <p:nvPr/>
          </p:nvGrpSpPr>
          <p:grpSpPr>
            <a:xfrm>
              <a:off x="1414509" y="3905071"/>
              <a:ext cx="8262891" cy="1428929"/>
              <a:chOff x="1414509" y="3905071"/>
              <a:chExt cx="8262891" cy="1428929"/>
            </a:xfrm>
          </p:grpSpPr>
          <p:sp>
            <p:nvSpPr>
              <p:cNvPr id="23" name="TextBox 22"/>
              <p:cNvSpPr txBox="1"/>
              <p:nvPr/>
            </p:nvSpPr>
            <p:spPr>
              <a:xfrm>
                <a:off x="8229600" y="3905071"/>
                <a:ext cx="1447800" cy="1200329"/>
              </a:xfrm>
              <a:prstGeom prst="rect">
                <a:avLst/>
              </a:prstGeom>
              <a:solidFill>
                <a:srgbClr val="FFCCFF">
                  <a:alpha val="74000"/>
                </a:srgbClr>
              </a:solidFill>
            </p:spPr>
            <p:txBody>
              <a:bodyPr wrap="square" rtlCol="0">
                <a:spAutoFit/>
              </a:bodyPr>
              <a:lstStyle/>
              <a:p>
                <a:r>
                  <a:rPr lang="en-CA" sz="2400" dirty="0" smtClean="0">
                    <a:solidFill>
                      <a:schemeClr val="tx1"/>
                    </a:solidFill>
                    <a:latin typeface="+mn-lt"/>
                  </a:rPr>
                  <a:t>Structure at level </a:t>
                </a:r>
                <a:r>
                  <a:rPr lang="en-CA" sz="2400" dirty="0" err="1" smtClean="0">
                    <a:solidFill>
                      <a:schemeClr val="tx1"/>
                    </a:solidFill>
                    <a:latin typeface="+mn-lt"/>
                  </a:rPr>
                  <a:t>i</a:t>
                </a:r>
                <a:endParaRPr lang="en-CA" sz="2400" dirty="0" smtClean="0">
                  <a:solidFill>
                    <a:schemeClr val="tx1"/>
                  </a:solidFill>
                  <a:latin typeface="+mn-lt"/>
                </a:endParaRPr>
              </a:p>
              <a:p>
                <a:r>
                  <a:rPr lang="en-CA" sz="2400" dirty="0" smtClean="0">
                    <a:solidFill>
                      <a:schemeClr val="tx1"/>
                    </a:solidFill>
                    <a:cs typeface="Arial"/>
                  </a:rPr>
                  <a:t>S </a:t>
                </a:r>
                <a:r>
                  <a:rPr lang="el-GR" sz="2400" dirty="0" smtClean="0">
                    <a:solidFill>
                      <a:schemeClr val="tx1"/>
                    </a:solidFill>
                    <a:cs typeface="Arial"/>
                  </a:rPr>
                  <a:t>ϵ</a:t>
                </a:r>
                <a:r>
                  <a:rPr lang="en-CA" sz="2400" dirty="0" smtClean="0">
                    <a:solidFill>
                      <a:schemeClr val="tx1"/>
                    </a:solidFill>
                    <a:cs typeface="Arial"/>
                  </a:rPr>
                  <a:t> {0, 1}</a:t>
                </a:r>
                <a:endParaRPr lang="en-CA" sz="2400" dirty="0">
                  <a:solidFill>
                    <a:schemeClr val="tx1"/>
                  </a:solidFill>
                  <a:latin typeface="+mn-lt"/>
                </a:endParaRPr>
              </a:p>
            </p:txBody>
          </p:sp>
          <p:cxnSp>
            <p:nvCxnSpPr>
              <p:cNvPr id="26" name="Straight Connector 25"/>
              <p:cNvCxnSpPr/>
              <p:nvPr/>
            </p:nvCxnSpPr>
            <p:spPr bwMode="auto">
              <a:xfrm>
                <a:off x="1828800" y="4724400"/>
                <a:ext cx="0" cy="6096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2971800" y="4724400"/>
                <a:ext cx="0" cy="6096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495800" y="4724400"/>
                <a:ext cx="0" cy="6096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9" name="Straight Connector 28"/>
              <p:cNvCxnSpPr>
                <a:stCxn id="19" idx="4"/>
                <a:endCxn id="10" idx="0"/>
              </p:cNvCxnSpPr>
              <p:nvPr/>
            </p:nvCxnSpPr>
            <p:spPr bwMode="auto">
              <a:xfrm>
                <a:off x="6075286" y="4800600"/>
                <a:ext cx="0" cy="4572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0" name="Straight Connector 29"/>
              <p:cNvCxnSpPr>
                <a:stCxn id="22" idx="4"/>
              </p:cNvCxnSpPr>
              <p:nvPr/>
            </p:nvCxnSpPr>
            <p:spPr bwMode="auto">
              <a:xfrm flipH="1">
                <a:off x="7467600" y="4800600"/>
                <a:ext cx="13317" cy="533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nvGrpSpPr>
              <p:cNvPr id="39" name="Group 38"/>
              <p:cNvGrpSpPr/>
              <p:nvPr/>
            </p:nvGrpSpPr>
            <p:grpSpPr>
              <a:xfrm>
                <a:off x="1414509" y="3962400"/>
                <a:ext cx="6510291" cy="838200"/>
                <a:chOff x="1414509" y="3962400"/>
                <a:chExt cx="6510291" cy="838200"/>
              </a:xfrm>
            </p:grpSpPr>
            <p:grpSp>
              <p:nvGrpSpPr>
                <p:cNvPr id="38" name="Group 37"/>
                <p:cNvGrpSpPr/>
                <p:nvPr/>
              </p:nvGrpSpPr>
              <p:grpSpPr>
                <a:xfrm>
                  <a:off x="1414509" y="3962400"/>
                  <a:ext cx="6510291" cy="838200"/>
                  <a:chOff x="1414509" y="3962400"/>
                  <a:chExt cx="6510291" cy="838200"/>
                </a:xfrm>
              </p:grpSpPr>
              <p:grpSp>
                <p:nvGrpSpPr>
                  <p:cNvPr id="16" name="Group 15"/>
                  <p:cNvGrpSpPr/>
                  <p:nvPr/>
                </p:nvGrpSpPr>
                <p:grpSpPr>
                  <a:xfrm>
                    <a:off x="1414509" y="3962400"/>
                    <a:ext cx="6510291" cy="838200"/>
                    <a:chOff x="2362200" y="5486400"/>
                    <a:chExt cx="6705600" cy="838200"/>
                  </a:xfrm>
                </p:grpSpPr>
                <p:sp>
                  <p:nvSpPr>
                    <p:cNvPr id="18" name="Oval 17"/>
                    <p:cNvSpPr/>
                    <p:nvPr/>
                  </p:nvSpPr>
                  <p:spPr bwMode="auto">
                    <a:xfrm>
                      <a:off x="2362200" y="5486400"/>
                      <a:ext cx="838200" cy="76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S</a:t>
                      </a:r>
                      <a:r>
                        <a:rPr lang="en-CA" sz="2000" baseline="-25000" dirty="0" smtClean="0">
                          <a:solidFill>
                            <a:schemeClr val="tx1"/>
                          </a:solidFill>
                          <a:latin typeface="+mn-lt"/>
                        </a:rPr>
                        <a:t>2</a:t>
                      </a:r>
                      <a:endParaRPr kumimoji="0" lang="en-CA" sz="2500" b="0" i="0" u="none" strike="noStrike" cap="none" normalizeH="0" baseline="-25000" dirty="0" smtClean="0">
                        <a:ln>
                          <a:noFill/>
                        </a:ln>
                        <a:solidFill>
                          <a:schemeClr val="tx1"/>
                        </a:solidFill>
                        <a:effectLst/>
                        <a:latin typeface="+mn-lt"/>
                      </a:endParaRPr>
                    </a:p>
                  </p:txBody>
                </p:sp>
                <p:sp>
                  <p:nvSpPr>
                    <p:cNvPr id="19" name="Oval 18"/>
                    <p:cNvSpPr/>
                    <p:nvPr/>
                  </p:nvSpPr>
                  <p:spPr bwMode="auto">
                    <a:xfrm>
                      <a:off x="6705600" y="5486400"/>
                      <a:ext cx="914400" cy="8382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S</a:t>
                      </a:r>
                      <a:r>
                        <a:rPr lang="en-CA" sz="1600" baseline="-25000" dirty="0" smtClean="0">
                          <a:solidFill>
                            <a:schemeClr val="tx1"/>
                          </a:solidFill>
                          <a:latin typeface="+mn-lt"/>
                        </a:rPr>
                        <a:t>k-1</a:t>
                      </a:r>
                      <a:endParaRPr kumimoji="0" lang="en-CA" sz="1600" b="0" i="0" u="none" strike="noStrike" cap="none" normalizeH="0" baseline="-25000" dirty="0" smtClean="0">
                        <a:ln>
                          <a:noFill/>
                        </a:ln>
                        <a:solidFill>
                          <a:schemeClr val="tx1"/>
                        </a:solidFill>
                        <a:effectLst/>
                        <a:latin typeface="+mn-lt"/>
                      </a:endParaRPr>
                    </a:p>
                  </p:txBody>
                </p:sp>
                <p:sp>
                  <p:nvSpPr>
                    <p:cNvPr id="20" name="Oval 19"/>
                    <p:cNvSpPr/>
                    <p:nvPr/>
                  </p:nvSpPr>
                  <p:spPr bwMode="auto">
                    <a:xfrm>
                      <a:off x="5105400" y="5486400"/>
                      <a:ext cx="838200" cy="76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err="1" smtClean="0">
                          <a:solidFill>
                            <a:schemeClr val="tx1"/>
                          </a:solidFill>
                          <a:latin typeface="+mn-lt"/>
                        </a:rPr>
                        <a:t>S</a:t>
                      </a:r>
                      <a:r>
                        <a:rPr lang="en-CA" sz="2000" baseline="-25000" dirty="0" err="1" smtClean="0">
                          <a:solidFill>
                            <a:schemeClr val="tx1"/>
                          </a:solidFill>
                          <a:latin typeface="+mn-lt"/>
                        </a:rPr>
                        <a:t>j</a:t>
                      </a:r>
                      <a:endParaRPr kumimoji="0" lang="en-CA" sz="2500" b="0" i="0" u="none" strike="noStrike" cap="none" normalizeH="0" baseline="-25000" dirty="0" smtClean="0">
                        <a:ln>
                          <a:noFill/>
                        </a:ln>
                        <a:solidFill>
                          <a:schemeClr val="tx1"/>
                        </a:solidFill>
                        <a:effectLst/>
                        <a:latin typeface="+mn-lt"/>
                      </a:endParaRPr>
                    </a:p>
                  </p:txBody>
                </p:sp>
                <p:sp>
                  <p:nvSpPr>
                    <p:cNvPr id="21" name="Oval 20"/>
                    <p:cNvSpPr/>
                    <p:nvPr/>
                  </p:nvSpPr>
                  <p:spPr bwMode="auto">
                    <a:xfrm>
                      <a:off x="3505200" y="5486400"/>
                      <a:ext cx="838200" cy="76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S</a:t>
                      </a:r>
                      <a:r>
                        <a:rPr lang="en-CA" sz="2000" baseline="-25000" dirty="0" smtClean="0">
                          <a:solidFill>
                            <a:schemeClr val="tx1"/>
                          </a:solidFill>
                          <a:latin typeface="+mn-lt"/>
                        </a:rPr>
                        <a:t>3</a:t>
                      </a:r>
                      <a:endParaRPr kumimoji="0" lang="en-CA" sz="2500" b="0" i="0" u="none" strike="noStrike" cap="none" normalizeH="0" baseline="-25000" dirty="0" smtClean="0">
                        <a:ln>
                          <a:noFill/>
                        </a:ln>
                        <a:solidFill>
                          <a:schemeClr val="tx1"/>
                        </a:solidFill>
                        <a:effectLst/>
                        <a:latin typeface="+mn-lt"/>
                      </a:endParaRPr>
                    </a:p>
                  </p:txBody>
                </p:sp>
                <p:sp>
                  <p:nvSpPr>
                    <p:cNvPr id="22" name="Oval 21"/>
                    <p:cNvSpPr/>
                    <p:nvPr/>
                  </p:nvSpPr>
                  <p:spPr bwMode="auto">
                    <a:xfrm>
                      <a:off x="8153400" y="5486400"/>
                      <a:ext cx="914400" cy="8382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err="1" smtClean="0">
                          <a:solidFill>
                            <a:schemeClr val="tx1"/>
                          </a:solidFill>
                          <a:latin typeface="+mn-lt"/>
                        </a:rPr>
                        <a:t>S</a:t>
                      </a:r>
                      <a:r>
                        <a:rPr lang="en-CA" sz="1600" baseline="-25000" dirty="0" err="1" smtClean="0">
                          <a:solidFill>
                            <a:schemeClr val="tx1"/>
                          </a:solidFill>
                          <a:latin typeface="+mn-lt"/>
                        </a:rPr>
                        <a:t>k</a:t>
                      </a:r>
                      <a:endParaRPr kumimoji="0" lang="en-CA" sz="1600" b="0" i="0" u="none" strike="noStrike" cap="none" normalizeH="0" baseline="-25000" dirty="0" smtClean="0">
                        <a:ln>
                          <a:noFill/>
                        </a:ln>
                        <a:solidFill>
                          <a:schemeClr val="tx1"/>
                        </a:solidFill>
                        <a:effectLst/>
                        <a:latin typeface="+mn-lt"/>
                      </a:endParaRPr>
                    </a:p>
                  </p:txBody>
                </p:sp>
              </p:grpSp>
              <p:sp>
                <p:nvSpPr>
                  <p:cNvPr id="36" name="TextBox 35"/>
                  <p:cNvSpPr txBox="1"/>
                  <p:nvPr/>
                </p:nvSpPr>
                <p:spPr>
                  <a:xfrm>
                    <a:off x="3505200" y="4191000"/>
                    <a:ext cx="457200" cy="477054"/>
                  </a:xfrm>
                  <a:prstGeom prst="rect">
                    <a:avLst/>
                  </a:prstGeom>
                  <a:noFill/>
                </p:spPr>
                <p:txBody>
                  <a:bodyPr wrap="square" rtlCol="0">
                    <a:spAutoFit/>
                  </a:bodyPr>
                  <a:lstStyle/>
                  <a:p>
                    <a:r>
                      <a:rPr lang="en-CA" dirty="0" smtClean="0">
                        <a:solidFill>
                          <a:schemeClr val="tx1"/>
                        </a:solidFill>
                        <a:latin typeface="+mn-lt"/>
                      </a:rPr>
                      <a:t>--</a:t>
                    </a:r>
                    <a:endParaRPr lang="en-CA" dirty="0">
                      <a:solidFill>
                        <a:schemeClr val="tx1"/>
                      </a:solidFill>
                      <a:latin typeface="+mn-lt"/>
                    </a:endParaRPr>
                  </a:p>
                </p:txBody>
              </p:sp>
            </p:grpSp>
            <p:sp>
              <p:nvSpPr>
                <p:cNvPr id="37" name="TextBox 36"/>
                <p:cNvSpPr txBox="1"/>
                <p:nvPr/>
              </p:nvSpPr>
              <p:spPr>
                <a:xfrm>
                  <a:off x="5029200" y="4171146"/>
                  <a:ext cx="457200" cy="477054"/>
                </a:xfrm>
                <a:prstGeom prst="rect">
                  <a:avLst/>
                </a:prstGeom>
                <a:noFill/>
              </p:spPr>
              <p:txBody>
                <a:bodyPr wrap="square" rtlCol="0">
                  <a:spAutoFit/>
                </a:bodyPr>
                <a:lstStyle/>
                <a:p>
                  <a:r>
                    <a:rPr lang="en-CA" dirty="0" smtClean="0">
                      <a:solidFill>
                        <a:schemeClr val="tx1"/>
                      </a:solidFill>
                      <a:latin typeface="+mn-lt"/>
                    </a:rPr>
                    <a:t>--</a:t>
                  </a:r>
                  <a:endParaRPr lang="en-CA" dirty="0">
                    <a:solidFill>
                      <a:schemeClr val="tx1"/>
                    </a:solidFill>
                    <a:latin typeface="+mn-lt"/>
                  </a:endParaRPr>
                </a:p>
              </p:txBody>
            </p:sp>
          </p:grpSp>
        </p:grpSp>
        <p:cxnSp>
          <p:nvCxnSpPr>
            <p:cNvPr id="67" name="Straight Connector 66"/>
            <p:cNvCxnSpPr/>
            <p:nvPr/>
          </p:nvCxnSpPr>
          <p:spPr bwMode="auto">
            <a:xfrm>
              <a:off x="2209800" y="4343400"/>
              <a:ext cx="295923" cy="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68" name="Straight Connector 67"/>
            <p:cNvCxnSpPr>
              <a:stCxn id="19" idx="6"/>
              <a:endCxn id="22" idx="2"/>
            </p:cNvCxnSpPr>
            <p:nvPr/>
          </p:nvCxnSpPr>
          <p:spPr bwMode="auto">
            <a:xfrm>
              <a:off x="6519169" y="4381500"/>
              <a:ext cx="517864" cy="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77" name="Straight Connector 76"/>
            <p:cNvCxnSpPr>
              <a:stCxn id="18" idx="3"/>
              <a:endCxn id="8" idx="7"/>
            </p:cNvCxnSpPr>
            <p:nvPr/>
          </p:nvCxnSpPr>
          <p:spPr bwMode="auto">
            <a:xfrm flipH="1">
              <a:off x="999410" y="4612808"/>
              <a:ext cx="534275" cy="756584"/>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83" name="Straight Connector 82"/>
            <p:cNvCxnSpPr>
              <a:stCxn id="21" idx="3"/>
              <a:endCxn id="9" idx="7"/>
            </p:cNvCxnSpPr>
            <p:nvPr/>
          </p:nvCxnSpPr>
          <p:spPr bwMode="auto">
            <a:xfrm flipH="1">
              <a:off x="2109119" y="4612808"/>
              <a:ext cx="534274" cy="756584"/>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87" name="Straight Connector 86"/>
            <p:cNvCxnSpPr>
              <a:stCxn id="22" idx="3"/>
              <a:endCxn id="10" idx="7"/>
            </p:cNvCxnSpPr>
            <p:nvPr/>
          </p:nvCxnSpPr>
          <p:spPr bwMode="auto">
            <a:xfrm flipH="1">
              <a:off x="6389158" y="4677849"/>
              <a:ext cx="777886" cy="702702"/>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91" name="Straight Connector 90"/>
            <p:cNvCxnSpPr>
              <a:stCxn id="20" idx="3"/>
            </p:cNvCxnSpPr>
            <p:nvPr/>
          </p:nvCxnSpPr>
          <p:spPr bwMode="auto">
            <a:xfrm flipH="1">
              <a:off x="3810000" y="4612808"/>
              <a:ext cx="386986" cy="492592"/>
            </a:xfrm>
            <a:prstGeom prst="line">
              <a:avLst/>
            </a:prstGeom>
            <a:solidFill>
              <a:srgbClr val="00B8FF"/>
            </a:solidFill>
            <a:ln w="9525" cap="flat" cmpd="sng" algn="ctr">
              <a:solidFill>
                <a:schemeClr val="tx1"/>
              </a:solidFill>
              <a:prstDash val="sysDash"/>
              <a:round/>
              <a:headEnd type="none" w="med" len="med"/>
              <a:tailEnd type="none" w="med" len="med"/>
            </a:ln>
            <a:effectLst/>
          </p:spPr>
        </p:cxnSp>
        <p:cxnSp>
          <p:nvCxnSpPr>
            <p:cNvPr id="98" name="Straight Connector 97"/>
            <p:cNvCxnSpPr/>
            <p:nvPr/>
          </p:nvCxnSpPr>
          <p:spPr bwMode="auto">
            <a:xfrm flipH="1">
              <a:off x="5328014" y="4612808"/>
              <a:ext cx="386986" cy="492592"/>
            </a:xfrm>
            <a:prstGeom prst="line">
              <a:avLst/>
            </a:prstGeom>
            <a:solidFill>
              <a:srgbClr val="00B8FF"/>
            </a:solidFill>
            <a:ln w="9525" cap="flat" cmpd="sng" algn="ctr">
              <a:solidFill>
                <a:schemeClr val="tx1"/>
              </a:solidFill>
              <a:prstDash val="sysDash"/>
              <a:round/>
              <a:headEnd type="none" w="med" len="med"/>
              <a:tailEnd type="none" w="med" len="med"/>
            </a:ln>
            <a:effectLst/>
          </p:spPr>
        </p:cxnSp>
      </p:grpSp>
      <p:sp>
        <p:nvSpPr>
          <p:cNvPr id="100" name="TextBox 99"/>
          <p:cNvSpPr txBox="1"/>
          <p:nvPr/>
        </p:nvSpPr>
        <p:spPr>
          <a:xfrm>
            <a:off x="457200" y="6243935"/>
            <a:ext cx="9296400" cy="461665"/>
          </a:xfrm>
          <a:prstGeom prst="rect">
            <a:avLst/>
          </a:prstGeom>
          <a:solidFill>
            <a:srgbClr val="FFCCFF">
              <a:alpha val="74000"/>
            </a:srgbClr>
          </a:solidFill>
        </p:spPr>
        <p:txBody>
          <a:bodyPr wrap="square" rtlCol="0">
            <a:spAutoFit/>
          </a:bodyPr>
          <a:lstStyle/>
          <a:p>
            <a:r>
              <a:rPr lang="en-CA" sz="2400" b="1" dirty="0" smtClean="0">
                <a:solidFill>
                  <a:schemeClr val="tx1"/>
                </a:solidFill>
                <a:latin typeface="+mn-lt"/>
              </a:rPr>
              <a:t>Dynamic Conditional Random Field (DCRF) [Sutton et al, 2007]</a:t>
            </a:r>
            <a:endParaRPr lang="en-CA" sz="2400" b="1" dirty="0">
              <a:solidFill>
                <a:schemeClr val="tx1"/>
              </a:solidFill>
              <a:latin typeface="+mn-lt"/>
            </a:endParaRPr>
          </a:p>
        </p:txBody>
      </p:sp>
      <p:sp>
        <p:nvSpPr>
          <p:cNvPr id="111" name="TextBox 110"/>
          <p:cNvSpPr txBox="1"/>
          <p:nvPr/>
        </p:nvSpPr>
        <p:spPr>
          <a:xfrm>
            <a:off x="1447800" y="6781800"/>
            <a:ext cx="5334000" cy="461665"/>
          </a:xfrm>
          <a:prstGeom prst="rect">
            <a:avLst/>
          </a:prstGeom>
          <a:solidFill>
            <a:srgbClr val="FFCCFF">
              <a:alpha val="74000"/>
            </a:srgbClr>
          </a:solidFill>
        </p:spPr>
        <p:txBody>
          <a:bodyPr wrap="square" rtlCol="0">
            <a:spAutoFit/>
          </a:bodyPr>
          <a:lstStyle/>
          <a:p>
            <a:r>
              <a:rPr lang="en-CA" sz="2400" b="1" dirty="0" smtClean="0">
                <a:solidFill>
                  <a:schemeClr val="tx1"/>
                </a:solidFill>
                <a:latin typeface="+mn-lt"/>
              </a:rPr>
              <a:t>Models sequential dependencies</a:t>
            </a:r>
            <a:endParaRPr lang="en-CA" sz="2400" b="1" dirty="0">
              <a:solidFill>
                <a:schemeClr val="tx1"/>
              </a:solidFill>
              <a:latin typeface="+mn-lt"/>
            </a:endParaRPr>
          </a:p>
        </p:txBody>
      </p:sp>
      <p:sp>
        <p:nvSpPr>
          <p:cNvPr id="116" name="Arc 115"/>
          <p:cNvSpPr/>
          <p:nvPr/>
        </p:nvSpPr>
        <p:spPr bwMode="auto">
          <a:xfrm>
            <a:off x="7620000" y="2971800"/>
            <a:ext cx="304800" cy="2286000"/>
          </a:xfrm>
          <a:prstGeom prst="arc">
            <a:avLst>
              <a:gd name="adj1" fmla="val 16181140"/>
              <a:gd name="adj2" fmla="val 5378152"/>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117" name="Arc 116"/>
          <p:cNvSpPr/>
          <p:nvPr/>
        </p:nvSpPr>
        <p:spPr bwMode="auto">
          <a:xfrm>
            <a:off x="6172200" y="2971800"/>
            <a:ext cx="381000" cy="2286000"/>
          </a:xfrm>
          <a:prstGeom prst="arc">
            <a:avLst>
              <a:gd name="adj1" fmla="val 16181140"/>
              <a:gd name="adj2" fmla="val 5378152"/>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118" name="Arc 117"/>
          <p:cNvSpPr/>
          <p:nvPr/>
        </p:nvSpPr>
        <p:spPr bwMode="auto">
          <a:xfrm>
            <a:off x="4572000" y="2971800"/>
            <a:ext cx="381000" cy="2286000"/>
          </a:xfrm>
          <a:prstGeom prst="arc">
            <a:avLst>
              <a:gd name="adj1" fmla="val 16181140"/>
              <a:gd name="adj2" fmla="val 5378152"/>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119" name="Arc 118"/>
          <p:cNvSpPr/>
          <p:nvPr/>
        </p:nvSpPr>
        <p:spPr bwMode="auto">
          <a:xfrm>
            <a:off x="3048000" y="2971800"/>
            <a:ext cx="381000" cy="2286000"/>
          </a:xfrm>
          <a:prstGeom prst="arc">
            <a:avLst>
              <a:gd name="adj1" fmla="val 16181140"/>
              <a:gd name="adj2" fmla="val 5378152"/>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120" name="Arc 119"/>
          <p:cNvSpPr/>
          <p:nvPr/>
        </p:nvSpPr>
        <p:spPr bwMode="auto">
          <a:xfrm>
            <a:off x="1828800" y="2971800"/>
            <a:ext cx="381000" cy="2286000"/>
          </a:xfrm>
          <a:prstGeom prst="arc">
            <a:avLst>
              <a:gd name="adj1" fmla="val 16283027"/>
              <a:gd name="adj2" fmla="val 5378152"/>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blinds(horizontal)">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blinds(horizontal)">
                                      <p:cBhvr>
                                        <p:cTn id="22" dur="500"/>
                                        <p:tgtEl>
                                          <p:spTgt spid="10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0"/>
                                        </p:tgtEl>
                                        <p:attrNameLst>
                                          <p:attrName>style.visibility</p:attrName>
                                        </p:attrNameLst>
                                      </p:cBhvr>
                                      <p:to>
                                        <p:strVal val="visible"/>
                                      </p:to>
                                    </p:set>
                                    <p:animEffect transition="in" filter="blinds(horizontal)">
                                      <p:cBhvr>
                                        <p:cTn id="25" dur="500"/>
                                        <p:tgtEl>
                                          <p:spTgt spid="12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9"/>
                                        </p:tgtEl>
                                        <p:attrNameLst>
                                          <p:attrName>style.visibility</p:attrName>
                                        </p:attrNameLst>
                                      </p:cBhvr>
                                      <p:to>
                                        <p:strVal val="visible"/>
                                      </p:to>
                                    </p:set>
                                    <p:animEffect transition="in" filter="blinds(horizontal)">
                                      <p:cBhvr>
                                        <p:cTn id="28" dur="500"/>
                                        <p:tgtEl>
                                          <p:spTgt spid="11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blinds(horizontal)">
                                      <p:cBhvr>
                                        <p:cTn id="31" dur="500"/>
                                        <p:tgtEl>
                                          <p:spTgt spid="11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17"/>
                                        </p:tgtEl>
                                        <p:attrNameLst>
                                          <p:attrName>style.visibility</p:attrName>
                                        </p:attrNameLst>
                                      </p:cBhvr>
                                      <p:to>
                                        <p:strVal val="visible"/>
                                      </p:to>
                                    </p:set>
                                    <p:animEffect transition="in" filter="blinds(horizontal)">
                                      <p:cBhvr>
                                        <p:cTn id="34" dur="500"/>
                                        <p:tgtEl>
                                          <p:spTgt spid="11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16"/>
                                        </p:tgtEl>
                                        <p:attrNameLst>
                                          <p:attrName>style.visibility</p:attrName>
                                        </p:attrNameLst>
                                      </p:cBhvr>
                                      <p:to>
                                        <p:strVal val="visible"/>
                                      </p:to>
                                    </p:set>
                                    <p:animEffect transition="in" filter="blinds(horizontal)">
                                      <p:cBhvr>
                                        <p:cTn id="37" dur="500"/>
                                        <p:tgtEl>
                                          <p:spTgt spid="1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0"/>
                                        </p:tgtEl>
                                        <p:attrNameLst>
                                          <p:attrName>style.visibility</p:attrName>
                                        </p:attrNameLst>
                                      </p:cBhvr>
                                      <p:to>
                                        <p:strVal val="visible"/>
                                      </p:to>
                                    </p:set>
                                    <p:animEffect transition="in" filter="blinds(horizontal)">
                                      <p:cBhvr>
                                        <p:cTn id="42" dur="500"/>
                                        <p:tgtEl>
                                          <p:spTgt spid="10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1"/>
                                        </p:tgtEl>
                                        <p:attrNameLst>
                                          <p:attrName>style.visibility</p:attrName>
                                        </p:attrNameLst>
                                      </p:cBhvr>
                                      <p:to>
                                        <p:strVal val="visible"/>
                                      </p:to>
                                    </p:set>
                                    <p:animEffect transition="in" filter="blinds(horizontal)">
                                      <p:cBhvr>
                                        <p:cTn id="4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0" grpId="0" animBg="1"/>
      <p:bldP spid="111" grpId="0" animBg="1"/>
      <p:bldP spid="116" grpId="0" animBg="1"/>
      <p:bldP spid="117" grpId="0" animBg="1"/>
      <p:bldP spid="118" grpId="0" animBg="1"/>
      <p:bldP spid="119" grpId="0" animBg="1"/>
      <p:bldP spid="1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Obtaining probabilities</a:t>
            </a:r>
            <a:endParaRPr lang="en-CA" dirty="0"/>
          </a:p>
        </p:txBody>
      </p:sp>
      <p:sp>
        <p:nvSpPr>
          <p:cNvPr id="7" name="TextBox 6"/>
          <p:cNvSpPr txBox="1"/>
          <p:nvPr/>
        </p:nvSpPr>
        <p:spPr>
          <a:xfrm>
            <a:off x="609600" y="1560493"/>
            <a:ext cx="8915400" cy="954107"/>
          </a:xfrm>
          <a:prstGeom prst="rect">
            <a:avLst/>
          </a:prstGeom>
          <a:solidFill>
            <a:srgbClr val="FFCCFF">
              <a:alpha val="78000"/>
            </a:srgbClr>
          </a:solidFill>
        </p:spPr>
        <p:txBody>
          <a:bodyPr wrap="square" rtlCol="0">
            <a:spAutoFit/>
          </a:bodyPr>
          <a:lstStyle/>
          <a:p>
            <a:r>
              <a:rPr lang="en-CA" sz="2800" dirty="0" smtClean="0">
                <a:solidFill>
                  <a:schemeClr val="tx1"/>
                </a:solidFill>
                <a:latin typeface="+mn-lt"/>
              </a:rPr>
              <a:t>Apply DCRF recursively at different levels and compute posterior </a:t>
            </a:r>
            <a:r>
              <a:rPr lang="en-CA" sz="2800" dirty="0" err="1" smtClean="0">
                <a:solidFill>
                  <a:schemeClr val="tx1"/>
                </a:solidFill>
                <a:latin typeface="+mn-lt"/>
              </a:rPr>
              <a:t>marginals</a:t>
            </a:r>
            <a:r>
              <a:rPr lang="en-CA" sz="2800" dirty="0" smtClean="0">
                <a:solidFill>
                  <a:schemeClr val="tx1"/>
                </a:solidFill>
                <a:latin typeface="+mn-lt"/>
              </a:rPr>
              <a:t> of relation-structure pairs</a:t>
            </a:r>
            <a:endParaRPr lang="en-CA" sz="2800" dirty="0">
              <a:solidFill>
                <a:schemeClr val="tx1"/>
              </a:solidFill>
              <a:latin typeface="+mn-lt"/>
            </a:endParaRPr>
          </a:p>
        </p:txBody>
      </p:sp>
      <p:sp>
        <p:nvSpPr>
          <p:cNvPr id="20" name="TextBox 19"/>
          <p:cNvSpPr txBox="1"/>
          <p:nvPr/>
        </p:nvSpPr>
        <p:spPr>
          <a:xfrm>
            <a:off x="152400" y="3200400"/>
            <a:ext cx="1447800" cy="523220"/>
          </a:xfrm>
          <a:prstGeom prst="rect">
            <a:avLst/>
          </a:prstGeom>
          <a:solidFill>
            <a:schemeClr val="accent2">
              <a:lumMod val="40000"/>
              <a:lumOff val="60000"/>
            </a:schemeClr>
          </a:solidFill>
        </p:spPr>
        <p:txBody>
          <a:bodyPr wrap="square" rtlCol="0">
            <a:spAutoFit/>
          </a:bodyPr>
          <a:lstStyle/>
          <a:p>
            <a:r>
              <a:rPr lang="en-CA" sz="2800" dirty="0" smtClean="0">
                <a:solidFill>
                  <a:schemeClr val="tx1"/>
                </a:solidFill>
                <a:latin typeface="+mn-lt"/>
              </a:rPr>
              <a:t>Level 1</a:t>
            </a:r>
            <a:endParaRPr lang="en-CA" sz="2800" dirty="0">
              <a:solidFill>
                <a:schemeClr val="tx1"/>
              </a:solidFill>
              <a:latin typeface="+mn-lt"/>
            </a:endParaRPr>
          </a:p>
        </p:txBody>
      </p:sp>
      <p:grpSp>
        <p:nvGrpSpPr>
          <p:cNvPr id="11" name="Group 13"/>
          <p:cNvGrpSpPr/>
          <p:nvPr/>
        </p:nvGrpSpPr>
        <p:grpSpPr>
          <a:xfrm>
            <a:off x="3733800" y="4315691"/>
            <a:ext cx="3261309" cy="561109"/>
            <a:chOff x="1322832" y="5486400"/>
            <a:chExt cx="4030981" cy="762000"/>
          </a:xfrm>
        </p:grpSpPr>
        <p:sp>
          <p:nvSpPr>
            <p:cNvPr id="14" name="Oval 13"/>
            <p:cNvSpPr/>
            <p:nvPr/>
          </p:nvSpPr>
          <p:spPr bwMode="auto">
            <a:xfrm>
              <a:off x="1322832" y="5486400"/>
              <a:ext cx="838200" cy="7620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e</a:t>
              </a:r>
              <a:r>
                <a:rPr kumimoji="0" lang="en-CA" sz="2000" b="0" i="0" u="none" strike="noStrike" cap="none" normalizeH="0" baseline="-25000" dirty="0" smtClean="0">
                  <a:ln>
                    <a:noFill/>
                  </a:ln>
                  <a:solidFill>
                    <a:schemeClr val="tx1"/>
                  </a:solidFill>
                  <a:effectLst/>
                  <a:latin typeface="+mn-lt"/>
                </a:rPr>
                <a:t>1</a:t>
              </a:r>
              <a:endParaRPr kumimoji="0" lang="en-CA" sz="2500" b="0" i="0" u="none" strike="noStrike" cap="none" normalizeH="0" baseline="-25000" dirty="0" smtClean="0">
                <a:ln>
                  <a:noFill/>
                </a:ln>
                <a:solidFill>
                  <a:schemeClr val="tx1"/>
                </a:solidFill>
                <a:effectLst/>
                <a:latin typeface="+mn-lt"/>
              </a:endParaRPr>
            </a:p>
          </p:txBody>
        </p:sp>
        <p:sp>
          <p:nvSpPr>
            <p:cNvPr id="15" name="Oval 14"/>
            <p:cNvSpPr/>
            <p:nvPr/>
          </p:nvSpPr>
          <p:spPr bwMode="auto">
            <a:xfrm>
              <a:off x="2453031" y="5486400"/>
              <a:ext cx="838200" cy="7620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e</a:t>
              </a:r>
              <a:r>
                <a:rPr lang="en-CA" sz="2000" baseline="-25000" dirty="0" smtClean="0">
                  <a:solidFill>
                    <a:schemeClr val="tx1"/>
                  </a:solidFill>
                  <a:latin typeface="+mn-lt"/>
                </a:rPr>
                <a:t>2</a:t>
              </a:r>
              <a:endParaRPr kumimoji="0" lang="en-CA" sz="2500" b="0" i="0" u="none" strike="noStrike" cap="none" normalizeH="0" baseline="-25000" dirty="0" smtClean="0">
                <a:ln>
                  <a:noFill/>
                </a:ln>
                <a:solidFill>
                  <a:schemeClr val="tx1"/>
                </a:solidFill>
                <a:effectLst/>
                <a:latin typeface="+mn-lt"/>
              </a:endParaRPr>
            </a:p>
          </p:txBody>
        </p:sp>
        <p:sp>
          <p:nvSpPr>
            <p:cNvPr id="17" name="Oval 16"/>
            <p:cNvSpPr/>
            <p:nvPr/>
          </p:nvSpPr>
          <p:spPr bwMode="auto">
            <a:xfrm>
              <a:off x="4515613" y="5486400"/>
              <a:ext cx="838200" cy="7620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e</a:t>
              </a:r>
              <a:r>
                <a:rPr lang="en-CA" sz="2000" baseline="-25000" dirty="0" smtClean="0">
                  <a:solidFill>
                    <a:schemeClr val="tx1"/>
                  </a:solidFill>
                  <a:latin typeface="+mn-lt"/>
                </a:rPr>
                <a:t>4</a:t>
              </a:r>
              <a:endParaRPr kumimoji="0" lang="en-CA" sz="2500" b="0" i="0" u="none" strike="noStrike" cap="none" normalizeH="0" baseline="-25000" dirty="0" smtClean="0">
                <a:ln>
                  <a:noFill/>
                </a:ln>
                <a:solidFill>
                  <a:schemeClr val="tx1"/>
                </a:solidFill>
                <a:effectLst/>
                <a:latin typeface="+mn-lt"/>
              </a:endParaRPr>
            </a:p>
          </p:txBody>
        </p:sp>
        <p:sp>
          <p:nvSpPr>
            <p:cNvPr id="18" name="Oval 17"/>
            <p:cNvSpPr/>
            <p:nvPr/>
          </p:nvSpPr>
          <p:spPr bwMode="auto">
            <a:xfrm>
              <a:off x="3505200" y="5486400"/>
              <a:ext cx="838200" cy="7620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e</a:t>
              </a:r>
              <a:r>
                <a:rPr lang="en-CA" sz="2000" baseline="-25000" dirty="0" smtClean="0">
                  <a:solidFill>
                    <a:schemeClr val="tx1"/>
                  </a:solidFill>
                  <a:latin typeface="+mn-lt"/>
                </a:rPr>
                <a:t>3</a:t>
              </a:r>
              <a:endParaRPr kumimoji="0" lang="en-CA" sz="2500" b="0" i="0" u="none" strike="noStrike" cap="none" normalizeH="0" baseline="-25000" dirty="0" smtClean="0">
                <a:ln>
                  <a:noFill/>
                </a:ln>
                <a:solidFill>
                  <a:schemeClr val="tx1"/>
                </a:solidFill>
                <a:effectLst/>
                <a:latin typeface="+mn-lt"/>
              </a:endParaRPr>
            </a:p>
          </p:txBody>
        </p:sp>
      </p:grpSp>
      <p:grpSp>
        <p:nvGrpSpPr>
          <p:cNvPr id="114" name="Group 113"/>
          <p:cNvGrpSpPr/>
          <p:nvPr/>
        </p:nvGrpSpPr>
        <p:grpSpPr>
          <a:xfrm>
            <a:off x="4236441" y="2819400"/>
            <a:ext cx="2842514" cy="1676400"/>
            <a:chOff x="2796286" y="2819400"/>
            <a:chExt cx="2842514" cy="1676400"/>
          </a:xfrm>
        </p:grpSpPr>
        <p:cxnSp>
          <p:nvCxnSpPr>
            <p:cNvPr id="97" name="Straight Connector 96"/>
            <p:cNvCxnSpPr>
              <a:stCxn id="56" idx="3"/>
              <a:endCxn id="14" idx="7"/>
            </p:cNvCxnSpPr>
            <p:nvPr/>
          </p:nvCxnSpPr>
          <p:spPr bwMode="auto">
            <a:xfrm flipH="1">
              <a:off x="2796286" y="4046482"/>
              <a:ext cx="474542" cy="351381"/>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01" name="Straight Connector 100"/>
            <p:cNvCxnSpPr>
              <a:stCxn id="59" idx="3"/>
              <a:endCxn id="15" idx="7"/>
            </p:cNvCxnSpPr>
            <p:nvPr/>
          </p:nvCxnSpPr>
          <p:spPr bwMode="auto">
            <a:xfrm flipH="1">
              <a:off x="3710686" y="4046482"/>
              <a:ext cx="449462" cy="351381"/>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07" name="Straight Connector 106"/>
            <p:cNvCxnSpPr>
              <a:stCxn id="58" idx="3"/>
              <a:endCxn id="18" idx="7"/>
            </p:cNvCxnSpPr>
            <p:nvPr/>
          </p:nvCxnSpPr>
          <p:spPr bwMode="auto">
            <a:xfrm flipH="1">
              <a:off x="4561955" y="4046482"/>
              <a:ext cx="415277" cy="351381"/>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nvGrpSpPr>
            <p:cNvPr id="113" name="Group 112"/>
            <p:cNvGrpSpPr/>
            <p:nvPr/>
          </p:nvGrpSpPr>
          <p:grpSpPr>
            <a:xfrm>
              <a:off x="2796286" y="2819400"/>
              <a:ext cx="2842514" cy="1676400"/>
              <a:chOff x="2796286" y="2819400"/>
              <a:chExt cx="2842514" cy="1676400"/>
            </a:xfrm>
          </p:grpSpPr>
          <p:cxnSp>
            <p:nvCxnSpPr>
              <p:cNvPr id="79" name="Straight Connector 78"/>
              <p:cNvCxnSpPr/>
              <p:nvPr/>
            </p:nvCxnSpPr>
            <p:spPr bwMode="auto">
              <a:xfrm>
                <a:off x="3505200" y="4128655"/>
                <a:ext cx="0" cy="187036"/>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a:off x="4419599" y="4128655"/>
                <a:ext cx="0" cy="187036"/>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81" name="Straight Connector 80"/>
              <p:cNvCxnSpPr/>
              <p:nvPr/>
            </p:nvCxnSpPr>
            <p:spPr bwMode="auto">
              <a:xfrm>
                <a:off x="5257799" y="4128655"/>
                <a:ext cx="0" cy="187036"/>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99" name="Straight Connector 98"/>
              <p:cNvCxnSpPr>
                <a:stCxn id="87" idx="3"/>
                <a:endCxn id="14" idx="7"/>
              </p:cNvCxnSpPr>
              <p:nvPr/>
            </p:nvCxnSpPr>
            <p:spPr bwMode="auto">
              <a:xfrm flipH="1">
                <a:off x="2796286" y="3298337"/>
                <a:ext cx="474542" cy="1099526"/>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03" name="Straight Connector 102"/>
              <p:cNvCxnSpPr>
                <a:stCxn id="89" idx="3"/>
                <a:endCxn id="15" idx="7"/>
              </p:cNvCxnSpPr>
              <p:nvPr/>
            </p:nvCxnSpPr>
            <p:spPr bwMode="auto">
              <a:xfrm flipH="1">
                <a:off x="3710686" y="3298337"/>
                <a:ext cx="449462" cy="1099526"/>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05" name="Straight Connector 104"/>
              <p:cNvCxnSpPr>
                <a:stCxn id="88" idx="3"/>
                <a:endCxn id="18" idx="7"/>
              </p:cNvCxnSpPr>
              <p:nvPr/>
            </p:nvCxnSpPr>
            <p:spPr bwMode="auto">
              <a:xfrm flipH="1">
                <a:off x="4561955" y="3298337"/>
                <a:ext cx="415277" cy="1099526"/>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nvGrpSpPr>
              <p:cNvPr id="33" name="Group 32"/>
              <p:cNvGrpSpPr/>
              <p:nvPr/>
            </p:nvGrpSpPr>
            <p:grpSpPr>
              <a:xfrm>
                <a:off x="3175320" y="3567545"/>
                <a:ext cx="2387279" cy="561109"/>
                <a:chOff x="1414508" y="3962402"/>
                <a:chExt cx="2978886" cy="762000"/>
              </a:xfrm>
            </p:grpSpPr>
            <p:grpSp>
              <p:nvGrpSpPr>
                <p:cNvPr id="53" name="Group 15"/>
                <p:cNvGrpSpPr/>
                <p:nvPr/>
              </p:nvGrpSpPr>
              <p:grpSpPr>
                <a:xfrm>
                  <a:off x="1414508" y="3962402"/>
                  <a:ext cx="2978886" cy="762000"/>
                  <a:chOff x="2362200" y="5486400"/>
                  <a:chExt cx="3068253" cy="762000"/>
                </a:xfrm>
              </p:grpSpPr>
              <p:sp>
                <p:nvSpPr>
                  <p:cNvPr id="56" name="Oval 55"/>
                  <p:cNvSpPr/>
                  <p:nvPr/>
                </p:nvSpPr>
                <p:spPr bwMode="auto">
                  <a:xfrm>
                    <a:off x="2362200" y="5486400"/>
                    <a:ext cx="838200" cy="76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S</a:t>
                    </a:r>
                    <a:r>
                      <a:rPr lang="en-CA" sz="2000" baseline="-25000" dirty="0" smtClean="0">
                        <a:solidFill>
                          <a:schemeClr val="tx1"/>
                        </a:solidFill>
                        <a:latin typeface="+mn-lt"/>
                      </a:rPr>
                      <a:t>2</a:t>
                    </a:r>
                    <a:endParaRPr kumimoji="0" lang="en-CA" sz="2500" b="0" i="0" u="none" strike="noStrike" cap="none" normalizeH="0" baseline="-25000" dirty="0" smtClean="0">
                      <a:ln>
                        <a:noFill/>
                      </a:ln>
                      <a:solidFill>
                        <a:schemeClr val="tx1"/>
                      </a:solidFill>
                      <a:effectLst/>
                      <a:latin typeface="+mn-lt"/>
                    </a:endParaRPr>
                  </a:p>
                </p:txBody>
              </p:sp>
              <p:sp>
                <p:nvSpPr>
                  <p:cNvPr id="58" name="Oval 19"/>
                  <p:cNvSpPr/>
                  <p:nvPr/>
                </p:nvSpPr>
                <p:spPr bwMode="auto">
                  <a:xfrm>
                    <a:off x="4549028" y="5486400"/>
                    <a:ext cx="881425" cy="76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S</a:t>
                    </a:r>
                    <a:r>
                      <a:rPr lang="en-CA" sz="2000" baseline="-25000" dirty="0" smtClean="0">
                        <a:solidFill>
                          <a:schemeClr val="tx1"/>
                        </a:solidFill>
                        <a:latin typeface="+mn-lt"/>
                      </a:rPr>
                      <a:t>4</a:t>
                    </a:r>
                    <a:endParaRPr kumimoji="0" lang="en-CA" sz="2500" b="0" i="0" u="none" strike="noStrike" cap="none" normalizeH="0" baseline="-25000" dirty="0" smtClean="0">
                      <a:ln>
                        <a:noFill/>
                      </a:ln>
                      <a:solidFill>
                        <a:schemeClr val="tx1"/>
                      </a:solidFill>
                      <a:effectLst/>
                      <a:latin typeface="+mn-lt"/>
                    </a:endParaRPr>
                  </a:p>
                </p:txBody>
              </p:sp>
              <p:sp>
                <p:nvSpPr>
                  <p:cNvPr id="59" name="Oval 58"/>
                  <p:cNvSpPr/>
                  <p:nvPr/>
                </p:nvSpPr>
                <p:spPr bwMode="auto">
                  <a:xfrm>
                    <a:off x="3505200" y="5486400"/>
                    <a:ext cx="838200" cy="76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S</a:t>
                    </a:r>
                    <a:r>
                      <a:rPr lang="en-CA" sz="2000" baseline="-25000" dirty="0" smtClean="0">
                        <a:solidFill>
                          <a:schemeClr val="tx1"/>
                        </a:solidFill>
                        <a:latin typeface="+mn-lt"/>
                      </a:rPr>
                      <a:t>3</a:t>
                    </a:r>
                    <a:endParaRPr kumimoji="0" lang="en-CA" sz="2500" b="0" i="0" u="none" strike="noStrike" cap="none" normalizeH="0" baseline="-25000" dirty="0" smtClean="0">
                      <a:ln>
                        <a:noFill/>
                      </a:ln>
                      <a:solidFill>
                        <a:schemeClr val="tx1"/>
                      </a:solidFill>
                      <a:effectLst/>
                      <a:latin typeface="+mn-lt"/>
                    </a:endParaRPr>
                  </a:p>
                </p:txBody>
              </p:sp>
            </p:grpSp>
            <p:cxnSp>
              <p:nvCxnSpPr>
                <p:cNvPr id="36" name="Straight Connector 35"/>
                <p:cNvCxnSpPr/>
                <p:nvPr/>
              </p:nvCxnSpPr>
              <p:spPr bwMode="auto">
                <a:xfrm>
                  <a:off x="2209800" y="4343400"/>
                  <a:ext cx="295923" cy="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63" name="Straight Connector 62"/>
              <p:cNvCxnSpPr>
                <a:stCxn id="59" idx="6"/>
                <a:endCxn id="58" idx="2"/>
              </p:cNvCxnSpPr>
              <p:nvPr/>
            </p:nvCxnSpPr>
            <p:spPr bwMode="auto">
              <a:xfrm>
                <a:off x="4716810" y="3848100"/>
                <a:ext cx="159990" cy="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nvGrpSpPr>
              <p:cNvPr id="82" name="Group 81"/>
              <p:cNvGrpSpPr/>
              <p:nvPr/>
            </p:nvGrpSpPr>
            <p:grpSpPr>
              <a:xfrm>
                <a:off x="3175320" y="2819400"/>
                <a:ext cx="2387279" cy="561109"/>
                <a:chOff x="1414508" y="3962402"/>
                <a:chExt cx="2978886" cy="762000"/>
              </a:xfrm>
            </p:grpSpPr>
            <p:grpSp>
              <p:nvGrpSpPr>
                <p:cNvPr id="83" name="Group 15"/>
                <p:cNvGrpSpPr/>
                <p:nvPr/>
              </p:nvGrpSpPr>
              <p:grpSpPr>
                <a:xfrm>
                  <a:off x="1414508" y="3962402"/>
                  <a:ext cx="2978886" cy="762000"/>
                  <a:chOff x="2362200" y="5486400"/>
                  <a:chExt cx="3068253" cy="762000"/>
                </a:xfrm>
              </p:grpSpPr>
              <p:sp>
                <p:nvSpPr>
                  <p:cNvPr id="87" name="Oval 86"/>
                  <p:cNvSpPr/>
                  <p:nvPr/>
                </p:nvSpPr>
                <p:spPr bwMode="auto">
                  <a:xfrm>
                    <a:off x="2362200" y="5486400"/>
                    <a:ext cx="838200" cy="76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R</a:t>
                    </a:r>
                    <a:r>
                      <a:rPr lang="en-CA" sz="2000" baseline="-25000" dirty="0" smtClean="0">
                        <a:solidFill>
                          <a:schemeClr val="tx1"/>
                        </a:solidFill>
                        <a:latin typeface="+mn-lt"/>
                      </a:rPr>
                      <a:t>2</a:t>
                    </a:r>
                    <a:endParaRPr kumimoji="0" lang="en-CA" sz="2500" b="0" i="0" u="none" strike="noStrike" cap="none" normalizeH="0" baseline="-25000" dirty="0" smtClean="0">
                      <a:ln>
                        <a:noFill/>
                      </a:ln>
                      <a:solidFill>
                        <a:schemeClr val="tx1"/>
                      </a:solidFill>
                      <a:effectLst/>
                      <a:latin typeface="+mn-lt"/>
                    </a:endParaRPr>
                  </a:p>
                </p:txBody>
              </p:sp>
              <p:sp>
                <p:nvSpPr>
                  <p:cNvPr id="88" name="Oval 19"/>
                  <p:cNvSpPr/>
                  <p:nvPr/>
                </p:nvSpPr>
                <p:spPr bwMode="auto">
                  <a:xfrm>
                    <a:off x="4549028" y="5486400"/>
                    <a:ext cx="881425" cy="76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R</a:t>
                    </a:r>
                    <a:r>
                      <a:rPr lang="en-CA" sz="2000" baseline="-25000" dirty="0" smtClean="0">
                        <a:solidFill>
                          <a:schemeClr val="tx1"/>
                        </a:solidFill>
                        <a:latin typeface="+mn-lt"/>
                      </a:rPr>
                      <a:t>4</a:t>
                    </a:r>
                    <a:endParaRPr kumimoji="0" lang="en-CA" sz="2500" b="0" i="0" u="none" strike="noStrike" cap="none" normalizeH="0" baseline="-25000" dirty="0" smtClean="0">
                      <a:ln>
                        <a:noFill/>
                      </a:ln>
                      <a:solidFill>
                        <a:schemeClr val="tx1"/>
                      </a:solidFill>
                      <a:effectLst/>
                      <a:latin typeface="+mn-lt"/>
                    </a:endParaRPr>
                  </a:p>
                </p:txBody>
              </p:sp>
              <p:sp>
                <p:nvSpPr>
                  <p:cNvPr id="89" name="Oval 88"/>
                  <p:cNvSpPr/>
                  <p:nvPr/>
                </p:nvSpPr>
                <p:spPr bwMode="auto">
                  <a:xfrm>
                    <a:off x="3505200" y="5486400"/>
                    <a:ext cx="838200" cy="76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R</a:t>
                    </a:r>
                    <a:r>
                      <a:rPr lang="en-CA" sz="2000" baseline="-25000" dirty="0" smtClean="0">
                        <a:solidFill>
                          <a:schemeClr val="tx1"/>
                        </a:solidFill>
                        <a:latin typeface="+mn-lt"/>
                      </a:rPr>
                      <a:t>3</a:t>
                    </a:r>
                    <a:endParaRPr kumimoji="0" lang="en-CA" sz="2500" b="0" i="0" u="none" strike="noStrike" cap="none" normalizeH="0" baseline="-25000" dirty="0" smtClean="0">
                      <a:ln>
                        <a:noFill/>
                      </a:ln>
                      <a:solidFill>
                        <a:schemeClr val="tx1"/>
                      </a:solidFill>
                      <a:effectLst/>
                      <a:latin typeface="+mn-lt"/>
                    </a:endParaRPr>
                  </a:p>
                </p:txBody>
              </p:sp>
            </p:grpSp>
            <p:cxnSp>
              <p:nvCxnSpPr>
                <p:cNvPr id="85" name="Straight Connector 84"/>
                <p:cNvCxnSpPr/>
                <p:nvPr/>
              </p:nvCxnSpPr>
              <p:spPr bwMode="auto">
                <a:xfrm>
                  <a:off x="2209800" y="4343400"/>
                  <a:ext cx="295923" cy="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90" name="Straight Connector 89"/>
              <p:cNvCxnSpPr>
                <a:stCxn id="89" idx="6"/>
                <a:endCxn id="88" idx="2"/>
              </p:cNvCxnSpPr>
              <p:nvPr/>
            </p:nvCxnSpPr>
            <p:spPr bwMode="auto">
              <a:xfrm>
                <a:off x="4716810" y="3099955"/>
                <a:ext cx="159990" cy="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92" name="Straight Connector 91"/>
              <p:cNvCxnSpPr/>
              <p:nvPr/>
            </p:nvCxnSpPr>
            <p:spPr bwMode="auto">
              <a:xfrm>
                <a:off x="3505200" y="3380509"/>
                <a:ext cx="0" cy="187036"/>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93" name="Straight Connector 92"/>
              <p:cNvCxnSpPr/>
              <p:nvPr/>
            </p:nvCxnSpPr>
            <p:spPr bwMode="auto">
              <a:xfrm>
                <a:off x="4419599" y="3380509"/>
                <a:ext cx="0" cy="187036"/>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94" name="Straight Connector 93"/>
              <p:cNvCxnSpPr/>
              <p:nvPr/>
            </p:nvCxnSpPr>
            <p:spPr bwMode="auto">
              <a:xfrm>
                <a:off x="5257799" y="3380509"/>
                <a:ext cx="0" cy="187036"/>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09" name="Arc 108"/>
              <p:cNvSpPr/>
              <p:nvPr/>
            </p:nvSpPr>
            <p:spPr bwMode="auto">
              <a:xfrm>
                <a:off x="5105400" y="3200400"/>
                <a:ext cx="533400" cy="1295400"/>
              </a:xfrm>
              <a:prstGeom prst="arc">
                <a:avLst>
                  <a:gd name="adj1" fmla="val 16890835"/>
                  <a:gd name="adj2" fmla="val 467014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110" name="Arc 109"/>
              <p:cNvSpPr/>
              <p:nvPr/>
            </p:nvSpPr>
            <p:spPr bwMode="auto">
              <a:xfrm>
                <a:off x="4267200" y="3124200"/>
                <a:ext cx="533400" cy="1295400"/>
              </a:xfrm>
              <a:prstGeom prst="arc">
                <a:avLst>
                  <a:gd name="adj1" fmla="val 17123720"/>
                  <a:gd name="adj2" fmla="val 504071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111" name="Arc 110"/>
              <p:cNvSpPr/>
              <p:nvPr/>
            </p:nvSpPr>
            <p:spPr bwMode="auto">
              <a:xfrm>
                <a:off x="3429000" y="3124200"/>
                <a:ext cx="533400" cy="1295400"/>
              </a:xfrm>
              <a:prstGeom prst="arc">
                <a:avLst>
                  <a:gd name="adj1" fmla="val 16890835"/>
                  <a:gd name="adj2" fmla="val 51222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grpSp>
      </p:grpSp>
      <p:sp>
        <p:nvSpPr>
          <p:cNvPr id="115" name="Rectangle 114"/>
          <p:cNvSpPr/>
          <p:nvPr/>
        </p:nvSpPr>
        <p:spPr bwMode="auto">
          <a:xfrm>
            <a:off x="4488155" y="2743200"/>
            <a:ext cx="914400" cy="14478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116" name="Rectangle 115"/>
          <p:cNvSpPr/>
          <p:nvPr/>
        </p:nvSpPr>
        <p:spPr bwMode="auto">
          <a:xfrm>
            <a:off x="5402555" y="2743200"/>
            <a:ext cx="914400" cy="14478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117" name="Rectangle 116"/>
          <p:cNvSpPr/>
          <p:nvPr/>
        </p:nvSpPr>
        <p:spPr bwMode="auto">
          <a:xfrm>
            <a:off x="6316955" y="2743200"/>
            <a:ext cx="914400" cy="14478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grpSp>
        <p:nvGrpSpPr>
          <p:cNvPr id="118" name="Group 13"/>
          <p:cNvGrpSpPr/>
          <p:nvPr/>
        </p:nvGrpSpPr>
        <p:grpSpPr>
          <a:xfrm>
            <a:off x="457200" y="6553204"/>
            <a:ext cx="2451468" cy="685797"/>
            <a:chOff x="1313383" y="5420548"/>
            <a:chExt cx="3030017" cy="931328"/>
          </a:xfrm>
        </p:grpSpPr>
        <p:sp>
          <p:nvSpPr>
            <p:cNvPr id="119" name="Oval 118"/>
            <p:cNvSpPr/>
            <p:nvPr/>
          </p:nvSpPr>
          <p:spPr bwMode="auto">
            <a:xfrm>
              <a:off x="1313383" y="5420548"/>
              <a:ext cx="941833" cy="865481"/>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e</a:t>
              </a:r>
              <a:r>
                <a:rPr kumimoji="0" lang="en-CA" sz="1600" b="0" i="0" u="none" strike="noStrike" cap="none" normalizeH="0" baseline="-25000" dirty="0" smtClean="0">
                  <a:ln>
                    <a:noFill/>
                  </a:ln>
                  <a:solidFill>
                    <a:schemeClr val="tx1"/>
                  </a:solidFill>
                  <a:effectLst/>
                  <a:latin typeface="+mn-lt"/>
                </a:rPr>
                <a:t>1-2</a:t>
              </a:r>
              <a:endParaRPr kumimoji="0" lang="en-CA" sz="2500" b="0" i="0" u="none" strike="noStrike" cap="none" normalizeH="0" baseline="-25000" dirty="0" smtClean="0">
                <a:ln>
                  <a:noFill/>
                </a:ln>
                <a:solidFill>
                  <a:schemeClr val="tx1"/>
                </a:solidFill>
                <a:effectLst/>
                <a:latin typeface="+mn-lt"/>
              </a:endParaRPr>
            </a:p>
          </p:txBody>
        </p:sp>
        <p:sp>
          <p:nvSpPr>
            <p:cNvPr id="120" name="Oval 119"/>
            <p:cNvSpPr/>
            <p:nvPr/>
          </p:nvSpPr>
          <p:spPr bwMode="auto">
            <a:xfrm>
              <a:off x="2349399" y="5486396"/>
              <a:ext cx="838200" cy="86548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e</a:t>
              </a:r>
              <a:r>
                <a:rPr lang="en-CA" sz="2000" baseline="-25000" dirty="0" smtClean="0">
                  <a:solidFill>
                    <a:schemeClr val="tx1"/>
                  </a:solidFill>
                  <a:latin typeface="+mn-lt"/>
                </a:rPr>
                <a:t>3</a:t>
              </a:r>
              <a:endParaRPr kumimoji="0" lang="en-CA" sz="2500" b="0" i="0" u="none" strike="noStrike" cap="none" normalizeH="0" baseline="-25000" dirty="0" smtClean="0">
                <a:ln>
                  <a:noFill/>
                </a:ln>
                <a:solidFill>
                  <a:schemeClr val="tx1"/>
                </a:solidFill>
                <a:effectLst/>
                <a:latin typeface="+mn-lt"/>
              </a:endParaRPr>
            </a:p>
          </p:txBody>
        </p:sp>
        <p:sp>
          <p:nvSpPr>
            <p:cNvPr id="122" name="Oval 121"/>
            <p:cNvSpPr/>
            <p:nvPr/>
          </p:nvSpPr>
          <p:spPr bwMode="auto">
            <a:xfrm>
              <a:off x="3505200" y="5486400"/>
              <a:ext cx="838200" cy="7620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e</a:t>
              </a:r>
              <a:r>
                <a:rPr lang="en-CA" sz="2000" baseline="-25000" dirty="0" smtClean="0">
                  <a:solidFill>
                    <a:schemeClr val="tx1"/>
                  </a:solidFill>
                  <a:latin typeface="+mn-lt"/>
                </a:rPr>
                <a:t>4</a:t>
              </a:r>
              <a:endParaRPr kumimoji="0" lang="en-CA" sz="2500" b="0" i="0" u="none" strike="noStrike" cap="none" normalizeH="0" baseline="-25000" dirty="0" smtClean="0">
                <a:ln>
                  <a:noFill/>
                </a:ln>
                <a:solidFill>
                  <a:schemeClr val="tx1"/>
                </a:solidFill>
                <a:effectLst/>
                <a:latin typeface="+mn-lt"/>
              </a:endParaRPr>
            </a:p>
          </p:txBody>
        </p:sp>
      </p:grpSp>
      <p:grpSp>
        <p:nvGrpSpPr>
          <p:cNvPr id="123" name="Group 122"/>
          <p:cNvGrpSpPr/>
          <p:nvPr/>
        </p:nvGrpSpPr>
        <p:grpSpPr>
          <a:xfrm>
            <a:off x="1107608" y="5105400"/>
            <a:ext cx="1864192" cy="1600200"/>
            <a:chOff x="2936408" y="2819400"/>
            <a:chExt cx="1864192" cy="1600200"/>
          </a:xfrm>
        </p:grpSpPr>
        <p:cxnSp>
          <p:nvCxnSpPr>
            <p:cNvPr id="124" name="Straight Connector 123"/>
            <p:cNvCxnSpPr>
              <a:stCxn id="151" idx="3"/>
              <a:endCxn id="119" idx="7"/>
            </p:cNvCxnSpPr>
            <p:nvPr/>
          </p:nvCxnSpPr>
          <p:spPr bwMode="auto">
            <a:xfrm flipH="1">
              <a:off x="2936408" y="4046482"/>
              <a:ext cx="334420" cy="31405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25" name="Straight Connector 124"/>
            <p:cNvCxnSpPr>
              <a:stCxn id="153" idx="3"/>
              <a:endCxn id="120" idx="7"/>
            </p:cNvCxnSpPr>
            <p:nvPr/>
          </p:nvCxnSpPr>
          <p:spPr bwMode="auto">
            <a:xfrm flipH="1">
              <a:off x="3703041" y="4046482"/>
              <a:ext cx="457108" cy="362541"/>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nvGrpSpPr>
            <p:cNvPr id="127" name="Group 112"/>
            <p:cNvGrpSpPr/>
            <p:nvPr/>
          </p:nvGrpSpPr>
          <p:grpSpPr>
            <a:xfrm>
              <a:off x="2936408" y="2819400"/>
              <a:ext cx="1864192" cy="1600200"/>
              <a:chOff x="2936408" y="2819400"/>
              <a:chExt cx="1864192" cy="1600200"/>
            </a:xfrm>
          </p:grpSpPr>
          <p:cxnSp>
            <p:nvCxnSpPr>
              <p:cNvPr id="128" name="Straight Connector 127"/>
              <p:cNvCxnSpPr/>
              <p:nvPr/>
            </p:nvCxnSpPr>
            <p:spPr bwMode="auto">
              <a:xfrm>
                <a:off x="3505200" y="4128655"/>
                <a:ext cx="0" cy="187036"/>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29" name="Straight Connector 128"/>
              <p:cNvCxnSpPr/>
              <p:nvPr/>
            </p:nvCxnSpPr>
            <p:spPr bwMode="auto">
              <a:xfrm>
                <a:off x="4419599" y="4128655"/>
                <a:ext cx="0" cy="187036"/>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31" name="Straight Connector 130"/>
              <p:cNvCxnSpPr>
                <a:stCxn id="146" idx="3"/>
                <a:endCxn id="119" idx="7"/>
              </p:cNvCxnSpPr>
              <p:nvPr/>
            </p:nvCxnSpPr>
            <p:spPr bwMode="auto">
              <a:xfrm flipH="1">
                <a:off x="2936408" y="3298337"/>
                <a:ext cx="334420" cy="1062195"/>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32" name="Straight Connector 131"/>
              <p:cNvCxnSpPr>
                <a:stCxn id="148" idx="3"/>
                <a:endCxn id="120" idx="7"/>
              </p:cNvCxnSpPr>
              <p:nvPr/>
            </p:nvCxnSpPr>
            <p:spPr bwMode="auto">
              <a:xfrm flipH="1">
                <a:off x="3703041" y="3298337"/>
                <a:ext cx="457108" cy="1110686"/>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nvGrpSpPr>
              <p:cNvPr id="134" name="Group 32"/>
              <p:cNvGrpSpPr/>
              <p:nvPr/>
            </p:nvGrpSpPr>
            <p:grpSpPr>
              <a:xfrm>
                <a:off x="3175320" y="3567545"/>
                <a:ext cx="1541489" cy="561109"/>
                <a:chOff x="1414508" y="3962402"/>
                <a:chExt cx="1923495" cy="762000"/>
              </a:xfrm>
            </p:grpSpPr>
            <p:grpSp>
              <p:nvGrpSpPr>
                <p:cNvPr id="149" name="Group 15"/>
                <p:cNvGrpSpPr/>
                <p:nvPr/>
              </p:nvGrpSpPr>
              <p:grpSpPr>
                <a:xfrm>
                  <a:off x="1414508" y="3962402"/>
                  <a:ext cx="1923495" cy="762000"/>
                  <a:chOff x="2362200" y="5486400"/>
                  <a:chExt cx="1981200" cy="762000"/>
                </a:xfrm>
              </p:grpSpPr>
              <p:sp>
                <p:nvSpPr>
                  <p:cNvPr id="151" name="Oval 150"/>
                  <p:cNvSpPr/>
                  <p:nvPr/>
                </p:nvSpPr>
                <p:spPr bwMode="auto">
                  <a:xfrm>
                    <a:off x="2362200" y="5486400"/>
                    <a:ext cx="838200" cy="76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en-CA" sz="2000" dirty="0" smtClean="0">
                        <a:solidFill>
                          <a:schemeClr val="tx1"/>
                        </a:solidFill>
                        <a:latin typeface="+mn-lt"/>
                      </a:rPr>
                      <a:t>S</a:t>
                    </a:r>
                    <a:r>
                      <a:rPr lang="en-CA" sz="2000" baseline="-25000" dirty="0" smtClean="0">
                        <a:solidFill>
                          <a:schemeClr val="tx1"/>
                        </a:solidFill>
                        <a:latin typeface="+mn-lt"/>
                      </a:rPr>
                      <a:t>3</a:t>
                    </a:r>
                    <a:endParaRPr lang="en-CA" baseline="-25000" dirty="0" smtClean="0">
                      <a:solidFill>
                        <a:schemeClr val="tx1"/>
                      </a:solidFill>
                      <a:latin typeface="+mn-lt"/>
                    </a:endParaRPr>
                  </a:p>
                </p:txBody>
              </p:sp>
              <p:sp>
                <p:nvSpPr>
                  <p:cNvPr id="153" name="Oval 152"/>
                  <p:cNvSpPr/>
                  <p:nvPr/>
                </p:nvSpPr>
                <p:spPr bwMode="auto">
                  <a:xfrm>
                    <a:off x="3505200" y="5486400"/>
                    <a:ext cx="838200" cy="76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S</a:t>
                    </a:r>
                    <a:r>
                      <a:rPr lang="en-CA" sz="2000" baseline="-25000" dirty="0" smtClean="0">
                        <a:solidFill>
                          <a:schemeClr val="tx1"/>
                        </a:solidFill>
                        <a:latin typeface="+mn-lt"/>
                      </a:rPr>
                      <a:t>4</a:t>
                    </a:r>
                    <a:endParaRPr kumimoji="0" lang="en-CA" sz="2500" b="0" i="0" u="none" strike="noStrike" cap="none" normalizeH="0" baseline="-25000" dirty="0" smtClean="0">
                      <a:ln>
                        <a:noFill/>
                      </a:ln>
                      <a:solidFill>
                        <a:schemeClr val="tx1"/>
                      </a:solidFill>
                      <a:effectLst/>
                      <a:latin typeface="+mn-lt"/>
                    </a:endParaRPr>
                  </a:p>
                </p:txBody>
              </p:sp>
            </p:grpSp>
            <p:cxnSp>
              <p:nvCxnSpPr>
                <p:cNvPr id="150" name="Straight Connector 149"/>
                <p:cNvCxnSpPr/>
                <p:nvPr/>
              </p:nvCxnSpPr>
              <p:spPr bwMode="auto">
                <a:xfrm>
                  <a:off x="2209800" y="4343400"/>
                  <a:ext cx="295923" cy="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136" name="Group 81"/>
              <p:cNvGrpSpPr/>
              <p:nvPr/>
            </p:nvGrpSpPr>
            <p:grpSpPr>
              <a:xfrm>
                <a:off x="3175320" y="2819400"/>
                <a:ext cx="1541489" cy="561109"/>
                <a:chOff x="1414508" y="3962402"/>
                <a:chExt cx="1923495" cy="762000"/>
              </a:xfrm>
            </p:grpSpPr>
            <p:grpSp>
              <p:nvGrpSpPr>
                <p:cNvPr id="144" name="Group 15"/>
                <p:cNvGrpSpPr/>
                <p:nvPr/>
              </p:nvGrpSpPr>
              <p:grpSpPr>
                <a:xfrm>
                  <a:off x="1414508" y="3962402"/>
                  <a:ext cx="1923495" cy="762000"/>
                  <a:chOff x="2362200" y="5486400"/>
                  <a:chExt cx="1981200" cy="762000"/>
                </a:xfrm>
              </p:grpSpPr>
              <p:sp>
                <p:nvSpPr>
                  <p:cNvPr id="146" name="Oval 145"/>
                  <p:cNvSpPr/>
                  <p:nvPr/>
                </p:nvSpPr>
                <p:spPr bwMode="auto">
                  <a:xfrm>
                    <a:off x="2362200" y="5486400"/>
                    <a:ext cx="838200" cy="76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en-CA" sz="2000" dirty="0" smtClean="0">
                        <a:solidFill>
                          <a:schemeClr val="tx1"/>
                        </a:solidFill>
                        <a:latin typeface="+mn-lt"/>
                      </a:rPr>
                      <a:t>R</a:t>
                    </a:r>
                    <a:r>
                      <a:rPr lang="en-CA" sz="2000" baseline="-25000" dirty="0" smtClean="0">
                        <a:solidFill>
                          <a:schemeClr val="tx1"/>
                        </a:solidFill>
                        <a:latin typeface="+mn-lt"/>
                      </a:rPr>
                      <a:t>3</a:t>
                    </a:r>
                    <a:endParaRPr lang="en-CA" baseline="-25000" dirty="0" smtClean="0">
                      <a:solidFill>
                        <a:schemeClr val="tx1"/>
                      </a:solidFill>
                      <a:latin typeface="+mn-lt"/>
                    </a:endParaRPr>
                  </a:p>
                </p:txBody>
              </p:sp>
              <p:sp>
                <p:nvSpPr>
                  <p:cNvPr id="148" name="Oval 147"/>
                  <p:cNvSpPr/>
                  <p:nvPr/>
                </p:nvSpPr>
                <p:spPr bwMode="auto">
                  <a:xfrm>
                    <a:off x="3505200" y="5486400"/>
                    <a:ext cx="838200" cy="76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R</a:t>
                    </a:r>
                    <a:r>
                      <a:rPr lang="en-CA" sz="2000" baseline="-25000" dirty="0" smtClean="0">
                        <a:solidFill>
                          <a:schemeClr val="tx1"/>
                        </a:solidFill>
                        <a:latin typeface="+mn-lt"/>
                      </a:rPr>
                      <a:t>4</a:t>
                    </a:r>
                    <a:endParaRPr kumimoji="0" lang="en-CA" sz="2500" b="0" i="0" u="none" strike="noStrike" cap="none" normalizeH="0" baseline="-25000" dirty="0" smtClean="0">
                      <a:ln>
                        <a:noFill/>
                      </a:ln>
                      <a:solidFill>
                        <a:schemeClr val="tx1"/>
                      </a:solidFill>
                      <a:effectLst/>
                      <a:latin typeface="+mn-lt"/>
                    </a:endParaRPr>
                  </a:p>
                </p:txBody>
              </p:sp>
            </p:grpSp>
            <p:cxnSp>
              <p:nvCxnSpPr>
                <p:cNvPr id="145" name="Straight Connector 144"/>
                <p:cNvCxnSpPr/>
                <p:nvPr/>
              </p:nvCxnSpPr>
              <p:spPr bwMode="auto">
                <a:xfrm>
                  <a:off x="2209800" y="4343400"/>
                  <a:ext cx="295923" cy="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138" name="Straight Connector 137"/>
              <p:cNvCxnSpPr/>
              <p:nvPr/>
            </p:nvCxnSpPr>
            <p:spPr bwMode="auto">
              <a:xfrm>
                <a:off x="3505200" y="3380509"/>
                <a:ext cx="0" cy="187036"/>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39" name="Straight Connector 138"/>
              <p:cNvCxnSpPr/>
              <p:nvPr/>
            </p:nvCxnSpPr>
            <p:spPr bwMode="auto">
              <a:xfrm>
                <a:off x="4419599" y="3380509"/>
                <a:ext cx="0" cy="187036"/>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42" name="Arc 141"/>
              <p:cNvSpPr/>
              <p:nvPr/>
            </p:nvSpPr>
            <p:spPr bwMode="auto">
              <a:xfrm>
                <a:off x="4267200" y="3124200"/>
                <a:ext cx="533400" cy="1295400"/>
              </a:xfrm>
              <a:prstGeom prst="arc">
                <a:avLst>
                  <a:gd name="adj1" fmla="val 17123720"/>
                  <a:gd name="adj2" fmla="val 499242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143" name="Arc 142"/>
              <p:cNvSpPr/>
              <p:nvPr/>
            </p:nvSpPr>
            <p:spPr bwMode="auto">
              <a:xfrm>
                <a:off x="3429000" y="3124200"/>
                <a:ext cx="533400" cy="1295400"/>
              </a:xfrm>
              <a:prstGeom prst="arc">
                <a:avLst>
                  <a:gd name="adj1" fmla="val 16890835"/>
                  <a:gd name="adj2" fmla="val 51222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grpSp>
      </p:grpSp>
      <p:sp>
        <p:nvSpPr>
          <p:cNvPr id="154" name="Rectangle 153"/>
          <p:cNvSpPr/>
          <p:nvPr/>
        </p:nvSpPr>
        <p:spPr bwMode="auto">
          <a:xfrm>
            <a:off x="1219200" y="5029200"/>
            <a:ext cx="914400" cy="14478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155" name="Rectangle 154"/>
          <p:cNvSpPr/>
          <p:nvPr/>
        </p:nvSpPr>
        <p:spPr bwMode="auto">
          <a:xfrm>
            <a:off x="2133600" y="5029200"/>
            <a:ext cx="914400" cy="14478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164" name="TextBox 163"/>
          <p:cNvSpPr txBox="1"/>
          <p:nvPr/>
        </p:nvSpPr>
        <p:spPr>
          <a:xfrm>
            <a:off x="152400" y="4419600"/>
            <a:ext cx="1447800" cy="523220"/>
          </a:xfrm>
          <a:prstGeom prst="rect">
            <a:avLst/>
          </a:prstGeom>
          <a:solidFill>
            <a:schemeClr val="accent2">
              <a:lumMod val="40000"/>
              <a:lumOff val="60000"/>
            </a:schemeClr>
          </a:solidFill>
        </p:spPr>
        <p:txBody>
          <a:bodyPr wrap="square" rtlCol="0">
            <a:spAutoFit/>
          </a:bodyPr>
          <a:lstStyle/>
          <a:p>
            <a:r>
              <a:rPr lang="en-CA" sz="2800" dirty="0" smtClean="0">
                <a:solidFill>
                  <a:schemeClr val="tx1"/>
                </a:solidFill>
                <a:latin typeface="+mn-lt"/>
              </a:rPr>
              <a:t>Level 2</a:t>
            </a:r>
            <a:endParaRPr lang="en-CA" sz="2800" dirty="0">
              <a:solidFill>
                <a:schemeClr val="tx1"/>
              </a:solidFill>
              <a:latin typeface="+mn-lt"/>
            </a:endParaRPr>
          </a:p>
        </p:txBody>
      </p:sp>
      <p:grpSp>
        <p:nvGrpSpPr>
          <p:cNvPr id="166" name="Group 13"/>
          <p:cNvGrpSpPr/>
          <p:nvPr/>
        </p:nvGrpSpPr>
        <p:grpSpPr>
          <a:xfrm>
            <a:off x="3581400" y="6629402"/>
            <a:ext cx="2443823" cy="637313"/>
            <a:chOff x="1322832" y="5486395"/>
            <a:chExt cx="3020568" cy="865486"/>
          </a:xfrm>
        </p:grpSpPr>
        <p:sp>
          <p:nvSpPr>
            <p:cNvPr id="167" name="Oval 166"/>
            <p:cNvSpPr/>
            <p:nvPr/>
          </p:nvSpPr>
          <p:spPr bwMode="auto">
            <a:xfrm>
              <a:off x="1322832" y="5486400"/>
              <a:ext cx="941833" cy="865481"/>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e</a:t>
              </a:r>
              <a:r>
                <a:rPr lang="en-CA" sz="2000" baseline="-25000" dirty="0" smtClean="0">
                  <a:solidFill>
                    <a:schemeClr val="tx1"/>
                  </a:solidFill>
                  <a:latin typeface="+mn-lt"/>
                </a:rPr>
                <a:t>1</a:t>
              </a:r>
              <a:endParaRPr kumimoji="0" lang="en-CA" sz="2500" b="0" i="0" u="none" strike="noStrike" cap="none" normalizeH="0" baseline="-25000" dirty="0" smtClean="0">
                <a:ln>
                  <a:noFill/>
                </a:ln>
                <a:solidFill>
                  <a:schemeClr val="tx1"/>
                </a:solidFill>
                <a:effectLst/>
                <a:latin typeface="+mn-lt"/>
              </a:endParaRPr>
            </a:p>
          </p:txBody>
        </p:sp>
        <p:sp>
          <p:nvSpPr>
            <p:cNvPr id="168" name="Oval 167"/>
            <p:cNvSpPr/>
            <p:nvPr/>
          </p:nvSpPr>
          <p:spPr bwMode="auto">
            <a:xfrm>
              <a:off x="2358848" y="5486395"/>
              <a:ext cx="1036016" cy="865481"/>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e</a:t>
              </a:r>
              <a:r>
                <a:rPr lang="en-CA" sz="2000" baseline="-25000" dirty="0" smtClean="0">
                  <a:solidFill>
                    <a:schemeClr val="tx1"/>
                  </a:solidFill>
                  <a:latin typeface="+mn-lt"/>
                </a:rPr>
                <a:t>2-3</a:t>
              </a:r>
              <a:endParaRPr kumimoji="0" lang="en-CA" sz="2500" b="0" i="0" u="none" strike="noStrike" cap="none" normalizeH="0" baseline="-25000" dirty="0" smtClean="0">
                <a:ln>
                  <a:noFill/>
                </a:ln>
                <a:solidFill>
                  <a:schemeClr val="tx1"/>
                </a:solidFill>
                <a:effectLst/>
                <a:latin typeface="+mn-lt"/>
              </a:endParaRPr>
            </a:p>
          </p:txBody>
        </p:sp>
        <p:sp>
          <p:nvSpPr>
            <p:cNvPr id="169" name="Oval 168"/>
            <p:cNvSpPr/>
            <p:nvPr/>
          </p:nvSpPr>
          <p:spPr bwMode="auto">
            <a:xfrm>
              <a:off x="3505200" y="5486400"/>
              <a:ext cx="838200" cy="7620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e</a:t>
              </a:r>
              <a:r>
                <a:rPr lang="en-CA" sz="2000" baseline="-25000" dirty="0" smtClean="0">
                  <a:solidFill>
                    <a:schemeClr val="tx1"/>
                  </a:solidFill>
                  <a:latin typeface="+mn-lt"/>
                </a:rPr>
                <a:t>4</a:t>
              </a:r>
              <a:endParaRPr kumimoji="0" lang="en-CA" sz="2500" b="0" i="0" u="none" strike="noStrike" cap="none" normalizeH="0" baseline="-25000" dirty="0" smtClean="0">
                <a:ln>
                  <a:noFill/>
                </a:ln>
                <a:solidFill>
                  <a:schemeClr val="tx1"/>
                </a:solidFill>
                <a:effectLst/>
                <a:latin typeface="+mn-lt"/>
              </a:endParaRPr>
            </a:p>
          </p:txBody>
        </p:sp>
      </p:grpSp>
      <p:grpSp>
        <p:nvGrpSpPr>
          <p:cNvPr id="170" name="Group 169"/>
          <p:cNvGrpSpPr/>
          <p:nvPr/>
        </p:nvGrpSpPr>
        <p:grpSpPr>
          <a:xfrm>
            <a:off x="3995128" y="5029199"/>
            <a:ext cx="2093227" cy="1693535"/>
            <a:chOff x="2707373" y="2743199"/>
            <a:chExt cx="2093227" cy="1693535"/>
          </a:xfrm>
        </p:grpSpPr>
        <p:cxnSp>
          <p:nvCxnSpPr>
            <p:cNvPr id="171" name="Straight Connector 170"/>
            <p:cNvCxnSpPr>
              <a:stCxn id="190" idx="3"/>
            </p:cNvCxnSpPr>
            <p:nvPr/>
          </p:nvCxnSpPr>
          <p:spPr bwMode="auto">
            <a:xfrm flipH="1">
              <a:off x="2827045" y="4037353"/>
              <a:ext cx="340192" cy="306047"/>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72" name="Straight Connector 171"/>
            <p:cNvCxnSpPr>
              <a:stCxn id="191" idx="3"/>
              <a:endCxn id="168" idx="7"/>
            </p:cNvCxnSpPr>
            <p:nvPr/>
          </p:nvCxnSpPr>
          <p:spPr bwMode="auto">
            <a:xfrm flipH="1">
              <a:off x="3923493" y="4046486"/>
              <a:ext cx="236655" cy="390248"/>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nvGrpSpPr>
            <p:cNvPr id="173" name="Group 112"/>
            <p:cNvGrpSpPr/>
            <p:nvPr/>
          </p:nvGrpSpPr>
          <p:grpSpPr>
            <a:xfrm>
              <a:off x="2707373" y="2743199"/>
              <a:ext cx="2093227" cy="1693535"/>
              <a:chOff x="2707373" y="2743199"/>
              <a:chExt cx="2093227" cy="1693535"/>
            </a:xfrm>
          </p:grpSpPr>
          <p:cxnSp>
            <p:nvCxnSpPr>
              <p:cNvPr id="174" name="Straight Connector 173"/>
              <p:cNvCxnSpPr/>
              <p:nvPr/>
            </p:nvCxnSpPr>
            <p:spPr bwMode="auto">
              <a:xfrm>
                <a:off x="3505200" y="4128655"/>
                <a:ext cx="0" cy="187036"/>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75" name="Straight Connector 174"/>
              <p:cNvCxnSpPr/>
              <p:nvPr/>
            </p:nvCxnSpPr>
            <p:spPr bwMode="auto">
              <a:xfrm>
                <a:off x="4419599" y="4128655"/>
                <a:ext cx="0" cy="187036"/>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76" name="Straight Connector 175"/>
              <p:cNvCxnSpPr>
                <a:stCxn id="186" idx="3"/>
              </p:cNvCxnSpPr>
              <p:nvPr/>
            </p:nvCxnSpPr>
            <p:spPr bwMode="auto">
              <a:xfrm flipH="1">
                <a:off x="2707373" y="3287177"/>
                <a:ext cx="394824" cy="105622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77" name="Straight Connector 176"/>
              <p:cNvCxnSpPr>
                <a:stCxn id="187" idx="3"/>
                <a:endCxn id="168" idx="7"/>
              </p:cNvCxnSpPr>
              <p:nvPr/>
            </p:nvCxnSpPr>
            <p:spPr bwMode="auto">
              <a:xfrm flipH="1">
                <a:off x="3923493" y="3298336"/>
                <a:ext cx="236656" cy="1138398"/>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nvGrpSpPr>
              <p:cNvPr id="178" name="Group 32"/>
              <p:cNvGrpSpPr/>
              <p:nvPr/>
            </p:nvGrpSpPr>
            <p:grpSpPr>
              <a:xfrm>
                <a:off x="3055645" y="3505201"/>
                <a:ext cx="1661164" cy="623458"/>
                <a:chOff x="1265177" y="3877732"/>
                <a:chExt cx="2072828" cy="846670"/>
              </a:xfrm>
            </p:grpSpPr>
            <p:grpSp>
              <p:nvGrpSpPr>
                <p:cNvPr id="188" name="Group 15"/>
                <p:cNvGrpSpPr/>
                <p:nvPr/>
              </p:nvGrpSpPr>
              <p:grpSpPr>
                <a:xfrm>
                  <a:off x="1265177" y="3877732"/>
                  <a:ext cx="2072828" cy="846670"/>
                  <a:chOff x="2208388" y="5401730"/>
                  <a:chExt cx="2135012" cy="846670"/>
                </a:xfrm>
              </p:grpSpPr>
              <p:sp>
                <p:nvSpPr>
                  <p:cNvPr id="190" name="Oval 189"/>
                  <p:cNvSpPr/>
                  <p:nvPr/>
                </p:nvSpPr>
                <p:spPr bwMode="auto">
                  <a:xfrm>
                    <a:off x="2208388" y="5401730"/>
                    <a:ext cx="979361" cy="8466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en-CA" sz="1800" dirty="0" smtClean="0">
                        <a:solidFill>
                          <a:schemeClr val="tx1"/>
                        </a:solidFill>
                        <a:latin typeface="+mn-lt"/>
                      </a:rPr>
                      <a:t>S</a:t>
                    </a:r>
                    <a:r>
                      <a:rPr lang="en-CA" sz="1600" baseline="-25000" dirty="0" smtClean="0">
                        <a:solidFill>
                          <a:schemeClr val="tx1"/>
                        </a:solidFill>
                        <a:latin typeface="+mn-lt"/>
                      </a:rPr>
                      <a:t>2-3</a:t>
                    </a:r>
                    <a:endParaRPr lang="en-CA" baseline="-25000" dirty="0" smtClean="0">
                      <a:solidFill>
                        <a:schemeClr val="tx1"/>
                      </a:solidFill>
                      <a:latin typeface="+mn-lt"/>
                    </a:endParaRPr>
                  </a:p>
                </p:txBody>
              </p:sp>
              <p:sp>
                <p:nvSpPr>
                  <p:cNvPr id="191" name="Oval 190"/>
                  <p:cNvSpPr/>
                  <p:nvPr/>
                </p:nvSpPr>
                <p:spPr bwMode="auto">
                  <a:xfrm>
                    <a:off x="3505200" y="5486400"/>
                    <a:ext cx="838200" cy="76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1800" dirty="0" smtClean="0">
                        <a:solidFill>
                          <a:schemeClr val="tx1"/>
                        </a:solidFill>
                        <a:latin typeface="+mn-lt"/>
                      </a:rPr>
                      <a:t>S</a:t>
                    </a:r>
                    <a:r>
                      <a:rPr lang="en-CA" sz="1800" baseline="-25000" dirty="0" smtClean="0">
                        <a:solidFill>
                          <a:schemeClr val="tx1"/>
                        </a:solidFill>
                        <a:latin typeface="+mn-lt"/>
                      </a:rPr>
                      <a:t>4</a:t>
                    </a:r>
                    <a:endParaRPr kumimoji="0" lang="en-CA" sz="2400" b="0" i="0" u="none" strike="noStrike" cap="none" normalizeH="0" baseline="-25000" dirty="0" smtClean="0">
                      <a:ln>
                        <a:noFill/>
                      </a:ln>
                      <a:solidFill>
                        <a:schemeClr val="tx1"/>
                      </a:solidFill>
                      <a:effectLst/>
                      <a:latin typeface="+mn-lt"/>
                    </a:endParaRPr>
                  </a:p>
                </p:txBody>
              </p:sp>
            </p:grpSp>
            <p:cxnSp>
              <p:nvCxnSpPr>
                <p:cNvPr id="189" name="Straight Connector 188"/>
                <p:cNvCxnSpPr/>
                <p:nvPr/>
              </p:nvCxnSpPr>
              <p:spPr bwMode="auto">
                <a:xfrm>
                  <a:off x="2209800" y="4343400"/>
                  <a:ext cx="295923" cy="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179" name="Group 81"/>
              <p:cNvGrpSpPr/>
              <p:nvPr/>
            </p:nvGrpSpPr>
            <p:grpSpPr>
              <a:xfrm>
                <a:off x="2979445" y="2743199"/>
                <a:ext cx="1737365" cy="637309"/>
                <a:chOff x="1170093" y="3858920"/>
                <a:chExt cx="2167913" cy="865482"/>
              </a:xfrm>
            </p:grpSpPr>
            <p:grpSp>
              <p:nvGrpSpPr>
                <p:cNvPr id="184" name="Group 15"/>
                <p:cNvGrpSpPr/>
                <p:nvPr/>
              </p:nvGrpSpPr>
              <p:grpSpPr>
                <a:xfrm>
                  <a:off x="1170093" y="3858920"/>
                  <a:ext cx="2167913" cy="865482"/>
                  <a:chOff x="2110451" y="5382918"/>
                  <a:chExt cx="2232949" cy="865482"/>
                </a:xfrm>
              </p:grpSpPr>
              <p:sp>
                <p:nvSpPr>
                  <p:cNvPr id="186" name="Oval 185"/>
                  <p:cNvSpPr/>
                  <p:nvPr/>
                </p:nvSpPr>
                <p:spPr bwMode="auto">
                  <a:xfrm>
                    <a:off x="2110451" y="5382918"/>
                    <a:ext cx="1077297" cy="865482"/>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en-CA" sz="1800" dirty="0" smtClean="0">
                        <a:solidFill>
                          <a:schemeClr val="tx1"/>
                        </a:solidFill>
                        <a:latin typeface="+mn-lt"/>
                      </a:rPr>
                      <a:t>R</a:t>
                    </a:r>
                    <a:r>
                      <a:rPr lang="en-CA" sz="1600" baseline="-25000" dirty="0" smtClean="0">
                        <a:solidFill>
                          <a:schemeClr val="tx1"/>
                        </a:solidFill>
                        <a:latin typeface="+mn-lt"/>
                      </a:rPr>
                      <a:t>2-3</a:t>
                    </a:r>
                    <a:endParaRPr lang="en-CA" sz="2400" baseline="-25000" dirty="0" smtClean="0">
                      <a:solidFill>
                        <a:schemeClr val="tx1"/>
                      </a:solidFill>
                      <a:latin typeface="+mn-lt"/>
                    </a:endParaRPr>
                  </a:p>
                </p:txBody>
              </p:sp>
              <p:sp>
                <p:nvSpPr>
                  <p:cNvPr id="187" name="Oval 186"/>
                  <p:cNvSpPr/>
                  <p:nvPr/>
                </p:nvSpPr>
                <p:spPr bwMode="auto">
                  <a:xfrm>
                    <a:off x="3505200" y="5486400"/>
                    <a:ext cx="838200" cy="76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1800" dirty="0" smtClean="0">
                        <a:solidFill>
                          <a:schemeClr val="tx1"/>
                        </a:solidFill>
                        <a:latin typeface="+mn-lt"/>
                      </a:rPr>
                      <a:t>R</a:t>
                    </a:r>
                    <a:r>
                      <a:rPr lang="en-CA" sz="1800" baseline="-25000" dirty="0" smtClean="0">
                        <a:solidFill>
                          <a:schemeClr val="tx1"/>
                        </a:solidFill>
                        <a:latin typeface="+mn-lt"/>
                      </a:rPr>
                      <a:t>4</a:t>
                    </a:r>
                    <a:endParaRPr kumimoji="0" lang="en-CA" sz="2400" b="0" i="0" u="none" strike="noStrike" cap="none" normalizeH="0" baseline="-25000" dirty="0" smtClean="0">
                      <a:ln>
                        <a:noFill/>
                      </a:ln>
                      <a:solidFill>
                        <a:schemeClr val="tx1"/>
                      </a:solidFill>
                      <a:effectLst/>
                      <a:latin typeface="+mn-lt"/>
                    </a:endParaRPr>
                  </a:p>
                </p:txBody>
              </p:sp>
            </p:grpSp>
            <p:cxnSp>
              <p:nvCxnSpPr>
                <p:cNvPr id="185" name="Straight Connector 184"/>
                <p:cNvCxnSpPr/>
                <p:nvPr/>
              </p:nvCxnSpPr>
              <p:spPr bwMode="auto">
                <a:xfrm>
                  <a:off x="2209800" y="4343400"/>
                  <a:ext cx="295923" cy="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180" name="Straight Connector 179"/>
              <p:cNvCxnSpPr>
                <a:endCxn id="190" idx="0"/>
              </p:cNvCxnSpPr>
              <p:nvPr/>
            </p:nvCxnSpPr>
            <p:spPr bwMode="auto">
              <a:xfrm>
                <a:off x="3429000" y="3380509"/>
                <a:ext cx="7645" cy="124691"/>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81" name="Straight Connector 180"/>
              <p:cNvCxnSpPr/>
              <p:nvPr/>
            </p:nvCxnSpPr>
            <p:spPr bwMode="auto">
              <a:xfrm>
                <a:off x="4419599" y="3380509"/>
                <a:ext cx="0" cy="187036"/>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82" name="Arc 181"/>
              <p:cNvSpPr/>
              <p:nvPr/>
            </p:nvSpPr>
            <p:spPr bwMode="auto">
              <a:xfrm>
                <a:off x="4267200" y="3124200"/>
                <a:ext cx="533400" cy="1295400"/>
              </a:xfrm>
              <a:prstGeom prst="arc">
                <a:avLst>
                  <a:gd name="adj1" fmla="val 17123720"/>
                  <a:gd name="adj2" fmla="val 499242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183" name="Arc 182"/>
              <p:cNvSpPr/>
              <p:nvPr/>
            </p:nvSpPr>
            <p:spPr bwMode="auto">
              <a:xfrm>
                <a:off x="3429000" y="3124200"/>
                <a:ext cx="533400" cy="1295400"/>
              </a:xfrm>
              <a:prstGeom prst="arc">
                <a:avLst>
                  <a:gd name="adj1" fmla="val 16776174"/>
                  <a:gd name="adj2" fmla="val 490904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grpSp>
      </p:grpSp>
      <p:sp>
        <p:nvSpPr>
          <p:cNvPr id="192" name="Rectangle 191"/>
          <p:cNvSpPr/>
          <p:nvPr/>
        </p:nvSpPr>
        <p:spPr bwMode="auto">
          <a:xfrm>
            <a:off x="4267200" y="4953000"/>
            <a:ext cx="982955" cy="1600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193" name="Rectangle 192"/>
          <p:cNvSpPr/>
          <p:nvPr/>
        </p:nvSpPr>
        <p:spPr bwMode="auto">
          <a:xfrm>
            <a:off x="5257800" y="5029200"/>
            <a:ext cx="914400" cy="14478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grpSp>
        <p:nvGrpSpPr>
          <p:cNvPr id="230" name="Group 13"/>
          <p:cNvGrpSpPr/>
          <p:nvPr/>
        </p:nvGrpSpPr>
        <p:grpSpPr>
          <a:xfrm>
            <a:off x="6781800" y="6677887"/>
            <a:ext cx="2590800" cy="637313"/>
            <a:chOff x="1322832" y="5486395"/>
            <a:chExt cx="3202232" cy="865486"/>
          </a:xfrm>
        </p:grpSpPr>
        <p:sp>
          <p:nvSpPr>
            <p:cNvPr id="231" name="Oval 230"/>
            <p:cNvSpPr/>
            <p:nvPr/>
          </p:nvSpPr>
          <p:spPr bwMode="auto">
            <a:xfrm>
              <a:off x="1322832" y="5486400"/>
              <a:ext cx="941833" cy="865481"/>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e</a:t>
              </a:r>
              <a:r>
                <a:rPr lang="en-CA" sz="2000" baseline="-25000" dirty="0" smtClean="0">
                  <a:solidFill>
                    <a:schemeClr val="tx1"/>
                  </a:solidFill>
                  <a:latin typeface="+mn-lt"/>
                </a:rPr>
                <a:t>1</a:t>
              </a:r>
              <a:endParaRPr kumimoji="0" lang="en-CA" sz="2500" b="0" i="0" u="none" strike="noStrike" cap="none" normalizeH="0" baseline="-25000" dirty="0" smtClean="0">
                <a:ln>
                  <a:noFill/>
                </a:ln>
                <a:solidFill>
                  <a:schemeClr val="tx1"/>
                </a:solidFill>
                <a:effectLst/>
                <a:latin typeface="+mn-lt"/>
              </a:endParaRPr>
            </a:p>
          </p:txBody>
        </p:sp>
        <p:sp>
          <p:nvSpPr>
            <p:cNvPr id="232" name="Oval 231"/>
            <p:cNvSpPr/>
            <p:nvPr/>
          </p:nvSpPr>
          <p:spPr bwMode="auto">
            <a:xfrm>
              <a:off x="2453032" y="5486395"/>
              <a:ext cx="941833" cy="865481"/>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e</a:t>
              </a:r>
              <a:r>
                <a:rPr lang="en-CA" sz="2000" baseline="-25000" dirty="0" smtClean="0">
                  <a:solidFill>
                    <a:schemeClr val="tx1"/>
                  </a:solidFill>
                  <a:latin typeface="+mn-lt"/>
                </a:rPr>
                <a:t>2</a:t>
              </a:r>
              <a:endParaRPr kumimoji="0" lang="en-CA" sz="2500" b="0" i="0" u="none" strike="noStrike" cap="none" normalizeH="0" baseline="-25000" dirty="0" smtClean="0">
                <a:ln>
                  <a:noFill/>
                </a:ln>
                <a:solidFill>
                  <a:schemeClr val="tx1"/>
                </a:solidFill>
                <a:effectLst/>
                <a:latin typeface="+mn-lt"/>
              </a:endParaRPr>
            </a:p>
          </p:txBody>
        </p:sp>
        <p:sp>
          <p:nvSpPr>
            <p:cNvPr id="233" name="Oval 232"/>
            <p:cNvSpPr/>
            <p:nvPr/>
          </p:nvSpPr>
          <p:spPr bwMode="auto">
            <a:xfrm>
              <a:off x="3505200" y="5486399"/>
              <a:ext cx="1019864" cy="865481"/>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e</a:t>
              </a:r>
              <a:r>
                <a:rPr lang="en-CA" sz="2000" baseline="-25000" dirty="0" smtClean="0">
                  <a:solidFill>
                    <a:schemeClr val="tx1"/>
                  </a:solidFill>
                  <a:latin typeface="+mn-lt"/>
                </a:rPr>
                <a:t>3-4</a:t>
              </a:r>
              <a:endParaRPr kumimoji="0" lang="en-CA" sz="2500" b="0" i="0" u="none" strike="noStrike" cap="none" normalizeH="0" baseline="-25000" dirty="0" smtClean="0">
                <a:ln>
                  <a:noFill/>
                </a:ln>
                <a:solidFill>
                  <a:schemeClr val="tx1"/>
                </a:solidFill>
                <a:effectLst/>
                <a:latin typeface="+mn-lt"/>
              </a:endParaRPr>
            </a:p>
          </p:txBody>
        </p:sp>
      </p:grpSp>
      <p:grpSp>
        <p:nvGrpSpPr>
          <p:cNvPr id="234" name="Group 233"/>
          <p:cNvGrpSpPr/>
          <p:nvPr/>
        </p:nvGrpSpPr>
        <p:grpSpPr>
          <a:xfrm>
            <a:off x="7162800" y="5077684"/>
            <a:ext cx="2285999" cy="1693535"/>
            <a:chOff x="2674645" y="2743199"/>
            <a:chExt cx="2285999" cy="1693535"/>
          </a:xfrm>
        </p:grpSpPr>
        <p:cxnSp>
          <p:nvCxnSpPr>
            <p:cNvPr id="235" name="Straight Connector 234"/>
            <p:cNvCxnSpPr>
              <a:stCxn id="254" idx="3"/>
              <a:endCxn id="231" idx="0"/>
            </p:cNvCxnSpPr>
            <p:nvPr/>
          </p:nvCxnSpPr>
          <p:spPr bwMode="auto">
            <a:xfrm flipH="1">
              <a:off x="2674645" y="4037353"/>
              <a:ext cx="557633" cy="30605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36" name="Straight Connector 235"/>
            <p:cNvCxnSpPr>
              <a:stCxn id="255" idx="3"/>
              <a:endCxn id="232" idx="7"/>
            </p:cNvCxnSpPr>
            <p:nvPr/>
          </p:nvCxnSpPr>
          <p:spPr bwMode="auto">
            <a:xfrm flipH="1">
              <a:off x="3858453" y="4046486"/>
              <a:ext cx="326245" cy="390248"/>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nvGrpSpPr>
            <p:cNvPr id="237" name="Group 112"/>
            <p:cNvGrpSpPr/>
            <p:nvPr/>
          </p:nvGrpSpPr>
          <p:grpSpPr>
            <a:xfrm>
              <a:off x="2707374" y="2743199"/>
              <a:ext cx="2253270" cy="1693535"/>
              <a:chOff x="2707374" y="2743199"/>
              <a:chExt cx="2253270" cy="1693535"/>
            </a:xfrm>
          </p:grpSpPr>
          <p:cxnSp>
            <p:nvCxnSpPr>
              <p:cNvPr id="238" name="Straight Connector 237"/>
              <p:cNvCxnSpPr/>
              <p:nvPr/>
            </p:nvCxnSpPr>
            <p:spPr bwMode="auto">
              <a:xfrm>
                <a:off x="3505200" y="4128655"/>
                <a:ext cx="0" cy="187036"/>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39" name="Straight Connector 238"/>
              <p:cNvCxnSpPr/>
              <p:nvPr/>
            </p:nvCxnSpPr>
            <p:spPr bwMode="auto">
              <a:xfrm>
                <a:off x="4427245" y="4142515"/>
                <a:ext cx="0" cy="187036"/>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40" name="Straight Connector 239"/>
              <p:cNvCxnSpPr>
                <a:stCxn id="250" idx="3"/>
              </p:cNvCxnSpPr>
              <p:nvPr/>
            </p:nvCxnSpPr>
            <p:spPr bwMode="auto">
              <a:xfrm flipH="1">
                <a:off x="2707374" y="3287176"/>
                <a:ext cx="524904" cy="1056224"/>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41" name="Straight Connector 240"/>
              <p:cNvCxnSpPr>
                <a:stCxn id="251" idx="3"/>
                <a:endCxn id="232" idx="7"/>
              </p:cNvCxnSpPr>
              <p:nvPr/>
            </p:nvCxnSpPr>
            <p:spPr bwMode="auto">
              <a:xfrm flipH="1">
                <a:off x="3858453" y="3291235"/>
                <a:ext cx="307850" cy="1145499"/>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nvGrpSpPr>
              <p:cNvPr id="242" name="Group 32"/>
              <p:cNvGrpSpPr/>
              <p:nvPr/>
            </p:nvGrpSpPr>
            <p:grpSpPr>
              <a:xfrm>
                <a:off x="3131846" y="3505201"/>
                <a:ext cx="1752600" cy="623458"/>
                <a:chOff x="1360261" y="3877732"/>
                <a:chExt cx="2186923" cy="846670"/>
              </a:xfrm>
            </p:grpSpPr>
            <p:grpSp>
              <p:nvGrpSpPr>
                <p:cNvPr id="252" name="Group 15"/>
                <p:cNvGrpSpPr/>
                <p:nvPr/>
              </p:nvGrpSpPr>
              <p:grpSpPr>
                <a:xfrm>
                  <a:off x="1360261" y="3877732"/>
                  <a:ext cx="2186923" cy="846670"/>
                  <a:chOff x="2306324" y="5401730"/>
                  <a:chExt cx="2252530" cy="846670"/>
                </a:xfrm>
              </p:grpSpPr>
              <p:sp>
                <p:nvSpPr>
                  <p:cNvPr id="254" name="Oval 253"/>
                  <p:cNvSpPr/>
                  <p:nvPr/>
                </p:nvSpPr>
                <p:spPr bwMode="auto">
                  <a:xfrm>
                    <a:off x="2306324" y="5401730"/>
                    <a:ext cx="881425" cy="8466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en-CA" sz="1800" dirty="0" smtClean="0">
                        <a:solidFill>
                          <a:schemeClr val="tx1"/>
                        </a:solidFill>
                        <a:latin typeface="+mn-lt"/>
                      </a:rPr>
                      <a:t>S</a:t>
                    </a:r>
                    <a:r>
                      <a:rPr lang="en-CA" sz="1600" baseline="-25000" dirty="0" smtClean="0">
                        <a:solidFill>
                          <a:schemeClr val="tx1"/>
                        </a:solidFill>
                        <a:latin typeface="+mn-lt"/>
                      </a:rPr>
                      <a:t>2</a:t>
                    </a:r>
                    <a:endParaRPr lang="en-CA" baseline="-25000" dirty="0" smtClean="0">
                      <a:solidFill>
                        <a:schemeClr val="tx1"/>
                      </a:solidFill>
                      <a:latin typeface="+mn-lt"/>
                    </a:endParaRPr>
                  </a:p>
                </p:txBody>
              </p:sp>
              <p:sp>
                <p:nvSpPr>
                  <p:cNvPr id="255" name="Oval 254"/>
                  <p:cNvSpPr/>
                  <p:nvPr/>
                </p:nvSpPr>
                <p:spPr bwMode="auto">
                  <a:xfrm>
                    <a:off x="3505199" y="5486400"/>
                    <a:ext cx="1053655" cy="76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1800" dirty="0" smtClean="0">
                        <a:solidFill>
                          <a:schemeClr val="tx1"/>
                        </a:solidFill>
                        <a:latin typeface="+mn-lt"/>
                      </a:rPr>
                      <a:t>S</a:t>
                    </a:r>
                    <a:r>
                      <a:rPr lang="en-CA" sz="1800" baseline="-25000" dirty="0" smtClean="0">
                        <a:solidFill>
                          <a:schemeClr val="tx1"/>
                        </a:solidFill>
                        <a:latin typeface="+mn-lt"/>
                      </a:rPr>
                      <a:t>3-4</a:t>
                    </a:r>
                    <a:endParaRPr kumimoji="0" lang="en-CA" sz="2400" b="0" i="0" u="none" strike="noStrike" cap="none" normalizeH="0" baseline="-25000" dirty="0" smtClean="0">
                      <a:ln>
                        <a:noFill/>
                      </a:ln>
                      <a:solidFill>
                        <a:schemeClr val="tx1"/>
                      </a:solidFill>
                      <a:effectLst/>
                      <a:latin typeface="+mn-lt"/>
                    </a:endParaRPr>
                  </a:p>
                </p:txBody>
              </p:sp>
            </p:grpSp>
            <p:cxnSp>
              <p:nvCxnSpPr>
                <p:cNvPr id="253" name="Straight Connector 252"/>
                <p:cNvCxnSpPr/>
                <p:nvPr/>
              </p:nvCxnSpPr>
              <p:spPr bwMode="auto">
                <a:xfrm>
                  <a:off x="2209800" y="4343400"/>
                  <a:ext cx="295923" cy="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43" name="Group 81"/>
              <p:cNvGrpSpPr/>
              <p:nvPr/>
            </p:nvGrpSpPr>
            <p:grpSpPr>
              <a:xfrm>
                <a:off x="3131845" y="2743199"/>
                <a:ext cx="1734205" cy="637309"/>
                <a:chOff x="1360260" y="3858920"/>
                <a:chExt cx="2163970" cy="865482"/>
              </a:xfrm>
            </p:grpSpPr>
            <p:grpSp>
              <p:nvGrpSpPr>
                <p:cNvPr id="248" name="Group 15"/>
                <p:cNvGrpSpPr/>
                <p:nvPr/>
              </p:nvGrpSpPr>
              <p:grpSpPr>
                <a:xfrm>
                  <a:off x="1360260" y="3858920"/>
                  <a:ext cx="2163970" cy="865482"/>
                  <a:chOff x="2306323" y="5382918"/>
                  <a:chExt cx="2228886" cy="865482"/>
                </a:xfrm>
              </p:grpSpPr>
              <p:sp>
                <p:nvSpPr>
                  <p:cNvPr id="250" name="Oval 249"/>
                  <p:cNvSpPr/>
                  <p:nvPr/>
                </p:nvSpPr>
                <p:spPr bwMode="auto">
                  <a:xfrm>
                    <a:off x="2306323" y="5382918"/>
                    <a:ext cx="881425" cy="865482"/>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en-CA" sz="1800" dirty="0" smtClean="0">
                        <a:solidFill>
                          <a:schemeClr val="tx1"/>
                        </a:solidFill>
                        <a:latin typeface="+mn-lt"/>
                      </a:rPr>
                      <a:t>R</a:t>
                    </a:r>
                    <a:r>
                      <a:rPr lang="en-CA" sz="1600" baseline="-25000" dirty="0" smtClean="0">
                        <a:solidFill>
                          <a:schemeClr val="tx1"/>
                        </a:solidFill>
                        <a:latin typeface="+mn-lt"/>
                      </a:rPr>
                      <a:t>2</a:t>
                    </a:r>
                    <a:endParaRPr lang="en-CA" sz="2400" baseline="-25000" dirty="0" smtClean="0">
                      <a:solidFill>
                        <a:schemeClr val="tx1"/>
                      </a:solidFill>
                      <a:latin typeface="+mn-lt"/>
                    </a:endParaRPr>
                  </a:p>
                </p:txBody>
              </p:sp>
              <p:sp>
                <p:nvSpPr>
                  <p:cNvPr id="251" name="Oval 250"/>
                  <p:cNvSpPr/>
                  <p:nvPr/>
                </p:nvSpPr>
                <p:spPr bwMode="auto">
                  <a:xfrm>
                    <a:off x="3481556" y="5420557"/>
                    <a:ext cx="1053653" cy="82784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1800" dirty="0" smtClean="0">
                        <a:solidFill>
                          <a:schemeClr val="tx1"/>
                        </a:solidFill>
                        <a:latin typeface="+mn-lt"/>
                      </a:rPr>
                      <a:t>R</a:t>
                    </a:r>
                    <a:r>
                      <a:rPr lang="en-CA" sz="1800" baseline="-25000" dirty="0" smtClean="0">
                        <a:solidFill>
                          <a:schemeClr val="tx1"/>
                        </a:solidFill>
                        <a:latin typeface="+mn-lt"/>
                      </a:rPr>
                      <a:t>3-4</a:t>
                    </a:r>
                    <a:endParaRPr kumimoji="0" lang="en-CA" sz="2400" b="0" i="0" u="none" strike="noStrike" cap="none" normalizeH="0" baseline="-25000" dirty="0" smtClean="0">
                      <a:ln>
                        <a:noFill/>
                      </a:ln>
                      <a:solidFill>
                        <a:schemeClr val="tx1"/>
                      </a:solidFill>
                      <a:effectLst/>
                      <a:latin typeface="+mn-lt"/>
                    </a:endParaRPr>
                  </a:p>
                </p:txBody>
              </p:sp>
            </p:grpSp>
            <p:cxnSp>
              <p:nvCxnSpPr>
                <p:cNvPr id="249" name="Straight Connector 248"/>
                <p:cNvCxnSpPr/>
                <p:nvPr/>
              </p:nvCxnSpPr>
              <p:spPr bwMode="auto">
                <a:xfrm>
                  <a:off x="2209800" y="4343400"/>
                  <a:ext cx="295923" cy="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44" name="Straight Connector 243"/>
              <p:cNvCxnSpPr>
                <a:stCxn id="250" idx="4"/>
                <a:endCxn id="254" idx="0"/>
              </p:cNvCxnSpPr>
              <p:nvPr/>
            </p:nvCxnSpPr>
            <p:spPr bwMode="auto">
              <a:xfrm>
                <a:off x="3474745" y="3380508"/>
                <a:ext cx="0" cy="12469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45" name="Straight Connector 244"/>
              <p:cNvCxnSpPr/>
              <p:nvPr/>
            </p:nvCxnSpPr>
            <p:spPr bwMode="auto">
              <a:xfrm>
                <a:off x="4419599" y="3380509"/>
                <a:ext cx="0" cy="187036"/>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46" name="Arc 245"/>
              <p:cNvSpPr/>
              <p:nvPr/>
            </p:nvSpPr>
            <p:spPr bwMode="auto">
              <a:xfrm>
                <a:off x="4267199" y="3124200"/>
                <a:ext cx="693445" cy="1295400"/>
              </a:xfrm>
              <a:prstGeom prst="arc">
                <a:avLst>
                  <a:gd name="adj1" fmla="val 17413675"/>
                  <a:gd name="adj2" fmla="val 4739562"/>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247" name="Arc 246"/>
              <p:cNvSpPr/>
              <p:nvPr/>
            </p:nvSpPr>
            <p:spPr bwMode="auto">
              <a:xfrm>
                <a:off x="3429000" y="3124200"/>
                <a:ext cx="533400" cy="1295400"/>
              </a:xfrm>
              <a:prstGeom prst="arc">
                <a:avLst>
                  <a:gd name="adj1" fmla="val 16776174"/>
                  <a:gd name="adj2" fmla="val 490904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grpSp>
      </p:grpSp>
      <p:sp>
        <p:nvSpPr>
          <p:cNvPr id="256" name="Rectangle 255"/>
          <p:cNvSpPr/>
          <p:nvPr/>
        </p:nvSpPr>
        <p:spPr bwMode="auto">
          <a:xfrm>
            <a:off x="7467600" y="5001485"/>
            <a:ext cx="982955" cy="1600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257" name="Rectangle 256"/>
          <p:cNvSpPr/>
          <p:nvPr/>
        </p:nvSpPr>
        <p:spPr bwMode="auto">
          <a:xfrm>
            <a:off x="8458200" y="5029200"/>
            <a:ext cx="990600" cy="1496285"/>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4"/>
                                        </p:tgtEl>
                                        <p:attrNameLst>
                                          <p:attrName>style.visibility</p:attrName>
                                        </p:attrNameLst>
                                      </p:cBhvr>
                                      <p:to>
                                        <p:strVal val="visible"/>
                                      </p:to>
                                    </p:set>
                                    <p:animEffect transition="in" filter="blinds(horizontal)">
                                      <p:cBhvr>
                                        <p:cTn id="20" dur="500"/>
                                        <p:tgtEl>
                                          <p:spTgt spid="11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5"/>
                                        </p:tgtEl>
                                        <p:attrNameLst>
                                          <p:attrName>style.visibility</p:attrName>
                                        </p:attrNameLst>
                                      </p:cBhvr>
                                      <p:to>
                                        <p:strVal val="visible"/>
                                      </p:to>
                                    </p:set>
                                    <p:animEffect transition="in" filter="blinds(horizontal)">
                                      <p:cBhvr>
                                        <p:cTn id="25" dur="500"/>
                                        <p:tgtEl>
                                          <p:spTgt spid="115"/>
                                        </p:tgtEl>
                                      </p:cBhvr>
                                    </p:animEffect>
                                  </p:childTnLst>
                                  <p:subTnLst>
                                    <p:set>
                                      <p:cBhvr override="childStyle">
                                        <p:cTn dur="1" fill="hold" display="0" masterRel="nextClick" afterEffect="1"/>
                                        <p:tgtEl>
                                          <p:spTgt spid="115"/>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6"/>
                                        </p:tgtEl>
                                        <p:attrNameLst>
                                          <p:attrName>style.visibility</p:attrName>
                                        </p:attrNameLst>
                                      </p:cBhvr>
                                      <p:to>
                                        <p:strVal val="visible"/>
                                      </p:to>
                                    </p:set>
                                    <p:animEffect transition="in" filter="blinds(horizontal)">
                                      <p:cBhvr>
                                        <p:cTn id="30" dur="500"/>
                                        <p:tgtEl>
                                          <p:spTgt spid="116"/>
                                        </p:tgtEl>
                                      </p:cBhvr>
                                    </p:animEffect>
                                  </p:childTnLst>
                                  <p:subTnLst>
                                    <p:set>
                                      <p:cBhvr override="childStyle">
                                        <p:cTn dur="1" fill="hold" display="0" masterRel="nextClick" afterEffect="1"/>
                                        <p:tgtEl>
                                          <p:spTgt spid="116"/>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17"/>
                                        </p:tgtEl>
                                        <p:attrNameLst>
                                          <p:attrName>style.visibility</p:attrName>
                                        </p:attrNameLst>
                                      </p:cBhvr>
                                      <p:to>
                                        <p:strVal val="visible"/>
                                      </p:to>
                                    </p:set>
                                    <p:animEffect transition="in" filter="blinds(horizontal)">
                                      <p:cBhvr>
                                        <p:cTn id="35" dur="500"/>
                                        <p:tgtEl>
                                          <p:spTgt spid="117"/>
                                        </p:tgtEl>
                                      </p:cBhvr>
                                    </p:animEffect>
                                  </p:childTnLst>
                                  <p:subTnLst>
                                    <p:set>
                                      <p:cBhvr override="childStyle">
                                        <p:cTn dur="1" fill="hold" display="0" masterRel="nextClick" afterEffect="1"/>
                                        <p:tgtEl>
                                          <p:spTgt spid="117"/>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18"/>
                                        </p:tgtEl>
                                        <p:attrNameLst>
                                          <p:attrName>style.visibility</p:attrName>
                                        </p:attrNameLst>
                                      </p:cBhvr>
                                      <p:to>
                                        <p:strVal val="visible"/>
                                      </p:to>
                                    </p:set>
                                    <p:animEffect transition="in" filter="blinds(horizontal)">
                                      <p:cBhvr>
                                        <p:cTn id="40" dur="500"/>
                                        <p:tgtEl>
                                          <p:spTgt spid="11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64"/>
                                        </p:tgtEl>
                                        <p:attrNameLst>
                                          <p:attrName>style.visibility</p:attrName>
                                        </p:attrNameLst>
                                      </p:cBhvr>
                                      <p:to>
                                        <p:strVal val="visible"/>
                                      </p:to>
                                    </p:set>
                                    <p:animEffect transition="in" filter="blinds(horizontal)">
                                      <p:cBhvr>
                                        <p:cTn id="43" dur="500"/>
                                        <p:tgtEl>
                                          <p:spTgt spid="164"/>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blinds(horizontal)">
                                      <p:cBhvr>
                                        <p:cTn id="48" dur="500"/>
                                        <p:tgtEl>
                                          <p:spTgt spid="123"/>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54"/>
                                        </p:tgtEl>
                                        <p:attrNameLst>
                                          <p:attrName>style.visibility</p:attrName>
                                        </p:attrNameLst>
                                      </p:cBhvr>
                                      <p:to>
                                        <p:strVal val="visible"/>
                                      </p:to>
                                    </p:set>
                                    <p:animEffect transition="in" filter="blinds(horizontal)">
                                      <p:cBhvr>
                                        <p:cTn id="53" dur="500"/>
                                        <p:tgtEl>
                                          <p:spTgt spid="154"/>
                                        </p:tgtEl>
                                      </p:cBhvr>
                                    </p:animEffect>
                                  </p:childTnLst>
                                  <p:subTnLst>
                                    <p:set>
                                      <p:cBhvr override="childStyle">
                                        <p:cTn dur="1" fill="hold" display="0" masterRel="nextClick" afterEffect="1"/>
                                        <p:tgtEl>
                                          <p:spTgt spid="154"/>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55"/>
                                        </p:tgtEl>
                                        <p:attrNameLst>
                                          <p:attrName>style.visibility</p:attrName>
                                        </p:attrNameLst>
                                      </p:cBhvr>
                                      <p:to>
                                        <p:strVal val="visible"/>
                                      </p:to>
                                    </p:set>
                                    <p:animEffect transition="in" filter="blinds(horizontal)">
                                      <p:cBhvr>
                                        <p:cTn id="58" dur="500"/>
                                        <p:tgtEl>
                                          <p:spTgt spid="155"/>
                                        </p:tgtEl>
                                      </p:cBhvr>
                                    </p:animEffect>
                                  </p:childTnLst>
                                  <p:subTnLst>
                                    <p:set>
                                      <p:cBhvr override="childStyle">
                                        <p:cTn dur="1" fill="hold" display="0" masterRel="nextClick" afterEffect="1"/>
                                        <p:tgtEl>
                                          <p:spTgt spid="155"/>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166"/>
                                        </p:tgtEl>
                                        <p:attrNameLst>
                                          <p:attrName>style.visibility</p:attrName>
                                        </p:attrNameLst>
                                      </p:cBhvr>
                                      <p:to>
                                        <p:strVal val="visible"/>
                                      </p:to>
                                    </p:set>
                                    <p:animEffect transition="in" filter="blinds(horizontal)">
                                      <p:cBhvr>
                                        <p:cTn id="63" dur="500"/>
                                        <p:tgtEl>
                                          <p:spTgt spid="166"/>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70"/>
                                        </p:tgtEl>
                                        <p:attrNameLst>
                                          <p:attrName>style.visibility</p:attrName>
                                        </p:attrNameLst>
                                      </p:cBhvr>
                                      <p:to>
                                        <p:strVal val="visible"/>
                                      </p:to>
                                    </p:set>
                                    <p:animEffect transition="in" filter="blinds(horizontal)">
                                      <p:cBhvr>
                                        <p:cTn id="68" dur="500"/>
                                        <p:tgtEl>
                                          <p:spTgt spid="170"/>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92"/>
                                        </p:tgtEl>
                                        <p:attrNameLst>
                                          <p:attrName>style.visibility</p:attrName>
                                        </p:attrNameLst>
                                      </p:cBhvr>
                                      <p:to>
                                        <p:strVal val="visible"/>
                                      </p:to>
                                    </p:set>
                                    <p:animEffect transition="in" filter="blinds(horizontal)">
                                      <p:cBhvr>
                                        <p:cTn id="73" dur="500"/>
                                        <p:tgtEl>
                                          <p:spTgt spid="192"/>
                                        </p:tgtEl>
                                      </p:cBhvr>
                                    </p:animEffect>
                                  </p:childTnLst>
                                  <p:subTnLst>
                                    <p:set>
                                      <p:cBhvr override="childStyle">
                                        <p:cTn dur="1" fill="hold" display="0" masterRel="nextClick" afterEffect="1"/>
                                        <p:tgtEl>
                                          <p:spTgt spid="192"/>
                                        </p:tgtEl>
                                        <p:attrNameLst>
                                          <p:attrName>style.visibility</p:attrName>
                                        </p:attrNameLst>
                                      </p:cBhvr>
                                      <p:to>
                                        <p:strVal val="hidden"/>
                                      </p:to>
                                    </p:set>
                                  </p:sub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93"/>
                                        </p:tgtEl>
                                        <p:attrNameLst>
                                          <p:attrName>style.visibility</p:attrName>
                                        </p:attrNameLst>
                                      </p:cBhvr>
                                      <p:to>
                                        <p:strVal val="visible"/>
                                      </p:to>
                                    </p:set>
                                    <p:animEffect transition="in" filter="blinds(horizontal)">
                                      <p:cBhvr>
                                        <p:cTn id="78" dur="500"/>
                                        <p:tgtEl>
                                          <p:spTgt spid="193"/>
                                        </p:tgtEl>
                                      </p:cBhvr>
                                    </p:animEffect>
                                  </p:childTnLst>
                                  <p:subTnLst>
                                    <p:set>
                                      <p:cBhvr override="childStyle">
                                        <p:cTn dur="1" fill="hold" display="0" masterRel="nextClick" afterEffect="1"/>
                                        <p:tgtEl>
                                          <p:spTgt spid="193"/>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230"/>
                                        </p:tgtEl>
                                        <p:attrNameLst>
                                          <p:attrName>style.visibility</p:attrName>
                                        </p:attrNameLst>
                                      </p:cBhvr>
                                      <p:to>
                                        <p:strVal val="visible"/>
                                      </p:to>
                                    </p:set>
                                    <p:animEffect transition="in" filter="blinds(horizontal)">
                                      <p:cBhvr>
                                        <p:cTn id="83" dur="500"/>
                                        <p:tgtEl>
                                          <p:spTgt spid="230"/>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234"/>
                                        </p:tgtEl>
                                        <p:attrNameLst>
                                          <p:attrName>style.visibility</p:attrName>
                                        </p:attrNameLst>
                                      </p:cBhvr>
                                      <p:to>
                                        <p:strVal val="visible"/>
                                      </p:to>
                                    </p:set>
                                    <p:animEffect transition="in" filter="blinds(horizontal)">
                                      <p:cBhvr>
                                        <p:cTn id="88" dur="500"/>
                                        <p:tgtEl>
                                          <p:spTgt spid="234"/>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256"/>
                                        </p:tgtEl>
                                        <p:attrNameLst>
                                          <p:attrName>style.visibility</p:attrName>
                                        </p:attrNameLst>
                                      </p:cBhvr>
                                      <p:to>
                                        <p:strVal val="visible"/>
                                      </p:to>
                                    </p:set>
                                    <p:animEffect transition="in" filter="blinds(horizontal)">
                                      <p:cBhvr>
                                        <p:cTn id="93" dur="500"/>
                                        <p:tgtEl>
                                          <p:spTgt spid="256"/>
                                        </p:tgtEl>
                                      </p:cBhvr>
                                    </p:animEffect>
                                  </p:childTnLst>
                                  <p:subTnLst>
                                    <p:set>
                                      <p:cBhvr override="childStyle">
                                        <p:cTn dur="1" fill="hold" display="0" masterRel="nextClick" afterEffect="1"/>
                                        <p:tgtEl>
                                          <p:spTgt spid="256"/>
                                        </p:tgtEl>
                                        <p:attrNameLst>
                                          <p:attrName>style.visibility</p:attrName>
                                        </p:attrNameLst>
                                      </p:cBhvr>
                                      <p:to>
                                        <p:strVal val="hidden"/>
                                      </p:to>
                                    </p:set>
                                  </p:sub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257"/>
                                        </p:tgtEl>
                                        <p:attrNameLst>
                                          <p:attrName>style.visibility</p:attrName>
                                        </p:attrNameLst>
                                      </p:cBhvr>
                                      <p:to>
                                        <p:strVal val="visible"/>
                                      </p:to>
                                    </p:set>
                                    <p:animEffect transition="in" filter="blinds(horizontal)">
                                      <p:cBhvr>
                                        <p:cTn id="98" dur="500"/>
                                        <p:tgtEl>
                                          <p:spTgt spid="257"/>
                                        </p:tgtEl>
                                      </p:cBhvr>
                                    </p:animEffect>
                                  </p:childTnLst>
                                  <p:subTnLst>
                                    <p:set>
                                      <p:cBhvr override="childStyle">
                                        <p:cTn dur="1" fill="hold" display="0" masterRel="nextClick" afterEffect="1"/>
                                        <p:tgtEl>
                                          <p:spTgt spid="25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P spid="115" grpId="0" animBg="1"/>
      <p:bldP spid="116" grpId="0" animBg="1"/>
      <p:bldP spid="117" grpId="0" animBg="1"/>
      <p:bldP spid="154" grpId="0" animBg="1"/>
      <p:bldP spid="155" grpId="0" animBg="1"/>
      <p:bldP spid="164" grpId="0" animBg="1"/>
      <p:bldP spid="192" grpId="0" animBg="1"/>
      <p:bldP spid="193" grpId="0" animBg="1"/>
      <p:bldP spid="256" grpId="0" animBg="1"/>
      <p:bldP spid="25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Obtaining probabilities</a:t>
            </a:r>
            <a:endParaRPr lang="en-CA" dirty="0"/>
          </a:p>
        </p:txBody>
      </p:sp>
      <p:sp>
        <p:nvSpPr>
          <p:cNvPr id="4" name="Date Placeholder 3"/>
          <p:cNvSpPr>
            <a:spLocks noGrp="1"/>
          </p:cNvSpPr>
          <p:nvPr>
            <p:ph type="dt" sz="half" idx="10"/>
          </p:nvPr>
        </p:nvSpPr>
        <p:spPr/>
        <p:txBody>
          <a:bodyPr/>
          <a:lstStyle/>
          <a:p>
            <a:pPr>
              <a:defRPr/>
            </a:pPr>
            <a:fld id="{2A7D6D4E-0396-4D25-8CE6-6B9E25B6F9E1}" type="datetime1">
              <a:rPr lang="en-US" smtClean="0"/>
              <a:pPr>
                <a:defRPr/>
              </a:pPr>
              <a:t>7/11/2012</a:t>
            </a:fld>
            <a:endParaRPr lang="en-US"/>
          </a:p>
        </p:txBody>
      </p:sp>
      <p:sp>
        <p:nvSpPr>
          <p:cNvPr id="5" name="Footer Placeholder 4"/>
          <p:cNvSpPr>
            <a:spLocks noGrp="1"/>
          </p:cNvSpPr>
          <p:nvPr>
            <p:ph type="ftr" sz="quarter" idx="11"/>
          </p:nvPr>
        </p:nvSpPr>
        <p:spPr/>
        <p:txBody>
          <a:bodyPr/>
          <a:lstStyle/>
          <a:p>
            <a:pPr>
              <a:defRPr/>
            </a:pPr>
            <a:r>
              <a:rPr lang="en-US" smtClean="0"/>
              <a:t>© Shafiq Joty</a:t>
            </a:r>
            <a:endParaRPr lang="en-US"/>
          </a:p>
        </p:txBody>
      </p:sp>
      <p:sp>
        <p:nvSpPr>
          <p:cNvPr id="6" name="Slide Number Placeholder 5"/>
          <p:cNvSpPr>
            <a:spLocks noGrp="1"/>
          </p:cNvSpPr>
          <p:nvPr>
            <p:ph type="sldNum" sz="quarter" idx="12"/>
          </p:nvPr>
        </p:nvSpPr>
        <p:spPr/>
        <p:txBody>
          <a:bodyPr/>
          <a:lstStyle/>
          <a:p>
            <a:pPr>
              <a:defRPr/>
            </a:pPr>
            <a:fld id="{21A5F99B-F908-435A-91B8-09D5E4931BB1}" type="slidenum">
              <a:rPr lang="en-US" smtClean="0"/>
              <a:pPr>
                <a:defRPr/>
              </a:pPr>
              <a:t>13</a:t>
            </a:fld>
            <a:endParaRPr lang="en-US"/>
          </a:p>
        </p:txBody>
      </p:sp>
      <p:sp>
        <p:nvSpPr>
          <p:cNvPr id="7" name="TextBox 6"/>
          <p:cNvSpPr txBox="1"/>
          <p:nvPr/>
        </p:nvSpPr>
        <p:spPr>
          <a:xfrm>
            <a:off x="609600" y="1560493"/>
            <a:ext cx="8915400" cy="954107"/>
          </a:xfrm>
          <a:prstGeom prst="rect">
            <a:avLst/>
          </a:prstGeom>
          <a:solidFill>
            <a:srgbClr val="FFCCFF">
              <a:alpha val="78000"/>
            </a:srgbClr>
          </a:solidFill>
        </p:spPr>
        <p:txBody>
          <a:bodyPr wrap="square" rtlCol="0">
            <a:spAutoFit/>
          </a:bodyPr>
          <a:lstStyle/>
          <a:p>
            <a:r>
              <a:rPr lang="en-CA" sz="2800" dirty="0" smtClean="0">
                <a:solidFill>
                  <a:schemeClr val="tx1"/>
                </a:solidFill>
                <a:latin typeface="+mn-lt"/>
              </a:rPr>
              <a:t>Apply DCRF recursively at different levels and compute posterior </a:t>
            </a:r>
            <a:r>
              <a:rPr lang="en-CA" sz="2800" dirty="0" err="1" smtClean="0">
                <a:solidFill>
                  <a:schemeClr val="tx1"/>
                </a:solidFill>
                <a:latin typeface="+mn-lt"/>
              </a:rPr>
              <a:t>marginals</a:t>
            </a:r>
            <a:r>
              <a:rPr lang="en-CA" sz="2800" dirty="0" smtClean="0">
                <a:solidFill>
                  <a:schemeClr val="tx1"/>
                </a:solidFill>
                <a:latin typeface="+mn-lt"/>
              </a:rPr>
              <a:t> of relation-structure pairs</a:t>
            </a:r>
            <a:endParaRPr lang="en-CA" sz="2800" dirty="0">
              <a:solidFill>
                <a:schemeClr val="tx1"/>
              </a:solidFill>
              <a:latin typeface="+mn-lt"/>
            </a:endParaRPr>
          </a:p>
        </p:txBody>
      </p:sp>
      <p:sp>
        <p:nvSpPr>
          <p:cNvPr id="20" name="TextBox 19"/>
          <p:cNvSpPr txBox="1"/>
          <p:nvPr/>
        </p:nvSpPr>
        <p:spPr>
          <a:xfrm>
            <a:off x="152400" y="3200400"/>
            <a:ext cx="1447800" cy="523220"/>
          </a:xfrm>
          <a:prstGeom prst="rect">
            <a:avLst/>
          </a:prstGeom>
          <a:solidFill>
            <a:schemeClr val="accent2">
              <a:lumMod val="40000"/>
              <a:lumOff val="60000"/>
            </a:schemeClr>
          </a:solidFill>
        </p:spPr>
        <p:txBody>
          <a:bodyPr wrap="square" rtlCol="0">
            <a:spAutoFit/>
          </a:bodyPr>
          <a:lstStyle/>
          <a:p>
            <a:r>
              <a:rPr lang="en-CA" sz="2800" dirty="0" smtClean="0">
                <a:solidFill>
                  <a:schemeClr val="tx1"/>
                </a:solidFill>
                <a:latin typeface="+mn-lt"/>
              </a:rPr>
              <a:t>Level 3</a:t>
            </a:r>
            <a:endParaRPr lang="en-CA" sz="2800" dirty="0">
              <a:solidFill>
                <a:schemeClr val="tx1"/>
              </a:solidFill>
              <a:latin typeface="+mn-lt"/>
            </a:endParaRPr>
          </a:p>
        </p:txBody>
      </p:sp>
      <p:grpSp>
        <p:nvGrpSpPr>
          <p:cNvPr id="26" name="Group 13"/>
          <p:cNvGrpSpPr/>
          <p:nvPr/>
        </p:nvGrpSpPr>
        <p:grpSpPr>
          <a:xfrm>
            <a:off x="2133600" y="4783468"/>
            <a:ext cx="1641014" cy="637309"/>
            <a:chOff x="2315104" y="5486398"/>
            <a:chExt cx="2028296" cy="865481"/>
          </a:xfrm>
        </p:grpSpPr>
        <p:sp>
          <p:nvSpPr>
            <p:cNvPr id="168" name="Oval 167"/>
            <p:cNvSpPr/>
            <p:nvPr/>
          </p:nvSpPr>
          <p:spPr bwMode="auto">
            <a:xfrm>
              <a:off x="2315104" y="5486398"/>
              <a:ext cx="1036016" cy="865481"/>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e</a:t>
              </a:r>
              <a:r>
                <a:rPr lang="en-CA" sz="2000" baseline="-25000" dirty="0" smtClean="0">
                  <a:solidFill>
                    <a:schemeClr val="tx1"/>
                  </a:solidFill>
                  <a:latin typeface="+mn-lt"/>
                </a:rPr>
                <a:t>1-3</a:t>
              </a:r>
              <a:endParaRPr kumimoji="0" lang="en-CA" sz="2500" b="0" i="0" u="none" strike="noStrike" cap="none" normalizeH="0" baseline="-25000" dirty="0" smtClean="0">
                <a:ln>
                  <a:noFill/>
                </a:ln>
                <a:solidFill>
                  <a:schemeClr val="tx1"/>
                </a:solidFill>
                <a:effectLst/>
                <a:latin typeface="+mn-lt"/>
              </a:endParaRPr>
            </a:p>
          </p:txBody>
        </p:sp>
        <p:sp>
          <p:nvSpPr>
            <p:cNvPr id="169" name="Oval 168"/>
            <p:cNvSpPr/>
            <p:nvPr/>
          </p:nvSpPr>
          <p:spPr bwMode="auto">
            <a:xfrm>
              <a:off x="3505200" y="5486400"/>
              <a:ext cx="838200" cy="7620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e</a:t>
              </a:r>
              <a:r>
                <a:rPr lang="en-CA" sz="2000" baseline="-25000" dirty="0" smtClean="0">
                  <a:solidFill>
                    <a:schemeClr val="tx1"/>
                  </a:solidFill>
                  <a:latin typeface="+mn-lt"/>
                </a:rPr>
                <a:t>4</a:t>
              </a:r>
              <a:endParaRPr kumimoji="0" lang="en-CA" sz="2500" b="0" i="0" u="none" strike="noStrike" cap="none" normalizeH="0" baseline="-25000" dirty="0" smtClean="0">
                <a:ln>
                  <a:noFill/>
                </a:ln>
                <a:solidFill>
                  <a:schemeClr val="tx1"/>
                </a:solidFill>
                <a:effectLst/>
                <a:latin typeface="+mn-lt"/>
              </a:endParaRPr>
            </a:p>
          </p:txBody>
        </p:sp>
      </p:grpSp>
      <p:grpSp>
        <p:nvGrpSpPr>
          <p:cNvPr id="27" name="Group 169"/>
          <p:cNvGrpSpPr/>
          <p:nvPr/>
        </p:nvGrpSpPr>
        <p:grpSpPr>
          <a:xfrm>
            <a:off x="2772848" y="3259465"/>
            <a:ext cx="1064900" cy="1617335"/>
            <a:chOff x="3735700" y="2819399"/>
            <a:chExt cx="1064900" cy="1617335"/>
          </a:xfrm>
        </p:grpSpPr>
        <p:cxnSp>
          <p:nvCxnSpPr>
            <p:cNvPr id="172" name="Straight Connector 171"/>
            <p:cNvCxnSpPr>
              <a:stCxn id="191" idx="3"/>
              <a:endCxn id="168" idx="7"/>
            </p:cNvCxnSpPr>
            <p:nvPr/>
          </p:nvCxnSpPr>
          <p:spPr bwMode="auto">
            <a:xfrm flipH="1">
              <a:off x="3735700" y="4046486"/>
              <a:ext cx="424448" cy="390248"/>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nvGrpSpPr>
            <p:cNvPr id="28" name="Group 112"/>
            <p:cNvGrpSpPr/>
            <p:nvPr/>
          </p:nvGrpSpPr>
          <p:grpSpPr>
            <a:xfrm>
              <a:off x="3735700" y="2819399"/>
              <a:ext cx="1064900" cy="1617335"/>
              <a:chOff x="3735700" y="2819399"/>
              <a:chExt cx="1064900" cy="1617335"/>
            </a:xfrm>
          </p:grpSpPr>
          <p:cxnSp>
            <p:nvCxnSpPr>
              <p:cNvPr id="175" name="Straight Connector 174"/>
              <p:cNvCxnSpPr/>
              <p:nvPr/>
            </p:nvCxnSpPr>
            <p:spPr bwMode="auto">
              <a:xfrm>
                <a:off x="4419599" y="4128655"/>
                <a:ext cx="0" cy="187036"/>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77" name="Straight Connector 176"/>
              <p:cNvCxnSpPr>
                <a:stCxn id="187" idx="3"/>
                <a:endCxn id="168" idx="7"/>
              </p:cNvCxnSpPr>
              <p:nvPr/>
            </p:nvCxnSpPr>
            <p:spPr bwMode="auto">
              <a:xfrm flipH="1">
                <a:off x="3735700" y="3298336"/>
                <a:ext cx="424449" cy="113839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91" name="Oval 190"/>
              <p:cNvSpPr/>
              <p:nvPr/>
            </p:nvSpPr>
            <p:spPr bwMode="auto">
              <a:xfrm>
                <a:off x="4064640" y="3567549"/>
                <a:ext cx="652169" cy="56111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1800" dirty="0" smtClean="0">
                    <a:solidFill>
                      <a:schemeClr val="tx1"/>
                    </a:solidFill>
                    <a:latin typeface="+mn-lt"/>
                  </a:rPr>
                  <a:t>S</a:t>
                </a:r>
                <a:r>
                  <a:rPr lang="en-CA" sz="1800" baseline="-25000" dirty="0" smtClean="0">
                    <a:solidFill>
                      <a:schemeClr val="tx1"/>
                    </a:solidFill>
                    <a:latin typeface="+mn-lt"/>
                  </a:rPr>
                  <a:t>4</a:t>
                </a:r>
                <a:endParaRPr kumimoji="0" lang="en-CA" sz="2400" b="0" i="0" u="none" strike="noStrike" cap="none" normalizeH="0" baseline="-25000" dirty="0" smtClean="0">
                  <a:ln>
                    <a:noFill/>
                  </a:ln>
                  <a:solidFill>
                    <a:schemeClr val="tx1"/>
                  </a:solidFill>
                  <a:effectLst/>
                  <a:latin typeface="+mn-lt"/>
                </a:endParaRPr>
              </a:p>
            </p:txBody>
          </p:sp>
          <p:sp>
            <p:nvSpPr>
              <p:cNvPr id="187" name="Oval 186"/>
              <p:cNvSpPr/>
              <p:nvPr/>
            </p:nvSpPr>
            <p:spPr bwMode="auto">
              <a:xfrm>
                <a:off x="4064641" y="2819399"/>
                <a:ext cx="652169" cy="561109"/>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1800" dirty="0" smtClean="0">
                    <a:solidFill>
                      <a:schemeClr val="tx1"/>
                    </a:solidFill>
                    <a:latin typeface="+mn-lt"/>
                  </a:rPr>
                  <a:t>R</a:t>
                </a:r>
                <a:r>
                  <a:rPr lang="en-CA" sz="1800" baseline="-25000" dirty="0" smtClean="0">
                    <a:solidFill>
                      <a:schemeClr val="tx1"/>
                    </a:solidFill>
                    <a:latin typeface="+mn-lt"/>
                  </a:rPr>
                  <a:t>4</a:t>
                </a:r>
                <a:endParaRPr kumimoji="0" lang="en-CA" sz="2400" b="0" i="0" u="none" strike="noStrike" cap="none" normalizeH="0" baseline="-25000" dirty="0" smtClean="0">
                  <a:ln>
                    <a:noFill/>
                  </a:ln>
                  <a:solidFill>
                    <a:schemeClr val="tx1"/>
                  </a:solidFill>
                  <a:effectLst/>
                  <a:latin typeface="+mn-lt"/>
                </a:endParaRPr>
              </a:p>
            </p:txBody>
          </p:sp>
          <p:cxnSp>
            <p:nvCxnSpPr>
              <p:cNvPr id="181" name="Straight Connector 180"/>
              <p:cNvCxnSpPr/>
              <p:nvPr/>
            </p:nvCxnSpPr>
            <p:spPr bwMode="auto">
              <a:xfrm>
                <a:off x="4419599" y="3380509"/>
                <a:ext cx="0" cy="187036"/>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82" name="Arc 181"/>
              <p:cNvSpPr/>
              <p:nvPr/>
            </p:nvSpPr>
            <p:spPr bwMode="auto">
              <a:xfrm>
                <a:off x="4267200" y="3124200"/>
                <a:ext cx="533400" cy="1295400"/>
              </a:xfrm>
              <a:prstGeom prst="arc">
                <a:avLst>
                  <a:gd name="adj1" fmla="val 17123720"/>
                  <a:gd name="adj2" fmla="val 499242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grpSp>
      </p:grpSp>
      <p:sp>
        <p:nvSpPr>
          <p:cNvPr id="193" name="Rectangle 192"/>
          <p:cNvSpPr/>
          <p:nvPr/>
        </p:nvSpPr>
        <p:spPr bwMode="auto">
          <a:xfrm>
            <a:off x="3007193" y="3183266"/>
            <a:ext cx="914400" cy="14478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grpSp>
        <p:nvGrpSpPr>
          <p:cNvPr id="225" name="Group 13"/>
          <p:cNvGrpSpPr/>
          <p:nvPr/>
        </p:nvGrpSpPr>
        <p:grpSpPr>
          <a:xfrm>
            <a:off x="5029200" y="4800600"/>
            <a:ext cx="1676400" cy="685799"/>
            <a:chOff x="2453031" y="5486397"/>
            <a:chExt cx="2072034" cy="931332"/>
          </a:xfrm>
        </p:grpSpPr>
        <p:sp>
          <p:nvSpPr>
            <p:cNvPr id="231" name="Oval 230"/>
            <p:cNvSpPr/>
            <p:nvPr/>
          </p:nvSpPr>
          <p:spPr bwMode="auto">
            <a:xfrm>
              <a:off x="2453031" y="5486397"/>
              <a:ext cx="847650" cy="86549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e</a:t>
              </a:r>
              <a:r>
                <a:rPr lang="en-CA" sz="2000" baseline="-25000" dirty="0" smtClean="0">
                  <a:solidFill>
                    <a:schemeClr val="tx1"/>
                  </a:solidFill>
                  <a:latin typeface="+mn-lt"/>
                </a:rPr>
                <a:t>1</a:t>
              </a:r>
              <a:endParaRPr kumimoji="0" lang="en-CA" sz="2500" b="0" i="0" u="none" strike="noStrike" cap="none" normalizeH="0" baseline="-25000" dirty="0" smtClean="0">
                <a:ln>
                  <a:noFill/>
                </a:ln>
                <a:solidFill>
                  <a:schemeClr val="tx1"/>
                </a:solidFill>
                <a:effectLst/>
                <a:latin typeface="+mn-lt"/>
              </a:endParaRPr>
            </a:p>
          </p:txBody>
        </p:sp>
        <p:sp>
          <p:nvSpPr>
            <p:cNvPr id="233" name="Oval 232"/>
            <p:cNvSpPr/>
            <p:nvPr/>
          </p:nvSpPr>
          <p:spPr bwMode="auto">
            <a:xfrm>
              <a:off x="3489048" y="5486404"/>
              <a:ext cx="1036017" cy="93132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e</a:t>
              </a:r>
              <a:r>
                <a:rPr lang="en-CA" sz="1800" baseline="-25000" dirty="0" smtClean="0">
                  <a:solidFill>
                    <a:schemeClr val="tx1"/>
                  </a:solidFill>
                  <a:latin typeface="+mn-lt"/>
                </a:rPr>
                <a:t>2-4</a:t>
              </a:r>
              <a:endParaRPr kumimoji="0" lang="en-CA" sz="2500" b="0" i="0" u="none" strike="noStrike" cap="none" normalizeH="0" baseline="-25000" dirty="0" smtClean="0">
                <a:ln>
                  <a:noFill/>
                </a:ln>
                <a:solidFill>
                  <a:schemeClr val="tx1"/>
                </a:solidFill>
                <a:effectLst/>
                <a:latin typeface="+mn-lt"/>
              </a:endParaRPr>
            </a:p>
          </p:txBody>
        </p:sp>
      </p:grpSp>
      <p:grpSp>
        <p:nvGrpSpPr>
          <p:cNvPr id="226" name="Group 233"/>
          <p:cNvGrpSpPr/>
          <p:nvPr/>
        </p:nvGrpSpPr>
        <p:grpSpPr>
          <a:xfrm>
            <a:off x="5592248" y="3228115"/>
            <a:ext cx="1189551" cy="1665819"/>
            <a:chOff x="3771093" y="2770915"/>
            <a:chExt cx="1189551" cy="1665819"/>
          </a:xfrm>
        </p:grpSpPr>
        <p:cxnSp>
          <p:nvCxnSpPr>
            <p:cNvPr id="236" name="Straight Connector 235"/>
            <p:cNvCxnSpPr>
              <a:stCxn id="255" idx="3"/>
            </p:cNvCxnSpPr>
            <p:nvPr/>
          </p:nvCxnSpPr>
          <p:spPr bwMode="auto">
            <a:xfrm flipH="1">
              <a:off x="3771093" y="4046486"/>
              <a:ext cx="413606" cy="390248"/>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nvGrpSpPr>
            <p:cNvPr id="227" name="Group 112"/>
            <p:cNvGrpSpPr/>
            <p:nvPr/>
          </p:nvGrpSpPr>
          <p:grpSpPr>
            <a:xfrm>
              <a:off x="3771093" y="2770915"/>
              <a:ext cx="1189551" cy="1665819"/>
              <a:chOff x="3771093" y="2770915"/>
              <a:chExt cx="1189551" cy="1665819"/>
            </a:xfrm>
          </p:grpSpPr>
          <p:cxnSp>
            <p:nvCxnSpPr>
              <p:cNvPr id="239" name="Straight Connector 238"/>
              <p:cNvCxnSpPr/>
              <p:nvPr/>
            </p:nvCxnSpPr>
            <p:spPr bwMode="auto">
              <a:xfrm>
                <a:off x="4427245" y="4142515"/>
                <a:ext cx="0" cy="187036"/>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41" name="Straight Connector 240"/>
              <p:cNvCxnSpPr>
                <a:stCxn id="251" idx="3"/>
              </p:cNvCxnSpPr>
              <p:nvPr/>
            </p:nvCxnSpPr>
            <p:spPr bwMode="auto">
              <a:xfrm flipH="1">
                <a:off x="3771093" y="3291235"/>
                <a:ext cx="395211" cy="114549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55" name="Oval 254"/>
              <p:cNvSpPr/>
              <p:nvPr/>
            </p:nvSpPr>
            <p:spPr bwMode="auto">
              <a:xfrm>
                <a:off x="4064641" y="3567549"/>
                <a:ext cx="819805" cy="56111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1800" dirty="0" smtClean="0">
                    <a:solidFill>
                      <a:schemeClr val="tx1"/>
                    </a:solidFill>
                    <a:latin typeface="+mn-lt"/>
                  </a:rPr>
                  <a:t>S</a:t>
                </a:r>
                <a:r>
                  <a:rPr lang="en-CA" sz="1800" baseline="-25000" dirty="0" smtClean="0">
                    <a:solidFill>
                      <a:schemeClr val="tx1"/>
                    </a:solidFill>
                    <a:latin typeface="+mn-lt"/>
                  </a:rPr>
                  <a:t>2-4</a:t>
                </a:r>
                <a:endParaRPr kumimoji="0" lang="en-CA" sz="2400" b="0" i="0" u="none" strike="noStrike" cap="none" normalizeH="0" baseline="-25000" dirty="0" smtClean="0">
                  <a:ln>
                    <a:noFill/>
                  </a:ln>
                  <a:solidFill>
                    <a:schemeClr val="tx1"/>
                  </a:solidFill>
                  <a:effectLst/>
                  <a:latin typeface="+mn-lt"/>
                </a:endParaRPr>
              </a:p>
            </p:txBody>
          </p:sp>
          <p:sp>
            <p:nvSpPr>
              <p:cNvPr id="251" name="Oval 250"/>
              <p:cNvSpPr/>
              <p:nvPr/>
            </p:nvSpPr>
            <p:spPr bwMode="auto">
              <a:xfrm>
                <a:off x="4046246" y="2770915"/>
                <a:ext cx="819804" cy="60959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1800" dirty="0" smtClean="0">
                    <a:solidFill>
                      <a:schemeClr val="tx1"/>
                    </a:solidFill>
                    <a:latin typeface="+mn-lt"/>
                  </a:rPr>
                  <a:t>R</a:t>
                </a:r>
                <a:r>
                  <a:rPr lang="en-CA" sz="1800" baseline="-25000" dirty="0" smtClean="0">
                    <a:solidFill>
                      <a:schemeClr val="tx1"/>
                    </a:solidFill>
                    <a:latin typeface="+mn-lt"/>
                  </a:rPr>
                  <a:t>2-4</a:t>
                </a:r>
                <a:endParaRPr kumimoji="0" lang="en-CA" sz="2400" b="0" i="0" u="none" strike="noStrike" cap="none" normalizeH="0" baseline="-25000" dirty="0" smtClean="0">
                  <a:ln>
                    <a:noFill/>
                  </a:ln>
                  <a:solidFill>
                    <a:schemeClr val="tx1"/>
                  </a:solidFill>
                  <a:effectLst/>
                  <a:latin typeface="+mn-lt"/>
                </a:endParaRPr>
              </a:p>
            </p:txBody>
          </p:sp>
          <p:cxnSp>
            <p:nvCxnSpPr>
              <p:cNvPr id="245" name="Straight Connector 244"/>
              <p:cNvCxnSpPr/>
              <p:nvPr/>
            </p:nvCxnSpPr>
            <p:spPr bwMode="auto">
              <a:xfrm>
                <a:off x="4419599" y="3380509"/>
                <a:ext cx="0" cy="187036"/>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46" name="Arc 245"/>
              <p:cNvSpPr/>
              <p:nvPr/>
            </p:nvSpPr>
            <p:spPr bwMode="auto">
              <a:xfrm>
                <a:off x="4267199" y="3124200"/>
                <a:ext cx="693445" cy="1295400"/>
              </a:xfrm>
              <a:prstGeom prst="arc">
                <a:avLst>
                  <a:gd name="adj1" fmla="val 17413675"/>
                  <a:gd name="adj2" fmla="val 479438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grpSp>
      </p:grpSp>
      <p:sp>
        <p:nvSpPr>
          <p:cNvPr id="257" name="Rectangle 256"/>
          <p:cNvSpPr/>
          <p:nvPr/>
        </p:nvSpPr>
        <p:spPr bwMode="auto">
          <a:xfrm>
            <a:off x="5791200" y="3151915"/>
            <a:ext cx="990600" cy="1496285"/>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grpSp>
        <p:nvGrpSpPr>
          <p:cNvPr id="65" name="Group 13"/>
          <p:cNvGrpSpPr/>
          <p:nvPr/>
        </p:nvGrpSpPr>
        <p:grpSpPr>
          <a:xfrm>
            <a:off x="7543800" y="4800601"/>
            <a:ext cx="2133600" cy="685800"/>
            <a:chOff x="2453031" y="5486397"/>
            <a:chExt cx="2072034" cy="931332"/>
          </a:xfrm>
        </p:grpSpPr>
        <p:sp>
          <p:nvSpPr>
            <p:cNvPr id="66" name="Oval 65"/>
            <p:cNvSpPr/>
            <p:nvPr/>
          </p:nvSpPr>
          <p:spPr bwMode="auto">
            <a:xfrm>
              <a:off x="2453031" y="5486397"/>
              <a:ext cx="847650" cy="86549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e</a:t>
              </a:r>
              <a:r>
                <a:rPr lang="en-CA" sz="2000" baseline="-25000" dirty="0" smtClean="0">
                  <a:solidFill>
                    <a:schemeClr val="tx1"/>
                  </a:solidFill>
                  <a:latin typeface="+mn-lt"/>
                </a:rPr>
                <a:t>1-2</a:t>
              </a:r>
              <a:endParaRPr kumimoji="0" lang="en-CA" sz="2500" b="0" i="0" u="none" strike="noStrike" cap="none" normalizeH="0" baseline="-25000" dirty="0" smtClean="0">
                <a:ln>
                  <a:noFill/>
                </a:ln>
                <a:solidFill>
                  <a:schemeClr val="tx1"/>
                </a:solidFill>
                <a:effectLst/>
                <a:latin typeface="+mn-lt"/>
              </a:endParaRPr>
            </a:p>
          </p:txBody>
        </p:sp>
        <p:sp>
          <p:nvSpPr>
            <p:cNvPr id="67" name="Oval 66"/>
            <p:cNvSpPr/>
            <p:nvPr/>
          </p:nvSpPr>
          <p:spPr bwMode="auto">
            <a:xfrm>
              <a:off x="3489048" y="5486404"/>
              <a:ext cx="1036017" cy="93132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2000" dirty="0" smtClean="0">
                  <a:solidFill>
                    <a:schemeClr val="tx1"/>
                  </a:solidFill>
                  <a:latin typeface="+mn-lt"/>
                </a:rPr>
                <a:t>e</a:t>
              </a:r>
              <a:r>
                <a:rPr lang="en-CA" sz="1800" baseline="-25000" dirty="0" smtClean="0">
                  <a:solidFill>
                    <a:schemeClr val="tx1"/>
                  </a:solidFill>
                  <a:latin typeface="+mn-lt"/>
                </a:rPr>
                <a:t>3-4</a:t>
              </a:r>
              <a:endParaRPr kumimoji="0" lang="en-CA" sz="2500" b="0" i="0" u="none" strike="noStrike" cap="none" normalizeH="0" baseline="-25000" dirty="0" smtClean="0">
                <a:ln>
                  <a:noFill/>
                </a:ln>
                <a:solidFill>
                  <a:schemeClr val="tx1"/>
                </a:solidFill>
                <a:effectLst/>
                <a:latin typeface="+mn-lt"/>
              </a:endParaRPr>
            </a:p>
          </p:txBody>
        </p:sp>
      </p:grpSp>
      <p:grpSp>
        <p:nvGrpSpPr>
          <p:cNvPr id="68" name="Group 233"/>
          <p:cNvGrpSpPr/>
          <p:nvPr/>
        </p:nvGrpSpPr>
        <p:grpSpPr>
          <a:xfrm>
            <a:off x="8335448" y="3228116"/>
            <a:ext cx="1189551" cy="1665819"/>
            <a:chOff x="3771093" y="2770915"/>
            <a:chExt cx="1189551" cy="1665819"/>
          </a:xfrm>
        </p:grpSpPr>
        <p:cxnSp>
          <p:nvCxnSpPr>
            <p:cNvPr id="69" name="Straight Connector 68"/>
            <p:cNvCxnSpPr>
              <a:stCxn id="73" idx="3"/>
            </p:cNvCxnSpPr>
            <p:nvPr/>
          </p:nvCxnSpPr>
          <p:spPr bwMode="auto">
            <a:xfrm flipH="1">
              <a:off x="3771093" y="4046486"/>
              <a:ext cx="413606" cy="390248"/>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nvGrpSpPr>
            <p:cNvPr id="70" name="Group 112"/>
            <p:cNvGrpSpPr/>
            <p:nvPr/>
          </p:nvGrpSpPr>
          <p:grpSpPr>
            <a:xfrm>
              <a:off x="3771093" y="2770915"/>
              <a:ext cx="1189551" cy="1665819"/>
              <a:chOff x="3771093" y="2770915"/>
              <a:chExt cx="1189551" cy="1665819"/>
            </a:xfrm>
          </p:grpSpPr>
          <p:cxnSp>
            <p:nvCxnSpPr>
              <p:cNvPr id="71" name="Straight Connector 70"/>
              <p:cNvCxnSpPr/>
              <p:nvPr/>
            </p:nvCxnSpPr>
            <p:spPr bwMode="auto">
              <a:xfrm>
                <a:off x="4427245" y="4142515"/>
                <a:ext cx="0" cy="187036"/>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72" name="Straight Connector 71"/>
              <p:cNvCxnSpPr>
                <a:stCxn id="74" idx="3"/>
              </p:cNvCxnSpPr>
              <p:nvPr/>
            </p:nvCxnSpPr>
            <p:spPr bwMode="auto">
              <a:xfrm flipH="1">
                <a:off x="3771093" y="3291235"/>
                <a:ext cx="395211" cy="114549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73" name="Oval 72"/>
              <p:cNvSpPr/>
              <p:nvPr/>
            </p:nvSpPr>
            <p:spPr bwMode="auto">
              <a:xfrm>
                <a:off x="4064641" y="3567549"/>
                <a:ext cx="819805" cy="56111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1800" dirty="0" smtClean="0">
                    <a:solidFill>
                      <a:schemeClr val="tx1"/>
                    </a:solidFill>
                    <a:latin typeface="+mn-lt"/>
                  </a:rPr>
                  <a:t>S</a:t>
                </a:r>
                <a:r>
                  <a:rPr lang="en-CA" sz="1800" baseline="-25000" dirty="0" smtClean="0">
                    <a:solidFill>
                      <a:schemeClr val="tx1"/>
                    </a:solidFill>
                    <a:latin typeface="+mn-lt"/>
                  </a:rPr>
                  <a:t>3</a:t>
                </a:r>
                <a:r>
                  <a:rPr lang="en-CA" sz="1800" baseline="-25000" dirty="0" smtClean="0">
                    <a:solidFill>
                      <a:schemeClr val="tx1"/>
                    </a:solidFill>
                    <a:latin typeface="+mn-lt"/>
                  </a:rPr>
                  <a:t>-4</a:t>
                </a:r>
                <a:endParaRPr kumimoji="0" lang="en-CA" sz="2400" b="0" i="0" u="none" strike="noStrike" cap="none" normalizeH="0" baseline="-25000" dirty="0" smtClean="0">
                  <a:ln>
                    <a:noFill/>
                  </a:ln>
                  <a:solidFill>
                    <a:schemeClr val="tx1"/>
                  </a:solidFill>
                  <a:effectLst/>
                  <a:latin typeface="+mn-lt"/>
                </a:endParaRPr>
              </a:p>
            </p:txBody>
          </p:sp>
          <p:sp>
            <p:nvSpPr>
              <p:cNvPr id="74" name="Oval 73"/>
              <p:cNvSpPr/>
              <p:nvPr/>
            </p:nvSpPr>
            <p:spPr bwMode="auto">
              <a:xfrm>
                <a:off x="4046246" y="2770915"/>
                <a:ext cx="819804" cy="60959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sz="1800" dirty="0" smtClean="0">
                    <a:solidFill>
                      <a:schemeClr val="tx1"/>
                    </a:solidFill>
                    <a:latin typeface="+mn-lt"/>
                  </a:rPr>
                  <a:t>R</a:t>
                </a:r>
                <a:r>
                  <a:rPr lang="en-CA" sz="1800" baseline="-25000" dirty="0" smtClean="0">
                    <a:solidFill>
                      <a:schemeClr val="tx1"/>
                    </a:solidFill>
                    <a:latin typeface="+mn-lt"/>
                  </a:rPr>
                  <a:t>3</a:t>
                </a:r>
                <a:r>
                  <a:rPr lang="en-CA" sz="1800" baseline="-25000" dirty="0" smtClean="0">
                    <a:solidFill>
                      <a:schemeClr val="tx1"/>
                    </a:solidFill>
                    <a:latin typeface="+mn-lt"/>
                  </a:rPr>
                  <a:t>-4</a:t>
                </a:r>
                <a:endParaRPr kumimoji="0" lang="en-CA" sz="2400" b="0" i="0" u="none" strike="noStrike" cap="none" normalizeH="0" baseline="-25000" dirty="0" smtClean="0">
                  <a:ln>
                    <a:noFill/>
                  </a:ln>
                  <a:solidFill>
                    <a:schemeClr val="tx1"/>
                  </a:solidFill>
                  <a:effectLst/>
                  <a:latin typeface="+mn-lt"/>
                </a:endParaRPr>
              </a:p>
            </p:txBody>
          </p:sp>
          <p:cxnSp>
            <p:nvCxnSpPr>
              <p:cNvPr id="75" name="Straight Connector 74"/>
              <p:cNvCxnSpPr/>
              <p:nvPr/>
            </p:nvCxnSpPr>
            <p:spPr bwMode="auto">
              <a:xfrm>
                <a:off x="4419599" y="3380509"/>
                <a:ext cx="0" cy="187036"/>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76" name="Arc 75"/>
              <p:cNvSpPr/>
              <p:nvPr/>
            </p:nvSpPr>
            <p:spPr bwMode="auto">
              <a:xfrm>
                <a:off x="4267199" y="3124200"/>
                <a:ext cx="693445" cy="1295400"/>
              </a:xfrm>
              <a:prstGeom prst="arc">
                <a:avLst>
                  <a:gd name="adj1" fmla="val 17413675"/>
                  <a:gd name="adj2" fmla="val 479438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grpSp>
      </p:grpSp>
      <p:sp>
        <p:nvSpPr>
          <p:cNvPr id="77" name="Rectangle 76"/>
          <p:cNvSpPr/>
          <p:nvPr/>
        </p:nvSpPr>
        <p:spPr bwMode="auto">
          <a:xfrm>
            <a:off x="8534400" y="3151916"/>
            <a:ext cx="990600" cy="1496285"/>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3"/>
                                        </p:tgtEl>
                                        <p:attrNameLst>
                                          <p:attrName>style.visibility</p:attrName>
                                        </p:attrNameLst>
                                      </p:cBhvr>
                                      <p:to>
                                        <p:strVal val="visible"/>
                                      </p:to>
                                    </p:set>
                                    <p:animEffect transition="in" filter="blinds(horizontal)">
                                      <p:cBhvr>
                                        <p:cTn id="22" dur="500"/>
                                        <p:tgtEl>
                                          <p:spTgt spid="193"/>
                                        </p:tgtEl>
                                      </p:cBhvr>
                                    </p:animEffect>
                                  </p:childTnLst>
                                  <p:subTnLst>
                                    <p:set>
                                      <p:cBhvr override="childStyle">
                                        <p:cTn dur="1" fill="hold" display="0" masterRel="nextClick" afterEffect="1"/>
                                        <p:tgtEl>
                                          <p:spTgt spid="19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5"/>
                                        </p:tgtEl>
                                        <p:attrNameLst>
                                          <p:attrName>style.visibility</p:attrName>
                                        </p:attrNameLst>
                                      </p:cBhvr>
                                      <p:to>
                                        <p:strVal val="visible"/>
                                      </p:to>
                                    </p:set>
                                    <p:animEffect transition="in" filter="blinds(horizontal)">
                                      <p:cBhvr>
                                        <p:cTn id="27" dur="500"/>
                                        <p:tgtEl>
                                          <p:spTgt spid="2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26"/>
                                        </p:tgtEl>
                                        <p:attrNameLst>
                                          <p:attrName>style.visibility</p:attrName>
                                        </p:attrNameLst>
                                      </p:cBhvr>
                                      <p:to>
                                        <p:strVal val="visible"/>
                                      </p:to>
                                    </p:set>
                                    <p:animEffect transition="in" filter="blinds(horizontal)">
                                      <p:cBhvr>
                                        <p:cTn id="32" dur="500"/>
                                        <p:tgtEl>
                                          <p:spTgt spid="2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7"/>
                                        </p:tgtEl>
                                        <p:attrNameLst>
                                          <p:attrName>style.visibility</p:attrName>
                                        </p:attrNameLst>
                                      </p:cBhvr>
                                      <p:to>
                                        <p:strVal val="visible"/>
                                      </p:to>
                                    </p:set>
                                    <p:animEffect transition="in" filter="blinds(horizontal)">
                                      <p:cBhvr>
                                        <p:cTn id="37" dur="500"/>
                                        <p:tgtEl>
                                          <p:spTgt spid="257"/>
                                        </p:tgtEl>
                                      </p:cBhvr>
                                    </p:animEffect>
                                  </p:childTnLst>
                                  <p:subTnLst>
                                    <p:set>
                                      <p:cBhvr override="childStyle">
                                        <p:cTn dur="1" fill="hold" display="0" masterRel="nextClick" afterEffect="1"/>
                                        <p:tgtEl>
                                          <p:spTgt spid="257"/>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blinds(horizontal)">
                                      <p:cBhvr>
                                        <p:cTn id="42" dur="500"/>
                                        <p:tgtEl>
                                          <p:spTgt spid="6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blinds(horizontal)">
                                      <p:cBhvr>
                                        <p:cTn id="47" dur="500"/>
                                        <p:tgtEl>
                                          <p:spTgt spid="6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blinds(horizontal)">
                                      <p:cBhvr>
                                        <p:cTn id="52"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3" grpId="0" animBg="1"/>
      <p:bldP spid="257" grpId="0" animBg="1"/>
      <p:bldP spid="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Features Used in Parsing Model</a:t>
            </a:r>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066800" y="1581150"/>
            <a:ext cx="6858000" cy="5810250"/>
          </a:xfrm>
          <a:prstGeom prst="rect">
            <a:avLst/>
          </a:prstGeom>
          <a:noFill/>
          <a:ln w="9525">
            <a:solidFill>
              <a:schemeClr val="accent2"/>
            </a:solidFill>
            <a:miter lim="800000"/>
            <a:headEnd/>
            <a:tailEnd/>
          </a:ln>
        </p:spPr>
      </p:pic>
      <p:sp>
        <p:nvSpPr>
          <p:cNvPr id="9" name="Rectangle 8"/>
          <p:cNvSpPr/>
          <p:nvPr/>
        </p:nvSpPr>
        <p:spPr bwMode="auto">
          <a:xfrm>
            <a:off x="914400" y="6705600"/>
            <a:ext cx="7162800" cy="762000"/>
          </a:xfrm>
          <a:prstGeom prst="rect">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10" name="TextBox 9"/>
          <p:cNvSpPr txBox="1"/>
          <p:nvPr/>
        </p:nvSpPr>
        <p:spPr>
          <a:xfrm>
            <a:off x="8153400" y="6607314"/>
            <a:ext cx="1828800" cy="707886"/>
          </a:xfrm>
          <a:prstGeom prst="rect">
            <a:avLst/>
          </a:prstGeom>
          <a:solidFill>
            <a:schemeClr val="accent2">
              <a:lumMod val="20000"/>
              <a:lumOff val="80000"/>
            </a:schemeClr>
          </a:solidFill>
        </p:spPr>
        <p:txBody>
          <a:bodyPr wrap="square" rtlCol="0">
            <a:spAutoFit/>
          </a:bodyPr>
          <a:lstStyle/>
          <a:p>
            <a:r>
              <a:rPr lang="en-CA" sz="2000" dirty="0" smtClean="0">
                <a:solidFill>
                  <a:schemeClr val="tx1"/>
                </a:solidFill>
                <a:latin typeface="+mn-lt"/>
              </a:rPr>
              <a:t>Hierarchical dependencies</a:t>
            </a:r>
            <a:endParaRPr lang="en-CA" sz="2000" dirty="0">
              <a:solidFill>
                <a:schemeClr val="tx1"/>
              </a:solidFill>
              <a:latin typeface="+mn-lt"/>
            </a:endParaRPr>
          </a:p>
        </p:txBody>
      </p:sp>
      <p:sp>
        <p:nvSpPr>
          <p:cNvPr id="6" name="TextBox 5"/>
          <p:cNvSpPr txBox="1"/>
          <p:nvPr/>
        </p:nvSpPr>
        <p:spPr>
          <a:xfrm>
            <a:off x="4191000" y="4724400"/>
            <a:ext cx="1447800" cy="477054"/>
          </a:xfrm>
          <a:prstGeom prst="rect">
            <a:avLst/>
          </a:prstGeom>
          <a:noFill/>
        </p:spPr>
        <p:txBody>
          <a:bodyPr wrap="square" rtlCol="0">
            <a:spAutoFit/>
          </a:bodyPr>
          <a:lstStyle/>
          <a:p>
            <a:r>
              <a:rPr lang="en-CA" dirty="0" smtClean="0">
                <a:solidFill>
                  <a:schemeClr val="tx1"/>
                </a:solidFill>
              </a:rPr>
              <a:t>(SPADE)</a:t>
            </a:r>
            <a:endParaRPr lang="en-CA"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Parsing Algorithm</a:t>
            </a:r>
            <a:endParaRPr lang="en-CA" dirty="0"/>
          </a:p>
        </p:txBody>
      </p:sp>
      <p:sp>
        <p:nvSpPr>
          <p:cNvPr id="4" name="Date Placeholder 3"/>
          <p:cNvSpPr>
            <a:spLocks noGrp="1"/>
          </p:cNvSpPr>
          <p:nvPr>
            <p:ph type="dt" sz="half" idx="10"/>
          </p:nvPr>
        </p:nvSpPr>
        <p:spPr/>
        <p:txBody>
          <a:bodyPr/>
          <a:lstStyle/>
          <a:p>
            <a:pPr>
              <a:defRPr/>
            </a:pPr>
            <a:fld id="{2A7D6D4E-0396-4D25-8CE6-6B9E25B6F9E1}" type="datetime1">
              <a:rPr lang="en-US" smtClean="0"/>
              <a:pPr>
                <a:defRPr/>
              </a:pPr>
              <a:t>7/11/2012</a:t>
            </a:fld>
            <a:endParaRPr lang="en-US"/>
          </a:p>
        </p:txBody>
      </p:sp>
      <p:sp>
        <p:nvSpPr>
          <p:cNvPr id="5" name="Footer Placeholder 4"/>
          <p:cNvSpPr>
            <a:spLocks noGrp="1"/>
          </p:cNvSpPr>
          <p:nvPr>
            <p:ph type="ftr" sz="quarter" idx="11"/>
          </p:nvPr>
        </p:nvSpPr>
        <p:spPr/>
        <p:txBody>
          <a:bodyPr/>
          <a:lstStyle/>
          <a:p>
            <a:pPr>
              <a:defRPr/>
            </a:pPr>
            <a:r>
              <a:rPr lang="en-US" smtClean="0"/>
              <a:t>© Shafiq Joty</a:t>
            </a:r>
            <a:endParaRPr lang="en-US"/>
          </a:p>
        </p:txBody>
      </p:sp>
      <p:sp>
        <p:nvSpPr>
          <p:cNvPr id="6" name="Slide Number Placeholder 5"/>
          <p:cNvSpPr>
            <a:spLocks noGrp="1"/>
          </p:cNvSpPr>
          <p:nvPr>
            <p:ph type="sldNum" sz="quarter" idx="12"/>
          </p:nvPr>
        </p:nvSpPr>
        <p:spPr/>
        <p:txBody>
          <a:bodyPr/>
          <a:lstStyle/>
          <a:p>
            <a:pPr>
              <a:defRPr/>
            </a:pPr>
            <a:fld id="{21A5F99B-F908-435A-91B8-09D5E4931BB1}" type="slidenum">
              <a:rPr lang="en-US" smtClean="0"/>
              <a:pPr>
                <a:defRPr/>
              </a:pPr>
              <a:t>15</a:t>
            </a:fld>
            <a:endParaRPr lang="en-US"/>
          </a:p>
        </p:txBody>
      </p:sp>
      <p:sp>
        <p:nvSpPr>
          <p:cNvPr id="7" name="TextBox 6"/>
          <p:cNvSpPr txBox="1"/>
          <p:nvPr/>
        </p:nvSpPr>
        <p:spPr>
          <a:xfrm>
            <a:off x="914400" y="1752600"/>
            <a:ext cx="6248400" cy="461665"/>
          </a:xfrm>
          <a:prstGeom prst="rect">
            <a:avLst/>
          </a:prstGeom>
          <a:solidFill>
            <a:srgbClr val="FFCCFF"/>
          </a:solidFill>
        </p:spPr>
        <p:txBody>
          <a:bodyPr wrap="square" rtlCol="0">
            <a:spAutoFit/>
          </a:bodyPr>
          <a:lstStyle/>
          <a:p>
            <a:r>
              <a:rPr lang="en-CA" sz="2400" dirty="0" smtClean="0">
                <a:solidFill>
                  <a:schemeClr val="tx1"/>
                </a:solidFill>
                <a:latin typeface="+mn-lt"/>
              </a:rPr>
              <a:t>Probabilistic CKY-like bottom-up algorithm</a:t>
            </a:r>
            <a:endParaRPr lang="en-CA" sz="2400" dirty="0">
              <a:solidFill>
                <a:schemeClr val="tx1"/>
              </a:solidFill>
              <a:latin typeface="+mn-lt"/>
            </a:endParaRPr>
          </a:p>
        </p:txBody>
      </p:sp>
      <p:graphicFrame>
        <p:nvGraphicFramePr>
          <p:cNvPr id="9" name="Table 8"/>
          <p:cNvGraphicFramePr>
            <a:graphicFrameLocks noGrp="1"/>
          </p:cNvGraphicFramePr>
          <p:nvPr/>
        </p:nvGraphicFramePr>
        <p:xfrm>
          <a:off x="5791200" y="2514600"/>
          <a:ext cx="2057400" cy="1676400"/>
        </p:xfrm>
        <a:graphic>
          <a:graphicData uri="http://schemas.openxmlformats.org/drawingml/2006/table">
            <a:tbl>
              <a:tblPr firstRow="1" bandRow="1">
                <a:tableStyleId>{5940675A-B579-460E-94D1-54222C63F5DA}</a:tableStyleId>
              </a:tblPr>
              <a:tblGrid>
                <a:gridCol w="514350"/>
                <a:gridCol w="514350"/>
                <a:gridCol w="514350"/>
                <a:gridCol w="514350"/>
              </a:tblGrid>
              <a:tr h="419100">
                <a:tc>
                  <a:txBody>
                    <a:bodyPr/>
                    <a:lstStyle/>
                    <a:p>
                      <a:endParaRPr lang="en-CA" dirty="0"/>
                    </a:p>
                  </a:txBody>
                  <a:tcPr>
                    <a:noFill/>
                  </a:tcPr>
                </a:tc>
                <a:tc>
                  <a:txBody>
                    <a:bodyPr/>
                    <a:lstStyle/>
                    <a:p>
                      <a:endParaRPr lang="en-CA" dirty="0"/>
                    </a:p>
                  </a:txBody>
                  <a:tcPr>
                    <a:solidFill>
                      <a:schemeClr val="bg1">
                        <a:lumMod val="75000"/>
                      </a:schemeClr>
                    </a:solidFill>
                  </a:tcPr>
                </a:tc>
                <a:tc>
                  <a:txBody>
                    <a:bodyPr/>
                    <a:lstStyle/>
                    <a:p>
                      <a:endParaRPr lang="en-CA" dirty="0"/>
                    </a:p>
                  </a:txBody>
                  <a:tcPr>
                    <a:solidFill>
                      <a:schemeClr val="bg1">
                        <a:lumMod val="75000"/>
                      </a:schemeClr>
                    </a:solidFill>
                  </a:tcPr>
                </a:tc>
                <a:tc>
                  <a:txBody>
                    <a:bodyPr/>
                    <a:lstStyle/>
                    <a:p>
                      <a:endParaRPr lang="en-CA" dirty="0"/>
                    </a:p>
                  </a:txBody>
                  <a:tcPr>
                    <a:solidFill>
                      <a:schemeClr val="bg1">
                        <a:lumMod val="75000"/>
                      </a:schemeClr>
                    </a:solidFill>
                  </a:tcPr>
                </a:tc>
              </a:tr>
              <a:tr h="419100">
                <a:tc>
                  <a:txBody>
                    <a:bodyPr/>
                    <a:lstStyle/>
                    <a:p>
                      <a:endParaRPr lang="en-CA"/>
                    </a:p>
                  </a:txBody>
                  <a:tcPr/>
                </a:tc>
                <a:tc>
                  <a:txBody>
                    <a:bodyPr/>
                    <a:lstStyle/>
                    <a:p>
                      <a:endParaRPr lang="en-CA" dirty="0"/>
                    </a:p>
                  </a:txBody>
                  <a:tcPr>
                    <a:noFill/>
                  </a:tcPr>
                </a:tc>
                <a:tc>
                  <a:txBody>
                    <a:bodyPr/>
                    <a:lstStyle/>
                    <a:p>
                      <a:endParaRPr lang="en-CA" dirty="0"/>
                    </a:p>
                  </a:txBody>
                  <a:tcPr>
                    <a:solidFill>
                      <a:schemeClr val="bg1">
                        <a:lumMod val="75000"/>
                      </a:schemeClr>
                    </a:solidFill>
                  </a:tcPr>
                </a:tc>
                <a:tc>
                  <a:txBody>
                    <a:bodyPr/>
                    <a:lstStyle/>
                    <a:p>
                      <a:endParaRPr lang="en-CA" dirty="0"/>
                    </a:p>
                  </a:txBody>
                  <a:tcPr>
                    <a:solidFill>
                      <a:schemeClr val="bg1">
                        <a:lumMod val="75000"/>
                      </a:schemeClr>
                    </a:solidFill>
                  </a:tcPr>
                </a:tc>
              </a:tr>
              <a:tr h="419100">
                <a:tc>
                  <a:txBody>
                    <a:bodyPr/>
                    <a:lstStyle/>
                    <a:p>
                      <a:endParaRPr lang="en-CA"/>
                    </a:p>
                  </a:txBody>
                  <a:tcPr/>
                </a:tc>
                <a:tc>
                  <a:txBody>
                    <a:bodyPr/>
                    <a:lstStyle/>
                    <a:p>
                      <a:endParaRPr lang="en-CA"/>
                    </a:p>
                  </a:txBody>
                  <a:tcPr/>
                </a:tc>
                <a:tc>
                  <a:txBody>
                    <a:bodyPr/>
                    <a:lstStyle/>
                    <a:p>
                      <a:endParaRPr lang="en-CA" dirty="0"/>
                    </a:p>
                  </a:txBody>
                  <a:tcPr>
                    <a:noFill/>
                  </a:tcPr>
                </a:tc>
                <a:tc>
                  <a:txBody>
                    <a:bodyPr/>
                    <a:lstStyle/>
                    <a:p>
                      <a:endParaRPr lang="en-CA" dirty="0"/>
                    </a:p>
                  </a:txBody>
                  <a:tcPr>
                    <a:solidFill>
                      <a:schemeClr val="bg1">
                        <a:lumMod val="75000"/>
                      </a:schemeClr>
                    </a:solidFill>
                  </a:tcPr>
                </a:tc>
              </a:tr>
              <a:tr h="419100">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tr>
            </a:tbl>
          </a:graphicData>
        </a:graphic>
      </p:graphicFrame>
      <p:sp>
        <p:nvSpPr>
          <p:cNvPr id="10" name="TextBox 9"/>
          <p:cNvSpPr txBox="1"/>
          <p:nvPr/>
        </p:nvSpPr>
        <p:spPr>
          <a:xfrm>
            <a:off x="1066800" y="3134380"/>
            <a:ext cx="1676400" cy="523220"/>
          </a:xfrm>
          <a:prstGeom prst="rect">
            <a:avLst/>
          </a:prstGeom>
          <a:noFill/>
        </p:spPr>
        <p:txBody>
          <a:bodyPr wrap="square" rtlCol="0">
            <a:spAutoFit/>
          </a:bodyPr>
          <a:lstStyle/>
          <a:p>
            <a:r>
              <a:rPr lang="en-CA" sz="2800" dirty="0" smtClean="0">
                <a:solidFill>
                  <a:schemeClr val="tx1"/>
                </a:solidFill>
                <a:latin typeface="+mn-lt"/>
              </a:rPr>
              <a:t>4 EDUs</a:t>
            </a:r>
            <a:endParaRPr lang="en-CA" sz="2800" dirty="0">
              <a:solidFill>
                <a:schemeClr val="tx1"/>
              </a:solidFill>
              <a:latin typeface="+mn-lt"/>
            </a:endParaRPr>
          </a:p>
        </p:txBody>
      </p:sp>
      <p:sp>
        <p:nvSpPr>
          <p:cNvPr id="11" name="Right Arrow 10"/>
          <p:cNvSpPr/>
          <p:nvPr/>
        </p:nvSpPr>
        <p:spPr bwMode="auto">
          <a:xfrm>
            <a:off x="3352800" y="3200400"/>
            <a:ext cx="1905000" cy="4572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12" name="TextBox 11"/>
          <p:cNvSpPr txBox="1"/>
          <p:nvPr/>
        </p:nvSpPr>
        <p:spPr>
          <a:xfrm>
            <a:off x="3581400" y="2667000"/>
            <a:ext cx="990600" cy="523220"/>
          </a:xfrm>
          <a:prstGeom prst="rect">
            <a:avLst/>
          </a:prstGeom>
          <a:noFill/>
        </p:spPr>
        <p:txBody>
          <a:bodyPr wrap="square" rtlCol="0">
            <a:spAutoFit/>
          </a:bodyPr>
          <a:lstStyle/>
          <a:p>
            <a:r>
              <a:rPr lang="en-CA" sz="2800" dirty="0" smtClean="0">
                <a:solidFill>
                  <a:schemeClr val="tx1"/>
                </a:solidFill>
                <a:latin typeface="+mn-lt"/>
              </a:rPr>
              <a:t>4</a:t>
            </a:r>
            <a:r>
              <a:rPr lang="az-Cyrl-AZ" sz="2800" dirty="0" smtClean="0">
                <a:solidFill>
                  <a:schemeClr val="tx1"/>
                </a:solidFill>
                <a:latin typeface="+mn-lt"/>
              </a:rPr>
              <a:t>Х</a:t>
            </a:r>
            <a:r>
              <a:rPr lang="en-CA" sz="2800" dirty="0" smtClean="0">
                <a:solidFill>
                  <a:schemeClr val="tx1"/>
                </a:solidFill>
                <a:latin typeface="+mn-lt"/>
              </a:rPr>
              <a:t>4</a:t>
            </a:r>
            <a:endParaRPr lang="en-CA" sz="2800" dirty="0">
              <a:solidFill>
                <a:schemeClr val="tx1"/>
              </a:solidFill>
              <a:latin typeface="+mn-lt"/>
            </a:endParaRPr>
          </a:p>
        </p:txBody>
      </p:sp>
      <p:sp>
        <p:nvSpPr>
          <p:cNvPr id="13" name="TextBox 12"/>
          <p:cNvSpPr txBox="1"/>
          <p:nvPr/>
        </p:nvSpPr>
        <p:spPr>
          <a:xfrm>
            <a:off x="4419600" y="3733800"/>
            <a:ext cx="1219200" cy="523220"/>
          </a:xfrm>
          <a:prstGeom prst="rect">
            <a:avLst/>
          </a:prstGeom>
          <a:noFill/>
        </p:spPr>
        <p:txBody>
          <a:bodyPr wrap="square" rtlCol="0">
            <a:spAutoFit/>
          </a:bodyPr>
          <a:lstStyle/>
          <a:p>
            <a:r>
              <a:rPr lang="en-CA" sz="2800" dirty="0" smtClean="0">
                <a:solidFill>
                  <a:schemeClr val="tx1"/>
                </a:solidFill>
                <a:latin typeface="+mn-lt"/>
              </a:rPr>
              <a:t>DPT</a:t>
            </a:r>
            <a:endParaRPr lang="en-CA" sz="2800" dirty="0">
              <a:solidFill>
                <a:schemeClr val="tx1"/>
              </a:solidFill>
              <a:latin typeface="+mn-lt"/>
            </a:endParaRPr>
          </a:p>
        </p:txBody>
      </p:sp>
      <p:sp>
        <p:nvSpPr>
          <p:cNvPr id="14" name="TextBox 13"/>
          <p:cNvSpPr txBox="1"/>
          <p:nvPr/>
        </p:nvSpPr>
        <p:spPr>
          <a:xfrm>
            <a:off x="6553200" y="4267200"/>
            <a:ext cx="457200" cy="523220"/>
          </a:xfrm>
          <a:prstGeom prst="rect">
            <a:avLst/>
          </a:prstGeom>
          <a:noFill/>
        </p:spPr>
        <p:txBody>
          <a:bodyPr wrap="square" rtlCol="0">
            <a:spAutoFit/>
          </a:bodyPr>
          <a:lstStyle/>
          <a:p>
            <a:r>
              <a:rPr lang="en-CA" sz="2800" b="1" dirty="0" smtClean="0">
                <a:solidFill>
                  <a:schemeClr val="tx1"/>
                </a:solidFill>
                <a:latin typeface="+mn-lt"/>
              </a:rPr>
              <a:t>T</a:t>
            </a:r>
            <a:endParaRPr lang="en-CA" sz="2800" b="1" dirty="0">
              <a:solidFill>
                <a:schemeClr val="tx1"/>
              </a:solidFill>
              <a:latin typeface="+mn-lt"/>
            </a:endParaRPr>
          </a:p>
        </p:txBody>
      </p:sp>
      <p:sp>
        <p:nvSpPr>
          <p:cNvPr id="15" name="TextBox 14"/>
          <p:cNvSpPr txBox="1"/>
          <p:nvPr/>
        </p:nvSpPr>
        <p:spPr>
          <a:xfrm>
            <a:off x="1066800" y="4724400"/>
            <a:ext cx="4419600" cy="523220"/>
          </a:xfrm>
          <a:prstGeom prst="rect">
            <a:avLst/>
          </a:prstGeom>
          <a:noFill/>
        </p:spPr>
        <p:txBody>
          <a:bodyPr wrap="square" rtlCol="0">
            <a:spAutoFit/>
          </a:bodyPr>
          <a:lstStyle/>
          <a:p>
            <a:pPr algn="ctr"/>
            <a:r>
              <a:rPr lang="en-CA" sz="2800" b="1" dirty="0" smtClean="0">
                <a:solidFill>
                  <a:schemeClr val="tx1"/>
                </a:solidFill>
                <a:latin typeface="+mn-lt"/>
              </a:rPr>
              <a:t>T(</a:t>
            </a:r>
            <a:r>
              <a:rPr lang="en-CA" sz="2800" b="1" dirty="0" err="1" smtClean="0">
                <a:solidFill>
                  <a:schemeClr val="tx1"/>
                </a:solidFill>
                <a:latin typeface="+mn-lt"/>
              </a:rPr>
              <a:t>i</a:t>
            </a:r>
            <a:r>
              <a:rPr lang="en-CA" sz="2800" b="1" dirty="0" smtClean="0">
                <a:solidFill>
                  <a:schemeClr val="tx1"/>
                </a:solidFill>
                <a:latin typeface="+mn-lt"/>
              </a:rPr>
              <a:t>, j) = P(R[</a:t>
            </a:r>
            <a:r>
              <a:rPr lang="en-CA" sz="2800" b="1" dirty="0" err="1" smtClean="0">
                <a:solidFill>
                  <a:schemeClr val="tx1"/>
                </a:solidFill>
                <a:latin typeface="+mn-lt"/>
              </a:rPr>
              <a:t>i</a:t>
            </a:r>
            <a:r>
              <a:rPr lang="en-CA" sz="2800" b="1" dirty="0" smtClean="0">
                <a:solidFill>
                  <a:schemeClr val="tx1"/>
                </a:solidFill>
                <a:latin typeface="+mn-lt"/>
              </a:rPr>
              <a:t>, m, j])</a:t>
            </a:r>
            <a:endParaRPr lang="en-CA" sz="2800" b="1" dirty="0">
              <a:solidFill>
                <a:schemeClr val="tx1"/>
              </a:solidFill>
              <a:latin typeface="+mn-lt"/>
            </a:endParaRPr>
          </a:p>
        </p:txBody>
      </p:sp>
      <p:sp>
        <p:nvSpPr>
          <p:cNvPr id="16" name="TextBox 15"/>
          <p:cNvSpPr txBox="1"/>
          <p:nvPr/>
        </p:nvSpPr>
        <p:spPr>
          <a:xfrm>
            <a:off x="1066800" y="5486400"/>
            <a:ext cx="5334000" cy="523220"/>
          </a:xfrm>
          <a:prstGeom prst="rect">
            <a:avLst/>
          </a:prstGeom>
          <a:noFill/>
        </p:spPr>
        <p:txBody>
          <a:bodyPr wrap="square" rtlCol="0">
            <a:spAutoFit/>
          </a:bodyPr>
          <a:lstStyle/>
          <a:p>
            <a:pPr algn="ctr"/>
            <a:r>
              <a:rPr lang="en-CA" sz="2800" b="1" dirty="0" smtClean="0">
                <a:solidFill>
                  <a:schemeClr val="tx1"/>
                </a:solidFill>
                <a:latin typeface="+mn-lt"/>
              </a:rPr>
              <a:t>m = </a:t>
            </a:r>
            <a:r>
              <a:rPr lang="en-CA" sz="2800" b="1" dirty="0" err="1" smtClean="0">
                <a:solidFill>
                  <a:schemeClr val="tx1"/>
                </a:solidFill>
                <a:latin typeface="+mn-lt"/>
              </a:rPr>
              <a:t>argmax</a:t>
            </a:r>
            <a:r>
              <a:rPr lang="en-CA" sz="2800" b="1" dirty="0" smtClean="0">
                <a:solidFill>
                  <a:schemeClr val="tx1"/>
                </a:solidFill>
                <a:latin typeface="+mn-lt"/>
              </a:rPr>
              <a:t> </a:t>
            </a:r>
            <a:r>
              <a:rPr lang="en-CA" sz="2800" b="1" baseline="-25000" dirty="0" err="1" smtClean="0">
                <a:solidFill>
                  <a:schemeClr val="tx1"/>
                </a:solidFill>
                <a:latin typeface="+mn-lt"/>
              </a:rPr>
              <a:t>i</a:t>
            </a:r>
            <a:r>
              <a:rPr lang="en-CA" sz="2800" b="1" baseline="-25000" dirty="0" smtClean="0">
                <a:solidFill>
                  <a:schemeClr val="tx1"/>
                </a:solidFill>
                <a:latin typeface="+mn-lt"/>
              </a:rPr>
              <a:t> ≤ k </a:t>
            </a:r>
            <a:r>
              <a:rPr lang="en-CA" sz="2800" b="1" baseline="-25000" dirty="0" smtClean="0">
                <a:solidFill>
                  <a:schemeClr val="tx1"/>
                </a:solidFill>
              </a:rPr>
              <a:t>≤</a:t>
            </a:r>
            <a:r>
              <a:rPr lang="en-CA" sz="2800" b="1" baseline="-25000" dirty="0" smtClean="0">
                <a:solidFill>
                  <a:schemeClr val="tx1"/>
                </a:solidFill>
                <a:latin typeface="+mn-lt"/>
              </a:rPr>
              <a:t> j</a:t>
            </a:r>
            <a:r>
              <a:rPr lang="en-CA" sz="2800" b="1" dirty="0" smtClean="0">
                <a:solidFill>
                  <a:schemeClr val="tx1"/>
                </a:solidFill>
                <a:latin typeface="+mn-lt"/>
              </a:rPr>
              <a:t> P(R[</a:t>
            </a:r>
            <a:r>
              <a:rPr lang="en-CA" sz="2800" b="1" dirty="0" err="1" smtClean="0">
                <a:solidFill>
                  <a:schemeClr val="tx1"/>
                </a:solidFill>
                <a:latin typeface="+mn-lt"/>
              </a:rPr>
              <a:t>i</a:t>
            </a:r>
            <a:r>
              <a:rPr lang="en-CA" sz="2800" b="1" dirty="0" smtClean="0">
                <a:solidFill>
                  <a:schemeClr val="tx1"/>
                </a:solidFill>
                <a:latin typeface="+mn-lt"/>
              </a:rPr>
              <a:t>, k, j])</a:t>
            </a:r>
            <a:endParaRPr lang="en-CA" sz="2800" b="1" dirty="0">
              <a:solidFill>
                <a:schemeClr val="tx1"/>
              </a:solidFill>
              <a:latin typeface="+mn-lt"/>
            </a:endParaRPr>
          </a:p>
        </p:txBody>
      </p:sp>
      <p:sp>
        <p:nvSpPr>
          <p:cNvPr id="17" name="TextBox 16"/>
          <p:cNvSpPr txBox="1"/>
          <p:nvPr/>
        </p:nvSpPr>
        <p:spPr>
          <a:xfrm>
            <a:off x="6553200" y="5417403"/>
            <a:ext cx="2514600" cy="830997"/>
          </a:xfrm>
          <a:prstGeom prst="rect">
            <a:avLst/>
          </a:prstGeom>
          <a:noFill/>
          <a:ln>
            <a:solidFill>
              <a:schemeClr val="tx1"/>
            </a:solidFill>
          </a:ln>
        </p:spPr>
        <p:txBody>
          <a:bodyPr wrap="square" rtlCol="0" anchor="ctr" anchorCtr="1">
            <a:spAutoFit/>
          </a:bodyPr>
          <a:lstStyle/>
          <a:p>
            <a:r>
              <a:rPr lang="en-CA" sz="2400" dirty="0" smtClean="0">
                <a:solidFill>
                  <a:schemeClr val="tx1"/>
                </a:solidFill>
                <a:latin typeface="+mn-lt"/>
              </a:rPr>
              <a:t>R ranges over set of relations</a:t>
            </a:r>
            <a:endParaRPr lang="en-CA" sz="2400" dirty="0">
              <a:solidFill>
                <a:schemeClr val="tx1"/>
              </a:solidFill>
              <a:latin typeface="+mn-lt"/>
            </a:endParaRPr>
          </a:p>
        </p:txBody>
      </p:sp>
      <p:sp>
        <p:nvSpPr>
          <p:cNvPr id="18" name="TextBox 17"/>
          <p:cNvSpPr txBox="1"/>
          <p:nvPr/>
        </p:nvSpPr>
        <p:spPr>
          <a:xfrm>
            <a:off x="2209800" y="6400800"/>
            <a:ext cx="3810000" cy="523220"/>
          </a:xfrm>
          <a:prstGeom prst="rect">
            <a:avLst/>
          </a:prstGeom>
          <a:solidFill>
            <a:schemeClr val="accent2">
              <a:lumMod val="40000"/>
              <a:lumOff val="60000"/>
              <a:alpha val="64000"/>
            </a:schemeClr>
          </a:solidFill>
        </p:spPr>
        <p:txBody>
          <a:bodyPr wrap="square" rtlCol="0">
            <a:spAutoFit/>
          </a:bodyPr>
          <a:lstStyle/>
          <a:p>
            <a:r>
              <a:rPr lang="en-CA" sz="2800" dirty="0" smtClean="0">
                <a:solidFill>
                  <a:schemeClr val="tx1"/>
                </a:solidFill>
                <a:latin typeface="+mn-lt"/>
              </a:rPr>
              <a:t>Finds global optimal</a:t>
            </a:r>
            <a:endParaRPr lang="en-CA" sz="2800" dirty="0">
              <a:solidFill>
                <a:schemeClr val="tx1"/>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par>
                                <p:cTn id="27" presetID="3" presetClass="entr" presetSubtype="1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linds(horizontal)">
                                      <p:cBhvr>
                                        <p:cTn id="34" dur="500"/>
                                        <p:tgtEl>
                                          <p:spTgt spid="1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linds(horizontal)">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linds(horizontal)">
                                      <p:cBhvr>
                                        <p:cTn id="4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bldP spid="14" grpId="0"/>
      <p:bldP spid="15" grpId="0"/>
      <p:bldP spid="16" grpId="0"/>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Outline</a:t>
            </a:r>
            <a:endParaRPr lang="en-CA" dirty="0"/>
          </a:p>
        </p:txBody>
      </p:sp>
      <p:sp>
        <p:nvSpPr>
          <p:cNvPr id="4" name="Date Placeholder 3"/>
          <p:cNvSpPr>
            <a:spLocks noGrp="1"/>
          </p:cNvSpPr>
          <p:nvPr>
            <p:ph type="dt" sz="half" idx="10"/>
          </p:nvPr>
        </p:nvSpPr>
        <p:spPr/>
        <p:txBody>
          <a:bodyPr/>
          <a:lstStyle/>
          <a:p>
            <a:pPr>
              <a:defRPr/>
            </a:pPr>
            <a:fld id="{2A7D6D4E-0396-4D25-8CE6-6B9E25B6F9E1}" type="datetime1">
              <a:rPr lang="en-US" smtClean="0"/>
              <a:pPr>
                <a:defRPr/>
              </a:pPr>
              <a:t>7/12/2012</a:t>
            </a:fld>
            <a:endParaRPr lang="en-US"/>
          </a:p>
        </p:txBody>
      </p:sp>
      <p:sp>
        <p:nvSpPr>
          <p:cNvPr id="5" name="Footer Placeholder 4"/>
          <p:cNvSpPr>
            <a:spLocks noGrp="1"/>
          </p:cNvSpPr>
          <p:nvPr>
            <p:ph type="ftr" sz="quarter" idx="11"/>
          </p:nvPr>
        </p:nvSpPr>
        <p:spPr/>
        <p:txBody>
          <a:bodyPr/>
          <a:lstStyle/>
          <a:p>
            <a:pPr>
              <a:defRPr/>
            </a:pPr>
            <a:r>
              <a:rPr lang="en-US" smtClean="0"/>
              <a:t>© Shafiq Joty</a:t>
            </a:r>
            <a:endParaRPr lang="en-US"/>
          </a:p>
        </p:txBody>
      </p:sp>
      <p:sp>
        <p:nvSpPr>
          <p:cNvPr id="6" name="Slide Number Placeholder 5"/>
          <p:cNvSpPr>
            <a:spLocks noGrp="1"/>
          </p:cNvSpPr>
          <p:nvPr>
            <p:ph type="sldNum" sz="quarter" idx="12"/>
          </p:nvPr>
        </p:nvSpPr>
        <p:spPr/>
        <p:txBody>
          <a:bodyPr/>
          <a:lstStyle/>
          <a:p>
            <a:pPr>
              <a:defRPr/>
            </a:pPr>
            <a:fld id="{21A5F99B-F908-435A-91B8-09D5E4931BB1}" type="slidenum">
              <a:rPr lang="en-US" smtClean="0"/>
              <a:pPr>
                <a:defRPr/>
              </a:pPr>
              <a:t>16</a:t>
            </a:fld>
            <a:endParaRPr lang="en-US"/>
          </a:p>
        </p:txBody>
      </p:sp>
      <p:sp>
        <p:nvSpPr>
          <p:cNvPr id="9" name="TextBox 8"/>
          <p:cNvSpPr txBox="1"/>
          <p:nvPr/>
        </p:nvSpPr>
        <p:spPr>
          <a:xfrm>
            <a:off x="1905000" y="2057400"/>
            <a:ext cx="7162800" cy="4401205"/>
          </a:xfrm>
          <a:prstGeom prst="rect">
            <a:avLst/>
          </a:prstGeom>
          <a:noFill/>
        </p:spPr>
        <p:txBody>
          <a:bodyPr wrap="square" rtlCol="0">
            <a:spAutoFit/>
          </a:bodyPr>
          <a:lstStyle/>
          <a:p>
            <a:pPr>
              <a:buFont typeface="Arial" pitchFamily="34" charset="0"/>
              <a:buChar char="•"/>
            </a:pPr>
            <a:r>
              <a:rPr lang="en-CA" sz="4000" dirty="0" smtClean="0">
                <a:solidFill>
                  <a:schemeClr val="tx1"/>
                </a:solidFill>
                <a:latin typeface="+mn-lt"/>
              </a:rPr>
              <a:t> Previous work</a:t>
            </a:r>
          </a:p>
          <a:p>
            <a:pPr>
              <a:buFont typeface="Arial" pitchFamily="34" charset="0"/>
              <a:buChar char="•"/>
            </a:pPr>
            <a:r>
              <a:rPr lang="en-CA" sz="4000" dirty="0" smtClean="0">
                <a:solidFill>
                  <a:schemeClr val="tx1"/>
                </a:solidFill>
                <a:latin typeface="+mn-lt"/>
              </a:rPr>
              <a:t> Discourse parser</a:t>
            </a:r>
          </a:p>
          <a:p>
            <a:pPr>
              <a:buFont typeface="Arial" pitchFamily="34" charset="0"/>
              <a:buChar char="•"/>
            </a:pPr>
            <a:r>
              <a:rPr lang="en-CA" sz="4000" dirty="0" smtClean="0">
                <a:solidFill>
                  <a:schemeClr val="tx1"/>
                </a:solidFill>
                <a:latin typeface="+mn-lt"/>
              </a:rPr>
              <a:t> Discourse segmenter</a:t>
            </a:r>
          </a:p>
          <a:p>
            <a:pPr>
              <a:buFont typeface="Arial" pitchFamily="34" charset="0"/>
              <a:buChar char="•"/>
            </a:pPr>
            <a:r>
              <a:rPr lang="en-CA" sz="4000" dirty="0" smtClean="0">
                <a:solidFill>
                  <a:schemeClr val="tx1"/>
                </a:solidFill>
                <a:latin typeface="+mn-lt"/>
              </a:rPr>
              <a:t> Corpora/datasets</a:t>
            </a:r>
          </a:p>
          <a:p>
            <a:pPr>
              <a:buFont typeface="Arial" pitchFamily="34" charset="0"/>
              <a:buChar char="•"/>
            </a:pPr>
            <a:r>
              <a:rPr lang="en-CA" sz="4000" dirty="0" smtClean="0">
                <a:solidFill>
                  <a:schemeClr val="tx1"/>
                </a:solidFill>
                <a:latin typeface="+mn-lt"/>
              </a:rPr>
              <a:t> Evaluation metrics</a:t>
            </a:r>
          </a:p>
          <a:p>
            <a:pPr>
              <a:buFont typeface="Arial" pitchFamily="34" charset="0"/>
              <a:buChar char="•"/>
            </a:pPr>
            <a:r>
              <a:rPr lang="en-CA" sz="4000" dirty="0" smtClean="0">
                <a:solidFill>
                  <a:schemeClr val="tx1"/>
                </a:solidFill>
                <a:latin typeface="+mn-lt"/>
              </a:rPr>
              <a:t> Experiments</a:t>
            </a:r>
          </a:p>
          <a:p>
            <a:pPr>
              <a:buFont typeface="Arial" pitchFamily="34" charset="0"/>
              <a:buChar char="•"/>
            </a:pPr>
            <a:r>
              <a:rPr lang="en-CA" sz="4000" dirty="0" smtClean="0">
                <a:solidFill>
                  <a:schemeClr val="tx1"/>
                </a:solidFill>
                <a:latin typeface="+mn-lt"/>
              </a:rPr>
              <a:t> Conclusion and future work</a:t>
            </a:r>
            <a:endParaRPr lang="en-CA" dirty="0">
              <a:solidFill>
                <a:schemeClr val="tx1"/>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childTnLst>
                                    <p:set>
                                      <p:cBhvr override="childStyle">
                                        <p:cTn id="6" dur="indefinite"/>
                                        <p:tgtEl>
                                          <p:spTgt spid="9">
                                            <p:txEl>
                                              <p:pRg st="2" end="2"/>
                                            </p:txEl>
                                          </p:spTgt>
                                        </p:tgtEl>
                                        <p:attrNameLst>
                                          <p:attrName>style.fontStyle</p:attrName>
                                        </p:attrNameLst>
                                      </p:cBhvr>
                                      <p:to>
                                        <p:strVal val="normal"/>
                                      </p:to>
                                    </p:set>
                                    <p:set>
                                      <p:cBhvr override="childStyle">
                                        <p:cTn id="7" dur="indefinite"/>
                                        <p:tgtEl>
                                          <p:spTgt spid="9">
                                            <p:txEl>
                                              <p:pRg st="2" end="2"/>
                                            </p:txEl>
                                          </p:spTgt>
                                        </p:tgtEl>
                                        <p:attrNameLst>
                                          <p:attrName>style.fontWeight</p:attrName>
                                        </p:attrNameLst>
                                      </p:cBhvr>
                                      <p:to>
                                        <p:strVal val="bold"/>
                                      </p:to>
                                    </p:set>
                                    <p:set>
                                      <p:cBhvr override="childStyle">
                                        <p:cTn id="8" dur="indefinite"/>
                                        <p:tgtEl>
                                          <p:spTgt spid="9">
                                            <p:txEl>
                                              <p:pRg st="2" end="2"/>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Discourse Segmentation</a:t>
            </a:r>
            <a:endParaRPr lang="en-CA" dirty="0"/>
          </a:p>
        </p:txBody>
      </p:sp>
      <p:sp>
        <p:nvSpPr>
          <p:cNvPr id="4" name="Date Placeholder 3"/>
          <p:cNvSpPr>
            <a:spLocks noGrp="1"/>
          </p:cNvSpPr>
          <p:nvPr>
            <p:ph type="dt" sz="half" idx="10"/>
          </p:nvPr>
        </p:nvSpPr>
        <p:spPr/>
        <p:txBody>
          <a:bodyPr/>
          <a:lstStyle/>
          <a:p>
            <a:pPr>
              <a:defRPr/>
            </a:pPr>
            <a:fld id="{2A7D6D4E-0396-4D25-8CE6-6B9E25B6F9E1}" type="datetime1">
              <a:rPr lang="en-US" smtClean="0"/>
              <a:pPr>
                <a:defRPr/>
              </a:pPr>
              <a:t>7/12/2012</a:t>
            </a:fld>
            <a:endParaRPr lang="en-US"/>
          </a:p>
        </p:txBody>
      </p:sp>
      <p:sp>
        <p:nvSpPr>
          <p:cNvPr id="5" name="Footer Placeholder 4"/>
          <p:cNvSpPr>
            <a:spLocks noGrp="1"/>
          </p:cNvSpPr>
          <p:nvPr>
            <p:ph type="ftr" sz="quarter" idx="11"/>
          </p:nvPr>
        </p:nvSpPr>
        <p:spPr/>
        <p:txBody>
          <a:bodyPr/>
          <a:lstStyle/>
          <a:p>
            <a:pPr>
              <a:defRPr/>
            </a:pPr>
            <a:r>
              <a:rPr lang="en-US" smtClean="0"/>
              <a:t>© Shafiq Joty</a:t>
            </a:r>
            <a:endParaRPr lang="en-US"/>
          </a:p>
        </p:txBody>
      </p:sp>
      <p:sp>
        <p:nvSpPr>
          <p:cNvPr id="6" name="Slide Number Placeholder 5"/>
          <p:cNvSpPr>
            <a:spLocks noGrp="1"/>
          </p:cNvSpPr>
          <p:nvPr>
            <p:ph type="sldNum" sz="quarter" idx="12"/>
          </p:nvPr>
        </p:nvSpPr>
        <p:spPr/>
        <p:txBody>
          <a:bodyPr/>
          <a:lstStyle/>
          <a:p>
            <a:pPr>
              <a:defRPr/>
            </a:pPr>
            <a:fld id="{21A5F99B-F908-435A-91B8-09D5E4931BB1}" type="slidenum">
              <a:rPr lang="en-US" smtClean="0"/>
              <a:pPr>
                <a:defRPr/>
              </a:pPr>
              <a:t>17</a:t>
            </a:fld>
            <a:endParaRPr lang="en-US" dirty="0"/>
          </a:p>
        </p:txBody>
      </p:sp>
      <p:sp>
        <p:nvSpPr>
          <p:cNvPr id="7" name="TextBox 6"/>
          <p:cNvSpPr txBox="1"/>
          <p:nvPr/>
        </p:nvSpPr>
        <p:spPr>
          <a:xfrm>
            <a:off x="533400" y="1828801"/>
            <a:ext cx="8991600" cy="830997"/>
          </a:xfrm>
          <a:prstGeom prst="rect">
            <a:avLst/>
          </a:prstGeom>
          <a:noFill/>
          <a:ln>
            <a:solidFill>
              <a:srgbClr val="C00000"/>
            </a:solidFill>
          </a:ln>
        </p:spPr>
        <p:txBody>
          <a:bodyPr wrap="square" rtlCol="0">
            <a:spAutoFit/>
          </a:bodyPr>
          <a:lstStyle/>
          <a:p>
            <a:pPr algn="just"/>
            <a:r>
              <a:rPr lang="en-CA" sz="2400" i="1" dirty="0" smtClean="0">
                <a:solidFill>
                  <a:schemeClr val="tx1"/>
                </a:solidFill>
                <a:latin typeface="+mn-lt"/>
              </a:rPr>
              <a:t>The bank was hamstrung in its efforts to face the challenges of a changing market by its links to the government, analysts say. </a:t>
            </a:r>
            <a:endParaRPr lang="en-CA" sz="2400" i="1" dirty="0">
              <a:solidFill>
                <a:schemeClr val="tx1"/>
              </a:solidFill>
              <a:latin typeface="+mn-lt"/>
            </a:endParaRPr>
          </a:p>
        </p:txBody>
      </p:sp>
      <p:sp>
        <p:nvSpPr>
          <p:cNvPr id="9" name="Down Arrow 8"/>
          <p:cNvSpPr/>
          <p:nvPr/>
        </p:nvSpPr>
        <p:spPr bwMode="auto">
          <a:xfrm>
            <a:off x="4648200" y="2743200"/>
            <a:ext cx="457200" cy="533400"/>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21" name="TextBox 20"/>
          <p:cNvSpPr txBox="1"/>
          <p:nvPr/>
        </p:nvSpPr>
        <p:spPr>
          <a:xfrm>
            <a:off x="381000" y="3330714"/>
            <a:ext cx="2819400" cy="707886"/>
          </a:xfrm>
          <a:prstGeom prst="rect">
            <a:avLst/>
          </a:prstGeom>
          <a:noFill/>
          <a:ln>
            <a:solidFill>
              <a:srgbClr val="C00000"/>
            </a:solidFill>
          </a:ln>
        </p:spPr>
        <p:txBody>
          <a:bodyPr wrap="square" rtlCol="0">
            <a:spAutoFit/>
          </a:bodyPr>
          <a:lstStyle/>
          <a:p>
            <a:r>
              <a:rPr lang="en-CA" sz="2000" i="1" dirty="0" smtClean="0">
                <a:solidFill>
                  <a:schemeClr val="tx1"/>
                </a:solidFill>
                <a:latin typeface="+mn-lt"/>
              </a:rPr>
              <a:t>The bank was hamstrung in its efforts</a:t>
            </a:r>
            <a:endParaRPr lang="en-CA" sz="2000" i="1" dirty="0">
              <a:solidFill>
                <a:schemeClr val="tx1"/>
              </a:solidFill>
              <a:latin typeface="+mn-lt"/>
            </a:endParaRPr>
          </a:p>
        </p:txBody>
      </p:sp>
      <p:sp>
        <p:nvSpPr>
          <p:cNvPr id="22" name="TextBox 21"/>
          <p:cNvSpPr txBox="1"/>
          <p:nvPr/>
        </p:nvSpPr>
        <p:spPr>
          <a:xfrm>
            <a:off x="3352800" y="3269159"/>
            <a:ext cx="4572000" cy="769441"/>
          </a:xfrm>
          <a:prstGeom prst="rect">
            <a:avLst/>
          </a:prstGeom>
          <a:noFill/>
          <a:ln>
            <a:solidFill>
              <a:srgbClr val="C00000"/>
            </a:solidFill>
          </a:ln>
        </p:spPr>
        <p:txBody>
          <a:bodyPr wrap="square" rtlCol="0">
            <a:spAutoFit/>
          </a:bodyPr>
          <a:lstStyle/>
          <a:p>
            <a:r>
              <a:rPr lang="en-CA" sz="2000" i="1" dirty="0" smtClean="0">
                <a:solidFill>
                  <a:schemeClr val="tx1"/>
                </a:solidFill>
                <a:latin typeface="+mn-lt"/>
              </a:rPr>
              <a:t>to face the challenges of a changing </a:t>
            </a:r>
          </a:p>
          <a:p>
            <a:r>
              <a:rPr lang="en-CA" sz="2000" i="1" dirty="0" smtClean="0">
                <a:solidFill>
                  <a:schemeClr val="tx1"/>
                </a:solidFill>
                <a:latin typeface="+mn-lt"/>
              </a:rPr>
              <a:t>market by its links to the government,</a:t>
            </a:r>
            <a:r>
              <a:rPr lang="en-CA" sz="2400" i="1" dirty="0" smtClean="0">
                <a:solidFill>
                  <a:schemeClr val="tx1"/>
                </a:solidFill>
                <a:latin typeface="+mn-lt"/>
              </a:rPr>
              <a:t> </a:t>
            </a:r>
            <a:endParaRPr lang="en-CA" sz="2400" i="1" dirty="0">
              <a:solidFill>
                <a:schemeClr val="tx1"/>
              </a:solidFill>
              <a:latin typeface="+mn-lt"/>
            </a:endParaRPr>
          </a:p>
        </p:txBody>
      </p:sp>
      <p:sp>
        <p:nvSpPr>
          <p:cNvPr id="23" name="TextBox 22"/>
          <p:cNvSpPr txBox="1"/>
          <p:nvPr/>
        </p:nvSpPr>
        <p:spPr>
          <a:xfrm>
            <a:off x="8001000" y="3409890"/>
            <a:ext cx="1676400" cy="400110"/>
          </a:xfrm>
          <a:prstGeom prst="rect">
            <a:avLst/>
          </a:prstGeom>
          <a:noFill/>
          <a:ln>
            <a:solidFill>
              <a:srgbClr val="C00000"/>
            </a:solidFill>
          </a:ln>
        </p:spPr>
        <p:txBody>
          <a:bodyPr wrap="square" rtlCol="0">
            <a:spAutoFit/>
          </a:bodyPr>
          <a:lstStyle/>
          <a:p>
            <a:pPr algn="just"/>
            <a:r>
              <a:rPr lang="en-CA" sz="2000" i="1" dirty="0" smtClean="0">
                <a:solidFill>
                  <a:schemeClr val="tx1"/>
                </a:solidFill>
                <a:latin typeface="+mn-lt"/>
              </a:rPr>
              <a:t>analysts say. </a:t>
            </a:r>
            <a:endParaRPr lang="en-CA" sz="2000" i="1" dirty="0">
              <a:solidFill>
                <a:schemeClr val="tx1"/>
              </a:solidFill>
              <a:latin typeface="+mn-lt"/>
            </a:endParaRPr>
          </a:p>
        </p:txBody>
      </p:sp>
      <p:sp>
        <p:nvSpPr>
          <p:cNvPr id="25" name="TextBox 24"/>
          <p:cNvSpPr txBox="1"/>
          <p:nvPr/>
        </p:nvSpPr>
        <p:spPr>
          <a:xfrm>
            <a:off x="990600" y="2743200"/>
            <a:ext cx="3352800" cy="400110"/>
          </a:xfrm>
          <a:prstGeom prst="rect">
            <a:avLst/>
          </a:prstGeom>
          <a:noFill/>
          <a:ln>
            <a:solidFill>
              <a:srgbClr val="C00000"/>
            </a:solidFill>
          </a:ln>
        </p:spPr>
        <p:txBody>
          <a:bodyPr wrap="square" rtlCol="0">
            <a:spAutoFit/>
          </a:bodyPr>
          <a:lstStyle/>
          <a:p>
            <a:pPr algn="just"/>
            <a:r>
              <a:rPr lang="en-CA" sz="2000" b="1" dirty="0" smtClean="0">
                <a:solidFill>
                  <a:srgbClr val="0000FF"/>
                </a:solidFill>
                <a:latin typeface="+mn-lt"/>
              </a:rPr>
              <a:t>Discourse Segmentation</a:t>
            </a:r>
            <a:endParaRPr lang="en-CA" sz="2000" b="1" dirty="0">
              <a:solidFill>
                <a:srgbClr val="0000FF"/>
              </a:solidFill>
              <a:latin typeface="+mn-lt"/>
            </a:endParaRPr>
          </a:p>
        </p:txBody>
      </p:sp>
      <p:sp>
        <p:nvSpPr>
          <p:cNvPr id="15" name="Rounded Rectangular Callout 14"/>
          <p:cNvSpPr/>
          <p:nvPr/>
        </p:nvSpPr>
        <p:spPr bwMode="auto">
          <a:xfrm>
            <a:off x="609600" y="4114800"/>
            <a:ext cx="1295400" cy="457200"/>
          </a:xfrm>
          <a:prstGeom prst="wedgeRoundRectCallout">
            <a:avLst>
              <a:gd name="adj1" fmla="val 55834"/>
              <a:gd name="adj2" fmla="val -68055"/>
              <a:gd name="adj3" fmla="val 16667"/>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500" b="0" i="0" u="none" strike="noStrike" cap="none" normalizeH="0" baseline="0" dirty="0" smtClean="0">
                <a:ln>
                  <a:noFill/>
                </a:ln>
                <a:solidFill>
                  <a:schemeClr val="tx1"/>
                </a:solidFill>
                <a:effectLst/>
                <a:latin typeface="Times New Roman" pitchFamily="18" charset="0"/>
              </a:rPr>
              <a:t>EDU</a:t>
            </a:r>
          </a:p>
        </p:txBody>
      </p:sp>
      <p:sp>
        <p:nvSpPr>
          <p:cNvPr id="16" name="Rounded Rectangular Callout 15"/>
          <p:cNvSpPr/>
          <p:nvPr/>
        </p:nvSpPr>
        <p:spPr bwMode="auto">
          <a:xfrm>
            <a:off x="8153400" y="3962400"/>
            <a:ext cx="1295400" cy="457200"/>
          </a:xfrm>
          <a:prstGeom prst="wedgeRoundRectCallout">
            <a:avLst>
              <a:gd name="adj1" fmla="val 55834"/>
              <a:gd name="adj2" fmla="val -68055"/>
              <a:gd name="adj3" fmla="val 16667"/>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500" b="0" i="0" u="none" strike="noStrike" cap="none" normalizeH="0" baseline="0" dirty="0" smtClean="0">
                <a:ln>
                  <a:noFill/>
                </a:ln>
                <a:solidFill>
                  <a:schemeClr val="tx1"/>
                </a:solidFill>
                <a:effectLst/>
                <a:latin typeface="Times New Roman" pitchFamily="18" charset="0"/>
              </a:rPr>
              <a:t>EDU</a:t>
            </a:r>
          </a:p>
        </p:txBody>
      </p:sp>
      <p:sp>
        <p:nvSpPr>
          <p:cNvPr id="17" name="Rounded Rectangular Callout 16"/>
          <p:cNvSpPr/>
          <p:nvPr/>
        </p:nvSpPr>
        <p:spPr bwMode="auto">
          <a:xfrm>
            <a:off x="3886200" y="4114800"/>
            <a:ext cx="1295400" cy="457200"/>
          </a:xfrm>
          <a:prstGeom prst="wedgeRoundRectCallout">
            <a:avLst>
              <a:gd name="adj1" fmla="val 55834"/>
              <a:gd name="adj2" fmla="val -68055"/>
              <a:gd name="adj3" fmla="val 16667"/>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500" b="0" i="0" u="none" strike="noStrike" cap="none" normalizeH="0" baseline="0" dirty="0" smtClean="0">
                <a:ln>
                  <a:noFill/>
                </a:ln>
                <a:solidFill>
                  <a:schemeClr val="tx1"/>
                </a:solidFill>
                <a:effectLst/>
                <a:latin typeface="Times New Roman" pitchFamily="18" charset="0"/>
              </a:rPr>
              <a:t>EDU</a:t>
            </a:r>
          </a:p>
        </p:txBody>
      </p:sp>
      <p:sp>
        <p:nvSpPr>
          <p:cNvPr id="18" name="TextBox 17"/>
          <p:cNvSpPr txBox="1"/>
          <p:nvPr/>
        </p:nvSpPr>
        <p:spPr>
          <a:xfrm>
            <a:off x="381000" y="4876800"/>
            <a:ext cx="9144000" cy="954107"/>
          </a:xfrm>
          <a:prstGeom prst="rect">
            <a:avLst/>
          </a:prstGeom>
          <a:solidFill>
            <a:schemeClr val="accent2">
              <a:lumMod val="40000"/>
              <a:lumOff val="60000"/>
              <a:alpha val="74000"/>
            </a:schemeClr>
          </a:solidFill>
        </p:spPr>
        <p:txBody>
          <a:bodyPr wrap="square" rtlCol="0">
            <a:spAutoFit/>
          </a:bodyPr>
          <a:lstStyle/>
          <a:p>
            <a:r>
              <a:rPr lang="en-CA" sz="2800" dirty="0" smtClean="0">
                <a:solidFill>
                  <a:schemeClr val="tx1"/>
                </a:solidFill>
                <a:latin typeface="+mn-lt"/>
              </a:rPr>
              <a:t>Segmentation is the primary source of inaccuracy (</a:t>
            </a:r>
            <a:r>
              <a:rPr lang="en-CA" sz="2800" dirty="0" err="1" smtClean="0">
                <a:solidFill>
                  <a:schemeClr val="tx1"/>
                </a:solidFill>
                <a:latin typeface="+mn-lt"/>
              </a:rPr>
              <a:t>Soricut</a:t>
            </a:r>
            <a:r>
              <a:rPr lang="en-CA" sz="2800" dirty="0" smtClean="0">
                <a:solidFill>
                  <a:schemeClr val="tx1"/>
                </a:solidFill>
                <a:latin typeface="+mn-lt"/>
              </a:rPr>
              <a:t> &amp; </a:t>
            </a:r>
            <a:r>
              <a:rPr lang="en-CA" sz="2800" dirty="0" err="1" smtClean="0">
                <a:solidFill>
                  <a:schemeClr val="tx1"/>
                </a:solidFill>
                <a:latin typeface="+mn-lt"/>
              </a:rPr>
              <a:t>Marcu</a:t>
            </a:r>
            <a:r>
              <a:rPr lang="en-CA" sz="2800" dirty="0" smtClean="0">
                <a:solidFill>
                  <a:schemeClr val="tx1"/>
                </a:solidFill>
                <a:latin typeface="+mn-lt"/>
              </a:rPr>
              <a:t>, 2003) </a:t>
            </a:r>
            <a:endParaRPr lang="en-CA" sz="2800" dirty="0">
              <a:solidFill>
                <a:schemeClr val="tx1"/>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blinds(horizontal)">
                                      <p:cBhvr>
                                        <p:cTn id="20" dur="500"/>
                                        <p:tgtEl>
                                          <p:spTgt spid="2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linds(horizontal)">
                                      <p:cBhvr>
                                        <p:cTn id="23" dur="500"/>
                                        <p:tgtEl>
                                          <p:spTgt spid="2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linds(horizontal)">
                                      <p:cBhvr>
                                        <p:cTn id="26" dur="500"/>
                                        <p:tgtEl>
                                          <p:spTgt spid="23"/>
                                        </p:tgtEl>
                                      </p:cBhvr>
                                    </p:animEffect>
                                  </p:childTnLst>
                                </p:cTn>
                              </p:par>
                              <p:par>
                                <p:cTn id="27" presetID="2" presetClass="entr" presetSubtype="4"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5"/>
                                        </p:tgtEl>
                                        <p:attrNameLst>
                                          <p:attrName>style.visibility</p:attrName>
                                        </p:attrNameLst>
                                      </p:cBhvr>
                                      <p:to>
                                        <p:strVal val="hidden"/>
                                      </p:to>
                                    </p:set>
                                  </p:sub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6"/>
                                        </p:tgtEl>
                                        <p:attrNameLst>
                                          <p:attrName>style.visibility</p:attrName>
                                        </p:attrNameLst>
                                      </p:cBhvr>
                                      <p:to>
                                        <p:strVal val="hidden"/>
                                      </p:to>
                                    </p:set>
                                  </p:subTnLst>
                                </p:cTn>
                              </p:par>
                              <p:par>
                                <p:cTn id="35" presetID="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linds(horizontal)">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21" grpId="0" animBg="1"/>
      <p:bldP spid="22" grpId="0" animBg="1"/>
      <p:bldP spid="23" grpId="0" animBg="1"/>
      <p:bldP spid="25" grpId="0" animBg="1"/>
      <p:bldP spid="15" grpId="0" animBg="1"/>
      <p:bldP spid="16"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Our Discourse Segmenter</a:t>
            </a:r>
            <a:endParaRPr lang="en-CA" dirty="0"/>
          </a:p>
        </p:txBody>
      </p:sp>
      <p:sp>
        <p:nvSpPr>
          <p:cNvPr id="4" name="Date Placeholder 3"/>
          <p:cNvSpPr>
            <a:spLocks noGrp="1"/>
          </p:cNvSpPr>
          <p:nvPr>
            <p:ph type="dt" sz="half" idx="10"/>
          </p:nvPr>
        </p:nvSpPr>
        <p:spPr/>
        <p:txBody>
          <a:bodyPr/>
          <a:lstStyle/>
          <a:p>
            <a:pPr>
              <a:defRPr/>
            </a:pPr>
            <a:fld id="{2A7D6D4E-0396-4D25-8CE6-6B9E25B6F9E1}" type="datetime1">
              <a:rPr lang="en-US" smtClean="0"/>
              <a:pPr>
                <a:defRPr/>
              </a:pPr>
              <a:t>7/12/2012</a:t>
            </a:fld>
            <a:endParaRPr lang="en-US"/>
          </a:p>
        </p:txBody>
      </p:sp>
      <p:sp>
        <p:nvSpPr>
          <p:cNvPr id="5" name="Footer Placeholder 4"/>
          <p:cNvSpPr>
            <a:spLocks noGrp="1"/>
          </p:cNvSpPr>
          <p:nvPr>
            <p:ph type="ftr" sz="quarter" idx="11"/>
          </p:nvPr>
        </p:nvSpPr>
        <p:spPr/>
        <p:txBody>
          <a:bodyPr/>
          <a:lstStyle/>
          <a:p>
            <a:pPr>
              <a:defRPr/>
            </a:pPr>
            <a:r>
              <a:rPr lang="en-US" smtClean="0"/>
              <a:t>© Shafiq Joty</a:t>
            </a:r>
            <a:endParaRPr lang="en-US"/>
          </a:p>
        </p:txBody>
      </p:sp>
      <p:sp>
        <p:nvSpPr>
          <p:cNvPr id="6" name="Slide Number Placeholder 5"/>
          <p:cNvSpPr>
            <a:spLocks noGrp="1"/>
          </p:cNvSpPr>
          <p:nvPr>
            <p:ph type="sldNum" sz="quarter" idx="12"/>
          </p:nvPr>
        </p:nvSpPr>
        <p:spPr/>
        <p:txBody>
          <a:bodyPr/>
          <a:lstStyle/>
          <a:p>
            <a:pPr>
              <a:defRPr/>
            </a:pPr>
            <a:fld id="{21A5F99B-F908-435A-91B8-09D5E4931BB1}" type="slidenum">
              <a:rPr lang="en-US" smtClean="0"/>
              <a:pPr>
                <a:defRPr/>
              </a:pPr>
              <a:t>18</a:t>
            </a:fld>
            <a:endParaRPr lang="en-US"/>
          </a:p>
        </p:txBody>
      </p:sp>
      <p:sp>
        <p:nvSpPr>
          <p:cNvPr id="7" name="Rectangle 3"/>
          <p:cNvSpPr txBox="1">
            <a:spLocks noChangeArrowheads="1"/>
          </p:cNvSpPr>
          <p:nvPr/>
        </p:nvSpPr>
        <p:spPr bwMode="auto">
          <a:xfrm>
            <a:off x="381000" y="1600200"/>
            <a:ext cx="9448800" cy="1828800"/>
          </a:xfrm>
          <a:prstGeom prst="rect">
            <a:avLst/>
          </a:prstGeom>
          <a:noFill/>
          <a:ln w="9525">
            <a:noFill/>
            <a:miter lim="800000"/>
            <a:headEnd/>
            <a:tailEnd/>
          </a:ln>
        </p:spPr>
        <p:txBody>
          <a:bodyPr vert="horz" wrap="square" lIns="91429" tIns="45715" rIns="91429" bIns="45715" numCol="1" anchor="t" anchorCtr="0" compatLnSpc="1">
            <a:prstTxWarp prst="textNoShape">
              <a:avLst/>
            </a:prstTxWarp>
          </a:bodyPr>
          <a:lstStyle/>
          <a:p>
            <a:pPr marL="342900" marR="0" lvl="0" indent="-342900" algn="just" defTabSz="914400" rtl="0" eaLnBrk="1" fontAlgn="base" latinLnBrk="0" hangingPunct="1">
              <a:spcBef>
                <a:spcPct val="20000"/>
              </a:spcBef>
              <a:spcAft>
                <a:spcPct val="0"/>
              </a:spcAft>
              <a:buClrTx/>
              <a:buSzTx/>
              <a:buFont typeface="Arial" pitchFamily="34" charset="0"/>
              <a:buChar char="•"/>
              <a:tabLst/>
              <a:defRPr/>
            </a:pPr>
            <a:r>
              <a:rPr kumimoji="0" lang="en-CA" sz="3200" b="1" i="0" u="none" strike="noStrike" kern="0" cap="none" spc="0" normalizeH="0" noProof="0" dirty="0" smtClean="0">
                <a:ln>
                  <a:noFill/>
                </a:ln>
                <a:solidFill>
                  <a:schemeClr val="tx1"/>
                </a:solidFill>
                <a:effectLst/>
                <a:uLnTx/>
                <a:uFillTx/>
                <a:latin typeface="+mn-lt"/>
                <a:ea typeface="+mn-ea"/>
                <a:cs typeface="+mn-cs"/>
              </a:rPr>
              <a:t>Binary classification:</a:t>
            </a:r>
            <a:r>
              <a:rPr kumimoji="0" lang="en-CA" sz="3200" i="0" u="none" strike="noStrike" kern="0" cap="none" spc="0" normalizeH="0" noProof="0" dirty="0" smtClean="0">
                <a:ln>
                  <a:noFill/>
                </a:ln>
                <a:solidFill>
                  <a:schemeClr val="tx1"/>
                </a:solidFill>
                <a:effectLst/>
                <a:uLnTx/>
                <a:uFillTx/>
                <a:latin typeface="+mn-lt"/>
                <a:ea typeface="+mn-ea"/>
                <a:cs typeface="+mn-cs"/>
              </a:rPr>
              <a:t> boundary or no-boundary</a:t>
            </a:r>
          </a:p>
          <a:p>
            <a:pPr marL="342900" marR="0" lvl="0" indent="-342900" algn="just" defTabSz="914400" rtl="0" eaLnBrk="1" fontAlgn="base" latinLnBrk="0" hangingPunct="1">
              <a:spcBef>
                <a:spcPct val="20000"/>
              </a:spcBef>
              <a:spcAft>
                <a:spcPct val="0"/>
              </a:spcAft>
              <a:buClrTx/>
              <a:buSzTx/>
              <a:buFont typeface="Arial" pitchFamily="34" charset="0"/>
              <a:buChar char="•"/>
              <a:tabLst/>
              <a:defRPr/>
            </a:pPr>
            <a:r>
              <a:rPr lang="en-CA" sz="3200" b="1" kern="0" dirty="0" smtClean="0">
                <a:solidFill>
                  <a:schemeClr val="tx1"/>
                </a:solidFill>
                <a:latin typeface="+mn-lt"/>
              </a:rPr>
              <a:t>Logistic Regression</a:t>
            </a:r>
            <a:r>
              <a:rPr lang="en-CA" sz="3200" kern="0" dirty="0" smtClean="0">
                <a:solidFill>
                  <a:schemeClr val="tx1"/>
                </a:solidFill>
                <a:latin typeface="+mn-lt"/>
              </a:rPr>
              <a:t> with L</a:t>
            </a:r>
            <a:r>
              <a:rPr lang="en-CA" sz="3200" kern="0" baseline="-25000" dirty="0" smtClean="0">
                <a:solidFill>
                  <a:schemeClr val="tx1"/>
                </a:solidFill>
                <a:latin typeface="+mn-lt"/>
              </a:rPr>
              <a:t>2 </a:t>
            </a:r>
            <a:r>
              <a:rPr lang="en-CA" sz="3200" kern="0" dirty="0" smtClean="0">
                <a:solidFill>
                  <a:schemeClr val="tx1"/>
                </a:solidFill>
                <a:latin typeface="+mn-lt"/>
              </a:rPr>
              <a:t>regularization</a:t>
            </a:r>
          </a:p>
          <a:p>
            <a:pPr marL="342900" marR="0" lvl="0" indent="-342900" algn="just" defTabSz="914400" rtl="0" eaLnBrk="1" fontAlgn="base" latinLnBrk="0" hangingPunct="1">
              <a:spcBef>
                <a:spcPct val="20000"/>
              </a:spcBef>
              <a:spcAft>
                <a:spcPct val="0"/>
              </a:spcAft>
              <a:buClrTx/>
              <a:buSzTx/>
              <a:buFont typeface="Arial" pitchFamily="34" charset="0"/>
              <a:buChar char="•"/>
              <a:tabLst/>
              <a:defRPr/>
            </a:pPr>
            <a:r>
              <a:rPr kumimoji="0" lang="en-CA" sz="3200" b="1" u="none" strike="noStrike" kern="0" cap="none" spc="0" normalizeH="0" noProof="0" dirty="0" smtClean="0">
                <a:ln>
                  <a:noFill/>
                </a:ln>
                <a:solidFill>
                  <a:schemeClr val="tx1"/>
                </a:solidFill>
                <a:effectLst/>
                <a:uLnTx/>
                <a:uFillTx/>
                <a:latin typeface="+mn-lt"/>
                <a:ea typeface="+mn-ea"/>
                <a:cs typeface="+mn-cs"/>
              </a:rPr>
              <a:t>Bagging</a:t>
            </a:r>
            <a:r>
              <a:rPr kumimoji="0" lang="en-CA" sz="3200" i="0" u="none" strike="noStrike" kern="0" cap="none" spc="0" normalizeH="0" noProof="0" dirty="0" smtClean="0">
                <a:ln>
                  <a:noFill/>
                </a:ln>
                <a:solidFill>
                  <a:schemeClr val="tx1"/>
                </a:solidFill>
                <a:effectLst/>
                <a:uLnTx/>
                <a:uFillTx/>
                <a:latin typeface="+mn-lt"/>
                <a:ea typeface="+mn-ea"/>
                <a:cs typeface="+mn-cs"/>
              </a:rPr>
              <a:t> to deal with sparse boundary tags</a:t>
            </a:r>
          </a:p>
          <a:p>
            <a:pPr marL="342900" marR="0" lvl="0" indent="-342900" algn="just" defTabSz="914400" rtl="0" eaLnBrk="1" fontAlgn="base" latinLnBrk="0" hangingPunct="1">
              <a:spcBef>
                <a:spcPct val="20000"/>
              </a:spcBef>
              <a:spcAft>
                <a:spcPct val="0"/>
              </a:spcAft>
              <a:buClrTx/>
              <a:buSzTx/>
              <a:tabLst/>
              <a:defRPr/>
            </a:pPr>
            <a:endParaRPr kumimoji="0" lang="en-CA" sz="3100" i="0" u="none" strike="noStrike" kern="0" cap="none" spc="0" normalizeH="0" noProof="0" dirty="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spcBef>
                <a:spcPct val="20000"/>
              </a:spcBef>
              <a:spcAft>
                <a:spcPct val="0"/>
              </a:spcAft>
              <a:buClrTx/>
              <a:buSzTx/>
              <a:tabLst/>
              <a:defRPr/>
            </a:pPr>
            <a:endParaRPr kumimoji="0" lang="en-CA" sz="3100" i="0" u="none" strike="noStrike" kern="0" cap="none" spc="0" normalizeH="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spcBef>
                <a:spcPct val="20000"/>
              </a:spcBef>
              <a:spcAft>
                <a:spcPct val="0"/>
              </a:spcAft>
              <a:buClrTx/>
              <a:buSzTx/>
              <a:tabLst/>
              <a:defRPr/>
            </a:pPr>
            <a:endParaRPr kumimoji="0" lang="en-CA" sz="3100" i="0" u="none" strike="noStrike" kern="0" cap="none" spc="0" normalizeH="0" noProof="0" dirty="0" smtClean="0">
              <a:ln>
                <a:noFill/>
              </a:ln>
              <a:solidFill>
                <a:schemeClr val="tx1"/>
              </a:solidFill>
              <a:effectLst/>
              <a:uLnTx/>
              <a:uFillTx/>
              <a:latin typeface="+mn-lt"/>
              <a:ea typeface="+mn-ea"/>
              <a:cs typeface="+mn-cs"/>
            </a:endParaRPr>
          </a:p>
        </p:txBody>
      </p:sp>
      <p:sp>
        <p:nvSpPr>
          <p:cNvPr id="8" name="TextBox 7"/>
          <p:cNvSpPr txBox="1"/>
          <p:nvPr/>
        </p:nvSpPr>
        <p:spPr>
          <a:xfrm>
            <a:off x="1676400" y="4572000"/>
            <a:ext cx="184731" cy="477054"/>
          </a:xfrm>
          <a:prstGeom prst="rect">
            <a:avLst/>
          </a:prstGeom>
          <a:noFill/>
        </p:spPr>
        <p:txBody>
          <a:bodyPr wrap="none" rtlCol="0">
            <a:spAutoFit/>
          </a:bodyPr>
          <a:lstStyle/>
          <a:p>
            <a:endParaRPr lang="en-CA" dirty="0"/>
          </a:p>
        </p:txBody>
      </p:sp>
      <p:sp>
        <p:nvSpPr>
          <p:cNvPr id="9" name="Rectangle 3"/>
          <p:cNvSpPr txBox="1">
            <a:spLocks noChangeArrowheads="1"/>
          </p:cNvSpPr>
          <p:nvPr/>
        </p:nvSpPr>
        <p:spPr bwMode="auto">
          <a:xfrm>
            <a:off x="1676400" y="4724400"/>
            <a:ext cx="6096000" cy="2133600"/>
          </a:xfrm>
          <a:prstGeom prst="rect">
            <a:avLst/>
          </a:prstGeom>
          <a:noFill/>
          <a:ln w="9525">
            <a:solidFill>
              <a:schemeClr val="tx1"/>
            </a:solidFill>
            <a:miter lim="800000"/>
            <a:headEnd/>
            <a:tailEnd/>
          </a:ln>
        </p:spPr>
        <p:txBody>
          <a:bodyPr vert="horz" wrap="square" lIns="91429" tIns="45715" rIns="91429" bIns="45715" numCol="1" anchor="t" anchorCtr="0" compatLnSpc="1">
            <a:prstTxWarp prst="textNoShape">
              <a:avLst/>
            </a:prstTxWarp>
          </a:bodyPr>
          <a:lstStyle/>
          <a:p>
            <a:pPr marL="342900" marR="0" lvl="0" indent="-342900" algn="just" defTabSz="914400" rtl="0" eaLnBrk="1" fontAlgn="base" latinLnBrk="0" hangingPunct="1">
              <a:spcBef>
                <a:spcPct val="20000"/>
              </a:spcBef>
              <a:spcAft>
                <a:spcPct val="0"/>
              </a:spcAft>
              <a:buClrTx/>
              <a:buSzTx/>
              <a:tabLst/>
              <a:defRPr/>
            </a:pPr>
            <a:r>
              <a:rPr kumimoji="0" lang="en-CA" sz="2800" i="0" u="none" strike="noStrike" kern="0" cap="none" spc="0" normalizeH="0" noProof="0" dirty="0" smtClean="0">
                <a:ln>
                  <a:noFill/>
                </a:ln>
                <a:solidFill>
                  <a:schemeClr val="tx1"/>
                </a:solidFill>
                <a:effectLst/>
                <a:uLnTx/>
                <a:uFillTx/>
                <a:latin typeface="+mn-lt"/>
                <a:ea typeface="+mn-ea"/>
                <a:cs typeface="+mn-cs"/>
              </a:rPr>
              <a:t>SPADE features</a:t>
            </a:r>
          </a:p>
          <a:p>
            <a:pPr marL="342900" marR="0" lvl="0" indent="-342900" algn="just" defTabSz="914400" rtl="0" eaLnBrk="1" fontAlgn="base" latinLnBrk="0" hangingPunct="1">
              <a:spcBef>
                <a:spcPct val="20000"/>
              </a:spcBef>
              <a:spcAft>
                <a:spcPct val="0"/>
              </a:spcAft>
              <a:buClrTx/>
              <a:buSzTx/>
              <a:tabLst/>
              <a:defRPr/>
            </a:pPr>
            <a:r>
              <a:rPr lang="en-CA" sz="2800" kern="0" dirty="0" smtClean="0">
                <a:solidFill>
                  <a:schemeClr val="tx1"/>
                </a:solidFill>
                <a:latin typeface="+mn-lt"/>
              </a:rPr>
              <a:t>Chunk and POS features</a:t>
            </a:r>
          </a:p>
          <a:p>
            <a:pPr marL="342900" marR="0" lvl="0" indent="-342900" algn="just" defTabSz="914400" rtl="0" eaLnBrk="1" fontAlgn="base" latinLnBrk="0" hangingPunct="1">
              <a:spcBef>
                <a:spcPct val="20000"/>
              </a:spcBef>
              <a:spcAft>
                <a:spcPct val="0"/>
              </a:spcAft>
              <a:buClrTx/>
              <a:buSzTx/>
              <a:tabLst/>
              <a:defRPr/>
            </a:pPr>
            <a:r>
              <a:rPr lang="en-CA" sz="2800" kern="0" dirty="0" smtClean="0">
                <a:solidFill>
                  <a:schemeClr val="tx1"/>
                </a:solidFill>
                <a:latin typeface="+mn-lt"/>
              </a:rPr>
              <a:t>Positional features</a:t>
            </a:r>
          </a:p>
          <a:p>
            <a:pPr marL="342900" marR="0" lvl="0" indent="-342900" algn="just" defTabSz="914400" rtl="0" eaLnBrk="1" fontAlgn="base" latinLnBrk="0" hangingPunct="1">
              <a:spcBef>
                <a:spcPct val="20000"/>
              </a:spcBef>
              <a:spcAft>
                <a:spcPct val="0"/>
              </a:spcAft>
              <a:buClrTx/>
              <a:buSzTx/>
              <a:tabLst/>
              <a:defRPr/>
            </a:pPr>
            <a:r>
              <a:rPr lang="en-CA" sz="2800" kern="0" dirty="0" smtClean="0">
                <a:solidFill>
                  <a:schemeClr val="tx1"/>
                </a:solidFill>
                <a:latin typeface="+mn-lt"/>
              </a:rPr>
              <a:t>Contextual features</a:t>
            </a:r>
            <a:endParaRPr kumimoji="0" lang="en-CA" sz="2800" i="0" u="none" strike="noStrike" kern="0" cap="none" spc="0" normalizeH="0" noProof="0" dirty="0" smtClean="0">
              <a:ln>
                <a:noFill/>
              </a:ln>
              <a:solidFill>
                <a:schemeClr val="tx1"/>
              </a:solidFill>
              <a:effectLst/>
              <a:uLnTx/>
              <a:uFillTx/>
              <a:latin typeface="+mn-lt"/>
              <a:ea typeface="+mn-ea"/>
              <a:cs typeface="+mn-cs"/>
            </a:endParaRPr>
          </a:p>
        </p:txBody>
      </p:sp>
      <p:sp>
        <p:nvSpPr>
          <p:cNvPr id="10" name="Rectangle 3"/>
          <p:cNvSpPr txBox="1">
            <a:spLocks noChangeArrowheads="1"/>
          </p:cNvSpPr>
          <p:nvPr/>
        </p:nvSpPr>
        <p:spPr bwMode="auto">
          <a:xfrm>
            <a:off x="3048000" y="3733800"/>
            <a:ext cx="3048000" cy="762000"/>
          </a:xfrm>
          <a:prstGeom prst="rect">
            <a:avLst/>
          </a:prstGeom>
          <a:solidFill>
            <a:schemeClr val="accent2">
              <a:lumMod val="40000"/>
              <a:lumOff val="60000"/>
              <a:alpha val="61000"/>
            </a:schemeClr>
          </a:solidFill>
          <a:ln w="9525">
            <a:noFill/>
            <a:miter lim="800000"/>
            <a:headEnd/>
            <a:tailEnd/>
          </a:ln>
        </p:spPr>
        <p:txBody>
          <a:bodyPr vert="horz" wrap="square" lIns="91429" tIns="45715" rIns="91429" bIns="45715" numCol="1" anchor="t" anchorCtr="0" compatLnSpc="1">
            <a:prstTxWarp prst="textNoShape">
              <a:avLst/>
            </a:prstTxWarp>
          </a:bodyPr>
          <a:lstStyle/>
          <a:p>
            <a:pPr marL="342900" marR="0" lvl="0" indent="-342900" algn="just" defTabSz="914400" rtl="0" eaLnBrk="1" fontAlgn="base" latinLnBrk="0" hangingPunct="1">
              <a:spcBef>
                <a:spcPct val="20000"/>
              </a:spcBef>
              <a:spcAft>
                <a:spcPct val="0"/>
              </a:spcAft>
              <a:buClrTx/>
              <a:buSzTx/>
              <a:tabLst/>
              <a:defRPr/>
            </a:pPr>
            <a:r>
              <a:rPr kumimoji="0" lang="en-CA" sz="3200" i="0" u="none" strike="noStrike" kern="0" cap="none" spc="0" normalizeH="0" noProof="0" dirty="0" smtClean="0">
                <a:ln>
                  <a:noFill/>
                </a:ln>
                <a:solidFill>
                  <a:schemeClr val="tx1"/>
                </a:solidFill>
                <a:effectLst/>
                <a:uLnTx/>
                <a:uFillTx/>
                <a:latin typeface="+mn-lt"/>
                <a:ea typeface="+mn-ea"/>
                <a:cs typeface="+mn-cs"/>
              </a:rPr>
              <a:t>Features used</a:t>
            </a:r>
            <a:endParaRPr kumimoji="0" lang="en-CA" sz="3100" i="0" u="none" strike="noStrike" kern="0" cap="none" spc="0" normalizeH="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4"/>
          <p:cNvSpPr>
            <a:spLocks noGrp="1" noChangeArrowheads="1"/>
          </p:cNvSpPr>
          <p:nvPr>
            <p:ph type="dt" sz="half" idx="10"/>
          </p:nvPr>
        </p:nvSpPr>
        <p:spPr>
          <a:ln/>
        </p:spPr>
        <p:txBody>
          <a:bodyPr/>
          <a:lstStyle/>
          <a:p>
            <a:fld id="{BCFF6D2E-6818-425B-AE08-6C5CE46529C0}" type="datetime1">
              <a:rPr lang="en-US" smtClean="0"/>
              <a:pPr/>
              <a:t>7/12/2012</a:t>
            </a:fld>
            <a:endParaRPr lang="en-CA"/>
          </a:p>
        </p:txBody>
      </p:sp>
      <p:sp>
        <p:nvSpPr>
          <p:cNvPr id="8" name="Rectangle 46"/>
          <p:cNvSpPr>
            <a:spLocks noGrp="1" noChangeArrowheads="1"/>
          </p:cNvSpPr>
          <p:nvPr>
            <p:ph type="sldNum" sz="quarter" idx="12"/>
          </p:nvPr>
        </p:nvSpPr>
        <p:spPr>
          <a:ln/>
        </p:spPr>
        <p:txBody>
          <a:bodyPr/>
          <a:lstStyle/>
          <a:p>
            <a:fld id="{E426EA9D-34AD-4277-AECF-C3A43FF2D488}" type="slidenum">
              <a:rPr lang="en-CA"/>
              <a:pPr/>
              <a:t>19</a:t>
            </a:fld>
            <a:endParaRPr lang="en-CA"/>
          </a:p>
        </p:txBody>
      </p:sp>
      <p:sp>
        <p:nvSpPr>
          <p:cNvPr id="345090" name="Rectangle 2"/>
          <p:cNvSpPr>
            <a:spLocks noGrp="1" noChangeArrowheads="1"/>
          </p:cNvSpPr>
          <p:nvPr>
            <p:ph type="title" idx="4294967295"/>
          </p:nvPr>
        </p:nvSpPr>
        <p:spPr>
          <a:xfrm>
            <a:off x="304800" y="152400"/>
            <a:ext cx="9372600" cy="1143000"/>
          </a:xfrm>
        </p:spPr>
        <p:txBody>
          <a:bodyPr/>
          <a:lstStyle/>
          <a:p>
            <a:pPr eaLnBrk="1" hangingPunct="1"/>
            <a:r>
              <a:rPr lang="en-CA" b="1" dirty="0" smtClean="0">
                <a:solidFill>
                  <a:schemeClr val="tx1"/>
                </a:solidFill>
              </a:rPr>
              <a:t>Corpora/Datasets</a:t>
            </a:r>
          </a:p>
        </p:txBody>
      </p:sp>
      <p:sp>
        <p:nvSpPr>
          <p:cNvPr id="345091" name="Rectangle 3"/>
          <p:cNvSpPr>
            <a:spLocks noGrp="1" noChangeArrowheads="1"/>
          </p:cNvSpPr>
          <p:nvPr>
            <p:ph type="body" idx="4294967295"/>
          </p:nvPr>
        </p:nvSpPr>
        <p:spPr>
          <a:xfrm>
            <a:off x="381000" y="2286000"/>
            <a:ext cx="4343400" cy="1066800"/>
          </a:xfrm>
          <a:solidFill>
            <a:schemeClr val="accent3">
              <a:lumMod val="85000"/>
            </a:schemeClr>
          </a:solidFill>
        </p:spPr>
        <p:txBody>
          <a:bodyPr/>
          <a:lstStyle/>
          <a:p>
            <a:pPr eaLnBrk="1" hangingPunct="1">
              <a:buNone/>
            </a:pPr>
            <a:r>
              <a:rPr lang="en-CA" sz="2400" b="1" dirty="0" smtClean="0"/>
              <a:t>            RST-DT corpus</a:t>
            </a:r>
          </a:p>
          <a:p>
            <a:pPr eaLnBrk="1" hangingPunct="1">
              <a:buNone/>
            </a:pPr>
            <a:r>
              <a:rPr lang="en-CA" sz="2400" b="1" dirty="0" smtClean="0"/>
              <a:t>    (Carlson &amp; </a:t>
            </a:r>
            <a:r>
              <a:rPr lang="en-CA" sz="2400" b="1" dirty="0" err="1" smtClean="0"/>
              <a:t>Marcu</a:t>
            </a:r>
            <a:r>
              <a:rPr lang="en-CA" sz="2400" b="1" dirty="0" smtClean="0"/>
              <a:t>, 2001)</a:t>
            </a:r>
          </a:p>
          <a:p>
            <a:pPr eaLnBrk="1" hangingPunct="1">
              <a:buNone/>
            </a:pPr>
            <a:endParaRPr lang="en-CA" sz="2400" dirty="0" smtClean="0"/>
          </a:p>
        </p:txBody>
      </p:sp>
      <p:sp>
        <p:nvSpPr>
          <p:cNvPr id="9" name="Footer Placeholder 8"/>
          <p:cNvSpPr>
            <a:spLocks noGrp="1"/>
          </p:cNvSpPr>
          <p:nvPr>
            <p:ph type="ftr" sz="quarter" idx="11"/>
          </p:nvPr>
        </p:nvSpPr>
        <p:spPr/>
        <p:txBody>
          <a:bodyPr/>
          <a:lstStyle/>
          <a:p>
            <a:pPr>
              <a:defRPr/>
            </a:pPr>
            <a:r>
              <a:rPr lang="en-US" smtClean="0"/>
              <a:t>© Shafiq Joty</a:t>
            </a:r>
            <a:endParaRPr lang="en-US"/>
          </a:p>
        </p:txBody>
      </p:sp>
      <p:sp>
        <p:nvSpPr>
          <p:cNvPr id="11" name="Rectangle 3"/>
          <p:cNvSpPr txBox="1">
            <a:spLocks noChangeArrowheads="1"/>
          </p:cNvSpPr>
          <p:nvPr/>
        </p:nvSpPr>
        <p:spPr bwMode="auto">
          <a:xfrm>
            <a:off x="381000" y="4876800"/>
            <a:ext cx="4343400" cy="1524000"/>
          </a:xfrm>
          <a:prstGeom prst="rect">
            <a:avLst/>
          </a:prstGeom>
          <a:solidFill>
            <a:schemeClr val="accent3">
              <a:lumMod val="95000"/>
            </a:schemeClr>
          </a:solidFill>
          <a:ln w="9525">
            <a:solidFill>
              <a:schemeClr val="tx1"/>
            </a:solidFill>
            <a:miter lim="800000"/>
            <a:headEnd/>
            <a:tailEnd/>
          </a:ln>
        </p:spPr>
        <p:txBody>
          <a:bodyPr vert="horz" wrap="square" lIns="91429" tIns="45715" rIns="91429" bIns="45715"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CA" sz="2400" b="1" i="0" u="none" strike="noStrike" kern="0" cap="none" spc="0" normalizeH="0" baseline="0" noProof="0" dirty="0" smtClean="0">
                <a:ln>
                  <a:noFill/>
                </a:ln>
                <a:solidFill>
                  <a:schemeClr val="tx1"/>
                </a:solidFill>
                <a:effectLst/>
                <a:uLnTx/>
                <a:uFillTx/>
                <a:latin typeface="+mn-lt"/>
                <a:ea typeface="+mn-ea"/>
                <a:cs typeface="+mn-cs"/>
              </a:rPr>
              <a:t>Relations</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CA" sz="2400" b="0" i="0" u="none" strike="noStrike" kern="0" cap="none" spc="0" normalizeH="0" baseline="0" noProof="0" dirty="0" smtClean="0">
                <a:ln>
                  <a:noFill/>
                </a:ln>
                <a:solidFill>
                  <a:schemeClr val="tx1"/>
                </a:solidFill>
                <a:effectLst/>
                <a:uLnTx/>
                <a:uFillTx/>
                <a:latin typeface="+mn-lt"/>
                <a:ea typeface="+mn-ea"/>
                <a:cs typeface="+mn-cs"/>
              </a:rPr>
              <a:t>18 relations</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CA" sz="2400" b="0" i="0" u="none" strike="noStrike" kern="0" cap="none" spc="0" normalizeH="0" baseline="0" noProof="0" dirty="0" smtClean="0">
                <a:ln>
                  <a:noFill/>
                </a:ln>
                <a:solidFill>
                  <a:schemeClr val="tx1"/>
                </a:solidFill>
                <a:effectLst/>
                <a:uLnTx/>
                <a:uFillTx/>
                <a:latin typeface="+mn-lt"/>
                <a:ea typeface="+mn-ea"/>
                <a:cs typeface="+mn-cs"/>
              </a:rPr>
              <a:t>39 with Nucleus-Satellite</a:t>
            </a:r>
          </a:p>
        </p:txBody>
      </p:sp>
      <p:sp>
        <p:nvSpPr>
          <p:cNvPr id="12" name="Rectangle 3"/>
          <p:cNvSpPr txBox="1">
            <a:spLocks noChangeArrowheads="1"/>
          </p:cNvSpPr>
          <p:nvPr/>
        </p:nvSpPr>
        <p:spPr bwMode="auto">
          <a:xfrm>
            <a:off x="381000" y="3352800"/>
            <a:ext cx="4343400" cy="1524000"/>
          </a:xfrm>
          <a:prstGeom prst="rect">
            <a:avLst/>
          </a:prstGeom>
          <a:solidFill>
            <a:schemeClr val="accent3">
              <a:lumMod val="95000"/>
            </a:schemeClr>
          </a:solidFill>
          <a:ln w="9525">
            <a:solidFill>
              <a:schemeClr val="tx1"/>
            </a:solidFill>
            <a:miter lim="800000"/>
            <a:headEnd/>
            <a:tailEnd/>
          </a:ln>
        </p:spPr>
        <p:txBody>
          <a:bodyPr vert="horz" wrap="square" lIns="91429" tIns="45715" rIns="91429" bIns="45715"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CA" sz="2400" b="0" i="0" u="none" strike="noStrike" kern="0" cap="none" spc="0" normalizeH="0" baseline="0" noProof="0" dirty="0" smtClean="0">
                <a:ln>
                  <a:noFill/>
                </a:ln>
                <a:solidFill>
                  <a:schemeClr val="tx1"/>
                </a:solidFill>
                <a:effectLst/>
                <a:uLnTx/>
                <a:uFillTx/>
                <a:latin typeface="+mn-lt"/>
                <a:ea typeface="+mn-ea"/>
                <a:cs typeface="+mn-cs"/>
              </a:rPr>
              <a:t>385 news articles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CA" sz="2400" b="0" i="0" u="none" strike="noStrike" kern="0" cap="none" spc="0" normalizeH="0" baseline="0" noProof="0" dirty="0" smtClean="0">
                <a:ln>
                  <a:noFill/>
                </a:ln>
                <a:solidFill>
                  <a:schemeClr val="tx1"/>
                </a:solidFill>
                <a:effectLst/>
                <a:uLnTx/>
                <a:uFillTx/>
                <a:latin typeface="+mn-lt"/>
                <a:ea typeface="+mn-ea"/>
                <a:cs typeface="+mn-cs"/>
              </a:rPr>
              <a:t>  -Train: 347 (7673 sentences)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CA" sz="2400" b="0" i="0" u="none" strike="noStrike" kern="0" cap="none" spc="0" normalizeH="0" baseline="0" noProof="0" dirty="0" smtClean="0">
                <a:ln>
                  <a:noFill/>
                </a:ln>
                <a:solidFill>
                  <a:schemeClr val="tx1"/>
                </a:solidFill>
                <a:effectLst/>
                <a:uLnTx/>
                <a:uFillTx/>
                <a:latin typeface="+mn-lt"/>
                <a:ea typeface="+mn-ea"/>
                <a:cs typeface="+mn-cs"/>
              </a:rPr>
              <a:t>  -Test: 38 (991 sentences)</a:t>
            </a:r>
          </a:p>
        </p:txBody>
      </p:sp>
      <p:sp>
        <p:nvSpPr>
          <p:cNvPr id="13" name="Rectangle 12"/>
          <p:cNvSpPr/>
          <p:nvPr/>
        </p:nvSpPr>
        <p:spPr bwMode="auto">
          <a:xfrm>
            <a:off x="381000" y="2286000"/>
            <a:ext cx="4343400" cy="4114800"/>
          </a:xfrm>
          <a:prstGeom prst="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grpSp>
        <p:nvGrpSpPr>
          <p:cNvPr id="18" name="Group 17"/>
          <p:cNvGrpSpPr/>
          <p:nvPr/>
        </p:nvGrpSpPr>
        <p:grpSpPr>
          <a:xfrm>
            <a:off x="5105400" y="2286000"/>
            <a:ext cx="4800600" cy="4419600"/>
            <a:chOff x="4953000" y="1600200"/>
            <a:chExt cx="4419600" cy="3962400"/>
          </a:xfrm>
        </p:grpSpPr>
        <p:sp>
          <p:nvSpPr>
            <p:cNvPr id="2" name="Rectangle 3"/>
            <p:cNvSpPr>
              <a:spLocks noChangeArrowheads="1"/>
            </p:cNvSpPr>
            <p:nvPr/>
          </p:nvSpPr>
          <p:spPr bwMode="auto">
            <a:xfrm>
              <a:off x="4953000" y="1600200"/>
              <a:ext cx="4419600" cy="924560"/>
            </a:xfrm>
            <a:prstGeom prst="rect">
              <a:avLst/>
            </a:prstGeom>
            <a:solidFill>
              <a:schemeClr val="accent2">
                <a:lumMod val="40000"/>
                <a:lumOff val="60000"/>
                <a:alpha val="80000"/>
              </a:schemeClr>
            </a:solidFill>
            <a:ln w="9525">
              <a:noFill/>
              <a:miter lim="800000"/>
              <a:headEnd/>
              <a:tailEnd/>
            </a:ln>
            <a:effectLst/>
          </p:spPr>
          <p:txBody>
            <a:bodyPr lIns="101882" tIns="50941" rIns="101882" bIns="50941"/>
            <a:lstStyle/>
            <a:p>
              <a:pPr marL="382059" indent="-382059" algn="ctr" defTabSz="1018824">
                <a:spcBef>
                  <a:spcPct val="20000"/>
                </a:spcBef>
                <a:buClr>
                  <a:schemeClr val="hlink"/>
                </a:buClr>
                <a:buSzPct val="90000"/>
              </a:pPr>
              <a:r>
                <a:rPr lang="en-CA" sz="2400" b="1" dirty="0" smtClean="0">
                  <a:solidFill>
                    <a:schemeClr val="tx1"/>
                  </a:solidFill>
                  <a:latin typeface="+mn-lt"/>
                </a:rPr>
                <a:t>Instructional corpus</a:t>
              </a:r>
            </a:p>
            <a:p>
              <a:pPr marL="382059" indent="-382059" algn="ctr" defTabSz="1018824">
                <a:spcBef>
                  <a:spcPct val="20000"/>
                </a:spcBef>
                <a:buClr>
                  <a:schemeClr val="hlink"/>
                </a:buClr>
                <a:buSzPct val="90000"/>
              </a:pPr>
              <a:r>
                <a:rPr lang="en-CA" sz="2400" b="1" dirty="0" smtClean="0">
                  <a:solidFill>
                    <a:schemeClr val="tx1"/>
                  </a:solidFill>
                  <a:latin typeface="+mn-lt"/>
                </a:rPr>
                <a:t>(</a:t>
              </a:r>
              <a:r>
                <a:rPr lang="en-CA" sz="2400" b="1" dirty="0" err="1" smtClean="0">
                  <a:solidFill>
                    <a:schemeClr val="tx1"/>
                  </a:solidFill>
                  <a:latin typeface="+mn-lt"/>
                </a:rPr>
                <a:t>Subba</a:t>
              </a:r>
              <a:r>
                <a:rPr lang="en-CA" sz="2400" b="1" dirty="0" smtClean="0">
                  <a:solidFill>
                    <a:schemeClr val="tx1"/>
                  </a:solidFill>
                  <a:latin typeface="+mn-lt"/>
                </a:rPr>
                <a:t> &amp; Di-Eugenio, 2009)</a:t>
              </a:r>
            </a:p>
            <a:p>
              <a:pPr marL="382059" indent="-382059" algn="ctr" defTabSz="1018824">
                <a:spcBef>
                  <a:spcPct val="20000"/>
                </a:spcBef>
                <a:buClr>
                  <a:schemeClr val="hlink"/>
                </a:buClr>
                <a:buSzPct val="90000"/>
              </a:pPr>
              <a:endParaRPr lang="en-CA" sz="2400" kern="0" dirty="0" smtClean="0">
                <a:solidFill>
                  <a:srgbClr val="000000"/>
                </a:solidFill>
                <a:latin typeface="+mn-lt"/>
              </a:endParaRPr>
            </a:p>
          </p:txBody>
        </p:sp>
        <p:sp>
          <p:nvSpPr>
            <p:cNvPr id="14" name="Rectangle 3"/>
            <p:cNvSpPr>
              <a:spLocks noChangeArrowheads="1"/>
            </p:cNvSpPr>
            <p:nvPr/>
          </p:nvSpPr>
          <p:spPr bwMode="auto">
            <a:xfrm>
              <a:off x="4953000" y="3352800"/>
              <a:ext cx="4419600" cy="2209800"/>
            </a:xfrm>
            <a:prstGeom prst="rect">
              <a:avLst/>
            </a:prstGeom>
            <a:solidFill>
              <a:schemeClr val="accent2">
                <a:lumMod val="20000"/>
                <a:lumOff val="80000"/>
              </a:schemeClr>
            </a:solidFill>
            <a:ln w="9525">
              <a:solidFill>
                <a:schemeClr val="tx1"/>
              </a:solidFill>
              <a:miter lim="800000"/>
              <a:headEnd/>
              <a:tailEnd/>
            </a:ln>
            <a:effectLst/>
          </p:spPr>
          <p:txBody>
            <a:bodyPr lIns="101882" tIns="50941" rIns="101882" bIns="50941"/>
            <a:lstStyle/>
            <a:p>
              <a:pPr marL="382059" indent="-382059" defTabSz="1018824">
                <a:spcBef>
                  <a:spcPct val="20000"/>
                </a:spcBef>
                <a:buClr>
                  <a:schemeClr val="hlink"/>
                </a:buClr>
                <a:buSzPct val="90000"/>
              </a:pPr>
              <a:r>
                <a:rPr lang="en-CA" sz="2400" b="1" dirty="0" smtClean="0">
                  <a:solidFill>
                    <a:schemeClr val="tx1"/>
                  </a:solidFill>
                  <a:latin typeface="+mn-lt"/>
                </a:rPr>
                <a:t>Relations</a:t>
              </a:r>
              <a:endParaRPr lang="en-CA" sz="2400" b="1" kern="0" dirty="0" smtClean="0">
                <a:solidFill>
                  <a:srgbClr val="000000"/>
                </a:solidFill>
                <a:latin typeface="+mn-lt"/>
              </a:endParaRPr>
            </a:p>
            <a:p>
              <a:pPr marL="342900" lvl="0" indent="-342900" eaLnBrk="1" hangingPunct="1">
                <a:spcBef>
                  <a:spcPct val="20000"/>
                </a:spcBef>
                <a:buFont typeface="Arial" pitchFamily="34" charset="0"/>
                <a:buChar char="•"/>
              </a:pPr>
              <a:r>
                <a:rPr lang="en-CA" sz="2400" kern="0" dirty="0" smtClean="0">
                  <a:solidFill>
                    <a:srgbClr val="000000"/>
                  </a:solidFill>
                  <a:latin typeface="+mn-lt"/>
                </a:rPr>
                <a:t>26 primary relations</a:t>
              </a:r>
            </a:p>
            <a:p>
              <a:pPr marL="342900" lvl="0" indent="-342900" eaLnBrk="1" hangingPunct="1">
                <a:spcBef>
                  <a:spcPct val="20000"/>
                </a:spcBef>
                <a:buFont typeface="Arial" pitchFamily="34" charset="0"/>
                <a:buChar char="•"/>
              </a:pPr>
              <a:r>
                <a:rPr lang="en-CA" sz="2400" kern="0" dirty="0" smtClean="0">
                  <a:solidFill>
                    <a:srgbClr val="000000"/>
                  </a:solidFill>
                  <a:latin typeface="+mn-lt"/>
                </a:rPr>
                <a:t>Reversal of non-commutative as separate relations</a:t>
              </a:r>
            </a:p>
            <a:p>
              <a:pPr marL="342900" lvl="0" indent="-342900" eaLnBrk="1" hangingPunct="1">
                <a:spcBef>
                  <a:spcPct val="20000"/>
                </a:spcBef>
                <a:buFont typeface="Arial" pitchFamily="34" charset="0"/>
                <a:buChar char="•"/>
              </a:pPr>
              <a:r>
                <a:rPr lang="en-CA" sz="2400" kern="0" dirty="0" smtClean="0">
                  <a:solidFill>
                    <a:srgbClr val="000000"/>
                  </a:solidFill>
                  <a:latin typeface="+mn-lt"/>
                </a:rPr>
                <a:t>70 with Nucleus-Satellite</a:t>
              </a:r>
            </a:p>
          </p:txBody>
        </p:sp>
        <p:sp>
          <p:nvSpPr>
            <p:cNvPr id="15" name="Rectangle 3"/>
            <p:cNvSpPr>
              <a:spLocks noChangeArrowheads="1"/>
            </p:cNvSpPr>
            <p:nvPr/>
          </p:nvSpPr>
          <p:spPr bwMode="auto">
            <a:xfrm>
              <a:off x="4953000" y="2510609"/>
              <a:ext cx="4419600" cy="872671"/>
            </a:xfrm>
            <a:prstGeom prst="rect">
              <a:avLst/>
            </a:prstGeom>
            <a:solidFill>
              <a:schemeClr val="accent2">
                <a:lumMod val="20000"/>
                <a:lumOff val="80000"/>
              </a:schemeClr>
            </a:solidFill>
            <a:ln w="9525">
              <a:solidFill>
                <a:schemeClr val="tx1"/>
              </a:solidFill>
              <a:miter lim="800000"/>
              <a:headEnd/>
              <a:tailEnd/>
            </a:ln>
            <a:effectLst/>
          </p:spPr>
          <p:txBody>
            <a:bodyPr lIns="101882" tIns="50941" rIns="101882" bIns="50941"/>
            <a:lstStyle/>
            <a:p>
              <a:pPr defTabSz="1018824">
                <a:spcBef>
                  <a:spcPct val="20000"/>
                </a:spcBef>
                <a:buFont typeface="Arial" pitchFamily="34" charset="0"/>
                <a:buChar char="•"/>
              </a:pPr>
              <a:r>
                <a:rPr lang="en-CA" sz="2400" dirty="0" smtClean="0">
                  <a:solidFill>
                    <a:schemeClr val="tx1"/>
                  </a:solidFill>
                  <a:latin typeface="+mn-lt"/>
                </a:rPr>
                <a:t>176 how-to-do manuals</a:t>
              </a:r>
            </a:p>
            <a:p>
              <a:pPr lvl="1" defTabSz="1018824">
                <a:spcBef>
                  <a:spcPct val="20000"/>
                </a:spcBef>
              </a:pPr>
              <a:r>
                <a:rPr lang="en-CA" sz="2400" dirty="0" smtClean="0">
                  <a:solidFill>
                    <a:schemeClr val="tx1"/>
                  </a:solidFill>
                  <a:latin typeface="+mn-lt"/>
                </a:rPr>
                <a:t>3430 sentences</a:t>
              </a:r>
              <a:endParaRPr lang="en-CA" sz="2400" kern="0" dirty="0" smtClean="0">
                <a:solidFill>
                  <a:srgbClr val="000000"/>
                </a:solidFill>
                <a:latin typeface="+mn-lt"/>
              </a:endParaRPr>
            </a:p>
          </p:txBody>
        </p:sp>
        <p:sp>
          <p:nvSpPr>
            <p:cNvPr id="17" name="Rectangle 16"/>
            <p:cNvSpPr/>
            <p:nvPr/>
          </p:nvSpPr>
          <p:spPr bwMode="auto">
            <a:xfrm>
              <a:off x="4953000" y="1600200"/>
              <a:ext cx="4419600" cy="3962400"/>
            </a:xfrm>
            <a:prstGeom prst="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5091">
                                            <p:bg/>
                                          </p:spTgt>
                                        </p:tgtEl>
                                        <p:attrNameLst>
                                          <p:attrName>style.visibility</p:attrName>
                                        </p:attrNameLst>
                                      </p:cBhvr>
                                      <p:to>
                                        <p:strVal val="visible"/>
                                      </p:to>
                                    </p:set>
                                    <p:animEffect transition="in" filter="blinds(horizontal)">
                                      <p:cBhvr>
                                        <p:cTn id="10" dur="500"/>
                                        <p:tgtEl>
                                          <p:spTgt spid="345091">
                                            <p:bg/>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45091">
                                            <p:txEl>
                                              <p:pRg st="0" end="0"/>
                                            </p:txEl>
                                          </p:spTgt>
                                        </p:tgtEl>
                                        <p:attrNameLst>
                                          <p:attrName>style.visibility</p:attrName>
                                        </p:attrNameLst>
                                      </p:cBhvr>
                                      <p:to>
                                        <p:strVal val="visible"/>
                                      </p:to>
                                    </p:set>
                                    <p:animEffect transition="in" filter="blinds(horizontal)">
                                      <p:cBhvr>
                                        <p:cTn id="13" dur="500"/>
                                        <p:tgtEl>
                                          <p:spTgt spid="345091">
                                            <p:txEl>
                                              <p:pRg st="0" end="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45091">
                                            <p:txEl>
                                              <p:pRg st="1" end="1"/>
                                            </p:txEl>
                                          </p:spTgt>
                                        </p:tgtEl>
                                        <p:attrNameLst>
                                          <p:attrName>style.visibility</p:attrName>
                                        </p:attrNameLst>
                                      </p:cBhvr>
                                      <p:to>
                                        <p:strVal val="visible"/>
                                      </p:to>
                                    </p:set>
                                    <p:animEffect transition="in" filter="blinds(horizontal)">
                                      <p:cBhvr>
                                        <p:cTn id="16" dur="500"/>
                                        <p:tgtEl>
                                          <p:spTgt spid="345091">
                                            <p:txEl>
                                              <p:pRg st="1" end="1"/>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uiExpand="1" build="p" animBg="1"/>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tx1"/>
                </a:solidFill>
              </a:rPr>
              <a:t>Discourse Analysis in RST</a:t>
            </a:r>
            <a:endParaRPr lang="en-CA" dirty="0"/>
          </a:p>
        </p:txBody>
      </p:sp>
      <p:sp>
        <p:nvSpPr>
          <p:cNvPr id="3" name="Content Placeholder 2"/>
          <p:cNvSpPr>
            <a:spLocks noGrp="1"/>
          </p:cNvSpPr>
          <p:nvPr>
            <p:ph idx="1"/>
          </p:nvPr>
        </p:nvSpPr>
        <p:spPr/>
        <p:txBody>
          <a:bodyPr/>
          <a:lstStyle/>
          <a:p>
            <a:pPr>
              <a:buNone/>
            </a:pPr>
            <a:endParaRPr lang="en-CA" dirty="0"/>
          </a:p>
        </p:txBody>
      </p:sp>
      <p:sp>
        <p:nvSpPr>
          <p:cNvPr id="4" name="Date Placeholder 3"/>
          <p:cNvSpPr>
            <a:spLocks noGrp="1"/>
          </p:cNvSpPr>
          <p:nvPr>
            <p:ph type="dt" sz="half" idx="10"/>
          </p:nvPr>
        </p:nvSpPr>
        <p:spPr/>
        <p:txBody>
          <a:bodyPr/>
          <a:lstStyle/>
          <a:p>
            <a:pPr>
              <a:defRPr/>
            </a:pPr>
            <a:fld id="{2A7D6D4E-0396-4D25-8CE6-6B9E25B6F9E1}" type="datetime1">
              <a:rPr lang="en-US" smtClean="0"/>
              <a:pPr>
                <a:defRPr/>
              </a:pPr>
              <a:t>7/12/2012</a:t>
            </a:fld>
            <a:endParaRPr lang="en-US" dirty="0"/>
          </a:p>
        </p:txBody>
      </p:sp>
      <p:sp>
        <p:nvSpPr>
          <p:cNvPr id="5" name="Footer Placeholder 4"/>
          <p:cNvSpPr>
            <a:spLocks noGrp="1"/>
          </p:cNvSpPr>
          <p:nvPr>
            <p:ph type="ftr" sz="quarter" idx="11"/>
          </p:nvPr>
        </p:nvSpPr>
        <p:spPr/>
        <p:txBody>
          <a:bodyPr/>
          <a:lstStyle/>
          <a:p>
            <a:pPr>
              <a:defRPr/>
            </a:pPr>
            <a:r>
              <a:rPr lang="en-US" dirty="0" smtClean="0"/>
              <a:t>© Shafiq Joty</a:t>
            </a:r>
            <a:endParaRPr lang="en-US" dirty="0"/>
          </a:p>
        </p:txBody>
      </p:sp>
      <p:sp>
        <p:nvSpPr>
          <p:cNvPr id="6" name="Slide Number Placeholder 5"/>
          <p:cNvSpPr>
            <a:spLocks noGrp="1"/>
          </p:cNvSpPr>
          <p:nvPr>
            <p:ph type="sldNum" sz="quarter" idx="12"/>
          </p:nvPr>
        </p:nvSpPr>
        <p:spPr/>
        <p:txBody>
          <a:bodyPr/>
          <a:lstStyle/>
          <a:p>
            <a:pPr>
              <a:defRPr/>
            </a:pPr>
            <a:fld id="{21A5F99B-F908-435A-91B8-09D5E4931BB1}" type="slidenum">
              <a:rPr lang="en-US" smtClean="0"/>
              <a:pPr>
                <a:defRPr/>
              </a:pPr>
              <a:t>2</a:t>
            </a:fld>
            <a:endParaRPr lang="en-US" dirty="0"/>
          </a:p>
        </p:txBody>
      </p:sp>
      <p:sp>
        <p:nvSpPr>
          <p:cNvPr id="7" name="TextBox 6"/>
          <p:cNvSpPr txBox="1"/>
          <p:nvPr/>
        </p:nvSpPr>
        <p:spPr>
          <a:xfrm>
            <a:off x="533400" y="1953905"/>
            <a:ext cx="8991600" cy="1246495"/>
          </a:xfrm>
          <a:prstGeom prst="rect">
            <a:avLst/>
          </a:prstGeom>
          <a:noFill/>
          <a:ln>
            <a:solidFill>
              <a:srgbClr val="C00000"/>
            </a:solidFill>
          </a:ln>
        </p:spPr>
        <p:txBody>
          <a:bodyPr wrap="square" rtlCol="0">
            <a:spAutoFit/>
          </a:bodyPr>
          <a:lstStyle/>
          <a:p>
            <a:pPr algn="just"/>
            <a:r>
              <a:rPr lang="en-CA" i="1" dirty="0" smtClean="0">
                <a:solidFill>
                  <a:schemeClr val="tx1"/>
                </a:solidFill>
                <a:latin typeface="+mn-lt"/>
              </a:rPr>
              <a:t>The bank was hamstrung in its efforts to face the challenges of a changing market by its links to the government, analysts say. </a:t>
            </a:r>
            <a:endParaRPr lang="en-CA" i="1" dirty="0">
              <a:solidFill>
                <a:schemeClr val="tx1"/>
              </a:solidFill>
              <a:latin typeface="+mn-lt"/>
            </a:endParaRPr>
          </a:p>
        </p:txBody>
      </p:sp>
      <p:pic>
        <p:nvPicPr>
          <p:cNvPr id="8" name="Picture 2"/>
          <p:cNvPicPr>
            <a:picLocks noChangeAspect="1" noChangeArrowheads="1"/>
          </p:cNvPicPr>
          <p:nvPr/>
        </p:nvPicPr>
        <p:blipFill>
          <a:blip r:embed="rId3" cstate="print"/>
          <a:srcRect/>
          <a:stretch>
            <a:fillRect/>
          </a:stretch>
        </p:blipFill>
        <p:spPr bwMode="auto">
          <a:xfrm>
            <a:off x="685800" y="4038600"/>
            <a:ext cx="8915400" cy="2514600"/>
          </a:xfrm>
          <a:prstGeom prst="rect">
            <a:avLst/>
          </a:prstGeom>
          <a:noFill/>
          <a:ln w="9525">
            <a:solidFill>
              <a:srgbClr val="C00000"/>
            </a:solidFill>
            <a:miter lim="800000"/>
            <a:headEnd/>
            <a:tailEnd/>
          </a:ln>
        </p:spPr>
      </p:pic>
      <p:sp>
        <p:nvSpPr>
          <p:cNvPr id="9" name="Down Arrow 8"/>
          <p:cNvSpPr/>
          <p:nvPr/>
        </p:nvSpPr>
        <p:spPr bwMode="auto">
          <a:xfrm>
            <a:off x="4648200" y="3276600"/>
            <a:ext cx="457200" cy="685800"/>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dirty="0" smtClean="0">
              <a:ln>
                <a:noFill/>
              </a:ln>
              <a:solidFill>
                <a:schemeClr val="bg1"/>
              </a:solidFill>
              <a:effectLst/>
              <a:latin typeface="Times New Roman" pitchFamily="18" charset="0"/>
            </a:endParaRPr>
          </a:p>
        </p:txBody>
      </p:sp>
      <p:sp>
        <p:nvSpPr>
          <p:cNvPr id="10" name="Rounded Rectangular Callout 9"/>
          <p:cNvSpPr/>
          <p:nvPr/>
        </p:nvSpPr>
        <p:spPr bwMode="auto">
          <a:xfrm>
            <a:off x="838200" y="6477000"/>
            <a:ext cx="1295400" cy="457200"/>
          </a:xfrm>
          <a:prstGeom prst="wedgeRoundRectCallout">
            <a:avLst>
              <a:gd name="adj1" fmla="val 55834"/>
              <a:gd name="adj2" fmla="val -68055"/>
              <a:gd name="adj3" fmla="val 16667"/>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500" b="0" i="0" u="none" strike="noStrike" cap="none" normalizeH="0" baseline="0" dirty="0" smtClean="0">
                <a:ln>
                  <a:noFill/>
                </a:ln>
                <a:solidFill>
                  <a:schemeClr val="tx1"/>
                </a:solidFill>
                <a:effectLst/>
                <a:latin typeface="Times New Roman" pitchFamily="18" charset="0"/>
              </a:rPr>
              <a:t>EDU</a:t>
            </a:r>
          </a:p>
        </p:txBody>
      </p:sp>
      <p:sp>
        <p:nvSpPr>
          <p:cNvPr id="11" name="Rounded Rectangular Callout 10"/>
          <p:cNvSpPr/>
          <p:nvPr/>
        </p:nvSpPr>
        <p:spPr bwMode="auto">
          <a:xfrm>
            <a:off x="5181600" y="6477000"/>
            <a:ext cx="1295400" cy="457200"/>
          </a:xfrm>
          <a:prstGeom prst="wedgeRoundRectCallout">
            <a:avLst>
              <a:gd name="adj1" fmla="val 55834"/>
              <a:gd name="adj2" fmla="val -68055"/>
              <a:gd name="adj3" fmla="val 16667"/>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500" b="0" i="0" u="none" strike="noStrike" cap="none" normalizeH="0" baseline="0" dirty="0" smtClean="0">
                <a:ln>
                  <a:noFill/>
                </a:ln>
                <a:solidFill>
                  <a:schemeClr val="tx1"/>
                </a:solidFill>
                <a:effectLst/>
                <a:latin typeface="Times New Roman" pitchFamily="18" charset="0"/>
              </a:rPr>
              <a:t>EDU</a:t>
            </a:r>
          </a:p>
        </p:txBody>
      </p:sp>
      <p:sp>
        <p:nvSpPr>
          <p:cNvPr id="12" name="Rounded Rectangular Callout 11"/>
          <p:cNvSpPr/>
          <p:nvPr/>
        </p:nvSpPr>
        <p:spPr bwMode="auto">
          <a:xfrm>
            <a:off x="6934200" y="5486400"/>
            <a:ext cx="1295400" cy="457200"/>
          </a:xfrm>
          <a:prstGeom prst="wedgeRoundRectCallout">
            <a:avLst>
              <a:gd name="adj1" fmla="val 66618"/>
              <a:gd name="adj2" fmla="val -88055"/>
              <a:gd name="adj3" fmla="val 16667"/>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500" b="0" i="0" u="none" strike="noStrike" cap="none" normalizeH="0" baseline="0" dirty="0" smtClean="0">
                <a:ln>
                  <a:noFill/>
                </a:ln>
                <a:solidFill>
                  <a:schemeClr val="tx1"/>
                </a:solidFill>
                <a:effectLst/>
                <a:latin typeface="Times New Roman" pitchFamily="18" charset="0"/>
              </a:rPr>
              <a:t>EDU</a:t>
            </a:r>
          </a:p>
        </p:txBody>
      </p:sp>
      <p:sp>
        <p:nvSpPr>
          <p:cNvPr id="14" name="Rounded Rectangular Callout 13"/>
          <p:cNvSpPr/>
          <p:nvPr/>
        </p:nvSpPr>
        <p:spPr bwMode="auto">
          <a:xfrm>
            <a:off x="7620000" y="4114800"/>
            <a:ext cx="1828800" cy="457200"/>
          </a:xfrm>
          <a:prstGeom prst="wedgeRoundRectCallout">
            <a:avLst>
              <a:gd name="adj1" fmla="val -76928"/>
              <a:gd name="adj2" fmla="val 64723"/>
              <a:gd name="adj3" fmla="val 16667"/>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dirty="0" smtClean="0">
                <a:solidFill>
                  <a:schemeClr val="tx1"/>
                </a:solidFill>
                <a:latin typeface="Times New Roman" pitchFamily="18" charset="0"/>
              </a:rPr>
              <a:t>Relation</a:t>
            </a:r>
            <a:endParaRPr kumimoji="0" lang="en-CA" sz="2500" b="0" i="0" u="none" strike="noStrike" cap="none" normalizeH="0" baseline="0" dirty="0" smtClean="0">
              <a:ln>
                <a:noFill/>
              </a:ln>
              <a:solidFill>
                <a:schemeClr val="tx1"/>
              </a:solidFill>
              <a:effectLst/>
              <a:latin typeface="Times New Roman" pitchFamily="18" charset="0"/>
            </a:endParaRPr>
          </a:p>
        </p:txBody>
      </p:sp>
      <p:sp>
        <p:nvSpPr>
          <p:cNvPr id="16" name="Rounded Rectangular Callout 15"/>
          <p:cNvSpPr/>
          <p:nvPr/>
        </p:nvSpPr>
        <p:spPr bwMode="auto">
          <a:xfrm>
            <a:off x="2057400" y="4572000"/>
            <a:ext cx="1828800" cy="457200"/>
          </a:xfrm>
          <a:prstGeom prst="wedgeRoundRectCallout">
            <a:avLst>
              <a:gd name="adj1" fmla="val 57795"/>
              <a:gd name="adj2" fmla="val 153612"/>
              <a:gd name="adj3" fmla="val 16667"/>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dirty="0" smtClean="0">
                <a:solidFill>
                  <a:schemeClr val="tx1"/>
                </a:solidFill>
                <a:latin typeface="Times New Roman" pitchFamily="18" charset="0"/>
              </a:rPr>
              <a:t>Relation</a:t>
            </a:r>
            <a:endParaRPr kumimoji="0" lang="en-CA" sz="2500" b="0" i="0" u="none" strike="noStrike" cap="none" normalizeH="0" baseline="0" dirty="0" smtClean="0">
              <a:ln>
                <a:noFill/>
              </a:ln>
              <a:solidFill>
                <a:schemeClr val="tx1"/>
              </a:solidFill>
              <a:effectLst/>
              <a:latin typeface="Times New Roman" pitchFamily="18" charset="0"/>
            </a:endParaRPr>
          </a:p>
        </p:txBody>
      </p:sp>
      <p:sp>
        <p:nvSpPr>
          <p:cNvPr id="17" name="Rounded Rectangular Callout 16"/>
          <p:cNvSpPr/>
          <p:nvPr/>
        </p:nvSpPr>
        <p:spPr bwMode="auto">
          <a:xfrm>
            <a:off x="0" y="5029200"/>
            <a:ext cx="1828800" cy="457200"/>
          </a:xfrm>
          <a:prstGeom prst="wedgeRoundRectCallout">
            <a:avLst>
              <a:gd name="adj1" fmla="val 57795"/>
              <a:gd name="adj2" fmla="val 153612"/>
              <a:gd name="adj3" fmla="val 16667"/>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dirty="0" smtClean="0">
                <a:solidFill>
                  <a:schemeClr val="tx1"/>
                </a:solidFill>
                <a:latin typeface="Times New Roman" pitchFamily="18" charset="0"/>
              </a:rPr>
              <a:t>Nucleus</a:t>
            </a:r>
            <a:endParaRPr kumimoji="0" lang="en-CA" sz="2500" b="0" i="0" u="none" strike="noStrike" cap="none" normalizeH="0" baseline="0" dirty="0" smtClean="0">
              <a:ln>
                <a:noFill/>
              </a:ln>
              <a:solidFill>
                <a:schemeClr val="tx1"/>
              </a:solidFill>
              <a:effectLst/>
              <a:latin typeface="Times New Roman" pitchFamily="18" charset="0"/>
            </a:endParaRPr>
          </a:p>
        </p:txBody>
      </p:sp>
      <p:sp>
        <p:nvSpPr>
          <p:cNvPr id="18" name="Rounded Rectangular Callout 17"/>
          <p:cNvSpPr/>
          <p:nvPr/>
        </p:nvSpPr>
        <p:spPr bwMode="auto">
          <a:xfrm>
            <a:off x="2667000" y="4191000"/>
            <a:ext cx="1828800" cy="457200"/>
          </a:xfrm>
          <a:prstGeom prst="wedgeRoundRectCallout">
            <a:avLst>
              <a:gd name="adj1" fmla="val 57795"/>
              <a:gd name="adj2" fmla="val 153612"/>
              <a:gd name="adj3" fmla="val 16667"/>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A" dirty="0" smtClean="0">
                <a:solidFill>
                  <a:schemeClr val="tx1"/>
                </a:solidFill>
                <a:latin typeface="Times New Roman" pitchFamily="18" charset="0"/>
              </a:rPr>
              <a:t>Nucleus</a:t>
            </a:r>
            <a:endParaRPr kumimoji="0" lang="en-CA" sz="2500" b="0" i="0" u="none" strike="noStrike" cap="none" normalizeH="0" baseline="0" dirty="0" smtClean="0">
              <a:ln>
                <a:noFill/>
              </a:ln>
              <a:solidFill>
                <a:schemeClr val="tx1"/>
              </a:solidFill>
              <a:effectLst/>
              <a:latin typeface="Times New Roman" pitchFamily="18" charset="0"/>
            </a:endParaRPr>
          </a:p>
        </p:txBody>
      </p:sp>
      <p:sp>
        <p:nvSpPr>
          <p:cNvPr id="19" name="Rounded Rectangular Callout 18"/>
          <p:cNvSpPr/>
          <p:nvPr/>
        </p:nvSpPr>
        <p:spPr bwMode="auto">
          <a:xfrm>
            <a:off x="5867400" y="5410200"/>
            <a:ext cx="1828800" cy="457200"/>
          </a:xfrm>
          <a:prstGeom prst="wedgeRoundRectCallout">
            <a:avLst>
              <a:gd name="adj1" fmla="val 55016"/>
              <a:gd name="adj2" fmla="val 109168"/>
              <a:gd name="adj3" fmla="val 16667"/>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500" b="0" i="0" u="none" strike="noStrike" cap="none" normalizeH="0" baseline="0" dirty="0" smtClean="0">
                <a:ln>
                  <a:noFill/>
                </a:ln>
                <a:solidFill>
                  <a:schemeClr val="tx1"/>
                </a:solidFill>
                <a:effectLst/>
                <a:latin typeface="Times New Roman" pitchFamily="18" charset="0"/>
              </a:rPr>
              <a:t>Satellite</a:t>
            </a:r>
          </a:p>
        </p:txBody>
      </p:sp>
      <p:sp>
        <p:nvSpPr>
          <p:cNvPr id="20" name="Rounded Rectangular Callout 19"/>
          <p:cNvSpPr/>
          <p:nvPr/>
        </p:nvSpPr>
        <p:spPr bwMode="auto">
          <a:xfrm>
            <a:off x="8229600" y="4343400"/>
            <a:ext cx="1828800" cy="457200"/>
          </a:xfrm>
          <a:prstGeom prst="wedgeRoundRectCallout">
            <a:avLst>
              <a:gd name="adj1" fmla="val -33178"/>
              <a:gd name="adj2" fmla="val 134169"/>
              <a:gd name="adj3" fmla="val 16667"/>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500" b="0" i="0" u="none" strike="noStrike" cap="none" normalizeH="0" baseline="0" dirty="0" smtClean="0">
                <a:ln>
                  <a:noFill/>
                </a:ln>
                <a:solidFill>
                  <a:schemeClr val="tx1"/>
                </a:solidFill>
                <a:effectLst/>
                <a:latin typeface="Times New Roman" pitchFamily="18" charset="0"/>
              </a:rPr>
              <a:t>Satellite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par>
                                <p:cTn id="22" presetID="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par>
                                <p:cTn id="26" presetID="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6"/>
                                        </p:tgtEl>
                                        <p:attrNameLst>
                                          <p:attrName>style.visibility</p:attrName>
                                        </p:attrNameLst>
                                      </p:cBhvr>
                                      <p:to>
                                        <p:strVal val="hidden"/>
                                      </p:to>
                                    </p:set>
                                  </p:subTnLst>
                                </p:cTn>
                              </p:par>
                              <p:par>
                                <p:cTn id="36" presetID="2" presetClass="entr" presetSubtype="4"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ppt_x"/>
                                          </p:val>
                                        </p:tav>
                                        <p:tav tm="100000">
                                          <p:val>
                                            <p:strVal val="#ppt_x"/>
                                          </p:val>
                                        </p:tav>
                                      </p:tavLst>
                                    </p:anim>
                                    <p:anim calcmode="lin" valueType="num">
                                      <p:cBhvr additive="base">
                                        <p:cTn id="45" dur="50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ppt_x"/>
                                          </p:val>
                                        </p:tav>
                                        <p:tav tm="100000">
                                          <p:val>
                                            <p:strVal val="#ppt_x"/>
                                          </p:val>
                                        </p:tav>
                                      </p:tavLst>
                                    </p:anim>
                                    <p:anim calcmode="lin" valueType="num">
                                      <p:cBhvr additive="base">
                                        <p:cTn id="49" dur="500" fill="hold"/>
                                        <p:tgtEl>
                                          <p:spTgt spid="18"/>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fill="hold"/>
                                        <p:tgtEl>
                                          <p:spTgt spid="19"/>
                                        </p:tgtEl>
                                        <p:attrNameLst>
                                          <p:attrName>ppt_x</p:attrName>
                                        </p:attrNameLst>
                                      </p:cBhvr>
                                      <p:tavLst>
                                        <p:tav tm="0">
                                          <p:val>
                                            <p:strVal val="#ppt_x"/>
                                          </p:val>
                                        </p:tav>
                                        <p:tav tm="100000">
                                          <p:val>
                                            <p:strVal val="#ppt_x"/>
                                          </p:val>
                                        </p:tav>
                                      </p:tavLst>
                                    </p:anim>
                                    <p:anim calcmode="lin" valueType="num">
                                      <p:cBhvr additive="base">
                                        <p:cTn id="53" dur="500" fill="hold"/>
                                        <p:tgtEl>
                                          <p:spTgt spid="19"/>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ppt_x"/>
                                          </p:val>
                                        </p:tav>
                                        <p:tav tm="100000">
                                          <p:val>
                                            <p:strVal val="#ppt_x"/>
                                          </p:val>
                                        </p:tav>
                                      </p:tavLst>
                                    </p:anim>
                                    <p:anim calcmode="lin" valueType="num">
                                      <p:cBhvr additive="base">
                                        <p:cTn id="5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4" grpId="0" animBg="1"/>
      <p:bldP spid="16" grpId="0" animBg="1"/>
      <p:bldP spid="17" grpId="0" animBg="1"/>
      <p:bldP spid="18" grpId="0" animBg="1"/>
      <p:bldP spid="19" grpId="0" animBg="1"/>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4"/>
          <p:cNvSpPr>
            <a:spLocks noGrp="1" noChangeArrowheads="1"/>
          </p:cNvSpPr>
          <p:nvPr>
            <p:ph type="dt" sz="half" idx="10"/>
          </p:nvPr>
        </p:nvSpPr>
        <p:spPr>
          <a:ln/>
        </p:spPr>
        <p:txBody>
          <a:bodyPr/>
          <a:lstStyle/>
          <a:p>
            <a:fld id="{BCFF6D2E-6818-425B-AE08-6C5CE46529C0}" type="datetime1">
              <a:rPr lang="en-US" smtClean="0"/>
              <a:pPr/>
              <a:t>7/12/2012</a:t>
            </a:fld>
            <a:endParaRPr lang="en-CA"/>
          </a:p>
        </p:txBody>
      </p:sp>
      <p:sp>
        <p:nvSpPr>
          <p:cNvPr id="8" name="Rectangle 46"/>
          <p:cNvSpPr>
            <a:spLocks noGrp="1" noChangeArrowheads="1"/>
          </p:cNvSpPr>
          <p:nvPr>
            <p:ph type="sldNum" sz="quarter" idx="12"/>
          </p:nvPr>
        </p:nvSpPr>
        <p:spPr>
          <a:ln/>
        </p:spPr>
        <p:txBody>
          <a:bodyPr/>
          <a:lstStyle/>
          <a:p>
            <a:fld id="{E426EA9D-34AD-4277-AECF-C3A43FF2D488}" type="slidenum">
              <a:rPr lang="en-CA"/>
              <a:pPr/>
              <a:t>20</a:t>
            </a:fld>
            <a:endParaRPr lang="en-CA"/>
          </a:p>
        </p:txBody>
      </p:sp>
      <p:sp>
        <p:nvSpPr>
          <p:cNvPr id="345090" name="Rectangle 2"/>
          <p:cNvSpPr>
            <a:spLocks noGrp="1" noChangeArrowheads="1"/>
          </p:cNvSpPr>
          <p:nvPr>
            <p:ph type="title" idx="4294967295"/>
          </p:nvPr>
        </p:nvSpPr>
        <p:spPr>
          <a:xfrm>
            <a:off x="304800" y="152400"/>
            <a:ext cx="9372600" cy="1143000"/>
          </a:xfrm>
        </p:spPr>
        <p:txBody>
          <a:bodyPr/>
          <a:lstStyle/>
          <a:p>
            <a:pPr eaLnBrk="1" hangingPunct="1"/>
            <a:r>
              <a:rPr lang="en-CA" b="1" dirty="0" smtClean="0">
                <a:solidFill>
                  <a:schemeClr val="tx1"/>
                </a:solidFill>
              </a:rPr>
              <a:t>Evaluation Metrics</a:t>
            </a:r>
          </a:p>
        </p:txBody>
      </p:sp>
      <p:sp>
        <p:nvSpPr>
          <p:cNvPr id="9" name="Footer Placeholder 8"/>
          <p:cNvSpPr>
            <a:spLocks noGrp="1"/>
          </p:cNvSpPr>
          <p:nvPr>
            <p:ph type="ftr" sz="quarter" idx="11"/>
          </p:nvPr>
        </p:nvSpPr>
        <p:spPr/>
        <p:txBody>
          <a:bodyPr/>
          <a:lstStyle/>
          <a:p>
            <a:pPr>
              <a:defRPr/>
            </a:pPr>
            <a:r>
              <a:rPr lang="en-US" smtClean="0"/>
              <a:t>© Shafiq Joty</a:t>
            </a:r>
            <a:endParaRPr lang="en-US"/>
          </a:p>
        </p:txBody>
      </p:sp>
      <p:sp>
        <p:nvSpPr>
          <p:cNvPr id="10" name="TextBox 9"/>
          <p:cNvSpPr txBox="1"/>
          <p:nvPr/>
        </p:nvSpPr>
        <p:spPr>
          <a:xfrm>
            <a:off x="2590800" y="1524000"/>
            <a:ext cx="4648200" cy="954107"/>
          </a:xfrm>
          <a:prstGeom prst="rect">
            <a:avLst/>
          </a:prstGeom>
          <a:solidFill>
            <a:schemeClr val="accent2">
              <a:lumMod val="20000"/>
              <a:lumOff val="80000"/>
            </a:schemeClr>
          </a:solidFill>
        </p:spPr>
        <p:txBody>
          <a:bodyPr wrap="square" rtlCol="0">
            <a:spAutoFit/>
          </a:bodyPr>
          <a:lstStyle/>
          <a:p>
            <a:r>
              <a:rPr lang="en-CA" sz="2800" dirty="0" smtClean="0">
                <a:solidFill>
                  <a:schemeClr val="tx1"/>
                </a:solidFill>
                <a:latin typeface="Arial" pitchFamily="34" charset="0"/>
                <a:cs typeface="Arial" pitchFamily="34" charset="0"/>
              </a:rPr>
              <a:t>Metrics for parsing accuracy</a:t>
            </a:r>
          </a:p>
          <a:p>
            <a:r>
              <a:rPr lang="en-CA" sz="2800" dirty="0" smtClean="0">
                <a:solidFill>
                  <a:schemeClr val="tx1"/>
                </a:solidFill>
                <a:latin typeface="Arial" pitchFamily="34" charset="0"/>
                <a:cs typeface="Arial" pitchFamily="34" charset="0"/>
              </a:rPr>
              <a:t>         (</a:t>
            </a:r>
            <a:r>
              <a:rPr lang="en-CA" sz="2800" dirty="0" err="1" smtClean="0">
                <a:solidFill>
                  <a:schemeClr val="tx1"/>
                </a:solidFill>
                <a:latin typeface="Arial" pitchFamily="34" charset="0"/>
                <a:cs typeface="Arial" pitchFamily="34" charset="0"/>
              </a:rPr>
              <a:t>Marcu</a:t>
            </a:r>
            <a:r>
              <a:rPr lang="en-CA" sz="2800" dirty="0" smtClean="0">
                <a:solidFill>
                  <a:schemeClr val="tx1"/>
                </a:solidFill>
                <a:latin typeface="Arial" pitchFamily="34" charset="0"/>
                <a:cs typeface="Arial" pitchFamily="34" charset="0"/>
              </a:rPr>
              <a:t>, 2000)</a:t>
            </a:r>
            <a:endParaRPr lang="en-CA" dirty="0">
              <a:solidFill>
                <a:schemeClr val="tx1"/>
              </a:solidFill>
              <a:latin typeface="Arial" pitchFamily="34" charset="0"/>
              <a:cs typeface="Arial" pitchFamily="34" charset="0"/>
            </a:endParaRPr>
          </a:p>
        </p:txBody>
      </p:sp>
      <p:sp>
        <p:nvSpPr>
          <p:cNvPr id="16" name="TextBox 15"/>
          <p:cNvSpPr txBox="1"/>
          <p:nvPr/>
        </p:nvSpPr>
        <p:spPr>
          <a:xfrm>
            <a:off x="762000" y="5638800"/>
            <a:ext cx="5181600" cy="523220"/>
          </a:xfrm>
          <a:prstGeom prst="rect">
            <a:avLst/>
          </a:prstGeom>
          <a:noFill/>
        </p:spPr>
        <p:txBody>
          <a:bodyPr wrap="square" rtlCol="0">
            <a:spAutoFit/>
          </a:bodyPr>
          <a:lstStyle/>
          <a:p>
            <a:r>
              <a:rPr lang="en-CA" sz="2800" dirty="0" smtClean="0">
                <a:solidFill>
                  <a:schemeClr val="tx1"/>
                </a:solidFill>
                <a:latin typeface="Arial" pitchFamily="34" charset="0"/>
                <a:cs typeface="Arial" pitchFamily="34" charset="0"/>
              </a:rPr>
              <a:t>Intra-sentence EDU boundary</a:t>
            </a:r>
            <a:endParaRPr lang="en-CA" dirty="0">
              <a:solidFill>
                <a:schemeClr val="tx1"/>
              </a:solidFill>
              <a:latin typeface="Arial" pitchFamily="34" charset="0"/>
              <a:cs typeface="Arial" pitchFamily="34" charset="0"/>
            </a:endParaRPr>
          </a:p>
        </p:txBody>
      </p:sp>
      <p:grpSp>
        <p:nvGrpSpPr>
          <p:cNvPr id="21" name="Group 20"/>
          <p:cNvGrpSpPr/>
          <p:nvPr/>
        </p:nvGrpSpPr>
        <p:grpSpPr>
          <a:xfrm>
            <a:off x="762000" y="2819400"/>
            <a:ext cx="8686800" cy="1143000"/>
            <a:chOff x="228600" y="2362200"/>
            <a:chExt cx="8686800" cy="1143000"/>
          </a:xfrm>
        </p:grpSpPr>
        <p:sp>
          <p:nvSpPr>
            <p:cNvPr id="18" name="TextBox 17"/>
            <p:cNvSpPr txBox="1"/>
            <p:nvPr/>
          </p:nvSpPr>
          <p:spPr>
            <a:xfrm>
              <a:off x="304800" y="2438400"/>
              <a:ext cx="5334000" cy="954107"/>
            </a:xfrm>
            <a:prstGeom prst="rect">
              <a:avLst/>
            </a:prstGeom>
            <a:noFill/>
          </p:spPr>
          <p:txBody>
            <a:bodyPr wrap="square" rtlCol="0">
              <a:spAutoFit/>
            </a:bodyPr>
            <a:lstStyle/>
            <a:p>
              <a:pPr>
                <a:buFont typeface="Arial" pitchFamily="34" charset="0"/>
                <a:buChar char="•"/>
              </a:pPr>
              <a:r>
                <a:rPr lang="en-CA" sz="2800" dirty="0" smtClean="0">
                  <a:solidFill>
                    <a:schemeClr val="tx1"/>
                  </a:solidFill>
                  <a:latin typeface="Arial" pitchFamily="34" charset="0"/>
                  <a:cs typeface="Arial" pitchFamily="34" charset="0"/>
                </a:rPr>
                <a:t> Unlabeled (Span)</a:t>
              </a:r>
            </a:p>
            <a:p>
              <a:pPr>
                <a:buFont typeface="Arial" pitchFamily="34" charset="0"/>
                <a:buChar char="•"/>
              </a:pPr>
              <a:r>
                <a:rPr lang="en-CA" sz="2800" dirty="0" smtClean="0">
                  <a:solidFill>
                    <a:schemeClr val="tx1"/>
                  </a:solidFill>
                  <a:latin typeface="Arial" pitchFamily="34" charset="0"/>
                  <a:cs typeface="Arial" pitchFamily="34" charset="0"/>
                </a:rPr>
                <a:t> Labeled (Nuclearity, Relation)</a:t>
              </a:r>
              <a:endParaRPr lang="en-CA" dirty="0">
                <a:solidFill>
                  <a:schemeClr val="tx1"/>
                </a:solidFill>
                <a:latin typeface="Arial" pitchFamily="34" charset="0"/>
                <a:cs typeface="Arial" pitchFamily="34" charset="0"/>
              </a:endParaRPr>
            </a:p>
          </p:txBody>
        </p:sp>
        <p:sp>
          <p:nvSpPr>
            <p:cNvPr id="19" name="Double Brace 18"/>
            <p:cNvSpPr/>
            <p:nvPr/>
          </p:nvSpPr>
          <p:spPr bwMode="auto">
            <a:xfrm>
              <a:off x="228600" y="2362200"/>
              <a:ext cx="5334000" cy="1143000"/>
            </a:xfrm>
            <a:prstGeom prst="bracePai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20" name="TextBox 19"/>
            <p:cNvSpPr txBox="1"/>
            <p:nvPr/>
          </p:nvSpPr>
          <p:spPr>
            <a:xfrm>
              <a:off x="5867400" y="2398693"/>
              <a:ext cx="3048000" cy="954107"/>
            </a:xfrm>
            <a:prstGeom prst="rect">
              <a:avLst/>
            </a:prstGeom>
            <a:noFill/>
          </p:spPr>
          <p:txBody>
            <a:bodyPr wrap="square" rtlCol="0">
              <a:spAutoFit/>
            </a:bodyPr>
            <a:lstStyle/>
            <a:p>
              <a:r>
                <a:rPr lang="en-CA" sz="2800" dirty="0" smtClean="0">
                  <a:solidFill>
                    <a:schemeClr val="tx1"/>
                  </a:solidFill>
                  <a:latin typeface="Arial" pitchFamily="34" charset="0"/>
                  <a:cs typeface="Arial" pitchFamily="34" charset="0"/>
                </a:rPr>
                <a:t>Precision, Recall</a:t>
              </a:r>
            </a:p>
            <a:p>
              <a:r>
                <a:rPr lang="en-CA" sz="2800" dirty="0" smtClean="0">
                  <a:solidFill>
                    <a:schemeClr val="tx1"/>
                  </a:solidFill>
                  <a:latin typeface="Arial" pitchFamily="34" charset="0"/>
                  <a:cs typeface="Arial" pitchFamily="34" charset="0"/>
                </a:rPr>
                <a:t>F-measure</a:t>
              </a:r>
              <a:endParaRPr lang="en-CA" dirty="0">
                <a:solidFill>
                  <a:schemeClr val="tx1"/>
                </a:solidFill>
                <a:latin typeface="Arial" pitchFamily="34" charset="0"/>
                <a:cs typeface="Arial" pitchFamily="34" charset="0"/>
              </a:endParaRPr>
            </a:p>
          </p:txBody>
        </p:sp>
      </p:grpSp>
      <p:sp>
        <p:nvSpPr>
          <p:cNvPr id="22" name="TextBox 21"/>
          <p:cNvSpPr txBox="1"/>
          <p:nvPr/>
        </p:nvSpPr>
        <p:spPr>
          <a:xfrm>
            <a:off x="990600" y="4303693"/>
            <a:ext cx="8077200" cy="954107"/>
          </a:xfrm>
          <a:prstGeom prst="rect">
            <a:avLst/>
          </a:prstGeom>
          <a:solidFill>
            <a:schemeClr val="accent2">
              <a:lumMod val="20000"/>
              <a:lumOff val="80000"/>
            </a:schemeClr>
          </a:solidFill>
        </p:spPr>
        <p:txBody>
          <a:bodyPr wrap="square" rtlCol="0">
            <a:spAutoFit/>
          </a:bodyPr>
          <a:lstStyle/>
          <a:p>
            <a:r>
              <a:rPr lang="en-CA" sz="2800" dirty="0" smtClean="0">
                <a:solidFill>
                  <a:schemeClr val="tx1"/>
                </a:solidFill>
                <a:latin typeface="Arial" pitchFamily="34" charset="0"/>
                <a:cs typeface="Arial" pitchFamily="34" charset="0"/>
              </a:rPr>
              <a:t>Metric for segmentation accuracy</a:t>
            </a:r>
          </a:p>
          <a:p>
            <a:r>
              <a:rPr lang="en-CA" sz="2800" dirty="0" smtClean="0">
                <a:solidFill>
                  <a:schemeClr val="tx1"/>
                </a:solidFill>
                <a:latin typeface="Arial" pitchFamily="34" charset="0"/>
                <a:cs typeface="Arial" pitchFamily="34" charset="0"/>
              </a:rPr>
              <a:t>(</a:t>
            </a:r>
            <a:r>
              <a:rPr lang="en-CA" sz="2800" dirty="0" err="1" smtClean="0">
                <a:solidFill>
                  <a:schemeClr val="tx1"/>
                </a:solidFill>
                <a:latin typeface="Arial" pitchFamily="34" charset="0"/>
                <a:cs typeface="Arial" pitchFamily="34" charset="0"/>
              </a:rPr>
              <a:t>Soricut</a:t>
            </a:r>
            <a:r>
              <a:rPr lang="en-CA" sz="2800" dirty="0" smtClean="0">
                <a:solidFill>
                  <a:schemeClr val="tx1"/>
                </a:solidFill>
                <a:latin typeface="Arial" pitchFamily="34" charset="0"/>
                <a:cs typeface="Arial" pitchFamily="34" charset="0"/>
              </a:rPr>
              <a:t> &amp; </a:t>
            </a:r>
            <a:r>
              <a:rPr lang="en-CA" sz="2800" dirty="0" err="1" smtClean="0">
                <a:solidFill>
                  <a:schemeClr val="tx1"/>
                </a:solidFill>
                <a:latin typeface="Arial" pitchFamily="34" charset="0"/>
                <a:cs typeface="Arial" pitchFamily="34" charset="0"/>
              </a:rPr>
              <a:t>Marcu</a:t>
            </a:r>
            <a:r>
              <a:rPr lang="en-CA" sz="2800" dirty="0" smtClean="0">
                <a:solidFill>
                  <a:schemeClr val="tx1"/>
                </a:solidFill>
                <a:latin typeface="Arial" pitchFamily="34" charset="0"/>
                <a:cs typeface="Arial" pitchFamily="34" charset="0"/>
              </a:rPr>
              <a:t>, 2003; Fisher &amp; Roark, 2007)</a:t>
            </a:r>
            <a:endParaRPr lang="en-CA" dirty="0">
              <a:solidFill>
                <a:schemeClr val="tx1"/>
              </a:solidFill>
              <a:latin typeface="Arial" pitchFamily="34" charset="0"/>
              <a:cs typeface="Arial" pitchFamily="34" charset="0"/>
            </a:endParaRPr>
          </a:p>
        </p:txBody>
      </p:sp>
      <p:sp>
        <p:nvSpPr>
          <p:cNvPr id="23" name="Double Brace 22"/>
          <p:cNvSpPr/>
          <p:nvPr/>
        </p:nvSpPr>
        <p:spPr bwMode="auto">
          <a:xfrm>
            <a:off x="685800" y="5638800"/>
            <a:ext cx="5257800" cy="533400"/>
          </a:xfrm>
          <a:prstGeom prst="bracePai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24" name="TextBox 23"/>
          <p:cNvSpPr txBox="1"/>
          <p:nvPr/>
        </p:nvSpPr>
        <p:spPr>
          <a:xfrm>
            <a:off x="6477000" y="5446693"/>
            <a:ext cx="3048000" cy="954107"/>
          </a:xfrm>
          <a:prstGeom prst="rect">
            <a:avLst/>
          </a:prstGeom>
          <a:noFill/>
        </p:spPr>
        <p:txBody>
          <a:bodyPr wrap="square" rtlCol="0">
            <a:spAutoFit/>
          </a:bodyPr>
          <a:lstStyle/>
          <a:p>
            <a:r>
              <a:rPr lang="en-CA" sz="2800" dirty="0" smtClean="0">
                <a:solidFill>
                  <a:schemeClr val="tx1"/>
                </a:solidFill>
                <a:latin typeface="Arial" pitchFamily="34" charset="0"/>
                <a:cs typeface="Arial" pitchFamily="34" charset="0"/>
              </a:rPr>
              <a:t>Precision, Recall</a:t>
            </a:r>
          </a:p>
          <a:p>
            <a:r>
              <a:rPr lang="en-CA" sz="2800" dirty="0" smtClean="0">
                <a:solidFill>
                  <a:schemeClr val="tx1"/>
                </a:solidFill>
                <a:latin typeface="Arial" pitchFamily="34" charset="0"/>
                <a:cs typeface="Arial" pitchFamily="34" charset="0"/>
              </a:rPr>
              <a:t>F-measure</a:t>
            </a:r>
            <a:endParaRPr lang="en-CA"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linds(horizontal)">
                                      <p:cBhvr>
                                        <p:cTn id="25" dur="500"/>
                                        <p:tgtEl>
                                          <p:spTgt spid="2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p:bldP spid="22" grpId="0" animBg="1"/>
      <p:bldP spid="23" grpId="0" animBg="1"/>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136650"/>
          </a:xfrm>
        </p:spPr>
        <p:txBody>
          <a:bodyPr/>
          <a:lstStyle/>
          <a:p>
            <a:r>
              <a:rPr lang="en-CA" dirty="0" smtClean="0"/>
              <a:t>Experiments (1)</a:t>
            </a:r>
            <a:endParaRPr lang="en-CA" dirty="0"/>
          </a:p>
        </p:txBody>
      </p:sp>
      <p:sp>
        <p:nvSpPr>
          <p:cNvPr id="4" name="Date Placeholder 3"/>
          <p:cNvSpPr>
            <a:spLocks noGrp="1"/>
          </p:cNvSpPr>
          <p:nvPr>
            <p:ph type="dt" sz="half" idx="10"/>
          </p:nvPr>
        </p:nvSpPr>
        <p:spPr/>
        <p:txBody>
          <a:bodyPr/>
          <a:lstStyle/>
          <a:p>
            <a:pPr>
              <a:defRPr/>
            </a:pPr>
            <a:fld id="{2A7D6D4E-0396-4D25-8CE6-6B9E25B6F9E1}" type="datetime1">
              <a:rPr lang="en-US" smtClean="0"/>
              <a:pPr>
                <a:defRPr/>
              </a:pPr>
              <a:t>7/12/2012</a:t>
            </a:fld>
            <a:endParaRPr lang="en-US"/>
          </a:p>
        </p:txBody>
      </p:sp>
      <p:sp>
        <p:nvSpPr>
          <p:cNvPr id="5" name="Footer Placeholder 4"/>
          <p:cNvSpPr>
            <a:spLocks noGrp="1"/>
          </p:cNvSpPr>
          <p:nvPr>
            <p:ph type="ftr" sz="quarter" idx="11"/>
          </p:nvPr>
        </p:nvSpPr>
        <p:spPr/>
        <p:txBody>
          <a:bodyPr/>
          <a:lstStyle/>
          <a:p>
            <a:pPr>
              <a:defRPr/>
            </a:pPr>
            <a:r>
              <a:rPr lang="en-US" smtClean="0"/>
              <a:t>© Shafiq Joty</a:t>
            </a:r>
            <a:endParaRPr lang="en-US"/>
          </a:p>
        </p:txBody>
      </p:sp>
      <p:sp>
        <p:nvSpPr>
          <p:cNvPr id="6" name="Slide Number Placeholder 5"/>
          <p:cNvSpPr>
            <a:spLocks noGrp="1"/>
          </p:cNvSpPr>
          <p:nvPr>
            <p:ph type="sldNum" sz="quarter" idx="12"/>
          </p:nvPr>
        </p:nvSpPr>
        <p:spPr/>
        <p:txBody>
          <a:bodyPr/>
          <a:lstStyle/>
          <a:p>
            <a:pPr>
              <a:defRPr/>
            </a:pPr>
            <a:fld id="{21A5F99B-F908-435A-91B8-09D5E4931BB1}" type="slidenum">
              <a:rPr lang="en-US" smtClean="0"/>
              <a:pPr>
                <a:defRPr/>
              </a:pPr>
              <a:t>21</a:t>
            </a:fld>
            <a:endParaRPr lang="en-US"/>
          </a:p>
        </p:txBody>
      </p:sp>
      <p:sp>
        <p:nvSpPr>
          <p:cNvPr id="10" name="TextBox 9"/>
          <p:cNvSpPr txBox="1"/>
          <p:nvPr/>
        </p:nvSpPr>
        <p:spPr>
          <a:xfrm>
            <a:off x="838200" y="1853625"/>
            <a:ext cx="8077200" cy="584775"/>
          </a:xfrm>
          <a:prstGeom prst="rect">
            <a:avLst/>
          </a:prstGeom>
          <a:solidFill>
            <a:srgbClr val="FFCCFF"/>
          </a:solidFill>
        </p:spPr>
        <p:txBody>
          <a:bodyPr wrap="square" rtlCol="0">
            <a:spAutoFit/>
          </a:bodyPr>
          <a:lstStyle/>
          <a:p>
            <a:r>
              <a:rPr lang="en-CA" sz="3200" b="1" dirty="0" smtClean="0">
                <a:solidFill>
                  <a:schemeClr val="tx1"/>
                </a:solidFill>
                <a:latin typeface="Arial" pitchFamily="34" charset="0"/>
                <a:cs typeface="Arial" pitchFamily="34" charset="0"/>
              </a:rPr>
              <a:t>Parsing based on </a:t>
            </a:r>
            <a:r>
              <a:rPr lang="en-CA" sz="3200" b="1" dirty="0" smtClean="0">
                <a:solidFill>
                  <a:srgbClr val="0000FF"/>
                </a:solidFill>
                <a:latin typeface="Arial" pitchFamily="34" charset="0"/>
                <a:cs typeface="Arial" pitchFamily="34" charset="0"/>
              </a:rPr>
              <a:t>manual</a:t>
            </a:r>
            <a:r>
              <a:rPr lang="en-CA" sz="3200" b="1" dirty="0" smtClean="0">
                <a:solidFill>
                  <a:schemeClr val="tx1"/>
                </a:solidFill>
                <a:latin typeface="Arial" pitchFamily="34" charset="0"/>
                <a:cs typeface="Arial" pitchFamily="34" charset="0"/>
              </a:rPr>
              <a:t> segmentation</a:t>
            </a:r>
            <a:endParaRPr lang="en-CA" sz="3200" dirty="0">
              <a:solidFill>
                <a:schemeClr val="tx1"/>
              </a:solidFill>
              <a:latin typeface="Arial" pitchFamily="34" charset="0"/>
              <a:cs typeface="Arial" pitchFamily="34" charset="0"/>
            </a:endParaRPr>
          </a:p>
        </p:txBody>
      </p:sp>
      <p:sp>
        <p:nvSpPr>
          <p:cNvPr id="11" name="TextBox 10"/>
          <p:cNvSpPr txBox="1"/>
          <p:nvPr/>
        </p:nvSpPr>
        <p:spPr>
          <a:xfrm>
            <a:off x="762000" y="5638800"/>
            <a:ext cx="8229600" cy="954107"/>
          </a:xfrm>
          <a:prstGeom prst="rect">
            <a:avLst/>
          </a:prstGeom>
          <a:noFill/>
        </p:spPr>
        <p:txBody>
          <a:bodyPr wrap="square" rtlCol="0">
            <a:spAutoFit/>
          </a:bodyPr>
          <a:lstStyle/>
          <a:p>
            <a:r>
              <a:rPr lang="en-CA" sz="2800" dirty="0" smtClean="0">
                <a:solidFill>
                  <a:schemeClr val="tx1"/>
                </a:solidFill>
                <a:latin typeface="Arial" pitchFamily="34" charset="0"/>
                <a:cs typeface="Arial" pitchFamily="34" charset="0"/>
              </a:rPr>
              <a:t>Our model outperforms the state-of-the-art by a wide margin, especially on relation labeling</a:t>
            </a:r>
            <a:endParaRPr lang="en-CA" dirty="0">
              <a:solidFill>
                <a:schemeClr val="tx1"/>
              </a:solidFill>
              <a:latin typeface="Arial" pitchFamily="34" charset="0"/>
              <a:cs typeface="Arial" pitchFamily="34" charset="0"/>
            </a:endParaRPr>
          </a:p>
        </p:txBody>
      </p:sp>
      <p:graphicFrame>
        <p:nvGraphicFramePr>
          <p:cNvPr id="9" name="Table 8"/>
          <p:cNvGraphicFramePr>
            <a:graphicFrameLocks noGrp="1"/>
          </p:cNvGraphicFramePr>
          <p:nvPr/>
        </p:nvGraphicFramePr>
        <p:xfrm>
          <a:off x="914400" y="2819400"/>
          <a:ext cx="8000999" cy="2514600"/>
        </p:xfrm>
        <a:graphic>
          <a:graphicData uri="http://schemas.openxmlformats.org/drawingml/2006/table">
            <a:tbl>
              <a:tblPr firstRow="1" bandRow="1">
                <a:tableStyleId>{5940675A-B579-460E-94D1-54222C63F5DA}</a:tableStyleId>
              </a:tblPr>
              <a:tblGrid>
                <a:gridCol w="1524000"/>
                <a:gridCol w="1294533"/>
                <a:gridCol w="1091046"/>
                <a:gridCol w="1181965"/>
                <a:gridCol w="1000125"/>
                <a:gridCol w="918731"/>
                <a:gridCol w="990599"/>
              </a:tblGrid>
              <a:tr h="419100">
                <a:tc>
                  <a:txBody>
                    <a:bodyPr/>
                    <a:lstStyle/>
                    <a:p>
                      <a:endParaRPr lang="en-CA" dirty="0"/>
                    </a:p>
                  </a:txBody>
                  <a:tcPr anchor="ctr" anchorCtr="1">
                    <a:noFill/>
                  </a:tcPr>
                </a:tc>
                <a:tc gridSpan="4">
                  <a:txBody>
                    <a:bodyPr/>
                    <a:lstStyle/>
                    <a:p>
                      <a:r>
                        <a:rPr lang="en-CA" b="1" dirty="0" smtClean="0"/>
                        <a:t>RST-DT</a:t>
                      </a:r>
                      <a:endParaRPr lang="en-CA" b="1" dirty="0"/>
                    </a:p>
                  </a:txBody>
                  <a:tcPr anchor="ctr" anchorCtr="1">
                    <a:solidFill>
                      <a:schemeClr val="bg1">
                        <a:lumMod val="85000"/>
                      </a:schemeClr>
                    </a:solidFill>
                  </a:tcPr>
                </a:tc>
                <a:tc hMerge="1">
                  <a:txBody>
                    <a:bodyPr/>
                    <a:lstStyle/>
                    <a:p>
                      <a:endParaRPr lang="en-CA" dirty="0"/>
                    </a:p>
                  </a:txBody>
                  <a:tcPr anchor="ctr" anchorCtr="1"/>
                </a:tc>
                <a:tc hMerge="1">
                  <a:txBody>
                    <a:bodyPr/>
                    <a:lstStyle/>
                    <a:p>
                      <a:endParaRPr lang="en-CA" dirty="0"/>
                    </a:p>
                  </a:txBody>
                  <a:tcPr anchor="ctr" anchorCtr="1"/>
                </a:tc>
                <a:tc hMerge="1">
                  <a:txBody>
                    <a:bodyPr/>
                    <a:lstStyle/>
                    <a:p>
                      <a:endParaRPr lang="en-CA" dirty="0"/>
                    </a:p>
                  </a:txBody>
                  <a:tcPr anchor="ctr" anchorCtr="1"/>
                </a:tc>
                <a:tc gridSpan="2">
                  <a:txBody>
                    <a:bodyPr/>
                    <a:lstStyle/>
                    <a:p>
                      <a:r>
                        <a:rPr lang="en-CA" b="1" dirty="0" smtClean="0"/>
                        <a:t>Instructional</a:t>
                      </a:r>
                      <a:endParaRPr lang="en-CA" b="1" dirty="0"/>
                    </a:p>
                  </a:txBody>
                  <a:tcPr anchor="ctr" anchorCtr="1">
                    <a:solidFill>
                      <a:schemeClr val="accent2">
                        <a:lumMod val="40000"/>
                        <a:lumOff val="60000"/>
                        <a:alpha val="49000"/>
                      </a:schemeClr>
                    </a:solidFill>
                  </a:tcPr>
                </a:tc>
                <a:tc hMerge="1">
                  <a:txBody>
                    <a:bodyPr/>
                    <a:lstStyle/>
                    <a:p>
                      <a:endParaRPr lang="en-CA" dirty="0"/>
                    </a:p>
                  </a:txBody>
                  <a:tcPr anchor="ctr" anchorCtr="1"/>
                </a:tc>
              </a:tr>
              <a:tr h="419100">
                <a:tc>
                  <a:txBody>
                    <a:bodyPr/>
                    <a:lstStyle/>
                    <a:p>
                      <a:endParaRPr lang="en-CA" dirty="0"/>
                    </a:p>
                  </a:txBody>
                  <a:tcPr anchor="ctr" anchorCtr="1">
                    <a:noFill/>
                  </a:tcPr>
                </a:tc>
                <a:tc gridSpan="2">
                  <a:txBody>
                    <a:bodyPr/>
                    <a:lstStyle/>
                    <a:p>
                      <a:r>
                        <a:rPr lang="en-CA" b="1" dirty="0" smtClean="0"/>
                        <a:t>Test</a:t>
                      </a:r>
                      <a:r>
                        <a:rPr lang="en-CA" b="1" baseline="0" dirty="0" smtClean="0"/>
                        <a:t> set</a:t>
                      </a:r>
                      <a:endParaRPr lang="en-CA" b="1" dirty="0"/>
                    </a:p>
                  </a:txBody>
                  <a:tcPr anchor="ctr" anchorCtr="1">
                    <a:solidFill>
                      <a:schemeClr val="bg1">
                        <a:lumMod val="85000"/>
                      </a:schemeClr>
                    </a:solidFill>
                  </a:tcPr>
                </a:tc>
                <a:tc hMerge="1">
                  <a:txBody>
                    <a:bodyPr/>
                    <a:lstStyle/>
                    <a:p>
                      <a:endParaRPr lang="en-CA" dirty="0"/>
                    </a:p>
                  </a:txBody>
                  <a:tcPr/>
                </a:tc>
                <a:tc>
                  <a:txBody>
                    <a:bodyPr/>
                    <a:lstStyle/>
                    <a:p>
                      <a:r>
                        <a:rPr lang="en-CA" b="1" dirty="0" smtClean="0"/>
                        <a:t>10-fold</a:t>
                      </a:r>
                      <a:endParaRPr lang="en-CA" b="1" dirty="0"/>
                    </a:p>
                  </a:txBody>
                  <a:tcPr anchor="ctr" anchorCtr="1">
                    <a:solidFill>
                      <a:schemeClr val="bg1">
                        <a:lumMod val="85000"/>
                      </a:schemeClr>
                    </a:solidFill>
                  </a:tcPr>
                </a:tc>
                <a:tc>
                  <a:txBody>
                    <a:bodyPr/>
                    <a:lstStyle/>
                    <a:p>
                      <a:r>
                        <a:rPr lang="en-CA" b="1" dirty="0" smtClean="0"/>
                        <a:t>Doubly</a:t>
                      </a:r>
                      <a:endParaRPr lang="en-CA" b="1" dirty="0"/>
                    </a:p>
                  </a:txBody>
                  <a:tcPr anchor="ctr" anchorCtr="1">
                    <a:solidFill>
                      <a:schemeClr val="bg1">
                        <a:lumMod val="85000"/>
                      </a:schemeClr>
                    </a:solidFill>
                  </a:tcPr>
                </a:tc>
                <a:tc>
                  <a:txBody>
                    <a:bodyPr/>
                    <a:lstStyle/>
                    <a:p>
                      <a:r>
                        <a:rPr lang="en-CA" b="1" dirty="0" smtClean="0"/>
                        <a:t>S&amp;E</a:t>
                      </a:r>
                      <a:endParaRPr lang="en-CA" b="1" dirty="0"/>
                    </a:p>
                  </a:txBody>
                  <a:tcPr anchor="ctr" anchorCtr="1">
                    <a:solidFill>
                      <a:schemeClr val="accent2">
                        <a:lumMod val="40000"/>
                        <a:lumOff val="60000"/>
                        <a:alpha val="49000"/>
                      </a:schemeClr>
                    </a:solidFill>
                  </a:tcPr>
                </a:tc>
                <a:tc>
                  <a:txBody>
                    <a:bodyPr/>
                    <a:lstStyle/>
                    <a:p>
                      <a:r>
                        <a:rPr lang="en-CA" b="1" dirty="0" smtClean="0"/>
                        <a:t>10-fold</a:t>
                      </a:r>
                      <a:endParaRPr lang="en-CA" b="1" dirty="0"/>
                    </a:p>
                  </a:txBody>
                  <a:tcPr anchor="ctr" anchorCtr="1">
                    <a:solidFill>
                      <a:schemeClr val="accent2">
                        <a:lumMod val="40000"/>
                        <a:lumOff val="60000"/>
                        <a:alpha val="49000"/>
                      </a:schemeClr>
                    </a:solidFill>
                  </a:tcPr>
                </a:tc>
              </a:tr>
              <a:tr h="419100">
                <a:tc>
                  <a:txBody>
                    <a:bodyPr/>
                    <a:lstStyle/>
                    <a:p>
                      <a:r>
                        <a:rPr lang="en-CA" b="1" dirty="0" smtClean="0"/>
                        <a:t>Scores</a:t>
                      </a:r>
                      <a:endParaRPr lang="en-CA" b="1" dirty="0"/>
                    </a:p>
                  </a:txBody>
                  <a:tcPr anchor="ctr" anchorCtr="1">
                    <a:noFill/>
                  </a:tcPr>
                </a:tc>
                <a:tc>
                  <a:txBody>
                    <a:bodyPr/>
                    <a:lstStyle/>
                    <a:p>
                      <a:r>
                        <a:rPr lang="en-CA" b="1" dirty="0" smtClean="0"/>
                        <a:t>SPADE</a:t>
                      </a:r>
                      <a:endParaRPr lang="en-CA" b="1" dirty="0"/>
                    </a:p>
                  </a:txBody>
                  <a:tcPr anchor="ctr" anchorCtr="1">
                    <a:solidFill>
                      <a:schemeClr val="bg1">
                        <a:lumMod val="85000"/>
                      </a:schemeClr>
                    </a:solidFill>
                  </a:tcPr>
                </a:tc>
                <a:tc>
                  <a:txBody>
                    <a:bodyPr/>
                    <a:lstStyle/>
                    <a:p>
                      <a:r>
                        <a:rPr lang="en-CA" b="1" dirty="0" smtClean="0"/>
                        <a:t>DCRF</a:t>
                      </a:r>
                      <a:endParaRPr lang="en-CA" b="1" dirty="0"/>
                    </a:p>
                  </a:txBody>
                  <a:tcPr anchor="ctr" anchorCtr="1">
                    <a:solidFill>
                      <a:schemeClr val="bg1">
                        <a:lumMod val="85000"/>
                      </a:schemeClr>
                    </a:solidFill>
                  </a:tcPr>
                </a:tc>
                <a:tc>
                  <a:txBody>
                    <a:bodyPr/>
                    <a:lstStyle/>
                    <a:p>
                      <a:r>
                        <a:rPr lang="en-CA" b="1" dirty="0" smtClean="0"/>
                        <a:t>DCRF</a:t>
                      </a:r>
                      <a:endParaRPr lang="en-CA" b="1" dirty="0"/>
                    </a:p>
                  </a:txBody>
                  <a:tcPr anchor="ctr" anchorCtr="1">
                    <a:solidFill>
                      <a:schemeClr val="bg1">
                        <a:lumMod val="85000"/>
                      </a:schemeClr>
                    </a:solidFill>
                  </a:tcPr>
                </a:tc>
                <a:tc>
                  <a:txBody>
                    <a:bodyPr/>
                    <a:lstStyle/>
                    <a:p>
                      <a:r>
                        <a:rPr lang="en-CA" b="1" dirty="0" smtClean="0"/>
                        <a:t>Human</a:t>
                      </a:r>
                      <a:endParaRPr lang="en-CA" b="1" dirty="0"/>
                    </a:p>
                  </a:txBody>
                  <a:tcPr anchor="ctr" anchorCtr="1">
                    <a:solidFill>
                      <a:schemeClr val="bg1">
                        <a:lumMod val="85000"/>
                      </a:schemeClr>
                    </a:solidFill>
                  </a:tcPr>
                </a:tc>
                <a:tc>
                  <a:txBody>
                    <a:bodyPr/>
                    <a:lstStyle/>
                    <a:p>
                      <a:r>
                        <a:rPr lang="en-CA" b="1" dirty="0" smtClean="0"/>
                        <a:t>ILP</a:t>
                      </a:r>
                      <a:endParaRPr lang="en-CA" b="1" dirty="0"/>
                    </a:p>
                  </a:txBody>
                  <a:tcPr anchor="ctr" anchorCtr="1">
                    <a:solidFill>
                      <a:schemeClr val="accent2">
                        <a:lumMod val="40000"/>
                        <a:lumOff val="60000"/>
                        <a:alpha val="49000"/>
                      </a:schemeClr>
                    </a:solidFill>
                  </a:tcPr>
                </a:tc>
                <a:tc>
                  <a:txBody>
                    <a:bodyPr/>
                    <a:lstStyle/>
                    <a:p>
                      <a:r>
                        <a:rPr lang="en-CA" b="1" dirty="0" smtClean="0"/>
                        <a:t>DCRF</a:t>
                      </a:r>
                      <a:endParaRPr lang="en-CA" b="1" dirty="0"/>
                    </a:p>
                  </a:txBody>
                  <a:tcPr anchor="ctr" anchorCtr="1">
                    <a:solidFill>
                      <a:schemeClr val="accent2">
                        <a:lumMod val="40000"/>
                        <a:lumOff val="60000"/>
                        <a:alpha val="49000"/>
                      </a:schemeClr>
                    </a:solidFill>
                  </a:tcPr>
                </a:tc>
              </a:tr>
              <a:tr h="419100">
                <a:tc>
                  <a:txBody>
                    <a:bodyPr/>
                    <a:lstStyle/>
                    <a:p>
                      <a:r>
                        <a:rPr lang="en-CA" b="1" dirty="0" smtClean="0"/>
                        <a:t>Span</a:t>
                      </a:r>
                      <a:endParaRPr lang="en-CA" b="1" dirty="0"/>
                    </a:p>
                  </a:txBody>
                  <a:tcPr anchor="ctr" anchorCtr="1">
                    <a:noFill/>
                  </a:tcPr>
                </a:tc>
                <a:tc>
                  <a:txBody>
                    <a:bodyPr/>
                    <a:lstStyle/>
                    <a:p>
                      <a:r>
                        <a:rPr lang="en-CA" dirty="0" smtClean="0"/>
                        <a:t>93.5</a:t>
                      </a:r>
                      <a:endParaRPr lang="en-CA" dirty="0"/>
                    </a:p>
                  </a:txBody>
                  <a:tcPr anchor="ctr" anchorCtr="1">
                    <a:solidFill>
                      <a:schemeClr val="bg1">
                        <a:lumMod val="85000"/>
                      </a:schemeClr>
                    </a:solidFill>
                  </a:tcPr>
                </a:tc>
                <a:tc>
                  <a:txBody>
                    <a:bodyPr/>
                    <a:lstStyle/>
                    <a:p>
                      <a:r>
                        <a:rPr lang="en-CA" b="1" dirty="0" smtClean="0"/>
                        <a:t>94.6</a:t>
                      </a:r>
                      <a:endParaRPr lang="en-CA" b="1" dirty="0"/>
                    </a:p>
                  </a:txBody>
                  <a:tcPr anchor="ctr" anchorCtr="1">
                    <a:solidFill>
                      <a:schemeClr val="bg1">
                        <a:lumMod val="85000"/>
                      </a:schemeClr>
                    </a:solidFill>
                  </a:tcPr>
                </a:tc>
                <a:tc>
                  <a:txBody>
                    <a:bodyPr/>
                    <a:lstStyle/>
                    <a:p>
                      <a:r>
                        <a:rPr lang="en-CA" dirty="0" smtClean="0"/>
                        <a:t>93.7</a:t>
                      </a:r>
                      <a:endParaRPr lang="en-CA" dirty="0"/>
                    </a:p>
                  </a:txBody>
                  <a:tcPr anchor="ctr" anchorCtr="1">
                    <a:solidFill>
                      <a:schemeClr val="bg1">
                        <a:lumMod val="85000"/>
                      </a:schemeClr>
                    </a:solidFill>
                  </a:tcPr>
                </a:tc>
                <a:tc>
                  <a:txBody>
                    <a:bodyPr/>
                    <a:lstStyle/>
                    <a:p>
                      <a:r>
                        <a:rPr lang="en-CA" dirty="0" smtClean="0"/>
                        <a:t>95.7</a:t>
                      </a:r>
                      <a:endParaRPr lang="en-CA" dirty="0"/>
                    </a:p>
                  </a:txBody>
                  <a:tcPr anchor="ctr" anchorCtr="1">
                    <a:solidFill>
                      <a:schemeClr val="bg1">
                        <a:lumMod val="85000"/>
                      </a:schemeClr>
                    </a:solidFill>
                  </a:tcPr>
                </a:tc>
                <a:tc>
                  <a:txBody>
                    <a:bodyPr/>
                    <a:lstStyle/>
                    <a:p>
                      <a:r>
                        <a:rPr lang="en-CA" dirty="0" smtClean="0"/>
                        <a:t>92.9</a:t>
                      </a:r>
                      <a:endParaRPr lang="en-CA" dirty="0"/>
                    </a:p>
                  </a:txBody>
                  <a:tcPr anchor="ctr" anchorCtr="1">
                    <a:solidFill>
                      <a:schemeClr val="accent2">
                        <a:lumMod val="40000"/>
                        <a:lumOff val="60000"/>
                        <a:alpha val="49000"/>
                      </a:schemeClr>
                    </a:solidFill>
                  </a:tcPr>
                </a:tc>
                <a:tc>
                  <a:txBody>
                    <a:bodyPr/>
                    <a:lstStyle/>
                    <a:p>
                      <a:r>
                        <a:rPr lang="en-CA" b="1" dirty="0" smtClean="0"/>
                        <a:t>97.7</a:t>
                      </a:r>
                      <a:endParaRPr lang="en-CA" b="1" dirty="0"/>
                    </a:p>
                  </a:txBody>
                  <a:tcPr anchor="ctr" anchorCtr="1">
                    <a:solidFill>
                      <a:schemeClr val="accent2">
                        <a:lumMod val="40000"/>
                        <a:lumOff val="60000"/>
                        <a:alpha val="49000"/>
                      </a:schemeClr>
                    </a:solidFill>
                  </a:tcPr>
                </a:tc>
              </a:tr>
              <a:tr h="419100">
                <a:tc>
                  <a:txBody>
                    <a:bodyPr/>
                    <a:lstStyle/>
                    <a:p>
                      <a:r>
                        <a:rPr lang="en-CA" b="1" dirty="0" smtClean="0"/>
                        <a:t>Nuclearity</a:t>
                      </a:r>
                      <a:endParaRPr lang="en-CA" b="1" dirty="0"/>
                    </a:p>
                  </a:txBody>
                  <a:tcPr anchor="ctr" anchorCtr="1">
                    <a:noFill/>
                  </a:tcPr>
                </a:tc>
                <a:tc>
                  <a:txBody>
                    <a:bodyPr/>
                    <a:lstStyle/>
                    <a:p>
                      <a:r>
                        <a:rPr lang="en-CA" dirty="0" smtClean="0"/>
                        <a:t>85.8</a:t>
                      </a:r>
                      <a:endParaRPr lang="en-CA" dirty="0"/>
                    </a:p>
                  </a:txBody>
                  <a:tcPr anchor="ctr" anchorCtr="1">
                    <a:solidFill>
                      <a:schemeClr val="bg1">
                        <a:lumMod val="85000"/>
                      </a:schemeClr>
                    </a:solidFill>
                  </a:tcPr>
                </a:tc>
                <a:tc>
                  <a:txBody>
                    <a:bodyPr/>
                    <a:lstStyle/>
                    <a:p>
                      <a:r>
                        <a:rPr lang="en-CA" b="1" dirty="0" smtClean="0"/>
                        <a:t>86.9</a:t>
                      </a:r>
                      <a:endParaRPr lang="en-CA" b="1" dirty="0"/>
                    </a:p>
                  </a:txBody>
                  <a:tcPr anchor="ctr" anchorCtr="1">
                    <a:solidFill>
                      <a:schemeClr val="bg1">
                        <a:lumMod val="85000"/>
                      </a:schemeClr>
                    </a:solidFill>
                  </a:tcPr>
                </a:tc>
                <a:tc>
                  <a:txBody>
                    <a:bodyPr/>
                    <a:lstStyle/>
                    <a:p>
                      <a:r>
                        <a:rPr lang="en-CA" dirty="0" smtClean="0"/>
                        <a:t>85.2</a:t>
                      </a:r>
                      <a:endParaRPr lang="en-CA" dirty="0"/>
                    </a:p>
                  </a:txBody>
                  <a:tcPr anchor="ctr" anchorCtr="1">
                    <a:solidFill>
                      <a:schemeClr val="bg1">
                        <a:lumMod val="85000"/>
                      </a:schemeClr>
                    </a:solidFill>
                  </a:tcPr>
                </a:tc>
                <a:tc>
                  <a:txBody>
                    <a:bodyPr/>
                    <a:lstStyle/>
                    <a:p>
                      <a:r>
                        <a:rPr lang="en-CA" dirty="0" smtClean="0"/>
                        <a:t>90.4</a:t>
                      </a:r>
                      <a:endParaRPr lang="en-CA" dirty="0"/>
                    </a:p>
                  </a:txBody>
                  <a:tcPr anchor="ctr" anchorCtr="1">
                    <a:solidFill>
                      <a:schemeClr val="bg1">
                        <a:lumMod val="85000"/>
                      </a:schemeClr>
                    </a:solidFill>
                  </a:tcPr>
                </a:tc>
                <a:tc>
                  <a:txBody>
                    <a:bodyPr/>
                    <a:lstStyle/>
                    <a:p>
                      <a:r>
                        <a:rPr lang="en-CA" dirty="0" smtClean="0"/>
                        <a:t>71.8</a:t>
                      </a:r>
                      <a:endParaRPr lang="en-CA" dirty="0"/>
                    </a:p>
                  </a:txBody>
                  <a:tcPr anchor="ctr" anchorCtr="1">
                    <a:solidFill>
                      <a:schemeClr val="accent2">
                        <a:lumMod val="40000"/>
                        <a:lumOff val="60000"/>
                        <a:alpha val="49000"/>
                      </a:schemeClr>
                    </a:solidFill>
                  </a:tcPr>
                </a:tc>
                <a:tc>
                  <a:txBody>
                    <a:bodyPr/>
                    <a:lstStyle/>
                    <a:p>
                      <a:r>
                        <a:rPr lang="en-CA" b="1" dirty="0" smtClean="0"/>
                        <a:t>87.2</a:t>
                      </a:r>
                      <a:endParaRPr lang="en-CA" b="1" dirty="0"/>
                    </a:p>
                  </a:txBody>
                  <a:tcPr anchor="ctr" anchorCtr="1">
                    <a:solidFill>
                      <a:schemeClr val="accent2">
                        <a:lumMod val="40000"/>
                        <a:lumOff val="60000"/>
                        <a:alpha val="49000"/>
                      </a:schemeClr>
                    </a:solidFill>
                  </a:tcPr>
                </a:tc>
              </a:tr>
              <a:tr h="419100">
                <a:tc>
                  <a:txBody>
                    <a:bodyPr/>
                    <a:lstStyle/>
                    <a:p>
                      <a:r>
                        <a:rPr lang="en-CA" b="1" dirty="0" smtClean="0"/>
                        <a:t>Relation</a:t>
                      </a:r>
                      <a:endParaRPr lang="en-CA" b="1" dirty="0"/>
                    </a:p>
                  </a:txBody>
                  <a:tcPr anchor="ctr" anchorCtr="1">
                    <a:noFill/>
                  </a:tcPr>
                </a:tc>
                <a:tc>
                  <a:txBody>
                    <a:bodyPr/>
                    <a:lstStyle/>
                    <a:p>
                      <a:r>
                        <a:rPr lang="en-CA" dirty="0" smtClean="0"/>
                        <a:t>67.6</a:t>
                      </a:r>
                      <a:endParaRPr lang="en-CA" dirty="0"/>
                    </a:p>
                  </a:txBody>
                  <a:tcPr anchor="ctr" anchorCtr="1">
                    <a:solidFill>
                      <a:schemeClr val="bg1">
                        <a:lumMod val="85000"/>
                      </a:schemeClr>
                    </a:solidFill>
                  </a:tcPr>
                </a:tc>
                <a:tc>
                  <a:txBody>
                    <a:bodyPr/>
                    <a:lstStyle/>
                    <a:p>
                      <a:r>
                        <a:rPr lang="en-CA" b="1" dirty="0" smtClean="0"/>
                        <a:t>77.1</a:t>
                      </a:r>
                      <a:endParaRPr lang="en-CA" b="1" dirty="0"/>
                    </a:p>
                  </a:txBody>
                  <a:tcPr anchor="ctr" anchorCtr="1">
                    <a:solidFill>
                      <a:schemeClr val="bg1">
                        <a:lumMod val="85000"/>
                      </a:schemeClr>
                    </a:solidFill>
                  </a:tcPr>
                </a:tc>
                <a:tc>
                  <a:txBody>
                    <a:bodyPr/>
                    <a:lstStyle/>
                    <a:p>
                      <a:r>
                        <a:rPr lang="en-CA" dirty="0" smtClean="0"/>
                        <a:t>75.4</a:t>
                      </a:r>
                      <a:endParaRPr lang="en-CA" dirty="0"/>
                    </a:p>
                  </a:txBody>
                  <a:tcPr anchor="ctr" anchorCtr="1">
                    <a:solidFill>
                      <a:schemeClr val="bg1">
                        <a:lumMod val="85000"/>
                      </a:schemeClr>
                    </a:solidFill>
                  </a:tcPr>
                </a:tc>
                <a:tc>
                  <a:txBody>
                    <a:bodyPr/>
                    <a:lstStyle/>
                    <a:p>
                      <a:r>
                        <a:rPr lang="en-CA" dirty="0" smtClean="0"/>
                        <a:t>83.0</a:t>
                      </a:r>
                      <a:endParaRPr lang="en-CA" dirty="0"/>
                    </a:p>
                  </a:txBody>
                  <a:tcPr anchor="ctr" anchorCtr="1">
                    <a:solidFill>
                      <a:schemeClr val="bg1">
                        <a:lumMod val="85000"/>
                      </a:schemeClr>
                    </a:solidFill>
                  </a:tcPr>
                </a:tc>
                <a:tc>
                  <a:txBody>
                    <a:bodyPr/>
                    <a:lstStyle/>
                    <a:p>
                      <a:r>
                        <a:rPr lang="en-CA" dirty="0" smtClean="0"/>
                        <a:t>63.0</a:t>
                      </a:r>
                      <a:endParaRPr lang="en-CA" dirty="0"/>
                    </a:p>
                  </a:txBody>
                  <a:tcPr anchor="ctr" anchorCtr="1">
                    <a:solidFill>
                      <a:schemeClr val="accent2">
                        <a:lumMod val="40000"/>
                        <a:lumOff val="60000"/>
                        <a:alpha val="49000"/>
                      </a:schemeClr>
                    </a:solidFill>
                  </a:tcPr>
                </a:tc>
                <a:tc>
                  <a:txBody>
                    <a:bodyPr/>
                    <a:lstStyle/>
                    <a:p>
                      <a:r>
                        <a:rPr lang="en-CA" b="1" dirty="0" smtClean="0"/>
                        <a:t>73.6</a:t>
                      </a:r>
                      <a:endParaRPr lang="en-CA" b="1" dirty="0"/>
                    </a:p>
                  </a:txBody>
                  <a:tcPr anchor="ctr" anchorCtr="1">
                    <a:solidFill>
                      <a:schemeClr val="accent2">
                        <a:lumMod val="40000"/>
                        <a:lumOff val="60000"/>
                        <a:alpha val="49000"/>
                      </a:schemeClr>
                    </a:solidFill>
                  </a:tcPr>
                </a:tc>
              </a:tr>
            </a:tbl>
          </a:graphicData>
        </a:graphic>
      </p:graphicFrame>
      <p:sp>
        <p:nvSpPr>
          <p:cNvPr id="13" name="Rectangle 12"/>
          <p:cNvSpPr/>
          <p:nvPr/>
        </p:nvSpPr>
        <p:spPr bwMode="auto">
          <a:xfrm>
            <a:off x="3657600" y="3581400"/>
            <a:ext cx="1219200" cy="18288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14" name="Rectangle 13"/>
          <p:cNvSpPr/>
          <p:nvPr/>
        </p:nvSpPr>
        <p:spPr bwMode="auto">
          <a:xfrm>
            <a:off x="7848600" y="3581400"/>
            <a:ext cx="1219200" cy="18288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3"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136650"/>
          </a:xfrm>
        </p:spPr>
        <p:txBody>
          <a:bodyPr/>
          <a:lstStyle/>
          <a:p>
            <a:r>
              <a:rPr lang="en-CA" dirty="0" smtClean="0"/>
              <a:t>Experiments (2)</a:t>
            </a:r>
            <a:endParaRPr lang="en-CA" dirty="0"/>
          </a:p>
        </p:txBody>
      </p:sp>
      <p:sp>
        <p:nvSpPr>
          <p:cNvPr id="4" name="Date Placeholder 3"/>
          <p:cNvSpPr>
            <a:spLocks noGrp="1"/>
          </p:cNvSpPr>
          <p:nvPr>
            <p:ph type="dt" sz="half" idx="10"/>
          </p:nvPr>
        </p:nvSpPr>
        <p:spPr/>
        <p:txBody>
          <a:bodyPr/>
          <a:lstStyle/>
          <a:p>
            <a:pPr>
              <a:defRPr/>
            </a:pPr>
            <a:fld id="{2A7D6D4E-0396-4D25-8CE6-6B9E25B6F9E1}" type="datetime1">
              <a:rPr lang="en-US" smtClean="0"/>
              <a:pPr>
                <a:defRPr/>
              </a:pPr>
              <a:t>7/12/2012</a:t>
            </a:fld>
            <a:endParaRPr lang="en-US"/>
          </a:p>
        </p:txBody>
      </p:sp>
      <p:sp>
        <p:nvSpPr>
          <p:cNvPr id="5" name="Footer Placeholder 4"/>
          <p:cNvSpPr>
            <a:spLocks noGrp="1"/>
          </p:cNvSpPr>
          <p:nvPr>
            <p:ph type="ftr" sz="quarter" idx="11"/>
          </p:nvPr>
        </p:nvSpPr>
        <p:spPr/>
        <p:txBody>
          <a:bodyPr/>
          <a:lstStyle/>
          <a:p>
            <a:pPr>
              <a:defRPr/>
            </a:pPr>
            <a:r>
              <a:rPr lang="en-US" smtClean="0"/>
              <a:t>© Shafiq Joty</a:t>
            </a:r>
            <a:endParaRPr lang="en-US"/>
          </a:p>
        </p:txBody>
      </p:sp>
      <p:sp>
        <p:nvSpPr>
          <p:cNvPr id="6" name="Slide Number Placeholder 5"/>
          <p:cNvSpPr>
            <a:spLocks noGrp="1"/>
          </p:cNvSpPr>
          <p:nvPr>
            <p:ph type="sldNum" sz="quarter" idx="12"/>
          </p:nvPr>
        </p:nvSpPr>
        <p:spPr/>
        <p:txBody>
          <a:bodyPr/>
          <a:lstStyle/>
          <a:p>
            <a:pPr>
              <a:defRPr/>
            </a:pPr>
            <a:fld id="{21A5F99B-F908-435A-91B8-09D5E4931BB1}" type="slidenum">
              <a:rPr lang="en-US" smtClean="0"/>
              <a:pPr>
                <a:defRPr/>
              </a:pPr>
              <a:t>22</a:t>
            </a:fld>
            <a:endParaRPr lang="en-US"/>
          </a:p>
        </p:txBody>
      </p:sp>
      <p:sp>
        <p:nvSpPr>
          <p:cNvPr id="10" name="TextBox 9"/>
          <p:cNvSpPr txBox="1"/>
          <p:nvPr/>
        </p:nvSpPr>
        <p:spPr>
          <a:xfrm>
            <a:off x="2514600" y="1905000"/>
            <a:ext cx="4419600" cy="523220"/>
          </a:xfrm>
          <a:prstGeom prst="rect">
            <a:avLst/>
          </a:prstGeom>
          <a:solidFill>
            <a:srgbClr val="FFCCFF"/>
          </a:solidFill>
        </p:spPr>
        <p:txBody>
          <a:bodyPr wrap="square" rtlCol="0">
            <a:spAutoFit/>
          </a:bodyPr>
          <a:lstStyle/>
          <a:p>
            <a:r>
              <a:rPr lang="en-CA" sz="2800" b="1" dirty="0" smtClean="0">
                <a:solidFill>
                  <a:schemeClr val="tx1"/>
                </a:solidFill>
                <a:latin typeface="Arial" pitchFamily="34" charset="0"/>
                <a:cs typeface="Arial" pitchFamily="34" charset="0"/>
              </a:rPr>
              <a:t>Discourse segmentation</a:t>
            </a:r>
            <a:endParaRPr lang="en-CA" dirty="0">
              <a:solidFill>
                <a:schemeClr val="tx1"/>
              </a:solidFill>
              <a:latin typeface="Arial" pitchFamily="34" charset="0"/>
              <a:cs typeface="Arial" pitchFamily="34" charset="0"/>
            </a:endParaRPr>
          </a:p>
        </p:txBody>
      </p:sp>
      <p:graphicFrame>
        <p:nvGraphicFramePr>
          <p:cNvPr id="9" name="Table 8"/>
          <p:cNvGraphicFramePr>
            <a:graphicFrameLocks noGrp="1"/>
          </p:cNvGraphicFramePr>
          <p:nvPr/>
        </p:nvGraphicFramePr>
        <p:xfrm>
          <a:off x="609600" y="2971800"/>
          <a:ext cx="9220199" cy="2514600"/>
        </p:xfrm>
        <a:graphic>
          <a:graphicData uri="http://schemas.openxmlformats.org/drawingml/2006/table">
            <a:tbl>
              <a:tblPr firstRow="1" bandRow="1">
                <a:tableStyleId>{5940675A-B579-460E-94D1-54222C63F5DA}</a:tableStyleId>
              </a:tblPr>
              <a:tblGrid>
                <a:gridCol w="1497298"/>
                <a:gridCol w="904603"/>
                <a:gridCol w="1055673"/>
                <a:gridCol w="922020"/>
                <a:gridCol w="867675"/>
                <a:gridCol w="1049453"/>
                <a:gridCol w="789878"/>
                <a:gridCol w="1143000"/>
                <a:gridCol w="990599"/>
              </a:tblGrid>
              <a:tr h="419100">
                <a:tc>
                  <a:txBody>
                    <a:bodyPr/>
                    <a:lstStyle/>
                    <a:p>
                      <a:endParaRPr lang="en-CA" dirty="0"/>
                    </a:p>
                  </a:txBody>
                  <a:tcPr anchor="ctr" anchorCtr="1">
                    <a:noFill/>
                  </a:tcPr>
                </a:tc>
                <a:tc gridSpan="6">
                  <a:txBody>
                    <a:bodyPr/>
                    <a:lstStyle/>
                    <a:p>
                      <a:r>
                        <a:rPr lang="en-CA" b="1" dirty="0" smtClean="0"/>
                        <a:t>RST-DT</a:t>
                      </a:r>
                      <a:endParaRPr lang="en-CA" b="1" dirty="0"/>
                    </a:p>
                  </a:txBody>
                  <a:tcPr anchor="ctr" anchorCtr="1">
                    <a:solidFill>
                      <a:schemeClr val="bg1">
                        <a:lumMod val="85000"/>
                      </a:schemeClr>
                    </a:solidFill>
                  </a:tcPr>
                </a:tc>
                <a:tc hMerge="1">
                  <a:txBody>
                    <a:bodyPr/>
                    <a:lstStyle/>
                    <a:p>
                      <a:endParaRPr lang="en-CA" b="1" dirty="0"/>
                    </a:p>
                  </a:txBody>
                  <a:tcPr anchor="ctr" anchorCtr="1">
                    <a:solidFill>
                      <a:schemeClr val="bg1">
                        <a:lumMod val="85000"/>
                      </a:schemeClr>
                    </a:solidFill>
                  </a:tcPr>
                </a:tc>
                <a:tc hMerge="1">
                  <a:txBody>
                    <a:bodyPr/>
                    <a:lstStyle/>
                    <a:p>
                      <a:endParaRPr lang="en-CA" dirty="0"/>
                    </a:p>
                  </a:txBody>
                  <a:tcPr anchor="ctr" anchorCtr="1"/>
                </a:tc>
                <a:tc hMerge="1">
                  <a:txBody>
                    <a:bodyPr/>
                    <a:lstStyle/>
                    <a:p>
                      <a:endParaRPr lang="en-CA" dirty="0"/>
                    </a:p>
                  </a:txBody>
                  <a:tcPr anchor="ctr" anchorCtr="1"/>
                </a:tc>
                <a:tc hMerge="1">
                  <a:txBody>
                    <a:bodyPr/>
                    <a:lstStyle/>
                    <a:p>
                      <a:endParaRPr lang="en-CA"/>
                    </a:p>
                  </a:txBody>
                  <a:tcPr/>
                </a:tc>
                <a:tc hMerge="1">
                  <a:txBody>
                    <a:bodyPr/>
                    <a:lstStyle/>
                    <a:p>
                      <a:endParaRPr lang="en-CA" dirty="0"/>
                    </a:p>
                  </a:txBody>
                  <a:tcPr anchor="ctr" anchorCtr="1"/>
                </a:tc>
                <a:tc gridSpan="2">
                  <a:txBody>
                    <a:bodyPr/>
                    <a:lstStyle/>
                    <a:p>
                      <a:r>
                        <a:rPr lang="en-CA" b="1" dirty="0" smtClean="0"/>
                        <a:t>Instructional</a:t>
                      </a:r>
                      <a:endParaRPr lang="en-CA" b="1" dirty="0"/>
                    </a:p>
                  </a:txBody>
                  <a:tcPr anchor="ctr" anchorCtr="1">
                    <a:solidFill>
                      <a:schemeClr val="accent2">
                        <a:lumMod val="40000"/>
                        <a:lumOff val="60000"/>
                        <a:alpha val="49000"/>
                      </a:schemeClr>
                    </a:solidFill>
                  </a:tcPr>
                </a:tc>
                <a:tc hMerge="1">
                  <a:txBody>
                    <a:bodyPr/>
                    <a:lstStyle/>
                    <a:p>
                      <a:endParaRPr lang="en-CA" dirty="0"/>
                    </a:p>
                  </a:txBody>
                  <a:tcPr anchor="ctr" anchorCtr="1"/>
                </a:tc>
              </a:tr>
              <a:tr h="419100">
                <a:tc>
                  <a:txBody>
                    <a:bodyPr/>
                    <a:lstStyle/>
                    <a:p>
                      <a:endParaRPr lang="en-CA" dirty="0"/>
                    </a:p>
                  </a:txBody>
                  <a:tcPr anchor="ctr" anchorCtr="1">
                    <a:noFill/>
                  </a:tcPr>
                </a:tc>
                <a:tc gridSpan="4">
                  <a:txBody>
                    <a:bodyPr/>
                    <a:lstStyle/>
                    <a:p>
                      <a:r>
                        <a:rPr lang="en-CA" b="1" dirty="0" smtClean="0"/>
                        <a:t>Test</a:t>
                      </a:r>
                      <a:r>
                        <a:rPr lang="en-CA" b="1" baseline="0" dirty="0" smtClean="0"/>
                        <a:t> set</a:t>
                      </a:r>
                      <a:endParaRPr lang="en-CA" b="1" dirty="0"/>
                    </a:p>
                  </a:txBody>
                  <a:tcPr anchor="ctr" anchorCtr="1">
                    <a:solidFill>
                      <a:schemeClr val="bg1">
                        <a:lumMod val="85000"/>
                      </a:schemeClr>
                    </a:solidFill>
                  </a:tcPr>
                </a:tc>
                <a:tc hMerge="1">
                  <a:txBody>
                    <a:bodyPr/>
                    <a:lstStyle/>
                    <a:p>
                      <a:endParaRPr lang="en-CA" b="1" dirty="0"/>
                    </a:p>
                  </a:txBody>
                  <a:tcPr anchor="ctr" anchorCtr="1">
                    <a:solidFill>
                      <a:schemeClr val="bg1">
                        <a:lumMod val="85000"/>
                      </a:schemeClr>
                    </a:solidFill>
                  </a:tcPr>
                </a:tc>
                <a:tc hMerge="1">
                  <a:txBody>
                    <a:bodyPr/>
                    <a:lstStyle/>
                    <a:p>
                      <a:endParaRPr lang="en-CA" dirty="0"/>
                    </a:p>
                  </a:txBody>
                  <a:tcPr/>
                </a:tc>
                <a:tc hMerge="1">
                  <a:txBody>
                    <a:bodyPr/>
                    <a:lstStyle/>
                    <a:p>
                      <a:endParaRPr lang="en-CA" dirty="0"/>
                    </a:p>
                  </a:txBody>
                  <a:tcPr anchor="ctr" anchorCtr="1">
                    <a:solidFill>
                      <a:schemeClr val="bg1">
                        <a:lumMod val="85000"/>
                      </a:schemeClr>
                    </a:solidFill>
                  </a:tcPr>
                </a:tc>
                <a:tc gridSpan="2">
                  <a:txBody>
                    <a:bodyPr/>
                    <a:lstStyle/>
                    <a:p>
                      <a:r>
                        <a:rPr lang="en-CA" b="1" dirty="0" smtClean="0"/>
                        <a:t>10-fold</a:t>
                      </a:r>
                      <a:endParaRPr lang="en-CA" b="1" dirty="0"/>
                    </a:p>
                  </a:txBody>
                  <a:tcPr anchor="ctr" anchorCtr="1">
                    <a:solidFill>
                      <a:schemeClr val="bg1">
                        <a:lumMod val="85000"/>
                      </a:schemeClr>
                    </a:solidFill>
                  </a:tcPr>
                </a:tc>
                <a:tc hMerge="1">
                  <a:txBody>
                    <a:bodyPr/>
                    <a:lstStyle/>
                    <a:p>
                      <a:endParaRPr lang="en-CA" b="1" dirty="0"/>
                    </a:p>
                  </a:txBody>
                  <a:tcPr anchor="ctr" anchorCtr="1">
                    <a:solidFill>
                      <a:schemeClr val="bg1">
                        <a:lumMod val="85000"/>
                      </a:schemeClr>
                    </a:solidFill>
                  </a:tcPr>
                </a:tc>
                <a:tc>
                  <a:txBody>
                    <a:bodyPr/>
                    <a:lstStyle/>
                    <a:p>
                      <a:r>
                        <a:rPr lang="en-CA" b="1" dirty="0" smtClean="0"/>
                        <a:t>10-fold</a:t>
                      </a:r>
                      <a:endParaRPr lang="en-CA" b="1" dirty="0"/>
                    </a:p>
                  </a:txBody>
                  <a:tcPr anchor="ctr" anchorCtr="1">
                    <a:solidFill>
                      <a:schemeClr val="accent2">
                        <a:lumMod val="40000"/>
                        <a:lumOff val="60000"/>
                        <a:alpha val="49000"/>
                      </a:schemeClr>
                    </a:solidFill>
                  </a:tcPr>
                </a:tc>
                <a:tc>
                  <a:txBody>
                    <a:bodyPr/>
                    <a:lstStyle/>
                    <a:p>
                      <a:r>
                        <a:rPr lang="en-CA" b="1" dirty="0" smtClean="0"/>
                        <a:t>10-fold</a:t>
                      </a:r>
                      <a:endParaRPr lang="en-CA" b="1" dirty="0"/>
                    </a:p>
                  </a:txBody>
                  <a:tcPr anchor="ctr" anchorCtr="1">
                    <a:solidFill>
                      <a:schemeClr val="accent2">
                        <a:lumMod val="40000"/>
                        <a:lumOff val="60000"/>
                        <a:alpha val="49000"/>
                      </a:schemeClr>
                    </a:solidFill>
                  </a:tcPr>
                </a:tc>
              </a:tr>
              <a:tr h="419100">
                <a:tc>
                  <a:txBody>
                    <a:bodyPr/>
                    <a:lstStyle/>
                    <a:p>
                      <a:r>
                        <a:rPr lang="en-CA" b="1" dirty="0" smtClean="0"/>
                        <a:t>Scores</a:t>
                      </a:r>
                      <a:endParaRPr lang="en-CA" b="1" dirty="0"/>
                    </a:p>
                  </a:txBody>
                  <a:tcPr anchor="ctr" anchorCtr="1">
                    <a:noFill/>
                  </a:tcPr>
                </a:tc>
                <a:tc>
                  <a:txBody>
                    <a:bodyPr/>
                    <a:lstStyle/>
                    <a:p>
                      <a:r>
                        <a:rPr lang="en-CA" b="1" dirty="0" smtClean="0"/>
                        <a:t>HILDA</a:t>
                      </a:r>
                      <a:endParaRPr lang="en-CA" b="1" dirty="0"/>
                    </a:p>
                  </a:txBody>
                  <a:tcPr anchor="ctr" anchorCtr="1">
                    <a:solidFill>
                      <a:schemeClr val="bg1">
                        <a:lumMod val="85000"/>
                      </a:schemeClr>
                    </a:solidFill>
                  </a:tcPr>
                </a:tc>
                <a:tc>
                  <a:txBody>
                    <a:bodyPr/>
                    <a:lstStyle/>
                    <a:p>
                      <a:r>
                        <a:rPr lang="en-CA" b="1" dirty="0" smtClean="0"/>
                        <a:t>SPADE</a:t>
                      </a:r>
                      <a:endParaRPr lang="en-CA" b="1" dirty="0"/>
                    </a:p>
                  </a:txBody>
                  <a:tcPr anchor="ctr" anchorCtr="1">
                    <a:solidFill>
                      <a:schemeClr val="bg1">
                        <a:lumMod val="85000"/>
                      </a:schemeClr>
                    </a:solidFill>
                  </a:tcPr>
                </a:tc>
                <a:tc>
                  <a:txBody>
                    <a:bodyPr/>
                    <a:lstStyle/>
                    <a:p>
                      <a:r>
                        <a:rPr lang="en-CA" b="1" dirty="0" smtClean="0"/>
                        <a:t>F&amp;R</a:t>
                      </a:r>
                      <a:endParaRPr lang="en-CA" b="1" dirty="0"/>
                    </a:p>
                  </a:txBody>
                  <a:tcPr anchor="ctr" anchorCtr="1">
                    <a:solidFill>
                      <a:schemeClr val="bg1">
                        <a:lumMod val="85000"/>
                      </a:schemeClr>
                    </a:solidFill>
                  </a:tcPr>
                </a:tc>
                <a:tc>
                  <a:txBody>
                    <a:bodyPr/>
                    <a:lstStyle/>
                    <a:p>
                      <a:r>
                        <a:rPr lang="en-CA" b="1" dirty="0" smtClean="0"/>
                        <a:t>LR</a:t>
                      </a:r>
                      <a:endParaRPr lang="en-CA" b="1" dirty="0"/>
                    </a:p>
                  </a:txBody>
                  <a:tcPr anchor="ctr" anchorCtr="1">
                    <a:solidFill>
                      <a:schemeClr val="bg1">
                        <a:lumMod val="85000"/>
                      </a:schemeClr>
                    </a:solidFill>
                  </a:tcPr>
                </a:tc>
                <a:tc>
                  <a:txBody>
                    <a:bodyPr/>
                    <a:lstStyle/>
                    <a:p>
                      <a:r>
                        <a:rPr lang="en-CA" b="1" dirty="0" smtClean="0"/>
                        <a:t>SPADE</a:t>
                      </a:r>
                      <a:endParaRPr lang="en-CA" b="1" dirty="0"/>
                    </a:p>
                  </a:txBody>
                  <a:tcPr anchor="ctr" anchorCtr="1">
                    <a:solidFill>
                      <a:schemeClr val="bg1">
                        <a:lumMod val="85000"/>
                      </a:schemeClr>
                    </a:solidFill>
                  </a:tcPr>
                </a:tc>
                <a:tc>
                  <a:txBody>
                    <a:bodyPr/>
                    <a:lstStyle/>
                    <a:p>
                      <a:r>
                        <a:rPr lang="en-CA" b="1" dirty="0" smtClean="0"/>
                        <a:t>LR</a:t>
                      </a:r>
                      <a:endParaRPr lang="en-CA" b="1" dirty="0"/>
                    </a:p>
                  </a:txBody>
                  <a:tcPr anchor="ctr" anchorCtr="1">
                    <a:solidFill>
                      <a:schemeClr val="bg1">
                        <a:lumMod val="85000"/>
                      </a:schemeClr>
                    </a:solidFill>
                  </a:tcPr>
                </a:tc>
                <a:tc>
                  <a:txBody>
                    <a:bodyPr/>
                    <a:lstStyle/>
                    <a:p>
                      <a:r>
                        <a:rPr lang="en-CA" b="1" dirty="0" smtClean="0"/>
                        <a:t>SPADE</a:t>
                      </a:r>
                      <a:endParaRPr lang="en-CA" b="1" dirty="0"/>
                    </a:p>
                  </a:txBody>
                  <a:tcPr anchor="ctr" anchorCtr="1">
                    <a:solidFill>
                      <a:schemeClr val="accent2">
                        <a:lumMod val="40000"/>
                        <a:lumOff val="60000"/>
                        <a:alpha val="49000"/>
                      </a:schemeClr>
                    </a:solidFill>
                  </a:tcPr>
                </a:tc>
                <a:tc>
                  <a:txBody>
                    <a:bodyPr/>
                    <a:lstStyle/>
                    <a:p>
                      <a:r>
                        <a:rPr lang="en-CA" b="1" dirty="0" smtClean="0"/>
                        <a:t>LR</a:t>
                      </a:r>
                      <a:endParaRPr lang="en-CA" b="1" dirty="0"/>
                    </a:p>
                  </a:txBody>
                  <a:tcPr anchor="ctr" anchorCtr="1">
                    <a:solidFill>
                      <a:schemeClr val="accent2">
                        <a:lumMod val="40000"/>
                        <a:lumOff val="60000"/>
                        <a:alpha val="49000"/>
                      </a:schemeClr>
                    </a:solidFill>
                  </a:tcPr>
                </a:tc>
              </a:tr>
              <a:tr h="419100">
                <a:tc>
                  <a:txBody>
                    <a:bodyPr/>
                    <a:lstStyle/>
                    <a:p>
                      <a:r>
                        <a:rPr lang="en-CA" b="1" dirty="0" smtClean="0"/>
                        <a:t>Precision</a:t>
                      </a:r>
                      <a:endParaRPr lang="en-CA" b="1" dirty="0"/>
                    </a:p>
                  </a:txBody>
                  <a:tcPr anchor="ctr" anchorCtr="1">
                    <a:noFill/>
                  </a:tcPr>
                </a:tc>
                <a:tc>
                  <a:txBody>
                    <a:bodyPr/>
                    <a:lstStyle/>
                    <a:p>
                      <a:r>
                        <a:rPr lang="en-CA" dirty="0" smtClean="0"/>
                        <a:t>77.9</a:t>
                      </a:r>
                      <a:endParaRPr lang="en-CA" dirty="0"/>
                    </a:p>
                  </a:txBody>
                  <a:tcPr anchor="ctr" anchorCtr="1">
                    <a:solidFill>
                      <a:schemeClr val="bg1">
                        <a:lumMod val="85000"/>
                      </a:schemeClr>
                    </a:solidFill>
                  </a:tcPr>
                </a:tc>
                <a:tc>
                  <a:txBody>
                    <a:bodyPr/>
                    <a:lstStyle/>
                    <a:p>
                      <a:r>
                        <a:rPr lang="en-CA" dirty="0" smtClean="0"/>
                        <a:t>83.8</a:t>
                      </a:r>
                      <a:endParaRPr lang="en-CA" dirty="0"/>
                    </a:p>
                  </a:txBody>
                  <a:tcPr anchor="ctr" anchorCtr="1">
                    <a:solidFill>
                      <a:schemeClr val="bg1">
                        <a:lumMod val="85000"/>
                      </a:schemeClr>
                    </a:solidFill>
                  </a:tcPr>
                </a:tc>
                <a:tc>
                  <a:txBody>
                    <a:bodyPr/>
                    <a:lstStyle/>
                    <a:p>
                      <a:r>
                        <a:rPr lang="en-CA" b="1" dirty="0" smtClean="0"/>
                        <a:t>91.3</a:t>
                      </a:r>
                      <a:endParaRPr lang="en-CA" b="1" dirty="0"/>
                    </a:p>
                  </a:txBody>
                  <a:tcPr anchor="ctr" anchorCtr="1">
                    <a:solidFill>
                      <a:schemeClr val="bg1">
                        <a:lumMod val="85000"/>
                      </a:schemeClr>
                    </a:solidFill>
                  </a:tcPr>
                </a:tc>
                <a:tc>
                  <a:txBody>
                    <a:bodyPr/>
                    <a:lstStyle/>
                    <a:p>
                      <a:r>
                        <a:rPr lang="en-CA" dirty="0" smtClean="0"/>
                        <a:t>88.0</a:t>
                      </a:r>
                      <a:endParaRPr lang="en-CA" dirty="0"/>
                    </a:p>
                  </a:txBody>
                  <a:tcPr anchor="ctr" anchorCtr="1">
                    <a:solidFill>
                      <a:schemeClr val="bg1">
                        <a:lumMod val="85000"/>
                      </a:schemeClr>
                    </a:solidFill>
                  </a:tcPr>
                </a:tc>
                <a:tc>
                  <a:txBody>
                    <a:bodyPr/>
                    <a:lstStyle/>
                    <a:p>
                      <a:r>
                        <a:rPr lang="en-CA" dirty="0" smtClean="0"/>
                        <a:t>83.7</a:t>
                      </a:r>
                      <a:endParaRPr lang="en-CA" dirty="0"/>
                    </a:p>
                  </a:txBody>
                  <a:tcPr anchor="ctr" anchorCtr="1">
                    <a:solidFill>
                      <a:schemeClr val="bg1">
                        <a:lumMod val="85000"/>
                      </a:schemeClr>
                    </a:solidFill>
                  </a:tcPr>
                </a:tc>
                <a:tc>
                  <a:txBody>
                    <a:bodyPr/>
                    <a:lstStyle/>
                    <a:p>
                      <a:r>
                        <a:rPr lang="en-CA" b="1" dirty="0" smtClean="0"/>
                        <a:t>87.5</a:t>
                      </a:r>
                      <a:endParaRPr lang="en-CA" b="1" dirty="0"/>
                    </a:p>
                  </a:txBody>
                  <a:tcPr anchor="ctr" anchorCtr="1">
                    <a:solidFill>
                      <a:schemeClr val="bg1">
                        <a:lumMod val="85000"/>
                      </a:schemeClr>
                    </a:solidFill>
                  </a:tcPr>
                </a:tc>
                <a:tc>
                  <a:txBody>
                    <a:bodyPr/>
                    <a:lstStyle/>
                    <a:p>
                      <a:r>
                        <a:rPr lang="en-CA" dirty="0" smtClean="0"/>
                        <a:t>65.1</a:t>
                      </a:r>
                      <a:endParaRPr lang="en-CA" dirty="0"/>
                    </a:p>
                  </a:txBody>
                  <a:tcPr anchor="ctr" anchorCtr="1">
                    <a:solidFill>
                      <a:schemeClr val="accent2">
                        <a:lumMod val="40000"/>
                        <a:lumOff val="60000"/>
                        <a:alpha val="49000"/>
                      </a:schemeClr>
                    </a:solidFill>
                  </a:tcPr>
                </a:tc>
                <a:tc>
                  <a:txBody>
                    <a:bodyPr/>
                    <a:lstStyle/>
                    <a:p>
                      <a:r>
                        <a:rPr lang="en-CA" b="1" dirty="0" smtClean="0"/>
                        <a:t>73.9</a:t>
                      </a:r>
                      <a:endParaRPr lang="en-CA" b="1" dirty="0"/>
                    </a:p>
                  </a:txBody>
                  <a:tcPr anchor="ctr" anchorCtr="1">
                    <a:solidFill>
                      <a:schemeClr val="accent2">
                        <a:lumMod val="40000"/>
                        <a:lumOff val="60000"/>
                        <a:alpha val="49000"/>
                      </a:schemeClr>
                    </a:solidFill>
                  </a:tcPr>
                </a:tc>
              </a:tr>
              <a:tr h="419100">
                <a:tc>
                  <a:txBody>
                    <a:bodyPr/>
                    <a:lstStyle/>
                    <a:p>
                      <a:r>
                        <a:rPr lang="en-CA" b="1" dirty="0" smtClean="0"/>
                        <a:t>Recall</a:t>
                      </a:r>
                      <a:endParaRPr lang="en-CA" b="1" dirty="0"/>
                    </a:p>
                  </a:txBody>
                  <a:tcPr anchor="ctr" anchorCtr="1">
                    <a:noFill/>
                  </a:tcPr>
                </a:tc>
                <a:tc>
                  <a:txBody>
                    <a:bodyPr/>
                    <a:lstStyle/>
                    <a:p>
                      <a:r>
                        <a:rPr lang="en-CA" dirty="0" smtClean="0"/>
                        <a:t>70.6</a:t>
                      </a:r>
                      <a:endParaRPr lang="en-CA" dirty="0"/>
                    </a:p>
                  </a:txBody>
                  <a:tcPr anchor="ctr" anchorCtr="1">
                    <a:solidFill>
                      <a:schemeClr val="bg1">
                        <a:lumMod val="85000"/>
                      </a:schemeClr>
                    </a:solidFill>
                  </a:tcPr>
                </a:tc>
                <a:tc>
                  <a:txBody>
                    <a:bodyPr/>
                    <a:lstStyle/>
                    <a:p>
                      <a:r>
                        <a:rPr lang="en-CA" dirty="0" smtClean="0"/>
                        <a:t>86.8</a:t>
                      </a:r>
                      <a:endParaRPr lang="en-CA" dirty="0"/>
                    </a:p>
                  </a:txBody>
                  <a:tcPr anchor="ctr" anchorCtr="1">
                    <a:solidFill>
                      <a:schemeClr val="bg1">
                        <a:lumMod val="85000"/>
                      </a:schemeClr>
                    </a:solidFill>
                  </a:tcPr>
                </a:tc>
                <a:tc>
                  <a:txBody>
                    <a:bodyPr/>
                    <a:lstStyle/>
                    <a:p>
                      <a:r>
                        <a:rPr lang="en-CA" b="0" dirty="0" smtClean="0"/>
                        <a:t>89.7</a:t>
                      </a:r>
                      <a:endParaRPr lang="en-CA" b="0" dirty="0"/>
                    </a:p>
                  </a:txBody>
                  <a:tcPr anchor="ctr" anchorCtr="1">
                    <a:solidFill>
                      <a:schemeClr val="bg1">
                        <a:lumMod val="85000"/>
                      </a:schemeClr>
                    </a:solidFill>
                  </a:tcPr>
                </a:tc>
                <a:tc>
                  <a:txBody>
                    <a:bodyPr/>
                    <a:lstStyle/>
                    <a:p>
                      <a:r>
                        <a:rPr lang="en-CA" b="1" dirty="0" smtClean="0"/>
                        <a:t>92.3</a:t>
                      </a:r>
                      <a:endParaRPr lang="en-CA" b="1" dirty="0"/>
                    </a:p>
                  </a:txBody>
                  <a:tcPr anchor="ctr" anchorCtr="1">
                    <a:solidFill>
                      <a:schemeClr val="bg1">
                        <a:lumMod val="85000"/>
                      </a:schemeClr>
                    </a:solidFill>
                  </a:tcPr>
                </a:tc>
                <a:tc>
                  <a:txBody>
                    <a:bodyPr/>
                    <a:lstStyle/>
                    <a:p>
                      <a:r>
                        <a:rPr lang="en-CA" dirty="0" smtClean="0"/>
                        <a:t>86.2</a:t>
                      </a:r>
                      <a:endParaRPr lang="en-CA" dirty="0"/>
                    </a:p>
                  </a:txBody>
                  <a:tcPr anchor="ctr" anchorCtr="1">
                    <a:solidFill>
                      <a:schemeClr val="bg1">
                        <a:lumMod val="85000"/>
                      </a:schemeClr>
                    </a:solidFill>
                  </a:tcPr>
                </a:tc>
                <a:tc>
                  <a:txBody>
                    <a:bodyPr/>
                    <a:lstStyle/>
                    <a:p>
                      <a:r>
                        <a:rPr lang="en-CA" b="1" dirty="0" smtClean="0"/>
                        <a:t>89.9</a:t>
                      </a:r>
                      <a:endParaRPr lang="en-CA" b="1" dirty="0"/>
                    </a:p>
                  </a:txBody>
                  <a:tcPr anchor="ctr" anchorCtr="1">
                    <a:solidFill>
                      <a:schemeClr val="bg1">
                        <a:lumMod val="85000"/>
                      </a:schemeClr>
                    </a:solidFill>
                  </a:tcPr>
                </a:tc>
                <a:tc>
                  <a:txBody>
                    <a:bodyPr/>
                    <a:lstStyle/>
                    <a:p>
                      <a:r>
                        <a:rPr lang="en-CA" dirty="0" smtClean="0"/>
                        <a:t>82.8</a:t>
                      </a:r>
                      <a:endParaRPr lang="en-CA" dirty="0"/>
                    </a:p>
                  </a:txBody>
                  <a:tcPr anchor="ctr" anchorCtr="1">
                    <a:solidFill>
                      <a:schemeClr val="accent2">
                        <a:lumMod val="40000"/>
                        <a:lumOff val="60000"/>
                        <a:alpha val="49000"/>
                      </a:schemeClr>
                    </a:solidFill>
                  </a:tcPr>
                </a:tc>
                <a:tc>
                  <a:txBody>
                    <a:bodyPr/>
                    <a:lstStyle/>
                    <a:p>
                      <a:r>
                        <a:rPr lang="en-CA" b="1" dirty="0" smtClean="0"/>
                        <a:t>89.7</a:t>
                      </a:r>
                      <a:endParaRPr lang="en-CA" b="1" dirty="0"/>
                    </a:p>
                  </a:txBody>
                  <a:tcPr anchor="ctr" anchorCtr="1">
                    <a:solidFill>
                      <a:schemeClr val="accent2">
                        <a:lumMod val="40000"/>
                        <a:lumOff val="60000"/>
                        <a:alpha val="49000"/>
                      </a:schemeClr>
                    </a:solidFill>
                  </a:tcPr>
                </a:tc>
              </a:tr>
              <a:tr h="419100">
                <a:tc>
                  <a:txBody>
                    <a:bodyPr/>
                    <a:lstStyle/>
                    <a:p>
                      <a:r>
                        <a:rPr lang="en-CA" b="1" dirty="0" smtClean="0"/>
                        <a:t>F-measure</a:t>
                      </a:r>
                      <a:endParaRPr lang="en-CA" b="1" dirty="0"/>
                    </a:p>
                  </a:txBody>
                  <a:tcPr anchor="ctr" anchorCtr="1">
                    <a:noFill/>
                  </a:tcPr>
                </a:tc>
                <a:tc>
                  <a:txBody>
                    <a:bodyPr/>
                    <a:lstStyle/>
                    <a:p>
                      <a:r>
                        <a:rPr lang="en-CA" dirty="0" smtClean="0"/>
                        <a:t>74.1</a:t>
                      </a:r>
                      <a:endParaRPr lang="en-CA" dirty="0"/>
                    </a:p>
                  </a:txBody>
                  <a:tcPr anchor="ctr" anchorCtr="1">
                    <a:solidFill>
                      <a:schemeClr val="bg1">
                        <a:lumMod val="85000"/>
                      </a:schemeClr>
                    </a:solidFill>
                  </a:tcPr>
                </a:tc>
                <a:tc>
                  <a:txBody>
                    <a:bodyPr/>
                    <a:lstStyle/>
                    <a:p>
                      <a:r>
                        <a:rPr lang="en-CA" dirty="0" smtClean="0"/>
                        <a:t>85.2</a:t>
                      </a:r>
                      <a:endParaRPr lang="en-CA" dirty="0"/>
                    </a:p>
                  </a:txBody>
                  <a:tcPr anchor="ctr" anchorCtr="1">
                    <a:solidFill>
                      <a:schemeClr val="bg1">
                        <a:lumMod val="85000"/>
                      </a:schemeClr>
                    </a:solidFill>
                  </a:tcPr>
                </a:tc>
                <a:tc>
                  <a:txBody>
                    <a:bodyPr/>
                    <a:lstStyle/>
                    <a:p>
                      <a:r>
                        <a:rPr lang="en-CA" b="1" dirty="0" smtClean="0"/>
                        <a:t>90.5</a:t>
                      </a:r>
                      <a:endParaRPr lang="en-CA" b="1" dirty="0"/>
                    </a:p>
                  </a:txBody>
                  <a:tcPr anchor="ctr" anchorCtr="1">
                    <a:solidFill>
                      <a:schemeClr val="bg1">
                        <a:lumMod val="85000"/>
                      </a:schemeClr>
                    </a:solidFill>
                  </a:tcPr>
                </a:tc>
                <a:tc>
                  <a:txBody>
                    <a:bodyPr/>
                    <a:lstStyle/>
                    <a:p>
                      <a:r>
                        <a:rPr lang="en-CA" dirty="0" smtClean="0"/>
                        <a:t>90.1</a:t>
                      </a:r>
                      <a:endParaRPr lang="en-CA" dirty="0"/>
                    </a:p>
                  </a:txBody>
                  <a:tcPr anchor="ctr" anchorCtr="1">
                    <a:solidFill>
                      <a:schemeClr val="bg1">
                        <a:lumMod val="85000"/>
                      </a:schemeClr>
                    </a:solidFill>
                  </a:tcPr>
                </a:tc>
                <a:tc>
                  <a:txBody>
                    <a:bodyPr/>
                    <a:lstStyle/>
                    <a:p>
                      <a:r>
                        <a:rPr lang="en-CA" dirty="0" smtClean="0"/>
                        <a:t>84.9</a:t>
                      </a:r>
                      <a:endParaRPr lang="en-CA" dirty="0"/>
                    </a:p>
                  </a:txBody>
                  <a:tcPr anchor="ctr" anchorCtr="1">
                    <a:solidFill>
                      <a:schemeClr val="bg1">
                        <a:lumMod val="85000"/>
                      </a:schemeClr>
                    </a:solidFill>
                  </a:tcPr>
                </a:tc>
                <a:tc>
                  <a:txBody>
                    <a:bodyPr/>
                    <a:lstStyle/>
                    <a:p>
                      <a:r>
                        <a:rPr lang="en-CA" b="1" dirty="0" smtClean="0"/>
                        <a:t>88.7</a:t>
                      </a:r>
                      <a:endParaRPr lang="en-CA" b="1" dirty="0"/>
                    </a:p>
                  </a:txBody>
                  <a:tcPr anchor="ctr" anchorCtr="1">
                    <a:solidFill>
                      <a:schemeClr val="bg1">
                        <a:lumMod val="85000"/>
                      </a:schemeClr>
                    </a:solidFill>
                  </a:tcPr>
                </a:tc>
                <a:tc>
                  <a:txBody>
                    <a:bodyPr/>
                    <a:lstStyle/>
                    <a:p>
                      <a:r>
                        <a:rPr lang="en-CA" dirty="0" smtClean="0"/>
                        <a:t>72.8</a:t>
                      </a:r>
                      <a:endParaRPr lang="en-CA" dirty="0"/>
                    </a:p>
                  </a:txBody>
                  <a:tcPr anchor="ctr" anchorCtr="1">
                    <a:solidFill>
                      <a:schemeClr val="accent2">
                        <a:lumMod val="40000"/>
                        <a:lumOff val="60000"/>
                        <a:alpha val="49000"/>
                      </a:schemeClr>
                    </a:solidFill>
                  </a:tcPr>
                </a:tc>
                <a:tc>
                  <a:txBody>
                    <a:bodyPr/>
                    <a:lstStyle/>
                    <a:p>
                      <a:r>
                        <a:rPr lang="en-CA" b="1" dirty="0" smtClean="0"/>
                        <a:t>80.9</a:t>
                      </a:r>
                      <a:endParaRPr lang="en-CA" b="1" dirty="0"/>
                    </a:p>
                  </a:txBody>
                  <a:tcPr anchor="ctr" anchorCtr="1">
                    <a:solidFill>
                      <a:schemeClr val="accent2">
                        <a:lumMod val="40000"/>
                        <a:lumOff val="60000"/>
                        <a:alpha val="49000"/>
                      </a:schemeClr>
                    </a:solidFill>
                  </a:tcPr>
                </a:tc>
              </a:tr>
            </a:tbl>
          </a:graphicData>
        </a:graphic>
      </p:graphicFrame>
      <p:sp>
        <p:nvSpPr>
          <p:cNvPr id="12" name="TextBox 11"/>
          <p:cNvSpPr txBox="1"/>
          <p:nvPr/>
        </p:nvSpPr>
        <p:spPr>
          <a:xfrm>
            <a:off x="2133600" y="5715000"/>
            <a:ext cx="5486400" cy="461665"/>
          </a:xfrm>
          <a:prstGeom prst="rect">
            <a:avLst/>
          </a:prstGeom>
          <a:solidFill>
            <a:schemeClr val="bg1">
              <a:lumMod val="85000"/>
            </a:schemeClr>
          </a:solidFill>
        </p:spPr>
        <p:txBody>
          <a:bodyPr wrap="square" rtlCol="0">
            <a:spAutoFit/>
          </a:bodyPr>
          <a:lstStyle/>
          <a:p>
            <a:r>
              <a:rPr lang="en-CA" sz="2400" dirty="0" smtClean="0">
                <a:solidFill>
                  <a:schemeClr val="tx1"/>
                </a:solidFill>
                <a:latin typeface="+mn-lt"/>
              </a:rPr>
              <a:t>Human agreement (F-measure): 98.3</a:t>
            </a:r>
            <a:endParaRPr lang="en-CA" sz="2400" dirty="0">
              <a:solidFill>
                <a:schemeClr val="tx1"/>
              </a:solidFill>
              <a:latin typeface="+mn-lt"/>
            </a:endParaRPr>
          </a:p>
        </p:txBody>
      </p:sp>
      <p:sp>
        <p:nvSpPr>
          <p:cNvPr id="13" name="TextBox 12"/>
          <p:cNvSpPr txBox="1"/>
          <p:nvPr/>
        </p:nvSpPr>
        <p:spPr>
          <a:xfrm>
            <a:off x="533400" y="6248400"/>
            <a:ext cx="9296400" cy="954107"/>
          </a:xfrm>
          <a:prstGeom prst="rect">
            <a:avLst/>
          </a:prstGeom>
          <a:noFill/>
        </p:spPr>
        <p:txBody>
          <a:bodyPr wrap="square" rtlCol="0">
            <a:spAutoFit/>
          </a:bodyPr>
          <a:lstStyle/>
          <a:p>
            <a:pPr>
              <a:buFont typeface="Arial" pitchFamily="34" charset="0"/>
              <a:buChar char="•"/>
            </a:pPr>
            <a:r>
              <a:rPr lang="en-CA" sz="2800" dirty="0" smtClean="0">
                <a:solidFill>
                  <a:schemeClr val="tx1"/>
                </a:solidFill>
                <a:latin typeface="Arial" pitchFamily="34" charset="0"/>
                <a:cs typeface="Arial" pitchFamily="34" charset="0"/>
              </a:rPr>
              <a:t> Our model outperforms SPADE and comparable to F&amp;R</a:t>
            </a:r>
          </a:p>
          <a:p>
            <a:pPr>
              <a:buFont typeface="Arial" pitchFamily="34" charset="0"/>
              <a:buChar char="•"/>
            </a:pPr>
            <a:r>
              <a:rPr lang="en-CA" sz="2800" dirty="0" smtClean="0">
                <a:solidFill>
                  <a:schemeClr val="tx1"/>
                </a:solidFill>
                <a:latin typeface="Arial" pitchFamily="34" charset="0"/>
                <a:cs typeface="Arial" pitchFamily="34" charset="0"/>
              </a:rPr>
              <a:t> We use fewer features than F&amp;R</a:t>
            </a:r>
            <a:endParaRPr lang="en-CA" dirty="0">
              <a:solidFill>
                <a:schemeClr val="tx1"/>
              </a:solidFill>
              <a:latin typeface="Arial" pitchFamily="34" charset="0"/>
              <a:cs typeface="Arial" pitchFamily="34" charset="0"/>
            </a:endParaRPr>
          </a:p>
        </p:txBody>
      </p:sp>
      <p:sp>
        <p:nvSpPr>
          <p:cNvPr id="14" name="Rectangle 13"/>
          <p:cNvSpPr/>
          <p:nvPr/>
        </p:nvSpPr>
        <p:spPr bwMode="auto">
          <a:xfrm>
            <a:off x="4953000" y="3733800"/>
            <a:ext cx="990600" cy="18288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15" name="Rectangle 14"/>
          <p:cNvSpPr/>
          <p:nvPr/>
        </p:nvSpPr>
        <p:spPr bwMode="auto">
          <a:xfrm>
            <a:off x="8839200" y="3733800"/>
            <a:ext cx="990600" cy="18288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p:bldP spid="1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136650"/>
          </a:xfrm>
        </p:spPr>
        <p:txBody>
          <a:bodyPr/>
          <a:lstStyle/>
          <a:p>
            <a:r>
              <a:rPr lang="en-CA" dirty="0" smtClean="0"/>
              <a:t>Experiments (3)</a:t>
            </a:r>
            <a:endParaRPr lang="en-CA" dirty="0"/>
          </a:p>
        </p:txBody>
      </p:sp>
      <p:sp>
        <p:nvSpPr>
          <p:cNvPr id="4" name="Date Placeholder 3"/>
          <p:cNvSpPr>
            <a:spLocks noGrp="1"/>
          </p:cNvSpPr>
          <p:nvPr>
            <p:ph type="dt" sz="half" idx="10"/>
          </p:nvPr>
        </p:nvSpPr>
        <p:spPr/>
        <p:txBody>
          <a:bodyPr/>
          <a:lstStyle/>
          <a:p>
            <a:pPr>
              <a:defRPr/>
            </a:pPr>
            <a:fld id="{2A7D6D4E-0396-4D25-8CE6-6B9E25B6F9E1}" type="datetime1">
              <a:rPr lang="en-US" smtClean="0"/>
              <a:pPr>
                <a:defRPr/>
              </a:pPr>
              <a:t>7/12/2012</a:t>
            </a:fld>
            <a:endParaRPr lang="en-US"/>
          </a:p>
        </p:txBody>
      </p:sp>
      <p:sp>
        <p:nvSpPr>
          <p:cNvPr id="5" name="Footer Placeholder 4"/>
          <p:cNvSpPr>
            <a:spLocks noGrp="1"/>
          </p:cNvSpPr>
          <p:nvPr>
            <p:ph type="ftr" sz="quarter" idx="11"/>
          </p:nvPr>
        </p:nvSpPr>
        <p:spPr/>
        <p:txBody>
          <a:bodyPr/>
          <a:lstStyle/>
          <a:p>
            <a:pPr>
              <a:defRPr/>
            </a:pPr>
            <a:r>
              <a:rPr lang="en-US" smtClean="0"/>
              <a:t>© Shafiq Joty</a:t>
            </a:r>
            <a:endParaRPr lang="en-US"/>
          </a:p>
        </p:txBody>
      </p:sp>
      <p:sp>
        <p:nvSpPr>
          <p:cNvPr id="6" name="Slide Number Placeholder 5"/>
          <p:cNvSpPr>
            <a:spLocks noGrp="1"/>
          </p:cNvSpPr>
          <p:nvPr>
            <p:ph type="sldNum" sz="quarter" idx="12"/>
          </p:nvPr>
        </p:nvSpPr>
        <p:spPr/>
        <p:txBody>
          <a:bodyPr/>
          <a:lstStyle/>
          <a:p>
            <a:pPr>
              <a:defRPr/>
            </a:pPr>
            <a:fld id="{21A5F99B-F908-435A-91B8-09D5E4931BB1}" type="slidenum">
              <a:rPr lang="en-US" smtClean="0"/>
              <a:pPr>
                <a:defRPr/>
              </a:pPr>
              <a:t>23</a:t>
            </a:fld>
            <a:endParaRPr lang="en-US"/>
          </a:p>
        </p:txBody>
      </p:sp>
      <p:sp>
        <p:nvSpPr>
          <p:cNvPr id="11" name="TextBox 10"/>
          <p:cNvSpPr txBox="1"/>
          <p:nvPr/>
        </p:nvSpPr>
        <p:spPr>
          <a:xfrm>
            <a:off x="838200" y="5410200"/>
            <a:ext cx="8305800" cy="1384995"/>
          </a:xfrm>
          <a:prstGeom prst="rect">
            <a:avLst/>
          </a:prstGeom>
          <a:noFill/>
        </p:spPr>
        <p:txBody>
          <a:bodyPr wrap="square" rtlCol="0">
            <a:spAutoFit/>
          </a:bodyPr>
          <a:lstStyle/>
          <a:p>
            <a:pPr>
              <a:buFont typeface="Arial" pitchFamily="34" charset="0"/>
              <a:buChar char="•"/>
            </a:pPr>
            <a:r>
              <a:rPr lang="en-CA" sz="2800" dirty="0" smtClean="0">
                <a:solidFill>
                  <a:schemeClr val="tx1"/>
                </a:solidFill>
                <a:latin typeface="Arial" pitchFamily="34" charset="0"/>
                <a:cs typeface="Arial" pitchFamily="34" charset="0"/>
              </a:rPr>
              <a:t> Our model outperforms SPADE by a wide margin</a:t>
            </a:r>
          </a:p>
          <a:p>
            <a:pPr>
              <a:buFont typeface="Arial" pitchFamily="34" charset="0"/>
              <a:buChar char="•"/>
            </a:pPr>
            <a:r>
              <a:rPr lang="en-CA" sz="2800" dirty="0" smtClean="0">
                <a:solidFill>
                  <a:schemeClr val="tx1"/>
                </a:solidFill>
                <a:latin typeface="Arial" pitchFamily="34" charset="0"/>
                <a:cs typeface="Arial" pitchFamily="34" charset="0"/>
              </a:rPr>
              <a:t> Inaccuracies in segmentation affects parsing </a:t>
            </a:r>
            <a:r>
              <a:rPr lang="en-CA" sz="2800" dirty="0" smtClean="0">
                <a:solidFill>
                  <a:schemeClr val="tx1"/>
                </a:solidFill>
                <a:latin typeface="Arial" pitchFamily="34" charset="0"/>
                <a:cs typeface="Arial" pitchFamily="34" charset="0"/>
              </a:rPr>
              <a:t>on</a:t>
            </a:r>
            <a:endParaRPr lang="en-CA" sz="2800" dirty="0" smtClean="0">
              <a:solidFill>
                <a:schemeClr val="tx1"/>
              </a:solidFill>
              <a:latin typeface="Arial" pitchFamily="34" charset="0"/>
              <a:cs typeface="Arial" pitchFamily="34" charset="0"/>
            </a:endParaRPr>
          </a:p>
          <a:p>
            <a:r>
              <a:rPr lang="en-CA" sz="2800" dirty="0" smtClean="0">
                <a:solidFill>
                  <a:schemeClr val="tx1"/>
                </a:solidFill>
                <a:latin typeface="Arial" pitchFamily="34" charset="0"/>
                <a:cs typeface="Arial" pitchFamily="34" charset="0"/>
              </a:rPr>
              <a:t>  Instructional corpus</a:t>
            </a:r>
            <a:endParaRPr lang="en-CA" dirty="0">
              <a:solidFill>
                <a:schemeClr val="tx1"/>
              </a:solidFill>
              <a:latin typeface="Arial" pitchFamily="34" charset="0"/>
              <a:cs typeface="Arial" pitchFamily="34" charset="0"/>
            </a:endParaRPr>
          </a:p>
        </p:txBody>
      </p:sp>
      <p:sp>
        <p:nvSpPr>
          <p:cNvPr id="9" name="TextBox 8"/>
          <p:cNvSpPr txBox="1"/>
          <p:nvPr/>
        </p:nvSpPr>
        <p:spPr>
          <a:xfrm>
            <a:off x="838200" y="1853625"/>
            <a:ext cx="8382000" cy="584775"/>
          </a:xfrm>
          <a:prstGeom prst="rect">
            <a:avLst/>
          </a:prstGeom>
          <a:solidFill>
            <a:srgbClr val="FFCCFF"/>
          </a:solidFill>
        </p:spPr>
        <p:txBody>
          <a:bodyPr wrap="square" rtlCol="0">
            <a:spAutoFit/>
          </a:bodyPr>
          <a:lstStyle/>
          <a:p>
            <a:r>
              <a:rPr lang="en-CA" sz="3200" b="1" dirty="0" smtClean="0">
                <a:solidFill>
                  <a:schemeClr val="tx1"/>
                </a:solidFill>
                <a:latin typeface="Arial" pitchFamily="34" charset="0"/>
                <a:cs typeface="Arial" pitchFamily="34" charset="0"/>
              </a:rPr>
              <a:t>Parsing based on </a:t>
            </a:r>
            <a:r>
              <a:rPr lang="en-CA" sz="3200" b="1" dirty="0" smtClean="0">
                <a:solidFill>
                  <a:srgbClr val="0000FF"/>
                </a:solidFill>
                <a:latin typeface="Arial" pitchFamily="34" charset="0"/>
                <a:cs typeface="Arial" pitchFamily="34" charset="0"/>
              </a:rPr>
              <a:t>automatic</a:t>
            </a:r>
            <a:r>
              <a:rPr lang="en-CA" sz="3200" b="1" dirty="0" smtClean="0">
                <a:solidFill>
                  <a:schemeClr val="tx1"/>
                </a:solidFill>
                <a:latin typeface="Arial" pitchFamily="34" charset="0"/>
                <a:cs typeface="Arial" pitchFamily="34" charset="0"/>
              </a:rPr>
              <a:t> segmentation</a:t>
            </a:r>
            <a:endParaRPr lang="en-CA" sz="3200" dirty="0">
              <a:solidFill>
                <a:schemeClr val="tx1"/>
              </a:solidFill>
              <a:latin typeface="Arial" pitchFamily="34" charset="0"/>
              <a:cs typeface="Arial" pitchFamily="34" charset="0"/>
            </a:endParaRPr>
          </a:p>
        </p:txBody>
      </p:sp>
      <p:graphicFrame>
        <p:nvGraphicFramePr>
          <p:cNvPr id="12" name="Table 11"/>
          <p:cNvGraphicFramePr>
            <a:graphicFrameLocks noGrp="1"/>
          </p:cNvGraphicFramePr>
          <p:nvPr/>
        </p:nvGraphicFramePr>
        <p:xfrm>
          <a:off x="914400" y="2667000"/>
          <a:ext cx="7924800" cy="2506981"/>
        </p:xfrm>
        <a:graphic>
          <a:graphicData uri="http://schemas.openxmlformats.org/drawingml/2006/table">
            <a:tbl>
              <a:tblPr firstRow="1" bandRow="1">
                <a:tableStyleId>{5940675A-B579-460E-94D1-54222C63F5DA}</a:tableStyleId>
              </a:tblPr>
              <a:tblGrid>
                <a:gridCol w="1676400"/>
                <a:gridCol w="1752600"/>
                <a:gridCol w="1295400"/>
                <a:gridCol w="1524000"/>
                <a:gridCol w="1676400"/>
              </a:tblGrid>
              <a:tr h="599381">
                <a:tc>
                  <a:txBody>
                    <a:bodyPr/>
                    <a:lstStyle/>
                    <a:p>
                      <a:endParaRPr lang="en-CA" dirty="0"/>
                    </a:p>
                  </a:txBody>
                  <a:tcPr anchor="ctr" anchorCtr="1">
                    <a:noFill/>
                  </a:tcPr>
                </a:tc>
                <a:tc gridSpan="3">
                  <a:txBody>
                    <a:bodyPr/>
                    <a:lstStyle/>
                    <a:p>
                      <a:r>
                        <a:rPr lang="en-CA" b="1" dirty="0" smtClean="0"/>
                        <a:t>RST-DT</a:t>
                      </a:r>
                      <a:endParaRPr lang="en-CA" b="1" dirty="0"/>
                    </a:p>
                  </a:txBody>
                  <a:tcPr anchor="ctr" anchorCtr="1">
                    <a:solidFill>
                      <a:schemeClr val="bg1">
                        <a:lumMod val="85000"/>
                      </a:schemeClr>
                    </a:solidFill>
                  </a:tcPr>
                </a:tc>
                <a:tc hMerge="1">
                  <a:txBody>
                    <a:bodyPr/>
                    <a:lstStyle/>
                    <a:p>
                      <a:endParaRPr lang="en-CA" dirty="0"/>
                    </a:p>
                  </a:txBody>
                  <a:tcPr anchor="ctr" anchorCtr="1"/>
                </a:tc>
                <a:tc hMerge="1">
                  <a:txBody>
                    <a:bodyPr/>
                    <a:lstStyle/>
                    <a:p>
                      <a:endParaRPr lang="en-CA" dirty="0"/>
                    </a:p>
                  </a:txBody>
                  <a:tcPr anchor="ctr" anchorCtr="1"/>
                </a:tc>
                <a:tc>
                  <a:txBody>
                    <a:bodyPr/>
                    <a:lstStyle/>
                    <a:p>
                      <a:r>
                        <a:rPr lang="en-CA" b="1" dirty="0" smtClean="0"/>
                        <a:t>Instructional</a:t>
                      </a:r>
                      <a:endParaRPr lang="en-CA" b="1" dirty="0"/>
                    </a:p>
                  </a:txBody>
                  <a:tcPr anchor="ctr" anchorCtr="1">
                    <a:solidFill>
                      <a:schemeClr val="accent2">
                        <a:lumMod val="40000"/>
                        <a:lumOff val="60000"/>
                        <a:alpha val="49000"/>
                      </a:schemeClr>
                    </a:solidFill>
                  </a:tcPr>
                </a:tc>
              </a:tr>
              <a:tr h="381520">
                <a:tc>
                  <a:txBody>
                    <a:bodyPr/>
                    <a:lstStyle/>
                    <a:p>
                      <a:endParaRPr lang="en-CA" dirty="0"/>
                    </a:p>
                  </a:txBody>
                  <a:tcPr anchor="ctr" anchorCtr="1">
                    <a:noFill/>
                  </a:tcPr>
                </a:tc>
                <a:tc gridSpan="2">
                  <a:txBody>
                    <a:bodyPr/>
                    <a:lstStyle/>
                    <a:p>
                      <a:r>
                        <a:rPr lang="en-CA" b="1" dirty="0" smtClean="0"/>
                        <a:t>Test</a:t>
                      </a:r>
                      <a:r>
                        <a:rPr lang="en-CA" b="1" baseline="0" dirty="0" smtClean="0"/>
                        <a:t> set</a:t>
                      </a:r>
                      <a:endParaRPr lang="en-CA" b="1" dirty="0"/>
                    </a:p>
                  </a:txBody>
                  <a:tcPr anchor="ctr" anchorCtr="1">
                    <a:solidFill>
                      <a:schemeClr val="bg1">
                        <a:lumMod val="85000"/>
                      </a:schemeClr>
                    </a:solidFill>
                  </a:tcPr>
                </a:tc>
                <a:tc hMerge="1">
                  <a:txBody>
                    <a:bodyPr/>
                    <a:lstStyle/>
                    <a:p>
                      <a:endParaRPr lang="en-CA" dirty="0"/>
                    </a:p>
                  </a:txBody>
                  <a:tcPr/>
                </a:tc>
                <a:tc>
                  <a:txBody>
                    <a:bodyPr/>
                    <a:lstStyle/>
                    <a:p>
                      <a:r>
                        <a:rPr lang="en-CA" b="1" dirty="0" smtClean="0"/>
                        <a:t>10-fold</a:t>
                      </a:r>
                      <a:endParaRPr lang="en-CA" b="1" dirty="0"/>
                    </a:p>
                  </a:txBody>
                  <a:tcPr anchor="ctr" anchorCtr="1">
                    <a:solidFill>
                      <a:schemeClr val="bg1">
                        <a:lumMod val="85000"/>
                      </a:schemeClr>
                    </a:solidFill>
                  </a:tcPr>
                </a:tc>
                <a:tc>
                  <a:txBody>
                    <a:bodyPr/>
                    <a:lstStyle/>
                    <a:p>
                      <a:r>
                        <a:rPr lang="en-CA" b="1" dirty="0" smtClean="0"/>
                        <a:t>10-fold</a:t>
                      </a:r>
                      <a:endParaRPr lang="en-CA" b="1" dirty="0"/>
                    </a:p>
                  </a:txBody>
                  <a:tcPr anchor="ctr" anchorCtr="1">
                    <a:solidFill>
                      <a:schemeClr val="accent2">
                        <a:lumMod val="40000"/>
                        <a:lumOff val="60000"/>
                        <a:alpha val="49000"/>
                      </a:schemeClr>
                    </a:solidFill>
                  </a:tcPr>
                </a:tc>
              </a:tr>
              <a:tr h="381520">
                <a:tc>
                  <a:txBody>
                    <a:bodyPr/>
                    <a:lstStyle/>
                    <a:p>
                      <a:r>
                        <a:rPr lang="en-CA" b="1" dirty="0" smtClean="0"/>
                        <a:t>Scores</a:t>
                      </a:r>
                      <a:endParaRPr lang="en-CA" b="1" dirty="0"/>
                    </a:p>
                  </a:txBody>
                  <a:tcPr anchor="ctr" anchorCtr="1">
                    <a:noFill/>
                  </a:tcPr>
                </a:tc>
                <a:tc>
                  <a:txBody>
                    <a:bodyPr/>
                    <a:lstStyle/>
                    <a:p>
                      <a:r>
                        <a:rPr lang="en-CA" b="1" dirty="0" smtClean="0"/>
                        <a:t>SPADE</a:t>
                      </a:r>
                      <a:endParaRPr lang="en-CA" b="1" dirty="0"/>
                    </a:p>
                  </a:txBody>
                  <a:tcPr anchor="ctr" anchorCtr="1">
                    <a:solidFill>
                      <a:schemeClr val="bg1">
                        <a:lumMod val="85000"/>
                      </a:schemeClr>
                    </a:solidFill>
                  </a:tcPr>
                </a:tc>
                <a:tc>
                  <a:txBody>
                    <a:bodyPr/>
                    <a:lstStyle/>
                    <a:p>
                      <a:r>
                        <a:rPr lang="en-CA" b="1" dirty="0" smtClean="0"/>
                        <a:t>DCRF</a:t>
                      </a:r>
                      <a:endParaRPr lang="en-CA" b="1" dirty="0"/>
                    </a:p>
                  </a:txBody>
                  <a:tcPr anchor="ctr" anchorCtr="1">
                    <a:solidFill>
                      <a:schemeClr val="bg1">
                        <a:lumMod val="85000"/>
                      </a:schemeClr>
                    </a:solidFill>
                  </a:tcPr>
                </a:tc>
                <a:tc>
                  <a:txBody>
                    <a:bodyPr/>
                    <a:lstStyle/>
                    <a:p>
                      <a:r>
                        <a:rPr lang="en-CA" b="1" dirty="0" smtClean="0"/>
                        <a:t>DCRF</a:t>
                      </a:r>
                      <a:endParaRPr lang="en-CA" b="1" dirty="0"/>
                    </a:p>
                  </a:txBody>
                  <a:tcPr anchor="ctr" anchorCtr="1">
                    <a:solidFill>
                      <a:schemeClr val="bg1">
                        <a:lumMod val="85000"/>
                      </a:schemeClr>
                    </a:solidFill>
                  </a:tcPr>
                </a:tc>
                <a:tc>
                  <a:txBody>
                    <a:bodyPr/>
                    <a:lstStyle/>
                    <a:p>
                      <a:r>
                        <a:rPr lang="en-CA" b="1" dirty="0" smtClean="0"/>
                        <a:t>DCRF</a:t>
                      </a:r>
                      <a:endParaRPr lang="en-CA" b="1" dirty="0"/>
                    </a:p>
                  </a:txBody>
                  <a:tcPr anchor="ctr" anchorCtr="1">
                    <a:solidFill>
                      <a:schemeClr val="accent2">
                        <a:lumMod val="40000"/>
                        <a:lumOff val="60000"/>
                        <a:alpha val="49000"/>
                      </a:schemeClr>
                    </a:solidFill>
                  </a:tcPr>
                </a:tc>
              </a:tr>
              <a:tr h="381520">
                <a:tc>
                  <a:txBody>
                    <a:bodyPr/>
                    <a:lstStyle/>
                    <a:p>
                      <a:r>
                        <a:rPr lang="en-CA" b="1" dirty="0" smtClean="0"/>
                        <a:t>Span</a:t>
                      </a:r>
                      <a:endParaRPr lang="en-CA" b="1" dirty="0"/>
                    </a:p>
                  </a:txBody>
                  <a:tcPr anchor="ctr" anchorCtr="1">
                    <a:noFill/>
                  </a:tcPr>
                </a:tc>
                <a:tc>
                  <a:txBody>
                    <a:bodyPr/>
                    <a:lstStyle/>
                    <a:p>
                      <a:r>
                        <a:rPr lang="en-CA" dirty="0" smtClean="0"/>
                        <a:t>76.7</a:t>
                      </a:r>
                      <a:endParaRPr lang="en-CA" dirty="0"/>
                    </a:p>
                  </a:txBody>
                  <a:tcPr anchor="ctr" anchorCtr="1">
                    <a:solidFill>
                      <a:schemeClr val="bg1">
                        <a:lumMod val="85000"/>
                      </a:schemeClr>
                    </a:solidFill>
                  </a:tcPr>
                </a:tc>
                <a:tc>
                  <a:txBody>
                    <a:bodyPr/>
                    <a:lstStyle/>
                    <a:p>
                      <a:r>
                        <a:rPr lang="en-CA" b="1" dirty="0" smtClean="0"/>
                        <a:t>80.3</a:t>
                      </a:r>
                      <a:endParaRPr lang="en-CA" b="1" dirty="0"/>
                    </a:p>
                  </a:txBody>
                  <a:tcPr anchor="ctr" anchorCtr="1">
                    <a:solidFill>
                      <a:schemeClr val="bg1">
                        <a:lumMod val="85000"/>
                      </a:schemeClr>
                    </a:solidFill>
                  </a:tcPr>
                </a:tc>
                <a:tc>
                  <a:txBody>
                    <a:bodyPr/>
                    <a:lstStyle/>
                    <a:p>
                      <a:r>
                        <a:rPr lang="en-CA" dirty="0" smtClean="0"/>
                        <a:t>78.7</a:t>
                      </a:r>
                      <a:endParaRPr lang="en-CA" dirty="0"/>
                    </a:p>
                  </a:txBody>
                  <a:tcPr anchor="ctr" anchorCtr="1">
                    <a:solidFill>
                      <a:schemeClr val="bg1">
                        <a:lumMod val="85000"/>
                      </a:schemeClr>
                    </a:solidFill>
                  </a:tcPr>
                </a:tc>
                <a:tc>
                  <a:txBody>
                    <a:bodyPr/>
                    <a:lstStyle/>
                    <a:p>
                      <a:r>
                        <a:rPr lang="en-CA" b="1" dirty="0" smtClean="0"/>
                        <a:t>71.9</a:t>
                      </a:r>
                      <a:endParaRPr lang="en-CA" b="1" dirty="0"/>
                    </a:p>
                  </a:txBody>
                  <a:tcPr anchor="ctr" anchorCtr="1">
                    <a:solidFill>
                      <a:schemeClr val="accent2">
                        <a:lumMod val="40000"/>
                        <a:lumOff val="60000"/>
                        <a:alpha val="49000"/>
                      </a:schemeClr>
                    </a:solidFill>
                  </a:tcPr>
                </a:tc>
              </a:tr>
              <a:tr h="381520">
                <a:tc>
                  <a:txBody>
                    <a:bodyPr/>
                    <a:lstStyle/>
                    <a:p>
                      <a:r>
                        <a:rPr lang="en-CA" b="1" dirty="0" smtClean="0"/>
                        <a:t>Nuclearity</a:t>
                      </a:r>
                      <a:endParaRPr lang="en-CA" b="1" dirty="0"/>
                    </a:p>
                  </a:txBody>
                  <a:tcPr anchor="ctr" anchorCtr="1">
                    <a:noFill/>
                  </a:tcPr>
                </a:tc>
                <a:tc>
                  <a:txBody>
                    <a:bodyPr/>
                    <a:lstStyle/>
                    <a:p>
                      <a:r>
                        <a:rPr lang="en-CA" dirty="0" smtClean="0"/>
                        <a:t>70.2</a:t>
                      </a:r>
                      <a:endParaRPr lang="en-CA" dirty="0"/>
                    </a:p>
                  </a:txBody>
                  <a:tcPr anchor="ctr" anchorCtr="1">
                    <a:solidFill>
                      <a:schemeClr val="bg1">
                        <a:lumMod val="85000"/>
                      </a:schemeClr>
                    </a:solidFill>
                  </a:tcPr>
                </a:tc>
                <a:tc>
                  <a:txBody>
                    <a:bodyPr/>
                    <a:lstStyle/>
                    <a:p>
                      <a:r>
                        <a:rPr lang="en-CA" b="1" dirty="0" smtClean="0"/>
                        <a:t>73.6</a:t>
                      </a:r>
                      <a:endParaRPr lang="en-CA" b="1" dirty="0"/>
                    </a:p>
                  </a:txBody>
                  <a:tcPr anchor="ctr" anchorCtr="1">
                    <a:solidFill>
                      <a:schemeClr val="bg1">
                        <a:lumMod val="85000"/>
                      </a:schemeClr>
                    </a:solidFill>
                  </a:tcPr>
                </a:tc>
                <a:tc>
                  <a:txBody>
                    <a:bodyPr/>
                    <a:lstStyle/>
                    <a:p>
                      <a:r>
                        <a:rPr lang="en-CA" dirty="0" smtClean="0"/>
                        <a:t>72.2</a:t>
                      </a:r>
                      <a:endParaRPr lang="en-CA" dirty="0"/>
                    </a:p>
                  </a:txBody>
                  <a:tcPr anchor="ctr" anchorCtr="1">
                    <a:solidFill>
                      <a:schemeClr val="bg1">
                        <a:lumMod val="85000"/>
                      </a:schemeClr>
                    </a:solidFill>
                  </a:tcPr>
                </a:tc>
                <a:tc>
                  <a:txBody>
                    <a:bodyPr/>
                    <a:lstStyle/>
                    <a:p>
                      <a:r>
                        <a:rPr lang="en-CA" b="1" dirty="0" smtClean="0"/>
                        <a:t>64.3</a:t>
                      </a:r>
                      <a:endParaRPr lang="en-CA" b="1" dirty="0"/>
                    </a:p>
                  </a:txBody>
                  <a:tcPr anchor="ctr" anchorCtr="1">
                    <a:solidFill>
                      <a:schemeClr val="accent2">
                        <a:lumMod val="40000"/>
                        <a:lumOff val="60000"/>
                        <a:alpha val="49000"/>
                      </a:schemeClr>
                    </a:solidFill>
                  </a:tcPr>
                </a:tc>
              </a:tr>
              <a:tr h="381520">
                <a:tc>
                  <a:txBody>
                    <a:bodyPr/>
                    <a:lstStyle/>
                    <a:p>
                      <a:r>
                        <a:rPr lang="en-CA" b="1" dirty="0" smtClean="0"/>
                        <a:t>Relation</a:t>
                      </a:r>
                      <a:endParaRPr lang="en-CA" b="1" dirty="0"/>
                    </a:p>
                  </a:txBody>
                  <a:tcPr anchor="ctr" anchorCtr="1">
                    <a:noFill/>
                  </a:tcPr>
                </a:tc>
                <a:tc>
                  <a:txBody>
                    <a:bodyPr/>
                    <a:lstStyle/>
                    <a:p>
                      <a:r>
                        <a:rPr lang="en-CA" dirty="0" smtClean="0"/>
                        <a:t>58.0</a:t>
                      </a:r>
                      <a:endParaRPr lang="en-CA" dirty="0"/>
                    </a:p>
                  </a:txBody>
                  <a:tcPr anchor="ctr" anchorCtr="1">
                    <a:solidFill>
                      <a:schemeClr val="bg1">
                        <a:lumMod val="85000"/>
                      </a:schemeClr>
                    </a:solidFill>
                  </a:tcPr>
                </a:tc>
                <a:tc>
                  <a:txBody>
                    <a:bodyPr/>
                    <a:lstStyle/>
                    <a:p>
                      <a:r>
                        <a:rPr lang="en-CA" b="1" dirty="0" smtClean="0"/>
                        <a:t>65.4</a:t>
                      </a:r>
                      <a:endParaRPr lang="en-CA" b="1" dirty="0"/>
                    </a:p>
                  </a:txBody>
                  <a:tcPr anchor="ctr" anchorCtr="1">
                    <a:solidFill>
                      <a:schemeClr val="bg1">
                        <a:lumMod val="85000"/>
                      </a:schemeClr>
                    </a:solidFill>
                  </a:tcPr>
                </a:tc>
                <a:tc>
                  <a:txBody>
                    <a:bodyPr/>
                    <a:lstStyle/>
                    <a:p>
                      <a:r>
                        <a:rPr lang="en-CA" dirty="0" smtClean="0"/>
                        <a:t>64.2</a:t>
                      </a:r>
                      <a:endParaRPr lang="en-CA" dirty="0"/>
                    </a:p>
                  </a:txBody>
                  <a:tcPr anchor="ctr" anchorCtr="1">
                    <a:solidFill>
                      <a:schemeClr val="bg1">
                        <a:lumMod val="85000"/>
                      </a:schemeClr>
                    </a:solidFill>
                  </a:tcPr>
                </a:tc>
                <a:tc>
                  <a:txBody>
                    <a:bodyPr/>
                    <a:lstStyle/>
                    <a:p>
                      <a:r>
                        <a:rPr lang="en-CA" b="1" dirty="0" smtClean="0"/>
                        <a:t>54.8</a:t>
                      </a:r>
                      <a:endParaRPr lang="en-CA" b="1" dirty="0"/>
                    </a:p>
                  </a:txBody>
                  <a:tcPr anchor="ctr" anchorCtr="1">
                    <a:solidFill>
                      <a:schemeClr val="accent2">
                        <a:lumMod val="40000"/>
                        <a:lumOff val="60000"/>
                        <a:alpha val="49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136650"/>
          </a:xfrm>
        </p:spPr>
        <p:txBody>
          <a:bodyPr/>
          <a:lstStyle/>
          <a:p>
            <a:r>
              <a:rPr lang="en-CA" b="1" dirty="0" smtClean="0">
                <a:solidFill>
                  <a:schemeClr val="tx1"/>
                </a:solidFill>
                <a:latin typeface="Arial" pitchFamily="34" charset="0"/>
                <a:cs typeface="Arial" pitchFamily="34" charset="0"/>
              </a:rPr>
              <a:t>Error analysis (Relation labeling)</a:t>
            </a:r>
            <a:endParaRPr lang="en-CA" dirty="0">
              <a:solidFill>
                <a:schemeClr val="tx1"/>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2A7D6D4E-0396-4D25-8CE6-6B9E25B6F9E1}" type="datetime1">
              <a:rPr lang="en-US" smtClean="0"/>
              <a:pPr>
                <a:defRPr/>
              </a:pPr>
              <a:t>7/12/2012</a:t>
            </a:fld>
            <a:endParaRPr lang="en-US"/>
          </a:p>
        </p:txBody>
      </p:sp>
      <p:sp>
        <p:nvSpPr>
          <p:cNvPr id="5" name="Footer Placeholder 4"/>
          <p:cNvSpPr>
            <a:spLocks noGrp="1"/>
          </p:cNvSpPr>
          <p:nvPr>
            <p:ph type="ftr" sz="quarter" idx="11"/>
          </p:nvPr>
        </p:nvSpPr>
        <p:spPr/>
        <p:txBody>
          <a:bodyPr/>
          <a:lstStyle/>
          <a:p>
            <a:pPr>
              <a:defRPr/>
            </a:pPr>
            <a:r>
              <a:rPr lang="en-US" smtClean="0"/>
              <a:t>© Shafiq Joty</a:t>
            </a:r>
            <a:endParaRPr lang="en-US"/>
          </a:p>
        </p:txBody>
      </p:sp>
      <p:sp>
        <p:nvSpPr>
          <p:cNvPr id="6" name="Slide Number Placeholder 5"/>
          <p:cNvSpPr>
            <a:spLocks noGrp="1"/>
          </p:cNvSpPr>
          <p:nvPr>
            <p:ph type="sldNum" sz="quarter" idx="12"/>
          </p:nvPr>
        </p:nvSpPr>
        <p:spPr/>
        <p:txBody>
          <a:bodyPr/>
          <a:lstStyle/>
          <a:p>
            <a:pPr>
              <a:defRPr/>
            </a:pPr>
            <a:fld id="{21A5F99B-F908-435A-91B8-09D5E4931BB1}" type="slidenum">
              <a:rPr lang="en-US" smtClean="0"/>
              <a:pPr>
                <a:defRPr/>
              </a:pPr>
              <a:t>24</a:t>
            </a:fld>
            <a:endParaRPr lang="en-US"/>
          </a:p>
        </p:txBody>
      </p:sp>
      <p:sp>
        <p:nvSpPr>
          <p:cNvPr id="11" name="TextBox 10"/>
          <p:cNvSpPr txBox="1"/>
          <p:nvPr/>
        </p:nvSpPr>
        <p:spPr>
          <a:xfrm>
            <a:off x="533400" y="6019800"/>
            <a:ext cx="8915400" cy="954107"/>
          </a:xfrm>
          <a:prstGeom prst="rect">
            <a:avLst/>
          </a:prstGeom>
          <a:noFill/>
        </p:spPr>
        <p:txBody>
          <a:bodyPr wrap="square" rtlCol="0">
            <a:spAutoFit/>
          </a:bodyPr>
          <a:lstStyle/>
          <a:p>
            <a:pPr>
              <a:buFont typeface="Arial" pitchFamily="34" charset="0"/>
              <a:buChar char="•"/>
            </a:pPr>
            <a:r>
              <a:rPr lang="en-CA" sz="2800" dirty="0" smtClean="0">
                <a:solidFill>
                  <a:schemeClr val="tx1"/>
                </a:solidFill>
                <a:latin typeface="Arial" pitchFamily="34" charset="0"/>
                <a:cs typeface="Arial" pitchFamily="34" charset="0"/>
              </a:rPr>
              <a:t> Most frequent ones confuse less frequent ones</a:t>
            </a:r>
          </a:p>
          <a:p>
            <a:pPr>
              <a:buFont typeface="Arial" pitchFamily="34" charset="0"/>
              <a:buChar char="•"/>
            </a:pPr>
            <a:r>
              <a:rPr lang="en-CA" sz="2800" dirty="0" smtClean="0">
                <a:solidFill>
                  <a:schemeClr val="tx1"/>
                </a:solidFill>
                <a:latin typeface="Arial" pitchFamily="34" charset="0"/>
                <a:cs typeface="Arial" pitchFamily="34" charset="0"/>
              </a:rPr>
              <a:t> Hard to distinguish semantically similar relations </a:t>
            </a:r>
            <a:endParaRPr lang="en-CA" dirty="0">
              <a:solidFill>
                <a:schemeClr val="tx1"/>
              </a:solidFill>
              <a:latin typeface="Arial" pitchFamily="34" charset="0"/>
              <a:cs typeface="Arial" pitchFamily="34" charset="0"/>
            </a:endParaRPr>
          </a:p>
        </p:txBody>
      </p:sp>
      <p:pic>
        <p:nvPicPr>
          <p:cNvPr id="271364" name="Picture 4"/>
          <p:cNvPicPr>
            <a:picLocks noChangeAspect="1" noChangeArrowheads="1"/>
          </p:cNvPicPr>
          <p:nvPr/>
        </p:nvPicPr>
        <p:blipFill>
          <a:blip r:embed="rId2" cstate="print"/>
          <a:srcRect/>
          <a:stretch>
            <a:fillRect/>
          </a:stretch>
        </p:blipFill>
        <p:spPr bwMode="auto">
          <a:xfrm>
            <a:off x="762000" y="1981200"/>
            <a:ext cx="7848600" cy="4114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1364"/>
                                        </p:tgtEl>
                                        <p:attrNameLst>
                                          <p:attrName>style.visibility</p:attrName>
                                        </p:attrNameLst>
                                      </p:cBhvr>
                                      <p:to>
                                        <p:strVal val="visible"/>
                                      </p:to>
                                    </p:set>
                                    <p:animEffect transition="in" filter="blinds(horizontal)">
                                      <p:cBhvr>
                                        <p:cTn id="7" dur="500"/>
                                        <p:tgtEl>
                                          <p:spTgt spid="2713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4"/>
          <p:cNvSpPr>
            <a:spLocks noGrp="1" noChangeArrowheads="1"/>
          </p:cNvSpPr>
          <p:nvPr>
            <p:ph type="dt" sz="half" idx="10"/>
          </p:nvPr>
        </p:nvSpPr>
        <p:spPr>
          <a:ln/>
        </p:spPr>
        <p:txBody>
          <a:bodyPr/>
          <a:lstStyle/>
          <a:p>
            <a:fld id="{6DEE72F5-2887-4716-9EAF-640E20A5DD61}" type="datetime1">
              <a:rPr lang="en-US" smtClean="0"/>
              <a:pPr/>
              <a:t>7/12/2012</a:t>
            </a:fld>
            <a:endParaRPr lang="en-CA"/>
          </a:p>
        </p:txBody>
      </p:sp>
      <p:sp>
        <p:nvSpPr>
          <p:cNvPr id="5" name="Rectangle 46"/>
          <p:cNvSpPr>
            <a:spLocks noGrp="1" noChangeArrowheads="1"/>
          </p:cNvSpPr>
          <p:nvPr>
            <p:ph type="sldNum" sz="quarter" idx="12"/>
          </p:nvPr>
        </p:nvSpPr>
        <p:spPr>
          <a:ln/>
        </p:spPr>
        <p:txBody>
          <a:bodyPr/>
          <a:lstStyle/>
          <a:p>
            <a:fld id="{1EF21984-7B79-4BED-BB74-BB5017D37C63}" type="slidenum">
              <a:rPr lang="en-CA"/>
              <a:pPr/>
              <a:t>25</a:t>
            </a:fld>
            <a:endParaRPr lang="en-CA"/>
          </a:p>
        </p:txBody>
      </p:sp>
      <p:sp>
        <p:nvSpPr>
          <p:cNvPr id="147458" name="Rectangle 2"/>
          <p:cNvSpPr>
            <a:spLocks noGrp="1" noChangeArrowheads="1"/>
          </p:cNvSpPr>
          <p:nvPr>
            <p:ph type="title"/>
          </p:nvPr>
        </p:nvSpPr>
        <p:spPr>
          <a:xfrm>
            <a:off x="228600" y="311150"/>
            <a:ext cx="9601200" cy="1295400"/>
          </a:xfrm>
          <a:noFill/>
        </p:spPr>
        <p:txBody>
          <a:bodyPr/>
          <a:lstStyle/>
          <a:p>
            <a:r>
              <a:rPr lang="en-CA" sz="4500" smtClean="0">
                <a:solidFill>
                  <a:schemeClr val="tx1"/>
                </a:solidFill>
              </a:rPr>
              <a:t>Conclusion</a:t>
            </a:r>
            <a:endParaRPr lang="en-CA" sz="4500" dirty="0" smtClean="0">
              <a:solidFill>
                <a:schemeClr val="tx1"/>
              </a:solidFill>
            </a:endParaRPr>
          </a:p>
        </p:txBody>
      </p:sp>
      <p:sp>
        <p:nvSpPr>
          <p:cNvPr id="147459" name="Rectangle 3"/>
          <p:cNvSpPr>
            <a:spLocks noGrp="1" noChangeArrowheads="1"/>
          </p:cNvSpPr>
          <p:nvPr>
            <p:ph type="body" idx="1"/>
          </p:nvPr>
        </p:nvSpPr>
        <p:spPr>
          <a:xfrm>
            <a:off x="533400" y="2286001"/>
            <a:ext cx="9051925" cy="2209799"/>
          </a:xfrm>
          <a:noFill/>
        </p:spPr>
        <p:txBody>
          <a:bodyPr/>
          <a:lstStyle/>
          <a:p>
            <a:endParaRPr lang="en-CA" dirty="0" smtClean="0">
              <a:effectLst/>
            </a:endParaRPr>
          </a:p>
          <a:p>
            <a:pPr lvl="1">
              <a:buNone/>
            </a:pPr>
            <a:r>
              <a:rPr lang="en-CA" dirty="0" smtClean="0">
                <a:effectLst/>
              </a:rPr>
              <a:t> </a:t>
            </a:r>
          </a:p>
          <a:p>
            <a:pPr lvl="1">
              <a:buFontTx/>
              <a:buNone/>
            </a:pPr>
            <a:endParaRPr lang="en-CA" dirty="0" smtClean="0">
              <a:effectLst/>
            </a:endParaRPr>
          </a:p>
        </p:txBody>
      </p:sp>
      <p:sp>
        <p:nvSpPr>
          <p:cNvPr id="6" name="Footer Placeholder 5"/>
          <p:cNvSpPr>
            <a:spLocks noGrp="1"/>
          </p:cNvSpPr>
          <p:nvPr>
            <p:ph type="ftr" sz="quarter" idx="11"/>
          </p:nvPr>
        </p:nvSpPr>
        <p:spPr/>
        <p:txBody>
          <a:bodyPr/>
          <a:lstStyle/>
          <a:p>
            <a:pPr>
              <a:defRPr/>
            </a:pPr>
            <a:r>
              <a:rPr lang="en-US" smtClean="0"/>
              <a:t>© Shafiq Joty</a:t>
            </a:r>
            <a:endParaRPr lang="en-US"/>
          </a:p>
        </p:txBody>
      </p:sp>
      <p:sp>
        <p:nvSpPr>
          <p:cNvPr id="8" name="Rectangle 3"/>
          <p:cNvSpPr txBox="1">
            <a:spLocks noChangeArrowheads="1"/>
          </p:cNvSpPr>
          <p:nvPr/>
        </p:nvSpPr>
        <p:spPr bwMode="auto">
          <a:xfrm>
            <a:off x="533400" y="1828800"/>
            <a:ext cx="9067800" cy="2895600"/>
          </a:xfrm>
          <a:prstGeom prst="rect">
            <a:avLst/>
          </a:prstGeom>
          <a:noFill/>
          <a:ln w="9525">
            <a:noFill/>
            <a:miter lim="800000"/>
            <a:headEnd/>
            <a:tailEnd/>
          </a:ln>
        </p:spPr>
        <p:txBody>
          <a:bodyPr vert="horz" wrap="square" lIns="91429" tIns="45715" rIns="91429" bIns="45715"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 typeface="Arial" pitchFamily="34" charset="0"/>
              <a:buChar char="•"/>
              <a:tabLst/>
              <a:defRPr/>
            </a:pPr>
            <a:r>
              <a:rPr lang="en-CA" sz="3100" kern="0" dirty="0" smtClean="0">
                <a:solidFill>
                  <a:schemeClr val="tx1"/>
                </a:solidFill>
                <a:latin typeface="+mn-lt"/>
              </a:rPr>
              <a:t>Discriminative framework for discourse analysis.</a:t>
            </a:r>
          </a:p>
          <a:p>
            <a:pPr marL="342900" marR="0" lvl="0" indent="-342900" algn="l" defTabSz="914400" rtl="0" eaLnBrk="1" fontAlgn="base" latinLnBrk="0" hangingPunct="1">
              <a:lnSpc>
                <a:spcPct val="80000"/>
              </a:lnSpc>
              <a:spcBef>
                <a:spcPct val="20000"/>
              </a:spcBef>
              <a:spcAft>
                <a:spcPct val="0"/>
              </a:spcAft>
              <a:buClrTx/>
              <a:buSzTx/>
              <a:buFont typeface="Arial" pitchFamily="34" charset="0"/>
              <a:buChar char="•"/>
              <a:tabLst/>
              <a:defRPr/>
            </a:pPr>
            <a:r>
              <a:rPr kumimoji="0" lang="en-CA" sz="3100" b="0" i="0" u="none" strike="noStrike" kern="0" cap="none" spc="0" normalizeH="0" noProof="0" dirty="0" smtClean="0">
                <a:ln>
                  <a:noFill/>
                </a:ln>
                <a:solidFill>
                  <a:schemeClr val="tx1"/>
                </a:solidFill>
                <a:effectLst/>
                <a:uLnTx/>
                <a:uFillTx/>
                <a:latin typeface="+mn-lt"/>
                <a:ea typeface="+mn-ea"/>
                <a:cs typeface="+mn-cs"/>
              </a:rPr>
              <a:t>Our parsing model:</a:t>
            </a:r>
          </a:p>
          <a:p>
            <a:pPr marL="800100" lvl="1" indent="-342900" eaLnBrk="1" hangingPunct="1">
              <a:lnSpc>
                <a:spcPct val="80000"/>
              </a:lnSpc>
              <a:spcBef>
                <a:spcPct val="20000"/>
              </a:spcBef>
              <a:buFont typeface="Wingdings" pitchFamily="2" charset="2"/>
              <a:buChar char="ü"/>
              <a:defRPr/>
            </a:pPr>
            <a:r>
              <a:rPr kumimoji="0" lang="en-CA" sz="3100" b="0" i="0" u="none" strike="noStrike" kern="0" cap="none" spc="0" normalizeH="0" noProof="0" dirty="0" smtClean="0">
                <a:ln>
                  <a:noFill/>
                </a:ln>
                <a:solidFill>
                  <a:schemeClr val="tx1"/>
                </a:solidFill>
                <a:effectLst/>
                <a:uLnTx/>
                <a:uFillTx/>
                <a:latin typeface="+mn-lt"/>
                <a:ea typeface="+mn-ea"/>
                <a:cs typeface="+mn-cs"/>
              </a:rPr>
              <a:t> Discriminative</a:t>
            </a:r>
          </a:p>
          <a:p>
            <a:pPr marL="800100" lvl="1" indent="-342900" eaLnBrk="1" hangingPunct="1">
              <a:lnSpc>
                <a:spcPct val="80000"/>
              </a:lnSpc>
              <a:spcBef>
                <a:spcPct val="20000"/>
              </a:spcBef>
              <a:buFont typeface="Wingdings" pitchFamily="2" charset="2"/>
              <a:buChar char="ü"/>
              <a:defRPr/>
            </a:pPr>
            <a:r>
              <a:rPr lang="en-CA" sz="3100" kern="0" dirty="0" smtClean="0">
                <a:solidFill>
                  <a:schemeClr val="tx1"/>
                </a:solidFill>
                <a:latin typeface="+mn-lt"/>
              </a:rPr>
              <a:t> Structure and label jointly</a:t>
            </a:r>
          </a:p>
          <a:p>
            <a:pPr marL="800100" lvl="1" indent="-342900" eaLnBrk="1" hangingPunct="1">
              <a:lnSpc>
                <a:spcPct val="80000"/>
              </a:lnSpc>
              <a:spcBef>
                <a:spcPct val="20000"/>
              </a:spcBef>
              <a:buFont typeface="Wingdings" pitchFamily="2" charset="2"/>
              <a:buChar char="ü"/>
              <a:defRPr/>
            </a:pPr>
            <a:r>
              <a:rPr lang="en-CA" sz="3100" kern="0" dirty="0" smtClean="0">
                <a:solidFill>
                  <a:schemeClr val="tx1"/>
                </a:solidFill>
                <a:latin typeface="+mn-lt"/>
              </a:rPr>
              <a:t> Sequential and hierarchical dependencies</a:t>
            </a:r>
          </a:p>
          <a:p>
            <a:pPr marL="800100" lvl="1" indent="-342900" eaLnBrk="1" hangingPunct="1">
              <a:lnSpc>
                <a:spcPct val="80000"/>
              </a:lnSpc>
              <a:spcBef>
                <a:spcPct val="20000"/>
              </a:spcBef>
              <a:buFont typeface="Wingdings" pitchFamily="2" charset="2"/>
              <a:buChar char="ü"/>
              <a:defRPr/>
            </a:pPr>
            <a:r>
              <a:rPr lang="en-CA" sz="3100" kern="0" dirty="0" smtClean="0">
                <a:solidFill>
                  <a:schemeClr val="tx1"/>
                </a:solidFill>
                <a:latin typeface="+mn-lt"/>
              </a:rPr>
              <a:t> Supports an optimal parsing algorithm</a:t>
            </a:r>
          </a:p>
          <a:p>
            <a:pPr marL="800100" lvl="1" indent="-342900" eaLnBrk="1" hangingPunct="1">
              <a:lnSpc>
                <a:spcPct val="80000"/>
              </a:lnSpc>
              <a:spcBef>
                <a:spcPct val="20000"/>
              </a:spcBef>
              <a:buFont typeface="Wingdings" pitchFamily="2" charset="2"/>
              <a:buChar char="ü"/>
              <a:defRPr/>
            </a:pPr>
            <a:endParaRPr kumimoji="0" lang="en-CA" sz="3100" b="0" i="0" u="none" strike="noStrike" kern="0" cap="none" spc="0" normalizeH="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lang="en-CA" sz="3100" kern="0" baseline="0" dirty="0" smtClean="0">
                <a:solidFill>
                  <a:schemeClr val="tx1"/>
                </a:solidFill>
                <a:latin typeface="+mn-lt"/>
              </a:rPr>
              <a:t>Our approach outperforms the state-of-the-art by a wide margin.</a:t>
            </a:r>
            <a:endParaRPr kumimoji="0" lang="en-CA" sz="32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Future Work</a:t>
            </a:r>
            <a:endParaRPr lang="en-CA" dirty="0"/>
          </a:p>
        </p:txBody>
      </p:sp>
      <p:sp>
        <p:nvSpPr>
          <p:cNvPr id="4" name="Date Placeholder 3"/>
          <p:cNvSpPr>
            <a:spLocks noGrp="1"/>
          </p:cNvSpPr>
          <p:nvPr>
            <p:ph type="dt" sz="half" idx="10"/>
          </p:nvPr>
        </p:nvSpPr>
        <p:spPr/>
        <p:txBody>
          <a:bodyPr/>
          <a:lstStyle/>
          <a:p>
            <a:pPr>
              <a:defRPr/>
            </a:pPr>
            <a:fld id="{2A7D6D4E-0396-4D25-8CE6-6B9E25B6F9E1}" type="datetime1">
              <a:rPr lang="en-US" smtClean="0"/>
              <a:pPr>
                <a:defRPr/>
              </a:pPr>
              <a:t>7/12/2012</a:t>
            </a:fld>
            <a:endParaRPr lang="en-US" dirty="0"/>
          </a:p>
        </p:txBody>
      </p:sp>
      <p:sp>
        <p:nvSpPr>
          <p:cNvPr id="5" name="Footer Placeholder 4"/>
          <p:cNvSpPr>
            <a:spLocks noGrp="1"/>
          </p:cNvSpPr>
          <p:nvPr>
            <p:ph type="ftr" sz="quarter" idx="11"/>
          </p:nvPr>
        </p:nvSpPr>
        <p:spPr/>
        <p:txBody>
          <a:bodyPr/>
          <a:lstStyle/>
          <a:p>
            <a:pPr>
              <a:defRPr/>
            </a:pPr>
            <a:r>
              <a:rPr lang="en-US" smtClean="0"/>
              <a:t>© Shafiq Joty</a:t>
            </a:r>
            <a:endParaRPr lang="en-US" dirty="0"/>
          </a:p>
        </p:txBody>
      </p:sp>
      <p:sp>
        <p:nvSpPr>
          <p:cNvPr id="6" name="Slide Number Placeholder 5"/>
          <p:cNvSpPr>
            <a:spLocks noGrp="1"/>
          </p:cNvSpPr>
          <p:nvPr>
            <p:ph type="sldNum" sz="quarter" idx="12"/>
          </p:nvPr>
        </p:nvSpPr>
        <p:spPr/>
        <p:txBody>
          <a:bodyPr/>
          <a:lstStyle/>
          <a:p>
            <a:pPr>
              <a:defRPr/>
            </a:pPr>
            <a:fld id="{21A5F99B-F908-435A-91B8-09D5E4931BB1}" type="slidenum">
              <a:rPr lang="en-US" smtClean="0"/>
              <a:pPr>
                <a:defRPr/>
              </a:pPr>
              <a:t>26</a:t>
            </a:fld>
            <a:endParaRPr lang="en-US" dirty="0"/>
          </a:p>
        </p:txBody>
      </p:sp>
      <p:sp>
        <p:nvSpPr>
          <p:cNvPr id="7" name="Rectangle 3"/>
          <p:cNvSpPr txBox="1">
            <a:spLocks noChangeArrowheads="1"/>
          </p:cNvSpPr>
          <p:nvPr/>
        </p:nvSpPr>
        <p:spPr bwMode="auto">
          <a:xfrm>
            <a:off x="762000" y="2209800"/>
            <a:ext cx="9052560" cy="1981200"/>
          </a:xfrm>
          <a:prstGeom prst="rect">
            <a:avLst/>
          </a:prstGeom>
          <a:noFill/>
          <a:ln w="9525">
            <a:noFill/>
            <a:miter lim="800000"/>
            <a:headEnd/>
            <a:tailEnd/>
          </a:ln>
        </p:spPr>
        <p:txBody>
          <a:bodyPr vert="horz" wrap="square" lIns="91429" tIns="45715" rIns="91429" bIns="45715"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CA" sz="3100" b="0" i="0" u="none" strike="noStrike" kern="0" cap="none" spc="0" normalizeH="0" baseline="0" noProof="0" dirty="0" smtClean="0">
                <a:ln>
                  <a:noFill/>
                </a:ln>
                <a:solidFill>
                  <a:schemeClr val="tx1"/>
                </a:solidFill>
                <a:effectLst/>
                <a:uLnTx/>
                <a:uFillTx/>
                <a:latin typeface="+mn-lt"/>
                <a:ea typeface="+mn-ea"/>
                <a:cs typeface="+mn-cs"/>
              </a:rPr>
              <a:t>Extend to multi-sentential</a:t>
            </a:r>
            <a:r>
              <a:rPr kumimoji="0" lang="en-CA" sz="3100" b="0" i="0" u="none" strike="noStrike" kern="0" cap="none" spc="0" normalizeH="0" noProof="0" dirty="0" smtClean="0">
                <a:ln>
                  <a:noFill/>
                </a:ln>
                <a:solidFill>
                  <a:schemeClr val="tx1"/>
                </a:solidFill>
                <a:effectLst/>
                <a:uLnTx/>
                <a:uFillTx/>
                <a:latin typeface="+mn-lt"/>
                <a:ea typeface="+mn-ea"/>
                <a:cs typeface="+mn-cs"/>
              </a:rPr>
              <a:t> text.</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lang="en-CA" sz="3100" kern="0" baseline="0" dirty="0" smtClean="0">
                <a:solidFill>
                  <a:schemeClr val="tx1"/>
                </a:solidFill>
                <a:latin typeface="+mn-lt"/>
              </a:rPr>
              <a:t>Can</a:t>
            </a:r>
            <a:r>
              <a:rPr lang="en-CA" sz="3100" kern="0" dirty="0" smtClean="0">
                <a:solidFill>
                  <a:schemeClr val="tx1"/>
                </a:solidFill>
                <a:latin typeface="+mn-lt"/>
              </a:rPr>
              <a:t> </a:t>
            </a:r>
            <a:r>
              <a:rPr lang="en-CA" sz="3100" kern="0" dirty="0" smtClean="0">
                <a:solidFill>
                  <a:schemeClr val="tx1"/>
                </a:solidFill>
                <a:latin typeface="+mn-lt"/>
              </a:rPr>
              <a:t>segmentation and parsing be done jointly?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tx1"/>
                </a:solidFill>
              </a:rPr>
              <a:t>Computational Tasks</a:t>
            </a:r>
            <a:endParaRPr lang="en-CA" dirty="0"/>
          </a:p>
        </p:txBody>
      </p:sp>
      <p:sp>
        <p:nvSpPr>
          <p:cNvPr id="4" name="Date Placeholder 3"/>
          <p:cNvSpPr>
            <a:spLocks noGrp="1"/>
          </p:cNvSpPr>
          <p:nvPr>
            <p:ph type="dt" sz="half" idx="10"/>
          </p:nvPr>
        </p:nvSpPr>
        <p:spPr/>
        <p:txBody>
          <a:bodyPr/>
          <a:lstStyle/>
          <a:p>
            <a:pPr>
              <a:defRPr/>
            </a:pPr>
            <a:fld id="{2A7D6D4E-0396-4D25-8CE6-6B9E25B6F9E1}" type="datetime1">
              <a:rPr lang="en-US" smtClean="0"/>
              <a:pPr>
                <a:defRPr/>
              </a:pPr>
              <a:t>7/11/2012</a:t>
            </a:fld>
            <a:endParaRPr lang="en-US" dirty="0"/>
          </a:p>
        </p:txBody>
      </p:sp>
      <p:sp>
        <p:nvSpPr>
          <p:cNvPr id="5" name="Footer Placeholder 4"/>
          <p:cNvSpPr>
            <a:spLocks noGrp="1"/>
          </p:cNvSpPr>
          <p:nvPr>
            <p:ph type="ftr" sz="quarter" idx="11"/>
          </p:nvPr>
        </p:nvSpPr>
        <p:spPr/>
        <p:txBody>
          <a:bodyPr/>
          <a:lstStyle/>
          <a:p>
            <a:pPr>
              <a:defRPr/>
            </a:pPr>
            <a:r>
              <a:rPr lang="en-US" dirty="0" smtClean="0"/>
              <a:t>© Shafiq Joty</a:t>
            </a:r>
            <a:endParaRPr lang="en-US" dirty="0"/>
          </a:p>
        </p:txBody>
      </p:sp>
      <p:sp>
        <p:nvSpPr>
          <p:cNvPr id="6" name="Slide Number Placeholder 5"/>
          <p:cNvSpPr>
            <a:spLocks noGrp="1"/>
          </p:cNvSpPr>
          <p:nvPr>
            <p:ph type="sldNum" sz="quarter" idx="12"/>
          </p:nvPr>
        </p:nvSpPr>
        <p:spPr/>
        <p:txBody>
          <a:bodyPr/>
          <a:lstStyle/>
          <a:p>
            <a:pPr>
              <a:defRPr/>
            </a:pPr>
            <a:fld id="{21A5F99B-F908-435A-91B8-09D5E4931BB1}" type="slidenum">
              <a:rPr lang="en-US" smtClean="0"/>
              <a:pPr>
                <a:defRPr/>
              </a:pPr>
              <a:t>3</a:t>
            </a:fld>
            <a:endParaRPr lang="en-US" dirty="0"/>
          </a:p>
        </p:txBody>
      </p:sp>
      <p:sp>
        <p:nvSpPr>
          <p:cNvPr id="7" name="TextBox 6"/>
          <p:cNvSpPr txBox="1"/>
          <p:nvPr/>
        </p:nvSpPr>
        <p:spPr>
          <a:xfrm>
            <a:off x="533400" y="1828801"/>
            <a:ext cx="8991600" cy="830997"/>
          </a:xfrm>
          <a:prstGeom prst="rect">
            <a:avLst/>
          </a:prstGeom>
          <a:noFill/>
          <a:ln>
            <a:solidFill>
              <a:srgbClr val="C00000"/>
            </a:solidFill>
          </a:ln>
        </p:spPr>
        <p:txBody>
          <a:bodyPr wrap="square" rtlCol="0">
            <a:spAutoFit/>
          </a:bodyPr>
          <a:lstStyle/>
          <a:p>
            <a:pPr algn="just"/>
            <a:r>
              <a:rPr lang="en-CA" sz="2400" i="1" dirty="0" smtClean="0">
                <a:solidFill>
                  <a:schemeClr val="tx1"/>
                </a:solidFill>
                <a:latin typeface="+mn-lt"/>
              </a:rPr>
              <a:t>The bank was hamstrung in its efforts to face the challenges of a changing market by its links to the government, analysts say. </a:t>
            </a:r>
            <a:endParaRPr lang="en-CA" sz="2400" i="1" dirty="0">
              <a:solidFill>
                <a:schemeClr val="tx1"/>
              </a:solidFill>
              <a:latin typeface="+mn-lt"/>
            </a:endParaRPr>
          </a:p>
        </p:txBody>
      </p:sp>
      <p:pic>
        <p:nvPicPr>
          <p:cNvPr id="8" name="Picture 2"/>
          <p:cNvPicPr>
            <a:picLocks noChangeAspect="1" noChangeArrowheads="1"/>
          </p:cNvPicPr>
          <p:nvPr/>
        </p:nvPicPr>
        <p:blipFill>
          <a:blip r:embed="rId3" cstate="print"/>
          <a:srcRect/>
          <a:stretch>
            <a:fillRect/>
          </a:stretch>
        </p:blipFill>
        <p:spPr bwMode="auto">
          <a:xfrm>
            <a:off x="533400" y="4724400"/>
            <a:ext cx="8915400" cy="2514600"/>
          </a:xfrm>
          <a:prstGeom prst="rect">
            <a:avLst/>
          </a:prstGeom>
          <a:noFill/>
          <a:ln w="9525">
            <a:solidFill>
              <a:srgbClr val="C00000"/>
            </a:solidFill>
            <a:miter lim="800000"/>
            <a:headEnd/>
            <a:tailEnd/>
          </a:ln>
        </p:spPr>
      </p:pic>
      <p:sp>
        <p:nvSpPr>
          <p:cNvPr id="9" name="Down Arrow 8"/>
          <p:cNvSpPr/>
          <p:nvPr/>
        </p:nvSpPr>
        <p:spPr bwMode="auto">
          <a:xfrm>
            <a:off x="4648200" y="2743200"/>
            <a:ext cx="457200" cy="533400"/>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dirty="0" smtClean="0">
              <a:ln>
                <a:noFill/>
              </a:ln>
              <a:solidFill>
                <a:schemeClr val="bg1"/>
              </a:solidFill>
              <a:effectLst/>
              <a:latin typeface="Times New Roman" pitchFamily="18" charset="0"/>
            </a:endParaRPr>
          </a:p>
        </p:txBody>
      </p:sp>
      <p:sp>
        <p:nvSpPr>
          <p:cNvPr id="21" name="TextBox 20"/>
          <p:cNvSpPr txBox="1"/>
          <p:nvPr/>
        </p:nvSpPr>
        <p:spPr>
          <a:xfrm>
            <a:off x="381000" y="3330714"/>
            <a:ext cx="2819400" cy="707886"/>
          </a:xfrm>
          <a:prstGeom prst="rect">
            <a:avLst/>
          </a:prstGeom>
          <a:noFill/>
          <a:ln>
            <a:solidFill>
              <a:srgbClr val="C00000"/>
            </a:solidFill>
          </a:ln>
        </p:spPr>
        <p:txBody>
          <a:bodyPr wrap="square" rtlCol="0">
            <a:spAutoFit/>
          </a:bodyPr>
          <a:lstStyle/>
          <a:p>
            <a:r>
              <a:rPr lang="en-CA" sz="2000" i="1" dirty="0" smtClean="0">
                <a:solidFill>
                  <a:schemeClr val="tx1"/>
                </a:solidFill>
                <a:latin typeface="+mn-lt"/>
              </a:rPr>
              <a:t>The bank was hamstrung in its efforts</a:t>
            </a:r>
            <a:endParaRPr lang="en-CA" sz="2000" i="1" dirty="0">
              <a:solidFill>
                <a:schemeClr val="tx1"/>
              </a:solidFill>
              <a:latin typeface="+mn-lt"/>
            </a:endParaRPr>
          </a:p>
        </p:txBody>
      </p:sp>
      <p:sp>
        <p:nvSpPr>
          <p:cNvPr id="22" name="TextBox 21"/>
          <p:cNvSpPr txBox="1"/>
          <p:nvPr/>
        </p:nvSpPr>
        <p:spPr>
          <a:xfrm>
            <a:off x="3352800" y="3269159"/>
            <a:ext cx="4572000" cy="769441"/>
          </a:xfrm>
          <a:prstGeom prst="rect">
            <a:avLst/>
          </a:prstGeom>
          <a:noFill/>
          <a:ln>
            <a:solidFill>
              <a:srgbClr val="C00000"/>
            </a:solidFill>
          </a:ln>
        </p:spPr>
        <p:txBody>
          <a:bodyPr wrap="square" rtlCol="0">
            <a:spAutoFit/>
          </a:bodyPr>
          <a:lstStyle/>
          <a:p>
            <a:r>
              <a:rPr lang="en-CA" sz="2000" i="1" dirty="0" smtClean="0">
                <a:solidFill>
                  <a:schemeClr val="tx1"/>
                </a:solidFill>
                <a:latin typeface="+mn-lt"/>
              </a:rPr>
              <a:t>to face the challenges of a changing </a:t>
            </a:r>
          </a:p>
          <a:p>
            <a:r>
              <a:rPr lang="en-CA" sz="2000" i="1" dirty="0" smtClean="0">
                <a:solidFill>
                  <a:schemeClr val="tx1"/>
                </a:solidFill>
                <a:latin typeface="+mn-lt"/>
              </a:rPr>
              <a:t>market by its links to the government,</a:t>
            </a:r>
            <a:r>
              <a:rPr lang="en-CA" sz="2400" i="1" dirty="0" smtClean="0">
                <a:solidFill>
                  <a:schemeClr val="tx1"/>
                </a:solidFill>
                <a:latin typeface="+mn-lt"/>
              </a:rPr>
              <a:t> </a:t>
            </a:r>
            <a:endParaRPr lang="en-CA" sz="2400" i="1" dirty="0">
              <a:solidFill>
                <a:schemeClr val="tx1"/>
              </a:solidFill>
              <a:latin typeface="+mn-lt"/>
            </a:endParaRPr>
          </a:p>
        </p:txBody>
      </p:sp>
      <p:sp>
        <p:nvSpPr>
          <p:cNvPr id="23" name="TextBox 22"/>
          <p:cNvSpPr txBox="1"/>
          <p:nvPr/>
        </p:nvSpPr>
        <p:spPr>
          <a:xfrm>
            <a:off x="8001000" y="3409890"/>
            <a:ext cx="1676400" cy="400110"/>
          </a:xfrm>
          <a:prstGeom prst="rect">
            <a:avLst/>
          </a:prstGeom>
          <a:noFill/>
          <a:ln>
            <a:solidFill>
              <a:srgbClr val="C00000"/>
            </a:solidFill>
          </a:ln>
        </p:spPr>
        <p:txBody>
          <a:bodyPr wrap="square" rtlCol="0">
            <a:spAutoFit/>
          </a:bodyPr>
          <a:lstStyle/>
          <a:p>
            <a:pPr algn="just"/>
            <a:r>
              <a:rPr lang="en-CA" sz="2000" i="1" dirty="0" smtClean="0">
                <a:solidFill>
                  <a:schemeClr val="tx1"/>
                </a:solidFill>
                <a:latin typeface="+mn-lt"/>
              </a:rPr>
              <a:t>analysts say. </a:t>
            </a:r>
            <a:endParaRPr lang="en-CA" sz="2000" i="1" dirty="0">
              <a:solidFill>
                <a:schemeClr val="tx1"/>
              </a:solidFill>
              <a:latin typeface="+mn-lt"/>
            </a:endParaRPr>
          </a:p>
        </p:txBody>
      </p:sp>
      <p:sp>
        <p:nvSpPr>
          <p:cNvPr id="24" name="Down Arrow 23"/>
          <p:cNvSpPr/>
          <p:nvPr/>
        </p:nvSpPr>
        <p:spPr bwMode="auto">
          <a:xfrm>
            <a:off x="4648200" y="4114800"/>
            <a:ext cx="457200" cy="533400"/>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dirty="0" smtClean="0">
              <a:ln>
                <a:noFill/>
              </a:ln>
              <a:solidFill>
                <a:schemeClr val="bg1"/>
              </a:solidFill>
              <a:effectLst/>
              <a:latin typeface="Times New Roman" pitchFamily="18" charset="0"/>
            </a:endParaRPr>
          </a:p>
        </p:txBody>
      </p:sp>
      <p:sp>
        <p:nvSpPr>
          <p:cNvPr id="25" name="TextBox 24"/>
          <p:cNvSpPr txBox="1"/>
          <p:nvPr/>
        </p:nvSpPr>
        <p:spPr>
          <a:xfrm>
            <a:off x="990600" y="2743200"/>
            <a:ext cx="3352800" cy="400110"/>
          </a:xfrm>
          <a:prstGeom prst="rect">
            <a:avLst/>
          </a:prstGeom>
          <a:noFill/>
          <a:ln>
            <a:solidFill>
              <a:srgbClr val="C00000"/>
            </a:solidFill>
          </a:ln>
        </p:spPr>
        <p:txBody>
          <a:bodyPr wrap="square" rtlCol="0">
            <a:spAutoFit/>
          </a:bodyPr>
          <a:lstStyle/>
          <a:p>
            <a:pPr algn="just"/>
            <a:r>
              <a:rPr lang="en-CA" sz="2000" b="1" dirty="0" smtClean="0">
                <a:solidFill>
                  <a:srgbClr val="0000FF"/>
                </a:solidFill>
                <a:latin typeface="+mn-lt"/>
              </a:rPr>
              <a:t>Discourse Segmentation</a:t>
            </a:r>
            <a:endParaRPr lang="en-CA" sz="2000" b="1" dirty="0">
              <a:solidFill>
                <a:srgbClr val="0000FF"/>
              </a:solidFill>
              <a:latin typeface="+mn-lt"/>
            </a:endParaRPr>
          </a:p>
        </p:txBody>
      </p:sp>
      <p:sp>
        <p:nvSpPr>
          <p:cNvPr id="26" name="TextBox 25"/>
          <p:cNvSpPr txBox="1"/>
          <p:nvPr/>
        </p:nvSpPr>
        <p:spPr>
          <a:xfrm>
            <a:off x="1066800" y="4171890"/>
            <a:ext cx="3352800" cy="400110"/>
          </a:xfrm>
          <a:prstGeom prst="rect">
            <a:avLst/>
          </a:prstGeom>
          <a:noFill/>
          <a:ln>
            <a:solidFill>
              <a:srgbClr val="C00000"/>
            </a:solidFill>
          </a:ln>
        </p:spPr>
        <p:txBody>
          <a:bodyPr wrap="square" rtlCol="0">
            <a:spAutoFit/>
          </a:bodyPr>
          <a:lstStyle/>
          <a:p>
            <a:pPr algn="just"/>
            <a:r>
              <a:rPr lang="en-CA" sz="2000" b="1" dirty="0" smtClean="0">
                <a:solidFill>
                  <a:srgbClr val="0000FF"/>
                </a:solidFill>
                <a:latin typeface="+mn-lt"/>
              </a:rPr>
              <a:t>Discourse Parsing</a:t>
            </a:r>
            <a:endParaRPr lang="en-CA" sz="2000" b="1" dirty="0">
              <a:solidFill>
                <a:srgbClr val="0000FF"/>
              </a:solidFill>
              <a:latin typeface="+mn-lt"/>
            </a:endParaRPr>
          </a:p>
        </p:txBody>
      </p:sp>
      <p:sp>
        <p:nvSpPr>
          <p:cNvPr id="15" name="TextBox 14"/>
          <p:cNvSpPr txBox="1"/>
          <p:nvPr/>
        </p:nvSpPr>
        <p:spPr>
          <a:xfrm>
            <a:off x="304800" y="3962400"/>
            <a:ext cx="381000" cy="477054"/>
          </a:xfrm>
          <a:prstGeom prst="rect">
            <a:avLst/>
          </a:prstGeom>
          <a:noFill/>
        </p:spPr>
        <p:txBody>
          <a:bodyPr wrap="square" rtlCol="0">
            <a:spAutoFit/>
          </a:bodyPr>
          <a:lstStyle/>
          <a:p>
            <a:r>
              <a:rPr lang="en-CA" sz="2400" dirty="0" smtClean="0">
                <a:solidFill>
                  <a:srgbClr val="FF0000"/>
                </a:solidFill>
                <a:latin typeface="+mn-lt"/>
              </a:rPr>
              <a:t>1</a:t>
            </a:r>
            <a:endParaRPr lang="en-CA" sz="2400" dirty="0">
              <a:solidFill>
                <a:srgbClr val="FF0000"/>
              </a:solidFill>
              <a:latin typeface="+mn-lt"/>
            </a:endParaRPr>
          </a:p>
        </p:txBody>
      </p:sp>
      <p:sp>
        <p:nvSpPr>
          <p:cNvPr id="16" name="TextBox 15"/>
          <p:cNvSpPr txBox="1"/>
          <p:nvPr/>
        </p:nvSpPr>
        <p:spPr>
          <a:xfrm>
            <a:off x="7543800" y="4018746"/>
            <a:ext cx="381000" cy="477054"/>
          </a:xfrm>
          <a:prstGeom prst="rect">
            <a:avLst/>
          </a:prstGeom>
          <a:noFill/>
        </p:spPr>
        <p:txBody>
          <a:bodyPr wrap="square" rtlCol="0">
            <a:spAutoFit/>
          </a:bodyPr>
          <a:lstStyle/>
          <a:p>
            <a:r>
              <a:rPr lang="en-CA" sz="2400" dirty="0" smtClean="0">
                <a:solidFill>
                  <a:srgbClr val="FF0000"/>
                </a:solidFill>
                <a:latin typeface="+mn-lt"/>
              </a:rPr>
              <a:t>2</a:t>
            </a:r>
            <a:endParaRPr lang="en-CA" sz="2400" dirty="0">
              <a:solidFill>
                <a:srgbClr val="FF0000"/>
              </a:solidFill>
              <a:latin typeface="+mn-lt"/>
            </a:endParaRPr>
          </a:p>
        </p:txBody>
      </p:sp>
      <p:sp>
        <p:nvSpPr>
          <p:cNvPr id="17" name="TextBox 16"/>
          <p:cNvSpPr txBox="1"/>
          <p:nvPr/>
        </p:nvSpPr>
        <p:spPr>
          <a:xfrm>
            <a:off x="9372600" y="3886200"/>
            <a:ext cx="381000" cy="477054"/>
          </a:xfrm>
          <a:prstGeom prst="rect">
            <a:avLst/>
          </a:prstGeom>
          <a:noFill/>
        </p:spPr>
        <p:txBody>
          <a:bodyPr wrap="square" rtlCol="0">
            <a:spAutoFit/>
          </a:bodyPr>
          <a:lstStyle/>
          <a:p>
            <a:r>
              <a:rPr lang="en-CA" sz="2400" dirty="0" smtClean="0">
                <a:solidFill>
                  <a:srgbClr val="FF0000"/>
                </a:solidFill>
                <a:latin typeface="+mn-lt"/>
              </a:rPr>
              <a:t>3</a:t>
            </a:r>
            <a:endParaRPr lang="en-CA" sz="2400" dirty="0">
              <a:solidFill>
                <a:srgbClr val="FF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blinds(horizontal)">
                                      <p:cBhvr>
                                        <p:cTn id="20" dur="500"/>
                                        <p:tgtEl>
                                          <p:spTgt spid="2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linds(horizontal)">
                                      <p:cBhvr>
                                        <p:cTn id="23" dur="500"/>
                                        <p:tgtEl>
                                          <p:spTgt spid="2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linds(horizontal)">
                                      <p:cBhvr>
                                        <p:cTn id="26" dur="500"/>
                                        <p:tgtEl>
                                          <p:spTgt spid="2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linds(horizontal)">
                                      <p:cBhvr>
                                        <p:cTn id="29" dur="500"/>
                                        <p:tgtEl>
                                          <p:spTgt spid="1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linds(horizontal)">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linds(horizontal)">
                                      <p:cBhvr>
                                        <p:cTn id="40" dur="500"/>
                                        <p:tgtEl>
                                          <p:spTgt spid="24"/>
                                        </p:tgtEl>
                                      </p:cBhvr>
                                    </p:animEffect>
                                  </p:childTnLst>
                                </p:cTn>
                              </p:par>
                              <p:par>
                                <p:cTn id="41" presetID="3" presetClass="entr" presetSubtype="1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linds(horizontal)">
                                      <p:cBhvr>
                                        <p:cTn id="43" dur="500"/>
                                        <p:tgtEl>
                                          <p:spTgt spid="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linds(horizontal)">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21" grpId="0" animBg="1"/>
      <p:bldP spid="22" grpId="0" animBg="1"/>
      <p:bldP spid="23" grpId="0" animBg="1"/>
      <p:bldP spid="24" grpId="0" animBg="1"/>
      <p:bldP spid="25" grpId="0" animBg="1"/>
      <p:bldP spid="26" grpId="0" animBg="1"/>
      <p:bldP spid="15" grpId="0"/>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Motivation</a:t>
            </a:r>
            <a:endParaRPr lang="en-CA" dirty="0"/>
          </a:p>
        </p:txBody>
      </p:sp>
      <p:sp>
        <p:nvSpPr>
          <p:cNvPr id="4" name="Date Placeholder 3"/>
          <p:cNvSpPr>
            <a:spLocks noGrp="1"/>
          </p:cNvSpPr>
          <p:nvPr>
            <p:ph type="dt" sz="half" idx="10"/>
          </p:nvPr>
        </p:nvSpPr>
        <p:spPr/>
        <p:txBody>
          <a:bodyPr/>
          <a:lstStyle/>
          <a:p>
            <a:pPr>
              <a:defRPr/>
            </a:pPr>
            <a:fld id="{2A7D6D4E-0396-4D25-8CE6-6B9E25B6F9E1}" type="datetime1">
              <a:rPr lang="en-US" smtClean="0"/>
              <a:pPr>
                <a:defRPr/>
              </a:pPr>
              <a:t>7/11/2012</a:t>
            </a:fld>
            <a:endParaRPr lang="en-US" dirty="0"/>
          </a:p>
        </p:txBody>
      </p:sp>
      <p:sp>
        <p:nvSpPr>
          <p:cNvPr id="5" name="Footer Placeholder 4"/>
          <p:cNvSpPr>
            <a:spLocks noGrp="1"/>
          </p:cNvSpPr>
          <p:nvPr>
            <p:ph type="ftr" sz="quarter" idx="11"/>
          </p:nvPr>
        </p:nvSpPr>
        <p:spPr/>
        <p:txBody>
          <a:bodyPr/>
          <a:lstStyle/>
          <a:p>
            <a:pPr>
              <a:defRPr/>
            </a:pPr>
            <a:r>
              <a:rPr lang="en-US" dirty="0" smtClean="0"/>
              <a:t>© Shafiq Joty</a:t>
            </a:r>
            <a:endParaRPr lang="en-US" dirty="0"/>
          </a:p>
        </p:txBody>
      </p:sp>
      <p:sp>
        <p:nvSpPr>
          <p:cNvPr id="6" name="Slide Number Placeholder 5"/>
          <p:cNvSpPr>
            <a:spLocks noGrp="1"/>
          </p:cNvSpPr>
          <p:nvPr>
            <p:ph type="sldNum" sz="quarter" idx="12"/>
          </p:nvPr>
        </p:nvSpPr>
        <p:spPr/>
        <p:txBody>
          <a:bodyPr/>
          <a:lstStyle/>
          <a:p>
            <a:pPr>
              <a:defRPr/>
            </a:pPr>
            <a:fld id="{21A5F99B-F908-435A-91B8-09D5E4931BB1}" type="slidenum">
              <a:rPr lang="en-US" smtClean="0"/>
              <a:pPr>
                <a:defRPr/>
              </a:pPr>
              <a:t>4</a:t>
            </a:fld>
            <a:endParaRPr lang="en-US" dirty="0"/>
          </a:p>
        </p:txBody>
      </p:sp>
      <p:sp>
        <p:nvSpPr>
          <p:cNvPr id="20" name="TextBox 19"/>
          <p:cNvSpPr txBox="1"/>
          <p:nvPr/>
        </p:nvSpPr>
        <p:spPr>
          <a:xfrm>
            <a:off x="76200" y="2133600"/>
            <a:ext cx="9906000" cy="2062103"/>
          </a:xfrm>
          <a:prstGeom prst="rect">
            <a:avLst/>
          </a:prstGeom>
          <a:solidFill>
            <a:schemeClr val="accent6">
              <a:lumMod val="20000"/>
              <a:lumOff val="80000"/>
            </a:schemeClr>
          </a:solidFill>
        </p:spPr>
        <p:txBody>
          <a:bodyPr wrap="square" rtlCol="0">
            <a:spAutoFit/>
          </a:bodyPr>
          <a:lstStyle/>
          <a:p>
            <a:pPr>
              <a:buFont typeface="Wingdings" pitchFamily="2" charset="2"/>
              <a:buChar char="ü"/>
            </a:pPr>
            <a:r>
              <a:rPr lang="en-US" sz="3200" dirty="0" smtClean="0">
                <a:solidFill>
                  <a:schemeClr val="tx1"/>
                </a:solidFill>
                <a:latin typeface="Arial" charset="0"/>
              </a:rPr>
              <a:t> Text summarization (</a:t>
            </a:r>
            <a:r>
              <a:rPr lang="en-US" sz="3200" dirty="0" err="1" smtClean="0">
                <a:solidFill>
                  <a:schemeClr val="tx1"/>
                </a:solidFill>
                <a:latin typeface="Arial" charset="0"/>
              </a:rPr>
              <a:t>Marcu</a:t>
            </a:r>
            <a:r>
              <a:rPr lang="en-US" sz="3200" dirty="0" smtClean="0">
                <a:solidFill>
                  <a:schemeClr val="tx1"/>
                </a:solidFill>
                <a:latin typeface="Arial" charset="0"/>
              </a:rPr>
              <a:t>, 2000)</a:t>
            </a:r>
          </a:p>
          <a:p>
            <a:pPr>
              <a:buFont typeface="Wingdings" pitchFamily="2" charset="2"/>
              <a:buChar char="ü"/>
            </a:pPr>
            <a:r>
              <a:rPr lang="en-US" sz="3200" dirty="0" smtClean="0">
                <a:solidFill>
                  <a:schemeClr val="tx1"/>
                </a:solidFill>
                <a:latin typeface="Arial" charset="0"/>
              </a:rPr>
              <a:t> </a:t>
            </a:r>
            <a:r>
              <a:rPr lang="da-DK" sz="3200" dirty="0" smtClean="0">
                <a:solidFill>
                  <a:schemeClr val="tx1"/>
                </a:solidFill>
                <a:latin typeface="Arial" charset="0"/>
              </a:rPr>
              <a:t>Text generation (Prasad et al., 2005)</a:t>
            </a:r>
          </a:p>
          <a:p>
            <a:pPr>
              <a:buFont typeface="Wingdings" pitchFamily="2" charset="2"/>
              <a:buChar char="ü"/>
            </a:pPr>
            <a:r>
              <a:rPr lang="da-DK" sz="3200" dirty="0" smtClean="0">
                <a:solidFill>
                  <a:schemeClr val="tx1"/>
                </a:solidFill>
                <a:latin typeface="Arial" charset="0"/>
              </a:rPr>
              <a:t> </a:t>
            </a:r>
            <a:r>
              <a:rPr lang="en-CA" sz="3200" dirty="0" smtClean="0">
                <a:solidFill>
                  <a:schemeClr val="tx1"/>
                </a:solidFill>
                <a:latin typeface="+mn-lt"/>
              </a:rPr>
              <a:t>Sentence compression (</a:t>
            </a:r>
            <a:r>
              <a:rPr lang="en-CA" sz="3200" dirty="0" err="1" smtClean="0">
                <a:solidFill>
                  <a:schemeClr val="tx1"/>
                </a:solidFill>
                <a:latin typeface="+mn-lt"/>
              </a:rPr>
              <a:t>Sporleder</a:t>
            </a:r>
            <a:r>
              <a:rPr lang="en-CA" sz="3200" dirty="0" smtClean="0">
                <a:solidFill>
                  <a:schemeClr val="tx1"/>
                </a:solidFill>
                <a:latin typeface="+mn-lt"/>
              </a:rPr>
              <a:t> </a:t>
            </a:r>
            <a:r>
              <a:rPr lang="en-CA" sz="3200" dirty="0" smtClean="0">
                <a:solidFill>
                  <a:schemeClr val="tx1"/>
                </a:solidFill>
                <a:latin typeface="+mn-lt"/>
              </a:rPr>
              <a:t>&amp; </a:t>
            </a:r>
            <a:r>
              <a:rPr lang="en-CA" sz="3200" dirty="0" err="1" smtClean="0">
                <a:solidFill>
                  <a:schemeClr val="tx1"/>
                </a:solidFill>
                <a:latin typeface="+mn-lt"/>
              </a:rPr>
              <a:t>Lapata</a:t>
            </a:r>
            <a:r>
              <a:rPr lang="en-CA" sz="3200" dirty="0" smtClean="0">
                <a:solidFill>
                  <a:schemeClr val="tx1"/>
                </a:solidFill>
                <a:latin typeface="+mn-lt"/>
              </a:rPr>
              <a:t>, 2005</a:t>
            </a:r>
            <a:r>
              <a:rPr lang="en-CA" sz="3200" dirty="0" smtClean="0">
                <a:solidFill>
                  <a:schemeClr val="tx1"/>
                </a:solidFill>
                <a:latin typeface="+mn-lt"/>
              </a:rPr>
              <a:t>)</a:t>
            </a:r>
          </a:p>
          <a:p>
            <a:pPr>
              <a:buFont typeface="Wingdings" pitchFamily="2" charset="2"/>
              <a:buChar char="ü"/>
            </a:pPr>
            <a:r>
              <a:rPr lang="en-CA" sz="3200" dirty="0" smtClean="0">
                <a:solidFill>
                  <a:schemeClr val="tx1"/>
                </a:solidFill>
                <a:latin typeface="+mn-lt"/>
              </a:rPr>
              <a:t> Question Answering (</a:t>
            </a:r>
            <a:r>
              <a:rPr lang="en-CA" sz="3200" dirty="0" err="1" smtClean="0">
                <a:solidFill>
                  <a:schemeClr val="tx1"/>
                </a:solidFill>
                <a:latin typeface="+mn-lt"/>
              </a:rPr>
              <a:t>Verberne</a:t>
            </a:r>
            <a:r>
              <a:rPr lang="en-CA" sz="3200" dirty="0" smtClean="0">
                <a:solidFill>
                  <a:schemeClr val="tx1"/>
                </a:solidFill>
                <a:latin typeface="+mn-lt"/>
              </a:rPr>
              <a:t> et al</a:t>
            </a:r>
            <a:r>
              <a:rPr lang="en-CA" sz="3200" dirty="0" smtClean="0">
                <a:solidFill>
                  <a:schemeClr val="tx1"/>
                </a:solidFill>
                <a:latin typeface="+mn-lt"/>
              </a:rPr>
              <a:t>., 2007</a:t>
            </a:r>
            <a:r>
              <a:rPr lang="en-CA" sz="3200" dirty="0" smtClean="0">
                <a:solidFill>
                  <a:schemeClr val="tx1"/>
                </a:solidFill>
                <a:latin typeface="+mn-lt"/>
              </a:rPr>
              <a:t>)</a:t>
            </a:r>
            <a:r>
              <a:rPr lang="en-US" sz="2000" dirty="0" smtClean="0">
                <a:solidFill>
                  <a:schemeClr val="tx1"/>
                </a:solidFill>
                <a:latin typeface="Arial"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Outline</a:t>
            </a:r>
            <a:endParaRPr lang="en-CA" dirty="0"/>
          </a:p>
        </p:txBody>
      </p:sp>
      <p:sp>
        <p:nvSpPr>
          <p:cNvPr id="4" name="Date Placeholder 3"/>
          <p:cNvSpPr>
            <a:spLocks noGrp="1"/>
          </p:cNvSpPr>
          <p:nvPr>
            <p:ph type="dt" sz="half" idx="10"/>
          </p:nvPr>
        </p:nvSpPr>
        <p:spPr/>
        <p:txBody>
          <a:bodyPr/>
          <a:lstStyle/>
          <a:p>
            <a:pPr>
              <a:defRPr/>
            </a:pPr>
            <a:fld id="{2A7D6D4E-0396-4D25-8CE6-6B9E25B6F9E1}" type="datetime1">
              <a:rPr lang="en-US" smtClean="0"/>
              <a:pPr>
                <a:defRPr/>
              </a:pPr>
              <a:t>7/11/2012</a:t>
            </a:fld>
            <a:endParaRPr lang="en-US"/>
          </a:p>
        </p:txBody>
      </p:sp>
      <p:sp>
        <p:nvSpPr>
          <p:cNvPr id="5" name="Footer Placeholder 4"/>
          <p:cNvSpPr>
            <a:spLocks noGrp="1"/>
          </p:cNvSpPr>
          <p:nvPr>
            <p:ph type="ftr" sz="quarter" idx="11"/>
          </p:nvPr>
        </p:nvSpPr>
        <p:spPr/>
        <p:txBody>
          <a:bodyPr/>
          <a:lstStyle/>
          <a:p>
            <a:pPr>
              <a:defRPr/>
            </a:pPr>
            <a:r>
              <a:rPr lang="en-US" smtClean="0"/>
              <a:t>© Shafiq Joty</a:t>
            </a:r>
            <a:endParaRPr lang="en-US"/>
          </a:p>
        </p:txBody>
      </p:sp>
      <p:sp>
        <p:nvSpPr>
          <p:cNvPr id="6" name="Slide Number Placeholder 5"/>
          <p:cNvSpPr>
            <a:spLocks noGrp="1"/>
          </p:cNvSpPr>
          <p:nvPr>
            <p:ph type="sldNum" sz="quarter" idx="12"/>
          </p:nvPr>
        </p:nvSpPr>
        <p:spPr/>
        <p:txBody>
          <a:bodyPr/>
          <a:lstStyle/>
          <a:p>
            <a:pPr>
              <a:defRPr/>
            </a:pPr>
            <a:fld id="{21A5F99B-F908-435A-91B8-09D5E4931BB1}" type="slidenum">
              <a:rPr lang="en-US" smtClean="0"/>
              <a:pPr>
                <a:defRPr/>
              </a:pPr>
              <a:t>5</a:t>
            </a:fld>
            <a:endParaRPr lang="en-US"/>
          </a:p>
        </p:txBody>
      </p:sp>
      <p:sp>
        <p:nvSpPr>
          <p:cNvPr id="9" name="TextBox 8"/>
          <p:cNvSpPr txBox="1"/>
          <p:nvPr/>
        </p:nvSpPr>
        <p:spPr>
          <a:xfrm>
            <a:off x="1905000" y="2057400"/>
            <a:ext cx="7162800" cy="4401205"/>
          </a:xfrm>
          <a:prstGeom prst="rect">
            <a:avLst/>
          </a:prstGeom>
          <a:noFill/>
        </p:spPr>
        <p:txBody>
          <a:bodyPr wrap="square" rtlCol="0">
            <a:spAutoFit/>
          </a:bodyPr>
          <a:lstStyle/>
          <a:p>
            <a:pPr>
              <a:buFont typeface="Arial" pitchFamily="34" charset="0"/>
              <a:buChar char="•"/>
            </a:pPr>
            <a:r>
              <a:rPr lang="en-CA" sz="4000" dirty="0" smtClean="0">
                <a:solidFill>
                  <a:schemeClr val="tx1"/>
                </a:solidFill>
                <a:latin typeface="+mn-lt"/>
              </a:rPr>
              <a:t> Previous work</a:t>
            </a:r>
          </a:p>
          <a:p>
            <a:pPr>
              <a:buFont typeface="Arial" pitchFamily="34" charset="0"/>
              <a:buChar char="•"/>
            </a:pPr>
            <a:r>
              <a:rPr lang="en-CA" sz="4000" dirty="0" smtClean="0">
                <a:solidFill>
                  <a:schemeClr val="tx1"/>
                </a:solidFill>
                <a:latin typeface="+mn-lt"/>
              </a:rPr>
              <a:t> Discourse parser</a:t>
            </a:r>
          </a:p>
          <a:p>
            <a:pPr>
              <a:buFont typeface="Arial" pitchFamily="34" charset="0"/>
              <a:buChar char="•"/>
            </a:pPr>
            <a:r>
              <a:rPr lang="en-CA" sz="4000" dirty="0" smtClean="0">
                <a:solidFill>
                  <a:schemeClr val="tx1"/>
                </a:solidFill>
                <a:latin typeface="+mn-lt"/>
              </a:rPr>
              <a:t> Discourse segmenter</a:t>
            </a:r>
          </a:p>
          <a:p>
            <a:pPr>
              <a:buFont typeface="Arial" pitchFamily="34" charset="0"/>
              <a:buChar char="•"/>
            </a:pPr>
            <a:r>
              <a:rPr lang="en-CA" sz="4000" dirty="0" smtClean="0">
                <a:solidFill>
                  <a:schemeClr val="tx1"/>
                </a:solidFill>
                <a:latin typeface="+mn-lt"/>
              </a:rPr>
              <a:t> Corpora/datasets</a:t>
            </a:r>
          </a:p>
          <a:p>
            <a:pPr>
              <a:buFont typeface="Arial" pitchFamily="34" charset="0"/>
              <a:buChar char="•"/>
            </a:pPr>
            <a:r>
              <a:rPr lang="en-CA" sz="4000" dirty="0" smtClean="0">
                <a:solidFill>
                  <a:schemeClr val="tx1"/>
                </a:solidFill>
                <a:latin typeface="+mn-lt"/>
              </a:rPr>
              <a:t> Evaluation metrics</a:t>
            </a:r>
          </a:p>
          <a:p>
            <a:pPr>
              <a:buFont typeface="Arial" pitchFamily="34" charset="0"/>
              <a:buChar char="•"/>
            </a:pPr>
            <a:r>
              <a:rPr lang="en-CA" sz="4000" dirty="0" smtClean="0">
                <a:solidFill>
                  <a:schemeClr val="tx1"/>
                </a:solidFill>
                <a:latin typeface="+mn-lt"/>
              </a:rPr>
              <a:t> Experiments</a:t>
            </a:r>
          </a:p>
          <a:p>
            <a:pPr>
              <a:buFont typeface="Arial" pitchFamily="34" charset="0"/>
              <a:buChar char="•"/>
            </a:pPr>
            <a:r>
              <a:rPr lang="en-CA" sz="4000" dirty="0" smtClean="0">
                <a:solidFill>
                  <a:schemeClr val="tx1"/>
                </a:solidFill>
                <a:latin typeface="+mn-lt"/>
              </a:rPr>
              <a:t> Conclusion and future work</a:t>
            </a:r>
            <a:endParaRPr lang="en-CA" dirty="0">
              <a:solidFill>
                <a:schemeClr val="tx1"/>
              </a:solidFill>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Previous Work (1)</a:t>
            </a:r>
            <a:endParaRPr lang="en-CA" dirty="0"/>
          </a:p>
        </p:txBody>
      </p:sp>
      <p:sp>
        <p:nvSpPr>
          <p:cNvPr id="4" name="Date Placeholder 3"/>
          <p:cNvSpPr>
            <a:spLocks noGrp="1"/>
          </p:cNvSpPr>
          <p:nvPr>
            <p:ph type="dt" sz="half" idx="10"/>
          </p:nvPr>
        </p:nvSpPr>
        <p:spPr/>
        <p:txBody>
          <a:bodyPr/>
          <a:lstStyle/>
          <a:p>
            <a:pPr>
              <a:defRPr/>
            </a:pPr>
            <a:fld id="{2A7D6D4E-0396-4D25-8CE6-6B9E25B6F9E1}" type="datetime1">
              <a:rPr lang="en-US" smtClean="0"/>
              <a:pPr>
                <a:defRPr/>
              </a:pPr>
              <a:t>7/11/2012</a:t>
            </a:fld>
            <a:endParaRPr lang="en-US" dirty="0"/>
          </a:p>
        </p:txBody>
      </p:sp>
      <p:sp>
        <p:nvSpPr>
          <p:cNvPr id="5" name="Footer Placeholder 4"/>
          <p:cNvSpPr>
            <a:spLocks noGrp="1"/>
          </p:cNvSpPr>
          <p:nvPr>
            <p:ph type="ftr" sz="quarter" idx="11"/>
          </p:nvPr>
        </p:nvSpPr>
        <p:spPr/>
        <p:txBody>
          <a:bodyPr/>
          <a:lstStyle/>
          <a:p>
            <a:pPr>
              <a:defRPr/>
            </a:pPr>
            <a:r>
              <a:rPr lang="en-US" smtClean="0"/>
              <a:t>© Shafiq Joty</a:t>
            </a:r>
            <a:endParaRPr lang="en-US" dirty="0"/>
          </a:p>
        </p:txBody>
      </p:sp>
      <p:sp>
        <p:nvSpPr>
          <p:cNvPr id="6" name="Slide Number Placeholder 5"/>
          <p:cNvSpPr>
            <a:spLocks noGrp="1"/>
          </p:cNvSpPr>
          <p:nvPr>
            <p:ph type="sldNum" sz="quarter" idx="12"/>
          </p:nvPr>
        </p:nvSpPr>
        <p:spPr/>
        <p:txBody>
          <a:bodyPr/>
          <a:lstStyle/>
          <a:p>
            <a:pPr>
              <a:defRPr/>
            </a:pPr>
            <a:fld id="{21A5F99B-F908-435A-91B8-09D5E4931BB1}" type="slidenum">
              <a:rPr lang="en-US" smtClean="0"/>
              <a:pPr>
                <a:defRPr/>
              </a:pPr>
              <a:t>6</a:t>
            </a:fld>
            <a:endParaRPr lang="en-US" dirty="0"/>
          </a:p>
        </p:txBody>
      </p:sp>
      <p:grpSp>
        <p:nvGrpSpPr>
          <p:cNvPr id="25" name="Group 24"/>
          <p:cNvGrpSpPr/>
          <p:nvPr/>
        </p:nvGrpSpPr>
        <p:grpSpPr>
          <a:xfrm>
            <a:off x="152400" y="1752600"/>
            <a:ext cx="5562600" cy="4839831"/>
            <a:chOff x="152400" y="1752600"/>
            <a:chExt cx="5562600" cy="4839831"/>
          </a:xfrm>
        </p:grpSpPr>
        <p:sp>
          <p:nvSpPr>
            <p:cNvPr id="7" name="TextBox 6"/>
            <p:cNvSpPr txBox="1"/>
            <p:nvPr/>
          </p:nvSpPr>
          <p:spPr>
            <a:xfrm>
              <a:off x="152400" y="1752600"/>
              <a:ext cx="4800600" cy="584775"/>
            </a:xfrm>
            <a:prstGeom prst="rect">
              <a:avLst/>
            </a:prstGeom>
            <a:solidFill>
              <a:schemeClr val="accent6">
                <a:lumMod val="40000"/>
                <a:lumOff val="60000"/>
                <a:alpha val="70000"/>
              </a:schemeClr>
            </a:solidFill>
          </p:spPr>
          <p:txBody>
            <a:bodyPr wrap="square" rtlCol="0">
              <a:spAutoFit/>
            </a:bodyPr>
            <a:lstStyle/>
            <a:p>
              <a:r>
                <a:rPr lang="en-CA" sz="3200" dirty="0" err="1" smtClean="0">
                  <a:solidFill>
                    <a:schemeClr val="tx1"/>
                  </a:solidFill>
                  <a:latin typeface="+mn-lt"/>
                </a:rPr>
                <a:t>Soricut</a:t>
              </a:r>
              <a:r>
                <a:rPr lang="en-CA" sz="3200" dirty="0" smtClean="0">
                  <a:solidFill>
                    <a:schemeClr val="tx1"/>
                  </a:solidFill>
                  <a:latin typeface="+mn-lt"/>
                </a:rPr>
                <a:t> &amp; </a:t>
              </a:r>
              <a:r>
                <a:rPr lang="en-CA" sz="3200" dirty="0" err="1" smtClean="0">
                  <a:solidFill>
                    <a:schemeClr val="tx1"/>
                  </a:solidFill>
                  <a:latin typeface="+mn-lt"/>
                </a:rPr>
                <a:t>Marcu</a:t>
              </a:r>
              <a:r>
                <a:rPr lang="en-CA" sz="3200" dirty="0" smtClean="0">
                  <a:solidFill>
                    <a:schemeClr val="tx1"/>
                  </a:solidFill>
                  <a:latin typeface="+mn-lt"/>
                </a:rPr>
                <a:t>, (2003)</a:t>
              </a:r>
              <a:endParaRPr lang="en-CA" sz="3200" dirty="0">
                <a:solidFill>
                  <a:schemeClr val="tx1"/>
                </a:solidFill>
                <a:latin typeface="+mn-lt"/>
              </a:endParaRPr>
            </a:p>
          </p:txBody>
        </p:sp>
        <p:grpSp>
          <p:nvGrpSpPr>
            <p:cNvPr id="15" name="Group 14"/>
            <p:cNvGrpSpPr/>
            <p:nvPr/>
          </p:nvGrpSpPr>
          <p:grpSpPr>
            <a:xfrm>
              <a:off x="152400" y="2325231"/>
              <a:ext cx="5562600" cy="4267200"/>
              <a:chOff x="228600" y="2438400"/>
              <a:chExt cx="5562600" cy="4267200"/>
            </a:xfrm>
          </p:grpSpPr>
          <p:grpSp>
            <p:nvGrpSpPr>
              <p:cNvPr id="13" name="Group 12"/>
              <p:cNvGrpSpPr/>
              <p:nvPr/>
            </p:nvGrpSpPr>
            <p:grpSpPr>
              <a:xfrm>
                <a:off x="228600" y="2514600"/>
                <a:ext cx="5562600" cy="3920192"/>
                <a:chOff x="228600" y="2514600"/>
                <a:chExt cx="5562600" cy="3920192"/>
              </a:xfrm>
            </p:grpSpPr>
            <p:sp>
              <p:nvSpPr>
                <p:cNvPr id="8" name="TextBox 7"/>
                <p:cNvSpPr txBox="1"/>
                <p:nvPr/>
              </p:nvSpPr>
              <p:spPr>
                <a:xfrm>
                  <a:off x="2590800" y="2580382"/>
                  <a:ext cx="2667000" cy="1384995"/>
                </a:xfrm>
                <a:prstGeom prst="rect">
                  <a:avLst/>
                </a:prstGeom>
                <a:noFill/>
              </p:spPr>
              <p:txBody>
                <a:bodyPr wrap="square" rtlCol="0">
                  <a:spAutoFit/>
                </a:bodyPr>
                <a:lstStyle/>
                <a:p>
                  <a:r>
                    <a:rPr lang="en-CA" sz="2800" dirty="0" smtClean="0">
                      <a:solidFill>
                        <a:schemeClr val="tx1"/>
                      </a:solidFill>
                      <a:latin typeface="+mn-lt"/>
                    </a:rPr>
                    <a:t>Segmenter</a:t>
                  </a:r>
                </a:p>
                <a:p>
                  <a:r>
                    <a:rPr lang="en-CA" sz="2800" dirty="0" smtClean="0">
                      <a:solidFill>
                        <a:schemeClr val="tx1"/>
                      </a:solidFill>
                      <a:latin typeface="+mn-lt"/>
                    </a:rPr>
                    <a:t>  &amp;</a:t>
                  </a:r>
                </a:p>
                <a:p>
                  <a:r>
                    <a:rPr lang="en-CA" sz="2800" dirty="0" smtClean="0">
                      <a:solidFill>
                        <a:schemeClr val="tx1"/>
                      </a:solidFill>
                      <a:latin typeface="+mn-lt"/>
                    </a:rPr>
                    <a:t>Parser</a:t>
                  </a:r>
                  <a:endParaRPr lang="en-CA" sz="2800" dirty="0">
                    <a:solidFill>
                      <a:schemeClr val="tx1"/>
                    </a:solidFill>
                    <a:latin typeface="+mn-lt"/>
                  </a:endParaRPr>
                </a:p>
              </p:txBody>
            </p:sp>
            <p:sp>
              <p:nvSpPr>
                <p:cNvPr id="9" name="TextBox 8"/>
                <p:cNvSpPr txBox="1"/>
                <p:nvPr/>
              </p:nvSpPr>
              <p:spPr>
                <a:xfrm>
                  <a:off x="228600" y="4495800"/>
                  <a:ext cx="5562600" cy="1938992"/>
                </a:xfrm>
                <a:prstGeom prst="rect">
                  <a:avLst/>
                </a:prstGeom>
                <a:noFill/>
              </p:spPr>
              <p:txBody>
                <a:bodyPr wrap="square" rtlCol="0">
                  <a:spAutoFit/>
                </a:bodyPr>
                <a:lstStyle/>
                <a:p>
                  <a:r>
                    <a:rPr lang="en-CA" sz="2400" dirty="0" smtClean="0">
                      <a:solidFill>
                        <a:schemeClr val="tx1"/>
                      </a:solidFill>
                      <a:latin typeface="+mn-lt"/>
                    </a:rPr>
                    <a:t>Generative approach                  </a:t>
                  </a:r>
                  <a:r>
                    <a:rPr lang="en-CA" sz="2400" dirty="0" smtClean="0">
                      <a:solidFill>
                        <a:srgbClr val="00B050"/>
                      </a:solidFill>
                      <a:latin typeface="+mn-lt"/>
                    </a:rPr>
                    <a:t>√</a:t>
                  </a:r>
                </a:p>
                <a:p>
                  <a:r>
                    <a:rPr lang="en-CA" sz="2400" dirty="0" err="1" smtClean="0">
                      <a:solidFill>
                        <a:schemeClr val="tx1"/>
                      </a:solidFill>
                      <a:latin typeface="+mn-lt"/>
                    </a:rPr>
                    <a:t>Lexico</a:t>
                  </a:r>
                  <a:r>
                    <a:rPr lang="en-CA" sz="2400" dirty="0" smtClean="0">
                      <a:solidFill>
                        <a:schemeClr val="tx1"/>
                      </a:solidFill>
                      <a:latin typeface="+mn-lt"/>
                    </a:rPr>
                    <a:t>-syntactic features            </a:t>
                  </a:r>
                  <a:r>
                    <a:rPr lang="en-CA" sz="2400" dirty="0" smtClean="0">
                      <a:solidFill>
                        <a:srgbClr val="00B050"/>
                      </a:solidFill>
                    </a:rPr>
                    <a:t>√</a:t>
                  </a:r>
                  <a:endParaRPr lang="en-CA" sz="2400" dirty="0" smtClean="0">
                    <a:solidFill>
                      <a:srgbClr val="00B050"/>
                    </a:solidFill>
                    <a:latin typeface="+mn-lt"/>
                  </a:endParaRPr>
                </a:p>
                <a:p>
                  <a:r>
                    <a:rPr lang="en-CA" sz="2400" dirty="0" smtClean="0">
                      <a:solidFill>
                        <a:schemeClr val="tx1"/>
                      </a:solidFill>
                      <a:latin typeface="+mn-lt"/>
                    </a:rPr>
                    <a:t>Structure &amp; Label dependent</a:t>
                  </a:r>
                  <a:r>
                    <a:rPr lang="en-CA" sz="2400" dirty="0" smtClean="0">
                      <a:solidFill>
                        <a:schemeClr val="tx1"/>
                      </a:solidFill>
                    </a:rPr>
                    <a:t>      </a:t>
                  </a:r>
                  <a:r>
                    <a:rPr lang="az-Cyrl-AZ" sz="2400" dirty="0" smtClean="0">
                      <a:solidFill>
                        <a:srgbClr val="FF0000"/>
                      </a:solidFill>
                      <a:latin typeface="Arial"/>
                    </a:rPr>
                    <a:t>Х</a:t>
                  </a:r>
                  <a:endParaRPr lang="en-CA" sz="2400" dirty="0" smtClean="0">
                    <a:solidFill>
                      <a:srgbClr val="FF0000"/>
                    </a:solidFill>
                    <a:latin typeface="+mn-lt"/>
                  </a:endParaRPr>
                </a:p>
                <a:p>
                  <a:r>
                    <a:rPr lang="en-CA" sz="2400" dirty="0" smtClean="0">
                      <a:solidFill>
                        <a:schemeClr val="tx1"/>
                      </a:solidFill>
                      <a:latin typeface="+mn-lt"/>
                    </a:rPr>
                    <a:t>Sequential dependencies           </a:t>
                  </a:r>
                  <a:r>
                    <a:rPr lang="az-Cyrl-AZ" sz="2400" dirty="0" smtClean="0">
                      <a:solidFill>
                        <a:srgbClr val="FF0000"/>
                      </a:solidFill>
                      <a:latin typeface="+mn-lt"/>
                    </a:rPr>
                    <a:t>Х</a:t>
                  </a:r>
                  <a:endParaRPr lang="en-CA" sz="2400" dirty="0" smtClean="0">
                    <a:solidFill>
                      <a:srgbClr val="FF0000"/>
                    </a:solidFill>
                    <a:latin typeface="+mn-lt"/>
                  </a:endParaRPr>
                </a:p>
                <a:p>
                  <a:r>
                    <a:rPr lang="en-CA" sz="2400" dirty="0" smtClean="0">
                      <a:solidFill>
                        <a:schemeClr val="tx1"/>
                      </a:solidFill>
                      <a:latin typeface="+mn-lt"/>
                    </a:rPr>
                    <a:t>Hierarchical dependencies</a:t>
                  </a:r>
                  <a:r>
                    <a:rPr lang="az-Cyrl-AZ" sz="2400" dirty="0" smtClean="0">
                      <a:solidFill>
                        <a:schemeClr val="tx1"/>
                      </a:solidFill>
                    </a:rPr>
                    <a:t> </a:t>
                  </a:r>
                  <a:r>
                    <a:rPr lang="en-CA" sz="2400" dirty="0" smtClean="0">
                      <a:solidFill>
                        <a:schemeClr val="tx1"/>
                      </a:solidFill>
                    </a:rPr>
                    <a:t>         </a:t>
                  </a:r>
                  <a:r>
                    <a:rPr lang="az-Cyrl-AZ" sz="2400" dirty="0" smtClean="0">
                      <a:solidFill>
                        <a:srgbClr val="FF0000"/>
                      </a:solidFill>
                      <a:latin typeface="Arial"/>
                    </a:rPr>
                    <a:t>Х</a:t>
                  </a:r>
                  <a:r>
                    <a:rPr lang="en-CA" sz="2400" dirty="0" smtClean="0">
                      <a:solidFill>
                        <a:schemeClr val="tx1"/>
                      </a:solidFill>
                      <a:latin typeface="+mn-lt"/>
                    </a:rPr>
                    <a:t>   </a:t>
                  </a:r>
                  <a:endParaRPr lang="en-CA" sz="2400" dirty="0">
                    <a:solidFill>
                      <a:schemeClr val="tx1"/>
                    </a:solidFill>
                    <a:latin typeface="+mn-lt"/>
                  </a:endParaRPr>
                </a:p>
              </p:txBody>
            </p:sp>
            <p:sp>
              <p:nvSpPr>
                <p:cNvPr id="10" name="TextBox 9"/>
                <p:cNvSpPr txBox="1"/>
                <p:nvPr/>
              </p:nvSpPr>
              <p:spPr>
                <a:xfrm>
                  <a:off x="457200" y="3313569"/>
                  <a:ext cx="1981200" cy="954107"/>
                </a:xfrm>
                <a:prstGeom prst="rect">
                  <a:avLst/>
                </a:prstGeom>
                <a:solidFill>
                  <a:schemeClr val="bg1">
                    <a:lumMod val="85000"/>
                  </a:schemeClr>
                </a:solidFill>
              </p:spPr>
              <p:txBody>
                <a:bodyPr wrap="square" rtlCol="0">
                  <a:spAutoFit/>
                </a:bodyPr>
                <a:lstStyle/>
                <a:p>
                  <a:r>
                    <a:rPr lang="en-CA" sz="2800" dirty="0" smtClean="0">
                      <a:solidFill>
                        <a:schemeClr val="tx1"/>
                      </a:solidFill>
                      <a:latin typeface="+mn-lt"/>
                    </a:rPr>
                    <a:t>Sentence</a:t>
                  </a:r>
                </a:p>
                <a:p>
                  <a:r>
                    <a:rPr lang="en-CA" sz="2800" dirty="0" smtClean="0">
                      <a:solidFill>
                        <a:schemeClr val="tx1"/>
                      </a:solidFill>
                      <a:latin typeface="+mn-lt"/>
                    </a:rPr>
                    <a:t>level</a:t>
                  </a:r>
                  <a:endParaRPr lang="en-CA" sz="2800" dirty="0">
                    <a:solidFill>
                      <a:schemeClr val="tx1"/>
                    </a:solidFill>
                    <a:latin typeface="+mn-lt"/>
                  </a:endParaRPr>
                </a:p>
              </p:txBody>
            </p:sp>
            <p:sp>
              <p:nvSpPr>
                <p:cNvPr id="11" name="Double Brace 10"/>
                <p:cNvSpPr/>
                <p:nvPr/>
              </p:nvSpPr>
              <p:spPr bwMode="auto">
                <a:xfrm>
                  <a:off x="2438400" y="2514600"/>
                  <a:ext cx="2438400" cy="1295400"/>
                </a:xfrm>
                <a:prstGeom prst="bracePai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12" name="TextBox 11"/>
                <p:cNvSpPr txBox="1"/>
                <p:nvPr/>
              </p:nvSpPr>
              <p:spPr>
                <a:xfrm>
                  <a:off x="685800" y="2551569"/>
                  <a:ext cx="1600200" cy="584775"/>
                </a:xfrm>
                <a:prstGeom prst="rect">
                  <a:avLst/>
                </a:prstGeom>
                <a:solidFill>
                  <a:srgbClr val="FFCCFF"/>
                </a:solidFill>
              </p:spPr>
              <p:txBody>
                <a:bodyPr wrap="square" rtlCol="0">
                  <a:spAutoFit/>
                </a:bodyPr>
                <a:lstStyle/>
                <a:p>
                  <a:r>
                    <a:rPr lang="en-CA" sz="3200" dirty="0" smtClean="0">
                      <a:solidFill>
                        <a:schemeClr val="tx1"/>
                      </a:solidFill>
                      <a:latin typeface="+mn-lt"/>
                    </a:rPr>
                    <a:t>SPADE</a:t>
                  </a:r>
                  <a:endParaRPr lang="en-CA" sz="3200" dirty="0">
                    <a:solidFill>
                      <a:schemeClr val="tx1"/>
                    </a:solidFill>
                    <a:latin typeface="+mn-lt"/>
                  </a:endParaRPr>
                </a:p>
              </p:txBody>
            </p:sp>
          </p:grpSp>
          <p:sp>
            <p:nvSpPr>
              <p:cNvPr id="14" name="Rectangle 13"/>
              <p:cNvSpPr/>
              <p:nvPr/>
            </p:nvSpPr>
            <p:spPr bwMode="auto">
              <a:xfrm>
                <a:off x="228600" y="2438400"/>
                <a:ext cx="4800600" cy="42672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grpSp>
      </p:grpSp>
      <p:grpSp>
        <p:nvGrpSpPr>
          <p:cNvPr id="26" name="Group 25"/>
          <p:cNvGrpSpPr/>
          <p:nvPr/>
        </p:nvGrpSpPr>
        <p:grpSpPr>
          <a:xfrm>
            <a:off x="5105400" y="1752600"/>
            <a:ext cx="4886068" cy="4839831"/>
            <a:chOff x="5105400" y="1752600"/>
            <a:chExt cx="4886068" cy="4839831"/>
          </a:xfrm>
        </p:grpSpPr>
        <p:sp>
          <p:nvSpPr>
            <p:cNvPr id="16" name="TextBox 15"/>
            <p:cNvSpPr txBox="1"/>
            <p:nvPr/>
          </p:nvSpPr>
          <p:spPr>
            <a:xfrm>
              <a:off x="5410200" y="1752600"/>
              <a:ext cx="4419600" cy="584775"/>
            </a:xfrm>
            <a:prstGeom prst="rect">
              <a:avLst/>
            </a:prstGeom>
            <a:solidFill>
              <a:schemeClr val="accent6">
                <a:lumMod val="40000"/>
                <a:lumOff val="60000"/>
                <a:alpha val="70000"/>
              </a:schemeClr>
            </a:solidFill>
          </p:spPr>
          <p:txBody>
            <a:bodyPr wrap="square" rtlCol="0">
              <a:spAutoFit/>
            </a:bodyPr>
            <a:lstStyle/>
            <a:p>
              <a:r>
                <a:rPr lang="en-CA" sz="3200" dirty="0" err="1" smtClean="0">
                  <a:solidFill>
                    <a:schemeClr val="tx1"/>
                  </a:solidFill>
                  <a:latin typeface="+mn-lt"/>
                </a:rPr>
                <a:t>Hernault</a:t>
              </a:r>
              <a:r>
                <a:rPr lang="en-CA" sz="3200" dirty="0" smtClean="0">
                  <a:solidFill>
                    <a:schemeClr val="tx1"/>
                  </a:solidFill>
                  <a:latin typeface="+mn-lt"/>
                </a:rPr>
                <a:t> et al. (2010)</a:t>
              </a:r>
              <a:endParaRPr lang="en-CA" sz="3200" dirty="0">
                <a:solidFill>
                  <a:schemeClr val="tx1"/>
                </a:solidFill>
                <a:latin typeface="+mn-lt"/>
              </a:endParaRPr>
            </a:p>
          </p:txBody>
        </p:sp>
        <p:grpSp>
          <p:nvGrpSpPr>
            <p:cNvPr id="17" name="Group 16"/>
            <p:cNvGrpSpPr/>
            <p:nvPr/>
          </p:nvGrpSpPr>
          <p:grpSpPr>
            <a:xfrm>
              <a:off x="5105400" y="2325231"/>
              <a:ext cx="4886068" cy="4267200"/>
              <a:chOff x="228600" y="2438400"/>
              <a:chExt cx="5562600" cy="4267200"/>
            </a:xfrm>
          </p:grpSpPr>
          <p:grpSp>
            <p:nvGrpSpPr>
              <p:cNvPr id="18" name="Group 12"/>
              <p:cNvGrpSpPr/>
              <p:nvPr/>
            </p:nvGrpSpPr>
            <p:grpSpPr>
              <a:xfrm>
                <a:off x="228600" y="2514600"/>
                <a:ext cx="5562600" cy="4185761"/>
                <a:chOff x="228600" y="2514600"/>
                <a:chExt cx="5562600" cy="4185761"/>
              </a:xfrm>
            </p:grpSpPr>
            <p:sp>
              <p:nvSpPr>
                <p:cNvPr id="20" name="TextBox 19"/>
                <p:cNvSpPr txBox="1"/>
                <p:nvPr/>
              </p:nvSpPr>
              <p:spPr>
                <a:xfrm>
                  <a:off x="2590800" y="2580382"/>
                  <a:ext cx="2667000" cy="1384995"/>
                </a:xfrm>
                <a:prstGeom prst="rect">
                  <a:avLst/>
                </a:prstGeom>
                <a:noFill/>
              </p:spPr>
              <p:txBody>
                <a:bodyPr wrap="square" rtlCol="0">
                  <a:spAutoFit/>
                </a:bodyPr>
                <a:lstStyle/>
                <a:p>
                  <a:r>
                    <a:rPr lang="en-CA" sz="2800" dirty="0" smtClean="0">
                      <a:solidFill>
                        <a:schemeClr val="tx1"/>
                      </a:solidFill>
                      <a:latin typeface="+mn-lt"/>
                    </a:rPr>
                    <a:t>Segmenter</a:t>
                  </a:r>
                </a:p>
                <a:p>
                  <a:r>
                    <a:rPr lang="en-CA" sz="2800" dirty="0" smtClean="0">
                      <a:solidFill>
                        <a:schemeClr val="tx1"/>
                      </a:solidFill>
                      <a:latin typeface="+mn-lt"/>
                    </a:rPr>
                    <a:t>&amp;</a:t>
                  </a:r>
                </a:p>
                <a:p>
                  <a:r>
                    <a:rPr lang="en-CA" sz="2800" dirty="0" smtClean="0">
                      <a:solidFill>
                        <a:schemeClr val="tx1"/>
                      </a:solidFill>
                      <a:latin typeface="+mn-lt"/>
                    </a:rPr>
                    <a:t>Parser</a:t>
                  </a:r>
                  <a:endParaRPr lang="en-CA" sz="2800" dirty="0">
                    <a:solidFill>
                      <a:schemeClr val="tx1"/>
                    </a:solidFill>
                    <a:latin typeface="+mn-lt"/>
                  </a:endParaRPr>
                </a:p>
              </p:txBody>
            </p:sp>
            <p:sp>
              <p:nvSpPr>
                <p:cNvPr id="21" name="TextBox 20"/>
                <p:cNvSpPr txBox="1"/>
                <p:nvPr/>
              </p:nvSpPr>
              <p:spPr>
                <a:xfrm>
                  <a:off x="228600" y="4761369"/>
                  <a:ext cx="5562600" cy="1938992"/>
                </a:xfrm>
                <a:prstGeom prst="rect">
                  <a:avLst/>
                </a:prstGeom>
                <a:noFill/>
              </p:spPr>
              <p:txBody>
                <a:bodyPr wrap="square" rtlCol="0">
                  <a:spAutoFit/>
                </a:bodyPr>
                <a:lstStyle/>
                <a:p>
                  <a:r>
                    <a:rPr lang="en-CA" sz="2400" dirty="0" smtClean="0">
                      <a:solidFill>
                        <a:schemeClr val="tx1"/>
                      </a:solidFill>
                      <a:latin typeface="+mn-lt"/>
                    </a:rPr>
                    <a:t>SVMs                                           </a:t>
                  </a:r>
                  <a:r>
                    <a:rPr lang="en-CA" sz="2400" dirty="0" smtClean="0">
                      <a:solidFill>
                        <a:srgbClr val="00B050"/>
                      </a:solidFill>
                      <a:latin typeface="+mn-lt"/>
                    </a:rPr>
                    <a:t>√</a:t>
                  </a:r>
                </a:p>
                <a:p>
                  <a:r>
                    <a:rPr lang="en-CA" sz="2400" dirty="0" smtClean="0">
                      <a:solidFill>
                        <a:schemeClr val="tx1"/>
                      </a:solidFill>
                      <a:latin typeface="+mn-lt"/>
                    </a:rPr>
                    <a:t>Large feature set                         </a:t>
                  </a:r>
                  <a:r>
                    <a:rPr lang="en-CA" sz="2400" dirty="0" smtClean="0">
                      <a:solidFill>
                        <a:srgbClr val="00B050"/>
                      </a:solidFill>
                    </a:rPr>
                    <a:t>√</a:t>
                  </a:r>
                  <a:endParaRPr lang="en-CA" sz="2400" dirty="0" smtClean="0">
                    <a:solidFill>
                      <a:srgbClr val="00B050"/>
                    </a:solidFill>
                    <a:latin typeface="+mn-lt"/>
                  </a:endParaRPr>
                </a:p>
                <a:p>
                  <a:r>
                    <a:rPr lang="en-CA" sz="2400" dirty="0" smtClean="0">
                      <a:solidFill>
                        <a:schemeClr val="tx1"/>
                      </a:solidFill>
                      <a:latin typeface="+mn-lt"/>
                    </a:rPr>
                    <a:t>Optimal</a:t>
                  </a:r>
                  <a:r>
                    <a:rPr lang="en-CA" sz="2400" dirty="0" smtClean="0">
                      <a:solidFill>
                        <a:schemeClr val="tx1"/>
                      </a:solidFill>
                    </a:rPr>
                    <a:t>                                            </a:t>
                  </a:r>
                  <a:r>
                    <a:rPr lang="az-Cyrl-AZ" sz="2400" dirty="0" smtClean="0">
                      <a:solidFill>
                        <a:srgbClr val="FF0000"/>
                      </a:solidFill>
                      <a:latin typeface="Arial"/>
                    </a:rPr>
                    <a:t>Х</a:t>
                  </a:r>
                  <a:endParaRPr lang="en-CA" sz="2400" dirty="0" smtClean="0">
                    <a:solidFill>
                      <a:srgbClr val="FF0000"/>
                    </a:solidFill>
                    <a:latin typeface="+mn-lt"/>
                  </a:endParaRPr>
                </a:p>
                <a:p>
                  <a:r>
                    <a:rPr lang="en-CA" sz="2400" dirty="0" smtClean="0">
                      <a:solidFill>
                        <a:schemeClr val="tx1"/>
                      </a:solidFill>
                      <a:latin typeface="+mn-lt"/>
                    </a:rPr>
                    <a:t>Sequential dependencies            </a:t>
                  </a:r>
                  <a:r>
                    <a:rPr lang="az-Cyrl-AZ" sz="2400" dirty="0" smtClean="0">
                      <a:solidFill>
                        <a:srgbClr val="FF0000"/>
                      </a:solidFill>
                      <a:latin typeface="+mn-lt"/>
                    </a:rPr>
                    <a:t>Х</a:t>
                  </a:r>
                  <a:endParaRPr lang="en-CA" sz="2400" dirty="0" smtClean="0">
                    <a:solidFill>
                      <a:srgbClr val="FF0000"/>
                    </a:solidFill>
                    <a:latin typeface="+mn-lt"/>
                  </a:endParaRPr>
                </a:p>
                <a:p>
                  <a:r>
                    <a:rPr lang="en-CA" sz="2400" dirty="0" smtClean="0">
                      <a:solidFill>
                        <a:schemeClr val="tx1"/>
                      </a:solidFill>
                      <a:latin typeface="+mn-lt"/>
                    </a:rPr>
                    <a:t>Hierarchical dependencies</a:t>
                  </a:r>
                  <a:r>
                    <a:rPr lang="en-CA" sz="2400" dirty="0" smtClean="0">
                      <a:solidFill>
                        <a:srgbClr val="00B050"/>
                      </a:solidFill>
                    </a:rPr>
                    <a:t>           √</a:t>
                  </a:r>
                  <a:r>
                    <a:rPr lang="en-CA" sz="2400" dirty="0" smtClean="0">
                      <a:solidFill>
                        <a:srgbClr val="FF0000"/>
                      </a:solidFill>
                      <a:latin typeface="+mn-lt"/>
                    </a:rPr>
                    <a:t>          </a:t>
                  </a:r>
                </a:p>
              </p:txBody>
            </p:sp>
            <p:sp>
              <p:nvSpPr>
                <p:cNvPr id="22" name="TextBox 21"/>
                <p:cNvSpPr txBox="1"/>
                <p:nvPr/>
              </p:nvSpPr>
              <p:spPr>
                <a:xfrm>
                  <a:off x="381000" y="3237369"/>
                  <a:ext cx="2057400" cy="954107"/>
                </a:xfrm>
                <a:prstGeom prst="rect">
                  <a:avLst/>
                </a:prstGeom>
                <a:solidFill>
                  <a:schemeClr val="bg1">
                    <a:lumMod val="85000"/>
                  </a:schemeClr>
                </a:solidFill>
              </p:spPr>
              <p:txBody>
                <a:bodyPr wrap="square" rtlCol="0">
                  <a:spAutoFit/>
                </a:bodyPr>
                <a:lstStyle/>
                <a:p>
                  <a:r>
                    <a:rPr lang="en-CA" sz="2800" dirty="0" smtClean="0">
                      <a:solidFill>
                        <a:schemeClr val="tx1"/>
                      </a:solidFill>
                      <a:latin typeface="+mn-lt"/>
                    </a:rPr>
                    <a:t>Document</a:t>
                  </a:r>
                </a:p>
                <a:p>
                  <a:r>
                    <a:rPr lang="en-CA" sz="2800" dirty="0" smtClean="0">
                      <a:solidFill>
                        <a:schemeClr val="tx1"/>
                      </a:solidFill>
                      <a:latin typeface="+mn-lt"/>
                    </a:rPr>
                    <a:t>level</a:t>
                  </a:r>
                  <a:endParaRPr lang="en-CA" sz="2800" dirty="0">
                    <a:solidFill>
                      <a:schemeClr val="tx1"/>
                    </a:solidFill>
                    <a:latin typeface="+mn-lt"/>
                  </a:endParaRPr>
                </a:p>
              </p:txBody>
            </p:sp>
            <p:sp>
              <p:nvSpPr>
                <p:cNvPr id="23" name="Double Brace 22"/>
                <p:cNvSpPr/>
                <p:nvPr/>
              </p:nvSpPr>
              <p:spPr bwMode="auto">
                <a:xfrm>
                  <a:off x="2448950" y="2514600"/>
                  <a:ext cx="2724443" cy="1295400"/>
                </a:xfrm>
                <a:prstGeom prst="bracePai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24" name="TextBox 23"/>
                <p:cNvSpPr txBox="1"/>
                <p:nvPr/>
              </p:nvSpPr>
              <p:spPr>
                <a:xfrm>
                  <a:off x="457200" y="2551569"/>
                  <a:ext cx="1600200" cy="584775"/>
                </a:xfrm>
                <a:prstGeom prst="rect">
                  <a:avLst/>
                </a:prstGeom>
                <a:solidFill>
                  <a:srgbClr val="FFCCFF"/>
                </a:solidFill>
              </p:spPr>
              <p:txBody>
                <a:bodyPr wrap="square" rtlCol="0">
                  <a:spAutoFit/>
                </a:bodyPr>
                <a:lstStyle/>
                <a:p>
                  <a:r>
                    <a:rPr lang="en-CA" sz="3200" dirty="0" smtClean="0">
                      <a:solidFill>
                        <a:schemeClr val="tx1"/>
                      </a:solidFill>
                      <a:latin typeface="+mn-lt"/>
                    </a:rPr>
                    <a:t>HILDA</a:t>
                  </a:r>
                  <a:endParaRPr lang="en-CA" sz="3200" dirty="0">
                    <a:solidFill>
                      <a:schemeClr val="tx1"/>
                    </a:solidFill>
                    <a:latin typeface="+mn-lt"/>
                  </a:endParaRPr>
                </a:p>
              </p:txBody>
            </p:sp>
          </p:grpSp>
          <p:sp>
            <p:nvSpPr>
              <p:cNvPr id="19" name="Rectangle 18"/>
              <p:cNvSpPr/>
              <p:nvPr/>
            </p:nvSpPr>
            <p:spPr bwMode="auto">
              <a:xfrm>
                <a:off x="228600" y="2438400"/>
                <a:ext cx="5552049" cy="42672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grpSp>
      </p:grpSp>
      <p:sp>
        <p:nvSpPr>
          <p:cNvPr id="27" name="TextBox 26"/>
          <p:cNvSpPr txBox="1"/>
          <p:nvPr/>
        </p:nvSpPr>
        <p:spPr>
          <a:xfrm>
            <a:off x="3124200" y="6629400"/>
            <a:ext cx="3886200" cy="584775"/>
          </a:xfrm>
          <a:prstGeom prst="rect">
            <a:avLst/>
          </a:prstGeom>
          <a:solidFill>
            <a:schemeClr val="bg1">
              <a:lumMod val="85000"/>
            </a:schemeClr>
          </a:solidFill>
        </p:spPr>
        <p:txBody>
          <a:bodyPr wrap="square" rtlCol="0">
            <a:spAutoFit/>
          </a:bodyPr>
          <a:lstStyle/>
          <a:p>
            <a:r>
              <a:rPr lang="en-CA" sz="3200" dirty="0" smtClean="0">
                <a:solidFill>
                  <a:schemeClr val="tx1"/>
                </a:solidFill>
                <a:latin typeface="+mn-lt"/>
              </a:rPr>
              <a:t>Newspaper articles</a:t>
            </a:r>
            <a:endParaRPr lang="en-CA" sz="3200" dirty="0">
              <a:solidFill>
                <a:schemeClr val="tx1"/>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Previous Work (2)</a:t>
            </a:r>
            <a:endParaRPr lang="en-CA" dirty="0"/>
          </a:p>
        </p:txBody>
      </p:sp>
      <p:sp>
        <p:nvSpPr>
          <p:cNvPr id="4" name="Date Placeholder 3"/>
          <p:cNvSpPr>
            <a:spLocks noGrp="1"/>
          </p:cNvSpPr>
          <p:nvPr>
            <p:ph type="dt" sz="half" idx="10"/>
          </p:nvPr>
        </p:nvSpPr>
        <p:spPr/>
        <p:txBody>
          <a:bodyPr/>
          <a:lstStyle/>
          <a:p>
            <a:pPr>
              <a:defRPr/>
            </a:pPr>
            <a:fld id="{2A7D6D4E-0396-4D25-8CE6-6B9E25B6F9E1}" type="datetime1">
              <a:rPr lang="en-US" smtClean="0"/>
              <a:pPr>
                <a:defRPr/>
              </a:pPr>
              <a:t>7/11/2012</a:t>
            </a:fld>
            <a:endParaRPr lang="en-US" dirty="0"/>
          </a:p>
        </p:txBody>
      </p:sp>
      <p:sp>
        <p:nvSpPr>
          <p:cNvPr id="5" name="Footer Placeholder 4"/>
          <p:cNvSpPr>
            <a:spLocks noGrp="1"/>
          </p:cNvSpPr>
          <p:nvPr>
            <p:ph type="ftr" sz="quarter" idx="11"/>
          </p:nvPr>
        </p:nvSpPr>
        <p:spPr/>
        <p:txBody>
          <a:bodyPr/>
          <a:lstStyle/>
          <a:p>
            <a:pPr>
              <a:defRPr/>
            </a:pPr>
            <a:r>
              <a:rPr lang="en-US" smtClean="0"/>
              <a:t>© Shafiq Joty</a:t>
            </a:r>
            <a:endParaRPr lang="en-US" dirty="0"/>
          </a:p>
        </p:txBody>
      </p:sp>
      <p:sp>
        <p:nvSpPr>
          <p:cNvPr id="6" name="Slide Number Placeholder 5"/>
          <p:cNvSpPr>
            <a:spLocks noGrp="1"/>
          </p:cNvSpPr>
          <p:nvPr>
            <p:ph type="sldNum" sz="quarter" idx="12"/>
          </p:nvPr>
        </p:nvSpPr>
        <p:spPr/>
        <p:txBody>
          <a:bodyPr/>
          <a:lstStyle/>
          <a:p>
            <a:pPr>
              <a:defRPr/>
            </a:pPr>
            <a:fld id="{21A5F99B-F908-435A-91B8-09D5E4931BB1}" type="slidenum">
              <a:rPr lang="en-US" smtClean="0"/>
              <a:pPr>
                <a:defRPr/>
              </a:pPr>
              <a:t>7</a:t>
            </a:fld>
            <a:endParaRPr lang="en-US" dirty="0"/>
          </a:p>
        </p:txBody>
      </p:sp>
      <p:grpSp>
        <p:nvGrpSpPr>
          <p:cNvPr id="3" name="Group 24"/>
          <p:cNvGrpSpPr/>
          <p:nvPr/>
        </p:nvGrpSpPr>
        <p:grpSpPr>
          <a:xfrm>
            <a:off x="152400" y="1752600"/>
            <a:ext cx="5562600" cy="4839831"/>
            <a:chOff x="152400" y="1752600"/>
            <a:chExt cx="5562600" cy="4839831"/>
          </a:xfrm>
        </p:grpSpPr>
        <p:sp>
          <p:nvSpPr>
            <p:cNvPr id="7" name="TextBox 6"/>
            <p:cNvSpPr txBox="1"/>
            <p:nvPr/>
          </p:nvSpPr>
          <p:spPr>
            <a:xfrm>
              <a:off x="152400" y="1752600"/>
              <a:ext cx="4800600" cy="523220"/>
            </a:xfrm>
            <a:prstGeom prst="rect">
              <a:avLst/>
            </a:prstGeom>
            <a:solidFill>
              <a:schemeClr val="accent6">
                <a:lumMod val="40000"/>
                <a:lumOff val="60000"/>
                <a:alpha val="70000"/>
              </a:schemeClr>
            </a:solidFill>
          </p:spPr>
          <p:txBody>
            <a:bodyPr wrap="square" rtlCol="0">
              <a:spAutoFit/>
            </a:bodyPr>
            <a:lstStyle/>
            <a:p>
              <a:r>
                <a:rPr lang="en-CA" sz="2800" dirty="0" err="1" smtClean="0">
                  <a:solidFill>
                    <a:schemeClr val="tx1"/>
                  </a:solidFill>
                  <a:latin typeface="+mn-lt"/>
                </a:rPr>
                <a:t>Subba</a:t>
              </a:r>
              <a:r>
                <a:rPr lang="en-CA" sz="2800" dirty="0" smtClean="0">
                  <a:solidFill>
                    <a:schemeClr val="tx1"/>
                  </a:solidFill>
                  <a:latin typeface="+mn-lt"/>
                </a:rPr>
                <a:t> &amp; Di-Eugenio, (2009)</a:t>
              </a:r>
              <a:endParaRPr lang="en-CA" sz="2800" dirty="0">
                <a:solidFill>
                  <a:schemeClr val="tx1"/>
                </a:solidFill>
                <a:latin typeface="+mn-lt"/>
              </a:endParaRPr>
            </a:p>
          </p:txBody>
        </p:sp>
        <p:grpSp>
          <p:nvGrpSpPr>
            <p:cNvPr id="13" name="Group 14"/>
            <p:cNvGrpSpPr/>
            <p:nvPr/>
          </p:nvGrpSpPr>
          <p:grpSpPr>
            <a:xfrm>
              <a:off x="152400" y="2325231"/>
              <a:ext cx="5562600" cy="4267200"/>
              <a:chOff x="228600" y="2438400"/>
              <a:chExt cx="5562600" cy="4267200"/>
            </a:xfrm>
          </p:grpSpPr>
          <p:grpSp>
            <p:nvGrpSpPr>
              <p:cNvPr id="15" name="Group 12"/>
              <p:cNvGrpSpPr/>
              <p:nvPr/>
            </p:nvGrpSpPr>
            <p:grpSpPr>
              <a:xfrm>
                <a:off x="228600" y="2551569"/>
                <a:ext cx="5562600" cy="3883223"/>
                <a:chOff x="228600" y="2551569"/>
                <a:chExt cx="5562600" cy="3883223"/>
              </a:xfrm>
            </p:grpSpPr>
            <p:sp>
              <p:nvSpPr>
                <p:cNvPr id="8" name="TextBox 7"/>
                <p:cNvSpPr txBox="1"/>
                <p:nvPr/>
              </p:nvSpPr>
              <p:spPr>
                <a:xfrm>
                  <a:off x="2819400" y="2576394"/>
                  <a:ext cx="1828800" cy="954107"/>
                </a:xfrm>
                <a:prstGeom prst="rect">
                  <a:avLst/>
                </a:prstGeom>
                <a:noFill/>
              </p:spPr>
              <p:txBody>
                <a:bodyPr wrap="square" rtlCol="0">
                  <a:spAutoFit/>
                </a:bodyPr>
                <a:lstStyle/>
                <a:p>
                  <a:r>
                    <a:rPr lang="en-CA" sz="2800" dirty="0" smtClean="0">
                      <a:solidFill>
                        <a:schemeClr val="tx1"/>
                      </a:solidFill>
                      <a:latin typeface="+mn-lt"/>
                    </a:rPr>
                    <a:t>Only</a:t>
                  </a:r>
                </a:p>
                <a:p>
                  <a:r>
                    <a:rPr lang="en-CA" sz="2800" dirty="0" smtClean="0">
                      <a:solidFill>
                        <a:schemeClr val="tx1"/>
                      </a:solidFill>
                      <a:latin typeface="+mn-lt"/>
                    </a:rPr>
                    <a:t>Parser</a:t>
                  </a:r>
                  <a:endParaRPr lang="en-CA" sz="2800" dirty="0">
                    <a:solidFill>
                      <a:schemeClr val="tx1"/>
                    </a:solidFill>
                    <a:latin typeface="+mn-lt"/>
                  </a:endParaRPr>
                </a:p>
              </p:txBody>
            </p:sp>
            <p:sp>
              <p:nvSpPr>
                <p:cNvPr id="9" name="TextBox 8"/>
                <p:cNvSpPr txBox="1"/>
                <p:nvPr/>
              </p:nvSpPr>
              <p:spPr>
                <a:xfrm>
                  <a:off x="228600" y="4495800"/>
                  <a:ext cx="5562600" cy="1938992"/>
                </a:xfrm>
                <a:prstGeom prst="rect">
                  <a:avLst/>
                </a:prstGeom>
                <a:noFill/>
              </p:spPr>
              <p:txBody>
                <a:bodyPr wrap="square" rtlCol="0">
                  <a:spAutoFit/>
                </a:bodyPr>
                <a:lstStyle/>
                <a:p>
                  <a:r>
                    <a:rPr lang="en-CA" sz="2400" dirty="0" smtClean="0">
                      <a:solidFill>
                        <a:schemeClr val="tx1"/>
                      </a:solidFill>
                      <a:latin typeface="+mn-lt"/>
                    </a:rPr>
                    <a:t>ILP-based classifier                    </a:t>
                  </a:r>
                  <a:r>
                    <a:rPr lang="en-CA" sz="2400" dirty="0" smtClean="0">
                      <a:solidFill>
                        <a:srgbClr val="00B050"/>
                      </a:solidFill>
                      <a:latin typeface="+mn-lt"/>
                    </a:rPr>
                    <a:t>√</a:t>
                  </a:r>
                </a:p>
                <a:p>
                  <a:r>
                    <a:rPr lang="en-CA" sz="2400" dirty="0" smtClean="0">
                      <a:solidFill>
                        <a:schemeClr val="tx1"/>
                      </a:solidFill>
                      <a:latin typeface="+mn-lt"/>
                    </a:rPr>
                    <a:t>Compositional semantics           </a:t>
                  </a:r>
                  <a:r>
                    <a:rPr lang="en-CA" sz="2400" dirty="0" smtClean="0">
                      <a:solidFill>
                        <a:srgbClr val="00B050"/>
                      </a:solidFill>
                    </a:rPr>
                    <a:t>√</a:t>
                  </a:r>
                  <a:endParaRPr lang="en-CA" sz="2400" dirty="0" smtClean="0">
                    <a:solidFill>
                      <a:srgbClr val="00B050"/>
                    </a:solidFill>
                    <a:latin typeface="+mn-lt"/>
                  </a:endParaRPr>
                </a:p>
                <a:p>
                  <a:r>
                    <a:rPr lang="en-CA" sz="2400" dirty="0" smtClean="0">
                      <a:solidFill>
                        <a:schemeClr val="tx1"/>
                      </a:solidFill>
                      <a:latin typeface="+mn-lt"/>
                    </a:rPr>
                    <a:t>Optimal</a:t>
                  </a:r>
                  <a:r>
                    <a:rPr lang="en-CA" sz="2400" dirty="0" smtClean="0">
                      <a:solidFill>
                        <a:schemeClr val="tx1"/>
                      </a:solidFill>
                    </a:rPr>
                    <a:t>                                           </a:t>
                  </a:r>
                  <a:r>
                    <a:rPr lang="az-Cyrl-AZ" sz="2400" dirty="0" smtClean="0">
                      <a:solidFill>
                        <a:srgbClr val="FF0000"/>
                      </a:solidFill>
                      <a:latin typeface="Arial"/>
                    </a:rPr>
                    <a:t>Х</a:t>
                  </a:r>
                  <a:endParaRPr lang="en-CA" sz="2400" dirty="0" smtClean="0">
                    <a:solidFill>
                      <a:srgbClr val="FF0000"/>
                    </a:solidFill>
                    <a:latin typeface="+mn-lt"/>
                  </a:endParaRPr>
                </a:p>
                <a:p>
                  <a:r>
                    <a:rPr lang="en-CA" sz="2400" dirty="0" smtClean="0">
                      <a:solidFill>
                        <a:schemeClr val="tx1"/>
                      </a:solidFill>
                      <a:latin typeface="+mn-lt"/>
                    </a:rPr>
                    <a:t>Sequential dependencies           </a:t>
                  </a:r>
                  <a:r>
                    <a:rPr lang="az-Cyrl-AZ" sz="2400" dirty="0" smtClean="0">
                      <a:solidFill>
                        <a:srgbClr val="FF0000"/>
                      </a:solidFill>
                      <a:latin typeface="+mn-lt"/>
                    </a:rPr>
                    <a:t>Х</a:t>
                  </a:r>
                  <a:endParaRPr lang="en-CA" sz="2400" dirty="0" smtClean="0">
                    <a:solidFill>
                      <a:srgbClr val="FF0000"/>
                    </a:solidFill>
                    <a:latin typeface="+mn-lt"/>
                  </a:endParaRPr>
                </a:p>
                <a:p>
                  <a:r>
                    <a:rPr lang="en-CA" sz="2400" dirty="0" smtClean="0">
                      <a:solidFill>
                        <a:schemeClr val="tx1"/>
                      </a:solidFill>
                      <a:latin typeface="+mn-lt"/>
                    </a:rPr>
                    <a:t>Hierarchical dependencies</a:t>
                  </a:r>
                  <a:r>
                    <a:rPr lang="az-Cyrl-AZ" sz="2400" dirty="0" smtClean="0">
                      <a:solidFill>
                        <a:schemeClr val="tx1"/>
                      </a:solidFill>
                    </a:rPr>
                    <a:t> </a:t>
                  </a:r>
                  <a:r>
                    <a:rPr lang="en-CA" sz="2400" dirty="0" smtClean="0">
                      <a:solidFill>
                        <a:schemeClr val="tx1"/>
                      </a:solidFill>
                    </a:rPr>
                    <a:t>         </a:t>
                  </a:r>
                  <a:r>
                    <a:rPr lang="az-Cyrl-AZ" sz="2400" dirty="0" smtClean="0">
                      <a:solidFill>
                        <a:srgbClr val="FF0000"/>
                      </a:solidFill>
                      <a:latin typeface="Arial"/>
                    </a:rPr>
                    <a:t>Х</a:t>
                  </a:r>
                  <a:r>
                    <a:rPr lang="en-CA" sz="2400" dirty="0" smtClean="0">
                      <a:solidFill>
                        <a:schemeClr val="tx1"/>
                      </a:solidFill>
                      <a:latin typeface="+mn-lt"/>
                    </a:rPr>
                    <a:t>   </a:t>
                  </a:r>
                  <a:endParaRPr lang="en-CA" sz="2400" dirty="0">
                    <a:solidFill>
                      <a:schemeClr val="tx1"/>
                    </a:solidFill>
                    <a:latin typeface="+mn-lt"/>
                  </a:endParaRPr>
                </a:p>
              </p:txBody>
            </p:sp>
            <p:sp>
              <p:nvSpPr>
                <p:cNvPr id="10" name="TextBox 9"/>
                <p:cNvSpPr txBox="1"/>
                <p:nvPr/>
              </p:nvSpPr>
              <p:spPr>
                <a:xfrm>
                  <a:off x="304800" y="3690104"/>
                  <a:ext cx="4572000" cy="461665"/>
                </a:xfrm>
                <a:prstGeom prst="rect">
                  <a:avLst/>
                </a:prstGeom>
                <a:solidFill>
                  <a:schemeClr val="bg1">
                    <a:lumMod val="85000"/>
                  </a:schemeClr>
                </a:solidFill>
              </p:spPr>
              <p:txBody>
                <a:bodyPr wrap="square" rtlCol="0">
                  <a:spAutoFit/>
                </a:bodyPr>
                <a:lstStyle/>
                <a:p>
                  <a:r>
                    <a:rPr lang="en-CA" sz="2400" dirty="0" smtClean="0">
                      <a:solidFill>
                        <a:schemeClr val="tx1"/>
                      </a:solidFill>
                      <a:latin typeface="+mn-lt"/>
                    </a:rPr>
                    <a:t>Sentence + Document level</a:t>
                  </a:r>
                  <a:endParaRPr lang="en-CA" sz="2400" dirty="0">
                    <a:solidFill>
                      <a:schemeClr val="tx1"/>
                    </a:solidFill>
                    <a:latin typeface="+mn-lt"/>
                  </a:endParaRPr>
                </a:p>
              </p:txBody>
            </p:sp>
            <p:sp>
              <p:nvSpPr>
                <p:cNvPr id="11" name="Double Brace 10"/>
                <p:cNvSpPr/>
                <p:nvPr/>
              </p:nvSpPr>
              <p:spPr bwMode="auto">
                <a:xfrm>
                  <a:off x="2667000" y="2551569"/>
                  <a:ext cx="1828800" cy="990600"/>
                </a:xfrm>
                <a:prstGeom prst="bracePai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12" name="TextBox 11"/>
                <p:cNvSpPr txBox="1"/>
                <p:nvPr/>
              </p:nvSpPr>
              <p:spPr>
                <a:xfrm>
                  <a:off x="457200" y="2714149"/>
                  <a:ext cx="2209800" cy="523220"/>
                </a:xfrm>
                <a:prstGeom prst="rect">
                  <a:avLst/>
                </a:prstGeom>
                <a:solidFill>
                  <a:srgbClr val="FFCCFF"/>
                </a:solidFill>
              </p:spPr>
              <p:txBody>
                <a:bodyPr wrap="square" rtlCol="0">
                  <a:spAutoFit/>
                </a:bodyPr>
                <a:lstStyle/>
                <a:p>
                  <a:r>
                    <a:rPr lang="en-CA" sz="2800" dirty="0" smtClean="0">
                      <a:solidFill>
                        <a:schemeClr val="tx1"/>
                      </a:solidFill>
                      <a:latin typeface="+mn-lt"/>
                    </a:rPr>
                    <a:t>Shift-reduce</a:t>
                  </a:r>
                  <a:endParaRPr lang="en-CA" sz="2800" dirty="0">
                    <a:solidFill>
                      <a:schemeClr val="tx1"/>
                    </a:solidFill>
                    <a:latin typeface="+mn-lt"/>
                  </a:endParaRPr>
                </a:p>
              </p:txBody>
            </p:sp>
          </p:grpSp>
          <p:sp>
            <p:nvSpPr>
              <p:cNvPr id="14" name="Rectangle 13"/>
              <p:cNvSpPr/>
              <p:nvPr/>
            </p:nvSpPr>
            <p:spPr bwMode="auto">
              <a:xfrm>
                <a:off x="228600" y="2438400"/>
                <a:ext cx="4800600" cy="42672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grpSp>
      </p:grpSp>
      <p:grpSp>
        <p:nvGrpSpPr>
          <p:cNvPr id="26" name="Group 25"/>
          <p:cNvGrpSpPr/>
          <p:nvPr/>
        </p:nvGrpSpPr>
        <p:grpSpPr>
          <a:xfrm>
            <a:off x="5105400" y="1981200"/>
            <a:ext cx="4953000" cy="3439489"/>
            <a:chOff x="5105400" y="1981200"/>
            <a:chExt cx="4953000" cy="3439489"/>
          </a:xfrm>
        </p:grpSpPr>
        <p:sp>
          <p:nvSpPr>
            <p:cNvPr id="16" name="TextBox 15"/>
            <p:cNvSpPr txBox="1"/>
            <p:nvPr/>
          </p:nvSpPr>
          <p:spPr>
            <a:xfrm>
              <a:off x="5410200" y="1981200"/>
              <a:ext cx="4419600" cy="584775"/>
            </a:xfrm>
            <a:prstGeom prst="rect">
              <a:avLst/>
            </a:prstGeom>
            <a:solidFill>
              <a:schemeClr val="accent6">
                <a:lumMod val="40000"/>
                <a:lumOff val="60000"/>
                <a:alpha val="70000"/>
              </a:schemeClr>
            </a:solidFill>
          </p:spPr>
          <p:txBody>
            <a:bodyPr wrap="square" rtlCol="0">
              <a:spAutoFit/>
            </a:bodyPr>
            <a:lstStyle/>
            <a:p>
              <a:r>
                <a:rPr lang="en-CA" sz="3200" dirty="0" smtClean="0">
                  <a:solidFill>
                    <a:schemeClr val="tx1"/>
                  </a:solidFill>
                  <a:latin typeface="+mn-lt"/>
                </a:rPr>
                <a:t>Fisher &amp; Roark (2007)</a:t>
              </a:r>
              <a:endParaRPr lang="en-CA" sz="3200" dirty="0">
                <a:solidFill>
                  <a:schemeClr val="tx1"/>
                </a:solidFill>
                <a:latin typeface="+mn-lt"/>
              </a:endParaRPr>
            </a:p>
          </p:txBody>
        </p:sp>
        <p:grpSp>
          <p:nvGrpSpPr>
            <p:cNvPr id="18" name="Group 16"/>
            <p:cNvGrpSpPr/>
            <p:nvPr/>
          </p:nvGrpSpPr>
          <p:grpSpPr>
            <a:xfrm>
              <a:off x="5105400" y="2667000"/>
              <a:ext cx="4953000" cy="2753689"/>
              <a:chOff x="228600" y="2449886"/>
              <a:chExt cx="5638800" cy="3015520"/>
            </a:xfrm>
          </p:grpSpPr>
          <p:grpSp>
            <p:nvGrpSpPr>
              <p:cNvPr id="25" name="Group 12"/>
              <p:cNvGrpSpPr/>
              <p:nvPr/>
            </p:nvGrpSpPr>
            <p:grpSpPr>
              <a:xfrm>
                <a:off x="304800" y="2514599"/>
                <a:ext cx="5562600" cy="2394781"/>
                <a:chOff x="304800" y="2514599"/>
                <a:chExt cx="5562600" cy="2394781"/>
              </a:xfrm>
            </p:grpSpPr>
            <p:sp>
              <p:nvSpPr>
                <p:cNvPr id="20" name="TextBox 19"/>
                <p:cNvSpPr txBox="1"/>
                <p:nvPr/>
              </p:nvSpPr>
              <p:spPr>
                <a:xfrm>
                  <a:off x="2766645" y="2580382"/>
                  <a:ext cx="2667000" cy="1044827"/>
                </a:xfrm>
                <a:prstGeom prst="rect">
                  <a:avLst/>
                </a:prstGeom>
                <a:noFill/>
              </p:spPr>
              <p:txBody>
                <a:bodyPr wrap="square" rtlCol="0">
                  <a:spAutoFit/>
                </a:bodyPr>
                <a:lstStyle/>
                <a:p>
                  <a:r>
                    <a:rPr lang="en-CA" sz="2800" dirty="0" smtClean="0">
                      <a:solidFill>
                        <a:schemeClr val="tx1"/>
                      </a:solidFill>
                      <a:latin typeface="+mn-lt"/>
                    </a:rPr>
                    <a:t>Only</a:t>
                  </a:r>
                </a:p>
                <a:p>
                  <a:r>
                    <a:rPr lang="en-CA" sz="2800" dirty="0" smtClean="0">
                      <a:solidFill>
                        <a:schemeClr val="tx1"/>
                      </a:solidFill>
                      <a:latin typeface="+mn-lt"/>
                    </a:rPr>
                    <a:t>Segmenter</a:t>
                  </a:r>
                  <a:endParaRPr lang="en-CA" sz="2800" dirty="0">
                    <a:solidFill>
                      <a:schemeClr val="tx1"/>
                    </a:solidFill>
                    <a:latin typeface="+mn-lt"/>
                  </a:endParaRPr>
                </a:p>
              </p:txBody>
            </p:sp>
            <p:sp>
              <p:nvSpPr>
                <p:cNvPr id="21" name="TextBox 20"/>
                <p:cNvSpPr txBox="1"/>
                <p:nvPr/>
              </p:nvSpPr>
              <p:spPr>
                <a:xfrm>
                  <a:off x="304800" y="3999369"/>
                  <a:ext cx="5562600" cy="910011"/>
                </a:xfrm>
                <a:prstGeom prst="rect">
                  <a:avLst/>
                </a:prstGeom>
                <a:noFill/>
              </p:spPr>
              <p:txBody>
                <a:bodyPr wrap="square" rtlCol="0">
                  <a:spAutoFit/>
                </a:bodyPr>
                <a:lstStyle/>
                <a:p>
                  <a:r>
                    <a:rPr lang="en-CA" sz="2400" dirty="0" smtClean="0">
                      <a:solidFill>
                        <a:schemeClr val="tx1"/>
                      </a:solidFill>
                      <a:latin typeface="+mn-lt"/>
                    </a:rPr>
                    <a:t>State-of-the-art performance</a:t>
                  </a:r>
                </a:p>
                <a:p>
                  <a:r>
                    <a:rPr lang="en-CA" sz="2400" dirty="0" smtClean="0">
                      <a:solidFill>
                        <a:schemeClr val="tx1"/>
                      </a:solidFill>
                      <a:latin typeface="+mn-lt"/>
                    </a:rPr>
                    <a:t>Parse-tree features are important </a:t>
                  </a:r>
                  <a:endParaRPr lang="en-CA" sz="2400" dirty="0" smtClean="0">
                    <a:solidFill>
                      <a:srgbClr val="FF0000"/>
                    </a:solidFill>
                    <a:latin typeface="+mn-lt"/>
                  </a:endParaRPr>
                </a:p>
              </p:txBody>
            </p:sp>
            <p:sp>
              <p:nvSpPr>
                <p:cNvPr id="22" name="TextBox 21"/>
                <p:cNvSpPr txBox="1"/>
                <p:nvPr/>
              </p:nvSpPr>
              <p:spPr>
                <a:xfrm>
                  <a:off x="513470" y="2627769"/>
                  <a:ext cx="2057400" cy="954107"/>
                </a:xfrm>
                <a:prstGeom prst="rect">
                  <a:avLst/>
                </a:prstGeom>
                <a:solidFill>
                  <a:srgbClr val="FFCCFF">
                    <a:alpha val="74000"/>
                  </a:srgbClr>
                </a:solidFill>
              </p:spPr>
              <p:txBody>
                <a:bodyPr wrap="square" rtlCol="0">
                  <a:spAutoFit/>
                </a:bodyPr>
                <a:lstStyle/>
                <a:p>
                  <a:r>
                    <a:rPr lang="en-CA" sz="2800" dirty="0" smtClean="0">
                      <a:solidFill>
                        <a:schemeClr val="tx1"/>
                      </a:solidFill>
                      <a:latin typeface="+mn-lt"/>
                    </a:rPr>
                    <a:t>Binary log-linear </a:t>
                  </a:r>
                  <a:endParaRPr lang="en-CA" sz="2800" dirty="0">
                    <a:solidFill>
                      <a:schemeClr val="tx1"/>
                    </a:solidFill>
                    <a:latin typeface="+mn-lt"/>
                  </a:endParaRPr>
                </a:p>
              </p:txBody>
            </p:sp>
            <p:sp>
              <p:nvSpPr>
                <p:cNvPr id="23" name="Double Brace 22"/>
                <p:cNvSpPr/>
                <p:nvPr/>
              </p:nvSpPr>
              <p:spPr bwMode="auto">
                <a:xfrm>
                  <a:off x="2622452" y="2514599"/>
                  <a:ext cx="2724443" cy="1186967"/>
                </a:xfrm>
                <a:prstGeom prst="bracePai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grpSp>
          <p:sp>
            <p:nvSpPr>
              <p:cNvPr id="19" name="Rectangle 18"/>
              <p:cNvSpPr/>
              <p:nvPr/>
            </p:nvSpPr>
            <p:spPr bwMode="auto">
              <a:xfrm>
                <a:off x="228600" y="2449886"/>
                <a:ext cx="5552049" cy="301552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grpSp>
      </p:grpSp>
      <p:sp>
        <p:nvSpPr>
          <p:cNvPr id="27" name="TextBox 26"/>
          <p:cNvSpPr txBox="1"/>
          <p:nvPr/>
        </p:nvSpPr>
        <p:spPr>
          <a:xfrm>
            <a:off x="304800" y="6629400"/>
            <a:ext cx="4419600" cy="584775"/>
          </a:xfrm>
          <a:prstGeom prst="rect">
            <a:avLst/>
          </a:prstGeom>
          <a:solidFill>
            <a:schemeClr val="bg1">
              <a:lumMod val="85000"/>
            </a:schemeClr>
          </a:solidFill>
        </p:spPr>
        <p:txBody>
          <a:bodyPr wrap="square" rtlCol="0">
            <a:spAutoFit/>
          </a:bodyPr>
          <a:lstStyle/>
          <a:p>
            <a:r>
              <a:rPr lang="en-CA" sz="3200" dirty="0" smtClean="0">
                <a:solidFill>
                  <a:schemeClr val="tx1"/>
                </a:solidFill>
                <a:latin typeface="+mn-lt"/>
              </a:rPr>
              <a:t>Instructional manuals</a:t>
            </a:r>
            <a:endParaRPr lang="en-CA" sz="3200" dirty="0">
              <a:solidFill>
                <a:schemeClr val="tx1"/>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Discourse Parsing</a:t>
            </a:r>
            <a:endParaRPr lang="en-CA" dirty="0"/>
          </a:p>
        </p:txBody>
      </p:sp>
      <p:sp>
        <p:nvSpPr>
          <p:cNvPr id="4" name="Date Placeholder 3"/>
          <p:cNvSpPr>
            <a:spLocks noGrp="1"/>
          </p:cNvSpPr>
          <p:nvPr>
            <p:ph type="dt" sz="half" idx="10"/>
          </p:nvPr>
        </p:nvSpPr>
        <p:spPr/>
        <p:txBody>
          <a:bodyPr/>
          <a:lstStyle/>
          <a:p>
            <a:pPr>
              <a:defRPr/>
            </a:pPr>
            <a:fld id="{2A7D6D4E-0396-4D25-8CE6-6B9E25B6F9E1}" type="datetime1">
              <a:rPr lang="en-US" smtClean="0"/>
              <a:pPr>
                <a:defRPr/>
              </a:pPr>
              <a:t>7/11/2012</a:t>
            </a:fld>
            <a:endParaRPr lang="en-US"/>
          </a:p>
        </p:txBody>
      </p:sp>
      <p:sp>
        <p:nvSpPr>
          <p:cNvPr id="5" name="Footer Placeholder 4"/>
          <p:cNvSpPr>
            <a:spLocks noGrp="1"/>
          </p:cNvSpPr>
          <p:nvPr>
            <p:ph type="ftr" sz="quarter" idx="11"/>
          </p:nvPr>
        </p:nvSpPr>
        <p:spPr/>
        <p:txBody>
          <a:bodyPr/>
          <a:lstStyle/>
          <a:p>
            <a:pPr>
              <a:defRPr/>
            </a:pPr>
            <a:r>
              <a:rPr lang="en-US" smtClean="0"/>
              <a:t>© Shafiq Joty</a:t>
            </a:r>
            <a:endParaRPr lang="en-US"/>
          </a:p>
        </p:txBody>
      </p:sp>
      <p:sp>
        <p:nvSpPr>
          <p:cNvPr id="6" name="Slide Number Placeholder 5"/>
          <p:cNvSpPr>
            <a:spLocks noGrp="1"/>
          </p:cNvSpPr>
          <p:nvPr>
            <p:ph type="sldNum" sz="quarter" idx="12"/>
          </p:nvPr>
        </p:nvSpPr>
        <p:spPr/>
        <p:txBody>
          <a:bodyPr/>
          <a:lstStyle/>
          <a:p>
            <a:pPr>
              <a:defRPr/>
            </a:pPr>
            <a:fld id="{21A5F99B-F908-435A-91B8-09D5E4931BB1}" type="slidenum">
              <a:rPr lang="en-US" smtClean="0"/>
              <a:pPr>
                <a:defRPr/>
              </a:pPr>
              <a:t>8</a:t>
            </a:fld>
            <a:endParaRPr lang="en-US"/>
          </a:p>
        </p:txBody>
      </p:sp>
      <p:sp>
        <p:nvSpPr>
          <p:cNvPr id="7" name="TextBox 6"/>
          <p:cNvSpPr txBox="1"/>
          <p:nvPr/>
        </p:nvSpPr>
        <p:spPr>
          <a:xfrm>
            <a:off x="457200" y="1524000"/>
            <a:ext cx="8763000" cy="523220"/>
          </a:xfrm>
          <a:prstGeom prst="rect">
            <a:avLst/>
          </a:prstGeom>
          <a:solidFill>
            <a:schemeClr val="accent2">
              <a:lumMod val="40000"/>
              <a:lumOff val="60000"/>
              <a:alpha val="41000"/>
            </a:schemeClr>
          </a:solidFill>
        </p:spPr>
        <p:txBody>
          <a:bodyPr wrap="square" rtlCol="0">
            <a:spAutoFit/>
          </a:bodyPr>
          <a:lstStyle/>
          <a:p>
            <a:r>
              <a:rPr lang="en-CA" sz="2800" dirty="0" smtClean="0">
                <a:solidFill>
                  <a:schemeClr val="tx1"/>
                </a:solidFill>
                <a:latin typeface="+mn-lt"/>
              </a:rPr>
              <a:t>Assume a sentence is already segmented into EDUs.  </a:t>
            </a:r>
            <a:endParaRPr lang="en-CA" sz="2800" dirty="0">
              <a:solidFill>
                <a:schemeClr val="tx1"/>
              </a:solidFill>
              <a:latin typeface="+mn-lt"/>
            </a:endParaRPr>
          </a:p>
        </p:txBody>
      </p:sp>
      <p:sp>
        <p:nvSpPr>
          <p:cNvPr id="10" name="TextBox 9"/>
          <p:cNvSpPr txBox="1"/>
          <p:nvPr/>
        </p:nvSpPr>
        <p:spPr>
          <a:xfrm>
            <a:off x="7162800" y="4038600"/>
            <a:ext cx="2514600" cy="584775"/>
          </a:xfrm>
          <a:prstGeom prst="rect">
            <a:avLst/>
          </a:prstGeom>
          <a:solidFill>
            <a:schemeClr val="accent2">
              <a:lumMod val="20000"/>
              <a:lumOff val="80000"/>
            </a:schemeClr>
          </a:solidFill>
          <a:ln>
            <a:solidFill>
              <a:schemeClr val="tx1"/>
            </a:solidFill>
          </a:ln>
        </p:spPr>
        <p:txBody>
          <a:bodyPr wrap="square" rtlCol="0" anchor="ctr" anchorCtr="1">
            <a:spAutoFit/>
          </a:bodyPr>
          <a:lstStyle/>
          <a:p>
            <a:r>
              <a:rPr lang="en-CA" sz="3200" dirty="0" smtClean="0">
                <a:solidFill>
                  <a:schemeClr val="tx1"/>
                </a:solidFill>
                <a:latin typeface="+mn-lt"/>
              </a:rPr>
              <a:t>Label</a:t>
            </a:r>
            <a:endParaRPr lang="en-CA" sz="3200" dirty="0">
              <a:solidFill>
                <a:schemeClr val="tx1"/>
              </a:solidFill>
              <a:latin typeface="+mn-lt"/>
            </a:endParaRPr>
          </a:p>
        </p:txBody>
      </p:sp>
      <p:sp>
        <p:nvSpPr>
          <p:cNvPr id="12" name="Oval 11"/>
          <p:cNvSpPr/>
          <p:nvPr/>
        </p:nvSpPr>
        <p:spPr bwMode="auto">
          <a:xfrm>
            <a:off x="76200" y="6400800"/>
            <a:ext cx="685800" cy="6858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n-lt"/>
              </a:rPr>
              <a:t>e</a:t>
            </a:r>
            <a:r>
              <a:rPr kumimoji="0" lang="en-CA" sz="2000" b="0" i="0" u="none" strike="noStrike" cap="none" normalizeH="0" baseline="-25000" dirty="0" smtClean="0">
                <a:ln>
                  <a:noFill/>
                </a:ln>
                <a:solidFill>
                  <a:schemeClr val="tx1"/>
                </a:solidFill>
                <a:effectLst/>
                <a:latin typeface="+mn-lt"/>
              </a:rPr>
              <a:t>1</a:t>
            </a:r>
            <a:endParaRPr kumimoji="0" lang="en-CA" sz="2500" b="0" i="0" u="none" strike="noStrike" cap="none" normalizeH="0" baseline="-25000" dirty="0" smtClean="0">
              <a:ln>
                <a:noFill/>
              </a:ln>
              <a:solidFill>
                <a:schemeClr val="tx1"/>
              </a:solidFill>
              <a:effectLst/>
              <a:latin typeface="+mn-lt"/>
            </a:endParaRPr>
          </a:p>
        </p:txBody>
      </p:sp>
      <p:sp>
        <p:nvSpPr>
          <p:cNvPr id="13" name="Oval 12"/>
          <p:cNvSpPr/>
          <p:nvPr/>
        </p:nvSpPr>
        <p:spPr bwMode="auto">
          <a:xfrm>
            <a:off x="1143000" y="6400800"/>
            <a:ext cx="685800" cy="6858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n-lt"/>
              </a:rPr>
              <a:t>e</a:t>
            </a:r>
            <a:r>
              <a:rPr kumimoji="0" lang="en-CA" sz="2000" b="0" i="0" u="none" strike="noStrike" cap="none" normalizeH="0" baseline="-25000" dirty="0" smtClean="0">
                <a:ln>
                  <a:noFill/>
                </a:ln>
                <a:solidFill>
                  <a:schemeClr val="tx1"/>
                </a:solidFill>
                <a:effectLst/>
                <a:latin typeface="+mn-lt"/>
              </a:rPr>
              <a:t>2</a:t>
            </a:r>
            <a:endParaRPr kumimoji="0" lang="en-CA" sz="2500" b="0" i="0" u="none" strike="noStrike" cap="none" normalizeH="0" baseline="-25000" dirty="0" smtClean="0">
              <a:ln>
                <a:noFill/>
              </a:ln>
              <a:solidFill>
                <a:schemeClr val="tx1"/>
              </a:solidFill>
              <a:effectLst/>
              <a:latin typeface="+mn-lt"/>
            </a:endParaRPr>
          </a:p>
        </p:txBody>
      </p:sp>
      <p:sp>
        <p:nvSpPr>
          <p:cNvPr id="15" name="Oval 14"/>
          <p:cNvSpPr/>
          <p:nvPr/>
        </p:nvSpPr>
        <p:spPr bwMode="auto">
          <a:xfrm>
            <a:off x="1905000" y="6400800"/>
            <a:ext cx="685800" cy="6858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n-lt"/>
              </a:rPr>
              <a:t>e</a:t>
            </a:r>
            <a:r>
              <a:rPr kumimoji="0" lang="en-CA" sz="2000" b="0" i="0" u="none" strike="noStrike" cap="none" normalizeH="0" baseline="-25000" dirty="0" smtClean="0">
                <a:ln>
                  <a:noFill/>
                </a:ln>
                <a:solidFill>
                  <a:schemeClr val="tx1"/>
                </a:solidFill>
                <a:effectLst/>
                <a:latin typeface="+mn-lt"/>
              </a:rPr>
              <a:t>3</a:t>
            </a:r>
            <a:endParaRPr kumimoji="0" lang="en-CA" sz="2500" b="0" i="0" u="none" strike="noStrike" cap="none" normalizeH="0" baseline="-25000" dirty="0" smtClean="0">
              <a:ln>
                <a:noFill/>
              </a:ln>
              <a:solidFill>
                <a:schemeClr val="tx1"/>
              </a:solidFill>
              <a:effectLst/>
              <a:latin typeface="+mn-lt"/>
            </a:endParaRPr>
          </a:p>
        </p:txBody>
      </p:sp>
      <p:sp>
        <p:nvSpPr>
          <p:cNvPr id="16" name="TextBox 15"/>
          <p:cNvSpPr txBox="1"/>
          <p:nvPr/>
        </p:nvSpPr>
        <p:spPr>
          <a:xfrm>
            <a:off x="1371600" y="5695890"/>
            <a:ext cx="990600" cy="400110"/>
          </a:xfrm>
          <a:prstGeom prst="rect">
            <a:avLst/>
          </a:prstGeom>
          <a:noFill/>
          <a:ln>
            <a:solidFill>
              <a:schemeClr val="tx1"/>
            </a:solidFill>
          </a:ln>
        </p:spPr>
        <p:txBody>
          <a:bodyPr wrap="square" rtlCol="0" anchor="ctr" anchorCtr="1">
            <a:spAutoFit/>
          </a:bodyPr>
          <a:lstStyle/>
          <a:p>
            <a:r>
              <a:rPr lang="en-CA" sz="2000" dirty="0" smtClean="0">
                <a:solidFill>
                  <a:schemeClr val="tx1"/>
                </a:solidFill>
                <a:latin typeface="+mn-lt"/>
              </a:rPr>
              <a:t>e</a:t>
            </a:r>
            <a:r>
              <a:rPr lang="en-CA" sz="2000" baseline="-25000" dirty="0" smtClean="0">
                <a:solidFill>
                  <a:schemeClr val="tx1"/>
                </a:solidFill>
                <a:latin typeface="+mn-lt"/>
              </a:rPr>
              <a:t>2-3</a:t>
            </a:r>
          </a:p>
        </p:txBody>
      </p:sp>
      <p:cxnSp>
        <p:nvCxnSpPr>
          <p:cNvPr id="18" name="Straight Connector 17"/>
          <p:cNvCxnSpPr/>
          <p:nvPr/>
        </p:nvCxnSpPr>
        <p:spPr bwMode="auto">
          <a:xfrm flipH="1">
            <a:off x="1600200" y="6096000"/>
            <a:ext cx="304801" cy="3048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0" name="Straight Connector 19"/>
          <p:cNvCxnSpPr>
            <a:endCxn id="15" idx="0"/>
          </p:cNvCxnSpPr>
          <p:nvPr/>
        </p:nvCxnSpPr>
        <p:spPr bwMode="auto">
          <a:xfrm>
            <a:off x="1905000" y="6096000"/>
            <a:ext cx="342900" cy="30480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4" name="TextBox 23"/>
          <p:cNvSpPr txBox="1"/>
          <p:nvPr/>
        </p:nvSpPr>
        <p:spPr>
          <a:xfrm>
            <a:off x="457200" y="5010090"/>
            <a:ext cx="990600" cy="400110"/>
          </a:xfrm>
          <a:prstGeom prst="rect">
            <a:avLst/>
          </a:prstGeom>
          <a:noFill/>
          <a:ln>
            <a:solidFill>
              <a:schemeClr val="tx1"/>
            </a:solidFill>
          </a:ln>
        </p:spPr>
        <p:txBody>
          <a:bodyPr wrap="square" rtlCol="0" anchor="ctr" anchorCtr="1">
            <a:spAutoFit/>
          </a:bodyPr>
          <a:lstStyle/>
          <a:p>
            <a:r>
              <a:rPr lang="en-CA" sz="2000" dirty="0" smtClean="0">
                <a:solidFill>
                  <a:schemeClr val="tx1"/>
                </a:solidFill>
                <a:latin typeface="+mn-lt"/>
              </a:rPr>
              <a:t>e</a:t>
            </a:r>
            <a:r>
              <a:rPr lang="en-CA" sz="2000" baseline="-25000" dirty="0" smtClean="0">
                <a:solidFill>
                  <a:schemeClr val="tx1"/>
                </a:solidFill>
                <a:latin typeface="+mn-lt"/>
              </a:rPr>
              <a:t>1-3</a:t>
            </a:r>
          </a:p>
        </p:txBody>
      </p:sp>
      <p:cxnSp>
        <p:nvCxnSpPr>
          <p:cNvPr id="26" name="Straight Connector 25"/>
          <p:cNvCxnSpPr>
            <a:stCxn id="24" idx="2"/>
            <a:endCxn id="12" idx="0"/>
          </p:cNvCxnSpPr>
          <p:nvPr/>
        </p:nvCxnSpPr>
        <p:spPr bwMode="auto">
          <a:xfrm flipH="1">
            <a:off x="419100" y="5410200"/>
            <a:ext cx="533400" cy="9906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8" name="Straight Connector 27"/>
          <p:cNvCxnSpPr>
            <a:stCxn id="24" idx="2"/>
            <a:endCxn id="16" idx="1"/>
          </p:cNvCxnSpPr>
          <p:nvPr/>
        </p:nvCxnSpPr>
        <p:spPr bwMode="auto">
          <a:xfrm>
            <a:off x="952500" y="5410200"/>
            <a:ext cx="419100" cy="485745"/>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33" name="Oval 32"/>
          <p:cNvSpPr/>
          <p:nvPr/>
        </p:nvSpPr>
        <p:spPr bwMode="auto">
          <a:xfrm>
            <a:off x="2895600" y="6477000"/>
            <a:ext cx="685800" cy="6858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n-lt"/>
              </a:rPr>
              <a:t>e</a:t>
            </a:r>
            <a:r>
              <a:rPr kumimoji="0" lang="en-CA" sz="2000" b="0" i="0" u="none" strike="noStrike" cap="none" normalizeH="0" baseline="-25000" dirty="0" smtClean="0">
                <a:ln>
                  <a:noFill/>
                </a:ln>
                <a:solidFill>
                  <a:schemeClr val="tx1"/>
                </a:solidFill>
                <a:effectLst/>
                <a:latin typeface="+mn-lt"/>
              </a:rPr>
              <a:t>1</a:t>
            </a:r>
            <a:endParaRPr kumimoji="0" lang="en-CA" sz="2500" b="0" i="0" u="none" strike="noStrike" cap="none" normalizeH="0" baseline="-25000" dirty="0" smtClean="0">
              <a:ln>
                <a:noFill/>
              </a:ln>
              <a:solidFill>
                <a:schemeClr val="tx1"/>
              </a:solidFill>
              <a:effectLst/>
              <a:latin typeface="+mn-lt"/>
            </a:endParaRPr>
          </a:p>
        </p:txBody>
      </p:sp>
      <p:sp>
        <p:nvSpPr>
          <p:cNvPr id="34" name="Oval 33"/>
          <p:cNvSpPr/>
          <p:nvPr/>
        </p:nvSpPr>
        <p:spPr bwMode="auto">
          <a:xfrm>
            <a:off x="3657600" y="6477000"/>
            <a:ext cx="685800" cy="6858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n-lt"/>
              </a:rPr>
              <a:t>e</a:t>
            </a:r>
            <a:r>
              <a:rPr kumimoji="0" lang="en-CA" sz="2000" b="0" i="0" u="none" strike="noStrike" cap="none" normalizeH="0" baseline="-25000" dirty="0" smtClean="0">
                <a:ln>
                  <a:noFill/>
                </a:ln>
                <a:solidFill>
                  <a:schemeClr val="tx1"/>
                </a:solidFill>
                <a:effectLst/>
                <a:latin typeface="+mn-lt"/>
              </a:rPr>
              <a:t>2</a:t>
            </a:r>
            <a:endParaRPr kumimoji="0" lang="en-CA" sz="2500" b="0" i="0" u="none" strike="noStrike" cap="none" normalizeH="0" baseline="-25000" dirty="0" smtClean="0">
              <a:ln>
                <a:noFill/>
              </a:ln>
              <a:solidFill>
                <a:schemeClr val="tx1"/>
              </a:solidFill>
              <a:effectLst/>
              <a:latin typeface="+mn-lt"/>
            </a:endParaRPr>
          </a:p>
        </p:txBody>
      </p:sp>
      <p:sp>
        <p:nvSpPr>
          <p:cNvPr id="35" name="Oval 34"/>
          <p:cNvSpPr/>
          <p:nvPr/>
        </p:nvSpPr>
        <p:spPr bwMode="auto">
          <a:xfrm>
            <a:off x="4724400" y="6477000"/>
            <a:ext cx="685800" cy="6858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n-lt"/>
              </a:rPr>
              <a:t>e</a:t>
            </a:r>
            <a:r>
              <a:rPr kumimoji="0" lang="en-CA" sz="2000" b="0" i="0" u="none" strike="noStrike" cap="none" normalizeH="0" baseline="-25000" dirty="0" smtClean="0">
                <a:ln>
                  <a:noFill/>
                </a:ln>
                <a:solidFill>
                  <a:schemeClr val="tx1"/>
                </a:solidFill>
                <a:effectLst/>
                <a:latin typeface="+mn-lt"/>
              </a:rPr>
              <a:t>3</a:t>
            </a:r>
            <a:endParaRPr kumimoji="0" lang="en-CA" sz="2500" b="0" i="0" u="none" strike="noStrike" cap="none" normalizeH="0" baseline="-25000" dirty="0" smtClean="0">
              <a:ln>
                <a:noFill/>
              </a:ln>
              <a:solidFill>
                <a:schemeClr val="tx1"/>
              </a:solidFill>
              <a:effectLst/>
              <a:latin typeface="+mn-lt"/>
            </a:endParaRPr>
          </a:p>
        </p:txBody>
      </p:sp>
      <p:sp>
        <p:nvSpPr>
          <p:cNvPr id="36" name="TextBox 35"/>
          <p:cNvSpPr txBox="1"/>
          <p:nvPr/>
        </p:nvSpPr>
        <p:spPr>
          <a:xfrm>
            <a:off x="3124200" y="5772090"/>
            <a:ext cx="990600" cy="400110"/>
          </a:xfrm>
          <a:prstGeom prst="rect">
            <a:avLst/>
          </a:prstGeom>
          <a:noFill/>
          <a:ln>
            <a:solidFill>
              <a:schemeClr val="tx1"/>
            </a:solidFill>
          </a:ln>
        </p:spPr>
        <p:txBody>
          <a:bodyPr wrap="square" rtlCol="0" anchor="ctr" anchorCtr="1">
            <a:spAutoFit/>
          </a:bodyPr>
          <a:lstStyle/>
          <a:p>
            <a:r>
              <a:rPr lang="en-CA" sz="2000" dirty="0" smtClean="0">
                <a:solidFill>
                  <a:schemeClr val="tx1"/>
                </a:solidFill>
                <a:latin typeface="+mn-lt"/>
              </a:rPr>
              <a:t>e</a:t>
            </a:r>
            <a:r>
              <a:rPr lang="en-CA" sz="2000" baseline="-25000" dirty="0" smtClean="0">
                <a:solidFill>
                  <a:schemeClr val="tx1"/>
                </a:solidFill>
                <a:latin typeface="+mn-lt"/>
              </a:rPr>
              <a:t>1-2</a:t>
            </a:r>
          </a:p>
        </p:txBody>
      </p:sp>
      <p:cxnSp>
        <p:nvCxnSpPr>
          <p:cNvPr id="37" name="Straight Connector 36"/>
          <p:cNvCxnSpPr/>
          <p:nvPr/>
        </p:nvCxnSpPr>
        <p:spPr bwMode="auto">
          <a:xfrm flipH="1">
            <a:off x="3352800" y="6172200"/>
            <a:ext cx="290936" cy="3048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3619500" y="6172200"/>
            <a:ext cx="266700" cy="30480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39" name="TextBox 38"/>
          <p:cNvSpPr txBox="1"/>
          <p:nvPr/>
        </p:nvSpPr>
        <p:spPr>
          <a:xfrm>
            <a:off x="3810000" y="5029200"/>
            <a:ext cx="990600" cy="400110"/>
          </a:xfrm>
          <a:prstGeom prst="rect">
            <a:avLst/>
          </a:prstGeom>
          <a:noFill/>
          <a:ln>
            <a:solidFill>
              <a:schemeClr val="tx1"/>
            </a:solidFill>
          </a:ln>
        </p:spPr>
        <p:txBody>
          <a:bodyPr wrap="square" rtlCol="0" anchor="ctr" anchorCtr="1">
            <a:spAutoFit/>
          </a:bodyPr>
          <a:lstStyle/>
          <a:p>
            <a:r>
              <a:rPr lang="en-CA" sz="2000" dirty="0" smtClean="0">
                <a:solidFill>
                  <a:schemeClr val="tx1"/>
                </a:solidFill>
                <a:latin typeface="+mn-lt"/>
              </a:rPr>
              <a:t>e</a:t>
            </a:r>
            <a:r>
              <a:rPr lang="en-CA" sz="2000" baseline="-25000" dirty="0" smtClean="0">
                <a:solidFill>
                  <a:schemeClr val="tx1"/>
                </a:solidFill>
                <a:latin typeface="+mn-lt"/>
              </a:rPr>
              <a:t>1-3</a:t>
            </a:r>
          </a:p>
        </p:txBody>
      </p:sp>
      <p:cxnSp>
        <p:nvCxnSpPr>
          <p:cNvPr id="49" name="Straight Connector 48"/>
          <p:cNvCxnSpPr>
            <a:stCxn id="39" idx="2"/>
          </p:cNvCxnSpPr>
          <p:nvPr/>
        </p:nvCxnSpPr>
        <p:spPr bwMode="auto">
          <a:xfrm flipH="1">
            <a:off x="4038600" y="5429310"/>
            <a:ext cx="266700" cy="28569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52" name="Straight Connector 51"/>
          <p:cNvCxnSpPr>
            <a:stCxn id="39" idx="2"/>
            <a:endCxn id="35" idx="0"/>
          </p:cNvCxnSpPr>
          <p:nvPr/>
        </p:nvCxnSpPr>
        <p:spPr bwMode="auto">
          <a:xfrm>
            <a:off x="4305300" y="5429310"/>
            <a:ext cx="762000" cy="104769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nvGrpSpPr>
          <p:cNvPr id="68" name="Group 67"/>
          <p:cNvGrpSpPr/>
          <p:nvPr/>
        </p:nvGrpSpPr>
        <p:grpSpPr>
          <a:xfrm>
            <a:off x="3276600" y="2971800"/>
            <a:ext cx="3505200" cy="889575"/>
            <a:chOff x="3276600" y="2971800"/>
            <a:chExt cx="3505200" cy="889575"/>
          </a:xfrm>
        </p:grpSpPr>
        <p:sp>
          <p:nvSpPr>
            <p:cNvPr id="8" name="TextBox 7"/>
            <p:cNvSpPr txBox="1"/>
            <p:nvPr/>
          </p:nvSpPr>
          <p:spPr>
            <a:xfrm>
              <a:off x="3276600" y="3276600"/>
              <a:ext cx="3505200" cy="584775"/>
            </a:xfrm>
            <a:prstGeom prst="rect">
              <a:avLst/>
            </a:prstGeom>
            <a:solidFill>
              <a:schemeClr val="accent2">
                <a:lumMod val="20000"/>
                <a:lumOff val="80000"/>
              </a:schemeClr>
            </a:solidFill>
          </p:spPr>
          <p:txBody>
            <a:bodyPr wrap="square" rtlCol="0">
              <a:spAutoFit/>
            </a:bodyPr>
            <a:lstStyle/>
            <a:p>
              <a:r>
                <a:rPr lang="en-CA" sz="3200" dirty="0" smtClean="0">
                  <a:solidFill>
                    <a:schemeClr val="tx1"/>
                  </a:solidFill>
                  <a:latin typeface="+mn-lt"/>
                </a:rPr>
                <a:t>Discourse parsing</a:t>
              </a:r>
              <a:endParaRPr lang="en-CA" sz="3200" dirty="0">
                <a:solidFill>
                  <a:schemeClr val="tx1"/>
                </a:solidFill>
                <a:latin typeface="+mn-lt"/>
              </a:endParaRPr>
            </a:p>
          </p:txBody>
        </p:sp>
        <p:sp>
          <p:nvSpPr>
            <p:cNvPr id="64" name="Down Arrow 63"/>
            <p:cNvSpPr/>
            <p:nvPr/>
          </p:nvSpPr>
          <p:spPr bwMode="auto">
            <a:xfrm>
              <a:off x="4495800" y="2971800"/>
              <a:ext cx="533400" cy="457200"/>
            </a:xfrm>
            <a:prstGeom prst="downArrow">
              <a:avLst>
                <a:gd name="adj1" fmla="val 50000"/>
                <a:gd name="adj2" fmla="val 52778"/>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grpSp>
      <p:grpSp>
        <p:nvGrpSpPr>
          <p:cNvPr id="66" name="Group 65"/>
          <p:cNvGrpSpPr/>
          <p:nvPr/>
        </p:nvGrpSpPr>
        <p:grpSpPr>
          <a:xfrm>
            <a:off x="3276600" y="2209800"/>
            <a:ext cx="3124200" cy="762000"/>
            <a:chOff x="3276600" y="2209800"/>
            <a:chExt cx="3124200" cy="762000"/>
          </a:xfrm>
        </p:grpSpPr>
        <p:grpSp>
          <p:nvGrpSpPr>
            <p:cNvPr id="63" name="Group 62"/>
            <p:cNvGrpSpPr/>
            <p:nvPr/>
          </p:nvGrpSpPr>
          <p:grpSpPr>
            <a:xfrm>
              <a:off x="3352800" y="2286000"/>
              <a:ext cx="2895600" cy="609600"/>
              <a:chOff x="3429000" y="2286000"/>
              <a:chExt cx="3048000" cy="685800"/>
            </a:xfrm>
          </p:grpSpPr>
          <p:sp>
            <p:nvSpPr>
              <p:cNvPr id="60" name="Oval 59"/>
              <p:cNvSpPr/>
              <p:nvPr/>
            </p:nvSpPr>
            <p:spPr bwMode="auto">
              <a:xfrm>
                <a:off x="3429000" y="2286000"/>
                <a:ext cx="685800" cy="685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n-lt"/>
                  </a:rPr>
                  <a:t>e</a:t>
                </a:r>
                <a:r>
                  <a:rPr kumimoji="0" lang="en-CA" sz="2000" b="0" i="0" u="none" strike="noStrike" cap="none" normalizeH="0" baseline="-25000" dirty="0" smtClean="0">
                    <a:ln>
                      <a:noFill/>
                    </a:ln>
                    <a:solidFill>
                      <a:schemeClr val="tx1"/>
                    </a:solidFill>
                    <a:effectLst/>
                    <a:latin typeface="+mn-lt"/>
                  </a:rPr>
                  <a:t>1</a:t>
                </a:r>
                <a:endParaRPr kumimoji="0" lang="en-CA" sz="2500" b="0" i="0" u="none" strike="noStrike" cap="none" normalizeH="0" baseline="-25000" dirty="0" smtClean="0">
                  <a:ln>
                    <a:noFill/>
                  </a:ln>
                  <a:solidFill>
                    <a:schemeClr val="tx1"/>
                  </a:solidFill>
                  <a:effectLst/>
                  <a:latin typeface="+mn-lt"/>
                </a:endParaRPr>
              </a:p>
            </p:txBody>
          </p:sp>
          <p:sp>
            <p:nvSpPr>
              <p:cNvPr id="61" name="Oval 60"/>
              <p:cNvSpPr/>
              <p:nvPr/>
            </p:nvSpPr>
            <p:spPr bwMode="auto">
              <a:xfrm>
                <a:off x="4572000" y="2286000"/>
                <a:ext cx="685800" cy="685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n-lt"/>
                  </a:rPr>
                  <a:t>e</a:t>
                </a:r>
                <a:r>
                  <a:rPr kumimoji="0" lang="en-CA" sz="2000" b="0" i="0" u="none" strike="noStrike" cap="none" normalizeH="0" baseline="-25000" dirty="0" smtClean="0">
                    <a:ln>
                      <a:noFill/>
                    </a:ln>
                    <a:solidFill>
                      <a:schemeClr val="tx1"/>
                    </a:solidFill>
                    <a:effectLst/>
                    <a:latin typeface="+mn-lt"/>
                  </a:rPr>
                  <a:t>2</a:t>
                </a:r>
                <a:endParaRPr kumimoji="0" lang="en-CA" sz="2500" b="0" i="0" u="none" strike="noStrike" cap="none" normalizeH="0" baseline="-25000" dirty="0" smtClean="0">
                  <a:ln>
                    <a:noFill/>
                  </a:ln>
                  <a:solidFill>
                    <a:schemeClr val="tx1"/>
                  </a:solidFill>
                  <a:effectLst/>
                  <a:latin typeface="+mn-lt"/>
                </a:endParaRPr>
              </a:p>
            </p:txBody>
          </p:sp>
          <p:sp>
            <p:nvSpPr>
              <p:cNvPr id="62" name="Oval 61"/>
              <p:cNvSpPr/>
              <p:nvPr/>
            </p:nvSpPr>
            <p:spPr bwMode="auto">
              <a:xfrm>
                <a:off x="5791200" y="2286000"/>
                <a:ext cx="685800" cy="685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n-lt"/>
                  </a:rPr>
                  <a:t>e</a:t>
                </a:r>
                <a:r>
                  <a:rPr kumimoji="0" lang="en-CA" sz="2000" b="0" i="0" u="none" strike="noStrike" cap="none" normalizeH="0" baseline="-25000" dirty="0" smtClean="0">
                    <a:ln>
                      <a:noFill/>
                    </a:ln>
                    <a:solidFill>
                      <a:schemeClr val="tx1"/>
                    </a:solidFill>
                    <a:effectLst/>
                    <a:latin typeface="+mn-lt"/>
                  </a:rPr>
                  <a:t>3</a:t>
                </a:r>
                <a:endParaRPr kumimoji="0" lang="en-CA" sz="2500" b="0" i="0" u="none" strike="noStrike" cap="none" normalizeH="0" baseline="-25000" dirty="0" smtClean="0">
                  <a:ln>
                    <a:noFill/>
                  </a:ln>
                  <a:solidFill>
                    <a:schemeClr val="tx1"/>
                  </a:solidFill>
                  <a:effectLst/>
                  <a:latin typeface="+mn-lt"/>
                </a:endParaRPr>
              </a:p>
            </p:txBody>
          </p:sp>
        </p:grpSp>
        <p:sp>
          <p:nvSpPr>
            <p:cNvPr id="65" name="Rectangle 64"/>
            <p:cNvSpPr/>
            <p:nvPr/>
          </p:nvSpPr>
          <p:spPr bwMode="auto">
            <a:xfrm>
              <a:off x="3276600" y="2209800"/>
              <a:ext cx="3124200" cy="762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grpSp>
      <p:grpSp>
        <p:nvGrpSpPr>
          <p:cNvPr id="69" name="Group 68"/>
          <p:cNvGrpSpPr/>
          <p:nvPr/>
        </p:nvGrpSpPr>
        <p:grpSpPr>
          <a:xfrm>
            <a:off x="1295400" y="3800541"/>
            <a:ext cx="2514600" cy="975234"/>
            <a:chOff x="1295400" y="3800541"/>
            <a:chExt cx="2514600" cy="975234"/>
          </a:xfrm>
        </p:grpSpPr>
        <p:sp>
          <p:nvSpPr>
            <p:cNvPr id="9" name="TextBox 8"/>
            <p:cNvSpPr txBox="1"/>
            <p:nvPr/>
          </p:nvSpPr>
          <p:spPr>
            <a:xfrm>
              <a:off x="1295400" y="4191000"/>
              <a:ext cx="2514600" cy="584775"/>
            </a:xfrm>
            <a:prstGeom prst="rect">
              <a:avLst/>
            </a:prstGeom>
            <a:solidFill>
              <a:schemeClr val="accent2">
                <a:lumMod val="20000"/>
                <a:lumOff val="80000"/>
              </a:schemeClr>
            </a:solidFill>
            <a:ln>
              <a:solidFill>
                <a:schemeClr val="tx1"/>
              </a:solidFill>
            </a:ln>
          </p:spPr>
          <p:txBody>
            <a:bodyPr wrap="square" rtlCol="0" anchor="ctr" anchorCtr="1">
              <a:spAutoFit/>
            </a:bodyPr>
            <a:lstStyle/>
            <a:p>
              <a:r>
                <a:rPr lang="en-CA" sz="3200" dirty="0" smtClean="0">
                  <a:solidFill>
                    <a:schemeClr val="tx1"/>
                  </a:solidFill>
                  <a:latin typeface="+mn-lt"/>
                </a:rPr>
                <a:t>Structure</a:t>
              </a:r>
              <a:endParaRPr lang="en-CA" sz="3200" dirty="0">
                <a:solidFill>
                  <a:schemeClr val="tx1"/>
                </a:solidFill>
                <a:latin typeface="+mn-lt"/>
              </a:endParaRPr>
            </a:p>
          </p:txBody>
        </p:sp>
        <p:sp>
          <p:nvSpPr>
            <p:cNvPr id="67" name="Down Arrow 66"/>
            <p:cNvSpPr/>
            <p:nvPr/>
          </p:nvSpPr>
          <p:spPr bwMode="auto">
            <a:xfrm rot="2547287">
              <a:off x="2941638" y="3800541"/>
              <a:ext cx="398564" cy="516997"/>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grpSp>
      <p:cxnSp>
        <p:nvCxnSpPr>
          <p:cNvPr id="71" name="Straight Connector 70"/>
          <p:cNvCxnSpPr/>
          <p:nvPr/>
        </p:nvCxnSpPr>
        <p:spPr bwMode="auto">
          <a:xfrm>
            <a:off x="2743200" y="5562600"/>
            <a:ext cx="0" cy="1524000"/>
          </a:xfrm>
          <a:prstGeom prst="line">
            <a:avLst/>
          </a:prstGeom>
          <a:solidFill>
            <a:srgbClr val="00B8FF"/>
          </a:solidFill>
          <a:ln w="31750" cap="flat" cmpd="sng" algn="ctr">
            <a:solidFill>
              <a:srgbClr val="0000FF"/>
            </a:solidFill>
            <a:prstDash val="solid"/>
            <a:round/>
            <a:headEnd type="none" w="med" len="med"/>
            <a:tailEnd type="none" w="med" len="med"/>
          </a:ln>
          <a:effectLst/>
        </p:spPr>
      </p:cxnSp>
      <p:sp>
        <p:nvSpPr>
          <p:cNvPr id="73" name="Down Arrow 72"/>
          <p:cNvSpPr/>
          <p:nvPr/>
        </p:nvSpPr>
        <p:spPr bwMode="auto">
          <a:xfrm rot="18829464">
            <a:off x="6750106" y="3723793"/>
            <a:ext cx="398564" cy="504516"/>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500" b="0" i="0" u="none" strike="noStrike" cap="none" normalizeH="0" baseline="0" smtClean="0">
              <a:ln>
                <a:noFill/>
              </a:ln>
              <a:solidFill>
                <a:schemeClr val="bg1"/>
              </a:solidFill>
              <a:effectLst/>
              <a:latin typeface="Times New Roman" pitchFamily="18" charset="0"/>
            </a:endParaRPr>
          </a:p>
        </p:txBody>
      </p:sp>
      <p:sp>
        <p:nvSpPr>
          <p:cNvPr id="74" name="Oval 73"/>
          <p:cNvSpPr/>
          <p:nvPr/>
        </p:nvSpPr>
        <p:spPr bwMode="auto">
          <a:xfrm>
            <a:off x="6705600" y="6419910"/>
            <a:ext cx="685800" cy="6858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n-lt"/>
              </a:rPr>
              <a:t>e</a:t>
            </a:r>
            <a:r>
              <a:rPr kumimoji="0" lang="en-CA" sz="2000" b="0" i="0" u="none" strike="noStrike" cap="none" normalizeH="0" baseline="-25000" dirty="0" smtClean="0">
                <a:ln>
                  <a:noFill/>
                </a:ln>
                <a:solidFill>
                  <a:schemeClr val="tx1"/>
                </a:solidFill>
                <a:effectLst/>
                <a:latin typeface="+mn-lt"/>
              </a:rPr>
              <a:t>1</a:t>
            </a:r>
            <a:endParaRPr kumimoji="0" lang="en-CA" sz="2500" b="0" i="0" u="none" strike="noStrike" cap="none" normalizeH="0" baseline="-25000" dirty="0" smtClean="0">
              <a:ln>
                <a:noFill/>
              </a:ln>
              <a:solidFill>
                <a:schemeClr val="tx1"/>
              </a:solidFill>
              <a:effectLst/>
              <a:latin typeface="+mn-lt"/>
            </a:endParaRPr>
          </a:p>
        </p:txBody>
      </p:sp>
      <p:sp>
        <p:nvSpPr>
          <p:cNvPr id="75" name="Oval 74"/>
          <p:cNvSpPr/>
          <p:nvPr/>
        </p:nvSpPr>
        <p:spPr bwMode="auto">
          <a:xfrm>
            <a:off x="7772400" y="6419910"/>
            <a:ext cx="685800" cy="6858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n-lt"/>
              </a:rPr>
              <a:t>e</a:t>
            </a:r>
            <a:r>
              <a:rPr kumimoji="0" lang="en-CA" sz="2000" b="0" i="0" u="none" strike="noStrike" cap="none" normalizeH="0" baseline="-25000" dirty="0" smtClean="0">
                <a:ln>
                  <a:noFill/>
                </a:ln>
                <a:solidFill>
                  <a:schemeClr val="tx1"/>
                </a:solidFill>
                <a:effectLst/>
                <a:latin typeface="+mn-lt"/>
              </a:rPr>
              <a:t>2</a:t>
            </a:r>
            <a:endParaRPr kumimoji="0" lang="en-CA" sz="2500" b="0" i="0" u="none" strike="noStrike" cap="none" normalizeH="0" baseline="-25000" dirty="0" smtClean="0">
              <a:ln>
                <a:noFill/>
              </a:ln>
              <a:solidFill>
                <a:schemeClr val="tx1"/>
              </a:solidFill>
              <a:effectLst/>
              <a:latin typeface="+mn-lt"/>
            </a:endParaRPr>
          </a:p>
        </p:txBody>
      </p:sp>
      <p:sp>
        <p:nvSpPr>
          <p:cNvPr id="76" name="Oval 75"/>
          <p:cNvSpPr/>
          <p:nvPr/>
        </p:nvSpPr>
        <p:spPr bwMode="auto">
          <a:xfrm>
            <a:off x="8534400" y="6419910"/>
            <a:ext cx="685800" cy="6858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n-lt"/>
              </a:rPr>
              <a:t>e</a:t>
            </a:r>
            <a:r>
              <a:rPr kumimoji="0" lang="en-CA" sz="2000" b="0" i="0" u="none" strike="noStrike" cap="none" normalizeH="0" baseline="-25000" dirty="0" smtClean="0">
                <a:ln>
                  <a:noFill/>
                </a:ln>
                <a:solidFill>
                  <a:schemeClr val="tx1"/>
                </a:solidFill>
                <a:effectLst/>
                <a:latin typeface="+mn-lt"/>
              </a:rPr>
              <a:t>3</a:t>
            </a:r>
            <a:endParaRPr kumimoji="0" lang="en-CA" sz="2500" b="0" i="0" u="none" strike="noStrike" cap="none" normalizeH="0" baseline="-25000" dirty="0" smtClean="0">
              <a:ln>
                <a:noFill/>
              </a:ln>
              <a:solidFill>
                <a:schemeClr val="tx1"/>
              </a:solidFill>
              <a:effectLst/>
              <a:latin typeface="+mn-lt"/>
            </a:endParaRPr>
          </a:p>
        </p:txBody>
      </p:sp>
      <p:sp>
        <p:nvSpPr>
          <p:cNvPr id="77" name="TextBox 76"/>
          <p:cNvSpPr txBox="1"/>
          <p:nvPr/>
        </p:nvSpPr>
        <p:spPr>
          <a:xfrm>
            <a:off x="8001000" y="5715000"/>
            <a:ext cx="990600" cy="400110"/>
          </a:xfrm>
          <a:prstGeom prst="rect">
            <a:avLst/>
          </a:prstGeom>
          <a:noFill/>
          <a:ln>
            <a:solidFill>
              <a:schemeClr val="tx1"/>
            </a:solidFill>
          </a:ln>
        </p:spPr>
        <p:txBody>
          <a:bodyPr wrap="square" rtlCol="0" anchor="ctr" anchorCtr="1">
            <a:spAutoFit/>
          </a:bodyPr>
          <a:lstStyle/>
          <a:p>
            <a:r>
              <a:rPr lang="en-CA" sz="2000" dirty="0" smtClean="0">
                <a:solidFill>
                  <a:schemeClr val="tx1"/>
                </a:solidFill>
                <a:latin typeface="+mn-lt"/>
              </a:rPr>
              <a:t>r</a:t>
            </a:r>
            <a:r>
              <a:rPr lang="en-CA" sz="2000" baseline="-25000" dirty="0" smtClean="0">
                <a:solidFill>
                  <a:schemeClr val="tx1"/>
                </a:solidFill>
                <a:latin typeface="+mn-lt"/>
              </a:rPr>
              <a:t>2-3</a:t>
            </a:r>
          </a:p>
        </p:txBody>
      </p:sp>
      <p:cxnSp>
        <p:nvCxnSpPr>
          <p:cNvPr id="78" name="Straight Connector 77"/>
          <p:cNvCxnSpPr/>
          <p:nvPr/>
        </p:nvCxnSpPr>
        <p:spPr bwMode="auto">
          <a:xfrm flipH="1">
            <a:off x="8229600" y="6115110"/>
            <a:ext cx="304801" cy="3048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79" name="Straight Connector 78"/>
          <p:cNvCxnSpPr>
            <a:endCxn id="76" idx="0"/>
          </p:cNvCxnSpPr>
          <p:nvPr/>
        </p:nvCxnSpPr>
        <p:spPr bwMode="auto">
          <a:xfrm>
            <a:off x="8534400" y="6115110"/>
            <a:ext cx="342900" cy="30480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80" name="TextBox 79"/>
          <p:cNvSpPr txBox="1"/>
          <p:nvPr/>
        </p:nvSpPr>
        <p:spPr>
          <a:xfrm>
            <a:off x="7086600" y="5029200"/>
            <a:ext cx="990600" cy="400110"/>
          </a:xfrm>
          <a:prstGeom prst="rect">
            <a:avLst/>
          </a:prstGeom>
          <a:noFill/>
          <a:ln>
            <a:solidFill>
              <a:schemeClr val="tx1"/>
            </a:solidFill>
          </a:ln>
        </p:spPr>
        <p:txBody>
          <a:bodyPr wrap="square" rtlCol="0" anchor="ctr" anchorCtr="1">
            <a:spAutoFit/>
          </a:bodyPr>
          <a:lstStyle/>
          <a:p>
            <a:r>
              <a:rPr lang="en-CA" sz="2000" dirty="0" smtClean="0">
                <a:solidFill>
                  <a:schemeClr val="tx1"/>
                </a:solidFill>
                <a:latin typeface="+mn-lt"/>
              </a:rPr>
              <a:t>r</a:t>
            </a:r>
            <a:r>
              <a:rPr lang="en-CA" sz="2000" baseline="-25000" dirty="0" smtClean="0">
                <a:solidFill>
                  <a:schemeClr val="tx1"/>
                </a:solidFill>
                <a:latin typeface="+mn-lt"/>
              </a:rPr>
              <a:t>1-3</a:t>
            </a:r>
          </a:p>
        </p:txBody>
      </p:sp>
      <p:cxnSp>
        <p:nvCxnSpPr>
          <p:cNvPr id="81" name="Straight Connector 80"/>
          <p:cNvCxnSpPr>
            <a:stCxn id="80" idx="2"/>
            <a:endCxn id="74" idx="0"/>
          </p:cNvCxnSpPr>
          <p:nvPr/>
        </p:nvCxnSpPr>
        <p:spPr bwMode="auto">
          <a:xfrm flipH="1">
            <a:off x="7048500" y="5429310"/>
            <a:ext cx="533400" cy="9906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82" name="Straight Connector 81"/>
          <p:cNvCxnSpPr>
            <a:stCxn id="80" idx="2"/>
            <a:endCxn id="77" idx="1"/>
          </p:cNvCxnSpPr>
          <p:nvPr/>
        </p:nvCxnSpPr>
        <p:spPr bwMode="auto">
          <a:xfrm>
            <a:off x="7581900" y="5429310"/>
            <a:ext cx="419100" cy="485745"/>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83" name="TextBox 82"/>
          <p:cNvSpPr txBox="1"/>
          <p:nvPr/>
        </p:nvSpPr>
        <p:spPr>
          <a:xfrm>
            <a:off x="8458200" y="4800600"/>
            <a:ext cx="1447800" cy="707886"/>
          </a:xfrm>
          <a:prstGeom prst="rect">
            <a:avLst/>
          </a:prstGeom>
          <a:solidFill>
            <a:schemeClr val="accent2">
              <a:lumMod val="20000"/>
              <a:lumOff val="80000"/>
            </a:schemeClr>
          </a:solidFill>
        </p:spPr>
        <p:txBody>
          <a:bodyPr wrap="square" rtlCol="0">
            <a:spAutoFit/>
          </a:bodyPr>
          <a:lstStyle/>
          <a:p>
            <a:r>
              <a:rPr lang="en-CA" sz="2000" dirty="0" smtClean="0">
                <a:solidFill>
                  <a:schemeClr val="tx1"/>
                </a:solidFill>
                <a:latin typeface="+mn-lt"/>
              </a:rPr>
              <a:t>Relation +</a:t>
            </a:r>
          </a:p>
          <a:p>
            <a:r>
              <a:rPr lang="en-CA" sz="2000" dirty="0" smtClean="0">
                <a:solidFill>
                  <a:schemeClr val="tx1"/>
                </a:solidFill>
                <a:latin typeface="+mn-lt"/>
              </a:rPr>
              <a:t>Nuclearity</a:t>
            </a:r>
            <a:endParaRPr lang="en-CA" sz="2000" dirty="0">
              <a:solidFill>
                <a:schemeClr val="tx1"/>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blinds(horizontal)">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blinds(horizontal)">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blinds(horizontal)">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par>
                                <p:cTn id="37" presetID="3" presetClass="entr" presetSubtype="1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blinds(horizontal)">
                                      <p:cBhvr>
                                        <p:cTn id="47" dur="500"/>
                                        <p:tgtEl>
                                          <p:spTgt spid="28"/>
                                        </p:tgtEl>
                                      </p:cBhvr>
                                    </p:animEffect>
                                  </p:childTnLst>
                                </p:cTn>
                              </p:par>
                              <p:par>
                                <p:cTn id="48" presetID="3" presetClass="entr" presetSubtype="10" fill="hold"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blinds(horizontal)">
                                      <p:cBhvr>
                                        <p:cTn id="50" dur="500"/>
                                        <p:tgtEl>
                                          <p:spTgt spid="26"/>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blinds(horizontal)">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blinds(horizontal)">
                                      <p:cBhvr>
                                        <p:cTn id="58" dur="500"/>
                                        <p:tgtEl>
                                          <p:spTgt spid="71"/>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blinds(horizontal)">
                                      <p:cBhvr>
                                        <p:cTn id="63" dur="500"/>
                                        <p:tgtEl>
                                          <p:spTgt spid="3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blinds(horizontal)">
                                      <p:cBhvr>
                                        <p:cTn id="66" dur="500"/>
                                        <p:tgtEl>
                                          <p:spTgt spid="34"/>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blinds(horizontal)">
                                      <p:cBhvr>
                                        <p:cTn id="69" dur="500"/>
                                        <p:tgtEl>
                                          <p:spTgt spid="35"/>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blinds(horizontal)">
                                      <p:cBhvr>
                                        <p:cTn id="74" dur="500"/>
                                        <p:tgtEl>
                                          <p:spTgt spid="37"/>
                                        </p:tgtEl>
                                      </p:cBhvr>
                                    </p:animEffect>
                                  </p:childTnLst>
                                </p:cTn>
                              </p:par>
                              <p:par>
                                <p:cTn id="75" presetID="3" presetClass="entr" presetSubtype="10" fill="hold"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blinds(horizontal)">
                                      <p:cBhvr>
                                        <p:cTn id="77" dur="500"/>
                                        <p:tgtEl>
                                          <p:spTgt spid="38"/>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blinds(horizontal)">
                                      <p:cBhvr>
                                        <p:cTn id="80" dur="500"/>
                                        <p:tgtEl>
                                          <p:spTgt spid="36"/>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blinds(horizontal)">
                                      <p:cBhvr>
                                        <p:cTn id="85" dur="500"/>
                                        <p:tgtEl>
                                          <p:spTgt spid="49"/>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blinds(horizontal)">
                                      <p:cBhvr>
                                        <p:cTn id="88" dur="500"/>
                                        <p:tgtEl>
                                          <p:spTgt spid="39"/>
                                        </p:tgtEl>
                                      </p:cBhvr>
                                    </p:animEffect>
                                  </p:childTnLst>
                                </p:cTn>
                              </p:par>
                              <p:par>
                                <p:cTn id="89" presetID="3" presetClass="entr" presetSubtype="10" fill="hold" nodeType="withEffect">
                                  <p:stCondLst>
                                    <p:cond delay="0"/>
                                  </p:stCondLst>
                                  <p:childTnLst>
                                    <p:set>
                                      <p:cBhvr>
                                        <p:cTn id="90" dur="1" fill="hold">
                                          <p:stCondLst>
                                            <p:cond delay="0"/>
                                          </p:stCondLst>
                                        </p:cTn>
                                        <p:tgtEl>
                                          <p:spTgt spid="52"/>
                                        </p:tgtEl>
                                        <p:attrNameLst>
                                          <p:attrName>style.visibility</p:attrName>
                                        </p:attrNameLst>
                                      </p:cBhvr>
                                      <p:to>
                                        <p:strVal val="visible"/>
                                      </p:to>
                                    </p:set>
                                    <p:animEffect transition="in" filter="blinds(horizontal)">
                                      <p:cBhvr>
                                        <p:cTn id="91" dur="500"/>
                                        <p:tgtEl>
                                          <p:spTgt spid="52"/>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73"/>
                                        </p:tgtEl>
                                        <p:attrNameLst>
                                          <p:attrName>style.visibility</p:attrName>
                                        </p:attrNameLst>
                                      </p:cBhvr>
                                      <p:to>
                                        <p:strVal val="visible"/>
                                      </p:to>
                                    </p:set>
                                    <p:animEffect transition="in" filter="blinds(horizontal)">
                                      <p:cBhvr>
                                        <p:cTn id="96" dur="500"/>
                                        <p:tgtEl>
                                          <p:spTgt spid="73"/>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blinds(horizontal)">
                                      <p:cBhvr>
                                        <p:cTn id="99" dur="500"/>
                                        <p:tgtEl>
                                          <p:spTgt spid="10"/>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76"/>
                                        </p:tgtEl>
                                        <p:attrNameLst>
                                          <p:attrName>style.visibility</p:attrName>
                                        </p:attrNameLst>
                                      </p:cBhvr>
                                      <p:to>
                                        <p:strVal val="visible"/>
                                      </p:to>
                                    </p:set>
                                    <p:animEffect transition="in" filter="blinds(horizontal)">
                                      <p:cBhvr>
                                        <p:cTn id="104" dur="500"/>
                                        <p:tgtEl>
                                          <p:spTgt spid="76"/>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75"/>
                                        </p:tgtEl>
                                        <p:attrNameLst>
                                          <p:attrName>style.visibility</p:attrName>
                                        </p:attrNameLst>
                                      </p:cBhvr>
                                      <p:to>
                                        <p:strVal val="visible"/>
                                      </p:to>
                                    </p:set>
                                    <p:animEffect transition="in" filter="blinds(horizontal)">
                                      <p:cBhvr>
                                        <p:cTn id="107" dur="500"/>
                                        <p:tgtEl>
                                          <p:spTgt spid="75"/>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74"/>
                                        </p:tgtEl>
                                        <p:attrNameLst>
                                          <p:attrName>style.visibility</p:attrName>
                                        </p:attrNameLst>
                                      </p:cBhvr>
                                      <p:to>
                                        <p:strVal val="visible"/>
                                      </p:to>
                                    </p:set>
                                    <p:animEffect transition="in" filter="blinds(horizontal)">
                                      <p:cBhvr>
                                        <p:cTn id="110" dur="500"/>
                                        <p:tgtEl>
                                          <p:spTgt spid="74"/>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nodeType="clickEffect">
                                  <p:stCondLst>
                                    <p:cond delay="0"/>
                                  </p:stCondLst>
                                  <p:childTnLst>
                                    <p:set>
                                      <p:cBhvr>
                                        <p:cTn id="114" dur="1" fill="hold">
                                          <p:stCondLst>
                                            <p:cond delay="0"/>
                                          </p:stCondLst>
                                        </p:cTn>
                                        <p:tgtEl>
                                          <p:spTgt spid="78"/>
                                        </p:tgtEl>
                                        <p:attrNameLst>
                                          <p:attrName>style.visibility</p:attrName>
                                        </p:attrNameLst>
                                      </p:cBhvr>
                                      <p:to>
                                        <p:strVal val="visible"/>
                                      </p:to>
                                    </p:set>
                                    <p:animEffect transition="in" filter="blinds(horizontal)">
                                      <p:cBhvr>
                                        <p:cTn id="115" dur="500"/>
                                        <p:tgtEl>
                                          <p:spTgt spid="78"/>
                                        </p:tgtEl>
                                      </p:cBhvr>
                                    </p:animEffect>
                                  </p:childTnLst>
                                </p:cTn>
                              </p:par>
                              <p:par>
                                <p:cTn id="116" presetID="3" presetClass="entr" presetSubtype="10" fill="hold" nodeType="withEffect">
                                  <p:stCondLst>
                                    <p:cond delay="0"/>
                                  </p:stCondLst>
                                  <p:childTnLst>
                                    <p:set>
                                      <p:cBhvr>
                                        <p:cTn id="117" dur="1" fill="hold">
                                          <p:stCondLst>
                                            <p:cond delay="0"/>
                                          </p:stCondLst>
                                        </p:cTn>
                                        <p:tgtEl>
                                          <p:spTgt spid="79"/>
                                        </p:tgtEl>
                                        <p:attrNameLst>
                                          <p:attrName>style.visibility</p:attrName>
                                        </p:attrNameLst>
                                      </p:cBhvr>
                                      <p:to>
                                        <p:strVal val="visible"/>
                                      </p:to>
                                    </p:set>
                                    <p:animEffect transition="in" filter="blinds(horizontal)">
                                      <p:cBhvr>
                                        <p:cTn id="118" dur="500"/>
                                        <p:tgtEl>
                                          <p:spTgt spid="79"/>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77"/>
                                        </p:tgtEl>
                                        <p:attrNameLst>
                                          <p:attrName>style.visibility</p:attrName>
                                        </p:attrNameLst>
                                      </p:cBhvr>
                                      <p:to>
                                        <p:strVal val="visible"/>
                                      </p:to>
                                    </p:set>
                                    <p:animEffect transition="in" filter="blinds(horizontal)">
                                      <p:cBhvr>
                                        <p:cTn id="121" dur="500"/>
                                        <p:tgtEl>
                                          <p:spTgt spid="77"/>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nodeType="clickEffect">
                                  <p:stCondLst>
                                    <p:cond delay="0"/>
                                  </p:stCondLst>
                                  <p:childTnLst>
                                    <p:set>
                                      <p:cBhvr>
                                        <p:cTn id="125" dur="1" fill="hold">
                                          <p:stCondLst>
                                            <p:cond delay="0"/>
                                          </p:stCondLst>
                                        </p:cTn>
                                        <p:tgtEl>
                                          <p:spTgt spid="82"/>
                                        </p:tgtEl>
                                        <p:attrNameLst>
                                          <p:attrName>style.visibility</p:attrName>
                                        </p:attrNameLst>
                                      </p:cBhvr>
                                      <p:to>
                                        <p:strVal val="visible"/>
                                      </p:to>
                                    </p:set>
                                    <p:animEffect transition="in" filter="blinds(horizontal)">
                                      <p:cBhvr>
                                        <p:cTn id="126" dur="500"/>
                                        <p:tgtEl>
                                          <p:spTgt spid="82"/>
                                        </p:tgtEl>
                                      </p:cBhvr>
                                    </p:animEffect>
                                  </p:childTnLst>
                                </p:cTn>
                              </p:par>
                              <p:par>
                                <p:cTn id="127" presetID="3" presetClass="entr" presetSubtype="10" fill="hold" nodeType="withEffect">
                                  <p:stCondLst>
                                    <p:cond delay="0"/>
                                  </p:stCondLst>
                                  <p:childTnLst>
                                    <p:set>
                                      <p:cBhvr>
                                        <p:cTn id="128" dur="1" fill="hold">
                                          <p:stCondLst>
                                            <p:cond delay="0"/>
                                          </p:stCondLst>
                                        </p:cTn>
                                        <p:tgtEl>
                                          <p:spTgt spid="81"/>
                                        </p:tgtEl>
                                        <p:attrNameLst>
                                          <p:attrName>style.visibility</p:attrName>
                                        </p:attrNameLst>
                                      </p:cBhvr>
                                      <p:to>
                                        <p:strVal val="visible"/>
                                      </p:to>
                                    </p:set>
                                    <p:animEffect transition="in" filter="blinds(horizontal)">
                                      <p:cBhvr>
                                        <p:cTn id="129" dur="500"/>
                                        <p:tgtEl>
                                          <p:spTgt spid="81"/>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80"/>
                                        </p:tgtEl>
                                        <p:attrNameLst>
                                          <p:attrName>style.visibility</p:attrName>
                                        </p:attrNameLst>
                                      </p:cBhvr>
                                      <p:to>
                                        <p:strVal val="visible"/>
                                      </p:to>
                                    </p:set>
                                    <p:animEffect transition="in" filter="blinds(horizontal)">
                                      <p:cBhvr>
                                        <p:cTn id="132" dur="500"/>
                                        <p:tgtEl>
                                          <p:spTgt spid="80"/>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83"/>
                                        </p:tgtEl>
                                        <p:attrNameLst>
                                          <p:attrName>style.visibility</p:attrName>
                                        </p:attrNameLst>
                                      </p:cBhvr>
                                      <p:to>
                                        <p:strVal val="visible"/>
                                      </p:to>
                                    </p:set>
                                    <p:animEffect transition="in" filter="blinds(horizontal)">
                                      <p:cBhvr>
                                        <p:cTn id="13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P spid="15" grpId="0" animBg="1"/>
      <p:bldP spid="16" grpId="0" animBg="1"/>
      <p:bldP spid="24" grpId="0" animBg="1"/>
      <p:bldP spid="33" grpId="0" animBg="1"/>
      <p:bldP spid="34" grpId="0" animBg="1"/>
      <p:bldP spid="35" grpId="0" animBg="1"/>
      <p:bldP spid="36" grpId="0" animBg="1"/>
      <p:bldP spid="39" grpId="0" animBg="1"/>
      <p:bldP spid="73" grpId="0" animBg="1"/>
      <p:bldP spid="74" grpId="0" animBg="1"/>
      <p:bldP spid="75" grpId="0" animBg="1"/>
      <p:bldP spid="76" grpId="0" animBg="1"/>
      <p:bldP spid="77" grpId="0" animBg="1"/>
      <p:bldP spid="80" grpId="0" animBg="1"/>
      <p:bldP spid="8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Our Discourse Parser</a:t>
            </a:r>
            <a:endParaRPr lang="en-CA" dirty="0"/>
          </a:p>
        </p:txBody>
      </p:sp>
      <p:sp>
        <p:nvSpPr>
          <p:cNvPr id="4" name="Date Placeholder 3"/>
          <p:cNvSpPr>
            <a:spLocks noGrp="1"/>
          </p:cNvSpPr>
          <p:nvPr>
            <p:ph type="dt" sz="half" idx="10"/>
          </p:nvPr>
        </p:nvSpPr>
        <p:spPr/>
        <p:txBody>
          <a:bodyPr/>
          <a:lstStyle/>
          <a:p>
            <a:pPr>
              <a:defRPr/>
            </a:pPr>
            <a:fld id="{2A7D6D4E-0396-4D25-8CE6-6B9E25B6F9E1}" type="datetime1">
              <a:rPr lang="en-US" smtClean="0"/>
              <a:pPr>
                <a:defRPr/>
              </a:pPr>
              <a:t>7/11/2012</a:t>
            </a:fld>
            <a:endParaRPr lang="en-US"/>
          </a:p>
        </p:txBody>
      </p:sp>
      <p:sp>
        <p:nvSpPr>
          <p:cNvPr id="5" name="Footer Placeholder 4"/>
          <p:cNvSpPr>
            <a:spLocks noGrp="1"/>
          </p:cNvSpPr>
          <p:nvPr>
            <p:ph type="ftr" sz="quarter" idx="11"/>
          </p:nvPr>
        </p:nvSpPr>
        <p:spPr/>
        <p:txBody>
          <a:bodyPr/>
          <a:lstStyle/>
          <a:p>
            <a:pPr>
              <a:defRPr/>
            </a:pPr>
            <a:r>
              <a:rPr lang="en-US" dirty="0" smtClean="0"/>
              <a:t>© Shafiq Joty</a:t>
            </a:r>
            <a:endParaRPr lang="en-US" dirty="0"/>
          </a:p>
        </p:txBody>
      </p:sp>
      <p:sp>
        <p:nvSpPr>
          <p:cNvPr id="6" name="Slide Number Placeholder 5"/>
          <p:cNvSpPr>
            <a:spLocks noGrp="1"/>
          </p:cNvSpPr>
          <p:nvPr>
            <p:ph type="sldNum" sz="quarter" idx="12"/>
          </p:nvPr>
        </p:nvSpPr>
        <p:spPr/>
        <p:txBody>
          <a:bodyPr/>
          <a:lstStyle/>
          <a:p>
            <a:pPr>
              <a:defRPr/>
            </a:pPr>
            <a:fld id="{21A5F99B-F908-435A-91B8-09D5E4931BB1}" type="slidenum">
              <a:rPr lang="en-US" smtClean="0"/>
              <a:pPr>
                <a:defRPr/>
              </a:pPr>
              <a:t>9</a:t>
            </a:fld>
            <a:endParaRPr lang="en-US"/>
          </a:p>
        </p:txBody>
      </p:sp>
      <p:sp>
        <p:nvSpPr>
          <p:cNvPr id="7" name="TextBox 6"/>
          <p:cNvSpPr txBox="1"/>
          <p:nvPr/>
        </p:nvSpPr>
        <p:spPr>
          <a:xfrm>
            <a:off x="2895600" y="1524000"/>
            <a:ext cx="3657600" cy="523220"/>
          </a:xfrm>
          <a:prstGeom prst="rect">
            <a:avLst/>
          </a:prstGeom>
          <a:solidFill>
            <a:schemeClr val="accent2">
              <a:lumMod val="40000"/>
              <a:lumOff val="60000"/>
              <a:alpha val="41000"/>
            </a:schemeClr>
          </a:solidFill>
        </p:spPr>
        <p:txBody>
          <a:bodyPr wrap="square" rtlCol="0">
            <a:spAutoFit/>
          </a:bodyPr>
          <a:lstStyle/>
          <a:p>
            <a:pPr algn="ctr"/>
            <a:r>
              <a:rPr lang="en-CA" sz="2800" dirty="0" smtClean="0">
                <a:solidFill>
                  <a:schemeClr val="tx1"/>
                </a:solidFill>
                <a:latin typeface="+mn-lt"/>
              </a:rPr>
              <a:t>Parsing model</a:t>
            </a:r>
            <a:endParaRPr lang="en-CA" sz="2800" dirty="0">
              <a:solidFill>
                <a:schemeClr val="tx1"/>
              </a:solidFill>
              <a:latin typeface="+mn-lt"/>
            </a:endParaRPr>
          </a:p>
        </p:txBody>
      </p:sp>
      <p:sp>
        <p:nvSpPr>
          <p:cNvPr id="10" name="TextBox 9"/>
          <p:cNvSpPr txBox="1"/>
          <p:nvPr/>
        </p:nvSpPr>
        <p:spPr>
          <a:xfrm>
            <a:off x="3200400" y="4572000"/>
            <a:ext cx="3352800" cy="523220"/>
          </a:xfrm>
          <a:prstGeom prst="rect">
            <a:avLst/>
          </a:prstGeom>
          <a:solidFill>
            <a:schemeClr val="accent2">
              <a:lumMod val="20000"/>
              <a:lumOff val="80000"/>
            </a:schemeClr>
          </a:solidFill>
          <a:ln>
            <a:noFill/>
          </a:ln>
        </p:spPr>
        <p:txBody>
          <a:bodyPr wrap="square" rtlCol="0" anchor="ctr" anchorCtr="1">
            <a:spAutoFit/>
          </a:bodyPr>
          <a:lstStyle/>
          <a:p>
            <a:r>
              <a:rPr lang="en-CA" sz="2800" dirty="0" smtClean="0">
                <a:solidFill>
                  <a:schemeClr val="tx1"/>
                </a:solidFill>
                <a:latin typeface="+mn-lt"/>
              </a:rPr>
              <a:t>Parsing algorithm</a:t>
            </a:r>
            <a:endParaRPr lang="en-CA" sz="2800" dirty="0">
              <a:solidFill>
                <a:schemeClr val="tx1"/>
              </a:solidFill>
              <a:latin typeface="+mn-lt"/>
            </a:endParaRPr>
          </a:p>
        </p:txBody>
      </p:sp>
      <p:sp>
        <p:nvSpPr>
          <p:cNvPr id="9" name="TextBox 8"/>
          <p:cNvSpPr txBox="1"/>
          <p:nvPr/>
        </p:nvSpPr>
        <p:spPr>
          <a:xfrm>
            <a:off x="7391400" y="2286000"/>
            <a:ext cx="2514600" cy="830997"/>
          </a:xfrm>
          <a:prstGeom prst="rect">
            <a:avLst/>
          </a:prstGeom>
          <a:solidFill>
            <a:schemeClr val="accent5">
              <a:lumMod val="90000"/>
            </a:schemeClr>
          </a:solidFill>
          <a:ln>
            <a:solidFill>
              <a:schemeClr val="tx1"/>
            </a:solidFill>
          </a:ln>
        </p:spPr>
        <p:txBody>
          <a:bodyPr wrap="square" rtlCol="0" anchor="ctr" anchorCtr="1">
            <a:spAutoFit/>
          </a:bodyPr>
          <a:lstStyle/>
          <a:p>
            <a:r>
              <a:rPr lang="en-CA" sz="2400" dirty="0" smtClean="0">
                <a:solidFill>
                  <a:schemeClr val="tx1"/>
                </a:solidFill>
                <a:latin typeface="+mn-lt"/>
              </a:rPr>
              <a:t>R ranges over set of relations</a:t>
            </a:r>
            <a:endParaRPr lang="en-CA" sz="2400" dirty="0">
              <a:solidFill>
                <a:schemeClr val="tx1"/>
              </a:solidFill>
              <a:latin typeface="+mn-lt"/>
            </a:endParaRPr>
          </a:p>
        </p:txBody>
      </p:sp>
      <p:grpSp>
        <p:nvGrpSpPr>
          <p:cNvPr id="50" name="Group 49"/>
          <p:cNvGrpSpPr/>
          <p:nvPr/>
        </p:nvGrpSpPr>
        <p:grpSpPr>
          <a:xfrm>
            <a:off x="2362200" y="2286000"/>
            <a:ext cx="5105400" cy="1905000"/>
            <a:chOff x="76200" y="5010090"/>
            <a:chExt cx="5334000" cy="2152710"/>
          </a:xfrm>
        </p:grpSpPr>
        <p:sp>
          <p:nvSpPr>
            <p:cNvPr id="12" name="Oval 11"/>
            <p:cNvSpPr/>
            <p:nvPr/>
          </p:nvSpPr>
          <p:spPr bwMode="auto">
            <a:xfrm>
              <a:off x="76200" y="6400800"/>
              <a:ext cx="685800" cy="6858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n-lt"/>
                </a:rPr>
                <a:t>e</a:t>
              </a:r>
              <a:r>
                <a:rPr kumimoji="0" lang="en-CA" sz="2000" b="0" i="0" u="none" strike="noStrike" cap="none" normalizeH="0" baseline="-25000" dirty="0" smtClean="0">
                  <a:ln>
                    <a:noFill/>
                  </a:ln>
                  <a:solidFill>
                    <a:schemeClr val="tx1"/>
                  </a:solidFill>
                  <a:effectLst/>
                  <a:latin typeface="+mn-lt"/>
                </a:rPr>
                <a:t>1</a:t>
              </a:r>
              <a:endParaRPr kumimoji="0" lang="en-CA" sz="2500" b="0" i="0" u="none" strike="noStrike" cap="none" normalizeH="0" baseline="-25000" dirty="0" smtClean="0">
                <a:ln>
                  <a:noFill/>
                </a:ln>
                <a:solidFill>
                  <a:schemeClr val="tx1"/>
                </a:solidFill>
                <a:effectLst/>
                <a:latin typeface="+mn-lt"/>
              </a:endParaRPr>
            </a:p>
          </p:txBody>
        </p:sp>
        <p:sp>
          <p:nvSpPr>
            <p:cNvPr id="13" name="Oval 12"/>
            <p:cNvSpPr/>
            <p:nvPr/>
          </p:nvSpPr>
          <p:spPr bwMode="auto">
            <a:xfrm>
              <a:off x="1143000" y="6400800"/>
              <a:ext cx="685800" cy="6858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n-lt"/>
                </a:rPr>
                <a:t>e</a:t>
              </a:r>
              <a:r>
                <a:rPr kumimoji="0" lang="en-CA" sz="2000" b="0" i="0" u="none" strike="noStrike" cap="none" normalizeH="0" baseline="-25000" dirty="0" smtClean="0">
                  <a:ln>
                    <a:noFill/>
                  </a:ln>
                  <a:solidFill>
                    <a:schemeClr val="tx1"/>
                  </a:solidFill>
                  <a:effectLst/>
                  <a:latin typeface="+mn-lt"/>
                </a:rPr>
                <a:t>2</a:t>
              </a:r>
              <a:endParaRPr kumimoji="0" lang="en-CA" sz="2500" b="0" i="0" u="none" strike="noStrike" cap="none" normalizeH="0" baseline="-25000" dirty="0" smtClean="0">
                <a:ln>
                  <a:noFill/>
                </a:ln>
                <a:solidFill>
                  <a:schemeClr val="tx1"/>
                </a:solidFill>
                <a:effectLst/>
                <a:latin typeface="+mn-lt"/>
              </a:endParaRPr>
            </a:p>
          </p:txBody>
        </p:sp>
        <p:sp>
          <p:nvSpPr>
            <p:cNvPr id="15" name="Oval 14"/>
            <p:cNvSpPr/>
            <p:nvPr/>
          </p:nvSpPr>
          <p:spPr bwMode="auto">
            <a:xfrm>
              <a:off x="1905000" y="6400800"/>
              <a:ext cx="685800" cy="6858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n-lt"/>
                </a:rPr>
                <a:t>e</a:t>
              </a:r>
              <a:r>
                <a:rPr kumimoji="0" lang="en-CA" sz="2000" b="0" i="0" u="none" strike="noStrike" cap="none" normalizeH="0" baseline="-25000" dirty="0" smtClean="0">
                  <a:ln>
                    <a:noFill/>
                  </a:ln>
                  <a:solidFill>
                    <a:schemeClr val="tx1"/>
                  </a:solidFill>
                  <a:effectLst/>
                  <a:latin typeface="+mn-lt"/>
                </a:rPr>
                <a:t>3</a:t>
              </a:r>
              <a:endParaRPr kumimoji="0" lang="en-CA" sz="2500" b="0" i="0" u="none" strike="noStrike" cap="none" normalizeH="0" baseline="-25000" dirty="0" smtClean="0">
                <a:ln>
                  <a:noFill/>
                </a:ln>
                <a:solidFill>
                  <a:schemeClr val="tx1"/>
                </a:solidFill>
                <a:effectLst/>
                <a:latin typeface="+mn-lt"/>
              </a:endParaRPr>
            </a:p>
          </p:txBody>
        </p:sp>
        <p:sp>
          <p:nvSpPr>
            <p:cNvPr id="16" name="TextBox 15"/>
            <p:cNvSpPr txBox="1"/>
            <p:nvPr/>
          </p:nvSpPr>
          <p:spPr>
            <a:xfrm>
              <a:off x="1371600" y="5695890"/>
              <a:ext cx="990600" cy="400110"/>
            </a:xfrm>
            <a:prstGeom prst="rect">
              <a:avLst/>
            </a:prstGeom>
            <a:noFill/>
            <a:ln>
              <a:solidFill>
                <a:schemeClr val="tx1"/>
              </a:solidFill>
            </a:ln>
          </p:spPr>
          <p:txBody>
            <a:bodyPr wrap="square" rtlCol="0" anchor="ctr" anchorCtr="1">
              <a:spAutoFit/>
            </a:bodyPr>
            <a:lstStyle/>
            <a:p>
              <a:r>
                <a:rPr lang="en-CA" sz="2000" dirty="0" smtClean="0">
                  <a:solidFill>
                    <a:schemeClr val="tx1"/>
                  </a:solidFill>
                  <a:latin typeface="+mn-lt"/>
                </a:rPr>
                <a:t>R</a:t>
              </a:r>
              <a:r>
                <a:rPr lang="en-CA" sz="2000" baseline="-25000" dirty="0" smtClean="0">
                  <a:solidFill>
                    <a:schemeClr val="tx1"/>
                  </a:solidFill>
                  <a:latin typeface="+mn-lt"/>
                </a:rPr>
                <a:t>2-3</a:t>
              </a:r>
            </a:p>
          </p:txBody>
        </p:sp>
        <p:cxnSp>
          <p:nvCxnSpPr>
            <p:cNvPr id="18" name="Straight Connector 17"/>
            <p:cNvCxnSpPr/>
            <p:nvPr/>
          </p:nvCxnSpPr>
          <p:spPr bwMode="auto">
            <a:xfrm flipH="1">
              <a:off x="1600200" y="6096000"/>
              <a:ext cx="304801" cy="3048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0" name="Straight Connector 19"/>
            <p:cNvCxnSpPr>
              <a:endCxn id="15" idx="0"/>
            </p:cNvCxnSpPr>
            <p:nvPr/>
          </p:nvCxnSpPr>
          <p:spPr bwMode="auto">
            <a:xfrm>
              <a:off x="1905000" y="6096000"/>
              <a:ext cx="342900" cy="30480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4" name="TextBox 23"/>
            <p:cNvSpPr txBox="1"/>
            <p:nvPr/>
          </p:nvSpPr>
          <p:spPr>
            <a:xfrm>
              <a:off x="457200" y="5010090"/>
              <a:ext cx="990600" cy="400110"/>
            </a:xfrm>
            <a:prstGeom prst="rect">
              <a:avLst/>
            </a:prstGeom>
            <a:noFill/>
            <a:ln>
              <a:solidFill>
                <a:schemeClr val="tx1"/>
              </a:solidFill>
            </a:ln>
          </p:spPr>
          <p:txBody>
            <a:bodyPr wrap="square" rtlCol="0" anchor="ctr" anchorCtr="1">
              <a:spAutoFit/>
            </a:bodyPr>
            <a:lstStyle/>
            <a:p>
              <a:r>
                <a:rPr lang="en-CA" sz="2000" dirty="0" smtClean="0">
                  <a:solidFill>
                    <a:schemeClr val="tx1"/>
                  </a:solidFill>
                  <a:latin typeface="+mn-lt"/>
                </a:rPr>
                <a:t>R</a:t>
              </a:r>
              <a:r>
                <a:rPr lang="en-CA" sz="2000" baseline="-25000" dirty="0" smtClean="0">
                  <a:solidFill>
                    <a:schemeClr val="tx1"/>
                  </a:solidFill>
                  <a:latin typeface="+mn-lt"/>
                </a:rPr>
                <a:t>1-3</a:t>
              </a:r>
            </a:p>
          </p:txBody>
        </p:sp>
        <p:cxnSp>
          <p:nvCxnSpPr>
            <p:cNvPr id="26" name="Straight Connector 25"/>
            <p:cNvCxnSpPr>
              <a:stCxn id="24" idx="2"/>
              <a:endCxn id="12" idx="0"/>
            </p:cNvCxnSpPr>
            <p:nvPr/>
          </p:nvCxnSpPr>
          <p:spPr bwMode="auto">
            <a:xfrm flipH="1">
              <a:off x="419100" y="5410200"/>
              <a:ext cx="533400" cy="9906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8" name="Straight Connector 27"/>
            <p:cNvCxnSpPr>
              <a:stCxn id="24" idx="2"/>
              <a:endCxn id="16" idx="1"/>
            </p:cNvCxnSpPr>
            <p:nvPr/>
          </p:nvCxnSpPr>
          <p:spPr bwMode="auto">
            <a:xfrm>
              <a:off x="952500" y="5410200"/>
              <a:ext cx="419100" cy="485745"/>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33" name="Oval 32"/>
            <p:cNvSpPr/>
            <p:nvPr/>
          </p:nvSpPr>
          <p:spPr bwMode="auto">
            <a:xfrm>
              <a:off x="2895600" y="6477000"/>
              <a:ext cx="685800" cy="6858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n-lt"/>
                </a:rPr>
                <a:t>e</a:t>
              </a:r>
              <a:r>
                <a:rPr kumimoji="0" lang="en-CA" sz="2000" b="0" i="0" u="none" strike="noStrike" cap="none" normalizeH="0" baseline="-25000" dirty="0" smtClean="0">
                  <a:ln>
                    <a:noFill/>
                  </a:ln>
                  <a:solidFill>
                    <a:schemeClr val="tx1"/>
                  </a:solidFill>
                  <a:effectLst/>
                  <a:latin typeface="+mn-lt"/>
                </a:rPr>
                <a:t>1</a:t>
              </a:r>
              <a:endParaRPr kumimoji="0" lang="en-CA" sz="2500" b="0" i="0" u="none" strike="noStrike" cap="none" normalizeH="0" baseline="-25000" dirty="0" smtClean="0">
                <a:ln>
                  <a:noFill/>
                </a:ln>
                <a:solidFill>
                  <a:schemeClr val="tx1"/>
                </a:solidFill>
                <a:effectLst/>
                <a:latin typeface="+mn-lt"/>
              </a:endParaRPr>
            </a:p>
          </p:txBody>
        </p:sp>
        <p:sp>
          <p:nvSpPr>
            <p:cNvPr id="34" name="Oval 33"/>
            <p:cNvSpPr/>
            <p:nvPr/>
          </p:nvSpPr>
          <p:spPr bwMode="auto">
            <a:xfrm>
              <a:off x="3657600" y="6477000"/>
              <a:ext cx="685800" cy="6858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n-lt"/>
                </a:rPr>
                <a:t>e</a:t>
              </a:r>
              <a:r>
                <a:rPr kumimoji="0" lang="en-CA" sz="2000" b="0" i="0" u="none" strike="noStrike" cap="none" normalizeH="0" baseline="-25000" dirty="0" smtClean="0">
                  <a:ln>
                    <a:noFill/>
                  </a:ln>
                  <a:solidFill>
                    <a:schemeClr val="tx1"/>
                  </a:solidFill>
                  <a:effectLst/>
                  <a:latin typeface="+mn-lt"/>
                </a:rPr>
                <a:t>2</a:t>
              </a:r>
              <a:endParaRPr kumimoji="0" lang="en-CA" sz="2500" b="0" i="0" u="none" strike="noStrike" cap="none" normalizeH="0" baseline="-25000" dirty="0" smtClean="0">
                <a:ln>
                  <a:noFill/>
                </a:ln>
                <a:solidFill>
                  <a:schemeClr val="tx1"/>
                </a:solidFill>
                <a:effectLst/>
                <a:latin typeface="+mn-lt"/>
              </a:endParaRPr>
            </a:p>
          </p:txBody>
        </p:sp>
        <p:sp>
          <p:nvSpPr>
            <p:cNvPr id="35" name="Oval 34"/>
            <p:cNvSpPr/>
            <p:nvPr/>
          </p:nvSpPr>
          <p:spPr bwMode="auto">
            <a:xfrm>
              <a:off x="4724400" y="6477000"/>
              <a:ext cx="685800" cy="6858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n-lt"/>
                </a:rPr>
                <a:t>e</a:t>
              </a:r>
              <a:r>
                <a:rPr kumimoji="0" lang="en-CA" sz="2000" b="0" i="0" u="none" strike="noStrike" cap="none" normalizeH="0" baseline="-25000" dirty="0" smtClean="0">
                  <a:ln>
                    <a:noFill/>
                  </a:ln>
                  <a:solidFill>
                    <a:schemeClr val="tx1"/>
                  </a:solidFill>
                  <a:effectLst/>
                  <a:latin typeface="+mn-lt"/>
                </a:rPr>
                <a:t>3</a:t>
              </a:r>
              <a:endParaRPr kumimoji="0" lang="en-CA" sz="2500" b="0" i="0" u="none" strike="noStrike" cap="none" normalizeH="0" baseline="-25000" dirty="0" smtClean="0">
                <a:ln>
                  <a:noFill/>
                </a:ln>
                <a:solidFill>
                  <a:schemeClr val="tx1"/>
                </a:solidFill>
                <a:effectLst/>
                <a:latin typeface="+mn-lt"/>
              </a:endParaRPr>
            </a:p>
          </p:txBody>
        </p:sp>
        <p:sp>
          <p:nvSpPr>
            <p:cNvPr id="36" name="TextBox 35"/>
            <p:cNvSpPr txBox="1"/>
            <p:nvPr/>
          </p:nvSpPr>
          <p:spPr>
            <a:xfrm>
              <a:off x="3124200" y="5772090"/>
              <a:ext cx="990600" cy="400110"/>
            </a:xfrm>
            <a:prstGeom prst="rect">
              <a:avLst/>
            </a:prstGeom>
            <a:noFill/>
            <a:ln>
              <a:solidFill>
                <a:schemeClr val="tx1"/>
              </a:solidFill>
            </a:ln>
          </p:spPr>
          <p:txBody>
            <a:bodyPr wrap="square" rtlCol="0" anchor="ctr" anchorCtr="1">
              <a:spAutoFit/>
            </a:bodyPr>
            <a:lstStyle/>
            <a:p>
              <a:r>
                <a:rPr lang="en-CA" sz="2000" dirty="0" smtClean="0">
                  <a:solidFill>
                    <a:schemeClr val="tx1"/>
                  </a:solidFill>
                  <a:latin typeface="+mn-lt"/>
                </a:rPr>
                <a:t>R</a:t>
              </a:r>
              <a:r>
                <a:rPr lang="en-CA" sz="2000" baseline="-25000" dirty="0" smtClean="0">
                  <a:solidFill>
                    <a:schemeClr val="tx1"/>
                  </a:solidFill>
                  <a:latin typeface="+mn-lt"/>
                </a:rPr>
                <a:t>1-2</a:t>
              </a:r>
            </a:p>
          </p:txBody>
        </p:sp>
        <p:cxnSp>
          <p:nvCxnSpPr>
            <p:cNvPr id="37" name="Straight Connector 36"/>
            <p:cNvCxnSpPr/>
            <p:nvPr/>
          </p:nvCxnSpPr>
          <p:spPr bwMode="auto">
            <a:xfrm flipH="1">
              <a:off x="3352800" y="6172200"/>
              <a:ext cx="290936" cy="3048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3619500" y="6172200"/>
              <a:ext cx="266700" cy="30480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39" name="TextBox 38"/>
            <p:cNvSpPr txBox="1"/>
            <p:nvPr/>
          </p:nvSpPr>
          <p:spPr>
            <a:xfrm>
              <a:off x="3810000" y="5029200"/>
              <a:ext cx="990600" cy="400110"/>
            </a:xfrm>
            <a:prstGeom prst="rect">
              <a:avLst/>
            </a:prstGeom>
            <a:noFill/>
            <a:ln>
              <a:solidFill>
                <a:schemeClr val="tx1"/>
              </a:solidFill>
            </a:ln>
          </p:spPr>
          <p:txBody>
            <a:bodyPr wrap="square" rtlCol="0" anchor="ctr" anchorCtr="1">
              <a:spAutoFit/>
            </a:bodyPr>
            <a:lstStyle/>
            <a:p>
              <a:r>
                <a:rPr lang="en-CA" sz="2000" dirty="0" smtClean="0">
                  <a:solidFill>
                    <a:schemeClr val="tx1"/>
                  </a:solidFill>
                  <a:latin typeface="+mn-lt"/>
                </a:rPr>
                <a:t>R</a:t>
              </a:r>
              <a:r>
                <a:rPr lang="en-CA" sz="2000" baseline="-25000" dirty="0" smtClean="0">
                  <a:solidFill>
                    <a:schemeClr val="tx1"/>
                  </a:solidFill>
                  <a:latin typeface="+mn-lt"/>
                </a:rPr>
                <a:t>1-3</a:t>
              </a:r>
            </a:p>
          </p:txBody>
        </p:sp>
        <p:cxnSp>
          <p:nvCxnSpPr>
            <p:cNvPr id="49" name="Straight Connector 48"/>
            <p:cNvCxnSpPr>
              <a:stCxn id="39" idx="2"/>
            </p:cNvCxnSpPr>
            <p:nvPr/>
          </p:nvCxnSpPr>
          <p:spPr bwMode="auto">
            <a:xfrm flipH="1">
              <a:off x="4038600" y="5429310"/>
              <a:ext cx="266700" cy="28569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52" name="Straight Connector 51"/>
            <p:cNvCxnSpPr>
              <a:stCxn id="39" idx="2"/>
              <a:endCxn id="35" idx="0"/>
            </p:cNvCxnSpPr>
            <p:nvPr/>
          </p:nvCxnSpPr>
          <p:spPr bwMode="auto">
            <a:xfrm>
              <a:off x="4305300" y="5429310"/>
              <a:ext cx="762000" cy="104769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a:off x="2743200" y="5314890"/>
              <a:ext cx="0" cy="1771710"/>
            </a:xfrm>
            <a:prstGeom prst="line">
              <a:avLst/>
            </a:prstGeom>
            <a:solidFill>
              <a:srgbClr val="00B8FF"/>
            </a:solidFill>
            <a:ln w="31750" cap="flat" cmpd="sng" algn="ctr">
              <a:solidFill>
                <a:srgbClr val="0000FF"/>
              </a:solidFill>
              <a:prstDash val="solid"/>
              <a:round/>
              <a:headEnd type="none" w="med" len="med"/>
              <a:tailEnd type="none" w="med" len="med"/>
            </a:ln>
            <a:effectLst/>
          </p:spPr>
        </p:cxnSp>
      </p:grpSp>
      <p:grpSp>
        <p:nvGrpSpPr>
          <p:cNvPr id="57" name="Group 56"/>
          <p:cNvGrpSpPr/>
          <p:nvPr/>
        </p:nvGrpSpPr>
        <p:grpSpPr>
          <a:xfrm>
            <a:off x="3810000" y="5334000"/>
            <a:ext cx="2227217" cy="1828800"/>
            <a:chOff x="2192383" y="4975255"/>
            <a:chExt cx="1903911" cy="2187545"/>
          </a:xfrm>
        </p:grpSpPr>
        <p:sp>
          <p:nvSpPr>
            <p:cNvPr id="85" name="Oval 84"/>
            <p:cNvSpPr/>
            <p:nvPr/>
          </p:nvSpPr>
          <p:spPr bwMode="auto">
            <a:xfrm>
              <a:off x="2192383" y="6476999"/>
              <a:ext cx="519249" cy="68579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n-lt"/>
                </a:rPr>
                <a:t>e</a:t>
              </a:r>
              <a:r>
                <a:rPr kumimoji="0" lang="en-CA" sz="2000" b="0" i="0" u="none" strike="noStrike" cap="none" normalizeH="0" baseline="-25000" dirty="0" smtClean="0">
                  <a:ln>
                    <a:noFill/>
                  </a:ln>
                  <a:solidFill>
                    <a:schemeClr val="tx1"/>
                  </a:solidFill>
                  <a:effectLst/>
                  <a:latin typeface="+mn-lt"/>
                </a:rPr>
                <a:t>1</a:t>
              </a:r>
              <a:endParaRPr kumimoji="0" lang="en-CA" sz="2500" b="0" i="0" u="none" strike="noStrike" cap="none" normalizeH="0" baseline="-25000" dirty="0" smtClean="0">
                <a:ln>
                  <a:noFill/>
                </a:ln>
                <a:solidFill>
                  <a:schemeClr val="tx1"/>
                </a:solidFill>
                <a:effectLst/>
                <a:latin typeface="+mn-lt"/>
              </a:endParaRPr>
            </a:p>
          </p:txBody>
        </p:sp>
        <p:sp>
          <p:nvSpPr>
            <p:cNvPr id="86" name="Oval 85"/>
            <p:cNvSpPr/>
            <p:nvPr/>
          </p:nvSpPr>
          <p:spPr bwMode="auto">
            <a:xfrm>
              <a:off x="2769325" y="6476999"/>
              <a:ext cx="519249" cy="68579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n-lt"/>
                </a:rPr>
                <a:t>e</a:t>
              </a:r>
              <a:r>
                <a:rPr kumimoji="0" lang="en-CA" sz="2000" b="0" i="0" u="none" strike="noStrike" cap="none" normalizeH="0" baseline="-25000" dirty="0" smtClean="0">
                  <a:ln>
                    <a:noFill/>
                  </a:ln>
                  <a:solidFill>
                    <a:schemeClr val="tx1"/>
                  </a:solidFill>
                  <a:effectLst/>
                  <a:latin typeface="+mn-lt"/>
                </a:rPr>
                <a:t>2</a:t>
              </a:r>
              <a:endParaRPr kumimoji="0" lang="en-CA" sz="2500" b="0" i="0" u="none" strike="noStrike" cap="none" normalizeH="0" baseline="-25000" dirty="0" smtClean="0">
                <a:ln>
                  <a:noFill/>
                </a:ln>
                <a:solidFill>
                  <a:schemeClr val="tx1"/>
                </a:solidFill>
                <a:effectLst/>
                <a:latin typeface="+mn-lt"/>
              </a:endParaRPr>
            </a:p>
          </p:txBody>
        </p:sp>
        <p:sp>
          <p:nvSpPr>
            <p:cNvPr id="87" name="Oval 86"/>
            <p:cNvSpPr/>
            <p:nvPr/>
          </p:nvSpPr>
          <p:spPr bwMode="auto">
            <a:xfrm>
              <a:off x="3577045" y="6477001"/>
              <a:ext cx="519249" cy="68579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n-lt"/>
                </a:rPr>
                <a:t>e</a:t>
              </a:r>
              <a:r>
                <a:rPr kumimoji="0" lang="en-CA" sz="2000" b="0" i="0" u="none" strike="noStrike" cap="none" normalizeH="0" baseline="-25000" dirty="0" smtClean="0">
                  <a:ln>
                    <a:noFill/>
                  </a:ln>
                  <a:solidFill>
                    <a:schemeClr val="tx1"/>
                  </a:solidFill>
                  <a:effectLst/>
                  <a:latin typeface="+mn-lt"/>
                </a:rPr>
                <a:t>3</a:t>
              </a:r>
              <a:endParaRPr kumimoji="0" lang="en-CA" sz="2500" b="0" i="0" u="none" strike="noStrike" cap="none" normalizeH="0" baseline="-25000" dirty="0" smtClean="0">
                <a:ln>
                  <a:noFill/>
                </a:ln>
                <a:solidFill>
                  <a:schemeClr val="tx1"/>
                </a:solidFill>
                <a:effectLst/>
                <a:latin typeface="+mn-lt"/>
              </a:endParaRPr>
            </a:p>
          </p:txBody>
        </p:sp>
        <p:sp>
          <p:nvSpPr>
            <p:cNvPr id="88" name="TextBox 87"/>
            <p:cNvSpPr txBox="1"/>
            <p:nvPr/>
          </p:nvSpPr>
          <p:spPr>
            <a:xfrm>
              <a:off x="2365465" y="5718146"/>
              <a:ext cx="750026" cy="508001"/>
            </a:xfrm>
            <a:prstGeom prst="rect">
              <a:avLst/>
            </a:prstGeom>
            <a:noFill/>
            <a:ln>
              <a:solidFill>
                <a:schemeClr val="tx1"/>
              </a:solidFill>
            </a:ln>
          </p:spPr>
          <p:txBody>
            <a:bodyPr wrap="square" rtlCol="0" anchor="ctr" anchorCtr="1">
              <a:spAutoFit/>
            </a:bodyPr>
            <a:lstStyle/>
            <a:p>
              <a:r>
                <a:rPr lang="en-CA" sz="2000" dirty="0" smtClean="0">
                  <a:solidFill>
                    <a:schemeClr val="tx1"/>
                  </a:solidFill>
                  <a:latin typeface="+mn-lt"/>
                </a:rPr>
                <a:t>r</a:t>
              </a:r>
              <a:r>
                <a:rPr lang="en-CA" sz="2000" baseline="-25000" dirty="0" smtClean="0">
                  <a:solidFill>
                    <a:schemeClr val="tx1"/>
                  </a:solidFill>
                  <a:latin typeface="+mn-lt"/>
                </a:rPr>
                <a:t>1-2</a:t>
              </a:r>
            </a:p>
          </p:txBody>
        </p:sp>
        <p:cxnSp>
          <p:nvCxnSpPr>
            <p:cNvPr id="89" name="Straight Connector 88"/>
            <p:cNvCxnSpPr/>
            <p:nvPr/>
          </p:nvCxnSpPr>
          <p:spPr bwMode="auto">
            <a:xfrm flipH="1">
              <a:off x="2538548" y="6172200"/>
              <a:ext cx="220280" cy="304801"/>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90" name="Straight Connector 89"/>
            <p:cNvCxnSpPr/>
            <p:nvPr/>
          </p:nvCxnSpPr>
          <p:spPr bwMode="auto">
            <a:xfrm>
              <a:off x="2740478" y="6172200"/>
              <a:ext cx="201930" cy="304801"/>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91" name="TextBox 90"/>
            <p:cNvSpPr txBox="1"/>
            <p:nvPr/>
          </p:nvSpPr>
          <p:spPr>
            <a:xfrm>
              <a:off x="2884714" y="4975255"/>
              <a:ext cx="750026" cy="508001"/>
            </a:xfrm>
            <a:prstGeom prst="rect">
              <a:avLst/>
            </a:prstGeom>
            <a:noFill/>
            <a:ln>
              <a:solidFill>
                <a:schemeClr val="tx1"/>
              </a:solidFill>
            </a:ln>
          </p:spPr>
          <p:txBody>
            <a:bodyPr wrap="square" rtlCol="0" anchor="ctr" anchorCtr="1">
              <a:spAutoFit/>
            </a:bodyPr>
            <a:lstStyle/>
            <a:p>
              <a:r>
                <a:rPr lang="en-CA" sz="2000" dirty="0" smtClean="0">
                  <a:solidFill>
                    <a:schemeClr val="tx1"/>
                  </a:solidFill>
                  <a:latin typeface="+mn-lt"/>
                </a:rPr>
                <a:t>r</a:t>
              </a:r>
              <a:r>
                <a:rPr lang="en-CA" sz="2000" baseline="-25000" dirty="0" smtClean="0">
                  <a:solidFill>
                    <a:schemeClr val="tx1"/>
                  </a:solidFill>
                  <a:latin typeface="+mn-lt"/>
                </a:rPr>
                <a:t>1-3</a:t>
              </a:r>
            </a:p>
          </p:txBody>
        </p:sp>
        <p:cxnSp>
          <p:nvCxnSpPr>
            <p:cNvPr id="92" name="Straight Connector 91"/>
            <p:cNvCxnSpPr>
              <a:stCxn id="91" idx="2"/>
            </p:cNvCxnSpPr>
            <p:nvPr/>
          </p:nvCxnSpPr>
          <p:spPr bwMode="auto">
            <a:xfrm flipH="1">
              <a:off x="3057798" y="5483256"/>
              <a:ext cx="201930" cy="231745"/>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93" name="Straight Connector 92"/>
            <p:cNvCxnSpPr>
              <a:stCxn id="91" idx="2"/>
              <a:endCxn id="87" idx="0"/>
            </p:cNvCxnSpPr>
            <p:nvPr/>
          </p:nvCxnSpPr>
          <p:spPr bwMode="auto">
            <a:xfrm>
              <a:off x="3259728" y="5483256"/>
              <a:ext cx="576943" cy="993745"/>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sp>
        <p:nvSpPr>
          <p:cNvPr id="96" name="TextBox 95"/>
          <p:cNvSpPr txBox="1"/>
          <p:nvPr/>
        </p:nvSpPr>
        <p:spPr>
          <a:xfrm>
            <a:off x="152400" y="2667000"/>
            <a:ext cx="1981200" cy="1200329"/>
          </a:xfrm>
          <a:prstGeom prst="rect">
            <a:avLst/>
          </a:prstGeom>
          <a:solidFill>
            <a:srgbClr val="FFCCFF"/>
          </a:solidFill>
        </p:spPr>
        <p:txBody>
          <a:bodyPr wrap="square" rtlCol="0">
            <a:spAutoFit/>
          </a:bodyPr>
          <a:lstStyle/>
          <a:p>
            <a:r>
              <a:rPr lang="en-CA" sz="2400" dirty="0" smtClean="0">
                <a:solidFill>
                  <a:schemeClr val="tx1"/>
                </a:solidFill>
                <a:latin typeface="+mn-lt"/>
              </a:rPr>
              <a:t>Assign probabilities to DTs.</a:t>
            </a:r>
            <a:endParaRPr lang="en-CA" sz="2400" dirty="0">
              <a:solidFill>
                <a:schemeClr val="tx1"/>
              </a:solidFill>
              <a:latin typeface="+mn-lt"/>
            </a:endParaRPr>
          </a:p>
        </p:txBody>
      </p:sp>
      <p:sp>
        <p:nvSpPr>
          <p:cNvPr id="97" name="TextBox 96"/>
          <p:cNvSpPr txBox="1"/>
          <p:nvPr/>
        </p:nvSpPr>
        <p:spPr>
          <a:xfrm>
            <a:off x="381000" y="5715000"/>
            <a:ext cx="2362200" cy="830997"/>
          </a:xfrm>
          <a:prstGeom prst="rect">
            <a:avLst/>
          </a:prstGeom>
          <a:solidFill>
            <a:srgbClr val="FFCCFF"/>
          </a:solidFill>
        </p:spPr>
        <p:txBody>
          <a:bodyPr wrap="square" rtlCol="0">
            <a:spAutoFit/>
          </a:bodyPr>
          <a:lstStyle/>
          <a:p>
            <a:r>
              <a:rPr lang="en-CA" sz="2400" dirty="0" smtClean="0">
                <a:solidFill>
                  <a:schemeClr val="tx1"/>
                </a:solidFill>
                <a:latin typeface="+mn-lt"/>
              </a:rPr>
              <a:t>Find the most probable DT</a:t>
            </a:r>
            <a:endParaRPr lang="en-CA" sz="2400" dirty="0">
              <a:solidFill>
                <a:schemeClr val="tx1"/>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blinds(horizontal)">
                                      <p:cBhvr>
                                        <p:cTn id="12" dur="500"/>
                                        <p:tgtEl>
                                          <p:spTgt spid="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blinds(horizontal)">
                                      <p:cBhvr>
                                        <p:cTn id="17" dur="500"/>
                                        <p:tgtEl>
                                          <p:spTgt spid="5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blinds(horizontal)">
                                      <p:cBhvr>
                                        <p:cTn id="30" dur="500"/>
                                        <p:tgtEl>
                                          <p:spTgt spid="9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blinds(horizontal)">
                                      <p:cBhvr>
                                        <p:cTn id="3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9" grpId="0" animBg="1"/>
      <p:bldP spid="96" grpId="0" animBg="1"/>
      <p:bldP spid="97" grpId="0" animBg="1"/>
    </p:bld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5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5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57645</TotalTime>
  <Words>1725</Words>
  <Application>Microsoft Office PowerPoint</Application>
  <PresentationFormat>Custom</PresentationFormat>
  <Paragraphs>503</Paragraphs>
  <Slides>26</Slides>
  <Notes>13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Custom Design</vt:lpstr>
      <vt:lpstr>A Novel Discriminative Framework for Sentence-Level Discourse Analysis</vt:lpstr>
      <vt:lpstr>Discourse Analysis in RST</vt:lpstr>
      <vt:lpstr>Computational Tasks</vt:lpstr>
      <vt:lpstr>Motivation</vt:lpstr>
      <vt:lpstr>Outline</vt:lpstr>
      <vt:lpstr>Previous Work (1)</vt:lpstr>
      <vt:lpstr>Previous Work (2)</vt:lpstr>
      <vt:lpstr>Discourse Parsing</vt:lpstr>
      <vt:lpstr>Our Discourse Parser</vt:lpstr>
      <vt:lpstr>Requirements for Our Parsing Model</vt:lpstr>
      <vt:lpstr>Our Parsing Model</vt:lpstr>
      <vt:lpstr>Obtaining probabilities</vt:lpstr>
      <vt:lpstr>Obtaining probabilities</vt:lpstr>
      <vt:lpstr>Features Used in Parsing Model</vt:lpstr>
      <vt:lpstr>Parsing Algorithm</vt:lpstr>
      <vt:lpstr>Outline</vt:lpstr>
      <vt:lpstr>Discourse Segmentation</vt:lpstr>
      <vt:lpstr>Our Discourse Segmenter</vt:lpstr>
      <vt:lpstr>Corpora/Datasets</vt:lpstr>
      <vt:lpstr>Evaluation Metrics</vt:lpstr>
      <vt:lpstr>Experiments (1)</vt:lpstr>
      <vt:lpstr>Experiments (2)</vt:lpstr>
      <vt:lpstr>Experiments (3)</vt:lpstr>
      <vt:lpstr>Error analysis (Relation labeling)</vt:lpstr>
      <vt:lpstr>Conclusion</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Extracting Knowledge from Evaluative Text</dc:title>
  <dc:creator>carenini</dc:creator>
  <cp:lastModifiedBy>Shafiq Joty</cp:lastModifiedBy>
  <cp:revision>1160</cp:revision>
  <dcterms:modified xsi:type="dcterms:W3CDTF">2012-07-12T13:31:12Z</dcterms:modified>
</cp:coreProperties>
</file>