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9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11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Override12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3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4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Override15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18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19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0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86" r:id="rId9"/>
    <p:sldId id="275" r:id="rId10"/>
    <p:sldId id="276" r:id="rId11"/>
    <p:sldId id="272" r:id="rId12"/>
    <p:sldId id="274" r:id="rId13"/>
    <p:sldId id="287" r:id="rId14"/>
    <p:sldId id="273" r:id="rId15"/>
    <p:sldId id="277" r:id="rId16"/>
    <p:sldId id="280" r:id="rId17"/>
    <p:sldId id="278" r:id="rId18"/>
    <p:sldId id="279" r:id="rId19"/>
    <p:sldId id="288" r:id="rId20"/>
    <p:sldId id="281" r:id="rId21"/>
    <p:sldId id="290" r:id="rId22"/>
    <p:sldId id="282" r:id="rId23"/>
    <p:sldId id="291" r:id="rId24"/>
    <p:sldId id="283" r:id="rId25"/>
    <p:sldId id="292" r:id="rId26"/>
    <p:sldId id="284" r:id="rId27"/>
    <p:sldId id="293" r:id="rId28"/>
    <p:sldId id="28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D7D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74" autoAdjust="0"/>
  </p:normalViewPr>
  <p:slideViewPr>
    <p:cSldViewPr snapToGrid="0" showGuides="1">
      <p:cViewPr varScale="1">
        <p:scale>
          <a:sx n="78" d="100"/>
          <a:sy n="78" d="100"/>
        </p:scale>
        <p:origin x="216" y="44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2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image" Target="../media/image3.png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4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3.png"/><Relationship Id="rId4" Type="http://schemas.openxmlformats.org/officeDocument/2006/relationships/tags" Target="../tags/tag69.xml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3.png"/><Relationship Id="rId4" Type="http://schemas.openxmlformats.org/officeDocument/2006/relationships/tags" Target="../tags/tag75.xml"/><Relationship Id="rId9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83.xml"/><Relationship Id="rId11" Type="http://schemas.openxmlformats.org/officeDocument/2006/relationships/image" Target="../media/image3.png"/><Relationship Id="rId5" Type="http://schemas.openxmlformats.org/officeDocument/2006/relationships/tags" Target="../tags/tag82.xml"/><Relationship Id="rId10" Type="http://schemas.openxmlformats.org/officeDocument/2006/relationships/image" Target="../media/image4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image" Target="../media/image3.png"/><Relationship Id="rId4" Type="http://schemas.openxmlformats.org/officeDocument/2006/relationships/tags" Target="../tags/tag88.xml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3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4.emf"/><Relationship Id="rId2" Type="http://schemas.openxmlformats.org/officeDocument/2006/relationships/tags" Target="../tags/tag92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3.png"/><Relationship Id="rId4" Type="http://schemas.openxmlformats.org/officeDocument/2006/relationships/tags" Target="../tags/tag103.xml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4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111.xml"/><Relationship Id="rId11" Type="http://schemas.openxmlformats.org/officeDocument/2006/relationships/image" Target="../media/image5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19.xml"/><Relationship Id="rId11" Type="http://schemas.openxmlformats.org/officeDocument/2006/relationships/image" Target="../media/image3.png"/><Relationship Id="rId5" Type="http://schemas.openxmlformats.org/officeDocument/2006/relationships/tags" Target="../tags/tag118.xml"/><Relationship Id="rId10" Type="http://schemas.openxmlformats.org/officeDocument/2006/relationships/image" Target="../media/image4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3.xml"/><Relationship Id="rId7" Type="http://schemas.openxmlformats.org/officeDocument/2006/relationships/image" Target="../media/image4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10" Type="http://schemas.openxmlformats.org/officeDocument/2006/relationships/image" Target="../media/image3.png"/><Relationship Id="rId4" Type="http://schemas.openxmlformats.org/officeDocument/2006/relationships/tags" Target="../tags/tag128.xml"/><Relationship Id="rId9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../media/image4.emf"/><Relationship Id="rId4" Type="http://schemas.openxmlformats.org/officeDocument/2006/relationships/tags" Target="../tags/tag16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image" Target="../media/image4.emf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11" Type="http://schemas.openxmlformats.org/officeDocument/2006/relationships/image" Target="../media/image3.png"/><Relationship Id="rId5" Type="http://schemas.openxmlformats.org/officeDocument/2006/relationships/tags" Target="../tags/tag31.xml"/><Relationship Id="rId10" Type="http://schemas.openxmlformats.org/officeDocument/2006/relationships/image" Target="../media/image4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16074" y="-2881019"/>
            <a:ext cx="3758221" cy="685800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DB6186-B727-4B3C-B4D3-B3CE88ABA9CB}"/>
              </a:ext>
            </a:extLst>
          </p:cNvPr>
          <p:cNvSpPr txBox="1"/>
          <p:nvPr/>
        </p:nvSpPr>
        <p:spPr>
          <a:xfrm>
            <a:off x="947738" y="287070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中交金卡技术交流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="" xmlns:a16="http://schemas.microsoft.com/office/drawing/2014/main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="" xmlns:a16="http://schemas.microsoft.com/office/drawing/2014/main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="" xmlns:a16="http://schemas.microsoft.com/office/drawing/2014/main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="" xmlns:a16="http://schemas.microsoft.com/office/drawing/2014/main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="" xmlns:a16="http://schemas.microsoft.com/office/drawing/2014/main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="" xmlns:a16="http://schemas.microsoft.com/office/drawing/2014/main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="" xmlns:a16="http://schemas.microsoft.com/office/drawing/2014/main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="" xmlns:a16="http://schemas.microsoft.com/office/drawing/2014/main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="" xmlns:a16="http://schemas.microsoft.com/office/drawing/2014/main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="" xmlns:a16="http://schemas.microsoft.com/office/drawing/2014/main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="" xmlns:a16="http://schemas.microsoft.com/office/drawing/2014/main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="" xmlns:a16="http://schemas.microsoft.com/office/drawing/2014/main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="" xmlns:a16="http://schemas.microsoft.com/office/drawing/2014/main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="" xmlns:a16="http://schemas.microsoft.com/office/drawing/2014/main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缓存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="" xmlns:a16="http://schemas.microsoft.com/office/drawing/2014/main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Memcached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="" xmlns:a16="http://schemas.microsoft.com/office/drawing/2014/main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="" xmlns:a16="http://schemas.microsoft.com/office/drawing/2014/main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="" xmlns:a16="http://schemas.microsoft.com/office/drawing/2014/main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Oracle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Myql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Postgresql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="" xmlns:a16="http://schemas.microsoft.com/office/drawing/2014/main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="" xmlns:a16="http://schemas.microsoft.com/office/drawing/2014/main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数据仓库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="" xmlns:a16="http://schemas.microsoft.com/office/drawing/2014/main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核心：</a:t>
              </a: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OLAP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="" xmlns:a16="http://schemas.microsoft.com/office/drawing/2014/main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="" xmlns:a16="http://schemas.microsoft.com/office/drawing/2014/main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非结构化数据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50" dirty="0" smtClean="0">
                  <a:solidFill>
                    <a:schemeClr val="dk1">
                      <a:lumMod val="100000"/>
                    </a:schemeClr>
                  </a:solidFill>
                </a:rPr>
                <a:t>MongoDB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050" dirty="0" err="1" smtClean="0">
                  <a:solidFill>
                    <a:schemeClr val="dk1">
                      <a:lumMod val="100000"/>
                    </a:schemeClr>
                  </a:solidFill>
                </a:rPr>
                <a:t>Redis</a:t>
              </a:r>
              <a:r>
                <a:rPr lang="zh-CN" altLang="en-US" sz="1050" dirty="0" smtClean="0">
                  <a:solidFill>
                    <a:schemeClr val="dk1">
                      <a:lumMod val="100000"/>
                    </a:schemeClr>
                  </a:solidFill>
                </a:rPr>
                <a:t> 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/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="" xmlns:a16="http://schemas.microsoft.com/office/drawing/2014/main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="" xmlns:a16="http://schemas.microsoft.com/office/drawing/2014/main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="" xmlns:a16="http://schemas.microsoft.com/office/drawing/2014/main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="" xmlns:a16="http://schemas.microsoft.com/office/drawing/2014/main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="" xmlns:a16="http://schemas.microsoft.com/office/drawing/2014/main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="" xmlns:a16="http://schemas.microsoft.com/office/drawing/2014/main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="" xmlns:a16="http://schemas.microsoft.com/office/drawing/2014/main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="" xmlns:a16="http://schemas.microsoft.com/office/drawing/2014/main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="" xmlns:a16="http://schemas.microsoft.com/office/drawing/2014/main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="" xmlns:a16="http://schemas.microsoft.com/office/drawing/2014/main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="" xmlns:a16="http://schemas.microsoft.com/office/drawing/2014/main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="" xmlns:a16="http://schemas.microsoft.com/office/drawing/2014/main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="" xmlns:a16="http://schemas.microsoft.com/office/drawing/2014/main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="" xmlns:a16="http://schemas.microsoft.com/office/drawing/2014/main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="" xmlns:a16="http://schemas.microsoft.com/office/drawing/2014/main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更健全的</a:t>
                </a:r>
                <a:r>
                  <a:rPr lang="en-US" altLang="zh-CN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SDK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="" xmlns:a16="http://schemas.microsoft.com/office/drawing/2014/main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 err="1">
                    <a:solidFill>
                      <a:schemeClr val="dk1">
                        <a:lumMod val="100000"/>
                      </a:schemeClr>
                    </a:solidFill>
                  </a:rPr>
                  <a:t>jpush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-client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alipay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-java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="" xmlns:a16="http://schemas.microsoft.com/office/drawing/2014/main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="" xmlns:a16="http://schemas.microsoft.com/office/drawing/2014/main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="" xmlns:a16="http://schemas.microsoft.com/office/drawing/2014/main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="" xmlns:a16="http://schemas.microsoft.com/office/drawing/2014/main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更方便的接口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="" xmlns:a16="http://schemas.microsoft.com/office/drawing/2014/main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Swagger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smart-doc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spring-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restdocs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="" xmlns:a16="http://schemas.microsoft.com/office/drawing/2014/main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="" xmlns:a16="http://schemas.microsoft.com/office/drawing/2014/main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="" xmlns:a16="http://schemas.microsoft.com/office/drawing/2014/main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="" xmlns:a16="http://schemas.microsoft.com/office/drawing/2014/main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="" xmlns:a16="http://schemas.microsoft.com/office/drawing/2014/main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自主化对接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="" xmlns:a16="http://schemas.microsoft.com/office/drawing/2014/main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提供平台自主下载手册、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SDK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、自主对接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="" xmlns:a16="http://schemas.microsoft.com/office/drawing/2014/main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="" xmlns:a16="http://schemas.microsoft.com/office/drawing/2014/main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="" xmlns:a16="http://schemas.microsoft.com/office/drawing/2014/main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="" xmlns:a16="http://schemas.microsoft.com/office/drawing/2014/main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="" xmlns:a16="http://schemas.microsoft.com/office/drawing/2014/main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="" xmlns:a16="http://schemas.microsoft.com/office/drawing/2014/main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互联网化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="" xmlns:a16="http://schemas.microsoft.com/office/drawing/2014/main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平台开放化，采用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AccessKey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的模式确保安全性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="" xmlns:a16="http://schemas.microsoft.com/office/drawing/2014/main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="" xmlns:a16="http://schemas.microsoft.com/office/drawing/2014/main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="" xmlns:a16="http://schemas.microsoft.com/office/drawing/2014/main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="" xmlns:a16="http://schemas.microsoft.com/office/drawing/2014/main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="" xmlns:a16="http://schemas.microsoft.com/office/drawing/2014/main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1"/>
                    </a:solidFill>
                  </a:rPr>
                  <a:t>云化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="" xmlns:a16="http://schemas.microsoft.com/office/drawing/2014/main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效率、成本、安全、稳定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="" xmlns:a16="http://schemas.microsoft.com/office/drawing/2014/main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="" xmlns:a16="http://schemas.microsoft.com/office/drawing/2014/main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="" xmlns:a16="http://schemas.microsoft.com/office/drawing/2014/main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="" xmlns:a16="http://schemas.microsoft.com/office/drawing/2014/main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="" xmlns:a16="http://schemas.microsoft.com/office/drawing/2014/main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自动化编排</a:t>
                </a:r>
                <a:endParaRPr lang="zh-CN" altLang="en-US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="" xmlns:a16="http://schemas.microsoft.com/office/drawing/2014/main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Jenkins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、</a:t>
                </a: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docker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="" xmlns:a16="http://schemas.microsoft.com/office/drawing/2014/main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="" xmlns:a16="http://schemas.microsoft.com/office/drawing/2014/main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="" xmlns:a16="http://schemas.microsoft.com/office/drawing/2014/main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="" xmlns:a16="http://schemas.microsoft.com/office/drawing/2014/main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="" xmlns:a16="http://schemas.microsoft.com/office/drawing/2014/main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自动化监控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="" xmlns:a16="http://schemas.microsoft.com/office/drawing/2014/main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zabbix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="" xmlns:a16="http://schemas.microsoft.com/office/drawing/2014/main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="" xmlns:a16="http://schemas.microsoft.com/office/drawing/2014/main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="" xmlns:a16="http://schemas.microsoft.com/office/drawing/2014/main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="" xmlns:a16="http://schemas.microsoft.com/office/drawing/2014/main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="" xmlns:a16="http://schemas.microsoft.com/office/drawing/2014/main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随时随地远程运维</a:t>
                </a:r>
                <a:endParaRPr lang="zh-CN" altLang="en-US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="" xmlns:a16="http://schemas.microsoft.com/office/drawing/2014/main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*</a:t>
                </a:r>
                <a:r>
                  <a:rPr lang="en-US" altLang="zh-CN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24</a:t>
                </a:r>
                <a:r>
                  <a:rPr lang="zh-CN" alt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不间断运行的最后一道保障</a:t>
                </a:r>
                <a:endPara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部署运维模式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捷羿软件的技术探索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="" xmlns:a16="http://schemas.microsoft.com/office/drawing/2014/main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2013-2014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="" xmlns:a16="http://schemas.microsoft.com/office/drawing/2014/main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="" xmlns:a16="http://schemas.microsoft.com/office/drawing/2014/main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="" xmlns:a16="http://schemas.microsoft.com/office/drawing/2014/main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Webservice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3207128"/>
            <a:ext cx="3083747" cy="2778156"/>
            <a:chOff x="3380328" y="3207128"/>
            <a:chExt cx="3083747" cy="277815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="" xmlns:a16="http://schemas.microsoft.com/office/drawing/2014/main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2018-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="" xmlns:a16="http://schemas.microsoft.com/office/drawing/2014/main" id="{553DEF27-8A5C-4708-89D1-FFE8567755A4}"/>
                </a:ext>
              </a:extLst>
            </p:cNvPr>
            <p:cNvSpPr/>
            <p:nvPr/>
          </p:nvSpPr>
          <p:spPr bwMode="auto">
            <a:xfrm rot="8621676" flipV="1">
              <a:off x="5394375" y="3207128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="" xmlns:a16="http://schemas.microsoft.com/office/drawing/2014/main" id="{FF20228A-F880-4377-92CD-9DABFC364F9A}"/>
                </a:ext>
              </a:extLst>
            </p:cNvPr>
            <p:cNvGrpSpPr/>
            <p:nvPr/>
          </p:nvGrpSpPr>
          <p:grpSpPr>
            <a:xfrm>
              <a:off x="4348944" y="3418194"/>
              <a:ext cx="1887310" cy="412121"/>
              <a:chOff x="3184526" y="714574"/>
              <a:chExt cx="1489421" cy="325237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="" xmlns:a16="http://schemas.microsoft.com/office/drawing/2014/main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="" xmlns:a16="http://schemas.microsoft.com/office/drawing/2014/main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="" xmlns:a16="http://schemas.microsoft.com/office/drawing/2014/main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 rot="14010038">
                <a:off x="4414390" y="726483"/>
                <a:ext cx="271465" cy="247648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="" xmlns:a16="http://schemas.microsoft.com/office/drawing/2014/main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SpringCloud</a:t>
              </a:r>
              <a:endParaRPr lang="en-US" altLang="zh-CN" sz="1400" b="1" dirty="0" smtClean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="" xmlns:a16="http://schemas.microsoft.com/office/drawing/2014/main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="" xmlns:a16="http://schemas.microsoft.com/office/drawing/2014/main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2017-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="" xmlns:a16="http://schemas.microsoft.com/office/drawing/2014/main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="" xmlns:a16="http://schemas.microsoft.com/office/drawing/2014/main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="" xmlns:a16="http://schemas.microsoft.com/office/drawing/2014/main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Springboot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="" xmlns:a16="http://schemas.microsoft.com/office/drawing/2014/main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="" xmlns:a16="http://schemas.microsoft.com/office/drawing/2014/main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prstClr val="white"/>
                  </a:solidFill>
                </a:rPr>
                <a:t>2014-</a:t>
              </a:r>
              <a:r>
                <a:rPr lang="zh-CN" altLang="en-US" sz="1100" dirty="0" smtClean="0">
                  <a:solidFill>
                    <a:prstClr val="white"/>
                  </a:solidFill>
                </a:rPr>
                <a:t>至今 </a:t>
              </a:r>
              <a:r>
                <a:rPr lang="zh-CN" altLang="en-US" sz="1100" dirty="0">
                  <a:solidFill>
                    <a:prstClr val="white"/>
                  </a:solidFill>
                </a:rPr>
                <a:t/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="" xmlns:a16="http://schemas.microsoft.com/office/drawing/2014/main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Dubbo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="" xmlns:a16="http://schemas.microsoft.com/office/drawing/2014/main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="" xmlns:a16="http://schemas.microsoft.com/office/drawing/2014/main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="" xmlns:a16="http://schemas.microsoft.com/office/drawing/2014/main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="" xmlns:a16="http://schemas.microsoft.com/office/drawing/2014/main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="" xmlns:a16="http://schemas.microsoft.com/office/drawing/2014/main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="" xmlns:a16="http://schemas.microsoft.com/office/drawing/2014/main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847522"/>
            <a:ext cx="2559446" cy="3446345"/>
            <a:chOff x="719139" y="1847522"/>
            <a:chExt cx="2559446" cy="3446345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="" xmlns:a16="http://schemas.microsoft.com/office/drawing/2014/main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="" xmlns:a16="http://schemas.microsoft.com/office/drawing/2014/main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="" xmlns:a16="http://schemas.microsoft.com/office/drawing/2014/main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个人</a:t>
                </a:r>
                <a:r>
                  <a:rPr lang="en-US" altLang="zh-CN" sz="1400" b="1" dirty="0" smtClean="0">
                    <a:solidFill>
                      <a:schemeClr val="accent1"/>
                    </a:solidFill>
                  </a:rPr>
                  <a:t>APP</a:t>
                </a:r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混合化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="" xmlns:a16="http://schemas.microsoft.com/office/drawing/2014/main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WeX5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="" xmlns:a16="http://schemas.microsoft.com/office/drawing/2014/main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847522"/>
            <a:ext cx="2559446" cy="3446345"/>
            <a:chOff x="3450566" y="1847522"/>
            <a:chExt cx="2559446" cy="3446345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="" xmlns:a16="http://schemas.microsoft.com/office/drawing/2014/main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="" xmlns:a16="http://schemas.microsoft.com/office/drawing/2014/main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="" xmlns:a16="http://schemas.microsoft.com/office/drawing/2014/main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="" xmlns:a16="http://schemas.microsoft.com/office/drawing/2014/main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="" xmlns:a16="http://schemas.microsoft.com/office/drawing/2014/main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小程序、公众号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="" xmlns:a16="http://schemas.microsoft.com/office/drawing/2014/main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微信小程序</a:t>
                </a:r>
                <a:r>
                  <a:rPr lang="en-US" altLang="zh-CN" sz="1000" dirty="0" smtClean="0"/>
                  <a:t>/</a:t>
                </a:r>
                <a:r>
                  <a:rPr lang="zh-CN" altLang="en-US" sz="1000" dirty="0" smtClean="0"/>
                  <a:t>支付宝小程序、微信公众号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="" xmlns:a16="http://schemas.microsoft.com/office/drawing/2014/main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847522"/>
            <a:ext cx="2559446" cy="3446345"/>
            <a:chOff x="6181993" y="1847522"/>
            <a:chExt cx="2559446" cy="3446345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="" xmlns:a16="http://schemas.microsoft.com/office/drawing/2014/main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="" xmlns:a16="http://schemas.microsoft.com/office/drawing/2014/main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="" xmlns:a16="http://schemas.microsoft.com/office/drawing/2014/main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="" xmlns:a16="http://schemas.microsoft.com/office/drawing/2014/main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="" xmlns:a16="http://schemas.microsoft.com/office/drawing/2014/main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管理移动化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="" xmlns:a16="http://schemas.microsoft.com/office/drawing/2014/main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常规化、特定化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="" xmlns:a16="http://schemas.microsoft.com/office/drawing/2014/main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847522"/>
            <a:ext cx="2559446" cy="3446345"/>
            <a:chOff x="8913420" y="1847522"/>
            <a:chExt cx="2559446" cy="3446345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="" xmlns:a16="http://schemas.microsoft.com/office/drawing/2014/main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="" xmlns:a16="http://schemas.microsoft.com/office/drawing/2014/main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="" xmlns:a16="http://schemas.microsoft.com/office/drawing/2014/main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椭圆 68">
              <a:extLst>
                <a:ext uri="{FF2B5EF4-FFF2-40B4-BE49-F238E27FC236}">
                  <a16:creationId xmlns="" xmlns:a16="http://schemas.microsoft.com/office/drawing/2014/main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="" xmlns:a16="http://schemas.microsoft.com/office/drawing/2014/main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="" xmlns:a16="http://schemas.microsoft.com/office/drawing/2014/main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前后端分离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="" xmlns:a16="http://schemas.microsoft.com/office/drawing/2014/main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err="1" smtClean="0"/>
                  <a:t>Vue</a:t>
                </a:r>
                <a:r>
                  <a:rPr lang="zh-CN" altLang="en-US" sz="1000" dirty="0" smtClean="0"/>
                  <a:t>、</a:t>
                </a:r>
                <a:r>
                  <a:rPr lang="en-US" altLang="zh-CN" sz="1000" dirty="0" smtClean="0"/>
                  <a:t>angular</a:t>
                </a:r>
                <a:r>
                  <a:rPr lang="zh-CN" altLang="en-US" sz="1000" dirty="0" smtClean="0"/>
                  <a:t>、</a:t>
                </a:r>
                <a:r>
                  <a:rPr lang="en-US" altLang="zh-CN" sz="1000" dirty="0" smtClean="0"/>
                  <a:t>react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="" xmlns:a16="http://schemas.microsoft.com/office/drawing/2014/main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="" xmlns:a16="http://schemas.microsoft.com/office/drawing/2014/main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Elasticsearch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00" dirty="0" err="1">
                    <a:solidFill>
                      <a:schemeClr val="dk1">
                        <a:lumMod val="100000"/>
                      </a:schemeClr>
                    </a:solidFill>
                  </a:rPr>
                  <a:t>L</a:t>
                </a: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ogstash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0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Kibana</a:t>
                </a: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。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="" xmlns:a16="http://schemas.microsoft.com/office/drawing/2014/main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关于</a:t>
                </a:r>
                <a:r>
                  <a:rPr lang="en-US" altLang="zh-CN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ELK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="" xmlns:a16="http://schemas.microsoft.com/office/drawing/2014/main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="" xmlns:a16="http://schemas.microsoft.com/office/drawing/2014/main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="" xmlns:a16="http://schemas.microsoft.com/office/drawing/2014/main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="" xmlns:a16="http://schemas.microsoft.com/office/drawing/2014/main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分布式系统必备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="" xmlns:a16="http://schemas.microsoft.com/office/drawing/2014/main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日志系统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="" xmlns:a16="http://schemas.microsoft.com/office/drawing/2014/main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="" xmlns:a16="http://schemas.microsoft.com/office/drawing/2014/main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="" xmlns:a16="http://schemas.microsoft.com/office/drawing/2014/main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="" xmlns:a16="http://schemas.microsoft.com/office/drawing/2014/main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="" xmlns:a16="http://schemas.microsoft.com/office/drawing/2014/main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搜索引擎。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="" xmlns:a16="http://schemas.microsoft.com/office/drawing/2014/main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其它运用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="" xmlns:a16="http://schemas.microsoft.com/office/drawing/2014/main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="" xmlns:a16="http://schemas.microsoft.com/office/drawing/2014/main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="" xmlns:a16="http://schemas.microsoft.com/office/drawing/2014/main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="" xmlns:a16="http://schemas.microsoft.com/office/drawing/2014/main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="" xmlns:a16="http://schemas.microsoft.com/office/drawing/2014/main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无缝对接，融入系统 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="" xmlns:a16="http://schemas.microsoft.com/office/drawing/2014/main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开放接口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="" xmlns:a16="http://schemas.microsoft.com/office/drawing/2014/main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="" xmlns:a16="http://schemas.microsoft.com/office/drawing/2014/main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="" xmlns:a16="http://schemas.microsoft.com/office/drawing/2014/main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="" xmlns:a16="http://schemas.microsoft.com/office/drawing/2014/main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="" xmlns:a16="http://schemas.microsoft.com/office/drawing/2014/main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="" xmlns:a16="http://schemas.microsoft.com/office/drawing/2014/main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="" xmlns:a16="http://schemas.microsoft.com/office/drawing/2014/main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="" xmlns:a16="http://schemas.microsoft.com/office/drawing/2014/main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="" xmlns:a16="http://schemas.microsoft.com/office/drawing/2014/main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="" xmlns:a16="http://schemas.microsoft.com/office/drawing/2014/main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="" xmlns:a16="http://schemas.microsoft.com/office/drawing/2014/main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="" xmlns:a16="http://schemas.microsoft.com/office/drawing/2014/main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="" xmlns:a16="http://schemas.microsoft.com/office/drawing/2014/main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="" xmlns:a16="http://schemas.microsoft.com/office/drawing/2014/main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="" xmlns:a16="http://schemas.microsoft.com/office/drawing/2014/main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="" xmlns:a16="http://schemas.microsoft.com/office/drawing/2014/main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="" xmlns:a16="http://schemas.microsoft.com/office/drawing/2014/main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="" xmlns:a16="http://schemas.microsoft.com/office/drawing/2014/main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数据整合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1" name="TextBox 21">
              <a:extLst>
                <a:ext uri="{FF2B5EF4-FFF2-40B4-BE49-F238E27FC236}">
                  <a16:creationId xmlns="" xmlns:a16="http://schemas.microsoft.com/office/drawing/2014/main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="" xmlns:a16="http://schemas.microsoft.com/office/drawing/2014/main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="" xmlns:a16="http://schemas.microsoft.com/office/drawing/2014/main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="" xmlns:a16="http://schemas.microsoft.com/office/drawing/2014/main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集市层归类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3" name="TextBox 24">
              <a:extLst>
                <a:ext uri="{FF2B5EF4-FFF2-40B4-BE49-F238E27FC236}">
                  <a16:creationId xmlns="" xmlns:a16="http://schemas.microsoft.com/office/drawing/2014/main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="" xmlns:a16="http://schemas.microsoft.com/office/drawing/2014/main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="" xmlns:a16="http://schemas.microsoft.com/office/drawing/2014/main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="" xmlns:a16="http://schemas.microsoft.com/office/drawing/2014/main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数据展示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="" xmlns:a16="http://schemas.microsoft.com/office/drawing/2014/main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="" xmlns:a16="http://schemas.microsoft.com/office/drawing/2014/main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="" xmlns:a16="http://schemas.microsoft.com/office/drawing/2014/main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="" xmlns:a16="http://schemas.microsoft.com/office/drawing/2014/main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数据源分析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0" name="TextBox 33">
              <a:extLst>
                <a:ext uri="{FF2B5EF4-FFF2-40B4-BE49-F238E27FC236}">
                  <a16:creationId xmlns="" xmlns:a16="http://schemas.microsoft.com/office/drawing/2014/main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="" xmlns:a16="http://schemas.microsoft.com/office/drawing/2014/main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="" xmlns:a16="http://schemas.microsoft.com/office/drawing/2014/main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="" xmlns:a16="http://schemas.microsoft.com/office/drawing/2014/main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数据采集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="" xmlns:a16="http://schemas.microsoft.com/office/drawing/2014/main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="" xmlns:a16="http://schemas.microsoft.com/office/drawing/2014/main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="" xmlns:a16="http://schemas.microsoft.com/office/drawing/2014/main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="" xmlns:a16="http://schemas.microsoft.com/office/drawing/2014/main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3" name="TextBox 38">
              <a:extLst>
                <a:ext uri="{FF2B5EF4-FFF2-40B4-BE49-F238E27FC236}">
                  <a16:creationId xmlns="" xmlns:a16="http://schemas.microsoft.com/office/drawing/2014/main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数据清洗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="" xmlns:a16="http://schemas.microsoft.com/office/drawing/2014/main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="" xmlns:a16="http://schemas.microsoft.com/office/drawing/2014/main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="" xmlns:a16="http://schemas.microsoft.com/office/drawing/2014/main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="" xmlns:a16="http://schemas.microsoft.com/office/drawing/2014/main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="" xmlns:a16="http://schemas.microsoft.com/office/drawing/2014/main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="" xmlns:a16="http://schemas.microsoft.com/office/drawing/2014/main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="" xmlns:a16="http://schemas.microsoft.com/office/drawing/2014/main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="" xmlns:a16="http://schemas.microsoft.com/office/drawing/2014/main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="" xmlns:a16="http://schemas.microsoft.com/office/drawing/2014/main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="" xmlns:a16="http://schemas.microsoft.com/office/drawing/2014/main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统一化接入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="" xmlns:a16="http://schemas.microsoft.com/office/drawing/2014/main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="" xmlns:a16="http://schemas.microsoft.com/office/drawing/2014/main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="" xmlns:a16="http://schemas.microsoft.com/office/drawing/2014/main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="" xmlns:a16="http://schemas.microsoft.com/office/drawing/2014/main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="" xmlns:a16="http://schemas.microsoft.com/office/drawing/2014/main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="" xmlns:a16="http://schemas.microsoft.com/office/drawing/2014/main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="" xmlns:a16="http://schemas.microsoft.com/office/drawing/2014/main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="" xmlns:a16="http://schemas.microsoft.com/office/drawing/2014/main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="" xmlns:a16="http://schemas.microsoft.com/office/drawing/2014/main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="" xmlns:a16="http://schemas.microsoft.com/office/drawing/2014/main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="" xmlns:a16="http://schemas.microsoft.com/office/drawing/2014/main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="" xmlns:a16="http://schemas.microsoft.com/office/drawing/2014/main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="" xmlns:a16="http://schemas.microsoft.com/office/drawing/2014/main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任意应用接入方便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="" xmlns:a16="http://schemas.microsoft.com/office/drawing/2014/main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="" xmlns:a16="http://schemas.microsoft.com/office/drawing/2014/main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="" xmlns:a16="http://schemas.microsoft.com/office/drawing/2014/main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="" xmlns:a16="http://schemas.microsoft.com/office/drawing/2014/main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="" xmlns:a16="http://schemas.microsoft.com/office/drawing/2014/main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="" xmlns:a16="http://schemas.microsoft.com/office/drawing/2014/main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="" xmlns:a16="http://schemas.microsoft.com/office/drawing/2014/main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="" xmlns:a16="http://schemas.microsoft.com/office/drawing/2014/main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="" xmlns:a16="http://schemas.microsoft.com/office/drawing/2014/main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="" xmlns:a16="http://schemas.microsoft.com/office/drawing/2014/main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="" xmlns:a16="http://schemas.microsoft.com/office/drawing/2014/main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="" xmlns:a16="http://schemas.microsoft.com/office/drawing/2014/main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="" xmlns:a16="http://schemas.microsoft.com/office/drawing/2014/main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支持全场景类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="" xmlns:a16="http://schemas.microsoft.com/office/drawing/2014/main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="" xmlns:a16="http://schemas.microsoft.com/office/drawing/2014/main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="" xmlns:a16="http://schemas.microsoft.com/office/drawing/2014/main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="" xmlns:a16="http://schemas.microsoft.com/office/drawing/2014/main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="" xmlns:a16="http://schemas.microsoft.com/office/drawing/2014/main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="" xmlns:a16="http://schemas.microsoft.com/office/drawing/2014/main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="" xmlns:a16="http://schemas.microsoft.com/office/drawing/2014/main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="" xmlns:a16="http://schemas.microsoft.com/office/drawing/2014/main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="" xmlns:a16="http://schemas.microsoft.com/office/drawing/2014/main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="" xmlns:a16="http://schemas.microsoft.com/office/drawing/2014/main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="" xmlns:a16="http://schemas.microsoft.com/office/drawing/2014/main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="" xmlns:a16="http://schemas.microsoft.com/office/drawing/2014/main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="" xmlns:a16="http://schemas.microsoft.com/office/drawing/2014/main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="" xmlns:a16="http://schemas.microsoft.com/office/drawing/2014/main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支付网关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我们的案例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24" name="等腰三角形 2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PA-文本框 10">
            <a:extLst>
              <a:ext uri="{FF2B5EF4-FFF2-40B4-BE49-F238E27FC236}">
                <a16:creationId xmlns="" xmlns:a16="http://schemas.microsoft.com/office/drawing/2014/main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11">
            <a:extLst>
              <a:ext uri="{FF2B5EF4-FFF2-40B4-BE49-F238E27FC236}">
                <a16:creationId xmlns="" xmlns:a16="http://schemas.microsoft.com/office/drawing/2014/main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="" xmlns:a16="http://schemas.microsoft.com/office/drawing/2014/main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几个重要的技术方案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1">
            <a:extLst>
              <a:ext uri="{FF2B5EF4-FFF2-40B4-BE49-F238E27FC236}">
                <a16:creationId xmlns="" xmlns:a16="http://schemas.microsoft.com/office/drawing/2014/main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="" xmlns:a16="http://schemas.microsoft.com/office/drawing/2014/main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捷羿软件的技术探索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="" xmlns:a16="http://schemas.microsoft.com/office/drawing/2014/main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="" xmlns:a16="http://schemas.microsoft.com/office/drawing/2014/main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我们的案例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1">
            <a:extLst>
              <a:ext uri="{FF2B5EF4-FFF2-40B4-BE49-F238E27FC236}">
                <a16:creationId xmlns="" xmlns:a16="http://schemas.microsoft.com/office/drawing/2014/main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="" xmlns:a16="http://schemas.microsoft.com/office/drawing/2014/main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="" xmlns:a16="http://schemas.microsoft.com/office/drawing/2014/main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="" xmlns:a16="http://schemas.microsoft.com/office/drawing/2014/main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="" xmlns:a16="http://schemas.microsoft.com/office/drawing/2014/main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空中发卡系统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="" xmlns:a16="http://schemas.microsoft.com/office/drawing/2014/main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="" xmlns:a16="http://schemas.microsoft.com/office/drawing/2014/main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="" xmlns:a16="http://schemas.microsoft.com/office/drawing/2014/main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="" xmlns:a16="http://schemas.microsoft.com/office/drawing/2014/main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="" xmlns:a16="http://schemas.microsoft.com/office/drawing/2014/main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="" xmlns:a16="http://schemas.microsoft.com/office/drawing/2014/main" id="{FCC6D50B-DACC-402B-A8D1-44FC71B7F8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="" xmlns:a16="http://schemas.microsoft.com/office/drawing/2014/main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3"/>
                  </a:solidFill>
                </a:rPr>
                <a:t>城市停车平台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="" xmlns:a16="http://schemas.microsoft.com/office/drawing/2014/main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="" xmlns:a16="http://schemas.microsoft.com/office/drawing/2014/main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="" xmlns:a16="http://schemas.microsoft.com/office/drawing/2014/main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="" xmlns:a16="http://schemas.microsoft.com/office/drawing/2014/main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="" xmlns:a16="http://schemas.microsoft.com/office/drawing/2014/main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F1B0A9EA-57A9-430D-AF6F-CE1B1D280A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="" xmlns:a16="http://schemas.microsoft.com/office/drawing/2014/main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="" xmlns:a16="http://schemas.microsoft.com/office/drawing/2014/main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二维码系统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="" xmlns:a16="http://schemas.microsoft.com/office/drawing/2014/main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="" xmlns:a16="http://schemas.microsoft.com/office/drawing/2014/main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="" xmlns:a16="http://schemas.microsoft.com/office/drawing/2014/main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="" xmlns:a16="http://schemas.microsoft.com/office/drawing/2014/main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="" xmlns:a16="http://schemas.microsoft.com/office/drawing/2014/main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="" xmlns:a16="http://schemas.microsoft.com/office/drawing/2014/main" id="{B493F507-32CF-40FC-8867-12012DFB7A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="" xmlns:a16="http://schemas.microsoft.com/office/drawing/2014/main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="" xmlns:a16="http://schemas.microsoft.com/office/drawing/2014/main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grpSp>
        <p:nvGrpSpPr>
          <p:cNvPr id="42" name="PA_库_组合 34">
            <a:extLst>
              <a:ext uri="{FF2B5EF4-FFF2-40B4-BE49-F238E27FC236}">
                <a16:creationId xmlns="" xmlns:a16="http://schemas.microsoft.com/office/drawing/2014/main" id="{2DCE3A3C-3B4E-4C4F-AE78-BF9163DDAF7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204012" y="3960335"/>
            <a:ext cx="4807104" cy="513230"/>
            <a:chOff x="6204012" y="3284984"/>
            <a:chExt cx="4807104" cy="513230"/>
          </a:xfrm>
        </p:grpSpPr>
        <p:sp>
          <p:nvSpPr>
            <p:cNvPr id="43" name="Rectangle: Rounded Corners 3">
              <a:extLst>
                <a:ext uri="{FF2B5EF4-FFF2-40B4-BE49-F238E27FC236}">
                  <a16:creationId xmlns="" xmlns:a16="http://schemas.microsoft.com/office/drawing/2014/main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Rectangle 7">
              <a:extLst>
                <a:ext uri="{FF2B5EF4-FFF2-40B4-BE49-F238E27FC236}">
                  <a16:creationId xmlns="" xmlns:a16="http://schemas.microsoft.com/office/drawing/2014/main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空中充值系统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="" xmlns:a16="http://schemas.microsoft.com/office/drawing/2014/main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="" xmlns:a16="http://schemas.microsoft.com/office/drawing/2014/main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="" xmlns:a16="http://schemas.microsoft.com/office/drawing/2014/main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="" xmlns:a16="http://schemas.microsoft.com/office/drawing/2014/main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="" xmlns:a16="http://schemas.microsoft.com/office/drawing/2014/main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="" xmlns:a16="http://schemas.microsoft.com/office/drawing/2014/main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="" xmlns:a16="http://schemas.microsoft.com/office/drawing/2014/main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="" xmlns:a16="http://schemas.microsoft.com/office/drawing/2014/main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="" xmlns:a16="http://schemas.microsoft.com/office/drawing/2014/main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="" xmlns:a16="http://schemas.microsoft.com/office/drawing/2014/main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="" xmlns:a16="http://schemas.microsoft.com/office/drawing/2014/main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="" xmlns:a16="http://schemas.microsoft.com/office/drawing/2014/main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2"/>
                  </a:solidFill>
                </a:rPr>
                <a:t>插件化开发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="" xmlns:a16="http://schemas.microsoft.com/office/drawing/2014/main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="" xmlns:a16="http://schemas.microsoft.com/office/drawing/2014/main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="" xmlns:a16="http://schemas.microsoft.com/office/drawing/2014/main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1"/>
                  </a:solidFill>
                </a:rPr>
                <a:t>灵活性部署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9">
              <a:extLst>
                <a:ext uri="{FF2B5EF4-FFF2-40B4-BE49-F238E27FC236}">
                  <a16:creationId xmlns="" xmlns:a16="http://schemas.microsoft.com/office/drawing/2014/main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="" xmlns:a16="http://schemas.microsoft.com/office/drawing/2014/main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="" xmlns:a16="http://schemas.microsoft.com/office/drawing/2014/main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 smtClean="0">
                  <a:solidFill>
                    <a:schemeClr val="accent3"/>
                  </a:solidFill>
                </a:rPr>
                <a:t>高并发性压力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="" xmlns:a16="http://schemas.microsoft.com/office/drawing/2014/main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="" xmlns:a16="http://schemas.microsoft.com/office/drawing/2014/main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="" xmlns:a16="http://schemas.microsoft.com/office/drawing/2014/main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accent6"/>
                  </a:solidFill>
                </a:rPr>
                <a:t>TB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级系统运行日志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="" xmlns:a16="http://schemas.microsoft.com/office/drawing/2014/main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北京一卡通清算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="" xmlns:a16="http://schemas.microsoft.com/office/drawing/2014/main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="" xmlns:a16="http://schemas.microsoft.com/office/drawing/2014/main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="" xmlns:a16="http://schemas.microsoft.com/office/drawing/2014/main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="" xmlns:a16="http://schemas.microsoft.com/office/drawing/2014/main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="" xmlns:a16="http://schemas.microsoft.com/office/drawing/2014/main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="" xmlns:a16="http://schemas.microsoft.com/office/drawing/2014/main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="" xmlns:a16="http://schemas.microsoft.com/office/drawing/2014/main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="" xmlns:a16="http://schemas.microsoft.com/office/drawing/2014/main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="" xmlns:a16="http://schemas.microsoft.com/office/drawing/2014/main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="" xmlns:a16="http://schemas.microsoft.com/office/drawing/2014/main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="" xmlns:a16="http://schemas.microsoft.com/office/drawing/2014/main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="" xmlns:a16="http://schemas.microsoft.com/office/drawing/2014/main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="" xmlns:a16="http://schemas.microsoft.com/office/drawing/2014/main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="" xmlns:a16="http://schemas.microsoft.com/office/drawing/2014/main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="" xmlns:a16="http://schemas.microsoft.com/office/drawing/2014/main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="" xmlns:a16="http://schemas.microsoft.com/office/drawing/2014/main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="" xmlns:a16="http://schemas.microsoft.com/office/drawing/2014/main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="" xmlns:a16="http://schemas.microsoft.com/office/drawing/2014/main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="" xmlns:a16="http://schemas.microsoft.com/office/drawing/2014/main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="" xmlns:a16="http://schemas.microsoft.com/office/drawing/2014/main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="" xmlns:a16="http://schemas.microsoft.com/office/drawing/2014/main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="" xmlns:a16="http://schemas.microsoft.com/office/drawing/2014/main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="" xmlns:a16="http://schemas.microsoft.com/office/drawing/2014/main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="" xmlns:a16="http://schemas.microsoft.com/office/drawing/2014/main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="" xmlns:a16="http://schemas.microsoft.com/office/drawing/2014/main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="" xmlns:a16="http://schemas.microsoft.com/office/drawing/2014/main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="" xmlns:a16="http://schemas.microsoft.com/office/drawing/2014/main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="" xmlns:a16="http://schemas.microsoft.com/office/drawing/2014/main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="" xmlns:a16="http://schemas.microsoft.com/office/drawing/2014/main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="" xmlns:a16="http://schemas.microsoft.com/office/drawing/2014/main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="" xmlns:a16="http://schemas.microsoft.com/office/drawing/2014/main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="" xmlns:a16="http://schemas.microsoft.com/office/drawing/2014/main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="" xmlns:a16="http://schemas.microsoft.com/office/drawing/2014/main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全市</a:t>
                    </a:r>
                    <a:r>
                      <a:rPr lang="en-US" altLang="zh-CN" sz="1600" b="1" dirty="0" smtClean="0">
                        <a:solidFill>
                          <a:schemeClr val="accent1"/>
                        </a:solidFill>
                      </a:rPr>
                      <a:t>3000+</a:t>
                    </a:r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车场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="" xmlns:a16="http://schemas.microsoft.com/office/drawing/2014/main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="" xmlns:a16="http://schemas.microsoft.com/office/drawing/2014/main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="" xmlns:a16="http://schemas.microsoft.com/office/drawing/2014/main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="" xmlns:a16="http://schemas.microsoft.com/office/drawing/2014/main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="" xmlns:a16="http://schemas.microsoft.com/office/drawing/2014/main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="" xmlns:a16="http://schemas.microsoft.com/office/drawing/2014/main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="" xmlns:a16="http://schemas.microsoft.com/office/drawing/2014/main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="" xmlns:a16="http://schemas.microsoft.com/office/drawing/2014/main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="" xmlns:a16="http://schemas.microsoft.com/office/drawing/2014/main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开放性自主接入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="" xmlns:a16="http://schemas.microsoft.com/office/drawing/2014/main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="" xmlns:a16="http://schemas.microsoft.com/office/drawing/2014/main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="" xmlns:a16="http://schemas.microsoft.com/office/drawing/2014/main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</a:rPr>
                      <a:t>大数据量图文信息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="" xmlns:a16="http://schemas.microsoft.com/office/drawing/2014/main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深圳交警数据采集平台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="" xmlns:a16="http://schemas.microsoft.com/office/drawing/2014/main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="" xmlns:a16="http://schemas.microsoft.com/office/drawing/2014/main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="" xmlns:a16="http://schemas.microsoft.com/office/drawing/2014/main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="" xmlns:a16="http://schemas.microsoft.com/office/drawing/2014/main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="" xmlns:a16="http://schemas.microsoft.com/office/drawing/2014/main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="" xmlns:a16="http://schemas.microsoft.com/office/drawing/2014/main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="" xmlns:a16="http://schemas.microsoft.com/office/drawing/2014/main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="" xmlns:a16="http://schemas.microsoft.com/office/drawing/2014/main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="" xmlns:a16="http://schemas.microsoft.com/office/drawing/2014/main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smtClean="0">
                    <a:solidFill>
                      <a:schemeClr val="accent2"/>
                    </a:solidFill>
                  </a:rPr>
                  <a:t>输升级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="" xmlns:a16="http://schemas.microsoft.com/office/drawing/2014/main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="" xmlns:a16="http://schemas.microsoft.com/office/drawing/2014/main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="" xmlns:a16="http://schemas.microsoft.com/office/drawing/2014/main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="" xmlns:a16="http://schemas.microsoft.com/office/drawing/2014/main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="" xmlns:a16="http://schemas.microsoft.com/office/drawing/2014/main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="" xmlns:a16="http://schemas.microsoft.com/office/drawing/2014/main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="" xmlns:a16="http://schemas.microsoft.com/office/drawing/2014/main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="" xmlns:a16="http://schemas.microsoft.com/office/drawing/2014/main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="" xmlns:a16="http://schemas.microsoft.com/office/drawing/2014/main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="" xmlns:a16="http://schemas.microsoft.com/office/drawing/2014/main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2"/>
                    </a:solidFill>
                  </a:rPr>
                  <a:t>更高的开发效率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="" xmlns:a16="http://schemas.microsoft.com/office/drawing/2014/main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="" xmlns:a16="http://schemas.microsoft.com/office/drawing/2014/main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="" xmlns:a16="http://schemas.microsoft.com/office/drawing/2014/main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="" xmlns:a16="http://schemas.microsoft.com/office/drawing/2014/main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="" xmlns:a16="http://schemas.microsoft.com/office/drawing/2014/main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="" xmlns:a16="http://schemas.microsoft.com/office/drawing/2014/main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="" xmlns:a16="http://schemas.microsoft.com/office/drawing/2014/main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="" xmlns:a16="http://schemas.microsoft.com/office/drawing/2014/main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="" xmlns:a16="http://schemas.microsoft.com/office/drawing/2014/main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="" xmlns:a16="http://schemas.microsoft.com/office/drawing/2014/main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 smtClean="0">
                    <a:solidFill>
                      <a:srgbClr val="886EBA"/>
                    </a:solidFill>
                  </a:rPr>
                  <a:t>明细化服务划分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="" xmlns:a16="http://schemas.microsoft.com/office/drawing/2014/main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="" xmlns:a16="http://schemas.microsoft.com/office/drawing/2014/main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="" xmlns:a16="http://schemas.microsoft.com/office/drawing/2014/main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="" xmlns:a16="http://schemas.microsoft.com/office/drawing/2014/main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="" xmlns:a16="http://schemas.microsoft.com/office/drawing/2014/main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="" xmlns:a16="http://schemas.microsoft.com/office/drawing/2014/main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="" xmlns:a16="http://schemas.microsoft.com/office/drawing/2014/main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="" xmlns:a16="http://schemas.microsoft.com/office/drawing/2014/main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886EBA"/>
                    </a:solidFill>
                  </a:rPr>
                  <a:t>全新架构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="" xmlns:a16="http://schemas.microsoft.com/office/drawing/2014/main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4" y="30762"/>
            <a:ext cx="47325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武汉通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全新二维码平台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16DC008-AB01-4522-BBC0-4E95024169C9}"/>
              </a:ext>
            </a:extLst>
          </p:cNvPr>
          <p:cNvSpPr/>
          <p:nvPr/>
        </p:nvSpPr>
        <p:spPr>
          <a:xfrm>
            <a:off x="2039938" y="379403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CDB6186-B727-4B3C-B4D3-B3CE88ABA9CB}"/>
              </a:ext>
            </a:extLst>
          </p:cNvPr>
          <p:cNvSpPr txBox="1"/>
          <p:nvPr/>
        </p:nvSpPr>
        <p:spPr>
          <a:xfrm>
            <a:off x="-793513" y="2616408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340E8B8-99BC-49EF-8E01-A5606C84F736}"/>
              </a:ext>
            </a:extLst>
          </p:cNvPr>
          <p:cNvSpPr/>
          <p:nvPr/>
        </p:nvSpPr>
        <p:spPr>
          <a:xfrm>
            <a:off x="5989201" y="2585207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互联网时代的技术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="" xmlns:a16="http://schemas.microsoft.com/office/drawing/2014/main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="" xmlns:a16="http://schemas.microsoft.com/office/drawing/2014/main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="" xmlns:a16="http://schemas.microsoft.com/office/drawing/2014/main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="" xmlns:a16="http://schemas.microsoft.com/office/drawing/2014/main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亚马逊云、微软云、阿里云、腾讯云、华为云、京东云、各运营商云、美团云、滴滴云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="" xmlns:a16="http://schemas.microsoft.com/office/drawing/2014/main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云计算、大数据基础设施性质凸显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="" xmlns:a16="http://schemas.microsoft.com/office/drawing/2014/main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支付宝、微信支付、银联支付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摩拜、</a:t>
                  </a:r>
                  <a:r>
                    <a:rPr lang="en-US" altLang="zh-CN" sz="1000" dirty="0" err="1" smtClean="0"/>
                    <a:t>ofo</a:t>
                  </a:r>
                  <a:r>
                    <a:rPr lang="zh-CN" altLang="en-US" sz="1000" dirty="0" smtClean="0"/>
                    <a:t>、哈啰</a:t>
                  </a:r>
                  <a:endParaRPr lang="en-US" altLang="zh-CN" sz="1000" dirty="0" smtClean="0"/>
                </a:p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 smtClean="0"/>
                    <a:t>快手、抖音、火山</a:t>
                  </a:r>
                  <a:endParaRPr lang="zh-CN" altLang="en-US" sz="1000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="" xmlns:a16="http://schemas.microsoft.com/office/drawing/2014/main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行业应用复制能力强</a:t>
                  </a:r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="" xmlns:a16="http://schemas.microsoft.com/office/drawing/2014/main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="" xmlns:a16="http://schemas.microsoft.com/office/drawing/2014/main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YouTube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Twitter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err="1" smtClean="0"/>
                    <a:t>Instgram</a:t>
                  </a:r>
                  <a:r>
                    <a:rPr lang="zh-CN" altLang="en-US" sz="1000" dirty="0" smtClean="0"/>
                    <a:t>、微信、微博、抖音、豆瓣</a:t>
                  </a:r>
                  <a:r>
                    <a:rPr lang="en-US" altLang="zh-CN" sz="1000" dirty="0" smtClean="0"/>
                    <a:t>……</a:t>
                  </a:r>
                  <a:endParaRPr lang="zh-CN" altLang="en-US" sz="10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="" xmlns:a16="http://schemas.microsoft.com/office/drawing/2014/main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社群经济崛起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="" xmlns:a16="http://schemas.microsoft.com/office/drawing/2014/main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="" xmlns:a16="http://schemas.microsoft.com/office/drawing/2014/main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Java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C++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Python 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JavaScript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Go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PHP</a:t>
                  </a:r>
                  <a:endParaRPr lang="zh-CN" altLang="en-US" sz="10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="" xmlns:a16="http://schemas.microsoft.com/office/drawing/2014/main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开发语言百家争鸣</a:t>
                  </a:r>
                  <a:endParaRPr lang="zh-CN" altLang="en-US" sz="1600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="" xmlns:a16="http://schemas.microsoft.com/office/drawing/2014/main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="" xmlns:a16="http://schemas.microsoft.com/office/drawing/2014/main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="" xmlns:a16="http://schemas.microsoft.com/office/drawing/2014/main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="" xmlns:a16="http://schemas.microsoft.com/office/drawing/2014/main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="" xmlns:a16="http://schemas.microsoft.com/office/drawing/2014/main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百度的信息实时搜索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微信公众号根据粉丝和社群精准营销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头条精准推送</a:t>
                </a:r>
                <a:endParaRPr lang="en-US" altLang="zh-CN" sz="1000" dirty="0" smtClean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="" xmlns:a16="http://schemas.microsoft.com/office/drawing/2014/main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个性化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="" xmlns:a16="http://schemas.microsoft.com/office/drawing/2014/main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="" xmlns:a16="http://schemas.microsoft.com/office/drawing/2014/main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="" xmlns:a16="http://schemas.microsoft.com/office/drawing/2014/main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="" xmlns:a16="http://schemas.microsoft.com/office/drawing/2014/main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="" xmlns:a16="http://schemas.microsoft.com/office/drawing/2014/main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凡是需求量大的场景，都是可以构建平台进行平台化运营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="" xmlns:a16="http://schemas.microsoft.com/office/drawing/2014/main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平台化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="" xmlns:a16="http://schemas.microsoft.com/office/drawing/2014/main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="" xmlns:a16="http://schemas.microsoft.com/office/drawing/2014/main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="" xmlns:a16="http://schemas.microsoft.com/office/drawing/2014/main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="" xmlns:a16="http://schemas.microsoft.com/office/drawing/2014/main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自媒体和新型产品，娱乐化，社交媒体更放大了这种娱乐化。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娱乐化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="" xmlns:a16="http://schemas.microsoft.com/office/drawing/2014/main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="" xmlns:a16="http://schemas.microsoft.com/office/drawing/2014/main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="" xmlns:a16="http://schemas.microsoft.com/office/drawing/2014/main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="" xmlns:a16="http://schemas.microsoft.com/office/drawing/2014/main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="" xmlns:a16="http://schemas.microsoft.com/office/drawing/2014/main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="" xmlns:a16="http://schemas.microsoft.com/office/drawing/2014/main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="" xmlns:a16="http://schemas.microsoft.com/office/drawing/2014/main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="" xmlns:a16="http://schemas.microsoft.com/office/drawing/2014/main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 smtClean="0">
                    <a:solidFill>
                      <a:schemeClr val="dk1">
                        <a:lumMod val="100000"/>
                      </a:schemeClr>
                    </a:solidFill>
                  </a:rPr>
                  <a:t>智慧城市、智能出行、智能家居？？。</a:t>
                </a: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="" xmlns:a16="http://schemas.microsoft.com/office/drawing/2014/main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智能化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="" xmlns:a16="http://schemas.microsoft.com/office/drawing/2014/main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="" xmlns:a16="http://schemas.microsoft.com/office/drawing/2014/main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="" xmlns:a16="http://schemas.microsoft.com/office/drawing/2014/main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="" xmlns:a16="http://schemas.microsoft.com/office/drawing/2014/main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="" xmlns:a16="http://schemas.microsoft.com/office/drawing/2014/main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="" xmlns:a16="http://schemas.microsoft.com/office/drawing/2014/main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="" xmlns:a16="http://schemas.microsoft.com/office/drawing/2014/main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="" xmlns:a16="http://schemas.microsoft.com/office/drawing/2014/main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="" xmlns:a16="http://schemas.microsoft.com/office/drawing/2014/main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="" xmlns:a16="http://schemas.microsoft.com/office/drawing/2014/main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="" xmlns:a16="http://schemas.microsoft.com/office/drawing/2014/main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="" xmlns:a16="http://schemas.microsoft.com/office/drawing/2014/main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="" xmlns:a16="http://schemas.microsoft.com/office/drawing/2014/main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="" xmlns:a16="http://schemas.microsoft.com/office/drawing/2014/main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高并发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="" xmlns:a16="http://schemas.microsoft.com/office/drawing/2014/main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同时处理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N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个任务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="" xmlns:a16="http://schemas.microsoft.com/office/drawing/2014/main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="" xmlns:a16="http://schemas.microsoft.com/office/drawing/2014/main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="" xmlns:a16="http://schemas.microsoft.com/office/drawing/2014/main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="" xmlns:a16="http://schemas.microsoft.com/office/drawing/2014/main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负载均衡</a:t>
                </a:r>
                <a:endPara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="" xmlns:a16="http://schemas.microsoft.com/office/drawing/2014/main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充分利用分布式服务器资源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="" xmlns:a16="http://schemas.microsoft.com/office/drawing/2014/main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="" xmlns:a16="http://schemas.microsoft.com/office/drawing/2014/main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="" xmlns:a16="http://schemas.microsoft.com/office/drawing/2014/main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高吞吐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="" xmlns:a16="http://schemas.microsoft.com/office/drawing/2014/main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承载大量用户同时访问的本质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="" xmlns:a16="http://schemas.microsoft.com/office/drawing/2014/main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="" xmlns:a16="http://schemas.microsoft.com/office/drawing/2014/main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="" xmlns:a16="http://schemas.microsoft.com/office/drawing/2014/main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="" xmlns:a16="http://schemas.microsoft.com/office/drawing/2014/main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低延迟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="" xmlns:a16="http://schemas.microsoft.com/office/drawing/2014/main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排队时长、内存消耗、带宽占用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="" xmlns:a16="http://schemas.microsoft.com/office/drawing/2014/main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="" xmlns:a16="http://schemas.microsoft.com/office/drawing/2014/main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="" xmlns:a16="http://schemas.microsoft.com/office/drawing/2014/main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="" xmlns:a16="http://schemas.microsoft.com/office/drawing/2014/main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="" xmlns:a16="http://schemas.microsoft.com/office/drawing/2014/main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="" xmlns:a16="http://schemas.microsoft.com/office/drawing/2014/main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="" xmlns:a16="http://schemas.microsoft.com/office/drawing/2014/main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="" xmlns:a16="http://schemas.microsoft.com/office/drawing/2014/main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="" xmlns:a16="http://schemas.microsoft.com/office/drawing/2014/main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="" xmlns:a16="http://schemas.microsoft.com/office/drawing/2014/main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="" xmlns:a16="http://schemas.microsoft.com/office/drawing/2014/main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="" xmlns:a16="http://schemas.microsoft.com/office/drawing/2014/main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="" xmlns:a16="http://schemas.microsoft.com/office/drawing/2014/main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创造技术底层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67">
              <a:extLst>
                <a:ext uri="{FF2B5EF4-FFF2-40B4-BE49-F238E27FC236}">
                  <a16:creationId xmlns="" xmlns:a16="http://schemas.microsoft.com/office/drawing/2014/main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响应式</a:t>
              </a:r>
              <a:r>
                <a:rPr lang="en-US" altLang="zh-CN" sz="1000" dirty="0" smtClean="0"/>
                <a:t>WEB</a:t>
              </a:r>
              <a:r>
                <a:rPr lang="zh-CN" altLang="en-US" sz="1000" dirty="0" smtClean="0"/>
                <a:t>框架、</a:t>
              </a:r>
              <a:r>
                <a:rPr lang="en-US" altLang="zh-CN" sz="1000" dirty="0" smtClean="0"/>
                <a:t>MVC</a:t>
              </a:r>
              <a:r>
                <a:rPr lang="zh-CN" altLang="en-US" sz="1000" dirty="0" smtClean="0"/>
                <a:t>、微服务框架、单点登录、</a:t>
              </a:r>
              <a:r>
                <a:rPr lang="en-US" altLang="zh-CN" sz="1000" dirty="0" smtClean="0"/>
                <a:t>CSS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VUE</a:t>
              </a:r>
              <a:r>
                <a:rPr lang="zh-CN" altLang="en-US" sz="1000" dirty="0" smtClean="0"/>
                <a:t>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="" xmlns:a16="http://schemas.microsoft.com/office/drawing/2014/main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="" xmlns:a16="http://schemas.microsoft.com/office/drawing/2014/main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技术复制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="" xmlns:a16="http://schemas.microsoft.com/office/drawing/2014/main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1000" dirty="0" smtClean="0"/>
                <a:t>Ant design</a:t>
              </a:r>
              <a:r>
                <a:rPr lang="zh-CN" altLang="en-US" sz="1000" dirty="0" smtClean="0"/>
                <a:t>、</a:t>
              </a:r>
              <a:r>
                <a:rPr lang="en-US" altLang="zh-CN" sz="1000" dirty="0" smtClean="0"/>
                <a:t>element UI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支付宝小程序、百度小程序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="" xmlns:a16="http://schemas.microsoft.com/office/drawing/2014/main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="" xmlns:a16="http://schemas.microsoft.com/office/drawing/2014/main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应用从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0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>
                  <a:solidFill>
                    <a:schemeClr val="bg2"/>
                  </a:solidFill>
                </a:rPr>
                <a:t>1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63">
              <a:extLst>
                <a:ext uri="{FF2B5EF4-FFF2-40B4-BE49-F238E27FC236}">
                  <a16:creationId xmlns="" xmlns:a16="http://schemas.microsoft.com/office/drawing/2014/main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创造奇迹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="" xmlns:a16="http://schemas.microsoft.com/office/drawing/2014/main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="" xmlns:a16="http://schemas.microsoft.com/office/drawing/2014/main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smtClean="0">
                  <a:solidFill>
                    <a:schemeClr val="bg2"/>
                  </a:solidFill>
                </a:rPr>
                <a:t>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100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="" xmlns:a16="http://schemas.microsoft.com/office/drawing/2014/main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 smtClean="0"/>
                <a:t>生存之道 </a:t>
              </a:r>
              <a:r>
                <a:rPr lang="zh-CN" altLang="en-US" sz="1000" dirty="0"/>
                <a:t/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大家都在做什么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几个重要的技术方案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="" xmlns:a16="http://schemas.microsoft.com/office/drawing/2014/main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="" xmlns:a16="http://schemas.microsoft.com/office/drawing/2014/main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="" xmlns:a16="http://schemas.microsoft.com/office/drawing/2014/main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="" xmlns:a16="http://schemas.microsoft.com/office/drawing/2014/main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="" xmlns:a16="http://schemas.microsoft.com/office/drawing/2014/main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="" xmlns:a16="http://schemas.microsoft.com/office/drawing/2014/main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="" xmlns:a16="http://schemas.microsoft.com/office/drawing/2014/main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="" xmlns:a16="http://schemas.microsoft.com/office/drawing/2014/main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="" xmlns:a16="http://schemas.microsoft.com/office/drawing/2014/main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="" xmlns:a16="http://schemas.microsoft.com/office/drawing/2014/main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="" xmlns:a16="http://schemas.microsoft.com/office/drawing/2014/main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单一应用架构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="" xmlns:a16="http://schemas.microsoft.com/office/drawing/2014/main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 smtClean="0"/>
                  <a:t>业务量不是很大的传统解决方案</a:t>
                </a:r>
                <a:endParaRPr lang="en-US" altLang="zh-CN" sz="1000" dirty="0" smtClean="0"/>
              </a:p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ORM</a:t>
                </a:r>
                <a:r>
                  <a:rPr lang="zh-CN" altLang="en-US" sz="1000" dirty="0" smtClean="0"/>
                  <a:t> 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="" xmlns:a16="http://schemas.microsoft.com/office/drawing/2014/main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="" xmlns:a16="http://schemas.microsoft.com/office/drawing/2014/main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="" xmlns:a16="http://schemas.microsoft.com/office/drawing/2014/main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="" xmlns:a16="http://schemas.microsoft.com/office/drawing/2014/main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="" xmlns:a16="http://schemas.microsoft.com/office/drawing/2014/main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="" xmlns:a16="http://schemas.microsoft.com/office/drawing/2014/main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="" xmlns:a16="http://schemas.microsoft.com/office/drawing/2014/main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="" xmlns:a16="http://schemas.microsoft.com/office/drawing/2014/main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="" xmlns:a16="http://schemas.microsoft.com/office/drawing/2014/main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="" xmlns:a16="http://schemas.microsoft.com/office/drawing/2014/main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="" xmlns:a16="http://schemas.microsoft.com/office/drawing/2014/main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="" xmlns:a16="http://schemas.microsoft.com/office/drawing/2014/main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="" xmlns:a16="http://schemas.microsoft.com/office/drawing/2014/main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="" xmlns:a16="http://schemas.microsoft.com/office/drawing/2014/main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="" xmlns:a16="http://schemas.microsoft.com/office/drawing/2014/main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垂直应用架构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="" xmlns:a16="http://schemas.microsoft.com/office/drawing/2014/main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MVC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="" xmlns:a16="http://schemas.microsoft.com/office/drawing/2014/main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="" xmlns:a16="http://schemas.microsoft.com/office/drawing/2014/main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="" xmlns:a16="http://schemas.microsoft.com/office/drawing/2014/main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="" xmlns:a16="http://schemas.microsoft.com/office/drawing/2014/main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="" xmlns:a16="http://schemas.microsoft.com/office/drawing/2014/main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="" xmlns:a16="http://schemas.microsoft.com/office/drawing/2014/main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="" xmlns:a16="http://schemas.microsoft.com/office/drawing/2014/main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="" xmlns:a16="http://schemas.microsoft.com/office/drawing/2014/main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="" xmlns:a16="http://schemas.microsoft.com/office/drawing/2014/main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="" xmlns:a16="http://schemas.microsoft.com/office/drawing/2014/main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="" xmlns:a16="http://schemas.microsoft.com/office/drawing/2014/main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="" xmlns:a16="http://schemas.microsoft.com/office/drawing/2014/main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="" xmlns:a16="http://schemas.microsoft.com/office/drawing/2014/main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="" xmlns:a16="http://schemas.microsoft.com/office/drawing/2014/main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="" xmlns:a16="http://schemas.microsoft.com/office/drawing/2014/main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="" xmlns:a16="http://schemas.microsoft.com/office/drawing/2014/main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分布式服务架构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="" xmlns:a16="http://schemas.microsoft.com/office/drawing/2014/main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RPC</a:t>
                </a:r>
                <a:r>
                  <a:rPr lang="zh-CN" altLang="en-US" sz="1000" dirty="0"/>
                  <a:t/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="" xmlns:a16="http://schemas.microsoft.com/office/drawing/2014/main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="" xmlns:a16="http://schemas.microsoft.com/office/drawing/2014/main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="" xmlns:a16="http://schemas.microsoft.com/office/drawing/2014/main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="" xmlns:a16="http://schemas.microsoft.com/office/drawing/2014/main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="" xmlns:a16="http://schemas.microsoft.com/office/drawing/2014/main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="" xmlns:a16="http://schemas.microsoft.com/office/drawing/2014/main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="" xmlns:a16="http://schemas.microsoft.com/office/drawing/2014/main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="" xmlns:a16="http://schemas.microsoft.com/office/drawing/2014/main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="" xmlns:a16="http://schemas.microsoft.com/office/drawing/2014/main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="" xmlns:a16="http://schemas.microsoft.com/office/drawing/2014/main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流动计算架构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="" xmlns:a16="http://schemas.microsoft.com/office/drawing/2014/main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US" altLang="zh-CN" sz="1000" dirty="0" smtClean="0"/>
                  <a:t>SOA</a:t>
                </a: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="" xmlns:a16="http://schemas.microsoft.com/office/drawing/2014/main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系统架构演变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11">
            <a:extLst>
              <a:ext uri="{FF2B5EF4-FFF2-40B4-BE49-F238E27FC236}">
                <a16:creationId xmlns="" xmlns:a16="http://schemas.microsoft.com/office/drawing/2014/main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132" y="-2"/>
            <a:ext cx="1684869" cy="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782</TotalTime>
  <Words>2003</Words>
  <Application>Microsoft Office PowerPoint</Application>
  <PresentationFormat>宽屏</PresentationFormat>
  <Paragraphs>246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东方之P</dc:creator>
  <cp:keywords>www.51pptmoban.com</cp:keywords>
  <dc:description>www.1ppt.com</dc:description>
  <cp:lastModifiedBy>冯 威</cp:lastModifiedBy>
  <cp:revision>199</cp:revision>
  <dcterms:created xsi:type="dcterms:W3CDTF">2018-05-25T11:19:23Z</dcterms:created>
  <dcterms:modified xsi:type="dcterms:W3CDTF">2019-05-04T04:00:53Z</dcterms:modified>
</cp:coreProperties>
</file>