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handoutMasterIdLst>
    <p:handoutMasterId r:id="rId72"/>
  </p:handoutMasterIdLst>
  <p:sldIdLst>
    <p:sldId id="336" r:id="rId3"/>
    <p:sldId id="337" r:id="rId5"/>
    <p:sldId id="338" r:id="rId6"/>
    <p:sldId id="339" r:id="rId7"/>
    <p:sldId id="470" r:id="rId8"/>
    <p:sldId id="471" r:id="rId9"/>
    <p:sldId id="341" r:id="rId10"/>
    <p:sldId id="342" r:id="rId11"/>
    <p:sldId id="344" r:id="rId12"/>
    <p:sldId id="345" r:id="rId13"/>
    <p:sldId id="347" r:id="rId14"/>
    <p:sldId id="348" r:id="rId15"/>
    <p:sldId id="349" r:id="rId16"/>
    <p:sldId id="392" r:id="rId17"/>
    <p:sldId id="472" r:id="rId18"/>
    <p:sldId id="359" r:id="rId19"/>
    <p:sldId id="474" r:id="rId20"/>
    <p:sldId id="475" r:id="rId21"/>
    <p:sldId id="405" r:id="rId22"/>
    <p:sldId id="366" r:id="rId23"/>
    <p:sldId id="367" r:id="rId24"/>
    <p:sldId id="368" r:id="rId25"/>
    <p:sldId id="395" r:id="rId26"/>
    <p:sldId id="536" r:id="rId27"/>
    <p:sldId id="537" r:id="rId28"/>
    <p:sldId id="397" r:id="rId29"/>
    <p:sldId id="372" r:id="rId30"/>
    <p:sldId id="399" r:id="rId31"/>
    <p:sldId id="400" r:id="rId32"/>
    <p:sldId id="375" r:id="rId33"/>
    <p:sldId id="401" r:id="rId34"/>
    <p:sldId id="377" r:id="rId35"/>
    <p:sldId id="379" r:id="rId36"/>
    <p:sldId id="402" r:id="rId37"/>
    <p:sldId id="381" r:id="rId38"/>
    <p:sldId id="382" r:id="rId39"/>
    <p:sldId id="383" r:id="rId40"/>
    <p:sldId id="385" r:id="rId41"/>
    <p:sldId id="386" r:id="rId42"/>
    <p:sldId id="387" r:id="rId43"/>
    <p:sldId id="403" r:id="rId44"/>
    <p:sldId id="389" r:id="rId45"/>
    <p:sldId id="444" r:id="rId46"/>
    <p:sldId id="445" r:id="rId47"/>
    <p:sldId id="446" r:id="rId48"/>
    <p:sldId id="447" r:id="rId49"/>
    <p:sldId id="448" r:id="rId50"/>
    <p:sldId id="449" r:id="rId51"/>
    <p:sldId id="450" r:id="rId52"/>
    <p:sldId id="451" r:id="rId53"/>
    <p:sldId id="452" r:id="rId54"/>
    <p:sldId id="453" r:id="rId55"/>
    <p:sldId id="454" r:id="rId56"/>
    <p:sldId id="455" r:id="rId57"/>
    <p:sldId id="456" r:id="rId58"/>
    <p:sldId id="457" r:id="rId59"/>
    <p:sldId id="458" r:id="rId60"/>
    <p:sldId id="459" r:id="rId61"/>
    <p:sldId id="460" r:id="rId62"/>
    <p:sldId id="461" r:id="rId63"/>
    <p:sldId id="462" r:id="rId64"/>
    <p:sldId id="463" r:id="rId65"/>
    <p:sldId id="464" r:id="rId66"/>
    <p:sldId id="465" r:id="rId67"/>
    <p:sldId id="466" r:id="rId68"/>
    <p:sldId id="467" r:id="rId69"/>
    <p:sldId id="468" r:id="rId70"/>
    <p:sldId id="469" r:id="rId71"/>
  </p:sldIdLst>
  <p:sldSz cx="9144000" cy="6858000" type="screen4x3"/>
  <p:notesSz cx="6997700" cy="9283700"/>
  <p:custShowLst>
    <p:custShow name="Custom Show 1" id="0">
      <p:sldLst/>
    </p:custShow>
  </p:custShowLst>
  <p:custDataLst>
    <p:tags r:id="rId76"/>
  </p:custData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689" userDrawn="1">
          <p15:clr>
            <a:srgbClr val="A4A3A4"/>
          </p15:clr>
        </p15:guide>
        <p15:guide id="2" pos="5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22" autoAdjust="0"/>
    <p:restoredTop sz="94737" autoAdjust="0"/>
  </p:normalViewPr>
  <p:slideViewPr>
    <p:cSldViewPr snapToGrid="0" showGuides="1">
      <p:cViewPr varScale="1">
        <p:scale>
          <a:sx n="108" d="100"/>
          <a:sy n="108" d="100"/>
        </p:scale>
        <p:origin x="1512" y="114"/>
      </p:cViewPr>
      <p:guideLst>
        <p:guide orient="horz" pos="689"/>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0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6" Type="http://schemas.openxmlformats.org/officeDocument/2006/relationships/tags" Target="tags/tag1.xml"/><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handoutMaster" Target="handoutMasters/handoutMaster1.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p:cNvSpPr>
            <a:spLocks noGrp="1" noChangeArrowheads="1"/>
          </p:cNvSpPr>
          <p:nvPr>
            <p:ph type="hdr" sz="quarter"/>
          </p:nvPr>
        </p:nvSpPr>
        <p:spPr bwMode="auto">
          <a:xfrm>
            <a:off x="0" y="0"/>
            <a:ext cx="3032125" cy="463550"/>
          </a:xfrm>
          <a:prstGeom prst="rect">
            <a:avLst/>
          </a:prstGeom>
          <a:noFill/>
          <a:ln w="9525">
            <a:noFill/>
            <a:miter lim="800000"/>
          </a:ln>
          <a:effectLst/>
        </p:spPr>
        <p:txBody>
          <a:bodyPr vert="horz" wrap="square" lIns="93027" tIns="46514" rIns="93027" bIns="46514" numCol="1" anchor="t" anchorCtr="0" compatLnSpc="1"/>
          <a:lstStyle>
            <a:lvl1pPr defTabSz="930275">
              <a:defRPr sz="1300">
                <a:latin typeface="Helvetica" panose="020B0604020202020204" pitchFamily="34" charset="0"/>
                <a:ea typeface="+mn-ea"/>
                <a:cs typeface="+mn-cs"/>
              </a:defRPr>
            </a:lvl1pPr>
          </a:lstStyle>
          <a:p>
            <a:pPr>
              <a:defRPr/>
            </a:pPr>
            <a:endParaRPr lang="en-US"/>
          </a:p>
        </p:txBody>
      </p:sp>
      <p:sp>
        <p:nvSpPr>
          <p:cNvPr id="267267" name="Rectangle 3"/>
          <p:cNvSpPr>
            <a:spLocks noGrp="1" noChangeArrowheads="1"/>
          </p:cNvSpPr>
          <p:nvPr>
            <p:ph type="dt" sz="quarter" idx="1"/>
          </p:nvPr>
        </p:nvSpPr>
        <p:spPr bwMode="auto">
          <a:xfrm>
            <a:off x="3965575" y="0"/>
            <a:ext cx="3032125" cy="463550"/>
          </a:xfrm>
          <a:prstGeom prst="rect">
            <a:avLst/>
          </a:prstGeom>
          <a:noFill/>
          <a:ln w="9525">
            <a:noFill/>
            <a:miter lim="800000"/>
          </a:ln>
          <a:effectLst/>
        </p:spPr>
        <p:txBody>
          <a:bodyPr vert="horz" wrap="square" lIns="93027" tIns="46514" rIns="93027" bIns="46514" numCol="1" anchor="t" anchorCtr="0" compatLnSpc="1"/>
          <a:lstStyle>
            <a:lvl1pPr algn="r" defTabSz="930275">
              <a:defRPr sz="1300">
                <a:latin typeface="Helvetica" panose="020B0604020202020204" pitchFamily="34" charset="0"/>
                <a:ea typeface="+mn-ea"/>
                <a:cs typeface="+mn-cs"/>
              </a:defRPr>
            </a:lvl1pPr>
          </a:lstStyle>
          <a:p>
            <a:pPr>
              <a:defRPr/>
            </a:pPr>
            <a:endParaRPr lang="en-US"/>
          </a:p>
        </p:txBody>
      </p:sp>
      <p:sp>
        <p:nvSpPr>
          <p:cNvPr id="267268" name="Rectangle 4"/>
          <p:cNvSpPr>
            <a:spLocks noGrp="1" noChangeArrowheads="1"/>
          </p:cNvSpPr>
          <p:nvPr>
            <p:ph type="ftr" sz="quarter" idx="2"/>
          </p:nvPr>
        </p:nvSpPr>
        <p:spPr bwMode="auto">
          <a:xfrm>
            <a:off x="0" y="8820150"/>
            <a:ext cx="3032125" cy="463550"/>
          </a:xfrm>
          <a:prstGeom prst="rect">
            <a:avLst/>
          </a:prstGeom>
          <a:noFill/>
          <a:ln w="9525">
            <a:noFill/>
            <a:miter lim="800000"/>
          </a:ln>
          <a:effectLst/>
        </p:spPr>
        <p:txBody>
          <a:bodyPr vert="horz" wrap="square" lIns="93027" tIns="46514" rIns="93027" bIns="46514" numCol="1" anchor="b" anchorCtr="0" compatLnSpc="1"/>
          <a:lstStyle>
            <a:lvl1pPr defTabSz="930275">
              <a:defRPr sz="1300">
                <a:latin typeface="Helvetica" panose="020B0604020202020204" pitchFamily="34" charset="0"/>
                <a:ea typeface="+mn-ea"/>
                <a:cs typeface="+mn-cs"/>
              </a:defRPr>
            </a:lvl1pPr>
          </a:lstStyle>
          <a:p>
            <a:pPr>
              <a:defRPr/>
            </a:pPr>
            <a:endParaRPr lang="en-US"/>
          </a:p>
        </p:txBody>
      </p:sp>
      <p:sp>
        <p:nvSpPr>
          <p:cNvPr id="267269" name="Rectangle 5"/>
          <p:cNvSpPr>
            <a:spLocks noGrp="1" noChangeArrowheads="1"/>
          </p:cNvSpPr>
          <p:nvPr>
            <p:ph type="sldNum" sz="quarter" idx="3"/>
          </p:nvPr>
        </p:nvSpPr>
        <p:spPr bwMode="auto">
          <a:xfrm>
            <a:off x="3965575" y="8820150"/>
            <a:ext cx="3032125" cy="463550"/>
          </a:xfrm>
          <a:prstGeom prst="rect">
            <a:avLst/>
          </a:prstGeom>
          <a:noFill/>
          <a:ln w="9525">
            <a:noFill/>
            <a:miter lim="800000"/>
          </a:ln>
          <a:effectLst/>
        </p:spPr>
        <p:txBody>
          <a:bodyPr vert="horz" wrap="square" lIns="93027" tIns="46514" rIns="93027" bIns="46514" numCol="1" anchor="b" anchorCtr="0" compatLnSpc="1"/>
          <a:lstStyle>
            <a:lvl1pPr algn="r" defTabSz="930275">
              <a:defRPr sz="1300"/>
            </a:lvl1pPr>
          </a:lstStyle>
          <a:p>
            <a:pPr>
              <a:defRPr/>
            </a:pPr>
            <a:fld id="{A8B4C920-550B-4EA7-9CB5-2D8883A273BF}" type="slidenum">
              <a:rPr lang="en-US" altLang="en-US"/>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hdr" sz="quarter"/>
          </p:nvPr>
        </p:nvSpPr>
        <p:spPr bwMode="auto">
          <a:xfrm>
            <a:off x="0" y="0"/>
            <a:ext cx="3032125" cy="463550"/>
          </a:xfrm>
          <a:prstGeom prst="rect">
            <a:avLst/>
          </a:prstGeom>
          <a:noFill/>
          <a:ln w="9525">
            <a:noFill/>
            <a:miter lim="800000"/>
          </a:ln>
          <a:effectLst/>
        </p:spPr>
        <p:txBody>
          <a:bodyPr vert="horz" wrap="none" lIns="93027" tIns="46514" rIns="93027" bIns="46514" numCol="1" anchor="t" anchorCtr="0" compatLnSpc="1"/>
          <a:lstStyle>
            <a:lvl1pPr defTabSz="930275">
              <a:defRPr sz="1300">
                <a:latin typeface="Helvetica" panose="020B0604020202020204" pitchFamily="34" charset="0"/>
                <a:ea typeface="+mn-ea"/>
                <a:cs typeface="+mn-cs"/>
              </a:defRPr>
            </a:lvl1pPr>
          </a:lstStyle>
          <a:p>
            <a:pPr>
              <a:defRPr/>
            </a:pPr>
            <a:endParaRPr lang="en-US"/>
          </a:p>
        </p:txBody>
      </p:sp>
      <p:sp>
        <p:nvSpPr>
          <p:cNvPr id="240643" name="Rectangle 3"/>
          <p:cNvSpPr>
            <a:spLocks noGrp="1" noChangeArrowheads="1"/>
          </p:cNvSpPr>
          <p:nvPr>
            <p:ph type="dt" idx="1"/>
          </p:nvPr>
        </p:nvSpPr>
        <p:spPr bwMode="auto">
          <a:xfrm>
            <a:off x="3965575" y="0"/>
            <a:ext cx="3032125" cy="463550"/>
          </a:xfrm>
          <a:prstGeom prst="rect">
            <a:avLst/>
          </a:prstGeom>
          <a:noFill/>
          <a:ln w="9525">
            <a:noFill/>
            <a:miter lim="800000"/>
          </a:ln>
          <a:effectLst/>
        </p:spPr>
        <p:txBody>
          <a:bodyPr vert="horz" wrap="none" lIns="93027" tIns="46514" rIns="93027" bIns="46514" numCol="1" anchor="t" anchorCtr="0" compatLnSpc="1"/>
          <a:lstStyle>
            <a:lvl1pPr algn="r" defTabSz="930275">
              <a:defRPr sz="1300">
                <a:latin typeface="Helvetica" panose="020B0604020202020204" pitchFamily="34" charset="0"/>
                <a:ea typeface="+mn-ea"/>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0645" name="Rectangle 5"/>
          <p:cNvSpPr>
            <a:spLocks noGrp="1" noChangeArrowheads="1"/>
          </p:cNvSpPr>
          <p:nvPr>
            <p:ph type="body" sz="quarter" idx="3"/>
          </p:nvPr>
        </p:nvSpPr>
        <p:spPr bwMode="auto">
          <a:xfrm>
            <a:off x="931863" y="4410075"/>
            <a:ext cx="5133975" cy="4176713"/>
          </a:xfrm>
          <a:prstGeom prst="rect">
            <a:avLst/>
          </a:prstGeom>
          <a:noFill/>
          <a:ln w="9525">
            <a:noFill/>
            <a:miter lim="800000"/>
          </a:ln>
          <a:effectLst/>
        </p:spPr>
        <p:txBody>
          <a:bodyPr vert="horz" wrap="none" lIns="93027" tIns="46514" rIns="93027" bIns="46514"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240646" name="Rectangle 6"/>
          <p:cNvSpPr>
            <a:spLocks noGrp="1" noChangeArrowheads="1"/>
          </p:cNvSpPr>
          <p:nvPr>
            <p:ph type="ftr" sz="quarter" idx="4"/>
          </p:nvPr>
        </p:nvSpPr>
        <p:spPr bwMode="auto">
          <a:xfrm>
            <a:off x="0" y="8820150"/>
            <a:ext cx="3032125" cy="463550"/>
          </a:xfrm>
          <a:prstGeom prst="rect">
            <a:avLst/>
          </a:prstGeom>
          <a:noFill/>
          <a:ln w="9525">
            <a:noFill/>
            <a:miter lim="800000"/>
          </a:ln>
          <a:effectLst/>
        </p:spPr>
        <p:txBody>
          <a:bodyPr vert="horz" wrap="none" lIns="93027" tIns="46514" rIns="93027" bIns="46514" numCol="1" anchor="b" anchorCtr="0" compatLnSpc="1"/>
          <a:lstStyle>
            <a:lvl1pPr defTabSz="930275">
              <a:defRPr sz="1300">
                <a:latin typeface="Helvetica" panose="020B0604020202020204" pitchFamily="34" charset="0"/>
                <a:ea typeface="+mn-ea"/>
                <a:cs typeface="+mn-cs"/>
              </a:defRPr>
            </a:lvl1pPr>
          </a:lstStyle>
          <a:p>
            <a:pPr>
              <a:defRPr/>
            </a:pPr>
            <a:endParaRPr lang="en-US"/>
          </a:p>
        </p:txBody>
      </p:sp>
      <p:sp>
        <p:nvSpPr>
          <p:cNvPr id="240647" name="Rectangle 7"/>
          <p:cNvSpPr>
            <a:spLocks noGrp="1" noChangeArrowheads="1"/>
          </p:cNvSpPr>
          <p:nvPr>
            <p:ph type="sldNum" sz="quarter" idx="5"/>
          </p:nvPr>
        </p:nvSpPr>
        <p:spPr bwMode="auto">
          <a:xfrm>
            <a:off x="3965575" y="8820150"/>
            <a:ext cx="3032125" cy="463550"/>
          </a:xfrm>
          <a:prstGeom prst="rect">
            <a:avLst/>
          </a:prstGeom>
          <a:noFill/>
          <a:ln w="9525">
            <a:noFill/>
            <a:miter lim="800000"/>
          </a:ln>
          <a:effectLst/>
        </p:spPr>
        <p:txBody>
          <a:bodyPr vert="horz" wrap="none" lIns="93027" tIns="46514" rIns="93027" bIns="46514" numCol="1" anchor="b" anchorCtr="0" compatLnSpc="1"/>
          <a:lstStyle>
            <a:lvl1pPr algn="r" defTabSz="930275">
              <a:defRPr sz="1300"/>
            </a:lvl1pPr>
          </a:lstStyle>
          <a:p>
            <a:pPr>
              <a:defRPr/>
            </a:pPr>
            <a:fld id="{AE66C03C-4B0E-4149-8287-A3B340EB818D}"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384C445-B1F5-490F-A9C4-D80A2FD64200}" type="slidenum">
              <a:rPr lang="en-US" altLang="en-US" sz="1200"/>
            </a:fld>
            <a:endParaRPr lang="en-US" altLang="en-US" sz="1200"/>
          </a:p>
        </p:txBody>
      </p:sp>
      <p:sp>
        <p:nvSpPr>
          <p:cNvPr id="61443" name="Rectangle 2"/>
          <p:cNvSpPr>
            <a:spLocks noGrp="1" noRot="1" noChangeAspect="1" noChangeArrowheads="1" noTextEdit="1"/>
          </p:cNvSpPr>
          <p:nvPr>
            <p:ph type="sldImg"/>
          </p:nvPr>
        </p:nvSpPr>
        <p:spPr/>
      </p:sp>
      <p:sp>
        <p:nvSpPr>
          <p:cNvPr id="61444"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979B905-280D-44BD-8E31-AB90F5734834}" type="slidenum">
              <a:rPr lang="en-US" altLang="en-US" smtClean="0"/>
            </a:fld>
            <a:endParaRPr lang="en-US" altLang="en-US"/>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p:spPr>
        <p:txBody>
          <a:bodyPr/>
          <a:lstStyle/>
          <a:p>
            <a:endParaRPr lang="en-US" altLang="en-US">
              <a:latin typeface="Times New Roman" panose="02020603050405020304" pitchFamily="18" charset="0"/>
              <a:ea typeface="MS PGothic"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1BA436F-0A43-4014-B8D3-1B023E7936DE}" type="slidenum">
              <a:rPr lang="en-US" altLang="en-US" sz="1200"/>
            </a:fld>
            <a:endParaRPr lang="en-US" altLang="en-US" sz="1200"/>
          </a:p>
        </p:txBody>
      </p:sp>
      <p:sp>
        <p:nvSpPr>
          <p:cNvPr id="74755" name="Rectangle 2"/>
          <p:cNvSpPr>
            <a:spLocks noGrp="1" noRot="1" noChangeAspect="1" noChangeArrowheads="1" noTextEdit="1"/>
          </p:cNvSpPr>
          <p:nvPr>
            <p:ph type="sldImg"/>
          </p:nvPr>
        </p:nvSpPr>
        <p:spPr/>
      </p:sp>
      <p:sp>
        <p:nvSpPr>
          <p:cNvPr id="74756"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6F0339C-7A5B-4860-8D42-52F584D09780}" type="slidenum">
              <a:rPr lang="en-US" altLang="en-US" sz="1200"/>
            </a:fld>
            <a:endParaRPr lang="en-US" altLang="en-US" sz="1200"/>
          </a:p>
        </p:txBody>
      </p:sp>
      <p:sp>
        <p:nvSpPr>
          <p:cNvPr id="101379" name="Rectangle 2"/>
          <p:cNvSpPr>
            <a:spLocks noGrp="1" noRot="1" noChangeAspect="1" noChangeArrowheads="1" noTextEdit="1"/>
          </p:cNvSpPr>
          <p:nvPr>
            <p:ph type="sldImg"/>
          </p:nvPr>
        </p:nvSpPr>
        <p:spPr/>
      </p:sp>
      <p:sp>
        <p:nvSpPr>
          <p:cNvPr id="101380"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6EA8CD4-BE8A-459D-9D31-26FCFAB06D25}" type="slidenum">
              <a:rPr lang="en-US" altLang="en-US" sz="1200"/>
            </a:fld>
            <a:endParaRPr lang="en-US" altLang="en-US" sz="1200"/>
          </a:p>
        </p:txBody>
      </p:sp>
      <p:sp>
        <p:nvSpPr>
          <p:cNvPr id="81923" name="Rectangle 2"/>
          <p:cNvSpPr>
            <a:spLocks noGrp="1" noRot="1" noChangeAspect="1" noChangeArrowheads="1" noTextEdit="1"/>
          </p:cNvSpPr>
          <p:nvPr>
            <p:ph type="sldImg"/>
          </p:nvPr>
        </p:nvSpPr>
        <p:spPr/>
      </p:sp>
      <p:sp>
        <p:nvSpPr>
          <p:cNvPr id="81924"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7040340-971D-4A83-83E8-822FA67F93DB}" type="slidenum">
              <a:rPr lang="en-US" altLang="en-US" sz="1200"/>
            </a:fld>
            <a:endParaRPr lang="en-US" altLang="en-US" sz="1200"/>
          </a:p>
        </p:txBody>
      </p:sp>
      <p:sp>
        <p:nvSpPr>
          <p:cNvPr id="82947" name="Rectangle 2"/>
          <p:cNvSpPr>
            <a:spLocks noGrp="1" noRot="1" noChangeAspect="1" noChangeArrowheads="1" noTextEdit="1"/>
          </p:cNvSpPr>
          <p:nvPr>
            <p:ph type="sldImg"/>
          </p:nvPr>
        </p:nvSpPr>
        <p:spPr/>
      </p:sp>
      <p:sp>
        <p:nvSpPr>
          <p:cNvPr id="82948"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0D3EC4A-6F15-43AE-AA3C-5A809172836D}" type="slidenum">
              <a:rPr lang="en-US" altLang="en-US" sz="1200"/>
            </a:fld>
            <a:endParaRPr lang="en-US" altLang="en-US" sz="1200"/>
          </a:p>
        </p:txBody>
      </p:sp>
      <p:sp>
        <p:nvSpPr>
          <p:cNvPr id="83971" name="Rectangle 2"/>
          <p:cNvSpPr>
            <a:spLocks noGrp="1" noRot="1" noChangeAspect="1" noChangeArrowheads="1" noTextEdit="1"/>
          </p:cNvSpPr>
          <p:nvPr>
            <p:ph type="sldImg"/>
          </p:nvPr>
        </p:nvSpPr>
        <p:spPr/>
      </p:sp>
      <p:sp>
        <p:nvSpPr>
          <p:cNvPr id="83972"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1680" indent="-285115" defTabSz="929005">
              <a:defRPr sz="1600">
                <a:solidFill>
                  <a:schemeClr val="tx1"/>
                </a:solidFill>
                <a:latin typeface="Helvetica" panose="020B0604020202020204" pitchFamily="34" charset="0"/>
                <a:ea typeface="MS PGothic" panose="020B0600070205080204" pitchFamily="34" charset="-128"/>
              </a:defRPr>
            </a:lvl2pPr>
            <a:lvl3pPr marL="1141095" indent="-227965" defTabSz="929005">
              <a:defRPr sz="1600">
                <a:solidFill>
                  <a:schemeClr val="tx1"/>
                </a:solidFill>
                <a:latin typeface="Helvetica" panose="020B0604020202020204" pitchFamily="34" charset="0"/>
                <a:ea typeface="MS PGothic" panose="020B0600070205080204" pitchFamily="34" charset="-128"/>
              </a:defRPr>
            </a:lvl3pPr>
            <a:lvl4pPr marL="1597660" indent="-227965" defTabSz="929005">
              <a:defRPr sz="1600">
                <a:solidFill>
                  <a:schemeClr val="tx1"/>
                </a:solidFill>
                <a:latin typeface="Helvetica" panose="020B0604020202020204" pitchFamily="34" charset="0"/>
                <a:ea typeface="MS PGothic" panose="020B0600070205080204" pitchFamily="34" charset="-128"/>
              </a:defRPr>
            </a:lvl4pPr>
            <a:lvl5pPr marL="2054225" indent="-227965" defTabSz="929005">
              <a:defRPr sz="1600">
                <a:solidFill>
                  <a:schemeClr val="tx1"/>
                </a:solidFill>
                <a:latin typeface="Helvetica" panose="020B0604020202020204" pitchFamily="34" charset="0"/>
                <a:ea typeface="MS PGothic" panose="020B0600070205080204" pitchFamily="34" charset="-128"/>
              </a:defRPr>
            </a:lvl5pPr>
            <a:lvl6pPr marL="251079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35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28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85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p:spPr>
      </p:sp>
      <p:sp>
        <p:nvSpPr>
          <p:cNvPr id="8195" name="Rectangle 3"/>
          <p:cNvSpPr>
            <a:spLocks noGrp="1" noChangeArrowheads="1"/>
          </p:cNvSpPr>
          <p:nvPr>
            <p:ph type="body" idx="1"/>
          </p:nvPr>
        </p:nvSpPr>
        <p:spPr>
          <a:xfrm>
            <a:off x="931759" y="4410392"/>
            <a:ext cx="5134182" cy="41773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1680" indent="-285115" defTabSz="929005">
              <a:defRPr sz="1600">
                <a:solidFill>
                  <a:schemeClr val="tx1"/>
                </a:solidFill>
                <a:latin typeface="Helvetica" panose="020B0604020202020204" pitchFamily="34" charset="0"/>
                <a:ea typeface="MS PGothic" panose="020B0600070205080204" pitchFamily="34" charset="-128"/>
              </a:defRPr>
            </a:lvl2pPr>
            <a:lvl3pPr marL="1141095" indent="-227965" defTabSz="929005">
              <a:defRPr sz="1600">
                <a:solidFill>
                  <a:schemeClr val="tx1"/>
                </a:solidFill>
                <a:latin typeface="Helvetica" panose="020B0604020202020204" pitchFamily="34" charset="0"/>
                <a:ea typeface="MS PGothic" panose="020B0600070205080204" pitchFamily="34" charset="-128"/>
              </a:defRPr>
            </a:lvl3pPr>
            <a:lvl4pPr marL="1597660" indent="-227965" defTabSz="929005">
              <a:defRPr sz="1600">
                <a:solidFill>
                  <a:schemeClr val="tx1"/>
                </a:solidFill>
                <a:latin typeface="Helvetica" panose="020B0604020202020204" pitchFamily="34" charset="0"/>
                <a:ea typeface="MS PGothic" panose="020B0600070205080204" pitchFamily="34" charset="-128"/>
              </a:defRPr>
            </a:lvl4pPr>
            <a:lvl5pPr marL="2054225" indent="-227965" defTabSz="929005">
              <a:defRPr sz="1600">
                <a:solidFill>
                  <a:schemeClr val="tx1"/>
                </a:solidFill>
                <a:latin typeface="Helvetica" panose="020B0604020202020204" pitchFamily="34" charset="0"/>
                <a:ea typeface="MS PGothic" panose="020B0600070205080204" pitchFamily="34" charset="-128"/>
              </a:defRPr>
            </a:lvl5pPr>
            <a:lvl6pPr marL="251079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35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28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85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p:spPr>
      </p:sp>
      <p:sp>
        <p:nvSpPr>
          <p:cNvPr id="8195" name="Rectangle 3"/>
          <p:cNvSpPr>
            <a:spLocks noGrp="1" noChangeArrowheads="1"/>
          </p:cNvSpPr>
          <p:nvPr>
            <p:ph type="body" idx="1"/>
          </p:nvPr>
        </p:nvSpPr>
        <p:spPr>
          <a:xfrm>
            <a:off x="931759" y="4410392"/>
            <a:ext cx="5134182" cy="41773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1680" indent="-285115" defTabSz="929005">
              <a:defRPr sz="1600">
                <a:solidFill>
                  <a:schemeClr val="tx1"/>
                </a:solidFill>
                <a:latin typeface="Helvetica" panose="020B0604020202020204" pitchFamily="34" charset="0"/>
                <a:ea typeface="MS PGothic" panose="020B0600070205080204" pitchFamily="34" charset="-128"/>
              </a:defRPr>
            </a:lvl2pPr>
            <a:lvl3pPr marL="1141095" indent="-227965" defTabSz="929005">
              <a:defRPr sz="1600">
                <a:solidFill>
                  <a:schemeClr val="tx1"/>
                </a:solidFill>
                <a:latin typeface="Helvetica" panose="020B0604020202020204" pitchFamily="34" charset="0"/>
                <a:ea typeface="MS PGothic" panose="020B0600070205080204" pitchFamily="34" charset="-128"/>
              </a:defRPr>
            </a:lvl3pPr>
            <a:lvl4pPr marL="1597660" indent="-227965" defTabSz="929005">
              <a:defRPr sz="1600">
                <a:solidFill>
                  <a:schemeClr val="tx1"/>
                </a:solidFill>
                <a:latin typeface="Helvetica" panose="020B0604020202020204" pitchFamily="34" charset="0"/>
                <a:ea typeface="MS PGothic" panose="020B0600070205080204" pitchFamily="34" charset="-128"/>
              </a:defRPr>
            </a:lvl4pPr>
            <a:lvl5pPr marL="2054225" indent="-227965" defTabSz="929005">
              <a:defRPr sz="1600">
                <a:solidFill>
                  <a:schemeClr val="tx1"/>
                </a:solidFill>
                <a:latin typeface="Helvetica" panose="020B0604020202020204" pitchFamily="34" charset="0"/>
                <a:ea typeface="MS PGothic" panose="020B0600070205080204" pitchFamily="34" charset="-128"/>
              </a:defRPr>
            </a:lvl5pPr>
            <a:lvl6pPr marL="251079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35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28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85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p:spPr>
      </p:sp>
      <p:sp>
        <p:nvSpPr>
          <p:cNvPr id="8195" name="Rectangle 3"/>
          <p:cNvSpPr>
            <a:spLocks noGrp="1" noChangeArrowheads="1"/>
          </p:cNvSpPr>
          <p:nvPr>
            <p:ph type="body" idx="1"/>
          </p:nvPr>
        </p:nvSpPr>
        <p:spPr>
          <a:xfrm>
            <a:off x="931759" y="4410392"/>
            <a:ext cx="5134182" cy="41773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1680" indent="-285115" defTabSz="929005">
              <a:defRPr sz="1600">
                <a:solidFill>
                  <a:schemeClr val="tx1"/>
                </a:solidFill>
                <a:latin typeface="Helvetica" panose="020B0604020202020204" pitchFamily="34" charset="0"/>
                <a:ea typeface="MS PGothic" panose="020B0600070205080204" pitchFamily="34" charset="-128"/>
              </a:defRPr>
            </a:lvl2pPr>
            <a:lvl3pPr marL="1141095" indent="-227965" defTabSz="929005">
              <a:defRPr sz="1600">
                <a:solidFill>
                  <a:schemeClr val="tx1"/>
                </a:solidFill>
                <a:latin typeface="Helvetica" panose="020B0604020202020204" pitchFamily="34" charset="0"/>
                <a:ea typeface="MS PGothic" panose="020B0600070205080204" pitchFamily="34" charset="-128"/>
              </a:defRPr>
            </a:lvl3pPr>
            <a:lvl4pPr marL="1597660" indent="-227965" defTabSz="929005">
              <a:defRPr sz="1600">
                <a:solidFill>
                  <a:schemeClr val="tx1"/>
                </a:solidFill>
                <a:latin typeface="Helvetica" panose="020B0604020202020204" pitchFamily="34" charset="0"/>
                <a:ea typeface="MS PGothic" panose="020B0600070205080204" pitchFamily="34" charset="-128"/>
              </a:defRPr>
            </a:lvl4pPr>
            <a:lvl5pPr marL="2054225" indent="-227965" defTabSz="929005">
              <a:defRPr sz="1600">
                <a:solidFill>
                  <a:schemeClr val="tx1"/>
                </a:solidFill>
                <a:latin typeface="Helvetica" panose="020B0604020202020204" pitchFamily="34" charset="0"/>
                <a:ea typeface="MS PGothic" panose="020B0600070205080204" pitchFamily="34" charset="-128"/>
              </a:defRPr>
            </a:lvl5pPr>
            <a:lvl6pPr marL="251079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35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28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85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p:spPr>
      </p:sp>
      <p:sp>
        <p:nvSpPr>
          <p:cNvPr id="8195" name="Rectangle 3"/>
          <p:cNvSpPr>
            <a:spLocks noGrp="1" noChangeArrowheads="1"/>
          </p:cNvSpPr>
          <p:nvPr>
            <p:ph type="body" idx="1"/>
          </p:nvPr>
        </p:nvSpPr>
        <p:spPr>
          <a:xfrm>
            <a:off x="931759" y="4410392"/>
            <a:ext cx="5134182" cy="41773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1350AA7-056F-4860-8F4F-423CF851BA62}" type="slidenum">
              <a:rPr lang="en-US" altLang="en-US" sz="1200"/>
            </a:fld>
            <a:endParaRPr lang="en-US" altLang="en-US" sz="1200"/>
          </a:p>
        </p:txBody>
      </p:sp>
      <p:sp>
        <p:nvSpPr>
          <p:cNvPr id="62467" name="Rectangle 2"/>
          <p:cNvSpPr>
            <a:spLocks noGrp="1" noRot="1" noChangeAspect="1" noChangeArrowheads="1" noTextEdit="1"/>
          </p:cNvSpPr>
          <p:nvPr>
            <p:ph type="sldImg"/>
          </p:nvPr>
        </p:nvSpPr>
        <p:spPr/>
      </p:sp>
      <p:sp>
        <p:nvSpPr>
          <p:cNvPr id="62468"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A0A2931-304C-4865-B2DC-2F6371DEAF73}" type="slidenum">
              <a:rPr lang="en-US" altLang="en-US" sz="1200"/>
            </a:fld>
            <a:endParaRPr lang="en-US" altLang="en-US" sz="1200"/>
          </a:p>
        </p:txBody>
      </p:sp>
      <p:sp>
        <p:nvSpPr>
          <p:cNvPr id="88067" name="Rectangle 2"/>
          <p:cNvSpPr>
            <a:spLocks noGrp="1" noRot="1" noChangeAspect="1" noChangeArrowheads="1" noTextEdit="1"/>
          </p:cNvSpPr>
          <p:nvPr>
            <p:ph type="sldImg"/>
          </p:nvPr>
        </p:nvSpPr>
        <p:spPr/>
      </p:sp>
      <p:sp>
        <p:nvSpPr>
          <p:cNvPr id="88068"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1680" indent="-285115" defTabSz="929005">
              <a:defRPr sz="1600">
                <a:solidFill>
                  <a:schemeClr val="tx1"/>
                </a:solidFill>
                <a:latin typeface="Helvetica" panose="020B0604020202020204" pitchFamily="34" charset="0"/>
                <a:ea typeface="MS PGothic" panose="020B0600070205080204" pitchFamily="34" charset="-128"/>
              </a:defRPr>
            </a:lvl2pPr>
            <a:lvl3pPr marL="1141095" indent="-227965" defTabSz="929005">
              <a:defRPr sz="1600">
                <a:solidFill>
                  <a:schemeClr val="tx1"/>
                </a:solidFill>
                <a:latin typeface="Helvetica" panose="020B0604020202020204" pitchFamily="34" charset="0"/>
                <a:ea typeface="MS PGothic" panose="020B0600070205080204" pitchFamily="34" charset="-128"/>
              </a:defRPr>
            </a:lvl3pPr>
            <a:lvl4pPr marL="1597660" indent="-227965" defTabSz="929005">
              <a:defRPr sz="1600">
                <a:solidFill>
                  <a:schemeClr val="tx1"/>
                </a:solidFill>
                <a:latin typeface="Helvetica" panose="020B0604020202020204" pitchFamily="34" charset="0"/>
                <a:ea typeface="MS PGothic" panose="020B0600070205080204" pitchFamily="34" charset="-128"/>
              </a:defRPr>
            </a:lvl4pPr>
            <a:lvl5pPr marL="2054225" indent="-227965" defTabSz="929005">
              <a:defRPr sz="1600">
                <a:solidFill>
                  <a:schemeClr val="tx1"/>
                </a:solidFill>
                <a:latin typeface="Helvetica" panose="020B0604020202020204" pitchFamily="34" charset="0"/>
                <a:ea typeface="MS PGothic" panose="020B0600070205080204" pitchFamily="34" charset="-128"/>
              </a:defRPr>
            </a:lvl5pPr>
            <a:lvl6pPr marL="251079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35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28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85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p:spPr>
      </p:sp>
      <p:sp>
        <p:nvSpPr>
          <p:cNvPr id="8195" name="Rectangle 3"/>
          <p:cNvSpPr>
            <a:spLocks noGrp="1" noChangeArrowheads="1"/>
          </p:cNvSpPr>
          <p:nvPr>
            <p:ph type="body" idx="1"/>
          </p:nvPr>
        </p:nvSpPr>
        <p:spPr>
          <a:xfrm>
            <a:off x="931759" y="4410392"/>
            <a:ext cx="5134182" cy="41773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1680" indent="-285115" defTabSz="929005">
              <a:defRPr sz="1600">
                <a:solidFill>
                  <a:schemeClr val="tx1"/>
                </a:solidFill>
                <a:latin typeface="Helvetica" panose="020B0604020202020204" pitchFamily="34" charset="0"/>
                <a:ea typeface="MS PGothic" panose="020B0600070205080204" pitchFamily="34" charset="-128"/>
              </a:defRPr>
            </a:lvl2pPr>
            <a:lvl3pPr marL="1141095" indent="-227965" defTabSz="929005">
              <a:defRPr sz="1600">
                <a:solidFill>
                  <a:schemeClr val="tx1"/>
                </a:solidFill>
                <a:latin typeface="Helvetica" panose="020B0604020202020204" pitchFamily="34" charset="0"/>
                <a:ea typeface="MS PGothic" panose="020B0600070205080204" pitchFamily="34" charset="-128"/>
              </a:defRPr>
            </a:lvl3pPr>
            <a:lvl4pPr marL="1597660" indent="-227965" defTabSz="929005">
              <a:defRPr sz="1600">
                <a:solidFill>
                  <a:schemeClr val="tx1"/>
                </a:solidFill>
                <a:latin typeface="Helvetica" panose="020B0604020202020204" pitchFamily="34" charset="0"/>
                <a:ea typeface="MS PGothic" panose="020B0600070205080204" pitchFamily="34" charset="-128"/>
              </a:defRPr>
            </a:lvl4pPr>
            <a:lvl5pPr marL="2054225" indent="-227965" defTabSz="929005">
              <a:defRPr sz="1600">
                <a:solidFill>
                  <a:schemeClr val="tx1"/>
                </a:solidFill>
                <a:latin typeface="Helvetica" panose="020B0604020202020204" pitchFamily="34" charset="0"/>
                <a:ea typeface="MS PGothic" panose="020B0600070205080204" pitchFamily="34" charset="-128"/>
              </a:defRPr>
            </a:lvl5pPr>
            <a:lvl6pPr marL="251079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35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28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85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p:spPr>
      </p:sp>
      <p:sp>
        <p:nvSpPr>
          <p:cNvPr id="8195" name="Rectangle 3"/>
          <p:cNvSpPr>
            <a:spLocks noGrp="1" noChangeArrowheads="1"/>
          </p:cNvSpPr>
          <p:nvPr>
            <p:ph type="body" idx="1"/>
          </p:nvPr>
        </p:nvSpPr>
        <p:spPr>
          <a:xfrm>
            <a:off x="931759" y="4410392"/>
            <a:ext cx="5134182" cy="41773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C7B0BBF-B3C9-440E-B986-950E14E24760}" type="slidenum">
              <a:rPr lang="en-US" altLang="en-US" sz="1200"/>
            </a:fld>
            <a:endParaRPr lang="en-US" altLang="en-US" sz="1200"/>
          </a:p>
        </p:txBody>
      </p:sp>
      <p:sp>
        <p:nvSpPr>
          <p:cNvPr id="91139" name="Rectangle 2"/>
          <p:cNvSpPr>
            <a:spLocks noGrp="1" noRot="1" noChangeAspect="1" noChangeArrowheads="1" noTextEdit="1"/>
          </p:cNvSpPr>
          <p:nvPr>
            <p:ph type="sldImg"/>
          </p:nvPr>
        </p:nvSpPr>
        <p:spPr/>
      </p:sp>
      <p:sp>
        <p:nvSpPr>
          <p:cNvPr id="91140"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1680" indent="-285115" defTabSz="929005">
              <a:defRPr sz="1600">
                <a:solidFill>
                  <a:schemeClr val="tx1"/>
                </a:solidFill>
                <a:latin typeface="Helvetica" panose="020B0604020202020204" pitchFamily="34" charset="0"/>
                <a:ea typeface="MS PGothic" panose="020B0600070205080204" pitchFamily="34" charset="-128"/>
              </a:defRPr>
            </a:lvl2pPr>
            <a:lvl3pPr marL="1141095" indent="-227965" defTabSz="929005">
              <a:defRPr sz="1600">
                <a:solidFill>
                  <a:schemeClr val="tx1"/>
                </a:solidFill>
                <a:latin typeface="Helvetica" panose="020B0604020202020204" pitchFamily="34" charset="0"/>
                <a:ea typeface="MS PGothic" panose="020B0600070205080204" pitchFamily="34" charset="-128"/>
              </a:defRPr>
            </a:lvl3pPr>
            <a:lvl4pPr marL="1597660" indent="-227965" defTabSz="929005">
              <a:defRPr sz="1600">
                <a:solidFill>
                  <a:schemeClr val="tx1"/>
                </a:solidFill>
                <a:latin typeface="Helvetica" panose="020B0604020202020204" pitchFamily="34" charset="0"/>
                <a:ea typeface="MS PGothic" panose="020B0600070205080204" pitchFamily="34" charset="-128"/>
              </a:defRPr>
            </a:lvl4pPr>
            <a:lvl5pPr marL="2054225" indent="-227965" defTabSz="929005">
              <a:defRPr sz="1600">
                <a:solidFill>
                  <a:schemeClr val="tx1"/>
                </a:solidFill>
                <a:latin typeface="Helvetica" panose="020B0604020202020204" pitchFamily="34" charset="0"/>
                <a:ea typeface="MS PGothic" panose="020B0600070205080204" pitchFamily="34" charset="-128"/>
              </a:defRPr>
            </a:lvl5pPr>
            <a:lvl6pPr marL="251079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35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28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85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p:spPr>
      </p:sp>
      <p:sp>
        <p:nvSpPr>
          <p:cNvPr id="8195" name="Rectangle 3"/>
          <p:cNvSpPr>
            <a:spLocks noGrp="1" noChangeArrowheads="1"/>
          </p:cNvSpPr>
          <p:nvPr>
            <p:ph type="body" idx="1"/>
          </p:nvPr>
        </p:nvSpPr>
        <p:spPr>
          <a:xfrm>
            <a:off x="931759" y="4410392"/>
            <a:ext cx="5134182" cy="41773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283D157-7C62-425E-BB0E-CE8BAE867B64}" type="slidenum">
              <a:rPr lang="en-US" altLang="en-US" sz="1200"/>
            </a:fld>
            <a:endParaRPr lang="en-US" altLang="en-US" sz="1200"/>
          </a:p>
        </p:txBody>
      </p:sp>
      <p:sp>
        <p:nvSpPr>
          <p:cNvPr id="93187" name="Rectangle 2"/>
          <p:cNvSpPr>
            <a:spLocks noGrp="1" noRot="1" noChangeAspect="1" noChangeArrowheads="1" noTextEdit="1"/>
          </p:cNvSpPr>
          <p:nvPr>
            <p:ph type="sldImg"/>
          </p:nvPr>
        </p:nvSpPr>
        <p:spPr/>
      </p:sp>
      <p:sp>
        <p:nvSpPr>
          <p:cNvPr id="93188"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AFD31E9-BE10-4267-BC2D-73ADA680375F}" type="slidenum">
              <a:rPr lang="en-US" altLang="en-US" sz="1200"/>
            </a:fld>
            <a:endParaRPr lang="en-US" altLang="en-US" sz="1200"/>
          </a:p>
        </p:txBody>
      </p:sp>
      <p:sp>
        <p:nvSpPr>
          <p:cNvPr id="95235" name="Rectangle 2"/>
          <p:cNvSpPr>
            <a:spLocks noGrp="1" noRot="1" noChangeAspect="1" noChangeArrowheads="1" noTextEdit="1"/>
          </p:cNvSpPr>
          <p:nvPr>
            <p:ph type="sldImg"/>
          </p:nvPr>
        </p:nvSpPr>
        <p:spPr>
          <a:xfrm>
            <a:off x="1177925" y="695325"/>
            <a:ext cx="4641850" cy="3481388"/>
          </a:xfrm>
        </p:spPr>
      </p:sp>
      <p:sp>
        <p:nvSpPr>
          <p:cNvPr id="95236" name="Rectangle 3"/>
          <p:cNvSpPr>
            <a:spLocks noGrp="1" noChangeArrowheads="1"/>
          </p:cNvSpPr>
          <p:nvPr>
            <p:ph type="body" idx="1"/>
          </p:nvPr>
        </p:nvSpPr>
        <p:spPr>
          <a:xfrm>
            <a:off x="931863" y="4410075"/>
            <a:ext cx="5133975" cy="417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1680" indent="-285115" defTabSz="929005">
              <a:defRPr sz="1600">
                <a:solidFill>
                  <a:schemeClr val="tx1"/>
                </a:solidFill>
                <a:latin typeface="Helvetica" panose="020B0604020202020204" pitchFamily="34" charset="0"/>
                <a:ea typeface="MS PGothic" panose="020B0600070205080204" pitchFamily="34" charset="-128"/>
              </a:defRPr>
            </a:lvl2pPr>
            <a:lvl3pPr marL="1141095" indent="-227965" defTabSz="929005">
              <a:defRPr sz="1600">
                <a:solidFill>
                  <a:schemeClr val="tx1"/>
                </a:solidFill>
                <a:latin typeface="Helvetica" panose="020B0604020202020204" pitchFamily="34" charset="0"/>
                <a:ea typeface="MS PGothic" panose="020B0600070205080204" pitchFamily="34" charset="-128"/>
              </a:defRPr>
            </a:lvl3pPr>
            <a:lvl4pPr marL="1597660" indent="-227965" defTabSz="929005">
              <a:defRPr sz="1600">
                <a:solidFill>
                  <a:schemeClr val="tx1"/>
                </a:solidFill>
                <a:latin typeface="Helvetica" panose="020B0604020202020204" pitchFamily="34" charset="0"/>
                <a:ea typeface="MS PGothic" panose="020B0600070205080204" pitchFamily="34" charset="-128"/>
              </a:defRPr>
            </a:lvl4pPr>
            <a:lvl5pPr marL="2054225" indent="-227965" defTabSz="929005">
              <a:defRPr sz="1600">
                <a:solidFill>
                  <a:schemeClr val="tx1"/>
                </a:solidFill>
                <a:latin typeface="Helvetica" panose="020B0604020202020204" pitchFamily="34" charset="0"/>
                <a:ea typeface="MS PGothic" panose="020B0600070205080204" pitchFamily="34" charset="-128"/>
              </a:defRPr>
            </a:lvl5pPr>
            <a:lvl6pPr marL="251079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35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28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85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p:spPr>
      </p:sp>
      <p:sp>
        <p:nvSpPr>
          <p:cNvPr id="8195" name="Rectangle 3"/>
          <p:cNvSpPr>
            <a:spLocks noGrp="1" noChangeArrowheads="1"/>
          </p:cNvSpPr>
          <p:nvPr>
            <p:ph type="body" idx="1"/>
          </p:nvPr>
        </p:nvSpPr>
        <p:spPr>
          <a:xfrm>
            <a:off x="931759" y="4410392"/>
            <a:ext cx="5134182" cy="41773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p:sp>
      <p:sp>
        <p:nvSpPr>
          <p:cNvPr id="972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F04CF4B-324E-46D0-BA47-9EB6AD9CA672}" type="slidenum">
              <a:rPr lang="en-US" altLang="en-US" sz="1200"/>
            </a:fld>
            <a:endParaRPr lang="en-US" altLang="en-US" sz="1200"/>
          </a:p>
        </p:txBody>
      </p:sp>
      <p:sp>
        <p:nvSpPr>
          <p:cNvPr id="98307" name="Rectangle 2"/>
          <p:cNvSpPr>
            <a:spLocks noGrp="1" noRot="1" noChangeAspect="1" noChangeArrowheads="1" noTextEdit="1"/>
          </p:cNvSpPr>
          <p:nvPr>
            <p:ph type="sldImg"/>
          </p:nvPr>
        </p:nvSpPr>
        <p:spPr>
          <a:xfrm>
            <a:off x="1177925" y="695325"/>
            <a:ext cx="4641850" cy="3481388"/>
          </a:xfrm>
        </p:spPr>
      </p:sp>
      <p:sp>
        <p:nvSpPr>
          <p:cNvPr id="98308" name="Rectangle 3"/>
          <p:cNvSpPr>
            <a:spLocks noGrp="1" noChangeArrowheads="1"/>
          </p:cNvSpPr>
          <p:nvPr>
            <p:ph type="body" idx="1"/>
          </p:nvPr>
        </p:nvSpPr>
        <p:spPr>
          <a:xfrm>
            <a:off x="931863" y="4410075"/>
            <a:ext cx="5133975" cy="417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B660626-6ED4-4019-A597-4C6DFE264C50}" type="slidenum">
              <a:rPr lang="en-US" altLang="en-US" sz="1200"/>
            </a:fld>
            <a:endParaRPr lang="en-US" altLang="en-US" sz="1200"/>
          </a:p>
        </p:txBody>
      </p:sp>
      <p:sp>
        <p:nvSpPr>
          <p:cNvPr id="63491" name="Rectangle 2"/>
          <p:cNvSpPr>
            <a:spLocks noGrp="1" noRot="1" noChangeAspect="1" noChangeArrowheads="1" noTextEdit="1"/>
          </p:cNvSpPr>
          <p:nvPr>
            <p:ph type="sldImg"/>
          </p:nvPr>
        </p:nvSpPr>
        <p:spPr/>
      </p:sp>
      <p:sp>
        <p:nvSpPr>
          <p:cNvPr id="63492"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0967849-B9F5-4791-B1A9-03C13B822321}" type="slidenum">
              <a:rPr lang="en-US" altLang="en-US" sz="1200"/>
            </a:fld>
            <a:endParaRPr lang="en-US" altLang="en-US" sz="1200"/>
          </a:p>
        </p:txBody>
      </p:sp>
      <p:sp>
        <p:nvSpPr>
          <p:cNvPr id="99331" name="Rectangle 2"/>
          <p:cNvSpPr>
            <a:spLocks noGrp="1" noRot="1" noChangeAspect="1" noChangeArrowheads="1" noTextEdit="1"/>
          </p:cNvSpPr>
          <p:nvPr>
            <p:ph type="sldImg"/>
          </p:nvPr>
        </p:nvSpPr>
        <p:spPr>
          <a:xfrm>
            <a:off x="1177925" y="695325"/>
            <a:ext cx="4641850" cy="3481388"/>
          </a:xfrm>
        </p:spPr>
      </p:sp>
      <p:sp>
        <p:nvSpPr>
          <p:cNvPr id="99332" name="Rectangle 3"/>
          <p:cNvSpPr>
            <a:spLocks noGrp="1" noChangeArrowheads="1"/>
          </p:cNvSpPr>
          <p:nvPr>
            <p:ph type="body" idx="1"/>
          </p:nvPr>
        </p:nvSpPr>
        <p:spPr>
          <a:xfrm>
            <a:off x="931863" y="4410075"/>
            <a:ext cx="5133975" cy="417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6F0339C-7A5B-4860-8D42-52F584D09780}" type="slidenum">
              <a:rPr lang="en-US" altLang="en-US" sz="1200"/>
            </a:fld>
            <a:endParaRPr lang="en-US" altLang="en-US" sz="1200"/>
          </a:p>
        </p:txBody>
      </p:sp>
      <p:sp>
        <p:nvSpPr>
          <p:cNvPr id="101379" name="Rectangle 2"/>
          <p:cNvSpPr>
            <a:spLocks noGrp="1" noRot="1" noChangeAspect="1" noChangeArrowheads="1" noTextEdit="1"/>
          </p:cNvSpPr>
          <p:nvPr>
            <p:ph type="sldImg"/>
          </p:nvPr>
        </p:nvSpPr>
        <p:spPr/>
      </p:sp>
      <p:sp>
        <p:nvSpPr>
          <p:cNvPr id="101380"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516BC0A-7AF6-411D-BE71-BCBBBCBA9517}" type="slidenum">
              <a:rPr lang="en-US" altLang="en-US" sz="1200"/>
            </a:fld>
            <a:endParaRPr lang="en-US" altLang="en-US" sz="1200"/>
          </a:p>
        </p:txBody>
      </p:sp>
      <p:sp>
        <p:nvSpPr>
          <p:cNvPr id="102403" name="Rectangle 2"/>
          <p:cNvSpPr>
            <a:spLocks noGrp="1" noRot="1" noChangeAspect="1" noChangeArrowheads="1" noTextEdit="1"/>
          </p:cNvSpPr>
          <p:nvPr>
            <p:ph type="sldImg"/>
          </p:nvPr>
        </p:nvSpPr>
        <p:spPr/>
      </p:sp>
      <p:sp>
        <p:nvSpPr>
          <p:cNvPr id="102404"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0C6C070-221F-4423-9214-3514A79EC7A3}" type="slidenum">
              <a:rPr lang="en-US" altLang="en-US" sz="1200"/>
            </a:fld>
            <a:endParaRPr lang="en-US" altLang="en-US" sz="1200"/>
          </a:p>
        </p:txBody>
      </p:sp>
      <p:sp>
        <p:nvSpPr>
          <p:cNvPr id="103427" name="Rectangle 2"/>
          <p:cNvSpPr>
            <a:spLocks noGrp="1" noRot="1" noChangeAspect="1" noChangeArrowheads="1" noTextEdit="1"/>
          </p:cNvSpPr>
          <p:nvPr>
            <p:ph type="sldImg"/>
          </p:nvPr>
        </p:nvSpPr>
        <p:spPr/>
      </p:sp>
      <p:sp>
        <p:nvSpPr>
          <p:cNvPr id="103428"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1680" indent="-285115" defTabSz="929005">
              <a:defRPr sz="1600">
                <a:solidFill>
                  <a:schemeClr val="tx1"/>
                </a:solidFill>
                <a:latin typeface="Helvetica" panose="020B0604020202020204" pitchFamily="34" charset="0"/>
                <a:ea typeface="MS PGothic" panose="020B0600070205080204" pitchFamily="34" charset="-128"/>
              </a:defRPr>
            </a:lvl2pPr>
            <a:lvl3pPr marL="1141095" indent="-227965" defTabSz="929005">
              <a:defRPr sz="1600">
                <a:solidFill>
                  <a:schemeClr val="tx1"/>
                </a:solidFill>
                <a:latin typeface="Helvetica" panose="020B0604020202020204" pitchFamily="34" charset="0"/>
                <a:ea typeface="MS PGothic" panose="020B0600070205080204" pitchFamily="34" charset="-128"/>
              </a:defRPr>
            </a:lvl3pPr>
            <a:lvl4pPr marL="1597660" indent="-227965" defTabSz="929005">
              <a:defRPr sz="1600">
                <a:solidFill>
                  <a:schemeClr val="tx1"/>
                </a:solidFill>
                <a:latin typeface="Helvetica" panose="020B0604020202020204" pitchFamily="34" charset="0"/>
                <a:ea typeface="MS PGothic" panose="020B0600070205080204" pitchFamily="34" charset="-128"/>
              </a:defRPr>
            </a:lvl4pPr>
            <a:lvl5pPr marL="2054225" indent="-227965" defTabSz="929005">
              <a:defRPr sz="1600">
                <a:solidFill>
                  <a:schemeClr val="tx1"/>
                </a:solidFill>
                <a:latin typeface="Helvetica" panose="020B0604020202020204" pitchFamily="34" charset="0"/>
                <a:ea typeface="MS PGothic" panose="020B0600070205080204" pitchFamily="34" charset="-128"/>
              </a:defRPr>
            </a:lvl5pPr>
            <a:lvl6pPr marL="251079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35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28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85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p:spPr>
      </p:sp>
      <p:sp>
        <p:nvSpPr>
          <p:cNvPr id="8195" name="Rectangle 3"/>
          <p:cNvSpPr>
            <a:spLocks noGrp="1" noChangeArrowheads="1"/>
          </p:cNvSpPr>
          <p:nvPr>
            <p:ph type="body" idx="1"/>
          </p:nvPr>
        </p:nvSpPr>
        <p:spPr>
          <a:xfrm>
            <a:off x="931759" y="4410392"/>
            <a:ext cx="5134182" cy="41773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AEAC40-D26E-4DE7-A131-BE43F6F065EA}" type="slidenum">
              <a:rPr lang="en-US" altLang="en-US" sz="1200"/>
            </a:fld>
            <a:endParaRPr lang="en-US" altLang="en-US" sz="1200"/>
          </a:p>
        </p:txBody>
      </p:sp>
      <p:sp>
        <p:nvSpPr>
          <p:cNvPr id="105475" name="Rectangle 2"/>
          <p:cNvSpPr>
            <a:spLocks noGrp="1" noRot="1" noChangeAspect="1" noChangeArrowheads="1" noTextEdit="1"/>
          </p:cNvSpPr>
          <p:nvPr>
            <p:ph type="sldImg"/>
          </p:nvPr>
        </p:nvSpPr>
        <p:spPr/>
      </p:sp>
      <p:sp>
        <p:nvSpPr>
          <p:cNvPr id="105476"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p:sp>
      <p:sp>
        <p:nvSpPr>
          <p:cNvPr id="1095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A88492A6-4F00-4007-87E0-225E8D3BDEF7}" type="slidenum">
              <a:rPr lang="en-US" altLang="en-US" sz="1200"/>
            </a:fld>
            <a:endParaRPr lang="en-US" altLang="en-US" sz="1200"/>
          </a:p>
        </p:txBody>
      </p:sp>
      <p:sp>
        <p:nvSpPr>
          <p:cNvPr id="110595" name="Rectangle 2"/>
          <p:cNvSpPr>
            <a:spLocks noGrp="1" noRot="1" noChangeAspect="1" noChangeArrowheads="1" noTextEdit="1"/>
          </p:cNvSpPr>
          <p:nvPr>
            <p:ph type="sldImg"/>
          </p:nvPr>
        </p:nvSpPr>
        <p:spPr>
          <a:xfrm>
            <a:off x="1179513" y="696913"/>
            <a:ext cx="4641850" cy="3481387"/>
          </a:xfrm>
        </p:spPr>
      </p:sp>
      <p:sp>
        <p:nvSpPr>
          <p:cNvPr id="110596"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p:sp>
      <p:sp>
        <p:nvSpPr>
          <p:cNvPr id="1116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p:sp>
      <p:sp>
        <p:nvSpPr>
          <p:cNvPr id="1126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1CD168A-2AB0-40BE-8A28-C8934AB24B59}" type="slidenum">
              <a:rPr lang="en-US" altLang="en-US" sz="1200"/>
            </a:fld>
            <a:endParaRPr lang="en-US" altLang="en-US" sz="1200"/>
          </a:p>
        </p:txBody>
      </p:sp>
      <p:sp>
        <p:nvSpPr>
          <p:cNvPr id="64515" name="Rectangle 2"/>
          <p:cNvSpPr>
            <a:spLocks noGrp="1" noRot="1" noChangeAspect="1" noChangeArrowheads="1" noTextEdit="1"/>
          </p:cNvSpPr>
          <p:nvPr>
            <p:ph type="sldImg"/>
          </p:nvPr>
        </p:nvSpPr>
        <p:spPr/>
      </p:sp>
      <p:sp>
        <p:nvSpPr>
          <p:cNvPr id="64516"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4195425E-B128-4221-8204-CB4CCCA7DF75}" type="slidenum">
              <a:rPr lang="en-US" altLang="en-US" sz="1200"/>
            </a:fld>
            <a:endParaRPr lang="en-US" altLang="en-US" sz="1200"/>
          </a:p>
        </p:txBody>
      </p:sp>
      <p:sp>
        <p:nvSpPr>
          <p:cNvPr id="113667" name="Rectangle 2"/>
          <p:cNvSpPr>
            <a:spLocks noGrp="1" noRot="1" noChangeAspect="1" noChangeArrowheads="1" noTextEdit="1"/>
          </p:cNvSpPr>
          <p:nvPr>
            <p:ph type="sldImg"/>
          </p:nvPr>
        </p:nvSpPr>
        <p:spPr>
          <a:xfrm>
            <a:off x="1179513" y="696913"/>
            <a:ext cx="4641850" cy="3481387"/>
          </a:xfrm>
        </p:spPr>
      </p:sp>
      <p:sp>
        <p:nvSpPr>
          <p:cNvPr id="113668"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59A4489F-5EFD-4D7E-AF6C-64604DC04144}" type="slidenum">
              <a:rPr lang="en-US" altLang="en-US" sz="1200"/>
            </a:fld>
            <a:endParaRPr lang="en-US" altLang="en-US" sz="1200"/>
          </a:p>
        </p:txBody>
      </p:sp>
      <p:sp>
        <p:nvSpPr>
          <p:cNvPr id="114691" name="Rectangle 2"/>
          <p:cNvSpPr>
            <a:spLocks noGrp="1" noRot="1" noChangeAspect="1" noChangeArrowheads="1" noTextEdit="1"/>
          </p:cNvSpPr>
          <p:nvPr>
            <p:ph type="sldImg"/>
          </p:nvPr>
        </p:nvSpPr>
        <p:spPr>
          <a:xfrm>
            <a:off x="1179513" y="696913"/>
            <a:ext cx="4641850" cy="3481387"/>
          </a:xfrm>
        </p:spPr>
      </p:sp>
      <p:sp>
        <p:nvSpPr>
          <p:cNvPr id="114692"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A1AACACD-8B6D-4E06-8D1A-2038FD192ACE}" type="slidenum">
              <a:rPr lang="en-US" altLang="en-US" sz="1200"/>
            </a:fld>
            <a:endParaRPr lang="en-US" altLang="en-US" sz="1200"/>
          </a:p>
        </p:txBody>
      </p:sp>
      <p:sp>
        <p:nvSpPr>
          <p:cNvPr id="115715" name="Rectangle 2"/>
          <p:cNvSpPr>
            <a:spLocks noGrp="1" noRot="1" noChangeAspect="1" noChangeArrowheads="1" noTextEdit="1"/>
          </p:cNvSpPr>
          <p:nvPr>
            <p:ph type="sldImg"/>
          </p:nvPr>
        </p:nvSpPr>
        <p:spPr>
          <a:xfrm>
            <a:off x="1179513" y="696913"/>
            <a:ext cx="4641850" cy="3481387"/>
          </a:xfrm>
        </p:spPr>
      </p:sp>
      <p:sp>
        <p:nvSpPr>
          <p:cNvPr id="115716"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7748E501-D662-4A27-9C06-945CF1E5CC34}" type="slidenum">
              <a:rPr lang="en-US" altLang="en-US" sz="1200"/>
            </a:fld>
            <a:endParaRPr lang="en-US" altLang="en-US" sz="1200"/>
          </a:p>
        </p:txBody>
      </p:sp>
      <p:sp>
        <p:nvSpPr>
          <p:cNvPr id="116739" name="Rectangle 2"/>
          <p:cNvSpPr>
            <a:spLocks noGrp="1" noRot="1" noChangeAspect="1" noChangeArrowheads="1" noTextEdit="1"/>
          </p:cNvSpPr>
          <p:nvPr>
            <p:ph type="sldImg"/>
          </p:nvPr>
        </p:nvSpPr>
        <p:spPr>
          <a:xfrm>
            <a:off x="1179513" y="696913"/>
            <a:ext cx="4641850" cy="3481387"/>
          </a:xfrm>
        </p:spPr>
      </p:sp>
      <p:sp>
        <p:nvSpPr>
          <p:cNvPr id="116740"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C0EEDD03-8CC7-4993-B1DC-9F7BF290D871}" type="slidenum">
              <a:rPr lang="en-US" altLang="en-US" sz="1200"/>
            </a:fld>
            <a:endParaRPr lang="en-US" altLang="en-US" sz="1200"/>
          </a:p>
        </p:txBody>
      </p:sp>
      <p:sp>
        <p:nvSpPr>
          <p:cNvPr id="117763" name="Rectangle 2"/>
          <p:cNvSpPr>
            <a:spLocks noGrp="1" noRot="1" noChangeAspect="1" noChangeArrowheads="1" noTextEdit="1"/>
          </p:cNvSpPr>
          <p:nvPr>
            <p:ph type="sldImg"/>
          </p:nvPr>
        </p:nvSpPr>
        <p:spPr>
          <a:xfrm>
            <a:off x="1179513" y="696913"/>
            <a:ext cx="4641850" cy="3481387"/>
          </a:xfrm>
        </p:spPr>
      </p:sp>
      <p:sp>
        <p:nvSpPr>
          <p:cNvPr id="117764"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p:sp>
      <p:sp>
        <p:nvSpPr>
          <p:cNvPr id="11878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C5CFC35-B157-4AC7-8AB7-E1A48B0EE199}" type="slidenum">
              <a:rPr lang="en-US" altLang="en-US" sz="1200"/>
            </a:fld>
            <a:endParaRPr lang="en-US" altLang="en-US" sz="1200"/>
          </a:p>
        </p:txBody>
      </p:sp>
      <p:sp>
        <p:nvSpPr>
          <p:cNvPr id="119811" name="Rectangle 2"/>
          <p:cNvSpPr>
            <a:spLocks noGrp="1" noRot="1" noChangeAspect="1" noChangeArrowheads="1" noTextEdit="1"/>
          </p:cNvSpPr>
          <p:nvPr>
            <p:ph type="sldImg"/>
          </p:nvPr>
        </p:nvSpPr>
        <p:spPr>
          <a:xfrm>
            <a:off x="1179513" y="696913"/>
            <a:ext cx="4641850" cy="3481387"/>
          </a:xfrm>
        </p:spPr>
      </p:sp>
      <p:sp>
        <p:nvSpPr>
          <p:cNvPr id="119812"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86D0486-2383-464C-8F37-EE396CDFE6B7}" type="slidenum">
              <a:rPr lang="en-US" altLang="en-US" sz="1200"/>
            </a:fld>
            <a:endParaRPr lang="en-US" altLang="en-US" sz="1200"/>
          </a:p>
        </p:txBody>
      </p:sp>
      <p:sp>
        <p:nvSpPr>
          <p:cNvPr id="120835" name="Rectangle 2"/>
          <p:cNvSpPr>
            <a:spLocks noGrp="1" noRot="1" noChangeAspect="1" noChangeArrowheads="1" noTextEdit="1"/>
          </p:cNvSpPr>
          <p:nvPr>
            <p:ph type="sldImg"/>
          </p:nvPr>
        </p:nvSpPr>
        <p:spPr/>
      </p:sp>
      <p:sp>
        <p:nvSpPr>
          <p:cNvPr id="120836"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BF7C2E8-7F0D-4256-96FD-C289296D7A78}" type="slidenum">
              <a:rPr lang="en-US" altLang="en-US" sz="1200"/>
            </a:fld>
            <a:endParaRPr lang="en-US" altLang="en-US" sz="1200"/>
          </a:p>
        </p:txBody>
      </p:sp>
      <p:sp>
        <p:nvSpPr>
          <p:cNvPr id="121859" name="Rectangle 2"/>
          <p:cNvSpPr>
            <a:spLocks noGrp="1" noRot="1" noChangeAspect="1" noChangeArrowheads="1" noTextEdit="1"/>
          </p:cNvSpPr>
          <p:nvPr>
            <p:ph type="sldImg"/>
          </p:nvPr>
        </p:nvSpPr>
        <p:spPr>
          <a:xfrm>
            <a:off x="1179513" y="696913"/>
            <a:ext cx="4641850" cy="3481387"/>
          </a:xfrm>
        </p:spPr>
      </p:sp>
      <p:sp>
        <p:nvSpPr>
          <p:cNvPr id="121860"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334B156-CC36-4057-9BA9-DAFF2ADAEBE0}" type="slidenum">
              <a:rPr lang="en-US" altLang="en-US" sz="1200"/>
            </a:fld>
            <a:endParaRPr lang="en-US" altLang="en-US" sz="1200"/>
          </a:p>
        </p:txBody>
      </p:sp>
      <p:sp>
        <p:nvSpPr>
          <p:cNvPr id="122883" name="Rectangle 2"/>
          <p:cNvSpPr>
            <a:spLocks noGrp="1" noRot="1" noChangeAspect="1" noChangeArrowheads="1" noTextEdit="1"/>
          </p:cNvSpPr>
          <p:nvPr>
            <p:ph type="sldImg"/>
          </p:nvPr>
        </p:nvSpPr>
        <p:spPr>
          <a:xfrm>
            <a:off x="1179513" y="696913"/>
            <a:ext cx="4641850" cy="3481387"/>
          </a:xfrm>
        </p:spPr>
      </p:sp>
      <p:sp>
        <p:nvSpPr>
          <p:cNvPr id="122884"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b="0" dirty="0"/>
            </a:fld>
            <a:endParaRPr lang="zh-CN" altLang="en-US" sz="1200" b="0" dirty="0"/>
          </a:p>
        </p:txBody>
      </p:sp>
      <p:sp>
        <p:nvSpPr>
          <p:cNvPr id="478210" name="幻灯片图像占位符 478209"/>
          <p:cNvSpPr>
            <a:spLocks noRot="1" noTextEdit="1"/>
          </p:cNvSpPr>
          <p:nvPr>
            <p:ph type="sldImg"/>
          </p:nvPr>
        </p:nvSpPr>
        <p:spPr/>
      </p:sp>
      <p:sp>
        <p:nvSpPr>
          <p:cNvPr id="478211" name="文本占位符 478210"/>
          <p:cNvSpPr>
            <a:spLocks noGrp="1"/>
          </p:cNvSpPr>
          <p:nvPr>
            <p:ph type="body" idx="1"/>
          </p:nvPr>
        </p:nvSpPr>
        <p:spPr>
          <a:xfrm>
            <a:off x="914400" y="4343400"/>
            <a:ext cx="5029200" cy="4114800"/>
          </a:xfrm>
        </p:spPr>
        <p:txBody>
          <a:bodyPr/>
          <a:p>
            <a:pPr lvl="0"/>
            <a:endParaRPr dirty="0">
              <a:ea typeface="宋体" panose="02010600030101010101"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37232A8-64F6-48E8-B73B-ADCEE6F9D8FE}" type="slidenum">
              <a:rPr lang="en-US" altLang="en-US" sz="1200"/>
            </a:fld>
            <a:endParaRPr lang="en-US" altLang="en-US" sz="1200"/>
          </a:p>
        </p:txBody>
      </p:sp>
      <p:sp>
        <p:nvSpPr>
          <p:cNvPr id="123907" name="Rectangle 2"/>
          <p:cNvSpPr>
            <a:spLocks noGrp="1" noRot="1" noChangeAspect="1" noChangeArrowheads="1" noTextEdit="1"/>
          </p:cNvSpPr>
          <p:nvPr>
            <p:ph type="sldImg"/>
          </p:nvPr>
        </p:nvSpPr>
        <p:spPr>
          <a:xfrm>
            <a:off x="1179513" y="696913"/>
            <a:ext cx="4641850" cy="3481387"/>
          </a:xfrm>
        </p:spPr>
      </p:sp>
      <p:sp>
        <p:nvSpPr>
          <p:cNvPr id="123908"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B6EED90-ACF9-422B-915D-7246E309F195}" type="slidenum">
              <a:rPr lang="en-US" altLang="en-US" sz="1200"/>
            </a:fld>
            <a:endParaRPr lang="en-US" altLang="en-US" sz="1200"/>
          </a:p>
        </p:txBody>
      </p:sp>
      <p:sp>
        <p:nvSpPr>
          <p:cNvPr id="124931" name="Rectangle 2"/>
          <p:cNvSpPr>
            <a:spLocks noGrp="1" noRot="1" noChangeAspect="1" noChangeArrowheads="1" noTextEdit="1"/>
          </p:cNvSpPr>
          <p:nvPr>
            <p:ph type="sldImg"/>
          </p:nvPr>
        </p:nvSpPr>
        <p:spPr>
          <a:xfrm>
            <a:off x="1179513" y="696913"/>
            <a:ext cx="4641850" cy="3481387"/>
          </a:xfrm>
        </p:spPr>
      </p:sp>
      <p:sp>
        <p:nvSpPr>
          <p:cNvPr id="124932"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404FD1F-96DF-4300-AD07-17DC7A99019F}" type="slidenum">
              <a:rPr lang="en-US" altLang="en-US" sz="1200"/>
            </a:fld>
            <a:endParaRPr lang="en-US" altLang="en-US" sz="1200"/>
          </a:p>
        </p:txBody>
      </p:sp>
      <p:sp>
        <p:nvSpPr>
          <p:cNvPr id="125955" name="Rectangle 2"/>
          <p:cNvSpPr>
            <a:spLocks noGrp="1" noRot="1" noChangeAspect="1" noChangeArrowheads="1" noTextEdit="1"/>
          </p:cNvSpPr>
          <p:nvPr>
            <p:ph type="sldImg"/>
          </p:nvPr>
        </p:nvSpPr>
        <p:spPr>
          <a:xfrm>
            <a:off x="1179513" y="696913"/>
            <a:ext cx="4641850" cy="3481387"/>
          </a:xfrm>
        </p:spPr>
      </p:sp>
      <p:sp>
        <p:nvSpPr>
          <p:cNvPr id="125956"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AE5F7E46-45D8-462F-926B-991372CA2A56}" type="slidenum">
              <a:rPr lang="en-US" altLang="en-US" sz="1200"/>
            </a:fld>
            <a:endParaRPr lang="en-US" altLang="en-US" sz="1200"/>
          </a:p>
        </p:txBody>
      </p:sp>
      <p:sp>
        <p:nvSpPr>
          <p:cNvPr id="126979" name="Rectangle 2"/>
          <p:cNvSpPr>
            <a:spLocks noGrp="1" noRot="1" noChangeAspect="1" noChangeArrowheads="1" noTextEdit="1"/>
          </p:cNvSpPr>
          <p:nvPr>
            <p:ph type="sldImg"/>
          </p:nvPr>
        </p:nvSpPr>
        <p:spPr>
          <a:xfrm>
            <a:off x="1179513" y="696913"/>
            <a:ext cx="4641850" cy="3481387"/>
          </a:xfrm>
        </p:spPr>
      </p:sp>
      <p:sp>
        <p:nvSpPr>
          <p:cNvPr id="126980"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C897B525-AB85-4C24-B44B-743940307121}" type="slidenum">
              <a:rPr lang="en-US" altLang="en-US" sz="1200"/>
            </a:fld>
            <a:endParaRPr lang="en-US" altLang="en-US" sz="1200"/>
          </a:p>
        </p:txBody>
      </p:sp>
      <p:sp>
        <p:nvSpPr>
          <p:cNvPr id="128003" name="Rectangle 2"/>
          <p:cNvSpPr>
            <a:spLocks noGrp="1" noRot="1" noChangeAspect="1" noChangeArrowheads="1" noTextEdit="1"/>
          </p:cNvSpPr>
          <p:nvPr>
            <p:ph type="sldImg"/>
          </p:nvPr>
        </p:nvSpPr>
        <p:spPr>
          <a:xfrm>
            <a:off x="1179513" y="696913"/>
            <a:ext cx="4641850" cy="3481387"/>
          </a:xfrm>
        </p:spPr>
      </p:sp>
      <p:sp>
        <p:nvSpPr>
          <p:cNvPr id="128004"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E5CB8196-3869-44DC-99DF-42C11768853F}" type="slidenum">
              <a:rPr lang="en-US" altLang="en-US" sz="1200"/>
            </a:fld>
            <a:endParaRPr lang="en-US" altLang="en-US" sz="1200"/>
          </a:p>
        </p:txBody>
      </p:sp>
      <p:sp>
        <p:nvSpPr>
          <p:cNvPr id="129027" name="Rectangle 2"/>
          <p:cNvSpPr>
            <a:spLocks noGrp="1" noRot="1" noChangeAspect="1" noChangeArrowheads="1" noTextEdit="1"/>
          </p:cNvSpPr>
          <p:nvPr>
            <p:ph type="sldImg"/>
          </p:nvPr>
        </p:nvSpPr>
        <p:spPr>
          <a:xfrm>
            <a:off x="1179513" y="696913"/>
            <a:ext cx="4641850" cy="3481387"/>
          </a:xfrm>
        </p:spPr>
      </p:sp>
      <p:sp>
        <p:nvSpPr>
          <p:cNvPr id="129028"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8D7A2C95-D4B0-4DED-AF83-59C697A357B3}" type="slidenum">
              <a:rPr lang="en-US" altLang="en-US" sz="1200"/>
            </a:fld>
            <a:endParaRPr lang="en-US" altLang="en-US" sz="1200"/>
          </a:p>
        </p:txBody>
      </p:sp>
      <p:sp>
        <p:nvSpPr>
          <p:cNvPr id="130051" name="Rectangle 2"/>
          <p:cNvSpPr>
            <a:spLocks noGrp="1" noRot="1" noChangeAspect="1" noChangeArrowheads="1" noTextEdit="1"/>
          </p:cNvSpPr>
          <p:nvPr>
            <p:ph type="sldImg"/>
          </p:nvPr>
        </p:nvSpPr>
        <p:spPr>
          <a:xfrm>
            <a:off x="1179513" y="696913"/>
            <a:ext cx="4641850" cy="3481387"/>
          </a:xfrm>
        </p:spPr>
      </p:sp>
      <p:sp>
        <p:nvSpPr>
          <p:cNvPr id="130052"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8AF534BB-9825-443C-99B7-76466BEA7223}" type="slidenum">
              <a:rPr lang="en-US" altLang="en-US" sz="1200"/>
            </a:fld>
            <a:endParaRPr lang="en-US" altLang="en-US" sz="1200"/>
          </a:p>
        </p:txBody>
      </p:sp>
      <p:sp>
        <p:nvSpPr>
          <p:cNvPr id="131075" name="Rectangle 2"/>
          <p:cNvSpPr>
            <a:spLocks noGrp="1" noRot="1" noChangeAspect="1" noChangeArrowheads="1" noTextEdit="1"/>
          </p:cNvSpPr>
          <p:nvPr>
            <p:ph type="sldImg"/>
          </p:nvPr>
        </p:nvSpPr>
        <p:spPr>
          <a:xfrm>
            <a:off x="1179513" y="696913"/>
            <a:ext cx="4641850" cy="3481387"/>
          </a:xfrm>
        </p:spPr>
      </p:sp>
      <p:sp>
        <p:nvSpPr>
          <p:cNvPr id="131076"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4131894-5A1D-4527-A683-DA1180A7E7AC}" type="slidenum">
              <a:rPr lang="en-US" altLang="en-US" sz="1200"/>
            </a:fld>
            <a:endParaRPr lang="en-US" altLang="en-US" sz="1200"/>
          </a:p>
        </p:txBody>
      </p:sp>
      <p:sp>
        <p:nvSpPr>
          <p:cNvPr id="132099" name="Rectangle 2"/>
          <p:cNvSpPr>
            <a:spLocks noGrp="1" noRot="1" noChangeAspect="1" noChangeArrowheads="1" noTextEdit="1"/>
          </p:cNvSpPr>
          <p:nvPr>
            <p:ph type="sldImg"/>
          </p:nvPr>
        </p:nvSpPr>
        <p:spPr>
          <a:xfrm>
            <a:off x="1179513" y="696913"/>
            <a:ext cx="4641850" cy="3481387"/>
          </a:xfrm>
        </p:spPr>
      </p:sp>
      <p:sp>
        <p:nvSpPr>
          <p:cNvPr id="132100"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D43E662-CB9A-4C3E-A77F-E9C3019374AD}" type="slidenum">
              <a:rPr lang="en-US" altLang="en-US" sz="1200"/>
            </a:fld>
            <a:endParaRPr lang="en-US" altLang="en-US" sz="1200"/>
          </a:p>
        </p:txBody>
      </p:sp>
      <p:sp>
        <p:nvSpPr>
          <p:cNvPr id="133123" name="Rectangle 2"/>
          <p:cNvSpPr>
            <a:spLocks noGrp="1" noRot="1" noChangeAspect="1" noChangeArrowheads="1" noTextEdit="1"/>
          </p:cNvSpPr>
          <p:nvPr>
            <p:ph type="sldImg"/>
          </p:nvPr>
        </p:nvSpPr>
        <p:spPr>
          <a:xfrm>
            <a:off x="1179513" y="696913"/>
            <a:ext cx="4641850" cy="3481387"/>
          </a:xfrm>
        </p:spPr>
      </p:sp>
      <p:sp>
        <p:nvSpPr>
          <p:cNvPr id="133124"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5C2FE0B-747E-4E51-8338-9337A712521F}" type="slidenum">
              <a:rPr lang="en-US" altLang="en-US" sz="1200"/>
            </a:fld>
            <a:endParaRPr lang="en-US" altLang="en-US" sz="1200"/>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CD3F978-FDE2-4BBF-A170-9F7AEE734DA4}" type="slidenum">
              <a:rPr lang="en-US" altLang="en-US" sz="1200"/>
            </a:fld>
            <a:endParaRPr lang="en-US" altLang="en-US" sz="1200"/>
          </a:p>
        </p:txBody>
      </p:sp>
      <p:sp>
        <p:nvSpPr>
          <p:cNvPr id="134147" name="Rectangle 2"/>
          <p:cNvSpPr>
            <a:spLocks noGrp="1" noRot="1" noChangeAspect="1" noChangeArrowheads="1" noTextEdit="1"/>
          </p:cNvSpPr>
          <p:nvPr>
            <p:ph type="sldImg"/>
          </p:nvPr>
        </p:nvSpPr>
        <p:spPr>
          <a:xfrm>
            <a:off x="1179513" y="696913"/>
            <a:ext cx="4641850" cy="3481387"/>
          </a:xfrm>
        </p:spPr>
      </p:sp>
      <p:sp>
        <p:nvSpPr>
          <p:cNvPr id="134148"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9950C1B-400B-4121-9FED-A7A42814D2A9}" type="slidenum">
              <a:rPr lang="en-US" altLang="en-US" sz="1200"/>
            </a:fld>
            <a:endParaRPr lang="en-US" altLang="en-US" sz="1200"/>
          </a:p>
        </p:txBody>
      </p:sp>
      <p:sp>
        <p:nvSpPr>
          <p:cNvPr id="135171" name="Rectangle 2"/>
          <p:cNvSpPr>
            <a:spLocks noGrp="1" noRot="1" noChangeAspect="1" noChangeArrowheads="1" noTextEdit="1"/>
          </p:cNvSpPr>
          <p:nvPr>
            <p:ph type="sldImg"/>
          </p:nvPr>
        </p:nvSpPr>
        <p:spPr/>
      </p:sp>
      <p:sp>
        <p:nvSpPr>
          <p:cNvPr id="135172"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EF74B7E-6D78-40C0-B480-B2E1F05096CD}" type="slidenum">
              <a:rPr lang="en-US" altLang="en-US" sz="1200"/>
            </a:fld>
            <a:endParaRPr lang="en-US" altLang="en-US" sz="1200"/>
          </a:p>
        </p:txBody>
      </p:sp>
      <p:sp>
        <p:nvSpPr>
          <p:cNvPr id="67587" name="Rectangle 2"/>
          <p:cNvSpPr>
            <a:spLocks noGrp="1" noRot="1" noChangeAspect="1" noChangeArrowheads="1" noTextEdit="1"/>
          </p:cNvSpPr>
          <p:nvPr>
            <p:ph type="sldImg"/>
          </p:nvPr>
        </p:nvSpPr>
        <p:spPr/>
      </p:sp>
      <p:sp>
        <p:nvSpPr>
          <p:cNvPr id="67588"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EB2570B-4ECC-42D2-A915-3497ECD86CCC}" type="slidenum">
              <a:rPr lang="en-US" altLang="en-US" sz="1200"/>
            </a:fld>
            <a:endParaRPr lang="en-US" altLang="en-US" sz="1200"/>
          </a:p>
        </p:txBody>
      </p:sp>
      <p:sp>
        <p:nvSpPr>
          <p:cNvPr id="69635" name="Rectangle 2"/>
          <p:cNvSpPr>
            <a:spLocks noGrp="1" noRot="1" noChangeAspect="1" noChangeArrowheads="1" noTextEdit="1"/>
          </p:cNvSpPr>
          <p:nvPr>
            <p:ph type="sldImg"/>
          </p:nvPr>
        </p:nvSpPr>
        <p:spPr/>
      </p:sp>
      <p:sp>
        <p:nvSpPr>
          <p:cNvPr id="69636"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3EA5081-7C3B-4331-8DF4-4701702254E9}" type="slidenum">
              <a:rPr lang="en-US" altLang="en-US" sz="1200"/>
            </a:fld>
            <a:endParaRPr lang="en-US" altLang="en-US" sz="1200"/>
          </a:p>
        </p:txBody>
      </p:sp>
      <p:sp>
        <p:nvSpPr>
          <p:cNvPr id="70659" name="Rectangle 2"/>
          <p:cNvSpPr>
            <a:spLocks noGrp="1" noRot="1" noChangeAspect="1" noChangeArrowheads="1" noTextEdit="1"/>
          </p:cNvSpPr>
          <p:nvPr>
            <p:ph type="sldImg"/>
          </p:nvPr>
        </p:nvSpPr>
        <p:spPr/>
      </p:sp>
      <p:sp>
        <p:nvSpPr>
          <p:cNvPr id="70660"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2674938" y="5726113"/>
            <a:ext cx="3694112" cy="793750"/>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endParaRPr lang="en-US" altLang="en-US" dirty="0">
              <a:solidFill>
                <a:srgbClr val="002060"/>
              </a:solidFill>
            </a:endParaRP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endParaRPr lang="en-US" altLang="en-US" sz="1200" b="1" dirty="0">
              <a:solidFill>
                <a:srgbClr val="002060"/>
              </a:solidFill>
            </a:endParaRP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endParaRPr lang="en-US" dirty="0"/>
          </a:p>
        </p:txBody>
      </p:sp>
      <p:sp>
        <p:nvSpPr>
          <p:cNvPr id="8" name="Rectangle 5"/>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D7E5E31B-1343-4510-8DCD-65E7B6544692}"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833574B0-C055-4E38-82A9-667A1DF1F8D0}" type="slidenum">
              <a:rPr lang="en-US" altLang="en-US"/>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300D9E99-A0D8-4F2F-B04A-331DF655FEAB}"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768350" y="1093788"/>
            <a:ext cx="7707313" cy="4903787"/>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Font typeface="Wingdings" panose="05000000000000000000" pitchFamily="2" charset="2"/>
              <a:buChar char="§"/>
              <a:defRPr sz="17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547F3CAF-32BF-49A6-93F1-59C9E4B7C957}"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3"/>
          <p:cNvSpPr>
            <a:spLocks noGrp="1" noChangeArrowheads="1"/>
          </p:cNvSpPr>
          <p:nvPr>
            <p:ph type="sldNum" sz="quarter" idx="10"/>
          </p:nvPr>
        </p:nvSpPr>
        <p:spPr/>
        <p:txBody>
          <a:bodyPr/>
          <a:lstStyle>
            <a:lvl1pPr>
              <a:defRPr/>
            </a:lvl1pPr>
          </a:lstStyle>
          <a:p>
            <a:pPr>
              <a:defRPr/>
            </a:pPr>
            <a:fld id="{00852D5F-D37B-4E9D-98AD-511A1ABBD6A9}"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3"/>
          <p:cNvSpPr>
            <a:spLocks noGrp="1" noChangeArrowheads="1"/>
          </p:cNvSpPr>
          <p:nvPr>
            <p:ph type="sldNum" sz="quarter" idx="10"/>
          </p:nvPr>
        </p:nvSpPr>
        <p:spPr/>
        <p:txBody>
          <a:bodyPr/>
          <a:lstStyle>
            <a:lvl1pPr>
              <a:defRPr/>
            </a:lvl1pPr>
          </a:lstStyle>
          <a:p>
            <a:pPr>
              <a:defRPr/>
            </a:pPr>
            <a:fld id="{C0191CCC-CC48-429B-87C9-7123B48E52D4}"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3"/>
          <p:cNvSpPr>
            <a:spLocks noGrp="1" noChangeArrowheads="1"/>
          </p:cNvSpPr>
          <p:nvPr>
            <p:ph type="sldNum" sz="quarter" idx="10"/>
          </p:nvPr>
        </p:nvSpPr>
        <p:spPr/>
        <p:txBody>
          <a:bodyPr/>
          <a:lstStyle>
            <a:lvl1pPr>
              <a:defRPr/>
            </a:lvl1pPr>
          </a:lstStyle>
          <a:p>
            <a:pPr>
              <a:defRPr/>
            </a:pPr>
            <a:fld id="{5E9D92F0-DB25-4E6B-A10D-A7937AC7A365}"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p:txBody>
          <a:bodyPr/>
          <a:lstStyle>
            <a:lvl1pPr>
              <a:defRPr/>
            </a:lvl1pPr>
          </a:lstStyle>
          <a:p>
            <a:pPr>
              <a:defRPr/>
            </a:pPr>
            <a:fld id="{0E555C8E-F740-4D28-8DA3-D7B8E0F6F578}"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3"/>
          <p:cNvSpPr>
            <a:spLocks noGrp="1" noChangeArrowheads="1"/>
          </p:cNvSpPr>
          <p:nvPr>
            <p:ph type="sldNum" sz="quarter" idx="10"/>
          </p:nvPr>
        </p:nvSpPr>
        <p:spPr/>
        <p:txBody>
          <a:bodyPr/>
          <a:lstStyle>
            <a:lvl1pPr>
              <a:defRPr/>
            </a:lvl1pPr>
          </a:lstStyle>
          <a:p>
            <a:pPr>
              <a:defRPr/>
            </a:pPr>
            <a:fld id="{2BBBE5B0-1186-4DAB-9E97-511F15F5C63C}"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3"/>
          <p:cNvSpPr>
            <a:spLocks noGrp="1" noChangeArrowheads="1"/>
          </p:cNvSpPr>
          <p:nvPr>
            <p:ph type="sldNum" sz="quarter" idx="10"/>
          </p:nvPr>
        </p:nvSpPr>
        <p:spPr/>
        <p:txBody>
          <a:bodyPr/>
          <a:lstStyle>
            <a:lvl1pPr>
              <a:defRPr/>
            </a:lvl1pPr>
          </a:lstStyle>
          <a:p>
            <a:pPr>
              <a:defRPr/>
            </a:pPr>
            <a:fld id="{F291DB2E-7BC4-4C22-ACAE-0B8B3F0C5147}"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747558" y="1093788"/>
            <a:ext cx="772810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512003" name="Rectangle 3"/>
          <p:cNvSpPr>
            <a:spLocks noGrp="1" noChangeArrowheads="1"/>
          </p:cNvSpPr>
          <p:nvPr>
            <p:ph type="sldNum" sz="quarter" idx="4"/>
          </p:nvPr>
        </p:nvSpPr>
        <p:spPr bwMode="auto">
          <a:xfrm>
            <a:off x="6553200" y="6400800"/>
            <a:ext cx="1905000" cy="457200"/>
          </a:xfrm>
          <a:prstGeom prst="rect">
            <a:avLst/>
          </a:prstGeom>
          <a:noFill/>
          <a:ln w="9525">
            <a:noFill/>
            <a:miter lim="800000"/>
          </a:ln>
        </p:spPr>
        <p:txBody>
          <a:bodyPr vert="horz" wrap="square" lIns="91440" tIns="45720" rIns="91440" bIns="45720" numCol="1" anchor="t" anchorCtr="0" compatLnSpc="1"/>
          <a:lstStyle>
            <a:lvl1pPr algn="r">
              <a:spcBef>
                <a:spcPct val="50000"/>
              </a:spcBef>
              <a:defRPr sz="1400">
                <a:solidFill>
                  <a:srgbClr val="002060"/>
                </a:solidFill>
                <a:latin typeface="Times New Roman" panose="02020603050405020304" pitchFamily="18" charset="0"/>
              </a:defRPr>
            </a:lvl1pPr>
          </a:lstStyle>
          <a:p>
            <a:pPr>
              <a:defRPr/>
            </a:pPr>
            <a:fld id="{8BECA7E0-09BC-41D3-BD93-B7E81A2ACCB7}" type="slidenum">
              <a:rPr lang="en-US" altLang="en-US" smtClean="0"/>
            </a:fld>
            <a:endParaRPr lang="en-US" altLang="en-US" dirty="0"/>
          </a:p>
        </p:txBody>
      </p:sp>
      <p:sp>
        <p:nvSpPr>
          <p:cNvPr id="1028" name="Text Box 4"/>
          <p:cNvSpPr txBox="1">
            <a:spLocks noChangeArrowheads="1"/>
          </p:cNvSpPr>
          <p:nvPr/>
        </p:nvSpPr>
        <p:spPr bwMode="auto">
          <a:xfrm>
            <a:off x="6762750" y="6613525"/>
            <a:ext cx="2381250" cy="244475"/>
          </a:xfrm>
          <a:prstGeom prst="rect">
            <a:avLst/>
          </a:prstGeom>
          <a:noFill/>
          <a:ln>
            <a:noFill/>
          </a:ln>
        </p:spPr>
        <p:txBody>
          <a:bodyPr wrap="squar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endParaRPr lang="en-US" altLang="en-US" sz="1000" b="1" dirty="0">
              <a:solidFill>
                <a:srgbClr val="002060"/>
              </a:solidFill>
            </a:endParaRPr>
          </a:p>
        </p:txBody>
      </p:sp>
      <p:sp>
        <p:nvSpPr>
          <p:cNvPr id="512005" name="Text Box 5"/>
          <p:cNvSpPr txBox="1">
            <a:spLocks noChangeArrowheads="1"/>
          </p:cNvSpPr>
          <p:nvPr userDrawn="1"/>
        </p:nvSpPr>
        <p:spPr bwMode="auto">
          <a:xfrm>
            <a:off x="4479984" y="6613525"/>
            <a:ext cx="447559" cy="246221"/>
          </a:xfrm>
          <a:prstGeom prst="rect">
            <a:avLst/>
          </a:prstGeom>
          <a:noFill/>
          <a:ln w="9525">
            <a:noFill/>
            <a:miter lim="800000"/>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5.</a:t>
            </a:r>
            <a:fld id="{669DE52E-05EC-4487-BE79-3F9A6A9F8797}" type="slidenum">
              <a:rPr lang="en-US" altLang="en-US" sz="1000" b="1" smtClean="0">
                <a:solidFill>
                  <a:srgbClr val="002060"/>
                </a:solidFill>
              </a:rPr>
            </a:fld>
            <a:endParaRPr lang="en-US" altLang="en-US" sz="1000" b="1" dirty="0">
              <a:solidFill>
                <a:srgbClr val="002060"/>
              </a:solidFill>
            </a:endParaRPr>
          </a:p>
        </p:txBody>
      </p:sp>
      <p:sp>
        <p:nvSpPr>
          <p:cNvPr id="512006" name="Rectangle 6"/>
          <p:cNvSpPr>
            <a:spLocks noGrp="1" noChangeArrowheads="1"/>
          </p:cNvSpPr>
          <p:nvPr>
            <p:ph type="title"/>
          </p:nvPr>
        </p:nvSpPr>
        <p:spPr bwMode="auto">
          <a:xfrm>
            <a:off x="768350" y="117475"/>
            <a:ext cx="8077200" cy="609600"/>
          </a:xfrm>
          <a:prstGeom prst="rect">
            <a:avLst/>
          </a:prstGeom>
          <a:noFill/>
          <a:ln w="9525">
            <a:noFill/>
            <a:miter lim="800000"/>
          </a:ln>
        </p:spPr>
        <p:txBody>
          <a:bodyPr vert="horz" wrap="square" lIns="91440" tIns="45720" rIns="91440" bIns="45720" numCol="1" anchor="b" anchorCtr="0" compatLnSpc="1"/>
          <a:lstStyle/>
          <a:p>
            <a:pPr lvl="0"/>
            <a:r>
              <a:rPr lang="en-US" dirty="0"/>
              <a:t>Click to edit Master title style</a:t>
            </a:r>
            <a:endParaRPr lang="en-US" dirty="0"/>
          </a:p>
        </p:txBody>
      </p:sp>
      <p:sp>
        <p:nvSpPr>
          <p:cNvPr id="1031" name="Text Box 7"/>
          <p:cNvSpPr txBox="1">
            <a:spLocks noChangeArrowheads="1"/>
          </p:cNvSpPr>
          <p:nvPr/>
        </p:nvSpPr>
        <p:spPr bwMode="auto">
          <a:xfrm>
            <a:off x="0" y="6613525"/>
            <a:ext cx="2571750" cy="244475"/>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endParaRPr lang="en-US" sz="1000" b="1" dirty="0">
              <a:solidFill>
                <a:srgbClr val="002060"/>
              </a:solidFill>
            </a:endParaRPr>
          </a:p>
        </p:txBody>
      </p:sp>
      <p:sp>
        <p:nvSpPr>
          <p:cNvPr id="1032" name="Freeform 8"/>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IN"/>
          </a:p>
        </p:txBody>
      </p:sp>
      <p:pic>
        <p:nvPicPr>
          <p:cNvPr id="10" name="Picture 8" descr="Cover-6Ed"/>
          <p:cNvPicPr>
            <a:picLocks noChangeAspect="1" noChangeArrowheads="1"/>
          </p:cNvPicPr>
          <p:nvPr userDrawn="1"/>
        </p:nvPicPr>
        <p:blipFill>
          <a:blip r:embed="rId13"/>
          <a:stretch>
            <a:fillRect/>
          </a:stretch>
        </p:blipFill>
        <p:spPr bwMode="auto">
          <a:xfrm>
            <a:off x="5546" y="0"/>
            <a:ext cx="742012" cy="94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ea typeface="MS PGothic" panose="020B0600070205080204" pitchFamily="34" charset="-128"/>
          <a:cs typeface="MS PGothic" panose="020B0600070205080204" pitchFamily="34" charset="-12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35000"/>
        </a:spcBef>
        <a:spcAft>
          <a:spcPct val="0"/>
        </a:spcAft>
        <a:buClr>
          <a:schemeClr val="folHlink"/>
        </a:buClr>
        <a:buSzPct val="95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6.xml"/><Relationship Id="rId1" Type="http://schemas.openxmlformats.org/officeDocument/2006/relationships/image" Target="../media/image6.jpe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6.xml"/><Relationship Id="rId1" Type="http://schemas.openxmlformats.org/officeDocument/2006/relationships/image" Target="../media/image8.jpe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6.xml"/><Relationship Id="rId1" Type="http://schemas.openxmlformats.org/officeDocument/2006/relationships/image" Target="../media/image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82" name="Rectangle 2"/>
          <p:cNvSpPr>
            <a:spLocks noGrp="1" noChangeArrowheads="1"/>
          </p:cNvSpPr>
          <p:nvPr>
            <p:ph type="ctrTitle"/>
          </p:nvPr>
        </p:nvSpPr>
        <p:spPr/>
        <p:txBody>
          <a:bodyPr/>
          <a:lstStyle/>
          <a:p>
            <a:pPr>
              <a:defRPr/>
            </a:pPr>
            <a:r>
              <a:rPr lang="en-US" dirty="0">
                <a:ea typeface="+mj-ea"/>
              </a:rPr>
              <a:t>Chapter 5: </a:t>
            </a:r>
            <a:r>
              <a:rPr lang="zh-CN" altLang="en-US" dirty="0">
                <a:ea typeface="+mj-ea"/>
              </a:rPr>
              <a:t>高级</a:t>
            </a:r>
            <a:r>
              <a:rPr lang="en-US" dirty="0">
                <a:ea typeface="+mj-ea"/>
              </a:rPr>
              <a:t> SQL</a:t>
            </a:r>
            <a:endParaRPr lang="en-US" dirty="0">
              <a:ea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JDBC </a:t>
            </a:r>
            <a:r>
              <a:rPr lang="zh-CN" altLang="en-US" dirty="0">
                <a:effectLst>
                  <a:outerShdw blurRad="38100" dist="38100" dir="2700000" algn="tl">
                    <a:srgbClr val="C0C0C0"/>
                  </a:outerShdw>
                </a:effectLst>
              </a:rPr>
              <a:t>说明</a:t>
            </a:r>
            <a:r>
              <a:rPr lang="en-US" altLang="en-US" dirty="0">
                <a:effectLst>
                  <a:outerShdw blurRad="38100" dist="38100" dir="2700000" algn="tl">
                    <a:srgbClr val="C0C0C0"/>
                  </a:outerShdw>
                </a:effectLst>
              </a:rPr>
              <a:t>       </a:t>
            </a:r>
            <a:endParaRPr lang="en-US" altLang="en-US" dirty="0">
              <a:effectLst>
                <a:outerShdw blurRad="38100" dist="38100" dir="2700000" algn="tl">
                  <a:srgbClr val="C0C0C0"/>
                </a:outerShdw>
              </a:effectLst>
            </a:endParaRPr>
          </a:p>
        </p:txBody>
      </p:sp>
      <p:sp>
        <p:nvSpPr>
          <p:cNvPr id="13315" name="Rectangle 3"/>
          <p:cNvSpPr>
            <a:spLocks noGrp="1" noChangeArrowheads="1"/>
          </p:cNvSpPr>
          <p:nvPr>
            <p:ph type="body" idx="1"/>
          </p:nvPr>
        </p:nvSpPr>
        <p:spPr>
          <a:xfrm>
            <a:off x="768351" y="1135063"/>
            <a:ext cx="7734300" cy="4903787"/>
          </a:xfrm>
        </p:spPr>
        <p:txBody>
          <a:bodyPr/>
          <a:lstStyle/>
          <a:p>
            <a:r>
              <a:rPr lang="zh-CN" altLang="en-US" sz="2400" dirty="0">
                <a:latin typeface="宋体" panose="02010600030101010101" pitchFamily="2" charset="-122"/>
                <a:ea typeface="宋体" panose="02010600030101010101" pitchFamily="2" charset="-122"/>
                <a:cs typeface="宋体" panose="02010600030101010101" pitchFamily="2" charset="-122"/>
              </a:rPr>
              <a:t>连接到数据库</a:t>
            </a:r>
            <a:endParaRPr lang="en-US" altLang="en-US" sz="2400" dirty="0">
              <a:latin typeface="宋体" panose="02010600030101010101" pitchFamily="2" charset="-122"/>
              <a:ea typeface="宋体" panose="02010600030101010101" pitchFamily="2" charset="-122"/>
              <a:cs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宋体" panose="02010600030101010101" pitchFamily="2" charset="-122"/>
              </a:rPr>
              <a:t>向数据库系统传递</a:t>
            </a:r>
            <a:r>
              <a:rPr lang="en-US" altLang="zh-CN" sz="2400" dirty="0">
                <a:latin typeface="宋体" panose="02010600030101010101" pitchFamily="2" charset="-122"/>
                <a:ea typeface="宋体" panose="02010600030101010101" pitchFamily="2" charset="-122"/>
                <a:cs typeface="宋体" panose="02010600030101010101" pitchFamily="2" charset="-122"/>
              </a:rPr>
              <a:t>SQL</a:t>
            </a:r>
            <a:r>
              <a:rPr lang="zh-CN" altLang="en-US" sz="2400" dirty="0">
                <a:latin typeface="宋体" panose="02010600030101010101" pitchFamily="2" charset="-122"/>
                <a:ea typeface="宋体" panose="02010600030101010101" pitchFamily="2" charset="-122"/>
                <a:cs typeface="宋体" panose="02010600030101010101" pitchFamily="2" charset="-122"/>
              </a:rPr>
              <a:t>命令</a:t>
            </a:r>
            <a:endParaRPr lang="en-US" altLang="en-US" sz="2400" dirty="0">
              <a:latin typeface="宋体" panose="02010600030101010101" pitchFamily="2" charset="-122"/>
              <a:ea typeface="宋体" panose="02010600030101010101" pitchFamily="2" charset="-122"/>
              <a:cs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宋体" panose="02010600030101010101" pitchFamily="2" charset="-122"/>
              </a:rPr>
              <a:t>异常与资源管理</a:t>
            </a:r>
            <a:endParaRPr lang="en-US" altLang="en-US" sz="2400" dirty="0">
              <a:latin typeface="宋体" panose="02010600030101010101" pitchFamily="2" charset="-122"/>
              <a:ea typeface="宋体" panose="02010600030101010101" pitchFamily="2" charset="-122"/>
              <a:cs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宋体" panose="02010600030101010101" pitchFamily="2" charset="-122"/>
              </a:rPr>
              <a:t>获取查询结果</a:t>
            </a:r>
            <a:endParaRPr lang="en-US" altLang="en-US" sz="2400" dirty="0">
              <a:latin typeface="宋体" panose="02010600030101010101" pitchFamily="2" charset="-122"/>
              <a:ea typeface="宋体" panose="02010600030101010101" pitchFamily="2" charset="-122"/>
              <a:cs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宋体" panose="02010600030101010101" pitchFamily="2" charset="-122"/>
              </a:rPr>
              <a:t>预备语句</a:t>
            </a:r>
            <a:endParaRPr lang="en-US" altLang="en-US" sz="2400" dirty="0">
              <a:latin typeface="宋体" panose="02010600030101010101" pitchFamily="2" charset="-122"/>
              <a:ea typeface="宋体" panose="02010600030101010101" pitchFamily="2" charset="-122"/>
              <a:cs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宋体" panose="02010600030101010101" pitchFamily="2" charset="-122"/>
              </a:rPr>
              <a:t>可调用语句</a:t>
            </a:r>
            <a:endParaRPr lang="en-US" altLang="en-US" sz="2400" dirty="0">
              <a:latin typeface="宋体" panose="02010600030101010101" pitchFamily="2" charset="-122"/>
              <a:ea typeface="宋体" panose="02010600030101010101" pitchFamily="2" charset="-122"/>
              <a:cs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宋体" panose="02010600030101010101" pitchFamily="2" charset="-122"/>
              </a:rPr>
              <a:t>元数据特性</a:t>
            </a:r>
            <a:endParaRPr lang="en-US" altLang="en-US" sz="2400" dirty="0">
              <a:latin typeface="宋体" panose="02010600030101010101" pitchFamily="2" charset="-122"/>
              <a:ea typeface="宋体" panose="02010600030101010101" pitchFamily="2" charset="-122"/>
              <a:cs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宋体" panose="02010600030101010101" pitchFamily="2" charset="-122"/>
              </a:rPr>
              <a:t>其他特性</a:t>
            </a:r>
            <a:endParaRPr lang="en-US" altLang="en-US" sz="2400" dirty="0">
              <a:latin typeface="宋体" panose="02010600030101010101" pitchFamily="2" charset="-122"/>
              <a:ea typeface="宋体" panose="02010600030101010101" pitchFamily="2" charset="-122"/>
              <a:cs typeface="宋体" panose="02010600030101010101" pitchFamily="2" charset="-122"/>
            </a:endParaRPr>
          </a:p>
          <a:p>
            <a:endParaRPr lang="en-US" altLang="en-US" sz="2400" b="1"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p:txBody>
          <a:bodyPr/>
          <a:lstStyle/>
          <a:p>
            <a:pPr>
              <a:defRPr/>
            </a:pPr>
            <a:r>
              <a:rPr lang="zh-CN" altLang="en-US" sz="3200">
                <a:effectLst>
                  <a:outerShdw blurRad="38100" dist="38100" dir="2700000" algn="tl">
                    <a:srgbClr val="C0C0C0"/>
                  </a:outerShdw>
                </a:effectLst>
              </a:rPr>
              <a:t>预备</a:t>
            </a:r>
            <a:r>
              <a:rPr lang="zh-CN" altLang="en-US" sz="3200">
                <a:effectLst>
                  <a:outerShdw blurRad="38100" dist="38100" dir="2700000" algn="tl">
                    <a:srgbClr val="C0C0C0"/>
                  </a:outerShdw>
                </a:effectLst>
              </a:rPr>
              <a:t>语句</a:t>
            </a:r>
            <a:endParaRPr lang="zh-CN" altLang="en-US" sz="3200">
              <a:effectLst>
                <a:outerShdw blurRad="38100" dist="38100" dir="2700000" algn="tl">
                  <a:srgbClr val="C0C0C0"/>
                </a:outerShdw>
              </a:effectLst>
            </a:endParaRPr>
          </a:p>
        </p:txBody>
      </p:sp>
      <p:sp>
        <p:nvSpPr>
          <p:cNvPr id="15363" name="Rectangle 3"/>
          <p:cNvSpPr>
            <a:spLocks noGrp="1" noChangeArrowheads="1"/>
          </p:cNvSpPr>
          <p:nvPr>
            <p:ph type="body" idx="1"/>
          </p:nvPr>
        </p:nvSpPr>
        <p:spPr>
          <a:xfrm>
            <a:off x="768350" y="1093788"/>
            <a:ext cx="7707313" cy="4903787"/>
          </a:xfrm>
        </p:spPr>
        <p:txBody>
          <a:bodyPr/>
          <a:lstStyle/>
          <a:p>
            <a:r>
              <a:rPr lang="en-US" altLang="en-US" dirty="0" err="1">
                <a:latin typeface="Arial" panose="020B0604020202020204" pitchFamily="34" charset="0"/>
                <a:cs typeface="Arial" panose="020B0604020202020204" pitchFamily="34" charset="0"/>
              </a:rPr>
              <a:t>PreparedStatement</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pStmt</a:t>
            </a:r>
            <a:r>
              <a:rPr lang="en-US" altLang="en-US" dirty="0">
                <a:latin typeface="Arial" panose="020B0604020202020204" pitchFamily="34" charset="0"/>
                <a:cs typeface="Arial" panose="020B0604020202020204" pitchFamily="34" charset="0"/>
              </a:rPr>
              <a:t> = </a:t>
            </a:r>
            <a:r>
              <a:rPr lang="en-US" altLang="en-US" dirty="0" err="1">
                <a:latin typeface="Arial" panose="020B0604020202020204" pitchFamily="34" charset="0"/>
                <a:cs typeface="Arial" panose="020B0604020202020204" pitchFamily="34" charset="0"/>
              </a:rPr>
              <a:t>conn.prepareStatement</a:t>
            </a:r>
            <a:r>
              <a:rPr lang="en-US" altLang="en-US" dirty="0">
                <a:latin typeface="Arial" panose="020B0604020202020204" pitchFamily="34" charset="0"/>
                <a:cs typeface="Arial" panose="020B0604020202020204" pitchFamily="34" charset="0"/>
              </a:rPr>
              <a:t>( </a:t>
            </a:r>
            <a:br>
              <a:rPr lang="en-US" altLang="en-US" dirty="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                                                 "insert into instructor values(?,?,?,?)");</a:t>
            </a:r>
            <a:br>
              <a:rPr lang="en-US" altLang="en-US" dirty="0">
                <a:latin typeface="Arial" panose="020B0604020202020204" pitchFamily="34" charset="0"/>
                <a:cs typeface="Arial" panose="020B0604020202020204" pitchFamily="34" charset="0"/>
              </a:rPr>
            </a:br>
            <a:r>
              <a:rPr lang="en-US" altLang="en-US" dirty="0" err="1">
                <a:latin typeface="Arial" panose="020B0604020202020204" pitchFamily="34" charset="0"/>
                <a:cs typeface="Arial" panose="020B0604020202020204" pitchFamily="34" charset="0"/>
              </a:rPr>
              <a:t>pStmt.setString</a:t>
            </a:r>
            <a:r>
              <a:rPr lang="en-US" altLang="en-US" dirty="0">
                <a:latin typeface="Arial" panose="020B0604020202020204" pitchFamily="34" charset="0"/>
                <a:cs typeface="Arial" panose="020B0604020202020204" pitchFamily="34" charset="0"/>
              </a:rPr>
              <a:t>(1, "88877");</a:t>
            </a:r>
            <a:br>
              <a:rPr lang="en-US" altLang="en-US" dirty="0">
                <a:latin typeface="Arial" panose="020B0604020202020204" pitchFamily="34" charset="0"/>
                <a:cs typeface="Arial" panose="020B0604020202020204" pitchFamily="34" charset="0"/>
              </a:rPr>
            </a:br>
            <a:r>
              <a:rPr lang="en-US" altLang="en-US" dirty="0" err="1">
                <a:latin typeface="Arial" panose="020B0604020202020204" pitchFamily="34" charset="0"/>
                <a:cs typeface="Arial" panose="020B0604020202020204" pitchFamily="34" charset="0"/>
              </a:rPr>
              <a:t>pStmt.setString</a:t>
            </a:r>
            <a:r>
              <a:rPr lang="en-US" altLang="en-US" dirty="0">
                <a:latin typeface="Arial" panose="020B0604020202020204" pitchFamily="34" charset="0"/>
                <a:cs typeface="Arial" panose="020B0604020202020204" pitchFamily="34" charset="0"/>
              </a:rPr>
              <a:t>(2, "Perry");</a:t>
            </a:r>
            <a:br>
              <a:rPr lang="en-US" altLang="en-US" dirty="0">
                <a:latin typeface="Arial" panose="020B0604020202020204" pitchFamily="34" charset="0"/>
                <a:cs typeface="Arial" panose="020B0604020202020204" pitchFamily="34" charset="0"/>
              </a:rPr>
            </a:br>
            <a:r>
              <a:rPr lang="en-US" altLang="en-US" dirty="0" err="1">
                <a:latin typeface="Arial" panose="020B0604020202020204" pitchFamily="34" charset="0"/>
                <a:cs typeface="Arial" panose="020B0604020202020204" pitchFamily="34" charset="0"/>
              </a:rPr>
              <a:t>pStmt.setString</a:t>
            </a:r>
            <a:r>
              <a:rPr lang="en-US" altLang="en-US" dirty="0">
                <a:latin typeface="Arial" panose="020B0604020202020204" pitchFamily="34" charset="0"/>
                <a:cs typeface="Arial" panose="020B0604020202020204" pitchFamily="34" charset="0"/>
              </a:rPr>
              <a:t>(3, "Finance");</a:t>
            </a:r>
            <a:br>
              <a:rPr lang="en-US" altLang="en-US" dirty="0">
                <a:latin typeface="Arial" panose="020B0604020202020204" pitchFamily="34" charset="0"/>
                <a:cs typeface="Arial" panose="020B0604020202020204" pitchFamily="34" charset="0"/>
              </a:rPr>
            </a:br>
            <a:r>
              <a:rPr lang="en-US" altLang="en-US" dirty="0" err="1">
                <a:latin typeface="Arial" panose="020B0604020202020204" pitchFamily="34" charset="0"/>
                <a:cs typeface="Arial" panose="020B0604020202020204" pitchFamily="34" charset="0"/>
              </a:rPr>
              <a:t>pStmt.setInt</a:t>
            </a:r>
            <a:r>
              <a:rPr lang="en-US" altLang="en-US" dirty="0">
                <a:latin typeface="Arial" panose="020B0604020202020204" pitchFamily="34" charset="0"/>
                <a:cs typeface="Arial" panose="020B0604020202020204" pitchFamily="34" charset="0"/>
              </a:rPr>
              <a:t>(4, 125000);</a:t>
            </a:r>
            <a:br>
              <a:rPr lang="en-US" altLang="en-US" dirty="0">
                <a:latin typeface="Arial" panose="020B0604020202020204" pitchFamily="34" charset="0"/>
                <a:cs typeface="Arial" panose="020B0604020202020204" pitchFamily="34" charset="0"/>
              </a:rPr>
            </a:br>
            <a:r>
              <a:rPr lang="en-US" altLang="en-US" dirty="0" err="1">
                <a:latin typeface="Arial" panose="020B0604020202020204" pitchFamily="34" charset="0"/>
                <a:cs typeface="Arial" panose="020B0604020202020204" pitchFamily="34" charset="0"/>
              </a:rPr>
              <a:t>pStmt.executeUpdate</a:t>
            </a:r>
            <a:r>
              <a:rPr lang="en-US" altLang="en-US" dirty="0">
                <a:latin typeface="Arial" panose="020B0604020202020204" pitchFamily="34" charset="0"/>
                <a:cs typeface="Arial" panose="020B0604020202020204" pitchFamily="34" charset="0"/>
              </a:rPr>
              <a:t>();</a:t>
            </a:r>
            <a:br>
              <a:rPr lang="en-US" altLang="en-US" dirty="0">
                <a:latin typeface="Arial" panose="020B0604020202020204" pitchFamily="34" charset="0"/>
                <a:cs typeface="Arial" panose="020B0604020202020204" pitchFamily="34" charset="0"/>
              </a:rPr>
            </a:br>
            <a:r>
              <a:rPr lang="en-US" altLang="en-US" dirty="0" err="1">
                <a:latin typeface="Arial" panose="020B0604020202020204" pitchFamily="34" charset="0"/>
                <a:cs typeface="Arial" panose="020B0604020202020204" pitchFamily="34" charset="0"/>
              </a:rPr>
              <a:t>pStmt.setString</a:t>
            </a:r>
            <a:r>
              <a:rPr lang="en-US" altLang="en-US" dirty="0">
                <a:latin typeface="Arial" panose="020B0604020202020204" pitchFamily="34" charset="0"/>
                <a:cs typeface="Arial" panose="020B0604020202020204" pitchFamily="34" charset="0"/>
              </a:rPr>
              <a:t>(1, "88878");</a:t>
            </a:r>
            <a:br>
              <a:rPr lang="en-US" altLang="en-US" dirty="0">
                <a:latin typeface="Arial" panose="020B0604020202020204" pitchFamily="34" charset="0"/>
                <a:cs typeface="Arial" panose="020B0604020202020204" pitchFamily="34" charset="0"/>
              </a:rPr>
            </a:br>
            <a:r>
              <a:rPr lang="en-US" altLang="en-US" dirty="0" err="1">
                <a:latin typeface="Arial" panose="020B0604020202020204" pitchFamily="34" charset="0"/>
                <a:cs typeface="Arial" panose="020B0604020202020204" pitchFamily="34" charset="0"/>
              </a:rPr>
              <a:t>pStmt.executeUpdate</a:t>
            </a:r>
            <a:r>
              <a:rPr lang="en-US" altLang="en-US" dirty="0">
                <a:latin typeface="Arial" panose="020B0604020202020204" pitchFamily="34" charset="0"/>
                <a:cs typeface="Arial" panose="020B0604020202020204" pitchFamily="34" charset="0"/>
              </a:rPr>
              <a:t>();</a:t>
            </a:r>
            <a:endParaRPr lang="en-US" altLang="en-US" dirty="0">
              <a:latin typeface="Arial" panose="020B0604020202020204" pitchFamily="34" charset="0"/>
              <a:cs typeface="Arial" panose="020B0604020202020204" pitchFamily="34" charset="0"/>
            </a:endParaRPr>
          </a:p>
          <a:p>
            <a:r>
              <a:rPr lang="en-US" altLang="en-US" dirty="0"/>
              <a:t>WARNING: always use prepared statements when taking an input from the user and adding it to a query</a:t>
            </a:r>
            <a:endParaRPr lang="en-US" altLang="en-US" dirty="0"/>
          </a:p>
          <a:p>
            <a:pPr lvl="1"/>
            <a:r>
              <a:rPr lang="en-US" altLang="en-US" dirty="0">
                <a:ea typeface="MS PGothic" panose="020B0600070205080204" pitchFamily="34" charset="-128"/>
              </a:rPr>
              <a:t>NEVER create a query by concatenating strings</a:t>
            </a:r>
            <a:endParaRPr lang="en-US" altLang="en-US" dirty="0">
              <a:ea typeface="MS PGothic" panose="020B0600070205080204" pitchFamily="34" charset="-128"/>
            </a:endParaRPr>
          </a:p>
          <a:p>
            <a:pPr lvl="1"/>
            <a:r>
              <a:rPr lang="en-US" altLang="en-US" dirty="0">
                <a:latin typeface="Arial" panose="020B0604020202020204" pitchFamily="34" charset="0"/>
                <a:ea typeface="MS PGothic" panose="020B0600070205080204" pitchFamily="34" charset="-128"/>
                <a:cs typeface="Arial" panose="020B0604020202020204" pitchFamily="34" charset="0"/>
              </a:rPr>
              <a:t>"insert into instructor values(</a:t>
            </a:r>
            <a:r>
              <a:rPr lang="en-US" altLang="ja-JP" dirty="0">
                <a:latin typeface="Arial" panose="020B0604020202020204" pitchFamily="34" charset="0"/>
                <a:ea typeface="MS PGothic" panose="020B0600070205080204" pitchFamily="34" charset="-128"/>
                <a:cs typeface="Arial" panose="020B0604020202020204" pitchFamily="34" charset="0"/>
              </a:rPr>
              <a:t>' " + ID + " ', ' " + name + " ', " + " ' + dept name + " ', " ' balance + </a:t>
            </a:r>
            <a:r>
              <a:rPr lang="en-US" altLang="ja-JP" dirty="0"/>
              <a:t>'</a:t>
            </a:r>
            <a:r>
              <a:rPr lang="en-US" altLang="ja-JP" dirty="0">
                <a:latin typeface="Arial" panose="020B0604020202020204" pitchFamily="34" charset="0"/>
                <a:ea typeface="MS PGothic" panose="020B0600070205080204" pitchFamily="34" charset="-128"/>
                <a:cs typeface="Arial" panose="020B0604020202020204" pitchFamily="34" charset="0"/>
              </a:rPr>
              <a:t>)</a:t>
            </a:r>
            <a:r>
              <a:rPr lang="ja-JP" altLang="en-US" dirty="0">
                <a:latin typeface="Arial" panose="020B0604020202020204" pitchFamily="34" charset="0"/>
                <a:ea typeface="MS PGothic" panose="020B0600070205080204" pitchFamily="34" charset="-128"/>
                <a:cs typeface="Arial" panose="020B0604020202020204" pitchFamily="34" charset="0"/>
              </a:rPr>
              <a:t>“</a:t>
            </a:r>
            <a:endParaRPr lang="en-US" altLang="ja-JP" dirty="0">
              <a:latin typeface="Arial" panose="020B0604020202020204" pitchFamily="34" charset="0"/>
              <a:ea typeface="MS PGothic" panose="020B0600070205080204" pitchFamily="34" charset="-128"/>
              <a:cs typeface="Arial" panose="020B0604020202020204" pitchFamily="34" charset="0"/>
            </a:endParaRPr>
          </a:p>
          <a:p>
            <a:pPr lvl="1"/>
            <a:r>
              <a:rPr lang="en-US" altLang="en-US" dirty="0">
                <a:latin typeface="Arial" panose="020B0604020202020204" pitchFamily="34" charset="0"/>
                <a:ea typeface="MS PGothic" panose="020B0600070205080204" pitchFamily="34" charset="-128"/>
                <a:cs typeface="Arial" panose="020B0604020202020204" pitchFamily="34" charset="0"/>
              </a:rPr>
              <a:t>What if name is </a:t>
            </a:r>
            <a:r>
              <a:rPr lang="ja-JP" altLang="en-US" dirty="0">
                <a:latin typeface="Arial" panose="020B0604020202020204" pitchFamily="34" charset="0"/>
                <a:ea typeface="MS PGothic" panose="020B0600070205080204" pitchFamily="34" charset="-128"/>
                <a:cs typeface="Arial" panose="020B0604020202020204" pitchFamily="34" charset="0"/>
              </a:rPr>
              <a:t>“</a:t>
            </a:r>
            <a:r>
              <a:rPr lang="en-US" altLang="ja-JP" dirty="0">
                <a:latin typeface="Arial" panose="020B0604020202020204" pitchFamily="34" charset="0"/>
                <a:ea typeface="MS PGothic" panose="020B0600070205080204" pitchFamily="34" charset="-128"/>
                <a:cs typeface="Arial" panose="020B0604020202020204" pitchFamily="34" charset="0"/>
              </a:rPr>
              <a:t>D'Souza</a:t>
            </a:r>
            <a:r>
              <a:rPr lang="ja-JP" altLang="en-US" dirty="0">
                <a:latin typeface="Arial" panose="020B0604020202020204" pitchFamily="34" charset="0"/>
                <a:ea typeface="MS PGothic" panose="020B0600070205080204" pitchFamily="34" charset="-128"/>
                <a:cs typeface="Arial" panose="020B0604020202020204" pitchFamily="34" charset="0"/>
              </a:rPr>
              <a:t>”</a:t>
            </a:r>
            <a:r>
              <a:rPr lang="en-US" altLang="ja-JP" dirty="0">
                <a:latin typeface="Arial" panose="020B0604020202020204" pitchFamily="34" charset="0"/>
                <a:ea typeface="MS PGothic" panose="020B0600070205080204" pitchFamily="34" charset="-128"/>
                <a:cs typeface="Arial" panose="020B0604020202020204" pitchFamily="34" charset="0"/>
              </a:rPr>
              <a:t>?</a:t>
            </a:r>
            <a:endParaRPr lang="en-US" altLang="ja-JP" dirty="0">
              <a:latin typeface="Arial" panose="020B0604020202020204" pitchFamily="34" charset="0"/>
              <a:ea typeface="MS PGothic" panose="020B0600070205080204" pitchFamily="34" charset="-128"/>
              <a:cs typeface="Arial" panose="020B0604020202020204" pitchFamily="34" charset="0"/>
            </a:endParaRPr>
          </a:p>
          <a:p>
            <a:pPr lvl="1"/>
            <a:endParaRPr lang="en-US" altLang="en-US" dirty="0">
              <a:latin typeface="Arial" panose="020B0604020202020204" pitchFamily="34" charset="0"/>
              <a:ea typeface="MS PGothic" panose="020B0600070205080204" pitchFamily="34" charset="-128"/>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pPr>
              <a:defRPr/>
            </a:pPr>
            <a:r>
              <a:rPr lang="en-US" altLang="en-US" sz="3200">
                <a:effectLst>
                  <a:outerShdw blurRad="38100" dist="38100" dir="2700000" algn="tl">
                    <a:srgbClr val="C0C0C0"/>
                  </a:outerShdw>
                </a:effectLst>
              </a:rPr>
              <a:t>SQL </a:t>
            </a:r>
            <a:r>
              <a:rPr lang="zh-CN" altLang="en-US" sz="3200">
                <a:effectLst>
                  <a:outerShdw blurRad="38100" dist="38100" dir="2700000" algn="tl">
                    <a:srgbClr val="C0C0C0"/>
                  </a:outerShdw>
                </a:effectLst>
              </a:rPr>
              <a:t>注入</a:t>
            </a:r>
            <a:r>
              <a:rPr lang="zh-CN" altLang="en-US" sz="3200">
                <a:effectLst>
                  <a:outerShdw blurRad="38100" dist="38100" dir="2700000" algn="tl">
                    <a:srgbClr val="C0C0C0"/>
                  </a:outerShdw>
                </a:effectLst>
              </a:rPr>
              <a:t>攻击</a:t>
            </a:r>
            <a:endParaRPr lang="zh-CN" altLang="en-US" sz="3200">
              <a:effectLst>
                <a:outerShdw blurRad="38100" dist="38100" dir="2700000" algn="tl">
                  <a:srgbClr val="C0C0C0"/>
                </a:outerShdw>
              </a:effectLst>
            </a:endParaRPr>
          </a:p>
        </p:txBody>
      </p:sp>
      <p:sp>
        <p:nvSpPr>
          <p:cNvPr id="16387" name="Rectangle 3"/>
          <p:cNvSpPr>
            <a:spLocks noGrp="1" noChangeArrowheads="1"/>
          </p:cNvSpPr>
          <p:nvPr>
            <p:ph type="body" idx="1"/>
          </p:nvPr>
        </p:nvSpPr>
        <p:spPr>
          <a:xfrm>
            <a:off x="768350" y="1094105"/>
            <a:ext cx="8206740" cy="4903470"/>
          </a:xfrm>
        </p:spPr>
        <p:txBody>
          <a:bodyPr/>
          <a:lstStyle/>
          <a:p>
            <a:pPr>
              <a:lnSpc>
                <a:spcPct val="90000"/>
              </a:lnSpc>
            </a:pPr>
            <a:r>
              <a:rPr lang="zh-CN" altLang="en-US" sz="2400" dirty="0">
                <a:latin typeface="宋体" panose="02010600030101010101" pitchFamily="2" charset="-122"/>
                <a:ea typeface="宋体" panose="02010600030101010101" pitchFamily="2" charset="-122"/>
              </a:rPr>
              <a:t>假设有如下的查询：</a:t>
            </a:r>
            <a:endParaRPr lang="en-US" altLang="en-US" sz="2400" dirty="0">
              <a:latin typeface="宋体" panose="02010600030101010101" pitchFamily="2" charset="-122"/>
              <a:ea typeface="宋体" panose="02010600030101010101" pitchFamily="2" charset="-122"/>
            </a:endParaRPr>
          </a:p>
          <a:p>
            <a:pPr lvl="1">
              <a:lnSpc>
                <a:spcPct val="90000"/>
              </a:lnSpc>
            </a:pPr>
            <a:r>
              <a:rPr lang="en-US" altLang="en-US" sz="2000" dirty="0">
                <a:latin typeface="宋体" panose="02010600030101010101" pitchFamily="2" charset="-122"/>
                <a:ea typeface="宋体" panose="02010600030101010101" pitchFamily="2" charset="-122"/>
              </a:rPr>
              <a:t>"select * from instructor where name = </a:t>
            </a:r>
            <a:r>
              <a:rPr lang="en-US" altLang="ja-JP" sz="2000" dirty="0">
                <a:latin typeface="宋体" panose="02010600030101010101" pitchFamily="2" charset="-122"/>
                <a:ea typeface="宋体" panose="02010600030101010101" pitchFamily="2" charset="-122"/>
              </a:rPr>
              <a:t>'" + name + "</a:t>
            </a:r>
            <a:r>
              <a:rPr lang="en-US" altLang="ja-JP" sz="2000" dirty="0">
                <a:latin typeface="宋体" panose="02010600030101010101" pitchFamily="2" charset="-122"/>
                <a:ea typeface="宋体" panose="02010600030101010101" pitchFamily="2" charset="-122"/>
              </a:rPr>
              <a:t>'"</a:t>
            </a:r>
            <a:endParaRPr lang="en-US" altLang="ja-JP" sz="2000" dirty="0">
              <a:latin typeface="宋体" panose="02010600030101010101" pitchFamily="2" charset="-122"/>
              <a:ea typeface="宋体" panose="02010600030101010101" pitchFamily="2" charset="-122"/>
            </a:endParaRPr>
          </a:p>
          <a:p>
            <a:pPr>
              <a:lnSpc>
                <a:spcPct val="90000"/>
              </a:lnSpc>
            </a:pPr>
            <a:r>
              <a:rPr lang="zh-CN" altLang="en-US" sz="2400" dirty="0">
                <a:latin typeface="宋体" panose="02010600030101010101" pitchFamily="2" charset="-122"/>
                <a:ea typeface="宋体" panose="02010600030101010101" pitchFamily="2" charset="-122"/>
                <a:cs typeface="宋体" panose="02010600030101010101" pitchFamily="2" charset="-122"/>
              </a:rPr>
              <a:t>如果用户输入如下信息</a:t>
            </a:r>
            <a:r>
              <a:rPr lang="en-US" altLang="en-US" sz="2400" dirty="0">
                <a:latin typeface="宋体" panose="02010600030101010101" pitchFamily="2" charset="-122"/>
                <a:ea typeface="宋体" panose="02010600030101010101" pitchFamily="2" charset="-122"/>
                <a:cs typeface="宋体" panose="02010600030101010101" pitchFamily="2" charset="-122"/>
              </a:rPr>
              <a:t>:</a:t>
            </a:r>
            <a:endParaRPr lang="en-US" altLang="en-US" sz="2400" dirty="0">
              <a:latin typeface="宋体" panose="02010600030101010101" pitchFamily="2" charset="-122"/>
              <a:ea typeface="宋体" panose="02010600030101010101" pitchFamily="2" charset="-122"/>
              <a:cs typeface="宋体" panose="02010600030101010101" pitchFamily="2" charset="-122"/>
            </a:endParaRPr>
          </a:p>
          <a:p>
            <a:pPr lvl="1">
              <a:lnSpc>
                <a:spcPct val="90000"/>
              </a:lnSpc>
            </a:pPr>
            <a:r>
              <a:rPr lang="en-US" altLang="en-US" sz="2000" dirty="0">
                <a:ea typeface="MS PGothic" panose="020B0600070205080204" pitchFamily="34" charset="-128"/>
              </a:rPr>
              <a:t>X</a:t>
            </a:r>
            <a:r>
              <a:rPr lang="en-US" altLang="ja-JP" sz="2000" dirty="0">
                <a:latin typeface="Arial" panose="020B0604020202020204" pitchFamily="34" charset="0"/>
                <a:ea typeface="MS PGothic" panose="020B0600070205080204" pitchFamily="34" charset="-128"/>
              </a:rPr>
              <a:t>'</a:t>
            </a:r>
            <a:r>
              <a:rPr lang="en-US" altLang="ja-JP" sz="2000" dirty="0">
                <a:ea typeface="MS PGothic" panose="020B0600070205080204" pitchFamily="34" charset="-128"/>
              </a:rPr>
              <a:t> or </a:t>
            </a:r>
            <a:r>
              <a:rPr lang="en-US" altLang="ja-JP" sz="2000" dirty="0">
                <a:latin typeface="Arial" panose="020B0604020202020204" pitchFamily="34" charset="0"/>
                <a:ea typeface="MS PGothic" panose="020B0600070205080204" pitchFamily="34" charset="-128"/>
              </a:rPr>
              <a:t>'</a:t>
            </a:r>
            <a:r>
              <a:rPr lang="en-US" altLang="ja-JP" sz="2000" dirty="0">
                <a:ea typeface="MS PGothic" panose="020B0600070205080204" pitchFamily="34" charset="-128"/>
              </a:rPr>
              <a:t>Y</a:t>
            </a:r>
            <a:r>
              <a:rPr lang="en-US" altLang="ja-JP" sz="2000" dirty="0">
                <a:latin typeface="Arial" panose="020B0604020202020204" pitchFamily="34" charset="0"/>
                <a:ea typeface="MS PGothic" panose="020B0600070205080204" pitchFamily="34" charset="-128"/>
              </a:rPr>
              <a:t>'</a:t>
            </a:r>
            <a:r>
              <a:rPr lang="en-US" altLang="ja-JP" sz="2000" dirty="0">
                <a:ea typeface="MS PGothic" panose="020B0600070205080204" pitchFamily="34" charset="-128"/>
              </a:rPr>
              <a:t> = </a:t>
            </a:r>
            <a:r>
              <a:rPr lang="en-US" altLang="ja-JP" sz="2000" dirty="0">
                <a:latin typeface="Arial" panose="020B0604020202020204" pitchFamily="34" charset="0"/>
                <a:ea typeface="MS PGothic" panose="020B0600070205080204" pitchFamily="34" charset="-128"/>
              </a:rPr>
              <a:t>'</a:t>
            </a:r>
            <a:r>
              <a:rPr lang="en-US" altLang="ja-JP" sz="2000" dirty="0">
                <a:ea typeface="MS PGothic" panose="020B0600070205080204" pitchFamily="34" charset="-128"/>
              </a:rPr>
              <a:t>Y</a:t>
            </a:r>
            <a:endParaRPr lang="en-US" altLang="ja-JP" sz="2000" dirty="0">
              <a:ea typeface="MS PGothic" panose="020B0600070205080204" pitchFamily="34" charset="-128"/>
            </a:endParaRPr>
          </a:p>
          <a:p>
            <a:pPr>
              <a:lnSpc>
                <a:spcPct val="90000"/>
              </a:lnSpc>
            </a:pPr>
            <a:r>
              <a:rPr lang="zh-CN" altLang="en-US" sz="2400" dirty="0">
                <a:latin typeface="宋体" panose="02010600030101010101" pitchFamily="2" charset="-122"/>
                <a:ea typeface="宋体" panose="02010600030101010101" pitchFamily="2" charset="-122"/>
                <a:cs typeface="宋体" panose="02010600030101010101" pitchFamily="2" charset="-122"/>
              </a:rPr>
              <a:t>那么，产生的语句就变成</a:t>
            </a:r>
            <a:r>
              <a:rPr lang="en-US" altLang="en-US" sz="2400" dirty="0">
                <a:latin typeface="宋体" panose="02010600030101010101" pitchFamily="2" charset="-122"/>
                <a:ea typeface="宋体" panose="02010600030101010101" pitchFamily="2" charset="-122"/>
                <a:cs typeface="宋体" panose="02010600030101010101" pitchFamily="2" charset="-122"/>
              </a:rPr>
              <a:t>:</a:t>
            </a:r>
            <a:endParaRPr lang="en-US" altLang="en-US" sz="2400" dirty="0">
              <a:latin typeface="宋体" panose="02010600030101010101" pitchFamily="2" charset="-122"/>
              <a:ea typeface="宋体" panose="02010600030101010101" pitchFamily="2" charset="-122"/>
              <a:cs typeface="宋体" panose="02010600030101010101" pitchFamily="2" charset="-122"/>
            </a:endParaRPr>
          </a:p>
          <a:p>
            <a:pPr lvl="1">
              <a:lnSpc>
                <a:spcPct val="90000"/>
              </a:lnSpc>
            </a:pPr>
            <a:r>
              <a:rPr lang="en-US" altLang="en-US" sz="2000" dirty="0">
                <a:ea typeface="MS PGothic" panose="020B0600070205080204" pitchFamily="34" charset="-128"/>
              </a:rPr>
              <a:t>"select * from instructor where name = </a:t>
            </a:r>
            <a:r>
              <a:rPr lang="en-US" altLang="ja-JP" sz="2000" dirty="0">
                <a:latin typeface="Arial" panose="020B0604020202020204" pitchFamily="34" charset="0"/>
                <a:ea typeface="MS PGothic" panose="020B0600070205080204" pitchFamily="34" charset="-128"/>
              </a:rPr>
              <a:t>'</a:t>
            </a:r>
            <a:r>
              <a:rPr lang="en-US" altLang="ja-JP" sz="2000" dirty="0">
                <a:ea typeface="MS PGothic" panose="020B0600070205080204" pitchFamily="34" charset="-128"/>
              </a:rPr>
              <a:t>" + "X</a:t>
            </a:r>
            <a:r>
              <a:rPr lang="en-US" altLang="ja-JP" sz="2000" dirty="0">
                <a:latin typeface="Arial" panose="020B0604020202020204" pitchFamily="34" charset="0"/>
                <a:ea typeface="MS PGothic" panose="020B0600070205080204" pitchFamily="34" charset="-128"/>
              </a:rPr>
              <a:t>'</a:t>
            </a:r>
            <a:r>
              <a:rPr lang="en-US" altLang="ja-JP" sz="2000" dirty="0">
                <a:ea typeface="MS PGothic" panose="020B0600070205080204" pitchFamily="34" charset="-128"/>
              </a:rPr>
              <a:t> or </a:t>
            </a:r>
            <a:r>
              <a:rPr lang="en-US" altLang="ja-JP" sz="2000" dirty="0">
                <a:latin typeface="Arial" panose="020B0604020202020204" pitchFamily="34" charset="0"/>
                <a:ea typeface="MS PGothic" panose="020B0600070205080204" pitchFamily="34" charset="-128"/>
              </a:rPr>
              <a:t>'</a:t>
            </a:r>
            <a:r>
              <a:rPr lang="en-US" altLang="ja-JP" sz="2000" dirty="0">
                <a:ea typeface="MS PGothic" panose="020B0600070205080204" pitchFamily="34" charset="-128"/>
              </a:rPr>
              <a:t>Y</a:t>
            </a:r>
            <a:r>
              <a:rPr lang="en-US" altLang="ja-JP" sz="2000" dirty="0">
                <a:latin typeface="Arial" panose="020B0604020202020204" pitchFamily="34" charset="0"/>
                <a:ea typeface="MS PGothic" panose="020B0600070205080204" pitchFamily="34" charset="-128"/>
              </a:rPr>
              <a:t>'</a:t>
            </a:r>
            <a:r>
              <a:rPr lang="en-US" altLang="ja-JP" sz="2000" dirty="0">
                <a:ea typeface="MS PGothic" panose="020B0600070205080204" pitchFamily="34" charset="-128"/>
              </a:rPr>
              <a:t> = </a:t>
            </a:r>
            <a:r>
              <a:rPr lang="en-US" altLang="ja-JP" sz="2000" dirty="0">
                <a:latin typeface="Arial" panose="020B0604020202020204" pitchFamily="34" charset="0"/>
                <a:ea typeface="MS PGothic" panose="020B0600070205080204" pitchFamily="34" charset="-128"/>
              </a:rPr>
              <a:t>'</a:t>
            </a:r>
            <a:r>
              <a:rPr lang="en-US" altLang="ja-JP" sz="2000" dirty="0">
                <a:ea typeface="MS PGothic" panose="020B0600070205080204" pitchFamily="34" charset="-128"/>
              </a:rPr>
              <a:t>Y" + "</a:t>
            </a:r>
            <a:r>
              <a:rPr lang="en-US" altLang="ja-JP" sz="2000" dirty="0">
                <a:latin typeface="Arial" panose="020B0604020202020204" pitchFamily="34" charset="0"/>
                <a:ea typeface="MS PGothic" panose="020B0600070205080204" pitchFamily="34" charset="-128"/>
              </a:rPr>
              <a:t>'</a:t>
            </a:r>
            <a:r>
              <a:rPr lang="en-US" altLang="ja-JP" sz="2000" dirty="0">
                <a:ea typeface="MS PGothic" panose="020B0600070205080204" pitchFamily="34" charset="-128"/>
              </a:rPr>
              <a:t>"</a:t>
            </a:r>
            <a:endParaRPr lang="en-US" altLang="ja-JP" sz="2000" dirty="0">
              <a:ea typeface="MS PGothic" panose="020B0600070205080204" pitchFamily="34" charset="-128"/>
            </a:endParaRPr>
          </a:p>
          <a:p>
            <a:pPr marL="457200" lvl="1" indent="0">
              <a:lnSpc>
                <a:spcPct val="90000"/>
              </a:lnSpc>
              <a:buNone/>
            </a:pPr>
            <a:r>
              <a:rPr lang="zh-CN" altLang="en-US" sz="2000" dirty="0">
                <a:ea typeface="MS PGothic" panose="020B0600070205080204" pitchFamily="34" charset="-128"/>
              </a:rPr>
              <a:t>即为</a:t>
            </a:r>
            <a:r>
              <a:rPr lang="en-US" altLang="en-US" sz="2000" dirty="0">
                <a:ea typeface="MS PGothic" panose="020B0600070205080204" pitchFamily="34" charset="-128"/>
              </a:rPr>
              <a:t>:</a:t>
            </a:r>
            <a:endParaRPr lang="en-US" altLang="en-US" sz="2000" dirty="0">
              <a:ea typeface="MS PGothic" panose="020B0600070205080204" pitchFamily="34" charset="-128"/>
            </a:endParaRPr>
          </a:p>
          <a:p>
            <a:pPr lvl="2">
              <a:lnSpc>
                <a:spcPct val="90000"/>
              </a:lnSpc>
            </a:pPr>
            <a:r>
              <a:rPr lang="en-US" altLang="en-US" sz="2000" dirty="0">
                <a:latin typeface="宋体" panose="02010600030101010101" pitchFamily="2" charset="-122"/>
                <a:ea typeface="宋体" panose="02010600030101010101" pitchFamily="2" charset="-122"/>
              </a:rPr>
              <a:t>select * from instructor where name = </a:t>
            </a:r>
            <a:r>
              <a:rPr lang="en-US" altLang="ja-JP" sz="2000" dirty="0">
                <a:latin typeface="宋体" panose="02010600030101010101" pitchFamily="2" charset="-122"/>
                <a:ea typeface="宋体" panose="02010600030101010101" pitchFamily="2" charset="-122"/>
              </a:rPr>
              <a:t>'X</a:t>
            </a:r>
            <a:r>
              <a:rPr lang="en-US" altLang="ja-JP" sz="2000" dirty="0">
                <a:latin typeface="宋体" panose="02010600030101010101" pitchFamily="2" charset="-122"/>
                <a:ea typeface="宋体" panose="02010600030101010101" pitchFamily="2" charset="-122"/>
              </a:rPr>
              <a:t>' or </a:t>
            </a:r>
            <a:r>
              <a:rPr lang="en-US" altLang="ja-JP" sz="2000" dirty="0">
                <a:latin typeface="宋体" panose="02010600030101010101" pitchFamily="2" charset="-122"/>
                <a:ea typeface="宋体" panose="02010600030101010101" pitchFamily="2" charset="-122"/>
              </a:rPr>
              <a:t>'Y</a:t>
            </a:r>
            <a:r>
              <a:rPr lang="en-US" altLang="ja-JP" sz="2000" dirty="0">
                <a:latin typeface="宋体" panose="02010600030101010101" pitchFamily="2" charset="-122"/>
                <a:ea typeface="宋体" panose="02010600030101010101" pitchFamily="2" charset="-122"/>
              </a:rPr>
              <a:t>' = </a:t>
            </a:r>
            <a:r>
              <a:rPr lang="en-US" altLang="ja-JP" sz="2000" dirty="0">
                <a:latin typeface="宋体" panose="02010600030101010101" pitchFamily="2" charset="-122"/>
                <a:ea typeface="宋体" panose="02010600030101010101" pitchFamily="2" charset="-122"/>
              </a:rPr>
              <a:t>'Y</a:t>
            </a:r>
            <a:r>
              <a:rPr lang="en-US" altLang="ja-JP" sz="2000" dirty="0">
                <a:latin typeface="宋体" panose="02010600030101010101" pitchFamily="2" charset="-122"/>
                <a:ea typeface="宋体" panose="02010600030101010101" pitchFamily="2" charset="-122"/>
              </a:rPr>
              <a:t>'</a:t>
            </a:r>
            <a:endParaRPr lang="en-US" altLang="ja-JP" sz="2000" dirty="0">
              <a:latin typeface="宋体" panose="02010600030101010101" pitchFamily="2" charset="-122"/>
              <a:ea typeface="宋体" panose="02010600030101010101" pitchFamily="2" charset="-122"/>
            </a:endParaRPr>
          </a:p>
          <a:p>
            <a:pPr lvl="1">
              <a:lnSpc>
                <a:spcPct val="90000"/>
              </a:lnSpc>
            </a:pPr>
            <a:r>
              <a:rPr lang="zh-CN" altLang="en-US" sz="2000" dirty="0">
                <a:ea typeface="MS PGothic" panose="020B0600070205080204" pitchFamily="34" charset="-128"/>
              </a:rPr>
              <a:t>用户甚至可能使用更新语句</a:t>
            </a:r>
            <a:endParaRPr lang="en-US" altLang="en-US" sz="2000" dirty="0">
              <a:ea typeface="MS PGothic" panose="020B0600070205080204" pitchFamily="34" charset="-128"/>
            </a:endParaRPr>
          </a:p>
          <a:p>
            <a:pPr lvl="2">
              <a:lnSpc>
                <a:spcPct val="90000"/>
              </a:lnSpc>
            </a:pPr>
            <a:r>
              <a:rPr lang="en-US" altLang="en-US" sz="2000" dirty="0">
                <a:ea typeface="MS PGothic" panose="020B0600070205080204" pitchFamily="34" charset="-128"/>
              </a:rPr>
              <a:t>X</a:t>
            </a:r>
            <a:r>
              <a:rPr lang="en-US" altLang="ja-JP" sz="2000" dirty="0">
                <a:latin typeface="Arial" panose="020B0604020202020204" pitchFamily="34" charset="0"/>
                <a:ea typeface="MS PGothic" panose="020B0600070205080204" pitchFamily="34" charset="-128"/>
              </a:rPr>
              <a:t>'</a:t>
            </a:r>
            <a:r>
              <a:rPr lang="en-US" altLang="ja-JP" sz="2000" dirty="0">
                <a:ea typeface="MS PGothic" panose="020B0600070205080204" pitchFamily="34" charset="-128"/>
              </a:rPr>
              <a:t>; update instructor set salary = salary + 10000; --</a:t>
            </a:r>
            <a:endParaRPr lang="en-US" altLang="ja-JP" sz="2000" dirty="0">
              <a:ea typeface="MS PGothic" panose="020B0600070205080204" pitchFamily="34" charset="-128"/>
            </a:endParaRPr>
          </a:p>
          <a:p>
            <a:pPr>
              <a:lnSpc>
                <a:spcPct val="90000"/>
              </a:lnSpc>
            </a:pPr>
            <a:r>
              <a:rPr lang="zh-CN" altLang="en-US" sz="2400" dirty="0">
                <a:latin typeface="宋体" panose="02010600030101010101" pitchFamily="2" charset="-122"/>
                <a:ea typeface="宋体" panose="02010600030101010101" pitchFamily="2" charset="-122"/>
                <a:cs typeface="宋体" panose="02010600030101010101" pitchFamily="2" charset="-122"/>
              </a:rPr>
              <a:t>预备语句可以避免这类问题，生成的最终查询为</a:t>
            </a:r>
            <a:r>
              <a:rPr lang="en-US" altLang="en-US" sz="2400" dirty="0">
                <a:latin typeface="宋体" panose="02010600030101010101" pitchFamily="2" charset="-122"/>
                <a:ea typeface="宋体" panose="02010600030101010101" pitchFamily="2" charset="-122"/>
                <a:cs typeface="宋体" panose="02010600030101010101" pitchFamily="2" charset="-122"/>
              </a:rPr>
              <a:t>:</a:t>
            </a:r>
            <a:br>
              <a:rPr lang="en-US" altLang="en-US" sz="2400" dirty="0">
                <a:latin typeface="宋体" panose="02010600030101010101" pitchFamily="2" charset="-122"/>
                <a:ea typeface="宋体" panose="02010600030101010101" pitchFamily="2" charset="-122"/>
                <a:cs typeface="宋体" panose="02010600030101010101" pitchFamily="2" charset="-122"/>
              </a:rPr>
            </a:br>
            <a:r>
              <a:rPr lang="en-US" altLang="en-US" sz="2000" dirty="0"/>
              <a:t>"select * from instructor where name = </a:t>
            </a:r>
            <a:r>
              <a:rPr lang="en-US" altLang="ja-JP" sz="2000" dirty="0">
                <a:latin typeface="Arial" panose="020B0604020202020204" pitchFamily="34" charset="0"/>
              </a:rPr>
              <a:t>'</a:t>
            </a:r>
            <a:r>
              <a:rPr lang="en-US" altLang="ja-JP" sz="2000" dirty="0"/>
              <a:t>X\</a:t>
            </a:r>
            <a:r>
              <a:rPr lang="en-US" altLang="ja-JP" sz="2000" dirty="0">
                <a:latin typeface="Arial" panose="020B0604020202020204" pitchFamily="34" charset="0"/>
              </a:rPr>
              <a:t>'</a:t>
            </a:r>
            <a:r>
              <a:rPr lang="en-US" altLang="ja-JP" sz="2000" dirty="0"/>
              <a:t> or \</a:t>
            </a:r>
            <a:r>
              <a:rPr lang="en-US" altLang="ja-JP" sz="2000" dirty="0">
                <a:latin typeface="Arial" panose="020B0604020202020204" pitchFamily="34" charset="0"/>
              </a:rPr>
              <a:t>'</a:t>
            </a:r>
            <a:r>
              <a:rPr lang="en-US" altLang="ja-JP" sz="2000" dirty="0"/>
              <a:t>Y\</a:t>
            </a:r>
            <a:r>
              <a:rPr lang="en-US" altLang="ja-JP" sz="2000" dirty="0">
                <a:latin typeface="Arial" panose="020B0604020202020204" pitchFamily="34" charset="0"/>
              </a:rPr>
              <a:t>'</a:t>
            </a:r>
            <a:r>
              <a:rPr lang="en-US" altLang="ja-JP" sz="2000" dirty="0"/>
              <a:t> = \</a:t>
            </a:r>
            <a:r>
              <a:rPr lang="en-US" altLang="ja-JP" sz="2000" dirty="0">
                <a:latin typeface="Arial" panose="020B0604020202020204" pitchFamily="34" charset="0"/>
              </a:rPr>
              <a:t>'</a:t>
            </a:r>
            <a:r>
              <a:rPr lang="en-US" altLang="ja-JP" sz="2000" dirty="0"/>
              <a:t>Y</a:t>
            </a:r>
            <a:r>
              <a:rPr lang="en-US" altLang="ja-JP" sz="2000" dirty="0">
                <a:latin typeface="Arial" panose="020B0604020202020204" pitchFamily="34" charset="0"/>
              </a:rPr>
              <a:t>'</a:t>
            </a:r>
            <a:endParaRPr lang="en-US" altLang="en-US" sz="2000" b="1" dirty="0">
              <a:solidFill>
                <a:srgbClr val="002060"/>
              </a:solidFill>
              <a:ea typeface="MS PGothic" panose="020B0600070205080204" pitchFamily="34" charset="-128"/>
            </a:endParaRPr>
          </a:p>
          <a:p>
            <a:pPr lvl="0">
              <a:lnSpc>
                <a:spcPct val="90000"/>
              </a:lnSpc>
            </a:pP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正确使用预备语句可以避免SQL注入。</a:t>
            </a:r>
            <a:endPar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nSpc>
                <a:spcPct val="90000"/>
              </a:lnSpc>
            </a:pPr>
            <a:endPar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pPr>
              <a:defRPr/>
            </a:pPr>
            <a:r>
              <a:rPr lang="zh-CN" altLang="en-US">
                <a:effectLst>
                  <a:outerShdw blurRad="38100" dist="38100" dir="2700000" algn="tl">
                    <a:srgbClr val="C0C0C0"/>
                  </a:outerShdw>
                </a:effectLst>
              </a:rPr>
              <a:t>元数据</a:t>
            </a:r>
            <a:r>
              <a:rPr lang="zh-CN" altLang="en-US">
                <a:effectLst>
                  <a:outerShdw blurRad="38100" dist="38100" dir="2700000" algn="tl">
                    <a:srgbClr val="C0C0C0"/>
                  </a:outerShdw>
                </a:effectLst>
              </a:rPr>
              <a:t>特性</a:t>
            </a:r>
            <a:endParaRPr lang="zh-CN" altLang="en-US">
              <a:effectLst>
                <a:outerShdw blurRad="38100" dist="38100" dir="2700000" algn="tl">
                  <a:srgbClr val="C0C0C0"/>
                </a:outerShdw>
              </a:effectLst>
            </a:endParaRPr>
          </a:p>
        </p:txBody>
      </p:sp>
      <p:sp>
        <p:nvSpPr>
          <p:cNvPr id="17411" name="Rectangle 3"/>
          <p:cNvSpPr>
            <a:spLocks noGrp="1" noChangeArrowheads="1"/>
          </p:cNvSpPr>
          <p:nvPr>
            <p:ph type="body" idx="1"/>
          </p:nvPr>
        </p:nvSpPr>
        <p:spPr/>
        <p:txBody>
          <a:bodyPr/>
          <a:lstStyle/>
          <a:p>
            <a:r>
              <a:rPr lang="en-US" altLang="en-US" sz="2400">
                <a:latin typeface="宋体" panose="02010600030101010101" pitchFamily="2" charset="-122"/>
                <a:ea typeface="宋体" panose="02010600030101010101" pitchFamily="2" charset="-122"/>
                <a:cs typeface="宋体" panose="02010600030101010101" pitchFamily="2" charset="-122"/>
              </a:rPr>
              <a:t>ResultSet </a:t>
            </a:r>
            <a:r>
              <a:rPr lang="zh-CN" altLang="en-US" sz="2400">
                <a:latin typeface="宋体" panose="02010600030101010101" pitchFamily="2" charset="-122"/>
                <a:ea typeface="宋体" panose="02010600030101010101" pitchFamily="2" charset="-122"/>
                <a:cs typeface="宋体" panose="02010600030101010101" pitchFamily="2" charset="-122"/>
              </a:rPr>
              <a:t>的元数据</a:t>
            </a:r>
            <a:endParaRPr lang="en-US" altLang="en-US" sz="2400">
              <a:latin typeface="宋体" panose="02010600030101010101" pitchFamily="2" charset="-122"/>
              <a:ea typeface="宋体" panose="02010600030101010101" pitchFamily="2" charset="-122"/>
              <a:cs typeface="宋体" panose="02010600030101010101" pitchFamily="2" charset="-122"/>
            </a:endParaRPr>
          </a:p>
          <a:p>
            <a:r>
              <a:rPr lang="en-US" altLang="en-US" sz="2000"/>
              <a:t>E.g.</a:t>
            </a:r>
            <a:r>
              <a:rPr lang="zh-CN" altLang="en-US" sz="2000"/>
              <a:t>查询后得到</a:t>
            </a:r>
            <a:r>
              <a:rPr lang="en-US" altLang="zh-CN" sz="2000"/>
              <a:t> </a:t>
            </a:r>
            <a:r>
              <a:rPr lang="en-US" altLang="en-US" sz="2000"/>
              <a:t>ResultSet rs:</a:t>
            </a:r>
            <a:endParaRPr lang="en-US" altLang="en-US" sz="2000"/>
          </a:p>
          <a:p>
            <a:pPr lvl="1"/>
            <a:r>
              <a:rPr lang="en-US" altLang="en-US">
                <a:ea typeface="MS PGothic" panose="020B0600070205080204" pitchFamily="34" charset="-128"/>
              </a:rPr>
              <a:t>ResultSetMetaData rsmd = rs.getMetaData();</a:t>
            </a:r>
            <a:endParaRPr lang="en-US" altLang="en-US">
              <a:ea typeface="MS PGothic" panose="020B0600070205080204" pitchFamily="34" charset="-128"/>
            </a:endParaRPr>
          </a:p>
          <a:p>
            <a:pPr lvl="1">
              <a:buFont typeface="Monotype Sorts" pitchFamily="-65" charset="2"/>
              <a:buNone/>
            </a:pPr>
            <a:r>
              <a:rPr lang="en-US" altLang="en-US">
                <a:ea typeface="MS PGothic" panose="020B0600070205080204" pitchFamily="34" charset="-128"/>
              </a:rPr>
              <a:t>     for(int i = 1; i &lt;= rsmd.getColumnCount(); i++) {</a:t>
            </a:r>
            <a:endParaRPr lang="en-US" altLang="en-US">
              <a:ea typeface="MS PGothic" panose="020B0600070205080204" pitchFamily="34" charset="-128"/>
            </a:endParaRPr>
          </a:p>
          <a:p>
            <a:pPr lvl="1">
              <a:buFont typeface="Monotype Sorts" pitchFamily="-65" charset="2"/>
              <a:buNone/>
            </a:pPr>
            <a:r>
              <a:rPr lang="en-US" altLang="en-US">
                <a:ea typeface="MS PGothic" panose="020B0600070205080204" pitchFamily="34" charset="-128"/>
              </a:rPr>
              <a:t>           System.out.println(rsmd.getColumnName(i));</a:t>
            </a:r>
            <a:endParaRPr lang="en-US" altLang="en-US">
              <a:ea typeface="MS PGothic" panose="020B0600070205080204" pitchFamily="34" charset="-128"/>
            </a:endParaRPr>
          </a:p>
          <a:p>
            <a:pPr>
              <a:buFont typeface="Monotype Sorts" pitchFamily="-65" charset="2"/>
              <a:buNone/>
            </a:pPr>
            <a:r>
              <a:rPr lang="en-US" altLang="en-US"/>
              <a:t>                  System.out.println(rsmd.getColumnTypeName(i));</a:t>
            </a:r>
            <a:endParaRPr lang="en-US" altLang="en-US"/>
          </a:p>
          <a:p>
            <a:pPr>
              <a:buFont typeface="Monotype Sorts" pitchFamily="-65" charset="2"/>
              <a:buNone/>
            </a:pPr>
            <a:r>
              <a:rPr lang="en-US" altLang="en-US"/>
              <a:t>	       }</a:t>
            </a:r>
            <a:endParaRPr lang="en-US" altLang="en-US"/>
          </a:p>
          <a:p>
            <a:r>
              <a:rPr lang="zh-CN" altLang="en-US" sz="2400">
                <a:latin typeface="宋体" panose="02010600030101010101" pitchFamily="2" charset="-122"/>
                <a:ea typeface="宋体" panose="02010600030101010101" pitchFamily="2" charset="-122"/>
                <a:cs typeface="宋体" panose="02010600030101010101" pitchFamily="2" charset="-122"/>
                <a:sym typeface="+mn-ea"/>
              </a:rPr>
              <a:t>元数据有什么用</a:t>
            </a:r>
            <a:r>
              <a:rPr lang="en-US" altLang="en-US" sz="2400">
                <a:latin typeface="宋体" panose="02010600030101010101" pitchFamily="2" charset="-122"/>
                <a:ea typeface="宋体" panose="02010600030101010101" pitchFamily="2" charset="-122"/>
                <a:cs typeface="宋体" panose="02010600030101010101" pitchFamily="2" charset="-122"/>
                <a:sym typeface="+mn-ea"/>
              </a:rPr>
              <a:t>?</a:t>
            </a:r>
            <a:endParaRPr lang="en-US" altLang="en-US" sz="2400">
              <a:latin typeface="宋体" panose="02010600030101010101" pitchFamily="2" charset="-122"/>
              <a:ea typeface="宋体" panose="02010600030101010101" pitchFamily="2" charset="-122"/>
              <a:cs typeface="宋体" panose="02010600030101010101" pitchFamily="2" charset="-122"/>
            </a:endParaRPr>
          </a:p>
          <a:p>
            <a:pPr lvl="1"/>
            <a:r>
              <a:rPr lang="zh-CN" altLang="en-US" sz="2000" dirty="0">
                <a:latin typeface="宋体" panose="02010600030101010101" pitchFamily="2" charset="-122"/>
                <a:ea typeface="宋体" panose="02010600030101010101" pitchFamily="2" charset="-122"/>
                <a:sym typeface="+mn-ea"/>
              </a:rPr>
              <a:t>查找数据库的所有关系</a:t>
            </a:r>
            <a:endParaRPr lang="zh-CN" altLang="en-US" sz="2000">
              <a:latin typeface="宋体" panose="02010600030101010101" pitchFamily="2" charset="-122"/>
              <a:ea typeface="宋体" panose="02010600030101010101" pitchFamily="2" charset="-122"/>
            </a:endParaRPr>
          </a:p>
          <a:p>
            <a:pPr lvl="1"/>
            <a:r>
              <a:rPr lang="zh-CN" altLang="en-US" sz="2000" dirty="0">
                <a:latin typeface="宋体" panose="02010600030101010101" pitchFamily="2" charset="-122"/>
                <a:ea typeface="宋体" panose="02010600030101010101" pitchFamily="2" charset="-122"/>
                <a:sym typeface="+mn-ea"/>
              </a:rPr>
              <a:t>查询数据库中查询结果或关系的列的名字和类型</a:t>
            </a:r>
            <a:endParaRPr lang="zh-CN" altLang="en-US" sz="2000">
              <a:latin typeface="宋体" panose="02010600030101010101" pitchFamily="2" charset="-122"/>
              <a:ea typeface="宋体" panose="02010600030101010101" pitchFamily="2" charset="-122"/>
            </a:endParaRPr>
          </a:p>
          <a:p>
            <a:endParaRPr lang="en-US" altLang="zh-CN" sz="2000">
              <a:latin typeface="宋体" panose="02010600030101010101" pitchFamily="2" charset="-122"/>
              <a:ea typeface="宋体" panose="02010600030101010101" pitchFamily="2" charset="-122"/>
              <a:sym typeface="+mn-ea"/>
            </a:endParaRPr>
          </a:p>
          <a:p>
            <a:endParaRPr lang="en-US" altLang="en-US"/>
          </a:p>
          <a:p>
            <a:pPr>
              <a:buFont typeface="Monotype Sorts" pitchFamily="-65" charset="2"/>
              <a:buNone/>
            </a:pPr>
            <a:endParaRPr lang="en-US" altLang="en-US"/>
          </a:p>
          <a:p>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a:defRPr/>
            </a:pPr>
            <a:r>
              <a:rPr lang="en-US" altLang="en-US" sz="3200" dirty="0">
                <a:effectLst>
                  <a:outerShdw blurRad="38100" dist="38100" dir="2700000" algn="tl">
                    <a:srgbClr val="C0C0C0"/>
                  </a:outerShdw>
                </a:effectLst>
                <a:latin typeface="宋体" panose="02010600030101010101" pitchFamily="2" charset="-122"/>
                <a:ea typeface="宋体" panose="02010600030101010101" pitchFamily="2" charset="-122"/>
              </a:rPr>
              <a:t>5.1.3 ODBC</a:t>
            </a:r>
            <a:endParaRPr lang="en-US" sz="3200" dirty="0">
              <a:latin typeface="宋体" panose="02010600030101010101" pitchFamily="2" charset="-122"/>
              <a:ea typeface="宋体" panose="02010600030101010101" pitchFamily="2" charset="-122"/>
            </a:endParaRPr>
          </a:p>
        </p:txBody>
      </p:sp>
      <p:sp>
        <p:nvSpPr>
          <p:cNvPr id="7171" name="Rectangle 3"/>
          <p:cNvSpPr>
            <a:spLocks noGrp="1" noChangeArrowheads="1"/>
          </p:cNvSpPr>
          <p:nvPr>
            <p:ph type="body" idx="1"/>
          </p:nvPr>
        </p:nvSpPr>
        <p:spPr>
          <a:xfrm>
            <a:off x="768350" y="1109709"/>
            <a:ext cx="7287837" cy="4635454"/>
          </a:xfrm>
        </p:spPr>
        <p:txBody>
          <a:bodyPr/>
          <a:lstStyle/>
          <a:p>
            <a:pPr>
              <a:buNone/>
            </a:pPr>
            <a:r>
              <a:rPr lang="en-US" altLang="zh-CN" sz="2800">
                <a:latin typeface="宋体" panose="02010600030101010101" pitchFamily="2" charset="-122"/>
                <a:ea typeface="宋体" panose="02010600030101010101" pitchFamily="2" charset="-122"/>
                <a:cs typeface="宋体" panose="02010600030101010101" pitchFamily="2" charset="-122"/>
                <a:sym typeface="+mn-ea"/>
              </a:rPr>
              <a:t>Open </a:t>
            </a:r>
            <a:r>
              <a:rPr lang="en-US" altLang="zh-CN" sz="2800" dirty="0" err="1">
                <a:latin typeface="宋体" panose="02010600030101010101" pitchFamily="2" charset="-122"/>
                <a:ea typeface="宋体" panose="02010600030101010101" pitchFamily="2" charset="-122"/>
                <a:cs typeface="宋体" panose="02010600030101010101" pitchFamily="2" charset="-122"/>
                <a:sym typeface="+mn-ea"/>
              </a:rPr>
              <a:t>DataBase</a:t>
            </a:r>
            <a:r>
              <a:rPr lang="en-US" altLang="zh-CN" sz="2800">
                <a:latin typeface="宋体" panose="02010600030101010101" pitchFamily="2" charset="-122"/>
                <a:ea typeface="宋体" panose="02010600030101010101" pitchFamily="2" charset="-122"/>
                <a:cs typeface="宋体" panose="02010600030101010101" pitchFamily="2" charset="-122"/>
                <a:sym typeface="+mn-ea"/>
              </a:rPr>
              <a:t> Connectivity(ODBC) </a:t>
            </a:r>
            <a:r>
              <a:rPr lang="zh-CN" altLang="en-US" sz="2800" dirty="0">
                <a:latin typeface="宋体" panose="02010600030101010101" pitchFamily="2" charset="-122"/>
                <a:ea typeface="宋体" panose="02010600030101010101" pitchFamily="2" charset="-122"/>
                <a:cs typeface="宋体" panose="02010600030101010101" pitchFamily="2" charset="-122"/>
                <a:sym typeface="+mn-ea"/>
              </a:rPr>
              <a:t>标准 </a:t>
            </a:r>
            <a:endParaRPr lang="zh-CN" altLang="en-US" sz="2800" dirty="0">
              <a:latin typeface="宋体" panose="02010600030101010101" pitchFamily="2" charset="-122"/>
              <a:ea typeface="宋体" panose="02010600030101010101" pitchFamily="2" charset="-122"/>
              <a:cs typeface="宋体" panose="02010600030101010101" pitchFamily="2" charset="-122"/>
            </a:endParaRPr>
          </a:p>
          <a:p>
            <a:pPr lvl="1"/>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应用程序和数据库服务器通讯的标准</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a:latin typeface="宋体" panose="02010600030101010101" pitchFamily="2" charset="-122"/>
              <a:ea typeface="宋体" panose="02010600030101010101" pitchFamily="2" charset="-122"/>
              <a:cs typeface="宋体" panose="02010600030101010101" pitchFamily="2" charset="-122"/>
            </a:endParaRPr>
          </a:p>
          <a:p>
            <a:pPr lvl="1"/>
            <a:r>
              <a:rPr lang="en-US" altLang="zh-CN" sz="2400">
                <a:latin typeface="宋体" panose="02010600030101010101" pitchFamily="2" charset="-122"/>
                <a:ea typeface="宋体" panose="02010600030101010101" pitchFamily="2" charset="-122"/>
                <a:cs typeface="宋体" panose="02010600030101010101" pitchFamily="2" charset="-122"/>
                <a:sym typeface="+mn-ea"/>
              </a:rPr>
              <a:t>application program interface (API) </a:t>
            </a:r>
            <a:endParaRPr lang="en-US" altLang="zh-CN" sz="2400">
              <a:latin typeface="宋体" panose="02010600030101010101" pitchFamily="2" charset="-122"/>
              <a:ea typeface="宋体" panose="02010600030101010101" pitchFamily="2" charset="-122"/>
              <a:cs typeface="宋体" panose="02010600030101010101" pitchFamily="2" charset="-122"/>
            </a:endParaRPr>
          </a:p>
          <a:p>
            <a:pPr lvl="2"/>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打开和数据库的连接</a:t>
            </a:r>
            <a:r>
              <a:rPr lang="en-US" altLang="zh-CN" sz="2000">
                <a:latin typeface="宋体" panose="02010600030101010101" pitchFamily="2" charset="-122"/>
                <a:ea typeface="宋体" panose="02010600030101010101" pitchFamily="2" charset="-122"/>
                <a:cs typeface="宋体" panose="02010600030101010101" pitchFamily="2" charset="-122"/>
                <a:sym typeface="+mn-ea"/>
              </a:rPr>
              <a:t>, </a:t>
            </a:r>
            <a:endParaRPr lang="en-US" altLang="zh-CN" sz="2000">
              <a:latin typeface="宋体" panose="02010600030101010101" pitchFamily="2" charset="-122"/>
              <a:ea typeface="宋体" panose="02010600030101010101" pitchFamily="2" charset="-122"/>
              <a:cs typeface="宋体" panose="02010600030101010101" pitchFamily="2" charset="-122"/>
            </a:endParaRPr>
          </a:p>
          <a:p>
            <a:pPr lvl="2"/>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发送查询和更新</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lvl="2"/>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取回结果</a:t>
            </a:r>
            <a:r>
              <a:rPr lang="en-US" altLang="zh-CN" sz="2000">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000">
              <a:latin typeface="宋体" panose="02010600030101010101" pitchFamily="2" charset="-122"/>
              <a:ea typeface="宋体" panose="02010600030101010101" pitchFamily="2" charset="-122"/>
              <a:cs typeface="宋体" panose="02010600030101010101" pitchFamily="2" charset="-122"/>
            </a:endParaRPr>
          </a:p>
          <a:p>
            <a:pPr>
              <a:buNone/>
            </a:pP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诸如 </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GUI, spreadsheets</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电子制表软件</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 etc.</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等应用程序可以使用</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ODBC</a:t>
            </a:r>
            <a:endParaRPr lang="en-US" altLang="zh-CN" sz="2400">
              <a:latin typeface="宋体" panose="02010600030101010101" pitchFamily="2" charset="-122"/>
              <a:ea typeface="宋体" panose="02010600030101010101" pitchFamily="2" charset="-122"/>
              <a:cs typeface="宋体" panose="02010600030101010101" pitchFamily="2" charset="-122"/>
            </a:endParaRPr>
          </a:p>
          <a:p>
            <a:pPr>
              <a:buNone/>
            </a:pPr>
            <a:r>
              <a:rPr lang="en-US" altLang="en-US" dirty="0">
                <a:ea typeface="MS PGothic" panose="020B0600070205080204" pitchFamily="34" charset="-128"/>
              </a:rPr>
              <a:t> </a:t>
            </a:r>
            <a:endParaRPr lang="en-US" altLang="en-US" dirty="0">
              <a:ea typeface="MS PGothic" panose="020B0600070205080204" pitchFamily="34" charset="-128"/>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83" name="文本占位符 481282"/>
          <p:cNvSpPr>
            <a:spLocks noGrp="1"/>
          </p:cNvSpPr>
          <p:nvPr>
            <p:ph type="body" idx="4294967295"/>
          </p:nvPr>
        </p:nvSpPr>
        <p:spPr>
          <a:xfrm>
            <a:off x="841375" y="1135063"/>
            <a:ext cx="7848600" cy="4876800"/>
          </a:xfrm>
        </p:spPr>
        <p:txBody>
          <a:bodyPr/>
          <a:p>
            <a:r>
              <a:rPr lang="zh-CN" altLang="en-US" sz="2400" dirty="0">
                <a:latin typeface="宋体" panose="02010600030101010101" pitchFamily="2" charset="-122"/>
                <a:ea typeface="宋体" panose="02010600030101010101" pitchFamily="2" charset="-122"/>
                <a:cs typeface="宋体" panose="02010600030101010101" pitchFamily="2" charset="-122"/>
              </a:rPr>
              <a:t>每个支持</a:t>
            </a:r>
            <a:r>
              <a:rPr lang="en-US" altLang="zh-CN" sz="2400">
                <a:latin typeface="宋体" panose="02010600030101010101" pitchFamily="2" charset="-122"/>
                <a:ea typeface="宋体" panose="02010600030101010101" pitchFamily="2" charset="-122"/>
                <a:cs typeface="宋体" panose="02010600030101010101" pitchFamily="2" charset="-122"/>
              </a:rPr>
              <a:t>ODBC</a:t>
            </a:r>
            <a:r>
              <a:rPr lang="zh-CN" altLang="en-US" sz="2400" dirty="0">
                <a:latin typeface="宋体" panose="02010600030101010101" pitchFamily="2" charset="-122"/>
                <a:ea typeface="宋体" panose="02010600030101010101" pitchFamily="2" charset="-122"/>
                <a:cs typeface="宋体" panose="02010600030101010101" pitchFamily="2" charset="-122"/>
              </a:rPr>
              <a:t>的数据库系统提供一个驱动程序库</a:t>
            </a:r>
            <a:r>
              <a:rPr lang="zh-CN" altLang="en-US" sz="2400">
                <a:latin typeface="宋体" panose="02010600030101010101" pitchFamily="2" charset="-122"/>
                <a:ea typeface="宋体" panose="02010600030101010101" pitchFamily="2" charset="-122"/>
                <a:cs typeface="宋体" panose="02010600030101010101" pitchFamily="2" charset="-122"/>
              </a:rPr>
              <a:t> </a:t>
            </a:r>
            <a:r>
              <a:rPr lang="en-US" altLang="zh-CN" sz="2400">
                <a:latin typeface="宋体" panose="02010600030101010101" pitchFamily="2" charset="-122"/>
                <a:ea typeface="宋体" panose="02010600030101010101" pitchFamily="2" charset="-122"/>
                <a:cs typeface="宋体" panose="02010600030101010101" pitchFamily="2" charset="-122"/>
              </a:rPr>
              <a:t>a “driver” library </a:t>
            </a:r>
            <a:r>
              <a:rPr lang="zh-CN" altLang="en-US" sz="2400" dirty="0">
                <a:latin typeface="宋体" panose="02010600030101010101" pitchFamily="2" charset="-122"/>
                <a:ea typeface="宋体" panose="02010600030101010101" pitchFamily="2" charset="-122"/>
                <a:cs typeface="宋体" panose="02010600030101010101" pitchFamily="2" charset="-122"/>
              </a:rPr>
              <a:t>，它必须连接到客户程序</a:t>
            </a:r>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宋体" panose="02010600030101010101" pitchFamily="2" charset="-122"/>
              </a:rPr>
              <a:t>当客户程序做出</a:t>
            </a:r>
            <a:r>
              <a:rPr lang="en-US" altLang="zh-CN" sz="2400">
                <a:latin typeface="宋体" panose="02010600030101010101" pitchFamily="2" charset="-122"/>
                <a:ea typeface="宋体" panose="02010600030101010101" pitchFamily="2" charset="-122"/>
                <a:cs typeface="宋体" panose="02010600030101010101" pitchFamily="2" charset="-122"/>
              </a:rPr>
              <a:t>ODBC API</a:t>
            </a:r>
            <a:r>
              <a:rPr lang="zh-CN" altLang="en-US" sz="2400" dirty="0">
                <a:latin typeface="宋体" panose="02010600030101010101" pitchFamily="2" charset="-122"/>
                <a:ea typeface="宋体" panose="02010600030101010101" pitchFamily="2" charset="-122"/>
                <a:cs typeface="宋体" panose="02010600030101010101" pitchFamily="2" charset="-122"/>
              </a:rPr>
              <a:t>调用时</a:t>
            </a:r>
            <a:r>
              <a:rPr lang="en-US" altLang="zh-CN" sz="2400">
                <a:latin typeface="宋体" panose="02010600030101010101" pitchFamily="2" charset="-122"/>
                <a:ea typeface="宋体" panose="02010600030101010101" pitchFamily="2" charset="-122"/>
                <a:cs typeface="宋体" panose="02010600030101010101" pitchFamily="2" charset="-122"/>
              </a:rPr>
              <a:t>,</a:t>
            </a:r>
            <a:r>
              <a:rPr lang="zh-CN" altLang="en-US" sz="2400" dirty="0">
                <a:latin typeface="宋体" panose="02010600030101010101" pitchFamily="2" charset="-122"/>
                <a:ea typeface="宋体" panose="02010600030101010101" pitchFamily="2" charset="-122"/>
                <a:cs typeface="宋体" panose="02010600030101010101" pitchFamily="2" charset="-122"/>
              </a:rPr>
              <a:t>库中的代码和服务器通讯以执行请求的动作并取回结果</a:t>
            </a:r>
            <a:r>
              <a:rPr lang="en-US" altLang="zh-CN" sz="2400">
                <a:latin typeface="宋体" panose="02010600030101010101" pitchFamily="2" charset="-122"/>
                <a:ea typeface="宋体" panose="02010600030101010101" pitchFamily="2" charset="-122"/>
                <a:cs typeface="宋体" panose="02010600030101010101" pitchFamily="2" charset="-122"/>
              </a:rPr>
              <a:t>.</a:t>
            </a:r>
            <a:endParaRPr lang="en-US" altLang="zh-CN" sz="2400">
              <a:latin typeface="宋体" panose="02010600030101010101" pitchFamily="2" charset="-122"/>
              <a:ea typeface="宋体" panose="02010600030101010101" pitchFamily="2" charset="-122"/>
              <a:cs typeface="宋体" panose="02010600030101010101" pitchFamily="2" charset="-122"/>
            </a:endParaRPr>
          </a:p>
          <a:p>
            <a:r>
              <a:rPr lang="en-US" altLang="zh-CN" sz="2400">
                <a:latin typeface="宋体" panose="02010600030101010101" pitchFamily="2" charset="-122"/>
                <a:ea typeface="宋体" panose="02010600030101010101" pitchFamily="2" charset="-122"/>
                <a:cs typeface="宋体" panose="02010600030101010101" pitchFamily="2" charset="-122"/>
              </a:rPr>
              <a:t>ODBC </a:t>
            </a:r>
            <a:r>
              <a:rPr lang="zh-CN" altLang="en-US" sz="2400" dirty="0">
                <a:latin typeface="宋体" panose="02010600030101010101" pitchFamily="2" charset="-122"/>
                <a:ea typeface="宋体" panose="02010600030101010101" pitchFamily="2" charset="-122"/>
                <a:cs typeface="宋体" panose="02010600030101010101" pitchFamily="2" charset="-122"/>
              </a:rPr>
              <a:t>程序首先分配</a:t>
            </a:r>
            <a:r>
              <a:rPr lang="zh-CN" altLang="en-US" sz="2400">
                <a:latin typeface="宋体" panose="02010600030101010101" pitchFamily="2" charset="-122"/>
                <a:ea typeface="宋体" panose="02010600030101010101" pitchFamily="2" charset="-122"/>
                <a:cs typeface="宋体" panose="02010600030101010101" pitchFamily="2" charset="-122"/>
              </a:rPr>
              <a:t> </a:t>
            </a:r>
            <a:r>
              <a:rPr lang="en-US" altLang="zh-CN" sz="2400">
                <a:latin typeface="宋体" panose="02010600030101010101" pitchFamily="2" charset="-122"/>
                <a:ea typeface="宋体" panose="02010600030101010101" pitchFamily="2" charset="-122"/>
                <a:cs typeface="宋体" panose="02010600030101010101" pitchFamily="2" charset="-122"/>
              </a:rPr>
              <a:t>SQL</a:t>
            </a:r>
            <a:r>
              <a:rPr lang="zh-CN" altLang="en-US" sz="2400" dirty="0">
                <a:latin typeface="宋体" panose="02010600030101010101" pitchFamily="2" charset="-122"/>
                <a:ea typeface="宋体" panose="02010600030101010101" pitchFamily="2" charset="-122"/>
                <a:cs typeface="宋体" panose="02010600030101010101" pitchFamily="2" charset="-122"/>
              </a:rPr>
              <a:t>环境，然后是数据库连接句柄</a:t>
            </a:r>
            <a:r>
              <a:rPr lang="en-US" altLang="zh-CN" sz="2400">
                <a:latin typeface="宋体" panose="02010600030101010101" pitchFamily="2" charset="-122"/>
                <a:ea typeface="宋体" panose="02010600030101010101" pitchFamily="2" charset="-122"/>
                <a:cs typeface="宋体" panose="02010600030101010101" pitchFamily="2" charset="-122"/>
              </a:rPr>
              <a:t>.</a:t>
            </a:r>
            <a:endParaRPr lang="en-US" altLang="zh-CN" sz="2400">
              <a:latin typeface="宋体" panose="02010600030101010101" pitchFamily="2" charset="-122"/>
              <a:ea typeface="宋体" panose="02010600030101010101" pitchFamily="2" charset="-122"/>
              <a:cs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宋体" panose="02010600030101010101" pitchFamily="2" charset="-122"/>
              </a:rPr>
              <a:t>打开数据库连接使用</a:t>
            </a:r>
            <a:r>
              <a:rPr lang="zh-CN" altLang="en-US" sz="2400">
                <a:latin typeface="宋体" panose="02010600030101010101" pitchFamily="2" charset="-122"/>
                <a:ea typeface="宋体" panose="02010600030101010101" pitchFamily="2" charset="-122"/>
                <a:cs typeface="宋体" panose="02010600030101010101" pitchFamily="2" charset="-122"/>
              </a:rPr>
              <a:t> </a:t>
            </a:r>
            <a:r>
              <a:rPr lang="en-US" altLang="zh-CN" sz="2400" dirty="0" err="1">
                <a:latin typeface="宋体" panose="02010600030101010101" pitchFamily="2" charset="-122"/>
                <a:ea typeface="宋体" panose="02010600030101010101" pitchFamily="2" charset="-122"/>
                <a:cs typeface="宋体" panose="02010600030101010101" pitchFamily="2" charset="-122"/>
              </a:rPr>
              <a:t>SQLConnect</a:t>
            </a:r>
            <a:r>
              <a:rPr lang="en-US" altLang="zh-CN" sz="2400">
                <a:latin typeface="宋体" panose="02010600030101010101" pitchFamily="2" charset="-122"/>
                <a:ea typeface="宋体" panose="02010600030101010101" pitchFamily="2" charset="-122"/>
                <a:cs typeface="宋体" panose="02010600030101010101" pitchFamily="2" charset="-122"/>
              </a:rPr>
              <a:t>().</a:t>
            </a:r>
            <a:r>
              <a:rPr lang="zh-CN" altLang="en-US" sz="2400" dirty="0">
                <a:latin typeface="宋体" panose="02010600030101010101" pitchFamily="2" charset="-122"/>
                <a:ea typeface="宋体" panose="02010600030101010101" pitchFamily="2" charset="-122"/>
                <a:cs typeface="宋体" panose="02010600030101010101" pitchFamily="2" charset="-122"/>
              </a:rPr>
              <a:t>参数为</a:t>
            </a:r>
            <a:r>
              <a:rPr lang="en-US" altLang="zh-CN" sz="2400">
                <a:latin typeface="宋体" panose="02010600030101010101" pitchFamily="2" charset="-122"/>
                <a:ea typeface="宋体" panose="02010600030101010101" pitchFamily="2" charset="-122"/>
                <a:cs typeface="宋体" panose="02010600030101010101" pitchFamily="2" charset="-122"/>
              </a:rPr>
              <a:t>:</a:t>
            </a:r>
            <a:endParaRPr lang="en-US" altLang="zh-CN" sz="2400">
              <a:latin typeface="宋体" panose="02010600030101010101" pitchFamily="2" charset="-122"/>
              <a:ea typeface="宋体" panose="02010600030101010101" pitchFamily="2" charset="-122"/>
              <a:cs typeface="宋体" panose="02010600030101010101" pitchFamily="2" charset="-122"/>
            </a:endParaRPr>
          </a:p>
          <a:p>
            <a:pPr lvl="1"/>
            <a:r>
              <a:rPr lang="zh-CN" altLang="en-US" sz="2000" dirty="0">
                <a:latin typeface="宋体" panose="02010600030101010101" pitchFamily="2" charset="-122"/>
                <a:ea typeface="宋体" panose="02010600030101010101" pitchFamily="2" charset="-122"/>
                <a:cs typeface="宋体" panose="02010600030101010101" pitchFamily="2" charset="-122"/>
              </a:rPr>
              <a:t>连接句柄</a:t>
            </a:r>
            <a:r>
              <a:rPr lang="en-US" altLang="zh-CN" sz="2000">
                <a:latin typeface="宋体" panose="02010600030101010101" pitchFamily="2" charset="-122"/>
                <a:ea typeface="宋体" panose="02010600030101010101" pitchFamily="2" charset="-122"/>
                <a:cs typeface="宋体" panose="02010600030101010101" pitchFamily="2" charset="-122"/>
              </a:rPr>
              <a:t>,</a:t>
            </a:r>
            <a:endParaRPr lang="en-US" altLang="zh-CN" sz="2000">
              <a:latin typeface="宋体" panose="02010600030101010101" pitchFamily="2" charset="-122"/>
              <a:ea typeface="宋体" panose="02010600030101010101" pitchFamily="2" charset="-122"/>
              <a:cs typeface="宋体" panose="02010600030101010101" pitchFamily="2" charset="-122"/>
            </a:endParaRPr>
          </a:p>
          <a:p>
            <a:pPr lvl="1"/>
            <a:r>
              <a:rPr lang="zh-CN" altLang="en-US" sz="2000" dirty="0">
                <a:latin typeface="宋体" panose="02010600030101010101" pitchFamily="2" charset="-122"/>
                <a:ea typeface="宋体" panose="02010600030101010101" pitchFamily="2" charset="-122"/>
                <a:cs typeface="宋体" panose="02010600030101010101" pitchFamily="2" charset="-122"/>
              </a:rPr>
              <a:t>要连接的服务器</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lvl="1"/>
            <a:r>
              <a:rPr lang="zh-CN" altLang="en-US" sz="2000" dirty="0">
                <a:latin typeface="宋体" panose="02010600030101010101" pitchFamily="2" charset="-122"/>
                <a:ea typeface="宋体" panose="02010600030101010101" pitchFamily="2" charset="-122"/>
                <a:cs typeface="宋体" panose="02010600030101010101" pitchFamily="2" charset="-122"/>
              </a:rPr>
              <a:t>用户标识符</a:t>
            </a:r>
            <a:r>
              <a:rPr lang="en-US" altLang="zh-CN" sz="2000">
                <a:latin typeface="宋体" panose="02010600030101010101" pitchFamily="2" charset="-122"/>
                <a:ea typeface="宋体" panose="02010600030101010101" pitchFamily="2" charset="-122"/>
                <a:cs typeface="宋体" panose="02010600030101010101" pitchFamily="2" charset="-122"/>
              </a:rPr>
              <a:t>, </a:t>
            </a:r>
            <a:endParaRPr lang="en-US" altLang="zh-CN" sz="2000">
              <a:latin typeface="宋体" panose="02010600030101010101" pitchFamily="2" charset="-122"/>
              <a:ea typeface="宋体" panose="02010600030101010101" pitchFamily="2" charset="-122"/>
              <a:cs typeface="宋体" panose="02010600030101010101" pitchFamily="2" charset="-122"/>
            </a:endParaRPr>
          </a:p>
          <a:p>
            <a:pPr lvl="1"/>
            <a:r>
              <a:rPr lang="zh-CN" altLang="en-US" sz="2000" dirty="0">
                <a:latin typeface="宋体" panose="02010600030101010101" pitchFamily="2" charset="-122"/>
                <a:ea typeface="宋体" panose="02010600030101010101" pitchFamily="2" charset="-122"/>
                <a:cs typeface="宋体" panose="02010600030101010101" pitchFamily="2" charset="-122"/>
              </a:rPr>
              <a:t>密码 </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宋体" panose="02010600030101010101" pitchFamily="2" charset="-122"/>
              </a:rPr>
              <a:t>还必须指定参数的类型</a:t>
            </a:r>
            <a:r>
              <a:rPr lang="en-US" altLang="zh-CN" sz="2400">
                <a:latin typeface="宋体" panose="02010600030101010101" pitchFamily="2" charset="-122"/>
                <a:ea typeface="宋体" panose="02010600030101010101" pitchFamily="2" charset="-122"/>
                <a:cs typeface="宋体" panose="02010600030101010101" pitchFamily="2" charset="-122"/>
              </a:rPr>
              <a:t>:</a:t>
            </a:r>
            <a:endParaRPr lang="en-US" altLang="zh-CN" sz="2400">
              <a:latin typeface="宋体" panose="02010600030101010101" pitchFamily="2" charset="-122"/>
              <a:ea typeface="宋体" panose="02010600030101010101" pitchFamily="2" charset="-122"/>
              <a:cs typeface="宋体" panose="02010600030101010101" pitchFamily="2" charset="-122"/>
            </a:endParaRPr>
          </a:p>
          <a:p>
            <a:pPr lvl="1"/>
            <a:r>
              <a:rPr lang="en-US" altLang="zh-CN" sz="2000">
                <a:latin typeface="宋体" panose="02010600030101010101" pitchFamily="2" charset="-122"/>
                <a:ea typeface="宋体" panose="02010600030101010101" pitchFamily="2" charset="-122"/>
                <a:cs typeface="宋体" panose="02010600030101010101" pitchFamily="2" charset="-122"/>
              </a:rPr>
              <a:t>SQL_NTS</a:t>
            </a:r>
            <a:r>
              <a:rPr lang="zh-CN" altLang="en-US" sz="2000" dirty="0">
                <a:latin typeface="宋体" panose="02010600030101010101" pitchFamily="2" charset="-122"/>
                <a:ea typeface="宋体" panose="02010600030101010101" pitchFamily="2" charset="-122"/>
                <a:cs typeface="宋体" panose="02010600030101010101" pitchFamily="2" charset="-122"/>
              </a:rPr>
              <a:t>表示前面的参数是一个</a:t>
            </a:r>
            <a:r>
              <a:rPr lang="en-US" altLang="zh-CN" sz="2000">
                <a:latin typeface="宋体" panose="02010600030101010101" pitchFamily="2" charset="-122"/>
                <a:ea typeface="宋体" panose="02010600030101010101" pitchFamily="2" charset="-122"/>
                <a:cs typeface="宋体" panose="02010600030101010101" pitchFamily="2" charset="-122"/>
              </a:rPr>
              <a:t>null</a:t>
            </a:r>
            <a:r>
              <a:rPr lang="zh-CN" altLang="en-US" sz="2000" dirty="0">
                <a:latin typeface="宋体" panose="02010600030101010101" pitchFamily="2" charset="-122"/>
                <a:ea typeface="宋体" panose="02010600030101010101" pitchFamily="2" charset="-122"/>
                <a:cs typeface="宋体" panose="02010600030101010101" pitchFamily="2" charset="-122"/>
              </a:rPr>
              <a:t>结尾的字符串</a:t>
            </a:r>
            <a:r>
              <a:rPr lang="en-US" altLang="zh-CN" sz="2000">
                <a:latin typeface="宋体" panose="02010600030101010101" pitchFamily="2" charset="-122"/>
                <a:ea typeface="宋体" panose="02010600030101010101" pitchFamily="2" charset="-122"/>
                <a:cs typeface="宋体" panose="02010600030101010101" pitchFamily="2" charset="-122"/>
              </a:rPr>
              <a:t>.</a:t>
            </a:r>
            <a:endParaRPr lang="en-US" altLang="zh-CN" sz="2000">
              <a:latin typeface="宋体" panose="02010600030101010101" pitchFamily="2" charset="-122"/>
              <a:ea typeface="宋体" panose="02010600030101010101" pitchFamily="2" charset="-122"/>
              <a:cs typeface="宋体" panose="02010600030101010101" pitchFamily="2" charset="-122"/>
            </a:endParaRPr>
          </a:p>
          <a:p>
            <a:endParaRPr lang="en-US" altLang="zh-CN" sz="2000">
              <a:latin typeface="宋体" panose="02010600030101010101" pitchFamily="2" charset="-122"/>
              <a:ea typeface="宋体" panose="02010600030101010101" pitchFamily="2" charset="-122"/>
              <a:cs typeface="宋体" panose="02010600030101010101" pitchFamily="2" charset="-122"/>
            </a:endParaRPr>
          </a:p>
        </p:txBody>
      </p:sp>
      <p:sp>
        <p:nvSpPr>
          <p:cNvPr id="481284" name="标题 481283"/>
          <p:cNvSpPr>
            <a:spLocks noGrp="1"/>
          </p:cNvSpPr>
          <p:nvPr>
            <p:ph type="title"/>
          </p:nvPr>
        </p:nvSpPr>
        <p:spPr/>
        <p:txBody>
          <a:bodyPr anchor="ctr" anchorCtr="0"/>
          <a:p>
            <a:endParaRPr lang="en-US" altLang="zh-CN" sz="240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5.1.4 </a:t>
            </a:r>
            <a:r>
              <a:rPr lang="zh-CN" altLang="en-US">
                <a:effectLst>
                  <a:outerShdw blurRad="38100" dist="38100" dir="2700000" algn="tl">
                    <a:srgbClr val="C0C0C0"/>
                  </a:outerShdw>
                </a:effectLst>
              </a:rPr>
              <a:t>嵌入式</a:t>
            </a:r>
            <a:r>
              <a:rPr lang="en-US" altLang="en-US">
                <a:effectLst>
                  <a:outerShdw blurRad="38100" dist="38100" dir="2700000" algn="tl">
                    <a:srgbClr val="C0C0C0"/>
                  </a:outerShdw>
                </a:effectLst>
              </a:rPr>
              <a:t> SQL</a:t>
            </a:r>
            <a:endParaRPr lang="en-US" altLang="en-US">
              <a:effectLst>
                <a:outerShdw blurRad="38100" dist="38100" dir="2700000" algn="tl">
                  <a:srgbClr val="C0C0C0"/>
                </a:outerShdw>
              </a:effectLst>
            </a:endParaRPr>
          </a:p>
        </p:txBody>
      </p:sp>
      <p:sp>
        <p:nvSpPr>
          <p:cNvPr id="27651" name="Rectangle 3"/>
          <p:cNvSpPr>
            <a:spLocks noGrp="1" noChangeArrowheads="1"/>
          </p:cNvSpPr>
          <p:nvPr>
            <p:ph type="body" idx="1"/>
          </p:nvPr>
        </p:nvSpPr>
        <p:spPr>
          <a:xfrm>
            <a:off x="768350" y="1180730"/>
            <a:ext cx="8105775" cy="4858120"/>
          </a:xfrm>
        </p:spPr>
        <p:txBody>
          <a:bodyPr/>
          <a:lstStyle/>
          <a:p>
            <a:pPr defTabSz="914400">
              <a:tabLst>
                <a:tab pos="744855" algn="l"/>
              </a:tabLst>
            </a:pPr>
            <a:r>
              <a:rPr lang="en-US" altLang="zh-CN" sz="2400">
                <a:latin typeface="宋体" panose="02010600030101010101" pitchFamily="2" charset="-122"/>
                <a:ea typeface="宋体" panose="02010600030101010101" pitchFamily="2" charset="-122"/>
                <a:cs typeface="宋体" panose="02010600030101010101" pitchFamily="2" charset="-122"/>
                <a:sym typeface="+mn-ea"/>
              </a:rPr>
              <a:t>SQL</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标准定义了</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SQL</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在各种程序设计语言如</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C, Java, and Cobol </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中的嵌入</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defTabSz="914400">
              <a:tabLst>
                <a:tab pos="744855" algn="l"/>
              </a:tabLst>
            </a:pPr>
            <a:r>
              <a:rPr lang="en-US" altLang="zh-CN" sz="2400">
                <a:latin typeface="宋体" panose="02010600030101010101" pitchFamily="2" charset="-122"/>
                <a:ea typeface="宋体" panose="02010600030101010101" pitchFamily="2" charset="-122"/>
                <a:cs typeface="宋体" panose="02010600030101010101" pitchFamily="2" charset="-122"/>
                <a:sym typeface="+mn-ea"/>
              </a:rPr>
              <a:t>SQL</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查询所嵌入的语言被称为宿主语言</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宿主语言所许可的</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SQL</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结构组成</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i="1">
                <a:latin typeface="宋体" panose="02010600030101010101" pitchFamily="2" charset="-122"/>
                <a:ea typeface="宋体" panose="02010600030101010101" pitchFamily="2" charset="-122"/>
                <a:cs typeface="宋体" panose="02010600030101010101" pitchFamily="2" charset="-122"/>
                <a:sym typeface="+mn-ea"/>
              </a:rPr>
              <a:t>embedded </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SQL.</a:t>
            </a:r>
            <a:endParaRPr lang="en-US" altLang="zh-CN" sz="2400">
              <a:latin typeface="宋体" panose="02010600030101010101" pitchFamily="2" charset="-122"/>
              <a:ea typeface="宋体" panose="02010600030101010101" pitchFamily="2" charset="-122"/>
              <a:cs typeface="宋体" panose="02010600030101010101" pitchFamily="2" charset="-122"/>
            </a:endParaRPr>
          </a:p>
          <a:p>
            <a:pPr defTabSz="914400">
              <a:tabLst>
                <a:tab pos="744855" algn="l"/>
              </a:tabLst>
            </a:pPr>
            <a:r>
              <a:rPr lang="en-US" altLang="zh-CN" sz="2400" b="1">
                <a:solidFill>
                  <a:schemeClr val="tx2"/>
                </a:solidFill>
                <a:latin typeface="宋体" panose="02010600030101010101" pitchFamily="2" charset="-122"/>
                <a:ea typeface="宋体" panose="02010600030101010101" pitchFamily="2" charset="-122"/>
                <a:cs typeface="宋体" panose="02010600030101010101" pitchFamily="2" charset="-122"/>
                <a:sym typeface="+mn-ea"/>
              </a:rPr>
              <a:t>EXEC SQL</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语句用于识别对</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preprocessor</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的嵌入式</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SQL</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请求</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defTabSz="914400">
              <a:buNone/>
              <a:tabLst>
                <a:tab pos="744855" algn="l"/>
              </a:tabLst>
            </a:pPr>
            <a:r>
              <a:rPr lang="zh-CN" altLang="en-US">
                <a:latin typeface="宋体" panose="02010600030101010101" pitchFamily="2" charset="-122"/>
                <a:ea typeface="宋体" panose="02010600030101010101" pitchFamily="2" charset="-122"/>
                <a:cs typeface="宋体" panose="02010600030101010101" pitchFamily="2" charset="-122"/>
                <a:sym typeface="+mn-ea"/>
              </a:rPr>
              <a:t>		</a:t>
            </a:r>
            <a:r>
              <a:rPr lang="en-US" altLang="zh-CN" sz="2000">
                <a:latin typeface="宋体" panose="02010600030101010101" pitchFamily="2" charset="-122"/>
                <a:ea typeface="宋体" panose="02010600030101010101" pitchFamily="2" charset="-122"/>
                <a:cs typeface="宋体" panose="02010600030101010101" pitchFamily="2" charset="-122"/>
                <a:sym typeface="+mn-ea"/>
              </a:rPr>
              <a:t>EXEC SQL &lt;embedded SQL statement &gt; END_EXEC</a:t>
            </a:r>
            <a:endParaRPr lang="en-US" altLang="zh-CN" sz="2000">
              <a:latin typeface="宋体" panose="02010600030101010101" pitchFamily="2" charset="-122"/>
              <a:ea typeface="宋体" panose="02010600030101010101" pitchFamily="2" charset="-122"/>
              <a:cs typeface="宋体" panose="02010600030101010101" pitchFamily="2" charset="-122"/>
            </a:endParaRPr>
          </a:p>
          <a:p>
            <a:pPr defTabSz="914400">
              <a:buNone/>
              <a:tabLst>
                <a:tab pos="744855" algn="l"/>
              </a:tabLst>
            </a:pPr>
            <a:r>
              <a:rPr lang="en-US" altLang="zh-CN" sz="2000">
                <a:latin typeface="宋体" panose="02010600030101010101" pitchFamily="2" charset="-122"/>
                <a:ea typeface="宋体" panose="02010600030101010101" pitchFamily="2" charset="-122"/>
                <a:cs typeface="宋体" panose="02010600030101010101" pitchFamily="2" charset="-122"/>
                <a:sym typeface="+mn-ea"/>
              </a:rPr>
              <a:t>	Note: </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这会根据语言而变化</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 </a:t>
            </a:r>
            <a:r>
              <a:rPr lang="en-US" altLang="zh-CN" sz="2000">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例如有</a:t>
            </a:r>
            <a:r>
              <a:rPr lang="en-US" altLang="zh-CN" sz="2000">
                <a:latin typeface="宋体" panose="02010600030101010101" pitchFamily="2" charset="-122"/>
                <a:ea typeface="宋体" panose="02010600030101010101" pitchFamily="2" charset="-122"/>
                <a:cs typeface="宋体" panose="02010600030101010101" pitchFamily="2" charset="-122"/>
                <a:sym typeface="+mn-ea"/>
              </a:rPr>
              <a:t>, Java</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嵌入使用</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                      </a:t>
            </a:r>
            <a:r>
              <a:rPr lang="en-US" altLang="zh-CN" sz="2000">
                <a:latin typeface="宋体" panose="02010600030101010101" pitchFamily="2" charset="-122"/>
                <a:ea typeface="宋体" panose="02010600030101010101" pitchFamily="2" charset="-122"/>
                <a:cs typeface="宋体" panose="02010600030101010101" pitchFamily="2" charset="-122"/>
                <a:sym typeface="+mn-ea"/>
              </a:rPr>
              <a:t># SQL { …. }; ) </a:t>
            </a:r>
            <a:endParaRPr lang="en-US" altLang="en-US" sz="20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4114" name="标题 474113"/>
          <p:cNvSpPr>
            <a:spLocks noGrp="1"/>
          </p:cNvSpPr>
          <p:nvPr>
            <p:ph type="title"/>
          </p:nvPr>
        </p:nvSpPr>
        <p:spPr/>
        <p:txBody>
          <a:bodyPr anchor="ctr" anchorCtr="0"/>
          <a:p>
            <a:r>
              <a:rPr lang="zh-CN" altLang="en-US" sz="3200" dirty="0"/>
              <a:t>查询示例</a:t>
            </a:r>
            <a:endParaRPr lang="zh-CN" altLang="en-US" sz="3200"/>
          </a:p>
        </p:txBody>
      </p:sp>
      <p:sp>
        <p:nvSpPr>
          <p:cNvPr id="474115" name="文本占位符 474114"/>
          <p:cNvSpPr>
            <a:spLocks noGrp="1"/>
          </p:cNvSpPr>
          <p:nvPr>
            <p:ph type="body" idx="1"/>
          </p:nvPr>
        </p:nvSpPr>
        <p:spPr>
          <a:xfrm>
            <a:off x="828675" y="2233613"/>
            <a:ext cx="7970838" cy="3335337"/>
          </a:xfrm>
        </p:spPr>
        <p:txBody>
          <a:bodyPr/>
          <a:p>
            <a:pPr defTabSz="914400">
              <a:tabLst>
                <a:tab pos="967105" algn="l"/>
              </a:tabLst>
            </a:pPr>
            <a:r>
              <a:rPr lang="en-US" altLang="zh-CN" sz="2000">
                <a:solidFill>
                  <a:srgbClr val="0000FF"/>
                </a:solidFill>
              </a:rPr>
              <a:t>Specify the query in SQL and declare a </a:t>
            </a:r>
            <a:r>
              <a:rPr lang="en-US" altLang="zh-CN" sz="2000" i="1">
                <a:solidFill>
                  <a:srgbClr val="0000FF"/>
                </a:solidFill>
              </a:rPr>
              <a:t>cursor</a:t>
            </a:r>
            <a:r>
              <a:rPr lang="en-US" altLang="zh-CN" sz="2000">
                <a:solidFill>
                  <a:srgbClr val="0000FF"/>
                </a:solidFill>
              </a:rPr>
              <a:t>  for it</a:t>
            </a:r>
            <a:endParaRPr lang="en-US" altLang="zh-CN" sz="2000">
              <a:solidFill>
                <a:srgbClr val="0000FF"/>
              </a:solidFill>
            </a:endParaRPr>
          </a:p>
          <a:p>
            <a:pPr defTabSz="914400">
              <a:buNone/>
              <a:tabLst>
                <a:tab pos="967105" algn="l"/>
              </a:tabLst>
            </a:pPr>
            <a:r>
              <a:rPr lang="en-US" altLang="zh-CN" sz="2000"/>
              <a:t>       EXEC SQL</a:t>
            </a:r>
            <a:endParaRPr lang="en-US" altLang="zh-CN" sz="2000"/>
          </a:p>
          <a:p>
            <a:pPr defTabSz="914400">
              <a:buNone/>
              <a:tabLst>
                <a:tab pos="967105" algn="l"/>
              </a:tabLst>
            </a:pPr>
            <a:r>
              <a:rPr lang="en-US" altLang="zh-CN" sz="2000"/>
              <a:t>	    </a:t>
            </a:r>
            <a:r>
              <a:rPr lang="en-US" altLang="zh-CN" sz="2000" b="1"/>
              <a:t>declare </a:t>
            </a:r>
            <a:r>
              <a:rPr lang="en-US" altLang="zh-CN" sz="2000" i="1"/>
              <a:t>c</a:t>
            </a:r>
            <a:r>
              <a:rPr lang="en-US" altLang="zh-CN" sz="2000" b="1"/>
              <a:t> cursor for </a:t>
            </a:r>
            <a:br>
              <a:rPr lang="en-US" altLang="zh-CN" sz="2000" b="1"/>
            </a:br>
            <a:r>
              <a:rPr lang="en-US" altLang="zh-CN" sz="2000" b="1"/>
              <a:t>    select </a:t>
            </a:r>
            <a:r>
              <a:rPr lang="en-US" altLang="zh-CN" sz="2000" i="1" err="1"/>
              <a:t>depositor.customer_name</a:t>
            </a:r>
            <a:r>
              <a:rPr lang="en-US" altLang="zh-CN" sz="2000" i="1"/>
              <a:t>, customer_city</a:t>
            </a:r>
            <a:br>
              <a:rPr lang="en-US" altLang="zh-CN" sz="2000" i="1"/>
            </a:br>
            <a:r>
              <a:rPr lang="en-US" altLang="zh-CN" sz="2000" i="1"/>
              <a:t>    </a:t>
            </a:r>
            <a:r>
              <a:rPr lang="en-US" altLang="zh-CN" sz="2000" b="1"/>
              <a:t>from </a:t>
            </a:r>
            <a:r>
              <a:rPr lang="en-US" altLang="zh-CN" sz="2000" i="1"/>
              <a:t>depositor, customer, account</a:t>
            </a:r>
            <a:br>
              <a:rPr lang="en-US" altLang="zh-CN" sz="2000" i="1"/>
            </a:br>
            <a:r>
              <a:rPr lang="en-US" altLang="zh-CN" sz="2000" i="1"/>
              <a:t>    </a:t>
            </a:r>
            <a:r>
              <a:rPr lang="en-US" altLang="zh-CN" sz="2000" b="1"/>
              <a:t>where </a:t>
            </a:r>
            <a:r>
              <a:rPr lang="en-US" altLang="zh-CN" sz="2000" i="1"/>
              <a:t>depositor.customer_name = customer.customer_name        </a:t>
            </a:r>
            <a:br>
              <a:rPr lang="en-US" altLang="zh-CN" sz="2000" i="1"/>
            </a:br>
            <a:r>
              <a:rPr lang="en-US" altLang="zh-CN" sz="2000" i="1"/>
              <a:t>         </a:t>
            </a:r>
            <a:r>
              <a:rPr lang="en-US" altLang="zh-CN" sz="2000" b="1"/>
              <a:t>and</a:t>
            </a:r>
            <a:r>
              <a:rPr lang="en-US" altLang="zh-CN" sz="2000" i="1"/>
              <a:t> depositor account_number = account.account_number</a:t>
            </a:r>
            <a:br>
              <a:rPr lang="en-US" altLang="zh-CN" sz="2000" i="1"/>
            </a:br>
            <a:r>
              <a:rPr lang="en-US" altLang="zh-CN" sz="2000" i="1"/>
              <a:t>	</a:t>
            </a:r>
            <a:r>
              <a:rPr lang="en-US" altLang="zh-CN" sz="2000" b="1"/>
              <a:t>and </a:t>
            </a:r>
            <a:r>
              <a:rPr lang="en-US" altLang="zh-CN" sz="2000" i="1"/>
              <a:t>account.balance &gt; :amount</a:t>
            </a:r>
            <a:endParaRPr lang="en-US" altLang="zh-CN" sz="2000" i="1"/>
          </a:p>
          <a:p>
            <a:pPr defTabSz="914400">
              <a:buNone/>
              <a:tabLst>
                <a:tab pos="967105" algn="l"/>
              </a:tabLst>
            </a:pPr>
            <a:r>
              <a:rPr lang="en-US" altLang="zh-CN" sz="2000"/>
              <a:t>       END_EXEC</a:t>
            </a:r>
            <a:endParaRPr lang="en-US" altLang="zh-CN" sz="2000"/>
          </a:p>
          <a:p>
            <a:pPr defTabSz="914400">
              <a:buNone/>
              <a:tabLst>
                <a:tab pos="967105" algn="l"/>
              </a:tabLst>
            </a:pPr>
            <a:endParaRPr lang="en-US" altLang="zh-CN" sz="2000"/>
          </a:p>
        </p:txBody>
      </p:sp>
      <p:sp>
        <p:nvSpPr>
          <p:cNvPr id="474116" name="文本框 474115"/>
          <p:cNvSpPr txBox="1"/>
          <p:nvPr/>
        </p:nvSpPr>
        <p:spPr>
          <a:xfrm>
            <a:off x="841375" y="1135063"/>
            <a:ext cx="7239000" cy="1006475"/>
          </a:xfrm>
          <a:prstGeom prst="rect">
            <a:avLst/>
          </a:prstGeom>
          <a:noFill/>
          <a:ln w="9525">
            <a:noFill/>
          </a:ln>
        </p:spPr>
        <p:txBody>
          <a:bodyPr/>
          <a:p>
            <a:pPr marL="342900" indent="-342900" algn="l" defTabSz="914400" eaLnBrk="0" hangingPunct="0">
              <a:spcBef>
                <a:spcPct val="35000"/>
              </a:spcBef>
              <a:buClr>
                <a:schemeClr val="tx2"/>
              </a:buClr>
              <a:buSzPct val="90000"/>
              <a:buFont typeface="Monotype Sorts" pitchFamily="-65" charset="2"/>
              <a:buChar char="n"/>
              <a:tabLst>
                <a:tab pos="967105" algn="l"/>
              </a:tabLst>
            </a:pPr>
            <a:r>
              <a:rPr lang="zh-CN" altLang="en-US" sz="2400" b="0" dirty="0">
                <a:solidFill>
                  <a:schemeClr val="tx1"/>
                </a:solidFill>
                <a:latin typeface="Helvetica" panose="020B0604020202020204" pitchFamily="34" charset="0"/>
                <a:ea typeface="宋体" panose="02010600030101010101" pitchFamily="2" charset="-122"/>
              </a:rPr>
              <a:t>在一宿主语言内，查找在某些账户内大于变量</a:t>
            </a:r>
            <a:r>
              <a:rPr lang="en-US" altLang="zh-CN" sz="2400" b="0">
                <a:solidFill>
                  <a:schemeClr val="tx1"/>
                </a:solidFill>
                <a:latin typeface="Helvetica" panose="020B0604020202020204" pitchFamily="34" charset="0"/>
                <a:ea typeface="宋体" panose="02010600030101010101" pitchFamily="2" charset="-122"/>
              </a:rPr>
              <a:t>amount</a:t>
            </a:r>
            <a:r>
              <a:rPr lang="zh-CN" altLang="en-US" sz="2400" b="0" dirty="0">
                <a:solidFill>
                  <a:schemeClr val="tx1"/>
                </a:solidFill>
                <a:latin typeface="Helvetica" panose="020B0604020202020204" pitchFamily="34" charset="0"/>
                <a:ea typeface="宋体" panose="02010600030101010101" pitchFamily="2" charset="-122"/>
              </a:rPr>
              <a:t>的客户的名字和城市</a:t>
            </a:r>
            <a:r>
              <a:rPr lang="en-US" altLang="zh-CN" sz="2400" b="0">
                <a:solidFill>
                  <a:schemeClr val="tx1"/>
                </a:solidFill>
                <a:latin typeface="Helvetica" panose="020B0604020202020204" pitchFamily="34" charset="0"/>
                <a:ea typeface="宋体" panose="02010600030101010101" pitchFamily="2" charset="-122"/>
              </a:rPr>
              <a:t>.</a:t>
            </a:r>
            <a:endParaRPr lang="en-US" altLang="zh-CN" sz="2400" b="0">
              <a:solidFill>
                <a:schemeClr val="tx1"/>
              </a:solidFill>
              <a:latin typeface="Helvetica" panose="020B0604020202020204" pitchFamily="34"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5138" name="标题 475137"/>
          <p:cNvSpPr>
            <a:spLocks noGrp="1"/>
          </p:cNvSpPr>
          <p:nvPr>
            <p:ph type="title"/>
          </p:nvPr>
        </p:nvSpPr>
        <p:spPr/>
        <p:txBody>
          <a:bodyPr anchor="ctr" anchorCtr="0"/>
          <a:p>
            <a:r>
              <a:rPr lang="zh-CN" altLang="en-US" sz="2400" dirty="0"/>
              <a:t>嵌入式的</a:t>
            </a:r>
            <a:r>
              <a:rPr lang="en-US" altLang="zh-CN" sz="2400"/>
              <a:t>SQL (Cont.)</a:t>
            </a:r>
            <a:endParaRPr lang="en-US" altLang="zh-CN" sz="2400"/>
          </a:p>
        </p:txBody>
      </p:sp>
      <p:sp>
        <p:nvSpPr>
          <p:cNvPr id="475139" name="文本占位符 475138"/>
          <p:cNvSpPr>
            <a:spLocks noGrp="1"/>
          </p:cNvSpPr>
          <p:nvPr>
            <p:ph type="body" idx="1"/>
          </p:nvPr>
        </p:nvSpPr>
        <p:spPr>
          <a:xfrm>
            <a:off x="841375" y="1135063"/>
            <a:ext cx="7661275" cy="4903787"/>
          </a:xfrm>
        </p:spPr>
        <p:txBody>
          <a:bodyPr/>
          <a:p>
            <a:pPr defTabSz="914400">
              <a:tabLst>
                <a:tab pos="3140075" algn="ctr"/>
              </a:tabLst>
            </a:pPr>
            <a:r>
              <a:rPr lang="en-US" altLang="zh-CN" sz="2000" b="1">
                <a:solidFill>
                  <a:schemeClr val="tx2"/>
                </a:solidFill>
                <a:latin typeface="宋体" panose="02010600030101010101" pitchFamily="2" charset="-122"/>
                <a:ea typeface="宋体" panose="02010600030101010101" pitchFamily="2" charset="-122"/>
                <a:cs typeface="宋体" panose="02010600030101010101" pitchFamily="2" charset="-122"/>
              </a:rPr>
              <a:t>Open</a:t>
            </a:r>
            <a:r>
              <a:rPr lang="zh-CN" altLang="en-US" sz="2000" b="1" dirty="0">
                <a:solidFill>
                  <a:schemeClr val="tx2"/>
                </a:solidFill>
                <a:latin typeface="宋体" panose="02010600030101010101" pitchFamily="2" charset="-122"/>
                <a:ea typeface="宋体" panose="02010600030101010101" pitchFamily="2" charset="-122"/>
                <a:cs typeface="宋体" panose="02010600030101010101" pitchFamily="2" charset="-122"/>
              </a:rPr>
              <a:t>语句导致查询被求值</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defTabSz="914400">
              <a:buNone/>
              <a:tabLst>
                <a:tab pos="3140075" algn="ctr"/>
              </a:tabLst>
            </a:pPr>
            <a:r>
              <a:rPr lang="zh-CN" altLang="en-US" sz="2000">
                <a:latin typeface="宋体" panose="02010600030101010101" pitchFamily="2" charset="-122"/>
                <a:ea typeface="宋体" panose="02010600030101010101" pitchFamily="2" charset="-122"/>
                <a:cs typeface="宋体" panose="02010600030101010101" pitchFamily="2" charset="-122"/>
              </a:rPr>
              <a:t>		</a:t>
            </a:r>
            <a:r>
              <a:rPr lang="en-US" altLang="zh-CN" sz="2000">
                <a:latin typeface="宋体" panose="02010600030101010101" pitchFamily="2" charset="-122"/>
                <a:ea typeface="宋体" panose="02010600030101010101" pitchFamily="2" charset="-122"/>
                <a:cs typeface="宋体" panose="02010600030101010101" pitchFamily="2" charset="-122"/>
              </a:rPr>
              <a:t>EXEC SQL </a:t>
            </a:r>
            <a:r>
              <a:rPr lang="en-US" altLang="zh-CN" sz="2000" b="1">
                <a:latin typeface="宋体" panose="02010600030101010101" pitchFamily="2" charset="-122"/>
                <a:ea typeface="宋体" panose="02010600030101010101" pitchFamily="2" charset="-122"/>
                <a:cs typeface="宋体" panose="02010600030101010101" pitchFamily="2" charset="-122"/>
              </a:rPr>
              <a:t>open</a:t>
            </a:r>
            <a:r>
              <a:rPr lang="en-US" altLang="zh-CN" sz="2000">
                <a:latin typeface="宋体" panose="02010600030101010101" pitchFamily="2" charset="-122"/>
                <a:ea typeface="宋体" panose="02010600030101010101" pitchFamily="2" charset="-122"/>
                <a:cs typeface="宋体" panose="02010600030101010101" pitchFamily="2" charset="-122"/>
              </a:rPr>
              <a:t> </a:t>
            </a:r>
            <a:r>
              <a:rPr lang="en-US" altLang="zh-CN" sz="2000" i="1">
                <a:latin typeface="宋体" panose="02010600030101010101" pitchFamily="2" charset="-122"/>
                <a:ea typeface="宋体" panose="02010600030101010101" pitchFamily="2" charset="-122"/>
                <a:cs typeface="宋体" panose="02010600030101010101" pitchFamily="2" charset="-122"/>
              </a:rPr>
              <a:t>c</a:t>
            </a:r>
            <a:r>
              <a:rPr lang="en-US" altLang="zh-CN" sz="2000" b="1" i="1">
                <a:latin typeface="宋体" panose="02010600030101010101" pitchFamily="2" charset="-122"/>
                <a:ea typeface="宋体" panose="02010600030101010101" pitchFamily="2" charset="-122"/>
                <a:cs typeface="宋体" panose="02010600030101010101" pitchFamily="2" charset="-122"/>
              </a:rPr>
              <a:t> </a:t>
            </a:r>
            <a:r>
              <a:rPr lang="en-US" altLang="zh-CN" sz="2000">
                <a:latin typeface="宋体" panose="02010600030101010101" pitchFamily="2" charset="-122"/>
                <a:ea typeface="宋体" panose="02010600030101010101" pitchFamily="2" charset="-122"/>
                <a:cs typeface="宋体" panose="02010600030101010101" pitchFamily="2" charset="-122"/>
              </a:rPr>
              <a:t>END_EXEC</a:t>
            </a:r>
            <a:endParaRPr lang="en-US" altLang="zh-CN" sz="2000">
              <a:latin typeface="宋体" panose="02010600030101010101" pitchFamily="2" charset="-122"/>
              <a:ea typeface="宋体" panose="02010600030101010101" pitchFamily="2" charset="-122"/>
              <a:cs typeface="宋体" panose="02010600030101010101" pitchFamily="2" charset="-122"/>
            </a:endParaRPr>
          </a:p>
          <a:p>
            <a:pPr defTabSz="914400">
              <a:tabLst>
                <a:tab pos="3140075" algn="ctr"/>
              </a:tabLst>
            </a:pPr>
            <a:r>
              <a:rPr lang="en-US" altLang="zh-CN" sz="2000" b="1">
                <a:solidFill>
                  <a:schemeClr val="tx2"/>
                </a:solidFill>
                <a:latin typeface="宋体" panose="02010600030101010101" pitchFamily="2" charset="-122"/>
                <a:ea typeface="宋体" panose="02010600030101010101" pitchFamily="2" charset="-122"/>
                <a:cs typeface="宋体" panose="02010600030101010101" pitchFamily="2" charset="-122"/>
              </a:rPr>
              <a:t>Fetch</a:t>
            </a:r>
            <a:r>
              <a:rPr lang="zh-CN" altLang="en-US" sz="2000" b="1" dirty="0">
                <a:solidFill>
                  <a:schemeClr val="tx2"/>
                </a:solidFill>
                <a:latin typeface="宋体" panose="02010600030101010101" pitchFamily="2" charset="-122"/>
                <a:ea typeface="宋体" panose="02010600030101010101" pitchFamily="2" charset="-122"/>
                <a:cs typeface="宋体" panose="02010600030101010101" pitchFamily="2" charset="-122"/>
              </a:rPr>
              <a:t>语句</a:t>
            </a:r>
            <a:r>
              <a:rPr lang="zh-CN" altLang="en-US" sz="2000" b="1" dirty="0">
                <a:latin typeface="宋体" panose="02010600030101010101" pitchFamily="2" charset="-122"/>
                <a:ea typeface="宋体" panose="02010600030101010101" pitchFamily="2" charset="-122"/>
                <a:cs typeface="宋体" panose="02010600030101010101" pitchFamily="2" charset="-122"/>
              </a:rPr>
              <a:t> 导致在查询结果中的一个元组的值被放入宿主语言变量</a:t>
            </a:r>
            <a:r>
              <a:rPr lang="en-US" altLang="zh-CN" sz="2000">
                <a:latin typeface="宋体" panose="02010600030101010101" pitchFamily="2" charset="-122"/>
                <a:ea typeface="宋体" panose="02010600030101010101" pitchFamily="2" charset="-122"/>
                <a:cs typeface="宋体" panose="02010600030101010101" pitchFamily="2" charset="-122"/>
              </a:rPr>
              <a:t>.</a:t>
            </a:r>
            <a:endParaRPr lang="en-US" altLang="zh-CN" sz="2000">
              <a:latin typeface="宋体" panose="02010600030101010101" pitchFamily="2" charset="-122"/>
              <a:ea typeface="宋体" panose="02010600030101010101" pitchFamily="2" charset="-122"/>
              <a:cs typeface="宋体" panose="02010600030101010101" pitchFamily="2" charset="-122"/>
            </a:endParaRPr>
          </a:p>
          <a:p>
            <a:pPr defTabSz="914400">
              <a:buNone/>
              <a:tabLst>
                <a:tab pos="3140075" algn="ctr"/>
              </a:tabLst>
            </a:pPr>
            <a:r>
              <a:rPr lang="en-US" altLang="zh-CN" sz="2000">
                <a:latin typeface="宋体" panose="02010600030101010101" pitchFamily="2" charset="-122"/>
                <a:ea typeface="宋体" panose="02010600030101010101" pitchFamily="2" charset="-122"/>
                <a:cs typeface="宋体" panose="02010600030101010101" pitchFamily="2" charset="-122"/>
              </a:rPr>
              <a:t>		EXEC SQL</a:t>
            </a:r>
            <a:r>
              <a:rPr lang="en-US" altLang="zh-CN" sz="2000" b="1">
                <a:latin typeface="宋体" panose="02010600030101010101" pitchFamily="2" charset="-122"/>
                <a:ea typeface="宋体" panose="02010600030101010101" pitchFamily="2" charset="-122"/>
                <a:cs typeface="宋体" panose="02010600030101010101" pitchFamily="2" charset="-122"/>
              </a:rPr>
              <a:t> fetch </a:t>
            </a:r>
            <a:r>
              <a:rPr lang="en-US" altLang="zh-CN" sz="2000" i="1">
                <a:latin typeface="宋体" panose="02010600030101010101" pitchFamily="2" charset="-122"/>
                <a:ea typeface="宋体" panose="02010600030101010101" pitchFamily="2" charset="-122"/>
                <a:cs typeface="宋体" panose="02010600030101010101" pitchFamily="2" charset="-122"/>
              </a:rPr>
              <a:t>c </a:t>
            </a:r>
            <a:r>
              <a:rPr lang="en-US" altLang="zh-CN" sz="2000" b="1">
                <a:latin typeface="宋体" panose="02010600030101010101" pitchFamily="2" charset="-122"/>
                <a:ea typeface="宋体" panose="02010600030101010101" pitchFamily="2" charset="-122"/>
                <a:cs typeface="宋体" panose="02010600030101010101" pitchFamily="2" charset="-122"/>
              </a:rPr>
              <a:t>into </a:t>
            </a:r>
            <a:r>
              <a:rPr lang="en-US" altLang="zh-CN" sz="2000">
                <a:latin typeface="宋体" panose="02010600030101010101" pitchFamily="2" charset="-122"/>
                <a:ea typeface="宋体" panose="02010600030101010101" pitchFamily="2" charset="-122"/>
                <a:cs typeface="宋体" panose="02010600030101010101" pitchFamily="2" charset="-122"/>
              </a:rPr>
              <a:t>:</a:t>
            </a:r>
            <a:r>
              <a:rPr lang="en-US" altLang="zh-CN" sz="2000" i="1" err="1">
                <a:latin typeface="宋体" panose="02010600030101010101" pitchFamily="2" charset="-122"/>
                <a:ea typeface="宋体" panose="02010600030101010101" pitchFamily="2" charset="-122"/>
                <a:cs typeface="宋体" panose="02010600030101010101" pitchFamily="2" charset="-122"/>
              </a:rPr>
              <a:t>cn</a:t>
            </a:r>
            <a:r>
              <a:rPr lang="en-US" altLang="zh-CN" sz="2000" i="1">
                <a:latin typeface="宋体" panose="02010600030101010101" pitchFamily="2" charset="-122"/>
                <a:ea typeface="宋体" panose="02010600030101010101" pitchFamily="2" charset="-122"/>
                <a:cs typeface="宋体" panose="02010600030101010101" pitchFamily="2" charset="-122"/>
              </a:rPr>
              <a:t>, :cc</a:t>
            </a:r>
            <a:r>
              <a:rPr lang="en-US" altLang="zh-CN" sz="2000">
                <a:latin typeface="宋体" panose="02010600030101010101" pitchFamily="2" charset="-122"/>
                <a:ea typeface="宋体" panose="02010600030101010101" pitchFamily="2" charset="-122"/>
                <a:cs typeface="宋体" panose="02010600030101010101" pitchFamily="2" charset="-122"/>
              </a:rPr>
              <a:t> END_EXEC</a:t>
            </a:r>
            <a:br>
              <a:rPr lang="en-US" altLang="zh-CN" sz="2000">
                <a:latin typeface="宋体" panose="02010600030101010101" pitchFamily="2" charset="-122"/>
                <a:ea typeface="宋体" panose="02010600030101010101" pitchFamily="2" charset="-122"/>
                <a:cs typeface="宋体" panose="02010600030101010101" pitchFamily="2" charset="-122"/>
              </a:rPr>
            </a:br>
            <a:r>
              <a:rPr lang="zh-CN" altLang="en-US" sz="2000" dirty="0">
                <a:latin typeface="宋体" panose="02010600030101010101" pitchFamily="2" charset="-122"/>
                <a:ea typeface="宋体" panose="02010600030101010101" pitchFamily="2" charset="-122"/>
                <a:cs typeface="宋体" panose="02010600030101010101" pitchFamily="2" charset="-122"/>
              </a:rPr>
              <a:t>反复调用</a:t>
            </a:r>
            <a:r>
              <a:rPr lang="zh-CN" altLang="en-US" sz="2000">
                <a:latin typeface="宋体" panose="02010600030101010101" pitchFamily="2" charset="-122"/>
                <a:ea typeface="宋体" panose="02010600030101010101" pitchFamily="2" charset="-122"/>
                <a:cs typeface="宋体" panose="02010600030101010101" pitchFamily="2" charset="-122"/>
              </a:rPr>
              <a:t> </a:t>
            </a:r>
            <a:r>
              <a:rPr lang="en-US" altLang="zh-CN" sz="2000" b="1">
                <a:latin typeface="宋体" panose="02010600030101010101" pitchFamily="2" charset="-122"/>
                <a:ea typeface="宋体" panose="02010600030101010101" pitchFamily="2" charset="-122"/>
                <a:cs typeface="宋体" panose="02010600030101010101" pitchFamily="2" charset="-122"/>
              </a:rPr>
              <a:t>fetch</a:t>
            </a:r>
            <a:r>
              <a:rPr lang="zh-CN" altLang="en-US" sz="2000" b="1" dirty="0">
                <a:latin typeface="宋体" panose="02010600030101010101" pitchFamily="2" charset="-122"/>
                <a:ea typeface="宋体" panose="02010600030101010101" pitchFamily="2" charset="-122"/>
                <a:cs typeface="宋体" panose="02010600030101010101" pitchFamily="2" charset="-122"/>
              </a:rPr>
              <a:t>可以获得查询结果中的后继元</a:t>
            </a:r>
            <a:endParaRPr lang="zh-CN" altLang="en-US" sz="2000" b="1" dirty="0">
              <a:latin typeface="宋体" panose="02010600030101010101" pitchFamily="2" charset="-122"/>
              <a:ea typeface="宋体" panose="02010600030101010101" pitchFamily="2" charset="-122"/>
              <a:cs typeface="宋体" panose="02010600030101010101" pitchFamily="2" charset="-122"/>
            </a:endParaRPr>
          </a:p>
          <a:p>
            <a:pPr defTabSz="914400">
              <a:tabLst>
                <a:tab pos="3140075" algn="ctr"/>
              </a:tabLst>
            </a:pPr>
            <a:r>
              <a:rPr lang="zh-CN" altLang="en-US" sz="2000" dirty="0">
                <a:latin typeface="宋体" panose="02010600030101010101" pitchFamily="2" charset="-122"/>
                <a:ea typeface="宋体" panose="02010600030101010101" pitchFamily="2" charset="-122"/>
                <a:cs typeface="宋体" panose="02010600030101010101" pitchFamily="2" charset="-122"/>
              </a:rPr>
              <a:t>一个在</a:t>
            </a:r>
            <a:r>
              <a:rPr lang="en-US" altLang="zh-CN" sz="2000">
                <a:latin typeface="宋体" panose="02010600030101010101" pitchFamily="2" charset="-122"/>
                <a:ea typeface="宋体" panose="02010600030101010101" pitchFamily="2" charset="-122"/>
                <a:cs typeface="宋体" panose="02010600030101010101" pitchFamily="2" charset="-122"/>
              </a:rPr>
              <a:t>SQL</a:t>
            </a:r>
            <a:r>
              <a:rPr lang="zh-CN" altLang="en-US" sz="2000" dirty="0">
                <a:latin typeface="宋体" panose="02010600030101010101" pitchFamily="2" charset="-122"/>
                <a:ea typeface="宋体" panose="02010600030101010101" pitchFamily="2" charset="-122"/>
                <a:cs typeface="宋体" panose="02010600030101010101" pitchFamily="2" charset="-122"/>
              </a:rPr>
              <a:t>通讯区</a:t>
            </a:r>
            <a:r>
              <a:rPr lang="en-US" altLang="zh-CN" sz="2000">
                <a:latin typeface="宋体" panose="02010600030101010101" pitchFamily="2" charset="-122"/>
                <a:ea typeface="宋体" panose="02010600030101010101" pitchFamily="2" charset="-122"/>
                <a:cs typeface="宋体" panose="02010600030101010101" pitchFamily="2" charset="-122"/>
              </a:rPr>
              <a:t>(SQLCA)</a:t>
            </a:r>
            <a:r>
              <a:rPr lang="zh-CN" altLang="en-US" sz="2000" dirty="0">
                <a:latin typeface="宋体" panose="02010600030101010101" pitchFamily="2" charset="-122"/>
                <a:ea typeface="宋体" panose="02010600030101010101" pitchFamily="2" charset="-122"/>
                <a:cs typeface="宋体" panose="02010600030101010101" pitchFamily="2" charset="-122"/>
              </a:rPr>
              <a:t>的名为</a:t>
            </a:r>
            <a:r>
              <a:rPr lang="zh-CN" altLang="en-US" sz="2000">
                <a:latin typeface="宋体" panose="02010600030101010101" pitchFamily="2" charset="-122"/>
                <a:ea typeface="宋体" panose="02010600030101010101" pitchFamily="2" charset="-122"/>
                <a:cs typeface="宋体" panose="02010600030101010101" pitchFamily="2" charset="-122"/>
              </a:rPr>
              <a:t> </a:t>
            </a:r>
            <a:r>
              <a:rPr lang="en-US" altLang="zh-CN" sz="2000">
                <a:latin typeface="宋体" panose="02010600030101010101" pitchFamily="2" charset="-122"/>
                <a:ea typeface="宋体" panose="02010600030101010101" pitchFamily="2" charset="-122"/>
                <a:cs typeface="宋体" panose="02010600030101010101" pitchFamily="2" charset="-122"/>
              </a:rPr>
              <a:t>SQLSTATE</a:t>
            </a:r>
            <a:r>
              <a:rPr lang="zh-CN" altLang="en-US" sz="2000" dirty="0">
                <a:latin typeface="宋体" panose="02010600030101010101" pitchFamily="2" charset="-122"/>
                <a:ea typeface="宋体" panose="02010600030101010101" pitchFamily="2" charset="-122"/>
                <a:cs typeface="宋体" panose="02010600030101010101" pitchFamily="2" charset="-122"/>
              </a:rPr>
              <a:t>的变量被设为</a:t>
            </a:r>
            <a:r>
              <a:rPr lang="zh-CN" altLang="en-US" sz="2000">
                <a:latin typeface="宋体" panose="02010600030101010101" pitchFamily="2" charset="-122"/>
                <a:ea typeface="宋体" panose="02010600030101010101" pitchFamily="2" charset="-122"/>
                <a:cs typeface="宋体" panose="02010600030101010101" pitchFamily="2" charset="-122"/>
              </a:rPr>
              <a:t> ‘</a:t>
            </a:r>
            <a:r>
              <a:rPr lang="en-US" altLang="zh-CN" sz="2000">
                <a:latin typeface="宋体" panose="02010600030101010101" pitchFamily="2" charset="-122"/>
                <a:ea typeface="宋体" panose="02010600030101010101" pitchFamily="2" charset="-122"/>
                <a:cs typeface="宋体" panose="02010600030101010101" pitchFamily="2" charset="-122"/>
              </a:rPr>
              <a:t>02000’ </a:t>
            </a:r>
            <a:r>
              <a:rPr lang="zh-CN" altLang="en-US" sz="2000" dirty="0">
                <a:latin typeface="宋体" panose="02010600030101010101" pitchFamily="2" charset="-122"/>
                <a:ea typeface="宋体" panose="02010600030101010101" pitchFamily="2" charset="-122"/>
                <a:cs typeface="宋体" panose="02010600030101010101" pitchFamily="2" charset="-122"/>
              </a:rPr>
              <a:t>时表明没有数据可用</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defTabSz="914400">
              <a:tabLst>
                <a:tab pos="3140075" algn="ctr"/>
              </a:tabLst>
            </a:pPr>
            <a:r>
              <a:rPr lang="zh-CN" altLang="en-US" sz="2000">
                <a:latin typeface="宋体" panose="02010600030101010101" pitchFamily="2" charset="-122"/>
                <a:ea typeface="宋体" panose="02010600030101010101" pitchFamily="2" charset="-122"/>
                <a:cs typeface="宋体" panose="02010600030101010101" pitchFamily="2" charset="-122"/>
              </a:rPr>
              <a:t> </a:t>
            </a:r>
            <a:r>
              <a:rPr lang="en-US" altLang="zh-CN" sz="2000" b="1">
                <a:solidFill>
                  <a:schemeClr val="tx2"/>
                </a:solidFill>
                <a:latin typeface="宋体" panose="02010600030101010101" pitchFamily="2" charset="-122"/>
                <a:ea typeface="宋体" panose="02010600030101010101" pitchFamily="2" charset="-122"/>
                <a:cs typeface="宋体" panose="02010600030101010101" pitchFamily="2" charset="-122"/>
              </a:rPr>
              <a:t>close</a:t>
            </a:r>
            <a:r>
              <a:rPr lang="zh-CN" altLang="en-US" sz="2000" b="1" dirty="0">
                <a:solidFill>
                  <a:schemeClr val="tx2"/>
                </a:solidFill>
                <a:latin typeface="宋体" panose="02010600030101010101" pitchFamily="2" charset="-122"/>
                <a:ea typeface="宋体" panose="02010600030101010101" pitchFamily="2" charset="-122"/>
                <a:cs typeface="宋体" panose="02010600030101010101" pitchFamily="2" charset="-122"/>
              </a:rPr>
              <a:t>语句导致数据库系统去删除保持查询结果的临时关系</a:t>
            </a:r>
            <a:r>
              <a:rPr lang="en-US" altLang="zh-CN" sz="2000">
                <a:latin typeface="宋体" panose="02010600030101010101" pitchFamily="2" charset="-122"/>
                <a:ea typeface="宋体" panose="02010600030101010101" pitchFamily="2" charset="-122"/>
                <a:cs typeface="宋体" panose="02010600030101010101" pitchFamily="2" charset="-122"/>
              </a:rPr>
              <a:t>.</a:t>
            </a:r>
            <a:endParaRPr lang="en-US" altLang="zh-CN" sz="2000">
              <a:latin typeface="宋体" panose="02010600030101010101" pitchFamily="2" charset="-122"/>
              <a:ea typeface="宋体" panose="02010600030101010101" pitchFamily="2" charset="-122"/>
              <a:cs typeface="宋体" panose="02010600030101010101" pitchFamily="2" charset="-122"/>
            </a:endParaRPr>
          </a:p>
          <a:p>
            <a:pPr defTabSz="914400">
              <a:buNone/>
              <a:tabLst>
                <a:tab pos="3140075" algn="ctr"/>
              </a:tabLst>
            </a:pPr>
            <a:r>
              <a:rPr lang="en-US" altLang="zh-CN" sz="2000">
                <a:latin typeface="宋体" panose="02010600030101010101" pitchFamily="2" charset="-122"/>
                <a:ea typeface="宋体" panose="02010600030101010101" pitchFamily="2" charset="-122"/>
                <a:cs typeface="宋体" panose="02010600030101010101" pitchFamily="2" charset="-122"/>
              </a:rPr>
              <a:t>		EXEC SQL </a:t>
            </a:r>
            <a:r>
              <a:rPr lang="en-US" altLang="zh-CN" sz="2000" b="1">
                <a:latin typeface="宋体" panose="02010600030101010101" pitchFamily="2" charset="-122"/>
                <a:ea typeface="宋体" panose="02010600030101010101" pitchFamily="2" charset="-122"/>
                <a:cs typeface="宋体" panose="02010600030101010101" pitchFamily="2" charset="-122"/>
              </a:rPr>
              <a:t>close</a:t>
            </a:r>
            <a:r>
              <a:rPr lang="en-US" altLang="zh-CN" sz="2000">
                <a:latin typeface="宋体" panose="02010600030101010101" pitchFamily="2" charset="-122"/>
                <a:ea typeface="宋体" panose="02010600030101010101" pitchFamily="2" charset="-122"/>
                <a:cs typeface="宋体" panose="02010600030101010101" pitchFamily="2" charset="-122"/>
              </a:rPr>
              <a:t> </a:t>
            </a:r>
            <a:r>
              <a:rPr lang="en-US" altLang="zh-CN" sz="2000" i="1">
                <a:latin typeface="宋体" panose="02010600030101010101" pitchFamily="2" charset="-122"/>
                <a:ea typeface="宋体" panose="02010600030101010101" pitchFamily="2" charset="-122"/>
                <a:cs typeface="宋体" panose="02010600030101010101" pitchFamily="2" charset="-122"/>
              </a:rPr>
              <a:t>c</a:t>
            </a:r>
            <a:r>
              <a:rPr lang="en-US" altLang="zh-CN" sz="2000">
                <a:latin typeface="宋体" panose="02010600030101010101" pitchFamily="2" charset="-122"/>
                <a:ea typeface="宋体" panose="02010600030101010101" pitchFamily="2" charset="-122"/>
                <a:cs typeface="宋体" panose="02010600030101010101" pitchFamily="2" charset="-122"/>
              </a:rPr>
              <a:t> END_EXEC</a:t>
            </a:r>
            <a:endParaRPr lang="en-US" altLang="zh-CN" sz="2000">
              <a:latin typeface="宋体" panose="02010600030101010101" pitchFamily="2" charset="-122"/>
              <a:ea typeface="宋体" panose="02010600030101010101" pitchFamily="2" charset="-122"/>
              <a:cs typeface="宋体" panose="02010600030101010101" pitchFamily="2" charset="-122"/>
            </a:endParaRPr>
          </a:p>
          <a:p>
            <a:pPr defTabSz="914400">
              <a:buNone/>
              <a:tabLst>
                <a:tab pos="3140075" algn="ctr"/>
              </a:tabLst>
            </a:pPr>
            <a:r>
              <a:rPr lang="zh-CN" altLang="en-US" sz="2000" dirty="0">
                <a:latin typeface="宋体" panose="02010600030101010101" pitchFamily="2" charset="-122"/>
                <a:ea typeface="宋体" panose="02010600030101010101" pitchFamily="2" charset="-122"/>
                <a:cs typeface="宋体" panose="02010600030101010101" pitchFamily="2" charset="-122"/>
              </a:rPr>
              <a:t>注意</a:t>
            </a:r>
            <a:r>
              <a:rPr lang="en-US" altLang="zh-CN" sz="2000">
                <a:latin typeface="宋体" panose="02010600030101010101" pitchFamily="2" charset="-122"/>
                <a:ea typeface="宋体" panose="02010600030101010101" pitchFamily="2" charset="-122"/>
                <a:cs typeface="宋体" panose="02010600030101010101" pitchFamily="2" charset="-122"/>
              </a:rPr>
              <a:t>: </a:t>
            </a:r>
            <a:r>
              <a:rPr lang="zh-CN" altLang="en-US" sz="2000" dirty="0">
                <a:latin typeface="宋体" panose="02010600030101010101" pitchFamily="2" charset="-122"/>
                <a:ea typeface="宋体" panose="02010600030101010101" pitchFamily="2" charset="-122"/>
                <a:cs typeface="宋体" panose="02010600030101010101" pitchFamily="2" charset="-122"/>
              </a:rPr>
              <a:t>上述细节会随语言而变</a:t>
            </a:r>
            <a:r>
              <a:rPr lang="en-US" altLang="zh-CN" sz="2000">
                <a:latin typeface="宋体" panose="02010600030101010101" pitchFamily="2" charset="-122"/>
                <a:ea typeface="宋体" panose="02010600030101010101" pitchFamily="2" charset="-122"/>
                <a:cs typeface="宋体" panose="02010600030101010101" pitchFamily="2" charset="-122"/>
              </a:rPr>
              <a:t>. </a:t>
            </a:r>
            <a:r>
              <a:rPr lang="zh-CN" altLang="en-US" sz="2000" dirty="0">
                <a:latin typeface="宋体" panose="02010600030101010101" pitchFamily="2" charset="-122"/>
                <a:ea typeface="宋体" panose="02010600030101010101" pitchFamily="2" charset="-122"/>
                <a:cs typeface="宋体" panose="02010600030101010101" pitchFamily="2" charset="-122"/>
              </a:rPr>
              <a:t>例如</a:t>
            </a:r>
            <a:r>
              <a:rPr lang="en-US" altLang="zh-CN" sz="2000">
                <a:latin typeface="宋体" panose="02010600030101010101" pitchFamily="2" charset="-122"/>
                <a:ea typeface="宋体" panose="02010600030101010101" pitchFamily="2" charset="-122"/>
                <a:cs typeface="宋体" panose="02010600030101010101" pitchFamily="2" charset="-122"/>
              </a:rPr>
              <a:t>,Java embedding</a:t>
            </a:r>
            <a:r>
              <a:rPr lang="zh-CN" altLang="en-US" sz="2000" dirty="0">
                <a:latin typeface="宋体" panose="02010600030101010101" pitchFamily="2" charset="-122"/>
                <a:ea typeface="宋体" panose="02010600030101010101" pitchFamily="2" charset="-122"/>
                <a:cs typeface="宋体" panose="02010600030101010101" pitchFamily="2" charset="-122"/>
              </a:rPr>
              <a:t>定义</a:t>
            </a:r>
            <a:r>
              <a:rPr lang="en-US" altLang="zh-CN" sz="2000">
                <a:latin typeface="宋体" panose="02010600030101010101" pitchFamily="2" charset="-122"/>
                <a:ea typeface="宋体" panose="02010600030101010101" pitchFamily="2" charset="-122"/>
                <a:cs typeface="宋体" panose="02010600030101010101" pitchFamily="2" charset="-122"/>
              </a:rPr>
              <a:t>Java iterators </a:t>
            </a:r>
            <a:r>
              <a:rPr lang="zh-CN" altLang="en-US" sz="2000" dirty="0">
                <a:latin typeface="宋体" panose="02010600030101010101" pitchFamily="2" charset="-122"/>
                <a:ea typeface="宋体" panose="02010600030101010101" pitchFamily="2" charset="-122"/>
                <a:cs typeface="宋体" panose="02010600030101010101" pitchFamily="2" charset="-122"/>
              </a:rPr>
              <a:t>来遍历结果元组</a:t>
            </a:r>
            <a:r>
              <a:rPr lang="en-US" altLang="zh-CN" sz="2000">
                <a:latin typeface="宋体" panose="02010600030101010101" pitchFamily="2" charset="-122"/>
                <a:ea typeface="宋体" panose="02010600030101010101" pitchFamily="2" charset="-122"/>
                <a:cs typeface="宋体" panose="02010600030101010101" pitchFamily="2" charset="-122"/>
              </a:rPr>
              <a:t>.</a:t>
            </a:r>
            <a:endParaRPr lang="en-US" altLang="zh-CN" sz="20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500505" y="2664460"/>
            <a:ext cx="6477000" cy="1430020"/>
          </a:xfrm>
        </p:spPr>
        <p:txBody>
          <a:bodyPr/>
          <a:lstStyle/>
          <a:p>
            <a:pPr algn="ctr">
              <a:buFont typeface="Monotype Sorts" pitchFamily="-65" charset="2"/>
              <a:buNone/>
              <a:defRPr/>
            </a:pPr>
            <a:r>
              <a:rPr lang="en-US" altLang="en-US" sz="3600" b="1" dirty="0">
                <a:solidFill>
                  <a:srgbClr val="002060"/>
                </a:solidFill>
                <a:latin typeface="宋体" panose="02010600030101010101" pitchFamily="2" charset="-122"/>
                <a:ea typeface="宋体" panose="02010600030101010101" pitchFamily="2" charset="-122"/>
                <a:cs typeface="宋体" panose="02010600030101010101" pitchFamily="2" charset="-122"/>
              </a:rPr>
              <a:t>5.2 </a:t>
            </a:r>
            <a:r>
              <a:rPr lang="zh-CN" altLang="en-US" sz="3600" b="1" dirty="0">
                <a:solidFill>
                  <a:srgbClr val="002060"/>
                </a:solidFill>
                <a:latin typeface="宋体" panose="02010600030101010101" pitchFamily="2" charset="-122"/>
                <a:ea typeface="宋体" panose="02010600030101010101" pitchFamily="2" charset="-122"/>
                <a:cs typeface="宋体" panose="02010600030101010101" pitchFamily="2" charset="-122"/>
              </a:rPr>
              <a:t>函数和过程</a:t>
            </a:r>
            <a:endParaRPr lang="zh-CN" altLang="en-US" sz="3600" b="1" dirty="0">
              <a:solidFill>
                <a:srgbClr val="002060"/>
              </a:solidFill>
              <a:latin typeface="宋体" panose="02010600030101010101" pitchFamily="2" charset="-122"/>
              <a:ea typeface="宋体" panose="02010600030101010101" pitchFamily="2" charset="-122"/>
              <a:cs typeface="宋体" panose="02010600030101010101" pitchFamily="2" charset="-122"/>
            </a:endParaRPr>
          </a:p>
        </p:txBody>
      </p:sp>
      <p:sp>
        <p:nvSpPr>
          <p:cNvPr id="54275" name="Rectangle 4"/>
          <p:cNvSpPr>
            <a:spLocks noChangeArrowheads="1"/>
          </p:cNvSpPr>
          <p:nvPr/>
        </p:nvSpPr>
        <p:spPr bwMode="auto">
          <a:xfrm>
            <a:off x="1435100" y="-76358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pPr>
              <a:defRPr/>
            </a:pPr>
            <a:r>
              <a:rPr lang="en-US" altLang="en-US" sz="3200">
                <a:effectLst>
                  <a:outerShdw blurRad="38100" dist="38100" dir="2700000" algn="tl">
                    <a:srgbClr val="C0C0C0"/>
                  </a:outerShdw>
                </a:effectLst>
              </a:rPr>
              <a:t>Outline</a:t>
            </a:r>
            <a:endParaRPr lang="en-US" altLang="en-US" sz="3200">
              <a:effectLst>
                <a:outerShdw blurRad="38100" dist="38100" dir="2700000" algn="tl">
                  <a:srgbClr val="C0C0C0"/>
                </a:outerShdw>
              </a:effectLst>
            </a:endParaRPr>
          </a:p>
        </p:txBody>
      </p:sp>
      <p:sp>
        <p:nvSpPr>
          <p:cNvPr id="5123" name="Rectangle 3"/>
          <p:cNvSpPr>
            <a:spLocks noGrp="1" noChangeArrowheads="1"/>
          </p:cNvSpPr>
          <p:nvPr>
            <p:ph type="body" idx="1"/>
          </p:nvPr>
        </p:nvSpPr>
        <p:spPr>
          <a:xfrm>
            <a:off x="768351" y="1149351"/>
            <a:ext cx="7205218" cy="3995674"/>
          </a:xfrm>
        </p:spPr>
        <p:txBody>
          <a:bodyPr/>
          <a:lstStyle/>
          <a:p>
            <a:r>
              <a:rPr lang="zh-CN" altLang="en-US" sz="2800" b="1" dirty="0">
                <a:solidFill>
                  <a:srgbClr val="FF0000"/>
                </a:solidFill>
                <a:latin typeface="宋体" panose="02010600030101010101" pitchFamily="2" charset="-122"/>
                <a:ea typeface="宋体" panose="02010600030101010101" pitchFamily="2" charset="-122"/>
                <a:cs typeface="宋体" panose="02010600030101010101" pitchFamily="2" charset="-122"/>
              </a:rPr>
              <a:t>使用程序设计语言访问</a:t>
            </a:r>
            <a:r>
              <a:rPr lang="en-US" altLang="zh-CN" sz="2800" b="1" dirty="0">
                <a:solidFill>
                  <a:srgbClr val="FF0000"/>
                </a:solidFill>
                <a:latin typeface="宋体" panose="02010600030101010101" pitchFamily="2" charset="-122"/>
                <a:ea typeface="宋体" panose="02010600030101010101" pitchFamily="2" charset="-122"/>
                <a:cs typeface="宋体" panose="02010600030101010101" pitchFamily="2" charset="-122"/>
              </a:rPr>
              <a:t>SQL</a:t>
            </a:r>
            <a:endParaRPr lang="en-US" altLang="en-US" sz="2800" b="1"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2800" b="1" dirty="0">
                <a:solidFill>
                  <a:srgbClr val="FF0000"/>
                </a:solidFill>
                <a:latin typeface="宋体" panose="02010600030101010101" pitchFamily="2" charset="-122"/>
                <a:ea typeface="宋体" panose="02010600030101010101" pitchFamily="2" charset="-122"/>
                <a:cs typeface="宋体" panose="02010600030101010101" pitchFamily="2" charset="-122"/>
              </a:rPr>
              <a:t>函数和过程</a:t>
            </a:r>
            <a:endParaRPr lang="en-US" altLang="en-US" sz="2800" b="1"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2800" b="1" dirty="0">
                <a:solidFill>
                  <a:srgbClr val="FF0000"/>
                </a:solidFill>
                <a:latin typeface="宋体" panose="02010600030101010101" pitchFamily="2" charset="-122"/>
                <a:ea typeface="宋体" panose="02010600030101010101" pitchFamily="2" charset="-122"/>
                <a:cs typeface="宋体" panose="02010600030101010101" pitchFamily="2" charset="-122"/>
              </a:rPr>
              <a:t>触发器</a:t>
            </a:r>
            <a:endParaRPr lang="zh-CN" altLang="en-US" sz="2800" b="1"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2800" dirty="0">
                <a:latin typeface="宋体" panose="02010600030101010101" pitchFamily="2" charset="-122"/>
                <a:ea typeface="宋体" panose="02010600030101010101" pitchFamily="2" charset="-122"/>
                <a:cs typeface="宋体" panose="02010600030101010101" pitchFamily="2" charset="-122"/>
              </a:rPr>
              <a:t>递归查询</a:t>
            </a:r>
            <a:endParaRPr lang="zh-CN" altLang="en-US" sz="2800" dirty="0">
              <a:latin typeface="宋体" panose="02010600030101010101" pitchFamily="2" charset="-122"/>
              <a:ea typeface="宋体" panose="02010600030101010101" pitchFamily="2" charset="-122"/>
              <a:cs typeface="宋体" panose="02010600030101010101" pitchFamily="2" charset="-122"/>
            </a:endParaRPr>
          </a:p>
          <a:p>
            <a:r>
              <a:rPr lang="zh-CN" altLang="en-US" sz="2800" b="1" dirty="0">
                <a:solidFill>
                  <a:srgbClr val="FF0000"/>
                </a:solidFill>
                <a:latin typeface="宋体" panose="02010600030101010101" pitchFamily="2" charset="-122"/>
                <a:ea typeface="宋体" panose="02010600030101010101" pitchFamily="2" charset="-122"/>
                <a:cs typeface="宋体" panose="02010600030101010101" pitchFamily="2" charset="-122"/>
              </a:rPr>
              <a:t>高级聚集特性</a:t>
            </a:r>
            <a:endParaRPr lang="en-US" altLang="en-US" sz="2800" b="1"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en-US" altLang="en-US" sz="2800" b="1" dirty="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5124" name="Rectangle 4"/>
          <p:cNvSpPr>
            <a:spLocks noChangeArrowheads="1"/>
          </p:cNvSpPr>
          <p:nvPr/>
        </p:nvSpPr>
        <p:spPr bwMode="auto">
          <a:xfrm>
            <a:off x="1435100" y="-76358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pPr>
              <a:defRPr/>
            </a:pPr>
            <a:r>
              <a:rPr lang="en-US" altLang="en-US" sz="3200">
                <a:effectLst>
                  <a:outerShdw blurRad="38100" dist="38100" dir="2700000" algn="tl">
                    <a:srgbClr val="C0C0C0"/>
                  </a:outerShdw>
                </a:effectLst>
                <a:latin typeface="宋体" panose="02010600030101010101" pitchFamily="2" charset="-122"/>
                <a:ea typeface="宋体" panose="02010600030101010101" pitchFamily="2" charset="-122"/>
              </a:rPr>
              <a:t>Functions and Procedures</a:t>
            </a:r>
            <a:endParaRPr lang="en-US" altLang="en-US" sz="3200">
              <a:effectLst>
                <a:outerShdw blurRad="38100" dist="38100" dir="2700000" algn="tl">
                  <a:srgbClr val="C0C0C0"/>
                </a:outerShdw>
              </a:effectLst>
              <a:latin typeface="宋体" panose="02010600030101010101" pitchFamily="2" charset="-122"/>
              <a:ea typeface="宋体" panose="02010600030101010101" pitchFamily="2" charset="-122"/>
            </a:endParaRPr>
          </a:p>
        </p:txBody>
      </p:sp>
      <p:sp>
        <p:nvSpPr>
          <p:cNvPr id="34819" name="Rectangle 3"/>
          <p:cNvSpPr>
            <a:spLocks noGrp="1" noChangeArrowheads="1"/>
          </p:cNvSpPr>
          <p:nvPr>
            <p:ph type="body" idx="1"/>
          </p:nvPr>
        </p:nvSpPr>
        <p:spPr>
          <a:xfrm>
            <a:off x="768350" y="1135063"/>
            <a:ext cx="7692069" cy="4876800"/>
          </a:xfrm>
        </p:spPr>
        <p:txBody>
          <a:bodyPr/>
          <a:lstStyle/>
          <a:p>
            <a:r>
              <a:rPr lang="zh-CN" altLang="en-US" sz="2800" dirty="0">
                <a:latin typeface="宋体" panose="02010600030101010101" pitchFamily="2" charset="-122"/>
                <a:ea typeface="宋体" panose="02010600030101010101" pitchFamily="2" charset="-122"/>
                <a:cs typeface="宋体" panose="02010600030101010101" pitchFamily="2" charset="-122"/>
              </a:rPr>
              <a:t>函数和过程允许</a:t>
            </a:r>
            <a:r>
              <a:rPr lang="en-US" altLang="zh-CN" sz="2800" dirty="0">
                <a:latin typeface="宋体" panose="02010600030101010101" pitchFamily="2" charset="-122"/>
                <a:ea typeface="宋体" panose="02010600030101010101" pitchFamily="2" charset="-122"/>
                <a:cs typeface="宋体" panose="02010600030101010101" pitchFamily="2" charset="-122"/>
              </a:rPr>
              <a:t>“</a:t>
            </a:r>
            <a:r>
              <a:rPr lang="zh-CN" altLang="en-US" sz="2800" dirty="0">
                <a:latin typeface="宋体" panose="02010600030101010101" pitchFamily="2" charset="-122"/>
                <a:ea typeface="宋体" panose="02010600030101010101" pitchFamily="2" charset="-122"/>
                <a:cs typeface="宋体" panose="02010600030101010101" pitchFamily="2" charset="-122"/>
              </a:rPr>
              <a:t>业务逻辑</a:t>
            </a:r>
            <a:r>
              <a:rPr lang="en-US" altLang="zh-CN" sz="2800" dirty="0">
                <a:latin typeface="宋体" panose="02010600030101010101" pitchFamily="2" charset="-122"/>
                <a:ea typeface="宋体" panose="02010600030101010101" pitchFamily="2" charset="-122"/>
                <a:cs typeface="宋体" panose="02010600030101010101" pitchFamily="2" charset="-122"/>
              </a:rPr>
              <a:t>”</a:t>
            </a:r>
            <a:r>
              <a:rPr lang="zh-CN" altLang="en-US" sz="2800" dirty="0">
                <a:latin typeface="宋体" panose="02010600030101010101" pitchFamily="2" charset="-122"/>
                <a:ea typeface="宋体" panose="02010600030101010101" pitchFamily="2" charset="-122"/>
                <a:cs typeface="宋体" panose="02010600030101010101" pitchFamily="2" charset="-122"/>
              </a:rPr>
              <a:t>被存储在数据库中，并用</a:t>
            </a:r>
            <a:r>
              <a:rPr lang="en-US" altLang="zh-CN" sz="2800" dirty="0">
                <a:latin typeface="宋体" panose="02010600030101010101" pitchFamily="2" charset="-122"/>
                <a:ea typeface="宋体" panose="02010600030101010101" pitchFamily="2" charset="-122"/>
                <a:cs typeface="宋体" panose="02010600030101010101" pitchFamily="2" charset="-122"/>
              </a:rPr>
              <a:t>SQL</a:t>
            </a:r>
            <a:r>
              <a:rPr lang="zh-CN" altLang="en-US" sz="2800" dirty="0">
                <a:latin typeface="宋体" panose="02010600030101010101" pitchFamily="2" charset="-122"/>
                <a:ea typeface="宋体" panose="02010600030101010101" pitchFamily="2" charset="-122"/>
                <a:cs typeface="宋体" panose="02010600030101010101" pitchFamily="2" charset="-122"/>
              </a:rPr>
              <a:t>命令执行；</a:t>
            </a:r>
            <a:endParaRPr lang="en-US" altLang="en-US" sz="2800" dirty="0">
              <a:latin typeface="宋体" panose="02010600030101010101" pitchFamily="2" charset="-122"/>
              <a:ea typeface="宋体" panose="02010600030101010101" pitchFamily="2" charset="-122"/>
              <a:cs typeface="宋体" panose="02010600030101010101" pitchFamily="2" charset="-122"/>
            </a:endParaRPr>
          </a:p>
          <a:p>
            <a:r>
              <a:rPr lang="en-US" altLang="zh-CN" sz="2800" dirty="0">
                <a:latin typeface="宋体" panose="02010600030101010101" pitchFamily="2" charset="-122"/>
                <a:ea typeface="宋体" panose="02010600030101010101" pitchFamily="2" charset="-122"/>
                <a:cs typeface="宋体" panose="02010600030101010101" pitchFamily="2" charset="-122"/>
              </a:rPr>
              <a:t>SQL</a:t>
            </a:r>
            <a:r>
              <a:rPr lang="zh-CN" altLang="en-US" sz="2800" dirty="0">
                <a:latin typeface="宋体" panose="02010600030101010101" pitchFamily="2" charset="-122"/>
                <a:ea typeface="宋体" panose="02010600030101010101" pitchFamily="2" charset="-122"/>
                <a:cs typeface="宋体" panose="02010600030101010101" pitchFamily="2" charset="-122"/>
              </a:rPr>
              <a:t>可以定义函数和过程</a:t>
            </a:r>
            <a:r>
              <a:rPr lang="en-US" altLang="zh-CN" sz="2800" dirty="0">
                <a:latin typeface="宋体" panose="02010600030101010101" pitchFamily="2" charset="-122"/>
                <a:ea typeface="宋体" panose="02010600030101010101" pitchFamily="2" charset="-122"/>
                <a:cs typeface="宋体" panose="02010600030101010101" pitchFamily="2" charset="-122"/>
              </a:rPr>
              <a:t>:</a:t>
            </a:r>
            <a:endParaRPr lang="zh-CN" altLang="en-US" sz="2800" dirty="0">
              <a:latin typeface="宋体" panose="02010600030101010101" pitchFamily="2" charset="-122"/>
              <a:ea typeface="宋体" panose="02010600030101010101" pitchFamily="2" charset="-122"/>
              <a:cs typeface="宋体" panose="02010600030101010101" pitchFamily="2" charset="-122"/>
            </a:endParaRPr>
          </a:p>
          <a:p>
            <a:pPr lvl="1"/>
            <a:r>
              <a:rPr lang="zh-CN" altLang="en-US" sz="2400" dirty="0">
                <a:latin typeface="宋体" panose="02010600030101010101" pitchFamily="2" charset="-122"/>
                <a:ea typeface="宋体" panose="02010600030101010101" pitchFamily="2" charset="-122"/>
                <a:cs typeface="宋体" panose="02010600030101010101" pitchFamily="2" charset="-122"/>
              </a:rPr>
              <a:t>可以通过</a:t>
            </a:r>
            <a:r>
              <a:rPr lang="en-US" altLang="zh-CN" sz="2400" dirty="0">
                <a:latin typeface="宋体" panose="02010600030101010101" pitchFamily="2" charset="-122"/>
                <a:ea typeface="宋体" panose="02010600030101010101" pitchFamily="2" charset="-122"/>
                <a:cs typeface="宋体" panose="02010600030101010101" pitchFamily="2" charset="-122"/>
              </a:rPr>
              <a:t>SQL</a:t>
            </a:r>
            <a:r>
              <a:rPr lang="zh-CN" altLang="en-US" sz="2400" dirty="0">
                <a:latin typeface="宋体" panose="02010600030101010101" pitchFamily="2" charset="-122"/>
                <a:ea typeface="宋体" panose="02010600030101010101" pitchFamily="2" charset="-122"/>
                <a:cs typeface="宋体" panose="02010600030101010101" pitchFamily="2" charset="-122"/>
              </a:rPr>
              <a:t>的过程性组件来定义</a:t>
            </a:r>
            <a:r>
              <a:rPr lang="en-US" altLang="en-US" sz="2400" dirty="0">
                <a:latin typeface="宋体" panose="02010600030101010101" pitchFamily="2" charset="-122"/>
                <a:ea typeface="宋体" panose="02010600030101010101" pitchFamily="2" charset="-122"/>
                <a:cs typeface="宋体" panose="02010600030101010101" pitchFamily="2" charset="-122"/>
              </a:rPr>
              <a:t> </a:t>
            </a:r>
            <a:endParaRPr lang="en-US" altLang="en-US" sz="2400" dirty="0">
              <a:latin typeface="宋体" panose="02010600030101010101" pitchFamily="2" charset="-122"/>
              <a:ea typeface="宋体" panose="02010600030101010101" pitchFamily="2" charset="-122"/>
              <a:cs typeface="宋体" panose="02010600030101010101" pitchFamily="2" charset="-122"/>
            </a:endParaRPr>
          </a:p>
          <a:p>
            <a:pPr lvl="1"/>
            <a:r>
              <a:rPr lang="zh-CN" altLang="en-US" sz="2400" dirty="0">
                <a:latin typeface="宋体" panose="02010600030101010101" pitchFamily="2" charset="-122"/>
                <a:ea typeface="宋体" panose="02010600030101010101" pitchFamily="2" charset="-122"/>
                <a:cs typeface="宋体" panose="02010600030101010101" pitchFamily="2" charset="-122"/>
              </a:rPr>
              <a:t>也可以在</a:t>
            </a:r>
            <a:r>
              <a:rPr lang="en-US" altLang="en-US" sz="2400" dirty="0">
                <a:latin typeface="宋体" panose="02010600030101010101" pitchFamily="2" charset="-122"/>
                <a:ea typeface="宋体" panose="02010600030101010101" pitchFamily="2" charset="-122"/>
                <a:cs typeface="宋体" panose="02010600030101010101" pitchFamily="2" charset="-122"/>
              </a:rPr>
              <a:t> Java, C, or C++</a:t>
            </a:r>
            <a:r>
              <a:rPr lang="zh-CN" altLang="en-US" sz="2400" dirty="0">
                <a:latin typeface="宋体" panose="02010600030101010101" pitchFamily="2" charset="-122"/>
                <a:ea typeface="宋体" panose="02010600030101010101" pitchFamily="2" charset="-122"/>
                <a:cs typeface="宋体" panose="02010600030101010101" pitchFamily="2" charset="-122"/>
              </a:rPr>
              <a:t>等编程语言中定义</a:t>
            </a:r>
            <a:endParaRPr lang="en-US" altLang="en-US" sz="2400" dirty="0">
              <a:latin typeface="宋体" panose="02010600030101010101" pitchFamily="2" charset="-122"/>
              <a:ea typeface="宋体" panose="02010600030101010101" pitchFamily="2" charset="-122"/>
              <a:cs typeface="宋体" panose="02010600030101010101" pitchFamily="2" charset="-122"/>
            </a:endParaRPr>
          </a:p>
          <a:p>
            <a:endParaRPr lang="en-US" altLang="en-US" sz="24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pPr>
              <a:defRPr/>
            </a:pPr>
            <a:r>
              <a:rPr lang="en-US" altLang="zh-CN" sz="3200" dirty="0">
                <a:effectLst>
                  <a:outerShdw blurRad="38100" dist="38100" dir="2700000" algn="tl">
                    <a:srgbClr val="C0C0C0"/>
                  </a:outerShdw>
                </a:effectLst>
              </a:rPr>
              <a:t>5.2.1 </a:t>
            </a:r>
            <a:r>
              <a:rPr lang="zh-CN" altLang="en-US" sz="3200" dirty="0">
                <a:effectLst>
                  <a:outerShdw blurRad="38100" dist="38100" dir="2700000" algn="tl">
                    <a:srgbClr val="C0C0C0"/>
                  </a:outerShdw>
                </a:effectLst>
              </a:rPr>
              <a:t>声明及调用</a:t>
            </a:r>
            <a:r>
              <a:rPr lang="en-US" altLang="en-US" sz="3200" dirty="0">
                <a:effectLst>
                  <a:outerShdw blurRad="38100" dist="38100" dir="2700000" algn="tl">
                    <a:srgbClr val="C0C0C0"/>
                  </a:outerShdw>
                </a:effectLst>
              </a:rPr>
              <a:t>SQL</a:t>
            </a:r>
            <a:r>
              <a:rPr lang="zh-CN" altLang="en-US" sz="3200" dirty="0">
                <a:effectLst>
                  <a:outerShdw blurRad="38100" dist="38100" dir="2700000" algn="tl">
                    <a:srgbClr val="C0C0C0"/>
                  </a:outerShdw>
                </a:effectLst>
              </a:rPr>
              <a:t>函数和</a:t>
            </a:r>
            <a:r>
              <a:rPr lang="zh-CN" altLang="en-US" sz="3200" dirty="0">
                <a:effectLst>
                  <a:outerShdw blurRad="38100" dist="38100" dir="2700000" algn="tl">
                    <a:srgbClr val="C0C0C0"/>
                  </a:outerShdw>
                </a:effectLst>
              </a:rPr>
              <a:t>过程</a:t>
            </a:r>
            <a:endParaRPr lang="zh-CN" altLang="en-US" sz="3200" dirty="0">
              <a:effectLst>
                <a:outerShdw blurRad="38100" dist="38100" dir="2700000" algn="tl">
                  <a:srgbClr val="C0C0C0"/>
                </a:outerShdw>
              </a:effectLst>
            </a:endParaRPr>
          </a:p>
        </p:txBody>
      </p:sp>
      <p:sp>
        <p:nvSpPr>
          <p:cNvPr id="35843" name="Rectangle 3"/>
          <p:cNvSpPr>
            <a:spLocks noGrp="1" noChangeArrowheads="1"/>
          </p:cNvSpPr>
          <p:nvPr>
            <p:ph type="body" idx="1"/>
          </p:nvPr>
        </p:nvSpPr>
        <p:spPr>
          <a:xfrm>
            <a:off x="768350" y="1073150"/>
            <a:ext cx="8077200" cy="4904105"/>
          </a:xfrm>
        </p:spPr>
        <p:txBody>
          <a:bodyPr/>
          <a:lstStyle/>
          <a:p>
            <a:pPr>
              <a:tabLst>
                <a:tab pos="803275" algn="l"/>
                <a:tab pos="1369695" algn="l"/>
                <a:tab pos="2112645" algn="l"/>
              </a:tabLst>
            </a:pPr>
            <a:r>
              <a:rPr lang="zh-CN" altLang="en-US" sz="2400" dirty="0">
                <a:latin typeface="宋体" panose="02010600030101010101" pitchFamily="2" charset="-122"/>
                <a:ea typeface="宋体" panose="02010600030101010101" pitchFamily="2" charset="-122"/>
                <a:cs typeface="宋体" panose="02010600030101010101" pitchFamily="2" charset="-122"/>
              </a:rPr>
              <a:t>假定定义一个函数：</a:t>
            </a:r>
            <a:r>
              <a:rPr lang="en-US" altLang="en-US" sz="2400" dirty="0">
                <a:latin typeface="宋体" panose="02010600030101010101" pitchFamily="2" charset="-122"/>
                <a:ea typeface="宋体" panose="02010600030101010101" pitchFamily="2" charset="-122"/>
                <a:cs typeface="宋体" panose="02010600030101010101" pitchFamily="2" charset="-122"/>
              </a:rPr>
              <a:t> </a:t>
            </a:r>
            <a:r>
              <a:rPr lang="zh-CN" altLang="en-US" sz="2400" dirty="0">
                <a:latin typeface="宋体" panose="02010600030101010101" pitchFamily="2" charset="-122"/>
                <a:ea typeface="宋体" panose="02010600030101010101" pitchFamily="2" charset="-122"/>
                <a:cs typeface="宋体" panose="02010600030101010101" pitchFamily="2" charset="-122"/>
              </a:rPr>
              <a:t>给定一个系的名称，返回该系的教师数量</a:t>
            </a:r>
            <a:r>
              <a:rPr lang="en-US" altLang="en-US" sz="2400" dirty="0">
                <a:latin typeface="宋体" panose="02010600030101010101" pitchFamily="2" charset="-122"/>
                <a:ea typeface="宋体" panose="02010600030101010101" pitchFamily="2" charset="-122"/>
                <a:cs typeface="宋体" panose="02010600030101010101" pitchFamily="2" charset="-122"/>
              </a:rPr>
              <a:t>.</a:t>
            </a:r>
            <a:endParaRPr lang="en-US" altLang="en-US" sz="2400" dirty="0">
              <a:latin typeface="宋体" panose="02010600030101010101" pitchFamily="2" charset="-122"/>
              <a:ea typeface="宋体" panose="02010600030101010101" pitchFamily="2" charset="-122"/>
              <a:cs typeface="宋体" panose="02010600030101010101" pitchFamily="2" charset="-122"/>
            </a:endParaRPr>
          </a:p>
          <a:p>
            <a:pPr>
              <a:buFont typeface="Monotype Sorts" pitchFamily="-65" charset="2"/>
              <a:buNone/>
              <a:tabLst>
                <a:tab pos="803275" algn="l"/>
                <a:tab pos="1369695" algn="l"/>
                <a:tab pos="2112645" algn="l"/>
              </a:tabLst>
            </a:pPr>
            <a:r>
              <a:rPr lang="en-US" altLang="en-US" sz="1600" b="1" dirty="0">
                <a:latin typeface="宋体" panose="02010600030101010101" pitchFamily="2" charset="-122"/>
                <a:ea typeface="宋体" panose="02010600030101010101" pitchFamily="2" charset="-122"/>
                <a:cs typeface="宋体" panose="02010600030101010101" pitchFamily="2" charset="-122"/>
              </a:rPr>
              <a:t>            </a:t>
            </a:r>
            <a:r>
              <a:rPr lang="en-US" altLang="en-US" sz="1600" b="1" dirty="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en-US"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rPr>
              <a:t>create function </a:t>
            </a:r>
            <a:r>
              <a:rPr lang="en-US" altLang="en-US" sz="2000" i="1" dirty="0" err="1">
                <a:solidFill>
                  <a:srgbClr val="FF0000"/>
                </a:solidFill>
                <a:latin typeface="宋体" panose="02010600030101010101" pitchFamily="2" charset="-122"/>
                <a:ea typeface="宋体" panose="02010600030101010101" pitchFamily="2" charset="-122"/>
                <a:cs typeface="宋体" panose="02010600030101010101" pitchFamily="2" charset="-122"/>
              </a:rPr>
              <a:t>dept_count</a:t>
            </a:r>
            <a:r>
              <a:rPr lang="en-US" altLang="en-US" sz="2000" i="1" dirty="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en-US"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en-US" sz="2000" i="1" dirty="0" err="1">
                <a:solidFill>
                  <a:srgbClr val="FF0000"/>
                </a:solidFill>
                <a:latin typeface="宋体" panose="02010600030101010101" pitchFamily="2" charset="-122"/>
                <a:ea typeface="宋体" panose="02010600030101010101" pitchFamily="2" charset="-122"/>
                <a:cs typeface="宋体" panose="02010600030101010101" pitchFamily="2" charset="-122"/>
              </a:rPr>
              <a:t>dept_name</a:t>
            </a:r>
            <a:r>
              <a:rPr lang="en-US" altLang="en-US" sz="2000" i="1" dirty="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en-US"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rPr>
              <a:t>varchar</a:t>
            </a:r>
            <a:r>
              <a:rPr lang="en-US"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rPr>
              <a:t>(20))</a:t>
            </a:r>
            <a:br>
              <a:rPr lang="en-US"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rPr>
            </a:br>
            <a:r>
              <a:rPr lang="en-US"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rPr>
              <a:t>                returns integer</a:t>
            </a:r>
            <a:br>
              <a:rPr lang="en-US"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rPr>
            </a:br>
            <a:r>
              <a:rPr lang="en-US"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rPr>
              <a:t>               begin</a:t>
            </a:r>
            <a:br>
              <a:rPr lang="en-US"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rPr>
            </a:br>
            <a:r>
              <a:rPr lang="en-US"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rPr>
              <a:t>               declare </a:t>
            </a:r>
            <a:r>
              <a:rPr lang="en-US" altLang="en-US" sz="2000" i="1" dirty="0" err="1">
                <a:solidFill>
                  <a:srgbClr val="FF0000"/>
                </a:solidFill>
                <a:latin typeface="宋体" panose="02010600030101010101" pitchFamily="2" charset="-122"/>
                <a:ea typeface="宋体" panose="02010600030101010101" pitchFamily="2" charset="-122"/>
                <a:cs typeface="宋体" panose="02010600030101010101" pitchFamily="2" charset="-122"/>
              </a:rPr>
              <a:t>d_count</a:t>
            </a:r>
            <a:r>
              <a:rPr lang="en-US" altLang="en-US" sz="2000" i="1" dirty="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en-US"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rPr>
              <a:t>integer;</a:t>
            </a:r>
            <a:br>
              <a:rPr lang="en-US"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rPr>
            </a:br>
            <a:r>
              <a:rPr lang="en-US"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rPr>
              <a:t>                      select count </a:t>
            </a:r>
            <a:r>
              <a:rPr lang="en-US"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en-US" sz="2000" i="1" dirty="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en-US"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en-US"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rPr>
              <a:t>into </a:t>
            </a:r>
            <a:r>
              <a:rPr lang="en-US" altLang="en-US" sz="2000" i="1" dirty="0" err="1">
                <a:solidFill>
                  <a:srgbClr val="FF0000"/>
                </a:solidFill>
                <a:latin typeface="宋体" panose="02010600030101010101" pitchFamily="2" charset="-122"/>
                <a:ea typeface="宋体" panose="02010600030101010101" pitchFamily="2" charset="-122"/>
                <a:cs typeface="宋体" panose="02010600030101010101" pitchFamily="2" charset="-122"/>
              </a:rPr>
              <a:t>d_count</a:t>
            </a:r>
            <a:br>
              <a:rPr lang="en-US" altLang="en-US" sz="2000" i="1" dirty="0">
                <a:solidFill>
                  <a:srgbClr val="FF0000"/>
                </a:solidFill>
                <a:latin typeface="宋体" panose="02010600030101010101" pitchFamily="2" charset="-122"/>
                <a:ea typeface="宋体" panose="02010600030101010101" pitchFamily="2" charset="-122"/>
                <a:cs typeface="宋体" panose="02010600030101010101" pitchFamily="2" charset="-122"/>
              </a:rPr>
            </a:br>
            <a:r>
              <a:rPr lang="en-US" altLang="en-US" sz="2000" i="1" dirty="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en-US"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rPr>
              <a:t>from </a:t>
            </a:r>
            <a:r>
              <a:rPr lang="en-US" altLang="en-US" sz="2000" i="1" dirty="0">
                <a:solidFill>
                  <a:srgbClr val="FF0000"/>
                </a:solidFill>
                <a:latin typeface="宋体" panose="02010600030101010101" pitchFamily="2" charset="-122"/>
                <a:ea typeface="宋体" panose="02010600030101010101" pitchFamily="2" charset="-122"/>
                <a:cs typeface="宋体" panose="02010600030101010101" pitchFamily="2" charset="-122"/>
              </a:rPr>
              <a:t>instructor</a:t>
            </a:r>
            <a:br>
              <a:rPr lang="en-US" altLang="en-US" sz="2000" i="1" dirty="0">
                <a:solidFill>
                  <a:srgbClr val="FF0000"/>
                </a:solidFill>
                <a:latin typeface="宋体" panose="02010600030101010101" pitchFamily="2" charset="-122"/>
                <a:ea typeface="宋体" panose="02010600030101010101" pitchFamily="2" charset="-122"/>
                <a:cs typeface="宋体" panose="02010600030101010101" pitchFamily="2" charset="-122"/>
              </a:rPr>
            </a:br>
            <a:r>
              <a:rPr lang="en-US" altLang="en-US" sz="2000" i="1" dirty="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en-US"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rPr>
              <a:t>where </a:t>
            </a:r>
            <a:r>
              <a:rPr lang="en-US" altLang="en-US" sz="2000" i="1" dirty="0" err="1">
                <a:solidFill>
                  <a:srgbClr val="FF0000"/>
                </a:solidFill>
                <a:latin typeface="宋体" panose="02010600030101010101" pitchFamily="2" charset="-122"/>
                <a:ea typeface="宋体" panose="02010600030101010101" pitchFamily="2" charset="-122"/>
                <a:cs typeface="宋体" panose="02010600030101010101" pitchFamily="2" charset="-122"/>
              </a:rPr>
              <a:t>instructor.dept_name</a:t>
            </a:r>
            <a:r>
              <a:rPr lang="en-US" altLang="en-US" sz="2000" i="1" dirty="0">
                <a:solidFill>
                  <a:srgbClr val="FF0000"/>
                </a:solidFill>
                <a:latin typeface="宋体" panose="02010600030101010101" pitchFamily="2" charset="-122"/>
                <a:ea typeface="宋体" panose="02010600030101010101" pitchFamily="2" charset="-122"/>
                <a:cs typeface="宋体" panose="02010600030101010101" pitchFamily="2" charset="-122"/>
              </a:rPr>
              <a:t> = </a:t>
            </a:r>
            <a:r>
              <a:rPr lang="en-US" altLang="en-US" sz="2000" i="1" dirty="0" err="1">
                <a:solidFill>
                  <a:srgbClr val="FF0000"/>
                </a:solidFill>
                <a:latin typeface="宋体" panose="02010600030101010101" pitchFamily="2" charset="-122"/>
                <a:ea typeface="宋体" panose="02010600030101010101" pitchFamily="2" charset="-122"/>
                <a:cs typeface="宋体" panose="02010600030101010101" pitchFamily="2" charset="-122"/>
              </a:rPr>
              <a:t>dept_name</a:t>
            </a:r>
            <a:br>
              <a:rPr lang="en-US" altLang="en-US" sz="2000" i="1" dirty="0">
                <a:solidFill>
                  <a:srgbClr val="FF0000"/>
                </a:solidFill>
                <a:latin typeface="宋体" panose="02010600030101010101" pitchFamily="2" charset="-122"/>
                <a:ea typeface="宋体" panose="02010600030101010101" pitchFamily="2" charset="-122"/>
                <a:cs typeface="宋体" panose="02010600030101010101" pitchFamily="2" charset="-122"/>
              </a:rPr>
            </a:br>
            <a:r>
              <a:rPr lang="en-US" altLang="en-US" sz="2000" i="1" dirty="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en-US"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rPr>
              <a:t>return </a:t>
            </a:r>
            <a:r>
              <a:rPr lang="en-US" altLang="en-US" sz="2000" i="1" dirty="0" err="1">
                <a:solidFill>
                  <a:srgbClr val="FF0000"/>
                </a:solidFill>
                <a:latin typeface="宋体" panose="02010600030101010101" pitchFamily="2" charset="-122"/>
                <a:ea typeface="宋体" panose="02010600030101010101" pitchFamily="2" charset="-122"/>
                <a:cs typeface="宋体" panose="02010600030101010101" pitchFamily="2" charset="-122"/>
              </a:rPr>
              <a:t>d_count</a:t>
            </a:r>
            <a:r>
              <a:rPr lang="en-US" altLang="en-US" sz="2000" i="1" dirty="0">
                <a:solidFill>
                  <a:srgbClr val="FF0000"/>
                </a:solidFill>
                <a:latin typeface="宋体" panose="02010600030101010101" pitchFamily="2" charset="-122"/>
                <a:ea typeface="宋体" panose="02010600030101010101" pitchFamily="2" charset="-122"/>
                <a:cs typeface="宋体" panose="02010600030101010101" pitchFamily="2" charset="-122"/>
              </a:rPr>
              <a:t>;</a:t>
            </a:r>
            <a:br>
              <a:rPr lang="en-US" altLang="en-US" sz="2000" i="1" dirty="0">
                <a:solidFill>
                  <a:srgbClr val="FF0000"/>
                </a:solidFill>
                <a:latin typeface="宋体" panose="02010600030101010101" pitchFamily="2" charset="-122"/>
                <a:ea typeface="宋体" panose="02010600030101010101" pitchFamily="2" charset="-122"/>
                <a:cs typeface="宋体" panose="02010600030101010101" pitchFamily="2" charset="-122"/>
              </a:rPr>
            </a:br>
            <a:r>
              <a:rPr lang="en-US" altLang="en-US" sz="2000" i="1" dirty="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en-US"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rPr>
              <a:t>end</a:t>
            </a:r>
            <a:endParaRPr lang="en-US"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a:tabLst>
                <a:tab pos="803275" algn="l"/>
                <a:tab pos="1369695" algn="l"/>
                <a:tab pos="2112645" algn="l"/>
              </a:tabLst>
            </a:pPr>
            <a:r>
              <a:rPr lang="zh-CN" altLang="en-US" sz="2400" dirty="0">
                <a:latin typeface="宋体" panose="02010600030101010101" pitchFamily="2" charset="-122"/>
                <a:ea typeface="宋体" panose="02010600030101010101" pitchFamily="2" charset="-122"/>
                <a:cs typeface="宋体" panose="02010600030101010101" pitchFamily="2" charset="-122"/>
              </a:rPr>
              <a:t>函数调用：返回多于</a:t>
            </a:r>
            <a:r>
              <a:rPr lang="en-US" altLang="zh-CN" sz="2400" dirty="0">
                <a:latin typeface="宋体" panose="02010600030101010101" pitchFamily="2" charset="-122"/>
                <a:ea typeface="宋体" panose="02010600030101010101" pitchFamily="2" charset="-122"/>
                <a:cs typeface="宋体" panose="02010600030101010101" pitchFamily="2" charset="-122"/>
              </a:rPr>
              <a:t>12</a:t>
            </a:r>
            <a:r>
              <a:rPr lang="zh-CN" altLang="en-US" sz="2400" dirty="0">
                <a:latin typeface="宋体" panose="02010600030101010101" pitchFamily="2" charset="-122"/>
                <a:ea typeface="宋体" panose="02010600030101010101" pitchFamily="2" charset="-122"/>
                <a:cs typeface="宋体" panose="02010600030101010101" pitchFamily="2" charset="-122"/>
              </a:rPr>
              <a:t>位教师的所有系的名称和预算；</a:t>
            </a:r>
            <a:r>
              <a:rPr lang="en-US" altLang="en-US" sz="2400" dirty="0">
                <a:latin typeface="宋体" panose="02010600030101010101" pitchFamily="2" charset="-122"/>
                <a:ea typeface="宋体" panose="02010600030101010101" pitchFamily="2" charset="-122"/>
                <a:cs typeface="宋体" panose="02010600030101010101" pitchFamily="2" charset="-122"/>
              </a:rPr>
              <a:t>.</a:t>
            </a:r>
            <a:endParaRPr lang="en-US" altLang="en-US" sz="2400" dirty="0">
              <a:latin typeface="宋体" panose="02010600030101010101" pitchFamily="2" charset="-122"/>
              <a:ea typeface="宋体" panose="02010600030101010101" pitchFamily="2" charset="-122"/>
              <a:cs typeface="宋体" panose="02010600030101010101" pitchFamily="2" charset="-122"/>
            </a:endParaRPr>
          </a:p>
          <a:p>
            <a:pPr>
              <a:buFont typeface="Monotype Sorts" pitchFamily="-65" charset="2"/>
              <a:buNone/>
              <a:tabLst>
                <a:tab pos="803275" algn="l"/>
                <a:tab pos="1369695" algn="l"/>
                <a:tab pos="2112645" algn="l"/>
              </a:tabLst>
            </a:pPr>
            <a:r>
              <a:rPr lang="en-US" altLang="en-US" dirty="0">
                <a:latin typeface="宋体" panose="02010600030101010101" pitchFamily="2" charset="-122"/>
                <a:ea typeface="宋体" panose="02010600030101010101" pitchFamily="2" charset="-122"/>
                <a:cs typeface="宋体" panose="02010600030101010101" pitchFamily="2" charset="-122"/>
              </a:rPr>
              <a:t>		</a:t>
            </a:r>
            <a:r>
              <a:rPr lang="en-US"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rPr>
              <a:t>select </a:t>
            </a:r>
            <a:r>
              <a:rPr lang="en-US" altLang="en-US" sz="2000" i="1" dirty="0" err="1">
                <a:solidFill>
                  <a:srgbClr val="FF0000"/>
                </a:solidFill>
                <a:latin typeface="宋体" panose="02010600030101010101" pitchFamily="2" charset="-122"/>
                <a:ea typeface="宋体" panose="02010600030101010101" pitchFamily="2" charset="-122"/>
                <a:cs typeface="宋体" panose="02010600030101010101" pitchFamily="2" charset="-122"/>
              </a:rPr>
              <a:t>dept_name</a:t>
            </a:r>
            <a:r>
              <a:rPr lang="en-US" altLang="en-US" sz="2000" i="1" dirty="0">
                <a:solidFill>
                  <a:srgbClr val="FF0000"/>
                </a:solidFill>
                <a:latin typeface="宋体" panose="02010600030101010101" pitchFamily="2" charset="-122"/>
                <a:ea typeface="宋体" panose="02010600030101010101" pitchFamily="2" charset="-122"/>
                <a:cs typeface="宋体" panose="02010600030101010101" pitchFamily="2" charset="-122"/>
              </a:rPr>
              <a:t>, budget</a:t>
            </a:r>
            <a:br>
              <a:rPr lang="en-US" altLang="en-US" sz="2000" i="1" dirty="0">
                <a:solidFill>
                  <a:srgbClr val="FF0000"/>
                </a:solidFill>
                <a:latin typeface="宋体" panose="02010600030101010101" pitchFamily="2" charset="-122"/>
                <a:ea typeface="宋体" panose="02010600030101010101" pitchFamily="2" charset="-122"/>
                <a:cs typeface="宋体" panose="02010600030101010101" pitchFamily="2" charset="-122"/>
              </a:rPr>
            </a:br>
            <a:r>
              <a:rPr lang="en-US" altLang="en-US" sz="2000" i="1" dirty="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en-US"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rPr>
              <a:t>from</a:t>
            </a:r>
            <a:r>
              <a:rPr lang="en-US" altLang="en-US" sz="2000" i="1" dirty="0">
                <a:solidFill>
                  <a:srgbClr val="FF0000"/>
                </a:solidFill>
                <a:latin typeface="宋体" panose="02010600030101010101" pitchFamily="2" charset="-122"/>
                <a:ea typeface="宋体" panose="02010600030101010101" pitchFamily="2" charset="-122"/>
                <a:cs typeface="宋体" panose="02010600030101010101" pitchFamily="2" charset="-122"/>
              </a:rPr>
              <a:t> department</a:t>
            </a:r>
            <a:br>
              <a:rPr lang="en-US" altLang="en-US" sz="2000" i="1" dirty="0">
                <a:solidFill>
                  <a:srgbClr val="FF0000"/>
                </a:solidFill>
                <a:latin typeface="宋体" panose="02010600030101010101" pitchFamily="2" charset="-122"/>
                <a:ea typeface="宋体" panose="02010600030101010101" pitchFamily="2" charset="-122"/>
                <a:cs typeface="宋体" panose="02010600030101010101" pitchFamily="2" charset="-122"/>
              </a:rPr>
            </a:br>
            <a:r>
              <a:rPr lang="en-US" altLang="en-US" sz="2000" i="1" dirty="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en-US"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rPr>
              <a:t>where </a:t>
            </a:r>
            <a:r>
              <a:rPr lang="en-US" altLang="en-US" sz="2000" i="1" dirty="0" err="1">
                <a:solidFill>
                  <a:srgbClr val="FF0000"/>
                </a:solidFill>
                <a:latin typeface="宋体" panose="02010600030101010101" pitchFamily="2" charset="-122"/>
                <a:ea typeface="宋体" panose="02010600030101010101" pitchFamily="2" charset="-122"/>
                <a:cs typeface="宋体" panose="02010600030101010101" pitchFamily="2" charset="-122"/>
              </a:rPr>
              <a:t>dept_</a:t>
            </a:r>
            <a:r>
              <a:rPr lang="en-US" altLang="en-US" sz="2000" dirty="0" err="1">
                <a:solidFill>
                  <a:srgbClr val="FF0000"/>
                </a:solidFill>
                <a:latin typeface="宋体" panose="02010600030101010101" pitchFamily="2" charset="-122"/>
                <a:ea typeface="宋体" panose="02010600030101010101" pitchFamily="2" charset="-122"/>
                <a:cs typeface="宋体" panose="02010600030101010101" pitchFamily="2" charset="-122"/>
              </a:rPr>
              <a:t>count</a:t>
            </a:r>
            <a:r>
              <a:rPr lang="en-US"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en-US" altLang="en-US" sz="2000" i="1" dirty="0" err="1">
                <a:solidFill>
                  <a:srgbClr val="FF0000"/>
                </a:solidFill>
                <a:latin typeface="宋体" panose="02010600030101010101" pitchFamily="2" charset="-122"/>
                <a:ea typeface="宋体" panose="02010600030101010101" pitchFamily="2" charset="-122"/>
                <a:cs typeface="宋体" panose="02010600030101010101" pitchFamily="2" charset="-122"/>
              </a:rPr>
              <a:t>dept_name</a:t>
            </a:r>
            <a:r>
              <a:rPr lang="en-US" altLang="en-US" sz="2000" i="1" dirty="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en-US"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rPr>
              <a:t>) &gt; 12</a:t>
            </a:r>
            <a:endParaRPr lang="en-US" altLang="en-US" sz="2000" i="1" dirty="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pPr>
              <a:defRPr/>
            </a:pPr>
            <a:r>
              <a:rPr lang="zh-CN" altLang="en-US" sz="3200">
                <a:effectLst>
                  <a:outerShdw blurRad="38100" dist="38100" dir="2700000" algn="tl">
                    <a:srgbClr val="C0C0C0"/>
                  </a:outerShdw>
                </a:effectLst>
              </a:rPr>
              <a:t>表函数</a:t>
            </a:r>
            <a:endParaRPr lang="en-US" altLang="en-US" sz="3200">
              <a:effectLst>
                <a:outerShdw blurRad="38100" dist="38100" dir="2700000" algn="tl">
                  <a:srgbClr val="C0C0C0"/>
                </a:outerShdw>
              </a:effectLst>
            </a:endParaRPr>
          </a:p>
        </p:txBody>
      </p:sp>
      <p:sp>
        <p:nvSpPr>
          <p:cNvPr id="38915" name="Rectangle 3"/>
          <p:cNvSpPr>
            <a:spLocks noGrp="1" noChangeArrowheads="1"/>
          </p:cNvSpPr>
          <p:nvPr>
            <p:ph type="body" idx="1"/>
          </p:nvPr>
        </p:nvSpPr>
        <p:spPr>
          <a:xfrm>
            <a:off x="768351" y="1130300"/>
            <a:ext cx="8362950" cy="5508625"/>
          </a:xfrm>
        </p:spPr>
        <p:txBody>
          <a:bodyPr/>
          <a:lstStyle/>
          <a:p>
            <a:pPr>
              <a:defRPr/>
            </a:pPr>
            <a:r>
              <a:rPr lang="zh-CN" altLang="en-US" sz="2400" b="1" dirty="0">
                <a:solidFill>
                  <a:srgbClr val="002060"/>
                </a:solidFill>
                <a:latin typeface="宋体" panose="02010600030101010101" pitchFamily="2" charset="-122"/>
                <a:ea typeface="宋体" panose="02010600030101010101" pitchFamily="2" charset="-122"/>
                <a:cs typeface="宋体" panose="02010600030101010101" pitchFamily="2" charset="-122"/>
              </a:rPr>
              <a:t>表函数：</a:t>
            </a:r>
            <a:r>
              <a:rPr lang="en-US" altLang="en-US" sz="2400" b="1" dirty="0">
                <a:solidFill>
                  <a:srgbClr val="002060"/>
                </a:solidFill>
                <a:latin typeface="宋体" panose="02010600030101010101" pitchFamily="2" charset="-122"/>
                <a:ea typeface="宋体" panose="02010600030101010101" pitchFamily="2" charset="-122"/>
                <a:cs typeface="宋体" panose="02010600030101010101" pitchFamily="2" charset="-122"/>
              </a:rPr>
              <a:t>SQL</a:t>
            </a:r>
            <a:r>
              <a:rPr lang="zh-CN" altLang="en-US" sz="2400" b="1" dirty="0">
                <a:solidFill>
                  <a:srgbClr val="002060"/>
                </a:solidFill>
                <a:latin typeface="宋体" panose="02010600030101010101" pitchFamily="2" charset="-122"/>
                <a:ea typeface="宋体" panose="02010600030101010101" pitchFamily="2" charset="-122"/>
                <a:cs typeface="宋体" panose="02010600030101010101" pitchFamily="2" charset="-122"/>
              </a:rPr>
              <a:t>标准支持以返回表作为结果的函数</a:t>
            </a:r>
            <a:endParaRPr lang="en-US" altLang="en-US" sz="2400" b="1" dirty="0">
              <a:solidFill>
                <a:srgbClr val="002060"/>
              </a:solidFill>
              <a:latin typeface="宋体" panose="02010600030101010101" pitchFamily="2" charset="-122"/>
              <a:ea typeface="宋体" panose="02010600030101010101" pitchFamily="2" charset="-122"/>
              <a:cs typeface="宋体" panose="02010600030101010101" pitchFamily="2" charset="-122"/>
            </a:endParaRPr>
          </a:p>
          <a:p>
            <a:pPr>
              <a:defRPr/>
            </a:pPr>
            <a:r>
              <a:rPr lang="zh-CN" altLang="en-US" sz="2400" dirty="0">
                <a:latin typeface="宋体" panose="02010600030101010101" pitchFamily="2" charset="-122"/>
                <a:ea typeface="宋体" panose="02010600030101010101" pitchFamily="2" charset="-122"/>
                <a:cs typeface="宋体" panose="02010600030101010101" pitchFamily="2" charset="-122"/>
              </a:rPr>
              <a:t>如</a:t>
            </a:r>
            <a:r>
              <a:rPr lang="en-US" altLang="en-US" sz="2400" dirty="0">
                <a:latin typeface="宋体" panose="02010600030101010101" pitchFamily="2" charset="-122"/>
                <a:ea typeface="宋体" panose="02010600030101010101" pitchFamily="2" charset="-122"/>
                <a:cs typeface="宋体" panose="02010600030101010101" pitchFamily="2" charset="-122"/>
              </a:rPr>
              <a:t>: </a:t>
            </a:r>
            <a:r>
              <a:rPr lang="zh-CN" altLang="en-US" sz="2400" dirty="0">
                <a:latin typeface="宋体" panose="02010600030101010101" pitchFamily="2" charset="-122"/>
                <a:ea typeface="宋体" panose="02010600030101010101" pitchFamily="2" charset="-122"/>
                <a:cs typeface="宋体" panose="02010600030101010101" pitchFamily="2" charset="-122"/>
              </a:rPr>
              <a:t>返回指定系的所有教师的表</a:t>
            </a:r>
            <a:endParaRPr lang="en-US" altLang="en-US" sz="2400" dirty="0">
              <a:latin typeface="宋体" panose="02010600030101010101" pitchFamily="2" charset="-122"/>
              <a:ea typeface="宋体" panose="02010600030101010101" pitchFamily="2" charset="-122"/>
              <a:cs typeface="宋体" panose="02010600030101010101" pitchFamily="2" charset="-122"/>
            </a:endParaRPr>
          </a:p>
          <a:p>
            <a:pPr>
              <a:buFont typeface="Monotype Sorts" pitchFamily="-65" charset="2"/>
              <a:buNone/>
              <a:defRPr/>
            </a:pPr>
            <a:r>
              <a:rPr lang="en-US" altLang="en-US" dirty="0">
                <a:latin typeface="宋体" panose="02010600030101010101" pitchFamily="2" charset="-122"/>
                <a:ea typeface="宋体" panose="02010600030101010101" pitchFamily="2" charset="-122"/>
                <a:cs typeface="宋体" panose="02010600030101010101" pitchFamily="2" charset="-122"/>
              </a:rPr>
              <a:t>	</a:t>
            </a:r>
            <a:r>
              <a:rPr lang="en-US" altLang="en-US" sz="1800" b="1" dirty="0">
                <a:latin typeface="宋体" panose="02010600030101010101" pitchFamily="2" charset="-122"/>
                <a:ea typeface="宋体" panose="02010600030101010101" pitchFamily="2" charset="-122"/>
                <a:cs typeface="宋体" panose="02010600030101010101" pitchFamily="2" charset="-122"/>
              </a:rPr>
              <a:t>create</a:t>
            </a:r>
            <a:r>
              <a:rPr lang="en-US" altLang="en-US" sz="1800" dirty="0">
                <a:latin typeface="宋体" panose="02010600030101010101" pitchFamily="2" charset="-122"/>
                <a:ea typeface="宋体" panose="02010600030101010101" pitchFamily="2" charset="-122"/>
                <a:cs typeface="宋体" panose="02010600030101010101" pitchFamily="2" charset="-122"/>
              </a:rPr>
              <a:t> </a:t>
            </a:r>
            <a:r>
              <a:rPr lang="en-US" altLang="en-US" sz="1800" b="1" dirty="0">
                <a:latin typeface="宋体" panose="02010600030101010101" pitchFamily="2" charset="-122"/>
                <a:ea typeface="宋体" panose="02010600030101010101" pitchFamily="2" charset="-122"/>
                <a:cs typeface="宋体" panose="02010600030101010101" pitchFamily="2" charset="-122"/>
              </a:rPr>
              <a:t>function</a:t>
            </a:r>
            <a:r>
              <a:rPr lang="en-US" altLang="en-US" sz="1800" dirty="0">
                <a:latin typeface="宋体" panose="02010600030101010101" pitchFamily="2" charset="-122"/>
                <a:ea typeface="宋体" panose="02010600030101010101" pitchFamily="2" charset="-122"/>
                <a:cs typeface="宋体" panose="02010600030101010101" pitchFamily="2" charset="-122"/>
              </a:rPr>
              <a:t> </a:t>
            </a:r>
            <a:r>
              <a:rPr lang="en-US" altLang="en-US" sz="1800" i="1" dirty="0" err="1">
                <a:latin typeface="宋体" panose="02010600030101010101" pitchFamily="2" charset="-122"/>
                <a:ea typeface="宋体" panose="02010600030101010101" pitchFamily="2" charset="-122"/>
                <a:cs typeface="宋体" panose="02010600030101010101" pitchFamily="2" charset="-122"/>
              </a:rPr>
              <a:t>instructor_of</a:t>
            </a:r>
            <a:r>
              <a:rPr lang="en-US" altLang="en-US" sz="1800" dirty="0">
                <a:latin typeface="宋体" panose="02010600030101010101" pitchFamily="2" charset="-122"/>
                <a:ea typeface="宋体" panose="02010600030101010101" pitchFamily="2" charset="-122"/>
                <a:cs typeface="宋体" panose="02010600030101010101" pitchFamily="2" charset="-122"/>
              </a:rPr>
              <a:t> (</a:t>
            </a:r>
            <a:r>
              <a:rPr lang="en-US" altLang="en-US" sz="1800" i="1" dirty="0">
                <a:latin typeface="宋体" panose="02010600030101010101" pitchFamily="2" charset="-122"/>
                <a:ea typeface="宋体" panose="02010600030101010101" pitchFamily="2" charset="-122"/>
                <a:cs typeface="宋体" panose="02010600030101010101" pitchFamily="2" charset="-122"/>
              </a:rPr>
              <a:t>dept_name</a:t>
            </a:r>
            <a:r>
              <a:rPr lang="en-US" altLang="en-US" sz="1800" dirty="0">
                <a:latin typeface="宋体" panose="02010600030101010101" pitchFamily="2" charset="-122"/>
                <a:ea typeface="宋体" panose="02010600030101010101" pitchFamily="2" charset="-122"/>
                <a:cs typeface="宋体" panose="02010600030101010101" pitchFamily="2" charset="-122"/>
              </a:rPr>
              <a:t> </a:t>
            </a:r>
            <a:r>
              <a:rPr lang="en-US" altLang="en-US" sz="1800" b="1" dirty="0">
                <a:latin typeface="宋体" panose="02010600030101010101" pitchFamily="2" charset="-122"/>
                <a:ea typeface="宋体" panose="02010600030101010101" pitchFamily="2" charset="-122"/>
                <a:cs typeface="宋体" panose="02010600030101010101" pitchFamily="2" charset="-122"/>
              </a:rPr>
              <a:t>char</a:t>
            </a:r>
            <a:r>
              <a:rPr lang="en-US" altLang="en-US" sz="1800" dirty="0">
                <a:latin typeface="宋体" panose="02010600030101010101" pitchFamily="2" charset="-122"/>
                <a:ea typeface="宋体" panose="02010600030101010101" pitchFamily="2" charset="-122"/>
                <a:cs typeface="宋体" panose="02010600030101010101" pitchFamily="2" charset="-122"/>
              </a:rPr>
              <a:t>(20))</a:t>
            </a:r>
            <a:endParaRPr lang="en-US" altLang="en-US" sz="1800" dirty="0">
              <a:latin typeface="宋体" panose="02010600030101010101" pitchFamily="2" charset="-122"/>
              <a:ea typeface="宋体" panose="02010600030101010101" pitchFamily="2" charset="-122"/>
              <a:cs typeface="宋体" panose="02010600030101010101" pitchFamily="2" charset="-122"/>
            </a:endParaRPr>
          </a:p>
          <a:p>
            <a:pPr>
              <a:buFont typeface="Monotype Sorts" pitchFamily="-65" charset="2"/>
              <a:buNone/>
              <a:defRPr/>
            </a:pPr>
            <a:r>
              <a:rPr lang="en-US" altLang="en-US" sz="1800" dirty="0">
                <a:latin typeface="宋体" panose="02010600030101010101" pitchFamily="2" charset="-122"/>
                <a:ea typeface="宋体" panose="02010600030101010101" pitchFamily="2" charset="-122"/>
                <a:cs typeface="宋体" panose="02010600030101010101" pitchFamily="2" charset="-122"/>
              </a:rPr>
              <a:t>		</a:t>
            </a:r>
            <a:r>
              <a:rPr lang="en-US" altLang="en-US" sz="1800" b="1" dirty="0">
                <a:latin typeface="宋体" panose="02010600030101010101" pitchFamily="2" charset="-122"/>
                <a:ea typeface="宋体" panose="02010600030101010101" pitchFamily="2" charset="-122"/>
                <a:cs typeface="宋体" panose="02010600030101010101" pitchFamily="2" charset="-122"/>
              </a:rPr>
              <a:t>returns</a:t>
            </a:r>
            <a:r>
              <a:rPr lang="en-US" altLang="en-US" sz="1800" dirty="0">
                <a:latin typeface="宋体" panose="02010600030101010101" pitchFamily="2" charset="-122"/>
                <a:ea typeface="宋体" panose="02010600030101010101" pitchFamily="2" charset="-122"/>
                <a:cs typeface="宋体" panose="02010600030101010101" pitchFamily="2" charset="-122"/>
              </a:rPr>
              <a:t> </a:t>
            </a:r>
            <a:r>
              <a:rPr lang="en-US" altLang="en-US" sz="1800" b="1" dirty="0">
                <a:solidFill>
                  <a:srgbClr val="FF0000"/>
                </a:solidFill>
                <a:latin typeface="宋体" panose="02010600030101010101" pitchFamily="2" charset="-122"/>
                <a:ea typeface="宋体" panose="02010600030101010101" pitchFamily="2" charset="-122"/>
                <a:cs typeface="宋体" panose="02010600030101010101" pitchFamily="2" charset="-122"/>
              </a:rPr>
              <a:t>table </a:t>
            </a:r>
            <a:r>
              <a:rPr lang="en-US" altLang="en-US" sz="1800" b="1" dirty="0">
                <a:latin typeface="宋体" panose="02010600030101010101" pitchFamily="2" charset="-122"/>
                <a:ea typeface="宋体" panose="02010600030101010101" pitchFamily="2" charset="-122"/>
                <a:cs typeface="宋体" panose="02010600030101010101" pitchFamily="2" charset="-122"/>
              </a:rPr>
              <a:t> </a:t>
            </a:r>
            <a:r>
              <a:rPr lang="en-US" altLang="en-US" sz="1800" dirty="0">
                <a:latin typeface="宋体" panose="02010600030101010101" pitchFamily="2" charset="-122"/>
                <a:ea typeface="宋体" panose="02010600030101010101" pitchFamily="2" charset="-122"/>
                <a:cs typeface="宋体" panose="02010600030101010101" pitchFamily="2" charset="-122"/>
              </a:rPr>
              <a:t>(</a:t>
            </a:r>
            <a:r>
              <a:rPr lang="en-US" altLang="en-US" sz="1800" b="1" dirty="0">
                <a:latin typeface="宋体" panose="02010600030101010101" pitchFamily="2" charset="-122"/>
                <a:ea typeface="宋体" panose="02010600030101010101" pitchFamily="2" charset="-122"/>
                <a:cs typeface="宋体" panose="02010600030101010101" pitchFamily="2" charset="-122"/>
              </a:rPr>
              <a:t> </a:t>
            </a:r>
            <a:r>
              <a:rPr lang="en-US" altLang="en-US" sz="1800" dirty="0">
                <a:latin typeface="宋体" panose="02010600030101010101" pitchFamily="2" charset="-122"/>
                <a:ea typeface="宋体" panose="02010600030101010101" pitchFamily="2" charset="-122"/>
                <a:cs typeface="宋体" panose="02010600030101010101" pitchFamily="2" charset="-122"/>
              </a:rPr>
              <a:t> </a:t>
            </a:r>
            <a:endParaRPr lang="en-US" altLang="en-US" sz="1800" dirty="0">
              <a:latin typeface="宋体" panose="02010600030101010101" pitchFamily="2" charset="-122"/>
              <a:ea typeface="宋体" panose="02010600030101010101" pitchFamily="2" charset="-122"/>
              <a:cs typeface="宋体" panose="02010600030101010101" pitchFamily="2" charset="-122"/>
            </a:endParaRPr>
          </a:p>
          <a:p>
            <a:pPr>
              <a:buFont typeface="Monotype Sorts" pitchFamily="-65" charset="2"/>
              <a:buNone/>
              <a:defRPr/>
            </a:pPr>
            <a:r>
              <a:rPr lang="en-US" altLang="en-US" sz="1800" dirty="0">
                <a:latin typeface="宋体" panose="02010600030101010101" pitchFamily="2" charset="-122"/>
                <a:ea typeface="宋体" panose="02010600030101010101" pitchFamily="2" charset="-122"/>
                <a:cs typeface="宋体" panose="02010600030101010101" pitchFamily="2" charset="-122"/>
              </a:rPr>
              <a:t>                        </a:t>
            </a:r>
            <a:r>
              <a:rPr lang="en-US" altLang="en-US" sz="1800" i="1" dirty="0">
                <a:latin typeface="宋体" panose="02010600030101010101" pitchFamily="2" charset="-122"/>
                <a:ea typeface="宋体" panose="02010600030101010101" pitchFamily="2" charset="-122"/>
                <a:cs typeface="宋体" panose="02010600030101010101" pitchFamily="2" charset="-122"/>
              </a:rPr>
              <a:t>ID </a:t>
            </a:r>
            <a:r>
              <a:rPr lang="en-US" altLang="en-US" sz="1800" b="1" dirty="0" err="1">
                <a:latin typeface="宋体" panose="02010600030101010101" pitchFamily="2" charset="-122"/>
                <a:ea typeface="宋体" panose="02010600030101010101" pitchFamily="2" charset="-122"/>
                <a:cs typeface="宋体" panose="02010600030101010101" pitchFamily="2" charset="-122"/>
              </a:rPr>
              <a:t>varchar</a:t>
            </a:r>
            <a:r>
              <a:rPr lang="en-US" altLang="en-US" sz="1800" dirty="0">
                <a:latin typeface="宋体" panose="02010600030101010101" pitchFamily="2" charset="-122"/>
                <a:ea typeface="宋体" panose="02010600030101010101" pitchFamily="2" charset="-122"/>
                <a:cs typeface="宋体" panose="02010600030101010101" pitchFamily="2" charset="-122"/>
              </a:rPr>
              <a:t>(5),</a:t>
            </a:r>
            <a:br>
              <a:rPr lang="en-US" altLang="en-US" sz="1800" dirty="0">
                <a:latin typeface="宋体" panose="02010600030101010101" pitchFamily="2" charset="-122"/>
                <a:ea typeface="宋体" panose="02010600030101010101" pitchFamily="2" charset="-122"/>
                <a:cs typeface="宋体" panose="02010600030101010101" pitchFamily="2" charset="-122"/>
              </a:rPr>
            </a:br>
            <a:r>
              <a:rPr lang="en-US" altLang="en-US" sz="1800" dirty="0">
                <a:latin typeface="宋体" panose="02010600030101010101" pitchFamily="2" charset="-122"/>
                <a:ea typeface="宋体" panose="02010600030101010101" pitchFamily="2" charset="-122"/>
                <a:cs typeface="宋体" panose="02010600030101010101" pitchFamily="2" charset="-122"/>
              </a:rPr>
              <a:t>	          </a:t>
            </a:r>
            <a:r>
              <a:rPr lang="en-US" altLang="en-US" sz="1800" i="1" dirty="0">
                <a:latin typeface="宋体" panose="02010600030101010101" pitchFamily="2" charset="-122"/>
                <a:ea typeface="宋体" panose="02010600030101010101" pitchFamily="2" charset="-122"/>
                <a:cs typeface="宋体" panose="02010600030101010101" pitchFamily="2" charset="-122"/>
              </a:rPr>
              <a:t>name</a:t>
            </a:r>
            <a:r>
              <a:rPr lang="en-US" altLang="en-US" sz="1800" dirty="0">
                <a:latin typeface="宋体" panose="02010600030101010101" pitchFamily="2" charset="-122"/>
                <a:ea typeface="宋体" panose="02010600030101010101" pitchFamily="2" charset="-122"/>
                <a:cs typeface="宋体" panose="02010600030101010101" pitchFamily="2" charset="-122"/>
              </a:rPr>
              <a:t> </a:t>
            </a:r>
            <a:r>
              <a:rPr lang="en-US" altLang="en-US" sz="1800" b="1" dirty="0" err="1">
                <a:latin typeface="宋体" panose="02010600030101010101" pitchFamily="2" charset="-122"/>
                <a:ea typeface="宋体" panose="02010600030101010101" pitchFamily="2" charset="-122"/>
                <a:cs typeface="宋体" panose="02010600030101010101" pitchFamily="2" charset="-122"/>
              </a:rPr>
              <a:t>varchar</a:t>
            </a:r>
            <a:r>
              <a:rPr lang="en-US" altLang="en-US" sz="1800" dirty="0">
                <a:latin typeface="宋体" panose="02010600030101010101" pitchFamily="2" charset="-122"/>
                <a:ea typeface="宋体" panose="02010600030101010101" pitchFamily="2" charset="-122"/>
                <a:cs typeface="宋体" panose="02010600030101010101" pitchFamily="2" charset="-122"/>
              </a:rPr>
              <a:t>(20),</a:t>
            </a:r>
            <a:br>
              <a:rPr lang="en-US" altLang="en-US" sz="1800" dirty="0">
                <a:latin typeface="宋体" panose="02010600030101010101" pitchFamily="2" charset="-122"/>
                <a:ea typeface="宋体" panose="02010600030101010101" pitchFamily="2" charset="-122"/>
                <a:cs typeface="宋体" panose="02010600030101010101" pitchFamily="2" charset="-122"/>
              </a:rPr>
            </a:br>
            <a:r>
              <a:rPr lang="en-US" altLang="en-US" sz="1800" dirty="0">
                <a:latin typeface="宋体" panose="02010600030101010101" pitchFamily="2" charset="-122"/>
                <a:ea typeface="宋体" panose="02010600030101010101" pitchFamily="2" charset="-122"/>
                <a:cs typeface="宋体" panose="02010600030101010101" pitchFamily="2" charset="-122"/>
              </a:rPr>
              <a:t>                   </a:t>
            </a:r>
            <a:r>
              <a:rPr lang="en-US" altLang="en-US" sz="1800" i="1" dirty="0">
                <a:latin typeface="宋体" panose="02010600030101010101" pitchFamily="2" charset="-122"/>
                <a:ea typeface="宋体" panose="02010600030101010101" pitchFamily="2" charset="-122"/>
                <a:cs typeface="宋体" panose="02010600030101010101" pitchFamily="2" charset="-122"/>
              </a:rPr>
              <a:t>dept_name</a:t>
            </a:r>
            <a:r>
              <a:rPr lang="en-US" altLang="en-US" sz="1800" dirty="0">
                <a:latin typeface="宋体" panose="02010600030101010101" pitchFamily="2" charset="-122"/>
                <a:ea typeface="宋体" panose="02010600030101010101" pitchFamily="2" charset="-122"/>
                <a:cs typeface="宋体" panose="02010600030101010101" pitchFamily="2" charset="-122"/>
              </a:rPr>
              <a:t> </a:t>
            </a:r>
            <a:r>
              <a:rPr lang="en-US" altLang="en-US" sz="1800" b="1" dirty="0" err="1">
                <a:latin typeface="宋体" panose="02010600030101010101" pitchFamily="2" charset="-122"/>
                <a:ea typeface="宋体" panose="02010600030101010101" pitchFamily="2" charset="-122"/>
                <a:cs typeface="宋体" panose="02010600030101010101" pitchFamily="2" charset="-122"/>
              </a:rPr>
              <a:t>varchar</a:t>
            </a:r>
            <a:r>
              <a:rPr lang="en-US" altLang="en-US" sz="1800" dirty="0">
                <a:latin typeface="宋体" panose="02010600030101010101" pitchFamily="2" charset="-122"/>
                <a:ea typeface="宋体" panose="02010600030101010101" pitchFamily="2" charset="-122"/>
                <a:cs typeface="宋体" panose="02010600030101010101" pitchFamily="2" charset="-122"/>
              </a:rPr>
              <a:t>(20),</a:t>
            </a:r>
            <a:br>
              <a:rPr lang="en-US" altLang="en-US" sz="1800" dirty="0">
                <a:latin typeface="宋体" panose="02010600030101010101" pitchFamily="2" charset="-122"/>
                <a:ea typeface="宋体" panose="02010600030101010101" pitchFamily="2" charset="-122"/>
                <a:cs typeface="宋体" panose="02010600030101010101" pitchFamily="2" charset="-122"/>
              </a:rPr>
            </a:br>
            <a:r>
              <a:rPr lang="en-US" altLang="en-US" sz="1800" dirty="0">
                <a:latin typeface="宋体" panose="02010600030101010101" pitchFamily="2" charset="-122"/>
                <a:ea typeface="宋体" panose="02010600030101010101" pitchFamily="2" charset="-122"/>
                <a:cs typeface="宋体" panose="02010600030101010101" pitchFamily="2" charset="-122"/>
              </a:rPr>
              <a:t>	          </a:t>
            </a:r>
            <a:r>
              <a:rPr lang="en-US" altLang="en-US" sz="1800" i="1" dirty="0">
                <a:latin typeface="宋体" panose="02010600030101010101" pitchFamily="2" charset="-122"/>
                <a:ea typeface="宋体" panose="02010600030101010101" pitchFamily="2" charset="-122"/>
                <a:cs typeface="宋体" panose="02010600030101010101" pitchFamily="2" charset="-122"/>
              </a:rPr>
              <a:t>salary</a:t>
            </a:r>
            <a:r>
              <a:rPr lang="en-US" altLang="en-US" sz="1800" dirty="0">
                <a:latin typeface="宋体" panose="02010600030101010101" pitchFamily="2" charset="-122"/>
                <a:ea typeface="宋体" panose="02010600030101010101" pitchFamily="2" charset="-122"/>
                <a:cs typeface="宋体" panose="02010600030101010101" pitchFamily="2" charset="-122"/>
              </a:rPr>
              <a:t> </a:t>
            </a:r>
            <a:r>
              <a:rPr lang="en-US" altLang="en-US" sz="1800" b="1" dirty="0">
                <a:latin typeface="宋体" panose="02010600030101010101" pitchFamily="2" charset="-122"/>
                <a:ea typeface="宋体" panose="02010600030101010101" pitchFamily="2" charset="-122"/>
                <a:cs typeface="宋体" panose="02010600030101010101" pitchFamily="2" charset="-122"/>
              </a:rPr>
              <a:t>numeric</a:t>
            </a:r>
            <a:r>
              <a:rPr lang="en-US" altLang="en-US" sz="1800" dirty="0">
                <a:latin typeface="宋体" panose="02010600030101010101" pitchFamily="2" charset="-122"/>
                <a:ea typeface="宋体" panose="02010600030101010101" pitchFamily="2" charset="-122"/>
                <a:cs typeface="宋体" panose="02010600030101010101" pitchFamily="2" charset="-122"/>
              </a:rPr>
              <a:t>(8,2))</a:t>
            </a:r>
            <a:endParaRPr lang="en-US" altLang="en-US" sz="1800" dirty="0">
              <a:latin typeface="宋体" panose="02010600030101010101" pitchFamily="2" charset="-122"/>
              <a:ea typeface="宋体" panose="02010600030101010101" pitchFamily="2" charset="-122"/>
              <a:cs typeface="宋体" panose="02010600030101010101" pitchFamily="2" charset="-122"/>
            </a:endParaRPr>
          </a:p>
          <a:p>
            <a:pPr>
              <a:buFont typeface="Monotype Sorts" pitchFamily="-65" charset="2"/>
              <a:buNone/>
              <a:defRPr/>
            </a:pPr>
            <a:r>
              <a:rPr lang="en-US" altLang="en-US" sz="1800" dirty="0">
                <a:latin typeface="宋体" panose="02010600030101010101" pitchFamily="2" charset="-122"/>
                <a:ea typeface="宋体" panose="02010600030101010101" pitchFamily="2" charset="-122"/>
                <a:cs typeface="宋体" panose="02010600030101010101" pitchFamily="2" charset="-122"/>
              </a:rPr>
              <a:t>	         </a:t>
            </a:r>
            <a:r>
              <a:rPr lang="en-US" altLang="en-US" sz="1800" b="1" dirty="0">
                <a:latin typeface="宋体" panose="02010600030101010101" pitchFamily="2" charset="-122"/>
                <a:ea typeface="宋体" panose="02010600030101010101" pitchFamily="2" charset="-122"/>
                <a:cs typeface="宋体" panose="02010600030101010101" pitchFamily="2" charset="-122"/>
              </a:rPr>
              <a:t>return</a:t>
            </a:r>
            <a:r>
              <a:rPr lang="en-US" altLang="en-US" sz="1800" dirty="0">
                <a:latin typeface="宋体" panose="02010600030101010101" pitchFamily="2" charset="-122"/>
                <a:ea typeface="宋体" panose="02010600030101010101" pitchFamily="2" charset="-122"/>
                <a:cs typeface="宋体" panose="02010600030101010101" pitchFamily="2" charset="-122"/>
              </a:rPr>
              <a:t> </a:t>
            </a:r>
            <a:r>
              <a:rPr lang="en-US" altLang="en-US" sz="1800" b="1" dirty="0">
                <a:latin typeface="宋体" panose="02010600030101010101" pitchFamily="2" charset="-122"/>
                <a:ea typeface="宋体" panose="02010600030101010101" pitchFamily="2" charset="-122"/>
                <a:cs typeface="宋体" panose="02010600030101010101" pitchFamily="2" charset="-122"/>
              </a:rPr>
              <a:t>table</a:t>
            </a:r>
            <a:br>
              <a:rPr lang="en-US" altLang="en-US" sz="1800" dirty="0">
                <a:latin typeface="宋体" panose="02010600030101010101" pitchFamily="2" charset="-122"/>
                <a:ea typeface="宋体" panose="02010600030101010101" pitchFamily="2" charset="-122"/>
                <a:cs typeface="宋体" panose="02010600030101010101" pitchFamily="2" charset="-122"/>
              </a:rPr>
            </a:br>
            <a:r>
              <a:rPr lang="en-US" altLang="en-US" sz="1800" dirty="0">
                <a:latin typeface="宋体" panose="02010600030101010101" pitchFamily="2" charset="-122"/>
                <a:ea typeface="宋体" panose="02010600030101010101" pitchFamily="2" charset="-122"/>
                <a:cs typeface="宋体" panose="02010600030101010101" pitchFamily="2" charset="-122"/>
              </a:rPr>
              <a:t>	         (</a:t>
            </a:r>
            <a:r>
              <a:rPr lang="en-US" altLang="en-US" sz="1800" b="1" dirty="0">
                <a:latin typeface="宋体" panose="02010600030101010101" pitchFamily="2" charset="-122"/>
                <a:ea typeface="宋体" panose="02010600030101010101" pitchFamily="2" charset="-122"/>
                <a:cs typeface="宋体" panose="02010600030101010101" pitchFamily="2" charset="-122"/>
              </a:rPr>
              <a:t>select</a:t>
            </a:r>
            <a:r>
              <a:rPr lang="en-US" altLang="en-US" sz="1800" dirty="0">
                <a:latin typeface="宋体" panose="02010600030101010101" pitchFamily="2" charset="-122"/>
                <a:ea typeface="宋体" panose="02010600030101010101" pitchFamily="2" charset="-122"/>
                <a:cs typeface="宋体" panose="02010600030101010101" pitchFamily="2" charset="-122"/>
              </a:rPr>
              <a:t> </a:t>
            </a:r>
            <a:r>
              <a:rPr lang="en-US" altLang="en-US" sz="1800" i="1" dirty="0">
                <a:latin typeface="宋体" panose="02010600030101010101" pitchFamily="2" charset="-122"/>
                <a:ea typeface="宋体" panose="02010600030101010101" pitchFamily="2" charset="-122"/>
                <a:cs typeface="宋体" panose="02010600030101010101" pitchFamily="2" charset="-122"/>
              </a:rPr>
              <a:t>ID, name, dept_name, salary</a:t>
            </a:r>
            <a:br>
              <a:rPr lang="en-US" altLang="en-US" sz="1800" dirty="0">
                <a:latin typeface="宋体" panose="02010600030101010101" pitchFamily="2" charset="-122"/>
                <a:ea typeface="宋体" panose="02010600030101010101" pitchFamily="2" charset="-122"/>
                <a:cs typeface="宋体" panose="02010600030101010101" pitchFamily="2" charset="-122"/>
              </a:rPr>
            </a:br>
            <a:r>
              <a:rPr lang="en-US" altLang="en-US" sz="1800" dirty="0">
                <a:latin typeface="宋体" panose="02010600030101010101" pitchFamily="2" charset="-122"/>
                <a:ea typeface="宋体" panose="02010600030101010101" pitchFamily="2" charset="-122"/>
                <a:cs typeface="宋体" panose="02010600030101010101" pitchFamily="2" charset="-122"/>
              </a:rPr>
              <a:t>	          </a:t>
            </a:r>
            <a:r>
              <a:rPr lang="en-US" altLang="en-US" sz="1800" b="1" dirty="0">
                <a:latin typeface="宋体" panose="02010600030101010101" pitchFamily="2" charset="-122"/>
                <a:ea typeface="宋体" panose="02010600030101010101" pitchFamily="2" charset="-122"/>
                <a:cs typeface="宋体" panose="02010600030101010101" pitchFamily="2" charset="-122"/>
              </a:rPr>
              <a:t>from</a:t>
            </a:r>
            <a:r>
              <a:rPr lang="en-US" altLang="en-US" sz="1800" dirty="0">
                <a:latin typeface="宋体" panose="02010600030101010101" pitchFamily="2" charset="-122"/>
                <a:ea typeface="宋体" panose="02010600030101010101" pitchFamily="2" charset="-122"/>
                <a:cs typeface="宋体" panose="02010600030101010101" pitchFamily="2" charset="-122"/>
              </a:rPr>
              <a:t> </a:t>
            </a:r>
            <a:r>
              <a:rPr lang="en-US" altLang="en-US" sz="1800" i="1" dirty="0">
                <a:latin typeface="宋体" panose="02010600030101010101" pitchFamily="2" charset="-122"/>
                <a:ea typeface="宋体" panose="02010600030101010101" pitchFamily="2" charset="-122"/>
                <a:cs typeface="宋体" panose="02010600030101010101" pitchFamily="2" charset="-122"/>
              </a:rPr>
              <a:t>instructor</a:t>
            </a:r>
            <a:br>
              <a:rPr lang="en-US" altLang="en-US" sz="1800" i="1" dirty="0">
                <a:latin typeface="宋体" panose="02010600030101010101" pitchFamily="2" charset="-122"/>
                <a:ea typeface="宋体" panose="02010600030101010101" pitchFamily="2" charset="-122"/>
                <a:cs typeface="宋体" panose="02010600030101010101" pitchFamily="2" charset="-122"/>
              </a:rPr>
            </a:br>
            <a:r>
              <a:rPr lang="en-US" altLang="en-US" sz="1800" dirty="0">
                <a:latin typeface="宋体" panose="02010600030101010101" pitchFamily="2" charset="-122"/>
                <a:ea typeface="宋体" panose="02010600030101010101" pitchFamily="2" charset="-122"/>
                <a:cs typeface="宋体" panose="02010600030101010101" pitchFamily="2" charset="-122"/>
              </a:rPr>
              <a:t>	          </a:t>
            </a:r>
            <a:r>
              <a:rPr lang="en-US" altLang="en-US" sz="1800" b="1" dirty="0">
                <a:latin typeface="宋体" panose="02010600030101010101" pitchFamily="2" charset="-122"/>
                <a:ea typeface="宋体" panose="02010600030101010101" pitchFamily="2" charset="-122"/>
                <a:cs typeface="宋体" panose="02010600030101010101" pitchFamily="2" charset="-122"/>
              </a:rPr>
              <a:t>where</a:t>
            </a:r>
            <a:r>
              <a:rPr lang="en-US" altLang="en-US" sz="1800" i="1" dirty="0">
                <a:latin typeface="宋体" panose="02010600030101010101" pitchFamily="2" charset="-122"/>
                <a:ea typeface="宋体" panose="02010600030101010101" pitchFamily="2" charset="-122"/>
                <a:cs typeface="宋体" panose="02010600030101010101" pitchFamily="2" charset="-122"/>
              </a:rPr>
              <a:t> </a:t>
            </a:r>
            <a:r>
              <a:rPr lang="en-US" altLang="en-US" sz="1800" i="1" dirty="0" err="1">
                <a:latin typeface="宋体" panose="02010600030101010101" pitchFamily="2" charset="-122"/>
                <a:ea typeface="宋体" panose="02010600030101010101" pitchFamily="2" charset="-122"/>
                <a:cs typeface="宋体" panose="02010600030101010101" pitchFamily="2" charset="-122"/>
              </a:rPr>
              <a:t>instructor.dept_name</a:t>
            </a:r>
            <a:r>
              <a:rPr lang="en-US" altLang="en-US" sz="1800" i="1" dirty="0">
                <a:latin typeface="宋体" panose="02010600030101010101" pitchFamily="2" charset="-122"/>
                <a:ea typeface="宋体" panose="02010600030101010101" pitchFamily="2" charset="-122"/>
                <a:cs typeface="宋体" panose="02010600030101010101" pitchFamily="2" charset="-122"/>
              </a:rPr>
              <a:t> = </a:t>
            </a:r>
            <a:r>
              <a:rPr lang="en-US" altLang="en-US" sz="1800" i="1" dirty="0" err="1">
                <a:latin typeface="宋体" panose="02010600030101010101" pitchFamily="2" charset="-122"/>
                <a:ea typeface="宋体" panose="02010600030101010101" pitchFamily="2" charset="-122"/>
                <a:cs typeface="宋体" panose="02010600030101010101" pitchFamily="2" charset="-122"/>
              </a:rPr>
              <a:t>instructor_of.dept_name</a:t>
            </a:r>
            <a:r>
              <a:rPr lang="en-US" altLang="en-US" sz="1800" dirty="0">
                <a:latin typeface="宋体" panose="02010600030101010101" pitchFamily="2" charset="-122"/>
                <a:ea typeface="宋体" panose="02010600030101010101" pitchFamily="2" charset="-122"/>
                <a:cs typeface="宋体" panose="02010600030101010101" pitchFamily="2" charset="-122"/>
              </a:rPr>
              <a:t>)</a:t>
            </a:r>
            <a:endParaRPr lang="en-US" altLang="en-US" sz="1800" dirty="0">
              <a:latin typeface="宋体" panose="02010600030101010101" pitchFamily="2" charset="-122"/>
              <a:ea typeface="宋体" panose="02010600030101010101" pitchFamily="2" charset="-122"/>
              <a:cs typeface="宋体" panose="02010600030101010101" pitchFamily="2" charset="-122"/>
            </a:endParaRPr>
          </a:p>
          <a:p>
            <a:pPr>
              <a:defRPr/>
            </a:pPr>
            <a:r>
              <a:rPr lang="zh-CN" altLang="en-US" sz="2400" dirty="0">
                <a:latin typeface="宋体" panose="02010600030101010101" pitchFamily="2" charset="-122"/>
                <a:ea typeface="宋体" panose="02010600030101010101" pitchFamily="2" charset="-122"/>
                <a:cs typeface="宋体" panose="02010600030101010101" pitchFamily="2" charset="-122"/>
              </a:rPr>
              <a:t>调用：</a:t>
            </a:r>
            <a:endParaRPr lang="en-US" altLang="en-US" sz="2400" dirty="0">
              <a:latin typeface="宋体" panose="02010600030101010101" pitchFamily="2" charset="-122"/>
              <a:ea typeface="宋体" panose="02010600030101010101" pitchFamily="2" charset="-122"/>
              <a:cs typeface="宋体" panose="02010600030101010101" pitchFamily="2" charset="-122"/>
            </a:endParaRPr>
          </a:p>
          <a:p>
            <a:pPr>
              <a:buFont typeface="Monotype Sorts" pitchFamily="-65" charset="2"/>
              <a:buNone/>
              <a:defRPr/>
            </a:pPr>
            <a:r>
              <a:rPr lang="en-US" altLang="en-US" dirty="0">
                <a:latin typeface="宋体" panose="02010600030101010101" pitchFamily="2" charset="-122"/>
                <a:ea typeface="宋体" panose="02010600030101010101" pitchFamily="2" charset="-122"/>
                <a:cs typeface="宋体" panose="02010600030101010101" pitchFamily="2" charset="-122"/>
              </a:rPr>
              <a:t>		</a:t>
            </a:r>
            <a:r>
              <a:rPr lang="en-US" altLang="en-US" b="1" dirty="0">
                <a:solidFill>
                  <a:srgbClr val="FF0000"/>
                </a:solidFill>
                <a:latin typeface="宋体" panose="02010600030101010101" pitchFamily="2" charset="-122"/>
                <a:ea typeface="宋体" panose="02010600030101010101" pitchFamily="2" charset="-122"/>
                <a:cs typeface="宋体" panose="02010600030101010101" pitchFamily="2" charset="-122"/>
              </a:rPr>
              <a:t>select *</a:t>
            </a:r>
            <a:br>
              <a:rPr lang="en-US" altLang="en-US" b="1" dirty="0">
                <a:solidFill>
                  <a:srgbClr val="FF0000"/>
                </a:solidFill>
                <a:latin typeface="宋体" panose="02010600030101010101" pitchFamily="2" charset="-122"/>
                <a:ea typeface="宋体" panose="02010600030101010101" pitchFamily="2" charset="-122"/>
                <a:cs typeface="宋体" panose="02010600030101010101" pitchFamily="2" charset="-122"/>
              </a:rPr>
            </a:br>
            <a:r>
              <a:rPr lang="en-US" altLang="en-US" b="1" dirty="0">
                <a:solidFill>
                  <a:srgbClr val="FF0000"/>
                </a:solidFill>
                <a:latin typeface="宋体" panose="02010600030101010101" pitchFamily="2" charset="-122"/>
                <a:ea typeface="宋体" panose="02010600030101010101" pitchFamily="2" charset="-122"/>
                <a:cs typeface="宋体" panose="02010600030101010101" pitchFamily="2" charset="-122"/>
              </a:rPr>
              <a:t>	from table </a:t>
            </a:r>
            <a:r>
              <a:rPr lang="en-US" altLang="en-US"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en-US" i="1" dirty="0" err="1">
                <a:solidFill>
                  <a:srgbClr val="FF0000"/>
                </a:solidFill>
                <a:latin typeface="宋体" panose="02010600030101010101" pitchFamily="2" charset="-122"/>
                <a:ea typeface="宋体" panose="02010600030101010101" pitchFamily="2" charset="-122"/>
                <a:cs typeface="宋体" panose="02010600030101010101" pitchFamily="2" charset="-122"/>
              </a:rPr>
              <a:t>instructor_of</a:t>
            </a:r>
            <a:r>
              <a:rPr lang="en-US" altLang="en-US" i="1" dirty="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en-US" altLang="en-US"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ja-JP" dirty="0">
                <a:solidFill>
                  <a:srgbClr val="FF0000"/>
                </a:solidFill>
                <a:latin typeface="宋体" panose="02010600030101010101" pitchFamily="2" charset="-122"/>
                <a:ea typeface="宋体" panose="02010600030101010101" pitchFamily="2" charset="-122"/>
                <a:cs typeface="宋体" panose="02010600030101010101" pitchFamily="2" charset="-122"/>
              </a:rPr>
              <a:t>'Music'))</a:t>
            </a:r>
            <a:endParaRPr lang="en-US" altLang="ja-JP" dirty="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sz="3200" dirty="0">
                <a:effectLst>
                  <a:outerShdw blurRad="38100" dist="38100" dir="2700000" algn="tl">
                    <a:srgbClr val="C0C0C0"/>
                  </a:outerShdw>
                </a:effectLst>
              </a:rPr>
              <a:t>SQL </a:t>
            </a:r>
            <a:r>
              <a:rPr lang="zh-CN" altLang="en-US" sz="3200" dirty="0">
                <a:effectLst>
                  <a:outerShdw blurRad="38100" dist="38100" dir="2700000" algn="tl">
                    <a:srgbClr val="C0C0C0"/>
                  </a:outerShdw>
                </a:effectLst>
              </a:rPr>
              <a:t>过程</a:t>
            </a:r>
            <a:endParaRPr lang="zh-CN"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093790"/>
            <a:ext cx="7780845" cy="4903787"/>
          </a:xfrm>
        </p:spPr>
        <p:txBody>
          <a:bodyPr lIns="91440"/>
          <a:lstStyle/>
          <a:p>
            <a:r>
              <a:rPr lang="en-US" altLang="en-US" dirty="0"/>
              <a:t> </a:t>
            </a:r>
            <a:r>
              <a:rPr lang="en-US" altLang="en-US" sz="2400" i="1" dirty="0" err="1">
                <a:latin typeface="宋体" panose="02010600030101010101" pitchFamily="2" charset="-122"/>
                <a:ea typeface="宋体" panose="02010600030101010101" pitchFamily="2" charset="-122"/>
                <a:cs typeface="宋体" panose="02010600030101010101" pitchFamily="2" charset="-122"/>
              </a:rPr>
              <a:t>dept_count</a:t>
            </a:r>
            <a:r>
              <a:rPr lang="en-US" altLang="en-US" sz="2400" i="1" dirty="0">
                <a:latin typeface="宋体" panose="02010600030101010101" pitchFamily="2" charset="-122"/>
                <a:ea typeface="宋体" panose="02010600030101010101" pitchFamily="2" charset="-122"/>
                <a:cs typeface="宋体" panose="02010600030101010101" pitchFamily="2" charset="-122"/>
              </a:rPr>
              <a:t> </a:t>
            </a:r>
            <a:r>
              <a:rPr lang="zh-CN" altLang="en-US" sz="2400" dirty="0">
                <a:latin typeface="宋体" panose="02010600030101010101" pitchFamily="2" charset="-122"/>
                <a:ea typeface="宋体" panose="02010600030101010101" pitchFamily="2" charset="-122"/>
                <a:cs typeface="宋体" panose="02010600030101010101" pitchFamily="2" charset="-122"/>
              </a:rPr>
              <a:t>函数也可以写出一个过程</a:t>
            </a:r>
            <a:r>
              <a:rPr lang="en-US" altLang="en-US" sz="2400" dirty="0">
                <a:latin typeface="宋体" panose="02010600030101010101" pitchFamily="2" charset="-122"/>
                <a:ea typeface="宋体" panose="02010600030101010101" pitchFamily="2" charset="-122"/>
                <a:cs typeface="宋体" panose="02010600030101010101" pitchFamily="2" charset="-122"/>
              </a:rPr>
              <a:t>:</a:t>
            </a:r>
            <a:endParaRPr lang="en-US" altLang="en-US" sz="2400" dirty="0">
              <a:latin typeface="宋体" panose="02010600030101010101" pitchFamily="2" charset="-122"/>
              <a:ea typeface="宋体" panose="02010600030101010101" pitchFamily="2" charset="-122"/>
              <a:cs typeface="宋体" panose="02010600030101010101" pitchFamily="2" charset="-122"/>
            </a:endParaRPr>
          </a:p>
          <a:p>
            <a:pPr>
              <a:buFont typeface="Monotype Sorts" pitchFamily="-65" charset="2"/>
              <a:buNone/>
            </a:pPr>
            <a:r>
              <a:rPr lang="en-US" altLang="en-US" sz="2000" b="1" dirty="0"/>
              <a:t>	</a:t>
            </a:r>
            <a:r>
              <a:rPr lang="en-US" altLang="en-US" sz="2000" b="1" dirty="0">
                <a:solidFill>
                  <a:srgbClr val="FF0000"/>
                </a:solidFill>
              </a:rPr>
              <a:t>create procedure </a:t>
            </a:r>
            <a:r>
              <a:rPr lang="en-US" altLang="en-US" sz="2000" i="1" dirty="0" err="1">
                <a:solidFill>
                  <a:srgbClr val="FF0000"/>
                </a:solidFill>
              </a:rPr>
              <a:t>dept_count_proc</a:t>
            </a:r>
            <a:r>
              <a:rPr lang="en-US" altLang="en-US" sz="2000" i="1" dirty="0">
                <a:solidFill>
                  <a:srgbClr val="FF0000"/>
                </a:solidFill>
              </a:rPr>
              <a:t> </a:t>
            </a:r>
            <a:r>
              <a:rPr lang="en-US" altLang="en-US" sz="2000" dirty="0">
                <a:solidFill>
                  <a:srgbClr val="FF0000"/>
                </a:solidFill>
              </a:rPr>
              <a:t>(</a:t>
            </a:r>
            <a:r>
              <a:rPr lang="en-US" altLang="en-US" sz="2000" b="1" dirty="0">
                <a:solidFill>
                  <a:srgbClr val="FF0000"/>
                </a:solidFill>
              </a:rPr>
              <a:t>in </a:t>
            </a:r>
            <a:r>
              <a:rPr lang="en-US" altLang="en-US" sz="2000" i="1" dirty="0">
                <a:solidFill>
                  <a:srgbClr val="FF0000"/>
                </a:solidFill>
              </a:rPr>
              <a:t>dept_name </a:t>
            </a:r>
            <a:r>
              <a:rPr lang="en-US" altLang="en-US" sz="2000" b="1" dirty="0" err="1">
                <a:solidFill>
                  <a:srgbClr val="FF0000"/>
                </a:solidFill>
              </a:rPr>
              <a:t>varchar</a:t>
            </a:r>
            <a:r>
              <a:rPr lang="en-US" altLang="en-US" sz="2000" dirty="0">
                <a:solidFill>
                  <a:srgbClr val="FF0000"/>
                </a:solidFill>
              </a:rPr>
              <a:t>(20), </a:t>
            </a:r>
            <a:br>
              <a:rPr lang="en-US" altLang="en-US" sz="2000" dirty="0">
                <a:solidFill>
                  <a:srgbClr val="FF0000"/>
                </a:solidFill>
              </a:rPr>
            </a:br>
            <a:r>
              <a:rPr lang="en-US" altLang="en-US" sz="2000" dirty="0">
                <a:solidFill>
                  <a:srgbClr val="FF0000"/>
                </a:solidFill>
              </a:rPr>
              <a:t>                                                           </a:t>
            </a:r>
            <a:r>
              <a:rPr lang="en-US" altLang="en-US" sz="2000" b="1" dirty="0">
                <a:solidFill>
                  <a:srgbClr val="FF0000"/>
                </a:solidFill>
              </a:rPr>
              <a:t>out </a:t>
            </a:r>
            <a:r>
              <a:rPr lang="en-US" altLang="en-US" sz="2000" i="1" dirty="0" err="1">
                <a:solidFill>
                  <a:srgbClr val="FF0000"/>
                </a:solidFill>
              </a:rPr>
              <a:t>d_count</a:t>
            </a:r>
            <a:r>
              <a:rPr lang="en-US" altLang="en-US" sz="2000" i="1" dirty="0">
                <a:solidFill>
                  <a:srgbClr val="FF0000"/>
                </a:solidFill>
              </a:rPr>
              <a:t> </a:t>
            </a:r>
            <a:r>
              <a:rPr lang="en-US" altLang="en-US" sz="2000" b="1" dirty="0">
                <a:solidFill>
                  <a:srgbClr val="FF0000"/>
                </a:solidFill>
              </a:rPr>
              <a:t>integer)</a:t>
            </a:r>
            <a:br>
              <a:rPr lang="en-US" altLang="en-US" sz="2000" b="1" dirty="0">
                <a:solidFill>
                  <a:srgbClr val="FF0000"/>
                </a:solidFill>
              </a:rPr>
            </a:br>
            <a:r>
              <a:rPr lang="en-US" altLang="en-US" sz="2000" b="1" dirty="0">
                <a:solidFill>
                  <a:srgbClr val="FF0000"/>
                </a:solidFill>
              </a:rPr>
              <a:t>   begin</a:t>
            </a:r>
            <a:endParaRPr lang="en-US" altLang="en-US" sz="2000" b="1" dirty="0">
              <a:solidFill>
                <a:srgbClr val="FF0000"/>
              </a:solidFill>
            </a:endParaRPr>
          </a:p>
          <a:p>
            <a:pPr>
              <a:buFont typeface="Monotype Sorts" pitchFamily="-65" charset="2"/>
              <a:buNone/>
            </a:pPr>
            <a:r>
              <a:rPr lang="en-US" altLang="en-US" sz="2000" b="1" dirty="0">
                <a:solidFill>
                  <a:srgbClr val="FF0000"/>
                </a:solidFill>
              </a:rPr>
              <a:t>	       select count</a:t>
            </a:r>
            <a:r>
              <a:rPr lang="en-US" altLang="en-US" sz="2000" dirty="0">
                <a:solidFill>
                  <a:srgbClr val="FF0000"/>
                </a:solidFill>
              </a:rPr>
              <a:t>(</a:t>
            </a:r>
            <a:r>
              <a:rPr lang="en-US" altLang="en-US" sz="2000" i="1" dirty="0">
                <a:solidFill>
                  <a:srgbClr val="FF0000"/>
                </a:solidFill>
              </a:rPr>
              <a:t>*</a:t>
            </a:r>
            <a:r>
              <a:rPr lang="en-US" altLang="en-US" sz="2000" dirty="0">
                <a:solidFill>
                  <a:srgbClr val="FF0000"/>
                </a:solidFill>
              </a:rPr>
              <a:t>) </a:t>
            </a:r>
            <a:r>
              <a:rPr lang="en-US" altLang="en-US" sz="2000" b="1" dirty="0">
                <a:solidFill>
                  <a:srgbClr val="FF0000"/>
                </a:solidFill>
              </a:rPr>
              <a:t>into </a:t>
            </a:r>
            <a:r>
              <a:rPr lang="en-US" altLang="en-US" sz="2000" i="1" dirty="0" err="1">
                <a:solidFill>
                  <a:srgbClr val="FF0000"/>
                </a:solidFill>
              </a:rPr>
              <a:t>d_count</a:t>
            </a:r>
            <a:br>
              <a:rPr lang="en-US" altLang="en-US" sz="2000" i="1" dirty="0">
                <a:solidFill>
                  <a:srgbClr val="FF0000"/>
                </a:solidFill>
              </a:rPr>
            </a:br>
            <a:r>
              <a:rPr lang="en-US" altLang="en-US" sz="2000" i="1" dirty="0">
                <a:solidFill>
                  <a:srgbClr val="FF0000"/>
                </a:solidFill>
              </a:rPr>
              <a:t>       </a:t>
            </a:r>
            <a:r>
              <a:rPr lang="en-US" altLang="en-US" sz="2000" b="1" dirty="0">
                <a:solidFill>
                  <a:srgbClr val="FF0000"/>
                </a:solidFill>
              </a:rPr>
              <a:t>from </a:t>
            </a:r>
            <a:r>
              <a:rPr lang="en-US" altLang="en-US" sz="2000" i="1" dirty="0">
                <a:solidFill>
                  <a:srgbClr val="FF0000"/>
                </a:solidFill>
              </a:rPr>
              <a:t>instructor</a:t>
            </a:r>
            <a:br>
              <a:rPr lang="en-US" altLang="en-US" sz="2000" i="1" dirty="0">
                <a:solidFill>
                  <a:srgbClr val="FF0000"/>
                </a:solidFill>
              </a:rPr>
            </a:br>
            <a:r>
              <a:rPr lang="en-US" altLang="en-US" sz="2000" i="1" dirty="0">
                <a:solidFill>
                  <a:srgbClr val="FF0000"/>
                </a:solidFill>
              </a:rPr>
              <a:t>       </a:t>
            </a:r>
            <a:r>
              <a:rPr lang="en-US" altLang="en-US" sz="2000" b="1" dirty="0">
                <a:solidFill>
                  <a:srgbClr val="FF0000"/>
                </a:solidFill>
              </a:rPr>
              <a:t>where </a:t>
            </a:r>
            <a:r>
              <a:rPr lang="en-US" altLang="en-US" sz="2000" i="1" dirty="0" err="1">
                <a:solidFill>
                  <a:srgbClr val="FF0000"/>
                </a:solidFill>
              </a:rPr>
              <a:t>instructor.dept_name</a:t>
            </a:r>
            <a:r>
              <a:rPr lang="en-US" altLang="en-US" sz="2000" i="1" dirty="0">
                <a:solidFill>
                  <a:srgbClr val="FF0000"/>
                </a:solidFill>
              </a:rPr>
              <a:t> = </a:t>
            </a:r>
            <a:r>
              <a:rPr lang="en-US" altLang="en-US" sz="2000" i="1" dirty="0" err="1">
                <a:solidFill>
                  <a:srgbClr val="FF0000"/>
                </a:solidFill>
              </a:rPr>
              <a:t>dept_count_proc.dept_name</a:t>
            </a:r>
            <a:endParaRPr lang="en-US" altLang="en-US" sz="2000" i="1" dirty="0">
              <a:solidFill>
                <a:srgbClr val="FF0000"/>
              </a:solidFill>
            </a:endParaRPr>
          </a:p>
          <a:p>
            <a:pPr>
              <a:buFont typeface="Monotype Sorts" pitchFamily="-65" charset="2"/>
              <a:buNone/>
            </a:pPr>
            <a:r>
              <a:rPr lang="en-US" altLang="en-US" sz="2000" i="1" dirty="0">
                <a:solidFill>
                  <a:srgbClr val="FF0000"/>
                </a:solidFill>
              </a:rPr>
              <a:t>        </a:t>
            </a:r>
            <a:r>
              <a:rPr lang="en-US" altLang="en-US" sz="2000" b="1" dirty="0">
                <a:solidFill>
                  <a:srgbClr val="FF0000"/>
                </a:solidFill>
              </a:rPr>
              <a:t>end</a:t>
            </a:r>
            <a:endParaRPr lang="en-US" altLang="en-US" sz="2000" dirty="0">
              <a:solidFill>
                <a:srgbClr val="FF0000"/>
              </a:solidFill>
            </a:endParaRPr>
          </a:p>
          <a:p>
            <a:r>
              <a:rPr lang="zh-CN" altLang="en-US" sz="2400" dirty="0">
                <a:latin typeface="宋体" panose="02010600030101010101" pitchFamily="2" charset="-122"/>
                <a:ea typeface="宋体" panose="02010600030101010101" pitchFamily="2" charset="-122"/>
                <a:cs typeface="宋体" panose="02010600030101010101" pitchFamily="2" charset="-122"/>
              </a:rPr>
              <a:t>关键字</a:t>
            </a:r>
            <a:r>
              <a:rPr lang="en-US" altLang="en-US" sz="2400" dirty="0">
                <a:latin typeface="宋体" panose="02010600030101010101" pitchFamily="2" charset="-122"/>
                <a:ea typeface="宋体" panose="02010600030101010101" pitchFamily="2" charset="-122"/>
                <a:cs typeface="宋体" panose="02010600030101010101" pitchFamily="2" charset="-122"/>
              </a:rPr>
              <a:t> </a:t>
            </a:r>
            <a:r>
              <a:rPr lang="en-US" altLang="en-US" sz="2400" b="1" dirty="0">
                <a:latin typeface="宋体" panose="02010600030101010101" pitchFamily="2" charset="-122"/>
                <a:ea typeface="宋体" panose="02010600030101010101" pitchFamily="2" charset="-122"/>
                <a:cs typeface="宋体" panose="02010600030101010101" pitchFamily="2" charset="-122"/>
              </a:rPr>
              <a:t>in</a:t>
            </a:r>
            <a:r>
              <a:rPr lang="en-US" altLang="en-US" sz="2400" dirty="0">
                <a:latin typeface="宋体" panose="02010600030101010101" pitchFamily="2" charset="-122"/>
                <a:ea typeface="宋体" panose="02010600030101010101" pitchFamily="2" charset="-122"/>
                <a:cs typeface="宋体" panose="02010600030101010101" pitchFamily="2" charset="-122"/>
              </a:rPr>
              <a:t> </a:t>
            </a:r>
            <a:r>
              <a:rPr lang="zh-CN" altLang="en-US" sz="2400" dirty="0">
                <a:latin typeface="宋体" panose="02010600030101010101" pitchFamily="2" charset="-122"/>
                <a:ea typeface="宋体" panose="02010600030101010101" pitchFamily="2" charset="-122"/>
                <a:cs typeface="宋体" panose="02010600030101010101" pitchFamily="2" charset="-122"/>
              </a:rPr>
              <a:t>和</a:t>
            </a:r>
            <a:r>
              <a:rPr lang="en-US" altLang="en-US" sz="2400" b="1" dirty="0">
                <a:latin typeface="宋体" panose="02010600030101010101" pitchFamily="2" charset="-122"/>
                <a:ea typeface="宋体" panose="02010600030101010101" pitchFamily="2" charset="-122"/>
                <a:cs typeface="宋体" panose="02010600030101010101" pitchFamily="2" charset="-122"/>
              </a:rPr>
              <a:t>out  </a:t>
            </a:r>
            <a:r>
              <a:rPr lang="zh-CN" altLang="en-US" sz="2400" dirty="0">
                <a:latin typeface="宋体" panose="02010600030101010101" pitchFamily="2" charset="-122"/>
                <a:ea typeface="宋体" panose="02010600030101010101" pitchFamily="2" charset="-122"/>
                <a:cs typeface="宋体" panose="02010600030101010101" pitchFamily="2" charset="-122"/>
              </a:rPr>
              <a:t>分别表示待赋值的参数和为了返回结果而在过程中设置值的参数</a:t>
            </a:r>
            <a:r>
              <a:rPr lang="en-US" altLang="en-US" sz="2400" dirty="0">
                <a:latin typeface="宋体" panose="02010600030101010101" pitchFamily="2" charset="-122"/>
                <a:ea typeface="宋体" panose="02010600030101010101" pitchFamily="2" charset="-122"/>
                <a:cs typeface="宋体" panose="02010600030101010101" pitchFamily="2" charset="-122"/>
              </a:rPr>
              <a:t>.</a:t>
            </a:r>
            <a:endParaRPr lang="en-US" altLang="en-US" sz="2400" dirty="0">
              <a:latin typeface="宋体" panose="02010600030101010101" pitchFamily="2" charset="-122"/>
              <a:ea typeface="宋体" panose="02010600030101010101" pitchFamily="2" charset="-122"/>
              <a:cs typeface="宋体" panose="02010600030101010101" pitchFamily="2" charset="-122"/>
            </a:endParaRPr>
          </a:p>
          <a:p>
            <a:pPr>
              <a:buFont typeface="Monotype Sorts" pitchFamily="-65" charset="2"/>
              <a:buNone/>
            </a:pPr>
            <a:r>
              <a:rPr lang="en-US" altLang="en-US" dirty="0"/>
              <a:t>	</a:t>
            </a:r>
            <a:endParaRPr lang="en-US" altLang="en-US" dirty="0"/>
          </a:p>
          <a:p>
            <a:pPr indent="-365760"/>
            <a:endParaRPr lang="en-US" altLang="en-US" dirty="0"/>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sz="3200" dirty="0">
                <a:effectLst>
                  <a:outerShdw blurRad="38100" dist="38100" dir="2700000" algn="tl">
                    <a:srgbClr val="C0C0C0"/>
                  </a:outerShdw>
                </a:effectLst>
              </a:rPr>
              <a:t>SQL </a:t>
            </a:r>
            <a:r>
              <a:rPr lang="zh-CN" altLang="en-US" sz="3200" dirty="0">
                <a:effectLst>
                  <a:outerShdw blurRad="38100" dist="38100" dir="2700000" algn="tl">
                    <a:srgbClr val="C0C0C0"/>
                  </a:outerShdw>
                </a:effectLst>
              </a:rPr>
              <a:t>过程</a:t>
            </a:r>
            <a:endParaRPr lang="zh-CN"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093790"/>
            <a:ext cx="7780845" cy="4903787"/>
          </a:xfrm>
        </p:spPr>
        <p:txBody>
          <a:bodyPr lIns="91440"/>
          <a:lstStyle/>
          <a:p>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过程既可以从一个</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SQL</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过程调用，也可以从嵌入式</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SQL</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调用，方法是使用</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call</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语句</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a:latin typeface="宋体" panose="02010600030101010101" pitchFamily="2" charset="-122"/>
              <a:ea typeface="宋体" panose="02010600030101010101" pitchFamily="2" charset="-122"/>
              <a:cs typeface="宋体" panose="02010600030101010101" pitchFamily="2" charset="-122"/>
            </a:endParaRPr>
          </a:p>
          <a:p>
            <a:r>
              <a:rPr lang="en-US" altLang="en-US" dirty="0"/>
              <a:t>.</a:t>
            </a:r>
            <a:endParaRPr lang="en-US" altLang="en-US" dirty="0"/>
          </a:p>
          <a:p>
            <a:pPr>
              <a:buFont typeface="Monotype Sorts" pitchFamily="-65" charset="2"/>
              <a:buNone/>
            </a:pPr>
            <a:r>
              <a:rPr lang="en-US" altLang="en-US" b="1" dirty="0"/>
              <a:t>		</a:t>
            </a:r>
            <a:r>
              <a:rPr lang="en-US" altLang="en-US" sz="2000" b="1" dirty="0"/>
              <a:t>declare </a:t>
            </a:r>
            <a:r>
              <a:rPr lang="en-US" altLang="en-US" sz="2000" i="1" dirty="0" err="1"/>
              <a:t>d_count</a:t>
            </a:r>
            <a:r>
              <a:rPr lang="en-US" altLang="en-US" sz="2000" i="1" dirty="0"/>
              <a:t> </a:t>
            </a:r>
            <a:r>
              <a:rPr lang="en-US" altLang="en-US" sz="2000" b="1" dirty="0"/>
              <a:t>integer</a:t>
            </a:r>
            <a:r>
              <a:rPr lang="en-US" altLang="en-US" sz="2000" dirty="0"/>
              <a:t>;</a:t>
            </a:r>
            <a:br>
              <a:rPr lang="en-US" altLang="en-US" sz="2000" dirty="0"/>
            </a:br>
            <a:r>
              <a:rPr lang="en-US" altLang="en-US" sz="2000" dirty="0"/>
              <a:t>	</a:t>
            </a:r>
            <a:r>
              <a:rPr lang="en-US" altLang="en-US" sz="2000" b="1" dirty="0">
                <a:solidFill>
                  <a:srgbClr val="FF0000"/>
                </a:solidFill>
              </a:rPr>
              <a:t>call </a:t>
            </a:r>
            <a:r>
              <a:rPr lang="en-US" altLang="en-US" sz="2000" i="1" dirty="0" err="1"/>
              <a:t>dept_count_proc</a:t>
            </a:r>
            <a:r>
              <a:rPr lang="en-US" altLang="en-US" sz="2000" dirty="0"/>
              <a:t>( </a:t>
            </a:r>
            <a:r>
              <a:rPr lang="en-US" altLang="ja-JP" sz="2000" dirty="0"/>
              <a:t>'Physics', </a:t>
            </a:r>
            <a:r>
              <a:rPr lang="en-US" altLang="ja-JP" sz="2000" i="1" dirty="0" err="1"/>
              <a:t>d_count</a:t>
            </a:r>
            <a:r>
              <a:rPr lang="en-US" altLang="ja-JP" sz="2000" dirty="0"/>
              <a:t>);</a:t>
            </a:r>
            <a:endParaRPr lang="en-US" altLang="ja-JP" sz="2000" dirty="0"/>
          </a:p>
          <a:p>
            <a:pPr>
              <a:buFont typeface="Monotype Sorts" pitchFamily="-65" charset="2"/>
              <a:buNone/>
            </a:pPr>
            <a:r>
              <a:rPr lang="en-US" altLang="en-US" dirty="0"/>
              <a:t>	</a:t>
            </a:r>
            <a:endParaRPr lang="en-US" altLang="en-US" dirty="0"/>
          </a:p>
          <a:p>
            <a:pPr indent="-365760"/>
            <a:endParaRPr lang="en-US" altLang="en-US" dirty="0"/>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SQL </a:t>
            </a:r>
            <a:r>
              <a:rPr lang="zh-CN" altLang="en-US" dirty="0">
                <a:effectLst>
                  <a:outerShdw blurRad="38100" dist="38100" dir="2700000" algn="tl">
                    <a:srgbClr val="C0C0C0"/>
                  </a:outerShdw>
                </a:effectLst>
              </a:rPr>
              <a:t>过程</a:t>
            </a:r>
            <a:endParaRPr lang="zh-CN" altLang="en-US"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093790"/>
            <a:ext cx="7638802" cy="1844719"/>
          </a:xfrm>
        </p:spPr>
        <p:txBody>
          <a:bodyPr lIns="91440"/>
          <a:lstStyle/>
          <a:p>
            <a:r>
              <a:rPr lang="zh-CN" altLang="en-US" sz="2800" dirty="0">
                <a:latin typeface="宋体" panose="02010600030101010101" pitchFamily="2" charset="-122"/>
                <a:ea typeface="宋体" panose="02010600030101010101" pitchFamily="2" charset="-122"/>
                <a:cs typeface="宋体" panose="02010600030101010101" pitchFamily="2" charset="-122"/>
                <a:sym typeface="+mn-ea"/>
              </a:rPr>
              <a:t>过程和函数还可以从动态</a:t>
            </a:r>
            <a:r>
              <a:rPr lang="en-US" altLang="zh-CN" sz="2800">
                <a:latin typeface="宋体" panose="02010600030101010101" pitchFamily="2" charset="-122"/>
                <a:ea typeface="宋体" panose="02010600030101010101" pitchFamily="2" charset="-122"/>
                <a:cs typeface="宋体" panose="02010600030101010101" pitchFamily="2" charset="-122"/>
                <a:sym typeface="+mn-ea"/>
              </a:rPr>
              <a:t>SQL</a:t>
            </a:r>
            <a:r>
              <a:rPr lang="zh-CN" altLang="en-US" sz="2800" dirty="0">
                <a:latin typeface="宋体" panose="02010600030101010101" pitchFamily="2" charset="-122"/>
                <a:ea typeface="宋体" panose="02010600030101010101" pitchFamily="2" charset="-122"/>
                <a:cs typeface="宋体" panose="02010600030101010101" pitchFamily="2" charset="-122"/>
                <a:sym typeface="+mn-ea"/>
              </a:rPr>
              <a:t>中调用</a:t>
            </a:r>
            <a:endParaRPr lang="en-US" altLang="en-US" sz="2800" dirty="0">
              <a:latin typeface="宋体" panose="02010600030101010101" pitchFamily="2" charset="-122"/>
              <a:ea typeface="宋体" panose="02010600030101010101" pitchFamily="2" charset="-122"/>
              <a:cs typeface="宋体" panose="02010600030101010101" pitchFamily="2" charset="-122"/>
            </a:endParaRPr>
          </a:p>
          <a:p>
            <a:r>
              <a:rPr lang="en-US" altLang="en-US" sz="2800" dirty="0">
                <a:latin typeface="宋体" panose="02010600030101010101" pitchFamily="2" charset="-122"/>
                <a:ea typeface="宋体" panose="02010600030101010101" pitchFamily="2" charset="-122"/>
                <a:cs typeface="宋体" panose="02010600030101010101" pitchFamily="2" charset="-122"/>
              </a:rPr>
              <a:t>SQL</a:t>
            </a:r>
            <a:r>
              <a:rPr lang="zh-CN" altLang="en-US" sz="2800" dirty="0">
                <a:latin typeface="宋体" panose="02010600030101010101" pitchFamily="2" charset="-122"/>
                <a:ea typeface="宋体" panose="02010600030101010101" pitchFamily="2" charset="-122"/>
                <a:cs typeface="宋体" panose="02010600030101010101" pitchFamily="2" charset="-122"/>
              </a:rPr>
              <a:t>允许多个过程具有相同的名称，只要同名过程的参数数量是不同的</a:t>
            </a:r>
            <a:r>
              <a:rPr lang="en-US" altLang="en-US" sz="2800" dirty="0">
                <a:latin typeface="宋体" panose="02010600030101010101" pitchFamily="2" charset="-122"/>
                <a:ea typeface="宋体" panose="02010600030101010101" pitchFamily="2" charset="-122"/>
                <a:cs typeface="宋体" panose="02010600030101010101" pitchFamily="2" charset="-122"/>
              </a:rPr>
              <a:t>.</a:t>
            </a:r>
            <a:endParaRPr lang="en-US" altLang="en-US" sz="2800" dirty="0">
              <a:latin typeface="宋体" panose="02010600030101010101" pitchFamily="2" charset="-122"/>
              <a:ea typeface="宋体" panose="02010600030101010101" pitchFamily="2" charset="-122"/>
              <a:cs typeface="宋体" panose="02010600030101010101" pitchFamily="2" charset="-122"/>
            </a:endParaRPr>
          </a:p>
          <a:p>
            <a:r>
              <a:rPr lang="zh-CN" altLang="en-US" sz="2800" dirty="0">
                <a:latin typeface="宋体" panose="02010600030101010101" pitchFamily="2" charset="-122"/>
                <a:ea typeface="宋体" panose="02010600030101010101" pitchFamily="2" charset="-122"/>
                <a:cs typeface="宋体" panose="02010600030101010101" pitchFamily="2" charset="-122"/>
              </a:rPr>
              <a:t>名称和参数数量一起用于标识过程</a:t>
            </a:r>
            <a:r>
              <a:rPr lang="en-US" altLang="en-US" sz="2800" dirty="0">
                <a:latin typeface="宋体" panose="02010600030101010101" pitchFamily="2" charset="-122"/>
                <a:ea typeface="宋体" panose="02010600030101010101" pitchFamily="2" charset="-122"/>
                <a:cs typeface="宋体" panose="02010600030101010101" pitchFamily="2" charset="-122"/>
              </a:rPr>
              <a:t>. </a:t>
            </a:r>
            <a:endParaRPr lang="en-US" altLang="en-US" sz="2800" dirty="0">
              <a:latin typeface="宋体" panose="02010600030101010101" pitchFamily="2" charset="-122"/>
              <a:ea typeface="宋体" panose="02010600030101010101" pitchFamily="2" charset="-122"/>
              <a:cs typeface="宋体" panose="02010600030101010101" pitchFamily="2" charset="-122"/>
            </a:endParaRPr>
          </a:p>
          <a:p>
            <a:pPr indent="-365760"/>
            <a:endParaRPr lang="en-US" altLang="en-US" sz="28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zh-CN" sz="3200" dirty="0">
                <a:effectLst>
                  <a:outerShdw blurRad="38100" dist="38100" dir="2700000" algn="tl">
                    <a:srgbClr val="C0C0C0"/>
                  </a:outerShdw>
                </a:effectLst>
                <a:latin typeface="宋体" panose="02010600030101010101" pitchFamily="2" charset="-122"/>
                <a:ea typeface="宋体" panose="02010600030101010101" pitchFamily="2" charset="-122"/>
                <a:cs typeface="宋体" panose="02010600030101010101" pitchFamily="2" charset="-122"/>
              </a:rPr>
              <a:t>5.2.2 </a:t>
            </a:r>
            <a:r>
              <a:rPr lang="zh-CN" altLang="en-US" sz="3200" dirty="0">
                <a:effectLst>
                  <a:outerShdw blurRad="38100" dist="38100" dir="2700000" algn="tl">
                    <a:srgbClr val="C0C0C0"/>
                  </a:outerShdw>
                </a:effectLst>
                <a:latin typeface="宋体" panose="02010600030101010101" pitchFamily="2" charset="-122"/>
                <a:ea typeface="宋体" panose="02010600030101010101" pitchFamily="2" charset="-122"/>
                <a:cs typeface="宋体" panose="02010600030101010101" pitchFamily="2" charset="-122"/>
              </a:rPr>
              <a:t>用于过程和函数的语言结构</a:t>
            </a:r>
            <a:endParaRPr lang="en-US" altLang="en-US" sz="3200" dirty="0">
              <a:effectLst>
                <a:outerShdw blurRad="38100" dist="38100" dir="2700000" algn="tl">
                  <a:srgbClr val="C0C0C0"/>
                </a:outerShdw>
              </a:effectLst>
              <a:latin typeface="宋体" panose="02010600030101010101" pitchFamily="2" charset="-122"/>
              <a:ea typeface="宋体" panose="02010600030101010101" pitchFamily="2" charset="-122"/>
              <a:cs typeface="宋体" panose="02010600030101010101" pitchFamily="2" charset="-122"/>
            </a:endParaRPr>
          </a:p>
        </p:txBody>
      </p:sp>
      <p:sp>
        <p:nvSpPr>
          <p:cNvPr id="7170" name="Rectangle 3"/>
          <p:cNvSpPr>
            <a:spLocks noGrp="1" noChangeArrowheads="1"/>
          </p:cNvSpPr>
          <p:nvPr>
            <p:ph idx="1"/>
          </p:nvPr>
        </p:nvSpPr>
        <p:spPr>
          <a:xfrm>
            <a:off x="768351" y="1093790"/>
            <a:ext cx="7727580" cy="5074998"/>
          </a:xfrm>
        </p:spPr>
        <p:txBody>
          <a:bodyPr lIns="91440"/>
          <a:lstStyle/>
          <a:p>
            <a:pPr indent="-365760"/>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复合语句</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Compound statement: </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begin … end</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 </a:t>
            </a:r>
            <a:endParaRPr lang="en-US" altLang="zh-CN" sz="2400">
              <a:latin typeface="宋体" panose="02010600030101010101" pitchFamily="2" charset="-122"/>
              <a:ea typeface="宋体" panose="02010600030101010101" pitchFamily="2" charset="-122"/>
              <a:cs typeface="宋体" panose="02010600030101010101" pitchFamily="2" charset="-122"/>
            </a:endParaRPr>
          </a:p>
          <a:p>
            <a:pPr lvl="1"/>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可以在</a:t>
            </a:r>
            <a:r>
              <a:rPr lang="en-US" altLang="zh-CN" sz="2000" b="1">
                <a:latin typeface="宋体" panose="02010600030101010101" pitchFamily="2" charset="-122"/>
                <a:ea typeface="宋体" panose="02010600030101010101" pitchFamily="2" charset="-122"/>
                <a:cs typeface="宋体" panose="02010600030101010101" pitchFamily="2" charset="-122"/>
                <a:sym typeface="+mn-ea"/>
              </a:rPr>
              <a:t>begin </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和 </a:t>
            </a:r>
            <a:r>
              <a:rPr lang="en-US" altLang="zh-CN" sz="2000" b="1">
                <a:latin typeface="宋体" panose="02010600030101010101" pitchFamily="2" charset="-122"/>
                <a:ea typeface="宋体" panose="02010600030101010101" pitchFamily="2" charset="-122"/>
                <a:cs typeface="宋体" panose="02010600030101010101" pitchFamily="2" charset="-122"/>
                <a:sym typeface="+mn-ea"/>
              </a:rPr>
              <a:t>end</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间包含多条</a:t>
            </a:r>
            <a:r>
              <a:rPr lang="en-US" altLang="zh-CN" sz="2000">
                <a:latin typeface="宋体" panose="02010600030101010101" pitchFamily="2" charset="-122"/>
                <a:ea typeface="宋体" panose="02010600030101010101" pitchFamily="2" charset="-122"/>
                <a:cs typeface="宋体" panose="02010600030101010101" pitchFamily="2" charset="-122"/>
                <a:sym typeface="+mn-ea"/>
              </a:rPr>
              <a:t>SQL</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语句</a:t>
            </a:r>
            <a:r>
              <a:rPr lang="en-US" altLang="zh-CN" sz="2000">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000">
              <a:latin typeface="宋体" panose="02010600030101010101" pitchFamily="2" charset="-122"/>
              <a:ea typeface="宋体" panose="02010600030101010101" pitchFamily="2" charset="-122"/>
              <a:cs typeface="宋体" panose="02010600030101010101" pitchFamily="2" charset="-122"/>
            </a:endParaRPr>
          </a:p>
          <a:p>
            <a:pPr lvl="1"/>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在复合语句内可以声明局部变量</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365760"/>
            <a:r>
              <a:rPr lang="en-US" altLang="zh-CN" sz="2000" b="1">
                <a:latin typeface="宋体" panose="02010600030101010101" pitchFamily="2" charset="-122"/>
                <a:ea typeface="宋体" panose="02010600030101010101" pitchFamily="2" charset="-122"/>
                <a:cs typeface="宋体" panose="02010600030101010101" pitchFamily="2" charset="-122"/>
                <a:sym typeface="+mn-ea"/>
              </a:rPr>
              <a:t>While </a:t>
            </a:r>
            <a:r>
              <a:rPr lang="en-US" altLang="zh-CN" sz="2000">
                <a:latin typeface="宋体" panose="02010600030101010101" pitchFamily="2" charset="-122"/>
                <a:ea typeface="宋体" panose="02010600030101010101" pitchFamily="2" charset="-122"/>
                <a:cs typeface="宋体" panose="02010600030101010101" pitchFamily="2" charset="-122"/>
                <a:sym typeface="+mn-ea"/>
              </a:rPr>
              <a:t>and </a:t>
            </a:r>
            <a:r>
              <a:rPr lang="en-US" altLang="zh-CN" sz="2000" b="1">
                <a:latin typeface="宋体" panose="02010600030101010101" pitchFamily="2" charset="-122"/>
                <a:ea typeface="宋体" panose="02010600030101010101" pitchFamily="2" charset="-122"/>
                <a:cs typeface="宋体" panose="02010600030101010101" pitchFamily="2" charset="-122"/>
                <a:sym typeface="+mn-ea"/>
              </a:rPr>
              <a:t>repeat</a:t>
            </a:r>
            <a:r>
              <a:rPr lang="en-US" altLang="zh-CN" sz="2000">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语句</a:t>
            </a:r>
            <a:r>
              <a:rPr lang="en-US" altLang="zh-CN" sz="2000">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000" b="1">
              <a:latin typeface="宋体" panose="02010600030101010101" pitchFamily="2" charset="-122"/>
              <a:ea typeface="宋体" panose="02010600030101010101" pitchFamily="2" charset="-122"/>
              <a:cs typeface="宋体" panose="02010600030101010101" pitchFamily="2" charset="-122"/>
            </a:endParaRPr>
          </a:p>
          <a:p>
            <a:pPr>
              <a:buNone/>
            </a:pPr>
            <a:r>
              <a:rPr lang="en-US" altLang="zh-CN" sz="2000" b="1">
                <a:latin typeface="宋体" panose="02010600030101010101" pitchFamily="2" charset="-122"/>
                <a:ea typeface="宋体" panose="02010600030101010101" pitchFamily="2" charset="-122"/>
                <a:cs typeface="宋体" panose="02010600030101010101" pitchFamily="2" charset="-122"/>
                <a:sym typeface="+mn-ea"/>
              </a:rPr>
              <a:t>		declare </a:t>
            </a:r>
            <a:r>
              <a:rPr lang="en-US" altLang="zh-CN" sz="2000" i="1">
                <a:latin typeface="宋体" panose="02010600030101010101" pitchFamily="2" charset="-122"/>
                <a:ea typeface="宋体" panose="02010600030101010101" pitchFamily="2" charset="-122"/>
                <a:cs typeface="宋体" panose="02010600030101010101" pitchFamily="2" charset="-122"/>
                <a:sym typeface="+mn-ea"/>
              </a:rPr>
              <a:t>n </a:t>
            </a:r>
            <a:r>
              <a:rPr lang="en-US" altLang="zh-CN" sz="2000" b="1">
                <a:latin typeface="宋体" panose="02010600030101010101" pitchFamily="2" charset="-122"/>
                <a:ea typeface="宋体" panose="02010600030101010101" pitchFamily="2" charset="-122"/>
                <a:cs typeface="宋体" panose="02010600030101010101" pitchFamily="2" charset="-122"/>
                <a:sym typeface="+mn-ea"/>
              </a:rPr>
              <a:t>integer default </a:t>
            </a:r>
            <a:r>
              <a:rPr lang="en-US" altLang="zh-CN" sz="2000">
                <a:latin typeface="宋体" panose="02010600030101010101" pitchFamily="2" charset="-122"/>
                <a:ea typeface="宋体" panose="02010600030101010101" pitchFamily="2" charset="-122"/>
                <a:cs typeface="宋体" panose="02010600030101010101" pitchFamily="2" charset="-122"/>
                <a:sym typeface="+mn-ea"/>
              </a:rPr>
              <a:t>0;</a:t>
            </a:r>
            <a:endParaRPr lang="en-US" altLang="zh-CN" sz="2000">
              <a:latin typeface="宋体" panose="02010600030101010101" pitchFamily="2" charset="-122"/>
              <a:ea typeface="宋体" panose="02010600030101010101" pitchFamily="2" charset="-122"/>
              <a:cs typeface="宋体" panose="02010600030101010101" pitchFamily="2" charset="-122"/>
            </a:endParaRPr>
          </a:p>
          <a:p>
            <a:pPr>
              <a:lnSpc>
                <a:spcPct val="70000"/>
              </a:lnSpc>
              <a:buNone/>
            </a:pPr>
            <a:r>
              <a:rPr lang="en-US" altLang="zh-CN" sz="2000" b="1">
                <a:latin typeface="宋体" panose="02010600030101010101" pitchFamily="2" charset="-122"/>
                <a:ea typeface="宋体" panose="02010600030101010101" pitchFamily="2" charset="-122"/>
                <a:cs typeface="宋体" panose="02010600030101010101" pitchFamily="2" charset="-122"/>
                <a:sym typeface="+mn-ea"/>
              </a:rPr>
              <a:t>		while </a:t>
            </a:r>
            <a:r>
              <a:rPr lang="en-US" altLang="zh-CN" sz="2000" i="1">
                <a:latin typeface="宋体" panose="02010600030101010101" pitchFamily="2" charset="-122"/>
                <a:ea typeface="宋体" panose="02010600030101010101" pitchFamily="2" charset="-122"/>
                <a:cs typeface="宋体" panose="02010600030101010101" pitchFamily="2" charset="-122"/>
                <a:sym typeface="+mn-ea"/>
              </a:rPr>
              <a:t>n </a:t>
            </a:r>
            <a:r>
              <a:rPr lang="en-US" altLang="zh-CN" sz="2000">
                <a:latin typeface="宋体" panose="02010600030101010101" pitchFamily="2" charset="-122"/>
                <a:ea typeface="宋体" panose="02010600030101010101" pitchFamily="2" charset="-122"/>
                <a:cs typeface="宋体" panose="02010600030101010101" pitchFamily="2" charset="-122"/>
                <a:sym typeface="+mn-ea"/>
              </a:rPr>
              <a:t>&lt; 10 </a:t>
            </a:r>
            <a:r>
              <a:rPr lang="en-US" altLang="zh-CN" sz="2000" b="1">
                <a:latin typeface="宋体" panose="02010600030101010101" pitchFamily="2" charset="-122"/>
                <a:ea typeface="宋体" panose="02010600030101010101" pitchFamily="2" charset="-122"/>
                <a:cs typeface="宋体" panose="02010600030101010101" pitchFamily="2" charset="-122"/>
                <a:sym typeface="+mn-ea"/>
              </a:rPr>
              <a:t>do</a:t>
            </a:r>
            <a:endParaRPr lang="en-US" altLang="zh-CN" sz="2000" b="1">
              <a:latin typeface="宋体" panose="02010600030101010101" pitchFamily="2" charset="-122"/>
              <a:ea typeface="宋体" panose="02010600030101010101" pitchFamily="2" charset="-122"/>
              <a:cs typeface="宋体" panose="02010600030101010101" pitchFamily="2" charset="-122"/>
            </a:endParaRPr>
          </a:p>
          <a:p>
            <a:pPr lvl="1">
              <a:lnSpc>
                <a:spcPct val="70000"/>
              </a:lnSpc>
              <a:buNone/>
            </a:pPr>
            <a:r>
              <a:rPr lang="en-US" altLang="zh-CN" sz="2000" b="1">
                <a:latin typeface="宋体" panose="02010600030101010101" pitchFamily="2" charset="-122"/>
                <a:ea typeface="宋体" panose="02010600030101010101" pitchFamily="2" charset="-122"/>
                <a:cs typeface="宋体" panose="02010600030101010101" pitchFamily="2" charset="-122"/>
                <a:sym typeface="+mn-ea"/>
              </a:rPr>
              <a:t>		    set </a:t>
            </a:r>
            <a:r>
              <a:rPr lang="en-US" altLang="zh-CN" sz="2000" i="1">
                <a:latin typeface="宋体" panose="02010600030101010101" pitchFamily="2" charset="-122"/>
                <a:ea typeface="宋体" panose="02010600030101010101" pitchFamily="2" charset="-122"/>
                <a:cs typeface="宋体" panose="02010600030101010101" pitchFamily="2" charset="-122"/>
                <a:sym typeface="+mn-ea"/>
              </a:rPr>
              <a:t>n </a:t>
            </a:r>
            <a:r>
              <a:rPr lang="en-US" altLang="zh-CN" sz="2000">
                <a:latin typeface="宋体" panose="02010600030101010101" pitchFamily="2" charset="-122"/>
                <a:ea typeface="宋体" panose="02010600030101010101" pitchFamily="2" charset="-122"/>
                <a:cs typeface="宋体" panose="02010600030101010101" pitchFamily="2" charset="-122"/>
                <a:sym typeface="+mn-ea"/>
              </a:rPr>
              <a:t>= </a:t>
            </a:r>
            <a:r>
              <a:rPr lang="en-US" altLang="zh-CN" sz="2000" i="1">
                <a:latin typeface="宋体" panose="02010600030101010101" pitchFamily="2" charset="-122"/>
                <a:ea typeface="宋体" panose="02010600030101010101" pitchFamily="2" charset="-122"/>
                <a:cs typeface="宋体" panose="02010600030101010101" pitchFamily="2" charset="-122"/>
                <a:sym typeface="+mn-ea"/>
              </a:rPr>
              <a:t>n </a:t>
            </a:r>
            <a:r>
              <a:rPr lang="en-US" altLang="zh-CN" sz="2000">
                <a:latin typeface="宋体" panose="02010600030101010101" pitchFamily="2" charset="-122"/>
                <a:ea typeface="宋体" panose="02010600030101010101" pitchFamily="2" charset="-122"/>
                <a:cs typeface="宋体" panose="02010600030101010101" pitchFamily="2" charset="-122"/>
                <a:sym typeface="+mn-ea"/>
              </a:rPr>
              <a:t>+ 1</a:t>
            </a:r>
            <a:endParaRPr lang="en-US" altLang="zh-CN" sz="2000">
              <a:latin typeface="宋体" panose="02010600030101010101" pitchFamily="2" charset="-122"/>
              <a:ea typeface="宋体" panose="02010600030101010101" pitchFamily="2" charset="-122"/>
              <a:cs typeface="宋体" panose="02010600030101010101" pitchFamily="2" charset="-122"/>
            </a:endParaRPr>
          </a:p>
          <a:p>
            <a:pPr>
              <a:lnSpc>
                <a:spcPct val="70000"/>
              </a:lnSpc>
              <a:buNone/>
            </a:pPr>
            <a:r>
              <a:rPr lang="en-US" altLang="zh-CN" sz="2000" b="1">
                <a:latin typeface="宋体" panose="02010600030101010101" pitchFamily="2" charset="-122"/>
                <a:ea typeface="宋体" panose="02010600030101010101" pitchFamily="2" charset="-122"/>
                <a:cs typeface="宋体" panose="02010600030101010101" pitchFamily="2" charset="-122"/>
                <a:sym typeface="+mn-ea"/>
              </a:rPr>
              <a:t>		end while</a:t>
            </a:r>
            <a:br>
              <a:rPr lang="en-US" altLang="zh-CN" sz="2000" b="1">
                <a:latin typeface="宋体" panose="02010600030101010101" pitchFamily="2" charset="-122"/>
                <a:ea typeface="宋体" panose="02010600030101010101" pitchFamily="2" charset="-122"/>
                <a:cs typeface="宋体" panose="02010600030101010101" pitchFamily="2" charset="-122"/>
                <a:sym typeface="+mn-ea"/>
              </a:rPr>
            </a:br>
            <a:endParaRPr lang="en-US" altLang="zh-CN" sz="2000" b="1">
              <a:latin typeface="宋体" panose="02010600030101010101" pitchFamily="2" charset="-122"/>
              <a:ea typeface="宋体" panose="02010600030101010101" pitchFamily="2" charset="-122"/>
              <a:cs typeface="宋体" panose="02010600030101010101" pitchFamily="2" charset="-122"/>
            </a:endParaRPr>
          </a:p>
          <a:p>
            <a:pPr>
              <a:lnSpc>
                <a:spcPct val="70000"/>
              </a:lnSpc>
              <a:buNone/>
            </a:pPr>
            <a:r>
              <a:rPr lang="en-US" altLang="zh-CN" sz="2000" b="1">
                <a:latin typeface="宋体" panose="02010600030101010101" pitchFamily="2" charset="-122"/>
                <a:ea typeface="宋体" panose="02010600030101010101" pitchFamily="2" charset="-122"/>
                <a:cs typeface="宋体" panose="02010600030101010101" pitchFamily="2" charset="-122"/>
                <a:sym typeface="+mn-ea"/>
              </a:rPr>
              <a:t>		repeat</a:t>
            </a:r>
            <a:endParaRPr lang="en-US" altLang="zh-CN" sz="2000" b="1">
              <a:latin typeface="宋体" panose="02010600030101010101" pitchFamily="2" charset="-122"/>
              <a:ea typeface="宋体" panose="02010600030101010101" pitchFamily="2" charset="-122"/>
              <a:cs typeface="宋体" panose="02010600030101010101" pitchFamily="2" charset="-122"/>
            </a:endParaRPr>
          </a:p>
          <a:p>
            <a:pPr lvl="1">
              <a:lnSpc>
                <a:spcPct val="70000"/>
              </a:lnSpc>
              <a:buNone/>
            </a:pPr>
            <a:r>
              <a:rPr lang="en-US" altLang="zh-CN" sz="2000" b="1">
                <a:latin typeface="宋体" panose="02010600030101010101" pitchFamily="2" charset="-122"/>
                <a:ea typeface="宋体" panose="02010600030101010101" pitchFamily="2" charset="-122"/>
                <a:cs typeface="宋体" panose="02010600030101010101" pitchFamily="2" charset="-122"/>
                <a:sym typeface="+mn-ea"/>
              </a:rPr>
              <a:t>           set </a:t>
            </a:r>
            <a:r>
              <a:rPr lang="en-US" altLang="zh-CN" sz="2000" i="1">
                <a:latin typeface="宋体" panose="02010600030101010101" pitchFamily="2" charset="-122"/>
                <a:ea typeface="宋体" panose="02010600030101010101" pitchFamily="2" charset="-122"/>
                <a:cs typeface="宋体" panose="02010600030101010101" pitchFamily="2" charset="-122"/>
                <a:sym typeface="+mn-ea"/>
              </a:rPr>
              <a:t>n </a:t>
            </a:r>
            <a:r>
              <a:rPr lang="en-US" altLang="zh-CN" sz="2000">
                <a:latin typeface="宋体" panose="02010600030101010101" pitchFamily="2" charset="-122"/>
                <a:ea typeface="宋体" panose="02010600030101010101" pitchFamily="2" charset="-122"/>
                <a:cs typeface="宋体" panose="02010600030101010101" pitchFamily="2" charset="-122"/>
                <a:sym typeface="+mn-ea"/>
              </a:rPr>
              <a:t>= </a:t>
            </a:r>
            <a:r>
              <a:rPr lang="en-US" altLang="zh-CN" sz="2000" i="1">
                <a:latin typeface="宋体" panose="02010600030101010101" pitchFamily="2" charset="-122"/>
                <a:ea typeface="宋体" panose="02010600030101010101" pitchFamily="2" charset="-122"/>
                <a:cs typeface="宋体" panose="02010600030101010101" pitchFamily="2" charset="-122"/>
                <a:sym typeface="+mn-ea"/>
              </a:rPr>
              <a:t>n  </a:t>
            </a:r>
            <a:r>
              <a:rPr lang="en-US" altLang="zh-CN" sz="2000">
                <a:latin typeface="宋体" panose="02010600030101010101" pitchFamily="2" charset="-122"/>
                <a:ea typeface="宋体" panose="02010600030101010101" pitchFamily="2" charset="-122"/>
                <a:cs typeface="宋体" panose="02010600030101010101" pitchFamily="2" charset="-122"/>
                <a:sym typeface="+mn-ea"/>
              </a:rPr>
              <a:t>– 1</a:t>
            </a:r>
            <a:endParaRPr lang="en-US" altLang="zh-CN" sz="2000">
              <a:latin typeface="宋体" panose="02010600030101010101" pitchFamily="2" charset="-122"/>
              <a:ea typeface="宋体" panose="02010600030101010101" pitchFamily="2" charset="-122"/>
              <a:cs typeface="宋体" panose="02010600030101010101" pitchFamily="2" charset="-122"/>
            </a:endParaRPr>
          </a:p>
          <a:p>
            <a:pPr>
              <a:lnSpc>
                <a:spcPct val="70000"/>
              </a:lnSpc>
              <a:buNone/>
            </a:pPr>
            <a:r>
              <a:rPr lang="en-US" altLang="zh-CN" sz="2000" b="1">
                <a:latin typeface="宋体" panose="02010600030101010101" pitchFamily="2" charset="-122"/>
                <a:ea typeface="宋体" panose="02010600030101010101" pitchFamily="2" charset="-122"/>
                <a:cs typeface="宋体" panose="02010600030101010101" pitchFamily="2" charset="-122"/>
                <a:sym typeface="+mn-ea"/>
              </a:rPr>
              <a:t>		until </a:t>
            </a:r>
            <a:r>
              <a:rPr lang="en-US" altLang="zh-CN" sz="2000" i="1">
                <a:latin typeface="宋体" panose="02010600030101010101" pitchFamily="2" charset="-122"/>
                <a:ea typeface="宋体" panose="02010600030101010101" pitchFamily="2" charset="-122"/>
                <a:cs typeface="宋体" panose="02010600030101010101" pitchFamily="2" charset="-122"/>
                <a:sym typeface="+mn-ea"/>
              </a:rPr>
              <a:t>n</a:t>
            </a:r>
            <a:r>
              <a:rPr lang="en-US" altLang="zh-CN" sz="2000">
                <a:latin typeface="宋体" panose="02010600030101010101" pitchFamily="2" charset="-122"/>
                <a:ea typeface="宋体" panose="02010600030101010101" pitchFamily="2" charset="-122"/>
                <a:cs typeface="宋体" panose="02010600030101010101" pitchFamily="2" charset="-122"/>
                <a:sym typeface="+mn-ea"/>
              </a:rPr>
              <a:t> = 0</a:t>
            </a:r>
            <a:endParaRPr lang="en-US" altLang="zh-CN" sz="2000">
              <a:latin typeface="宋体" panose="02010600030101010101" pitchFamily="2" charset="-122"/>
              <a:ea typeface="宋体" panose="02010600030101010101" pitchFamily="2" charset="-122"/>
              <a:cs typeface="宋体" panose="02010600030101010101" pitchFamily="2" charset="-122"/>
            </a:endParaRPr>
          </a:p>
          <a:p>
            <a:pPr>
              <a:lnSpc>
                <a:spcPct val="70000"/>
              </a:lnSpc>
              <a:buNone/>
            </a:pPr>
            <a:r>
              <a:rPr lang="en-US" altLang="zh-CN" sz="2000" b="1">
                <a:latin typeface="宋体" panose="02010600030101010101" pitchFamily="2" charset="-122"/>
                <a:ea typeface="宋体" panose="02010600030101010101" pitchFamily="2" charset="-122"/>
                <a:cs typeface="宋体" panose="02010600030101010101" pitchFamily="2" charset="-122"/>
                <a:sym typeface="+mn-ea"/>
              </a:rPr>
              <a:t>		end repeat</a:t>
            </a:r>
            <a:endParaRPr lang="en-US" altLang="en-US" sz="20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pPr>
              <a:defRPr/>
            </a:pPr>
            <a:r>
              <a:rPr lang="zh-CN" altLang="en-US">
                <a:effectLst>
                  <a:outerShdw blurRad="38100" dist="38100" dir="2700000" algn="tl">
                    <a:srgbClr val="C0C0C0"/>
                  </a:outerShdw>
                </a:effectLst>
              </a:rPr>
              <a:t>语言结构</a:t>
            </a:r>
            <a:r>
              <a:rPr lang="en-US" altLang="en-US">
                <a:effectLst>
                  <a:outerShdw blurRad="38100" dist="38100" dir="2700000" algn="tl">
                    <a:srgbClr val="C0C0C0"/>
                  </a:outerShdw>
                </a:effectLst>
              </a:rPr>
              <a:t> (Cont.)</a:t>
            </a:r>
            <a:endParaRPr lang="en-US" altLang="en-US">
              <a:effectLst>
                <a:outerShdw blurRad="38100" dist="38100" dir="2700000" algn="tl">
                  <a:srgbClr val="C0C0C0"/>
                </a:outerShdw>
              </a:effectLst>
            </a:endParaRPr>
          </a:p>
        </p:txBody>
      </p:sp>
      <p:sp>
        <p:nvSpPr>
          <p:cNvPr id="40963" name="Rectangle 3"/>
          <p:cNvSpPr>
            <a:spLocks noGrp="1" noChangeArrowheads="1"/>
          </p:cNvSpPr>
          <p:nvPr>
            <p:ph type="body" idx="1"/>
          </p:nvPr>
        </p:nvSpPr>
        <p:spPr>
          <a:xfrm>
            <a:off x="768351" y="1135063"/>
            <a:ext cx="7734300" cy="4903787"/>
          </a:xfrm>
        </p:spPr>
        <p:txBody>
          <a:bodyPr/>
          <a:lstStyle/>
          <a:p>
            <a:pPr>
              <a:lnSpc>
                <a:spcPct val="80000"/>
              </a:lnSpc>
            </a:pPr>
            <a:r>
              <a:rPr lang="en-US" altLang="zh-CN" sz="2000" b="1">
                <a:latin typeface="宋体" panose="02010600030101010101" pitchFamily="2" charset="-122"/>
                <a:ea typeface="宋体" panose="02010600030101010101" pitchFamily="2" charset="-122"/>
                <a:cs typeface="宋体" panose="02010600030101010101" pitchFamily="2" charset="-122"/>
                <a:sym typeface="+mn-ea"/>
              </a:rPr>
              <a:t>For</a:t>
            </a:r>
            <a:r>
              <a:rPr lang="en-US" altLang="zh-CN" sz="2000">
                <a:latin typeface="宋体" panose="02010600030101010101" pitchFamily="2" charset="-122"/>
                <a:ea typeface="宋体" panose="02010600030101010101" pitchFamily="2" charset="-122"/>
                <a:cs typeface="宋体" panose="02010600030101010101" pitchFamily="2" charset="-122"/>
                <a:sym typeface="+mn-ea"/>
              </a:rPr>
              <a:t> loop</a:t>
            </a:r>
            <a:endParaRPr lang="en-US" altLang="zh-CN" sz="2000">
              <a:latin typeface="宋体" panose="02010600030101010101" pitchFamily="2" charset="-122"/>
              <a:ea typeface="宋体" panose="02010600030101010101" pitchFamily="2" charset="-122"/>
              <a:cs typeface="宋体" panose="02010600030101010101" pitchFamily="2" charset="-122"/>
            </a:endParaRPr>
          </a:p>
          <a:p>
            <a:pPr lvl="1">
              <a:lnSpc>
                <a:spcPct val="80000"/>
              </a:lnSpc>
            </a:pP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允许对查询结果迭代</a:t>
            </a:r>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en-US" altLang="en-US" sz="2000" dirty="0">
                <a:latin typeface="宋体" panose="02010600030101010101" pitchFamily="2" charset="-122"/>
                <a:ea typeface="宋体" panose="02010600030101010101" pitchFamily="2" charset="-122"/>
                <a:cs typeface="宋体" panose="02010600030101010101" pitchFamily="2" charset="-122"/>
              </a:rPr>
              <a:t>Example:   </a:t>
            </a:r>
            <a:r>
              <a:rPr lang="zh-CN" altLang="en-US" sz="2000" dirty="0">
                <a:latin typeface="宋体" panose="02010600030101010101" pitchFamily="2" charset="-122"/>
                <a:ea typeface="宋体" panose="02010600030101010101" pitchFamily="2" charset="-122"/>
                <a:cs typeface="宋体" panose="02010600030101010101" pitchFamily="2" charset="-122"/>
              </a:rPr>
              <a:t>找出所有系的预算</a:t>
            </a:r>
            <a:br>
              <a:rPr lang="en-US" altLang="en-US" sz="2000" dirty="0">
                <a:latin typeface="宋体" panose="02010600030101010101" pitchFamily="2" charset="-122"/>
                <a:ea typeface="宋体" panose="02010600030101010101" pitchFamily="2" charset="-122"/>
                <a:cs typeface="宋体" panose="02010600030101010101" pitchFamily="2" charset="-122"/>
              </a:rPr>
            </a:br>
            <a:br>
              <a:rPr lang="en-US" altLang="en-US" sz="2000" dirty="0">
                <a:latin typeface="宋体" panose="02010600030101010101" pitchFamily="2" charset="-122"/>
                <a:ea typeface="宋体" panose="02010600030101010101" pitchFamily="2" charset="-122"/>
                <a:cs typeface="宋体" panose="02010600030101010101" pitchFamily="2" charset="-122"/>
              </a:rPr>
            </a:br>
            <a:r>
              <a:rPr lang="en-US" altLang="en-US" sz="2000" dirty="0">
                <a:latin typeface="宋体" panose="02010600030101010101" pitchFamily="2" charset="-122"/>
                <a:ea typeface="宋体" panose="02010600030101010101" pitchFamily="2" charset="-122"/>
                <a:cs typeface="宋体" panose="02010600030101010101" pitchFamily="2" charset="-122"/>
              </a:rPr>
              <a:t>  </a:t>
            </a:r>
            <a:r>
              <a:rPr lang="en-US" altLang="en-US" sz="2000" b="1" dirty="0">
                <a:latin typeface="宋体" panose="02010600030101010101" pitchFamily="2" charset="-122"/>
                <a:ea typeface="宋体" panose="02010600030101010101" pitchFamily="2" charset="-122"/>
                <a:cs typeface="宋体" panose="02010600030101010101" pitchFamily="2" charset="-122"/>
              </a:rPr>
              <a:t>declare </a:t>
            </a:r>
            <a:r>
              <a:rPr lang="en-US" altLang="en-US" sz="2000" i="1" dirty="0">
                <a:latin typeface="宋体" panose="02010600030101010101" pitchFamily="2" charset="-122"/>
                <a:ea typeface="宋体" panose="02010600030101010101" pitchFamily="2" charset="-122"/>
                <a:cs typeface="宋体" panose="02010600030101010101" pitchFamily="2" charset="-122"/>
              </a:rPr>
              <a:t>n  </a:t>
            </a:r>
            <a:r>
              <a:rPr lang="en-US" altLang="en-US" sz="2000" b="1" dirty="0">
                <a:latin typeface="宋体" panose="02010600030101010101" pitchFamily="2" charset="-122"/>
                <a:ea typeface="宋体" panose="02010600030101010101" pitchFamily="2" charset="-122"/>
                <a:cs typeface="宋体" panose="02010600030101010101" pitchFamily="2" charset="-122"/>
              </a:rPr>
              <a:t>integer default </a:t>
            </a:r>
            <a:r>
              <a:rPr lang="en-US" altLang="en-US" sz="2000" dirty="0">
                <a:latin typeface="宋体" panose="02010600030101010101" pitchFamily="2" charset="-122"/>
                <a:ea typeface="宋体" panose="02010600030101010101" pitchFamily="2" charset="-122"/>
                <a:cs typeface="宋体" panose="02010600030101010101" pitchFamily="2" charset="-122"/>
              </a:rPr>
              <a:t>0;</a:t>
            </a:r>
            <a:br>
              <a:rPr lang="en-US" altLang="en-US" sz="2000" dirty="0">
                <a:latin typeface="宋体" panose="02010600030101010101" pitchFamily="2" charset="-122"/>
                <a:ea typeface="宋体" panose="02010600030101010101" pitchFamily="2" charset="-122"/>
                <a:cs typeface="宋体" panose="02010600030101010101" pitchFamily="2" charset="-122"/>
              </a:rPr>
            </a:br>
            <a:r>
              <a:rPr lang="en-US" altLang="en-US" sz="2000" dirty="0">
                <a:latin typeface="宋体" panose="02010600030101010101" pitchFamily="2" charset="-122"/>
                <a:ea typeface="宋体" panose="02010600030101010101" pitchFamily="2" charset="-122"/>
                <a:cs typeface="宋体" panose="02010600030101010101" pitchFamily="2" charset="-122"/>
              </a:rPr>
              <a:t>  </a:t>
            </a:r>
            <a:r>
              <a:rPr lang="en-US" altLang="en-US" sz="2000" b="1" dirty="0">
                <a:latin typeface="宋体" panose="02010600030101010101" pitchFamily="2" charset="-122"/>
                <a:ea typeface="宋体" panose="02010600030101010101" pitchFamily="2" charset="-122"/>
                <a:cs typeface="宋体" panose="02010600030101010101" pitchFamily="2" charset="-122"/>
              </a:rPr>
              <a:t>for </a:t>
            </a:r>
            <a:r>
              <a:rPr lang="en-US" altLang="en-US" sz="2000" i="1" dirty="0">
                <a:latin typeface="宋体" panose="02010600030101010101" pitchFamily="2" charset="-122"/>
                <a:ea typeface="宋体" panose="02010600030101010101" pitchFamily="2" charset="-122"/>
                <a:cs typeface="宋体" panose="02010600030101010101" pitchFamily="2" charset="-122"/>
              </a:rPr>
              <a:t>r  </a:t>
            </a:r>
            <a:r>
              <a:rPr lang="en-US" altLang="en-US" sz="2000" b="1" dirty="0">
                <a:latin typeface="宋体" panose="02010600030101010101" pitchFamily="2" charset="-122"/>
                <a:ea typeface="宋体" panose="02010600030101010101" pitchFamily="2" charset="-122"/>
                <a:cs typeface="宋体" panose="02010600030101010101" pitchFamily="2" charset="-122"/>
              </a:rPr>
              <a:t>as</a:t>
            </a:r>
            <a:br>
              <a:rPr lang="en-US" altLang="en-US" sz="2000" b="1" dirty="0">
                <a:latin typeface="宋体" panose="02010600030101010101" pitchFamily="2" charset="-122"/>
                <a:ea typeface="宋体" panose="02010600030101010101" pitchFamily="2" charset="-122"/>
                <a:cs typeface="宋体" panose="02010600030101010101" pitchFamily="2" charset="-122"/>
              </a:rPr>
            </a:br>
            <a:r>
              <a:rPr lang="en-US" altLang="en-US" sz="2000" b="1" dirty="0">
                <a:latin typeface="宋体" panose="02010600030101010101" pitchFamily="2" charset="-122"/>
                <a:ea typeface="宋体" panose="02010600030101010101" pitchFamily="2" charset="-122"/>
                <a:cs typeface="宋体" panose="02010600030101010101" pitchFamily="2" charset="-122"/>
              </a:rPr>
              <a:t>         select </a:t>
            </a:r>
            <a:r>
              <a:rPr lang="en-US" altLang="en-US" sz="2000" i="1" dirty="0">
                <a:latin typeface="宋体" panose="02010600030101010101" pitchFamily="2" charset="-122"/>
                <a:ea typeface="宋体" panose="02010600030101010101" pitchFamily="2" charset="-122"/>
                <a:cs typeface="宋体" panose="02010600030101010101" pitchFamily="2" charset="-122"/>
              </a:rPr>
              <a:t>budget </a:t>
            </a:r>
            <a:r>
              <a:rPr lang="en-US" altLang="en-US" sz="2000" b="1" dirty="0">
                <a:latin typeface="宋体" panose="02010600030101010101" pitchFamily="2" charset="-122"/>
                <a:ea typeface="宋体" panose="02010600030101010101" pitchFamily="2" charset="-122"/>
                <a:cs typeface="宋体" panose="02010600030101010101" pitchFamily="2" charset="-122"/>
              </a:rPr>
              <a:t>from </a:t>
            </a:r>
            <a:r>
              <a:rPr lang="en-US" altLang="en-US" sz="2000" i="1" dirty="0">
                <a:latin typeface="宋体" panose="02010600030101010101" pitchFamily="2" charset="-122"/>
                <a:ea typeface="宋体" panose="02010600030101010101" pitchFamily="2" charset="-122"/>
                <a:cs typeface="宋体" panose="02010600030101010101" pitchFamily="2" charset="-122"/>
              </a:rPr>
              <a:t>department                                                     	</a:t>
            </a:r>
            <a:r>
              <a:rPr lang="en-US" altLang="en-US" sz="2000" b="1" dirty="0">
                <a:latin typeface="宋体" panose="02010600030101010101" pitchFamily="2" charset="-122"/>
                <a:ea typeface="宋体" panose="02010600030101010101" pitchFamily="2" charset="-122"/>
                <a:cs typeface="宋体" panose="02010600030101010101" pitchFamily="2" charset="-122"/>
              </a:rPr>
              <a:t>where </a:t>
            </a:r>
            <a:r>
              <a:rPr lang="en-US" altLang="en-US" sz="2000" i="1" dirty="0" err="1">
                <a:latin typeface="宋体" panose="02010600030101010101" pitchFamily="2" charset="-122"/>
                <a:ea typeface="宋体" panose="02010600030101010101" pitchFamily="2" charset="-122"/>
                <a:cs typeface="宋体" panose="02010600030101010101" pitchFamily="2" charset="-122"/>
              </a:rPr>
              <a:t>dept_name</a:t>
            </a:r>
            <a:r>
              <a:rPr lang="en-US" altLang="en-US" sz="2000" i="1" dirty="0">
                <a:latin typeface="宋体" panose="02010600030101010101" pitchFamily="2" charset="-122"/>
                <a:ea typeface="宋体" panose="02010600030101010101" pitchFamily="2" charset="-122"/>
                <a:cs typeface="宋体" panose="02010600030101010101" pitchFamily="2" charset="-122"/>
              </a:rPr>
              <a:t> = 'Music' </a:t>
            </a:r>
            <a:br>
              <a:rPr lang="en-US" altLang="en-US" sz="2000" dirty="0">
                <a:latin typeface="宋体" panose="02010600030101010101" pitchFamily="2" charset="-122"/>
                <a:ea typeface="宋体" panose="02010600030101010101" pitchFamily="2" charset="-122"/>
                <a:cs typeface="宋体" panose="02010600030101010101" pitchFamily="2" charset="-122"/>
              </a:rPr>
            </a:br>
            <a:r>
              <a:rPr lang="en-US" altLang="en-US" sz="2000" dirty="0">
                <a:latin typeface="宋体" panose="02010600030101010101" pitchFamily="2" charset="-122"/>
                <a:ea typeface="宋体" panose="02010600030101010101" pitchFamily="2" charset="-122"/>
                <a:cs typeface="宋体" panose="02010600030101010101" pitchFamily="2" charset="-122"/>
              </a:rPr>
              <a:t>   </a:t>
            </a:r>
            <a:r>
              <a:rPr lang="en-US" altLang="en-US" sz="2000" b="1" dirty="0">
                <a:latin typeface="宋体" panose="02010600030101010101" pitchFamily="2" charset="-122"/>
                <a:ea typeface="宋体" panose="02010600030101010101" pitchFamily="2" charset="-122"/>
                <a:cs typeface="宋体" panose="02010600030101010101" pitchFamily="2" charset="-122"/>
              </a:rPr>
              <a:t>do</a:t>
            </a:r>
            <a:br>
              <a:rPr lang="en-US" altLang="en-US" sz="2000" b="1" dirty="0">
                <a:latin typeface="宋体" panose="02010600030101010101" pitchFamily="2" charset="-122"/>
                <a:ea typeface="宋体" panose="02010600030101010101" pitchFamily="2" charset="-122"/>
                <a:cs typeface="宋体" panose="02010600030101010101" pitchFamily="2" charset="-122"/>
              </a:rPr>
            </a:br>
            <a:r>
              <a:rPr lang="en-US" altLang="en-US" sz="2000" b="1" dirty="0">
                <a:latin typeface="宋体" panose="02010600030101010101" pitchFamily="2" charset="-122"/>
                <a:ea typeface="宋体" panose="02010600030101010101" pitchFamily="2" charset="-122"/>
                <a:cs typeface="宋体" panose="02010600030101010101" pitchFamily="2" charset="-122"/>
              </a:rPr>
              <a:t>	       set </a:t>
            </a:r>
            <a:r>
              <a:rPr lang="en-US" altLang="en-US" sz="2000" i="1" dirty="0">
                <a:latin typeface="宋体" panose="02010600030101010101" pitchFamily="2" charset="-122"/>
                <a:ea typeface="宋体" panose="02010600030101010101" pitchFamily="2" charset="-122"/>
                <a:cs typeface="宋体" panose="02010600030101010101" pitchFamily="2" charset="-122"/>
              </a:rPr>
              <a:t>n </a:t>
            </a:r>
            <a:r>
              <a:rPr lang="en-US" altLang="en-US" sz="2000" dirty="0">
                <a:latin typeface="宋体" panose="02010600030101010101" pitchFamily="2" charset="-122"/>
                <a:ea typeface="宋体" panose="02010600030101010101" pitchFamily="2" charset="-122"/>
                <a:cs typeface="宋体" panose="02010600030101010101" pitchFamily="2" charset="-122"/>
              </a:rPr>
              <a:t>= </a:t>
            </a:r>
            <a:r>
              <a:rPr lang="en-US" altLang="en-US" sz="2000" i="1" dirty="0">
                <a:latin typeface="宋体" panose="02010600030101010101" pitchFamily="2" charset="-122"/>
                <a:ea typeface="宋体" panose="02010600030101010101" pitchFamily="2" charset="-122"/>
                <a:cs typeface="宋体" panose="02010600030101010101" pitchFamily="2" charset="-122"/>
              </a:rPr>
              <a:t>n </a:t>
            </a:r>
            <a:r>
              <a:rPr lang="en-US" altLang="en-US" sz="2000" dirty="0">
                <a:latin typeface="宋体" panose="02010600030101010101" pitchFamily="2" charset="-122"/>
                <a:ea typeface="宋体" panose="02010600030101010101" pitchFamily="2" charset="-122"/>
                <a:cs typeface="宋体" panose="02010600030101010101" pitchFamily="2" charset="-122"/>
              </a:rPr>
              <a:t>+ </a:t>
            </a:r>
            <a:r>
              <a:rPr lang="en-US" altLang="en-US" sz="2000" dirty="0" err="1">
                <a:latin typeface="宋体" panose="02010600030101010101" pitchFamily="2" charset="-122"/>
                <a:ea typeface="宋体" panose="02010600030101010101" pitchFamily="2" charset="-122"/>
                <a:cs typeface="宋体" panose="02010600030101010101" pitchFamily="2" charset="-122"/>
              </a:rPr>
              <a:t>r.</a:t>
            </a:r>
            <a:r>
              <a:rPr lang="en-US" altLang="en-US" sz="2000" i="1" dirty="0" err="1">
                <a:latin typeface="宋体" panose="02010600030101010101" pitchFamily="2" charset="-122"/>
                <a:ea typeface="宋体" panose="02010600030101010101" pitchFamily="2" charset="-122"/>
                <a:cs typeface="宋体" panose="02010600030101010101" pitchFamily="2" charset="-122"/>
              </a:rPr>
              <a:t>budget</a:t>
            </a:r>
            <a:br>
              <a:rPr lang="en-US" altLang="en-US" sz="2000" i="1" dirty="0">
                <a:latin typeface="宋体" panose="02010600030101010101" pitchFamily="2" charset="-122"/>
                <a:ea typeface="宋体" panose="02010600030101010101" pitchFamily="2" charset="-122"/>
                <a:cs typeface="宋体" panose="02010600030101010101" pitchFamily="2" charset="-122"/>
              </a:rPr>
            </a:br>
            <a:r>
              <a:rPr lang="en-US" altLang="en-US" sz="2000" i="1" dirty="0">
                <a:latin typeface="宋体" panose="02010600030101010101" pitchFamily="2" charset="-122"/>
                <a:ea typeface="宋体" panose="02010600030101010101" pitchFamily="2" charset="-122"/>
                <a:cs typeface="宋体" panose="02010600030101010101" pitchFamily="2" charset="-122"/>
              </a:rPr>
              <a:t>   </a:t>
            </a:r>
            <a:r>
              <a:rPr lang="en-US" altLang="en-US" sz="2000" b="1" dirty="0">
                <a:latin typeface="宋体" panose="02010600030101010101" pitchFamily="2" charset="-122"/>
                <a:ea typeface="宋体" panose="02010600030101010101" pitchFamily="2" charset="-122"/>
                <a:cs typeface="宋体" panose="02010600030101010101" pitchFamily="2" charset="-122"/>
              </a:rPr>
              <a:t>end for</a:t>
            </a:r>
            <a:endParaRPr lang="en-US" altLang="en-US" sz="2000" dirty="0">
              <a:latin typeface="宋体" panose="02010600030101010101" pitchFamily="2" charset="-122"/>
              <a:ea typeface="宋体" panose="02010600030101010101" pitchFamily="2" charset="-122"/>
              <a:cs typeface="宋体" panose="02010600030101010101" pitchFamily="2" charset="-122"/>
            </a:endParaRPr>
          </a:p>
          <a:p>
            <a:endParaRPr lang="en-US" altLang="en-US" sz="20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zh-CN" altLang="en-US" sz="3200" dirty="0">
                <a:effectLst>
                  <a:outerShdw blurRad="38100" dist="38100" dir="2700000" algn="tl">
                    <a:srgbClr val="C0C0C0"/>
                  </a:outerShdw>
                </a:effectLst>
                <a:latin typeface="宋体" panose="02010600030101010101" pitchFamily="2" charset="-122"/>
                <a:ea typeface="宋体" panose="02010600030101010101" pitchFamily="2" charset="-122"/>
                <a:cs typeface="宋体" panose="02010600030101010101" pitchFamily="2" charset="-122"/>
              </a:rPr>
              <a:t>语言结构</a:t>
            </a:r>
            <a:r>
              <a:rPr lang="en-US" altLang="en-US" sz="3200" dirty="0">
                <a:effectLst>
                  <a:outerShdw blurRad="38100" dist="38100" dir="2700000" algn="tl">
                    <a:srgbClr val="C0C0C0"/>
                  </a:outerShdw>
                </a:effectLst>
                <a:latin typeface="宋体" panose="02010600030101010101" pitchFamily="2" charset="-122"/>
                <a:ea typeface="宋体" panose="02010600030101010101" pitchFamily="2" charset="-122"/>
                <a:cs typeface="宋体" panose="02010600030101010101" pitchFamily="2" charset="-122"/>
              </a:rPr>
              <a:t> – if-then-else</a:t>
            </a:r>
            <a:endParaRPr lang="en-US" altLang="en-US" sz="3200" dirty="0">
              <a:effectLst>
                <a:outerShdw blurRad="38100" dist="38100" dir="2700000" algn="tl">
                  <a:srgbClr val="C0C0C0"/>
                </a:outerShdw>
              </a:effectLst>
              <a:latin typeface="宋体" panose="02010600030101010101" pitchFamily="2" charset="-122"/>
              <a:ea typeface="宋体" panose="02010600030101010101" pitchFamily="2" charset="-122"/>
              <a:cs typeface="宋体" panose="02010600030101010101" pitchFamily="2" charset="-122"/>
            </a:endParaRPr>
          </a:p>
        </p:txBody>
      </p:sp>
      <p:sp>
        <p:nvSpPr>
          <p:cNvPr id="7170" name="Rectangle 3"/>
          <p:cNvSpPr>
            <a:spLocks noGrp="1" noChangeArrowheads="1"/>
          </p:cNvSpPr>
          <p:nvPr>
            <p:ph idx="1"/>
          </p:nvPr>
        </p:nvSpPr>
        <p:spPr>
          <a:xfrm>
            <a:off x="768351" y="1093790"/>
            <a:ext cx="8119618" cy="4903787"/>
          </a:xfrm>
        </p:spPr>
        <p:txBody>
          <a:bodyPr lIns="91440"/>
          <a:lstStyle/>
          <a:p>
            <a:r>
              <a:rPr lang="zh-CN" altLang="en-US" sz="2400" dirty="0"/>
              <a:t>条件语句</a:t>
            </a:r>
            <a:r>
              <a:rPr lang="en-US" altLang="en-US" sz="2400" dirty="0"/>
              <a:t>  (</a:t>
            </a:r>
            <a:r>
              <a:rPr lang="en-US" altLang="en-US" sz="2400" b="1" dirty="0"/>
              <a:t>if-then-else</a:t>
            </a:r>
            <a:r>
              <a:rPr lang="en-US" altLang="en-US" sz="2400" dirty="0"/>
              <a:t>)</a:t>
            </a:r>
            <a:endParaRPr lang="en-US" altLang="en-US" sz="2400" dirty="0"/>
          </a:p>
          <a:p>
            <a:pPr>
              <a:buFont typeface="Monotype Sorts" pitchFamily="-65" charset="2"/>
              <a:buNone/>
            </a:pPr>
            <a:r>
              <a:rPr lang="en-US" altLang="en-US" sz="2400" dirty="0"/>
              <a:t>              </a:t>
            </a:r>
            <a:r>
              <a:rPr lang="en-US" altLang="en-US" sz="2400" b="1" dirty="0"/>
              <a:t>if</a:t>
            </a:r>
            <a:r>
              <a:rPr lang="en-US" altLang="en-US" sz="2400" dirty="0"/>
              <a:t> </a:t>
            </a:r>
            <a:r>
              <a:rPr lang="en-US" altLang="en-US" sz="2400" i="1" dirty="0" err="1"/>
              <a:t>boolean</a:t>
            </a:r>
            <a:r>
              <a:rPr lang="en-US" altLang="en-US" sz="2400" i="1" dirty="0"/>
              <a:t>  expression </a:t>
            </a:r>
            <a:br>
              <a:rPr lang="en-US" altLang="en-US" sz="2400" b="1" dirty="0"/>
            </a:br>
            <a:r>
              <a:rPr lang="en-US" altLang="en-US" sz="2400" b="1" dirty="0"/>
              <a:t>	    then </a:t>
            </a:r>
            <a:r>
              <a:rPr lang="en-US" altLang="en-US" sz="2400" i="1" dirty="0"/>
              <a:t>statement or compound statement </a:t>
            </a:r>
            <a:br>
              <a:rPr lang="en-US" altLang="en-US" sz="2400" i="1" dirty="0"/>
            </a:br>
            <a:r>
              <a:rPr lang="en-US" altLang="en-US" sz="2400" i="1" dirty="0"/>
              <a:t>	</a:t>
            </a:r>
            <a:r>
              <a:rPr lang="en-US" altLang="en-US" sz="2400" b="1" dirty="0" err="1"/>
              <a:t>elseif</a:t>
            </a:r>
            <a:r>
              <a:rPr lang="en-US" altLang="en-US" sz="2400" b="1" dirty="0"/>
              <a:t> </a:t>
            </a:r>
            <a:r>
              <a:rPr lang="en-US" altLang="en-US" sz="2400" i="1" dirty="0" err="1"/>
              <a:t>boolean</a:t>
            </a:r>
            <a:r>
              <a:rPr lang="en-US" altLang="en-US" sz="2400" i="1" dirty="0"/>
              <a:t>  expression </a:t>
            </a:r>
            <a:br>
              <a:rPr lang="en-US" altLang="en-US" sz="2400" b="1" dirty="0"/>
            </a:br>
            <a:r>
              <a:rPr lang="en-US" altLang="en-US" sz="2400" b="1" dirty="0"/>
              <a:t>	</a:t>
            </a:r>
            <a:r>
              <a:rPr lang="en-US" altLang="en-US" sz="2400" dirty="0"/>
              <a:t>    </a:t>
            </a:r>
            <a:r>
              <a:rPr lang="en-US" altLang="en-US" sz="2400" b="1" dirty="0"/>
              <a:t>then </a:t>
            </a:r>
            <a:r>
              <a:rPr lang="en-US" altLang="en-US" sz="2400" i="1" dirty="0"/>
              <a:t>statement or compound statement </a:t>
            </a:r>
            <a:br>
              <a:rPr lang="en-US" altLang="en-US" sz="2400" dirty="0"/>
            </a:br>
            <a:r>
              <a:rPr lang="en-US" altLang="en-US" sz="2400" dirty="0"/>
              <a:t>         </a:t>
            </a:r>
            <a:r>
              <a:rPr lang="en-US" altLang="en-US" sz="2400" b="1" dirty="0"/>
              <a:t>else</a:t>
            </a:r>
            <a:r>
              <a:rPr lang="en-US" altLang="en-US" sz="2400" dirty="0"/>
              <a:t> </a:t>
            </a:r>
            <a:r>
              <a:rPr lang="en-US" altLang="en-US" sz="2400" i="1" dirty="0"/>
              <a:t>statement or compound statement </a:t>
            </a:r>
            <a:br>
              <a:rPr lang="en-US" altLang="en-US" sz="2400" dirty="0"/>
            </a:br>
            <a:r>
              <a:rPr lang="en-US" altLang="en-US" sz="2400" dirty="0"/>
              <a:t>	</a:t>
            </a:r>
            <a:r>
              <a:rPr lang="en-US" altLang="en-US" sz="2400" b="1" dirty="0"/>
              <a:t>end</a:t>
            </a:r>
            <a:r>
              <a:rPr lang="en-US" altLang="en-US" sz="2400" dirty="0"/>
              <a:t> </a:t>
            </a:r>
            <a:r>
              <a:rPr lang="en-US" altLang="en-US" sz="2400" b="1" dirty="0"/>
              <a:t>if</a:t>
            </a:r>
            <a:endParaRPr lang="en-US" altLang="en-US" sz="2400" b="1" dirty="0"/>
          </a:p>
          <a:p>
            <a:pPr indent="-365760"/>
            <a:endParaRPr lang="en-US" altLang="en-US" sz="2400" dirty="0"/>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zh-CN" altLang="en-US" sz="3200" dirty="0">
                <a:effectLst>
                  <a:outerShdw blurRad="38100" dist="38100" dir="2700000" algn="tl">
                    <a:srgbClr val="C0C0C0"/>
                  </a:outerShdw>
                </a:effectLst>
                <a:latin typeface="宋体" panose="02010600030101010101" pitchFamily="2" charset="-122"/>
                <a:ea typeface="宋体" panose="02010600030101010101" pitchFamily="2" charset="-122"/>
              </a:rPr>
              <a:t>案例：过程</a:t>
            </a:r>
            <a:endParaRPr lang="zh-CN" altLang="en-US" sz="3200" dirty="0">
              <a:effectLst>
                <a:outerShdw blurRad="38100" dist="38100" dir="2700000" algn="tl">
                  <a:srgbClr val="C0C0C0"/>
                </a:outerShdw>
              </a:effectLst>
              <a:latin typeface="宋体" panose="02010600030101010101" pitchFamily="2" charset="-122"/>
              <a:ea typeface="宋体" panose="02010600030101010101" pitchFamily="2" charset="-122"/>
            </a:endParaRPr>
          </a:p>
        </p:txBody>
      </p:sp>
      <p:sp>
        <p:nvSpPr>
          <p:cNvPr id="7170" name="Rectangle 3"/>
          <p:cNvSpPr>
            <a:spLocks noGrp="1" noChangeArrowheads="1"/>
          </p:cNvSpPr>
          <p:nvPr>
            <p:ph idx="1"/>
          </p:nvPr>
        </p:nvSpPr>
        <p:spPr>
          <a:xfrm>
            <a:off x="768351" y="1093790"/>
            <a:ext cx="7603292" cy="4903787"/>
          </a:xfrm>
        </p:spPr>
        <p:txBody>
          <a:bodyPr lIns="91440"/>
          <a:lstStyle/>
          <a:p>
            <a:r>
              <a:rPr lang="zh-CN" altLang="en-US" sz="2400" dirty="0">
                <a:latin typeface="宋体" panose="02010600030101010101" pitchFamily="2" charset="-122"/>
                <a:ea typeface="宋体" panose="02010600030101010101" pitchFamily="2" charset="-122"/>
              </a:rPr>
              <a:t>学生选课时，如果没有超出教室容量，则允许学生注册该门课程</a:t>
            </a:r>
            <a:endParaRPr lang="zh-CN" altLang="en-US" sz="2400" dirty="0">
              <a:latin typeface="宋体" panose="02010600030101010101" pitchFamily="2" charset="-122"/>
              <a:ea typeface="宋体" panose="02010600030101010101" pitchFamily="2" charset="-122"/>
            </a:endParaRPr>
          </a:p>
          <a:p>
            <a:pPr lvl="1" algn="l"/>
            <a:r>
              <a:rPr lang="en-US" altLang="en-US" sz="2000" dirty="0">
                <a:latin typeface="宋体" panose="02010600030101010101" pitchFamily="2" charset="-122"/>
                <a:ea typeface="宋体" panose="02010600030101010101" pitchFamily="2" charset="-122"/>
                <a:cs typeface="宋体" panose="02010600030101010101" pitchFamily="2" charset="-122"/>
              </a:rPr>
              <a:t>函数返回0表示成功，返回-1表示超出课程容量</a:t>
            </a:r>
            <a:endParaRPr lang="en-US" altLang="en-US" sz="2000" dirty="0">
              <a:latin typeface="宋体" panose="02010600030101010101" pitchFamily="2" charset="-122"/>
              <a:ea typeface="宋体" panose="02010600030101010101" pitchFamily="2" charset="-122"/>
              <a:cs typeface="宋体" panose="02010600030101010101" pitchFamily="2" charset="-122"/>
            </a:endParaRPr>
          </a:p>
          <a:p>
            <a:pPr lvl="1"/>
            <a:r>
              <a:rPr lang="zh-CN" altLang="en-US" sz="2000" dirty="0">
                <a:latin typeface="宋体" panose="02010600030101010101" pitchFamily="2" charset="-122"/>
                <a:ea typeface="宋体" panose="02010600030101010101" pitchFamily="2" charset="-122"/>
                <a:cs typeface="宋体" panose="02010600030101010101" pitchFamily="2" charset="-122"/>
              </a:rPr>
              <a:t>函数具体实现见教材</a:t>
            </a:r>
            <a:r>
              <a:rPr lang="en-US" altLang="en-US" sz="2000" dirty="0">
                <a:latin typeface="宋体" panose="02010600030101010101" pitchFamily="2" charset="-122"/>
                <a:ea typeface="宋体" panose="02010600030101010101" pitchFamily="2" charset="-122"/>
                <a:cs typeface="宋体" panose="02010600030101010101" pitchFamily="2" charset="-122"/>
              </a:rPr>
              <a:t>(page 129) </a:t>
            </a:r>
            <a:endParaRPr lang="en-US" altLang="en-US" sz="2000" dirty="0">
              <a:latin typeface="宋体" panose="02010600030101010101" pitchFamily="2" charset="-122"/>
              <a:ea typeface="宋体" panose="02010600030101010101" pitchFamily="2" charset="-122"/>
              <a:cs typeface="宋体" panose="02010600030101010101" pitchFamily="2" charset="-122"/>
            </a:endParaRPr>
          </a:p>
          <a:p>
            <a:r>
              <a:rPr lang="en-US" altLang="en-US" sz="2400" dirty="0">
                <a:latin typeface="宋体" panose="02010600030101010101" pitchFamily="2" charset="-122"/>
                <a:ea typeface="宋体" panose="02010600030101010101" pitchFamily="2" charset="-122"/>
                <a:cs typeface="宋体" panose="02010600030101010101" pitchFamily="2" charset="-122"/>
              </a:rPr>
              <a:t>SQL</a:t>
            </a:r>
            <a:r>
              <a:rPr lang="zh-CN" altLang="en-US" sz="2400" dirty="0">
                <a:latin typeface="宋体" panose="02010600030101010101" pitchFamily="2" charset="-122"/>
                <a:ea typeface="宋体" panose="02010600030101010101" pitchFamily="2" charset="-122"/>
                <a:cs typeface="宋体" panose="02010600030101010101" pitchFamily="2" charset="-122"/>
              </a:rPr>
              <a:t>的过程化语言还支持对异常情况的处理：</a:t>
            </a:r>
            <a:endParaRPr lang="en-US" altLang="en-US" sz="2400" dirty="0">
              <a:latin typeface="宋体" panose="02010600030101010101" pitchFamily="2" charset="-122"/>
              <a:ea typeface="宋体" panose="02010600030101010101" pitchFamily="2" charset="-122"/>
              <a:cs typeface="宋体" panose="02010600030101010101" pitchFamily="2" charset="-122"/>
            </a:endParaRPr>
          </a:p>
          <a:p>
            <a:pPr>
              <a:buFont typeface="Monotype Sorts" pitchFamily="-65" charset="2"/>
              <a:buNone/>
            </a:pPr>
            <a:r>
              <a:rPr lang="en-US" altLang="en-US" b="1" dirty="0">
                <a:latin typeface="宋体" panose="02010600030101010101" pitchFamily="2" charset="-122"/>
                <a:ea typeface="宋体" panose="02010600030101010101" pitchFamily="2" charset="-122"/>
                <a:cs typeface="宋体" panose="02010600030101010101" pitchFamily="2" charset="-122"/>
              </a:rPr>
              <a:t>		</a:t>
            </a:r>
            <a:r>
              <a:rPr lang="en-US" altLang="en-US" sz="2000" b="1" dirty="0">
                <a:latin typeface="宋体" panose="02010600030101010101" pitchFamily="2" charset="-122"/>
                <a:ea typeface="宋体" panose="02010600030101010101" pitchFamily="2" charset="-122"/>
                <a:cs typeface="宋体" panose="02010600030101010101" pitchFamily="2" charset="-122"/>
              </a:rPr>
              <a:t>declare </a:t>
            </a:r>
            <a:r>
              <a:rPr lang="en-US" altLang="en-US" sz="2000" i="1" dirty="0" err="1">
                <a:latin typeface="宋体" panose="02010600030101010101" pitchFamily="2" charset="-122"/>
                <a:ea typeface="宋体" panose="02010600030101010101" pitchFamily="2" charset="-122"/>
                <a:cs typeface="宋体" panose="02010600030101010101" pitchFamily="2" charset="-122"/>
              </a:rPr>
              <a:t>out_of_classroom_seats</a:t>
            </a:r>
            <a:r>
              <a:rPr lang="en-US" altLang="en-US" sz="2000" i="1" dirty="0">
                <a:latin typeface="宋体" panose="02010600030101010101" pitchFamily="2" charset="-122"/>
                <a:ea typeface="宋体" panose="02010600030101010101" pitchFamily="2" charset="-122"/>
                <a:cs typeface="宋体" panose="02010600030101010101" pitchFamily="2" charset="-122"/>
              </a:rPr>
              <a:t>  </a:t>
            </a:r>
            <a:r>
              <a:rPr lang="en-US" altLang="en-US" sz="2000" b="1" dirty="0">
                <a:latin typeface="宋体" panose="02010600030101010101" pitchFamily="2" charset="-122"/>
                <a:ea typeface="宋体" panose="02010600030101010101" pitchFamily="2" charset="-122"/>
                <a:cs typeface="宋体" panose="02010600030101010101" pitchFamily="2" charset="-122"/>
              </a:rPr>
              <a:t>condition</a:t>
            </a:r>
            <a:br>
              <a:rPr lang="en-US" altLang="en-US" sz="2000" b="1" dirty="0">
                <a:latin typeface="宋体" panose="02010600030101010101" pitchFamily="2" charset="-122"/>
                <a:ea typeface="宋体" panose="02010600030101010101" pitchFamily="2" charset="-122"/>
                <a:cs typeface="宋体" panose="02010600030101010101" pitchFamily="2" charset="-122"/>
              </a:rPr>
            </a:br>
            <a:r>
              <a:rPr lang="en-US" altLang="en-US" sz="2000" b="1" dirty="0">
                <a:latin typeface="宋体" panose="02010600030101010101" pitchFamily="2" charset="-122"/>
                <a:ea typeface="宋体" panose="02010600030101010101" pitchFamily="2" charset="-122"/>
                <a:cs typeface="宋体" panose="02010600030101010101" pitchFamily="2" charset="-122"/>
              </a:rPr>
              <a:t>	declare exit handler for </a:t>
            </a:r>
            <a:r>
              <a:rPr lang="en-US" altLang="en-US" sz="2000" i="1" dirty="0" err="1">
                <a:latin typeface="宋体" panose="02010600030101010101" pitchFamily="2" charset="-122"/>
                <a:ea typeface="宋体" panose="02010600030101010101" pitchFamily="2" charset="-122"/>
                <a:cs typeface="宋体" panose="02010600030101010101" pitchFamily="2" charset="-122"/>
              </a:rPr>
              <a:t>out_of_classroom_seats</a:t>
            </a:r>
            <a:br>
              <a:rPr lang="en-US" altLang="en-US" sz="2000" i="1" dirty="0">
                <a:latin typeface="宋体" panose="02010600030101010101" pitchFamily="2" charset="-122"/>
                <a:ea typeface="宋体" panose="02010600030101010101" pitchFamily="2" charset="-122"/>
                <a:cs typeface="宋体" panose="02010600030101010101" pitchFamily="2" charset="-122"/>
              </a:rPr>
            </a:br>
            <a:r>
              <a:rPr lang="en-US" altLang="en-US" sz="2000" i="1" dirty="0">
                <a:latin typeface="宋体" panose="02010600030101010101" pitchFamily="2" charset="-122"/>
                <a:ea typeface="宋体" panose="02010600030101010101" pitchFamily="2" charset="-122"/>
                <a:cs typeface="宋体" panose="02010600030101010101" pitchFamily="2" charset="-122"/>
              </a:rPr>
              <a:t>	</a:t>
            </a:r>
            <a:r>
              <a:rPr lang="en-US" altLang="en-US" sz="2000" b="1" dirty="0">
                <a:latin typeface="宋体" panose="02010600030101010101" pitchFamily="2" charset="-122"/>
                <a:ea typeface="宋体" panose="02010600030101010101" pitchFamily="2" charset="-122"/>
                <a:cs typeface="宋体" panose="02010600030101010101" pitchFamily="2" charset="-122"/>
              </a:rPr>
              <a:t>begin</a:t>
            </a:r>
            <a:br>
              <a:rPr lang="en-US" altLang="en-US" sz="2000" b="1" dirty="0">
                <a:latin typeface="宋体" panose="02010600030101010101" pitchFamily="2" charset="-122"/>
                <a:ea typeface="宋体" panose="02010600030101010101" pitchFamily="2" charset="-122"/>
                <a:cs typeface="宋体" panose="02010600030101010101" pitchFamily="2" charset="-122"/>
              </a:rPr>
            </a:br>
            <a:r>
              <a:rPr lang="en-US" altLang="en-US" sz="2000" b="1" dirty="0">
                <a:latin typeface="宋体" panose="02010600030101010101" pitchFamily="2" charset="-122"/>
                <a:ea typeface="宋体" panose="02010600030101010101" pitchFamily="2" charset="-122"/>
                <a:cs typeface="宋体" panose="02010600030101010101" pitchFamily="2" charset="-122"/>
              </a:rPr>
              <a:t>	</a:t>
            </a:r>
            <a:r>
              <a:rPr lang="en-US" altLang="en-US" sz="2000" dirty="0">
                <a:latin typeface="宋体" panose="02010600030101010101" pitchFamily="2" charset="-122"/>
                <a:ea typeface="宋体" panose="02010600030101010101" pitchFamily="2" charset="-122"/>
                <a:cs typeface="宋体" panose="02010600030101010101" pitchFamily="2" charset="-122"/>
              </a:rPr>
              <a:t>…</a:t>
            </a:r>
            <a:br>
              <a:rPr lang="en-US" altLang="en-US" sz="2000" dirty="0">
                <a:latin typeface="宋体" panose="02010600030101010101" pitchFamily="2" charset="-122"/>
                <a:ea typeface="宋体" panose="02010600030101010101" pitchFamily="2" charset="-122"/>
                <a:cs typeface="宋体" panose="02010600030101010101" pitchFamily="2" charset="-122"/>
              </a:rPr>
            </a:br>
            <a:r>
              <a:rPr lang="en-US" altLang="en-US" sz="2000" dirty="0">
                <a:latin typeface="宋体" panose="02010600030101010101" pitchFamily="2" charset="-122"/>
                <a:ea typeface="宋体" panose="02010600030101010101" pitchFamily="2" charset="-122"/>
                <a:cs typeface="宋体" panose="02010600030101010101" pitchFamily="2" charset="-122"/>
              </a:rPr>
              <a:t>	</a:t>
            </a:r>
            <a:r>
              <a:rPr lang="en-US" altLang="en-US" sz="2000" b="1" dirty="0">
                <a:latin typeface="宋体" panose="02010600030101010101" pitchFamily="2" charset="-122"/>
                <a:ea typeface="宋体" panose="02010600030101010101" pitchFamily="2" charset="-122"/>
                <a:cs typeface="宋体" panose="02010600030101010101" pitchFamily="2" charset="-122"/>
              </a:rPr>
              <a:t>end</a:t>
            </a:r>
            <a:endParaRPr lang="en-US" altLang="en-US" sz="2000" b="1" dirty="0">
              <a:latin typeface="宋体" panose="02010600030101010101" pitchFamily="2" charset="-122"/>
              <a:ea typeface="宋体" panose="02010600030101010101" pitchFamily="2" charset="-122"/>
              <a:cs typeface="宋体" panose="02010600030101010101" pitchFamily="2" charset="-122"/>
            </a:endParaRPr>
          </a:p>
          <a:p>
            <a:r>
              <a:rPr lang="en-US" altLang="en-US" dirty="0">
                <a:latin typeface="宋体" panose="02010600030101010101" pitchFamily="2" charset="-122"/>
                <a:ea typeface="宋体" panose="02010600030101010101" pitchFamily="2" charset="-122"/>
                <a:cs typeface="宋体" panose="02010600030101010101" pitchFamily="2" charset="-122"/>
              </a:rPr>
              <a:t> </a:t>
            </a:r>
            <a:r>
              <a:rPr lang="en-US" altLang="en-US" sz="2400" b="1" dirty="0">
                <a:latin typeface="宋体" panose="02010600030101010101" pitchFamily="2" charset="-122"/>
                <a:ea typeface="宋体" panose="02010600030101010101" pitchFamily="2" charset="-122"/>
                <a:cs typeface="宋体" panose="02010600030101010101" pitchFamily="2" charset="-122"/>
              </a:rPr>
              <a:t>begin</a:t>
            </a:r>
            <a:r>
              <a:rPr lang="en-US" altLang="en-US" sz="2400" dirty="0">
                <a:latin typeface="宋体" panose="02010600030101010101" pitchFamily="2" charset="-122"/>
                <a:ea typeface="宋体" panose="02010600030101010101" pitchFamily="2" charset="-122"/>
                <a:cs typeface="宋体" panose="02010600030101010101" pitchFamily="2" charset="-122"/>
              </a:rPr>
              <a:t> </a:t>
            </a:r>
            <a:r>
              <a:rPr lang="zh-CN" altLang="en-US" sz="2400" dirty="0">
                <a:latin typeface="宋体" panose="02010600030101010101" pitchFamily="2" charset="-122"/>
                <a:ea typeface="宋体" panose="02010600030101010101" pitchFamily="2" charset="-122"/>
                <a:cs typeface="宋体" panose="02010600030101010101" pitchFamily="2" charset="-122"/>
              </a:rPr>
              <a:t>和</a:t>
            </a:r>
            <a:r>
              <a:rPr lang="en-US" altLang="en-US" sz="2400" dirty="0">
                <a:latin typeface="宋体" panose="02010600030101010101" pitchFamily="2" charset="-122"/>
                <a:ea typeface="宋体" panose="02010600030101010101" pitchFamily="2" charset="-122"/>
                <a:cs typeface="宋体" panose="02010600030101010101" pitchFamily="2" charset="-122"/>
              </a:rPr>
              <a:t> </a:t>
            </a:r>
            <a:r>
              <a:rPr lang="en-US" altLang="en-US" sz="2400" b="1" dirty="0">
                <a:latin typeface="宋体" panose="02010600030101010101" pitchFamily="2" charset="-122"/>
                <a:ea typeface="宋体" panose="02010600030101010101" pitchFamily="2" charset="-122"/>
                <a:cs typeface="宋体" panose="02010600030101010101" pitchFamily="2" charset="-122"/>
              </a:rPr>
              <a:t>end</a:t>
            </a:r>
            <a:r>
              <a:rPr lang="en-US" altLang="en-US" sz="2400" dirty="0">
                <a:latin typeface="宋体" panose="02010600030101010101" pitchFamily="2" charset="-122"/>
                <a:ea typeface="宋体" panose="02010600030101010101" pitchFamily="2" charset="-122"/>
                <a:cs typeface="宋体" panose="02010600030101010101" pitchFamily="2" charset="-122"/>
              </a:rPr>
              <a:t> </a:t>
            </a:r>
            <a:r>
              <a:rPr lang="zh-CN" altLang="en-US" sz="2400" dirty="0">
                <a:latin typeface="宋体" panose="02010600030101010101" pitchFamily="2" charset="-122"/>
                <a:ea typeface="宋体" panose="02010600030101010101" pitchFamily="2" charset="-122"/>
                <a:cs typeface="宋体" panose="02010600030101010101" pitchFamily="2" charset="-122"/>
              </a:rPr>
              <a:t>之间的语句可以通过</a:t>
            </a:r>
            <a:r>
              <a:rPr lang="en-US" altLang="en-US" sz="2400" dirty="0">
                <a:latin typeface="宋体" panose="02010600030101010101" pitchFamily="2" charset="-122"/>
                <a:ea typeface="宋体" panose="02010600030101010101" pitchFamily="2" charset="-122"/>
                <a:cs typeface="宋体" panose="02010600030101010101" pitchFamily="2" charset="-122"/>
              </a:rPr>
              <a:t>  “</a:t>
            </a:r>
            <a:r>
              <a:rPr lang="en-US" altLang="en-US" sz="2400" b="1" dirty="0">
                <a:latin typeface="宋体" panose="02010600030101010101" pitchFamily="2" charset="-122"/>
                <a:ea typeface="宋体" panose="02010600030101010101" pitchFamily="2" charset="-122"/>
                <a:cs typeface="宋体" panose="02010600030101010101" pitchFamily="2" charset="-122"/>
              </a:rPr>
              <a:t>signal</a:t>
            </a:r>
            <a:r>
              <a:rPr lang="en-US" altLang="en-US" sz="2400" dirty="0">
                <a:latin typeface="宋体" panose="02010600030101010101" pitchFamily="2" charset="-122"/>
                <a:ea typeface="宋体" panose="02010600030101010101" pitchFamily="2" charset="-122"/>
                <a:cs typeface="宋体" panose="02010600030101010101" pitchFamily="2" charset="-122"/>
              </a:rPr>
              <a:t> </a:t>
            </a:r>
            <a:r>
              <a:rPr lang="en-US" altLang="en-US" sz="2400" i="1" dirty="0" err="1">
                <a:latin typeface="宋体" panose="02010600030101010101" pitchFamily="2" charset="-122"/>
                <a:ea typeface="宋体" panose="02010600030101010101" pitchFamily="2" charset="-122"/>
                <a:cs typeface="宋体" panose="02010600030101010101" pitchFamily="2" charset="-122"/>
              </a:rPr>
              <a:t>out_of_classroom_seats</a:t>
            </a:r>
            <a:r>
              <a:rPr lang="en-US" altLang="en-US" sz="2400" i="1" dirty="0">
                <a:latin typeface="宋体" panose="02010600030101010101" pitchFamily="2" charset="-122"/>
                <a:ea typeface="宋体" panose="02010600030101010101" pitchFamily="2" charset="-122"/>
                <a:cs typeface="宋体" panose="02010600030101010101" pitchFamily="2" charset="-122"/>
              </a:rPr>
              <a:t>”</a:t>
            </a:r>
            <a:r>
              <a:rPr lang="zh-CN" altLang="en-US" sz="2400" i="1" dirty="0">
                <a:latin typeface="宋体" panose="02010600030101010101" pitchFamily="2" charset="-122"/>
                <a:ea typeface="宋体" panose="02010600030101010101" pitchFamily="2" charset="-122"/>
                <a:cs typeface="宋体" panose="02010600030101010101" pitchFamily="2" charset="-122"/>
              </a:rPr>
              <a:t>来引发一个异常。</a:t>
            </a:r>
            <a:endParaRPr lang="en-US" altLang="en-US" sz="2400" dirty="0">
              <a:latin typeface="宋体" panose="02010600030101010101" pitchFamily="2" charset="-122"/>
              <a:ea typeface="宋体" panose="02010600030101010101" pitchFamily="2" charset="-122"/>
              <a:cs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宋体" panose="02010600030101010101" pitchFamily="2" charset="-122"/>
              </a:rPr>
              <a:t>这个句柄说明：如果异常发生，将会采取动作从</a:t>
            </a:r>
            <a:r>
              <a:rPr lang="en-US" altLang="en-US" sz="2400" dirty="0">
                <a:latin typeface="宋体" panose="02010600030101010101" pitchFamily="2" charset="-122"/>
                <a:ea typeface="宋体" panose="02010600030101010101" pitchFamily="2" charset="-122"/>
                <a:cs typeface="宋体" panose="02010600030101010101" pitchFamily="2" charset="-122"/>
              </a:rPr>
              <a:t> </a:t>
            </a:r>
            <a:r>
              <a:rPr lang="en-US" altLang="en-US" sz="2400" b="1" dirty="0">
                <a:latin typeface="宋体" panose="02010600030101010101" pitchFamily="2" charset="-122"/>
                <a:ea typeface="宋体" panose="02010600030101010101" pitchFamily="2" charset="-122"/>
                <a:cs typeface="宋体" panose="02010600030101010101" pitchFamily="2" charset="-122"/>
              </a:rPr>
              <a:t>begin</a:t>
            </a:r>
            <a:r>
              <a:rPr lang="en-US" altLang="en-US" sz="2400" dirty="0">
                <a:latin typeface="宋体" panose="02010600030101010101" pitchFamily="2" charset="-122"/>
                <a:ea typeface="宋体" panose="02010600030101010101" pitchFamily="2" charset="-122"/>
                <a:cs typeface="宋体" panose="02010600030101010101" pitchFamily="2" charset="-122"/>
              </a:rPr>
              <a:t>  </a:t>
            </a:r>
            <a:r>
              <a:rPr lang="en-US" altLang="en-US" sz="2400" b="1" dirty="0">
                <a:latin typeface="宋体" panose="02010600030101010101" pitchFamily="2" charset="-122"/>
                <a:ea typeface="宋体" panose="02010600030101010101" pitchFamily="2" charset="-122"/>
                <a:cs typeface="宋体" panose="02010600030101010101" pitchFamily="2" charset="-122"/>
              </a:rPr>
              <a:t>end</a:t>
            </a:r>
            <a:r>
              <a:rPr lang="en-US" altLang="en-US" sz="2400" dirty="0">
                <a:latin typeface="宋体" panose="02010600030101010101" pitchFamily="2" charset="-122"/>
                <a:ea typeface="宋体" panose="02010600030101010101" pitchFamily="2" charset="-122"/>
                <a:cs typeface="宋体" panose="02010600030101010101" pitchFamily="2" charset="-122"/>
              </a:rPr>
              <a:t> </a:t>
            </a:r>
            <a:r>
              <a:rPr lang="zh-CN" altLang="en-US" sz="2400" dirty="0">
                <a:latin typeface="宋体" panose="02010600030101010101" pitchFamily="2" charset="-122"/>
                <a:ea typeface="宋体" panose="02010600030101010101" pitchFamily="2" charset="-122"/>
                <a:cs typeface="宋体" panose="02010600030101010101" pitchFamily="2" charset="-122"/>
              </a:rPr>
              <a:t>语句中退出。</a:t>
            </a:r>
            <a:r>
              <a:rPr lang="en-US" altLang="en-US" sz="2400" dirty="0">
                <a:latin typeface="宋体" panose="02010600030101010101" pitchFamily="2" charset="-122"/>
                <a:ea typeface="宋体" panose="02010600030101010101" pitchFamily="2" charset="-122"/>
                <a:cs typeface="宋体" panose="02010600030101010101" pitchFamily="2" charset="-122"/>
              </a:rPr>
              <a:t> </a:t>
            </a:r>
            <a:endParaRPr lang="en-US" altLang="en-US" sz="2400" dirty="0">
              <a:latin typeface="宋体" panose="02010600030101010101" pitchFamily="2" charset="-122"/>
              <a:ea typeface="宋体" panose="02010600030101010101" pitchFamily="2" charset="-122"/>
              <a:cs typeface="宋体" panose="02010600030101010101" pitchFamily="2" charset="-122"/>
            </a:endParaRPr>
          </a:p>
          <a:p>
            <a:pPr indent="-365760"/>
            <a:endParaRPr lang="en-US" altLang="en-US" sz="24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a:xfrm>
            <a:off x="768350" y="423502"/>
            <a:ext cx="8077200" cy="615554"/>
          </a:xfrm>
        </p:spPr>
        <p:txBody>
          <a:bodyPr/>
          <a:lstStyle/>
          <a:p>
            <a:pPr>
              <a:defRPr/>
            </a:pPr>
            <a:r>
              <a:rPr lang="en-US" altLang="zh-CN" sz="3200" dirty="0">
                <a:effectLst>
                  <a:outerShdw blurRad="38100" dist="38100" dir="2700000" algn="tl">
                    <a:srgbClr val="C0C0C0"/>
                  </a:outerShdw>
                </a:effectLst>
                <a:latin typeface="宋体" panose="02010600030101010101" pitchFamily="2" charset="-122"/>
                <a:ea typeface="宋体" panose="02010600030101010101" pitchFamily="2" charset="-122"/>
                <a:cs typeface="宋体" panose="02010600030101010101" pitchFamily="2" charset="-122"/>
              </a:rPr>
              <a:t>5.1 </a:t>
            </a:r>
            <a:r>
              <a:rPr lang="zh-CN" altLang="en-US" sz="3200" dirty="0">
                <a:effectLst>
                  <a:outerShdw blurRad="38100" dist="38100" dir="2700000" algn="tl">
                    <a:srgbClr val="C0C0C0"/>
                  </a:outerShdw>
                </a:effectLst>
                <a:latin typeface="宋体" panose="02010600030101010101" pitchFamily="2" charset="-122"/>
                <a:ea typeface="宋体" panose="02010600030101010101" pitchFamily="2" charset="-122"/>
                <a:cs typeface="宋体" panose="02010600030101010101" pitchFamily="2" charset="-122"/>
              </a:rPr>
              <a:t>使用程序设计语言访问</a:t>
            </a:r>
            <a:r>
              <a:rPr lang="en-US" altLang="zh-CN" sz="3200" dirty="0">
                <a:effectLst>
                  <a:outerShdw blurRad="38100" dist="38100" dir="2700000" algn="tl">
                    <a:srgbClr val="C0C0C0"/>
                  </a:outerShdw>
                </a:effectLst>
                <a:latin typeface="宋体" panose="02010600030101010101" pitchFamily="2" charset="-122"/>
                <a:ea typeface="宋体" panose="02010600030101010101" pitchFamily="2" charset="-122"/>
                <a:cs typeface="宋体" panose="02010600030101010101" pitchFamily="2" charset="-122"/>
              </a:rPr>
              <a:t>SQL</a:t>
            </a:r>
            <a:endParaRPr lang="en-US" altLang="zh-CN" sz="3200" dirty="0">
              <a:effectLst>
                <a:outerShdw blurRad="38100" dist="38100" dir="2700000" algn="tl">
                  <a:srgbClr val="C0C0C0"/>
                </a:outerShdw>
              </a:effectLst>
              <a:latin typeface="宋体" panose="02010600030101010101" pitchFamily="2" charset="-122"/>
              <a:ea typeface="宋体" panose="02010600030101010101" pitchFamily="2" charset="-122"/>
              <a:cs typeface="宋体" panose="02010600030101010101" pitchFamily="2" charset="-122"/>
            </a:endParaRPr>
          </a:p>
        </p:txBody>
      </p:sp>
      <p:sp>
        <p:nvSpPr>
          <p:cNvPr id="6147" name="Rectangle 3"/>
          <p:cNvSpPr>
            <a:spLocks noGrp="1" noChangeArrowheads="1"/>
          </p:cNvSpPr>
          <p:nvPr>
            <p:ph type="body" idx="1"/>
          </p:nvPr>
        </p:nvSpPr>
        <p:spPr>
          <a:xfrm>
            <a:off x="1118587" y="2146434"/>
            <a:ext cx="7247158" cy="2616073"/>
          </a:xfrm>
        </p:spPr>
        <p:txBody>
          <a:bodyPr/>
          <a:lstStyle/>
          <a:p>
            <a:r>
              <a:rPr lang="en-US" altLang="en-US" sz="2400" dirty="0">
                <a:latin typeface="宋体" panose="02010600030101010101" pitchFamily="2" charset="-122"/>
                <a:ea typeface="宋体" panose="02010600030101010101" pitchFamily="2" charset="-122"/>
                <a:cs typeface="宋体" panose="02010600030101010101" pitchFamily="2" charset="-122"/>
              </a:rPr>
              <a:t>SQL</a:t>
            </a:r>
            <a:r>
              <a:rPr lang="zh-CN" altLang="en-US" sz="2400" dirty="0">
                <a:latin typeface="宋体" panose="02010600030101010101" pitchFamily="2" charset="-122"/>
                <a:ea typeface="宋体" panose="02010600030101010101" pitchFamily="2" charset="-122"/>
                <a:cs typeface="宋体" panose="02010600030101010101" pitchFamily="2" charset="-122"/>
              </a:rPr>
              <a:t>语言并没有提供编程语言的全部表达能力</a:t>
            </a:r>
            <a:r>
              <a:rPr lang="en-US" altLang="en-US" sz="2400" dirty="0">
                <a:latin typeface="宋体" panose="02010600030101010101" pitchFamily="2" charset="-122"/>
                <a:ea typeface="宋体" panose="02010600030101010101" pitchFamily="2" charset="-122"/>
                <a:cs typeface="宋体" panose="02010600030101010101" pitchFamily="2" charset="-122"/>
              </a:rPr>
              <a:t>.</a:t>
            </a:r>
            <a:endParaRPr lang="en-US" altLang="en-US" sz="2400" dirty="0">
              <a:latin typeface="宋体" panose="02010600030101010101" pitchFamily="2" charset="-122"/>
              <a:ea typeface="宋体" panose="02010600030101010101" pitchFamily="2" charset="-122"/>
              <a:cs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宋体" panose="02010600030101010101" pitchFamily="2" charset="-122"/>
              </a:rPr>
              <a:t>非声明式动作</a:t>
            </a:r>
            <a:r>
              <a:rPr lang="en-US" altLang="en-US" sz="2400" dirty="0">
                <a:latin typeface="宋体" panose="02010600030101010101" pitchFamily="2" charset="-122"/>
                <a:ea typeface="宋体" panose="02010600030101010101" pitchFamily="2" charset="-122"/>
                <a:cs typeface="宋体" panose="02010600030101010101" pitchFamily="2" charset="-122"/>
              </a:rPr>
              <a:t> -- </a:t>
            </a:r>
            <a:r>
              <a:rPr lang="zh-CN" altLang="en-US" sz="2400" dirty="0">
                <a:latin typeface="宋体" panose="02010600030101010101" pitchFamily="2" charset="-122"/>
                <a:ea typeface="宋体" panose="02010600030101010101" pitchFamily="2" charset="-122"/>
                <a:cs typeface="宋体" panose="02010600030101010101" pitchFamily="2" charset="-122"/>
              </a:rPr>
              <a:t>如打印一份报告</a:t>
            </a:r>
            <a:r>
              <a:rPr lang="en-US" altLang="en-US" sz="2400" dirty="0">
                <a:latin typeface="宋体" panose="02010600030101010101" pitchFamily="2" charset="-122"/>
                <a:ea typeface="宋体" panose="02010600030101010101" pitchFamily="2" charset="-122"/>
                <a:cs typeface="宋体" panose="02010600030101010101" pitchFamily="2" charset="-122"/>
              </a:rPr>
              <a:t>, </a:t>
            </a:r>
            <a:r>
              <a:rPr lang="zh-CN" altLang="en-US" sz="2400" dirty="0">
                <a:latin typeface="宋体" panose="02010600030101010101" pitchFamily="2" charset="-122"/>
                <a:ea typeface="宋体" panose="02010600030101010101" pitchFamily="2" charset="-122"/>
                <a:cs typeface="宋体" panose="02010600030101010101" pitchFamily="2" charset="-122"/>
              </a:rPr>
              <a:t>与用户交互</a:t>
            </a:r>
            <a:r>
              <a:rPr lang="en-US" altLang="en-US" sz="2400" dirty="0">
                <a:latin typeface="宋体" panose="02010600030101010101" pitchFamily="2" charset="-122"/>
                <a:ea typeface="宋体" panose="02010600030101010101" pitchFamily="2" charset="-122"/>
                <a:cs typeface="宋体" panose="02010600030101010101" pitchFamily="2" charset="-122"/>
              </a:rPr>
              <a:t>, </a:t>
            </a:r>
            <a:r>
              <a:rPr lang="zh-CN" altLang="en-US" sz="2400" dirty="0">
                <a:latin typeface="宋体" panose="02010600030101010101" pitchFamily="2" charset="-122"/>
                <a:ea typeface="宋体" panose="02010600030101010101" pitchFamily="2" charset="-122"/>
                <a:cs typeface="宋体" panose="02010600030101010101" pitchFamily="2" charset="-122"/>
              </a:rPr>
              <a:t>或把查询结果发送到图形化用户界面中</a:t>
            </a:r>
            <a:r>
              <a:rPr lang="en-US" altLang="en-US" sz="2400" dirty="0">
                <a:latin typeface="宋体" panose="02010600030101010101" pitchFamily="2" charset="-122"/>
                <a:ea typeface="宋体" panose="02010600030101010101" pitchFamily="2" charset="-122"/>
                <a:cs typeface="宋体" panose="02010600030101010101" pitchFamily="2" charset="-122"/>
              </a:rPr>
              <a:t> -- </a:t>
            </a:r>
            <a:r>
              <a:rPr lang="zh-CN" altLang="en-US" sz="2400" dirty="0">
                <a:latin typeface="宋体" panose="02010600030101010101" pitchFamily="2" charset="-122"/>
                <a:ea typeface="宋体" panose="02010600030101010101" pitchFamily="2" charset="-122"/>
                <a:cs typeface="宋体" panose="02010600030101010101" pitchFamily="2" charset="-122"/>
              </a:rPr>
              <a:t>都不能使用</a:t>
            </a:r>
            <a:r>
              <a:rPr lang="en-US" altLang="zh-CN" sz="2400" dirty="0">
                <a:latin typeface="宋体" panose="02010600030101010101" pitchFamily="2" charset="-122"/>
                <a:ea typeface="宋体" panose="02010600030101010101" pitchFamily="2" charset="-122"/>
                <a:cs typeface="宋体" panose="02010600030101010101" pitchFamily="2" charset="-122"/>
              </a:rPr>
              <a:t>SQL</a:t>
            </a:r>
            <a:r>
              <a:rPr lang="zh-CN" altLang="en-US" sz="2400" dirty="0">
                <a:latin typeface="宋体" panose="02010600030101010101" pitchFamily="2" charset="-122"/>
                <a:ea typeface="宋体" panose="02010600030101010101" pitchFamily="2" charset="-122"/>
                <a:cs typeface="宋体" panose="02010600030101010101" pitchFamily="2" charset="-122"/>
              </a:rPr>
              <a:t>完成</a:t>
            </a:r>
            <a:r>
              <a:rPr lang="en-US" altLang="en-US" sz="2400" dirty="0">
                <a:latin typeface="宋体" panose="02010600030101010101" pitchFamily="2" charset="-122"/>
                <a:ea typeface="宋体" panose="02010600030101010101" pitchFamily="2" charset="-122"/>
                <a:cs typeface="宋体" panose="02010600030101010101" pitchFamily="2" charset="-122"/>
              </a:rPr>
              <a:t>.</a:t>
            </a:r>
            <a:endParaRPr lang="en-US" altLang="en-US" sz="2400" dirty="0">
              <a:latin typeface="宋体" panose="02010600030101010101" pitchFamily="2" charset="-122"/>
              <a:ea typeface="宋体" panose="02010600030101010101" pitchFamily="2" charset="-122"/>
              <a:cs typeface="宋体" panose="02010600030101010101" pitchFamily="2" charset="-122"/>
            </a:endParaRPr>
          </a:p>
          <a:p>
            <a:endParaRPr lang="en-US" altLang="en-US" dirty="0"/>
          </a:p>
          <a:p>
            <a:endParaRPr lang="en-US" altLang="en-US" dirty="0"/>
          </a:p>
        </p:txBody>
      </p:sp>
      <p:sp>
        <p:nvSpPr>
          <p:cNvPr id="6148" name="Rectangle 4"/>
          <p:cNvSpPr>
            <a:spLocks noChangeArrowheads="1"/>
          </p:cNvSpPr>
          <p:nvPr/>
        </p:nvSpPr>
        <p:spPr bwMode="auto">
          <a:xfrm>
            <a:off x="1435100" y="-76358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6149" name="TextBox 4"/>
          <p:cNvSpPr txBox="1">
            <a:spLocks noChangeArrowheads="1"/>
          </p:cNvSpPr>
          <p:nvPr/>
        </p:nvSpPr>
        <p:spPr bwMode="auto">
          <a:xfrm>
            <a:off x="768351" y="1452443"/>
            <a:ext cx="769206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zh-CN" altLang="en-US" sz="2800" dirty="0">
                <a:latin typeface="宋体" panose="02010600030101010101" pitchFamily="2" charset="-122"/>
                <a:ea typeface="宋体" panose="02010600030101010101" pitchFamily="2" charset="-122"/>
                <a:cs typeface="宋体" panose="02010600030101010101" pitchFamily="2" charset="-122"/>
              </a:rPr>
              <a:t>程序开发人员必须能够使用编程语言访问</a:t>
            </a:r>
            <a:r>
              <a:rPr lang="en-US" altLang="zh-CN" sz="2800" dirty="0">
                <a:latin typeface="宋体" panose="02010600030101010101" pitchFamily="2" charset="-122"/>
                <a:ea typeface="宋体" panose="02010600030101010101" pitchFamily="2" charset="-122"/>
                <a:cs typeface="宋体" panose="02010600030101010101" pitchFamily="2" charset="-122"/>
              </a:rPr>
              <a:t>SQL:</a:t>
            </a:r>
            <a:endParaRPr lang="en-US" altLang="zh-CN" sz="28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pPr>
              <a:defRPr/>
            </a:pPr>
            <a:r>
              <a:rPr lang="en-US" altLang="zh-CN" sz="3200" dirty="0">
                <a:effectLst>
                  <a:outerShdw blurRad="38100" dist="38100" dir="2700000" algn="tl">
                    <a:srgbClr val="C0C0C0"/>
                  </a:outerShdw>
                </a:effectLst>
                <a:latin typeface="宋体" panose="02010600030101010101" pitchFamily="2" charset="-122"/>
                <a:ea typeface="宋体" panose="02010600030101010101" pitchFamily="2" charset="-122"/>
                <a:cs typeface="宋体" panose="02010600030101010101" pitchFamily="2" charset="-122"/>
              </a:rPr>
              <a:t>5.2.3 </a:t>
            </a:r>
            <a:r>
              <a:rPr lang="zh-CN" altLang="en-US" sz="3200" dirty="0">
                <a:effectLst>
                  <a:outerShdw blurRad="38100" dist="38100" dir="2700000" algn="tl">
                    <a:srgbClr val="C0C0C0"/>
                  </a:outerShdw>
                </a:effectLst>
                <a:latin typeface="宋体" panose="02010600030101010101" pitchFamily="2" charset="-122"/>
                <a:ea typeface="宋体" panose="02010600030101010101" pitchFamily="2" charset="-122"/>
                <a:cs typeface="宋体" panose="02010600030101010101" pitchFamily="2" charset="-122"/>
              </a:rPr>
              <a:t>外部语言例程</a:t>
            </a:r>
            <a:endParaRPr lang="zh-CN" altLang="en-US" sz="3200" dirty="0">
              <a:effectLst>
                <a:outerShdw blurRad="38100" dist="38100" dir="2700000" algn="tl">
                  <a:srgbClr val="C0C0C0"/>
                </a:outerShdw>
              </a:effectLst>
              <a:latin typeface="宋体" panose="02010600030101010101" pitchFamily="2" charset="-122"/>
              <a:ea typeface="宋体" panose="02010600030101010101" pitchFamily="2" charset="-122"/>
              <a:cs typeface="宋体" panose="02010600030101010101" pitchFamily="2" charset="-122"/>
            </a:endParaRPr>
          </a:p>
        </p:txBody>
      </p:sp>
      <p:sp>
        <p:nvSpPr>
          <p:cNvPr id="44035" name="Rectangle 3"/>
          <p:cNvSpPr>
            <a:spLocks noGrp="1" noChangeArrowheads="1"/>
          </p:cNvSpPr>
          <p:nvPr>
            <p:ph type="body" idx="1"/>
          </p:nvPr>
        </p:nvSpPr>
        <p:spPr>
          <a:xfrm>
            <a:off x="768350" y="722313"/>
            <a:ext cx="7692069" cy="5251450"/>
          </a:xfrm>
        </p:spPr>
        <p:txBody>
          <a:bodyPr/>
          <a:lstStyle/>
          <a:p>
            <a:endParaRPr kumimoji="0" lang="en-US" altLang="en-US" dirty="0"/>
          </a:p>
          <a:p>
            <a:r>
              <a:rPr kumimoji="0" lang="en-US" altLang="en-US" sz="2400" dirty="0">
                <a:latin typeface="宋体" panose="02010600030101010101" pitchFamily="2" charset="-122"/>
                <a:ea typeface="宋体" panose="02010600030101010101" pitchFamily="2" charset="-122"/>
                <a:cs typeface="宋体" panose="02010600030101010101" pitchFamily="2" charset="-122"/>
              </a:rPr>
              <a:t>SQL </a:t>
            </a:r>
            <a:r>
              <a:rPr kumimoji="0" lang="zh-CN" altLang="en-US" sz="2400" dirty="0">
                <a:latin typeface="宋体" panose="02010600030101010101" pitchFamily="2" charset="-122"/>
                <a:ea typeface="宋体" panose="02010600030101010101" pitchFamily="2" charset="-122"/>
                <a:cs typeface="宋体" panose="02010600030101010101" pitchFamily="2" charset="-122"/>
              </a:rPr>
              <a:t>允许是哦那个</a:t>
            </a:r>
            <a:r>
              <a:rPr kumimoji="0" lang="en-US" altLang="en-US" sz="2400" dirty="0">
                <a:latin typeface="宋体" panose="02010600030101010101" pitchFamily="2" charset="-122"/>
                <a:ea typeface="宋体" panose="02010600030101010101" pitchFamily="2" charset="-122"/>
                <a:cs typeface="宋体" panose="02010600030101010101" pitchFamily="2" charset="-122"/>
              </a:rPr>
              <a:t> Java, C#, C or C++</a:t>
            </a:r>
            <a:r>
              <a:rPr kumimoji="0" lang="zh-CN" altLang="en-US" sz="2400" dirty="0">
                <a:latin typeface="宋体" panose="02010600030101010101" pitchFamily="2" charset="-122"/>
                <a:ea typeface="宋体" panose="02010600030101010101" pitchFamily="2" charset="-122"/>
                <a:cs typeface="宋体" panose="02010600030101010101" pitchFamily="2" charset="-122"/>
              </a:rPr>
              <a:t>等程序设计语言来定义函数</a:t>
            </a:r>
            <a:r>
              <a:rPr kumimoji="0" lang="en-US" altLang="en-US" sz="2400" dirty="0">
                <a:latin typeface="宋体" panose="02010600030101010101" pitchFamily="2" charset="-122"/>
                <a:ea typeface="宋体" panose="02010600030101010101" pitchFamily="2" charset="-122"/>
                <a:cs typeface="宋体" panose="02010600030101010101" pitchFamily="2" charset="-122"/>
              </a:rPr>
              <a:t>. </a:t>
            </a:r>
            <a:endParaRPr kumimoji="0" lang="en-US" altLang="en-US" sz="2400" dirty="0">
              <a:latin typeface="宋体" panose="02010600030101010101" pitchFamily="2" charset="-122"/>
              <a:ea typeface="宋体" panose="02010600030101010101" pitchFamily="2" charset="-122"/>
              <a:cs typeface="宋体" panose="02010600030101010101" pitchFamily="2" charset="-122"/>
            </a:endParaRPr>
          </a:p>
          <a:p>
            <a:pPr lvl="1"/>
            <a:r>
              <a:rPr lang="zh-CN" altLang="en-US" sz="2000" dirty="0">
                <a:latin typeface="宋体" panose="02010600030101010101" pitchFamily="2" charset="-122"/>
                <a:ea typeface="宋体" panose="02010600030101010101" pitchFamily="2" charset="-122"/>
                <a:cs typeface="宋体" panose="02010600030101010101" pitchFamily="2" charset="-122"/>
              </a:rPr>
              <a:t>效率更高</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lvl="1"/>
            <a:r>
              <a:rPr lang="en-US" altLang="en-US" sz="2000" dirty="0">
                <a:latin typeface="宋体" panose="02010600030101010101" pitchFamily="2" charset="-122"/>
                <a:ea typeface="宋体" panose="02010600030101010101" pitchFamily="2" charset="-122"/>
                <a:cs typeface="宋体" panose="02010600030101010101" pitchFamily="2" charset="-122"/>
              </a:rPr>
              <a:t>SQL</a:t>
            </a:r>
            <a:r>
              <a:rPr lang="zh-CN" altLang="en-US" sz="2000" dirty="0">
                <a:latin typeface="宋体" panose="02010600030101010101" pitchFamily="2" charset="-122"/>
                <a:ea typeface="宋体" panose="02010600030101010101" pitchFamily="2" charset="-122"/>
                <a:cs typeface="宋体" panose="02010600030101010101" pitchFamily="2" charset="-122"/>
              </a:rPr>
              <a:t>中无法执行的计算可以由这些函数来执行</a:t>
            </a:r>
            <a:r>
              <a:rPr lang="en-US" altLang="en-US" sz="2000" dirty="0">
                <a:latin typeface="宋体" panose="02010600030101010101" pitchFamily="2" charset="-122"/>
                <a:ea typeface="宋体" panose="02010600030101010101" pitchFamily="2" charset="-122"/>
                <a:cs typeface="宋体" panose="02010600030101010101" pitchFamily="2" charset="-122"/>
              </a:rPr>
              <a:t>.</a:t>
            </a:r>
            <a:endParaRPr lang="en-US" altLang="en-US" sz="2000" dirty="0">
              <a:latin typeface="宋体" panose="02010600030101010101" pitchFamily="2" charset="-122"/>
              <a:ea typeface="宋体" panose="02010600030101010101" pitchFamily="2" charset="-122"/>
              <a:cs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申明外部语言过程和函数</a:t>
            </a:r>
            <a:endParaRPr lang="en-US" altLang="en-US" sz="2400" dirty="0">
              <a:latin typeface="宋体" panose="02010600030101010101" pitchFamily="2" charset="-122"/>
              <a:ea typeface="宋体" panose="02010600030101010101" pitchFamily="2" charset="-122"/>
              <a:cs typeface="宋体" panose="02010600030101010101" pitchFamily="2" charset="-122"/>
            </a:endParaRPr>
          </a:p>
          <a:p>
            <a:pPr>
              <a:buFont typeface="Monotype Sorts" pitchFamily="-65" charset="2"/>
              <a:buNone/>
            </a:pPr>
            <a:r>
              <a:rPr lang="en-US" altLang="en-US" sz="2400" dirty="0">
                <a:latin typeface="宋体" panose="02010600030101010101" pitchFamily="2" charset="-122"/>
                <a:ea typeface="宋体" panose="02010600030101010101" pitchFamily="2" charset="-122"/>
                <a:cs typeface="宋体" panose="02010600030101010101" pitchFamily="2" charset="-122"/>
              </a:rPr>
              <a:t>	  </a:t>
            </a:r>
            <a:r>
              <a:rPr lang="en-US" altLang="en-US" sz="1800" dirty="0">
                <a:latin typeface="宋体" panose="02010600030101010101" pitchFamily="2" charset="-122"/>
                <a:ea typeface="宋体" panose="02010600030101010101" pitchFamily="2" charset="-122"/>
                <a:cs typeface="宋体" panose="02010600030101010101" pitchFamily="2" charset="-122"/>
              </a:rPr>
              <a:t>   </a:t>
            </a:r>
            <a:r>
              <a:rPr lang="en-US" altLang="en-US" sz="1800" b="1" dirty="0">
                <a:latin typeface="宋体" panose="02010600030101010101" pitchFamily="2" charset="-122"/>
                <a:ea typeface="宋体" panose="02010600030101010101" pitchFamily="2" charset="-122"/>
                <a:cs typeface="宋体" panose="02010600030101010101" pitchFamily="2" charset="-122"/>
              </a:rPr>
              <a:t>create procedure </a:t>
            </a:r>
            <a:r>
              <a:rPr lang="en-US" altLang="en-US" sz="1800" dirty="0" err="1">
                <a:latin typeface="宋体" panose="02010600030101010101" pitchFamily="2" charset="-122"/>
                <a:ea typeface="宋体" panose="02010600030101010101" pitchFamily="2" charset="-122"/>
                <a:cs typeface="宋体" panose="02010600030101010101" pitchFamily="2" charset="-122"/>
              </a:rPr>
              <a:t>dept_count_proc</a:t>
            </a:r>
            <a:r>
              <a:rPr lang="en-US" altLang="en-US" sz="1800" dirty="0">
                <a:latin typeface="宋体" panose="02010600030101010101" pitchFamily="2" charset="-122"/>
                <a:ea typeface="宋体" panose="02010600030101010101" pitchFamily="2" charset="-122"/>
                <a:cs typeface="宋体" panose="02010600030101010101" pitchFamily="2" charset="-122"/>
              </a:rPr>
              <a:t>(</a:t>
            </a:r>
            <a:r>
              <a:rPr lang="en-US" altLang="en-US" sz="1800" b="1" dirty="0">
                <a:latin typeface="宋体" panose="02010600030101010101" pitchFamily="2" charset="-122"/>
                <a:ea typeface="宋体" panose="02010600030101010101" pitchFamily="2" charset="-122"/>
                <a:cs typeface="宋体" panose="02010600030101010101" pitchFamily="2" charset="-122"/>
              </a:rPr>
              <a:t>in</a:t>
            </a:r>
            <a:r>
              <a:rPr lang="en-US" altLang="en-US" sz="1800" dirty="0">
                <a:latin typeface="宋体" panose="02010600030101010101" pitchFamily="2" charset="-122"/>
                <a:ea typeface="宋体" panose="02010600030101010101" pitchFamily="2" charset="-122"/>
                <a:cs typeface="宋体" panose="02010600030101010101" pitchFamily="2" charset="-122"/>
              </a:rPr>
              <a:t> </a:t>
            </a:r>
            <a:r>
              <a:rPr lang="en-US" altLang="en-US" sz="1800" i="1" dirty="0" err="1">
                <a:latin typeface="宋体" panose="02010600030101010101" pitchFamily="2" charset="-122"/>
                <a:ea typeface="宋体" panose="02010600030101010101" pitchFamily="2" charset="-122"/>
                <a:cs typeface="宋体" panose="02010600030101010101" pitchFamily="2" charset="-122"/>
              </a:rPr>
              <a:t>dept_name</a:t>
            </a:r>
            <a:r>
              <a:rPr lang="en-US" altLang="en-US" sz="1800" i="1" dirty="0">
                <a:latin typeface="宋体" panose="02010600030101010101" pitchFamily="2" charset="-122"/>
                <a:ea typeface="宋体" panose="02010600030101010101" pitchFamily="2" charset="-122"/>
                <a:cs typeface="宋体" panose="02010600030101010101" pitchFamily="2" charset="-122"/>
              </a:rPr>
              <a:t> </a:t>
            </a:r>
            <a:r>
              <a:rPr lang="en-US" altLang="en-US" sz="1800" b="1" dirty="0">
                <a:latin typeface="宋体" panose="02010600030101010101" pitchFamily="2" charset="-122"/>
                <a:ea typeface="宋体" panose="02010600030101010101" pitchFamily="2" charset="-122"/>
                <a:cs typeface="宋体" panose="02010600030101010101" pitchFamily="2" charset="-122"/>
              </a:rPr>
              <a:t>varchar</a:t>
            </a:r>
            <a:r>
              <a:rPr lang="en-US" altLang="en-US" sz="1800" dirty="0">
                <a:latin typeface="宋体" panose="02010600030101010101" pitchFamily="2" charset="-122"/>
                <a:ea typeface="宋体" panose="02010600030101010101" pitchFamily="2" charset="-122"/>
                <a:cs typeface="宋体" panose="02010600030101010101" pitchFamily="2" charset="-122"/>
              </a:rPr>
              <a:t>(20),   </a:t>
            </a:r>
            <a:r>
              <a:rPr lang="en-US" altLang="en-US" sz="1800" b="1" dirty="0">
                <a:latin typeface="宋体" panose="02010600030101010101" pitchFamily="2" charset="-122"/>
                <a:ea typeface="宋体" panose="02010600030101010101" pitchFamily="2" charset="-122"/>
                <a:cs typeface="宋体" panose="02010600030101010101" pitchFamily="2" charset="-122"/>
              </a:rPr>
              <a:t>out </a:t>
            </a:r>
            <a:r>
              <a:rPr lang="en-US" altLang="en-US" sz="1800" dirty="0">
                <a:latin typeface="宋体" panose="02010600030101010101" pitchFamily="2" charset="-122"/>
                <a:ea typeface="宋体" panose="02010600030101010101" pitchFamily="2" charset="-122"/>
                <a:cs typeface="宋体" panose="02010600030101010101" pitchFamily="2" charset="-122"/>
              </a:rPr>
              <a:t>count </a:t>
            </a:r>
            <a:r>
              <a:rPr lang="en-US" altLang="en-US" sz="1800" b="1" dirty="0">
                <a:latin typeface="宋体" panose="02010600030101010101" pitchFamily="2" charset="-122"/>
                <a:ea typeface="宋体" panose="02010600030101010101" pitchFamily="2" charset="-122"/>
                <a:cs typeface="宋体" panose="02010600030101010101" pitchFamily="2" charset="-122"/>
              </a:rPr>
              <a:t>integer</a:t>
            </a:r>
            <a:r>
              <a:rPr lang="en-US" altLang="en-US" sz="1800" dirty="0">
                <a:latin typeface="宋体" panose="02010600030101010101" pitchFamily="2" charset="-122"/>
                <a:ea typeface="宋体" panose="02010600030101010101" pitchFamily="2" charset="-122"/>
                <a:cs typeface="宋体" panose="02010600030101010101" pitchFamily="2" charset="-122"/>
              </a:rPr>
              <a:t>)</a:t>
            </a:r>
            <a:br>
              <a:rPr lang="en-US" altLang="en-US" sz="1800" dirty="0">
                <a:latin typeface="宋体" panose="02010600030101010101" pitchFamily="2" charset="-122"/>
                <a:ea typeface="宋体" panose="02010600030101010101" pitchFamily="2" charset="-122"/>
                <a:cs typeface="宋体" panose="02010600030101010101" pitchFamily="2" charset="-122"/>
              </a:rPr>
            </a:br>
            <a:r>
              <a:rPr lang="en-US" altLang="en-US" sz="1800" dirty="0">
                <a:latin typeface="宋体" panose="02010600030101010101" pitchFamily="2" charset="-122"/>
                <a:ea typeface="宋体" panose="02010600030101010101" pitchFamily="2" charset="-122"/>
                <a:cs typeface="宋体" panose="02010600030101010101" pitchFamily="2" charset="-122"/>
              </a:rPr>
              <a:t>     </a:t>
            </a:r>
            <a:r>
              <a:rPr lang="en-US" altLang="en-US" sz="1800" b="1" dirty="0">
                <a:latin typeface="宋体" panose="02010600030101010101" pitchFamily="2" charset="-122"/>
                <a:ea typeface="宋体" panose="02010600030101010101" pitchFamily="2" charset="-122"/>
                <a:cs typeface="宋体" panose="02010600030101010101" pitchFamily="2" charset="-122"/>
              </a:rPr>
              <a:t>language </a:t>
            </a:r>
            <a:r>
              <a:rPr lang="en-US" altLang="en-US" sz="1800" dirty="0">
                <a:latin typeface="宋体" panose="02010600030101010101" pitchFamily="2" charset="-122"/>
                <a:ea typeface="宋体" panose="02010600030101010101" pitchFamily="2" charset="-122"/>
                <a:cs typeface="宋体" panose="02010600030101010101" pitchFamily="2" charset="-122"/>
              </a:rPr>
              <a:t>C</a:t>
            </a:r>
            <a:br>
              <a:rPr lang="en-US" altLang="en-US" sz="1800" dirty="0">
                <a:latin typeface="宋体" panose="02010600030101010101" pitchFamily="2" charset="-122"/>
                <a:ea typeface="宋体" panose="02010600030101010101" pitchFamily="2" charset="-122"/>
                <a:cs typeface="宋体" panose="02010600030101010101" pitchFamily="2" charset="-122"/>
              </a:rPr>
            </a:br>
            <a:r>
              <a:rPr lang="en-US" altLang="en-US" sz="1800" dirty="0">
                <a:latin typeface="宋体" panose="02010600030101010101" pitchFamily="2" charset="-122"/>
                <a:ea typeface="宋体" panose="02010600030101010101" pitchFamily="2" charset="-122"/>
                <a:cs typeface="宋体" panose="02010600030101010101" pitchFamily="2" charset="-122"/>
              </a:rPr>
              <a:t>     </a:t>
            </a:r>
            <a:r>
              <a:rPr lang="en-US" altLang="en-US" sz="1800" b="1" dirty="0">
                <a:latin typeface="宋体" panose="02010600030101010101" pitchFamily="2" charset="-122"/>
                <a:ea typeface="宋体" panose="02010600030101010101" pitchFamily="2" charset="-122"/>
                <a:cs typeface="宋体" panose="02010600030101010101" pitchFamily="2" charset="-122"/>
              </a:rPr>
              <a:t>external name </a:t>
            </a:r>
            <a:r>
              <a:rPr lang="ja-JP" altLang="en-US" sz="1800" dirty="0">
                <a:latin typeface="宋体" panose="02010600030101010101" pitchFamily="2" charset="-122"/>
                <a:ea typeface="宋体" panose="02010600030101010101" pitchFamily="2" charset="-122"/>
                <a:cs typeface="宋体" panose="02010600030101010101" pitchFamily="2" charset="-122"/>
              </a:rPr>
              <a:t> </a:t>
            </a:r>
            <a:r>
              <a:rPr lang="en-US" altLang="ja-JP" sz="1800" dirty="0">
                <a:latin typeface="宋体" panose="02010600030101010101" pitchFamily="2" charset="-122"/>
                <a:ea typeface="宋体" panose="02010600030101010101" pitchFamily="2" charset="-122"/>
                <a:cs typeface="宋体" panose="02010600030101010101" pitchFamily="2" charset="-122"/>
              </a:rPr>
              <a:t> '/</a:t>
            </a:r>
            <a:r>
              <a:rPr lang="en-US" altLang="ja-JP" sz="1800" dirty="0" err="1">
                <a:latin typeface="宋体" panose="02010600030101010101" pitchFamily="2" charset="-122"/>
                <a:ea typeface="宋体" panose="02010600030101010101" pitchFamily="2" charset="-122"/>
                <a:cs typeface="宋体" panose="02010600030101010101" pitchFamily="2" charset="-122"/>
              </a:rPr>
              <a:t>usr</a:t>
            </a:r>
            <a:r>
              <a:rPr lang="en-US" altLang="ja-JP" sz="1800" dirty="0">
                <a:latin typeface="宋体" panose="02010600030101010101" pitchFamily="2" charset="-122"/>
                <a:ea typeface="宋体" panose="02010600030101010101" pitchFamily="2" charset="-122"/>
                <a:cs typeface="宋体" panose="02010600030101010101" pitchFamily="2" charset="-122"/>
              </a:rPr>
              <a:t>/</a:t>
            </a:r>
            <a:r>
              <a:rPr lang="en-US" altLang="ja-JP" sz="1800" dirty="0" err="1">
                <a:latin typeface="宋体" panose="02010600030101010101" pitchFamily="2" charset="-122"/>
                <a:ea typeface="宋体" panose="02010600030101010101" pitchFamily="2" charset="-122"/>
                <a:cs typeface="宋体" panose="02010600030101010101" pitchFamily="2" charset="-122"/>
              </a:rPr>
              <a:t>avi</a:t>
            </a:r>
            <a:r>
              <a:rPr lang="en-US" altLang="ja-JP" sz="1800" dirty="0">
                <a:latin typeface="宋体" panose="02010600030101010101" pitchFamily="2" charset="-122"/>
                <a:ea typeface="宋体" panose="02010600030101010101" pitchFamily="2" charset="-122"/>
                <a:cs typeface="宋体" panose="02010600030101010101" pitchFamily="2" charset="-122"/>
              </a:rPr>
              <a:t>/bin/</a:t>
            </a:r>
            <a:r>
              <a:rPr lang="en-US" altLang="ja-JP" sz="1800" dirty="0" err="1">
                <a:latin typeface="宋体" panose="02010600030101010101" pitchFamily="2" charset="-122"/>
                <a:ea typeface="宋体" panose="02010600030101010101" pitchFamily="2" charset="-122"/>
                <a:cs typeface="宋体" panose="02010600030101010101" pitchFamily="2" charset="-122"/>
              </a:rPr>
              <a:t>dept_count_proc</a:t>
            </a:r>
            <a:r>
              <a:rPr lang="en-US" altLang="ja-JP" sz="1800" dirty="0">
                <a:latin typeface="宋体" panose="02010600030101010101" pitchFamily="2" charset="-122"/>
                <a:ea typeface="宋体" panose="02010600030101010101" pitchFamily="2" charset="-122"/>
                <a:cs typeface="宋体" panose="02010600030101010101" pitchFamily="2" charset="-122"/>
              </a:rPr>
              <a:t>'</a:t>
            </a:r>
            <a:br>
              <a:rPr lang="en-US" altLang="ja-JP" sz="1800" dirty="0">
                <a:latin typeface="宋体" panose="02010600030101010101" pitchFamily="2" charset="-122"/>
                <a:ea typeface="宋体" panose="02010600030101010101" pitchFamily="2" charset="-122"/>
                <a:cs typeface="宋体" panose="02010600030101010101" pitchFamily="2" charset="-122"/>
              </a:rPr>
            </a:br>
            <a:r>
              <a:rPr lang="en-US" altLang="ja-JP" sz="1800" dirty="0">
                <a:latin typeface="宋体" panose="02010600030101010101" pitchFamily="2" charset="-122"/>
                <a:ea typeface="宋体" panose="02010600030101010101" pitchFamily="2" charset="-122"/>
                <a:cs typeface="宋体" panose="02010600030101010101" pitchFamily="2" charset="-122"/>
              </a:rPr>
              <a:t>     </a:t>
            </a:r>
            <a:r>
              <a:rPr lang="en-US" altLang="ja-JP" sz="1800" b="1" dirty="0">
                <a:latin typeface="宋体" panose="02010600030101010101" pitchFamily="2" charset="-122"/>
                <a:ea typeface="宋体" panose="02010600030101010101" pitchFamily="2" charset="-122"/>
                <a:cs typeface="宋体" panose="02010600030101010101" pitchFamily="2" charset="-122"/>
              </a:rPr>
              <a:t>create function </a:t>
            </a:r>
            <a:r>
              <a:rPr lang="en-US" altLang="ja-JP" sz="1800" dirty="0" err="1">
                <a:latin typeface="宋体" panose="02010600030101010101" pitchFamily="2" charset="-122"/>
                <a:ea typeface="宋体" panose="02010600030101010101" pitchFamily="2" charset="-122"/>
                <a:cs typeface="宋体" panose="02010600030101010101" pitchFamily="2" charset="-122"/>
              </a:rPr>
              <a:t>dept_count</a:t>
            </a:r>
            <a:r>
              <a:rPr lang="en-US" altLang="ja-JP" sz="1800" dirty="0">
                <a:latin typeface="宋体" panose="02010600030101010101" pitchFamily="2" charset="-122"/>
                <a:ea typeface="宋体" panose="02010600030101010101" pitchFamily="2" charset="-122"/>
                <a:cs typeface="宋体" panose="02010600030101010101" pitchFamily="2" charset="-122"/>
              </a:rPr>
              <a:t>(</a:t>
            </a:r>
            <a:r>
              <a:rPr lang="en-US" altLang="ja-JP" sz="1800" i="1" dirty="0" err="1">
                <a:latin typeface="宋体" panose="02010600030101010101" pitchFamily="2" charset="-122"/>
                <a:ea typeface="宋体" panose="02010600030101010101" pitchFamily="2" charset="-122"/>
                <a:cs typeface="宋体" panose="02010600030101010101" pitchFamily="2" charset="-122"/>
              </a:rPr>
              <a:t>dept_name</a:t>
            </a:r>
            <a:r>
              <a:rPr lang="en-US" altLang="ja-JP" sz="1800" i="1" dirty="0">
                <a:latin typeface="宋体" panose="02010600030101010101" pitchFamily="2" charset="-122"/>
                <a:ea typeface="宋体" panose="02010600030101010101" pitchFamily="2" charset="-122"/>
                <a:cs typeface="宋体" panose="02010600030101010101" pitchFamily="2" charset="-122"/>
              </a:rPr>
              <a:t> </a:t>
            </a:r>
            <a:r>
              <a:rPr lang="en-US" altLang="ja-JP" sz="1800" b="1" dirty="0">
                <a:latin typeface="宋体" panose="02010600030101010101" pitchFamily="2" charset="-122"/>
                <a:ea typeface="宋体" panose="02010600030101010101" pitchFamily="2" charset="-122"/>
                <a:cs typeface="宋体" panose="02010600030101010101" pitchFamily="2" charset="-122"/>
              </a:rPr>
              <a:t>varchar</a:t>
            </a:r>
            <a:r>
              <a:rPr lang="en-US" altLang="ja-JP" sz="1800" dirty="0">
                <a:latin typeface="宋体" panose="02010600030101010101" pitchFamily="2" charset="-122"/>
                <a:ea typeface="宋体" panose="02010600030101010101" pitchFamily="2" charset="-122"/>
                <a:cs typeface="宋体" panose="02010600030101010101" pitchFamily="2" charset="-122"/>
              </a:rPr>
              <a:t>(20))</a:t>
            </a:r>
            <a:br>
              <a:rPr lang="en-US" altLang="ja-JP" sz="1800" dirty="0">
                <a:latin typeface="宋体" panose="02010600030101010101" pitchFamily="2" charset="-122"/>
                <a:ea typeface="宋体" panose="02010600030101010101" pitchFamily="2" charset="-122"/>
                <a:cs typeface="宋体" panose="02010600030101010101" pitchFamily="2" charset="-122"/>
              </a:rPr>
            </a:br>
            <a:r>
              <a:rPr lang="en-US" altLang="ja-JP" sz="1800" dirty="0">
                <a:latin typeface="宋体" panose="02010600030101010101" pitchFamily="2" charset="-122"/>
                <a:ea typeface="宋体" panose="02010600030101010101" pitchFamily="2" charset="-122"/>
                <a:cs typeface="宋体" panose="02010600030101010101" pitchFamily="2" charset="-122"/>
              </a:rPr>
              <a:t>     </a:t>
            </a:r>
            <a:r>
              <a:rPr lang="en-US" altLang="ja-JP" sz="1800" b="1" dirty="0">
                <a:latin typeface="宋体" panose="02010600030101010101" pitchFamily="2" charset="-122"/>
                <a:ea typeface="宋体" panose="02010600030101010101" pitchFamily="2" charset="-122"/>
                <a:cs typeface="宋体" panose="02010600030101010101" pitchFamily="2" charset="-122"/>
              </a:rPr>
              <a:t>returns </a:t>
            </a:r>
            <a:r>
              <a:rPr lang="en-US" altLang="ja-JP" sz="1800" dirty="0">
                <a:latin typeface="宋体" panose="02010600030101010101" pitchFamily="2" charset="-122"/>
                <a:ea typeface="宋体" panose="02010600030101010101" pitchFamily="2" charset="-122"/>
                <a:cs typeface="宋体" panose="02010600030101010101" pitchFamily="2" charset="-122"/>
              </a:rPr>
              <a:t>integer</a:t>
            </a:r>
            <a:br>
              <a:rPr lang="en-US" altLang="ja-JP" sz="1800" dirty="0">
                <a:latin typeface="宋体" panose="02010600030101010101" pitchFamily="2" charset="-122"/>
                <a:ea typeface="宋体" panose="02010600030101010101" pitchFamily="2" charset="-122"/>
                <a:cs typeface="宋体" panose="02010600030101010101" pitchFamily="2" charset="-122"/>
              </a:rPr>
            </a:br>
            <a:r>
              <a:rPr lang="en-US" altLang="ja-JP" sz="1800" dirty="0">
                <a:latin typeface="宋体" panose="02010600030101010101" pitchFamily="2" charset="-122"/>
                <a:ea typeface="宋体" panose="02010600030101010101" pitchFamily="2" charset="-122"/>
                <a:cs typeface="宋体" panose="02010600030101010101" pitchFamily="2" charset="-122"/>
              </a:rPr>
              <a:t>     </a:t>
            </a:r>
            <a:r>
              <a:rPr lang="en-US" altLang="ja-JP" sz="1800" b="1" dirty="0">
                <a:latin typeface="宋体" panose="02010600030101010101" pitchFamily="2" charset="-122"/>
                <a:ea typeface="宋体" panose="02010600030101010101" pitchFamily="2" charset="-122"/>
                <a:cs typeface="宋体" panose="02010600030101010101" pitchFamily="2" charset="-122"/>
              </a:rPr>
              <a:t>language </a:t>
            </a:r>
            <a:r>
              <a:rPr lang="en-US" altLang="ja-JP" sz="1800" dirty="0">
                <a:latin typeface="宋体" panose="02010600030101010101" pitchFamily="2" charset="-122"/>
                <a:ea typeface="宋体" panose="02010600030101010101" pitchFamily="2" charset="-122"/>
                <a:cs typeface="宋体" panose="02010600030101010101" pitchFamily="2" charset="-122"/>
              </a:rPr>
              <a:t>C</a:t>
            </a:r>
            <a:br>
              <a:rPr lang="en-US" altLang="ja-JP" sz="1800" dirty="0">
                <a:latin typeface="宋体" panose="02010600030101010101" pitchFamily="2" charset="-122"/>
                <a:ea typeface="宋体" panose="02010600030101010101" pitchFamily="2" charset="-122"/>
                <a:cs typeface="宋体" panose="02010600030101010101" pitchFamily="2" charset="-122"/>
              </a:rPr>
            </a:br>
            <a:r>
              <a:rPr lang="en-US" altLang="ja-JP" sz="1800" dirty="0">
                <a:latin typeface="宋体" panose="02010600030101010101" pitchFamily="2" charset="-122"/>
                <a:ea typeface="宋体" panose="02010600030101010101" pitchFamily="2" charset="-122"/>
                <a:cs typeface="宋体" panose="02010600030101010101" pitchFamily="2" charset="-122"/>
              </a:rPr>
              <a:t>     </a:t>
            </a:r>
            <a:r>
              <a:rPr lang="en-US" altLang="ja-JP" sz="1800" b="1" dirty="0">
                <a:latin typeface="宋体" panose="02010600030101010101" pitchFamily="2" charset="-122"/>
                <a:ea typeface="宋体" panose="02010600030101010101" pitchFamily="2" charset="-122"/>
                <a:cs typeface="宋体" panose="02010600030101010101" pitchFamily="2" charset="-122"/>
              </a:rPr>
              <a:t>external name </a:t>
            </a:r>
            <a:r>
              <a:rPr lang="en-US" altLang="ja-JP" sz="1800" dirty="0">
                <a:latin typeface="宋体" panose="02010600030101010101" pitchFamily="2" charset="-122"/>
                <a:ea typeface="宋体" panose="02010600030101010101" pitchFamily="2" charset="-122"/>
                <a:cs typeface="宋体" panose="02010600030101010101" pitchFamily="2" charset="-122"/>
              </a:rPr>
              <a:t>'/</a:t>
            </a:r>
            <a:r>
              <a:rPr lang="en-US" altLang="ja-JP" sz="1800" dirty="0" err="1">
                <a:latin typeface="宋体" panose="02010600030101010101" pitchFamily="2" charset="-122"/>
                <a:ea typeface="宋体" panose="02010600030101010101" pitchFamily="2" charset="-122"/>
                <a:cs typeface="宋体" panose="02010600030101010101" pitchFamily="2" charset="-122"/>
              </a:rPr>
              <a:t>usr</a:t>
            </a:r>
            <a:r>
              <a:rPr lang="en-US" altLang="ja-JP" sz="1800" dirty="0">
                <a:latin typeface="宋体" panose="02010600030101010101" pitchFamily="2" charset="-122"/>
                <a:ea typeface="宋体" panose="02010600030101010101" pitchFamily="2" charset="-122"/>
                <a:cs typeface="宋体" panose="02010600030101010101" pitchFamily="2" charset="-122"/>
              </a:rPr>
              <a:t>/</a:t>
            </a:r>
            <a:r>
              <a:rPr lang="en-US" altLang="ja-JP" sz="1800" dirty="0" err="1">
                <a:latin typeface="宋体" panose="02010600030101010101" pitchFamily="2" charset="-122"/>
                <a:ea typeface="宋体" panose="02010600030101010101" pitchFamily="2" charset="-122"/>
                <a:cs typeface="宋体" panose="02010600030101010101" pitchFamily="2" charset="-122"/>
              </a:rPr>
              <a:t>avi</a:t>
            </a:r>
            <a:r>
              <a:rPr lang="en-US" altLang="ja-JP" sz="1800" dirty="0">
                <a:latin typeface="宋体" panose="02010600030101010101" pitchFamily="2" charset="-122"/>
                <a:ea typeface="宋体" panose="02010600030101010101" pitchFamily="2" charset="-122"/>
                <a:cs typeface="宋体" panose="02010600030101010101" pitchFamily="2" charset="-122"/>
              </a:rPr>
              <a:t>/bin/</a:t>
            </a:r>
            <a:r>
              <a:rPr lang="en-US" altLang="ja-JP" sz="1800" dirty="0" err="1">
                <a:latin typeface="宋体" panose="02010600030101010101" pitchFamily="2" charset="-122"/>
                <a:ea typeface="宋体" panose="02010600030101010101" pitchFamily="2" charset="-122"/>
                <a:cs typeface="宋体" panose="02010600030101010101" pitchFamily="2" charset="-122"/>
              </a:rPr>
              <a:t>dept_count</a:t>
            </a:r>
            <a:r>
              <a:rPr lang="en-US" altLang="ja-JP" sz="1800" dirty="0">
                <a:latin typeface="宋体" panose="02010600030101010101" pitchFamily="2" charset="-122"/>
                <a:ea typeface="宋体" panose="02010600030101010101" pitchFamily="2" charset="-122"/>
                <a:cs typeface="宋体" panose="02010600030101010101" pitchFamily="2" charset="-122"/>
              </a:rPr>
              <a:t>'</a:t>
            </a:r>
            <a:endParaRPr lang="en-US" altLang="ja-JP" sz="1800" dirty="0">
              <a:latin typeface="宋体" panose="02010600030101010101" pitchFamily="2" charset="-122"/>
              <a:ea typeface="宋体" panose="02010600030101010101" pitchFamily="2" charset="-122"/>
              <a:cs typeface="宋体" panose="02010600030101010101" pitchFamily="2" charset="-122"/>
            </a:endParaRPr>
          </a:p>
          <a:p>
            <a:pPr>
              <a:buFont typeface="Monotype Sorts" pitchFamily="-65" charset="2"/>
              <a:buNone/>
            </a:pPr>
            <a:endParaRPr lang="en-US" altLang="en-US" sz="18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zh-CN" altLang="en-US" dirty="0">
                <a:effectLst>
                  <a:outerShdw blurRad="38100" dist="38100" dir="2700000" algn="tl">
                    <a:srgbClr val="C0C0C0"/>
                  </a:outerShdw>
                </a:effectLst>
              </a:rPr>
              <a:t>外部语言例程</a:t>
            </a:r>
            <a:r>
              <a:rPr lang="en-US" altLang="en-US" dirty="0">
                <a:effectLst>
                  <a:outerShdw blurRad="38100" dist="38100" dir="2700000" algn="tl">
                    <a:srgbClr val="C0C0C0"/>
                  </a:outerShdw>
                </a:effectLst>
              </a:rPr>
              <a:t> (Cont.)</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093790"/>
            <a:ext cx="7674313" cy="4903787"/>
          </a:xfrm>
        </p:spPr>
        <p:txBody>
          <a:bodyPr lIns="91440"/>
          <a:lstStyle/>
          <a:p>
            <a:pPr indent="-365760"/>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优点</a:t>
            </a:r>
            <a:r>
              <a:rPr lang="en-US" altLang="zh-CN" sz="2800" b="1">
                <a:latin typeface="宋体" panose="02010600030101010101" pitchFamily="2" charset="-122"/>
                <a:ea typeface="宋体" panose="02010600030101010101" pitchFamily="2" charset="-122"/>
                <a:cs typeface="宋体" panose="02010600030101010101" pitchFamily="2" charset="-122"/>
                <a:sym typeface="+mn-ea"/>
              </a:rPr>
              <a:t>:  </a:t>
            </a:r>
            <a:endParaRPr lang="en-US" altLang="zh-CN" sz="2800" b="1">
              <a:latin typeface="宋体" panose="02010600030101010101" pitchFamily="2" charset="-122"/>
              <a:ea typeface="宋体" panose="02010600030101010101" pitchFamily="2" charset="-122"/>
              <a:cs typeface="宋体" panose="02010600030101010101" pitchFamily="2" charset="-122"/>
            </a:endParaRPr>
          </a:p>
          <a:p>
            <a:pPr lvl="1"/>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对许多操作更高效，表达能力更强</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indent="-365760"/>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缺点</a:t>
            </a:r>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800" b="1" dirty="0">
              <a:latin typeface="宋体" panose="02010600030101010101" pitchFamily="2" charset="-122"/>
              <a:ea typeface="宋体" panose="02010600030101010101" pitchFamily="2" charset="-122"/>
              <a:cs typeface="宋体" panose="02010600030101010101" pitchFamily="2" charset="-122"/>
            </a:endParaRPr>
          </a:p>
          <a:p>
            <a:pPr lvl="1"/>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实现函数的代码可能需要加载到数据库系统，并在数据库系统的地址空间内执行</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lvl="2"/>
            <a:r>
              <a:rPr lang="zh-CN" altLang="en-US" sz="2400">
                <a:latin typeface="宋体" panose="02010600030101010101" pitchFamily="2" charset="-122"/>
                <a:ea typeface="宋体" panose="02010600030101010101" pitchFamily="2" charset="-122"/>
                <a:cs typeface="宋体" panose="02010600030101010101" pitchFamily="2" charset="-122"/>
                <a:sym typeface="+mn-ea"/>
              </a:rPr>
              <a:t>可能破坏数据库的内部结构</a:t>
            </a:r>
            <a:endParaRPr lang="en-US" altLang="zh-CN" sz="2400">
              <a:latin typeface="宋体" panose="02010600030101010101" pitchFamily="2" charset="-122"/>
              <a:ea typeface="宋体" panose="02010600030101010101" pitchFamily="2" charset="-122"/>
              <a:cs typeface="宋体" panose="02010600030101010101" pitchFamily="2" charset="-122"/>
            </a:endParaRPr>
          </a:p>
          <a:p>
            <a:pPr lvl="2" algn="l"/>
            <a:r>
              <a:rPr lang="zh-CN" altLang="en-US" sz="2400">
                <a:latin typeface="宋体" panose="02010600030101010101" pitchFamily="2" charset="-122"/>
                <a:ea typeface="宋体" panose="02010600030101010101" pitchFamily="2" charset="-122"/>
                <a:cs typeface="宋体" panose="02010600030101010101" pitchFamily="2" charset="-122"/>
                <a:sym typeface="+mn-ea"/>
              </a:rPr>
              <a:t>可能绕过数据库系统的访问控制功能</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a:p>
            <a:pPr indent="-365760"/>
            <a:endParaRPr lang="en-US" altLang="en-US" sz="24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pPr>
              <a:defRPr/>
            </a:pPr>
            <a:r>
              <a:rPr lang="zh-CN" altLang="en-US" sz="2800">
                <a:effectLst>
                  <a:outerShdw blurRad="38100" dist="38100" dir="2700000" algn="tl">
                    <a:srgbClr val="C0C0C0"/>
                  </a:outerShdw>
                </a:effectLst>
              </a:rPr>
              <a:t>外部语言的</a:t>
            </a:r>
            <a:r>
              <a:rPr lang="zh-CN" altLang="en-US" sz="2800">
                <a:effectLst>
                  <a:outerShdw blurRad="38100" dist="38100" dir="2700000" algn="tl">
                    <a:srgbClr val="C0C0C0"/>
                  </a:outerShdw>
                </a:effectLst>
              </a:rPr>
              <a:t>安全</a:t>
            </a:r>
            <a:endParaRPr lang="zh-CN" altLang="en-US" sz="2800">
              <a:effectLst>
                <a:outerShdw blurRad="38100" dist="38100" dir="2700000" algn="tl">
                  <a:srgbClr val="C0C0C0"/>
                </a:outerShdw>
              </a:effectLst>
            </a:endParaRPr>
          </a:p>
        </p:txBody>
      </p:sp>
      <p:sp>
        <p:nvSpPr>
          <p:cNvPr id="46083" name="Rectangle 3"/>
          <p:cNvSpPr>
            <a:spLocks noGrp="1" noChangeArrowheads="1"/>
          </p:cNvSpPr>
          <p:nvPr>
            <p:ph type="body" idx="1"/>
          </p:nvPr>
        </p:nvSpPr>
        <p:spPr>
          <a:xfrm>
            <a:off x="768350" y="1135063"/>
            <a:ext cx="7770813" cy="4903787"/>
          </a:xfrm>
        </p:spPr>
        <p:txBody>
          <a:bodyPr/>
          <a:lstStyle/>
          <a:p>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为处理安全问题</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lvl="1"/>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可以使用 </a:t>
            </a:r>
            <a:r>
              <a:rPr lang="en-US" altLang="zh-CN" sz="2000" b="1">
                <a:solidFill>
                  <a:schemeClr val="tx2"/>
                </a:solidFill>
                <a:latin typeface="宋体" panose="02010600030101010101" pitchFamily="2" charset="-122"/>
                <a:ea typeface="宋体" panose="02010600030101010101" pitchFamily="2" charset="-122"/>
                <a:cs typeface="宋体" panose="02010600030101010101" pitchFamily="2" charset="-122"/>
                <a:sym typeface="+mn-ea"/>
              </a:rPr>
              <a:t>sandbox</a:t>
            </a:r>
            <a:r>
              <a:rPr lang="zh-CN" altLang="en-US" sz="2000" b="1" dirty="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技术</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lvl="1"/>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或者</a:t>
            </a:r>
            <a:r>
              <a:rPr lang="en-US" altLang="zh-CN" sz="2000">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在一个独立的进程中运行外部语言函数、过程，而不必访问数据库进程的内存空间</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lvl="2"/>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参数和结果通过进程间通信传递</a:t>
            </a:r>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两者都有性能开销</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许多数据库系统同时支持上述两种方法，也支持在数据库系统地址空间直接执行</a:t>
            </a:r>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en-US" altLang="en-US" sz="24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pPr>
              <a:defRPr/>
            </a:pPr>
            <a:r>
              <a:rPr lang="en-US" altLang="zh-CN" sz="3200" dirty="0">
                <a:effectLst>
                  <a:outerShdw blurRad="38100" dist="38100" dir="2700000" algn="tl">
                    <a:srgbClr val="C0C0C0"/>
                  </a:outerShdw>
                </a:effectLst>
                <a:latin typeface="宋体" panose="02010600030101010101" pitchFamily="2" charset="-122"/>
                <a:ea typeface="宋体" panose="02010600030101010101" pitchFamily="2" charset="-122"/>
                <a:cs typeface="宋体" panose="02010600030101010101" pitchFamily="2" charset="-122"/>
              </a:rPr>
              <a:t>5.3 </a:t>
            </a:r>
            <a:r>
              <a:rPr lang="zh-CN" altLang="en-US" sz="3200" dirty="0">
                <a:effectLst>
                  <a:outerShdw blurRad="38100" dist="38100" dir="2700000" algn="tl">
                    <a:srgbClr val="C0C0C0"/>
                  </a:outerShdw>
                </a:effectLst>
                <a:latin typeface="宋体" panose="02010600030101010101" pitchFamily="2" charset="-122"/>
                <a:ea typeface="宋体" panose="02010600030101010101" pitchFamily="2" charset="-122"/>
                <a:cs typeface="宋体" panose="02010600030101010101" pitchFamily="2" charset="-122"/>
              </a:rPr>
              <a:t>触发器</a:t>
            </a:r>
            <a:endParaRPr lang="zh-CN" altLang="en-US" sz="3200" dirty="0">
              <a:effectLst>
                <a:outerShdw blurRad="38100" dist="38100" dir="2700000" algn="tl">
                  <a:srgbClr val="C0C0C0"/>
                </a:outerShdw>
              </a:effectLst>
              <a:latin typeface="宋体" panose="02010600030101010101" pitchFamily="2" charset="-122"/>
              <a:ea typeface="宋体" panose="02010600030101010101" pitchFamily="2" charset="-122"/>
              <a:cs typeface="宋体" panose="02010600030101010101" pitchFamily="2" charset="-122"/>
            </a:endParaRPr>
          </a:p>
        </p:txBody>
      </p:sp>
      <p:sp>
        <p:nvSpPr>
          <p:cNvPr id="48131" name="Rectangle 3"/>
          <p:cNvSpPr>
            <a:spLocks noGrp="1" noChangeArrowheads="1"/>
          </p:cNvSpPr>
          <p:nvPr>
            <p:ph type="body" idx="1"/>
          </p:nvPr>
        </p:nvSpPr>
        <p:spPr>
          <a:xfrm>
            <a:off x="768350" y="1155700"/>
            <a:ext cx="7647681" cy="4833938"/>
          </a:xfrm>
        </p:spPr>
        <p:txBody>
          <a:bodyPr/>
          <a:lstStyle/>
          <a:p>
            <a:r>
              <a:rPr lang="zh-CN" altLang="en-US" sz="2800" dirty="0">
                <a:latin typeface="宋体" panose="02010600030101010101" pitchFamily="2" charset="-122"/>
                <a:ea typeface="宋体" panose="02010600030101010101" pitchFamily="2" charset="-122"/>
                <a:cs typeface="宋体" panose="02010600030101010101" pitchFamily="2" charset="-122"/>
              </a:rPr>
              <a:t>触发器是由系统自动执行的可以对数据库进行操作的命令。</a:t>
            </a:r>
            <a:endParaRPr lang="en-US" altLang="en-US" sz="2800" dirty="0">
              <a:latin typeface="宋体" panose="02010600030101010101" pitchFamily="2" charset="-122"/>
              <a:ea typeface="宋体" panose="02010600030101010101" pitchFamily="2" charset="-122"/>
              <a:cs typeface="宋体" panose="02010600030101010101" pitchFamily="2" charset="-122"/>
            </a:endParaRPr>
          </a:p>
          <a:p>
            <a:r>
              <a:rPr lang="zh-CN" altLang="en-US" sz="2800" dirty="0">
                <a:latin typeface="宋体" panose="02010600030101010101" pitchFamily="2" charset="-122"/>
                <a:ea typeface="宋体" panose="02010600030101010101" pitchFamily="2" charset="-122"/>
                <a:cs typeface="宋体" panose="02010600030101010101" pitchFamily="2" charset="-122"/>
              </a:rPr>
              <a:t>定义一个触发器，需要</a:t>
            </a:r>
            <a:r>
              <a:rPr lang="en-US" altLang="en-US" sz="2800" dirty="0">
                <a:latin typeface="宋体" panose="02010600030101010101" pitchFamily="2" charset="-122"/>
                <a:ea typeface="宋体" panose="02010600030101010101" pitchFamily="2" charset="-122"/>
                <a:cs typeface="宋体" panose="02010600030101010101" pitchFamily="2" charset="-122"/>
              </a:rPr>
              <a:t>:</a:t>
            </a:r>
            <a:endParaRPr lang="en-US" altLang="en-US" sz="2800" dirty="0">
              <a:latin typeface="宋体" panose="02010600030101010101" pitchFamily="2" charset="-122"/>
              <a:ea typeface="宋体" panose="02010600030101010101" pitchFamily="2" charset="-122"/>
              <a:cs typeface="宋体" panose="02010600030101010101" pitchFamily="2" charset="-122"/>
            </a:endParaRPr>
          </a:p>
          <a:p>
            <a:pPr lvl="1"/>
            <a:r>
              <a:rPr lang="zh-CN" altLang="en-US" sz="2400" dirty="0">
                <a:latin typeface="宋体" panose="02010600030101010101" pitchFamily="2" charset="-122"/>
                <a:ea typeface="宋体" panose="02010600030101010101" pitchFamily="2" charset="-122"/>
                <a:cs typeface="宋体" panose="02010600030101010101" pitchFamily="2" charset="-122"/>
              </a:rPr>
              <a:t>指明什么时候执行触发器</a:t>
            </a:r>
            <a:endParaRPr lang="en-US" altLang="en-US" sz="2400" dirty="0">
              <a:latin typeface="宋体" panose="02010600030101010101" pitchFamily="2" charset="-122"/>
              <a:ea typeface="宋体" panose="02010600030101010101" pitchFamily="2" charset="-122"/>
              <a:cs typeface="宋体" panose="02010600030101010101" pitchFamily="2" charset="-122"/>
            </a:endParaRPr>
          </a:p>
          <a:p>
            <a:pPr lvl="1"/>
            <a:r>
              <a:rPr lang="zh-CN" altLang="en-US" sz="2400" dirty="0">
                <a:latin typeface="宋体" panose="02010600030101010101" pitchFamily="2" charset="-122"/>
                <a:ea typeface="宋体" panose="02010600030101010101" pitchFamily="2" charset="-122"/>
                <a:cs typeface="宋体" panose="02010600030101010101" pitchFamily="2" charset="-122"/>
              </a:rPr>
              <a:t>指明触发器执行时，采取的动作</a:t>
            </a:r>
            <a:endParaRPr lang="en-US" altLang="en-US" sz="2400" dirty="0">
              <a:latin typeface="宋体" panose="02010600030101010101" pitchFamily="2" charset="-122"/>
              <a:ea typeface="宋体" panose="02010600030101010101" pitchFamily="2" charset="-122"/>
              <a:cs typeface="宋体" panose="02010600030101010101" pitchFamily="2" charset="-122"/>
            </a:endParaRPr>
          </a:p>
          <a:p>
            <a:r>
              <a:rPr lang="en-US" altLang="en-US" sz="2400" dirty="0">
                <a:latin typeface="宋体" panose="02010600030101010101" pitchFamily="2" charset="-122"/>
                <a:ea typeface="宋体" panose="02010600030101010101" pitchFamily="2" charset="-122"/>
                <a:cs typeface="宋体" panose="02010600030101010101" pitchFamily="2" charset="-122"/>
              </a:rPr>
              <a:t> </a:t>
            </a:r>
            <a:r>
              <a:rPr lang="en-US" altLang="en-US" sz="2800" dirty="0">
                <a:latin typeface="宋体" panose="02010600030101010101" pitchFamily="2" charset="-122"/>
                <a:ea typeface="宋体" panose="02010600030101010101" pitchFamily="2" charset="-122"/>
                <a:cs typeface="宋体" panose="02010600030101010101" pitchFamily="2" charset="-122"/>
              </a:rPr>
              <a:t>SQL:1999</a:t>
            </a:r>
            <a:r>
              <a:rPr lang="zh-CN" altLang="en-US" sz="2800" dirty="0">
                <a:latin typeface="宋体" panose="02010600030101010101" pitchFamily="2" charset="-122"/>
                <a:ea typeface="宋体" panose="02010600030101010101" pitchFamily="2" charset="-122"/>
                <a:cs typeface="宋体" panose="02010600030101010101" pitchFamily="2" charset="-122"/>
              </a:rPr>
              <a:t>标准中引入了触发器</a:t>
            </a:r>
            <a:r>
              <a:rPr lang="en-US" altLang="en-US" sz="2800" dirty="0">
                <a:latin typeface="宋体" panose="02010600030101010101" pitchFamily="2" charset="-122"/>
                <a:ea typeface="宋体" panose="02010600030101010101" pitchFamily="2" charset="-122"/>
                <a:cs typeface="宋体" panose="02010600030101010101" pitchFamily="2" charset="-122"/>
              </a:rPr>
              <a:t>.	</a:t>
            </a:r>
            <a:r>
              <a:rPr lang="en-US" altLang="en-US" sz="2400" dirty="0">
                <a:latin typeface="宋体" panose="02010600030101010101" pitchFamily="2" charset="-122"/>
                <a:ea typeface="宋体" panose="02010600030101010101" pitchFamily="2" charset="-122"/>
                <a:cs typeface="宋体" panose="02010600030101010101" pitchFamily="2" charset="-122"/>
              </a:rPr>
              <a:t>	</a:t>
            </a:r>
            <a:endParaRPr lang="en-US" altLang="en-US" dirty="0"/>
          </a:p>
          <a:p>
            <a:pPr marL="457200" lvl="1" indent="0">
              <a:buNone/>
            </a:pPr>
            <a:endParaRPr lang="en-US" altLang="en-US" dirty="0">
              <a:solidFill>
                <a:srgbClr val="002060"/>
              </a:solidFill>
              <a:ea typeface="MS PGothic" panose="020B0600070205080204" pitchFamily="34" charset="-128"/>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zh-CN" altLang="en-US" sz="3200" dirty="0">
                <a:effectLst>
                  <a:outerShdw blurRad="38100" dist="38100" dir="2700000" algn="tl">
                    <a:srgbClr val="C0C0C0"/>
                  </a:outerShdw>
                </a:effectLst>
              </a:rPr>
              <a:t>触发器的事件和</a:t>
            </a:r>
            <a:r>
              <a:rPr lang="zh-CN" altLang="en-US" sz="3200" dirty="0">
                <a:effectLst>
                  <a:outerShdw blurRad="38100" dist="38100" dir="2700000" algn="tl">
                    <a:srgbClr val="C0C0C0"/>
                  </a:outerShdw>
                </a:effectLst>
              </a:rPr>
              <a:t>行动</a:t>
            </a:r>
            <a:endParaRPr lang="zh-CN"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093790"/>
            <a:ext cx="7718701" cy="4903787"/>
          </a:xfrm>
        </p:spPr>
        <p:txBody>
          <a:bodyPr lIns="91440"/>
          <a:lstStyle/>
          <a:p>
            <a:pPr>
              <a:lnSpc>
                <a:spcPct val="90000"/>
              </a:lnSpc>
            </a:pPr>
            <a:r>
              <a:rPr lang="zh-CN" altLang="en-US" dirty="0"/>
              <a:t>触发器的事件为：</a:t>
            </a:r>
            <a:r>
              <a:rPr lang="en-US" altLang="en-US" dirty="0"/>
              <a:t> </a:t>
            </a:r>
            <a:r>
              <a:rPr lang="en-US" altLang="en-US" b="1" dirty="0"/>
              <a:t>insert</a:t>
            </a:r>
            <a:r>
              <a:rPr lang="en-US" altLang="en-US" dirty="0"/>
              <a:t>, </a:t>
            </a:r>
            <a:r>
              <a:rPr lang="en-US" altLang="en-US" b="1" dirty="0"/>
              <a:t>delete</a:t>
            </a:r>
            <a:r>
              <a:rPr lang="en-US" altLang="en-US" dirty="0"/>
              <a:t> or </a:t>
            </a:r>
            <a:r>
              <a:rPr lang="en-US" altLang="en-US" b="1" dirty="0"/>
              <a:t>update</a:t>
            </a:r>
            <a:endParaRPr lang="en-US" altLang="en-US" b="1" dirty="0"/>
          </a:p>
          <a:p>
            <a:pPr>
              <a:lnSpc>
                <a:spcPct val="90000"/>
              </a:lnSpc>
            </a:pPr>
            <a:r>
              <a:rPr lang="zh-CN" altLang="en-US" dirty="0"/>
              <a:t>对</a:t>
            </a:r>
            <a:r>
              <a:rPr lang="en-US" altLang="zh-CN" dirty="0"/>
              <a:t>update</a:t>
            </a:r>
            <a:r>
              <a:rPr lang="zh-CN" altLang="en-US" dirty="0"/>
              <a:t>事件来说，触发器可以指定是哪些属性的更新导致触发器的执行</a:t>
            </a:r>
            <a:endParaRPr lang="en-US" altLang="en-US" dirty="0"/>
          </a:p>
          <a:p>
            <a:pPr lvl="1">
              <a:lnSpc>
                <a:spcPct val="90000"/>
              </a:lnSpc>
            </a:pPr>
            <a:r>
              <a:rPr lang="zh-CN" altLang="en-US" dirty="0">
                <a:ea typeface="MS PGothic" panose="020B0600070205080204" pitchFamily="34" charset="-128"/>
              </a:rPr>
              <a:t>如</a:t>
            </a:r>
            <a:r>
              <a:rPr lang="en-US" altLang="en-US" dirty="0">
                <a:ea typeface="MS PGothic" panose="020B0600070205080204" pitchFamily="34" charset="-128"/>
              </a:rPr>
              <a:t>, </a:t>
            </a:r>
            <a:r>
              <a:rPr lang="en-US" altLang="en-US" b="1" dirty="0">
                <a:ea typeface="MS PGothic" panose="020B0600070205080204" pitchFamily="34" charset="-128"/>
              </a:rPr>
              <a:t> after update of </a:t>
            </a:r>
            <a:r>
              <a:rPr lang="en-US" altLang="en-US" i="1" dirty="0">
                <a:ea typeface="MS PGothic" panose="020B0600070205080204" pitchFamily="34" charset="-128"/>
              </a:rPr>
              <a:t>takes </a:t>
            </a:r>
            <a:r>
              <a:rPr lang="en-US" altLang="en-US" b="1" dirty="0">
                <a:ea typeface="MS PGothic" panose="020B0600070205080204" pitchFamily="34" charset="-128"/>
              </a:rPr>
              <a:t>on</a:t>
            </a:r>
            <a:r>
              <a:rPr lang="en-US" altLang="en-US" i="1" dirty="0">
                <a:ea typeface="MS PGothic" panose="020B0600070205080204" pitchFamily="34" charset="-128"/>
              </a:rPr>
              <a:t> grade</a:t>
            </a:r>
            <a:endParaRPr lang="en-US" altLang="en-US" i="1" dirty="0">
              <a:ea typeface="MS PGothic" panose="020B0600070205080204" pitchFamily="34" charset="-128"/>
            </a:endParaRPr>
          </a:p>
          <a:p>
            <a:pPr>
              <a:lnSpc>
                <a:spcPct val="90000"/>
              </a:lnSpc>
            </a:pPr>
            <a:r>
              <a:rPr lang="zh-CN" altLang="en-US" dirty="0"/>
              <a:t>可以创建一个变量，用于</a:t>
            </a:r>
            <a:r>
              <a:rPr lang="zh-CN" altLang="en-US" dirty="0"/>
              <a:t>存储属性更新之前或之后的值</a:t>
            </a:r>
            <a:endParaRPr lang="en-US" altLang="en-US" dirty="0"/>
          </a:p>
          <a:p>
            <a:pPr lvl="1">
              <a:lnSpc>
                <a:spcPct val="90000"/>
              </a:lnSpc>
            </a:pPr>
            <a:r>
              <a:rPr lang="en-US" altLang="en-US" b="1" dirty="0">
                <a:ea typeface="MS PGothic" panose="020B0600070205080204" pitchFamily="34" charset="-128"/>
              </a:rPr>
              <a:t>referencing old row as</a:t>
            </a:r>
            <a:r>
              <a:rPr lang="en-US" altLang="en-US" dirty="0">
                <a:ea typeface="MS PGothic" panose="020B0600070205080204" pitchFamily="34" charset="-128"/>
              </a:rPr>
              <a:t>   </a:t>
            </a:r>
            <a:r>
              <a:rPr lang="en-US" altLang="en-US" b="1" dirty="0">
                <a:ea typeface="MS PGothic" panose="020B0600070205080204" pitchFamily="34" charset="-128"/>
              </a:rPr>
              <a:t>: </a:t>
            </a:r>
            <a:r>
              <a:rPr lang="zh-CN" altLang="en-US" b="1" dirty="0">
                <a:ea typeface="MS PGothic" panose="020B0600070205080204" pitchFamily="34" charset="-128"/>
              </a:rPr>
              <a:t>存储</a:t>
            </a:r>
            <a:r>
              <a:rPr lang="zh-CN" altLang="en-US" dirty="0">
                <a:ea typeface="MS PGothic" panose="020B0600070205080204" pitchFamily="34" charset="-128"/>
              </a:rPr>
              <a:t>已更新或删除行的旧值</a:t>
            </a:r>
            <a:endParaRPr lang="en-US" altLang="en-US" dirty="0">
              <a:ea typeface="MS PGothic" panose="020B0600070205080204" pitchFamily="34" charset="-128"/>
            </a:endParaRPr>
          </a:p>
          <a:p>
            <a:pPr lvl="1">
              <a:lnSpc>
                <a:spcPct val="90000"/>
              </a:lnSpc>
            </a:pPr>
            <a:r>
              <a:rPr lang="en-US" altLang="en-US" b="1" dirty="0">
                <a:ea typeface="MS PGothic" panose="020B0600070205080204" pitchFamily="34" charset="-128"/>
              </a:rPr>
              <a:t>referencing new row as  : </a:t>
            </a:r>
            <a:r>
              <a:rPr lang="zh-CN" altLang="en-US" dirty="0">
                <a:ea typeface="MS PGothic" panose="020B0600070205080204" pitchFamily="34" charset="-128"/>
              </a:rPr>
              <a:t>存储插入或更新的新值</a:t>
            </a:r>
            <a:endParaRPr lang="en-US" altLang="en-US" b="1" dirty="0">
              <a:ea typeface="MS PGothic" panose="020B0600070205080204" pitchFamily="34" charset="-128"/>
            </a:endParaRPr>
          </a:p>
          <a:p>
            <a:pPr>
              <a:lnSpc>
                <a:spcPct val="90000"/>
              </a:lnSpc>
            </a:pPr>
            <a:r>
              <a:rPr lang="zh-CN" altLang="en-US" dirty="0"/>
              <a:t>触发器可以在事件之前被激活</a:t>
            </a:r>
            <a:r>
              <a:rPr lang="en-US" altLang="en-US" dirty="0"/>
              <a:t>, </a:t>
            </a:r>
            <a:r>
              <a:rPr lang="zh-CN" altLang="en-US" dirty="0"/>
              <a:t>可以作为一种约束</a:t>
            </a:r>
            <a:r>
              <a:rPr lang="en-US" altLang="en-US" dirty="0"/>
              <a:t>.  </a:t>
            </a:r>
            <a:r>
              <a:rPr lang="zh-CN" altLang="en-US" dirty="0"/>
              <a:t>如</a:t>
            </a:r>
            <a:r>
              <a:rPr lang="en-US" altLang="en-US" dirty="0"/>
              <a:t>,  convert blank grades to null</a:t>
            </a:r>
            <a:r>
              <a:rPr lang="zh-CN" altLang="en-US" dirty="0"/>
              <a:t>将空字符串转换为</a:t>
            </a:r>
            <a:r>
              <a:rPr lang="en-US" altLang="zh-CN" dirty="0"/>
              <a:t>null</a:t>
            </a:r>
            <a:r>
              <a:rPr lang="zh-CN" altLang="en-US" dirty="0"/>
              <a:t>空值</a:t>
            </a:r>
            <a:r>
              <a:rPr lang="en-US" altLang="en-US" dirty="0"/>
              <a:t>.</a:t>
            </a:r>
            <a:endParaRPr lang="en-US" altLang="en-US" dirty="0"/>
          </a:p>
          <a:p>
            <a:pPr>
              <a:lnSpc>
                <a:spcPct val="90000"/>
              </a:lnSpc>
              <a:buFont typeface="Monotype Sorts" pitchFamily="-65" charset="2"/>
              <a:buNone/>
            </a:pPr>
            <a:r>
              <a:rPr lang="en-US" altLang="en-US" sz="800" dirty="0"/>
              <a:t> </a:t>
            </a:r>
            <a:endParaRPr lang="en-US" altLang="en-US" sz="800" dirty="0"/>
          </a:p>
          <a:p>
            <a:pPr>
              <a:lnSpc>
                <a:spcPct val="80000"/>
              </a:lnSpc>
              <a:buFont typeface="Monotype Sorts" pitchFamily="-65" charset="2"/>
              <a:buNone/>
            </a:pPr>
            <a:r>
              <a:rPr lang="en-US" altLang="en-US" b="1" dirty="0"/>
              <a:t>		create trigger </a:t>
            </a:r>
            <a:r>
              <a:rPr lang="en-US" altLang="en-US" i="1" dirty="0" err="1"/>
              <a:t>setnull_trigger</a:t>
            </a:r>
            <a:r>
              <a:rPr lang="en-US" altLang="en-US" i="1" dirty="0"/>
              <a:t> </a:t>
            </a:r>
            <a:r>
              <a:rPr lang="en-US" altLang="en-US" b="1" dirty="0"/>
              <a:t>before update of </a:t>
            </a:r>
            <a:r>
              <a:rPr lang="en-US" altLang="en-US" i="1" dirty="0"/>
              <a:t>takes</a:t>
            </a:r>
            <a:br>
              <a:rPr lang="en-US" altLang="en-US" i="1" dirty="0"/>
            </a:br>
            <a:r>
              <a:rPr lang="en-US" altLang="en-US" b="1" dirty="0"/>
              <a:t>	referencing new row as </a:t>
            </a:r>
            <a:r>
              <a:rPr lang="en-US" altLang="en-US" i="1" dirty="0" err="1"/>
              <a:t>nrow</a:t>
            </a:r>
            <a:br>
              <a:rPr lang="en-US" altLang="en-US" i="1" dirty="0"/>
            </a:br>
            <a:r>
              <a:rPr lang="en-US" altLang="en-US" b="1" dirty="0"/>
              <a:t>	for each row</a:t>
            </a:r>
            <a:br>
              <a:rPr lang="en-US" altLang="en-US" b="1" dirty="0"/>
            </a:br>
            <a:r>
              <a:rPr lang="en-US" altLang="en-US" b="1" dirty="0"/>
              <a:t>	      when (</a:t>
            </a:r>
            <a:r>
              <a:rPr lang="en-US" altLang="en-US" i="1" dirty="0" err="1"/>
              <a:t>nrow.grade</a:t>
            </a:r>
            <a:r>
              <a:rPr lang="en-US" altLang="en-US" dirty="0"/>
              <a:t> = </a:t>
            </a:r>
            <a:r>
              <a:rPr lang="en-US" altLang="ja-JP" dirty="0"/>
              <a:t>' ')</a:t>
            </a:r>
            <a:br>
              <a:rPr lang="en-US" altLang="ja-JP" dirty="0"/>
            </a:br>
            <a:r>
              <a:rPr lang="en-US" altLang="ja-JP" dirty="0"/>
              <a:t>               </a:t>
            </a:r>
            <a:r>
              <a:rPr lang="en-US" altLang="ja-JP" b="1" dirty="0"/>
              <a:t>begin atomic</a:t>
            </a:r>
            <a:br>
              <a:rPr lang="en-US" altLang="ja-JP" i="1" dirty="0"/>
            </a:br>
            <a:r>
              <a:rPr lang="en-US" altLang="ja-JP" b="1" dirty="0"/>
              <a:t>	          set </a:t>
            </a:r>
            <a:r>
              <a:rPr lang="en-US" altLang="ja-JP" i="1" dirty="0" err="1"/>
              <a:t>nrow.grade</a:t>
            </a:r>
            <a:r>
              <a:rPr lang="en-US" altLang="ja-JP" i="1" dirty="0"/>
              <a:t> </a:t>
            </a:r>
            <a:r>
              <a:rPr lang="en-US" altLang="ja-JP" dirty="0"/>
              <a:t>= </a:t>
            </a:r>
            <a:r>
              <a:rPr lang="en-US" altLang="ja-JP" b="1" dirty="0"/>
              <a:t>null;</a:t>
            </a:r>
            <a:br>
              <a:rPr lang="en-US" altLang="ja-JP" b="1" dirty="0"/>
            </a:br>
            <a:r>
              <a:rPr lang="en-US" altLang="ja-JP" b="1" dirty="0"/>
              <a:t>         end;</a:t>
            </a:r>
            <a:endParaRPr lang="en-US" altLang="ja-JP" b="1" dirty="0"/>
          </a:p>
          <a:p>
            <a:pPr indent="-365760"/>
            <a:endParaRPr lang="en-US" altLang="en-US" dirty="0"/>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874713" y="117475"/>
            <a:ext cx="8077200" cy="609600"/>
          </a:xfrm>
        </p:spPr>
        <p:txBody>
          <a:bodyPr/>
          <a:lstStyle/>
          <a:p>
            <a:r>
              <a:rPr lang="zh-CN" altLang="en-US">
                <a:effectLst/>
              </a:rPr>
              <a:t>使用触发器来维护</a:t>
            </a:r>
            <a:r>
              <a:rPr lang="en-US" altLang="en-US" i="1" dirty="0" err="1">
                <a:sym typeface="+mn-ea"/>
              </a:rPr>
              <a:t>credits_earned</a:t>
            </a:r>
            <a:r>
              <a:rPr lang="zh-CN" altLang="en-US" i="1" dirty="0" err="1">
                <a:sym typeface="+mn-ea"/>
              </a:rPr>
              <a:t>字段的</a:t>
            </a:r>
            <a:r>
              <a:rPr lang="zh-CN" altLang="en-US" i="1" dirty="0" err="1">
                <a:sym typeface="+mn-ea"/>
              </a:rPr>
              <a:t>值</a:t>
            </a:r>
            <a:endParaRPr lang="zh-CN" altLang="en-US" i="1" dirty="0" err="1">
              <a:sym typeface="+mn-ea"/>
            </a:endParaRPr>
          </a:p>
        </p:txBody>
      </p:sp>
      <p:sp>
        <p:nvSpPr>
          <p:cNvPr id="50179" name="Rectangle 3"/>
          <p:cNvSpPr>
            <a:spLocks noGrp="1" noChangeArrowheads="1"/>
          </p:cNvSpPr>
          <p:nvPr>
            <p:ph type="body" idx="1"/>
          </p:nvPr>
        </p:nvSpPr>
        <p:spPr>
          <a:xfrm>
            <a:off x="781235" y="1093788"/>
            <a:ext cx="7989704" cy="4903787"/>
          </a:xfrm>
        </p:spPr>
        <p:txBody>
          <a:bodyPr/>
          <a:lstStyle/>
          <a:p>
            <a:r>
              <a:rPr lang="en-US" altLang="en-US" b="1" dirty="0"/>
              <a:t>create trigger </a:t>
            </a:r>
            <a:r>
              <a:rPr lang="en-US" altLang="en-US" i="1" dirty="0" err="1"/>
              <a:t>credits_earned</a:t>
            </a:r>
            <a:r>
              <a:rPr lang="en-US" altLang="en-US" i="1" dirty="0"/>
              <a:t> </a:t>
            </a:r>
            <a:r>
              <a:rPr lang="en-US" altLang="en-US" b="1" dirty="0"/>
              <a:t>after update of </a:t>
            </a:r>
            <a:r>
              <a:rPr lang="en-US" altLang="en-US" i="1" dirty="0"/>
              <a:t>takes </a:t>
            </a:r>
            <a:r>
              <a:rPr lang="en-US" altLang="en-US" b="1" dirty="0"/>
              <a:t>on </a:t>
            </a:r>
            <a:r>
              <a:rPr lang="en-US" altLang="en-US" dirty="0"/>
              <a:t>(</a:t>
            </a:r>
            <a:r>
              <a:rPr lang="en-US" altLang="en-US" i="1" dirty="0"/>
              <a:t>grade</a:t>
            </a:r>
            <a:r>
              <a:rPr lang="en-US" altLang="en-US" dirty="0"/>
              <a:t>)</a:t>
            </a:r>
            <a:br>
              <a:rPr lang="en-US" altLang="en-US" dirty="0"/>
            </a:br>
            <a:r>
              <a:rPr lang="en-US" altLang="en-US" b="1" dirty="0"/>
              <a:t>referencing new row as </a:t>
            </a:r>
            <a:r>
              <a:rPr lang="en-US" altLang="en-US" i="1" dirty="0" err="1"/>
              <a:t>nrow</a:t>
            </a:r>
            <a:br>
              <a:rPr lang="en-US" altLang="en-US" i="1" dirty="0"/>
            </a:br>
            <a:r>
              <a:rPr lang="en-US" altLang="en-US" b="1" dirty="0"/>
              <a:t>referencing old row as </a:t>
            </a:r>
            <a:r>
              <a:rPr lang="en-US" altLang="en-US" i="1" dirty="0" err="1"/>
              <a:t>orow</a:t>
            </a:r>
            <a:br>
              <a:rPr lang="en-US" altLang="en-US" i="1" dirty="0"/>
            </a:br>
            <a:r>
              <a:rPr lang="en-US" altLang="en-US" b="1" dirty="0"/>
              <a:t>for each row</a:t>
            </a:r>
            <a:br>
              <a:rPr lang="en-US" altLang="en-US" b="1" dirty="0"/>
            </a:br>
            <a:r>
              <a:rPr lang="en-US" altLang="en-US" b="1" dirty="0"/>
              <a:t>when </a:t>
            </a:r>
            <a:r>
              <a:rPr lang="en-US" altLang="en-US" i="1" dirty="0" err="1"/>
              <a:t>nrow.grade</a:t>
            </a:r>
            <a:r>
              <a:rPr lang="en-US" altLang="en-US" i="1" dirty="0"/>
              <a:t> </a:t>
            </a:r>
            <a:r>
              <a:rPr lang="en-US" altLang="en-US" dirty="0"/>
              <a:t>&lt;&gt; 'F' </a:t>
            </a:r>
            <a:r>
              <a:rPr lang="en-US" altLang="en-US" b="1" dirty="0"/>
              <a:t>and </a:t>
            </a:r>
            <a:r>
              <a:rPr lang="en-US" altLang="en-US" i="1" dirty="0" err="1"/>
              <a:t>nrow.grade</a:t>
            </a:r>
            <a:r>
              <a:rPr lang="en-US" altLang="en-US" i="1" dirty="0"/>
              <a:t> </a:t>
            </a:r>
            <a:r>
              <a:rPr lang="en-US" altLang="en-US" b="1" dirty="0"/>
              <a:t>is not null</a:t>
            </a:r>
            <a:br>
              <a:rPr lang="en-US" altLang="en-US" b="1" dirty="0"/>
            </a:br>
            <a:r>
              <a:rPr lang="en-US" altLang="en-US" b="1" dirty="0"/>
              <a:t>    and </a:t>
            </a:r>
            <a:r>
              <a:rPr lang="en-US" altLang="en-US" dirty="0"/>
              <a:t>(</a:t>
            </a:r>
            <a:r>
              <a:rPr lang="en-US" altLang="en-US" i="1" dirty="0" err="1"/>
              <a:t>orow.grade</a:t>
            </a:r>
            <a:r>
              <a:rPr lang="en-US" altLang="en-US" i="1" dirty="0"/>
              <a:t> </a:t>
            </a:r>
            <a:r>
              <a:rPr lang="en-US" altLang="en-US" dirty="0"/>
              <a:t>= 'F' </a:t>
            </a:r>
            <a:r>
              <a:rPr lang="en-US" altLang="en-US" b="1" dirty="0"/>
              <a:t>or </a:t>
            </a:r>
            <a:r>
              <a:rPr lang="en-US" altLang="en-US" i="1" dirty="0" err="1"/>
              <a:t>orow.grade</a:t>
            </a:r>
            <a:r>
              <a:rPr lang="en-US" altLang="en-US" i="1" dirty="0"/>
              <a:t> </a:t>
            </a:r>
            <a:r>
              <a:rPr lang="en-US" altLang="en-US" b="1" dirty="0"/>
              <a:t>is null</a:t>
            </a:r>
            <a:r>
              <a:rPr lang="en-US" altLang="en-US" dirty="0"/>
              <a:t>)</a:t>
            </a:r>
            <a:br>
              <a:rPr lang="en-US" altLang="en-US" dirty="0"/>
            </a:br>
            <a:r>
              <a:rPr lang="en-US" altLang="en-US" b="1" dirty="0"/>
              <a:t>begin atomic</a:t>
            </a:r>
            <a:br>
              <a:rPr lang="en-US" altLang="en-US" b="1" dirty="0"/>
            </a:br>
            <a:r>
              <a:rPr lang="en-US" altLang="en-US" b="1" dirty="0"/>
              <a:t>     update </a:t>
            </a:r>
            <a:r>
              <a:rPr lang="en-US" altLang="en-US" i="1" dirty="0"/>
              <a:t>student</a:t>
            </a:r>
            <a:br>
              <a:rPr lang="en-US" altLang="en-US" i="1" dirty="0"/>
            </a:br>
            <a:r>
              <a:rPr lang="en-US" altLang="en-US" i="1" dirty="0"/>
              <a:t>     </a:t>
            </a:r>
            <a:r>
              <a:rPr lang="en-US" altLang="en-US" b="1" dirty="0"/>
              <a:t>set </a:t>
            </a:r>
            <a:r>
              <a:rPr lang="en-US" altLang="en-US" i="1" dirty="0" err="1"/>
              <a:t>tot_cred</a:t>
            </a:r>
            <a:r>
              <a:rPr lang="en-US" altLang="en-US" dirty="0"/>
              <a:t>= </a:t>
            </a:r>
            <a:r>
              <a:rPr lang="en-US" altLang="en-US" i="1" dirty="0" err="1"/>
              <a:t>tot_cred</a:t>
            </a:r>
            <a:r>
              <a:rPr lang="en-US" altLang="en-US" i="1" dirty="0"/>
              <a:t> </a:t>
            </a:r>
            <a:r>
              <a:rPr lang="en-US" altLang="en-US" dirty="0"/>
              <a:t>+ </a:t>
            </a:r>
            <a:br>
              <a:rPr lang="en-US" altLang="en-US" dirty="0"/>
            </a:br>
            <a:r>
              <a:rPr lang="en-US" altLang="en-US" dirty="0"/>
              <a:t>           (</a:t>
            </a:r>
            <a:r>
              <a:rPr lang="en-US" altLang="en-US" b="1" dirty="0"/>
              <a:t>select </a:t>
            </a:r>
            <a:r>
              <a:rPr lang="en-US" altLang="en-US" i="1" dirty="0"/>
              <a:t>credits</a:t>
            </a:r>
            <a:br>
              <a:rPr lang="en-US" altLang="en-US" i="1" dirty="0"/>
            </a:br>
            <a:r>
              <a:rPr lang="en-US" altLang="en-US" i="1" dirty="0"/>
              <a:t>            </a:t>
            </a:r>
            <a:r>
              <a:rPr lang="en-US" altLang="en-US" b="1" dirty="0"/>
              <a:t>from </a:t>
            </a:r>
            <a:r>
              <a:rPr lang="en-US" altLang="en-US" i="1" dirty="0"/>
              <a:t>course</a:t>
            </a:r>
            <a:br>
              <a:rPr lang="en-US" altLang="en-US" i="1" dirty="0"/>
            </a:br>
            <a:r>
              <a:rPr lang="en-US" altLang="en-US" i="1" dirty="0"/>
              <a:t>            </a:t>
            </a:r>
            <a:r>
              <a:rPr lang="en-US" altLang="en-US" b="1" dirty="0"/>
              <a:t>where </a:t>
            </a:r>
            <a:r>
              <a:rPr lang="en-US" altLang="en-US" i="1" dirty="0" err="1"/>
              <a:t>course</a:t>
            </a:r>
            <a:r>
              <a:rPr lang="en-US" altLang="en-US" dirty="0" err="1"/>
              <a:t>.</a:t>
            </a:r>
            <a:r>
              <a:rPr lang="en-US" altLang="en-US" i="1" dirty="0" err="1"/>
              <a:t>course_id</a:t>
            </a:r>
            <a:r>
              <a:rPr lang="en-US" altLang="en-US" dirty="0"/>
              <a:t>= </a:t>
            </a:r>
            <a:r>
              <a:rPr lang="en-US" altLang="en-US" i="1" dirty="0" err="1"/>
              <a:t>nrow.course_id</a:t>
            </a:r>
            <a:r>
              <a:rPr lang="en-US" altLang="en-US" dirty="0"/>
              <a:t>)</a:t>
            </a:r>
            <a:br>
              <a:rPr lang="en-US" altLang="en-US" dirty="0"/>
            </a:br>
            <a:r>
              <a:rPr lang="en-US" altLang="en-US" dirty="0"/>
              <a:t>     </a:t>
            </a:r>
            <a:r>
              <a:rPr lang="en-US" altLang="en-US" b="1" dirty="0"/>
              <a:t>where </a:t>
            </a:r>
            <a:r>
              <a:rPr lang="en-US" altLang="en-US" i="1" dirty="0"/>
              <a:t>student.id </a:t>
            </a:r>
            <a:r>
              <a:rPr lang="en-US" altLang="en-US" dirty="0"/>
              <a:t>= </a:t>
            </a:r>
            <a:r>
              <a:rPr lang="en-US" altLang="en-US" i="1" dirty="0"/>
              <a:t>nrow.id</a:t>
            </a:r>
            <a:r>
              <a:rPr lang="en-US" altLang="en-US" dirty="0"/>
              <a:t>;</a:t>
            </a:r>
            <a:br>
              <a:rPr lang="en-US" altLang="en-US" dirty="0"/>
            </a:br>
            <a:r>
              <a:rPr lang="en-US" altLang="en-US" b="1" dirty="0"/>
              <a:t>end</a:t>
            </a:r>
            <a:r>
              <a:rPr lang="en-US" altLang="en-US" dirty="0"/>
              <a:t>;</a:t>
            </a:r>
            <a:endParaRPr lang="en-US"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pPr>
              <a:defRPr/>
            </a:pPr>
            <a:r>
              <a:rPr lang="zh-CN" altLang="en-US">
                <a:effectLst>
                  <a:outerShdw blurRad="38100" dist="38100" dir="2700000" algn="tl">
                    <a:srgbClr val="C0C0C0"/>
                  </a:outerShdw>
                </a:effectLst>
              </a:rPr>
              <a:t>命令级的</a:t>
            </a:r>
            <a:r>
              <a:rPr lang="en-US" altLang="en-US">
                <a:effectLst>
                  <a:outerShdw blurRad="38100" dist="38100" dir="2700000" algn="tl">
                    <a:srgbClr val="C0C0C0"/>
                  </a:outerShdw>
                </a:effectLst>
              </a:rPr>
              <a:t> </a:t>
            </a:r>
            <a:r>
              <a:rPr lang="zh-CN" altLang="en-US">
                <a:effectLst>
                  <a:outerShdw blurRad="38100" dist="38100" dir="2700000" algn="tl">
                    <a:srgbClr val="C0C0C0"/>
                  </a:outerShdw>
                </a:effectLst>
              </a:rPr>
              <a:t>触发器</a:t>
            </a:r>
            <a:endParaRPr lang="zh-CN" altLang="en-US">
              <a:effectLst>
                <a:outerShdw blurRad="38100" dist="38100" dir="2700000" algn="tl">
                  <a:srgbClr val="C0C0C0"/>
                </a:outerShdw>
              </a:effectLst>
            </a:endParaRPr>
          </a:p>
        </p:txBody>
      </p:sp>
      <p:sp>
        <p:nvSpPr>
          <p:cNvPr id="51203" name="Rectangle 3"/>
          <p:cNvSpPr>
            <a:spLocks noGrp="1" noChangeArrowheads="1"/>
          </p:cNvSpPr>
          <p:nvPr>
            <p:ph type="body" idx="1"/>
          </p:nvPr>
        </p:nvSpPr>
        <p:spPr>
          <a:xfrm>
            <a:off x="768350" y="1193800"/>
            <a:ext cx="7692069" cy="4903788"/>
          </a:xfrm>
        </p:spPr>
        <p:txBody>
          <a:bodyPr/>
          <a:lstStyle/>
          <a:p>
            <a:r>
              <a:rPr lang="zh-CN" altLang="en-US" dirty="0"/>
              <a:t>命令级的触发器可以对所有受影响的行执行</a:t>
            </a:r>
            <a:r>
              <a:rPr lang="zh-CN" altLang="en-US" dirty="0"/>
              <a:t>一次操作：</a:t>
            </a:r>
            <a:endParaRPr lang="en-US" altLang="en-US" dirty="0"/>
          </a:p>
          <a:p>
            <a:pPr lvl="1"/>
            <a:r>
              <a:rPr lang="zh-CN" altLang="en-US" dirty="0">
                <a:ea typeface="MS PGothic" panose="020B0600070205080204" pitchFamily="34" charset="-128"/>
              </a:rPr>
              <a:t>使用</a:t>
            </a:r>
            <a:r>
              <a:rPr lang="en-US" altLang="en-US" dirty="0">
                <a:ea typeface="MS PGothic" panose="020B0600070205080204" pitchFamily="34" charset="-128"/>
              </a:rPr>
              <a:t>     </a:t>
            </a:r>
            <a:r>
              <a:rPr lang="en-US" altLang="en-US" b="1" dirty="0">
                <a:ea typeface="MS PGothic" panose="020B0600070205080204" pitchFamily="34" charset="-128"/>
              </a:rPr>
              <a:t>for each statement      </a:t>
            </a:r>
            <a:r>
              <a:rPr lang="zh-CN" altLang="en-US" dirty="0">
                <a:ea typeface="MS PGothic" panose="020B0600070205080204" pitchFamily="34" charset="-128"/>
              </a:rPr>
              <a:t>代替</a:t>
            </a:r>
            <a:r>
              <a:rPr lang="en-US" altLang="en-US" dirty="0">
                <a:ea typeface="MS PGothic" panose="020B0600070205080204" pitchFamily="34" charset="-128"/>
              </a:rPr>
              <a:t>    </a:t>
            </a:r>
            <a:r>
              <a:rPr lang="en-US" altLang="en-US" b="1" dirty="0">
                <a:ea typeface="MS PGothic" panose="020B0600070205080204" pitchFamily="34" charset="-128"/>
              </a:rPr>
              <a:t>for each row</a:t>
            </a:r>
            <a:endParaRPr lang="en-US" altLang="en-US" b="1" dirty="0">
              <a:ea typeface="MS PGothic" panose="020B0600070205080204" pitchFamily="34" charset="-128"/>
            </a:endParaRPr>
          </a:p>
          <a:p>
            <a:pPr lvl="1"/>
            <a:r>
              <a:rPr lang="zh-CN" altLang="en-US" dirty="0">
                <a:ea typeface="MS PGothic" panose="020B0600070205080204" pitchFamily="34" charset="-128"/>
              </a:rPr>
              <a:t>使用</a:t>
            </a:r>
            <a:r>
              <a:rPr lang="en-US" altLang="en-US" dirty="0">
                <a:ea typeface="MS PGothic" panose="020B0600070205080204" pitchFamily="34" charset="-128"/>
              </a:rPr>
              <a:t>     </a:t>
            </a:r>
            <a:r>
              <a:rPr lang="en-US" altLang="en-US" b="1" dirty="0">
                <a:ea typeface="MS PGothic" panose="020B0600070205080204" pitchFamily="34" charset="-128"/>
              </a:rPr>
              <a:t>referencing old table</a:t>
            </a:r>
            <a:r>
              <a:rPr lang="en-US" altLang="en-US" dirty="0">
                <a:ea typeface="MS PGothic" panose="020B0600070205080204" pitchFamily="34" charset="-128"/>
              </a:rPr>
              <a:t>   </a:t>
            </a:r>
            <a:r>
              <a:rPr lang="zh-CN" altLang="en-US" dirty="0">
                <a:ea typeface="MS PGothic" panose="020B0600070205080204" pitchFamily="34" charset="-128"/>
              </a:rPr>
              <a:t>或</a:t>
            </a:r>
            <a:r>
              <a:rPr lang="en-US" altLang="en-US" dirty="0">
                <a:ea typeface="MS PGothic" panose="020B0600070205080204" pitchFamily="34" charset="-128"/>
              </a:rPr>
              <a:t> </a:t>
            </a:r>
            <a:r>
              <a:rPr lang="en-US" altLang="en-US" b="1" dirty="0">
                <a:ea typeface="MS PGothic" panose="020B0600070205080204" pitchFamily="34" charset="-128"/>
              </a:rPr>
              <a:t>referencing new table</a:t>
            </a:r>
            <a:r>
              <a:rPr lang="en-US" altLang="en-US" dirty="0">
                <a:ea typeface="MS PGothic" panose="020B0600070205080204" pitchFamily="34" charset="-128"/>
              </a:rPr>
              <a:t>   </a:t>
            </a:r>
            <a:r>
              <a:rPr lang="zh-CN" altLang="en-US" dirty="0">
                <a:ea typeface="MS PGothic" panose="020B0600070205080204" pitchFamily="34" charset="-128"/>
              </a:rPr>
              <a:t>子句来指代包含所有受影响行的临时表</a:t>
            </a:r>
            <a:endParaRPr lang="en-US" altLang="en-US" dirty="0">
              <a:ea typeface="MS PGothic" panose="020B0600070205080204" pitchFamily="34" charset="-128"/>
            </a:endParaRPr>
          </a:p>
          <a:p>
            <a:pPr lvl="1"/>
            <a:r>
              <a:rPr lang="zh-CN" altLang="en-US" dirty="0">
                <a:ea typeface="MS PGothic" panose="020B0600070205080204" pitchFamily="34" charset="-128"/>
              </a:rPr>
              <a:t>当更新很多条行时，这种方法更高效</a:t>
            </a:r>
            <a:endParaRPr lang="en-US" altLang="en-US" dirty="0">
              <a:ea typeface="MS PGothic" panose="020B0600070205080204" pitchFamily="34" charset="-128"/>
            </a:endParaRPr>
          </a:p>
          <a:p>
            <a:endParaRPr lang="en-US"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pPr>
              <a:defRPr/>
            </a:pPr>
            <a:r>
              <a:rPr lang="zh-CN" altLang="en-US">
                <a:effectLst>
                  <a:outerShdw blurRad="38100" dist="38100" dir="2700000" algn="tl">
                    <a:srgbClr val="C0C0C0"/>
                  </a:outerShdw>
                </a:effectLst>
              </a:rPr>
              <a:t>何时不用</a:t>
            </a:r>
            <a:r>
              <a:rPr lang="zh-CN" altLang="en-US">
                <a:effectLst>
                  <a:outerShdw blurRad="38100" dist="38100" dir="2700000" algn="tl">
                    <a:srgbClr val="C0C0C0"/>
                  </a:outerShdw>
                </a:effectLst>
              </a:rPr>
              <a:t>触发器</a:t>
            </a:r>
            <a:endParaRPr lang="zh-CN" altLang="en-US">
              <a:effectLst>
                <a:outerShdw blurRad="38100" dist="38100" dir="2700000" algn="tl">
                  <a:srgbClr val="C0C0C0"/>
                </a:outerShdw>
              </a:effectLst>
            </a:endParaRPr>
          </a:p>
        </p:txBody>
      </p:sp>
      <p:sp>
        <p:nvSpPr>
          <p:cNvPr id="52227" name="Rectangle 3"/>
          <p:cNvSpPr>
            <a:spLocks noGrp="1" noChangeArrowheads="1"/>
          </p:cNvSpPr>
          <p:nvPr>
            <p:ph type="body" idx="1"/>
          </p:nvPr>
        </p:nvSpPr>
        <p:spPr>
          <a:xfrm>
            <a:off x="768351" y="1146416"/>
            <a:ext cx="7638802" cy="4570803"/>
          </a:xfrm>
        </p:spPr>
        <p:txBody>
          <a:bodyPr/>
          <a:lstStyle/>
          <a:p>
            <a:r>
              <a:rPr lang="zh-CN" altLang="en-US" dirty="0"/>
              <a:t>早期，触发器可以用来</a:t>
            </a:r>
            <a:r>
              <a:rPr lang="en-US" altLang="en-US" dirty="0"/>
              <a:t> </a:t>
            </a:r>
            <a:endParaRPr lang="en-US" altLang="en-US" dirty="0"/>
          </a:p>
          <a:p>
            <a:pPr lvl="1"/>
            <a:r>
              <a:rPr lang="zh-CN" altLang="en-US" dirty="0">
                <a:ea typeface="MS PGothic" panose="020B0600070205080204" pitchFamily="34" charset="-128"/>
              </a:rPr>
              <a:t>维护汇总数据</a:t>
            </a:r>
            <a:r>
              <a:rPr lang="en-US" altLang="en-US" dirty="0">
                <a:ea typeface="MS PGothic" panose="020B0600070205080204" pitchFamily="34" charset="-128"/>
              </a:rPr>
              <a:t> (e.g., </a:t>
            </a:r>
            <a:r>
              <a:rPr lang="zh-CN" altLang="en-US" dirty="0">
                <a:ea typeface="MS PGothic" panose="020B0600070205080204" pitchFamily="34" charset="-128"/>
              </a:rPr>
              <a:t>每个系的工资总额</a:t>
            </a:r>
            <a:r>
              <a:rPr lang="en-US" altLang="en-US" dirty="0">
                <a:ea typeface="MS PGothic" panose="020B0600070205080204" pitchFamily="34" charset="-128"/>
              </a:rPr>
              <a:t>)</a:t>
            </a:r>
            <a:endParaRPr lang="en-US" altLang="en-US" dirty="0">
              <a:ea typeface="MS PGothic" panose="020B0600070205080204" pitchFamily="34" charset="-128"/>
            </a:endParaRPr>
          </a:p>
          <a:p>
            <a:pPr lvl="1"/>
            <a:r>
              <a:rPr lang="zh-CN" altLang="en-US" dirty="0">
                <a:ea typeface="MS PGothic" panose="020B0600070205080204" pitchFamily="34" charset="-128"/>
              </a:rPr>
              <a:t>维护数据库的备份或副本。</a:t>
            </a:r>
            <a:r>
              <a:rPr lang="en-US" altLang="en-US" dirty="0">
                <a:ea typeface="MS PGothic" panose="020B0600070205080204" pitchFamily="34" charset="-128"/>
              </a:rPr>
              <a:t> </a:t>
            </a:r>
            <a:endParaRPr lang="en-US" altLang="en-US" dirty="0">
              <a:ea typeface="MS PGothic" panose="020B0600070205080204" pitchFamily="34" charset="-128"/>
            </a:endParaRPr>
          </a:p>
          <a:p>
            <a:r>
              <a:rPr lang="zh-CN" altLang="en-US" dirty="0"/>
              <a:t>现在，有了更好的方法</a:t>
            </a:r>
            <a:r>
              <a:rPr lang="en-US" altLang="en-US" dirty="0"/>
              <a:t>:</a:t>
            </a:r>
            <a:endParaRPr lang="en-US" altLang="en-US" dirty="0"/>
          </a:p>
          <a:p>
            <a:pPr lvl="1"/>
            <a:r>
              <a:rPr lang="zh-CN" altLang="en-US" dirty="0">
                <a:ea typeface="MS PGothic" panose="020B0600070205080204" pitchFamily="34" charset="-128"/>
              </a:rPr>
              <a:t>数据库系统提供了物化视图机制，可以维护汇总数据</a:t>
            </a:r>
            <a:endParaRPr lang="en-US" altLang="en-US" dirty="0">
              <a:ea typeface="MS PGothic" panose="020B0600070205080204" pitchFamily="34" charset="-128"/>
            </a:endParaRPr>
          </a:p>
          <a:p>
            <a:pPr lvl="1"/>
            <a:r>
              <a:rPr lang="zh-CN" altLang="en-US" dirty="0">
                <a:ea typeface="MS PGothic" panose="020B0600070205080204" pitchFamily="34" charset="-128"/>
              </a:rPr>
              <a:t>数据库系统提供了内置的数据库复制工具</a:t>
            </a:r>
            <a:endParaRPr lang="en-US" altLang="en-US" dirty="0">
              <a:ea typeface="MS PGothic" panose="020B0600070205080204" pitchFamily="34" charset="-128"/>
            </a:endParaRPr>
          </a:p>
          <a:p>
            <a:r>
              <a:rPr lang="zh-CN" altLang="en-US" dirty="0"/>
              <a:t>在许多场景下，可以封装方法来代替触发器</a:t>
            </a:r>
            <a:endParaRPr lang="en-US" altLang="en-US" dirty="0"/>
          </a:p>
          <a:p>
            <a:pPr lvl="1"/>
            <a:r>
              <a:rPr lang="zh-CN" altLang="en-US" dirty="0">
                <a:ea typeface="MS PGothic" panose="020B0600070205080204" pitchFamily="34" charset="-128"/>
              </a:rPr>
              <a:t>对更新字段定义方法</a:t>
            </a:r>
            <a:endParaRPr lang="en-US" altLang="en-US" dirty="0">
              <a:ea typeface="MS PGothic" panose="020B0600070205080204" pitchFamily="34" charset="-128"/>
            </a:endParaRPr>
          </a:p>
          <a:p>
            <a:pPr lvl="1"/>
            <a:r>
              <a:rPr lang="zh-CN" altLang="en-US" dirty="0">
                <a:ea typeface="MS PGothic" panose="020B0600070205080204" pitchFamily="34" charset="-128"/>
              </a:rPr>
              <a:t>调用该方法而不是使用</a:t>
            </a:r>
            <a:r>
              <a:rPr lang="zh-CN" altLang="en-US" dirty="0">
                <a:ea typeface="MS PGothic" panose="020B0600070205080204" pitchFamily="34" charset="-128"/>
              </a:rPr>
              <a:t>触发器</a:t>
            </a:r>
            <a:endParaRPr lang="zh-CN" altLang="en-US" dirty="0">
              <a:ea typeface="MS PGothic" panose="020B0600070205080204" pitchFamily="34" charset="-128"/>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2951163" y="2492375"/>
            <a:ext cx="4687887" cy="1858963"/>
          </a:xfrm>
        </p:spPr>
        <p:txBody>
          <a:bodyPr/>
          <a:lstStyle/>
          <a:p>
            <a:pPr>
              <a:buFont typeface="Monotype Sorts" pitchFamily="-65" charset="2"/>
              <a:buNone/>
              <a:defRPr/>
            </a:pPr>
            <a:r>
              <a:rPr lang="en-US" altLang="zh-CN" sz="3200" b="1" dirty="0">
                <a:solidFill>
                  <a:srgbClr val="002060"/>
                </a:solidFill>
                <a:latin typeface="+mj-lt"/>
                <a:cs typeface="+mj-cs"/>
              </a:rPr>
              <a:t>5.4 </a:t>
            </a:r>
            <a:r>
              <a:rPr lang="zh-CN" altLang="en-US" sz="3200" b="1" dirty="0">
                <a:solidFill>
                  <a:srgbClr val="002060"/>
                </a:solidFill>
                <a:latin typeface="+mj-lt"/>
                <a:cs typeface="+mj-cs"/>
              </a:rPr>
              <a:t>递归查询（</a:t>
            </a:r>
            <a:r>
              <a:rPr lang="zh-CN" altLang="en-US" sz="3200" b="1" dirty="0">
                <a:solidFill>
                  <a:srgbClr val="002060"/>
                </a:solidFill>
                <a:latin typeface="+mj-lt"/>
                <a:cs typeface="+mj-cs"/>
              </a:rPr>
              <a:t>自学）</a:t>
            </a:r>
            <a:endParaRPr lang="zh-CN" altLang="en-US" sz="3200" b="1" dirty="0">
              <a:solidFill>
                <a:srgbClr val="002060"/>
              </a:solidFill>
              <a:latin typeface="+mj-lt"/>
              <a:cs typeface="+mj-cs"/>
            </a:endParaRPr>
          </a:p>
        </p:txBody>
      </p:sp>
      <p:sp>
        <p:nvSpPr>
          <p:cNvPr id="54275" name="Rectangle 4"/>
          <p:cNvSpPr>
            <a:spLocks noChangeArrowheads="1"/>
          </p:cNvSpPr>
          <p:nvPr/>
        </p:nvSpPr>
        <p:spPr bwMode="auto">
          <a:xfrm>
            <a:off x="1435100" y="-76358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Recursion in SQL</a:t>
            </a:r>
            <a:endParaRPr lang="en-US" altLang="en-US">
              <a:effectLst>
                <a:outerShdw blurRad="38100" dist="38100" dir="2700000" algn="tl">
                  <a:srgbClr val="C0C0C0"/>
                </a:outerShdw>
              </a:effectLst>
            </a:endParaRPr>
          </a:p>
        </p:txBody>
      </p:sp>
      <p:sp>
        <p:nvSpPr>
          <p:cNvPr id="55299" name="Rectangle 3"/>
          <p:cNvSpPr>
            <a:spLocks noGrp="1" noChangeArrowheads="1"/>
          </p:cNvSpPr>
          <p:nvPr>
            <p:ph type="body" idx="1"/>
          </p:nvPr>
        </p:nvSpPr>
        <p:spPr>
          <a:xfrm>
            <a:off x="768351" y="1047750"/>
            <a:ext cx="7778750" cy="4903788"/>
          </a:xfrm>
        </p:spPr>
        <p:txBody>
          <a:bodyPr/>
          <a:lstStyle/>
          <a:p>
            <a:r>
              <a:rPr lang="en-US" altLang="en-US" dirty="0"/>
              <a:t>SQL:1999 permits recursive view definition</a:t>
            </a:r>
            <a:endParaRPr lang="en-US" altLang="en-US" dirty="0"/>
          </a:p>
          <a:p>
            <a:r>
              <a:rPr lang="en-US" altLang="en-US" dirty="0"/>
              <a:t>Example: find which courses are a prerequisite, whether directly or indirectly, for a specific course </a:t>
            </a:r>
            <a:br>
              <a:rPr lang="en-US" altLang="en-US" dirty="0"/>
            </a:br>
            <a:r>
              <a:rPr lang="en-US" altLang="en-US" b="1" dirty="0"/>
              <a:t>with recursive </a:t>
            </a:r>
            <a:r>
              <a:rPr lang="en-US" altLang="en-US" i="1" dirty="0" err="1"/>
              <a:t>rec_prereq</a:t>
            </a:r>
            <a:r>
              <a:rPr lang="en-US" altLang="en-US" dirty="0"/>
              <a:t>(</a:t>
            </a:r>
            <a:r>
              <a:rPr lang="en-US" altLang="en-US" i="1" dirty="0" err="1"/>
              <a:t>course_id</a:t>
            </a:r>
            <a:r>
              <a:rPr lang="en-US" altLang="en-US" dirty="0"/>
              <a:t>, </a:t>
            </a:r>
            <a:r>
              <a:rPr lang="en-US" altLang="en-US" i="1" dirty="0" err="1"/>
              <a:t>prereq_id</a:t>
            </a:r>
            <a:r>
              <a:rPr lang="en-US" altLang="en-US" dirty="0"/>
              <a:t>) </a:t>
            </a:r>
            <a:r>
              <a:rPr lang="en-US" altLang="en-US" b="1" dirty="0"/>
              <a:t>as </a:t>
            </a:r>
            <a:r>
              <a:rPr lang="en-US" altLang="en-US" dirty="0"/>
              <a:t>(</a:t>
            </a:r>
            <a:br>
              <a:rPr lang="en-US" altLang="en-US" dirty="0"/>
            </a:br>
            <a:r>
              <a:rPr lang="en-US" altLang="en-US" dirty="0"/>
              <a:t>        </a:t>
            </a:r>
            <a:r>
              <a:rPr lang="en-US" altLang="en-US" b="1" dirty="0"/>
              <a:t>select </a:t>
            </a:r>
            <a:r>
              <a:rPr lang="en-US" altLang="en-US" i="1" dirty="0" err="1"/>
              <a:t>course_id</a:t>
            </a:r>
            <a:r>
              <a:rPr lang="en-US" altLang="en-US" dirty="0"/>
              <a:t>, </a:t>
            </a:r>
            <a:r>
              <a:rPr lang="en-US" altLang="en-US" i="1" dirty="0" err="1"/>
              <a:t>prereq_id</a:t>
            </a:r>
            <a:br>
              <a:rPr lang="en-US" altLang="en-US" i="1" dirty="0"/>
            </a:br>
            <a:r>
              <a:rPr lang="en-US" altLang="en-US" i="1" dirty="0"/>
              <a:t>        </a:t>
            </a:r>
            <a:r>
              <a:rPr lang="en-US" altLang="en-US" b="1" dirty="0"/>
              <a:t>from </a:t>
            </a:r>
            <a:r>
              <a:rPr lang="en-US" altLang="en-US" i="1" dirty="0" err="1"/>
              <a:t>prereq</a:t>
            </a:r>
            <a:br>
              <a:rPr lang="en-US" altLang="en-US" i="1" dirty="0"/>
            </a:br>
            <a:r>
              <a:rPr lang="en-US" altLang="en-US" i="1" dirty="0"/>
              <a:t>    </a:t>
            </a:r>
            <a:r>
              <a:rPr lang="en-US" altLang="en-US" b="1" dirty="0"/>
              <a:t>union</a:t>
            </a:r>
            <a:br>
              <a:rPr lang="en-US" altLang="en-US" b="1" dirty="0"/>
            </a:br>
            <a:r>
              <a:rPr lang="en-US" altLang="en-US" b="1" dirty="0"/>
              <a:t>        select </a:t>
            </a:r>
            <a:r>
              <a:rPr lang="en-US" altLang="en-US" i="1" dirty="0" err="1"/>
              <a:t>rec_prereq</a:t>
            </a:r>
            <a:r>
              <a:rPr lang="en-US" altLang="en-US" dirty="0" err="1"/>
              <a:t>.</a:t>
            </a:r>
            <a:r>
              <a:rPr lang="en-US" altLang="en-US" i="1" dirty="0" err="1"/>
              <a:t>course_id</a:t>
            </a:r>
            <a:r>
              <a:rPr lang="en-US" altLang="en-US" b="1" dirty="0"/>
              <a:t>, </a:t>
            </a:r>
            <a:r>
              <a:rPr lang="en-US" altLang="en-US" i="1" dirty="0" err="1"/>
              <a:t>prereq</a:t>
            </a:r>
            <a:r>
              <a:rPr lang="en-US" altLang="en-US" dirty="0" err="1"/>
              <a:t>.</a:t>
            </a:r>
            <a:r>
              <a:rPr lang="en-US" altLang="en-US" i="1" dirty="0" err="1"/>
              <a:t>prereq_id</a:t>
            </a:r>
            <a:r>
              <a:rPr lang="en-US" altLang="en-US" dirty="0"/>
              <a:t>, </a:t>
            </a:r>
            <a:br>
              <a:rPr lang="en-US" altLang="en-US" i="1" dirty="0"/>
            </a:br>
            <a:r>
              <a:rPr lang="en-US" altLang="en-US" i="1" dirty="0"/>
              <a:t>        </a:t>
            </a:r>
            <a:r>
              <a:rPr lang="en-US" altLang="en-US" b="1" dirty="0"/>
              <a:t>from </a:t>
            </a:r>
            <a:r>
              <a:rPr lang="en-US" altLang="en-US" i="1" dirty="0" err="1"/>
              <a:t>rec_rereq</a:t>
            </a:r>
            <a:r>
              <a:rPr lang="en-US" altLang="en-US" dirty="0"/>
              <a:t>, </a:t>
            </a:r>
            <a:r>
              <a:rPr lang="en-US" altLang="en-US" i="1" dirty="0" err="1"/>
              <a:t>prereq</a:t>
            </a:r>
            <a:br>
              <a:rPr lang="en-US" altLang="en-US" i="1" dirty="0"/>
            </a:br>
            <a:r>
              <a:rPr lang="en-US" altLang="en-US" i="1" dirty="0"/>
              <a:t>        </a:t>
            </a:r>
            <a:r>
              <a:rPr lang="en-US" altLang="en-US" b="1" dirty="0"/>
              <a:t>where </a:t>
            </a:r>
            <a:r>
              <a:rPr lang="en-US" altLang="en-US" i="1" dirty="0" err="1"/>
              <a:t>rec_prereq</a:t>
            </a:r>
            <a:r>
              <a:rPr lang="en-US" altLang="en-US" dirty="0" err="1"/>
              <a:t>.</a:t>
            </a:r>
            <a:r>
              <a:rPr lang="en-US" altLang="en-US" i="1" dirty="0" err="1"/>
              <a:t>prereq_id</a:t>
            </a:r>
            <a:r>
              <a:rPr lang="en-US" altLang="en-US" i="1" dirty="0"/>
              <a:t> </a:t>
            </a:r>
            <a:r>
              <a:rPr lang="en-US" altLang="en-US" dirty="0"/>
              <a:t>= </a:t>
            </a:r>
            <a:r>
              <a:rPr lang="en-US" altLang="en-US" i="1" dirty="0" err="1"/>
              <a:t>prereq</a:t>
            </a:r>
            <a:r>
              <a:rPr lang="en-US" altLang="en-US" dirty="0" err="1"/>
              <a:t>.</a:t>
            </a:r>
            <a:r>
              <a:rPr lang="en-US" altLang="en-US" i="1" dirty="0" err="1"/>
              <a:t>course_id</a:t>
            </a:r>
            <a:br>
              <a:rPr lang="en-US" altLang="en-US" i="1" dirty="0"/>
            </a:br>
            <a:r>
              <a:rPr lang="en-US" altLang="en-US" i="1" dirty="0"/>
              <a:t>    </a:t>
            </a:r>
            <a:r>
              <a:rPr lang="en-US" altLang="en-US" dirty="0"/>
              <a:t>)</a:t>
            </a:r>
            <a:br>
              <a:rPr lang="en-US" altLang="en-US" dirty="0"/>
            </a:br>
            <a:r>
              <a:rPr lang="en-US" altLang="en-US" b="1" dirty="0"/>
              <a:t>select </a:t>
            </a:r>
            <a:r>
              <a:rPr lang="en-US" altLang="en-US" dirty="0"/>
              <a:t>∗</a:t>
            </a:r>
            <a:br>
              <a:rPr lang="en-US" altLang="en-US" dirty="0"/>
            </a:br>
            <a:r>
              <a:rPr lang="en-US" altLang="en-US" b="1" dirty="0"/>
              <a:t>from </a:t>
            </a:r>
            <a:r>
              <a:rPr lang="en-US" altLang="en-US" i="1" dirty="0" err="1"/>
              <a:t>rec_prereq</a:t>
            </a:r>
            <a:r>
              <a:rPr lang="en-US" altLang="en-US" dirty="0"/>
              <a:t>;</a:t>
            </a:r>
            <a:endParaRPr lang="en-US" altLang="en-US" dirty="0"/>
          </a:p>
          <a:p>
            <a:pPr>
              <a:buFont typeface="Monotype Sorts" pitchFamily="-65" charset="2"/>
              <a:buNone/>
            </a:pPr>
            <a:r>
              <a:rPr lang="en-US" altLang="en-US" i="1" dirty="0"/>
              <a:t>	</a:t>
            </a:r>
            <a:r>
              <a:rPr lang="en-US" altLang="en-US" dirty="0"/>
              <a:t>This example view, </a:t>
            </a:r>
            <a:r>
              <a:rPr lang="en-US" altLang="en-US" i="1" dirty="0" err="1"/>
              <a:t>rec_prereq</a:t>
            </a:r>
            <a:r>
              <a:rPr lang="en-US" altLang="en-US" i="1" dirty="0"/>
              <a:t>,</a:t>
            </a:r>
            <a:r>
              <a:rPr lang="en-US" altLang="en-US" dirty="0"/>
              <a:t> is called the </a:t>
            </a:r>
            <a:r>
              <a:rPr lang="en-US" altLang="en-US" i="1" dirty="0"/>
              <a:t>transitive closure</a:t>
            </a:r>
            <a:r>
              <a:rPr lang="en-US" altLang="en-US" dirty="0"/>
              <a:t> of the </a:t>
            </a:r>
            <a:r>
              <a:rPr lang="en-US" altLang="en-US" i="1" dirty="0" err="1"/>
              <a:t>prereq</a:t>
            </a:r>
            <a:r>
              <a:rPr lang="en-US" altLang="en-US" i="1" dirty="0"/>
              <a:t> </a:t>
            </a:r>
            <a:r>
              <a:rPr lang="en-US" altLang="en-US" dirty="0"/>
              <a:t>relation</a:t>
            </a: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a:xfrm>
            <a:off x="768350" y="39688"/>
            <a:ext cx="8375650" cy="609600"/>
          </a:xfrm>
        </p:spPr>
        <p:txBody>
          <a:bodyPr/>
          <a:lstStyle/>
          <a:p>
            <a:pPr algn="ctr">
              <a:buClrTx/>
              <a:buSzTx/>
              <a:buFontTx/>
              <a:defRPr/>
            </a:pPr>
            <a:r>
              <a:rPr lang="en-US" altLang="zh-CN" sz="3200" dirty="0">
                <a:effectLst>
                  <a:outerShdw blurRad="38100" dist="38100" dir="2700000" algn="tl">
                    <a:srgbClr val="C0C0C0"/>
                  </a:outerShdw>
                </a:effectLst>
                <a:latin typeface="宋体" panose="02010600030101010101" pitchFamily="2" charset="-122"/>
                <a:ea typeface="宋体" panose="02010600030101010101" pitchFamily="2" charset="-122"/>
                <a:cs typeface="宋体" panose="02010600030101010101" pitchFamily="2" charset="-122"/>
                <a:sym typeface="+mn-ea"/>
              </a:rPr>
              <a:t>使用程序设计语言访问SQL</a:t>
            </a:r>
            <a:endParaRPr lang="en-US" altLang="zh-CN" sz="3200" dirty="0">
              <a:effectLst>
                <a:outerShdw blurRad="38100" dist="38100" dir="2700000" algn="tl">
                  <a:srgbClr val="C0C0C0"/>
                </a:outerShdw>
              </a:effectLst>
              <a:latin typeface="宋体" panose="02010600030101010101" pitchFamily="2" charset="-122"/>
              <a:ea typeface="宋体" panose="02010600030101010101" pitchFamily="2" charset="-122"/>
              <a:cs typeface="宋体" panose="02010600030101010101" pitchFamily="2" charset="-122"/>
            </a:endParaRPr>
          </a:p>
        </p:txBody>
      </p:sp>
      <p:sp>
        <p:nvSpPr>
          <p:cNvPr id="7171" name="Rectangle 3"/>
          <p:cNvSpPr>
            <a:spLocks noGrp="1" noChangeArrowheads="1"/>
          </p:cNvSpPr>
          <p:nvPr>
            <p:ph type="body" idx="1"/>
          </p:nvPr>
        </p:nvSpPr>
        <p:spPr>
          <a:xfrm>
            <a:off x="1100831" y="1748663"/>
            <a:ext cx="7253056" cy="4341813"/>
          </a:xfrm>
        </p:spPr>
        <p:txBody>
          <a:bodyPr/>
          <a:lstStyle/>
          <a:p>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动态</a:t>
            </a:r>
            <a:r>
              <a:rPr lang="en-US" altLang="zh-CN" sz="2400" b="1" dirty="0">
                <a:solidFill>
                  <a:srgbClr val="FF0000"/>
                </a:solidFill>
                <a:latin typeface="宋体" panose="02010600030101010101" pitchFamily="2" charset="-122"/>
                <a:ea typeface="宋体" panose="02010600030101010101" pitchFamily="2" charset="-122"/>
                <a:cs typeface="宋体" panose="02010600030101010101" pitchFamily="2" charset="-122"/>
              </a:rPr>
              <a:t>SQL</a:t>
            </a:r>
            <a:r>
              <a:rPr lang="en-US" altLang="en-US" sz="2400" dirty="0">
                <a:latin typeface="宋体" panose="02010600030101010101" pitchFamily="2" charset="-122"/>
                <a:ea typeface="宋体" panose="02010600030101010101" pitchFamily="2" charset="-122"/>
                <a:cs typeface="宋体" panose="02010600030101010101" pitchFamily="2" charset="-122"/>
              </a:rPr>
              <a:t> -- </a:t>
            </a:r>
            <a:r>
              <a:rPr lang="zh-CN" altLang="en-US" sz="2400" dirty="0">
                <a:latin typeface="宋体" panose="02010600030101010101" pitchFamily="2" charset="-122"/>
                <a:ea typeface="宋体" panose="02010600030101010101" pitchFamily="2" charset="-122"/>
                <a:cs typeface="宋体" panose="02010600030101010101" pitchFamily="2" charset="-122"/>
              </a:rPr>
              <a:t>编程语言可以通过一组函数或方法来连接到数据库服务器并与之通信。</a:t>
            </a:r>
            <a:endParaRPr lang="en-US" altLang="en-US" sz="2400" dirty="0">
              <a:latin typeface="宋体" panose="02010600030101010101" pitchFamily="2" charset="-122"/>
              <a:ea typeface="宋体" panose="02010600030101010101" pitchFamily="2" charset="-122"/>
              <a:cs typeface="宋体" panose="02010600030101010101" pitchFamily="2" charset="-122"/>
            </a:endParaRPr>
          </a:p>
          <a:p>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嵌入式</a:t>
            </a:r>
            <a:r>
              <a:rPr lang="en-US"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SQL</a:t>
            </a:r>
            <a:r>
              <a:rPr lang="en-US" altLang="en-US" sz="2400" dirty="0">
                <a:latin typeface="宋体" panose="02010600030101010101" pitchFamily="2" charset="-122"/>
                <a:ea typeface="宋体" panose="02010600030101010101" pitchFamily="2" charset="-122"/>
                <a:cs typeface="宋体" panose="02010600030101010101" pitchFamily="2" charset="-122"/>
              </a:rPr>
              <a:t> -- </a:t>
            </a:r>
            <a:r>
              <a:rPr lang="zh-CN" altLang="en-US" sz="2400" dirty="0">
                <a:latin typeface="宋体" panose="02010600030101010101" pitchFamily="2" charset="-122"/>
                <a:ea typeface="宋体" panose="02010600030101010101" pitchFamily="2" charset="-122"/>
                <a:cs typeface="宋体" panose="02010600030101010101" pitchFamily="2" charset="-122"/>
              </a:rPr>
              <a:t>提供一种用于程序与数据库服务器进行交互的方式</a:t>
            </a:r>
            <a:r>
              <a:rPr lang="en-US" altLang="en-US" sz="2400" dirty="0">
                <a:latin typeface="宋体" panose="02010600030101010101" pitchFamily="2" charset="-122"/>
                <a:ea typeface="宋体" panose="02010600030101010101" pitchFamily="2" charset="-122"/>
                <a:cs typeface="宋体" panose="02010600030101010101" pitchFamily="2" charset="-122"/>
              </a:rPr>
              <a:t>. </a:t>
            </a:r>
            <a:r>
              <a:rPr lang="en-US" altLang="en-US" sz="1700" dirty="0"/>
              <a:t> </a:t>
            </a:r>
            <a:endParaRPr lang="en-US" altLang="en-US" sz="1700" dirty="0"/>
          </a:p>
          <a:p>
            <a:pPr lvl="1"/>
            <a:r>
              <a:rPr lang="en-US" altLang="en-US" sz="1700" dirty="0"/>
              <a:t> </a:t>
            </a:r>
            <a:r>
              <a:rPr lang="zh-CN" altLang="en-US" sz="2200" dirty="0">
                <a:latin typeface="宋体" panose="02010600030101010101" pitchFamily="2" charset="-122"/>
                <a:ea typeface="宋体" panose="02010600030101010101" pitchFamily="2" charset="-122"/>
                <a:cs typeface="宋体" panose="02010600030101010101" pitchFamily="2" charset="-122"/>
              </a:rPr>
              <a:t>编译时，将SQL命令请求转换为函数调用</a:t>
            </a:r>
            <a:endParaRPr lang="en-US" altLang="en-US" sz="2200" dirty="0">
              <a:latin typeface="宋体" panose="02010600030101010101" pitchFamily="2" charset="-122"/>
              <a:ea typeface="宋体" panose="02010600030101010101" pitchFamily="2" charset="-122"/>
              <a:cs typeface="宋体" panose="02010600030101010101" pitchFamily="2" charset="-122"/>
            </a:endParaRPr>
          </a:p>
          <a:p>
            <a:pPr lvl="1"/>
            <a:r>
              <a:rPr lang="zh-CN" altLang="en-US" sz="2200" dirty="0">
                <a:latin typeface="宋体" panose="02010600030101010101" pitchFamily="2" charset="-122"/>
                <a:ea typeface="宋体" panose="02010600030101010101" pitchFamily="2" charset="-122"/>
                <a:cs typeface="宋体" panose="02010600030101010101" pitchFamily="2" charset="-122"/>
              </a:rPr>
              <a:t>运行时，这些函数调用使用提供动态</a:t>
            </a:r>
            <a:r>
              <a:rPr lang="en-US" altLang="zh-CN" sz="2200" dirty="0">
                <a:latin typeface="宋体" panose="02010600030101010101" pitchFamily="2" charset="-122"/>
                <a:ea typeface="宋体" panose="02010600030101010101" pitchFamily="2" charset="-122"/>
                <a:cs typeface="宋体" panose="02010600030101010101" pitchFamily="2" charset="-122"/>
              </a:rPr>
              <a:t>SQL</a:t>
            </a:r>
            <a:r>
              <a:rPr lang="zh-CN" altLang="en-US" sz="2200" dirty="0">
                <a:latin typeface="宋体" panose="02010600030101010101" pitchFamily="2" charset="-122"/>
                <a:ea typeface="宋体" panose="02010600030101010101" pitchFamily="2" charset="-122"/>
                <a:cs typeface="宋体" panose="02010600030101010101" pitchFamily="2" charset="-122"/>
              </a:rPr>
              <a:t>设施的</a:t>
            </a:r>
            <a:r>
              <a:rPr lang="en-US" altLang="zh-CN" sz="2200" dirty="0">
                <a:latin typeface="宋体" panose="02010600030101010101" pitchFamily="2" charset="-122"/>
                <a:ea typeface="宋体" panose="02010600030101010101" pitchFamily="2" charset="-122"/>
                <a:cs typeface="宋体" panose="02010600030101010101" pitchFamily="2" charset="-122"/>
              </a:rPr>
              <a:t>API</a:t>
            </a:r>
            <a:r>
              <a:rPr lang="zh-CN" altLang="en-US" sz="2200" dirty="0">
                <a:latin typeface="宋体" panose="02010600030101010101" pitchFamily="2" charset="-122"/>
                <a:ea typeface="宋体" panose="02010600030101010101" pitchFamily="2" charset="-122"/>
                <a:cs typeface="宋体" panose="02010600030101010101" pitchFamily="2" charset="-122"/>
              </a:rPr>
              <a:t>连接到数据库</a:t>
            </a:r>
            <a:endParaRPr lang="zh-CN" altLang="en-US" sz="2200" dirty="0">
              <a:latin typeface="宋体" panose="02010600030101010101" pitchFamily="2" charset="-122"/>
              <a:ea typeface="宋体" panose="02010600030101010101" pitchFamily="2" charset="-122"/>
              <a:cs typeface="宋体" panose="02010600030101010101" pitchFamily="2" charset="-122"/>
            </a:endParaRPr>
          </a:p>
        </p:txBody>
      </p:sp>
      <p:sp>
        <p:nvSpPr>
          <p:cNvPr id="7172" name="Rectangle 4"/>
          <p:cNvSpPr>
            <a:spLocks noChangeArrowheads="1"/>
          </p:cNvSpPr>
          <p:nvPr/>
        </p:nvSpPr>
        <p:spPr bwMode="auto">
          <a:xfrm>
            <a:off x="1435100" y="-76358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7173" name="TextBox 4"/>
          <p:cNvSpPr txBox="1">
            <a:spLocks noChangeArrowheads="1"/>
          </p:cNvSpPr>
          <p:nvPr/>
        </p:nvSpPr>
        <p:spPr bwMode="auto">
          <a:xfrm>
            <a:off x="768351" y="1030288"/>
            <a:ext cx="7585536"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zh-CN" altLang="en-US" sz="2800" dirty="0">
                <a:solidFill>
                  <a:schemeClr val="tx1"/>
                </a:solidFill>
                <a:latin typeface="宋体" panose="02010600030101010101" pitchFamily="2" charset="-122"/>
                <a:ea typeface="宋体" panose="02010600030101010101" pitchFamily="2" charset="-122"/>
                <a:cs typeface="宋体" panose="02010600030101010101" pitchFamily="2" charset="-122"/>
              </a:rPr>
              <a:t>编程语言访问</a:t>
            </a:r>
            <a:r>
              <a:rPr lang="en-US" altLang="zh-CN" sz="2800" dirty="0">
                <a:solidFill>
                  <a:schemeClr val="tx1"/>
                </a:solidFill>
                <a:latin typeface="宋体" panose="02010600030101010101" pitchFamily="2" charset="-122"/>
                <a:ea typeface="宋体" panose="02010600030101010101" pitchFamily="2" charset="-122"/>
                <a:cs typeface="宋体" panose="02010600030101010101" pitchFamily="2" charset="-122"/>
              </a:rPr>
              <a:t>SQL</a:t>
            </a:r>
            <a:r>
              <a:rPr lang="zh-CN" altLang="en-US" sz="2800" dirty="0">
                <a:solidFill>
                  <a:schemeClr val="tx1"/>
                </a:solidFill>
                <a:latin typeface="宋体" panose="02010600030101010101" pitchFamily="2" charset="-122"/>
                <a:ea typeface="宋体" panose="02010600030101010101" pitchFamily="2" charset="-122"/>
                <a:cs typeface="宋体" panose="02010600030101010101" pitchFamily="2" charset="-122"/>
              </a:rPr>
              <a:t>有两种方式：</a:t>
            </a:r>
            <a:endParaRPr lang="zh-CN" altLang="en-US" sz="2800"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The Power of Recursion</a:t>
            </a:r>
            <a:endParaRPr lang="en-US" altLang="en-US">
              <a:effectLst>
                <a:outerShdw blurRad="38100" dist="38100" dir="2700000" algn="tl">
                  <a:srgbClr val="C0C0C0"/>
                </a:outerShdw>
              </a:effectLst>
            </a:endParaRPr>
          </a:p>
        </p:txBody>
      </p:sp>
      <p:sp>
        <p:nvSpPr>
          <p:cNvPr id="56323" name="Rectangle 3"/>
          <p:cNvSpPr>
            <a:spLocks noGrp="1" noChangeArrowheads="1"/>
          </p:cNvSpPr>
          <p:nvPr>
            <p:ph type="body" idx="1"/>
          </p:nvPr>
        </p:nvSpPr>
        <p:spPr>
          <a:xfrm>
            <a:off x="768350" y="1165225"/>
            <a:ext cx="7621048" cy="5237163"/>
          </a:xfrm>
        </p:spPr>
        <p:txBody>
          <a:bodyPr/>
          <a:lstStyle/>
          <a:p>
            <a:r>
              <a:rPr lang="en-US" altLang="en-US" dirty="0"/>
              <a:t>Recursive views make it possible to write queries, such as transitive closure queries, that cannot be written without recursion or iteration.</a:t>
            </a:r>
            <a:endParaRPr lang="en-US" altLang="en-US" dirty="0"/>
          </a:p>
          <a:p>
            <a:pPr lvl="1"/>
            <a:r>
              <a:rPr lang="en-US" altLang="en-US" dirty="0">
                <a:ea typeface="MS PGothic" panose="020B0600070205080204" pitchFamily="34" charset="-128"/>
              </a:rPr>
              <a:t>Intuition:  Without recursion, a non-recursive non-iterative program can perform only a fixed number of joins of </a:t>
            </a:r>
            <a:r>
              <a:rPr lang="en-US" altLang="en-US" i="1" dirty="0" err="1">
                <a:ea typeface="MS PGothic" panose="020B0600070205080204" pitchFamily="34" charset="-128"/>
              </a:rPr>
              <a:t>prereq</a:t>
            </a:r>
            <a:r>
              <a:rPr lang="en-US" altLang="en-US" dirty="0">
                <a:ea typeface="MS PGothic" panose="020B0600070205080204" pitchFamily="34" charset="-128"/>
              </a:rPr>
              <a:t> with itself</a:t>
            </a:r>
            <a:endParaRPr lang="en-US" altLang="en-US" dirty="0">
              <a:ea typeface="MS PGothic" panose="020B0600070205080204" pitchFamily="34" charset="-128"/>
            </a:endParaRPr>
          </a:p>
          <a:p>
            <a:pPr lvl="2"/>
            <a:r>
              <a:rPr lang="en-US" altLang="en-US" dirty="0">
                <a:ea typeface="MS PGothic" panose="020B0600070205080204" pitchFamily="34" charset="-128"/>
              </a:rPr>
              <a:t>This can give only a fixed number of levels of managers</a:t>
            </a:r>
            <a:endParaRPr lang="en-US" altLang="en-US" dirty="0">
              <a:ea typeface="MS PGothic" panose="020B0600070205080204" pitchFamily="34" charset="-128"/>
            </a:endParaRPr>
          </a:p>
          <a:p>
            <a:pPr lvl="2"/>
            <a:r>
              <a:rPr lang="en-US" altLang="en-US" dirty="0">
                <a:ea typeface="MS PGothic" panose="020B0600070205080204" pitchFamily="34" charset="-128"/>
              </a:rPr>
              <a:t>Given a fixed non-recursive query, we can construct a database with a greater number of levels of prerequisites on which the query will not work</a:t>
            </a:r>
            <a:endParaRPr lang="en-US" altLang="en-US" dirty="0">
              <a:ea typeface="MS PGothic" panose="020B0600070205080204" pitchFamily="34" charset="-128"/>
            </a:endParaRPr>
          </a:p>
          <a:p>
            <a:pPr lvl="2"/>
            <a:r>
              <a:rPr lang="en-US" altLang="en-US" dirty="0">
                <a:ea typeface="MS PGothic" panose="020B0600070205080204" pitchFamily="34" charset="-128"/>
              </a:rPr>
              <a:t>Alternative: write a procedure to iterate as many times as required</a:t>
            </a:r>
            <a:endParaRPr lang="en-US" altLang="en-US" dirty="0">
              <a:ea typeface="MS PGothic" panose="020B0600070205080204" pitchFamily="34" charset="-128"/>
            </a:endParaRPr>
          </a:p>
          <a:p>
            <a:pPr lvl="3"/>
            <a:r>
              <a:rPr lang="en-US" altLang="en-US" dirty="0">
                <a:ea typeface="MS PGothic" panose="020B0600070205080204" pitchFamily="34" charset="-128"/>
              </a:rPr>
              <a:t>See procedure </a:t>
            </a:r>
            <a:r>
              <a:rPr lang="en-US" altLang="en-US" i="1" dirty="0" err="1">
                <a:ea typeface="MS PGothic" panose="020B0600070205080204" pitchFamily="34" charset="-128"/>
              </a:rPr>
              <a:t>findAllPrereqs</a:t>
            </a:r>
            <a:r>
              <a:rPr lang="en-US" altLang="en-US" dirty="0">
                <a:ea typeface="MS PGothic" panose="020B0600070205080204" pitchFamily="34" charset="-128"/>
              </a:rPr>
              <a:t> in book</a:t>
            </a:r>
            <a:endParaRPr lang="en-US" altLang="en-US" dirty="0">
              <a:ea typeface="MS PGothic" panose="020B0600070205080204" pitchFamily="34" charset="-128"/>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The Power of Recursion</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093790"/>
            <a:ext cx="7638802" cy="4903787"/>
          </a:xfrm>
        </p:spPr>
        <p:txBody>
          <a:bodyPr lIns="91440"/>
          <a:lstStyle/>
          <a:p>
            <a:r>
              <a:rPr lang="en-US" altLang="en-US" dirty="0"/>
              <a:t>Computing transitive closure using iteration, adding successive tuples to </a:t>
            </a:r>
            <a:r>
              <a:rPr lang="en-US" altLang="en-US" i="1" dirty="0" err="1"/>
              <a:t>rec_prereq</a:t>
            </a:r>
            <a:endParaRPr lang="en-US" altLang="en-US" i="1" dirty="0"/>
          </a:p>
          <a:p>
            <a:pPr lvl="1"/>
            <a:r>
              <a:rPr lang="en-US" altLang="en-US" dirty="0">
                <a:ea typeface="MS PGothic" panose="020B0600070205080204" pitchFamily="34" charset="-128"/>
              </a:rPr>
              <a:t>The next slide shows a </a:t>
            </a:r>
            <a:r>
              <a:rPr lang="en-US" altLang="en-US" i="1" dirty="0" err="1">
                <a:ea typeface="MS PGothic" panose="020B0600070205080204" pitchFamily="34" charset="-128"/>
              </a:rPr>
              <a:t>prereq</a:t>
            </a:r>
            <a:r>
              <a:rPr lang="en-US" altLang="en-US" dirty="0">
                <a:ea typeface="MS PGothic" panose="020B0600070205080204" pitchFamily="34" charset="-128"/>
              </a:rPr>
              <a:t> relation</a:t>
            </a:r>
            <a:endParaRPr lang="en-US" altLang="en-US" dirty="0">
              <a:ea typeface="MS PGothic" panose="020B0600070205080204" pitchFamily="34" charset="-128"/>
            </a:endParaRPr>
          </a:p>
          <a:p>
            <a:pPr lvl="1"/>
            <a:r>
              <a:rPr lang="en-US" altLang="en-US" dirty="0">
                <a:ea typeface="MS PGothic" panose="020B0600070205080204" pitchFamily="34" charset="-128"/>
              </a:rPr>
              <a:t>Each step of the iterative process constructs an extended version of </a:t>
            </a:r>
            <a:r>
              <a:rPr lang="en-US" altLang="en-US" i="1" dirty="0" err="1">
                <a:ea typeface="MS PGothic" panose="020B0600070205080204" pitchFamily="34" charset="-128"/>
              </a:rPr>
              <a:t>rec_prereq</a:t>
            </a:r>
            <a:r>
              <a:rPr lang="en-US" altLang="en-US" i="1" dirty="0">
                <a:ea typeface="MS PGothic" panose="020B0600070205080204" pitchFamily="34" charset="-128"/>
              </a:rPr>
              <a:t> </a:t>
            </a:r>
            <a:r>
              <a:rPr lang="en-US" altLang="en-US" dirty="0">
                <a:ea typeface="MS PGothic" panose="020B0600070205080204" pitchFamily="34" charset="-128"/>
              </a:rPr>
              <a:t>from its recursive definition.  </a:t>
            </a:r>
            <a:endParaRPr lang="en-US" altLang="en-US" dirty="0">
              <a:ea typeface="MS PGothic" panose="020B0600070205080204" pitchFamily="34" charset="-128"/>
            </a:endParaRPr>
          </a:p>
          <a:p>
            <a:pPr lvl="1"/>
            <a:r>
              <a:rPr lang="en-US" altLang="en-US" dirty="0">
                <a:ea typeface="MS PGothic" panose="020B0600070205080204" pitchFamily="34" charset="-128"/>
              </a:rPr>
              <a:t>The final result is called the </a:t>
            </a:r>
            <a:r>
              <a:rPr lang="en-US" altLang="en-US" i="1" dirty="0">
                <a:ea typeface="MS PGothic" panose="020B0600070205080204" pitchFamily="34" charset="-128"/>
              </a:rPr>
              <a:t>fixed point </a:t>
            </a:r>
            <a:r>
              <a:rPr lang="en-US" altLang="en-US" dirty="0">
                <a:ea typeface="MS PGothic" panose="020B0600070205080204" pitchFamily="34" charset="-128"/>
              </a:rPr>
              <a:t> of the recursive view definition.</a:t>
            </a:r>
            <a:endParaRPr lang="en-US" altLang="en-US" dirty="0">
              <a:ea typeface="MS PGothic" panose="020B0600070205080204" pitchFamily="34" charset="-128"/>
            </a:endParaRPr>
          </a:p>
          <a:p>
            <a:r>
              <a:rPr lang="en-US" altLang="en-US" dirty="0"/>
              <a:t>Recursive views are required to be </a:t>
            </a:r>
            <a:r>
              <a:rPr lang="en-US" altLang="en-US" b="1" dirty="0">
                <a:solidFill>
                  <a:srgbClr val="002060"/>
                </a:solidFill>
              </a:rPr>
              <a:t>monotonic</a:t>
            </a:r>
            <a:r>
              <a:rPr lang="en-US" altLang="en-US" i="1" dirty="0"/>
              <a:t>.  </a:t>
            </a:r>
            <a:r>
              <a:rPr lang="en-US" altLang="en-US" dirty="0"/>
              <a:t>That is, if we add tuples to </a:t>
            </a:r>
            <a:r>
              <a:rPr lang="en-US" altLang="en-US" i="1" dirty="0" err="1"/>
              <a:t>prereq</a:t>
            </a:r>
            <a:r>
              <a:rPr lang="en-US" altLang="en-US" dirty="0"/>
              <a:t> the view </a:t>
            </a:r>
            <a:r>
              <a:rPr lang="en-US" altLang="en-US" i="1" dirty="0" err="1"/>
              <a:t>rec_prereq</a:t>
            </a:r>
            <a:r>
              <a:rPr lang="en-US" altLang="en-US" i="1" dirty="0"/>
              <a:t> </a:t>
            </a:r>
            <a:r>
              <a:rPr lang="en-US" altLang="en-US" dirty="0"/>
              <a:t>contains all of the tuples it contained before, plus possibly more</a:t>
            </a:r>
            <a:endParaRPr lang="en-US" altLang="en-US" dirty="0"/>
          </a:p>
          <a:p>
            <a:pPr indent="-365760"/>
            <a:endParaRPr lang="en-US" altLang="en-US" dirty="0"/>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962025" y="73025"/>
            <a:ext cx="8077200" cy="609600"/>
          </a:xfrm>
        </p:spPr>
        <p:txBody>
          <a:bodyPr/>
          <a:lstStyle/>
          <a:p>
            <a:pPr>
              <a:defRPr/>
            </a:pPr>
            <a:r>
              <a:rPr lang="en-US" altLang="en-US">
                <a:effectLst>
                  <a:outerShdw blurRad="38100" dist="38100" dir="2700000" algn="tl">
                    <a:srgbClr val="C0C0C0"/>
                  </a:outerShdw>
                </a:effectLst>
              </a:rPr>
              <a:t>Example of Fixed-Point Computation</a:t>
            </a:r>
            <a:endParaRPr lang="en-US" altLang="en-US">
              <a:effectLst>
                <a:outerShdw blurRad="38100" dist="38100" dir="2700000" algn="tl">
                  <a:srgbClr val="C0C0C0"/>
                </a:outerShdw>
              </a:effectLst>
            </a:endParaRPr>
          </a:p>
        </p:txBody>
      </p:sp>
      <p:pic>
        <p:nvPicPr>
          <p:cNvPr id="58371" name="Picture 2" descr="C:\Users\as668\Desktop\Judi\5_15.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11363" y="3540125"/>
            <a:ext cx="537686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2" name="Picture 5" descr="C:\Users\as668\Desktop\Judi\5_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6500" y="1198563"/>
            <a:ext cx="1990725" cy="203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ctrTitle"/>
          </p:nvPr>
        </p:nvSpPr>
        <p:spPr>
          <a:noFill/>
          <a:extLst>
            <a:ext uri="{909E8E84-426E-40DD-AFC4-6F175D3DCCD1}">
              <a14:hiddenFill xmlns:a14="http://schemas.microsoft.com/office/drawing/2010/main">
                <a:solidFill>
                  <a:srgbClr val="FFFFFF"/>
                </a:solidFill>
              </a14:hiddenFill>
            </a:ext>
          </a:extLst>
        </p:spPr>
        <p:txBody>
          <a:bodyPr/>
          <a:lstStyle/>
          <a:p>
            <a:r>
              <a:rPr lang="zh-CN" altLang="en-US">
                <a:effectLst/>
              </a:rPr>
              <a:t>高级聚集</a:t>
            </a:r>
            <a:r>
              <a:rPr lang="zh-CN" altLang="en-US">
                <a:effectLst/>
              </a:rPr>
              <a:t>特性</a:t>
            </a:r>
            <a:endParaRPr lang="zh-CN" altLang="en-US">
              <a:effectLs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idx="4294967295"/>
          </p:nvPr>
        </p:nvSpPr>
        <p:spPr/>
        <p:txBody>
          <a:bodyPr/>
          <a:lstStyle/>
          <a:p>
            <a:pPr>
              <a:defRPr/>
            </a:pPr>
            <a:r>
              <a:rPr lang="en-US">
                <a:ea typeface="+mj-ea"/>
              </a:rPr>
              <a:t>Ranking</a:t>
            </a:r>
            <a:endParaRPr lang="en-US">
              <a:ea typeface="+mj-ea"/>
            </a:endParaRPr>
          </a:p>
        </p:txBody>
      </p:sp>
      <p:sp>
        <p:nvSpPr>
          <p:cNvPr id="44035" name="Rectangle 3"/>
          <p:cNvSpPr>
            <a:spLocks noGrp="1" noChangeArrowheads="1"/>
          </p:cNvSpPr>
          <p:nvPr>
            <p:ph type="body" idx="4294967295"/>
          </p:nvPr>
        </p:nvSpPr>
        <p:spPr>
          <a:xfrm>
            <a:off x="768350" y="1109709"/>
            <a:ext cx="8021638" cy="5349829"/>
          </a:xfrm>
        </p:spPr>
        <p:txBody>
          <a:bodyPr/>
          <a:lstStyle/>
          <a:p>
            <a:pPr>
              <a:buSzPct val="110000"/>
              <a:buFont typeface="Wingdings" panose="05000000000000000000" pitchFamily="2" charset="2"/>
              <a:buChar char="§"/>
            </a:pPr>
            <a:r>
              <a:rPr lang="en-US" altLang="en-US" dirty="0"/>
              <a:t>Ranking is done in conjunction with an order by specification. </a:t>
            </a:r>
            <a:endParaRPr lang="en-US" altLang="en-US" dirty="0"/>
          </a:p>
          <a:p>
            <a:pPr>
              <a:buSzPct val="110000"/>
              <a:buFont typeface="Wingdings" panose="05000000000000000000" pitchFamily="2" charset="2"/>
              <a:buChar char="§"/>
            </a:pPr>
            <a:r>
              <a:rPr lang="en-US" altLang="en-US" dirty="0"/>
              <a:t>Suppose we are given a relation </a:t>
            </a:r>
            <a:br>
              <a:rPr lang="en-US" altLang="en-US" dirty="0"/>
            </a:br>
            <a:r>
              <a:rPr lang="en-US" altLang="en-US" dirty="0"/>
              <a:t>       </a:t>
            </a:r>
            <a:r>
              <a:rPr lang="en-US" altLang="en-US" i="1" dirty="0" err="1"/>
              <a:t>student_grades</a:t>
            </a:r>
            <a:r>
              <a:rPr lang="en-US" altLang="en-US" i="1" dirty="0"/>
              <a:t>(ID, GPA) </a:t>
            </a:r>
            <a:br>
              <a:rPr lang="en-US" altLang="en-US" i="1" dirty="0"/>
            </a:br>
            <a:r>
              <a:rPr lang="en-US" altLang="en-US" dirty="0"/>
              <a:t>giving the grade-point average of each student</a:t>
            </a:r>
            <a:endParaRPr lang="en-US" altLang="en-US" dirty="0"/>
          </a:p>
          <a:p>
            <a:pPr>
              <a:buSzPct val="110000"/>
              <a:buFont typeface="Wingdings" panose="05000000000000000000" pitchFamily="2" charset="2"/>
              <a:buChar char="§"/>
            </a:pPr>
            <a:r>
              <a:rPr lang="en-US" altLang="en-US" dirty="0"/>
              <a:t>Find the rank of each student.</a:t>
            </a:r>
            <a:endParaRPr lang="en-US" altLang="en-US" dirty="0"/>
          </a:p>
          <a:p>
            <a:pPr>
              <a:buSzPct val="110000"/>
              <a:buFont typeface="Wingdings" panose="05000000000000000000" pitchFamily="2" charset="2"/>
              <a:buChar char="§"/>
            </a:pPr>
            <a:r>
              <a:rPr lang="en-US" altLang="en-US" dirty="0"/>
              <a:t>	       </a:t>
            </a:r>
            <a:r>
              <a:rPr lang="en-US" altLang="en-US" b="1" dirty="0"/>
              <a:t>select </a:t>
            </a:r>
            <a:r>
              <a:rPr lang="en-US" altLang="en-US" i="1" dirty="0"/>
              <a:t>ID</a:t>
            </a:r>
            <a:r>
              <a:rPr lang="en-US" altLang="en-US" dirty="0"/>
              <a:t>, </a:t>
            </a:r>
            <a:r>
              <a:rPr lang="en-US" altLang="en-US" b="1" dirty="0"/>
              <a:t>rank</a:t>
            </a:r>
            <a:r>
              <a:rPr lang="en-US" altLang="en-US" dirty="0"/>
              <a:t>() </a:t>
            </a:r>
            <a:r>
              <a:rPr lang="en-US" altLang="en-US" b="1" dirty="0"/>
              <a:t>over </a:t>
            </a:r>
            <a:r>
              <a:rPr lang="en-US" altLang="en-US" dirty="0"/>
              <a:t>(</a:t>
            </a:r>
            <a:r>
              <a:rPr lang="en-US" altLang="en-US" b="1" dirty="0"/>
              <a:t>order by </a:t>
            </a:r>
            <a:r>
              <a:rPr lang="en-US" altLang="en-US" i="1" dirty="0"/>
              <a:t>GPA</a:t>
            </a:r>
            <a:r>
              <a:rPr lang="en-US" altLang="en-US" dirty="0"/>
              <a:t> </a:t>
            </a:r>
            <a:r>
              <a:rPr lang="en-US" altLang="en-US" b="1" dirty="0" err="1"/>
              <a:t>desc</a:t>
            </a:r>
            <a:r>
              <a:rPr lang="en-US" altLang="en-US" b="1" dirty="0"/>
              <a:t>) as </a:t>
            </a:r>
            <a:r>
              <a:rPr lang="en-US" altLang="en-US" i="1" dirty="0" err="1"/>
              <a:t>s_rank</a:t>
            </a:r>
            <a:br>
              <a:rPr lang="en-US" altLang="en-US" dirty="0"/>
            </a:br>
            <a:r>
              <a:rPr lang="en-US" altLang="en-US" dirty="0"/>
              <a:t>       </a:t>
            </a:r>
            <a:r>
              <a:rPr lang="en-US" altLang="en-US" b="1" dirty="0"/>
              <a:t>from </a:t>
            </a:r>
            <a:r>
              <a:rPr lang="en-US" altLang="en-US" i="1" dirty="0" err="1"/>
              <a:t>student_grades</a:t>
            </a:r>
            <a:endParaRPr lang="en-US" altLang="en-US" i="1" dirty="0"/>
          </a:p>
          <a:p>
            <a:pPr>
              <a:buSzPct val="110000"/>
              <a:buFont typeface="Wingdings" panose="05000000000000000000" pitchFamily="2" charset="2"/>
              <a:buChar char="§"/>
            </a:pPr>
            <a:r>
              <a:rPr lang="en-US" altLang="en-US" dirty="0"/>
              <a:t>An extra </a:t>
            </a:r>
            <a:r>
              <a:rPr lang="en-US" altLang="en-US" b="1" dirty="0"/>
              <a:t>order by </a:t>
            </a:r>
            <a:r>
              <a:rPr lang="en-US" altLang="en-US" dirty="0"/>
              <a:t>clause is needed to get them in sorted order</a:t>
            </a:r>
            <a:endParaRPr lang="en-US" altLang="en-US" dirty="0"/>
          </a:p>
          <a:p>
            <a:pPr>
              <a:buFont typeface="Monotype Sorts" pitchFamily="-65" charset="2"/>
              <a:buNone/>
            </a:pPr>
            <a:r>
              <a:rPr lang="en-US" altLang="en-US" dirty="0"/>
              <a:t>	       </a:t>
            </a:r>
            <a:r>
              <a:rPr lang="en-US" altLang="en-US" b="1" dirty="0"/>
              <a:t>select </a:t>
            </a:r>
            <a:r>
              <a:rPr lang="en-US" altLang="en-US" i="1" dirty="0"/>
              <a:t>ID</a:t>
            </a:r>
            <a:r>
              <a:rPr lang="en-US" altLang="en-US" dirty="0"/>
              <a:t>, </a:t>
            </a:r>
            <a:r>
              <a:rPr lang="en-US" altLang="en-US" b="1" dirty="0"/>
              <a:t>rank</a:t>
            </a:r>
            <a:r>
              <a:rPr lang="en-US" altLang="en-US" dirty="0"/>
              <a:t>() </a:t>
            </a:r>
            <a:r>
              <a:rPr lang="en-US" altLang="en-US" b="1" dirty="0"/>
              <a:t>over </a:t>
            </a:r>
            <a:r>
              <a:rPr lang="en-US" altLang="en-US" dirty="0"/>
              <a:t>(</a:t>
            </a:r>
            <a:r>
              <a:rPr lang="en-US" altLang="en-US" b="1" dirty="0"/>
              <a:t>order by </a:t>
            </a:r>
            <a:r>
              <a:rPr lang="en-US" altLang="en-US" i="1" dirty="0"/>
              <a:t>GPA</a:t>
            </a:r>
            <a:r>
              <a:rPr lang="en-US" altLang="en-US" dirty="0"/>
              <a:t> </a:t>
            </a:r>
            <a:r>
              <a:rPr lang="en-US" altLang="en-US" b="1" dirty="0" err="1"/>
              <a:t>desc</a:t>
            </a:r>
            <a:r>
              <a:rPr lang="en-US" altLang="en-US" b="1" dirty="0"/>
              <a:t>) as </a:t>
            </a:r>
            <a:r>
              <a:rPr lang="en-US" altLang="en-US" i="1" dirty="0" err="1"/>
              <a:t>s_rank</a:t>
            </a:r>
            <a:br>
              <a:rPr lang="en-US" altLang="en-US" dirty="0"/>
            </a:br>
            <a:r>
              <a:rPr lang="en-US" altLang="en-US" dirty="0"/>
              <a:t>       </a:t>
            </a:r>
            <a:r>
              <a:rPr lang="en-US" altLang="en-US" b="1" dirty="0"/>
              <a:t>from </a:t>
            </a:r>
            <a:r>
              <a:rPr lang="en-US" altLang="en-US" i="1" dirty="0" err="1"/>
              <a:t>student_grades</a:t>
            </a:r>
            <a:r>
              <a:rPr lang="en-US" altLang="en-US" i="1" dirty="0"/>
              <a:t> </a:t>
            </a:r>
            <a:br>
              <a:rPr lang="en-US" altLang="en-US" i="1" dirty="0"/>
            </a:br>
            <a:r>
              <a:rPr lang="en-US" altLang="en-US" i="1" dirty="0"/>
              <a:t>       </a:t>
            </a:r>
            <a:r>
              <a:rPr lang="en-US" altLang="en-US" b="1" dirty="0"/>
              <a:t>order by </a:t>
            </a:r>
            <a:r>
              <a:rPr lang="en-US" altLang="en-US" i="1" dirty="0" err="1"/>
              <a:t>s_rank</a:t>
            </a:r>
            <a:endParaRPr lang="en-US" altLang="en-US" i="1" dirty="0"/>
          </a:p>
          <a:p>
            <a:pPr>
              <a:buSzPct val="110000"/>
              <a:buFont typeface="Wingdings" panose="05000000000000000000" pitchFamily="2" charset="2"/>
              <a:buChar char="§"/>
            </a:pPr>
            <a:r>
              <a:rPr lang="en-US" altLang="en-US" dirty="0"/>
              <a:t>Ranking may leave gaps: e.g. if 2 students have the same top GPA, both have rank 1, and the next rank is 3</a:t>
            </a:r>
            <a:endParaRPr lang="en-US" altLang="en-US" dirty="0"/>
          </a:p>
          <a:p>
            <a:pPr lvl="1">
              <a:buSzPct val="110000"/>
              <a:buFont typeface="Arial" panose="020B0604020202020204" pitchFamily="34" charset="0"/>
              <a:buChar char="•"/>
            </a:pPr>
            <a:r>
              <a:rPr lang="en-US" altLang="en-US" b="1" dirty="0" err="1">
                <a:ea typeface="MS PGothic" panose="020B0600070205080204" pitchFamily="34" charset="-128"/>
              </a:rPr>
              <a:t>dense_rank</a:t>
            </a:r>
            <a:r>
              <a:rPr lang="en-US" altLang="en-US" b="1" dirty="0">
                <a:ea typeface="MS PGothic" panose="020B0600070205080204" pitchFamily="34" charset="-128"/>
              </a:rPr>
              <a:t> </a:t>
            </a:r>
            <a:r>
              <a:rPr lang="en-US" altLang="en-US" dirty="0">
                <a:ea typeface="MS PGothic" panose="020B0600070205080204" pitchFamily="34" charset="-128"/>
              </a:rPr>
              <a:t>does not leave gaps, so next dense rank would be 2</a:t>
            </a:r>
            <a:endParaRPr lang="en-US" altLang="en-US" b="1" dirty="0">
              <a:ea typeface="MS PGothic" panose="020B0600070205080204" pitchFamily="34" charset="-128"/>
            </a:endParaRPr>
          </a:p>
          <a:p>
            <a:pPr>
              <a:buFont typeface="Monotype Sorts" pitchFamily="-65" charset="2"/>
              <a:buNone/>
            </a:pPr>
            <a:endParaRPr lang="en-US" altLang="en-US" i="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Ranking</a:t>
            </a:r>
            <a:endParaRPr lang="en-IN" altLang="en-US">
              <a:effectLst/>
            </a:endParaRPr>
          </a:p>
        </p:txBody>
      </p:sp>
      <p:sp>
        <p:nvSpPr>
          <p:cNvPr id="45059" name="Rectangle 3"/>
          <p:cNvSpPr>
            <a:spLocks noGrp="1" noChangeArrowheads="1"/>
          </p:cNvSpPr>
          <p:nvPr>
            <p:ph type="body" idx="1"/>
          </p:nvPr>
        </p:nvSpPr>
        <p:spPr/>
        <p:txBody>
          <a:bodyPr/>
          <a:lstStyle/>
          <a:p>
            <a:r>
              <a:rPr lang="en-US" altLang="en-US" dirty="0"/>
              <a:t>Ranking can be done using basic SQL aggregation, but resultant query is very inefficient</a:t>
            </a:r>
            <a:endParaRPr lang="en-US" altLang="en-US" dirty="0"/>
          </a:p>
          <a:p>
            <a:pPr lvl="1">
              <a:buFont typeface="Monotype Sorts" pitchFamily="-65" charset="2"/>
              <a:buNone/>
            </a:pPr>
            <a:r>
              <a:rPr lang="en-IN" altLang="en-US" b="1" dirty="0">
                <a:ea typeface="MS PGothic" panose="020B0600070205080204" pitchFamily="34" charset="-128"/>
              </a:rPr>
              <a:t>    select </a:t>
            </a:r>
            <a:r>
              <a:rPr lang="en-IN" altLang="en-US" i="1" dirty="0">
                <a:ea typeface="MS PGothic" panose="020B0600070205080204" pitchFamily="34" charset="-128"/>
              </a:rPr>
              <a:t>ID</a:t>
            </a:r>
            <a:r>
              <a:rPr lang="en-IN" altLang="en-US" dirty="0">
                <a:ea typeface="MS PGothic" panose="020B0600070205080204" pitchFamily="34" charset="-128"/>
              </a:rPr>
              <a:t>, (1 + (</a:t>
            </a:r>
            <a:r>
              <a:rPr lang="en-IN" altLang="en-US" b="1" dirty="0">
                <a:ea typeface="MS PGothic" panose="020B0600070205080204" pitchFamily="34" charset="-128"/>
              </a:rPr>
              <a:t>select count</a:t>
            </a:r>
            <a:r>
              <a:rPr lang="en-IN" altLang="en-US" dirty="0">
                <a:ea typeface="MS PGothic" panose="020B0600070205080204" pitchFamily="34" charset="-128"/>
              </a:rPr>
              <a:t>(*)</a:t>
            </a:r>
            <a:br>
              <a:rPr lang="en-IN" altLang="en-US" dirty="0">
                <a:ea typeface="MS PGothic" panose="020B0600070205080204" pitchFamily="34" charset="-128"/>
              </a:rPr>
            </a:br>
            <a:r>
              <a:rPr lang="en-IN" altLang="en-US" dirty="0">
                <a:ea typeface="MS PGothic" panose="020B0600070205080204" pitchFamily="34" charset="-128"/>
              </a:rPr>
              <a:t>                         </a:t>
            </a:r>
            <a:r>
              <a:rPr lang="en-IN" altLang="en-US" b="1" dirty="0">
                <a:ea typeface="MS PGothic" panose="020B0600070205080204" pitchFamily="34" charset="-128"/>
              </a:rPr>
              <a:t>from </a:t>
            </a:r>
            <a:r>
              <a:rPr lang="en-IN" altLang="en-US" i="1" dirty="0" err="1">
                <a:ea typeface="MS PGothic" panose="020B0600070205080204" pitchFamily="34" charset="-128"/>
              </a:rPr>
              <a:t>student_grades</a:t>
            </a:r>
            <a:r>
              <a:rPr lang="en-IN" altLang="en-US" i="1" dirty="0">
                <a:ea typeface="MS PGothic" panose="020B0600070205080204" pitchFamily="34" charset="-128"/>
              </a:rPr>
              <a:t> B</a:t>
            </a:r>
            <a:br>
              <a:rPr lang="en-IN" altLang="en-US" i="1" dirty="0">
                <a:ea typeface="MS PGothic" panose="020B0600070205080204" pitchFamily="34" charset="-128"/>
              </a:rPr>
            </a:br>
            <a:r>
              <a:rPr lang="en-IN" altLang="en-US" i="1" dirty="0">
                <a:ea typeface="MS PGothic" panose="020B0600070205080204" pitchFamily="34" charset="-128"/>
              </a:rPr>
              <a:t>                         </a:t>
            </a:r>
            <a:r>
              <a:rPr lang="en-IN" altLang="en-US" b="1" dirty="0">
                <a:ea typeface="MS PGothic" panose="020B0600070205080204" pitchFamily="34" charset="-128"/>
              </a:rPr>
              <a:t>where </a:t>
            </a:r>
            <a:r>
              <a:rPr lang="en-IN" altLang="en-US" i="1" dirty="0">
                <a:ea typeface="MS PGothic" panose="020B0600070205080204" pitchFamily="34" charset="-128"/>
              </a:rPr>
              <a:t>B</a:t>
            </a:r>
            <a:r>
              <a:rPr lang="en-IN" altLang="en-US" dirty="0">
                <a:ea typeface="MS PGothic" panose="020B0600070205080204" pitchFamily="34" charset="-128"/>
              </a:rPr>
              <a:t>.</a:t>
            </a:r>
            <a:r>
              <a:rPr lang="en-IN" altLang="en-US" i="1" dirty="0">
                <a:ea typeface="MS PGothic" panose="020B0600070205080204" pitchFamily="34" charset="-128"/>
              </a:rPr>
              <a:t>GPA </a:t>
            </a:r>
            <a:r>
              <a:rPr lang="en-IN" altLang="en-US" dirty="0">
                <a:ea typeface="MS PGothic" panose="020B0600070205080204" pitchFamily="34" charset="-128"/>
              </a:rPr>
              <a:t>&gt; </a:t>
            </a:r>
            <a:r>
              <a:rPr lang="en-IN" altLang="en-US" i="1" dirty="0">
                <a:ea typeface="MS PGothic" panose="020B0600070205080204" pitchFamily="34" charset="-128"/>
              </a:rPr>
              <a:t>A</a:t>
            </a:r>
            <a:r>
              <a:rPr lang="en-IN" altLang="en-US" dirty="0">
                <a:ea typeface="MS PGothic" panose="020B0600070205080204" pitchFamily="34" charset="-128"/>
              </a:rPr>
              <a:t>.</a:t>
            </a:r>
            <a:r>
              <a:rPr lang="en-IN" altLang="en-US" i="1" dirty="0">
                <a:ea typeface="MS PGothic" panose="020B0600070205080204" pitchFamily="34" charset="-128"/>
              </a:rPr>
              <a:t>GPA</a:t>
            </a:r>
            <a:r>
              <a:rPr lang="en-IN" altLang="en-US" dirty="0">
                <a:ea typeface="MS PGothic" panose="020B0600070205080204" pitchFamily="34" charset="-128"/>
              </a:rPr>
              <a:t>)) </a:t>
            </a:r>
            <a:r>
              <a:rPr lang="en-IN" altLang="en-US" b="1" dirty="0">
                <a:ea typeface="MS PGothic" panose="020B0600070205080204" pitchFamily="34" charset="-128"/>
              </a:rPr>
              <a:t>as </a:t>
            </a:r>
            <a:r>
              <a:rPr lang="en-IN" altLang="en-US" i="1" dirty="0" err="1">
                <a:ea typeface="MS PGothic" panose="020B0600070205080204" pitchFamily="34" charset="-128"/>
              </a:rPr>
              <a:t>s_rank</a:t>
            </a:r>
            <a:br>
              <a:rPr lang="en-IN" altLang="en-US" i="1" dirty="0">
                <a:ea typeface="MS PGothic" panose="020B0600070205080204" pitchFamily="34" charset="-128"/>
              </a:rPr>
            </a:br>
            <a:r>
              <a:rPr lang="en-IN" altLang="en-US" b="1" dirty="0">
                <a:ea typeface="MS PGothic" panose="020B0600070205080204" pitchFamily="34" charset="-128"/>
              </a:rPr>
              <a:t>from </a:t>
            </a:r>
            <a:r>
              <a:rPr lang="en-IN" altLang="en-US" i="1" dirty="0" err="1">
                <a:ea typeface="MS PGothic" panose="020B0600070205080204" pitchFamily="34" charset="-128"/>
              </a:rPr>
              <a:t>student_grades</a:t>
            </a:r>
            <a:r>
              <a:rPr lang="en-IN" altLang="en-US" i="1" dirty="0">
                <a:ea typeface="MS PGothic" panose="020B0600070205080204" pitchFamily="34" charset="-128"/>
              </a:rPr>
              <a:t> A</a:t>
            </a:r>
            <a:br>
              <a:rPr lang="en-IN" altLang="en-US" i="1" dirty="0">
                <a:ea typeface="MS PGothic" panose="020B0600070205080204" pitchFamily="34" charset="-128"/>
              </a:rPr>
            </a:br>
            <a:r>
              <a:rPr lang="en-IN" altLang="en-US" b="1" dirty="0">
                <a:ea typeface="MS PGothic" panose="020B0600070205080204" pitchFamily="34" charset="-128"/>
              </a:rPr>
              <a:t>order by </a:t>
            </a:r>
            <a:r>
              <a:rPr lang="en-IN" altLang="en-US" i="1" dirty="0" err="1">
                <a:ea typeface="MS PGothic" panose="020B0600070205080204" pitchFamily="34" charset="-128"/>
              </a:rPr>
              <a:t>s_rank</a:t>
            </a:r>
            <a:r>
              <a:rPr lang="en-IN" altLang="en-US" dirty="0">
                <a:ea typeface="MS PGothic" panose="020B0600070205080204" pitchFamily="34" charset="-128"/>
              </a:rPr>
              <a:t>;</a:t>
            </a:r>
            <a:endParaRPr lang="en-IN" altLang="en-US" dirty="0">
              <a:ea typeface="MS PGothic" panose="020B0600070205080204" pitchFamily="34" charset="-128"/>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Ranking (Cont.)</a:t>
            </a:r>
            <a:endParaRPr lang="en-IN">
              <a:effectLst>
                <a:outerShdw blurRad="38100" dist="38100" dir="2700000" algn="tl">
                  <a:srgbClr val="C0C0C0"/>
                </a:outerShdw>
              </a:effectLst>
            </a:endParaRPr>
          </a:p>
        </p:txBody>
      </p:sp>
      <p:sp>
        <p:nvSpPr>
          <p:cNvPr id="46083" name="Rectangle 3"/>
          <p:cNvSpPr>
            <a:spLocks noGrp="1" noChangeArrowheads="1"/>
          </p:cNvSpPr>
          <p:nvPr>
            <p:ph type="body" idx="1"/>
          </p:nvPr>
        </p:nvSpPr>
        <p:spPr>
          <a:xfrm>
            <a:off x="768350" y="1093788"/>
            <a:ext cx="7683192" cy="4903787"/>
          </a:xfrm>
        </p:spPr>
        <p:txBody>
          <a:bodyPr/>
          <a:lstStyle/>
          <a:p>
            <a:r>
              <a:rPr lang="en-US" altLang="en-US" dirty="0"/>
              <a:t>Ranking can be done within partition of the data.</a:t>
            </a:r>
            <a:endParaRPr lang="en-US" altLang="en-US" dirty="0"/>
          </a:p>
          <a:p>
            <a:r>
              <a:rPr lang="en-US" altLang="en-US" dirty="0"/>
              <a:t>“Find the rank of students within each department.”</a:t>
            </a:r>
            <a:endParaRPr lang="en-US" altLang="en-US" dirty="0"/>
          </a:p>
          <a:p>
            <a:pPr>
              <a:buFont typeface="Monotype Sorts" pitchFamily="-65" charset="2"/>
              <a:buNone/>
            </a:pPr>
            <a:r>
              <a:rPr lang="en-US" altLang="en-US" b="1" dirty="0"/>
              <a:t>          select </a:t>
            </a:r>
            <a:r>
              <a:rPr lang="en-US" altLang="en-US" i="1" dirty="0"/>
              <a:t>ID</a:t>
            </a:r>
            <a:r>
              <a:rPr lang="en-US" altLang="en-US" dirty="0"/>
              <a:t>, </a:t>
            </a:r>
            <a:r>
              <a:rPr lang="en-US" altLang="en-US" i="1" dirty="0" err="1"/>
              <a:t>dept_name</a:t>
            </a:r>
            <a:r>
              <a:rPr lang="en-US" altLang="en-US" dirty="0"/>
              <a:t>,</a:t>
            </a:r>
            <a:br>
              <a:rPr lang="en-US" altLang="en-US" dirty="0"/>
            </a:br>
            <a:r>
              <a:rPr lang="en-US" altLang="en-US" dirty="0"/>
              <a:t>           </a:t>
            </a:r>
            <a:r>
              <a:rPr lang="en-US" altLang="en-US" b="1" dirty="0"/>
              <a:t>rank </a:t>
            </a:r>
            <a:r>
              <a:rPr lang="en-US" altLang="en-US" dirty="0"/>
              <a:t>() </a:t>
            </a:r>
            <a:r>
              <a:rPr lang="en-US" altLang="en-US" b="1" dirty="0"/>
              <a:t>over </a:t>
            </a:r>
            <a:r>
              <a:rPr lang="en-US" altLang="en-US" dirty="0"/>
              <a:t>(</a:t>
            </a:r>
            <a:r>
              <a:rPr lang="en-US" altLang="en-US" b="1" dirty="0"/>
              <a:t>partition by </a:t>
            </a:r>
            <a:r>
              <a:rPr lang="en-US" altLang="en-US" i="1" dirty="0" err="1"/>
              <a:t>dept_name</a:t>
            </a:r>
            <a:r>
              <a:rPr lang="en-US" altLang="en-US" i="1" dirty="0"/>
              <a:t> </a:t>
            </a:r>
            <a:r>
              <a:rPr lang="en-US" altLang="en-US" b="1" dirty="0"/>
              <a:t>order by </a:t>
            </a:r>
            <a:r>
              <a:rPr lang="en-US" altLang="en-US" i="1" dirty="0"/>
              <a:t>GPA </a:t>
            </a:r>
            <a:r>
              <a:rPr lang="en-US" altLang="en-US" b="1" dirty="0" err="1"/>
              <a:t>desc</a:t>
            </a:r>
            <a:r>
              <a:rPr lang="en-US" altLang="en-US" dirty="0"/>
              <a:t>) </a:t>
            </a:r>
            <a:br>
              <a:rPr lang="en-US" altLang="en-US" dirty="0"/>
            </a:br>
            <a:r>
              <a:rPr lang="en-US" altLang="en-US" dirty="0"/>
              <a:t>                        </a:t>
            </a:r>
            <a:r>
              <a:rPr lang="en-US" altLang="en-US" b="1" dirty="0"/>
              <a:t>as </a:t>
            </a:r>
            <a:r>
              <a:rPr lang="en-US" altLang="en-US" i="1" dirty="0" err="1"/>
              <a:t>dept_rank</a:t>
            </a:r>
            <a:br>
              <a:rPr lang="en-US" altLang="en-US" i="1" dirty="0"/>
            </a:br>
            <a:r>
              <a:rPr lang="en-US" altLang="en-US" i="1" dirty="0"/>
              <a:t>     </a:t>
            </a:r>
            <a:r>
              <a:rPr lang="en-US" altLang="en-US" b="1" dirty="0"/>
              <a:t>from </a:t>
            </a:r>
            <a:r>
              <a:rPr lang="en-US" altLang="en-US" i="1" dirty="0" err="1"/>
              <a:t>dept_grades</a:t>
            </a:r>
            <a:br>
              <a:rPr lang="en-US" altLang="en-US" i="1" dirty="0"/>
            </a:br>
            <a:r>
              <a:rPr lang="en-US" altLang="en-US" i="1" dirty="0"/>
              <a:t>     </a:t>
            </a:r>
            <a:r>
              <a:rPr lang="en-US" altLang="en-US" b="1" dirty="0"/>
              <a:t>order by </a:t>
            </a:r>
            <a:r>
              <a:rPr lang="en-US" altLang="en-US" i="1" dirty="0" err="1"/>
              <a:t>dept_name</a:t>
            </a:r>
            <a:r>
              <a:rPr lang="en-US" altLang="en-US" dirty="0"/>
              <a:t>, </a:t>
            </a:r>
            <a:r>
              <a:rPr lang="en-US" altLang="en-US" i="1" dirty="0" err="1"/>
              <a:t>dept_rank</a:t>
            </a:r>
            <a:r>
              <a:rPr lang="en-US" altLang="en-US" dirty="0"/>
              <a:t>;</a:t>
            </a:r>
            <a:endParaRPr lang="en-US" altLang="en-US" dirty="0"/>
          </a:p>
          <a:p>
            <a:r>
              <a:rPr lang="en-US" altLang="en-US" dirty="0"/>
              <a:t>Multiple </a:t>
            </a:r>
            <a:r>
              <a:rPr lang="en-US" altLang="en-US" b="1" dirty="0"/>
              <a:t>rank</a:t>
            </a:r>
            <a:r>
              <a:rPr lang="en-US" altLang="en-US" dirty="0"/>
              <a:t> clauses can occur in a single </a:t>
            </a:r>
            <a:r>
              <a:rPr lang="en-US" altLang="en-US" b="1" dirty="0"/>
              <a:t>select</a:t>
            </a:r>
            <a:r>
              <a:rPr lang="en-US" altLang="en-US" dirty="0"/>
              <a:t> clause.</a:t>
            </a:r>
            <a:endParaRPr lang="en-US" altLang="en-US" dirty="0"/>
          </a:p>
          <a:p>
            <a:r>
              <a:rPr lang="en-US" altLang="en-US" dirty="0"/>
              <a:t>Ranking is done </a:t>
            </a:r>
            <a:r>
              <a:rPr lang="en-US" altLang="en-US" i="1" dirty="0"/>
              <a:t>after</a:t>
            </a:r>
            <a:r>
              <a:rPr lang="en-US" altLang="en-US" dirty="0"/>
              <a:t> applying </a:t>
            </a:r>
            <a:r>
              <a:rPr lang="en-US" altLang="en-US" b="1" dirty="0"/>
              <a:t>group by</a:t>
            </a:r>
            <a:r>
              <a:rPr lang="en-US" altLang="en-US" dirty="0"/>
              <a:t> clause/aggregation</a:t>
            </a:r>
            <a:endParaRPr lang="en-US" altLang="en-US" dirty="0"/>
          </a:p>
          <a:p>
            <a:r>
              <a:rPr lang="en-US" altLang="en-US" dirty="0"/>
              <a:t>Can be used to find top-n results</a:t>
            </a:r>
            <a:endParaRPr lang="en-US" altLang="en-US" dirty="0"/>
          </a:p>
          <a:p>
            <a:pPr lvl="1"/>
            <a:r>
              <a:rPr lang="en-US" altLang="en-US" dirty="0">
                <a:ea typeface="MS PGothic" panose="020B0600070205080204" pitchFamily="34" charset="-128"/>
              </a:rPr>
              <a:t>More general than the </a:t>
            </a:r>
            <a:r>
              <a:rPr lang="en-US" altLang="en-US" b="1" dirty="0">
                <a:ea typeface="MS PGothic" panose="020B0600070205080204" pitchFamily="34" charset="-128"/>
              </a:rPr>
              <a:t>limit</a:t>
            </a:r>
            <a:r>
              <a:rPr lang="en-US" altLang="en-US" dirty="0">
                <a:ea typeface="MS PGothic" panose="020B0600070205080204" pitchFamily="34" charset="-128"/>
              </a:rPr>
              <a:t> </a:t>
            </a:r>
            <a:r>
              <a:rPr lang="en-US" altLang="en-US" i="1" dirty="0">
                <a:ea typeface="MS PGothic" panose="020B0600070205080204" pitchFamily="34" charset="-128"/>
              </a:rPr>
              <a:t>n</a:t>
            </a:r>
            <a:r>
              <a:rPr lang="en-US" altLang="en-US" dirty="0">
                <a:ea typeface="MS PGothic" panose="020B0600070205080204" pitchFamily="34" charset="-128"/>
              </a:rPr>
              <a:t> clause supported by many databases, since it allows top-n within each partition</a:t>
            </a:r>
            <a:endParaRPr lang="en-IN" altLang="en-US" dirty="0">
              <a:ea typeface="MS PGothic" panose="020B0600070205080204" pitchFamily="34" charset="-128"/>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idx="4294967295"/>
          </p:nvPr>
        </p:nvSpPr>
        <p:spPr/>
        <p:txBody>
          <a:bodyPr/>
          <a:lstStyle/>
          <a:p>
            <a:pPr>
              <a:defRPr/>
            </a:pPr>
            <a:r>
              <a:rPr lang="en-US">
                <a:ea typeface="+mj-ea"/>
              </a:rPr>
              <a:t>Ranking (Cont.)</a:t>
            </a:r>
            <a:endParaRPr lang="en-US">
              <a:ea typeface="+mj-ea"/>
            </a:endParaRPr>
          </a:p>
        </p:txBody>
      </p:sp>
      <p:sp>
        <p:nvSpPr>
          <p:cNvPr id="47107" name="Rectangle 3"/>
          <p:cNvSpPr>
            <a:spLocks noGrp="1" noChangeArrowheads="1"/>
          </p:cNvSpPr>
          <p:nvPr>
            <p:ph type="body" idx="4294967295"/>
          </p:nvPr>
        </p:nvSpPr>
        <p:spPr>
          <a:xfrm>
            <a:off x="768350" y="1093788"/>
            <a:ext cx="7707313" cy="4903787"/>
          </a:xfrm>
        </p:spPr>
        <p:txBody>
          <a:bodyPr/>
          <a:lstStyle/>
          <a:p>
            <a:pPr>
              <a:buSzPct val="110000"/>
              <a:buFont typeface="Wingdings" panose="05000000000000000000" pitchFamily="2" charset="2"/>
              <a:buChar char="§"/>
            </a:pPr>
            <a:r>
              <a:rPr lang="en-US" altLang="en-US" dirty="0"/>
              <a:t>Other ranking functions:  </a:t>
            </a:r>
            <a:endParaRPr lang="en-US" altLang="en-US" dirty="0"/>
          </a:p>
          <a:p>
            <a:pPr lvl="1">
              <a:buSzPct val="110000"/>
              <a:buFont typeface="Arial" panose="020B0604020202020204" pitchFamily="34" charset="0"/>
              <a:buChar char="•"/>
            </a:pPr>
            <a:r>
              <a:rPr lang="en-US" altLang="en-US" b="1" dirty="0" err="1">
                <a:ea typeface="MS PGothic" panose="020B0600070205080204" pitchFamily="34" charset="-128"/>
              </a:rPr>
              <a:t>percent_rank</a:t>
            </a:r>
            <a:r>
              <a:rPr lang="en-US" altLang="en-US" b="1" dirty="0">
                <a:ea typeface="MS PGothic" panose="020B0600070205080204" pitchFamily="34" charset="-128"/>
              </a:rPr>
              <a:t> </a:t>
            </a:r>
            <a:r>
              <a:rPr lang="en-US" altLang="en-US" dirty="0">
                <a:ea typeface="MS PGothic" panose="020B0600070205080204" pitchFamily="34" charset="-128"/>
              </a:rPr>
              <a:t>(within partition, if partitioning is done)</a:t>
            </a:r>
            <a:endParaRPr lang="en-US" altLang="en-US" b="1" dirty="0">
              <a:ea typeface="MS PGothic" panose="020B0600070205080204" pitchFamily="34" charset="-128"/>
            </a:endParaRPr>
          </a:p>
          <a:p>
            <a:pPr lvl="1">
              <a:buSzPct val="110000"/>
              <a:buFont typeface="Arial" panose="020B0604020202020204" pitchFamily="34" charset="0"/>
              <a:buChar char="•"/>
            </a:pPr>
            <a:r>
              <a:rPr lang="en-US" altLang="en-US" b="1" dirty="0" err="1">
                <a:ea typeface="MS PGothic" panose="020B0600070205080204" pitchFamily="34" charset="-128"/>
              </a:rPr>
              <a:t>cume_dist</a:t>
            </a:r>
            <a:r>
              <a:rPr lang="en-US" altLang="en-US" dirty="0">
                <a:ea typeface="MS PGothic" panose="020B0600070205080204" pitchFamily="34" charset="-128"/>
              </a:rPr>
              <a:t> (cumulative distribution)</a:t>
            </a:r>
            <a:endParaRPr lang="en-US" altLang="en-US" dirty="0">
              <a:ea typeface="MS PGothic" panose="020B0600070205080204" pitchFamily="34" charset="-128"/>
            </a:endParaRPr>
          </a:p>
          <a:p>
            <a:pPr lvl="2">
              <a:buFont typeface="Wingdings" panose="05000000000000000000" pitchFamily="2" charset="2"/>
              <a:buChar char="§"/>
            </a:pPr>
            <a:r>
              <a:rPr lang="en-US" altLang="en-US" dirty="0">
                <a:ea typeface="MS PGothic" panose="020B0600070205080204" pitchFamily="34" charset="-128"/>
              </a:rPr>
              <a:t> fraction of tuples with preceding values</a:t>
            </a:r>
            <a:endParaRPr lang="en-US" altLang="en-US" dirty="0">
              <a:ea typeface="MS PGothic" panose="020B0600070205080204" pitchFamily="34" charset="-128"/>
            </a:endParaRPr>
          </a:p>
          <a:p>
            <a:pPr lvl="1">
              <a:buSzPct val="110000"/>
              <a:buFont typeface="Arial" panose="020B0604020202020204" pitchFamily="34" charset="0"/>
              <a:buChar char="•"/>
            </a:pPr>
            <a:r>
              <a:rPr lang="en-US" altLang="en-US" b="1" dirty="0" err="1">
                <a:ea typeface="MS PGothic" panose="020B0600070205080204" pitchFamily="34" charset="-128"/>
              </a:rPr>
              <a:t>row_number</a:t>
            </a:r>
            <a:r>
              <a:rPr lang="en-US" altLang="en-US" b="1" dirty="0">
                <a:ea typeface="MS PGothic" panose="020B0600070205080204" pitchFamily="34" charset="-128"/>
              </a:rPr>
              <a:t> </a:t>
            </a:r>
            <a:r>
              <a:rPr lang="en-US" altLang="en-US" dirty="0">
                <a:ea typeface="MS PGothic" panose="020B0600070205080204" pitchFamily="34" charset="-128"/>
              </a:rPr>
              <a:t>(non-deterministic in presence of duplicates)</a:t>
            </a:r>
            <a:endParaRPr lang="en-US" altLang="en-US" dirty="0">
              <a:ea typeface="MS PGothic" panose="020B0600070205080204" pitchFamily="34" charset="-128"/>
            </a:endParaRPr>
          </a:p>
          <a:p>
            <a:pPr>
              <a:buSzPct val="110000"/>
              <a:buFont typeface="Wingdings" panose="05000000000000000000" pitchFamily="2" charset="2"/>
              <a:buChar char="§"/>
            </a:pPr>
            <a:r>
              <a:rPr lang="en-US" altLang="en-US" dirty="0"/>
              <a:t>SQL:1999 permits the user to specify </a:t>
            </a:r>
            <a:r>
              <a:rPr lang="en-US" altLang="en-US" b="1" dirty="0"/>
              <a:t>nulls first</a:t>
            </a:r>
            <a:r>
              <a:rPr lang="en-US" altLang="en-US" dirty="0"/>
              <a:t> or </a:t>
            </a:r>
            <a:r>
              <a:rPr lang="en-US" altLang="en-US" b="1" dirty="0"/>
              <a:t>nulls last</a:t>
            </a:r>
            <a:endParaRPr lang="en-US" altLang="en-US" b="1" dirty="0"/>
          </a:p>
          <a:p>
            <a:pPr>
              <a:buFont typeface="Monotype Sorts" pitchFamily="-65" charset="2"/>
              <a:buNone/>
            </a:pPr>
            <a:r>
              <a:rPr lang="en-US" altLang="en-US" b="1" dirty="0"/>
              <a:t>     select </a:t>
            </a:r>
            <a:r>
              <a:rPr lang="en-US" altLang="en-US" i="1" dirty="0"/>
              <a:t>ID</a:t>
            </a:r>
            <a:r>
              <a:rPr lang="en-US" altLang="en-US" dirty="0"/>
              <a:t>, </a:t>
            </a:r>
            <a:br>
              <a:rPr lang="en-US" altLang="en-US" dirty="0"/>
            </a:br>
            <a:r>
              <a:rPr lang="en-US" altLang="en-US" dirty="0"/>
              <a:t>           </a:t>
            </a:r>
            <a:r>
              <a:rPr lang="en-US" altLang="en-US" b="1" dirty="0"/>
              <a:t>rank </a:t>
            </a:r>
            <a:r>
              <a:rPr lang="en-US" altLang="en-US" dirty="0"/>
              <a:t>( ) </a:t>
            </a:r>
            <a:r>
              <a:rPr lang="en-US" altLang="en-US" b="1" dirty="0"/>
              <a:t>over </a:t>
            </a:r>
            <a:r>
              <a:rPr lang="en-US" altLang="en-US" dirty="0"/>
              <a:t>(</a:t>
            </a:r>
            <a:r>
              <a:rPr lang="en-US" altLang="en-US" b="1" dirty="0"/>
              <a:t>order by </a:t>
            </a:r>
            <a:r>
              <a:rPr lang="en-US" altLang="en-US" i="1" dirty="0"/>
              <a:t>GPA </a:t>
            </a:r>
            <a:r>
              <a:rPr lang="en-US" altLang="en-US" b="1" dirty="0" err="1"/>
              <a:t>desc</a:t>
            </a:r>
            <a:r>
              <a:rPr lang="en-US" altLang="en-US" b="1" dirty="0"/>
              <a:t> nulls last</a:t>
            </a:r>
            <a:r>
              <a:rPr lang="en-US" altLang="en-US" dirty="0"/>
              <a:t>) </a:t>
            </a:r>
            <a:r>
              <a:rPr lang="en-US" altLang="en-US" b="1" dirty="0"/>
              <a:t>as </a:t>
            </a:r>
            <a:r>
              <a:rPr lang="en-US" altLang="en-US" i="1" dirty="0" err="1"/>
              <a:t>s_rank</a:t>
            </a:r>
            <a:br>
              <a:rPr lang="en-US" altLang="en-US" dirty="0"/>
            </a:br>
            <a:r>
              <a:rPr lang="en-US" altLang="en-US" b="1" dirty="0"/>
              <a:t>from </a:t>
            </a:r>
            <a:r>
              <a:rPr lang="en-US" altLang="en-US" i="1" dirty="0" err="1"/>
              <a:t>student_grades</a:t>
            </a:r>
            <a:endParaRPr lang="en-US" altLang="en-US" i="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idx="4294967295"/>
          </p:nvPr>
        </p:nvSpPr>
        <p:spPr/>
        <p:txBody>
          <a:bodyPr/>
          <a:lstStyle/>
          <a:p>
            <a:pPr>
              <a:defRPr/>
            </a:pPr>
            <a:r>
              <a:rPr lang="en-US">
                <a:ea typeface="+mj-ea"/>
              </a:rPr>
              <a:t>Ranking (Cont.)</a:t>
            </a:r>
            <a:endParaRPr lang="en-US">
              <a:ea typeface="+mj-ea"/>
            </a:endParaRPr>
          </a:p>
        </p:txBody>
      </p:sp>
      <p:sp>
        <p:nvSpPr>
          <p:cNvPr id="48131" name="Rectangle 3"/>
          <p:cNvSpPr>
            <a:spLocks noGrp="1" noChangeArrowheads="1"/>
          </p:cNvSpPr>
          <p:nvPr>
            <p:ph type="body" idx="4294967295"/>
          </p:nvPr>
        </p:nvSpPr>
        <p:spPr>
          <a:xfrm>
            <a:off x="768350" y="1093788"/>
            <a:ext cx="7707313" cy="4903787"/>
          </a:xfrm>
        </p:spPr>
        <p:txBody>
          <a:bodyPr/>
          <a:lstStyle/>
          <a:p>
            <a:pPr>
              <a:buSzPct val="110000"/>
              <a:buFont typeface="Wingdings" panose="05000000000000000000" pitchFamily="2" charset="2"/>
              <a:buChar char="§"/>
            </a:pPr>
            <a:r>
              <a:rPr lang="en-US" altLang="en-US" dirty="0"/>
              <a:t>For a given constant </a:t>
            </a:r>
            <a:r>
              <a:rPr lang="en-US" altLang="en-US" i="1" dirty="0"/>
              <a:t>n</a:t>
            </a:r>
            <a:r>
              <a:rPr lang="en-US" altLang="en-US" dirty="0"/>
              <a:t>, the ranking the function </a:t>
            </a:r>
            <a:r>
              <a:rPr lang="en-US" altLang="en-US" i="1" dirty="0" err="1"/>
              <a:t>ntile</a:t>
            </a:r>
            <a:r>
              <a:rPr lang="en-US" altLang="en-US" dirty="0"/>
              <a:t>(</a:t>
            </a:r>
            <a:r>
              <a:rPr lang="en-US" altLang="en-US" i="1" dirty="0"/>
              <a:t>n</a:t>
            </a:r>
            <a:r>
              <a:rPr lang="en-US" altLang="en-US" dirty="0"/>
              <a:t>) takes the tuples in each partition in the specified order, and divides them into </a:t>
            </a:r>
            <a:r>
              <a:rPr lang="en-US" altLang="en-US" i="1" dirty="0"/>
              <a:t>n</a:t>
            </a:r>
            <a:r>
              <a:rPr lang="en-US" altLang="en-US" dirty="0"/>
              <a:t> buckets with equal numbers of tuples.</a:t>
            </a:r>
            <a:endParaRPr lang="en-US" altLang="en-US" dirty="0"/>
          </a:p>
          <a:p>
            <a:pPr>
              <a:buSzPct val="110000"/>
              <a:buFont typeface="Wingdings" panose="05000000000000000000" pitchFamily="2" charset="2"/>
              <a:buChar char="§"/>
            </a:pPr>
            <a:r>
              <a:rPr lang="en-US" altLang="en-US" dirty="0"/>
              <a:t>E.g.,</a:t>
            </a:r>
            <a:endParaRPr lang="en-US" altLang="en-US" dirty="0"/>
          </a:p>
          <a:p>
            <a:pPr>
              <a:buFont typeface="Monotype Sorts" pitchFamily="-65" charset="2"/>
              <a:buNone/>
            </a:pPr>
            <a:r>
              <a:rPr lang="en-US" altLang="en-US" dirty="0"/>
              <a:t>	   </a:t>
            </a:r>
            <a:r>
              <a:rPr lang="en-US" altLang="en-US" b="1" dirty="0"/>
              <a:t>select </a:t>
            </a:r>
            <a:r>
              <a:rPr lang="en-US" altLang="en-US" i="1" dirty="0"/>
              <a:t>ID</a:t>
            </a:r>
            <a:r>
              <a:rPr lang="en-US" altLang="en-US" dirty="0"/>
              <a:t>, </a:t>
            </a:r>
            <a:r>
              <a:rPr lang="en-US" altLang="en-US" b="1" dirty="0" err="1"/>
              <a:t>ntile</a:t>
            </a:r>
            <a:r>
              <a:rPr lang="en-US" altLang="en-US" dirty="0"/>
              <a:t>(4) </a:t>
            </a:r>
            <a:r>
              <a:rPr lang="en-US" altLang="en-US" b="1" dirty="0"/>
              <a:t>over </a:t>
            </a:r>
            <a:r>
              <a:rPr lang="en-US" altLang="en-US" dirty="0"/>
              <a:t>(</a:t>
            </a:r>
            <a:r>
              <a:rPr lang="en-US" altLang="en-US" b="1" dirty="0"/>
              <a:t>order by </a:t>
            </a:r>
            <a:r>
              <a:rPr lang="en-US" altLang="en-US" i="1" dirty="0"/>
              <a:t>GPA </a:t>
            </a:r>
            <a:r>
              <a:rPr lang="en-US" altLang="en-US" b="1" dirty="0" err="1"/>
              <a:t>desc</a:t>
            </a:r>
            <a:r>
              <a:rPr lang="en-US" altLang="en-US" dirty="0"/>
              <a:t>) </a:t>
            </a:r>
            <a:r>
              <a:rPr lang="en-US" altLang="en-US" b="1" dirty="0"/>
              <a:t>as </a:t>
            </a:r>
            <a:r>
              <a:rPr lang="en-US" altLang="en-US" i="1" dirty="0"/>
              <a:t>quartile</a:t>
            </a:r>
            <a:br>
              <a:rPr lang="en-US" altLang="en-US" dirty="0"/>
            </a:br>
            <a:r>
              <a:rPr lang="en-US" altLang="en-US" dirty="0"/>
              <a:t>	</a:t>
            </a:r>
            <a:r>
              <a:rPr lang="en-US" altLang="en-US" b="1" dirty="0"/>
              <a:t>from </a:t>
            </a:r>
            <a:r>
              <a:rPr lang="en-US" altLang="en-US" i="1" dirty="0" err="1"/>
              <a:t>student_grades</a:t>
            </a:r>
            <a:r>
              <a:rPr lang="en-US" altLang="en-US" i="1" dirty="0"/>
              <a:t>;</a:t>
            </a:r>
            <a:endParaRPr lang="en-US" altLang="en-US" i="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idx="4294967295"/>
          </p:nvPr>
        </p:nvSpPr>
        <p:spPr/>
        <p:txBody>
          <a:bodyPr/>
          <a:lstStyle/>
          <a:p>
            <a:pPr>
              <a:defRPr/>
            </a:pPr>
            <a:r>
              <a:rPr lang="en-US">
                <a:ea typeface="+mj-ea"/>
              </a:rPr>
              <a:t>Windowing</a:t>
            </a:r>
            <a:endParaRPr lang="en-US">
              <a:ea typeface="+mj-ea"/>
            </a:endParaRPr>
          </a:p>
        </p:txBody>
      </p:sp>
      <p:sp>
        <p:nvSpPr>
          <p:cNvPr id="49155" name="Rectangle 3"/>
          <p:cNvSpPr>
            <a:spLocks noGrp="1" noChangeArrowheads="1"/>
          </p:cNvSpPr>
          <p:nvPr>
            <p:ph type="body" idx="4294967295"/>
          </p:nvPr>
        </p:nvSpPr>
        <p:spPr>
          <a:xfrm>
            <a:off x="768350" y="1100831"/>
            <a:ext cx="7709826" cy="4941194"/>
          </a:xfrm>
        </p:spPr>
        <p:txBody>
          <a:bodyPr/>
          <a:lstStyle/>
          <a:p>
            <a:pPr>
              <a:lnSpc>
                <a:spcPct val="90000"/>
              </a:lnSpc>
              <a:buSzPct val="110000"/>
              <a:buFont typeface="Wingdings" panose="05000000000000000000" pitchFamily="2" charset="2"/>
              <a:buChar char="§"/>
            </a:pPr>
            <a:r>
              <a:rPr lang="en-US" altLang="en-US" dirty="0"/>
              <a:t>Used to smooth out random variations. </a:t>
            </a:r>
            <a:endParaRPr lang="en-US" altLang="en-US" dirty="0"/>
          </a:p>
          <a:p>
            <a:pPr>
              <a:lnSpc>
                <a:spcPct val="90000"/>
              </a:lnSpc>
              <a:buSzPct val="110000"/>
              <a:buFont typeface="Wingdings" panose="05000000000000000000" pitchFamily="2" charset="2"/>
              <a:buChar char="§"/>
            </a:pPr>
            <a:r>
              <a:rPr lang="en-US" altLang="en-US" dirty="0"/>
              <a:t>E.g., </a:t>
            </a:r>
            <a:r>
              <a:rPr lang="en-US" altLang="en-US" b="1" dirty="0">
                <a:solidFill>
                  <a:srgbClr val="000099"/>
                </a:solidFill>
              </a:rPr>
              <a:t>moving average</a:t>
            </a:r>
            <a:r>
              <a:rPr lang="en-US" altLang="en-US" dirty="0"/>
              <a:t>: “Given sales values for each date, calculate for each date the average of the sales on that day, the previous day, and the next day”</a:t>
            </a:r>
            <a:endParaRPr lang="en-US" altLang="en-US" dirty="0"/>
          </a:p>
          <a:p>
            <a:pPr>
              <a:lnSpc>
                <a:spcPct val="90000"/>
              </a:lnSpc>
              <a:buSzPct val="110000"/>
              <a:buFont typeface="Wingdings" panose="05000000000000000000" pitchFamily="2" charset="2"/>
              <a:buChar char="§"/>
            </a:pPr>
            <a:r>
              <a:rPr lang="en-US" altLang="en-US" b="1" dirty="0">
                <a:solidFill>
                  <a:srgbClr val="000099"/>
                </a:solidFill>
              </a:rPr>
              <a:t>Window specification</a:t>
            </a:r>
            <a:r>
              <a:rPr lang="en-US" altLang="en-US" dirty="0"/>
              <a:t> in SQL:</a:t>
            </a:r>
            <a:endParaRPr lang="en-US" altLang="en-US" dirty="0"/>
          </a:p>
          <a:p>
            <a:pPr lvl="1">
              <a:lnSpc>
                <a:spcPct val="90000"/>
              </a:lnSpc>
              <a:buSzPct val="110000"/>
              <a:buFont typeface="Arial" panose="020B0604020202020204" pitchFamily="34" charset="0"/>
              <a:buChar char="•"/>
            </a:pPr>
            <a:r>
              <a:rPr lang="en-US" altLang="en-US" dirty="0">
                <a:ea typeface="MS PGothic" panose="020B0600070205080204" pitchFamily="34" charset="-128"/>
              </a:rPr>
              <a:t>Given relation </a:t>
            </a:r>
            <a:r>
              <a:rPr lang="en-US" altLang="en-US" i="1" dirty="0">
                <a:ea typeface="MS PGothic" panose="020B0600070205080204" pitchFamily="34" charset="-128"/>
              </a:rPr>
              <a:t>sales(date, value)</a:t>
            </a:r>
            <a:endParaRPr lang="en-US" altLang="en-US" i="1" dirty="0">
              <a:ea typeface="MS PGothic" panose="020B0600070205080204" pitchFamily="34" charset="-128"/>
            </a:endParaRPr>
          </a:p>
          <a:p>
            <a:pPr>
              <a:lnSpc>
                <a:spcPct val="90000"/>
              </a:lnSpc>
              <a:buFont typeface="Monotype Sorts" pitchFamily="-65" charset="2"/>
              <a:buNone/>
            </a:pPr>
            <a:r>
              <a:rPr lang="en-US" altLang="en-US" dirty="0"/>
              <a:t>            </a:t>
            </a:r>
            <a:r>
              <a:rPr lang="en-US" altLang="en-US" b="1" dirty="0"/>
              <a:t>select </a:t>
            </a:r>
            <a:r>
              <a:rPr lang="en-US" altLang="en-US" i="1" dirty="0"/>
              <a:t>date, </a:t>
            </a:r>
            <a:r>
              <a:rPr lang="en-US" altLang="en-US" b="1" i="1" dirty="0"/>
              <a:t>sum</a:t>
            </a:r>
            <a:r>
              <a:rPr lang="en-US" altLang="en-US" dirty="0"/>
              <a:t>(</a:t>
            </a:r>
            <a:r>
              <a:rPr lang="en-US" altLang="en-US" i="1" dirty="0"/>
              <a:t>value</a:t>
            </a:r>
            <a:r>
              <a:rPr lang="en-US" altLang="en-US" dirty="0"/>
              <a:t>) </a:t>
            </a:r>
            <a:r>
              <a:rPr lang="en-US" altLang="en-US" b="1" dirty="0"/>
              <a:t>over </a:t>
            </a:r>
            <a:br>
              <a:rPr lang="en-US" altLang="en-US" b="1" dirty="0"/>
            </a:br>
            <a:r>
              <a:rPr lang="en-US" altLang="en-US" b="1" dirty="0"/>
              <a:t>            </a:t>
            </a:r>
            <a:r>
              <a:rPr lang="en-US" altLang="en-US" dirty="0"/>
              <a:t>(</a:t>
            </a:r>
            <a:r>
              <a:rPr lang="en-US" altLang="en-US" b="1" dirty="0"/>
              <a:t>order by </a:t>
            </a:r>
            <a:r>
              <a:rPr lang="en-US" altLang="en-US" i="1" dirty="0"/>
              <a:t>date </a:t>
            </a:r>
            <a:r>
              <a:rPr lang="en-US" altLang="en-US" b="1" dirty="0"/>
              <a:t>between rows </a:t>
            </a:r>
            <a:r>
              <a:rPr lang="en-US" altLang="en-US" dirty="0"/>
              <a:t>1 </a:t>
            </a:r>
            <a:r>
              <a:rPr lang="en-US" altLang="en-US" b="1" dirty="0"/>
              <a:t>preceding and </a:t>
            </a:r>
            <a:r>
              <a:rPr lang="en-US" altLang="en-US" dirty="0"/>
              <a:t>1</a:t>
            </a:r>
            <a:r>
              <a:rPr lang="en-US" altLang="en-US" b="1" dirty="0"/>
              <a:t> following</a:t>
            </a:r>
            <a:r>
              <a:rPr lang="en-US" altLang="en-US" dirty="0"/>
              <a:t>)</a:t>
            </a:r>
            <a:br>
              <a:rPr lang="en-US" altLang="en-US" dirty="0"/>
            </a:br>
            <a:r>
              <a:rPr lang="en-US" altLang="en-US" dirty="0"/>
              <a:t>       </a:t>
            </a:r>
            <a:r>
              <a:rPr lang="en-US" altLang="en-US" b="1" dirty="0"/>
              <a:t>from </a:t>
            </a:r>
            <a:r>
              <a:rPr lang="en-US" altLang="en-US" i="1" dirty="0"/>
              <a:t>sales</a:t>
            </a:r>
            <a:endParaRPr lang="en-US" altLang="en-US"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7186" name="标题 477185"/>
          <p:cNvSpPr>
            <a:spLocks noGrp="1"/>
          </p:cNvSpPr>
          <p:nvPr>
            <p:ph type="title"/>
          </p:nvPr>
        </p:nvSpPr>
        <p:spPr/>
        <p:txBody>
          <a:bodyPr anchor="ctr" anchorCtr="0"/>
          <a:p>
            <a:r>
              <a:rPr lang="zh-CN" altLang="en-US" sz="3200" dirty="0"/>
              <a:t>动态</a:t>
            </a:r>
            <a:r>
              <a:rPr lang="en-US" altLang="zh-CN" sz="3200"/>
              <a:t>SQL</a:t>
            </a:r>
            <a:r>
              <a:rPr lang="zh-CN" altLang="en-US" sz="3200" dirty="0"/>
              <a:t>（</a:t>
            </a:r>
            <a:r>
              <a:rPr lang="en-US" altLang="zh-CN" sz="3200"/>
              <a:t>Dynamic SQL</a:t>
            </a:r>
            <a:r>
              <a:rPr lang="zh-CN" altLang="en-US" sz="3200" dirty="0"/>
              <a:t>）</a:t>
            </a:r>
            <a:endParaRPr lang="zh-CN" altLang="en-US" sz="3200" dirty="0"/>
          </a:p>
        </p:txBody>
      </p:sp>
      <p:sp>
        <p:nvSpPr>
          <p:cNvPr id="477187" name="文本占位符 477186"/>
          <p:cNvSpPr>
            <a:spLocks noGrp="1"/>
          </p:cNvSpPr>
          <p:nvPr>
            <p:ph type="body" idx="1"/>
          </p:nvPr>
        </p:nvSpPr>
        <p:spPr>
          <a:xfrm>
            <a:off x="841375" y="1135063"/>
            <a:ext cx="7829550" cy="4114800"/>
          </a:xfrm>
        </p:spPr>
        <p:txBody>
          <a:bodyPr/>
          <a:p>
            <a:pPr defTabSz="914400">
              <a:tabLst>
                <a:tab pos="1428750" algn="l"/>
              </a:tabLst>
            </a:pPr>
            <a:r>
              <a:rPr lang="zh-CN" altLang="en-US" sz="2800" dirty="0">
                <a:latin typeface="宋体" panose="02010600030101010101" pitchFamily="2" charset="-122"/>
                <a:ea typeface="宋体" panose="02010600030101010101" pitchFamily="2" charset="-122"/>
                <a:cs typeface="宋体" panose="02010600030101010101" pitchFamily="2" charset="-122"/>
              </a:rPr>
              <a:t>允许程序在运行时去构造和提交</a:t>
            </a:r>
            <a:r>
              <a:rPr lang="en-US" altLang="zh-CN" sz="2800">
                <a:latin typeface="宋体" panose="02010600030101010101" pitchFamily="2" charset="-122"/>
                <a:ea typeface="宋体" panose="02010600030101010101" pitchFamily="2" charset="-122"/>
                <a:cs typeface="宋体" panose="02010600030101010101" pitchFamily="2" charset="-122"/>
              </a:rPr>
              <a:t>SQL</a:t>
            </a:r>
            <a:r>
              <a:rPr lang="zh-CN" altLang="en-US" sz="2800" dirty="0">
                <a:latin typeface="宋体" panose="02010600030101010101" pitchFamily="2" charset="-122"/>
                <a:ea typeface="宋体" panose="02010600030101010101" pitchFamily="2" charset="-122"/>
                <a:cs typeface="宋体" panose="02010600030101010101" pitchFamily="2" charset="-122"/>
              </a:rPr>
              <a:t>查询</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defTabSz="914400">
              <a:tabLst>
                <a:tab pos="1428750" algn="l"/>
              </a:tabLst>
            </a:pPr>
            <a:r>
              <a:rPr lang="en-US" altLang="zh-CN" sz="2800">
                <a:latin typeface="宋体" panose="02010600030101010101" pitchFamily="2" charset="-122"/>
                <a:ea typeface="宋体" panose="02010600030101010101" pitchFamily="2" charset="-122"/>
                <a:cs typeface="宋体" panose="02010600030101010101" pitchFamily="2" charset="-122"/>
              </a:rPr>
              <a:t>C</a:t>
            </a:r>
            <a:r>
              <a:rPr lang="zh-CN" altLang="en-US" sz="2800" dirty="0">
                <a:latin typeface="宋体" panose="02010600030101010101" pitchFamily="2" charset="-122"/>
                <a:ea typeface="宋体" panose="02010600030101010101" pitchFamily="2" charset="-122"/>
                <a:cs typeface="宋体" panose="02010600030101010101" pitchFamily="2" charset="-122"/>
              </a:rPr>
              <a:t>程序内使用动态</a:t>
            </a:r>
            <a:r>
              <a:rPr lang="en-US" altLang="zh-CN" sz="2800">
                <a:latin typeface="宋体" panose="02010600030101010101" pitchFamily="2" charset="-122"/>
                <a:ea typeface="宋体" panose="02010600030101010101" pitchFamily="2" charset="-122"/>
                <a:cs typeface="宋体" panose="02010600030101010101" pitchFamily="2" charset="-122"/>
              </a:rPr>
              <a:t>SQL</a:t>
            </a:r>
            <a:r>
              <a:rPr lang="zh-CN" altLang="en-US" sz="2800" dirty="0">
                <a:latin typeface="宋体" panose="02010600030101010101" pitchFamily="2" charset="-122"/>
                <a:ea typeface="宋体" panose="02010600030101010101" pitchFamily="2" charset="-122"/>
                <a:cs typeface="宋体" panose="02010600030101010101" pitchFamily="2" charset="-122"/>
              </a:rPr>
              <a:t>的使用实例</a:t>
            </a:r>
            <a:r>
              <a:rPr lang="en-US" altLang="zh-CN" sz="2800">
                <a:latin typeface="宋体" panose="02010600030101010101" pitchFamily="2" charset="-122"/>
                <a:ea typeface="宋体" panose="02010600030101010101" pitchFamily="2" charset="-122"/>
                <a:cs typeface="宋体" panose="02010600030101010101" pitchFamily="2" charset="-122"/>
              </a:rPr>
              <a:t>.</a:t>
            </a:r>
            <a:br>
              <a:rPr lang="en-US" altLang="zh-CN" sz="2800">
                <a:latin typeface="宋体" panose="02010600030101010101" pitchFamily="2" charset="-122"/>
                <a:ea typeface="宋体" panose="02010600030101010101" pitchFamily="2" charset="-122"/>
                <a:cs typeface="宋体" panose="02010600030101010101" pitchFamily="2" charset="-122"/>
              </a:rPr>
            </a:br>
            <a:br>
              <a:rPr lang="en-US" altLang="zh-CN"/>
            </a:br>
            <a:r>
              <a:rPr lang="en-US" altLang="zh-CN" sz="2000" b="1">
                <a:solidFill>
                  <a:srgbClr val="FF0000"/>
                </a:solidFill>
                <a:latin typeface="宋体" panose="02010600030101010101" pitchFamily="2" charset="-122"/>
                <a:ea typeface="宋体" panose="02010600030101010101" pitchFamily="2" charset="-122"/>
              </a:rPr>
              <a:t>char * </a:t>
            </a:r>
            <a:r>
              <a:rPr lang="en-US" altLang="zh-CN" sz="2000" i="1">
                <a:solidFill>
                  <a:srgbClr val="FF0000"/>
                </a:solidFill>
                <a:latin typeface="宋体" panose="02010600030101010101" pitchFamily="2" charset="-122"/>
                <a:ea typeface="宋体" panose="02010600030101010101" pitchFamily="2" charset="-122"/>
              </a:rPr>
              <a:t> sqlprog = “</a:t>
            </a:r>
            <a:r>
              <a:rPr lang="en-US" altLang="zh-CN" sz="2000" b="1">
                <a:solidFill>
                  <a:srgbClr val="FF0000"/>
                </a:solidFill>
                <a:latin typeface="宋体" panose="02010600030101010101" pitchFamily="2" charset="-122"/>
                <a:ea typeface="宋体" panose="02010600030101010101" pitchFamily="2" charset="-122"/>
              </a:rPr>
              <a:t>update </a:t>
            </a:r>
            <a:r>
              <a:rPr lang="en-US" altLang="zh-CN" sz="2000" i="1">
                <a:solidFill>
                  <a:srgbClr val="FF0000"/>
                </a:solidFill>
                <a:latin typeface="宋体" panose="02010600030101010101" pitchFamily="2" charset="-122"/>
                <a:ea typeface="宋体" panose="02010600030101010101" pitchFamily="2" charset="-122"/>
              </a:rPr>
              <a:t>account </a:t>
            </a:r>
            <a:br>
              <a:rPr lang="en-US" altLang="zh-CN" sz="2000" i="1">
                <a:solidFill>
                  <a:srgbClr val="FF0000"/>
                </a:solidFill>
                <a:latin typeface="宋体" panose="02010600030101010101" pitchFamily="2" charset="-122"/>
                <a:ea typeface="宋体" panose="02010600030101010101" pitchFamily="2" charset="-122"/>
              </a:rPr>
            </a:br>
            <a:r>
              <a:rPr lang="en-US" altLang="zh-CN" sz="2000" i="1">
                <a:solidFill>
                  <a:srgbClr val="FF0000"/>
                </a:solidFill>
                <a:latin typeface="宋体" panose="02010600030101010101" pitchFamily="2" charset="-122"/>
                <a:ea typeface="宋体" panose="02010600030101010101" pitchFamily="2" charset="-122"/>
              </a:rPr>
              <a:t>                             </a:t>
            </a:r>
            <a:r>
              <a:rPr lang="en-US" altLang="zh-CN" sz="2000" b="1">
                <a:solidFill>
                  <a:srgbClr val="FF0000"/>
                </a:solidFill>
                <a:latin typeface="宋体" panose="02010600030101010101" pitchFamily="2" charset="-122"/>
                <a:ea typeface="宋体" panose="02010600030101010101" pitchFamily="2" charset="-122"/>
              </a:rPr>
              <a:t>set</a:t>
            </a:r>
            <a:r>
              <a:rPr lang="en-US" altLang="zh-CN" sz="2000" i="1">
                <a:solidFill>
                  <a:srgbClr val="FF0000"/>
                </a:solidFill>
                <a:latin typeface="宋体" panose="02010600030101010101" pitchFamily="2" charset="-122"/>
                <a:ea typeface="宋体" panose="02010600030101010101" pitchFamily="2" charset="-122"/>
              </a:rPr>
              <a:t> balance = balance * </a:t>
            </a:r>
            <a:r>
              <a:rPr lang="en-US" altLang="zh-CN" sz="2000">
                <a:solidFill>
                  <a:srgbClr val="FF0000"/>
                </a:solidFill>
                <a:latin typeface="宋体" panose="02010600030101010101" pitchFamily="2" charset="-122"/>
                <a:ea typeface="宋体" panose="02010600030101010101" pitchFamily="2" charset="-122"/>
              </a:rPr>
              <a:t>1.05</a:t>
            </a:r>
            <a:br>
              <a:rPr lang="en-US" altLang="zh-CN" sz="2000" i="1">
                <a:solidFill>
                  <a:srgbClr val="FF0000"/>
                </a:solidFill>
                <a:latin typeface="宋体" panose="02010600030101010101" pitchFamily="2" charset="-122"/>
                <a:ea typeface="宋体" panose="02010600030101010101" pitchFamily="2" charset="-122"/>
              </a:rPr>
            </a:br>
            <a:r>
              <a:rPr lang="en-US" altLang="zh-CN" sz="2000" i="1">
                <a:solidFill>
                  <a:srgbClr val="FF0000"/>
                </a:solidFill>
                <a:latin typeface="宋体" panose="02010600030101010101" pitchFamily="2" charset="-122"/>
                <a:ea typeface="宋体" panose="02010600030101010101" pitchFamily="2" charset="-122"/>
              </a:rPr>
              <a:t>	              </a:t>
            </a:r>
            <a:r>
              <a:rPr lang="en-US" altLang="zh-CN" sz="2000" b="1">
                <a:solidFill>
                  <a:srgbClr val="FF0000"/>
                </a:solidFill>
                <a:latin typeface="宋体" panose="02010600030101010101" pitchFamily="2" charset="-122"/>
                <a:ea typeface="宋体" panose="02010600030101010101" pitchFamily="2" charset="-122"/>
              </a:rPr>
              <a:t>where </a:t>
            </a:r>
            <a:r>
              <a:rPr lang="en-US" altLang="zh-CN" sz="2000" i="1">
                <a:solidFill>
                  <a:srgbClr val="FF0000"/>
                </a:solidFill>
                <a:latin typeface="宋体" panose="02010600030101010101" pitchFamily="2" charset="-122"/>
                <a:ea typeface="宋体" panose="02010600030101010101" pitchFamily="2" charset="-122"/>
              </a:rPr>
              <a:t>account_number = ?”</a:t>
            </a:r>
            <a:br>
              <a:rPr lang="en-US" altLang="zh-CN" sz="2000" i="1">
                <a:solidFill>
                  <a:srgbClr val="FF0000"/>
                </a:solidFill>
                <a:latin typeface="宋体" panose="02010600030101010101" pitchFamily="2" charset="-122"/>
                <a:ea typeface="宋体" panose="02010600030101010101" pitchFamily="2" charset="-122"/>
              </a:rPr>
            </a:br>
            <a:r>
              <a:rPr lang="en-US" altLang="zh-CN" sz="2000">
                <a:solidFill>
                  <a:srgbClr val="FF0000"/>
                </a:solidFill>
                <a:latin typeface="宋体" panose="02010600030101010101" pitchFamily="2" charset="-122"/>
                <a:ea typeface="宋体" panose="02010600030101010101" pitchFamily="2" charset="-122"/>
              </a:rPr>
              <a:t>EXEC SQL </a:t>
            </a:r>
            <a:r>
              <a:rPr lang="en-US" altLang="zh-CN" sz="2000" b="1">
                <a:solidFill>
                  <a:srgbClr val="FF0000"/>
                </a:solidFill>
                <a:latin typeface="宋体" panose="02010600030101010101" pitchFamily="2" charset="-122"/>
                <a:ea typeface="宋体" panose="02010600030101010101" pitchFamily="2" charset="-122"/>
              </a:rPr>
              <a:t>prepare</a:t>
            </a:r>
            <a:r>
              <a:rPr lang="en-US" altLang="zh-CN" sz="2000" i="1">
                <a:solidFill>
                  <a:srgbClr val="FF0000"/>
                </a:solidFill>
                <a:latin typeface="宋体" panose="02010600030101010101" pitchFamily="2" charset="-122"/>
                <a:ea typeface="宋体" panose="02010600030101010101" pitchFamily="2" charset="-122"/>
              </a:rPr>
              <a:t> </a:t>
            </a:r>
            <a:r>
              <a:rPr lang="en-US" altLang="zh-CN" sz="2000" i="1" err="1">
                <a:solidFill>
                  <a:srgbClr val="FF0000"/>
                </a:solidFill>
                <a:latin typeface="宋体" panose="02010600030101010101" pitchFamily="2" charset="-122"/>
                <a:ea typeface="宋体" panose="02010600030101010101" pitchFamily="2" charset="-122"/>
              </a:rPr>
              <a:t>dynprog</a:t>
            </a:r>
            <a:r>
              <a:rPr lang="en-US" altLang="zh-CN" sz="2000" b="1">
                <a:solidFill>
                  <a:srgbClr val="FF0000"/>
                </a:solidFill>
                <a:latin typeface="宋体" panose="02010600030101010101" pitchFamily="2" charset="-122"/>
                <a:ea typeface="宋体" panose="02010600030101010101" pitchFamily="2" charset="-122"/>
              </a:rPr>
              <a:t>  from </a:t>
            </a:r>
            <a:r>
              <a:rPr lang="en-US" altLang="zh-CN" sz="2000" i="1">
                <a:solidFill>
                  <a:srgbClr val="FF0000"/>
                </a:solidFill>
                <a:latin typeface="宋体" panose="02010600030101010101" pitchFamily="2" charset="-122"/>
                <a:ea typeface="宋体" panose="02010600030101010101" pitchFamily="2" charset="-122"/>
              </a:rPr>
              <a:t>:sqlprog;</a:t>
            </a:r>
            <a:br>
              <a:rPr lang="en-US" altLang="zh-CN" sz="2000" i="1">
                <a:solidFill>
                  <a:srgbClr val="FF0000"/>
                </a:solidFill>
                <a:latin typeface="宋体" panose="02010600030101010101" pitchFamily="2" charset="-122"/>
                <a:ea typeface="宋体" panose="02010600030101010101" pitchFamily="2" charset="-122"/>
              </a:rPr>
            </a:br>
            <a:r>
              <a:rPr lang="en-US" altLang="zh-CN" sz="2000" b="1">
                <a:solidFill>
                  <a:srgbClr val="FF0000"/>
                </a:solidFill>
                <a:latin typeface="宋体" panose="02010600030101010101" pitchFamily="2" charset="-122"/>
                <a:ea typeface="宋体" panose="02010600030101010101" pitchFamily="2" charset="-122"/>
              </a:rPr>
              <a:t>char</a:t>
            </a:r>
            <a:r>
              <a:rPr lang="en-US" altLang="zh-CN" sz="2000" i="1">
                <a:solidFill>
                  <a:srgbClr val="FF0000"/>
                </a:solidFill>
                <a:latin typeface="宋体" panose="02010600030101010101" pitchFamily="2" charset="-122"/>
                <a:ea typeface="宋体" panose="02010600030101010101" pitchFamily="2" charset="-122"/>
              </a:rPr>
              <a:t> account </a:t>
            </a:r>
            <a:r>
              <a:rPr lang="en-US" altLang="zh-CN" sz="2000">
                <a:solidFill>
                  <a:srgbClr val="FF0000"/>
                </a:solidFill>
                <a:latin typeface="宋体" panose="02010600030101010101" pitchFamily="2" charset="-122"/>
                <a:ea typeface="宋体" panose="02010600030101010101" pitchFamily="2" charset="-122"/>
              </a:rPr>
              <a:t>[10] = “A-101”;</a:t>
            </a:r>
            <a:br>
              <a:rPr lang="en-US" altLang="zh-CN" sz="2000">
                <a:solidFill>
                  <a:srgbClr val="FF0000"/>
                </a:solidFill>
                <a:latin typeface="宋体" panose="02010600030101010101" pitchFamily="2" charset="-122"/>
                <a:ea typeface="宋体" panose="02010600030101010101" pitchFamily="2" charset="-122"/>
              </a:rPr>
            </a:br>
            <a:r>
              <a:rPr lang="en-US" altLang="zh-CN" sz="2000">
                <a:solidFill>
                  <a:srgbClr val="FF0000"/>
                </a:solidFill>
                <a:latin typeface="宋体" panose="02010600030101010101" pitchFamily="2" charset="-122"/>
                <a:ea typeface="宋体" panose="02010600030101010101" pitchFamily="2" charset="-122"/>
              </a:rPr>
              <a:t>EXEC SQL </a:t>
            </a:r>
            <a:r>
              <a:rPr lang="en-US" altLang="zh-CN" sz="2000" b="1">
                <a:solidFill>
                  <a:srgbClr val="FF0000"/>
                </a:solidFill>
                <a:latin typeface="宋体" panose="02010600030101010101" pitchFamily="2" charset="-122"/>
                <a:ea typeface="宋体" panose="02010600030101010101" pitchFamily="2" charset="-122"/>
              </a:rPr>
              <a:t>execute </a:t>
            </a:r>
            <a:r>
              <a:rPr lang="en-US" altLang="zh-CN" sz="2000" i="1" err="1">
                <a:solidFill>
                  <a:srgbClr val="FF0000"/>
                </a:solidFill>
                <a:latin typeface="宋体" panose="02010600030101010101" pitchFamily="2" charset="-122"/>
                <a:ea typeface="宋体" panose="02010600030101010101" pitchFamily="2" charset="-122"/>
              </a:rPr>
              <a:t>dynprog</a:t>
            </a:r>
            <a:r>
              <a:rPr lang="en-US" altLang="zh-CN" sz="2000" b="1">
                <a:solidFill>
                  <a:srgbClr val="FF0000"/>
                </a:solidFill>
                <a:latin typeface="宋体" panose="02010600030101010101" pitchFamily="2" charset="-122"/>
                <a:ea typeface="宋体" panose="02010600030101010101" pitchFamily="2" charset="-122"/>
              </a:rPr>
              <a:t> using </a:t>
            </a:r>
            <a:r>
              <a:rPr lang="en-US" altLang="zh-CN" sz="2000" i="1">
                <a:solidFill>
                  <a:srgbClr val="FF0000"/>
                </a:solidFill>
                <a:latin typeface="宋体" panose="02010600030101010101" pitchFamily="2" charset="-122"/>
                <a:ea typeface="宋体" panose="02010600030101010101" pitchFamily="2" charset="-122"/>
              </a:rPr>
              <a:t>:account;</a:t>
            </a:r>
            <a:endParaRPr lang="en-US" altLang="zh-CN" sz="2000" i="1">
              <a:solidFill>
                <a:srgbClr val="FF0000"/>
              </a:solidFill>
              <a:latin typeface="宋体" panose="02010600030101010101" pitchFamily="2" charset="-122"/>
              <a:ea typeface="宋体" panose="02010600030101010101" pitchFamily="2" charset="-122"/>
            </a:endParaRPr>
          </a:p>
          <a:p>
            <a:pPr defTabSz="914400">
              <a:tabLst>
                <a:tab pos="1428750" algn="l"/>
              </a:tabLst>
            </a:pPr>
            <a:r>
              <a:rPr lang="en-US" altLang="zh-CN" sz="2800">
                <a:latin typeface="宋体" panose="02010600030101010101" pitchFamily="2" charset="-122"/>
                <a:ea typeface="宋体" panose="02010600030101010101" pitchFamily="2" charset="-122"/>
                <a:cs typeface="宋体" panose="02010600030101010101" pitchFamily="2" charset="-122"/>
              </a:rPr>
              <a:t>dynamic SQL</a:t>
            </a:r>
            <a:r>
              <a:rPr lang="zh-CN" altLang="en-US" sz="2800" dirty="0">
                <a:latin typeface="宋体" panose="02010600030101010101" pitchFamily="2" charset="-122"/>
                <a:ea typeface="宋体" panose="02010600030101010101" pitchFamily="2" charset="-122"/>
                <a:cs typeface="宋体" panose="02010600030101010101" pitchFamily="2" charset="-122"/>
              </a:rPr>
              <a:t>程序包含</a:t>
            </a:r>
            <a:r>
              <a:rPr lang="zh-CN" altLang="en-US" sz="2800">
                <a:latin typeface="宋体" panose="02010600030101010101" pitchFamily="2" charset="-122"/>
                <a:ea typeface="宋体" panose="02010600030101010101" pitchFamily="2" charset="-122"/>
                <a:cs typeface="宋体" panose="02010600030101010101" pitchFamily="2" charset="-122"/>
              </a:rPr>
              <a:t> </a:t>
            </a:r>
            <a:r>
              <a:rPr lang="en-US" altLang="zh-CN" sz="2800">
                <a:latin typeface="宋体" panose="02010600030101010101" pitchFamily="2" charset="-122"/>
                <a:ea typeface="宋体" panose="02010600030101010101" pitchFamily="2" charset="-122"/>
                <a:cs typeface="宋体" panose="02010600030101010101" pitchFamily="2" charset="-122"/>
              </a:rPr>
              <a:t>?, </a:t>
            </a:r>
            <a:r>
              <a:rPr lang="zh-CN" altLang="en-US" sz="2800" dirty="0">
                <a:latin typeface="宋体" panose="02010600030101010101" pitchFamily="2" charset="-122"/>
                <a:ea typeface="宋体" panose="02010600030101010101" pitchFamily="2" charset="-122"/>
                <a:cs typeface="宋体" panose="02010600030101010101" pitchFamily="2" charset="-122"/>
              </a:rPr>
              <a:t>它是一个当</a:t>
            </a:r>
            <a:r>
              <a:rPr lang="en-US" altLang="zh-CN" sz="2800">
                <a:latin typeface="宋体" panose="02010600030101010101" pitchFamily="2" charset="-122"/>
                <a:ea typeface="宋体" panose="02010600030101010101" pitchFamily="2" charset="-122"/>
                <a:cs typeface="宋体" panose="02010600030101010101" pitchFamily="2" charset="-122"/>
              </a:rPr>
              <a:t>SQL</a:t>
            </a:r>
            <a:r>
              <a:rPr lang="zh-CN" altLang="en-US" sz="2800" dirty="0">
                <a:latin typeface="宋体" panose="02010600030101010101" pitchFamily="2" charset="-122"/>
                <a:ea typeface="宋体" panose="02010600030101010101" pitchFamily="2" charset="-122"/>
                <a:cs typeface="宋体" panose="02010600030101010101" pitchFamily="2" charset="-122"/>
              </a:rPr>
              <a:t>程序执行时提供值的占位符</a:t>
            </a:r>
            <a:r>
              <a:rPr lang="en-US" altLang="zh-CN" sz="2800">
                <a:latin typeface="宋体" panose="02010600030101010101" pitchFamily="2" charset="-122"/>
                <a:ea typeface="宋体" panose="02010600030101010101" pitchFamily="2" charset="-122"/>
                <a:cs typeface="宋体" panose="02010600030101010101" pitchFamily="2" charset="-122"/>
              </a:rPr>
              <a:t>.</a:t>
            </a:r>
            <a:endParaRPr lang="en-US" altLang="zh-CN" sz="28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idx="4294967295"/>
          </p:nvPr>
        </p:nvSpPr>
        <p:spPr/>
        <p:txBody>
          <a:bodyPr/>
          <a:lstStyle/>
          <a:p>
            <a:pPr>
              <a:defRPr/>
            </a:pPr>
            <a:r>
              <a:rPr lang="en-US">
                <a:ea typeface="+mj-ea"/>
              </a:rPr>
              <a:t>Windowing</a:t>
            </a:r>
            <a:endParaRPr lang="en-US">
              <a:ea typeface="+mj-ea"/>
            </a:endParaRPr>
          </a:p>
        </p:txBody>
      </p:sp>
      <p:sp>
        <p:nvSpPr>
          <p:cNvPr id="50179" name="Rectangle 3"/>
          <p:cNvSpPr>
            <a:spLocks noGrp="1" noChangeArrowheads="1"/>
          </p:cNvSpPr>
          <p:nvPr>
            <p:ph type="body" idx="4294967295"/>
          </p:nvPr>
        </p:nvSpPr>
        <p:spPr>
          <a:xfrm>
            <a:off x="768350" y="1207363"/>
            <a:ext cx="7829550" cy="4834662"/>
          </a:xfrm>
        </p:spPr>
        <p:txBody>
          <a:bodyPr/>
          <a:lstStyle/>
          <a:p>
            <a:pPr>
              <a:lnSpc>
                <a:spcPct val="90000"/>
              </a:lnSpc>
              <a:buSzPct val="110000"/>
              <a:buFont typeface="Wingdings" panose="05000000000000000000" pitchFamily="2" charset="2"/>
              <a:buChar char="§"/>
            </a:pPr>
            <a:r>
              <a:rPr lang="en-US" altLang="en-US" dirty="0"/>
              <a:t>Examples of other window specifications:</a:t>
            </a:r>
            <a:endParaRPr lang="en-US" altLang="en-US" dirty="0"/>
          </a:p>
          <a:p>
            <a:pPr lvl="1">
              <a:lnSpc>
                <a:spcPct val="90000"/>
              </a:lnSpc>
              <a:buSzPct val="110000"/>
              <a:buFont typeface="Arial" panose="020B0604020202020204" pitchFamily="34" charset="0"/>
              <a:buChar char="•"/>
            </a:pPr>
            <a:r>
              <a:rPr lang="en-US" altLang="en-US" b="1" dirty="0">
                <a:ea typeface="MS PGothic" panose="020B0600070205080204" pitchFamily="34" charset="-128"/>
              </a:rPr>
              <a:t>between rows unbounded preceding and current</a:t>
            </a:r>
            <a:endParaRPr lang="en-US" altLang="en-US" b="1" dirty="0">
              <a:ea typeface="MS PGothic" panose="020B0600070205080204" pitchFamily="34" charset="-128"/>
            </a:endParaRPr>
          </a:p>
          <a:p>
            <a:pPr lvl="1">
              <a:lnSpc>
                <a:spcPct val="90000"/>
              </a:lnSpc>
              <a:buSzPct val="110000"/>
              <a:buFont typeface="Arial" panose="020B0604020202020204" pitchFamily="34" charset="0"/>
              <a:buChar char="•"/>
            </a:pPr>
            <a:r>
              <a:rPr lang="en-US" altLang="en-US" b="1" dirty="0">
                <a:ea typeface="MS PGothic" panose="020B0600070205080204" pitchFamily="34" charset="-128"/>
              </a:rPr>
              <a:t>rows unbounded preceding</a:t>
            </a:r>
            <a:endParaRPr lang="en-US" altLang="en-US" b="1" dirty="0">
              <a:ea typeface="MS PGothic" panose="020B0600070205080204" pitchFamily="34" charset="-128"/>
            </a:endParaRPr>
          </a:p>
          <a:p>
            <a:pPr lvl="1">
              <a:lnSpc>
                <a:spcPct val="90000"/>
              </a:lnSpc>
              <a:buSzPct val="110000"/>
              <a:buFont typeface="Arial" panose="020B0604020202020204" pitchFamily="34" charset="0"/>
              <a:buChar char="•"/>
            </a:pPr>
            <a:r>
              <a:rPr lang="en-US" altLang="en-US" b="1" dirty="0">
                <a:ea typeface="MS PGothic" panose="020B0600070205080204" pitchFamily="34" charset="-128"/>
              </a:rPr>
              <a:t>range  between </a:t>
            </a:r>
            <a:r>
              <a:rPr lang="en-US" altLang="en-US" dirty="0">
                <a:ea typeface="MS PGothic" panose="020B0600070205080204" pitchFamily="34" charset="-128"/>
              </a:rPr>
              <a:t>10</a:t>
            </a:r>
            <a:r>
              <a:rPr lang="en-US" altLang="en-US" b="1" dirty="0">
                <a:ea typeface="MS PGothic" panose="020B0600070205080204" pitchFamily="34" charset="-128"/>
              </a:rPr>
              <a:t> preceding and current row</a:t>
            </a:r>
            <a:endParaRPr lang="en-US" altLang="en-US" b="1" dirty="0">
              <a:ea typeface="MS PGothic" panose="020B0600070205080204" pitchFamily="34" charset="-128"/>
            </a:endParaRPr>
          </a:p>
          <a:p>
            <a:pPr lvl="2">
              <a:lnSpc>
                <a:spcPct val="90000"/>
              </a:lnSpc>
              <a:buFont typeface="Wingdings" panose="05000000000000000000" pitchFamily="2" charset="2"/>
              <a:buChar char="§"/>
            </a:pPr>
            <a:r>
              <a:rPr lang="en-US" altLang="en-US" dirty="0">
                <a:ea typeface="MS PGothic" panose="020B0600070205080204" pitchFamily="34" charset="-128"/>
              </a:rPr>
              <a:t>All rows with values between current row value –10 to current value</a:t>
            </a:r>
            <a:endParaRPr lang="en-US" altLang="en-US" dirty="0">
              <a:ea typeface="MS PGothic" panose="020B0600070205080204" pitchFamily="34" charset="-128"/>
            </a:endParaRPr>
          </a:p>
          <a:p>
            <a:pPr lvl="1">
              <a:lnSpc>
                <a:spcPct val="90000"/>
              </a:lnSpc>
              <a:buSzPct val="110000"/>
              <a:buFont typeface="Arial" panose="020B0604020202020204" pitchFamily="34" charset="0"/>
              <a:buChar char="•"/>
            </a:pPr>
            <a:r>
              <a:rPr lang="en-US" altLang="en-US" b="1" dirty="0">
                <a:ea typeface="MS PGothic" panose="020B0600070205080204" pitchFamily="34" charset="-128"/>
              </a:rPr>
              <a:t>range interval </a:t>
            </a:r>
            <a:r>
              <a:rPr lang="en-US" altLang="en-US" dirty="0">
                <a:ea typeface="MS PGothic" panose="020B0600070205080204" pitchFamily="34" charset="-128"/>
              </a:rPr>
              <a:t>10</a:t>
            </a:r>
            <a:r>
              <a:rPr lang="en-US" altLang="en-US" b="1" dirty="0">
                <a:ea typeface="MS PGothic" panose="020B0600070205080204" pitchFamily="34" charset="-128"/>
              </a:rPr>
              <a:t> day preceding</a:t>
            </a:r>
            <a:endParaRPr lang="en-US" altLang="en-US" b="1" dirty="0">
              <a:ea typeface="MS PGothic" panose="020B0600070205080204" pitchFamily="34" charset="-128"/>
            </a:endParaRPr>
          </a:p>
          <a:p>
            <a:pPr lvl="2">
              <a:lnSpc>
                <a:spcPct val="90000"/>
              </a:lnSpc>
              <a:buFont typeface="Wingdings" panose="05000000000000000000" pitchFamily="2" charset="2"/>
              <a:buChar char="§"/>
            </a:pPr>
            <a:r>
              <a:rPr lang="en-US" altLang="en-US" dirty="0">
                <a:ea typeface="MS PGothic" panose="020B0600070205080204" pitchFamily="34" charset="-128"/>
              </a:rPr>
              <a:t>Not including current row</a:t>
            </a:r>
            <a:endParaRPr lang="en-US" altLang="en-US" dirty="0">
              <a:ea typeface="MS PGothic" panose="020B0600070205080204" pitchFamily="34" charset="-128"/>
            </a:endParaRPr>
          </a:p>
          <a:p>
            <a:pPr>
              <a:lnSpc>
                <a:spcPct val="90000"/>
              </a:lnSpc>
              <a:buFont typeface="Monotype Sorts" pitchFamily="-65" charset="2"/>
              <a:buNone/>
            </a:pPr>
            <a:endParaRPr lang="en-US"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idx="4294967295"/>
          </p:nvPr>
        </p:nvSpPr>
        <p:spPr/>
        <p:txBody>
          <a:bodyPr/>
          <a:lstStyle/>
          <a:p>
            <a:pPr>
              <a:defRPr/>
            </a:pPr>
            <a:r>
              <a:rPr lang="en-US">
                <a:ea typeface="+mj-ea"/>
              </a:rPr>
              <a:t>Windowing (Cont.)</a:t>
            </a:r>
            <a:endParaRPr lang="en-US">
              <a:ea typeface="+mj-ea"/>
            </a:endParaRPr>
          </a:p>
        </p:txBody>
      </p:sp>
      <p:sp>
        <p:nvSpPr>
          <p:cNvPr id="51203" name="Rectangle 3"/>
          <p:cNvSpPr>
            <a:spLocks noGrp="1" noChangeArrowheads="1"/>
          </p:cNvSpPr>
          <p:nvPr>
            <p:ph type="body" idx="4294967295"/>
          </p:nvPr>
        </p:nvSpPr>
        <p:spPr>
          <a:xfrm>
            <a:off x="768350" y="1093788"/>
            <a:ext cx="7707313" cy="4903787"/>
          </a:xfrm>
        </p:spPr>
        <p:txBody>
          <a:bodyPr/>
          <a:lstStyle/>
          <a:p>
            <a:pPr>
              <a:buSzPct val="110000"/>
              <a:buFont typeface="Wingdings" panose="05000000000000000000" pitchFamily="2" charset="2"/>
              <a:buChar char="§"/>
            </a:pPr>
            <a:r>
              <a:rPr lang="en-US" altLang="en-US" dirty="0"/>
              <a:t>Can do windowing within partitions</a:t>
            </a:r>
            <a:endParaRPr lang="en-US" altLang="en-US" dirty="0"/>
          </a:p>
          <a:p>
            <a:pPr>
              <a:buSzPct val="110000"/>
              <a:buFont typeface="Wingdings" panose="05000000000000000000" pitchFamily="2" charset="2"/>
              <a:buChar char="§"/>
            </a:pPr>
            <a:r>
              <a:rPr lang="en-US" altLang="en-US" dirty="0"/>
              <a:t>E.g., Given a relation </a:t>
            </a:r>
            <a:r>
              <a:rPr lang="en-US" altLang="en-US" i="1" dirty="0"/>
              <a:t>transaction </a:t>
            </a:r>
            <a:r>
              <a:rPr lang="en-US" altLang="en-US" dirty="0"/>
              <a:t>(</a:t>
            </a:r>
            <a:r>
              <a:rPr lang="en-US" altLang="en-US" i="1" dirty="0" err="1"/>
              <a:t>account_number</a:t>
            </a:r>
            <a:r>
              <a:rPr lang="en-US" altLang="en-US" i="1" dirty="0"/>
              <a:t>, </a:t>
            </a:r>
            <a:r>
              <a:rPr lang="en-US" altLang="en-US" i="1" dirty="0" err="1"/>
              <a:t>date_time</a:t>
            </a:r>
            <a:r>
              <a:rPr lang="en-US" altLang="en-US" i="1" dirty="0"/>
              <a:t>, value</a:t>
            </a:r>
            <a:r>
              <a:rPr lang="en-US" altLang="en-US" dirty="0"/>
              <a:t>), where value is positive for a deposit and negative for a withdrawal</a:t>
            </a:r>
            <a:endParaRPr lang="en-US" altLang="en-US" dirty="0"/>
          </a:p>
          <a:p>
            <a:pPr lvl="1">
              <a:buSzPct val="110000"/>
              <a:buFont typeface="Arial" panose="020B0604020202020204" pitchFamily="34" charset="0"/>
              <a:buChar char="•"/>
            </a:pPr>
            <a:r>
              <a:rPr lang="en-US" altLang="en-US" dirty="0">
                <a:ea typeface="MS PGothic" panose="020B0600070205080204" pitchFamily="34" charset="-128"/>
              </a:rPr>
              <a:t>“Find total balance of each account after each transaction on the account”</a:t>
            </a:r>
            <a:endParaRPr lang="en-US" altLang="en-US" dirty="0">
              <a:ea typeface="MS PGothic" panose="020B0600070205080204" pitchFamily="34" charset="-128"/>
            </a:endParaRPr>
          </a:p>
          <a:p>
            <a:pPr lvl="1">
              <a:buFont typeface="Monotype Sorts" pitchFamily="-65" charset="2"/>
              <a:buNone/>
            </a:pPr>
            <a:r>
              <a:rPr lang="en-US" altLang="en-US" dirty="0">
                <a:ea typeface="MS PGothic" panose="020B0600070205080204" pitchFamily="34" charset="-128"/>
              </a:rPr>
              <a:t>	</a:t>
            </a:r>
            <a:r>
              <a:rPr lang="en-US" altLang="en-US" b="1" dirty="0">
                <a:ea typeface="MS PGothic" panose="020B0600070205080204" pitchFamily="34" charset="-128"/>
              </a:rPr>
              <a:t>select </a:t>
            </a:r>
            <a:r>
              <a:rPr lang="en-US" altLang="en-US" i="1" dirty="0" err="1">
                <a:ea typeface="MS PGothic" panose="020B0600070205080204" pitchFamily="34" charset="-128"/>
              </a:rPr>
              <a:t>account_number</a:t>
            </a:r>
            <a:r>
              <a:rPr lang="en-US" altLang="en-US" i="1" dirty="0">
                <a:ea typeface="MS PGothic" panose="020B0600070205080204" pitchFamily="34" charset="-128"/>
              </a:rPr>
              <a:t>, </a:t>
            </a:r>
            <a:r>
              <a:rPr lang="en-US" altLang="en-US" i="1" dirty="0" err="1">
                <a:ea typeface="MS PGothic" panose="020B0600070205080204" pitchFamily="34" charset="-128"/>
              </a:rPr>
              <a:t>date_time</a:t>
            </a:r>
            <a:r>
              <a:rPr lang="en-US" altLang="en-US" dirty="0">
                <a:ea typeface="MS PGothic" panose="020B0600070205080204" pitchFamily="34" charset="-128"/>
              </a:rPr>
              <a:t>,</a:t>
            </a:r>
            <a:br>
              <a:rPr lang="en-US" altLang="en-US" dirty="0">
                <a:ea typeface="MS PGothic" panose="020B0600070205080204" pitchFamily="34" charset="-128"/>
              </a:rPr>
            </a:br>
            <a:r>
              <a:rPr lang="en-US" altLang="en-US" dirty="0">
                <a:ea typeface="MS PGothic" panose="020B0600070205080204" pitchFamily="34" charset="-128"/>
              </a:rPr>
              <a:t>    </a:t>
            </a:r>
            <a:r>
              <a:rPr lang="en-US" altLang="en-US" b="1" dirty="0">
                <a:ea typeface="MS PGothic" panose="020B0600070205080204" pitchFamily="34" charset="-128"/>
              </a:rPr>
              <a:t>sum </a:t>
            </a:r>
            <a:r>
              <a:rPr lang="en-US" altLang="en-US" dirty="0">
                <a:ea typeface="MS PGothic" panose="020B0600070205080204" pitchFamily="34" charset="-128"/>
              </a:rPr>
              <a:t>(</a:t>
            </a:r>
            <a:r>
              <a:rPr lang="en-US" altLang="en-US" i="1" dirty="0">
                <a:ea typeface="MS PGothic" panose="020B0600070205080204" pitchFamily="34" charset="-128"/>
              </a:rPr>
              <a:t>value</a:t>
            </a:r>
            <a:r>
              <a:rPr lang="en-US" altLang="en-US" dirty="0">
                <a:ea typeface="MS PGothic" panose="020B0600070205080204" pitchFamily="34" charset="-128"/>
              </a:rPr>
              <a:t>) </a:t>
            </a:r>
            <a:r>
              <a:rPr lang="en-US" altLang="en-US" b="1" dirty="0">
                <a:ea typeface="MS PGothic" panose="020B0600070205080204" pitchFamily="34" charset="-128"/>
              </a:rPr>
              <a:t>over</a:t>
            </a:r>
            <a:br>
              <a:rPr lang="en-US" altLang="en-US" dirty="0">
                <a:ea typeface="MS PGothic" panose="020B0600070205080204" pitchFamily="34" charset="-128"/>
              </a:rPr>
            </a:br>
            <a:r>
              <a:rPr lang="en-US" altLang="en-US" dirty="0">
                <a:ea typeface="MS PGothic" panose="020B0600070205080204" pitchFamily="34" charset="-128"/>
              </a:rPr>
              <a:t>		(</a:t>
            </a:r>
            <a:r>
              <a:rPr lang="en-US" altLang="en-US" b="1" dirty="0">
                <a:ea typeface="MS PGothic" panose="020B0600070205080204" pitchFamily="34" charset="-128"/>
              </a:rPr>
              <a:t>partition by </a:t>
            </a:r>
            <a:r>
              <a:rPr lang="en-US" altLang="en-US" i="1" dirty="0" err="1">
                <a:ea typeface="MS PGothic" panose="020B0600070205080204" pitchFamily="34" charset="-128"/>
              </a:rPr>
              <a:t>account_number</a:t>
            </a:r>
            <a:r>
              <a:rPr lang="en-US" altLang="en-US" i="1" dirty="0">
                <a:ea typeface="MS PGothic" panose="020B0600070205080204" pitchFamily="34" charset="-128"/>
              </a:rPr>
              <a:t> </a:t>
            </a:r>
            <a:br>
              <a:rPr lang="en-US" altLang="en-US" dirty="0">
                <a:ea typeface="MS PGothic" panose="020B0600070205080204" pitchFamily="34" charset="-128"/>
              </a:rPr>
            </a:br>
            <a:r>
              <a:rPr lang="en-US" altLang="en-US" dirty="0">
                <a:ea typeface="MS PGothic" panose="020B0600070205080204" pitchFamily="34" charset="-128"/>
              </a:rPr>
              <a:t>		</a:t>
            </a:r>
            <a:r>
              <a:rPr lang="en-US" altLang="en-US" b="1" dirty="0">
                <a:ea typeface="MS PGothic" panose="020B0600070205080204" pitchFamily="34" charset="-128"/>
              </a:rPr>
              <a:t>order by </a:t>
            </a:r>
            <a:r>
              <a:rPr lang="en-US" altLang="en-US" i="1" dirty="0" err="1">
                <a:ea typeface="MS PGothic" panose="020B0600070205080204" pitchFamily="34" charset="-128"/>
              </a:rPr>
              <a:t>date_time</a:t>
            </a:r>
            <a:br>
              <a:rPr lang="en-US" altLang="en-US" dirty="0">
                <a:ea typeface="MS PGothic" panose="020B0600070205080204" pitchFamily="34" charset="-128"/>
              </a:rPr>
            </a:br>
            <a:r>
              <a:rPr lang="en-US" altLang="en-US" dirty="0">
                <a:ea typeface="MS PGothic" panose="020B0600070205080204" pitchFamily="34" charset="-128"/>
              </a:rPr>
              <a:t>		</a:t>
            </a:r>
            <a:r>
              <a:rPr lang="en-US" altLang="en-US" b="1" dirty="0">
                <a:ea typeface="MS PGothic" panose="020B0600070205080204" pitchFamily="34" charset="-128"/>
              </a:rPr>
              <a:t>rows unbounded preceding</a:t>
            </a:r>
            <a:r>
              <a:rPr lang="en-US" altLang="en-US" dirty="0">
                <a:ea typeface="MS PGothic" panose="020B0600070205080204" pitchFamily="34" charset="-128"/>
              </a:rPr>
              <a:t>)</a:t>
            </a:r>
            <a:br>
              <a:rPr lang="en-US" altLang="en-US" dirty="0">
                <a:ea typeface="MS PGothic" panose="020B0600070205080204" pitchFamily="34" charset="-128"/>
              </a:rPr>
            </a:br>
            <a:r>
              <a:rPr lang="en-US" altLang="en-US" dirty="0">
                <a:ea typeface="MS PGothic" panose="020B0600070205080204" pitchFamily="34" charset="-128"/>
              </a:rPr>
              <a:t>   </a:t>
            </a:r>
            <a:r>
              <a:rPr lang="en-US" altLang="en-US" b="1" dirty="0">
                <a:ea typeface="MS PGothic" panose="020B0600070205080204" pitchFamily="34" charset="-128"/>
              </a:rPr>
              <a:t>as </a:t>
            </a:r>
            <a:r>
              <a:rPr lang="en-US" altLang="en-US" i="1" dirty="0">
                <a:ea typeface="MS PGothic" panose="020B0600070205080204" pitchFamily="34" charset="-128"/>
              </a:rPr>
              <a:t>balance</a:t>
            </a:r>
            <a:br>
              <a:rPr lang="en-US" altLang="en-US" dirty="0">
                <a:ea typeface="MS PGothic" panose="020B0600070205080204" pitchFamily="34" charset="-128"/>
              </a:rPr>
            </a:br>
            <a:r>
              <a:rPr lang="en-US" altLang="en-US" b="1" dirty="0">
                <a:ea typeface="MS PGothic" panose="020B0600070205080204" pitchFamily="34" charset="-128"/>
              </a:rPr>
              <a:t>from </a:t>
            </a:r>
            <a:r>
              <a:rPr lang="en-US" altLang="en-US" i="1" dirty="0">
                <a:ea typeface="MS PGothic" panose="020B0600070205080204" pitchFamily="34" charset="-128"/>
              </a:rPr>
              <a:t>transaction</a:t>
            </a:r>
            <a:br>
              <a:rPr lang="en-US" altLang="en-US" dirty="0">
                <a:ea typeface="MS PGothic" panose="020B0600070205080204" pitchFamily="34" charset="-128"/>
              </a:rPr>
            </a:br>
            <a:r>
              <a:rPr lang="en-US" altLang="en-US" b="1" dirty="0">
                <a:ea typeface="MS PGothic" panose="020B0600070205080204" pitchFamily="34" charset="-128"/>
              </a:rPr>
              <a:t>order by </a:t>
            </a:r>
            <a:r>
              <a:rPr lang="en-US" altLang="en-US" i="1" dirty="0" err="1">
                <a:ea typeface="MS PGothic" panose="020B0600070205080204" pitchFamily="34" charset="-128"/>
              </a:rPr>
              <a:t>account_number</a:t>
            </a:r>
            <a:r>
              <a:rPr lang="en-US" altLang="en-US" i="1" dirty="0">
                <a:ea typeface="MS PGothic" panose="020B0600070205080204" pitchFamily="34" charset="-128"/>
              </a:rPr>
              <a:t>, </a:t>
            </a:r>
            <a:r>
              <a:rPr lang="en-US" altLang="en-US" i="1" dirty="0" err="1">
                <a:ea typeface="MS PGothic" panose="020B0600070205080204" pitchFamily="34" charset="-128"/>
              </a:rPr>
              <a:t>date_time</a:t>
            </a:r>
            <a:endParaRPr lang="en-US" altLang="en-US" i="1" dirty="0">
              <a:ea typeface="MS PGothic" panose="020B0600070205080204" pitchFamily="34" charset="-128"/>
            </a:endParaRPr>
          </a:p>
          <a:p>
            <a:endParaRPr lang="en-US"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ChangeArrowheads="1"/>
          </p:cNvSpPr>
          <p:nvPr>
            <p:ph type="ctr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OLAP</a:t>
            </a:r>
            <a:endParaRPr lang="en-IN" altLang="en-US">
              <a:effectLs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pPr>
              <a:defRPr/>
            </a:pPr>
            <a:r>
              <a:rPr lang="en-US">
                <a:ea typeface="+mj-ea"/>
              </a:rPr>
              <a:t>Data Analysis and OLAP</a:t>
            </a:r>
            <a:endParaRPr lang="en-US">
              <a:ea typeface="+mj-ea"/>
            </a:endParaRPr>
          </a:p>
        </p:txBody>
      </p:sp>
      <p:sp>
        <p:nvSpPr>
          <p:cNvPr id="53251" name="Rectangle 3"/>
          <p:cNvSpPr>
            <a:spLocks noGrp="1" noChangeArrowheads="1"/>
          </p:cNvSpPr>
          <p:nvPr>
            <p:ph type="body" idx="4294967295"/>
          </p:nvPr>
        </p:nvSpPr>
        <p:spPr>
          <a:xfrm>
            <a:off x="768349" y="1093788"/>
            <a:ext cx="7674315" cy="4903787"/>
          </a:xfrm>
        </p:spPr>
        <p:txBody>
          <a:bodyPr/>
          <a:lstStyle/>
          <a:p>
            <a:pPr>
              <a:buSzPct val="110000"/>
              <a:buFont typeface="Wingdings" panose="05000000000000000000" pitchFamily="2" charset="2"/>
              <a:buChar char="§"/>
            </a:pPr>
            <a:r>
              <a:rPr lang="en-US" altLang="en-US" b="1" dirty="0">
                <a:solidFill>
                  <a:srgbClr val="000099"/>
                </a:solidFill>
              </a:rPr>
              <a:t>Online Analytical Processing (OLAP)</a:t>
            </a:r>
            <a:endParaRPr lang="en-US" altLang="en-US" b="1" dirty="0">
              <a:solidFill>
                <a:srgbClr val="000099"/>
              </a:solidFill>
            </a:endParaRPr>
          </a:p>
          <a:p>
            <a:pPr lvl="1">
              <a:buSzPct val="110000"/>
              <a:buFont typeface="Arial" panose="020B0604020202020204" pitchFamily="34" charset="0"/>
              <a:buChar char="•"/>
            </a:pPr>
            <a:r>
              <a:rPr lang="en-US" altLang="en-US" dirty="0">
                <a:ea typeface="MS PGothic" panose="020B0600070205080204" pitchFamily="34" charset="-128"/>
              </a:rPr>
              <a:t>Interactive analysis of data, allowing data to be summarized and viewed in different ways in an online fashion (with negligible delay)</a:t>
            </a:r>
            <a:endParaRPr lang="en-US" altLang="en-US" dirty="0">
              <a:ea typeface="MS PGothic" panose="020B0600070205080204" pitchFamily="34" charset="-128"/>
            </a:endParaRPr>
          </a:p>
          <a:p>
            <a:pPr>
              <a:buSzPct val="110000"/>
              <a:buFont typeface="Wingdings" panose="05000000000000000000" pitchFamily="2" charset="2"/>
              <a:buChar char="§"/>
            </a:pPr>
            <a:r>
              <a:rPr lang="en-US" altLang="en-US" dirty="0"/>
              <a:t>Data that can be modeled as dimension attributes and measure attributes are called </a:t>
            </a:r>
            <a:r>
              <a:rPr lang="en-US" altLang="en-US" b="1" dirty="0">
                <a:solidFill>
                  <a:srgbClr val="000099"/>
                </a:solidFill>
              </a:rPr>
              <a:t>multidimensional data</a:t>
            </a:r>
            <a:r>
              <a:rPr lang="en-US" altLang="en-US" dirty="0"/>
              <a:t>.</a:t>
            </a:r>
            <a:endParaRPr lang="en-US" altLang="en-US" dirty="0"/>
          </a:p>
          <a:p>
            <a:pPr lvl="1">
              <a:buSzPct val="110000"/>
              <a:buFont typeface="Arial" panose="020B0604020202020204" pitchFamily="34" charset="0"/>
              <a:buChar char="•"/>
            </a:pPr>
            <a:r>
              <a:rPr lang="en-US" altLang="en-US" b="1" dirty="0">
                <a:solidFill>
                  <a:srgbClr val="000099"/>
                </a:solidFill>
                <a:ea typeface="MS PGothic" panose="020B0600070205080204" pitchFamily="34" charset="-128"/>
              </a:rPr>
              <a:t>Measure attributes</a:t>
            </a:r>
            <a:r>
              <a:rPr lang="en-US" altLang="en-US" dirty="0">
                <a:ea typeface="MS PGothic" panose="020B0600070205080204" pitchFamily="34" charset="-128"/>
              </a:rPr>
              <a:t> </a:t>
            </a:r>
            <a:endParaRPr lang="en-US" altLang="en-US" dirty="0">
              <a:ea typeface="MS PGothic" panose="020B0600070205080204" pitchFamily="34" charset="-128"/>
            </a:endParaRPr>
          </a:p>
          <a:p>
            <a:pPr lvl="2">
              <a:buFont typeface="Wingdings" panose="05000000000000000000" pitchFamily="2" charset="2"/>
              <a:buChar char="§"/>
            </a:pPr>
            <a:r>
              <a:rPr lang="en-US" altLang="en-US" dirty="0">
                <a:ea typeface="MS PGothic" panose="020B0600070205080204" pitchFamily="34" charset="-128"/>
              </a:rPr>
              <a:t>measure some value</a:t>
            </a:r>
            <a:endParaRPr lang="en-US" altLang="en-US" dirty="0">
              <a:ea typeface="MS PGothic" panose="020B0600070205080204" pitchFamily="34" charset="-128"/>
            </a:endParaRPr>
          </a:p>
          <a:p>
            <a:pPr lvl="2">
              <a:buFont typeface="Wingdings" panose="05000000000000000000" pitchFamily="2" charset="2"/>
              <a:buChar char="§"/>
            </a:pPr>
            <a:r>
              <a:rPr lang="en-US" altLang="en-US" dirty="0">
                <a:ea typeface="MS PGothic" panose="020B0600070205080204" pitchFamily="34" charset="-128"/>
              </a:rPr>
              <a:t>can be aggregated upon</a:t>
            </a:r>
            <a:endParaRPr lang="en-US" altLang="en-US" dirty="0">
              <a:ea typeface="MS PGothic" panose="020B0600070205080204" pitchFamily="34" charset="-128"/>
            </a:endParaRPr>
          </a:p>
          <a:p>
            <a:pPr lvl="2">
              <a:buFont typeface="Wingdings" panose="05000000000000000000" pitchFamily="2" charset="2"/>
              <a:buChar char="§"/>
            </a:pPr>
            <a:r>
              <a:rPr lang="en-US" altLang="en-US" dirty="0">
                <a:ea typeface="MS PGothic" panose="020B0600070205080204" pitchFamily="34" charset="-128"/>
              </a:rPr>
              <a:t>e.g., the attribute </a:t>
            </a:r>
            <a:r>
              <a:rPr lang="en-US" altLang="en-US" i="1" dirty="0">
                <a:ea typeface="MS PGothic" panose="020B0600070205080204" pitchFamily="34" charset="-128"/>
              </a:rPr>
              <a:t>number </a:t>
            </a:r>
            <a:r>
              <a:rPr lang="en-US" altLang="en-US" dirty="0">
                <a:ea typeface="MS PGothic" panose="020B0600070205080204" pitchFamily="34" charset="-128"/>
              </a:rPr>
              <a:t>of the </a:t>
            </a:r>
            <a:r>
              <a:rPr lang="en-US" altLang="en-US" i="1" dirty="0">
                <a:ea typeface="MS PGothic" panose="020B0600070205080204" pitchFamily="34" charset="-128"/>
              </a:rPr>
              <a:t>sales </a:t>
            </a:r>
            <a:r>
              <a:rPr lang="en-US" altLang="en-US" dirty="0">
                <a:ea typeface="MS PGothic" panose="020B0600070205080204" pitchFamily="34" charset="-128"/>
              </a:rPr>
              <a:t>relation</a:t>
            </a:r>
            <a:endParaRPr lang="en-US" altLang="en-US" dirty="0">
              <a:ea typeface="MS PGothic" panose="020B0600070205080204" pitchFamily="34" charset="-128"/>
            </a:endParaRPr>
          </a:p>
          <a:p>
            <a:pPr lvl="1">
              <a:buSzPct val="110000"/>
              <a:buFont typeface="Arial" panose="020B0604020202020204" pitchFamily="34" charset="0"/>
              <a:buChar char="•"/>
            </a:pPr>
            <a:r>
              <a:rPr lang="en-US" altLang="en-US" b="1" dirty="0">
                <a:solidFill>
                  <a:srgbClr val="000099"/>
                </a:solidFill>
                <a:ea typeface="MS PGothic" panose="020B0600070205080204" pitchFamily="34" charset="-128"/>
              </a:rPr>
              <a:t>Dimension attributes</a:t>
            </a:r>
            <a:endParaRPr lang="en-US" altLang="en-US" dirty="0">
              <a:solidFill>
                <a:srgbClr val="000099"/>
              </a:solidFill>
              <a:ea typeface="MS PGothic" panose="020B0600070205080204" pitchFamily="34" charset="-128"/>
            </a:endParaRPr>
          </a:p>
          <a:p>
            <a:pPr lvl="2">
              <a:buFont typeface="Wingdings" panose="05000000000000000000" pitchFamily="2" charset="2"/>
              <a:buChar char="§"/>
            </a:pPr>
            <a:r>
              <a:rPr lang="en-US" altLang="en-US" dirty="0">
                <a:ea typeface="MS PGothic" panose="020B0600070205080204" pitchFamily="34" charset="-128"/>
              </a:rPr>
              <a:t>define the dimensions on which measure attributes (or aggregates thereof) are viewed</a:t>
            </a:r>
            <a:endParaRPr lang="en-US" altLang="en-US" dirty="0">
              <a:ea typeface="MS PGothic" panose="020B0600070205080204" pitchFamily="34" charset="-128"/>
            </a:endParaRPr>
          </a:p>
          <a:p>
            <a:pPr lvl="2">
              <a:buFont typeface="Wingdings" panose="05000000000000000000" pitchFamily="2" charset="2"/>
              <a:buChar char="§"/>
            </a:pPr>
            <a:r>
              <a:rPr lang="en-US" altLang="en-US" dirty="0">
                <a:ea typeface="MS PGothic" panose="020B0600070205080204" pitchFamily="34" charset="-128"/>
              </a:rPr>
              <a:t>e.g., attributes </a:t>
            </a:r>
            <a:r>
              <a:rPr lang="en-US" altLang="en-US" i="1" dirty="0" err="1">
                <a:ea typeface="MS PGothic" panose="020B0600070205080204" pitchFamily="34" charset="-128"/>
              </a:rPr>
              <a:t>item_name</a:t>
            </a:r>
            <a:r>
              <a:rPr lang="en-US" altLang="en-US" i="1" dirty="0">
                <a:ea typeface="MS PGothic" panose="020B0600070205080204" pitchFamily="34" charset="-128"/>
              </a:rPr>
              <a:t>, color, </a:t>
            </a:r>
            <a:r>
              <a:rPr lang="en-US" altLang="en-US" dirty="0">
                <a:ea typeface="MS PGothic" panose="020B0600070205080204" pitchFamily="34" charset="-128"/>
              </a:rPr>
              <a:t>and</a:t>
            </a:r>
            <a:r>
              <a:rPr lang="en-US" altLang="en-US" i="1" dirty="0">
                <a:ea typeface="MS PGothic" panose="020B0600070205080204" pitchFamily="34" charset="-128"/>
              </a:rPr>
              <a:t> size </a:t>
            </a:r>
            <a:r>
              <a:rPr lang="en-US" altLang="en-US" dirty="0">
                <a:ea typeface="MS PGothic" panose="020B0600070205080204" pitchFamily="34" charset="-128"/>
              </a:rPr>
              <a:t>of the </a:t>
            </a:r>
            <a:r>
              <a:rPr lang="en-US" altLang="en-US" i="1" dirty="0">
                <a:ea typeface="MS PGothic" panose="020B0600070205080204" pitchFamily="34" charset="-128"/>
              </a:rPr>
              <a:t>sales </a:t>
            </a:r>
            <a:r>
              <a:rPr lang="en-US" altLang="en-US" dirty="0">
                <a:ea typeface="MS PGothic" panose="020B0600070205080204" pitchFamily="34" charset="-128"/>
              </a:rPr>
              <a:t>relation</a:t>
            </a:r>
            <a:endParaRPr lang="en-US" altLang="en-US" dirty="0">
              <a:ea typeface="MS PGothic" panose="020B0600070205080204" pitchFamily="34" charset="-128"/>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pPr>
              <a:defRPr/>
            </a:pPr>
            <a:r>
              <a:rPr lang="en-US" sz="2800">
                <a:effectLst>
                  <a:outerShdw blurRad="38100" dist="38100" dir="2700000" algn="tl">
                    <a:srgbClr val="C0C0C0"/>
                  </a:outerShdw>
                </a:effectLst>
              </a:rPr>
              <a:t>Example sales relation </a:t>
            </a:r>
            <a:endParaRPr lang="en-US" sz="2800">
              <a:effectLst>
                <a:outerShdw blurRad="38100" dist="38100" dir="2700000" algn="tl">
                  <a:srgbClr val="C0C0C0"/>
                </a:outerShdw>
              </a:effectLst>
            </a:endParaRPr>
          </a:p>
        </p:txBody>
      </p:sp>
      <p:pic>
        <p:nvPicPr>
          <p:cNvPr id="54275" name="Picture 3" descr="5"/>
          <p:cNvPicPr>
            <a:picLocks noChangeAspect="1" noChangeArrowheads="1"/>
          </p:cNvPicPr>
          <p:nvPr/>
        </p:nvPicPr>
        <p:blipFill>
          <a:blip r:embed="rId1">
            <a:extLst>
              <a:ext uri="{28A0092B-C50C-407E-A947-70E740481C1C}">
                <a14:useLocalDpi xmlns:a14="http://schemas.microsoft.com/office/drawing/2010/main" val="0"/>
              </a:ext>
            </a:extLst>
          </a:blip>
          <a:srcRect b="43846"/>
          <a:stretch>
            <a:fillRect/>
          </a:stretch>
        </p:blipFill>
        <p:spPr bwMode="auto">
          <a:xfrm>
            <a:off x="2374900" y="884238"/>
            <a:ext cx="4046538" cy="535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Text Box 4"/>
          <p:cNvSpPr txBox="1">
            <a:spLocks noChangeArrowheads="1"/>
          </p:cNvSpPr>
          <p:nvPr/>
        </p:nvSpPr>
        <p:spPr bwMode="auto">
          <a:xfrm>
            <a:off x="2727325" y="6276975"/>
            <a:ext cx="355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a:t>...</a:t>
            </a:r>
            <a:endParaRPr lang="en-US" altLang="en-US"/>
          </a:p>
          <a:p>
            <a:r>
              <a:rPr lang="en-US" altLang="en-US"/>
              <a:t>...</a:t>
            </a:r>
            <a:endParaRPr lang="en-US" altLang="en-US"/>
          </a:p>
        </p:txBody>
      </p:sp>
      <p:sp>
        <p:nvSpPr>
          <p:cNvPr id="54277" name="Text Box 5"/>
          <p:cNvSpPr txBox="1">
            <a:spLocks noChangeArrowheads="1"/>
          </p:cNvSpPr>
          <p:nvPr/>
        </p:nvSpPr>
        <p:spPr bwMode="auto">
          <a:xfrm>
            <a:off x="3687763" y="6276975"/>
            <a:ext cx="355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a:t>...</a:t>
            </a:r>
            <a:endParaRPr lang="en-US" altLang="en-US"/>
          </a:p>
          <a:p>
            <a:r>
              <a:rPr lang="en-US" altLang="en-US"/>
              <a:t>...</a:t>
            </a:r>
            <a:endParaRPr lang="en-US" altLang="en-US"/>
          </a:p>
        </p:txBody>
      </p:sp>
      <p:sp>
        <p:nvSpPr>
          <p:cNvPr id="54278" name="Text Box 6"/>
          <p:cNvSpPr txBox="1">
            <a:spLocks noChangeArrowheads="1"/>
          </p:cNvSpPr>
          <p:nvPr/>
        </p:nvSpPr>
        <p:spPr bwMode="auto">
          <a:xfrm>
            <a:off x="4602163" y="6276975"/>
            <a:ext cx="355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a:t>...</a:t>
            </a:r>
            <a:endParaRPr lang="en-US" altLang="en-US"/>
          </a:p>
          <a:p>
            <a:r>
              <a:rPr lang="en-US" altLang="en-US"/>
              <a:t>...</a:t>
            </a:r>
            <a:endParaRPr lang="en-US" altLang="en-US"/>
          </a:p>
        </p:txBody>
      </p:sp>
      <p:sp>
        <p:nvSpPr>
          <p:cNvPr id="54279" name="Text Box 7"/>
          <p:cNvSpPr txBox="1">
            <a:spLocks noChangeArrowheads="1"/>
          </p:cNvSpPr>
          <p:nvPr/>
        </p:nvSpPr>
        <p:spPr bwMode="auto">
          <a:xfrm>
            <a:off x="5913438" y="6276975"/>
            <a:ext cx="355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a:t>...</a:t>
            </a:r>
            <a:endParaRPr lang="en-US" altLang="en-US"/>
          </a:p>
          <a:p>
            <a:r>
              <a:rPr lang="en-US" altLang="en-US"/>
              <a:t>...</a:t>
            </a:r>
            <a:endParaRPr lang="en-US"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a:xfrm>
            <a:off x="601663" y="52388"/>
            <a:ext cx="8604250" cy="609600"/>
          </a:xfrm>
        </p:spPr>
        <p:txBody>
          <a:bodyPr/>
          <a:lstStyle/>
          <a:p>
            <a:pPr>
              <a:defRPr/>
            </a:pPr>
            <a:r>
              <a:rPr lang="en-US" sz="2800">
                <a:effectLst>
                  <a:outerShdw blurRad="38100" dist="38100" dir="2700000" algn="tl">
                    <a:srgbClr val="C0C0C0"/>
                  </a:outerShdw>
                </a:effectLst>
              </a:rPr>
              <a:t>Cross Tabulation of </a:t>
            </a:r>
            <a:r>
              <a:rPr lang="en-US" sz="2800" b="0" i="1">
                <a:effectLst>
                  <a:outerShdw blurRad="38100" dist="38100" dir="2700000" algn="tl">
                    <a:srgbClr val="C0C0C0"/>
                  </a:outerShdw>
                </a:effectLst>
              </a:rPr>
              <a:t>sales</a:t>
            </a:r>
            <a:r>
              <a:rPr lang="en-US" sz="2800">
                <a:effectLst>
                  <a:outerShdw blurRad="38100" dist="38100" dir="2700000" algn="tl">
                    <a:srgbClr val="C0C0C0"/>
                  </a:outerShdw>
                </a:effectLst>
              </a:rPr>
              <a:t> by </a:t>
            </a:r>
            <a:r>
              <a:rPr lang="en-US" sz="2800" b="0" i="1">
                <a:effectLst>
                  <a:outerShdw blurRad="38100" dist="38100" dir="2700000" algn="tl">
                    <a:srgbClr val="C0C0C0"/>
                  </a:outerShdw>
                </a:effectLst>
              </a:rPr>
              <a:t>item_name </a:t>
            </a:r>
            <a:r>
              <a:rPr lang="en-US" sz="2800">
                <a:effectLst>
                  <a:outerShdw blurRad="38100" dist="38100" dir="2700000" algn="tl">
                    <a:srgbClr val="C0C0C0"/>
                  </a:outerShdw>
                </a:effectLst>
              </a:rPr>
              <a:t>and </a:t>
            </a:r>
            <a:r>
              <a:rPr lang="en-US" sz="2800" b="0" i="1">
                <a:effectLst>
                  <a:outerShdw blurRad="38100" dist="38100" dir="2700000" algn="tl">
                    <a:srgbClr val="C0C0C0"/>
                  </a:outerShdw>
                </a:effectLst>
              </a:rPr>
              <a:t>color</a:t>
            </a:r>
            <a:endParaRPr lang="en-US" sz="2800" b="0" i="1">
              <a:effectLst>
                <a:outerShdw blurRad="38100" dist="38100" dir="2700000" algn="tl">
                  <a:srgbClr val="C0C0C0"/>
                </a:outerShdw>
              </a:effectLst>
            </a:endParaRPr>
          </a:p>
        </p:txBody>
      </p:sp>
      <p:sp>
        <p:nvSpPr>
          <p:cNvPr id="55299" name="Rectangle 3"/>
          <p:cNvSpPr>
            <a:spLocks noGrp="1" noChangeArrowheads="1"/>
          </p:cNvSpPr>
          <p:nvPr>
            <p:ph type="body" idx="4294967295"/>
          </p:nvPr>
        </p:nvSpPr>
        <p:spPr>
          <a:xfrm>
            <a:off x="816746" y="3959225"/>
            <a:ext cx="7844654" cy="2674938"/>
          </a:xfrm>
        </p:spPr>
        <p:txBody>
          <a:bodyPr/>
          <a:lstStyle/>
          <a:p>
            <a:pPr>
              <a:buSzPct val="110000"/>
              <a:buFont typeface="Wingdings" panose="05000000000000000000" pitchFamily="2" charset="2"/>
              <a:buChar char="§"/>
            </a:pPr>
            <a:r>
              <a:rPr lang="en-US" altLang="en-US" dirty="0"/>
              <a:t>The table above is an example of a </a:t>
            </a:r>
            <a:r>
              <a:rPr lang="en-US" altLang="en-US" b="1" dirty="0">
                <a:solidFill>
                  <a:srgbClr val="000099"/>
                </a:solidFill>
              </a:rPr>
              <a:t>cross-tabulation</a:t>
            </a:r>
            <a:r>
              <a:rPr lang="en-US" altLang="en-US" dirty="0">
                <a:solidFill>
                  <a:srgbClr val="000099"/>
                </a:solidFill>
              </a:rPr>
              <a:t> </a:t>
            </a:r>
            <a:r>
              <a:rPr lang="en-US" altLang="en-US" dirty="0"/>
              <a:t>(</a:t>
            </a:r>
            <a:r>
              <a:rPr lang="en-US" altLang="en-US" b="1" dirty="0">
                <a:solidFill>
                  <a:srgbClr val="000099"/>
                </a:solidFill>
              </a:rPr>
              <a:t>cross-tab</a:t>
            </a:r>
            <a:r>
              <a:rPr lang="en-US" altLang="en-US" dirty="0"/>
              <a:t>), also referred to as a </a:t>
            </a:r>
            <a:r>
              <a:rPr lang="en-US" altLang="en-US" b="1" dirty="0">
                <a:solidFill>
                  <a:srgbClr val="000099"/>
                </a:solidFill>
              </a:rPr>
              <a:t>pivot-table</a:t>
            </a:r>
            <a:r>
              <a:rPr lang="en-US" altLang="en-US" dirty="0"/>
              <a:t>.</a:t>
            </a:r>
            <a:endParaRPr lang="en-US" altLang="en-US" dirty="0"/>
          </a:p>
          <a:p>
            <a:pPr lvl="1">
              <a:buSzPct val="110000"/>
              <a:buFont typeface="Arial" panose="020B0604020202020204" pitchFamily="34" charset="0"/>
              <a:buChar char="•"/>
            </a:pPr>
            <a:r>
              <a:rPr lang="en-US" altLang="en-US" dirty="0">
                <a:ea typeface="MS PGothic" panose="020B0600070205080204" pitchFamily="34" charset="-128"/>
              </a:rPr>
              <a:t>Values for one of the dimension attributes form the row headers</a:t>
            </a:r>
            <a:endParaRPr lang="en-US" altLang="en-US" dirty="0">
              <a:ea typeface="MS PGothic" panose="020B0600070205080204" pitchFamily="34" charset="-128"/>
            </a:endParaRPr>
          </a:p>
          <a:p>
            <a:pPr lvl="1">
              <a:buSzPct val="110000"/>
              <a:buFont typeface="Arial" panose="020B0604020202020204" pitchFamily="34" charset="0"/>
              <a:buChar char="•"/>
            </a:pPr>
            <a:r>
              <a:rPr lang="en-US" altLang="en-US" dirty="0">
                <a:ea typeface="MS PGothic" panose="020B0600070205080204" pitchFamily="34" charset="-128"/>
              </a:rPr>
              <a:t>Values for another dimension attribute form the column headers</a:t>
            </a:r>
            <a:endParaRPr lang="en-US" altLang="en-US" dirty="0">
              <a:ea typeface="MS PGothic" panose="020B0600070205080204" pitchFamily="34" charset="-128"/>
            </a:endParaRPr>
          </a:p>
          <a:p>
            <a:pPr lvl="1">
              <a:buSzPct val="110000"/>
              <a:buFont typeface="Arial" panose="020B0604020202020204" pitchFamily="34" charset="0"/>
              <a:buChar char="•"/>
            </a:pPr>
            <a:r>
              <a:rPr lang="en-US" altLang="en-US" dirty="0">
                <a:ea typeface="MS PGothic" panose="020B0600070205080204" pitchFamily="34" charset="-128"/>
              </a:rPr>
              <a:t>Other dimension attributes are listed on top</a:t>
            </a:r>
            <a:endParaRPr lang="en-US" altLang="en-US" dirty="0">
              <a:ea typeface="MS PGothic" panose="020B0600070205080204" pitchFamily="34" charset="-128"/>
            </a:endParaRPr>
          </a:p>
          <a:p>
            <a:pPr lvl="1">
              <a:buSzPct val="110000"/>
              <a:buFont typeface="Arial" panose="020B0604020202020204" pitchFamily="34" charset="0"/>
              <a:buChar char="•"/>
            </a:pPr>
            <a:r>
              <a:rPr lang="en-US" altLang="en-US" dirty="0">
                <a:ea typeface="MS PGothic" panose="020B0600070205080204" pitchFamily="34" charset="-128"/>
              </a:rPr>
              <a:t>Values in individual cells are (aggregates of) the values of the </a:t>
            </a:r>
            <a:br>
              <a:rPr lang="en-US" altLang="en-US" dirty="0">
                <a:ea typeface="MS PGothic" panose="020B0600070205080204" pitchFamily="34" charset="-128"/>
              </a:rPr>
            </a:br>
            <a:r>
              <a:rPr lang="en-US" altLang="en-US" dirty="0">
                <a:ea typeface="MS PGothic" panose="020B0600070205080204" pitchFamily="34" charset="-128"/>
              </a:rPr>
              <a:t>dimension attributes that specify the cell.</a:t>
            </a:r>
            <a:endParaRPr lang="en-US" altLang="en-US" dirty="0">
              <a:ea typeface="MS PGothic" panose="020B0600070205080204" pitchFamily="34" charset="-128"/>
            </a:endParaRPr>
          </a:p>
        </p:txBody>
      </p:sp>
      <p:pic>
        <p:nvPicPr>
          <p:cNvPr id="55300"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81307" y="985443"/>
            <a:ext cx="6181386" cy="2787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pPr>
              <a:defRPr/>
            </a:pPr>
            <a:r>
              <a:rPr lang="en-US">
                <a:ea typeface="+mj-ea"/>
              </a:rPr>
              <a:t>Data Cube</a:t>
            </a:r>
            <a:endParaRPr lang="en-US">
              <a:ea typeface="+mj-ea"/>
            </a:endParaRPr>
          </a:p>
        </p:txBody>
      </p:sp>
      <p:sp>
        <p:nvSpPr>
          <p:cNvPr id="56323" name="Rectangle 3"/>
          <p:cNvSpPr>
            <a:spLocks noChangeArrowheads="1"/>
          </p:cNvSpPr>
          <p:nvPr/>
        </p:nvSpPr>
        <p:spPr bwMode="auto">
          <a:xfrm>
            <a:off x="419100" y="5059363"/>
            <a:ext cx="8181975" cy="124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SzPct val="90000"/>
              <a:buFont typeface="Monotype Sorts" pitchFamily="-65" charset="2"/>
              <a:buChar char="n"/>
            </a:pPr>
            <a:endParaRPr kumimoji="1" lang="en-IN" altLang="en-US" sz="2000" b="1"/>
          </a:p>
        </p:txBody>
      </p:sp>
      <p:sp>
        <p:nvSpPr>
          <p:cNvPr id="56324" name="Rectangle 4"/>
          <p:cNvSpPr>
            <a:spLocks noChangeArrowheads="1"/>
          </p:cNvSpPr>
          <p:nvPr/>
        </p:nvSpPr>
        <p:spPr bwMode="auto">
          <a:xfrm>
            <a:off x="768350" y="1162975"/>
            <a:ext cx="8016875" cy="72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nSpc>
                <a:spcPct val="90000"/>
              </a:lnSpc>
              <a:spcBef>
                <a:spcPct val="35000"/>
              </a:spcBef>
              <a:buClr>
                <a:srgbClr val="002060"/>
              </a:buClr>
              <a:buSzPct val="110000"/>
              <a:buFont typeface="Wingdings" panose="05000000000000000000" pitchFamily="2" charset="2"/>
              <a:buChar char="§"/>
            </a:pPr>
            <a:r>
              <a:rPr kumimoji="1" lang="en-US" altLang="en-US" sz="1700" dirty="0"/>
              <a:t>A </a:t>
            </a:r>
            <a:r>
              <a:rPr kumimoji="1" lang="en-US" altLang="en-US" sz="1700" b="1" dirty="0">
                <a:solidFill>
                  <a:srgbClr val="000099"/>
                </a:solidFill>
              </a:rPr>
              <a:t>data cube</a:t>
            </a:r>
            <a:r>
              <a:rPr kumimoji="1" lang="en-US" altLang="en-US" sz="1700" dirty="0"/>
              <a:t> is a multidimensional generalization of a cross-tab</a:t>
            </a:r>
            <a:endParaRPr kumimoji="1" lang="en-US" altLang="en-US" sz="1700" dirty="0"/>
          </a:p>
          <a:p>
            <a:pPr>
              <a:lnSpc>
                <a:spcPct val="90000"/>
              </a:lnSpc>
              <a:spcBef>
                <a:spcPct val="35000"/>
              </a:spcBef>
              <a:buClr>
                <a:srgbClr val="002060"/>
              </a:buClr>
              <a:buSzPct val="110000"/>
              <a:buFont typeface="Wingdings" panose="05000000000000000000" pitchFamily="2" charset="2"/>
              <a:buChar char="§"/>
            </a:pPr>
            <a:r>
              <a:rPr kumimoji="1" lang="en-US" altLang="en-US" sz="1700" dirty="0"/>
              <a:t>Can have </a:t>
            </a:r>
            <a:r>
              <a:rPr kumimoji="1" lang="en-US" altLang="en-US" sz="1700" i="1" dirty="0"/>
              <a:t>n </a:t>
            </a:r>
            <a:r>
              <a:rPr kumimoji="1" lang="en-US" altLang="en-US" sz="1700" dirty="0"/>
              <a:t> dimensions; we show 3 below </a:t>
            </a:r>
            <a:endParaRPr kumimoji="1" lang="en-US" altLang="en-US" sz="1700" dirty="0"/>
          </a:p>
          <a:p>
            <a:pPr>
              <a:lnSpc>
                <a:spcPct val="90000"/>
              </a:lnSpc>
              <a:spcBef>
                <a:spcPct val="35000"/>
              </a:spcBef>
              <a:buClr>
                <a:srgbClr val="002060"/>
              </a:buClr>
              <a:buSzPct val="110000"/>
              <a:buFont typeface="Wingdings" panose="05000000000000000000" pitchFamily="2" charset="2"/>
              <a:buChar char="§"/>
            </a:pPr>
            <a:r>
              <a:rPr kumimoji="1" lang="en-US" altLang="en-US" sz="1700" dirty="0"/>
              <a:t>Cross-tabs can be used as views on a data cube</a:t>
            </a:r>
            <a:endParaRPr kumimoji="1" lang="en-US" altLang="en-US" sz="1700" dirty="0"/>
          </a:p>
        </p:txBody>
      </p:sp>
      <p:pic>
        <p:nvPicPr>
          <p:cNvPr id="56325" name="Picture 7" descr="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28863" y="2503488"/>
            <a:ext cx="4538662" cy="307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lstStyle/>
          <a:p>
            <a:pPr>
              <a:defRPr/>
            </a:pPr>
            <a:r>
              <a:rPr lang="en-US">
                <a:ea typeface="+mj-ea"/>
              </a:rPr>
              <a:t>Hierarchies on Dimensions</a:t>
            </a:r>
            <a:endParaRPr lang="en-US">
              <a:ea typeface="+mj-ea"/>
            </a:endParaRPr>
          </a:p>
        </p:txBody>
      </p:sp>
      <p:pic>
        <p:nvPicPr>
          <p:cNvPr id="57347" name="Picture 3"/>
          <p:cNvPicPr>
            <a:picLocks noChangeAspect="1" noChangeArrowheads="1"/>
          </p:cNvPicPr>
          <p:nvPr/>
        </p:nvPicPr>
        <p:blipFill>
          <a:blip r:embed="rId1">
            <a:extLst>
              <a:ext uri="{28A0092B-C50C-407E-A947-70E740481C1C}">
                <a14:useLocalDpi xmlns:a14="http://schemas.microsoft.com/office/drawing/2010/main" val="0"/>
              </a:ext>
            </a:extLst>
          </a:blip>
          <a:srcRect l="1065" t="9091" r="3195" b="10228"/>
          <a:stretch>
            <a:fillRect/>
          </a:stretch>
        </p:blipFill>
        <p:spPr bwMode="auto">
          <a:xfrm>
            <a:off x="1600200" y="2565400"/>
            <a:ext cx="596900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pic>
      <p:sp>
        <p:nvSpPr>
          <p:cNvPr id="57348" name="Rectangle 4"/>
          <p:cNvSpPr>
            <a:spLocks noChangeArrowheads="1"/>
          </p:cNvSpPr>
          <p:nvPr/>
        </p:nvSpPr>
        <p:spPr bwMode="auto">
          <a:xfrm>
            <a:off x="768350" y="1136341"/>
            <a:ext cx="7766050" cy="1438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rgbClr val="000099"/>
              </a:buClr>
              <a:buSzPct val="110000"/>
              <a:buFont typeface="Wingdings" panose="05000000000000000000" pitchFamily="2" charset="2"/>
              <a:buChar char="§"/>
            </a:pPr>
            <a:r>
              <a:rPr kumimoji="1" lang="en-US" altLang="en-US" sz="1700" b="1" dirty="0">
                <a:solidFill>
                  <a:srgbClr val="000099"/>
                </a:solidFill>
              </a:rPr>
              <a:t>Hierarchy</a:t>
            </a:r>
            <a:r>
              <a:rPr kumimoji="1" lang="en-US" altLang="en-US" sz="1700" dirty="0"/>
              <a:t> on dimension attributes: lets dimensions to be viewed at different levels of detail</a:t>
            </a:r>
            <a:endParaRPr kumimoji="1" lang="en-US" altLang="en-US" sz="1700" dirty="0"/>
          </a:p>
          <a:p>
            <a:pPr lvl="1">
              <a:spcBef>
                <a:spcPct val="35000"/>
              </a:spcBef>
              <a:buClr>
                <a:srgbClr val="FF9933"/>
              </a:buClr>
              <a:buSzPct val="110000"/>
              <a:buFont typeface="Arial" panose="020B0604020202020204" pitchFamily="34" charset="0"/>
              <a:buChar char="•"/>
            </a:pPr>
            <a:r>
              <a:rPr kumimoji="1" lang="en-US" altLang="en-US" sz="1700" dirty="0"/>
              <a:t>E.g., the dimension </a:t>
            </a:r>
            <a:r>
              <a:rPr kumimoji="1" lang="en-US" altLang="en-US" sz="1700" dirty="0" err="1"/>
              <a:t>DateTime</a:t>
            </a:r>
            <a:r>
              <a:rPr kumimoji="1" lang="en-US" altLang="en-US" sz="1700" dirty="0"/>
              <a:t> can be used to aggregate by hour of day, date, day of week, month, quarter or year</a:t>
            </a:r>
            <a:endParaRPr kumimoji="1" lang="en-US" altLang="en-US" sz="1700" dirty="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a:xfrm>
            <a:off x="1212850" y="161925"/>
            <a:ext cx="7632700" cy="609600"/>
          </a:xfrm>
        </p:spPr>
        <p:txBody>
          <a:bodyPr/>
          <a:lstStyle/>
          <a:p>
            <a:pPr>
              <a:defRPr/>
            </a:pPr>
            <a:r>
              <a:rPr lang="en-US">
                <a:ea typeface="+mj-ea"/>
              </a:rPr>
              <a:t>Cross Tabulation With Hierarchy</a:t>
            </a:r>
            <a:endParaRPr lang="en-US">
              <a:ea typeface="+mj-ea"/>
            </a:endParaRPr>
          </a:p>
        </p:txBody>
      </p:sp>
      <p:sp>
        <p:nvSpPr>
          <p:cNvPr id="58371" name="Rectangle 3"/>
          <p:cNvSpPr>
            <a:spLocks noChangeArrowheads="1"/>
          </p:cNvSpPr>
          <p:nvPr/>
        </p:nvSpPr>
        <p:spPr bwMode="auto">
          <a:xfrm>
            <a:off x="766762" y="1165225"/>
            <a:ext cx="779303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rgbClr val="000099"/>
              </a:buClr>
              <a:buSzPct val="110000"/>
              <a:buFont typeface="Wingdings" panose="05000000000000000000" pitchFamily="2" charset="2"/>
              <a:buChar char="§"/>
            </a:pPr>
            <a:r>
              <a:rPr kumimoji="1" lang="en-US" altLang="en-US" sz="1700" dirty="0"/>
              <a:t>Cross-tabs can be easily extended to deal with hierarchies</a:t>
            </a:r>
            <a:endParaRPr kumimoji="1" lang="en-US" altLang="en-US" sz="1700" dirty="0"/>
          </a:p>
          <a:p>
            <a:pPr lvl="1">
              <a:spcBef>
                <a:spcPct val="35000"/>
              </a:spcBef>
              <a:buClr>
                <a:schemeClr val="folHlink"/>
              </a:buClr>
              <a:buSzPct val="110000"/>
              <a:buFont typeface="Arial" panose="020B0604020202020204" pitchFamily="34" charset="0"/>
              <a:buChar char="•"/>
            </a:pPr>
            <a:r>
              <a:rPr kumimoji="1" lang="en-US" altLang="en-US" sz="1700" dirty="0"/>
              <a:t>Can drill down or roll up on a hierarchy</a:t>
            </a:r>
            <a:endParaRPr kumimoji="1" lang="en-US" altLang="en-US" sz="1700" dirty="0"/>
          </a:p>
        </p:txBody>
      </p:sp>
      <p:pic>
        <p:nvPicPr>
          <p:cNvPr id="58372" name="Picture 3" descr="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4201" y="2282825"/>
            <a:ext cx="7793037" cy="35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a:xfrm>
            <a:off x="831850" y="0"/>
            <a:ext cx="8077200" cy="609600"/>
          </a:xfrm>
        </p:spPr>
        <p:txBody>
          <a:bodyPr/>
          <a:lstStyle/>
          <a:p>
            <a:pPr>
              <a:defRPr/>
            </a:pPr>
            <a:r>
              <a:rPr lang="en-US">
                <a:ea typeface="+mj-ea"/>
              </a:rPr>
              <a:t>Relational Representation of Cross-tabs</a:t>
            </a:r>
            <a:endParaRPr lang="en-US">
              <a:ea typeface="+mj-ea"/>
            </a:endParaRPr>
          </a:p>
        </p:txBody>
      </p:sp>
      <p:sp>
        <p:nvSpPr>
          <p:cNvPr id="59395" name="Rectangle 3"/>
          <p:cNvSpPr>
            <a:spLocks noChangeArrowheads="1"/>
          </p:cNvSpPr>
          <p:nvPr/>
        </p:nvSpPr>
        <p:spPr bwMode="auto">
          <a:xfrm>
            <a:off x="754602" y="1143000"/>
            <a:ext cx="3766598" cy="452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nSpc>
                <a:spcPct val="90000"/>
              </a:lnSpc>
              <a:spcBef>
                <a:spcPct val="35000"/>
              </a:spcBef>
              <a:buClr>
                <a:srgbClr val="002060"/>
              </a:buClr>
              <a:buSzPct val="110000"/>
              <a:buFont typeface="Wingdings" panose="05000000000000000000" pitchFamily="2" charset="2"/>
              <a:buChar char="§"/>
            </a:pPr>
            <a:r>
              <a:rPr kumimoji="1" lang="en-US" altLang="en-US" sz="1700" dirty="0"/>
              <a:t>Cross-tabs can be represented as relations</a:t>
            </a:r>
            <a:endParaRPr kumimoji="1" lang="en-US" altLang="en-US" sz="1700" dirty="0"/>
          </a:p>
          <a:p>
            <a:pPr lvl="1">
              <a:lnSpc>
                <a:spcPct val="90000"/>
              </a:lnSpc>
              <a:spcBef>
                <a:spcPct val="35000"/>
              </a:spcBef>
              <a:buClr>
                <a:schemeClr val="folHlink"/>
              </a:buClr>
              <a:buSzPct val="110000"/>
              <a:buFont typeface="Arial" panose="020B0604020202020204" pitchFamily="34" charset="0"/>
              <a:buChar char="•"/>
            </a:pPr>
            <a:r>
              <a:rPr kumimoji="1" lang="en-US" altLang="en-US" sz="1700" dirty="0"/>
              <a:t>We use the value </a:t>
            </a:r>
            <a:r>
              <a:rPr kumimoji="1" lang="en-US" altLang="en-US" sz="1700" b="1" dirty="0"/>
              <a:t>all</a:t>
            </a:r>
            <a:r>
              <a:rPr kumimoji="1" lang="en-US" altLang="en-US" sz="1700" dirty="0"/>
              <a:t> is used to represent aggregates.</a:t>
            </a:r>
            <a:endParaRPr kumimoji="1" lang="en-US" altLang="en-US" sz="1700" dirty="0"/>
          </a:p>
          <a:p>
            <a:pPr lvl="1">
              <a:lnSpc>
                <a:spcPct val="90000"/>
              </a:lnSpc>
              <a:spcBef>
                <a:spcPct val="35000"/>
              </a:spcBef>
              <a:buClr>
                <a:schemeClr val="folHlink"/>
              </a:buClr>
              <a:buSzPct val="110000"/>
              <a:buFont typeface="Arial" panose="020B0604020202020204" pitchFamily="34" charset="0"/>
              <a:buChar char="•"/>
            </a:pPr>
            <a:r>
              <a:rPr kumimoji="1" lang="en-US" altLang="en-US" sz="1700" dirty="0"/>
              <a:t>The SQL standard actually uses null values in place of </a:t>
            </a:r>
            <a:r>
              <a:rPr kumimoji="1" lang="en-US" altLang="en-US" sz="1700" b="1" dirty="0"/>
              <a:t>all</a:t>
            </a:r>
            <a:r>
              <a:rPr kumimoji="1" lang="en-US" altLang="en-US" sz="1700" dirty="0"/>
              <a:t> despite confusion with regular null values.</a:t>
            </a:r>
            <a:endParaRPr kumimoji="1" lang="en-US" altLang="en-US" sz="1700" dirty="0"/>
          </a:p>
        </p:txBody>
      </p:sp>
      <p:pic>
        <p:nvPicPr>
          <p:cNvPr id="59396" name="Picture 4" descr="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33925" y="1017588"/>
            <a:ext cx="3860800" cy="530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9234" name="标题 479233"/>
          <p:cNvSpPr>
            <a:spLocks noGrp="1"/>
          </p:cNvSpPr>
          <p:nvPr>
            <p:ph type="title"/>
          </p:nvPr>
        </p:nvSpPr>
        <p:spPr/>
        <p:txBody>
          <a:bodyPr anchor="ctr" anchorCtr="0"/>
          <a:p>
            <a:r>
              <a:rPr lang="en-US" altLang="zh-CN" sz="3200">
                <a:ea typeface="宋体" panose="02010600030101010101" pitchFamily="2" charset="-122"/>
              </a:rPr>
              <a:t>ODBC </a:t>
            </a:r>
            <a:r>
              <a:rPr lang="zh-CN" altLang="en-US" sz="3200" dirty="0">
                <a:ea typeface="宋体" panose="02010600030101010101" pitchFamily="2" charset="-122"/>
              </a:rPr>
              <a:t>和 </a:t>
            </a:r>
            <a:r>
              <a:rPr lang="en-US" altLang="zh-CN" sz="3200">
                <a:ea typeface="宋体" panose="02010600030101010101" pitchFamily="2" charset="-122"/>
              </a:rPr>
              <a:t>JDBC</a:t>
            </a:r>
            <a:endParaRPr lang="en-US" altLang="zh-CN" sz="3200">
              <a:ea typeface="宋体" panose="02010600030101010101" pitchFamily="2" charset="-122"/>
            </a:endParaRPr>
          </a:p>
        </p:txBody>
      </p:sp>
      <p:sp>
        <p:nvSpPr>
          <p:cNvPr id="479235" name="文本占位符 479234"/>
          <p:cNvSpPr>
            <a:spLocks noGrp="1"/>
          </p:cNvSpPr>
          <p:nvPr>
            <p:ph type="body" idx="1"/>
          </p:nvPr>
        </p:nvSpPr>
        <p:spPr/>
        <p:txBody>
          <a:bodyPr/>
          <a:p>
            <a:r>
              <a:rPr lang="zh-CN" altLang="en-US" sz="2800" dirty="0">
                <a:latin typeface="宋体" panose="02010600030101010101" pitchFamily="2" charset="-122"/>
                <a:ea typeface="宋体" panose="02010600030101010101" pitchFamily="2" charset="-122"/>
                <a:cs typeface="宋体" panose="02010600030101010101" pitchFamily="2" charset="-122"/>
              </a:rPr>
              <a:t>它是一个程序和一个数据库服务器交互的</a:t>
            </a:r>
            <a:r>
              <a:rPr lang="en-US" altLang="zh-CN" sz="2800">
                <a:latin typeface="宋体" panose="02010600030101010101" pitchFamily="2" charset="-122"/>
                <a:ea typeface="宋体" panose="02010600030101010101" pitchFamily="2" charset="-122"/>
                <a:cs typeface="宋体" panose="02010600030101010101" pitchFamily="2" charset="-122"/>
              </a:rPr>
              <a:t>API</a:t>
            </a:r>
            <a:endParaRPr lang="en-US" altLang="zh-CN" sz="2800">
              <a:latin typeface="宋体" panose="02010600030101010101" pitchFamily="2" charset="-122"/>
              <a:ea typeface="宋体" panose="02010600030101010101" pitchFamily="2" charset="-122"/>
              <a:cs typeface="宋体" panose="02010600030101010101" pitchFamily="2" charset="-122"/>
            </a:endParaRPr>
          </a:p>
          <a:p>
            <a:r>
              <a:rPr lang="zh-CN" altLang="en-US" sz="2800" dirty="0">
                <a:latin typeface="宋体" panose="02010600030101010101" pitchFamily="2" charset="-122"/>
                <a:ea typeface="宋体" panose="02010600030101010101" pitchFamily="2" charset="-122"/>
                <a:cs typeface="宋体" panose="02010600030101010101" pitchFamily="2" charset="-122"/>
              </a:rPr>
              <a:t>应用程序做出以下调用</a:t>
            </a:r>
            <a:endParaRPr lang="zh-CN" altLang="en-US" sz="2800" dirty="0">
              <a:latin typeface="宋体" panose="02010600030101010101" pitchFamily="2" charset="-122"/>
              <a:ea typeface="宋体" panose="02010600030101010101" pitchFamily="2" charset="-122"/>
              <a:cs typeface="宋体" panose="02010600030101010101" pitchFamily="2" charset="-122"/>
            </a:endParaRPr>
          </a:p>
          <a:p>
            <a:pPr lvl="1"/>
            <a:r>
              <a:rPr lang="zh-CN" altLang="en-US" sz="2400" dirty="0"/>
              <a:t>连接数据库服务器</a:t>
            </a:r>
            <a:endParaRPr lang="zh-CN" altLang="en-US" sz="2400"/>
          </a:p>
          <a:p>
            <a:pPr lvl="1"/>
            <a:r>
              <a:rPr lang="zh-CN" altLang="en-US" sz="2400" dirty="0"/>
              <a:t>发送</a:t>
            </a:r>
            <a:r>
              <a:rPr lang="en-US" altLang="zh-CN" sz="2400"/>
              <a:t>SQL</a:t>
            </a:r>
            <a:r>
              <a:rPr lang="zh-CN" altLang="en-US" sz="2400" dirty="0"/>
              <a:t>命令到数据库服务器</a:t>
            </a:r>
            <a:endParaRPr lang="zh-CN" altLang="en-US" sz="2400"/>
          </a:p>
          <a:p>
            <a:pPr lvl="1"/>
            <a:r>
              <a:rPr lang="zh-CN" altLang="en-US" sz="2400" dirty="0"/>
              <a:t>将结果元组一个一个地取到程序变量</a:t>
            </a:r>
            <a:endParaRPr lang="zh-CN" altLang="en-US" sz="2400"/>
          </a:p>
          <a:p>
            <a:pPr algn="l"/>
            <a:r>
              <a:rPr lang="zh-CN" altLang="en-US" sz="2800" dirty="0">
                <a:latin typeface="宋体" panose="02010600030101010101" pitchFamily="2" charset="-122"/>
                <a:ea typeface="宋体" panose="02010600030101010101" pitchFamily="2" charset="-122"/>
                <a:cs typeface="宋体" panose="02010600030101010101" pitchFamily="2" charset="-122"/>
              </a:rPr>
              <a:t>ODBC (Open Database Connectivity)用于 C, C++, C#, and Visual Basic</a:t>
            </a:r>
            <a:endParaRPr lang="zh-CN" altLang="en-US" sz="2800" dirty="0">
              <a:latin typeface="宋体" panose="02010600030101010101" pitchFamily="2" charset="-122"/>
              <a:ea typeface="宋体" panose="02010600030101010101" pitchFamily="2" charset="-122"/>
              <a:cs typeface="宋体" panose="02010600030101010101" pitchFamily="2" charset="-122"/>
            </a:endParaRPr>
          </a:p>
          <a:p>
            <a:pPr algn="l"/>
            <a:r>
              <a:rPr lang="zh-CN" altLang="en-US" sz="2800" dirty="0">
                <a:latin typeface="宋体" panose="02010600030101010101" pitchFamily="2" charset="-122"/>
                <a:ea typeface="宋体" panose="02010600030101010101" pitchFamily="2" charset="-122"/>
                <a:cs typeface="宋体" panose="02010600030101010101" pitchFamily="2" charset="-122"/>
              </a:rPr>
              <a:t>JDBC (Java Database Connectivity) 用于 Java</a:t>
            </a:r>
            <a:endParaRPr lang="zh-CN" altLang="en-US" sz="28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idx="4294967295"/>
          </p:nvPr>
        </p:nvSpPr>
        <p:spPr/>
        <p:txBody>
          <a:bodyPr/>
          <a:lstStyle/>
          <a:p>
            <a:pPr>
              <a:defRPr/>
            </a:pPr>
            <a:r>
              <a:rPr lang="en-US">
                <a:effectLst>
                  <a:outerShdw blurRad="38100" dist="38100" dir="2700000" algn="tl">
                    <a:srgbClr val="C0C0C0"/>
                  </a:outerShdw>
                </a:effectLst>
              </a:rPr>
              <a:t>Extended Aggregation to Support OLAP</a:t>
            </a:r>
            <a:endParaRPr lang="en-US">
              <a:effectLst>
                <a:outerShdw blurRad="38100" dist="38100" dir="2700000" algn="tl">
                  <a:srgbClr val="C0C0C0"/>
                </a:outerShdw>
              </a:effectLst>
            </a:endParaRPr>
          </a:p>
        </p:txBody>
      </p:sp>
      <p:sp>
        <p:nvSpPr>
          <p:cNvPr id="60419" name="Rectangle 3"/>
          <p:cNvSpPr>
            <a:spLocks noGrp="1" noChangeArrowheads="1"/>
          </p:cNvSpPr>
          <p:nvPr>
            <p:ph type="body" idx="4294967295"/>
          </p:nvPr>
        </p:nvSpPr>
        <p:spPr>
          <a:xfrm>
            <a:off x="768350" y="1074197"/>
            <a:ext cx="7980363" cy="5502815"/>
          </a:xfrm>
        </p:spPr>
        <p:txBody>
          <a:bodyPr/>
          <a:lstStyle/>
          <a:p>
            <a:pPr>
              <a:buSzPct val="110000"/>
              <a:buFont typeface="Wingdings" panose="05000000000000000000" pitchFamily="2" charset="2"/>
              <a:buChar char="§"/>
            </a:pPr>
            <a:r>
              <a:rPr lang="en-US" altLang="en-US" dirty="0"/>
              <a:t>The </a:t>
            </a:r>
            <a:r>
              <a:rPr lang="en-US" altLang="en-US" b="1" dirty="0"/>
              <a:t>cube</a:t>
            </a:r>
            <a:r>
              <a:rPr lang="en-US" altLang="en-US" dirty="0"/>
              <a:t> operation computes union of </a:t>
            </a:r>
            <a:r>
              <a:rPr lang="en-US" altLang="en-US" b="1" dirty="0"/>
              <a:t>group </a:t>
            </a:r>
            <a:r>
              <a:rPr lang="en-US" altLang="en-US" b="1" dirty="0" err="1"/>
              <a:t>by</a:t>
            </a:r>
            <a:r>
              <a:rPr lang="en-US" altLang="en-US" dirty="0" err="1"/>
              <a:t>’s</a:t>
            </a:r>
            <a:r>
              <a:rPr lang="en-US" altLang="en-US" dirty="0"/>
              <a:t> on every subset of the specified attributes</a:t>
            </a:r>
            <a:endParaRPr lang="en-US" altLang="en-US" dirty="0"/>
          </a:p>
          <a:p>
            <a:pPr>
              <a:buSzPct val="110000"/>
              <a:buFont typeface="Wingdings" panose="05000000000000000000" pitchFamily="2" charset="2"/>
              <a:buChar char="§"/>
            </a:pPr>
            <a:r>
              <a:rPr lang="en-US" altLang="en-US" dirty="0"/>
              <a:t>Example relation for this section</a:t>
            </a:r>
            <a:br>
              <a:rPr lang="en-US" altLang="en-US" dirty="0"/>
            </a:br>
            <a:r>
              <a:rPr lang="en-US" altLang="en-US" dirty="0"/>
              <a:t>   </a:t>
            </a:r>
            <a:r>
              <a:rPr lang="en-US" altLang="en-US" i="1" dirty="0"/>
              <a:t>sales</a:t>
            </a:r>
            <a:r>
              <a:rPr lang="en-US" altLang="en-US" dirty="0"/>
              <a:t>(</a:t>
            </a:r>
            <a:r>
              <a:rPr lang="en-US" altLang="en-US" i="1" dirty="0" err="1"/>
              <a:t>item_name</a:t>
            </a:r>
            <a:r>
              <a:rPr lang="en-US" altLang="en-US" i="1" dirty="0"/>
              <a:t>, color, </a:t>
            </a:r>
            <a:r>
              <a:rPr lang="en-US" altLang="en-US" i="1" dirty="0" err="1"/>
              <a:t>clothes_size</a:t>
            </a:r>
            <a:r>
              <a:rPr lang="en-US" altLang="en-US" i="1" dirty="0"/>
              <a:t>, quantity</a:t>
            </a:r>
            <a:r>
              <a:rPr lang="en-US" altLang="en-US" dirty="0"/>
              <a:t>)</a:t>
            </a:r>
            <a:endParaRPr lang="en-US" altLang="en-US" dirty="0"/>
          </a:p>
          <a:p>
            <a:pPr>
              <a:buSzPct val="110000"/>
              <a:buFont typeface="Wingdings" panose="05000000000000000000" pitchFamily="2" charset="2"/>
              <a:buChar char="§"/>
            </a:pPr>
            <a:r>
              <a:rPr lang="en-US" altLang="en-US" dirty="0"/>
              <a:t>E.g., consider the query</a:t>
            </a:r>
            <a:endParaRPr lang="en-US" altLang="en-US" dirty="0"/>
          </a:p>
          <a:p>
            <a:pPr>
              <a:buFont typeface="Monotype Sorts" pitchFamily="-65" charset="2"/>
              <a:buNone/>
            </a:pPr>
            <a:r>
              <a:rPr lang="en-US" altLang="en-US" b="1" dirty="0"/>
              <a:t>		select </a:t>
            </a:r>
            <a:r>
              <a:rPr lang="en-US" altLang="en-US" i="1" dirty="0" err="1"/>
              <a:t>item_name</a:t>
            </a:r>
            <a:r>
              <a:rPr lang="en-US" altLang="en-US" i="1" dirty="0"/>
              <a:t>, color, size, </a:t>
            </a:r>
            <a:r>
              <a:rPr lang="en-US" altLang="en-US" b="1" dirty="0"/>
              <a:t>sum</a:t>
            </a:r>
            <a:r>
              <a:rPr lang="en-US" altLang="en-US" dirty="0"/>
              <a:t>(</a:t>
            </a:r>
            <a:r>
              <a:rPr lang="en-US" altLang="en-US" i="1" dirty="0"/>
              <a:t>number</a:t>
            </a:r>
            <a:r>
              <a:rPr lang="en-US" altLang="en-US" dirty="0"/>
              <a:t>)</a:t>
            </a:r>
            <a:br>
              <a:rPr lang="en-US" altLang="en-US" dirty="0"/>
            </a:br>
            <a:r>
              <a:rPr lang="en-US" altLang="en-US" dirty="0"/>
              <a:t>	</a:t>
            </a:r>
            <a:r>
              <a:rPr lang="en-US" altLang="en-US" b="1" dirty="0"/>
              <a:t>from</a:t>
            </a:r>
            <a:r>
              <a:rPr lang="en-US" altLang="en-US" dirty="0"/>
              <a:t> </a:t>
            </a:r>
            <a:r>
              <a:rPr lang="en-US" altLang="en-US" i="1" dirty="0"/>
              <a:t>sales</a:t>
            </a:r>
            <a:br>
              <a:rPr lang="en-US" altLang="en-US" i="1" dirty="0"/>
            </a:br>
            <a:r>
              <a:rPr lang="en-US" altLang="en-US" i="1" dirty="0"/>
              <a:t>	</a:t>
            </a:r>
            <a:r>
              <a:rPr lang="en-US" altLang="en-US" b="1" dirty="0"/>
              <a:t>group by cube</a:t>
            </a:r>
            <a:r>
              <a:rPr lang="en-US" altLang="en-US" dirty="0"/>
              <a:t>(</a:t>
            </a:r>
            <a:r>
              <a:rPr lang="en-US" altLang="en-US" i="1" dirty="0" err="1"/>
              <a:t>item_name</a:t>
            </a:r>
            <a:r>
              <a:rPr lang="en-US" altLang="en-US" i="1" dirty="0"/>
              <a:t>, color, size</a:t>
            </a:r>
            <a:r>
              <a:rPr lang="en-US" altLang="en-US" dirty="0"/>
              <a:t>)</a:t>
            </a:r>
            <a:endParaRPr lang="en-US" altLang="en-US" dirty="0"/>
          </a:p>
          <a:p>
            <a:pPr>
              <a:buFont typeface="Monotype Sorts" pitchFamily="-65" charset="2"/>
              <a:buNone/>
            </a:pPr>
            <a:r>
              <a:rPr lang="en-US" altLang="en-US" dirty="0"/>
              <a:t>      This computes the union of eight different groupings of the </a:t>
            </a:r>
            <a:r>
              <a:rPr lang="en-US" altLang="en-US" i="1" dirty="0"/>
              <a:t>sales </a:t>
            </a:r>
            <a:r>
              <a:rPr lang="en-US" altLang="en-US" dirty="0"/>
              <a:t>relation:</a:t>
            </a:r>
            <a:endParaRPr lang="en-US" altLang="en-US" dirty="0"/>
          </a:p>
          <a:p>
            <a:pPr>
              <a:buFont typeface="Monotype Sorts" pitchFamily="-65" charset="2"/>
              <a:buNone/>
            </a:pPr>
            <a:r>
              <a:rPr lang="en-US" altLang="en-US" dirty="0"/>
              <a:t>	   { (</a:t>
            </a:r>
            <a:r>
              <a:rPr lang="en-US" altLang="en-US" i="1" dirty="0" err="1"/>
              <a:t>item_name</a:t>
            </a:r>
            <a:r>
              <a:rPr lang="en-US" altLang="en-US" i="1" dirty="0"/>
              <a:t>, color, size</a:t>
            </a:r>
            <a:r>
              <a:rPr lang="en-US" altLang="en-US" dirty="0"/>
              <a:t>), (</a:t>
            </a:r>
            <a:r>
              <a:rPr lang="en-US" altLang="en-US" i="1" dirty="0" err="1"/>
              <a:t>item_name</a:t>
            </a:r>
            <a:r>
              <a:rPr lang="en-US" altLang="en-US" i="1" dirty="0"/>
              <a:t>, color</a:t>
            </a:r>
            <a:r>
              <a:rPr lang="en-US" altLang="en-US" dirty="0"/>
              <a:t>), </a:t>
            </a:r>
            <a:br>
              <a:rPr lang="en-US" altLang="en-US" dirty="0"/>
            </a:br>
            <a:r>
              <a:rPr lang="en-US" altLang="en-US" dirty="0"/>
              <a:t>     (</a:t>
            </a:r>
            <a:r>
              <a:rPr lang="en-US" altLang="en-US" i="1" dirty="0" err="1"/>
              <a:t>item_name</a:t>
            </a:r>
            <a:r>
              <a:rPr lang="en-US" altLang="en-US" i="1" dirty="0"/>
              <a:t>, size</a:t>
            </a:r>
            <a:r>
              <a:rPr lang="en-US" altLang="en-US" dirty="0"/>
              <a:t>),           (</a:t>
            </a:r>
            <a:r>
              <a:rPr lang="en-US" altLang="en-US" i="1" dirty="0"/>
              <a:t>color, size</a:t>
            </a:r>
            <a:r>
              <a:rPr lang="en-US" altLang="en-US" dirty="0"/>
              <a:t>), </a:t>
            </a:r>
            <a:br>
              <a:rPr lang="en-US" altLang="en-US" dirty="0"/>
            </a:br>
            <a:r>
              <a:rPr lang="en-US" altLang="en-US" dirty="0"/>
              <a:t>     (</a:t>
            </a:r>
            <a:r>
              <a:rPr lang="en-US" altLang="en-US" i="1" dirty="0" err="1"/>
              <a:t>item_name</a:t>
            </a:r>
            <a:r>
              <a:rPr lang="en-US" altLang="en-US" dirty="0"/>
              <a:t>),                   (</a:t>
            </a:r>
            <a:r>
              <a:rPr lang="en-US" altLang="en-US" i="1" dirty="0"/>
              <a:t>color</a:t>
            </a:r>
            <a:r>
              <a:rPr lang="en-US" altLang="en-US" dirty="0"/>
              <a:t>), </a:t>
            </a:r>
            <a:br>
              <a:rPr lang="en-US" altLang="en-US" dirty="0"/>
            </a:br>
            <a:r>
              <a:rPr lang="en-US" altLang="en-US" dirty="0"/>
              <a:t>     (</a:t>
            </a:r>
            <a:r>
              <a:rPr lang="en-US" altLang="en-US" i="1" dirty="0"/>
              <a:t>size</a:t>
            </a:r>
            <a:r>
              <a:rPr lang="en-US" altLang="en-US" dirty="0"/>
              <a:t>),                              ( ) }</a:t>
            </a:r>
            <a:endParaRPr lang="en-US" altLang="en-US" dirty="0"/>
          </a:p>
          <a:p>
            <a:pPr>
              <a:buFont typeface="Monotype Sorts" pitchFamily="-65" charset="2"/>
              <a:buNone/>
            </a:pPr>
            <a:r>
              <a:rPr lang="en-US" altLang="en-US" dirty="0"/>
              <a:t>      where ( ) denotes an empty </a:t>
            </a:r>
            <a:r>
              <a:rPr lang="en-US" altLang="en-US" b="1" dirty="0"/>
              <a:t>group by </a:t>
            </a:r>
            <a:r>
              <a:rPr lang="en-US" altLang="en-US" dirty="0"/>
              <a:t>list.</a:t>
            </a:r>
            <a:endParaRPr lang="en-US" altLang="en-US" dirty="0"/>
          </a:p>
          <a:p>
            <a:pPr>
              <a:buSzPct val="110000"/>
              <a:buFont typeface="Wingdings" panose="05000000000000000000" pitchFamily="2" charset="2"/>
              <a:buChar char="§"/>
            </a:pPr>
            <a:r>
              <a:rPr lang="en-US" altLang="en-US" dirty="0"/>
              <a:t>For each grouping, the result contains the null value </a:t>
            </a:r>
            <a:br>
              <a:rPr lang="en-US" altLang="en-US" dirty="0"/>
            </a:br>
            <a:r>
              <a:rPr lang="en-US" altLang="en-US" dirty="0"/>
              <a:t>for attributes not present in the grouping. </a:t>
            </a:r>
            <a:endParaRPr lang="en-US"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idx="4294967295"/>
          </p:nvPr>
        </p:nvSpPr>
        <p:spPr/>
        <p:txBody>
          <a:bodyPr/>
          <a:lstStyle/>
          <a:p>
            <a:pPr>
              <a:defRPr/>
            </a:pPr>
            <a:r>
              <a:rPr lang="en-US">
                <a:effectLst>
                  <a:outerShdw blurRad="38100" dist="38100" dir="2700000" algn="tl">
                    <a:srgbClr val="C0C0C0"/>
                  </a:outerShdw>
                </a:effectLst>
              </a:rPr>
              <a:t>Online Analytical Processing Operations</a:t>
            </a:r>
            <a:endParaRPr lang="en-US">
              <a:effectLst>
                <a:outerShdw blurRad="38100" dist="38100" dir="2700000" algn="tl">
                  <a:srgbClr val="C0C0C0"/>
                </a:outerShdw>
              </a:effectLst>
            </a:endParaRPr>
          </a:p>
        </p:txBody>
      </p:sp>
      <p:sp>
        <p:nvSpPr>
          <p:cNvPr id="61443" name="Rectangle 3"/>
          <p:cNvSpPr>
            <a:spLocks noGrp="1" noChangeArrowheads="1"/>
          </p:cNvSpPr>
          <p:nvPr>
            <p:ph type="body" idx="4294967295"/>
          </p:nvPr>
        </p:nvSpPr>
        <p:spPr>
          <a:xfrm>
            <a:off x="768350" y="1100831"/>
            <a:ext cx="7918450" cy="4712594"/>
          </a:xfrm>
        </p:spPr>
        <p:txBody>
          <a:bodyPr/>
          <a:lstStyle/>
          <a:p>
            <a:pPr>
              <a:lnSpc>
                <a:spcPct val="90000"/>
              </a:lnSpc>
              <a:buSzPct val="110000"/>
              <a:buFont typeface="Wingdings" panose="05000000000000000000" pitchFamily="2" charset="2"/>
              <a:buChar char="§"/>
            </a:pPr>
            <a:r>
              <a:rPr lang="en-US" altLang="en-US" dirty="0"/>
              <a:t>Relational representation of cross-tab that we saw earlier, but with </a:t>
            </a:r>
            <a:r>
              <a:rPr lang="en-US" altLang="en-US" i="1" dirty="0"/>
              <a:t>null </a:t>
            </a:r>
            <a:r>
              <a:rPr lang="en-US" altLang="en-US" dirty="0"/>
              <a:t>in place of </a:t>
            </a:r>
            <a:r>
              <a:rPr lang="en-US" altLang="en-US" b="1" dirty="0"/>
              <a:t>all</a:t>
            </a:r>
            <a:r>
              <a:rPr lang="en-US" altLang="en-US" dirty="0"/>
              <a:t>, can be computed by</a:t>
            </a:r>
            <a:endParaRPr lang="en-US" altLang="en-US" dirty="0"/>
          </a:p>
          <a:p>
            <a:pPr>
              <a:lnSpc>
                <a:spcPct val="90000"/>
              </a:lnSpc>
              <a:buSzPct val="110000"/>
              <a:buFont typeface="Wingdings" panose="05000000000000000000" pitchFamily="2" charset="2"/>
              <a:buChar char="§"/>
            </a:pPr>
            <a:r>
              <a:rPr lang="en-US" altLang="en-US" dirty="0"/>
              <a:t>		</a:t>
            </a:r>
            <a:r>
              <a:rPr lang="en-US" altLang="en-US" b="1" dirty="0"/>
              <a:t>select </a:t>
            </a:r>
            <a:r>
              <a:rPr lang="en-US" altLang="en-US" i="1" dirty="0" err="1"/>
              <a:t>item_name</a:t>
            </a:r>
            <a:r>
              <a:rPr lang="en-US" altLang="en-US" dirty="0"/>
              <a:t>, </a:t>
            </a:r>
            <a:r>
              <a:rPr lang="en-US" altLang="en-US" i="1" dirty="0"/>
              <a:t>color</a:t>
            </a:r>
            <a:r>
              <a:rPr lang="en-US" altLang="en-US" dirty="0"/>
              <a:t>, </a:t>
            </a:r>
            <a:r>
              <a:rPr lang="en-US" altLang="en-US" b="1" dirty="0"/>
              <a:t>sum</a:t>
            </a:r>
            <a:r>
              <a:rPr lang="en-US" altLang="en-US" dirty="0"/>
              <a:t>(</a:t>
            </a:r>
            <a:r>
              <a:rPr lang="en-US" altLang="en-US" i="1" dirty="0"/>
              <a:t>number</a:t>
            </a:r>
            <a:r>
              <a:rPr lang="en-US" altLang="en-US" dirty="0"/>
              <a:t>)</a:t>
            </a:r>
            <a:br>
              <a:rPr lang="en-US" altLang="en-US" dirty="0"/>
            </a:br>
            <a:r>
              <a:rPr lang="en-US" altLang="en-US" dirty="0"/>
              <a:t>	</a:t>
            </a:r>
            <a:r>
              <a:rPr lang="en-US" altLang="en-US" b="1" dirty="0"/>
              <a:t>from </a:t>
            </a:r>
            <a:r>
              <a:rPr lang="en-US" altLang="en-US" i="1" dirty="0"/>
              <a:t>sales</a:t>
            </a:r>
            <a:br>
              <a:rPr lang="en-US" altLang="en-US" i="1" dirty="0"/>
            </a:br>
            <a:r>
              <a:rPr lang="en-US" altLang="en-US" i="1" dirty="0"/>
              <a:t>	</a:t>
            </a:r>
            <a:r>
              <a:rPr lang="en-US" altLang="en-US" b="1" dirty="0"/>
              <a:t>group by cube</a:t>
            </a:r>
            <a:r>
              <a:rPr lang="en-US" altLang="en-US" dirty="0"/>
              <a:t>(</a:t>
            </a:r>
            <a:r>
              <a:rPr lang="en-US" altLang="en-US" i="1" dirty="0" err="1"/>
              <a:t>item_name</a:t>
            </a:r>
            <a:r>
              <a:rPr lang="en-US" altLang="en-US" i="1" dirty="0"/>
              <a:t>, color</a:t>
            </a:r>
            <a:r>
              <a:rPr lang="en-US" altLang="en-US" dirty="0"/>
              <a:t>)</a:t>
            </a:r>
            <a:endParaRPr lang="en-US" altLang="en-US" dirty="0"/>
          </a:p>
          <a:p>
            <a:pPr>
              <a:lnSpc>
                <a:spcPct val="90000"/>
              </a:lnSpc>
              <a:buSzPct val="110000"/>
              <a:buFont typeface="Wingdings" panose="05000000000000000000" pitchFamily="2" charset="2"/>
              <a:buChar char="§"/>
            </a:pPr>
            <a:r>
              <a:rPr lang="en-US" altLang="en-US" dirty="0"/>
              <a:t>The function </a:t>
            </a:r>
            <a:r>
              <a:rPr lang="en-US" altLang="en-US" b="1" dirty="0"/>
              <a:t>grouping()</a:t>
            </a:r>
            <a:r>
              <a:rPr lang="en-US" altLang="en-US" dirty="0"/>
              <a:t> can be applied on an attribute</a:t>
            </a:r>
            <a:endParaRPr lang="en-US" altLang="en-US" dirty="0"/>
          </a:p>
          <a:p>
            <a:pPr lvl="1">
              <a:lnSpc>
                <a:spcPct val="90000"/>
              </a:lnSpc>
              <a:buSzPct val="110000"/>
              <a:buFont typeface="Arial" panose="020B0604020202020204" pitchFamily="34" charset="0"/>
              <a:buChar char="•"/>
            </a:pPr>
            <a:r>
              <a:rPr lang="en-US" altLang="en-US" dirty="0">
                <a:ea typeface="MS PGothic" panose="020B0600070205080204" pitchFamily="34" charset="-128"/>
              </a:rPr>
              <a:t>Returns 1 if the value is a null value representing all, and returns 0 in all other cases. </a:t>
            </a:r>
            <a:endParaRPr lang="en-US" altLang="en-US" dirty="0">
              <a:ea typeface="MS PGothic" panose="020B0600070205080204" pitchFamily="34" charset="-128"/>
            </a:endParaRPr>
          </a:p>
          <a:p>
            <a:pPr>
              <a:lnSpc>
                <a:spcPct val="90000"/>
              </a:lnSpc>
              <a:buFont typeface="Monotype Sorts" pitchFamily="-65" charset="2"/>
              <a:buNone/>
            </a:pPr>
            <a:r>
              <a:rPr lang="en-US" altLang="en-US" dirty="0"/>
              <a:t>	</a:t>
            </a:r>
            <a:r>
              <a:rPr lang="en-US" altLang="en-US" b="1" dirty="0"/>
              <a:t>select </a:t>
            </a:r>
            <a:r>
              <a:rPr lang="en-US" altLang="en-US" i="1" dirty="0" err="1"/>
              <a:t>item_name</a:t>
            </a:r>
            <a:r>
              <a:rPr lang="en-US" altLang="en-US" i="1" dirty="0"/>
              <a:t>, color, size</a:t>
            </a:r>
            <a:r>
              <a:rPr lang="en-US" altLang="en-US" dirty="0"/>
              <a:t>, </a:t>
            </a:r>
            <a:r>
              <a:rPr lang="en-US" altLang="en-US" b="1" dirty="0"/>
              <a:t>sum</a:t>
            </a:r>
            <a:r>
              <a:rPr lang="en-US" altLang="en-US" dirty="0"/>
              <a:t>(</a:t>
            </a:r>
            <a:r>
              <a:rPr lang="en-US" altLang="en-US" i="1" dirty="0"/>
              <a:t>number</a:t>
            </a:r>
            <a:r>
              <a:rPr lang="en-US" altLang="en-US" dirty="0"/>
              <a:t>),</a:t>
            </a:r>
            <a:br>
              <a:rPr lang="en-US" altLang="en-US" dirty="0"/>
            </a:br>
            <a:r>
              <a:rPr lang="en-US" altLang="en-US" dirty="0"/>
              <a:t>	</a:t>
            </a:r>
            <a:r>
              <a:rPr lang="en-US" altLang="en-US" b="1" dirty="0"/>
              <a:t>grouping</a:t>
            </a:r>
            <a:r>
              <a:rPr lang="en-US" altLang="en-US" dirty="0"/>
              <a:t>(</a:t>
            </a:r>
            <a:r>
              <a:rPr lang="en-US" altLang="en-US" i="1" dirty="0" err="1"/>
              <a:t>item_name</a:t>
            </a:r>
            <a:r>
              <a:rPr lang="en-US" altLang="en-US" dirty="0"/>
              <a:t>) </a:t>
            </a:r>
            <a:r>
              <a:rPr lang="en-US" altLang="en-US" b="1" dirty="0"/>
              <a:t>as </a:t>
            </a:r>
            <a:r>
              <a:rPr lang="en-US" altLang="en-US" i="1" dirty="0" err="1"/>
              <a:t>item_name_flag</a:t>
            </a:r>
            <a:r>
              <a:rPr lang="en-US" altLang="en-US" dirty="0"/>
              <a:t>,</a:t>
            </a:r>
            <a:br>
              <a:rPr lang="en-US" altLang="en-US" dirty="0"/>
            </a:br>
            <a:r>
              <a:rPr lang="en-US" altLang="en-US" dirty="0"/>
              <a:t>	</a:t>
            </a:r>
            <a:r>
              <a:rPr lang="en-US" altLang="en-US" b="1" dirty="0"/>
              <a:t>grouping</a:t>
            </a:r>
            <a:r>
              <a:rPr lang="en-US" altLang="en-US" dirty="0"/>
              <a:t>(</a:t>
            </a:r>
            <a:r>
              <a:rPr lang="en-US" altLang="en-US" i="1" dirty="0"/>
              <a:t>color</a:t>
            </a:r>
            <a:r>
              <a:rPr lang="en-US" altLang="en-US" dirty="0"/>
              <a:t>) </a:t>
            </a:r>
            <a:r>
              <a:rPr lang="en-US" altLang="en-US" b="1" dirty="0"/>
              <a:t>as </a:t>
            </a:r>
            <a:r>
              <a:rPr lang="en-US" altLang="en-US" i="1" dirty="0" err="1"/>
              <a:t>color_flag</a:t>
            </a:r>
            <a:r>
              <a:rPr lang="en-US" altLang="en-US" dirty="0"/>
              <a:t>,</a:t>
            </a:r>
            <a:br>
              <a:rPr lang="en-US" altLang="en-US" dirty="0"/>
            </a:br>
            <a:r>
              <a:rPr lang="en-US" altLang="en-US" dirty="0"/>
              <a:t>	</a:t>
            </a:r>
            <a:r>
              <a:rPr lang="en-US" altLang="en-US" b="1" dirty="0"/>
              <a:t>grouping</a:t>
            </a:r>
            <a:r>
              <a:rPr lang="en-US" altLang="en-US" dirty="0"/>
              <a:t>(</a:t>
            </a:r>
            <a:r>
              <a:rPr lang="en-US" altLang="en-US" i="1" dirty="0"/>
              <a:t>size</a:t>
            </a:r>
            <a:r>
              <a:rPr lang="en-US" altLang="en-US" dirty="0"/>
              <a:t>) </a:t>
            </a:r>
            <a:r>
              <a:rPr lang="en-US" altLang="en-US" b="1" dirty="0"/>
              <a:t>as </a:t>
            </a:r>
            <a:r>
              <a:rPr lang="en-US" altLang="en-US" i="1" dirty="0" err="1"/>
              <a:t>size_flag</a:t>
            </a:r>
            <a:r>
              <a:rPr lang="en-US" altLang="en-US" dirty="0"/>
              <a:t>,</a:t>
            </a:r>
            <a:br>
              <a:rPr lang="en-US" altLang="en-US" dirty="0"/>
            </a:br>
            <a:r>
              <a:rPr lang="en-US" altLang="en-US" b="1" dirty="0"/>
              <a:t>from </a:t>
            </a:r>
            <a:r>
              <a:rPr lang="en-US" altLang="en-US" i="1" dirty="0"/>
              <a:t>sales</a:t>
            </a:r>
            <a:br>
              <a:rPr lang="en-US" altLang="en-US" dirty="0"/>
            </a:br>
            <a:r>
              <a:rPr lang="en-US" altLang="en-US" b="1" dirty="0"/>
              <a:t>group by cube</a:t>
            </a:r>
            <a:r>
              <a:rPr lang="en-US" altLang="en-US" dirty="0"/>
              <a:t>(</a:t>
            </a:r>
            <a:r>
              <a:rPr lang="en-US" altLang="en-US" i="1" dirty="0" err="1"/>
              <a:t>item_name</a:t>
            </a:r>
            <a:r>
              <a:rPr lang="en-US" altLang="en-US" i="1" dirty="0"/>
              <a:t>, color, size</a:t>
            </a:r>
            <a:r>
              <a:rPr lang="en-US" altLang="en-US" dirty="0"/>
              <a:t>)</a:t>
            </a:r>
            <a:endParaRPr lang="en-US" altLang="en-US" dirty="0"/>
          </a:p>
          <a:p>
            <a:pPr>
              <a:lnSpc>
                <a:spcPct val="90000"/>
              </a:lnSpc>
              <a:buFont typeface="Monotype Sorts" pitchFamily="-65" charset="2"/>
              <a:buNone/>
            </a:pPr>
            <a:endParaRPr lang="en-US"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idx="4294967295"/>
          </p:nvPr>
        </p:nvSpPr>
        <p:spPr/>
        <p:txBody>
          <a:bodyPr/>
          <a:lstStyle/>
          <a:p>
            <a:pPr>
              <a:defRPr/>
            </a:pPr>
            <a:r>
              <a:rPr lang="en-US">
                <a:effectLst>
                  <a:outerShdw blurRad="38100" dist="38100" dir="2700000" algn="tl">
                    <a:srgbClr val="C0C0C0"/>
                  </a:outerShdw>
                </a:effectLst>
              </a:rPr>
              <a:t>Online Analytical Processing Operations</a:t>
            </a:r>
            <a:endParaRPr lang="en-US">
              <a:effectLst>
                <a:outerShdw blurRad="38100" dist="38100" dir="2700000" algn="tl">
                  <a:srgbClr val="C0C0C0"/>
                </a:outerShdw>
              </a:effectLst>
            </a:endParaRPr>
          </a:p>
        </p:txBody>
      </p:sp>
      <p:sp>
        <p:nvSpPr>
          <p:cNvPr id="62467" name="Rectangle 3"/>
          <p:cNvSpPr>
            <a:spLocks noGrp="1" noChangeArrowheads="1"/>
          </p:cNvSpPr>
          <p:nvPr>
            <p:ph type="body" idx="4294967295"/>
          </p:nvPr>
        </p:nvSpPr>
        <p:spPr>
          <a:xfrm>
            <a:off x="768350" y="1198485"/>
            <a:ext cx="7918450" cy="4614940"/>
          </a:xfrm>
        </p:spPr>
        <p:txBody>
          <a:bodyPr/>
          <a:lstStyle/>
          <a:p>
            <a:pPr>
              <a:lnSpc>
                <a:spcPct val="90000"/>
              </a:lnSpc>
              <a:buSzPct val="110000"/>
              <a:buFont typeface="Wingdings" panose="05000000000000000000" pitchFamily="2" charset="2"/>
              <a:buChar char="§"/>
            </a:pPr>
            <a:r>
              <a:rPr lang="en-US" altLang="en-US" dirty="0"/>
              <a:t>Can use the function </a:t>
            </a:r>
            <a:r>
              <a:rPr lang="en-US" altLang="en-US" b="1" dirty="0"/>
              <a:t>decode()</a:t>
            </a:r>
            <a:r>
              <a:rPr lang="en-US" altLang="en-US" dirty="0"/>
              <a:t> in the </a:t>
            </a:r>
            <a:r>
              <a:rPr lang="en-US" altLang="en-US" b="1" dirty="0"/>
              <a:t>select</a:t>
            </a:r>
            <a:r>
              <a:rPr lang="en-US" altLang="en-US" dirty="0"/>
              <a:t> clause to replace </a:t>
            </a:r>
            <a:br>
              <a:rPr lang="en-US" altLang="en-US" dirty="0"/>
            </a:br>
            <a:r>
              <a:rPr lang="en-US" altLang="en-US" dirty="0"/>
              <a:t>such nulls by a value such as </a:t>
            </a:r>
            <a:r>
              <a:rPr lang="en-US" altLang="en-US" b="1" dirty="0"/>
              <a:t>all</a:t>
            </a:r>
            <a:endParaRPr lang="en-US" altLang="en-US" b="1" dirty="0"/>
          </a:p>
          <a:p>
            <a:pPr lvl="1">
              <a:lnSpc>
                <a:spcPct val="110000"/>
              </a:lnSpc>
              <a:buSzPct val="110000"/>
              <a:buFont typeface="Arial" panose="020B0604020202020204" pitchFamily="34" charset="0"/>
              <a:buChar char="•"/>
            </a:pPr>
            <a:r>
              <a:rPr lang="en-US" altLang="en-US" dirty="0">
                <a:ea typeface="MS PGothic" panose="020B0600070205080204" pitchFamily="34" charset="-128"/>
              </a:rPr>
              <a:t>E.g., replace </a:t>
            </a:r>
            <a:r>
              <a:rPr lang="en-US" altLang="en-US" i="1" dirty="0" err="1">
                <a:ea typeface="MS PGothic" panose="020B0600070205080204" pitchFamily="34" charset="-128"/>
              </a:rPr>
              <a:t>item_name</a:t>
            </a:r>
            <a:r>
              <a:rPr lang="en-US" altLang="en-US" i="1" dirty="0">
                <a:ea typeface="MS PGothic" panose="020B0600070205080204" pitchFamily="34" charset="-128"/>
              </a:rPr>
              <a:t> </a:t>
            </a:r>
            <a:r>
              <a:rPr lang="en-US" altLang="en-US" dirty="0">
                <a:ea typeface="MS PGothic" panose="020B0600070205080204" pitchFamily="34" charset="-128"/>
              </a:rPr>
              <a:t> in first query by </a:t>
            </a:r>
            <a:br>
              <a:rPr lang="en-US" altLang="en-US" dirty="0">
                <a:ea typeface="MS PGothic" panose="020B0600070205080204" pitchFamily="34" charset="-128"/>
              </a:rPr>
            </a:br>
            <a:r>
              <a:rPr lang="en-US" altLang="en-US" dirty="0">
                <a:ea typeface="MS PGothic" panose="020B0600070205080204" pitchFamily="34" charset="-128"/>
              </a:rPr>
              <a:t>   </a:t>
            </a:r>
            <a:r>
              <a:rPr lang="en-US" altLang="en-US" b="1" dirty="0">
                <a:ea typeface="MS PGothic" panose="020B0600070205080204" pitchFamily="34" charset="-128"/>
              </a:rPr>
              <a:t>decode</a:t>
            </a:r>
            <a:r>
              <a:rPr lang="en-US" altLang="en-US" dirty="0">
                <a:ea typeface="MS PGothic" panose="020B0600070205080204" pitchFamily="34" charset="-128"/>
              </a:rPr>
              <a:t>( </a:t>
            </a:r>
            <a:r>
              <a:rPr lang="en-US" altLang="en-US" b="1" dirty="0">
                <a:ea typeface="MS PGothic" panose="020B0600070205080204" pitchFamily="34" charset="-128"/>
              </a:rPr>
              <a:t>grouping</a:t>
            </a:r>
            <a:r>
              <a:rPr lang="en-US" altLang="en-US" dirty="0">
                <a:ea typeface="MS PGothic" panose="020B0600070205080204" pitchFamily="34" charset="-128"/>
              </a:rPr>
              <a:t>(</a:t>
            </a:r>
            <a:r>
              <a:rPr lang="en-US" altLang="en-US" dirty="0" err="1">
                <a:ea typeface="MS PGothic" panose="020B0600070205080204" pitchFamily="34" charset="-128"/>
              </a:rPr>
              <a:t>item</a:t>
            </a:r>
            <a:r>
              <a:rPr lang="en-US" altLang="en-US" i="1" dirty="0" err="1">
                <a:ea typeface="MS PGothic" panose="020B0600070205080204" pitchFamily="34" charset="-128"/>
              </a:rPr>
              <a:t>_name</a:t>
            </a:r>
            <a:r>
              <a:rPr lang="en-US" altLang="en-US" dirty="0">
                <a:ea typeface="MS PGothic" panose="020B0600070205080204" pitchFamily="34" charset="-128"/>
              </a:rPr>
              <a:t>), 1, ‘all’, </a:t>
            </a:r>
            <a:r>
              <a:rPr lang="en-US" altLang="en-US" i="1" dirty="0" err="1">
                <a:ea typeface="MS PGothic" panose="020B0600070205080204" pitchFamily="34" charset="-128"/>
              </a:rPr>
              <a:t>item_name</a:t>
            </a:r>
            <a:r>
              <a:rPr lang="en-US" altLang="en-US" dirty="0">
                <a:ea typeface="MS PGothic" panose="020B0600070205080204" pitchFamily="34" charset="-128"/>
              </a:rPr>
              <a:t>)</a:t>
            </a:r>
            <a:endParaRPr lang="en-US" altLang="en-US" b="1" dirty="0">
              <a:ea typeface="MS PGothic" panose="020B0600070205080204" pitchFamily="34" charset="-128"/>
            </a:endParaRPr>
          </a:p>
          <a:p>
            <a:pPr>
              <a:lnSpc>
                <a:spcPct val="90000"/>
              </a:lnSpc>
            </a:pPr>
            <a:endParaRPr lang="en-US"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idx="4294967295"/>
          </p:nvPr>
        </p:nvSpPr>
        <p:spPr/>
        <p:txBody>
          <a:bodyPr/>
          <a:lstStyle/>
          <a:p>
            <a:pPr>
              <a:defRPr/>
            </a:pPr>
            <a:r>
              <a:rPr lang="en-US">
                <a:ea typeface="+mj-ea"/>
              </a:rPr>
              <a:t>Extended Aggregation (Cont.)</a:t>
            </a:r>
            <a:endParaRPr lang="en-US">
              <a:ea typeface="+mj-ea"/>
            </a:endParaRPr>
          </a:p>
        </p:txBody>
      </p:sp>
      <p:sp>
        <p:nvSpPr>
          <p:cNvPr id="63491" name="Rectangle 3"/>
          <p:cNvSpPr>
            <a:spLocks noGrp="1" noChangeArrowheads="1"/>
          </p:cNvSpPr>
          <p:nvPr>
            <p:ph type="body" idx="4294967295"/>
          </p:nvPr>
        </p:nvSpPr>
        <p:spPr>
          <a:xfrm>
            <a:off x="768350" y="1136341"/>
            <a:ext cx="8004175" cy="5058083"/>
          </a:xfrm>
        </p:spPr>
        <p:txBody>
          <a:bodyPr/>
          <a:lstStyle/>
          <a:p>
            <a:pPr>
              <a:lnSpc>
                <a:spcPct val="90000"/>
              </a:lnSpc>
              <a:buSzPct val="110000"/>
              <a:buFont typeface="Wingdings" panose="05000000000000000000" pitchFamily="2" charset="2"/>
              <a:buChar char="§"/>
            </a:pPr>
            <a:r>
              <a:rPr lang="en-US" altLang="en-US" dirty="0"/>
              <a:t>The </a:t>
            </a:r>
            <a:r>
              <a:rPr lang="en-US" altLang="en-US" b="1" dirty="0"/>
              <a:t>rollup</a:t>
            </a:r>
            <a:r>
              <a:rPr lang="en-US" altLang="en-US" dirty="0"/>
              <a:t> construct generates union on every prefix of specified list of attributes </a:t>
            </a:r>
            <a:endParaRPr lang="en-US" altLang="en-US" dirty="0"/>
          </a:p>
          <a:p>
            <a:pPr>
              <a:lnSpc>
                <a:spcPct val="90000"/>
              </a:lnSpc>
              <a:buSzPct val="110000"/>
              <a:buFont typeface="Wingdings" panose="05000000000000000000" pitchFamily="2" charset="2"/>
              <a:buChar char="§"/>
            </a:pPr>
            <a:r>
              <a:rPr lang="en-US" altLang="en-US" dirty="0"/>
              <a:t>E.g., </a:t>
            </a:r>
            <a:endParaRPr lang="en-US" altLang="en-US" dirty="0"/>
          </a:p>
          <a:p>
            <a:pPr marL="0" indent="0">
              <a:lnSpc>
                <a:spcPct val="90000"/>
              </a:lnSpc>
              <a:buSzPct val="110000"/>
              <a:buNone/>
            </a:pPr>
            <a:r>
              <a:rPr lang="en-US" altLang="en-US" dirty="0"/>
              <a:t>		</a:t>
            </a:r>
            <a:r>
              <a:rPr lang="en-US" altLang="en-US" b="1" dirty="0"/>
              <a:t>select </a:t>
            </a:r>
            <a:r>
              <a:rPr lang="en-US" altLang="en-US" i="1" dirty="0" err="1"/>
              <a:t>item_name</a:t>
            </a:r>
            <a:r>
              <a:rPr lang="en-US" altLang="en-US" dirty="0"/>
              <a:t>, </a:t>
            </a:r>
            <a:r>
              <a:rPr lang="en-US" altLang="en-US" i="1" dirty="0"/>
              <a:t>color</a:t>
            </a:r>
            <a:r>
              <a:rPr lang="en-US" altLang="en-US" dirty="0"/>
              <a:t>, </a:t>
            </a:r>
            <a:r>
              <a:rPr lang="en-US" altLang="en-US" i="1" dirty="0"/>
              <a:t>size</a:t>
            </a:r>
            <a:r>
              <a:rPr lang="en-US" altLang="en-US" dirty="0"/>
              <a:t>, </a:t>
            </a:r>
            <a:r>
              <a:rPr lang="en-US" altLang="en-US" b="1" dirty="0"/>
              <a:t>sum</a:t>
            </a:r>
            <a:r>
              <a:rPr lang="en-US" altLang="en-US" dirty="0"/>
              <a:t>(</a:t>
            </a:r>
            <a:r>
              <a:rPr lang="en-US" altLang="en-US" i="1" dirty="0"/>
              <a:t>number</a:t>
            </a:r>
            <a:r>
              <a:rPr lang="en-US" altLang="en-US" dirty="0"/>
              <a:t>)</a:t>
            </a:r>
            <a:br>
              <a:rPr lang="en-US" altLang="en-US" dirty="0"/>
            </a:br>
            <a:r>
              <a:rPr lang="en-US" altLang="en-US" dirty="0"/>
              <a:t>	</a:t>
            </a:r>
            <a:r>
              <a:rPr lang="en-US" altLang="en-US" b="1" dirty="0"/>
              <a:t>from </a:t>
            </a:r>
            <a:r>
              <a:rPr lang="en-US" altLang="en-US" i="1" dirty="0"/>
              <a:t>sales</a:t>
            </a:r>
            <a:br>
              <a:rPr lang="en-US" altLang="en-US" i="1" dirty="0"/>
            </a:br>
            <a:r>
              <a:rPr lang="en-US" altLang="en-US" i="1" dirty="0"/>
              <a:t>	</a:t>
            </a:r>
            <a:r>
              <a:rPr lang="en-US" altLang="en-US" b="1" dirty="0"/>
              <a:t>group by rollup</a:t>
            </a:r>
            <a:r>
              <a:rPr lang="en-US" altLang="en-US" dirty="0"/>
              <a:t>(</a:t>
            </a:r>
            <a:r>
              <a:rPr lang="en-US" altLang="en-US" i="1" dirty="0" err="1"/>
              <a:t>item_name</a:t>
            </a:r>
            <a:r>
              <a:rPr lang="en-US" altLang="en-US" i="1" dirty="0"/>
              <a:t>, color, size</a:t>
            </a:r>
            <a:r>
              <a:rPr lang="en-US" altLang="en-US" dirty="0"/>
              <a:t>)</a:t>
            </a:r>
            <a:endParaRPr lang="en-US" altLang="en-US" dirty="0"/>
          </a:p>
          <a:p>
            <a:pPr lvl="1">
              <a:lnSpc>
                <a:spcPct val="90000"/>
              </a:lnSpc>
              <a:buSzPct val="110000"/>
              <a:buFont typeface="Arial" panose="020B0604020202020204" pitchFamily="34" charset="0"/>
              <a:buChar char="•"/>
            </a:pPr>
            <a:r>
              <a:rPr lang="en-US" altLang="en-US" dirty="0">
                <a:ea typeface="MS PGothic" panose="020B0600070205080204" pitchFamily="34" charset="-128"/>
              </a:rPr>
              <a:t>Generates union of four groupings:</a:t>
            </a:r>
            <a:endParaRPr lang="en-US" altLang="en-US" dirty="0">
              <a:ea typeface="MS PGothic" panose="020B0600070205080204" pitchFamily="34" charset="-128"/>
            </a:endParaRPr>
          </a:p>
          <a:p>
            <a:pPr marL="0" indent="0">
              <a:lnSpc>
                <a:spcPct val="90000"/>
              </a:lnSpc>
              <a:buSzPct val="110000"/>
              <a:buNone/>
            </a:pPr>
            <a:r>
              <a:rPr lang="en-US" altLang="en-US" dirty="0"/>
              <a:t>	       { (</a:t>
            </a:r>
            <a:r>
              <a:rPr lang="en-US" altLang="en-US" i="1" dirty="0" err="1"/>
              <a:t>item_name</a:t>
            </a:r>
            <a:r>
              <a:rPr lang="en-US" altLang="en-US" i="1" dirty="0"/>
              <a:t>, color, size</a:t>
            </a:r>
            <a:r>
              <a:rPr lang="en-US" altLang="en-US" dirty="0"/>
              <a:t>), (</a:t>
            </a:r>
            <a:r>
              <a:rPr lang="en-US" altLang="en-US" i="1" dirty="0" err="1"/>
              <a:t>item_name</a:t>
            </a:r>
            <a:r>
              <a:rPr lang="en-US" altLang="en-US" i="1" dirty="0"/>
              <a:t>, color</a:t>
            </a:r>
            <a:r>
              <a:rPr lang="en-US" altLang="en-US" dirty="0"/>
              <a:t>), (</a:t>
            </a:r>
            <a:r>
              <a:rPr lang="en-US" altLang="en-US" i="1" dirty="0" err="1"/>
              <a:t>item_name</a:t>
            </a:r>
            <a:r>
              <a:rPr lang="en-US" altLang="en-US" dirty="0"/>
              <a:t>), ( ) }</a:t>
            </a:r>
            <a:endParaRPr lang="en-US" altLang="en-US" dirty="0"/>
          </a:p>
          <a:p>
            <a:pPr>
              <a:lnSpc>
                <a:spcPct val="90000"/>
              </a:lnSpc>
              <a:buSzPct val="110000"/>
              <a:buFont typeface="Wingdings" panose="05000000000000000000" pitchFamily="2" charset="2"/>
              <a:buChar char="§"/>
            </a:pPr>
            <a:r>
              <a:rPr lang="en-US" altLang="en-US" dirty="0"/>
              <a:t>Rollup can be used to generate aggregates at multiple levels of a</a:t>
            </a:r>
            <a:br>
              <a:rPr lang="en-US" altLang="en-US" dirty="0"/>
            </a:br>
            <a:r>
              <a:rPr lang="en-US" altLang="en-US" dirty="0"/>
              <a:t>hierarchy.</a:t>
            </a:r>
            <a:endParaRPr lang="en-US" altLang="en-US" dirty="0"/>
          </a:p>
          <a:p>
            <a:pPr>
              <a:lnSpc>
                <a:spcPct val="90000"/>
              </a:lnSpc>
              <a:buSzPct val="110000"/>
              <a:buFont typeface="Wingdings" panose="05000000000000000000" pitchFamily="2" charset="2"/>
              <a:buChar char="§"/>
            </a:pPr>
            <a:r>
              <a:rPr lang="en-US" altLang="en-US" dirty="0"/>
              <a:t>E.g., suppose table </a:t>
            </a:r>
            <a:r>
              <a:rPr lang="en-US" altLang="en-US" i="1" dirty="0" err="1"/>
              <a:t>itemcategory</a:t>
            </a:r>
            <a:r>
              <a:rPr lang="en-US" altLang="en-US" dirty="0"/>
              <a:t>(</a:t>
            </a:r>
            <a:r>
              <a:rPr lang="en-US" altLang="en-US" i="1" dirty="0" err="1"/>
              <a:t>item_name</a:t>
            </a:r>
            <a:r>
              <a:rPr lang="en-US" altLang="en-US" i="1" dirty="0"/>
              <a:t>, category</a:t>
            </a:r>
            <a:r>
              <a:rPr lang="en-US" altLang="en-US" dirty="0"/>
              <a:t>) gives the category of each item. Then  </a:t>
            </a:r>
            <a:endParaRPr lang="en-US" altLang="en-US" dirty="0"/>
          </a:p>
          <a:p>
            <a:pPr marL="0" indent="0">
              <a:lnSpc>
                <a:spcPct val="90000"/>
              </a:lnSpc>
              <a:buSzPct val="110000"/>
              <a:buNone/>
            </a:pPr>
            <a:r>
              <a:rPr lang="en-US" altLang="en-US" dirty="0"/>
              <a:t>	           </a:t>
            </a:r>
            <a:r>
              <a:rPr lang="en-US" altLang="en-US" b="1" dirty="0"/>
              <a:t>select </a:t>
            </a:r>
            <a:r>
              <a:rPr lang="en-US" altLang="en-US" i="1" dirty="0"/>
              <a:t>category, </a:t>
            </a:r>
            <a:r>
              <a:rPr lang="en-US" altLang="en-US" i="1" dirty="0" err="1"/>
              <a:t>item_name</a:t>
            </a:r>
            <a:r>
              <a:rPr lang="en-US" altLang="en-US" dirty="0"/>
              <a:t>, </a:t>
            </a:r>
            <a:r>
              <a:rPr lang="en-US" altLang="en-US" b="1" dirty="0"/>
              <a:t>sum</a:t>
            </a:r>
            <a:r>
              <a:rPr lang="en-US" altLang="en-US" dirty="0"/>
              <a:t>(</a:t>
            </a:r>
            <a:r>
              <a:rPr lang="en-US" altLang="en-US" i="1" dirty="0"/>
              <a:t>number</a:t>
            </a:r>
            <a:r>
              <a:rPr lang="en-US" altLang="en-US" dirty="0"/>
              <a:t>)</a:t>
            </a:r>
            <a:br>
              <a:rPr lang="en-US" altLang="en-US" dirty="0"/>
            </a:br>
            <a:r>
              <a:rPr lang="en-US" altLang="en-US" dirty="0"/>
              <a:t>           </a:t>
            </a:r>
            <a:r>
              <a:rPr lang="en-US" altLang="en-US" b="1" dirty="0"/>
              <a:t>from </a:t>
            </a:r>
            <a:r>
              <a:rPr lang="en-US" altLang="en-US" i="1" dirty="0"/>
              <a:t>sales, </a:t>
            </a:r>
            <a:r>
              <a:rPr lang="en-US" altLang="en-US" i="1" dirty="0" err="1"/>
              <a:t>itemcategory</a:t>
            </a:r>
            <a:br>
              <a:rPr lang="en-US" altLang="en-US" dirty="0"/>
            </a:br>
            <a:r>
              <a:rPr lang="en-US" altLang="en-US" dirty="0"/>
              <a:t>           </a:t>
            </a:r>
            <a:r>
              <a:rPr lang="en-US" altLang="en-US" b="1" dirty="0"/>
              <a:t>where </a:t>
            </a:r>
            <a:r>
              <a:rPr lang="en-US" altLang="en-US" i="1" dirty="0" err="1"/>
              <a:t>sales.item_name</a:t>
            </a:r>
            <a:r>
              <a:rPr lang="en-US" altLang="en-US" i="1" dirty="0"/>
              <a:t> = </a:t>
            </a:r>
            <a:r>
              <a:rPr lang="en-US" altLang="en-US" i="1" dirty="0" err="1"/>
              <a:t>itemcategory.item_name</a:t>
            </a:r>
            <a:br>
              <a:rPr lang="en-US" altLang="en-US" dirty="0"/>
            </a:br>
            <a:r>
              <a:rPr lang="en-US" altLang="en-US" dirty="0"/>
              <a:t>           </a:t>
            </a:r>
            <a:r>
              <a:rPr lang="en-US" altLang="en-US" b="1" dirty="0"/>
              <a:t>group by rollup</a:t>
            </a:r>
            <a:r>
              <a:rPr lang="en-US" altLang="en-US" dirty="0"/>
              <a:t>(</a:t>
            </a:r>
            <a:r>
              <a:rPr lang="en-US" altLang="en-US" i="1" dirty="0"/>
              <a:t>category, </a:t>
            </a:r>
            <a:r>
              <a:rPr lang="en-US" altLang="en-US" i="1" dirty="0" err="1"/>
              <a:t>item_name</a:t>
            </a:r>
            <a:r>
              <a:rPr lang="en-US" altLang="en-US" dirty="0"/>
              <a:t>)</a:t>
            </a:r>
            <a:endParaRPr lang="en-US" altLang="en-US" dirty="0"/>
          </a:p>
          <a:p>
            <a:pPr>
              <a:lnSpc>
                <a:spcPct val="90000"/>
              </a:lnSpc>
              <a:buFont typeface="Monotype Sorts" pitchFamily="-65" charset="2"/>
              <a:buNone/>
            </a:pPr>
            <a:r>
              <a:rPr lang="en-US" altLang="en-US" dirty="0"/>
              <a:t>	would give a hierarchical summary by </a:t>
            </a:r>
            <a:r>
              <a:rPr lang="en-US" altLang="en-US" i="1" dirty="0" err="1"/>
              <a:t>item_name</a:t>
            </a:r>
            <a:r>
              <a:rPr lang="en-US" altLang="en-US" i="1" dirty="0"/>
              <a:t> </a:t>
            </a:r>
            <a:r>
              <a:rPr lang="en-US" altLang="en-US" dirty="0"/>
              <a:t>and by </a:t>
            </a:r>
            <a:r>
              <a:rPr lang="en-US" altLang="en-US" i="1" dirty="0"/>
              <a:t>category.</a:t>
            </a:r>
            <a:endParaRPr lang="en-US" altLang="en-US" i="1"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idx="4294967295"/>
          </p:nvPr>
        </p:nvSpPr>
        <p:spPr/>
        <p:txBody>
          <a:bodyPr/>
          <a:lstStyle/>
          <a:p>
            <a:pPr>
              <a:defRPr/>
            </a:pPr>
            <a:r>
              <a:rPr lang="en-US">
                <a:ea typeface="+mj-ea"/>
              </a:rPr>
              <a:t>Extended Aggregation (Cont.)</a:t>
            </a:r>
            <a:endParaRPr lang="en-US">
              <a:ea typeface="+mj-ea"/>
            </a:endParaRPr>
          </a:p>
        </p:txBody>
      </p:sp>
      <p:sp>
        <p:nvSpPr>
          <p:cNvPr id="64515" name="Rectangle 3"/>
          <p:cNvSpPr>
            <a:spLocks noGrp="1" noChangeArrowheads="1"/>
          </p:cNvSpPr>
          <p:nvPr>
            <p:ph type="body" idx="4294967295"/>
          </p:nvPr>
        </p:nvSpPr>
        <p:spPr>
          <a:xfrm>
            <a:off x="768350" y="1114425"/>
            <a:ext cx="7816357" cy="5284788"/>
          </a:xfrm>
        </p:spPr>
        <p:txBody>
          <a:bodyPr/>
          <a:lstStyle/>
          <a:p>
            <a:pPr>
              <a:buSzPct val="110000"/>
              <a:buFont typeface="Wingdings" panose="05000000000000000000" pitchFamily="2" charset="2"/>
              <a:buChar char="§"/>
            </a:pPr>
            <a:r>
              <a:rPr lang="en-US" altLang="en-US" dirty="0"/>
              <a:t>Multiple rollups and cubes can be used in a single group by clause</a:t>
            </a:r>
            <a:endParaRPr lang="en-US" altLang="en-US" dirty="0"/>
          </a:p>
          <a:p>
            <a:pPr lvl="1">
              <a:buSzPct val="110000"/>
              <a:buFont typeface="Arial" panose="020B0604020202020204" pitchFamily="34" charset="0"/>
              <a:buChar char="•"/>
            </a:pPr>
            <a:r>
              <a:rPr lang="en-US" altLang="en-US" dirty="0">
                <a:ea typeface="MS PGothic" panose="020B0600070205080204" pitchFamily="34" charset="-128"/>
              </a:rPr>
              <a:t>Each generates set of group by lists, cross product of sets gives overall set of group by lists</a:t>
            </a:r>
            <a:endParaRPr lang="en-US" altLang="en-US" dirty="0">
              <a:ea typeface="MS PGothic" panose="020B0600070205080204" pitchFamily="34" charset="-128"/>
            </a:endParaRPr>
          </a:p>
          <a:p>
            <a:pPr>
              <a:buSzPct val="110000"/>
              <a:buFont typeface="Wingdings" panose="05000000000000000000" pitchFamily="2" charset="2"/>
              <a:buChar char="§"/>
            </a:pPr>
            <a:r>
              <a:rPr lang="en-US" altLang="en-US" dirty="0"/>
              <a:t>E.g., </a:t>
            </a:r>
            <a:endParaRPr lang="en-US" altLang="en-US" dirty="0"/>
          </a:p>
          <a:p>
            <a:pPr>
              <a:buFont typeface="Monotype Sorts" pitchFamily="-65" charset="2"/>
              <a:buNone/>
            </a:pPr>
            <a:r>
              <a:rPr lang="en-US" altLang="en-US" dirty="0"/>
              <a:t>	        </a:t>
            </a:r>
            <a:r>
              <a:rPr lang="en-US" altLang="en-US" b="1" dirty="0"/>
              <a:t>select </a:t>
            </a:r>
            <a:r>
              <a:rPr lang="en-US" altLang="en-US" i="1" dirty="0" err="1"/>
              <a:t>item_name</a:t>
            </a:r>
            <a:r>
              <a:rPr lang="en-US" altLang="en-US" i="1" dirty="0"/>
              <a:t>, color, size</a:t>
            </a:r>
            <a:r>
              <a:rPr lang="en-US" altLang="en-US" dirty="0"/>
              <a:t>, </a:t>
            </a:r>
            <a:r>
              <a:rPr lang="en-US" altLang="en-US" b="1" dirty="0"/>
              <a:t>sum</a:t>
            </a:r>
            <a:r>
              <a:rPr lang="en-US" altLang="en-US" dirty="0"/>
              <a:t>(</a:t>
            </a:r>
            <a:r>
              <a:rPr lang="en-US" altLang="en-US" i="1" dirty="0"/>
              <a:t>number</a:t>
            </a:r>
            <a:r>
              <a:rPr lang="en-US" altLang="en-US" dirty="0"/>
              <a:t>)</a:t>
            </a:r>
            <a:br>
              <a:rPr lang="en-US" altLang="en-US" dirty="0"/>
            </a:br>
            <a:r>
              <a:rPr lang="en-US" altLang="en-US" dirty="0"/>
              <a:t>        </a:t>
            </a:r>
            <a:r>
              <a:rPr lang="en-US" altLang="en-US" b="1" dirty="0"/>
              <a:t>from </a:t>
            </a:r>
            <a:r>
              <a:rPr lang="en-US" altLang="en-US" i="1" dirty="0"/>
              <a:t>sales</a:t>
            </a:r>
            <a:br>
              <a:rPr lang="en-US" altLang="en-US" dirty="0"/>
            </a:br>
            <a:r>
              <a:rPr lang="en-US" altLang="en-US" dirty="0"/>
              <a:t>        </a:t>
            </a:r>
            <a:r>
              <a:rPr lang="en-US" altLang="en-US" b="1" dirty="0"/>
              <a:t>group by rollup</a:t>
            </a:r>
            <a:r>
              <a:rPr lang="en-US" altLang="en-US" dirty="0"/>
              <a:t>(</a:t>
            </a:r>
            <a:r>
              <a:rPr lang="en-US" altLang="en-US" i="1" dirty="0" err="1"/>
              <a:t>item_name</a:t>
            </a:r>
            <a:r>
              <a:rPr lang="en-US" altLang="en-US" dirty="0"/>
              <a:t>), </a:t>
            </a:r>
            <a:r>
              <a:rPr lang="en-US" altLang="en-US" b="1" dirty="0"/>
              <a:t>rollup</a:t>
            </a:r>
            <a:r>
              <a:rPr lang="en-US" altLang="en-US" dirty="0"/>
              <a:t>(</a:t>
            </a:r>
            <a:r>
              <a:rPr lang="en-US" altLang="en-US" i="1" dirty="0"/>
              <a:t>color, size</a:t>
            </a:r>
            <a:r>
              <a:rPr lang="en-US" altLang="en-US" dirty="0"/>
              <a:t>)</a:t>
            </a:r>
            <a:endParaRPr lang="en-US" altLang="en-US" dirty="0"/>
          </a:p>
          <a:p>
            <a:pPr>
              <a:buFont typeface="Monotype Sorts" pitchFamily="-65" charset="2"/>
              <a:buNone/>
            </a:pPr>
            <a:r>
              <a:rPr lang="en-US" altLang="en-US" dirty="0"/>
              <a:t>     generates the groupings </a:t>
            </a:r>
            <a:endParaRPr lang="en-US" altLang="en-US" dirty="0"/>
          </a:p>
          <a:p>
            <a:pPr>
              <a:buFont typeface="Monotype Sorts" pitchFamily="-65" charset="2"/>
              <a:buNone/>
            </a:pPr>
            <a:r>
              <a:rPr lang="en-US" altLang="en-US" dirty="0"/>
              <a:t>        {</a:t>
            </a:r>
            <a:r>
              <a:rPr lang="en-US" altLang="en-US" i="1" dirty="0" err="1"/>
              <a:t>item_name</a:t>
            </a:r>
            <a:r>
              <a:rPr lang="en-US" altLang="en-US" i="1" dirty="0"/>
              <a:t>, ()} X {(color, size), (color), ()} </a:t>
            </a:r>
            <a:endParaRPr lang="en-US" altLang="en-US" dirty="0"/>
          </a:p>
          <a:p>
            <a:pPr>
              <a:buFont typeface="Monotype Sorts" pitchFamily="-65" charset="2"/>
              <a:buNone/>
            </a:pPr>
            <a:r>
              <a:rPr lang="en-US" altLang="en-US" dirty="0"/>
              <a:t>	        = { (</a:t>
            </a:r>
            <a:r>
              <a:rPr lang="en-US" altLang="en-US" i="1" dirty="0" err="1"/>
              <a:t>item_name</a:t>
            </a:r>
            <a:r>
              <a:rPr lang="en-US" altLang="en-US" i="1" dirty="0"/>
              <a:t>, color, size</a:t>
            </a:r>
            <a:r>
              <a:rPr lang="en-US" altLang="en-US" dirty="0"/>
              <a:t>), (</a:t>
            </a:r>
            <a:r>
              <a:rPr lang="en-US" altLang="en-US" i="1" dirty="0" err="1"/>
              <a:t>item_name</a:t>
            </a:r>
            <a:r>
              <a:rPr lang="en-US" altLang="en-US" i="1" dirty="0"/>
              <a:t>, color</a:t>
            </a:r>
            <a:r>
              <a:rPr lang="en-US" altLang="en-US" dirty="0"/>
              <a:t>), (</a:t>
            </a:r>
            <a:r>
              <a:rPr lang="en-US" altLang="en-US" i="1" dirty="0" err="1"/>
              <a:t>item_name</a:t>
            </a:r>
            <a:r>
              <a:rPr lang="en-US" altLang="en-US" dirty="0"/>
              <a:t>), </a:t>
            </a:r>
            <a:br>
              <a:rPr lang="en-US" altLang="en-US" dirty="0"/>
            </a:br>
            <a:r>
              <a:rPr lang="en-US" altLang="en-US" dirty="0"/>
              <a:t>             (</a:t>
            </a:r>
            <a:r>
              <a:rPr lang="en-US" altLang="en-US" i="1" dirty="0"/>
              <a:t>color, size</a:t>
            </a:r>
            <a:r>
              <a:rPr lang="en-US" altLang="en-US" dirty="0"/>
              <a:t>), (</a:t>
            </a:r>
            <a:r>
              <a:rPr lang="en-US" altLang="en-US" i="1" dirty="0"/>
              <a:t>color</a:t>
            </a:r>
            <a:r>
              <a:rPr lang="en-US" altLang="en-US" dirty="0"/>
              <a:t>), ( ) }</a:t>
            </a:r>
            <a:endParaRPr lang="en-US"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Online Analytical Processing Operations</a:t>
            </a:r>
            <a:endParaRPr lang="en-US">
              <a:effectLst>
                <a:outerShdw blurRad="38100" dist="38100" dir="2700000" algn="tl">
                  <a:srgbClr val="C0C0C0"/>
                </a:outerShdw>
              </a:effectLst>
            </a:endParaRPr>
          </a:p>
        </p:txBody>
      </p:sp>
      <p:sp>
        <p:nvSpPr>
          <p:cNvPr id="65539" name="Rectangle 3"/>
          <p:cNvSpPr>
            <a:spLocks noGrp="1" noChangeArrowheads="1"/>
          </p:cNvSpPr>
          <p:nvPr>
            <p:ph type="body" idx="4294967295"/>
          </p:nvPr>
        </p:nvSpPr>
        <p:spPr>
          <a:xfrm>
            <a:off x="768350" y="1114425"/>
            <a:ext cx="7677150" cy="4978400"/>
          </a:xfrm>
        </p:spPr>
        <p:txBody>
          <a:bodyPr/>
          <a:lstStyle/>
          <a:p>
            <a:pPr>
              <a:buSzPct val="110000"/>
              <a:buFont typeface="Wingdings" panose="05000000000000000000" pitchFamily="2" charset="2"/>
              <a:buChar char="§"/>
            </a:pPr>
            <a:r>
              <a:rPr lang="en-US" altLang="en-US" b="1" dirty="0">
                <a:solidFill>
                  <a:srgbClr val="000099"/>
                </a:solidFill>
              </a:rPr>
              <a:t>Pivoting</a:t>
            </a:r>
            <a:r>
              <a:rPr lang="en-US" altLang="en-US" dirty="0">
                <a:solidFill>
                  <a:srgbClr val="000099"/>
                </a:solidFill>
              </a:rPr>
              <a:t>:</a:t>
            </a:r>
            <a:r>
              <a:rPr lang="en-US" altLang="en-US" dirty="0">
                <a:solidFill>
                  <a:schemeClr val="tx2"/>
                </a:solidFill>
              </a:rPr>
              <a:t> </a:t>
            </a:r>
            <a:r>
              <a:rPr lang="en-US" altLang="en-US" dirty="0"/>
              <a:t>changing the dimensions used in a cross-tab is called </a:t>
            </a:r>
            <a:endParaRPr lang="en-US" altLang="en-US" dirty="0"/>
          </a:p>
          <a:p>
            <a:pPr>
              <a:buSzPct val="110000"/>
              <a:buFont typeface="Wingdings" panose="05000000000000000000" pitchFamily="2" charset="2"/>
              <a:buChar char="§"/>
            </a:pPr>
            <a:r>
              <a:rPr lang="en-US" altLang="en-US" b="1" dirty="0">
                <a:solidFill>
                  <a:srgbClr val="000099"/>
                </a:solidFill>
              </a:rPr>
              <a:t>Slicing</a:t>
            </a:r>
            <a:r>
              <a:rPr lang="en-US" altLang="en-US" dirty="0">
                <a:solidFill>
                  <a:srgbClr val="000099"/>
                </a:solidFill>
              </a:rPr>
              <a:t>:</a:t>
            </a:r>
            <a:r>
              <a:rPr lang="en-US" altLang="en-US" dirty="0"/>
              <a:t> creating a cross-tab for fixed values only</a:t>
            </a:r>
            <a:endParaRPr lang="en-US" altLang="en-US" b="1" dirty="0"/>
          </a:p>
          <a:p>
            <a:pPr lvl="1">
              <a:buSzPct val="110000"/>
              <a:buFont typeface="Arial" panose="020B0604020202020204" pitchFamily="34" charset="0"/>
              <a:buChar char="•"/>
            </a:pPr>
            <a:r>
              <a:rPr lang="en-US" altLang="en-US" dirty="0">
                <a:ea typeface="MS PGothic" panose="020B0600070205080204" pitchFamily="34" charset="-128"/>
              </a:rPr>
              <a:t>Sometimes called </a:t>
            </a:r>
            <a:r>
              <a:rPr lang="en-US" altLang="en-US" b="1" dirty="0">
                <a:solidFill>
                  <a:srgbClr val="000099"/>
                </a:solidFill>
                <a:ea typeface="MS PGothic" panose="020B0600070205080204" pitchFamily="34" charset="-128"/>
              </a:rPr>
              <a:t>dicing</a:t>
            </a:r>
            <a:r>
              <a:rPr lang="en-US" altLang="en-US" dirty="0">
                <a:ea typeface="MS PGothic" panose="020B0600070205080204" pitchFamily="34" charset="-128"/>
              </a:rPr>
              <a:t>, particularly when values for multiple dimensions are fixed.</a:t>
            </a:r>
            <a:endParaRPr lang="en-US" altLang="en-US" b="1" dirty="0">
              <a:ea typeface="MS PGothic" panose="020B0600070205080204" pitchFamily="34" charset="-128"/>
            </a:endParaRPr>
          </a:p>
          <a:p>
            <a:pPr>
              <a:buSzPct val="110000"/>
              <a:buFont typeface="Wingdings" panose="05000000000000000000" pitchFamily="2" charset="2"/>
              <a:buChar char="§"/>
            </a:pPr>
            <a:r>
              <a:rPr lang="en-US" altLang="en-US" b="1" dirty="0">
                <a:solidFill>
                  <a:srgbClr val="000099"/>
                </a:solidFill>
              </a:rPr>
              <a:t>Rollup</a:t>
            </a:r>
            <a:r>
              <a:rPr lang="en-US" altLang="en-US" dirty="0">
                <a:solidFill>
                  <a:srgbClr val="000099"/>
                </a:solidFill>
              </a:rPr>
              <a:t>:</a:t>
            </a:r>
            <a:r>
              <a:rPr lang="en-US" altLang="en-US" dirty="0"/>
              <a:t> moving from finer-granularity data to a coarser granularity </a:t>
            </a:r>
            <a:endParaRPr lang="en-US" altLang="en-US" dirty="0"/>
          </a:p>
          <a:p>
            <a:pPr>
              <a:buSzPct val="110000"/>
              <a:buFont typeface="Wingdings" panose="05000000000000000000" pitchFamily="2" charset="2"/>
              <a:buChar char="§"/>
            </a:pPr>
            <a:r>
              <a:rPr lang="en-US" altLang="en-US" b="1" dirty="0">
                <a:solidFill>
                  <a:srgbClr val="000099"/>
                </a:solidFill>
              </a:rPr>
              <a:t>Drill down</a:t>
            </a:r>
            <a:r>
              <a:rPr lang="en-US" altLang="en-US" dirty="0">
                <a:solidFill>
                  <a:srgbClr val="000099"/>
                </a:solidFill>
              </a:rPr>
              <a:t>:</a:t>
            </a:r>
            <a:r>
              <a:rPr lang="en-US" altLang="en-US" dirty="0"/>
              <a:t> The opposite operation -  that of moving from coarser-granularity data to finer-granularity data</a:t>
            </a:r>
            <a:endParaRPr lang="en-US" altLang="en-US" dirty="0"/>
          </a:p>
          <a:p>
            <a:endParaRPr lang="en-US"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pPr>
              <a:defRPr/>
            </a:pPr>
            <a:r>
              <a:rPr lang="en-US">
                <a:ea typeface="+mj-ea"/>
              </a:rPr>
              <a:t>OLAP Implementation</a:t>
            </a:r>
            <a:endParaRPr lang="en-US">
              <a:ea typeface="+mj-ea"/>
            </a:endParaRPr>
          </a:p>
        </p:txBody>
      </p:sp>
      <p:sp>
        <p:nvSpPr>
          <p:cNvPr id="66563" name="Rectangle 3"/>
          <p:cNvSpPr>
            <a:spLocks noGrp="1" noChangeArrowheads="1"/>
          </p:cNvSpPr>
          <p:nvPr>
            <p:ph type="body" idx="4294967295"/>
          </p:nvPr>
        </p:nvSpPr>
        <p:spPr>
          <a:xfrm>
            <a:off x="768350" y="1114425"/>
            <a:ext cx="7816850" cy="5207000"/>
          </a:xfrm>
        </p:spPr>
        <p:txBody>
          <a:bodyPr/>
          <a:lstStyle/>
          <a:p>
            <a:pPr>
              <a:buSzPct val="110000"/>
              <a:buFont typeface="Wingdings" panose="05000000000000000000" pitchFamily="2" charset="2"/>
              <a:buChar char="§"/>
            </a:pPr>
            <a:r>
              <a:rPr lang="en-US" altLang="en-US" dirty="0"/>
              <a:t>The earliest OLAP systems used multidimensional arrays in memory to store data cubes, and are referred to as </a:t>
            </a:r>
            <a:r>
              <a:rPr lang="en-US" altLang="en-US" b="1" dirty="0">
                <a:solidFill>
                  <a:srgbClr val="000099"/>
                </a:solidFill>
              </a:rPr>
              <a:t>multidimensional OLAP (MOLAP)</a:t>
            </a:r>
            <a:r>
              <a:rPr lang="en-US" altLang="en-US" dirty="0"/>
              <a:t> systems.</a:t>
            </a:r>
            <a:endParaRPr lang="en-US" altLang="en-US" dirty="0"/>
          </a:p>
          <a:p>
            <a:pPr>
              <a:buSzPct val="110000"/>
              <a:buFont typeface="Wingdings" panose="05000000000000000000" pitchFamily="2" charset="2"/>
              <a:buChar char="§"/>
            </a:pPr>
            <a:r>
              <a:rPr lang="en-US" altLang="en-US" dirty="0"/>
              <a:t>OLAP implementations using only relational database features are called </a:t>
            </a:r>
            <a:r>
              <a:rPr lang="en-US" altLang="en-US" b="1" dirty="0">
                <a:solidFill>
                  <a:srgbClr val="000099"/>
                </a:solidFill>
              </a:rPr>
              <a:t>relational OLAP (ROLAP)</a:t>
            </a:r>
            <a:r>
              <a:rPr lang="en-US" altLang="en-US" dirty="0"/>
              <a:t> systems</a:t>
            </a:r>
            <a:endParaRPr lang="en-US" altLang="en-US" dirty="0"/>
          </a:p>
          <a:p>
            <a:pPr>
              <a:buSzPct val="110000"/>
              <a:buFont typeface="Wingdings" panose="05000000000000000000" pitchFamily="2" charset="2"/>
              <a:buChar char="§"/>
            </a:pPr>
            <a:r>
              <a:rPr lang="en-US" altLang="en-US" dirty="0"/>
              <a:t>Hybrid systems, which store some summaries in memory and store the base data and other summaries in a relational database, are called </a:t>
            </a:r>
            <a:r>
              <a:rPr lang="en-US" altLang="en-US" b="1" dirty="0">
                <a:solidFill>
                  <a:srgbClr val="000099"/>
                </a:solidFill>
              </a:rPr>
              <a:t>hybrid OLAP (HOLAP)</a:t>
            </a:r>
            <a:r>
              <a:rPr lang="en-US" altLang="en-US" b="1" dirty="0"/>
              <a:t> </a:t>
            </a:r>
            <a:r>
              <a:rPr lang="en-US" altLang="en-US" dirty="0"/>
              <a:t>systems.</a:t>
            </a:r>
            <a:endParaRPr lang="en-US" altLang="en-US" dirty="0"/>
          </a:p>
          <a:p>
            <a:pPr lvl="1"/>
            <a:endParaRPr lang="en-US" altLang="en-US" dirty="0">
              <a:ea typeface="MS PGothic" panose="020B0600070205080204" pitchFamily="34" charset="-128"/>
            </a:endParaRPr>
          </a:p>
          <a:p>
            <a:pPr lvl="1"/>
            <a:endParaRPr lang="en-US" altLang="en-US" dirty="0">
              <a:ea typeface="MS PGothic" panose="020B0600070205080204" pitchFamily="34" charset="-128"/>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pPr>
              <a:defRPr/>
            </a:pPr>
            <a:r>
              <a:rPr lang="en-US">
                <a:ea typeface="+mj-ea"/>
              </a:rPr>
              <a:t>OLAP Implementation (Cont.)</a:t>
            </a:r>
            <a:endParaRPr lang="en-US">
              <a:ea typeface="+mj-ea"/>
            </a:endParaRPr>
          </a:p>
        </p:txBody>
      </p:sp>
      <p:sp>
        <p:nvSpPr>
          <p:cNvPr id="67587" name="Rectangle 3"/>
          <p:cNvSpPr>
            <a:spLocks noGrp="1" noChangeArrowheads="1"/>
          </p:cNvSpPr>
          <p:nvPr>
            <p:ph type="body" idx="1"/>
          </p:nvPr>
        </p:nvSpPr>
        <p:spPr>
          <a:xfrm>
            <a:off x="768350" y="1050925"/>
            <a:ext cx="7647681" cy="5359400"/>
          </a:xfrm>
        </p:spPr>
        <p:txBody>
          <a:bodyPr/>
          <a:lstStyle/>
          <a:p>
            <a:pPr>
              <a:lnSpc>
                <a:spcPct val="90000"/>
              </a:lnSpc>
            </a:pPr>
            <a:r>
              <a:rPr lang="en-US" altLang="en-US" dirty="0"/>
              <a:t>Early OLAP systems precomputed </a:t>
            </a:r>
            <a:r>
              <a:rPr lang="en-US" altLang="en-US" i="1" dirty="0"/>
              <a:t>all</a:t>
            </a:r>
            <a:r>
              <a:rPr lang="en-US" altLang="en-US" dirty="0"/>
              <a:t> possible aggregates in order to provide online response</a:t>
            </a:r>
            <a:endParaRPr lang="en-US" altLang="en-US" dirty="0"/>
          </a:p>
          <a:p>
            <a:pPr lvl="1">
              <a:lnSpc>
                <a:spcPct val="90000"/>
              </a:lnSpc>
            </a:pPr>
            <a:r>
              <a:rPr lang="en-US" altLang="en-US" dirty="0">
                <a:ea typeface="MS PGothic" panose="020B0600070205080204" pitchFamily="34" charset="-128"/>
              </a:rPr>
              <a:t>Space and time requirements for doing so can be very high</a:t>
            </a:r>
            <a:endParaRPr lang="en-US" altLang="en-US" dirty="0">
              <a:ea typeface="MS PGothic" panose="020B0600070205080204" pitchFamily="34" charset="-128"/>
            </a:endParaRPr>
          </a:p>
          <a:p>
            <a:pPr lvl="2">
              <a:lnSpc>
                <a:spcPct val="90000"/>
              </a:lnSpc>
            </a:pPr>
            <a:r>
              <a:rPr lang="en-US" altLang="en-US" dirty="0">
                <a:ea typeface="MS PGothic" panose="020B0600070205080204" pitchFamily="34" charset="-128"/>
              </a:rPr>
              <a:t>2</a:t>
            </a:r>
            <a:r>
              <a:rPr lang="en-US" altLang="en-US" baseline="30000" dirty="0">
                <a:ea typeface="MS PGothic" panose="020B0600070205080204" pitchFamily="34" charset="-128"/>
              </a:rPr>
              <a:t>n</a:t>
            </a:r>
            <a:r>
              <a:rPr lang="en-US" altLang="en-US" dirty="0">
                <a:ea typeface="MS PGothic" panose="020B0600070205080204" pitchFamily="34" charset="-128"/>
              </a:rPr>
              <a:t> combinations of </a:t>
            </a:r>
            <a:r>
              <a:rPr lang="en-US" altLang="en-US" b="1" dirty="0">
                <a:ea typeface="MS PGothic" panose="020B0600070205080204" pitchFamily="34" charset="-128"/>
              </a:rPr>
              <a:t>group by</a:t>
            </a:r>
            <a:endParaRPr lang="en-US" altLang="en-US" b="1" dirty="0">
              <a:ea typeface="MS PGothic" panose="020B0600070205080204" pitchFamily="34" charset="-128"/>
            </a:endParaRPr>
          </a:p>
          <a:p>
            <a:pPr lvl="1">
              <a:lnSpc>
                <a:spcPct val="90000"/>
              </a:lnSpc>
            </a:pPr>
            <a:r>
              <a:rPr lang="en-US" altLang="en-US" dirty="0">
                <a:ea typeface="MS PGothic" panose="020B0600070205080204" pitchFamily="34" charset="-128"/>
              </a:rPr>
              <a:t>It suffices to precompute some aggregates, and compute others on demand from one of the precomputed aggregates</a:t>
            </a:r>
            <a:endParaRPr lang="en-US" altLang="en-US" dirty="0">
              <a:ea typeface="MS PGothic" panose="020B0600070205080204" pitchFamily="34" charset="-128"/>
            </a:endParaRPr>
          </a:p>
          <a:p>
            <a:pPr lvl="2">
              <a:lnSpc>
                <a:spcPct val="90000"/>
              </a:lnSpc>
            </a:pPr>
            <a:r>
              <a:rPr lang="en-US" altLang="en-US" dirty="0">
                <a:ea typeface="MS PGothic" panose="020B0600070205080204" pitchFamily="34" charset="-128"/>
              </a:rPr>
              <a:t>Can compute aggregate on (</a:t>
            </a:r>
            <a:r>
              <a:rPr lang="en-US" altLang="en-US" i="1" dirty="0" err="1">
                <a:ea typeface="MS PGothic" panose="020B0600070205080204" pitchFamily="34" charset="-128"/>
              </a:rPr>
              <a:t>item_name</a:t>
            </a:r>
            <a:r>
              <a:rPr lang="en-US" altLang="en-US" i="1" dirty="0">
                <a:ea typeface="MS PGothic" panose="020B0600070205080204" pitchFamily="34" charset="-128"/>
              </a:rPr>
              <a:t>, color</a:t>
            </a:r>
            <a:r>
              <a:rPr lang="en-US" altLang="en-US" dirty="0">
                <a:ea typeface="MS PGothic" panose="020B0600070205080204" pitchFamily="34" charset="-128"/>
              </a:rPr>
              <a:t>) from an aggregate on (</a:t>
            </a:r>
            <a:r>
              <a:rPr lang="en-US" altLang="en-US" i="1" dirty="0" err="1">
                <a:ea typeface="MS PGothic" panose="020B0600070205080204" pitchFamily="34" charset="-128"/>
              </a:rPr>
              <a:t>item_name</a:t>
            </a:r>
            <a:r>
              <a:rPr lang="en-US" altLang="en-US" i="1" dirty="0">
                <a:ea typeface="MS PGothic" panose="020B0600070205080204" pitchFamily="34" charset="-128"/>
              </a:rPr>
              <a:t>, color, size</a:t>
            </a:r>
            <a:r>
              <a:rPr lang="en-US" altLang="en-US" dirty="0">
                <a:ea typeface="MS PGothic" panose="020B0600070205080204" pitchFamily="34" charset="-128"/>
              </a:rPr>
              <a:t>) </a:t>
            </a:r>
            <a:endParaRPr lang="en-US" altLang="en-US" dirty="0">
              <a:ea typeface="MS PGothic" panose="020B0600070205080204" pitchFamily="34" charset="-128"/>
            </a:endParaRPr>
          </a:p>
          <a:p>
            <a:pPr lvl="3">
              <a:lnSpc>
                <a:spcPct val="90000"/>
              </a:lnSpc>
            </a:pPr>
            <a:r>
              <a:rPr lang="en-US" altLang="en-US" dirty="0">
                <a:ea typeface="MS PGothic" panose="020B0600070205080204" pitchFamily="34" charset="-128"/>
              </a:rPr>
              <a:t>For all but a few “non-decomposable” aggregates such as </a:t>
            </a:r>
            <a:r>
              <a:rPr lang="en-US" altLang="en-US" i="1" dirty="0">
                <a:ea typeface="MS PGothic" panose="020B0600070205080204" pitchFamily="34" charset="-128"/>
              </a:rPr>
              <a:t>median</a:t>
            </a:r>
            <a:endParaRPr lang="en-US" altLang="en-US" dirty="0">
              <a:ea typeface="MS PGothic" panose="020B0600070205080204" pitchFamily="34" charset="-128"/>
            </a:endParaRPr>
          </a:p>
          <a:p>
            <a:pPr lvl="3">
              <a:lnSpc>
                <a:spcPct val="90000"/>
              </a:lnSpc>
            </a:pPr>
            <a:r>
              <a:rPr lang="en-US" altLang="en-US" dirty="0">
                <a:ea typeface="MS PGothic" panose="020B0600070205080204" pitchFamily="34" charset="-128"/>
              </a:rPr>
              <a:t>is cheaper than computing it from scratch </a:t>
            </a:r>
            <a:endParaRPr lang="en-US" altLang="en-US" i="1" dirty="0">
              <a:ea typeface="MS PGothic" panose="020B0600070205080204" pitchFamily="34" charset="-128"/>
            </a:endParaRPr>
          </a:p>
          <a:p>
            <a:pPr>
              <a:lnSpc>
                <a:spcPct val="90000"/>
              </a:lnSpc>
            </a:pPr>
            <a:r>
              <a:rPr lang="en-US" altLang="en-US" dirty="0"/>
              <a:t>Several optimizations available for computing multiple aggregates</a:t>
            </a:r>
            <a:endParaRPr lang="en-US" altLang="en-US" dirty="0"/>
          </a:p>
          <a:p>
            <a:pPr lvl="1">
              <a:lnSpc>
                <a:spcPct val="90000"/>
              </a:lnSpc>
            </a:pPr>
            <a:r>
              <a:rPr lang="en-US" altLang="en-US" dirty="0">
                <a:ea typeface="MS PGothic" panose="020B0600070205080204" pitchFamily="34" charset="-128"/>
              </a:rPr>
              <a:t>Can compute aggregate on (</a:t>
            </a:r>
            <a:r>
              <a:rPr lang="en-US" altLang="en-US" i="1" dirty="0" err="1">
                <a:ea typeface="MS PGothic" panose="020B0600070205080204" pitchFamily="34" charset="-128"/>
              </a:rPr>
              <a:t>item_name</a:t>
            </a:r>
            <a:r>
              <a:rPr lang="en-US" altLang="en-US" i="1" dirty="0">
                <a:ea typeface="MS PGothic" panose="020B0600070205080204" pitchFamily="34" charset="-128"/>
              </a:rPr>
              <a:t>, color</a:t>
            </a:r>
            <a:r>
              <a:rPr lang="en-US" altLang="en-US" dirty="0">
                <a:ea typeface="MS PGothic" panose="020B0600070205080204" pitchFamily="34" charset="-128"/>
              </a:rPr>
              <a:t>) from an aggregate on (</a:t>
            </a:r>
            <a:r>
              <a:rPr lang="en-US" altLang="en-US" i="1" dirty="0" err="1">
                <a:ea typeface="MS PGothic" panose="020B0600070205080204" pitchFamily="34" charset="-128"/>
              </a:rPr>
              <a:t>item_name</a:t>
            </a:r>
            <a:r>
              <a:rPr lang="en-US" altLang="en-US" i="1" dirty="0">
                <a:ea typeface="MS PGothic" panose="020B0600070205080204" pitchFamily="34" charset="-128"/>
              </a:rPr>
              <a:t>, color, size</a:t>
            </a:r>
            <a:r>
              <a:rPr lang="en-US" altLang="en-US" dirty="0">
                <a:ea typeface="MS PGothic" panose="020B0600070205080204" pitchFamily="34" charset="-128"/>
              </a:rPr>
              <a:t>)</a:t>
            </a:r>
            <a:endParaRPr lang="en-US" altLang="en-US" dirty="0">
              <a:ea typeface="MS PGothic" panose="020B0600070205080204" pitchFamily="34" charset="-128"/>
            </a:endParaRPr>
          </a:p>
          <a:p>
            <a:pPr lvl="1">
              <a:lnSpc>
                <a:spcPct val="90000"/>
              </a:lnSpc>
            </a:pPr>
            <a:r>
              <a:rPr lang="en-US" altLang="en-US" dirty="0">
                <a:ea typeface="MS PGothic" panose="020B0600070205080204" pitchFamily="34" charset="-128"/>
              </a:rPr>
              <a:t>Can compute aggregates on (</a:t>
            </a:r>
            <a:r>
              <a:rPr lang="en-US" altLang="en-US" i="1" dirty="0" err="1">
                <a:ea typeface="MS PGothic" panose="020B0600070205080204" pitchFamily="34" charset="-128"/>
              </a:rPr>
              <a:t>item_name</a:t>
            </a:r>
            <a:r>
              <a:rPr lang="en-US" altLang="en-US" i="1" dirty="0">
                <a:ea typeface="MS PGothic" panose="020B0600070205080204" pitchFamily="34" charset="-128"/>
              </a:rPr>
              <a:t>, color, size</a:t>
            </a:r>
            <a:r>
              <a:rPr lang="en-US" altLang="en-US" dirty="0">
                <a:ea typeface="MS PGothic" panose="020B0600070205080204" pitchFamily="34" charset="-128"/>
              </a:rPr>
              <a:t>), </a:t>
            </a:r>
            <a:br>
              <a:rPr lang="en-US" altLang="en-US" dirty="0">
                <a:ea typeface="MS PGothic" panose="020B0600070205080204" pitchFamily="34" charset="-128"/>
              </a:rPr>
            </a:br>
            <a:r>
              <a:rPr lang="en-US" altLang="en-US" dirty="0">
                <a:ea typeface="MS PGothic" panose="020B0600070205080204" pitchFamily="34" charset="-128"/>
              </a:rPr>
              <a:t>(</a:t>
            </a:r>
            <a:r>
              <a:rPr lang="en-US" altLang="en-US" i="1" dirty="0" err="1">
                <a:ea typeface="MS PGothic" panose="020B0600070205080204" pitchFamily="34" charset="-128"/>
              </a:rPr>
              <a:t>item_name</a:t>
            </a:r>
            <a:r>
              <a:rPr lang="en-US" altLang="en-US" i="1" dirty="0">
                <a:ea typeface="MS PGothic" panose="020B0600070205080204" pitchFamily="34" charset="-128"/>
              </a:rPr>
              <a:t>, color</a:t>
            </a:r>
            <a:r>
              <a:rPr lang="en-US" altLang="en-US" dirty="0">
                <a:ea typeface="MS PGothic" panose="020B0600070205080204" pitchFamily="34" charset="-128"/>
              </a:rPr>
              <a:t>) and (</a:t>
            </a:r>
            <a:r>
              <a:rPr lang="en-US" altLang="en-US" i="1" dirty="0" err="1">
                <a:ea typeface="MS PGothic" panose="020B0600070205080204" pitchFamily="34" charset="-128"/>
              </a:rPr>
              <a:t>item_name</a:t>
            </a:r>
            <a:r>
              <a:rPr lang="en-US" altLang="en-US" dirty="0">
                <a:ea typeface="MS PGothic" panose="020B0600070205080204" pitchFamily="34" charset="-128"/>
              </a:rPr>
              <a:t>) using a single sorting </a:t>
            </a:r>
            <a:br>
              <a:rPr lang="en-US" altLang="en-US" dirty="0">
                <a:ea typeface="MS PGothic" panose="020B0600070205080204" pitchFamily="34" charset="-128"/>
              </a:rPr>
            </a:br>
            <a:r>
              <a:rPr lang="en-US" altLang="en-US" dirty="0">
                <a:ea typeface="MS PGothic" panose="020B0600070205080204" pitchFamily="34" charset="-128"/>
              </a:rPr>
              <a:t>of the base data</a:t>
            </a:r>
            <a:endParaRPr lang="en-US" altLang="en-US" dirty="0">
              <a:ea typeface="MS PGothic" panose="020B0600070205080204" pitchFamily="34" charset="-128"/>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ctrTitle"/>
          </p:nvPr>
        </p:nvSpPr>
        <p:spPr/>
        <p:txBody>
          <a:bodyPr/>
          <a:lstStyle/>
          <a:p>
            <a:pPr>
              <a:defRPr/>
            </a:pPr>
            <a:r>
              <a:rPr lang="en-US" dirty="0">
                <a:ea typeface="+mj-ea"/>
              </a:rPr>
              <a:t>End of Chapter 5</a:t>
            </a:r>
            <a:endParaRPr lang="en-US" dirty="0">
              <a:ea typeface="+mj-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pPr>
              <a:defRPr/>
            </a:pPr>
            <a:r>
              <a:rPr lang="en-US" altLang="en-US" sz="3200" dirty="0">
                <a:effectLst>
                  <a:outerShdw blurRad="38100" dist="38100" dir="2700000" algn="tl">
                    <a:srgbClr val="C0C0C0"/>
                  </a:outerShdw>
                </a:effectLst>
              </a:rPr>
              <a:t>5.1.2 JDBC</a:t>
            </a:r>
            <a:endParaRPr lang="en-US" altLang="en-US" sz="3200" dirty="0">
              <a:effectLst>
                <a:outerShdw blurRad="38100" dist="38100" dir="2700000" algn="tl">
                  <a:srgbClr val="C0C0C0"/>
                </a:outerShdw>
              </a:effectLst>
            </a:endParaRPr>
          </a:p>
        </p:txBody>
      </p:sp>
      <p:sp>
        <p:nvSpPr>
          <p:cNvPr id="9219" name="Rectangle 3"/>
          <p:cNvSpPr>
            <a:spLocks noGrp="1" noChangeArrowheads="1"/>
          </p:cNvSpPr>
          <p:nvPr>
            <p:ph type="body" idx="1"/>
          </p:nvPr>
        </p:nvSpPr>
        <p:spPr>
          <a:xfrm>
            <a:off x="768350" y="1073150"/>
            <a:ext cx="8077835" cy="4791075"/>
          </a:xfrm>
        </p:spPr>
        <p:txBody>
          <a:bodyPr/>
          <a:lstStyle/>
          <a:p>
            <a:r>
              <a:rPr lang="en-US" altLang="zh-CN" sz="2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JDBC</a:t>
            </a:r>
            <a:r>
              <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：用于将</a:t>
            </a:r>
            <a:r>
              <a:rPr lang="en-US" altLang="zh-CN" sz="2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Java</a:t>
            </a:r>
            <a:r>
              <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程序连接到数据库服务器的应用程序接口（</a:t>
            </a:r>
            <a:r>
              <a:rPr lang="en-US" altLang="zh-CN" sz="2400" err="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API</a:t>
            </a:r>
            <a:r>
              <a:rPr lang="zh-CN" altLang="en-US" sz="2400" err="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en-US" altLang="zh-CN" sz="2400">
                <a:latin typeface="宋体" panose="02010600030101010101" pitchFamily="2" charset="-122"/>
                <a:ea typeface="宋体" panose="02010600030101010101" pitchFamily="2" charset="-122"/>
                <a:cs typeface="宋体" panose="02010600030101010101" pitchFamily="2" charset="-122"/>
                <a:sym typeface="+mn-ea"/>
              </a:rPr>
              <a:t>JDBC </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支持许多特性，如查询和更新数据</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检索查询结果</a:t>
            </a:r>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en-US" altLang="zh-CN" sz="2400">
                <a:latin typeface="宋体" panose="02010600030101010101" pitchFamily="2" charset="-122"/>
                <a:ea typeface="宋体" panose="02010600030101010101" pitchFamily="2" charset="-122"/>
                <a:cs typeface="宋体" panose="02010600030101010101" pitchFamily="2" charset="-122"/>
                <a:sym typeface="+mn-ea"/>
              </a:rPr>
              <a:t>JDBC </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也支持元数据检索</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如查询数据库中存在的关系和关系属性的名字和类型</a:t>
            </a:r>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和数据库通信的模型</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a:latin typeface="宋体" panose="02010600030101010101" pitchFamily="2" charset="-122"/>
              <a:ea typeface="宋体" panose="02010600030101010101" pitchFamily="2" charset="-122"/>
              <a:cs typeface="宋体" panose="02010600030101010101" pitchFamily="2" charset="-122"/>
            </a:endParaRPr>
          </a:p>
          <a:p>
            <a:pPr lvl="1"/>
            <a:r>
              <a:rPr lang="zh-CN" altLang="en-US" sz="2000" dirty="0">
                <a:solidFill>
                  <a:srgbClr val="FF0000"/>
                </a:solidFill>
                <a:latin typeface="宋体" panose="02010600030101010101" pitchFamily="2" charset="-122"/>
                <a:ea typeface="宋体" panose="02010600030101010101" pitchFamily="2" charset="-122"/>
                <a:sym typeface="+mn-ea"/>
              </a:rPr>
              <a:t>打开连接</a:t>
            </a:r>
            <a:endParaRPr lang="zh-CN" altLang="en-US" sz="2000">
              <a:solidFill>
                <a:srgbClr val="FF0000"/>
              </a:solidFill>
              <a:latin typeface="宋体" panose="02010600030101010101" pitchFamily="2" charset="-122"/>
              <a:ea typeface="宋体" panose="02010600030101010101" pitchFamily="2" charset="-122"/>
            </a:endParaRPr>
          </a:p>
          <a:p>
            <a:pPr lvl="1"/>
            <a:r>
              <a:rPr lang="zh-CN" altLang="en-US" sz="2000" dirty="0">
                <a:solidFill>
                  <a:srgbClr val="FF0000"/>
                </a:solidFill>
                <a:latin typeface="宋体" panose="02010600030101010101" pitchFamily="2" charset="-122"/>
                <a:ea typeface="宋体" panose="02010600030101010101" pitchFamily="2" charset="-122"/>
                <a:sym typeface="+mn-ea"/>
              </a:rPr>
              <a:t>创建一个语句对象</a:t>
            </a:r>
            <a:endParaRPr lang="zh-CN" altLang="en-US" sz="2000">
              <a:solidFill>
                <a:srgbClr val="FF0000"/>
              </a:solidFill>
              <a:latin typeface="宋体" panose="02010600030101010101" pitchFamily="2" charset="-122"/>
              <a:ea typeface="宋体" panose="02010600030101010101" pitchFamily="2" charset="-122"/>
            </a:endParaRPr>
          </a:p>
          <a:p>
            <a:pPr lvl="1"/>
            <a:r>
              <a:rPr lang="zh-CN" altLang="en-US" sz="2000" dirty="0">
                <a:solidFill>
                  <a:srgbClr val="FF0000"/>
                </a:solidFill>
                <a:latin typeface="宋体" panose="02010600030101010101" pitchFamily="2" charset="-122"/>
                <a:ea typeface="宋体" panose="02010600030101010101" pitchFamily="2" charset="-122"/>
                <a:sym typeface="+mn-ea"/>
              </a:rPr>
              <a:t>通过使用语句对象去发送查询和取回结果执行查询</a:t>
            </a:r>
            <a:endParaRPr lang="zh-CN" altLang="en-US" sz="2000" dirty="0">
              <a:solidFill>
                <a:srgbClr val="FF0000"/>
              </a:solidFill>
              <a:latin typeface="宋体" panose="02010600030101010101" pitchFamily="2" charset="-122"/>
              <a:ea typeface="宋体" panose="02010600030101010101" pitchFamily="2" charset="-122"/>
            </a:endParaRPr>
          </a:p>
          <a:p>
            <a:pPr lvl="1"/>
            <a:r>
              <a:rPr lang="zh-CN" altLang="en-US" sz="2000" dirty="0">
                <a:solidFill>
                  <a:srgbClr val="FF0000"/>
                </a:solidFill>
                <a:latin typeface="宋体" panose="02010600030101010101" pitchFamily="2" charset="-122"/>
                <a:ea typeface="宋体" panose="02010600030101010101" pitchFamily="2" charset="-122"/>
                <a:sym typeface="+mn-ea"/>
              </a:rPr>
              <a:t>处理错误的异常机制</a:t>
            </a:r>
            <a:endParaRPr lang="zh-CN" altLang="en-US" sz="2000" dirty="0">
              <a:solidFill>
                <a:srgbClr val="FF0000"/>
              </a:solidFill>
              <a:latin typeface="宋体" panose="02010600030101010101" pitchFamily="2" charset="-122"/>
              <a:ea typeface="宋体" panose="02010600030101010101" pitchFamily="2"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JDBC </a:t>
            </a:r>
            <a:r>
              <a:rPr lang="zh-CN" altLang="en-US">
                <a:effectLst>
                  <a:outerShdw blurRad="38100" dist="38100" dir="2700000" algn="tl">
                    <a:srgbClr val="C0C0C0"/>
                  </a:outerShdw>
                </a:effectLst>
              </a:rPr>
              <a:t>代码</a:t>
            </a:r>
            <a:endParaRPr lang="zh-CN" altLang="en-US">
              <a:effectLst>
                <a:outerShdw blurRad="38100" dist="38100" dir="2700000" algn="tl">
                  <a:srgbClr val="C0C0C0"/>
                </a:outerShdw>
              </a:effectLst>
            </a:endParaRPr>
          </a:p>
        </p:txBody>
      </p:sp>
      <p:sp>
        <p:nvSpPr>
          <p:cNvPr id="10243" name="Rectangle 3"/>
          <p:cNvSpPr>
            <a:spLocks noGrp="1" noChangeArrowheads="1"/>
          </p:cNvSpPr>
          <p:nvPr>
            <p:ph type="body" idx="4294967295"/>
          </p:nvPr>
        </p:nvSpPr>
        <p:spPr>
          <a:xfrm>
            <a:off x="768349" y="1135063"/>
            <a:ext cx="8031163" cy="5238750"/>
          </a:xfrm>
        </p:spPr>
        <p:txBody>
          <a:bodyPr/>
          <a:lstStyle/>
          <a:p>
            <a:pPr lvl="1">
              <a:buFont typeface="Monotype Sorts" pitchFamily="-65" charset="2"/>
              <a:buNone/>
            </a:pPr>
            <a:r>
              <a:rPr lang="en-US" altLang="en-US" sz="1600" b="1" dirty="0">
                <a:ea typeface="MS PGothic" panose="020B0600070205080204" pitchFamily="34" charset="-128"/>
              </a:rPr>
              <a:t>public static void </a:t>
            </a:r>
            <a:r>
              <a:rPr lang="en-US" altLang="en-US" sz="1600" b="1" dirty="0" err="1">
                <a:ea typeface="MS PGothic" panose="020B0600070205080204" pitchFamily="34" charset="-128"/>
              </a:rPr>
              <a:t>JDBCexample</a:t>
            </a:r>
            <a:r>
              <a:rPr lang="en-US" altLang="en-US" sz="1600" b="1" dirty="0">
                <a:ea typeface="MS PGothic" panose="020B0600070205080204" pitchFamily="34" charset="-128"/>
              </a:rPr>
              <a:t>(String </a:t>
            </a:r>
            <a:r>
              <a:rPr lang="en-US" altLang="en-US" sz="1600" b="1" dirty="0" err="1">
                <a:ea typeface="MS PGothic" panose="020B0600070205080204" pitchFamily="34" charset="-128"/>
              </a:rPr>
              <a:t>dbid</a:t>
            </a:r>
            <a:r>
              <a:rPr lang="en-US" altLang="en-US" sz="1600" b="1" dirty="0">
                <a:ea typeface="MS PGothic" panose="020B0600070205080204" pitchFamily="34" charset="-128"/>
              </a:rPr>
              <a:t>, String </a:t>
            </a:r>
            <a:r>
              <a:rPr lang="en-US" altLang="en-US" sz="1600" b="1" dirty="0" err="1">
                <a:ea typeface="MS PGothic" panose="020B0600070205080204" pitchFamily="34" charset="-128"/>
              </a:rPr>
              <a:t>userid</a:t>
            </a:r>
            <a:r>
              <a:rPr lang="en-US" altLang="en-US" sz="1600" b="1" dirty="0">
                <a:ea typeface="MS PGothic" panose="020B0600070205080204" pitchFamily="34" charset="-128"/>
              </a:rPr>
              <a:t>, String </a:t>
            </a:r>
            <a:r>
              <a:rPr lang="en-US" altLang="en-US" sz="1600" b="1" dirty="0" err="1">
                <a:ea typeface="MS PGothic" panose="020B0600070205080204" pitchFamily="34" charset="-128"/>
              </a:rPr>
              <a:t>passwd</a:t>
            </a:r>
            <a:r>
              <a:rPr lang="en-US" altLang="en-US" sz="1600" b="1" dirty="0">
                <a:ea typeface="MS PGothic" panose="020B0600070205080204" pitchFamily="34" charset="-128"/>
              </a:rPr>
              <a:t>) </a:t>
            </a:r>
            <a:endParaRPr lang="en-US" altLang="en-US" sz="1600" b="1" dirty="0">
              <a:ea typeface="MS PGothic" panose="020B0600070205080204" pitchFamily="34" charset="-128"/>
            </a:endParaRPr>
          </a:p>
          <a:p>
            <a:pPr>
              <a:buFont typeface="Monotype Sorts" pitchFamily="-65" charset="2"/>
              <a:buNone/>
            </a:pPr>
            <a:r>
              <a:rPr lang="en-US" altLang="en-US" sz="1600" b="1" dirty="0"/>
              <a:t>            { </a:t>
            </a:r>
            <a:endParaRPr lang="en-US" altLang="en-US" sz="1600" b="1" dirty="0"/>
          </a:p>
          <a:p>
            <a:pPr lvl="1">
              <a:buFont typeface="Monotype Sorts" pitchFamily="-65" charset="2"/>
              <a:buNone/>
            </a:pPr>
            <a:r>
              <a:rPr lang="en-US" altLang="en-US" sz="1600" b="1" dirty="0">
                <a:ea typeface="MS PGothic" panose="020B0600070205080204" pitchFamily="34" charset="-128"/>
              </a:rPr>
              <a:t>     try (Connection conn = </a:t>
            </a:r>
            <a:r>
              <a:rPr lang="en-US" altLang="en-US" sz="1600" b="1" dirty="0" err="1">
                <a:ea typeface="MS PGothic" panose="020B0600070205080204" pitchFamily="34" charset="-128"/>
              </a:rPr>
              <a:t>DriverManager.getConnection</a:t>
            </a:r>
            <a:r>
              <a:rPr lang="en-US" altLang="en-US" sz="1600" b="1" dirty="0">
                <a:ea typeface="MS PGothic" panose="020B0600070205080204" pitchFamily="34" charset="-128"/>
              </a:rPr>
              <a:t>(     </a:t>
            </a:r>
            <a:br>
              <a:rPr lang="en-US" altLang="en-US" sz="1600" b="1" dirty="0">
                <a:ea typeface="MS PGothic" panose="020B0600070205080204" pitchFamily="34" charset="-128"/>
              </a:rPr>
            </a:br>
            <a:r>
              <a:rPr lang="en-US" altLang="en-US" sz="1600" b="1" dirty="0">
                <a:ea typeface="MS PGothic" panose="020B0600070205080204" pitchFamily="34" charset="-128"/>
              </a:rPr>
              <a:t>       "</a:t>
            </a:r>
            <a:r>
              <a:rPr lang="en-US" altLang="en-US" sz="1600" b="1" dirty="0" err="1">
                <a:ea typeface="MS PGothic" panose="020B0600070205080204" pitchFamily="34" charset="-128"/>
              </a:rPr>
              <a:t>jdbc:oracle:thin</a:t>
            </a:r>
            <a:r>
              <a:rPr lang="en-US" altLang="en-US" sz="1600" b="1" dirty="0">
                <a:ea typeface="MS PGothic" panose="020B0600070205080204" pitchFamily="34" charset="-128"/>
              </a:rPr>
              <a:t>:</a:t>
            </a:r>
            <a:r>
              <a:rPr lang="en-US" altLang="en-US" sz="1600" dirty="0">
                <a:ea typeface="MS PGothic" panose="020B0600070205080204" pitchFamily="34" charset="-128"/>
              </a:rPr>
              <a:t>@</a:t>
            </a:r>
            <a:r>
              <a:rPr kumimoji="0" lang="en-US" altLang="en-US" sz="1600" b="1" dirty="0">
                <a:ea typeface="MS PGothic" panose="020B0600070205080204" pitchFamily="34" charset="-128"/>
              </a:rPr>
              <a:t>db.yale.edu</a:t>
            </a:r>
            <a:r>
              <a:rPr lang="en-US" altLang="en-US" sz="1600" b="1" dirty="0">
                <a:ea typeface="MS PGothic" panose="020B0600070205080204" pitchFamily="34" charset="-128"/>
              </a:rPr>
              <a:t>:2000:univdb", </a:t>
            </a:r>
            <a:r>
              <a:rPr lang="en-US" altLang="en-US" sz="1600" b="1" dirty="0" err="1">
                <a:ea typeface="MS PGothic" panose="020B0600070205080204" pitchFamily="34" charset="-128"/>
              </a:rPr>
              <a:t>userid</a:t>
            </a:r>
            <a:r>
              <a:rPr lang="en-US" altLang="en-US" sz="1600" b="1" dirty="0">
                <a:ea typeface="MS PGothic" panose="020B0600070205080204" pitchFamily="34" charset="-128"/>
              </a:rPr>
              <a:t>, </a:t>
            </a:r>
            <a:r>
              <a:rPr lang="en-US" altLang="en-US" sz="1600" b="1" dirty="0" err="1">
                <a:ea typeface="MS PGothic" panose="020B0600070205080204" pitchFamily="34" charset="-128"/>
              </a:rPr>
              <a:t>passwd</a:t>
            </a:r>
            <a:r>
              <a:rPr lang="en-US" altLang="en-US" sz="1600" b="1" dirty="0">
                <a:ea typeface="MS PGothic" panose="020B0600070205080204" pitchFamily="34" charset="-128"/>
              </a:rPr>
              <a:t>); </a:t>
            </a:r>
            <a:endParaRPr lang="en-US" altLang="en-US" sz="1600" b="1" dirty="0">
              <a:ea typeface="MS PGothic" panose="020B0600070205080204" pitchFamily="34" charset="-128"/>
            </a:endParaRPr>
          </a:p>
          <a:p>
            <a:pPr lvl="1">
              <a:buFont typeface="Monotype Sorts" pitchFamily="-65" charset="2"/>
              <a:buNone/>
            </a:pPr>
            <a:r>
              <a:rPr lang="en-US" altLang="en-US" sz="1600" b="1" dirty="0">
                <a:ea typeface="MS PGothic" panose="020B0600070205080204" pitchFamily="34" charset="-128"/>
              </a:rPr>
              <a:t>            Statement </a:t>
            </a:r>
            <a:r>
              <a:rPr lang="en-US" altLang="en-US" sz="1600" b="1" dirty="0" err="1">
                <a:ea typeface="MS PGothic" panose="020B0600070205080204" pitchFamily="34" charset="-128"/>
              </a:rPr>
              <a:t>stmt</a:t>
            </a:r>
            <a:r>
              <a:rPr lang="en-US" altLang="en-US" sz="1600" b="1" dirty="0">
                <a:ea typeface="MS PGothic" panose="020B0600070205080204" pitchFamily="34" charset="-128"/>
              </a:rPr>
              <a:t> = </a:t>
            </a:r>
            <a:r>
              <a:rPr lang="en-US" altLang="en-US" sz="1600" b="1" dirty="0" err="1">
                <a:ea typeface="MS PGothic" panose="020B0600070205080204" pitchFamily="34" charset="-128"/>
              </a:rPr>
              <a:t>conn.createStatement</a:t>
            </a:r>
            <a:r>
              <a:rPr lang="en-US" altLang="en-US" sz="1600" b="1" dirty="0">
                <a:ea typeface="MS PGothic" panose="020B0600070205080204" pitchFamily="34" charset="-128"/>
              </a:rPr>
              <a:t>();</a:t>
            </a:r>
            <a:br>
              <a:rPr lang="en-US" altLang="en-US" sz="1600" b="1" dirty="0">
                <a:ea typeface="MS PGothic" panose="020B0600070205080204" pitchFamily="34" charset="-128"/>
              </a:rPr>
            </a:br>
            <a:r>
              <a:rPr lang="en-US" altLang="en-US" sz="1600" b="1" dirty="0">
                <a:ea typeface="MS PGothic" panose="020B0600070205080204" pitchFamily="34" charset="-128"/>
              </a:rPr>
              <a:t>     ) </a:t>
            </a:r>
            <a:endParaRPr lang="en-US" altLang="en-US" sz="1600" b="1" dirty="0">
              <a:ea typeface="MS PGothic" panose="020B0600070205080204" pitchFamily="34" charset="-128"/>
            </a:endParaRPr>
          </a:p>
          <a:p>
            <a:pPr lvl="1">
              <a:buFont typeface="Monotype Sorts" pitchFamily="-65" charset="2"/>
              <a:buNone/>
            </a:pPr>
            <a:r>
              <a:rPr lang="en-US" altLang="en-US" sz="1600" b="1" dirty="0">
                <a:ea typeface="MS PGothic" panose="020B0600070205080204" pitchFamily="34" charset="-128"/>
              </a:rPr>
              <a:t>     { </a:t>
            </a:r>
            <a:endParaRPr lang="en-US" altLang="en-US" sz="1600" b="1" dirty="0">
              <a:ea typeface="MS PGothic" panose="020B0600070205080204" pitchFamily="34" charset="-128"/>
            </a:endParaRPr>
          </a:p>
          <a:p>
            <a:pPr lvl="1">
              <a:buFont typeface="Monotype Sorts" pitchFamily="-65" charset="2"/>
              <a:buNone/>
            </a:pPr>
            <a:r>
              <a:rPr lang="en-US" altLang="en-US" sz="1600" b="1" dirty="0">
                <a:ea typeface="MS PGothic" panose="020B0600070205080204" pitchFamily="34" charset="-128"/>
              </a:rPr>
              <a:t>            … Do Actual Work ….	</a:t>
            </a:r>
            <a:endParaRPr lang="en-US" altLang="en-US" sz="1600" b="1" dirty="0">
              <a:ea typeface="MS PGothic" panose="020B0600070205080204" pitchFamily="34" charset="-128"/>
            </a:endParaRPr>
          </a:p>
          <a:p>
            <a:pPr lvl="1">
              <a:buFont typeface="Monotype Sorts" pitchFamily="-65" charset="2"/>
              <a:buNone/>
            </a:pPr>
            <a:r>
              <a:rPr lang="en-US" altLang="en-US" sz="1600" b="1" dirty="0">
                <a:ea typeface="MS PGothic" panose="020B0600070205080204" pitchFamily="34" charset="-128"/>
              </a:rPr>
              <a:t>     }		</a:t>
            </a:r>
            <a:endParaRPr lang="en-US" altLang="en-US" sz="1600" b="1" dirty="0">
              <a:ea typeface="MS PGothic" panose="020B0600070205080204" pitchFamily="34" charset="-128"/>
            </a:endParaRPr>
          </a:p>
          <a:p>
            <a:pPr lvl="1">
              <a:buFont typeface="Monotype Sorts" pitchFamily="-65" charset="2"/>
              <a:buNone/>
            </a:pPr>
            <a:r>
              <a:rPr lang="en-US" altLang="en-US" sz="1600" b="1" dirty="0">
                <a:ea typeface="MS PGothic" panose="020B0600070205080204" pitchFamily="34" charset="-128"/>
              </a:rPr>
              <a:t>    catch (</a:t>
            </a:r>
            <a:r>
              <a:rPr lang="en-US" altLang="en-US" sz="1600" b="1" dirty="0" err="1">
                <a:ea typeface="MS PGothic" panose="020B0600070205080204" pitchFamily="34" charset="-128"/>
              </a:rPr>
              <a:t>SQLException</a:t>
            </a:r>
            <a:r>
              <a:rPr lang="en-US" altLang="en-US" sz="1600" b="1" dirty="0">
                <a:ea typeface="MS PGothic" panose="020B0600070205080204" pitchFamily="34" charset="-128"/>
              </a:rPr>
              <a:t> </a:t>
            </a:r>
            <a:r>
              <a:rPr lang="en-US" altLang="en-US" sz="1600" b="1" dirty="0" err="1">
                <a:ea typeface="MS PGothic" panose="020B0600070205080204" pitchFamily="34" charset="-128"/>
              </a:rPr>
              <a:t>sqle</a:t>
            </a:r>
            <a:r>
              <a:rPr lang="en-US" altLang="en-US" sz="1600" b="1" dirty="0">
                <a:ea typeface="MS PGothic" panose="020B0600070205080204" pitchFamily="34" charset="-128"/>
              </a:rPr>
              <a:t>) { 		</a:t>
            </a:r>
            <a:endParaRPr lang="en-US" altLang="en-US" sz="1600" b="1" dirty="0">
              <a:ea typeface="MS PGothic" panose="020B0600070205080204" pitchFamily="34" charset="-128"/>
            </a:endParaRPr>
          </a:p>
          <a:p>
            <a:pPr lvl="1">
              <a:buFont typeface="Monotype Sorts" pitchFamily="-65" charset="2"/>
              <a:buNone/>
            </a:pPr>
            <a:r>
              <a:rPr lang="en-US" altLang="en-US" sz="1600" b="1" dirty="0">
                <a:ea typeface="MS PGothic" panose="020B0600070205080204" pitchFamily="34" charset="-128"/>
              </a:rPr>
              <a:t>        </a:t>
            </a:r>
            <a:r>
              <a:rPr lang="en-US" altLang="en-US" sz="1600" b="1" dirty="0" err="1">
                <a:ea typeface="MS PGothic" panose="020B0600070205080204" pitchFamily="34" charset="-128"/>
              </a:rPr>
              <a:t>System.out.println</a:t>
            </a:r>
            <a:r>
              <a:rPr lang="en-US" altLang="en-US" sz="1600" b="1" dirty="0">
                <a:ea typeface="MS PGothic" panose="020B0600070205080204" pitchFamily="34" charset="-128"/>
              </a:rPr>
              <a:t>("</a:t>
            </a:r>
            <a:r>
              <a:rPr lang="en-US" altLang="en-US" sz="1600" b="1" dirty="0" err="1">
                <a:ea typeface="MS PGothic" panose="020B0600070205080204" pitchFamily="34" charset="-128"/>
              </a:rPr>
              <a:t>SQLException</a:t>
            </a:r>
            <a:r>
              <a:rPr lang="en-US" altLang="en-US" sz="1600" b="1" dirty="0">
                <a:ea typeface="MS PGothic" panose="020B0600070205080204" pitchFamily="34" charset="-128"/>
              </a:rPr>
              <a:t> : " + </a:t>
            </a:r>
            <a:r>
              <a:rPr lang="en-US" altLang="en-US" sz="1600" b="1" dirty="0" err="1">
                <a:ea typeface="MS PGothic" panose="020B0600070205080204" pitchFamily="34" charset="-128"/>
              </a:rPr>
              <a:t>sqle</a:t>
            </a:r>
            <a:r>
              <a:rPr lang="en-US" altLang="en-US" sz="1600" b="1" dirty="0">
                <a:ea typeface="MS PGothic" panose="020B0600070205080204" pitchFamily="34" charset="-128"/>
              </a:rPr>
              <a:t>);		</a:t>
            </a:r>
            <a:endParaRPr lang="en-US" altLang="en-US" sz="1600" b="1" dirty="0">
              <a:ea typeface="MS PGothic" panose="020B0600070205080204" pitchFamily="34" charset="-128"/>
            </a:endParaRPr>
          </a:p>
          <a:p>
            <a:pPr lvl="1">
              <a:buFont typeface="Monotype Sorts" pitchFamily="-65" charset="2"/>
              <a:buNone/>
            </a:pPr>
            <a:r>
              <a:rPr lang="en-US" altLang="en-US" sz="1600" b="1" dirty="0">
                <a:ea typeface="MS PGothic" panose="020B0600070205080204" pitchFamily="34" charset="-128"/>
              </a:rPr>
              <a:t>     }		</a:t>
            </a:r>
            <a:endParaRPr lang="en-US" altLang="en-US" sz="1600" b="1" dirty="0">
              <a:ea typeface="MS PGothic" panose="020B0600070205080204" pitchFamily="34" charset="-128"/>
            </a:endParaRPr>
          </a:p>
          <a:p>
            <a:pPr>
              <a:buFont typeface="Monotype Sorts" pitchFamily="-65" charset="2"/>
              <a:buNone/>
            </a:pPr>
            <a:r>
              <a:rPr lang="en-US" altLang="en-US" sz="1600" b="1" dirty="0"/>
              <a:t>     }</a:t>
            </a:r>
            <a:endParaRPr lang="en-US" altLang="en-US" sz="1600" b="1" dirty="0"/>
          </a:p>
          <a:p>
            <a:pPr>
              <a:buFont typeface="Monotype Sorts" pitchFamily="-65" charset="2"/>
              <a:buNone/>
            </a:pPr>
            <a:endParaRPr lang="en-US" altLang="en-US" sz="800" b="1" dirty="0"/>
          </a:p>
          <a:p>
            <a:pPr>
              <a:buFont typeface="Monotype Sorts" pitchFamily="-65" charset="2"/>
              <a:buNone/>
            </a:pPr>
            <a:r>
              <a:rPr lang="en-US" altLang="en-US" sz="1600" b="1" dirty="0"/>
              <a:t>NOTE: Above syntax works with Java 7, and JDBC 4 onwards. </a:t>
            </a:r>
            <a:br>
              <a:rPr lang="en-US" altLang="en-US" sz="1600" b="1" dirty="0"/>
            </a:br>
            <a:r>
              <a:rPr lang="en-US" altLang="en-US" sz="1600" b="1" dirty="0"/>
              <a:t>Resources opened in “try (….)” syntax (“try with resources”) are automatically closed at the end of the try block</a:t>
            </a:r>
            <a:endParaRPr lang="en-US" altLang="en-US" sz="16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JDBC Code (Cont.)</a:t>
            </a:r>
            <a:endParaRPr lang="en-US" altLang="en-US">
              <a:effectLst>
                <a:outerShdw blurRad="38100" dist="38100" dir="2700000" algn="tl">
                  <a:srgbClr val="C0C0C0"/>
                </a:outerShdw>
              </a:effectLst>
            </a:endParaRPr>
          </a:p>
        </p:txBody>
      </p:sp>
      <p:sp>
        <p:nvSpPr>
          <p:cNvPr id="12291" name="Rectangle 3"/>
          <p:cNvSpPr>
            <a:spLocks noGrp="1" noChangeArrowheads="1"/>
          </p:cNvSpPr>
          <p:nvPr>
            <p:ph type="body" idx="1"/>
          </p:nvPr>
        </p:nvSpPr>
        <p:spPr>
          <a:xfrm>
            <a:off x="768350" y="1118585"/>
            <a:ext cx="8202613" cy="5358415"/>
          </a:xfrm>
        </p:spPr>
        <p:txBody>
          <a:bodyPr/>
          <a:lstStyle/>
          <a:p>
            <a:r>
              <a:rPr lang="en-US" altLang="en-US" dirty="0"/>
              <a:t>Update to database</a:t>
            </a:r>
            <a:endParaRPr lang="en-US" altLang="en-US" dirty="0"/>
          </a:p>
          <a:p>
            <a:pPr>
              <a:buFont typeface="Monotype Sorts" pitchFamily="-65" charset="2"/>
              <a:buNone/>
            </a:pPr>
            <a:br>
              <a:rPr lang="en-US" altLang="en-US" sz="1000" dirty="0"/>
            </a:br>
            <a:r>
              <a:rPr kumimoji="0" lang="en-US" altLang="en-US" b="1" dirty="0"/>
              <a:t>try {</a:t>
            </a:r>
            <a:br>
              <a:rPr kumimoji="0" lang="en-US" altLang="en-US" b="1" dirty="0"/>
            </a:br>
            <a:r>
              <a:rPr kumimoji="0" lang="en-US" altLang="en-US" b="1" dirty="0"/>
              <a:t>     </a:t>
            </a:r>
            <a:r>
              <a:rPr kumimoji="0" lang="en-US" altLang="en-US" b="1" dirty="0" err="1"/>
              <a:t>stmt.executeUpdate</a:t>
            </a:r>
            <a:r>
              <a:rPr kumimoji="0" lang="en-US" altLang="en-US" b="1" dirty="0"/>
              <a:t>(</a:t>
            </a:r>
            <a:br>
              <a:rPr kumimoji="0" lang="en-US" altLang="en-US" b="1" dirty="0"/>
            </a:br>
            <a:r>
              <a:rPr kumimoji="0" lang="en-US" altLang="en-US" b="1" dirty="0"/>
              <a:t>          "insert into instructor values(</a:t>
            </a:r>
            <a:r>
              <a:rPr kumimoji="0" lang="en-US" altLang="ja-JP" b="1" dirty="0">
                <a:latin typeface="Arial" panose="020B0604020202020204" pitchFamily="34" charset="0"/>
              </a:rPr>
              <a:t>'</a:t>
            </a:r>
            <a:r>
              <a:rPr kumimoji="0" lang="en-US" altLang="ja-JP" b="1" dirty="0"/>
              <a:t>77987</a:t>
            </a:r>
            <a:r>
              <a:rPr kumimoji="0" lang="en-US" altLang="ja-JP" b="1" dirty="0">
                <a:latin typeface="Arial" panose="020B0604020202020204" pitchFamily="34" charset="0"/>
              </a:rPr>
              <a:t>'</a:t>
            </a:r>
            <a:r>
              <a:rPr kumimoji="0" lang="en-US" altLang="ja-JP" b="1" dirty="0"/>
              <a:t>, </a:t>
            </a:r>
            <a:r>
              <a:rPr kumimoji="0" lang="en-US" altLang="ja-JP" b="1" dirty="0">
                <a:latin typeface="Arial" panose="020B0604020202020204" pitchFamily="34" charset="0"/>
              </a:rPr>
              <a:t>'</a:t>
            </a:r>
            <a:r>
              <a:rPr kumimoji="0" lang="en-US" altLang="ja-JP" b="1" dirty="0"/>
              <a:t>Kim</a:t>
            </a:r>
            <a:r>
              <a:rPr kumimoji="0" lang="en-US" altLang="ja-JP" b="1" dirty="0">
                <a:latin typeface="Arial" panose="020B0604020202020204" pitchFamily="34" charset="0"/>
              </a:rPr>
              <a:t>'</a:t>
            </a:r>
            <a:r>
              <a:rPr kumimoji="0" lang="en-US" altLang="ja-JP" b="1" dirty="0"/>
              <a:t>, </a:t>
            </a:r>
            <a:r>
              <a:rPr kumimoji="0" lang="en-US" altLang="ja-JP" b="1" dirty="0">
                <a:latin typeface="Arial" panose="020B0604020202020204" pitchFamily="34" charset="0"/>
              </a:rPr>
              <a:t>'</a:t>
            </a:r>
            <a:r>
              <a:rPr kumimoji="0" lang="en-US" altLang="ja-JP" b="1" dirty="0"/>
              <a:t>Physics</a:t>
            </a:r>
            <a:r>
              <a:rPr kumimoji="0" lang="en-US" altLang="ja-JP" b="1" dirty="0">
                <a:latin typeface="Arial" panose="020B0604020202020204" pitchFamily="34" charset="0"/>
              </a:rPr>
              <a:t>'</a:t>
            </a:r>
            <a:r>
              <a:rPr kumimoji="0" lang="en-US" altLang="ja-JP" b="1" dirty="0"/>
              <a:t>, 98000)");</a:t>
            </a:r>
            <a:br>
              <a:rPr kumimoji="0" lang="en-US" altLang="ja-JP" b="1" dirty="0"/>
            </a:br>
            <a:r>
              <a:rPr kumimoji="0" lang="en-US" altLang="ja-JP" b="1" dirty="0"/>
              <a:t>} catch (</a:t>
            </a:r>
            <a:r>
              <a:rPr kumimoji="0" lang="en-US" altLang="ja-JP" b="1" dirty="0" err="1"/>
              <a:t>SQLException</a:t>
            </a:r>
            <a:r>
              <a:rPr kumimoji="0" lang="en-US" altLang="ja-JP" b="1" dirty="0"/>
              <a:t> </a:t>
            </a:r>
            <a:r>
              <a:rPr kumimoji="0" lang="en-US" altLang="ja-JP" b="1" dirty="0" err="1"/>
              <a:t>sqle</a:t>
            </a:r>
            <a:r>
              <a:rPr kumimoji="0" lang="en-US" altLang="ja-JP" b="1" dirty="0"/>
              <a:t>)</a:t>
            </a:r>
            <a:br>
              <a:rPr kumimoji="0" lang="en-US" altLang="ja-JP" b="1" dirty="0"/>
            </a:br>
            <a:r>
              <a:rPr kumimoji="0" lang="en-US" altLang="ja-JP" b="1" dirty="0"/>
              <a:t>{</a:t>
            </a:r>
            <a:br>
              <a:rPr kumimoji="0" lang="en-US" altLang="ja-JP" b="1" dirty="0"/>
            </a:br>
            <a:r>
              <a:rPr kumimoji="0" lang="en-US" altLang="ja-JP" b="1" dirty="0"/>
              <a:t>    </a:t>
            </a:r>
            <a:r>
              <a:rPr kumimoji="0" lang="en-US" altLang="ja-JP" b="1" dirty="0" err="1"/>
              <a:t>System.out.println</a:t>
            </a:r>
            <a:r>
              <a:rPr kumimoji="0" lang="en-US" altLang="ja-JP" b="1" dirty="0"/>
              <a:t>("Could not insert tuple. " + </a:t>
            </a:r>
            <a:r>
              <a:rPr kumimoji="0" lang="en-US" altLang="ja-JP" b="1" dirty="0" err="1"/>
              <a:t>sqle</a:t>
            </a:r>
            <a:r>
              <a:rPr kumimoji="0" lang="en-US" altLang="ja-JP" b="1" dirty="0"/>
              <a:t>);</a:t>
            </a:r>
            <a:br>
              <a:rPr kumimoji="0" lang="en-US" altLang="ja-JP" b="1" dirty="0"/>
            </a:br>
            <a:r>
              <a:rPr kumimoji="0" lang="en-US" altLang="ja-JP" b="1" dirty="0"/>
              <a:t>}</a:t>
            </a:r>
            <a:endParaRPr kumimoji="0" lang="en-US" altLang="ja-JP" b="1" dirty="0"/>
          </a:p>
          <a:p>
            <a:r>
              <a:rPr lang="en-US" altLang="en-US" dirty="0"/>
              <a:t>Execute query and fetch and print results</a:t>
            </a:r>
            <a:endParaRPr lang="en-US" altLang="en-US" dirty="0"/>
          </a:p>
          <a:p>
            <a:pPr lvl="1">
              <a:buFont typeface="Monotype Sorts" pitchFamily="-65" charset="2"/>
              <a:buNone/>
            </a:pPr>
            <a:r>
              <a:rPr kumimoji="0" lang="en-US" altLang="en-US" dirty="0">
                <a:ea typeface="MS PGothic" panose="020B0600070205080204" pitchFamily="34" charset="-128"/>
              </a:rPr>
              <a:t>     </a:t>
            </a:r>
            <a:r>
              <a:rPr kumimoji="0" lang="en-US" altLang="en-US" b="1" dirty="0" err="1">
                <a:ea typeface="MS PGothic" panose="020B0600070205080204" pitchFamily="34" charset="-128"/>
              </a:rPr>
              <a:t>ResultSet</a:t>
            </a:r>
            <a:r>
              <a:rPr kumimoji="0" lang="en-US" altLang="en-US" b="1" dirty="0">
                <a:ea typeface="MS PGothic" panose="020B0600070205080204" pitchFamily="34" charset="-128"/>
              </a:rPr>
              <a:t> </a:t>
            </a:r>
            <a:r>
              <a:rPr kumimoji="0" lang="en-US" altLang="en-US" b="1" dirty="0" err="1">
                <a:ea typeface="MS PGothic" panose="020B0600070205080204" pitchFamily="34" charset="-128"/>
              </a:rPr>
              <a:t>rset</a:t>
            </a:r>
            <a:r>
              <a:rPr kumimoji="0" lang="en-US" altLang="en-US" b="1" dirty="0">
                <a:ea typeface="MS PGothic" panose="020B0600070205080204" pitchFamily="34" charset="-128"/>
              </a:rPr>
              <a:t> = </a:t>
            </a:r>
            <a:r>
              <a:rPr kumimoji="0" lang="en-US" altLang="en-US" b="1" dirty="0" err="1">
                <a:ea typeface="MS PGothic" panose="020B0600070205080204" pitchFamily="34" charset="-128"/>
              </a:rPr>
              <a:t>stmt.executeQuery</a:t>
            </a:r>
            <a:r>
              <a:rPr kumimoji="0" lang="en-US" altLang="en-US" b="1" dirty="0">
                <a:ea typeface="MS PGothic" panose="020B0600070205080204" pitchFamily="34" charset="-128"/>
              </a:rPr>
              <a:t>(</a:t>
            </a:r>
            <a:br>
              <a:rPr kumimoji="0" lang="en-US" altLang="en-US" b="1" dirty="0">
                <a:ea typeface="MS PGothic" panose="020B0600070205080204" pitchFamily="34" charset="-128"/>
              </a:rPr>
            </a:br>
            <a:r>
              <a:rPr kumimoji="0" lang="en-US" altLang="en-US" b="1" dirty="0">
                <a:ea typeface="MS PGothic" panose="020B0600070205080204" pitchFamily="34" charset="-128"/>
              </a:rPr>
              <a:t>                                "select </a:t>
            </a:r>
            <a:r>
              <a:rPr kumimoji="0" lang="en-US" altLang="en-US" b="1" dirty="0" err="1">
                <a:ea typeface="MS PGothic" panose="020B0600070205080204" pitchFamily="34" charset="-128"/>
              </a:rPr>
              <a:t>dept_name</a:t>
            </a:r>
            <a:r>
              <a:rPr kumimoji="0" lang="en-US" altLang="en-US" b="1" dirty="0">
                <a:ea typeface="MS PGothic" panose="020B0600070205080204" pitchFamily="34" charset="-128"/>
              </a:rPr>
              <a:t>, </a:t>
            </a:r>
            <a:r>
              <a:rPr kumimoji="0" lang="en-US" altLang="en-US" b="1" dirty="0" err="1">
                <a:ea typeface="MS PGothic" panose="020B0600070205080204" pitchFamily="34" charset="-128"/>
              </a:rPr>
              <a:t>avg</a:t>
            </a:r>
            <a:r>
              <a:rPr kumimoji="0" lang="en-US" altLang="en-US" b="1" dirty="0">
                <a:ea typeface="MS PGothic" panose="020B0600070205080204" pitchFamily="34" charset="-128"/>
              </a:rPr>
              <a:t> (salary)</a:t>
            </a:r>
            <a:br>
              <a:rPr kumimoji="0" lang="en-US" altLang="en-US" b="1" dirty="0">
                <a:ea typeface="MS PGothic" panose="020B0600070205080204" pitchFamily="34" charset="-128"/>
              </a:rPr>
            </a:br>
            <a:r>
              <a:rPr kumimoji="0" lang="en-US" altLang="en-US" b="1" dirty="0">
                <a:ea typeface="MS PGothic" panose="020B0600070205080204" pitchFamily="34" charset="-128"/>
              </a:rPr>
              <a:t>                                 from instructor</a:t>
            </a:r>
            <a:br>
              <a:rPr kumimoji="0" lang="en-US" altLang="en-US" b="1" dirty="0">
                <a:ea typeface="MS PGothic" panose="020B0600070205080204" pitchFamily="34" charset="-128"/>
              </a:rPr>
            </a:br>
            <a:r>
              <a:rPr kumimoji="0" lang="en-US" altLang="en-US" b="1" dirty="0">
                <a:ea typeface="MS PGothic" panose="020B0600070205080204" pitchFamily="34" charset="-128"/>
              </a:rPr>
              <a:t>                                 group by </a:t>
            </a:r>
            <a:r>
              <a:rPr kumimoji="0" lang="en-US" altLang="en-US" b="1" dirty="0" err="1">
                <a:ea typeface="MS PGothic" panose="020B0600070205080204" pitchFamily="34" charset="-128"/>
              </a:rPr>
              <a:t>dept_name</a:t>
            </a:r>
            <a:r>
              <a:rPr kumimoji="0" lang="en-US" altLang="en-US" b="1" dirty="0">
                <a:ea typeface="MS PGothic" panose="020B0600070205080204" pitchFamily="34" charset="-128"/>
              </a:rPr>
              <a:t>");</a:t>
            </a:r>
            <a:br>
              <a:rPr kumimoji="0" lang="en-US" altLang="en-US" b="1" dirty="0">
                <a:ea typeface="MS PGothic" panose="020B0600070205080204" pitchFamily="34" charset="-128"/>
              </a:rPr>
            </a:br>
            <a:r>
              <a:rPr kumimoji="0" lang="en-US" altLang="en-US" b="1" dirty="0">
                <a:ea typeface="MS PGothic" panose="020B0600070205080204" pitchFamily="34" charset="-128"/>
              </a:rPr>
              <a:t>while (</a:t>
            </a:r>
            <a:r>
              <a:rPr kumimoji="0" lang="en-US" altLang="en-US" b="1" dirty="0" err="1">
                <a:ea typeface="MS PGothic" panose="020B0600070205080204" pitchFamily="34" charset="-128"/>
              </a:rPr>
              <a:t>rset.next</a:t>
            </a:r>
            <a:r>
              <a:rPr kumimoji="0" lang="en-US" altLang="en-US" b="1" dirty="0">
                <a:ea typeface="MS PGothic" panose="020B0600070205080204" pitchFamily="34" charset="-128"/>
              </a:rPr>
              <a:t>()) {</a:t>
            </a:r>
            <a:br>
              <a:rPr kumimoji="0" lang="en-US" altLang="en-US" b="1" dirty="0">
                <a:ea typeface="MS PGothic" panose="020B0600070205080204" pitchFamily="34" charset="-128"/>
              </a:rPr>
            </a:br>
            <a:r>
              <a:rPr kumimoji="0" lang="en-US" altLang="en-US" b="1" dirty="0">
                <a:ea typeface="MS PGothic" panose="020B0600070205080204" pitchFamily="34" charset="-128"/>
              </a:rPr>
              <a:t>       </a:t>
            </a:r>
            <a:r>
              <a:rPr kumimoji="0" lang="en-US" altLang="en-US" b="1" dirty="0" err="1">
                <a:ea typeface="MS PGothic" panose="020B0600070205080204" pitchFamily="34" charset="-128"/>
              </a:rPr>
              <a:t>System.out.println</a:t>
            </a:r>
            <a:r>
              <a:rPr kumimoji="0" lang="en-US" altLang="en-US" b="1" dirty="0">
                <a:ea typeface="MS PGothic" panose="020B0600070205080204" pitchFamily="34" charset="-128"/>
              </a:rPr>
              <a:t>(</a:t>
            </a:r>
            <a:r>
              <a:rPr kumimoji="0" lang="en-US" altLang="en-US" b="1" dirty="0" err="1">
                <a:ea typeface="MS PGothic" panose="020B0600070205080204" pitchFamily="34" charset="-128"/>
              </a:rPr>
              <a:t>rset.getString</a:t>
            </a:r>
            <a:r>
              <a:rPr kumimoji="0" lang="en-US" altLang="en-US" b="1" dirty="0">
                <a:ea typeface="MS PGothic" panose="020B0600070205080204" pitchFamily="34" charset="-128"/>
              </a:rPr>
              <a:t>("</a:t>
            </a:r>
            <a:r>
              <a:rPr kumimoji="0" lang="en-US" altLang="en-US" b="1" dirty="0" err="1">
                <a:ea typeface="MS PGothic" panose="020B0600070205080204" pitchFamily="34" charset="-128"/>
              </a:rPr>
              <a:t>dept_name</a:t>
            </a:r>
            <a:r>
              <a:rPr kumimoji="0" lang="en-US" altLang="en-US" b="1" dirty="0">
                <a:ea typeface="MS PGothic" panose="020B0600070205080204" pitchFamily="34" charset="-128"/>
              </a:rPr>
              <a:t>") + " " +</a:t>
            </a:r>
            <a:br>
              <a:rPr kumimoji="0" lang="en-US" altLang="en-US" b="1" dirty="0">
                <a:ea typeface="MS PGothic" panose="020B0600070205080204" pitchFamily="34" charset="-128"/>
              </a:rPr>
            </a:br>
            <a:r>
              <a:rPr kumimoji="0" lang="en-US" altLang="en-US" b="1" dirty="0">
                <a:ea typeface="MS PGothic" panose="020B0600070205080204" pitchFamily="34" charset="-128"/>
              </a:rPr>
              <a:t>                                              </a:t>
            </a:r>
            <a:r>
              <a:rPr kumimoji="0" lang="en-US" altLang="en-US" b="1" dirty="0" err="1">
                <a:ea typeface="MS PGothic" panose="020B0600070205080204" pitchFamily="34" charset="-128"/>
              </a:rPr>
              <a:t>rset.getFloat</a:t>
            </a:r>
            <a:r>
              <a:rPr kumimoji="0" lang="en-US" altLang="en-US" b="1" dirty="0">
                <a:ea typeface="MS PGothic" panose="020B0600070205080204" pitchFamily="34" charset="-128"/>
              </a:rPr>
              <a:t>(2));</a:t>
            </a:r>
            <a:br>
              <a:rPr kumimoji="0" lang="en-US" altLang="en-US" b="1" dirty="0">
                <a:ea typeface="MS PGothic" panose="020B0600070205080204" pitchFamily="34" charset="-128"/>
              </a:rPr>
            </a:br>
            <a:r>
              <a:rPr kumimoji="0" lang="en-US" altLang="en-US" b="1" dirty="0">
                <a:ea typeface="MS PGothic" panose="020B0600070205080204" pitchFamily="34" charset="-128"/>
              </a:rPr>
              <a:t>}</a:t>
            </a:r>
            <a:endParaRPr kumimoji="0" lang="en-US" altLang="en-US" b="1" dirty="0">
              <a:ea typeface="MS PGothic" panose="020B0600070205080204" pitchFamily="34" charset="-128"/>
            </a:endParaRPr>
          </a:p>
          <a:p>
            <a:endParaRPr lang="en-US" altLang="en-US" b="1" dirty="0"/>
          </a:p>
        </p:txBody>
      </p:sp>
    </p:spTree>
  </p:cSld>
  <p:clrMapOvr>
    <a:masterClrMapping/>
  </p:clrMapOvr>
</p:sld>
</file>

<file path=ppt/tags/tag1.xml><?xml version="1.0" encoding="utf-8"?>
<p:tagLst xmlns:p="http://schemas.openxmlformats.org/presentationml/2006/main">
  <p:tag name="COMMONDATA" val="eyJoZGlkIjoiNGYwMmNmZGY3NTg0ZTc1NTFhNjRiYTU0YWM0ZGM5OTcifQ=="/>
</p:tagLst>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a:ln>
              <a:noFill/>
            </a:ln>
            <a:solidFill>
              <a:schemeClr val="tx1"/>
            </a:solidFill>
            <a:effectLst/>
            <a:latin typeface="Helvetica"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a:ln>
              <a:noFill/>
            </a:ln>
            <a:solidFill>
              <a:schemeClr val="tx1"/>
            </a:solidFill>
            <a:effectLst/>
            <a:latin typeface="Helvetica" panose="020B0604020202020204" pitchFamily="34"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DB6</Template>
  <TotalTime>0</TotalTime>
  <Words>20907</Words>
  <Application>WPS 演示</Application>
  <PresentationFormat>On-screen Show (4:3)</PresentationFormat>
  <Paragraphs>592</Paragraphs>
  <Slides>68</Slides>
  <Notes>71</Notes>
  <HiddenSlides>9</HiddenSlides>
  <MMClips>0</MMClips>
  <ScaleCrop>false</ScaleCrop>
  <HeadingPairs>
    <vt:vector size="8" baseType="variant">
      <vt:variant>
        <vt:lpstr>已用的字体</vt:lpstr>
      </vt:variant>
      <vt:variant>
        <vt:i4>12</vt:i4>
      </vt:variant>
      <vt:variant>
        <vt:lpstr>主题</vt:lpstr>
      </vt:variant>
      <vt:variant>
        <vt:i4>1</vt:i4>
      </vt:variant>
      <vt:variant>
        <vt:lpstr>幻灯片标题</vt:lpstr>
      </vt:variant>
      <vt:variant>
        <vt:i4>68</vt:i4>
      </vt:variant>
      <vt:variant>
        <vt:lpstr>自定义放映</vt:lpstr>
      </vt:variant>
      <vt:variant>
        <vt:i4>1</vt:i4>
      </vt:variant>
    </vt:vector>
  </HeadingPairs>
  <TitlesOfParts>
    <vt:vector size="82" baseType="lpstr">
      <vt:lpstr>Arial</vt:lpstr>
      <vt:lpstr>宋体</vt:lpstr>
      <vt:lpstr>Wingdings</vt:lpstr>
      <vt:lpstr>Helvetica</vt:lpstr>
      <vt:lpstr>MS PGothic</vt:lpstr>
      <vt:lpstr>Times New Roman</vt:lpstr>
      <vt:lpstr>Monotype Sorts</vt:lpstr>
      <vt:lpstr>Wingdings</vt:lpstr>
      <vt:lpstr>Webdings</vt:lpstr>
      <vt:lpstr>微软雅黑</vt:lpstr>
      <vt:lpstr>Arial Unicode MS</vt:lpstr>
      <vt:lpstr>Tahoma</vt:lpstr>
      <vt:lpstr>2_db-5-grey</vt:lpstr>
      <vt:lpstr>Chapter 5: 高级 SQL</vt:lpstr>
      <vt:lpstr>Outline</vt:lpstr>
      <vt:lpstr>5.1 使用程序设计语言访问SQL</vt:lpstr>
      <vt:lpstr>使用程序设计语言访问SQL</vt:lpstr>
      <vt:lpstr>动态SQL（Dynamic SQL）</vt:lpstr>
      <vt:lpstr>ODBC 和 JDBC</vt:lpstr>
      <vt:lpstr>JDBC</vt:lpstr>
      <vt:lpstr>JDBC 代码</vt:lpstr>
      <vt:lpstr>JDBC Code (Cont.)</vt:lpstr>
      <vt:lpstr>JDBC 说明       </vt:lpstr>
      <vt:lpstr>预备语句</vt:lpstr>
      <vt:lpstr>SQL 注入攻击</vt:lpstr>
      <vt:lpstr>元数据特性</vt:lpstr>
      <vt:lpstr>ODBC</vt:lpstr>
      <vt:lpstr>PowerPoint 演示文稿</vt:lpstr>
      <vt:lpstr>5.1.4 嵌入式 SQL</vt:lpstr>
      <vt:lpstr>查询示例</vt:lpstr>
      <vt:lpstr>嵌入式的SQL (Cont.)</vt:lpstr>
      <vt:lpstr>PowerPoint 演示文稿</vt:lpstr>
      <vt:lpstr>Functions and Procedures</vt:lpstr>
      <vt:lpstr>5.2.1 声明及调用SQL函数和过程</vt:lpstr>
      <vt:lpstr>表函数</vt:lpstr>
      <vt:lpstr>SQL 过程</vt:lpstr>
      <vt:lpstr>SQL 过程</vt:lpstr>
      <vt:lpstr>SQL 过程</vt:lpstr>
      <vt:lpstr>5.2.2 用于过程和函数的语言结构</vt:lpstr>
      <vt:lpstr>语言结构 (Cont.)</vt:lpstr>
      <vt:lpstr>语言结构 – if-then-else</vt:lpstr>
      <vt:lpstr>案例：过程</vt:lpstr>
      <vt:lpstr>5.2.3 外部语言例程</vt:lpstr>
      <vt:lpstr>外部语言例程 (Cont.)</vt:lpstr>
      <vt:lpstr>外部语言的安全</vt:lpstr>
      <vt:lpstr>触发器</vt:lpstr>
      <vt:lpstr>触发器的事件和行动</vt:lpstr>
      <vt:lpstr>使用触发器来维护credits_earned字段的值</vt:lpstr>
      <vt:lpstr>命令级的 触发器</vt:lpstr>
      <vt:lpstr>何时不用触发器</vt:lpstr>
      <vt:lpstr>PowerPoint 演示文稿</vt:lpstr>
      <vt:lpstr>Recursion in SQL</vt:lpstr>
      <vt:lpstr>The Power of Recursion</vt:lpstr>
      <vt:lpstr>The Power of Recursion</vt:lpstr>
      <vt:lpstr>Example of Fixed-Point Computation</vt:lpstr>
      <vt:lpstr>高级聚集特性</vt:lpstr>
      <vt:lpstr>Ranking</vt:lpstr>
      <vt:lpstr>Ranking</vt:lpstr>
      <vt:lpstr>Ranking (Cont.)</vt:lpstr>
      <vt:lpstr>Ranking (Cont.)</vt:lpstr>
      <vt:lpstr>Ranking (Cont.)</vt:lpstr>
      <vt:lpstr>Windowing</vt:lpstr>
      <vt:lpstr>Windowing</vt:lpstr>
      <vt:lpstr>Windowing (Cont.)</vt:lpstr>
      <vt:lpstr>OLAP</vt:lpstr>
      <vt:lpstr>Data Analysis and OLAP</vt:lpstr>
      <vt:lpstr>Example sales relation </vt:lpstr>
      <vt:lpstr>Cross Tabulation of sales by item_name and color</vt:lpstr>
      <vt:lpstr>Data Cube</vt:lpstr>
      <vt:lpstr>Hierarchies on Dimensions</vt:lpstr>
      <vt:lpstr>Cross Tabulation With Hierarchy</vt:lpstr>
      <vt:lpstr>Relational Representation of Cross-tabs</vt:lpstr>
      <vt:lpstr>Extended Aggregation to Support OLAP</vt:lpstr>
      <vt:lpstr>Online Analytical Processing Operations</vt:lpstr>
      <vt:lpstr>Online Analytical Processing Operations</vt:lpstr>
      <vt:lpstr>Extended Aggregation (Cont.)</vt:lpstr>
      <vt:lpstr>Extended Aggregation (Cont.)</vt:lpstr>
      <vt:lpstr>Online Analytical Processing Operations</vt:lpstr>
      <vt:lpstr>OLAP Implementation</vt:lpstr>
      <vt:lpstr>OLAP Implementation (Cont.)</vt:lpstr>
      <vt:lpstr>End of Chapter 5</vt:lpstr>
      <vt:lpstr>Custom Show 1</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郝鹃</cp:lastModifiedBy>
  <cp:revision>475</cp:revision>
  <cp:lastPrinted>1999-06-28T19:27:00Z</cp:lastPrinted>
  <dcterms:created xsi:type="dcterms:W3CDTF">2009-12-21T15:40:00Z</dcterms:created>
  <dcterms:modified xsi:type="dcterms:W3CDTF">2023-04-03T03:03:42Z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63420807B15E41B2BF880589FCE3B337</vt:lpwstr>
  </property>
  <property fmtid="{D5CDD505-2E9C-101B-9397-08002B2CF9AE}" pid="3" name="KSOProductBuildVer">
    <vt:lpwstr>2052-11.1.0.13703</vt:lpwstr>
  </property>
</Properties>
</file>