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6"/>
  </p:notesMasterIdLst>
  <p:sldIdLst>
    <p:sldId id="260" r:id="rId2"/>
    <p:sldId id="256" r:id="rId3"/>
    <p:sldId id="257" r:id="rId4"/>
    <p:sldId id="339" r:id="rId5"/>
    <p:sldId id="340" r:id="rId6"/>
    <p:sldId id="341" r:id="rId7"/>
    <p:sldId id="342" r:id="rId8"/>
    <p:sldId id="343" r:id="rId9"/>
    <p:sldId id="344" r:id="rId10"/>
    <p:sldId id="345" r:id="rId11"/>
    <p:sldId id="346" r:id="rId12"/>
    <p:sldId id="347" r:id="rId13"/>
    <p:sldId id="348" r:id="rId14"/>
    <p:sldId id="350" r:id="rId15"/>
    <p:sldId id="349" r:id="rId16"/>
    <p:sldId id="351" r:id="rId17"/>
    <p:sldId id="352" r:id="rId18"/>
    <p:sldId id="353" r:id="rId19"/>
    <p:sldId id="354" r:id="rId20"/>
    <p:sldId id="355" r:id="rId21"/>
    <p:sldId id="338" r:id="rId22"/>
    <p:sldId id="258" r:id="rId23"/>
    <p:sldId id="259" r:id="rId24"/>
    <p:sldId id="261" r:id="rId25"/>
    <p:sldId id="262" r:id="rId26"/>
    <p:sldId id="263" r:id="rId27"/>
    <p:sldId id="264" r:id="rId28"/>
    <p:sldId id="265" r:id="rId29"/>
    <p:sldId id="266" r:id="rId30"/>
    <p:sldId id="267" r:id="rId31"/>
    <p:sldId id="268" r:id="rId32"/>
    <p:sldId id="269" r:id="rId33"/>
    <p:sldId id="270" r:id="rId34"/>
    <p:sldId id="271" r:id="rId35"/>
    <p:sldId id="272" r:id="rId36"/>
    <p:sldId id="273" r:id="rId37"/>
    <p:sldId id="274" r:id="rId38"/>
    <p:sldId id="275" r:id="rId39"/>
    <p:sldId id="356" r:id="rId40"/>
    <p:sldId id="357" r:id="rId41"/>
    <p:sldId id="358" r:id="rId42"/>
    <p:sldId id="359" r:id="rId43"/>
    <p:sldId id="360" r:id="rId44"/>
    <p:sldId id="361" r:id="rId45"/>
    <p:sldId id="362" r:id="rId46"/>
    <p:sldId id="364" r:id="rId47"/>
    <p:sldId id="363" r:id="rId48"/>
    <p:sldId id="365" r:id="rId49"/>
    <p:sldId id="366" r:id="rId50"/>
    <p:sldId id="367" r:id="rId51"/>
    <p:sldId id="368" r:id="rId52"/>
    <p:sldId id="369" r:id="rId53"/>
    <p:sldId id="370" r:id="rId54"/>
    <p:sldId id="371" r:id="rId55"/>
    <p:sldId id="373" r:id="rId56"/>
    <p:sldId id="372" r:id="rId57"/>
    <p:sldId id="374" r:id="rId58"/>
    <p:sldId id="376" r:id="rId59"/>
    <p:sldId id="377" r:id="rId60"/>
    <p:sldId id="378" r:id="rId61"/>
    <p:sldId id="379" r:id="rId62"/>
    <p:sldId id="380" r:id="rId63"/>
    <p:sldId id="381" r:id="rId64"/>
    <p:sldId id="382" r:id="rId6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074" autoAdjust="0"/>
  </p:normalViewPr>
  <p:slideViewPr>
    <p:cSldViewPr snapToGrid="0">
      <p:cViewPr>
        <p:scale>
          <a:sx n="66" d="100"/>
          <a:sy n="66" d="100"/>
        </p:scale>
        <p:origin x="-864" y="-114"/>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AEF4E3B-34E4-430A-94EA-951398CDC1D8}" type="datetimeFigureOut">
              <a:rPr lang="zh-CN" altLang="en-US" smtClean="0"/>
              <a:t>2020/3/27</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3DBE5AC-23BC-43A7-A96B-3910C0924CB1}" type="slidenum">
              <a:rPr lang="zh-CN" altLang="en-US" smtClean="0"/>
              <a:t>‹#›</a:t>
            </a:fld>
            <a:endParaRPr lang="zh-CN" altLang="en-US"/>
          </a:p>
        </p:txBody>
      </p:sp>
    </p:spTree>
    <p:extLst>
      <p:ext uri="{BB962C8B-B14F-4D97-AF65-F5344CB8AC3E}">
        <p14:creationId xmlns:p14="http://schemas.microsoft.com/office/powerpoint/2010/main" val="19889702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7BD83A63-06B2-435B-9763-74F368CDB13D}"/>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 xmlns:a16="http://schemas.microsoft.com/office/drawing/2014/main" id="{2D4C7D40-3CB5-4711-BE64-8729BF1D3D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 xmlns:a16="http://schemas.microsoft.com/office/drawing/2014/main" id="{82E86E7F-B078-4D31-AF6E-03C27CB9C78B}"/>
              </a:ext>
            </a:extLst>
          </p:cNvPr>
          <p:cNvSpPr>
            <a:spLocks noGrp="1"/>
          </p:cNvSpPr>
          <p:nvPr>
            <p:ph type="dt" sz="half" idx="10"/>
          </p:nvPr>
        </p:nvSpPr>
        <p:spPr/>
        <p:txBody>
          <a:bodyPr/>
          <a:lstStyle/>
          <a:p>
            <a:fld id="{9785F0B7-F72B-414A-B384-27F7E34A933A}" type="datetimeFigureOut">
              <a:rPr lang="zh-CN" altLang="en-US" smtClean="0"/>
              <a:t>2020/3/27</a:t>
            </a:fld>
            <a:endParaRPr lang="zh-CN" altLang="en-US"/>
          </a:p>
        </p:txBody>
      </p:sp>
      <p:sp>
        <p:nvSpPr>
          <p:cNvPr id="5" name="页脚占位符 4">
            <a:extLst>
              <a:ext uri="{FF2B5EF4-FFF2-40B4-BE49-F238E27FC236}">
                <a16:creationId xmlns="" xmlns:a16="http://schemas.microsoft.com/office/drawing/2014/main" id="{30506AA1-3A36-4451-8337-A12E346C058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D149ED1B-D76E-4F6C-87A8-5770675F9CB3}"/>
              </a:ext>
            </a:extLst>
          </p:cNvPr>
          <p:cNvSpPr>
            <a:spLocks noGrp="1"/>
          </p:cNvSpPr>
          <p:nvPr>
            <p:ph type="sldNum" sz="quarter" idx="12"/>
          </p:nvPr>
        </p:nvSpPr>
        <p:spPr/>
        <p:txBody>
          <a:bodyPr/>
          <a:lstStyle/>
          <a:p>
            <a:fld id="{6FEF61FC-4DDC-4DA2-9F64-B4CD5E4EB23D}" type="slidenum">
              <a:rPr lang="zh-CN" altLang="en-US" smtClean="0"/>
              <a:t>‹#›</a:t>
            </a:fld>
            <a:endParaRPr lang="zh-CN" altLang="en-US"/>
          </a:p>
        </p:txBody>
      </p:sp>
    </p:spTree>
    <p:extLst>
      <p:ext uri="{BB962C8B-B14F-4D97-AF65-F5344CB8AC3E}">
        <p14:creationId xmlns:p14="http://schemas.microsoft.com/office/powerpoint/2010/main" val="3528102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06B57958-C827-4A12-BD4F-A2D6CBCCA74C}"/>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 xmlns:a16="http://schemas.microsoft.com/office/drawing/2014/main" id="{54D6AFE2-BC89-4755-A9FC-A18AA7BC5BC7}"/>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 xmlns:a16="http://schemas.microsoft.com/office/drawing/2014/main" id="{2B514B75-0FE9-4C37-AABD-3BC5B8812861}"/>
              </a:ext>
            </a:extLst>
          </p:cNvPr>
          <p:cNvSpPr>
            <a:spLocks noGrp="1"/>
          </p:cNvSpPr>
          <p:nvPr>
            <p:ph type="dt" sz="half" idx="10"/>
          </p:nvPr>
        </p:nvSpPr>
        <p:spPr/>
        <p:txBody>
          <a:bodyPr/>
          <a:lstStyle/>
          <a:p>
            <a:fld id="{9785F0B7-F72B-414A-B384-27F7E34A933A}" type="datetimeFigureOut">
              <a:rPr lang="zh-CN" altLang="en-US" smtClean="0"/>
              <a:t>2020/3/27</a:t>
            </a:fld>
            <a:endParaRPr lang="zh-CN" altLang="en-US"/>
          </a:p>
        </p:txBody>
      </p:sp>
      <p:sp>
        <p:nvSpPr>
          <p:cNvPr id="5" name="页脚占位符 4">
            <a:extLst>
              <a:ext uri="{FF2B5EF4-FFF2-40B4-BE49-F238E27FC236}">
                <a16:creationId xmlns="" xmlns:a16="http://schemas.microsoft.com/office/drawing/2014/main" id="{27175A58-E8D0-4B04-AADA-CA44F4E2013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CEC5BEC3-4477-4FD0-843A-E50316CD2634}"/>
              </a:ext>
            </a:extLst>
          </p:cNvPr>
          <p:cNvSpPr>
            <a:spLocks noGrp="1"/>
          </p:cNvSpPr>
          <p:nvPr>
            <p:ph type="sldNum" sz="quarter" idx="12"/>
          </p:nvPr>
        </p:nvSpPr>
        <p:spPr/>
        <p:txBody>
          <a:bodyPr/>
          <a:lstStyle/>
          <a:p>
            <a:fld id="{6FEF61FC-4DDC-4DA2-9F64-B4CD5E4EB23D}" type="slidenum">
              <a:rPr lang="zh-CN" altLang="en-US" smtClean="0"/>
              <a:t>‹#›</a:t>
            </a:fld>
            <a:endParaRPr lang="zh-CN" altLang="en-US"/>
          </a:p>
        </p:txBody>
      </p:sp>
    </p:spTree>
    <p:extLst>
      <p:ext uri="{BB962C8B-B14F-4D97-AF65-F5344CB8AC3E}">
        <p14:creationId xmlns:p14="http://schemas.microsoft.com/office/powerpoint/2010/main" val="18925560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 xmlns:a16="http://schemas.microsoft.com/office/drawing/2014/main" id="{03566C60-EADE-4BDB-AAEE-67DA064A8F0C}"/>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 xmlns:a16="http://schemas.microsoft.com/office/drawing/2014/main" id="{74852372-DA75-4E6A-9B0C-6EEA63A19E35}"/>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 xmlns:a16="http://schemas.microsoft.com/office/drawing/2014/main" id="{CD25C5FD-32FD-4733-992B-8AA1577417AB}"/>
              </a:ext>
            </a:extLst>
          </p:cNvPr>
          <p:cNvSpPr>
            <a:spLocks noGrp="1"/>
          </p:cNvSpPr>
          <p:nvPr>
            <p:ph type="dt" sz="half" idx="10"/>
          </p:nvPr>
        </p:nvSpPr>
        <p:spPr/>
        <p:txBody>
          <a:bodyPr/>
          <a:lstStyle/>
          <a:p>
            <a:fld id="{9785F0B7-F72B-414A-B384-27F7E34A933A}" type="datetimeFigureOut">
              <a:rPr lang="zh-CN" altLang="en-US" smtClean="0"/>
              <a:t>2020/3/27</a:t>
            </a:fld>
            <a:endParaRPr lang="zh-CN" altLang="en-US"/>
          </a:p>
        </p:txBody>
      </p:sp>
      <p:sp>
        <p:nvSpPr>
          <p:cNvPr id="5" name="页脚占位符 4">
            <a:extLst>
              <a:ext uri="{FF2B5EF4-FFF2-40B4-BE49-F238E27FC236}">
                <a16:creationId xmlns="" xmlns:a16="http://schemas.microsoft.com/office/drawing/2014/main" id="{2BA6E12C-C170-40AE-9B5E-16F3A3886AC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E7B9ABD4-7E6B-4159-9BB4-E8D8D57F8742}"/>
              </a:ext>
            </a:extLst>
          </p:cNvPr>
          <p:cNvSpPr>
            <a:spLocks noGrp="1"/>
          </p:cNvSpPr>
          <p:nvPr>
            <p:ph type="sldNum" sz="quarter" idx="12"/>
          </p:nvPr>
        </p:nvSpPr>
        <p:spPr/>
        <p:txBody>
          <a:bodyPr/>
          <a:lstStyle/>
          <a:p>
            <a:fld id="{6FEF61FC-4DDC-4DA2-9F64-B4CD5E4EB23D}" type="slidenum">
              <a:rPr lang="zh-CN" altLang="en-US" smtClean="0"/>
              <a:t>‹#›</a:t>
            </a:fld>
            <a:endParaRPr lang="zh-CN" altLang="en-US"/>
          </a:p>
        </p:txBody>
      </p:sp>
    </p:spTree>
    <p:extLst>
      <p:ext uri="{BB962C8B-B14F-4D97-AF65-F5344CB8AC3E}">
        <p14:creationId xmlns:p14="http://schemas.microsoft.com/office/powerpoint/2010/main" val="2981565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3AAD2F52-FD68-4479-842E-18B4B74B119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 xmlns:a16="http://schemas.microsoft.com/office/drawing/2014/main" id="{8AC17036-5584-4558-AA6A-989554EF030C}"/>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 xmlns:a16="http://schemas.microsoft.com/office/drawing/2014/main" id="{E1A23B20-500B-44A2-913E-0F8B76761527}"/>
              </a:ext>
            </a:extLst>
          </p:cNvPr>
          <p:cNvSpPr>
            <a:spLocks noGrp="1"/>
          </p:cNvSpPr>
          <p:nvPr>
            <p:ph type="dt" sz="half" idx="10"/>
          </p:nvPr>
        </p:nvSpPr>
        <p:spPr/>
        <p:txBody>
          <a:bodyPr/>
          <a:lstStyle/>
          <a:p>
            <a:fld id="{9785F0B7-F72B-414A-B384-27F7E34A933A}" type="datetimeFigureOut">
              <a:rPr lang="zh-CN" altLang="en-US" smtClean="0"/>
              <a:t>2020/3/27</a:t>
            </a:fld>
            <a:endParaRPr lang="zh-CN" altLang="en-US"/>
          </a:p>
        </p:txBody>
      </p:sp>
      <p:sp>
        <p:nvSpPr>
          <p:cNvPr id="5" name="页脚占位符 4">
            <a:extLst>
              <a:ext uri="{FF2B5EF4-FFF2-40B4-BE49-F238E27FC236}">
                <a16:creationId xmlns="" xmlns:a16="http://schemas.microsoft.com/office/drawing/2014/main" id="{CA402A6A-53A5-43E7-8AF7-6AA01BBDA0F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A7EB8BA9-F1B0-4715-98C6-43C571FEC8EA}"/>
              </a:ext>
            </a:extLst>
          </p:cNvPr>
          <p:cNvSpPr>
            <a:spLocks noGrp="1"/>
          </p:cNvSpPr>
          <p:nvPr>
            <p:ph type="sldNum" sz="quarter" idx="12"/>
          </p:nvPr>
        </p:nvSpPr>
        <p:spPr/>
        <p:txBody>
          <a:bodyPr/>
          <a:lstStyle/>
          <a:p>
            <a:fld id="{6FEF61FC-4DDC-4DA2-9F64-B4CD5E4EB23D}" type="slidenum">
              <a:rPr lang="zh-CN" altLang="en-US" smtClean="0"/>
              <a:t>‹#›</a:t>
            </a:fld>
            <a:endParaRPr lang="zh-CN" altLang="en-US"/>
          </a:p>
        </p:txBody>
      </p:sp>
    </p:spTree>
    <p:extLst>
      <p:ext uri="{BB962C8B-B14F-4D97-AF65-F5344CB8AC3E}">
        <p14:creationId xmlns:p14="http://schemas.microsoft.com/office/powerpoint/2010/main" val="58889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4FBF2F8B-EBB0-4DC8-85AF-4B3E9DB1CC3D}"/>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 xmlns:a16="http://schemas.microsoft.com/office/drawing/2014/main" id="{444E731D-1B48-4523-B515-73A0A735D96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 xmlns:a16="http://schemas.microsoft.com/office/drawing/2014/main" id="{846C6D81-704E-4608-9088-DC94112470BF}"/>
              </a:ext>
            </a:extLst>
          </p:cNvPr>
          <p:cNvSpPr>
            <a:spLocks noGrp="1"/>
          </p:cNvSpPr>
          <p:nvPr>
            <p:ph type="dt" sz="half" idx="10"/>
          </p:nvPr>
        </p:nvSpPr>
        <p:spPr/>
        <p:txBody>
          <a:bodyPr/>
          <a:lstStyle/>
          <a:p>
            <a:fld id="{9785F0B7-F72B-414A-B384-27F7E34A933A}" type="datetimeFigureOut">
              <a:rPr lang="zh-CN" altLang="en-US" smtClean="0"/>
              <a:t>2020/3/27</a:t>
            </a:fld>
            <a:endParaRPr lang="zh-CN" altLang="en-US"/>
          </a:p>
        </p:txBody>
      </p:sp>
      <p:sp>
        <p:nvSpPr>
          <p:cNvPr id="5" name="页脚占位符 4">
            <a:extLst>
              <a:ext uri="{FF2B5EF4-FFF2-40B4-BE49-F238E27FC236}">
                <a16:creationId xmlns="" xmlns:a16="http://schemas.microsoft.com/office/drawing/2014/main" id="{1045F308-7CE5-4241-8BF4-343127910C2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F5E35E11-C4D1-40FB-A143-FFE6372EADB9}"/>
              </a:ext>
            </a:extLst>
          </p:cNvPr>
          <p:cNvSpPr>
            <a:spLocks noGrp="1"/>
          </p:cNvSpPr>
          <p:nvPr>
            <p:ph type="sldNum" sz="quarter" idx="12"/>
          </p:nvPr>
        </p:nvSpPr>
        <p:spPr/>
        <p:txBody>
          <a:bodyPr/>
          <a:lstStyle/>
          <a:p>
            <a:fld id="{6FEF61FC-4DDC-4DA2-9F64-B4CD5E4EB23D}" type="slidenum">
              <a:rPr lang="zh-CN" altLang="en-US" smtClean="0"/>
              <a:t>‹#›</a:t>
            </a:fld>
            <a:endParaRPr lang="zh-CN" altLang="en-US"/>
          </a:p>
        </p:txBody>
      </p:sp>
    </p:spTree>
    <p:extLst>
      <p:ext uri="{BB962C8B-B14F-4D97-AF65-F5344CB8AC3E}">
        <p14:creationId xmlns:p14="http://schemas.microsoft.com/office/powerpoint/2010/main" val="37234317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02A058E8-F298-45EA-AD47-88111FAD45C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 xmlns:a16="http://schemas.microsoft.com/office/drawing/2014/main" id="{75C2D79A-81FD-4CE8-89C6-AC390246752A}"/>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 xmlns:a16="http://schemas.microsoft.com/office/drawing/2014/main" id="{78F562D7-1EF4-4428-9819-5C1508FA4B65}"/>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 xmlns:a16="http://schemas.microsoft.com/office/drawing/2014/main" id="{6F23E878-28F5-459D-8388-31D4A58DCF91}"/>
              </a:ext>
            </a:extLst>
          </p:cNvPr>
          <p:cNvSpPr>
            <a:spLocks noGrp="1"/>
          </p:cNvSpPr>
          <p:nvPr>
            <p:ph type="dt" sz="half" idx="10"/>
          </p:nvPr>
        </p:nvSpPr>
        <p:spPr/>
        <p:txBody>
          <a:bodyPr/>
          <a:lstStyle/>
          <a:p>
            <a:fld id="{9785F0B7-F72B-414A-B384-27F7E34A933A}" type="datetimeFigureOut">
              <a:rPr lang="zh-CN" altLang="en-US" smtClean="0"/>
              <a:t>2020/3/27</a:t>
            </a:fld>
            <a:endParaRPr lang="zh-CN" altLang="en-US"/>
          </a:p>
        </p:txBody>
      </p:sp>
      <p:sp>
        <p:nvSpPr>
          <p:cNvPr id="6" name="页脚占位符 5">
            <a:extLst>
              <a:ext uri="{FF2B5EF4-FFF2-40B4-BE49-F238E27FC236}">
                <a16:creationId xmlns="" xmlns:a16="http://schemas.microsoft.com/office/drawing/2014/main" id="{BB5020F0-5B1A-4428-A009-FFFA44AD620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 xmlns:a16="http://schemas.microsoft.com/office/drawing/2014/main" id="{C2987437-CDEE-4454-80B4-2A2BC5DAC865}"/>
              </a:ext>
            </a:extLst>
          </p:cNvPr>
          <p:cNvSpPr>
            <a:spLocks noGrp="1"/>
          </p:cNvSpPr>
          <p:nvPr>
            <p:ph type="sldNum" sz="quarter" idx="12"/>
          </p:nvPr>
        </p:nvSpPr>
        <p:spPr/>
        <p:txBody>
          <a:bodyPr/>
          <a:lstStyle/>
          <a:p>
            <a:fld id="{6FEF61FC-4DDC-4DA2-9F64-B4CD5E4EB23D}" type="slidenum">
              <a:rPr lang="zh-CN" altLang="en-US" smtClean="0"/>
              <a:t>‹#›</a:t>
            </a:fld>
            <a:endParaRPr lang="zh-CN" altLang="en-US"/>
          </a:p>
        </p:txBody>
      </p:sp>
    </p:spTree>
    <p:extLst>
      <p:ext uri="{BB962C8B-B14F-4D97-AF65-F5344CB8AC3E}">
        <p14:creationId xmlns:p14="http://schemas.microsoft.com/office/powerpoint/2010/main" val="5013572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7CC55CA2-AD57-41EE-AD69-A665034A651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 xmlns:a16="http://schemas.microsoft.com/office/drawing/2014/main" id="{97900E21-81CA-4812-B393-36AF8A757BB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 xmlns:a16="http://schemas.microsoft.com/office/drawing/2014/main" id="{514BD515-ED5C-4B78-BE41-8473626EF1E7}"/>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 xmlns:a16="http://schemas.microsoft.com/office/drawing/2014/main" id="{2E9861CC-59E5-4CE8-B88D-683EB82DF12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 xmlns:a16="http://schemas.microsoft.com/office/drawing/2014/main" id="{A8CF6FD5-7DA3-4C5D-8843-F35321F06A52}"/>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 xmlns:a16="http://schemas.microsoft.com/office/drawing/2014/main" id="{71909DFE-0279-4AC0-9890-D6A21AA2BBDD}"/>
              </a:ext>
            </a:extLst>
          </p:cNvPr>
          <p:cNvSpPr>
            <a:spLocks noGrp="1"/>
          </p:cNvSpPr>
          <p:nvPr>
            <p:ph type="dt" sz="half" idx="10"/>
          </p:nvPr>
        </p:nvSpPr>
        <p:spPr/>
        <p:txBody>
          <a:bodyPr/>
          <a:lstStyle/>
          <a:p>
            <a:fld id="{9785F0B7-F72B-414A-B384-27F7E34A933A}" type="datetimeFigureOut">
              <a:rPr lang="zh-CN" altLang="en-US" smtClean="0"/>
              <a:t>2020/3/27</a:t>
            </a:fld>
            <a:endParaRPr lang="zh-CN" altLang="en-US"/>
          </a:p>
        </p:txBody>
      </p:sp>
      <p:sp>
        <p:nvSpPr>
          <p:cNvPr id="8" name="页脚占位符 7">
            <a:extLst>
              <a:ext uri="{FF2B5EF4-FFF2-40B4-BE49-F238E27FC236}">
                <a16:creationId xmlns="" xmlns:a16="http://schemas.microsoft.com/office/drawing/2014/main" id="{DFD55B73-CE1C-4E83-BE1D-0B26FEAE712C}"/>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 xmlns:a16="http://schemas.microsoft.com/office/drawing/2014/main" id="{008FE251-531E-40E1-8905-288F846770F4}"/>
              </a:ext>
            </a:extLst>
          </p:cNvPr>
          <p:cNvSpPr>
            <a:spLocks noGrp="1"/>
          </p:cNvSpPr>
          <p:nvPr>
            <p:ph type="sldNum" sz="quarter" idx="12"/>
          </p:nvPr>
        </p:nvSpPr>
        <p:spPr/>
        <p:txBody>
          <a:bodyPr/>
          <a:lstStyle/>
          <a:p>
            <a:fld id="{6FEF61FC-4DDC-4DA2-9F64-B4CD5E4EB23D}" type="slidenum">
              <a:rPr lang="zh-CN" altLang="en-US" smtClean="0"/>
              <a:t>‹#›</a:t>
            </a:fld>
            <a:endParaRPr lang="zh-CN" altLang="en-US"/>
          </a:p>
        </p:txBody>
      </p:sp>
    </p:spTree>
    <p:extLst>
      <p:ext uri="{BB962C8B-B14F-4D97-AF65-F5344CB8AC3E}">
        <p14:creationId xmlns:p14="http://schemas.microsoft.com/office/powerpoint/2010/main" val="30544817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1BA24240-4638-44EB-B7B9-2E8865597D98}"/>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 xmlns:a16="http://schemas.microsoft.com/office/drawing/2014/main" id="{83A6D659-EB16-48AE-A19B-76E995380113}"/>
              </a:ext>
            </a:extLst>
          </p:cNvPr>
          <p:cNvSpPr>
            <a:spLocks noGrp="1"/>
          </p:cNvSpPr>
          <p:nvPr>
            <p:ph type="dt" sz="half" idx="10"/>
          </p:nvPr>
        </p:nvSpPr>
        <p:spPr/>
        <p:txBody>
          <a:bodyPr/>
          <a:lstStyle/>
          <a:p>
            <a:fld id="{9785F0B7-F72B-414A-B384-27F7E34A933A}" type="datetimeFigureOut">
              <a:rPr lang="zh-CN" altLang="en-US" smtClean="0"/>
              <a:t>2020/3/27</a:t>
            </a:fld>
            <a:endParaRPr lang="zh-CN" altLang="en-US"/>
          </a:p>
        </p:txBody>
      </p:sp>
      <p:sp>
        <p:nvSpPr>
          <p:cNvPr id="4" name="页脚占位符 3">
            <a:extLst>
              <a:ext uri="{FF2B5EF4-FFF2-40B4-BE49-F238E27FC236}">
                <a16:creationId xmlns="" xmlns:a16="http://schemas.microsoft.com/office/drawing/2014/main" id="{E62DBE54-B3B6-4FFF-B1C8-4AB60172C099}"/>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 xmlns:a16="http://schemas.microsoft.com/office/drawing/2014/main" id="{CF2C4888-A138-4D82-BE8C-C1400DBD2C8A}"/>
              </a:ext>
            </a:extLst>
          </p:cNvPr>
          <p:cNvSpPr>
            <a:spLocks noGrp="1"/>
          </p:cNvSpPr>
          <p:nvPr>
            <p:ph type="sldNum" sz="quarter" idx="12"/>
          </p:nvPr>
        </p:nvSpPr>
        <p:spPr/>
        <p:txBody>
          <a:bodyPr/>
          <a:lstStyle/>
          <a:p>
            <a:fld id="{6FEF61FC-4DDC-4DA2-9F64-B4CD5E4EB23D}" type="slidenum">
              <a:rPr lang="zh-CN" altLang="en-US" smtClean="0"/>
              <a:t>‹#›</a:t>
            </a:fld>
            <a:endParaRPr lang="zh-CN" altLang="en-US"/>
          </a:p>
        </p:txBody>
      </p:sp>
    </p:spTree>
    <p:extLst>
      <p:ext uri="{BB962C8B-B14F-4D97-AF65-F5344CB8AC3E}">
        <p14:creationId xmlns:p14="http://schemas.microsoft.com/office/powerpoint/2010/main" val="15272990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 xmlns:a16="http://schemas.microsoft.com/office/drawing/2014/main" id="{96F953D8-F1BE-4363-BD5B-0104B28D3095}"/>
              </a:ext>
            </a:extLst>
          </p:cNvPr>
          <p:cNvSpPr>
            <a:spLocks noGrp="1"/>
          </p:cNvSpPr>
          <p:nvPr>
            <p:ph type="dt" sz="half" idx="10"/>
          </p:nvPr>
        </p:nvSpPr>
        <p:spPr/>
        <p:txBody>
          <a:bodyPr/>
          <a:lstStyle/>
          <a:p>
            <a:fld id="{9785F0B7-F72B-414A-B384-27F7E34A933A}" type="datetimeFigureOut">
              <a:rPr lang="zh-CN" altLang="en-US" smtClean="0"/>
              <a:t>2020/3/27</a:t>
            </a:fld>
            <a:endParaRPr lang="zh-CN" altLang="en-US"/>
          </a:p>
        </p:txBody>
      </p:sp>
      <p:sp>
        <p:nvSpPr>
          <p:cNvPr id="3" name="页脚占位符 2">
            <a:extLst>
              <a:ext uri="{FF2B5EF4-FFF2-40B4-BE49-F238E27FC236}">
                <a16:creationId xmlns="" xmlns:a16="http://schemas.microsoft.com/office/drawing/2014/main" id="{A3FD7383-15B8-4B48-A0D0-8CBEE7F30369}"/>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 xmlns:a16="http://schemas.microsoft.com/office/drawing/2014/main" id="{0142BA03-F5DF-4BE0-87DA-1950391FB185}"/>
              </a:ext>
            </a:extLst>
          </p:cNvPr>
          <p:cNvSpPr>
            <a:spLocks noGrp="1"/>
          </p:cNvSpPr>
          <p:nvPr>
            <p:ph type="sldNum" sz="quarter" idx="12"/>
          </p:nvPr>
        </p:nvSpPr>
        <p:spPr/>
        <p:txBody>
          <a:bodyPr/>
          <a:lstStyle/>
          <a:p>
            <a:fld id="{6FEF61FC-4DDC-4DA2-9F64-B4CD5E4EB23D}" type="slidenum">
              <a:rPr lang="zh-CN" altLang="en-US" smtClean="0"/>
              <a:t>‹#›</a:t>
            </a:fld>
            <a:endParaRPr lang="zh-CN" altLang="en-US"/>
          </a:p>
        </p:txBody>
      </p:sp>
    </p:spTree>
    <p:extLst>
      <p:ext uri="{BB962C8B-B14F-4D97-AF65-F5344CB8AC3E}">
        <p14:creationId xmlns:p14="http://schemas.microsoft.com/office/powerpoint/2010/main" val="11078712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B5CB3F84-FCDA-4985-B662-83C87BBF916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 xmlns:a16="http://schemas.microsoft.com/office/drawing/2014/main" id="{A0CB7356-4213-42FF-8694-88A7AD2D908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 xmlns:a16="http://schemas.microsoft.com/office/drawing/2014/main" id="{388BB166-DD50-4D75-AB46-2A015A0082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 xmlns:a16="http://schemas.microsoft.com/office/drawing/2014/main" id="{CE87EFB3-AFCB-40D9-94DA-40BF57F7EBAD}"/>
              </a:ext>
            </a:extLst>
          </p:cNvPr>
          <p:cNvSpPr>
            <a:spLocks noGrp="1"/>
          </p:cNvSpPr>
          <p:nvPr>
            <p:ph type="dt" sz="half" idx="10"/>
          </p:nvPr>
        </p:nvSpPr>
        <p:spPr/>
        <p:txBody>
          <a:bodyPr/>
          <a:lstStyle/>
          <a:p>
            <a:fld id="{9785F0B7-F72B-414A-B384-27F7E34A933A}" type="datetimeFigureOut">
              <a:rPr lang="zh-CN" altLang="en-US" smtClean="0"/>
              <a:t>2020/3/27</a:t>
            </a:fld>
            <a:endParaRPr lang="zh-CN" altLang="en-US"/>
          </a:p>
        </p:txBody>
      </p:sp>
      <p:sp>
        <p:nvSpPr>
          <p:cNvPr id="6" name="页脚占位符 5">
            <a:extLst>
              <a:ext uri="{FF2B5EF4-FFF2-40B4-BE49-F238E27FC236}">
                <a16:creationId xmlns="" xmlns:a16="http://schemas.microsoft.com/office/drawing/2014/main" id="{B45894EC-C846-4BFF-A8AD-6807FE85D8F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 xmlns:a16="http://schemas.microsoft.com/office/drawing/2014/main" id="{1CC301DD-691D-4CF0-901F-D696E12BD77E}"/>
              </a:ext>
            </a:extLst>
          </p:cNvPr>
          <p:cNvSpPr>
            <a:spLocks noGrp="1"/>
          </p:cNvSpPr>
          <p:nvPr>
            <p:ph type="sldNum" sz="quarter" idx="12"/>
          </p:nvPr>
        </p:nvSpPr>
        <p:spPr/>
        <p:txBody>
          <a:bodyPr/>
          <a:lstStyle/>
          <a:p>
            <a:fld id="{6FEF61FC-4DDC-4DA2-9F64-B4CD5E4EB23D}" type="slidenum">
              <a:rPr lang="zh-CN" altLang="en-US" smtClean="0"/>
              <a:t>‹#›</a:t>
            </a:fld>
            <a:endParaRPr lang="zh-CN" altLang="en-US"/>
          </a:p>
        </p:txBody>
      </p:sp>
    </p:spTree>
    <p:extLst>
      <p:ext uri="{BB962C8B-B14F-4D97-AF65-F5344CB8AC3E}">
        <p14:creationId xmlns:p14="http://schemas.microsoft.com/office/powerpoint/2010/main" val="3084529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83B0D7C8-90CB-4117-A080-49F0836FF2A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 xmlns:a16="http://schemas.microsoft.com/office/drawing/2014/main" id="{EF1FDCBF-D9FB-4C72-9F18-1C409BDF40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 xmlns:a16="http://schemas.microsoft.com/office/drawing/2014/main" id="{3968A08D-DDBF-42CC-8DF7-8693D0CC67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 xmlns:a16="http://schemas.microsoft.com/office/drawing/2014/main" id="{AC0D1224-299B-4F96-9B57-718D431FF7D9}"/>
              </a:ext>
            </a:extLst>
          </p:cNvPr>
          <p:cNvSpPr>
            <a:spLocks noGrp="1"/>
          </p:cNvSpPr>
          <p:nvPr>
            <p:ph type="dt" sz="half" idx="10"/>
          </p:nvPr>
        </p:nvSpPr>
        <p:spPr/>
        <p:txBody>
          <a:bodyPr/>
          <a:lstStyle/>
          <a:p>
            <a:fld id="{9785F0B7-F72B-414A-B384-27F7E34A933A}" type="datetimeFigureOut">
              <a:rPr lang="zh-CN" altLang="en-US" smtClean="0"/>
              <a:t>2020/3/27</a:t>
            </a:fld>
            <a:endParaRPr lang="zh-CN" altLang="en-US"/>
          </a:p>
        </p:txBody>
      </p:sp>
      <p:sp>
        <p:nvSpPr>
          <p:cNvPr id="6" name="页脚占位符 5">
            <a:extLst>
              <a:ext uri="{FF2B5EF4-FFF2-40B4-BE49-F238E27FC236}">
                <a16:creationId xmlns="" xmlns:a16="http://schemas.microsoft.com/office/drawing/2014/main" id="{552FC77D-67C0-4DE4-B6FD-C84C8EA1AB6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 xmlns:a16="http://schemas.microsoft.com/office/drawing/2014/main" id="{F362FBFE-7F0A-46E1-A08C-C70B19762471}"/>
              </a:ext>
            </a:extLst>
          </p:cNvPr>
          <p:cNvSpPr>
            <a:spLocks noGrp="1"/>
          </p:cNvSpPr>
          <p:nvPr>
            <p:ph type="sldNum" sz="quarter" idx="12"/>
          </p:nvPr>
        </p:nvSpPr>
        <p:spPr/>
        <p:txBody>
          <a:bodyPr/>
          <a:lstStyle/>
          <a:p>
            <a:fld id="{6FEF61FC-4DDC-4DA2-9F64-B4CD5E4EB23D}" type="slidenum">
              <a:rPr lang="zh-CN" altLang="en-US" smtClean="0"/>
              <a:t>‹#›</a:t>
            </a:fld>
            <a:endParaRPr lang="zh-CN" altLang="en-US"/>
          </a:p>
        </p:txBody>
      </p:sp>
    </p:spTree>
    <p:extLst>
      <p:ext uri="{BB962C8B-B14F-4D97-AF65-F5344CB8AC3E}">
        <p14:creationId xmlns:p14="http://schemas.microsoft.com/office/powerpoint/2010/main" val="10517927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 xmlns:a16="http://schemas.microsoft.com/office/drawing/2014/main" id="{BE6442FA-2A3E-41A7-9DDA-9157946005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 xmlns:a16="http://schemas.microsoft.com/office/drawing/2014/main" id="{AC33357F-0DD2-4B49-9A3E-F467575AB2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 xmlns:a16="http://schemas.microsoft.com/office/drawing/2014/main" id="{3FF8ED03-FE8D-42DA-BE92-10134A2DEBB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85F0B7-F72B-414A-B384-27F7E34A933A}" type="datetimeFigureOut">
              <a:rPr lang="zh-CN" altLang="en-US" smtClean="0"/>
              <a:t>2020/3/27</a:t>
            </a:fld>
            <a:endParaRPr lang="zh-CN" altLang="en-US"/>
          </a:p>
        </p:txBody>
      </p:sp>
      <p:sp>
        <p:nvSpPr>
          <p:cNvPr id="5" name="页脚占位符 4">
            <a:extLst>
              <a:ext uri="{FF2B5EF4-FFF2-40B4-BE49-F238E27FC236}">
                <a16:creationId xmlns="" xmlns:a16="http://schemas.microsoft.com/office/drawing/2014/main" id="{D76E383F-FCFC-4B2B-A3C4-0D21CC17128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 xmlns:a16="http://schemas.microsoft.com/office/drawing/2014/main" id="{3B6485B0-4BA7-47B6-B504-6291044EA25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EF61FC-4DDC-4DA2-9F64-B4CD5E4EB23D}" type="slidenum">
              <a:rPr lang="zh-CN" altLang="en-US" smtClean="0"/>
              <a:t>‹#›</a:t>
            </a:fld>
            <a:endParaRPr lang="zh-CN" altLang="en-US"/>
          </a:p>
        </p:txBody>
      </p:sp>
    </p:spTree>
    <p:extLst>
      <p:ext uri="{BB962C8B-B14F-4D97-AF65-F5344CB8AC3E}">
        <p14:creationId xmlns:p14="http://schemas.microsoft.com/office/powerpoint/2010/main" val="13716744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hyperlink" Target="https://www.anaconda.com/download/"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www.anaconda.com/download/"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www.jetbrains.com/pycharm/download/#section=windows"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899979" y="2238943"/>
            <a:ext cx="8392041" cy="1323439"/>
          </a:xfrm>
          <a:prstGeom prst="rect">
            <a:avLst/>
          </a:prstGeom>
        </p:spPr>
        <p:txBody>
          <a:bodyPr wrap="none">
            <a:spAutoFit/>
          </a:bodyPr>
          <a:lstStyle/>
          <a:p>
            <a:r>
              <a:rPr lang="zh-CN" altLang="en-US" sz="8000" b="1" dirty="0">
                <a:latin typeface="微软雅黑" panose="020B0503020204020204" pitchFamily="34" charset="-122"/>
                <a:ea typeface="微软雅黑" panose="020B0503020204020204" pitchFamily="34" charset="-122"/>
              </a:rPr>
              <a:t>机器学习基础篇章</a:t>
            </a:r>
            <a:endParaRPr lang="zh-CN" altLang="en-US" sz="8000" dirty="0">
              <a:latin typeface="微软雅黑" panose="020B0503020204020204" pitchFamily="34" charset="-122"/>
              <a:ea typeface="微软雅黑" panose="020B0503020204020204" pitchFamily="34" charset="-122"/>
            </a:endParaRPr>
          </a:p>
        </p:txBody>
      </p:sp>
      <p:sp>
        <p:nvSpPr>
          <p:cNvPr id="3" name="矩形 2"/>
          <p:cNvSpPr/>
          <p:nvPr/>
        </p:nvSpPr>
        <p:spPr>
          <a:xfrm>
            <a:off x="4654740" y="3804416"/>
            <a:ext cx="2882520" cy="461665"/>
          </a:xfrm>
          <a:prstGeom prst="rect">
            <a:avLst/>
          </a:prstGeom>
        </p:spPr>
        <p:txBody>
          <a:bodyPr wrap="none">
            <a:spAutoFit/>
          </a:bodyPr>
          <a:lstStyle/>
          <a:p>
            <a:r>
              <a:rPr lang="en-US" altLang="zh-CN" sz="2400" dirty="0">
                <a:latin typeface="微软雅黑" panose="020B0503020204020204" pitchFamily="34" charset="-122"/>
                <a:ea typeface="微软雅黑" panose="020B0503020204020204" pitchFamily="34" charset="-122"/>
              </a:rPr>
              <a:t>by </a:t>
            </a:r>
            <a:r>
              <a:rPr lang="zh-CN" altLang="en-US" sz="2400" dirty="0">
                <a:latin typeface="微软雅黑" panose="020B0503020204020204" pitchFamily="34" charset="-122"/>
                <a:ea typeface="微软雅黑" panose="020B0503020204020204" pitchFamily="34" charset="-122"/>
              </a:rPr>
              <a:t>华能信托 王宇韬</a:t>
            </a:r>
          </a:p>
        </p:txBody>
      </p:sp>
    </p:spTree>
    <p:extLst>
      <p:ext uri="{BB962C8B-B14F-4D97-AF65-F5344CB8AC3E}">
        <p14:creationId xmlns:p14="http://schemas.microsoft.com/office/powerpoint/2010/main" val="26818480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15407" y="481240"/>
            <a:ext cx="8703128" cy="1028245"/>
          </a:xfrm>
        </p:spPr>
        <p:txBody>
          <a:bodyPr>
            <a:noAutofit/>
          </a:bodyPr>
          <a:lstStyle/>
          <a:p>
            <a:r>
              <a:rPr lang="en-US" altLang="zh-CN" sz="4800" b="1" dirty="0">
                <a:latin typeface="微软雅黑" panose="020B0503020204020204" pitchFamily="34" charset="-122"/>
                <a:ea typeface="微软雅黑" panose="020B0503020204020204" pitchFamily="34" charset="-122"/>
              </a:rPr>
              <a:t>1.1 </a:t>
            </a:r>
            <a:r>
              <a:rPr lang="zh-CN" altLang="en-US" sz="4800" b="1" dirty="0">
                <a:latin typeface="微软雅黑" panose="020B0503020204020204" pitchFamily="34" charset="-122"/>
                <a:ea typeface="微软雅黑" panose="020B0503020204020204" pitchFamily="34" charset="-122"/>
              </a:rPr>
              <a:t>大数据分析与机器学习概述</a:t>
            </a:r>
            <a:endParaRPr lang="zh-CN" altLang="en-US" sz="4800"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809171" y="1436914"/>
            <a:ext cx="10515600" cy="972457"/>
          </a:xfrm>
        </p:spPr>
        <p:txBody>
          <a:bodyPr>
            <a:normAutofit/>
          </a:bodyPr>
          <a:lstStyle/>
          <a:p>
            <a:pPr marL="0" indent="0">
              <a:buNone/>
            </a:pPr>
            <a:r>
              <a:rPr lang="en-US" altLang="zh-CN" sz="2400" b="1" dirty="0">
                <a:latin typeface="微软雅黑" panose="020B0503020204020204" pitchFamily="34" charset="-122"/>
                <a:ea typeface="微软雅黑" panose="020B0503020204020204" pitchFamily="34" charset="-122"/>
              </a:rPr>
              <a:t>1.1.1 </a:t>
            </a:r>
            <a:r>
              <a:rPr lang="zh-CN" altLang="en-US" sz="2400" b="1" dirty="0">
                <a:latin typeface="微软雅黑" panose="020B0503020204020204" pitchFamily="34" charset="-122"/>
                <a:ea typeface="微软雅黑" panose="020B0503020204020204" pitchFamily="34" charset="-122"/>
              </a:rPr>
              <a:t>大数据分析与机器学习的应用</a:t>
            </a:r>
            <a:r>
              <a:rPr lang="zh-CN" altLang="en-US" sz="2400" b="1" dirty="0" smtClean="0">
                <a:latin typeface="微软雅黑" panose="020B0503020204020204" pitchFamily="34" charset="-122"/>
                <a:ea typeface="微软雅黑" panose="020B0503020204020204" pitchFamily="34" charset="-122"/>
              </a:rPr>
              <a:t>领域</a:t>
            </a:r>
            <a:endParaRPr lang="en-US" altLang="zh-CN" sz="2400" b="1" dirty="0" smtClean="0">
              <a:latin typeface="微软雅黑" panose="020B0503020204020204" pitchFamily="34" charset="-122"/>
              <a:ea typeface="微软雅黑" panose="020B0503020204020204" pitchFamily="34" charset="-122"/>
            </a:endParaRPr>
          </a:p>
          <a:p>
            <a:pPr marL="0" indent="0">
              <a:buNone/>
            </a:pPr>
            <a:r>
              <a:rPr lang="en-US" altLang="zh-CN" sz="2400" b="1" dirty="0">
                <a:latin typeface="微软雅黑" panose="020B0503020204020204" pitchFamily="34" charset="-122"/>
                <a:ea typeface="微软雅黑" panose="020B0503020204020204" pitchFamily="34" charset="-122"/>
              </a:rPr>
              <a:t>6.</a:t>
            </a:r>
            <a:r>
              <a:rPr lang="zh-CN" altLang="en-US" sz="2400" b="1" dirty="0">
                <a:latin typeface="微软雅黑" panose="020B0503020204020204" pitchFamily="34" charset="-122"/>
                <a:ea typeface="微软雅黑" panose="020B0503020204020204" pitchFamily="34" charset="-122"/>
              </a:rPr>
              <a:t>办公学习</a:t>
            </a:r>
            <a:endParaRPr lang="zh-CN" altLang="en-US" sz="2400" dirty="0">
              <a:latin typeface="微软雅黑" panose="020B0503020204020204" pitchFamily="34" charset="-122"/>
              <a:ea typeface="微软雅黑" panose="020B0503020204020204" pitchFamily="34" charset="-122"/>
            </a:endParaRPr>
          </a:p>
        </p:txBody>
      </p:sp>
      <p:graphicFrame>
        <p:nvGraphicFramePr>
          <p:cNvPr id="4" name="表格 3"/>
          <p:cNvGraphicFramePr>
            <a:graphicFrameLocks noGrp="1"/>
          </p:cNvGraphicFramePr>
          <p:nvPr>
            <p:extLst>
              <p:ext uri="{D42A27DB-BD31-4B8C-83A1-F6EECF244321}">
                <p14:modId xmlns:p14="http://schemas.microsoft.com/office/powerpoint/2010/main" val="1402989686"/>
              </p:ext>
            </p:extLst>
          </p:nvPr>
        </p:nvGraphicFramePr>
        <p:xfrm>
          <a:off x="1446893" y="2885168"/>
          <a:ext cx="9298214" cy="2626669"/>
        </p:xfrm>
        <a:graphic>
          <a:graphicData uri="http://schemas.openxmlformats.org/drawingml/2006/table">
            <a:tbl>
              <a:tblPr/>
              <a:tblGrid>
                <a:gridCol w="4649107"/>
                <a:gridCol w="4649107"/>
              </a:tblGrid>
              <a:tr h="397362">
                <a:tc>
                  <a:txBody>
                    <a:bodyPr/>
                    <a:lstStyle/>
                    <a:p>
                      <a:pPr algn="ctr" fontAlgn="ctr"/>
                      <a:r>
                        <a:rPr lang="zh-CN" altLang="en-US" sz="2400" b="1" dirty="0">
                          <a:effectLst/>
                          <a:latin typeface="微软雅黑" panose="020B0503020204020204" pitchFamily="34" charset="-122"/>
                          <a:ea typeface="微软雅黑" panose="020B0503020204020204" pitchFamily="34" charset="-122"/>
                        </a:rPr>
                        <a:t>细分版块</a:t>
                      </a:r>
                      <a:endParaRPr lang="zh-CN" altLang="en-US" sz="2400" dirty="0">
                        <a:effectLst/>
                        <a:latin typeface="微软雅黑" panose="020B0503020204020204" pitchFamily="34" charset="-122"/>
                        <a:ea typeface="微软雅黑" panose="020B0503020204020204" pitchFamily="34" charset="-122"/>
                      </a:endParaRPr>
                    </a:p>
                  </a:txBody>
                  <a:tcPr marL="0" marR="0" marT="33679" marB="33679" anchor="ctr">
                    <a:lnL w="9525" cap="flat" cmpd="sng" algn="ctr">
                      <a:solidFill>
                        <a:srgbClr val="B7B8B8"/>
                      </a:solidFill>
                      <a:prstDash val="solid"/>
                      <a:round/>
                      <a:headEnd type="none" w="med" len="med"/>
                      <a:tailEnd type="none" w="med" len="med"/>
                    </a:lnL>
                    <a:lnR w="9525" cap="flat" cmpd="sng" algn="ctr">
                      <a:solidFill>
                        <a:srgbClr val="B7B8B8"/>
                      </a:solidFill>
                      <a:prstDash val="solid"/>
                      <a:round/>
                      <a:headEnd type="none" w="med" len="med"/>
                      <a:tailEnd type="none" w="med" len="med"/>
                    </a:lnR>
                    <a:lnT w="9525" cap="flat" cmpd="sng" algn="ctr">
                      <a:solidFill>
                        <a:srgbClr val="B7B8B8"/>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D7D8D9"/>
                    </a:solidFill>
                  </a:tcPr>
                </a:tc>
                <a:tc>
                  <a:txBody>
                    <a:bodyPr/>
                    <a:lstStyle/>
                    <a:p>
                      <a:pPr algn="ctr" fontAlgn="t"/>
                      <a:r>
                        <a:rPr lang="zh-CN" altLang="en-US" sz="2400" b="1" dirty="0">
                          <a:effectLst/>
                          <a:latin typeface="微软雅黑" panose="020B0503020204020204" pitchFamily="34" charset="-122"/>
                          <a:ea typeface="微软雅黑" panose="020B0503020204020204" pitchFamily="34" charset="-122"/>
                        </a:rPr>
                        <a:t>具体案例</a:t>
                      </a:r>
                      <a:endParaRPr lang="zh-CN" altLang="en-US" sz="2400" dirty="0">
                        <a:effectLst/>
                        <a:latin typeface="微软雅黑" panose="020B0503020204020204" pitchFamily="34" charset="-122"/>
                        <a:ea typeface="微软雅黑" panose="020B0503020204020204" pitchFamily="34" charset="-122"/>
                      </a:endParaRPr>
                    </a:p>
                  </a:txBody>
                  <a:tcPr marL="0" marR="0" marT="33679" marB="33679" anchor="ctr">
                    <a:lnL w="9525" cap="flat" cmpd="sng" algn="ctr">
                      <a:solidFill>
                        <a:srgbClr val="B7B8B8"/>
                      </a:solidFill>
                      <a:prstDash val="solid"/>
                      <a:round/>
                      <a:headEnd type="none" w="med" len="med"/>
                      <a:tailEnd type="none" w="med" len="med"/>
                    </a:lnL>
                    <a:lnR w="9525" cap="flat" cmpd="sng" algn="ctr">
                      <a:solidFill>
                        <a:srgbClr val="B7B8B8"/>
                      </a:solidFill>
                      <a:prstDash val="solid"/>
                      <a:round/>
                      <a:headEnd type="none" w="med" len="med"/>
                      <a:tailEnd type="none" w="med" len="med"/>
                    </a:lnR>
                    <a:lnT w="9525" cap="flat" cmpd="sng" algn="ctr">
                      <a:solidFill>
                        <a:srgbClr val="B7B8B8"/>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D7D8D9"/>
                    </a:solidFill>
                  </a:tcPr>
                </a:tc>
              </a:tr>
              <a:tr h="1020071">
                <a:tc>
                  <a:txBody>
                    <a:bodyPr/>
                    <a:lstStyle/>
                    <a:p>
                      <a:pPr algn="ctr" fontAlgn="ctr"/>
                      <a:r>
                        <a:rPr lang="en-US" altLang="zh-CN" sz="2400">
                          <a:effectLst/>
                          <a:latin typeface="微软雅黑" panose="020B0503020204020204" pitchFamily="34" charset="-122"/>
                          <a:ea typeface="微软雅黑" panose="020B0503020204020204" pitchFamily="34" charset="-122"/>
                        </a:rPr>
                        <a:t>1.</a:t>
                      </a:r>
                      <a:r>
                        <a:rPr lang="zh-CN" altLang="en-US" sz="2400">
                          <a:effectLst/>
                          <a:latin typeface="微软雅黑" panose="020B0503020204020204" pitchFamily="34" charset="-122"/>
                          <a:ea typeface="微软雅黑" panose="020B0503020204020204" pitchFamily="34" charset="-122"/>
                        </a:rPr>
                        <a:t>高效办公</a:t>
                      </a:r>
                    </a:p>
                  </a:txBody>
                  <a:tcPr marL="0" marR="0" marT="38100" marB="3810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fontAlgn="t"/>
                      <a:r>
                        <a:rPr lang="zh-CN" altLang="en-US" sz="2400">
                          <a:effectLst/>
                          <a:latin typeface="微软雅黑" panose="020B0503020204020204" pitchFamily="34" charset="-122"/>
                          <a:ea typeface="微软雅黑" panose="020B0503020204020204" pitchFamily="34" charset="-122"/>
                        </a:rPr>
                        <a:t>● 垃圾邮件过滤系统</a:t>
                      </a:r>
                    </a:p>
                    <a:p>
                      <a:pPr fontAlgn="t"/>
                      <a:r>
                        <a:rPr lang="zh-CN" altLang="en-US" sz="2400">
                          <a:effectLst/>
                          <a:latin typeface="微软雅黑" panose="020B0503020204020204" pitchFamily="34" charset="-122"/>
                          <a:ea typeface="微软雅黑" panose="020B0503020204020204" pitchFamily="34" charset="-122"/>
                        </a:rPr>
                        <a:t>● 手写文字识别系统</a:t>
                      </a:r>
                    </a:p>
                    <a:p>
                      <a:pPr fontAlgn="t"/>
                      <a:r>
                        <a:rPr lang="zh-CN" altLang="en-US" sz="2400">
                          <a:effectLst/>
                          <a:latin typeface="微软雅黑" panose="020B0503020204020204" pitchFamily="34" charset="-122"/>
                          <a:ea typeface="微软雅黑" panose="020B0503020204020204" pitchFamily="34" charset="-122"/>
                        </a:rPr>
                        <a:t>● 办公流程自动化系统</a:t>
                      </a:r>
                    </a:p>
                  </a:txBody>
                  <a:tcPr marL="0" marR="0" marT="38100" marB="3810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r>
              <a:tr h="1020071">
                <a:tc>
                  <a:txBody>
                    <a:bodyPr/>
                    <a:lstStyle/>
                    <a:p>
                      <a:pPr algn="ctr" fontAlgn="ctr"/>
                      <a:r>
                        <a:rPr lang="en-US" altLang="zh-CN" sz="2400">
                          <a:effectLst/>
                          <a:latin typeface="微软雅黑" panose="020B0503020204020204" pitchFamily="34" charset="-122"/>
                          <a:ea typeface="微软雅黑" panose="020B0503020204020204" pitchFamily="34" charset="-122"/>
                        </a:rPr>
                        <a:t>2.</a:t>
                      </a:r>
                      <a:r>
                        <a:rPr lang="zh-CN" altLang="en-US" sz="2400">
                          <a:effectLst/>
                          <a:latin typeface="微软雅黑" panose="020B0503020204020204" pitchFamily="34" charset="-122"/>
                          <a:ea typeface="微软雅黑" panose="020B0503020204020204" pitchFamily="34" charset="-122"/>
                        </a:rPr>
                        <a:t>智能学习</a:t>
                      </a:r>
                    </a:p>
                  </a:txBody>
                  <a:tcPr marL="0" marR="0" marT="38100" marB="3810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fontAlgn="t"/>
                      <a:r>
                        <a:rPr lang="zh-CN" altLang="en-US" sz="2400" dirty="0">
                          <a:effectLst/>
                          <a:latin typeface="微软雅黑" panose="020B0503020204020204" pitchFamily="34" charset="-122"/>
                          <a:ea typeface="微软雅黑" panose="020B0503020204020204" pitchFamily="34" charset="-122"/>
                        </a:rPr>
                        <a:t>● 学习情况反馈系统</a:t>
                      </a:r>
                    </a:p>
                  </a:txBody>
                  <a:tcPr marL="0" marR="0" marT="38100" marB="3810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2926325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15407" y="481240"/>
            <a:ext cx="8703128" cy="1028245"/>
          </a:xfrm>
        </p:spPr>
        <p:txBody>
          <a:bodyPr>
            <a:noAutofit/>
          </a:bodyPr>
          <a:lstStyle/>
          <a:p>
            <a:r>
              <a:rPr lang="en-US" altLang="zh-CN" sz="4800" b="1" dirty="0">
                <a:latin typeface="微软雅黑" panose="020B0503020204020204" pitchFamily="34" charset="-122"/>
                <a:ea typeface="微软雅黑" panose="020B0503020204020204" pitchFamily="34" charset="-122"/>
              </a:rPr>
              <a:t>1.1 </a:t>
            </a:r>
            <a:r>
              <a:rPr lang="zh-CN" altLang="en-US" sz="4800" b="1" dirty="0">
                <a:latin typeface="微软雅黑" panose="020B0503020204020204" pitchFamily="34" charset="-122"/>
                <a:ea typeface="微软雅黑" panose="020B0503020204020204" pitchFamily="34" charset="-122"/>
              </a:rPr>
              <a:t>大数据分析与机器学习概述</a:t>
            </a:r>
            <a:endParaRPr lang="zh-CN" altLang="en-US" sz="4800"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809171" y="1436914"/>
            <a:ext cx="10515600" cy="972457"/>
          </a:xfrm>
        </p:spPr>
        <p:txBody>
          <a:bodyPr>
            <a:normAutofit/>
          </a:bodyPr>
          <a:lstStyle/>
          <a:p>
            <a:pPr marL="0" indent="0">
              <a:buNone/>
            </a:pPr>
            <a:r>
              <a:rPr lang="en-US" altLang="zh-CN" sz="2400" b="1" dirty="0">
                <a:latin typeface="微软雅黑" panose="020B0503020204020204" pitchFamily="34" charset="-122"/>
                <a:ea typeface="微软雅黑" panose="020B0503020204020204" pitchFamily="34" charset="-122"/>
              </a:rPr>
              <a:t>1.1.1 </a:t>
            </a:r>
            <a:r>
              <a:rPr lang="zh-CN" altLang="en-US" sz="2400" b="1" dirty="0">
                <a:latin typeface="微软雅黑" panose="020B0503020204020204" pitchFamily="34" charset="-122"/>
                <a:ea typeface="微软雅黑" panose="020B0503020204020204" pitchFamily="34" charset="-122"/>
              </a:rPr>
              <a:t>大数据分析与机器学习的应用</a:t>
            </a:r>
            <a:r>
              <a:rPr lang="zh-CN" altLang="en-US" sz="2400" b="1" dirty="0" smtClean="0">
                <a:latin typeface="微软雅黑" panose="020B0503020204020204" pitchFamily="34" charset="-122"/>
                <a:ea typeface="微软雅黑" panose="020B0503020204020204" pitchFamily="34" charset="-122"/>
              </a:rPr>
              <a:t>领域</a:t>
            </a:r>
            <a:endParaRPr lang="en-US" altLang="zh-CN" sz="2400" b="1" dirty="0" smtClean="0">
              <a:latin typeface="微软雅黑" panose="020B0503020204020204" pitchFamily="34" charset="-122"/>
              <a:ea typeface="微软雅黑" panose="020B0503020204020204" pitchFamily="34" charset="-122"/>
            </a:endParaRPr>
          </a:p>
          <a:p>
            <a:pPr marL="0" indent="0">
              <a:buNone/>
            </a:pPr>
            <a:r>
              <a:rPr lang="en-US" altLang="zh-CN" sz="2400" b="1" dirty="0">
                <a:latin typeface="微软雅黑" panose="020B0503020204020204" pitchFamily="34" charset="-122"/>
                <a:ea typeface="微软雅黑" panose="020B0503020204020204" pitchFamily="34" charset="-122"/>
              </a:rPr>
              <a:t>7.</a:t>
            </a:r>
            <a:r>
              <a:rPr lang="zh-CN" altLang="en-US" sz="2400" b="1" dirty="0">
                <a:latin typeface="微软雅黑" panose="020B0503020204020204" pitchFamily="34" charset="-122"/>
                <a:ea typeface="微软雅黑" panose="020B0503020204020204" pitchFamily="34" charset="-122"/>
              </a:rPr>
              <a:t>游戏娱乐</a:t>
            </a:r>
          </a:p>
        </p:txBody>
      </p:sp>
      <p:graphicFrame>
        <p:nvGraphicFramePr>
          <p:cNvPr id="5" name="表格 4"/>
          <p:cNvGraphicFramePr>
            <a:graphicFrameLocks noGrp="1"/>
          </p:cNvGraphicFramePr>
          <p:nvPr>
            <p:extLst>
              <p:ext uri="{D42A27DB-BD31-4B8C-83A1-F6EECF244321}">
                <p14:modId xmlns:p14="http://schemas.microsoft.com/office/powerpoint/2010/main" val="432126806"/>
              </p:ext>
            </p:extLst>
          </p:nvPr>
        </p:nvGraphicFramePr>
        <p:xfrm>
          <a:off x="1446893" y="2696482"/>
          <a:ext cx="9298214" cy="2473260"/>
        </p:xfrm>
        <a:graphic>
          <a:graphicData uri="http://schemas.openxmlformats.org/drawingml/2006/table">
            <a:tbl>
              <a:tblPr/>
              <a:tblGrid>
                <a:gridCol w="4649107"/>
                <a:gridCol w="4649107"/>
              </a:tblGrid>
              <a:tr h="397362">
                <a:tc>
                  <a:txBody>
                    <a:bodyPr/>
                    <a:lstStyle/>
                    <a:p>
                      <a:pPr algn="ctr" fontAlgn="ctr"/>
                      <a:r>
                        <a:rPr lang="zh-CN" altLang="en-US" sz="2400" b="1" dirty="0">
                          <a:effectLst/>
                          <a:latin typeface="微软雅黑" panose="020B0503020204020204" pitchFamily="34" charset="-122"/>
                          <a:ea typeface="微软雅黑" panose="020B0503020204020204" pitchFamily="34" charset="-122"/>
                        </a:rPr>
                        <a:t>细分版块</a:t>
                      </a:r>
                      <a:endParaRPr lang="zh-CN" altLang="en-US" sz="2400" dirty="0">
                        <a:effectLst/>
                        <a:latin typeface="微软雅黑" panose="020B0503020204020204" pitchFamily="34" charset="-122"/>
                        <a:ea typeface="微软雅黑" panose="020B0503020204020204" pitchFamily="34" charset="-122"/>
                      </a:endParaRPr>
                    </a:p>
                  </a:txBody>
                  <a:tcPr marL="0" marR="0" marT="33679" marB="33679" anchor="ctr">
                    <a:lnL w="9525" cap="flat" cmpd="sng" algn="ctr">
                      <a:solidFill>
                        <a:srgbClr val="B7B8B8"/>
                      </a:solidFill>
                      <a:prstDash val="solid"/>
                      <a:round/>
                      <a:headEnd type="none" w="med" len="med"/>
                      <a:tailEnd type="none" w="med" len="med"/>
                    </a:lnL>
                    <a:lnR w="9525" cap="flat" cmpd="sng" algn="ctr">
                      <a:solidFill>
                        <a:srgbClr val="B7B8B8"/>
                      </a:solidFill>
                      <a:prstDash val="solid"/>
                      <a:round/>
                      <a:headEnd type="none" w="med" len="med"/>
                      <a:tailEnd type="none" w="med" len="med"/>
                    </a:lnR>
                    <a:lnT w="9525" cap="flat" cmpd="sng" algn="ctr">
                      <a:solidFill>
                        <a:srgbClr val="B7B8B8"/>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D7D8D9"/>
                    </a:solidFill>
                  </a:tcPr>
                </a:tc>
                <a:tc>
                  <a:txBody>
                    <a:bodyPr/>
                    <a:lstStyle/>
                    <a:p>
                      <a:pPr algn="ctr" fontAlgn="t"/>
                      <a:r>
                        <a:rPr lang="zh-CN" altLang="en-US" sz="2400" b="1" dirty="0">
                          <a:effectLst/>
                          <a:latin typeface="微软雅黑" panose="020B0503020204020204" pitchFamily="34" charset="-122"/>
                          <a:ea typeface="微软雅黑" panose="020B0503020204020204" pitchFamily="34" charset="-122"/>
                        </a:rPr>
                        <a:t>具体案例</a:t>
                      </a:r>
                      <a:endParaRPr lang="zh-CN" altLang="en-US" sz="2400" dirty="0">
                        <a:effectLst/>
                        <a:latin typeface="微软雅黑" panose="020B0503020204020204" pitchFamily="34" charset="-122"/>
                        <a:ea typeface="微软雅黑" panose="020B0503020204020204" pitchFamily="34" charset="-122"/>
                      </a:endParaRPr>
                    </a:p>
                  </a:txBody>
                  <a:tcPr marL="0" marR="0" marT="33679" marB="33679" anchor="ctr">
                    <a:lnL w="9525" cap="flat" cmpd="sng" algn="ctr">
                      <a:solidFill>
                        <a:srgbClr val="B7B8B8"/>
                      </a:solidFill>
                      <a:prstDash val="solid"/>
                      <a:round/>
                      <a:headEnd type="none" w="med" len="med"/>
                      <a:tailEnd type="none" w="med" len="med"/>
                    </a:lnL>
                    <a:lnR w="9525" cap="flat" cmpd="sng" algn="ctr">
                      <a:solidFill>
                        <a:srgbClr val="B7B8B8"/>
                      </a:solidFill>
                      <a:prstDash val="solid"/>
                      <a:round/>
                      <a:headEnd type="none" w="med" len="med"/>
                      <a:tailEnd type="none" w="med" len="med"/>
                    </a:lnR>
                    <a:lnT w="9525" cap="flat" cmpd="sng" algn="ctr">
                      <a:solidFill>
                        <a:srgbClr val="B7B8B8"/>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D7D8D9"/>
                    </a:solidFill>
                  </a:tcPr>
                </a:tc>
              </a:tr>
              <a:tr h="1020071">
                <a:tc>
                  <a:txBody>
                    <a:bodyPr/>
                    <a:lstStyle/>
                    <a:p>
                      <a:pPr algn="ctr" fontAlgn="ctr"/>
                      <a:r>
                        <a:rPr lang="en-US" altLang="zh-CN" sz="2400">
                          <a:effectLst/>
                          <a:latin typeface="微软雅黑" panose="020B0503020204020204" pitchFamily="34" charset="-122"/>
                          <a:ea typeface="微软雅黑" panose="020B0503020204020204" pitchFamily="34" charset="-122"/>
                        </a:rPr>
                        <a:t>1.</a:t>
                      </a:r>
                      <a:r>
                        <a:rPr lang="zh-CN" altLang="en-US" sz="2400">
                          <a:effectLst/>
                          <a:latin typeface="微软雅黑" panose="020B0503020204020204" pitchFamily="34" charset="-122"/>
                          <a:ea typeface="微软雅黑" panose="020B0503020204020204" pitchFamily="34" charset="-122"/>
                        </a:rPr>
                        <a:t>用户画像</a:t>
                      </a:r>
                    </a:p>
                  </a:txBody>
                  <a:tcPr marL="0" marR="0" marT="38100" marB="3810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fontAlgn="t"/>
                      <a:r>
                        <a:rPr lang="zh-CN" altLang="en-US" sz="2400">
                          <a:effectLst/>
                          <a:latin typeface="微软雅黑" panose="020B0503020204020204" pitchFamily="34" charset="-122"/>
                          <a:ea typeface="微软雅黑" panose="020B0503020204020204" pitchFamily="34" charset="-122"/>
                        </a:rPr>
                        <a:t>● 游戏玩家用户画像</a:t>
                      </a:r>
                    </a:p>
                    <a:p>
                      <a:pPr fontAlgn="t"/>
                      <a:r>
                        <a:rPr lang="zh-CN" altLang="en-US" sz="2400">
                          <a:effectLst/>
                          <a:latin typeface="微软雅黑" panose="020B0503020204020204" pitchFamily="34" charset="-122"/>
                          <a:ea typeface="微软雅黑" panose="020B0503020204020204" pitchFamily="34" charset="-122"/>
                        </a:rPr>
                        <a:t>● 客户分群与流失预警</a:t>
                      </a:r>
                    </a:p>
                  </a:txBody>
                  <a:tcPr marL="0" marR="0" marT="38100" marB="3810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r>
              <a:tr h="1020071">
                <a:tc>
                  <a:txBody>
                    <a:bodyPr/>
                    <a:lstStyle/>
                    <a:p>
                      <a:pPr algn="ctr" fontAlgn="ctr"/>
                      <a:r>
                        <a:rPr lang="en-US" altLang="zh-CN" sz="2400">
                          <a:effectLst/>
                          <a:latin typeface="微软雅黑" panose="020B0503020204020204" pitchFamily="34" charset="-122"/>
                          <a:ea typeface="微软雅黑" panose="020B0503020204020204" pitchFamily="34" charset="-122"/>
                        </a:rPr>
                        <a:t>2.</a:t>
                      </a:r>
                      <a:r>
                        <a:rPr lang="zh-CN" altLang="en-US" sz="2400">
                          <a:effectLst/>
                          <a:latin typeface="微软雅黑" panose="020B0503020204020204" pitchFamily="34" charset="-122"/>
                          <a:ea typeface="微软雅黑" panose="020B0503020204020204" pitchFamily="34" charset="-122"/>
                        </a:rPr>
                        <a:t>行为判断</a:t>
                      </a:r>
                    </a:p>
                  </a:txBody>
                  <a:tcPr marL="0" marR="0" marT="38100" marB="3810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fontAlgn="t"/>
                      <a:r>
                        <a:rPr lang="zh-CN" altLang="en-US" sz="2400" dirty="0">
                          <a:effectLst/>
                          <a:latin typeface="微软雅黑" panose="020B0503020204020204" pitchFamily="34" charset="-122"/>
                          <a:ea typeface="微软雅黑" panose="020B0503020204020204" pitchFamily="34" charset="-122"/>
                        </a:rPr>
                        <a:t>● 情感识别系统</a:t>
                      </a:r>
                    </a:p>
                    <a:p>
                      <a:pPr fontAlgn="t"/>
                      <a:r>
                        <a:rPr lang="zh-CN" altLang="en-US" sz="2400" dirty="0">
                          <a:effectLst/>
                          <a:latin typeface="微软雅黑" panose="020B0503020204020204" pitchFamily="34" charset="-122"/>
                          <a:ea typeface="微软雅黑" panose="020B0503020204020204" pitchFamily="34" charset="-122"/>
                        </a:rPr>
                        <a:t>● 论坛事件预警</a:t>
                      </a:r>
                    </a:p>
                  </a:txBody>
                  <a:tcPr marL="0" marR="0" marT="38100" marB="3810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8620148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15407" y="481240"/>
            <a:ext cx="8703128" cy="1028245"/>
          </a:xfrm>
        </p:spPr>
        <p:txBody>
          <a:bodyPr>
            <a:noAutofit/>
          </a:bodyPr>
          <a:lstStyle/>
          <a:p>
            <a:r>
              <a:rPr lang="en-US" altLang="zh-CN" sz="4800" b="1" dirty="0">
                <a:latin typeface="微软雅黑" panose="020B0503020204020204" pitchFamily="34" charset="-122"/>
                <a:ea typeface="微软雅黑" panose="020B0503020204020204" pitchFamily="34" charset="-122"/>
              </a:rPr>
              <a:t>1.1 </a:t>
            </a:r>
            <a:r>
              <a:rPr lang="zh-CN" altLang="en-US" sz="4800" b="1" dirty="0">
                <a:latin typeface="微软雅黑" panose="020B0503020204020204" pitchFamily="34" charset="-122"/>
                <a:ea typeface="微软雅黑" panose="020B0503020204020204" pitchFamily="34" charset="-122"/>
              </a:rPr>
              <a:t>大数据分析与机器学习概述</a:t>
            </a:r>
            <a:endParaRPr lang="zh-CN" altLang="en-US" sz="4800"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809171" y="1436914"/>
            <a:ext cx="10515600" cy="972457"/>
          </a:xfrm>
        </p:spPr>
        <p:txBody>
          <a:bodyPr>
            <a:normAutofit/>
          </a:bodyPr>
          <a:lstStyle/>
          <a:p>
            <a:pPr marL="0" indent="0">
              <a:buNone/>
            </a:pPr>
            <a:r>
              <a:rPr lang="en-US" altLang="zh-CN" sz="2400" b="1" dirty="0">
                <a:latin typeface="微软雅黑" panose="020B0503020204020204" pitchFamily="34" charset="-122"/>
                <a:ea typeface="微软雅黑" panose="020B0503020204020204" pitchFamily="34" charset="-122"/>
              </a:rPr>
              <a:t>1.1.1 </a:t>
            </a:r>
            <a:r>
              <a:rPr lang="zh-CN" altLang="en-US" sz="2400" b="1" dirty="0">
                <a:latin typeface="微软雅黑" panose="020B0503020204020204" pitchFamily="34" charset="-122"/>
                <a:ea typeface="微软雅黑" panose="020B0503020204020204" pitchFamily="34" charset="-122"/>
              </a:rPr>
              <a:t>大数据分析与机器学习的应用</a:t>
            </a:r>
            <a:r>
              <a:rPr lang="zh-CN" altLang="en-US" sz="2400" b="1" dirty="0" smtClean="0">
                <a:latin typeface="微软雅黑" panose="020B0503020204020204" pitchFamily="34" charset="-122"/>
                <a:ea typeface="微软雅黑" panose="020B0503020204020204" pitchFamily="34" charset="-122"/>
              </a:rPr>
              <a:t>领域</a:t>
            </a:r>
            <a:endParaRPr lang="en-US" altLang="zh-CN" sz="2400" b="1" dirty="0" smtClean="0">
              <a:latin typeface="微软雅黑" panose="020B0503020204020204" pitchFamily="34" charset="-122"/>
              <a:ea typeface="微软雅黑" panose="020B0503020204020204" pitchFamily="34" charset="-122"/>
            </a:endParaRPr>
          </a:p>
          <a:p>
            <a:pPr marL="0" indent="0">
              <a:buNone/>
            </a:pPr>
            <a:r>
              <a:rPr lang="en-US" altLang="zh-CN" sz="2400" b="1" dirty="0">
                <a:latin typeface="微软雅黑" panose="020B0503020204020204" pitchFamily="34" charset="-122"/>
                <a:ea typeface="微软雅黑" panose="020B0503020204020204" pitchFamily="34" charset="-122"/>
              </a:rPr>
              <a:t>8.</a:t>
            </a:r>
            <a:r>
              <a:rPr lang="zh-CN" altLang="en-US" sz="2400" b="1" dirty="0">
                <a:latin typeface="微软雅黑" panose="020B0503020204020204" pitchFamily="34" charset="-122"/>
                <a:ea typeface="微软雅黑" panose="020B0503020204020204" pitchFamily="34" charset="-122"/>
              </a:rPr>
              <a:t>工业制造</a:t>
            </a:r>
            <a:endParaRPr lang="zh-CN" altLang="en-US" sz="2400" dirty="0">
              <a:latin typeface="微软雅黑" panose="020B0503020204020204" pitchFamily="34" charset="-122"/>
              <a:ea typeface="微软雅黑" panose="020B0503020204020204" pitchFamily="34" charset="-122"/>
            </a:endParaRPr>
          </a:p>
        </p:txBody>
      </p:sp>
      <p:graphicFrame>
        <p:nvGraphicFramePr>
          <p:cNvPr id="5" name="表格 4"/>
          <p:cNvGraphicFramePr>
            <a:graphicFrameLocks noGrp="1"/>
          </p:cNvGraphicFramePr>
          <p:nvPr>
            <p:extLst>
              <p:ext uri="{D42A27DB-BD31-4B8C-83A1-F6EECF244321}">
                <p14:modId xmlns:p14="http://schemas.microsoft.com/office/powerpoint/2010/main" val="1342487862"/>
              </p:ext>
            </p:extLst>
          </p:nvPr>
        </p:nvGraphicFramePr>
        <p:xfrm>
          <a:off x="1446893" y="2914196"/>
          <a:ext cx="9298214" cy="2473260"/>
        </p:xfrm>
        <a:graphic>
          <a:graphicData uri="http://schemas.openxmlformats.org/drawingml/2006/table">
            <a:tbl>
              <a:tblPr/>
              <a:tblGrid>
                <a:gridCol w="4649107"/>
                <a:gridCol w="4649107"/>
              </a:tblGrid>
              <a:tr h="397362">
                <a:tc>
                  <a:txBody>
                    <a:bodyPr/>
                    <a:lstStyle/>
                    <a:p>
                      <a:pPr algn="ctr" fontAlgn="ctr"/>
                      <a:r>
                        <a:rPr lang="zh-CN" altLang="en-US" sz="2400" b="1" dirty="0">
                          <a:effectLst/>
                          <a:latin typeface="微软雅黑" panose="020B0503020204020204" pitchFamily="34" charset="-122"/>
                          <a:ea typeface="微软雅黑" panose="020B0503020204020204" pitchFamily="34" charset="-122"/>
                        </a:rPr>
                        <a:t>细分版块</a:t>
                      </a:r>
                      <a:endParaRPr lang="zh-CN" altLang="en-US" sz="2400" dirty="0">
                        <a:effectLst/>
                        <a:latin typeface="微软雅黑" panose="020B0503020204020204" pitchFamily="34" charset="-122"/>
                        <a:ea typeface="微软雅黑" panose="020B0503020204020204" pitchFamily="34" charset="-122"/>
                      </a:endParaRPr>
                    </a:p>
                  </a:txBody>
                  <a:tcPr marL="0" marR="0" marT="33679" marB="33679" anchor="ctr">
                    <a:lnL w="9525" cap="flat" cmpd="sng" algn="ctr">
                      <a:solidFill>
                        <a:srgbClr val="B7B8B8"/>
                      </a:solidFill>
                      <a:prstDash val="solid"/>
                      <a:round/>
                      <a:headEnd type="none" w="med" len="med"/>
                      <a:tailEnd type="none" w="med" len="med"/>
                    </a:lnL>
                    <a:lnR w="9525" cap="flat" cmpd="sng" algn="ctr">
                      <a:solidFill>
                        <a:srgbClr val="B7B8B8"/>
                      </a:solidFill>
                      <a:prstDash val="solid"/>
                      <a:round/>
                      <a:headEnd type="none" w="med" len="med"/>
                      <a:tailEnd type="none" w="med" len="med"/>
                    </a:lnR>
                    <a:lnT w="9525" cap="flat" cmpd="sng" algn="ctr">
                      <a:solidFill>
                        <a:srgbClr val="B7B8B8"/>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D7D8D9"/>
                    </a:solidFill>
                  </a:tcPr>
                </a:tc>
                <a:tc>
                  <a:txBody>
                    <a:bodyPr/>
                    <a:lstStyle/>
                    <a:p>
                      <a:pPr algn="ctr" fontAlgn="t"/>
                      <a:r>
                        <a:rPr lang="zh-CN" altLang="en-US" sz="2400" b="1" dirty="0">
                          <a:effectLst/>
                          <a:latin typeface="微软雅黑" panose="020B0503020204020204" pitchFamily="34" charset="-122"/>
                          <a:ea typeface="微软雅黑" panose="020B0503020204020204" pitchFamily="34" charset="-122"/>
                        </a:rPr>
                        <a:t>具体案例</a:t>
                      </a:r>
                      <a:endParaRPr lang="zh-CN" altLang="en-US" sz="2400" dirty="0">
                        <a:effectLst/>
                        <a:latin typeface="微软雅黑" panose="020B0503020204020204" pitchFamily="34" charset="-122"/>
                        <a:ea typeface="微软雅黑" panose="020B0503020204020204" pitchFamily="34" charset="-122"/>
                      </a:endParaRPr>
                    </a:p>
                  </a:txBody>
                  <a:tcPr marL="0" marR="0" marT="33679" marB="33679" anchor="ctr">
                    <a:lnL w="9525" cap="flat" cmpd="sng" algn="ctr">
                      <a:solidFill>
                        <a:srgbClr val="B7B8B8"/>
                      </a:solidFill>
                      <a:prstDash val="solid"/>
                      <a:round/>
                      <a:headEnd type="none" w="med" len="med"/>
                      <a:tailEnd type="none" w="med" len="med"/>
                    </a:lnL>
                    <a:lnR w="9525" cap="flat" cmpd="sng" algn="ctr">
                      <a:solidFill>
                        <a:srgbClr val="B7B8B8"/>
                      </a:solidFill>
                      <a:prstDash val="solid"/>
                      <a:round/>
                      <a:headEnd type="none" w="med" len="med"/>
                      <a:tailEnd type="none" w="med" len="med"/>
                    </a:lnR>
                    <a:lnT w="9525" cap="flat" cmpd="sng" algn="ctr">
                      <a:solidFill>
                        <a:srgbClr val="B7B8B8"/>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D7D8D9"/>
                    </a:solidFill>
                  </a:tcPr>
                </a:tc>
              </a:tr>
              <a:tr h="1020071">
                <a:tc>
                  <a:txBody>
                    <a:bodyPr/>
                    <a:lstStyle/>
                    <a:p>
                      <a:pPr algn="ctr" fontAlgn="ctr"/>
                      <a:r>
                        <a:rPr lang="en-US" altLang="zh-CN" sz="2400">
                          <a:effectLst/>
                          <a:latin typeface="微软雅黑" panose="020B0503020204020204" pitchFamily="34" charset="-122"/>
                          <a:ea typeface="微软雅黑" panose="020B0503020204020204" pitchFamily="34" charset="-122"/>
                        </a:rPr>
                        <a:t>1.</a:t>
                      </a:r>
                      <a:r>
                        <a:rPr lang="zh-CN" altLang="en-US" sz="2400">
                          <a:effectLst/>
                          <a:latin typeface="微软雅黑" panose="020B0503020204020204" pitchFamily="34" charset="-122"/>
                          <a:ea typeface="微软雅黑" panose="020B0503020204020204" pitchFamily="34" charset="-122"/>
                        </a:rPr>
                        <a:t>能源勘探</a:t>
                      </a:r>
                    </a:p>
                  </a:txBody>
                  <a:tcPr marL="0" marR="0" marT="38100" marB="3810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fontAlgn="t"/>
                      <a:r>
                        <a:rPr lang="zh-CN" altLang="en-US" sz="2400">
                          <a:effectLst/>
                          <a:latin typeface="微软雅黑" panose="020B0503020204020204" pitchFamily="34" charset="-122"/>
                          <a:ea typeface="微软雅黑" panose="020B0503020204020204" pitchFamily="34" charset="-122"/>
                        </a:rPr>
                        <a:t>● 油藏表征分析模型</a:t>
                      </a:r>
                    </a:p>
                    <a:p>
                      <a:pPr fontAlgn="t"/>
                      <a:r>
                        <a:rPr lang="zh-CN" altLang="en-US" sz="2400">
                          <a:effectLst/>
                          <a:latin typeface="微软雅黑" panose="020B0503020204020204" pitchFamily="34" charset="-122"/>
                          <a:ea typeface="微软雅黑" panose="020B0503020204020204" pitchFamily="34" charset="-122"/>
                        </a:rPr>
                        <a:t>● 地理环境分析模型</a:t>
                      </a:r>
                    </a:p>
                  </a:txBody>
                  <a:tcPr marL="0" marR="0" marT="38100" marB="3810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r>
              <a:tr h="1020071">
                <a:tc>
                  <a:txBody>
                    <a:bodyPr/>
                    <a:lstStyle/>
                    <a:p>
                      <a:pPr algn="ctr" fontAlgn="ctr"/>
                      <a:r>
                        <a:rPr lang="en-US" altLang="zh-CN" sz="2400">
                          <a:effectLst/>
                          <a:latin typeface="微软雅黑" panose="020B0503020204020204" pitchFamily="34" charset="-122"/>
                          <a:ea typeface="微软雅黑" panose="020B0503020204020204" pitchFamily="34" charset="-122"/>
                        </a:rPr>
                        <a:t>2.</a:t>
                      </a:r>
                      <a:r>
                        <a:rPr lang="zh-CN" altLang="en-US" sz="2400">
                          <a:effectLst/>
                          <a:latin typeface="微软雅黑" panose="020B0503020204020204" pitchFamily="34" charset="-122"/>
                          <a:ea typeface="微软雅黑" panose="020B0503020204020204" pitchFamily="34" charset="-122"/>
                        </a:rPr>
                        <a:t>灾害预警</a:t>
                      </a:r>
                    </a:p>
                  </a:txBody>
                  <a:tcPr marL="0" marR="0" marT="38100" marB="3810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fontAlgn="t"/>
                      <a:r>
                        <a:rPr lang="zh-CN" altLang="en-US" sz="2400" dirty="0">
                          <a:effectLst/>
                          <a:latin typeface="微软雅黑" panose="020B0503020204020204" pitchFamily="34" charset="-122"/>
                          <a:ea typeface="微软雅黑" panose="020B0503020204020204" pitchFamily="34" charset="-122"/>
                        </a:rPr>
                        <a:t>● 天气预测模型</a:t>
                      </a:r>
                    </a:p>
                    <a:p>
                      <a:pPr fontAlgn="t"/>
                      <a:r>
                        <a:rPr lang="zh-CN" altLang="en-US" sz="2400" dirty="0">
                          <a:effectLst/>
                          <a:latin typeface="微软雅黑" panose="020B0503020204020204" pitchFamily="34" charset="-122"/>
                          <a:ea typeface="微软雅黑" panose="020B0503020204020204" pitchFamily="34" charset="-122"/>
                        </a:rPr>
                        <a:t>● 地震解释模型</a:t>
                      </a:r>
                    </a:p>
                  </a:txBody>
                  <a:tcPr marL="0" marR="0" marT="38100" marB="3810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6615193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15407" y="481240"/>
            <a:ext cx="8703128" cy="1028245"/>
          </a:xfrm>
        </p:spPr>
        <p:txBody>
          <a:bodyPr>
            <a:noAutofit/>
          </a:bodyPr>
          <a:lstStyle/>
          <a:p>
            <a:r>
              <a:rPr lang="en-US" altLang="zh-CN" sz="4800" b="1" dirty="0">
                <a:latin typeface="微软雅黑" panose="020B0503020204020204" pitchFamily="34" charset="-122"/>
                <a:ea typeface="微软雅黑" panose="020B0503020204020204" pitchFamily="34" charset="-122"/>
              </a:rPr>
              <a:t>1.1 </a:t>
            </a:r>
            <a:r>
              <a:rPr lang="zh-CN" altLang="en-US" sz="4800" b="1" dirty="0">
                <a:latin typeface="微软雅黑" panose="020B0503020204020204" pitchFamily="34" charset="-122"/>
                <a:ea typeface="微软雅黑" panose="020B0503020204020204" pitchFamily="34" charset="-122"/>
              </a:rPr>
              <a:t>大数据分析与机器学习概述</a:t>
            </a:r>
            <a:endParaRPr lang="zh-CN" altLang="en-US" sz="4800"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838200" y="1712685"/>
            <a:ext cx="10515600" cy="2830286"/>
          </a:xfrm>
        </p:spPr>
        <p:txBody>
          <a:bodyPr>
            <a:normAutofit/>
          </a:bodyPr>
          <a:lstStyle/>
          <a:p>
            <a:pPr marL="0" indent="0">
              <a:buNone/>
            </a:pPr>
            <a:r>
              <a:rPr lang="en-US" altLang="zh-CN" sz="2400" b="1" dirty="0">
                <a:latin typeface="微软雅黑" panose="020B0503020204020204" pitchFamily="34" charset="-122"/>
                <a:ea typeface="微软雅黑" panose="020B0503020204020204" pitchFamily="34" charset="-122"/>
              </a:rPr>
              <a:t>1.1.2 </a:t>
            </a:r>
            <a:r>
              <a:rPr lang="zh-CN" altLang="en-US" sz="2400" b="1" dirty="0">
                <a:latin typeface="微软雅黑" panose="020B0503020204020204" pitchFamily="34" charset="-122"/>
                <a:ea typeface="微软雅黑" panose="020B0503020204020204" pitchFamily="34" charset="-122"/>
              </a:rPr>
              <a:t>机器学习的基本概念</a:t>
            </a:r>
          </a:p>
          <a:p>
            <a:pPr marL="0" indent="0">
              <a:buNone/>
            </a:pPr>
            <a:r>
              <a:rPr lang="zh-CN" altLang="en-US" sz="2400" dirty="0">
                <a:latin typeface="微软雅黑" panose="020B0503020204020204" pitchFamily="34" charset="-122"/>
                <a:ea typeface="微软雅黑" panose="020B0503020204020204" pitchFamily="34" charset="-122"/>
              </a:rPr>
              <a:t>机器学习主要分为两大类：监督式学习与非监督式学习，两者的区别就在于训练数据中是否有目标变量，或者称为预测变量</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pPr marL="0" indent="0">
              <a:buNone/>
            </a:pPr>
            <a:endParaRPr lang="en-US" altLang="zh-CN" sz="2400" dirty="0">
              <a:latin typeface="微软雅黑" panose="020B0503020204020204" pitchFamily="34" charset="-122"/>
              <a:ea typeface="微软雅黑" panose="020B0503020204020204" pitchFamily="34" charset="-122"/>
            </a:endParaRPr>
          </a:p>
          <a:p>
            <a:pPr marL="0" indent="0">
              <a:buNone/>
            </a:pPr>
            <a:r>
              <a:rPr lang="zh-CN" altLang="en-US" sz="2400" dirty="0">
                <a:latin typeface="微软雅黑" panose="020B0503020204020204" pitchFamily="34" charset="-122"/>
                <a:ea typeface="微软雅黑" panose="020B0503020204020204" pitchFamily="34" charset="-122"/>
              </a:rPr>
              <a:t>我们用两张图来解释下两者的区别，其中监督式学习如下图所示，其训练数据中有三个特征变量（体型、毛发、特点）以及一个目标变量（品种），该机器学习的目的就是根据训练数据搭建模型来预测狗的品种。</a:t>
            </a:r>
          </a:p>
        </p:txBody>
      </p:sp>
    </p:spTree>
    <p:extLst>
      <p:ext uri="{BB962C8B-B14F-4D97-AF65-F5344CB8AC3E}">
        <p14:creationId xmlns:p14="http://schemas.microsoft.com/office/powerpoint/2010/main" val="8871489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4" name="表格 3">
                <a:extLst>
                  <a:ext uri="{FF2B5EF4-FFF2-40B4-BE49-F238E27FC236}">
                    <a16:creationId xmlns="" xmlns:a16="http://schemas.microsoft.com/office/drawing/2014/main" id="{AEAAF76D-FEC8-477D-91EC-1166BFCFBAA2}"/>
                  </a:ext>
                </a:extLst>
              </p:cNvPr>
              <p:cNvGraphicFramePr>
                <a:graphicFrameLocks noGrp="1"/>
              </p:cNvGraphicFramePr>
              <p:nvPr>
                <p:extLst>
                  <p:ext uri="{D42A27DB-BD31-4B8C-83A1-F6EECF244321}">
                    <p14:modId xmlns:p14="http://schemas.microsoft.com/office/powerpoint/2010/main" val="1623831252"/>
                  </p:ext>
                </p:extLst>
              </p:nvPr>
            </p:nvGraphicFramePr>
            <p:xfrm>
              <a:off x="808652" y="1445138"/>
              <a:ext cx="6513125" cy="2544146"/>
            </p:xfrm>
            <a:graphic>
              <a:graphicData uri="http://schemas.openxmlformats.org/drawingml/2006/table">
                <a:tbl>
                  <a:tblPr firstRow="1" bandRow="1">
                    <a:tableStyleId>{C083E6E3-FA7D-4D7B-A595-EF9225AFEA82}</a:tableStyleId>
                  </a:tblPr>
                  <a:tblGrid>
                    <a:gridCol w="1302625">
                      <a:extLst>
                        <a:ext uri="{9D8B030D-6E8A-4147-A177-3AD203B41FA5}">
                          <a16:colId xmlns="" xmlns:a16="http://schemas.microsoft.com/office/drawing/2014/main" val="1344647360"/>
                        </a:ext>
                      </a:extLst>
                    </a:gridCol>
                    <a:gridCol w="1302625">
                      <a:extLst>
                        <a:ext uri="{9D8B030D-6E8A-4147-A177-3AD203B41FA5}">
                          <a16:colId xmlns="" xmlns:a16="http://schemas.microsoft.com/office/drawing/2014/main" val="1076029965"/>
                        </a:ext>
                      </a:extLst>
                    </a:gridCol>
                    <a:gridCol w="1302625">
                      <a:extLst>
                        <a:ext uri="{9D8B030D-6E8A-4147-A177-3AD203B41FA5}">
                          <a16:colId xmlns="" xmlns:a16="http://schemas.microsoft.com/office/drawing/2014/main" val="1648129509"/>
                        </a:ext>
                      </a:extLst>
                    </a:gridCol>
                    <a:gridCol w="1302625">
                      <a:extLst>
                        <a:ext uri="{9D8B030D-6E8A-4147-A177-3AD203B41FA5}">
                          <a16:colId xmlns="" xmlns:a16="http://schemas.microsoft.com/office/drawing/2014/main" val="330538953"/>
                        </a:ext>
                      </a:extLst>
                    </a:gridCol>
                    <a:gridCol w="1302625">
                      <a:extLst>
                        <a:ext uri="{9D8B030D-6E8A-4147-A177-3AD203B41FA5}">
                          <a16:colId xmlns="" xmlns:a16="http://schemas.microsoft.com/office/drawing/2014/main" val="2736091884"/>
                        </a:ext>
                      </a:extLst>
                    </a:gridCol>
                  </a:tblGrid>
                  <a:tr h="329215">
                    <a:tc>
                      <a:txBody>
                        <a:bodyPr/>
                        <a:lstStyle/>
                        <a:p>
                          <a:pPr algn="ctr"/>
                          <a:r>
                            <a:rPr lang="zh-CN" altLang="en-US" sz="1600" dirty="0">
                              <a:latin typeface="微软雅黑" panose="020B0503020204020204" pitchFamily="34" charset="-122"/>
                              <a:ea typeface="微软雅黑" panose="020B0503020204020204" pitchFamily="34" charset="-122"/>
                            </a:rPr>
                            <a:t>序号</a:t>
                          </a:r>
                        </a:p>
                      </a:txBody>
                      <a:tcPr marL="81176" marR="81176" marT="40588" marB="40588" anchor="ctr"/>
                    </a:tc>
                    <a:tc>
                      <a:txBody>
                        <a:bodyPr/>
                        <a:lstStyle/>
                        <a:p>
                          <a:pPr algn="ctr"/>
                          <a:r>
                            <a:rPr lang="zh-CN" altLang="en-US" sz="1600" dirty="0">
                              <a:latin typeface="微软雅黑" panose="020B0503020204020204" pitchFamily="34" charset="-122"/>
                              <a:ea typeface="微软雅黑" panose="020B0503020204020204" pitchFamily="34" charset="-122"/>
                            </a:rPr>
                            <a:t>体型</a:t>
                          </a:r>
                          <a:r>
                            <a:rPr lang="en-US" altLang="zh-CN" sz="1600" dirty="0">
                              <a:latin typeface="微软雅黑" panose="020B0503020204020204" pitchFamily="34" charset="-122"/>
                              <a:ea typeface="微软雅黑" panose="020B0503020204020204" pitchFamily="34" charset="-122"/>
                            </a:rPr>
                            <a:t>(</a:t>
                          </a:r>
                          <a14:m>
                            <m:oMath xmlns:m="http://schemas.openxmlformats.org/officeDocument/2006/math">
                              <m:sSub>
                                <m:sSubPr>
                                  <m:ctrlPr>
                                    <a:rPr lang="en-US" altLang="zh-CN" sz="1600" i="1" dirty="0" smtClean="0">
                                      <a:latin typeface="Cambria Math"/>
                                      <a:ea typeface="+mn-ea"/>
                                    </a:rPr>
                                  </m:ctrlPr>
                                </m:sSubPr>
                                <m:e>
                                  <m:r>
                                    <m:rPr>
                                      <m:sty m:val="p"/>
                                    </m:rPr>
                                    <a:rPr lang="en-US" altLang="zh-CN" sz="1600" i="1" dirty="0">
                                      <a:latin typeface="Cambria Math" panose="02040503050406030204" pitchFamily="18" charset="0"/>
                                      <a:ea typeface="+mn-ea"/>
                                    </a:rPr>
                                    <m:t>x</m:t>
                                  </m:r>
                                </m:e>
                                <m:sub>
                                  <m:r>
                                    <a:rPr lang="en-US" altLang="zh-CN" sz="1600" b="0" i="1" dirty="0" smtClean="0">
                                      <a:latin typeface="Cambria Math" panose="02040503050406030204" pitchFamily="18" charset="0"/>
                                      <a:ea typeface="+mn-ea"/>
                                    </a:rPr>
                                    <m:t>1</m:t>
                                  </m:r>
                                </m:sub>
                              </m:sSub>
                            </m:oMath>
                          </a14:m>
                          <a:r>
                            <a:rPr lang="en-US" altLang="zh-CN" sz="1600" dirty="0">
                              <a:latin typeface="微软雅黑" panose="020B0503020204020204" pitchFamily="34" charset="-122"/>
                              <a:ea typeface="微软雅黑" panose="020B0503020204020204" pitchFamily="34" charset="-122"/>
                            </a:rPr>
                            <a:t>)</a:t>
                          </a:r>
                          <a:endParaRPr lang="zh-CN" altLang="en-US" sz="1600" dirty="0">
                            <a:latin typeface="微软雅黑" panose="020B0503020204020204" pitchFamily="34" charset="-122"/>
                            <a:ea typeface="微软雅黑" panose="020B0503020204020204" pitchFamily="34" charset="-122"/>
                          </a:endParaRPr>
                        </a:p>
                      </a:txBody>
                      <a:tcPr marL="81176" marR="81176" marT="40588" marB="40588" anchor="ctr"/>
                    </a:tc>
                    <a:tc>
                      <a:txBody>
                        <a:bodyPr/>
                        <a:lstStyle/>
                        <a:p>
                          <a:pPr algn="ctr"/>
                          <a:r>
                            <a:rPr lang="zh-CN" altLang="en-US" sz="1600" dirty="0">
                              <a:latin typeface="微软雅黑" panose="020B0503020204020204" pitchFamily="34" charset="-122"/>
                              <a:ea typeface="微软雅黑" panose="020B0503020204020204" pitchFamily="34" charset="-122"/>
                            </a:rPr>
                            <a:t>毛发</a:t>
                          </a:r>
                          <a:r>
                            <a:rPr lang="en-US" altLang="zh-CN" sz="1600" dirty="0">
                              <a:latin typeface="微软雅黑" panose="020B0503020204020204" pitchFamily="34" charset="-122"/>
                              <a:ea typeface="微软雅黑" panose="020B0503020204020204" pitchFamily="34" charset="-122"/>
                            </a:rPr>
                            <a:t>(</a:t>
                          </a:r>
                          <a14:m>
                            <m:oMath xmlns:m="http://schemas.openxmlformats.org/officeDocument/2006/math">
                              <m:sSub>
                                <m:sSubPr>
                                  <m:ctrlPr>
                                    <a:rPr lang="en-US" altLang="zh-CN" sz="1600" i="1" dirty="0" smtClean="0">
                                      <a:latin typeface="Cambria Math"/>
                                      <a:ea typeface="+mn-ea"/>
                                    </a:rPr>
                                  </m:ctrlPr>
                                </m:sSubPr>
                                <m:e>
                                  <m:r>
                                    <m:rPr>
                                      <m:sty m:val="p"/>
                                    </m:rPr>
                                    <a:rPr lang="en-US" altLang="zh-CN" sz="1600" i="1" dirty="0">
                                      <a:latin typeface="Cambria Math" panose="02040503050406030204" pitchFamily="18" charset="0"/>
                                      <a:ea typeface="+mn-ea"/>
                                    </a:rPr>
                                    <m:t>x</m:t>
                                  </m:r>
                                </m:e>
                                <m:sub>
                                  <m:r>
                                    <a:rPr lang="en-US" altLang="zh-CN" sz="1600" b="0" i="1" dirty="0" smtClean="0">
                                      <a:latin typeface="Cambria Math" panose="02040503050406030204" pitchFamily="18" charset="0"/>
                                      <a:ea typeface="+mn-ea"/>
                                    </a:rPr>
                                    <m:t>2</m:t>
                                  </m:r>
                                </m:sub>
                              </m:sSub>
                            </m:oMath>
                          </a14:m>
                          <a:r>
                            <a:rPr lang="en-US" altLang="zh-CN" sz="1600" dirty="0">
                              <a:latin typeface="微软雅黑" panose="020B0503020204020204" pitchFamily="34" charset="-122"/>
                              <a:ea typeface="微软雅黑" panose="020B0503020204020204" pitchFamily="34" charset="-122"/>
                            </a:rPr>
                            <a:t>)</a:t>
                          </a:r>
                          <a:endParaRPr lang="zh-CN" altLang="en-US" sz="1600" dirty="0">
                            <a:latin typeface="微软雅黑" panose="020B0503020204020204" pitchFamily="34" charset="-122"/>
                            <a:ea typeface="微软雅黑" panose="020B0503020204020204" pitchFamily="34" charset="-122"/>
                          </a:endParaRPr>
                        </a:p>
                      </a:txBody>
                      <a:tcPr marL="81176" marR="81176" marT="40588" marB="40588" anchor="ctr"/>
                    </a:tc>
                    <a:tc>
                      <a:txBody>
                        <a:bodyPr/>
                        <a:lstStyle/>
                        <a:p>
                          <a:pPr algn="ctr"/>
                          <a:r>
                            <a:rPr lang="zh-CN" altLang="en-US" sz="1600" dirty="0">
                              <a:latin typeface="微软雅黑" panose="020B0503020204020204" pitchFamily="34" charset="-122"/>
                              <a:ea typeface="微软雅黑" panose="020B0503020204020204" pitchFamily="34" charset="-122"/>
                            </a:rPr>
                            <a:t>特点</a:t>
                          </a:r>
                          <a:r>
                            <a:rPr lang="en-US" altLang="zh-CN" sz="1600" dirty="0">
                              <a:latin typeface="微软雅黑" panose="020B0503020204020204" pitchFamily="34" charset="-122"/>
                              <a:ea typeface="微软雅黑" panose="020B0503020204020204" pitchFamily="34" charset="-122"/>
                            </a:rPr>
                            <a:t>(</a:t>
                          </a:r>
                          <a14:m>
                            <m:oMath xmlns:m="http://schemas.openxmlformats.org/officeDocument/2006/math">
                              <m:sSub>
                                <m:sSubPr>
                                  <m:ctrlPr>
                                    <a:rPr lang="en-US" altLang="zh-CN" sz="1600" i="1" dirty="0" smtClean="0">
                                      <a:latin typeface="Cambria Math"/>
                                      <a:ea typeface="+mn-ea"/>
                                    </a:rPr>
                                  </m:ctrlPr>
                                </m:sSubPr>
                                <m:e>
                                  <m:r>
                                    <m:rPr>
                                      <m:sty m:val="p"/>
                                    </m:rPr>
                                    <a:rPr lang="en-US" altLang="zh-CN" sz="1600" i="1" dirty="0">
                                      <a:latin typeface="Cambria Math"/>
                                      <a:ea typeface="+mn-ea"/>
                                    </a:rPr>
                                    <m:t>x</m:t>
                                  </m:r>
                                </m:e>
                                <m:sub>
                                  <m:r>
                                    <a:rPr lang="en-US" altLang="zh-CN" sz="1600" b="0" i="1" dirty="0" smtClean="0">
                                      <a:latin typeface="Cambria Math"/>
                                      <a:ea typeface="+mn-ea"/>
                                    </a:rPr>
                                    <m:t>3</m:t>
                                  </m:r>
                                </m:sub>
                              </m:sSub>
                            </m:oMath>
                          </a14:m>
                          <a:r>
                            <a:rPr lang="en-US" altLang="zh-CN" sz="1600" dirty="0">
                              <a:latin typeface="微软雅黑" panose="020B0503020204020204" pitchFamily="34" charset="-122"/>
                              <a:ea typeface="微软雅黑" panose="020B0503020204020204" pitchFamily="34" charset="-122"/>
                            </a:rPr>
                            <a:t>)</a:t>
                          </a:r>
                          <a:endParaRPr lang="zh-CN" altLang="en-US" sz="1600" dirty="0">
                            <a:latin typeface="微软雅黑" panose="020B0503020204020204" pitchFamily="34" charset="-122"/>
                            <a:ea typeface="微软雅黑" panose="020B0503020204020204" pitchFamily="34" charset="-122"/>
                          </a:endParaRPr>
                        </a:p>
                      </a:txBody>
                      <a:tcPr marL="81176" marR="81176" marT="40588" marB="40588" anchor="ctr"/>
                    </a:tc>
                    <a:tc>
                      <a:txBody>
                        <a:bodyPr/>
                        <a:lstStyle/>
                        <a:p>
                          <a:pPr algn="ctr"/>
                          <a:r>
                            <a:rPr lang="zh-CN" altLang="en-US" sz="1600" dirty="0">
                              <a:latin typeface="微软雅黑" panose="020B0503020204020204" pitchFamily="34" charset="-122"/>
                              <a:ea typeface="微软雅黑" panose="020B0503020204020204" pitchFamily="34" charset="-122"/>
                            </a:rPr>
                            <a:t>品种</a:t>
                          </a:r>
                          <a:endParaRPr lang="en-US" altLang="zh-CN" sz="1600" dirty="0">
                            <a:latin typeface="微软雅黑" panose="020B0503020204020204" pitchFamily="34" charset="-122"/>
                            <a:ea typeface="微软雅黑" panose="020B0503020204020204" pitchFamily="34" charset="-122"/>
                          </a:endParaRPr>
                        </a:p>
                        <a:p>
                          <a:pPr algn="ctr"/>
                          <a:r>
                            <a:rPr lang="zh-CN" altLang="en-US" sz="1600" dirty="0">
                              <a:latin typeface="微软雅黑" panose="020B0503020204020204" pitchFamily="34" charset="-122"/>
                              <a:ea typeface="微软雅黑" panose="020B0503020204020204" pitchFamily="34" charset="-122"/>
                            </a:rPr>
                            <a:t>（目标变量</a:t>
                          </a:r>
                          <a:r>
                            <a:rPr lang="en-US" altLang="zh-CN" sz="1600" dirty="0">
                              <a:latin typeface="微软雅黑" panose="020B0503020204020204" pitchFamily="34" charset="-122"/>
                              <a:ea typeface="微软雅黑" panose="020B0503020204020204" pitchFamily="34" charset="-122"/>
                            </a:rPr>
                            <a:t>y</a:t>
                          </a:r>
                          <a:r>
                            <a:rPr lang="zh-CN" altLang="en-US" sz="1600" dirty="0">
                              <a:latin typeface="微软雅黑" panose="020B0503020204020204" pitchFamily="34" charset="-122"/>
                              <a:ea typeface="微软雅黑" panose="020B0503020204020204" pitchFamily="34" charset="-122"/>
                            </a:rPr>
                            <a:t>）</a:t>
                          </a:r>
                        </a:p>
                      </a:txBody>
                      <a:tcPr marL="0" marR="0" marT="40588" marB="40588" anchor="ctr" anchorCtr="1">
                        <a:solidFill>
                          <a:schemeClr val="accent1">
                            <a:lumMod val="20000"/>
                            <a:lumOff val="80000"/>
                          </a:schemeClr>
                        </a:solidFill>
                      </a:tcPr>
                    </a:tc>
                    <a:extLst>
                      <a:ext uri="{0D108BD9-81ED-4DB2-BD59-A6C34878D82A}">
                        <a16:rowId xmlns="" xmlns:a16="http://schemas.microsoft.com/office/drawing/2014/main" val="2343299043"/>
                      </a:ext>
                    </a:extLst>
                  </a:tr>
                  <a:tr h="329215">
                    <a:tc>
                      <a:txBody>
                        <a:bodyPr/>
                        <a:lstStyle/>
                        <a:p>
                          <a:pPr algn="ctr"/>
                          <a:r>
                            <a:rPr lang="en-US" altLang="zh-CN" sz="1600" dirty="0">
                              <a:latin typeface="微软雅黑" panose="020B0503020204020204" pitchFamily="34" charset="-122"/>
                              <a:ea typeface="微软雅黑" panose="020B0503020204020204" pitchFamily="34" charset="-122"/>
                            </a:rPr>
                            <a:t>1</a:t>
                          </a:r>
                          <a:endParaRPr lang="zh-CN" altLang="en-US" sz="1600" dirty="0">
                            <a:latin typeface="微软雅黑" panose="020B0503020204020204" pitchFamily="34" charset="-122"/>
                            <a:ea typeface="微软雅黑" panose="020B0503020204020204" pitchFamily="34" charset="-122"/>
                          </a:endParaRPr>
                        </a:p>
                      </a:txBody>
                      <a:tcPr marL="81176" marR="81176" marT="40588" marB="40588"/>
                    </a:tc>
                    <a:tc>
                      <a:txBody>
                        <a:bodyPr/>
                        <a:lstStyle/>
                        <a:p>
                          <a:pPr algn="ctr"/>
                          <a:r>
                            <a:rPr lang="zh-CN" altLang="en-US" sz="1600" dirty="0">
                              <a:latin typeface="微软雅黑" panose="020B0503020204020204" pitchFamily="34" charset="-122"/>
                              <a:ea typeface="微软雅黑" panose="020B0503020204020204" pitchFamily="34" charset="-122"/>
                            </a:rPr>
                            <a:t>大</a:t>
                          </a:r>
                        </a:p>
                      </a:txBody>
                      <a:tcPr marL="81176" marR="81176" marT="40588" marB="40588"/>
                    </a:tc>
                    <a:tc>
                      <a:txBody>
                        <a:bodyPr/>
                        <a:lstStyle/>
                        <a:p>
                          <a:pPr algn="ctr"/>
                          <a:r>
                            <a:rPr lang="zh-CN" altLang="en-US" sz="1600" dirty="0">
                              <a:latin typeface="微软雅黑" panose="020B0503020204020204" pitchFamily="34" charset="-122"/>
                              <a:ea typeface="微软雅黑" panose="020B0503020204020204" pitchFamily="34" charset="-122"/>
                            </a:rPr>
                            <a:t>长</a:t>
                          </a:r>
                        </a:p>
                      </a:txBody>
                      <a:tcPr marL="81176" marR="81176" marT="40588" marB="40588"/>
                    </a:tc>
                    <a:tc>
                      <a:txBody>
                        <a:bodyPr/>
                        <a:lstStyle/>
                        <a:p>
                          <a:pPr algn="ctr"/>
                          <a:r>
                            <a:rPr lang="zh-CN" altLang="en-US" sz="1600" dirty="0">
                              <a:latin typeface="微软雅黑" panose="020B0503020204020204" pitchFamily="34" charset="-122"/>
                              <a:ea typeface="微软雅黑" panose="020B0503020204020204" pitchFamily="34" charset="-122"/>
                            </a:rPr>
                            <a:t>友善</a:t>
                          </a:r>
                        </a:p>
                      </a:txBody>
                      <a:tcPr marL="81176" marR="81176" marT="40588" marB="40588"/>
                    </a:tc>
                    <a:tc>
                      <a:txBody>
                        <a:bodyPr/>
                        <a:lstStyle/>
                        <a:p>
                          <a:pPr algn="ctr"/>
                          <a:r>
                            <a:rPr lang="zh-CN" altLang="en-US" sz="1600" dirty="0">
                              <a:latin typeface="微软雅黑" panose="020B0503020204020204" pitchFamily="34" charset="-122"/>
                              <a:ea typeface="微软雅黑" panose="020B0503020204020204" pitchFamily="34" charset="-122"/>
                            </a:rPr>
                            <a:t>阿拉斯加</a:t>
                          </a:r>
                        </a:p>
                      </a:txBody>
                      <a:tcPr marL="81176" marR="81176" marT="40588" marB="40588">
                        <a:solidFill>
                          <a:schemeClr val="accent1">
                            <a:lumMod val="20000"/>
                            <a:lumOff val="80000"/>
                          </a:schemeClr>
                        </a:solidFill>
                      </a:tcPr>
                    </a:tc>
                    <a:extLst>
                      <a:ext uri="{0D108BD9-81ED-4DB2-BD59-A6C34878D82A}">
                        <a16:rowId xmlns="" xmlns:a16="http://schemas.microsoft.com/office/drawing/2014/main" val="3357602454"/>
                      </a:ext>
                    </a:extLst>
                  </a:tr>
                  <a:tr h="329215">
                    <a:tc>
                      <a:txBody>
                        <a:bodyPr/>
                        <a:lstStyle/>
                        <a:p>
                          <a:pPr algn="ctr"/>
                          <a:r>
                            <a:rPr lang="en-US" altLang="zh-CN" sz="1600" dirty="0">
                              <a:latin typeface="微软雅黑" panose="020B0503020204020204" pitchFamily="34" charset="-122"/>
                              <a:ea typeface="微软雅黑" panose="020B0503020204020204" pitchFamily="34" charset="-122"/>
                            </a:rPr>
                            <a:t>2</a:t>
                          </a:r>
                          <a:endParaRPr lang="zh-CN" altLang="en-US" sz="1600" dirty="0">
                            <a:latin typeface="微软雅黑" panose="020B0503020204020204" pitchFamily="34" charset="-122"/>
                            <a:ea typeface="微软雅黑" panose="020B0503020204020204" pitchFamily="34" charset="-122"/>
                          </a:endParaRPr>
                        </a:p>
                      </a:txBody>
                      <a:tcPr marL="81176" marR="81176" marT="40588" marB="40588"/>
                    </a:tc>
                    <a:tc>
                      <a:txBody>
                        <a:bodyPr/>
                        <a:lstStyle/>
                        <a:p>
                          <a:pPr algn="ctr"/>
                          <a:r>
                            <a:rPr lang="zh-CN" altLang="en-US" sz="1600" dirty="0">
                              <a:latin typeface="微软雅黑" panose="020B0503020204020204" pitchFamily="34" charset="-122"/>
                              <a:ea typeface="微软雅黑" panose="020B0503020204020204" pitchFamily="34" charset="-122"/>
                            </a:rPr>
                            <a:t>中</a:t>
                          </a:r>
                        </a:p>
                      </a:txBody>
                      <a:tcPr marL="81176" marR="81176" marT="40588" marB="40588"/>
                    </a:tc>
                    <a:tc>
                      <a:txBody>
                        <a:bodyPr/>
                        <a:lstStyle/>
                        <a:p>
                          <a:pPr algn="ctr"/>
                          <a:r>
                            <a:rPr lang="zh-CN" altLang="en-US" sz="1600" dirty="0">
                              <a:latin typeface="微软雅黑" panose="020B0503020204020204" pitchFamily="34" charset="-122"/>
                              <a:ea typeface="微软雅黑" panose="020B0503020204020204" pitchFamily="34" charset="-122"/>
                            </a:rPr>
                            <a:t>中</a:t>
                          </a:r>
                        </a:p>
                      </a:txBody>
                      <a:tcPr marL="81176" marR="81176" marT="40588" marB="40588"/>
                    </a:tc>
                    <a:tc>
                      <a:txBody>
                        <a:bodyPr/>
                        <a:lstStyle/>
                        <a:p>
                          <a:pPr algn="ctr"/>
                          <a:r>
                            <a:rPr lang="zh-CN" altLang="en-US" sz="1600" dirty="0">
                              <a:latin typeface="微软雅黑" panose="020B0503020204020204" pitchFamily="34" charset="-122"/>
                              <a:ea typeface="微软雅黑" panose="020B0503020204020204" pitchFamily="34" charset="-122"/>
                            </a:rPr>
                            <a:t>搞笑</a:t>
                          </a:r>
                        </a:p>
                      </a:txBody>
                      <a:tcPr marL="81176" marR="81176" marT="40588" marB="40588"/>
                    </a:tc>
                    <a:tc>
                      <a:txBody>
                        <a:bodyPr/>
                        <a:lstStyle/>
                        <a:p>
                          <a:pPr algn="ctr"/>
                          <a:r>
                            <a:rPr lang="zh-CN" altLang="en-US" sz="1600" dirty="0">
                              <a:latin typeface="微软雅黑" panose="020B0503020204020204" pitchFamily="34" charset="-122"/>
                              <a:ea typeface="微软雅黑" panose="020B0503020204020204" pitchFamily="34" charset="-122"/>
                            </a:rPr>
                            <a:t>哈士奇</a:t>
                          </a:r>
                        </a:p>
                      </a:txBody>
                      <a:tcPr marL="81176" marR="81176" marT="40588" marB="40588">
                        <a:solidFill>
                          <a:schemeClr val="accent1">
                            <a:lumMod val="20000"/>
                            <a:lumOff val="80000"/>
                          </a:schemeClr>
                        </a:solidFill>
                      </a:tcPr>
                    </a:tc>
                    <a:extLst>
                      <a:ext uri="{0D108BD9-81ED-4DB2-BD59-A6C34878D82A}">
                        <a16:rowId xmlns="" xmlns:a16="http://schemas.microsoft.com/office/drawing/2014/main" val="308803370"/>
                      </a:ext>
                    </a:extLst>
                  </a:tr>
                  <a:tr h="329215">
                    <a:tc>
                      <a:txBody>
                        <a:bodyPr/>
                        <a:lstStyle/>
                        <a:p>
                          <a:pPr algn="ctr"/>
                          <a:r>
                            <a:rPr lang="en-US" altLang="zh-CN" sz="1600" dirty="0">
                              <a:latin typeface="微软雅黑" panose="020B0503020204020204" pitchFamily="34" charset="-122"/>
                              <a:ea typeface="微软雅黑" panose="020B0503020204020204" pitchFamily="34" charset="-122"/>
                            </a:rPr>
                            <a:t>3</a:t>
                          </a:r>
                          <a:endParaRPr lang="zh-CN" altLang="en-US" sz="1600" dirty="0">
                            <a:latin typeface="微软雅黑" panose="020B0503020204020204" pitchFamily="34" charset="-122"/>
                            <a:ea typeface="微软雅黑" panose="020B0503020204020204" pitchFamily="34" charset="-122"/>
                          </a:endParaRPr>
                        </a:p>
                      </a:txBody>
                      <a:tcPr marL="81176" marR="81176" marT="40588" marB="40588"/>
                    </a:tc>
                    <a:tc>
                      <a:txBody>
                        <a:bodyPr/>
                        <a:lstStyle/>
                        <a:p>
                          <a:pPr algn="ctr"/>
                          <a:r>
                            <a:rPr lang="zh-CN" altLang="en-US" sz="1600" dirty="0">
                              <a:latin typeface="微软雅黑" panose="020B0503020204020204" pitchFamily="34" charset="-122"/>
                              <a:ea typeface="微软雅黑" panose="020B0503020204020204" pitchFamily="34" charset="-122"/>
                            </a:rPr>
                            <a:t>中</a:t>
                          </a:r>
                        </a:p>
                      </a:txBody>
                      <a:tcPr marL="81176" marR="81176" marT="40588" marB="40588"/>
                    </a:tc>
                    <a:tc>
                      <a:txBody>
                        <a:bodyPr/>
                        <a:lstStyle/>
                        <a:p>
                          <a:pPr algn="ctr"/>
                          <a:r>
                            <a:rPr lang="zh-CN" altLang="en-US" sz="1600" dirty="0">
                              <a:latin typeface="微软雅黑" panose="020B0503020204020204" pitchFamily="34" charset="-122"/>
                              <a:ea typeface="微软雅黑" panose="020B0503020204020204" pitchFamily="34" charset="-122"/>
                            </a:rPr>
                            <a:t>中</a:t>
                          </a:r>
                        </a:p>
                      </a:txBody>
                      <a:tcPr marL="81176" marR="81176" marT="40588" marB="40588"/>
                    </a:tc>
                    <a:tc>
                      <a:txBody>
                        <a:bodyPr/>
                        <a:lstStyle/>
                        <a:p>
                          <a:pPr algn="ctr"/>
                          <a:r>
                            <a:rPr lang="zh-CN" altLang="en-US" sz="1600" dirty="0">
                              <a:latin typeface="微软雅黑" panose="020B0503020204020204" pitchFamily="34" charset="-122"/>
                              <a:ea typeface="微软雅黑" panose="020B0503020204020204" pitchFamily="34" charset="-122"/>
                            </a:rPr>
                            <a:t>友善</a:t>
                          </a:r>
                        </a:p>
                      </a:txBody>
                      <a:tcPr marL="81176" marR="81176" marT="40588" marB="40588"/>
                    </a:tc>
                    <a:tc>
                      <a:txBody>
                        <a:bodyPr/>
                        <a:lstStyle/>
                        <a:p>
                          <a:pPr algn="ctr"/>
                          <a:r>
                            <a:rPr lang="zh-CN" altLang="en-US" sz="1600" dirty="0">
                              <a:latin typeface="微软雅黑" panose="020B0503020204020204" pitchFamily="34" charset="-122"/>
                              <a:ea typeface="微软雅黑" panose="020B0503020204020204" pitchFamily="34" charset="-122"/>
                            </a:rPr>
                            <a:t>牧羊犬</a:t>
                          </a:r>
                        </a:p>
                      </a:txBody>
                      <a:tcPr marL="81176" marR="81176" marT="40588" marB="40588">
                        <a:solidFill>
                          <a:schemeClr val="accent1">
                            <a:lumMod val="20000"/>
                            <a:lumOff val="80000"/>
                          </a:schemeClr>
                        </a:solidFill>
                      </a:tcPr>
                    </a:tc>
                    <a:extLst>
                      <a:ext uri="{0D108BD9-81ED-4DB2-BD59-A6C34878D82A}">
                        <a16:rowId xmlns="" xmlns:a16="http://schemas.microsoft.com/office/drawing/2014/main" val="2407735725"/>
                      </a:ext>
                    </a:extLst>
                  </a:tr>
                  <a:tr h="329215">
                    <a:tc>
                      <a:txBody>
                        <a:bodyPr/>
                        <a:lstStyle/>
                        <a:p>
                          <a:pPr algn="ctr"/>
                          <a:r>
                            <a:rPr lang="en-US" altLang="zh-CN" sz="1600" dirty="0">
                              <a:latin typeface="微软雅黑" panose="020B0503020204020204" pitchFamily="34" charset="-122"/>
                              <a:ea typeface="微软雅黑" panose="020B0503020204020204" pitchFamily="34" charset="-122"/>
                            </a:rPr>
                            <a:t>4</a:t>
                          </a:r>
                          <a:endParaRPr lang="zh-CN" altLang="en-US" sz="1600" dirty="0">
                            <a:latin typeface="微软雅黑" panose="020B0503020204020204" pitchFamily="34" charset="-122"/>
                            <a:ea typeface="微软雅黑" panose="020B0503020204020204" pitchFamily="34" charset="-122"/>
                          </a:endParaRPr>
                        </a:p>
                      </a:txBody>
                      <a:tcPr marL="81176" marR="81176" marT="40588" marB="40588"/>
                    </a:tc>
                    <a:tc>
                      <a:txBody>
                        <a:bodyPr/>
                        <a:lstStyle/>
                        <a:p>
                          <a:pPr algn="ctr"/>
                          <a:r>
                            <a:rPr lang="zh-CN" altLang="en-US" sz="1600" dirty="0">
                              <a:latin typeface="微软雅黑" panose="020B0503020204020204" pitchFamily="34" charset="-122"/>
                              <a:ea typeface="微软雅黑" panose="020B0503020204020204" pitchFamily="34" charset="-122"/>
                            </a:rPr>
                            <a:t>小</a:t>
                          </a:r>
                        </a:p>
                      </a:txBody>
                      <a:tcPr marL="81176" marR="81176" marT="40588" marB="40588"/>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600" dirty="0">
                              <a:latin typeface="微软雅黑" panose="020B0503020204020204" pitchFamily="34" charset="-122"/>
                              <a:ea typeface="微软雅黑" panose="020B0503020204020204" pitchFamily="34" charset="-122"/>
                            </a:rPr>
                            <a:t>短</a:t>
                          </a:r>
                        </a:p>
                      </a:txBody>
                      <a:tcPr marL="81176" marR="81176" marT="40588" marB="40588"/>
                    </a:tc>
                    <a:tc>
                      <a:txBody>
                        <a:bodyPr/>
                        <a:lstStyle/>
                        <a:p>
                          <a:pPr algn="ctr"/>
                          <a:r>
                            <a:rPr lang="zh-CN" altLang="en-US" sz="1600" dirty="0">
                              <a:latin typeface="微软雅黑" panose="020B0503020204020204" pitchFamily="34" charset="-122"/>
                              <a:ea typeface="微软雅黑" panose="020B0503020204020204" pitchFamily="34" charset="-122"/>
                            </a:rPr>
                            <a:t>可爱</a:t>
                          </a:r>
                        </a:p>
                      </a:txBody>
                      <a:tcPr marL="81176" marR="81176" marT="40588" marB="40588"/>
                    </a:tc>
                    <a:tc>
                      <a:txBody>
                        <a:bodyPr/>
                        <a:lstStyle/>
                        <a:p>
                          <a:pPr algn="ctr"/>
                          <a:r>
                            <a:rPr lang="zh-CN" altLang="en-US" sz="1600" dirty="0">
                              <a:latin typeface="微软雅黑" panose="020B0503020204020204" pitchFamily="34" charset="-122"/>
                              <a:ea typeface="微软雅黑" panose="020B0503020204020204" pitchFamily="34" charset="-122"/>
                            </a:rPr>
                            <a:t>柯基</a:t>
                          </a:r>
                        </a:p>
                      </a:txBody>
                      <a:tcPr marL="81176" marR="81176" marT="40588" marB="40588">
                        <a:solidFill>
                          <a:schemeClr val="accent1">
                            <a:lumMod val="20000"/>
                            <a:lumOff val="80000"/>
                          </a:schemeClr>
                        </a:solidFill>
                      </a:tcPr>
                    </a:tc>
                    <a:extLst>
                      <a:ext uri="{0D108BD9-81ED-4DB2-BD59-A6C34878D82A}">
                        <a16:rowId xmlns="" xmlns:a16="http://schemas.microsoft.com/office/drawing/2014/main" val="2443615980"/>
                      </a:ext>
                    </a:extLst>
                  </a:tr>
                  <a:tr h="329215">
                    <a:tc>
                      <a:txBody>
                        <a:bodyPr/>
                        <a:lstStyle/>
                        <a:p>
                          <a:pPr algn="ctr"/>
                          <a:r>
                            <a:rPr lang="en-US" altLang="zh-CN" sz="1600" dirty="0">
                              <a:latin typeface="微软雅黑" panose="020B0503020204020204" pitchFamily="34" charset="-122"/>
                              <a:ea typeface="微软雅黑" panose="020B0503020204020204" pitchFamily="34" charset="-122"/>
                            </a:rPr>
                            <a:t>5</a:t>
                          </a:r>
                          <a:endParaRPr lang="zh-CN" altLang="en-US" sz="1600" dirty="0">
                            <a:latin typeface="微软雅黑" panose="020B0503020204020204" pitchFamily="34" charset="-122"/>
                            <a:ea typeface="微软雅黑" panose="020B0503020204020204" pitchFamily="34" charset="-122"/>
                          </a:endParaRPr>
                        </a:p>
                      </a:txBody>
                      <a:tcPr marL="81176" marR="81176" marT="40588" marB="40588"/>
                    </a:tc>
                    <a:tc>
                      <a:txBody>
                        <a:bodyPr/>
                        <a:lstStyle/>
                        <a:p>
                          <a:pPr algn="ctr"/>
                          <a:r>
                            <a:rPr lang="zh-CN" altLang="en-US" sz="1600" dirty="0">
                              <a:latin typeface="微软雅黑" panose="020B0503020204020204" pitchFamily="34" charset="-122"/>
                              <a:ea typeface="微软雅黑" panose="020B0503020204020204" pitchFamily="34" charset="-122"/>
                            </a:rPr>
                            <a:t>小</a:t>
                          </a:r>
                        </a:p>
                      </a:txBody>
                      <a:tcPr marL="81176" marR="81176" marT="40588" marB="40588"/>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600" dirty="0">
                              <a:latin typeface="微软雅黑" panose="020B0503020204020204" pitchFamily="34" charset="-122"/>
                              <a:ea typeface="微软雅黑" panose="020B0503020204020204" pitchFamily="34" charset="-122"/>
                            </a:rPr>
                            <a:t>短</a:t>
                          </a:r>
                        </a:p>
                      </a:txBody>
                      <a:tcPr marL="81176" marR="81176" marT="40588" marB="40588"/>
                    </a:tc>
                    <a:tc>
                      <a:txBody>
                        <a:bodyPr/>
                        <a:lstStyle/>
                        <a:p>
                          <a:pPr algn="ctr"/>
                          <a:r>
                            <a:rPr lang="zh-CN" altLang="en-US" sz="1600" dirty="0">
                              <a:latin typeface="微软雅黑" panose="020B0503020204020204" pitchFamily="34" charset="-122"/>
                              <a:ea typeface="微软雅黑" panose="020B0503020204020204" pitchFamily="34" charset="-122"/>
                            </a:rPr>
                            <a:t>搞笑</a:t>
                          </a:r>
                        </a:p>
                      </a:txBody>
                      <a:tcPr marL="81176" marR="81176" marT="40588" marB="40588"/>
                    </a:tc>
                    <a:tc>
                      <a:txBody>
                        <a:bodyPr/>
                        <a:lstStyle/>
                        <a:p>
                          <a:pPr algn="ctr"/>
                          <a:r>
                            <a:rPr lang="zh-CN" altLang="en-US" sz="1600" dirty="0">
                              <a:latin typeface="微软雅黑" panose="020B0503020204020204" pitchFamily="34" charset="-122"/>
                              <a:ea typeface="微软雅黑" panose="020B0503020204020204" pitchFamily="34" charset="-122"/>
                            </a:rPr>
                            <a:t>柯基</a:t>
                          </a:r>
                        </a:p>
                      </a:txBody>
                      <a:tcPr marL="81176" marR="81176" marT="40588" marB="40588">
                        <a:solidFill>
                          <a:schemeClr val="accent1">
                            <a:lumMod val="20000"/>
                            <a:lumOff val="80000"/>
                          </a:schemeClr>
                        </a:solidFill>
                      </a:tcPr>
                    </a:tc>
                    <a:extLst>
                      <a:ext uri="{0D108BD9-81ED-4DB2-BD59-A6C34878D82A}">
                        <a16:rowId xmlns="" xmlns:a16="http://schemas.microsoft.com/office/drawing/2014/main" val="2841774916"/>
                      </a:ext>
                    </a:extLst>
                  </a:tr>
                  <a:tr h="329215">
                    <a:tc>
                      <a:txBody>
                        <a:bodyPr/>
                        <a:lstStyle/>
                        <a:p>
                          <a:pPr algn="ctr"/>
                          <a:r>
                            <a:rPr lang="en-US" altLang="zh-CN" sz="1600" dirty="0">
                              <a:latin typeface="微软雅黑" panose="020B0503020204020204" pitchFamily="34" charset="-122"/>
                              <a:ea typeface="微软雅黑" panose="020B0503020204020204" pitchFamily="34" charset="-122"/>
                            </a:rPr>
                            <a:t>……</a:t>
                          </a:r>
                          <a:endParaRPr lang="zh-CN" altLang="en-US" sz="1600" dirty="0">
                            <a:latin typeface="微软雅黑" panose="020B0503020204020204" pitchFamily="34" charset="-122"/>
                            <a:ea typeface="微软雅黑" panose="020B0503020204020204" pitchFamily="34" charset="-122"/>
                          </a:endParaRPr>
                        </a:p>
                      </a:txBody>
                      <a:tcPr marL="81176" marR="81176" marT="40588" marB="40588"/>
                    </a:tc>
                    <a:tc>
                      <a:txBody>
                        <a:bodyPr/>
                        <a:lstStyle/>
                        <a:p>
                          <a:pPr algn="ctr"/>
                          <a:r>
                            <a:rPr lang="en-US" altLang="zh-CN" sz="1600" dirty="0">
                              <a:latin typeface="微软雅黑" panose="020B0503020204020204" pitchFamily="34" charset="-122"/>
                              <a:ea typeface="微软雅黑" panose="020B0503020204020204" pitchFamily="34" charset="-122"/>
                            </a:rPr>
                            <a:t>……</a:t>
                          </a:r>
                          <a:endParaRPr lang="zh-CN" altLang="en-US" sz="1600" dirty="0">
                            <a:latin typeface="微软雅黑" panose="020B0503020204020204" pitchFamily="34" charset="-122"/>
                            <a:ea typeface="微软雅黑" panose="020B0503020204020204" pitchFamily="34" charset="-122"/>
                          </a:endParaRPr>
                        </a:p>
                      </a:txBody>
                      <a:tcPr marL="81176" marR="81176" marT="40588" marB="40588"/>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a:latin typeface="微软雅黑" panose="020B0503020204020204" pitchFamily="34" charset="-122"/>
                              <a:ea typeface="微软雅黑" panose="020B0503020204020204" pitchFamily="34" charset="-122"/>
                            </a:rPr>
                            <a:t>……</a:t>
                          </a:r>
                          <a:endParaRPr lang="zh-CN" altLang="en-US" sz="1600" dirty="0">
                            <a:latin typeface="微软雅黑" panose="020B0503020204020204" pitchFamily="34" charset="-122"/>
                            <a:ea typeface="微软雅黑" panose="020B0503020204020204" pitchFamily="34" charset="-122"/>
                          </a:endParaRPr>
                        </a:p>
                      </a:txBody>
                      <a:tcPr marL="81176" marR="81176" marT="40588" marB="40588"/>
                    </a:tc>
                    <a:tc>
                      <a:txBody>
                        <a:bodyPr/>
                        <a:lstStyle/>
                        <a:p>
                          <a:pPr algn="ctr"/>
                          <a:r>
                            <a:rPr lang="en-US" altLang="zh-CN" sz="1600" dirty="0">
                              <a:latin typeface="微软雅黑" panose="020B0503020204020204" pitchFamily="34" charset="-122"/>
                              <a:ea typeface="微软雅黑" panose="020B0503020204020204" pitchFamily="34" charset="-122"/>
                            </a:rPr>
                            <a:t>……</a:t>
                          </a:r>
                          <a:endParaRPr lang="zh-CN" altLang="en-US" sz="1600" dirty="0">
                            <a:latin typeface="微软雅黑" panose="020B0503020204020204" pitchFamily="34" charset="-122"/>
                            <a:ea typeface="微软雅黑" panose="020B0503020204020204" pitchFamily="34" charset="-122"/>
                          </a:endParaRPr>
                        </a:p>
                      </a:txBody>
                      <a:tcPr marL="81176" marR="81176" marT="40588" marB="40588"/>
                    </a:tc>
                    <a:tc>
                      <a:txBody>
                        <a:bodyPr/>
                        <a:lstStyle/>
                        <a:p>
                          <a:pPr algn="ctr"/>
                          <a:r>
                            <a:rPr lang="en-US" altLang="zh-CN" sz="1600" dirty="0">
                              <a:latin typeface="微软雅黑" panose="020B0503020204020204" pitchFamily="34" charset="-122"/>
                              <a:ea typeface="微软雅黑" panose="020B0503020204020204" pitchFamily="34" charset="-122"/>
                            </a:rPr>
                            <a:t>……</a:t>
                          </a:r>
                          <a:endParaRPr lang="zh-CN" altLang="en-US" sz="1600" dirty="0">
                            <a:latin typeface="微软雅黑" panose="020B0503020204020204" pitchFamily="34" charset="-122"/>
                            <a:ea typeface="微软雅黑" panose="020B0503020204020204" pitchFamily="34" charset="-122"/>
                          </a:endParaRPr>
                        </a:p>
                      </a:txBody>
                      <a:tcPr marL="81176" marR="81176" marT="40588" marB="40588">
                        <a:solidFill>
                          <a:schemeClr val="accent1">
                            <a:lumMod val="20000"/>
                            <a:lumOff val="80000"/>
                          </a:schemeClr>
                        </a:solidFill>
                      </a:tcPr>
                    </a:tc>
                    <a:extLst>
                      <a:ext uri="{0D108BD9-81ED-4DB2-BD59-A6C34878D82A}">
                        <a16:rowId xmlns="" xmlns:a16="http://schemas.microsoft.com/office/drawing/2014/main" val="2413863122"/>
                      </a:ext>
                    </a:extLst>
                  </a:tr>
                </a:tbl>
              </a:graphicData>
            </a:graphic>
          </p:graphicFrame>
        </mc:Choice>
        <mc:Fallback xmlns="">
          <p:graphicFrame>
            <p:nvGraphicFramePr>
              <p:cNvPr id="4" name="表格 3">
                <a:extLst>
                  <a:ext uri="{FF2B5EF4-FFF2-40B4-BE49-F238E27FC236}">
                    <a16:creationId xmlns:a16="http://schemas.microsoft.com/office/drawing/2014/main" xmlns:a14="http://schemas.microsoft.com/office/drawing/2010/main" xmlns="" id="{AEAAF76D-FEC8-477D-91EC-1166BFCFBAA2}"/>
                  </a:ext>
                </a:extLst>
              </p:cNvPr>
              <p:cNvGraphicFramePr>
                <a:graphicFrameLocks noGrp="1"/>
              </p:cNvGraphicFramePr>
              <p:nvPr>
                <p:extLst>
                  <p:ext uri="{D42A27DB-BD31-4B8C-83A1-F6EECF244321}">
                    <p14:modId xmlns:p14="http://schemas.microsoft.com/office/powerpoint/2010/main" val="1623831252"/>
                  </p:ext>
                </p:extLst>
              </p:nvPr>
            </p:nvGraphicFramePr>
            <p:xfrm>
              <a:off x="808652" y="1445138"/>
              <a:ext cx="6513125" cy="2544146"/>
            </p:xfrm>
            <a:graphic>
              <a:graphicData uri="http://schemas.openxmlformats.org/drawingml/2006/table">
                <a:tbl>
                  <a:tblPr firstRow="1" bandRow="1">
                    <a:tableStyleId>{C083E6E3-FA7D-4D7B-A595-EF9225AFEA82}</a:tableStyleId>
                  </a:tblPr>
                  <a:tblGrid>
                    <a:gridCol w="1302625">
                      <a:extLst>
                        <a:ext uri="{9D8B030D-6E8A-4147-A177-3AD203B41FA5}">
                          <a16:colId xmlns:a16="http://schemas.microsoft.com/office/drawing/2014/main" xmlns:a14="http://schemas.microsoft.com/office/drawing/2010/main" xmlns="" val="1344647360"/>
                        </a:ext>
                      </a:extLst>
                    </a:gridCol>
                    <a:gridCol w="1302625">
                      <a:extLst>
                        <a:ext uri="{9D8B030D-6E8A-4147-A177-3AD203B41FA5}">
                          <a16:colId xmlns:a16="http://schemas.microsoft.com/office/drawing/2014/main" xmlns:a14="http://schemas.microsoft.com/office/drawing/2010/main" xmlns="" val="1076029965"/>
                        </a:ext>
                      </a:extLst>
                    </a:gridCol>
                    <a:gridCol w="1302625">
                      <a:extLst>
                        <a:ext uri="{9D8B030D-6E8A-4147-A177-3AD203B41FA5}">
                          <a16:colId xmlns:a16="http://schemas.microsoft.com/office/drawing/2014/main" xmlns:a14="http://schemas.microsoft.com/office/drawing/2010/main" xmlns="" val="1648129509"/>
                        </a:ext>
                      </a:extLst>
                    </a:gridCol>
                    <a:gridCol w="1302625">
                      <a:extLst>
                        <a:ext uri="{9D8B030D-6E8A-4147-A177-3AD203B41FA5}">
                          <a16:colId xmlns:a16="http://schemas.microsoft.com/office/drawing/2014/main" xmlns:a14="http://schemas.microsoft.com/office/drawing/2010/main" xmlns="" val="330538953"/>
                        </a:ext>
                      </a:extLst>
                    </a:gridCol>
                    <a:gridCol w="1302625">
                      <a:extLst>
                        <a:ext uri="{9D8B030D-6E8A-4147-A177-3AD203B41FA5}">
                          <a16:colId xmlns:a16="http://schemas.microsoft.com/office/drawing/2014/main" xmlns:a14="http://schemas.microsoft.com/office/drawing/2010/main" xmlns="" val="2736091884"/>
                        </a:ext>
                      </a:extLst>
                    </a:gridCol>
                  </a:tblGrid>
                  <a:tr h="568856">
                    <a:tc>
                      <a:txBody>
                        <a:bodyPr/>
                        <a:lstStyle/>
                        <a:p>
                          <a:pPr algn="ctr"/>
                          <a:r>
                            <a:rPr lang="zh-CN" altLang="en-US" sz="1600" dirty="0">
                              <a:latin typeface="微软雅黑" panose="020B0503020204020204" pitchFamily="34" charset="-122"/>
                              <a:ea typeface="微软雅黑" panose="020B0503020204020204" pitchFamily="34" charset="-122"/>
                            </a:rPr>
                            <a:t>序号</a:t>
                          </a:r>
                        </a:p>
                      </a:txBody>
                      <a:tcPr marL="81176" marR="81176" marT="40588" marB="40588" anchor="ctr"/>
                    </a:tc>
                    <a:tc>
                      <a:txBody>
                        <a:bodyPr/>
                        <a:lstStyle/>
                        <a:p>
                          <a:endParaRPr lang="zh-CN"/>
                        </a:p>
                      </a:txBody>
                      <a:tcPr marL="81176" marR="81176" marT="40588" marB="40588" anchor="ctr">
                        <a:blipFill rotWithShape="1">
                          <a:blip r:embed="rId2"/>
                          <a:stretch>
                            <a:fillRect l="-100939" t="-4301" r="-301408" b="-363441"/>
                          </a:stretch>
                        </a:blipFill>
                      </a:tcPr>
                    </a:tc>
                    <a:tc>
                      <a:txBody>
                        <a:bodyPr/>
                        <a:lstStyle/>
                        <a:p>
                          <a:endParaRPr lang="zh-CN"/>
                        </a:p>
                      </a:txBody>
                      <a:tcPr marL="81176" marR="81176" marT="40588" marB="40588" anchor="ctr">
                        <a:blipFill rotWithShape="1">
                          <a:blip r:embed="rId2"/>
                          <a:stretch>
                            <a:fillRect l="-200000" t="-4301" r="-200000" b="-363441"/>
                          </a:stretch>
                        </a:blipFill>
                      </a:tcPr>
                    </a:tc>
                    <a:tc>
                      <a:txBody>
                        <a:bodyPr/>
                        <a:lstStyle/>
                        <a:p>
                          <a:endParaRPr lang="zh-CN"/>
                        </a:p>
                      </a:txBody>
                      <a:tcPr marL="81176" marR="81176" marT="40588" marB="40588" anchor="ctr">
                        <a:blipFill rotWithShape="1">
                          <a:blip r:embed="rId2"/>
                          <a:stretch>
                            <a:fillRect l="-301408" t="-4301" r="-100939" b="-363441"/>
                          </a:stretch>
                        </a:blipFill>
                      </a:tcPr>
                    </a:tc>
                    <a:tc>
                      <a:txBody>
                        <a:bodyPr/>
                        <a:lstStyle/>
                        <a:p>
                          <a:pPr algn="ctr"/>
                          <a:r>
                            <a:rPr lang="zh-CN" altLang="en-US" sz="1600" dirty="0">
                              <a:latin typeface="微软雅黑" panose="020B0503020204020204" pitchFamily="34" charset="-122"/>
                              <a:ea typeface="微软雅黑" panose="020B0503020204020204" pitchFamily="34" charset="-122"/>
                            </a:rPr>
                            <a:t>品种</a:t>
                          </a:r>
                          <a:endParaRPr lang="en-US" altLang="zh-CN" sz="1600" dirty="0">
                            <a:latin typeface="微软雅黑" panose="020B0503020204020204" pitchFamily="34" charset="-122"/>
                            <a:ea typeface="微软雅黑" panose="020B0503020204020204" pitchFamily="34" charset="-122"/>
                          </a:endParaRPr>
                        </a:p>
                        <a:p>
                          <a:pPr algn="ctr"/>
                          <a:r>
                            <a:rPr lang="zh-CN" altLang="en-US" sz="1600" dirty="0">
                              <a:latin typeface="微软雅黑" panose="020B0503020204020204" pitchFamily="34" charset="-122"/>
                              <a:ea typeface="微软雅黑" panose="020B0503020204020204" pitchFamily="34" charset="-122"/>
                            </a:rPr>
                            <a:t>（目标变量</a:t>
                          </a:r>
                          <a:r>
                            <a:rPr lang="en-US" altLang="zh-CN" sz="1600" dirty="0">
                              <a:latin typeface="微软雅黑" panose="020B0503020204020204" pitchFamily="34" charset="-122"/>
                              <a:ea typeface="微软雅黑" panose="020B0503020204020204" pitchFamily="34" charset="-122"/>
                            </a:rPr>
                            <a:t>y</a:t>
                          </a:r>
                          <a:r>
                            <a:rPr lang="zh-CN" altLang="en-US" sz="1600" dirty="0">
                              <a:latin typeface="微软雅黑" panose="020B0503020204020204" pitchFamily="34" charset="-122"/>
                              <a:ea typeface="微软雅黑" panose="020B0503020204020204" pitchFamily="34" charset="-122"/>
                            </a:rPr>
                            <a:t>）</a:t>
                          </a:r>
                        </a:p>
                      </a:txBody>
                      <a:tcPr marL="0" marR="0" marT="40588" marB="40588" anchor="ctr" anchorCtr="1">
                        <a:solidFill>
                          <a:schemeClr val="accent1">
                            <a:lumMod val="20000"/>
                            <a:lumOff val="80000"/>
                          </a:schemeClr>
                        </a:solidFill>
                      </a:tcPr>
                    </a:tc>
                    <a:extLst>
                      <a:ext uri="{0D108BD9-81ED-4DB2-BD59-A6C34878D82A}">
                        <a16:rowId xmlns:a16="http://schemas.microsoft.com/office/drawing/2014/main" xmlns:a14="http://schemas.microsoft.com/office/drawing/2010/main" xmlns="" val="2343299043"/>
                      </a:ext>
                    </a:extLst>
                  </a:tr>
                  <a:tr h="329215">
                    <a:tc>
                      <a:txBody>
                        <a:bodyPr/>
                        <a:lstStyle/>
                        <a:p>
                          <a:pPr algn="ctr"/>
                          <a:r>
                            <a:rPr lang="en-US" altLang="zh-CN" sz="1600" dirty="0">
                              <a:latin typeface="微软雅黑" panose="020B0503020204020204" pitchFamily="34" charset="-122"/>
                              <a:ea typeface="微软雅黑" panose="020B0503020204020204" pitchFamily="34" charset="-122"/>
                            </a:rPr>
                            <a:t>1</a:t>
                          </a:r>
                          <a:endParaRPr lang="zh-CN" altLang="en-US" sz="1600" dirty="0">
                            <a:latin typeface="微软雅黑" panose="020B0503020204020204" pitchFamily="34" charset="-122"/>
                            <a:ea typeface="微软雅黑" panose="020B0503020204020204" pitchFamily="34" charset="-122"/>
                          </a:endParaRPr>
                        </a:p>
                      </a:txBody>
                      <a:tcPr marL="81176" marR="81176" marT="40588" marB="40588"/>
                    </a:tc>
                    <a:tc>
                      <a:txBody>
                        <a:bodyPr/>
                        <a:lstStyle/>
                        <a:p>
                          <a:pPr algn="ctr"/>
                          <a:r>
                            <a:rPr lang="zh-CN" altLang="en-US" sz="1600" dirty="0">
                              <a:latin typeface="微软雅黑" panose="020B0503020204020204" pitchFamily="34" charset="-122"/>
                              <a:ea typeface="微软雅黑" panose="020B0503020204020204" pitchFamily="34" charset="-122"/>
                            </a:rPr>
                            <a:t>大</a:t>
                          </a:r>
                        </a:p>
                      </a:txBody>
                      <a:tcPr marL="81176" marR="81176" marT="40588" marB="40588"/>
                    </a:tc>
                    <a:tc>
                      <a:txBody>
                        <a:bodyPr/>
                        <a:lstStyle/>
                        <a:p>
                          <a:pPr algn="ctr"/>
                          <a:r>
                            <a:rPr lang="zh-CN" altLang="en-US" sz="1600" dirty="0">
                              <a:latin typeface="微软雅黑" panose="020B0503020204020204" pitchFamily="34" charset="-122"/>
                              <a:ea typeface="微软雅黑" panose="020B0503020204020204" pitchFamily="34" charset="-122"/>
                            </a:rPr>
                            <a:t>长</a:t>
                          </a:r>
                        </a:p>
                      </a:txBody>
                      <a:tcPr marL="81176" marR="81176" marT="40588" marB="40588"/>
                    </a:tc>
                    <a:tc>
                      <a:txBody>
                        <a:bodyPr/>
                        <a:lstStyle/>
                        <a:p>
                          <a:pPr algn="ctr"/>
                          <a:r>
                            <a:rPr lang="zh-CN" altLang="en-US" sz="1600" dirty="0">
                              <a:latin typeface="微软雅黑" panose="020B0503020204020204" pitchFamily="34" charset="-122"/>
                              <a:ea typeface="微软雅黑" panose="020B0503020204020204" pitchFamily="34" charset="-122"/>
                            </a:rPr>
                            <a:t>友善</a:t>
                          </a:r>
                        </a:p>
                      </a:txBody>
                      <a:tcPr marL="81176" marR="81176" marT="40588" marB="40588"/>
                    </a:tc>
                    <a:tc>
                      <a:txBody>
                        <a:bodyPr/>
                        <a:lstStyle/>
                        <a:p>
                          <a:pPr algn="ctr"/>
                          <a:r>
                            <a:rPr lang="zh-CN" altLang="en-US" sz="1600" dirty="0">
                              <a:latin typeface="微软雅黑" panose="020B0503020204020204" pitchFamily="34" charset="-122"/>
                              <a:ea typeface="微软雅黑" panose="020B0503020204020204" pitchFamily="34" charset="-122"/>
                            </a:rPr>
                            <a:t>阿拉斯加</a:t>
                          </a:r>
                        </a:p>
                      </a:txBody>
                      <a:tcPr marL="81176" marR="81176" marT="40588" marB="40588">
                        <a:solidFill>
                          <a:schemeClr val="accent1">
                            <a:lumMod val="20000"/>
                            <a:lumOff val="80000"/>
                          </a:schemeClr>
                        </a:solidFill>
                      </a:tcPr>
                    </a:tc>
                    <a:extLst>
                      <a:ext uri="{0D108BD9-81ED-4DB2-BD59-A6C34878D82A}">
                        <a16:rowId xmlns:a16="http://schemas.microsoft.com/office/drawing/2014/main" xmlns:a14="http://schemas.microsoft.com/office/drawing/2010/main" xmlns="" val="3357602454"/>
                      </a:ext>
                    </a:extLst>
                  </a:tr>
                  <a:tr h="329215">
                    <a:tc>
                      <a:txBody>
                        <a:bodyPr/>
                        <a:lstStyle/>
                        <a:p>
                          <a:pPr algn="ctr"/>
                          <a:r>
                            <a:rPr lang="en-US" altLang="zh-CN" sz="1600" dirty="0">
                              <a:latin typeface="微软雅黑" panose="020B0503020204020204" pitchFamily="34" charset="-122"/>
                              <a:ea typeface="微软雅黑" panose="020B0503020204020204" pitchFamily="34" charset="-122"/>
                            </a:rPr>
                            <a:t>2</a:t>
                          </a:r>
                          <a:endParaRPr lang="zh-CN" altLang="en-US" sz="1600" dirty="0">
                            <a:latin typeface="微软雅黑" panose="020B0503020204020204" pitchFamily="34" charset="-122"/>
                            <a:ea typeface="微软雅黑" panose="020B0503020204020204" pitchFamily="34" charset="-122"/>
                          </a:endParaRPr>
                        </a:p>
                      </a:txBody>
                      <a:tcPr marL="81176" marR="81176" marT="40588" marB="40588"/>
                    </a:tc>
                    <a:tc>
                      <a:txBody>
                        <a:bodyPr/>
                        <a:lstStyle/>
                        <a:p>
                          <a:pPr algn="ctr"/>
                          <a:r>
                            <a:rPr lang="zh-CN" altLang="en-US" sz="1600" dirty="0">
                              <a:latin typeface="微软雅黑" panose="020B0503020204020204" pitchFamily="34" charset="-122"/>
                              <a:ea typeface="微软雅黑" panose="020B0503020204020204" pitchFamily="34" charset="-122"/>
                            </a:rPr>
                            <a:t>中</a:t>
                          </a:r>
                        </a:p>
                      </a:txBody>
                      <a:tcPr marL="81176" marR="81176" marT="40588" marB="40588"/>
                    </a:tc>
                    <a:tc>
                      <a:txBody>
                        <a:bodyPr/>
                        <a:lstStyle/>
                        <a:p>
                          <a:pPr algn="ctr"/>
                          <a:r>
                            <a:rPr lang="zh-CN" altLang="en-US" sz="1600" dirty="0">
                              <a:latin typeface="微软雅黑" panose="020B0503020204020204" pitchFamily="34" charset="-122"/>
                              <a:ea typeface="微软雅黑" panose="020B0503020204020204" pitchFamily="34" charset="-122"/>
                            </a:rPr>
                            <a:t>中</a:t>
                          </a:r>
                        </a:p>
                      </a:txBody>
                      <a:tcPr marL="81176" marR="81176" marT="40588" marB="40588"/>
                    </a:tc>
                    <a:tc>
                      <a:txBody>
                        <a:bodyPr/>
                        <a:lstStyle/>
                        <a:p>
                          <a:pPr algn="ctr"/>
                          <a:r>
                            <a:rPr lang="zh-CN" altLang="en-US" sz="1600" dirty="0">
                              <a:latin typeface="微软雅黑" panose="020B0503020204020204" pitchFamily="34" charset="-122"/>
                              <a:ea typeface="微软雅黑" panose="020B0503020204020204" pitchFamily="34" charset="-122"/>
                            </a:rPr>
                            <a:t>搞笑</a:t>
                          </a:r>
                        </a:p>
                      </a:txBody>
                      <a:tcPr marL="81176" marR="81176" marT="40588" marB="40588"/>
                    </a:tc>
                    <a:tc>
                      <a:txBody>
                        <a:bodyPr/>
                        <a:lstStyle/>
                        <a:p>
                          <a:pPr algn="ctr"/>
                          <a:r>
                            <a:rPr lang="zh-CN" altLang="en-US" sz="1600" dirty="0">
                              <a:latin typeface="微软雅黑" panose="020B0503020204020204" pitchFamily="34" charset="-122"/>
                              <a:ea typeface="微软雅黑" panose="020B0503020204020204" pitchFamily="34" charset="-122"/>
                            </a:rPr>
                            <a:t>哈士奇</a:t>
                          </a:r>
                        </a:p>
                      </a:txBody>
                      <a:tcPr marL="81176" marR="81176" marT="40588" marB="40588">
                        <a:solidFill>
                          <a:schemeClr val="accent1">
                            <a:lumMod val="20000"/>
                            <a:lumOff val="80000"/>
                          </a:schemeClr>
                        </a:solidFill>
                      </a:tcPr>
                    </a:tc>
                    <a:extLst>
                      <a:ext uri="{0D108BD9-81ED-4DB2-BD59-A6C34878D82A}">
                        <a16:rowId xmlns:a16="http://schemas.microsoft.com/office/drawing/2014/main" xmlns:a14="http://schemas.microsoft.com/office/drawing/2010/main" xmlns="" val="308803370"/>
                      </a:ext>
                    </a:extLst>
                  </a:tr>
                  <a:tr h="329215">
                    <a:tc>
                      <a:txBody>
                        <a:bodyPr/>
                        <a:lstStyle/>
                        <a:p>
                          <a:pPr algn="ctr"/>
                          <a:r>
                            <a:rPr lang="en-US" altLang="zh-CN" sz="1600" dirty="0">
                              <a:latin typeface="微软雅黑" panose="020B0503020204020204" pitchFamily="34" charset="-122"/>
                              <a:ea typeface="微软雅黑" panose="020B0503020204020204" pitchFamily="34" charset="-122"/>
                            </a:rPr>
                            <a:t>3</a:t>
                          </a:r>
                          <a:endParaRPr lang="zh-CN" altLang="en-US" sz="1600" dirty="0">
                            <a:latin typeface="微软雅黑" panose="020B0503020204020204" pitchFamily="34" charset="-122"/>
                            <a:ea typeface="微软雅黑" panose="020B0503020204020204" pitchFamily="34" charset="-122"/>
                          </a:endParaRPr>
                        </a:p>
                      </a:txBody>
                      <a:tcPr marL="81176" marR="81176" marT="40588" marB="40588"/>
                    </a:tc>
                    <a:tc>
                      <a:txBody>
                        <a:bodyPr/>
                        <a:lstStyle/>
                        <a:p>
                          <a:pPr algn="ctr"/>
                          <a:r>
                            <a:rPr lang="zh-CN" altLang="en-US" sz="1600" dirty="0">
                              <a:latin typeface="微软雅黑" panose="020B0503020204020204" pitchFamily="34" charset="-122"/>
                              <a:ea typeface="微软雅黑" panose="020B0503020204020204" pitchFamily="34" charset="-122"/>
                            </a:rPr>
                            <a:t>中</a:t>
                          </a:r>
                        </a:p>
                      </a:txBody>
                      <a:tcPr marL="81176" marR="81176" marT="40588" marB="40588"/>
                    </a:tc>
                    <a:tc>
                      <a:txBody>
                        <a:bodyPr/>
                        <a:lstStyle/>
                        <a:p>
                          <a:pPr algn="ctr"/>
                          <a:r>
                            <a:rPr lang="zh-CN" altLang="en-US" sz="1600" dirty="0">
                              <a:latin typeface="微软雅黑" panose="020B0503020204020204" pitchFamily="34" charset="-122"/>
                              <a:ea typeface="微软雅黑" panose="020B0503020204020204" pitchFamily="34" charset="-122"/>
                            </a:rPr>
                            <a:t>中</a:t>
                          </a:r>
                        </a:p>
                      </a:txBody>
                      <a:tcPr marL="81176" marR="81176" marT="40588" marB="40588"/>
                    </a:tc>
                    <a:tc>
                      <a:txBody>
                        <a:bodyPr/>
                        <a:lstStyle/>
                        <a:p>
                          <a:pPr algn="ctr"/>
                          <a:r>
                            <a:rPr lang="zh-CN" altLang="en-US" sz="1600" dirty="0">
                              <a:latin typeface="微软雅黑" panose="020B0503020204020204" pitchFamily="34" charset="-122"/>
                              <a:ea typeface="微软雅黑" panose="020B0503020204020204" pitchFamily="34" charset="-122"/>
                            </a:rPr>
                            <a:t>友善</a:t>
                          </a:r>
                        </a:p>
                      </a:txBody>
                      <a:tcPr marL="81176" marR="81176" marT="40588" marB="40588"/>
                    </a:tc>
                    <a:tc>
                      <a:txBody>
                        <a:bodyPr/>
                        <a:lstStyle/>
                        <a:p>
                          <a:pPr algn="ctr"/>
                          <a:r>
                            <a:rPr lang="zh-CN" altLang="en-US" sz="1600" dirty="0">
                              <a:latin typeface="微软雅黑" panose="020B0503020204020204" pitchFamily="34" charset="-122"/>
                              <a:ea typeface="微软雅黑" panose="020B0503020204020204" pitchFamily="34" charset="-122"/>
                            </a:rPr>
                            <a:t>牧羊犬</a:t>
                          </a:r>
                        </a:p>
                      </a:txBody>
                      <a:tcPr marL="81176" marR="81176" marT="40588" marB="40588">
                        <a:solidFill>
                          <a:schemeClr val="accent1">
                            <a:lumMod val="20000"/>
                            <a:lumOff val="80000"/>
                          </a:schemeClr>
                        </a:solidFill>
                      </a:tcPr>
                    </a:tc>
                    <a:extLst>
                      <a:ext uri="{0D108BD9-81ED-4DB2-BD59-A6C34878D82A}">
                        <a16:rowId xmlns:a16="http://schemas.microsoft.com/office/drawing/2014/main" xmlns:a14="http://schemas.microsoft.com/office/drawing/2010/main" xmlns="" val="2407735725"/>
                      </a:ext>
                    </a:extLst>
                  </a:tr>
                  <a:tr h="329215">
                    <a:tc>
                      <a:txBody>
                        <a:bodyPr/>
                        <a:lstStyle/>
                        <a:p>
                          <a:pPr algn="ctr"/>
                          <a:r>
                            <a:rPr lang="en-US" altLang="zh-CN" sz="1600" dirty="0">
                              <a:latin typeface="微软雅黑" panose="020B0503020204020204" pitchFamily="34" charset="-122"/>
                              <a:ea typeface="微软雅黑" panose="020B0503020204020204" pitchFamily="34" charset="-122"/>
                            </a:rPr>
                            <a:t>4</a:t>
                          </a:r>
                          <a:endParaRPr lang="zh-CN" altLang="en-US" sz="1600" dirty="0">
                            <a:latin typeface="微软雅黑" panose="020B0503020204020204" pitchFamily="34" charset="-122"/>
                            <a:ea typeface="微软雅黑" panose="020B0503020204020204" pitchFamily="34" charset="-122"/>
                          </a:endParaRPr>
                        </a:p>
                      </a:txBody>
                      <a:tcPr marL="81176" marR="81176" marT="40588" marB="40588"/>
                    </a:tc>
                    <a:tc>
                      <a:txBody>
                        <a:bodyPr/>
                        <a:lstStyle/>
                        <a:p>
                          <a:pPr algn="ctr"/>
                          <a:r>
                            <a:rPr lang="zh-CN" altLang="en-US" sz="1600" dirty="0">
                              <a:latin typeface="微软雅黑" panose="020B0503020204020204" pitchFamily="34" charset="-122"/>
                              <a:ea typeface="微软雅黑" panose="020B0503020204020204" pitchFamily="34" charset="-122"/>
                            </a:rPr>
                            <a:t>小</a:t>
                          </a:r>
                        </a:p>
                      </a:txBody>
                      <a:tcPr marL="81176" marR="81176" marT="40588" marB="40588"/>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600" dirty="0">
                              <a:latin typeface="微软雅黑" panose="020B0503020204020204" pitchFamily="34" charset="-122"/>
                              <a:ea typeface="微软雅黑" panose="020B0503020204020204" pitchFamily="34" charset="-122"/>
                            </a:rPr>
                            <a:t>短</a:t>
                          </a:r>
                        </a:p>
                      </a:txBody>
                      <a:tcPr marL="81176" marR="81176" marT="40588" marB="40588"/>
                    </a:tc>
                    <a:tc>
                      <a:txBody>
                        <a:bodyPr/>
                        <a:lstStyle/>
                        <a:p>
                          <a:pPr algn="ctr"/>
                          <a:r>
                            <a:rPr lang="zh-CN" altLang="en-US" sz="1600" dirty="0">
                              <a:latin typeface="微软雅黑" panose="020B0503020204020204" pitchFamily="34" charset="-122"/>
                              <a:ea typeface="微软雅黑" panose="020B0503020204020204" pitchFamily="34" charset="-122"/>
                            </a:rPr>
                            <a:t>可爱</a:t>
                          </a:r>
                        </a:p>
                      </a:txBody>
                      <a:tcPr marL="81176" marR="81176" marT="40588" marB="40588"/>
                    </a:tc>
                    <a:tc>
                      <a:txBody>
                        <a:bodyPr/>
                        <a:lstStyle/>
                        <a:p>
                          <a:pPr algn="ctr"/>
                          <a:r>
                            <a:rPr lang="zh-CN" altLang="en-US" sz="1600" dirty="0">
                              <a:latin typeface="微软雅黑" panose="020B0503020204020204" pitchFamily="34" charset="-122"/>
                              <a:ea typeface="微软雅黑" panose="020B0503020204020204" pitchFamily="34" charset="-122"/>
                            </a:rPr>
                            <a:t>柯基</a:t>
                          </a:r>
                        </a:p>
                      </a:txBody>
                      <a:tcPr marL="81176" marR="81176" marT="40588" marB="40588">
                        <a:solidFill>
                          <a:schemeClr val="accent1">
                            <a:lumMod val="20000"/>
                            <a:lumOff val="80000"/>
                          </a:schemeClr>
                        </a:solidFill>
                      </a:tcPr>
                    </a:tc>
                    <a:extLst>
                      <a:ext uri="{0D108BD9-81ED-4DB2-BD59-A6C34878D82A}">
                        <a16:rowId xmlns:a16="http://schemas.microsoft.com/office/drawing/2014/main" xmlns:a14="http://schemas.microsoft.com/office/drawing/2010/main" xmlns="" val="2443615980"/>
                      </a:ext>
                    </a:extLst>
                  </a:tr>
                  <a:tr h="329215">
                    <a:tc>
                      <a:txBody>
                        <a:bodyPr/>
                        <a:lstStyle/>
                        <a:p>
                          <a:pPr algn="ctr"/>
                          <a:r>
                            <a:rPr lang="en-US" altLang="zh-CN" sz="1600" dirty="0">
                              <a:latin typeface="微软雅黑" panose="020B0503020204020204" pitchFamily="34" charset="-122"/>
                              <a:ea typeface="微软雅黑" panose="020B0503020204020204" pitchFamily="34" charset="-122"/>
                            </a:rPr>
                            <a:t>5</a:t>
                          </a:r>
                          <a:endParaRPr lang="zh-CN" altLang="en-US" sz="1600" dirty="0">
                            <a:latin typeface="微软雅黑" panose="020B0503020204020204" pitchFamily="34" charset="-122"/>
                            <a:ea typeface="微软雅黑" panose="020B0503020204020204" pitchFamily="34" charset="-122"/>
                          </a:endParaRPr>
                        </a:p>
                      </a:txBody>
                      <a:tcPr marL="81176" marR="81176" marT="40588" marB="40588"/>
                    </a:tc>
                    <a:tc>
                      <a:txBody>
                        <a:bodyPr/>
                        <a:lstStyle/>
                        <a:p>
                          <a:pPr algn="ctr"/>
                          <a:r>
                            <a:rPr lang="zh-CN" altLang="en-US" sz="1600" dirty="0">
                              <a:latin typeface="微软雅黑" panose="020B0503020204020204" pitchFamily="34" charset="-122"/>
                              <a:ea typeface="微软雅黑" panose="020B0503020204020204" pitchFamily="34" charset="-122"/>
                            </a:rPr>
                            <a:t>小</a:t>
                          </a:r>
                        </a:p>
                      </a:txBody>
                      <a:tcPr marL="81176" marR="81176" marT="40588" marB="40588"/>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600" dirty="0">
                              <a:latin typeface="微软雅黑" panose="020B0503020204020204" pitchFamily="34" charset="-122"/>
                              <a:ea typeface="微软雅黑" panose="020B0503020204020204" pitchFamily="34" charset="-122"/>
                            </a:rPr>
                            <a:t>短</a:t>
                          </a:r>
                        </a:p>
                      </a:txBody>
                      <a:tcPr marL="81176" marR="81176" marT="40588" marB="40588"/>
                    </a:tc>
                    <a:tc>
                      <a:txBody>
                        <a:bodyPr/>
                        <a:lstStyle/>
                        <a:p>
                          <a:pPr algn="ctr"/>
                          <a:r>
                            <a:rPr lang="zh-CN" altLang="en-US" sz="1600" dirty="0">
                              <a:latin typeface="微软雅黑" panose="020B0503020204020204" pitchFamily="34" charset="-122"/>
                              <a:ea typeface="微软雅黑" panose="020B0503020204020204" pitchFamily="34" charset="-122"/>
                            </a:rPr>
                            <a:t>搞笑</a:t>
                          </a:r>
                        </a:p>
                      </a:txBody>
                      <a:tcPr marL="81176" marR="81176" marT="40588" marB="40588"/>
                    </a:tc>
                    <a:tc>
                      <a:txBody>
                        <a:bodyPr/>
                        <a:lstStyle/>
                        <a:p>
                          <a:pPr algn="ctr"/>
                          <a:r>
                            <a:rPr lang="zh-CN" altLang="en-US" sz="1600" dirty="0">
                              <a:latin typeface="微软雅黑" panose="020B0503020204020204" pitchFamily="34" charset="-122"/>
                              <a:ea typeface="微软雅黑" panose="020B0503020204020204" pitchFamily="34" charset="-122"/>
                            </a:rPr>
                            <a:t>柯基</a:t>
                          </a:r>
                        </a:p>
                      </a:txBody>
                      <a:tcPr marL="81176" marR="81176" marT="40588" marB="40588">
                        <a:solidFill>
                          <a:schemeClr val="accent1">
                            <a:lumMod val="20000"/>
                            <a:lumOff val="80000"/>
                          </a:schemeClr>
                        </a:solidFill>
                      </a:tcPr>
                    </a:tc>
                    <a:extLst>
                      <a:ext uri="{0D108BD9-81ED-4DB2-BD59-A6C34878D82A}">
                        <a16:rowId xmlns:a16="http://schemas.microsoft.com/office/drawing/2014/main" xmlns:a14="http://schemas.microsoft.com/office/drawing/2010/main" xmlns="" val="2841774916"/>
                      </a:ext>
                    </a:extLst>
                  </a:tr>
                  <a:tr h="329215">
                    <a:tc>
                      <a:txBody>
                        <a:bodyPr/>
                        <a:lstStyle/>
                        <a:p>
                          <a:pPr algn="ctr"/>
                          <a:r>
                            <a:rPr lang="en-US" altLang="zh-CN" sz="1600" dirty="0">
                              <a:latin typeface="微软雅黑" panose="020B0503020204020204" pitchFamily="34" charset="-122"/>
                              <a:ea typeface="微软雅黑" panose="020B0503020204020204" pitchFamily="34" charset="-122"/>
                            </a:rPr>
                            <a:t>……</a:t>
                          </a:r>
                          <a:endParaRPr lang="zh-CN" altLang="en-US" sz="1600" dirty="0">
                            <a:latin typeface="微软雅黑" panose="020B0503020204020204" pitchFamily="34" charset="-122"/>
                            <a:ea typeface="微软雅黑" panose="020B0503020204020204" pitchFamily="34" charset="-122"/>
                          </a:endParaRPr>
                        </a:p>
                      </a:txBody>
                      <a:tcPr marL="81176" marR="81176" marT="40588" marB="40588"/>
                    </a:tc>
                    <a:tc>
                      <a:txBody>
                        <a:bodyPr/>
                        <a:lstStyle/>
                        <a:p>
                          <a:pPr algn="ctr"/>
                          <a:r>
                            <a:rPr lang="en-US" altLang="zh-CN" sz="1600" dirty="0">
                              <a:latin typeface="微软雅黑" panose="020B0503020204020204" pitchFamily="34" charset="-122"/>
                              <a:ea typeface="微软雅黑" panose="020B0503020204020204" pitchFamily="34" charset="-122"/>
                            </a:rPr>
                            <a:t>……</a:t>
                          </a:r>
                          <a:endParaRPr lang="zh-CN" altLang="en-US" sz="1600" dirty="0">
                            <a:latin typeface="微软雅黑" panose="020B0503020204020204" pitchFamily="34" charset="-122"/>
                            <a:ea typeface="微软雅黑" panose="020B0503020204020204" pitchFamily="34" charset="-122"/>
                          </a:endParaRPr>
                        </a:p>
                      </a:txBody>
                      <a:tcPr marL="81176" marR="81176" marT="40588" marB="40588"/>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a:latin typeface="微软雅黑" panose="020B0503020204020204" pitchFamily="34" charset="-122"/>
                              <a:ea typeface="微软雅黑" panose="020B0503020204020204" pitchFamily="34" charset="-122"/>
                            </a:rPr>
                            <a:t>……</a:t>
                          </a:r>
                          <a:endParaRPr lang="zh-CN" altLang="en-US" sz="1600" dirty="0">
                            <a:latin typeface="微软雅黑" panose="020B0503020204020204" pitchFamily="34" charset="-122"/>
                            <a:ea typeface="微软雅黑" panose="020B0503020204020204" pitchFamily="34" charset="-122"/>
                          </a:endParaRPr>
                        </a:p>
                      </a:txBody>
                      <a:tcPr marL="81176" marR="81176" marT="40588" marB="40588"/>
                    </a:tc>
                    <a:tc>
                      <a:txBody>
                        <a:bodyPr/>
                        <a:lstStyle/>
                        <a:p>
                          <a:pPr algn="ctr"/>
                          <a:r>
                            <a:rPr lang="en-US" altLang="zh-CN" sz="1600" dirty="0">
                              <a:latin typeface="微软雅黑" panose="020B0503020204020204" pitchFamily="34" charset="-122"/>
                              <a:ea typeface="微软雅黑" panose="020B0503020204020204" pitchFamily="34" charset="-122"/>
                            </a:rPr>
                            <a:t>……</a:t>
                          </a:r>
                          <a:endParaRPr lang="zh-CN" altLang="en-US" sz="1600" dirty="0">
                            <a:latin typeface="微软雅黑" panose="020B0503020204020204" pitchFamily="34" charset="-122"/>
                            <a:ea typeface="微软雅黑" panose="020B0503020204020204" pitchFamily="34" charset="-122"/>
                          </a:endParaRPr>
                        </a:p>
                      </a:txBody>
                      <a:tcPr marL="81176" marR="81176" marT="40588" marB="40588"/>
                    </a:tc>
                    <a:tc>
                      <a:txBody>
                        <a:bodyPr/>
                        <a:lstStyle/>
                        <a:p>
                          <a:pPr algn="ctr"/>
                          <a:r>
                            <a:rPr lang="en-US" altLang="zh-CN" sz="1600" dirty="0">
                              <a:latin typeface="微软雅黑" panose="020B0503020204020204" pitchFamily="34" charset="-122"/>
                              <a:ea typeface="微软雅黑" panose="020B0503020204020204" pitchFamily="34" charset="-122"/>
                            </a:rPr>
                            <a:t>……</a:t>
                          </a:r>
                          <a:endParaRPr lang="zh-CN" altLang="en-US" sz="1600" dirty="0">
                            <a:latin typeface="微软雅黑" panose="020B0503020204020204" pitchFamily="34" charset="-122"/>
                            <a:ea typeface="微软雅黑" panose="020B0503020204020204" pitchFamily="34" charset="-122"/>
                          </a:endParaRPr>
                        </a:p>
                      </a:txBody>
                      <a:tcPr marL="81176" marR="81176" marT="40588" marB="40588">
                        <a:solidFill>
                          <a:schemeClr val="accent1">
                            <a:lumMod val="20000"/>
                            <a:lumOff val="80000"/>
                          </a:schemeClr>
                        </a:solidFill>
                      </a:tcPr>
                    </a:tc>
                    <a:extLst>
                      <a:ext uri="{0D108BD9-81ED-4DB2-BD59-A6C34878D82A}">
                        <a16:rowId xmlns:a16="http://schemas.microsoft.com/office/drawing/2014/main" xmlns:a14="http://schemas.microsoft.com/office/drawing/2010/main" xmlns="" val="2413863122"/>
                      </a:ext>
                    </a:extLst>
                  </a:tr>
                </a:tbl>
              </a:graphicData>
            </a:graphic>
          </p:graphicFrame>
        </mc:Fallback>
      </mc:AlternateContent>
      <p:sp>
        <p:nvSpPr>
          <p:cNvPr id="2" name="矩形 1">
            <a:extLst>
              <a:ext uri="{FF2B5EF4-FFF2-40B4-BE49-F238E27FC236}">
                <a16:creationId xmlns="" xmlns:a16="http://schemas.microsoft.com/office/drawing/2014/main" id="{B695FCD0-F8D4-4E4E-AB92-9F8E641B444B}"/>
              </a:ext>
            </a:extLst>
          </p:cNvPr>
          <p:cNvSpPr/>
          <p:nvPr/>
        </p:nvSpPr>
        <p:spPr>
          <a:xfrm>
            <a:off x="9084862" y="1970311"/>
            <a:ext cx="877163" cy="369332"/>
          </a:xfrm>
          <a:prstGeom prst="rect">
            <a:avLst/>
          </a:prstGeom>
        </p:spPr>
        <p:txBody>
          <a:bodyPr wrap="none">
            <a:spAutoFit/>
          </a:bodyPr>
          <a:lstStyle/>
          <a:p>
            <a:pPr algn="ctr"/>
            <a:r>
              <a:rPr lang="zh-CN" altLang="en-US" dirty="0">
                <a:latin typeface="微软雅黑" panose="020B0503020204020204" pitchFamily="34" charset="-122"/>
                <a:ea typeface="微软雅黑" panose="020B0503020204020204" pitchFamily="34" charset="-122"/>
              </a:rPr>
              <a:t>新样本</a:t>
            </a:r>
          </a:p>
        </p:txBody>
      </p:sp>
      <p:graphicFrame>
        <p:nvGraphicFramePr>
          <p:cNvPr id="3" name="表格 2">
            <a:extLst>
              <a:ext uri="{FF2B5EF4-FFF2-40B4-BE49-F238E27FC236}">
                <a16:creationId xmlns="" xmlns:a16="http://schemas.microsoft.com/office/drawing/2014/main" id="{0E1C6B62-9CEA-413D-B30F-2156A10DC8C8}"/>
              </a:ext>
            </a:extLst>
          </p:cNvPr>
          <p:cNvGraphicFramePr>
            <a:graphicFrameLocks noGrp="1"/>
          </p:cNvGraphicFramePr>
          <p:nvPr>
            <p:extLst>
              <p:ext uri="{D42A27DB-BD31-4B8C-83A1-F6EECF244321}">
                <p14:modId xmlns:p14="http://schemas.microsoft.com/office/powerpoint/2010/main" val="2147593486"/>
              </p:ext>
            </p:extLst>
          </p:nvPr>
        </p:nvGraphicFramePr>
        <p:xfrm>
          <a:off x="7791682" y="2423945"/>
          <a:ext cx="3463524" cy="658430"/>
        </p:xfrm>
        <a:graphic>
          <a:graphicData uri="http://schemas.openxmlformats.org/drawingml/2006/table">
            <a:tbl>
              <a:tblPr firstRow="1" bandRow="1">
                <a:tableStyleId>{C083E6E3-FA7D-4D7B-A595-EF9225AFEA82}</a:tableStyleId>
              </a:tblPr>
              <a:tblGrid>
                <a:gridCol w="1154508">
                  <a:extLst>
                    <a:ext uri="{9D8B030D-6E8A-4147-A177-3AD203B41FA5}">
                      <a16:colId xmlns="" xmlns:a16="http://schemas.microsoft.com/office/drawing/2014/main" val="3694888512"/>
                    </a:ext>
                  </a:extLst>
                </a:gridCol>
                <a:gridCol w="1154508">
                  <a:extLst>
                    <a:ext uri="{9D8B030D-6E8A-4147-A177-3AD203B41FA5}">
                      <a16:colId xmlns="" xmlns:a16="http://schemas.microsoft.com/office/drawing/2014/main" val="3261777472"/>
                    </a:ext>
                  </a:extLst>
                </a:gridCol>
                <a:gridCol w="1154508">
                  <a:extLst>
                    <a:ext uri="{9D8B030D-6E8A-4147-A177-3AD203B41FA5}">
                      <a16:colId xmlns="" xmlns:a16="http://schemas.microsoft.com/office/drawing/2014/main" val="828526873"/>
                    </a:ext>
                  </a:extLst>
                </a:gridCol>
              </a:tblGrid>
              <a:tr h="329215">
                <a:tc>
                  <a:txBody>
                    <a:bodyPr/>
                    <a:lstStyle/>
                    <a:p>
                      <a:pPr algn="ctr"/>
                      <a:r>
                        <a:rPr lang="zh-CN" altLang="en-US" sz="1600" dirty="0">
                          <a:latin typeface="微软雅黑" panose="020B0503020204020204" pitchFamily="34" charset="-122"/>
                          <a:ea typeface="微软雅黑" panose="020B0503020204020204" pitchFamily="34" charset="-122"/>
                        </a:rPr>
                        <a:t>体型</a:t>
                      </a:r>
                    </a:p>
                  </a:txBody>
                  <a:tcPr marL="81176" marR="81176" marT="40588" marB="40588"/>
                </a:tc>
                <a:tc>
                  <a:txBody>
                    <a:bodyPr/>
                    <a:lstStyle/>
                    <a:p>
                      <a:pPr algn="ctr"/>
                      <a:r>
                        <a:rPr lang="zh-CN" altLang="en-US" sz="1600" dirty="0">
                          <a:latin typeface="微软雅黑" panose="020B0503020204020204" pitchFamily="34" charset="-122"/>
                          <a:ea typeface="微软雅黑" panose="020B0503020204020204" pitchFamily="34" charset="-122"/>
                        </a:rPr>
                        <a:t>毛发</a:t>
                      </a:r>
                    </a:p>
                  </a:txBody>
                  <a:tcPr marL="81176" marR="81176" marT="40588" marB="40588"/>
                </a:tc>
                <a:tc>
                  <a:txBody>
                    <a:bodyPr/>
                    <a:lstStyle/>
                    <a:p>
                      <a:pPr algn="ctr"/>
                      <a:r>
                        <a:rPr lang="zh-CN" altLang="en-US" sz="1600" dirty="0">
                          <a:latin typeface="微软雅黑" panose="020B0503020204020204" pitchFamily="34" charset="-122"/>
                          <a:ea typeface="微软雅黑" panose="020B0503020204020204" pitchFamily="34" charset="-122"/>
                        </a:rPr>
                        <a:t>特点</a:t>
                      </a:r>
                    </a:p>
                  </a:txBody>
                  <a:tcPr marL="81176" marR="81176" marT="40588" marB="40588"/>
                </a:tc>
                <a:extLst>
                  <a:ext uri="{0D108BD9-81ED-4DB2-BD59-A6C34878D82A}">
                    <a16:rowId xmlns="" xmlns:a16="http://schemas.microsoft.com/office/drawing/2014/main" val="461804115"/>
                  </a:ext>
                </a:extLst>
              </a:tr>
              <a:tr h="329215">
                <a:tc>
                  <a:txBody>
                    <a:bodyPr/>
                    <a:lstStyle/>
                    <a:p>
                      <a:pPr algn="ctr"/>
                      <a:r>
                        <a:rPr lang="zh-CN" altLang="en-US" sz="1600" dirty="0">
                          <a:latin typeface="微软雅黑" panose="020B0503020204020204" pitchFamily="34" charset="-122"/>
                          <a:ea typeface="微软雅黑" panose="020B0503020204020204" pitchFamily="34" charset="-122"/>
                        </a:rPr>
                        <a:t>中</a:t>
                      </a:r>
                    </a:p>
                  </a:txBody>
                  <a:tcPr marL="81176" marR="81176" marT="40588" marB="40588"/>
                </a:tc>
                <a:tc>
                  <a:txBody>
                    <a:bodyPr/>
                    <a:lstStyle/>
                    <a:p>
                      <a:pPr algn="ctr"/>
                      <a:r>
                        <a:rPr lang="zh-CN" altLang="en-US" sz="1600" dirty="0">
                          <a:latin typeface="微软雅黑" panose="020B0503020204020204" pitchFamily="34" charset="-122"/>
                          <a:ea typeface="微软雅黑" panose="020B0503020204020204" pitchFamily="34" charset="-122"/>
                        </a:rPr>
                        <a:t>长</a:t>
                      </a:r>
                    </a:p>
                  </a:txBody>
                  <a:tcPr marL="81176" marR="81176" marT="40588" marB="40588"/>
                </a:tc>
                <a:tc>
                  <a:txBody>
                    <a:bodyPr/>
                    <a:lstStyle/>
                    <a:p>
                      <a:pPr algn="ctr"/>
                      <a:r>
                        <a:rPr lang="zh-CN" altLang="en-US" sz="1600" dirty="0">
                          <a:latin typeface="微软雅黑" panose="020B0503020204020204" pitchFamily="34" charset="-122"/>
                          <a:ea typeface="微软雅黑" panose="020B0503020204020204" pitchFamily="34" charset="-122"/>
                        </a:rPr>
                        <a:t>友善</a:t>
                      </a:r>
                    </a:p>
                  </a:txBody>
                  <a:tcPr marL="81176" marR="81176" marT="40588" marB="40588"/>
                </a:tc>
                <a:extLst>
                  <a:ext uri="{0D108BD9-81ED-4DB2-BD59-A6C34878D82A}">
                    <a16:rowId xmlns="" xmlns:a16="http://schemas.microsoft.com/office/drawing/2014/main" val="4157537919"/>
                  </a:ext>
                </a:extLst>
              </a:tr>
            </a:tbl>
          </a:graphicData>
        </a:graphic>
      </p:graphicFrame>
      <p:sp>
        <p:nvSpPr>
          <p:cNvPr id="7" name="矩形 6">
            <a:extLst>
              <a:ext uri="{FF2B5EF4-FFF2-40B4-BE49-F238E27FC236}">
                <a16:creationId xmlns="" xmlns:a16="http://schemas.microsoft.com/office/drawing/2014/main" id="{00527885-8A8F-4E37-B893-33520CF11353}"/>
              </a:ext>
            </a:extLst>
          </p:cNvPr>
          <p:cNvSpPr/>
          <p:nvPr/>
        </p:nvSpPr>
        <p:spPr>
          <a:xfrm>
            <a:off x="3140924" y="1034023"/>
            <a:ext cx="1107996" cy="369332"/>
          </a:xfrm>
          <a:prstGeom prst="rect">
            <a:avLst/>
          </a:prstGeom>
        </p:spPr>
        <p:txBody>
          <a:bodyPr wrap="none">
            <a:spAutoFit/>
          </a:bodyPr>
          <a:lstStyle/>
          <a:p>
            <a:pPr algn="ctr"/>
            <a:r>
              <a:rPr lang="zh-CN" altLang="en-US" dirty="0">
                <a:latin typeface="微软雅黑" panose="020B0503020204020204" pitchFamily="34" charset="-122"/>
                <a:ea typeface="微软雅黑" panose="020B0503020204020204" pitchFamily="34" charset="-122"/>
              </a:rPr>
              <a:t>训练数据</a:t>
            </a:r>
          </a:p>
        </p:txBody>
      </p:sp>
      <p:sp>
        <p:nvSpPr>
          <p:cNvPr id="5" name="矩形 4">
            <a:extLst>
              <a:ext uri="{FF2B5EF4-FFF2-40B4-BE49-F238E27FC236}">
                <a16:creationId xmlns="" xmlns:a16="http://schemas.microsoft.com/office/drawing/2014/main" id="{0FDCE346-E75D-4761-B535-8855857C7386}"/>
              </a:ext>
            </a:extLst>
          </p:cNvPr>
          <p:cNvSpPr/>
          <p:nvPr/>
        </p:nvSpPr>
        <p:spPr>
          <a:xfrm>
            <a:off x="4308774" y="326961"/>
            <a:ext cx="4544835" cy="400110"/>
          </a:xfrm>
          <a:prstGeom prst="rect">
            <a:avLst/>
          </a:prstGeom>
        </p:spPr>
        <p:txBody>
          <a:bodyPr wrap="none">
            <a:spAutoFit/>
          </a:bodyPr>
          <a:lstStyle/>
          <a:p>
            <a:pPr algn="ctr"/>
            <a:r>
              <a:rPr lang="zh-CN" altLang="en-US" sz="2000" b="1" dirty="0">
                <a:latin typeface="微软雅黑" panose="020B0503020204020204" pitchFamily="34" charset="-122"/>
                <a:ea typeface="微软雅黑" panose="020B0503020204020204" pitchFamily="34" charset="-122"/>
              </a:rPr>
              <a:t>监督式学习（训练数据中</a:t>
            </a:r>
            <a:r>
              <a:rPr lang="zh-CN" altLang="en-US" sz="2000" b="1" dirty="0">
                <a:solidFill>
                  <a:srgbClr val="FF0000"/>
                </a:solidFill>
                <a:latin typeface="微软雅黑" panose="020B0503020204020204" pitchFamily="34" charset="-122"/>
                <a:ea typeface="微软雅黑" panose="020B0503020204020204" pitchFamily="34" charset="-122"/>
              </a:rPr>
              <a:t>有</a:t>
            </a:r>
            <a:r>
              <a:rPr lang="zh-CN" altLang="en-US" sz="2000" b="1" dirty="0">
                <a:latin typeface="微软雅黑" panose="020B0503020204020204" pitchFamily="34" charset="-122"/>
                <a:ea typeface="微软雅黑" panose="020B0503020204020204" pitchFamily="34" charset="-122"/>
              </a:rPr>
              <a:t>目标变量）</a:t>
            </a:r>
          </a:p>
        </p:txBody>
      </p:sp>
      <p:cxnSp>
        <p:nvCxnSpPr>
          <p:cNvPr id="9" name="直接箭头连接符 8">
            <a:extLst>
              <a:ext uri="{FF2B5EF4-FFF2-40B4-BE49-F238E27FC236}">
                <a16:creationId xmlns="" xmlns:a16="http://schemas.microsoft.com/office/drawing/2014/main" id="{07A414C9-737A-4A5F-899C-F41CE4C4287A}"/>
              </a:ext>
            </a:extLst>
          </p:cNvPr>
          <p:cNvCxnSpPr/>
          <p:nvPr/>
        </p:nvCxnSpPr>
        <p:spPr>
          <a:xfrm>
            <a:off x="3023118" y="4167673"/>
            <a:ext cx="1503665" cy="13747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 xmlns:a16="http://schemas.microsoft.com/office/drawing/2014/main" id="{D1E12D17-7E3A-4E0E-94E5-2F1B27549F0A}"/>
              </a:ext>
            </a:extLst>
          </p:cNvPr>
          <p:cNvSpPr txBox="1"/>
          <p:nvPr/>
        </p:nvSpPr>
        <p:spPr>
          <a:xfrm>
            <a:off x="2469120" y="4670362"/>
            <a:ext cx="1107996" cy="369332"/>
          </a:xfrm>
          <a:prstGeom prst="rect">
            <a:avLst/>
          </a:prstGeom>
        </p:spPr>
        <p:txBody>
          <a:bodyPr wrap="none">
            <a:spAutoFit/>
          </a:bodyPr>
          <a:lstStyle>
            <a:defPPr>
              <a:defRPr lang="zh-CN"/>
            </a:defPPr>
            <a:lvl1pPr algn="ctr">
              <a:defRPr>
                <a:latin typeface="微软雅黑 Light" panose="020B0502040204020203" pitchFamily="34" charset="-122"/>
                <a:ea typeface="微软雅黑 Light" panose="020B0502040204020203" pitchFamily="34" charset="-122"/>
              </a:defRPr>
            </a:lvl1pPr>
          </a:lstStyle>
          <a:p>
            <a:r>
              <a:rPr lang="zh-CN" altLang="en-US" dirty="0">
                <a:latin typeface="微软雅黑" panose="020B0503020204020204" pitchFamily="34" charset="-122"/>
                <a:ea typeface="微软雅黑" panose="020B0503020204020204" pitchFamily="34" charset="-122"/>
              </a:rPr>
              <a:t>机器学习</a:t>
            </a:r>
          </a:p>
        </p:txBody>
      </p:sp>
      <mc:AlternateContent xmlns:mc="http://schemas.openxmlformats.org/markup-compatibility/2006" xmlns:a14="http://schemas.microsoft.com/office/drawing/2010/main">
        <mc:Choice Requires="a14">
          <p:sp>
            <p:nvSpPr>
              <p:cNvPr id="12" name="文本框 11">
                <a:extLst>
                  <a:ext uri="{FF2B5EF4-FFF2-40B4-BE49-F238E27FC236}">
                    <a16:creationId xmlns="" xmlns:a16="http://schemas.microsoft.com/office/drawing/2014/main" id="{E8E55A4A-E29A-4FCF-B211-6FFA88C43ADF}"/>
                  </a:ext>
                </a:extLst>
              </p:cNvPr>
              <p:cNvSpPr txBox="1"/>
              <p:nvPr/>
            </p:nvSpPr>
            <p:spPr>
              <a:xfrm>
                <a:off x="4581319" y="5351441"/>
                <a:ext cx="2759025" cy="369332"/>
              </a:xfrm>
              <a:prstGeom prst="rect">
                <a:avLst/>
              </a:prstGeom>
            </p:spPr>
            <p:txBody>
              <a:bodyPr wrap="none">
                <a:spAutoFit/>
              </a:bodyPr>
              <a:lstStyle>
                <a:defPPr>
                  <a:defRPr lang="zh-CN"/>
                </a:defPPr>
                <a:lvl1pPr algn="ctr">
                  <a:defRPr>
                    <a:latin typeface="微软雅黑 Light" panose="020B0502040204020203" pitchFamily="34" charset="-122"/>
                    <a:ea typeface="微软雅黑 Light" panose="020B0502040204020203" pitchFamily="34" charset="-122"/>
                  </a:defRPr>
                </a:lvl1pPr>
              </a:lstStyle>
              <a:p>
                <a:r>
                  <a:rPr lang="zh-CN" altLang="en-US" dirty="0">
                    <a:latin typeface="微软雅黑" panose="020B0503020204020204" pitchFamily="34" charset="-122"/>
                    <a:ea typeface="微软雅黑" panose="020B0503020204020204" pitchFamily="34" charset="-122"/>
                  </a:rPr>
                  <a:t>搭建模型 </a:t>
                </a:r>
                <a:r>
                  <a:rPr lang="en-US" altLang="zh-CN" dirty="0">
                    <a:latin typeface="微软雅黑" panose="020B0503020204020204" pitchFamily="34" charset="-122"/>
                    <a:ea typeface="微软雅黑" panose="020B0503020204020204" pitchFamily="34" charset="-122"/>
                  </a:rPr>
                  <a:t>y = f(</a:t>
                </a:r>
                <a14:m>
                  <m:oMath xmlns:m="http://schemas.openxmlformats.org/officeDocument/2006/math">
                    <m:sSub>
                      <m:sSubPr>
                        <m:ctrlPr>
                          <a:rPr lang="en-US" altLang="zh-CN" i="1" dirty="0" smtClean="0">
                            <a:latin typeface="Cambria Math"/>
                          </a:rPr>
                        </m:ctrlPr>
                      </m:sSubPr>
                      <m:e>
                        <m:r>
                          <m:rPr>
                            <m:sty m:val="p"/>
                          </m:rPr>
                          <a:rPr lang="en-US" altLang="zh-CN" i="1" dirty="0">
                            <a:latin typeface="Cambria Math" panose="02040503050406030204" pitchFamily="18" charset="0"/>
                          </a:rPr>
                          <m:t>x</m:t>
                        </m:r>
                      </m:e>
                      <m:sub>
                        <m:r>
                          <a:rPr lang="en-US" altLang="zh-CN" b="0" i="1" dirty="0" smtClean="0">
                            <a:latin typeface="Cambria Math" panose="02040503050406030204" pitchFamily="18" charset="0"/>
                          </a:rPr>
                          <m:t>1</m:t>
                        </m:r>
                      </m:sub>
                    </m:sSub>
                  </m:oMath>
                </a14:m>
                <a:r>
                  <a:rPr lang="en-US" altLang="zh-CN" dirty="0">
                    <a:latin typeface="微软雅黑" panose="020B0503020204020204" pitchFamily="34" charset="-122"/>
                    <a:ea typeface="微软雅黑" panose="020B0503020204020204" pitchFamily="34" charset="-122"/>
                  </a:rPr>
                  <a:t>, </a:t>
                </a:r>
                <a14:m>
                  <m:oMath xmlns:m="http://schemas.openxmlformats.org/officeDocument/2006/math">
                    <m:sSub>
                      <m:sSubPr>
                        <m:ctrlPr>
                          <a:rPr lang="en-US" altLang="zh-CN" i="1" dirty="0" smtClean="0">
                            <a:latin typeface="Cambria Math"/>
                          </a:rPr>
                        </m:ctrlPr>
                      </m:sSubPr>
                      <m:e>
                        <m:r>
                          <m:rPr>
                            <m:sty m:val="p"/>
                          </m:rPr>
                          <a:rPr lang="en-US" altLang="zh-CN" i="1" dirty="0">
                            <a:latin typeface="Cambria Math" panose="02040503050406030204" pitchFamily="18" charset="0"/>
                          </a:rPr>
                          <m:t>x</m:t>
                        </m:r>
                      </m:e>
                      <m:sub>
                        <m:r>
                          <a:rPr lang="en-US" altLang="zh-CN" b="0" i="1" dirty="0" smtClean="0">
                            <a:latin typeface="Cambria Math" panose="02040503050406030204" pitchFamily="18" charset="0"/>
                          </a:rPr>
                          <m:t>2</m:t>
                        </m:r>
                      </m:sub>
                    </m:sSub>
                  </m:oMath>
                </a14:m>
                <a:r>
                  <a:rPr lang="en-US" altLang="zh-CN" dirty="0">
                    <a:latin typeface="微软雅黑" panose="020B0503020204020204" pitchFamily="34" charset="-122"/>
                    <a:ea typeface="微软雅黑" panose="020B0503020204020204" pitchFamily="34" charset="-122"/>
                  </a:rPr>
                  <a:t>, </a:t>
                </a:r>
                <a14:m>
                  <m:oMath xmlns:m="http://schemas.openxmlformats.org/officeDocument/2006/math">
                    <m:sSub>
                      <m:sSubPr>
                        <m:ctrlPr>
                          <a:rPr lang="en-US" altLang="zh-CN" i="1" dirty="0" smtClean="0">
                            <a:latin typeface="Cambria Math"/>
                          </a:rPr>
                        </m:ctrlPr>
                      </m:sSubPr>
                      <m:e>
                        <m:r>
                          <m:rPr>
                            <m:sty m:val="p"/>
                          </m:rPr>
                          <a:rPr lang="en-US" altLang="zh-CN" i="1" dirty="0">
                            <a:latin typeface="Cambria Math" panose="02040503050406030204" pitchFamily="18" charset="0"/>
                          </a:rPr>
                          <m:t>x</m:t>
                        </m:r>
                      </m:e>
                      <m:sub>
                        <m:r>
                          <a:rPr lang="en-US" altLang="zh-CN" b="0" i="1" dirty="0" smtClean="0">
                            <a:latin typeface="Cambria Math" panose="02040503050406030204" pitchFamily="18" charset="0"/>
                          </a:rPr>
                          <m:t>3</m:t>
                        </m:r>
                      </m:sub>
                    </m:sSub>
                  </m:oMath>
                </a14:m>
                <a:r>
                  <a:rPr lang="en-US" altLang="zh-CN"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mc:Choice>
        <mc:Fallback xmlns="">
          <p:sp>
            <p:nvSpPr>
              <p:cNvPr id="12" name="文本框 11">
                <a:extLst>
                  <a:ext uri="{FF2B5EF4-FFF2-40B4-BE49-F238E27FC236}">
                    <a16:creationId xmlns:a16="http://schemas.microsoft.com/office/drawing/2014/main" xmlns:a14="http://schemas.microsoft.com/office/drawing/2010/main" xmlns="" id="{E8E55A4A-E29A-4FCF-B211-6FFA88C43ADF}"/>
                  </a:ext>
                </a:extLst>
              </p:cNvPr>
              <p:cNvSpPr txBox="1">
                <a:spLocks noRot="1" noChangeAspect="1" noMove="1" noResize="1" noEditPoints="1" noAdjustHandles="1" noChangeArrowheads="1" noChangeShapeType="1" noTextEdit="1"/>
              </p:cNvSpPr>
              <p:nvPr/>
            </p:nvSpPr>
            <p:spPr>
              <a:xfrm>
                <a:off x="4581319" y="5351441"/>
                <a:ext cx="2759025" cy="369332"/>
              </a:xfrm>
              <a:prstGeom prst="rect">
                <a:avLst/>
              </a:prstGeom>
              <a:blipFill rotWithShape="1">
                <a:blip r:embed="rId3"/>
                <a:stretch>
                  <a:fillRect l="-1549" t="-8333" r="-1327" b="-26667"/>
                </a:stretch>
              </a:blipFill>
            </p:spPr>
            <p:txBody>
              <a:bodyPr/>
              <a:lstStyle/>
              <a:p>
                <a:r>
                  <a:rPr lang="zh-CN" altLang="en-US">
                    <a:noFill/>
                  </a:rPr>
                  <a:t> </a:t>
                </a:r>
              </a:p>
            </p:txBody>
          </p:sp>
        </mc:Fallback>
      </mc:AlternateContent>
      <p:cxnSp>
        <p:nvCxnSpPr>
          <p:cNvPr id="13" name="直接箭头连接符 12">
            <a:extLst>
              <a:ext uri="{FF2B5EF4-FFF2-40B4-BE49-F238E27FC236}">
                <a16:creationId xmlns="" xmlns:a16="http://schemas.microsoft.com/office/drawing/2014/main" id="{D4B08174-1038-4512-ADB6-A942C1399CE5}"/>
              </a:ext>
            </a:extLst>
          </p:cNvPr>
          <p:cNvCxnSpPr>
            <a:cxnSpLocks/>
          </p:cNvCxnSpPr>
          <p:nvPr/>
        </p:nvCxnSpPr>
        <p:spPr>
          <a:xfrm rot="16200000">
            <a:off x="7459353" y="4053761"/>
            <a:ext cx="1503665" cy="13747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 xmlns:a16="http://schemas.microsoft.com/office/drawing/2014/main" id="{DED85B9F-9A13-4600-BB44-D70C6C4B4D77}"/>
              </a:ext>
            </a:extLst>
          </p:cNvPr>
          <p:cNvSpPr txBox="1"/>
          <p:nvPr/>
        </p:nvSpPr>
        <p:spPr>
          <a:xfrm>
            <a:off x="8507780" y="4556450"/>
            <a:ext cx="2031326" cy="369332"/>
          </a:xfrm>
          <a:prstGeom prst="rect">
            <a:avLst/>
          </a:prstGeom>
        </p:spPr>
        <p:txBody>
          <a:bodyPr wrap="none">
            <a:spAutoFit/>
          </a:bodyPr>
          <a:lstStyle>
            <a:defPPr>
              <a:defRPr lang="zh-CN"/>
            </a:defPPr>
            <a:lvl1pPr algn="ctr">
              <a:defRPr>
                <a:latin typeface="微软雅黑 Light" panose="020B0502040204020203" pitchFamily="34" charset="-122"/>
                <a:ea typeface="微软雅黑 Light" panose="020B0502040204020203" pitchFamily="34" charset="-122"/>
              </a:defRPr>
            </a:lvl1pPr>
          </a:lstStyle>
          <a:p>
            <a:r>
              <a:rPr lang="zh-CN" altLang="en-US" dirty="0">
                <a:latin typeface="微软雅黑" panose="020B0503020204020204" pitchFamily="34" charset="-122"/>
                <a:ea typeface="微软雅黑" panose="020B0503020204020204" pitchFamily="34" charset="-122"/>
              </a:rPr>
              <a:t>预测新样本的品种</a:t>
            </a:r>
          </a:p>
        </p:txBody>
      </p:sp>
    </p:spTree>
    <p:extLst>
      <p:ext uri="{BB962C8B-B14F-4D97-AF65-F5344CB8AC3E}">
        <p14:creationId xmlns:p14="http://schemas.microsoft.com/office/powerpoint/2010/main" val="37952329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15407" y="481240"/>
            <a:ext cx="8703128" cy="1028245"/>
          </a:xfrm>
        </p:spPr>
        <p:txBody>
          <a:bodyPr>
            <a:noAutofit/>
          </a:bodyPr>
          <a:lstStyle/>
          <a:p>
            <a:r>
              <a:rPr lang="en-US" altLang="zh-CN" sz="4800" b="1" dirty="0">
                <a:latin typeface="微软雅黑" panose="020B0503020204020204" pitchFamily="34" charset="-122"/>
                <a:ea typeface="微软雅黑" panose="020B0503020204020204" pitchFamily="34" charset="-122"/>
              </a:rPr>
              <a:t>1.1 </a:t>
            </a:r>
            <a:r>
              <a:rPr lang="zh-CN" altLang="en-US" sz="4800" b="1" dirty="0">
                <a:latin typeface="微软雅黑" panose="020B0503020204020204" pitchFamily="34" charset="-122"/>
                <a:ea typeface="微软雅黑" panose="020B0503020204020204" pitchFamily="34" charset="-122"/>
              </a:rPr>
              <a:t>大数据分析与机器学习概述</a:t>
            </a:r>
            <a:endParaRPr lang="zh-CN" altLang="en-US" sz="4800"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838200" y="1712685"/>
            <a:ext cx="10515600" cy="2830286"/>
          </a:xfrm>
        </p:spPr>
        <p:txBody>
          <a:bodyPr>
            <a:normAutofit/>
          </a:bodyPr>
          <a:lstStyle/>
          <a:p>
            <a:pPr marL="0" indent="0">
              <a:buNone/>
            </a:pPr>
            <a:r>
              <a:rPr lang="en-US" altLang="zh-CN" sz="2400" b="1" dirty="0">
                <a:latin typeface="微软雅黑" panose="020B0503020204020204" pitchFamily="34" charset="-122"/>
                <a:ea typeface="微软雅黑" panose="020B0503020204020204" pitchFamily="34" charset="-122"/>
              </a:rPr>
              <a:t>1.1.2 </a:t>
            </a:r>
            <a:r>
              <a:rPr lang="zh-CN" altLang="en-US" sz="2400" b="1" dirty="0">
                <a:latin typeface="微软雅黑" panose="020B0503020204020204" pitchFamily="34" charset="-122"/>
                <a:ea typeface="微软雅黑" panose="020B0503020204020204" pitchFamily="34" charset="-122"/>
              </a:rPr>
              <a:t>机器学习的基本概念</a:t>
            </a:r>
          </a:p>
          <a:p>
            <a:pPr marL="0" indent="0">
              <a:buNone/>
            </a:pPr>
            <a:r>
              <a:rPr lang="zh-CN" altLang="en-US" sz="2400" dirty="0">
                <a:latin typeface="微软雅黑" panose="020B0503020204020204" pitchFamily="34" charset="-122"/>
                <a:ea typeface="微软雅黑" panose="020B0503020204020204" pitchFamily="34" charset="-122"/>
              </a:rPr>
              <a:t>非监督式学习如下图所示，其和监督式学习的主要区别在于：它的训练数据中只有特征变量，而没有目标变量（品种），所以它在进行机器学习的目的不是去预测品种了，以第十三章的聚类模型为例，它可以根据这些特征将训练数据中的狗进行归类，如</a:t>
            </a:r>
            <a:r>
              <a:rPr lang="en-US" altLang="zh-CN" sz="2400" dirty="0">
                <a:latin typeface="微软雅黑" panose="020B0503020204020204" pitchFamily="34" charset="-122"/>
                <a:ea typeface="微软雅黑" panose="020B0503020204020204" pitchFamily="34" charset="-122"/>
              </a:rPr>
              <a:t>A</a:t>
            </a:r>
            <a:r>
              <a:rPr lang="zh-CN" altLang="en-US" sz="2400" dirty="0">
                <a:latin typeface="微软雅黑" panose="020B0503020204020204" pitchFamily="34" charset="-122"/>
                <a:ea typeface="微软雅黑" panose="020B0503020204020204" pitchFamily="34" charset="-122"/>
              </a:rPr>
              <a:t>类狗、</a:t>
            </a:r>
            <a:r>
              <a:rPr lang="en-US" altLang="zh-CN" sz="2400" dirty="0">
                <a:latin typeface="微软雅黑" panose="020B0503020204020204" pitchFamily="34" charset="-122"/>
                <a:ea typeface="微软雅黑" panose="020B0503020204020204" pitchFamily="34" charset="-122"/>
              </a:rPr>
              <a:t>B</a:t>
            </a:r>
            <a:r>
              <a:rPr lang="zh-CN" altLang="en-US" sz="2400" dirty="0">
                <a:latin typeface="微软雅黑" panose="020B0503020204020204" pitchFamily="34" charset="-122"/>
                <a:ea typeface="微软雅黑" panose="020B0503020204020204" pitchFamily="34" charset="-122"/>
              </a:rPr>
              <a:t>类狗、</a:t>
            </a:r>
            <a:r>
              <a:rPr lang="en-US" altLang="zh-CN" sz="2400" dirty="0">
                <a:latin typeface="微软雅黑" panose="020B0503020204020204" pitchFamily="34" charset="-122"/>
                <a:ea typeface="微软雅黑" panose="020B0503020204020204" pitchFamily="34" charset="-122"/>
              </a:rPr>
              <a:t>C</a:t>
            </a:r>
            <a:r>
              <a:rPr lang="zh-CN" altLang="en-US" sz="2400" dirty="0">
                <a:latin typeface="微软雅黑" panose="020B0503020204020204" pitchFamily="34" charset="-122"/>
                <a:ea typeface="微软雅黑" panose="020B0503020204020204" pitchFamily="34" charset="-122"/>
              </a:rPr>
              <a:t>类狗，那么对于一个新样本便可以根据它的特征来判别它属于哪一个分类。</a:t>
            </a:r>
          </a:p>
        </p:txBody>
      </p:sp>
    </p:spTree>
    <p:extLst>
      <p:ext uri="{BB962C8B-B14F-4D97-AF65-F5344CB8AC3E}">
        <p14:creationId xmlns:p14="http://schemas.microsoft.com/office/powerpoint/2010/main" val="25882775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4" name="表格 3">
                <a:extLst>
                  <a:ext uri="{FF2B5EF4-FFF2-40B4-BE49-F238E27FC236}">
                    <a16:creationId xmlns="" xmlns:a16="http://schemas.microsoft.com/office/drawing/2014/main" id="{AEAAF76D-FEC8-477D-91EC-1166BFCFBAA2}"/>
                  </a:ext>
                </a:extLst>
              </p:cNvPr>
              <p:cNvGraphicFramePr>
                <a:graphicFrameLocks noGrp="1"/>
              </p:cNvGraphicFramePr>
              <p:nvPr>
                <p:extLst>
                  <p:ext uri="{D42A27DB-BD31-4B8C-83A1-F6EECF244321}">
                    <p14:modId xmlns:p14="http://schemas.microsoft.com/office/powerpoint/2010/main" val="2688356548"/>
                  </p:ext>
                </p:extLst>
              </p:nvPr>
            </p:nvGraphicFramePr>
            <p:xfrm>
              <a:off x="1089672" y="1538074"/>
              <a:ext cx="5210500" cy="2304505"/>
            </p:xfrm>
            <a:graphic>
              <a:graphicData uri="http://schemas.openxmlformats.org/drawingml/2006/table">
                <a:tbl>
                  <a:tblPr firstRow="1" bandRow="1">
                    <a:tableStyleId>{C083E6E3-FA7D-4D7B-A595-EF9225AFEA82}</a:tableStyleId>
                  </a:tblPr>
                  <a:tblGrid>
                    <a:gridCol w="1302625">
                      <a:extLst>
                        <a:ext uri="{9D8B030D-6E8A-4147-A177-3AD203B41FA5}">
                          <a16:colId xmlns="" xmlns:a16="http://schemas.microsoft.com/office/drawing/2014/main" val="1344647360"/>
                        </a:ext>
                      </a:extLst>
                    </a:gridCol>
                    <a:gridCol w="1302625">
                      <a:extLst>
                        <a:ext uri="{9D8B030D-6E8A-4147-A177-3AD203B41FA5}">
                          <a16:colId xmlns="" xmlns:a16="http://schemas.microsoft.com/office/drawing/2014/main" val="1076029965"/>
                        </a:ext>
                      </a:extLst>
                    </a:gridCol>
                    <a:gridCol w="1302625">
                      <a:extLst>
                        <a:ext uri="{9D8B030D-6E8A-4147-A177-3AD203B41FA5}">
                          <a16:colId xmlns="" xmlns:a16="http://schemas.microsoft.com/office/drawing/2014/main" val="1648129509"/>
                        </a:ext>
                      </a:extLst>
                    </a:gridCol>
                    <a:gridCol w="1302625">
                      <a:extLst>
                        <a:ext uri="{9D8B030D-6E8A-4147-A177-3AD203B41FA5}">
                          <a16:colId xmlns="" xmlns:a16="http://schemas.microsoft.com/office/drawing/2014/main" val="330538953"/>
                        </a:ext>
                      </a:extLst>
                    </a:gridCol>
                  </a:tblGrid>
                  <a:tr h="329215">
                    <a:tc>
                      <a:txBody>
                        <a:bodyPr/>
                        <a:lstStyle/>
                        <a:p>
                          <a:pPr algn="ctr"/>
                          <a:r>
                            <a:rPr lang="zh-CN" altLang="en-US" sz="1600" dirty="0">
                              <a:latin typeface="微软雅黑" panose="020B0503020204020204" pitchFamily="34" charset="-122"/>
                              <a:ea typeface="微软雅黑" panose="020B0503020204020204" pitchFamily="34" charset="-122"/>
                            </a:rPr>
                            <a:t>序号</a:t>
                          </a:r>
                        </a:p>
                      </a:txBody>
                      <a:tcPr marL="81176" marR="81176" marT="40588" marB="40588" anchor="ctr"/>
                    </a:tc>
                    <a:tc>
                      <a:txBody>
                        <a:bodyPr/>
                        <a:lstStyle/>
                        <a:p>
                          <a:pPr algn="ctr"/>
                          <a:r>
                            <a:rPr lang="zh-CN" altLang="en-US" sz="1600" dirty="0">
                              <a:latin typeface="微软雅黑" panose="020B0503020204020204" pitchFamily="34" charset="-122"/>
                              <a:ea typeface="微软雅黑" panose="020B0503020204020204" pitchFamily="34" charset="-122"/>
                            </a:rPr>
                            <a:t>体型</a:t>
                          </a:r>
                          <a:r>
                            <a:rPr lang="en-US" altLang="zh-CN" sz="1600" dirty="0">
                              <a:latin typeface="微软雅黑" panose="020B0503020204020204" pitchFamily="34" charset="-122"/>
                              <a:ea typeface="微软雅黑" panose="020B0503020204020204" pitchFamily="34" charset="-122"/>
                            </a:rPr>
                            <a:t>(</a:t>
                          </a:r>
                          <a14:m>
                            <m:oMath xmlns:m="http://schemas.openxmlformats.org/officeDocument/2006/math">
                              <m:sSub>
                                <m:sSubPr>
                                  <m:ctrlPr>
                                    <a:rPr lang="en-US" altLang="zh-CN" sz="1600" i="1" dirty="0" smtClean="0">
                                      <a:latin typeface="Cambria Math"/>
                                      <a:ea typeface="+mn-ea"/>
                                    </a:rPr>
                                  </m:ctrlPr>
                                </m:sSubPr>
                                <m:e>
                                  <m:r>
                                    <m:rPr>
                                      <m:sty m:val="p"/>
                                    </m:rPr>
                                    <a:rPr lang="en-US" altLang="zh-CN" sz="1600" i="1" dirty="0">
                                      <a:latin typeface="Cambria Math" panose="02040503050406030204" pitchFamily="18" charset="0"/>
                                      <a:ea typeface="+mn-ea"/>
                                    </a:rPr>
                                    <m:t>x</m:t>
                                  </m:r>
                                </m:e>
                                <m:sub>
                                  <m:r>
                                    <a:rPr lang="en-US" altLang="zh-CN" sz="1600" b="0" i="1" dirty="0" smtClean="0">
                                      <a:latin typeface="Cambria Math" panose="02040503050406030204" pitchFamily="18" charset="0"/>
                                      <a:ea typeface="+mn-ea"/>
                                    </a:rPr>
                                    <m:t>1</m:t>
                                  </m:r>
                                </m:sub>
                              </m:sSub>
                            </m:oMath>
                          </a14:m>
                          <a:r>
                            <a:rPr lang="en-US" altLang="zh-CN" sz="1600" dirty="0">
                              <a:latin typeface="微软雅黑" panose="020B0503020204020204" pitchFamily="34" charset="-122"/>
                              <a:ea typeface="微软雅黑" panose="020B0503020204020204" pitchFamily="34" charset="-122"/>
                            </a:rPr>
                            <a:t>)</a:t>
                          </a:r>
                          <a:endParaRPr lang="zh-CN" altLang="en-US" sz="1600" dirty="0">
                            <a:latin typeface="微软雅黑" panose="020B0503020204020204" pitchFamily="34" charset="-122"/>
                            <a:ea typeface="微软雅黑" panose="020B0503020204020204" pitchFamily="34" charset="-122"/>
                          </a:endParaRPr>
                        </a:p>
                      </a:txBody>
                      <a:tcPr marL="81176" marR="81176" marT="40588" marB="40588" anchor="ctr"/>
                    </a:tc>
                    <a:tc>
                      <a:txBody>
                        <a:bodyPr/>
                        <a:lstStyle/>
                        <a:p>
                          <a:pPr algn="ctr"/>
                          <a:r>
                            <a:rPr lang="zh-CN" altLang="en-US" sz="1600" dirty="0">
                              <a:latin typeface="微软雅黑" panose="020B0503020204020204" pitchFamily="34" charset="-122"/>
                              <a:ea typeface="微软雅黑" panose="020B0503020204020204" pitchFamily="34" charset="-122"/>
                            </a:rPr>
                            <a:t>毛发</a:t>
                          </a:r>
                          <a:r>
                            <a:rPr lang="en-US" altLang="zh-CN" sz="1600" dirty="0">
                              <a:latin typeface="微软雅黑" panose="020B0503020204020204" pitchFamily="34" charset="-122"/>
                              <a:ea typeface="微软雅黑" panose="020B0503020204020204" pitchFamily="34" charset="-122"/>
                            </a:rPr>
                            <a:t>(</a:t>
                          </a:r>
                          <a14:m>
                            <m:oMath xmlns:m="http://schemas.openxmlformats.org/officeDocument/2006/math">
                              <m:sSub>
                                <m:sSubPr>
                                  <m:ctrlPr>
                                    <a:rPr lang="en-US" altLang="zh-CN" sz="1600" i="1" dirty="0" smtClean="0">
                                      <a:latin typeface="Cambria Math"/>
                                      <a:ea typeface="+mn-ea"/>
                                    </a:rPr>
                                  </m:ctrlPr>
                                </m:sSubPr>
                                <m:e>
                                  <m:r>
                                    <m:rPr>
                                      <m:sty m:val="p"/>
                                    </m:rPr>
                                    <a:rPr lang="en-US" altLang="zh-CN" sz="1600" i="1" dirty="0">
                                      <a:latin typeface="Cambria Math" panose="02040503050406030204" pitchFamily="18" charset="0"/>
                                      <a:ea typeface="+mn-ea"/>
                                    </a:rPr>
                                    <m:t>x</m:t>
                                  </m:r>
                                </m:e>
                                <m:sub>
                                  <m:r>
                                    <a:rPr lang="en-US" altLang="zh-CN" sz="1600" b="0" i="1" dirty="0" smtClean="0">
                                      <a:latin typeface="Cambria Math" panose="02040503050406030204" pitchFamily="18" charset="0"/>
                                      <a:ea typeface="+mn-ea"/>
                                    </a:rPr>
                                    <m:t>2</m:t>
                                  </m:r>
                                </m:sub>
                              </m:sSub>
                            </m:oMath>
                          </a14:m>
                          <a:r>
                            <a:rPr lang="en-US" altLang="zh-CN" sz="1600" dirty="0">
                              <a:latin typeface="微软雅黑" panose="020B0503020204020204" pitchFamily="34" charset="-122"/>
                              <a:ea typeface="微软雅黑" panose="020B0503020204020204" pitchFamily="34" charset="-122"/>
                            </a:rPr>
                            <a:t>)</a:t>
                          </a:r>
                          <a:endParaRPr lang="zh-CN" altLang="en-US" sz="1600" dirty="0">
                            <a:latin typeface="微软雅黑" panose="020B0503020204020204" pitchFamily="34" charset="-122"/>
                            <a:ea typeface="微软雅黑" panose="020B0503020204020204" pitchFamily="34" charset="-122"/>
                          </a:endParaRPr>
                        </a:p>
                      </a:txBody>
                      <a:tcPr marL="81176" marR="81176" marT="40588" marB="40588" anchor="ctr"/>
                    </a:tc>
                    <a:tc>
                      <a:txBody>
                        <a:bodyPr/>
                        <a:lstStyle/>
                        <a:p>
                          <a:pPr algn="ctr"/>
                          <a:r>
                            <a:rPr lang="zh-CN" altLang="en-US" sz="1600" dirty="0">
                              <a:latin typeface="微软雅黑" panose="020B0503020204020204" pitchFamily="34" charset="-122"/>
                              <a:ea typeface="微软雅黑" panose="020B0503020204020204" pitchFamily="34" charset="-122"/>
                            </a:rPr>
                            <a:t>特点</a:t>
                          </a:r>
                          <a:r>
                            <a:rPr lang="en-US" altLang="zh-CN" sz="1600" dirty="0">
                              <a:latin typeface="微软雅黑" panose="020B0503020204020204" pitchFamily="34" charset="-122"/>
                              <a:ea typeface="微软雅黑" panose="020B0503020204020204" pitchFamily="34" charset="-122"/>
                            </a:rPr>
                            <a:t>(</a:t>
                          </a:r>
                          <a14:m>
                            <m:oMath xmlns:m="http://schemas.openxmlformats.org/officeDocument/2006/math">
                              <m:sSub>
                                <m:sSubPr>
                                  <m:ctrlPr>
                                    <a:rPr lang="en-US" altLang="zh-CN" sz="1600" i="1" dirty="0" smtClean="0">
                                      <a:latin typeface="Cambria Math"/>
                                      <a:ea typeface="+mn-ea"/>
                                    </a:rPr>
                                  </m:ctrlPr>
                                </m:sSubPr>
                                <m:e>
                                  <m:r>
                                    <m:rPr>
                                      <m:sty m:val="p"/>
                                    </m:rPr>
                                    <a:rPr lang="en-US" altLang="zh-CN" sz="1600" i="1" dirty="0">
                                      <a:latin typeface="Cambria Math"/>
                                      <a:ea typeface="+mn-ea"/>
                                    </a:rPr>
                                    <m:t>x</m:t>
                                  </m:r>
                                </m:e>
                                <m:sub>
                                  <m:r>
                                    <a:rPr lang="en-US" altLang="zh-CN" sz="1600" b="0" i="1" dirty="0" smtClean="0">
                                      <a:latin typeface="Cambria Math"/>
                                      <a:ea typeface="+mn-ea"/>
                                    </a:rPr>
                                    <m:t>3</m:t>
                                  </m:r>
                                </m:sub>
                              </m:sSub>
                            </m:oMath>
                          </a14:m>
                          <a:r>
                            <a:rPr lang="en-US" altLang="zh-CN" sz="1600" dirty="0">
                              <a:latin typeface="微软雅黑" panose="020B0503020204020204" pitchFamily="34" charset="-122"/>
                              <a:ea typeface="微软雅黑" panose="020B0503020204020204" pitchFamily="34" charset="-122"/>
                            </a:rPr>
                            <a:t>)</a:t>
                          </a:r>
                          <a:endParaRPr lang="zh-CN" altLang="en-US" sz="1600" dirty="0">
                            <a:latin typeface="微软雅黑" panose="020B0503020204020204" pitchFamily="34" charset="-122"/>
                            <a:ea typeface="微软雅黑" panose="020B0503020204020204" pitchFamily="34" charset="-122"/>
                          </a:endParaRPr>
                        </a:p>
                      </a:txBody>
                      <a:tcPr marL="81176" marR="81176" marT="40588" marB="40588" anchor="ctr"/>
                    </a:tc>
                    <a:extLst>
                      <a:ext uri="{0D108BD9-81ED-4DB2-BD59-A6C34878D82A}">
                        <a16:rowId xmlns="" xmlns:a16="http://schemas.microsoft.com/office/drawing/2014/main" val="2343299043"/>
                      </a:ext>
                    </a:extLst>
                  </a:tr>
                  <a:tr h="329215">
                    <a:tc>
                      <a:txBody>
                        <a:bodyPr/>
                        <a:lstStyle/>
                        <a:p>
                          <a:pPr algn="ctr"/>
                          <a:r>
                            <a:rPr lang="en-US" altLang="zh-CN" sz="1600" dirty="0">
                              <a:latin typeface="微软雅黑" panose="020B0503020204020204" pitchFamily="34" charset="-122"/>
                              <a:ea typeface="微软雅黑" panose="020B0503020204020204" pitchFamily="34" charset="-122"/>
                            </a:rPr>
                            <a:t>1</a:t>
                          </a:r>
                          <a:endParaRPr lang="zh-CN" altLang="en-US" sz="1600" dirty="0">
                            <a:latin typeface="微软雅黑" panose="020B0503020204020204" pitchFamily="34" charset="-122"/>
                            <a:ea typeface="微软雅黑" panose="020B0503020204020204" pitchFamily="34" charset="-122"/>
                          </a:endParaRPr>
                        </a:p>
                      </a:txBody>
                      <a:tcPr marL="81176" marR="81176" marT="40588" marB="40588"/>
                    </a:tc>
                    <a:tc>
                      <a:txBody>
                        <a:bodyPr/>
                        <a:lstStyle/>
                        <a:p>
                          <a:pPr algn="ctr"/>
                          <a:r>
                            <a:rPr lang="zh-CN" altLang="en-US" sz="1600" dirty="0">
                              <a:latin typeface="微软雅黑" panose="020B0503020204020204" pitchFamily="34" charset="-122"/>
                              <a:ea typeface="微软雅黑" panose="020B0503020204020204" pitchFamily="34" charset="-122"/>
                            </a:rPr>
                            <a:t>大</a:t>
                          </a:r>
                        </a:p>
                      </a:txBody>
                      <a:tcPr marL="81176" marR="81176" marT="40588" marB="40588"/>
                    </a:tc>
                    <a:tc>
                      <a:txBody>
                        <a:bodyPr/>
                        <a:lstStyle/>
                        <a:p>
                          <a:pPr algn="ctr"/>
                          <a:r>
                            <a:rPr lang="zh-CN" altLang="en-US" sz="1600" dirty="0">
                              <a:latin typeface="微软雅黑" panose="020B0503020204020204" pitchFamily="34" charset="-122"/>
                              <a:ea typeface="微软雅黑" panose="020B0503020204020204" pitchFamily="34" charset="-122"/>
                            </a:rPr>
                            <a:t>长</a:t>
                          </a:r>
                        </a:p>
                      </a:txBody>
                      <a:tcPr marL="81176" marR="81176" marT="40588" marB="40588"/>
                    </a:tc>
                    <a:tc>
                      <a:txBody>
                        <a:bodyPr/>
                        <a:lstStyle/>
                        <a:p>
                          <a:pPr algn="ctr"/>
                          <a:r>
                            <a:rPr lang="zh-CN" altLang="en-US" sz="1600" dirty="0">
                              <a:latin typeface="微软雅黑" panose="020B0503020204020204" pitchFamily="34" charset="-122"/>
                              <a:ea typeface="微软雅黑" panose="020B0503020204020204" pitchFamily="34" charset="-122"/>
                            </a:rPr>
                            <a:t>友善</a:t>
                          </a:r>
                        </a:p>
                      </a:txBody>
                      <a:tcPr marL="81176" marR="81176" marT="40588" marB="40588"/>
                    </a:tc>
                    <a:extLst>
                      <a:ext uri="{0D108BD9-81ED-4DB2-BD59-A6C34878D82A}">
                        <a16:rowId xmlns="" xmlns:a16="http://schemas.microsoft.com/office/drawing/2014/main" val="3357602454"/>
                      </a:ext>
                    </a:extLst>
                  </a:tr>
                  <a:tr h="329215">
                    <a:tc>
                      <a:txBody>
                        <a:bodyPr/>
                        <a:lstStyle/>
                        <a:p>
                          <a:pPr algn="ctr"/>
                          <a:r>
                            <a:rPr lang="en-US" altLang="zh-CN" sz="1600" dirty="0">
                              <a:latin typeface="微软雅黑" panose="020B0503020204020204" pitchFamily="34" charset="-122"/>
                              <a:ea typeface="微软雅黑" panose="020B0503020204020204" pitchFamily="34" charset="-122"/>
                            </a:rPr>
                            <a:t>2</a:t>
                          </a:r>
                          <a:endParaRPr lang="zh-CN" altLang="en-US" sz="1600" dirty="0">
                            <a:latin typeface="微软雅黑" panose="020B0503020204020204" pitchFamily="34" charset="-122"/>
                            <a:ea typeface="微软雅黑" panose="020B0503020204020204" pitchFamily="34" charset="-122"/>
                          </a:endParaRPr>
                        </a:p>
                      </a:txBody>
                      <a:tcPr marL="81176" marR="81176" marT="40588" marB="40588"/>
                    </a:tc>
                    <a:tc>
                      <a:txBody>
                        <a:bodyPr/>
                        <a:lstStyle/>
                        <a:p>
                          <a:pPr algn="ctr"/>
                          <a:r>
                            <a:rPr lang="zh-CN" altLang="en-US" sz="1600" dirty="0">
                              <a:latin typeface="微软雅黑" panose="020B0503020204020204" pitchFamily="34" charset="-122"/>
                              <a:ea typeface="微软雅黑" panose="020B0503020204020204" pitchFamily="34" charset="-122"/>
                            </a:rPr>
                            <a:t>中</a:t>
                          </a:r>
                        </a:p>
                      </a:txBody>
                      <a:tcPr marL="81176" marR="81176" marT="40588" marB="40588"/>
                    </a:tc>
                    <a:tc>
                      <a:txBody>
                        <a:bodyPr/>
                        <a:lstStyle/>
                        <a:p>
                          <a:pPr algn="ctr"/>
                          <a:r>
                            <a:rPr lang="zh-CN" altLang="en-US" sz="1600" dirty="0">
                              <a:latin typeface="微软雅黑" panose="020B0503020204020204" pitchFamily="34" charset="-122"/>
                              <a:ea typeface="微软雅黑" panose="020B0503020204020204" pitchFamily="34" charset="-122"/>
                            </a:rPr>
                            <a:t>中</a:t>
                          </a:r>
                        </a:p>
                      </a:txBody>
                      <a:tcPr marL="81176" marR="81176" marT="40588" marB="40588"/>
                    </a:tc>
                    <a:tc>
                      <a:txBody>
                        <a:bodyPr/>
                        <a:lstStyle/>
                        <a:p>
                          <a:pPr algn="ctr"/>
                          <a:r>
                            <a:rPr lang="zh-CN" altLang="en-US" sz="1600" dirty="0">
                              <a:latin typeface="微软雅黑" panose="020B0503020204020204" pitchFamily="34" charset="-122"/>
                              <a:ea typeface="微软雅黑" panose="020B0503020204020204" pitchFamily="34" charset="-122"/>
                            </a:rPr>
                            <a:t>搞笑</a:t>
                          </a:r>
                        </a:p>
                      </a:txBody>
                      <a:tcPr marL="81176" marR="81176" marT="40588" marB="40588"/>
                    </a:tc>
                    <a:extLst>
                      <a:ext uri="{0D108BD9-81ED-4DB2-BD59-A6C34878D82A}">
                        <a16:rowId xmlns="" xmlns:a16="http://schemas.microsoft.com/office/drawing/2014/main" val="308803370"/>
                      </a:ext>
                    </a:extLst>
                  </a:tr>
                  <a:tr h="329215">
                    <a:tc>
                      <a:txBody>
                        <a:bodyPr/>
                        <a:lstStyle/>
                        <a:p>
                          <a:pPr algn="ctr"/>
                          <a:r>
                            <a:rPr lang="en-US" altLang="zh-CN" sz="1600" dirty="0">
                              <a:latin typeface="微软雅黑" panose="020B0503020204020204" pitchFamily="34" charset="-122"/>
                              <a:ea typeface="微软雅黑" panose="020B0503020204020204" pitchFamily="34" charset="-122"/>
                            </a:rPr>
                            <a:t>3</a:t>
                          </a:r>
                          <a:endParaRPr lang="zh-CN" altLang="en-US" sz="1600" dirty="0">
                            <a:latin typeface="微软雅黑" panose="020B0503020204020204" pitchFamily="34" charset="-122"/>
                            <a:ea typeface="微软雅黑" panose="020B0503020204020204" pitchFamily="34" charset="-122"/>
                          </a:endParaRPr>
                        </a:p>
                      </a:txBody>
                      <a:tcPr marL="81176" marR="81176" marT="40588" marB="40588"/>
                    </a:tc>
                    <a:tc>
                      <a:txBody>
                        <a:bodyPr/>
                        <a:lstStyle/>
                        <a:p>
                          <a:pPr algn="ctr"/>
                          <a:r>
                            <a:rPr lang="zh-CN" altLang="en-US" sz="1600" dirty="0">
                              <a:latin typeface="微软雅黑" panose="020B0503020204020204" pitchFamily="34" charset="-122"/>
                              <a:ea typeface="微软雅黑" panose="020B0503020204020204" pitchFamily="34" charset="-122"/>
                            </a:rPr>
                            <a:t>中</a:t>
                          </a:r>
                        </a:p>
                      </a:txBody>
                      <a:tcPr marL="81176" marR="81176" marT="40588" marB="40588"/>
                    </a:tc>
                    <a:tc>
                      <a:txBody>
                        <a:bodyPr/>
                        <a:lstStyle/>
                        <a:p>
                          <a:pPr algn="ctr"/>
                          <a:r>
                            <a:rPr lang="zh-CN" altLang="en-US" sz="1600" dirty="0">
                              <a:latin typeface="微软雅黑" panose="020B0503020204020204" pitchFamily="34" charset="-122"/>
                              <a:ea typeface="微软雅黑" panose="020B0503020204020204" pitchFamily="34" charset="-122"/>
                            </a:rPr>
                            <a:t>中</a:t>
                          </a:r>
                        </a:p>
                      </a:txBody>
                      <a:tcPr marL="81176" marR="81176" marT="40588" marB="40588"/>
                    </a:tc>
                    <a:tc>
                      <a:txBody>
                        <a:bodyPr/>
                        <a:lstStyle/>
                        <a:p>
                          <a:pPr algn="ctr"/>
                          <a:r>
                            <a:rPr lang="zh-CN" altLang="en-US" sz="1600" dirty="0">
                              <a:latin typeface="微软雅黑" panose="020B0503020204020204" pitchFamily="34" charset="-122"/>
                              <a:ea typeface="微软雅黑" panose="020B0503020204020204" pitchFamily="34" charset="-122"/>
                            </a:rPr>
                            <a:t>友善</a:t>
                          </a:r>
                        </a:p>
                      </a:txBody>
                      <a:tcPr marL="81176" marR="81176" marT="40588" marB="40588"/>
                    </a:tc>
                    <a:extLst>
                      <a:ext uri="{0D108BD9-81ED-4DB2-BD59-A6C34878D82A}">
                        <a16:rowId xmlns="" xmlns:a16="http://schemas.microsoft.com/office/drawing/2014/main" val="2407735725"/>
                      </a:ext>
                    </a:extLst>
                  </a:tr>
                  <a:tr h="329215">
                    <a:tc>
                      <a:txBody>
                        <a:bodyPr/>
                        <a:lstStyle/>
                        <a:p>
                          <a:pPr algn="ctr"/>
                          <a:r>
                            <a:rPr lang="en-US" altLang="zh-CN" sz="1600" dirty="0">
                              <a:latin typeface="微软雅黑" panose="020B0503020204020204" pitchFamily="34" charset="-122"/>
                              <a:ea typeface="微软雅黑" panose="020B0503020204020204" pitchFamily="34" charset="-122"/>
                            </a:rPr>
                            <a:t>4</a:t>
                          </a:r>
                          <a:endParaRPr lang="zh-CN" altLang="en-US" sz="1600" dirty="0">
                            <a:latin typeface="微软雅黑" panose="020B0503020204020204" pitchFamily="34" charset="-122"/>
                            <a:ea typeface="微软雅黑" panose="020B0503020204020204" pitchFamily="34" charset="-122"/>
                          </a:endParaRPr>
                        </a:p>
                      </a:txBody>
                      <a:tcPr marL="81176" marR="81176" marT="40588" marB="40588"/>
                    </a:tc>
                    <a:tc>
                      <a:txBody>
                        <a:bodyPr/>
                        <a:lstStyle/>
                        <a:p>
                          <a:pPr algn="ctr"/>
                          <a:r>
                            <a:rPr lang="zh-CN" altLang="en-US" sz="1600" dirty="0">
                              <a:latin typeface="微软雅黑" panose="020B0503020204020204" pitchFamily="34" charset="-122"/>
                              <a:ea typeface="微软雅黑" panose="020B0503020204020204" pitchFamily="34" charset="-122"/>
                            </a:rPr>
                            <a:t>小</a:t>
                          </a:r>
                        </a:p>
                      </a:txBody>
                      <a:tcPr marL="81176" marR="81176" marT="40588" marB="40588"/>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600" dirty="0">
                              <a:latin typeface="微软雅黑" panose="020B0503020204020204" pitchFamily="34" charset="-122"/>
                              <a:ea typeface="微软雅黑" panose="020B0503020204020204" pitchFamily="34" charset="-122"/>
                            </a:rPr>
                            <a:t>短</a:t>
                          </a:r>
                        </a:p>
                      </a:txBody>
                      <a:tcPr marL="81176" marR="81176" marT="40588" marB="40588"/>
                    </a:tc>
                    <a:tc>
                      <a:txBody>
                        <a:bodyPr/>
                        <a:lstStyle/>
                        <a:p>
                          <a:pPr algn="ctr"/>
                          <a:r>
                            <a:rPr lang="zh-CN" altLang="en-US" sz="1600" dirty="0">
                              <a:latin typeface="微软雅黑" panose="020B0503020204020204" pitchFamily="34" charset="-122"/>
                              <a:ea typeface="微软雅黑" panose="020B0503020204020204" pitchFamily="34" charset="-122"/>
                            </a:rPr>
                            <a:t>可爱</a:t>
                          </a:r>
                        </a:p>
                      </a:txBody>
                      <a:tcPr marL="81176" marR="81176" marT="40588" marB="40588"/>
                    </a:tc>
                    <a:extLst>
                      <a:ext uri="{0D108BD9-81ED-4DB2-BD59-A6C34878D82A}">
                        <a16:rowId xmlns="" xmlns:a16="http://schemas.microsoft.com/office/drawing/2014/main" val="2443615980"/>
                      </a:ext>
                    </a:extLst>
                  </a:tr>
                  <a:tr h="329215">
                    <a:tc>
                      <a:txBody>
                        <a:bodyPr/>
                        <a:lstStyle/>
                        <a:p>
                          <a:pPr algn="ctr"/>
                          <a:r>
                            <a:rPr lang="en-US" altLang="zh-CN" sz="1600" dirty="0">
                              <a:latin typeface="微软雅黑" panose="020B0503020204020204" pitchFamily="34" charset="-122"/>
                              <a:ea typeface="微软雅黑" panose="020B0503020204020204" pitchFamily="34" charset="-122"/>
                            </a:rPr>
                            <a:t>5</a:t>
                          </a:r>
                          <a:endParaRPr lang="zh-CN" altLang="en-US" sz="1600" dirty="0">
                            <a:latin typeface="微软雅黑" panose="020B0503020204020204" pitchFamily="34" charset="-122"/>
                            <a:ea typeface="微软雅黑" panose="020B0503020204020204" pitchFamily="34" charset="-122"/>
                          </a:endParaRPr>
                        </a:p>
                      </a:txBody>
                      <a:tcPr marL="81176" marR="81176" marT="40588" marB="40588"/>
                    </a:tc>
                    <a:tc>
                      <a:txBody>
                        <a:bodyPr/>
                        <a:lstStyle/>
                        <a:p>
                          <a:pPr algn="ctr"/>
                          <a:r>
                            <a:rPr lang="zh-CN" altLang="en-US" sz="1600" dirty="0">
                              <a:latin typeface="微软雅黑" panose="020B0503020204020204" pitchFamily="34" charset="-122"/>
                              <a:ea typeface="微软雅黑" panose="020B0503020204020204" pitchFamily="34" charset="-122"/>
                            </a:rPr>
                            <a:t>小</a:t>
                          </a:r>
                        </a:p>
                      </a:txBody>
                      <a:tcPr marL="81176" marR="81176" marT="40588" marB="40588"/>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600" dirty="0">
                              <a:latin typeface="微软雅黑" panose="020B0503020204020204" pitchFamily="34" charset="-122"/>
                              <a:ea typeface="微软雅黑" panose="020B0503020204020204" pitchFamily="34" charset="-122"/>
                            </a:rPr>
                            <a:t>短</a:t>
                          </a:r>
                        </a:p>
                      </a:txBody>
                      <a:tcPr marL="81176" marR="81176" marT="40588" marB="40588"/>
                    </a:tc>
                    <a:tc>
                      <a:txBody>
                        <a:bodyPr/>
                        <a:lstStyle/>
                        <a:p>
                          <a:pPr algn="ctr"/>
                          <a:r>
                            <a:rPr lang="zh-CN" altLang="en-US" sz="1600" dirty="0">
                              <a:latin typeface="微软雅黑" panose="020B0503020204020204" pitchFamily="34" charset="-122"/>
                              <a:ea typeface="微软雅黑" panose="020B0503020204020204" pitchFamily="34" charset="-122"/>
                            </a:rPr>
                            <a:t>搞笑</a:t>
                          </a:r>
                        </a:p>
                      </a:txBody>
                      <a:tcPr marL="81176" marR="81176" marT="40588" marB="40588"/>
                    </a:tc>
                    <a:extLst>
                      <a:ext uri="{0D108BD9-81ED-4DB2-BD59-A6C34878D82A}">
                        <a16:rowId xmlns="" xmlns:a16="http://schemas.microsoft.com/office/drawing/2014/main" val="2841774916"/>
                      </a:ext>
                    </a:extLst>
                  </a:tr>
                  <a:tr h="329215">
                    <a:tc>
                      <a:txBody>
                        <a:bodyPr/>
                        <a:lstStyle/>
                        <a:p>
                          <a:pPr algn="ctr"/>
                          <a:r>
                            <a:rPr lang="en-US" altLang="zh-CN" sz="1600" dirty="0">
                              <a:latin typeface="微软雅黑" panose="020B0503020204020204" pitchFamily="34" charset="-122"/>
                              <a:ea typeface="微软雅黑" panose="020B0503020204020204" pitchFamily="34" charset="-122"/>
                            </a:rPr>
                            <a:t>……</a:t>
                          </a:r>
                          <a:endParaRPr lang="zh-CN" altLang="en-US" sz="1600" dirty="0">
                            <a:latin typeface="微软雅黑" panose="020B0503020204020204" pitchFamily="34" charset="-122"/>
                            <a:ea typeface="微软雅黑" panose="020B0503020204020204" pitchFamily="34" charset="-122"/>
                          </a:endParaRPr>
                        </a:p>
                      </a:txBody>
                      <a:tcPr marL="81176" marR="81176" marT="40588" marB="40588"/>
                    </a:tc>
                    <a:tc>
                      <a:txBody>
                        <a:bodyPr/>
                        <a:lstStyle/>
                        <a:p>
                          <a:pPr algn="ctr"/>
                          <a:r>
                            <a:rPr lang="en-US" altLang="zh-CN" sz="1600" dirty="0">
                              <a:latin typeface="微软雅黑" panose="020B0503020204020204" pitchFamily="34" charset="-122"/>
                              <a:ea typeface="微软雅黑" panose="020B0503020204020204" pitchFamily="34" charset="-122"/>
                            </a:rPr>
                            <a:t>……</a:t>
                          </a:r>
                          <a:endParaRPr lang="zh-CN" altLang="en-US" sz="1600" dirty="0">
                            <a:latin typeface="微软雅黑" panose="020B0503020204020204" pitchFamily="34" charset="-122"/>
                            <a:ea typeface="微软雅黑" panose="020B0503020204020204" pitchFamily="34" charset="-122"/>
                          </a:endParaRPr>
                        </a:p>
                      </a:txBody>
                      <a:tcPr marL="81176" marR="81176" marT="40588" marB="40588"/>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a:latin typeface="微软雅黑" panose="020B0503020204020204" pitchFamily="34" charset="-122"/>
                              <a:ea typeface="微软雅黑" panose="020B0503020204020204" pitchFamily="34" charset="-122"/>
                            </a:rPr>
                            <a:t>……</a:t>
                          </a:r>
                          <a:endParaRPr lang="zh-CN" altLang="en-US" sz="1600" dirty="0">
                            <a:latin typeface="微软雅黑" panose="020B0503020204020204" pitchFamily="34" charset="-122"/>
                            <a:ea typeface="微软雅黑" panose="020B0503020204020204" pitchFamily="34" charset="-122"/>
                          </a:endParaRPr>
                        </a:p>
                      </a:txBody>
                      <a:tcPr marL="81176" marR="81176" marT="40588" marB="40588"/>
                    </a:tc>
                    <a:tc>
                      <a:txBody>
                        <a:bodyPr/>
                        <a:lstStyle/>
                        <a:p>
                          <a:pPr algn="ctr"/>
                          <a:r>
                            <a:rPr lang="en-US" altLang="zh-CN" sz="1600" dirty="0">
                              <a:latin typeface="微软雅黑" panose="020B0503020204020204" pitchFamily="34" charset="-122"/>
                              <a:ea typeface="微软雅黑" panose="020B0503020204020204" pitchFamily="34" charset="-122"/>
                            </a:rPr>
                            <a:t>……</a:t>
                          </a:r>
                          <a:endParaRPr lang="zh-CN" altLang="en-US" sz="1600" dirty="0">
                            <a:latin typeface="微软雅黑" panose="020B0503020204020204" pitchFamily="34" charset="-122"/>
                            <a:ea typeface="微软雅黑" panose="020B0503020204020204" pitchFamily="34" charset="-122"/>
                          </a:endParaRPr>
                        </a:p>
                      </a:txBody>
                      <a:tcPr marL="81176" marR="81176" marT="40588" marB="40588"/>
                    </a:tc>
                    <a:extLst>
                      <a:ext uri="{0D108BD9-81ED-4DB2-BD59-A6C34878D82A}">
                        <a16:rowId xmlns="" xmlns:a16="http://schemas.microsoft.com/office/drawing/2014/main" val="2413863122"/>
                      </a:ext>
                    </a:extLst>
                  </a:tr>
                </a:tbl>
              </a:graphicData>
            </a:graphic>
          </p:graphicFrame>
        </mc:Choice>
        <mc:Fallback xmlns="">
          <p:graphicFrame>
            <p:nvGraphicFramePr>
              <p:cNvPr id="4" name="表格 3">
                <a:extLst>
                  <a:ext uri="{FF2B5EF4-FFF2-40B4-BE49-F238E27FC236}">
                    <a16:creationId xmlns:a16="http://schemas.microsoft.com/office/drawing/2014/main" xmlns:a14="http://schemas.microsoft.com/office/drawing/2010/main" xmlns="" id="{AEAAF76D-FEC8-477D-91EC-1166BFCFBAA2}"/>
                  </a:ext>
                </a:extLst>
              </p:cNvPr>
              <p:cNvGraphicFramePr>
                <a:graphicFrameLocks noGrp="1"/>
              </p:cNvGraphicFramePr>
              <p:nvPr>
                <p:extLst>
                  <p:ext uri="{D42A27DB-BD31-4B8C-83A1-F6EECF244321}">
                    <p14:modId xmlns:p14="http://schemas.microsoft.com/office/powerpoint/2010/main" val="2688356548"/>
                  </p:ext>
                </p:extLst>
              </p:nvPr>
            </p:nvGraphicFramePr>
            <p:xfrm>
              <a:off x="1089672" y="1538074"/>
              <a:ext cx="5210500" cy="2304505"/>
            </p:xfrm>
            <a:graphic>
              <a:graphicData uri="http://schemas.openxmlformats.org/drawingml/2006/table">
                <a:tbl>
                  <a:tblPr firstRow="1" bandRow="1">
                    <a:tableStyleId>{C083E6E3-FA7D-4D7B-A595-EF9225AFEA82}</a:tableStyleId>
                  </a:tblPr>
                  <a:tblGrid>
                    <a:gridCol w="1302625">
                      <a:extLst>
                        <a:ext uri="{9D8B030D-6E8A-4147-A177-3AD203B41FA5}">
                          <a16:colId xmlns:a16="http://schemas.microsoft.com/office/drawing/2014/main" xmlns:a14="http://schemas.microsoft.com/office/drawing/2010/main" xmlns="" val="1344647360"/>
                        </a:ext>
                      </a:extLst>
                    </a:gridCol>
                    <a:gridCol w="1302625">
                      <a:extLst>
                        <a:ext uri="{9D8B030D-6E8A-4147-A177-3AD203B41FA5}">
                          <a16:colId xmlns:a16="http://schemas.microsoft.com/office/drawing/2014/main" xmlns:a14="http://schemas.microsoft.com/office/drawing/2010/main" xmlns="" val="1076029965"/>
                        </a:ext>
                      </a:extLst>
                    </a:gridCol>
                    <a:gridCol w="1302625">
                      <a:extLst>
                        <a:ext uri="{9D8B030D-6E8A-4147-A177-3AD203B41FA5}">
                          <a16:colId xmlns:a16="http://schemas.microsoft.com/office/drawing/2014/main" xmlns:a14="http://schemas.microsoft.com/office/drawing/2010/main" xmlns="" val="1648129509"/>
                        </a:ext>
                      </a:extLst>
                    </a:gridCol>
                    <a:gridCol w="1302625">
                      <a:extLst>
                        <a:ext uri="{9D8B030D-6E8A-4147-A177-3AD203B41FA5}">
                          <a16:colId xmlns:a16="http://schemas.microsoft.com/office/drawing/2014/main" xmlns:a14="http://schemas.microsoft.com/office/drawing/2010/main" xmlns="" val="330538953"/>
                        </a:ext>
                      </a:extLst>
                    </a:gridCol>
                  </a:tblGrid>
                  <a:tr h="329215">
                    <a:tc>
                      <a:txBody>
                        <a:bodyPr/>
                        <a:lstStyle/>
                        <a:p>
                          <a:pPr algn="ctr"/>
                          <a:r>
                            <a:rPr lang="zh-CN" altLang="en-US" sz="1600" dirty="0">
                              <a:latin typeface="微软雅黑" panose="020B0503020204020204" pitchFamily="34" charset="-122"/>
                              <a:ea typeface="微软雅黑" panose="020B0503020204020204" pitchFamily="34" charset="-122"/>
                            </a:rPr>
                            <a:t>序号</a:t>
                          </a:r>
                        </a:p>
                      </a:txBody>
                      <a:tcPr marL="81176" marR="81176" marT="40588" marB="40588" anchor="ctr"/>
                    </a:tc>
                    <a:tc>
                      <a:txBody>
                        <a:bodyPr/>
                        <a:lstStyle/>
                        <a:p>
                          <a:endParaRPr lang="zh-CN"/>
                        </a:p>
                      </a:txBody>
                      <a:tcPr marL="81176" marR="81176" marT="40588" marB="40588" anchor="ctr">
                        <a:blipFill rotWithShape="1">
                          <a:blip r:embed="rId2"/>
                          <a:stretch>
                            <a:fillRect l="-100939" t="-5556" r="-200939" b="-624074"/>
                          </a:stretch>
                        </a:blipFill>
                      </a:tcPr>
                    </a:tc>
                    <a:tc>
                      <a:txBody>
                        <a:bodyPr/>
                        <a:lstStyle/>
                        <a:p>
                          <a:endParaRPr lang="zh-CN"/>
                        </a:p>
                      </a:txBody>
                      <a:tcPr marL="81176" marR="81176" marT="40588" marB="40588" anchor="ctr">
                        <a:blipFill rotWithShape="1">
                          <a:blip r:embed="rId2"/>
                          <a:stretch>
                            <a:fillRect l="-200000" t="-5556" r="-100000" b="-624074"/>
                          </a:stretch>
                        </a:blipFill>
                      </a:tcPr>
                    </a:tc>
                    <a:tc>
                      <a:txBody>
                        <a:bodyPr/>
                        <a:lstStyle/>
                        <a:p>
                          <a:endParaRPr lang="zh-CN"/>
                        </a:p>
                      </a:txBody>
                      <a:tcPr marL="81176" marR="81176" marT="40588" marB="40588" anchor="ctr">
                        <a:blipFill rotWithShape="1">
                          <a:blip r:embed="rId2"/>
                          <a:stretch>
                            <a:fillRect l="-301408" t="-5556" r="-469" b="-624074"/>
                          </a:stretch>
                        </a:blipFill>
                      </a:tcPr>
                    </a:tc>
                    <a:extLst>
                      <a:ext uri="{0D108BD9-81ED-4DB2-BD59-A6C34878D82A}">
                        <a16:rowId xmlns:a16="http://schemas.microsoft.com/office/drawing/2014/main" xmlns:a14="http://schemas.microsoft.com/office/drawing/2010/main" xmlns="" val="2343299043"/>
                      </a:ext>
                    </a:extLst>
                  </a:tr>
                  <a:tr h="329215">
                    <a:tc>
                      <a:txBody>
                        <a:bodyPr/>
                        <a:lstStyle/>
                        <a:p>
                          <a:pPr algn="ctr"/>
                          <a:r>
                            <a:rPr lang="en-US" altLang="zh-CN" sz="1600" dirty="0">
                              <a:latin typeface="微软雅黑" panose="020B0503020204020204" pitchFamily="34" charset="-122"/>
                              <a:ea typeface="微软雅黑" panose="020B0503020204020204" pitchFamily="34" charset="-122"/>
                            </a:rPr>
                            <a:t>1</a:t>
                          </a:r>
                          <a:endParaRPr lang="zh-CN" altLang="en-US" sz="1600" dirty="0">
                            <a:latin typeface="微软雅黑" panose="020B0503020204020204" pitchFamily="34" charset="-122"/>
                            <a:ea typeface="微软雅黑" panose="020B0503020204020204" pitchFamily="34" charset="-122"/>
                          </a:endParaRPr>
                        </a:p>
                      </a:txBody>
                      <a:tcPr marL="81176" marR="81176" marT="40588" marB="40588"/>
                    </a:tc>
                    <a:tc>
                      <a:txBody>
                        <a:bodyPr/>
                        <a:lstStyle/>
                        <a:p>
                          <a:pPr algn="ctr"/>
                          <a:r>
                            <a:rPr lang="zh-CN" altLang="en-US" sz="1600" dirty="0">
                              <a:latin typeface="微软雅黑" panose="020B0503020204020204" pitchFamily="34" charset="-122"/>
                              <a:ea typeface="微软雅黑" panose="020B0503020204020204" pitchFamily="34" charset="-122"/>
                            </a:rPr>
                            <a:t>大</a:t>
                          </a:r>
                        </a:p>
                      </a:txBody>
                      <a:tcPr marL="81176" marR="81176" marT="40588" marB="40588"/>
                    </a:tc>
                    <a:tc>
                      <a:txBody>
                        <a:bodyPr/>
                        <a:lstStyle/>
                        <a:p>
                          <a:pPr algn="ctr"/>
                          <a:r>
                            <a:rPr lang="zh-CN" altLang="en-US" sz="1600" dirty="0">
                              <a:latin typeface="微软雅黑" panose="020B0503020204020204" pitchFamily="34" charset="-122"/>
                              <a:ea typeface="微软雅黑" panose="020B0503020204020204" pitchFamily="34" charset="-122"/>
                            </a:rPr>
                            <a:t>长</a:t>
                          </a:r>
                        </a:p>
                      </a:txBody>
                      <a:tcPr marL="81176" marR="81176" marT="40588" marB="40588"/>
                    </a:tc>
                    <a:tc>
                      <a:txBody>
                        <a:bodyPr/>
                        <a:lstStyle/>
                        <a:p>
                          <a:pPr algn="ctr"/>
                          <a:r>
                            <a:rPr lang="zh-CN" altLang="en-US" sz="1600" dirty="0">
                              <a:latin typeface="微软雅黑" panose="020B0503020204020204" pitchFamily="34" charset="-122"/>
                              <a:ea typeface="微软雅黑" panose="020B0503020204020204" pitchFamily="34" charset="-122"/>
                            </a:rPr>
                            <a:t>友善</a:t>
                          </a:r>
                        </a:p>
                      </a:txBody>
                      <a:tcPr marL="81176" marR="81176" marT="40588" marB="40588"/>
                    </a:tc>
                    <a:extLst>
                      <a:ext uri="{0D108BD9-81ED-4DB2-BD59-A6C34878D82A}">
                        <a16:rowId xmlns:a16="http://schemas.microsoft.com/office/drawing/2014/main" xmlns:a14="http://schemas.microsoft.com/office/drawing/2010/main" xmlns="" val="3357602454"/>
                      </a:ext>
                    </a:extLst>
                  </a:tr>
                  <a:tr h="329215">
                    <a:tc>
                      <a:txBody>
                        <a:bodyPr/>
                        <a:lstStyle/>
                        <a:p>
                          <a:pPr algn="ctr"/>
                          <a:r>
                            <a:rPr lang="en-US" altLang="zh-CN" sz="1600" dirty="0">
                              <a:latin typeface="微软雅黑" panose="020B0503020204020204" pitchFamily="34" charset="-122"/>
                              <a:ea typeface="微软雅黑" panose="020B0503020204020204" pitchFamily="34" charset="-122"/>
                            </a:rPr>
                            <a:t>2</a:t>
                          </a:r>
                          <a:endParaRPr lang="zh-CN" altLang="en-US" sz="1600" dirty="0">
                            <a:latin typeface="微软雅黑" panose="020B0503020204020204" pitchFamily="34" charset="-122"/>
                            <a:ea typeface="微软雅黑" panose="020B0503020204020204" pitchFamily="34" charset="-122"/>
                          </a:endParaRPr>
                        </a:p>
                      </a:txBody>
                      <a:tcPr marL="81176" marR="81176" marT="40588" marB="40588"/>
                    </a:tc>
                    <a:tc>
                      <a:txBody>
                        <a:bodyPr/>
                        <a:lstStyle/>
                        <a:p>
                          <a:pPr algn="ctr"/>
                          <a:r>
                            <a:rPr lang="zh-CN" altLang="en-US" sz="1600" dirty="0">
                              <a:latin typeface="微软雅黑" panose="020B0503020204020204" pitchFamily="34" charset="-122"/>
                              <a:ea typeface="微软雅黑" panose="020B0503020204020204" pitchFamily="34" charset="-122"/>
                            </a:rPr>
                            <a:t>中</a:t>
                          </a:r>
                        </a:p>
                      </a:txBody>
                      <a:tcPr marL="81176" marR="81176" marT="40588" marB="40588"/>
                    </a:tc>
                    <a:tc>
                      <a:txBody>
                        <a:bodyPr/>
                        <a:lstStyle/>
                        <a:p>
                          <a:pPr algn="ctr"/>
                          <a:r>
                            <a:rPr lang="zh-CN" altLang="en-US" sz="1600" dirty="0">
                              <a:latin typeface="微软雅黑" panose="020B0503020204020204" pitchFamily="34" charset="-122"/>
                              <a:ea typeface="微软雅黑" panose="020B0503020204020204" pitchFamily="34" charset="-122"/>
                            </a:rPr>
                            <a:t>中</a:t>
                          </a:r>
                        </a:p>
                      </a:txBody>
                      <a:tcPr marL="81176" marR="81176" marT="40588" marB="40588"/>
                    </a:tc>
                    <a:tc>
                      <a:txBody>
                        <a:bodyPr/>
                        <a:lstStyle/>
                        <a:p>
                          <a:pPr algn="ctr"/>
                          <a:r>
                            <a:rPr lang="zh-CN" altLang="en-US" sz="1600" dirty="0">
                              <a:latin typeface="微软雅黑" panose="020B0503020204020204" pitchFamily="34" charset="-122"/>
                              <a:ea typeface="微软雅黑" panose="020B0503020204020204" pitchFamily="34" charset="-122"/>
                            </a:rPr>
                            <a:t>搞笑</a:t>
                          </a:r>
                        </a:p>
                      </a:txBody>
                      <a:tcPr marL="81176" marR="81176" marT="40588" marB="40588"/>
                    </a:tc>
                    <a:extLst>
                      <a:ext uri="{0D108BD9-81ED-4DB2-BD59-A6C34878D82A}">
                        <a16:rowId xmlns:a16="http://schemas.microsoft.com/office/drawing/2014/main" xmlns:a14="http://schemas.microsoft.com/office/drawing/2010/main" xmlns="" val="308803370"/>
                      </a:ext>
                    </a:extLst>
                  </a:tr>
                  <a:tr h="329215">
                    <a:tc>
                      <a:txBody>
                        <a:bodyPr/>
                        <a:lstStyle/>
                        <a:p>
                          <a:pPr algn="ctr"/>
                          <a:r>
                            <a:rPr lang="en-US" altLang="zh-CN" sz="1600" dirty="0">
                              <a:latin typeface="微软雅黑" panose="020B0503020204020204" pitchFamily="34" charset="-122"/>
                              <a:ea typeface="微软雅黑" panose="020B0503020204020204" pitchFamily="34" charset="-122"/>
                            </a:rPr>
                            <a:t>3</a:t>
                          </a:r>
                          <a:endParaRPr lang="zh-CN" altLang="en-US" sz="1600" dirty="0">
                            <a:latin typeface="微软雅黑" panose="020B0503020204020204" pitchFamily="34" charset="-122"/>
                            <a:ea typeface="微软雅黑" panose="020B0503020204020204" pitchFamily="34" charset="-122"/>
                          </a:endParaRPr>
                        </a:p>
                      </a:txBody>
                      <a:tcPr marL="81176" marR="81176" marT="40588" marB="40588"/>
                    </a:tc>
                    <a:tc>
                      <a:txBody>
                        <a:bodyPr/>
                        <a:lstStyle/>
                        <a:p>
                          <a:pPr algn="ctr"/>
                          <a:r>
                            <a:rPr lang="zh-CN" altLang="en-US" sz="1600" dirty="0">
                              <a:latin typeface="微软雅黑" panose="020B0503020204020204" pitchFamily="34" charset="-122"/>
                              <a:ea typeface="微软雅黑" panose="020B0503020204020204" pitchFamily="34" charset="-122"/>
                            </a:rPr>
                            <a:t>中</a:t>
                          </a:r>
                        </a:p>
                      </a:txBody>
                      <a:tcPr marL="81176" marR="81176" marT="40588" marB="40588"/>
                    </a:tc>
                    <a:tc>
                      <a:txBody>
                        <a:bodyPr/>
                        <a:lstStyle/>
                        <a:p>
                          <a:pPr algn="ctr"/>
                          <a:r>
                            <a:rPr lang="zh-CN" altLang="en-US" sz="1600" dirty="0">
                              <a:latin typeface="微软雅黑" panose="020B0503020204020204" pitchFamily="34" charset="-122"/>
                              <a:ea typeface="微软雅黑" panose="020B0503020204020204" pitchFamily="34" charset="-122"/>
                            </a:rPr>
                            <a:t>中</a:t>
                          </a:r>
                        </a:p>
                      </a:txBody>
                      <a:tcPr marL="81176" marR="81176" marT="40588" marB="40588"/>
                    </a:tc>
                    <a:tc>
                      <a:txBody>
                        <a:bodyPr/>
                        <a:lstStyle/>
                        <a:p>
                          <a:pPr algn="ctr"/>
                          <a:r>
                            <a:rPr lang="zh-CN" altLang="en-US" sz="1600" dirty="0">
                              <a:latin typeface="微软雅黑" panose="020B0503020204020204" pitchFamily="34" charset="-122"/>
                              <a:ea typeface="微软雅黑" panose="020B0503020204020204" pitchFamily="34" charset="-122"/>
                            </a:rPr>
                            <a:t>友善</a:t>
                          </a:r>
                        </a:p>
                      </a:txBody>
                      <a:tcPr marL="81176" marR="81176" marT="40588" marB="40588"/>
                    </a:tc>
                    <a:extLst>
                      <a:ext uri="{0D108BD9-81ED-4DB2-BD59-A6C34878D82A}">
                        <a16:rowId xmlns:a16="http://schemas.microsoft.com/office/drawing/2014/main" xmlns:a14="http://schemas.microsoft.com/office/drawing/2010/main" xmlns="" val="2407735725"/>
                      </a:ext>
                    </a:extLst>
                  </a:tr>
                  <a:tr h="329215">
                    <a:tc>
                      <a:txBody>
                        <a:bodyPr/>
                        <a:lstStyle/>
                        <a:p>
                          <a:pPr algn="ctr"/>
                          <a:r>
                            <a:rPr lang="en-US" altLang="zh-CN" sz="1600" dirty="0">
                              <a:latin typeface="微软雅黑" panose="020B0503020204020204" pitchFamily="34" charset="-122"/>
                              <a:ea typeface="微软雅黑" panose="020B0503020204020204" pitchFamily="34" charset="-122"/>
                            </a:rPr>
                            <a:t>4</a:t>
                          </a:r>
                          <a:endParaRPr lang="zh-CN" altLang="en-US" sz="1600" dirty="0">
                            <a:latin typeface="微软雅黑" panose="020B0503020204020204" pitchFamily="34" charset="-122"/>
                            <a:ea typeface="微软雅黑" panose="020B0503020204020204" pitchFamily="34" charset="-122"/>
                          </a:endParaRPr>
                        </a:p>
                      </a:txBody>
                      <a:tcPr marL="81176" marR="81176" marT="40588" marB="40588"/>
                    </a:tc>
                    <a:tc>
                      <a:txBody>
                        <a:bodyPr/>
                        <a:lstStyle/>
                        <a:p>
                          <a:pPr algn="ctr"/>
                          <a:r>
                            <a:rPr lang="zh-CN" altLang="en-US" sz="1600" dirty="0">
                              <a:latin typeface="微软雅黑" panose="020B0503020204020204" pitchFamily="34" charset="-122"/>
                              <a:ea typeface="微软雅黑" panose="020B0503020204020204" pitchFamily="34" charset="-122"/>
                            </a:rPr>
                            <a:t>小</a:t>
                          </a:r>
                        </a:p>
                      </a:txBody>
                      <a:tcPr marL="81176" marR="81176" marT="40588" marB="40588"/>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600" dirty="0">
                              <a:latin typeface="微软雅黑" panose="020B0503020204020204" pitchFamily="34" charset="-122"/>
                              <a:ea typeface="微软雅黑" panose="020B0503020204020204" pitchFamily="34" charset="-122"/>
                            </a:rPr>
                            <a:t>短</a:t>
                          </a:r>
                        </a:p>
                      </a:txBody>
                      <a:tcPr marL="81176" marR="81176" marT="40588" marB="40588"/>
                    </a:tc>
                    <a:tc>
                      <a:txBody>
                        <a:bodyPr/>
                        <a:lstStyle/>
                        <a:p>
                          <a:pPr algn="ctr"/>
                          <a:r>
                            <a:rPr lang="zh-CN" altLang="en-US" sz="1600" dirty="0">
                              <a:latin typeface="微软雅黑" panose="020B0503020204020204" pitchFamily="34" charset="-122"/>
                              <a:ea typeface="微软雅黑" panose="020B0503020204020204" pitchFamily="34" charset="-122"/>
                            </a:rPr>
                            <a:t>可爱</a:t>
                          </a:r>
                        </a:p>
                      </a:txBody>
                      <a:tcPr marL="81176" marR="81176" marT="40588" marB="40588"/>
                    </a:tc>
                    <a:extLst>
                      <a:ext uri="{0D108BD9-81ED-4DB2-BD59-A6C34878D82A}">
                        <a16:rowId xmlns:a16="http://schemas.microsoft.com/office/drawing/2014/main" xmlns:a14="http://schemas.microsoft.com/office/drawing/2010/main" xmlns="" val="2443615980"/>
                      </a:ext>
                    </a:extLst>
                  </a:tr>
                  <a:tr h="329215">
                    <a:tc>
                      <a:txBody>
                        <a:bodyPr/>
                        <a:lstStyle/>
                        <a:p>
                          <a:pPr algn="ctr"/>
                          <a:r>
                            <a:rPr lang="en-US" altLang="zh-CN" sz="1600" dirty="0">
                              <a:latin typeface="微软雅黑" panose="020B0503020204020204" pitchFamily="34" charset="-122"/>
                              <a:ea typeface="微软雅黑" panose="020B0503020204020204" pitchFamily="34" charset="-122"/>
                            </a:rPr>
                            <a:t>5</a:t>
                          </a:r>
                          <a:endParaRPr lang="zh-CN" altLang="en-US" sz="1600" dirty="0">
                            <a:latin typeface="微软雅黑" panose="020B0503020204020204" pitchFamily="34" charset="-122"/>
                            <a:ea typeface="微软雅黑" panose="020B0503020204020204" pitchFamily="34" charset="-122"/>
                          </a:endParaRPr>
                        </a:p>
                      </a:txBody>
                      <a:tcPr marL="81176" marR="81176" marT="40588" marB="40588"/>
                    </a:tc>
                    <a:tc>
                      <a:txBody>
                        <a:bodyPr/>
                        <a:lstStyle/>
                        <a:p>
                          <a:pPr algn="ctr"/>
                          <a:r>
                            <a:rPr lang="zh-CN" altLang="en-US" sz="1600" dirty="0">
                              <a:latin typeface="微软雅黑" panose="020B0503020204020204" pitchFamily="34" charset="-122"/>
                              <a:ea typeface="微软雅黑" panose="020B0503020204020204" pitchFamily="34" charset="-122"/>
                            </a:rPr>
                            <a:t>小</a:t>
                          </a:r>
                        </a:p>
                      </a:txBody>
                      <a:tcPr marL="81176" marR="81176" marT="40588" marB="40588"/>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600" dirty="0">
                              <a:latin typeface="微软雅黑" panose="020B0503020204020204" pitchFamily="34" charset="-122"/>
                              <a:ea typeface="微软雅黑" panose="020B0503020204020204" pitchFamily="34" charset="-122"/>
                            </a:rPr>
                            <a:t>短</a:t>
                          </a:r>
                        </a:p>
                      </a:txBody>
                      <a:tcPr marL="81176" marR="81176" marT="40588" marB="40588"/>
                    </a:tc>
                    <a:tc>
                      <a:txBody>
                        <a:bodyPr/>
                        <a:lstStyle/>
                        <a:p>
                          <a:pPr algn="ctr"/>
                          <a:r>
                            <a:rPr lang="zh-CN" altLang="en-US" sz="1600" dirty="0">
                              <a:latin typeface="微软雅黑" panose="020B0503020204020204" pitchFamily="34" charset="-122"/>
                              <a:ea typeface="微软雅黑" panose="020B0503020204020204" pitchFamily="34" charset="-122"/>
                            </a:rPr>
                            <a:t>搞笑</a:t>
                          </a:r>
                        </a:p>
                      </a:txBody>
                      <a:tcPr marL="81176" marR="81176" marT="40588" marB="40588"/>
                    </a:tc>
                    <a:extLst>
                      <a:ext uri="{0D108BD9-81ED-4DB2-BD59-A6C34878D82A}">
                        <a16:rowId xmlns:a16="http://schemas.microsoft.com/office/drawing/2014/main" xmlns:a14="http://schemas.microsoft.com/office/drawing/2010/main" xmlns="" val="2841774916"/>
                      </a:ext>
                    </a:extLst>
                  </a:tr>
                  <a:tr h="329215">
                    <a:tc>
                      <a:txBody>
                        <a:bodyPr/>
                        <a:lstStyle/>
                        <a:p>
                          <a:pPr algn="ctr"/>
                          <a:r>
                            <a:rPr lang="en-US" altLang="zh-CN" sz="1600" dirty="0">
                              <a:latin typeface="微软雅黑" panose="020B0503020204020204" pitchFamily="34" charset="-122"/>
                              <a:ea typeface="微软雅黑" panose="020B0503020204020204" pitchFamily="34" charset="-122"/>
                            </a:rPr>
                            <a:t>……</a:t>
                          </a:r>
                          <a:endParaRPr lang="zh-CN" altLang="en-US" sz="1600" dirty="0">
                            <a:latin typeface="微软雅黑" panose="020B0503020204020204" pitchFamily="34" charset="-122"/>
                            <a:ea typeface="微软雅黑" panose="020B0503020204020204" pitchFamily="34" charset="-122"/>
                          </a:endParaRPr>
                        </a:p>
                      </a:txBody>
                      <a:tcPr marL="81176" marR="81176" marT="40588" marB="40588"/>
                    </a:tc>
                    <a:tc>
                      <a:txBody>
                        <a:bodyPr/>
                        <a:lstStyle/>
                        <a:p>
                          <a:pPr algn="ctr"/>
                          <a:r>
                            <a:rPr lang="en-US" altLang="zh-CN" sz="1600" dirty="0">
                              <a:latin typeface="微软雅黑" panose="020B0503020204020204" pitchFamily="34" charset="-122"/>
                              <a:ea typeface="微软雅黑" panose="020B0503020204020204" pitchFamily="34" charset="-122"/>
                            </a:rPr>
                            <a:t>……</a:t>
                          </a:r>
                          <a:endParaRPr lang="zh-CN" altLang="en-US" sz="1600" dirty="0">
                            <a:latin typeface="微软雅黑" panose="020B0503020204020204" pitchFamily="34" charset="-122"/>
                            <a:ea typeface="微软雅黑" panose="020B0503020204020204" pitchFamily="34" charset="-122"/>
                          </a:endParaRPr>
                        </a:p>
                      </a:txBody>
                      <a:tcPr marL="81176" marR="81176" marT="40588" marB="40588"/>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dirty="0">
                              <a:latin typeface="微软雅黑" panose="020B0503020204020204" pitchFamily="34" charset="-122"/>
                              <a:ea typeface="微软雅黑" panose="020B0503020204020204" pitchFamily="34" charset="-122"/>
                            </a:rPr>
                            <a:t>……</a:t>
                          </a:r>
                          <a:endParaRPr lang="zh-CN" altLang="en-US" sz="1600" dirty="0">
                            <a:latin typeface="微软雅黑" panose="020B0503020204020204" pitchFamily="34" charset="-122"/>
                            <a:ea typeface="微软雅黑" panose="020B0503020204020204" pitchFamily="34" charset="-122"/>
                          </a:endParaRPr>
                        </a:p>
                      </a:txBody>
                      <a:tcPr marL="81176" marR="81176" marT="40588" marB="40588"/>
                    </a:tc>
                    <a:tc>
                      <a:txBody>
                        <a:bodyPr/>
                        <a:lstStyle/>
                        <a:p>
                          <a:pPr algn="ctr"/>
                          <a:r>
                            <a:rPr lang="en-US" altLang="zh-CN" sz="1600" dirty="0">
                              <a:latin typeface="微软雅黑" panose="020B0503020204020204" pitchFamily="34" charset="-122"/>
                              <a:ea typeface="微软雅黑" panose="020B0503020204020204" pitchFamily="34" charset="-122"/>
                            </a:rPr>
                            <a:t>……</a:t>
                          </a:r>
                          <a:endParaRPr lang="zh-CN" altLang="en-US" sz="1600" dirty="0">
                            <a:latin typeface="微软雅黑" panose="020B0503020204020204" pitchFamily="34" charset="-122"/>
                            <a:ea typeface="微软雅黑" panose="020B0503020204020204" pitchFamily="34" charset="-122"/>
                          </a:endParaRPr>
                        </a:p>
                      </a:txBody>
                      <a:tcPr marL="81176" marR="81176" marT="40588" marB="40588"/>
                    </a:tc>
                    <a:extLst>
                      <a:ext uri="{0D108BD9-81ED-4DB2-BD59-A6C34878D82A}">
                        <a16:rowId xmlns:a16="http://schemas.microsoft.com/office/drawing/2014/main" xmlns:a14="http://schemas.microsoft.com/office/drawing/2010/main" xmlns="" val="2413863122"/>
                      </a:ext>
                    </a:extLst>
                  </a:tr>
                </a:tbl>
              </a:graphicData>
            </a:graphic>
          </p:graphicFrame>
        </mc:Fallback>
      </mc:AlternateContent>
      <p:sp>
        <p:nvSpPr>
          <p:cNvPr id="2" name="矩形 1">
            <a:extLst>
              <a:ext uri="{FF2B5EF4-FFF2-40B4-BE49-F238E27FC236}">
                <a16:creationId xmlns="" xmlns:a16="http://schemas.microsoft.com/office/drawing/2014/main" id="{B695FCD0-F8D4-4E4E-AB92-9F8E641B444B}"/>
              </a:ext>
            </a:extLst>
          </p:cNvPr>
          <p:cNvSpPr/>
          <p:nvPr/>
        </p:nvSpPr>
        <p:spPr>
          <a:xfrm>
            <a:off x="9084862" y="1970311"/>
            <a:ext cx="877163" cy="369332"/>
          </a:xfrm>
          <a:prstGeom prst="rect">
            <a:avLst/>
          </a:prstGeom>
        </p:spPr>
        <p:txBody>
          <a:bodyPr wrap="none">
            <a:spAutoFit/>
          </a:bodyPr>
          <a:lstStyle/>
          <a:p>
            <a:pPr algn="ctr"/>
            <a:r>
              <a:rPr lang="zh-CN" altLang="en-US" dirty="0">
                <a:latin typeface="微软雅黑" panose="020B0503020204020204" pitchFamily="34" charset="-122"/>
                <a:ea typeface="微软雅黑" panose="020B0503020204020204" pitchFamily="34" charset="-122"/>
              </a:rPr>
              <a:t>新样本</a:t>
            </a:r>
          </a:p>
        </p:txBody>
      </p:sp>
      <p:graphicFrame>
        <p:nvGraphicFramePr>
          <p:cNvPr id="3" name="表格 2">
            <a:extLst>
              <a:ext uri="{FF2B5EF4-FFF2-40B4-BE49-F238E27FC236}">
                <a16:creationId xmlns="" xmlns:a16="http://schemas.microsoft.com/office/drawing/2014/main" id="{0E1C6B62-9CEA-413D-B30F-2156A10DC8C8}"/>
              </a:ext>
            </a:extLst>
          </p:cNvPr>
          <p:cNvGraphicFramePr>
            <a:graphicFrameLocks noGrp="1"/>
          </p:cNvGraphicFramePr>
          <p:nvPr>
            <p:extLst>
              <p:ext uri="{D42A27DB-BD31-4B8C-83A1-F6EECF244321}">
                <p14:modId xmlns:p14="http://schemas.microsoft.com/office/powerpoint/2010/main" val="1801638699"/>
              </p:ext>
            </p:extLst>
          </p:nvPr>
        </p:nvGraphicFramePr>
        <p:xfrm>
          <a:off x="7791682" y="2423945"/>
          <a:ext cx="3463524" cy="658430"/>
        </p:xfrm>
        <a:graphic>
          <a:graphicData uri="http://schemas.openxmlformats.org/drawingml/2006/table">
            <a:tbl>
              <a:tblPr firstRow="1" bandRow="1">
                <a:tableStyleId>{C083E6E3-FA7D-4D7B-A595-EF9225AFEA82}</a:tableStyleId>
              </a:tblPr>
              <a:tblGrid>
                <a:gridCol w="1154508">
                  <a:extLst>
                    <a:ext uri="{9D8B030D-6E8A-4147-A177-3AD203B41FA5}">
                      <a16:colId xmlns="" xmlns:a16="http://schemas.microsoft.com/office/drawing/2014/main" val="3694888512"/>
                    </a:ext>
                  </a:extLst>
                </a:gridCol>
                <a:gridCol w="1154508">
                  <a:extLst>
                    <a:ext uri="{9D8B030D-6E8A-4147-A177-3AD203B41FA5}">
                      <a16:colId xmlns="" xmlns:a16="http://schemas.microsoft.com/office/drawing/2014/main" val="3261777472"/>
                    </a:ext>
                  </a:extLst>
                </a:gridCol>
                <a:gridCol w="1154508">
                  <a:extLst>
                    <a:ext uri="{9D8B030D-6E8A-4147-A177-3AD203B41FA5}">
                      <a16:colId xmlns="" xmlns:a16="http://schemas.microsoft.com/office/drawing/2014/main" val="828526873"/>
                    </a:ext>
                  </a:extLst>
                </a:gridCol>
              </a:tblGrid>
              <a:tr h="329215">
                <a:tc>
                  <a:txBody>
                    <a:bodyPr/>
                    <a:lstStyle/>
                    <a:p>
                      <a:pPr algn="ctr"/>
                      <a:r>
                        <a:rPr lang="zh-CN" altLang="en-US" sz="1600" dirty="0">
                          <a:latin typeface="微软雅黑" panose="020B0503020204020204" pitchFamily="34" charset="-122"/>
                          <a:ea typeface="微软雅黑" panose="020B0503020204020204" pitchFamily="34" charset="-122"/>
                        </a:rPr>
                        <a:t>体型</a:t>
                      </a:r>
                    </a:p>
                  </a:txBody>
                  <a:tcPr marL="81176" marR="81176" marT="40588" marB="40588"/>
                </a:tc>
                <a:tc>
                  <a:txBody>
                    <a:bodyPr/>
                    <a:lstStyle/>
                    <a:p>
                      <a:pPr algn="ctr"/>
                      <a:r>
                        <a:rPr lang="zh-CN" altLang="en-US" sz="1600" dirty="0">
                          <a:latin typeface="微软雅黑" panose="020B0503020204020204" pitchFamily="34" charset="-122"/>
                          <a:ea typeface="微软雅黑" panose="020B0503020204020204" pitchFamily="34" charset="-122"/>
                        </a:rPr>
                        <a:t>毛发</a:t>
                      </a:r>
                    </a:p>
                  </a:txBody>
                  <a:tcPr marL="81176" marR="81176" marT="40588" marB="40588"/>
                </a:tc>
                <a:tc>
                  <a:txBody>
                    <a:bodyPr/>
                    <a:lstStyle/>
                    <a:p>
                      <a:pPr algn="ctr"/>
                      <a:r>
                        <a:rPr lang="zh-CN" altLang="en-US" sz="1600" dirty="0">
                          <a:latin typeface="微软雅黑" panose="020B0503020204020204" pitchFamily="34" charset="-122"/>
                          <a:ea typeface="微软雅黑" panose="020B0503020204020204" pitchFamily="34" charset="-122"/>
                        </a:rPr>
                        <a:t>特点</a:t>
                      </a:r>
                    </a:p>
                  </a:txBody>
                  <a:tcPr marL="81176" marR="81176" marT="40588" marB="40588"/>
                </a:tc>
                <a:extLst>
                  <a:ext uri="{0D108BD9-81ED-4DB2-BD59-A6C34878D82A}">
                    <a16:rowId xmlns="" xmlns:a16="http://schemas.microsoft.com/office/drawing/2014/main" val="461804115"/>
                  </a:ext>
                </a:extLst>
              </a:tr>
              <a:tr h="329215">
                <a:tc>
                  <a:txBody>
                    <a:bodyPr/>
                    <a:lstStyle/>
                    <a:p>
                      <a:pPr algn="ctr"/>
                      <a:r>
                        <a:rPr lang="zh-CN" altLang="en-US" sz="1600" dirty="0">
                          <a:latin typeface="微软雅黑" panose="020B0503020204020204" pitchFamily="34" charset="-122"/>
                          <a:ea typeface="微软雅黑" panose="020B0503020204020204" pitchFamily="34" charset="-122"/>
                        </a:rPr>
                        <a:t>中</a:t>
                      </a:r>
                    </a:p>
                  </a:txBody>
                  <a:tcPr marL="81176" marR="81176" marT="40588" marB="40588"/>
                </a:tc>
                <a:tc>
                  <a:txBody>
                    <a:bodyPr/>
                    <a:lstStyle/>
                    <a:p>
                      <a:pPr algn="ctr"/>
                      <a:r>
                        <a:rPr lang="zh-CN" altLang="en-US" sz="1600" dirty="0">
                          <a:latin typeface="微软雅黑" panose="020B0503020204020204" pitchFamily="34" charset="-122"/>
                          <a:ea typeface="微软雅黑" panose="020B0503020204020204" pitchFamily="34" charset="-122"/>
                        </a:rPr>
                        <a:t>长</a:t>
                      </a:r>
                    </a:p>
                  </a:txBody>
                  <a:tcPr marL="81176" marR="81176" marT="40588" marB="40588"/>
                </a:tc>
                <a:tc>
                  <a:txBody>
                    <a:bodyPr/>
                    <a:lstStyle/>
                    <a:p>
                      <a:pPr algn="ctr"/>
                      <a:r>
                        <a:rPr lang="zh-CN" altLang="en-US" sz="1600" dirty="0">
                          <a:latin typeface="微软雅黑" panose="020B0503020204020204" pitchFamily="34" charset="-122"/>
                          <a:ea typeface="微软雅黑" panose="020B0503020204020204" pitchFamily="34" charset="-122"/>
                        </a:rPr>
                        <a:t>友善</a:t>
                      </a:r>
                    </a:p>
                  </a:txBody>
                  <a:tcPr marL="81176" marR="81176" marT="40588" marB="40588"/>
                </a:tc>
                <a:extLst>
                  <a:ext uri="{0D108BD9-81ED-4DB2-BD59-A6C34878D82A}">
                    <a16:rowId xmlns="" xmlns:a16="http://schemas.microsoft.com/office/drawing/2014/main" val="4157537919"/>
                  </a:ext>
                </a:extLst>
              </a:tr>
            </a:tbl>
          </a:graphicData>
        </a:graphic>
      </p:graphicFrame>
      <p:sp>
        <p:nvSpPr>
          <p:cNvPr id="7" name="矩形 6">
            <a:extLst>
              <a:ext uri="{FF2B5EF4-FFF2-40B4-BE49-F238E27FC236}">
                <a16:creationId xmlns="" xmlns:a16="http://schemas.microsoft.com/office/drawing/2014/main" id="{00527885-8A8F-4E37-B893-33520CF11353}"/>
              </a:ext>
            </a:extLst>
          </p:cNvPr>
          <p:cNvSpPr/>
          <p:nvPr/>
        </p:nvSpPr>
        <p:spPr>
          <a:xfrm>
            <a:off x="3140924" y="1034023"/>
            <a:ext cx="1107996" cy="369332"/>
          </a:xfrm>
          <a:prstGeom prst="rect">
            <a:avLst/>
          </a:prstGeom>
        </p:spPr>
        <p:txBody>
          <a:bodyPr wrap="none">
            <a:spAutoFit/>
          </a:bodyPr>
          <a:lstStyle/>
          <a:p>
            <a:pPr algn="ctr"/>
            <a:r>
              <a:rPr lang="zh-CN" altLang="en-US" dirty="0">
                <a:latin typeface="微软雅黑" panose="020B0503020204020204" pitchFamily="34" charset="-122"/>
                <a:ea typeface="微软雅黑" panose="020B0503020204020204" pitchFamily="34" charset="-122"/>
              </a:rPr>
              <a:t>训练数据</a:t>
            </a:r>
          </a:p>
        </p:txBody>
      </p:sp>
      <p:sp>
        <p:nvSpPr>
          <p:cNvPr id="5" name="矩形 4">
            <a:extLst>
              <a:ext uri="{FF2B5EF4-FFF2-40B4-BE49-F238E27FC236}">
                <a16:creationId xmlns="" xmlns:a16="http://schemas.microsoft.com/office/drawing/2014/main" id="{0FDCE346-E75D-4761-B535-8855857C7386}"/>
              </a:ext>
            </a:extLst>
          </p:cNvPr>
          <p:cNvSpPr/>
          <p:nvPr/>
        </p:nvSpPr>
        <p:spPr>
          <a:xfrm>
            <a:off x="4180535" y="326961"/>
            <a:ext cx="4801314" cy="400110"/>
          </a:xfrm>
          <a:prstGeom prst="rect">
            <a:avLst/>
          </a:prstGeom>
        </p:spPr>
        <p:txBody>
          <a:bodyPr wrap="none">
            <a:spAutoFit/>
          </a:bodyPr>
          <a:lstStyle/>
          <a:p>
            <a:pPr algn="ctr"/>
            <a:r>
              <a:rPr lang="zh-CN" altLang="en-US" sz="2000" b="1" dirty="0">
                <a:latin typeface="微软雅黑" panose="020B0503020204020204" pitchFamily="34" charset="-122"/>
                <a:ea typeface="微软雅黑" panose="020B0503020204020204" pitchFamily="34" charset="-122"/>
              </a:rPr>
              <a:t>非监督式学习（训练数据中</a:t>
            </a:r>
            <a:r>
              <a:rPr lang="zh-CN" altLang="en-US" sz="2000" b="1" dirty="0">
                <a:solidFill>
                  <a:srgbClr val="FF0000"/>
                </a:solidFill>
                <a:latin typeface="微软雅黑" panose="020B0503020204020204" pitchFamily="34" charset="-122"/>
                <a:ea typeface="微软雅黑" panose="020B0503020204020204" pitchFamily="34" charset="-122"/>
              </a:rPr>
              <a:t>无</a:t>
            </a:r>
            <a:r>
              <a:rPr lang="zh-CN" altLang="en-US" sz="2000" b="1" dirty="0">
                <a:latin typeface="微软雅黑" panose="020B0503020204020204" pitchFamily="34" charset="-122"/>
                <a:ea typeface="微软雅黑" panose="020B0503020204020204" pitchFamily="34" charset="-122"/>
              </a:rPr>
              <a:t>目标变量）</a:t>
            </a:r>
          </a:p>
        </p:txBody>
      </p:sp>
      <p:cxnSp>
        <p:nvCxnSpPr>
          <p:cNvPr id="9" name="直接箭头连接符 8">
            <a:extLst>
              <a:ext uri="{FF2B5EF4-FFF2-40B4-BE49-F238E27FC236}">
                <a16:creationId xmlns="" xmlns:a16="http://schemas.microsoft.com/office/drawing/2014/main" id="{07A414C9-737A-4A5F-899C-F41CE4C4287A}"/>
              </a:ext>
            </a:extLst>
          </p:cNvPr>
          <p:cNvCxnSpPr/>
          <p:nvPr/>
        </p:nvCxnSpPr>
        <p:spPr>
          <a:xfrm>
            <a:off x="3023118" y="4167673"/>
            <a:ext cx="1503665" cy="13747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 xmlns:a16="http://schemas.microsoft.com/office/drawing/2014/main" id="{D1E12D17-7E3A-4E0E-94E5-2F1B27549F0A}"/>
              </a:ext>
            </a:extLst>
          </p:cNvPr>
          <p:cNvSpPr txBox="1"/>
          <p:nvPr/>
        </p:nvSpPr>
        <p:spPr>
          <a:xfrm>
            <a:off x="2469120" y="4670362"/>
            <a:ext cx="1107996" cy="369332"/>
          </a:xfrm>
          <a:prstGeom prst="rect">
            <a:avLst/>
          </a:prstGeom>
        </p:spPr>
        <p:txBody>
          <a:bodyPr wrap="none">
            <a:spAutoFit/>
          </a:bodyPr>
          <a:lstStyle>
            <a:defPPr>
              <a:defRPr lang="zh-CN"/>
            </a:defPPr>
            <a:lvl1pPr algn="ctr">
              <a:defRPr>
                <a:latin typeface="微软雅黑 Light" panose="020B0502040204020203" pitchFamily="34" charset="-122"/>
                <a:ea typeface="微软雅黑 Light" panose="020B0502040204020203" pitchFamily="34" charset="-122"/>
              </a:defRPr>
            </a:lvl1pPr>
          </a:lstStyle>
          <a:p>
            <a:r>
              <a:rPr lang="zh-CN" altLang="en-US" dirty="0">
                <a:latin typeface="微软雅黑" panose="020B0503020204020204" pitchFamily="34" charset="-122"/>
                <a:ea typeface="微软雅黑" panose="020B0503020204020204" pitchFamily="34" charset="-122"/>
              </a:rPr>
              <a:t>机器学习</a:t>
            </a:r>
          </a:p>
        </p:txBody>
      </p:sp>
      <p:sp>
        <p:nvSpPr>
          <p:cNvPr id="12" name="文本框 11">
            <a:extLst>
              <a:ext uri="{FF2B5EF4-FFF2-40B4-BE49-F238E27FC236}">
                <a16:creationId xmlns="" xmlns:a16="http://schemas.microsoft.com/office/drawing/2014/main" id="{E8E55A4A-E29A-4FCF-B211-6FFA88C43ADF}"/>
              </a:ext>
            </a:extLst>
          </p:cNvPr>
          <p:cNvSpPr txBox="1"/>
          <p:nvPr/>
        </p:nvSpPr>
        <p:spPr>
          <a:xfrm>
            <a:off x="4526783" y="5357718"/>
            <a:ext cx="1107996" cy="369332"/>
          </a:xfrm>
          <a:prstGeom prst="rect">
            <a:avLst/>
          </a:prstGeom>
        </p:spPr>
        <p:txBody>
          <a:bodyPr wrap="none">
            <a:spAutoFit/>
          </a:bodyPr>
          <a:lstStyle>
            <a:defPPr>
              <a:defRPr lang="zh-CN"/>
            </a:defPPr>
            <a:lvl1pPr algn="ctr">
              <a:defRPr>
                <a:latin typeface="微软雅黑 Light" panose="020B0502040204020203" pitchFamily="34" charset="-122"/>
                <a:ea typeface="微软雅黑 Light" panose="020B0502040204020203" pitchFamily="34" charset="-122"/>
              </a:defRPr>
            </a:lvl1pPr>
          </a:lstStyle>
          <a:p>
            <a:r>
              <a:rPr lang="zh-CN" altLang="en-US" dirty="0">
                <a:latin typeface="微软雅黑" panose="020B0503020204020204" pitchFamily="34" charset="-122"/>
                <a:ea typeface="微软雅黑" panose="020B0503020204020204" pitchFamily="34" charset="-122"/>
              </a:rPr>
              <a:t>搭建模型</a:t>
            </a:r>
          </a:p>
        </p:txBody>
      </p:sp>
      <p:cxnSp>
        <p:nvCxnSpPr>
          <p:cNvPr id="13" name="直接箭头连接符 12">
            <a:extLst>
              <a:ext uri="{FF2B5EF4-FFF2-40B4-BE49-F238E27FC236}">
                <a16:creationId xmlns="" xmlns:a16="http://schemas.microsoft.com/office/drawing/2014/main" id="{D4B08174-1038-4512-ADB6-A942C1399CE5}"/>
              </a:ext>
            </a:extLst>
          </p:cNvPr>
          <p:cNvCxnSpPr>
            <a:cxnSpLocks/>
          </p:cNvCxnSpPr>
          <p:nvPr/>
        </p:nvCxnSpPr>
        <p:spPr>
          <a:xfrm rot="16200000">
            <a:off x="7459353" y="4053761"/>
            <a:ext cx="1503665" cy="13747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 xmlns:a16="http://schemas.microsoft.com/office/drawing/2014/main" id="{DED85B9F-9A13-4600-BB44-D70C6C4B4D77}"/>
              </a:ext>
            </a:extLst>
          </p:cNvPr>
          <p:cNvSpPr txBox="1"/>
          <p:nvPr/>
        </p:nvSpPr>
        <p:spPr>
          <a:xfrm>
            <a:off x="8211185" y="4623960"/>
            <a:ext cx="3877985" cy="646331"/>
          </a:xfrm>
          <a:prstGeom prst="rect">
            <a:avLst/>
          </a:prstGeom>
        </p:spPr>
        <p:txBody>
          <a:bodyPr wrap="none">
            <a:spAutoFit/>
          </a:bodyPr>
          <a:lstStyle>
            <a:defPPr>
              <a:defRPr lang="zh-CN"/>
            </a:defPPr>
            <a:lvl1pPr algn="ctr">
              <a:defRPr>
                <a:latin typeface="微软雅黑 Light" panose="020B0502040204020203" pitchFamily="34" charset="-122"/>
                <a:ea typeface="微软雅黑 Light" panose="020B0502040204020203" pitchFamily="34" charset="-122"/>
              </a:defRPr>
            </a:lvl1pPr>
          </a:lstStyle>
          <a:p>
            <a:r>
              <a:rPr lang="zh-CN" altLang="en-US" dirty="0">
                <a:latin typeface="微软雅黑" panose="020B0503020204020204" pitchFamily="34" charset="-122"/>
                <a:ea typeface="微软雅黑" panose="020B0503020204020204" pitchFamily="34" charset="-122"/>
              </a:rPr>
              <a:t>不再预测新样本的品种（未知）</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而是预测新样本属于模型中哪个分类</a:t>
            </a:r>
          </a:p>
        </p:txBody>
      </p:sp>
      <p:pic>
        <p:nvPicPr>
          <p:cNvPr id="6" name="图片 5">
            <a:extLst>
              <a:ext uri="{FF2B5EF4-FFF2-40B4-BE49-F238E27FC236}">
                <a16:creationId xmlns="" xmlns:a16="http://schemas.microsoft.com/office/drawing/2014/main" id="{18708ADE-0E26-4916-9368-2A1B007B3EED}"/>
              </a:ext>
            </a:extLst>
          </p:cNvPr>
          <p:cNvPicPr>
            <a:picLocks noChangeAspect="1"/>
          </p:cNvPicPr>
          <p:nvPr/>
        </p:nvPicPr>
        <p:blipFill rotWithShape="1">
          <a:blip r:embed="rId3"/>
          <a:srcRect l="2547" r="7221"/>
          <a:stretch/>
        </p:blipFill>
        <p:spPr>
          <a:xfrm>
            <a:off x="5767935" y="4650244"/>
            <a:ext cx="1626513" cy="1644350"/>
          </a:xfrm>
          <a:prstGeom prst="rect">
            <a:avLst/>
          </a:prstGeom>
        </p:spPr>
      </p:pic>
      <p:sp>
        <p:nvSpPr>
          <p:cNvPr id="14" name="文本框 13">
            <a:extLst>
              <a:ext uri="{FF2B5EF4-FFF2-40B4-BE49-F238E27FC236}">
                <a16:creationId xmlns="" xmlns:a16="http://schemas.microsoft.com/office/drawing/2014/main" id="{401E1795-134E-4D0C-9D7D-611CD0F50BE6}"/>
              </a:ext>
            </a:extLst>
          </p:cNvPr>
          <p:cNvSpPr txBox="1"/>
          <p:nvPr/>
        </p:nvSpPr>
        <p:spPr>
          <a:xfrm>
            <a:off x="3926175" y="6405852"/>
            <a:ext cx="4339650" cy="369332"/>
          </a:xfrm>
          <a:prstGeom prst="rect">
            <a:avLst/>
          </a:prstGeom>
        </p:spPr>
        <p:txBody>
          <a:bodyPr wrap="none">
            <a:spAutoFit/>
          </a:bodyPr>
          <a:lstStyle>
            <a:defPPr>
              <a:defRPr lang="zh-CN"/>
            </a:defPPr>
            <a:lvl1pPr algn="ctr">
              <a:defRPr>
                <a:latin typeface="微软雅黑 Light" panose="020B0502040204020203" pitchFamily="34" charset="-122"/>
                <a:ea typeface="微软雅黑 Light" panose="020B0502040204020203" pitchFamily="34" charset="-122"/>
              </a:defRPr>
            </a:lvl1pPr>
          </a:lstStyle>
          <a:p>
            <a:r>
              <a:rPr lang="zh-CN" altLang="en-US" dirty="0">
                <a:latin typeface="微软雅黑" panose="020B0503020204020204" pitchFamily="34" charset="-122"/>
                <a:ea typeface="微软雅黑" panose="020B0503020204020204" pitchFamily="34" charset="-122"/>
              </a:rPr>
              <a:t>（这里利用特征变量将数据分为了三类）</a:t>
            </a:r>
          </a:p>
        </p:txBody>
      </p:sp>
    </p:spTree>
    <p:extLst>
      <p:ext uri="{BB962C8B-B14F-4D97-AF65-F5344CB8AC3E}">
        <p14:creationId xmlns:p14="http://schemas.microsoft.com/office/powerpoint/2010/main" val="19044688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15407" y="481240"/>
            <a:ext cx="8703128" cy="1028245"/>
          </a:xfrm>
        </p:spPr>
        <p:txBody>
          <a:bodyPr>
            <a:noAutofit/>
          </a:bodyPr>
          <a:lstStyle/>
          <a:p>
            <a:r>
              <a:rPr lang="en-US" altLang="zh-CN" sz="4800" b="1" dirty="0">
                <a:latin typeface="微软雅黑" panose="020B0503020204020204" pitchFamily="34" charset="-122"/>
                <a:ea typeface="微软雅黑" panose="020B0503020204020204" pitchFamily="34" charset="-122"/>
              </a:rPr>
              <a:t>1.1 </a:t>
            </a:r>
            <a:r>
              <a:rPr lang="zh-CN" altLang="en-US" sz="4800" b="1" dirty="0">
                <a:latin typeface="微软雅黑" panose="020B0503020204020204" pitchFamily="34" charset="-122"/>
                <a:ea typeface="微软雅黑" panose="020B0503020204020204" pitchFamily="34" charset="-122"/>
              </a:rPr>
              <a:t>大数据分析与机器学习概述</a:t>
            </a:r>
            <a:endParaRPr lang="zh-CN" altLang="en-US" sz="4800"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838200" y="1712684"/>
            <a:ext cx="10515600" cy="3367315"/>
          </a:xfrm>
        </p:spPr>
        <p:txBody>
          <a:bodyPr>
            <a:normAutofit/>
          </a:bodyPr>
          <a:lstStyle/>
          <a:p>
            <a:pPr marL="0" indent="0">
              <a:buNone/>
            </a:pPr>
            <a:r>
              <a:rPr lang="en-US" altLang="zh-CN" sz="2400" b="1" dirty="0">
                <a:latin typeface="微软雅黑" panose="020B0503020204020204" pitchFamily="34" charset="-122"/>
                <a:ea typeface="微软雅黑" panose="020B0503020204020204" pitchFamily="34" charset="-122"/>
              </a:rPr>
              <a:t>1.1.2 </a:t>
            </a:r>
            <a:r>
              <a:rPr lang="zh-CN" altLang="en-US" sz="2400" b="1" dirty="0">
                <a:latin typeface="微软雅黑" panose="020B0503020204020204" pitchFamily="34" charset="-122"/>
                <a:ea typeface="微软雅黑" panose="020B0503020204020204" pitchFamily="34" charset="-122"/>
              </a:rPr>
              <a:t>机器学习的基本</a:t>
            </a:r>
            <a:r>
              <a:rPr lang="zh-CN" altLang="en-US" sz="2400" b="1" dirty="0" smtClean="0">
                <a:latin typeface="微软雅黑" panose="020B0503020204020204" pitchFamily="34" charset="-122"/>
                <a:ea typeface="微软雅黑" panose="020B0503020204020204" pitchFamily="34" charset="-122"/>
              </a:rPr>
              <a:t>概念</a:t>
            </a:r>
            <a:endParaRPr lang="en-US" altLang="zh-CN" sz="2400" b="1" dirty="0" smtClean="0">
              <a:latin typeface="微软雅黑" panose="020B0503020204020204" pitchFamily="34" charset="-122"/>
              <a:ea typeface="微软雅黑" panose="020B0503020204020204" pitchFamily="34" charset="-122"/>
            </a:endParaRPr>
          </a:p>
          <a:p>
            <a:pPr marL="0" indent="0">
              <a:buNone/>
            </a:pPr>
            <a:r>
              <a:rPr lang="zh-CN" altLang="en-US" sz="2400" dirty="0">
                <a:latin typeface="微软雅黑" panose="020B0503020204020204" pitchFamily="34" charset="-122"/>
                <a:ea typeface="微软雅黑" panose="020B0503020204020204" pitchFamily="34" charset="-122"/>
              </a:rPr>
              <a:t>再细分来说，监督式学习主要分为回归分析</a:t>
            </a:r>
            <a:r>
              <a:rPr lang="en-US" altLang="zh-CN" sz="2400" dirty="0">
                <a:latin typeface="微软雅黑" panose="020B0503020204020204" pitchFamily="34" charset="-122"/>
                <a:ea typeface="微软雅黑" panose="020B0503020204020204" pitchFamily="34" charset="-122"/>
              </a:rPr>
              <a:t>(Regression)</a:t>
            </a:r>
            <a:r>
              <a:rPr lang="zh-CN" altLang="en-US" sz="2400" dirty="0">
                <a:latin typeface="微软雅黑" panose="020B0503020204020204" pitchFamily="34" charset="-122"/>
                <a:ea typeface="微软雅黑" panose="020B0503020204020204" pitchFamily="34" charset="-122"/>
              </a:rPr>
              <a:t>与分类问题</a:t>
            </a:r>
            <a:r>
              <a:rPr lang="en-US" altLang="zh-CN" sz="2400" dirty="0">
                <a:latin typeface="微软雅黑" panose="020B0503020204020204" pitchFamily="34" charset="-122"/>
                <a:ea typeface="微软雅黑" panose="020B0503020204020204" pitchFamily="34" charset="-122"/>
              </a:rPr>
              <a:t>(Classification</a:t>
            </a:r>
            <a:r>
              <a:rPr lang="en-US" altLang="zh-CN" sz="2400" dirty="0" smtClean="0">
                <a:latin typeface="微软雅黑" panose="020B0503020204020204" pitchFamily="34" charset="-122"/>
                <a:ea typeface="微软雅黑" panose="020B0503020204020204" pitchFamily="34" charset="-122"/>
              </a:rPr>
              <a:t>):</a:t>
            </a:r>
          </a:p>
          <a:p>
            <a:pPr marL="0" indent="0">
              <a:buNone/>
            </a:pPr>
            <a:endParaRPr lang="en-US" altLang="zh-CN" sz="2400" dirty="0">
              <a:latin typeface="微软雅黑" panose="020B0503020204020204" pitchFamily="34" charset="-122"/>
              <a:ea typeface="微软雅黑" panose="020B0503020204020204" pitchFamily="34" charset="-122"/>
            </a:endParaRPr>
          </a:p>
          <a:p>
            <a:pPr marL="0" indent="0">
              <a:buNone/>
            </a:pPr>
            <a:endParaRPr lang="en-US" altLang="zh-CN" sz="2400" dirty="0" smtClean="0">
              <a:latin typeface="微软雅黑" panose="020B0503020204020204" pitchFamily="34" charset="-122"/>
              <a:ea typeface="微软雅黑" panose="020B0503020204020204" pitchFamily="34" charset="-122"/>
            </a:endParaRPr>
          </a:p>
          <a:p>
            <a:pPr marL="0" indent="0">
              <a:buNone/>
            </a:pPr>
            <a:endParaRPr lang="en-US" altLang="zh-CN" sz="2400" dirty="0">
              <a:latin typeface="微软雅黑" panose="020B0503020204020204" pitchFamily="34" charset="-122"/>
              <a:ea typeface="微软雅黑" panose="020B0503020204020204" pitchFamily="34" charset="-122"/>
            </a:endParaRPr>
          </a:p>
          <a:p>
            <a:pPr marL="0" indent="0">
              <a:buNone/>
            </a:pPr>
            <a:r>
              <a:rPr lang="zh-CN" altLang="en-US" sz="2400" dirty="0">
                <a:latin typeface="微软雅黑" panose="020B0503020204020204" pitchFamily="34" charset="-122"/>
                <a:ea typeface="微软雅黑" panose="020B0503020204020204" pitchFamily="34" charset="-122"/>
              </a:rPr>
              <a:t>而非监督式学习主要分为数据聚类与分群</a:t>
            </a:r>
            <a:r>
              <a:rPr lang="en-US" altLang="zh-CN" sz="2400" dirty="0">
                <a:latin typeface="微软雅黑" panose="020B0503020204020204" pitchFamily="34" charset="-122"/>
                <a:ea typeface="微软雅黑" panose="020B0503020204020204" pitchFamily="34" charset="-122"/>
              </a:rPr>
              <a:t>(Clustering)</a:t>
            </a:r>
            <a:r>
              <a:rPr lang="zh-CN" altLang="en-US" sz="2400" dirty="0">
                <a:latin typeface="微软雅黑" panose="020B0503020204020204" pitchFamily="34" charset="-122"/>
                <a:ea typeface="微软雅黑" panose="020B0503020204020204" pitchFamily="34" charset="-122"/>
              </a:rPr>
              <a:t>与数据降维</a:t>
            </a:r>
            <a:r>
              <a:rPr lang="en-US" altLang="zh-CN" sz="2400" dirty="0">
                <a:latin typeface="微软雅黑" panose="020B0503020204020204" pitchFamily="34" charset="-122"/>
                <a:ea typeface="微软雅黑" panose="020B0503020204020204" pitchFamily="34" charset="-122"/>
              </a:rPr>
              <a:t>(Dimension Reduction)</a:t>
            </a:r>
            <a:r>
              <a:rPr lang="zh-CN" altLang="en-US" sz="2400" dirty="0">
                <a:latin typeface="微软雅黑" panose="020B0503020204020204" pitchFamily="34" charset="-122"/>
                <a:ea typeface="微软雅黑" panose="020B0503020204020204" pitchFamily="34" charset="-122"/>
              </a:rPr>
              <a:t>：</a:t>
            </a:r>
          </a:p>
        </p:txBody>
      </p:sp>
      <p:graphicFrame>
        <p:nvGraphicFramePr>
          <p:cNvPr id="7" name="表格 6"/>
          <p:cNvGraphicFramePr>
            <a:graphicFrameLocks noGrp="1"/>
          </p:cNvGraphicFramePr>
          <p:nvPr>
            <p:extLst>
              <p:ext uri="{D42A27DB-BD31-4B8C-83A1-F6EECF244321}">
                <p14:modId xmlns:p14="http://schemas.microsoft.com/office/powerpoint/2010/main" val="3971738803"/>
              </p:ext>
            </p:extLst>
          </p:nvPr>
        </p:nvGraphicFramePr>
        <p:xfrm>
          <a:off x="903514" y="3054599"/>
          <a:ext cx="10515600" cy="1051560"/>
        </p:xfrm>
        <a:graphic>
          <a:graphicData uri="http://schemas.openxmlformats.org/drawingml/2006/table">
            <a:tbl>
              <a:tblPr/>
              <a:tblGrid>
                <a:gridCol w="2681515"/>
                <a:gridCol w="4328885"/>
                <a:gridCol w="3505200"/>
              </a:tblGrid>
              <a:tr h="285750">
                <a:tc>
                  <a:txBody>
                    <a:bodyPr/>
                    <a:lstStyle/>
                    <a:p>
                      <a:pPr algn="ctr" fontAlgn="t"/>
                      <a:r>
                        <a:rPr lang="zh-CN" altLang="en-US" b="1" dirty="0">
                          <a:effectLst/>
                          <a:latin typeface="微软雅黑" panose="020B0503020204020204" pitchFamily="34" charset="-122"/>
                          <a:ea typeface="微软雅黑" panose="020B0503020204020204" pitchFamily="34" charset="-122"/>
                        </a:rPr>
                        <a:t>监督式学习分类</a:t>
                      </a:r>
                      <a:endParaRPr lang="zh-CN" altLang="en-US" dirty="0">
                        <a:effectLst/>
                        <a:latin typeface="微软雅黑" panose="020B0503020204020204" pitchFamily="34" charset="-122"/>
                        <a:ea typeface="微软雅黑" panose="020B0503020204020204" pitchFamily="34" charset="-122"/>
                      </a:endParaRPr>
                    </a:p>
                  </a:txBody>
                  <a:tcPr marL="0" marR="0" marT="38100" marB="38100">
                    <a:lnL w="9525" cap="flat" cmpd="sng" algn="ctr">
                      <a:solidFill>
                        <a:srgbClr val="C8CFD6"/>
                      </a:solidFill>
                      <a:prstDash val="solid"/>
                      <a:round/>
                      <a:headEnd type="none" w="med" len="med"/>
                      <a:tailEnd type="none" w="med" len="med"/>
                    </a:lnL>
                    <a:lnR w="9525" cap="flat" cmpd="sng" algn="ctr">
                      <a:solidFill>
                        <a:srgbClr val="C8CFD6"/>
                      </a:solidFill>
                      <a:prstDash val="solid"/>
                      <a:round/>
                      <a:headEnd type="none" w="med" len="med"/>
                      <a:tailEnd type="none" w="med" len="med"/>
                    </a:lnR>
                    <a:lnT w="9525" cap="flat" cmpd="sng" algn="ctr">
                      <a:solidFill>
                        <a:srgbClr val="C8CF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EBF4FC"/>
                    </a:solidFill>
                  </a:tcPr>
                </a:tc>
                <a:tc>
                  <a:txBody>
                    <a:bodyPr/>
                    <a:lstStyle/>
                    <a:p>
                      <a:pPr algn="ctr" fontAlgn="t"/>
                      <a:r>
                        <a:rPr lang="zh-CN" altLang="en-US" b="1">
                          <a:effectLst/>
                          <a:latin typeface="微软雅黑" panose="020B0503020204020204" pitchFamily="34" charset="-122"/>
                          <a:ea typeface="微软雅黑" panose="020B0503020204020204" pitchFamily="34" charset="-122"/>
                        </a:rPr>
                        <a:t>特点</a:t>
                      </a:r>
                      <a:endParaRPr lang="zh-CN" altLang="en-US">
                        <a:effectLst/>
                        <a:latin typeface="微软雅黑" panose="020B0503020204020204" pitchFamily="34" charset="-122"/>
                        <a:ea typeface="微软雅黑" panose="020B0503020204020204" pitchFamily="34" charset="-122"/>
                      </a:endParaRPr>
                    </a:p>
                  </a:txBody>
                  <a:tcPr marL="0" marR="0" marT="38100" marB="38100">
                    <a:lnL w="9525" cap="flat" cmpd="sng" algn="ctr">
                      <a:solidFill>
                        <a:srgbClr val="C8CFD6"/>
                      </a:solidFill>
                      <a:prstDash val="solid"/>
                      <a:round/>
                      <a:headEnd type="none" w="med" len="med"/>
                      <a:tailEnd type="none" w="med" len="med"/>
                    </a:lnL>
                    <a:lnR w="9525" cap="flat" cmpd="sng" algn="ctr">
                      <a:solidFill>
                        <a:srgbClr val="C8CFD6"/>
                      </a:solidFill>
                      <a:prstDash val="solid"/>
                      <a:round/>
                      <a:headEnd type="none" w="med" len="med"/>
                      <a:tailEnd type="none" w="med" len="med"/>
                    </a:lnR>
                    <a:lnT w="9525" cap="flat" cmpd="sng" algn="ctr">
                      <a:solidFill>
                        <a:srgbClr val="C8CF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EBF4FC"/>
                    </a:solidFill>
                  </a:tcPr>
                </a:tc>
                <a:tc>
                  <a:txBody>
                    <a:bodyPr/>
                    <a:lstStyle/>
                    <a:p>
                      <a:pPr algn="ctr" fontAlgn="t"/>
                      <a:r>
                        <a:rPr lang="zh-CN" altLang="en-US" b="1">
                          <a:effectLst/>
                          <a:latin typeface="微软雅黑" panose="020B0503020204020204" pitchFamily="34" charset="-122"/>
                          <a:ea typeface="微软雅黑" panose="020B0503020204020204" pitchFamily="34" charset="-122"/>
                        </a:rPr>
                        <a:t>典型案例</a:t>
                      </a:r>
                      <a:endParaRPr lang="zh-CN" altLang="en-US">
                        <a:effectLst/>
                        <a:latin typeface="微软雅黑" panose="020B0503020204020204" pitchFamily="34" charset="-122"/>
                        <a:ea typeface="微软雅黑" panose="020B0503020204020204" pitchFamily="34" charset="-122"/>
                      </a:endParaRPr>
                    </a:p>
                  </a:txBody>
                  <a:tcPr marL="0" marR="0" marT="38100" marB="38100">
                    <a:lnL w="9525" cap="flat" cmpd="sng" algn="ctr">
                      <a:solidFill>
                        <a:srgbClr val="C8CFD6"/>
                      </a:solidFill>
                      <a:prstDash val="solid"/>
                      <a:round/>
                      <a:headEnd type="none" w="med" len="med"/>
                      <a:tailEnd type="none" w="med" len="med"/>
                    </a:lnL>
                    <a:lnR w="9525" cap="flat" cmpd="sng" algn="ctr">
                      <a:solidFill>
                        <a:srgbClr val="C8CFD6"/>
                      </a:solidFill>
                      <a:prstDash val="solid"/>
                      <a:round/>
                      <a:headEnd type="none" w="med" len="med"/>
                      <a:tailEnd type="none" w="med" len="med"/>
                    </a:lnR>
                    <a:lnT w="9525" cap="flat" cmpd="sng" algn="ctr">
                      <a:solidFill>
                        <a:srgbClr val="C8CF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EBF4FC"/>
                    </a:solidFill>
                  </a:tcPr>
                </a:tc>
              </a:tr>
              <a:tr h="285750">
                <a:tc>
                  <a:txBody>
                    <a:bodyPr/>
                    <a:lstStyle/>
                    <a:p>
                      <a:pPr algn="ctr" fontAlgn="t"/>
                      <a:r>
                        <a:rPr lang="zh-CN" altLang="en-US" b="1">
                          <a:effectLst/>
                          <a:latin typeface="微软雅黑" panose="020B0503020204020204" pitchFamily="34" charset="-122"/>
                          <a:ea typeface="微软雅黑" panose="020B0503020204020204" pitchFamily="34" charset="-122"/>
                        </a:rPr>
                        <a:t>回归分析</a:t>
                      </a:r>
                      <a:endParaRPr lang="zh-CN" altLang="en-US">
                        <a:effectLst/>
                        <a:latin typeface="微软雅黑" panose="020B0503020204020204" pitchFamily="34" charset="-122"/>
                        <a:ea typeface="微软雅黑" panose="020B0503020204020204" pitchFamily="34" charset="-122"/>
                      </a:endParaRPr>
                    </a:p>
                  </a:txBody>
                  <a:tcPr marL="0" marR="0" marT="38100" marB="3810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t"/>
                      <a:r>
                        <a:rPr lang="zh-CN" altLang="en-US" dirty="0">
                          <a:effectLst/>
                          <a:latin typeface="微软雅黑" panose="020B0503020204020204" pitchFamily="34" charset="-122"/>
                          <a:ea typeface="微软雅黑" panose="020B0503020204020204" pitchFamily="34" charset="-122"/>
                        </a:rPr>
                        <a:t>预测内容为连续值</a:t>
                      </a:r>
                    </a:p>
                  </a:txBody>
                  <a:tcPr marL="0" marR="0" marT="38100" marB="3810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t"/>
                      <a:r>
                        <a:rPr lang="zh-CN" altLang="en-US">
                          <a:effectLst/>
                          <a:latin typeface="微软雅黑" panose="020B0503020204020204" pitchFamily="34" charset="-122"/>
                          <a:ea typeface="微软雅黑" panose="020B0503020204020204" pitchFamily="34" charset="-122"/>
                        </a:rPr>
                        <a:t>股票价格预测（价格是连续的）</a:t>
                      </a:r>
                    </a:p>
                  </a:txBody>
                  <a:tcPr marL="0" marR="0" marT="38100" marB="3810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r>
              <a:tr h="285750">
                <a:tc>
                  <a:txBody>
                    <a:bodyPr/>
                    <a:lstStyle/>
                    <a:p>
                      <a:pPr algn="ctr" fontAlgn="t"/>
                      <a:r>
                        <a:rPr lang="zh-CN" altLang="en-US" b="1" dirty="0">
                          <a:effectLst/>
                          <a:latin typeface="微软雅黑" panose="020B0503020204020204" pitchFamily="34" charset="-122"/>
                          <a:ea typeface="微软雅黑" panose="020B0503020204020204" pitchFamily="34" charset="-122"/>
                        </a:rPr>
                        <a:t>分类问题</a:t>
                      </a:r>
                      <a:endParaRPr lang="zh-CN" altLang="en-US" dirty="0">
                        <a:effectLst/>
                        <a:latin typeface="微软雅黑" panose="020B0503020204020204" pitchFamily="34" charset="-122"/>
                        <a:ea typeface="微软雅黑" panose="020B0503020204020204" pitchFamily="34" charset="-122"/>
                      </a:endParaRPr>
                    </a:p>
                  </a:txBody>
                  <a:tcPr marL="0" marR="0" marT="38100" marB="3810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t"/>
                      <a:r>
                        <a:rPr lang="zh-CN" altLang="en-US">
                          <a:effectLst/>
                          <a:latin typeface="微软雅黑" panose="020B0503020204020204" pitchFamily="34" charset="-122"/>
                          <a:ea typeface="微软雅黑" panose="020B0503020204020204" pitchFamily="34" charset="-122"/>
                        </a:rPr>
                        <a:t>预测内容为类别值（非连续值）</a:t>
                      </a:r>
                    </a:p>
                  </a:txBody>
                  <a:tcPr marL="0" marR="0" marT="38100" marB="3810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t"/>
                      <a:r>
                        <a:rPr lang="zh-CN" altLang="en-US" dirty="0">
                          <a:effectLst/>
                          <a:latin typeface="微软雅黑" panose="020B0503020204020204" pitchFamily="34" charset="-122"/>
                          <a:ea typeface="微软雅黑" panose="020B0503020204020204" pitchFamily="34" charset="-122"/>
                        </a:rPr>
                        <a:t>股票涨跌预测（涨跌只有两种）</a:t>
                      </a:r>
                    </a:p>
                  </a:txBody>
                  <a:tcPr marL="0" marR="0" marT="38100" marB="3810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r>
            </a:tbl>
          </a:graphicData>
        </a:graphic>
      </p:graphicFrame>
      <p:graphicFrame>
        <p:nvGraphicFramePr>
          <p:cNvPr id="9" name="表格 8"/>
          <p:cNvGraphicFramePr>
            <a:graphicFrameLocks noGrp="1"/>
          </p:cNvGraphicFramePr>
          <p:nvPr>
            <p:extLst>
              <p:ext uri="{D42A27DB-BD31-4B8C-83A1-F6EECF244321}">
                <p14:modId xmlns:p14="http://schemas.microsoft.com/office/powerpoint/2010/main" val="3667554206"/>
              </p:ext>
            </p:extLst>
          </p:nvPr>
        </p:nvGraphicFramePr>
        <p:xfrm>
          <a:off x="838200" y="5134882"/>
          <a:ext cx="10515600" cy="1051560"/>
        </p:xfrm>
        <a:graphic>
          <a:graphicData uri="http://schemas.openxmlformats.org/drawingml/2006/table">
            <a:tbl>
              <a:tblPr/>
              <a:tblGrid>
                <a:gridCol w="2681515"/>
                <a:gridCol w="4328885"/>
                <a:gridCol w="3505200"/>
              </a:tblGrid>
              <a:tr h="285750">
                <a:tc>
                  <a:txBody>
                    <a:bodyPr/>
                    <a:lstStyle/>
                    <a:p>
                      <a:pPr algn="ctr" fontAlgn="t"/>
                      <a:r>
                        <a:rPr lang="zh-CN" altLang="en-US" b="1" dirty="0">
                          <a:effectLst/>
                          <a:latin typeface="微软雅黑" panose="020B0503020204020204" pitchFamily="34" charset="-122"/>
                          <a:ea typeface="微软雅黑" panose="020B0503020204020204" pitchFamily="34" charset="-122"/>
                        </a:rPr>
                        <a:t>非监督式学习分类</a:t>
                      </a:r>
                      <a:endParaRPr lang="zh-CN" altLang="en-US" dirty="0">
                        <a:effectLst/>
                        <a:latin typeface="微软雅黑" panose="020B0503020204020204" pitchFamily="34" charset="-122"/>
                        <a:ea typeface="微软雅黑" panose="020B0503020204020204" pitchFamily="34" charset="-122"/>
                      </a:endParaRPr>
                    </a:p>
                  </a:txBody>
                  <a:tcPr marT="38100" marB="38100">
                    <a:lnL w="9525" cap="flat" cmpd="sng" algn="ctr">
                      <a:solidFill>
                        <a:srgbClr val="C8CFD6"/>
                      </a:solidFill>
                      <a:prstDash val="solid"/>
                      <a:round/>
                      <a:headEnd type="none" w="med" len="med"/>
                      <a:tailEnd type="none" w="med" len="med"/>
                    </a:lnL>
                    <a:lnR w="9525" cap="flat" cmpd="sng" algn="ctr">
                      <a:solidFill>
                        <a:srgbClr val="C8CFD6"/>
                      </a:solidFill>
                      <a:prstDash val="solid"/>
                      <a:round/>
                      <a:headEnd type="none" w="med" len="med"/>
                      <a:tailEnd type="none" w="med" len="med"/>
                    </a:lnR>
                    <a:lnT w="9525" cap="flat" cmpd="sng" algn="ctr">
                      <a:solidFill>
                        <a:srgbClr val="C8CF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EBF4FC"/>
                    </a:solidFill>
                  </a:tcPr>
                </a:tc>
                <a:tc>
                  <a:txBody>
                    <a:bodyPr/>
                    <a:lstStyle/>
                    <a:p>
                      <a:pPr algn="ctr" fontAlgn="t"/>
                      <a:r>
                        <a:rPr lang="zh-CN" altLang="en-US" b="1">
                          <a:effectLst/>
                          <a:latin typeface="微软雅黑" panose="020B0503020204020204" pitchFamily="34" charset="-122"/>
                          <a:ea typeface="微软雅黑" panose="020B0503020204020204" pitchFamily="34" charset="-122"/>
                        </a:rPr>
                        <a:t>特点</a:t>
                      </a:r>
                      <a:endParaRPr lang="zh-CN" altLang="en-US">
                        <a:effectLst/>
                        <a:latin typeface="微软雅黑" panose="020B0503020204020204" pitchFamily="34" charset="-122"/>
                        <a:ea typeface="微软雅黑" panose="020B0503020204020204" pitchFamily="34" charset="-122"/>
                      </a:endParaRPr>
                    </a:p>
                  </a:txBody>
                  <a:tcPr marT="38100" marB="38100">
                    <a:lnL w="9525" cap="flat" cmpd="sng" algn="ctr">
                      <a:solidFill>
                        <a:srgbClr val="C8CFD6"/>
                      </a:solidFill>
                      <a:prstDash val="solid"/>
                      <a:round/>
                      <a:headEnd type="none" w="med" len="med"/>
                      <a:tailEnd type="none" w="med" len="med"/>
                    </a:lnL>
                    <a:lnR w="9525" cap="flat" cmpd="sng" algn="ctr">
                      <a:solidFill>
                        <a:srgbClr val="C8CFD6"/>
                      </a:solidFill>
                      <a:prstDash val="solid"/>
                      <a:round/>
                      <a:headEnd type="none" w="med" len="med"/>
                      <a:tailEnd type="none" w="med" len="med"/>
                    </a:lnR>
                    <a:lnT w="9525" cap="flat" cmpd="sng" algn="ctr">
                      <a:solidFill>
                        <a:srgbClr val="C8CF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EBF4FC"/>
                    </a:solidFill>
                  </a:tcPr>
                </a:tc>
                <a:tc>
                  <a:txBody>
                    <a:bodyPr/>
                    <a:lstStyle/>
                    <a:p>
                      <a:pPr algn="ctr" fontAlgn="t"/>
                      <a:r>
                        <a:rPr lang="zh-CN" altLang="en-US" b="1">
                          <a:effectLst/>
                          <a:latin typeface="微软雅黑" panose="020B0503020204020204" pitchFamily="34" charset="-122"/>
                          <a:ea typeface="微软雅黑" panose="020B0503020204020204" pitchFamily="34" charset="-122"/>
                        </a:rPr>
                        <a:t>典型案例</a:t>
                      </a:r>
                      <a:endParaRPr lang="zh-CN" altLang="en-US">
                        <a:effectLst/>
                        <a:latin typeface="微软雅黑" panose="020B0503020204020204" pitchFamily="34" charset="-122"/>
                        <a:ea typeface="微软雅黑" panose="020B0503020204020204" pitchFamily="34" charset="-122"/>
                      </a:endParaRPr>
                    </a:p>
                  </a:txBody>
                  <a:tcPr marT="38100" marB="38100">
                    <a:lnL w="9525" cap="flat" cmpd="sng" algn="ctr">
                      <a:solidFill>
                        <a:srgbClr val="C8CFD6"/>
                      </a:solidFill>
                      <a:prstDash val="solid"/>
                      <a:round/>
                      <a:headEnd type="none" w="med" len="med"/>
                      <a:tailEnd type="none" w="med" len="med"/>
                    </a:lnL>
                    <a:lnR w="9525" cap="flat" cmpd="sng" algn="ctr">
                      <a:solidFill>
                        <a:srgbClr val="C8CFD6"/>
                      </a:solidFill>
                      <a:prstDash val="solid"/>
                      <a:round/>
                      <a:headEnd type="none" w="med" len="med"/>
                      <a:tailEnd type="none" w="med" len="med"/>
                    </a:lnR>
                    <a:lnT w="9525" cap="flat" cmpd="sng" algn="ctr">
                      <a:solidFill>
                        <a:srgbClr val="C8CF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EBF4FC"/>
                    </a:solidFill>
                  </a:tcPr>
                </a:tc>
              </a:tr>
              <a:tr h="285750">
                <a:tc>
                  <a:txBody>
                    <a:bodyPr/>
                    <a:lstStyle/>
                    <a:p>
                      <a:pPr algn="ctr" fontAlgn="t"/>
                      <a:r>
                        <a:rPr lang="zh-CN" altLang="en-US" b="1">
                          <a:effectLst/>
                          <a:latin typeface="微软雅黑" panose="020B0503020204020204" pitchFamily="34" charset="-122"/>
                          <a:ea typeface="微软雅黑" panose="020B0503020204020204" pitchFamily="34" charset="-122"/>
                        </a:rPr>
                        <a:t>聚类与分群</a:t>
                      </a:r>
                      <a:endParaRPr lang="zh-CN" altLang="en-US">
                        <a:effectLst/>
                        <a:latin typeface="微软雅黑" panose="020B0503020204020204" pitchFamily="34" charset="-122"/>
                        <a:ea typeface="微软雅黑" panose="020B0503020204020204" pitchFamily="34" charset="-122"/>
                      </a:endParaRPr>
                    </a:p>
                  </a:txBody>
                  <a:tcPr marT="38100" marB="3810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t"/>
                      <a:r>
                        <a:rPr lang="zh-CN" altLang="en-US">
                          <a:effectLst/>
                          <a:latin typeface="微软雅黑" panose="020B0503020204020204" pitchFamily="34" charset="-122"/>
                          <a:ea typeface="微软雅黑" panose="020B0503020204020204" pitchFamily="34" charset="-122"/>
                        </a:rPr>
                        <a:t>将相似的数据进行聚类和分群</a:t>
                      </a:r>
                    </a:p>
                  </a:txBody>
                  <a:tcPr marT="38100" marB="3810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t"/>
                      <a:r>
                        <a:rPr lang="zh-CN" altLang="en-US">
                          <a:effectLst/>
                          <a:latin typeface="微软雅黑" panose="020B0503020204020204" pitchFamily="34" charset="-122"/>
                          <a:ea typeface="微软雅黑" panose="020B0503020204020204" pitchFamily="34" charset="-122"/>
                        </a:rPr>
                        <a:t>新闻聚类分群模型</a:t>
                      </a:r>
                    </a:p>
                  </a:txBody>
                  <a:tcPr marT="38100" marB="3810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r>
              <a:tr h="285750">
                <a:tc>
                  <a:txBody>
                    <a:bodyPr/>
                    <a:lstStyle/>
                    <a:p>
                      <a:pPr algn="ctr" fontAlgn="t"/>
                      <a:r>
                        <a:rPr lang="zh-CN" altLang="en-US" b="1">
                          <a:effectLst/>
                          <a:latin typeface="微软雅黑" panose="020B0503020204020204" pitchFamily="34" charset="-122"/>
                          <a:ea typeface="微软雅黑" panose="020B0503020204020204" pitchFamily="34" charset="-122"/>
                        </a:rPr>
                        <a:t>数据降维</a:t>
                      </a:r>
                      <a:endParaRPr lang="zh-CN" altLang="en-US">
                        <a:effectLst/>
                        <a:latin typeface="微软雅黑" panose="020B0503020204020204" pitchFamily="34" charset="-122"/>
                        <a:ea typeface="微软雅黑" panose="020B0503020204020204" pitchFamily="34" charset="-122"/>
                      </a:endParaRPr>
                    </a:p>
                  </a:txBody>
                  <a:tcPr marT="38100" marB="3810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t"/>
                      <a:r>
                        <a:rPr lang="zh-CN" altLang="en-US" dirty="0">
                          <a:effectLst/>
                          <a:latin typeface="微软雅黑" panose="020B0503020204020204" pitchFamily="34" charset="-122"/>
                          <a:ea typeface="微软雅黑" panose="020B0503020204020204" pitchFamily="34" charset="-122"/>
                        </a:rPr>
                        <a:t>降低数据的维度（减少特征变量的数量）</a:t>
                      </a:r>
                    </a:p>
                  </a:txBody>
                  <a:tcPr marT="38100" marB="3810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t"/>
                      <a:r>
                        <a:rPr lang="zh-CN" altLang="en-US" dirty="0">
                          <a:effectLst/>
                          <a:latin typeface="微软雅黑" panose="020B0503020204020204" pitchFamily="34" charset="-122"/>
                          <a:ea typeface="微软雅黑" panose="020B0503020204020204" pitchFamily="34" charset="-122"/>
                        </a:rPr>
                        <a:t>人脸特征数据降维</a:t>
                      </a:r>
                    </a:p>
                  </a:txBody>
                  <a:tcPr marT="38100" marB="3810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397714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15407" y="481240"/>
            <a:ext cx="8703128" cy="1028245"/>
          </a:xfrm>
        </p:spPr>
        <p:txBody>
          <a:bodyPr>
            <a:noAutofit/>
          </a:bodyPr>
          <a:lstStyle/>
          <a:p>
            <a:r>
              <a:rPr lang="en-US" altLang="zh-CN" sz="4800" b="1" dirty="0">
                <a:latin typeface="微软雅黑" panose="020B0503020204020204" pitchFamily="34" charset="-122"/>
                <a:ea typeface="微软雅黑" panose="020B0503020204020204" pitchFamily="34" charset="-122"/>
              </a:rPr>
              <a:t>1.1 </a:t>
            </a:r>
            <a:r>
              <a:rPr lang="zh-CN" altLang="en-US" sz="4800" b="1" dirty="0">
                <a:latin typeface="微软雅黑" panose="020B0503020204020204" pitchFamily="34" charset="-122"/>
                <a:ea typeface="微软雅黑" panose="020B0503020204020204" pitchFamily="34" charset="-122"/>
              </a:rPr>
              <a:t>大数据分析与机器学习概述</a:t>
            </a:r>
            <a:endParaRPr lang="zh-CN" altLang="en-US" sz="4800"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838200" y="1712684"/>
            <a:ext cx="10515600" cy="3367315"/>
          </a:xfrm>
        </p:spPr>
        <p:txBody>
          <a:bodyPr>
            <a:normAutofit/>
          </a:bodyPr>
          <a:lstStyle/>
          <a:p>
            <a:pPr marL="0" indent="0">
              <a:buNone/>
            </a:pPr>
            <a:r>
              <a:rPr lang="en-US" altLang="zh-CN" sz="2400" b="1" dirty="0">
                <a:latin typeface="微软雅黑" panose="020B0503020204020204" pitchFamily="34" charset="-122"/>
                <a:ea typeface="微软雅黑" panose="020B0503020204020204" pitchFamily="34" charset="-122"/>
              </a:rPr>
              <a:t>1.1.2 </a:t>
            </a:r>
            <a:r>
              <a:rPr lang="zh-CN" altLang="en-US" sz="2400" b="1" dirty="0">
                <a:latin typeface="微软雅黑" panose="020B0503020204020204" pitchFamily="34" charset="-122"/>
                <a:ea typeface="微软雅黑" panose="020B0503020204020204" pitchFamily="34" charset="-122"/>
              </a:rPr>
              <a:t>机器学习的基本</a:t>
            </a:r>
            <a:r>
              <a:rPr lang="zh-CN" altLang="en-US" sz="2400" b="1" dirty="0" smtClean="0">
                <a:latin typeface="微软雅黑" panose="020B0503020204020204" pitchFamily="34" charset="-122"/>
                <a:ea typeface="微软雅黑" panose="020B0503020204020204" pitchFamily="34" charset="-122"/>
              </a:rPr>
              <a:t>概念</a:t>
            </a:r>
            <a:endParaRPr lang="en-US" altLang="zh-CN" sz="2400" b="1" dirty="0" smtClean="0">
              <a:latin typeface="微软雅黑" panose="020B0503020204020204" pitchFamily="34" charset="-122"/>
              <a:ea typeface="微软雅黑" panose="020B0503020204020204" pitchFamily="34" charset="-122"/>
            </a:endParaRPr>
          </a:p>
          <a:p>
            <a:pPr marL="0" indent="0">
              <a:buNone/>
            </a:pPr>
            <a:r>
              <a:rPr lang="zh-CN" altLang="en-US" sz="2400" dirty="0">
                <a:latin typeface="微软雅黑" panose="020B0503020204020204" pitchFamily="34" charset="-122"/>
                <a:ea typeface="微软雅黑" panose="020B0503020204020204" pitchFamily="34" charset="-122"/>
              </a:rPr>
              <a:t>从机器学习模型的角度分类，可以将其分成如下的表格中的不同算法模型，这些不同的模型我们都将在之后的章节进行详细的讲解，并且每一章都会通过上一小节提到的具体实战案例巩固模型的学习，让大家知道模型的原理及其实战应用。</a:t>
            </a:r>
          </a:p>
        </p:txBody>
      </p:sp>
      <p:graphicFrame>
        <p:nvGraphicFramePr>
          <p:cNvPr id="4" name="表格 3"/>
          <p:cNvGraphicFramePr>
            <a:graphicFrameLocks noGrp="1"/>
          </p:cNvGraphicFramePr>
          <p:nvPr>
            <p:extLst>
              <p:ext uri="{D42A27DB-BD31-4B8C-83A1-F6EECF244321}">
                <p14:modId xmlns:p14="http://schemas.microsoft.com/office/powerpoint/2010/main" val="788395454"/>
              </p:ext>
            </p:extLst>
          </p:nvPr>
        </p:nvGraphicFramePr>
        <p:xfrm>
          <a:off x="823686" y="3598522"/>
          <a:ext cx="10515600" cy="2895600"/>
        </p:xfrm>
        <a:graphic>
          <a:graphicData uri="http://schemas.openxmlformats.org/drawingml/2006/table">
            <a:tbl>
              <a:tblPr/>
              <a:tblGrid>
                <a:gridCol w="5257800"/>
                <a:gridCol w="5257800"/>
              </a:tblGrid>
              <a:tr h="285750">
                <a:tc>
                  <a:txBody>
                    <a:bodyPr/>
                    <a:lstStyle/>
                    <a:p>
                      <a:pPr algn="ctr" fontAlgn="t"/>
                      <a:r>
                        <a:rPr lang="zh-CN" altLang="en-US" b="1" dirty="0">
                          <a:effectLst/>
                          <a:latin typeface="微软雅黑" panose="020B0503020204020204" pitchFamily="34" charset="-122"/>
                          <a:ea typeface="微软雅黑" panose="020B0503020204020204" pitchFamily="34" charset="-122"/>
                        </a:rPr>
                        <a:t>监督学习模型</a:t>
                      </a:r>
                      <a:endParaRPr lang="zh-CN" altLang="en-US" dirty="0">
                        <a:effectLst/>
                        <a:latin typeface="微软雅黑" panose="020B0503020204020204" pitchFamily="34" charset="-122"/>
                        <a:ea typeface="微软雅黑" panose="020B0503020204020204" pitchFamily="34" charset="-122"/>
                      </a:endParaRPr>
                    </a:p>
                  </a:txBody>
                  <a:tcPr marL="0" marR="0" marT="38100" marB="38100">
                    <a:lnL w="9525" cap="flat" cmpd="sng" algn="ctr">
                      <a:solidFill>
                        <a:srgbClr val="C8CFD6"/>
                      </a:solidFill>
                      <a:prstDash val="solid"/>
                      <a:round/>
                      <a:headEnd type="none" w="med" len="med"/>
                      <a:tailEnd type="none" w="med" len="med"/>
                    </a:lnL>
                    <a:lnR w="9525" cap="flat" cmpd="sng" algn="ctr">
                      <a:solidFill>
                        <a:srgbClr val="C8CFD6"/>
                      </a:solidFill>
                      <a:prstDash val="solid"/>
                      <a:round/>
                      <a:headEnd type="none" w="med" len="med"/>
                      <a:tailEnd type="none" w="med" len="med"/>
                    </a:lnR>
                    <a:lnT w="9525" cap="flat" cmpd="sng" algn="ctr">
                      <a:solidFill>
                        <a:srgbClr val="C8CF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EBF4FC"/>
                    </a:solidFill>
                  </a:tcPr>
                </a:tc>
                <a:tc>
                  <a:txBody>
                    <a:bodyPr/>
                    <a:lstStyle/>
                    <a:p>
                      <a:pPr algn="ctr" fontAlgn="t"/>
                      <a:r>
                        <a:rPr lang="zh-CN" altLang="en-US" b="1">
                          <a:effectLst/>
                          <a:latin typeface="微软雅黑" panose="020B0503020204020204" pitchFamily="34" charset="-122"/>
                          <a:ea typeface="微软雅黑" panose="020B0503020204020204" pitchFamily="34" charset="-122"/>
                        </a:rPr>
                        <a:t>非监督学习模型</a:t>
                      </a:r>
                      <a:endParaRPr lang="zh-CN" altLang="en-US">
                        <a:effectLst/>
                        <a:latin typeface="微软雅黑" panose="020B0503020204020204" pitchFamily="34" charset="-122"/>
                        <a:ea typeface="微软雅黑" panose="020B0503020204020204" pitchFamily="34" charset="-122"/>
                      </a:endParaRPr>
                    </a:p>
                  </a:txBody>
                  <a:tcPr marL="0" marR="0" marT="38100" marB="38100">
                    <a:lnL w="9525" cap="flat" cmpd="sng" algn="ctr">
                      <a:solidFill>
                        <a:srgbClr val="C8CFD6"/>
                      </a:solidFill>
                      <a:prstDash val="solid"/>
                      <a:round/>
                      <a:headEnd type="none" w="med" len="med"/>
                      <a:tailEnd type="none" w="med" len="med"/>
                    </a:lnL>
                    <a:lnR w="9525" cap="flat" cmpd="sng" algn="ctr">
                      <a:solidFill>
                        <a:srgbClr val="C8CFD6"/>
                      </a:solidFill>
                      <a:prstDash val="solid"/>
                      <a:round/>
                      <a:headEnd type="none" w="med" len="med"/>
                      <a:tailEnd type="none" w="med" len="med"/>
                    </a:lnR>
                    <a:lnT w="9525" cap="flat" cmpd="sng" algn="ctr">
                      <a:solidFill>
                        <a:srgbClr val="C8CF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EBF4FC"/>
                    </a:solidFill>
                  </a:tcPr>
                </a:tc>
              </a:tr>
              <a:tr h="285750">
                <a:tc>
                  <a:txBody>
                    <a:bodyPr/>
                    <a:lstStyle/>
                    <a:p>
                      <a:pPr algn="ctr" fontAlgn="t"/>
                      <a:r>
                        <a:rPr lang="en-US" altLang="zh-CN" dirty="0">
                          <a:effectLst/>
                          <a:latin typeface="微软雅黑" panose="020B0503020204020204" pitchFamily="34" charset="-122"/>
                          <a:ea typeface="微软雅黑" panose="020B0503020204020204" pitchFamily="34" charset="-122"/>
                        </a:rPr>
                        <a:t>1.</a:t>
                      </a:r>
                      <a:r>
                        <a:rPr lang="zh-CN" altLang="en-US" dirty="0">
                          <a:effectLst/>
                          <a:latin typeface="微软雅黑" panose="020B0503020204020204" pitchFamily="34" charset="-122"/>
                          <a:ea typeface="微软雅黑" panose="020B0503020204020204" pitchFamily="34" charset="-122"/>
                        </a:rPr>
                        <a:t>线性回归模型（第三章）</a:t>
                      </a:r>
                    </a:p>
                    <a:p>
                      <a:pPr algn="ctr" fontAlgn="t"/>
                      <a:r>
                        <a:rPr lang="en-US" altLang="zh-CN" dirty="0">
                          <a:effectLst/>
                          <a:latin typeface="微软雅黑" panose="020B0503020204020204" pitchFamily="34" charset="-122"/>
                          <a:ea typeface="微软雅黑" panose="020B0503020204020204" pitchFamily="34" charset="-122"/>
                        </a:rPr>
                        <a:t>2.</a:t>
                      </a:r>
                      <a:r>
                        <a:rPr lang="zh-CN" altLang="en-US" dirty="0">
                          <a:effectLst/>
                          <a:latin typeface="微软雅黑" panose="020B0503020204020204" pitchFamily="34" charset="-122"/>
                          <a:ea typeface="微软雅黑" panose="020B0503020204020204" pitchFamily="34" charset="-122"/>
                        </a:rPr>
                        <a:t>逻辑回归模型（第四章）</a:t>
                      </a:r>
                    </a:p>
                    <a:p>
                      <a:pPr algn="ctr" fontAlgn="t"/>
                      <a:r>
                        <a:rPr lang="en-US" altLang="zh-CN" dirty="0">
                          <a:effectLst/>
                          <a:latin typeface="微软雅黑" panose="020B0503020204020204" pitchFamily="34" charset="-122"/>
                          <a:ea typeface="微软雅黑" panose="020B0503020204020204" pitchFamily="34" charset="-122"/>
                        </a:rPr>
                        <a:t>3.</a:t>
                      </a:r>
                      <a:r>
                        <a:rPr lang="zh-CN" altLang="en-US" dirty="0">
                          <a:effectLst/>
                          <a:latin typeface="微软雅黑" panose="020B0503020204020204" pitchFamily="34" charset="-122"/>
                          <a:ea typeface="微软雅黑" panose="020B0503020204020204" pitchFamily="34" charset="-122"/>
                        </a:rPr>
                        <a:t>决策树模型（第五章）</a:t>
                      </a:r>
                    </a:p>
                    <a:p>
                      <a:pPr algn="ctr" fontAlgn="t"/>
                      <a:r>
                        <a:rPr lang="en-US" altLang="zh-CN" dirty="0">
                          <a:effectLst/>
                          <a:latin typeface="微软雅黑" panose="020B0503020204020204" pitchFamily="34" charset="-122"/>
                          <a:ea typeface="微软雅黑" panose="020B0503020204020204" pitchFamily="34" charset="-122"/>
                        </a:rPr>
                        <a:t>4.</a:t>
                      </a:r>
                      <a:r>
                        <a:rPr lang="zh-CN" altLang="en-US" dirty="0">
                          <a:effectLst/>
                          <a:latin typeface="微软雅黑" panose="020B0503020204020204" pitchFamily="34" charset="-122"/>
                          <a:ea typeface="微软雅黑" panose="020B0503020204020204" pitchFamily="34" charset="-122"/>
                        </a:rPr>
                        <a:t>朴素贝叶斯模型（第六章）</a:t>
                      </a:r>
                    </a:p>
                    <a:p>
                      <a:pPr algn="ctr" fontAlgn="t"/>
                      <a:r>
                        <a:rPr lang="en-US" altLang="zh-CN" dirty="0">
                          <a:effectLst/>
                          <a:latin typeface="微软雅黑" panose="020B0503020204020204" pitchFamily="34" charset="-122"/>
                          <a:ea typeface="微软雅黑" panose="020B0503020204020204" pitchFamily="34" charset="-122"/>
                        </a:rPr>
                        <a:t>5.KNN</a:t>
                      </a:r>
                      <a:r>
                        <a:rPr lang="zh-CN" altLang="en-US" dirty="0">
                          <a:effectLst/>
                          <a:latin typeface="微软雅黑" panose="020B0503020204020204" pitchFamily="34" charset="-122"/>
                          <a:ea typeface="微软雅黑" panose="020B0503020204020204" pitchFamily="34" charset="-122"/>
                        </a:rPr>
                        <a:t>模型（第七章）</a:t>
                      </a:r>
                    </a:p>
                    <a:p>
                      <a:pPr algn="ctr" fontAlgn="t"/>
                      <a:r>
                        <a:rPr lang="en-US" altLang="zh-CN" dirty="0">
                          <a:effectLst/>
                          <a:latin typeface="微软雅黑" panose="020B0503020204020204" pitchFamily="34" charset="-122"/>
                          <a:ea typeface="微软雅黑" panose="020B0503020204020204" pitchFamily="34" charset="-122"/>
                        </a:rPr>
                        <a:t>6.</a:t>
                      </a:r>
                      <a:r>
                        <a:rPr lang="zh-CN" altLang="en-US" dirty="0">
                          <a:effectLst/>
                          <a:latin typeface="微软雅黑" panose="020B0503020204020204" pitchFamily="34" charset="-122"/>
                          <a:ea typeface="微软雅黑" panose="020B0503020204020204" pitchFamily="34" charset="-122"/>
                        </a:rPr>
                        <a:t>随机森林模型（第八章）</a:t>
                      </a:r>
                    </a:p>
                    <a:p>
                      <a:pPr algn="ctr" fontAlgn="t"/>
                      <a:r>
                        <a:rPr lang="en-US" altLang="zh-CN" dirty="0">
                          <a:effectLst/>
                          <a:latin typeface="微软雅黑" panose="020B0503020204020204" pitchFamily="34" charset="-122"/>
                          <a:ea typeface="微软雅黑" panose="020B0503020204020204" pitchFamily="34" charset="-122"/>
                        </a:rPr>
                        <a:t>7.AdaBoost</a:t>
                      </a:r>
                      <a:r>
                        <a:rPr lang="zh-CN" altLang="en-US" dirty="0">
                          <a:effectLst/>
                          <a:latin typeface="微软雅黑" panose="020B0503020204020204" pitchFamily="34" charset="-122"/>
                          <a:ea typeface="微软雅黑" panose="020B0503020204020204" pitchFamily="34" charset="-122"/>
                        </a:rPr>
                        <a:t>与</a:t>
                      </a:r>
                      <a:r>
                        <a:rPr lang="en-US" altLang="zh-CN" dirty="0">
                          <a:effectLst/>
                          <a:latin typeface="微软雅黑" panose="020B0503020204020204" pitchFamily="34" charset="-122"/>
                          <a:ea typeface="微软雅黑" panose="020B0503020204020204" pitchFamily="34" charset="-122"/>
                        </a:rPr>
                        <a:t>GBDT</a:t>
                      </a:r>
                      <a:r>
                        <a:rPr lang="zh-CN" altLang="en-US" dirty="0">
                          <a:effectLst/>
                          <a:latin typeface="微软雅黑" panose="020B0503020204020204" pitchFamily="34" charset="-122"/>
                          <a:ea typeface="微软雅黑" panose="020B0503020204020204" pitchFamily="34" charset="-122"/>
                        </a:rPr>
                        <a:t>模型（第九章）</a:t>
                      </a:r>
                    </a:p>
                    <a:p>
                      <a:pPr algn="ctr" fontAlgn="t"/>
                      <a:r>
                        <a:rPr lang="en-US" altLang="zh-CN" dirty="0">
                          <a:effectLst/>
                          <a:latin typeface="微软雅黑" panose="020B0503020204020204" pitchFamily="34" charset="-122"/>
                          <a:ea typeface="微软雅黑" panose="020B0503020204020204" pitchFamily="34" charset="-122"/>
                        </a:rPr>
                        <a:t>8.XGBoost</a:t>
                      </a:r>
                      <a:r>
                        <a:rPr lang="zh-CN" altLang="en-US" dirty="0">
                          <a:effectLst/>
                          <a:latin typeface="微软雅黑" panose="020B0503020204020204" pitchFamily="34" charset="-122"/>
                          <a:ea typeface="微软雅黑" panose="020B0503020204020204" pitchFamily="34" charset="-122"/>
                        </a:rPr>
                        <a:t>与</a:t>
                      </a:r>
                      <a:r>
                        <a:rPr lang="en-US" altLang="zh-CN" dirty="0" err="1">
                          <a:effectLst/>
                          <a:latin typeface="微软雅黑" panose="020B0503020204020204" pitchFamily="34" charset="-122"/>
                          <a:ea typeface="微软雅黑" panose="020B0503020204020204" pitchFamily="34" charset="-122"/>
                        </a:rPr>
                        <a:t>LightGBM</a:t>
                      </a:r>
                      <a:r>
                        <a:rPr lang="zh-CN" altLang="en-US" dirty="0">
                          <a:effectLst/>
                          <a:latin typeface="微软雅黑" panose="020B0503020204020204" pitchFamily="34" charset="-122"/>
                          <a:ea typeface="微软雅黑" panose="020B0503020204020204" pitchFamily="34" charset="-122"/>
                        </a:rPr>
                        <a:t>模型（第十章）</a:t>
                      </a:r>
                    </a:p>
                    <a:p>
                      <a:pPr algn="ctr" fontAlgn="t"/>
                      <a:r>
                        <a:rPr lang="en-US" altLang="zh-CN" dirty="0">
                          <a:effectLst/>
                          <a:latin typeface="微软雅黑" panose="020B0503020204020204" pitchFamily="34" charset="-122"/>
                          <a:ea typeface="微软雅黑" panose="020B0503020204020204" pitchFamily="34" charset="-122"/>
                        </a:rPr>
                        <a:t>9.</a:t>
                      </a:r>
                      <a:r>
                        <a:rPr lang="zh-CN" altLang="en-US" dirty="0">
                          <a:effectLst/>
                          <a:latin typeface="微软雅黑" panose="020B0503020204020204" pitchFamily="34" charset="-122"/>
                          <a:ea typeface="微软雅黑" panose="020B0503020204020204" pitchFamily="34" charset="-122"/>
                        </a:rPr>
                        <a:t>神经网络模型（第十六章）</a:t>
                      </a:r>
                    </a:p>
                  </a:txBody>
                  <a:tcPr marL="0" marR="0" marT="38100" marB="3810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t"/>
                      <a:r>
                        <a:rPr lang="en-US" altLang="zh-CN" dirty="0">
                          <a:effectLst/>
                          <a:latin typeface="微软雅黑" panose="020B0503020204020204" pitchFamily="34" charset="-122"/>
                          <a:ea typeface="微软雅黑" panose="020B0503020204020204" pitchFamily="34" charset="-122"/>
                        </a:rPr>
                        <a:t>1.PCA</a:t>
                      </a:r>
                      <a:r>
                        <a:rPr lang="zh-CN" altLang="en-US" dirty="0">
                          <a:effectLst/>
                          <a:latin typeface="微软雅黑" panose="020B0503020204020204" pitchFamily="34" charset="-122"/>
                          <a:ea typeface="微软雅黑" panose="020B0503020204020204" pitchFamily="34" charset="-122"/>
                        </a:rPr>
                        <a:t>主成分分析模型（第十二章）</a:t>
                      </a:r>
                    </a:p>
                    <a:p>
                      <a:pPr algn="ctr" fontAlgn="t"/>
                      <a:r>
                        <a:rPr lang="en-US" altLang="zh-CN" dirty="0">
                          <a:effectLst/>
                          <a:latin typeface="微软雅黑" panose="020B0503020204020204" pitchFamily="34" charset="-122"/>
                          <a:ea typeface="微软雅黑" panose="020B0503020204020204" pitchFamily="34" charset="-122"/>
                        </a:rPr>
                        <a:t>2.</a:t>
                      </a:r>
                      <a:r>
                        <a:rPr lang="zh-CN" altLang="en-US" dirty="0">
                          <a:effectLst/>
                          <a:latin typeface="微软雅黑" panose="020B0503020204020204" pitchFamily="34" charset="-122"/>
                          <a:ea typeface="微软雅黑" panose="020B0503020204020204" pitchFamily="34" charset="-122"/>
                        </a:rPr>
                        <a:t>聚类分群模型（第十三章）</a:t>
                      </a:r>
                    </a:p>
                    <a:p>
                      <a:pPr algn="ctr" fontAlgn="t"/>
                      <a:r>
                        <a:rPr lang="en-US" altLang="zh-CN" dirty="0">
                          <a:effectLst/>
                          <a:latin typeface="微软雅黑" panose="020B0503020204020204" pitchFamily="34" charset="-122"/>
                          <a:ea typeface="微软雅黑" panose="020B0503020204020204" pitchFamily="34" charset="-122"/>
                        </a:rPr>
                        <a:t>3.</a:t>
                      </a:r>
                      <a:r>
                        <a:rPr lang="zh-CN" altLang="en-US" dirty="0">
                          <a:effectLst/>
                          <a:latin typeface="微软雅黑" panose="020B0503020204020204" pitchFamily="34" charset="-122"/>
                          <a:ea typeface="微软雅黑" panose="020B0503020204020204" pitchFamily="34" charset="-122"/>
                        </a:rPr>
                        <a:t>协同过滤算法模型（第十四章）</a:t>
                      </a:r>
                    </a:p>
                    <a:p>
                      <a:pPr algn="ctr" fontAlgn="t"/>
                      <a:r>
                        <a:rPr lang="en-US" altLang="zh-CN" dirty="0">
                          <a:effectLst/>
                          <a:latin typeface="微软雅黑" panose="020B0503020204020204" pitchFamily="34" charset="-122"/>
                          <a:ea typeface="微软雅黑" panose="020B0503020204020204" pitchFamily="34" charset="-122"/>
                        </a:rPr>
                        <a:t>4.Aprior</a:t>
                      </a:r>
                      <a:r>
                        <a:rPr lang="zh-CN" altLang="en-US" dirty="0">
                          <a:effectLst/>
                          <a:latin typeface="微软雅黑" panose="020B0503020204020204" pitchFamily="34" charset="-122"/>
                          <a:ea typeface="微软雅黑" panose="020B0503020204020204" pitchFamily="34" charset="-122"/>
                        </a:rPr>
                        <a:t>关联分析模型（第十五章）</a:t>
                      </a:r>
                    </a:p>
                  </a:txBody>
                  <a:tcPr marL="0" marR="0" marT="38100" marB="3810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1601583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15407" y="481240"/>
            <a:ext cx="8703128" cy="1028245"/>
          </a:xfrm>
        </p:spPr>
        <p:txBody>
          <a:bodyPr>
            <a:noAutofit/>
          </a:bodyPr>
          <a:lstStyle/>
          <a:p>
            <a:r>
              <a:rPr lang="en-US" altLang="zh-CN" sz="4800" b="1" dirty="0">
                <a:latin typeface="微软雅黑" panose="020B0503020204020204" pitchFamily="34" charset="-122"/>
                <a:ea typeface="微软雅黑" panose="020B0503020204020204" pitchFamily="34" charset="-122"/>
              </a:rPr>
              <a:t>1.1 </a:t>
            </a:r>
            <a:r>
              <a:rPr lang="zh-CN" altLang="en-US" sz="4800" b="1" dirty="0">
                <a:latin typeface="微软雅黑" panose="020B0503020204020204" pitchFamily="34" charset="-122"/>
                <a:ea typeface="微软雅黑" panose="020B0503020204020204" pitchFamily="34" charset="-122"/>
              </a:rPr>
              <a:t>大数据分析与机器学习概述</a:t>
            </a:r>
            <a:endParaRPr lang="zh-CN" altLang="en-US" sz="4800"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838200" y="1712684"/>
            <a:ext cx="10515600" cy="4601030"/>
          </a:xfrm>
        </p:spPr>
        <p:txBody>
          <a:bodyPr>
            <a:normAutofit/>
          </a:bodyPr>
          <a:lstStyle/>
          <a:p>
            <a:pPr marL="0" indent="0">
              <a:buNone/>
            </a:pPr>
            <a:r>
              <a:rPr lang="en-US" altLang="zh-CN" sz="2400" b="1" dirty="0">
                <a:latin typeface="微软雅黑" panose="020B0503020204020204" pitchFamily="34" charset="-122"/>
                <a:ea typeface="微软雅黑" panose="020B0503020204020204" pitchFamily="34" charset="-122"/>
              </a:rPr>
              <a:t>1.1.3 Python</a:t>
            </a:r>
            <a:r>
              <a:rPr lang="zh-CN" altLang="en-US" sz="2400" b="1" dirty="0">
                <a:latin typeface="微软雅黑" panose="020B0503020204020204" pitchFamily="34" charset="-122"/>
                <a:ea typeface="微软雅黑" panose="020B0503020204020204" pitchFamily="34" charset="-122"/>
              </a:rPr>
              <a:t>在数据科学中的</a:t>
            </a:r>
            <a:r>
              <a:rPr lang="zh-CN" altLang="en-US" sz="2400" b="1" dirty="0" smtClean="0">
                <a:latin typeface="微软雅黑" panose="020B0503020204020204" pitchFamily="34" charset="-122"/>
                <a:ea typeface="微软雅黑" panose="020B0503020204020204" pitchFamily="34" charset="-122"/>
              </a:rPr>
              <a:t>作用</a:t>
            </a:r>
            <a:endParaRPr lang="en-US" altLang="zh-CN" sz="2400" b="1" dirty="0" smtClean="0">
              <a:latin typeface="微软雅黑" panose="020B0503020204020204" pitchFamily="34" charset="-122"/>
              <a:ea typeface="微软雅黑" panose="020B0503020204020204" pitchFamily="34" charset="-122"/>
            </a:endParaRPr>
          </a:p>
          <a:p>
            <a:pPr marL="0" indent="0">
              <a:buNone/>
            </a:pPr>
            <a:r>
              <a:rPr lang="zh-CN" altLang="en-US" sz="2400" dirty="0">
                <a:latin typeface="微软雅黑" panose="020B0503020204020204" pitchFamily="34" charset="-122"/>
                <a:ea typeface="微软雅黑" panose="020B0503020204020204" pitchFamily="34" charset="-122"/>
              </a:rPr>
              <a:t>用来做数据分析的工具有很多，如经典的</a:t>
            </a:r>
            <a:r>
              <a:rPr lang="en-US" altLang="zh-CN" sz="2400" dirty="0" err="1">
                <a:latin typeface="微软雅黑" panose="020B0503020204020204" pitchFamily="34" charset="-122"/>
                <a:ea typeface="微软雅黑" panose="020B0503020204020204" pitchFamily="34" charset="-122"/>
              </a:rPr>
              <a:t>Matlab</a:t>
            </a:r>
            <a:r>
              <a:rPr lang="zh-CN" altLang="en-US" sz="2400" dirty="0">
                <a:latin typeface="微软雅黑" panose="020B0503020204020204" pitchFamily="34" charset="-122"/>
                <a:ea typeface="微软雅黑" panose="020B0503020204020204" pitchFamily="34" charset="-122"/>
              </a:rPr>
              <a:t>与</a:t>
            </a:r>
            <a:r>
              <a:rPr lang="en-US" altLang="zh-CN" sz="2400" dirty="0">
                <a:latin typeface="微软雅黑" panose="020B0503020204020204" pitchFamily="34" charset="-122"/>
                <a:ea typeface="微软雅黑" panose="020B0503020204020204" pitchFamily="34" charset="-122"/>
              </a:rPr>
              <a:t>R</a:t>
            </a:r>
            <a:r>
              <a:rPr lang="zh-CN" altLang="en-US" sz="2400" dirty="0">
                <a:latin typeface="微软雅黑" panose="020B0503020204020204" pitchFamily="34" charset="-122"/>
                <a:ea typeface="微软雅黑" panose="020B0503020204020204" pitchFamily="34" charset="-122"/>
              </a:rPr>
              <a:t>语言，以及目前非常火的</a:t>
            </a:r>
            <a:r>
              <a:rPr lang="en-US" altLang="zh-CN" sz="2400" dirty="0">
                <a:latin typeface="微软雅黑" panose="020B0503020204020204" pitchFamily="34" charset="-122"/>
                <a:ea typeface="微软雅黑" panose="020B0503020204020204" pitchFamily="34" charset="-122"/>
              </a:rPr>
              <a:t>Python</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Python</a:t>
            </a:r>
            <a:r>
              <a:rPr lang="zh-CN" altLang="en-US" sz="2400" dirty="0">
                <a:latin typeface="微软雅黑" panose="020B0503020204020204" pitchFamily="34" charset="-122"/>
                <a:ea typeface="微软雅黑" panose="020B0503020204020204" pitchFamily="34" charset="-122"/>
              </a:rPr>
              <a:t>之所以能够在如今成为大数据分析的主要工具，一个主要的原因就是在</a:t>
            </a:r>
            <a:r>
              <a:rPr lang="en-US" altLang="zh-CN" sz="2400" dirty="0">
                <a:latin typeface="微软雅黑" panose="020B0503020204020204" pitchFamily="34" charset="-122"/>
                <a:ea typeface="微软雅黑" panose="020B0503020204020204" pitchFamily="34" charset="-122"/>
              </a:rPr>
              <a:t>Python</a:t>
            </a:r>
            <a:r>
              <a:rPr lang="zh-CN" altLang="en-US" sz="2400" dirty="0">
                <a:latin typeface="微软雅黑" panose="020B0503020204020204" pitchFamily="34" charset="-122"/>
                <a:ea typeface="微软雅黑" panose="020B0503020204020204" pitchFamily="34" charset="-122"/>
              </a:rPr>
              <a:t>有很多别人已经写好的数据分析以及机器学习的工具包（学术上叫作“库”），如</a:t>
            </a:r>
            <a:r>
              <a:rPr lang="en-US" altLang="zh-CN" sz="2400" dirty="0" err="1">
                <a:latin typeface="微软雅黑" panose="020B0503020204020204" pitchFamily="34" charset="-122"/>
                <a:ea typeface="微软雅黑" panose="020B0503020204020204" pitchFamily="34" charset="-122"/>
              </a:rPr>
              <a:t>numpy</a:t>
            </a:r>
            <a:r>
              <a:rPr lang="zh-CN" altLang="en-US" sz="2400" dirty="0">
                <a:latin typeface="微软雅黑" panose="020B0503020204020204" pitchFamily="34" charset="-122"/>
                <a:ea typeface="微软雅黑" panose="020B0503020204020204" pitchFamily="34" charset="-122"/>
              </a:rPr>
              <a:t>库、</a:t>
            </a:r>
            <a:r>
              <a:rPr lang="en-US" altLang="zh-CN" sz="2400" dirty="0">
                <a:latin typeface="微软雅黑" panose="020B0503020204020204" pitchFamily="34" charset="-122"/>
                <a:ea typeface="微软雅黑" panose="020B0503020204020204" pitchFamily="34" charset="-122"/>
              </a:rPr>
              <a:t>pandas</a:t>
            </a:r>
            <a:r>
              <a:rPr lang="zh-CN" altLang="en-US" sz="2400" dirty="0">
                <a:latin typeface="微软雅黑" panose="020B0503020204020204" pitchFamily="34" charset="-122"/>
                <a:ea typeface="微软雅黑" panose="020B0503020204020204" pitchFamily="34" charset="-122"/>
              </a:rPr>
              <a:t>库、</a:t>
            </a:r>
            <a:r>
              <a:rPr lang="en-US" altLang="zh-CN" sz="2400" dirty="0" err="1">
                <a:latin typeface="微软雅黑" panose="020B0503020204020204" pitchFamily="34" charset="-122"/>
                <a:ea typeface="微软雅黑" panose="020B0503020204020204" pitchFamily="34" charset="-122"/>
              </a:rPr>
              <a:t>Scikit</a:t>
            </a:r>
            <a:r>
              <a:rPr lang="en-US" altLang="zh-CN" sz="2400" dirty="0">
                <a:latin typeface="微软雅黑" panose="020B0503020204020204" pitchFamily="34" charset="-122"/>
                <a:ea typeface="微软雅黑" panose="020B0503020204020204" pitchFamily="34" charset="-122"/>
              </a:rPr>
              <a:t>-learn</a:t>
            </a:r>
            <a:r>
              <a:rPr lang="zh-CN" altLang="en-US" sz="2400" dirty="0">
                <a:latin typeface="微软雅黑" panose="020B0503020204020204" pitchFamily="34" charset="-122"/>
                <a:ea typeface="微软雅黑" panose="020B0503020204020204" pitchFamily="34" charset="-122"/>
              </a:rPr>
              <a:t>库</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简称</a:t>
            </a:r>
            <a:r>
              <a:rPr lang="en-US" altLang="zh-CN" sz="2400" dirty="0" err="1">
                <a:latin typeface="微软雅黑" panose="020B0503020204020204" pitchFamily="34" charset="-122"/>
                <a:ea typeface="微软雅黑" panose="020B0503020204020204" pitchFamily="34" charset="-122"/>
              </a:rPr>
              <a:t>sklearn</a:t>
            </a:r>
            <a:r>
              <a:rPr lang="zh-CN" altLang="en-US" sz="2400" dirty="0">
                <a:latin typeface="微软雅黑" panose="020B0503020204020204" pitchFamily="34" charset="-122"/>
                <a:ea typeface="微软雅黑" panose="020B0503020204020204" pitchFamily="34" charset="-122"/>
              </a:rPr>
              <a:t>库</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等工具包，这些库里封装了很多别人已经写好的算法模型，我们只需要直接拿过来调用即可。正是这些工具包方便了大家对数据进行分析而不需要去把精力放在数学表达式的编程构建。</a:t>
            </a:r>
          </a:p>
          <a:p>
            <a:pPr marL="0" indent="0">
              <a:buNone/>
            </a:pPr>
            <a:endParaRPr lang="zh-CN" altLang="en-US" sz="2400" dirty="0">
              <a:latin typeface="微软雅黑" panose="020B0503020204020204" pitchFamily="34" charset="-122"/>
              <a:ea typeface="微软雅黑" panose="020B0503020204020204" pitchFamily="34" charset="-122"/>
            </a:endParaRPr>
          </a:p>
          <a:p>
            <a:pPr marL="0" indent="0">
              <a:buNone/>
            </a:pPr>
            <a:r>
              <a:rPr lang="zh-CN" altLang="en-US" sz="2400" dirty="0">
                <a:latin typeface="微软雅黑" panose="020B0503020204020204" pitchFamily="34" charset="-122"/>
                <a:ea typeface="微软雅黑" panose="020B0503020204020204" pitchFamily="34" charset="-122"/>
              </a:rPr>
              <a:t>了解了</a:t>
            </a:r>
            <a:r>
              <a:rPr lang="en-US" altLang="zh-CN" sz="2400" dirty="0">
                <a:latin typeface="微软雅黑" panose="020B0503020204020204" pitchFamily="34" charset="-122"/>
                <a:ea typeface="微软雅黑" panose="020B0503020204020204" pitchFamily="34" charset="-122"/>
              </a:rPr>
              <a:t>Python</a:t>
            </a:r>
            <a:r>
              <a:rPr lang="zh-CN" altLang="en-US" sz="2400" dirty="0">
                <a:latin typeface="微软雅黑" panose="020B0503020204020204" pitchFamily="34" charset="-122"/>
                <a:ea typeface="微软雅黑" panose="020B0503020204020204" pitchFamily="34" charset="-122"/>
              </a:rPr>
              <a:t>的强大之后，下面将讲解如何安装</a:t>
            </a:r>
            <a:r>
              <a:rPr lang="en-US" altLang="zh-CN" sz="2400" dirty="0">
                <a:latin typeface="微软雅黑" panose="020B0503020204020204" pitchFamily="34" charset="-122"/>
                <a:ea typeface="微软雅黑" panose="020B0503020204020204" pitchFamily="34" charset="-122"/>
              </a:rPr>
              <a:t>Python</a:t>
            </a:r>
            <a:r>
              <a:rPr lang="zh-CN" altLang="en-US" sz="2400" dirty="0">
                <a:latin typeface="微软雅黑" panose="020B0503020204020204" pitchFamily="34" charset="-122"/>
                <a:ea typeface="微软雅黑" panose="020B0503020204020204" pitchFamily="34" charset="-122"/>
              </a:rPr>
              <a:t>以及相关代码编辑器的使用方法。</a:t>
            </a:r>
          </a:p>
        </p:txBody>
      </p:sp>
    </p:spTree>
    <p:extLst>
      <p:ext uri="{BB962C8B-B14F-4D97-AF65-F5344CB8AC3E}">
        <p14:creationId xmlns:p14="http://schemas.microsoft.com/office/powerpoint/2010/main" val="8813250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157052" y="729512"/>
            <a:ext cx="9877897" cy="1015663"/>
          </a:xfrm>
          <a:prstGeom prst="rect">
            <a:avLst/>
          </a:prstGeom>
        </p:spPr>
        <p:txBody>
          <a:bodyPr wrap="none">
            <a:spAutoFit/>
          </a:bodyPr>
          <a:lstStyle/>
          <a:p>
            <a:r>
              <a:rPr lang="zh-CN" altLang="en-US" sz="6000" b="1" dirty="0">
                <a:latin typeface="微软雅黑" panose="020B0503020204020204" pitchFamily="34" charset="-122"/>
                <a:ea typeface="微软雅黑" panose="020B0503020204020204" pitchFamily="34" charset="-122"/>
              </a:rPr>
              <a:t>第一章：</a:t>
            </a:r>
            <a:r>
              <a:rPr lang="en-US" altLang="zh-CN" sz="6000" b="1" dirty="0">
                <a:latin typeface="微软雅黑" panose="020B0503020204020204" pitchFamily="34" charset="-122"/>
                <a:ea typeface="微软雅黑" panose="020B0503020204020204" pitchFamily="34" charset="-122"/>
              </a:rPr>
              <a:t>Python</a:t>
            </a:r>
            <a:r>
              <a:rPr lang="zh-CN" altLang="en-US" sz="6000" b="1" dirty="0">
                <a:latin typeface="微软雅黑" panose="020B0503020204020204" pitchFamily="34" charset="-122"/>
                <a:ea typeface="微软雅黑" panose="020B0503020204020204" pitchFamily="34" charset="-122"/>
              </a:rPr>
              <a:t>与数据科学</a:t>
            </a:r>
            <a:endParaRPr lang="zh-CN" altLang="en-US" sz="6000" dirty="0">
              <a:latin typeface="微软雅黑" panose="020B0503020204020204" pitchFamily="34" charset="-122"/>
              <a:ea typeface="微软雅黑" panose="020B0503020204020204" pitchFamily="34" charset="-122"/>
            </a:endParaRPr>
          </a:p>
        </p:txBody>
      </p:sp>
      <p:sp>
        <p:nvSpPr>
          <p:cNvPr id="5" name="内容占位符 2"/>
          <p:cNvSpPr txBox="1">
            <a:spLocks/>
          </p:cNvSpPr>
          <p:nvPr/>
        </p:nvSpPr>
        <p:spPr>
          <a:xfrm>
            <a:off x="838200" y="2261054"/>
            <a:ext cx="10515600" cy="284797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200000"/>
              </a:lnSpc>
            </a:pPr>
            <a:r>
              <a:rPr lang="en-US" altLang="zh-CN" b="1" dirty="0">
                <a:latin typeface="微软雅黑" panose="020B0503020204020204" pitchFamily="34" charset="-122"/>
                <a:ea typeface="微软雅黑" panose="020B0503020204020204" pitchFamily="34" charset="-122"/>
              </a:rPr>
              <a:t>1.1 </a:t>
            </a:r>
            <a:r>
              <a:rPr lang="zh-CN" altLang="en-US" b="1" dirty="0">
                <a:latin typeface="微软雅黑" panose="020B0503020204020204" pitchFamily="34" charset="-122"/>
                <a:ea typeface="微软雅黑" panose="020B0503020204020204" pitchFamily="34" charset="-122"/>
              </a:rPr>
              <a:t>大数据分析与机器学习</a:t>
            </a:r>
            <a:r>
              <a:rPr lang="zh-CN" altLang="en-US" b="1" dirty="0" smtClean="0">
                <a:latin typeface="微软雅黑" panose="020B0503020204020204" pitchFamily="34" charset="-122"/>
                <a:ea typeface="微软雅黑" panose="020B0503020204020204" pitchFamily="34" charset="-122"/>
              </a:rPr>
              <a:t>概述</a:t>
            </a:r>
            <a:endParaRPr lang="en-US" altLang="zh-CN" b="1" dirty="0" smtClean="0">
              <a:latin typeface="微软雅黑" panose="020B0503020204020204" pitchFamily="34" charset="-122"/>
              <a:ea typeface="微软雅黑" panose="020B0503020204020204" pitchFamily="34" charset="-122"/>
            </a:endParaRPr>
          </a:p>
          <a:p>
            <a:pPr algn="l">
              <a:lnSpc>
                <a:spcPct val="200000"/>
              </a:lnSpc>
            </a:pPr>
            <a:r>
              <a:rPr lang="en-US" altLang="zh-CN" b="1" dirty="0">
                <a:latin typeface="微软雅黑" panose="020B0503020204020204" pitchFamily="34" charset="-122"/>
                <a:ea typeface="微软雅黑" panose="020B0503020204020204" pitchFamily="34" charset="-122"/>
              </a:rPr>
              <a:t>1.2 Python</a:t>
            </a:r>
            <a:r>
              <a:rPr lang="zh-CN" altLang="en-US" b="1" dirty="0">
                <a:latin typeface="微软雅黑" panose="020B0503020204020204" pitchFamily="34" charset="-122"/>
                <a:ea typeface="微软雅黑" panose="020B0503020204020204" pitchFamily="34" charset="-122"/>
              </a:rPr>
              <a:t>环境</a:t>
            </a:r>
            <a:r>
              <a:rPr lang="zh-CN" altLang="en-US" b="1" dirty="0" smtClean="0">
                <a:latin typeface="微软雅黑" panose="020B0503020204020204" pitchFamily="34" charset="-122"/>
                <a:ea typeface="微软雅黑" panose="020B0503020204020204" pitchFamily="34" charset="-122"/>
              </a:rPr>
              <a:t>部署</a:t>
            </a:r>
            <a:endParaRPr lang="en-US" altLang="zh-CN" b="1" dirty="0" smtClean="0">
              <a:latin typeface="微软雅黑" panose="020B0503020204020204" pitchFamily="34" charset="-122"/>
              <a:ea typeface="微软雅黑" panose="020B0503020204020204" pitchFamily="34" charset="-122"/>
            </a:endParaRPr>
          </a:p>
          <a:p>
            <a:pPr algn="l">
              <a:lnSpc>
                <a:spcPct val="200000"/>
              </a:lnSpc>
            </a:pPr>
            <a:r>
              <a:rPr lang="en-US" altLang="zh-CN" b="1" dirty="0">
                <a:latin typeface="微软雅黑" panose="020B0503020204020204" pitchFamily="34" charset="-122"/>
                <a:ea typeface="微软雅黑" panose="020B0503020204020204" pitchFamily="34" charset="-122"/>
              </a:rPr>
              <a:t>1.3 Python</a:t>
            </a:r>
            <a:r>
              <a:rPr lang="zh-CN" altLang="en-US" b="1" dirty="0">
                <a:latin typeface="微软雅黑" panose="020B0503020204020204" pitchFamily="34" charset="-122"/>
                <a:ea typeface="微软雅黑" panose="020B0503020204020204" pitchFamily="34" charset="-122"/>
              </a:rPr>
              <a:t>基础知识概要</a:t>
            </a:r>
            <a:endParaRPr lang="en-US" altLang="zh-CN" b="1"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630892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34847" y="481240"/>
            <a:ext cx="6122307" cy="1028245"/>
          </a:xfrm>
        </p:spPr>
        <p:txBody>
          <a:bodyPr>
            <a:noAutofit/>
          </a:bodyPr>
          <a:lstStyle/>
          <a:p>
            <a:r>
              <a:rPr lang="en-US" altLang="zh-CN" sz="4800" b="1" dirty="0">
                <a:latin typeface="微软雅黑" panose="020B0503020204020204" pitchFamily="34" charset="-122"/>
                <a:ea typeface="微软雅黑" panose="020B0503020204020204" pitchFamily="34" charset="-122"/>
              </a:rPr>
              <a:t>1.2 Python</a:t>
            </a:r>
            <a:r>
              <a:rPr lang="zh-CN" altLang="en-US" sz="4800" b="1" dirty="0">
                <a:latin typeface="微软雅黑" panose="020B0503020204020204" pitchFamily="34" charset="-122"/>
                <a:ea typeface="微软雅黑" panose="020B0503020204020204" pitchFamily="34" charset="-122"/>
              </a:rPr>
              <a:t>环境部署</a:t>
            </a:r>
            <a:endParaRPr lang="zh-CN" altLang="en-US" sz="4800"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838200" y="1712683"/>
            <a:ext cx="10515600" cy="4615545"/>
          </a:xfrm>
        </p:spPr>
        <p:txBody>
          <a:bodyPr>
            <a:normAutofit/>
          </a:bodyPr>
          <a:lstStyle/>
          <a:p>
            <a:pPr marL="0" indent="0">
              <a:buNone/>
            </a:pPr>
            <a:r>
              <a:rPr lang="zh-CN" altLang="en-US" sz="2400" dirty="0">
                <a:latin typeface="微软雅黑" panose="020B0503020204020204" pitchFamily="34" charset="-122"/>
                <a:ea typeface="微软雅黑" panose="020B0503020204020204" pitchFamily="34" charset="-122"/>
              </a:rPr>
              <a:t>这一节主要讲解如何安装</a:t>
            </a:r>
            <a:r>
              <a:rPr lang="en-US" altLang="zh-CN" sz="2400" dirty="0">
                <a:latin typeface="微软雅黑" panose="020B0503020204020204" pitchFamily="34" charset="-122"/>
                <a:ea typeface="微软雅黑" panose="020B0503020204020204" pitchFamily="34" charset="-122"/>
              </a:rPr>
              <a:t>Python</a:t>
            </a:r>
            <a:r>
              <a:rPr lang="zh-CN" altLang="en-US" sz="2400" dirty="0">
                <a:latin typeface="微软雅黑" panose="020B0503020204020204" pitchFamily="34" charset="-122"/>
                <a:ea typeface="微软雅黑" panose="020B0503020204020204" pitchFamily="34" charset="-122"/>
              </a:rPr>
              <a:t>和编译器</a:t>
            </a:r>
            <a:r>
              <a:rPr lang="en-US" altLang="zh-CN" sz="2400" dirty="0" err="1">
                <a:latin typeface="微软雅黑" panose="020B0503020204020204" pitchFamily="34" charset="-122"/>
                <a:ea typeface="微软雅黑" panose="020B0503020204020204" pitchFamily="34" charset="-122"/>
              </a:rPr>
              <a:t>Pycharm</a:t>
            </a:r>
            <a:r>
              <a:rPr lang="zh-CN" altLang="en-US" sz="2400" dirty="0">
                <a:latin typeface="微软雅黑" panose="020B0503020204020204" pitchFamily="34" charset="-122"/>
                <a:ea typeface="微软雅黑" panose="020B0503020204020204" pitchFamily="34" charset="-122"/>
              </a:rPr>
              <a:t>，并将介绍编译器</a:t>
            </a:r>
            <a:r>
              <a:rPr lang="en-US" altLang="zh-CN" sz="2400" dirty="0" err="1">
                <a:latin typeface="微软雅黑" panose="020B0503020204020204" pitchFamily="34" charset="-122"/>
                <a:ea typeface="微软雅黑" panose="020B0503020204020204" pitchFamily="34" charset="-122"/>
              </a:rPr>
              <a:t>Jupyter</a:t>
            </a:r>
            <a:r>
              <a:rPr lang="en-US" altLang="zh-CN" sz="2400" dirty="0">
                <a:latin typeface="微软雅黑" panose="020B0503020204020204" pitchFamily="34" charset="-122"/>
                <a:ea typeface="微软雅黑" panose="020B0503020204020204" pitchFamily="34" charset="-122"/>
              </a:rPr>
              <a:t> notebook</a:t>
            </a:r>
            <a:r>
              <a:rPr lang="zh-CN" altLang="en-US" sz="2400" dirty="0">
                <a:latin typeface="微软雅黑" panose="020B0503020204020204" pitchFamily="34" charset="-122"/>
                <a:ea typeface="微软雅黑" panose="020B0503020204020204" pitchFamily="34" charset="-122"/>
              </a:rPr>
              <a:t>的使用。由于本书的重点在于大数据分析与机器学习，所以这部分内容仅讲解核心要点，更多内容可参考笔者的第一本书</a:t>
            </a:r>
            <a:r>
              <a:rPr lang="en-US" altLang="zh-CN" sz="2400" dirty="0">
                <a:latin typeface="微软雅黑" panose="020B0503020204020204" pitchFamily="34" charset="-122"/>
                <a:ea typeface="微软雅黑" panose="020B0503020204020204" pitchFamily="34" charset="-122"/>
              </a:rPr>
              <a:t>《Python</a:t>
            </a:r>
            <a:r>
              <a:rPr lang="zh-CN" altLang="en-US" sz="2400" dirty="0">
                <a:latin typeface="微软雅黑" panose="020B0503020204020204" pitchFamily="34" charset="-122"/>
                <a:ea typeface="微软雅黑" panose="020B0503020204020204" pitchFamily="34" charset="-122"/>
              </a:rPr>
              <a:t>金融大数据挖掘与分析全流程详解</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，在本书的配套视频和</a:t>
            </a:r>
            <a:r>
              <a:rPr lang="en-US" altLang="zh-CN" sz="2400" dirty="0">
                <a:latin typeface="微软雅黑" panose="020B0503020204020204" pitchFamily="34" charset="-122"/>
                <a:ea typeface="微软雅黑" panose="020B0503020204020204" pitchFamily="34" charset="-122"/>
              </a:rPr>
              <a:t>PDF</a:t>
            </a:r>
            <a:r>
              <a:rPr lang="zh-CN" altLang="en-US" sz="2400" dirty="0">
                <a:latin typeface="微软雅黑" panose="020B0503020204020204" pitchFamily="34" charset="-122"/>
                <a:ea typeface="微软雅黑" panose="020B0503020204020204" pitchFamily="34" charset="-122"/>
              </a:rPr>
              <a:t>教材中对于这部分基础内容也有非常详细的讲解</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pPr marL="0" indent="0">
              <a:buNone/>
            </a:pPr>
            <a:endParaRPr lang="en-US" altLang="zh-CN" sz="2400" dirty="0">
              <a:latin typeface="微软雅黑" panose="020B0503020204020204" pitchFamily="34" charset="-122"/>
              <a:ea typeface="微软雅黑" panose="020B0503020204020204" pitchFamily="34" charset="-122"/>
            </a:endParaRPr>
          </a:p>
          <a:p>
            <a:pPr marL="0" indent="0">
              <a:buNone/>
            </a:pPr>
            <a:r>
              <a:rPr lang="en-US" altLang="zh-CN" sz="2400" dirty="0">
                <a:latin typeface="微软雅黑" panose="020B0503020204020204" pitchFamily="34" charset="-122"/>
                <a:ea typeface="微软雅黑" panose="020B0503020204020204" pitchFamily="34" charset="-122"/>
              </a:rPr>
              <a:t>Python </a:t>
            </a:r>
            <a:r>
              <a:rPr lang="zh-CN" altLang="en-US" sz="2400" dirty="0">
                <a:latin typeface="微软雅黑" panose="020B0503020204020204" pitchFamily="34" charset="-122"/>
                <a:ea typeface="微软雅黑" panose="020B0503020204020204" pitchFamily="34" charset="-122"/>
              </a:rPr>
              <a:t>是 </a:t>
            </a:r>
            <a:r>
              <a:rPr lang="en-US" altLang="zh-CN" sz="2400" dirty="0">
                <a:latin typeface="微软雅黑" panose="020B0503020204020204" pitchFamily="34" charset="-122"/>
                <a:ea typeface="微软雅黑" panose="020B0503020204020204" pitchFamily="34" charset="-122"/>
              </a:rPr>
              <a:t>Anaconda </a:t>
            </a:r>
            <a:r>
              <a:rPr lang="zh-CN" altLang="en-US" sz="2400" dirty="0">
                <a:latin typeface="微软雅黑" panose="020B0503020204020204" pitchFamily="34" charset="-122"/>
                <a:ea typeface="微软雅黑" panose="020B0503020204020204" pitchFamily="34" charset="-122"/>
              </a:rPr>
              <a:t>的一个发新版本，安装好了 </a:t>
            </a:r>
            <a:r>
              <a:rPr lang="en-US" altLang="zh-CN" sz="2400" dirty="0">
                <a:latin typeface="微软雅黑" panose="020B0503020204020204" pitchFamily="34" charset="-122"/>
                <a:ea typeface="微软雅黑" panose="020B0503020204020204" pitchFamily="34" charset="-122"/>
              </a:rPr>
              <a:t>Anaconda</a:t>
            </a:r>
            <a:r>
              <a:rPr lang="zh-CN" altLang="en-US" sz="2400" dirty="0">
                <a:latin typeface="微软雅黑" panose="020B0503020204020204" pitchFamily="34" charset="-122"/>
                <a:ea typeface="微软雅黑" panose="020B0503020204020204" pitchFamily="34" charset="-122"/>
              </a:rPr>
              <a:t>就相当于安装好了</a:t>
            </a:r>
            <a:r>
              <a:rPr lang="en-US" altLang="zh-CN" sz="2400" dirty="0">
                <a:latin typeface="微软雅黑" panose="020B0503020204020204" pitchFamily="34" charset="-122"/>
                <a:ea typeface="微软雅黑" panose="020B0503020204020204" pitchFamily="34" charset="-122"/>
              </a:rPr>
              <a:t>Python</a:t>
            </a:r>
            <a:r>
              <a:rPr lang="zh-CN" altLang="en-US" sz="2400" dirty="0" smtClean="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a:p>
            <a:pPr marL="0" indent="0">
              <a:buNone/>
            </a:pPr>
            <a:r>
              <a:rPr lang="en-US" altLang="zh-CN" sz="2400" dirty="0">
                <a:latin typeface="微软雅黑" panose="020B0503020204020204" pitchFamily="34" charset="-122"/>
                <a:ea typeface="微软雅黑" panose="020B0503020204020204" pitchFamily="34" charset="-122"/>
              </a:rPr>
              <a:t>Anaconda </a:t>
            </a:r>
            <a:r>
              <a:rPr lang="zh-CN" altLang="en-US" sz="2400" dirty="0">
                <a:latin typeface="微软雅黑" panose="020B0503020204020204" pitchFamily="34" charset="-122"/>
                <a:ea typeface="微软雅黑" panose="020B0503020204020204" pitchFamily="34" charset="-122"/>
              </a:rPr>
              <a:t>的官网下载地址 </a:t>
            </a:r>
            <a:r>
              <a:rPr lang="en-US" altLang="zh-CN" sz="2400" dirty="0">
                <a:latin typeface="微软雅黑" panose="020B0503020204020204" pitchFamily="34" charset="-122"/>
                <a:ea typeface="微软雅黑" panose="020B0503020204020204" pitchFamily="34" charset="-122"/>
                <a:hlinkClick r:id="rId2"/>
              </a:rPr>
              <a:t>https://www.anaconda.com/download/</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或者直接网页搜索</a:t>
            </a:r>
            <a:r>
              <a:rPr lang="en-US" altLang="zh-CN" sz="2400" dirty="0">
                <a:latin typeface="微软雅黑" panose="020B0503020204020204" pitchFamily="34" charset="-122"/>
                <a:ea typeface="微软雅黑" panose="020B0503020204020204" pitchFamily="34" charset="-122"/>
              </a:rPr>
              <a:t>Anaconda</a:t>
            </a:r>
            <a:r>
              <a:rPr lang="zh-CN" altLang="en-US" sz="2400" dirty="0">
                <a:latin typeface="微软雅黑" panose="020B0503020204020204" pitchFamily="34" charset="-122"/>
                <a:ea typeface="微软雅黑" panose="020B0503020204020204" pitchFamily="34" charset="-122"/>
              </a:rPr>
              <a:t>，进入官网，选择下载即可</a:t>
            </a:r>
            <a:r>
              <a:rPr lang="zh-CN" altLang="en-US" sz="2400" dirty="0" smtClean="0">
                <a:latin typeface="微软雅黑" panose="020B0503020204020204" pitchFamily="34" charset="-122"/>
                <a:ea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592297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en-US" altLang="zh-CN" dirty="0" smtClean="0">
                <a:latin typeface="微软雅黑" panose="020B0503020204020204" pitchFamily="34" charset="-122"/>
                <a:ea typeface="微软雅黑" panose="020B0503020204020204" pitchFamily="34" charset="-122"/>
              </a:rPr>
              <a:t>Python </a:t>
            </a:r>
            <a:r>
              <a:rPr lang="zh-CN" altLang="en-US" dirty="0" smtClean="0">
                <a:latin typeface="微软雅黑" panose="020B0503020204020204" pitchFamily="34" charset="-122"/>
                <a:ea typeface="微软雅黑" panose="020B0503020204020204" pitchFamily="34" charset="-122"/>
              </a:rPr>
              <a:t>是 </a:t>
            </a:r>
            <a:r>
              <a:rPr lang="en-US" altLang="zh-CN" dirty="0" smtClean="0">
                <a:latin typeface="微软雅黑" panose="020B0503020204020204" pitchFamily="34" charset="-122"/>
                <a:ea typeface="微软雅黑" panose="020B0503020204020204" pitchFamily="34" charset="-122"/>
              </a:rPr>
              <a:t>Anaconda </a:t>
            </a:r>
            <a:r>
              <a:rPr lang="zh-CN" altLang="en-US" dirty="0" smtClean="0">
                <a:latin typeface="微软雅黑" panose="020B0503020204020204" pitchFamily="34" charset="-122"/>
                <a:ea typeface="微软雅黑" panose="020B0503020204020204" pitchFamily="34" charset="-122"/>
              </a:rPr>
              <a:t>的一个发新版本，</a:t>
            </a:r>
            <a:r>
              <a:rPr lang="zh-CN" altLang="en-US" dirty="0">
                <a:latin typeface="微软雅黑" panose="020B0503020204020204" pitchFamily="34" charset="-122"/>
                <a:ea typeface="微软雅黑" panose="020B0503020204020204" pitchFamily="34" charset="-122"/>
              </a:rPr>
              <a:t>安装好了 </a:t>
            </a:r>
            <a:r>
              <a:rPr lang="en-US" altLang="zh-CN" dirty="0">
                <a:latin typeface="微软雅黑" panose="020B0503020204020204" pitchFamily="34" charset="-122"/>
                <a:ea typeface="微软雅黑" panose="020B0503020204020204" pitchFamily="34" charset="-122"/>
              </a:rPr>
              <a:t>Anaconda</a:t>
            </a:r>
            <a:r>
              <a:rPr lang="zh-CN" altLang="en-US" dirty="0">
                <a:latin typeface="微软雅黑" panose="020B0503020204020204" pitchFamily="34" charset="-122"/>
                <a:ea typeface="微软雅黑" panose="020B0503020204020204" pitchFamily="34" charset="-122"/>
              </a:rPr>
              <a:t>就相当于安装好了</a:t>
            </a:r>
            <a:r>
              <a:rPr lang="en-US" altLang="zh-CN" dirty="0" smtClean="0">
                <a:latin typeface="微软雅黑" panose="020B0503020204020204" pitchFamily="34" charset="-122"/>
                <a:ea typeface="微软雅黑" panose="020B0503020204020204" pitchFamily="34" charset="-122"/>
              </a:rPr>
              <a:t>Python</a:t>
            </a:r>
            <a:r>
              <a:rPr lang="zh-CN" altLang="en-US" dirty="0" smtClean="0">
                <a:latin typeface="微软雅黑" panose="020B0503020204020204" pitchFamily="34" charset="-122"/>
                <a:ea typeface="微软雅黑" panose="020B0503020204020204" pitchFamily="34" charset="-122"/>
              </a:rPr>
              <a:t>。</a:t>
            </a:r>
            <a:endParaRPr lang="en-US" altLang="zh-CN" dirty="0" smtClean="0">
              <a:latin typeface="微软雅黑" panose="020B0503020204020204" pitchFamily="34" charset="-122"/>
              <a:ea typeface="微软雅黑" panose="020B0503020204020204" pitchFamily="34" charset="-122"/>
            </a:endParaRPr>
          </a:p>
          <a:p>
            <a:pPr marL="0" indent="0">
              <a:buNone/>
            </a:pPr>
            <a:endParaRPr lang="en-US" altLang="zh-CN" dirty="0">
              <a:latin typeface="微软雅黑" panose="020B0503020204020204" pitchFamily="34" charset="-122"/>
              <a:ea typeface="微软雅黑" panose="020B0503020204020204" pitchFamily="34" charset="-122"/>
            </a:endParaRPr>
          </a:p>
          <a:p>
            <a:pPr marL="0" indent="0">
              <a:buNone/>
            </a:pPr>
            <a:r>
              <a:rPr lang="en-US" altLang="zh-CN" dirty="0">
                <a:latin typeface="微软雅黑" panose="020B0503020204020204" pitchFamily="34" charset="-122"/>
                <a:ea typeface="微软雅黑" panose="020B0503020204020204" pitchFamily="34" charset="-122"/>
              </a:rPr>
              <a:t>Anaconda </a:t>
            </a:r>
            <a:r>
              <a:rPr lang="zh-CN" altLang="en-US" dirty="0">
                <a:latin typeface="微软雅黑" panose="020B0503020204020204" pitchFamily="34" charset="-122"/>
                <a:ea typeface="微软雅黑" panose="020B0503020204020204" pitchFamily="34" charset="-122"/>
              </a:rPr>
              <a:t>的官网下载地址 </a:t>
            </a:r>
            <a:r>
              <a:rPr lang="en-US" altLang="zh-CN" dirty="0">
                <a:latin typeface="微软雅黑" panose="020B0503020204020204" pitchFamily="34" charset="-122"/>
                <a:ea typeface="微软雅黑" panose="020B0503020204020204" pitchFamily="34" charset="-122"/>
                <a:hlinkClick r:id="rId2"/>
              </a:rPr>
              <a:t>https://www.anaconda.com/download/</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或者直接网页搜索</a:t>
            </a:r>
            <a:r>
              <a:rPr lang="en-US" altLang="zh-CN" dirty="0">
                <a:latin typeface="微软雅黑" panose="020B0503020204020204" pitchFamily="34" charset="-122"/>
                <a:ea typeface="微软雅黑" panose="020B0503020204020204" pitchFamily="34" charset="-122"/>
              </a:rPr>
              <a:t>Anaconda</a:t>
            </a:r>
            <a:r>
              <a:rPr lang="zh-CN" altLang="en-US" dirty="0">
                <a:latin typeface="微软雅黑" panose="020B0503020204020204" pitchFamily="34" charset="-122"/>
                <a:ea typeface="微软雅黑" panose="020B0503020204020204" pitchFamily="34" charset="-122"/>
              </a:rPr>
              <a:t>，进入官网，选择下载即</a:t>
            </a:r>
            <a:r>
              <a:rPr lang="zh-CN" altLang="en-US" dirty="0" smtClean="0">
                <a:latin typeface="微软雅黑" panose="020B0503020204020204" pitchFamily="34" charset="-122"/>
                <a:ea typeface="微软雅黑" panose="020B0503020204020204" pitchFamily="34" charset="-122"/>
              </a:rPr>
              <a:t>可。</a:t>
            </a:r>
            <a:endParaRPr lang="zh-CN" altLang="en-US" dirty="0">
              <a:latin typeface="微软雅黑" panose="020B0503020204020204" pitchFamily="34" charset="-122"/>
              <a:ea typeface="微软雅黑" panose="020B0503020204020204" pitchFamily="34" charset="-122"/>
            </a:endParaRPr>
          </a:p>
        </p:txBody>
      </p:sp>
      <p:sp>
        <p:nvSpPr>
          <p:cNvPr id="5" name="标题 1"/>
          <p:cNvSpPr>
            <a:spLocks noGrp="1"/>
          </p:cNvSpPr>
          <p:nvPr>
            <p:ph type="title"/>
          </p:nvPr>
        </p:nvSpPr>
        <p:spPr>
          <a:xfrm>
            <a:off x="3034847" y="481240"/>
            <a:ext cx="6122307" cy="1028245"/>
          </a:xfrm>
        </p:spPr>
        <p:txBody>
          <a:bodyPr>
            <a:noAutofit/>
          </a:bodyPr>
          <a:lstStyle/>
          <a:p>
            <a:r>
              <a:rPr lang="en-US" altLang="zh-CN" sz="4800" b="1" dirty="0">
                <a:latin typeface="微软雅黑" panose="020B0503020204020204" pitchFamily="34" charset="-122"/>
                <a:ea typeface="微软雅黑" panose="020B0503020204020204" pitchFamily="34" charset="-122"/>
              </a:rPr>
              <a:t>1.2 Python</a:t>
            </a:r>
            <a:r>
              <a:rPr lang="zh-CN" altLang="en-US" sz="4800" b="1" dirty="0">
                <a:latin typeface="微软雅黑" panose="020B0503020204020204" pitchFamily="34" charset="-122"/>
                <a:ea typeface="微软雅黑" panose="020B0503020204020204" pitchFamily="34" charset="-122"/>
              </a:rPr>
              <a:t>环境部署</a:t>
            </a:r>
            <a:endParaRPr lang="zh-CN" altLang="en-US" sz="4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460721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38200" y="407996"/>
            <a:ext cx="10515600" cy="1200329"/>
          </a:xfrm>
          <a:prstGeom prst="rect">
            <a:avLst/>
          </a:prstGeom>
        </p:spPr>
        <p:txBody>
          <a:bodyPr wrap="square">
            <a:spAutoFit/>
          </a:bodyPr>
          <a:lstStyle/>
          <a:p>
            <a:pPr algn="ctr"/>
            <a:r>
              <a:rPr lang="zh-CN" altLang="en-US" sz="2400" dirty="0">
                <a:latin typeface="微软雅黑" panose="020B0503020204020204" pitchFamily="34" charset="-122"/>
                <a:ea typeface="微软雅黑" panose="020B0503020204020204" pitchFamily="34" charset="-122"/>
              </a:rPr>
              <a:t>我们这边</a:t>
            </a:r>
            <a:r>
              <a:rPr lang="zh-CN" altLang="en-US" sz="2400" b="1" dirty="0">
                <a:latin typeface="微软雅黑" panose="020B0503020204020204" pitchFamily="34" charset="-122"/>
                <a:ea typeface="微软雅黑" panose="020B0503020204020204" pitchFamily="34" charset="-122"/>
              </a:rPr>
              <a:t>选择</a:t>
            </a:r>
            <a:r>
              <a:rPr lang="en-US" altLang="zh-CN" sz="2400" b="1" dirty="0">
                <a:latin typeface="微软雅黑" panose="020B0503020204020204" pitchFamily="34" charset="-122"/>
                <a:ea typeface="微软雅黑" panose="020B0503020204020204" pitchFamily="34" charset="-122"/>
              </a:rPr>
              <a:t>Python3.7</a:t>
            </a:r>
            <a:r>
              <a:rPr lang="zh-CN" altLang="en-US" sz="2400" b="1" dirty="0">
                <a:latin typeface="微软雅黑" panose="020B0503020204020204" pitchFamily="34" charset="-122"/>
                <a:ea typeface="微软雅黑" panose="020B0503020204020204" pitchFamily="34" charset="-122"/>
              </a:rPr>
              <a:t>版本</a:t>
            </a:r>
            <a:r>
              <a:rPr lang="zh-CN" altLang="en-US" sz="2400" dirty="0">
                <a:latin typeface="微软雅黑" panose="020B0503020204020204" pitchFamily="34" charset="-122"/>
                <a:ea typeface="微软雅黑" panose="020B0503020204020204" pitchFamily="34" charset="-122"/>
              </a:rPr>
              <a:t>，它默认是</a:t>
            </a:r>
            <a:r>
              <a:rPr lang="en-US" altLang="zh-CN" sz="2400" dirty="0">
                <a:latin typeface="微软雅黑" panose="020B0503020204020204" pitchFamily="34" charset="-122"/>
                <a:ea typeface="微软雅黑" panose="020B0503020204020204" pitchFamily="34" charset="-122"/>
              </a:rPr>
              <a:t>64</a:t>
            </a:r>
            <a:r>
              <a:rPr lang="zh-CN" altLang="en-US" sz="2400" dirty="0">
                <a:latin typeface="微软雅黑" panose="020B0503020204020204" pitchFamily="34" charset="-122"/>
                <a:ea typeface="微软雅黑" panose="020B0503020204020204" pitchFamily="34" charset="-122"/>
              </a:rPr>
              <a:t>位的电脑，如果你的电脑很旧，那可能是</a:t>
            </a:r>
            <a:r>
              <a:rPr lang="en-US" altLang="zh-CN" sz="2400" dirty="0">
                <a:latin typeface="微软雅黑" panose="020B0503020204020204" pitchFamily="34" charset="-122"/>
                <a:ea typeface="微软雅黑" panose="020B0503020204020204" pitchFamily="34" charset="-122"/>
              </a:rPr>
              <a:t>32</a:t>
            </a:r>
            <a:r>
              <a:rPr lang="zh-CN" altLang="en-US" sz="2400" dirty="0">
                <a:latin typeface="微软雅黑" panose="020B0503020204020204" pitchFamily="34" charset="-122"/>
                <a:ea typeface="微软雅黑" panose="020B0503020204020204" pitchFamily="34" charset="-122"/>
              </a:rPr>
              <a:t>位的，选择</a:t>
            </a:r>
            <a:r>
              <a:rPr lang="en-US" altLang="zh-CN" sz="2400" dirty="0">
                <a:latin typeface="微软雅黑" panose="020B0503020204020204" pitchFamily="34" charset="-122"/>
                <a:ea typeface="微软雅黑" panose="020B0503020204020204" pitchFamily="34" charset="-122"/>
              </a:rPr>
              <a:t>32</a:t>
            </a:r>
            <a:r>
              <a:rPr lang="zh-CN" altLang="en-US" sz="2400" dirty="0">
                <a:latin typeface="微软雅黑" panose="020B0503020204020204" pitchFamily="34" charset="-122"/>
                <a:ea typeface="微软雅黑" panose="020B0503020204020204" pitchFamily="34" charset="-122"/>
              </a:rPr>
              <a:t>位的即可</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pPr algn="ctr"/>
            <a:r>
              <a:rPr lang="zh-CN" altLang="en-US" sz="2400" dirty="0" smtClean="0">
                <a:latin typeface="微软雅黑" panose="020B0503020204020204" pitchFamily="34" charset="-122"/>
                <a:ea typeface="微软雅黑" panose="020B0503020204020204" pitchFamily="34" charset="-122"/>
              </a:rPr>
              <a:t>如果</a:t>
            </a:r>
            <a:r>
              <a:rPr lang="zh-CN" altLang="en-US" sz="2400" dirty="0">
                <a:latin typeface="微软雅黑" panose="020B0503020204020204" pitchFamily="34" charset="-122"/>
                <a:ea typeface="微软雅黑" panose="020B0503020204020204" pitchFamily="34" charset="-122"/>
              </a:rPr>
              <a:t>是</a:t>
            </a:r>
            <a:r>
              <a:rPr lang="en-US" altLang="zh-CN" sz="2400" dirty="0">
                <a:latin typeface="微软雅黑" panose="020B0503020204020204" pitchFamily="34" charset="-122"/>
                <a:ea typeface="微软雅黑" panose="020B0503020204020204" pitchFamily="34" charset="-122"/>
              </a:rPr>
              <a:t>Mac</a:t>
            </a:r>
            <a:r>
              <a:rPr lang="zh-CN" altLang="en-US" sz="2400" dirty="0">
                <a:latin typeface="微软雅黑" panose="020B0503020204020204" pitchFamily="34" charset="-122"/>
                <a:ea typeface="微软雅黑" panose="020B0503020204020204" pitchFamily="34" charset="-122"/>
              </a:rPr>
              <a:t>或者</a:t>
            </a:r>
            <a:r>
              <a:rPr lang="en-US" altLang="zh-CN" sz="2400" dirty="0">
                <a:latin typeface="微软雅黑" panose="020B0503020204020204" pitchFamily="34" charset="-122"/>
                <a:ea typeface="微软雅黑" panose="020B0503020204020204" pitchFamily="34" charset="-122"/>
              </a:rPr>
              <a:t>Linux</a:t>
            </a:r>
            <a:r>
              <a:rPr lang="zh-CN" altLang="en-US" sz="2400" dirty="0">
                <a:latin typeface="微软雅黑" panose="020B0503020204020204" pitchFamily="34" charset="-122"/>
                <a:ea typeface="微软雅黑" panose="020B0503020204020204" pitchFamily="34" charset="-122"/>
              </a:rPr>
              <a:t>选择相对应的版本即可。</a:t>
            </a:r>
            <a:endParaRPr lang="zh-CN" altLang="en-US" sz="24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9275" y="2212992"/>
            <a:ext cx="8553450" cy="4333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矩形 4"/>
          <p:cNvSpPr/>
          <p:nvPr/>
        </p:nvSpPr>
        <p:spPr>
          <a:xfrm>
            <a:off x="3207657" y="4949371"/>
            <a:ext cx="1378857" cy="65314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箭头连接符 6"/>
          <p:cNvCxnSpPr/>
          <p:nvPr/>
        </p:nvCxnSpPr>
        <p:spPr>
          <a:xfrm>
            <a:off x="4064000" y="1724286"/>
            <a:ext cx="2206171" cy="627028"/>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5326743" y="1608325"/>
            <a:ext cx="2344056" cy="742989"/>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65140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uploader.shimo.im/f/SMLdMOphaxoRDRy3.png!origin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1289" y="1905000"/>
            <a:ext cx="5524500" cy="4295775"/>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838200" y="407996"/>
            <a:ext cx="10515600" cy="1384995"/>
          </a:xfrm>
          <a:prstGeom prst="rect">
            <a:avLst/>
          </a:prstGeom>
        </p:spPr>
        <p:txBody>
          <a:bodyPr wrap="square">
            <a:spAutoFit/>
          </a:bodyPr>
          <a:lstStyle/>
          <a:p>
            <a:pPr algn="ctr"/>
            <a:r>
              <a:rPr lang="zh-CN" altLang="en-US" sz="2800" dirty="0">
                <a:latin typeface="微软雅黑" panose="020B0503020204020204" pitchFamily="34" charset="-122"/>
                <a:ea typeface="微软雅黑" panose="020B0503020204020204" pitchFamily="34" charset="-122"/>
              </a:rPr>
              <a:t>安装到下图这一步的时候，</a:t>
            </a:r>
            <a:r>
              <a:rPr lang="zh-CN" altLang="en-US" sz="2800" b="1" dirty="0">
                <a:latin typeface="微软雅黑" panose="020B0503020204020204" pitchFamily="34" charset="-122"/>
                <a:ea typeface="微软雅黑" panose="020B0503020204020204" pitchFamily="34" charset="-122"/>
              </a:rPr>
              <a:t>一定要把第一个勾给勾选上</a:t>
            </a:r>
            <a:r>
              <a:rPr lang="zh-CN" altLang="en-US" sz="2800" dirty="0">
                <a:latin typeface="微软雅黑" panose="020B0503020204020204" pitchFamily="34" charset="-122"/>
                <a:ea typeface="微软雅黑" panose="020B0503020204020204" pitchFamily="34" charset="-122"/>
              </a:rPr>
              <a:t>，因为这个对于初学者来说，就相当于自动配置好了环境变量，不然还得麻烦手动配置。</a:t>
            </a:r>
          </a:p>
        </p:txBody>
      </p:sp>
    </p:spTree>
    <p:extLst>
      <p:ext uri="{BB962C8B-B14F-4D97-AF65-F5344CB8AC3E}">
        <p14:creationId xmlns:p14="http://schemas.microsoft.com/office/powerpoint/2010/main" val="32656119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838200" y="407996"/>
            <a:ext cx="10515600" cy="523220"/>
          </a:xfrm>
          <a:prstGeom prst="rect">
            <a:avLst/>
          </a:prstGeom>
        </p:spPr>
        <p:txBody>
          <a:bodyPr wrap="square">
            <a:spAutoFit/>
          </a:bodyPr>
          <a:lstStyle/>
          <a:p>
            <a:pPr algn="ctr"/>
            <a:r>
              <a:rPr lang="zh-CN" altLang="en-US" sz="2800" dirty="0">
                <a:latin typeface="微软雅黑" panose="020B0503020204020204" pitchFamily="34" charset="-122"/>
                <a:ea typeface="微软雅黑" panose="020B0503020204020204" pitchFamily="34" charset="-122"/>
              </a:rPr>
              <a:t>然后一直点</a:t>
            </a:r>
            <a:r>
              <a:rPr lang="en-US" altLang="zh-CN" sz="2800" dirty="0">
                <a:latin typeface="微软雅黑" panose="020B0503020204020204" pitchFamily="34" charset="-122"/>
                <a:ea typeface="微软雅黑" panose="020B0503020204020204" pitchFamily="34" charset="-122"/>
              </a:rPr>
              <a:t>Next</a:t>
            </a:r>
            <a:r>
              <a:rPr lang="zh-CN" altLang="en-US" sz="2800" dirty="0">
                <a:latin typeface="微软雅黑" panose="020B0503020204020204" pitchFamily="34" charset="-122"/>
                <a:ea typeface="微软雅黑" panose="020B0503020204020204" pitchFamily="34" charset="-122"/>
              </a:rPr>
              <a:t>，下面这一步是否安装额外内容</a:t>
            </a:r>
            <a:r>
              <a:rPr lang="zh-CN" altLang="en-US" sz="2800" b="1" dirty="0">
                <a:latin typeface="微软雅黑" panose="020B0503020204020204" pitchFamily="34" charset="-122"/>
                <a:ea typeface="微软雅黑" panose="020B0503020204020204" pitchFamily="34" charset="-122"/>
              </a:rPr>
              <a:t>选择</a:t>
            </a:r>
            <a:r>
              <a:rPr lang="en-US" altLang="zh-CN" sz="2800" b="1" dirty="0">
                <a:latin typeface="微软雅黑" panose="020B0503020204020204" pitchFamily="34" charset="-122"/>
                <a:ea typeface="微软雅黑" panose="020B0503020204020204" pitchFamily="34" charset="-122"/>
              </a:rPr>
              <a:t>skip</a:t>
            </a:r>
            <a:r>
              <a:rPr lang="zh-CN" altLang="en-US" sz="2800" dirty="0">
                <a:latin typeface="微软雅黑" panose="020B0503020204020204" pitchFamily="34" charset="-122"/>
                <a:ea typeface="微软雅黑" panose="020B0503020204020204" pitchFamily="34" charset="-122"/>
              </a:rPr>
              <a:t>即可。</a:t>
            </a:r>
          </a:p>
        </p:txBody>
      </p:sp>
      <p:pic>
        <p:nvPicPr>
          <p:cNvPr id="3074" name="Picture 2" descr="https://uploader.shimo.im/f/scQiYS6gVggC87lH.png!origin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1104219"/>
            <a:ext cx="5638800" cy="4391026"/>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660400" y="5888558"/>
            <a:ext cx="10871200" cy="523220"/>
          </a:xfrm>
          <a:prstGeom prst="rect">
            <a:avLst/>
          </a:prstGeom>
        </p:spPr>
        <p:txBody>
          <a:bodyPr wrap="square">
            <a:spAutoFit/>
          </a:bodyPr>
          <a:lstStyle/>
          <a:p>
            <a:r>
              <a:rPr lang="zh-CN" altLang="en-US" sz="2800" dirty="0">
                <a:latin typeface="微软雅黑" panose="020B0503020204020204" pitchFamily="34" charset="-122"/>
                <a:ea typeface="微软雅黑" panose="020B0503020204020204" pitchFamily="34" charset="-122"/>
              </a:rPr>
              <a:t>其他一直选择</a:t>
            </a:r>
            <a:r>
              <a:rPr lang="en-US" altLang="zh-CN" sz="2800" dirty="0">
                <a:latin typeface="微软雅黑" panose="020B0503020204020204" pitchFamily="34" charset="-122"/>
                <a:ea typeface="微软雅黑" panose="020B0503020204020204" pitchFamily="34" charset="-122"/>
              </a:rPr>
              <a:t>Next</a:t>
            </a:r>
            <a:r>
              <a:rPr lang="zh-CN" altLang="en-US" sz="2800" dirty="0">
                <a:latin typeface="微软雅黑" panose="020B0503020204020204" pitchFamily="34" charset="-122"/>
                <a:ea typeface="微软雅黑" panose="020B0503020204020204" pitchFamily="34" charset="-122"/>
              </a:rPr>
              <a:t>即可，最后点击</a:t>
            </a:r>
            <a:r>
              <a:rPr lang="en-US" altLang="zh-CN" sz="2800" dirty="0">
                <a:latin typeface="微软雅黑" panose="020B0503020204020204" pitchFamily="34" charset="-122"/>
                <a:ea typeface="微软雅黑" panose="020B0503020204020204" pitchFamily="34" charset="-122"/>
              </a:rPr>
              <a:t>Finish</a:t>
            </a:r>
            <a:r>
              <a:rPr lang="zh-CN" altLang="en-US" sz="2800" dirty="0">
                <a:latin typeface="微软雅黑" panose="020B0503020204020204" pitchFamily="34" charset="-122"/>
                <a:ea typeface="微软雅黑" panose="020B0503020204020204" pitchFamily="34" charset="-122"/>
              </a:rPr>
              <a:t>，那</a:t>
            </a:r>
            <a:r>
              <a:rPr lang="en-US" altLang="zh-CN" sz="2800" dirty="0">
                <a:latin typeface="微软雅黑" panose="020B0503020204020204" pitchFamily="34" charset="-122"/>
                <a:ea typeface="微软雅黑" panose="020B0503020204020204" pitchFamily="34" charset="-122"/>
              </a:rPr>
              <a:t>Python</a:t>
            </a:r>
            <a:r>
              <a:rPr lang="zh-CN" altLang="en-US" sz="2800" dirty="0">
                <a:latin typeface="微软雅黑" panose="020B0503020204020204" pitchFamily="34" charset="-122"/>
                <a:ea typeface="微软雅黑" panose="020B0503020204020204" pitchFamily="34" charset="-122"/>
              </a:rPr>
              <a:t>就安装完成啦。</a:t>
            </a:r>
          </a:p>
        </p:txBody>
      </p:sp>
    </p:spTree>
    <p:extLst>
      <p:ext uri="{BB962C8B-B14F-4D97-AF65-F5344CB8AC3E}">
        <p14:creationId xmlns:p14="http://schemas.microsoft.com/office/powerpoint/2010/main" val="13999306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838200" y="407996"/>
            <a:ext cx="10515600" cy="954107"/>
          </a:xfrm>
          <a:prstGeom prst="rect">
            <a:avLst/>
          </a:prstGeom>
        </p:spPr>
        <p:txBody>
          <a:bodyPr wrap="square">
            <a:spAutoFit/>
          </a:bodyPr>
          <a:lstStyle/>
          <a:p>
            <a:r>
              <a:rPr lang="en-US" altLang="zh-CN" sz="2800" dirty="0" err="1">
                <a:latin typeface="微软雅黑" panose="020B0503020204020204" pitchFamily="34" charset="-122"/>
                <a:ea typeface="微软雅黑" panose="020B0503020204020204" pitchFamily="34" charset="-122"/>
              </a:rPr>
              <a:t>Spyder</a:t>
            </a:r>
            <a:r>
              <a:rPr lang="zh-CN" altLang="en-US" sz="2800" dirty="0">
                <a:latin typeface="微软雅黑" panose="020B0503020204020204" pitchFamily="34" charset="-122"/>
                <a:ea typeface="微软雅黑" panose="020B0503020204020204" pitchFamily="34" charset="-122"/>
              </a:rPr>
              <a:t>打开方法如下：</a:t>
            </a:r>
            <a:endParaRPr lang="en-US" altLang="zh-CN" sz="2800" dirty="0">
              <a:latin typeface="微软雅黑" panose="020B0503020204020204" pitchFamily="34" charset="-122"/>
              <a:ea typeface="微软雅黑" panose="020B0503020204020204" pitchFamily="34" charset="-122"/>
            </a:endParaRPr>
          </a:p>
          <a:p>
            <a:r>
              <a:rPr lang="zh-CN" altLang="en-US" sz="2800" dirty="0">
                <a:latin typeface="微软雅黑" panose="020B0503020204020204" pitchFamily="34" charset="-122"/>
                <a:ea typeface="微软雅黑" panose="020B0503020204020204" pitchFamily="34" charset="-122"/>
              </a:rPr>
              <a:t>电脑左下角打开</a:t>
            </a:r>
            <a:r>
              <a:rPr lang="en-US" altLang="zh-CN" sz="2800" dirty="0">
                <a:latin typeface="微软雅黑" panose="020B0503020204020204" pitchFamily="34" charset="-122"/>
                <a:ea typeface="微软雅黑" panose="020B0503020204020204" pitchFamily="34" charset="-122"/>
              </a:rPr>
              <a:t>Anaconda</a:t>
            </a:r>
            <a:r>
              <a:rPr lang="zh-CN" altLang="en-US" sz="2800" dirty="0">
                <a:latin typeface="微软雅黑" panose="020B0503020204020204" pitchFamily="34" charset="-122"/>
                <a:ea typeface="微软雅黑" panose="020B0503020204020204" pitchFamily="34" charset="-122"/>
              </a:rPr>
              <a:t>，点击</a:t>
            </a:r>
            <a:r>
              <a:rPr lang="en-US" altLang="zh-CN" sz="2800" dirty="0" err="1">
                <a:latin typeface="微软雅黑" panose="020B0503020204020204" pitchFamily="34" charset="-122"/>
                <a:ea typeface="微软雅黑" panose="020B0503020204020204" pitchFamily="34" charset="-122"/>
              </a:rPr>
              <a:t>Spyder</a:t>
            </a:r>
            <a:r>
              <a:rPr lang="zh-CN" altLang="en-US" sz="2800" dirty="0">
                <a:latin typeface="微软雅黑" panose="020B0503020204020204" pitchFamily="34" charset="-122"/>
                <a:ea typeface="微软雅黑" panose="020B0503020204020204" pitchFamily="34" charset="-122"/>
              </a:rPr>
              <a:t>即可</a:t>
            </a:r>
            <a:r>
              <a:rPr lang="zh-CN" altLang="en-US" sz="2800" dirty="0" smtClean="0">
                <a:latin typeface="微软雅黑" panose="020B0503020204020204" pitchFamily="34" charset="-122"/>
                <a:ea typeface="微软雅黑" panose="020B0503020204020204" pitchFamily="34" charset="-122"/>
              </a:rPr>
              <a:t>。</a:t>
            </a:r>
            <a:endParaRPr lang="zh-CN" altLang="en-US" sz="2800" dirty="0">
              <a:latin typeface="微软雅黑" panose="020B0503020204020204" pitchFamily="34" charset="-122"/>
              <a:ea typeface="微软雅黑" panose="020B0503020204020204" pitchFamily="34" charset="-122"/>
            </a:endParaRPr>
          </a:p>
        </p:txBody>
      </p:sp>
      <p:pic>
        <p:nvPicPr>
          <p:cNvPr id="11270" name="Picture 6" descr="https://uploader.shimo.im/f/Hu1CKzykdmghDQi6.png!origin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7111" y="2332355"/>
            <a:ext cx="5057775" cy="3600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294350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838200" y="407996"/>
            <a:ext cx="10515600" cy="1815882"/>
          </a:xfrm>
          <a:prstGeom prst="rect">
            <a:avLst/>
          </a:prstGeom>
        </p:spPr>
        <p:txBody>
          <a:bodyPr wrap="square">
            <a:spAutoFit/>
          </a:bodyPr>
          <a:lstStyle/>
          <a:p>
            <a:r>
              <a:rPr lang="en-US" altLang="zh-CN" sz="2800" dirty="0" err="1" smtClean="0">
                <a:latin typeface="微软雅黑" panose="020B0503020204020204" pitchFamily="34" charset="-122"/>
                <a:ea typeface="微软雅黑" panose="020B0503020204020204" pitchFamily="34" charset="-122"/>
              </a:rPr>
              <a:t>Spyder</a:t>
            </a:r>
            <a:r>
              <a:rPr lang="zh-CN" altLang="en-US" sz="2800" dirty="0" smtClean="0">
                <a:latin typeface="微软雅黑" panose="020B0503020204020204" pitchFamily="34" charset="-122"/>
                <a:ea typeface="微软雅黑" panose="020B0503020204020204" pitchFamily="34" charset="-122"/>
              </a:rPr>
              <a:t>显示</a:t>
            </a:r>
            <a:r>
              <a:rPr lang="zh-CN" altLang="en-US" sz="2800" dirty="0">
                <a:latin typeface="微软雅黑" panose="020B0503020204020204" pitchFamily="34" charset="-122"/>
                <a:ea typeface="微软雅黑" panose="020B0503020204020204" pitchFamily="34" charset="-122"/>
              </a:rPr>
              <a:t>如下</a:t>
            </a:r>
            <a:r>
              <a:rPr lang="zh-CN" altLang="en-US" sz="2800" dirty="0" smtClean="0">
                <a:latin typeface="微软雅黑" panose="020B0503020204020204" pitchFamily="34" charset="-122"/>
                <a:ea typeface="微软雅黑" panose="020B0503020204020204" pitchFamily="34" charset="-122"/>
              </a:rPr>
              <a:t>界面：</a:t>
            </a:r>
            <a:endParaRPr lang="en-US" altLang="zh-CN" sz="2800" dirty="0" smtClean="0">
              <a:latin typeface="微软雅黑" panose="020B0503020204020204" pitchFamily="34" charset="-122"/>
              <a:ea typeface="微软雅黑" panose="020B0503020204020204" pitchFamily="34" charset="-122"/>
            </a:endParaRPr>
          </a:p>
          <a:p>
            <a:pPr marL="514350" indent="-514350">
              <a:buAutoNum type="arabicPeriod"/>
            </a:pPr>
            <a:r>
              <a:rPr lang="zh-CN" altLang="en-US" sz="2800" dirty="0" smtClean="0">
                <a:latin typeface="微软雅黑" panose="020B0503020204020204" pitchFamily="34" charset="-122"/>
                <a:ea typeface="微软雅黑" panose="020B0503020204020204" pitchFamily="34" charset="-122"/>
              </a:rPr>
              <a:t>其中</a:t>
            </a:r>
            <a:r>
              <a:rPr lang="zh-CN" altLang="en-US" sz="2800" dirty="0">
                <a:latin typeface="微软雅黑" panose="020B0503020204020204" pitchFamily="34" charset="-122"/>
                <a:ea typeface="微软雅黑" panose="020B0503020204020204" pitchFamily="34" charset="-122"/>
              </a:rPr>
              <a:t>左边红色框是</a:t>
            </a:r>
            <a:r>
              <a:rPr lang="zh-CN" altLang="en-US" sz="2800" b="1" dirty="0">
                <a:latin typeface="微软雅黑" panose="020B0503020204020204" pitchFamily="34" charset="-122"/>
                <a:ea typeface="微软雅黑" panose="020B0503020204020204" pitchFamily="34" charset="-122"/>
              </a:rPr>
              <a:t>写代码</a:t>
            </a:r>
            <a:r>
              <a:rPr lang="zh-CN" altLang="en-US" sz="2800" dirty="0">
                <a:latin typeface="微软雅黑" panose="020B0503020204020204" pitchFamily="34" charset="-122"/>
                <a:ea typeface="微软雅黑" panose="020B0503020204020204" pitchFamily="34" charset="-122"/>
              </a:rPr>
              <a:t>的</a:t>
            </a:r>
            <a:r>
              <a:rPr lang="zh-CN" altLang="en-US" sz="2800" dirty="0" smtClean="0">
                <a:latin typeface="微软雅黑" panose="020B0503020204020204" pitchFamily="34" charset="-122"/>
                <a:ea typeface="微软雅黑" panose="020B0503020204020204" pitchFamily="34" charset="-122"/>
              </a:rPr>
              <a:t>地方</a:t>
            </a:r>
            <a:endParaRPr lang="en-US" altLang="zh-CN" sz="2800" dirty="0" smtClean="0">
              <a:latin typeface="微软雅黑" panose="020B0503020204020204" pitchFamily="34" charset="-122"/>
              <a:ea typeface="微软雅黑" panose="020B0503020204020204" pitchFamily="34" charset="-122"/>
            </a:endParaRPr>
          </a:p>
          <a:p>
            <a:pPr marL="514350" indent="-514350">
              <a:buAutoNum type="arabicPeriod"/>
            </a:pPr>
            <a:r>
              <a:rPr lang="zh-CN" altLang="en-US" sz="2800" dirty="0" smtClean="0">
                <a:latin typeface="微软雅黑" panose="020B0503020204020204" pitchFamily="34" charset="-122"/>
                <a:ea typeface="微软雅黑" panose="020B0503020204020204" pitchFamily="34" charset="-122"/>
              </a:rPr>
              <a:t>右边</a:t>
            </a:r>
            <a:r>
              <a:rPr lang="zh-CN" altLang="en-US" sz="2800" dirty="0">
                <a:latin typeface="微软雅黑" panose="020B0503020204020204" pitchFamily="34" charset="-122"/>
                <a:ea typeface="微软雅黑" panose="020B0503020204020204" pitchFamily="34" charset="-122"/>
              </a:rPr>
              <a:t>红色框则是</a:t>
            </a:r>
            <a:r>
              <a:rPr lang="zh-CN" altLang="en-US" sz="2800" b="1" dirty="0">
                <a:latin typeface="微软雅黑" panose="020B0503020204020204" pitchFamily="34" charset="-122"/>
                <a:ea typeface="微软雅黑" panose="020B0503020204020204" pitchFamily="34" charset="-122"/>
              </a:rPr>
              <a:t>输出代码结果的</a:t>
            </a:r>
            <a:r>
              <a:rPr lang="zh-CN" altLang="en-US" sz="2800" b="1" dirty="0" smtClean="0">
                <a:latin typeface="微软雅黑" panose="020B0503020204020204" pitchFamily="34" charset="-122"/>
                <a:ea typeface="微软雅黑" panose="020B0503020204020204" pitchFamily="34" charset="-122"/>
              </a:rPr>
              <a:t>地方</a:t>
            </a:r>
            <a:endParaRPr lang="en-US" altLang="zh-CN" sz="2800" dirty="0" smtClean="0">
              <a:latin typeface="微软雅黑" panose="020B0503020204020204" pitchFamily="34" charset="-122"/>
              <a:ea typeface="微软雅黑" panose="020B0503020204020204" pitchFamily="34" charset="-122"/>
            </a:endParaRPr>
          </a:p>
          <a:p>
            <a:pPr marL="514350" indent="-514350">
              <a:buAutoNum type="arabicPeriod"/>
            </a:pPr>
            <a:r>
              <a:rPr lang="zh-CN" altLang="en-US" sz="2800" dirty="0" smtClean="0">
                <a:latin typeface="微软雅黑" panose="020B0503020204020204" pitchFamily="34" charset="-122"/>
                <a:ea typeface="微软雅黑" panose="020B0503020204020204" pitchFamily="34" charset="-122"/>
              </a:rPr>
              <a:t>上方</a:t>
            </a:r>
            <a:r>
              <a:rPr lang="zh-CN" altLang="en-US" sz="2800" dirty="0">
                <a:latin typeface="微软雅黑" panose="020B0503020204020204" pitchFamily="34" charset="-122"/>
                <a:ea typeface="微软雅黑" panose="020B0503020204020204" pitchFamily="34" charset="-122"/>
              </a:rPr>
              <a:t>的绿色的箭头则是运行代码的</a:t>
            </a:r>
            <a:r>
              <a:rPr lang="zh-CN" altLang="en-US" sz="2800" dirty="0" smtClean="0">
                <a:latin typeface="微软雅黑" panose="020B0503020204020204" pitchFamily="34" charset="-122"/>
                <a:ea typeface="微软雅黑" panose="020B0503020204020204" pitchFamily="34" charset="-122"/>
              </a:rPr>
              <a:t>标志</a:t>
            </a:r>
            <a:endParaRPr lang="zh-CN" altLang="en-US" sz="2800" dirty="0">
              <a:latin typeface="微软雅黑" panose="020B0503020204020204" pitchFamily="34" charset="-122"/>
              <a:ea typeface="微软雅黑" panose="020B0503020204020204" pitchFamily="34" charset="-122"/>
            </a:endParaRPr>
          </a:p>
        </p:txBody>
      </p:sp>
      <p:pic>
        <p:nvPicPr>
          <p:cNvPr id="10242" name="Picture 2" descr="https://uploader.shimo.im/f/C5Oj2h15vmsSjF4V.png!origin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9139" y="2214443"/>
            <a:ext cx="6733721" cy="41183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294350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838200" y="407996"/>
            <a:ext cx="10515600" cy="1815882"/>
          </a:xfrm>
          <a:prstGeom prst="rect">
            <a:avLst/>
          </a:prstGeom>
        </p:spPr>
        <p:txBody>
          <a:bodyPr wrap="square">
            <a:spAutoFit/>
          </a:bodyPr>
          <a:lstStyle/>
          <a:p>
            <a:r>
              <a:rPr lang="zh-CN" altLang="en-US" sz="2800" dirty="0">
                <a:latin typeface="微软雅黑" panose="020B0503020204020204" pitchFamily="34" charset="-122"/>
                <a:ea typeface="微软雅黑" panose="020B0503020204020204" pitchFamily="34" charset="-122"/>
              </a:rPr>
              <a:t>下面就让我们来写第一个</a:t>
            </a:r>
            <a:r>
              <a:rPr lang="en-US" altLang="zh-CN" sz="2800" dirty="0">
                <a:latin typeface="微软雅黑" panose="020B0503020204020204" pitchFamily="34" charset="-122"/>
                <a:ea typeface="微软雅黑" panose="020B0503020204020204" pitchFamily="34" charset="-122"/>
              </a:rPr>
              <a:t>Python</a:t>
            </a:r>
            <a:r>
              <a:rPr lang="zh-CN" altLang="en-US" sz="2800" dirty="0">
                <a:latin typeface="微软雅黑" panose="020B0503020204020204" pitchFamily="34" charset="-122"/>
                <a:ea typeface="微软雅黑" panose="020B0503020204020204" pitchFamily="34" charset="-122"/>
              </a:rPr>
              <a:t>程序吧，在左边输入代码的地方，在</a:t>
            </a:r>
            <a:r>
              <a:rPr lang="zh-CN" altLang="en-US" sz="2800" b="1" dirty="0">
                <a:latin typeface="微软雅黑" panose="020B0503020204020204" pitchFamily="34" charset="-122"/>
                <a:ea typeface="微软雅黑" panose="020B0503020204020204" pitchFamily="34" charset="-122"/>
              </a:rPr>
              <a:t>英文模式下输入</a:t>
            </a:r>
            <a:r>
              <a:rPr lang="zh-CN" altLang="en-US" sz="2800" b="1" dirty="0" smtClean="0">
                <a:latin typeface="微软雅黑" panose="020B0503020204020204" pitchFamily="34" charset="-122"/>
                <a:ea typeface="微软雅黑" panose="020B0503020204020204" pitchFamily="34" charset="-122"/>
              </a:rPr>
              <a:t>：</a:t>
            </a:r>
            <a:r>
              <a:rPr lang="en-US" altLang="zh-CN" sz="2800" dirty="0" smtClean="0">
                <a:latin typeface="微软雅黑" panose="020B0503020204020204" pitchFamily="34" charset="-122"/>
                <a:ea typeface="微软雅黑" panose="020B0503020204020204" pitchFamily="34" charset="-122"/>
              </a:rPr>
              <a:t>print (‘hello world’)</a:t>
            </a:r>
          </a:p>
          <a:p>
            <a:r>
              <a:rPr lang="zh-CN" altLang="en-US" sz="2800" dirty="0">
                <a:latin typeface="微软雅黑" panose="020B0503020204020204" pitchFamily="34" charset="-122"/>
                <a:ea typeface="微软雅黑" panose="020B0503020204020204" pitchFamily="34" charset="-122"/>
              </a:rPr>
              <a:t>然后</a:t>
            </a:r>
            <a:r>
              <a:rPr lang="zh-CN" altLang="en-US" sz="2800" b="1" dirty="0">
                <a:latin typeface="微软雅黑" panose="020B0503020204020204" pitchFamily="34" charset="-122"/>
                <a:ea typeface="微软雅黑" panose="020B0503020204020204" pitchFamily="34" charset="-122"/>
              </a:rPr>
              <a:t>点击上方绿色的运行按钮</a:t>
            </a:r>
            <a:r>
              <a:rPr lang="zh-CN" altLang="en-US" sz="2800" dirty="0" smtClean="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在</a:t>
            </a:r>
            <a:r>
              <a:rPr lang="en-US" altLang="zh-CN" sz="2800" dirty="0" err="1">
                <a:latin typeface="微软雅黑" panose="020B0503020204020204" pitchFamily="34" charset="-122"/>
                <a:ea typeface="微软雅黑" panose="020B0503020204020204" pitchFamily="34" charset="-122"/>
              </a:rPr>
              <a:t>Spyder</a:t>
            </a:r>
            <a:r>
              <a:rPr lang="zh-CN" altLang="en-US" sz="2800" dirty="0">
                <a:latin typeface="微软雅黑" panose="020B0503020204020204" pitchFamily="34" charset="-122"/>
                <a:ea typeface="微软雅黑" panose="020B0503020204020204" pitchFamily="34" charset="-122"/>
              </a:rPr>
              <a:t>里，也可以按</a:t>
            </a:r>
            <a:r>
              <a:rPr lang="en-US" altLang="zh-CN" sz="2800" dirty="0">
                <a:latin typeface="微软雅黑" panose="020B0503020204020204" pitchFamily="34" charset="-122"/>
                <a:ea typeface="微软雅黑" panose="020B0503020204020204" pitchFamily="34" charset="-122"/>
              </a:rPr>
              <a:t>F5</a:t>
            </a:r>
            <a:r>
              <a:rPr lang="zh-CN" altLang="en-US" sz="2800" dirty="0">
                <a:latin typeface="微软雅黑" panose="020B0503020204020204" pitchFamily="34" charset="-122"/>
                <a:ea typeface="微软雅黑" panose="020B0503020204020204" pitchFamily="34" charset="-122"/>
              </a:rPr>
              <a:t>来运行程序。</a:t>
            </a:r>
          </a:p>
        </p:txBody>
      </p:sp>
      <p:pic>
        <p:nvPicPr>
          <p:cNvPr id="9218" name="Picture 2" descr="https://uploader.shimo.im/f/MwI2ZVHw3cwN4ajY.png!original"/>
          <p:cNvPicPr>
            <a:picLocks noChangeAspect="1" noChangeArrowheads="1"/>
          </p:cNvPicPr>
          <p:nvPr/>
        </p:nvPicPr>
        <p:blipFill rotWithShape="1">
          <a:blip r:embed="rId2">
            <a:extLst>
              <a:ext uri="{28A0092B-C50C-407E-A947-70E740481C1C}">
                <a14:useLocalDpi xmlns:a14="http://schemas.microsoft.com/office/drawing/2010/main" val="0"/>
              </a:ext>
            </a:extLst>
          </a:blip>
          <a:srcRect b="19083"/>
          <a:stretch/>
        </p:blipFill>
        <p:spPr bwMode="auto">
          <a:xfrm>
            <a:off x="2445354" y="2223878"/>
            <a:ext cx="7301291" cy="3001265"/>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838199" y="5475983"/>
            <a:ext cx="10515600" cy="954107"/>
          </a:xfrm>
          <a:prstGeom prst="rect">
            <a:avLst/>
          </a:prstGeom>
        </p:spPr>
        <p:txBody>
          <a:bodyPr wrap="square">
            <a:spAutoFit/>
          </a:bodyPr>
          <a:lstStyle/>
          <a:p>
            <a:r>
              <a:rPr lang="zh-CN" altLang="en-US" sz="2800" b="1" dirty="0">
                <a:latin typeface="微软雅黑" panose="020B0503020204020204" pitchFamily="34" charset="-122"/>
                <a:ea typeface="微软雅黑" panose="020B0503020204020204" pitchFamily="34" charset="-122"/>
              </a:rPr>
              <a:t>注意：</a:t>
            </a:r>
            <a:r>
              <a:rPr lang="zh-CN" altLang="en-US" sz="2800" dirty="0">
                <a:latin typeface="微软雅黑" panose="020B0503020204020204" pitchFamily="34" charset="-122"/>
                <a:ea typeface="微软雅黑" panose="020B0503020204020204" pitchFamily="34" charset="-122"/>
              </a:rPr>
              <a:t>输入时候必须切换到英文模式，其中单引号，双引号在</a:t>
            </a:r>
            <a:r>
              <a:rPr lang="en-US" altLang="zh-CN" sz="2800" dirty="0">
                <a:latin typeface="微软雅黑" panose="020B0503020204020204" pitchFamily="34" charset="-122"/>
                <a:ea typeface="微软雅黑" panose="020B0503020204020204" pitchFamily="34" charset="-122"/>
              </a:rPr>
              <a:t>Python</a:t>
            </a:r>
            <a:r>
              <a:rPr lang="zh-CN" altLang="en-US" sz="2800" dirty="0">
                <a:latin typeface="微软雅黑" panose="020B0503020204020204" pitchFamily="34" charset="-122"/>
                <a:ea typeface="微软雅黑" panose="020B0503020204020204" pitchFamily="34" charset="-122"/>
              </a:rPr>
              <a:t>中没有区别。</a:t>
            </a:r>
          </a:p>
        </p:txBody>
      </p:sp>
    </p:spTree>
    <p:extLst>
      <p:ext uri="{BB962C8B-B14F-4D97-AF65-F5344CB8AC3E}">
        <p14:creationId xmlns:p14="http://schemas.microsoft.com/office/powerpoint/2010/main" val="403294350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838200" y="1714281"/>
            <a:ext cx="10515600" cy="523220"/>
          </a:xfrm>
          <a:prstGeom prst="rect">
            <a:avLst/>
          </a:prstGeom>
        </p:spPr>
        <p:txBody>
          <a:bodyPr wrap="square">
            <a:spAutoFit/>
          </a:bodyPr>
          <a:lstStyle/>
          <a:p>
            <a:r>
              <a:rPr lang="en-US" altLang="zh-CN" sz="2800" b="1" dirty="0">
                <a:latin typeface="微软雅黑" panose="020B0503020204020204" pitchFamily="34" charset="-122"/>
                <a:ea typeface="微软雅黑" panose="020B0503020204020204" pitchFamily="34" charset="-122"/>
              </a:rPr>
              <a:t>1.2.2 </a:t>
            </a:r>
            <a:r>
              <a:rPr lang="en-US" altLang="zh-CN" sz="2800" b="1" dirty="0" err="1">
                <a:latin typeface="微软雅黑" panose="020B0503020204020204" pitchFamily="34" charset="-122"/>
                <a:ea typeface="微软雅黑" panose="020B0503020204020204" pitchFamily="34" charset="-122"/>
              </a:rPr>
              <a:t>Pycharm</a:t>
            </a:r>
            <a:r>
              <a:rPr lang="zh-CN" altLang="en-US" sz="2800" b="1" dirty="0">
                <a:latin typeface="微软雅黑" panose="020B0503020204020204" pitchFamily="34" charset="-122"/>
                <a:ea typeface="微软雅黑" panose="020B0503020204020204" pitchFamily="34" charset="-122"/>
              </a:rPr>
              <a:t>安装</a:t>
            </a:r>
            <a:endParaRPr lang="en-US" altLang="zh-CN" sz="2800" b="1" dirty="0" smtClean="0">
              <a:latin typeface="微软雅黑" panose="020B0503020204020204" pitchFamily="34" charset="-122"/>
              <a:ea typeface="微软雅黑" panose="020B0503020204020204" pitchFamily="34" charset="-122"/>
            </a:endParaRPr>
          </a:p>
        </p:txBody>
      </p:sp>
      <p:sp>
        <p:nvSpPr>
          <p:cNvPr id="5" name="矩形 4"/>
          <p:cNvSpPr/>
          <p:nvPr/>
        </p:nvSpPr>
        <p:spPr>
          <a:xfrm>
            <a:off x="838200" y="2618992"/>
            <a:ext cx="10515600" cy="1569660"/>
          </a:xfrm>
          <a:prstGeom prst="rect">
            <a:avLst/>
          </a:prstGeom>
        </p:spPr>
        <p:txBody>
          <a:bodyPr wrap="square">
            <a:spAutoFit/>
          </a:bodyPr>
          <a:lstStyle/>
          <a:p>
            <a:r>
              <a:rPr lang="zh-CN" altLang="en-US" sz="2400" dirty="0">
                <a:latin typeface="微软雅黑" panose="020B0503020204020204" pitchFamily="34" charset="-122"/>
                <a:ea typeface="微软雅黑" panose="020B0503020204020204" pitchFamily="34" charset="-122"/>
              </a:rPr>
              <a:t>我们之后的教学大多都是使用</a:t>
            </a:r>
            <a:r>
              <a:rPr lang="en-US" altLang="zh-CN" sz="2400" dirty="0" err="1">
                <a:latin typeface="微软雅黑" panose="020B0503020204020204" pitchFamily="34" charset="-122"/>
                <a:ea typeface="微软雅黑" panose="020B0503020204020204" pitchFamily="34" charset="-122"/>
              </a:rPr>
              <a:t>Pycharm</a:t>
            </a:r>
            <a:r>
              <a:rPr lang="zh-CN" altLang="en-US" sz="2400" dirty="0">
                <a:latin typeface="微软雅黑" panose="020B0503020204020204" pitchFamily="34" charset="-122"/>
                <a:ea typeface="微软雅黑" panose="020B0503020204020204" pitchFamily="34" charset="-122"/>
              </a:rPr>
              <a:t>来进行讲解，</a:t>
            </a:r>
            <a:r>
              <a:rPr lang="en-US" altLang="zh-CN" sz="2400" dirty="0" err="1">
                <a:latin typeface="微软雅黑" panose="020B0503020204020204" pitchFamily="34" charset="-122"/>
                <a:ea typeface="微软雅黑" panose="020B0503020204020204" pitchFamily="34" charset="-122"/>
              </a:rPr>
              <a:t>Pycharm</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和</a:t>
            </a:r>
            <a:r>
              <a:rPr lang="en-US" altLang="zh-CN" sz="2400" dirty="0" err="1">
                <a:latin typeface="微软雅黑" panose="020B0503020204020204" pitchFamily="34" charset="-122"/>
                <a:ea typeface="微软雅黑" panose="020B0503020204020204" pitchFamily="34" charset="-122"/>
              </a:rPr>
              <a:t>Spyder</a:t>
            </a:r>
            <a:r>
              <a:rPr lang="zh-CN" altLang="en-US" sz="2400" dirty="0">
                <a:latin typeface="微软雅黑" panose="020B0503020204020204" pitchFamily="34" charset="-122"/>
                <a:ea typeface="微软雅黑" panose="020B0503020204020204" pitchFamily="34" charset="-122"/>
              </a:rPr>
              <a:t>的功能是大致相同的。如果不想</a:t>
            </a:r>
            <a:r>
              <a:rPr lang="zh-CN" altLang="en-US" sz="2400" dirty="0" smtClean="0">
                <a:latin typeface="微软雅黑" panose="020B0503020204020204" pitchFamily="34" charset="-122"/>
                <a:ea typeface="微软雅黑" panose="020B0503020204020204" pitchFamily="34" charset="-122"/>
              </a:rPr>
              <a:t>安装</a:t>
            </a:r>
            <a:r>
              <a:rPr lang="en-US" altLang="zh-CN" sz="2400" dirty="0" err="1" smtClean="0">
                <a:latin typeface="微软雅黑" panose="020B0503020204020204" pitchFamily="34" charset="-122"/>
                <a:ea typeface="微软雅黑" panose="020B0503020204020204" pitchFamily="34" charset="-122"/>
              </a:rPr>
              <a:t>Pycharm</a:t>
            </a:r>
            <a:r>
              <a:rPr lang="zh-CN" altLang="en-US" sz="2400" dirty="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可以</a:t>
            </a:r>
            <a:r>
              <a:rPr lang="zh-CN" altLang="en-US" sz="2400" dirty="0">
                <a:latin typeface="微软雅黑" panose="020B0503020204020204" pitchFamily="34" charset="-122"/>
                <a:ea typeface="微软雅黑" panose="020B0503020204020204" pitchFamily="34" charset="-122"/>
              </a:rPr>
              <a:t>跳过这一</a:t>
            </a:r>
            <a:r>
              <a:rPr lang="zh-CN" altLang="en-US" sz="2400" dirty="0" smtClean="0">
                <a:latin typeface="微软雅黑" panose="020B0503020204020204" pitchFamily="34" charset="-122"/>
                <a:ea typeface="微软雅黑" panose="020B0503020204020204" pitchFamily="34" charset="-122"/>
              </a:rPr>
              <a:t>步。</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zh-CN" altLang="en-US" sz="2400" b="1" dirty="0" smtClean="0">
                <a:latin typeface="微软雅黑" panose="020B0503020204020204" pitchFamily="34" charset="-122"/>
                <a:ea typeface="微软雅黑" panose="020B0503020204020204" pitchFamily="34" charset="-122"/>
              </a:rPr>
              <a:t>注意：</a:t>
            </a:r>
            <a:r>
              <a:rPr lang="zh-CN" altLang="en-US" sz="2400" dirty="0" smtClean="0">
                <a:latin typeface="微软雅黑" panose="020B0503020204020204" pitchFamily="34" charset="-122"/>
                <a:ea typeface="微软雅黑" panose="020B0503020204020204" pitchFamily="34" charset="-122"/>
              </a:rPr>
              <a:t>第一次</a:t>
            </a:r>
            <a:r>
              <a:rPr lang="zh-CN" altLang="en-US" sz="2400" dirty="0">
                <a:latin typeface="微软雅黑" panose="020B0503020204020204" pitchFamily="34" charset="-122"/>
                <a:ea typeface="微软雅黑" panose="020B0503020204020204" pitchFamily="34" charset="-122"/>
              </a:rPr>
              <a:t>运行</a:t>
            </a:r>
            <a:r>
              <a:rPr lang="en-US" altLang="zh-CN" sz="2400" dirty="0" err="1">
                <a:latin typeface="微软雅黑" panose="020B0503020204020204" pitchFamily="34" charset="-122"/>
                <a:ea typeface="微软雅黑" panose="020B0503020204020204" pitchFamily="34" charset="-122"/>
              </a:rPr>
              <a:t>Pycharm</a:t>
            </a:r>
            <a:r>
              <a:rPr lang="zh-CN" altLang="en-US" sz="2400" dirty="0">
                <a:latin typeface="微软雅黑" panose="020B0503020204020204" pitchFamily="34" charset="-122"/>
                <a:ea typeface="微软雅黑" panose="020B0503020204020204" pitchFamily="34" charset="-122"/>
              </a:rPr>
              <a:t>的时候</a:t>
            </a:r>
            <a:r>
              <a:rPr lang="en-US" altLang="zh-CN" sz="2400" dirty="0">
                <a:latin typeface="微软雅黑" panose="020B0503020204020204" pitchFamily="34" charset="-122"/>
                <a:ea typeface="微软雅黑" panose="020B0503020204020204" pitchFamily="34" charset="-122"/>
              </a:rPr>
              <a:t>Index</a:t>
            </a:r>
            <a:r>
              <a:rPr lang="zh-CN" altLang="en-US" sz="2400" dirty="0">
                <a:latin typeface="微软雅黑" panose="020B0503020204020204" pitchFamily="34" charset="-122"/>
                <a:ea typeface="微软雅黑" panose="020B0503020204020204" pitchFamily="34" charset="-122"/>
              </a:rPr>
              <a:t>缓冲的时间较长，以后就好多了。</a:t>
            </a:r>
          </a:p>
        </p:txBody>
      </p:sp>
      <p:sp>
        <p:nvSpPr>
          <p:cNvPr id="4" name="标题 1"/>
          <p:cNvSpPr txBox="1">
            <a:spLocks/>
          </p:cNvSpPr>
          <p:nvPr/>
        </p:nvSpPr>
        <p:spPr>
          <a:xfrm>
            <a:off x="3034847" y="481240"/>
            <a:ext cx="6122307" cy="1028245"/>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4800" b="1" smtClean="0">
                <a:latin typeface="微软雅黑" panose="020B0503020204020204" pitchFamily="34" charset="-122"/>
                <a:ea typeface="微软雅黑" panose="020B0503020204020204" pitchFamily="34" charset="-122"/>
              </a:rPr>
              <a:t>1.2 Python</a:t>
            </a:r>
            <a:r>
              <a:rPr lang="zh-CN" altLang="en-US" sz="4800" b="1" smtClean="0">
                <a:latin typeface="微软雅黑" panose="020B0503020204020204" pitchFamily="34" charset="-122"/>
                <a:ea typeface="微软雅黑" panose="020B0503020204020204" pitchFamily="34" charset="-122"/>
              </a:rPr>
              <a:t>环境部署</a:t>
            </a:r>
            <a:endParaRPr lang="zh-CN" altLang="en-US" sz="4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3294350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838200" y="407996"/>
            <a:ext cx="10515600" cy="1200329"/>
          </a:xfrm>
          <a:prstGeom prst="rect">
            <a:avLst/>
          </a:prstGeom>
        </p:spPr>
        <p:txBody>
          <a:bodyPr wrap="square">
            <a:spAutoFit/>
          </a:bodyPr>
          <a:lstStyle/>
          <a:p>
            <a:r>
              <a:rPr lang="zh-CN" altLang="en-US" sz="2400" dirty="0">
                <a:latin typeface="微软雅黑" panose="020B0503020204020204" pitchFamily="34" charset="-122"/>
                <a:ea typeface="微软雅黑" panose="020B0503020204020204" pitchFamily="34" charset="-122"/>
              </a:rPr>
              <a:t>到官网 ：</a:t>
            </a:r>
            <a:r>
              <a:rPr lang="en-US" altLang="zh-CN" sz="2400" dirty="0">
                <a:latin typeface="微软雅黑" panose="020B0503020204020204" pitchFamily="34" charset="-122"/>
                <a:ea typeface="微软雅黑" panose="020B0503020204020204" pitchFamily="34" charset="-122"/>
                <a:hlinkClick r:id="rId2"/>
              </a:rPr>
              <a:t>http://www.jetbrains.com/pycharm/download/#section=windows</a:t>
            </a:r>
            <a:r>
              <a:rPr lang="en-US" altLang="zh-CN" sz="2400" dirty="0">
                <a:latin typeface="微软雅黑" panose="020B0503020204020204" pitchFamily="34" charset="-122"/>
                <a:ea typeface="微软雅黑" panose="020B0503020204020204" pitchFamily="34" charset="-122"/>
              </a:rPr>
              <a:t> </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下载</a:t>
            </a:r>
            <a:r>
              <a:rPr lang="en-US" altLang="zh-CN" sz="2400" dirty="0" err="1">
                <a:latin typeface="微软雅黑" panose="020B0503020204020204" pitchFamily="34" charset="-122"/>
                <a:ea typeface="微软雅黑" panose="020B0503020204020204" pitchFamily="34" charset="-122"/>
              </a:rPr>
              <a:t>PyCharm</a:t>
            </a:r>
            <a:r>
              <a:rPr lang="zh-CN" altLang="en-US" sz="2400" dirty="0">
                <a:latin typeface="微软雅黑" panose="020B0503020204020204" pitchFamily="34" charset="-122"/>
                <a:ea typeface="微软雅黑" panose="020B0503020204020204" pitchFamily="34" charset="-122"/>
              </a:rPr>
              <a:t>安装包，我们选择免费版</a:t>
            </a:r>
            <a:r>
              <a:rPr lang="en-US" altLang="zh-CN" sz="2400" dirty="0">
                <a:latin typeface="微软雅黑" panose="020B0503020204020204" pitchFamily="34" charset="-122"/>
                <a:ea typeface="微软雅黑" panose="020B0503020204020204" pitchFamily="34" charset="-122"/>
              </a:rPr>
              <a:t>(Community)</a:t>
            </a:r>
            <a:r>
              <a:rPr lang="zh-CN" altLang="en-US" sz="2400" dirty="0">
                <a:latin typeface="微软雅黑" panose="020B0503020204020204" pitchFamily="34" charset="-122"/>
                <a:ea typeface="微软雅黑" panose="020B0503020204020204" pitchFamily="34" charset="-122"/>
              </a:rPr>
              <a:t>就完全够用了</a:t>
            </a:r>
            <a:r>
              <a:rPr lang="zh-CN" altLang="en-US" sz="2400" dirty="0" smtClean="0">
                <a:latin typeface="微软雅黑" panose="020B0503020204020204" pitchFamily="34" charset="-122"/>
                <a:ea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endParaRPr>
          </a:p>
        </p:txBody>
      </p:sp>
      <p:pic>
        <p:nvPicPr>
          <p:cNvPr id="7170" name="Picture 2" descr="https://uploader.shimo.im/f/ZsLWShZT4z8QxpTO.png!origina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99330" y="2278130"/>
            <a:ext cx="8393339" cy="39810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29435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15407" y="481240"/>
            <a:ext cx="8703128" cy="1028245"/>
          </a:xfrm>
        </p:spPr>
        <p:txBody>
          <a:bodyPr>
            <a:noAutofit/>
          </a:bodyPr>
          <a:lstStyle/>
          <a:p>
            <a:r>
              <a:rPr lang="en-US" altLang="zh-CN" sz="4800" b="1" dirty="0">
                <a:latin typeface="微软雅黑" panose="020B0503020204020204" pitchFamily="34" charset="-122"/>
                <a:ea typeface="微软雅黑" panose="020B0503020204020204" pitchFamily="34" charset="-122"/>
              </a:rPr>
              <a:t>1.1 </a:t>
            </a:r>
            <a:r>
              <a:rPr lang="zh-CN" altLang="en-US" sz="4800" b="1" dirty="0">
                <a:latin typeface="微软雅黑" panose="020B0503020204020204" pitchFamily="34" charset="-122"/>
                <a:ea typeface="微软雅黑" panose="020B0503020204020204" pitchFamily="34" charset="-122"/>
              </a:rPr>
              <a:t>大数据分析与机器学习概述</a:t>
            </a:r>
            <a:endParaRPr lang="zh-CN" altLang="en-US" sz="4800"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838200" y="2191657"/>
            <a:ext cx="10515600" cy="2685143"/>
          </a:xfrm>
        </p:spPr>
        <p:txBody>
          <a:bodyPr>
            <a:normAutofit/>
          </a:bodyPr>
          <a:lstStyle/>
          <a:p>
            <a:pPr marL="0" indent="0">
              <a:buNone/>
            </a:pPr>
            <a:r>
              <a:rPr lang="zh-CN" altLang="en-US" sz="2400" dirty="0">
                <a:latin typeface="微软雅黑" panose="020B0503020204020204" pitchFamily="34" charset="-122"/>
                <a:ea typeface="微软雅黑" panose="020B0503020204020204" pitchFamily="34" charset="-122"/>
              </a:rPr>
              <a:t>说到大数据分析与机器学习（</a:t>
            </a:r>
            <a:r>
              <a:rPr lang="en-US" altLang="zh-CN" sz="2400" dirty="0">
                <a:latin typeface="微软雅黑" panose="020B0503020204020204" pitchFamily="34" charset="-122"/>
                <a:ea typeface="微软雅黑" panose="020B0503020204020204" pitchFamily="34" charset="-122"/>
              </a:rPr>
              <a:t>Machine Learning</a:t>
            </a:r>
            <a:r>
              <a:rPr lang="zh-CN" altLang="en-US" sz="2400" dirty="0">
                <a:latin typeface="微软雅黑" panose="020B0503020204020204" pitchFamily="34" charset="-122"/>
                <a:ea typeface="微软雅黑" panose="020B0503020204020204" pitchFamily="34" charset="-122"/>
              </a:rPr>
              <a:t>），有的读者可能会感觉比较陌生，然而说到</a:t>
            </a:r>
            <a:r>
              <a:rPr lang="en-US" altLang="zh-CN" sz="2400" dirty="0" err="1">
                <a:latin typeface="微软雅黑" panose="020B0503020204020204" pitchFamily="34" charset="-122"/>
                <a:ea typeface="微软雅黑" panose="020B0503020204020204" pitchFamily="34" charset="-122"/>
              </a:rPr>
              <a:t>AlphaGo</a:t>
            </a:r>
            <a:r>
              <a:rPr lang="zh-CN" altLang="en-US" sz="2400" dirty="0">
                <a:latin typeface="微软雅黑" panose="020B0503020204020204" pitchFamily="34" charset="-122"/>
                <a:ea typeface="微软雅黑" panose="020B0503020204020204" pitchFamily="34" charset="-122"/>
              </a:rPr>
              <a:t>这一击败了世界顶级围棋选手的智能机器人，想必大家都有些耳闻。</a:t>
            </a:r>
            <a:r>
              <a:rPr lang="en-US" altLang="zh-CN" sz="2400" dirty="0" err="1">
                <a:latin typeface="微软雅黑" panose="020B0503020204020204" pitchFamily="34" charset="-122"/>
                <a:ea typeface="微软雅黑" panose="020B0503020204020204" pitchFamily="34" charset="-122"/>
              </a:rPr>
              <a:t>AlphaGo</a:t>
            </a:r>
            <a:r>
              <a:rPr lang="zh-CN" altLang="en-US" sz="2400" dirty="0">
                <a:latin typeface="微软雅黑" panose="020B0503020204020204" pitchFamily="34" charset="-122"/>
                <a:ea typeface="微软雅黑" panose="020B0503020204020204" pitchFamily="34" charset="-122"/>
              </a:rPr>
              <a:t>背后的原理就是大数据分析，通过机器不停的训练与学习，在海量的数据积累后，</a:t>
            </a:r>
            <a:r>
              <a:rPr lang="en-US" altLang="zh-CN" sz="2400" dirty="0" err="1">
                <a:latin typeface="微软雅黑" panose="020B0503020204020204" pitchFamily="34" charset="-122"/>
                <a:ea typeface="微软雅黑" panose="020B0503020204020204" pitchFamily="34" charset="-122"/>
              </a:rPr>
              <a:t>AlphaGo</a:t>
            </a:r>
            <a:r>
              <a:rPr lang="zh-CN" altLang="en-US" sz="2400" dirty="0">
                <a:latin typeface="微软雅黑" panose="020B0503020204020204" pitchFamily="34" charset="-122"/>
                <a:ea typeface="微软雅黑" panose="020B0503020204020204" pitchFamily="34" charset="-122"/>
              </a:rPr>
              <a:t>逐渐掌握了大量的围棋技巧，并凭借高速的计算能力击败了顶级围棋选手。机器学习便是模拟或实现人类的学习行为，以探寻大数据背后的规律，机器学习某种程度上可以说是人工智能的核心。</a:t>
            </a:r>
          </a:p>
        </p:txBody>
      </p:sp>
    </p:spTree>
    <p:extLst>
      <p:ext uri="{BB962C8B-B14F-4D97-AF65-F5344CB8AC3E}">
        <p14:creationId xmlns:p14="http://schemas.microsoft.com/office/powerpoint/2010/main" val="12462962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838200" y="407996"/>
            <a:ext cx="10515600" cy="830997"/>
          </a:xfrm>
          <a:prstGeom prst="rect">
            <a:avLst/>
          </a:prstGeom>
        </p:spPr>
        <p:txBody>
          <a:bodyPr wrap="square">
            <a:spAutoFit/>
          </a:bodyPr>
          <a:lstStyle/>
          <a:p>
            <a:pPr algn="ctr"/>
            <a:r>
              <a:rPr lang="zh-CN" altLang="en-US" sz="2400" dirty="0">
                <a:latin typeface="微软雅黑" panose="020B0503020204020204" pitchFamily="34" charset="-122"/>
                <a:ea typeface="微软雅黑" panose="020B0503020204020204" pitchFamily="34" charset="-122"/>
              </a:rPr>
              <a:t>下载完后，双击就可以安装了，安装过程中，一直选择</a:t>
            </a:r>
            <a:r>
              <a:rPr lang="en-US" altLang="zh-CN" sz="2400" dirty="0">
                <a:latin typeface="微软雅黑" panose="020B0503020204020204" pitchFamily="34" charset="-122"/>
                <a:ea typeface="微软雅黑" panose="020B0503020204020204" pitchFamily="34" charset="-122"/>
              </a:rPr>
              <a:t>Next</a:t>
            </a:r>
            <a:r>
              <a:rPr lang="zh-CN" altLang="en-US" sz="2400" dirty="0">
                <a:latin typeface="微软雅黑" panose="020B0503020204020204" pitchFamily="34" charset="-122"/>
                <a:ea typeface="微软雅黑" panose="020B0503020204020204" pitchFamily="34" charset="-122"/>
              </a:rPr>
              <a:t>和</a:t>
            </a:r>
            <a:r>
              <a:rPr lang="en-US" altLang="zh-CN" sz="2400" dirty="0">
                <a:latin typeface="微软雅黑" panose="020B0503020204020204" pitchFamily="34" charset="-122"/>
                <a:ea typeface="微软雅黑" panose="020B0503020204020204" pitchFamily="34" charset="-122"/>
              </a:rPr>
              <a:t>Install</a:t>
            </a:r>
            <a:r>
              <a:rPr lang="zh-CN" altLang="en-US" sz="2400" dirty="0">
                <a:latin typeface="微软雅黑" panose="020B0503020204020204" pitchFamily="34" charset="-122"/>
                <a:ea typeface="微软雅黑" panose="020B0503020204020204" pitchFamily="34" charset="-122"/>
              </a:rPr>
              <a:t>即可，其中这一页选择下面两项即可。</a:t>
            </a:r>
          </a:p>
        </p:txBody>
      </p:sp>
      <p:sp>
        <p:nvSpPr>
          <p:cNvPr id="2" name="矩形 1"/>
          <p:cNvSpPr/>
          <p:nvPr/>
        </p:nvSpPr>
        <p:spPr>
          <a:xfrm>
            <a:off x="460829" y="5888558"/>
            <a:ext cx="11270343" cy="461665"/>
          </a:xfrm>
          <a:prstGeom prst="rect">
            <a:avLst/>
          </a:prstGeom>
        </p:spPr>
        <p:txBody>
          <a:bodyPr wrap="square">
            <a:spAutoFit/>
          </a:bodyPr>
          <a:lstStyle/>
          <a:p>
            <a:pPr algn="ctr"/>
            <a:r>
              <a:rPr lang="zh-CN" altLang="en-US" sz="2400" dirty="0">
                <a:latin typeface="微软雅黑" panose="020B0503020204020204" pitchFamily="34" charset="-122"/>
                <a:ea typeface="微软雅黑" panose="020B0503020204020204" pitchFamily="34" charset="-122"/>
              </a:rPr>
              <a:t>之后一直点击</a:t>
            </a:r>
            <a:r>
              <a:rPr lang="en-US" altLang="zh-CN" sz="2400" dirty="0">
                <a:latin typeface="微软雅黑" panose="020B0503020204020204" pitchFamily="34" charset="-122"/>
                <a:ea typeface="微软雅黑" panose="020B0503020204020204" pitchFamily="34" charset="-122"/>
              </a:rPr>
              <a:t>Next</a:t>
            </a:r>
            <a:r>
              <a:rPr lang="zh-CN" altLang="en-US" sz="2400" dirty="0">
                <a:latin typeface="微软雅黑" panose="020B0503020204020204" pitchFamily="34" charset="-122"/>
                <a:ea typeface="微软雅黑" panose="020B0503020204020204" pitchFamily="34" charset="-122"/>
              </a:rPr>
              <a:t>一直到最后的</a:t>
            </a:r>
            <a:r>
              <a:rPr lang="en-US" altLang="zh-CN" sz="2400" dirty="0">
                <a:latin typeface="微软雅黑" panose="020B0503020204020204" pitchFamily="34" charset="-122"/>
                <a:ea typeface="微软雅黑" panose="020B0503020204020204" pitchFamily="34" charset="-122"/>
              </a:rPr>
              <a:t>Finish(</a:t>
            </a:r>
            <a:r>
              <a:rPr lang="zh-CN" altLang="en-US" sz="2400" dirty="0">
                <a:latin typeface="微软雅黑" panose="020B0503020204020204" pitchFamily="34" charset="-122"/>
                <a:ea typeface="微软雅黑" panose="020B0503020204020204" pitchFamily="34" charset="-122"/>
              </a:rPr>
              <a:t>结束</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出现之后点击</a:t>
            </a:r>
            <a:r>
              <a:rPr lang="en-US" altLang="zh-CN" sz="2400" dirty="0">
                <a:latin typeface="微软雅黑" panose="020B0503020204020204" pitchFamily="34" charset="-122"/>
                <a:ea typeface="微软雅黑" panose="020B0503020204020204" pitchFamily="34" charset="-122"/>
              </a:rPr>
              <a:t>Finish</a:t>
            </a:r>
            <a:r>
              <a:rPr lang="zh-CN" altLang="en-US" sz="2400" dirty="0">
                <a:latin typeface="微软雅黑" panose="020B0503020204020204" pitchFamily="34" charset="-122"/>
                <a:ea typeface="微软雅黑" panose="020B0503020204020204" pitchFamily="34" charset="-122"/>
              </a:rPr>
              <a:t>即可。</a:t>
            </a:r>
          </a:p>
        </p:txBody>
      </p:sp>
      <p:pic>
        <p:nvPicPr>
          <p:cNvPr id="6146" name="Picture 2" descr="https://uploader.shimo.im/f/hvW1LEEFTbIxZv0d.png!origin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09937" y="1560512"/>
            <a:ext cx="5572125" cy="41624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29435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838200" y="1164350"/>
            <a:ext cx="10515600" cy="461665"/>
          </a:xfrm>
          <a:prstGeom prst="rect">
            <a:avLst/>
          </a:prstGeom>
        </p:spPr>
        <p:txBody>
          <a:bodyPr wrap="square">
            <a:spAutoFit/>
          </a:bodyPr>
          <a:lstStyle/>
          <a:p>
            <a:pPr algn="ctr"/>
            <a:r>
              <a:rPr lang="zh-CN" altLang="en-US" sz="2400" dirty="0" smtClean="0">
                <a:latin typeface="微软雅黑" panose="020B0503020204020204" pitchFamily="34" charset="-122"/>
                <a:ea typeface="微软雅黑" panose="020B0503020204020204" pitchFamily="34" charset="-122"/>
              </a:rPr>
              <a:t>按</a:t>
            </a:r>
            <a:r>
              <a:rPr lang="zh-CN" altLang="en-US" sz="2400" dirty="0">
                <a:latin typeface="微软雅黑" panose="020B0503020204020204" pitchFamily="34" charset="-122"/>
                <a:ea typeface="微软雅黑" panose="020B0503020204020204" pitchFamily="34" charset="-122"/>
              </a:rPr>
              <a:t>完</a:t>
            </a:r>
            <a:r>
              <a:rPr lang="en-US" altLang="zh-CN" sz="2400" dirty="0">
                <a:latin typeface="微软雅黑" panose="020B0503020204020204" pitchFamily="34" charset="-122"/>
                <a:ea typeface="微软雅黑" panose="020B0503020204020204" pitchFamily="34" charset="-122"/>
              </a:rPr>
              <a:t>Finish</a:t>
            </a:r>
            <a:r>
              <a:rPr lang="zh-CN" altLang="en-US" sz="2400" dirty="0">
                <a:latin typeface="微软雅黑" panose="020B0503020204020204" pitchFamily="34" charset="-122"/>
                <a:ea typeface="微软雅黑" panose="020B0503020204020204" pitchFamily="34" charset="-122"/>
              </a:rPr>
              <a:t>之后的第一步</a:t>
            </a:r>
            <a:r>
              <a:rPr lang="zh-CN" altLang="en-US" sz="2400" dirty="0" smtClean="0">
                <a:latin typeface="微软雅黑" panose="020B0503020204020204" pitchFamily="34" charset="-122"/>
                <a:ea typeface="微软雅黑" panose="020B0503020204020204" pitchFamily="34" charset="-122"/>
              </a:rPr>
              <a:t>：这个</a:t>
            </a:r>
            <a:r>
              <a:rPr lang="zh-CN" altLang="en-US" sz="2400" dirty="0">
                <a:latin typeface="微软雅黑" panose="020B0503020204020204" pitchFamily="34" charset="-122"/>
                <a:ea typeface="微软雅黑" panose="020B0503020204020204" pitchFamily="34" charset="-122"/>
              </a:rPr>
              <a:t>勾选“</a:t>
            </a:r>
            <a:r>
              <a:rPr lang="en-US" altLang="zh-CN" sz="2400" dirty="0">
                <a:latin typeface="微软雅黑" panose="020B0503020204020204" pitchFamily="34" charset="-122"/>
                <a:ea typeface="微软雅黑" panose="020B0503020204020204" pitchFamily="34" charset="-122"/>
              </a:rPr>
              <a:t>Do not import </a:t>
            </a:r>
            <a:r>
              <a:rPr lang="en-US" altLang="zh-CN" sz="2400" dirty="0" smtClean="0">
                <a:latin typeface="微软雅黑" panose="020B0503020204020204" pitchFamily="34" charset="-122"/>
                <a:ea typeface="微软雅黑" panose="020B0503020204020204" pitchFamily="34" charset="-122"/>
              </a:rPr>
              <a:t>settings</a:t>
            </a:r>
            <a:r>
              <a:rPr lang="zh-CN" altLang="en-US" sz="2400" dirty="0" smtClean="0">
                <a:latin typeface="微软雅黑" panose="020B0503020204020204" pitchFamily="34" charset="-122"/>
                <a:ea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endParaRPr>
          </a:p>
        </p:txBody>
      </p:sp>
      <p:pic>
        <p:nvPicPr>
          <p:cNvPr id="5122" name="Picture 2" descr="https://uploader.shimo.im/f/bXrk5hZKEM8MI6Ka.png!origin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00425" y="2483303"/>
            <a:ext cx="5391150" cy="1885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29435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838200" y="407996"/>
            <a:ext cx="10515600" cy="830997"/>
          </a:xfrm>
          <a:prstGeom prst="rect">
            <a:avLst/>
          </a:prstGeom>
        </p:spPr>
        <p:txBody>
          <a:bodyPr wrap="square">
            <a:spAutoFit/>
          </a:bodyPr>
          <a:lstStyle/>
          <a:p>
            <a:pPr algn="ctr"/>
            <a:r>
              <a:rPr lang="zh-CN" altLang="en-US" sz="2400" dirty="0">
                <a:latin typeface="微软雅黑" panose="020B0503020204020204" pitchFamily="34" charset="-122"/>
                <a:ea typeface="微软雅黑" panose="020B0503020204020204" pitchFamily="34" charset="-122"/>
              </a:rPr>
              <a:t>第二步：选择页面风格，建议选择默认的黑色风格。</a:t>
            </a:r>
          </a:p>
          <a:p>
            <a:pPr algn="ctr"/>
            <a:r>
              <a:rPr lang="zh-CN" altLang="en-US" sz="2400" dirty="0">
                <a:latin typeface="微软雅黑" panose="020B0503020204020204" pitchFamily="34" charset="-122"/>
                <a:ea typeface="微软雅黑" panose="020B0503020204020204" pitchFamily="34" charset="-122"/>
              </a:rPr>
              <a:t>第三步：选择辅助工具，直接跳过，啥也不需要</a:t>
            </a:r>
            <a:r>
              <a:rPr lang="zh-CN" altLang="en-US" sz="2400" dirty="0" smtClean="0">
                <a:latin typeface="微软雅黑" panose="020B0503020204020204" pitchFamily="34" charset="-122"/>
                <a:ea typeface="微软雅黑" panose="020B0503020204020204" pitchFamily="34" charset="-122"/>
              </a:rPr>
              <a:t>选。</a:t>
            </a:r>
            <a:endParaRPr lang="zh-CN" altLang="en-US" sz="2400" dirty="0">
              <a:latin typeface="微软雅黑" panose="020B0503020204020204" pitchFamily="34" charset="-122"/>
              <a:ea typeface="微软雅黑" panose="020B0503020204020204" pitchFamily="34" charset="-122"/>
            </a:endParaRPr>
          </a:p>
        </p:txBody>
      </p:sp>
      <p:pic>
        <p:nvPicPr>
          <p:cNvPr id="4098" name="Picture 2" descr="https://uploader.shimo.im/f/kJhtQhfRWWk4fIm7.png!origin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1629" y="1362103"/>
            <a:ext cx="6088742" cy="50728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29435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838200" y="407996"/>
            <a:ext cx="10515600" cy="1200329"/>
          </a:xfrm>
          <a:prstGeom prst="rect">
            <a:avLst/>
          </a:prstGeom>
        </p:spPr>
        <p:txBody>
          <a:bodyPr wrap="square">
            <a:spAutoFit/>
          </a:bodyPr>
          <a:lstStyle/>
          <a:p>
            <a:pPr algn="ctr"/>
            <a:r>
              <a:rPr lang="zh-CN" altLang="en-US" sz="2400" dirty="0">
                <a:latin typeface="微软雅黑" panose="020B0503020204020204" pitchFamily="34" charset="-122"/>
                <a:ea typeface="微软雅黑" panose="020B0503020204020204" pitchFamily="34" charset="-122"/>
              </a:rPr>
              <a:t>第四步：点击“</a:t>
            </a:r>
            <a:r>
              <a:rPr lang="en-US" altLang="zh-CN" sz="2400" dirty="0">
                <a:latin typeface="微软雅黑" panose="020B0503020204020204" pitchFamily="34" charset="-122"/>
                <a:ea typeface="微软雅黑" panose="020B0503020204020204" pitchFamily="34" charset="-122"/>
              </a:rPr>
              <a:t>Create New Project”</a:t>
            </a:r>
            <a:r>
              <a:rPr lang="zh-CN" altLang="en-US" sz="2400" dirty="0">
                <a:latin typeface="微软雅黑" panose="020B0503020204020204" pitchFamily="34" charset="-122"/>
                <a:ea typeface="微软雅黑" panose="020B0503020204020204" pitchFamily="34" charset="-122"/>
              </a:rPr>
              <a:t>创建</a:t>
            </a:r>
            <a:r>
              <a:rPr lang="en-US" altLang="zh-CN" sz="2400" dirty="0">
                <a:latin typeface="微软雅黑" panose="020B0503020204020204" pitchFamily="34" charset="-122"/>
                <a:ea typeface="微软雅黑" panose="020B0503020204020204" pitchFamily="34" charset="-122"/>
              </a:rPr>
              <a:t>Python</a:t>
            </a:r>
            <a:r>
              <a:rPr lang="zh-CN" altLang="en-US" sz="2400" dirty="0">
                <a:latin typeface="微软雅黑" panose="020B0503020204020204" pitchFamily="34" charset="-122"/>
                <a:ea typeface="微软雅黑" panose="020B0503020204020204" pitchFamily="34" charset="-122"/>
              </a:rPr>
              <a:t>文件。</a:t>
            </a:r>
          </a:p>
          <a:p>
            <a:pPr algn="ctr"/>
            <a:r>
              <a:rPr lang="zh-CN" altLang="en-US" sz="2400" dirty="0">
                <a:latin typeface="微软雅黑" panose="020B0503020204020204" pitchFamily="34" charset="-122"/>
                <a:ea typeface="微软雅黑" panose="020B0503020204020204" pitchFamily="34" charset="-122"/>
              </a:rPr>
              <a:t>第五步：文件进行命名，</a:t>
            </a:r>
            <a:r>
              <a:rPr lang="zh-CN" altLang="en-US" sz="2400" b="1" dirty="0">
                <a:latin typeface="微软雅黑" panose="020B0503020204020204" pitchFamily="34" charset="-122"/>
                <a:ea typeface="微软雅黑" panose="020B0503020204020204" pitchFamily="34" charset="-122"/>
              </a:rPr>
              <a:t>这一步千万记得点开</a:t>
            </a:r>
            <a:r>
              <a:rPr lang="en-US" altLang="zh-CN" sz="2400" b="1" dirty="0">
                <a:latin typeface="微软雅黑" panose="020B0503020204020204" pitchFamily="34" charset="-122"/>
                <a:ea typeface="微软雅黑" panose="020B0503020204020204" pitchFamily="34" charset="-122"/>
              </a:rPr>
              <a:t>Project Interpreter</a:t>
            </a:r>
            <a:r>
              <a:rPr lang="zh-CN" altLang="en-US" sz="2400" b="1" dirty="0">
                <a:latin typeface="微软雅黑" panose="020B0503020204020204" pitchFamily="34" charset="-122"/>
                <a:ea typeface="微软雅黑" panose="020B0503020204020204" pitchFamily="34" charset="-122"/>
              </a:rPr>
              <a:t>，勾选</a:t>
            </a:r>
            <a:r>
              <a:rPr lang="en-US" altLang="zh-CN" sz="2400" b="1" dirty="0">
                <a:latin typeface="微软雅黑" panose="020B0503020204020204" pitchFamily="34" charset="-122"/>
                <a:ea typeface="微软雅黑" panose="020B0503020204020204" pitchFamily="34" charset="-122"/>
              </a:rPr>
              <a:t>Existing interpreter</a:t>
            </a:r>
            <a:r>
              <a:rPr lang="zh-CN" altLang="en-US" sz="2400" b="1" dirty="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p:txBody>
      </p:sp>
      <p:pic>
        <p:nvPicPr>
          <p:cNvPr id="24578" name="Picture 2" descr="https://uploader.shimo.im/f/ulxe0QBy0WMpLji9.png!origin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2848" y="1792991"/>
            <a:ext cx="6166303" cy="44371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938864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838200" y="407996"/>
            <a:ext cx="10515600" cy="1384995"/>
          </a:xfrm>
          <a:prstGeom prst="rect">
            <a:avLst/>
          </a:prstGeom>
        </p:spPr>
        <p:txBody>
          <a:bodyPr wrap="square">
            <a:spAutoFit/>
          </a:bodyPr>
          <a:lstStyle/>
          <a:p>
            <a:r>
              <a:rPr lang="zh-CN" altLang="en-US" sz="2800" dirty="0">
                <a:latin typeface="微软雅黑" panose="020B0503020204020204" pitchFamily="34" charset="-122"/>
                <a:ea typeface="微软雅黑" panose="020B0503020204020204" pitchFamily="34" charset="-122"/>
              </a:rPr>
              <a:t>然后点击最右边</a:t>
            </a:r>
            <a:r>
              <a:rPr lang="zh-CN" altLang="en-US" sz="2800" dirty="0" smtClean="0">
                <a:latin typeface="微软雅黑" panose="020B0503020204020204" pitchFamily="34" charset="-122"/>
                <a:ea typeface="微软雅黑" panose="020B0503020204020204" pitchFamily="34" charset="-122"/>
              </a:rPr>
              <a:t>的   ，</a:t>
            </a:r>
            <a:r>
              <a:rPr lang="zh-CN" altLang="en-US" sz="2800" dirty="0">
                <a:latin typeface="微软雅黑" panose="020B0503020204020204" pitchFamily="34" charset="-122"/>
                <a:ea typeface="微软雅黑" panose="020B0503020204020204" pitchFamily="34" charset="-122"/>
              </a:rPr>
              <a:t>如下图：在弹出的页面中选择</a:t>
            </a:r>
            <a:r>
              <a:rPr lang="en-US" altLang="zh-CN" sz="2800" b="1" dirty="0">
                <a:latin typeface="微软雅黑" panose="020B0503020204020204" pitchFamily="34" charset="-122"/>
                <a:ea typeface="微软雅黑" panose="020B0503020204020204" pitchFamily="34" charset="-122"/>
              </a:rPr>
              <a:t>System Interpreter,</a:t>
            </a:r>
            <a:r>
              <a:rPr lang="en-US" altLang="zh-CN" sz="2800"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可以看到</a:t>
            </a:r>
            <a:r>
              <a:rPr lang="en-US" altLang="zh-CN" sz="2800" dirty="0">
                <a:latin typeface="微软雅黑" panose="020B0503020204020204" pitchFamily="34" charset="-122"/>
                <a:ea typeface="微软雅黑" panose="020B0503020204020204" pitchFamily="34" charset="-122"/>
              </a:rPr>
              <a:t>Interpreter</a:t>
            </a:r>
            <a:r>
              <a:rPr lang="zh-CN" altLang="en-US" sz="2800" dirty="0">
                <a:latin typeface="微软雅黑" panose="020B0503020204020204" pitchFamily="34" charset="-122"/>
                <a:ea typeface="微软雅黑" panose="020B0503020204020204" pitchFamily="34" charset="-122"/>
              </a:rPr>
              <a:t>变成了</a:t>
            </a:r>
            <a:r>
              <a:rPr lang="en-US" altLang="zh-CN" sz="2800" dirty="0">
                <a:latin typeface="微软雅黑" panose="020B0503020204020204" pitchFamily="34" charset="-122"/>
                <a:ea typeface="微软雅黑" panose="020B0503020204020204" pitchFamily="34" charset="-122"/>
              </a:rPr>
              <a:t>Anaconda3\Python.exe</a:t>
            </a:r>
            <a:r>
              <a:rPr lang="zh-CN" altLang="en-US" sz="2800" dirty="0">
                <a:latin typeface="微软雅黑" panose="020B0503020204020204" pitchFamily="34" charset="-122"/>
                <a:ea typeface="微软雅黑" panose="020B0503020204020204" pitchFamily="34" charset="-122"/>
              </a:rPr>
              <a:t>，选择</a:t>
            </a:r>
            <a:r>
              <a:rPr lang="en-US" altLang="zh-CN" sz="2800" dirty="0" smtClean="0">
                <a:latin typeface="微软雅黑" panose="020B0503020204020204" pitchFamily="34" charset="-122"/>
                <a:ea typeface="微软雅黑" panose="020B0503020204020204" pitchFamily="34" charset="-122"/>
              </a:rPr>
              <a:t>OK</a:t>
            </a:r>
            <a:r>
              <a:rPr lang="zh-CN" altLang="en-US" sz="2800" dirty="0" smtClean="0">
                <a:latin typeface="微软雅黑" panose="020B0503020204020204" pitchFamily="34" charset="-122"/>
                <a:ea typeface="微软雅黑" panose="020B0503020204020204" pitchFamily="34" charset="-122"/>
              </a:rPr>
              <a:t>。</a:t>
            </a:r>
            <a:endParaRPr lang="zh-CN" altLang="en-US" sz="2800" dirty="0">
              <a:latin typeface="微软雅黑" panose="020B0503020204020204" pitchFamily="34" charset="-122"/>
              <a:ea typeface="微软雅黑" panose="020B0503020204020204" pitchFamily="34" charset="-122"/>
            </a:endParaRPr>
          </a:p>
        </p:txBody>
      </p:sp>
      <p:pic>
        <p:nvPicPr>
          <p:cNvPr id="23554" name="Picture 2" descr="https://uploader.shimo.im/f/FZhXTM5HME0uHg2z.png!origin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4450" y="488061"/>
            <a:ext cx="285750" cy="333376"/>
          </a:xfrm>
          <a:prstGeom prst="rect">
            <a:avLst/>
          </a:prstGeom>
          <a:noFill/>
          <a:extLst>
            <a:ext uri="{909E8E84-426E-40DD-AFC4-6F175D3DCCD1}">
              <a14:hiddenFill xmlns:a14="http://schemas.microsoft.com/office/drawing/2010/main">
                <a:solidFill>
                  <a:srgbClr val="FFFFFF"/>
                </a:solidFill>
              </a14:hiddenFill>
            </a:ext>
          </a:extLst>
        </p:spPr>
      </p:pic>
      <p:pic>
        <p:nvPicPr>
          <p:cNvPr id="23556" name="Picture 4" descr="https://uploader.shimo.im/f/XdJFgvQKdc4MJK1M.png!original"/>
          <p:cNvPicPr>
            <a:picLocks noChangeAspect="1" noChangeArrowheads="1"/>
          </p:cNvPicPr>
          <p:nvPr/>
        </p:nvPicPr>
        <p:blipFill rotWithShape="1">
          <a:blip r:embed="rId3">
            <a:extLst>
              <a:ext uri="{28A0092B-C50C-407E-A947-70E740481C1C}">
                <a14:useLocalDpi xmlns:a14="http://schemas.microsoft.com/office/drawing/2010/main" val="0"/>
              </a:ext>
            </a:extLst>
          </a:blip>
          <a:srcRect b="72134"/>
          <a:stretch/>
        </p:blipFill>
        <p:spPr bwMode="auto">
          <a:xfrm>
            <a:off x="2923268" y="2722616"/>
            <a:ext cx="6345464" cy="1173279"/>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838200" y="5315882"/>
            <a:ext cx="10515600" cy="523220"/>
          </a:xfrm>
          <a:prstGeom prst="rect">
            <a:avLst/>
          </a:prstGeom>
        </p:spPr>
        <p:txBody>
          <a:bodyPr wrap="square">
            <a:spAutoFit/>
          </a:bodyPr>
          <a:lstStyle/>
          <a:p>
            <a:r>
              <a:rPr lang="zh-CN" altLang="en-US" sz="2800" dirty="0">
                <a:latin typeface="微软雅黑" panose="020B0503020204020204" pitchFamily="34" charset="-122"/>
                <a:ea typeface="微软雅黑" panose="020B0503020204020204" pitchFamily="34" charset="-122"/>
              </a:rPr>
              <a:t>回到项目创建页面后，点击</a:t>
            </a:r>
            <a:r>
              <a:rPr lang="en-US" altLang="zh-CN" sz="2800" dirty="0">
                <a:latin typeface="微软雅黑" panose="020B0503020204020204" pitchFamily="34" charset="-122"/>
                <a:ea typeface="微软雅黑" panose="020B0503020204020204" pitchFamily="34" charset="-122"/>
              </a:rPr>
              <a:t>Create</a:t>
            </a:r>
            <a:r>
              <a:rPr lang="zh-CN" altLang="en-US" sz="2800" dirty="0">
                <a:latin typeface="微软雅黑" panose="020B0503020204020204" pitchFamily="34" charset="-122"/>
                <a:ea typeface="微软雅黑" panose="020B0503020204020204" pitchFamily="34" charset="-122"/>
              </a:rPr>
              <a:t>即可创建新的</a:t>
            </a:r>
            <a:r>
              <a:rPr lang="en-US" altLang="zh-CN" sz="2800" dirty="0">
                <a:latin typeface="微软雅黑" panose="020B0503020204020204" pitchFamily="34" charset="-122"/>
                <a:ea typeface="微软雅黑" panose="020B0503020204020204" pitchFamily="34" charset="-122"/>
              </a:rPr>
              <a:t>Python Project</a:t>
            </a:r>
            <a:r>
              <a:rPr lang="zh-CN" altLang="en-US" sz="2800" dirty="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78938864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838200" y="407996"/>
            <a:ext cx="10515600" cy="830997"/>
          </a:xfrm>
          <a:prstGeom prst="rect">
            <a:avLst/>
          </a:prstGeom>
        </p:spPr>
        <p:txBody>
          <a:bodyPr wrap="square">
            <a:spAutoFit/>
          </a:bodyPr>
          <a:lstStyle/>
          <a:p>
            <a:r>
              <a:rPr lang="zh-CN" altLang="en-US" sz="2400" dirty="0">
                <a:latin typeface="微软雅黑" panose="020B0503020204020204" pitchFamily="34" charset="-122"/>
                <a:ea typeface="微软雅黑" panose="020B0503020204020204" pitchFamily="34" charset="-122"/>
              </a:rPr>
              <a:t>第六步：关闭官方小技巧提示，等待最下面的</a:t>
            </a:r>
            <a:r>
              <a:rPr lang="en-US" altLang="zh-CN" sz="2400" dirty="0">
                <a:latin typeface="微软雅黑" panose="020B0503020204020204" pitchFamily="34" charset="-122"/>
                <a:ea typeface="微软雅黑" panose="020B0503020204020204" pitchFamily="34" charset="-122"/>
              </a:rPr>
              <a:t>Index</a:t>
            </a:r>
            <a:r>
              <a:rPr lang="zh-CN" altLang="en-US" sz="2400" dirty="0">
                <a:latin typeface="微软雅黑" panose="020B0503020204020204" pitchFamily="34" charset="-122"/>
                <a:ea typeface="微软雅黑" panose="020B0503020204020204" pitchFamily="34" charset="-122"/>
              </a:rPr>
              <a:t>缓冲完毕，它缓冲的过程其实是在配置你</a:t>
            </a:r>
            <a:r>
              <a:rPr lang="en-US" altLang="zh-CN" sz="2400" dirty="0">
                <a:latin typeface="微软雅黑" panose="020B0503020204020204" pitchFamily="34" charset="-122"/>
                <a:ea typeface="微软雅黑" panose="020B0503020204020204" pitchFamily="34" charset="-122"/>
              </a:rPr>
              <a:t>Python</a:t>
            </a:r>
            <a:r>
              <a:rPr lang="zh-CN" altLang="en-US" sz="2400" dirty="0">
                <a:latin typeface="微软雅黑" panose="020B0503020204020204" pitchFamily="34" charset="-122"/>
                <a:ea typeface="微软雅黑" panose="020B0503020204020204" pitchFamily="34" charset="-122"/>
              </a:rPr>
              <a:t>的运行环境。</a:t>
            </a:r>
          </a:p>
        </p:txBody>
      </p:sp>
      <p:pic>
        <p:nvPicPr>
          <p:cNvPr id="22530" name="Picture 2" descr="https://uploader.shimo.im/f/J6gXx9dmwSEWv5rg.png!origin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9628" y="1454259"/>
            <a:ext cx="7612743" cy="47630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938864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838200" y="407996"/>
            <a:ext cx="10515600" cy="1200329"/>
          </a:xfrm>
          <a:prstGeom prst="rect">
            <a:avLst/>
          </a:prstGeom>
        </p:spPr>
        <p:txBody>
          <a:bodyPr wrap="square">
            <a:spAutoFit/>
          </a:bodyPr>
          <a:lstStyle/>
          <a:p>
            <a:r>
              <a:rPr lang="zh-CN" altLang="en-US" sz="2400" dirty="0" smtClean="0">
                <a:latin typeface="微软雅黑" panose="020B0503020204020204" pitchFamily="34" charset="-122"/>
                <a:ea typeface="微软雅黑" panose="020B0503020204020204" pitchFamily="34" charset="-122"/>
              </a:rPr>
              <a:t>等到</a:t>
            </a:r>
            <a:r>
              <a:rPr lang="zh-CN" altLang="en-US" sz="2400" dirty="0">
                <a:latin typeface="微软雅黑" panose="020B0503020204020204" pitchFamily="34" charset="-122"/>
                <a:ea typeface="微软雅黑" panose="020B0503020204020204" pitchFamily="34" charset="-122"/>
              </a:rPr>
              <a:t>最下面的那个</a:t>
            </a:r>
            <a:r>
              <a:rPr lang="en-US" altLang="zh-CN" sz="2400" dirty="0">
                <a:latin typeface="微软雅黑" panose="020B0503020204020204" pitchFamily="34" charset="-122"/>
                <a:ea typeface="微软雅黑" panose="020B0503020204020204" pitchFamily="34" charset="-122"/>
              </a:rPr>
              <a:t>Index</a:t>
            </a:r>
            <a:r>
              <a:rPr lang="zh-CN" altLang="en-US" sz="2400" dirty="0">
                <a:latin typeface="微软雅黑" panose="020B0503020204020204" pitchFamily="34" charset="-122"/>
                <a:ea typeface="微软雅黑" panose="020B0503020204020204" pitchFamily="34" charset="-122"/>
              </a:rPr>
              <a:t>已经缓冲完毕后，我们</a:t>
            </a:r>
            <a:r>
              <a:rPr lang="zh-CN" altLang="en-US" sz="2400" dirty="0" smtClean="0">
                <a:latin typeface="微软雅黑" panose="020B0503020204020204" pitchFamily="34" charset="-122"/>
                <a:ea typeface="微软雅黑" panose="020B0503020204020204" pitchFamily="34" charset="-122"/>
              </a:rPr>
              <a:t>可以进行下一步。</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第七</a:t>
            </a:r>
            <a:r>
              <a:rPr lang="zh-CN" altLang="en-US" sz="2400" dirty="0">
                <a:latin typeface="微软雅黑" panose="020B0503020204020204" pitchFamily="34" charset="-122"/>
                <a:ea typeface="微软雅黑" panose="020B0503020204020204" pitchFamily="34" charset="-122"/>
              </a:rPr>
              <a:t>步：</a:t>
            </a:r>
            <a:r>
              <a:rPr lang="zh-CN" altLang="en-US" sz="2400" b="1" dirty="0" smtClean="0">
                <a:latin typeface="微软雅黑" panose="020B0503020204020204" pitchFamily="34" charset="-122"/>
                <a:ea typeface="微软雅黑" panose="020B0503020204020204" pitchFamily="34" charset="-122"/>
              </a:rPr>
              <a:t>创建</a:t>
            </a:r>
            <a:r>
              <a:rPr lang="en-US" altLang="zh-CN" sz="2400" b="1" dirty="0">
                <a:latin typeface="微软雅黑" panose="020B0503020204020204" pitchFamily="34" charset="-122"/>
                <a:ea typeface="微软雅黑" panose="020B0503020204020204" pitchFamily="34" charset="-122"/>
              </a:rPr>
              <a:t>Python</a:t>
            </a:r>
            <a:r>
              <a:rPr lang="zh-CN" altLang="en-US" sz="2400" b="1" dirty="0">
                <a:latin typeface="微软雅黑" panose="020B0503020204020204" pitchFamily="34" charset="-122"/>
                <a:ea typeface="微软雅黑" panose="020B0503020204020204" pitchFamily="34" charset="-122"/>
              </a:rPr>
              <a:t>文件</a:t>
            </a:r>
            <a:r>
              <a:rPr lang="zh-CN" altLang="en-US" sz="2400" dirty="0">
                <a:latin typeface="微软雅黑" panose="020B0503020204020204" pitchFamily="34" charset="-122"/>
                <a:ea typeface="微软雅黑" panose="020B0503020204020204" pitchFamily="34" charset="-122"/>
              </a:rPr>
              <a:t>，如下图，点击之前创建的项目文件夹，然后右键，点击</a:t>
            </a:r>
            <a:r>
              <a:rPr lang="en-US" altLang="zh-CN" sz="2400" dirty="0">
                <a:latin typeface="微软雅黑" panose="020B0503020204020204" pitchFamily="34" charset="-122"/>
                <a:ea typeface="微软雅黑" panose="020B0503020204020204" pitchFamily="34" charset="-122"/>
              </a:rPr>
              <a:t>New</a:t>
            </a:r>
            <a:r>
              <a:rPr lang="zh-CN" altLang="en-US" sz="2400" dirty="0">
                <a:latin typeface="微软雅黑" panose="020B0503020204020204" pitchFamily="34" charset="-122"/>
                <a:ea typeface="微软雅黑" panose="020B0503020204020204" pitchFamily="34" charset="-122"/>
              </a:rPr>
              <a:t>，选择</a:t>
            </a:r>
            <a:r>
              <a:rPr lang="en-US" altLang="zh-CN" sz="2400" dirty="0">
                <a:latin typeface="微软雅黑" panose="020B0503020204020204" pitchFamily="34" charset="-122"/>
                <a:ea typeface="微软雅黑" panose="020B0503020204020204" pitchFamily="34" charset="-122"/>
              </a:rPr>
              <a:t>Python File</a:t>
            </a:r>
            <a:r>
              <a:rPr lang="zh-CN" altLang="en-US" sz="2400" dirty="0" smtClean="0">
                <a:latin typeface="微软雅黑" panose="020B0503020204020204" pitchFamily="34" charset="-122"/>
                <a:ea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endParaRPr>
          </a:p>
        </p:txBody>
      </p:sp>
      <p:pic>
        <p:nvPicPr>
          <p:cNvPr id="21506" name="Picture 2" descr="https://uploader.shimo.im/f/0Ap81KQm5FwxUOvD.png!original"/>
          <p:cNvPicPr>
            <a:picLocks noChangeAspect="1" noChangeArrowheads="1"/>
          </p:cNvPicPr>
          <p:nvPr/>
        </p:nvPicPr>
        <p:blipFill rotWithShape="1">
          <a:blip r:embed="rId2">
            <a:extLst>
              <a:ext uri="{28A0092B-C50C-407E-A947-70E740481C1C}">
                <a14:useLocalDpi xmlns:a14="http://schemas.microsoft.com/office/drawing/2010/main" val="0"/>
              </a:ext>
            </a:extLst>
          </a:blip>
          <a:srcRect t="2151" b="50000"/>
          <a:stretch/>
        </p:blipFill>
        <p:spPr bwMode="auto">
          <a:xfrm>
            <a:off x="1947862" y="1990725"/>
            <a:ext cx="8296275" cy="3495675"/>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838200" y="5871420"/>
            <a:ext cx="5735866" cy="461665"/>
          </a:xfrm>
          <a:prstGeom prst="rect">
            <a:avLst/>
          </a:prstGeom>
        </p:spPr>
        <p:txBody>
          <a:bodyPr wrap="none">
            <a:spAutoFit/>
          </a:bodyPr>
          <a:lstStyle/>
          <a:p>
            <a:r>
              <a:rPr lang="zh-CN" altLang="en-US" sz="2400" dirty="0">
                <a:latin typeface="微软雅黑" panose="020B0503020204020204" pitchFamily="34" charset="-122"/>
                <a:ea typeface="微软雅黑" panose="020B0503020204020204" pitchFamily="34" charset="-122"/>
              </a:rPr>
              <a:t>将新的</a:t>
            </a:r>
            <a:r>
              <a:rPr lang="en-US" altLang="zh-CN" sz="2400" dirty="0">
                <a:latin typeface="微软雅黑" panose="020B0503020204020204" pitchFamily="34" charset="-122"/>
                <a:ea typeface="微软雅黑" panose="020B0503020204020204" pitchFamily="34" charset="-122"/>
              </a:rPr>
              <a:t>Python</a:t>
            </a:r>
            <a:r>
              <a:rPr lang="zh-CN" altLang="en-US" sz="2400" dirty="0">
                <a:latin typeface="微软雅黑" panose="020B0503020204020204" pitchFamily="34" charset="-122"/>
                <a:ea typeface="微软雅黑" panose="020B0503020204020204" pitchFamily="34" charset="-122"/>
              </a:rPr>
              <a:t>文件命名为 </a:t>
            </a:r>
            <a:r>
              <a:rPr lang="en-US" altLang="zh-CN" sz="2400" dirty="0">
                <a:latin typeface="微软雅黑" panose="020B0503020204020204" pitchFamily="34" charset="-122"/>
                <a:ea typeface="微软雅黑" panose="020B0503020204020204" pitchFamily="34" charset="-122"/>
              </a:rPr>
              <a:t>hello world</a:t>
            </a:r>
            <a:r>
              <a:rPr lang="zh-CN" altLang="en-US" sz="2400" dirty="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78938864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838200" y="424106"/>
            <a:ext cx="10515600" cy="461665"/>
          </a:xfrm>
          <a:prstGeom prst="rect">
            <a:avLst/>
          </a:prstGeom>
        </p:spPr>
        <p:txBody>
          <a:bodyPr wrap="square">
            <a:spAutoFit/>
          </a:bodyPr>
          <a:lstStyle/>
          <a:p>
            <a:r>
              <a:rPr lang="zh-CN" altLang="en-US" sz="2400" dirty="0">
                <a:latin typeface="微软雅黑" panose="020B0503020204020204" pitchFamily="34" charset="-122"/>
                <a:ea typeface="微软雅黑" panose="020B0503020204020204" pitchFamily="34" charset="-122"/>
              </a:rPr>
              <a:t>你之后如果要新建文件的话，可以在</a:t>
            </a:r>
            <a:r>
              <a:rPr lang="en-US" altLang="zh-CN" sz="2400" dirty="0">
                <a:latin typeface="微软雅黑" panose="020B0503020204020204" pitchFamily="34" charset="-122"/>
                <a:ea typeface="微软雅黑" panose="020B0503020204020204" pitchFamily="34" charset="-122"/>
              </a:rPr>
              <a:t>File</a:t>
            </a:r>
            <a:r>
              <a:rPr lang="zh-CN" altLang="en-US" sz="2400" dirty="0">
                <a:latin typeface="微软雅黑" panose="020B0503020204020204" pitchFamily="34" charset="-122"/>
                <a:ea typeface="微软雅黑" panose="020B0503020204020204" pitchFamily="34" charset="-122"/>
              </a:rPr>
              <a:t>里面选择</a:t>
            </a:r>
            <a:r>
              <a:rPr lang="en-US" altLang="zh-CN" sz="2400" dirty="0">
                <a:latin typeface="微软雅黑" panose="020B0503020204020204" pitchFamily="34" charset="-122"/>
                <a:ea typeface="微软雅黑" panose="020B0503020204020204" pitchFamily="34" charset="-122"/>
              </a:rPr>
              <a:t>New Project</a:t>
            </a:r>
            <a:r>
              <a:rPr lang="zh-CN" altLang="en-US" sz="2400" dirty="0">
                <a:latin typeface="微软雅黑" panose="020B0503020204020204" pitchFamily="34" charset="-122"/>
                <a:ea typeface="微软雅黑" panose="020B0503020204020204" pitchFamily="34" charset="-122"/>
              </a:rPr>
              <a:t>，如下图所示：</a:t>
            </a:r>
          </a:p>
        </p:txBody>
      </p:sp>
      <p:sp>
        <p:nvSpPr>
          <p:cNvPr id="2" name="矩形 1"/>
          <p:cNvSpPr/>
          <p:nvPr/>
        </p:nvSpPr>
        <p:spPr>
          <a:xfrm>
            <a:off x="660400" y="5129090"/>
            <a:ext cx="10871200" cy="830997"/>
          </a:xfrm>
          <a:prstGeom prst="rect">
            <a:avLst/>
          </a:prstGeom>
        </p:spPr>
        <p:txBody>
          <a:bodyPr wrap="square">
            <a:spAutoFit/>
          </a:bodyPr>
          <a:lstStyle/>
          <a:p>
            <a:r>
              <a:rPr lang="zh-CN" altLang="en-US" sz="2400" dirty="0">
                <a:latin typeface="微软雅黑" panose="020B0503020204020204" pitchFamily="34" charset="-122"/>
                <a:ea typeface="微软雅黑" panose="020B0503020204020204" pitchFamily="34" charset="-122"/>
              </a:rPr>
              <a:t>然后重复上诉步骤，注意在选</a:t>
            </a:r>
            <a:r>
              <a:rPr lang="en-US" altLang="zh-CN" sz="2400" dirty="0">
                <a:latin typeface="微软雅黑" panose="020B0503020204020204" pitchFamily="34" charset="-122"/>
                <a:ea typeface="微软雅黑" panose="020B0503020204020204" pitchFamily="34" charset="-122"/>
              </a:rPr>
              <a:t>Project Interpreter</a:t>
            </a:r>
            <a:r>
              <a:rPr lang="zh-CN" altLang="en-US" sz="2400" dirty="0">
                <a:latin typeface="微软雅黑" panose="020B0503020204020204" pitchFamily="34" charset="-122"/>
                <a:ea typeface="微软雅黑" panose="020B0503020204020204" pitchFamily="34" charset="-122"/>
              </a:rPr>
              <a:t>的时候勾选</a:t>
            </a:r>
            <a:r>
              <a:rPr lang="en-US" altLang="zh-CN" sz="2400" dirty="0">
                <a:latin typeface="微软雅黑" panose="020B0503020204020204" pitchFamily="34" charset="-122"/>
                <a:ea typeface="微软雅黑" panose="020B0503020204020204" pitchFamily="34" charset="-122"/>
              </a:rPr>
              <a:t>Existing interpreter</a:t>
            </a:r>
            <a:r>
              <a:rPr lang="zh-CN" altLang="en-US" sz="2400" dirty="0">
                <a:latin typeface="微软雅黑" panose="020B0503020204020204" pitchFamily="34" charset="-122"/>
                <a:ea typeface="微软雅黑" panose="020B0503020204020204" pitchFamily="34" charset="-122"/>
              </a:rPr>
              <a:t>。</a:t>
            </a:r>
          </a:p>
        </p:txBody>
      </p:sp>
      <p:pic>
        <p:nvPicPr>
          <p:cNvPr id="20482" name="Picture 2" descr="https://uploader.shimo.im/f/C6MTagvE3HwW7i2v.png!origin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0112" y="1943100"/>
            <a:ext cx="2771775" cy="2305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93886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838200" y="538625"/>
            <a:ext cx="10515600" cy="830997"/>
          </a:xfrm>
          <a:prstGeom prst="rect">
            <a:avLst/>
          </a:prstGeom>
        </p:spPr>
        <p:txBody>
          <a:bodyPr wrap="square">
            <a:spAutoFit/>
          </a:bodyPr>
          <a:lstStyle/>
          <a:p>
            <a:pPr algn="ctr"/>
            <a:r>
              <a:rPr lang="zh-CN" altLang="en-US" sz="2400" dirty="0">
                <a:latin typeface="微软雅黑" panose="020B0503020204020204" pitchFamily="34" charset="-122"/>
                <a:ea typeface="微软雅黑" panose="020B0503020204020204" pitchFamily="34" charset="-122"/>
              </a:rPr>
              <a:t>第八步：在</a:t>
            </a:r>
            <a:r>
              <a:rPr lang="zh-CN" altLang="en-US" sz="2400" b="1" dirty="0">
                <a:latin typeface="微软雅黑" panose="020B0503020204020204" pitchFamily="34" charset="-122"/>
                <a:ea typeface="微软雅黑" panose="020B0503020204020204" pitchFamily="34" charset="-122"/>
              </a:rPr>
              <a:t>英文模式下输入</a:t>
            </a:r>
            <a:r>
              <a:rPr lang="en-US" altLang="zh-CN" sz="2400" dirty="0">
                <a:latin typeface="微软雅黑" panose="020B0503020204020204" pitchFamily="34" charset="-122"/>
                <a:ea typeface="微软雅黑" panose="020B0503020204020204" pitchFamily="34" charset="-122"/>
              </a:rPr>
              <a:t>print</a:t>
            </a:r>
            <a:r>
              <a:rPr lang="en-US" altLang="zh-CN" sz="2400" dirty="0" smtClean="0">
                <a:latin typeface="微软雅黑" panose="020B0503020204020204" pitchFamily="34" charset="-122"/>
                <a:ea typeface="微软雅黑" panose="020B0503020204020204" pitchFamily="34" charset="-122"/>
              </a:rPr>
              <a:t>(‘hello world’)</a:t>
            </a:r>
          </a:p>
          <a:p>
            <a:pPr algn="ctr"/>
            <a:r>
              <a:rPr lang="zh-CN" altLang="en-US" sz="2400" dirty="0" smtClean="0">
                <a:latin typeface="微软雅黑" panose="020B0503020204020204" pitchFamily="34" charset="-122"/>
                <a:ea typeface="微软雅黑" panose="020B0503020204020204" pitchFamily="34" charset="-122"/>
              </a:rPr>
              <a:t>其中</a:t>
            </a:r>
            <a:r>
              <a:rPr lang="zh-CN" altLang="en-US" sz="2400" dirty="0">
                <a:latin typeface="微软雅黑" panose="020B0503020204020204" pitchFamily="34" charset="-122"/>
                <a:ea typeface="微软雅黑" panose="020B0503020204020204" pitchFamily="34" charset="-122"/>
              </a:rPr>
              <a:t>单引号双引号没有</a:t>
            </a:r>
            <a:r>
              <a:rPr lang="zh-CN" altLang="en-US" sz="2400" dirty="0" smtClean="0">
                <a:latin typeface="微软雅黑" panose="020B0503020204020204" pitchFamily="34" charset="-122"/>
                <a:ea typeface="微软雅黑" panose="020B0503020204020204" pitchFamily="34" charset="-122"/>
              </a:rPr>
              <a:t>区别 （和</a:t>
            </a:r>
            <a:r>
              <a:rPr lang="en-US" altLang="zh-CN" sz="2400" dirty="0" err="1" smtClean="0">
                <a:latin typeface="微软雅黑" panose="020B0503020204020204" pitchFamily="34" charset="-122"/>
                <a:ea typeface="微软雅黑" panose="020B0503020204020204" pitchFamily="34" charset="-122"/>
              </a:rPr>
              <a:t>Spyder</a:t>
            </a:r>
            <a:r>
              <a:rPr lang="zh-CN" altLang="en-US" sz="2400" dirty="0" smtClean="0">
                <a:latin typeface="微软雅黑" panose="020B0503020204020204" pitchFamily="34" charset="-122"/>
                <a:ea typeface="微软雅黑" panose="020B0503020204020204" pitchFamily="34" charset="-122"/>
              </a:rPr>
              <a:t>一样）</a:t>
            </a:r>
            <a:endParaRPr lang="zh-CN" altLang="en-US" sz="2400" dirty="0">
              <a:latin typeface="微软雅黑" panose="020B0503020204020204" pitchFamily="34" charset="-122"/>
              <a:ea typeface="微软雅黑" panose="020B0503020204020204" pitchFamily="34" charset="-122"/>
            </a:endParaRPr>
          </a:p>
        </p:txBody>
      </p:sp>
      <p:sp>
        <p:nvSpPr>
          <p:cNvPr id="2" name="矩形 1"/>
          <p:cNvSpPr/>
          <p:nvPr/>
        </p:nvSpPr>
        <p:spPr>
          <a:xfrm>
            <a:off x="624114" y="3130844"/>
            <a:ext cx="5816146" cy="2308324"/>
          </a:xfrm>
          <a:prstGeom prst="rect">
            <a:avLst/>
          </a:prstGeom>
        </p:spPr>
        <p:txBody>
          <a:bodyPr wrap="square">
            <a:spAutoFit/>
          </a:bodyPr>
          <a:lstStyle/>
          <a:p>
            <a:r>
              <a:rPr lang="zh-CN" altLang="en-US" sz="2400" dirty="0">
                <a:latin typeface="微软雅黑" panose="020B0503020204020204" pitchFamily="34" charset="-122"/>
                <a:ea typeface="微软雅黑" panose="020B0503020204020204" pitchFamily="34" charset="-122"/>
              </a:rPr>
              <a:t>我们在上或者</a:t>
            </a:r>
            <a:r>
              <a:rPr lang="zh-CN" altLang="en-US" sz="2400" b="1" dirty="0">
                <a:latin typeface="微软雅黑" panose="020B0503020204020204" pitchFamily="34" charset="-122"/>
                <a:ea typeface="微软雅黑" panose="020B0503020204020204" pitchFamily="34" charset="-122"/>
              </a:rPr>
              <a:t>代码输入框内</a:t>
            </a:r>
            <a:r>
              <a:rPr lang="zh-CN" altLang="en-US" sz="2400" dirty="0">
                <a:latin typeface="微软雅黑" panose="020B0503020204020204" pitchFamily="34" charset="-122"/>
                <a:ea typeface="微软雅黑" panose="020B0503020204020204" pitchFamily="34" charset="-122"/>
              </a:rPr>
              <a:t>右击，选择</a:t>
            </a:r>
            <a:r>
              <a:rPr lang="en-US" altLang="zh-CN" sz="2400" dirty="0">
                <a:latin typeface="微软雅黑" panose="020B0503020204020204" pitchFamily="34" charset="-122"/>
                <a:ea typeface="微软雅黑" panose="020B0503020204020204" pitchFamily="34" charset="-122"/>
              </a:rPr>
              <a:t>Run </a:t>
            </a:r>
            <a:r>
              <a:rPr lang="en-US" altLang="zh-CN" sz="2400" dirty="0" smtClean="0">
                <a:latin typeface="微软雅黑" panose="020B0503020204020204" pitchFamily="34" charset="-122"/>
                <a:ea typeface="微软雅黑" panose="020B0503020204020204" pitchFamily="34" charset="-122"/>
              </a:rPr>
              <a:t>‘hello world’</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你也可以通过点击界面右上角的绿色运行</a:t>
            </a:r>
            <a:r>
              <a:rPr lang="zh-CN" altLang="en-US" sz="2400" dirty="0" smtClean="0">
                <a:latin typeface="微软雅黑" panose="020B0503020204020204" pitchFamily="34" charset="-122"/>
                <a:ea typeface="微软雅黑" panose="020B0503020204020204" pitchFamily="34" charset="-122"/>
              </a:rPr>
              <a:t>按钮</a:t>
            </a:r>
            <a:r>
              <a:rPr lang="en-US" altLang="zh-CN" sz="2400" dirty="0">
                <a:latin typeface="微软雅黑" panose="020B0503020204020204" pitchFamily="34" charset="-122"/>
                <a:ea typeface="微软雅黑" panose="020B0503020204020204" pitchFamily="34" charset="-122"/>
              </a:rPr>
              <a:t> </a:t>
            </a:r>
            <a:r>
              <a:rPr lang="en-US" altLang="zh-CN" sz="2400" dirty="0" smtClean="0">
                <a:latin typeface="微软雅黑" panose="020B0503020204020204" pitchFamily="34" charset="-122"/>
                <a:ea typeface="微软雅黑" panose="020B0503020204020204" pitchFamily="34" charset="-122"/>
              </a:rPr>
              <a:t>                    </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运行</a:t>
            </a:r>
            <a:r>
              <a:rPr lang="zh-CN" altLang="en-US" sz="2400" dirty="0">
                <a:latin typeface="微软雅黑" panose="020B0503020204020204" pitchFamily="34" charset="-122"/>
                <a:ea typeface="微软雅黑" panose="020B0503020204020204" pitchFamily="34" charset="-122"/>
              </a:rPr>
              <a:t>程序，或者按住</a:t>
            </a:r>
            <a:r>
              <a:rPr lang="zh-CN" altLang="en-US" sz="2400" dirty="0" smtClean="0">
                <a:latin typeface="微软雅黑" panose="020B0503020204020204" pitchFamily="34" charset="-122"/>
                <a:ea typeface="微软雅黑" panose="020B0503020204020204" pitchFamily="34" charset="-122"/>
              </a:rPr>
              <a:t>快捷键 </a:t>
            </a:r>
            <a:r>
              <a:rPr lang="en-US" altLang="zh-CN" sz="2400" b="1" dirty="0" smtClean="0">
                <a:latin typeface="微软雅黑" panose="020B0503020204020204" pitchFamily="34" charset="-122"/>
                <a:ea typeface="微软雅黑" panose="020B0503020204020204" pitchFamily="34" charset="-122"/>
              </a:rPr>
              <a:t>Ctrl+</a:t>
            </a:r>
            <a:r>
              <a:rPr lang="en-US" altLang="zh-CN" sz="2400" dirty="0" smtClean="0">
                <a:latin typeface="微软雅黑" panose="020B0503020204020204" pitchFamily="34" charset="-122"/>
                <a:ea typeface="微软雅黑" panose="020B0503020204020204" pitchFamily="34" charset="-122"/>
              </a:rPr>
              <a:t> </a:t>
            </a:r>
            <a:r>
              <a:rPr lang="en-US" altLang="zh-CN" sz="2400" b="1" dirty="0" smtClean="0">
                <a:latin typeface="微软雅黑" panose="020B0503020204020204" pitchFamily="34" charset="-122"/>
                <a:ea typeface="微软雅黑" panose="020B0503020204020204" pitchFamily="34" charset="-122"/>
              </a:rPr>
              <a:t>Shift </a:t>
            </a:r>
            <a:r>
              <a:rPr lang="en-US" altLang="zh-CN" sz="2400" b="1" dirty="0">
                <a:latin typeface="微软雅黑" panose="020B0503020204020204" pitchFamily="34" charset="-122"/>
                <a:ea typeface="微软雅黑" panose="020B0503020204020204" pitchFamily="34" charset="-122"/>
              </a:rPr>
              <a:t>+ F10</a:t>
            </a:r>
            <a:r>
              <a:rPr lang="zh-CN" altLang="en-US" sz="2400" dirty="0">
                <a:latin typeface="微软雅黑" panose="020B0503020204020204" pitchFamily="34" charset="-122"/>
                <a:ea typeface="微软雅黑" panose="020B0503020204020204" pitchFamily="34" charset="-122"/>
              </a:rPr>
              <a:t>也可以运行程序。</a:t>
            </a:r>
          </a:p>
        </p:txBody>
      </p:sp>
      <p:pic>
        <p:nvPicPr>
          <p:cNvPr id="19458" name="Picture 2" descr="https://uploader.shimo.im/f/cVL9jJB9WLc5atXk.png!thumbnai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03118" y="1630883"/>
            <a:ext cx="5181600" cy="4257675"/>
          </a:xfrm>
          <a:prstGeom prst="rect">
            <a:avLst/>
          </a:prstGeom>
          <a:noFill/>
          <a:extLst>
            <a:ext uri="{909E8E84-426E-40DD-AFC4-6F175D3DCCD1}">
              <a14:hiddenFill xmlns:a14="http://schemas.microsoft.com/office/drawing/2010/main">
                <a:solidFill>
                  <a:srgbClr val="FFFFFF"/>
                </a:solidFill>
              </a14:hiddenFill>
            </a:ext>
          </a:extLst>
        </p:spPr>
      </p:pic>
      <p:pic>
        <p:nvPicPr>
          <p:cNvPr id="19462" name="Picture 6" descr="https://uploader.shimo.im/f/H6LeBAtrEOMXezEC.png!original"/>
          <p:cNvPicPr>
            <a:picLocks noChangeAspect="1" noChangeArrowheads="1"/>
          </p:cNvPicPr>
          <p:nvPr/>
        </p:nvPicPr>
        <p:blipFill rotWithShape="1">
          <a:blip r:embed="rId3">
            <a:extLst>
              <a:ext uri="{28A0092B-C50C-407E-A947-70E740481C1C}">
                <a14:useLocalDpi xmlns:a14="http://schemas.microsoft.com/office/drawing/2010/main" val="0"/>
              </a:ext>
            </a:extLst>
          </a:blip>
          <a:srcRect r="44598" b="66040"/>
          <a:stretch/>
        </p:blipFill>
        <p:spPr bwMode="auto">
          <a:xfrm>
            <a:off x="838200" y="1713353"/>
            <a:ext cx="4100286" cy="967174"/>
          </a:xfrm>
          <a:prstGeom prst="rect">
            <a:avLst/>
          </a:prstGeom>
          <a:noFill/>
          <a:extLst>
            <a:ext uri="{909E8E84-426E-40DD-AFC4-6F175D3DCCD1}">
              <a14:hiddenFill xmlns:a14="http://schemas.microsoft.com/office/drawing/2010/main">
                <a:solidFill>
                  <a:srgbClr val="FFFFFF"/>
                </a:solidFill>
              </a14:hiddenFill>
            </a:ext>
          </a:extLst>
        </p:spPr>
      </p:pic>
      <p:pic>
        <p:nvPicPr>
          <p:cNvPr id="19464" name="Picture 8" descr="https://uploader.shimo.im/f/o4wd5EjTTO4xINQq.png!original"/>
          <p:cNvPicPr>
            <a:picLocks noChangeAspect="1" noChangeArrowheads="1"/>
          </p:cNvPicPr>
          <p:nvPr/>
        </p:nvPicPr>
        <p:blipFill rotWithShape="1">
          <a:blip r:embed="rId4">
            <a:extLst>
              <a:ext uri="{28A0092B-C50C-407E-A947-70E740481C1C}">
                <a14:useLocalDpi xmlns:a14="http://schemas.microsoft.com/office/drawing/2010/main" val="0"/>
              </a:ext>
            </a:extLst>
          </a:blip>
          <a:srcRect b="22609"/>
          <a:stretch/>
        </p:blipFill>
        <p:spPr bwMode="auto">
          <a:xfrm>
            <a:off x="1579562" y="4259647"/>
            <a:ext cx="2121581" cy="4004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93886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838200" y="1714281"/>
            <a:ext cx="10515600" cy="4154984"/>
          </a:xfrm>
          <a:prstGeom prst="rect">
            <a:avLst/>
          </a:prstGeom>
        </p:spPr>
        <p:txBody>
          <a:bodyPr wrap="square">
            <a:spAutoFit/>
          </a:bodyPr>
          <a:lstStyle/>
          <a:p>
            <a:r>
              <a:rPr lang="en-US" altLang="zh-CN" sz="2400" b="1" dirty="0">
                <a:latin typeface="微软雅黑" panose="020B0503020204020204" pitchFamily="34" charset="-122"/>
                <a:ea typeface="微软雅黑" panose="020B0503020204020204" pitchFamily="34" charset="-122"/>
              </a:rPr>
              <a:t>1.2.3 </a:t>
            </a:r>
            <a:r>
              <a:rPr lang="en-US" altLang="zh-CN" sz="2400" b="1" dirty="0" err="1">
                <a:latin typeface="微软雅黑" panose="020B0503020204020204" pitchFamily="34" charset="-122"/>
                <a:ea typeface="微软雅黑" panose="020B0503020204020204" pitchFamily="34" charset="-122"/>
              </a:rPr>
              <a:t>Jupyter</a:t>
            </a:r>
            <a:r>
              <a:rPr lang="en-US" altLang="zh-CN" sz="2400" b="1" dirty="0">
                <a:latin typeface="微软雅黑" panose="020B0503020204020204" pitchFamily="34" charset="-122"/>
                <a:ea typeface="微软雅黑" panose="020B0503020204020204" pitchFamily="34" charset="-122"/>
              </a:rPr>
              <a:t> Notebook</a:t>
            </a:r>
            <a:r>
              <a:rPr lang="zh-CN" altLang="en-US" sz="2400" b="1" dirty="0" smtClean="0">
                <a:latin typeface="微软雅黑" panose="020B0503020204020204" pitchFamily="34" charset="-122"/>
                <a:ea typeface="微软雅黑" panose="020B0503020204020204" pitchFamily="34" charset="-122"/>
              </a:rPr>
              <a:t>使用</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err="1">
                <a:latin typeface="微软雅黑" panose="020B0503020204020204" pitchFamily="34" charset="-122"/>
                <a:ea typeface="微软雅黑" panose="020B0503020204020204" pitchFamily="34" charset="-122"/>
              </a:rPr>
              <a:t>Jupyter</a:t>
            </a:r>
            <a:r>
              <a:rPr lang="en-US" altLang="zh-CN" sz="2400" dirty="0">
                <a:latin typeface="微软雅黑" panose="020B0503020204020204" pitchFamily="34" charset="-122"/>
                <a:ea typeface="微软雅黑" panose="020B0503020204020204" pitchFamily="34" charset="-122"/>
              </a:rPr>
              <a:t> Notebook</a:t>
            </a:r>
            <a:r>
              <a:rPr lang="zh-CN" altLang="en-US" sz="2400" dirty="0">
                <a:latin typeface="微软雅黑" panose="020B0503020204020204" pitchFamily="34" charset="-122"/>
                <a:ea typeface="微软雅黑" panose="020B0503020204020204" pitchFamily="34" charset="-122"/>
              </a:rPr>
              <a:t>是</a:t>
            </a:r>
            <a:r>
              <a:rPr lang="en-US" altLang="zh-CN" sz="2400" dirty="0">
                <a:latin typeface="微软雅黑" panose="020B0503020204020204" pitchFamily="34" charset="-122"/>
                <a:ea typeface="微软雅黑" panose="020B0503020204020204" pitchFamily="34" charset="-122"/>
              </a:rPr>
              <a:t>Anaconda</a:t>
            </a:r>
            <a:r>
              <a:rPr lang="zh-CN" altLang="en-US" sz="2400" dirty="0">
                <a:latin typeface="微软雅黑" panose="020B0503020204020204" pitchFamily="34" charset="-122"/>
                <a:ea typeface="微软雅黑" panose="020B0503020204020204" pitchFamily="34" charset="-122"/>
              </a:rPr>
              <a:t>自带的一款非常不错的代码编辑软件，其的优点在于：</a:t>
            </a:r>
          </a:p>
          <a:p>
            <a:r>
              <a:rPr lang="en-US" altLang="zh-CN" sz="2400" dirty="0" smtClean="0">
                <a:latin typeface="微软雅黑" panose="020B0503020204020204" pitchFamily="34" charset="-122"/>
                <a:ea typeface="微软雅黑" panose="020B0503020204020204" pitchFamily="34" charset="-122"/>
              </a:rPr>
              <a:t>1</a:t>
            </a:r>
            <a:r>
              <a:rPr lang="en-US" altLang="zh-CN" sz="2400" dirty="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可以</a:t>
            </a:r>
            <a:r>
              <a:rPr lang="zh-CN" altLang="en-US" sz="2400" dirty="0">
                <a:latin typeface="微软雅黑" panose="020B0503020204020204" pitchFamily="34" charset="-122"/>
                <a:ea typeface="微软雅黑" panose="020B0503020204020204" pitchFamily="34" charset="-122"/>
              </a:rPr>
              <a:t>非常方便的进行代码分块</a:t>
            </a:r>
            <a:r>
              <a:rPr lang="zh-CN" altLang="en-US" sz="2400" dirty="0" smtClean="0">
                <a:latin typeface="微软雅黑" panose="020B0503020204020204" pitchFamily="34" charset="-122"/>
                <a:ea typeface="微软雅黑" panose="020B0503020204020204" pitchFamily="34" charset="-122"/>
              </a:rPr>
              <a:t>运行</a:t>
            </a:r>
            <a:endParaRPr lang="zh-CN" altLang="en-US" sz="2400" dirty="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2</a:t>
            </a:r>
            <a:r>
              <a:rPr lang="en-US" altLang="zh-CN" sz="2400" dirty="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运行</a:t>
            </a:r>
            <a:r>
              <a:rPr lang="zh-CN" altLang="en-US" sz="2400" dirty="0">
                <a:latin typeface="微软雅黑" panose="020B0503020204020204" pitchFamily="34" charset="-122"/>
                <a:ea typeface="微软雅黑" panose="020B0503020204020204" pitchFamily="34" charset="-122"/>
              </a:rPr>
              <a:t>的结果可以自动保存，不需要之后重复运行</a:t>
            </a:r>
            <a:r>
              <a:rPr lang="zh-CN" altLang="en-US" sz="2400" dirty="0" smtClean="0">
                <a:latin typeface="微软雅黑" panose="020B0503020204020204" pitchFamily="34" charset="-122"/>
                <a:ea typeface="微软雅黑" panose="020B0503020204020204" pitchFamily="34" charset="-122"/>
              </a:rPr>
              <a:t>代码</a:t>
            </a:r>
            <a:endParaRPr lang="zh-CN" altLang="en-US" sz="2400" dirty="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3</a:t>
            </a:r>
            <a:r>
              <a:rPr lang="en-US" altLang="zh-CN" sz="2400" dirty="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可以</a:t>
            </a:r>
            <a:r>
              <a:rPr lang="zh-CN" altLang="en-US" sz="2400" dirty="0">
                <a:latin typeface="微软雅黑" panose="020B0503020204020204" pitchFamily="34" charset="-122"/>
                <a:ea typeface="微软雅黑" panose="020B0503020204020204" pitchFamily="34" charset="-122"/>
              </a:rPr>
              <a:t>直接在这个在单个模块中打印数据进行查看，非常方便代码调试，</a:t>
            </a:r>
            <a:r>
              <a:rPr lang="zh-CN" altLang="en-US" sz="2400" dirty="0" smtClean="0">
                <a:latin typeface="微软雅黑" panose="020B0503020204020204" pitchFamily="34" charset="-122"/>
                <a:ea typeface="微软雅黑" panose="020B0503020204020204" pitchFamily="34" charset="-122"/>
              </a:rPr>
              <a:t>所以它</a:t>
            </a:r>
            <a:r>
              <a:rPr lang="zh-CN" altLang="en-US" sz="2400" dirty="0">
                <a:latin typeface="微软雅黑" panose="020B0503020204020204" pitchFamily="34" charset="-122"/>
                <a:ea typeface="微软雅黑" panose="020B0503020204020204" pitchFamily="34" charset="-122"/>
              </a:rPr>
              <a:t>在机器学习这种常和数据打交道的过程中是很有帮助</a:t>
            </a:r>
            <a:r>
              <a:rPr lang="zh-CN" altLang="en-US" sz="2400" dirty="0" smtClean="0">
                <a:latin typeface="微软雅黑" panose="020B0503020204020204" pitchFamily="34" charset="-122"/>
                <a:ea typeface="微软雅黑" panose="020B0503020204020204" pitchFamily="34" charset="-122"/>
              </a:rPr>
              <a:t>的</a:t>
            </a:r>
            <a:endParaRPr lang="zh-CN" altLang="en-US" sz="2400" dirty="0">
              <a:latin typeface="微软雅黑" panose="020B0503020204020204" pitchFamily="34" charset="-122"/>
              <a:ea typeface="微软雅黑" panose="020B0503020204020204" pitchFamily="34" charset="-122"/>
            </a:endParaRPr>
          </a:p>
          <a:p>
            <a:r>
              <a:rPr lang="en-US" altLang="zh-CN" sz="2400" dirty="0">
                <a:latin typeface="微软雅黑" panose="020B0503020204020204" pitchFamily="34" charset="-122"/>
                <a:ea typeface="微软雅黑" panose="020B0503020204020204" pitchFamily="34" charset="-122"/>
              </a:rPr>
              <a:t>4.</a:t>
            </a:r>
            <a:r>
              <a:rPr lang="zh-CN" altLang="en-US" sz="2400" dirty="0">
                <a:latin typeface="微软雅黑" panose="020B0503020204020204" pitchFamily="34" charset="-122"/>
                <a:ea typeface="微软雅黑" panose="020B0503020204020204" pitchFamily="34" charset="-122"/>
              </a:rPr>
              <a:t>因为是</a:t>
            </a:r>
            <a:r>
              <a:rPr lang="en-US" altLang="zh-CN" sz="2400" dirty="0">
                <a:latin typeface="微软雅黑" panose="020B0503020204020204" pitchFamily="34" charset="-122"/>
                <a:ea typeface="微软雅黑" panose="020B0503020204020204" pitchFamily="34" charset="-122"/>
              </a:rPr>
              <a:t>Anaconda</a:t>
            </a:r>
            <a:r>
              <a:rPr lang="zh-CN" altLang="en-US" sz="2400" dirty="0">
                <a:latin typeface="微软雅黑" panose="020B0503020204020204" pitchFamily="34" charset="-122"/>
                <a:ea typeface="微软雅黑" panose="020B0503020204020204" pitchFamily="34" charset="-122"/>
              </a:rPr>
              <a:t>自带的编辑器，所以无需配置</a:t>
            </a:r>
            <a:r>
              <a:rPr lang="zh-CN" altLang="en-US" sz="2400" dirty="0" smtClean="0">
                <a:latin typeface="微软雅黑" panose="020B0503020204020204" pitchFamily="34" charset="-122"/>
                <a:ea typeface="微软雅黑" panose="020B0503020204020204" pitchFamily="34" charset="-122"/>
              </a:rPr>
              <a:t>环境</a:t>
            </a:r>
            <a:endParaRPr lang="zh-CN" altLang="en-US" sz="2400" dirty="0">
              <a:latin typeface="微软雅黑" panose="020B0503020204020204" pitchFamily="34" charset="-122"/>
              <a:ea typeface="微软雅黑" panose="020B0503020204020204" pitchFamily="34" charset="-122"/>
            </a:endParaRPr>
          </a:p>
          <a:p>
            <a:r>
              <a:rPr lang="en-US" altLang="zh-CN" sz="2400" dirty="0">
                <a:latin typeface="微软雅黑" panose="020B0503020204020204" pitchFamily="34" charset="-122"/>
                <a:ea typeface="微软雅黑" panose="020B0503020204020204" pitchFamily="34" charset="-122"/>
              </a:rPr>
              <a:t>5.</a:t>
            </a:r>
            <a:r>
              <a:rPr lang="zh-CN" altLang="en-US" sz="2400" dirty="0">
                <a:latin typeface="微软雅黑" panose="020B0503020204020204" pitchFamily="34" charset="-122"/>
                <a:ea typeface="微软雅黑" panose="020B0503020204020204" pitchFamily="34" charset="-122"/>
              </a:rPr>
              <a:t>相较于</a:t>
            </a:r>
            <a:r>
              <a:rPr lang="en-US" altLang="zh-CN" sz="2400" dirty="0" err="1">
                <a:latin typeface="微软雅黑" panose="020B0503020204020204" pitchFamily="34" charset="-122"/>
                <a:ea typeface="微软雅黑" panose="020B0503020204020204" pitchFamily="34" charset="-122"/>
              </a:rPr>
              <a:t>Pycharm</a:t>
            </a:r>
            <a:r>
              <a:rPr lang="zh-CN" altLang="en-US" sz="2400" dirty="0">
                <a:latin typeface="微软雅黑" panose="020B0503020204020204" pitchFamily="34" charset="-122"/>
                <a:ea typeface="微软雅黑" panose="020B0503020204020204" pitchFamily="34" charset="-122"/>
              </a:rPr>
              <a:t>而言，</a:t>
            </a:r>
            <a:r>
              <a:rPr lang="en-US" altLang="zh-CN" sz="2400" dirty="0" err="1">
                <a:latin typeface="微软雅黑" panose="020B0503020204020204" pitchFamily="34" charset="-122"/>
                <a:ea typeface="微软雅黑" panose="020B0503020204020204" pitchFamily="34" charset="-122"/>
              </a:rPr>
              <a:t>Jupyter</a:t>
            </a:r>
            <a:r>
              <a:rPr lang="en-US" altLang="zh-CN" sz="2400" dirty="0">
                <a:latin typeface="微软雅黑" panose="020B0503020204020204" pitchFamily="34" charset="-122"/>
                <a:ea typeface="微软雅黑" panose="020B0503020204020204" pitchFamily="34" charset="-122"/>
              </a:rPr>
              <a:t> Notebook</a:t>
            </a:r>
            <a:r>
              <a:rPr lang="zh-CN" altLang="en-US" sz="2400" dirty="0">
                <a:latin typeface="微软雅黑" panose="020B0503020204020204" pitchFamily="34" charset="-122"/>
                <a:ea typeface="微软雅黑" panose="020B0503020204020204" pitchFamily="34" charset="-122"/>
              </a:rPr>
              <a:t>的打开速度非常快，不过其自动查错及界面美观稍弱于</a:t>
            </a:r>
            <a:r>
              <a:rPr lang="en-US" altLang="zh-CN" sz="2400" dirty="0" err="1" smtClean="0">
                <a:latin typeface="微软雅黑" panose="020B0503020204020204" pitchFamily="34" charset="-122"/>
                <a:ea typeface="微软雅黑" panose="020B0503020204020204" pitchFamily="34" charset="-122"/>
              </a:rPr>
              <a:t>Pycharm</a:t>
            </a:r>
            <a:endParaRPr lang="zh-CN" altLang="en-US" sz="2400" dirty="0">
              <a:latin typeface="微软雅黑" panose="020B0503020204020204" pitchFamily="34" charset="-122"/>
              <a:ea typeface="微软雅黑" panose="020B0503020204020204" pitchFamily="34" charset="-122"/>
            </a:endParaRPr>
          </a:p>
          <a:p>
            <a:endParaRPr lang="en-US" altLang="zh-CN" sz="2400" b="1" dirty="0" smtClean="0">
              <a:latin typeface="微软雅黑" panose="020B0503020204020204" pitchFamily="34" charset="-122"/>
              <a:ea typeface="微软雅黑" panose="020B0503020204020204" pitchFamily="34" charset="-122"/>
            </a:endParaRPr>
          </a:p>
        </p:txBody>
      </p:sp>
      <p:sp>
        <p:nvSpPr>
          <p:cNvPr id="4" name="标题 1"/>
          <p:cNvSpPr txBox="1">
            <a:spLocks/>
          </p:cNvSpPr>
          <p:nvPr/>
        </p:nvSpPr>
        <p:spPr>
          <a:xfrm>
            <a:off x="3034847" y="481240"/>
            <a:ext cx="6122307" cy="1028245"/>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4800" b="1" smtClean="0">
                <a:latin typeface="微软雅黑" panose="020B0503020204020204" pitchFamily="34" charset="-122"/>
                <a:ea typeface="微软雅黑" panose="020B0503020204020204" pitchFamily="34" charset="-122"/>
              </a:rPr>
              <a:t>1.2 Python</a:t>
            </a:r>
            <a:r>
              <a:rPr lang="zh-CN" altLang="en-US" sz="4800" b="1" smtClean="0">
                <a:latin typeface="微软雅黑" panose="020B0503020204020204" pitchFamily="34" charset="-122"/>
                <a:ea typeface="微软雅黑" panose="020B0503020204020204" pitchFamily="34" charset="-122"/>
              </a:rPr>
              <a:t>环境部署</a:t>
            </a:r>
            <a:endParaRPr lang="zh-CN" altLang="en-US" sz="4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955002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15407" y="481240"/>
            <a:ext cx="8703128" cy="1028245"/>
          </a:xfrm>
        </p:spPr>
        <p:txBody>
          <a:bodyPr>
            <a:noAutofit/>
          </a:bodyPr>
          <a:lstStyle/>
          <a:p>
            <a:r>
              <a:rPr lang="en-US" altLang="zh-CN" sz="4800" b="1" dirty="0">
                <a:latin typeface="微软雅黑" panose="020B0503020204020204" pitchFamily="34" charset="-122"/>
                <a:ea typeface="微软雅黑" panose="020B0503020204020204" pitchFamily="34" charset="-122"/>
              </a:rPr>
              <a:t>1.1 </a:t>
            </a:r>
            <a:r>
              <a:rPr lang="zh-CN" altLang="en-US" sz="4800" b="1" dirty="0">
                <a:latin typeface="微软雅黑" panose="020B0503020204020204" pitchFamily="34" charset="-122"/>
                <a:ea typeface="微软雅黑" panose="020B0503020204020204" pitchFamily="34" charset="-122"/>
              </a:rPr>
              <a:t>大数据分析与机器学习概述</a:t>
            </a:r>
            <a:endParaRPr lang="zh-CN" altLang="en-US" sz="4800"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838200" y="1640114"/>
            <a:ext cx="10515600" cy="4536849"/>
          </a:xfrm>
        </p:spPr>
        <p:txBody>
          <a:bodyPr>
            <a:normAutofit/>
          </a:bodyPr>
          <a:lstStyle/>
          <a:p>
            <a:pPr marL="0" indent="0">
              <a:buNone/>
            </a:pPr>
            <a:r>
              <a:rPr lang="en-US" altLang="zh-CN" sz="2400" b="1" dirty="0">
                <a:latin typeface="微软雅黑" panose="020B0503020204020204" pitchFamily="34" charset="-122"/>
                <a:ea typeface="微软雅黑" panose="020B0503020204020204" pitchFamily="34" charset="-122"/>
              </a:rPr>
              <a:t>1.1.1 </a:t>
            </a:r>
            <a:r>
              <a:rPr lang="zh-CN" altLang="en-US" sz="2400" b="1" dirty="0">
                <a:latin typeface="微软雅黑" panose="020B0503020204020204" pitchFamily="34" charset="-122"/>
                <a:ea typeface="微软雅黑" panose="020B0503020204020204" pitchFamily="34" charset="-122"/>
              </a:rPr>
              <a:t>大数据分析与机器学习的应用领域</a:t>
            </a:r>
          </a:p>
          <a:p>
            <a:pPr marL="0" indent="0">
              <a:buNone/>
            </a:pPr>
            <a:r>
              <a:rPr lang="zh-CN" altLang="en-US" sz="2400" dirty="0">
                <a:latin typeface="微软雅黑" panose="020B0503020204020204" pitchFamily="34" charset="-122"/>
                <a:ea typeface="微软雅黑" panose="020B0503020204020204" pitchFamily="34" charset="-122"/>
              </a:rPr>
              <a:t>除了在围棋领域，大数据分析在很多别的领域也有很大的应用空间。信息时代，我们每天接触的就是海量的数据，通过人力在这海量的数据中寻找规律有很大的局限性，而通过机器学习的手段来进行大数据分析则可以高效、快速地对数据进行分析并提炼规律。</a:t>
            </a:r>
          </a:p>
          <a:p>
            <a:pPr marL="0" indent="0">
              <a:buNone/>
            </a:pPr>
            <a:endParaRPr lang="en-US" altLang="zh-CN" sz="2400" dirty="0" smtClean="0">
              <a:latin typeface="微软雅黑" panose="020B0503020204020204" pitchFamily="34" charset="-122"/>
              <a:ea typeface="微软雅黑" panose="020B0503020204020204" pitchFamily="34" charset="-122"/>
            </a:endParaRPr>
          </a:p>
          <a:p>
            <a:pPr marL="0" indent="0">
              <a:buNone/>
            </a:pPr>
            <a:r>
              <a:rPr lang="zh-CN" altLang="en-US" sz="2400" dirty="0">
                <a:latin typeface="微软雅黑" panose="020B0503020204020204" pitchFamily="34" charset="-122"/>
                <a:ea typeface="微软雅黑" panose="020B0503020204020204" pitchFamily="34" charset="-122"/>
              </a:rPr>
              <a:t>我们通过下面来简单介绍下大数据分析与机器学习在</a:t>
            </a:r>
            <a:r>
              <a:rPr lang="en-US" altLang="zh-CN" sz="2400" dirty="0">
                <a:latin typeface="微软雅黑" panose="020B0503020204020204" pitchFamily="34" charset="-122"/>
                <a:ea typeface="微软雅黑" panose="020B0503020204020204" pitchFamily="34" charset="-122"/>
              </a:rPr>
              <a:t>8</a:t>
            </a:r>
            <a:r>
              <a:rPr lang="zh-CN" altLang="en-US" sz="2400" dirty="0">
                <a:latin typeface="微软雅黑" panose="020B0503020204020204" pitchFamily="34" charset="-122"/>
                <a:ea typeface="微软雅黑" panose="020B0503020204020204" pitchFamily="34" charset="-122"/>
              </a:rPr>
              <a:t>大领域的应用，其中大部分案例我们将在之后的章节中进行实例讲解</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pPr marL="0" indent="0">
              <a:buNone/>
            </a:pPr>
            <a:r>
              <a:rPr lang="zh-CN" altLang="en-US" sz="2400" b="1" dirty="0" smtClean="0">
                <a:latin typeface="微软雅黑" panose="020B0503020204020204" pitchFamily="34" charset="-122"/>
                <a:ea typeface="微软雅黑" panose="020B0503020204020204" pitchFamily="34" charset="-122"/>
              </a:rPr>
              <a:t>注意点：</a:t>
            </a:r>
            <a:r>
              <a:rPr lang="zh-CN" altLang="en-US" sz="2400" dirty="0" smtClean="0">
                <a:latin typeface="微软雅黑" panose="020B0503020204020204" pitchFamily="34" charset="-122"/>
                <a:ea typeface="微软雅黑" panose="020B0503020204020204" pitchFamily="34" charset="-122"/>
              </a:rPr>
              <a:t>下面的</a:t>
            </a:r>
            <a:r>
              <a:rPr lang="zh-CN" altLang="en-US" sz="2400" dirty="0">
                <a:latin typeface="微软雅黑" panose="020B0503020204020204" pitchFamily="34" charset="-122"/>
                <a:ea typeface="微软雅黑" panose="020B0503020204020204" pitchFamily="34" charset="-122"/>
              </a:rPr>
              <a:t>案例只是作为一个展示，在实际应用中，大数据分析与机器学习还有很多应用场景。虽然不同行业的应用场景不同，但是其原理都是想通的，等学习完之后的章节，相信大家会对这些案例有个更加清晰的认知。</a:t>
            </a:r>
            <a:endParaRPr lang="en-US" altLang="zh-CN" sz="2400" dirty="0">
              <a:latin typeface="微软雅黑" panose="020B0503020204020204" pitchFamily="34" charset="-122"/>
              <a:ea typeface="微软雅黑" panose="020B0503020204020204" pitchFamily="34" charset="-122"/>
            </a:endParaRPr>
          </a:p>
          <a:p>
            <a:pPr marL="0" indent="0">
              <a:buNone/>
            </a:pP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4429433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838200" y="1714281"/>
            <a:ext cx="10515600" cy="3046988"/>
          </a:xfrm>
          <a:prstGeom prst="rect">
            <a:avLst/>
          </a:prstGeom>
        </p:spPr>
        <p:txBody>
          <a:bodyPr wrap="square">
            <a:spAutoFit/>
          </a:bodyPr>
          <a:lstStyle/>
          <a:p>
            <a:r>
              <a:rPr lang="en-US" altLang="zh-CN" sz="2400" b="1" dirty="0">
                <a:latin typeface="微软雅黑" panose="020B0503020204020204" pitchFamily="34" charset="-122"/>
                <a:ea typeface="微软雅黑" panose="020B0503020204020204" pitchFamily="34" charset="-122"/>
              </a:rPr>
              <a:t>1.2.3 </a:t>
            </a:r>
            <a:r>
              <a:rPr lang="en-US" altLang="zh-CN" sz="2400" b="1" dirty="0" err="1">
                <a:latin typeface="微软雅黑" panose="020B0503020204020204" pitchFamily="34" charset="-122"/>
                <a:ea typeface="微软雅黑" panose="020B0503020204020204" pitchFamily="34" charset="-122"/>
              </a:rPr>
              <a:t>Jupyter</a:t>
            </a:r>
            <a:r>
              <a:rPr lang="en-US" altLang="zh-CN" sz="2400" b="1" dirty="0">
                <a:latin typeface="微软雅黑" panose="020B0503020204020204" pitchFamily="34" charset="-122"/>
                <a:ea typeface="微软雅黑" panose="020B0503020204020204" pitchFamily="34" charset="-122"/>
              </a:rPr>
              <a:t> Notebook</a:t>
            </a:r>
            <a:r>
              <a:rPr lang="zh-CN" altLang="en-US" sz="2400" b="1" dirty="0" smtClean="0">
                <a:latin typeface="微软雅黑" panose="020B0503020204020204" pitchFamily="34" charset="-122"/>
                <a:ea typeface="微软雅黑" panose="020B0503020204020204" pitchFamily="34" charset="-122"/>
              </a:rPr>
              <a:t>使用</a:t>
            </a:r>
            <a:endParaRPr lang="en-US" altLang="zh-CN" sz="2400" b="1" dirty="0" smtClean="0">
              <a:latin typeface="微软雅黑" panose="020B0503020204020204" pitchFamily="34" charset="-122"/>
              <a:ea typeface="微软雅黑" panose="020B0503020204020204" pitchFamily="34" charset="-122"/>
            </a:endParaRPr>
          </a:p>
          <a:p>
            <a:endParaRPr lang="en-US" altLang="zh-CN" sz="2400" b="1" dirty="0" smtClean="0">
              <a:latin typeface="微软雅黑" panose="020B0503020204020204" pitchFamily="34" charset="-122"/>
              <a:ea typeface="微软雅黑" panose="020B0503020204020204" pitchFamily="34" charset="-122"/>
            </a:endParaRPr>
          </a:p>
          <a:p>
            <a:r>
              <a:rPr lang="en-US" altLang="zh-CN" sz="2400" b="1" dirty="0">
                <a:latin typeface="微软雅黑" panose="020B0503020204020204" pitchFamily="34" charset="-122"/>
                <a:ea typeface="微软雅黑" panose="020B0503020204020204" pitchFamily="34" charset="-122"/>
              </a:rPr>
              <a:t>1.</a:t>
            </a:r>
            <a:r>
              <a:rPr lang="zh-CN" altLang="en-US" sz="2400" b="1" dirty="0">
                <a:latin typeface="微软雅黑" panose="020B0503020204020204" pitchFamily="34" charset="-122"/>
                <a:ea typeface="微软雅黑" panose="020B0503020204020204" pitchFamily="34" charset="-122"/>
              </a:rPr>
              <a:t>打开和查看</a:t>
            </a:r>
            <a:r>
              <a:rPr lang="en-US" altLang="zh-CN" sz="2400" b="1" dirty="0" err="1">
                <a:latin typeface="微软雅黑" panose="020B0503020204020204" pitchFamily="34" charset="-122"/>
                <a:ea typeface="微软雅黑" panose="020B0503020204020204" pitchFamily="34" charset="-122"/>
              </a:rPr>
              <a:t>Jupyter</a:t>
            </a:r>
            <a:r>
              <a:rPr lang="en-US" altLang="zh-CN" sz="2400" b="1" dirty="0">
                <a:latin typeface="微软雅黑" panose="020B0503020204020204" pitchFamily="34" charset="-122"/>
                <a:ea typeface="微软雅黑" panose="020B0503020204020204" pitchFamily="34" charset="-122"/>
              </a:rPr>
              <a:t> </a:t>
            </a:r>
            <a:r>
              <a:rPr lang="en-US" altLang="zh-CN" sz="2400" b="1" dirty="0" smtClean="0">
                <a:latin typeface="微软雅黑" panose="020B0503020204020204" pitchFamily="34" charset="-122"/>
                <a:ea typeface="微软雅黑" panose="020B0503020204020204" pitchFamily="34" charset="-122"/>
              </a:rPr>
              <a:t>Notebook</a:t>
            </a:r>
          </a:p>
          <a:p>
            <a:endParaRPr lang="en-US" altLang="zh-CN" sz="2400" b="1"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第一次接触</a:t>
            </a:r>
            <a:r>
              <a:rPr lang="en-US" altLang="zh-CN" sz="2400" dirty="0" err="1">
                <a:latin typeface="微软雅黑" panose="020B0503020204020204" pitchFamily="34" charset="-122"/>
                <a:ea typeface="微软雅黑" panose="020B0503020204020204" pitchFamily="34" charset="-122"/>
              </a:rPr>
              <a:t>Jupyter</a:t>
            </a:r>
            <a:r>
              <a:rPr lang="en-US" altLang="zh-CN" sz="2400" dirty="0">
                <a:latin typeface="微软雅黑" panose="020B0503020204020204" pitchFamily="34" charset="-122"/>
                <a:ea typeface="微软雅黑" panose="020B0503020204020204" pitchFamily="34" charset="-122"/>
              </a:rPr>
              <a:t> Notebook</a:t>
            </a:r>
            <a:r>
              <a:rPr lang="zh-CN" altLang="en-US" sz="2400" dirty="0">
                <a:latin typeface="微软雅黑" panose="020B0503020204020204" pitchFamily="34" charset="-122"/>
                <a:ea typeface="微软雅黑" panose="020B0503020204020204" pitchFamily="34" charset="-122"/>
              </a:rPr>
              <a:t>的时候，会感觉其打开方式相较于</a:t>
            </a:r>
            <a:r>
              <a:rPr lang="en-US" altLang="zh-CN" sz="2400" dirty="0" err="1">
                <a:latin typeface="微软雅黑" panose="020B0503020204020204" pitchFamily="34" charset="-122"/>
                <a:ea typeface="微软雅黑" panose="020B0503020204020204" pitchFamily="34" charset="-122"/>
              </a:rPr>
              <a:t>Pycharm</a:t>
            </a:r>
            <a:r>
              <a:rPr lang="zh-CN" altLang="en-US" sz="2400" dirty="0">
                <a:latin typeface="微软雅黑" panose="020B0503020204020204" pitchFamily="34" charset="-122"/>
                <a:ea typeface="微软雅黑" panose="020B0503020204020204" pitchFamily="34" charset="-122"/>
              </a:rPr>
              <a:t>直接点击</a:t>
            </a:r>
            <a:r>
              <a:rPr lang="en-US" altLang="zh-CN" sz="2400" dirty="0">
                <a:latin typeface="微软雅黑" panose="020B0503020204020204" pitchFamily="34" charset="-122"/>
                <a:ea typeface="微软雅黑" panose="020B0503020204020204" pitchFamily="34" charset="-122"/>
              </a:rPr>
              <a:t>Python</a:t>
            </a:r>
            <a:r>
              <a:rPr lang="zh-CN" altLang="en-US" sz="2400" dirty="0">
                <a:latin typeface="微软雅黑" panose="020B0503020204020204" pitchFamily="34" charset="-122"/>
                <a:ea typeface="微软雅黑" panose="020B0503020204020204" pitchFamily="34" charset="-122"/>
              </a:rPr>
              <a:t>文件即可打开会显得稍微麻烦一点，不过其打开速度非常快，熟悉之后便能方便的使用。这里首先来讲解如何来打开以及查看</a:t>
            </a:r>
            <a:r>
              <a:rPr lang="en-US" altLang="zh-CN" sz="2400" dirty="0" err="1">
                <a:latin typeface="微软雅黑" panose="020B0503020204020204" pitchFamily="34" charset="-122"/>
                <a:ea typeface="微软雅黑" panose="020B0503020204020204" pitchFamily="34" charset="-122"/>
              </a:rPr>
              <a:t>Jupyter</a:t>
            </a:r>
            <a:r>
              <a:rPr lang="en-US" altLang="zh-CN" sz="2400" dirty="0">
                <a:latin typeface="微软雅黑" panose="020B0503020204020204" pitchFamily="34" charset="-122"/>
                <a:ea typeface="微软雅黑" panose="020B0503020204020204" pitchFamily="34" charset="-122"/>
              </a:rPr>
              <a:t> Notebook</a:t>
            </a:r>
            <a:r>
              <a:rPr lang="zh-CN" altLang="en-US" sz="2400" dirty="0">
                <a:latin typeface="微软雅黑" panose="020B0503020204020204" pitchFamily="34" charset="-122"/>
                <a:ea typeface="微软雅黑" panose="020B0503020204020204" pitchFamily="34" charset="-122"/>
              </a:rPr>
              <a:t>。</a:t>
            </a:r>
            <a:endParaRPr lang="en-US" altLang="zh-CN" sz="2400" b="1" dirty="0" smtClean="0">
              <a:latin typeface="微软雅黑" panose="020B0503020204020204" pitchFamily="34" charset="-122"/>
              <a:ea typeface="微软雅黑" panose="020B0503020204020204" pitchFamily="34" charset="-122"/>
            </a:endParaRPr>
          </a:p>
        </p:txBody>
      </p:sp>
      <p:sp>
        <p:nvSpPr>
          <p:cNvPr id="4" name="标题 1"/>
          <p:cNvSpPr txBox="1">
            <a:spLocks/>
          </p:cNvSpPr>
          <p:nvPr/>
        </p:nvSpPr>
        <p:spPr>
          <a:xfrm>
            <a:off x="3034847" y="481240"/>
            <a:ext cx="6122307" cy="1028245"/>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4800" b="1" smtClean="0">
                <a:latin typeface="微软雅黑" panose="020B0503020204020204" pitchFamily="34" charset="-122"/>
                <a:ea typeface="微软雅黑" panose="020B0503020204020204" pitchFamily="34" charset="-122"/>
              </a:rPr>
              <a:t>1.2 Python</a:t>
            </a:r>
            <a:r>
              <a:rPr lang="zh-CN" altLang="en-US" sz="4800" b="1" smtClean="0">
                <a:latin typeface="微软雅黑" panose="020B0503020204020204" pitchFamily="34" charset="-122"/>
                <a:ea typeface="微软雅黑" panose="020B0503020204020204" pitchFamily="34" charset="-122"/>
              </a:rPr>
              <a:t>环境部署</a:t>
            </a:r>
            <a:endParaRPr lang="zh-CN" altLang="en-US" sz="4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9948279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838200" y="1714281"/>
            <a:ext cx="10515600" cy="1938992"/>
          </a:xfrm>
          <a:prstGeom prst="rect">
            <a:avLst/>
          </a:prstGeom>
        </p:spPr>
        <p:txBody>
          <a:bodyPr wrap="square">
            <a:spAutoFit/>
          </a:bodyPr>
          <a:lstStyle/>
          <a:p>
            <a:r>
              <a:rPr lang="en-US" altLang="zh-CN" sz="2400" b="1" dirty="0">
                <a:latin typeface="微软雅黑" panose="020B0503020204020204" pitchFamily="34" charset="-122"/>
                <a:ea typeface="微软雅黑" panose="020B0503020204020204" pitchFamily="34" charset="-122"/>
              </a:rPr>
              <a:t>1.2.3 </a:t>
            </a:r>
            <a:r>
              <a:rPr lang="en-US" altLang="zh-CN" sz="2400" b="1" dirty="0" err="1">
                <a:latin typeface="微软雅黑" panose="020B0503020204020204" pitchFamily="34" charset="-122"/>
                <a:ea typeface="微软雅黑" panose="020B0503020204020204" pitchFamily="34" charset="-122"/>
              </a:rPr>
              <a:t>Jupyter</a:t>
            </a:r>
            <a:r>
              <a:rPr lang="en-US" altLang="zh-CN" sz="2400" b="1" dirty="0">
                <a:latin typeface="微软雅黑" panose="020B0503020204020204" pitchFamily="34" charset="-122"/>
                <a:ea typeface="微软雅黑" panose="020B0503020204020204" pitchFamily="34" charset="-122"/>
              </a:rPr>
              <a:t> Notebook</a:t>
            </a:r>
            <a:r>
              <a:rPr lang="zh-CN" altLang="en-US" sz="2400" b="1" dirty="0" smtClean="0">
                <a:latin typeface="微软雅黑" panose="020B0503020204020204" pitchFamily="34" charset="-122"/>
                <a:ea typeface="微软雅黑" panose="020B0503020204020204" pitchFamily="34" charset="-122"/>
              </a:rPr>
              <a:t>使用</a:t>
            </a:r>
            <a:endParaRPr lang="en-US" altLang="zh-CN" sz="2400" b="1" dirty="0" smtClean="0">
              <a:latin typeface="微软雅黑" panose="020B0503020204020204" pitchFamily="34" charset="-122"/>
              <a:ea typeface="微软雅黑" panose="020B0503020204020204" pitchFamily="34" charset="-122"/>
            </a:endParaRPr>
          </a:p>
          <a:p>
            <a:r>
              <a:rPr lang="en-US" altLang="zh-CN" sz="2400" b="1" dirty="0">
                <a:latin typeface="微软雅黑" panose="020B0503020204020204" pitchFamily="34" charset="-122"/>
                <a:ea typeface="微软雅黑" panose="020B0503020204020204" pitchFamily="34" charset="-122"/>
              </a:rPr>
              <a:t>(1) </a:t>
            </a:r>
            <a:r>
              <a:rPr lang="zh-CN" altLang="en-US" sz="2400" b="1" dirty="0">
                <a:latin typeface="微软雅黑" panose="020B0503020204020204" pitchFamily="34" charset="-122"/>
                <a:ea typeface="微软雅黑" panose="020B0503020204020204" pitchFamily="34" charset="-122"/>
              </a:rPr>
              <a:t>打开</a:t>
            </a:r>
            <a:r>
              <a:rPr lang="en-US" altLang="zh-CN" sz="2400" b="1" dirty="0">
                <a:latin typeface="微软雅黑" panose="020B0503020204020204" pitchFamily="34" charset="-122"/>
                <a:ea typeface="微软雅黑" panose="020B0503020204020204" pitchFamily="34" charset="-122"/>
              </a:rPr>
              <a:t>C</a:t>
            </a:r>
            <a:r>
              <a:rPr lang="zh-CN" altLang="en-US" sz="2400" b="1" dirty="0">
                <a:latin typeface="微软雅黑" panose="020B0503020204020204" pitchFamily="34" charset="-122"/>
                <a:ea typeface="微软雅黑" panose="020B0503020204020204" pitchFamily="34" charset="-122"/>
              </a:rPr>
              <a:t>盘环境下的</a:t>
            </a:r>
            <a:r>
              <a:rPr lang="zh-CN" altLang="en-US" sz="2400" b="1" dirty="0" smtClean="0">
                <a:latin typeface="微软雅黑" panose="020B0503020204020204" pitchFamily="34" charset="-122"/>
                <a:ea typeface="微软雅黑" panose="020B0503020204020204" pitchFamily="34" charset="-122"/>
              </a:rPr>
              <a:t>文件</a:t>
            </a:r>
            <a:endParaRPr lang="zh-CN" altLang="en-US" sz="2400" b="1" dirty="0">
              <a:latin typeface="微软雅黑" panose="020B0503020204020204" pitchFamily="34" charset="-122"/>
              <a:ea typeface="微软雅黑" panose="020B0503020204020204" pitchFamily="34" charset="-122"/>
            </a:endParaRPr>
          </a:p>
          <a:p>
            <a:r>
              <a:rPr lang="en-US" altLang="zh-CN" sz="2400" dirty="0" err="1" smtClean="0">
                <a:latin typeface="微软雅黑" panose="020B0503020204020204" pitchFamily="34" charset="-122"/>
                <a:ea typeface="微软雅黑" panose="020B0503020204020204" pitchFamily="34" charset="-122"/>
              </a:rPr>
              <a:t>Jupyter</a:t>
            </a:r>
            <a:r>
              <a:rPr lang="en-US" altLang="zh-CN" sz="2400" dirty="0" smtClean="0">
                <a:latin typeface="微软雅黑" panose="020B0503020204020204" pitchFamily="34" charset="-122"/>
                <a:ea typeface="微软雅黑" panose="020B0503020204020204" pitchFamily="34" charset="-122"/>
              </a:rPr>
              <a:t> Notebook</a:t>
            </a:r>
            <a:r>
              <a:rPr lang="zh-CN" altLang="en-US" sz="2400" dirty="0" smtClean="0">
                <a:latin typeface="微软雅黑" panose="020B0503020204020204" pitchFamily="34" charset="-122"/>
                <a:ea typeface="微软雅黑" panose="020B0503020204020204" pitchFamily="34" charset="-122"/>
              </a:rPr>
              <a:t>打开方法如下：</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电脑左下角打开</a:t>
            </a:r>
            <a:r>
              <a:rPr lang="en-US" altLang="zh-CN" sz="2400" dirty="0" smtClean="0">
                <a:latin typeface="微软雅黑" panose="020B0503020204020204" pitchFamily="34" charset="-122"/>
                <a:ea typeface="微软雅黑" panose="020B0503020204020204" pitchFamily="34" charset="-122"/>
              </a:rPr>
              <a:t>Anaconda</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点击</a:t>
            </a:r>
            <a:r>
              <a:rPr lang="en-US" altLang="zh-CN" sz="2400" dirty="0" err="1" smtClean="0">
                <a:latin typeface="微软雅黑" panose="020B0503020204020204" pitchFamily="34" charset="-122"/>
                <a:ea typeface="微软雅黑" panose="020B0503020204020204" pitchFamily="34" charset="-122"/>
              </a:rPr>
              <a:t>Jupyter</a:t>
            </a:r>
            <a:r>
              <a:rPr lang="en-US" altLang="zh-CN" sz="2400" dirty="0" smtClean="0">
                <a:latin typeface="微软雅黑" panose="020B0503020204020204" pitchFamily="34" charset="-122"/>
                <a:ea typeface="微软雅黑" panose="020B0503020204020204" pitchFamily="34" charset="-122"/>
              </a:rPr>
              <a:t> Notebook</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p:txBody>
      </p:sp>
      <p:sp>
        <p:nvSpPr>
          <p:cNvPr id="4" name="标题 1"/>
          <p:cNvSpPr txBox="1">
            <a:spLocks/>
          </p:cNvSpPr>
          <p:nvPr/>
        </p:nvSpPr>
        <p:spPr>
          <a:xfrm>
            <a:off x="3034847" y="481240"/>
            <a:ext cx="6122307" cy="1028245"/>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4800" b="1" smtClean="0">
                <a:latin typeface="微软雅黑" panose="020B0503020204020204" pitchFamily="34" charset="-122"/>
                <a:ea typeface="微软雅黑" panose="020B0503020204020204" pitchFamily="34" charset="-122"/>
              </a:rPr>
              <a:t>1.2 Python</a:t>
            </a:r>
            <a:r>
              <a:rPr lang="zh-CN" altLang="en-US" sz="4800" b="1" smtClean="0">
                <a:latin typeface="微软雅黑" panose="020B0503020204020204" pitchFamily="34" charset="-122"/>
                <a:ea typeface="微软雅黑" panose="020B0503020204020204" pitchFamily="34" charset="-122"/>
              </a:rPr>
              <a:t>环境部署</a:t>
            </a:r>
            <a:endParaRPr lang="zh-CN" altLang="en-US" sz="4800" dirty="0">
              <a:latin typeface="微软雅黑" panose="020B0503020204020204" pitchFamily="34" charset="-122"/>
              <a:ea typeface="微软雅黑" panose="020B0503020204020204" pitchFamily="34" charset="-122"/>
            </a:endParaRPr>
          </a:p>
        </p:txBody>
      </p:sp>
      <p:pic>
        <p:nvPicPr>
          <p:cNvPr id="18434" name="Picture 2" descr="https://uploader.shimo.im/f/FDECU9Sqv9MQGH1K.png!origin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32717" y="2209800"/>
            <a:ext cx="5321083" cy="38680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6758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838200" y="1365938"/>
            <a:ext cx="10515600" cy="2308324"/>
          </a:xfrm>
          <a:prstGeom prst="rect">
            <a:avLst/>
          </a:prstGeom>
        </p:spPr>
        <p:txBody>
          <a:bodyPr wrap="square">
            <a:spAutoFit/>
          </a:bodyPr>
          <a:lstStyle/>
          <a:p>
            <a:r>
              <a:rPr lang="en-US" altLang="zh-CN" sz="2400" b="1" dirty="0">
                <a:latin typeface="微软雅黑" panose="020B0503020204020204" pitchFamily="34" charset="-122"/>
                <a:ea typeface="微软雅黑" panose="020B0503020204020204" pitchFamily="34" charset="-122"/>
              </a:rPr>
              <a:t>1.2.3 </a:t>
            </a:r>
            <a:r>
              <a:rPr lang="en-US" altLang="zh-CN" sz="2400" b="1" dirty="0" err="1">
                <a:latin typeface="微软雅黑" panose="020B0503020204020204" pitchFamily="34" charset="-122"/>
                <a:ea typeface="微软雅黑" panose="020B0503020204020204" pitchFamily="34" charset="-122"/>
              </a:rPr>
              <a:t>Jupyter</a:t>
            </a:r>
            <a:r>
              <a:rPr lang="en-US" altLang="zh-CN" sz="2400" b="1" dirty="0">
                <a:latin typeface="微软雅黑" panose="020B0503020204020204" pitchFamily="34" charset="-122"/>
                <a:ea typeface="微软雅黑" panose="020B0503020204020204" pitchFamily="34" charset="-122"/>
              </a:rPr>
              <a:t> Notebook</a:t>
            </a:r>
            <a:r>
              <a:rPr lang="zh-CN" altLang="en-US" sz="2400" b="1" dirty="0" smtClean="0">
                <a:latin typeface="微软雅黑" panose="020B0503020204020204" pitchFamily="34" charset="-122"/>
                <a:ea typeface="微软雅黑" panose="020B0503020204020204" pitchFamily="34" charset="-122"/>
              </a:rPr>
              <a:t>使用</a:t>
            </a:r>
            <a:endParaRPr lang="en-US" altLang="zh-CN" sz="2400" b="1" dirty="0" smtClean="0">
              <a:latin typeface="微软雅黑" panose="020B0503020204020204" pitchFamily="34" charset="-122"/>
              <a:ea typeface="微软雅黑" panose="020B0503020204020204" pitchFamily="34" charset="-122"/>
            </a:endParaRPr>
          </a:p>
          <a:p>
            <a:r>
              <a:rPr lang="en-US" altLang="zh-CN" sz="2400" b="1" dirty="0">
                <a:latin typeface="微软雅黑" panose="020B0503020204020204" pitchFamily="34" charset="-122"/>
                <a:ea typeface="微软雅黑" panose="020B0503020204020204" pitchFamily="34" charset="-122"/>
              </a:rPr>
              <a:t>(1) </a:t>
            </a:r>
            <a:r>
              <a:rPr lang="zh-CN" altLang="en-US" sz="2400" b="1" dirty="0">
                <a:latin typeface="微软雅黑" panose="020B0503020204020204" pitchFamily="34" charset="-122"/>
                <a:ea typeface="微软雅黑" panose="020B0503020204020204" pitchFamily="34" charset="-122"/>
              </a:rPr>
              <a:t>打开</a:t>
            </a:r>
            <a:r>
              <a:rPr lang="en-US" altLang="zh-CN" sz="2400" b="1" dirty="0">
                <a:latin typeface="微软雅黑" panose="020B0503020204020204" pitchFamily="34" charset="-122"/>
                <a:ea typeface="微软雅黑" panose="020B0503020204020204" pitchFamily="34" charset="-122"/>
              </a:rPr>
              <a:t>C</a:t>
            </a:r>
            <a:r>
              <a:rPr lang="zh-CN" altLang="en-US" sz="2400" b="1" dirty="0">
                <a:latin typeface="微软雅黑" panose="020B0503020204020204" pitchFamily="34" charset="-122"/>
                <a:ea typeface="微软雅黑" panose="020B0503020204020204" pitchFamily="34" charset="-122"/>
              </a:rPr>
              <a:t>盘环境下的</a:t>
            </a:r>
            <a:r>
              <a:rPr lang="zh-CN" altLang="en-US" sz="2400" b="1" dirty="0" smtClean="0">
                <a:latin typeface="微软雅黑" panose="020B0503020204020204" pitchFamily="34" charset="-122"/>
                <a:ea typeface="微软雅黑" panose="020B0503020204020204" pitchFamily="34" charset="-122"/>
              </a:rPr>
              <a:t>文件</a:t>
            </a:r>
            <a:endParaRPr lang="zh-CN" altLang="en-US" sz="2400" b="1"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此时会在默认浏览器中打开</a:t>
            </a:r>
            <a:r>
              <a:rPr lang="en-US" altLang="zh-CN" sz="2400" dirty="0" err="1">
                <a:latin typeface="微软雅黑" panose="020B0503020204020204" pitchFamily="34" charset="-122"/>
                <a:ea typeface="微软雅黑" panose="020B0503020204020204" pitchFamily="34" charset="-122"/>
              </a:rPr>
              <a:t>Jupyter</a:t>
            </a:r>
            <a:r>
              <a:rPr lang="en-US" altLang="zh-CN" sz="2400" dirty="0">
                <a:latin typeface="微软雅黑" panose="020B0503020204020204" pitchFamily="34" charset="-122"/>
                <a:ea typeface="微软雅黑" panose="020B0503020204020204" pitchFamily="34" charset="-122"/>
              </a:rPr>
              <a:t> Notebook </a:t>
            </a:r>
            <a:r>
              <a:rPr lang="zh-CN" altLang="en-US" sz="2400" dirty="0">
                <a:latin typeface="微软雅黑" panose="020B0503020204020204" pitchFamily="34" charset="-122"/>
                <a:ea typeface="微软雅黑" panose="020B0503020204020204" pitchFamily="34" charset="-122"/>
              </a:rPr>
              <a:t>，此时浏览器只是个工具载体，因此并不需要联网就能使用，如下图所示是其初始界面，可以看到此时都是</a:t>
            </a:r>
            <a:r>
              <a:rPr lang="en-US" altLang="zh-CN" sz="2400" dirty="0">
                <a:latin typeface="微软雅黑" panose="020B0503020204020204" pitchFamily="34" charset="-122"/>
                <a:ea typeface="微软雅黑" panose="020B0503020204020204" pitchFamily="34" charset="-122"/>
              </a:rPr>
              <a:t>C</a:t>
            </a:r>
            <a:r>
              <a:rPr lang="zh-CN" altLang="en-US" sz="2400" dirty="0">
                <a:latin typeface="微软雅黑" panose="020B0503020204020204" pitchFamily="34" charset="-122"/>
                <a:ea typeface="微软雅黑" panose="020B0503020204020204" pitchFamily="34" charset="-122"/>
              </a:rPr>
              <a:t>盘中的一些文件夹，我们可以在其中的任一文件夹下创建</a:t>
            </a:r>
            <a:r>
              <a:rPr lang="en-US" altLang="zh-CN" sz="2400" dirty="0">
                <a:latin typeface="微软雅黑" panose="020B0503020204020204" pitchFamily="34" charset="-122"/>
                <a:ea typeface="微软雅黑" panose="020B0503020204020204" pitchFamily="34" charset="-122"/>
              </a:rPr>
              <a:t>Python</a:t>
            </a:r>
            <a:r>
              <a:rPr lang="zh-CN" altLang="en-US" sz="2400" dirty="0">
                <a:latin typeface="微软雅黑" panose="020B0503020204020204" pitchFamily="34" charset="-122"/>
                <a:ea typeface="微软雅黑" panose="020B0503020204020204" pitchFamily="34" charset="-122"/>
              </a:rPr>
              <a:t>文件（如何创建将在下一步骤讲）。</a:t>
            </a:r>
            <a:endParaRPr lang="en-US" altLang="zh-CN" sz="2400" dirty="0" smtClean="0">
              <a:latin typeface="微软雅黑" panose="020B0503020204020204" pitchFamily="34" charset="-122"/>
              <a:ea typeface="微软雅黑" panose="020B0503020204020204" pitchFamily="34" charset="-122"/>
            </a:endParaRPr>
          </a:p>
        </p:txBody>
      </p:sp>
      <p:sp>
        <p:nvSpPr>
          <p:cNvPr id="4" name="标题 1"/>
          <p:cNvSpPr txBox="1">
            <a:spLocks/>
          </p:cNvSpPr>
          <p:nvPr/>
        </p:nvSpPr>
        <p:spPr>
          <a:xfrm>
            <a:off x="3034847" y="481240"/>
            <a:ext cx="6122307" cy="1028245"/>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4800" b="1" smtClean="0">
                <a:latin typeface="微软雅黑" panose="020B0503020204020204" pitchFamily="34" charset="-122"/>
                <a:ea typeface="微软雅黑" panose="020B0503020204020204" pitchFamily="34" charset="-122"/>
              </a:rPr>
              <a:t>1.2 Python</a:t>
            </a:r>
            <a:r>
              <a:rPr lang="zh-CN" altLang="en-US" sz="4800" b="1" smtClean="0">
                <a:latin typeface="微软雅黑" panose="020B0503020204020204" pitchFamily="34" charset="-122"/>
                <a:ea typeface="微软雅黑" panose="020B0503020204020204" pitchFamily="34" charset="-122"/>
              </a:rPr>
              <a:t>环境部署</a:t>
            </a:r>
            <a:endParaRPr lang="zh-CN" altLang="en-US" sz="4800" dirty="0">
              <a:latin typeface="微软雅黑" panose="020B0503020204020204" pitchFamily="34" charset="-122"/>
              <a:ea typeface="微软雅黑" panose="020B0503020204020204" pitchFamily="34" charset="-122"/>
            </a:endParaRPr>
          </a:p>
        </p:txBody>
      </p:sp>
      <p:sp>
        <p:nvSpPr>
          <p:cNvPr id="2" name="AutoShape 2" descr="https://uploader.shimo.im/f/1a3D1E2UaV0nAtk1.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2560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9900" y="3674262"/>
            <a:ext cx="9772199" cy="2707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5455026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838200" y="1365938"/>
            <a:ext cx="10515600" cy="3046988"/>
          </a:xfrm>
          <a:prstGeom prst="rect">
            <a:avLst/>
          </a:prstGeom>
        </p:spPr>
        <p:txBody>
          <a:bodyPr wrap="square">
            <a:spAutoFit/>
          </a:bodyPr>
          <a:lstStyle/>
          <a:p>
            <a:r>
              <a:rPr lang="en-US" altLang="zh-CN" sz="2400" b="1" dirty="0">
                <a:latin typeface="微软雅黑" panose="020B0503020204020204" pitchFamily="34" charset="-122"/>
                <a:ea typeface="微软雅黑" panose="020B0503020204020204" pitchFamily="34" charset="-122"/>
              </a:rPr>
              <a:t>1.2.3 </a:t>
            </a:r>
            <a:r>
              <a:rPr lang="en-US" altLang="zh-CN" sz="2400" b="1" dirty="0" err="1">
                <a:latin typeface="微软雅黑" panose="020B0503020204020204" pitchFamily="34" charset="-122"/>
                <a:ea typeface="微软雅黑" panose="020B0503020204020204" pitchFamily="34" charset="-122"/>
              </a:rPr>
              <a:t>Jupyter</a:t>
            </a:r>
            <a:r>
              <a:rPr lang="en-US" altLang="zh-CN" sz="2400" b="1" dirty="0">
                <a:latin typeface="微软雅黑" panose="020B0503020204020204" pitchFamily="34" charset="-122"/>
                <a:ea typeface="微软雅黑" panose="020B0503020204020204" pitchFamily="34" charset="-122"/>
              </a:rPr>
              <a:t> Notebook</a:t>
            </a:r>
            <a:r>
              <a:rPr lang="zh-CN" altLang="en-US" sz="2400" b="1" dirty="0" smtClean="0">
                <a:latin typeface="微软雅黑" panose="020B0503020204020204" pitchFamily="34" charset="-122"/>
                <a:ea typeface="微软雅黑" panose="020B0503020204020204" pitchFamily="34" charset="-122"/>
              </a:rPr>
              <a:t>使用</a:t>
            </a:r>
            <a:endParaRPr lang="en-US" altLang="zh-CN" sz="2400" b="1" dirty="0" smtClean="0">
              <a:latin typeface="微软雅黑" panose="020B0503020204020204" pitchFamily="34" charset="-122"/>
              <a:ea typeface="微软雅黑" panose="020B0503020204020204" pitchFamily="34" charset="-122"/>
            </a:endParaRPr>
          </a:p>
          <a:p>
            <a:r>
              <a:rPr lang="en-US" altLang="zh-CN" sz="2400" b="1" dirty="0">
                <a:latin typeface="微软雅黑" panose="020B0503020204020204" pitchFamily="34" charset="-122"/>
                <a:ea typeface="微软雅黑" panose="020B0503020204020204" pitchFamily="34" charset="-122"/>
              </a:rPr>
              <a:t>(1) </a:t>
            </a:r>
            <a:r>
              <a:rPr lang="zh-CN" altLang="en-US" sz="2400" b="1" dirty="0">
                <a:latin typeface="微软雅黑" panose="020B0503020204020204" pitchFamily="34" charset="-122"/>
                <a:ea typeface="微软雅黑" panose="020B0503020204020204" pitchFamily="34" charset="-122"/>
              </a:rPr>
              <a:t>打开</a:t>
            </a:r>
            <a:r>
              <a:rPr lang="en-US" altLang="zh-CN" sz="2400" b="1" dirty="0">
                <a:latin typeface="微软雅黑" panose="020B0503020204020204" pitchFamily="34" charset="-122"/>
                <a:ea typeface="微软雅黑" panose="020B0503020204020204" pitchFamily="34" charset="-122"/>
              </a:rPr>
              <a:t>C</a:t>
            </a:r>
            <a:r>
              <a:rPr lang="zh-CN" altLang="en-US" sz="2400" b="1" dirty="0">
                <a:latin typeface="微软雅黑" panose="020B0503020204020204" pitchFamily="34" charset="-122"/>
                <a:ea typeface="微软雅黑" panose="020B0503020204020204" pitchFamily="34" charset="-122"/>
              </a:rPr>
              <a:t>盘环境下的</a:t>
            </a:r>
            <a:r>
              <a:rPr lang="zh-CN" altLang="en-US" sz="2400" b="1" dirty="0" smtClean="0">
                <a:latin typeface="微软雅黑" panose="020B0503020204020204" pitchFamily="34" charset="-122"/>
                <a:ea typeface="微软雅黑" panose="020B0503020204020204" pitchFamily="34" charset="-122"/>
              </a:rPr>
              <a:t>文件</a:t>
            </a:r>
            <a:endParaRPr lang="zh-CN" altLang="en-US" sz="2400" b="1"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此外，除了弹出浏览器界面外，其实它还会弹出</a:t>
            </a:r>
            <a:r>
              <a:rPr lang="en-US" altLang="zh-CN" sz="2400" dirty="0" err="1">
                <a:latin typeface="微软雅黑" panose="020B0503020204020204" pitchFamily="34" charset="-122"/>
                <a:ea typeface="微软雅黑" panose="020B0503020204020204" pitchFamily="34" charset="-122"/>
              </a:rPr>
              <a:t>Jupyter</a:t>
            </a:r>
            <a:r>
              <a:rPr lang="en-US" altLang="zh-CN" sz="2400" dirty="0">
                <a:latin typeface="微软雅黑" panose="020B0503020204020204" pitchFamily="34" charset="-122"/>
                <a:ea typeface="微软雅黑" panose="020B0503020204020204" pitchFamily="34" charset="-122"/>
              </a:rPr>
              <a:t> Notebook</a:t>
            </a:r>
            <a:r>
              <a:rPr lang="zh-CN" altLang="en-US" sz="2400" dirty="0">
                <a:latin typeface="微软雅黑" panose="020B0503020204020204" pitchFamily="34" charset="-122"/>
                <a:ea typeface="微软雅黑" panose="020B0503020204020204" pitchFamily="34" charset="-122"/>
              </a:rPr>
              <a:t>的管理窗口，这个管理窗口正常情况下用户用不着，但是不可以关闭它，一旦关闭，则浏览器中的</a:t>
            </a:r>
            <a:r>
              <a:rPr lang="en-US" altLang="zh-CN" sz="2400" dirty="0" err="1">
                <a:latin typeface="微软雅黑" panose="020B0503020204020204" pitchFamily="34" charset="-122"/>
                <a:ea typeface="微软雅黑" panose="020B0503020204020204" pitchFamily="34" charset="-122"/>
              </a:rPr>
              <a:t>Jupyter</a:t>
            </a:r>
            <a:r>
              <a:rPr lang="en-US" altLang="zh-CN" sz="2400" dirty="0">
                <a:latin typeface="微软雅黑" panose="020B0503020204020204" pitchFamily="34" charset="-122"/>
                <a:ea typeface="微软雅黑" panose="020B0503020204020204" pitchFamily="34" charset="-122"/>
              </a:rPr>
              <a:t> Notebook</a:t>
            </a:r>
            <a:r>
              <a:rPr lang="zh-CN" altLang="en-US" sz="2400" dirty="0">
                <a:latin typeface="微软雅黑" panose="020B0503020204020204" pitchFamily="34" charset="-122"/>
                <a:ea typeface="微软雅黑" panose="020B0503020204020204" pitchFamily="34" charset="-122"/>
              </a:rPr>
              <a:t>则会显示连接断开。</a:t>
            </a:r>
          </a:p>
          <a:p>
            <a:endParaRPr lang="zh-CN" altLang="en-US" sz="2400" dirty="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注意点：如果</a:t>
            </a:r>
            <a:r>
              <a:rPr lang="zh-CN" altLang="en-US" sz="2400" dirty="0">
                <a:latin typeface="微软雅黑" panose="020B0503020204020204" pitchFamily="34" charset="-122"/>
                <a:ea typeface="微软雅黑" panose="020B0503020204020204" pitchFamily="34" charset="-122"/>
              </a:rPr>
              <a:t>浏览器中没有自动弹出</a:t>
            </a:r>
            <a:r>
              <a:rPr lang="en-US" altLang="zh-CN" sz="2400" dirty="0" err="1">
                <a:latin typeface="微软雅黑" panose="020B0503020204020204" pitchFamily="34" charset="-122"/>
                <a:ea typeface="微软雅黑" panose="020B0503020204020204" pitchFamily="34" charset="-122"/>
              </a:rPr>
              <a:t>Jupyter</a:t>
            </a:r>
            <a:r>
              <a:rPr lang="en-US" altLang="zh-CN" sz="2400" dirty="0">
                <a:latin typeface="微软雅黑" panose="020B0503020204020204" pitchFamily="34" charset="-122"/>
                <a:ea typeface="微软雅黑" panose="020B0503020204020204" pitchFamily="34" charset="-122"/>
              </a:rPr>
              <a:t> Notebook</a:t>
            </a:r>
            <a:r>
              <a:rPr lang="zh-CN" altLang="en-US" sz="2400" dirty="0">
                <a:latin typeface="微软雅黑" panose="020B0503020204020204" pitchFamily="34" charset="-122"/>
                <a:ea typeface="微软雅黑" panose="020B0503020204020204" pitchFamily="34" charset="-122"/>
              </a:rPr>
              <a:t>相关界面，也可以复制下图中红框中那行链接至浏览器搜索栏中即可。</a:t>
            </a:r>
            <a:endParaRPr lang="en-US" altLang="zh-CN" sz="2400" dirty="0" smtClean="0">
              <a:latin typeface="微软雅黑" panose="020B0503020204020204" pitchFamily="34" charset="-122"/>
              <a:ea typeface="微软雅黑" panose="020B0503020204020204" pitchFamily="34" charset="-122"/>
            </a:endParaRPr>
          </a:p>
        </p:txBody>
      </p:sp>
      <p:sp>
        <p:nvSpPr>
          <p:cNvPr id="4" name="标题 1"/>
          <p:cNvSpPr txBox="1">
            <a:spLocks/>
          </p:cNvSpPr>
          <p:nvPr/>
        </p:nvSpPr>
        <p:spPr>
          <a:xfrm>
            <a:off x="3034847" y="481240"/>
            <a:ext cx="6122307" cy="1028245"/>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4800" b="1" smtClean="0">
                <a:latin typeface="微软雅黑" panose="020B0503020204020204" pitchFamily="34" charset="-122"/>
                <a:ea typeface="微软雅黑" panose="020B0503020204020204" pitchFamily="34" charset="-122"/>
              </a:rPr>
              <a:t>1.2 Python</a:t>
            </a:r>
            <a:r>
              <a:rPr lang="zh-CN" altLang="en-US" sz="4800" b="1" smtClean="0">
                <a:latin typeface="微软雅黑" panose="020B0503020204020204" pitchFamily="34" charset="-122"/>
                <a:ea typeface="微软雅黑" panose="020B0503020204020204" pitchFamily="34" charset="-122"/>
              </a:rPr>
              <a:t>环境部署</a:t>
            </a:r>
            <a:endParaRPr lang="zh-CN" altLang="en-US" sz="4800" dirty="0">
              <a:latin typeface="微软雅黑" panose="020B0503020204020204" pitchFamily="34" charset="-122"/>
              <a:ea typeface="微软雅黑" panose="020B0503020204020204" pitchFamily="34" charset="-122"/>
            </a:endParaRPr>
          </a:p>
        </p:txBody>
      </p:sp>
      <p:sp>
        <p:nvSpPr>
          <p:cNvPr id="2" name="AutoShape 2" descr="https://uploader.shimo.im/f/1a3D1E2UaV0nAtk1.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26626" name="Picture 2" descr="https://uploader.shimo.im/f/vBJFnMBxzGwwttSP.png!origin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3512" y="4412925"/>
            <a:ext cx="9324975" cy="2390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528384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838200" y="1365938"/>
            <a:ext cx="10515600" cy="2308324"/>
          </a:xfrm>
          <a:prstGeom prst="rect">
            <a:avLst/>
          </a:prstGeom>
        </p:spPr>
        <p:txBody>
          <a:bodyPr wrap="square">
            <a:spAutoFit/>
          </a:bodyPr>
          <a:lstStyle/>
          <a:p>
            <a:r>
              <a:rPr lang="en-US" altLang="zh-CN" sz="2400" b="1" dirty="0">
                <a:latin typeface="微软雅黑" panose="020B0503020204020204" pitchFamily="34" charset="-122"/>
                <a:ea typeface="微软雅黑" panose="020B0503020204020204" pitchFamily="34" charset="-122"/>
              </a:rPr>
              <a:t>1.2.3 </a:t>
            </a:r>
            <a:r>
              <a:rPr lang="en-US" altLang="zh-CN" sz="2400" b="1" dirty="0" err="1">
                <a:latin typeface="微软雅黑" panose="020B0503020204020204" pitchFamily="34" charset="-122"/>
                <a:ea typeface="微软雅黑" panose="020B0503020204020204" pitchFamily="34" charset="-122"/>
              </a:rPr>
              <a:t>Jupyter</a:t>
            </a:r>
            <a:r>
              <a:rPr lang="en-US" altLang="zh-CN" sz="2400" b="1" dirty="0">
                <a:latin typeface="微软雅黑" panose="020B0503020204020204" pitchFamily="34" charset="-122"/>
                <a:ea typeface="微软雅黑" panose="020B0503020204020204" pitchFamily="34" charset="-122"/>
              </a:rPr>
              <a:t> Notebook</a:t>
            </a:r>
            <a:r>
              <a:rPr lang="zh-CN" altLang="en-US" sz="2400" b="1" dirty="0" smtClean="0">
                <a:latin typeface="微软雅黑" panose="020B0503020204020204" pitchFamily="34" charset="-122"/>
                <a:ea typeface="微软雅黑" panose="020B0503020204020204" pitchFamily="34" charset="-122"/>
              </a:rPr>
              <a:t>使用</a:t>
            </a:r>
            <a:endParaRPr lang="en-US" altLang="zh-CN" sz="2400" b="1" dirty="0" smtClean="0">
              <a:latin typeface="微软雅黑" panose="020B0503020204020204" pitchFamily="34" charset="-122"/>
              <a:ea typeface="微软雅黑" panose="020B0503020204020204" pitchFamily="34" charset="-122"/>
            </a:endParaRPr>
          </a:p>
          <a:p>
            <a:r>
              <a:rPr lang="en-US" altLang="zh-CN" sz="2400" b="1" dirty="0" smtClean="0">
                <a:latin typeface="微软雅黑" panose="020B0503020204020204" pitchFamily="34" charset="-122"/>
                <a:ea typeface="微软雅黑" panose="020B0503020204020204" pitchFamily="34" charset="-122"/>
              </a:rPr>
              <a:t>(2) </a:t>
            </a:r>
            <a:r>
              <a:rPr lang="zh-CN" altLang="en-US" sz="2400" b="1" dirty="0" smtClean="0">
                <a:latin typeface="微软雅黑" panose="020B0503020204020204" pitchFamily="34" charset="-122"/>
                <a:ea typeface="微软雅黑" panose="020B0503020204020204" pitchFamily="34" charset="-122"/>
              </a:rPr>
              <a:t>打开</a:t>
            </a:r>
            <a:r>
              <a:rPr lang="zh-CN" altLang="en-US" sz="2400" b="1" dirty="0">
                <a:latin typeface="微软雅黑" panose="020B0503020204020204" pitchFamily="34" charset="-122"/>
                <a:ea typeface="微软雅黑" panose="020B0503020204020204" pitchFamily="34" charset="-122"/>
              </a:rPr>
              <a:t>任意磁盘中的文件</a:t>
            </a:r>
          </a:p>
          <a:p>
            <a:endParaRPr lang="zh-CN" altLang="en-US"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上面打开的是</a:t>
            </a:r>
            <a:r>
              <a:rPr lang="en-US" altLang="zh-CN" sz="2400" dirty="0">
                <a:latin typeface="微软雅黑" panose="020B0503020204020204" pitchFamily="34" charset="-122"/>
                <a:ea typeface="微软雅黑" panose="020B0503020204020204" pitchFamily="34" charset="-122"/>
              </a:rPr>
              <a:t>C</a:t>
            </a:r>
            <a:r>
              <a:rPr lang="zh-CN" altLang="en-US" sz="2400" dirty="0">
                <a:latin typeface="微软雅黑" panose="020B0503020204020204" pitchFamily="34" charset="-122"/>
                <a:ea typeface="微软雅黑" panose="020B0503020204020204" pitchFamily="34" charset="-122"/>
              </a:rPr>
              <a:t>盘中的相关文件。如下图所示，在</a:t>
            </a:r>
            <a:r>
              <a:rPr lang="en-US" altLang="zh-CN" sz="2400" dirty="0">
                <a:latin typeface="微软雅黑" panose="020B0503020204020204" pitchFamily="34" charset="-122"/>
                <a:ea typeface="微软雅黑" panose="020B0503020204020204" pitchFamily="34" charset="-122"/>
              </a:rPr>
              <a:t>E</a:t>
            </a:r>
            <a:r>
              <a:rPr lang="zh-CN" altLang="en-US" sz="2400" dirty="0">
                <a:latin typeface="微软雅黑" panose="020B0503020204020204" pitchFamily="34" charset="-122"/>
                <a:ea typeface="微软雅黑" panose="020B0503020204020204" pitchFamily="34" charset="-122"/>
              </a:rPr>
              <a:t>盘的“机器学习演示”文件夹中有些</a:t>
            </a:r>
            <a:r>
              <a:rPr lang="en-US" altLang="zh-CN" sz="2400" dirty="0" err="1">
                <a:latin typeface="微软雅黑" panose="020B0503020204020204" pitchFamily="34" charset="-122"/>
                <a:ea typeface="微软雅黑" panose="020B0503020204020204" pitchFamily="34" charset="-122"/>
              </a:rPr>
              <a:t>Jupyter</a:t>
            </a:r>
            <a:r>
              <a:rPr lang="en-US" altLang="zh-CN" sz="2400" dirty="0">
                <a:latin typeface="微软雅黑" panose="020B0503020204020204" pitchFamily="34" charset="-122"/>
                <a:ea typeface="微软雅黑" panose="020B0503020204020204" pitchFamily="34" charset="-122"/>
              </a:rPr>
              <a:t> Notebook</a:t>
            </a:r>
            <a:r>
              <a:rPr lang="zh-CN" altLang="en-US" sz="2400" dirty="0">
                <a:latin typeface="微软雅黑" panose="020B0503020204020204" pitchFamily="34" charset="-122"/>
                <a:ea typeface="微软雅黑" panose="020B0503020204020204" pitchFamily="34" charset="-122"/>
              </a:rPr>
              <a:t>格式的代码文件（文件后缀为</a:t>
            </a:r>
            <a:r>
              <a:rPr lang="en-US" altLang="zh-CN" sz="2400" dirty="0">
                <a:latin typeface="微软雅黑" panose="020B0503020204020204" pitchFamily="34" charset="-122"/>
                <a:ea typeface="微软雅黑" panose="020B0503020204020204" pitchFamily="34" charset="-122"/>
              </a:rPr>
              <a:t>.</a:t>
            </a:r>
            <a:r>
              <a:rPr lang="en-US" altLang="zh-CN" sz="2400" dirty="0" err="1">
                <a:latin typeface="微软雅黑" panose="020B0503020204020204" pitchFamily="34" charset="-122"/>
                <a:ea typeface="微软雅黑" panose="020B0503020204020204" pitchFamily="34" charset="-122"/>
              </a:rPr>
              <a:t>ipynb</a:t>
            </a:r>
            <a:r>
              <a:rPr lang="zh-CN" altLang="en-US" sz="2400" dirty="0">
                <a:latin typeface="微软雅黑" panose="020B0503020204020204" pitchFamily="34" charset="-122"/>
                <a:ea typeface="微软雅黑" panose="020B0503020204020204" pitchFamily="34" charset="-122"/>
              </a:rPr>
              <a:t>的即为</a:t>
            </a:r>
            <a:r>
              <a:rPr lang="en-US" altLang="zh-CN" sz="2400" dirty="0" err="1">
                <a:latin typeface="微软雅黑" panose="020B0503020204020204" pitchFamily="34" charset="-122"/>
                <a:ea typeface="微软雅黑" panose="020B0503020204020204" pitchFamily="34" charset="-122"/>
              </a:rPr>
              <a:t>Jupyter</a:t>
            </a:r>
            <a:r>
              <a:rPr lang="en-US" altLang="zh-CN" sz="2400" dirty="0">
                <a:latin typeface="微软雅黑" panose="020B0503020204020204" pitchFamily="34" charset="-122"/>
                <a:ea typeface="微软雅黑" panose="020B0503020204020204" pitchFamily="34" charset="-122"/>
              </a:rPr>
              <a:t> Notebook</a:t>
            </a:r>
            <a:r>
              <a:rPr lang="zh-CN" altLang="en-US" sz="2400" dirty="0">
                <a:latin typeface="微软雅黑" panose="020B0503020204020204" pitchFamily="34" charset="-122"/>
                <a:ea typeface="微软雅黑" panose="020B0503020204020204" pitchFamily="34" charset="-122"/>
              </a:rPr>
              <a:t>格式的</a:t>
            </a:r>
            <a:r>
              <a:rPr lang="en-US" altLang="zh-CN" sz="2400" dirty="0">
                <a:latin typeface="微软雅黑" panose="020B0503020204020204" pitchFamily="34" charset="-122"/>
                <a:ea typeface="微软雅黑" panose="020B0503020204020204" pitchFamily="34" charset="-122"/>
              </a:rPr>
              <a:t>Python</a:t>
            </a:r>
            <a:r>
              <a:rPr lang="zh-CN" altLang="en-US" sz="2400" dirty="0">
                <a:latin typeface="微软雅黑" panose="020B0503020204020204" pitchFamily="34" charset="-122"/>
                <a:ea typeface="微软雅黑" panose="020B0503020204020204" pitchFamily="34" charset="-122"/>
              </a:rPr>
              <a:t>文件）</a:t>
            </a:r>
            <a:endParaRPr lang="en-US" altLang="zh-CN" sz="2400" dirty="0" smtClean="0">
              <a:latin typeface="微软雅黑" panose="020B0503020204020204" pitchFamily="34" charset="-122"/>
              <a:ea typeface="微软雅黑" panose="020B0503020204020204" pitchFamily="34" charset="-122"/>
            </a:endParaRPr>
          </a:p>
        </p:txBody>
      </p:sp>
      <p:sp>
        <p:nvSpPr>
          <p:cNvPr id="4" name="标题 1"/>
          <p:cNvSpPr txBox="1">
            <a:spLocks/>
          </p:cNvSpPr>
          <p:nvPr/>
        </p:nvSpPr>
        <p:spPr>
          <a:xfrm>
            <a:off x="3034847" y="481240"/>
            <a:ext cx="6122307" cy="1028245"/>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4800" b="1" smtClean="0">
                <a:latin typeface="微软雅黑" panose="020B0503020204020204" pitchFamily="34" charset="-122"/>
                <a:ea typeface="微软雅黑" panose="020B0503020204020204" pitchFamily="34" charset="-122"/>
              </a:rPr>
              <a:t>1.2 Python</a:t>
            </a:r>
            <a:r>
              <a:rPr lang="zh-CN" altLang="en-US" sz="4800" b="1" smtClean="0">
                <a:latin typeface="微软雅黑" panose="020B0503020204020204" pitchFamily="34" charset="-122"/>
                <a:ea typeface="微软雅黑" panose="020B0503020204020204" pitchFamily="34" charset="-122"/>
              </a:rPr>
              <a:t>环境部署</a:t>
            </a:r>
            <a:endParaRPr lang="zh-CN" altLang="en-US" sz="4800" dirty="0">
              <a:latin typeface="微软雅黑" panose="020B0503020204020204" pitchFamily="34" charset="-122"/>
              <a:ea typeface="微软雅黑" panose="020B0503020204020204" pitchFamily="34" charset="-122"/>
            </a:endParaRPr>
          </a:p>
        </p:txBody>
      </p:sp>
      <p:sp>
        <p:nvSpPr>
          <p:cNvPr id="2" name="AutoShape 2" descr="https://uploader.shimo.im/f/1a3D1E2UaV0nAtk1.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27650" name="Picture 2" descr="https://uploader.shimo.im/f/NbNWkXlKlLsmDtLF.png!origin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2084" y="3939947"/>
            <a:ext cx="11087832" cy="20834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321122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838200" y="1365938"/>
            <a:ext cx="10515600" cy="2677656"/>
          </a:xfrm>
          <a:prstGeom prst="rect">
            <a:avLst/>
          </a:prstGeom>
        </p:spPr>
        <p:txBody>
          <a:bodyPr wrap="square">
            <a:spAutoFit/>
          </a:bodyPr>
          <a:lstStyle/>
          <a:p>
            <a:r>
              <a:rPr lang="en-US" altLang="zh-CN" sz="2400" b="1" dirty="0">
                <a:latin typeface="微软雅黑" panose="020B0503020204020204" pitchFamily="34" charset="-122"/>
                <a:ea typeface="微软雅黑" panose="020B0503020204020204" pitchFamily="34" charset="-122"/>
              </a:rPr>
              <a:t>1.2.3 </a:t>
            </a:r>
            <a:r>
              <a:rPr lang="en-US" altLang="zh-CN" sz="2400" b="1" dirty="0" err="1">
                <a:latin typeface="微软雅黑" panose="020B0503020204020204" pitchFamily="34" charset="-122"/>
                <a:ea typeface="微软雅黑" panose="020B0503020204020204" pitchFamily="34" charset="-122"/>
              </a:rPr>
              <a:t>Jupyter</a:t>
            </a:r>
            <a:r>
              <a:rPr lang="en-US" altLang="zh-CN" sz="2400" b="1" dirty="0">
                <a:latin typeface="微软雅黑" panose="020B0503020204020204" pitchFamily="34" charset="-122"/>
                <a:ea typeface="微软雅黑" panose="020B0503020204020204" pitchFamily="34" charset="-122"/>
              </a:rPr>
              <a:t> Notebook</a:t>
            </a:r>
            <a:r>
              <a:rPr lang="zh-CN" altLang="en-US" sz="2400" b="1" dirty="0" smtClean="0">
                <a:latin typeface="微软雅黑" panose="020B0503020204020204" pitchFamily="34" charset="-122"/>
                <a:ea typeface="微软雅黑" panose="020B0503020204020204" pitchFamily="34" charset="-122"/>
              </a:rPr>
              <a:t>使用</a:t>
            </a:r>
            <a:endParaRPr lang="en-US" altLang="zh-CN" sz="2400" b="1" dirty="0" smtClean="0">
              <a:latin typeface="微软雅黑" panose="020B0503020204020204" pitchFamily="34" charset="-122"/>
              <a:ea typeface="微软雅黑" panose="020B0503020204020204" pitchFamily="34" charset="-122"/>
            </a:endParaRPr>
          </a:p>
          <a:p>
            <a:r>
              <a:rPr lang="en-US" altLang="zh-CN" sz="2400" b="1" dirty="0" smtClean="0">
                <a:latin typeface="微软雅黑" panose="020B0503020204020204" pitchFamily="34" charset="-122"/>
                <a:ea typeface="微软雅黑" panose="020B0503020204020204" pitchFamily="34" charset="-122"/>
              </a:rPr>
              <a:t>(2) </a:t>
            </a:r>
            <a:r>
              <a:rPr lang="zh-CN" altLang="en-US" sz="2400" b="1" dirty="0" smtClean="0">
                <a:latin typeface="微软雅黑" panose="020B0503020204020204" pitchFamily="34" charset="-122"/>
                <a:ea typeface="微软雅黑" panose="020B0503020204020204" pitchFamily="34" charset="-122"/>
              </a:rPr>
              <a:t>打开</a:t>
            </a:r>
            <a:r>
              <a:rPr lang="zh-CN" altLang="en-US" sz="2400" b="1" dirty="0">
                <a:latin typeface="微软雅黑" panose="020B0503020204020204" pitchFamily="34" charset="-122"/>
                <a:ea typeface="微软雅黑" panose="020B0503020204020204" pitchFamily="34" charset="-122"/>
              </a:rPr>
              <a:t>任意磁盘中的文件</a:t>
            </a:r>
          </a:p>
          <a:p>
            <a:endParaRPr lang="zh-CN" altLang="en-US"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一种方法是将代码复制到桌面某个文件夹，然后通过上面：在</a:t>
            </a:r>
            <a:r>
              <a:rPr lang="en-US" altLang="zh-CN" sz="2400" dirty="0">
                <a:latin typeface="微软雅黑" panose="020B0503020204020204" pitchFamily="34" charset="-122"/>
                <a:ea typeface="微软雅黑" panose="020B0503020204020204" pitchFamily="34" charset="-122"/>
              </a:rPr>
              <a:t>C</a:t>
            </a:r>
            <a:r>
              <a:rPr lang="zh-CN" altLang="en-US" sz="2400" dirty="0">
                <a:latin typeface="微软雅黑" panose="020B0503020204020204" pitchFamily="34" charset="-122"/>
                <a:ea typeface="微软雅黑" panose="020B0503020204020204" pitchFamily="34" charset="-122"/>
              </a:rPr>
              <a:t>盘环境下打开的方法打开。</a:t>
            </a:r>
          </a:p>
          <a:p>
            <a:r>
              <a:rPr lang="zh-CN" altLang="en-US" sz="2400" dirty="0">
                <a:latin typeface="微软雅黑" panose="020B0503020204020204" pitchFamily="34" charset="-122"/>
                <a:ea typeface="微软雅黑" panose="020B0503020204020204" pitchFamily="34" charset="-122"/>
              </a:rPr>
              <a:t>另一种方法则方便的多：如下图所示：在该文件夹的路径框内输入“</a:t>
            </a:r>
            <a:r>
              <a:rPr lang="en-US" altLang="zh-CN" sz="2400" dirty="0" err="1">
                <a:latin typeface="微软雅黑" panose="020B0503020204020204" pitchFamily="34" charset="-122"/>
                <a:ea typeface="微软雅黑" panose="020B0503020204020204" pitchFamily="34" charset="-122"/>
              </a:rPr>
              <a:t>cmd</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，然后按</a:t>
            </a:r>
            <a:r>
              <a:rPr lang="en-US" altLang="zh-CN" sz="2400" dirty="0">
                <a:latin typeface="微软雅黑" panose="020B0503020204020204" pitchFamily="34" charset="-122"/>
                <a:ea typeface="微软雅黑" panose="020B0503020204020204" pitchFamily="34" charset="-122"/>
              </a:rPr>
              <a:t>Enter</a:t>
            </a:r>
            <a:r>
              <a:rPr lang="zh-CN" altLang="en-US" sz="2400" dirty="0">
                <a:latin typeface="微软雅黑" panose="020B0503020204020204" pitchFamily="34" charset="-122"/>
                <a:ea typeface="微软雅黑" panose="020B0503020204020204" pitchFamily="34" charset="-122"/>
              </a:rPr>
              <a:t>键，如下图所示。</a:t>
            </a:r>
          </a:p>
        </p:txBody>
      </p:sp>
      <p:sp>
        <p:nvSpPr>
          <p:cNvPr id="4" name="标题 1"/>
          <p:cNvSpPr txBox="1">
            <a:spLocks/>
          </p:cNvSpPr>
          <p:nvPr/>
        </p:nvSpPr>
        <p:spPr>
          <a:xfrm>
            <a:off x="3034847" y="481240"/>
            <a:ext cx="6122307" cy="1028245"/>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4800" b="1" smtClean="0">
                <a:latin typeface="微软雅黑" panose="020B0503020204020204" pitchFamily="34" charset="-122"/>
                <a:ea typeface="微软雅黑" panose="020B0503020204020204" pitchFamily="34" charset="-122"/>
              </a:rPr>
              <a:t>1.2 Python</a:t>
            </a:r>
            <a:r>
              <a:rPr lang="zh-CN" altLang="en-US" sz="4800" b="1" smtClean="0">
                <a:latin typeface="微软雅黑" panose="020B0503020204020204" pitchFamily="34" charset="-122"/>
                <a:ea typeface="微软雅黑" panose="020B0503020204020204" pitchFamily="34" charset="-122"/>
              </a:rPr>
              <a:t>环境部署</a:t>
            </a:r>
            <a:endParaRPr lang="zh-CN" altLang="en-US" sz="4800" dirty="0">
              <a:latin typeface="微软雅黑" panose="020B0503020204020204" pitchFamily="34" charset="-122"/>
              <a:ea typeface="微软雅黑" panose="020B0503020204020204" pitchFamily="34" charset="-122"/>
            </a:endParaRPr>
          </a:p>
        </p:txBody>
      </p:sp>
      <p:sp>
        <p:nvSpPr>
          <p:cNvPr id="2" name="AutoShape 2" descr="https://uploader.shimo.im/f/1a3D1E2UaV0nAtk1.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28674" name="Picture 2" descr="https://uploader.shimo.im/f/VlK1Nx19rOo0HUJ4.png!origin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43325" y="4282848"/>
            <a:ext cx="4705350" cy="1847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739798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838200" y="1365938"/>
            <a:ext cx="10515600" cy="2677656"/>
          </a:xfrm>
          <a:prstGeom prst="rect">
            <a:avLst/>
          </a:prstGeom>
        </p:spPr>
        <p:txBody>
          <a:bodyPr wrap="square">
            <a:spAutoFit/>
          </a:bodyPr>
          <a:lstStyle/>
          <a:p>
            <a:r>
              <a:rPr lang="en-US" altLang="zh-CN" sz="2400" b="1" dirty="0">
                <a:latin typeface="微软雅黑" panose="020B0503020204020204" pitchFamily="34" charset="-122"/>
                <a:ea typeface="微软雅黑" panose="020B0503020204020204" pitchFamily="34" charset="-122"/>
              </a:rPr>
              <a:t>1.2.3 </a:t>
            </a:r>
            <a:r>
              <a:rPr lang="en-US" altLang="zh-CN" sz="2400" b="1" dirty="0" err="1">
                <a:latin typeface="微软雅黑" panose="020B0503020204020204" pitchFamily="34" charset="-122"/>
                <a:ea typeface="微软雅黑" panose="020B0503020204020204" pitchFamily="34" charset="-122"/>
              </a:rPr>
              <a:t>Jupyter</a:t>
            </a:r>
            <a:r>
              <a:rPr lang="en-US" altLang="zh-CN" sz="2400" b="1" dirty="0">
                <a:latin typeface="微软雅黑" panose="020B0503020204020204" pitchFamily="34" charset="-122"/>
                <a:ea typeface="微软雅黑" panose="020B0503020204020204" pitchFamily="34" charset="-122"/>
              </a:rPr>
              <a:t> Notebook</a:t>
            </a:r>
            <a:r>
              <a:rPr lang="zh-CN" altLang="en-US" sz="2400" b="1" dirty="0" smtClean="0">
                <a:latin typeface="微软雅黑" panose="020B0503020204020204" pitchFamily="34" charset="-122"/>
                <a:ea typeface="微软雅黑" panose="020B0503020204020204" pitchFamily="34" charset="-122"/>
              </a:rPr>
              <a:t>使用</a:t>
            </a:r>
            <a:endParaRPr lang="en-US" altLang="zh-CN" sz="2400" b="1" dirty="0" smtClean="0">
              <a:latin typeface="微软雅黑" panose="020B0503020204020204" pitchFamily="34" charset="-122"/>
              <a:ea typeface="微软雅黑" panose="020B0503020204020204" pitchFamily="34" charset="-122"/>
            </a:endParaRPr>
          </a:p>
          <a:p>
            <a:r>
              <a:rPr lang="en-US" altLang="zh-CN" sz="2400" b="1" dirty="0" smtClean="0">
                <a:latin typeface="微软雅黑" panose="020B0503020204020204" pitchFamily="34" charset="-122"/>
                <a:ea typeface="微软雅黑" panose="020B0503020204020204" pitchFamily="34" charset="-122"/>
              </a:rPr>
              <a:t>(2) </a:t>
            </a:r>
            <a:r>
              <a:rPr lang="zh-CN" altLang="en-US" sz="2400" b="1" dirty="0" smtClean="0">
                <a:latin typeface="微软雅黑" panose="020B0503020204020204" pitchFamily="34" charset="-122"/>
                <a:ea typeface="微软雅黑" panose="020B0503020204020204" pitchFamily="34" charset="-122"/>
              </a:rPr>
              <a:t>打开</a:t>
            </a:r>
            <a:r>
              <a:rPr lang="zh-CN" altLang="en-US" sz="2400" b="1" dirty="0">
                <a:latin typeface="微软雅黑" panose="020B0503020204020204" pitchFamily="34" charset="-122"/>
                <a:ea typeface="微软雅黑" panose="020B0503020204020204" pitchFamily="34" charset="-122"/>
              </a:rPr>
              <a:t>任意磁盘中的文件</a:t>
            </a:r>
          </a:p>
          <a:p>
            <a:endParaRPr lang="zh-CN" altLang="en-US"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然后在弹出的界面中输入“</a:t>
            </a:r>
            <a:r>
              <a:rPr lang="en-US" altLang="zh-CN" sz="2400" dirty="0" err="1">
                <a:latin typeface="微软雅黑" panose="020B0503020204020204" pitchFamily="34" charset="-122"/>
                <a:ea typeface="微软雅黑" panose="020B0503020204020204" pitchFamily="34" charset="-122"/>
              </a:rPr>
              <a:t>jupyter</a:t>
            </a:r>
            <a:r>
              <a:rPr lang="en-US" altLang="zh-CN" sz="2400" dirty="0">
                <a:latin typeface="微软雅黑" panose="020B0503020204020204" pitchFamily="34" charset="-122"/>
                <a:ea typeface="微软雅黑" panose="020B0503020204020204" pitchFamily="34" charset="-122"/>
              </a:rPr>
              <a:t> notebook”</a:t>
            </a:r>
            <a:r>
              <a:rPr lang="zh-CN" altLang="en-US" sz="2400" dirty="0">
                <a:latin typeface="微软雅黑" panose="020B0503020204020204" pitchFamily="34" charset="-122"/>
                <a:ea typeface="微软雅黑" panose="020B0503020204020204" pitchFamily="34" charset="-122"/>
              </a:rPr>
              <a:t>，然后按</a:t>
            </a:r>
            <a:r>
              <a:rPr lang="en-US" altLang="zh-CN" sz="2400" dirty="0">
                <a:latin typeface="微软雅黑" panose="020B0503020204020204" pitchFamily="34" charset="-122"/>
                <a:ea typeface="微软雅黑" panose="020B0503020204020204" pitchFamily="34" charset="-122"/>
              </a:rPr>
              <a:t>Enter</a:t>
            </a:r>
            <a:r>
              <a:rPr lang="zh-CN" altLang="en-US" sz="2400" dirty="0">
                <a:latin typeface="微软雅黑" panose="020B0503020204020204" pitchFamily="34" charset="-122"/>
                <a:ea typeface="微软雅黑" panose="020B0503020204020204" pitchFamily="34" charset="-122"/>
              </a:rPr>
              <a:t>回车键即可，如下图所示</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zh-CN" altLang="en-US" sz="2400" dirty="0">
              <a:latin typeface="微软雅黑" panose="020B0503020204020204" pitchFamily="34" charset="-122"/>
              <a:ea typeface="微软雅黑" panose="020B0503020204020204" pitchFamily="34" charset="-122"/>
            </a:endParaRPr>
          </a:p>
        </p:txBody>
      </p:sp>
      <p:sp>
        <p:nvSpPr>
          <p:cNvPr id="4" name="标题 1"/>
          <p:cNvSpPr txBox="1">
            <a:spLocks/>
          </p:cNvSpPr>
          <p:nvPr/>
        </p:nvSpPr>
        <p:spPr>
          <a:xfrm>
            <a:off x="3034847" y="481240"/>
            <a:ext cx="6122307" cy="1028245"/>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4800" b="1" smtClean="0">
                <a:latin typeface="微软雅黑" panose="020B0503020204020204" pitchFamily="34" charset="-122"/>
                <a:ea typeface="微软雅黑" panose="020B0503020204020204" pitchFamily="34" charset="-122"/>
              </a:rPr>
              <a:t>1.2 Python</a:t>
            </a:r>
            <a:r>
              <a:rPr lang="zh-CN" altLang="en-US" sz="4800" b="1" smtClean="0">
                <a:latin typeface="微软雅黑" panose="020B0503020204020204" pitchFamily="34" charset="-122"/>
                <a:ea typeface="微软雅黑" panose="020B0503020204020204" pitchFamily="34" charset="-122"/>
              </a:rPr>
              <a:t>环境部署</a:t>
            </a:r>
            <a:endParaRPr lang="zh-CN" altLang="en-US" sz="4800" dirty="0">
              <a:latin typeface="微软雅黑" panose="020B0503020204020204" pitchFamily="34" charset="-122"/>
              <a:ea typeface="微软雅黑" panose="020B0503020204020204" pitchFamily="34" charset="-122"/>
            </a:endParaRPr>
          </a:p>
        </p:txBody>
      </p:sp>
      <p:sp>
        <p:nvSpPr>
          <p:cNvPr id="2" name="AutoShape 2" descr="https://uploader.shimo.im/f/1a3D1E2UaV0nAtk1.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29698" name="Picture 2" descr="https://uploader.shimo.im/f/Hylipx0YmggMLDmG.png!origin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5100" y="3247554"/>
            <a:ext cx="6781800" cy="1000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078184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838200" y="1365938"/>
            <a:ext cx="10515600" cy="1938992"/>
          </a:xfrm>
          <a:prstGeom prst="rect">
            <a:avLst/>
          </a:prstGeom>
        </p:spPr>
        <p:txBody>
          <a:bodyPr wrap="square">
            <a:spAutoFit/>
          </a:bodyPr>
          <a:lstStyle/>
          <a:p>
            <a:r>
              <a:rPr lang="en-US" altLang="zh-CN" sz="2400" b="1" dirty="0">
                <a:latin typeface="微软雅黑" panose="020B0503020204020204" pitchFamily="34" charset="-122"/>
                <a:ea typeface="微软雅黑" panose="020B0503020204020204" pitchFamily="34" charset="-122"/>
              </a:rPr>
              <a:t>1.2.3 </a:t>
            </a:r>
            <a:r>
              <a:rPr lang="en-US" altLang="zh-CN" sz="2400" b="1" dirty="0" err="1">
                <a:latin typeface="微软雅黑" panose="020B0503020204020204" pitchFamily="34" charset="-122"/>
                <a:ea typeface="微软雅黑" panose="020B0503020204020204" pitchFamily="34" charset="-122"/>
              </a:rPr>
              <a:t>Jupyter</a:t>
            </a:r>
            <a:r>
              <a:rPr lang="en-US" altLang="zh-CN" sz="2400" b="1" dirty="0">
                <a:latin typeface="微软雅黑" panose="020B0503020204020204" pitchFamily="34" charset="-122"/>
                <a:ea typeface="微软雅黑" panose="020B0503020204020204" pitchFamily="34" charset="-122"/>
              </a:rPr>
              <a:t> Notebook</a:t>
            </a:r>
            <a:r>
              <a:rPr lang="zh-CN" altLang="en-US" sz="2400" b="1" dirty="0" smtClean="0">
                <a:latin typeface="微软雅黑" panose="020B0503020204020204" pitchFamily="34" charset="-122"/>
                <a:ea typeface="微软雅黑" panose="020B0503020204020204" pitchFamily="34" charset="-122"/>
              </a:rPr>
              <a:t>使用</a:t>
            </a:r>
            <a:endParaRPr lang="en-US" altLang="zh-CN" sz="2400" b="1" dirty="0" smtClean="0">
              <a:latin typeface="微软雅黑" panose="020B0503020204020204" pitchFamily="34" charset="-122"/>
              <a:ea typeface="微软雅黑" panose="020B0503020204020204" pitchFamily="34" charset="-122"/>
            </a:endParaRPr>
          </a:p>
          <a:p>
            <a:r>
              <a:rPr lang="en-US" altLang="zh-CN" sz="2400" b="1" dirty="0" smtClean="0">
                <a:latin typeface="微软雅黑" panose="020B0503020204020204" pitchFamily="34" charset="-122"/>
                <a:ea typeface="微软雅黑" panose="020B0503020204020204" pitchFamily="34" charset="-122"/>
              </a:rPr>
              <a:t>(2) </a:t>
            </a:r>
            <a:r>
              <a:rPr lang="zh-CN" altLang="en-US" sz="2400" b="1" dirty="0" smtClean="0">
                <a:latin typeface="微软雅黑" panose="020B0503020204020204" pitchFamily="34" charset="-122"/>
                <a:ea typeface="微软雅黑" panose="020B0503020204020204" pitchFamily="34" charset="-122"/>
              </a:rPr>
              <a:t>打开</a:t>
            </a:r>
            <a:r>
              <a:rPr lang="zh-CN" altLang="en-US" sz="2400" b="1" dirty="0">
                <a:latin typeface="微软雅黑" panose="020B0503020204020204" pitchFamily="34" charset="-122"/>
                <a:ea typeface="微软雅黑" panose="020B0503020204020204" pitchFamily="34" charset="-122"/>
              </a:rPr>
              <a:t>任意磁盘中的文件</a:t>
            </a:r>
          </a:p>
          <a:p>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然后便能在默认浏览器中看到如下内容，单击相关</a:t>
            </a:r>
            <a:r>
              <a:rPr lang="en-US" altLang="zh-CN" sz="2400" dirty="0">
                <a:latin typeface="微软雅黑" panose="020B0503020204020204" pitchFamily="34" charset="-122"/>
                <a:ea typeface="微软雅黑" panose="020B0503020204020204" pitchFamily="34" charset="-122"/>
              </a:rPr>
              <a:t>Python</a:t>
            </a:r>
            <a:r>
              <a:rPr lang="zh-CN" altLang="en-US" sz="2400" dirty="0">
                <a:latin typeface="微软雅黑" panose="020B0503020204020204" pitchFamily="34" charset="-122"/>
                <a:ea typeface="微软雅黑" panose="020B0503020204020204" pitchFamily="34" charset="-122"/>
              </a:rPr>
              <a:t>文件即可将其打开并进行查看。</a:t>
            </a:r>
          </a:p>
        </p:txBody>
      </p:sp>
      <p:sp>
        <p:nvSpPr>
          <p:cNvPr id="4" name="标题 1"/>
          <p:cNvSpPr txBox="1">
            <a:spLocks/>
          </p:cNvSpPr>
          <p:nvPr/>
        </p:nvSpPr>
        <p:spPr>
          <a:xfrm>
            <a:off x="3034847" y="481240"/>
            <a:ext cx="6122307" cy="1028245"/>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4800" b="1" smtClean="0">
                <a:latin typeface="微软雅黑" panose="020B0503020204020204" pitchFamily="34" charset="-122"/>
                <a:ea typeface="微软雅黑" panose="020B0503020204020204" pitchFamily="34" charset="-122"/>
              </a:rPr>
              <a:t>1.2 Python</a:t>
            </a:r>
            <a:r>
              <a:rPr lang="zh-CN" altLang="en-US" sz="4800" b="1" smtClean="0">
                <a:latin typeface="微软雅黑" panose="020B0503020204020204" pitchFamily="34" charset="-122"/>
                <a:ea typeface="微软雅黑" panose="020B0503020204020204" pitchFamily="34" charset="-122"/>
              </a:rPr>
              <a:t>环境部署</a:t>
            </a:r>
            <a:endParaRPr lang="zh-CN" altLang="en-US" sz="4800" dirty="0">
              <a:latin typeface="微软雅黑" panose="020B0503020204020204" pitchFamily="34" charset="-122"/>
              <a:ea typeface="微软雅黑" panose="020B0503020204020204" pitchFamily="34" charset="-122"/>
            </a:endParaRPr>
          </a:p>
        </p:txBody>
      </p:sp>
      <p:sp>
        <p:nvSpPr>
          <p:cNvPr id="2" name="AutoShape 2" descr="https://uploader.shimo.im/f/1a3D1E2UaV0nAtk1.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29700" name="Picture 4" descr="https://uploader.shimo.im/f/hHIltcJ40x8Vb8TW.png!origin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2623" y="3304930"/>
            <a:ext cx="9766754" cy="30397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844692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838200" y="1365938"/>
            <a:ext cx="10515600" cy="4893647"/>
          </a:xfrm>
          <a:prstGeom prst="rect">
            <a:avLst/>
          </a:prstGeom>
        </p:spPr>
        <p:txBody>
          <a:bodyPr wrap="square">
            <a:spAutoFit/>
          </a:bodyPr>
          <a:lstStyle/>
          <a:p>
            <a:r>
              <a:rPr lang="en-US" altLang="zh-CN" sz="2400" b="1" dirty="0">
                <a:latin typeface="微软雅黑" panose="020B0503020204020204" pitchFamily="34" charset="-122"/>
                <a:ea typeface="微软雅黑" panose="020B0503020204020204" pitchFamily="34" charset="-122"/>
              </a:rPr>
              <a:t>1.2.3 </a:t>
            </a:r>
            <a:r>
              <a:rPr lang="en-US" altLang="zh-CN" sz="2400" b="1" dirty="0" err="1">
                <a:latin typeface="微软雅黑" panose="020B0503020204020204" pitchFamily="34" charset="-122"/>
                <a:ea typeface="微软雅黑" panose="020B0503020204020204" pitchFamily="34" charset="-122"/>
              </a:rPr>
              <a:t>Jupyter</a:t>
            </a:r>
            <a:r>
              <a:rPr lang="en-US" altLang="zh-CN" sz="2400" b="1" dirty="0">
                <a:latin typeface="微软雅黑" panose="020B0503020204020204" pitchFamily="34" charset="-122"/>
                <a:ea typeface="微软雅黑" panose="020B0503020204020204" pitchFamily="34" charset="-122"/>
              </a:rPr>
              <a:t> Notebook</a:t>
            </a:r>
            <a:r>
              <a:rPr lang="zh-CN" altLang="en-US" sz="2400" b="1" dirty="0" smtClean="0">
                <a:latin typeface="微软雅黑" panose="020B0503020204020204" pitchFamily="34" charset="-122"/>
                <a:ea typeface="微软雅黑" panose="020B0503020204020204" pitchFamily="34" charset="-122"/>
              </a:rPr>
              <a:t>使用</a:t>
            </a:r>
            <a:endParaRPr lang="en-US" altLang="zh-CN" sz="2400" b="1" dirty="0" smtClean="0">
              <a:latin typeface="微软雅黑" panose="020B0503020204020204" pitchFamily="34" charset="-122"/>
              <a:ea typeface="微软雅黑" panose="020B0503020204020204" pitchFamily="34" charset="-122"/>
            </a:endParaRPr>
          </a:p>
          <a:p>
            <a:r>
              <a:rPr lang="en-US" altLang="zh-CN" sz="2400" b="1" dirty="0" smtClean="0">
                <a:latin typeface="微软雅黑" panose="020B0503020204020204" pitchFamily="34" charset="-122"/>
                <a:ea typeface="微软雅黑" panose="020B0503020204020204" pitchFamily="34" charset="-122"/>
              </a:rPr>
              <a:t>(2) </a:t>
            </a:r>
            <a:r>
              <a:rPr lang="zh-CN" altLang="en-US" sz="2400" b="1" dirty="0" smtClean="0">
                <a:latin typeface="微软雅黑" panose="020B0503020204020204" pitchFamily="34" charset="-122"/>
                <a:ea typeface="微软雅黑" panose="020B0503020204020204" pitchFamily="34" charset="-122"/>
              </a:rPr>
              <a:t>打开</a:t>
            </a:r>
            <a:r>
              <a:rPr lang="zh-CN" altLang="en-US" sz="2400" b="1" dirty="0">
                <a:latin typeface="微软雅黑" panose="020B0503020204020204" pitchFamily="34" charset="-122"/>
                <a:ea typeface="微软雅黑" panose="020B0503020204020204" pitchFamily="34" charset="-122"/>
              </a:rPr>
              <a:t>任意磁盘中的文件</a:t>
            </a:r>
          </a:p>
          <a:p>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例如，我们打开其中第二个文件，其界面效果如下图所示</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此外，因为</a:t>
            </a:r>
            <a:r>
              <a:rPr lang="en-US" altLang="zh-CN" sz="2400" dirty="0" err="1">
                <a:latin typeface="微软雅黑" panose="020B0503020204020204" pitchFamily="34" charset="-122"/>
                <a:ea typeface="微软雅黑" panose="020B0503020204020204" pitchFamily="34" charset="-122"/>
              </a:rPr>
              <a:t>Jupyter</a:t>
            </a:r>
            <a:r>
              <a:rPr lang="en-US" altLang="zh-CN" sz="2400" dirty="0">
                <a:latin typeface="微软雅黑" panose="020B0503020204020204" pitchFamily="34" charset="-122"/>
                <a:ea typeface="微软雅黑" panose="020B0503020204020204" pitchFamily="34" charset="-122"/>
              </a:rPr>
              <a:t> Notebook</a:t>
            </a:r>
            <a:r>
              <a:rPr lang="zh-CN" altLang="en-US" sz="2400" dirty="0">
                <a:latin typeface="微软雅黑" panose="020B0503020204020204" pitchFamily="34" charset="-122"/>
                <a:ea typeface="微软雅黑" panose="020B0503020204020204" pitchFamily="34" charset="-122"/>
              </a:rPr>
              <a:t>是通过浏览器打开的，所以如果觉得界面的字体较小，可以通过</a:t>
            </a:r>
            <a:r>
              <a:rPr lang="en-US" altLang="zh-CN" sz="2400" dirty="0">
                <a:latin typeface="微软雅黑" panose="020B0503020204020204" pitchFamily="34" charset="-122"/>
                <a:ea typeface="微软雅黑" panose="020B0503020204020204" pitchFamily="34" charset="-122"/>
              </a:rPr>
              <a:t>Ctrl + </a:t>
            </a:r>
            <a:r>
              <a:rPr lang="zh-CN" altLang="en-US" sz="2400" dirty="0">
                <a:latin typeface="微软雅黑" panose="020B0503020204020204" pitchFamily="34" charset="-122"/>
                <a:ea typeface="微软雅黑" panose="020B0503020204020204" pitchFamily="34" charset="-122"/>
              </a:rPr>
              <a:t>鼠标滚轮键来调节界面大小。</a:t>
            </a:r>
          </a:p>
        </p:txBody>
      </p:sp>
      <p:sp>
        <p:nvSpPr>
          <p:cNvPr id="4" name="标题 1"/>
          <p:cNvSpPr txBox="1">
            <a:spLocks/>
          </p:cNvSpPr>
          <p:nvPr/>
        </p:nvSpPr>
        <p:spPr>
          <a:xfrm>
            <a:off x="3034847" y="481240"/>
            <a:ext cx="6122307" cy="1028245"/>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4800" b="1" smtClean="0">
                <a:latin typeface="微软雅黑" panose="020B0503020204020204" pitchFamily="34" charset="-122"/>
                <a:ea typeface="微软雅黑" panose="020B0503020204020204" pitchFamily="34" charset="-122"/>
              </a:rPr>
              <a:t>1.2 Python</a:t>
            </a:r>
            <a:r>
              <a:rPr lang="zh-CN" altLang="en-US" sz="4800" b="1" smtClean="0">
                <a:latin typeface="微软雅黑" panose="020B0503020204020204" pitchFamily="34" charset="-122"/>
                <a:ea typeface="微软雅黑" panose="020B0503020204020204" pitchFamily="34" charset="-122"/>
              </a:rPr>
              <a:t>环境部署</a:t>
            </a:r>
            <a:endParaRPr lang="zh-CN" altLang="en-US" sz="4800" dirty="0">
              <a:latin typeface="微软雅黑" panose="020B0503020204020204" pitchFamily="34" charset="-122"/>
              <a:ea typeface="微软雅黑" panose="020B0503020204020204" pitchFamily="34" charset="-122"/>
            </a:endParaRPr>
          </a:p>
        </p:txBody>
      </p:sp>
      <p:sp>
        <p:nvSpPr>
          <p:cNvPr id="2" name="AutoShape 2" descr="https://uploader.shimo.im/f/1a3D1E2UaV0nAtk1.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31746" name="Picture 2" descr="https://uploader.shimo.im/f/Kvhm9kaTVVYKXS2c.png!original"/>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40190"/>
          <a:stretch/>
        </p:blipFill>
        <p:spPr bwMode="auto">
          <a:xfrm>
            <a:off x="2232363" y="2935598"/>
            <a:ext cx="7727273" cy="22169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993376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838200" y="1365938"/>
            <a:ext cx="10515600" cy="1938992"/>
          </a:xfrm>
          <a:prstGeom prst="rect">
            <a:avLst/>
          </a:prstGeom>
        </p:spPr>
        <p:txBody>
          <a:bodyPr wrap="square">
            <a:spAutoFit/>
          </a:bodyPr>
          <a:lstStyle/>
          <a:p>
            <a:r>
              <a:rPr lang="en-US" altLang="zh-CN" sz="2400" b="1" dirty="0">
                <a:latin typeface="微软雅黑" panose="020B0503020204020204" pitchFamily="34" charset="-122"/>
                <a:ea typeface="微软雅黑" panose="020B0503020204020204" pitchFamily="34" charset="-122"/>
              </a:rPr>
              <a:t>1.2.3 </a:t>
            </a:r>
            <a:r>
              <a:rPr lang="en-US" altLang="zh-CN" sz="2400" b="1" dirty="0" err="1">
                <a:latin typeface="微软雅黑" panose="020B0503020204020204" pitchFamily="34" charset="-122"/>
                <a:ea typeface="微软雅黑" panose="020B0503020204020204" pitchFamily="34" charset="-122"/>
              </a:rPr>
              <a:t>Jupyter</a:t>
            </a:r>
            <a:r>
              <a:rPr lang="en-US" altLang="zh-CN" sz="2400" b="1" dirty="0">
                <a:latin typeface="微软雅黑" panose="020B0503020204020204" pitchFamily="34" charset="-122"/>
                <a:ea typeface="微软雅黑" panose="020B0503020204020204" pitchFamily="34" charset="-122"/>
              </a:rPr>
              <a:t> Notebook</a:t>
            </a:r>
            <a:r>
              <a:rPr lang="zh-CN" altLang="en-US" sz="2400" b="1" dirty="0" smtClean="0">
                <a:latin typeface="微软雅黑" panose="020B0503020204020204" pitchFamily="34" charset="-122"/>
                <a:ea typeface="微软雅黑" panose="020B0503020204020204" pitchFamily="34" charset="-122"/>
              </a:rPr>
              <a:t>使用</a:t>
            </a:r>
            <a:endParaRPr lang="en-US" altLang="zh-CN" sz="2400" b="1" dirty="0" smtClean="0">
              <a:latin typeface="微软雅黑" panose="020B0503020204020204" pitchFamily="34" charset="-122"/>
              <a:ea typeface="微软雅黑" panose="020B0503020204020204" pitchFamily="34" charset="-122"/>
            </a:endParaRPr>
          </a:p>
          <a:p>
            <a:r>
              <a:rPr lang="en-US" altLang="zh-CN" sz="2400" b="1" dirty="0">
                <a:latin typeface="微软雅黑" panose="020B0503020204020204" pitchFamily="34" charset="-122"/>
                <a:ea typeface="微软雅黑" panose="020B0503020204020204" pitchFamily="34" charset="-122"/>
              </a:rPr>
              <a:t>2.</a:t>
            </a:r>
            <a:r>
              <a:rPr lang="zh-CN" altLang="en-US" sz="2400" b="1" dirty="0">
                <a:latin typeface="微软雅黑" panose="020B0503020204020204" pitchFamily="34" charset="-122"/>
                <a:ea typeface="微软雅黑" panose="020B0503020204020204" pitchFamily="34" charset="-122"/>
              </a:rPr>
              <a:t>创建</a:t>
            </a:r>
            <a:r>
              <a:rPr lang="en-US" altLang="zh-CN" sz="2400" b="1" dirty="0">
                <a:latin typeface="微软雅黑" panose="020B0503020204020204" pitchFamily="34" charset="-122"/>
                <a:ea typeface="微软雅黑" panose="020B0503020204020204" pitchFamily="34" charset="-122"/>
              </a:rPr>
              <a:t>Python</a:t>
            </a:r>
            <a:r>
              <a:rPr lang="zh-CN" altLang="en-US" sz="2400" b="1" dirty="0">
                <a:latin typeface="微软雅黑" panose="020B0503020204020204" pitchFamily="34" charset="-122"/>
                <a:ea typeface="微软雅黑" panose="020B0503020204020204" pitchFamily="34" charset="-122"/>
              </a:rPr>
              <a:t>文件</a:t>
            </a:r>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如下图所示，在右上角的</a:t>
            </a:r>
            <a:r>
              <a:rPr lang="en-US" altLang="zh-CN" sz="2400" dirty="0">
                <a:latin typeface="微软雅黑" panose="020B0503020204020204" pitchFamily="34" charset="-122"/>
                <a:ea typeface="微软雅黑" panose="020B0503020204020204" pitchFamily="34" charset="-122"/>
              </a:rPr>
              <a:t>New</a:t>
            </a:r>
            <a:r>
              <a:rPr lang="zh-CN" altLang="en-US" sz="2400" dirty="0">
                <a:latin typeface="微软雅黑" panose="020B0503020204020204" pitchFamily="34" charset="-122"/>
                <a:ea typeface="微软雅黑" panose="020B0503020204020204" pitchFamily="34" charset="-122"/>
              </a:rPr>
              <a:t>按钮，选择</a:t>
            </a:r>
            <a:r>
              <a:rPr lang="en-US" altLang="zh-CN" sz="2400" dirty="0">
                <a:latin typeface="微软雅黑" panose="020B0503020204020204" pitchFamily="34" charset="-122"/>
                <a:ea typeface="微软雅黑" panose="020B0503020204020204" pitchFamily="34" charset="-122"/>
              </a:rPr>
              <a:t>Python3</a:t>
            </a:r>
            <a:r>
              <a:rPr lang="zh-CN" altLang="en-US" sz="2400" dirty="0">
                <a:latin typeface="微软雅黑" panose="020B0503020204020204" pitchFamily="34" charset="-122"/>
                <a:ea typeface="微软雅黑" panose="020B0503020204020204" pitchFamily="34" charset="-122"/>
              </a:rPr>
              <a:t>，可以创建</a:t>
            </a:r>
            <a:r>
              <a:rPr lang="en-US" altLang="zh-CN" sz="2400" dirty="0">
                <a:latin typeface="微软雅黑" panose="020B0503020204020204" pitchFamily="34" charset="-122"/>
                <a:ea typeface="微软雅黑" panose="020B0503020204020204" pitchFamily="34" charset="-122"/>
              </a:rPr>
              <a:t>Python</a:t>
            </a:r>
            <a:r>
              <a:rPr lang="zh-CN" altLang="en-US" sz="2400" dirty="0">
                <a:latin typeface="微软雅黑" panose="020B0503020204020204" pitchFamily="34" charset="-122"/>
                <a:ea typeface="微软雅黑" panose="020B0503020204020204" pitchFamily="34" charset="-122"/>
              </a:rPr>
              <a:t>文件，如果需要创建新文件夹，你们选择其中的</a:t>
            </a:r>
            <a:r>
              <a:rPr lang="en-US" altLang="zh-CN" sz="2400" dirty="0">
                <a:latin typeface="微软雅黑" panose="020B0503020204020204" pitchFamily="34" charset="-122"/>
                <a:ea typeface="微软雅黑" panose="020B0503020204020204" pitchFamily="34" charset="-122"/>
              </a:rPr>
              <a:t>Folder</a:t>
            </a:r>
            <a:r>
              <a:rPr lang="zh-CN" altLang="en-US" sz="2400" dirty="0">
                <a:latin typeface="微软雅黑" panose="020B0503020204020204" pitchFamily="34" charset="-122"/>
                <a:ea typeface="微软雅黑" panose="020B0503020204020204" pitchFamily="34" charset="-122"/>
              </a:rPr>
              <a:t>即可。</a:t>
            </a:r>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p:txBody>
      </p:sp>
      <p:sp>
        <p:nvSpPr>
          <p:cNvPr id="4" name="标题 1"/>
          <p:cNvSpPr txBox="1">
            <a:spLocks/>
          </p:cNvSpPr>
          <p:nvPr/>
        </p:nvSpPr>
        <p:spPr>
          <a:xfrm>
            <a:off x="3034847" y="481240"/>
            <a:ext cx="6122307" cy="1028245"/>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4800" b="1" smtClean="0">
                <a:latin typeface="微软雅黑" panose="020B0503020204020204" pitchFamily="34" charset="-122"/>
                <a:ea typeface="微软雅黑" panose="020B0503020204020204" pitchFamily="34" charset="-122"/>
              </a:rPr>
              <a:t>1.2 Python</a:t>
            </a:r>
            <a:r>
              <a:rPr lang="zh-CN" altLang="en-US" sz="4800" b="1" smtClean="0">
                <a:latin typeface="微软雅黑" panose="020B0503020204020204" pitchFamily="34" charset="-122"/>
                <a:ea typeface="微软雅黑" panose="020B0503020204020204" pitchFamily="34" charset="-122"/>
              </a:rPr>
              <a:t>环境部署</a:t>
            </a:r>
            <a:endParaRPr lang="zh-CN" altLang="en-US" sz="4800" dirty="0">
              <a:latin typeface="微软雅黑" panose="020B0503020204020204" pitchFamily="34" charset="-122"/>
              <a:ea typeface="微软雅黑" panose="020B0503020204020204" pitchFamily="34" charset="-122"/>
            </a:endParaRPr>
          </a:p>
        </p:txBody>
      </p:sp>
      <p:sp>
        <p:nvSpPr>
          <p:cNvPr id="2" name="AutoShape 2" descr="https://uploader.shimo.im/f/1a3D1E2UaV0nAtk1.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32770" name="Picture 2" descr="https://uploader.shimo.im/f/LHuMZVvORCcCgrli.png!origin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0975" y="3110365"/>
            <a:ext cx="4210050" cy="2695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00362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15407" y="481240"/>
            <a:ext cx="8703128" cy="1028245"/>
          </a:xfrm>
        </p:spPr>
        <p:txBody>
          <a:bodyPr>
            <a:noAutofit/>
          </a:bodyPr>
          <a:lstStyle/>
          <a:p>
            <a:r>
              <a:rPr lang="en-US" altLang="zh-CN" sz="4800" b="1" dirty="0">
                <a:latin typeface="微软雅黑" panose="020B0503020204020204" pitchFamily="34" charset="-122"/>
                <a:ea typeface="微软雅黑" panose="020B0503020204020204" pitchFamily="34" charset="-122"/>
              </a:rPr>
              <a:t>1.1 </a:t>
            </a:r>
            <a:r>
              <a:rPr lang="zh-CN" altLang="en-US" sz="4800" b="1" dirty="0">
                <a:latin typeface="微软雅黑" panose="020B0503020204020204" pitchFamily="34" charset="-122"/>
                <a:ea typeface="微软雅黑" panose="020B0503020204020204" pitchFamily="34" charset="-122"/>
              </a:rPr>
              <a:t>大数据分析与机器学习概述</a:t>
            </a:r>
            <a:endParaRPr lang="zh-CN" altLang="en-US" sz="4800"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809171" y="1436914"/>
            <a:ext cx="10515600" cy="972457"/>
          </a:xfrm>
        </p:spPr>
        <p:txBody>
          <a:bodyPr>
            <a:normAutofit/>
          </a:bodyPr>
          <a:lstStyle/>
          <a:p>
            <a:pPr marL="0" indent="0">
              <a:buNone/>
            </a:pPr>
            <a:r>
              <a:rPr lang="en-US" altLang="zh-CN" sz="2400" b="1" dirty="0">
                <a:latin typeface="微软雅黑" panose="020B0503020204020204" pitchFamily="34" charset="-122"/>
                <a:ea typeface="微软雅黑" panose="020B0503020204020204" pitchFamily="34" charset="-122"/>
              </a:rPr>
              <a:t>1.1.1 </a:t>
            </a:r>
            <a:r>
              <a:rPr lang="zh-CN" altLang="en-US" sz="2400" b="1" dirty="0">
                <a:latin typeface="微软雅黑" panose="020B0503020204020204" pitchFamily="34" charset="-122"/>
                <a:ea typeface="微软雅黑" panose="020B0503020204020204" pitchFamily="34" charset="-122"/>
              </a:rPr>
              <a:t>大数据分析与机器学习的应用</a:t>
            </a:r>
            <a:r>
              <a:rPr lang="zh-CN" altLang="en-US" sz="2400" b="1" dirty="0" smtClean="0">
                <a:latin typeface="微软雅黑" panose="020B0503020204020204" pitchFamily="34" charset="-122"/>
                <a:ea typeface="微软雅黑" panose="020B0503020204020204" pitchFamily="34" charset="-122"/>
              </a:rPr>
              <a:t>领域</a:t>
            </a:r>
            <a:endParaRPr lang="en-US" altLang="zh-CN" sz="2400" b="1" dirty="0" smtClean="0">
              <a:latin typeface="微软雅黑" panose="020B0503020204020204" pitchFamily="34" charset="-122"/>
              <a:ea typeface="微软雅黑" panose="020B0503020204020204" pitchFamily="34" charset="-122"/>
            </a:endParaRPr>
          </a:p>
          <a:p>
            <a:pPr marL="0" indent="0">
              <a:buNone/>
            </a:pPr>
            <a:r>
              <a:rPr lang="en-US" altLang="zh-CN" sz="2400" b="1" dirty="0" smtClean="0">
                <a:latin typeface="微软雅黑" panose="020B0503020204020204" pitchFamily="34" charset="-122"/>
                <a:ea typeface="微软雅黑" panose="020B0503020204020204" pitchFamily="34" charset="-122"/>
              </a:rPr>
              <a:t>1</a:t>
            </a:r>
            <a:r>
              <a:rPr lang="en-US" altLang="zh-CN" sz="2400" b="1" dirty="0">
                <a:latin typeface="微软雅黑" panose="020B0503020204020204" pitchFamily="34" charset="-122"/>
                <a:ea typeface="微软雅黑" panose="020B0503020204020204" pitchFamily="34" charset="-122"/>
              </a:rPr>
              <a:t>.</a:t>
            </a:r>
            <a:r>
              <a:rPr lang="en-US" altLang="zh-CN" sz="2400" b="1" dirty="0" smtClean="0">
                <a:latin typeface="微软雅黑" panose="020B0503020204020204" pitchFamily="34" charset="-122"/>
                <a:ea typeface="微软雅黑" panose="020B0503020204020204" pitchFamily="34" charset="-122"/>
              </a:rPr>
              <a:t> </a:t>
            </a:r>
            <a:r>
              <a:rPr lang="zh-CN" altLang="en-US" sz="2400" b="1" dirty="0" smtClean="0">
                <a:latin typeface="微软雅黑" panose="020B0503020204020204" pitchFamily="34" charset="-122"/>
                <a:ea typeface="微软雅黑" panose="020B0503020204020204" pitchFamily="34" charset="-122"/>
              </a:rPr>
              <a:t>金融</a:t>
            </a:r>
            <a:endParaRPr lang="zh-CN" altLang="en-US" sz="2400" b="1" dirty="0">
              <a:latin typeface="微软雅黑" panose="020B0503020204020204" pitchFamily="34" charset="-122"/>
              <a:ea typeface="微软雅黑" panose="020B0503020204020204" pitchFamily="34" charset="-122"/>
            </a:endParaRPr>
          </a:p>
        </p:txBody>
      </p:sp>
      <p:graphicFrame>
        <p:nvGraphicFramePr>
          <p:cNvPr id="5" name="表格 4"/>
          <p:cNvGraphicFramePr>
            <a:graphicFrameLocks noGrp="1"/>
          </p:cNvGraphicFramePr>
          <p:nvPr>
            <p:extLst>
              <p:ext uri="{D42A27DB-BD31-4B8C-83A1-F6EECF244321}">
                <p14:modId xmlns:p14="http://schemas.microsoft.com/office/powerpoint/2010/main" val="4157901026"/>
              </p:ext>
            </p:extLst>
          </p:nvPr>
        </p:nvGraphicFramePr>
        <p:xfrm>
          <a:off x="1446893" y="2522309"/>
          <a:ext cx="9298214" cy="3927032"/>
        </p:xfrm>
        <a:graphic>
          <a:graphicData uri="http://schemas.openxmlformats.org/drawingml/2006/table">
            <a:tbl>
              <a:tblPr/>
              <a:tblGrid>
                <a:gridCol w="4649107"/>
                <a:gridCol w="4649107"/>
              </a:tblGrid>
              <a:tr h="397362">
                <a:tc>
                  <a:txBody>
                    <a:bodyPr/>
                    <a:lstStyle/>
                    <a:p>
                      <a:pPr algn="ctr" fontAlgn="ctr"/>
                      <a:r>
                        <a:rPr lang="zh-CN" altLang="en-US" sz="2400" b="1" dirty="0">
                          <a:effectLst/>
                          <a:latin typeface="微软雅黑" panose="020B0503020204020204" pitchFamily="34" charset="-122"/>
                          <a:ea typeface="微软雅黑" panose="020B0503020204020204" pitchFamily="34" charset="-122"/>
                        </a:rPr>
                        <a:t>细分版块</a:t>
                      </a:r>
                      <a:endParaRPr lang="zh-CN" altLang="en-US" sz="2400" dirty="0">
                        <a:effectLst/>
                        <a:latin typeface="微软雅黑" panose="020B0503020204020204" pitchFamily="34" charset="-122"/>
                        <a:ea typeface="微软雅黑" panose="020B0503020204020204" pitchFamily="34" charset="-122"/>
                      </a:endParaRPr>
                    </a:p>
                  </a:txBody>
                  <a:tcPr marL="0" marR="0" marT="33679" marB="33679" anchor="ctr">
                    <a:lnL w="9525" cap="flat" cmpd="sng" algn="ctr">
                      <a:solidFill>
                        <a:srgbClr val="B7B8B8"/>
                      </a:solidFill>
                      <a:prstDash val="solid"/>
                      <a:round/>
                      <a:headEnd type="none" w="med" len="med"/>
                      <a:tailEnd type="none" w="med" len="med"/>
                    </a:lnL>
                    <a:lnR w="9525" cap="flat" cmpd="sng" algn="ctr">
                      <a:solidFill>
                        <a:srgbClr val="B7B8B8"/>
                      </a:solidFill>
                      <a:prstDash val="solid"/>
                      <a:round/>
                      <a:headEnd type="none" w="med" len="med"/>
                      <a:tailEnd type="none" w="med" len="med"/>
                    </a:lnR>
                    <a:lnT w="9525" cap="flat" cmpd="sng" algn="ctr">
                      <a:solidFill>
                        <a:srgbClr val="B7B8B8"/>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D7D8D9"/>
                    </a:solidFill>
                  </a:tcPr>
                </a:tc>
                <a:tc>
                  <a:txBody>
                    <a:bodyPr/>
                    <a:lstStyle/>
                    <a:p>
                      <a:pPr algn="ctr" fontAlgn="t"/>
                      <a:r>
                        <a:rPr lang="zh-CN" altLang="en-US" sz="2400" b="1" dirty="0">
                          <a:effectLst/>
                          <a:latin typeface="微软雅黑" panose="020B0503020204020204" pitchFamily="34" charset="-122"/>
                          <a:ea typeface="微软雅黑" panose="020B0503020204020204" pitchFamily="34" charset="-122"/>
                        </a:rPr>
                        <a:t>具体案例</a:t>
                      </a:r>
                      <a:endParaRPr lang="zh-CN" altLang="en-US" sz="2400" dirty="0">
                        <a:effectLst/>
                        <a:latin typeface="微软雅黑" panose="020B0503020204020204" pitchFamily="34" charset="-122"/>
                        <a:ea typeface="微软雅黑" panose="020B0503020204020204" pitchFamily="34" charset="-122"/>
                      </a:endParaRPr>
                    </a:p>
                  </a:txBody>
                  <a:tcPr marL="0" marR="0" marT="33679" marB="33679" anchor="ctr">
                    <a:lnL w="9525" cap="flat" cmpd="sng" algn="ctr">
                      <a:solidFill>
                        <a:srgbClr val="B7B8B8"/>
                      </a:solidFill>
                      <a:prstDash val="solid"/>
                      <a:round/>
                      <a:headEnd type="none" w="med" len="med"/>
                      <a:tailEnd type="none" w="med" len="med"/>
                    </a:lnL>
                    <a:lnR w="9525" cap="flat" cmpd="sng" algn="ctr">
                      <a:solidFill>
                        <a:srgbClr val="B7B8B8"/>
                      </a:solidFill>
                      <a:prstDash val="solid"/>
                      <a:round/>
                      <a:headEnd type="none" w="med" len="med"/>
                      <a:tailEnd type="none" w="med" len="med"/>
                    </a:lnR>
                    <a:lnT w="9525" cap="flat" cmpd="sng" algn="ctr">
                      <a:solidFill>
                        <a:srgbClr val="B7B8B8"/>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D7D8D9"/>
                    </a:solidFill>
                  </a:tcPr>
                </a:tc>
              </a:tr>
              <a:tr h="1020071">
                <a:tc>
                  <a:txBody>
                    <a:bodyPr/>
                    <a:lstStyle/>
                    <a:p>
                      <a:pPr algn="ctr" fontAlgn="ctr"/>
                      <a:r>
                        <a:rPr lang="en-US" altLang="zh-CN" sz="2400" dirty="0">
                          <a:effectLst/>
                          <a:latin typeface="微软雅黑" panose="020B0503020204020204" pitchFamily="34" charset="-122"/>
                          <a:ea typeface="微软雅黑" panose="020B0503020204020204" pitchFamily="34" charset="-122"/>
                        </a:rPr>
                        <a:t>1.</a:t>
                      </a:r>
                      <a:r>
                        <a:rPr lang="zh-CN" altLang="en-US" sz="2400" dirty="0">
                          <a:effectLst/>
                          <a:latin typeface="微软雅黑" panose="020B0503020204020204" pitchFamily="34" charset="-122"/>
                          <a:ea typeface="微软雅黑" panose="020B0503020204020204" pitchFamily="34" charset="-122"/>
                        </a:rPr>
                        <a:t>大数据风控</a:t>
                      </a:r>
                    </a:p>
                  </a:txBody>
                  <a:tcPr marL="0" marR="0" marT="33679" marB="33679"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fontAlgn="t"/>
                      <a:r>
                        <a:rPr lang="zh-CN" altLang="en-US" sz="2400" dirty="0">
                          <a:effectLst/>
                          <a:latin typeface="微软雅黑" panose="020B0503020204020204" pitchFamily="34" charset="-122"/>
                          <a:ea typeface="微软雅黑" panose="020B0503020204020204" pitchFamily="34" charset="-122"/>
                        </a:rPr>
                        <a:t>● 金融反欺诈模型</a:t>
                      </a:r>
                    </a:p>
                    <a:p>
                      <a:pPr fontAlgn="t"/>
                      <a:r>
                        <a:rPr lang="zh-CN" altLang="en-US" sz="2400" dirty="0">
                          <a:effectLst/>
                          <a:latin typeface="微软雅黑" panose="020B0503020204020204" pitchFamily="34" charset="-122"/>
                          <a:ea typeface="微软雅黑" panose="020B0503020204020204" pitchFamily="34" charset="-122"/>
                        </a:rPr>
                        <a:t>● 信用评分卡模型</a:t>
                      </a:r>
                    </a:p>
                    <a:p>
                      <a:pPr fontAlgn="t"/>
                      <a:r>
                        <a:rPr lang="zh-CN" altLang="en-US" sz="2400" dirty="0">
                          <a:effectLst/>
                          <a:latin typeface="微软雅黑" panose="020B0503020204020204" pitchFamily="34" charset="-122"/>
                          <a:ea typeface="微软雅黑" panose="020B0503020204020204" pitchFamily="34" charset="-122"/>
                        </a:rPr>
                        <a:t>● 客户违约及逾期预测模型</a:t>
                      </a:r>
                    </a:p>
                  </a:txBody>
                  <a:tcPr marL="0" marR="0" marT="33679" marB="33679"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r>
              <a:tr h="1020071">
                <a:tc>
                  <a:txBody>
                    <a:bodyPr/>
                    <a:lstStyle/>
                    <a:p>
                      <a:pPr algn="ctr" fontAlgn="ctr"/>
                      <a:r>
                        <a:rPr lang="en-US" altLang="zh-CN" sz="2400" dirty="0">
                          <a:effectLst/>
                          <a:latin typeface="微软雅黑" panose="020B0503020204020204" pitchFamily="34" charset="-122"/>
                          <a:ea typeface="微软雅黑" panose="020B0503020204020204" pitchFamily="34" charset="-122"/>
                        </a:rPr>
                        <a:t>2.</a:t>
                      </a:r>
                      <a:r>
                        <a:rPr lang="zh-CN" altLang="en-US" sz="2400" dirty="0">
                          <a:effectLst/>
                          <a:latin typeface="微软雅黑" panose="020B0503020204020204" pitchFamily="34" charset="-122"/>
                          <a:ea typeface="微软雅黑" panose="020B0503020204020204" pitchFamily="34" charset="-122"/>
                        </a:rPr>
                        <a:t>客户营销与维护</a:t>
                      </a:r>
                    </a:p>
                  </a:txBody>
                  <a:tcPr marL="0" marR="0" marT="33679" marB="33679"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fontAlgn="t"/>
                      <a:r>
                        <a:rPr lang="zh-CN" altLang="en-US" sz="2400" dirty="0">
                          <a:effectLst/>
                          <a:latin typeface="微软雅黑" panose="020B0503020204020204" pitchFamily="34" charset="-122"/>
                          <a:ea typeface="微软雅黑" panose="020B0503020204020204" pitchFamily="34" charset="-122"/>
                        </a:rPr>
                        <a:t>● 客户精准营销模型</a:t>
                      </a:r>
                    </a:p>
                    <a:p>
                      <a:pPr fontAlgn="t"/>
                      <a:r>
                        <a:rPr lang="zh-CN" altLang="en-US" sz="2400" dirty="0">
                          <a:effectLst/>
                          <a:latin typeface="微软雅黑" panose="020B0503020204020204" pitchFamily="34" charset="-122"/>
                          <a:ea typeface="微软雅黑" panose="020B0503020204020204" pitchFamily="34" charset="-122"/>
                        </a:rPr>
                        <a:t>● 客户流失预警模型</a:t>
                      </a:r>
                    </a:p>
                    <a:p>
                      <a:pPr fontAlgn="t"/>
                      <a:r>
                        <a:rPr lang="zh-CN" altLang="en-US" sz="2400" dirty="0">
                          <a:effectLst/>
                          <a:latin typeface="微软雅黑" panose="020B0503020204020204" pitchFamily="34" charset="-122"/>
                          <a:ea typeface="微软雅黑" panose="020B0503020204020204" pitchFamily="34" charset="-122"/>
                        </a:rPr>
                        <a:t>● 金融产品智能推荐系统</a:t>
                      </a:r>
                    </a:p>
                  </a:txBody>
                  <a:tcPr marL="0" marR="0" marT="33679" marB="33679"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r>
              <a:tr h="1020071">
                <a:tc>
                  <a:txBody>
                    <a:bodyPr/>
                    <a:lstStyle/>
                    <a:p>
                      <a:pPr algn="ctr" fontAlgn="ctr"/>
                      <a:r>
                        <a:rPr lang="en-US" altLang="zh-CN" sz="2400" dirty="0">
                          <a:effectLst/>
                          <a:latin typeface="微软雅黑" panose="020B0503020204020204" pitchFamily="34" charset="-122"/>
                          <a:ea typeface="微软雅黑" panose="020B0503020204020204" pitchFamily="34" charset="-122"/>
                        </a:rPr>
                        <a:t>3.</a:t>
                      </a:r>
                      <a:r>
                        <a:rPr lang="zh-CN" altLang="en-US" sz="2400" dirty="0">
                          <a:effectLst/>
                          <a:latin typeface="微软雅黑" panose="020B0503020204020204" pitchFamily="34" charset="-122"/>
                          <a:ea typeface="微软雅黑" panose="020B0503020204020204" pitchFamily="34" charset="-122"/>
                        </a:rPr>
                        <a:t>算法交易</a:t>
                      </a:r>
                    </a:p>
                  </a:txBody>
                  <a:tcPr marL="0" marR="0" marT="33679" marB="33679"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fontAlgn="t"/>
                      <a:r>
                        <a:rPr lang="zh-CN" altLang="en-US" sz="2400" dirty="0">
                          <a:effectLst/>
                          <a:latin typeface="微软雅黑" panose="020B0503020204020204" pitchFamily="34" charset="-122"/>
                          <a:ea typeface="微软雅黑" panose="020B0503020204020204" pitchFamily="34" charset="-122"/>
                        </a:rPr>
                        <a:t>● 智能择股模型（量化金融）</a:t>
                      </a:r>
                    </a:p>
                    <a:p>
                      <a:pPr fontAlgn="t"/>
                      <a:r>
                        <a:rPr lang="zh-CN" altLang="en-US" sz="2400" dirty="0">
                          <a:effectLst/>
                          <a:latin typeface="微软雅黑" panose="020B0503020204020204" pitchFamily="34" charset="-122"/>
                          <a:ea typeface="微软雅黑" panose="020B0503020204020204" pitchFamily="34" charset="-122"/>
                        </a:rPr>
                        <a:t>● 智能择时模型（量化金融）</a:t>
                      </a:r>
                    </a:p>
                    <a:p>
                      <a:pPr fontAlgn="t"/>
                      <a:r>
                        <a:rPr lang="zh-CN" altLang="en-US" sz="2400" dirty="0">
                          <a:effectLst/>
                          <a:latin typeface="微软雅黑" panose="020B0503020204020204" pitchFamily="34" charset="-122"/>
                          <a:ea typeface="微软雅黑" panose="020B0503020204020204" pitchFamily="34" charset="-122"/>
                        </a:rPr>
                        <a:t>● 宏观经济形势分析模型</a:t>
                      </a:r>
                    </a:p>
                  </a:txBody>
                  <a:tcPr marL="0" marR="0" marT="33679" marB="33679"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58250621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838200" y="1365938"/>
            <a:ext cx="10515600" cy="4893647"/>
          </a:xfrm>
          <a:prstGeom prst="rect">
            <a:avLst/>
          </a:prstGeom>
        </p:spPr>
        <p:txBody>
          <a:bodyPr wrap="square">
            <a:spAutoFit/>
          </a:bodyPr>
          <a:lstStyle/>
          <a:p>
            <a:r>
              <a:rPr lang="en-US" altLang="zh-CN" sz="2400" b="1" dirty="0">
                <a:latin typeface="微软雅黑" panose="020B0503020204020204" pitchFamily="34" charset="-122"/>
                <a:ea typeface="微软雅黑" panose="020B0503020204020204" pitchFamily="34" charset="-122"/>
              </a:rPr>
              <a:t>1.2.3 </a:t>
            </a:r>
            <a:r>
              <a:rPr lang="en-US" altLang="zh-CN" sz="2400" b="1" dirty="0" err="1">
                <a:latin typeface="微软雅黑" panose="020B0503020204020204" pitchFamily="34" charset="-122"/>
                <a:ea typeface="微软雅黑" panose="020B0503020204020204" pitchFamily="34" charset="-122"/>
              </a:rPr>
              <a:t>Jupyter</a:t>
            </a:r>
            <a:r>
              <a:rPr lang="en-US" altLang="zh-CN" sz="2400" b="1" dirty="0">
                <a:latin typeface="微软雅黑" panose="020B0503020204020204" pitchFamily="34" charset="-122"/>
                <a:ea typeface="微软雅黑" panose="020B0503020204020204" pitchFamily="34" charset="-122"/>
              </a:rPr>
              <a:t> Notebook</a:t>
            </a:r>
            <a:r>
              <a:rPr lang="zh-CN" altLang="en-US" sz="2400" b="1" dirty="0" smtClean="0">
                <a:latin typeface="微软雅黑" panose="020B0503020204020204" pitchFamily="34" charset="-122"/>
                <a:ea typeface="微软雅黑" panose="020B0503020204020204" pitchFamily="34" charset="-122"/>
              </a:rPr>
              <a:t>使用</a:t>
            </a:r>
            <a:endParaRPr lang="en-US" altLang="zh-CN" sz="2400" b="1" dirty="0" smtClean="0">
              <a:latin typeface="微软雅黑" panose="020B0503020204020204" pitchFamily="34" charset="-122"/>
              <a:ea typeface="微软雅黑" panose="020B0503020204020204" pitchFamily="34" charset="-122"/>
            </a:endParaRPr>
          </a:p>
          <a:p>
            <a:r>
              <a:rPr lang="en-US" altLang="zh-CN" sz="2400" b="1" dirty="0">
                <a:latin typeface="微软雅黑" panose="020B0503020204020204" pitchFamily="34" charset="-122"/>
                <a:ea typeface="微软雅黑" panose="020B0503020204020204" pitchFamily="34" charset="-122"/>
              </a:rPr>
              <a:t>2.</a:t>
            </a:r>
            <a:r>
              <a:rPr lang="zh-CN" altLang="en-US" sz="2400" b="1" dirty="0">
                <a:latin typeface="微软雅黑" panose="020B0503020204020204" pitchFamily="34" charset="-122"/>
                <a:ea typeface="微软雅黑" panose="020B0503020204020204" pitchFamily="34" charset="-122"/>
              </a:rPr>
              <a:t>创建</a:t>
            </a:r>
            <a:r>
              <a:rPr lang="en-US" altLang="zh-CN" sz="2400" b="1" dirty="0">
                <a:latin typeface="微软雅黑" panose="020B0503020204020204" pitchFamily="34" charset="-122"/>
                <a:ea typeface="微软雅黑" panose="020B0503020204020204" pitchFamily="34" charset="-122"/>
              </a:rPr>
              <a:t>Python</a:t>
            </a:r>
            <a:r>
              <a:rPr lang="zh-CN" altLang="en-US" sz="2400" b="1" dirty="0">
                <a:latin typeface="微软雅黑" panose="020B0503020204020204" pitchFamily="34" charset="-122"/>
                <a:ea typeface="微软雅黑" panose="020B0503020204020204" pitchFamily="34" charset="-122"/>
              </a:rPr>
              <a:t>文件</a:t>
            </a:r>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例如选择“</a:t>
            </a:r>
            <a:r>
              <a:rPr lang="en-US" altLang="zh-CN" sz="2400" dirty="0">
                <a:latin typeface="微软雅黑" panose="020B0503020204020204" pitchFamily="34" charset="-122"/>
                <a:ea typeface="微软雅黑" panose="020B0503020204020204" pitchFamily="34" charset="-122"/>
              </a:rPr>
              <a:t>Python3”</a:t>
            </a:r>
            <a:r>
              <a:rPr lang="zh-CN" altLang="en-US" sz="2400" dirty="0">
                <a:latin typeface="微软雅黑" panose="020B0503020204020204" pitchFamily="34" charset="-122"/>
                <a:ea typeface="微软雅黑" panose="020B0503020204020204" pitchFamily="34" charset="-122"/>
              </a:rPr>
              <a:t>即可创建如下的界面，点击上面的</a:t>
            </a:r>
            <a:r>
              <a:rPr lang="en-US" altLang="zh-CN" sz="2400" dirty="0">
                <a:latin typeface="微软雅黑" panose="020B0503020204020204" pitchFamily="34" charset="-122"/>
                <a:ea typeface="微软雅黑" panose="020B0503020204020204" pitchFamily="34" charset="-122"/>
              </a:rPr>
              <a:t>Untitled</a:t>
            </a:r>
            <a:r>
              <a:rPr lang="zh-CN" altLang="en-US" sz="2400" dirty="0">
                <a:latin typeface="微软雅黑" panose="020B0503020204020204" pitchFamily="34" charset="-122"/>
                <a:ea typeface="微软雅黑" panose="020B0503020204020204" pitchFamily="34" charset="-122"/>
              </a:rPr>
              <a:t>则可以重新命名文件</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和之前演示的一样，</a:t>
            </a:r>
            <a:r>
              <a:rPr lang="en-US" altLang="zh-CN" sz="2400" dirty="0" err="1">
                <a:latin typeface="微软雅黑" panose="020B0503020204020204" pitchFamily="34" charset="-122"/>
                <a:ea typeface="微软雅黑" panose="020B0503020204020204" pitchFamily="34" charset="-122"/>
              </a:rPr>
              <a:t>Jupyter</a:t>
            </a:r>
            <a:r>
              <a:rPr lang="en-US" altLang="zh-CN" sz="2400" dirty="0">
                <a:latin typeface="微软雅黑" panose="020B0503020204020204" pitchFamily="34" charset="-122"/>
                <a:ea typeface="微软雅黑" panose="020B0503020204020204" pitchFamily="34" charset="-122"/>
              </a:rPr>
              <a:t> Notebook</a:t>
            </a:r>
            <a:r>
              <a:rPr lang="zh-CN" altLang="en-US" sz="2400" dirty="0">
                <a:latin typeface="微软雅黑" panose="020B0503020204020204" pitchFamily="34" charset="-122"/>
                <a:ea typeface="微软雅黑" panose="020B0503020204020204" pitchFamily="34" charset="-122"/>
              </a:rPr>
              <a:t>格式的</a:t>
            </a:r>
            <a:r>
              <a:rPr lang="en-US" altLang="zh-CN" sz="2400" dirty="0">
                <a:latin typeface="微软雅黑" panose="020B0503020204020204" pitchFamily="34" charset="-122"/>
                <a:ea typeface="微软雅黑" panose="020B0503020204020204" pitchFamily="34" charset="-122"/>
              </a:rPr>
              <a:t>Python</a:t>
            </a:r>
            <a:r>
              <a:rPr lang="zh-CN" altLang="en-US" sz="2400" dirty="0">
                <a:latin typeface="微软雅黑" panose="020B0503020204020204" pitchFamily="34" charset="-122"/>
                <a:ea typeface="微软雅黑" panose="020B0503020204020204" pitchFamily="34" charset="-122"/>
              </a:rPr>
              <a:t>文件后缀名为</a:t>
            </a:r>
            <a:r>
              <a:rPr lang="en-US" altLang="zh-CN" sz="2400" dirty="0">
                <a:latin typeface="微软雅黑" panose="020B0503020204020204" pitchFamily="34" charset="-122"/>
                <a:ea typeface="微软雅黑" panose="020B0503020204020204" pitchFamily="34" charset="-122"/>
              </a:rPr>
              <a:t>.</a:t>
            </a:r>
            <a:r>
              <a:rPr lang="en-US" altLang="zh-CN" sz="2400" dirty="0" err="1">
                <a:latin typeface="微软雅黑" panose="020B0503020204020204" pitchFamily="34" charset="-122"/>
                <a:ea typeface="微软雅黑" panose="020B0503020204020204" pitchFamily="34" charset="-122"/>
              </a:rPr>
              <a:t>ipynb</a:t>
            </a:r>
            <a:r>
              <a:rPr lang="zh-CN" altLang="en-US" sz="2400" dirty="0">
                <a:latin typeface="微软雅黑" panose="020B0503020204020204" pitchFamily="34" charset="-122"/>
                <a:ea typeface="微软雅黑" panose="020B0503020204020204" pitchFamily="34" charset="-122"/>
              </a:rPr>
              <a:t>，而常规的</a:t>
            </a:r>
            <a:r>
              <a:rPr lang="en-US" altLang="zh-CN" sz="2400" dirty="0">
                <a:latin typeface="微软雅黑" panose="020B0503020204020204" pitchFamily="34" charset="-122"/>
                <a:ea typeface="微软雅黑" panose="020B0503020204020204" pitchFamily="34" charset="-122"/>
              </a:rPr>
              <a:t>Python</a:t>
            </a:r>
            <a:r>
              <a:rPr lang="zh-CN" altLang="en-US" sz="2400" dirty="0">
                <a:latin typeface="微软雅黑" panose="020B0503020204020204" pitchFamily="34" charset="-122"/>
                <a:ea typeface="微软雅黑" panose="020B0503020204020204" pitchFamily="34" charset="-122"/>
              </a:rPr>
              <a:t>文件后缀则为</a:t>
            </a:r>
            <a:r>
              <a:rPr lang="en-US" altLang="zh-CN" sz="2400" dirty="0">
                <a:latin typeface="微软雅黑" panose="020B0503020204020204" pitchFamily="34" charset="-122"/>
                <a:ea typeface="微软雅黑" panose="020B0503020204020204" pitchFamily="34" charset="-122"/>
              </a:rPr>
              <a:t>.</a:t>
            </a:r>
            <a:r>
              <a:rPr lang="en-US" altLang="zh-CN" sz="2400" dirty="0" err="1">
                <a:latin typeface="微软雅黑" panose="020B0503020204020204" pitchFamily="34" charset="-122"/>
                <a:ea typeface="微软雅黑" panose="020B0503020204020204" pitchFamily="34" charset="-122"/>
              </a:rPr>
              <a:t>py</a:t>
            </a:r>
            <a:r>
              <a:rPr lang="zh-CN" altLang="en-US" sz="2400" dirty="0">
                <a:latin typeface="微软雅黑" panose="020B0503020204020204" pitchFamily="34" charset="-122"/>
                <a:ea typeface="微软雅黑" panose="020B0503020204020204" pitchFamily="34" charset="-122"/>
              </a:rPr>
              <a:t>。因此在</a:t>
            </a:r>
            <a:r>
              <a:rPr lang="en-US" altLang="zh-CN" sz="2400" dirty="0" err="1">
                <a:latin typeface="微软雅黑" panose="020B0503020204020204" pitchFamily="34" charset="-122"/>
                <a:ea typeface="微软雅黑" panose="020B0503020204020204" pitchFamily="34" charset="-122"/>
              </a:rPr>
              <a:t>Jupyter</a:t>
            </a:r>
            <a:r>
              <a:rPr lang="en-US" altLang="zh-CN" sz="2400" dirty="0">
                <a:latin typeface="微软雅黑" panose="020B0503020204020204" pitchFamily="34" charset="-122"/>
                <a:ea typeface="微软雅黑" panose="020B0503020204020204" pitchFamily="34" charset="-122"/>
              </a:rPr>
              <a:t> Notebook</a:t>
            </a:r>
            <a:r>
              <a:rPr lang="zh-CN" altLang="en-US" sz="2400" dirty="0">
                <a:latin typeface="微软雅黑" panose="020B0503020204020204" pitchFamily="34" charset="-122"/>
                <a:ea typeface="微软雅黑" panose="020B0503020204020204" pitchFamily="34" charset="-122"/>
              </a:rPr>
              <a:t>中我们创建和打开的都是后缀名为</a:t>
            </a:r>
            <a:r>
              <a:rPr lang="en-US" altLang="zh-CN" sz="2400" dirty="0">
                <a:latin typeface="微软雅黑" panose="020B0503020204020204" pitchFamily="34" charset="-122"/>
                <a:ea typeface="微软雅黑" panose="020B0503020204020204" pitchFamily="34" charset="-122"/>
              </a:rPr>
              <a:t>.</a:t>
            </a:r>
            <a:r>
              <a:rPr lang="en-US" altLang="zh-CN" sz="2400" dirty="0" err="1">
                <a:latin typeface="微软雅黑" panose="020B0503020204020204" pitchFamily="34" charset="-122"/>
                <a:ea typeface="微软雅黑" panose="020B0503020204020204" pitchFamily="34" charset="-122"/>
              </a:rPr>
              <a:t>ipynb</a:t>
            </a:r>
            <a:r>
              <a:rPr lang="zh-CN" altLang="en-US" sz="2400" dirty="0">
                <a:latin typeface="微软雅黑" panose="020B0503020204020204" pitchFamily="34" charset="-122"/>
                <a:ea typeface="微软雅黑" panose="020B0503020204020204" pitchFamily="34" charset="-122"/>
              </a:rPr>
              <a:t>的文件。</a:t>
            </a:r>
            <a:endParaRPr lang="en-US" altLang="zh-CN" sz="2400" dirty="0" smtClean="0">
              <a:latin typeface="微软雅黑" panose="020B0503020204020204" pitchFamily="34" charset="-122"/>
              <a:ea typeface="微软雅黑" panose="020B0503020204020204" pitchFamily="34" charset="-122"/>
            </a:endParaRPr>
          </a:p>
        </p:txBody>
      </p:sp>
      <p:sp>
        <p:nvSpPr>
          <p:cNvPr id="4" name="标题 1"/>
          <p:cNvSpPr txBox="1">
            <a:spLocks/>
          </p:cNvSpPr>
          <p:nvPr/>
        </p:nvSpPr>
        <p:spPr>
          <a:xfrm>
            <a:off x="3034847" y="481240"/>
            <a:ext cx="6122307" cy="1028245"/>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4800" b="1" smtClean="0">
                <a:latin typeface="微软雅黑" panose="020B0503020204020204" pitchFamily="34" charset="-122"/>
                <a:ea typeface="微软雅黑" panose="020B0503020204020204" pitchFamily="34" charset="-122"/>
              </a:rPr>
              <a:t>1.2 Python</a:t>
            </a:r>
            <a:r>
              <a:rPr lang="zh-CN" altLang="en-US" sz="4800" b="1" smtClean="0">
                <a:latin typeface="微软雅黑" panose="020B0503020204020204" pitchFamily="34" charset="-122"/>
                <a:ea typeface="微软雅黑" panose="020B0503020204020204" pitchFamily="34" charset="-122"/>
              </a:rPr>
              <a:t>环境部署</a:t>
            </a:r>
            <a:endParaRPr lang="zh-CN" altLang="en-US" sz="4800" dirty="0">
              <a:latin typeface="微软雅黑" panose="020B0503020204020204" pitchFamily="34" charset="-122"/>
              <a:ea typeface="微软雅黑" panose="020B0503020204020204" pitchFamily="34" charset="-122"/>
            </a:endParaRPr>
          </a:p>
        </p:txBody>
      </p:sp>
      <p:sp>
        <p:nvSpPr>
          <p:cNvPr id="2" name="AutoShape 2" descr="https://uploader.shimo.im/f/1a3D1E2UaV0nAtk1.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33794" name="Picture 2" descr="https://uploader.shimo.im/f/kr29rb4CmdIZHCqy.png!origin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8194" y="2989943"/>
            <a:ext cx="10455611" cy="18433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839271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838200" y="1365938"/>
            <a:ext cx="10515600" cy="1938992"/>
          </a:xfrm>
          <a:prstGeom prst="rect">
            <a:avLst/>
          </a:prstGeom>
        </p:spPr>
        <p:txBody>
          <a:bodyPr wrap="square">
            <a:spAutoFit/>
          </a:bodyPr>
          <a:lstStyle/>
          <a:p>
            <a:r>
              <a:rPr lang="en-US" altLang="zh-CN" sz="2400" b="1" dirty="0">
                <a:latin typeface="微软雅黑" panose="020B0503020204020204" pitchFamily="34" charset="-122"/>
                <a:ea typeface="微软雅黑" panose="020B0503020204020204" pitchFamily="34" charset="-122"/>
              </a:rPr>
              <a:t>1.2.3 </a:t>
            </a:r>
            <a:r>
              <a:rPr lang="en-US" altLang="zh-CN" sz="2400" b="1" dirty="0" err="1">
                <a:latin typeface="微软雅黑" panose="020B0503020204020204" pitchFamily="34" charset="-122"/>
                <a:ea typeface="微软雅黑" panose="020B0503020204020204" pitchFamily="34" charset="-122"/>
              </a:rPr>
              <a:t>Jupyter</a:t>
            </a:r>
            <a:r>
              <a:rPr lang="en-US" altLang="zh-CN" sz="2400" b="1" dirty="0">
                <a:latin typeface="微软雅黑" panose="020B0503020204020204" pitchFamily="34" charset="-122"/>
                <a:ea typeface="微软雅黑" panose="020B0503020204020204" pitchFamily="34" charset="-122"/>
              </a:rPr>
              <a:t> Notebook</a:t>
            </a:r>
            <a:r>
              <a:rPr lang="zh-CN" altLang="en-US" sz="2400" b="1" dirty="0" smtClean="0">
                <a:latin typeface="微软雅黑" panose="020B0503020204020204" pitchFamily="34" charset="-122"/>
                <a:ea typeface="微软雅黑" panose="020B0503020204020204" pitchFamily="34" charset="-122"/>
              </a:rPr>
              <a:t>使用</a:t>
            </a:r>
            <a:endParaRPr lang="en-US" altLang="zh-CN" sz="2400" b="1" dirty="0" smtClean="0">
              <a:latin typeface="微软雅黑" panose="020B0503020204020204" pitchFamily="34" charset="-122"/>
              <a:ea typeface="微软雅黑" panose="020B0503020204020204" pitchFamily="34" charset="-122"/>
            </a:endParaRPr>
          </a:p>
          <a:p>
            <a:r>
              <a:rPr lang="en-US" altLang="zh-CN" sz="2400" b="1" dirty="0">
                <a:latin typeface="微软雅黑" panose="020B0503020204020204" pitchFamily="34" charset="-122"/>
                <a:ea typeface="微软雅黑" panose="020B0503020204020204" pitchFamily="34" charset="-122"/>
              </a:rPr>
              <a:t>3.</a:t>
            </a:r>
            <a:r>
              <a:rPr lang="zh-CN" altLang="en-US" sz="2400" b="1" dirty="0">
                <a:latin typeface="微软雅黑" panose="020B0503020204020204" pitchFamily="34" charset="-122"/>
                <a:ea typeface="微软雅黑" panose="020B0503020204020204" pitchFamily="34" charset="-122"/>
              </a:rPr>
              <a:t>编写</a:t>
            </a:r>
            <a:r>
              <a:rPr lang="zh-CN" altLang="en-US" sz="2400" b="1" dirty="0" smtClean="0">
                <a:latin typeface="微软雅黑" panose="020B0503020204020204" pitchFamily="34" charset="-122"/>
                <a:ea typeface="微软雅黑" panose="020B0503020204020204" pitchFamily="34" charset="-122"/>
              </a:rPr>
              <a:t>代码</a:t>
            </a:r>
            <a:endParaRPr lang="en-US" altLang="zh-CN" sz="2400" b="1"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如下图所示，在区块中即可编写代码，编写完毕后，按住</a:t>
            </a:r>
            <a:r>
              <a:rPr lang="en-US" altLang="zh-CN" sz="2400" dirty="0">
                <a:latin typeface="微软雅黑" panose="020B0503020204020204" pitchFamily="34" charset="-122"/>
                <a:ea typeface="微软雅黑" panose="020B0503020204020204" pitchFamily="34" charset="-122"/>
              </a:rPr>
              <a:t>Ctrl + Enter</a:t>
            </a:r>
            <a:r>
              <a:rPr lang="zh-CN" altLang="en-US" sz="2400" dirty="0">
                <a:latin typeface="微软雅黑" panose="020B0503020204020204" pitchFamily="34" charset="-122"/>
                <a:ea typeface="微软雅黑" panose="020B0503020204020204" pitchFamily="34" charset="-122"/>
              </a:rPr>
              <a:t>键即可运行当前区块，或者按上方菜单栏中的运行按钮运行代码，在编写代码的时候区块边框显示为绿色。</a:t>
            </a:r>
            <a:endParaRPr lang="en-US" altLang="zh-CN" sz="2400" dirty="0" smtClean="0">
              <a:latin typeface="微软雅黑" panose="020B0503020204020204" pitchFamily="34" charset="-122"/>
              <a:ea typeface="微软雅黑" panose="020B0503020204020204" pitchFamily="34" charset="-122"/>
            </a:endParaRPr>
          </a:p>
        </p:txBody>
      </p:sp>
      <p:sp>
        <p:nvSpPr>
          <p:cNvPr id="4" name="标题 1"/>
          <p:cNvSpPr txBox="1">
            <a:spLocks/>
          </p:cNvSpPr>
          <p:nvPr/>
        </p:nvSpPr>
        <p:spPr>
          <a:xfrm>
            <a:off x="3034847" y="481240"/>
            <a:ext cx="6122307" cy="1028245"/>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4800" b="1" smtClean="0">
                <a:latin typeface="微软雅黑" panose="020B0503020204020204" pitchFamily="34" charset="-122"/>
                <a:ea typeface="微软雅黑" panose="020B0503020204020204" pitchFamily="34" charset="-122"/>
              </a:rPr>
              <a:t>1.2 Python</a:t>
            </a:r>
            <a:r>
              <a:rPr lang="zh-CN" altLang="en-US" sz="4800" b="1" smtClean="0">
                <a:latin typeface="微软雅黑" panose="020B0503020204020204" pitchFamily="34" charset="-122"/>
                <a:ea typeface="微软雅黑" panose="020B0503020204020204" pitchFamily="34" charset="-122"/>
              </a:rPr>
              <a:t>环境部署</a:t>
            </a:r>
            <a:endParaRPr lang="zh-CN" altLang="en-US" sz="4800" dirty="0">
              <a:latin typeface="微软雅黑" panose="020B0503020204020204" pitchFamily="34" charset="-122"/>
              <a:ea typeface="微软雅黑" panose="020B0503020204020204" pitchFamily="34" charset="-122"/>
            </a:endParaRPr>
          </a:p>
        </p:txBody>
      </p:sp>
      <p:sp>
        <p:nvSpPr>
          <p:cNvPr id="2" name="AutoShape 2" descr="https://uploader.shimo.im/f/1a3D1E2UaV0nAtk1.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34818" name="Picture 2" descr="https://uploader.shimo.im/f/YTrt3XZ8eYk8JBZR.png!origin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0375" y="3304930"/>
            <a:ext cx="11382375" cy="3381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098433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838200" y="1365938"/>
            <a:ext cx="10515600" cy="3046988"/>
          </a:xfrm>
          <a:prstGeom prst="rect">
            <a:avLst/>
          </a:prstGeom>
        </p:spPr>
        <p:txBody>
          <a:bodyPr wrap="square">
            <a:spAutoFit/>
          </a:bodyPr>
          <a:lstStyle/>
          <a:p>
            <a:r>
              <a:rPr lang="en-US" altLang="zh-CN" sz="2400" b="1" dirty="0">
                <a:latin typeface="微软雅黑" panose="020B0503020204020204" pitchFamily="34" charset="-122"/>
                <a:ea typeface="微软雅黑" panose="020B0503020204020204" pitchFamily="34" charset="-122"/>
              </a:rPr>
              <a:t>1.2.3 </a:t>
            </a:r>
            <a:r>
              <a:rPr lang="en-US" altLang="zh-CN" sz="2400" b="1" dirty="0" err="1">
                <a:latin typeface="微软雅黑" panose="020B0503020204020204" pitchFamily="34" charset="-122"/>
                <a:ea typeface="微软雅黑" panose="020B0503020204020204" pitchFamily="34" charset="-122"/>
              </a:rPr>
              <a:t>Jupyter</a:t>
            </a:r>
            <a:r>
              <a:rPr lang="en-US" altLang="zh-CN" sz="2400" b="1" dirty="0">
                <a:latin typeface="微软雅黑" panose="020B0503020204020204" pitchFamily="34" charset="-122"/>
                <a:ea typeface="微软雅黑" panose="020B0503020204020204" pitchFamily="34" charset="-122"/>
              </a:rPr>
              <a:t> Notebook</a:t>
            </a:r>
            <a:r>
              <a:rPr lang="zh-CN" altLang="en-US" sz="2400" b="1" dirty="0" smtClean="0">
                <a:latin typeface="微软雅黑" panose="020B0503020204020204" pitchFamily="34" charset="-122"/>
                <a:ea typeface="微软雅黑" panose="020B0503020204020204" pitchFamily="34" charset="-122"/>
              </a:rPr>
              <a:t>使用</a:t>
            </a:r>
            <a:endParaRPr lang="en-US" altLang="zh-CN" sz="2400" b="1" dirty="0" smtClean="0">
              <a:latin typeface="微软雅黑" panose="020B0503020204020204" pitchFamily="34" charset="-122"/>
              <a:ea typeface="微软雅黑" panose="020B0503020204020204" pitchFamily="34" charset="-122"/>
            </a:endParaRPr>
          </a:p>
          <a:p>
            <a:r>
              <a:rPr lang="en-US" altLang="zh-CN" sz="2400" b="1" dirty="0">
                <a:latin typeface="微软雅黑" panose="020B0503020204020204" pitchFamily="34" charset="-122"/>
                <a:ea typeface="微软雅黑" panose="020B0503020204020204" pitchFamily="34" charset="-122"/>
              </a:rPr>
              <a:t>3.</a:t>
            </a:r>
            <a:r>
              <a:rPr lang="zh-CN" altLang="en-US" sz="2400" b="1" dirty="0">
                <a:latin typeface="微软雅黑" panose="020B0503020204020204" pitchFamily="34" charset="-122"/>
                <a:ea typeface="微软雅黑" panose="020B0503020204020204" pitchFamily="34" charset="-122"/>
              </a:rPr>
              <a:t>编写</a:t>
            </a:r>
            <a:r>
              <a:rPr lang="zh-CN" altLang="en-US" sz="2400" b="1" dirty="0" smtClean="0">
                <a:latin typeface="微软雅黑" panose="020B0503020204020204" pitchFamily="34" charset="-122"/>
                <a:ea typeface="微软雅黑" panose="020B0503020204020204" pitchFamily="34" charset="-122"/>
              </a:rPr>
              <a:t>代码</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err="1" smtClean="0">
                <a:latin typeface="微软雅黑" panose="020B0503020204020204" pitchFamily="34" charset="-122"/>
                <a:ea typeface="微软雅黑" panose="020B0503020204020204" pitchFamily="34" charset="-122"/>
              </a:rPr>
              <a:t>Jupyter</a:t>
            </a:r>
            <a:r>
              <a:rPr lang="en-US" altLang="zh-CN" sz="2400" dirty="0" smtClean="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Notebook</a:t>
            </a:r>
            <a:r>
              <a:rPr lang="zh-CN" altLang="en-US" sz="2400" dirty="0">
                <a:latin typeface="微软雅黑" panose="020B0503020204020204" pitchFamily="34" charset="-122"/>
                <a:ea typeface="微软雅黑" panose="020B0503020204020204" pitchFamily="34" charset="-122"/>
              </a:rPr>
              <a:t>的一个好处是可以分区块</a:t>
            </a:r>
            <a:r>
              <a:rPr lang="zh-CN" altLang="en-US" sz="2400" dirty="0" smtClean="0">
                <a:latin typeface="微软雅黑" panose="020B0503020204020204" pitchFamily="34" charset="-122"/>
                <a:ea typeface="微软雅黑" panose="020B0503020204020204" pitchFamily="34" charset="-122"/>
              </a:rPr>
              <a:t>运行：</a:t>
            </a:r>
            <a:endParaRPr lang="zh-CN" altLang="en-US"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新增一个代码区块：如下图所示，我们可以通过点击左上角的“</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按钮，可以在当前代码区块下新增一个区块。</a:t>
            </a:r>
          </a:p>
          <a:p>
            <a:r>
              <a:rPr lang="zh-CN" altLang="en-US" sz="2400" dirty="0">
                <a:latin typeface="微软雅黑" panose="020B0503020204020204" pitchFamily="34" charset="-122"/>
                <a:ea typeface="微软雅黑" panose="020B0503020204020204" pitchFamily="34" charset="-122"/>
              </a:rPr>
              <a:t>第二种方法则是可以通过点击当前代码区块左边（此时该代码区块左侧边框会变成蓝色</a:t>
            </a:r>
            <a:r>
              <a:rPr lang="zh-CN" altLang="en-US" sz="2400" dirty="0" smtClean="0">
                <a:latin typeface="微软雅黑" panose="020B0503020204020204" pitchFamily="34" charset="-122"/>
                <a:ea typeface="微软雅黑" panose="020B0503020204020204" pitchFamily="34" charset="-122"/>
              </a:rPr>
              <a:t>），通过</a:t>
            </a:r>
            <a:r>
              <a:rPr lang="zh-CN" altLang="en-US" sz="2400" dirty="0">
                <a:latin typeface="微软雅黑" panose="020B0503020204020204" pitchFamily="34" charset="-122"/>
                <a:ea typeface="微软雅黑" panose="020B0503020204020204" pitchFamily="34" charset="-122"/>
              </a:rPr>
              <a:t>快捷键“</a:t>
            </a:r>
            <a:r>
              <a:rPr lang="en-US" altLang="zh-CN" sz="2400" dirty="0">
                <a:latin typeface="微软雅黑" panose="020B0503020204020204" pitchFamily="34" charset="-122"/>
                <a:ea typeface="微软雅黑" panose="020B0503020204020204" pitchFamily="34" charset="-122"/>
              </a:rPr>
              <a:t>b”</a:t>
            </a:r>
            <a:r>
              <a:rPr lang="zh-CN" altLang="en-US" sz="2400" dirty="0">
                <a:latin typeface="微软雅黑" panose="020B0503020204020204" pitchFamily="34" charset="-122"/>
                <a:ea typeface="微软雅黑" panose="020B0503020204020204" pitchFamily="34" charset="-122"/>
              </a:rPr>
              <a:t>可以向下新增一个代码区块（快捷“</a:t>
            </a:r>
            <a:r>
              <a:rPr lang="en-US" altLang="zh-CN" sz="2400" dirty="0">
                <a:latin typeface="微软雅黑" panose="020B0503020204020204" pitchFamily="34" charset="-122"/>
                <a:ea typeface="微软雅黑" panose="020B0503020204020204" pitchFamily="34" charset="-122"/>
              </a:rPr>
              <a:t>a”</a:t>
            </a:r>
            <a:r>
              <a:rPr lang="zh-CN" altLang="en-US" sz="2400" dirty="0">
                <a:latin typeface="微软雅黑" panose="020B0503020204020204" pitchFamily="34" charset="-122"/>
                <a:ea typeface="微软雅黑" panose="020B0503020204020204" pitchFamily="34" charset="-122"/>
              </a:rPr>
              <a:t>则是在该代码区块上方新增一个区块）。</a:t>
            </a:r>
          </a:p>
        </p:txBody>
      </p:sp>
      <p:sp>
        <p:nvSpPr>
          <p:cNvPr id="4" name="标题 1"/>
          <p:cNvSpPr txBox="1">
            <a:spLocks/>
          </p:cNvSpPr>
          <p:nvPr/>
        </p:nvSpPr>
        <p:spPr>
          <a:xfrm>
            <a:off x="3034847" y="481240"/>
            <a:ext cx="6122307" cy="1028245"/>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4800" b="1" smtClean="0">
                <a:latin typeface="微软雅黑" panose="020B0503020204020204" pitchFamily="34" charset="-122"/>
                <a:ea typeface="微软雅黑" panose="020B0503020204020204" pitchFamily="34" charset="-122"/>
              </a:rPr>
              <a:t>1.2 Python</a:t>
            </a:r>
            <a:r>
              <a:rPr lang="zh-CN" altLang="en-US" sz="4800" b="1" smtClean="0">
                <a:latin typeface="微软雅黑" panose="020B0503020204020204" pitchFamily="34" charset="-122"/>
                <a:ea typeface="微软雅黑" panose="020B0503020204020204" pitchFamily="34" charset="-122"/>
              </a:rPr>
              <a:t>环境部署</a:t>
            </a:r>
            <a:endParaRPr lang="zh-CN" altLang="en-US" sz="4800" dirty="0">
              <a:latin typeface="微软雅黑" panose="020B0503020204020204" pitchFamily="34" charset="-122"/>
              <a:ea typeface="微软雅黑" panose="020B0503020204020204" pitchFamily="34" charset="-122"/>
            </a:endParaRPr>
          </a:p>
        </p:txBody>
      </p:sp>
      <p:sp>
        <p:nvSpPr>
          <p:cNvPr id="2" name="AutoShape 2" descr="https://uploader.shimo.im/f/1a3D1E2UaV0nAtk1.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35842" name="Picture 2" descr="https://uploader.shimo.im/f/PKmsp3lf4AUlqlgp.png!origin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9852" y="4339323"/>
            <a:ext cx="10572296" cy="25186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903904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838200" y="1365938"/>
            <a:ext cx="10515600" cy="5262979"/>
          </a:xfrm>
          <a:prstGeom prst="rect">
            <a:avLst/>
          </a:prstGeom>
        </p:spPr>
        <p:txBody>
          <a:bodyPr wrap="square">
            <a:spAutoFit/>
          </a:bodyPr>
          <a:lstStyle/>
          <a:p>
            <a:r>
              <a:rPr lang="en-US" altLang="zh-CN" sz="2400" b="1" dirty="0">
                <a:latin typeface="微软雅黑" panose="020B0503020204020204" pitchFamily="34" charset="-122"/>
                <a:ea typeface="微软雅黑" panose="020B0503020204020204" pitchFamily="34" charset="-122"/>
              </a:rPr>
              <a:t>1.2.3 </a:t>
            </a:r>
            <a:r>
              <a:rPr lang="en-US" altLang="zh-CN" sz="2400" b="1" dirty="0" err="1">
                <a:latin typeface="微软雅黑" panose="020B0503020204020204" pitchFamily="34" charset="-122"/>
                <a:ea typeface="微软雅黑" panose="020B0503020204020204" pitchFamily="34" charset="-122"/>
              </a:rPr>
              <a:t>Jupyter</a:t>
            </a:r>
            <a:r>
              <a:rPr lang="en-US" altLang="zh-CN" sz="2400" b="1" dirty="0">
                <a:latin typeface="微软雅黑" panose="020B0503020204020204" pitchFamily="34" charset="-122"/>
                <a:ea typeface="微软雅黑" panose="020B0503020204020204" pitchFamily="34" charset="-122"/>
              </a:rPr>
              <a:t> Notebook</a:t>
            </a:r>
            <a:r>
              <a:rPr lang="zh-CN" altLang="en-US" sz="2400" b="1" dirty="0" smtClean="0">
                <a:latin typeface="微软雅黑" panose="020B0503020204020204" pitchFamily="34" charset="-122"/>
                <a:ea typeface="微软雅黑" panose="020B0503020204020204" pitchFamily="34" charset="-122"/>
              </a:rPr>
              <a:t>使用</a:t>
            </a:r>
            <a:endParaRPr lang="en-US" altLang="zh-CN" sz="2400" b="1" dirty="0" smtClean="0">
              <a:latin typeface="微软雅黑" panose="020B0503020204020204" pitchFamily="34" charset="-122"/>
              <a:ea typeface="微软雅黑" panose="020B0503020204020204" pitchFamily="34" charset="-122"/>
            </a:endParaRPr>
          </a:p>
          <a:p>
            <a:r>
              <a:rPr lang="en-US" altLang="zh-CN" sz="2400" b="1" dirty="0">
                <a:latin typeface="微软雅黑" panose="020B0503020204020204" pitchFamily="34" charset="-122"/>
                <a:ea typeface="微软雅黑" panose="020B0503020204020204" pitchFamily="34" charset="-122"/>
              </a:rPr>
              <a:t>3.</a:t>
            </a:r>
            <a:r>
              <a:rPr lang="zh-CN" altLang="en-US" sz="2400" b="1" dirty="0">
                <a:latin typeface="微软雅黑" panose="020B0503020204020204" pitchFamily="34" charset="-122"/>
                <a:ea typeface="微软雅黑" panose="020B0503020204020204" pitchFamily="34" charset="-122"/>
              </a:rPr>
              <a:t>编写</a:t>
            </a:r>
            <a:r>
              <a:rPr lang="zh-CN" altLang="en-US" sz="2400" b="1" dirty="0" smtClean="0">
                <a:latin typeface="微软雅黑" panose="020B0503020204020204" pitchFamily="34" charset="-122"/>
                <a:ea typeface="微软雅黑" panose="020B0503020204020204" pitchFamily="34" charset="-122"/>
              </a:rPr>
              <a:t>代码</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err="1">
                <a:latin typeface="微软雅黑" panose="020B0503020204020204" pitchFamily="34" charset="-122"/>
                <a:ea typeface="微软雅黑" panose="020B0503020204020204" pitchFamily="34" charset="-122"/>
              </a:rPr>
              <a:t>Jupyter</a:t>
            </a:r>
            <a:r>
              <a:rPr lang="en-US" altLang="zh-CN" sz="2400" dirty="0">
                <a:latin typeface="微软雅黑" panose="020B0503020204020204" pitchFamily="34" charset="-122"/>
                <a:ea typeface="微软雅黑" panose="020B0503020204020204" pitchFamily="34" charset="-122"/>
              </a:rPr>
              <a:t> Notebook</a:t>
            </a:r>
            <a:r>
              <a:rPr lang="zh-CN" altLang="en-US" sz="2400" dirty="0">
                <a:latin typeface="微软雅黑" panose="020B0503020204020204" pitchFamily="34" charset="-122"/>
                <a:ea typeface="微软雅黑" panose="020B0503020204020204" pitchFamily="34" charset="-122"/>
              </a:rPr>
              <a:t>的另一个好处就是在对于变量，它不需要输入</a:t>
            </a:r>
            <a:r>
              <a:rPr lang="en-US" altLang="zh-CN" sz="2400" dirty="0">
                <a:latin typeface="微软雅黑" panose="020B0503020204020204" pitchFamily="34" charset="-122"/>
                <a:ea typeface="微软雅黑" panose="020B0503020204020204" pitchFamily="34" charset="-122"/>
              </a:rPr>
              <a:t>print()</a:t>
            </a:r>
            <a:r>
              <a:rPr lang="zh-CN" altLang="en-US" sz="2400" dirty="0">
                <a:latin typeface="微软雅黑" panose="020B0503020204020204" pitchFamily="34" charset="-122"/>
                <a:ea typeface="微软雅黑" panose="020B0503020204020204" pitchFamily="34" charset="-122"/>
              </a:rPr>
              <a:t>函数，也能快速打印内容，方便编程者查看，如下图所</a:t>
            </a:r>
            <a:r>
              <a:rPr lang="zh-CN" altLang="en-US" sz="2400" dirty="0" smtClean="0">
                <a:latin typeface="微软雅黑" panose="020B0503020204020204" pitchFamily="34" charset="-122"/>
                <a:ea typeface="微软雅黑" panose="020B0503020204020204" pitchFamily="34" charset="-122"/>
              </a:rPr>
              <a:t>示：</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对于一些类型的数据，如下一章将要讲到的</a:t>
            </a:r>
            <a:r>
              <a:rPr lang="en-US" altLang="zh-CN" sz="2400" dirty="0" err="1">
                <a:latin typeface="微软雅黑" panose="020B0503020204020204" pitchFamily="34" charset="-122"/>
                <a:ea typeface="微软雅黑" panose="020B0503020204020204" pitchFamily="34" charset="-122"/>
              </a:rPr>
              <a:t>DataFrame</a:t>
            </a:r>
            <a:r>
              <a:rPr lang="zh-CN" altLang="en-US" sz="2400" dirty="0">
                <a:latin typeface="微软雅黑" panose="020B0503020204020204" pitchFamily="34" charset="-122"/>
                <a:ea typeface="微软雅黑" panose="020B0503020204020204" pitchFamily="34" charset="-122"/>
              </a:rPr>
              <a:t>表格类型数据，直接通过变量名打印比利用</a:t>
            </a:r>
            <a:r>
              <a:rPr lang="en-US" altLang="zh-CN" sz="2400" dirty="0">
                <a:latin typeface="微软雅黑" panose="020B0503020204020204" pitchFamily="34" charset="-122"/>
                <a:ea typeface="微软雅黑" panose="020B0503020204020204" pitchFamily="34" charset="-122"/>
              </a:rPr>
              <a:t>print()</a:t>
            </a:r>
            <a:r>
              <a:rPr lang="zh-CN" altLang="en-US" sz="2400" dirty="0">
                <a:latin typeface="微软雅黑" panose="020B0503020204020204" pitchFamily="34" charset="-122"/>
                <a:ea typeface="微软雅黑" panose="020B0503020204020204" pitchFamily="34" charset="-122"/>
              </a:rPr>
              <a:t>函数打印呈现的效果更好。</a:t>
            </a:r>
          </a:p>
        </p:txBody>
      </p:sp>
      <p:sp>
        <p:nvSpPr>
          <p:cNvPr id="4" name="标题 1"/>
          <p:cNvSpPr txBox="1">
            <a:spLocks/>
          </p:cNvSpPr>
          <p:nvPr/>
        </p:nvSpPr>
        <p:spPr>
          <a:xfrm>
            <a:off x="3034847" y="481240"/>
            <a:ext cx="6122307" cy="1028245"/>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4800" b="1" smtClean="0">
                <a:latin typeface="微软雅黑" panose="020B0503020204020204" pitchFamily="34" charset="-122"/>
                <a:ea typeface="微软雅黑" panose="020B0503020204020204" pitchFamily="34" charset="-122"/>
              </a:rPr>
              <a:t>1.2 Python</a:t>
            </a:r>
            <a:r>
              <a:rPr lang="zh-CN" altLang="en-US" sz="4800" b="1" smtClean="0">
                <a:latin typeface="微软雅黑" panose="020B0503020204020204" pitchFamily="34" charset="-122"/>
                <a:ea typeface="微软雅黑" panose="020B0503020204020204" pitchFamily="34" charset="-122"/>
              </a:rPr>
              <a:t>环境部署</a:t>
            </a:r>
            <a:endParaRPr lang="zh-CN" altLang="en-US" sz="4800" dirty="0">
              <a:latin typeface="微软雅黑" panose="020B0503020204020204" pitchFamily="34" charset="-122"/>
              <a:ea typeface="微软雅黑" panose="020B0503020204020204" pitchFamily="34" charset="-122"/>
            </a:endParaRPr>
          </a:p>
        </p:txBody>
      </p:sp>
      <p:sp>
        <p:nvSpPr>
          <p:cNvPr id="2" name="AutoShape 2" descr="https://uploader.shimo.im/f/1a3D1E2UaV0nAtk1.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36866" name="Picture 2" descr="https://uploader.shimo.im/f/Taul7j9XNmoJXjWk.png!origin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4850" y="2935598"/>
            <a:ext cx="10782300" cy="27717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332032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838200" y="1365938"/>
            <a:ext cx="10515600" cy="1938992"/>
          </a:xfrm>
          <a:prstGeom prst="rect">
            <a:avLst/>
          </a:prstGeom>
        </p:spPr>
        <p:txBody>
          <a:bodyPr wrap="square">
            <a:spAutoFit/>
          </a:bodyPr>
          <a:lstStyle/>
          <a:p>
            <a:r>
              <a:rPr lang="en-US" altLang="zh-CN" sz="2400" b="1" dirty="0">
                <a:latin typeface="微软雅黑" panose="020B0503020204020204" pitchFamily="34" charset="-122"/>
                <a:ea typeface="微软雅黑" panose="020B0503020204020204" pitchFamily="34" charset="-122"/>
              </a:rPr>
              <a:t>1.2.3 </a:t>
            </a:r>
            <a:r>
              <a:rPr lang="en-US" altLang="zh-CN" sz="2400" b="1" dirty="0" err="1">
                <a:latin typeface="微软雅黑" panose="020B0503020204020204" pitchFamily="34" charset="-122"/>
                <a:ea typeface="微软雅黑" panose="020B0503020204020204" pitchFamily="34" charset="-122"/>
              </a:rPr>
              <a:t>Jupyter</a:t>
            </a:r>
            <a:r>
              <a:rPr lang="en-US" altLang="zh-CN" sz="2400" b="1" dirty="0">
                <a:latin typeface="微软雅黑" panose="020B0503020204020204" pitchFamily="34" charset="-122"/>
                <a:ea typeface="微软雅黑" panose="020B0503020204020204" pitchFamily="34" charset="-122"/>
              </a:rPr>
              <a:t> Notebook</a:t>
            </a:r>
            <a:r>
              <a:rPr lang="zh-CN" altLang="en-US" sz="2400" b="1" dirty="0" smtClean="0">
                <a:latin typeface="微软雅黑" panose="020B0503020204020204" pitchFamily="34" charset="-122"/>
                <a:ea typeface="微软雅黑" panose="020B0503020204020204" pitchFamily="34" charset="-122"/>
              </a:rPr>
              <a:t>使用</a:t>
            </a:r>
            <a:endParaRPr lang="en-US" altLang="zh-CN" sz="2400" b="1" dirty="0" smtClean="0">
              <a:latin typeface="微软雅黑" panose="020B0503020204020204" pitchFamily="34" charset="-122"/>
              <a:ea typeface="微软雅黑" panose="020B0503020204020204" pitchFamily="34" charset="-122"/>
            </a:endParaRPr>
          </a:p>
          <a:p>
            <a:r>
              <a:rPr lang="en-US" altLang="zh-CN" sz="2400" b="1" dirty="0">
                <a:latin typeface="微软雅黑" panose="020B0503020204020204" pitchFamily="34" charset="-122"/>
                <a:ea typeface="微软雅黑" panose="020B0503020204020204" pitchFamily="34" charset="-122"/>
              </a:rPr>
              <a:t>4.</a:t>
            </a:r>
            <a:r>
              <a:rPr lang="zh-CN" altLang="en-US" sz="2400" b="1" dirty="0">
                <a:latin typeface="微软雅黑" panose="020B0503020204020204" pitchFamily="34" charset="-122"/>
                <a:ea typeface="微软雅黑" panose="020B0503020204020204" pitchFamily="34" charset="-122"/>
              </a:rPr>
              <a:t>菜单栏介绍</a:t>
            </a:r>
            <a:endParaRPr lang="zh-CN" altLang="en-US"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这里再介绍下菜单栏，通常情况下，我们不会经常使用菜单栏，不过其中有些功能还是需要关注一下的，我们稍后会重点讲一些</a:t>
            </a:r>
            <a:r>
              <a:rPr lang="en-US" altLang="zh-CN" sz="2400" dirty="0">
                <a:latin typeface="微软雅黑" panose="020B0503020204020204" pitchFamily="34" charset="-122"/>
                <a:ea typeface="微软雅黑" panose="020B0503020204020204" pitchFamily="34" charset="-122"/>
              </a:rPr>
              <a:t>Cell</a:t>
            </a:r>
            <a:r>
              <a:rPr lang="zh-CN" altLang="en-US" sz="2400" dirty="0">
                <a:latin typeface="微软雅黑" panose="020B0503020204020204" pitchFamily="34" charset="-122"/>
                <a:ea typeface="微软雅黑" panose="020B0503020204020204" pitchFamily="34" charset="-122"/>
              </a:rPr>
              <a:t>和</a:t>
            </a:r>
            <a:r>
              <a:rPr lang="en-US" altLang="zh-CN" sz="2400" dirty="0">
                <a:latin typeface="微软雅黑" panose="020B0503020204020204" pitchFamily="34" charset="-122"/>
                <a:ea typeface="微软雅黑" panose="020B0503020204020204" pitchFamily="34" charset="-122"/>
              </a:rPr>
              <a:t>Kernel</a:t>
            </a:r>
            <a:r>
              <a:rPr lang="zh-CN" altLang="en-US" sz="2400" dirty="0">
                <a:latin typeface="微软雅黑" panose="020B0503020204020204" pitchFamily="34" charset="-122"/>
                <a:ea typeface="微软雅黑" panose="020B0503020204020204" pitchFamily="34" charset="-122"/>
              </a:rPr>
              <a:t>中的一些特色功能，下图为菜单栏：</a:t>
            </a:r>
          </a:p>
        </p:txBody>
      </p:sp>
      <p:sp>
        <p:nvSpPr>
          <p:cNvPr id="4" name="标题 1"/>
          <p:cNvSpPr txBox="1">
            <a:spLocks/>
          </p:cNvSpPr>
          <p:nvPr/>
        </p:nvSpPr>
        <p:spPr>
          <a:xfrm>
            <a:off x="3034847" y="481240"/>
            <a:ext cx="6122307" cy="1028245"/>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4800" b="1" smtClean="0">
                <a:latin typeface="微软雅黑" panose="020B0503020204020204" pitchFamily="34" charset="-122"/>
                <a:ea typeface="微软雅黑" panose="020B0503020204020204" pitchFamily="34" charset="-122"/>
              </a:rPr>
              <a:t>1.2 Python</a:t>
            </a:r>
            <a:r>
              <a:rPr lang="zh-CN" altLang="en-US" sz="4800" b="1" smtClean="0">
                <a:latin typeface="微软雅黑" panose="020B0503020204020204" pitchFamily="34" charset="-122"/>
                <a:ea typeface="微软雅黑" panose="020B0503020204020204" pitchFamily="34" charset="-122"/>
              </a:rPr>
              <a:t>环境部署</a:t>
            </a:r>
            <a:endParaRPr lang="zh-CN" altLang="en-US" sz="4800" dirty="0">
              <a:latin typeface="微软雅黑" panose="020B0503020204020204" pitchFamily="34" charset="-122"/>
              <a:ea typeface="微软雅黑" panose="020B0503020204020204" pitchFamily="34" charset="-122"/>
            </a:endParaRPr>
          </a:p>
        </p:txBody>
      </p:sp>
      <p:sp>
        <p:nvSpPr>
          <p:cNvPr id="2" name="AutoShape 2" descr="https://uploader.shimo.im/f/1a3D1E2UaV0nAtk1.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37890" name="Picture 2" descr="https://uploader.shimo.im/f/8QzDB4QZaRAzxf9z.png!origin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3485469"/>
            <a:ext cx="8077200" cy="1552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212654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838200" y="1365938"/>
            <a:ext cx="10515600" cy="4154984"/>
          </a:xfrm>
          <a:prstGeom prst="rect">
            <a:avLst/>
          </a:prstGeom>
        </p:spPr>
        <p:txBody>
          <a:bodyPr wrap="square">
            <a:spAutoFit/>
          </a:bodyPr>
          <a:lstStyle/>
          <a:p>
            <a:r>
              <a:rPr lang="en-US" altLang="zh-CN" sz="2400" b="1" dirty="0">
                <a:latin typeface="微软雅黑" panose="020B0503020204020204" pitchFamily="34" charset="-122"/>
                <a:ea typeface="微软雅黑" panose="020B0503020204020204" pitchFamily="34" charset="-122"/>
              </a:rPr>
              <a:t>1.2.3 </a:t>
            </a:r>
            <a:r>
              <a:rPr lang="en-US" altLang="zh-CN" sz="2400" b="1" dirty="0" err="1">
                <a:latin typeface="微软雅黑" panose="020B0503020204020204" pitchFamily="34" charset="-122"/>
                <a:ea typeface="微软雅黑" panose="020B0503020204020204" pitchFamily="34" charset="-122"/>
              </a:rPr>
              <a:t>Jupyter</a:t>
            </a:r>
            <a:r>
              <a:rPr lang="en-US" altLang="zh-CN" sz="2400" b="1" dirty="0">
                <a:latin typeface="微软雅黑" panose="020B0503020204020204" pitchFamily="34" charset="-122"/>
                <a:ea typeface="微软雅黑" panose="020B0503020204020204" pitchFamily="34" charset="-122"/>
              </a:rPr>
              <a:t> Notebook</a:t>
            </a:r>
            <a:r>
              <a:rPr lang="zh-CN" altLang="en-US" sz="2400" b="1" dirty="0" smtClean="0">
                <a:latin typeface="微软雅黑" panose="020B0503020204020204" pitchFamily="34" charset="-122"/>
                <a:ea typeface="微软雅黑" panose="020B0503020204020204" pitchFamily="34" charset="-122"/>
              </a:rPr>
              <a:t>使用</a:t>
            </a:r>
            <a:endParaRPr lang="en-US" altLang="zh-CN" sz="2400" b="1" dirty="0" smtClean="0">
              <a:latin typeface="微软雅黑" panose="020B0503020204020204" pitchFamily="34" charset="-122"/>
              <a:ea typeface="微软雅黑" panose="020B0503020204020204" pitchFamily="34" charset="-122"/>
            </a:endParaRPr>
          </a:p>
          <a:p>
            <a:r>
              <a:rPr lang="en-US" altLang="zh-CN" sz="2400" b="1" dirty="0">
                <a:latin typeface="微软雅黑" panose="020B0503020204020204" pitchFamily="34" charset="-122"/>
                <a:ea typeface="微软雅黑" panose="020B0503020204020204" pitchFamily="34" charset="-122"/>
              </a:rPr>
              <a:t>4.</a:t>
            </a:r>
            <a:r>
              <a:rPr lang="zh-CN" altLang="en-US" sz="2400" b="1" dirty="0">
                <a:latin typeface="微软雅黑" panose="020B0503020204020204" pitchFamily="34" charset="-122"/>
                <a:ea typeface="微软雅黑" panose="020B0503020204020204" pitchFamily="34" charset="-122"/>
              </a:rPr>
              <a:t>菜单栏</a:t>
            </a:r>
            <a:r>
              <a:rPr lang="zh-CN" altLang="en-US" sz="2400" b="1" dirty="0" smtClean="0">
                <a:latin typeface="微软雅黑" panose="020B0503020204020204" pitchFamily="34" charset="-122"/>
                <a:ea typeface="微软雅黑" panose="020B0503020204020204" pitchFamily="34" charset="-122"/>
              </a:rPr>
              <a:t>介绍</a:t>
            </a:r>
            <a:endParaRPr lang="en-US" altLang="zh-CN" sz="2400" b="1" dirty="0" smtClean="0">
              <a:latin typeface="微软雅黑" panose="020B0503020204020204" pitchFamily="34" charset="-122"/>
              <a:ea typeface="微软雅黑" panose="020B0503020204020204" pitchFamily="34" charset="-122"/>
            </a:endParaRPr>
          </a:p>
          <a:p>
            <a:endParaRPr lang="zh-CN" altLang="en-US" sz="2400" dirty="0">
              <a:latin typeface="微软雅黑" panose="020B0503020204020204" pitchFamily="34" charset="-122"/>
              <a:ea typeface="微软雅黑" panose="020B0503020204020204" pitchFamily="34" charset="-122"/>
            </a:endParaRPr>
          </a:p>
          <a:p>
            <a:r>
              <a:rPr lang="en-US" altLang="zh-CN" sz="2400" b="1" dirty="0" smtClean="0">
                <a:latin typeface="微软雅黑" panose="020B0503020204020204" pitchFamily="34" charset="-122"/>
                <a:ea typeface="微软雅黑" panose="020B0503020204020204" pitchFamily="34" charset="-122"/>
              </a:rPr>
              <a:t>File</a:t>
            </a:r>
            <a:r>
              <a:rPr lang="zh-CN" altLang="en-US" sz="2400" b="1"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按钮</a:t>
            </a:r>
            <a:r>
              <a:rPr lang="zh-CN" altLang="en-US" sz="2400" dirty="0">
                <a:latin typeface="微软雅黑" panose="020B0503020204020204" pitchFamily="34" charset="-122"/>
                <a:ea typeface="微软雅黑" panose="020B0503020204020204" pitchFamily="34" charset="-122"/>
              </a:rPr>
              <a:t>可以用来打开和存储文件，</a:t>
            </a:r>
            <a:r>
              <a:rPr lang="en-US" altLang="zh-CN" sz="2400" dirty="0">
                <a:latin typeface="微软雅黑" panose="020B0503020204020204" pitchFamily="34" charset="-122"/>
                <a:ea typeface="微软雅黑" panose="020B0503020204020204" pitchFamily="34" charset="-122"/>
              </a:rPr>
              <a:t>File</a:t>
            </a:r>
            <a:r>
              <a:rPr lang="zh-CN" altLang="en-US" sz="2400" dirty="0">
                <a:latin typeface="微软雅黑" panose="020B0503020204020204" pitchFamily="34" charset="-122"/>
                <a:ea typeface="微软雅黑" panose="020B0503020204020204" pitchFamily="34" charset="-122"/>
              </a:rPr>
              <a:t>按钮中的</a:t>
            </a:r>
            <a:r>
              <a:rPr lang="en-US" altLang="zh-CN" sz="2400" dirty="0">
                <a:latin typeface="微软雅黑" panose="020B0503020204020204" pitchFamily="34" charset="-122"/>
                <a:ea typeface="微软雅黑" panose="020B0503020204020204" pitchFamily="34" charset="-122"/>
              </a:rPr>
              <a:t>Download As</a:t>
            </a:r>
            <a:r>
              <a:rPr lang="zh-CN" altLang="en-US" sz="2400" dirty="0">
                <a:latin typeface="微软雅黑" panose="020B0503020204020204" pitchFamily="34" charset="-122"/>
                <a:ea typeface="微软雅黑" panose="020B0503020204020204" pitchFamily="34" charset="-122"/>
              </a:rPr>
              <a:t>可以把</a:t>
            </a:r>
            <a:r>
              <a:rPr lang="en-US" altLang="zh-CN" sz="2400" dirty="0" err="1">
                <a:latin typeface="微软雅黑" panose="020B0503020204020204" pitchFamily="34" charset="-122"/>
                <a:ea typeface="微软雅黑" panose="020B0503020204020204" pitchFamily="34" charset="-122"/>
              </a:rPr>
              <a:t>Jupyter</a:t>
            </a:r>
            <a:r>
              <a:rPr lang="en-US" altLang="zh-CN" sz="2400" dirty="0">
                <a:latin typeface="微软雅黑" panose="020B0503020204020204" pitchFamily="34" charset="-122"/>
                <a:ea typeface="微软雅黑" panose="020B0503020204020204" pitchFamily="34" charset="-122"/>
              </a:rPr>
              <a:t> Notebook</a:t>
            </a:r>
            <a:r>
              <a:rPr lang="zh-CN" altLang="en-US" sz="2400" dirty="0">
                <a:latin typeface="微软雅黑" panose="020B0503020204020204" pitchFamily="34" charset="-122"/>
                <a:ea typeface="微软雅黑" panose="020B0503020204020204" pitchFamily="34" charset="-122"/>
              </a:rPr>
              <a:t>创建的后缀名为</a:t>
            </a:r>
            <a:r>
              <a:rPr lang="en-US" altLang="zh-CN" sz="2400" dirty="0">
                <a:latin typeface="微软雅黑" panose="020B0503020204020204" pitchFamily="34" charset="-122"/>
                <a:ea typeface="微软雅黑" panose="020B0503020204020204" pitchFamily="34" charset="-122"/>
              </a:rPr>
              <a:t>.</a:t>
            </a:r>
            <a:r>
              <a:rPr lang="en-US" altLang="zh-CN" sz="2400" dirty="0" err="1">
                <a:latin typeface="微软雅黑" panose="020B0503020204020204" pitchFamily="34" charset="-122"/>
                <a:ea typeface="微软雅黑" panose="020B0503020204020204" pitchFamily="34" charset="-122"/>
              </a:rPr>
              <a:t>ipynb</a:t>
            </a:r>
            <a:r>
              <a:rPr lang="zh-CN" altLang="en-US" sz="2400" dirty="0">
                <a:latin typeface="微软雅黑" panose="020B0503020204020204" pitchFamily="34" charset="-122"/>
                <a:ea typeface="微软雅黑" panose="020B0503020204020204" pitchFamily="34" charset="-122"/>
              </a:rPr>
              <a:t>的</a:t>
            </a:r>
            <a:r>
              <a:rPr lang="en-US" altLang="zh-CN" sz="2400" dirty="0">
                <a:latin typeface="微软雅黑" panose="020B0503020204020204" pitchFamily="34" charset="-122"/>
                <a:ea typeface="微软雅黑" panose="020B0503020204020204" pitchFamily="34" charset="-122"/>
              </a:rPr>
              <a:t>Python</a:t>
            </a:r>
            <a:r>
              <a:rPr lang="zh-CN" altLang="en-US" sz="2400" dirty="0">
                <a:latin typeface="微软雅黑" panose="020B0503020204020204" pitchFamily="34" charset="-122"/>
                <a:ea typeface="微软雅黑" panose="020B0503020204020204" pitchFamily="34" charset="-122"/>
              </a:rPr>
              <a:t>文件另存为后缀名为</a:t>
            </a:r>
            <a:r>
              <a:rPr lang="en-US" altLang="zh-CN" sz="2400" dirty="0">
                <a:latin typeface="微软雅黑" panose="020B0503020204020204" pitchFamily="34" charset="-122"/>
                <a:ea typeface="微软雅黑" panose="020B0503020204020204" pitchFamily="34" charset="-122"/>
              </a:rPr>
              <a:t>.</a:t>
            </a:r>
            <a:r>
              <a:rPr lang="en-US" altLang="zh-CN" sz="2400" dirty="0" err="1">
                <a:latin typeface="微软雅黑" panose="020B0503020204020204" pitchFamily="34" charset="-122"/>
                <a:ea typeface="微软雅黑" panose="020B0503020204020204" pitchFamily="34" charset="-122"/>
              </a:rPr>
              <a:t>py</a:t>
            </a:r>
            <a:r>
              <a:rPr lang="zh-CN" altLang="en-US" sz="2400" dirty="0">
                <a:latin typeface="微软雅黑" panose="020B0503020204020204" pitchFamily="34" charset="-122"/>
                <a:ea typeface="微软雅黑" panose="020B0503020204020204" pitchFamily="34" charset="-122"/>
              </a:rPr>
              <a:t>的常规</a:t>
            </a:r>
            <a:r>
              <a:rPr lang="en-US" altLang="zh-CN" sz="2400" dirty="0">
                <a:latin typeface="微软雅黑" panose="020B0503020204020204" pitchFamily="34" charset="-122"/>
                <a:ea typeface="微软雅黑" panose="020B0503020204020204" pitchFamily="34" charset="-122"/>
              </a:rPr>
              <a:t>Python</a:t>
            </a:r>
            <a:r>
              <a:rPr lang="zh-CN" altLang="en-US" sz="2400" dirty="0">
                <a:latin typeface="微软雅黑" panose="020B0503020204020204" pitchFamily="34" charset="-122"/>
                <a:ea typeface="微软雅黑" panose="020B0503020204020204" pitchFamily="34" charset="-122"/>
              </a:rPr>
              <a:t>文件</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endParaRPr lang="zh-CN" altLang="en-US" sz="2400" dirty="0">
              <a:latin typeface="微软雅黑" panose="020B0503020204020204" pitchFamily="34" charset="-122"/>
              <a:ea typeface="微软雅黑" panose="020B0503020204020204" pitchFamily="34" charset="-122"/>
            </a:endParaRPr>
          </a:p>
          <a:p>
            <a:r>
              <a:rPr lang="en-US" altLang="zh-CN" sz="2400" b="1" dirty="0" smtClean="0">
                <a:latin typeface="微软雅黑" panose="020B0503020204020204" pitchFamily="34" charset="-122"/>
                <a:ea typeface="微软雅黑" panose="020B0503020204020204" pitchFamily="34" charset="-122"/>
              </a:rPr>
              <a:t>Edit</a:t>
            </a:r>
            <a:r>
              <a:rPr lang="zh-CN" altLang="en-US" sz="2400" b="1"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按钮</a:t>
            </a:r>
            <a:r>
              <a:rPr lang="zh-CN" altLang="en-US" sz="2400" dirty="0">
                <a:latin typeface="微软雅黑" panose="020B0503020204020204" pitchFamily="34" charset="-122"/>
                <a:ea typeface="微软雅黑" panose="020B0503020204020204" pitchFamily="34" charset="-122"/>
              </a:rPr>
              <a:t>中则是一些编辑区块的内容，如剪切、复制、删除区块等，其中有些功能也可以下图中的快捷方式来实现，当把鼠标悬停在快捷按钮上，可以看到相关解释</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endParaRPr lang="zh-CN" altLang="en-US" sz="2400" dirty="0">
              <a:latin typeface="微软雅黑" panose="020B0503020204020204" pitchFamily="34" charset="-122"/>
              <a:ea typeface="微软雅黑" panose="020B0503020204020204" pitchFamily="34" charset="-122"/>
            </a:endParaRPr>
          </a:p>
        </p:txBody>
      </p:sp>
      <p:sp>
        <p:nvSpPr>
          <p:cNvPr id="4" name="标题 1"/>
          <p:cNvSpPr txBox="1">
            <a:spLocks/>
          </p:cNvSpPr>
          <p:nvPr/>
        </p:nvSpPr>
        <p:spPr>
          <a:xfrm>
            <a:off x="3034847" y="481240"/>
            <a:ext cx="6122307" cy="1028245"/>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4800" b="1" smtClean="0">
                <a:latin typeface="微软雅黑" panose="020B0503020204020204" pitchFamily="34" charset="-122"/>
                <a:ea typeface="微软雅黑" panose="020B0503020204020204" pitchFamily="34" charset="-122"/>
              </a:rPr>
              <a:t>1.2 Python</a:t>
            </a:r>
            <a:r>
              <a:rPr lang="zh-CN" altLang="en-US" sz="4800" b="1" smtClean="0">
                <a:latin typeface="微软雅黑" panose="020B0503020204020204" pitchFamily="34" charset="-122"/>
                <a:ea typeface="微软雅黑" panose="020B0503020204020204" pitchFamily="34" charset="-122"/>
              </a:rPr>
              <a:t>环境部署</a:t>
            </a:r>
            <a:endParaRPr lang="zh-CN" altLang="en-US" sz="4800" dirty="0">
              <a:latin typeface="微软雅黑" panose="020B0503020204020204" pitchFamily="34" charset="-122"/>
              <a:ea typeface="微软雅黑" panose="020B0503020204020204" pitchFamily="34" charset="-122"/>
            </a:endParaRPr>
          </a:p>
        </p:txBody>
      </p:sp>
      <p:sp>
        <p:nvSpPr>
          <p:cNvPr id="2" name="AutoShape 2" descr="https://uploader.shimo.im/f/1a3D1E2UaV0nAtk1.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41548011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838200" y="1365938"/>
            <a:ext cx="10515600" cy="3785652"/>
          </a:xfrm>
          <a:prstGeom prst="rect">
            <a:avLst/>
          </a:prstGeom>
        </p:spPr>
        <p:txBody>
          <a:bodyPr wrap="square">
            <a:spAutoFit/>
          </a:bodyPr>
          <a:lstStyle/>
          <a:p>
            <a:r>
              <a:rPr lang="en-US" altLang="zh-CN" sz="2400" b="1" dirty="0">
                <a:latin typeface="微软雅黑" panose="020B0503020204020204" pitchFamily="34" charset="-122"/>
                <a:ea typeface="微软雅黑" panose="020B0503020204020204" pitchFamily="34" charset="-122"/>
              </a:rPr>
              <a:t>1.2.3 </a:t>
            </a:r>
            <a:r>
              <a:rPr lang="en-US" altLang="zh-CN" sz="2400" b="1" dirty="0" err="1">
                <a:latin typeface="微软雅黑" panose="020B0503020204020204" pitchFamily="34" charset="-122"/>
                <a:ea typeface="微软雅黑" panose="020B0503020204020204" pitchFamily="34" charset="-122"/>
              </a:rPr>
              <a:t>Jupyter</a:t>
            </a:r>
            <a:r>
              <a:rPr lang="en-US" altLang="zh-CN" sz="2400" b="1" dirty="0">
                <a:latin typeface="微软雅黑" panose="020B0503020204020204" pitchFamily="34" charset="-122"/>
                <a:ea typeface="微软雅黑" panose="020B0503020204020204" pitchFamily="34" charset="-122"/>
              </a:rPr>
              <a:t> Notebook</a:t>
            </a:r>
            <a:r>
              <a:rPr lang="zh-CN" altLang="en-US" sz="2400" b="1" dirty="0" smtClean="0">
                <a:latin typeface="微软雅黑" panose="020B0503020204020204" pitchFamily="34" charset="-122"/>
                <a:ea typeface="微软雅黑" panose="020B0503020204020204" pitchFamily="34" charset="-122"/>
              </a:rPr>
              <a:t>使用</a:t>
            </a:r>
            <a:endParaRPr lang="en-US" altLang="zh-CN" sz="2400" b="1" dirty="0" smtClean="0">
              <a:latin typeface="微软雅黑" panose="020B0503020204020204" pitchFamily="34" charset="-122"/>
              <a:ea typeface="微软雅黑" panose="020B0503020204020204" pitchFamily="34" charset="-122"/>
            </a:endParaRPr>
          </a:p>
          <a:p>
            <a:r>
              <a:rPr lang="en-US" altLang="zh-CN" sz="2400" b="1" dirty="0">
                <a:latin typeface="微软雅黑" panose="020B0503020204020204" pitchFamily="34" charset="-122"/>
                <a:ea typeface="微软雅黑" panose="020B0503020204020204" pitchFamily="34" charset="-122"/>
              </a:rPr>
              <a:t>4.</a:t>
            </a:r>
            <a:r>
              <a:rPr lang="zh-CN" altLang="en-US" sz="2400" b="1" dirty="0">
                <a:latin typeface="微软雅黑" panose="020B0503020204020204" pitchFamily="34" charset="-122"/>
                <a:ea typeface="微软雅黑" panose="020B0503020204020204" pitchFamily="34" charset="-122"/>
              </a:rPr>
              <a:t>菜单栏</a:t>
            </a:r>
            <a:r>
              <a:rPr lang="zh-CN" altLang="en-US" sz="2400" b="1" dirty="0" smtClean="0">
                <a:latin typeface="微软雅黑" panose="020B0503020204020204" pitchFamily="34" charset="-122"/>
                <a:ea typeface="微软雅黑" panose="020B0503020204020204" pitchFamily="34" charset="-122"/>
              </a:rPr>
              <a:t>介绍</a:t>
            </a:r>
            <a:endParaRPr lang="en-US" altLang="zh-CN" sz="2400" b="1" dirty="0" smtClean="0">
              <a:latin typeface="微软雅黑" panose="020B0503020204020204" pitchFamily="34" charset="-122"/>
              <a:ea typeface="微软雅黑" panose="020B0503020204020204" pitchFamily="34" charset="-122"/>
            </a:endParaRPr>
          </a:p>
          <a:p>
            <a:endParaRPr lang="en-US" altLang="zh-CN" sz="2400" b="1" dirty="0">
              <a:latin typeface="微软雅黑" panose="020B0503020204020204" pitchFamily="34" charset="-122"/>
              <a:ea typeface="微软雅黑" panose="020B0503020204020204" pitchFamily="34" charset="-122"/>
            </a:endParaRPr>
          </a:p>
          <a:p>
            <a:r>
              <a:rPr lang="en-US" altLang="zh-CN" sz="2400" b="1" dirty="0">
                <a:latin typeface="微软雅黑" panose="020B0503020204020204" pitchFamily="34" charset="-122"/>
                <a:ea typeface="微软雅黑" panose="020B0503020204020204" pitchFamily="34" charset="-122"/>
              </a:rPr>
              <a:t>Insert</a:t>
            </a:r>
            <a:r>
              <a:rPr lang="zh-CN" altLang="en-US" sz="2400" b="1"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按钮可以插入区块，这个一般用下面要讲的快捷键完成；</a:t>
            </a:r>
          </a:p>
          <a:p>
            <a:endParaRPr lang="zh-CN" altLang="en-US" sz="2400" dirty="0">
              <a:latin typeface="微软雅黑" panose="020B0503020204020204" pitchFamily="34" charset="-122"/>
              <a:ea typeface="微软雅黑" panose="020B0503020204020204" pitchFamily="34" charset="-122"/>
            </a:endParaRPr>
          </a:p>
          <a:p>
            <a:r>
              <a:rPr lang="en-US" altLang="zh-CN" sz="2400" b="1" dirty="0" smtClean="0">
                <a:latin typeface="微软雅黑" panose="020B0503020204020204" pitchFamily="34" charset="-122"/>
                <a:ea typeface="微软雅黑" panose="020B0503020204020204" pitchFamily="34" charset="-122"/>
              </a:rPr>
              <a:t>Cell</a:t>
            </a:r>
            <a:r>
              <a:rPr lang="zh-CN" altLang="en-US" sz="2400" b="1"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按钮</a:t>
            </a:r>
            <a:r>
              <a:rPr lang="zh-CN" altLang="en-US" sz="2400" dirty="0">
                <a:latin typeface="微软雅黑" panose="020B0503020204020204" pitchFamily="34" charset="-122"/>
                <a:ea typeface="微软雅黑" panose="020B0503020204020204" pitchFamily="34" charset="-122"/>
              </a:rPr>
              <a:t>可以选择运行当前区块、运行当前区块之前或之后等内容</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r>
              <a:rPr lang="en-US" altLang="zh-CN" sz="2400" b="1" dirty="0" smtClean="0">
                <a:latin typeface="微软雅黑" panose="020B0503020204020204" pitchFamily="34" charset="-122"/>
                <a:ea typeface="微软雅黑" panose="020B0503020204020204" pitchFamily="34" charset="-122"/>
              </a:rPr>
              <a:t>Kernel</a:t>
            </a:r>
            <a:r>
              <a:rPr lang="zh-CN" altLang="en-US" sz="2400" b="1"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按钮</a:t>
            </a:r>
            <a:r>
              <a:rPr lang="zh-CN" altLang="en-US" sz="2400" dirty="0">
                <a:latin typeface="微软雅黑" panose="020B0503020204020204" pitchFamily="34" charset="-122"/>
                <a:ea typeface="微软雅黑" panose="020B0503020204020204" pitchFamily="34" charset="-122"/>
              </a:rPr>
              <a:t>中可以中断或重启程序</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r>
              <a:rPr lang="en-US" altLang="zh-CN" sz="2400" b="1" dirty="0" smtClean="0">
                <a:latin typeface="微软雅黑" panose="020B0503020204020204" pitchFamily="34" charset="-122"/>
                <a:ea typeface="微软雅黑" panose="020B0503020204020204" pitchFamily="34" charset="-122"/>
              </a:rPr>
              <a:t>Help</a:t>
            </a:r>
            <a:r>
              <a:rPr lang="zh-CN" altLang="en-US" sz="2400" b="1"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按钮</a:t>
            </a:r>
            <a:r>
              <a:rPr lang="zh-CN" altLang="en-US" sz="2400" dirty="0">
                <a:latin typeface="微软雅黑" panose="020B0503020204020204" pitchFamily="34" charset="-122"/>
                <a:ea typeface="微软雅黑" panose="020B0503020204020204" pitchFamily="34" charset="-122"/>
              </a:rPr>
              <a:t>中的</a:t>
            </a:r>
            <a:r>
              <a:rPr lang="en-US" altLang="zh-CN" sz="2400" dirty="0">
                <a:latin typeface="微软雅黑" panose="020B0503020204020204" pitchFamily="34" charset="-122"/>
                <a:ea typeface="微软雅黑" panose="020B0503020204020204" pitchFamily="34" charset="-122"/>
              </a:rPr>
              <a:t>Keyboard Shortcuts</a:t>
            </a:r>
            <a:r>
              <a:rPr lang="zh-CN" altLang="en-US" sz="2400" dirty="0">
                <a:latin typeface="微软雅黑" panose="020B0503020204020204" pitchFamily="34" charset="-122"/>
                <a:ea typeface="微软雅黑" panose="020B0503020204020204" pitchFamily="34" charset="-122"/>
              </a:rPr>
              <a:t>可以查看快捷键</a:t>
            </a:r>
            <a:r>
              <a:rPr lang="zh-CN" altLang="en-US" sz="2400" dirty="0" smtClean="0">
                <a:latin typeface="微软雅黑" panose="020B0503020204020204" pitchFamily="34" charset="-122"/>
                <a:ea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endParaRPr>
          </a:p>
        </p:txBody>
      </p:sp>
      <p:sp>
        <p:nvSpPr>
          <p:cNvPr id="4" name="标题 1"/>
          <p:cNvSpPr txBox="1">
            <a:spLocks/>
          </p:cNvSpPr>
          <p:nvPr/>
        </p:nvSpPr>
        <p:spPr>
          <a:xfrm>
            <a:off x="3034847" y="481240"/>
            <a:ext cx="6122307" cy="1028245"/>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4800" b="1" smtClean="0">
                <a:latin typeface="微软雅黑" panose="020B0503020204020204" pitchFamily="34" charset="-122"/>
                <a:ea typeface="微软雅黑" panose="020B0503020204020204" pitchFamily="34" charset="-122"/>
              </a:rPr>
              <a:t>1.2 Python</a:t>
            </a:r>
            <a:r>
              <a:rPr lang="zh-CN" altLang="en-US" sz="4800" b="1" smtClean="0">
                <a:latin typeface="微软雅黑" panose="020B0503020204020204" pitchFamily="34" charset="-122"/>
                <a:ea typeface="微软雅黑" panose="020B0503020204020204" pitchFamily="34" charset="-122"/>
              </a:rPr>
              <a:t>环境部署</a:t>
            </a:r>
            <a:endParaRPr lang="zh-CN" altLang="en-US" sz="4800" dirty="0">
              <a:latin typeface="微软雅黑" panose="020B0503020204020204" pitchFamily="34" charset="-122"/>
              <a:ea typeface="微软雅黑" panose="020B0503020204020204" pitchFamily="34" charset="-122"/>
            </a:endParaRPr>
          </a:p>
        </p:txBody>
      </p:sp>
      <p:sp>
        <p:nvSpPr>
          <p:cNvPr id="2" name="AutoShape 2" descr="https://uploader.shimo.im/f/1a3D1E2UaV0nAtk1.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271272455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838200" y="1365938"/>
            <a:ext cx="10515600" cy="1200329"/>
          </a:xfrm>
          <a:prstGeom prst="rect">
            <a:avLst/>
          </a:prstGeom>
        </p:spPr>
        <p:txBody>
          <a:bodyPr wrap="square">
            <a:spAutoFit/>
          </a:bodyPr>
          <a:lstStyle/>
          <a:p>
            <a:r>
              <a:rPr lang="en-US" altLang="zh-CN" sz="2400" b="1" dirty="0">
                <a:latin typeface="微软雅黑" panose="020B0503020204020204" pitchFamily="34" charset="-122"/>
                <a:ea typeface="微软雅黑" panose="020B0503020204020204" pitchFamily="34" charset="-122"/>
              </a:rPr>
              <a:t>1.2.3 </a:t>
            </a:r>
            <a:r>
              <a:rPr lang="en-US" altLang="zh-CN" sz="2400" b="1" dirty="0" err="1">
                <a:latin typeface="微软雅黑" panose="020B0503020204020204" pitchFamily="34" charset="-122"/>
                <a:ea typeface="微软雅黑" panose="020B0503020204020204" pitchFamily="34" charset="-122"/>
              </a:rPr>
              <a:t>Jupyter</a:t>
            </a:r>
            <a:r>
              <a:rPr lang="en-US" altLang="zh-CN" sz="2400" b="1" dirty="0">
                <a:latin typeface="微软雅黑" panose="020B0503020204020204" pitchFamily="34" charset="-122"/>
                <a:ea typeface="微软雅黑" panose="020B0503020204020204" pitchFamily="34" charset="-122"/>
              </a:rPr>
              <a:t> Notebook</a:t>
            </a:r>
            <a:r>
              <a:rPr lang="zh-CN" altLang="en-US" sz="2400" b="1" dirty="0" smtClean="0">
                <a:latin typeface="微软雅黑" panose="020B0503020204020204" pitchFamily="34" charset="-122"/>
                <a:ea typeface="微软雅黑" panose="020B0503020204020204" pitchFamily="34" charset="-122"/>
              </a:rPr>
              <a:t>使用</a:t>
            </a:r>
            <a:endParaRPr lang="en-US" altLang="zh-CN" sz="2400" b="1" dirty="0" smtClean="0">
              <a:latin typeface="微软雅黑" panose="020B0503020204020204" pitchFamily="34" charset="-122"/>
              <a:ea typeface="微软雅黑" panose="020B0503020204020204" pitchFamily="34" charset="-122"/>
            </a:endParaRPr>
          </a:p>
          <a:p>
            <a:r>
              <a:rPr lang="en-US" altLang="zh-CN" sz="2400" b="1" dirty="0">
                <a:latin typeface="微软雅黑" panose="020B0503020204020204" pitchFamily="34" charset="-122"/>
                <a:ea typeface="微软雅黑" panose="020B0503020204020204" pitchFamily="34" charset="-122"/>
              </a:rPr>
              <a:t>4.</a:t>
            </a:r>
            <a:r>
              <a:rPr lang="zh-CN" altLang="en-US" sz="2400" b="1" dirty="0">
                <a:latin typeface="微软雅黑" panose="020B0503020204020204" pitchFamily="34" charset="-122"/>
                <a:ea typeface="微软雅黑" panose="020B0503020204020204" pitchFamily="34" charset="-122"/>
              </a:rPr>
              <a:t>菜单栏</a:t>
            </a:r>
            <a:r>
              <a:rPr lang="zh-CN" altLang="en-US" sz="2400" b="1" dirty="0" smtClean="0">
                <a:latin typeface="微软雅黑" panose="020B0503020204020204" pitchFamily="34" charset="-122"/>
                <a:ea typeface="微软雅黑" panose="020B0503020204020204" pitchFamily="34" charset="-122"/>
              </a:rPr>
              <a:t>介绍</a:t>
            </a:r>
            <a:endParaRPr lang="en-US" altLang="zh-CN" sz="2400" b="1" dirty="0">
              <a:latin typeface="微软雅黑" panose="020B0503020204020204" pitchFamily="34" charset="-122"/>
              <a:ea typeface="微软雅黑" panose="020B0503020204020204" pitchFamily="34" charset="-122"/>
            </a:endParaRPr>
          </a:p>
          <a:p>
            <a:r>
              <a:rPr lang="en-US" altLang="zh-CN" sz="2400" dirty="0">
                <a:latin typeface="微软雅黑" panose="020B0503020204020204" pitchFamily="34" charset="-122"/>
                <a:ea typeface="微软雅黑" panose="020B0503020204020204" pitchFamily="34" charset="-122"/>
              </a:rPr>
              <a:t>Cell</a:t>
            </a:r>
            <a:r>
              <a:rPr lang="zh-CN" altLang="en-US" sz="2400" dirty="0">
                <a:latin typeface="微软雅黑" panose="020B0503020204020204" pitchFamily="34" charset="-122"/>
                <a:ea typeface="微软雅黑" panose="020B0503020204020204" pitchFamily="34" charset="-122"/>
              </a:rPr>
              <a:t>菜单中的一些比较有意义的功能如下图所示：</a:t>
            </a:r>
          </a:p>
        </p:txBody>
      </p:sp>
      <p:sp>
        <p:nvSpPr>
          <p:cNvPr id="4" name="标题 1"/>
          <p:cNvSpPr txBox="1">
            <a:spLocks/>
          </p:cNvSpPr>
          <p:nvPr/>
        </p:nvSpPr>
        <p:spPr>
          <a:xfrm>
            <a:off x="3034847" y="481240"/>
            <a:ext cx="6122307" cy="1028245"/>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4800" b="1" smtClean="0">
                <a:latin typeface="微软雅黑" panose="020B0503020204020204" pitchFamily="34" charset="-122"/>
                <a:ea typeface="微软雅黑" panose="020B0503020204020204" pitchFamily="34" charset="-122"/>
              </a:rPr>
              <a:t>1.2 Python</a:t>
            </a:r>
            <a:r>
              <a:rPr lang="zh-CN" altLang="en-US" sz="4800" b="1" smtClean="0">
                <a:latin typeface="微软雅黑" panose="020B0503020204020204" pitchFamily="34" charset="-122"/>
                <a:ea typeface="微软雅黑" panose="020B0503020204020204" pitchFamily="34" charset="-122"/>
              </a:rPr>
              <a:t>环境部署</a:t>
            </a:r>
            <a:endParaRPr lang="zh-CN" altLang="en-US" sz="4800" dirty="0">
              <a:latin typeface="微软雅黑" panose="020B0503020204020204" pitchFamily="34" charset="-122"/>
              <a:ea typeface="微软雅黑" panose="020B0503020204020204" pitchFamily="34" charset="-122"/>
            </a:endParaRPr>
          </a:p>
        </p:txBody>
      </p:sp>
      <p:sp>
        <p:nvSpPr>
          <p:cNvPr id="2" name="AutoShape 2" descr="https://uploader.shimo.im/f/1a3D1E2UaV0nAtk1.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38914" name="Picture 2" descr="https://uploader.shimo.im/f/5lryWutTPcEthUHk.png!origin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7787" y="2600325"/>
            <a:ext cx="9496425" cy="4257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618727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838200" y="1365938"/>
            <a:ext cx="10515600" cy="5262979"/>
          </a:xfrm>
          <a:prstGeom prst="rect">
            <a:avLst/>
          </a:prstGeom>
        </p:spPr>
        <p:txBody>
          <a:bodyPr wrap="square">
            <a:spAutoFit/>
          </a:bodyPr>
          <a:lstStyle/>
          <a:p>
            <a:r>
              <a:rPr lang="en-US" altLang="zh-CN" sz="2400" b="1" dirty="0">
                <a:latin typeface="微软雅黑" panose="020B0503020204020204" pitchFamily="34" charset="-122"/>
                <a:ea typeface="微软雅黑" panose="020B0503020204020204" pitchFamily="34" charset="-122"/>
              </a:rPr>
              <a:t>1.2.3 </a:t>
            </a:r>
            <a:r>
              <a:rPr lang="en-US" altLang="zh-CN" sz="2400" b="1" dirty="0" err="1">
                <a:latin typeface="微软雅黑" panose="020B0503020204020204" pitchFamily="34" charset="-122"/>
                <a:ea typeface="微软雅黑" panose="020B0503020204020204" pitchFamily="34" charset="-122"/>
              </a:rPr>
              <a:t>Jupyter</a:t>
            </a:r>
            <a:r>
              <a:rPr lang="en-US" altLang="zh-CN" sz="2400" b="1" dirty="0">
                <a:latin typeface="微软雅黑" panose="020B0503020204020204" pitchFamily="34" charset="-122"/>
                <a:ea typeface="微软雅黑" panose="020B0503020204020204" pitchFamily="34" charset="-122"/>
              </a:rPr>
              <a:t> Notebook</a:t>
            </a:r>
            <a:r>
              <a:rPr lang="zh-CN" altLang="en-US" sz="2400" b="1" dirty="0" smtClean="0">
                <a:latin typeface="微软雅黑" panose="020B0503020204020204" pitchFamily="34" charset="-122"/>
                <a:ea typeface="微软雅黑" panose="020B0503020204020204" pitchFamily="34" charset="-122"/>
              </a:rPr>
              <a:t>使用</a:t>
            </a:r>
            <a:endParaRPr lang="en-US" altLang="zh-CN" sz="2400" b="1" dirty="0" smtClean="0">
              <a:latin typeface="微软雅黑" panose="020B0503020204020204" pitchFamily="34" charset="-122"/>
              <a:ea typeface="微软雅黑" panose="020B0503020204020204" pitchFamily="34" charset="-122"/>
            </a:endParaRPr>
          </a:p>
          <a:p>
            <a:r>
              <a:rPr lang="en-US" altLang="zh-CN" sz="2400" b="1" dirty="0" smtClean="0">
                <a:latin typeface="微软雅黑" panose="020B0503020204020204" pitchFamily="34" charset="-122"/>
                <a:ea typeface="微软雅黑" panose="020B0503020204020204" pitchFamily="34" charset="-122"/>
              </a:rPr>
              <a:t>4.</a:t>
            </a:r>
            <a:r>
              <a:rPr lang="zh-CN" altLang="en-US" sz="2400" b="1" dirty="0" smtClean="0">
                <a:latin typeface="微软雅黑" panose="020B0503020204020204" pitchFamily="34" charset="-122"/>
                <a:ea typeface="微软雅黑" panose="020B0503020204020204" pitchFamily="34" charset="-122"/>
              </a:rPr>
              <a:t>菜单栏介绍</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Kernel</a:t>
            </a:r>
            <a:r>
              <a:rPr lang="zh-CN" altLang="en-US" sz="2400" dirty="0" smtClean="0">
                <a:latin typeface="微软雅黑" panose="020B0503020204020204" pitchFamily="34" charset="-122"/>
                <a:ea typeface="微软雅黑" panose="020B0503020204020204" pitchFamily="34" charset="-122"/>
              </a:rPr>
              <a:t>菜单中的一些比较有意义的功能如下图所示：</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之所以要特地强调下“</a:t>
            </a:r>
            <a:r>
              <a:rPr lang="en-US" altLang="zh-CN" sz="2400" dirty="0" smtClean="0">
                <a:latin typeface="微软雅黑" panose="020B0503020204020204" pitchFamily="34" charset="-122"/>
                <a:ea typeface="微软雅黑" panose="020B0503020204020204" pitchFamily="34" charset="-122"/>
              </a:rPr>
              <a:t>Kernel”</a:t>
            </a:r>
            <a:r>
              <a:rPr lang="zh-CN" altLang="en-US" sz="2400" dirty="0" smtClean="0">
                <a:latin typeface="微软雅黑" panose="020B0503020204020204" pitchFamily="34" charset="-122"/>
                <a:ea typeface="微软雅黑" panose="020B0503020204020204" pitchFamily="34" charset="-122"/>
              </a:rPr>
              <a:t>菜单中的“</a:t>
            </a:r>
            <a:r>
              <a:rPr lang="en-US" altLang="zh-CN" sz="2400" dirty="0" smtClean="0">
                <a:latin typeface="微软雅黑" panose="020B0503020204020204" pitchFamily="34" charset="-122"/>
                <a:ea typeface="微软雅黑" panose="020B0503020204020204" pitchFamily="34" charset="-122"/>
              </a:rPr>
              <a:t>Restart”</a:t>
            </a:r>
            <a:r>
              <a:rPr lang="zh-CN" altLang="en-US" sz="2400" dirty="0" smtClean="0">
                <a:latin typeface="微软雅黑" panose="020B0503020204020204" pitchFamily="34" charset="-122"/>
                <a:ea typeface="微软雅黑" panose="020B0503020204020204" pitchFamily="34" charset="-122"/>
              </a:rPr>
              <a:t>（重启系统）选项，是因为有的时候</a:t>
            </a:r>
            <a:r>
              <a:rPr lang="en-US" altLang="zh-CN" sz="2400" dirty="0" err="1" smtClean="0">
                <a:latin typeface="微软雅黑" panose="020B0503020204020204" pitchFamily="34" charset="-122"/>
                <a:ea typeface="微软雅黑" panose="020B0503020204020204" pitchFamily="34" charset="-122"/>
              </a:rPr>
              <a:t>Jupyter</a:t>
            </a:r>
            <a:r>
              <a:rPr lang="en-US" altLang="zh-CN" sz="2400" dirty="0" smtClean="0">
                <a:latin typeface="微软雅黑" panose="020B0503020204020204" pitchFamily="34" charset="-122"/>
                <a:ea typeface="微软雅黑" panose="020B0503020204020204" pitchFamily="34" charset="-122"/>
              </a:rPr>
              <a:t> Notebook</a:t>
            </a:r>
            <a:r>
              <a:rPr lang="zh-CN" altLang="en-US" sz="2400" dirty="0" smtClean="0">
                <a:latin typeface="微软雅黑" panose="020B0503020204020204" pitchFamily="34" charset="-122"/>
                <a:ea typeface="微软雅黑" panose="020B0503020204020204" pitchFamily="34" charset="-122"/>
              </a:rPr>
              <a:t>运行过程中程序因为某些问题一直卡着不动（如代码陷入死循环），这时候通过终止按钮，或者通过上图中的“</a:t>
            </a:r>
            <a:r>
              <a:rPr lang="en-US" altLang="zh-CN" sz="2400" dirty="0" smtClean="0">
                <a:latin typeface="微软雅黑" panose="020B0503020204020204" pitchFamily="34" charset="-122"/>
                <a:ea typeface="微软雅黑" panose="020B0503020204020204" pitchFamily="34" charset="-122"/>
              </a:rPr>
              <a:t>Interrupt”</a:t>
            </a:r>
            <a:r>
              <a:rPr lang="zh-CN" altLang="en-US" sz="2400" dirty="0" smtClean="0">
                <a:latin typeface="微软雅黑" panose="020B0503020204020204" pitchFamily="34" charset="-122"/>
                <a:ea typeface="微软雅黑" panose="020B0503020204020204" pitchFamily="34" charset="-122"/>
              </a:rPr>
              <a:t>（中断系统）选项是终止不了程序的，而通过</a:t>
            </a:r>
            <a:r>
              <a:rPr lang="en-US" altLang="zh-CN" sz="2400" dirty="0" smtClean="0">
                <a:latin typeface="微软雅黑" panose="020B0503020204020204" pitchFamily="34" charset="-122"/>
                <a:ea typeface="微软雅黑" panose="020B0503020204020204" pitchFamily="34" charset="-122"/>
              </a:rPr>
              <a:t>Restart</a:t>
            </a:r>
            <a:r>
              <a:rPr lang="zh-CN" altLang="en-US" sz="2400" dirty="0" smtClean="0">
                <a:latin typeface="微软雅黑" panose="020B0503020204020204" pitchFamily="34" charset="-122"/>
                <a:ea typeface="微软雅黑" panose="020B0503020204020204" pitchFamily="34" charset="-122"/>
              </a:rPr>
              <a:t>（重启系统）则能非常快速的终止程序。</a:t>
            </a:r>
            <a:endParaRPr lang="zh-CN" altLang="en-US" sz="2400" dirty="0">
              <a:latin typeface="微软雅黑" panose="020B0503020204020204" pitchFamily="34" charset="-122"/>
              <a:ea typeface="微软雅黑" panose="020B0503020204020204" pitchFamily="34" charset="-122"/>
            </a:endParaRPr>
          </a:p>
        </p:txBody>
      </p:sp>
      <p:sp>
        <p:nvSpPr>
          <p:cNvPr id="4" name="标题 1"/>
          <p:cNvSpPr txBox="1">
            <a:spLocks/>
          </p:cNvSpPr>
          <p:nvPr/>
        </p:nvSpPr>
        <p:spPr>
          <a:xfrm>
            <a:off x="3034847" y="481240"/>
            <a:ext cx="6122307" cy="1028245"/>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4800" b="1" smtClean="0">
                <a:latin typeface="微软雅黑" panose="020B0503020204020204" pitchFamily="34" charset="-122"/>
                <a:ea typeface="微软雅黑" panose="020B0503020204020204" pitchFamily="34" charset="-122"/>
              </a:rPr>
              <a:t>1.2 Python</a:t>
            </a:r>
            <a:r>
              <a:rPr lang="zh-CN" altLang="en-US" sz="4800" b="1" smtClean="0">
                <a:latin typeface="微软雅黑" panose="020B0503020204020204" pitchFamily="34" charset="-122"/>
                <a:ea typeface="微软雅黑" panose="020B0503020204020204" pitchFamily="34" charset="-122"/>
              </a:rPr>
              <a:t>环境部署</a:t>
            </a:r>
            <a:endParaRPr lang="zh-CN" altLang="en-US" sz="4800" dirty="0">
              <a:latin typeface="微软雅黑" panose="020B0503020204020204" pitchFamily="34" charset="-122"/>
              <a:ea typeface="微软雅黑" panose="020B0503020204020204" pitchFamily="34" charset="-122"/>
            </a:endParaRPr>
          </a:p>
        </p:txBody>
      </p:sp>
      <p:sp>
        <p:nvSpPr>
          <p:cNvPr id="2" name="AutoShape 2" descr="https://uploader.shimo.im/f/1a3D1E2UaV0nAtk1.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41986" name="Picture 2" descr="https://uploader.shimo.im/f/dLzjRMMx3p8clfKR.png!original"/>
          <p:cNvPicPr>
            <a:picLocks noChangeAspect="1" noChangeArrowheads="1"/>
          </p:cNvPicPr>
          <p:nvPr/>
        </p:nvPicPr>
        <p:blipFill rotWithShape="1">
          <a:blip r:embed="rId2">
            <a:extLst>
              <a:ext uri="{28A0092B-C50C-407E-A947-70E740481C1C}">
                <a14:useLocalDpi xmlns:a14="http://schemas.microsoft.com/office/drawing/2010/main" val="0"/>
              </a:ext>
            </a:extLst>
          </a:blip>
          <a:srcRect t="11622" b="35302"/>
          <a:stretch/>
        </p:blipFill>
        <p:spPr bwMode="auto">
          <a:xfrm>
            <a:off x="1567770" y="2566267"/>
            <a:ext cx="9056460" cy="2133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474439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838200" y="1365938"/>
            <a:ext cx="10515600" cy="4154984"/>
          </a:xfrm>
          <a:prstGeom prst="rect">
            <a:avLst/>
          </a:prstGeom>
        </p:spPr>
        <p:txBody>
          <a:bodyPr wrap="square">
            <a:spAutoFit/>
          </a:bodyPr>
          <a:lstStyle/>
          <a:p>
            <a:r>
              <a:rPr lang="en-US" altLang="zh-CN" sz="2400" b="1" dirty="0">
                <a:latin typeface="微软雅黑" panose="020B0503020204020204" pitchFamily="34" charset="-122"/>
                <a:ea typeface="微软雅黑" panose="020B0503020204020204" pitchFamily="34" charset="-122"/>
              </a:rPr>
              <a:t>1.2.3 </a:t>
            </a:r>
            <a:r>
              <a:rPr lang="en-US" altLang="zh-CN" sz="2400" b="1" dirty="0" err="1">
                <a:latin typeface="微软雅黑" panose="020B0503020204020204" pitchFamily="34" charset="-122"/>
                <a:ea typeface="微软雅黑" panose="020B0503020204020204" pitchFamily="34" charset="-122"/>
              </a:rPr>
              <a:t>Jupyter</a:t>
            </a:r>
            <a:r>
              <a:rPr lang="en-US" altLang="zh-CN" sz="2400" b="1" dirty="0">
                <a:latin typeface="微软雅黑" panose="020B0503020204020204" pitchFamily="34" charset="-122"/>
                <a:ea typeface="微软雅黑" panose="020B0503020204020204" pitchFamily="34" charset="-122"/>
              </a:rPr>
              <a:t> Notebook</a:t>
            </a:r>
            <a:r>
              <a:rPr lang="zh-CN" altLang="en-US" sz="2400" b="1" dirty="0" smtClean="0">
                <a:latin typeface="微软雅黑" panose="020B0503020204020204" pitchFamily="34" charset="-122"/>
                <a:ea typeface="微软雅黑" panose="020B0503020204020204" pitchFamily="34" charset="-122"/>
              </a:rPr>
              <a:t>使用</a:t>
            </a:r>
            <a:endParaRPr lang="en-US" altLang="zh-CN" sz="2400" b="1" dirty="0" smtClean="0">
              <a:latin typeface="微软雅黑" panose="020B0503020204020204" pitchFamily="34" charset="-122"/>
              <a:ea typeface="微软雅黑" panose="020B0503020204020204" pitchFamily="34" charset="-122"/>
            </a:endParaRPr>
          </a:p>
          <a:p>
            <a:r>
              <a:rPr lang="en-US" altLang="zh-CN" sz="2400" b="1" dirty="0">
                <a:latin typeface="微软雅黑" panose="020B0503020204020204" pitchFamily="34" charset="-122"/>
                <a:ea typeface="微软雅黑" panose="020B0503020204020204" pitchFamily="34" charset="-122"/>
              </a:rPr>
              <a:t>5.</a:t>
            </a:r>
            <a:r>
              <a:rPr lang="zh-CN" altLang="en-US" sz="2400" b="1" dirty="0">
                <a:latin typeface="微软雅黑" panose="020B0503020204020204" pitchFamily="34" charset="-122"/>
                <a:ea typeface="微软雅黑" panose="020B0503020204020204" pitchFamily="34" charset="-122"/>
              </a:rPr>
              <a:t>快捷按钮介绍</a:t>
            </a:r>
            <a:endParaRPr lang="zh-CN" altLang="en-US"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除了</a:t>
            </a:r>
            <a:r>
              <a:rPr lang="zh-CN" altLang="en-US" sz="2400" dirty="0">
                <a:latin typeface="微软雅黑" panose="020B0503020204020204" pitchFamily="34" charset="-122"/>
                <a:ea typeface="微软雅黑" panose="020B0503020204020204" pitchFamily="34" charset="-122"/>
              </a:rPr>
              <a:t>使用菜单栏外，</a:t>
            </a:r>
            <a:r>
              <a:rPr lang="en-US" altLang="zh-CN" sz="2400" dirty="0" err="1">
                <a:latin typeface="微软雅黑" panose="020B0503020204020204" pitchFamily="34" charset="-122"/>
                <a:ea typeface="微软雅黑" panose="020B0503020204020204" pitchFamily="34" charset="-122"/>
              </a:rPr>
              <a:t>Jupyter</a:t>
            </a:r>
            <a:r>
              <a:rPr lang="en-US" altLang="zh-CN" sz="2400" dirty="0">
                <a:latin typeface="微软雅黑" panose="020B0503020204020204" pitchFamily="34" charset="-122"/>
                <a:ea typeface="微软雅黑" panose="020B0503020204020204" pitchFamily="34" charset="-122"/>
              </a:rPr>
              <a:t> Notebook</a:t>
            </a:r>
            <a:r>
              <a:rPr lang="zh-CN" altLang="en-US" sz="2400" dirty="0">
                <a:latin typeface="微软雅黑" panose="020B0503020204020204" pitchFamily="34" charset="-122"/>
                <a:ea typeface="微软雅黑" panose="020B0503020204020204" pitchFamily="34" charset="-122"/>
              </a:rPr>
              <a:t>还有不错的快捷按钮，如下图所示：</a:t>
            </a: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依次作用为：</a:t>
            </a:r>
            <a:r>
              <a:rPr lang="zh-CN" altLang="en-US" sz="2400" b="1" dirty="0">
                <a:latin typeface="微软雅黑" panose="020B0503020204020204" pitchFamily="34" charset="-122"/>
                <a:ea typeface="微软雅黑" panose="020B0503020204020204" pitchFamily="34" charset="-122"/>
              </a:rPr>
              <a:t>保存</a:t>
            </a:r>
            <a:r>
              <a:rPr lang="zh-CN" altLang="en-US" sz="2400" dirty="0">
                <a:latin typeface="微软雅黑" panose="020B0503020204020204" pitchFamily="34" charset="-122"/>
                <a:ea typeface="微软雅黑" panose="020B0503020204020204" pitchFamily="34" charset="-122"/>
              </a:rPr>
              <a:t>；在下面插入代码块；</a:t>
            </a:r>
            <a:r>
              <a:rPr lang="zh-CN" altLang="en-US" sz="2400" b="1" dirty="0">
                <a:latin typeface="微软雅黑" panose="020B0503020204020204" pitchFamily="34" charset="-122"/>
                <a:ea typeface="微软雅黑" panose="020B0503020204020204" pitchFamily="34" charset="-122"/>
              </a:rPr>
              <a:t>剪切</a:t>
            </a:r>
            <a:r>
              <a:rPr lang="zh-CN" altLang="en-US" sz="2400" dirty="0">
                <a:latin typeface="微软雅黑" panose="020B0503020204020204" pitchFamily="34" charset="-122"/>
                <a:ea typeface="微软雅黑" panose="020B0503020204020204" pitchFamily="34" charset="-122"/>
              </a:rPr>
              <a:t>代码块、</a:t>
            </a:r>
            <a:r>
              <a:rPr lang="zh-CN" altLang="en-US" sz="2400" b="1" dirty="0">
                <a:latin typeface="微软雅黑" panose="020B0503020204020204" pitchFamily="34" charset="-122"/>
                <a:ea typeface="微软雅黑" panose="020B0503020204020204" pitchFamily="34" charset="-122"/>
              </a:rPr>
              <a:t>复制</a:t>
            </a:r>
            <a:r>
              <a:rPr lang="zh-CN" altLang="en-US" sz="2400" dirty="0">
                <a:latin typeface="微软雅黑" panose="020B0503020204020204" pitchFamily="34" charset="-122"/>
                <a:ea typeface="微软雅黑" panose="020B0503020204020204" pitchFamily="34" charset="-122"/>
              </a:rPr>
              <a:t>代码块、</a:t>
            </a:r>
            <a:r>
              <a:rPr lang="zh-CN" altLang="en-US" sz="2400" b="1" dirty="0">
                <a:latin typeface="微软雅黑" panose="020B0503020204020204" pitchFamily="34" charset="-122"/>
                <a:ea typeface="微软雅黑" panose="020B0503020204020204" pitchFamily="34" charset="-122"/>
              </a:rPr>
              <a:t>粘贴</a:t>
            </a:r>
            <a:r>
              <a:rPr lang="zh-CN" altLang="en-US" sz="2400" dirty="0">
                <a:latin typeface="微软雅黑" panose="020B0503020204020204" pitchFamily="34" charset="-122"/>
                <a:ea typeface="微软雅黑" panose="020B0503020204020204" pitchFamily="34" charset="-122"/>
              </a:rPr>
              <a:t>到下面；将选中代码块</a:t>
            </a:r>
            <a:r>
              <a:rPr lang="zh-CN" altLang="en-US" sz="2400" b="1" dirty="0">
                <a:latin typeface="微软雅黑" panose="020B0503020204020204" pitchFamily="34" charset="-122"/>
                <a:ea typeface="微软雅黑" panose="020B0503020204020204" pitchFamily="34" charset="-122"/>
              </a:rPr>
              <a:t>上移</a:t>
            </a:r>
            <a:r>
              <a:rPr lang="zh-CN" altLang="en-US" sz="2400" dirty="0">
                <a:latin typeface="微软雅黑" panose="020B0503020204020204" pitchFamily="34" charset="-122"/>
                <a:ea typeface="微软雅黑" panose="020B0503020204020204" pitchFamily="34" charset="-122"/>
              </a:rPr>
              <a:t>、将选中代码</a:t>
            </a:r>
            <a:r>
              <a:rPr lang="zh-CN" altLang="en-US" sz="2400" dirty="0" smtClean="0">
                <a:latin typeface="微软雅黑" panose="020B0503020204020204" pitchFamily="34" charset="-122"/>
                <a:ea typeface="微软雅黑" panose="020B0503020204020204" pitchFamily="34" charset="-122"/>
              </a:rPr>
              <a:t>块</a:t>
            </a:r>
            <a:r>
              <a:rPr lang="zh-CN" altLang="en-US" sz="2400" b="1" dirty="0" smtClean="0">
                <a:latin typeface="微软雅黑" panose="020B0503020204020204" pitchFamily="34" charset="-122"/>
                <a:ea typeface="微软雅黑" panose="020B0503020204020204" pitchFamily="34" charset="-122"/>
              </a:rPr>
              <a:t>下移</a:t>
            </a:r>
            <a:r>
              <a:rPr lang="zh-CN" altLang="en-US" sz="2400"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运行</a:t>
            </a:r>
            <a:r>
              <a:rPr lang="zh-CN" altLang="en-US" sz="2400" dirty="0">
                <a:latin typeface="微软雅黑" panose="020B0503020204020204" pitchFamily="34" charset="-122"/>
                <a:ea typeface="微软雅黑" panose="020B0503020204020204" pitchFamily="34" charset="-122"/>
              </a:rPr>
              <a:t>当前代码块、</a:t>
            </a:r>
            <a:r>
              <a:rPr lang="zh-CN" altLang="en-US" sz="2400" b="1" dirty="0">
                <a:latin typeface="微软雅黑" panose="020B0503020204020204" pitchFamily="34" charset="-122"/>
                <a:ea typeface="微软雅黑" panose="020B0503020204020204" pitchFamily="34" charset="-122"/>
              </a:rPr>
              <a:t>中断系统</a:t>
            </a:r>
            <a:r>
              <a:rPr lang="zh-CN" altLang="en-US" sz="2400" dirty="0">
                <a:latin typeface="微软雅黑" panose="020B0503020204020204" pitchFamily="34" charset="-122"/>
                <a:ea typeface="微软雅黑" panose="020B0503020204020204" pitchFamily="34" charset="-122"/>
              </a:rPr>
              <a:t>（如果中断不了，则推荐选择重启系统）、</a:t>
            </a:r>
            <a:r>
              <a:rPr lang="zh-CN" altLang="en-US" sz="2400" b="1" dirty="0">
                <a:latin typeface="微软雅黑" panose="020B0503020204020204" pitchFamily="34" charset="-122"/>
                <a:ea typeface="微软雅黑" panose="020B0503020204020204" pitchFamily="34" charset="-122"/>
              </a:rPr>
              <a:t>重启系统</a:t>
            </a:r>
            <a:r>
              <a:rPr lang="zh-CN" altLang="en-US" sz="2400" dirty="0">
                <a:latin typeface="微软雅黑" panose="020B0503020204020204" pitchFamily="34" charset="-122"/>
                <a:ea typeface="微软雅黑" panose="020B0503020204020204" pitchFamily="34" charset="-122"/>
              </a:rPr>
              <a:t>（就是上面讲的</a:t>
            </a:r>
            <a:r>
              <a:rPr lang="en-US" altLang="zh-CN" sz="2400" dirty="0">
                <a:latin typeface="微软雅黑" panose="020B0503020204020204" pitchFamily="34" charset="-122"/>
                <a:ea typeface="微软雅黑" panose="020B0503020204020204" pitchFamily="34" charset="-122"/>
              </a:rPr>
              <a:t>Kernel</a:t>
            </a:r>
            <a:r>
              <a:rPr lang="zh-CN" altLang="en-US" sz="2400" dirty="0">
                <a:latin typeface="微软雅黑" panose="020B0503020204020204" pitchFamily="34" charset="-122"/>
                <a:ea typeface="微软雅黑" panose="020B0503020204020204" pitchFamily="34" charset="-122"/>
              </a:rPr>
              <a:t>中的</a:t>
            </a:r>
            <a:r>
              <a:rPr lang="en-US" altLang="zh-CN" sz="2400" dirty="0">
                <a:latin typeface="微软雅黑" panose="020B0503020204020204" pitchFamily="34" charset="-122"/>
                <a:ea typeface="微软雅黑" panose="020B0503020204020204" pitchFamily="34" charset="-122"/>
              </a:rPr>
              <a:t>Restart</a:t>
            </a:r>
            <a:r>
              <a:rPr lang="zh-CN" altLang="en-US" sz="2400"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重启并运行</a:t>
            </a:r>
            <a:r>
              <a:rPr lang="zh-CN" altLang="en-US" sz="2400" dirty="0">
                <a:latin typeface="微软雅黑" panose="020B0503020204020204" pitchFamily="34" charset="-122"/>
                <a:ea typeface="微软雅黑" panose="020B0503020204020204" pitchFamily="34" charset="-122"/>
              </a:rPr>
              <a:t>所有代码；代码以及</a:t>
            </a:r>
            <a:r>
              <a:rPr lang="zh-CN" altLang="en-US" sz="2400" b="1" dirty="0">
                <a:latin typeface="微软雅黑" panose="020B0503020204020204" pitchFamily="34" charset="-122"/>
                <a:ea typeface="微软雅黑" panose="020B0503020204020204" pitchFamily="34" charset="-122"/>
              </a:rPr>
              <a:t>标题框</a:t>
            </a:r>
            <a:r>
              <a:rPr lang="zh-CN" altLang="en-US" sz="2400"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打开命令配置</a:t>
            </a:r>
            <a:r>
              <a:rPr lang="zh-CN" altLang="en-US" sz="2400" dirty="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p:txBody>
      </p:sp>
      <p:sp>
        <p:nvSpPr>
          <p:cNvPr id="4" name="标题 1"/>
          <p:cNvSpPr txBox="1">
            <a:spLocks/>
          </p:cNvSpPr>
          <p:nvPr/>
        </p:nvSpPr>
        <p:spPr>
          <a:xfrm>
            <a:off x="3034847" y="481240"/>
            <a:ext cx="6122307" cy="1028245"/>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4800" b="1" smtClean="0">
                <a:latin typeface="微软雅黑" panose="020B0503020204020204" pitchFamily="34" charset="-122"/>
                <a:ea typeface="微软雅黑" panose="020B0503020204020204" pitchFamily="34" charset="-122"/>
              </a:rPr>
              <a:t>1.2 Python</a:t>
            </a:r>
            <a:r>
              <a:rPr lang="zh-CN" altLang="en-US" sz="4800" b="1" smtClean="0">
                <a:latin typeface="微软雅黑" panose="020B0503020204020204" pitchFamily="34" charset="-122"/>
                <a:ea typeface="微软雅黑" panose="020B0503020204020204" pitchFamily="34" charset="-122"/>
              </a:rPr>
              <a:t>环境部署</a:t>
            </a:r>
            <a:endParaRPr lang="zh-CN" altLang="en-US" sz="4800" dirty="0">
              <a:latin typeface="微软雅黑" panose="020B0503020204020204" pitchFamily="34" charset="-122"/>
              <a:ea typeface="微软雅黑" panose="020B0503020204020204" pitchFamily="34" charset="-122"/>
            </a:endParaRPr>
          </a:p>
        </p:txBody>
      </p:sp>
      <p:sp>
        <p:nvSpPr>
          <p:cNvPr id="2" name="AutoShape 2" descr="https://uploader.shimo.im/f/1a3D1E2UaV0nAtk1.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43010" name="Picture 2" descr="https://uploader.shimo.im/f/FipwvqLppv0XoHRI.png!origin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5987" y="2935598"/>
            <a:ext cx="7820025" cy="742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2309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15407" y="481240"/>
            <a:ext cx="8703128" cy="1028245"/>
          </a:xfrm>
        </p:spPr>
        <p:txBody>
          <a:bodyPr>
            <a:noAutofit/>
          </a:bodyPr>
          <a:lstStyle/>
          <a:p>
            <a:r>
              <a:rPr lang="en-US" altLang="zh-CN" sz="4800" b="1" dirty="0">
                <a:latin typeface="微软雅黑" panose="020B0503020204020204" pitchFamily="34" charset="-122"/>
                <a:ea typeface="微软雅黑" panose="020B0503020204020204" pitchFamily="34" charset="-122"/>
              </a:rPr>
              <a:t>1.1 </a:t>
            </a:r>
            <a:r>
              <a:rPr lang="zh-CN" altLang="en-US" sz="4800" b="1" dirty="0">
                <a:latin typeface="微软雅黑" panose="020B0503020204020204" pitchFamily="34" charset="-122"/>
                <a:ea typeface="微软雅黑" panose="020B0503020204020204" pitchFamily="34" charset="-122"/>
              </a:rPr>
              <a:t>大数据分析与机器学习概述</a:t>
            </a:r>
            <a:endParaRPr lang="zh-CN" altLang="en-US" sz="4800"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809171" y="1436914"/>
            <a:ext cx="10515600" cy="972457"/>
          </a:xfrm>
        </p:spPr>
        <p:txBody>
          <a:bodyPr>
            <a:normAutofit/>
          </a:bodyPr>
          <a:lstStyle/>
          <a:p>
            <a:pPr marL="0" indent="0">
              <a:buNone/>
            </a:pPr>
            <a:r>
              <a:rPr lang="en-US" altLang="zh-CN" sz="2400" b="1" dirty="0">
                <a:latin typeface="微软雅黑" panose="020B0503020204020204" pitchFamily="34" charset="-122"/>
                <a:ea typeface="微软雅黑" panose="020B0503020204020204" pitchFamily="34" charset="-122"/>
              </a:rPr>
              <a:t>1.1.1 </a:t>
            </a:r>
            <a:r>
              <a:rPr lang="zh-CN" altLang="en-US" sz="2400" b="1" dirty="0">
                <a:latin typeface="微软雅黑" panose="020B0503020204020204" pitchFamily="34" charset="-122"/>
                <a:ea typeface="微软雅黑" panose="020B0503020204020204" pitchFamily="34" charset="-122"/>
              </a:rPr>
              <a:t>大数据分析与机器学习的应用</a:t>
            </a:r>
            <a:r>
              <a:rPr lang="zh-CN" altLang="en-US" sz="2400" b="1" dirty="0" smtClean="0">
                <a:latin typeface="微软雅黑" panose="020B0503020204020204" pitchFamily="34" charset="-122"/>
                <a:ea typeface="微软雅黑" panose="020B0503020204020204" pitchFamily="34" charset="-122"/>
              </a:rPr>
              <a:t>领域</a:t>
            </a:r>
            <a:endParaRPr lang="en-US" altLang="zh-CN" sz="2400" b="1" dirty="0" smtClean="0">
              <a:latin typeface="微软雅黑" panose="020B0503020204020204" pitchFamily="34" charset="-122"/>
              <a:ea typeface="微软雅黑" panose="020B0503020204020204" pitchFamily="34" charset="-122"/>
            </a:endParaRPr>
          </a:p>
          <a:p>
            <a:pPr marL="0" indent="0">
              <a:buNone/>
            </a:pPr>
            <a:r>
              <a:rPr lang="en-US" altLang="zh-CN" sz="2400" b="1" dirty="0">
                <a:latin typeface="微软雅黑" panose="020B0503020204020204" pitchFamily="34" charset="-122"/>
                <a:ea typeface="微软雅黑" panose="020B0503020204020204" pitchFamily="34" charset="-122"/>
              </a:rPr>
              <a:t>2.</a:t>
            </a:r>
            <a:r>
              <a:rPr lang="zh-CN" altLang="en-US" sz="2400" b="1" dirty="0">
                <a:latin typeface="微软雅黑" panose="020B0503020204020204" pitchFamily="34" charset="-122"/>
                <a:ea typeface="微软雅黑" panose="020B0503020204020204" pitchFamily="34" charset="-122"/>
              </a:rPr>
              <a:t>产品销售</a:t>
            </a:r>
            <a:endParaRPr lang="zh-CN" altLang="en-US" sz="2400" dirty="0">
              <a:latin typeface="微软雅黑" panose="020B0503020204020204" pitchFamily="34" charset="-122"/>
              <a:ea typeface="微软雅黑" panose="020B0503020204020204" pitchFamily="34" charset="-122"/>
            </a:endParaRPr>
          </a:p>
        </p:txBody>
      </p:sp>
      <p:graphicFrame>
        <p:nvGraphicFramePr>
          <p:cNvPr id="6" name="表格 5"/>
          <p:cNvGraphicFramePr>
            <a:graphicFrameLocks noGrp="1"/>
          </p:cNvGraphicFramePr>
          <p:nvPr>
            <p:extLst>
              <p:ext uri="{D42A27DB-BD31-4B8C-83A1-F6EECF244321}">
                <p14:modId xmlns:p14="http://schemas.microsoft.com/office/powerpoint/2010/main" val="932700056"/>
              </p:ext>
            </p:extLst>
          </p:nvPr>
        </p:nvGraphicFramePr>
        <p:xfrm>
          <a:off x="1446893" y="2580368"/>
          <a:ext cx="9298214" cy="3646740"/>
        </p:xfrm>
        <a:graphic>
          <a:graphicData uri="http://schemas.openxmlformats.org/drawingml/2006/table">
            <a:tbl>
              <a:tblPr/>
              <a:tblGrid>
                <a:gridCol w="4649107"/>
                <a:gridCol w="4649107"/>
              </a:tblGrid>
              <a:tr h="397362">
                <a:tc>
                  <a:txBody>
                    <a:bodyPr/>
                    <a:lstStyle/>
                    <a:p>
                      <a:pPr algn="ctr" fontAlgn="ctr"/>
                      <a:r>
                        <a:rPr lang="zh-CN" altLang="en-US" sz="2400" b="1" dirty="0">
                          <a:effectLst/>
                          <a:latin typeface="微软雅黑" panose="020B0503020204020204" pitchFamily="34" charset="-122"/>
                          <a:ea typeface="微软雅黑" panose="020B0503020204020204" pitchFamily="34" charset="-122"/>
                        </a:rPr>
                        <a:t>细分版块</a:t>
                      </a:r>
                      <a:endParaRPr lang="zh-CN" altLang="en-US" sz="2400" dirty="0">
                        <a:effectLst/>
                        <a:latin typeface="微软雅黑" panose="020B0503020204020204" pitchFamily="34" charset="-122"/>
                        <a:ea typeface="微软雅黑" panose="020B0503020204020204" pitchFamily="34" charset="-122"/>
                      </a:endParaRPr>
                    </a:p>
                  </a:txBody>
                  <a:tcPr marL="0" marR="0" marT="33679" marB="33679" anchor="ctr">
                    <a:lnL w="9525" cap="flat" cmpd="sng" algn="ctr">
                      <a:solidFill>
                        <a:srgbClr val="B7B8B8"/>
                      </a:solidFill>
                      <a:prstDash val="solid"/>
                      <a:round/>
                      <a:headEnd type="none" w="med" len="med"/>
                      <a:tailEnd type="none" w="med" len="med"/>
                    </a:lnL>
                    <a:lnR w="9525" cap="flat" cmpd="sng" algn="ctr">
                      <a:solidFill>
                        <a:srgbClr val="B7B8B8"/>
                      </a:solidFill>
                      <a:prstDash val="solid"/>
                      <a:round/>
                      <a:headEnd type="none" w="med" len="med"/>
                      <a:tailEnd type="none" w="med" len="med"/>
                    </a:lnR>
                    <a:lnT w="9525" cap="flat" cmpd="sng" algn="ctr">
                      <a:solidFill>
                        <a:srgbClr val="B7B8B8"/>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D7D8D9"/>
                    </a:solidFill>
                  </a:tcPr>
                </a:tc>
                <a:tc>
                  <a:txBody>
                    <a:bodyPr/>
                    <a:lstStyle/>
                    <a:p>
                      <a:pPr algn="ctr" fontAlgn="t"/>
                      <a:r>
                        <a:rPr lang="zh-CN" altLang="en-US" sz="2400" b="1">
                          <a:effectLst/>
                          <a:latin typeface="微软雅黑" panose="020B0503020204020204" pitchFamily="34" charset="-122"/>
                          <a:ea typeface="微软雅黑" panose="020B0503020204020204" pitchFamily="34" charset="-122"/>
                        </a:rPr>
                        <a:t>具体案例</a:t>
                      </a:r>
                      <a:endParaRPr lang="zh-CN" altLang="en-US" sz="2400">
                        <a:effectLst/>
                        <a:latin typeface="微软雅黑" panose="020B0503020204020204" pitchFamily="34" charset="-122"/>
                        <a:ea typeface="微软雅黑" panose="020B0503020204020204" pitchFamily="34" charset="-122"/>
                      </a:endParaRPr>
                    </a:p>
                  </a:txBody>
                  <a:tcPr marL="0" marR="0" marT="33679" marB="33679" anchor="ctr">
                    <a:lnL w="9525" cap="flat" cmpd="sng" algn="ctr">
                      <a:solidFill>
                        <a:srgbClr val="B7B8B8"/>
                      </a:solidFill>
                      <a:prstDash val="solid"/>
                      <a:round/>
                      <a:headEnd type="none" w="med" len="med"/>
                      <a:tailEnd type="none" w="med" len="med"/>
                    </a:lnL>
                    <a:lnR w="9525" cap="flat" cmpd="sng" algn="ctr">
                      <a:solidFill>
                        <a:srgbClr val="B7B8B8"/>
                      </a:solidFill>
                      <a:prstDash val="solid"/>
                      <a:round/>
                      <a:headEnd type="none" w="med" len="med"/>
                      <a:tailEnd type="none" w="med" len="med"/>
                    </a:lnR>
                    <a:lnT w="9525" cap="flat" cmpd="sng" algn="ctr">
                      <a:solidFill>
                        <a:srgbClr val="B7B8B8"/>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D7D8D9"/>
                    </a:solidFill>
                  </a:tcPr>
                </a:tc>
              </a:tr>
              <a:tr h="1020071">
                <a:tc>
                  <a:txBody>
                    <a:bodyPr/>
                    <a:lstStyle/>
                    <a:p>
                      <a:pPr algn="ctr" fontAlgn="ctr"/>
                      <a:r>
                        <a:rPr lang="en-US" altLang="zh-CN" sz="2400">
                          <a:effectLst/>
                          <a:latin typeface="微软雅黑" panose="020B0503020204020204" pitchFamily="34" charset="-122"/>
                          <a:ea typeface="微软雅黑" panose="020B0503020204020204" pitchFamily="34" charset="-122"/>
                        </a:rPr>
                        <a:t>1.</a:t>
                      </a:r>
                      <a:r>
                        <a:rPr lang="zh-CN" altLang="en-US" sz="2400">
                          <a:effectLst/>
                          <a:latin typeface="微软雅黑" panose="020B0503020204020204" pitchFamily="34" charset="-122"/>
                          <a:ea typeface="微软雅黑" panose="020B0503020204020204" pitchFamily="34" charset="-122"/>
                        </a:rPr>
                        <a:t>商品推荐</a:t>
                      </a:r>
                    </a:p>
                  </a:txBody>
                  <a:tcPr marL="0" marR="0" marT="38100" marB="3810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fontAlgn="t"/>
                      <a:r>
                        <a:rPr lang="zh-CN" altLang="en-US" sz="2400" dirty="0">
                          <a:effectLst/>
                          <a:latin typeface="微软雅黑" panose="020B0503020204020204" pitchFamily="34" charset="-122"/>
                          <a:ea typeface="微软雅黑" panose="020B0503020204020204" pitchFamily="34" charset="-122"/>
                        </a:rPr>
                        <a:t>● 商品智能推荐系统</a:t>
                      </a:r>
                    </a:p>
                  </a:txBody>
                  <a:tcPr marL="0" marR="0" marT="38100" marB="3810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r>
              <a:tr h="1020071">
                <a:tc>
                  <a:txBody>
                    <a:bodyPr/>
                    <a:lstStyle/>
                    <a:p>
                      <a:pPr algn="ctr" fontAlgn="ctr"/>
                      <a:r>
                        <a:rPr lang="en-US" altLang="zh-CN" sz="2400">
                          <a:effectLst/>
                          <a:latin typeface="微软雅黑" panose="020B0503020204020204" pitchFamily="34" charset="-122"/>
                          <a:ea typeface="微软雅黑" panose="020B0503020204020204" pitchFamily="34" charset="-122"/>
                        </a:rPr>
                        <a:t>2.</a:t>
                      </a:r>
                      <a:r>
                        <a:rPr lang="zh-CN" altLang="en-US" sz="2400">
                          <a:effectLst/>
                          <a:latin typeface="微软雅黑" panose="020B0503020204020204" pitchFamily="34" charset="-122"/>
                          <a:ea typeface="微软雅黑" panose="020B0503020204020204" pitchFamily="34" charset="-122"/>
                        </a:rPr>
                        <a:t>产品定价</a:t>
                      </a:r>
                    </a:p>
                  </a:txBody>
                  <a:tcPr marL="0" marR="0" marT="38100" marB="3810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fontAlgn="t"/>
                      <a:r>
                        <a:rPr lang="zh-CN" altLang="en-US" sz="2400">
                          <a:effectLst/>
                          <a:latin typeface="微软雅黑" panose="020B0503020204020204" pitchFamily="34" charset="-122"/>
                          <a:ea typeface="微软雅黑" panose="020B0503020204020204" pitchFamily="34" charset="-122"/>
                        </a:rPr>
                        <a:t>● 产品定价模型</a:t>
                      </a:r>
                    </a:p>
                    <a:p>
                      <a:pPr fontAlgn="t"/>
                      <a:r>
                        <a:rPr lang="zh-CN" altLang="en-US" sz="2400">
                          <a:effectLst/>
                          <a:latin typeface="微软雅黑" panose="020B0503020204020204" pitchFamily="34" charset="-122"/>
                          <a:ea typeface="微软雅黑" panose="020B0503020204020204" pitchFamily="34" charset="-122"/>
                        </a:rPr>
                        <a:t>● 销量预测模型</a:t>
                      </a:r>
                    </a:p>
                  </a:txBody>
                  <a:tcPr marL="0" marR="0" marT="38100" marB="3810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r>
              <a:tr h="1020071">
                <a:tc>
                  <a:txBody>
                    <a:bodyPr/>
                    <a:lstStyle/>
                    <a:p>
                      <a:pPr algn="ctr" fontAlgn="ctr"/>
                      <a:r>
                        <a:rPr lang="en-US" altLang="zh-CN" sz="2400">
                          <a:effectLst/>
                          <a:latin typeface="微软雅黑" panose="020B0503020204020204" pitchFamily="34" charset="-122"/>
                          <a:ea typeface="微软雅黑" panose="020B0503020204020204" pitchFamily="34" charset="-122"/>
                        </a:rPr>
                        <a:t>3.</a:t>
                      </a:r>
                      <a:r>
                        <a:rPr lang="zh-CN" altLang="en-US" sz="2400">
                          <a:effectLst/>
                          <a:latin typeface="微软雅黑" panose="020B0503020204020204" pitchFamily="34" charset="-122"/>
                          <a:ea typeface="微软雅黑" panose="020B0503020204020204" pitchFamily="34" charset="-122"/>
                        </a:rPr>
                        <a:t>客户分群与分析</a:t>
                      </a:r>
                    </a:p>
                  </a:txBody>
                  <a:tcPr marL="0" marR="0" marT="38100" marB="3810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fontAlgn="t"/>
                      <a:r>
                        <a:rPr lang="zh-CN" altLang="en-US" sz="2400" dirty="0">
                          <a:effectLst/>
                          <a:latin typeface="微软雅黑" panose="020B0503020204020204" pitchFamily="34" charset="-122"/>
                          <a:ea typeface="微软雅黑" panose="020B0503020204020204" pitchFamily="34" charset="-122"/>
                        </a:rPr>
                        <a:t>● 客户分群模型</a:t>
                      </a:r>
                    </a:p>
                    <a:p>
                      <a:pPr fontAlgn="t"/>
                      <a:r>
                        <a:rPr lang="zh-CN" altLang="en-US" sz="2400" dirty="0">
                          <a:effectLst/>
                          <a:latin typeface="微软雅黑" panose="020B0503020204020204" pitchFamily="34" charset="-122"/>
                          <a:ea typeface="微软雅黑" panose="020B0503020204020204" pitchFamily="34" charset="-122"/>
                        </a:rPr>
                        <a:t>● 客户精准营销与流逝预警模型</a:t>
                      </a:r>
                    </a:p>
                    <a:p>
                      <a:pPr fontAlgn="t"/>
                      <a:r>
                        <a:rPr lang="zh-CN" altLang="en-US" sz="2400" dirty="0">
                          <a:effectLst/>
                          <a:latin typeface="微软雅黑" panose="020B0503020204020204" pitchFamily="34" charset="-122"/>
                          <a:ea typeface="微软雅黑" panose="020B0503020204020204" pitchFamily="34" charset="-122"/>
                        </a:rPr>
                        <a:t>● 产品评论情感分析</a:t>
                      </a:r>
                    </a:p>
                  </a:txBody>
                  <a:tcPr marL="0" marR="0" marT="38100" marB="3810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363500520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838200" y="1365938"/>
            <a:ext cx="10515600" cy="3046988"/>
          </a:xfrm>
          <a:prstGeom prst="rect">
            <a:avLst/>
          </a:prstGeom>
        </p:spPr>
        <p:txBody>
          <a:bodyPr wrap="square">
            <a:spAutoFit/>
          </a:bodyPr>
          <a:lstStyle/>
          <a:p>
            <a:r>
              <a:rPr lang="en-US" altLang="zh-CN" sz="2400" b="1" dirty="0">
                <a:latin typeface="微软雅黑" panose="020B0503020204020204" pitchFamily="34" charset="-122"/>
                <a:ea typeface="微软雅黑" panose="020B0503020204020204" pitchFamily="34" charset="-122"/>
              </a:rPr>
              <a:t>1.2.3 </a:t>
            </a:r>
            <a:r>
              <a:rPr lang="en-US" altLang="zh-CN" sz="2400" b="1" dirty="0" err="1">
                <a:latin typeface="微软雅黑" panose="020B0503020204020204" pitchFamily="34" charset="-122"/>
                <a:ea typeface="微软雅黑" panose="020B0503020204020204" pitchFamily="34" charset="-122"/>
              </a:rPr>
              <a:t>Jupyter</a:t>
            </a:r>
            <a:r>
              <a:rPr lang="en-US" altLang="zh-CN" sz="2400" b="1" dirty="0">
                <a:latin typeface="微软雅黑" panose="020B0503020204020204" pitchFamily="34" charset="-122"/>
                <a:ea typeface="微软雅黑" panose="020B0503020204020204" pitchFamily="34" charset="-122"/>
              </a:rPr>
              <a:t> Notebook</a:t>
            </a:r>
            <a:r>
              <a:rPr lang="zh-CN" altLang="en-US" sz="2400" b="1" dirty="0" smtClean="0">
                <a:latin typeface="微软雅黑" panose="020B0503020204020204" pitchFamily="34" charset="-122"/>
                <a:ea typeface="微软雅黑" panose="020B0503020204020204" pitchFamily="34" charset="-122"/>
              </a:rPr>
              <a:t>使用</a:t>
            </a:r>
            <a:endParaRPr lang="en-US" altLang="zh-CN" sz="2400" b="1" dirty="0" smtClean="0">
              <a:latin typeface="微软雅黑" panose="020B0503020204020204" pitchFamily="34" charset="-122"/>
              <a:ea typeface="微软雅黑" panose="020B0503020204020204" pitchFamily="34" charset="-122"/>
            </a:endParaRPr>
          </a:p>
          <a:p>
            <a:r>
              <a:rPr lang="en-US" altLang="zh-CN" sz="2400" b="1" dirty="0">
                <a:latin typeface="微软雅黑" panose="020B0503020204020204" pitchFamily="34" charset="-122"/>
                <a:ea typeface="微软雅黑" panose="020B0503020204020204" pitchFamily="34" charset="-122"/>
              </a:rPr>
              <a:t>5.</a:t>
            </a:r>
            <a:r>
              <a:rPr lang="zh-CN" altLang="en-US" sz="2400" b="1" dirty="0">
                <a:latin typeface="微软雅黑" panose="020B0503020204020204" pitchFamily="34" charset="-122"/>
                <a:ea typeface="微软雅黑" panose="020B0503020204020204" pitchFamily="34" charset="-122"/>
              </a:rPr>
              <a:t>快捷按钮介绍</a:t>
            </a:r>
            <a:endParaRPr lang="zh-CN" altLang="en-US"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这里单独讲解一下“代码及标题框”按钮，它可以设置区块为代码（</a:t>
            </a:r>
            <a:r>
              <a:rPr lang="en-US" altLang="zh-CN" sz="2400" dirty="0">
                <a:latin typeface="微软雅黑" panose="020B0503020204020204" pitchFamily="34" charset="-122"/>
                <a:ea typeface="微软雅黑" panose="020B0503020204020204" pitchFamily="34" charset="-122"/>
              </a:rPr>
              <a:t>Code</a:t>
            </a:r>
            <a:r>
              <a:rPr lang="zh-CN" altLang="en-US" sz="2400" dirty="0">
                <a:latin typeface="微软雅黑" panose="020B0503020204020204" pitchFamily="34" charset="-122"/>
                <a:ea typeface="微软雅黑" panose="020B0503020204020204" pitchFamily="34" charset="-122"/>
              </a:rPr>
              <a:t>）、标题（</a:t>
            </a:r>
            <a:r>
              <a:rPr lang="en-US" altLang="zh-CN" sz="2400" dirty="0">
                <a:latin typeface="微软雅黑" panose="020B0503020204020204" pitchFamily="34" charset="-122"/>
                <a:ea typeface="微软雅黑" panose="020B0503020204020204" pitchFamily="34" charset="-122"/>
              </a:rPr>
              <a:t>Heading</a:t>
            </a:r>
            <a:r>
              <a:rPr lang="zh-CN" altLang="en-US" sz="2400" dirty="0">
                <a:latin typeface="微软雅黑" panose="020B0503020204020204" pitchFamily="34" charset="-122"/>
                <a:ea typeface="微软雅黑" panose="020B0503020204020204" pitchFamily="34" charset="-122"/>
              </a:rPr>
              <a:t>）或标志（</a:t>
            </a:r>
            <a:r>
              <a:rPr lang="en-US" altLang="zh-CN" sz="2400" dirty="0">
                <a:latin typeface="微软雅黑" panose="020B0503020204020204" pitchFamily="34" charset="-122"/>
                <a:ea typeface="微软雅黑" panose="020B0503020204020204" pitchFamily="34" charset="-122"/>
              </a:rPr>
              <a:t>Markdown</a:t>
            </a:r>
            <a:r>
              <a:rPr lang="zh-CN" altLang="en-US" sz="2400" dirty="0">
                <a:latin typeface="微软雅黑" panose="020B0503020204020204" pitchFamily="34" charset="-122"/>
                <a:ea typeface="微软雅黑" panose="020B0503020204020204" pitchFamily="34" charset="-122"/>
              </a:rPr>
              <a:t>）（类似于笔记或者注释，</a:t>
            </a:r>
            <a:r>
              <a:rPr lang="en-US" altLang="zh-CN" sz="2400" dirty="0">
                <a:latin typeface="微软雅黑" panose="020B0503020204020204" pitchFamily="34" charset="-122"/>
                <a:ea typeface="微软雅黑" panose="020B0503020204020204" pitchFamily="34" charset="-122"/>
              </a:rPr>
              <a:t>Markdown</a:t>
            </a:r>
            <a:r>
              <a:rPr lang="zh-CN" altLang="en-US" sz="2400" dirty="0">
                <a:latin typeface="微软雅黑" panose="020B0503020204020204" pitchFamily="34" charset="-122"/>
                <a:ea typeface="微软雅黑" panose="020B0503020204020204" pitchFamily="34" charset="-122"/>
              </a:rPr>
              <a:t>是一种专门的笔记语言，更多</a:t>
            </a:r>
            <a:r>
              <a:rPr lang="en-US" altLang="zh-CN" sz="2400" dirty="0">
                <a:latin typeface="微软雅黑" panose="020B0503020204020204" pitchFamily="34" charset="-122"/>
                <a:ea typeface="微软雅黑" panose="020B0503020204020204" pitchFamily="34" charset="-122"/>
              </a:rPr>
              <a:t>Markdown</a:t>
            </a:r>
            <a:r>
              <a:rPr lang="zh-CN" altLang="en-US" sz="2400" dirty="0">
                <a:latin typeface="微软雅黑" panose="020B0503020204020204" pitchFamily="34" charset="-122"/>
                <a:ea typeface="微软雅黑" panose="020B0503020204020204" pitchFamily="34" charset="-122"/>
              </a:rPr>
              <a:t>的使用技巧可以自行搜索），如下图所示，通过它我们可以在代码里设置标题和标志，方便阅读代码。注意设置后要按</a:t>
            </a:r>
            <a:r>
              <a:rPr lang="en-US" altLang="zh-CN" sz="2400" dirty="0" err="1">
                <a:latin typeface="微软雅黑" panose="020B0503020204020204" pitchFamily="34" charset="-122"/>
                <a:ea typeface="微软雅黑" panose="020B0503020204020204" pitchFamily="34" charset="-122"/>
              </a:rPr>
              <a:t>Ctrl+Enter</a:t>
            </a:r>
            <a:r>
              <a:rPr lang="zh-CN" altLang="en-US" sz="2400" dirty="0">
                <a:latin typeface="微软雅黑" panose="020B0503020204020204" pitchFamily="34" charset="-122"/>
                <a:ea typeface="微软雅黑" panose="020B0503020204020204" pitchFamily="34" charset="-122"/>
              </a:rPr>
              <a:t>键运行该区块才可以完成设置。</a:t>
            </a:r>
            <a:endParaRPr lang="en-US" altLang="zh-CN" sz="2400" dirty="0">
              <a:latin typeface="微软雅黑" panose="020B0503020204020204" pitchFamily="34" charset="-122"/>
              <a:ea typeface="微软雅黑" panose="020B0503020204020204" pitchFamily="34" charset="-122"/>
            </a:endParaRPr>
          </a:p>
        </p:txBody>
      </p:sp>
      <p:sp>
        <p:nvSpPr>
          <p:cNvPr id="4" name="标题 1"/>
          <p:cNvSpPr txBox="1">
            <a:spLocks/>
          </p:cNvSpPr>
          <p:nvPr/>
        </p:nvSpPr>
        <p:spPr>
          <a:xfrm>
            <a:off x="3034847" y="481240"/>
            <a:ext cx="6122307" cy="1028245"/>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4800" b="1" smtClean="0">
                <a:latin typeface="微软雅黑" panose="020B0503020204020204" pitchFamily="34" charset="-122"/>
                <a:ea typeface="微软雅黑" panose="020B0503020204020204" pitchFamily="34" charset="-122"/>
              </a:rPr>
              <a:t>1.2 Python</a:t>
            </a:r>
            <a:r>
              <a:rPr lang="zh-CN" altLang="en-US" sz="4800" b="1" smtClean="0">
                <a:latin typeface="微软雅黑" panose="020B0503020204020204" pitchFamily="34" charset="-122"/>
                <a:ea typeface="微软雅黑" panose="020B0503020204020204" pitchFamily="34" charset="-122"/>
              </a:rPr>
              <a:t>环境部署</a:t>
            </a:r>
            <a:endParaRPr lang="zh-CN" altLang="en-US" sz="4800" dirty="0">
              <a:latin typeface="微软雅黑" panose="020B0503020204020204" pitchFamily="34" charset="-122"/>
              <a:ea typeface="微软雅黑" panose="020B0503020204020204" pitchFamily="34" charset="-122"/>
            </a:endParaRPr>
          </a:p>
        </p:txBody>
      </p:sp>
      <p:sp>
        <p:nvSpPr>
          <p:cNvPr id="2" name="AutoShape 2" descr="https://uploader.shimo.im/f/1a3D1E2UaV0nAtk1.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45058" name="Picture 2" descr="https://uploader.shimo.im/f/tMY9D24fLVk877w5.png!original"/>
          <p:cNvPicPr>
            <a:picLocks noChangeAspect="1" noChangeArrowheads="1"/>
          </p:cNvPicPr>
          <p:nvPr/>
        </p:nvPicPr>
        <p:blipFill rotWithShape="1">
          <a:blip r:embed="rId2">
            <a:extLst>
              <a:ext uri="{28A0092B-C50C-407E-A947-70E740481C1C}">
                <a14:useLocalDpi xmlns:a14="http://schemas.microsoft.com/office/drawing/2010/main" val="0"/>
              </a:ext>
            </a:extLst>
          </a:blip>
          <a:srcRect t="10473" b="27702"/>
          <a:stretch/>
        </p:blipFill>
        <p:spPr bwMode="auto">
          <a:xfrm>
            <a:off x="1652927" y="4506686"/>
            <a:ext cx="8886145" cy="2351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10250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838200" y="1365938"/>
            <a:ext cx="10515600" cy="1569660"/>
          </a:xfrm>
          <a:prstGeom prst="rect">
            <a:avLst/>
          </a:prstGeom>
        </p:spPr>
        <p:txBody>
          <a:bodyPr wrap="square">
            <a:spAutoFit/>
          </a:bodyPr>
          <a:lstStyle/>
          <a:p>
            <a:r>
              <a:rPr lang="en-US" altLang="zh-CN" sz="2400" b="1" dirty="0">
                <a:latin typeface="微软雅黑" panose="020B0503020204020204" pitchFamily="34" charset="-122"/>
                <a:ea typeface="微软雅黑" panose="020B0503020204020204" pitchFamily="34" charset="-122"/>
              </a:rPr>
              <a:t>1.2.3 </a:t>
            </a:r>
            <a:r>
              <a:rPr lang="en-US" altLang="zh-CN" sz="2400" b="1" dirty="0" err="1">
                <a:latin typeface="微软雅黑" panose="020B0503020204020204" pitchFamily="34" charset="-122"/>
                <a:ea typeface="微软雅黑" panose="020B0503020204020204" pitchFamily="34" charset="-122"/>
              </a:rPr>
              <a:t>Jupyter</a:t>
            </a:r>
            <a:r>
              <a:rPr lang="en-US" altLang="zh-CN" sz="2400" b="1" dirty="0">
                <a:latin typeface="微软雅黑" panose="020B0503020204020204" pitchFamily="34" charset="-122"/>
                <a:ea typeface="微软雅黑" panose="020B0503020204020204" pitchFamily="34" charset="-122"/>
              </a:rPr>
              <a:t> Notebook</a:t>
            </a:r>
            <a:r>
              <a:rPr lang="zh-CN" altLang="en-US" sz="2400" b="1" dirty="0" smtClean="0">
                <a:latin typeface="微软雅黑" panose="020B0503020204020204" pitchFamily="34" charset="-122"/>
                <a:ea typeface="微软雅黑" panose="020B0503020204020204" pitchFamily="34" charset="-122"/>
              </a:rPr>
              <a:t>使用</a:t>
            </a:r>
            <a:endParaRPr lang="en-US" altLang="zh-CN" sz="2400" b="1" dirty="0" smtClean="0">
              <a:latin typeface="微软雅黑" panose="020B0503020204020204" pitchFamily="34" charset="-122"/>
              <a:ea typeface="微软雅黑" panose="020B0503020204020204" pitchFamily="34" charset="-122"/>
            </a:endParaRPr>
          </a:p>
          <a:p>
            <a:r>
              <a:rPr lang="en-US" altLang="zh-CN" sz="2400" b="1" dirty="0">
                <a:latin typeface="微软雅黑" panose="020B0503020204020204" pitchFamily="34" charset="-122"/>
                <a:ea typeface="微软雅黑" panose="020B0503020204020204" pitchFamily="34" charset="-122"/>
              </a:rPr>
              <a:t>6.</a:t>
            </a:r>
            <a:r>
              <a:rPr lang="zh-CN" altLang="en-US" sz="2400" b="1" dirty="0">
                <a:latin typeface="微软雅黑" panose="020B0503020204020204" pitchFamily="34" charset="-122"/>
                <a:ea typeface="微软雅黑" panose="020B0503020204020204" pitchFamily="34" charset="-122"/>
              </a:rPr>
              <a:t>常用快捷键</a:t>
            </a:r>
            <a:endParaRPr lang="zh-CN" altLang="en-US"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在实际操作中更多会使用快捷键来进行操作，</a:t>
            </a:r>
            <a:r>
              <a:rPr lang="en-US" altLang="zh-CN" sz="2400" dirty="0" err="1">
                <a:latin typeface="微软雅黑" panose="020B0503020204020204" pitchFamily="34" charset="-122"/>
                <a:ea typeface="微软雅黑" panose="020B0503020204020204" pitchFamily="34" charset="-122"/>
              </a:rPr>
              <a:t>Jupyter</a:t>
            </a:r>
            <a:r>
              <a:rPr lang="en-US" altLang="zh-CN" sz="2400" dirty="0">
                <a:latin typeface="微软雅黑" panose="020B0503020204020204" pitchFamily="34" charset="-122"/>
                <a:ea typeface="微软雅黑" panose="020B0503020204020204" pitchFamily="34" charset="-122"/>
              </a:rPr>
              <a:t> Notebook</a:t>
            </a:r>
            <a:r>
              <a:rPr lang="zh-CN" altLang="en-US" sz="2400" dirty="0">
                <a:latin typeface="微软雅黑" panose="020B0503020204020204" pitchFamily="34" charset="-122"/>
                <a:ea typeface="微软雅黑" panose="020B0503020204020204" pitchFamily="34" charset="-122"/>
              </a:rPr>
              <a:t>常用快捷键如下所示：</a:t>
            </a:r>
          </a:p>
        </p:txBody>
      </p:sp>
      <p:sp>
        <p:nvSpPr>
          <p:cNvPr id="4" name="标题 1"/>
          <p:cNvSpPr txBox="1">
            <a:spLocks/>
          </p:cNvSpPr>
          <p:nvPr/>
        </p:nvSpPr>
        <p:spPr>
          <a:xfrm>
            <a:off x="3034847" y="481240"/>
            <a:ext cx="6122307" cy="1028245"/>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4800" b="1" smtClean="0">
                <a:latin typeface="微软雅黑" panose="020B0503020204020204" pitchFamily="34" charset="-122"/>
                <a:ea typeface="微软雅黑" panose="020B0503020204020204" pitchFamily="34" charset="-122"/>
              </a:rPr>
              <a:t>1.2 Python</a:t>
            </a:r>
            <a:r>
              <a:rPr lang="zh-CN" altLang="en-US" sz="4800" b="1" smtClean="0">
                <a:latin typeface="微软雅黑" panose="020B0503020204020204" pitchFamily="34" charset="-122"/>
                <a:ea typeface="微软雅黑" panose="020B0503020204020204" pitchFamily="34" charset="-122"/>
              </a:rPr>
              <a:t>环境部署</a:t>
            </a:r>
            <a:endParaRPr lang="zh-CN" altLang="en-US" sz="4800" dirty="0">
              <a:latin typeface="微软雅黑" panose="020B0503020204020204" pitchFamily="34" charset="-122"/>
              <a:ea typeface="微软雅黑" panose="020B0503020204020204" pitchFamily="34" charset="-122"/>
            </a:endParaRPr>
          </a:p>
        </p:txBody>
      </p:sp>
      <p:sp>
        <p:nvSpPr>
          <p:cNvPr id="2" name="AutoShape 2" descr="https://uploader.shimo.im/f/1a3D1E2UaV0nAtk1.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aphicFrame>
        <p:nvGraphicFramePr>
          <p:cNvPr id="5" name="表格 4"/>
          <p:cNvGraphicFramePr>
            <a:graphicFrameLocks noGrp="1"/>
          </p:cNvGraphicFramePr>
          <p:nvPr>
            <p:extLst>
              <p:ext uri="{D42A27DB-BD31-4B8C-83A1-F6EECF244321}">
                <p14:modId xmlns:p14="http://schemas.microsoft.com/office/powerpoint/2010/main" val="1846281896"/>
              </p:ext>
            </p:extLst>
          </p:nvPr>
        </p:nvGraphicFramePr>
        <p:xfrm>
          <a:off x="722085" y="2935598"/>
          <a:ext cx="10515600" cy="3535680"/>
        </p:xfrm>
        <a:graphic>
          <a:graphicData uri="http://schemas.openxmlformats.org/drawingml/2006/table">
            <a:tbl>
              <a:tblPr/>
              <a:tblGrid>
                <a:gridCol w="3777344"/>
                <a:gridCol w="6738256"/>
              </a:tblGrid>
              <a:tr h="285750">
                <a:tc>
                  <a:txBody>
                    <a:bodyPr/>
                    <a:lstStyle/>
                    <a:p>
                      <a:pPr algn="ctr" fontAlgn="t"/>
                      <a:r>
                        <a:rPr lang="zh-CN" altLang="en-US" sz="2400" b="1">
                          <a:effectLst/>
                          <a:latin typeface="微软雅黑" panose="020B0503020204020204" pitchFamily="34" charset="-122"/>
                          <a:ea typeface="微软雅黑" panose="020B0503020204020204" pitchFamily="34" charset="-122"/>
                        </a:rPr>
                        <a:t>快捷键</a:t>
                      </a:r>
                      <a:endParaRPr lang="zh-CN" altLang="en-US" sz="2400">
                        <a:effectLst/>
                        <a:latin typeface="微软雅黑" panose="020B0503020204020204" pitchFamily="34" charset="-122"/>
                        <a:ea typeface="微软雅黑" panose="020B0503020204020204" pitchFamily="34" charset="-122"/>
                      </a:endParaRPr>
                    </a:p>
                  </a:txBody>
                  <a:tcPr marL="0" marR="0" marT="38100" marB="38100">
                    <a:lnL w="9525" cap="flat" cmpd="sng" algn="ctr">
                      <a:solidFill>
                        <a:srgbClr val="C8CFD6"/>
                      </a:solidFill>
                      <a:prstDash val="solid"/>
                      <a:round/>
                      <a:headEnd type="none" w="med" len="med"/>
                      <a:tailEnd type="none" w="med" len="med"/>
                    </a:lnL>
                    <a:lnR w="9525" cap="flat" cmpd="sng" algn="ctr">
                      <a:solidFill>
                        <a:srgbClr val="C8CFD6"/>
                      </a:solidFill>
                      <a:prstDash val="solid"/>
                      <a:round/>
                      <a:headEnd type="none" w="med" len="med"/>
                      <a:tailEnd type="none" w="med" len="med"/>
                    </a:lnR>
                    <a:lnT w="9525" cap="flat" cmpd="sng" algn="ctr">
                      <a:solidFill>
                        <a:srgbClr val="C8CF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EBF4FC"/>
                    </a:solidFill>
                  </a:tcPr>
                </a:tc>
                <a:tc>
                  <a:txBody>
                    <a:bodyPr/>
                    <a:lstStyle/>
                    <a:p>
                      <a:pPr algn="ctr" fontAlgn="t"/>
                      <a:r>
                        <a:rPr lang="zh-CN" altLang="en-US" sz="2400" b="1">
                          <a:effectLst/>
                          <a:latin typeface="微软雅黑" panose="020B0503020204020204" pitchFamily="34" charset="-122"/>
                          <a:ea typeface="微软雅黑" panose="020B0503020204020204" pitchFamily="34" charset="-122"/>
                        </a:rPr>
                        <a:t>作用</a:t>
                      </a:r>
                      <a:endParaRPr lang="zh-CN" altLang="en-US" sz="2400">
                        <a:effectLst/>
                        <a:latin typeface="微软雅黑" panose="020B0503020204020204" pitchFamily="34" charset="-122"/>
                        <a:ea typeface="微软雅黑" panose="020B0503020204020204" pitchFamily="34" charset="-122"/>
                      </a:endParaRPr>
                    </a:p>
                  </a:txBody>
                  <a:tcPr marL="0" marR="0" marT="38100" marB="38100">
                    <a:lnL w="9525" cap="flat" cmpd="sng" algn="ctr">
                      <a:solidFill>
                        <a:srgbClr val="C8CFD6"/>
                      </a:solidFill>
                      <a:prstDash val="solid"/>
                      <a:round/>
                      <a:headEnd type="none" w="med" len="med"/>
                      <a:tailEnd type="none" w="med" len="med"/>
                    </a:lnL>
                    <a:lnR w="9525" cap="flat" cmpd="sng" algn="ctr">
                      <a:solidFill>
                        <a:srgbClr val="C8CFD6"/>
                      </a:solidFill>
                      <a:prstDash val="solid"/>
                      <a:round/>
                      <a:headEnd type="none" w="med" len="med"/>
                      <a:tailEnd type="none" w="med" len="med"/>
                    </a:lnR>
                    <a:lnT w="9525" cap="flat" cmpd="sng" algn="ctr">
                      <a:solidFill>
                        <a:srgbClr val="C8CF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EBF4FC"/>
                    </a:solidFill>
                  </a:tcPr>
                </a:tc>
              </a:tr>
              <a:tr h="285750">
                <a:tc>
                  <a:txBody>
                    <a:bodyPr/>
                    <a:lstStyle/>
                    <a:p>
                      <a:pPr algn="ctr" fontAlgn="t"/>
                      <a:r>
                        <a:rPr lang="en-US" sz="2400">
                          <a:effectLst/>
                          <a:latin typeface="微软雅黑" panose="020B0503020204020204" pitchFamily="34" charset="-122"/>
                          <a:ea typeface="微软雅黑" panose="020B0503020204020204" pitchFamily="34" charset="-122"/>
                        </a:rPr>
                        <a:t>Ctrl + Enter</a:t>
                      </a:r>
                    </a:p>
                  </a:txBody>
                  <a:tcPr marL="0" marR="0" marT="38100" marB="3810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t"/>
                      <a:r>
                        <a:rPr lang="zh-CN" altLang="en-US" sz="2400">
                          <a:effectLst/>
                          <a:latin typeface="微软雅黑" panose="020B0503020204020204" pitchFamily="34" charset="-122"/>
                          <a:ea typeface="微软雅黑" panose="020B0503020204020204" pitchFamily="34" charset="-122"/>
                        </a:rPr>
                        <a:t>运行当前区块代码</a:t>
                      </a:r>
                    </a:p>
                  </a:txBody>
                  <a:tcPr marL="0" marR="0" marT="38100" marB="3810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r>
              <a:tr h="285750">
                <a:tc>
                  <a:txBody>
                    <a:bodyPr/>
                    <a:lstStyle/>
                    <a:p>
                      <a:pPr algn="ctr" fontAlgn="t"/>
                      <a:r>
                        <a:rPr lang="en-US" sz="2400">
                          <a:effectLst/>
                          <a:latin typeface="微软雅黑" panose="020B0503020204020204" pitchFamily="34" charset="-122"/>
                          <a:ea typeface="微软雅黑" panose="020B0503020204020204" pitchFamily="34" charset="-122"/>
                        </a:rPr>
                        <a:t>Shift + Enter</a:t>
                      </a:r>
                    </a:p>
                  </a:txBody>
                  <a:tcPr marL="0" marR="0" marT="38100" marB="3810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t"/>
                      <a:r>
                        <a:rPr lang="zh-CN" altLang="en-US" sz="2400">
                          <a:effectLst/>
                          <a:latin typeface="微软雅黑" panose="020B0503020204020204" pitchFamily="34" charset="-122"/>
                          <a:ea typeface="微软雅黑" panose="020B0503020204020204" pitchFamily="34" charset="-122"/>
                        </a:rPr>
                        <a:t>运行当前区块，并转到下一区块</a:t>
                      </a:r>
                    </a:p>
                  </a:txBody>
                  <a:tcPr marL="0" marR="0" marT="38100" marB="3810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r>
              <a:tr h="285750">
                <a:tc>
                  <a:txBody>
                    <a:bodyPr/>
                    <a:lstStyle/>
                    <a:p>
                      <a:pPr algn="ctr" fontAlgn="t"/>
                      <a:r>
                        <a:rPr lang="en-US" sz="2400">
                          <a:effectLst/>
                          <a:latin typeface="微软雅黑" panose="020B0503020204020204" pitchFamily="34" charset="-122"/>
                          <a:ea typeface="微软雅黑" panose="020B0503020204020204" pitchFamily="34" charset="-122"/>
                        </a:rPr>
                        <a:t>a</a:t>
                      </a:r>
                    </a:p>
                  </a:txBody>
                  <a:tcPr marL="0" marR="0" marT="38100" marB="3810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t"/>
                      <a:r>
                        <a:rPr lang="zh-CN" altLang="en-US" sz="2400">
                          <a:effectLst/>
                          <a:latin typeface="微软雅黑" panose="020B0503020204020204" pitchFamily="34" charset="-122"/>
                          <a:ea typeface="微软雅黑" panose="020B0503020204020204" pitchFamily="34" charset="-122"/>
                        </a:rPr>
                        <a:t>在当前区块上方新建一个区块</a:t>
                      </a:r>
                    </a:p>
                  </a:txBody>
                  <a:tcPr marL="0" marR="0" marT="38100" marB="3810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r>
              <a:tr h="285750">
                <a:tc>
                  <a:txBody>
                    <a:bodyPr/>
                    <a:lstStyle/>
                    <a:p>
                      <a:pPr algn="ctr" fontAlgn="t"/>
                      <a:r>
                        <a:rPr lang="en-US" sz="2400">
                          <a:effectLst/>
                          <a:latin typeface="微软雅黑" panose="020B0503020204020204" pitchFamily="34" charset="-122"/>
                          <a:ea typeface="微软雅黑" panose="020B0503020204020204" pitchFamily="34" charset="-122"/>
                        </a:rPr>
                        <a:t>b</a:t>
                      </a:r>
                    </a:p>
                  </a:txBody>
                  <a:tcPr marL="0" marR="0" marT="38100" marB="3810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t"/>
                      <a:r>
                        <a:rPr lang="zh-CN" altLang="en-US" sz="2400">
                          <a:effectLst/>
                          <a:latin typeface="微软雅黑" panose="020B0503020204020204" pitchFamily="34" charset="-122"/>
                          <a:ea typeface="微软雅黑" panose="020B0503020204020204" pitchFamily="34" charset="-122"/>
                        </a:rPr>
                        <a:t>在当前区块下方新建一个区块</a:t>
                      </a:r>
                    </a:p>
                  </a:txBody>
                  <a:tcPr marL="0" marR="0" marT="38100" marB="3810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r>
              <a:tr h="285750">
                <a:tc>
                  <a:txBody>
                    <a:bodyPr/>
                    <a:lstStyle/>
                    <a:p>
                      <a:pPr algn="ctr" fontAlgn="t"/>
                      <a:r>
                        <a:rPr lang="zh-CN" altLang="en-US" sz="2400">
                          <a:effectLst/>
                          <a:latin typeface="微软雅黑" panose="020B0503020204020204" pitchFamily="34" charset="-122"/>
                          <a:ea typeface="微软雅黑" panose="020B0503020204020204" pitchFamily="34" charset="-122"/>
                        </a:rPr>
                        <a:t>连续按两次</a:t>
                      </a:r>
                      <a:r>
                        <a:rPr lang="en-US" altLang="zh-CN" sz="2400">
                          <a:effectLst/>
                          <a:latin typeface="微软雅黑" panose="020B0503020204020204" pitchFamily="34" charset="-122"/>
                          <a:ea typeface="微软雅黑" panose="020B0503020204020204" pitchFamily="34" charset="-122"/>
                        </a:rPr>
                        <a:t>d</a:t>
                      </a:r>
                      <a:r>
                        <a:rPr lang="zh-CN" altLang="en-US" sz="2400">
                          <a:effectLst/>
                          <a:latin typeface="微软雅黑" panose="020B0503020204020204" pitchFamily="34" charset="-122"/>
                          <a:ea typeface="微软雅黑" panose="020B0503020204020204" pitchFamily="34" charset="-122"/>
                        </a:rPr>
                        <a:t>键</a:t>
                      </a:r>
                    </a:p>
                  </a:txBody>
                  <a:tcPr marL="0" marR="0" marT="38100" marB="3810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t"/>
                      <a:r>
                        <a:rPr lang="zh-CN" altLang="en-US" sz="2400">
                          <a:effectLst/>
                          <a:latin typeface="微软雅黑" panose="020B0503020204020204" pitchFamily="34" charset="-122"/>
                          <a:ea typeface="微软雅黑" panose="020B0503020204020204" pitchFamily="34" charset="-122"/>
                        </a:rPr>
                        <a:t>删除当前区块</a:t>
                      </a:r>
                    </a:p>
                  </a:txBody>
                  <a:tcPr marL="0" marR="0" marT="38100" marB="3810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r>
              <a:tr h="285750">
                <a:tc>
                  <a:txBody>
                    <a:bodyPr/>
                    <a:lstStyle/>
                    <a:p>
                      <a:pPr algn="ctr" fontAlgn="t"/>
                      <a:r>
                        <a:rPr lang="en-US" sz="2400">
                          <a:effectLst/>
                          <a:latin typeface="微软雅黑" panose="020B0503020204020204" pitchFamily="34" charset="-122"/>
                          <a:ea typeface="微软雅黑" panose="020B0503020204020204" pitchFamily="34" charset="-122"/>
                        </a:rPr>
                        <a:t>m</a:t>
                      </a:r>
                    </a:p>
                  </a:txBody>
                  <a:tcPr marL="0" marR="0" marT="38100" marB="3810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t"/>
                      <a:r>
                        <a:rPr lang="zh-CN" altLang="en-US" sz="2400">
                          <a:effectLst/>
                          <a:latin typeface="微软雅黑" panose="020B0503020204020204" pitchFamily="34" charset="-122"/>
                          <a:ea typeface="微软雅黑" panose="020B0503020204020204" pitchFamily="34" charset="-122"/>
                        </a:rPr>
                        <a:t>切换为标志（</a:t>
                      </a:r>
                      <a:r>
                        <a:rPr lang="en-US" altLang="zh-CN" sz="2400">
                          <a:effectLst/>
                          <a:latin typeface="微软雅黑" panose="020B0503020204020204" pitchFamily="34" charset="-122"/>
                          <a:ea typeface="微软雅黑" panose="020B0503020204020204" pitchFamily="34" charset="-122"/>
                        </a:rPr>
                        <a:t>Markdown</a:t>
                      </a:r>
                      <a:r>
                        <a:rPr lang="zh-CN" altLang="en-US" sz="2400">
                          <a:effectLst/>
                          <a:latin typeface="微软雅黑" panose="020B0503020204020204" pitchFamily="34" charset="-122"/>
                          <a:ea typeface="微软雅黑" panose="020B0503020204020204" pitchFamily="34" charset="-122"/>
                        </a:rPr>
                        <a:t>）模式 </a:t>
                      </a:r>
                    </a:p>
                  </a:txBody>
                  <a:tcPr marL="0" marR="0" marT="38100" marB="3810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r>
              <a:tr h="285750">
                <a:tc>
                  <a:txBody>
                    <a:bodyPr/>
                    <a:lstStyle/>
                    <a:p>
                      <a:pPr algn="ctr" fontAlgn="t"/>
                      <a:r>
                        <a:rPr lang="en-US" sz="2400">
                          <a:effectLst/>
                          <a:latin typeface="微软雅黑" panose="020B0503020204020204" pitchFamily="34" charset="-122"/>
                          <a:ea typeface="微软雅黑" panose="020B0503020204020204" pitchFamily="34" charset="-122"/>
                        </a:rPr>
                        <a:t>y</a:t>
                      </a:r>
                    </a:p>
                  </a:txBody>
                  <a:tcPr marL="0" marR="0" marT="38100" marB="3810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t"/>
                      <a:r>
                        <a:rPr lang="zh-CN" altLang="en-US" sz="2400" dirty="0">
                          <a:effectLst/>
                          <a:latin typeface="微软雅黑" panose="020B0503020204020204" pitchFamily="34" charset="-122"/>
                          <a:ea typeface="微软雅黑" panose="020B0503020204020204" pitchFamily="34" charset="-122"/>
                        </a:rPr>
                        <a:t>切换为代码</a:t>
                      </a:r>
                      <a:r>
                        <a:rPr lang="en-US" altLang="zh-CN" sz="2400" dirty="0">
                          <a:effectLst/>
                          <a:latin typeface="微软雅黑" panose="020B0503020204020204" pitchFamily="34" charset="-122"/>
                          <a:ea typeface="微软雅黑" panose="020B0503020204020204" pitchFamily="34" charset="-122"/>
                        </a:rPr>
                        <a:t>(Code)</a:t>
                      </a:r>
                      <a:r>
                        <a:rPr lang="zh-CN" altLang="en-US" sz="2400" dirty="0">
                          <a:effectLst/>
                          <a:latin typeface="微软雅黑" panose="020B0503020204020204" pitchFamily="34" charset="-122"/>
                          <a:ea typeface="微软雅黑" panose="020B0503020204020204" pitchFamily="34" charset="-122"/>
                        </a:rPr>
                        <a:t>模式</a:t>
                      </a:r>
                    </a:p>
                  </a:txBody>
                  <a:tcPr marL="0" marR="0" marT="38100" marB="3810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412790273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838200" y="1365938"/>
            <a:ext cx="10515600" cy="1938992"/>
          </a:xfrm>
          <a:prstGeom prst="rect">
            <a:avLst/>
          </a:prstGeom>
        </p:spPr>
        <p:txBody>
          <a:bodyPr wrap="square">
            <a:spAutoFit/>
          </a:bodyPr>
          <a:lstStyle/>
          <a:p>
            <a:r>
              <a:rPr lang="en-US" altLang="zh-CN" sz="2400" b="1" dirty="0">
                <a:latin typeface="微软雅黑" panose="020B0503020204020204" pitchFamily="34" charset="-122"/>
                <a:ea typeface="微软雅黑" panose="020B0503020204020204" pitchFamily="34" charset="-122"/>
              </a:rPr>
              <a:t>1.2.3 </a:t>
            </a:r>
            <a:r>
              <a:rPr lang="en-US" altLang="zh-CN" sz="2400" b="1" dirty="0" err="1">
                <a:latin typeface="微软雅黑" panose="020B0503020204020204" pitchFamily="34" charset="-122"/>
                <a:ea typeface="微软雅黑" panose="020B0503020204020204" pitchFamily="34" charset="-122"/>
              </a:rPr>
              <a:t>Jupyter</a:t>
            </a:r>
            <a:r>
              <a:rPr lang="en-US" altLang="zh-CN" sz="2400" b="1" dirty="0">
                <a:latin typeface="微软雅黑" panose="020B0503020204020204" pitchFamily="34" charset="-122"/>
                <a:ea typeface="微软雅黑" panose="020B0503020204020204" pitchFamily="34" charset="-122"/>
              </a:rPr>
              <a:t> Notebook</a:t>
            </a:r>
            <a:r>
              <a:rPr lang="zh-CN" altLang="en-US" sz="2400" b="1" dirty="0" smtClean="0">
                <a:latin typeface="微软雅黑" panose="020B0503020204020204" pitchFamily="34" charset="-122"/>
                <a:ea typeface="微软雅黑" panose="020B0503020204020204" pitchFamily="34" charset="-122"/>
              </a:rPr>
              <a:t>使用</a:t>
            </a:r>
            <a:endParaRPr lang="en-US" altLang="zh-CN" sz="2400" b="1" dirty="0" smtClean="0">
              <a:latin typeface="微软雅黑" panose="020B0503020204020204" pitchFamily="34" charset="-122"/>
              <a:ea typeface="微软雅黑" panose="020B0503020204020204" pitchFamily="34" charset="-122"/>
            </a:endParaRPr>
          </a:p>
          <a:p>
            <a:r>
              <a:rPr lang="en-US" altLang="zh-CN" sz="2400" b="1" dirty="0">
                <a:latin typeface="微软雅黑" panose="020B0503020204020204" pitchFamily="34" charset="-122"/>
                <a:ea typeface="微软雅黑" panose="020B0503020204020204" pitchFamily="34" charset="-122"/>
              </a:rPr>
              <a:t>6.</a:t>
            </a:r>
            <a:r>
              <a:rPr lang="zh-CN" altLang="en-US" sz="2400" b="1" dirty="0">
                <a:latin typeface="微软雅黑" panose="020B0503020204020204" pitchFamily="34" charset="-122"/>
                <a:ea typeface="微软雅黑" panose="020B0503020204020204" pitchFamily="34" charset="-122"/>
              </a:rPr>
              <a:t>常用快捷键</a:t>
            </a:r>
            <a:endParaRPr lang="zh-CN" altLang="en-US" sz="2400" dirty="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zh-CN" altLang="en-US" sz="2400" b="1" dirty="0" smtClean="0">
                <a:latin typeface="微软雅黑" panose="020B0503020204020204" pitchFamily="34" charset="-122"/>
                <a:ea typeface="微软雅黑" panose="020B0503020204020204" pitchFamily="34" charset="-122"/>
              </a:rPr>
              <a:t>注意点：</a:t>
            </a:r>
            <a:r>
              <a:rPr lang="en-US" altLang="zh-CN" sz="2400" dirty="0" smtClean="0">
                <a:latin typeface="微软雅黑" panose="020B0503020204020204" pitchFamily="34" charset="-122"/>
                <a:ea typeface="微软雅黑" panose="020B0503020204020204" pitchFamily="34" charset="-122"/>
              </a:rPr>
              <a:t>a</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b</a:t>
            </a:r>
            <a:r>
              <a:rPr lang="zh-CN" altLang="en-US" sz="2400" dirty="0">
                <a:latin typeface="微软雅黑" panose="020B0503020204020204" pitchFamily="34" charset="-122"/>
                <a:ea typeface="微软雅黑" panose="020B0503020204020204" pitchFamily="34" charset="-122"/>
              </a:rPr>
              <a:t>、连续按两次</a:t>
            </a:r>
            <a:r>
              <a:rPr lang="en-US" altLang="zh-CN" sz="2400" dirty="0">
                <a:latin typeface="微软雅黑" panose="020B0503020204020204" pitchFamily="34" charset="-122"/>
                <a:ea typeface="微软雅黑" panose="020B0503020204020204" pitchFamily="34" charset="-122"/>
              </a:rPr>
              <a:t>d</a:t>
            </a:r>
            <a:r>
              <a:rPr lang="zh-CN" altLang="en-US" sz="2400" dirty="0">
                <a:latin typeface="微软雅黑" panose="020B0503020204020204" pitchFamily="34" charset="-122"/>
                <a:ea typeface="微软雅黑" panose="020B0503020204020204" pitchFamily="34" charset="-122"/>
              </a:rPr>
              <a:t>键等快捷键方式需要选中区块的情况下才会生效，当区块被选中时，其边框颜色为蓝色，如下图所示：</a:t>
            </a:r>
          </a:p>
        </p:txBody>
      </p:sp>
      <p:sp>
        <p:nvSpPr>
          <p:cNvPr id="4" name="标题 1"/>
          <p:cNvSpPr txBox="1">
            <a:spLocks/>
          </p:cNvSpPr>
          <p:nvPr/>
        </p:nvSpPr>
        <p:spPr>
          <a:xfrm>
            <a:off x="3034847" y="481240"/>
            <a:ext cx="6122307" cy="1028245"/>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4800" b="1" smtClean="0">
                <a:latin typeface="微软雅黑" panose="020B0503020204020204" pitchFamily="34" charset="-122"/>
                <a:ea typeface="微软雅黑" panose="020B0503020204020204" pitchFamily="34" charset="-122"/>
              </a:rPr>
              <a:t>1.2 Python</a:t>
            </a:r>
            <a:r>
              <a:rPr lang="zh-CN" altLang="en-US" sz="4800" b="1" smtClean="0">
                <a:latin typeface="微软雅黑" panose="020B0503020204020204" pitchFamily="34" charset="-122"/>
                <a:ea typeface="微软雅黑" panose="020B0503020204020204" pitchFamily="34" charset="-122"/>
              </a:rPr>
              <a:t>环境部署</a:t>
            </a:r>
            <a:endParaRPr lang="zh-CN" altLang="en-US" sz="4800" dirty="0">
              <a:latin typeface="微软雅黑" panose="020B0503020204020204" pitchFamily="34" charset="-122"/>
              <a:ea typeface="微软雅黑" panose="020B0503020204020204" pitchFamily="34" charset="-122"/>
            </a:endParaRPr>
          </a:p>
        </p:txBody>
      </p:sp>
      <p:sp>
        <p:nvSpPr>
          <p:cNvPr id="2" name="AutoShape 2" descr="https://uploader.shimo.im/f/1a3D1E2UaV0nAtk1.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47106" name="Picture 2" descr="https://uploader.shimo.im/f/m5d9yYfAccU4QDDo.png!original"/>
          <p:cNvPicPr>
            <a:picLocks noChangeAspect="1" noChangeArrowheads="1"/>
          </p:cNvPicPr>
          <p:nvPr/>
        </p:nvPicPr>
        <p:blipFill rotWithShape="1">
          <a:blip r:embed="rId2">
            <a:extLst>
              <a:ext uri="{28A0092B-C50C-407E-A947-70E740481C1C}">
                <a14:useLocalDpi xmlns:a14="http://schemas.microsoft.com/office/drawing/2010/main" val="0"/>
              </a:ext>
            </a:extLst>
          </a:blip>
          <a:srcRect r="63497"/>
          <a:stretch/>
        </p:blipFill>
        <p:spPr bwMode="auto">
          <a:xfrm>
            <a:off x="3301999" y="3881015"/>
            <a:ext cx="5588001" cy="11643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550129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838200" y="1365938"/>
            <a:ext cx="10515600" cy="2308324"/>
          </a:xfrm>
          <a:prstGeom prst="rect">
            <a:avLst/>
          </a:prstGeom>
        </p:spPr>
        <p:txBody>
          <a:bodyPr wrap="square">
            <a:spAutoFit/>
          </a:bodyPr>
          <a:lstStyle/>
          <a:p>
            <a:r>
              <a:rPr lang="en-US" altLang="zh-CN" sz="2400" b="1" dirty="0">
                <a:latin typeface="微软雅黑" panose="020B0503020204020204" pitchFamily="34" charset="-122"/>
                <a:ea typeface="微软雅黑" panose="020B0503020204020204" pitchFamily="34" charset="-122"/>
              </a:rPr>
              <a:t>1.2.3 </a:t>
            </a:r>
            <a:r>
              <a:rPr lang="en-US" altLang="zh-CN" sz="2400" b="1" dirty="0" err="1">
                <a:latin typeface="微软雅黑" panose="020B0503020204020204" pitchFamily="34" charset="-122"/>
                <a:ea typeface="微软雅黑" panose="020B0503020204020204" pitchFamily="34" charset="-122"/>
              </a:rPr>
              <a:t>Jupyter</a:t>
            </a:r>
            <a:r>
              <a:rPr lang="en-US" altLang="zh-CN" sz="2400" b="1" dirty="0">
                <a:latin typeface="微软雅黑" panose="020B0503020204020204" pitchFamily="34" charset="-122"/>
                <a:ea typeface="微软雅黑" panose="020B0503020204020204" pitchFamily="34" charset="-122"/>
              </a:rPr>
              <a:t> Notebook</a:t>
            </a:r>
            <a:r>
              <a:rPr lang="zh-CN" altLang="en-US" sz="2400" b="1" dirty="0" smtClean="0">
                <a:latin typeface="微软雅黑" panose="020B0503020204020204" pitchFamily="34" charset="-122"/>
                <a:ea typeface="微软雅黑" panose="020B0503020204020204" pitchFamily="34" charset="-122"/>
              </a:rPr>
              <a:t>使用</a:t>
            </a:r>
            <a:endParaRPr lang="en-US" altLang="zh-CN" sz="2400" b="1" dirty="0" smtClean="0">
              <a:latin typeface="微软雅黑" panose="020B0503020204020204" pitchFamily="34" charset="-122"/>
              <a:ea typeface="微软雅黑" panose="020B0503020204020204" pitchFamily="34" charset="-122"/>
            </a:endParaRPr>
          </a:p>
          <a:p>
            <a:r>
              <a:rPr lang="en-US" altLang="zh-CN" sz="2400" b="1" dirty="0">
                <a:latin typeface="微软雅黑" panose="020B0503020204020204" pitchFamily="34" charset="-122"/>
                <a:ea typeface="微软雅黑" panose="020B0503020204020204" pitchFamily="34" charset="-122"/>
              </a:rPr>
              <a:t>6.</a:t>
            </a:r>
            <a:r>
              <a:rPr lang="zh-CN" altLang="en-US" sz="2400" b="1" dirty="0">
                <a:latin typeface="微软雅黑" panose="020B0503020204020204" pitchFamily="34" charset="-122"/>
                <a:ea typeface="微软雅黑" panose="020B0503020204020204" pitchFamily="34" charset="-122"/>
              </a:rPr>
              <a:t>常用快捷键</a:t>
            </a:r>
            <a:endParaRPr lang="zh-CN" altLang="en-US" sz="2400" dirty="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此外，</a:t>
            </a:r>
            <a:r>
              <a:rPr lang="en-US" altLang="zh-CN" sz="2400" dirty="0" err="1">
                <a:latin typeface="微软雅黑" panose="020B0503020204020204" pitchFamily="34" charset="-122"/>
                <a:ea typeface="微软雅黑" panose="020B0503020204020204" pitchFamily="34" charset="-122"/>
              </a:rPr>
              <a:t>Jupyter</a:t>
            </a:r>
            <a:r>
              <a:rPr lang="en-US" altLang="zh-CN" sz="2400" dirty="0">
                <a:latin typeface="微软雅黑" panose="020B0503020204020204" pitchFamily="34" charset="-122"/>
                <a:ea typeface="微软雅黑" panose="020B0503020204020204" pitchFamily="34" charset="-122"/>
              </a:rPr>
              <a:t> Notebook</a:t>
            </a:r>
            <a:r>
              <a:rPr lang="zh-CN" altLang="en-US" sz="2400" dirty="0">
                <a:latin typeface="微软雅黑" panose="020B0503020204020204" pitchFamily="34" charset="-122"/>
                <a:ea typeface="微软雅黑" panose="020B0503020204020204" pitchFamily="34" charset="-122"/>
              </a:rPr>
              <a:t>是默认不显示代码行号的，如果需要显示代码行号，可以在编程界面上通过快捷键</a:t>
            </a:r>
            <a:r>
              <a:rPr lang="en-US" altLang="zh-CN" sz="2400" dirty="0">
                <a:latin typeface="微软雅黑" panose="020B0503020204020204" pitchFamily="34" charset="-122"/>
                <a:ea typeface="微软雅黑" panose="020B0503020204020204" pitchFamily="34" charset="-122"/>
              </a:rPr>
              <a:t>Shift + L</a:t>
            </a:r>
            <a:r>
              <a:rPr lang="zh-CN" altLang="en-US" sz="2400" dirty="0">
                <a:latin typeface="微软雅黑" panose="020B0503020204020204" pitchFamily="34" charset="-122"/>
                <a:ea typeface="微软雅黑" panose="020B0503020204020204" pitchFamily="34" charset="-122"/>
              </a:rPr>
              <a:t>来显示行号，显示行号效果如下图所示：</a:t>
            </a:r>
          </a:p>
        </p:txBody>
      </p:sp>
      <p:sp>
        <p:nvSpPr>
          <p:cNvPr id="4" name="标题 1"/>
          <p:cNvSpPr txBox="1">
            <a:spLocks/>
          </p:cNvSpPr>
          <p:nvPr/>
        </p:nvSpPr>
        <p:spPr>
          <a:xfrm>
            <a:off x="3034847" y="481240"/>
            <a:ext cx="6122307" cy="1028245"/>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4800" b="1" smtClean="0">
                <a:latin typeface="微软雅黑" panose="020B0503020204020204" pitchFamily="34" charset="-122"/>
                <a:ea typeface="微软雅黑" panose="020B0503020204020204" pitchFamily="34" charset="-122"/>
              </a:rPr>
              <a:t>1.2 Python</a:t>
            </a:r>
            <a:r>
              <a:rPr lang="zh-CN" altLang="en-US" sz="4800" b="1" smtClean="0">
                <a:latin typeface="微软雅黑" panose="020B0503020204020204" pitchFamily="34" charset="-122"/>
                <a:ea typeface="微软雅黑" panose="020B0503020204020204" pitchFamily="34" charset="-122"/>
              </a:rPr>
              <a:t>环境部署</a:t>
            </a:r>
            <a:endParaRPr lang="zh-CN" altLang="en-US" sz="4800" dirty="0">
              <a:latin typeface="微软雅黑" panose="020B0503020204020204" pitchFamily="34" charset="-122"/>
              <a:ea typeface="微软雅黑" panose="020B0503020204020204" pitchFamily="34" charset="-122"/>
            </a:endParaRPr>
          </a:p>
        </p:txBody>
      </p:sp>
      <p:sp>
        <p:nvSpPr>
          <p:cNvPr id="2" name="AutoShape 2" descr="https://uploader.shimo.im/f/1a3D1E2UaV0nAtk1.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48130" name="Picture 2" descr="https://uploader.shimo.im/f/xH2xDEE42GsrSddT.png!origin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3150" y="4189412"/>
            <a:ext cx="7505700" cy="1228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538052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838200" y="2498053"/>
            <a:ext cx="10515600" cy="1938992"/>
          </a:xfrm>
          <a:prstGeom prst="rect">
            <a:avLst/>
          </a:prstGeom>
        </p:spPr>
        <p:txBody>
          <a:bodyPr wrap="square">
            <a:spAutoFit/>
          </a:bodyPr>
          <a:lstStyle/>
          <a:p>
            <a:r>
              <a:rPr lang="zh-CN" altLang="en-US" sz="2400" dirty="0">
                <a:latin typeface="微软雅黑" panose="020B0503020204020204" pitchFamily="34" charset="-122"/>
                <a:ea typeface="微软雅黑" panose="020B0503020204020204" pitchFamily="34" charset="-122"/>
              </a:rPr>
              <a:t>由于本书的重点在于大数据分析与机器学习，</a:t>
            </a:r>
            <a:r>
              <a:rPr lang="en-US" altLang="zh-CN" sz="2400" dirty="0">
                <a:latin typeface="微软雅黑" panose="020B0503020204020204" pitchFamily="34" charset="-122"/>
                <a:ea typeface="微软雅黑" panose="020B0503020204020204" pitchFamily="34" charset="-122"/>
              </a:rPr>
              <a:t>Python</a:t>
            </a:r>
            <a:r>
              <a:rPr lang="zh-CN" altLang="en-US" sz="2400" dirty="0">
                <a:latin typeface="微软雅黑" panose="020B0503020204020204" pitchFamily="34" charset="-122"/>
                <a:ea typeface="微软雅黑" panose="020B0503020204020204" pitchFamily="34" charset="-122"/>
              </a:rPr>
              <a:t>的基础知识并不复杂，在笔者的第一本书</a:t>
            </a:r>
            <a:r>
              <a:rPr lang="en-US" altLang="zh-CN" sz="2400" dirty="0">
                <a:latin typeface="微软雅黑" panose="020B0503020204020204" pitchFamily="34" charset="-122"/>
                <a:ea typeface="微软雅黑" panose="020B0503020204020204" pitchFamily="34" charset="-122"/>
              </a:rPr>
              <a:t>《Python</a:t>
            </a:r>
            <a:r>
              <a:rPr lang="zh-CN" altLang="en-US" sz="2400" dirty="0">
                <a:latin typeface="微软雅黑" panose="020B0503020204020204" pitchFamily="34" charset="-122"/>
                <a:ea typeface="微软雅黑" panose="020B0503020204020204" pitchFamily="34" charset="-122"/>
              </a:rPr>
              <a:t>金融大数据挖掘与分析全流程详解</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有详细的讲解，这里不再赘述。对于零基础的读者，本书还提供相关的配套视频和</a:t>
            </a:r>
            <a:r>
              <a:rPr lang="en-US" altLang="zh-CN" sz="2400" dirty="0">
                <a:latin typeface="微软雅黑" panose="020B0503020204020204" pitchFamily="34" charset="-122"/>
                <a:ea typeface="微软雅黑" panose="020B0503020204020204" pitchFamily="34" charset="-122"/>
              </a:rPr>
              <a:t>PDF</a:t>
            </a:r>
            <a:r>
              <a:rPr lang="zh-CN" altLang="en-US" sz="2400" dirty="0">
                <a:latin typeface="微软雅黑" panose="020B0503020204020204" pitchFamily="34" charset="-122"/>
                <a:ea typeface="微软雅黑" panose="020B0503020204020204" pitchFamily="34" charset="-122"/>
              </a:rPr>
              <a:t>教材讲解这部分内容，初次接触</a:t>
            </a:r>
            <a:r>
              <a:rPr lang="en-US" altLang="zh-CN" sz="2400" dirty="0">
                <a:latin typeface="微软雅黑" panose="020B0503020204020204" pitchFamily="34" charset="-122"/>
                <a:ea typeface="微软雅黑" panose="020B0503020204020204" pitchFamily="34" charset="-122"/>
              </a:rPr>
              <a:t>Python</a:t>
            </a:r>
            <a:r>
              <a:rPr lang="zh-CN" altLang="en-US" sz="2400" dirty="0">
                <a:latin typeface="微软雅黑" panose="020B0503020204020204" pitchFamily="34" charset="-122"/>
                <a:ea typeface="微软雅黑" panose="020B0503020204020204" pitchFamily="34" charset="-122"/>
              </a:rPr>
              <a:t>的读者建议看完</a:t>
            </a:r>
            <a:r>
              <a:rPr lang="en-US" altLang="zh-CN" sz="2400" dirty="0">
                <a:latin typeface="微软雅黑" panose="020B0503020204020204" pitchFamily="34" charset="-122"/>
                <a:ea typeface="微软雅黑" panose="020B0503020204020204" pitchFamily="34" charset="-122"/>
              </a:rPr>
              <a:t>Python</a:t>
            </a:r>
            <a:r>
              <a:rPr lang="zh-CN" altLang="en-US" sz="2400" dirty="0">
                <a:latin typeface="微软雅黑" panose="020B0503020204020204" pitchFamily="34" charset="-122"/>
                <a:ea typeface="微软雅黑" panose="020B0503020204020204" pitchFamily="34" charset="-122"/>
              </a:rPr>
              <a:t>基础的内容再进行下一阶段的学习，下表是配套视频中</a:t>
            </a:r>
            <a:r>
              <a:rPr lang="en-US" altLang="zh-CN" sz="2400" dirty="0">
                <a:latin typeface="微软雅黑" panose="020B0503020204020204" pitchFamily="34" charset="-122"/>
                <a:ea typeface="微软雅黑" panose="020B0503020204020204" pitchFamily="34" charset="-122"/>
              </a:rPr>
              <a:t>Python</a:t>
            </a:r>
            <a:r>
              <a:rPr lang="zh-CN" altLang="en-US" sz="2400" dirty="0">
                <a:latin typeface="微软雅黑" panose="020B0503020204020204" pitchFamily="34" charset="-122"/>
                <a:ea typeface="微软雅黑" panose="020B0503020204020204" pitchFamily="34" charset="-122"/>
              </a:rPr>
              <a:t>基础知识的概要。</a:t>
            </a:r>
          </a:p>
        </p:txBody>
      </p:sp>
      <p:sp>
        <p:nvSpPr>
          <p:cNvPr id="4" name="标题 1"/>
          <p:cNvSpPr txBox="1">
            <a:spLocks/>
          </p:cNvSpPr>
          <p:nvPr/>
        </p:nvSpPr>
        <p:spPr>
          <a:xfrm>
            <a:off x="2431824" y="481241"/>
            <a:ext cx="7328353" cy="884698"/>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sz="4800" b="1" dirty="0">
                <a:latin typeface="微软雅黑" panose="020B0503020204020204" pitchFamily="34" charset="-122"/>
                <a:ea typeface="微软雅黑" panose="020B0503020204020204" pitchFamily="34" charset="-122"/>
              </a:rPr>
              <a:t>1.3 Python</a:t>
            </a:r>
            <a:r>
              <a:rPr lang="zh-CN" altLang="en-US" sz="4800" b="1" dirty="0">
                <a:latin typeface="微软雅黑" panose="020B0503020204020204" pitchFamily="34" charset="-122"/>
                <a:ea typeface="微软雅黑" panose="020B0503020204020204" pitchFamily="34" charset="-122"/>
              </a:rPr>
              <a:t>基础知识概要</a:t>
            </a:r>
            <a:endParaRPr lang="zh-CN" altLang="en-US" sz="4800" dirty="0">
              <a:latin typeface="微软雅黑" panose="020B0503020204020204" pitchFamily="34" charset="-122"/>
              <a:ea typeface="微软雅黑" panose="020B0503020204020204" pitchFamily="34" charset="-122"/>
            </a:endParaRPr>
          </a:p>
        </p:txBody>
      </p:sp>
      <p:sp>
        <p:nvSpPr>
          <p:cNvPr id="2" name="AutoShape 2" descr="https://uploader.shimo.im/f/1a3D1E2UaV0nAtk1.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4167143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15407" y="481240"/>
            <a:ext cx="8703128" cy="1028245"/>
          </a:xfrm>
        </p:spPr>
        <p:txBody>
          <a:bodyPr>
            <a:noAutofit/>
          </a:bodyPr>
          <a:lstStyle/>
          <a:p>
            <a:r>
              <a:rPr lang="en-US" altLang="zh-CN" sz="4800" b="1" dirty="0">
                <a:latin typeface="微软雅黑" panose="020B0503020204020204" pitchFamily="34" charset="-122"/>
                <a:ea typeface="微软雅黑" panose="020B0503020204020204" pitchFamily="34" charset="-122"/>
              </a:rPr>
              <a:t>1.1 </a:t>
            </a:r>
            <a:r>
              <a:rPr lang="zh-CN" altLang="en-US" sz="4800" b="1" dirty="0">
                <a:latin typeface="微软雅黑" panose="020B0503020204020204" pitchFamily="34" charset="-122"/>
                <a:ea typeface="微软雅黑" panose="020B0503020204020204" pitchFamily="34" charset="-122"/>
              </a:rPr>
              <a:t>大数据分析与机器学习概述</a:t>
            </a:r>
            <a:endParaRPr lang="zh-CN" altLang="en-US" sz="4800"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809171" y="1436914"/>
            <a:ext cx="10515600" cy="972457"/>
          </a:xfrm>
        </p:spPr>
        <p:txBody>
          <a:bodyPr>
            <a:normAutofit/>
          </a:bodyPr>
          <a:lstStyle/>
          <a:p>
            <a:pPr marL="0" indent="0">
              <a:buNone/>
            </a:pPr>
            <a:r>
              <a:rPr lang="en-US" altLang="zh-CN" sz="2400" b="1" dirty="0">
                <a:latin typeface="微软雅黑" panose="020B0503020204020204" pitchFamily="34" charset="-122"/>
                <a:ea typeface="微软雅黑" panose="020B0503020204020204" pitchFamily="34" charset="-122"/>
              </a:rPr>
              <a:t>1.1.1 </a:t>
            </a:r>
            <a:r>
              <a:rPr lang="zh-CN" altLang="en-US" sz="2400" b="1" dirty="0">
                <a:latin typeface="微软雅黑" panose="020B0503020204020204" pitchFamily="34" charset="-122"/>
                <a:ea typeface="微软雅黑" panose="020B0503020204020204" pitchFamily="34" charset="-122"/>
              </a:rPr>
              <a:t>大数据分析与机器学习的应用</a:t>
            </a:r>
            <a:r>
              <a:rPr lang="zh-CN" altLang="en-US" sz="2400" b="1" dirty="0" smtClean="0">
                <a:latin typeface="微软雅黑" panose="020B0503020204020204" pitchFamily="34" charset="-122"/>
                <a:ea typeface="微软雅黑" panose="020B0503020204020204" pitchFamily="34" charset="-122"/>
              </a:rPr>
              <a:t>领域</a:t>
            </a:r>
            <a:endParaRPr lang="en-US" altLang="zh-CN" sz="2400" b="1" dirty="0" smtClean="0">
              <a:latin typeface="微软雅黑" panose="020B0503020204020204" pitchFamily="34" charset="-122"/>
              <a:ea typeface="微软雅黑" panose="020B0503020204020204" pitchFamily="34" charset="-122"/>
            </a:endParaRPr>
          </a:p>
          <a:p>
            <a:pPr marL="0" indent="0">
              <a:buNone/>
            </a:pPr>
            <a:r>
              <a:rPr lang="en-US" altLang="zh-CN" sz="2400" b="1" dirty="0">
                <a:latin typeface="微软雅黑" panose="020B0503020204020204" pitchFamily="34" charset="-122"/>
                <a:ea typeface="微软雅黑" panose="020B0503020204020204" pitchFamily="34" charset="-122"/>
              </a:rPr>
              <a:t>3.</a:t>
            </a:r>
            <a:r>
              <a:rPr lang="zh-CN" altLang="en-US" sz="2400" b="1" dirty="0">
                <a:latin typeface="微软雅黑" panose="020B0503020204020204" pitchFamily="34" charset="-122"/>
                <a:ea typeface="微软雅黑" panose="020B0503020204020204" pitchFamily="34" charset="-122"/>
              </a:rPr>
              <a:t>新媒体</a:t>
            </a:r>
            <a:endParaRPr lang="zh-CN" altLang="en-US" sz="2400" dirty="0">
              <a:latin typeface="微软雅黑" panose="020B0503020204020204" pitchFamily="34" charset="-122"/>
              <a:ea typeface="微软雅黑" panose="020B0503020204020204" pitchFamily="34" charset="-122"/>
            </a:endParaRPr>
          </a:p>
        </p:txBody>
      </p:sp>
      <p:graphicFrame>
        <p:nvGraphicFramePr>
          <p:cNvPr id="4" name="表格 3"/>
          <p:cNvGraphicFramePr>
            <a:graphicFrameLocks noGrp="1"/>
          </p:cNvGraphicFramePr>
          <p:nvPr>
            <p:extLst>
              <p:ext uri="{D42A27DB-BD31-4B8C-83A1-F6EECF244321}">
                <p14:modId xmlns:p14="http://schemas.microsoft.com/office/powerpoint/2010/main" val="73709030"/>
              </p:ext>
            </p:extLst>
          </p:nvPr>
        </p:nvGraphicFramePr>
        <p:xfrm>
          <a:off x="1446893" y="2565852"/>
          <a:ext cx="9298214" cy="3493331"/>
        </p:xfrm>
        <a:graphic>
          <a:graphicData uri="http://schemas.openxmlformats.org/drawingml/2006/table">
            <a:tbl>
              <a:tblPr/>
              <a:tblGrid>
                <a:gridCol w="4649107"/>
                <a:gridCol w="4649107"/>
              </a:tblGrid>
              <a:tr h="397362">
                <a:tc>
                  <a:txBody>
                    <a:bodyPr/>
                    <a:lstStyle/>
                    <a:p>
                      <a:pPr algn="ctr" fontAlgn="ctr"/>
                      <a:r>
                        <a:rPr lang="zh-CN" altLang="en-US" sz="2400" b="1" dirty="0">
                          <a:effectLst/>
                          <a:latin typeface="微软雅黑" panose="020B0503020204020204" pitchFamily="34" charset="-122"/>
                          <a:ea typeface="微软雅黑" panose="020B0503020204020204" pitchFamily="34" charset="-122"/>
                        </a:rPr>
                        <a:t>细分版块</a:t>
                      </a:r>
                      <a:endParaRPr lang="zh-CN" altLang="en-US" sz="2400" dirty="0">
                        <a:effectLst/>
                        <a:latin typeface="微软雅黑" panose="020B0503020204020204" pitchFamily="34" charset="-122"/>
                        <a:ea typeface="微软雅黑" panose="020B0503020204020204" pitchFamily="34" charset="-122"/>
                      </a:endParaRPr>
                    </a:p>
                  </a:txBody>
                  <a:tcPr marL="0" marR="0" marT="33679" marB="33679" anchor="ctr">
                    <a:lnL w="9525" cap="flat" cmpd="sng" algn="ctr">
                      <a:solidFill>
                        <a:srgbClr val="B7B8B8"/>
                      </a:solidFill>
                      <a:prstDash val="solid"/>
                      <a:round/>
                      <a:headEnd type="none" w="med" len="med"/>
                      <a:tailEnd type="none" w="med" len="med"/>
                    </a:lnL>
                    <a:lnR w="9525" cap="flat" cmpd="sng" algn="ctr">
                      <a:solidFill>
                        <a:srgbClr val="B7B8B8"/>
                      </a:solidFill>
                      <a:prstDash val="solid"/>
                      <a:round/>
                      <a:headEnd type="none" w="med" len="med"/>
                      <a:tailEnd type="none" w="med" len="med"/>
                    </a:lnR>
                    <a:lnT w="9525" cap="flat" cmpd="sng" algn="ctr">
                      <a:solidFill>
                        <a:srgbClr val="B7B8B8"/>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D7D8D9"/>
                    </a:solidFill>
                  </a:tcPr>
                </a:tc>
                <a:tc>
                  <a:txBody>
                    <a:bodyPr/>
                    <a:lstStyle/>
                    <a:p>
                      <a:pPr algn="ctr" fontAlgn="t"/>
                      <a:r>
                        <a:rPr lang="zh-CN" altLang="en-US" sz="2400" b="1" dirty="0">
                          <a:effectLst/>
                          <a:latin typeface="微软雅黑" panose="020B0503020204020204" pitchFamily="34" charset="-122"/>
                          <a:ea typeface="微软雅黑" panose="020B0503020204020204" pitchFamily="34" charset="-122"/>
                        </a:rPr>
                        <a:t>具体案例</a:t>
                      </a:r>
                      <a:endParaRPr lang="zh-CN" altLang="en-US" sz="2400" dirty="0">
                        <a:effectLst/>
                        <a:latin typeface="微软雅黑" panose="020B0503020204020204" pitchFamily="34" charset="-122"/>
                        <a:ea typeface="微软雅黑" panose="020B0503020204020204" pitchFamily="34" charset="-122"/>
                      </a:endParaRPr>
                    </a:p>
                  </a:txBody>
                  <a:tcPr marL="0" marR="0" marT="33679" marB="33679" anchor="ctr">
                    <a:lnL w="9525" cap="flat" cmpd="sng" algn="ctr">
                      <a:solidFill>
                        <a:srgbClr val="B7B8B8"/>
                      </a:solidFill>
                      <a:prstDash val="solid"/>
                      <a:round/>
                      <a:headEnd type="none" w="med" len="med"/>
                      <a:tailEnd type="none" w="med" len="med"/>
                    </a:lnL>
                    <a:lnR w="9525" cap="flat" cmpd="sng" algn="ctr">
                      <a:solidFill>
                        <a:srgbClr val="B7B8B8"/>
                      </a:solidFill>
                      <a:prstDash val="solid"/>
                      <a:round/>
                      <a:headEnd type="none" w="med" len="med"/>
                      <a:tailEnd type="none" w="med" len="med"/>
                    </a:lnR>
                    <a:lnT w="9525" cap="flat" cmpd="sng" algn="ctr">
                      <a:solidFill>
                        <a:srgbClr val="B7B8B8"/>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D7D8D9"/>
                    </a:solidFill>
                  </a:tcPr>
                </a:tc>
              </a:tr>
              <a:tr h="1020071">
                <a:tc>
                  <a:txBody>
                    <a:bodyPr/>
                    <a:lstStyle/>
                    <a:p>
                      <a:pPr algn="ctr" fontAlgn="ctr"/>
                      <a:r>
                        <a:rPr lang="en-US" altLang="zh-CN" sz="2400">
                          <a:effectLst/>
                          <a:latin typeface="微软雅黑" panose="020B0503020204020204" pitchFamily="34" charset="-122"/>
                          <a:ea typeface="微软雅黑" panose="020B0503020204020204" pitchFamily="34" charset="-122"/>
                        </a:rPr>
                        <a:t>1.</a:t>
                      </a:r>
                      <a:r>
                        <a:rPr lang="zh-CN" altLang="en-US" sz="2400">
                          <a:effectLst/>
                          <a:latin typeface="微软雅黑" panose="020B0503020204020204" pitchFamily="34" charset="-122"/>
                          <a:ea typeface="微软雅黑" panose="020B0503020204020204" pitchFamily="34" charset="-122"/>
                        </a:rPr>
                        <a:t>内容制作</a:t>
                      </a:r>
                    </a:p>
                  </a:txBody>
                  <a:tcPr marL="0" marR="0" marT="38100" marB="3810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fontAlgn="t"/>
                      <a:r>
                        <a:rPr lang="zh-CN" altLang="en-US" sz="2400">
                          <a:effectLst/>
                          <a:latin typeface="微软雅黑" panose="020B0503020204020204" pitchFamily="34" charset="-122"/>
                          <a:ea typeface="微软雅黑" panose="020B0503020204020204" pitchFamily="34" charset="-122"/>
                        </a:rPr>
                        <a:t>● 机器写作（诗词、歌词自动生成）</a:t>
                      </a:r>
                    </a:p>
                    <a:p>
                      <a:pPr fontAlgn="t"/>
                      <a:r>
                        <a:rPr lang="zh-CN" altLang="en-US" sz="2400">
                          <a:effectLst/>
                          <a:latin typeface="微软雅黑" panose="020B0503020204020204" pitchFamily="34" charset="-122"/>
                          <a:ea typeface="微软雅黑" panose="020B0503020204020204" pitchFamily="34" charset="-122"/>
                        </a:rPr>
                        <a:t>● 爆款内容特征识别</a:t>
                      </a:r>
                    </a:p>
                  </a:txBody>
                  <a:tcPr marL="0" marR="0" marT="38100" marB="3810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r>
              <a:tr h="1020071">
                <a:tc>
                  <a:txBody>
                    <a:bodyPr/>
                    <a:lstStyle/>
                    <a:p>
                      <a:pPr algn="ctr" fontAlgn="ctr"/>
                      <a:r>
                        <a:rPr lang="en-US" altLang="zh-CN" sz="2400">
                          <a:effectLst/>
                          <a:latin typeface="微软雅黑" panose="020B0503020204020204" pitchFamily="34" charset="-122"/>
                          <a:ea typeface="微软雅黑" panose="020B0503020204020204" pitchFamily="34" charset="-122"/>
                        </a:rPr>
                        <a:t>2.</a:t>
                      </a:r>
                      <a:r>
                        <a:rPr lang="zh-CN" altLang="en-US" sz="2400">
                          <a:effectLst/>
                          <a:latin typeface="微软雅黑" panose="020B0503020204020204" pitchFamily="34" charset="-122"/>
                          <a:ea typeface="微软雅黑" panose="020B0503020204020204" pitchFamily="34" charset="-122"/>
                        </a:rPr>
                        <a:t>内容推荐</a:t>
                      </a:r>
                    </a:p>
                  </a:txBody>
                  <a:tcPr marL="0" marR="0" marT="38100" marB="3810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fontAlgn="t"/>
                      <a:r>
                        <a:rPr lang="zh-CN" altLang="en-US" sz="2400">
                          <a:effectLst/>
                          <a:latin typeface="微软雅黑" panose="020B0503020204020204" pitchFamily="34" charset="-122"/>
                          <a:ea typeface="微软雅黑" panose="020B0503020204020204" pitchFamily="34" charset="-122"/>
                        </a:rPr>
                        <a:t>● 文章智能化推荐系统</a:t>
                      </a:r>
                    </a:p>
                    <a:p>
                      <a:pPr fontAlgn="t"/>
                      <a:r>
                        <a:rPr lang="zh-CN" altLang="en-US" sz="2400">
                          <a:effectLst/>
                          <a:latin typeface="微软雅黑" panose="020B0503020204020204" pitchFamily="34" charset="-122"/>
                          <a:ea typeface="微软雅黑" panose="020B0503020204020204" pitchFamily="34" charset="-122"/>
                        </a:rPr>
                        <a:t>● 音乐、视频智能推荐系统</a:t>
                      </a:r>
                    </a:p>
                  </a:txBody>
                  <a:tcPr marL="0" marR="0" marT="38100" marB="3810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r>
              <a:tr h="1020071">
                <a:tc>
                  <a:txBody>
                    <a:bodyPr/>
                    <a:lstStyle/>
                    <a:p>
                      <a:pPr algn="ctr" fontAlgn="ctr"/>
                      <a:r>
                        <a:rPr lang="en-US" altLang="zh-CN" sz="2400">
                          <a:effectLst/>
                          <a:latin typeface="微软雅黑" panose="020B0503020204020204" pitchFamily="34" charset="-122"/>
                          <a:ea typeface="微软雅黑" panose="020B0503020204020204" pitchFamily="34" charset="-122"/>
                        </a:rPr>
                        <a:t>3.</a:t>
                      </a:r>
                      <a:r>
                        <a:rPr lang="zh-CN" altLang="en-US" sz="2400">
                          <a:effectLst/>
                          <a:latin typeface="微软雅黑" panose="020B0503020204020204" pitchFamily="34" charset="-122"/>
                          <a:ea typeface="微软雅黑" panose="020B0503020204020204" pitchFamily="34" charset="-122"/>
                        </a:rPr>
                        <a:t>用户体验改善</a:t>
                      </a:r>
                    </a:p>
                  </a:txBody>
                  <a:tcPr marL="0" marR="0" marT="38100" marB="3810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fontAlgn="t"/>
                      <a:r>
                        <a:rPr lang="zh-CN" altLang="en-US" sz="2400" dirty="0">
                          <a:effectLst/>
                          <a:latin typeface="微软雅黑" panose="020B0503020204020204" pitchFamily="34" charset="-122"/>
                          <a:ea typeface="微软雅黑" panose="020B0503020204020204" pitchFamily="34" charset="-122"/>
                        </a:rPr>
                        <a:t>● 用户评论情感分析</a:t>
                      </a:r>
                    </a:p>
                  </a:txBody>
                  <a:tcPr marL="0" marR="0" marT="38100" marB="3810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8587457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15407" y="481240"/>
            <a:ext cx="8703128" cy="1028245"/>
          </a:xfrm>
        </p:spPr>
        <p:txBody>
          <a:bodyPr>
            <a:noAutofit/>
          </a:bodyPr>
          <a:lstStyle/>
          <a:p>
            <a:r>
              <a:rPr lang="en-US" altLang="zh-CN" sz="4800" b="1" dirty="0">
                <a:latin typeface="微软雅黑" panose="020B0503020204020204" pitchFamily="34" charset="-122"/>
                <a:ea typeface="微软雅黑" panose="020B0503020204020204" pitchFamily="34" charset="-122"/>
              </a:rPr>
              <a:t>1.1 </a:t>
            </a:r>
            <a:r>
              <a:rPr lang="zh-CN" altLang="en-US" sz="4800" b="1" dirty="0">
                <a:latin typeface="微软雅黑" panose="020B0503020204020204" pitchFamily="34" charset="-122"/>
                <a:ea typeface="微软雅黑" panose="020B0503020204020204" pitchFamily="34" charset="-122"/>
              </a:rPr>
              <a:t>大数据分析与机器学习概述</a:t>
            </a:r>
            <a:endParaRPr lang="zh-CN" altLang="en-US" sz="4800"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809171" y="1436914"/>
            <a:ext cx="10515600" cy="972457"/>
          </a:xfrm>
        </p:spPr>
        <p:txBody>
          <a:bodyPr>
            <a:normAutofit/>
          </a:bodyPr>
          <a:lstStyle/>
          <a:p>
            <a:pPr marL="0" indent="0">
              <a:buNone/>
            </a:pPr>
            <a:r>
              <a:rPr lang="en-US" altLang="zh-CN" sz="2400" b="1" dirty="0">
                <a:latin typeface="微软雅黑" panose="020B0503020204020204" pitchFamily="34" charset="-122"/>
                <a:ea typeface="微软雅黑" panose="020B0503020204020204" pitchFamily="34" charset="-122"/>
              </a:rPr>
              <a:t>1.1.1 </a:t>
            </a:r>
            <a:r>
              <a:rPr lang="zh-CN" altLang="en-US" sz="2400" b="1" dirty="0">
                <a:latin typeface="微软雅黑" panose="020B0503020204020204" pitchFamily="34" charset="-122"/>
                <a:ea typeface="微软雅黑" panose="020B0503020204020204" pitchFamily="34" charset="-122"/>
              </a:rPr>
              <a:t>大数据分析与机器学习的应用</a:t>
            </a:r>
            <a:r>
              <a:rPr lang="zh-CN" altLang="en-US" sz="2400" b="1" dirty="0" smtClean="0">
                <a:latin typeface="微软雅黑" panose="020B0503020204020204" pitchFamily="34" charset="-122"/>
                <a:ea typeface="微软雅黑" panose="020B0503020204020204" pitchFamily="34" charset="-122"/>
              </a:rPr>
              <a:t>领域</a:t>
            </a:r>
            <a:endParaRPr lang="en-US" altLang="zh-CN" sz="2400" b="1" dirty="0" smtClean="0">
              <a:latin typeface="微软雅黑" panose="020B0503020204020204" pitchFamily="34" charset="-122"/>
              <a:ea typeface="微软雅黑" panose="020B0503020204020204" pitchFamily="34" charset="-122"/>
            </a:endParaRPr>
          </a:p>
          <a:p>
            <a:pPr marL="0" indent="0">
              <a:buNone/>
            </a:pPr>
            <a:r>
              <a:rPr lang="en-US" altLang="zh-CN" sz="2400" b="1" dirty="0">
                <a:latin typeface="微软雅黑" panose="020B0503020204020204" pitchFamily="34" charset="-122"/>
                <a:ea typeface="微软雅黑" panose="020B0503020204020204" pitchFamily="34" charset="-122"/>
              </a:rPr>
              <a:t>4.</a:t>
            </a:r>
            <a:r>
              <a:rPr lang="zh-CN" altLang="en-US" sz="2400" b="1" dirty="0">
                <a:latin typeface="微软雅黑" panose="020B0503020204020204" pitchFamily="34" charset="-122"/>
                <a:ea typeface="微软雅黑" panose="020B0503020204020204" pitchFamily="34" charset="-122"/>
              </a:rPr>
              <a:t>医疗</a:t>
            </a:r>
            <a:endParaRPr lang="zh-CN" altLang="en-US" sz="2400" dirty="0">
              <a:latin typeface="微软雅黑" panose="020B0503020204020204" pitchFamily="34" charset="-122"/>
              <a:ea typeface="微软雅黑" panose="020B0503020204020204" pitchFamily="34" charset="-122"/>
            </a:endParaRPr>
          </a:p>
        </p:txBody>
      </p:sp>
      <p:graphicFrame>
        <p:nvGraphicFramePr>
          <p:cNvPr id="4" name="表格 3"/>
          <p:cNvGraphicFramePr>
            <a:graphicFrameLocks noGrp="1"/>
          </p:cNvGraphicFramePr>
          <p:nvPr>
            <p:extLst>
              <p:ext uri="{D42A27DB-BD31-4B8C-83A1-F6EECF244321}">
                <p14:modId xmlns:p14="http://schemas.microsoft.com/office/powerpoint/2010/main" val="3887197713"/>
              </p:ext>
            </p:extLst>
          </p:nvPr>
        </p:nvGraphicFramePr>
        <p:xfrm>
          <a:off x="1432379" y="2580368"/>
          <a:ext cx="9298214" cy="3493331"/>
        </p:xfrm>
        <a:graphic>
          <a:graphicData uri="http://schemas.openxmlformats.org/drawingml/2006/table">
            <a:tbl>
              <a:tblPr/>
              <a:tblGrid>
                <a:gridCol w="4649107"/>
                <a:gridCol w="4649107"/>
              </a:tblGrid>
              <a:tr h="397362">
                <a:tc>
                  <a:txBody>
                    <a:bodyPr/>
                    <a:lstStyle/>
                    <a:p>
                      <a:pPr algn="ctr" fontAlgn="ctr"/>
                      <a:r>
                        <a:rPr lang="zh-CN" altLang="en-US" sz="2400" b="1" dirty="0">
                          <a:effectLst/>
                          <a:latin typeface="微软雅黑" panose="020B0503020204020204" pitchFamily="34" charset="-122"/>
                          <a:ea typeface="微软雅黑" panose="020B0503020204020204" pitchFamily="34" charset="-122"/>
                        </a:rPr>
                        <a:t>细分版块</a:t>
                      </a:r>
                      <a:endParaRPr lang="zh-CN" altLang="en-US" sz="2400" dirty="0">
                        <a:effectLst/>
                        <a:latin typeface="微软雅黑" panose="020B0503020204020204" pitchFamily="34" charset="-122"/>
                        <a:ea typeface="微软雅黑" panose="020B0503020204020204" pitchFamily="34" charset="-122"/>
                      </a:endParaRPr>
                    </a:p>
                  </a:txBody>
                  <a:tcPr marL="0" marR="0" marT="33679" marB="33679" anchor="ctr">
                    <a:lnL w="9525" cap="flat" cmpd="sng" algn="ctr">
                      <a:solidFill>
                        <a:srgbClr val="B7B8B8"/>
                      </a:solidFill>
                      <a:prstDash val="solid"/>
                      <a:round/>
                      <a:headEnd type="none" w="med" len="med"/>
                      <a:tailEnd type="none" w="med" len="med"/>
                    </a:lnL>
                    <a:lnR w="9525" cap="flat" cmpd="sng" algn="ctr">
                      <a:solidFill>
                        <a:srgbClr val="B7B8B8"/>
                      </a:solidFill>
                      <a:prstDash val="solid"/>
                      <a:round/>
                      <a:headEnd type="none" w="med" len="med"/>
                      <a:tailEnd type="none" w="med" len="med"/>
                    </a:lnR>
                    <a:lnT w="9525" cap="flat" cmpd="sng" algn="ctr">
                      <a:solidFill>
                        <a:srgbClr val="B7B8B8"/>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D7D8D9"/>
                    </a:solidFill>
                  </a:tcPr>
                </a:tc>
                <a:tc>
                  <a:txBody>
                    <a:bodyPr/>
                    <a:lstStyle/>
                    <a:p>
                      <a:pPr algn="ctr" fontAlgn="t"/>
                      <a:r>
                        <a:rPr lang="zh-CN" altLang="en-US" sz="2400" b="1">
                          <a:effectLst/>
                          <a:latin typeface="微软雅黑" panose="020B0503020204020204" pitchFamily="34" charset="-122"/>
                          <a:ea typeface="微软雅黑" panose="020B0503020204020204" pitchFamily="34" charset="-122"/>
                        </a:rPr>
                        <a:t>具体案例</a:t>
                      </a:r>
                      <a:endParaRPr lang="zh-CN" altLang="en-US" sz="2400">
                        <a:effectLst/>
                        <a:latin typeface="微软雅黑" panose="020B0503020204020204" pitchFamily="34" charset="-122"/>
                        <a:ea typeface="微软雅黑" panose="020B0503020204020204" pitchFamily="34" charset="-122"/>
                      </a:endParaRPr>
                    </a:p>
                  </a:txBody>
                  <a:tcPr marL="0" marR="0" marT="33679" marB="33679" anchor="ctr">
                    <a:lnL w="9525" cap="flat" cmpd="sng" algn="ctr">
                      <a:solidFill>
                        <a:srgbClr val="B7B8B8"/>
                      </a:solidFill>
                      <a:prstDash val="solid"/>
                      <a:round/>
                      <a:headEnd type="none" w="med" len="med"/>
                      <a:tailEnd type="none" w="med" len="med"/>
                    </a:lnL>
                    <a:lnR w="9525" cap="flat" cmpd="sng" algn="ctr">
                      <a:solidFill>
                        <a:srgbClr val="B7B8B8"/>
                      </a:solidFill>
                      <a:prstDash val="solid"/>
                      <a:round/>
                      <a:headEnd type="none" w="med" len="med"/>
                      <a:tailEnd type="none" w="med" len="med"/>
                    </a:lnR>
                    <a:lnT w="9525" cap="flat" cmpd="sng" algn="ctr">
                      <a:solidFill>
                        <a:srgbClr val="B7B8B8"/>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D7D8D9"/>
                    </a:solidFill>
                  </a:tcPr>
                </a:tc>
              </a:tr>
              <a:tr h="1020071">
                <a:tc>
                  <a:txBody>
                    <a:bodyPr/>
                    <a:lstStyle/>
                    <a:p>
                      <a:pPr algn="ctr" fontAlgn="ctr"/>
                      <a:r>
                        <a:rPr lang="en-US" altLang="zh-CN" sz="2400" dirty="0">
                          <a:effectLst/>
                          <a:latin typeface="微软雅黑" panose="020B0503020204020204" pitchFamily="34" charset="-122"/>
                          <a:ea typeface="微软雅黑" panose="020B0503020204020204" pitchFamily="34" charset="-122"/>
                        </a:rPr>
                        <a:t>1.</a:t>
                      </a:r>
                      <a:r>
                        <a:rPr lang="zh-CN" altLang="en-US" sz="2400" dirty="0">
                          <a:effectLst/>
                          <a:latin typeface="微软雅黑" panose="020B0503020204020204" pitchFamily="34" charset="-122"/>
                          <a:ea typeface="微软雅黑" panose="020B0503020204020204" pitchFamily="34" charset="-122"/>
                        </a:rPr>
                        <a:t>疾病预测</a:t>
                      </a:r>
                    </a:p>
                  </a:txBody>
                  <a:tcPr marL="0" marR="0" marT="38100" marB="3810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fontAlgn="t"/>
                      <a:r>
                        <a:rPr lang="zh-CN" altLang="en-US" sz="2400">
                          <a:effectLst/>
                          <a:latin typeface="微软雅黑" panose="020B0503020204020204" pitchFamily="34" charset="-122"/>
                          <a:ea typeface="微软雅黑" panose="020B0503020204020204" pitchFamily="34" charset="-122"/>
                        </a:rPr>
                        <a:t>● 肿瘤预测模型</a:t>
                      </a:r>
                    </a:p>
                    <a:p>
                      <a:pPr fontAlgn="t"/>
                      <a:r>
                        <a:rPr lang="zh-CN" altLang="en-US" sz="2400">
                          <a:effectLst/>
                          <a:latin typeface="微软雅黑" panose="020B0503020204020204" pitchFamily="34" charset="-122"/>
                          <a:ea typeface="微软雅黑" panose="020B0503020204020204" pitchFamily="34" charset="-122"/>
                        </a:rPr>
                        <a:t>● 糖尿病预测模型</a:t>
                      </a:r>
                    </a:p>
                  </a:txBody>
                  <a:tcPr marL="0" marR="0" marT="38100" marB="3810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r>
              <a:tr h="1020071">
                <a:tc>
                  <a:txBody>
                    <a:bodyPr/>
                    <a:lstStyle/>
                    <a:p>
                      <a:pPr algn="ctr" fontAlgn="ctr"/>
                      <a:r>
                        <a:rPr lang="en-US" altLang="zh-CN" sz="2400">
                          <a:effectLst/>
                          <a:latin typeface="微软雅黑" panose="020B0503020204020204" pitchFamily="34" charset="-122"/>
                          <a:ea typeface="微软雅黑" panose="020B0503020204020204" pitchFamily="34" charset="-122"/>
                        </a:rPr>
                        <a:t>2.</a:t>
                      </a:r>
                      <a:r>
                        <a:rPr lang="zh-CN" altLang="en-US" sz="2400">
                          <a:effectLst/>
                          <a:latin typeface="微软雅黑" panose="020B0503020204020204" pitchFamily="34" charset="-122"/>
                          <a:ea typeface="微软雅黑" panose="020B0503020204020204" pitchFamily="34" charset="-122"/>
                        </a:rPr>
                        <a:t>疾病分析</a:t>
                      </a:r>
                    </a:p>
                  </a:txBody>
                  <a:tcPr marL="0" marR="0" marT="38100" marB="3810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fontAlgn="t"/>
                      <a:r>
                        <a:rPr lang="zh-CN" altLang="en-US" sz="2400" dirty="0">
                          <a:effectLst/>
                          <a:latin typeface="微软雅黑" panose="020B0503020204020204" pitchFamily="34" charset="-122"/>
                          <a:ea typeface="微软雅黑" panose="020B0503020204020204" pitchFamily="34" charset="-122"/>
                        </a:rPr>
                        <a:t>● 医疗图像诊断</a:t>
                      </a:r>
                    </a:p>
                    <a:p>
                      <a:pPr fontAlgn="t"/>
                      <a:r>
                        <a:rPr lang="zh-CN" altLang="en-US" sz="2400" dirty="0">
                          <a:effectLst/>
                          <a:latin typeface="微软雅黑" panose="020B0503020204020204" pitchFamily="34" charset="-122"/>
                          <a:ea typeface="微软雅黑" panose="020B0503020204020204" pitchFamily="34" charset="-122"/>
                        </a:rPr>
                        <a:t>● 中医病症关联分析</a:t>
                      </a:r>
                    </a:p>
                  </a:txBody>
                  <a:tcPr marL="0" marR="0" marT="38100" marB="3810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r>
              <a:tr h="1020071">
                <a:tc>
                  <a:txBody>
                    <a:bodyPr/>
                    <a:lstStyle/>
                    <a:p>
                      <a:pPr algn="ctr" fontAlgn="ctr"/>
                      <a:r>
                        <a:rPr lang="en-US" altLang="zh-CN" sz="2400">
                          <a:effectLst/>
                          <a:latin typeface="微软雅黑" panose="020B0503020204020204" pitchFamily="34" charset="-122"/>
                          <a:ea typeface="微软雅黑" panose="020B0503020204020204" pitchFamily="34" charset="-122"/>
                        </a:rPr>
                        <a:t>3.</a:t>
                      </a:r>
                      <a:r>
                        <a:rPr lang="zh-CN" altLang="en-US" sz="2400">
                          <a:effectLst/>
                          <a:latin typeface="微软雅黑" panose="020B0503020204020204" pitchFamily="34" charset="-122"/>
                          <a:ea typeface="微软雅黑" panose="020B0503020204020204" pitchFamily="34" charset="-122"/>
                        </a:rPr>
                        <a:t>医药研发</a:t>
                      </a:r>
                    </a:p>
                  </a:txBody>
                  <a:tcPr marL="0" marR="0" marT="38100" marB="3810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fontAlgn="t"/>
                      <a:r>
                        <a:rPr lang="zh-CN" altLang="en-US" sz="2400" dirty="0">
                          <a:effectLst/>
                          <a:latin typeface="微软雅黑" panose="020B0503020204020204" pitchFamily="34" charset="-122"/>
                          <a:ea typeface="微软雅黑" panose="020B0503020204020204" pitchFamily="34" charset="-122"/>
                        </a:rPr>
                        <a:t>● 药物剂量分析系统</a:t>
                      </a:r>
                    </a:p>
                    <a:p>
                      <a:pPr fontAlgn="t"/>
                      <a:r>
                        <a:rPr lang="zh-CN" altLang="en-US" sz="2400" dirty="0">
                          <a:effectLst/>
                          <a:latin typeface="微软雅黑" panose="020B0503020204020204" pitchFamily="34" charset="-122"/>
                          <a:ea typeface="微软雅黑" panose="020B0503020204020204" pitchFamily="34" charset="-122"/>
                        </a:rPr>
                        <a:t>● 生物统计分析</a:t>
                      </a:r>
                    </a:p>
                  </a:txBody>
                  <a:tcPr marL="0" marR="0" marT="38100" marB="3810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2879382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15407" y="481240"/>
            <a:ext cx="8703128" cy="1028245"/>
          </a:xfrm>
        </p:spPr>
        <p:txBody>
          <a:bodyPr>
            <a:noAutofit/>
          </a:bodyPr>
          <a:lstStyle/>
          <a:p>
            <a:r>
              <a:rPr lang="en-US" altLang="zh-CN" sz="4800" b="1" dirty="0">
                <a:latin typeface="微软雅黑" panose="020B0503020204020204" pitchFamily="34" charset="-122"/>
                <a:ea typeface="微软雅黑" panose="020B0503020204020204" pitchFamily="34" charset="-122"/>
              </a:rPr>
              <a:t>1.1 </a:t>
            </a:r>
            <a:r>
              <a:rPr lang="zh-CN" altLang="en-US" sz="4800" b="1" dirty="0">
                <a:latin typeface="微软雅黑" panose="020B0503020204020204" pitchFamily="34" charset="-122"/>
                <a:ea typeface="微软雅黑" panose="020B0503020204020204" pitchFamily="34" charset="-122"/>
              </a:rPr>
              <a:t>大数据分析与机器学习概述</a:t>
            </a:r>
            <a:endParaRPr lang="zh-CN" altLang="en-US" sz="4800" dirty="0">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809171" y="1436914"/>
            <a:ext cx="10515600" cy="972457"/>
          </a:xfrm>
        </p:spPr>
        <p:txBody>
          <a:bodyPr>
            <a:normAutofit/>
          </a:bodyPr>
          <a:lstStyle/>
          <a:p>
            <a:pPr marL="0" indent="0">
              <a:buNone/>
            </a:pPr>
            <a:r>
              <a:rPr lang="en-US" altLang="zh-CN" sz="2400" b="1" dirty="0">
                <a:latin typeface="微软雅黑" panose="020B0503020204020204" pitchFamily="34" charset="-122"/>
                <a:ea typeface="微软雅黑" panose="020B0503020204020204" pitchFamily="34" charset="-122"/>
              </a:rPr>
              <a:t>1.1.1 </a:t>
            </a:r>
            <a:r>
              <a:rPr lang="zh-CN" altLang="en-US" sz="2400" b="1" dirty="0">
                <a:latin typeface="微软雅黑" panose="020B0503020204020204" pitchFamily="34" charset="-122"/>
                <a:ea typeface="微软雅黑" panose="020B0503020204020204" pitchFamily="34" charset="-122"/>
              </a:rPr>
              <a:t>大数据分析与机器学习的应用</a:t>
            </a:r>
            <a:r>
              <a:rPr lang="zh-CN" altLang="en-US" sz="2400" b="1" dirty="0" smtClean="0">
                <a:latin typeface="微软雅黑" panose="020B0503020204020204" pitchFamily="34" charset="-122"/>
                <a:ea typeface="微软雅黑" panose="020B0503020204020204" pitchFamily="34" charset="-122"/>
              </a:rPr>
              <a:t>领域</a:t>
            </a:r>
            <a:endParaRPr lang="en-US" altLang="zh-CN" sz="2400" b="1" dirty="0" smtClean="0">
              <a:latin typeface="微软雅黑" panose="020B0503020204020204" pitchFamily="34" charset="-122"/>
              <a:ea typeface="微软雅黑" panose="020B0503020204020204" pitchFamily="34" charset="-122"/>
            </a:endParaRPr>
          </a:p>
          <a:p>
            <a:pPr marL="0" indent="0">
              <a:buNone/>
            </a:pPr>
            <a:r>
              <a:rPr lang="en-US" altLang="zh-CN" sz="2400" b="1" dirty="0">
                <a:latin typeface="微软雅黑" panose="020B0503020204020204" pitchFamily="34" charset="-122"/>
                <a:ea typeface="微软雅黑" panose="020B0503020204020204" pitchFamily="34" charset="-122"/>
              </a:rPr>
              <a:t>5.</a:t>
            </a:r>
            <a:r>
              <a:rPr lang="zh-CN" altLang="en-US" sz="2400" b="1" dirty="0">
                <a:latin typeface="微软雅黑" panose="020B0503020204020204" pitchFamily="34" charset="-122"/>
                <a:ea typeface="微软雅黑" panose="020B0503020204020204" pitchFamily="34" charset="-122"/>
              </a:rPr>
              <a:t>社会科学</a:t>
            </a:r>
            <a:endParaRPr lang="zh-CN" altLang="en-US" sz="2400" dirty="0">
              <a:latin typeface="微软雅黑" panose="020B0503020204020204" pitchFamily="34" charset="-122"/>
              <a:ea typeface="微软雅黑" panose="020B0503020204020204" pitchFamily="34" charset="-122"/>
            </a:endParaRPr>
          </a:p>
        </p:txBody>
      </p:sp>
      <p:graphicFrame>
        <p:nvGraphicFramePr>
          <p:cNvPr id="4" name="表格 3"/>
          <p:cNvGraphicFramePr>
            <a:graphicFrameLocks noGrp="1"/>
          </p:cNvGraphicFramePr>
          <p:nvPr>
            <p:extLst>
              <p:ext uri="{D42A27DB-BD31-4B8C-83A1-F6EECF244321}">
                <p14:modId xmlns:p14="http://schemas.microsoft.com/office/powerpoint/2010/main" val="1472314017"/>
              </p:ext>
            </p:extLst>
          </p:nvPr>
        </p:nvGraphicFramePr>
        <p:xfrm>
          <a:off x="1446893" y="2522312"/>
          <a:ext cx="9298214" cy="3493331"/>
        </p:xfrm>
        <a:graphic>
          <a:graphicData uri="http://schemas.openxmlformats.org/drawingml/2006/table">
            <a:tbl>
              <a:tblPr/>
              <a:tblGrid>
                <a:gridCol w="4649107"/>
                <a:gridCol w="4649107"/>
              </a:tblGrid>
              <a:tr h="397362">
                <a:tc>
                  <a:txBody>
                    <a:bodyPr/>
                    <a:lstStyle/>
                    <a:p>
                      <a:pPr algn="ctr" fontAlgn="ctr"/>
                      <a:r>
                        <a:rPr lang="zh-CN" altLang="en-US" sz="2400" b="1" dirty="0">
                          <a:effectLst/>
                          <a:latin typeface="微软雅黑" panose="020B0503020204020204" pitchFamily="34" charset="-122"/>
                          <a:ea typeface="微软雅黑" panose="020B0503020204020204" pitchFamily="34" charset="-122"/>
                        </a:rPr>
                        <a:t>细分版块</a:t>
                      </a:r>
                      <a:endParaRPr lang="zh-CN" altLang="en-US" sz="2400" dirty="0">
                        <a:effectLst/>
                        <a:latin typeface="微软雅黑" panose="020B0503020204020204" pitchFamily="34" charset="-122"/>
                        <a:ea typeface="微软雅黑" panose="020B0503020204020204" pitchFamily="34" charset="-122"/>
                      </a:endParaRPr>
                    </a:p>
                  </a:txBody>
                  <a:tcPr marL="0" marR="0" marT="33679" marB="33679" anchor="ctr">
                    <a:lnL w="9525" cap="flat" cmpd="sng" algn="ctr">
                      <a:solidFill>
                        <a:srgbClr val="B7B8B8"/>
                      </a:solidFill>
                      <a:prstDash val="solid"/>
                      <a:round/>
                      <a:headEnd type="none" w="med" len="med"/>
                      <a:tailEnd type="none" w="med" len="med"/>
                    </a:lnL>
                    <a:lnR w="9525" cap="flat" cmpd="sng" algn="ctr">
                      <a:solidFill>
                        <a:srgbClr val="B7B8B8"/>
                      </a:solidFill>
                      <a:prstDash val="solid"/>
                      <a:round/>
                      <a:headEnd type="none" w="med" len="med"/>
                      <a:tailEnd type="none" w="med" len="med"/>
                    </a:lnR>
                    <a:lnT w="9525" cap="flat" cmpd="sng" algn="ctr">
                      <a:solidFill>
                        <a:srgbClr val="B7B8B8"/>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D7D8D9"/>
                    </a:solidFill>
                  </a:tcPr>
                </a:tc>
                <a:tc>
                  <a:txBody>
                    <a:bodyPr/>
                    <a:lstStyle/>
                    <a:p>
                      <a:pPr algn="ctr" fontAlgn="t"/>
                      <a:r>
                        <a:rPr lang="zh-CN" altLang="en-US" sz="2400" b="1">
                          <a:effectLst/>
                          <a:latin typeface="微软雅黑" panose="020B0503020204020204" pitchFamily="34" charset="-122"/>
                          <a:ea typeface="微软雅黑" panose="020B0503020204020204" pitchFamily="34" charset="-122"/>
                        </a:rPr>
                        <a:t>具体案例</a:t>
                      </a:r>
                      <a:endParaRPr lang="zh-CN" altLang="en-US" sz="2400">
                        <a:effectLst/>
                        <a:latin typeface="微软雅黑" panose="020B0503020204020204" pitchFamily="34" charset="-122"/>
                        <a:ea typeface="微软雅黑" panose="020B0503020204020204" pitchFamily="34" charset="-122"/>
                      </a:endParaRPr>
                    </a:p>
                  </a:txBody>
                  <a:tcPr marL="0" marR="0" marT="33679" marB="33679" anchor="ctr">
                    <a:lnL w="9525" cap="flat" cmpd="sng" algn="ctr">
                      <a:solidFill>
                        <a:srgbClr val="B7B8B8"/>
                      </a:solidFill>
                      <a:prstDash val="solid"/>
                      <a:round/>
                      <a:headEnd type="none" w="med" len="med"/>
                      <a:tailEnd type="none" w="med" len="med"/>
                    </a:lnL>
                    <a:lnR w="9525" cap="flat" cmpd="sng" algn="ctr">
                      <a:solidFill>
                        <a:srgbClr val="B7B8B8"/>
                      </a:solidFill>
                      <a:prstDash val="solid"/>
                      <a:round/>
                      <a:headEnd type="none" w="med" len="med"/>
                      <a:tailEnd type="none" w="med" len="med"/>
                    </a:lnR>
                    <a:lnT w="9525" cap="flat" cmpd="sng" algn="ctr">
                      <a:solidFill>
                        <a:srgbClr val="B7B8B8"/>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D7D8D9"/>
                    </a:solidFill>
                  </a:tcPr>
                </a:tc>
              </a:tr>
              <a:tr h="1020071">
                <a:tc>
                  <a:txBody>
                    <a:bodyPr/>
                    <a:lstStyle/>
                    <a:p>
                      <a:pPr algn="ctr" fontAlgn="ctr"/>
                      <a:r>
                        <a:rPr lang="en-US" altLang="zh-CN" sz="2400">
                          <a:effectLst/>
                          <a:latin typeface="微软雅黑" panose="020B0503020204020204" pitchFamily="34" charset="-122"/>
                          <a:ea typeface="微软雅黑" panose="020B0503020204020204" pitchFamily="34" charset="-122"/>
                        </a:rPr>
                        <a:t>1.</a:t>
                      </a:r>
                      <a:r>
                        <a:rPr lang="zh-CN" altLang="en-US" sz="2400">
                          <a:effectLst/>
                          <a:latin typeface="微软雅黑" panose="020B0503020204020204" pitchFamily="34" charset="-122"/>
                          <a:ea typeface="微软雅黑" panose="020B0503020204020204" pitchFamily="34" charset="-122"/>
                        </a:rPr>
                        <a:t>经济预测</a:t>
                      </a:r>
                    </a:p>
                  </a:txBody>
                  <a:tcPr marL="0" marR="0" marT="38100" marB="3810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fontAlgn="t"/>
                      <a:r>
                        <a:rPr lang="zh-CN" altLang="en-US" sz="2400">
                          <a:effectLst/>
                          <a:latin typeface="微软雅黑" panose="020B0503020204020204" pitchFamily="34" charset="-122"/>
                          <a:ea typeface="微软雅黑" panose="020B0503020204020204" pitchFamily="34" charset="-122"/>
                        </a:rPr>
                        <a:t>● 各省</a:t>
                      </a:r>
                      <a:r>
                        <a:rPr lang="en-US" altLang="zh-CN" sz="2400">
                          <a:effectLst/>
                          <a:latin typeface="微软雅黑" panose="020B0503020204020204" pitchFamily="34" charset="-122"/>
                          <a:ea typeface="微软雅黑" panose="020B0503020204020204" pitchFamily="34" charset="-122"/>
                        </a:rPr>
                        <a:t>GDP</a:t>
                      </a:r>
                      <a:r>
                        <a:rPr lang="zh-CN" altLang="en-US" sz="2400">
                          <a:effectLst/>
                          <a:latin typeface="微软雅黑" panose="020B0503020204020204" pitchFamily="34" charset="-122"/>
                          <a:ea typeface="微软雅黑" panose="020B0503020204020204" pitchFamily="34" charset="-122"/>
                        </a:rPr>
                        <a:t>未来走势预测模型</a:t>
                      </a:r>
                    </a:p>
                    <a:p>
                      <a:pPr fontAlgn="t"/>
                      <a:r>
                        <a:rPr lang="zh-CN" altLang="en-US" sz="2400">
                          <a:effectLst/>
                          <a:latin typeface="微软雅黑" panose="020B0503020204020204" pitchFamily="34" charset="-122"/>
                          <a:ea typeface="微软雅黑" panose="020B0503020204020204" pitchFamily="34" charset="-122"/>
                        </a:rPr>
                        <a:t>● 收入预测模型</a:t>
                      </a:r>
                    </a:p>
                  </a:txBody>
                  <a:tcPr marL="0" marR="0" marT="38100" marB="3810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r>
              <a:tr h="1020071">
                <a:tc>
                  <a:txBody>
                    <a:bodyPr/>
                    <a:lstStyle/>
                    <a:p>
                      <a:pPr algn="ctr" fontAlgn="ctr"/>
                      <a:r>
                        <a:rPr lang="en-US" altLang="zh-CN" sz="2400">
                          <a:effectLst/>
                          <a:latin typeface="微软雅黑" panose="020B0503020204020204" pitchFamily="34" charset="-122"/>
                          <a:ea typeface="微软雅黑" panose="020B0503020204020204" pitchFamily="34" charset="-122"/>
                        </a:rPr>
                        <a:t>2.</a:t>
                      </a:r>
                      <a:r>
                        <a:rPr lang="zh-CN" altLang="en-US" sz="2400">
                          <a:effectLst/>
                          <a:latin typeface="微软雅黑" panose="020B0503020204020204" pitchFamily="34" charset="-122"/>
                          <a:ea typeface="微软雅黑" panose="020B0503020204020204" pitchFamily="34" charset="-122"/>
                        </a:rPr>
                        <a:t>人口分析</a:t>
                      </a:r>
                    </a:p>
                  </a:txBody>
                  <a:tcPr marL="0" marR="0" marT="38100" marB="3810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fontAlgn="t"/>
                      <a:r>
                        <a:rPr lang="zh-CN" altLang="en-US" sz="2400">
                          <a:effectLst/>
                          <a:latin typeface="微软雅黑" panose="020B0503020204020204" pitchFamily="34" charset="-122"/>
                          <a:ea typeface="微软雅黑" panose="020B0503020204020204" pitchFamily="34" charset="-122"/>
                        </a:rPr>
                        <a:t>● 人口增长预测模型</a:t>
                      </a:r>
                    </a:p>
                    <a:p>
                      <a:pPr fontAlgn="t"/>
                      <a:r>
                        <a:rPr lang="zh-CN" altLang="en-US" sz="2400">
                          <a:effectLst/>
                          <a:latin typeface="微软雅黑" panose="020B0503020204020204" pitchFamily="34" charset="-122"/>
                          <a:ea typeface="微软雅黑" panose="020B0503020204020204" pitchFamily="34" charset="-122"/>
                        </a:rPr>
                        <a:t>● 出生率与死亡率预测模型</a:t>
                      </a:r>
                    </a:p>
                  </a:txBody>
                  <a:tcPr marL="0" marR="0" marT="38100" marB="3810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r>
              <a:tr h="1020071">
                <a:tc>
                  <a:txBody>
                    <a:bodyPr/>
                    <a:lstStyle/>
                    <a:p>
                      <a:pPr algn="ctr" fontAlgn="ctr"/>
                      <a:r>
                        <a:rPr lang="en-US" altLang="zh-CN" sz="2400">
                          <a:effectLst/>
                          <a:latin typeface="微软雅黑" panose="020B0503020204020204" pitchFamily="34" charset="-122"/>
                          <a:ea typeface="微软雅黑" panose="020B0503020204020204" pitchFamily="34" charset="-122"/>
                        </a:rPr>
                        <a:t>3.</a:t>
                      </a:r>
                      <a:r>
                        <a:rPr lang="zh-CN" altLang="en-US" sz="2400">
                          <a:effectLst/>
                          <a:latin typeface="微软雅黑" panose="020B0503020204020204" pitchFamily="34" charset="-122"/>
                          <a:ea typeface="微软雅黑" panose="020B0503020204020204" pitchFamily="34" charset="-122"/>
                        </a:rPr>
                        <a:t>社会治安</a:t>
                      </a:r>
                    </a:p>
                  </a:txBody>
                  <a:tcPr marL="0" marR="0" marT="38100" marB="3810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fontAlgn="t"/>
                      <a:r>
                        <a:rPr lang="zh-CN" altLang="en-US" sz="2400" dirty="0">
                          <a:effectLst/>
                          <a:latin typeface="微软雅黑" panose="020B0503020204020204" pitchFamily="34" charset="-122"/>
                          <a:ea typeface="微软雅黑" panose="020B0503020204020204" pitchFamily="34" charset="-122"/>
                        </a:rPr>
                        <a:t>● 智能安检系统</a:t>
                      </a:r>
                    </a:p>
                    <a:p>
                      <a:pPr fontAlgn="t"/>
                      <a:r>
                        <a:rPr lang="zh-CN" altLang="en-US" sz="2400" dirty="0">
                          <a:effectLst/>
                          <a:latin typeface="微软雅黑" panose="020B0503020204020204" pitchFamily="34" charset="-122"/>
                          <a:ea typeface="微软雅黑" panose="020B0503020204020204" pitchFamily="34" charset="-122"/>
                        </a:rPr>
                        <a:t>● 公安人脸识别</a:t>
                      </a:r>
                    </a:p>
                  </a:txBody>
                  <a:tcPr marL="0" marR="0" marT="38100" marB="3810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60099898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4887</TotalTime>
  <Words>4566</Words>
  <Application>Microsoft Office PowerPoint</Application>
  <PresentationFormat>自定义</PresentationFormat>
  <Paragraphs>500</Paragraphs>
  <Slides>64</Slides>
  <Notes>0</Notes>
  <HiddenSlides>0</HiddenSlides>
  <MMClips>0</MMClips>
  <ScaleCrop>false</ScaleCrop>
  <HeadingPairs>
    <vt:vector size="4" baseType="variant">
      <vt:variant>
        <vt:lpstr>主题</vt:lpstr>
      </vt:variant>
      <vt:variant>
        <vt:i4>1</vt:i4>
      </vt:variant>
      <vt:variant>
        <vt:lpstr>幻灯片标题</vt:lpstr>
      </vt:variant>
      <vt:variant>
        <vt:i4>64</vt:i4>
      </vt:variant>
    </vt:vector>
  </HeadingPairs>
  <TitlesOfParts>
    <vt:vector size="65" baseType="lpstr">
      <vt:lpstr>Office 主题​​</vt:lpstr>
      <vt:lpstr>PowerPoint 演示文稿</vt:lpstr>
      <vt:lpstr>PowerPoint 演示文稿</vt:lpstr>
      <vt:lpstr>1.1 大数据分析与机器学习概述</vt:lpstr>
      <vt:lpstr>1.1 大数据分析与机器学习概述</vt:lpstr>
      <vt:lpstr>1.1 大数据分析与机器学习概述</vt:lpstr>
      <vt:lpstr>1.1 大数据分析与机器学习概述</vt:lpstr>
      <vt:lpstr>1.1 大数据分析与机器学习概述</vt:lpstr>
      <vt:lpstr>1.1 大数据分析与机器学习概述</vt:lpstr>
      <vt:lpstr>1.1 大数据分析与机器学习概述</vt:lpstr>
      <vt:lpstr>1.1 大数据分析与机器学习概述</vt:lpstr>
      <vt:lpstr>1.1 大数据分析与机器学习概述</vt:lpstr>
      <vt:lpstr>1.1 大数据分析与机器学习概述</vt:lpstr>
      <vt:lpstr>1.1 大数据分析与机器学习概述</vt:lpstr>
      <vt:lpstr>PowerPoint 演示文稿</vt:lpstr>
      <vt:lpstr>1.1 大数据分析与机器学习概述</vt:lpstr>
      <vt:lpstr>PowerPoint 演示文稿</vt:lpstr>
      <vt:lpstr>1.1 大数据分析与机器学习概述</vt:lpstr>
      <vt:lpstr>1.1 大数据分析与机器学习概述</vt:lpstr>
      <vt:lpstr>1.1 大数据分析与机器学习概述</vt:lpstr>
      <vt:lpstr>1.2 Python环境部署</vt:lpstr>
      <vt:lpstr>1.2 Python环境部署</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Yutao Wang</dc:creator>
  <cp:lastModifiedBy>李玉雷</cp:lastModifiedBy>
  <cp:revision>141</cp:revision>
  <dcterms:created xsi:type="dcterms:W3CDTF">2020-01-08T06:45:46Z</dcterms:created>
  <dcterms:modified xsi:type="dcterms:W3CDTF">2020-03-27T01:54:23Z</dcterms:modified>
</cp:coreProperties>
</file>