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1" r:id="rId54"/>
    <p:sldId id="308" r:id="rId55"/>
    <p:sldId id="309" r:id="rId56"/>
    <p:sldId id="31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7" r:id="rId72"/>
    <p:sldId id="333" r:id="rId73"/>
    <p:sldId id="328" r:id="rId74"/>
    <p:sldId id="332"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4" autoAdjust="0"/>
  </p:normalViewPr>
  <p:slideViewPr>
    <p:cSldViewPr snapToGrid="0">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2E86E7F-B078-4D31-AF6E-03C27CB9C78B}"/>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5" name="页脚占位符 4">
            <a:extLst>
              <a:ext uri="{FF2B5EF4-FFF2-40B4-BE49-F238E27FC236}">
                <a16:creationId xmlns:a16="http://schemas.microsoft.com/office/drawing/2014/main" xmlns=""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B514B75-0FE9-4C37-AABD-3BC5B8812861}"/>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5" name="页脚占位符 4">
            <a:extLst>
              <a:ext uri="{FF2B5EF4-FFF2-40B4-BE49-F238E27FC236}">
                <a16:creationId xmlns:a16="http://schemas.microsoft.com/office/drawing/2014/main" xmlns=""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25C5FD-32FD-4733-992B-8AA1577417AB}"/>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5" name="页脚占位符 4">
            <a:extLst>
              <a:ext uri="{FF2B5EF4-FFF2-40B4-BE49-F238E27FC236}">
                <a16:creationId xmlns:a16="http://schemas.microsoft.com/office/drawing/2014/main" xmlns=""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1A23B20-500B-44A2-913E-0F8B76761527}"/>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5" name="页脚占位符 4">
            <a:extLst>
              <a:ext uri="{FF2B5EF4-FFF2-40B4-BE49-F238E27FC236}">
                <a16:creationId xmlns:a16="http://schemas.microsoft.com/office/drawing/2014/main" xmlns=""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46C6D81-704E-4608-9088-DC94112470BF}"/>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5" name="页脚占位符 4">
            <a:extLst>
              <a:ext uri="{FF2B5EF4-FFF2-40B4-BE49-F238E27FC236}">
                <a16:creationId xmlns:a16="http://schemas.microsoft.com/office/drawing/2014/main" xmlns=""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6F23E878-28F5-459D-8388-31D4A58DCF91}"/>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6" name="页脚占位符 5">
            <a:extLst>
              <a:ext uri="{FF2B5EF4-FFF2-40B4-BE49-F238E27FC236}">
                <a16:creationId xmlns:a16="http://schemas.microsoft.com/office/drawing/2014/main" xmlns=""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71909DFE-0279-4AC0-9890-D6A21AA2BBDD}"/>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8" name="页脚占位符 7">
            <a:extLst>
              <a:ext uri="{FF2B5EF4-FFF2-40B4-BE49-F238E27FC236}">
                <a16:creationId xmlns:a16="http://schemas.microsoft.com/office/drawing/2014/main" xmlns=""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3A6D659-EB16-48AE-A19B-76E995380113}"/>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4" name="页脚占位符 3">
            <a:extLst>
              <a:ext uri="{FF2B5EF4-FFF2-40B4-BE49-F238E27FC236}">
                <a16:creationId xmlns:a16="http://schemas.microsoft.com/office/drawing/2014/main" xmlns=""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6F953D8-F1BE-4363-BD5B-0104B28D3095}"/>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3" name="页脚占位符 2">
            <a:extLst>
              <a:ext uri="{FF2B5EF4-FFF2-40B4-BE49-F238E27FC236}">
                <a16:creationId xmlns:a16="http://schemas.microsoft.com/office/drawing/2014/main" xmlns=""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E87EFB3-AFCB-40D9-94DA-40BF57F7EBAD}"/>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6" name="页脚占位符 5">
            <a:extLst>
              <a:ext uri="{FF2B5EF4-FFF2-40B4-BE49-F238E27FC236}">
                <a16:creationId xmlns:a16="http://schemas.microsoft.com/office/drawing/2014/main" xmlns=""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C0D1224-299B-4F96-9B57-718D431FF7D9}"/>
              </a:ext>
            </a:extLst>
          </p:cNvPr>
          <p:cNvSpPr>
            <a:spLocks noGrp="1"/>
          </p:cNvSpPr>
          <p:nvPr>
            <p:ph type="dt" sz="half" idx="10"/>
          </p:nvPr>
        </p:nvSpPr>
        <p:spPr/>
        <p:txBody>
          <a:bodyPr/>
          <a:lstStyle/>
          <a:p>
            <a:fld id="{9785F0B7-F72B-414A-B384-27F7E34A933A}" type="datetimeFigureOut">
              <a:rPr lang="zh-CN" altLang="en-US" smtClean="0"/>
              <a:t>2020/3/22</a:t>
            </a:fld>
            <a:endParaRPr lang="zh-CN" altLang="en-US"/>
          </a:p>
        </p:txBody>
      </p:sp>
      <p:sp>
        <p:nvSpPr>
          <p:cNvPr id="6" name="页脚占位符 5">
            <a:extLst>
              <a:ext uri="{FF2B5EF4-FFF2-40B4-BE49-F238E27FC236}">
                <a16:creationId xmlns:a16="http://schemas.microsoft.com/office/drawing/2014/main" xmlns=""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2020/3/22</a:t>
            </a:fld>
            <a:endParaRPr lang="zh-CN" altLang="en-US"/>
          </a:p>
        </p:txBody>
      </p:sp>
      <p:sp>
        <p:nvSpPr>
          <p:cNvPr id="5" name="页脚占位符 4">
            <a:extLst>
              <a:ext uri="{FF2B5EF4-FFF2-40B4-BE49-F238E27FC236}">
                <a16:creationId xmlns:a16="http://schemas.microsoft.com/office/drawing/2014/main" xmlns=""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xgboost.readthedocs.io/"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s://lightgbm.readthedocs.io/"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10.2.2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提取</a:t>
            </a:r>
            <a:r>
              <a:rPr lang="zh-CN" altLang="en-US" sz="2400" dirty="0">
                <a:latin typeface="微软雅黑" panose="020B0503020204020204" pitchFamily="34" charset="-122"/>
                <a:ea typeface="微软雅黑" panose="020B0503020204020204" pitchFamily="34" charset="-122"/>
              </a:rPr>
              <a:t>特征变量和目标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训练集和测试集</a:t>
            </a:r>
            <a:endParaRPr lang="en-US" altLang="zh-CN" sz="2400" dirty="0" smtClean="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024" y="2757513"/>
            <a:ext cx="3961947" cy="907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190" y="4619169"/>
            <a:ext cx="6741617" cy="112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280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10.2.2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训练及搭建</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274" y="3105329"/>
            <a:ext cx="6405452" cy="1132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300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420" y="3072672"/>
            <a:ext cx="4967160" cy="1528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848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所有测试集数据的预测准确度，可以使用如下代码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XGBClassifier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自带的</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函数来查看模型预测的准确度评分，代码</a:t>
            </a:r>
            <a:r>
              <a:rPr lang="zh-CN" altLang="en-US" sz="2400" dirty="0" smtClean="0">
                <a:latin typeface="微软雅黑" panose="020B0503020204020204" pitchFamily="34" charset="-122"/>
                <a:ea typeface="微软雅黑" panose="020B0503020204020204" pitchFamily="34" charset="-122"/>
              </a:rPr>
              <a:t>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两个代码的结果为</a:t>
            </a:r>
            <a:r>
              <a:rPr lang="en-US" altLang="zh-CN" sz="2400" dirty="0" smtClean="0">
                <a:latin typeface="微软雅黑" panose="020B0503020204020204" pitchFamily="34" charset="-122"/>
                <a:ea typeface="微软雅黑" panose="020B0503020204020204" pitchFamily="34" charset="-122"/>
              </a:rPr>
              <a:t>0.875</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890" y="2820259"/>
            <a:ext cx="4978220" cy="764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673" y="4705391"/>
            <a:ext cx="3548653" cy="617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93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t>代码绘制</a:t>
            </a:r>
            <a:r>
              <a:rPr lang="en-US" altLang="zh-CN" sz="2400" dirty="0"/>
              <a:t>ROC</a:t>
            </a:r>
            <a:r>
              <a:rPr lang="zh-CN" altLang="en-US" sz="2400" dirty="0"/>
              <a:t>曲线来评估模型预测的效果：</a:t>
            </a:r>
            <a:endParaRPr lang="en-US" altLang="zh-CN" sz="2400" dirty="0" smtClean="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12" y="3156176"/>
            <a:ext cx="6629376" cy="2533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9064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ROC</a:t>
            </a:r>
            <a:r>
              <a:rPr lang="zh-CN" altLang="en-US" sz="2400" dirty="0" smtClean="0">
                <a:latin typeface="微软雅黑" panose="020B0503020204020204" pitchFamily="34" charset="-122"/>
                <a:ea typeface="微软雅黑" panose="020B0503020204020204" pitchFamily="34" charset="-122"/>
              </a:rPr>
              <a:t>曲线</a:t>
            </a:r>
            <a:r>
              <a:rPr lang="zh-CN" altLang="en-US" sz="2400" dirty="0">
                <a:latin typeface="微软雅黑" panose="020B0503020204020204" pitchFamily="34" charset="-122"/>
                <a:ea typeface="微软雅黑" panose="020B0503020204020204" pitchFamily="34" charset="-122"/>
              </a:rPr>
              <a:t>结果如下图所示：</a:t>
            </a:r>
            <a:endParaRPr lang="en-US" altLang="zh-CN" sz="2400" dirty="0" smtClean="0">
              <a:latin typeface="微软雅黑" panose="020B0503020204020204" pitchFamily="34" charset="-122"/>
              <a:ea typeface="微软雅黑" panose="020B0503020204020204" pitchFamily="34" charset="-122"/>
            </a:endParaRPr>
          </a:p>
        </p:txBody>
      </p:sp>
      <p:pic>
        <p:nvPicPr>
          <p:cNvPr id="10242" name="Picture 2" descr="https://uploader.shimo.im/f/KgkX4dBBQ0UosRrF.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330" y="2703340"/>
            <a:ext cx="5345339" cy="356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39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我们可以通过查看各个特征的特征重要性</a:t>
            </a:r>
            <a:r>
              <a:rPr lang="en-US" altLang="zh-CN" sz="2400" dirty="0">
                <a:latin typeface="微软雅黑" panose="020B0503020204020204" pitchFamily="34" charset="-122"/>
                <a:ea typeface="微软雅黑" panose="020B0503020204020204" pitchFamily="34" charset="-122"/>
              </a:rPr>
              <a:t>(feature importance)</a:t>
            </a:r>
            <a:r>
              <a:rPr lang="zh-CN" altLang="en-US" sz="2400" dirty="0">
                <a:latin typeface="微软雅黑" panose="020B0503020204020204" pitchFamily="34" charset="-122"/>
                <a:ea typeface="微软雅黑" panose="020B0503020204020204" pitchFamily="34" charset="-122"/>
              </a:rPr>
              <a:t>来得出信用卡欺诈行为判断中最重要的特征变量：</a:t>
            </a:r>
            <a:endParaRPr lang="en-US" altLang="zh-CN" sz="2400" dirty="0" smtClean="0">
              <a:latin typeface="微软雅黑" panose="020B0503020204020204" pitchFamily="34" charset="-122"/>
              <a:ea typeface="微软雅黑" panose="020B0503020204020204" pitchFamily="34" charset="-122"/>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623" y="3290387"/>
            <a:ext cx="6082753" cy="2457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094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获取结果如下所示：</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705385945"/>
              </p:ext>
            </p:extLst>
          </p:nvPr>
        </p:nvGraphicFramePr>
        <p:xfrm>
          <a:off x="2552700" y="3097779"/>
          <a:ext cx="7086600" cy="2651760"/>
        </p:xfrm>
        <a:graphic>
          <a:graphicData uri="http://schemas.openxmlformats.org/drawingml/2006/table">
            <a:tbl>
              <a:tblPr>
                <a:tableStyleId>{5940675A-B579-460E-94D1-54222C63F5DA}</a:tableStyleId>
              </a:tblPr>
              <a:tblGrid>
                <a:gridCol w="2362200"/>
                <a:gridCol w="2362200"/>
                <a:gridCol w="2362200"/>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特征</a:t>
                      </a:r>
                      <a:r>
                        <a:rPr lang="zh-CN" altLang="en-US" sz="2400" dirty="0">
                          <a:effectLst/>
                          <a:latin typeface="微软雅黑" panose="020B0503020204020204" pitchFamily="34" charset="-122"/>
                          <a:ea typeface="微软雅黑" panose="020B0503020204020204" pitchFamily="34" charset="-122"/>
                        </a:rPr>
                        <a:t>名称</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特征重要性</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支付失败次数</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0.259016</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换设备次数</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0.255738</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换</a:t>
                      </a:r>
                      <a:r>
                        <a:rPr lang="en-US" sz="2400">
                          <a:effectLst/>
                          <a:latin typeface="微软雅黑" panose="020B0503020204020204" pitchFamily="34" charset="-122"/>
                          <a:ea typeface="微软雅黑" panose="020B0503020204020204" pitchFamily="34" charset="-122"/>
                        </a:rPr>
                        <a:t>IP</a:t>
                      </a:r>
                      <a:r>
                        <a:rPr lang="zh-CN" altLang="en-US" sz="2400">
                          <a:effectLst/>
                          <a:latin typeface="微软雅黑" panose="020B0503020204020204" pitchFamily="34" charset="-122"/>
                          <a:ea typeface="微软雅黑" panose="020B0503020204020204" pitchFamily="34" charset="-122"/>
                        </a:rPr>
                        <a:t>国次数</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0.255738</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换</a:t>
                      </a:r>
                      <a:r>
                        <a:rPr lang="en-US" sz="2400">
                          <a:effectLst/>
                          <a:latin typeface="微软雅黑" panose="020B0503020204020204" pitchFamily="34" charset="-122"/>
                          <a:ea typeface="微软雅黑" panose="020B0503020204020204" pitchFamily="34" charset="-122"/>
                        </a:rPr>
                        <a:t>IP</a:t>
                      </a:r>
                      <a:r>
                        <a:rPr lang="zh-CN" altLang="en-US" sz="2400">
                          <a:effectLst/>
                          <a:latin typeface="微软雅黑" panose="020B0503020204020204" pitchFamily="34" charset="-122"/>
                          <a:ea typeface="微软雅黑" panose="020B0503020204020204" pitchFamily="34" charset="-122"/>
                        </a:rPr>
                        <a:t>次数</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0.183607</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交易金额</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0.045902</a:t>
                      </a:r>
                    </a:p>
                  </a:txBody>
                  <a:tcPr marL="0" marR="0" marT="38100" marB="38100"/>
                </a:tc>
              </a:tr>
            </a:tbl>
          </a:graphicData>
        </a:graphic>
      </p:graphicFrame>
    </p:spTree>
    <p:extLst>
      <p:ext uri="{BB962C8B-B14F-4D97-AF65-F5344CB8AC3E}">
        <p14:creationId xmlns:p14="http://schemas.microsoft.com/office/powerpoint/2010/main" val="391501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10.2.4 </a:t>
            </a:r>
            <a:r>
              <a:rPr lang="zh-CN" altLang="en-US" sz="2400" b="1" dirty="0">
                <a:latin typeface="微软雅黑" panose="020B0503020204020204" pitchFamily="34" charset="-122"/>
                <a:ea typeface="微软雅黑" panose="020B0503020204020204" pitchFamily="34" charset="-122"/>
              </a:rPr>
              <a:t>模型参数调</a:t>
            </a:r>
            <a:r>
              <a:rPr lang="zh-CN" altLang="en-US" sz="2400" b="1" dirty="0" smtClean="0">
                <a:latin typeface="微软雅黑" panose="020B0503020204020204" pitchFamily="34" charset="-122"/>
                <a:ea typeface="微软雅黑" panose="020B0503020204020204" pitchFamily="34" charset="-122"/>
              </a:rPr>
              <a:t>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首先介绍下</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分类模型常见参数，如下所示：</a:t>
            </a:r>
          </a:p>
          <a:p>
            <a:r>
              <a:rPr lang="en-US" altLang="zh-CN" sz="2400" b="1" dirty="0">
                <a:latin typeface="微软雅黑" panose="020B0503020204020204" pitchFamily="34" charset="-122"/>
                <a:ea typeface="微软雅黑" panose="020B0503020204020204" pitchFamily="34" charset="-122"/>
              </a:rPr>
              <a:t>1.max_depth</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弱学习器决策树的最大深度，默认为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2.n_estimators</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弱学习器的个数，或者叫作弱学习器的最大迭代次数，默认为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3.learning_rate</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学习率，也称之为每个弱学习器的权重缩减系数，取值范围为</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，取值较小意味着达到一定的学习效果，需要更多迭代次数和更多的弱学习器，默认为</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。通常我们用学习率和弱学习器的最大迭代次数一起来决定算法的拟合效果，所以这两个参数</a:t>
            </a:r>
            <a:r>
              <a:rPr lang="en-US" altLang="zh-CN" sz="2400" dirty="0" err="1">
                <a:latin typeface="微软雅黑" panose="020B0503020204020204" pitchFamily="34" charset="-122"/>
                <a:ea typeface="微软雅黑" panose="020B0503020204020204" pitchFamily="34" charset="-122"/>
              </a:rPr>
              <a:t>n_estimators</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learning_rate</a:t>
            </a:r>
            <a:r>
              <a:rPr lang="zh-CN" altLang="en-US" sz="2400" dirty="0">
                <a:latin typeface="微软雅黑" panose="020B0503020204020204" pitchFamily="34" charset="-122"/>
                <a:ea typeface="微软雅黑" panose="020B0503020204020204" pitchFamily="34" charset="-122"/>
              </a:rPr>
              <a:t>要一起调参</a:t>
            </a:r>
          </a:p>
          <a:p>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4592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10.2.4 </a:t>
            </a:r>
            <a:r>
              <a:rPr lang="zh-CN" altLang="en-US" sz="2400" b="1" dirty="0">
                <a:latin typeface="微软雅黑" panose="020B0503020204020204" pitchFamily="34" charset="-122"/>
                <a:ea typeface="微软雅黑" panose="020B0503020204020204" pitchFamily="34" charset="-122"/>
              </a:rPr>
              <a:t>模型参数调</a:t>
            </a:r>
            <a:r>
              <a:rPr lang="zh-CN" altLang="en-US" sz="2400" b="1" dirty="0" smtClean="0">
                <a:latin typeface="微软雅黑" panose="020B0503020204020204" pitchFamily="34" charset="-122"/>
                <a:ea typeface="微软雅黑" panose="020B0503020204020204" pitchFamily="34" charset="-122"/>
              </a:rPr>
              <a:t>优</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GridSearchCV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网格搜索交叉验证的方法对上方的</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模型进行参数调优，代码如下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最优值如下：</a:t>
            </a:r>
            <a:endParaRPr lang="en-US" altLang="zh-CN" sz="2400" b="1" dirty="0">
              <a:latin typeface="微软雅黑" panose="020B0503020204020204" pitchFamily="34" charset="-122"/>
              <a:ea typeface="微软雅黑" panose="020B0503020204020204" pitchFamily="34" charset="-122"/>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1" y="3072672"/>
            <a:ext cx="8354518" cy="2442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274" y="5649502"/>
            <a:ext cx="7389985" cy="562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31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33548" y="526312"/>
            <a:ext cx="9724906" cy="1938992"/>
          </a:xfrm>
          <a:prstGeom prst="rect">
            <a:avLst/>
          </a:prstGeom>
        </p:spPr>
        <p:txBody>
          <a:bodyPr wrap="none">
            <a:spAutoFit/>
          </a:bodyPr>
          <a:lstStyle/>
          <a:p>
            <a:pPr algn="ctr"/>
            <a:r>
              <a:rPr lang="zh-CN" altLang="en-US" sz="6000" b="1" dirty="0">
                <a:latin typeface="微软雅黑" panose="020B0503020204020204" pitchFamily="34" charset="-122"/>
                <a:ea typeface="微软雅黑" panose="020B0503020204020204" pitchFamily="34" charset="-122"/>
              </a:rPr>
              <a:t>第十章 机器学习神器</a:t>
            </a:r>
            <a:r>
              <a:rPr lang="zh-CN" altLang="en-US" sz="6000" b="1" dirty="0" smtClean="0">
                <a:latin typeface="微软雅黑" panose="020B0503020204020204" pitchFamily="34" charset="-122"/>
                <a:ea typeface="微软雅黑" panose="020B0503020204020204" pitchFamily="34" charset="-122"/>
              </a:rPr>
              <a:t>：</a:t>
            </a:r>
            <a:endParaRPr lang="en-US" altLang="zh-CN" sz="6000" b="1" dirty="0" smtClean="0">
              <a:latin typeface="微软雅黑" panose="020B0503020204020204" pitchFamily="34" charset="-122"/>
              <a:ea typeface="微软雅黑" panose="020B0503020204020204" pitchFamily="34" charset="-122"/>
            </a:endParaRPr>
          </a:p>
          <a:p>
            <a:pPr algn="ctr"/>
            <a:r>
              <a:rPr lang="en-US" altLang="zh-CN" sz="6000" b="1" dirty="0" err="1" smtClean="0">
                <a:latin typeface="微软雅黑" panose="020B0503020204020204" pitchFamily="34" charset="-122"/>
                <a:ea typeface="微软雅黑" panose="020B0503020204020204" pitchFamily="34" charset="-122"/>
              </a:rPr>
              <a:t>XGBoost</a:t>
            </a:r>
            <a:r>
              <a:rPr lang="zh-CN" altLang="en-US" sz="6000" b="1" dirty="0">
                <a:latin typeface="微软雅黑" panose="020B0503020204020204" pitchFamily="34" charset="-122"/>
                <a:ea typeface="微软雅黑" panose="020B0503020204020204" pitchFamily="34" charset="-122"/>
              </a:rPr>
              <a:t>与</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模型</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696483"/>
            <a:ext cx="10515600" cy="351563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b="1" dirty="0">
                <a:latin typeface="微软雅黑" panose="020B0503020204020204" pitchFamily="34" charset="-122"/>
                <a:ea typeface="微软雅黑" panose="020B0503020204020204" pitchFamily="34" charset="-122"/>
              </a:rPr>
              <a:t>10.1 </a:t>
            </a:r>
            <a:r>
              <a:rPr lang="en-US" altLang="zh-CN" b="1" dirty="0" err="1">
                <a:latin typeface="微软雅黑" panose="020B0503020204020204" pitchFamily="34" charset="-122"/>
                <a:ea typeface="微软雅黑" panose="020B0503020204020204" pitchFamily="34" charset="-122"/>
              </a:rPr>
              <a:t>XGBoost</a:t>
            </a:r>
            <a:r>
              <a:rPr lang="zh-CN" altLang="en-US" b="1" dirty="0">
                <a:latin typeface="微软雅黑" panose="020B0503020204020204" pitchFamily="34" charset="-122"/>
                <a:ea typeface="微软雅黑" panose="020B0503020204020204" pitchFamily="34" charset="-122"/>
              </a:rPr>
              <a:t>算法</a:t>
            </a:r>
            <a:r>
              <a:rPr lang="zh-CN" altLang="en-US" b="1" dirty="0" smtClean="0">
                <a:latin typeface="微软雅黑" panose="020B0503020204020204" pitchFamily="34" charset="-122"/>
                <a:ea typeface="微软雅黑" panose="020B0503020204020204" pitchFamily="34" charset="-122"/>
              </a:rPr>
              <a:t>原理</a:t>
            </a:r>
            <a:endParaRPr lang="en-US" altLang="zh-CN" b="1" dirty="0" smtClean="0">
              <a:latin typeface="微软雅黑" panose="020B0503020204020204" pitchFamily="34" charset="-122"/>
              <a:ea typeface="微软雅黑" panose="020B0503020204020204" pitchFamily="34" charset="-122"/>
            </a:endParaRPr>
          </a:p>
          <a:p>
            <a:pPr algn="l">
              <a:lnSpc>
                <a:spcPct val="150000"/>
              </a:lnSpc>
            </a:pPr>
            <a:r>
              <a:rPr lang="en-US" altLang="zh-CN" b="1" dirty="0">
                <a:latin typeface="微软雅黑" panose="020B0503020204020204" pitchFamily="34" charset="-122"/>
                <a:ea typeface="微软雅黑" panose="020B0503020204020204" pitchFamily="34" charset="-122"/>
              </a:rPr>
              <a:t>10.2 </a:t>
            </a:r>
            <a:r>
              <a:rPr lang="en-US" altLang="zh-CN" b="1" dirty="0" err="1">
                <a:latin typeface="微软雅黑" panose="020B0503020204020204" pitchFamily="34" charset="-122"/>
                <a:ea typeface="微软雅黑" panose="020B0503020204020204" pitchFamily="34" charset="-122"/>
              </a:rPr>
              <a:t>XGBoost</a:t>
            </a:r>
            <a:r>
              <a:rPr lang="zh-CN" altLang="en-US" b="1" dirty="0">
                <a:latin typeface="微软雅黑" panose="020B0503020204020204" pitchFamily="34" charset="-122"/>
                <a:ea typeface="微软雅黑" panose="020B0503020204020204" pitchFamily="34" charset="-122"/>
              </a:rPr>
              <a:t>算法案例实战</a:t>
            </a:r>
            <a:r>
              <a:rPr lang="en-US" altLang="zh-CN" b="1" dirty="0">
                <a:latin typeface="微软雅黑" panose="020B0503020204020204" pitchFamily="34" charset="-122"/>
                <a:ea typeface="微软雅黑" panose="020B0503020204020204" pitchFamily="34" charset="-122"/>
              </a:rPr>
              <a:t>1 - </a:t>
            </a:r>
            <a:r>
              <a:rPr lang="zh-CN" altLang="en-US" b="1" dirty="0">
                <a:latin typeface="微软雅黑" panose="020B0503020204020204" pitchFamily="34" charset="-122"/>
                <a:ea typeface="微软雅黑" panose="020B0503020204020204" pitchFamily="34" charset="-122"/>
              </a:rPr>
              <a:t>金融反欺诈</a:t>
            </a:r>
            <a:r>
              <a:rPr lang="zh-CN" altLang="en-US" b="1" dirty="0" smtClean="0">
                <a:latin typeface="微软雅黑" panose="020B0503020204020204" pitchFamily="34" charset="-122"/>
                <a:ea typeface="微软雅黑" panose="020B0503020204020204" pitchFamily="34" charset="-122"/>
              </a:rPr>
              <a:t>模型</a:t>
            </a:r>
            <a:endParaRPr lang="en-US" altLang="zh-CN" b="1" dirty="0" smtClean="0">
              <a:latin typeface="微软雅黑" panose="020B0503020204020204" pitchFamily="34" charset="-122"/>
              <a:ea typeface="微软雅黑" panose="020B0503020204020204" pitchFamily="34" charset="-122"/>
            </a:endParaRPr>
          </a:p>
          <a:p>
            <a:pPr algn="l">
              <a:lnSpc>
                <a:spcPct val="150000"/>
              </a:lnSpc>
            </a:pPr>
            <a:r>
              <a:rPr lang="en-US" altLang="zh-CN" b="1" dirty="0">
                <a:latin typeface="微软雅黑" panose="020B0503020204020204" pitchFamily="34" charset="-122"/>
                <a:ea typeface="微软雅黑" panose="020B0503020204020204" pitchFamily="34" charset="-122"/>
              </a:rPr>
              <a:t>10.3 </a:t>
            </a:r>
            <a:r>
              <a:rPr lang="en-US" altLang="zh-CN" b="1" dirty="0" err="1">
                <a:latin typeface="微软雅黑" panose="020B0503020204020204" pitchFamily="34" charset="-122"/>
                <a:ea typeface="微软雅黑" panose="020B0503020204020204" pitchFamily="34" charset="-122"/>
              </a:rPr>
              <a:t>XGBoost</a:t>
            </a:r>
            <a:r>
              <a:rPr lang="zh-CN" altLang="en-US" b="1" dirty="0">
                <a:latin typeface="微软雅黑" panose="020B0503020204020204" pitchFamily="34" charset="-122"/>
                <a:ea typeface="微软雅黑" panose="020B0503020204020204" pitchFamily="34" charset="-122"/>
              </a:rPr>
              <a:t>算法案例实战</a:t>
            </a:r>
            <a:r>
              <a:rPr lang="en-US" altLang="zh-CN" b="1" dirty="0">
                <a:latin typeface="微软雅黑" panose="020B0503020204020204" pitchFamily="34" charset="-122"/>
                <a:ea typeface="微软雅黑" panose="020B0503020204020204" pitchFamily="34" charset="-122"/>
              </a:rPr>
              <a:t>2 - </a:t>
            </a:r>
            <a:r>
              <a:rPr lang="zh-CN" altLang="en-US" b="1" dirty="0">
                <a:latin typeface="微软雅黑" panose="020B0503020204020204" pitchFamily="34" charset="-122"/>
                <a:ea typeface="微软雅黑" panose="020B0503020204020204" pitchFamily="34" charset="-122"/>
              </a:rPr>
              <a:t>信用评分</a:t>
            </a:r>
            <a:r>
              <a:rPr lang="zh-CN" altLang="en-US" b="1" dirty="0" smtClean="0">
                <a:latin typeface="微软雅黑" panose="020B0503020204020204" pitchFamily="34" charset="-122"/>
                <a:ea typeface="微软雅黑" panose="020B0503020204020204" pitchFamily="34" charset="-122"/>
              </a:rPr>
              <a:t>模型</a:t>
            </a:r>
            <a:endParaRPr lang="en-US" altLang="zh-CN" b="1" dirty="0" smtClean="0">
              <a:latin typeface="微软雅黑" panose="020B0503020204020204" pitchFamily="34" charset="-122"/>
              <a:ea typeface="微软雅黑" panose="020B0503020204020204" pitchFamily="34" charset="-122"/>
            </a:endParaRPr>
          </a:p>
          <a:p>
            <a:pPr algn="l">
              <a:lnSpc>
                <a:spcPct val="150000"/>
              </a:lnSpc>
            </a:pPr>
            <a:r>
              <a:rPr lang="en-US" altLang="zh-CN" b="1" dirty="0">
                <a:latin typeface="微软雅黑" panose="020B0503020204020204" pitchFamily="34" charset="-122"/>
                <a:ea typeface="微软雅黑" panose="020B0503020204020204" pitchFamily="34" charset="-122"/>
              </a:rPr>
              <a:t>10.4 </a:t>
            </a:r>
            <a:r>
              <a:rPr lang="en-US" altLang="zh-CN" b="1" dirty="0" err="1">
                <a:latin typeface="微软雅黑" panose="020B0503020204020204" pitchFamily="34" charset="-122"/>
                <a:ea typeface="微软雅黑" panose="020B0503020204020204" pitchFamily="34" charset="-122"/>
              </a:rPr>
              <a:t>LightGBM</a:t>
            </a:r>
            <a:r>
              <a:rPr lang="zh-CN" altLang="en-US" b="1" dirty="0">
                <a:latin typeface="微软雅黑" panose="020B0503020204020204" pitchFamily="34" charset="-122"/>
                <a:ea typeface="微软雅黑" panose="020B0503020204020204" pitchFamily="34" charset="-122"/>
              </a:rPr>
              <a:t>算法</a:t>
            </a:r>
            <a:r>
              <a:rPr lang="zh-CN" altLang="en-US" b="1" dirty="0" smtClean="0">
                <a:latin typeface="微软雅黑" panose="020B0503020204020204" pitchFamily="34" charset="-122"/>
                <a:ea typeface="微软雅黑" panose="020B0503020204020204" pitchFamily="34" charset="-122"/>
              </a:rPr>
              <a:t>原理</a:t>
            </a:r>
            <a:endParaRPr lang="en-US" altLang="zh-CN" b="1" dirty="0" smtClean="0">
              <a:latin typeface="微软雅黑" panose="020B0503020204020204" pitchFamily="34" charset="-122"/>
              <a:ea typeface="微软雅黑" panose="020B0503020204020204" pitchFamily="34" charset="-122"/>
            </a:endParaRPr>
          </a:p>
          <a:p>
            <a:pPr algn="l">
              <a:lnSpc>
                <a:spcPct val="150000"/>
              </a:lnSpc>
            </a:pPr>
            <a:r>
              <a:rPr lang="en-US" altLang="zh-CN" b="1" dirty="0">
                <a:latin typeface="微软雅黑" panose="020B0503020204020204" pitchFamily="34" charset="-122"/>
                <a:ea typeface="微软雅黑" panose="020B0503020204020204" pitchFamily="34" charset="-122"/>
              </a:rPr>
              <a:t>10.5 </a:t>
            </a:r>
            <a:r>
              <a:rPr lang="en-US" altLang="zh-CN" b="1" dirty="0" err="1">
                <a:latin typeface="微软雅黑" panose="020B0503020204020204" pitchFamily="34" charset="-122"/>
                <a:ea typeface="微软雅黑" panose="020B0503020204020204" pitchFamily="34" charset="-122"/>
              </a:rPr>
              <a:t>LightGBM</a:t>
            </a:r>
            <a:r>
              <a:rPr lang="zh-CN" altLang="en-US" b="1" dirty="0">
                <a:latin typeface="微软雅黑" panose="020B0503020204020204" pitchFamily="34" charset="-122"/>
                <a:ea typeface="微软雅黑" panose="020B0503020204020204" pitchFamily="34" charset="-122"/>
              </a:rPr>
              <a:t>算法案例实战</a:t>
            </a:r>
            <a:r>
              <a:rPr lang="en-US" altLang="zh-CN" b="1" dirty="0">
                <a:latin typeface="微软雅黑" panose="020B0503020204020204" pitchFamily="34" charset="-122"/>
                <a:ea typeface="微软雅黑" panose="020B0503020204020204" pitchFamily="34" charset="-122"/>
              </a:rPr>
              <a:t>1 - </a:t>
            </a:r>
            <a:r>
              <a:rPr lang="zh-CN" altLang="en-US" b="1" dirty="0">
                <a:latin typeface="微软雅黑" panose="020B0503020204020204" pitchFamily="34" charset="-122"/>
                <a:ea typeface="微软雅黑" panose="020B0503020204020204" pitchFamily="34" charset="-122"/>
              </a:rPr>
              <a:t>客户违约</a:t>
            </a:r>
            <a:r>
              <a:rPr lang="zh-CN" altLang="en-US" b="1" dirty="0" smtClean="0">
                <a:latin typeface="微软雅黑" panose="020B0503020204020204" pitchFamily="34" charset="-122"/>
                <a:ea typeface="微软雅黑" panose="020B0503020204020204" pitchFamily="34" charset="-122"/>
              </a:rPr>
              <a:t>预测模型</a:t>
            </a:r>
            <a:endParaRPr lang="en-US" altLang="zh-CN" b="1" dirty="0" smtClean="0">
              <a:latin typeface="微软雅黑" panose="020B0503020204020204" pitchFamily="34" charset="-122"/>
              <a:ea typeface="微软雅黑" panose="020B0503020204020204" pitchFamily="34" charset="-122"/>
            </a:endParaRPr>
          </a:p>
          <a:p>
            <a:pPr algn="l">
              <a:lnSpc>
                <a:spcPct val="150000"/>
              </a:lnSpc>
            </a:pPr>
            <a:r>
              <a:rPr lang="en-US" altLang="zh-CN" b="1" dirty="0">
                <a:latin typeface="微软雅黑" panose="020B0503020204020204" pitchFamily="34" charset="-122"/>
                <a:ea typeface="微软雅黑" panose="020B0503020204020204" pitchFamily="34" charset="-122"/>
              </a:rPr>
              <a:t>10.6 </a:t>
            </a:r>
            <a:r>
              <a:rPr lang="en-US" altLang="zh-CN" b="1" dirty="0" err="1">
                <a:latin typeface="微软雅黑" panose="020B0503020204020204" pitchFamily="34" charset="-122"/>
                <a:ea typeface="微软雅黑" panose="020B0503020204020204" pitchFamily="34" charset="-122"/>
              </a:rPr>
              <a:t>LightGBM</a:t>
            </a:r>
            <a:r>
              <a:rPr lang="zh-CN" altLang="en-US" b="1" dirty="0">
                <a:latin typeface="微软雅黑" panose="020B0503020204020204" pitchFamily="34" charset="-122"/>
                <a:ea typeface="微软雅黑" panose="020B0503020204020204" pitchFamily="34" charset="-122"/>
              </a:rPr>
              <a:t>算法案例实战</a:t>
            </a:r>
            <a:r>
              <a:rPr lang="en-US" altLang="zh-CN" b="1" dirty="0">
                <a:latin typeface="微软雅黑" panose="020B0503020204020204" pitchFamily="34" charset="-122"/>
                <a:ea typeface="微软雅黑" panose="020B0503020204020204" pitchFamily="34" charset="-122"/>
              </a:rPr>
              <a:t>2 - </a:t>
            </a:r>
            <a:r>
              <a:rPr lang="zh-CN" altLang="en-US" b="1" dirty="0">
                <a:latin typeface="微软雅黑" panose="020B0503020204020204" pitchFamily="34" charset="-122"/>
                <a:ea typeface="微软雅黑" panose="020B0503020204020204" pitchFamily="34" charset="-122"/>
              </a:rPr>
              <a:t>广告收益回归预测模型</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10.2.4 </a:t>
            </a:r>
            <a:r>
              <a:rPr lang="zh-CN" altLang="en-US" sz="2400" b="1" dirty="0">
                <a:latin typeface="微软雅黑" panose="020B0503020204020204" pitchFamily="34" charset="-122"/>
                <a:ea typeface="微软雅黑" panose="020B0503020204020204" pitchFamily="34" charset="-122"/>
              </a:rPr>
              <a:t>模型参数调</a:t>
            </a:r>
            <a:r>
              <a:rPr lang="zh-CN" altLang="en-US" sz="2400" b="1" dirty="0" smtClean="0">
                <a:latin typeface="微软雅黑" panose="020B0503020204020204" pitchFamily="34" charset="-122"/>
                <a:ea typeface="微软雅黑" panose="020B0503020204020204" pitchFamily="34" charset="-122"/>
              </a:rPr>
              <a:t>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因为我们是通过</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评分作为模型评价准则来进行参数调优的，因此通过如下代码我们来查看新的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将获得的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评分打印出来为：</a:t>
            </a:r>
            <a:r>
              <a:rPr lang="en-US" altLang="zh-CN" sz="2400" dirty="0">
                <a:latin typeface="微软雅黑" panose="020B0503020204020204" pitchFamily="34" charset="-122"/>
                <a:ea typeface="微软雅黑" panose="020B0503020204020204" pitchFamily="34" charset="-122"/>
              </a:rPr>
              <a:t>0.856</a:t>
            </a:r>
            <a:r>
              <a:rPr lang="zh-CN" altLang="en-US" sz="2400" dirty="0">
                <a:latin typeface="微软雅黑" panose="020B0503020204020204" pitchFamily="34" charset="-122"/>
                <a:ea typeface="微软雅黑" panose="020B0503020204020204" pitchFamily="34" charset="-122"/>
              </a:rPr>
              <a:t>，比原来没有调参前的</a:t>
            </a:r>
            <a:r>
              <a:rPr lang="en-US" altLang="zh-CN" sz="2400" dirty="0">
                <a:latin typeface="微软雅黑" panose="020B0503020204020204" pitchFamily="34" charset="-122"/>
                <a:ea typeface="微软雅黑" panose="020B0503020204020204" pitchFamily="34" charset="-122"/>
              </a:rPr>
              <a:t>0.866</a:t>
            </a:r>
            <a:r>
              <a:rPr lang="zh-CN" altLang="en-US" sz="2400" dirty="0">
                <a:latin typeface="微软雅黑" panose="020B0503020204020204" pitchFamily="34" charset="-122"/>
                <a:ea typeface="微软雅黑" panose="020B0503020204020204" pitchFamily="34" charset="-122"/>
              </a:rPr>
              <a:t>还略微低</a:t>
            </a:r>
            <a:r>
              <a:rPr lang="zh-CN" altLang="en-US" sz="2400" dirty="0" smtClean="0">
                <a:latin typeface="微软雅黑" panose="020B0503020204020204" pitchFamily="34" charset="-122"/>
                <a:ea typeface="微软雅黑" panose="020B0503020204020204" pitchFamily="34" charset="-122"/>
              </a:rPr>
              <a:t>了些。</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为什么？</a:t>
            </a:r>
            <a:endParaRPr lang="en-US" altLang="zh-CN" sz="2400" b="1" dirty="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107" y="3072672"/>
            <a:ext cx="5725786" cy="1150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889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10.2.4 </a:t>
            </a:r>
            <a:r>
              <a:rPr lang="zh-CN" altLang="en-US" sz="2400" b="1" dirty="0">
                <a:latin typeface="微软雅黑" panose="020B0503020204020204" pitchFamily="34" charset="-122"/>
                <a:ea typeface="微软雅黑" panose="020B0503020204020204" pitchFamily="34" charset="-122"/>
              </a:rPr>
              <a:t>模型参数调</a:t>
            </a:r>
            <a:r>
              <a:rPr lang="zh-CN" altLang="en-US" sz="2400" b="1" dirty="0" smtClean="0">
                <a:latin typeface="微软雅黑" panose="020B0503020204020204" pitchFamily="34" charset="-122"/>
                <a:ea typeface="微软雅黑" panose="020B0503020204020204" pitchFamily="34" charset="-122"/>
              </a:rPr>
              <a:t>优</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答案：</a:t>
            </a:r>
            <a:r>
              <a:rPr lang="zh-CN" altLang="en-US" sz="2400" dirty="0" smtClean="0">
                <a:latin typeface="微软雅黑" panose="020B0503020204020204" pitchFamily="34" charset="-122"/>
                <a:ea typeface="微软雅黑" panose="020B0503020204020204" pitchFamily="34" charset="-122"/>
              </a:rPr>
              <a:t>出现</a:t>
            </a:r>
            <a:r>
              <a:rPr lang="zh-CN" altLang="en-US" sz="2400" dirty="0">
                <a:latin typeface="微软雅黑" panose="020B0503020204020204" pitchFamily="34" charset="-122"/>
                <a:ea typeface="微软雅黑" panose="020B0503020204020204" pitchFamily="34" charset="-122"/>
              </a:rPr>
              <a:t>这种情况的原因是因为</a:t>
            </a:r>
            <a:r>
              <a:rPr lang="zh-CN" altLang="en-US" sz="2400" b="1" dirty="0">
                <a:latin typeface="微软雅黑" panose="020B0503020204020204" pitchFamily="34" charset="-122"/>
                <a:ea typeface="微软雅黑" panose="020B0503020204020204" pitchFamily="34" charset="-122"/>
              </a:rPr>
              <a:t>交叉验证</a:t>
            </a:r>
            <a:r>
              <a:rPr lang="zh-CN" altLang="en-US" sz="2400" dirty="0">
                <a:latin typeface="微软雅黑" panose="020B0503020204020204" pitchFamily="34" charset="-122"/>
                <a:ea typeface="微软雅黑" panose="020B0503020204020204" pitchFamily="34" charset="-122"/>
              </a:rPr>
              <a:t>，我们来简单回顾下</a:t>
            </a:r>
            <a:r>
              <a:rPr lang="en-US" altLang="zh-CN" sz="2400" dirty="0">
                <a:latin typeface="微软雅黑" panose="020B0503020204020204" pitchFamily="34" charset="-122"/>
                <a:ea typeface="微软雅黑" panose="020B0503020204020204" pitchFamily="34" charset="-122"/>
              </a:rPr>
              <a:t>5.3</a:t>
            </a:r>
            <a:r>
              <a:rPr lang="zh-CN" altLang="en-US" sz="2400" dirty="0">
                <a:latin typeface="微软雅黑" panose="020B0503020204020204" pitchFamily="34" charset="-122"/>
                <a:ea typeface="微软雅黑" panose="020B0503020204020204" pitchFamily="34" charset="-122"/>
              </a:rPr>
              <a:t>节</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折交叉验证的思路：它是将原来的测试数据分为</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份（这里</a:t>
            </a:r>
            <a:r>
              <a:rPr lang="en-US" altLang="zh-CN" sz="2400" dirty="0">
                <a:latin typeface="微软雅黑" panose="020B0503020204020204" pitchFamily="34" charset="-122"/>
                <a:ea typeface="微软雅黑" panose="020B0503020204020204" pitchFamily="34" charset="-122"/>
              </a:rPr>
              <a:t>cv=5</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份），然后在这</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份数据中，选</a:t>
            </a:r>
            <a:r>
              <a:rPr lang="en-US" altLang="zh-CN" sz="2400" dirty="0">
                <a:latin typeface="微软雅黑" panose="020B0503020204020204" pitchFamily="34" charset="-122"/>
                <a:ea typeface="微软雅黑" panose="020B0503020204020204" pitchFamily="34" charset="-122"/>
              </a:rPr>
              <a:t>K-1</a:t>
            </a:r>
            <a:r>
              <a:rPr lang="zh-CN" altLang="en-US" sz="2400" dirty="0">
                <a:latin typeface="微软雅黑" panose="020B0503020204020204" pitchFamily="34" charset="-122"/>
                <a:ea typeface="微软雅黑" panose="020B0503020204020204" pitchFamily="34" charset="-122"/>
              </a:rPr>
              <a:t>份作为训练数据，剩下的</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份作为测试数据，训练</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次，获得</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个的</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曲线下的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值，然后将</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值取平均，取</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值的均值为最大情况下的参数为模型的最优参数。</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4928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248712"/>
            <a:ext cx="10247085" cy="461665"/>
          </a:xfrm>
          <a:prstGeom prst="rect">
            <a:avLst/>
          </a:prstGeom>
          <a:noFill/>
        </p:spPr>
        <p:txBody>
          <a:bodyPr wrap="square" rtlCol="0">
            <a:spAutoFit/>
          </a:bodyPr>
          <a:lstStyle/>
          <a:p>
            <a:r>
              <a:rPr lang="en-US" altLang="zh-CN" sz="2400" b="1" dirty="0" err="1">
                <a:latin typeface="微软雅黑" panose="020B0503020204020204" pitchFamily="34" charset="-122"/>
                <a:ea typeface="微软雅黑" panose="020B0503020204020204" pitchFamily="34" charset="-122"/>
              </a:rPr>
              <a:t>XGBoost</a:t>
            </a:r>
            <a:r>
              <a:rPr lang="zh-CN" altLang="en-US" sz="2400" b="1" dirty="0">
                <a:latin typeface="微软雅黑" panose="020B0503020204020204" pitchFamily="34" charset="-122"/>
                <a:ea typeface="微软雅黑" panose="020B0503020204020204" pitchFamily="34" charset="-122"/>
              </a:rPr>
              <a:t>分类模型的常见超</a:t>
            </a:r>
            <a:r>
              <a:rPr lang="zh-CN" altLang="en-US" sz="2400" b="1" dirty="0" smtClean="0">
                <a:latin typeface="微软雅黑" panose="020B0503020204020204" pitchFamily="34" charset="-122"/>
                <a:ea typeface="微软雅黑" panose="020B0503020204020204" pitchFamily="34" charset="-122"/>
              </a:rPr>
              <a:t>参数：</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6702669"/>
              </p:ext>
            </p:extLst>
          </p:nvPr>
        </p:nvGraphicFramePr>
        <p:xfrm>
          <a:off x="899886" y="1884817"/>
          <a:ext cx="10392228" cy="4897584"/>
        </p:xfrm>
        <a:graphic>
          <a:graphicData uri="http://schemas.openxmlformats.org/drawingml/2006/table">
            <a:tbl>
              <a:tblPr>
                <a:tableStyleId>{5940675A-B579-460E-94D1-54222C63F5DA}</a:tableStyleId>
              </a:tblPr>
              <a:tblGrid>
                <a:gridCol w="2307771"/>
                <a:gridCol w="3261211"/>
                <a:gridCol w="4823246"/>
              </a:tblGrid>
              <a:tr h="109408">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11892" marB="11892" anchor="ctr"/>
                </a:tc>
              </a:tr>
              <a:tr h="109408">
                <a:tc>
                  <a:txBody>
                    <a:bodyPr/>
                    <a:lstStyle/>
                    <a:p>
                      <a:pPr algn="ctr" fontAlgn="ctr"/>
                      <a:r>
                        <a:rPr lang="en-US" sz="2400">
                          <a:effectLst/>
                          <a:latin typeface="微软雅黑" panose="020B0503020204020204" pitchFamily="34" charset="-122"/>
                          <a:ea typeface="微软雅黑" panose="020B0503020204020204" pitchFamily="34" charset="-122"/>
                        </a:rPr>
                        <a:t>max_depth</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决策树的最大深度</a:t>
                      </a:r>
                    </a:p>
                  </a:txBody>
                  <a:tcPr marL="0" marR="0" marT="11892" marB="11892"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altLang="zh-CN" sz="2400" dirty="0" err="1">
                          <a:effectLst/>
                          <a:latin typeface="微软雅黑" panose="020B0503020204020204" pitchFamily="34" charset="-122"/>
                          <a:ea typeface="微软雅黑" panose="020B0503020204020204" pitchFamily="34" charset="-122"/>
                        </a:rPr>
                        <a:t>int</a:t>
                      </a:r>
                      <a:r>
                        <a:rPr lang="zh-CN" altLang="en-US" sz="2400" dirty="0">
                          <a:effectLst/>
                          <a:latin typeface="微软雅黑" panose="020B0503020204020204" pitchFamily="34" charset="-122"/>
                          <a:ea typeface="微软雅黑" panose="020B0503020204020204" pitchFamily="34" charset="-122"/>
                        </a:rPr>
                        <a:t>型数据，默认取</a:t>
                      </a:r>
                      <a:r>
                        <a:rPr lang="en-US" altLang="zh-CN" sz="2400" dirty="0">
                          <a:effectLst/>
                          <a:latin typeface="微软雅黑" panose="020B0503020204020204" pitchFamily="34" charset="-122"/>
                          <a:ea typeface="微软雅黑" panose="020B0503020204020204" pitchFamily="34" charset="-122"/>
                        </a:rPr>
                        <a:t>3</a:t>
                      </a:r>
                    </a:p>
                  </a:txBody>
                  <a:tcPr marL="0" marR="0" marT="11892" marB="11892" anchor="ctr"/>
                </a:tc>
              </a:tr>
              <a:tr h="205140">
                <a:tc>
                  <a:txBody>
                    <a:bodyPr/>
                    <a:lstStyle/>
                    <a:p>
                      <a:pPr algn="ctr" fontAlgn="ctr"/>
                      <a:r>
                        <a:rPr lang="en-US" sz="2400">
                          <a:effectLst/>
                          <a:latin typeface="微软雅黑" panose="020B0503020204020204" pitchFamily="34" charset="-122"/>
                          <a:ea typeface="微软雅黑" panose="020B0503020204020204" pitchFamily="34" charset="-122"/>
                        </a:rPr>
                        <a:t>n_estimators</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弱学习器的个数，或者叫作弱学习器的最大迭代次数</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型数据，默认取</a:t>
                      </a:r>
                      <a:r>
                        <a:rPr lang="en-US" altLang="zh-CN" sz="2400">
                          <a:effectLst/>
                          <a:latin typeface="微软雅黑" panose="020B0503020204020204" pitchFamily="34" charset="-122"/>
                          <a:ea typeface="微软雅黑" panose="020B0503020204020204" pitchFamily="34" charset="-122"/>
                        </a:rPr>
                        <a:t>100</a:t>
                      </a:r>
                    </a:p>
                  </a:txBody>
                  <a:tcPr marL="0" marR="0" marT="11892" marB="11892" anchor="ctr"/>
                </a:tc>
              </a:tr>
              <a:tr h="366278">
                <a:tc>
                  <a:txBody>
                    <a:bodyPr/>
                    <a:lstStyle/>
                    <a:p>
                      <a:pPr algn="ctr" fontAlgn="ctr"/>
                      <a:r>
                        <a:rPr lang="en-US" sz="2400">
                          <a:effectLst/>
                          <a:latin typeface="微软雅黑" panose="020B0503020204020204" pitchFamily="34" charset="-122"/>
                          <a:ea typeface="微软雅黑" panose="020B0503020204020204" pitchFamily="34" charset="-122"/>
                        </a:rPr>
                        <a:t>learning_rate</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弱分类器的权重缩减系数</a:t>
                      </a:r>
                      <a:r>
                        <a:rPr lang="en-US" altLang="zh-CN" sz="2400">
                          <a:effectLst/>
                          <a:latin typeface="微软雅黑" panose="020B0503020204020204" pitchFamily="34" charset="-122"/>
                          <a:ea typeface="微软雅黑" panose="020B0503020204020204" pitchFamily="34" charset="-122"/>
                        </a:rPr>
                        <a:t>ν</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取值范围为</a:t>
                      </a:r>
                      <a:r>
                        <a:rPr lang="en-US" altLang="zh-CN" sz="2400">
                          <a:effectLst/>
                          <a:latin typeface="微软雅黑" panose="020B0503020204020204" pitchFamily="34" charset="-122"/>
                          <a:ea typeface="微软雅黑" panose="020B0503020204020204" pitchFamily="34" charset="-122"/>
                        </a:rPr>
                        <a:t>(0,1]</a:t>
                      </a:r>
                      <a:r>
                        <a:rPr lang="zh-CN" altLang="en-US" sz="2400">
                          <a:effectLst/>
                          <a:latin typeface="微软雅黑" panose="020B0503020204020204" pitchFamily="34" charset="-122"/>
                          <a:ea typeface="微软雅黑" panose="020B0503020204020204" pitchFamily="34" charset="-122"/>
                        </a:rPr>
                        <a:t>，取值较小意味着达到一定的误分类数或学习效果，需要更多迭代次数和更多的弱学习器；默认取</a:t>
                      </a:r>
                      <a:r>
                        <a:rPr lang="en-US" altLang="zh-CN" sz="2400">
                          <a:effectLst/>
                          <a:latin typeface="微软雅黑" panose="020B0503020204020204" pitchFamily="34" charset="-122"/>
                          <a:ea typeface="微软雅黑" panose="020B0503020204020204" pitchFamily="34" charset="-122"/>
                        </a:rPr>
                        <a:t>0.1</a:t>
                      </a:r>
                    </a:p>
                  </a:txBody>
                  <a:tcPr marL="0" marR="0" marT="11892" marB="11892" anchor="ctr"/>
                </a:tc>
              </a:tr>
              <a:tr h="205140">
                <a:tc>
                  <a:txBody>
                    <a:bodyPr/>
                    <a:lstStyle/>
                    <a:p>
                      <a:pPr algn="ctr" fontAlgn="ctr"/>
                      <a:r>
                        <a:rPr lang="en-US" sz="2400">
                          <a:effectLst/>
                          <a:latin typeface="微软雅黑" panose="020B0503020204020204" pitchFamily="34" charset="-122"/>
                          <a:ea typeface="微软雅黑" panose="020B0503020204020204" pitchFamily="34" charset="-122"/>
                        </a:rPr>
                        <a:t>verbosity</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信息打印</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，值越大，模型输出信息越多</a:t>
                      </a:r>
                    </a:p>
                  </a:txBody>
                  <a:tcPr marL="0" marR="0" marT="11892" marB="11892" anchor="ctr"/>
                </a:tc>
              </a:tr>
              <a:tr h="205140">
                <a:tc>
                  <a:txBody>
                    <a:bodyPr/>
                    <a:lstStyle/>
                    <a:p>
                      <a:pPr algn="ctr" fontAlgn="ctr"/>
                      <a:r>
                        <a:rPr lang="en-US" sz="2400">
                          <a:effectLst/>
                          <a:latin typeface="微软雅黑" panose="020B0503020204020204" pitchFamily="34" charset="-122"/>
                          <a:ea typeface="微软雅黑" panose="020B0503020204020204" pitchFamily="34" charset="-122"/>
                        </a:rPr>
                        <a:t>objective</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定义目标函数</a:t>
                      </a:r>
                    </a:p>
                  </a:txBody>
                  <a:tcPr marL="0" marR="0" marT="11892" marB="11892"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sz="2400" dirty="0">
                          <a:effectLst/>
                          <a:latin typeface="微软雅黑" panose="020B0503020204020204" pitchFamily="34" charset="-122"/>
                          <a:ea typeface="微软雅黑" panose="020B0503020204020204" pitchFamily="34" charset="-122"/>
                        </a:rPr>
                        <a:t>string</a:t>
                      </a:r>
                      <a:r>
                        <a:rPr lang="zh-CN" altLang="en-US" sz="2400" dirty="0">
                          <a:effectLst/>
                          <a:latin typeface="微软雅黑" panose="020B0503020204020204" pitchFamily="34" charset="-122"/>
                          <a:ea typeface="微软雅黑" panose="020B0503020204020204" pitchFamily="34" charset="-122"/>
                        </a:rPr>
                        <a:t>型，默认为</a:t>
                      </a:r>
                      <a:r>
                        <a:rPr lang="en-US" altLang="zh-CN" sz="2400" dirty="0">
                          <a:effectLst/>
                          <a:latin typeface="微软雅黑" panose="020B0503020204020204" pitchFamily="34" charset="-122"/>
                          <a:ea typeface="微软雅黑" panose="020B0503020204020204" pitchFamily="34" charset="-122"/>
                        </a:rPr>
                        <a:t>'</a:t>
                      </a:r>
                      <a:r>
                        <a:rPr lang="en-US" sz="2400" dirty="0" err="1">
                          <a:effectLst/>
                          <a:latin typeface="微软雅黑" panose="020B0503020204020204" pitchFamily="34" charset="-122"/>
                          <a:ea typeface="微软雅黑" panose="020B0503020204020204" pitchFamily="34" charset="-122"/>
                        </a:rPr>
                        <a:t>binary:logistic</a:t>
                      </a:r>
                      <a:r>
                        <a:rPr lang="en-US" sz="2400" dirty="0">
                          <a:effectLst/>
                          <a:latin typeface="微软雅黑" panose="020B0503020204020204" pitchFamily="34" charset="-122"/>
                          <a:ea typeface="微软雅黑" panose="020B0503020204020204" pitchFamily="34" charset="-122"/>
                        </a:rPr>
                        <a:t>'</a:t>
                      </a:r>
                    </a:p>
                  </a:txBody>
                  <a:tcPr marL="0" marR="0" marT="11892" marB="11892" anchor="ctr"/>
                </a:tc>
              </a:tr>
            </a:tbl>
          </a:graphicData>
        </a:graphic>
      </p:graphicFrame>
    </p:spTree>
    <p:extLst>
      <p:ext uri="{BB962C8B-B14F-4D97-AF65-F5344CB8AC3E}">
        <p14:creationId xmlns:p14="http://schemas.microsoft.com/office/powerpoint/2010/main" val="2660610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248712"/>
            <a:ext cx="10247085" cy="461665"/>
          </a:xfrm>
          <a:prstGeom prst="rect">
            <a:avLst/>
          </a:prstGeom>
          <a:noFill/>
        </p:spPr>
        <p:txBody>
          <a:bodyPr wrap="square" rtlCol="0">
            <a:spAutoFit/>
          </a:bodyPr>
          <a:lstStyle/>
          <a:p>
            <a:r>
              <a:rPr lang="en-US" altLang="zh-CN" sz="2400" b="1" dirty="0" err="1">
                <a:latin typeface="微软雅黑" panose="020B0503020204020204" pitchFamily="34" charset="-122"/>
                <a:ea typeface="微软雅黑" panose="020B0503020204020204" pitchFamily="34" charset="-122"/>
              </a:rPr>
              <a:t>XGBoost</a:t>
            </a:r>
            <a:r>
              <a:rPr lang="zh-CN" altLang="en-US" sz="2400" b="1" dirty="0">
                <a:latin typeface="微软雅黑" panose="020B0503020204020204" pitchFamily="34" charset="-122"/>
                <a:ea typeface="微软雅黑" panose="020B0503020204020204" pitchFamily="34" charset="-122"/>
              </a:rPr>
              <a:t>分类模型的常见超</a:t>
            </a:r>
            <a:r>
              <a:rPr lang="zh-CN" altLang="en-US" sz="2400" b="1" dirty="0" smtClean="0">
                <a:latin typeface="微软雅黑" panose="020B0503020204020204" pitchFamily="34" charset="-122"/>
                <a:ea typeface="微软雅黑" panose="020B0503020204020204" pitchFamily="34" charset="-122"/>
              </a:rPr>
              <a:t>参数：</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30859551"/>
              </p:ext>
            </p:extLst>
          </p:nvPr>
        </p:nvGraphicFramePr>
        <p:xfrm>
          <a:off x="899886" y="1884817"/>
          <a:ext cx="10392228" cy="3752736"/>
        </p:xfrm>
        <a:graphic>
          <a:graphicData uri="http://schemas.openxmlformats.org/drawingml/2006/table">
            <a:tbl>
              <a:tblPr>
                <a:tableStyleId>{5940675A-B579-460E-94D1-54222C63F5DA}</a:tableStyleId>
              </a:tblPr>
              <a:tblGrid>
                <a:gridCol w="2307771"/>
                <a:gridCol w="4078514"/>
                <a:gridCol w="4005943"/>
              </a:tblGrid>
              <a:tr h="109408">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11892" marB="11892" anchor="ctr"/>
                </a:tc>
              </a:tr>
              <a:tr h="451902">
                <a:tc>
                  <a:txBody>
                    <a:bodyPr/>
                    <a:lstStyle/>
                    <a:p>
                      <a:pPr algn="ctr" fontAlgn="ctr"/>
                      <a:r>
                        <a:rPr lang="en-US" sz="2400" dirty="0">
                          <a:effectLst/>
                          <a:latin typeface="微软雅黑" panose="020B0503020204020204" pitchFamily="34" charset="-122"/>
                          <a:ea typeface="微软雅黑" panose="020B0503020204020204" pitchFamily="34" charset="-122"/>
                        </a:rPr>
                        <a:t>booster</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使用的树模型</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取值范围为：</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gbtree','gblinear','dart'},</a:t>
                      </a:r>
                      <a:r>
                        <a:rPr lang="zh-CN" altLang="en-US" sz="2400">
                          <a:effectLst/>
                          <a:latin typeface="微软雅黑" panose="020B0503020204020204" pitchFamily="34" charset="-122"/>
                          <a:ea typeface="微软雅黑" panose="020B0503020204020204" pitchFamily="34" charset="-122"/>
                        </a:rPr>
                        <a:t>默认为</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gbtree'</a:t>
                      </a:r>
                    </a:p>
                    <a:p>
                      <a:pPr fontAlgn="ctr"/>
                      <a:r>
                        <a:rPr lang="en-US" sz="2400">
                          <a:effectLst/>
                          <a:latin typeface="微软雅黑" panose="020B0503020204020204" pitchFamily="34" charset="-122"/>
                          <a:ea typeface="微软雅黑" panose="020B0503020204020204" pitchFamily="34" charset="-122"/>
                        </a:rPr>
                        <a:t/>
                      </a:r>
                      <a:br>
                        <a:rPr lang="en-US" sz="2400">
                          <a:effectLst/>
                          <a:latin typeface="微软雅黑" panose="020B0503020204020204" pitchFamily="34" charset="-122"/>
                          <a:ea typeface="微软雅黑" panose="020B0503020204020204" pitchFamily="34" charset="-122"/>
                        </a:rPr>
                      </a:br>
                      <a:endParaRPr lang="en-US" sz="2400">
                        <a:effectLst/>
                        <a:latin typeface="微软雅黑" panose="020B0503020204020204" pitchFamily="34" charset="-122"/>
                        <a:ea typeface="微软雅黑" panose="020B0503020204020204" pitchFamily="34" charset="-122"/>
                      </a:endParaRPr>
                    </a:p>
                  </a:txBody>
                  <a:tcPr marL="0" marR="0" marT="11892" marB="11892" anchor="ctr"/>
                </a:tc>
              </a:tr>
              <a:tr h="205140">
                <a:tc>
                  <a:txBody>
                    <a:bodyPr/>
                    <a:lstStyle/>
                    <a:p>
                      <a:pPr algn="ctr" fontAlgn="ctr"/>
                      <a:r>
                        <a:rPr lang="en-US" sz="2400">
                          <a:effectLst/>
                          <a:latin typeface="微软雅黑" panose="020B0503020204020204" pitchFamily="34" charset="-122"/>
                          <a:ea typeface="微软雅黑" panose="020B0503020204020204" pitchFamily="34" charset="-122"/>
                        </a:rPr>
                        <a:t>n_jobs</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用于运行</a:t>
                      </a:r>
                      <a:r>
                        <a:rPr lang="en-US" altLang="zh-CN" sz="2400">
                          <a:effectLst/>
                          <a:latin typeface="微软雅黑" panose="020B0503020204020204" pitchFamily="34" charset="-122"/>
                          <a:ea typeface="微软雅黑" panose="020B0503020204020204" pitchFamily="34" charset="-122"/>
                        </a:rPr>
                        <a:t>XGBoost</a:t>
                      </a:r>
                      <a:r>
                        <a:rPr lang="zh-CN" altLang="en-US" sz="2400">
                          <a:effectLst/>
                          <a:latin typeface="微软雅黑" panose="020B0503020204020204" pitchFamily="34" charset="-122"/>
                          <a:ea typeface="微软雅黑" panose="020B0503020204020204" pitchFamily="34" charset="-122"/>
                        </a:rPr>
                        <a:t>的并行线程数</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型数据</a:t>
                      </a:r>
                    </a:p>
                  </a:txBody>
                  <a:tcPr marL="0" marR="0" marT="11892" marB="11892" anchor="ctr"/>
                </a:tc>
              </a:tr>
              <a:tr h="205140">
                <a:tc>
                  <a:txBody>
                    <a:bodyPr/>
                    <a:lstStyle/>
                    <a:p>
                      <a:pPr algn="ctr" fontAlgn="ctr"/>
                      <a:r>
                        <a:rPr lang="en-US" sz="2400">
                          <a:effectLst/>
                          <a:latin typeface="微软雅黑" panose="020B0503020204020204" pitchFamily="34" charset="-122"/>
                          <a:ea typeface="微软雅黑" panose="020B0503020204020204" pitchFamily="34" charset="-122"/>
                        </a:rPr>
                        <a:t>gamma</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在树的叶节点进行进一步划分时所需的最小损失的减少值</a:t>
                      </a:r>
                    </a:p>
                  </a:txBody>
                  <a:tcPr marL="0" marR="0" marT="11892" marB="11892"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altLang="zh-CN" sz="2400" dirty="0">
                          <a:effectLst/>
                          <a:latin typeface="微软雅黑" panose="020B0503020204020204" pitchFamily="34" charset="-122"/>
                          <a:ea typeface="微软雅黑" panose="020B0503020204020204" pitchFamily="34" charset="-122"/>
                        </a:rPr>
                        <a:t>float</a:t>
                      </a:r>
                      <a:r>
                        <a:rPr lang="zh-CN" altLang="en-US" sz="2400" dirty="0">
                          <a:effectLst/>
                          <a:latin typeface="微软雅黑" panose="020B0503020204020204" pitchFamily="34" charset="-122"/>
                          <a:ea typeface="微软雅黑" panose="020B0503020204020204" pitchFamily="34" charset="-122"/>
                        </a:rPr>
                        <a:t>型数据</a:t>
                      </a:r>
                    </a:p>
                  </a:txBody>
                  <a:tcPr marL="0" marR="0" marT="11892" marB="11892" anchor="ctr"/>
                </a:tc>
              </a:tr>
            </a:tbl>
          </a:graphicData>
        </a:graphic>
      </p:graphicFrame>
    </p:spTree>
    <p:extLst>
      <p:ext uri="{BB962C8B-B14F-4D97-AF65-F5344CB8AC3E}">
        <p14:creationId xmlns:p14="http://schemas.microsoft.com/office/powerpoint/2010/main" val="61767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248712"/>
            <a:ext cx="10247085" cy="461665"/>
          </a:xfrm>
          <a:prstGeom prst="rect">
            <a:avLst/>
          </a:prstGeom>
          <a:noFill/>
        </p:spPr>
        <p:txBody>
          <a:bodyPr wrap="square" rtlCol="0">
            <a:spAutoFit/>
          </a:bodyPr>
          <a:lstStyle/>
          <a:p>
            <a:r>
              <a:rPr lang="en-US" altLang="zh-CN" sz="2400" b="1" dirty="0" err="1">
                <a:latin typeface="微软雅黑" panose="020B0503020204020204" pitchFamily="34" charset="-122"/>
                <a:ea typeface="微软雅黑" panose="020B0503020204020204" pitchFamily="34" charset="-122"/>
              </a:rPr>
              <a:t>XGBoost</a:t>
            </a:r>
            <a:r>
              <a:rPr lang="zh-CN" altLang="en-US" sz="2400" b="1" dirty="0">
                <a:latin typeface="微软雅黑" panose="020B0503020204020204" pitchFamily="34" charset="-122"/>
                <a:ea typeface="微软雅黑" panose="020B0503020204020204" pitchFamily="34" charset="-122"/>
              </a:rPr>
              <a:t>分类模型的常见超</a:t>
            </a:r>
            <a:r>
              <a:rPr lang="zh-CN" altLang="en-US" sz="2400" b="1" dirty="0" smtClean="0">
                <a:latin typeface="微软雅黑" panose="020B0503020204020204" pitchFamily="34" charset="-122"/>
                <a:ea typeface="微软雅黑" panose="020B0503020204020204" pitchFamily="34" charset="-122"/>
              </a:rPr>
              <a:t>参数：</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56257644"/>
              </p:ext>
            </p:extLst>
          </p:nvPr>
        </p:nvGraphicFramePr>
        <p:xfrm>
          <a:off x="899886" y="1884817"/>
          <a:ext cx="10392228" cy="3752736"/>
        </p:xfrm>
        <a:graphic>
          <a:graphicData uri="http://schemas.openxmlformats.org/drawingml/2006/table">
            <a:tbl>
              <a:tblPr>
                <a:tableStyleId>{5940675A-B579-460E-94D1-54222C63F5DA}</a:tableStyleId>
              </a:tblPr>
              <a:tblGrid>
                <a:gridCol w="2525485"/>
                <a:gridCol w="3043497"/>
                <a:gridCol w="4823246"/>
              </a:tblGrid>
              <a:tr h="109408">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11892" marB="11892" anchor="ctr"/>
                </a:tc>
              </a:tr>
              <a:tr h="280655">
                <a:tc>
                  <a:txBody>
                    <a:bodyPr/>
                    <a:lstStyle/>
                    <a:p>
                      <a:pPr algn="ctr" fontAlgn="ctr"/>
                      <a:r>
                        <a:rPr lang="en-US" sz="2400" dirty="0" err="1">
                          <a:effectLst/>
                          <a:latin typeface="微软雅黑" panose="020B0503020204020204" pitchFamily="34" charset="-122"/>
                          <a:ea typeface="微软雅黑" panose="020B0503020204020204" pitchFamily="34" charset="-122"/>
                        </a:rPr>
                        <a:t>min_child_weight</a:t>
                      </a:r>
                      <a:endParaRPr lang="en-US" sz="2400" dirty="0">
                        <a:effectLst/>
                        <a:latin typeface="微软雅黑" panose="020B0503020204020204" pitchFamily="34" charset="-122"/>
                        <a:ea typeface="微软雅黑" panose="020B0503020204020204" pitchFamily="34" charset="-122"/>
                      </a:endParaRP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孩子节点中最小的样本权重和</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如果树划分过程中的叶子结点的样本权重和小于 </a:t>
                      </a:r>
                      <a:r>
                        <a:rPr lang="en-US" altLang="zh-CN" sz="2400">
                          <a:effectLst/>
                          <a:latin typeface="微软雅黑" panose="020B0503020204020204" pitchFamily="34" charset="-122"/>
                          <a:ea typeface="微软雅黑" panose="020B0503020204020204" pitchFamily="34" charset="-122"/>
                        </a:rPr>
                        <a:t>min_child_weight</a:t>
                      </a:r>
                      <a:r>
                        <a:rPr lang="zh-CN" altLang="en-US" sz="2400">
                          <a:effectLst/>
                          <a:latin typeface="微软雅黑" panose="020B0503020204020204" pitchFamily="34" charset="-122"/>
                          <a:ea typeface="微软雅黑" panose="020B0503020204020204" pitchFamily="34" charset="-122"/>
                        </a:rPr>
                        <a:t>，则划分过程结束</a:t>
                      </a:r>
                    </a:p>
                  </a:txBody>
                  <a:tcPr marL="0" marR="0" marT="11892" marB="11892" anchor="ctr"/>
                </a:tc>
              </a:tr>
              <a:tr h="205140">
                <a:tc>
                  <a:txBody>
                    <a:bodyPr/>
                    <a:lstStyle/>
                    <a:p>
                      <a:pPr algn="ctr" fontAlgn="ctr"/>
                      <a:r>
                        <a:rPr lang="en-US" sz="2400">
                          <a:effectLst/>
                          <a:latin typeface="微软雅黑" panose="020B0503020204020204" pitchFamily="34" charset="-122"/>
                          <a:ea typeface="微软雅黑" panose="020B0503020204020204" pitchFamily="34" charset="-122"/>
                        </a:rPr>
                        <a:t>max_delta_step</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每棵树权重改变的最大步长</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型数据</a:t>
                      </a:r>
                    </a:p>
                  </a:txBody>
                  <a:tcPr marL="0" marR="0" marT="11892" marB="11892" anchor="ctr"/>
                </a:tc>
              </a:tr>
              <a:tr h="366278">
                <a:tc>
                  <a:txBody>
                    <a:bodyPr/>
                    <a:lstStyle/>
                    <a:p>
                      <a:pPr algn="ctr" fontAlgn="ctr"/>
                      <a:r>
                        <a:rPr lang="en-US" sz="2400" dirty="0">
                          <a:effectLst/>
                          <a:latin typeface="微软雅黑" panose="020B0503020204020204" pitchFamily="34" charset="-122"/>
                          <a:ea typeface="微软雅黑" panose="020B0503020204020204" pitchFamily="34" charset="-122"/>
                        </a:rPr>
                        <a:t>subsample</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子采样比例</a:t>
                      </a:r>
                    </a:p>
                  </a:txBody>
                  <a:tcPr marL="0" marR="0" marT="11892" marB="11892"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取值范围为</a:t>
                      </a:r>
                      <a:r>
                        <a:rPr lang="en-US" altLang="zh-CN" sz="2400" dirty="0">
                          <a:effectLst/>
                          <a:latin typeface="微软雅黑" panose="020B0503020204020204" pitchFamily="34" charset="-122"/>
                          <a:ea typeface="微软雅黑" panose="020B0503020204020204" pitchFamily="34" charset="-122"/>
                        </a:rPr>
                        <a:t>(0,1]</a:t>
                      </a:r>
                      <a:r>
                        <a:rPr lang="zh-CN" altLang="en-US" sz="2400" dirty="0">
                          <a:effectLst/>
                          <a:latin typeface="微软雅黑" panose="020B0503020204020204" pitchFamily="34" charset="-122"/>
                          <a:ea typeface="微软雅黑" panose="020B0503020204020204" pitchFamily="34" charset="-122"/>
                        </a:rPr>
                        <a:t>，取值为</a:t>
                      </a: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代表在建立回归树时使用所有样本，取值小于</a:t>
                      </a: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代表通过不放回抽样使用部分样本；默认取</a:t>
                      </a:r>
                      <a:r>
                        <a:rPr lang="en-US" altLang="zh-CN" sz="2400" dirty="0">
                          <a:effectLst/>
                          <a:latin typeface="微软雅黑" panose="020B0503020204020204" pitchFamily="34" charset="-122"/>
                          <a:ea typeface="微软雅黑" panose="020B0503020204020204" pitchFamily="34" charset="-122"/>
                        </a:rPr>
                        <a:t>1</a:t>
                      </a:r>
                    </a:p>
                  </a:txBody>
                  <a:tcPr marL="0" marR="0" marT="11892" marB="11892" anchor="ctr"/>
                </a:tc>
              </a:tr>
            </a:tbl>
          </a:graphicData>
        </a:graphic>
      </p:graphicFrame>
    </p:spTree>
    <p:extLst>
      <p:ext uri="{BB962C8B-B14F-4D97-AF65-F5344CB8AC3E}">
        <p14:creationId xmlns:p14="http://schemas.microsoft.com/office/powerpoint/2010/main" val="781078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248712"/>
            <a:ext cx="10247085" cy="461665"/>
          </a:xfrm>
          <a:prstGeom prst="rect">
            <a:avLst/>
          </a:prstGeom>
          <a:noFill/>
        </p:spPr>
        <p:txBody>
          <a:bodyPr wrap="square" rtlCol="0">
            <a:spAutoFit/>
          </a:bodyPr>
          <a:lstStyle/>
          <a:p>
            <a:r>
              <a:rPr lang="en-US" altLang="zh-CN" sz="2400" b="1" dirty="0" err="1">
                <a:latin typeface="微软雅黑" panose="020B0503020204020204" pitchFamily="34" charset="-122"/>
                <a:ea typeface="微软雅黑" panose="020B0503020204020204" pitchFamily="34" charset="-122"/>
              </a:rPr>
              <a:t>XGBoost</a:t>
            </a:r>
            <a:r>
              <a:rPr lang="zh-CN" altLang="en-US" sz="2400" b="1" dirty="0">
                <a:latin typeface="微软雅黑" panose="020B0503020204020204" pitchFamily="34" charset="-122"/>
                <a:ea typeface="微软雅黑" panose="020B0503020204020204" pitchFamily="34" charset="-122"/>
              </a:rPr>
              <a:t>分类模型的常见超</a:t>
            </a:r>
            <a:r>
              <a:rPr lang="zh-CN" altLang="en-US" sz="2400" b="1" dirty="0" smtClean="0">
                <a:latin typeface="微软雅黑" panose="020B0503020204020204" pitchFamily="34" charset="-122"/>
                <a:ea typeface="微软雅黑" panose="020B0503020204020204" pitchFamily="34" charset="-122"/>
              </a:rPr>
              <a:t>参数：</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20372014"/>
              </p:ext>
            </p:extLst>
          </p:nvPr>
        </p:nvGraphicFramePr>
        <p:xfrm>
          <a:off x="899886" y="1884817"/>
          <a:ext cx="10392228" cy="4189848"/>
        </p:xfrm>
        <a:graphic>
          <a:graphicData uri="http://schemas.openxmlformats.org/drawingml/2006/table">
            <a:tbl>
              <a:tblPr>
                <a:tableStyleId>{5940675A-B579-460E-94D1-54222C63F5DA}</a:tableStyleId>
              </a:tblPr>
              <a:tblGrid>
                <a:gridCol w="2307771"/>
                <a:gridCol w="3261211"/>
                <a:gridCol w="4823246"/>
              </a:tblGrid>
              <a:tr h="109408">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11892" marB="11892" anchor="ctr"/>
                </a:tc>
              </a:tr>
              <a:tr h="109408">
                <a:tc>
                  <a:txBody>
                    <a:bodyPr/>
                    <a:lstStyle/>
                    <a:p>
                      <a:pPr algn="ctr" fontAlgn="ctr"/>
                      <a:r>
                        <a:rPr lang="en-US" sz="2400" dirty="0" err="1">
                          <a:effectLst/>
                          <a:latin typeface="微软雅黑" panose="020B0503020204020204" pitchFamily="34" charset="-122"/>
                          <a:ea typeface="微软雅黑" panose="020B0503020204020204" pitchFamily="34" charset="-122"/>
                        </a:rPr>
                        <a:t>colsample_bytree</a:t>
                      </a:r>
                      <a:endParaRPr lang="en-US" sz="2400" dirty="0">
                        <a:effectLst/>
                        <a:latin typeface="微软雅黑" panose="020B0503020204020204" pitchFamily="34" charset="-122"/>
                        <a:ea typeface="微软雅黑" panose="020B0503020204020204" pitchFamily="34" charset="-122"/>
                      </a:endParaRP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构建每个树时的子抽样比例</a:t>
                      </a:r>
                    </a:p>
                  </a:txBody>
                  <a:tcPr marL="0" marR="0" marT="11892" marB="11892"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altLang="zh-CN" sz="2400" dirty="0">
                          <a:effectLst/>
                          <a:latin typeface="微软雅黑" panose="020B0503020204020204" pitchFamily="34" charset="-122"/>
                          <a:ea typeface="微软雅黑" panose="020B0503020204020204" pitchFamily="34" charset="-122"/>
                        </a:rPr>
                        <a:t>float</a:t>
                      </a:r>
                      <a:r>
                        <a:rPr lang="zh-CN" altLang="en-US" sz="2400" dirty="0">
                          <a:effectLst/>
                          <a:latin typeface="微软雅黑" panose="020B0503020204020204" pitchFamily="34" charset="-122"/>
                          <a:ea typeface="微软雅黑" panose="020B0503020204020204" pitchFamily="34" charset="-122"/>
                        </a:rPr>
                        <a:t>型数据，默认为</a:t>
                      </a:r>
                      <a:r>
                        <a:rPr lang="en-US" altLang="zh-CN" sz="2400" dirty="0">
                          <a:effectLst/>
                          <a:latin typeface="微软雅黑" panose="020B0503020204020204" pitchFamily="34" charset="-122"/>
                          <a:ea typeface="微软雅黑" panose="020B0503020204020204" pitchFamily="34" charset="-122"/>
                        </a:rPr>
                        <a:t>1</a:t>
                      </a:r>
                    </a:p>
                  </a:txBody>
                  <a:tcPr marL="0" marR="0" marT="11892" marB="11892" anchor="ctr"/>
                </a:tc>
              </a:tr>
              <a:tr h="109408">
                <a:tc>
                  <a:txBody>
                    <a:bodyPr/>
                    <a:lstStyle/>
                    <a:p>
                      <a:pPr algn="ctr" fontAlgn="ctr"/>
                      <a:r>
                        <a:rPr lang="en-US" sz="2400">
                          <a:effectLst/>
                          <a:latin typeface="微软雅黑" panose="020B0503020204020204" pitchFamily="34" charset="-122"/>
                          <a:ea typeface="微软雅黑" panose="020B0503020204020204" pitchFamily="34" charset="-122"/>
                        </a:rPr>
                        <a:t>colsample_bylevel</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每层的列的子抽样比例</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型数据，默认为</a:t>
                      </a:r>
                      <a:r>
                        <a:rPr lang="en-US" altLang="zh-CN" sz="2400">
                          <a:effectLst/>
                          <a:latin typeface="微软雅黑" panose="020B0503020204020204" pitchFamily="34" charset="-122"/>
                          <a:ea typeface="微软雅黑" panose="020B0503020204020204" pitchFamily="34" charset="-122"/>
                        </a:rPr>
                        <a:t>1</a:t>
                      </a:r>
                    </a:p>
                  </a:txBody>
                  <a:tcPr marL="0" marR="0" marT="11892" marB="11892" anchor="ctr"/>
                </a:tc>
              </a:tr>
              <a:tr h="109408">
                <a:tc>
                  <a:txBody>
                    <a:bodyPr/>
                    <a:lstStyle/>
                    <a:p>
                      <a:pPr algn="ctr" fontAlgn="ctr"/>
                      <a:r>
                        <a:rPr lang="en-US" sz="2400">
                          <a:effectLst/>
                          <a:latin typeface="微软雅黑" panose="020B0503020204020204" pitchFamily="34" charset="-122"/>
                          <a:ea typeface="微软雅黑" panose="020B0503020204020204" pitchFamily="34" charset="-122"/>
                        </a:rPr>
                        <a:t>colsample_bynode</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每个节点的列抽样比例</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型数据，默认为</a:t>
                      </a:r>
                      <a:r>
                        <a:rPr lang="en-US" altLang="zh-CN" sz="2400">
                          <a:effectLst/>
                          <a:latin typeface="微软雅黑" panose="020B0503020204020204" pitchFamily="34" charset="-122"/>
                          <a:ea typeface="微软雅黑" panose="020B0503020204020204" pitchFamily="34" charset="-122"/>
                        </a:rPr>
                        <a:t>1</a:t>
                      </a:r>
                    </a:p>
                  </a:txBody>
                  <a:tcPr marL="0" marR="0" marT="11892" marB="11892" anchor="ctr"/>
                </a:tc>
              </a:tr>
              <a:tr h="109408">
                <a:tc>
                  <a:txBody>
                    <a:bodyPr/>
                    <a:lstStyle/>
                    <a:p>
                      <a:pPr algn="ctr" fontAlgn="ctr"/>
                      <a:r>
                        <a:rPr lang="en-US" sz="2400">
                          <a:effectLst/>
                          <a:latin typeface="微软雅黑" panose="020B0503020204020204" pitchFamily="34" charset="-122"/>
                          <a:ea typeface="微软雅黑" panose="020B0503020204020204" pitchFamily="34" charset="-122"/>
                        </a:rPr>
                        <a:t>reg_alpha</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权重的</a:t>
                      </a:r>
                      <a:r>
                        <a:rPr lang="en-US" altLang="zh-CN" sz="2400">
                          <a:effectLst/>
                          <a:latin typeface="微软雅黑" panose="020B0503020204020204" pitchFamily="34" charset="-122"/>
                          <a:ea typeface="微软雅黑" panose="020B0503020204020204" pitchFamily="34" charset="-122"/>
                        </a:rPr>
                        <a:t>L1</a:t>
                      </a:r>
                      <a:r>
                        <a:rPr lang="zh-CN" altLang="en-US" sz="2400">
                          <a:effectLst/>
                          <a:latin typeface="微软雅黑" panose="020B0503020204020204" pitchFamily="34" charset="-122"/>
                          <a:ea typeface="微软雅黑" panose="020B0503020204020204" pitchFamily="34" charset="-122"/>
                        </a:rPr>
                        <a:t>正则化项</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型数据，默认为</a:t>
                      </a:r>
                      <a:r>
                        <a:rPr lang="en-US" altLang="zh-CN" sz="2400">
                          <a:effectLst/>
                          <a:latin typeface="微软雅黑" panose="020B0503020204020204" pitchFamily="34" charset="-122"/>
                          <a:ea typeface="微软雅黑" panose="020B0503020204020204" pitchFamily="34" charset="-122"/>
                        </a:rPr>
                        <a:t>0</a:t>
                      </a:r>
                    </a:p>
                  </a:txBody>
                  <a:tcPr marL="0" marR="0" marT="11892" marB="11892" anchor="ctr"/>
                </a:tc>
              </a:tr>
              <a:tr h="109408">
                <a:tc>
                  <a:txBody>
                    <a:bodyPr/>
                    <a:lstStyle/>
                    <a:p>
                      <a:pPr algn="ctr" fontAlgn="ctr"/>
                      <a:r>
                        <a:rPr lang="en-US" sz="2400">
                          <a:effectLst/>
                          <a:latin typeface="微软雅黑" panose="020B0503020204020204" pitchFamily="34" charset="-122"/>
                          <a:ea typeface="微软雅黑" panose="020B0503020204020204" pitchFamily="34" charset="-122"/>
                        </a:rPr>
                        <a:t>reg_lambda</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权重的</a:t>
                      </a:r>
                      <a:r>
                        <a:rPr lang="en-US" altLang="zh-CN" sz="2400">
                          <a:effectLst/>
                          <a:latin typeface="微软雅黑" panose="020B0503020204020204" pitchFamily="34" charset="-122"/>
                          <a:ea typeface="微软雅黑" panose="020B0503020204020204" pitchFamily="34" charset="-122"/>
                        </a:rPr>
                        <a:t>L2</a:t>
                      </a:r>
                      <a:r>
                        <a:rPr lang="zh-CN" altLang="en-US" sz="2400">
                          <a:effectLst/>
                          <a:latin typeface="微软雅黑" panose="020B0503020204020204" pitchFamily="34" charset="-122"/>
                          <a:ea typeface="微软雅黑" panose="020B0503020204020204" pitchFamily="34" charset="-122"/>
                        </a:rPr>
                        <a:t>正则化项</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型数据，默认为</a:t>
                      </a:r>
                      <a:r>
                        <a:rPr lang="en-US" altLang="zh-CN" sz="2400">
                          <a:effectLst/>
                          <a:latin typeface="微软雅黑" panose="020B0503020204020204" pitchFamily="34" charset="-122"/>
                          <a:ea typeface="微软雅黑" panose="020B0503020204020204" pitchFamily="34" charset="-122"/>
                        </a:rPr>
                        <a:t>1</a:t>
                      </a:r>
                    </a:p>
                  </a:txBody>
                  <a:tcPr marL="0" marR="0" marT="11892" marB="11892" anchor="ctr"/>
                </a:tc>
              </a:tr>
              <a:tr h="109408">
                <a:tc>
                  <a:txBody>
                    <a:bodyPr/>
                    <a:lstStyle/>
                    <a:p>
                      <a:pPr algn="ctr" fontAlgn="ctr"/>
                      <a:r>
                        <a:rPr lang="en-US" sz="2400">
                          <a:effectLst/>
                          <a:latin typeface="微软雅黑" panose="020B0503020204020204" pitchFamily="34" charset="-122"/>
                          <a:ea typeface="微软雅黑" panose="020B0503020204020204" pitchFamily="34" charset="-122"/>
                        </a:rPr>
                        <a:t>scale_pos_weight</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控制征服权重的平衡</a:t>
                      </a:r>
                    </a:p>
                  </a:txBody>
                  <a:tcPr marL="0" marR="0" marT="11892" marB="11892"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altLang="zh-CN" sz="2400" dirty="0">
                          <a:effectLst/>
                          <a:latin typeface="微软雅黑" panose="020B0503020204020204" pitchFamily="34" charset="-122"/>
                          <a:ea typeface="微软雅黑" panose="020B0503020204020204" pitchFamily="34" charset="-122"/>
                        </a:rPr>
                        <a:t>float</a:t>
                      </a:r>
                      <a:r>
                        <a:rPr lang="zh-CN" altLang="en-US" sz="2400" dirty="0">
                          <a:effectLst/>
                          <a:latin typeface="微软雅黑" panose="020B0503020204020204" pitchFamily="34" charset="-122"/>
                          <a:ea typeface="微软雅黑" panose="020B0503020204020204" pitchFamily="34" charset="-122"/>
                        </a:rPr>
                        <a:t>型数据，默认为</a:t>
                      </a:r>
                      <a:r>
                        <a:rPr lang="en-US" altLang="zh-CN" sz="2400" dirty="0">
                          <a:effectLst/>
                          <a:latin typeface="微软雅黑" panose="020B0503020204020204" pitchFamily="34" charset="-122"/>
                          <a:ea typeface="微软雅黑" panose="020B0503020204020204" pitchFamily="34" charset="-122"/>
                        </a:rPr>
                        <a:t>1</a:t>
                      </a:r>
                    </a:p>
                  </a:txBody>
                  <a:tcPr marL="0" marR="0" marT="11892" marB="11892" anchor="ctr"/>
                </a:tc>
              </a:tr>
            </a:tbl>
          </a:graphicData>
        </a:graphic>
      </p:graphicFrame>
    </p:spTree>
    <p:extLst>
      <p:ext uri="{BB962C8B-B14F-4D97-AF65-F5344CB8AC3E}">
        <p14:creationId xmlns:p14="http://schemas.microsoft.com/office/powerpoint/2010/main" val="305027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248712"/>
            <a:ext cx="10247085" cy="461665"/>
          </a:xfrm>
          <a:prstGeom prst="rect">
            <a:avLst/>
          </a:prstGeom>
          <a:noFill/>
        </p:spPr>
        <p:txBody>
          <a:bodyPr wrap="square" rtlCol="0">
            <a:spAutoFit/>
          </a:bodyPr>
          <a:lstStyle/>
          <a:p>
            <a:r>
              <a:rPr lang="en-US" altLang="zh-CN" sz="2400" b="1" dirty="0" err="1">
                <a:latin typeface="微软雅黑" panose="020B0503020204020204" pitchFamily="34" charset="-122"/>
                <a:ea typeface="微软雅黑" panose="020B0503020204020204" pitchFamily="34" charset="-122"/>
              </a:rPr>
              <a:t>XGBoost</a:t>
            </a:r>
            <a:r>
              <a:rPr lang="zh-CN" altLang="en-US" sz="2400" b="1" dirty="0">
                <a:latin typeface="微软雅黑" panose="020B0503020204020204" pitchFamily="34" charset="-122"/>
                <a:ea typeface="微软雅黑" panose="020B0503020204020204" pitchFamily="34" charset="-122"/>
              </a:rPr>
              <a:t>分类模型的常见超</a:t>
            </a:r>
            <a:r>
              <a:rPr lang="zh-CN" altLang="en-US" sz="2400" b="1" dirty="0" smtClean="0">
                <a:latin typeface="微软雅黑" panose="020B0503020204020204" pitchFamily="34" charset="-122"/>
                <a:ea typeface="微软雅黑" panose="020B0503020204020204" pitchFamily="34" charset="-122"/>
              </a:rPr>
              <a:t>参数：</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656615253"/>
              </p:ext>
            </p:extLst>
          </p:nvPr>
        </p:nvGraphicFramePr>
        <p:xfrm>
          <a:off x="899886" y="1884817"/>
          <a:ext cx="10392228" cy="4142280"/>
        </p:xfrm>
        <a:graphic>
          <a:graphicData uri="http://schemas.openxmlformats.org/drawingml/2006/table">
            <a:tbl>
              <a:tblPr>
                <a:tableStyleId>{5940675A-B579-460E-94D1-54222C63F5DA}</a:tableStyleId>
              </a:tblPr>
              <a:tblGrid>
                <a:gridCol w="2540000"/>
                <a:gridCol w="3028982"/>
                <a:gridCol w="4823246"/>
              </a:tblGrid>
              <a:tr h="109408">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11892" marB="11892" anchor="ctr"/>
                </a:tc>
              </a:tr>
              <a:tr h="109408">
                <a:tc>
                  <a:txBody>
                    <a:bodyPr/>
                    <a:lstStyle/>
                    <a:p>
                      <a:pPr algn="ctr" fontAlgn="ctr"/>
                      <a:r>
                        <a:rPr lang="en-US" sz="2400" dirty="0" err="1">
                          <a:effectLst/>
                          <a:latin typeface="微软雅黑" panose="020B0503020204020204" pitchFamily="34" charset="-122"/>
                          <a:ea typeface="微软雅黑" panose="020B0503020204020204" pitchFamily="34" charset="-122"/>
                        </a:rPr>
                        <a:t>base_score</a:t>
                      </a:r>
                      <a:endParaRPr lang="en-US" sz="2400" dirty="0">
                        <a:effectLst/>
                        <a:latin typeface="微软雅黑" panose="020B0503020204020204" pitchFamily="34" charset="-122"/>
                        <a:ea typeface="微软雅黑" panose="020B0503020204020204" pitchFamily="34" charset="-122"/>
                      </a:endParaRP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所有实例的初始预测分数</a:t>
                      </a:r>
                    </a:p>
                  </a:txBody>
                  <a:tcPr marL="0" marR="0" marT="11892" marB="11892"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型数据，默认为</a:t>
                      </a:r>
                      <a:r>
                        <a:rPr lang="en-US" altLang="zh-CN" sz="2400">
                          <a:effectLst/>
                          <a:latin typeface="微软雅黑" panose="020B0503020204020204" pitchFamily="34" charset="-122"/>
                          <a:ea typeface="微软雅黑" panose="020B0503020204020204" pitchFamily="34" charset="-122"/>
                        </a:rPr>
                        <a:t>0.5</a:t>
                      </a:r>
                    </a:p>
                  </a:txBody>
                  <a:tcPr marL="0" marR="0" marT="11892" marB="11892" anchor="ctr"/>
                </a:tc>
              </a:tr>
              <a:tr h="366278">
                <a:tc>
                  <a:txBody>
                    <a:bodyPr/>
                    <a:lstStyle/>
                    <a:p>
                      <a:pPr algn="ctr" fontAlgn="ctr"/>
                      <a:r>
                        <a:rPr lang="en-US" sz="2400" dirty="0" err="1">
                          <a:effectLst/>
                          <a:latin typeface="微软雅黑" panose="020B0503020204020204" pitchFamily="34" charset="-122"/>
                          <a:ea typeface="微软雅黑" panose="020B0503020204020204" pitchFamily="34" charset="-122"/>
                        </a:rPr>
                        <a:t>random_state</a:t>
                      </a:r>
                      <a:endParaRPr lang="en-US" sz="2400" dirty="0">
                        <a:effectLst/>
                        <a:latin typeface="微软雅黑" panose="020B0503020204020204" pitchFamily="34" charset="-122"/>
                        <a:ea typeface="微软雅黑" panose="020B0503020204020204" pitchFamily="34" charset="-122"/>
                      </a:endParaRPr>
                    </a:p>
                  </a:txBody>
                  <a:tcPr marL="0" marR="0" marT="11892" marB="11892"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设定随机状态</a:t>
                      </a:r>
                    </a:p>
                  </a:txBody>
                  <a:tcPr marL="0" marR="0" marT="11892" marB="11892"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取值范围为：</a:t>
                      </a:r>
                      <a:r>
                        <a:rPr lang="en-US" altLang="zh-CN" sz="2400" dirty="0" err="1">
                          <a:effectLst/>
                          <a:latin typeface="微软雅黑" panose="020B0503020204020204" pitchFamily="34" charset="-122"/>
                          <a:ea typeface="微软雅黑" panose="020B0503020204020204" pitchFamily="34" charset="-122"/>
                        </a:rPr>
                        <a:t>int</a:t>
                      </a:r>
                      <a:r>
                        <a:rPr lang="zh-CN" altLang="en-US" sz="2400" dirty="0">
                          <a:effectLst/>
                          <a:latin typeface="微软雅黑" panose="020B0503020204020204" pitchFamily="34" charset="-122"/>
                          <a:ea typeface="微软雅黑" panose="020B0503020204020204" pitchFamily="34" charset="-122"/>
                        </a:rPr>
                        <a:t>整数</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指定了随机数生成器的种子，设置为任意整数后，例如“</a:t>
                      </a:r>
                      <a:r>
                        <a:rPr lang="en-US" altLang="zh-CN" sz="2400" dirty="0">
                          <a:effectLst/>
                          <a:latin typeface="微软雅黑" panose="020B0503020204020204" pitchFamily="34" charset="-122"/>
                          <a:ea typeface="微软雅黑" panose="020B0503020204020204" pitchFamily="34" charset="-122"/>
                        </a:rPr>
                        <a:t>123”</a:t>
                      </a:r>
                      <a:r>
                        <a:rPr lang="zh-CN" altLang="en-US" sz="2400" dirty="0">
                          <a:effectLst/>
                          <a:latin typeface="微软雅黑" panose="020B0503020204020204" pitchFamily="34" charset="-122"/>
                          <a:ea typeface="微软雅黑" panose="020B0503020204020204" pitchFamily="34" charset="-122"/>
                        </a:rPr>
                        <a:t>，则每次运行的结果都是一致的；默认为数字</a:t>
                      </a:r>
                      <a:r>
                        <a:rPr lang="en-US" altLang="zh-CN" sz="2400" dirty="0">
                          <a:effectLst/>
                          <a:latin typeface="微软雅黑" panose="020B0503020204020204" pitchFamily="34" charset="-122"/>
                          <a:ea typeface="微软雅黑" panose="020B0503020204020204" pitchFamily="34" charset="-122"/>
                        </a:rPr>
                        <a:t>0</a:t>
                      </a:r>
                    </a:p>
                  </a:txBody>
                  <a:tcPr marL="0" marR="0" marT="11892" marB="11892" anchor="ctr"/>
                </a:tc>
              </a:tr>
              <a:tr h="195031">
                <a:tc>
                  <a:txBody>
                    <a:bodyPr/>
                    <a:lstStyle/>
                    <a:p>
                      <a:pPr algn="ctr" fontAlgn="ctr"/>
                      <a:r>
                        <a:rPr lang="en-US" sz="2400">
                          <a:effectLst/>
                          <a:latin typeface="微软雅黑" panose="020B0503020204020204" pitchFamily="34" charset="-122"/>
                          <a:ea typeface="微软雅黑" panose="020B0503020204020204" pitchFamily="34" charset="-122"/>
                        </a:rPr>
                        <a:t>missing</a:t>
                      </a:r>
                    </a:p>
                  </a:txBody>
                  <a:tcPr marL="0" marR="0" marT="11892" marB="11892"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缺失值处理</a:t>
                      </a:r>
                    </a:p>
                  </a:txBody>
                  <a:tcPr marL="0" marR="0" marT="11892" marB="11892"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altLang="zh-CN" sz="2400" dirty="0">
                          <a:effectLst/>
                          <a:latin typeface="微软雅黑" panose="020B0503020204020204" pitchFamily="34" charset="-122"/>
                          <a:ea typeface="微软雅黑" panose="020B0503020204020204" pitchFamily="34" charset="-122"/>
                        </a:rPr>
                        <a:t>float</a:t>
                      </a:r>
                      <a:r>
                        <a:rPr lang="zh-CN" altLang="en-US" sz="2400" dirty="0">
                          <a:effectLst/>
                          <a:latin typeface="微软雅黑" panose="020B0503020204020204" pitchFamily="34" charset="-122"/>
                          <a:ea typeface="微软雅黑" panose="020B0503020204020204" pitchFamily="34" charset="-122"/>
                        </a:rPr>
                        <a:t>型数据，用于代替缺失值，默认为</a:t>
                      </a:r>
                      <a:r>
                        <a:rPr lang="en-US" altLang="zh-CN" sz="2400" dirty="0">
                          <a:effectLst/>
                          <a:latin typeface="微软雅黑" panose="020B0503020204020204" pitchFamily="34" charset="-122"/>
                          <a:ea typeface="微软雅黑" panose="020B0503020204020204" pitchFamily="34" charset="-122"/>
                        </a:rPr>
                        <a:t>None</a:t>
                      </a:r>
                    </a:p>
                  </a:txBody>
                  <a:tcPr marL="0" marR="0" marT="11892" marB="11892" anchor="ctr"/>
                </a:tc>
              </a:tr>
              <a:tr h="109408">
                <a:tc>
                  <a:txBody>
                    <a:bodyPr/>
                    <a:lstStyle/>
                    <a:p>
                      <a:pPr algn="ctr" fontAlgn="ctr"/>
                      <a:r>
                        <a:rPr lang="en-US" sz="2400">
                          <a:effectLst/>
                          <a:latin typeface="微软雅黑" panose="020B0503020204020204" pitchFamily="34" charset="-122"/>
                          <a:ea typeface="微软雅黑" panose="020B0503020204020204" pitchFamily="34" charset="-122"/>
                        </a:rPr>
                        <a:t>importance_type</a:t>
                      </a:r>
                    </a:p>
                  </a:txBody>
                  <a:tcPr marL="0" marR="0" marT="11892" marB="11892"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计算特征重要性的方法</a:t>
                      </a:r>
                    </a:p>
                  </a:txBody>
                  <a:tcPr marL="0" marR="0" marT="11892" marB="11892"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sz="2400" dirty="0">
                          <a:effectLst/>
                          <a:latin typeface="微软雅黑" panose="020B0503020204020204" pitchFamily="34" charset="-122"/>
                          <a:ea typeface="微软雅黑" panose="020B0503020204020204" pitchFamily="34" charset="-122"/>
                        </a:rPr>
                        <a:t>string</a:t>
                      </a:r>
                      <a:r>
                        <a:rPr lang="zh-CN" altLang="en-US" sz="2400" dirty="0">
                          <a:effectLst/>
                          <a:latin typeface="微软雅黑" panose="020B0503020204020204" pitchFamily="34" charset="-122"/>
                          <a:ea typeface="微软雅黑" panose="020B0503020204020204" pitchFamily="34" charset="-122"/>
                        </a:rPr>
                        <a:t>型，默认为</a:t>
                      </a:r>
                      <a:r>
                        <a:rPr lang="en-US" altLang="zh-CN" sz="2400" dirty="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gain'</a:t>
                      </a:r>
                    </a:p>
                  </a:txBody>
                  <a:tcPr marL="0" marR="0" marT="11892" marB="11892" anchor="ctr"/>
                </a:tc>
              </a:tr>
            </a:tbl>
          </a:graphicData>
        </a:graphic>
      </p:graphicFrame>
    </p:spTree>
    <p:extLst>
      <p:ext uri="{BB962C8B-B14F-4D97-AF65-F5344CB8AC3E}">
        <p14:creationId xmlns:p14="http://schemas.microsoft.com/office/powerpoint/2010/main" val="3325166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10.3.1 </a:t>
            </a:r>
            <a:r>
              <a:rPr lang="zh-CN" altLang="en-US" sz="2400" b="1" dirty="0">
                <a:latin typeface="微软雅黑" panose="020B0503020204020204" pitchFamily="34" charset="-122"/>
                <a:ea typeface="微软雅黑" panose="020B0503020204020204" pitchFamily="34" charset="-122"/>
              </a:rPr>
              <a:t>案例背景</a:t>
            </a:r>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为了降低不良贷款率，保障自身资金安全，提高风险控制水平，银行等金融机构会根据客户的信用历史资料构建信用评分模型给客户评分。根据客户的信用得分，可以估计客户按时还款的可能，并据此决定是否发放贷款及贷款的额度和利率。</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8519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10.3.2 </a:t>
            </a:r>
            <a:r>
              <a:rPr lang="zh-CN" altLang="en-US" sz="2400" b="1" dirty="0">
                <a:latin typeface="微软雅黑" panose="020B0503020204020204" pitchFamily="34" charset="-122"/>
                <a:ea typeface="微软雅黑" panose="020B0503020204020204" pitchFamily="34" charset="-122"/>
              </a:rPr>
              <a:t>多元线性回归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a:latin typeface="微软雅黑" panose="020B0503020204020204" pitchFamily="34" charset="-122"/>
                <a:ea typeface="微软雅黑" panose="020B0503020204020204" pitchFamily="34" charset="-122"/>
              </a:rPr>
              <a:t>读取数据</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读取</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条信用卡客户的数据，特征变量有客户的月收入，年龄，性别，历史授信额度和历史违约次数，目标变量是客户信用评分，取值范围为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100</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选取了</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个特征变量：月收入，年龄，性别，历史授信额度和历史违约次数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408" y="4644848"/>
            <a:ext cx="5035184" cy="92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6740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10.3.2 </a:t>
            </a:r>
            <a:r>
              <a:rPr lang="zh-CN" altLang="en-US" sz="2400" b="1" dirty="0">
                <a:latin typeface="微软雅黑" panose="020B0503020204020204" pitchFamily="34" charset="-122"/>
                <a:ea typeface="微软雅黑" panose="020B0503020204020204" pitchFamily="34" charset="-122"/>
              </a:rPr>
              <a:t>多元线性回归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提取</a:t>
            </a:r>
            <a:r>
              <a:rPr lang="zh-CN" altLang="en-US" sz="2400" dirty="0">
                <a:latin typeface="微软雅黑" panose="020B0503020204020204" pitchFamily="34" charset="-122"/>
                <a:ea typeface="微软雅黑" panose="020B0503020204020204" pitchFamily="34" charset="-122"/>
              </a:rPr>
              <a:t>特征变量和目标变量</a:t>
            </a:r>
          </a:p>
          <a:p>
            <a:r>
              <a:rPr lang="zh-CN" altLang="en-US" sz="2400" dirty="0">
                <a:latin typeface="微软雅黑" panose="020B0503020204020204" pitchFamily="34" charset="-122"/>
                <a:ea typeface="微软雅黑" panose="020B0503020204020204" pitchFamily="34" charset="-122"/>
              </a:rPr>
              <a:t>通过如下代码将特征变量和目标变量单独提取出来，代码如下：</a:t>
            </a:r>
          </a:p>
          <a:p>
            <a:endParaRPr lang="en-US" altLang="zh-CN" sz="2400" b="1" dirty="0" smtClean="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712" y="3503045"/>
            <a:ext cx="3880575" cy="928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89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53909" y="526312"/>
            <a:ext cx="848418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10.1 </a:t>
            </a:r>
            <a:r>
              <a:rPr lang="en-US" altLang="zh-CN" sz="6000" b="1" dirty="0" err="1">
                <a:latin typeface="微软雅黑" panose="020B0503020204020204" pitchFamily="34" charset="-122"/>
                <a:ea typeface="微软雅黑" panose="020B0503020204020204" pitchFamily="34" charset="-122"/>
              </a:rPr>
              <a:t>XGBoost</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9886" y="1872343"/>
            <a:ext cx="10247085" cy="2308324"/>
          </a:xfrm>
          <a:prstGeom prst="rect">
            <a:avLst/>
          </a:prstGeom>
          <a:noFill/>
        </p:spPr>
        <p:txBody>
          <a:bodyPr wrap="square" rtlCol="0">
            <a:spAutoFit/>
          </a:bodyPr>
          <a:lstStyle/>
          <a:p>
            <a:r>
              <a:rPr lang="zh-CN" altLang="en-US" sz="2400" smtClean="0">
                <a:latin typeface="微软雅黑" panose="020B0503020204020204" pitchFamily="34" charset="-122"/>
                <a:ea typeface="微软雅黑" panose="020B0503020204020204" pitchFamily="34" charset="-122"/>
              </a:rPr>
              <a:t>官方文档地址为：</a:t>
            </a:r>
            <a:r>
              <a:rPr lang="en-US" altLang="zh-CN" sz="2400" smtClean="0">
                <a:latin typeface="微软雅黑" panose="020B0503020204020204" pitchFamily="34" charset="-122"/>
                <a:ea typeface="微软雅黑" panose="020B0503020204020204" pitchFamily="34" charset="-122"/>
                <a:hlinkClick r:id="rId2"/>
              </a:rPr>
              <a:t>https://xgboost.readthedocs.io</a:t>
            </a:r>
            <a:endParaRPr lang="en-US" altLang="zh-CN" sz="2400" smtClean="0">
              <a:latin typeface="微软雅黑" panose="020B0503020204020204" pitchFamily="34" charset="-122"/>
              <a:ea typeface="微软雅黑" panose="020B0503020204020204" pitchFamily="34" charset="-122"/>
            </a:endParaRPr>
          </a:p>
          <a:p>
            <a:endParaRPr lang="en-US" altLang="zh-CN" sz="2400" smtClean="0">
              <a:latin typeface="微软雅黑" panose="020B0503020204020204" pitchFamily="34" charset="-122"/>
              <a:ea typeface="微软雅黑" panose="020B0503020204020204" pitchFamily="34" charset="-122"/>
            </a:endParaRPr>
          </a:p>
          <a:p>
            <a:endParaRPr lang="en-US" altLang="zh-CN" sz="2400" smtClean="0">
              <a:latin typeface="微软雅黑" panose="020B0503020204020204" pitchFamily="34" charset="-122"/>
              <a:ea typeface="微软雅黑" panose="020B0503020204020204" pitchFamily="34" charset="-122"/>
            </a:endParaRPr>
          </a:p>
          <a:p>
            <a:r>
              <a:rPr lang="zh-CN" altLang="en-US" sz="2400" smtClean="0">
                <a:latin typeface="微软雅黑" panose="020B0503020204020204" pitchFamily="34" charset="-122"/>
                <a:ea typeface="微软雅黑" panose="020B0503020204020204" pitchFamily="34" charset="-122"/>
              </a:rPr>
              <a:t>官方文档是英文的，这里讲解一个查看英文文档的便捷方法：</a:t>
            </a:r>
            <a:endParaRPr lang="en-US" altLang="zh-CN" sz="240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smtClean="0">
                <a:latin typeface="微软雅黑" panose="020B0503020204020204" pitchFamily="34" charset="-122"/>
                <a:ea typeface="微软雅黑" panose="020B0503020204020204" pitchFamily="34" charset="-122"/>
              </a:rPr>
              <a:t>下载谷歌浏览器（</a:t>
            </a:r>
            <a:r>
              <a:rPr lang="en-US" altLang="zh-CN" sz="2400" dirty="0">
                <a:latin typeface="微软雅黑" panose="020B0503020204020204" pitchFamily="34" charset="-122"/>
                <a:ea typeface="微软雅黑" panose="020B0503020204020204" pitchFamily="34" charset="-122"/>
              </a:rPr>
              <a:t>https://www.google.cn/intl/zh-CN/chrome</a:t>
            </a:r>
            <a:r>
              <a:rPr lang="en-US" altLang="zh-CN" sz="240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a:t>
            </a:r>
            <a:endParaRPr lang="en-US" altLang="zh-CN" sz="240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smtClean="0">
                <a:latin typeface="微软雅黑" panose="020B0503020204020204" pitchFamily="34" charset="-122"/>
                <a:ea typeface="微软雅黑" panose="020B0503020204020204" pitchFamily="34" charset="-122"/>
              </a:rPr>
              <a:t>然后在界面上右击选择“翻译中文（简体）（</a:t>
            </a:r>
            <a:r>
              <a:rPr lang="en-US" altLang="zh-CN" sz="2400" smtClean="0">
                <a:latin typeface="微软雅黑" panose="020B0503020204020204" pitchFamily="34" charset="-122"/>
                <a:ea typeface="微软雅黑" panose="020B0503020204020204" pitchFamily="34" charset="-122"/>
              </a:rPr>
              <a:t>T</a:t>
            </a:r>
            <a:r>
              <a:rPr lang="zh-CN" altLang="en-US" sz="240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9726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10.3.2 </a:t>
            </a:r>
            <a:r>
              <a:rPr lang="zh-CN" altLang="en-US" sz="2400" b="1" dirty="0">
                <a:latin typeface="微软雅黑" panose="020B0503020204020204" pitchFamily="34" charset="-122"/>
                <a:ea typeface="微软雅黑" panose="020B0503020204020204" pitchFamily="34" charset="-122"/>
              </a:rPr>
              <a:t>多元线性回归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训练及</a:t>
            </a:r>
            <a:r>
              <a:rPr lang="zh-CN" altLang="en-US" sz="2400" dirty="0" smtClean="0">
                <a:latin typeface="微软雅黑" panose="020B0503020204020204" pitchFamily="34" charset="-122"/>
                <a:ea typeface="微软雅黑" panose="020B0503020204020204" pitchFamily="34" charset="-122"/>
              </a:rPr>
              <a:t>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从</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库中引入</a:t>
            </a:r>
            <a:r>
              <a:rPr lang="en-US" altLang="zh-CN" sz="2400" dirty="0" err="1">
                <a:latin typeface="微软雅黑" panose="020B0503020204020204" pitchFamily="34" charset="-122"/>
                <a:ea typeface="微软雅黑" panose="020B0503020204020204" pitchFamily="34" charset="-122"/>
              </a:rPr>
              <a:t>LinearRegression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模型进行模型训练，代码如下：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269" y="3429000"/>
            <a:ext cx="5881461" cy="1173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733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10.3.2 </a:t>
            </a:r>
            <a:r>
              <a:rPr lang="zh-CN" altLang="en-US" sz="2400" b="1" dirty="0">
                <a:latin typeface="微软雅黑" panose="020B0503020204020204" pitchFamily="34" charset="-122"/>
                <a:ea typeface="微软雅黑" panose="020B0503020204020204" pitchFamily="34" charset="-122"/>
              </a:rPr>
              <a:t>多元线性回归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线性回归</a:t>
            </a:r>
            <a:r>
              <a:rPr lang="zh-CN" altLang="en-US" sz="2400" dirty="0">
                <a:latin typeface="微软雅黑" panose="020B0503020204020204" pitchFamily="34" charset="-122"/>
                <a:ea typeface="微软雅黑" panose="020B0503020204020204" pitchFamily="34" charset="-122"/>
              </a:rPr>
              <a:t>方程</a:t>
            </a:r>
            <a:r>
              <a:rPr lang="zh-CN" altLang="en-US" sz="2400" dirty="0" smtClean="0">
                <a:latin typeface="微软雅黑" panose="020B0503020204020204" pitchFamily="34" charset="-122"/>
                <a:ea typeface="微软雅黑" panose="020B0503020204020204" pitchFamily="34" charset="-122"/>
              </a:rPr>
              <a:t>构造</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打印模型</a:t>
            </a:r>
            <a:r>
              <a:rPr lang="zh-CN" altLang="en-US" sz="2400" dirty="0" smtClean="0">
                <a:latin typeface="微软雅黑" panose="020B0503020204020204" pitchFamily="34" charset="-122"/>
                <a:ea typeface="微软雅黑" panose="020B0503020204020204" pitchFamily="34" charset="-122"/>
              </a:rPr>
              <a:t>系数</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a:t>
            </a:r>
            <a:r>
              <a:rPr lang="zh-CN" altLang="en-US" sz="2400" dirty="0" smtClean="0">
                <a:latin typeface="微软雅黑" panose="020B0503020204020204" pitchFamily="34" charset="-122"/>
                <a:ea typeface="微软雅黑" panose="020B0503020204020204" pitchFamily="34" charset="-122"/>
              </a:rPr>
              <a:t>如下</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这里通过</a:t>
            </a:r>
            <a:r>
              <a:rPr lang="en-US" altLang="zh-CN" sz="2400" dirty="0" err="1">
                <a:latin typeface="微软雅黑" panose="020B0503020204020204" pitchFamily="34" charset="-122"/>
                <a:ea typeface="微软雅黑" panose="020B0503020204020204" pitchFamily="34" charset="-122"/>
              </a:rPr>
              <a:t>model.coef</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获得是一个系数列表，分别对应不同特征变量前面的系数，也</a:t>
            </a:r>
            <a:r>
              <a:rPr lang="zh-CN" altLang="en-US" sz="2400" dirty="0" smtClean="0">
                <a:latin typeface="微软雅黑" panose="020B0503020204020204" pitchFamily="34" charset="-122"/>
                <a:ea typeface="微软雅黑" panose="020B0503020204020204" pitchFamily="34" charset="-122"/>
              </a:rPr>
              <a:t>即</a:t>
            </a:r>
            <a:r>
              <a:rPr lang="en-US" altLang="zh-CN" sz="2400" dirty="0" smtClean="0">
                <a:latin typeface="微软雅黑" panose="020B0503020204020204" pitchFamily="34" charset="-122"/>
                <a:ea typeface="微软雅黑" panose="020B0503020204020204" pitchFamily="34" charset="-122"/>
              </a:rPr>
              <a:t>x1</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x2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x3</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x4</a:t>
            </a:r>
            <a:r>
              <a:rPr lang="zh-CN" altLang="en-US" sz="2400" dirty="0" smtClean="0">
                <a:latin typeface="微软雅黑" panose="020B0503020204020204" pitchFamily="34" charset="-122"/>
                <a:ea typeface="微软雅黑" panose="020B0503020204020204" pitchFamily="34" charset="-122"/>
              </a:rPr>
              <a:t>及</a:t>
            </a:r>
            <a:r>
              <a:rPr lang="en-US" altLang="zh-CN" sz="2400" dirty="0" smtClean="0">
                <a:latin typeface="微软雅黑" panose="020B0503020204020204" pitchFamily="34" charset="-122"/>
                <a:ea typeface="微软雅黑" panose="020B0503020204020204" pitchFamily="34" charset="-122"/>
              </a:rPr>
              <a:t>x5</a:t>
            </a:r>
            <a:r>
              <a:rPr lang="zh-CN" altLang="en-US" sz="2400" dirty="0">
                <a:latin typeface="微软雅黑" panose="020B0503020204020204" pitchFamily="34" charset="-122"/>
                <a:ea typeface="微软雅黑" panose="020B0503020204020204" pitchFamily="34" charset="-122"/>
              </a:rPr>
              <a:t>，所以此时的多元线性回归曲线方程为：</a:t>
            </a:r>
            <a:endParaRPr lang="en-US" altLang="zh-CN" sz="2400" dirty="0" smtClean="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301" y="2772228"/>
            <a:ext cx="5114556" cy="83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228" y="5657994"/>
            <a:ext cx="9037544" cy="626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512" y="3765169"/>
            <a:ext cx="6415548"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04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10.3.2 </a:t>
            </a:r>
            <a:r>
              <a:rPr lang="zh-CN" altLang="en-US" sz="2400" b="1" dirty="0">
                <a:latin typeface="微软雅黑" panose="020B0503020204020204" pitchFamily="34" charset="-122"/>
                <a:ea typeface="微软雅黑" panose="020B0503020204020204" pitchFamily="34" charset="-122"/>
              </a:rPr>
              <a:t>多元线性回归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线性回归</a:t>
            </a:r>
            <a:r>
              <a:rPr lang="zh-CN" altLang="en-US" sz="2400" dirty="0">
                <a:latin typeface="微软雅黑" panose="020B0503020204020204" pitchFamily="34" charset="-122"/>
                <a:ea typeface="微软雅黑" panose="020B0503020204020204" pitchFamily="34" charset="-122"/>
              </a:rPr>
              <a:t>方程</a:t>
            </a:r>
            <a:r>
              <a:rPr lang="zh-CN" altLang="en-US" sz="2400" dirty="0" smtClean="0">
                <a:latin typeface="微软雅黑" panose="020B0503020204020204" pitchFamily="34" charset="-122"/>
                <a:ea typeface="微软雅黑" panose="020B0503020204020204" pitchFamily="34" charset="-122"/>
              </a:rPr>
              <a:t>构造</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打印模型</a:t>
            </a:r>
            <a:r>
              <a:rPr lang="zh-CN" altLang="en-US" sz="2400" dirty="0" smtClean="0">
                <a:latin typeface="微软雅黑" panose="020B0503020204020204" pitchFamily="34" charset="-122"/>
                <a:ea typeface="微软雅黑" panose="020B0503020204020204" pitchFamily="34" charset="-122"/>
              </a:rPr>
              <a:t>系数</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a:t>
            </a:r>
            <a:r>
              <a:rPr lang="zh-CN" altLang="en-US" sz="2400" dirty="0" smtClean="0">
                <a:latin typeface="微软雅黑" panose="020B0503020204020204" pitchFamily="34" charset="-122"/>
                <a:ea typeface="微软雅黑" panose="020B0503020204020204" pitchFamily="34" charset="-122"/>
              </a:rPr>
              <a:t>如下</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这里通过</a:t>
            </a:r>
            <a:r>
              <a:rPr lang="en-US" altLang="zh-CN" sz="2400" dirty="0" err="1">
                <a:latin typeface="微软雅黑" panose="020B0503020204020204" pitchFamily="34" charset="-122"/>
                <a:ea typeface="微软雅黑" panose="020B0503020204020204" pitchFamily="34" charset="-122"/>
              </a:rPr>
              <a:t>model.coef</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获得是一个系数列表，分别对应不同特征变量前面的系数，也</a:t>
            </a:r>
            <a:r>
              <a:rPr lang="zh-CN" altLang="en-US" sz="2400" dirty="0" smtClean="0">
                <a:latin typeface="微软雅黑" panose="020B0503020204020204" pitchFamily="34" charset="-122"/>
                <a:ea typeface="微软雅黑" panose="020B0503020204020204" pitchFamily="34" charset="-122"/>
              </a:rPr>
              <a:t>即</a:t>
            </a:r>
            <a:r>
              <a:rPr lang="en-US" altLang="zh-CN" sz="2400" dirty="0" smtClean="0">
                <a:latin typeface="微软雅黑" panose="020B0503020204020204" pitchFamily="34" charset="-122"/>
                <a:ea typeface="微软雅黑" panose="020B0503020204020204" pitchFamily="34" charset="-122"/>
              </a:rPr>
              <a:t>x1</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x2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x3</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x4</a:t>
            </a:r>
            <a:r>
              <a:rPr lang="zh-CN" altLang="en-US" sz="2400" dirty="0" smtClean="0">
                <a:latin typeface="微软雅黑" panose="020B0503020204020204" pitchFamily="34" charset="-122"/>
                <a:ea typeface="微软雅黑" panose="020B0503020204020204" pitchFamily="34" charset="-122"/>
              </a:rPr>
              <a:t>及</a:t>
            </a:r>
            <a:r>
              <a:rPr lang="en-US" altLang="zh-CN" sz="2400" dirty="0" smtClean="0">
                <a:latin typeface="微软雅黑" panose="020B0503020204020204" pitchFamily="34" charset="-122"/>
                <a:ea typeface="微软雅黑" panose="020B0503020204020204" pitchFamily="34" charset="-122"/>
              </a:rPr>
              <a:t>x5</a:t>
            </a:r>
            <a:r>
              <a:rPr lang="zh-CN" altLang="en-US" sz="2400" dirty="0">
                <a:latin typeface="微软雅黑" panose="020B0503020204020204" pitchFamily="34" charset="-122"/>
                <a:ea typeface="微软雅黑" panose="020B0503020204020204" pitchFamily="34" charset="-122"/>
              </a:rPr>
              <a:t>，所以此时的多元线性回归曲线方程为：</a:t>
            </a:r>
            <a:endParaRPr lang="en-US" altLang="zh-CN" sz="2400" dirty="0" smtClean="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301" y="2772228"/>
            <a:ext cx="5114556" cy="83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228" y="5657994"/>
            <a:ext cx="9037544" cy="626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512" y="3765169"/>
            <a:ext cx="6415548"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356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10.3.2 </a:t>
            </a:r>
            <a:r>
              <a:rPr lang="zh-CN" altLang="en-US" sz="2400" b="1" dirty="0">
                <a:latin typeface="微软雅黑" panose="020B0503020204020204" pitchFamily="34" charset="-122"/>
                <a:ea typeface="微软雅黑" panose="020B0503020204020204" pitchFamily="34" charset="-122"/>
              </a:rPr>
              <a:t>多元线性回归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评估</a:t>
            </a:r>
          </a:p>
          <a:p>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评估的方法对此多元线性回归模型进行评估，代码如下：</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970" y="3712481"/>
            <a:ext cx="3846059" cy="1514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3758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uploader.shimo.im/f/FQWwHgmWnKUSVrdG.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29" y="185960"/>
            <a:ext cx="6186260" cy="667204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723290" y="553971"/>
            <a:ext cx="5192940" cy="830997"/>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整体</a:t>
            </a:r>
            <a:r>
              <a:rPr lang="zh-CN" altLang="en-US" sz="2400" dirty="0">
                <a:latin typeface="微软雅黑" panose="020B0503020204020204" pitchFamily="34" charset="-122"/>
                <a:ea typeface="微软雅黑" panose="020B0503020204020204" pitchFamily="34" charset="-122"/>
              </a:rPr>
              <a:t>拟合效果一般，可能是因为数据量偏少的原因</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6850743" y="4215564"/>
            <a:ext cx="5065486" cy="1938992"/>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性别这一特征变量的</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值达到了</a:t>
            </a:r>
            <a:r>
              <a:rPr lang="en-US" altLang="zh-CN" sz="2400" dirty="0">
                <a:latin typeface="微软雅黑" panose="020B0503020204020204" pitchFamily="34" charset="-122"/>
                <a:ea typeface="微软雅黑" panose="020B0503020204020204" pitchFamily="34" charset="-122"/>
              </a:rPr>
              <a:t>0.466</a:t>
            </a:r>
            <a:r>
              <a:rPr lang="zh-CN" altLang="en-US" sz="2400" dirty="0">
                <a:latin typeface="微软雅黑" panose="020B0503020204020204" pitchFamily="34" charset="-122"/>
                <a:ea typeface="微软雅黑" panose="020B0503020204020204" pitchFamily="34" charset="-122"/>
              </a:rPr>
              <a:t>，即与目标变量没有显著相关性，这个也的确符合经验认知，所以在多元线性回归模型中，我们其实可以把性别这一特征变量舍去。</a:t>
            </a:r>
          </a:p>
        </p:txBody>
      </p:sp>
      <p:sp>
        <p:nvSpPr>
          <p:cNvPr id="6" name="矩形 5"/>
          <p:cNvSpPr/>
          <p:nvPr/>
        </p:nvSpPr>
        <p:spPr>
          <a:xfrm>
            <a:off x="4325257" y="5573486"/>
            <a:ext cx="638629" cy="33382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08914" y="216878"/>
            <a:ext cx="515258" cy="79912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963886" y="5573486"/>
            <a:ext cx="175940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963886" y="5573486"/>
            <a:ext cx="1886857"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545943" y="216878"/>
            <a:ext cx="2264228" cy="166914"/>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610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10.3.4 XGBOOST</a:t>
            </a:r>
            <a:r>
              <a:rPr lang="zh-CN" altLang="en-US" sz="2400" b="1" dirty="0">
                <a:latin typeface="微软雅黑" panose="020B0503020204020204" pitchFamily="34" charset="-122"/>
                <a:ea typeface="微软雅黑" panose="020B0503020204020204" pitchFamily="34" charset="-122"/>
              </a:rPr>
              <a:t>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评估</a:t>
            </a:r>
          </a:p>
          <a:p>
            <a:r>
              <a:rPr lang="zh-CN" altLang="en-US" sz="2400" dirty="0">
                <a:latin typeface="微软雅黑" panose="020B0503020204020204" pitchFamily="34" charset="-122"/>
                <a:ea typeface="微软雅黑" panose="020B0503020204020204" pitchFamily="34" charset="-122"/>
              </a:rPr>
              <a:t>其</a:t>
            </a:r>
            <a:r>
              <a:rPr lang="zh-CN" altLang="en-US" sz="2400" dirty="0" smtClean="0">
                <a:latin typeface="微软雅黑" panose="020B0503020204020204" pitchFamily="34" charset="-122"/>
                <a:ea typeface="微软雅黑" panose="020B0503020204020204" pitchFamily="34" charset="-122"/>
              </a:rPr>
              <a:t>中</a:t>
            </a:r>
            <a:r>
              <a:rPr lang="zh-CN" altLang="en-US" sz="2400" dirty="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步读取数据，提取特征变量和目标变量，划分训练集和测试集都与</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模型相同，因此不再</a:t>
            </a:r>
            <a:r>
              <a:rPr lang="zh-CN" altLang="en-US" sz="2400" dirty="0" smtClean="0">
                <a:latin typeface="微软雅黑" panose="020B0503020204020204" pitchFamily="34" charset="-122"/>
                <a:ea typeface="微软雅黑" panose="020B0503020204020204" pitchFamily="34" charset="-122"/>
              </a:rPr>
              <a:t>重复</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71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9" y="3442003"/>
            <a:ext cx="6799781" cy="323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553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10.3.4 XGBOOST</a:t>
            </a:r>
            <a:r>
              <a:rPr lang="zh-CN" altLang="en-US" sz="2400" b="1" dirty="0">
                <a:latin typeface="微软雅黑" panose="020B0503020204020204" pitchFamily="34" charset="-122"/>
                <a:ea typeface="微软雅黑" panose="020B0503020204020204" pitchFamily="34" charset="-122"/>
              </a:rPr>
              <a:t>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训练及搭建</a:t>
            </a:r>
          </a:p>
          <a:p>
            <a:r>
              <a:rPr lang="zh-CN" altLang="en-US" sz="2400" dirty="0">
                <a:latin typeface="微软雅黑" panose="020B0503020204020204" pitchFamily="34" charset="-122"/>
                <a:ea typeface="微软雅黑" panose="020B0503020204020204" pitchFamily="34" charset="-122"/>
              </a:rPr>
              <a:t>划分训练集和测试集完成后，就可以从</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库中引入</a:t>
            </a:r>
            <a:r>
              <a:rPr lang="en-US" altLang="zh-CN" sz="2400" dirty="0" err="1">
                <a:latin typeface="微软雅黑" panose="020B0503020204020204" pitchFamily="34" charset="-122"/>
                <a:ea typeface="微软雅黑" panose="020B0503020204020204" pitchFamily="34" charset="-122"/>
              </a:rPr>
              <a:t>XGBRegressor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模型进行模型训练了，代码如下：</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602" y="3932994"/>
            <a:ext cx="4442795" cy="1176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2983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10.3.4 XGBOOST</a:t>
            </a:r>
            <a:r>
              <a:rPr lang="zh-CN" altLang="en-US" sz="2400" b="1" dirty="0">
                <a:latin typeface="微软雅黑" panose="020B0503020204020204" pitchFamily="34" charset="-122"/>
                <a:ea typeface="微软雅黑" panose="020B0503020204020204" pitchFamily="34" charset="-122"/>
              </a:rPr>
              <a:t>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预测及评估</a:t>
            </a:r>
          </a:p>
          <a:p>
            <a:r>
              <a:rPr lang="zh-CN" altLang="en-US" sz="2400" dirty="0">
                <a:latin typeface="微软雅黑" panose="020B0503020204020204" pitchFamily="34" charset="-122"/>
                <a:ea typeface="微软雅黑" panose="020B0503020204020204" pitchFamily="34" charset="-122"/>
              </a:rPr>
              <a:t>模型搭建完毕后，通过如下</a:t>
            </a:r>
            <a:r>
              <a:rPr lang="zh-CN" altLang="en-US" sz="2400" dirty="0" smtClean="0">
                <a:latin typeface="微软雅黑" panose="020B0503020204020204" pitchFamily="34" charset="-122"/>
                <a:ea typeface="微软雅黑" panose="020B0503020204020204" pitchFamily="34" charset="-122"/>
              </a:rPr>
              <a:t>代码可以将预测</a:t>
            </a:r>
            <a:r>
              <a:rPr lang="zh-CN" altLang="en-US" sz="2400" dirty="0">
                <a:latin typeface="微软雅黑" panose="020B0503020204020204" pitchFamily="34" charset="-122"/>
                <a:ea typeface="微软雅黑" panose="020B0503020204020204" pitchFamily="34" charset="-122"/>
              </a:rPr>
              <a:t>值和实际值进行</a:t>
            </a:r>
            <a:r>
              <a:rPr lang="zh-CN" altLang="en-US" sz="2400" dirty="0" smtClean="0">
                <a:latin typeface="微软雅黑" panose="020B0503020204020204" pitchFamily="34" charset="-122"/>
                <a:ea typeface="微软雅黑" panose="020B0503020204020204" pitchFamily="34" charset="-122"/>
              </a:rPr>
              <a:t>对比</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172" y="3556001"/>
            <a:ext cx="4089656" cy="155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497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10.3.4 XGBOOST</a:t>
            </a:r>
            <a:r>
              <a:rPr lang="zh-CN" altLang="en-US" sz="2400" b="1" dirty="0">
                <a:latin typeface="微软雅黑" panose="020B0503020204020204" pitchFamily="34" charset="-122"/>
                <a:ea typeface="微软雅黑" panose="020B0503020204020204" pitchFamily="34" charset="-122"/>
              </a:rPr>
              <a:t>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预测及评估</a:t>
            </a: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XGBRegressor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自带的</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函数来查看模型预测的效果</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可以看到这个结果较线性回归模型获得的</a:t>
            </a:r>
            <a:r>
              <a:rPr lang="en-US" altLang="zh-CN" sz="2400" dirty="0">
                <a:latin typeface="微软雅黑" panose="020B0503020204020204" pitchFamily="34" charset="-122"/>
                <a:ea typeface="微软雅黑" panose="020B0503020204020204" pitchFamily="34" charset="-122"/>
              </a:rPr>
              <a:t>0.629</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回归模型获得的</a:t>
            </a:r>
            <a:r>
              <a:rPr lang="en-US" altLang="zh-CN" sz="2400" dirty="0">
                <a:latin typeface="微软雅黑" panose="020B0503020204020204" pitchFamily="34" charset="-122"/>
                <a:ea typeface="微软雅黑" panose="020B0503020204020204" pitchFamily="34" charset="-122"/>
              </a:rPr>
              <a:t>0.675</a:t>
            </a:r>
            <a:r>
              <a:rPr lang="zh-CN" altLang="en-US" sz="2400" dirty="0">
                <a:latin typeface="微软雅黑" panose="020B0503020204020204" pitchFamily="34" charset="-122"/>
                <a:ea typeface="微软雅黑" panose="020B0503020204020204" pitchFamily="34" charset="-122"/>
              </a:rPr>
              <a:t>是有所改善的。</a:t>
            </a:r>
            <a:endParaRPr lang="zh-CN" altLang="en-US" sz="2400" dirty="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810" y="3072672"/>
            <a:ext cx="6458380" cy="1240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421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10.3.4 XGBOOST</a:t>
            </a:r>
            <a:r>
              <a:rPr lang="zh-CN" altLang="en-US" sz="2400" b="1" dirty="0">
                <a:latin typeface="微软雅黑" panose="020B0503020204020204" pitchFamily="34" charset="-122"/>
                <a:ea typeface="微软雅黑" panose="020B0503020204020204" pitchFamily="34" charset="-122"/>
              </a:rPr>
              <a:t>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(6) </a:t>
            </a:r>
            <a:r>
              <a:rPr lang="zh-CN" altLang="en-US" sz="2400" dirty="0" smtClean="0">
                <a:latin typeface="微软雅黑" panose="020B0503020204020204" pitchFamily="34" charset="-122"/>
                <a:ea typeface="微软雅黑" panose="020B0503020204020204" pitchFamily="34" charset="-122"/>
              </a:rPr>
              <a:t>查看</a:t>
            </a:r>
            <a:r>
              <a:rPr lang="zh-CN" altLang="en-US" sz="2400" dirty="0">
                <a:latin typeface="微软雅黑" panose="020B0503020204020204" pitchFamily="34" charset="-122"/>
                <a:ea typeface="微软雅黑" panose="020B0503020204020204" pitchFamily="34" charset="-122"/>
              </a:rPr>
              <a:t>特征</a:t>
            </a:r>
            <a:r>
              <a:rPr lang="zh-CN" altLang="en-US" sz="2400" dirty="0" smtClean="0">
                <a:latin typeface="微软雅黑" panose="020B0503020204020204" pitchFamily="34" charset="-122"/>
                <a:ea typeface="微软雅黑" panose="020B0503020204020204" pitchFamily="34" charset="-122"/>
              </a:rPr>
              <a:t>重要性</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10.2.3</a:t>
            </a:r>
            <a:r>
              <a:rPr lang="zh-CN" altLang="en-US" sz="2400" dirty="0">
                <a:latin typeface="微软雅黑" panose="020B0503020204020204" pitchFamily="34" charset="-122"/>
                <a:ea typeface="微软雅黑" panose="020B0503020204020204" pitchFamily="34" charset="-122"/>
              </a:rPr>
              <a:t>节讲过的</a:t>
            </a:r>
            <a:r>
              <a:rPr lang="en-US" altLang="zh-CN" sz="2400" dirty="0" err="1">
                <a:latin typeface="微软雅黑" panose="020B0503020204020204" pitchFamily="34" charset="-122"/>
                <a:ea typeface="微软雅黑" panose="020B0503020204020204" pitchFamily="34" charset="-122"/>
              </a:rPr>
              <a:t>feature_importances</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属性</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833" y="3278641"/>
            <a:ext cx="7062334" cy="284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97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53909" y="526312"/>
            <a:ext cx="848418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10.1 </a:t>
            </a:r>
            <a:r>
              <a:rPr lang="en-US" altLang="zh-CN" sz="6000" b="1" dirty="0" err="1">
                <a:latin typeface="微软雅黑" panose="020B0503020204020204" pitchFamily="34" charset="-122"/>
                <a:ea typeface="微软雅黑" panose="020B0503020204020204" pitchFamily="34" charset="-122"/>
              </a:rPr>
              <a:t>XGBoost</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9886" y="1872343"/>
            <a:ext cx="10247085" cy="489364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10.1.2 </a:t>
            </a:r>
            <a:r>
              <a:rPr lang="en-US" altLang="zh-CN" sz="2400" b="1" dirty="0" err="1">
                <a:latin typeface="微软雅黑" panose="020B0503020204020204" pitchFamily="34" charset="-122"/>
                <a:ea typeface="微软雅黑" panose="020B0503020204020204" pitchFamily="34" charset="-122"/>
              </a:rPr>
              <a:t>XGBoost</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作为</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算法的高效实现，</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算法在如下两个方面做了优化：</a:t>
            </a:r>
          </a:p>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算法本身的优化</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算法的损失函数，除了本身的损失，还加上了正则化部分，可以防止过拟合，泛化能力更强。</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算法的损失函数是对误差部分采用二阶泰勒展开，相较于</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算法的损失函数只对误差部分做负梯度（一阶泰勒）展开，更加准确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算法运行效率的优化</a:t>
            </a:r>
            <a:r>
              <a:rPr lang="zh-CN" altLang="en-US" sz="2400" dirty="0">
                <a:latin typeface="微软雅黑" panose="020B0503020204020204" pitchFamily="34" charset="-122"/>
                <a:ea typeface="微软雅黑" panose="020B0503020204020204" pitchFamily="34" charset="-122"/>
              </a:rPr>
              <a:t>：对每个弱学习器，如决策树建立的过程做并行选择，找到合适的子树节点分裂特征和特征值，从而提升运行效率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其中算法本身的优化是重点也是难点，其数学推导非常复杂，感兴趣的读者可以查看陈天奇博士的相关论文，本书将着重介绍其代码实现及案例实战。</a:t>
            </a: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2186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450" y="526312"/>
            <a:ext cx="10665100"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10.3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 </a:t>
            </a:r>
            <a:r>
              <a:rPr lang="zh-CN" altLang="en-US" sz="4000" b="1" dirty="0">
                <a:latin typeface="微软雅黑" panose="020B0503020204020204" pitchFamily="34" charset="-122"/>
                <a:ea typeface="微软雅黑" panose="020B0503020204020204" pitchFamily="34" charset="-122"/>
              </a:rPr>
              <a:t>信用评分模型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10.3.4 XGBOOST</a:t>
            </a:r>
            <a:r>
              <a:rPr lang="zh-CN" altLang="en-US" sz="2400" b="1" dirty="0">
                <a:latin typeface="微软雅黑" panose="020B0503020204020204" pitchFamily="34" charset="-122"/>
                <a:ea typeface="微软雅黑" panose="020B0503020204020204" pitchFamily="34" charset="-122"/>
              </a:rPr>
              <a:t>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可以对</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回归模型进行参数调优，代码如下：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435" y="2826883"/>
            <a:ext cx="8327129" cy="3399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934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10.4.1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算法核心</a:t>
            </a:r>
            <a:r>
              <a:rPr lang="zh-CN" altLang="en-US" sz="2400" b="1" dirty="0" smtClean="0">
                <a:latin typeface="微软雅黑" panose="020B0503020204020204" pitchFamily="34" charset="-122"/>
                <a:ea typeface="微软雅黑" panose="020B0503020204020204" pitchFamily="34" charset="-122"/>
              </a:rPr>
              <a:t>思想</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LigthGBM</a:t>
            </a:r>
            <a:r>
              <a:rPr lang="zh-CN" altLang="en-US" sz="2400" dirty="0">
                <a:latin typeface="微软雅黑" panose="020B0503020204020204" pitchFamily="34" charset="-122"/>
                <a:ea typeface="微软雅黑" panose="020B0503020204020204" pitchFamily="34" charset="-122"/>
              </a:rPr>
              <a:t>算法是</a:t>
            </a:r>
            <a:r>
              <a:rPr lang="en-US" altLang="zh-CN" sz="2400" dirty="0">
                <a:latin typeface="微软雅黑" panose="020B0503020204020204" pitchFamily="34" charset="-122"/>
                <a:ea typeface="微软雅黑" panose="020B0503020204020204" pitchFamily="34" charset="-122"/>
              </a:rPr>
              <a:t>Boosting</a:t>
            </a:r>
            <a:r>
              <a:rPr lang="zh-CN" altLang="en-US" sz="2400" dirty="0">
                <a:latin typeface="微软雅黑" panose="020B0503020204020204" pitchFamily="34" charset="-122"/>
                <a:ea typeface="微软雅黑" panose="020B0503020204020204" pitchFamily="34" charset="-122"/>
              </a:rPr>
              <a:t>集合模型中的新进成员，由微软提供，它和</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算法一样是对</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的高效实现，原理上它和</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及</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类似，都采用损失函数的负梯度作为当前决策树的残差近似值，去拟合新的决策树，如下图所示：</a:t>
            </a:r>
            <a:endParaRPr lang="en-US" altLang="zh-CN" sz="2400" dirty="0" smtClean="0">
              <a:latin typeface="微软雅黑" panose="020B0503020204020204" pitchFamily="34" charset="-122"/>
              <a:ea typeface="微软雅黑" panose="020B0503020204020204" pitchFamily="34" charset="-122"/>
            </a:endParaRPr>
          </a:p>
        </p:txBody>
      </p:sp>
      <p:pic>
        <p:nvPicPr>
          <p:cNvPr id="14338" name="Picture 2" descr="https://uploader.shimo.im/f/ZQ14NB9VAEkhmziN.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524" y="3775128"/>
            <a:ext cx="6881019" cy="287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55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算法官方文档为：</a:t>
            </a:r>
            <a:r>
              <a:rPr lang="en-US" altLang="zh-CN" sz="2400" dirty="0">
                <a:latin typeface="微软雅黑" panose="020B0503020204020204" pitchFamily="34" charset="-122"/>
                <a:ea typeface="微软雅黑" panose="020B0503020204020204" pitchFamily="34" charset="-122"/>
                <a:hlinkClick r:id="rId2"/>
              </a:rPr>
              <a:t>https://lightgbm.readthedocs.io</a:t>
            </a:r>
            <a:r>
              <a:rPr lang="zh-CN" altLang="en-US" sz="2400" dirty="0">
                <a:latin typeface="微软雅黑" panose="020B0503020204020204" pitchFamily="34" charset="-122"/>
                <a:ea typeface="微软雅黑" panose="020B0503020204020204" pitchFamily="34" charset="-122"/>
              </a:rPr>
              <a:t>，在官方文档中有很多对</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原理及使用方法方面的讲解，由于官方文档是英文的，这里讲解一个查看英文文档的便捷</a:t>
            </a:r>
            <a:r>
              <a:rPr lang="zh-CN" altLang="en-US" sz="2400" dirty="0" smtClean="0">
                <a:latin typeface="微软雅黑" panose="020B0503020204020204" pitchFamily="34" charset="-122"/>
                <a:ea typeface="微软雅黑" panose="020B0503020204020204" pitchFamily="34" charset="-122"/>
              </a:rPr>
              <a:t>方法和</a:t>
            </a:r>
            <a:r>
              <a:rPr lang="en-US" altLang="zh-CN" sz="2400" dirty="0" smtClean="0">
                <a:latin typeface="微软雅黑" panose="020B0503020204020204" pitchFamily="34" charset="-122"/>
                <a:ea typeface="微软雅黑" panose="020B0503020204020204" pitchFamily="34" charset="-122"/>
              </a:rPr>
              <a:t>10.1.1 </a:t>
            </a:r>
            <a:r>
              <a:rPr lang="zh-CN" altLang="en-US" sz="2400" dirty="0" smtClean="0">
                <a:latin typeface="微软雅黑" panose="020B0503020204020204" pitchFamily="34" charset="-122"/>
                <a:ea typeface="微软雅黑" panose="020B0503020204020204" pitchFamily="34" charset="-122"/>
              </a:rPr>
              <a:t>一样。</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算法涉及较多的高等数学和线性代数的</a:t>
            </a:r>
            <a:r>
              <a:rPr lang="zh-CN" altLang="en-US" sz="2400" dirty="0" smtClean="0">
                <a:latin typeface="微软雅黑" panose="020B0503020204020204" pitchFamily="34" charset="-122"/>
                <a:ea typeface="微软雅黑" panose="020B0503020204020204" pitchFamily="34" charset="-122"/>
              </a:rPr>
              <a:t>公式。</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主要从文字和图片的角度讲解</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算法数学原理的一些核心知识点，</a:t>
            </a:r>
            <a:r>
              <a:rPr lang="zh-CN" altLang="en-US" sz="2400" dirty="0" smtClean="0">
                <a:latin typeface="微软雅黑" panose="020B0503020204020204" pitchFamily="34" charset="-122"/>
                <a:ea typeface="微软雅黑" panose="020B0503020204020204" pitchFamily="34" charset="-122"/>
              </a:rPr>
              <a:t>此外也</a:t>
            </a:r>
            <a:r>
              <a:rPr lang="zh-CN" altLang="en-US" sz="2400" dirty="0">
                <a:latin typeface="微软雅黑" panose="020B0503020204020204" pitchFamily="34" charset="-122"/>
                <a:ea typeface="微软雅黑" panose="020B0503020204020204" pitchFamily="34" charset="-122"/>
              </a:rPr>
              <a:t>会提供微软出品的</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相关</a:t>
            </a:r>
            <a:r>
              <a:rPr lang="en-US" altLang="zh-CN" sz="2400" dirty="0">
                <a:latin typeface="微软雅黑" panose="020B0503020204020204" pitchFamily="34" charset="-122"/>
                <a:ea typeface="微软雅黑" panose="020B0503020204020204" pitchFamily="34" charset="-122"/>
              </a:rPr>
              <a:t>PDF</a:t>
            </a:r>
            <a:r>
              <a:rPr lang="zh-CN" altLang="en-US" sz="2400" dirty="0">
                <a:latin typeface="微软雅黑" panose="020B0503020204020204" pitchFamily="34" charset="-122"/>
                <a:ea typeface="微软雅黑" panose="020B0503020204020204" pitchFamily="34" charset="-122"/>
              </a:rPr>
              <a:t>论文，供感兴趣的读者参考。</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9334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leaf-wise</a:t>
            </a:r>
            <a:r>
              <a:rPr lang="zh-CN" altLang="en-US" sz="2400" dirty="0">
                <a:latin typeface="微软雅黑" panose="020B0503020204020204" pitchFamily="34" charset="-122"/>
                <a:ea typeface="微软雅黑" panose="020B0503020204020204" pitchFamily="34" charset="-122"/>
              </a:rPr>
              <a:t>的决策树生长</a:t>
            </a:r>
            <a:r>
              <a:rPr lang="zh-CN" altLang="en-US" sz="2400" dirty="0" smtClean="0">
                <a:latin typeface="微软雅黑" panose="020B0503020204020204" pitchFamily="34" charset="-122"/>
                <a:ea typeface="微软雅黑" panose="020B0503020204020204" pitchFamily="34" charset="-122"/>
              </a:rPr>
              <a:t>策略</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对于大部分决策树算法使用的</a:t>
            </a:r>
            <a:r>
              <a:rPr lang="en-US" altLang="zh-CN" sz="2400" dirty="0">
                <a:latin typeface="微软雅黑" panose="020B0503020204020204" pitchFamily="34" charset="-122"/>
                <a:ea typeface="微软雅黑" panose="020B0503020204020204" pitchFamily="34" charset="-122"/>
              </a:rPr>
              <a:t>level-wise</a:t>
            </a:r>
            <a:r>
              <a:rPr lang="zh-CN" altLang="en-US" sz="2400" dirty="0">
                <a:latin typeface="微软雅黑" panose="020B0503020204020204" pitchFamily="34" charset="-122"/>
                <a:ea typeface="微软雅黑" panose="020B0503020204020204" pitchFamily="34" charset="-122"/>
              </a:rPr>
              <a:t>生长策略，即同一层的叶子节点每次都一起分裂，但实际上一些叶子节点的分裂增益较低，这样分裂会增加不小的开销，如下图所示：</a:t>
            </a:r>
            <a:endParaRPr lang="en-US" altLang="zh-CN" sz="2400" dirty="0" smtClean="0">
              <a:latin typeface="微软雅黑" panose="020B0503020204020204" pitchFamily="34" charset="-122"/>
              <a:ea typeface="微软雅黑" panose="020B0503020204020204" pitchFamily="34" charset="-122"/>
            </a:endParaRPr>
          </a:p>
        </p:txBody>
      </p:sp>
      <p:pic>
        <p:nvPicPr>
          <p:cNvPr id="15362" name="Picture 2" descr="https://uploader.shimo.im/f/VhNelhk9maYYdZRU.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31" y="3846382"/>
            <a:ext cx="6481537" cy="256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401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leaf-wise</a:t>
            </a:r>
            <a:r>
              <a:rPr lang="zh-CN" altLang="en-US" sz="2400" dirty="0">
                <a:latin typeface="微软雅黑" panose="020B0503020204020204" pitchFamily="34" charset="-122"/>
                <a:ea typeface="微软雅黑" panose="020B0503020204020204" pitchFamily="34" charset="-122"/>
              </a:rPr>
              <a:t>的决策树生长</a:t>
            </a:r>
            <a:r>
              <a:rPr lang="zh-CN" altLang="en-US" sz="2400" dirty="0" smtClean="0">
                <a:latin typeface="微软雅黑" panose="020B0503020204020204" pitchFamily="34" charset="-122"/>
                <a:ea typeface="微软雅黑" panose="020B0503020204020204" pitchFamily="34" charset="-122"/>
              </a:rPr>
              <a:t>策略</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使用的</a:t>
            </a:r>
            <a:r>
              <a:rPr lang="en-US" altLang="zh-CN" sz="2400" dirty="0">
                <a:latin typeface="微软雅黑" panose="020B0503020204020204" pitchFamily="34" charset="-122"/>
                <a:ea typeface="微软雅黑" panose="020B0503020204020204" pitchFamily="34" charset="-122"/>
              </a:rPr>
              <a:t>leaf-wise</a:t>
            </a:r>
            <a:r>
              <a:rPr lang="zh-CN" altLang="en-US" sz="2400" dirty="0">
                <a:latin typeface="微软雅黑" panose="020B0503020204020204" pitchFamily="34" charset="-122"/>
                <a:ea typeface="微软雅黑" panose="020B0503020204020204" pitchFamily="34" charset="-122"/>
              </a:rPr>
              <a:t>策略，每次在当前叶子节点中，找出分裂增益最大的叶子节点进行分裂，而不是所有节点都进行分裂，这样可以提高精度，如下图所示：</a:t>
            </a:r>
            <a:endParaRPr lang="en-US" altLang="zh-CN" sz="2400" dirty="0" smtClean="0">
              <a:latin typeface="微软雅黑" panose="020B0503020204020204" pitchFamily="34" charset="-122"/>
              <a:ea typeface="微软雅黑" panose="020B0503020204020204" pitchFamily="34" charset="-122"/>
            </a:endParaRPr>
          </a:p>
        </p:txBody>
      </p:sp>
      <p:pic>
        <p:nvPicPr>
          <p:cNvPr id="17410" name="Picture 2" descr="https://uploader.shimo.im/f/XzuX3DoyKI4wdF20.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383" y="3811334"/>
            <a:ext cx="8195234" cy="284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79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 直方图算法</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首先回归下直方图基本概念：直方图分为频数直方图和频率直方图，横轴标为相关数据，纵坐标则为该数据出现的频数或者频率</a:t>
            </a:r>
            <a:r>
              <a:rPr lang="zh-CN" altLang="en-US" sz="2400" dirty="0" smtClean="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hist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函数绘制过频数直方图，如下图所示：</a:t>
            </a:r>
            <a:endParaRPr lang="en-US" altLang="zh-CN" sz="2400" dirty="0" smtClean="0">
              <a:latin typeface="微软雅黑" panose="020B0503020204020204" pitchFamily="34" charset="-122"/>
              <a:ea typeface="微软雅黑" panose="020B0503020204020204" pitchFamily="34" charset="-122"/>
            </a:endParaRPr>
          </a:p>
        </p:txBody>
      </p:sp>
      <p:pic>
        <p:nvPicPr>
          <p:cNvPr id="18434" name="Picture 2" descr="https://uploader.shimo.im/f/1XDc1veQgC8uJxC1.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789" y="3811335"/>
            <a:ext cx="4714421" cy="3126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914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 直方图算法</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直方图算法，也叫作</a:t>
            </a:r>
            <a:r>
              <a:rPr lang="en-US" altLang="zh-CN" sz="2400" dirty="0">
                <a:latin typeface="微软雅黑" panose="020B0503020204020204" pitchFamily="34" charset="-122"/>
                <a:ea typeface="微软雅黑" panose="020B0503020204020204" pitchFamily="34" charset="-122"/>
              </a:rPr>
              <a:t>histogram</a:t>
            </a:r>
            <a:r>
              <a:rPr lang="zh-CN" altLang="en-US" sz="2400" dirty="0">
                <a:latin typeface="微软雅黑" panose="020B0503020204020204" pitchFamily="34" charset="-122"/>
                <a:ea typeface="微软雅黑" panose="020B0503020204020204" pitchFamily="34" charset="-122"/>
              </a:rPr>
              <a:t>算法，简单来说，就是先对特征值进行装箱处理，把连续的浮点特征值离散化成</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个整数，形成一个一个的箱体（</a:t>
            </a:r>
            <a:r>
              <a:rPr lang="en-US" altLang="zh-CN" sz="2400" dirty="0">
                <a:latin typeface="微软雅黑" panose="020B0503020204020204" pitchFamily="34" charset="-122"/>
                <a:ea typeface="微软雅黑" panose="020B0503020204020204" pitchFamily="34" charset="-122"/>
              </a:rPr>
              <a:t>bins</a:t>
            </a:r>
            <a:r>
              <a:rPr lang="zh-CN" altLang="en-US" sz="2400" dirty="0">
                <a:latin typeface="微软雅黑" panose="020B0503020204020204" pitchFamily="34" charset="-122"/>
                <a:ea typeface="微软雅黑" panose="020B0503020204020204" pitchFamily="34" charset="-122"/>
              </a:rPr>
              <a:t>），同时构造一个宽度为</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的直方图，在遍历数据的时候，根据离散化后的值作为索引在直方图中累积统计量（因此这里是频数直方图），当遍历一次数据后，直方图累积了需要的统计量，然后根据直方图的离散值，遍历寻找最优的分割点。</a:t>
            </a: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0983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 直方图算法</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对于连续特征来说，装箱处理就是特征工程中的离散化（可以参考</a:t>
            </a:r>
            <a:r>
              <a:rPr lang="en-US" altLang="zh-CN" sz="2400" dirty="0">
                <a:latin typeface="微软雅黑" panose="020B0503020204020204" pitchFamily="34" charset="-122"/>
                <a:ea typeface="微软雅黑" panose="020B0503020204020204" pitchFamily="34" charset="-122"/>
              </a:rPr>
              <a:t>11.4</a:t>
            </a:r>
            <a:r>
              <a:rPr lang="zh-CN" altLang="en-US" sz="2400" dirty="0">
                <a:latin typeface="微软雅黑" panose="020B0503020204020204" pitchFamily="34" charset="-122"/>
                <a:ea typeface="微软雅黑" panose="020B0503020204020204" pitchFamily="34" charset="-122"/>
              </a:rPr>
              <a:t>节的数据分箱）：如</a:t>
            </a:r>
            <a:r>
              <a:rPr lang="en-US" altLang="zh-CN" sz="2400" dirty="0">
                <a:latin typeface="微软雅黑" panose="020B0503020204020204" pitchFamily="34" charset="-122"/>
                <a:ea typeface="微软雅黑" panose="020B0503020204020204" pitchFamily="34" charset="-122"/>
              </a:rPr>
              <a:t>[0,10)</a:t>
            </a:r>
            <a:r>
              <a:rPr lang="zh-CN" altLang="en-US" sz="2400" dirty="0">
                <a:latin typeface="微软雅黑" panose="020B0503020204020204" pitchFamily="34" charset="-122"/>
                <a:ea typeface="微软雅黑" panose="020B0503020204020204" pitchFamily="34" charset="-122"/>
              </a:rPr>
              <a:t>区间的值都可以赋值为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[10,20)</a:t>
            </a:r>
            <a:r>
              <a:rPr lang="zh-CN" altLang="en-US" sz="2400" dirty="0">
                <a:latin typeface="微软雅黑" panose="020B0503020204020204" pitchFamily="34" charset="-122"/>
                <a:ea typeface="微软雅黑" panose="020B0503020204020204" pitchFamily="34" charset="-122"/>
              </a:rPr>
              <a:t>区间的值都可以赋值为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等，这样就可以把众多的数值划分到有限的分箱中，在</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中默认的分箱数（</a:t>
            </a:r>
            <a:r>
              <a:rPr lang="en-US" altLang="zh-CN" sz="2400" dirty="0">
                <a:latin typeface="微软雅黑" panose="020B0503020204020204" pitchFamily="34" charset="-122"/>
                <a:ea typeface="微软雅黑" panose="020B0503020204020204" pitchFamily="34" charset="-122"/>
              </a:rPr>
              <a:t>bins</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256</a:t>
            </a:r>
            <a:r>
              <a:rPr lang="zh-CN" altLang="en-US" sz="2400" dirty="0">
                <a:latin typeface="微软雅黑" panose="020B0503020204020204" pitchFamily="34" charset="-122"/>
                <a:ea typeface="微软雅黑" panose="020B0503020204020204" pitchFamily="34" charset="-122"/>
              </a:rPr>
              <a:t>（该数也可以设置）。</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4277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 直方图算法</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举例来说，现在有</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个客户，也就有</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个身高，将身高分箱为</a:t>
            </a:r>
            <a:r>
              <a:rPr lang="en-US" altLang="zh-CN" sz="2400" dirty="0">
                <a:latin typeface="微软雅黑" panose="020B0503020204020204" pitchFamily="34" charset="-122"/>
                <a:ea typeface="微软雅黑" panose="020B0503020204020204" pitchFamily="34" charset="-122"/>
              </a:rPr>
              <a:t>256</a:t>
            </a:r>
            <a:r>
              <a:rPr lang="zh-CN" altLang="en-US" sz="2400" dirty="0">
                <a:latin typeface="微软雅黑" panose="020B0503020204020204" pitchFamily="34" charset="-122"/>
                <a:ea typeface="微软雅黑" panose="020B0503020204020204" pitchFamily="34" charset="-122"/>
              </a:rPr>
              <a:t>份后（例如</a:t>
            </a:r>
            <a:r>
              <a:rPr lang="en-US" altLang="zh-CN" sz="2400" dirty="0">
                <a:latin typeface="微软雅黑" panose="020B0503020204020204" pitchFamily="34" charset="-122"/>
                <a:ea typeface="微软雅黑" panose="020B0503020204020204" pitchFamily="34" charset="-122"/>
              </a:rPr>
              <a:t>180cm-180.2cm</a:t>
            </a:r>
            <a:r>
              <a:rPr lang="zh-CN" altLang="en-US" sz="2400" dirty="0">
                <a:latin typeface="微软雅黑" panose="020B0503020204020204" pitchFamily="34" charset="-122"/>
                <a:ea typeface="微软雅黑" panose="020B0503020204020204" pitchFamily="34" charset="-122"/>
              </a:rPr>
              <a:t>的所有客户都分箱为数字</a:t>
            </a:r>
            <a:r>
              <a:rPr lang="en-US" altLang="zh-CN" sz="2400" dirty="0">
                <a:latin typeface="微软雅黑" panose="020B0503020204020204" pitchFamily="34" charset="-122"/>
                <a:ea typeface="微软雅黑" panose="020B0503020204020204" pitchFamily="34" charset="-122"/>
              </a:rPr>
              <a:t>200</a:t>
            </a:r>
            <a:r>
              <a:rPr lang="zh-CN" altLang="en-US" sz="2400" dirty="0">
                <a:latin typeface="微软雅黑" panose="020B0503020204020204" pitchFamily="34" charset="-122"/>
                <a:ea typeface="微软雅黑" panose="020B0503020204020204" pitchFamily="34" charset="-122"/>
              </a:rPr>
              <a:t>），就变为</a:t>
            </a:r>
            <a:r>
              <a:rPr lang="en-US" altLang="zh-CN" sz="2400" dirty="0">
                <a:latin typeface="微软雅黑" panose="020B0503020204020204" pitchFamily="34" charset="-122"/>
                <a:ea typeface="微软雅黑" panose="020B0503020204020204" pitchFamily="34" charset="-122"/>
              </a:rPr>
              <a:t>256</a:t>
            </a:r>
            <a:r>
              <a:rPr lang="zh-CN" altLang="en-US" sz="2400" dirty="0">
                <a:latin typeface="微软雅黑" panose="020B0503020204020204" pitchFamily="34" charset="-122"/>
                <a:ea typeface="微软雅黑" panose="020B0503020204020204" pitchFamily="34" charset="-122"/>
              </a:rPr>
              <a:t>个数字，这时再统计每个数值对应的频数（例如</a:t>
            </a:r>
            <a:r>
              <a:rPr lang="en-US" altLang="zh-CN" sz="2400" dirty="0">
                <a:latin typeface="微软雅黑" panose="020B0503020204020204" pitchFamily="34" charset="-122"/>
                <a:ea typeface="微软雅黑" panose="020B0503020204020204" pitchFamily="34" charset="-122"/>
              </a:rPr>
              <a:t>180cm-180.2cm</a:t>
            </a:r>
            <a:r>
              <a:rPr lang="zh-CN" altLang="en-US" sz="2400" dirty="0">
                <a:latin typeface="微软雅黑" panose="020B0503020204020204" pitchFamily="34" charset="-122"/>
                <a:ea typeface="微软雅黑" panose="020B0503020204020204" pitchFamily="34" charset="-122"/>
              </a:rPr>
              <a:t>的客户为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人，那数字</a:t>
            </a:r>
            <a:r>
              <a:rPr lang="en-US" altLang="zh-CN" sz="2400" dirty="0">
                <a:latin typeface="微软雅黑" panose="020B0503020204020204" pitchFamily="34" charset="-122"/>
                <a:ea typeface="微软雅黑" panose="020B0503020204020204" pitchFamily="34" charset="-122"/>
              </a:rPr>
              <a:t>200</a:t>
            </a:r>
            <a:r>
              <a:rPr lang="zh-CN" altLang="en-US" sz="2400" dirty="0">
                <a:latin typeface="微软雅黑" panose="020B0503020204020204" pitchFamily="34" charset="-122"/>
                <a:ea typeface="微软雅黑" panose="020B0503020204020204" pitchFamily="34" charset="-122"/>
              </a:rPr>
              <a:t>对应的频数就是</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）。这样在节点分裂的时候，这时候就不需要按照预排序算法那样，对于每个特征都计算</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遍（所有的样本数量）了，而是只需要计算</a:t>
            </a:r>
            <a:r>
              <a:rPr lang="en-US" altLang="zh-CN" sz="2400" dirty="0">
                <a:latin typeface="微软雅黑" panose="020B0503020204020204" pitchFamily="34" charset="-122"/>
                <a:ea typeface="微软雅黑" panose="020B0503020204020204" pitchFamily="34" charset="-122"/>
              </a:rPr>
              <a:t>256</a:t>
            </a:r>
            <a:r>
              <a:rPr lang="zh-CN" altLang="en-US" sz="2400" dirty="0">
                <a:latin typeface="微软雅黑" panose="020B0503020204020204" pitchFamily="34" charset="-122"/>
                <a:ea typeface="微软雅黑" panose="020B0503020204020204" pitchFamily="34" charset="-122"/>
              </a:rPr>
              <a:t>遍（分箱数），这样就大大加快了训练速度。</a:t>
            </a:r>
          </a:p>
        </p:txBody>
      </p:sp>
    </p:spTree>
    <p:extLst>
      <p:ext uri="{BB962C8B-B14F-4D97-AF65-F5344CB8AC3E}">
        <p14:creationId xmlns:p14="http://schemas.microsoft.com/office/powerpoint/2010/main" val="1488285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 直方图算法</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对于分类特征来说，则是每一种取值放入一个分箱（</a:t>
            </a:r>
            <a:r>
              <a:rPr lang="en-US" altLang="zh-CN" sz="2400" dirty="0">
                <a:latin typeface="微软雅黑" panose="020B0503020204020204" pitchFamily="34" charset="-122"/>
                <a:ea typeface="微软雅黑" panose="020B0503020204020204" pitchFamily="34" charset="-122"/>
              </a:rPr>
              <a:t>bin</a:t>
            </a:r>
            <a:r>
              <a:rPr lang="zh-CN" altLang="en-US" sz="2400" dirty="0">
                <a:latin typeface="微软雅黑" panose="020B0503020204020204" pitchFamily="34" charset="-122"/>
                <a:ea typeface="微软雅黑" panose="020B0503020204020204" pitchFamily="34" charset="-122"/>
              </a:rPr>
              <a:t>），且当取值的个数大于最大分箱数时，会忽略那些很少出现的分类值。例如</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个客户对应的所属国家，便可以按国家名称进行分箱，如果超过最大分箱数（例如</a:t>
            </a:r>
            <a:r>
              <a:rPr lang="en-US" altLang="zh-CN" sz="2400" dirty="0">
                <a:latin typeface="微软雅黑" panose="020B0503020204020204" pitchFamily="34" charset="-122"/>
                <a:ea typeface="微软雅黑" panose="020B0503020204020204" pitchFamily="34" charset="-122"/>
              </a:rPr>
              <a:t>256</a:t>
            </a:r>
            <a:r>
              <a:rPr lang="zh-CN" altLang="en-US" sz="2400" dirty="0">
                <a:latin typeface="微软雅黑" panose="020B0503020204020204" pitchFamily="34" charset="-122"/>
                <a:ea typeface="微软雅黑" panose="020B0503020204020204" pitchFamily="34" charset="-122"/>
              </a:rPr>
              <a:t>），那很少出现的国家就会被忽略。</a:t>
            </a:r>
          </a:p>
        </p:txBody>
      </p:sp>
    </p:spTree>
    <p:extLst>
      <p:ext uri="{BB962C8B-B14F-4D97-AF65-F5344CB8AC3E}">
        <p14:creationId xmlns:p14="http://schemas.microsoft.com/office/powerpoint/2010/main" val="101435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53909" y="526312"/>
            <a:ext cx="848418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10.1 </a:t>
            </a:r>
            <a:r>
              <a:rPr lang="en-US" altLang="zh-CN" sz="6000" b="1" dirty="0" err="1">
                <a:latin typeface="微软雅黑" panose="020B0503020204020204" pitchFamily="34" charset="-122"/>
                <a:ea typeface="微软雅黑" panose="020B0503020204020204" pitchFamily="34" charset="-122"/>
              </a:rPr>
              <a:t>XGBoost</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10.1.3 </a:t>
            </a:r>
            <a:r>
              <a:rPr lang="en-US" altLang="zh-CN" sz="2400" b="1" dirty="0" err="1">
                <a:latin typeface="微软雅黑" panose="020B0503020204020204" pitchFamily="34" charset="-122"/>
                <a:ea typeface="微软雅黑" panose="020B0503020204020204" pitchFamily="34" charset="-122"/>
              </a:rPr>
              <a:t>XGBoost</a:t>
            </a:r>
            <a:r>
              <a:rPr lang="zh-CN" altLang="en-US" sz="2400" b="1" dirty="0">
                <a:latin typeface="微软雅黑" panose="020B0503020204020204" pitchFamily="34" charset="-122"/>
                <a:ea typeface="微软雅黑" panose="020B0503020204020204" pitchFamily="34" charset="-122"/>
              </a:rPr>
              <a:t>算法的简单代码实现</a:t>
            </a:r>
          </a:p>
          <a:p>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模型既可以做分类分析，也可以做回归分析，分别对应的模型为</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分类模型（</a:t>
            </a:r>
            <a:r>
              <a:rPr lang="en-US" altLang="zh-CN" sz="2400" dirty="0" err="1">
                <a:latin typeface="微软雅黑" panose="020B0503020204020204" pitchFamily="34" charset="-122"/>
                <a:ea typeface="微软雅黑" panose="020B0503020204020204" pitchFamily="34" charset="-122"/>
              </a:rPr>
              <a:t>XGBClassifier</a:t>
            </a:r>
            <a:r>
              <a:rPr lang="zh-CN" altLang="en-US" sz="2400" dirty="0">
                <a:latin typeface="微软雅黑" panose="020B0503020204020204" pitchFamily="34" charset="-122"/>
                <a:ea typeface="微软雅黑" panose="020B0503020204020204" pitchFamily="34" charset="-122"/>
              </a:rPr>
              <a:t>）及</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回归模型（</a:t>
            </a:r>
            <a:r>
              <a:rPr lang="en-US" altLang="zh-CN" sz="2400" dirty="0" err="1">
                <a:latin typeface="微软雅黑" panose="020B0503020204020204" pitchFamily="34" charset="-122"/>
                <a:ea typeface="微软雅黑" panose="020B0503020204020204" pitchFamily="34" charset="-122"/>
              </a:rPr>
              <a:t>XGBRegressor</a:t>
            </a:r>
            <a:r>
              <a:rPr lang="zh-CN" altLang="en-US" sz="2400" dirty="0">
                <a:latin typeface="微软雅黑" panose="020B0503020204020204" pitchFamily="34" charset="-122"/>
                <a:ea typeface="微软雅黑" panose="020B0503020204020204" pitchFamily="34" charset="-122"/>
              </a:rPr>
              <a:t>）。</a:t>
            </a:r>
          </a:p>
          <a:p>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模型的安装办法可以采用</a:t>
            </a:r>
            <a:r>
              <a:rPr lang="en-US" altLang="zh-CN" sz="2400" dirty="0">
                <a:latin typeface="微软雅黑" panose="020B0503020204020204" pitchFamily="34" charset="-122"/>
                <a:ea typeface="微软雅黑" panose="020B0503020204020204" pitchFamily="34" charset="-122"/>
              </a:rPr>
              <a:t>PIP</a:t>
            </a:r>
            <a:r>
              <a:rPr lang="zh-CN" altLang="en-US" sz="2400" dirty="0">
                <a:latin typeface="微软雅黑" panose="020B0503020204020204" pitchFamily="34" charset="-122"/>
                <a:ea typeface="微软雅黑" panose="020B0503020204020204" pitchFamily="34" charset="-122"/>
              </a:rPr>
              <a:t>安装法，以</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操作系统为例，</a:t>
            </a:r>
            <a:r>
              <a:rPr lang="en-US" altLang="zh-CN" sz="2400" dirty="0" err="1">
                <a:latin typeface="微软雅黑" panose="020B0503020204020204" pitchFamily="34" charset="-122"/>
                <a:ea typeface="微软雅黑" panose="020B0503020204020204" pitchFamily="34" charset="-122"/>
              </a:rPr>
              <a:t>Win+R</a:t>
            </a:r>
            <a:r>
              <a:rPr lang="zh-CN" altLang="en-US" sz="2400" dirty="0">
                <a:latin typeface="微软雅黑" panose="020B0503020204020204" pitchFamily="34" charset="-122"/>
                <a:ea typeface="微软雅黑" panose="020B0503020204020204" pitchFamily="34" charset="-122"/>
              </a:rPr>
              <a:t>快捷键调出运行框，输入</a:t>
            </a:r>
            <a:r>
              <a:rPr lang="en-US" altLang="zh-CN" sz="2400" dirty="0" err="1">
                <a:latin typeface="微软雅黑" panose="020B0503020204020204" pitchFamily="34" charset="-122"/>
                <a:ea typeface="微软雅黑" panose="020B0503020204020204" pitchFamily="34" charset="-122"/>
              </a:rPr>
              <a:t>cmd</a:t>
            </a:r>
            <a:r>
              <a:rPr lang="zh-CN" altLang="en-US" sz="2400" dirty="0">
                <a:latin typeface="微软雅黑" panose="020B0503020204020204" pitchFamily="34" charset="-122"/>
                <a:ea typeface="微软雅黑" panose="020B0503020204020204" pitchFamily="34" charset="-122"/>
              </a:rPr>
              <a:t>后，在弹出界面中输入代码后</a:t>
            </a:r>
            <a:r>
              <a:rPr lang="en-US" altLang="zh-CN" sz="2400" dirty="0">
                <a:latin typeface="微软雅黑" panose="020B0503020204020204" pitchFamily="34" charset="-122"/>
                <a:ea typeface="微软雅黑" panose="020B0503020204020204" pitchFamily="34" charset="-122"/>
              </a:rPr>
              <a:t>Enter</a:t>
            </a:r>
            <a:r>
              <a:rPr lang="zh-CN" altLang="en-US" sz="2400" dirty="0">
                <a:latin typeface="微软雅黑" panose="020B0503020204020204" pitchFamily="34" charset="-122"/>
                <a:ea typeface="微软雅黑" panose="020B0503020204020204" pitchFamily="34" charset="-122"/>
              </a:rPr>
              <a:t>键回车运行即可：</a:t>
            </a: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如果是在</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编辑器中，则可输入如下内容，然后运行该代码块即可：</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503" y="4281203"/>
            <a:ext cx="2750994" cy="614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861" y="5679767"/>
            <a:ext cx="3042275" cy="517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7092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学习</a:t>
            </a:r>
          </a:p>
          <a:p>
            <a:endParaRPr lang="zh-CN" altLang="en-US"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支持特征并行和数据并行两种。传统的特征并行主要思想是在并行化决策树中寻找最佳切分点，在数据量大时难以加速，同时需要对切分结果进行通信整合</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则是使用分散规约 </a:t>
            </a:r>
            <a:r>
              <a:rPr lang="en-US" altLang="zh-CN" sz="2400" dirty="0">
                <a:latin typeface="微软雅黑" panose="020B0503020204020204" pitchFamily="34" charset="-122"/>
                <a:ea typeface="微软雅黑" panose="020B0503020204020204" pitchFamily="34" charset="-122"/>
              </a:rPr>
              <a:t>(Reduce scatter)</a:t>
            </a:r>
            <a:r>
              <a:rPr lang="zh-CN" altLang="en-US" sz="2400" dirty="0">
                <a:latin typeface="微软雅黑" panose="020B0503020204020204" pitchFamily="34" charset="-122"/>
                <a:ea typeface="微软雅黑" panose="020B0503020204020204" pitchFamily="34" charset="-122"/>
              </a:rPr>
              <a:t>，它将直方图合并的任务分给不同的机器，降低通信和计算的开销，并利用直方图做加速训练，进一步减少开销。</a:t>
            </a:r>
          </a:p>
        </p:txBody>
      </p:sp>
    </p:spTree>
    <p:extLst>
      <p:ext uri="{BB962C8B-B14F-4D97-AF65-F5344CB8AC3E}">
        <p14:creationId xmlns:p14="http://schemas.microsoft.com/office/powerpoint/2010/main" val="4216535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10.4.2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算法数学原理</a:t>
            </a:r>
            <a:r>
              <a:rPr lang="zh-CN" altLang="en-US" sz="2400" b="1" dirty="0" smtClean="0">
                <a:latin typeface="微软雅黑" panose="020B0503020204020204" pitchFamily="34" charset="-122"/>
                <a:ea typeface="微软雅黑" panose="020B0503020204020204" pitchFamily="34" charset="-122"/>
              </a:rPr>
              <a:t>概述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学习</a:t>
            </a:r>
          </a:p>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还包含一些重要的算法思想：如单边梯度采样</a:t>
            </a:r>
            <a:r>
              <a:rPr lang="en-US" altLang="zh-CN" sz="2400" dirty="0">
                <a:latin typeface="微软雅黑" panose="020B0503020204020204" pitchFamily="34" charset="-122"/>
                <a:ea typeface="微软雅黑" panose="020B0503020204020204" pitchFamily="34" charset="-122"/>
              </a:rPr>
              <a:t>GOSS</a:t>
            </a:r>
            <a:r>
              <a:rPr lang="zh-CN" altLang="en-US" sz="2400" dirty="0">
                <a:latin typeface="微软雅黑" panose="020B0503020204020204" pitchFamily="34" charset="-122"/>
                <a:ea typeface="微软雅黑" panose="020B0503020204020204" pitchFamily="34" charset="-122"/>
              </a:rPr>
              <a:t>算法</a:t>
            </a:r>
            <a:r>
              <a:rPr lang="en-US" altLang="zh-CN" sz="2400" dirty="0">
                <a:latin typeface="微软雅黑" panose="020B0503020204020204" pitchFamily="34" charset="-122"/>
                <a:ea typeface="微软雅黑" panose="020B0503020204020204" pitchFamily="34" charset="-122"/>
              </a:rPr>
              <a:t>(Gradient-based One-Side Sampling)</a:t>
            </a:r>
            <a:r>
              <a:rPr lang="zh-CN" altLang="en-US" sz="2400" dirty="0">
                <a:latin typeface="微软雅黑" panose="020B0503020204020204" pitchFamily="34" charset="-122"/>
                <a:ea typeface="微软雅黑" panose="020B0503020204020204" pitchFamily="34" charset="-122"/>
              </a:rPr>
              <a:t>和互斥特征绑定</a:t>
            </a:r>
            <a:r>
              <a:rPr lang="en-US" altLang="zh-CN" sz="2400" dirty="0">
                <a:latin typeface="微软雅黑" panose="020B0503020204020204" pitchFamily="34" charset="-122"/>
                <a:ea typeface="微软雅黑" panose="020B0503020204020204" pitchFamily="34" charset="-122"/>
              </a:rPr>
              <a:t>EFB</a:t>
            </a:r>
            <a:r>
              <a:rPr lang="zh-CN" altLang="en-US" sz="2400" dirty="0">
                <a:latin typeface="微软雅黑" panose="020B0503020204020204" pitchFamily="34" charset="-122"/>
                <a:ea typeface="微软雅黑" panose="020B0503020204020204" pitchFamily="34" charset="-122"/>
              </a:rPr>
              <a:t>算法</a:t>
            </a:r>
            <a:r>
              <a:rPr lang="en-US" altLang="zh-CN" sz="2400" dirty="0">
                <a:latin typeface="微软雅黑" panose="020B0503020204020204" pitchFamily="34" charset="-122"/>
                <a:ea typeface="微软雅黑" panose="020B0503020204020204" pitchFamily="34" charset="-122"/>
              </a:rPr>
              <a:t>(Exclusive Feature Bundling</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GOSS</a:t>
            </a:r>
            <a:r>
              <a:rPr lang="zh-CN" altLang="en-US" sz="2400" dirty="0">
                <a:latin typeface="微软雅黑" panose="020B0503020204020204" pitchFamily="34" charset="-122"/>
                <a:ea typeface="微软雅黑" panose="020B0503020204020204" pitchFamily="34" charset="-122"/>
              </a:rPr>
              <a:t>算法中，梯度更大的样本点在计算信息增益时会占有更重要的作用，当我们对样本进行下采样的时候保留这些梯度较大的样本点，并随机去掉梯度小的样本</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EFB</a:t>
            </a:r>
            <a:r>
              <a:rPr lang="zh-CN" altLang="en-US" sz="2400" dirty="0">
                <a:latin typeface="微软雅黑" panose="020B0503020204020204" pitchFamily="34" charset="-122"/>
                <a:ea typeface="微软雅黑" panose="020B0503020204020204" pitchFamily="34" charset="-122"/>
              </a:rPr>
              <a:t>算法则将互斥特征绑在一起以减少特征维度。</a:t>
            </a:r>
          </a:p>
        </p:txBody>
      </p:sp>
    </p:spTree>
    <p:extLst>
      <p:ext uri="{BB962C8B-B14F-4D97-AF65-F5344CB8AC3E}">
        <p14:creationId xmlns:p14="http://schemas.microsoft.com/office/powerpoint/2010/main" val="20792453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10.4.3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算法的简单代码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模型的安装办法可以采用</a:t>
            </a:r>
            <a:r>
              <a:rPr lang="en-US" altLang="zh-CN" sz="2400" dirty="0">
                <a:latin typeface="微软雅黑" panose="020B0503020204020204" pitchFamily="34" charset="-122"/>
                <a:ea typeface="微软雅黑" panose="020B0503020204020204" pitchFamily="34" charset="-122"/>
              </a:rPr>
              <a:t>PIP</a:t>
            </a:r>
            <a:r>
              <a:rPr lang="zh-CN" altLang="en-US" sz="2400" dirty="0">
                <a:latin typeface="微软雅黑" panose="020B0503020204020204" pitchFamily="34" charset="-122"/>
                <a:ea typeface="微软雅黑" panose="020B0503020204020204" pitchFamily="34" charset="-122"/>
              </a:rPr>
              <a:t>安装法，以</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操作系统为例，</a:t>
            </a:r>
            <a:r>
              <a:rPr lang="en-US" altLang="zh-CN" sz="2400" dirty="0" err="1">
                <a:latin typeface="微软雅黑" panose="020B0503020204020204" pitchFamily="34" charset="-122"/>
                <a:ea typeface="微软雅黑" panose="020B0503020204020204" pitchFamily="34" charset="-122"/>
              </a:rPr>
              <a:t>Win+R</a:t>
            </a:r>
            <a:r>
              <a:rPr lang="zh-CN" altLang="en-US" sz="2400" dirty="0">
                <a:latin typeface="微软雅黑" panose="020B0503020204020204" pitchFamily="34" charset="-122"/>
                <a:ea typeface="微软雅黑" panose="020B0503020204020204" pitchFamily="34" charset="-122"/>
              </a:rPr>
              <a:t>快捷键调出运行框，输入</a:t>
            </a:r>
            <a:r>
              <a:rPr lang="en-US" altLang="zh-CN" sz="2400" dirty="0" err="1">
                <a:latin typeface="微软雅黑" panose="020B0503020204020204" pitchFamily="34" charset="-122"/>
                <a:ea typeface="微软雅黑" panose="020B0503020204020204" pitchFamily="34" charset="-122"/>
              </a:rPr>
              <a:t>cmd</a:t>
            </a:r>
            <a:r>
              <a:rPr lang="zh-CN" altLang="en-US" sz="2400" dirty="0">
                <a:latin typeface="微软雅黑" panose="020B0503020204020204" pitchFamily="34" charset="-122"/>
                <a:ea typeface="微软雅黑" panose="020B0503020204020204" pitchFamily="34" charset="-122"/>
              </a:rPr>
              <a:t>后，在弹出界面中输入代码后</a:t>
            </a:r>
            <a:r>
              <a:rPr lang="en-US" altLang="zh-CN" sz="2400" dirty="0">
                <a:latin typeface="微软雅黑" panose="020B0503020204020204" pitchFamily="34" charset="-122"/>
                <a:ea typeface="微软雅黑" panose="020B0503020204020204" pitchFamily="34" charset="-122"/>
              </a:rPr>
              <a:t>Enter</a:t>
            </a:r>
            <a:r>
              <a:rPr lang="zh-CN" altLang="en-US" sz="2400" dirty="0">
                <a:latin typeface="微软雅黑" panose="020B0503020204020204" pitchFamily="34" charset="-122"/>
                <a:ea typeface="微软雅黑" panose="020B0503020204020204" pitchFamily="34" charset="-122"/>
              </a:rPr>
              <a:t>键回车运行即可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如果是在</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编辑器中，则可输入如下内容，然后运行该代码块即可：</a:t>
            </a:r>
            <a:endParaRPr lang="zh-CN" altLang="en-US" sz="2400" dirty="0">
              <a:latin typeface="微软雅黑" panose="020B0503020204020204" pitchFamily="34" charset="-122"/>
              <a:ea typeface="微软雅黑" panose="020B0503020204020204"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741" y="3580503"/>
            <a:ext cx="3194517" cy="645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155" y="5102925"/>
            <a:ext cx="2811688" cy="586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19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7395" y="526312"/>
            <a:ext cx="9017213"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10.4 </a:t>
            </a:r>
            <a:r>
              <a:rPr lang="en-US" altLang="zh-CN" sz="6000" b="1" dirty="0" err="1">
                <a:latin typeface="微软雅黑" panose="020B0503020204020204" pitchFamily="34" charset="-122"/>
                <a:ea typeface="微软雅黑" panose="020B0503020204020204" pitchFamily="34" charset="-122"/>
              </a:rPr>
              <a:t>LightGBM</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10.4.3 </a:t>
            </a:r>
            <a:r>
              <a:rPr lang="en-US" altLang="zh-CN" sz="2400" b="1" dirty="0" err="1">
                <a:latin typeface="微软雅黑" panose="020B0503020204020204" pitchFamily="34" charset="-122"/>
                <a:ea typeface="微软雅黑" panose="020B0503020204020204" pitchFamily="34" charset="-122"/>
              </a:rPr>
              <a:t>LightGBM</a:t>
            </a:r>
            <a:r>
              <a:rPr lang="zh-CN" altLang="en-US" sz="2400" b="1" dirty="0">
                <a:latin typeface="微软雅黑" panose="020B0503020204020204" pitchFamily="34" charset="-122"/>
                <a:ea typeface="微软雅黑" panose="020B0503020204020204" pitchFamily="34" charset="-122"/>
              </a:rPr>
              <a:t>算法的简单代码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演示</a:t>
            </a:r>
            <a:r>
              <a:rPr lang="en-US" altLang="zh-CN" sz="2400" dirty="0" err="1" smtClean="0">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分类</a:t>
            </a:r>
            <a:r>
              <a:rPr lang="zh-CN" altLang="en-US" sz="2400" dirty="0" smtClean="0">
                <a:latin typeface="微软雅黑" panose="020B0503020204020204" pitchFamily="34" charset="-122"/>
                <a:ea typeface="微软雅黑" panose="020B0503020204020204" pitchFamily="34" charset="-122"/>
              </a:rPr>
              <a:t>模型和回归模型：</a:t>
            </a:r>
            <a:endParaRPr lang="zh-CN" altLang="en-US" sz="2400" dirty="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977" y="2737332"/>
            <a:ext cx="6170048" cy="3648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84976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10.5.1 </a:t>
            </a:r>
            <a:r>
              <a:rPr lang="zh-CN" altLang="en-US" sz="2400" b="1" dirty="0">
                <a:latin typeface="微软雅黑" panose="020B0503020204020204" pitchFamily="34" charset="-122"/>
                <a:ea typeface="微软雅黑" panose="020B0503020204020204" pitchFamily="34" charset="-122"/>
              </a:rPr>
              <a:t>案例</a:t>
            </a:r>
            <a:r>
              <a:rPr lang="zh-CN" altLang="en-US" sz="2400" b="1" dirty="0" smtClean="0">
                <a:latin typeface="微软雅黑" panose="020B0503020204020204" pitchFamily="34" charset="-122"/>
                <a:ea typeface="微软雅黑" panose="020B0503020204020204" pitchFamily="34" charset="-122"/>
              </a:rPr>
              <a:t>背景</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银行等金融机构经常会根据客户的个人资料、财产等情况，来预测借款客户是否会违约，从而进行贷前审核，贷中管理，贷后违约处理等工作。金融处理的就是风险，需要在风险和收益间寻求到一个平衡点，现代金融某种程度上便是一个风险定价的过程，通过个人的海量数据，从而对其进行风险评估并进行合适的借款利率定价，这便是一个典型的风险定价过程，这也被称之为大数据风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8972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10.5.2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步读取数据，提取特征变量和目标变量，划分训练集和测试集都与</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模型相同，因此不再重复</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761" y="3111500"/>
            <a:ext cx="7006478" cy="3247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304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10.5.2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训练和搭建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10.4.3</a:t>
            </a:r>
            <a:r>
              <a:rPr lang="zh-CN" altLang="en-US" sz="2400" dirty="0">
                <a:latin typeface="微软雅黑" panose="020B0503020204020204" pitchFamily="34" charset="-122"/>
                <a:ea typeface="微软雅黑" panose="020B0503020204020204" pitchFamily="34" charset="-122"/>
              </a:rPr>
              <a:t>中的分类器示例</a:t>
            </a:r>
            <a:endParaRPr lang="en-US" altLang="zh-CN" sz="2400" dirty="0">
              <a:latin typeface="微软雅黑" panose="020B0503020204020204" pitchFamily="34" charset="-122"/>
              <a:ea typeface="微软雅黑" panose="020B0503020204020204" pitchFamily="34"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198" y="3275921"/>
            <a:ext cx="4829604" cy="136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2354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10.5.3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通过如下代码可以将预测值和实际值进行对比</a:t>
            </a:r>
            <a:endParaRPr lang="zh-CN" altLang="en-US" sz="2400" dirty="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502" y="3072671"/>
            <a:ext cx="4740995" cy="14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104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10.5.3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通过代码</a:t>
            </a:r>
            <a:r>
              <a:rPr lang="zh-CN" altLang="en-US" sz="2400" dirty="0">
                <a:latin typeface="微软雅黑" panose="020B0503020204020204" pitchFamily="34" charset="-122"/>
                <a:ea typeface="微软雅黑" panose="020B0503020204020204" pitchFamily="34" charset="-122"/>
              </a:rPr>
              <a:t>可以查看模型整体的预测准确度：</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153" y="3065689"/>
            <a:ext cx="5285693" cy="1837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15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10.5.3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代码绘制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曲线来评估模型预测的效果：</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457" y="3156912"/>
            <a:ext cx="6192071" cy="1923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descr="https://uploader.shimo.im/f/SnTu4bYAx0AVxM33.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5219" y="2684036"/>
            <a:ext cx="4303260" cy="286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34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53909" y="526312"/>
            <a:ext cx="848418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10.1 </a:t>
            </a:r>
            <a:r>
              <a:rPr lang="en-US" altLang="zh-CN" sz="6000" b="1" dirty="0" err="1">
                <a:latin typeface="微软雅黑" panose="020B0503020204020204" pitchFamily="34" charset="-122"/>
                <a:ea typeface="微软雅黑" panose="020B0503020204020204" pitchFamily="34" charset="-122"/>
              </a:rPr>
              <a:t>XGBoost</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452431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10.1.3 </a:t>
            </a:r>
            <a:r>
              <a:rPr lang="en-US" altLang="zh-CN" sz="2400" b="1" dirty="0" err="1">
                <a:latin typeface="微软雅黑" panose="020B0503020204020204" pitchFamily="34" charset="-122"/>
                <a:ea typeface="微软雅黑" panose="020B0503020204020204" pitchFamily="34" charset="-122"/>
              </a:rPr>
              <a:t>XGBoost</a:t>
            </a:r>
            <a:r>
              <a:rPr lang="zh-CN" altLang="en-US" sz="2400" b="1" dirty="0">
                <a:latin typeface="微软雅黑" panose="020B0503020204020204" pitchFamily="34" charset="-122"/>
                <a:ea typeface="微软雅黑" panose="020B0503020204020204" pitchFamily="34" charset="-122"/>
              </a:rPr>
              <a:t>算法的简单代码实现</a:t>
            </a:r>
          </a:p>
          <a:p>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分类模型简单代码演示如下所示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结果为</a:t>
            </a:r>
            <a:r>
              <a:rPr lang="en-US" altLang="zh-CN" sz="2400" dirty="0" smtClean="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391" y="2833968"/>
            <a:ext cx="5825218" cy="2938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473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10.5.3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通过如下代码求出模型的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303" y="3072672"/>
            <a:ext cx="6259393" cy="138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010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10.5.3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a:t>
            </a:r>
            <a:r>
              <a:rPr lang="en-US" altLang="zh-CN" sz="2400" dirty="0">
                <a:latin typeface="微软雅黑" panose="020B0503020204020204" pitchFamily="34" charset="-122"/>
                <a:ea typeface="微软雅黑" panose="020B0503020204020204" pitchFamily="34" charset="-122"/>
              </a:rPr>
              <a:t>5.2.2</a:t>
            </a:r>
            <a:r>
              <a:rPr lang="zh-CN" altLang="en-US" sz="2400" dirty="0">
                <a:latin typeface="微软雅黑" panose="020B0503020204020204" pitchFamily="34" charset="-122"/>
                <a:ea typeface="微软雅黑" panose="020B0503020204020204" pitchFamily="34" charset="-122"/>
              </a:rPr>
              <a:t>节特征重要性相关知识点进行整理，方便结果呈现，代码如下：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458" y="3287939"/>
            <a:ext cx="6723000" cy="2677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3821443171"/>
              </p:ext>
            </p:extLst>
          </p:nvPr>
        </p:nvGraphicFramePr>
        <p:xfrm>
          <a:off x="7921171" y="3287939"/>
          <a:ext cx="3588657" cy="2651760"/>
        </p:xfrm>
        <a:graphic>
          <a:graphicData uri="http://schemas.openxmlformats.org/drawingml/2006/table">
            <a:tbl>
              <a:tblPr>
                <a:tableStyleId>{5940675A-B579-460E-94D1-54222C63F5DA}</a:tableStyleId>
              </a:tblPr>
              <a:tblGrid>
                <a:gridCol w="1963058"/>
                <a:gridCol w="1625599"/>
              </a:tblGrid>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特征名称</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特征重要性</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收入</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1127</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历史授信额度</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874</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年龄</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655</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历史违约次数</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154</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性别</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134</a:t>
                      </a:r>
                    </a:p>
                  </a:txBody>
                  <a:tcPr marL="0" marR="0" marT="38100" marB="38100"/>
                </a:tc>
              </a:tr>
            </a:tbl>
          </a:graphicData>
        </a:graphic>
      </p:graphicFrame>
    </p:spTree>
    <p:extLst>
      <p:ext uri="{BB962C8B-B14F-4D97-AF65-F5344CB8AC3E}">
        <p14:creationId xmlns:p14="http://schemas.microsoft.com/office/powerpoint/2010/main" val="119159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452431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10.5.4 </a:t>
            </a:r>
            <a:r>
              <a:rPr lang="zh-CN" altLang="en-US" sz="2400" b="1" dirty="0">
                <a:latin typeface="微软雅黑" panose="020B0503020204020204" pitchFamily="34" charset="-122"/>
                <a:ea typeface="微软雅黑" panose="020B0503020204020204" pitchFamily="34" charset="-122"/>
              </a:rPr>
              <a:t>模型参数调优</a:t>
            </a:r>
          </a:p>
          <a:p>
            <a:r>
              <a:rPr lang="zh-CN" altLang="en-US" sz="2400" dirty="0">
                <a:latin typeface="微软雅黑" panose="020B0503020204020204" pitchFamily="34" charset="-122"/>
                <a:ea typeface="微软雅黑" panose="020B0503020204020204" pitchFamily="34" charset="-122"/>
              </a:rPr>
              <a:t>了解了基本参数后，我们使用</a:t>
            </a:r>
            <a:r>
              <a:rPr lang="en-US" altLang="zh-CN" sz="2400" dirty="0">
                <a:latin typeface="微软雅黑" panose="020B0503020204020204" pitchFamily="34" charset="-122"/>
                <a:ea typeface="微软雅黑" panose="020B0503020204020204" pitchFamily="34" charset="-122"/>
              </a:rPr>
              <a:t>5.3</a:t>
            </a:r>
            <a:r>
              <a:rPr lang="zh-CN" altLang="en-US" sz="2400" dirty="0">
                <a:latin typeface="微软雅黑" panose="020B0503020204020204" pitchFamily="34" charset="-122"/>
                <a:ea typeface="微软雅黑" panose="020B0503020204020204" pitchFamily="34" charset="-122"/>
              </a:rPr>
              <a:t>节参数调优相关知识点：</a:t>
            </a:r>
            <a:r>
              <a:rPr lang="en-US" altLang="zh-CN" sz="2400" dirty="0" err="1">
                <a:latin typeface="微软雅黑" panose="020B0503020204020204" pitchFamily="34" charset="-122"/>
                <a:ea typeface="微软雅黑" panose="020B0503020204020204" pitchFamily="34" charset="-122"/>
              </a:rPr>
              <a:t>GridSearchCV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网格搜索交叉验证的方法对上方的</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模型进行参数调优，代码如下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gridsearch</a:t>
            </a:r>
            <a:r>
              <a:rPr lang="zh-CN" altLang="en-US" sz="2400" dirty="0">
                <a:latin typeface="微软雅黑" panose="020B0503020204020204" pitchFamily="34" charset="-122"/>
                <a:ea typeface="微软雅黑" panose="020B0503020204020204" pitchFamily="34" charset="-122"/>
              </a:rPr>
              <a:t>的结果，</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值从</a:t>
            </a:r>
            <a:r>
              <a:rPr lang="en-US" altLang="zh-CN" sz="2400" dirty="0">
                <a:latin typeface="微软雅黑" panose="020B0503020204020204" pitchFamily="34" charset="-122"/>
                <a:ea typeface="微软雅黑" panose="020B0503020204020204" pitchFamily="34" charset="-122"/>
              </a:rPr>
              <a:t>0.822</a:t>
            </a:r>
            <a:r>
              <a:rPr lang="zh-CN" altLang="en-US" sz="2400" dirty="0">
                <a:latin typeface="微软雅黑" panose="020B0503020204020204" pitchFamily="34" charset="-122"/>
                <a:ea typeface="微软雅黑" panose="020B0503020204020204" pitchFamily="34" charset="-122"/>
              </a:rPr>
              <a:t>增加到</a:t>
            </a:r>
            <a:r>
              <a:rPr lang="en-US" altLang="zh-CN" sz="2400" dirty="0">
                <a:latin typeface="微软雅黑" panose="020B0503020204020204" pitchFamily="34" charset="-122"/>
                <a:ea typeface="微软雅黑" panose="020B0503020204020204" pitchFamily="34" charset="-122"/>
              </a:rPr>
              <a:t>0.861</a:t>
            </a:r>
            <a:endParaRPr lang="en-US" altLang="zh-CN" sz="2400" dirty="0" smtClean="0">
              <a:latin typeface="微软雅黑" panose="020B0503020204020204" pitchFamily="34" charset="-122"/>
              <a:ea typeface="微软雅黑" panose="020B0503020204020204" pitchFamily="34" charset="-122"/>
            </a:endParaRP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518" y="3072672"/>
            <a:ext cx="7850964" cy="2834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5853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7" y="1394768"/>
            <a:ext cx="10247085" cy="830997"/>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分类和回归模型的超参数基本一致，</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模型常见超参数内容如下表所示：</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93550161"/>
              </p:ext>
            </p:extLst>
          </p:nvPr>
        </p:nvGraphicFramePr>
        <p:xfrm>
          <a:off x="718458" y="2225765"/>
          <a:ext cx="10755085" cy="4113700"/>
        </p:xfrm>
        <a:graphic>
          <a:graphicData uri="http://schemas.openxmlformats.org/drawingml/2006/table">
            <a:tbl>
              <a:tblPr>
                <a:tableStyleId>{5940675A-B579-460E-94D1-54222C63F5DA}</a:tableStyleId>
              </a:tblPr>
              <a:tblGrid>
                <a:gridCol w="2946400"/>
                <a:gridCol w="3178628"/>
                <a:gridCol w="4630057"/>
              </a:tblGrid>
              <a:tr h="83115">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9034" marB="9034" anchor="ctr"/>
                </a:tc>
              </a:tr>
              <a:tr h="213208">
                <a:tc>
                  <a:txBody>
                    <a:bodyPr/>
                    <a:lstStyle/>
                    <a:p>
                      <a:pPr algn="ctr" fontAlgn="ctr"/>
                      <a:r>
                        <a:rPr lang="en-US" sz="2400">
                          <a:effectLst/>
                          <a:latin typeface="微软雅黑" panose="020B0503020204020204" pitchFamily="34" charset="-122"/>
                          <a:ea typeface="微软雅黑" panose="020B0503020204020204" pitchFamily="34" charset="-122"/>
                        </a:rPr>
                        <a:t>boosting_type</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使用的树模型</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sz="2400">
                          <a:effectLst/>
                          <a:latin typeface="微软雅黑" panose="020B0503020204020204" pitchFamily="34" charset="-122"/>
                          <a:ea typeface="微软雅黑" panose="020B0503020204020204" pitchFamily="34" charset="-122"/>
                        </a:rPr>
                        <a:t>string</a:t>
                      </a:r>
                      <a:r>
                        <a:rPr lang="zh-CN" altLang="en-US" sz="2400">
                          <a:effectLst/>
                          <a:latin typeface="微软雅黑" panose="020B0503020204020204" pitchFamily="34" charset="-122"/>
                          <a:ea typeface="微软雅黑" panose="020B0503020204020204" pitchFamily="34" charset="-122"/>
                        </a:rPr>
                        <a:t>型，取值范围为：</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gbdt','dart','goss','rf'}，</a:t>
                      </a:r>
                      <a:r>
                        <a:rPr lang="zh-CN" altLang="en-US" sz="2400">
                          <a:effectLst/>
                          <a:latin typeface="微软雅黑" panose="020B0503020204020204" pitchFamily="34" charset="-122"/>
                          <a:ea typeface="微软雅黑" panose="020B0503020204020204" pitchFamily="34" charset="-122"/>
                        </a:rPr>
                        <a:t>即四种提升树，默认为</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gbdt'</a:t>
                      </a:r>
                    </a:p>
                  </a:txBody>
                  <a:tcPr marL="0" marR="0" marT="9034" marB="9034" anchor="ctr"/>
                </a:tc>
              </a:tr>
              <a:tr h="83115">
                <a:tc>
                  <a:txBody>
                    <a:bodyPr/>
                    <a:lstStyle/>
                    <a:p>
                      <a:pPr algn="ctr" fontAlgn="ctr"/>
                      <a:r>
                        <a:rPr lang="en-US" sz="2400">
                          <a:effectLst/>
                          <a:latin typeface="微软雅黑" panose="020B0503020204020204" pitchFamily="34" charset="-122"/>
                          <a:ea typeface="微软雅黑" panose="020B0503020204020204" pitchFamily="34" charset="-122"/>
                        </a:rPr>
                        <a:t>num_leaves</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最大叶子数量</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型数据，默认取</a:t>
                      </a:r>
                      <a:r>
                        <a:rPr lang="en-US" altLang="zh-CN" sz="2400">
                          <a:effectLst/>
                          <a:latin typeface="微软雅黑" panose="020B0503020204020204" pitchFamily="34" charset="-122"/>
                          <a:ea typeface="微软雅黑" panose="020B0503020204020204" pitchFamily="34" charset="-122"/>
                        </a:rPr>
                        <a:t>31</a:t>
                      </a:r>
                    </a:p>
                  </a:txBody>
                  <a:tcPr marL="0" marR="0" marT="9034" marB="9034" anchor="ctr"/>
                </a:tc>
              </a:tr>
              <a:tr h="213208">
                <a:tc>
                  <a:txBody>
                    <a:bodyPr/>
                    <a:lstStyle/>
                    <a:p>
                      <a:pPr algn="ctr" fontAlgn="ctr"/>
                      <a:r>
                        <a:rPr lang="en-US" sz="2400">
                          <a:effectLst/>
                          <a:latin typeface="微软雅黑" panose="020B0503020204020204" pitchFamily="34" charset="-122"/>
                          <a:ea typeface="微软雅黑" panose="020B0503020204020204" pitchFamily="34" charset="-122"/>
                        </a:rPr>
                        <a:t>max_depth</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决策树的最大深度</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型数据，默认取</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，即不设置具体深度，分裂至不可分裂为止</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n_estimators</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弱学习器的个数，或者叫作弱学习器的最大迭代次数</a:t>
                      </a:r>
                    </a:p>
                  </a:txBody>
                  <a:tcPr marL="0" marR="0" marT="9034" marB="9034"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altLang="zh-CN" sz="2400" dirty="0" err="1">
                          <a:effectLst/>
                          <a:latin typeface="微软雅黑" panose="020B0503020204020204" pitchFamily="34" charset="-122"/>
                          <a:ea typeface="微软雅黑" panose="020B0503020204020204" pitchFamily="34" charset="-122"/>
                        </a:rPr>
                        <a:t>int</a:t>
                      </a:r>
                      <a:r>
                        <a:rPr lang="zh-CN" altLang="en-US" sz="2400" dirty="0">
                          <a:effectLst/>
                          <a:latin typeface="微软雅黑" panose="020B0503020204020204" pitchFamily="34" charset="-122"/>
                          <a:ea typeface="微软雅黑" panose="020B0503020204020204" pitchFamily="34" charset="-122"/>
                        </a:rPr>
                        <a:t>型数据，默认取</a:t>
                      </a:r>
                      <a:r>
                        <a:rPr lang="en-US" altLang="zh-CN" sz="2400" dirty="0">
                          <a:effectLst/>
                          <a:latin typeface="微软雅黑" panose="020B0503020204020204" pitchFamily="34" charset="-122"/>
                          <a:ea typeface="微软雅黑" panose="020B0503020204020204" pitchFamily="34" charset="-122"/>
                        </a:rPr>
                        <a:t>100</a:t>
                      </a:r>
                    </a:p>
                  </a:txBody>
                  <a:tcPr marL="0" marR="0" marT="9034" marB="9034" anchor="ctr"/>
                </a:tc>
              </a:tr>
            </a:tbl>
          </a:graphicData>
        </a:graphic>
      </p:graphicFrame>
    </p:spTree>
    <p:extLst>
      <p:ext uri="{BB962C8B-B14F-4D97-AF65-F5344CB8AC3E}">
        <p14:creationId xmlns:p14="http://schemas.microsoft.com/office/powerpoint/2010/main" val="8428136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7" y="1394768"/>
            <a:ext cx="10247085" cy="830997"/>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分类和回归模型的超参数基本一致，</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模型常见超参数内容如下表所示：</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31773483"/>
              </p:ext>
            </p:extLst>
          </p:nvPr>
        </p:nvGraphicFramePr>
        <p:xfrm>
          <a:off x="718458" y="2225765"/>
          <a:ext cx="10755085" cy="4113700"/>
        </p:xfrm>
        <a:graphic>
          <a:graphicData uri="http://schemas.openxmlformats.org/drawingml/2006/table">
            <a:tbl>
              <a:tblPr>
                <a:tableStyleId>{5940675A-B579-460E-94D1-54222C63F5DA}</a:tableStyleId>
              </a:tblPr>
              <a:tblGrid>
                <a:gridCol w="2946400"/>
                <a:gridCol w="3178628"/>
                <a:gridCol w="4630057"/>
              </a:tblGrid>
              <a:tr h="83115">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9034" marB="9034" anchor="ctr"/>
                </a:tc>
              </a:tr>
              <a:tr h="278254">
                <a:tc>
                  <a:txBody>
                    <a:bodyPr/>
                    <a:lstStyle/>
                    <a:p>
                      <a:pPr algn="ctr" fontAlgn="ctr"/>
                      <a:r>
                        <a:rPr lang="en-US" sz="2400" dirty="0" err="1">
                          <a:effectLst/>
                          <a:latin typeface="微软雅黑" panose="020B0503020204020204" pitchFamily="34" charset="-122"/>
                          <a:ea typeface="微软雅黑" panose="020B0503020204020204" pitchFamily="34" charset="-122"/>
                        </a:rPr>
                        <a:t>learning_rate</a:t>
                      </a:r>
                      <a:endParaRPr lang="en-US" sz="2400" dirty="0">
                        <a:effectLst/>
                        <a:latin typeface="微软雅黑" panose="020B0503020204020204" pitchFamily="34" charset="-122"/>
                        <a:ea typeface="微软雅黑" panose="020B0503020204020204" pitchFamily="34" charset="-122"/>
                      </a:endParaRP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弱分类器的权重缩减系数</a:t>
                      </a:r>
                      <a:r>
                        <a:rPr lang="en-US" altLang="zh-CN" sz="2400">
                          <a:effectLst/>
                          <a:latin typeface="微软雅黑" panose="020B0503020204020204" pitchFamily="34" charset="-122"/>
                          <a:ea typeface="微软雅黑" panose="020B0503020204020204" pitchFamily="34" charset="-122"/>
                        </a:rPr>
                        <a:t>ν</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取值范围为</a:t>
                      </a:r>
                      <a:r>
                        <a:rPr lang="en-US" altLang="zh-CN" sz="2400">
                          <a:effectLst/>
                          <a:latin typeface="微软雅黑" panose="020B0503020204020204" pitchFamily="34" charset="-122"/>
                          <a:ea typeface="微软雅黑" panose="020B0503020204020204" pitchFamily="34" charset="-122"/>
                        </a:rPr>
                        <a:t>(0,1]</a:t>
                      </a:r>
                      <a:r>
                        <a:rPr lang="zh-CN" altLang="en-US" sz="2400">
                          <a:effectLst/>
                          <a:latin typeface="微软雅黑" panose="020B0503020204020204" pitchFamily="34" charset="-122"/>
                          <a:ea typeface="微软雅黑" panose="020B0503020204020204" pitchFamily="34" charset="-122"/>
                        </a:rPr>
                        <a:t>，取值较小意味着达到一定的误分类数或学习效果，需要更多迭代次数和更多的弱学习器；默认取</a:t>
                      </a:r>
                      <a:r>
                        <a:rPr lang="en-US" altLang="zh-CN" sz="2400">
                          <a:effectLst/>
                          <a:latin typeface="微软雅黑" panose="020B0503020204020204" pitchFamily="34" charset="-122"/>
                          <a:ea typeface="微软雅黑" panose="020B0503020204020204" pitchFamily="34" charset="-122"/>
                        </a:rPr>
                        <a:t>0.1</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subsample_for_bin</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用来构建直方图的数据的数量</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型数据，默认为</a:t>
                      </a:r>
                      <a:r>
                        <a:rPr lang="en-US" altLang="zh-CN" sz="2400">
                          <a:effectLst/>
                          <a:latin typeface="微软雅黑" panose="020B0503020204020204" pitchFamily="34" charset="-122"/>
                          <a:ea typeface="微软雅黑" panose="020B0503020204020204" pitchFamily="34" charset="-122"/>
                        </a:rPr>
                        <a:t>200000</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objective</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定义目标函数</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sz="2400">
                          <a:effectLst/>
                          <a:latin typeface="微软雅黑" panose="020B0503020204020204" pitchFamily="34" charset="-122"/>
                          <a:ea typeface="微软雅黑" panose="020B0503020204020204" pitchFamily="34" charset="-122"/>
                        </a:rPr>
                        <a:t>string</a:t>
                      </a:r>
                      <a:r>
                        <a:rPr lang="zh-CN" altLang="en-US" sz="2400">
                          <a:effectLst/>
                          <a:latin typeface="微软雅黑" panose="020B0503020204020204" pitchFamily="34" charset="-122"/>
                          <a:ea typeface="微软雅黑" panose="020B0503020204020204" pitchFamily="34" charset="-122"/>
                        </a:rPr>
                        <a:t>型，默认为</a:t>
                      </a:r>
                      <a:r>
                        <a:rPr lang="en-US" sz="2400">
                          <a:effectLst/>
                          <a:latin typeface="微软雅黑" panose="020B0503020204020204" pitchFamily="34" charset="-122"/>
                          <a:ea typeface="微软雅黑" panose="020B0503020204020204" pitchFamily="34" charset="-122"/>
                        </a:rPr>
                        <a:t>None</a:t>
                      </a:r>
                    </a:p>
                  </a:txBody>
                  <a:tcPr marL="0" marR="0" marT="9034" marB="9034" anchor="ctr"/>
                </a:tc>
              </a:tr>
              <a:tr h="213208">
                <a:tc>
                  <a:txBody>
                    <a:bodyPr/>
                    <a:lstStyle/>
                    <a:p>
                      <a:pPr algn="ctr" fontAlgn="ctr"/>
                      <a:r>
                        <a:rPr lang="en-US" sz="2400" dirty="0" err="1">
                          <a:effectLst/>
                          <a:latin typeface="微软雅黑" panose="020B0503020204020204" pitchFamily="34" charset="-122"/>
                          <a:ea typeface="微软雅黑" panose="020B0503020204020204" pitchFamily="34" charset="-122"/>
                        </a:rPr>
                        <a:t>min_split_gain</a:t>
                      </a:r>
                      <a:endParaRPr lang="en-US" sz="2400" dirty="0">
                        <a:effectLst/>
                        <a:latin typeface="微软雅黑" panose="020B0503020204020204" pitchFamily="34" charset="-122"/>
                        <a:ea typeface="微软雅黑" panose="020B0503020204020204" pitchFamily="34" charset="-122"/>
                      </a:endParaRPr>
                    </a:p>
                    <a:p>
                      <a:pPr algn="ctr" fontAlgn="ctr"/>
                      <a:r>
                        <a:rPr lang="en-US" sz="2400" dirty="0">
                          <a:effectLst/>
                          <a:latin typeface="微软雅黑" panose="020B0503020204020204" pitchFamily="34" charset="-122"/>
                          <a:ea typeface="微软雅黑" panose="020B0503020204020204" pitchFamily="34" charset="-122"/>
                        </a:rPr>
                        <a:t/>
                      </a:r>
                      <a:br>
                        <a:rPr lang="en-US" sz="2400" dirty="0">
                          <a:effectLst/>
                          <a:latin typeface="微软雅黑" panose="020B0503020204020204" pitchFamily="34" charset="-122"/>
                          <a:ea typeface="微软雅黑" panose="020B0503020204020204" pitchFamily="34" charset="-122"/>
                        </a:rPr>
                      </a:br>
                      <a:endParaRPr lang="en-US" sz="2400" dirty="0">
                        <a:effectLst/>
                        <a:latin typeface="微软雅黑" panose="020B0503020204020204" pitchFamily="34" charset="-122"/>
                        <a:ea typeface="微软雅黑" panose="020B0503020204020204" pitchFamily="34" charset="-122"/>
                      </a:endParaRP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执行切分的最小增益</a:t>
                      </a:r>
                    </a:p>
                  </a:txBody>
                  <a:tcPr marL="0" marR="0" marT="9034" marB="9034"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altLang="zh-CN" sz="2400" dirty="0">
                          <a:effectLst/>
                          <a:latin typeface="微软雅黑" panose="020B0503020204020204" pitchFamily="34" charset="-122"/>
                          <a:ea typeface="微软雅黑" panose="020B0503020204020204" pitchFamily="34" charset="-122"/>
                        </a:rPr>
                        <a:t>float</a:t>
                      </a:r>
                      <a:r>
                        <a:rPr lang="zh-CN" altLang="en-US" sz="2400" dirty="0">
                          <a:effectLst/>
                          <a:latin typeface="微软雅黑" panose="020B0503020204020204" pitchFamily="34" charset="-122"/>
                          <a:ea typeface="微软雅黑" panose="020B0503020204020204" pitchFamily="34" charset="-122"/>
                        </a:rPr>
                        <a:t>型，默认为</a:t>
                      </a:r>
                      <a:r>
                        <a:rPr lang="en-US" altLang="zh-CN" sz="2400" dirty="0">
                          <a:effectLst/>
                          <a:latin typeface="微软雅黑" panose="020B0503020204020204" pitchFamily="34" charset="-122"/>
                          <a:ea typeface="微软雅黑" panose="020B0503020204020204" pitchFamily="34" charset="-122"/>
                        </a:rPr>
                        <a:t>0</a:t>
                      </a:r>
                    </a:p>
                  </a:txBody>
                  <a:tcPr marL="0" marR="0" marT="9034" marB="9034" anchor="ctr"/>
                </a:tc>
              </a:tr>
            </a:tbl>
          </a:graphicData>
        </a:graphic>
      </p:graphicFrame>
    </p:spTree>
    <p:extLst>
      <p:ext uri="{BB962C8B-B14F-4D97-AF65-F5344CB8AC3E}">
        <p14:creationId xmlns:p14="http://schemas.microsoft.com/office/powerpoint/2010/main" val="35477034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7" y="1394768"/>
            <a:ext cx="10247085" cy="830997"/>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分类和回归模型的超参数基本一致，</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模型常见超参数内容如下表所示：</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46438269"/>
              </p:ext>
            </p:extLst>
          </p:nvPr>
        </p:nvGraphicFramePr>
        <p:xfrm>
          <a:off x="718458" y="2225765"/>
          <a:ext cx="10755085" cy="4095632"/>
        </p:xfrm>
        <a:graphic>
          <a:graphicData uri="http://schemas.openxmlformats.org/drawingml/2006/table">
            <a:tbl>
              <a:tblPr>
                <a:tableStyleId>{5940675A-B579-460E-94D1-54222C63F5DA}</a:tableStyleId>
              </a:tblPr>
              <a:tblGrid>
                <a:gridCol w="2946400"/>
                <a:gridCol w="3178628"/>
                <a:gridCol w="4630057"/>
              </a:tblGrid>
              <a:tr h="83115">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9034" marB="9034" anchor="ctr"/>
                </a:tc>
              </a:tr>
              <a:tr h="538440">
                <a:tc>
                  <a:txBody>
                    <a:bodyPr/>
                    <a:lstStyle/>
                    <a:p>
                      <a:pPr algn="ctr" fontAlgn="ctr"/>
                      <a:r>
                        <a:rPr lang="en-US" sz="2400" dirty="0" err="1">
                          <a:effectLst/>
                          <a:latin typeface="微软雅黑" panose="020B0503020204020204" pitchFamily="34" charset="-122"/>
                          <a:ea typeface="微软雅黑" panose="020B0503020204020204" pitchFamily="34" charset="-122"/>
                        </a:rPr>
                        <a:t>class_weight</a:t>
                      </a:r>
                      <a:endParaRPr lang="en-US" sz="2400" dirty="0">
                        <a:effectLst/>
                        <a:latin typeface="微软雅黑" panose="020B0503020204020204" pitchFamily="34" charset="-122"/>
                        <a:ea typeface="微软雅黑" panose="020B0503020204020204" pitchFamily="34" charset="-122"/>
                      </a:endParaRP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与类别相关的权重</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取值范围为：</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字典</a:t>
                      </a:r>
                      <a:r>
                        <a:rPr lang="en-US" altLang="zh-CN" sz="2400">
                          <a:effectLst/>
                          <a:latin typeface="微软雅黑" panose="020B0503020204020204" pitchFamily="34" charset="-122"/>
                          <a:ea typeface="微软雅黑" panose="020B0503020204020204" pitchFamily="34" charset="-122"/>
                        </a:rPr>
                        <a:t>, </a:t>
                      </a:r>
                      <a:r>
                        <a:rPr lang="zh-CN" altLang="en-US" sz="2400">
                          <a:effectLst/>
                          <a:latin typeface="微软雅黑" panose="020B0503020204020204" pitchFamily="34" charset="-122"/>
                          <a:ea typeface="微软雅黑" panose="020B0503020204020204" pitchFamily="34" charset="-122"/>
                        </a:rPr>
                        <a:t>字符串</a:t>
                      </a:r>
                      <a:r>
                        <a:rPr lang="en-US" altLang="zh-CN" sz="2400">
                          <a:effectLst/>
                          <a:latin typeface="微软雅黑" panose="020B0503020204020204" pitchFamily="34" charset="-122"/>
                          <a:ea typeface="微软雅黑" panose="020B0503020204020204" pitchFamily="34" charset="-122"/>
                        </a:rPr>
                        <a:t>'balanced', None}</a:t>
                      </a:r>
                      <a:r>
                        <a:rPr lang="zh-CN" altLang="en-US" sz="2400">
                          <a:effectLst/>
                          <a:latin typeface="微软雅黑" panose="020B0503020204020204" pitchFamily="34" charset="-122"/>
                          <a:ea typeface="微软雅黑" panose="020B0503020204020204" pitchFamily="34" charset="-122"/>
                        </a:rPr>
                        <a:t>，取为字典时 </a:t>
                      </a:r>
                      <a:r>
                        <a:rPr lang="en-US" altLang="zh-CN" sz="2400">
                          <a:effectLst/>
                          <a:latin typeface="微软雅黑" panose="020B0503020204020204" pitchFamily="34" charset="-122"/>
                          <a:ea typeface="微软雅黑" panose="020B0503020204020204" pitchFamily="34" charset="-122"/>
                        </a:rPr>
                        <a:t>: </a:t>
                      </a:r>
                      <a:r>
                        <a:rPr lang="zh-CN" altLang="en-US" sz="2400">
                          <a:effectLst/>
                          <a:latin typeface="微软雅黑" panose="020B0503020204020204" pitchFamily="34" charset="-122"/>
                          <a:ea typeface="微软雅黑" panose="020B0503020204020204" pitchFamily="34" charset="-122"/>
                        </a:rPr>
                        <a:t>字典给出每个分类的权重；取为</a:t>
                      </a:r>
                      <a:r>
                        <a:rPr lang="en-US" altLang="zh-CN" sz="2400">
                          <a:effectLst/>
                          <a:latin typeface="微软雅黑" panose="020B0503020204020204" pitchFamily="34" charset="-122"/>
                          <a:ea typeface="微软雅黑" panose="020B0503020204020204" pitchFamily="34" charset="-122"/>
                        </a:rPr>
                        <a:t>'balanced' : </a:t>
                      </a:r>
                      <a:r>
                        <a:rPr lang="zh-CN" altLang="en-US" sz="2400">
                          <a:effectLst/>
                          <a:latin typeface="微软雅黑" panose="020B0503020204020204" pitchFamily="34" charset="-122"/>
                          <a:ea typeface="微软雅黑" panose="020B0503020204020204" pitchFamily="34" charset="-122"/>
                        </a:rPr>
                        <a:t>每个分类的权重与该分类在样本集中出现的频率成反比，代表样本量少的类别所对应的样本权重更高；取为</a:t>
                      </a:r>
                      <a:r>
                        <a:rPr lang="en-US" altLang="zh-CN" sz="2400">
                          <a:effectLst/>
                          <a:latin typeface="微软雅黑" panose="020B0503020204020204" pitchFamily="34" charset="-122"/>
                          <a:ea typeface="微软雅黑" panose="020B0503020204020204" pitchFamily="34" charset="-122"/>
                        </a:rPr>
                        <a:t>None : </a:t>
                      </a:r>
                      <a:r>
                        <a:rPr lang="zh-CN" altLang="en-US" sz="2400">
                          <a:effectLst/>
                          <a:latin typeface="微软雅黑" panose="020B0503020204020204" pitchFamily="34" charset="-122"/>
                          <a:ea typeface="微软雅黑" panose="020B0503020204020204" pitchFamily="34" charset="-122"/>
                        </a:rPr>
                        <a:t>每个分类权重都为</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。默认为</a:t>
                      </a:r>
                      <a:r>
                        <a:rPr lang="en-US" altLang="zh-CN"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a:t>
                      </a:r>
                    </a:p>
                  </a:txBody>
                  <a:tcPr marL="0" marR="0" marT="9034" marB="9034" anchor="ctr"/>
                </a:tc>
              </a:tr>
              <a:tr h="155841">
                <a:tc>
                  <a:txBody>
                    <a:bodyPr/>
                    <a:lstStyle/>
                    <a:p>
                      <a:pPr algn="ctr" fontAlgn="ctr"/>
                      <a:r>
                        <a:rPr lang="en-US" sz="2400" dirty="0" err="1">
                          <a:effectLst/>
                          <a:latin typeface="微软雅黑" panose="020B0503020204020204" pitchFamily="34" charset="-122"/>
                          <a:ea typeface="微软雅黑" panose="020B0503020204020204" pitchFamily="34" charset="-122"/>
                        </a:rPr>
                        <a:t>min_child_weight</a:t>
                      </a:r>
                      <a:endParaRPr lang="en-US" sz="2400" dirty="0">
                        <a:effectLst/>
                        <a:latin typeface="微软雅黑" panose="020B0503020204020204" pitchFamily="34" charset="-122"/>
                        <a:ea typeface="微软雅黑" panose="020B0503020204020204" pitchFamily="34" charset="-122"/>
                      </a:endParaRP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实例最小权重和</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型，默认为</a:t>
                      </a:r>
                      <a:r>
                        <a:rPr lang="en-US" altLang="zh-CN" sz="2400">
                          <a:effectLst/>
                          <a:latin typeface="微软雅黑" panose="020B0503020204020204" pitchFamily="34" charset="-122"/>
                          <a:ea typeface="微软雅黑" panose="020B0503020204020204" pitchFamily="34" charset="-122"/>
                        </a:rPr>
                        <a:t>1</a:t>
                      </a:r>
                      <a:r>
                        <a:rPr lang="en-US" sz="2400">
                          <a:effectLst/>
                          <a:latin typeface="微软雅黑" panose="020B0503020204020204" pitchFamily="34" charset="-122"/>
                          <a:ea typeface="微软雅黑" panose="020B0503020204020204" pitchFamily="34" charset="-122"/>
                        </a:rPr>
                        <a:t>e-3</a:t>
                      </a:r>
                    </a:p>
                  </a:txBody>
                  <a:tcPr marL="0" marR="0" marT="9034" marB="9034" anchor="ctr"/>
                </a:tc>
              </a:tr>
              <a:tr h="213208">
                <a:tc>
                  <a:txBody>
                    <a:bodyPr/>
                    <a:lstStyle/>
                    <a:p>
                      <a:pPr algn="ctr" fontAlgn="ctr"/>
                      <a:r>
                        <a:rPr lang="en-US" sz="2400" dirty="0" err="1" smtClean="0">
                          <a:effectLst/>
                          <a:latin typeface="微软雅黑" panose="020B0503020204020204" pitchFamily="34" charset="-122"/>
                          <a:ea typeface="微软雅黑" panose="020B0503020204020204" pitchFamily="34" charset="-122"/>
                        </a:rPr>
                        <a:t>min_child_samples</a:t>
                      </a:r>
                      <a:endParaRPr lang="en-US" sz="2400" dirty="0">
                        <a:effectLst/>
                        <a:latin typeface="微软雅黑" panose="020B0503020204020204" pitchFamily="34" charset="-122"/>
                        <a:ea typeface="微软雅黑" panose="020B0503020204020204" pitchFamily="34" charset="-122"/>
                      </a:endParaRP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叶子最小数据量</a:t>
                      </a:r>
                    </a:p>
                  </a:txBody>
                  <a:tcPr marL="0" marR="0" marT="9034" marB="9034"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altLang="zh-CN" sz="2400" dirty="0" err="1">
                          <a:effectLst/>
                          <a:latin typeface="微软雅黑" panose="020B0503020204020204" pitchFamily="34" charset="-122"/>
                          <a:ea typeface="微软雅黑" panose="020B0503020204020204" pitchFamily="34" charset="-122"/>
                        </a:rPr>
                        <a:t>int</a:t>
                      </a:r>
                      <a:r>
                        <a:rPr lang="zh-CN" altLang="en-US" sz="2400" dirty="0">
                          <a:effectLst/>
                          <a:latin typeface="微软雅黑" panose="020B0503020204020204" pitchFamily="34" charset="-122"/>
                          <a:ea typeface="微软雅黑" panose="020B0503020204020204" pitchFamily="34" charset="-122"/>
                        </a:rPr>
                        <a:t>型，默认为</a:t>
                      </a:r>
                      <a:r>
                        <a:rPr lang="en-US" altLang="zh-CN" sz="2400" dirty="0">
                          <a:effectLst/>
                          <a:latin typeface="微软雅黑" panose="020B0503020204020204" pitchFamily="34" charset="-122"/>
                          <a:ea typeface="微软雅黑" panose="020B0503020204020204" pitchFamily="34" charset="-122"/>
                        </a:rPr>
                        <a:t>20</a:t>
                      </a:r>
                    </a:p>
                  </a:txBody>
                  <a:tcPr marL="0" marR="0" marT="9034" marB="9034" anchor="ctr"/>
                </a:tc>
              </a:tr>
            </a:tbl>
          </a:graphicData>
        </a:graphic>
      </p:graphicFrame>
    </p:spTree>
    <p:extLst>
      <p:ext uri="{BB962C8B-B14F-4D97-AF65-F5344CB8AC3E}">
        <p14:creationId xmlns:p14="http://schemas.microsoft.com/office/powerpoint/2010/main" val="847248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7" y="1394768"/>
            <a:ext cx="10247085" cy="830997"/>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分类和回归模型的超参数基本一致，</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模型常见超参数内容如下表所示：</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06578351"/>
              </p:ext>
            </p:extLst>
          </p:nvPr>
        </p:nvGraphicFramePr>
        <p:xfrm>
          <a:off x="718458" y="2225765"/>
          <a:ext cx="10755085" cy="3766008"/>
        </p:xfrm>
        <a:graphic>
          <a:graphicData uri="http://schemas.openxmlformats.org/drawingml/2006/table">
            <a:tbl>
              <a:tblPr>
                <a:tableStyleId>{5940675A-B579-460E-94D1-54222C63F5DA}</a:tableStyleId>
              </a:tblPr>
              <a:tblGrid>
                <a:gridCol w="2946400"/>
                <a:gridCol w="3178628"/>
                <a:gridCol w="4630057"/>
              </a:tblGrid>
              <a:tr h="83115">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9034" marB="9034" anchor="ctr"/>
                </a:tc>
              </a:tr>
              <a:tr h="278254">
                <a:tc>
                  <a:txBody>
                    <a:bodyPr/>
                    <a:lstStyle/>
                    <a:p>
                      <a:pPr algn="ctr" fontAlgn="ctr"/>
                      <a:r>
                        <a:rPr lang="en-US" sz="2400" dirty="0">
                          <a:effectLst/>
                          <a:latin typeface="微软雅黑" panose="020B0503020204020204" pitchFamily="34" charset="-122"/>
                          <a:ea typeface="微软雅黑" panose="020B0503020204020204" pitchFamily="34" charset="-122"/>
                        </a:rPr>
                        <a:t>subsample</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子采样比例</a:t>
                      </a:r>
                    </a:p>
                  </a:txBody>
                  <a:tcPr marL="0" marR="0" marT="9034" marB="9034"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取值范围为</a:t>
                      </a:r>
                      <a:r>
                        <a:rPr lang="en-US" altLang="zh-CN" sz="2400" dirty="0">
                          <a:effectLst/>
                          <a:latin typeface="微软雅黑" panose="020B0503020204020204" pitchFamily="34" charset="-122"/>
                          <a:ea typeface="微软雅黑" panose="020B0503020204020204" pitchFamily="34" charset="-122"/>
                        </a:rPr>
                        <a:t>(0,1]</a:t>
                      </a:r>
                      <a:r>
                        <a:rPr lang="zh-CN" altLang="en-US" sz="2400" dirty="0">
                          <a:effectLst/>
                          <a:latin typeface="微软雅黑" panose="020B0503020204020204" pitchFamily="34" charset="-122"/>
                          <a:ea typeface="微软雅黑" panose="020B0503020204020204" pitchFamily="34" charset="-122"/>
                        </a:rPr>
                        <a:t>，取值为</a:t>
                      </a: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代表在建立回归树时使用所有样本，取值小于</a:t>
                      </a: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代表通过不放回抽样使用部分样本；默认取</a:t>
                      </a:r>
                      <a:r>
                        <a:rPr lang="en-US" altLang="zh-CN" sz="2400" dirty="0">
                          <a:effectLst/>
                          <a:latin typeface="微软雅黑" panose="020B0503020204020204" pitchFamily="34" charset="-122"/>
                          <a:ea typeface="微软雅黑" panose="020B0503020204020204" pitchFamily="34" charset="-122"/>
                        </a:rPr>
                        <a:t>1</a:t>
                      </a:r>
                    </a:p>
                  </a:txBody>
                  <a:tcPr marL="0" marR="0" marT="9034" marB="9034" anchor="ctr"/>
                </a:tc>
              </a:tr>
              <a:tr h="213208">
                <a:tc>
                  <a:txBody>
                    <a:bodyPr/>
                    <a:lstStyle/>
                    <a:p>
                      <a:pPr algn="ctr" fontAlgn="ctr"/>
                      <a:r>
                        <a:rPr lang="en-US" sz="2400" dirty="0" err="1" smtClean="0">
                          <a:effectLst/>
                          <a:latin typeface="微软雅黑" panose="020B0503020204020204" pitchFamily="34" charset="-122"/>
                          <a:ea typeface="微软雅黑" panose="020B0503020204020204" pitchFamily="34" charset="-122"/>
                        </a:rPr>
                        <a:t>subsample_freq</a:t>
                      </a:r>
                      <a:endParaRPr lang="en-US" sz="2400" dirty="0">
                        <a:effectLst/>
                        <a:latin typeface="微软雅黑" panose="020B0503020204020204" pitchFamily="34" charset="-122"/>
                        <a:ea typeface="微软雅黑" panose="020B0503020204020204" pitchFamily="34" charset="-122"/>
                      </a:endParaRP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子采样频率</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型，默认为</a:t>
                      </a:r>
                      <a:r>
                        <a:rPr lang="en-US" altLang="zh-CN" sz="2400">
                          <a:effectLst/>
                          <a:latin typeface="微软雅黑" panose="020B0503020204020204" pitchFamily="34" charset="-122"/>
                          <a:ea typeface="微软雅黑" panose="020B0503020204020204" pitchFamily="34" charset="-122"/>
                        </a:rPr>
                        <a:t>0</a:t>
                      </a:r>
                    </a:p>
                  </a:txBody>
                  <a:tcPr marL="0" marR="0" marT="9034" marB="9034" anchor="ctr"/>
                </a:tc>
              </a:tr>
              <a:tr h="213208">
                <a:tc>
                  <a:txBody>
                    <a:bodyPr/>
                    <a:lstStyle/>
                    <a:p>
                      <a:pPr algn="ctr" fontAlgn="ctr"/>
                      <a:r>
                        <a:rPr lang="en-US" sz="2400" dirty="0" err="1" smtClean="0">
                          <a:effectLst/>
                          <a:latin typeface="微软雅黑" panose="020B0503020204020204" pitchFamily="34" charset="-122"/>
                          <a:ea typeface="微软雅黑" panose="020B0503020204020204" pitchFamily="34" charset="-122"/>
                        </a:rPr>
                        <a:t>colsample_bytree</a:t>
                      </a:r>
                      <a:endParaRPr lang="en-US" sz="2400" dirty="0">
                        <a:effectLst/>
                        <a:latin typeface="微软雅黑" panose="020B0503020204020204" pitchFamily="34" charset="-122"/>
                        <a:ea typeface="微软雅黑" panose="020B0503020204020204" pitchFamily="34" charset="-122"/>
                      </a:endParaRP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构造每棵树列的子采样率</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型，默认为</a:t>
                      </a:r>
                      <a:r>
                        <a:rPr lang="en-US" altLang="zh-CN" sz="2400">
                          <a:effectLst/>
                          <a:latin typeface="微软雅黑" panose="020B0503020204020204" pitchFamily="34" charset="-122"/>
                          <a:ea typeface="微软雅黑" panose="020B0503020204020204" pitchFamily="34" charset="-122"/>
                        </a:rPr>
                        <a:t>1</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reg_alpha</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权重的</a:t>
                      </a:r>
                      <a:r>
                        <a:rPr lang="en-US" altLang="zh-CN" sz="2400">
                          <a:effectLst/>
                          <a:latin typeface="微软雅黑" panose="020B0503020204020204" pitchFamily="34" charset="-122"/>
                          <a:ea typeface="微软雅黑" panose="020B0503020204020204" pitchFamily="34" charset="-122"/>
                        </a:rPr>
                        <a:t>L1</a:t>
                      </a:r>
                      <a:r>
                        <a:rPr lang="zh-CN" altLang="en-US" sz="2400">
                          <a:effectLst/>
                          <a:latin typeface="微软雅黑" panose="020B0503020204020204" pitchFamily="34" charset="-122"/>
                          <a:ea typeface="微软雅黑" panose="020B0503020204020204" pitchFamily="34" charset="-122"/>
                        </a:rPr>
                        <a:t>正则化项</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型数据，默认为</a:t>
                      </a:r>
                      <a:r>
                        <a:rPr lang="en-US" altLang="zh-CN" sz="2400">
                          <a:effectLst/>
                          <a:latin typeface="微软雅黑" panose="020B0503020204020204" pitchFamily="34" charset="-122"/>
                          <a:ea typeface="微软雅黑" panose="020B0503020204020204" pitchFamily="34" charset="-122"/>
                        </a:rPr>
                        <a:t>0</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reg_lambda</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权重的</a:t>
                      </a:r>
                      <a:r>
                        <a:rPr lang="en-US" altLang="zh-CN" sz="2400">
                          <a:effectLst/>
                          <a:latin typeface="微软雅黑" panose="020B0503020204020204" pitchFamily="34" charset="-122"/>
                          <a:ea typeface="微软雅黑" panose="020B0503020204020204" pitchFamily="34" charset="-122"/>
                        </a:rPr>
                        <a:t>L2</a:t>
                      </a:r>
                      <a:r>
                        <a:rPr lang="zh-CN" altLang="en-US" sz="2400">
                          <a:effectLst/>
                          <a:latin typeface="微软雅黑" panose="020B0503020204020204" pitchFamily="34" charset="-122"/>
                          <a:ea typeface="微软雅黑" panose="020B0503020204020204" pitchFamily="34" charset="-122"/>
                        </a:rPr>
                        <a:t>正则化项</a:t>
                      </a:r>
                    </a:p>
                  </a:txBody>
                  <a:tcPr marL="0" marR="0" marT="9034" marB="9034"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altLang="zh-CN" sz="2400" dirty="0">
                          <a:effectLst/>
                          <a:latin typeface="微软雅黑" panose="020B0503020204020204" pitchFamily="34" charset="-122"/>
                          <a:ea typeface="微软雅黑" panose="020B0503020204020204" pitchFamily="34" charset="-122"/>
                        </a:rPr>
                        <a:t>float</a:t>
                      </a:r>
                      <a:r>
                        <a:rPr lang="zh-CN" altLang="en-US" sz="2400" dirty="0">
                          <a:effectLst/>
                          <a:latin typeface="微软雅黑" panose="020B0503020204020204" pitchFamily="34" charset="-122"/>
                          <a:ea typeface="微软雅黑" panose="020B0503020204020204" pitchFamily="34" charset="-122"/>
                        </a:rPr>
                        <a:t>型数据，默认为</a:t>
                      </a:r>
                      <a:r>
                        <a:rPr lang="en-US" altLang="zh-CN" sz="2400" dirty="0">
                          <a:effectLst/>
                          <a:latin typeface="微软雅黑" panose="020B0503020204020204" pitchFamily="34" charset="-122"/>
                          <a:ea typeface="微软雅黑" panose="020B0503020204020204" pitchFamily="34" charset="-122"/>
                        </a:rPr>
                        <a:t>1</a:t>
                      </a:r>
                    </a:p>
                  </a:txBody>
                  <a:tcPr marL="0" marR="0" marT="9034" marB="9034" anchor="ctr"/>
                </a:tc>
              </a:tr>
            </a:tbl>
          </a:graphicData>
        </a:graphic>
      </p:graphicFrame>
    </p:spTree>
    <p:extLst>
      <p:ext uri="{BB962C8B-B14F-4D97-AF65-F5344CB8AC3E}">
        <p14:creationId xmlns:p14="http://schemas.microsoft.com/office/powerpoint/2010/main" val="2223467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7" y="1394768"/>
            <a:ext cx="10247085" cy="830997"/>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分类和回归模型的超参数基本一致，</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模型常见超参数内容如下表所示：</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8357374"/>
              </p:ext>
            </p:extLst>
          </p:nvPr>
        </p:nvGraphicFramePr>
        <p:xfrm>
          <a:off x="718458" y="2225765"/>
          <a:ext cx="10755085" cy="4113700"/>
        </p:xfrm>
        <a:graphic>
          <a:graphicData uri="http://schemas.openxmlformats.org/drawingml/2006/table">
            <a:tbl>
              <a:tblPr>
                <a:tableStyleId>{5940675A-B579-460E-94D1-54222C63F5DA}</a:tableStyleId>
              </a:tblPr>
              <a:tblGrid>
                <a:gridCol w="2946400"/>
                <a:gridCol w="3178628"/>
                <a:gridCol w="4630057"/>
              </a:tblGrid>
              <a:tr h="83115">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取值</a:t>
                      </a:r>
                    </a:p>
                  </a:txBody>
                  <a:tcPr marL="0" marR="0" marT="9034" marB="9034" anchor="ctr"/>
                </a:tc>
              </a:tr>
              <a:tr h="408347">
                <a:tc>
                  <a:txBody>
                    <a:bodyPr/>
                    <a:lstStyle/>
                    <a:p>
                      <a:pPr algn="ctr" fontAlgn="ctr"/>
                      <a:r>
                        <a:rPr lang="en-US" sz="2400" dirty="0" err="1">
                          <a:effectLst/>
                          <a:latin typeface="微软雅黑" panose="020B0503020204020204" pitchFamily="34" charset="-122"/>
                          <a:ea typeface="微软雅黑" panose="020B0503020204020204" pitchFamily="34" charset="-122"/>
                        </a:rPr>
                        <a:t>random_state</a:t>
                      </a:r>
                      <a:endParaRPr lang="en-US" sz="2400" dirty="0">
                        <a:effectLst/>
                        <a:latin typeface="微软雅黑" panose="020B0503020204020204" pitchFamily="34" charset="-122"/>
                        <a:ea typeface="微软雅黑" panose="020B0503020204020204" pitchFamily="34" charset="-122"/>
                      </a:endParaRP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设定随机状态</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整数或</a:t>
                      </a:r>
                      <a:r>
                        <a:rPr lang="en-US" altLang="zh-CN"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。如果为整数，则指定了随机数生成器的种子，设置为任意整数后，例如“</a:t>
                      </a:r>
                      <a:r>
                        <a:rPr lang="en-US" altLang="zh-CN" sz="2400">
                          <a:effectLst/>
                          <a:latin typeface="微软雅黑" panose="020B0503020204020204" pitchFamily="34" charset="-122"/>
                          <a:ea typeface="微软雅黑" panose="020B0503020204020204" pitchFamily="34" charset="-122"/>
                        </a:rPr>
                        <a:t>123”</a:t>
                      </a:r>
                      <a:r>
                        <a:rPr lang="zh-CN" altLang="en-US" sz="2400">
                          <a:effectLst/>
                          <a:latin typeface="微软雅黑" panose="020B0503020204020204" pitchFamily="34" charset="-122"/>
                          <a:ea typeface="微软雅黑" panose="020B0503020204020204" pitchFamily="34" charset="-122"/>
                        </a:rPr>
                        <a:t>，则每次运行的结果都是一致的；如果为</a:t>
                      </a:r>
                      <a:r>
                        <a:rPr lang="en-US" altLang="zh-CN"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，则使用默认的随机数生成器。默认为</a:t>
                      </a:r>
                      <a:r>
                        <a:rPr lang="en-US" altLang="zh-CN" sz="2400">
                          <a:effectLst/>
                          <a:latin typeface="微软雅黑" panose="020B0503020204020204" pitchFamily="34" charset="-122"/>
                          <a:ea typeface="微软雅黑" panose="020B0503020204020204" pitchFamily="34" charset="-122"/>
                        </a:rPr>
                        <a:t>None</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n_jobs</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用于运行</a:t>
                      </a:r>
                      <a:r>
                        <a:rPr lang="en-US" altLang="zh-CN" sz="2400">
                          <a:effectLst/>
                          <a:latin typeface="微软雅黑" panose="020B0503020204020204" pitchFamily="34" charset="-122"/>
                          <a:ea typeface="微软雅黑" panose="020B0503020204020204" pitchFamily="34" charset="-122"/>
                        </a:rPr>
                        <a:t>LightGBM</a:t>
                      </a:r>
                      <a:r>
                        <a:rPr lang="zh-CN" altLang="en-US" sz="2400">
                          <a:effectLst/>
                          <a:latin typeface="微软雅黑" panose="020B0503020204020204" pitchFamily="34" charset="-122"/>
                          <a:ea typeface="微软雅黑" panose="020B0503020204020204" pitchFamily="34" charset="-122"/>
                        </a:rPr>
                        <a:t>的并行线程数</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型数据，默认为</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，表示将任务派发到所有</a:t>
                      </a:r>
                      <a:r>
                        <a:rPr lang="en-US" altLang="zh-CN" sz="2400">
                          <a:effectLst/>
                          <a:latin typeface="微软雅黑" panose="020B0503020204020204" pitchFamily="34" charset="-122"/>
                          <a:ea typeface="微软雅黑" panose="020B0503020204020204" pitchFamily="34" charset="-122"/>
                        </a:rPr>
                        <a:t>CPU</a:t>
                      </a:r>
                      <a:r>
                        <a:rPr lang="zh-CN" altLang="en-US" sz="2400">
                          <a:effectLst/>
                          <a:latin typeface="微软雅黑" panose="020B0503020204020204" pitchFamily="34" charset="-122"/>
                          <a:ea typeface="微软雅黑" panose="020B0503020204020204" pitchFamily="34" charset="-122"/>
                        </a:rPr>
                        <a:t>上</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silent</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运行时是否输出信息</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取值为布尔型，默认为</a:t>
                      </a:r>
                      <a:r>
                        <a:rPr lang="en-US" altLang="zh-CN" sz="2400">
                          <a:effectLst/>
                          <a:latin typeface="微软雅黑" panose="020B0503020204020204" pitchFamily="34" charset="-122"/>
                          <a:ea typeface="微软雅黑" panose="020B0503020204020204" pitchFamily="34" charset="-122"/>
                        </a:rPr>
                        <a:t>True</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importance_type</a:t>
                      </a:r>
                    </a:p>
                  </a:txBody>
                  <a:tcPr marL="0" marR="0" marT="9034" marB="9034"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计算特征重要性的方法</a:t>
                      </a:r>
                    </a:p>
                  </a:txBody>
                  <a:tcPr marL="0" marR="0" marT="9034" marB="9034"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sz="2400" dirty="0">
                          <a:effectLst/>
                          <a:latin typeface="微软雅黑" panose="020B0503020204020204" pitchFamily="34" charset="-122"/>
                          <a:ea typeface="微软雅黑" panose="020B0503020204020204" pitchFamily="34" charset="-122"/>
                        </a:rPr>
                        <a:t>string</a:t>
                      </a:r>
                      <a:r>
                        <a:rPr lang="zh-CN" altLang="en-US" sz="2400" dirty="0">
                          <a:effectLst/>
                          <a:latin typeface="微软雅黑" panose="020B0503020204020204" pitchFamily="34" charset="-122"/>
                          <a:ea typeface="微软雅黑" panose="020B0503020204020204" pitchFamily="34" charset="-122"/>
                        </a:rPr>
                        <a:t>型，默认为</a:t>
                      </a:r>
                      <a:r>
                        <a:rPr lang="en-US" altLang="zh-CN" sz="2400" dirty="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gain'</a:t>
                      </a:r>
                    </a:p>
                  </a:txBody>
                  <a:tcPr marL="0" marR="0" marT="9034" marB="9034" anchor="ctr"/>
                </a:tc>
              </a:tr>
            </a:tbl>
          </a:graphicData>
        </a:graphic>
      </p:graphicFrame>
    </p:spTree>
    <p:extLst>
      <p:ext uri="{BB962C8B-B14F-4D97-AF65-F5344CB8AC3E}">
        <p14:creationId xmlns:p14="http://schemas.microsoft.com/office/powerpoint/2010/main" val="14739846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56" y="526312"/>
            <a:ext cx="12046889"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10.5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客户违约预测模型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7" y="1394768"/>
            <a:ext cx="10247085" cy="830997"/>
          </a:xfrm>
          <a:prstGeom prst="rect">
            <a:avLst/>
          </a:prstGeom>
          <a:noFill/>
        </p:spPr>
        <p:txBody>
          <a:bodyPr wrap="square" rtlCol="0">
            <a:spAutoFit/>
          </a:bodyPr>
          <a:lstStyle/>
          <a:p>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分类和回归模型的超参数基本一致，</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模型常见超参数内容如下表所示：</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826221325"/>
              </p:ext>
            </p:extLst>
          </p:nvPr>
        </p:nvGraphicFramePr>
        <p:xfrm>
          <a:off x="718458" y="2225765"/>
          <a:ext cx="10755085" cy="4113700"/>
        </p:xfrm>
        <a:graphic>
          <a:graphicData uri="http://schemas.openxmlformats.org/drawingml/2006/table">
            <a:tbl>
              <a:tblPr>
                <a:tableStyleId>{5940675A-B579-460E-94D1-54222C63F5DA}</a:tableStyleId>
              </a:tblPr>
              <a:tblGrid>
                <a:gridCol w="2946400"/>
                <a:gridCol w="3178628"/>
                <a:gridCol w="4630057"/>
              </a:tblGrid>
              <a:tr h="83115">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9034" marB="9034"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取值</a:t>
                      </a:r>
                    </a:p>
                  </a:txBody>
                  <a:tcPr marL="0" marR="0" marT="9034" marB="9034" anchor="ctr"/>
                </a:tc>
              </a:tr>
              <a:tr h="408347">
                <a:tc>
                  <a:txBody>
                    <a:bodyPr/>
                    <a:lstStyle/>
                    <a:p>
                      <a:pPr algn="ctr" fontAlgn="ctr"/>
                      <a:r>
                        <a:rPr lang="en-US" sz="2400" dirty="0" err="1">
                          <a:effectLst/>
                          <a:latin typeface="微软雅黑" panose="020B0503020204020204" pitchFamily="34" charset="-122"/>
                          <a:ea typeface="微软雅黑" panose="020B0503020204020204" pitchFamily="34" charset="-122"/>
                        </a:rPr>
                        <a:t>random_state</a:t>
                      </a:r>
                      <a:endParaRPr lang="en-US" sz="2400" dirty="0">
                        <a:effectLst/>
                        <a:latin typeface="微软雅黑" panose="020B0503020204020204" pitchFamily="34" charset="-122"/>
                        <a:ea typeface="微软雅黑" panose="020B0503020204020204" pitchFamily="34" charset="-122"/>
                      </a:endParaRP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设定随机状态</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整数或</a:t>
                      </a:r>
                      <a:r>
                        <a:rPr lang="en-US" altLang="zh-CN"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。如果为整数，则指定了随机数生成器的种子，设置为任意整数后，例如“</a:t>
                      </a:r>
                      <a:r>
                        <a:rPr lang="en-US" altLang="zh-CN" sz="2400">
                          <a:effectLst/>
                          <a:latin typeface="微软雅黑" panose="020B0503020204020204" pitchFamily="34" charset="-122"/>
                          <a:ea typeface="微软雅黑" panose="020B0503020204020204" pitchFamily="34" charset="-122"/>
                        </a:rPr>
                        <a:t>123”</a:t>
                      </a:r>
                      <a:r>
                        <a:rPr lang="zh-CN" altLang="en-US" sz="2400">
                          <a:effectLst/>
                          <a:latin typeface="微软雅黑" panose="020B0503020204020204" pitchFamily="34" charset="-122"/>
                          <a:ea typeface="微软雅黑" panose="020B0503020204020204" pitchFamily="34" charset="-122"/>
                        </a:rPr>
                        <a:t>，则每次运行的结果都是一致的；如果为</a:t>
                      </a:r>
                      <a:r>
                        <a:rPr lang="en-US" altLang="zh-CN"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，则使用默认的随机数生成器。默认为</a:t>
                      </a:r>
                      <a:r>
                        <a:rPr lang="en-US" altLang="zh-CN" sz="2400">
                          <a:effectLst/>
                          <a:latin typeface="微软雅黑" panose="020B0503020204020204" pitchFamily="34" charset="-122"/>
                          <a:ea typeface="微软雅黑" panose="020B0503020204020204" pitchFamily="34" charset="-122"/>
                        </a:rPr>
                        <a:t>None</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n_jobs</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用于运行</a:t>
                      </a:r>
                      <a:r>
                        <a:rPr lang="en-US" altLang="zh-CN" sz="2400">
                          <a:effectLst/>
                          <a:latin typeface="微软雅黑" panose="020B0503020204020204" pitchFamily="34" charset="-122"/>
                          <a:ea typeface="微软雅黑" panose="020B0503020204020204" pitchFamily="34" charset="-122"/>
                        </a:rPr>
                        <a:t>LightGBM</a:t>
                      </a:r>
                      <a:r>
                        <a:rPr lang="zh-CN" altLang="en-US" sz="2400">
                          <a:effectLst/>
                          <a:latin typeface="微软雅黑" panose="020B0503020204020204" pitchFamily="34" charset="-122"/>
                          <a:ea typeface="微软雅黑" panose="020B0503020204020204" pitchFamily="34" charset="-122"/>
                        </a:rPr>
                        <a:t>的并行线程数</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型数据，默认为</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，表示将任务派发到所有</a:t>
                      </a:r>
                      <a:r>
                        <a:rPr lang="en-US" altLang="zh-CN" sz="2400">
                          <a:effectLst/>
                          <a:latin typeface="微软雅黑" panose="020B0503020204020204" pitchFamily="34" charset="-122"/>
                          <a:ea typeface="微软雅黑" panose="020B0503020204020204" pitchFamily="34" charset="-122"/>
                        </a:rPr>
                        <a:t>CPU</a:t>
                      </a:r>
                      <a:r>
                        <a:rPr lang="zh-CN" altLang="en-US" sz="2400">
                          <a:effectLst/>
                          <a:latin typeface="微软雅黑" panose="020B0503020204020204" pitchFamily="34" charset="-122"/>
                          <a:ea typeface="微软雅黑" panose="020B0503020204020204" pitchFamily="34" charset="-122"/>
                        </a:rPr>
                        <a:t>上</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silent</a:t>
                      </a:r>
                    </a:p>
                  </a:txBody>
                  <a:tcPr marL="0" marR="0" marT="9034" marB="9034"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运行时是否输出信息</a:t>
                      </a:r>
                    </a:p>
                  </a:txBody>
                  <a:tcPr marL="0" marR="0" marT="9034" marB="9034"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取值为布尔型，默认为</a:t>
                      </a:r>
                      <a:r>
                        <a:rPr lang="en-US" altLang="zh-CN" sz="2400">
                          <a:effectLst/>
                          <a:latin typeface="微软雅黑" panose="020B0503020204020204" pitchFamily="34" charset="-122"/>
                          <a:ea typeface="微软雅黑" panose="020B0503020204020204" pitchFamily="34" charset="-122"/>
                        </a:rPr>
                        <a:t>True</a:t>
                      </a:r>
                    </a:p>
                  </a:txBody>
                  <a:tcPr marL="0" marR="0" marT="9034" marB="9034" anchor="ctr"/>
                </a:tc>
              </a:tr>
              <a:tr h="155841">
                <a:tc>
                  <a:txBody>
                    <a:bodyPr/>
                    <a:lstStyle/>
                    <a:p>
                      <a:pPr algn="ctr" fontAlgn="ctr"/>
                      <a:r>
                        <a:rPr lang="en-US" sz="2400">
                          <a:effectLst/>
                          <a:latin typeface="微软雅黑" panose="020B0503020204020204" pitchFamily="34" charset="-122"/>
                          <a:ea typeface="微软雅黑" panose="020B0503020204020204" pitchFamily="34" charset="-122"/>
                        </a:rPr>
                        <a:t>importance_type</a:t>
                      </a:r>
                    </a:p>
                  </a:txBody>
                  <a:tcPr marL="0" marR="0" marT="9034" marB="9034"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计算特征重要性的方法</a:t>
                      </a:r>
                    </a:p>
                  </a:txBody>
                  <a:tcPr marL="0" marR="0" marT="9034" marB="9034"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取值为</a:t>
                      </a:r>
                      <a:r>
                        <a:rPr lang="en-US" sz="2400" dirty="0">
                          <a:effectLst/>
                          <a:latin typeface="微软雅黑" panose="020B0503020204020204" pitchFamily="34" charset="-122"/>
                          <a:ea typeface="微软雅黑" panose="020B0503020204020204" pitchFamily="34" charset="-122"/>
                        </a:rPr>
                        <a:t>string</a:t>
                      </a:r>
                      <a:r>
                        <a:rPr lang="zh-CN" altLang="en-US" sz="2400" dirty="0">
                          <a:effectLst/>
                          <a:latin typeface="微软雅黑" panose="020B0503020204020204" pitchFamily="34" charset="-122"/>
                          <a:ea typeface="微软雅黑" panose="020B0503020204020204" pitchFamily="34" charset="-122"/>
                        </a:rPr>
                        <a:t>型，默认为</a:t>
                      </a:r>
                      <a:r>
                        <a:rPr lang="en-US" altLang="zh-CN" sz="2400" dirty="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gain'</a:t>
                      </a:r>
                    </a:p>
                  </a:txBody>
                  <a:tcPr marL="0" marR="0" marT="9034" marB="9034" anchor="ctr"/>
                </a:tc>
              </a:tr>
            </a:tbl>
          </a:graphicData>
        </a:graphic>
      </p:graphicFrame>
    </p:spTree>
    <p:extLst>
      <p:ext uri="{BB962C8B-B14F-4D97-AF65-F5344CB8AC3E}">
        <p14:creationId xmlns:p14="http://schemas.microsoft.com/office/powerpoint/2010/main" val="21833479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4399" y="294084"/>
            <a:ext cx="7943200" cy="1323439"/>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10.6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a:t>
            </a:r>
            <a:r>
              <a:rPr lang="en-US" altLang="zh-CN" sz="4000" b="1" dirty="0" smtClean="0">
                <a:latin typeface="微软雅黑" panose="020B0503020204020204" pitchFamily="34" charset="-122"/>
                <a:ea typeface="微软雅黑" panose="020B0503020204020204" pitchFamily="34" charset="-122"/>
              </a:rPr>
              <a:t>– </a:t>
            </a:r>
          </a:p>
          <a:p>
            <a:pPr algn="ctr"/>
            <a:r>
              <a:rPr lang="zh-CN" altLang="en-US" sz="4000" b="1" dirty="0" smtClean="0">
                <a:latin typeface="微软雅黑" panose="020B0503020204020204" pitchFamily="34" charset="-122"/>
                <a:ea typeface="微软雅黑" panose="020B0503020204020204" pitchFamily="34" charset="-122"/>
              </a:rPr>
              <a:t>广告</a:t>
            </a:r>
            <a:r>
              <a:rPr lang="zh-CN" altLang="en-US" sz="4000" b="1" dirty="0">
                <a:latin typeface="微软雅黑" panose="020B0503020204020204" pitchFamily="34" charset="-122"/>
                <a:ea typeface="微软雅黑" panose="020B0503020204020204" pitchFamily="34" charset="-122"/>
              </a:rPr>
              <a:t>收益回归预测模型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7" y="1810266"/>
            <a:ext cx="10247085"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10.6.1 </a:t>
            </a:r>
            <a:r>
              <a:rPr lang="zh-CN" altLang="en-US" sz="2400" b="1" dirty="0">
                <a:latin typeface="微软雅黑" panose="020B0503020204020204" pitchFamily="34" charset="-122"/>
                <a:ea typeface="微软雅黑" panose="020B0503020204020204" pitchFamily="34" charset="-122"/>
              </a:rPr>
              <a:t>案例</a:t>
            </a:r>
            <a:r>
              <a:rPr lang="zh-CN" altLang="en-US" sz="2400" b="1" dirty="0" smtClean="0">
                <a:latin typeface="微软雅黑" panose="020B0503020204020204" pitchFamily="34" charset="-122"/>
                <a:ea typeface="微软雅黑" panose="020B0503020204020204" pitchFamily="34" charset="-122"/>
              </a:rPr>
              <a:t>背景</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投资商经常会通过多个不同渠道投放广告，以此来获得经济利益。在本案例中我们选取公司在电视、广播和报纸上的投入，来预测广告收益，这对公司策略的制定是有较重要的意义。</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692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53909" y="526312"/>
            <a:ext cx="848418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10.1 </a:t>
            </a:r>
            <a:r>
              <a:rPr lang="en-US" altLang="zh-CN" sz="6000" b="1" dirty="0" err="1">
                <a:latin typeface="微软雅黑" panose="020B0503020204020204" pitchFamily="34" charset="-122"/>
                <a:ea typeface="微软雅黑" panose="020B0503020204020204" pitchFamily="34" charset="-122"/>
              </a:rPr>
              <a:t>XGBoost</a:t>
            </a:r>
            <a:r>
              <a:rPr lang="zh-CN" altLang="en-US" sz="6000" b="1" dirty="0">
                <a:latin typeface="微软雅黑" panose="020B0503020204020204" pitchFamily="34" charset="-122"/>
                <a:ea typeface="微软雅黑" panose="020B0503020204020204" pitchFamily="34" charset="-122"/>
              </a:rPr>
              <a:t>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452431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10.1.3 </a:t>
            </a:r>
            <a:r>
              <a:rPr lang="en-US" altLang="zh-CN" sz="2400" b="1" dirty="0" err="1">
                <a:latin typeface="微软雅黑" panose="020B0503020204020204" pitchFamily="34" charset="-122"/>
                <a:ea typeface="微软雅黑" panose="020B0503020204020204" pitchFamily="34" charset="-122"/>
              </a:rPr>
              <a:t>XGBoost</a:t>
            </a:r>
            <a:r>
              <a:rPr lang="zh-CN" altLang="en-US" sz="2400" b="1" dirty="0">
                <a:latin typeface="微软雅黑" panose="020B0503020204020204" pitchFamily="34" charset="-122"/>
                <a:ea typeface="微软雅黑" panose="020B0503020204020204" pitchFamily="34" charset="-122"/>
              </a:rPr>
              <a:t>算法的简单代码实现</a:t>
            </a:r>
          </a:p>
          <a:p>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回归模型简单代码演示如下所示：</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结果为</a:t>
            </a:r>
            <a:r>
              <a:rPr lang="en-US" altLang="zh-CN" sz="2400" dirty="0" smtClean="0">
                <a:latin typeface="微软雅黑" panose="020B0503020204020204" pitchFamily="34" charset="-122"/>
                <a:ea typeface="微软雅黑" panose="020B0503020204020204" pitchFamily="34" charset="-122"/>
              </a:rPr>
              <a:t>2.998</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375" y="2964089"/>
            <a:ext cx="5349249" cy="2667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19757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4399" y="294084"/>
            <a:ext cx="7943200" cy="1323439"/>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10.6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a:t>
            </a:r>
            <a:r>
              <a:rPr lang="en-US" altLang="zh-CN" sz="4000" b="1" dirty="0" smtClean="0">
                <a:latin typeface="微软雅黑" panose="020B0503020204020204" pitchFamily="34" charset="-122"/>
                <a:ea typeface="微软雅黑" panose="020B0503020204020204" pitchFamily="34" charset="-122"/>
              </a:rPr>
              <a:t>– </a:t>
            </a:r>
          </a:p>
          <a:p>
            <a:pPr algn="ctr"/>
            <a:r>
              <a:rPr lang="zh-CN" altLang="en-US" sz="4000" b="1" dirty="0" smtClean="0">
                <a:latin typeface="微软雅黑" panose="020B0503020204020204" pitchFamily="34" charset="-122"/>
                <a:ea typeface="微软雅黑" panose="020B0503020204020204" pitchFamily="34" charset="-122"/>
              </a:rPr>
              <a:t>广告</a:t>
            </a:r>
            <a:r>
              <a:rPr lang="zh-CN" altLang="en-US" sz="4000" b="1" dirty="0">
                <a:latin typeface="微软雅黑" panose="020B0503020204020204" pitchFamily="34" charset="-122"/>
                <a:ea typeface="微软雅黑" panose="020B0503020204020204" pitchFamily="34" charset="-122"/>
              </a:rPr>
              <a:t>收益回归预测模型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10266"/>
            <a:ext cx="4049486"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10.6.2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其中前</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步读取数据，提取特征变量和目标变量，划分训练集和测试集都与</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模型相同，因此不再重复</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045" y="1969923"/>
            <a:ext cx="6674698" cy="4401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0808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10.6.3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通过如下代码可以将预测值和实际值进行对比</a:t>
            </a:r>
            <a:endParaRPr lang="zh-CN" altLang="en-US" sz="2400" dirty="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502" y="3072671"/>
            <a:ext cx="4740995" cy="14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124399" y="294084"/>
            <a:ext cx="7943200" cy="1323439"/>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10.6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a:t>
            </a:r>
            <a:r>
              <a:rPr lang="en-US" altLang="zh-CN" sz="4000" b="1" dirty="0" smtClean="0">
                <a:latin typeface="微软雅黑" panose="020B0503020204020204" pitchFamily="34" charset="-122"/>
                <a:ea typeface="微软雅黑" panose="020B0503020204020204" pitchFamily="34" charset="-122"/>
              </a:rPr>
              <a:t>– </a:t>
            </a:r>
          </a:p>
          <a:p>
            <a:pPr algn="ctr"/>
            <a:r>
              <a:rPr lang="zh-CN" altLang="en-US" sz="4000" b="1" dirty="0" smtClean="0">
                <a:latin typeface="微软雅黑" panose="020B0503020204020204" pitchFamily="34" charset="-122"/>
                <a:ea typeface="微软雅黑" panose="020B0503020204020204" pitchFamily="34" charset="-122"/>
              </a:rPr>
              <a:t>广告</a:t>
            </a:r>
            <a:r>
              <a:rPr lang="zh-CN" altLang="en-US" sz="4000" b="1" dirty="0">
                <a:latin typeface="微软雅黑" panose="020B0503020204020204" pitchFamily="34" charset="-122"/>
                <a:ea typeface="微软雅黑" panose="020B0503020204020204" pitchFamily="34" charset="-122"/>
              </a:rPr>
              <a:t>收益回归预测模型</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8776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2458" y="1872343"/>
            <a:ext cx="10247085"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10.6.3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我们还可以手动输入三个数据，预测广告收益，代码</a:t>
            </a:r>
            <a:r>
              <a:rPr lang="zh-CN" altLang="en-US" sz="2400" dirty="0" smtClean="0">
                <a:latin typeface="微软雅黑" panose="020B0503020204020204" pitchFamily="34" charset="-122"/>
                <a:ea typeface="微软雅黑" panose="020B0503020204020204" pitchFamily="34" charset="-122"/>
              </a:rPr>
              <a:t>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注意这里</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要写成二维数组的</a:t>
            </a:r>
            <a:r>
              <a:rPr lang="zh-CN" altLang="en-US" sz="2400" dirty="0" smtClean="0">
                <a:latin typeface="微软雅黑" panose="020B0503020204020204" pitchFamily="34" charset="-122"/>
                <a:ea typeface="微软雅黑" panose="020B0503020204020204" pitchFamily="34" charset="-122"/>
              </a:rPr>
              <a:t>形式。</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2124399" y="294084"/>
            <a:ext cx="7943200" cy="1323439"/>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10.6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a:t>
            </a:r>
            <a:r>
              <a:rPr lang="en-US" altLang="zh-CN" sz="4000" b="1" dirty="0" smtClean="0">
                <a:latin typeface="微软雅黑" panose="020B0503020204020204" pitchFamily="34" charset="-122"/>
                <a:ea typeface="微软雅黑" panose="020B0503020204020204" pitchFamily="34" charset="-122"/>
              </a:rPr>
              <a:t>– </a:t>
            </a:r>
          </a:p>
          <a:p>
            <a:pPr algn="ctr"/>
            <a:r>
              <a:rPr lang="zh-CN" altLang="en-US" sz="4000" b="1" dirty="0" smtClean="0">
                <a:latin typeface="微软雅黑" panose="020B0503020204020204" pitchFamily="34" charset="-122"/>
                <a:ea typeface="微软雅黑" panose="020B0503020204020204" pitchFamily="34" charset="-122"/>
              </a:rPr>
              <a:t>广告</a:t>
            </a:r>
            <a:r>
              <a:rPr lang="zh-CN" altLang="en-US" sz="4000" b="1" dirty="0">
                <a:latin typeface="微软雅黑" panose="020B0503020204020204" pitchFamily="34" charset="-122"/>
                <a:ea typeface="微软雅黑" panose="020B0503020204020204" pitchFamily="34" charset="-122"/>
              </a:rPr>
              <a:t>收益回归预测模型</a:t>
            </a:r>
            <a:endParaRPr lang="zh-CN" altLang="en-US" sz="4000" dirty="0">
              <a:latin typeface="微软雅黑" panose="020B0503020204020204" pitchFamily="34" charset="-122"/>
              <a:ea typeface="微软雅黑" panose="020B0503020204020204" pitchFamily="34" charset="-122"/>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513" y="2828935"/>
            <a:ext cx="3047773" cy="190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690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2458" y="1872343"/>
            <a:ext cx="10247085"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10.6.3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通过代码</a:t>
            </a:r>
            <a:r>
              <a:rPr lang="zh-CN" altLang="en-US" sz="2400" dirty="0">
                <a:latin typeface="微软雅黑" panose="020B0503020204020204" pitchFamily="34" charset="-122"/>
                <a:ea typeface="微软雅黑" panose="020B0503020204020204" pitchFamily="34" charset="-122"/>
              </a:rPr>
              <a:t>可以查看模型整体的预测准确度：</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700" y="3021920"/>
            <a:ext cx="5152600" cy="1666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124399" y="294084"/>
            <a:ext cx="7943200" cy="1323439"/>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10.6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a:t>
            </a:r>
            <a:r>
              <a:rPr lang="en-US" altLang="zh-CN" sz="4000" b="1" dirty="0" smtClean="0">
                <a:latin typeface="微软雅黑" panose="020B0503020204020204" pitchFamily="34" charset="-122"/>
                <a:ea typeface="微软雅黑" panose="020B0503020204020204" pitchFamily="34" charset="-122"/>
              </a:rPr>
              <a:t>– </a:t>
            </a:r>
          </a:p>
          <a:p>
            <a:pPr algn="ctr"/>
            <a:r>
              <a:rPr lang="zh-CN" altLang="en-US" sz="4000" b="1" dirty="0" smtClean="0">
                <a:latin typeface="微软雅黑" panose="020B0503020204020204" pitchFamily="34" charset="-122"/>
                <a:ea typeface="微软雅黑" panose="020B0503020204020204" pitchFamily="34" charset="-122"/>
              </a:rPr>
              <a:t>广告</a:t>
            </a:r>
            <a:r>
              <a:rPr lang="zh-CN" altLang="en-US" sz="4000" b="1" dirty="0">
                <a:latin typeface="微软雅黑" panose="020B0503020204020204" pitchFamily="34" charset="-122"/>
                <a:ea typeface="微软雅黑" panose="020B0503020204020204" pitchFamily="34" charset="-122"/>
              </a:rPr>
              <a:t>收益回归预测模型</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36253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2458" y="1872343"/>
            <a:ext cx="10247085" cy="452431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10.6.4 </a:t>
            </a:r>
            <a:r>
              <a:rPr lang="zh-CN" altLang="en-US" sz="2400" b="1" dirty="0">
                <a:latin typeface="微软雅黑" panose="020B0503020204020204" pitchFamily="34" charset="-122"/>
                <a:ea typeface="微软雅黑" panose="020B0503020204020204" pitchFamily="34" charset="-122"/>
              </a:rPr>
              <a:t>模型参数调优</a:t>
            </a:r>
          </a:p>
          <a:p>
            <a:r>
              <a:rPr lang="zh-CN" altLang="en-US" sz="2400" dirty="0">
                <a:latin typeface="微软雅黑" panose="020B0503020204020204" pitchFamily="34" charset="-122"/>
                <a:ea typeface="微软雅黑" panose="020B0503020204020204" pitchFamily="34" charset="-122"/>
              </a:rPr>
              <a:t>了解了基本参数后，我们使用</a:t>
            </a:r>
            <a:r>
              <a:rPr lang="en-US" altLang="zh-CN" sz="2400" dirty="0">
                <a:latin typeface="微软雅黑" panose="020B0503020204020204" pitchFamily="34" charset="-122"/>
                <a:ea typeface="微软雅黑" panose="020B0503020204020204" pitchFamily="34" charset="-122"/>
              </a:rPr>
              <a:t>5.3</a:t>
            </a:r>
            <a:r>
              <a:rPr lang="zh-CN" altLang="en-US" sz="2400" dirty="0">
                <a:latin typeface="微软雅黑" panose="020B0503020204020204" pitchFamily="34" charset="-122"/>
                <a:ea typeface="微软雅黑" panose="020B0503020204020204" pitchFamily="34" charset="-122"/>
              </a:rPr>
              <a:t>节参数调优相关知识点：</a:t>
            </a:r>
            <a:r>
              <a:rPr lang="en-US" altLang="zh-CN" sz="2400" dirty="0" err="1">
                <a:latin typeface="微软雅黑" panose="020B0503020204020204" pitchFamily="34" charset="-122"/>
                <a:ea typeface="微软雅黑" panose="020B0503020204020204" pitchFamily="34" charset="-122"/>
              </a:rPr>
              <a:t>GridSearchCV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网格搜索交叉验证的方法对上方的</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模型进行参数调优，代码如下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gridsearch</a:t>
            </a:r>
            <a:r>
              <a:rPr lang="zh-CN" altLang="en-US" sz="2400" dirty="0">
                <a:latin typeface="微软雅黑" panose="020B0503020204020204" pitchFamily="34" charset="-122"/>
                <a:ea typeface="微软雅黑" panose="020B0503020204020204" pitchFamily="34" charset="-122"/>
              </a:rPr>
              <a:t>的结果</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r2</a:t>
            </a:r>
            <a:r>
              <a:rPr lang="zh-CN" altLang="en-US" sz="2400" dirty="0" smtClean="0">
                <a:latin typeface="微软雅黑" panose="020B0503020204020204" pitchFamily="34" charset="-122"/>
                <a:ea typeface="微软雅黑" panose="020B0503020204020204" pitchFamily="34" charset="-122"/>
              </a:rPr>
              <a:t>值</a:t>
            </a:r>
            <a:r>
              <a:rPr lang="zh-CN" altLang="en-US" sz="2400" dirty="0">
                <a:latin typeface="微软雅黑" panose="020B0503020204020204" pitchFamily="34" charset="-122"/>
                <a:ea typeface="微软雅黑" panose="020B0503020204020204" pitchFamily="34" charset="-122"/>
              </a:rPr>
              <a:t>从</a:t>
            </a:r>
            <a:r>
              <a:rPr lang="en-US" altLang="zh-CN" sz="2400" dirty="0" smtClean="0">
                <a:latin typeface="微软雅黑" panose="020B0503020204020204" pitchFamily="34" charset="-122"/>
                <a:ea typeface="微软雅黑" panose="020B0503020204020204" pitchFamily="34" charset="-122"/>
              </a:rPr>
              <a:t>0.951</a:t>
            </a:r>
            <a:r>
              <a:rPr lang="zh-CN" altLang="en-US" sz="2400" dirty="0" smtClean="0">
                <a:latin typeface="微软雅黑" panose="020B0503020204020204" pitchFamily="34" charset="-122"/>
                <a:ea typeface="微软雅黑" panose="020B0503020204020204" pitchFamily="34" charset="-122"/>
              </a:rPr>
              <a:t>增加</a:t>
            </a:r>
            <a:r>
              <a:rPr lang="zh-CN" altLang="en-US" sz="2400" dirty="0">
                <a:latin typeface="微软雅黑" panose="020B0503020204020204" pitchFamily="34" charset="-122"/>
                <a:ea typeface="微软雅黑" panose="020B0503020204020204" pitchFamily="34" charset="-122"/>
              </a:rPr>
              <a:t>到</a:t>
            </a:r>
            <a:r>
              <a:rPr lang="en-US" altLang="zh-CN" sz="2400" smtClean="0">
                <a:latin typeface="微软雅黑" panose="020B0503020204020204" pitchFamily="34" charset="-122"/>
                <a:ea typeface="微软雅黑" panose="020B0503020204020204" pitchFamily="34" charset="-122"/>
              </a:rPr>
              <a:t>0.956</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124399" y="294084"/>
            <a:ext cx="7943200" cy="1323439"/>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10.6 </a:t>
            </a:r>
            <a:r>
              <a:rPr lang="en-US" altLang="zh-CN" sz="4000" b="1" dirty="0" err="1">
                <a:latin typeface="微软雅黑" panose="020B0503020204020204" pitchFamily="34" charset="-122"/>
                <a:ea typeface="微软雅黑" panose="020B0503020204020204" pitchFamily="34" charset="-122"/>
              </a:rPr>
              <a:t>LightGBM</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2 </a:t>
            </a:r>
            <a:r>
              <a:rPr lang="en-US" altLang="zh-CN" sz="4000" b="1" dirty="0" smtClean="0">
                <a:latin typeface="微软雅黑" panose="020B0503020204020204" pitchFamily="34" charset="-122"/>
                <a:ea typeface="微软雅黑" panose="020B0503020204020204" pitchFamily="34" charset="-122"/>
              </a:rPr>
              <a:t>– </a:t>
            </a:r>
          </a:p>
          <a:p>
            <a:pPr algn="ctr"/>
            <a:r>
              <a:rPr lang="zh-CN" altLang="en-US" sz="4000" b="1" dirty="0" smtClean="0">
                <a:latin typeface="微软雅黑" panose="020B0503020204020204" pitchFamily="34" charset="-122"/>
                <a:ea typeface="微软雅黑" panose="020B0503020204020204" pitchFamily="34" charset="-122"/>
              </a:rPr>
              <a:t>广告</a:t>
            </a:r>
            <a:r>
              <a:rPr lang="zh-CN" altLang="en-US" sz="4000" b="1" dirty="0">
                <a:latin typeface="微软雅黑" panose="020B0503020204020204" pitchFamily="34" charset="-122"/>
                <a:ea typeface="微软雅黑" panose="020B0503020204020204" pitchFamily="34" charset="-122"/>
              </a:rPr>
              <a:t>收益回归预测模型</a:t>
            </a:r>
            <a:endParaRPr lang="zh-CN" altLang="en-US" sz="4000" dirty="0">
              <a:latin typeface="微软雅黑" panose="020B0503020204020204" pitchFamily="34" charset="-122"/>
              <a:ea typeface="微软雅黑" panose="020B0503020204020204" pitchFamily="34" charset="-122"/>
            </a:endParaRP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469" y="3007406"/>
            <a:ext cx="862106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89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10.2.1 </a:t>
            </a:r>
            <a:r>
              <a:rPr lang="zh-CN" altLang="en-US" sz="2400" b="1" dirty="0">
                <a:latin typeface="微软雅黑" panose="020B0503020204020204" pitchFamily="34" charset="-122"/>
                <a:ea typeface="微软雅黑" panose="020B0503020204020204" pitchFamily="34" charset="-122"/>
              </a:rPr>
              <a:t>案例</a:t>
            </a:r>
            <a:r>
              <a:rPr lang="zh-CN" altLang="en-US" sz="2400" b="1" dirty="0" smtClean="0">
                <a:latin typeface="微软雅黑" panose="020B0503020204020204" pitchFamily="34" charset="-122"/>
                <a:ea typeface="微软雅黑" panose="020B0503020204020204" pitchFamily="34" charset="-122"/>
              </a:rPr>
              <a:t>背景</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信用卡盗刷一般发生在持卡人信息被不法分子窃取后复制卡片进行消费或信用卡被他人冒领后激活消费的情况。一旦发生信用卡盗刷，持卡人和银行都会蒙受一定的经济损失。因此，通过大数据搭建金融反欺诈模型对银行来说尤为重要。</a:t>
            </a:r>
          </a:p>
        </p:txBody>
      </p:sp>
    </p:spTree>
    <p:extLst>
      <p:ext uri="{BB962C8B-B14F-4D97-AF65-F5344CB8AC3E}">
        <p14:creationId xmlns:p14="http://schemas.microsoft.com/office/powerpoint/2010/main" val="228830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970" y="526312"/>
            <a:ext cx="11178061" cy="707886"/>
          </a:xfrm>
          <a:prstGeom prst="rect">
            <a:avLst/>
          </a:prstGeom>
        </p:spPr>
        <p:txBody>
          <a:bodyPr wrap="none">
            <a:spAutoFit/>
          </a:bodyPr>
          <a:lstStyle/>
          <a:p>
            <a:pPr algn="ctr"/>
            <a:r>
              <a:rPr lang="en-US" altLang="zh-CN" sz="4000" b="1" dirty="0">
                <a:latin typeface="微软雅黑" panose="020B0503020204020204" pitchFamily="34" charset="-122"/>
                <a:ea typeface="微软雅黑" panose="020B0503020204020204" pitchFamily="34" charset="-122"/>
              </a:rPr>
              <a:t>10.2 </a:t>
            </a:r>
            <a:r>
              <a:rPr lang="en-US" altLang="zh-CN" sz="4000" b="1" dirty="0" err="1">
                <a:latin typeface="微软雅黑" panose="020B0503020204020204" pitchFamily="34" charset="-122"/>
                <a:ea typeface="微软雅黑" panose="020B0503020204020204" pitchFamily="34" charset="-122"/>
              </a:rPr>
              <a:t>XGBoost</a:t>
            </a:r>
            <a:r>
              <a:rPr lang="zh-CN" altLang="en-US" sz="4000" b="1" dirty="0">
                <a:latin typeface="微软雅黑" panose="020B0503020204020204" pitchFamily="34" charset="-122"/>
                <a:ea typeface="微软雅黑" panose="020B0503020204020204" pitchFamily="34" charset="-122"/>
              </a:rPr>
              <a:t>算法案例实战</a:t>
            </a:r>
            <a:r>
              <a:rPr lang="en-US" altLang="zh-CN" sz="4000" b="1" dirty="0">
                <a:latin typeface="微软雅黑" panose="020B0503020204020204" pitchFamily="34" charset="-122"/>
                <a:ea typeface="微软雅黑" panose="020B0503020204020204" pitchFamily="34" charset="-122"/>
              </a:rPr>
              <a:t>1 - </a:t>
            </a:r>
            <a:r>
              <a:rPr lang="zh-CN" altLang="en-US" sz="4000" b="1" dirty="0">
                <a:latin typeface="微软雅黑" panose="020B0503020204020204" pitchFamily="34" charset="-122"/>
                <a:ea typeface="微软雅黑" panose="020B0503020204020204" pitchFamily="34" charset="-122"/>
              </a:rPr>
              <a:t>金融反欺诈模型</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2458" y="1872343"/>
            <a:ext cx="1024708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10.2.2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首先读取</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条客户信用卡的交易数据，特征变量有客户换设备次数，在本次交易前的支付失败次数，换</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的次数，换</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国的次数以及本次交易的金额，目标变量是本次交易是否存在欺诈，若是盗刷信用卡产生的交易则标记为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，代表欺诈，正常交易标记为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。其中有</a:t>
            </a:r>
            <a:r>
              <a:rPr lang="en-US" altLang="zh-CN" sz="2400" dirty="0">
                <a:latin typeface="微软雅黑" panose="020B0503020204020204" pitchFamily="34" charset="-122"/>
                <a:ea typeface="微软雅黑" panose="020B0503020204020204" pitchFamily="34" charset="-122"/>
              </a:rPr>
              <a:t>400</a:t>
            </a:r>
            <a:r>
              <a:rPr lang="zh-CN" altLang="en-US" sz="2400" dirty="0">
                <a:latin typeface="微软雅黑" panose="020B0503020204020204" pitchFamily="34" charset="-122"/>
                <a:ea typeface="微软雅黑" panose="020B0503020204020204" pitchFamily="34" charset="-122"/>
              </a:rPr>
              <a:t>个客户欺诈样本，</a:t>
            </a:r>
            <a:r>
              <a:rPr lang="en-US" altLang="zh-CN" sz="2400" dirty="0">
                <a:latin typeface="微软雅黑" panose="020B0503020204020204" pitchFamily="34" charset="-122"/>
                <a:ea typeface="微软雅黑" panose="020B0503020204020204" pitchFamily="34" charset="-122"/>
              </a:rPr>
              <a:t>600</a:t>
            </a:r>
            <a:r>
              <a:rPr lang="zh-CN" altLang="en-US" sz="2400" dirty="0">
                <a:latin typeface="微软雅黑" panose="020B0503020204020204" pitchFamily="34" charset="-122"/>
                <a:ea typeface="微软雅黑" panose="020B0503020204020204" pitchFamily="34" charset="-122"/>
              </a:rPr>
              <a:t>个非欺诈样本。</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247" y="4622114"/>
            <a:ext cx="4651506" cy="835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8116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4988</TotalTime>
  <Words>5147</Words>
  <Application>Microsoft Office PowerPoint</Application>
  <PresentationFormat>自定义</PresentationFormat>
  <Paragraphs>571</Paragraphs>
  <Slides>74</Slides>
  <Notes>0</Notes>
  <HiddenSlides>0</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154</cp:revision>
  <dcterms:created xsi:type="dcterms:W3CDTF">2020-01-08T06:45:46Z</dcterms:created>
  <dcterms:modified xsi:type="dcterms:W3CDTF">2020-03-22T06:23:10Z</dcterms:modified>
</cp:coreProperties>
</file>