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6" r:id="rId40"/>
    <p:sldId id="295" r:id="rId41"/>
    <p:sldId id="294"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6" r:id="rId61"/>
    <p:sldId id="315"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3" r:id="rId78"/>
    <p:sldId id="332" r:id="rId79"/>
    <p:sldId id="334" r:id="rId80"/>
    <p:sldId id="335" r:id="rId81"/>
    <p:sldId id="336" r:id="rId82"/>
    <p:sldId id="337" r:id="rId83"/>
    <p:sldId id="338" r:id="rId84"/>
    <p:sldId id="339" r:id="rId85"/>
    <p:sldId id="340" r:id="rId86"/>
    <p:sldId id="341" r:id="rId87"/>
    <p:sldId id="342" r:id="rId88"/>
    <p:sldId id="343" r:id="rId89"/>
    <p:sldId id="344" r:id="rId90"/>
    <p:sldId id="346" r:id="rId91"/>
    <p:sldId id="345" r:id="rId92"/>
    <p:sldId id="347" r:id="rId93"/>
    <p:sldId id="348" r:id="rId94"/>
    <p:sldId id="349" r:id="rId95"/>
    <p:sldId id="350" r:id="rId96"/>
    <p:sldId id="351" r:id="rId97"/>
    <p:sldId id="352" r:id="rId98"/>
    <p:sldId id="353" r:id="rId99"/>
    <p:sldId id="354" r:id="rId10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074" autoAdjust="0"/>
  </p:normalViewPr>
  <p:slideViewPr>
    <p:cSldViewPr snapToGrid="0">
      <p:cViewPr>
        <p:scale>
          <a:sx n="66" d="100"/>
          <a:sy n="66" d="100"/>
        </p:scale>
        <p:origin x="-876"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82E86E7F-B078-4D31-AF6E-03C27CB9C78B}"/>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5" name="页脚占位符 4">
            <a:extLst>
              <a:ext uri="{FF2B5EF4-FFF2-40B4-BE49-F238E27FC236}">
                <a16:creationId xmlns="" xmlns:a16="http://schemas.microsoft.com/office/drawing/2014/main"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2B514B75-0FE9-4C37-AABD-3BC5B8812861}"/>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5" name="页脚占位符 4">
            <a:extLst>
              <a:ext uri="{FF2B5EF4-FFF2-40B4-BE49-F238E27FC236}">
                <a16:creationId xmlns="" xmlns:a16="http://schemas.microsoft.com/office/drawing/2014/main"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25C5FD-32FD-4733-992B-8AA1577417AB}"/>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5" name="页脚占位符 4">
            <a:extLst>
              <a:ext uri="{FF2B5EF4-FFF2-40B4-BE49-F238E27FC236}">
                <a16:creationId xmlns="" xmlns:a16="http://schemas.microsoft.com/office/drawing/2014/main"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E1A23B20-500B-44A2-913E-0F8B76761527}"/>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5" name="页脚占位符 4">
            <a:extLst>
              <a:ext uri="{FF2B5EF4-FFF2-40B4-BE49-F238E27FC236}">
                <a16:creationId xmlns="" xmlns:a16="http://schemas.microsoft.com/office/drawing/2014/main"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846C6D81-704E-4608-9088-DC94112470BF}"/>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5" name="页脚占位符 4">
            <a:extLst>
              <a:ext uri="{FF2B5EF4-FFF2-40B4-BE49-F238E27FC236}">
                <a16:creationId xmlns="" xmlns:a16="http://schemas.microsoft.com/office/drawing/2014/main"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6F23E878-28F5-459D-8388-31D4A58DCF91}"/>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6" name="页脚占位符 5">
            <a:extLst>
              <a:ext uri="{FF2B5EF4-FFF2-40B4-BE49-F238E27FC236}">
                <a16:creationId xmlns="" xmlns:a16="http://schemas.microsoft.com/office/drawing/2014/main"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71909DFE-0279-4AC0-9890-D6A21AA2BBDD}"/>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8" name="页脚占位符 7">
            <a:extLst>
              <a:ext uri="{FF2B5EF4-FFF2-40B4-BE49-F238E27FC236}">
                <a16:creationId xmlns="" xmlns:a16="http://schemas.microsoft.com/office/drawing/2014/main"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83A6D659-EB16-48AE-A19B-76E995380113}"/>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4" name="页脚占位符 3">
            <a:extLst>
              <a:ext uri="{FF2B5EF4-FFF2-40B4-BE49-F238E27FC236}">
                <a16:creationId xmlns="" xmlns:a16="http://schemas.microsoft.com/office/drawing/2014/main"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96F953D8-F1BE-4363-BD5B-0104B28D3095}"/>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3" name="页脚占位符 2">
            <a:extLst>
              <a:ext uri="{FF2B5EF4-FFF2-40B4-BE49-F238E27FC236}">
                <a16:creationId xmlns="" xmlns:a16="http://schemas.microsoft.com/office/drawing/2014/main"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CE87EFB3-AFCB-40D9-94DA-40BF57F7EBAD}"/>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6" name="页脚占位符 5">
            <a:extLst>
              <a:ext uri="{FF2B5EF4-FFF2-40B4-BE49-F238E27FC236}">
                <a16:creationId xmlns="" xmlns:a16="http://schemas.microsoft.com/office/drawing/2014/main"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AC0D1224-299B-4F96-9B57-718D431FF7D9}"/>
              </a:ext>
            </a:extLst>
          </p:cNvPr>
          <p:cNvSpPr>
            <a:spLocks noGrp="1"/>
          </p:cNvSpPr>
          <p:nvPr>
            <p:ph type="dt" sz="half" idx="10"/>
          </p:nvPr>
        </p:nvSpPr>
        <p:spPr/>
        <p:txBody>
          <a:bodyPr/>
          <a:lstStyle/>
          <a:p>
            <a:fld id="{9785F0B7-F72B-414A-B384-27F7E34A933A}" type="datetimeFigureOut">
              <a:rPr lang="zh-CN" altLang="en-US" smtClean="0"/>
              <a:t>2020/3/24</a:t>
            </a:fld>
            <a:endParaRPr lang="zh-CN" altLang="en-US"/>
          </a:p>
        </p:txBody>
      </p:sp>
      <p:sp>
        <p:nvSpPr>
          <p:cNvPr id="6" name="页脚占位符 5">
            <a:extLst>
              <a:ext uri="{FF2B5EF4-FFF2-40B4-BE49-F238E27FC236}">
                <a16:creationId xmlns="" xmlns:a16="http://schemas.microsoft.com/office/drawing/2014/main"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2020/3/24</a:t>
            </a:fld>
            <a:endParaRPr lang="zh-CN" altLang="en-US"/>
          </a:p>
        </p:txBody>
      </p:sp>
      <p:sp>
        <p:nvSpPr>
          <p:cNvPr id="5" name="页脚占位符 4">
            <a:extLst>
              <a:ext uri="{FF2B5EF4-FFF2-40B4-BE49-F238E27FC236}">
                <a16:creationId xmlns="" xmlns:a16="http://schemas.microsoft.com/office/drawing/2014/main"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示例：“男”和“女”的数值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此时我们已经将“男”和“女”这两个文本类型的数据转换成了数字了，不过此时我们还需要再做一个工作：删去其中一列，这是因为“性别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女”和“性别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男”这两列存在多重共线性，即知道其中一列，就能知道另一列的内容，可以通过如下的数学表达式来表达：</a:t>
            </a:r>
            <a:endParaRPr lang="en-US" altLang="zh-CN" sz="2400"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9540" y="4677700"/>
            <a:ext cx="2992920" cy="659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140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示例：“男”和“女”的数值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这样会导致多重共线性（更多内容可参考本章</a:t>
            </a:r>
            <a:r>
              <a:rPr lang="en-US" altLang="zh-CN" sz="2400" dirty="0" smtClean="0">
                <a:latin typeface="微软雅黑" panose="020B0503020204020204" pitchFamily="34" charset="-122"/>
                <a:ea typeface="微软雅黑" panose="020B0503020204020204" pitchFamily="34" charset="-122"/>
              </a:rPr>
              <a:t>11.6</a:t>
            </a:r>
            <a:r>
              <a:rPr lang="zh-CN" altLang="en-US" sz="2400" dirty="0" smtClean="0">
                <a:latin typeface="微软雅黑" panose="020B0503020204020204" pitchFamily="34" charset="-122"/>
                <a:ea typeface="微软雅黑" panose="020B0503020204020204" pitchFamily="34" charset="-122"/>
              </a:rPr>
              <a:t>节）带来的一系列问题，因此通过</a:t>
            </a:r>
            <a:r>
              <a:rPr lang="en-US" altLang="zh-CN" sz="2400" dirty="0" smtClean="0">
                <a:latin typeface="微软雅黑" panose="020B0503020204020204" pitchFamily="34" charset="-122"/>
                <a:ea typeface="微软雅黑" panose="020B0503020204020204" pitchFamily="34" charset="-122"/>
              </a:rPr>
              <a:t>drop()</a:t>
            </a:r>
            <a:r>
              <a:rPr lang="zh-CN" altLang="en-US" sz="2400" dirty="0" smtClean="0">
                <a:latin typeface="微软雅黑" panose="020B0503020204020204" pitchFamily="34" charset="-122"/>
                <a:ea typeface="微软雅黑" panose="020B0503020204020204" pitchFamily="34" charset="-122"/>
              </a:rPr>
              <a:t>函数删去其中一列并通过</a:t>
            </a:r>
            <a:r>
              <a:rPr lang="en-US" altLang="zh-CN" sz="2400" dirty="0" smtClean="0">
                <a:latin typeface="微软雅黑" panose="020B0503020204020204" pitchFamily="34" charset="-122"/>
                <a:ea typeface="微软雅黑" panose="020B0503020204020204" pitchFamily="34" charset="-122"/>
              </a:rPr>
              <a:t>rename()</a:t>
            </a:r>
            <a:r>
              <a:rPr lang="zh-CN" altLang="en-US" sz="2400" dirty="0" smtClean="0">
                <a:latin typeface="微软雅黑" panose="020B0503020204020204" pitchFamily="34" charset="-122"/>
                <a:ea typeface="微软雅黑" panose="020B0503020204020204" pitchFamily="34" charset="-122"/>
              </a:rPr>
              <a:t>函数更换列名，代码如下：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2671" y="4109267"/>
            <a:ext cx="5066658" cy="854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3891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稍</a:t>
            </a:r>
            <a:r>
              <a:rPr lang="zh-CN" altLang="en-US" sz="2400" dirty="0">
                <a:latin typeface="微软雅黑" panose="020B0503020204020204" pitchFamily="34" charset="-122"/>
                <a:ea typeface="微软雅黑" panose="020B0503020204020204" pitchFamily="34" charset="-122"/>
              </a:rPr>
              <a:t>复杂点的案例：房屋朝向的数值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上面演示是只有两个类别的文本数据，这里我们再演示一个稍复杂点的案例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smtClean="0">
                <a:latin typeface="微软雅黑" panose="020B0503020204020204" pitchFamily="34" charset="-122"/>
                <a:ea typeface="微软雅黑" panose="020B0503020204020204" pitchFamily="34" charset="-122"/>
              </a:rPr>
              <a:t>房屋</a:t>
            </a:r>
            <a:r>
              <a:rPr lang="zh-CN" altLang="en-US" sz="2400" dirty="0">
                <a:latin typeface="微软雅黑" panose="020B0503020204020204" pitchFamily="34" charset="-122"/>
                <a:ea typeface="微软雅黑" panose="020B0503020204020204" pitchFamily="34" charset="-122"/>
              </a:rPr>
              <a:t>朝向的数值转换：在给房屋定价时，一个很重要的指标是房屋的朝向，因此我们选择该指标构造哑变量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a:t>
            </a:r>
            <a:r>
              <a:rPr lang="en-US" altLang="zh-CN" sz="2400" dirty="0" err="1">
                <a:latin typeface="微软雅黑" panose="020B0503020204020204" pitchFamily="34" charset="-122"/>
                <a:ea typeface="微软雅黑" panose="020B0503020204020204" pitchFamily="34" charset="-122"/>
              </a:rPr>
              <a:t>get_dummies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方法构造哑</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pPr marL="457200" indent="-457200">
              <a:buFont typeface="+mj-lt"/>
              <a:buAutoNum type="arabicPeriod"/>
            </a:pPr>
            <a:r>
              <a:rPr lang="zh-CN" altLang="en-US" sz="2400" dirty="0">
                <a:latin typeface="微软雅黑" panose="020B0503020204020204" pitchFamily="34" charset="-122"/>
                <a:ea typeface="微软雅黑" panose="020B0503020204020204" pitchFamily="34" charset="-122"/>
              </a:rPr>
              <a:t>因为存在多重共线性（即通过三个朝向，我们就能判断第四个朝向的数值为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和还是</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需要将新构造出来的这</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个哑变量删去一个，假设我们</a:t>
            </a:r>
            <a:r>
              <a:rPr lang="zh-CN" altLang="en-US" sz="2400" dirty="0" smtClean="0">
                <a:latin typeface="微软雅黑" panose="020B0503020204020204" pitchFamily="34" charset="-122"/>
                <a:ea typeface="微软雅黑" panose="020B0503020204020204" pitchFamily="34" charset="-122"/>
              </a:rPr>
              <a:t>删去</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朝向</a:t>
            </a:r>
            <a:r>
              <a:rPr lang="en-US" altLang="zh-CN" sz="2400" dirty="0">
                <a:latin typeface="微软雅黑" panose="020B0503020204020204" pitchFamily="34" charset="-122"/>
                <a:ea typeface="微软雅黑" panose="020B0503020204020204" pitchFamily="34" charset="-122"/>
              </a:rPr>
              <a:t>_</a:t>
            </a:r>
            <a:r>
              <a:rPr lang="zh-CN" altLang="en-US" sz="2400" dirty="0" smtClean="0">
                <a:latin typeface="微软雅黑" panose="020B0503020204020204" pitchFamily="34" charset="-122"/>
                <a:ea typeface="微软雅黑" panose="020B0503020204020204" pitchFamily="34" charset="-122"/>
              </a:rPr>
              <a:t>西</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这</a:t>
            </a:r>
            <a:r>
              <a:rPr lang="zh-CN" altLang="en-US" sz="2400" dirty="0">
                <a:latin typeface="微软雅黑" panose="020B0503020204020204" pitchFamily="34" charset="-122"/>
                <a:ea typeface="微软雅黑" panose="020B0503020204020204" pitchFamily="34" charset="-122"/>
              </a:rPr>
              <a:t>一</a:t>
            </a:r>
            <a:r>
              <a:rPr lang="zh-CN" altLang="en-US" sz="2400" dirty="0" smtClean="0">
                <a:latin typeface="微软雅黑" panose="020B0503020204020204" pitchFamily="34" charset="-122"/>
                <a:ea typeface="微软雅黑" panose="020B0503020204020204" pitchFamily="34" charset="-122"/>
              </a:rPr>
              <a:t>列。</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674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稍</a:t>
            </a:r>
            <a:r>
              <a:rPr lang="zh-CN" altLang="en-US" sz="2400" dirty="0">
                <a:latin typeface="微软雅黑" panose="020B0503020204020204" pitchFamily="34" charset="-122"/>
                <a:ea typeface="微软雅黑" panose="020B0503020204020204" pitchFamily="34" charset="-122"/>
              </a:rPr>
              <a:t>复杂点的案例：房屋朝向的数值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9432" y="2852736"/>
            <a:ext cx="6653136" cy="1516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915653767"/>
              </p:ext>
            </p:extLst>
          </p:nvPr>
        </p:nvGraphicFramePr>
        <p:xfrm>
          <a:off x="3721100" y="4510745"/>
          <a:ext cx="4749799" cy="2103120"/>
        </p:xfrm>
        <a:graphic>
          <a:graphicData uri="http://schemas.openxmlformats.org/drawingml/2006/table">
            <a:tbl>
              <a:tblPr>
                <a:tableStyleId>{5940675A-B579-460E-94D1-54222C63F5DA}</a:tableStyleId>
              </a:tblPr>
              <a:tblGrid>
                <a:gridCol w="642256"/>
                <a:gridCol w="1081612"/>
                <a:gridCol w="861934"/>
                <a:gridCol w="861934"/>
                <a:gridCol w="1302063"/>
              </a:tblGrid>
              <a:tr h="285750">
                <a:tc>
                  <a:txBody>
                    <a:bodyPr/>
                    <a:lstStyle/>
                    <a:p>
                      <a:endParaRPr lang="zh-CN" altLang="en-US">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dirty="0">
                          <a:effectLst/>
                          <a:latin typeface="微软雅黑" panose="020B0503020204020204" pitchFamily="34" charset="-122"/>
                          <a:ea typeface="微软雅黑" panose="020B0503020204020204" pitchFamily="34" charset="-122"/>
                        </a:rPr>
                        <a:t>房屋编号</a:t>
                      </a:r>
                    </a:p>
                  </a:txBody>
                  <a:tcPr marL="0" marR="0" marT="38100" marB="38100" anchor="ctr"/>
                </a:tc>
                <a:tc>
                  <a:txBody>
                    <a:bodyPr/>
                    <a:lstStyle/>
                    <a:p>
                      <a:pPr algn="ctr" fontAlgn="ctr"/>
                      <a:r>
                        <a:rPr lang="zh-CN" altLang="en-US">
                          <a:effectLst/>
                          <a:latin typeface="微软雅黑" panose="020B0503020204020204" pitchFamily="34" charset="-122"/>
                          <a:ea typeface="微软雅黑" panose="020B0503020204020204" pitchFamily="34" charset="-122"/>
                        </a:rPr>
                        <a:t>朝向</a:t>
                      </a:r>
                      <a:r>
                        <a:rPr lang="en-US" altLang="zh-CN">
                          <a:effectLst/>
                          <a:latin typeface="微软雅黑" panose="020B0503020204020204" pitchFamily="34" charset="-122"/>
                          <a:ea typeface="微软雅黑" panose="020B0503020204020204" pitchFamily="34" charset="-122"/>
                        </a:rPr>
                        <a:t>_</a:t>
                      </a:r>
                      <a:r>
                        <a:rPr lang="zh-CN" altLang="en-US">
                          <a:effectLst/>
                          <a:latin typeface="微软雅黑" panose="020B0503020204020204" pitchFamily="34" charset="-122"/>
                          <a:ea typeface="微软雅黑" panose="020B0503020204020204" pitchFamily="34" charset="-122"/>
                        </a:rPr>
                        <a:t>东</a:t>
                      </a:r>
                    </a:p>
                  </a:txBody>
                  <a:tcPr marL="0" marR="0" marT="38100" marB="38100" anchor="ctr"/>
                </a:tc>
                <a:tc>
                  <a:txBody>
                    <a:bodyPr/>
                    <a:lstStyle/>
                    <a:p>
                      <a:pPr algn="ctr" fontAlgn="ctr"/>
                      <a:r>
                        <a:rPr lang="zh-CN" altLang="en-US">
                          <a:effectLst/>
                          <a:latin typeface="微软雅黑" panose="020B0503020204020204" pitchFamily="34" charset="-122"/>
                          <a:ea typeface="微软雅黑" panose="020B0503020204020204" pitchFamily="34" charset="-122"/>
                        </a:rPr>
                        <a:t>朝向</a:t>
                      </a:r>
                      <a:r>
                        <a:rPr lang="en-US" altLang="zh-CN">
                          <a:effectLst/>
                          <a:latin typeface="微软雅黑" panose="020B0503020204020204" pitchFamily="34" charset="-122"/>
                          <a:ea typeface="微软雅黑" panose="020B0503020204020204" pitchFamily="34" charset="-122"/>
                        </a:rPr>
                        <a:t>_</a:t>
                      </a:r>
                      <a:r>
                        <a:rPr lang="zh-CN" altLang="en-US">
                          <a:effectLst/>
                          <a:latin typeface="微软雅黑" panose="020B0503020204020204" pitchFamily="34" charset="-122"/>
                          <a:ea typeface="微软雅黑" panose="020B0503020204020204" pitchFamily="34" charset="-122"/>
                        </a:rPr>
                        <a:t>北</a:t>
                      </a:r>
                    </a:p>
                  </a:txBody>
                  <a:tcPr marL="0" marR="0" marT="38100" marB="38100" anchor="ctr"/>
                </a:tc>
                <a:tc>
                  <a:txBody>
                    <a:bodyPr/>
                    <a:lstStyle/>
                    <a:p>
                      <a:pPr algn="ctr" fontAlgn="ctr"/>
                      <a:r>
                        <a:rPr lang="zh-CN" altLang="en-US" dirty="0">
                          <a:effectLst/>
                          <a:latin typeface="微软雅黑" panose="020B0503020204020204" pitchFamily="34" charset="-122"/>
                          <a:ea typeface="微软雅黑" panose="020B0503020204020204" pitchFamily="34" charset="-122"/>
                        </a:rPr>
                        <a:t>朝向</a:t>
                      </a:r>
                      <a:r>
                        <a:rPr lang="en-US" altLang="zh-CN" dirty="0">
                          <a:effectLst/>
                          <a:latin typeface="微软雅黑" panose="020B0503020204020204" pitchFamily="34" charset="-122"/>
                          <a:ea typeface="微软雅黑" panose="020B0503020204020204" pitchFamily="34" charset="-122"/>
                        </a:rPr>
                        <a:t>_</a:t>
                      </a:r>
                      <a:r>
                        <a:rPr lang="zh-CN" altLang="en-US" dirty="0">
                          <a:effectLst/>
                          <a:latin typeface="微软雅黑" panose="020B0503020204020204" pitchFamily="34" charset="-122"/>
                          <a:ea typeface="微软雅黑" panose="020B0503020204020204" pitchFamily="34" charset="-122"/>
                        </a:rPr>
                        <a:t>南</a:t>
                      </a:r>
                    </a:p>
                  </a:txBody>
                  <a:tcPr marL="0" marR="0" marT="38100" marB="38100" anchor="ctr"/>
                </a:tc>
              </a:tr>
              <a:tr h="285750">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1739865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11.1.2 Label Encoding</a:t>
            </a:r>
            <a:r>
              <a:rPr lang="zh-CN" altLang="en-US" sz="2400" b="1" dirty="0">
                <a:latin typeface="微软雅黑" panose="020B0503020204020204" pitchFamily="34" charset="-122"/>
                <a:ea typeface="微软雅黑" panose="020B0503020204020204" pitchFamily="34" charset="-122"/>
              </a:rPr>
              <a:t>编号</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下面我们用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简单演示如何对</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中城市的这列分类变量进行转化，演示代码如下：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3085" y="3341577"/>
            <a:ext cx="7625829" cy="2797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7507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11.1.2 Label Encoding</a:t>
            </a:r>
            <a:r>
              <a:rPr lang="zh-CN" altLang="en-US" sz="2400" b="1" dirty="0">
                <a:latin typeface="微软雅黑" panose="020B0503020204020204" pitchFamily="34" charset="-122"/>
                <a:ea typeface="微软雅黑" panose="020B0503020204020204" pitchFamily="34" charset="-122"/>
              </a:rPr>
              <a:t>编号</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北京</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被转化成数值</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上海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转化成数值</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广州</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转化成数值</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深圳</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转化成数值</a:t>
            </a:r>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 </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显示结果如下：</a:t>
            </a:r>
            <a:endParaRPr lang="en-US" altLang="zh-CN" sz="2400" b="1"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37272250"/>
              </p:ext>
            </p:extLst>
          </p:nvPr>
        </p:nvGraphicFramePr>
        <p:xfrm>
          <a:off x="3741057" y="3436689"/>
          <a:ext cx="3312886" cy="2651760"/>
        </p:xfrm>
        <a:graphic>
          <a:graphicData uri="http://schemas.openxmlformats.org/drawingml/2006/table">
            <a:tbl>
              <a:tblPr>
                <a:tableStyleId>{5940675A-B579-460E-94D1-54222C63F5DA}</a:tableStyleId>
              </a:tblPr>
              <a:tblGrid>
                <a:gridCol w="1030941"/>
                <a:gridCol w="1030941"/>
                <a:gridCol w="1251004"/>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编号</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城市</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2666891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11.1.3 </a:t>
            </a:r>
            <a:r>
              <a:rPr lang="en-US" altLang="zh-CN" sz="2400" b="1" dirty="0">
                <a:latin typeface="微软雅黑" panose="020B0503020204020204" pitchFamily="34" charset="-122"/>
                <a:ea typeface="微软雅黑" panose="020B0503020204020204" pitchFamily="34" charset="-122"/>
              </a:rPr>
              <a:t>pandas</a:t>
            </a:r>
            <a:r>
              <a:rPr lang="zh-CN" altLang="en-US" sz="2400" b="1" dirty="0">
                <a:latin typeface="微软雅黑" panose="020B0503020204020204" pitchFamily="34" charset="-122"/>
                <a:ea typeface="微软雅黑" panose="020B0503020204020204" pitchFamily="34" charset="-122"/>
              </a:rPr>
              <a:t>库中的</a:t>
            </a:r>
            <a:r>
              <a:rPr lang="en-US" altLang="zh-CN" sz="2400" b="1" dirty="0">
                <a:latin typeface="微软雅黑" panose="020B0503020204020204" pitchFamily="34" charset="-122"/>
                <a:ea typeface="微软雅黑" panose="020B0503020204020204" pitchFamily="34" charset="-122"/>
              </a:rPr>
              <a:t>replace()</a:t>
            </a:r>
            <a:r>
              <a:rPr lang="zh-CN" altLang="en-US" sz="2400" b="1" dirty="0" smtClean="0">
                <a:latin typeface="微软雅黑" panose="020B0503020204020204" pitchFamily="34" charset="-122"/>
                <a:ea typeface="微软雅黑" panose="020B0503020204020204" pitchFamily="34" charset="-122"/>
              </a:rPr>
              <a:t>函数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Label Encoding</a:t>
            </a:r>
            <a:r>
              <a:rPr lang="zh-CN" altLang="en-US" sz="2400" dirty="0" smtClean="0">
                <a:latin typeface="微软雅黑" panose="020B0503020204020204" pitchFamily="34" charset="-122"/>
                <a:ea typeface="微软雅黑" panose="020B0503020204020204" pitchFamily="34" charset="-122"/>
              </a:rPr>
              <a:t>生成的数字是随机的，如果想按特定内容进行替换，可以采用</a:t>
            </a:r>
            <a:r>
              <a:rPr lang="en-US" altLang="zh-CN" sz="2400" dirty="0" smtClean="0">
                <a:latin typeface="微软雅黑" panose="020B0503020204020204" pitchFamily="34" charset="-122"/>
                <a:ea typeface="微软雅黑" panose="020B0503020204020204" pitchFamily="34" charset="-122"/>
              </a:rPr>
              <a:t>replace()</a:t>
            </a:r>
            <a:r>
              <a:rPr lang="zh-CN" altLang="en-US" sz="2400" dirty="0" smtClean="0">
                <a:latin typeface="微软雅黑" panose="020B0503020204020204" pitchFamily="34" charset="-122"/>
                <a:ea typeface="微软雅黑" panose="020B0503020204020204" pitchFamily="34" charset="-122"/>
              </a:rPr>
              <a:t>函数，其实这个对于建模效果不会有太大的影响，这里作为一个补充知识点给感兴趣的读者讲解一下，数据还是用之前演示的数据。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9521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11.1.3 </a:t>
            </a:r>
            <a:r>
              <a:rPr lang="en-US" altLang="zh-CN" sz="2400" b="1" dirty="0">
                <a:latin typeface="微软雅黑" panose="020B0503020204020204" pitchFamily="34" charset="-122"/>
                <a:ea typeface="微软雅黑" panose="020B0503020204020204" pitchFamily="34" charset="-122"/>
              </a:rPr>
              <a:t>pandas</a:t>
            </a:r>
            <a:r>
              <a:rPr lang="zh-CN" altLang="en-US" sz="2400" b="1" dirty="0">
                <a:latin typeface="微软雅黑" panose="020B0503020204020204" pitchFamily="34" charset="-122"/>
                <a:ea typeface="微软雅黑" panose="020B0503020204020204" pitchFamily="34" charset="-122"/>
              </a:rPr>
              <a:t>库中的</a:t>
            </a:r>
            <a:r>
              <a:rPr lang="en-US" altLang="zh-CN" sz="2400" b="1" dirty="0">
                <a:latin typeface="微软雅黑" panose="020B0503020204020204" pitchFamily="34" charset="-122"/>
                <a:ea typeface="微软雅黑" panose="020B0503020204020204" pitchFamily="34" charset="-122"/>
              </a:rPr>
              <a:t>replace()</a:t>
            </a:r>
            <a:r>
              <a:rPr lang="zh-CN" altLang="en-US" sz="2400" b="1" dirty="0" smtClean="0">
                <a:latin typeface="微软雅黑" panose="020B0503020204020204" pitchFamily="34" charset="-122"/>
                <a:ea typeface="微软雅黑" panose="020B0503020204020204" pitchFamily="34" charset="-122"/>
              </a:rPr>
              <a:t>函数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先通过</a:t>
            </a:r>
            <a:r>
              <a:rPr lang="en-US" altLang="zh-CN" sz="2400" dirty="0" err="1">
                <a:latin typeface="微软雅黑" panose="020B0503020204020204" pitchFamily="34" charset="-122"/>
                <a:ea typeface="微软雅黑" panose="020B0503020204020204" pitchFamily="34" charset="-122"/>
              </a:rPr>
              <a:t>value_counts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函数查看该列有哪些内容需要</a:t>
            </a:r>
            <a:r>
              <a:rPr lang="zh-CN" altLang="en-US" sz="2400" dirty="0" smtClean="0">
                <a:latin typeface="微软雅黑" panose="020B0503020204020204" pitchFamily="34" charset="-122"/>
                <a:ea typeface="微软雅黑" panose="020B0503020204020204" pitchFamily="34" charset="-122"/>
              </a:rPr>
              <a:t>替换</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代码</a:t>
            </a:r>
            <a:r>
              <a:rPr lang="zh-CN" altLang="en-US" sz="2400" dirty="0">
                <a:latin typeface="微软雅黑" panose="020B0503020204020204" pitchFamily="34" charset="-122"/>
                <a:ea typeface="微软雅黑" panose="020B0503020204020204" pitchFamily="34" charset="-122"/>
              </a:rPr>
              <a:t>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value_counts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函数可以统计非重复项出现的次数，因此也可以方便的看到非重复内容，几个如下：</a:t>
            </a:r>
            <a:endParaRPr lang="en-US" altLang="zh-CN" sz="2400" b="1"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2657" y="2908687"/>
            <a:ext cx="3466686" cy="6273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6580" y="4347972"/>
            <a:ext cx="1598839" cy="15498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7844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11.1.3 </a:t>
            </a:r>
            <a:r>
              <a:rPr lang="en-US" altLang="zh-CN" sz="2400" b="1" dirty="0">
                <a:latin typeface="微软雅黑" panose="020B0503020204020204" pitchFamily="34" charset="-122"/>
                <a:ea typeface="微软雅黑" panose="020B0503020204020204" pitchFamily="34" charset="-122"/>
              </a:rPr>
              <a:t>pandas</a:t>
            </a:r>
            <a:r>
              <a:rPr lang="zh-CN" altLang="en-US" sz="2400" b="1" dirty="0">
                <a:latin typeface="微软雅黑" panose="020B0503020204020204" pitchFamily="34" charset="-122"/>
                <a:ea typeface="微软雅黑" panose="020B0503020204020204" pitchFamily="34" charset="-122"/>
              </a:rPr>
              <a:t>库中的</a:t>
            </a:r>
            <a:r>
              <a:rPr lang="en-US" altLang="zh-CN" sz="2400" b="1" dirty="0">
                <a:latin typeface="微软雅黑" panose="020B0503020204020204" pitchFamily="34" charset="-122"/>
                <a:ea typeface="微软雅黑" panose="020B0503020204020204" pitchFamily="34" charset="-122"/>
              </a:rPr>
              <a:t>replace()</a:t>
            </a:r>
            <a:r>
              <a:rPr lang="zh-CN" altLang="en-US" sz="2400" b="1" dirty="0" smtClean="0">
                <a:latin typeface="微软雅黑" panose="020B0503020204020204" pitchFamily="34" charset="-122"/>
                <a:ea typeface="微软雅黑" panose="020B0503020204020204" pitchFamily="34" charset="-122"/>
              </a:rPr>
              <a:t>函数</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需要替换的就是“北京”、“上海”、“深圳”、“广州”这</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个词，通过</a:t>
            </a:r>
            <a:r>
              <a:rPr lang="en-US" altLang="zh-CN" sz="2400" dirty="0">
                <a:latin typeface="微软雅黑" panose="020B0503020204020204" pitchFamily="34" charset="-122"/>
                <a:ea typeface="微软雅黑" panose="020B0503020204020204" pitchFamily="34" charset="-122"/>
              </a:rPr>
              <a:t>replace()</a:t>
            </a:r>
            <a:r>
              <a:rPr lang="zh-CN" altLang="en-US" sz="2400" dirty="0">
                <a:latin typeface="微软雅黑" panose="020B0503020204020204" pitchFamily="34" charset="-122"/>
                <a:ea typeface="微软雅黑" panose="020B0503020204020204" pitchFamily="34" charset="-122"/>
              </a:rPr>
              <a:t>函数进行替换，这里我们按“北上广深”的顺序来进行数字编码，代码如下：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894" y="3728359"/>
            <a:ext cx="7019018" cy="76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3148736048"/>
              </p:ext>
            </p:extLst>
          </p:nvPr>
        </p:nvGraphicFramePr>
        <p:xfrm>
          <a:off x="8313057" y="3728359"/>
          <a:ext cx="3399971" cy="2651760"/>
        </p:xfrm>
        <a:graphic>
          <a:graphicData uri="http://schemas.openxmlformats.org/drawingml/2006/table">
            <a:tbl>
              <a:tblPr>
                <a:tableStyleId>{5940675A-B579-460E-94D1-54222C63F5DA}</a:tableStyleId>
              </a:tblPr>
              <a:tblGrid>
                <a:gridCol w="1030941"/>
                <a:gridCol w="1030941"/>
                <a:gridCol w="1338089"/>
              </a:tblGrid>
              <a:tr h="351644">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编号</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城市</a:t>
                      </a:r>
                    </a:p>
                  </a:txBody>
                  <a:tcPr marL="0" marR="0" marT="38100" marB="38100" anchor="ctr"/>
                </a:tc>
              </a:tr>
              <a:tr h="285750">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3</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4</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5</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tc>
              </a:tr>
            </a:tbl>
          </a:graphicData>
        </a:graphic>
      </p:graphicFrame>
    </p:spTree>
    <p:extLst>
      <p:ext uri="{BB962C8B-B14F-4D97-AF65-F5344CB8AC3E}">
        <p14:creationId xmlns:p14="http://schemas.microsoft.com/office/powerpoint/2010/main" val="1460495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11.2.1 </a:t>
            </a:r>
            <a:r>
              <a:rPr lang="zh-CN" altLang="en-US" sz="2400" b="1" dirty="0">
                <a:latin typeface="微软雅黑" panose="020B0503020204020204" pitchFamily="34" charset="-122"/>
                <a:ea typeface="微软雅黑" panose="020B0503020204020204" pitchFamily="34" charset="-122"/>
              </a:rPr>
              <a:t>重复值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这里首先创建一个含有重复值的</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a:t>
            </a:r>
            <a:r>
              <a:rPr lang="en-US" altLang="zh-CN" sz="2400" dirty="0">
                <a:latin typeface="微软雅黑" panose="020B0503020204020204" pitchFamily="34" charset="-122"/>
                <a:ea typeface="微软雅黑" panose="020B0503020204020204" pitchFamily="34" charset="-122"/>
              </a:rPr>
              <a:t>data</a:t>
            </a:r>
            <a:r>
              <a:rPr lang="zh-CN" altLang="en-US" sz="2400" dirty="0">
                <a:latin typeface="微软雅黑" panose="020B0503020204020204" pitchFamily="34" charset="-122"/>
                <a:ea typeface="微软雅黑" panose="020B0503020204020204" pitchFamily="34" charset="-122"/>
              </a:rPr>
              <a:t>二维列表如下所示，可以看到第一行和第二行是重复的。</a:t>
            </a:r>
            <a:endParaRPr lang="en-US" altLang="zh-CN" sz="2400" b="1"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8945" y="2909647"/>
            <a:ext cx="6754109" cy="9946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6322" y="4478600"/>
            <a:ext cx="2099354" cy="16100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37259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1172" y="729511"/>
            <a:ext cx="11389656" cy="1015663"/>
          </a:xfrm>
          <a:prstGeom prst="rect">
            <a:avLst/>
          </a:prstGeom>
        </p:spPr>
        <p:txBody>
          <a:bodyPr wrap="none">
            <a:spAutoFit/>
          </a:bodyPr>
          <a:lstStyle/>
          <a:p>
            <a:r>
              <a:rPr lang="zh-CN" altLang="en-US" sz="6000" b="1" dirty="0">
                <a:latin typeface="微软雅黑" panose="020B0503020204020204" pitchFamily="34" charset="-122"/>
                <a:ea typeface="微软雅黑" panose="020B0503020204020204" pitchFamily="34" charset="-122"/>
              </a:rPr>
              <a:t>第十一章 特征工程之数据预处理</a:t>
            </a:r>
            <a:endParaRPr lang="zh-CN" altLang="en-US" sz="60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261054"/>
            <a:ext cx="10515600" cy="419780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pPr>
            <a:r>
              <a:rPr lang="en-US" altLang="zh-CN" b="1" dirty="0">
                <a:latin typeface="微软雅黑" panose="020B0503020204020204" pitchFamily="34" charset="-122"/>
                <a:ea typeface="微软雅黑" panose="020B0503020204020204" pitchFamily="34" charset="-122"/>
              </a:rPr>
              <a:t>11.1 </a:t>
            </a:r>
            <a:r>
              <a:rPr lang="zh-CN" altLang="en-US" b="1" dirty="0">
                <a:latin typeface="微软雅黑" panose="020B0503020204020204" pitchFamily="34" charset="-122"/>
                <a:ea typeface="微软雅黑" panose="020B0503020204020204" pitchFamily="34" charset="-122"/>
              </a:rPr>
              <a:t>非数值类型</a:t>
            </a:r>
            <a:r>
              <a:rPr lang="zh-CN" altLang="en-US" b="1" dirty="0" smtClean="0">
                <a:latin typeface="微软雅黑" panose="020B0503020204020204" pitchFamily="34" charset="-122"/>
                <a:ea typeface="微软雅黑" panose="020B0503020204020204" pitchFamily="34" charset="-122"/>
              </a:rPr>
              <a:t>数据处理</a:t>
            </a:r>
            <a:endParaRPr lang="en-US" altLang="zh-CN" b="1" dirty="0" smtClean="0">
              <a:latin typeface="微软雅黑" panose="020B0503020204020204" pitchFamily="34" charset="-122"/>
              <a:ea typeface="微软雅黑" panose="020B0503020204020204" pitchFamily="34" charset="-122"/>
            </a:endParaRPr>
          </a:p>
          <a:p>
            <a:pPr algn="l">
              <a:lnSpc>
                <a:spcPct val="120000"/>
              </a:lnSpc>
            </a:pPr>
            <a:r>
              <a:rPr lang="en-US" altLang="zh-CN" b="1" dirty="0">
                <a:latin typeface="微软雅黑" panose="020B0503020204020204" pitchFamily="34" charset="-122"/>
                <a:ea typeface="微软雅黑" panose="020B0503020204020204" pitchFamily="34" charset="-122"/>
              </a:rPr>
              <a:t>11.2 </a:t>
            </a:r>
            <a:r>
              <a:rPr lang="zh-CN" altLang="en-US" b="1" dirty="0">
                <a:latin typeface="微软雅黑" panose="020B0503020204020204" pitchFamily="34" charset="-122"/>
                <a:ea typeface="微软雅黑" panose="020B0503020204020204" pitchFamily="34" charset="-122"/>
              </a:rPr>
              <a:t>重复值、缺失值及异常值</a:t>
            </a:r>
            <a:r>
              <a:rPr lang="zh-CN" altLang="en-US" b="1" dirty="0" smtClean="0">
                <a:latin typeface="微软雅黑" panose="020B0503020204020204" pitchFamily="34" charset="-122"/>
                <a:ea typeface="微软雅黑" panose="020B0503020204020204" pitchFamily="34" charset="-122"/>
              </a:rPr>
              <a:t>处理</a:t>
            </a:r>
            <a:endParaRPr lang="en-US" altLang="zh-CN" b="1" dirty="0" smtClean="0">
              <a:latin typeface="微软雅黑" panose="020B0503020204020204" pitchFamily="34" charset="-122"/>
              <a:ea typeface="微软雅黑" panose="020B0503020204020204" pitchFamily="34" charset="-122"/>
            </a:endParaRPr>
          </a:p>
          <a:p>
            <a:pPr algn="l">
              <a:lnSpc>
                <a:spcPct val="120000"/>
              </a:lnSpc>
            </a:pPr>
            <a:r>
              <a:rPr lang="en-US" altLang="zh-CN" b="1" dirty="0">
                <a:latin typeface="微软雅黑" panose="020B0503020204020204" pitchFamily="34" charset="-122"/>
                <a:ea typeface="微软雅黑" panose="020B0503020204020204" pitchFamily="34" charset="-122"/>
              </a:rPr>
              <a:t>11.3 </a:t>
            </a:r>
            <a:r>
              <a:rPr lang="zh-CN" altLang="en-US" b="1" dirty="0">
                <a:latin typeface="微软雅黑" panose="020B0503020204020204" pitchFamily="34" charset="-122"/>
                <a:ea typeface="微软雅黑" panose="020B0503020204020204" pitchFamily="34" charset="-122"/>
              </a:rPr>
              <a:t>数据</a:t>
            </a:r>
            <a:r>
              <a:rPr lang="zh-CN" altLang="en-US" b="1" dirty="0" smtClean="0">
                <a:latin typeface="微软雅黑" panose="020B0503020204020204" pitchFamily="34" charset="-122"/>
                <a:ea typeface="微软雅黑" panose="020B0503020204020204" pitchFamily="34" charset="-122"/>
              </a:rPr>
              <a:t>标准化</a:t>
            </a:r>
            <a:endParaRPr lang="en-US" altLang="zh-CN" b="1" dirty="0" smtClean="0">
              <a:latin typeface="微软雅黑" panose="020B0503020204020204" pitchFamily="34" charset="-122"/>
              <a:ea typeface="微软雅黑" panose="020B0503020204020204" pitchFamily="34" charset="-122"/>
            </a:endParaRPr>
          </a:p>
          <a:p>
            <a:pPr algn="l">
              <a:lnSpc>
                <a:spcPct val="120000"/>
              </a:lnSpc>
            </a:pPr>
            <a:r>
              <a:rPr lang="en-US" altLang="zh-CN" b="1" dirty="0">
                <a:latin typeface="微软雅黑" panose="020B0503020204020204" pitchFamily="34" charset="-122"/>
                <a:ea typeface="微软雅黑" panose="020B0503020204020204" pitchFamily="34" charset="-122"/>
              </a:rPr>
              <a:t>11.4 </a:t>
            </a:r>
            <a:r>
              <a:rPr lang="zh-CN" altLang="en-US" b="1" dirty="0">
                <a:latin typeface="微软雅黑" panose="020B0503020204020204" pitchFamily="34" charset="-122"/>
                <a:ea typeface="微软雅黑" panose="020B0503020204020204" pitchFamily="34" charset="-122"/>
              </a:rPr>
              <a:t>数据分</a:t>
            </a:r>
            <a:r>
              <a:rPr lang="zh-CN" altLang="en-US" b="1" dirty="0" smtClean="0">
                <a:latin typeface="微软雅黑" panose="020B0503020204020204" pitchFamily="34" charset="-122"/>
                <a:ea typeface="微软雅黑" panose="020B0503020204020204" pitchFamily="34" charset="-122"/>
              </a:rPr>
              <a:t>箱</a:t>
            </a:r>
            <a:endParaRPr lang="en-US" altLang="zh-CN" b="1" dirty="0" smtClean="0">
              <a:latin typeface="微软雅黑" panose="020B0503020204020204" pitchFamily="34" charset="-122"/>
              <a:ea typeface="微软雅黑" panose="020B0503020204020204" pitchFamily="34" charset="-122"/>
            </a:endParaRPr>
          </a:p>
          <a:p>
            <a:pPr algn="l">
              <a:lnSpc>
                <a:spcPct val="120000"/>
              </a:lnSpc>
            </a:pPr>
            <a:r>
              <a:rPr lang="en-US" altLang="zh-CN" b="1" dirty="0">
                <a:latin typeface="微软雅黑" panose="020B0503020204020204" pitchFamily="34" charset="-122"/>
                <a:ea typeface="微软雅黑" panose="020B0503020204020204" pitchFamily="34" charset="-122"/>
              </a:rPr>
              <a:t>11.5 </a:t>
            </a:r>
            <a:r>
              <a:rPr lang="zh-CN" altLang="en-US" b="1" dirty="0">
                <a:latin typeface="微软雅黑" panose="020B0503020204020204" pitchFamily="34" charset="-122"/>
                <a:ea typeface="微软雅黑" panose="020B0503020204020204" pitchFamily="34" charset="-122"/>
              </a:rPr>
              <a:t>特征筛选：</a:t>
            </a:r>
            <a:r>
              <a:rPr lang="en-US" altLang="zh-CN" b="1" dirty="0">
                <a:latin typeface="微软雅黑" panose="020B0503020204020204" pitchFamily="34" charset="-122"/>
                <a:ea typeface="微软雅黑" panose="020B0503020204020204" pitchFamily="34" charset="-122"/>
              </a:rPr>
              <a:t>WOE</a:t>
            </a:r>
            <a:r>
              <a:rPr lang="zh-CN" altLang="en-US" b="1" dirty="0">
                <a:latin typeface="微软雅黑" panose="020B0503020204020204" pitchFamily="34" charset="-122"/>
                <a:ea typeface="微软雅黑" panose="020B0503020204020204" pitchFamily="34" charset="-122"/>
              </a:rPr>
              <a:t>值与</a:t>
            </a:r>
            <a:r>
              <a:rPr lang="en-US" altLang="zh-CN" b="1" dirty="0">
                <a:latin typeface="微软雅黑" panose="020B0503020204020204" pitchFamily="34" charset="-122"/>
                <a:ea typeface="微软雅黑" panose="020B0503020204020204" pitchFamily="34" charset="-122"/>
              </a:rPr>
              <a:t>IV</a:t>
            </a:r>
            <a:r>
              <a:rPr lang="zh-CN" altLang="en-US" b="1" dirty="0" smtClean="0">
                <a:latin typeface="微软雅黑" panose="020B0503020204020204" pitchFamily="34" charset="-122"/>
                <a:ea typeface="微软雅黑" panose="020B0503020204020204" pitchFamily="34" charset="-122"/>
              </a:rPr>
              <a:t>值</a:t>
            </a:r>
            <a:endParaRPr lang="en-US" altLang="zh-CN" b="1" dirty="0" smtClean="0">
              <a:latin typeface="微软雅黑" panose="020B0503020204020204" pitchFamily="34" charset="-122"/>
              <a:ea typeface="微软雅黑" panose="020B0503020204020204" pitchFamily="34" charset="-122"/>
            </a:endParaRPr>
          </a:p>
          <a:p>
            <a:pPr algn="l">
              <a:lnSpc>
                <a:spcPct val="120000"/>
              </a:lnSpc>
            </a:pPr>
            <a:r>
              <a:rPr lang="en-US" altLang="zh-CN" b="1" dirty="0">
                <a:latin typeface="微软雅黑" panose="020B0503020204020204" pitchFamily="34" charset="-122"/>
                <a:ea typeface="微软雅黑" panose="020B0503020204020204" pitchFamily="34" charset="-122"/>
              </a:rPr>
              <a:t>11.6 </a:t>
            </a:r>
            <a:r>
              <a:rPr lang="zh-CN" altLang="en-US" b="1" dirty="0">
                <a:latin typeface="微软雅黑" panose="020B0503020204020204" pitchFamily="34" charset="-122"/>
                <a:ea typeface="微软雅黑" panose="020B0503020204020204" pitchFamily="34" charset="-122"/>
              </a:rPr>
              <a:t>多重共线性的分析与</a:t>
            </a:r>
            <a:r>
              <a:rPr lang="zh-CN" altLang="en-US" b="1" dirty="0" smtClean="0">
                <a:latin typeface="微软雅黑" panose="020B0503020204020204" pitchFamily="34" charset="-122"/>
                <a:ea typeface="微软雅黑" panose="020B0503020204020204" pitchFamily="34" charset="-122"/>
              </a:rPr>
              <a:t>处理</a:t>
            </a:r>
            <a:endParaRPr lang="en-US" altLang="zh-CN" b="1" dirty="0" smtClean="0">
              <a:latin typeface="微软雅黑" panose="020B0503020204020204" pitchFamily="34" charset="-122"/>
              <a:ea typeface="微软雅黑" panose="020B0503020204020204" pitchFamily="34" charset="-122"/>
            </a:endParaRPr>
          </a:p>
          <a:p>
            <a:pPr algn="l">
              <a:lnSpc>
                <a:spcPct val="120000"/>
              </a:lnSpc>
            </a:pPr>
            <a:r>
              <a:rPr lang="en-US" altLang="zh-CN" b="1" dirty="0">
                <a:latin typeface="微软雅黑" panose="020B0503020204020204" pitchFamily="34" charset="-122"/>
                <a:ea typeface="微软雅黑" panose="020B0503020204020204" pitchFamily="34" charset="-122"/>
              </a:rPr>
              <a:t>11.7 </a:t>
            </a:r>
            <a:r>
              <a:rPr lang="zh-CN" altLang="en-US" b="1" dirty="0">
                <a:latin typeface="微软雅黑" panose="020B0503020204020204" pitchFamily="34" charset="-122"/>
                <a:ea typeface="微软雅黑" panose="020B0503020204020204" pitchFamily="34" charset="-122"/>
              </a:rPr>
              <a:t>过采样和欠采样</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11.2.1 </a:t>
            </a:r>
            <a:r>
              <a:rPr lang="zh-CN" altLang="en-US" sz="2400" b="1" dirty="0">
                <a:latin typeface="微软雅黑" panose="020B0503020204020204" pitchFamily="34" charset="-122"/>
                <a:ea typeface="微软雅黑" panose="020B0503020204020204" pitchFamily="34" charset="-122"/>
              </a:rPr>
              <a:t>重复值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如果数据量较大，我们可以通过</a:t>
            </a:r>
            <a:r>
              <a:rPr lang="en-US" altLang="zh-CN" sz="2400" dirty="0">
                <a:latin typeface="微软雅黑" panose="020B0503020204020204" pitchFamily="34" charset="-122"/>
                <a:ea typeface="微软雅黑" panose="020B0503020204020204" pitchFamily="34" charset="-122"/>
              </a:rPr>
              <a:t>duplicated()</a:t>
            </a:r>
            <a:r>
              <a:rPr lang="zh-CN" altLang="en-US" sz="2400" dirty="0">
                <a:latin typeface="微软雅黑" panose="020B0503020204020204" pitchFamily="34" charset="-122"/>
                <a:ea typeface="微软雅黑" panose="020B0503020204020204" pitchFamily="34" charset="-122"/>
              </a:rPr>
              <a:t>函数来</a:t>
            </a:r>
            <a:r>
              <a:rPr lang="zh-CN" altLang="en-US" sz="2400" b="1" dirty="0">
                <a:latin typeface="微软雅黑" panose="020B0503020204020204" pitchFamily="34" charset="-122"/>
                <a:ea typeface="微软雅黑" panose="020B0503020204020204" pitchFamily="34" charset="-122"/>
              </a:rPr>
              <a:t>查询重复的内容</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将其打印输出，结果如下，可以看到它已经将重复的第二行筛选出来了。</a:t>
            </a:r>
            <a:endParaRPr lang="en-US" altLang="zh-CN" sz="2400" b="1" dirty="0" smtClean="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166" y="3047999"/>
            <a:ext cx="3371668" cy="667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3714" y="4580164"/>
            <a:ext cx="2104572" cy="9865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690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11.2.1 </a:t>
            </a:r>
            <a:r>
              <a:rPr lang="zh-CN" altLang="en-US" sz="2400" b="1" dirty="0">
                <a:latin typeface="微软雅黑" panose="020B0503020204020204" pitchFamily="34" charset="-122"/>
                <a:ea typeface="微软雅黑" panose="020B0503020204020204" pitchFamily="34" charset="-122"/>
              </a:rPr>
              <a:t>重复值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a:t>
            </a:r>
            <a:r>
              <a:rPr lang="zh-CN" altLang="en-US" sz="2400" b="1" dirty="0">
                <a:latin typeface="微软雅黑" panose="020B0503020204020204" pitchFamily="34" charset="-122"/>
                <a:ea typeface="微软雅黑" panose="020B0503020204020204" pitchFamily="34" charset="-122"/>
              </a:rPr>
              <a:t>统计重复行的数量</a:t>
            </a:r>
            <a:r>
              <a:rPr lang="zh-CN" altLang="en-US" sz="2400" dirty="0">
                <a:latin typeface="微软雅黑" panose="020B0503020204020204" pitchFamily="34" charset="-122"/>
                <a:ea typeface="微软雅黑" panose="020B0503020204020204" pitchFamily="34" charset="-122"/>
              </a:rPr>
              <a:t>，可以通过</a:t>
            </a:r>
            <a:r>
              <a:rPr lang="en-US" altLang="zh-CN" sz="2400" dirty="0">
                <a:latin typeface="微软雅黑" panose="020B0503020204020204" pitchFamily="34" charset="-122"/>
                <a:ea typeface="微软雅黑" panose="020B0503020204020204" pitchFamily="34" charset="-122"/>
              </a:rPr>
              <a:t>sum()</a:t>
            </a:r>
            <a:r>
              <a:rPr lang="zh-CN" altLang="en-US" sz="2400" dirty="0">
                <a:latin typeface="微软雅黑" panose="020B0503020204020204" pitchFamily="34" charset="-122"/>
                <a:ea typeface="微软雅黑" panose="020B0503020204020204" pitchFamily="34" charset="-122"/>
              </a:rPr>
              <a:t>函数进行查看，代码如下，本案例结果为</a:t>
            </a:r>
            <a:r>
              <a:rPr lang="en-US" altLang="zh-CN" sz="2400" dirty="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drop_duplicates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a:t>
            </a:r>
            <a:r>
              <a:rPr lang="zh-CN" altLang="en-US" sz="2400" b="1" dirty="0">
                <a:latin typeface="微软雅黑" panose="020B0503020204020204" pitchFamily="34" charset="-122"/>
                <a:ea typeface="微软雅黑" panose="020B0503020204020204" pitchFamily="34" charset="-122"/>
              </a:rPr>
              <a:t>删除重复行</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094" y="4546759"/>
            <a:ext cx="3915811" cy="5865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0809" y="2971848"/>
            <a:ext cx="3470379" cy="71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091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11.2.1 </a:t>
            </a:r>
            <a:r>
              <a:rPr lang="zh-CN" altLang="en-US" sz="2400" b="1" dirty="0">
                <a:latin typeface="微软雅黑" panose="020B0503020204020204" pitchFamily="34" charset="-122"/>
                <a:ea typeface="微软雅黑" panose="020B0503020204020204" pitchFamily="34" charset="-122"/>
              </a:rPr>
              <a:t>重复值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a:t>
            </a:r>
            <a:r>
              <a:rPr lang="zh-CN" altLang="en-US" sz="2400" b="1" dirty="0">
                <a:latin typeface="微软雅黑" panose="020B0503020204020204" pitchFamily="34" charset="-122"/>
                <a:ea typeface="微软雅黑" panose="020B0503020204020204" pitchFamily="34" charset="-122"/>
              </a:rPr>
              <a:t>按列进行去重</a:t>
            </a:r>
            <a:r>
              <a:rPr lang="zh-CN" altLang="en-US" sz="2400" dirty="0">
                <a:latin typeface="微软雅黑" panose="020B0503020204020204" pitchFamily="34" charset="-122"/>
                <a:ea typeface="微软雅黑" panose="020B0503020204020204" pitchFamily="34" charset="-122"/>
              </a:rPr>
              <a:t>，比如说如果</a:t>
            </a:r>
            <a:r>
              <a:rPr lang="en-US" altLang="zh-CN" sz="2400" dirty="0">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列出现相同的内容，就把那行代码删掉，可以采用如下代码。这样的筛选条件则不如之前要全部一样才删除严格。</a:t>
            </a:r>
            <a:endParaRPr lang="en-US" altLang="zh-CN" sz="2400" b="1" dirty="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a:t>
            </a:r>
            <a:r>
              <a:rPr lang="en-US" altLang="zh-CN" sz="2400" dirty="0" err="1" smtClean="0">
                <a:latin typeface="微软雅黑" panose="020B0503020204020204" pitchFamily="34" charset="-122"/>
                <a:ea typeface="微软雅黑" panose="020B0503020204020204" pitchFamily="34" charset="-122"/>
              </a:rPr>
              <a:t>drop_duplicates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函数并不改变原表格结构，所以需要进行重新赋值，或者在其中设置</a:t>
            </a:r>
            <a:r>
              <a:rPr lang="en-US" altLang="zh-CN" sz="2400" dirty="0" err="1">
                <a:latin typeface="微软雅黑" panose="020B0503020204020204" pitchFamily="34" charset="-122"/>
                <a:ea typeface="微软雅黑" panose="020B0503020204020204" pitchFamily="34" charset="-122"/>
              </a:rPr>
              <a:t>inplace</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。运行结果如下，此时已经将重复的那行删去了。</a:t>
            </a:r>
            <a:endParaRPr lang="en-US" altLang="zh-CN" sz="2400" b="1" dirty="0" smtClean="0">
              <a:latin typeface="微软雅黑" panose="020B0503020204020204" pitchFamily="34" charset="-122"/>
              <a:ea typeface="微软雅黑" panose="020B0503020204020204" pitchFamily="34" charset="-122"/>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1884" y="5200623"/>
            <a:ext cx="1988230" cy="1214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82664" y="3436410"/>
            <a:ext cx="4826669" cy="622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8608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这里先构造一个含有缺失值的</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这里引用</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库来构造缺失值或者说空值，其中</a:t>
            </a:r>
            <a:r>
              <a:rPr lang="en-US" altLang="zh-CN" sz="2400" dirty="0" err="1">
                <a:latin typeface="微软雅黑" panose="020B0503020204020204" pitchFamily="34" charset="-122"/>
                <a:ea typeface="微软雅黑" panose="020B0503020204020204" pitchFamily="34" charset="-122"/>
              </a:rPr>
              <a:t>np.nan</a:t>
            </a:r>
            <a:r>
              <a:rPr lang="zh-CN" altLang="en-US" sz="2400" dirty="0">
                <a:latin typeface="微软雅黑" panose="020B0503020204020204" pitchFamily="34" charset="-122"/>
                <a:ea typeface="微软雅黑" panose="020B0503020204020204" pitchFamily="34" charset="-122"/>
              </a:rPr>
              <a:t>就是代表空值，运行效果如下：</a:t>
            </a:r>
            <a:endParaRPr lang="en-US" altLang="zh-CN" sz="2400" b="1" dirty="0" smtClean="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0732" y="2870645"/>
            <a:ext cx="7370536" cy="1102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3803" y="4820331"/>
            <a:ext cx="2504394" cy="16751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256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可以用</a:t>
            </a:r>
            <a:r>
              <a:rPr lang="en-US" altLang="zh-CN" sz="2400" dirty="0" err="1">
                <a:latin typeface="微软雅黑" panose="020B0503020204020204" pitchFamily="34" charset="-122"/>
                <a:ea typeface="微软雅黑" panose="020B0503020204020204" pitchFamily="34" charset="-122"/>
              </a:rPr>
              <a:t>isnull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函数或</a:t>
            </a:r>
            <a:r>
              <a:rPr lang="en-US" altLang="zh-CN" sz="2400" dirty="0" err="1">
                <a:latin typeface="微软雅黑" panose="020B0503020204020204" pitchFamily="34" charset="-122"/>
                <a:ea typeface="微软雅黑" panose="020B0503020204020204" pitchFamily="34" charset="-122"/>
              </a:rPr>
              <a:t>isna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函数（两者作用类似）来</a:t>
            </a:r>
            <a:r>
              <a:rPr lang="zh-CN" altLang="en-US" sz="2400" b="1" dirty="0">
                <a:latin typeface="微软雅黑" panose="020B0503020204020204" pitchFamily="34" charset="-122"/>
                <a:ea typeface="微软雅黑" panose="020B0503020204020204" pitchFamily="34" charset="-122"/>
              </a:rPr>
              <a:t>查看空值</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打印输出</a:t>
            </a:r>
            <a:r>
              <a:rPr lang="zh-CN" altLang="en-US" sz="2400" dirty="0">
                <a:latin typeface="微软雅黑" panose="020B0503020204020204" pitchFamily="34" charset="-122"/>
                <a:ea typeface="微软雅黑" panose="020B0503020204020204" pitchFamily="34" charset="-122"/>
              </a:rPr>
              <a:t>如下，</a:t>
            </a:r>
            <a:r>
              <a:rPr lang="en-US" altLang="zh-CN" sz="2400" dirty="0" err="1">
                <a:latin typeface="微软雅黑" panose="020B0503020204020204" pitchFamily="34" charset="-122"/>
                <a:ea typeface="微软雅黑" panose="020B0503020204020204" pitchFamily="34" charset="-122"/>
              </a:rPr>
              <a:t>isnull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其实就是询问是否是空值，是空值就被赋予成</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，否则为</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576" y="3065394"/>
            <a:ext cx="3796847" cy="548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2854" y="4897891"/>
            <a:ext cx="2786289" cy="14494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021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单列查看缺失值</a:t>
            </a:r>
            <a:r>
              <a:rPr lang="zh-CN" altLang="en-US" sz="2400" dirty="0">
                <a:latin typeface="微软雅黑" panose="020B0503020204020204" pitchFamily="34" charset="-122"/>
                <a:ea typeface="微软雅黑" panose="020B0503020204020204" pitchFamily="34" charset="-122"/>
              </a:rPr>
              <a:t>情况，代码如下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输出结果如下，可以看到对于</a:t>
            </a:r>
            <a:r>
              <a:rPr lang="en-US" altLang="zh-CN" sz="2400" dirty="0">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列，第二行的内容是空值。</a:t>
            </a:r>
            <a:endParaRPr lang="en-US" altLang="zh-CN" sz="2400" b="1" dirty="0" smtClean="0">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5987" y="3022359"/>
            <a:ext cx="2740025" cy="5802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3157" y="4537528"/>
            <a:ext cx="1845684" cy="1253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98655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对于空值有两种常见的处理方式：</a:t>
            </a:r>
            <a:r>
              <a:rPr lang="zh-CN" altLang="en-US" sz="2400" b="1" dirty="0">
                <a:latin typeface="微软雅黑" panose="020B0503020204020204" pitchFamily="34" charset="-122"/>
                <a:ea typeface="微软雅黑" panose="020B0503020204020204" pitchFamily="34" charset="-122"/>
              </a:rPr>
              <a:t>删除空值</a:t>
            </a:r>
            <a:r>
              <a:rPr lang="zh-CN" altLang="en-US" sz="2400" dirty="0">
                <a:latin typeface="微软雅黑" panose="020B0503020204020204" pitchFamily="34" charset="-122"/>
                <a:ea typeface="微软雅黑" panose="020B0503020204020204" pitchFamily="34" charset="-122"/>
              </a:rPr>
              <a:t>和</a:t>
            </a:r>
            <a:r>
              <a:rPr lang="zh-CN" altLang="en-US" sz="2400" b="1" dirty="0">
                <a:latin typeface="微软雅黑" panose="020B0503020204020204" pitchFamily="34" charset="-122"/>
                <a:ea typeface="微软雅黑" panose="020B0503020204020204" pitchFamily="34" charset="-122"/>
              </a:rPr>
              <a:t>填补空值</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dropna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函数可以</a:t>
            </a:r>
            <a:r>
              <a:rPr lang="zh-CN" altLang="en-US" sz="2400" b="1" dirty="0">
                <a:latin typeface="微软雅黑" panose="020B0503020204020204" pitchFamily="34" charset="-122"/>
                <a:ea typeface="微软雅黑" panose="020B0503020204020204" pitchFamily="34" charset="-122"/>
              </a:rPr>
              <a:t>删除空值</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这种写法是只要含有空值，该行就会被删除。运行结果如下，因为每行都有空值，所以都被删除了。</a:t>
            </a: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4906" y="3563142"/>
            <a:ext cx="2262188" cy="5837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3561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如果觉得该删除方法过于激进，可以设置</a:t>
            </a:r>
            <a:r>
              <a:rPr lang="en-US" altLang="zh-CN" sz="2400" dirty="0">
                <a:latin typeface="微软雅黑" panose="020B0503020204020204" pitchFamily="34" charset="-122"/>
                <a:ea typeface="微软雅黑" panose="020B0503020204020204" pitchFamily="34" charset="-122"/>
              </a:rPr>
              <a:t>thresh</a:t>
            </a:r>
            <a:r>
              <a:rPr lang="zh-CN" altLang="en-US" sz="2400" dirty="0">
                <a:latin typeface="微软雅黑" panose="020B0503020204020204" pitchFamily="34" charset="-122"/>
                <a:ea typeface="微软雅黑" panose="020B0503020204020204" pitchFamily="34" charset="-122"/>
              </a:rPr>
              <a:t>参数，比如将其设置为</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，那么其含义是如果该行的非空值少于</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个则删除该行，演示代码如下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运行结果如下：</a:t>
            </a:r>
            <a:endParaRPr lang="zh-CN" altLang="en-US" sz="2400" dirty="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1158" y="5229677"/>
            <a:ext cx="2369684" cy="1169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5408" y="3540790"/>
            <a:ext cx="3321183" cy="579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357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smtClean="0">
                <a:latin typeface="微软雅黑" panose="020B0503020204020204" pitchFamily="34" charset="-122"/>
                <a:ea typeface="微软雅黑" panose="020B0503020204020204" pitchFamily="34" charset="-122"/>
              </a:rPr>
              <a:t>fillna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函数可以</a:t>
            </a:r>
            <a:r>
              <a:rPr lang="zh-CN" altLang="en-US" sz="2400" b="1" dirty="0">
                <a:latin typeface="微软雅黑" panose="020B0503020204020204" pitchFamily="34" charset="-122"/>
                <a:ea typeface="微软雅黑" panose="020B0503020204020204" pitchFamily="34" charset="-122"/>
              </a:rPr>
              <a:t>填补空值</a:t>
            </a:r>
            <a:r>
              <a:rPr lang="zh-CN" altLang="en-US" sz="2400" dirty="0">
                <a:latin typeface="微软雅黑" panose="020B0503020204020204" pitchFamily="34" charset="-122"/>
                <a:ea typeface="微软雅黑" panose="020B0503020204020204" pitchFamily="34" charset="-122"/>
              </a:rPr>
              <a:t>，这里采用的是均值填充法，通过每一列的均值对该列的空值进行填充，也可以把其中的</a:t>
            </a:r>
            <a:r>
              <a:rPr lang="en-US" altLang="zh-CN" sz="2400" dirty="0" err="1">
                <a:latin typeface="微软雅黑" panose="020B0503020204020204" pitchFamily="34" charset="-122"/>
                <a:ea typeface="微软雅黑" panose="020B0503020204020204" pitchFamily="34" charset="-122"/>
              </a:rPr>
              <a:t>data.mean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换成</a:t>
            </a:r>
            <a:r>
              <a:rPr lang="en-US" altLang="zh-CN" sz="2400" dirty="0" err="1">
                <a:latin typeface="微软雅黑" panose="020B0503020204020204" pitchFamily="34" charset="-122"/>
                <a:ea typeface="微软雅黑" panose="020B0503020204020204" pitchFamily="34" charset="-122"/>
              </a:rPr>
              <a:t>data.meian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则变为中位数填充。</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运行结果如下：</a:t>
            </a:r>
            <a:endParaRPr lang="zh-CN" altLang="en-US" sz="24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875" y="3771730"/>
            <a:ext cx="3470250" cy="5881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866" y="4781324"/>
            <a:ext cx="2388268" cy="14945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596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此处</a:t>
            </a:r>
            <a:r>
              <a:rPr lang="en-US" altLang="zh-CN" sz="2400" dirty="0">
                <a:latin typeface="微软雅黑" panose="020B0503020204020204" pitchFamily="34" charset="-122"/>
                <a:ea typeface="微软雅黑" panose="020B0503020204020204" pitchFamily="34" charset="-122"/>
              </a:rPr>
              <a:t>method='pad'</a:t>
            </a:r>
            <a:r>
              <a:rPr lang="zh-CN" altLang="en-US" sz="2400" dirty="0">
                <a:latin typeface="微软雅黑" panose="020B0503020204020204" pitchFamily="34" charset="-122"/>
                <a:ea typeface="微软雅黑" panose="020B0503020204020204" pitchFamily="34" charset="-122"/>
              </a:rPr>
              <a:t>代表用缺失值所在列的前一个值填充，如果前一个值不存在或也缺失，则结果不变。运行结果如下：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运行结果如下：</a:t>
            </a:r>
            <a:endParaRPr lang="zh-CN" altLang="en-US" sz="2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736" y="3331027"/>
            <a:ext cx="3648528" cy="559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0839" y="4329950"/>
            <a:ext cx="2390321" cy="1512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33664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01172" y="729511"/>
            <a:ext cx="11389656" cy="1015663"/>
          </a:xfrm>
          <a:prstGeom prst="rect">
            <a:avLst/>
          </a:prstGeom>
        </p:spPr>
        <p:txBody>
          <a:bodyPr wrap="none">
            <a:spAutoFit/>
          </a:bodyPr>
          <a:lstStyle/>
          <a:p>
            <a:r>
              <a:rPr lang="zh-CN" altLang="en-US" sz="6000" b="1" dirty="0" smtClean="0">
                <a:latin typeface="微软雅黑" panose="020B0503020204020204" pitchFamily="34" charset="-122"/>
                <a:ea typeface="微软雅黑" panose="020B0503020204020204" pitchFamily="34" charset="-122"/>
              </a:rPr>
              <a:t>第十一章 特征工程之数据预处理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67216" y="2039648"/>
            <a:ext cx="9936213" cy="2677656"/>
          </a:xfrm>
          <a:prstGeom prst="rect">
            <a:avLst/>
          </a:prstGeom>
        </p:spPr>
        <p:txBody>
          <a:bodyPr wrap="square">
            <a:spAutoFit/>
          </a:bodyPr>
          <a:lstStyle/>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在实际</a:t>
            </a:r>
            <a:r>
              <a:rPr lang="zh-CN" altLang="en-US" sz="2400" dirty="0">
                <a:latin typeface="微软雅黑" panose="020B0503020204020204" pitchFamily="34" charset="-122"/>
                <a:ea typeface="微软雅黑" panose="020B0503020204020204" pitchFamily="34" charset="-122"/>
              </a:rPr>
              <a:t>工作中获取到的数据往往不那么理想，可能会存在非数值类型的文本数据、重复值、缺失值、异常值及数据分布不均衡等问题，而对于这些问题，则需要进行特征工程相关工作，特征工程通常分为特征使用方案、特征获取方案、特征处理、特征监控几大版块，其中特征处理是特征工程中最为核心的内容，特征处理有时常被称之为数据预处理。</a:t>
            </a:r>
          </a:p>
        </p:txBody>
      </p:sp>
    </p:spTree>
    <p:extLst>
      <p:ext uri="{BB962C8B-B14F-4D97-AF65-F5344CB8AC3E}">
        <p14:creationId xmlns:p14="http://schemas.microsoft.com/office/powerpoint/2010/main" val="4722299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11.2.2 </a:t>
            </a:r>
            <a:r>
              <a:rPr lang="zh-CN" altLang="en-US" sz="2400" b="1" dirty="0">
                <a:latin typeface="微软雅黑" panose="020B0503020204020204" pitchFamily="34" charset="-122"/>
                <a:ea typeface="微软雅黑" panose="020B0503020204020204" pitchFamily="34" charset="-122"/>
              </a:rPr>
              <a:t>缺失值</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fillna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函数还可以设置参数</a:t>
            </a:r>
            <a:r>
              <a:rPr lang="en-US" altLang="zh-CN" sz="2400" dirty="0">
                <a:latin typeface="微软雅黑" panose="020B0503020204020204" pitchFamily="34" charset="-122"/>
                <a:ea typeface="微软雅黑" panose="020B0503020204020204" pitchFamily="34" charset="-122"/>
              </a:rPr>
              <a:t>limit</a:t>
            </a:r>
            <a:r>
              <a:rPr lang="zh-CN" altLang="en-US" sz="2400" dirty="0">
                <a:latin typeface="微软雅黑" panose="020B0503020204020204" pitchFamily="34" charset="-122"/>
                <a:ea typeface="微软雅黑" panose="020B0503020204020204" pitchFamily="34" charset="-122"/>
              </a:rPr>
              <a:t>来限制每列能替换的缺失值个数。若使用</a:t>
            </a:r>
            <a:r>
              <a:rPr lang="en-US" altLang="zh-CN" sz="2400" dirty="0">
                <a:latin typeface="微软雅黑" panose="020B0503020204020204" pitchFamily="34" charset="-122"/>
                <a:ea typeface="微软雅黑" panose="020B0503020204020204" pitchFamily="34" charset="-122"/>
              </a:rPr>
              <a:t>limit=1</a:t>
            </a:r>
            <a:r>
              <a:rPr lang="zh-CN" altLang="en-US" sz="2400" dirty="0">
                <a:latin typeface="微软雅黑" panose="020B0503020204020204" pitchFamily="34" charset="-122"/>
                <a:ea typeface="微软雅黑" panose="020B0503020204020204" pitchFamily="34" charset="-122"/>
              </a:rPr>
              <a:t>，用法如下：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因为每列只有一个缺失值，所以结果与方法一致，结果如下：</a:t>
            </a: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686" y="3290433"/>
            <a:ext cx="4454627" cy="497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8170" y="4358176"/>
            <a:ext cx="2575657" cy="1679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5325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11.2.3 </a:t>
            </a:r>
            <a:r>
              <a:rPr lang="zh-CN" altLang="en-US" sz="2400" b="1" dirty="0">
                <a:latin typeface="微软雅黑" panose="020B0503020204020204" pitchFamily="34" charset="-122"/>
                <a:ea typeface="微软雅黑" panose="020B0503020204020204" pitchFamily="34" charset="-122"/>
              </a:rPr>
              <a:t>异常值处理</a:t>
            </a:r>
          </a:p>
          <a:p>
            <a:r>
              <a:rPr lang="zh-CN" altLang="en-US" sz="2400" dirty="0">
                <a:latin typeface="微软雅黑" panose="020B0503020204020204" pitchFamily="34" charset="-122"/>
                <a:ea typeface="微软雅黑" panose="020B0503020204020204" pitchFamily="34" charset="-122"/>
              </a:rPr>
              <a:t>这里先构造一个含有异常值的数据集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运行效果如下：</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7469" y="2859315"/>
            <a:ext cx="7377061" cy="10595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0900" y="4033384"/>
            <a:ext cx="2130199" cy="27856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6318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11.2.3 </a:t>
            </a:r>
            <a:r>
              <a:rPr lang="zh-CN" altLang="en-US" sz="2400" b="1" dirty="0">
                <a:latin typeface="微软雅黑" panose="020B0503020204020204" pitchFamily="34" charset="-122"/>
                <a:ea typeface="微软雅黑" panose="020B0503020204020204" pitchFamily="34" charset="-122"/>
              </a:rPr>
              <a:t>异常值处理</a:t>
            </a:r>
          </a:p>
          <a:p>
            <a:r>
              <a:rPr lang="zh-CN" altLang="en-US" sz="2400" dirty="0" smtClean="0">
                <a:latin typeface="微软雅黑" panose="020B0503020204020204" pitchFamily="34" charset="-122"/>
                <a:ea typeface="微软雅黑" panose="020B0503020204020204" pitchFamily="34" charset="-122"/>
              </a:rPr>
              <a:t>以下的</a:t>
            </a:r>
            <a:r>
              <a:rPr lang="zh-CN" altLang="en-US" sz="2400" dirty="0">
                <a:latin typeface="微软雅黑" panose="020B0503020204020204" pitchFamily="34" charset="-122"/>
                <a:ea typeface="微软雅黑" panose="020B0503020204020204" pitchFamily="34" charset="-122"/>
              </a:rPr>
              <a:t>数据框为</a:t>
            </a:r>
            <a:r>
              <a:rPr lang="zh-CN" altLang="en-US" sz="2400" dirty="0" smtClean="0">
                <a:latin typeface="微软雅黑" panose="020B0503020204020204" pitchFamily="34" charset="-122"/>
                <a:ea typeface="微软雅黑" panose="020B0503020204020204" pitchFamily="34" charset="-122"/>
              </a:rPr>
              <a:t>例，可以</a:t>
            </a:r>
            <a:r>
              <a:rPr lang="zh-CN" altLang="en-US" sz="2400" dirty="0">
                <a:latin typeface="微软雅黑" panose="020B0503020204020204" pitchFamily="34" charset="-122"/>
                <a:ea typeface="微软雅黑" panose="020B0503020204020204" pitchFamily="34" charset="-122"/>
              </a:rPr>
              <a:t>看到第一列的数字</a:t>
            </a:r>
            <a:r>
              <a:rPr lang="en-US" altLang="zh-CN" sz="2400" dirty="0">
                <a:latin typeface="微软雅黑" panose="020B0503020204020204" pitchFamily="34" charset="-122"/>
                <a:ea typeface="微软雅黑" panose="020B0503020204020204" pitchFamily="34" charset="-122"/>
              </a:rPr>
              <a:t>69</a:t>
            </a:r>
            <a:r>
              <a:rPr lang="zh-CN" altLang="en-US" sz="2400" dirty="0">
                <a:latin typeface="微软雅黑" panose="020B0503020204020204" pitchFamily="34" charset="-122"/>
                <a:ea typeface="微软雅黑" panose="020B0503020204020204" pitchFamily="34" charset="-122"/>
              </a:rPr>
              <a:t>，第二列的数字</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，第三列的数字</a:t>
            </a:r>
            <a:r>
              <a:rPr lang="en-US" altLang="zh-CN" sz="2400" dirty="0">
                <a:latin typeface="微软雅黑" panose="020B0503020204020204" pitchFamily="34" charset="-122"/>
                <a:ea typeface="微软雅黑" panose="020B0503020204020204" pitchFamily="34" charset="-122"/>
              </a:rPr>
              <a:t>120</a:t>
            </a:r>
            <a:r>
              <a:rPr lang="zh-CN" altLang="en-US" sz="2400" dirty="0">
                <a:latin typeface="微软雅黑" panose="020B0503020204020204" pitchFamily="34" charset="-122"/>
                <a:ea typeface="微软雅黑" panose="020B0503020204020204" pitchFamily="34" charset="-122"/>
              </a:rPr>
              <a:t>为比较明显的异常值，那么该如何利用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来进行异常值的检测呢？下面我们主要通过两种方法来进行检测：利用箱体图观察和利用标准差检测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grpSp>
        <p:nvGrpSpPr>
          <p:cNvPr id="5" name="组合 4"/>
          <p:cNvGrpSpPr/>
          <p:nvPr/>
        </p:nvGrpSpPr>
        <p:grpSpPr>
          <a:xfrm>
            <a:off x="4688114" y="3585126"/>
            <a:ext cx="2472985" cy="3233904"/>
            <a:chOff x="4688114" y="3585126"/>
            <a:chExt cx="2472985" cy="3233904"/>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114" y="3585126"/>
              <a:ext cx="2472985" cy="3233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5602514" y="6342743"/>
              <a:ext cx="322092"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6021726" y="5238364"/>
              <a:ext cx="423692"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625771" y="5624285"/>
              <a:ext cx="535328"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900582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27895" y="2039648"/>
            <a:ext cx="6100220"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利用</a:t>
            </a:r>
            <a:r>
              <a:rPr lang="zh-CN" altLang="en-US" sz="2400" b="1" dirty="0">
                <a:latin typeface="微软雅黑" panose="020B0503020204020204" pitchFamily="34" charset="-122"/>
                <a:ea typeface="微软雅黑" panose="020B0503020204020204" pitchFamily="34" charset="-122"/>
              </a:rPr>
              <a:t>箱型图观察</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箱型图是一种用作显示一组数据分散情况资料的统计图，可以通过设定标准将大于或小于箱型图上下界的数值识别为异常值。</a:t>
            </a: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将数据的下四分位数记作</a:t>
            </a:r>
            <a:r>
              <a:rPr lang="en-US" altLang="zh-CN" sz="2400" dirty="0">
                <a:latin typeface="微软雅黑" panose="020B0503020204020204" pitchFamily="34" charset="-122"/>
                <a:ea typeface="微软雅黑" panose="020B0503020204020204" pitchFamily="34" charset="-122"/>
              </a:rPr>
              <a:t>Q1</a:t>
            </a:r>
            <a:r>
              <a:rPr lang="zh-CN" altLang="en-US" sz="2400" dirty="0">
                <a:latin typeface="微软雅黑" panose="020B0503020204020204" pitchFamily="34" charset="-122"/>
                <a:ea typeface="微软雅黑" panose="020B0503020204020204" pitchFamily="34" charset="-122"/>
              </a:rPr>
              <a:t>，即样本中仅有</a:t>
            </a:r>
            <a:r>
              <a:rPr lang="en-US" altLang="zh-CN" sz="2400" dirty="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的数据小于</a:t>
            </a:r>
            <a:r>
              <a:rPr lang="en-US" altLang="zh-CN" sz="2400" dirty="0" smtClean="0">
                <a:latin typeface="微软雅黑" panose="020B0503020204020204" pitchFamily="34" charset="-122"/>
                <a:ea typeface="微软雅黑" panose="020B0503020204020204" pitchFamily="34" charset="-122"/>
              </a:rPr>
              <a:t>Q1</a:t>
            </a: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数据的上四分位数记作</a:t>
            </a:r>
            <a:r>
              <a:rPr lang="en-US" altLang="zh-CN" sz="2400" dirty="0">
                <a:latin typeface="微软雅黑" panose="020B0503020204020204" pitchFamily="34" charset="-122"/>
                <a:ea typeface="微软雅黑" panose="020B0503020204020204" pitchFamily="34" charset="-122"/>
              </a:rPr>
              <a:t>Q3</a:t>
            </a:r>
            <a:r>
              <a:rPr lang="zh-CN" altLang="en-US" sz="2400" dirty="0">
                <a:latin typeface="微软雅黑" panose="020B0503020204020204" pitchFamily="34" charset="-122"/>
                <a:ea typeface="微软雅黑" panose="020B0503020204020204" pitchFamily="34" charset="-122"/>
              </a:rPr>
              <a:t>，即样本中仅有</a:t>
            </a:r>
            <a:r>
              <a:rPr lang="en-US" altLang="zh-CN" sz="2400" dirty="0">
                <a:latin typeface="微软雅黑" panose="020B0503020204020204" pitchFamily="34" charset="-122"/>
                <a:ea typeface="微软雅黑" panose="020B0503020204020204" pitchFamily="34" charset="-122"/>
              </a:rPr>
              <a:t>25%</a:t>
            </a:r>
            <a:r>
              <a:rPr lang="zh-CN" altLang="en-US" sz="2400" dirty="0">
                <a:latin typeface="微软雅黑" panose="020B0503020204020204" pitchFamily="34" charset="-122"/>
                <a:ea typeface="微软雅黑" panose="020B0503020204020204" pitchFamily="34" charset="-122"/>
              </a:rPr>
              <a:t>的数据大于</a:t>
            </a:r>
            <a:r>
              <a:rPr lang="en-US" altLang="zh-CN" sz="2400" dirty="0" smtClean="0">
                <a:latin typeface="微软雅黑" panose="020B0503020204020204" pitchFamily="34" charset="-122"/>
                <a:ea typeface="微软雅黑" panose="020B0503020204020204" pitchFamily="34" charset="-122"/>
              </a:rPr>
              <a:t>Q3</a:t>
            </a: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上四分位数和下四分位数的差值记作</a:t>
            </a:r>
            <a:r>
              <a:rPr lang="en-US" altLang="zh-CN" sz="2400" dirty="0">
                <a:latin typeface="微软雅黑" panose="020B0503020204020204" pitchFamily="34" charset="-122"/>
                <a:ea typeface="微软雅黑" panose="020B0503020204020204" pitchFamily="34" charset="-122"/>
              </a:rPr>
              <a:t>IQR</a:t>
            </a:r>
            <a:r>
              <a:rPr lang="zh-CN" altLang="en-US" sz="2400" dirty="0">
                <a:latin typeface="微软雅黑" panose="020B0503020204020204" pitchFamily="34" charset="-122"/>
                <a:ea typeface="微软雅黑" panose="020B0503020204020204" pitchFamily="34" charset="-122"/>
              </a:rPr>
              <a:t>，即</a:t>
            </a:r>
            <a:r>
              <a:rPr lang="en-US" altLang="zh-CN" sz="2400" dirty="0">
                <a:latin typeface="微软雅黑" panose="020B0503020204020204" pitchFamily="34" charset="-122"/>
                <a:ea typeface="微软雅黑" panose="020B0503020204020204" pitchFamily="34" charset="-122"/>
              </a:rPr>
              <a:t>IQR=Q3-Q1</a:t>
            </a:r>
            <a:r>
              <a:rPr lang="zh-CN" altLang="en-US" sz="2400" dirty="0">
                <a:latin typeface="微软雅黑" panose="020B0503020204020204" pitchFamily="34" charset="-122"/>
                <a:ea typeface="微软雅黑" panose="020B0503020204020204" pitchFamily="34" charset="-122"/>
              </a:rPr>
              <a:t>；令箱型图上界为</a:t>
            </a:r>
            <a:r>
              <a:rPr lang="en-US" altLang="zh-CN" sz="2400" dirty="0">
                <a:latin typeface="微软雅黑" panose="020B0503020204020204" pitchFamily="34" charset="-122"/>
                <a:ea typeface="微软雅黑" panose="020B0503020204020204" pitchFamily="34" charset="-122"/>
              </a:rPr>
              <a:t>Q3+1.5*IQR</a:t>
            </a:r>
            <a:r>
              <a:rPr lang="zh-CN" altLang="en-US" sz="2400" dirty="0">
                <a:latin typeface="微软雅黑" panose="020B0503020204020204" pitchFamily="34" charset="-122"/>
                <a:ea typeface="微软雅黑" panose="020B0503020204020204" pitchFamily="34" charset="-122"/>
              </a:rPr>
              <a:t>，下界为</a:t>
            </a:r>
            <a:r>
              <a:rPr lang="en-US" altLang="zh-CN" sz="2400" dirty="0">
                <a:latin typeface="微软雅黑" panose="020B0503020204020204" pitchFamily="34" charset="-122"/>
                <a:ea typeface="微软雅黑" panose="020B0503020204020204" pitchFamily="34" charset="-122"/>
              </a:rPr>
              <a:t>Q1-1.5*IQR</a:t>
            </a:r>
            <a:r>
              <a:rPr lang="zh-CN" altLang="en-US" sz="2400" dirty="0">
                <a:latin typeface="微软雅黑" panose="020B0503020204020204" pitchFamily="34" charset="-122"/>
                <a:ea typeface="微软雅黑" panose="020B0503020204020204" pitchFamily="34" charset="-122"/>
              </a:rPr>
              <a:t>。</a:t>
            </a:r>
          </a:p>
        </p:txBody>
      </p:sp>
      <p:pic>
        <p:nvPicPr>
          <p:cNvPr id="5122" name="Picture 2" descr="https://uploader.shimo.im/f/gMPU7NYU4ks76WhX.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8303" y="2350221"/>
            <a:ext cx="4414241" cy="3533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5172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37262" y="2039648"/>
            <a:ext cx="9917476"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利用</a:t>
            </a:r>
            <a:r>
              <a:rPr lang="zh-CN" altLang="en-US" sz="2400" b="1" dirty="0">
                <a:latin typeface="微软雅黑" panose="020B0503020204020204" pitchFamily="34" charset="-122"/>
                <a:ea typeface="微软雅黑" panose="020B0503020204020204" pitchFamily="34" charset="-122"/>
              </a:rPr>
              <a:t>箱型图</a:t>
            </a:r>
            <a:r>
              <a:rPr lang="zh-CN" altLang="en-US" sz="2400" b="1" dirty="0" smtClean="0">
                <a:latin typeface="微软雅黑" panose="020B0503020204020204" pitchFamily="34" charset="-122"/>
                <a:ea typeface="微软雅黑" panose="020B0503020204020204" pitchFamily="34" charset="-122"/>
              </a:rPr>
              <a:t>观察</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中我们可以通过</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boxplot()</a:t>
            </a:r>
            <a:r>
              <a:rPr lang="zh-CN" altLang="en-US" sz="2400" dirty="0">
                <a:latin typeface="微软雅黑" panose="020B0503020204020204" pitchFamily="34" charset="-122"/>
                <a:ea typeface="微软雅黑" panose="020B0503020204020204" pitchFamily="34" charset="-122"/>
              </a:rPr>
              <a:t>方法绘制箱型图，代码如下：</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491" y="3239977"/>
            <a:ext cx="3250597" cy="5442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descr="https://uploader.shimo.im/f/IvYbWK35NFUsLLFW.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9060" y="3239977"/>
            <a:ext cx="4713629" cy="311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6382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37262" y="2039648"/>
            <a:ext cx="9917476"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利用</a:t>
            </a:r>
            <a:r>
              <a:rPr lang="zh-CN" altLang="en-US" sz="2400" b="1" dirty="0">
                <a:latin typeface="微软雅黑" panose="020B0503020204020204" pitchFamily="34" charset="-122"/>
                <a:ea typeface="微软雅黑" panose="020B0503020204020204" pitchFamily="34" charset="-122"/>
              </a:rPr>
              <a:t>标准差检测</a:t>
            </a:r>
          </a:p>
          <a:p>
            <a:r>
              <a:rPr lang="zh-CN" altLang="en-US" sz="2400" dirty="0" smtClean="0">
                <a:latin typeface="微软雅黑" panose="020B0503020204020204" pitchFamily="34" charset="-122"/>
                <a:ea typeface="微软雅黑" panose="020B0503020204020204" pitchFamily="34" charset="-122"/>
              </a:rPr>
              <a:t>当</a:t>
            </a:r>
            <a:r>
              <a:rPr lang="zh-CN" altLang="en-US" sz="2400" dirty="0">
                <a:latin typeface="微软雅黑" panose="020B0503020204020204" pitchFamily="34" charset="-122"/>
                <a:ea typeface="微软雅黑" panose="020B0503020204020204" pitchFamily="34" charset="-122"/>
              </a:rPr>
              <a:t>数据服从正态分布时，</a:t>
            </a:r>
            <a:r>
              <a:rPr lang="en-US" altLang="zh-CN" sz="2400" dirty="0">
                <a:latin typeface="微软雅黑" panose="020B0503020204020204" pitchFamily="34" charset="-122"/>
                <a:ea typeface="微软雅黑" panose="020B0503020204020204" pitchFamily="34" charset="-122"/>
              </a:rPr>
              <a:t>99%</a:t>
            </a:r>
            <a:r>
              <a:rPr lang="zh-CN" altLang="en-US" sz="2400" dirty="0">
                <a:latin typeface="微软雅黑" panose="020B0503020204020204" pitchFamily="34" charset="-122"/>
                <a:ea typeface="微软雅黑" panose="020B0503020204020204" pitchFamily="34" charset="-122"/>
              </a:rPr>
              <a:t>的数值应该位于距离均值</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个标准差之内的距离，</a:t>
            </a:r>
            <a:r>
              <a:rPr lang="en-US" altLang="zh-CN" sz="2400" dirty="0">
                <a:latin typeface="微软雅黑" panose="020B0503020204020204" pitchFamily="34" charset="-122"/>
                <a:ea typeface="微软雅黑" panose="020B0503020204020204" pitchFamily="34" charset="-122"/>
              </a:rPr>
              <a:t>95%</a:t>
            </a:r>
            <a:r>
              <a:rPr lang="zh-CN" altLang="en-US" sz="2400" dirty="0">
                <a:latin typeface="微软雅黑" panose="020B0503020204020204" pitchFamily="34" charset="-122"/>
                <a:ea typeface="微软雅黑" panose="020B0503020204020204" pitchFamily="34" charset="-122"/>
              </a:rPr>
              <a:t>的数值应该位于距离均值</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个标准差之内的距离。因为</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个标准差过于严格，此处我们将阈值设定为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即可，即认为当数值与均值距离超出</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个标准差，则可以认为它是异常值。</a:t>
            </a:r>
          </a:p>
        </p:txBody>
      </p:sp>
      <p:pic>
        <p:nvPicPr>
          <p:cNvPr id="8194" name="Picture 2" descr="https://uploader.shimo.im/f/sIWdWh10ZFMzp8qd.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t="20668"/>
          <a:stretch/>
        </p:blipFill>
        <p:spPr bwMode="auto">
          <a:xfrm>
            <a:off x="3626530" y="3978640"/>
            <a:ext cx="4938939" cy="265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2749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137262" y="2039648"/>
                <a:ext cx="9917476" cy="448058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利用</a:t>
                </a:r>
                <a:r>
                  <a:rPr lang="zh-CN" altLang="en-US" sz="2400" b="1" dirty="0">
                    <a:latin typeface="微软雅黑" panose="020B0503020204020204" pitchFamily="34" charset="-122"/>
                    <a:ea typeface="微软雅黑" panose="020B0503020204020204" pitchFamily="34" charset="-122"/>
                  </a:rPr>
                  <a:t>标准差检测</a:t>
                </a:r>
              </a:p>
              <a:p>
                <a:r>
                  <a:rPr lang="zh-CN" altLang="en-US" sz="2400" dirty="0">
                    <a:latin typeface="微软雅黑" panose="020B0503020204020204" pitchFamily="34" charset="-122"/>
                    <a:ea typeface="微软雅黑" panose="020B0503020204020204" pitchFamily="34" charset="-122"/>
                  </a:rPr>
                  <a:t>根据标准差检测异常值的代码如下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行代码进行逻辑判断，如果</a:t>
                </a:r>
                <a:r>
                  <a:rPr lang="en-US" altLang="zh-CN" sz="2400" dirty="0">
                    <a:latin typeface="微软雅黑" panose="020B0503020204020204" pitchFamily="34" charset="-122"/>
                    <a:ea typeface="微软雅黑" panose="020B0503020204020204" pitchFamily="34" charset="-122"/>
                  </a:rPr>
                  <a:t>Z-score</a:t>
                </a:r>
                <a:r>
                  <a:rPr lang="zh-CN" altLang="en-US" sz="2400" dirty="0">
                    <a:latin typeface="微软雅黑" panose="020B0503020204020204" pitchFamily="34" charset="-122"/>
                    <a:ea typeface="微软雅黑" panose="020B0503020204020204" pitchFamily="34" charset="-122"/>
                  </a:rPr>
                  <a:t>后的数值大于标准正态分布的标准差</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倍，那么改数据为异常值，返回布尔值</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，否则返回布尔值</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𝑚𝑒𝑎𝑛</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𝑠𝑡𝑑</m:t>
                              </m:r>
                            </m:sub>
                          </m:sSub>
                        </m:den>
                      </m:f>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137262" y="2039648"/>
                <a:ext cx="9917476" cy="4480586"/>
              </a:xfrm>
              <a:prstGeom prst="rect">
                <a:avLst/>
              </a:prstGeom>
              <a:blipFill rotWithShape="1">
                <a:blip r:embed="rId2"/>
                <a:stretch>
                  <a:fillRect l="-984" t="-1088"/>
                </a:stretch>
              </a:blipFill>
            </p:spPr>
            <p:txBody>
              <a:bodyPr/>
              <a:lstStyle/>
              <a:p>
                <a:r>
                  <a:rPr lang="zh-CN" altLang="en-US">
                    <a:noFill/>
                  </a:rPr>
                  <a:t> </a:t>
                </a:r>
              </a:p>
            </p:txBody>
          </p:sp>
        </mc:Fallback>
      </mc:AlternateContent>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277" y="2870645"/>
            <a:ext cx="5063445" cy="12073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91137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37262" y="2039648"/>
            <a:ext cx="9917476" cy="461665"/>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 </a:t>
            </a:r>
            <a:r>
              <a:rPr lang="zh-CN" altLang="en-US" sz="2400" b="1" dirty="0" smtClean="0">
                <a:latin typeface="微软雅黑" panose="020B0503020204020204" pitchFamily="34" charset="-122"/>
                <a:ea typeface="微软雅黑" panose="020B0503020204020204" pitchFamily="34" charset="-122"/>
              </a:rPr>
              <a:t>利用</a:t>
            </a:r>
            <a:r>
              <a:rPr lang="zh-CN" altLang="en-US" sz="2400" b="1" dirty="0">
                <a:latin typeface="微软雅黑" panose="020B0503020204020204" pitchFamily="34" charset="-122"/>
                <a:ea typeface="微软雅黑" panose="020B0503020204020204" pitchFamily="34" charset="-122"/>
              </a:rPr>
              <a:t>标准差</a:t>
            </a:r>
            <a:r>
              <a:rPr lang="zh-CN" altLang="en-US" sz="2400" b="1" dirty="0" smtClean="0">
                <a:latin typeface="微软雅黑" panose="020B0503020204020204" pitchFamily="34" charset="-122"/>
                <a:ea typeface="微软雅黑" panose="020B0503020204020204" pitchFamily="34" charset="-122"/>
              </a:rPr>
              <a:t>检测</a:t>
            </a:r>
            <a:endParaRPr lang="zh-CN" altLang="en-US" sz="2400" b="1" dirty="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681" y="2824467"/>
            <a:ext cx="3502766" cy="28882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6" name="组合 5"/>
          <p:cNvGrpSpPr/>
          <p:nvPr/>
        </p:nvGrpSpPr>
        <p:grpSpPr>
          <a:xfrm>
            <a:off x="2142557" y="2651638"/>
            <a:ext cx="2472985" cy="3233904"/>
            <a:chOff x="4688114" y="3585126"/>
            <a:chExt cx="2472985" cy="3233904"/>
          </a:xfrm>
        </p:grpSpPr>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8114" y="3585126"/>
              <a:ext cx="2472985" cy="32339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602514" y="6342743"/>
              <a:ext cx="322092"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6021726" y="5238364"/>
              <a:ext cx="423692"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6625771" y="5624285"/>
              <a:ext cx="535328" cy="26125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5" name="直接箭头连接符 4"/>
          <p:cNvCxnSpPr>
            <a:stCxn id="7" idx="3"/>
            <a:endCxn id="10242" idx="1"/>
          </p:cNvCxnSpPr>
          <p:nvPr/>
        </p:nvCxnSpPr>
        <p:spPr>
          <a:xfrm>
            <a:off x="4615542" y="4268590"/>
            <a:ext cx="2602139" cy="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521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07959" y="729510"/>
            <a:ext cx="10976082" cy="923330"/>
          </a:xfrm>
          <a:prstGeom prst="rect">
            <a:avLst/>
          </a:prstGeom>
        </p:spPr>
        <p:txBody>
          <a:bodyPr wrap="none">
            <a:spAutoFit/>
          </a:bodyPr>
          <a:lstStyle/>
          <a:p>
            <a:r>
              <a:rPr lang="en-US" altLang="zh-CN" sz="5400" b="1" dirty="0">
                <a:latin typeface="微软雅黑" panose="020B0503020204020204" pitchFamily="34" charset="-122"/>
                <a:ea typeface="微软雅黑" panose="020B0503020204020204" pitchFamily="34" charset="-122"/>
              </a:rPr>
              <a:t>11.2 </a:t>
            </a:r>
            <a:r>
              <a:rPr lang="zh-CN" altLang="en-US" sz="5400" b="1" dirty="0">
                <a:latin typeface="微软雅黑" panose="020B0503020204020204" pitchFamily="34" charset="-122"/>
                <a:ea typeface="微软雅黑" panose="020B0503020204020204" pitchFamily="34" charset="-122"/>
              </a:rPr>
              <a:t>重复值、缺失值及异常值处理</a:t>
            </a:r>
            <a:endParaRPr lang="zh-CN" altLang="en-US" sz="5400" dirty="0">
              <a:latin typeface="微软雅黑" panose="020B0503020204020204" pitchFamily="34" charset="-122"/>
              <a:ea typeface="微软雅黑" panose="020B0503020204020204" pitchFamily="34" charset="-122"/>
            </a:endParaRPr>
          </a:p>
        </p:txBody>
      </p:sp>
      <p:sp>
        <p:nvSpPr>
          <p:cNvPr id="2" name="矩形 1"/>
          <p:cNvSpPr/>
          <p:nvPr/>
        </p:nvSpPr>
        <p:spPr>
          <a:xfrm>
            <a:off x="1137262" y="2039648"/>
            <a:ext cx="9917476"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11.2.3 </a:t>
            </a:r>
            <a:r>
              <a:rPr lang="zh-CN" altLang="en-US" sz="2400" b="1" dirty="0">
                <a:latin typeface="微软雅黑" panose="020B0503020204020204" pitchFamily="34" charset="-122"/>
                <a:ea typeface="微软雅黑" panose="020B0503020204020204" pitchFamily="34" charset="-122"/>
              </a:rPr>
              <a:t>异常值处理</a:t>
            </a:r>
          </a:p>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看到每列各有一个异常值，且通过布尔值</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来进行显示。</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检测</a:t>
            </a:r>
            <a:r>
              <a:rPr lang="zh-CN" altLang="en-US" sz="2400" dirty="0">
                <a:latin typeface="微软雅黑" panose="020B0503020204020204" pitchFamily="34" charset="-122"/>
                <a:ea typeface="微软雅黑" panose="020B0503020204020204" pitchFamily="34" charset="-122"/>
              </a:rPr>
              <a:t>到异常值后，我们需要对其进行一定的处理。常见处理方式如下：</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删除含有异常值的记录</a:t>
            </a:r>
          </a:p>
          <a:p>
            <a:r>
              <a:rPr lang="en-US" altLang="zh-CN" sz="2400" dirty="0" smtClean="0">
                <a:latin typeface="微软雅黑" panose="020B0503020204020204" pitchFamily="34" charset="-122"/>
                <a:ea typeface="微软雅黑" panose="020B0503020204020204" pitchFamily="34" charset="-122"/>
              </a:rPr>
              <a:t>2</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视为缺失值，利用</a:t>
            </a:r>
            <a:r>
              <a:rPr lang="en-US" altLang="zh-CN" sz="2400" dirty="0">
                <a:latin typeface="微软雅黑" panose="020B0503020204020204" pitchFamily="34" charset="-122"/>
                <a:ea typeface="微软雅黑" panose="020B0503020204020204" pitchFamily="34" charset="-122"/>
              </a:rPr>
              <a:t>11.2.2</a:t>
            </a:r>
            <a:r>
              <a:rPr lang="zh-CN" altLang="en-US" sz="2400" dirty="0">
                <a:latin typeface="微软雅黑" panose="020B0503020204020204" pitchFamily="34" charset="-122"/>
                <a:ea typeface="微软雅黑" panose="020B0503020204020204" pitchFamily="34" charset="-122"/>
              </a:rPr>
              <a:t>节缺失值处理的方法进行处理</a:t>
            </a:r>
          </a:p>
          <a:p>
            <a:r>
              <a:rPr lang="en-US" altLang="zh-CN" sz="2400" dirty="0" smtClean="0">
                <a:latin typeface="微软雅黑" panose="020B0503020204020204" pitchFamily="34" charset="-122"/>
                <a:ea typeface="微软雅黑" panose="020B0503020204020204" pitchFamily="34" charset="-122"/>
              </a:rPr>
              <a:t>3</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利用</a:t>
            </a:r>
            <a:r>
              <a:rPr lang="en-US" altLang="zh-CN" sz="2400" dirty="0">
                <a:latin typeface="微软雅黑" panose="020B0503020204020204" pitchFamily="34" charset="-122"/>
                <a:ea typeface="微软雅黑" panose="020B0503020204020204" pitchFamily="34" charset="-122"/>
              </a:rPr>
              <a:t>11.4</a:t>
            </a:r>
            <a:r>
              <a:rPr lang="zh-CN" altLang="en-US" sz="2400" dirty="0">
                <a:latin typeface="微软雅黑" panose="020B0503020204020204" pitchFamily="34" charset="-122"/>
                <a:ea typeface="微软雅黑" panose="020B0503020204020204" pitchFamily="34" charset="-122"/>
              </a:rPr>
              <a:t>节讲的的数据分析来进行异常值处理</a:t>
            </a:r>
          </a:p>
          <a:p>
            <a:r>
              <a:rPr lang="en-US" altLang="zh-CN" sz="2400" dirty="0" smtClean="0">
                <a:latin typeface="微软雅黑" panose="020B0503020204020204" pitchFamily="34" charset="-122"/>
                <a:ea typeface="微软雅黑" panose="020B0503020204020204" pitchFamily="34" charset="-122"/>
              </a:rPr>
              <a:t>4</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如果异常值较少或影响不大，也可以不处理</a:t>
            </a:r>
          </a:p>
        </p:txBody>
      </p:sp>
    </p:spTree>
    <p:extLst>
      <p:ext uri="{BB962C8B-B14F-4D97-AF65-F5344CB8AC3E}">
        <p14:creationId xmlns:p14="http://schemas.microsoft.com/office/powerpoint/2010/main" val="3018741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98753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11.3 </a:t>
            </a:r>
            <a:r>
              <a:rPr lang="zh-CN" altLang="en-US" sz="6000" b="1" dirty="0">
                <a:latin typeface="微软雅黑" panose="020B0503020204020204" pitchFamily="34" charset="-122"/>
                <a:ea typeface="微软雅黑" panose="020B0503020204020204" pitchFamily="34" charset="-122"/>
              </a:rPr>
              <a:t>数据标准化</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137262" y="2039648"/>
                <a:ext cx="9917476" cy="226459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11.3.1 min-max</a:t>
                </a:r>
                <a:r>
                  <a:rPr lang="zh-CN" altLang="en-US" sz="2400" b="1" dirty="0" smtClean="0">
                    <a:latin typeface="微软雅黑" panose="020B0503020204020204" pitchFamily="34" charset="-122"/>
                    <a:ea typeface="微软雅黑" panose="020B0503020204020204" pitchFamily="34" charset="-122"/>
                  </a:rPr>
                  <a:t>标准化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min-max</a:t>
                </a:r>
                <a:r>
                  <a:rPr lang="zh-CN" altLang="en-US" sz="2400" dirty="0">
                    <a:latin typeface="微软雅黑" panose="020B0503020204020204" pitchFamily="34" charset="-122"/>
                    <a:ea typeface="微软雅黑" panose="020B0503020204020204" pitchFamily="34" charset="-122"/>
                  </a:rPr>
                  <a:t>标准化（</a:t>
                </a:r>
                <a:r>
                  <a:rPr lang="en-US" altLang="zh-CN" sz="2400" dirty="0">
                    <a:latin typeface="微软雅黑" panose="020B0503020204020204" pitchFamily="34" charset="-122"/>
                    <a:ea typeface="微软雅黑" panose="020B0503020204020204" pitchFamily="34" charset="-122"/>
                  </a:rPr>
                  <a:t>Min-Max Normalization</a:t>
                </a:r>
                <a:r>
                  <a:rPr lang="zh-CN" altLang="en-US" sz="2400" dirty="0">
                    <a:latin typeface="微软雅黑" panose="020B0503020204020204" pitchFamily="34" charset="-122"/>
                    <a:ea typeface="微软雅黑" panose="020B0503020204020204" pitchFamily="34" charset="-122"/>
                  </a:rPr>
                  <a:t>）也称离差标准化，它利用原始数据的最大最小值把原始数据转换到</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区间内，转换函数如下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0" i="1" dirty="0" smtClean="0">
                  <a:latin typeface="Cambria Math"/>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𝑚𝑖𝑛</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𝑚𝑎𝑥</m:t>
                              </m:r>
                            </m:sub>
                          </m:sSub>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𝑚𝑖𝑛</m:t>
                              </m:r>
                            </m:sub>
                          </m:sSub>
                        </m:den>
                      </m:f>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137262" y="2039648"/>
                <a:ext cx="9917476" cy="2264594"/>
              </a:xfrm>
              <a:prstGeom prst="rect">
                <a:avLst/>
              </a:prstGeom>
              <a:blipFill rotWithShape="1">
                <a:blip r:embed="rId2"/>
                <a:stretch>
                  <a:fillRect l="-984" t="-2156" r="-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18195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67216" y="2039648"/>
            <a:ext cx="9936213" cy="3046988"/>
          </a:xfrm>
          <a:prstGeom prst="rect">
            <a:avLst/>
          </a:prstGeom>
        </p:spPr>
        <p:txBody>
          <a:bodyPr wrap="square">
            <a:spAutoFit/>
          </a:bodyPr>
          <a:lstStyle/>
          <a:p>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机器学习建模时处理的都是数值类型的数据，然而实际工作中我们获取的数据往往或有非数值类型的数据，其中最常见的就是文本类型的数据，例如性别中的“男”和“女”，这个可以在</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中利用数字“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来代表男生，“</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代表女生来进行处理，但如果类别多了之后我们该如何在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中进行处理呢？本节就主要介绍两种常见的非数值类型的数据处理：</a:t>
            </a:r>
            <a:r>
              <a:rPr lang="en-US" altLang="zh-CN" sz="2400" b="1" dirty="0" err="1">
                <a:latin typeface="微软雅黑" panose="020B0503020204020204" pitchFamily="34" charset="-122"/>
                <a:ea typeface="微软雅黑" panose="020B0503020204020204" pitchFamily="34" charset="-122"/>
              </a:rPr>
              <a:t>Get_dummies</a:t>
            </a:r>
            <a:r>
              <a:rPr lang="zh-CN" altLang="en-US" sz="2400" dirty="0">
                <a:latin typeface="微软雅黑" panose="020B0503020204020204" pitchFamily="34" charset="-122"/>
                <a:ea typeface="微软雅黑" panose="020B0503020204020204" pitchFamily="34" charset="-122"/>
              </a:rPr>
              <a:t>哑变量处理以及</a:t>
            </a:r>
            <a:r>
              <a:rPr lang="en-US" altLang="zh-CN" sz="2400" b="1" dirty="0">
                <a:latin typeface="微软雅黑" panose="020B0503020204020204" pitchFamily="34" charset="-122"/>
                <a:ea typeface="微软雅黑" panose="020B0503020204020204" pitchFamily="34" charset="-122"/>
              </a:rPr>
              <a:t>Label Encoding</a:t>
            </a:r>
            <a:r>
              <a:rPr lang="zh-CN" altLang="en-US" sz="2400" dirty="0">
                <a:latin typeface="微软雅黑" panose="020B0503020204020204" pitchFamily="34" charset="-122"/>
                <a:ea typeface="微软雅黑" panose="020B0503020204020204" pitchFamily="34" charset="-122"/>
              </a:rPr>
              <a:t>编号处理。</a:t>
            </a:r>
          </a:p>
        </p:txBody>
      </p:sp>
    </p:spTree>
    <p:extLst>
      <p:ext uri="{BB962C8B-B14F-4D97-AF65-F5344CB8AC3E}">
        <p14:creationId xmlns:p14="http://schemas.microsoft.com/office/powerpoint/2010/main" val="37731099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98753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11.3 </a:t>
            </a:r>
            <a:r>
              <a:rPr lang="zh-CN" altLang="en-US" sz="6000" b="1" dirty="0">
                <a:latin typeface="微软雅黑" panose="020B0503020204020204" pitchFamily="34" charset="-122"/>
                <a:ea typeface="微软雅黑" panose="020B0503020204020204" pitchFamily="34" charset="-122"/>
              </a:rPr>
              <a:t>数据标准化</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37262" y="2039648"/>
            <a:ext cx="9917476"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11.3.1 </a:t>
            </a:r>
            <a:r>
              <a:rPr lang="en-US" altLang="zh-CN" sz="2400" b="1" dirty="0">
                <a:latin typeface="微软雅黑" panose="020B0503020204020204" pitchFamily="34" charset="-122"/>
                <a:ea typeface="微软雅黑" panose="020B0503020204020204" pitchFamily="34" charset="-122"/>
              </a:rPr>
              <a:t>min-max</a:t>
            </a:r>
            <a:r>
              <a:rPr lang="zh-CN" altLang="en-US" sz="2400" b="1" dirty="0">
                <a:latin typeface="微软雅黑" panose="020B0503020204020204" pitchFamily="34" charset="-122"/>
                <a:ea typeface="微软雅黑" panose="020B0503020204020204" pitchFamily="34" charset="-122"/>
              </a:rPr>
              <a:t>标准化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Python </a:t>
            </a:r>
            <a:r>
              <a:rPr lang="en-US" altLang="zh-CN" sz="2400" dirty="0">
                <a:latin typeface="微软雅黑" panose="020B0503020204020204" pitchFamily="34" charset="-122"/>
                <a:ea typeface="微软雅黑" panose="020B0503020204020204" pitchFamily="34" charset="-122"/>
              </a:rPr>
              <a:t>min-max</a:t>
            </a:r>
            <a:r>
              <a:rPr lang="zh-CN" altLang="en-US" sz="2400" dirty="0" smtClean="0">
                <a:latin typeface="微软雅黑" panose="020B0503020204020204" pitchFamily="34" charset="-122"/>
                <a:ea typeface="微软雅黑" panose="020B0503020204020204" pitchFamily="34" charset="-122"/>
              </a:rPr>
              <a:t>标准化代码：</a:t>
            </a:r>
            <a:endParaRPr lang="zh-CN" altLang="en-US" sz="2400" dirty="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7847" y="2920319"/>
            <a:ext cx="7188189" cy="2103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4889" y="3044513"/>
            <a:ext cx="1840139" cy="1979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4992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98753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11.3 </a:t>
            </a:r>
            <a:r>
              <a:rPr lang="zh-CN" altLang="en-US" sz="6000" b="1" dirty="0">
                <a:latin typeface="微软雅黑" panose="020B0503020204020204" pitchFamily="34" charset="-122"/>
                <a:ea typeface="微软雅黑" panose="020B0503020204020204" pitchFamily="34" charset="-122"/>
              </a:rPr>
              <a:t>数据标准化</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1137262" y="2039648"/>
                <a:ext cx="9917476" cy="300325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11.3.2 Z-score</a:t>
                </a:r>
                <a:r>
                  <a:rPr lang="zh-CN" altLang="en-US" sz="2400" b="1" dirty="0">
                    <a:latin typeface="微软雅黑" panose="020B0503020204020204" pitchFamily="34" charset="-122"/>
                    <a:ea typeface="微软雅黑" panose="020B0503020204020204" pitchFamily="34" charset="-122"/>
                  </a:rPr>
                  <a:t>标准化</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Z-score</a:t>
                </a:r>
                <a:r>
                  <a:rPr lang="zh-CN" altLang="en-US" sz="2400" dirty="0">
                    <a:latin typeface="微软雅黑" panose="020B0503020204020204" pitchFamily="34" charset="-122"/>
                    <a:ea typeface="微软雅黑" panose="020B0503020204020204" pitchFamily="34" charset="-122"/>
                  </a:rPr>
                  <a:t>标准化</a:t>
                </a:r>
                <a:r>
                  <a:rPr lang="en-US" altLang="zh-CN" sz="2400" dirty="0">
                    <a:latin typeface="微软雅黑" panose="020B0503020204020204" pitchFamily="34" charset="-122"/>
                    <a:ea typeface="微软雅黑" panose="020B0503020204020204" pitchFamily="34" charset="-122"/>
                  </a:rPr>
                  <a:t>(mean </a:t>
                </a:r>
                <a:r>
                  <a:rPr lang="en-US" altLang="zh-CN" sz="2400" dirty="0" err="1">
                    <a:latin typeface="微软雅黑" panose="020B0503020204020204" pitchFamily="34" charset="-122"/>
                    <a:ea typeface="微软雅黑" panose="020B0503020204020204" pitchFamily="34" charset="-122"/>
                  </a:rPr>
                  <a:t>normaliztion</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也称均值归一化，通过原始数据的均值（</a:t>
                </a:r>
                <a:r>
                  <a:rPr lang="en-US" altLang="zh-CN" sz="2400" dirty="0">
                    <a:latin typeface="微软雅黑" panose="020B0503020204020204" pitchFamily="34" charset="-122"/>
                    <a:ea typeface="微软雅黑" panose="020B0503020204020204" pitchFamily="34" charset="-122"/>
                  </a:rPr>
                  <a:t>mean</a:t>
                </a:r>
                <a:r>
                  <a:rPr lang="zh-CN" altLang="en-US" sz="2400" dirty="0">
                    <a:latin typeface="微软雅黑" panose="020B0503020204020204" pitchFamily="34" charset="-122"/>
                    <a:ea typeface="微软雅黑" panose="020B0503020204020204" pitchFamily="34" charset="-122"/>
                  </a:rPr>
                  <a:t>）和标准差（</a:t>
                </a:r>
                <a:r>
                  <a:rPr lang="en-US" altLang="zh-CN" sz="2400" dirty="0">
                    <a:latin typeface="微软雅黑" panose="020B0503020204020204" pitchFamily="34" charset="-122"/>
                    <a:ea typeface="微软雅黑" panose="020B0503020204020204" pitchFamily="34" charset="-122"/>
                  </a:rPr>
                  <a:t>standard deviation</a:t>
                </a:r>
                <a:r>
                  <a:rPr lang="zh-CN" altLang="en-US" sz="2400" dirty="0">
                    <a:latin typeface="微软雅黑" panose="020B0503020204020204" pitchFamily="34" charset="-122"/>
                    <a:ea typeface="微软雅黑" panose="020B0503020204020204" pitchFamily="34" charset="-122"/>
                  </a:rPr>
                  <a:t>）对数据进行归一化。归一化后的数据符合标准正态分布，即均值为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，标准差为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。转化函数为： </a:t>
                </a:r>
                <a:endParaRPr lang="en-US" altLang="zh-CN" sz="2400" dirty="0" smtClean="0">
                  <a:latin typeface="微软雅黑" panose="020B0503020204020204" pitchFamily="34" charset="-122"/>
                  <a:ea typeface="微软雅黑" panose="020B0503020204020204" pitchFamily="34" charset="-122"/>
                </a:endParaRPr>
              </a:p>
              <a:p>
                <a:endParaRPr lang="en-US" altLang="zh-CN" sz="2400" b="0" i="1"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p>
                        <m:sSupPr>
                          <m:ctrlPr>
                            <a:rPr lang="en-US" altLang="zh-CN" sz="2400" b="0" i="1" smtClean="0">
                              <a:latin typeface="Cambria Math"/>
                              <a:ea typeface="微软雅黑" panose="020B0503020204020204" pitchFamily="34" charset="-122"/>
                            </a:rPr>
                          </m:ctrlPr>
                        </m:sSupPr>
                        <m:e>
                          <m:r>
                            <a:rPr lang="en-US" altLang="zh-CN" sz="2400" b="0" i="1" smtClean="0">
                              <a:latin typeface="Cambria Math"/>
                              <a:ea typeface="微软雅黑" panose="020B0503020204020204" pitchFamily="34" charset="-122"/>
                            </a:rPr>
                            <m:t>𝑥</m:t>
                          </m:r>
                        </m:e>
                        <m:sup>
                          <m:r>
                            <a:rPr lang="en-US" altLang="zh-CN" sz="2400" b="0" i="1" smtClean="0">
                              <a:latin typeface="Cambria Math"/>
                              <a:ea typeface="微软雅黑" panose="020B0503020204020204" pitchFamily="34" charset="-122"/>
                            </a:rPr>
                            <m:t>∗</m:t>
                          </m:r>
                        </m:sup>
                      </m:sSup>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𝑥</m:t>
                          </m:r>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𝑚𝑒𝑎𝑛</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𝑥</m:t>
                              </m:r>
                            </m:e>
                            <m:sub>
                              <m:r>
                                <a:rPr lang="en-US" altLang="zh-CN" sz="2400" b="0" i="1" smtClean="0">
                                  <a:latin typeface="Cambria Math"/>
                                  <a:ea typeface="微软雅黑" panose="020B0503020204020204" pitchFamily="34" charset="-122"/>
                                </a:rPr>
                                <m:t>𝑠𝑡𝑑</m:t>
                              </m:r>
                            </m:sub>
                          </m:sSub>
                        </m:den>
                      </m:f>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1137262" y="2039648"/>
                <a:ext cx="9917476" cy="3003258"/>
              </a:xfrm>
              <a:prstGeom prst="rect">
                <a:avLst/>
              </a:prstGeom>
              <a:blipFill rotWithShape="1">
                <a:blip r:embed="rId2"/>
                <a:stretch>
                  <a:fillRect l="-984" t="-16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81163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98753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11.3 </a:t>
            </a:r>
            <a:r>
              <a:rPr lang="zh-CN" altLang="en-US" sz="6000" b="1" dirty="0">
                <a:latin typeface="微软雅黑" panose="020B0503020204020204" pitchFamily="34" charset="-122"/>
                <a:ea typeface="微软雅黑" panose="020B0503020204020204" pitchFamily="34" charset="-122"/>
              </a:rPr>
              <a:t>数据标准化</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37262" y="2039648"/>
            <a:ext cx="9917476"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11.3.2 Z-score</a:t>
            </a:r>
            <a:r>
              <a:rPr lang="zh-CN" altLang="en-US" sz="2400" b="1" dirty="0">
                <a:latin typeface="微软雅黑" panose="020B0503020204020204" pitchFamily="34" charset="-122"/>
                <a:ea typeface="微软雅黑" panose="020B0503020204020204" pitchFamily="34" charset="-122"/>
              </a:rPr>
              <a:t>标准化</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Z-score</a:t>
            </a:r>
            <a:r>
              <a:rPr lang="zh-CN" altLang="en-US" sz="2400" dirty="0" smtClean="0">
                <a:latin typeface="微软雅黑" panose="020B0503020204020204" pitchFamily="34" charset="-122"/>
                <a:ea typeface="微软雅黑" panose="020B0503020204020204" pitchFamily="34" charset="-122"/>
              </a:rPr>
              <a:t>标准化</a:t>
            </a:r>
            <a:r>
              <a:rPr lang="zh-CN" altLang="en-US" sz="2400" dirty="0">
                <a:latin typeface="微软雅黑" panose="020B0503020204020204" pitchFamily="34" charset="-122"/>
                <a:ea typeface="微软雅黑" panose="020B0503020204020204" pitchFamily="34" charset="-122"/>
              </a:rPr>
              <a:t>标准化代码：</a:t>
            </a:r>
          </a:p>
          <a:p>
            <a:endParaRPr lang="en-US" altLang="zh-CN" sz="2400" dirty="0" smtClean="0">
              <a:latin typeface="微软雅黑" panose="020B0503020204020204" pitchFamily="34" charset="-122"/>
              <a:ea typeface="微软雅黑" panose="020B0503020204020204" pitchFamily="34" charset="-122"/>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7261" y="3239977"/>
            <a:ext cx="7327035" cy="2144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9153" y="3370605"/>
            <a:ext cx="3535546" cy="18835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882738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987537"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11.3 </a:t>
            </a:r>
            <a:r>
              <a:rPr lang="zh-CN" altLang="en-US" sz="6000" b="1" dirty="0">
                <a:latin typeface="微软雅黑" panose="020B0503020204020204" pitchFamily="34" charset="-122"/>
                <a:ea typeface="微软雅黑" panose="020B0503020204020204" pitchFamily="34" charset="-122"/>
              </a:rPr>
              <a:t>数据标准化</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154984"/>
          </a:xfrm>
          <a:prstGeom prst="rect">
            <a:avLst/>
          </a:prstGeom>
        </p:spPr>
        <p:txBody>
          <a:bodyPr wrap="square">
            <a:spAutoFit/>
          </a:bodyPr>
          <a:lstStyle/>
          <a:p>
            <a:r>
              <a:rPr lang="zh-CN" altLang="en-US" sz="2400" b="1" dirty="0" smtClean="0">
                <a:latin typeface="微软雅黑" panose="020B0503020204020204" pitchFamily="34" charset="-122"/>
                <a:ea typeface="微软雅黑" panose="020B0503020204020204" pitchFamily="34" charset="-122"/>
              </a:rPr>
              <a:t>注意点：</a:t>
            </a:r>
            <a:endParaRPr lang="en-US" altLang="zh-CN" sz="2400" b="1"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对于</a:t>
            </a:r>
            <a:r>
              <a:rPr lang="zh-CN" altLang="en-US" sz="2400" dirty="0">
                <a:latin typeface="微软雅黑" panose="020B0503020204020204" pitchFamily="34" charset="-122"/>
                <a:ea typeface="微软雅黑" panose="020B0503020204020204" pitchFamily="34" charset="-122"/>
              </a:rPr>
              <a:t>树模型而言，则无需做归一化处理，因为数值缩放不影响分裂点位置，对树模型的结构不造成影响（有遗忘的可以回顾</a:t>
            </a:r>
            <a:r>
              <a:rPr lang="en-US" altLang="zh-CN" sz="2400" dirty="0">
                <a:latin typeface="微软雅黑" panose="020B0503020204020204" pitchFamily="34" charset="-122"/>
                <a:ea typeface="微软雅黑" panose="020B0503020204020204" pitchFamily="34" charset="-122"/>
              </a:rPr>
              <a:t>5.1.2</a:t>
            </a:r>
            <a:r>
              <a:rPr lang="zh-CN" altLang="en-US" sz="2400" dirty="0">
                <a:latin typeface="微软雅黑" panose="020B0503020204020204" pitchFamily="34" charset="-122"/>
                <a:ea typeface="微软雅黑" panose="020B0503020204020204" pitchFamily="34" charset="-122"/>
              </a:rPr>
              <a:t>节决策树的建树依据）。因此决策树模型，以及基于决策树模型的随机森林模型、</a:t>
            </a:r>
            <a:r>
              <a:rPr lang="en-US" altLang="zh-CN" sz="2400" dirty="0" err="1">
                <a:latin typeface="微软雅黑" panose="020B0503020204020204" pitchFamily="34" charset="-122"/>
                <a:ea typeface="微软雅黑" panose="020B0503020204020204" pitchFamily="34" charset="-122"/>
              </a:rPr>
              <a:t>Adaboost</a:t>
            </a:r>
            <a:r>
              <a:rPr lang="zh-CN" altLang="en-US" sz="2400" dirty="0">
                <a:latin typeface="微软雅黑" panose="020B0503020204020204" pitchFamily="34" charset="-122"/>
                <a:ea typeface="微软雅黑" panose="020B0503020204020204" pitchFamily="34" charset="-122"/>
              </a:rPr>
              <a:t>模型、</a:t>
            </a:r>
            <a:r>
              <a:rPr lang="en-US" altLang="zh-CN" sz="2400" dirty="0">
                <a:latin typeface="微软雅黑" panose="020B0503020204020204" pitchFamily="34" charset="-122"/>
                <a:ea typeface="微软雅黑" panose="020B0503020204020204" pitchFamily="34" charset="-122"/>
              </a:rPr>
              <a:t>GBDT</a:t>
            </a:r>
            <a:r>
              <a:rPr lang="zh-CN" altLang="en-US" sz="2400" dirty="0">
                <a:latin typeface="微软雅黑" panose="020B0503020204020204" pitchFamily="34" charset="-122"/>
                <a:ea typeface="微软雅黑" panose="020B0503020204020204" pitchFamily="34" charset="-122"/>
              </a:rPr>
              <a:t>模型、</a:t>
            </a:r>
            <a:r>
              <a:rPr lang="en-US" altLang="zh-CN" sz="2400" dirty="0" err="1">
                <a:latin typeface="微软雅黑" panose="020B0503020204020204" pitchFamily="34" charset="-122"/>
                <a:ea typeface="微软雅黑" panose="020B0503020204020204" pitchFamily="34" charset="-122"/>
              </a:rPr>
              <a:t>Xgboost</a:t>
            </a:r>
            <a:r>
              <a:rPr lang="zh-CN" altLang="en-US" sz="2400" dirty="0">
                <a:latin typeface="微软雅黑" panose="020B0503020204020204" pitchFamily="34" charset="-122"/>
                <a:ea typeface="微软雅黑" panose="020B0503020204020204" pitchFamily="34" charset="-122"/>
              </a:rPr>
              <a:t>模型、</a:t>
            </a:r>
            <a:r>
              <a:rPr lang="en-US" altLang="zh-CN" sz="2400" dirty="0" err="1">
                <a:latin typeface="微软雅黑" panose="020B0503020204020204" pitchFamily="34" charset="-122"/>
                <a:ea typeface="微软雅黑" panose="020B0503020204020204" pitchFamily="34" charset="-122"/>
              </a:rPr>
              <a:t>LightGBM</a:t>
            </a:r>
            <a:r>
              <a:rPr lang="zh-CN" altLang="en-US" sz="2400" dirty="0">
                <a:latin typeface="微软雅黑" panose="020B0503020204020204" pitchFamily="34" charset="-122"/>
                <a:ea typeface="微软雅黑" panose="020B0503020204020204" pitchFamily="34" charset="-122"/>
              </a:rPr>
              <a:t>模型通常都不需要进行数据归一化处理，因为它们不关心变量的值，而是关心变量的分布情况</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endParaRPr lang="en-US" altLang="zh-CN" sz="2400" dirty="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smtClean="0">
                <a:latin typeface="微软雅黑" panose="020B0503020204020204" pitchFamily="34" charset="-122"/>
                <a:ea typeface="微软雅黑" panose="020B0503020204020204" pitchFamily="34" charset="-122"/>
              </a:rPr>
              <a:t>有时你</a:t>
            </a:r>
            <a:r>
              <a:rPr lang="zh-CN" altLang="en-US" sz="2400" dirty="0">
                <a:latin typeface="微软雅黑" panose="020B0503020204020204" pitchFamily="34" charset="-122"/>
                <a:ea typeface="微软雅黑" panose="020B0503020204020204" pitchFamily="34" charset="-122"/>
              </a:rPr>
              <a:t>不知道是否要做归一化，那么可以归一化试试看（也就</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行代码的事），看看模型预测准确度是否有提升，如果提升较明显的话则推荐使用归一化处理方式，笔者验证过（</a:t>
            </a:r>
            <a:r>
              <a:rPr lang="en-US" altLang="zh-CN" sz="2400" dirty="0">
                <a:latin typeface="微软雅黑" panose="020B0503020204020204" pitchFamily="34" charset="-122"/>
                <a:ea typeface="微软雅黑" panose="020B0503020204020204" pitchFamily="34" charset="-122"/>
              </a:rPr>
              <a:t>10.3.4</a:t>
            </a:r>
            <a:r>
              <a:rPr lang="zh-CN" altLang="en-US" sz="2400" dirty="0">
                <a:latin typeface="微软雅黑" panose="020B0503020204020204" pitchFamily="34" charset="-122"/>
                <a:ea typeface="微软雅黑" panose="020B0503020204020204" pitchFamily="34" charset="-122"/>
              </a:rPr>
              <a:t>小节补充知识点有演示），在树模型相关的机器学习模型中，进行数据归一化对预测结果不会产生影</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69924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11.4 </a:t>
            </a:r>
            <a:r>
              <a:rPr lang="zh-CN" altLang="en-US" sz="6000" b="1" dirty="0">
                <a:latin typeface="微软雅黑" panose="020B0503020204020204" pitchFamily="34" charset="-122"/>
                <a:ea typeface="微软雅黑" panose="020B0503020204020204" pitchFamily="34" charset="-122"/>
              </a:rPr>
              <a:t>数据分箱</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实际应用中等宽分箱应用相对较多，下面便讲解如何在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中根据年龄进行等宽分箱</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9229" y="3531840"/>
            <a:ext cx="7540894" cy="1377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9005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11.4 </a:t>
            </a:r>
            <a:r>
              <a:rPr lang="zh-CN" altLang="en-US" sz="6000" b="1" dirty="0">
                <a:latin typeface="微软雅黑" panose="020B0503020204020204" pitchFamily="34" charset="-122"/>
                <a:ea typeface="微软雅黑" panose="020B0503020204020204" pitchFamily="34" charset="-122"/>
              </a:rPr>
              <a:t>数据分箱</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此时的</a:t>
            </a:r>
            <a:r>
              <a:rPr lang="en-US" altLang="zh-CN" sz="2400" dirty="0" err="1">
                <a:latin typeface="微软雅黑" panose="020B0503020204020204" pitchFamily="34" charset="-122"/>
                <a:ea typeface="微软雅黑" panose="020B0503020204020204" pitchFamily="34" charset="-122"/>
              </a:rPr>
              <a:t>data_cut</a:t>
            </a:r>
            <a:r>
              <a:rPr lang="zh-CN" altLang="en-US" sz="2400" dirty="0">
                <a:latin typeface="微软雅黑" panose="020B0503020204020204" pitchFamily="34" charset="-122"/>
                <a:ea typeface="微软雅黑" panose="020B0503020204020204" pitchFamily="34" charset="-122"/>
              </a:rPr>
              <a:t>如下所示</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0436" y="3005082"/>
            <a:ext cx="2678479" cy="2854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7683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102232" y="540824"/>
            <a:ext cx="5214889"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11.4 </a:t>
            </a:r>
            <a:r>
              <a:rPr lang="zh-CN" altLang="en-US" sz="6000" b="1" dirty="0">
                <a:latin typeface="微软雅黑" panose="020B0503020204020204" pitchFamily="34" charset="-122"/>
                <a:ea typeface="微软雅黑" panose="020B0503020204020204" pitchFamily="34" charset="-122"/>
              </a:rPr>
              <a:t>数据分箱</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938992"/>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groupby</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函数进行分组，</a:t>
            </a:r>
            <a:r>
              <a:rPr lang="en-US" altLang="zh-CN" sz="2400" dirty="0">
                <a:latin typeface="微软雅黑" panose="020B0503020204020204" pitchFamily="34" charset="-122"/>
                <a:ea typeface="微软雅黑" panose="020B0503020204020204" pitchFamily="34" charset="-122"/>
              </a:rPr>
              <a:t>count()</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进行</a:t>
            </a:r>
            <a:r>
              <a:rPr lang="zh-CN" altLang="en-US" sz="2400" dirty="0">
                <a:latin typeface="微软雅黑" panose="020B0503020204020204" pitchFamily="34" charset="-122"/>
                <a:ea typeface="微软雅黑" panose="020B0503020204020204" pitchFamily="34" charset="-122"/>
              </a:rPr>
              <a:t>计数可以获取每个分箱中的样本数目，代码如下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其打印结果如下所示：</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9899" y="2837693"/>
            <a:ext cx="4779553" cy="5586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6642" y="3978640"/>
            <a:ext cx="2558716" cy="1522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983301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785652"/>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有的时候我们可能会获得</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多个候选自变量，通常不会直接把</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个变量直接放到模型中去进行拟合训练，而是会从这</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个自变量中挑选一些出来，然后放进模型，构成入模变量列表</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挑选入模变量需要考虑很多因素，比如：变量的预测能力，变量的简单性（容易生成和使用），变量的可解释性等。其中最主要的衡量标准是变量的预测</a:t>
            </a:r>
            <a:r>
              <a:rPr lang="zh-CN" altLang="en-US" sz="2400" dirty="0" smtClean="0">
                <a:latin typeface="微软雅黑" panose="020B0503020204020204" pitchFamily="34" charset="-122"/>
                <a:ea typeface="微软雅黑" panose="020B0503020204020204" pitchFamily="34" charset="-122"/>
              </a:rPr>
              <a:t>能力。</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值的计算是以</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值为基础的。要对一个变量进行</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值计算，需要首先把这个变量进行分箱处理。分箱的相关处理见上一小节</a:t>
            </a:r>
            <a:r>
              <a:rPr lang="en-US" altLang="zh-CN" sz="2400" dirty="0">
                <a:latin typeface="微软雅黑" panose="020B0503020204020204" pitchFamily="34" charset="-122"/>
                <a:ea typeface="微软雅黑" panose="020B0503020204020204" pitchFamily="34" charset="-122"/>
              </a:rPr>
              <a:t>11.4</a:t>
            </a:r>
            <a:r>
              <a:rPr lang="zh-CN" altLang="en-US" sz="2400" dirty="0">
                <a:latin typeface="微软雅黑" panose="020B0503020204020204" pitchFamily="34" charset="-122"/>
                <a:ea typeface="微软雅黑" panose="020B0503020204020204" pitchFamily="34" charset="-122"/>
              </a:rPr>
              <a:t>节相关知识点。</a:t>
            </a:r>
          </a:p>
        </p:txBody>
      </p:sp>
    </p:spTree>
    <p:extLst>
      <p:ext uri="{BB962C8B-B14F-4D97-AF65-F5344CB8AC3E}">
        <p14:creationId xmlns:p14="http://schemas.microsoft.com/office/powerpoint/2010/main" val="30094454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4936351"/>
              </a:xfrm>
              <a:prstGeom prst="rect">
                <a:avLst/>
              </a:prstGeom>
            </p:spPr>
            <p:txBody>
              <a:bodyPr wrap="square">
                <a:spAutoFit/>
              </a:bodyPr>
              <a:lstStyle/>
              <a:p>
                <a:pPr marL="457200" indent="-457200">
                  <a:buAutoNum type="arabicParenBoth"/>
                </a:pPr>
                <a:r>
                  <a:rPr lang="en-US" altLang="zh-CN" sz="2400" b="1" dirty="0" smtClean="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的全称是“</a:t>
                </a:r>
                <a:r>
                  <a:rPr lang="en-US" altLang="zh-CN" sz="2400" dirty="0">
                    <a:latin typeface="微软雅黑" panose="020B0503020204020204" pitchFamily="34" charset="-122"/>
                    <a:ea typeface="微软雅黑" panose="020B0503020204020204" pitchFamily="34" charset="-122"/>
                  </a:rPr>
                  <a:t>Weight of Evidence”</a:t>
                </a:r>
                <a:r>
                  <a:rPr lang="zh-CN" altLang="en-US" sz="2400" dirty="0">
                    <a:latin typeface="微软雅黑" panose="020B0503020204020204" pitchFamily="34" charset="-122"/>
                    <a:ea typeface="微软雅黑" panose="020B0503020204020204" pitchFamily="34" charset="-122"/>
                  </a:rPr>
                  <a:t>，即证据权重，其反映了某一特征的特征区分度，要计算一个变量的</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值，需要首先把这个变量进行</a:t>
                </a:r>
                <a:r>
                  <a:rPr lang="en-US" altLang="zh-CN" sz="2400" dirty="0">
                    <a:latin typeface="微软雅黑" panose="020B0503020204020204" pitchFamily="34" charset="-122"/>
                    <a:ea typeface="微软雅黑" panose="020B0503020204020204" pitchFamily="34" charset="-122"/>
                  </a:rPr>
                  <a:t>11.4</a:t>
                </a:r>
                <a:r>
                  <a:rPr lang="zh-CN" altLang="en-US" sz="2400" dirty="0">
                    <a:latin typeface="微软雅黑" panose="020B0503020204020204" pitchFamily="34" charset="-122"/>
                    <a:ea typeface="微软雅黑" panose="020B0503020204020204" pitchFamily="34" charset="-122"/>
                  </a:rPr>
                  <a:t>节提到的分箱处理。分箱后，对于第</a:t>
                </a:r>
                <a:r>
                  <a:rPr lang="en-US" altLang="zh-CN" sz="2400" dirty="0" err="1">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组分箱内的数据，该分箱中的</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值的计算公式如下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𝑊𝑂</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𝐸</m:t>
                          </m:r>
                        </m:e>
                        <m:sub>
                          <m:r>
                            <a:rPr lang="en-US" altLang="zh-CN" sz="2400" b="0" i="1" smtClean="0">
                              <a:latin typeface="Cambria Math"/>
                              <a:ea typeface="微软雅黑" panose="020B0503020204020204" pitchFamily="34" charset="-122"/>
                            </a:rPr>
                            <m:t>𝑖</m:t>
                          </m:r>
                        </m:sub>
                      </m:sSub>
                      <m:r>
                        <a:rPr lang="en-US" altLang="zh-CN" sz="2400" b="0" i="1" smtClean="0">
                          <a:latin typeface="Cambria Math"/>
                          <a:ea typeface="微软雅黑" panose="020B0503020204020204" pitchFamily="34" charset="-122"/>
                        </a:rPr>
                        <m:t>=</m:t>
                      </m:r>
                      <m:func>
                        <m:funcPr>
                          <m:ctrlPr>
                            <a:rPr lang="en-US" altLang="zh-CN" sz="2400" b="0" i="1" smtClean="0">
                              <a:latin typeface="Cambria Math"/>
                              <a:ea typeface="微软雅黑" panose="020B0503020204020204" pitchFamily="34" charset="-122"/>
                            </a:rPr>
                          </m:ctrlPr>
                        </m:funcPr>
                        <m:fName>
                          <m:r>
                            <m:rPr>
                              <m:sty m:val="p"/>
                            </m:rPr>
                            <a:rPr lang="en-US" altLang="zh-CN" sz="2400" b="0" i="0" smtClean="0">
                              <a:latin typeface="Cambria Math"/>
                              <a:ea typeface="微软雅黑" panose="020B0503020204020204" pitchFamily="34" charset="-122"/>
                            </a:rPr>
                            <m:t>ln</m:t>
                          </m:r>
                        </m:fName>
                        <m:e>
                          <m:d>
                            <m:dPr>
                              <m:ctrlPr>
                                <a:rPr lang="en-US" altLang="zh-CN" sz="2400" b="0" i="1" smtClean="0">
                                  <a:latin typeface="Cambria Math"/>
                                  <a:ea typeface="微软雅黑" panose="020B0503020204020204" pitchFamily="34" charset="-122"/>
                                </a:rPr>
                              </m:ctrlPr>
                            </m:dPr>
                            <m:e>
                              <m:f>
                                <m:fPr>
                                  <m:ctrlPr>
                                    <a:rPr lang="en-US" altLang="zh-CN" sz="2400" b="0" i="1" smtClean="0">
                                      <a:latin typeface="Cambria Math"/>
                                      <a:ea typeface="微软雅黑" panose="020B0503020204020204" pitchFamily="34" charset="-122"/>
                                    </a:rPr>
                                  </m:ctrlPr>
                                </m:fPr>
                                <m:num>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sub>
                                  </m:sSub>
                                </m:num>
                                <m:den>
                                  <m:sSub>
                                    <m:sSubPr>
                                      <m:ctrlPr>
                                        <a:rPr lang="en-US" altLang="zh-CN" sz="2400" b="0" i="1" smtClean="0">
                                          <a:latin typeface="Cambria Math"/>
                                          <a:ea typeface="微软雅黑" panose="020B0503020204020204" pitchFamily="34" charset="-122"/>
                                        </a:rPr>
                                      </m:ctrlPr>
                                    </m:sSubPr>
                                    <m:e>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r>
                                            <a:rPr lang="en-US" altLang="zh-CN" sz="2400" b="0" i="1" smtClean="0">
                                              <a:latin typeface="Cambria Math"/>
                                              <a:ea typeface="微软雅黑" panose="020B0503020204020204" pitchFamily="34" charset="-122"/>
                                            </a:rPr>
                                            <m:t>𝑛</m:t>
                                          </m:r>
                                        </m:sub>
                                      </m:sSub>
                                    </m:e>
                                    <m:sub>
                                      <m:r>
                                        <a:rPr lang="en-US" altLang="zh-CN" sz="2400" b="0" i="1" smtClean="0">
                                          <a:latin typeface="Cambria Math"/>
                                          <a:ea typeface="微软雅黑" panose="020B0503020204020204" pitchFamily="34" charset="-122"/>
                                        </a:rPr>
                                        <m:t>𝑖</m:t>
                                      </m:r>
                                    </m:sub>
                                  </m:sSub>
                                </m:den>
                              </m:f>
                            </m:e>
                          </m:d>
                          <m:r>
                            <a:rPr lang="en-US" altLang="zh-CN" sz="2400" b="0" i="1" smtClean="0">
                              <a:latin typeface="Cambria Math"/>
                              <a:ea typeface="微软雅黑" panose="020B0503020204020204" pitchFamily="34" charset="-122"/>
                            </a:rPr>
                            <m:t>=</m:t>
                          </m:r>
                          <m:r>
                            <m:rPr>
                              <m:sty m:val="p"/>
                            </m:rPr>
                            <a:rPr lang="en-US" altLang="zh-CN" sz="2400" b="0" i="0" smtClean="0">
                              <a:latin typeface="Cambria Math"/>
                              <a:ea typeface="微软雅黑" panose="020B0503020204020204" pitchFamily="34" charset="-122"/>
                            </a:rPr>
                            <m:t>ln</m:t>
                          </m:r>
                          <m:r>
                            <a:rPr lang="en-US" altLang="zh-CN" sz="2400" b="0" i="1" smtClean="0">
                              <a:latin typeface="Cambria Math"/>
                              <a:ea typeface="微软雅黑" panose="020B0503020204020204" pitchFamily="34" charset="-122"/>
                            </a:rPr>
                            <m:t>⁡(</m:t>
                          </m:r>
                        </m:e>
                      </m:func>
                      <m:f>
                        <m:fPr>
                          <m:ctrlPr>
                            <a:rPr lang="en-US" altLang="zh-CN" sz="2400" b="0" i="1" smtClean="0">
                              <a:latin typeface="Cambria Math"/>
                              <a:ea typeface="微软雅黑" panose="020B0503020204020204" pitchFamily="34" charset="-122"/>
                            </a:rPr>
                          </m:ctrlPr>
                        </m:fPr>
                        <m:num>
                          <m:f>
                            <m:fPr>
                              <m:ctrlPr>
                                <a:rPr lang="en-US" altLang="zh-CN" sz="2400" i="1">
                                  <a:latin typeface="Cambria Math"/>
                                  <a:ea typeface="微软雅黑" panose="020B0503020204020204" pitchFamily="34" charset="-122"/>
                                </a:rPr>
                              </m:ctrlPr>
                            </m:fPr>
                            <m:num>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num>
                            <m:den>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𝑇</m:t>
                                  </m:r>
                                </m:sub>
                              </m:sSub>
                            </m:den>
                          </m:f>
                        </m:num>
                        <m:den>
                          <m:f>
                            <m:fPr>
                              <m:ctrlPr>
                                <a:rPr lang="en-US" altLang="zh-CN" sz="2400" i="1">
                                  <a:latin typeface="Cambria Math"/>
                                  <a:ea typeface="微软雅黑" panose="020B0503020204020204" pitchFamily="34" charset="-122"/>
                                </a:rPr>
                              </m:ctrlPr>
                            </m:fPr>
                            <m:num>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𝑖</m:t>
                                  </m:r>
                                </m:sub>
                              </m:sSub>
                            </m:num>
                            <m:den>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𝑇</m:t>
                                  </m:r>
                                </m:sub>
                              </m:sSub>
                            </m:den>
                          </m:f>
                        </m:den>
                      </m:f>
                      <m:r>
                        <a:rPr lang="en-US" altLang="zh-CN" sz="2400" b="0" i="0" smtClean="0">
                          <a:latin typeface="Cambria Math"/>
                          <a:ea typeface="微软雅黑" panose="020B0503020204020204" pitchFamily="34" charset="-122"/>
                        </a:rPr>
                        <m:t>) </m:t>
                      </m:r>
                    </m:oMath>
                  </m:oMathPara>
                </a14:m>
                <a:endParaRPr lang="en-US" altLang="zh-CN" sz="2400" b="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其中：</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𝑇</m:t>
                              </m:r>
                            </m:sub>
                          </m:sSub>
                        </m:den>
                      </m:f>
                    </m:oMath>
                  </m:oMathPara>
                </a14:m>
                <a:endParaRPr lang="en-US" altLang="zh-CN" sz="2400" b="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b="0" i="1" smtClean="0">
                                  <a:latin typeface="Cambria Math"/>
                                  <a:ea typeface="微软雅黑" panose="020B0503020204020204" pitchFamily="34" charset="-122"/>
                                </a:rPr>
                                <m:t>𝑖</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b="0" i="1" smtClean="0">
                                  <a:latin typeface="Cambria Math"/>
                                  <a:ea typeface="微软雅黑" panose="020B0503020204020204" pitchFamily="34" charset="-122"/>
                                </a:rPr>
                                <m:t>𝑇</m:t>
                              </m:r>
                            </m:sub>
                          </m:sSub>
                        </m:den>
                      </m:f>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4936351"/>
              </a:xfrm>
              <a:prstGeom prst="rect">
                <a:avLst/>
              </a:prstGeom>
              <a:blipFill rotWithShape="1">
                <a:blip r:embed="rId2"/>
                <a:stretch>
                  <a:fillRect l="-1016" t="-1731" r="-3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61777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4598375"/>
              </a:xfrm>
              <a:prstGeom prst="rect">
                <a:avLst/>
              </a:prstGeom>
            </p:spPr>
            <p:txBody>
              <a:bodyPr wrap="square">
                <a:spAutoFit/>
              </a:bodyPr>
              <a:lstStyle/>
              <a:p>
                <a:pPr marL="457200" indent="-457200">
                  <a:buAutoNum type="arabicParenBoth"/>
                </a:pPr>
                <a:r>
                  <a:rPr lang="en-US" altLang="zh-CN" sz="2400" b="1" dirty="0" smtClean="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以客户违约预测模型（预测客户是否会违约）为例来解释下各个字母的含义：</a:t>
                </a: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𝑝</m:t>
                        </m:r>
                      </m:e>
                      <m: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即为是第</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组分箱中违约客户（即模型中目标变量标签取值为“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的个体）占整个数据中所有违约客户的比例，</a:t>
                </a:r>
              </a:p>
              <a:p>
                <a:pPr marL="342900" indent="-342900">
                  <a:buFont typeface="Arial" panose="020B0604020202020204" pitchFamily="34" charset="0"/>
                  <a:buChar char="•"/>
                </a:pPr>
                <a14:m>
                  <m:oMath xmlns:m="http://schemas.openxmlformats.org/officeDocument/2006/math">
                    <m:sSub>
                      <m:sSubPr>
                        <m:ctrlPr>
                          <a:rPr lang="en-US" altLang="zh-CN" sz="2400" i="1">
                            <a:latin typeface="Cambria Math"/>
                            <a:ea typeface="微软雅黑" panose="020B0503020204020204" pitchFamily="34" charset="-122"/>
                          </a:rPr>
                        </m:ctrlPr>
                      </m:sSubPr>
                      <m:e>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𝑝</m:t>
                            </m:r>
                          </m:e>
                          <m:sub>
                            <m:r>
                              <a:rPr lang="en-US" altLang="zh-CN" sz="2400" i="1">
                                <a:latin typeface="Cambria Math"/>
                                <a:ea typeface="微软雅黑" panose="020B0503020204020204" pitchFamily="34" charset="-122"/>
                              </a:rPr>
                              <m:t>𝑛</m:t>
                            </m:r>
                          </m:sub>
                        </m:sSub>
                      </m:e>
                      <m:sub>
                        <m:r>
                          <a:rPr lang="en-US" altLang="zh-CN" sz="2400" i="1">
                            <a:latin typeface="Cambria Math"/>
                            <a:ea typeface="微软雅黑" panose="020B0503020204020204" pitchFamily="34" charset="-122"/>
                          </a:rPr>
                          <m:t>𝑖</m:t>
                        </m:r>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是第</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组分箱中未违约客户（即模型中目标变量标签取值为“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的个体）占整个数据中所有未违约客户的比例，</a:t>
                </a:r>
              </a:p>
              <a:p>
                <a:pPr marL="342900" indent="-342900">
                  <a:buFont typeface="Arial" panose="020B0604020202020204" pitchFamily="34" charset="0"/>
                  <a:buChar char="•"/>
                </a:pP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是第</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组分箱中违约客户的数量，</a:t>
                </a:r>
              </a:p>
              <a:p>
                <a:pPr marL="342900" indent="-342900">
                  <a:buFont typeface="Arial" panose="020B0604020202020204" pitchFamily="34" charset="0"/>
                  <a:buChar char="•"/>
                </a:pP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𝑇</m:t>
                        </m:r>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是整个样本中所有违约客户的数量，</a:t>
                </a:r>
              </a:p>
              <a:p>
                <a:pPr marL="342900" indent="-342900">
                  <a:buFont typeface="Arial" panose="020B0604020202020204" pitchFamily="34" charset="0"/>
                  <a:buChar char="•"/>
                </a:pP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𝑖</m:t>
                        </m:r>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是第</a:t>
                </a:r>
                <a:r>
                  <a:rPr lang="en-US" altLang="zh-CN" sz="2400" dirty="0">
                    <a:latin typeface="微软雅黑" panose="020B0503020204020204" pitchFamily="34" charset="-122"/>
                    <a:ea typeface="微软雅黑" panose="020B0503020204020204" pitchFamily="34" charset="-122"/>
                  </a:rPr>
                  <a:t>i</a:t>
                </a:r>
                <a:r>
                  <a:rPr lang="zh-CN" altLang="en-US" sz="2400" dirty="0">
                    <a:latin typeface="微软雅黑" panose="020B0503020204020204" pitchFamily="34" charset="-122"/>
                    <a:ea typeface="微软雅黑" panose="020B0503020204020204" pitchFamily="34" charset="-122"/>
                  </a:rPr>
                  <a:t>组分箱中未违约客户的数量，</a:t>
                </a:r>
              </a:p>
              <a:p>
                <a:pPr marL="342900" indent="-342900">
                  <a:buFont typeface="Arial" panose="020B0604020202020204" pitchFamily="34" charset="0"/>
                  <a:buChar char="•"/>
                </a:pPr>
                <a14:m>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𝑇</m:t>
                        </m:r>
                      </m:sub>
                    </m:sSub>
                  </m:oMath>
                </a14:m>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是整个样本中所有未违约客户的数量。</a:t>
                </a:r>
              </a:p>
              <a:p>
                <a:endParaRPr lang="zh-CN" altLang="en-US"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4598375"/>
              </a:xfrm>
              <a:prstGeom prst="rect">
                <a:avLst/>
              </a:prstGeom>
              <a:blipFill rotWithShape="1">
                <a:blip r:embed="rId2"/>
                <a:stretch>
                  <a:fillRect l="-1016" t="-1857" r="-36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9266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67216" y="2039648"/>
            <a:ext cx="9936213"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哑变量也叫虚拟变量，构造取值为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的变量，上面提到的将性别中的“男”和“女”换成数字“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就是哑变量最经典的应用，而在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中我们通常利用</a:t>
            </a:r>
            <a:r>
              <a:rPr lang="en-US" altLang="zh-CN" sz="2400" dirty="0" err="1">
                <a:latin typeface="微软雅黑" panose="020B0503020204020204" pitchFamily="34" charset="-122"/>
                <a:ea typeface="微软雅黑" panose="020B0503020204020204" pitchFamily="34" charset="-122"/>
              </a:rPr>
              <a:t>get_dummies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函数来进行哑变量处理，它不仅可以处理“男”和“女”这种简单的只有两个分类的问题，还可以解决含有多个分类</a:t>
            </a:r>
            <a:r>
              <a:rPr lang="zh-CN" altLang="en-US" sz="2400" dirty="0" smtClean="0">
                <a:latin typeface="微软雅黑" panose="020B0503020204020204" pitchFamily="34" charset="-122"/>
                <a:ea typeface="微软雅黑" panose="020B0503020204020204" pitchFamily="34" charset="-122"/>
              </a:rPr>
              <a:t>问题</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72006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4172809"/>
              </a:xfrm>
              <a:prstGeom prst="rect">
                <a:avLst/>
              </a:prstGeom>
            </p:spPr>
            <p:txBody>
              <a:bodyPr wrap="square">
                <a:spAutoFit/>
              </a:bodyPr>
              <a:lstStyle/>
              <a:p>
                <a:pPr marL="457200" indent="-457200">
                  <a:buAutoNum type="arabicParenBoth"/>
                </a:pPr>
                <a:r>
                  <a:rPr lang="en-US" altLang="zh-CN" sz="2400" b="1" dirty="0" smtClean="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定义</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举个例子，倘若整体样本中共有</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个违约客户（），</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个未违约客户（），然后根据“年龄”这一特征变量将整体数据分成了</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个箱子，其中第一个箱子里有</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个违约客户，</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个未违约客户</a:t>
                </a:r>
                <a:r>
                  <a:rPr lang="en-US" altLang="zh-CN" sz="2400" dirty="0" smtClean="0">
                    <a:latin typeface="微软雅黑" panose="020B0503020204020204" pitchFamily="34" charset="-122"/>
                    <a:ea typeface="微软雅黑" panose="020B0503020204020204" pitchFamily="34" charset="-122"/>
                  </a:rPr>
                  <a:t>:</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2</m:t>
                          </m:r>
                        </m:num>
                        <m:den>
                          <m:r>
                            <a:rPr lang="en-US" altLang="zh-CN" sz="2400" b="0" i="1" smtClean="0">
                              <a:latin typeface="Cambria Math"/>
                              <a:ea typeface="微软雅黑" panose="020B0503020204020204" pitchFamily="34" charset="-122"/>
                            </a:rPr>
                            <m:t>10</m:t>
                          </m:r>
                        </m:den>
                      </m:f>
                    </m:oMath>
                  </m:oMathPara>
                </a14:m>
                <a:endParaRPr lang="en-US" altLang="zh-CN" sz="2400" b="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i="1">
                              <a:latin typeface="Cambria Math"/>
                              <a:ea typeface="微软雅黑" panose="020B0503020204020204" pitchFamily="34" charset="-122"/>
                            </a:rPr>
                            <m:t>2</m:t>
                          </m:r>
                        </m:num>
                        <m:den>
                          <m:r>
                            <a:rPr lang="en-US" altLang="zh-CN" sz="2400" i="1">
                              <a:latin typeface="Cambria Math"/>
                              <a:ea typeface="微软雅黑" panose="020B0503020204020204" pitchFamily="34" charset="-122"/>
                            </a:rPr>
                            <m:t>10</m:t>
                          </m:r>
                        </m:den>
                      </m:f>
                    </m:oMath>
                  </m:oMathPara>
                </a14:m>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a:latin typeface="Cambria Math"/>
                          <a:ea typeface="微软雅黑" panose="020B0503020204020204" pitchFamily="34" charset="-122"/>
                        </a:rPr>
                        <m:t>𝑊𝑂</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𝐸</m:t>
                          </m:r>
                        </m:e>
                        <m:sub>
                          <m:r>
                            <a:rPr lang="en-US" altLang="zh-CN" sz="2400" i="1">
                              <a:latin typeface="Cambria Math"/>
                              <a:ea typeface="微软雅黑" panose="020B0503020204020204" pitchFamily="34" charset="-122"/>
                            </a:rPr>
                            <m:t>𝑖</m:t>
                          </m:r>
                        </m:sub>
                      </m:sSub>
                      <m:r>
                        <a:rPr lang="en-US" altLang="zh-CN" sz="2400" i="1">
                          <a:latin typeface="Cambria Math"/>
                          <a:ea typeface="微软雅黑" panose="020B0503020204020204" pitchFamily="34" charset="-122"/>
                        </a:rPr>
                        <m:t>=</m:t>
                      </m:r>
                      <m:func>
                        <m:funcPr>
                          <m:ctrlPr>
                            <a:rPr lang="en-US" altLang="zh-CN" sz="2400" i="1">
                              <a:latin typeface="Cambria Math"/>
                              <a:ea typeface="微软雅黑" panose="020B0503020204020204" pitchFamily="34" charset="-122"/>
                            </a:rPr>
                          </m:ctrlPr>
                        </m:funcPr>
                        <m:fName>
                          <m:r>
                            <m:rPr>
                              <m:sty m:val="p"/>
                            </m:rPr>
                            <a:rPr lang="en-US" altLang="zh-CN" sz="2400">
                              <a:latin typeface="Cambria Math"/>
                              <a:ea typeface="微软雅黑" panose="020B0503020204020204" pitchFamily="34" charset="-122"/>
                            </a:rPr>
                            <m:t>ln</m:t>
                          </m:r>
                        </m:fName>
                        <m:e>
                          <m:d>
                            <m:dPr>
                              <m:ctrlPr>
                                <a:rPr lang="en-US" altLang="zh-CN" sz="2400" i="1">
                                  <a:latin typeface="Cambria Math"/>
                                  <a:ea typeface="微软雅黑" panose="020B0503020204020204" pitchFamily="34" charset="-122"/>
                                </a:rPr>
                              </m:ctrlPr>
                            </m:dPr>
                            <m:e>
                              <m:f>
                                <m:fPr>
                                  <m:ctrlPr>
                                    <a:rPr lang="en-US" altLang="zh-CN" sz="2400" i="1">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0.2</m:t>
                                  </m:r>
                                </m:num>
                                <m:den>
                                  <m:r>
                                    <a:rPr lang="en-US" altLang="zh-CN" sz="2400" b="0" i="1" smtClean="0">
                                      <a:latin typeface="Cambria Math"/>
                                      <a:ea typeface="微软雅黑" panose="020B0503020204020204" pitchFamily="34" charset="-122"/>
                                    </a:rPr>
                                    <m:t>0.2</m:t>
                                  </m:r>
                                </m:den>
                              </m:f>
                            </m:e>
                          </m:d>
                          <m:r>
                            <a:rPr lang="en-US" altLang="zh-CN" sz="2400" b="0" i="1" smtClean="0">
                              <a:latin typeface="Cambria Math"/>
                              <a:ea typeface="微软雅黑" panose="020B0503020204020204" pitchFamily="34" charset="-122"/>
                            </a:rPr>
                            <m:t>=0</m:t>
                          </m:r>
                        </m:e>
                      </m:func>
                    </m:oMath>
                  </m:oMathPara>
                </a14:m>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4172809"/>
              </a:xfrm>
              <a:prstGeom prst="rect">
                <a:avLst/>
              </a:prstGeom>
              <a:blipFill rotWithShape="1">
                <a:blip r:embed="rId2"/>
                <a:stretch>
                  <a:fillRect l="-1016" t="-2047" r="-1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52666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154984"/>
          </a:xfrm>
          <a:prstGeom prst="rect">
            <a:avLst/>
          </a:prstGeom>
        </p:spPr>
        <p:txBody>
          <a:bodyPr wrap="square">
            <a:spAutoFit/>
          </a:bodyPr>
          <a:lstStyle/>
          <a:p>
            <a:pPr marL="457200" indent="-457200">
              <a:buAutoNum type="arabicParenBoth"/>
            </a:pPr>
            <a:r>
              <a:rPr lang="en-US" altLang="zh-CN" sz="2400" b="1" dirty="0" smtClean="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定义</a:t>
            </a:r>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从上面的例子可以看到当</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值（更准确的说应该是</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值的绝对值）越大的时候，说明在该分箱中的区分度较好，也即能较好的进行</a:t>
            </a:r>
            <a:r>
              <a:rPr lang="zh-CN" altLang="en-US" sz="2400" dirty="0" smtClean="0">
                <a:latin typeface="微软雅黑" panose="020B0503020204020204" pitchFamily="34" charset="-122"/>
                <a:ea typeface="微软雅黑" panose="020B0503020204020204" pitchFamily="34" charset="-122"/>
              </a:rPr>
              <a:t>分类。</a:t>
            </a:r>
            <a:endParaRPr lang="zh-CN" altLang="en-US"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498923224"/>
              </p:ext>
            </p:extLst>
          </p:nvPr>
        </p:nvGraphicFramePr>
        <p:xfrm>
          <a:off x="838198" y="2701160"/>
          <a:ext cx="10515603" cy="2209800"/>
        </p:xfrm>
        <a:graphic>
          <a:graphicData uri="http://schemas.openxmlformats.org/drawingml/2006/table">
            <a:tbl>
              <a:tblPr/>
              <a:tblGrid>
                <a:gridCol w="2253345"/>
                <a:gridCol w="1377043"/>
                <a:gridCol w="1377043"/>
                <a:gridCol w="1377043"/>
                <a:gridCol w="1377043"/>
                <a:gridCol w="1377043"/>
                <a:gridCol w="1377043"/>
              </a:tblGrid>
              <a:tr h="35052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年龄区间（岁）</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人数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违约</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未违约</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dirty="0" err="1">
                          <a:effectLst/>
                          <a:latin typeface="微软雅黑" panose="020B0503020204020204" pitchFamily="34" charset="-122"/>
                          <a:ea typeface="微软雅黑" panose="020B0503020204020204" pitchFamily="34" charset="-122"/>
                        </a:rPr>
                        <a:t>Pyi</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Pni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WOEi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(20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30]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(30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40]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80%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(40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zh-CN" altLang="en-US" sz="2400">
                          <a:effectLst/>
                          <a:latin typeface="微软雅黑" panose="020B0503020204020204" pitchFamily="34" charset="-122"/>
                          <a:ea typeface="微软雅黑" panose="020B0503020204020204" pitchFamily="34" charset="-122"/>
                        </a:rPr>
                        <a:t>合计</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5</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p>
                  </a:txBody>
                  <a:tcPr marL="0" marR="0" marT="38100" marB="38100" anchor="ctr">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514003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 WOE</a:t>
            </a:r>
            <a:r>
              <a:rPr lang="zh-CN" altLang="en-US" sz="2400" b="1" dirty="0">
                <a:latin typeface="微软雅黑" panose="020B0503020204020204" pitchFamily="34" charset="-122"/>
                <a:ea typeface="微软雅黑" panose="020B0503020204020204" pitchFamily="34" charset="-122"/>
              </a:rPr>
              <a:t>值的计算过程演示</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演示数据如下：</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920465675"/>
              </p:ext>
            </p:extLst>
          </p:nvPr>
        </p:nvGraphicFramePr>
        <p:xfrm>
          <a:off x="5887357" y="2353546"/>
          <a:ext cx="3561442" cy="3977640"/>
        </p:xfrm>
        <a:graphic>
          <a:graphicData uri="http://schemas.openxmlformats.org/drawingml/2006/table">
            <a:tbl>
              <a:tblPr>
                <a:tableStyleId>{5940675A-B579-460E-94D1-54222C63F5DA}</a:tableStyleId>
              </a:tblPr>
              <a:tblGrid>
                <a:gridCol w="1030941"/>
                <a:gridCol w="1030941"/>
                <a:gridCol w="1499560"/>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年龄</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是否违约</a:t>
                      </a:r>
                    </a:p>
                  </a:txBody>
                  <a:tcPr marL="0" marR="0" marT="38100" marB="38100" anchor="ct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22</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35</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32</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1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38</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6</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 </a:t>
                      </a:r>
                    </a:p>
                  </a:txBody>
                  <a:tcPr marL="0" marR="0" marT="38100" marB="38100"/>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7</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46</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 </a:t>
                      </a:r>
                    </a:p>
                  </a:txBody>
                  <a:tcPr marL="0" marR="0" marT="38100" marB="38100"/>
                </a:tc>
              </a:tr>
            </a:tbl>
          </a:graphicData>
        </a:graphic>
      </p:graphicFrame>
    </p:spTree>
    <p:extLst>
      <p:ext uri="{BB962C8B-B14F-4D97-AF65-F5344CB8AC3E}">
        <p14:creationId xmlns:p14="http://schemas.microsoft.com/office/powerpoint/2010/main" val="37341208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123636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 WOE</a:t>
                </a:r>
                <a:r>
                  <a:rPr lang="zh-CN" altLang="en-US" sz="2400" b="1" dirty="0">
                    <a:latin typeface="微软雅黑" panose="020B0503020204020204" pitchFamily="34" charset="-122"/>
                    <a:ea typeface="微软雅黑" panose="020B0503020204020204" pitchFamily="34" charset="-122"/>
                  </a:rPr>
                  <a:t>值的计算过程演示</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对上面的数据进行分箱，并分别计算每个分箱中对应</a:t>
                </a:r>
                <a:r>
                  <a:rPr lang="zh-CN" altLang="en-US" sz="2400" dirty="0" smtClean="0">
                    <a:latin typeface="微软雅黑" panose="020B0503020204020204" pitchFamily="34" charset="-122"/>
                    <a:ea typeface="微软雅黑" panose="020B0503020204020204" pitchFamily="34" charset="-122"/>
                  </a:rPr>
                  <a:t>的</a:t>
                </a:r>
                <a14:m>
                  <m:oMath xmlns:m="http://schemas.openxmlformats.org/officeDocument/2006/math">
                    <m:sSub>
                      <m:sSubPr>
                        <m:ctrlPr>
                          <a:rPr lang="en-US" altLang="zh-CN" sz="2400" b="0" i="1" smtClean="0">
                            <a:latin typeface="Cambria Math"/>
                          </a:rPr>
                        </m:ctrlPr>
                      </m:sSubPr>
                      <m:e>
                        <m:r>
                          <a:rPr lang="en-US" altLang="zh-CN" sz="2400" b="0" i="1" smtClean="0">
                            <a:latin typeface="Cambria Math"/>
                          </a:rPr>
                          <m:t>𝑝</m:t>
                        </m:r>
                      </m:e>
                      <m:sub>
                        <m:sSub>
                          <m:sSubPr>
                            <m:ctrlPr>
                              <a:rPr lang="en-US" altLang="zh-CN" sz="2400" b="0" i="1" smtClean="0">
                                <a:latin typeface="Cambria Math"/>
                              </a:rPr>
                            </m:ctrlPr>
                          </m:sSubPr>
                          <m:e>
                            <m:r>
                              <a:rPr lang="en-US" altLang="zh-CN" sz="2400" b="0" i="1" smtClean="0">
                                <a:latin typeface="Cambria Math"/>
                              </a:rPr>
                              <m:t>𝑦</m:t>
                            </m:r>
                          </m:e>
                          <m:sub>
                            <m:r>
                              <a:rPr lang="en-US" altLang="zh-CN" sz="2400" b="0" i="1" smtClean="0">
                                <a:latin typeface="Cambria Math"/>
                              </a:rPr>
                              <m:t>𝑖</m:t>
                            </m:r>
                          </m:sub>
                        </m:sSub>
                      </m:sub>
                    </m:sSub>
                    <m:r>
                      <a:rPr lang="zh-CN" altLang="en-US" sz="2400" b="0" i="1" smtClean="0">
                        <a:latin typeface="Cambria Math"/>
                      </a:rPr>
                      <m:t>，</m:t>
                    </m:r>
                    <m:sSub>
                      <m:sSubPr>
                        <m:ctrlPr>
                          <a:rPr lang="en-US" altLang="zh-CN" sz="2400" b="0" i="1" smtClean="0">
                            <a:latin typeface="Cambria Math"/>
                          </a:rPr>
                        </m:ctrlPr>
                      </m:sSubPr>
                      <m:e>
                        <m:sSub>
                          <m:sSubPr>
                            <m:ctrlPr>
                              <a:rPr lang="en-US" altLang="zh-CN" sz="2400" b="0" i="1" smtClean="0">
                                <a:latin typeface="Cambria Math"/>
                              </a:rPr>
                            </m:ctrlPr>
                          </m:sSubPr>
                          <m:e>
                            <m:r>
                              <a:rPr lang="en-US" altLang="zh-CN" sz="2400" i="1">
                                <a:latin typeface="Cambria Math"/>
                              </a:rPr>
                              <m:t>𝑝</m:t>
                            </m:r>
                          </m:e>
                          <m:sub>
                            <m:r>
                              <a:rPr lang="en-US" altLang="zh-CN" sz="2400" b="0" i="1" smtClean="0">
                                <a:latin typeface="Cambria Math"/>
                              </a:rPr>
                              <m:t>𝑛</m:t>
                            </m:r>
                          </m:sub>
                        </m:sSub>
                      </m:e>
                      <m:sub>
                        <m:r>
                          <a:rPr lang="en-US" altLang="zh-CN" sz="2400" b="0" i="1" smtClean="0">
                            <a:latin typeface="Cambria Math"/>
                          </a:rPr>
                          <m:t>𝑖</m:t>
                        </m:r>
                      </m:sub>
                    </m:sSub>
                  </m:oMath>
                </a14:m>
                <a:r>
                  <a:rPr lang="zh-CN" altLang="en-US" sz="2400" dirty="0" smtClean="0">
                    <a:latin typeface="微软雅黑" panose="020B0503020204020204" pitchFamily="34" charset="-122"/>
                    <a:ea typeface="微软雅黑" panose="020B0503020204020204" pitchFamily="34" charset="-122"/>
                  </a:rPr>
                  <a:t>以及</a:t>
                </a:r>
                <a:r>
                  <a:rPr lang="zh-CN" altLang="en-US" sz="2400" dirty="0">
                    <a:latin typeface="微软雅黑" panose="020B0503020204020204" pitchFamily="34" charset="-122"/>
                    <a:ea typeface="微软雅黑" panose="020B0503020204020204" pitchFamily="34" charset="-122"/>
                  </a:rPr>
                  <a:t>对应的</a:t>
                </a:r>
                <a:r>
                  <a:rPr lang="en-US" altLang="zh-CN" sz="2400" dirty="0" err="1">
                    <a:latin typeface="微软雅黑" panose="020B0503020204020204" pitchFamily="34" charset="-122"/>
                    <a:ea typeface="微软雅黑" panose="020B0503020204020204" pitchFamily="34" charset="-122"/>
                  </a:rPr>
                  <a:t>WOEi</a:t>
                </a:r>
                <a:r>
                  <a:rPr lang="zh-CN" altLang="en-US" sz="2400" dirty="0">
                    <a:latin typeface="微软雅黑" panose="020B0503020204020204" pitchFamily="34" charset="-122"/>
                    <a:ea typeface="微软雅黑" panose="020B0503020204020204" pitchFamily="34" charset="-122"/>
                  </a:rPr>
                  <a:t>值，最终整理表格如下表所示：</a:t>
                </a:r>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1236364"/>
              </a:xfrm>
              <a:prstGeom prst="rect">
                <a:avLst/>
              </a:prstGeom>
              <a:blipFill rotWithShape="1">
                <a:blip r:embed="rId2"/>
                <a:stretch>
                  <a:fillRect l="-847" t="-3960" b="-10891"/>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748384921"/>
              </p:ext>
            </p:extLst>
          </p:nvPr>
        </p:nvGraphicFramePr>
        <p:xfrm>
          <a:off x="838198" y="3676537"/>
          <a:ext cx="10515603" cy="2209800"/>
        </p:xfrm>
        <a:graphic>
          <a:graphicData uri="http://schemas.openxmlformats.org/drawingml/2006/table">
            <a:tbl>
              <a:tblPr/>
              <a:tblGrid>
                <a:gridCol w="1502229"/>
                <a:gridCol w="1502229"/>
                <a:gridCol w="1502229"/>
                <a:gridCol w="1502229"/>
                <a:gridCol w="1502229"/>
                <a:gridCol w="1502229"/>
                <a:gridCol w="1502229"/>
              </a:tblGrid>
              <a:tr h="35052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龄分箱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人数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未违约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dirty="0" err="1">
                          <a:effectLst/>
                          <a:latin typeface="微软雅黑" panose="020B0503020204020204" pitchFamily="34" charset="-122"/>
                          <a:ea typeface="微软雅黑" panose="020B0503020204020204" pitchFamily="34" charset="-122"/>
                        </a:rPr>
                        <a:t>Pyi</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Pni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WOEi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(20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30]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ln2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(30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40]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-ln2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(40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zh-CN" altLang="en-US" sz="2400">
                          <a:effectLst/>
                          <a:latin typeface="微软雅黑" panose="020B0503020204020204" pitchFamily="34" charset="-122"/>
                          <a:ea typeface="微软雅黑" panose="020B0503020204020204" pitchFamily="34" charset="-122"/>
                        </a:rPr>
                        <a:t>合计</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8571129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427880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 WOE</a:t>
                </a:r>
                <a:r>
                  <a:rPr lang="zh-CN" altLang="en-US" sz="2400" b="1" dirty="0">
                    <a:latin typeface="微软雅黑" panose="020B0503020204020204" pitchFamily="34" charset="-122"/>
                    <a:ea typeface="微软雅黑" panose="020B0503020204020204" pitchFamily="34" charset="-122"/>
                  </a:rPr>
                  <a:t>值的计算过程演示</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简单说明下第一个分箱中的计算过程，计算过程如下图所示，对于年龄在</a:t>
                </a:r>
                <a:r>
                  <a:rPr lang="en-US" altLang="zh-CN" sz="2400" dirty="0">
                    <a:latin typeface="微软雅黑" panose="020B0503020204020204" pitchFamily="34" charset="-122"/>
                    <a:ea typeface="微软雅黑" panose="020B0503020204020204" pitchFamily="34" charset="-122"/>
                  </a:rPr>
                  <a:t>20-30</a:t>
                </a:r>
                <a:r>
                  <a:rPr lang="zh-CN" altLang="en-US" sz="2400" dirty="0">
                    <a:latin typeface="微软雅黑" panose="020B0503020204020204" pitchFamily="34" charset="-122"/>
                    <a:ea typeface="微软雅黑" panose="020B0503020204020204" pitchFamily="34" charset="-122"/>
                  </a:rPr>
                  <a:t>之间的人</a:t>
                </a:r>
                <a:r>
                  <a:rPr lang="zh-CN" altLang="en-US" sz="2400" dirty="0" smtClean="0">
                    <a:latin typeface="微软雅黑" panose="020B0503020204020204" pitchFamily="34" charset="-122"/>
                    <a:ea typeface="微软雅黑" panose="020B0503020204020204" pitchFamily="34" charset="-122"/>
                  </a:rPr>
                  <a:t>来说</a:t>
                </a:r>
                <a:r>
                  <a:rPr lang="en-US" altLang="zh-CN" sz="2400" dirty="0" smtClean="0">
                    <a:latin typeface="微软雅黑" panose="020B0503020204020204" pitchFamily="34" charset="-122"/>
                    <a:ea typeface="微软雅黑" panose="020B0503020204020204" pitchFamily="34" charset="-122"/>
                  </a:rPr>
                  <a:t>:</a:t>
                </a: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𝑇</m:t>
                              </m:r>
                            </m:sub>
                          </m:sSub>
                        </m:den>
                      </m:f>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2</m:t>
                          </m:r>
                        </m:num>
                        <m:den>
                          <m:r>
                            <a:rPr lang="en-US" altLang="zh-CN" sz="2400" b="0" i="1" smtClean="0">
                              <a:latin typeface="Cambria Math"/>
                              <a:ea typeface="微软雅黑" panose="020B0503020204020204" pitchFamily="34" charset="-122"/>
                            </a:rPr>
                            <m:t>4</m:t>
                          </m:r>
                        </m:den>
                      </m:f>
                      <m:r>
                        <a:rPr lang="en-US" altLang="zh-CN" sz="2400" b="0" i="1" smtClean="0">
                          <a:latin typeface="Cambria Math"/>
                          <a:ea typeface="微软雅黑" panose="020B0503020204020204" pitchFamily="34" charset="-122"/>
                        </a:rPr>
                        <m:t>=50%,</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𝑝</m:t>
                          </m:r>
                        </m:e>
                        <m:sub>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𝑖</m:t>
                              </m:r>
                            </m:sub>
                          </m:sSub>
                        </m:sub>
                      </m:sSub>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𝑖</m:t>
                              </m:r>
                            </m:sub>
                          </m:sSub>
                        </m:num>
                        <m:den>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𝑇</m:t>
                              </m:r>
                            </m:sub>
                          </m:sSub>
                        </m:den>
                      </m:f>
                      <m:r>
                        <a:rPr lang="en-US" altLang="zh-CN" sz="2400" i="1">
                          <a:latin typeface="Cambria Math"/>
                          <a:ea typeface="微软雅黑" panose="020B0503020204020204" pitchFamily="34" charset="-122"/>
                        </a:rPr>
                        <m:t>=</m:t>
                      </m:r>
                      <m:f>
                        <m:fPr>
                          <m:ctrlPr>
                            <a:rPr lang="en-US" altLang="zh-CN" sz="2400" i="1">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i="1">
                              <a:latin typeface="Cambria Math"/>
                              <a:ea typeface="微软雅黑" panose="020B0503020204020204" pitchFamily="34" charset="-122"/>
                            </a:rPr>
                            <m:t>4</m:t>
                          </m:r>
                        </m:den>
                      </m:f>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25%</m:t>
                      </m:r>
                    </m:oMath>
                  </m:oMathPara>
                </a14:m>
                <a:endParaRPr lang="en-US" altLang="zh-CN" sz="2400" b="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𝑊𝑂</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𝐸</m:t>
                          </m:r>
                        </m:e>
                        <m:sub>
                          <m:r>
                            <a:rPr lang="en-US" altLang="zh-CN" sz="2400" b="0" i="1" smtClean="0">
                              <a:latin typeface="Cambria Math"/>
                              <a:ea typeface="微软雅黑" panose="020B0503020204020204" pitchFamily="34" charset="-122"/>
                            </a:rPr>
                            <m:t>𝑖</m:t>
                          </m:r>
                        </m:sub>
                      </m:sSub>
                      <m:r>
                        <a:rPr lang="en-US" altLang="zh-CN" sz="2400" b="0" i="1" smtClean="0">
                          <a:latin typeface="Cambria Math"/>
                          <a:ea typeface="微软雅黑" panose="020B0503020204020204" pitchFamily="34" charset="-122"/>
                        </a:rPr>
                        <m:t>=</m:t>
                      </m:r>
                      <m:func>
                        <m:funcPr>
                          <m:ctrlPr>
                            <a:rPr lang="en-US" altLang="zh-CN" sz="2400" b="0" i="1" smtClean="0">
                              <a:latin typeface="Cambria Math"/>
                              <a:ea typeface="微软雅黑" panose="020B0503020204020204" pitchFamily="34" charset="-122"/>
                            </a:rPr>
                          </m:ctrlPr>
                        </m:funcPr>
                        <m:fName>
                          <m:r>
                            <m:rPr>
                              <m:sty m:val="p"/>
                            </m:rPr>
                            <a:rPr lang="en-US" altLang="zh-CN" sz="2400" b="0" i="0" smtClean="0">
                              <a:latin typeface="Cambria Math"/>
                              <a:ea typeface="微软雅黑" panose="020B0503020204020204" pitchFamily="34" charset="-122"/>
                            </a:rPr>
                            <m:t>ln</m:t>
                          </m:r>
                        </m:fName>
                        <m:e>
                          <m:d>
                            <m:dPr>
                              <m:ctrlPr>
                                <a:rPr lang="en-US" altLang="zh-CN" sz="2400" b="0" i="1" smtClean="0">
                                  <a:latin typeface="Cambria Math"/>
                                  <a:ea typeface="微软雅黑" panose="020B0503020204020204" pitchFamily="34" charset="-122"/>
                                </a:rPr>
                              </m:ctrlPr>
                            </m:dPr>
                            <m:e>
                              <m:f>
                                <m:fPr>
                                  <m:ctrlPr>
                                    <a:rPr lang="en-US" altLang="zh-CN" sz="2400" b="0" i="1" smtClean="0">
                                      <a:latin typeface="Cambria Math"/>
                                      <a:ea typeface="微软雅黑" panose="020B0503020204020204" pitchFamily="34" charset="-122"/>
                                    </a:rPr>
                                  </m:ctrlPr>
                                </m:fPr>
                                <m:num>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sub>
                                  </m:sSub>
                                </m:num>
                                <m:den>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b="0" i="1" smtClean="0">
                                              <a:latin typeface="Cambria Math"/>
                                              <a:ea typeface="微软雅黑" panose="020B0503020204020204" pitchFamily="34" charset="-122"/>
                                            </a:rPr>
                                            <m:t>𝑖</m:t>
                                          </m:r>
                                        </m:sub>
                                      </m:sSub>
                                    </m:sub>
                                  </m:sSub>
                                </m:den>
                              </m:f>
                            </m:e>
                          </m:d>
                        </m:e>
                      </m:func>
                      <m:r>
                        <a:rPr lang="en-US" altLang="zh-CN" sz="2400" i="1">
                          <a:latin typeface="Cambria Math"/>
                          <a:ea typeface="微软雅黑" panose="020B0503020204020204" pitchFamily="34" charset="-122"/>
                        </a:rPr>
                        <m:t>=</m:t>
                      </m:r>
                      <m:func>
                        <m:funcPr>
                          <m:ctrlPr>
                            <a:rPr lang="en-US" altLang="zh-CN" sz="2400" i="1">
                              <a:latin typeface="Cambria Math"/>
                              <a:ea typeface="微软雅黑" panose="020B0503020204020204" pitchFamily="34" charset="-122"/>
                            </a:rPr>
                          </m:ctrlPr>
                        </m:funcPr>
                        <m:fName>
                          <m:r>
                            <m:rPr>
                              <m:sty m:val="p"/>
                            </m:rPr>
                            <a:rPr lang="en-US" altLang="zh-CN" sz="2400">
                              <a:latin typeface="Cambria Math"/>
                              <a:ea typeface="微软雅黑" panose="020B0503020204020204" pitchFamily="34" charset="-122"/>
                            </a:rPr>
                            <m:t>ln</m:t>
                          </m:r>
                        </m:fName>
                        <m:e>
                          <m:d>
                            <m:dPr>
                              <m:ctrlPr>
                                <a:rPr lang="en-US" altLang="zh-CN" sz="2400" i="1">
                                  <a:latin typeface="Cambria Math"/>
                                  <a:ea typeface="微软雅黑" panose="020B0503020204020204" pitchFamily="34" charset="-122"/>
                                </a:rPr>
                              </m:ctrlPr>
                            </m:dPr>
                            <m:e>
                              <m:f>
                                <m:fPr>
                                  <m:ctrlPr>
                                    <a:rPr lang="en-US" altLang="zh-CN" sz="2400" i="1">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0.5</m:t>
                                  </m:r>
                                </m:num>
                                <m:den>
                                  <m:r>
                                    <a:rPr lang="en-US" altLang="zh-CN" sz="2400" b="0" i="1" smtClean="0">
                                      <a:latin typeface="Cambria Math"/>
                                      <a:ea typeface="微软雅黑" panose="020B0503020204020204" pitchFamily="34" charset="-122"/>
                                    </a:rPr>
                                    <m:t>0.25</m:t>
                                  </m:r>
                                </m:den>
                              </m:f>
                            </m:e>
                          </m:d>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𝑙𝑛</m:t>
                          </m:r>
                          <m:r>
                            <a:rPr lang="zh-CN" altLang="en-US"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2</m:t>
                          </m:r>
                          <m:r>
                            <a:rPr lang="zh-CN" altLang="en-US" sz="2400" b="0" i="1" smtClean="0">
                              <a:latin typeface="Cambria Math"/>
                              <a:ea typeface="微软雅黑" panose="020B0503020204020204" pitchFamily="34" charset="-122"/>
                            </a:rPr>
                            <m:t>）</m:t>
                          </m:r>
                        </m:e>
                      </m:func>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4278800"/>
              </a:xfrm>
              <a:prstGeom prst="rect">
                <a:avLst/>
              </a:prstGeom>
              <a:blipFill rotWithShape="1">
                <a:blip r:embed="rId2"/>
                <a:stretch>
                  <a:fillRect l="-847" t="-1141"/>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1778156214"/>
              </p:ext>
            </p:extLst>
          </p:nvPr>
        </p:nvGraphicFramePr>
        <p:xfrm>
          <a:off x="838199" y="2486365"/>
          <a:ext cx="10515603" cy="1325880"/>
        </p:xfrm>
        <a:graphic>
          <a:graphicData uri="http://schemas.openxmlformats.org/drawingml/2006/table">
            <a:tbl>
              <a:tblPr/>
              <a:tblGrid>
                <a:gridCol w="1502229"/>
                <a:gridCol w="1502229"/>
                <a:gridCol w="1502229"/>
                <a:gridCol w="1502229"/>
                <a:gridCol w="1502229"/>
                <a:gridCol w="1502229"/>
                <a:gridCol w="1502229"/>
              </a:tblGrid>
              <a:tr h="35052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龄分箱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人数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未违约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Pyi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Pni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dirty="0" err="1">
                          <a:effectLst/>
                          <a:latin typeface="微软雅黑" panose="020B0503020204020204" pitchFamily="34" charset="-122"/>
                          <a:ea typeface="微软雅黑" panose="020B0503020204020204" pitchFamily="34" charset="-122"/>
                        </a:rPr>
                        <a:t>WOEi</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(20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30]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ln2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zh-CN" altLang="en-US" sz="2400" dirty="0">
                          <a:effectLst/>
                          <a:latin typeface="微软雅黑" panose="020B0503020204020204" pitchFamily="34" charset="-122"/>
                          <a:ea typeface="微软雅黑" panose="020B0503020204020204" pitchFamily="34" charset="-122"/>
                        </a:rPr>
                        <a:t>合计</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98429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430784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(1)IV</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在进行特征筛选的时候，</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值能较好的反应特征变量的预测能力，特征变量对于预测结果做出的贡献越大，它的价值就越大，相对应的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值越大，因此根据</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值的大小，我们便能筛选出所需要的特征</a:t>
                </a:r>
                <a:r>
                  <a:rPr lang="zh-CN" altLang="en-US" sz="2400" dirty="0" smtClean="0">
                    <a:latin typeface="微软雅黑" panose="020B0503020204020204" pitchFamily="34" charset="-122"/>
                    <a:ea typeface="微软雅黑" panose="020B0503020204020204" pitchFamily="34" charset="-122"/>
                  </a:rPr>
                  <a:t>变量。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在计算特征变量的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值前，需要首先计算各个分箱的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值，各个分箱的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值的计算公式如下所示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a:ea typeface="微软雅黑" panose="020B0503020204020204" pitchFamily="34" charset="-122"/>
                            </a:rPr>
                          </m:ctrlPr>
                        </m:sSubPr>
                        <m:e>
                          <m:r>
                            <a:rPr lang="en-US" altLang="zh-CN" sz="2400" i="1" dirty="0">
                              <a:latin typeface="Cambria Math"/>
                              <a:ea typeface="微软雅黑" panose="020B0503020204020204" pitchFamily="34" charset="-122"/>
                            </a:rPr>
                            <m:t>𝐼𝑉</m:t>
                          </m:r>
                        </m:e>
                        <m:sub>
                          <m:r>
                            <a:rPr lang="en-US" altLang="zh-CN" sz="2400" i="1" dirty="0">
                              <a:latin typeface="Cambria Math"/>
                              <a:ea typeface="微软雅黑" panose="020B0503020204020204" pitchFamily="34" charset="-122"/>
                            </a:rPr>
                            <m:t>𝑖</m:t>
                          </m:r>
                        </m:sub>
                      </m:sSub>
                      <m:r>
                        <a:rPr lang="en-US" altLang="zh-CN" sz="2400" b="0" i="1" dirty="0" smtClean="0">
                          <a:latin typeface="Cambria Math"/>
                          <a:ea typeface="微软雅黑" panose="020B0503020204020204" pitchFamily="34" charset="-122"/>
                        </a:rPr>
                        <m:t>=</m:t>
                      </m:r>
                      <m:d>
                        <m:dPr>
                          <m:ctrlPr>
                            <a:rPr lang="en-US" altLang="zh-CN" sz="2400" b="0" i="1" dirty="0" smtClean="0">
                              <a:latin typeface="Cambria Math"/>
                              <a:ea typeface="微软雅黑" panose="020B0503020204020204" pitchFamily="34" charset="-122"/>
                            </a:rPr>
                          </m:ctrlPr>
                        </m:dPr>
                        <m:e>
                          <m:sSub>
                            <m:sSubPr>
                              <m:ctrlPr>
                                <a:rPr lang="en-US" altLang="zh-CN" sz="2400" b="0" i="1" dirty="0" smtClean="0">
                                  <a:latin typeface="Cambria Math"/>
                                  <a:ea typeface="微软雅黑" panose="020B0503020204020204" pitchFamily="34" charset="-122"/>
                                </a:rPr>
                              </m:ctrlPr>
                            </m:sSub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𝑝</m:t>
                                  </m:r>
                                </m:e>
                                <m:sub>
                                  <m:r>
                                    <a:rPr lang="en-US" altLang="zh-CN" sz="2400" b="0" i="1" dirty="0" smtClean="0">
                                      <a:latin typeface="Cambria Math"/>
                                      <a:ea typeface="微软雅黑" panose="020B0503020204020204" pitchFamily="34" charset="-122"/>
                                    </a:rPr>
                                    <m:t>𝑦</m:t>
                                  </m:r>
                                </m:sub>
                              </m:sSub>
                            </m:e>
                            <m:sub>
                              <m:r>
                                <a:rPr lang="en-US" altLang="zh-CN" sz="2400" b="0" i="1" dirty="0" smtClean="0">
                                  <a:latin typeface="Cambria Math"/>
                                  <a:ea typeface="微软雅黑" panose="020B0503020204020204" pitchFamily="34" charset="-122"/>
                                </a:rPr>
                                <m:t>𝑖</m:t>
                              </m:r>
                            </m:sub>
                          </m:sSub>
                          <m:r>
                            <a:rPr lang="en-US" altLang="zh-CN" sz="2400" b="0" i="1" dirty="0" smtClean="0">
                              <a:latin typeface="Cambria Math"/>
                              <a:ea typeface="微软雅黑" panose="020B0503020204020204" pitchFamily="34" charset="-122"/>
                            </a:rPr>
                            <m:t>−</m:t>
                          </m:r>
                          <m:sSub>
                            <m:sSubPr>
                              <m:ctrlPr>
                                <a:rPr lang="en-US" altLang="zh-CN" sz="2400" b="0" i="1" dirty="0" smtClean="0">
                                  <a:latin typeface="Cambria Math"/>
                                  <a:ea typeface="微软雅黑" panose="020B0503020204020204" pitchFamily="34" charset="-122"/>
                                </a:rPr>
                              </m:ctrlPr>
                            </m:sSubPr>
                            <m:e>
                              <m:sSub>
                                <m:sSubPr>
                                  <m:ctrlPr>
                                    <a:rPr lang="en-US" altLang="zh-CN" sz="2400" b="0" i="1" dirty="0" smtClean="0">
                                      <a:latin typeface="Cambria Math"/>
                                      <a:ea typeface="微软雅黑" panose="020B0503020204020204" pitchFamily="34" charset="-122"/>
                                    </a:rPr>
                                  </m:ctrlPr>
                                </m:sSubPr>
                                <m:e>
                                  <m:r>
                                    <a:rPr lang="en-US" altLang="zh-CN" sz="2400" b="0" i="1" dirty="0" smtClean="0">
                                      <a:latin typeface="Cambria Math"/>
                                      <a:ea typeface="微软雅黑" panose="020B0503020204020204" pitchFamily="34" charset="-122"/>
                                    </a:rPr>
                                    <m:t>𝑝</m:t>
                                  </m:r>
                                </m:e>
                                <m:sub>
                                  <m:r>
                                    <a:rPr lang="en-US" altLang="zh-CN" sz="2400" b="0" i="1" dirty="0" smtClean="0">
                                      <a:latin typeface="Cambria Math"/>
                                      <a:ea typeface="微软雅黑" panose="020B0503020204020204" pitchFamily="34" charset="-122"/>
                                    </a:rPr>
                                    <m:t>𝑛</m:t>
                                  </m:r>
                                </m:sub>
                              </m:sSub>
                            </m:e>
                            <m:sub>
                              <m:r>
                                <a:rPr lang="en-US" altLang="zh-CN" sz="2400" b="0" i="1" dirty="0" smtClean="0">
                                  <a:latin typeface="Cambria Math"/>
                                  <a:ea typeface="微软雅黑" panose="020B0503020204020204" pitchFamily="34" charset="-122"/>
                                </a:rPr>
                                <m:t>𝑖</m:t>
                              </m:r>
                            </m:sub>
                          </m:sSub>
                        </m:e>
                      </m:d>
                      <m:r>
                        <a:rPr lang="en-US" altLang="zh-CN" sz="2400" b="0" i="1" dirty="0" smtClean="0">
                          <a:latin typeface="Cambria Math"/>
                          <a:ea typeface="Cambria Math"/>
                        </a:rPr>
                        <m:t>×</m:t>
                      </m:r>
                      <m:r>
                        <a:rPr lang="en-US" altLang="zh-CN" sz="2400" b="0" i="1" dirty="0" smtClean="0">
                          <a:latin typeface="Cambria Math"/>
                          <a:ea typeface="Cambria Math"/>
                        </a:rPr>
                        <m:t>𝑊𝑂</m:t>
                      </m:r>
                      <m:sSub>
                        <m:sSubPr>
                          <m:ctrlPr>
                            <a:rPr lang="en-US" altLang="zh-CN" sz="2400" b="0" i="1" dirty="0" smtClean="0">
                              <a:latin typeface="Cambria Math"/>
                              <a:ea typeface="Cambria Math"/>
                            </a:rPr>
                          </m:ctrlPr>
                        </m:sSubPr>
                        <m:e>
                          <m:r>
                            <a:rPr lang="en-US" altLang="zh-CN" sz="2400" b="0" i="1" dirty="0" smtClean="0">
                              <a:latin typeface="Cambria Math"/>
                              <a:ea typeface="Cambria Math"/>
                            </a:rPr>
                            <m:t>𝐸</m:t>
                          </m:r>
                        </m:e>
                        <m:sub>
                          <m:r>
                            <a:rPr lang="en-US" altLang="zh-CN" sz="2400" b="0" i="1" dirty="0" smtClean="0">
                              <a:latin typeface="Cambria Math"/>
                              <a:ea typeface="Cambria Math"/>
                            </a:rPr>
                            <m:t>𝑖</m:t>
                          </m:r>
                        </m:sub>
                      </m:sSub>
                    </m:oMath>
                  </m:oMathPara>
                </a14:m>
                <a:endParaRPr lang="en-US" altLang="zh-CN" sz="2400" b="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i="1" dirty="0">
                          <a:latin typeface="Cambria Math"/>
                          <a:ea typeface="Cambria Math"/>
                        </a:rPr>
                        <m:t>𝐼𝑉</m:t>
                      </m:r>
                      <m:r>
                        <a:rPr lang="en-US" altLang="zh-CN" sz="2400" b="0" i="0" dirty="0" smtClean="0">
                          <a:latin typeface="Cambria Math"/>
                          <a:ea typeface="Cambria Math"/>
                        </a:rPr>
                        <m:t>=</m:t>
                      </m:r>
                      <m:nary>
                        <m:naryPr>
                          <m:chr m:val="∑"/>
                          <m:ctrlPr>
                            <a:rPr lang="en-US" altLang="zh-CN" sz="2400" b="0" i="1" dirty="0" smtClean="0">
                              <a:latin typeface="Cambria Math"/>
                              <a:ea typeface="Cambria Math"/>
                            </a:rPr>
                          </m:ctrlPr>
                        </m:naryPr>
                        <m:sub>
                          <m:r>
                            <m:rPr>
                              <m:brk m:alnAt="23"/>
                            </m:rPr>
                            <a:rPr lang="en-US" altLang="zh-CN" sz="2400" b="0" i="1" dirty="0" smtClean="0">
                              <a:latin typeface="Cambria Math"/>
                              <a:ea typeface="Cambria Math"/>
                            </a:rPr>
                            <m:t>𝑖</m:t>
                          </m:r>
                        </m:sub>
                        <m:sup>
                          <m:r>
                            <a:rPr lang="en-US" altLang="zh-CN" sz="2400" b="0" i="1" dirty="0" smtClean="0">
                              <a:latin typeface="Cambria Math"/>
                              <a:ea typeface="Cambria Math"/>
                            </a:rPr>
                            <m:t>𝑛</m:t>
                          </m:r>
                        </m:sup>
                        <m:e>
                          <m:r>
                            <a:rPr lang="en-US" altLang="zh-CN" sz="2400" i="1" dirty="0">
                              <a:latin typeface="Cambria Math"/>
                              <a:ea typeface="Cambria Math"/>
                            </a:rPr>
                            <m:t>𝐼</m:t>
                          </m:r>
                          <m:sSub>
                            <m:sSubPr>
                              <m:ctrlPr>
                                <a:rPr lang="en-US" altLang="zh-CN" sz="2400" i="1" dirty="0">
                                  <a:latin typeface="Cambria Math"/>
                                  <a:ea typeface="Cambria Math"/>
                                </a:rPr>
                              </m:ctrlPr>
                            </m:sSubPr>
                            <m:e>
                              <m:r>
                                <a:rPr lang="en-US" altLang="zh-CN" sz="2400" i="1" dirty="0">
                                  <a:latin typeface="Cambria Math"/>
                                  <a:ea typeface="Cambria Math"/>
                                </a:rPr>
                                <m:t>𝑉</m:t>
                              </m:r>
                            </m:e>
                            <m:sub>
                              <m:r>
                                <a:rPr lang="en-US" altLang="zh-CN" sz="2400" i="1" dirty="0">
                                  <a:latin typeface="Cambria Math"/>
                                  <a:ea typeface="Cambria Math"/>
                                </a:rPr>
                                <m:t>𝑖</m:t>
                              </m:r>
                            </m:sub>
                          </m:sSub>
                        </m:e>
                      </m:nary>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4307846"/>
              </a:xfrm>
              <a:prstGeom prst="rect">
                <a:avLst/>
              </a:prstGeom>
              <a:blipFill rotWithShape="1">
                <a:blip r:embed="rId2"/>
                <a:stretch>
                  <a:fillRect l="-847" t="-11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814623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值的演示</a:t>
            </a:r>
            <a:endParaRPr lang="zh-CN" altLang="en-US" sz="2400" dirty="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07343911"/>
              </p:ext>
            </p:extLst>
          </p:nvPr>
        </p:nvGraphicFramePr>
        <p:xfrm>
          <a:off x="838198" y="3073845"/>
          <a:ext cx="10515603" cy="2209800"/>
        </p:xfrm>
        <a:graphic>
          <a:graphicData uri="http://schemas.openxmlformats.org/drawingml/2006/table">
            <a:tbl>
              <a:tblPr/>
              <a:tblGrid>
                <a:gridCol w="1502229"/>
                <a:gridCol w="1502229"/>
                <a:gridCol w="1502229"/>
                <a:gridCol w="1502229"/>
                <a:gridCol w="1502229"/>
                <a:gridCol w="1502229"/>
                <a:gridCol w="1502229"/>
              </a:tblGrid>
              <a:tr h="35052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龄分箱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人数</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未违约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dirty="0" err="1">
                          <a:effectLst/>
                          <a:latin typeface="微软雅黑" panose="020B0503020204020204" pitchFamily="34" charset="-122"/>
                          <a:ea typeface="微软雅黑" panose="020B0503020204020204" pitchFamily="34" charset="-122"/>
                        </a:rPr>
                        <a:t>Pyi</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Pni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WOEi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(20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30]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ln2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(30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40]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-ln2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en-US" altLang="zh-CN" sz="2400">
                          <a:effectLst/>
                          <a:latin typeface="微软雅黑" panose="020B0503020204020204" pitchFamily="34" charset="-122"/>
                          <a:ea typeface="微软雅黑" panose="020B0503020204020204" pitchFamily="34" charset="-122"/>
                        </a:rPr>
                        <a:t>(40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50]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350520">
                <a:tc>
                  <a:txBody>
                    <a:bodyPr/>
                    <a:lstStyle/>
                    <a:p>
                      <a:pPr algn="ctr" fontAlgn="t"/>
                      <a:r>
                        <a:rPr lang="zh-CN" altLang="en-US" sz="2400">
                          <a:effectLst/>
                          <a:latin typeface="微软雅黑" panose="020B0503020204020204" pitchFamily="34" charset="-122"/>
                          <a:ea typeface="微软雅黑" panose="020B0503020204020204" pitchFamily="34" charset="-122"/>
                        </a:rPr>
                        <a:t>合计</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2024509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使用上一节用到的年龄和违约的相关数据，我们先来计算各个分箱中的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值，如下所示：</a:t>
            </a:r>
          </a:p>
        </p:txBody>
      </p:sp>
      <p:pic>
        <p:nvPicPr>
          <p:cNvPr id="4098" name="Picture 2" descr="https://uploader.shimo.im/f/BJjNVYIJgDA6LY4V.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609308"/>
            <a:ext cx="7772400" cy="247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300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2277803"/>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各个分箱的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值后，我们就可以“年龄”这一特征变量的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𝐼</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𝑉</m:t>
                          </m:r>
                        </m:e>
                        <m:sub>
                          <m:r>
                            <a:rPr lang="en-US" altLang="zh-CN" sz="2400" b="0" i="1" smtClean="0">
                              <a:latin typeface="Cambria Math"/>
                              <a:ea typeface="微软雅黑" panose="020B0503020204020204" pitchFamily="34" charset="-122"/>
                            </a:rPr>
                            <m:t>𝑖</m:t>
                          </m:r>
                        </m:sub>
                      </m:sSub>
                      <m:r>
                        <a:rPr lang="en-US" altLang="zh-CN" sz="2400" b="0" i="1" smtClean="0">
                          <a:latin typeface="Cambria Math"/>
                          <a:ea typeface="微软雅黑" panose="020B0503020204020204" pitchFamily="34" charset="-122"/>
                        </a:rPr>
                        <m:t>=</m:t>
                      </m:r>
                      <m:nary>
                        <m:naryPr>
                          <m:chr m:val="∑"/>
                          <m:ctrlPr>
                            <a:rPr lang="en-US" altLang="zh-CN" sz="2400" b="0" i="1" smtClean="0">
                              <a:latin typeface="Cambria Math"/>
                              <a:ea typeface="微软雅黑" panose="020B0503020204020204" pitchFamily="34" charset="-122"/>
                            </a:rPr>
                          </m:ctrlPr>
                        </m:naryPr>
                        <m:sub>
                          <m:r>
                            <m:rPr>
                              <m:brk m:alnAt="23"/>
                            </m:rPr>
                            <a:rPr lang="en-US" altLang="zh-CN" sz="2400" b="0" i="1" smtClean="0">
                              <a:latin typeface="Cambria Math"/>
                              <a:ea typeface="微软雅黑" panose="020B0503020204020204" pitchFamily="34" charset="-122"/>
                            </a:rPr>
                            <m:t>𝑖</m:t>
                          </m:r>
                        </m:sub>
                        <m:sup>
                          <m:r>
                            <a:rPr lang="en-US" altLang="zh-CN" sz="2400" b="0" i="1" smtClean="0">
                              <a:latin typeface="Cambria Math"/>
                              <a:ea typeface="微软雅黑" panose="020B0503020204020204" pitchFamily="34" charset="-122"/>
                            </a:rPr>
                            <m:t>𝑛</m:t>
                          </m:r>
                        </m:sup>
                        <m:e>
                          <m:r>
                            <a:rPr lang="en-US" altLang="zh-CN" sz="2400" b="0" i="1" smtClean="0">
                              <a:latin typeface="Cambria Math"/>
                              <a:ea typeface="微软雅黑" panose="020B0503020204020204" pitchFamily="34" charset="-122"/>
                            </a:rPr>
                            <m:t>𝐼</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𝑉</m:t>
                              </m:r>
                            </m:e>
                            <m:sub>
                              <m:r>
                                <a:rPr lang="en-US" altLang="zh-CN" sz="2400" b="0" i="1" smtClean="0">
                                  <a:latin typeface="Cambria Math"/>
                                  <a:ea typeface="微软雅黑" panose="020B0503020204020204" pitchFamily="34" charset="-122"/>
                                </a:rPr>
                                <m:t>1</m:t>
                              </m:r>
                            </m:sub>
                          </m:sSub>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𝐼</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𝑉</m:t>
                              </m:r>
                            </m:e>
                            <m:sub>
                              <m:r>
                                <a:rPr lang="en-US" altLang="zh-CN" sz="2400" b="0" i="1" smtClean="0">
                                  <a:latin typeface="Cambria Math"/>
                                  <a:ea typeface="微软雅黑" panose="020B0503020204020204" pitchFamily="34" charset="-122"/>
                                </a:rPr>
                                <m:t>2</m:t>
                              </m:r>
                            </m:sub>
                          </m:sSub>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𝐼</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𝑉</m:t>
                              </m:r>
                            </m:e>
                            <m:sub>
                              <m:r>
                                <a:rPr lang="en-US" altLang="zh-CN" sz="2400" b="0" i="1" smtClean="0">
                                  <a:latin typeface="Cambria Math"/>
                                  <a:ea typeface="微软雅黑" panose="020B0503020204020204" pitchFamily="34" charset="-122"/>
                                </a:rPr>
                                <m:t>3</m:t>
                              </m:r>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4</m:t>
                              </m:r>
                            </m:den>
                          </m:f>
                          <m:func>
                            <m:funcPr>
                              <m:ctrlPr>
                                <a:rPr lang="en-US" altLang="zh-CN" sz="2400" b="0" i="1" smtClean="0">
                                  <a:latin typeface="Cambria Math"/>
                                  <a:ea typeface="微软雅黑" panose="020B0503020204020204" pitchFamily="34" charset="-122"/>
                                </a:rPr>
                              </m:ctrlPr>
                            </m:funcPr>
                            <m:fName>
                              <m:r>
                                <m:rPr>
                                  <m:sty m:val="p"/>
                                </m:rPr>
                                <a:rPr lang="en-US" altLang="zh-CN" sz="2400" b="0" i="0" smtClean="0">
                                  <a:latin typeface="Cambria Math"/>
                                  <a:ea typeface="微软雅黑" panose="020B0503020204020204" pitchFamily="34" charset="-122"/>
                                </a:rPr>
                                <m:t>ln</m:t>
                              </m:r>
                            </m:fName>
                            <m:e>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2</m:t>
                                  </m:r>
                                </m:e>
                              </m:d>
                            </m:e>
                          </m:func>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4</m:t>
                              </m:r>
                            </m:den>
                          </m:f>
                          <m:func>
                            <m:funcPr>
                              <m:ctrlPr>
                                <a:rPr lang="en-US" altLang="zh-CN" sz="2400" b="0" i="1" smtClean="0">
                                  <a:latin typeface="Cambria Math"/>
                                  <a:ea typeface="微软雅黑" panose="020B0503020204020204" pitchFamily="34" charset="-122"/>
                                </a:rPr>
                              </m:ctrlPr>
                            </m:funcPr>
                            <m:fName>
                              <m:r>
                                <m:rPr>
                                  <m:sty m:val="p"/>
                                </m:rPr>
                                <a:rPr lang="en-US" altLang="zh-CN" sz="2400" b="0" i="0" smtClean="0">
                                  <a:latin typeface="Cambria Math"/>
                                  <a:ea typeface="微软雅黑" panose="020B0503020204020204" pitchFamily="34" charset="-122"/>
                                </a:rPr>
                                <m:t>ln</m:t>
                              </m:r>
                            </m:fName>
                            <m:e>
                              <m:d>
                                <m:dPr>
                                  <m:ctrlPr>
                                    <a:rPr lang="en-US" altLang="zh-CN" sz="2400" b="0" i="1" smtClean="0">
                                      <a:latin typeface="Cambria Math"/>
                                      <a:ea typeface="微软雅黑" panose="020B0503020204020204" pitchFamily="34" charset="-122"/>
                                    </a:rPr>
                                  </m:ctrlPr>
                                </m:dPr>
                                <m:e>
                                  <m:r>
                                    <a:rPr lang="en-US" altLang="zh-CN" sz="2400" b="0" i="1" smtClean="0">
                                      <a:latin typeface="Cambria Math"/>
                                      <a:ea typeface="微软雅黑" panose="020B0503020204020204" pitchFamily="34" charset="-122"/>
                                    </a:rPr>
                                    <m:t>2</m:t>
                                  </m:r>
                                </m:e>
                              </m:d>
                            </m:e>
                          </m:func>
                          <m:r>
                            <a:rPr lang="en-US" altLang="zh-CN" sz="2400" b="0" i="1" smtClean="0">
                              <a:latin typeface="Cambria Math"/>
                              <a:ea typeface="微软雅黑" panose="020B0503020204020204" pitchFamily="34" charset="-122"/>
                            </a:rPr>
                            <m:t>+0=</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2</m:t>
                              </m:r>
                            </m:den>
                          </m:f>
                          <m:r>
                            <m:rPr>
                              <m:sty m:val="p"/>
                            </m:rPr>
                            <a:rPr lang="en-US" altLang="zh-CN" sz="2400" b="0" i="0" smtClean="0">
                              <a:latin typeface="Cambria Math"/>
                              <a:ea typeface="微软雅黑" panose="020B0503020204020204" pitchFamily="34" charset="-122"/>
                            </a:rPr>
                            <m:t>ln</m:t>
                          </m:r>
                          <m:r>
                            <a:rPr lang="en-US" altLang="zh-CN" sz="2400" b="0" i="1" smtClean="0">
                              <a:latin typeface="Cambria Math"/>
                              <a:ea typeface="微软雅黑" panose="020B0503020204020204" pitchFamily="34" charset="-122"/>
                            </a:rPr>
                            <m:t>⁡(2)</m:t>
                          </m:r>
                        </m:e>
                      </m:nary>
                    </m:oMath>
                  </m:oMathPara>
                </a14:m>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2277803"/>
              </a:xfrm>
              <a:prstGeom prst="rect">
                <a:avLst/>
              </a:prstGeom>
              <a:blipFill rotWithShape="1">
                <a:blip r:embed="rId2"/>
                <a:stretch>
                  <a:fillRect l="-847" t="-214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928709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274972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补充知识点：使用</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值而不直接使用</a:t>
                </a:r>
                <a:r>
                  <a:rPr lang="en-US" altLang="zh-CN" sz="2400" b="1" dirty="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原因</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原因</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：人们习惯用一个大于等于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的数值去衡量预测能力，而</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是有可能取到负值的。但是在计算</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时通过乘以</a:t>
                </a:r>
                <a14:m>
                  <m:oMath xmlns:m="http://schemas.openxmlformats.org/officeDocument/2006/math">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𝑝</m:t>
                        </m:r>
                      </m:e>
                      <m: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𝑃</m:t>
                        </m:r>
                      </m:e>
                      <m: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𝑖</m:t>
                            </m:r>
                          </m:sub>
                        </m:sSub>
                      </m:sub>
                    </m:sSub>
                    <m:r>
                      <a:rPr lang="en-US" altLang="zh-CN" sz="2400" i="1">
                        <a:latin typeface="Cambria Math"/>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后，保证了</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的输出值一定大于</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。而对于分组的</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值恰好为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时，</a:t>
                </a:r>
                <a:r>
                  <a:rPr lang="en-US" altLang="zh-CN" sz="2400" dirty="0">
                    <a:ea typeface="微软雅黑" panose="020B0503020204020204" pitchFamily="34" charset="-122"/>
                  </a:rPr>
                  <a:t> </a:t>
                </a:r>
                <a14:m>
                  <m:oMath xmlns:m="http://schemas.openxmlformats.org/officeDocument/2006/math">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𝑝</m:t>
                        </m:r>
                      </m:e>
                      <m: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𝑦</m:t>
                            </m:r>
                          </m:e>
                          <m:sub>
                            <m:r>
                              <a:rPr lang="en-US" altLang="zh-CN" sz="2400" i="1">
                                <a:latin typeface="Cambria Math"/>
                                <a:ea typeface="微软雅黑" panose="020B0503020204020204" pitchFamily="34" charset="-122"/>
                              </a:rPr>
                              <m:t>𝑖</m:t>
                            </m:r>
                          </m:sub>
                        </m:sSub>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𝑃</m:t>
                        </m:r>
                      </m:e>
                      <m: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𝑛</m:t>
                            </m:r>
                          </m:e>
                          <m:sub>
                            <m:r>
                              <a:rPr lang="en-US" altLang="zh-CN" sz="2400" i="1">
                                <a:latin typeface="Cambria Math"/>
                                <a:ea typeface="微软雅黑" panose="020B0503020204020204" pitchFamily="34" charset="-122"/>
                              </a:rPr>
                              <m:t>𝑖</m:t>
                            </m:r>
                          </m:sub>
                        </m:sSub>
                      </m:sub>
                    </m:sSub>
                    <m:r>
                      <a:rPr lang="en-US" altLang="zh-CN" sz="2400" i="1">
                        <a:latin typeface="Cambria Math"/>
                        <a:ea typeface="微软雅黑" panose="020B0503020204020204" pitchFamily="34" charset="-122"/>
                      </a:rPr>
                      <m:t>)</m:t>
                    </m:r>
                  </m:oMath>
                </a14:m>
                <a:r>
                  <a:rPr lang="zh-CN" altLang="en-US" sz="2400" dirty="0">
                    <a:latin typeface="微软雅黑" panose="020B0503020204020204" pitchFamily="34" charset="-122"/>
                    <a:ea typeface="微软雅黑" panose="020B0503020204020204" pitchFamily="34" charset="-122"/>
                  </a:rPr>
                  <a:t>取值也是</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，这样就保证了</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的取值永远非负</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2749727"/>
              </a:xfrm>
              <a:prstGeom prst="rect">
                <a:avLst/>
              </a:prstGeom>
              <a:blipFill rotWithShape="1">
                <a:blip r:embed="rId2"/>
                <a:stretch>
                  <a:fillRect l="-847" t="-1774" r="-56" b="-42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2049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示例：“男”和“女”的数值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利用</a:t>
            </a:r>
            <a:r>
              <a:rPr lang="en-US" altLang="zh-CN" sz="2400" dirty="0" smtClean="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创建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相关知识点创建数据，代码如下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此时获得的表格如下所示，其中性别栏中为“男”和“女”两个文字类型的数据</a:t>
            </a:r>
            <a:endParaRPr lang="en-US" altLang="zh-CN"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027" y="3351536"/>
            <a:ext cx="7307945" cy="75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583917085"/>
              </p:ext>
            </p:extLst>
          </p:nvPr>
        </p:nvGraphicFramePr>
        <p:xfrm>
          <a:off x="4279899" y="4868922"/>
          <a:ext cx="3632200" cy="1767840"/>
        </p:xfrm>
        <a:graphic>
          <a:graphicData uri="http://schemas.openxmlformats.org/drawingml/2006/table">
            <a:tbl>
              <a:tblPr>
                <a:tableStyleId>{5940675A-B579-460E-94D1-54222C63F5DA}</a:tableStyleId>
              </a:tblPr>
              <a:tblGrid>
                <a:gridCol w="742043"/>
                <a:gridCol w="1319839"/>
                <a:gridCol w="1570318"/>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客户</a:t>
                      </a:r>
                      <a:r>
                        <a:rPr lang="zh-CN" altLang="en-US" sz="2400" dirty="0">
                          <a:effectLst/>
                          <a:latin typeface="微软雅黑" panose="020B0503020204020204" pitchFamily="34" charset="-122"/>
                          <a:ea typeface="微软雅黑" panose="020B0503020204020204" pitchFamily="34" charset="-122"/>
                        </a:rPr>
                        <a:t>编号</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性别</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男</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女</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男</a:t>
                      </a:r>
                    </a:p>
                  </a:txBody>
                  <a:tcPr marL="0" marR="0" marT="38100" marB="38100" anchor="ctr"/>
                </a:tc>
              </a:tr>
            </a:tbl>
          </a:graphicData>
        </a:graphic>
      </p:graphicFrame>
    </p:spTree>
    <p:extLst>
      <p:ext uri="{BB962C8B-B14F-4D97-AF65-F5344CB8AC3E}">
        <p14:creationId xmlns:p14="http://schemas.microsoft.com/office/powerpoint/2010/main" val="94360291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197502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补充知识点：使用</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值而不直接使用</a:t>
                </a:r>
                <a:r>
                  <a:rPr lang="en-US" altLang="zh-CN" sz="2400" b="1" dirty="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原因</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原因</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通过</a:t>
                </a:r>
                <a14:m>
                  <m:oMath xmlns:m="http://schemas.openxmlformats.org/officeDocument/2006/math">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𝑝</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𝑦</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𝑃</m:t>
                        </m:r>
                      </m:e>
                      <m: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𝑛</m:t>
                            </m:r>
                          </m:e>
                          <m:sub>
                            <m:r>
                              <a:rPr lang="en-US" altLang="zh-CN" sz="2400" b="0" i="1" smtClean="0">
                                <a:latin typeface="Cambria Math"/>
                                <a:ea typeface="微软雅黑" panose="020B0503020204020204" pitchFamily="34" charset="-122"/>
                              </a:rPr>
                              <m:t>𝑖</m:t>
                            </m:r>
                          </m:sub>
                        </m:sSub>
                      </m:sub>
                    </m:sSub>
                    <m:r>
                      <a:rPr lang="en-US" altLang="zh-CN" sz="2400" b="0" i="1" smtClean="0">
                        <a:latin typeface="Cambria Math"/>
                        <a:ea typeface="微软雅黑" panose="020B0503020204020204" pitchFamily="34" charset="-122"/>
                      </a:rPr>
                      <m:t>)</m:t>
                    </m:r>
                  </m:oMath>
                </a14:m>
                <a:r>
                  <a:rPr lang="zh-CN" altLang="en-US" sz="2400" dirty="0" smtClean="0">
                    <a:latin typeface="微软雅黑" panose="020B0503020204020204" pitchFamily="34" charset="-122"/>
                    <a:ea typeface="微软雅黑" panose="020B0503020204020204" pitchFamily="34" charset="-122"/>
                  </a:rPr>
                  <a:t>作为</a:t>
                </a:r>
                <a:r>
                  <a:rPr lang="zh-CN" altLang="en-US" sz="2400" dirty="0">
                    <a:latin typeface="微软雅黑" panose="020B0503020204020204" pitchFamily="34" charset="-122"/>
                    <a:ea typeface="微软雅黑" panose="020B0503020204020204" pitchFamily="34" charset="-122"/>
                  </a:rPr>
                  <a:t>权重因子可以体现分组中数据量占整体的比例，更加精确的体现变量的预测能力。为了更好地说明原因</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，我们构造一组数据来进行讲解，数据如下：</a:t>
                </a: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1975028"/>
              </a:xfrm>
              <a:prstGeom prst="rect">
                <a:avLst/>
              </a:prstGeom>
              <a:blipFill rotWithShape="1">
                <a:blip r:embed="rId2"/>
                <a:stretch>
                  <a:fillRect l="-847" t="-2469" r="-169" b="-6173"/>
                </a:stretch>
              </a:blipFill>
            </p:spPr>
            <p:txBody>
              <a:bodyPr/>
              <a:lstStyle/>
              <a:p>
                <a:r>
                  <a:rPr lang="zh-CN" altLang="en-US">
                    <a:noFill/>
                  </a:rPr>
                  <a:t> </a:t>
                </a:r>
              </a:p>
            </p:txBody>
          </p:sp>
        </mc:Fallback>
      </mc:AlternateContent>
      <p:graphicFrame>
        <p:nvGraphicFramePr>
          <p:cNvPr id="3" name="表格 2"/>
          <p:cNvGraphicFramePr>
            <a:graphicFrameLocks noGrp="1"/>
          </p:cNvGraphicFramePr>
          <p:nvPr>
            <p:extLst>
              <p:ext uri="{D42A27DB-BD31-4B8C-83A1-F6EECF244321}">
                <p14:modId xmlns:p14="http://schemas.microsoft.com/office/powerpoint/2010/main" val="2830774991"/>
              </p:ext>
            </p:extLst>
          </p:nvPr>
        </p:nvGraphicFramePr>
        <p:xfrm>
          <a:off x="667658" y="4428583"/>
          <a:ext cx="10856685" cy="1767840"/>
        </p:xfrm>
        <a:graphic>
          <a:graphicData uri="http://schemas.openxmlformats.org/drawingml/2006/table">
            <a:tbl>
              <a:tblPr/>
              <a:tblGrid>
                <a:gridCol w="1314450"/>
                <a:gridCol w="1314450"/>
                <a:gridCol w="1314450"/>
                <a:gridCol w="1314450"/>
                <a:gridCol w="1314450"/>
                <a:gridCol w="1314450"/>
                <a:gridCol w="1314450"/>
                <a:gridCol w="1655535"/>
              </a:tblGrid>
              <a:tr h="285750">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年龄分箱</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人数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dirty="0">
                          <a:effectLst/>
                          <a:latin typeface="微软雅黑" panose="020B0503020204020204" pitchFamily="34" charset="-122"/>
                          <a:ea typeface="微软雅黑" panose="020B0503020204020204" pitchFamily="34" charset="-122"/>
                        </a:rPr>
                        <a:t>违约</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zh-CN" altLang="en-US" sz="2400" b="1">
                          <a:effectLst/>
                          <a:latin typeface="微软雅黑" panose="020B0503020204020204" pitchFamily="34" charset="-122"/>
                          <a:ea typeface="微软雅黑" panose="020B0503020204020204" pitchFamily="34" charset="-122"/>
                        </a:rPr>
                        <a:t>未违约</a:t>
                      </a:r>
                      <a:endParaRPr lang="zh-CN" alt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Pyi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Pni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WOEi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ctr"/>
                      <a:r>
                        <a:rPr lang="en-US" sz="2400" b="1">
                          <a:effectLst/>
                          <a:latin typeface="微软雅黑" panose="020B0503020204020204" pitchFamily="34" charset="-122"/>
                          <a:ea typeface="微软雅黑" panose="020B0503020204020204" pitchFamily="34" charset="-122"/>
                        </a:rPr>
                        <a:t>IVi</a:t>
                      </a:r>
                      <a:endParaRPr lang="en-US" sz="2400">
                        <a:effectLst/>
                        <a:latin typeface="微软雅黑" panose="020B0503020204020204" pitchFamily="34" charset="-122"/>
                        <a:ea typeface="微软雅黑" panose="020B0503020204020204" pitchFamily="34" charset="-122"/>
                      </a:endParaRPr>
                    </a:p>
                  </a:txBody>
                  <a:tcPr marL="0" marR="0" marT="38100" marB="38100" anchor="ctr">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66700">
                <a:tc>
                  <a:txBody>
                    <a:bodyPr/>
                    <a:lstStyle/>
                    <a:p>
                      <a:pPr algn="ctr" fontAlgn="t"/>
                      <a:r>
                        <a:rPr lang="en-US" altLang="zh-CN" sz="2400">
                          <a:effectLst/>
                          <a:latin typeface="微软雅黑" panose="020B0503020204020204" pitchFamily="34" charset="-122"/>
                          <a:ea typeface="微软雅黑" panose="020B0503020204020204" pitchFamily="34" charset="-122"/>
                        </a:rPr>
                        <a:t>(20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30]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9990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991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8999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99.1%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99.9%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-0.0089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7.937E-05</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(30</a:t>
                      </a:r>
                      <a:r>
                        <a:rPr lang="zh-CN" altLang="en-US" sz="2400">
                          <a:effectLst/>
                          <a:latin typeface="微软雅黑" panose="020B0503020204020204" pitchFamily="34" charset="-122"/>
                          <a:ea typeface="微软雅黑" panose="020B0503020204020204" pitchFamily="34" charset="-122"/>
                        </a:rPr>
                        <a:t>，</a:t>
                      </a:r>
                      <a:r>
                        <a:rPr lang="en-US" altLang="zh-CN" sz="2400">
                          <a:effectLst/>
                          <a:latin typeface="微软雅黑" panose="020B0503020204020204" pitchFamily="34" charset="-122"/>
                          <a:ea typeface="微软雅黑" panose="020B0503020204020204" pitchFamily="34" charset="-122"/>
                        </a:rPr>
                        <a:t>40]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4.39</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0.0390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zh-CN" altLang="en-US" sz="2400">
                          <a:effectLst/>
                          <a:latin typeface="微软雅黑" panose="020B0503020204020204" pitchFamily="34" charset="-122"/>
                          <a:ea typeface="微软雅黑" panose="020B0503020204020204" pitchFamily="34" charset="-122"/>
                        </a:rPr>
                        <a:t>合计</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100%</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0.0391</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6494559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补充知识点：使用</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值而不直接使用</a:t>
            </a:r>
            <a:r>
              <a:rPr lang="en-US" altLang="zh-CN" sz="2400" b="1" dirty="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原因</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如上表所示</a:t>
            </a:r>
            <a:r>
              <a:rPr lang="zh-CN" altLang="en-US" sz="2400" dirty="0" smtClean="0">
                <a:latin typeface="微软雅黑" panose="020B0503020204020204" pitchFamily="34" charset="-122"/>
                <a:ea typeface="微软雅黑" panose="020B0503020204020204" pitchFamily="34" charset="-122"/>
              </a:rPr>
              <a:t>，整体的</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值为</a:t>
            </a:r>
            <a:r>
              <a:rPr lang="en-US" altLang="zh-CN" sz="2400" dirty="0">
                <a:latin typeface="微软雅黑" panose="020B0503020204020204" pitchFamily="34" charset="-122"/>
                <a:ea typeface="微软雅黑" panose="020B0503020204020204" pitchFamily="34" charset="-122"/>
              </a:rPr>
              <a:t>4.4</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WOE</a:t>
            </a:r>
            <a:r>
              <a:rPr lang="zh-CN" altLang="en-US" sz="2400" dirty="0">
                <a:latin typeface="微软雅黑" panose="020B0503020204020204" pitchFamily="34" charset="-122"/>
                <a:ea typeface="微软雅黑" panose="020B0503020204020204" pitchFamily="34" charset="-122"/>
              </a:rPr>
              <a:t>值</a:t>
            </a:r>
            <a:r>
              <a:rPr lang="zh-CN" altLang="en-US" sz="2400" dirty="0" smtClean="0">
                <a:latin typeface="微软雅黑" panose="020B0503020204020204" pitchFamily="34" charset="-122"/>
                <a:ea typeface="微软雅黑" panose="020B0503020204020204" pitchFamily="34" charset="-122"/>
              </a:rPr>
              <a:t>很</a:t>
            </a:r>
            <a:r>
              <a:rPr lang="zh-CN" altLang="en-US" sz="2400" dirty="0">
                <a:latin typeface="微软雅黑" panose="020B0503020204020204" pitchFamily="34" charset="-122"/>
                <a:ea typeface="微软雅黑" panose="020B0503020204020204" pitchFamily="34" charset="-122"/>
              </a:rPr>
              <a:t>高，这其实主要是因为</a:t>
            </a:r>
            <a:r>
              <a:rPr lang="en-US" altLang="zh-CN" sz="2400" dirty="0">
                <a:latin typeface="微软雅黑" panose="020B0503020204020204" pitchFamily="34" charset="-122"/>
                <a:ea typeface="微软雅黑" panose="020B0503020204020204" pitchFamily="34" charset="-122"/>
              </a:rPr>
              <a:t>30-40</a:t>
            </a:r>
            <a:r>
              <a:rPr lang="zh-CN" altLang="en-US" sz="2400" dirty="0">
                <a:latin typeface="微软雅黑" panose="020B0503020204020204" pitchFamily="34" charset="-122"/>
                <a:ea typeface="微软雅黑" panose="020B0503020204020204" pitchFamily="34" charset="-122"/>
              </a:rPr>
              <a:t>这一分箱的</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值很高导致的，但是我们需要注意到</a:t>
            </a:r>
            <a:r>
              <a:rPr lang="en-US" altLang="zh-CN" sz="2400" dirty="0">
                <a:latin typeface="微软雅黑" panose="020B0503020204020204" pitchFamily="34" charset="-122"/>
                <a:ea typeface="微软雅黑" panose="020B0503020204020204" pitchFamily="34" charset="-122"/>
              </a:rPr>
              <a:t>30-40</a:t>
            </a:r>
            <a:r>
              <a:rPr lang="zh-CN" altLang="en-US" sz="2400" dirty="0">
                <a:latin typeface="微软雅黑" panose="020B0503020204020204" pitchFamily="34" charset="-122"/>
                <a:ea typeface="微软雅黑" panose="020B0503020204020204" pitchFamily="34" charset="-122"/>
              </a:rPr>
              <a:t>这一分箱中其总人数才</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人，占</a:t>
            </a:r>
            <a:r>
              <a:rPr lang="en-US" altLang="zh-CN" sz="2400" dirty="0">
                <a:latin typeface="微软雅黑" panose="020B0503020204020204" pitchFamily="34" charset="-122"/>
                <a:ea typeface="微软雅黑" panose="020B0503020204020204" pitchFamily="34" charset="-122"/>
              </a:rPr>
              <a:t>10000</a:t>
            </a:r>
            <a:r>
              <a:rPr lang="zh-CN" altLang="en-US" sz="2400" dirty="0">
                <a:latin typeface="微软雅黑" panose="020B0503020204020204" pitchFamily="34" charset="-122"/>
                <a:ea typeface="微软雅黑" panose="020B0503020204020204" pitchFamily="34" charset="-122"/>
              </a:rPr>
              <a:t>个总样本的比例却只有</a:t>
            </a:r>
            <a:r>
              <a:rPr lang="en-US" altLang="zh-CN" sz="2400" dirty="0">
                <a:latin typeface="微软雅黑" panose="020B0503020204020204" pitchFamily="34" charset="-122"/>
                <a:ea typeface="微软雅黑" panose="020B0503020204020204" pitchFamily="34" charset="-122"/>
              </a:rPr>
              <a:t>0.1%</a:t>
            </a:r>
            <a:r>
              <a:rPr lang="zh-CN" altLang="en-US" sz="2400" dirty="0">
                <a:latin typeface="微软雅黑" panose="020B0503020204020204" pitchFamily="34" charset="-122"/>
                <a:ea typeface="微软雅黑" panose="020B0503020204020204" pitchFamily="34" charset="-122"/>
              </a:rPr>
              <a:t>，可见用户数据落在第二个分箱的概率本身就比较低，所以对于整体样本来说，变量的预测能力并没有那么强。</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而当在</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值的前面乘上后，其对应的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值变得很低，这其实相当于乘上了一个权重系数，也即考虑了分组中数据量占整体的比例，因此</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值很好的体现了分组比例的影响。这也是为什么通过</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值来进行特征筛选，而不是通过</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值绝对值的相加之和来筛选了。</a:t>
            </a:r>
          </a:p>
        </p:txBody>
      </p:sp>
    </p:spTree>
    <p:extLst>
      <p:ext uri="{BB962C8B-B14F-4D97-AF65-F5344CB8AC3E}">
        <p14:creationId xmlns:p14="http://schemas.microsoft.com/office/powerpoint/2010/main" val="30112134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11.5.2 IV</a:t>
            </a:r>
            <a:r>
              <a:rPr lang="zh-CN" altLang="en-US" sz="2400" b="1" dirty="0">
                <a:latin typeface="微软雅黑" panose="020B0503020204020204" pitchFamily="34" charset="-122"/>
                <a:ea typeface="微软雅黑" panose="020B0503020204020204" pitchFamily="34" charset="-122"/>
              </a:rPr>
              <a:t>值的定义与</a:t>
            </a:r>
            <a:r>
              <a:rPr lang="zh-CN" altLang="en-US" sz="2400" b="1" dirty="0" smtClean="0">
                <a:latin typeface="微软雅黑" panose="020B0503020204020204" pitchFamily="34" charset="-122"/>
                <a:ea typeface="微软雅黑" panose="020B0503020204020204" pitchFamily="34" charset="-122"/>
              </a:rPr>
              <a:t>演示</a:t>
            </a:r>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补充知识点：使用</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值而不直接使用</a:t>
            </a:r>
            <a:r>
              <a:rPr lang="en-US" altLang="zh-CN" sz="2400" b="1" dirty="0">
                <a:latin typeface="微软雅黑" panose="020B0503020204020204" pitchFamily="34" charset="-122"/>
                <a:ea typeface="微软雅黑" panose="020B0503020204020204" pitchFamily="34" charset="-122"/>
              </a:rPr>
              <a:t>WOE</a:t>
            </a:r>
            <a:r>
              <a:rPr lang="zh-CN" altLang="en-US" sz="2400" b="1" dirty="0">
                <a:latin typeface="微软雅黑" panose="020B0503020204020204" pitchFamily="34" charset="-122"/>
                <a:ea typeface="微软雅黑" panose="020B0503020204020204" pitchFamily="34" charset="-122"/>
              </a:rPr>
              <a:t>值的</a:t>
            </a:r>
            <a:r>
              <a:rPr lang="zh-CN" altLang="en-US" sz="2400" b="1" dirty="0" smtClean="0">
                <a:latin typeface="微软雅黑" panose="020B0503020204020204" pitchFamily="34" charset="-122"/>
                <a:ea typeface="微软雅黑" panose="020B0503020204020204" pitchFamily="34" charset="-122"/>
              </a:rPr>
              <a:t>原因</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某</a:t>
            </a:r>
            <a:r>
              <a:rPr lang="zh-CN" altLang="en-US" sz="2400" dirty="0">
                <a:latin typeface="微软雅黑" panose="020B0503020204020204" pitchFamily="34" charset="-122"/>
                <a:ea typeface="微软雅黑" panose="020B0503020204020204" pitchFamily="34" charset="-122"/>
              </a:rPr>
              <a:t>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值越高，说明该特征变量越具有区分度。不过</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值也不是越大越好，当</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值大于</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时，有时需要对这个特征打个疑问，因为它有点过好而显得不够真实。通常会选择</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值在</a:t>
            </a:r>
            <a:r>
              <a:rPr lang="en-US" altLang="zh-CN" sz="2400" dirty="0">
                <a:latin typeface="微软雅黑" panose="020B0503020204020204" pitchFamily="34" charset="-122"/>
                <a:ea typeface="微软雅黑" panose="020B0503020204020204" pitchFamily="34" charset="-122"/>
              </a:rPr>
              <a:t>0.1~0.5</a:t>
            </a:r>
            <a:r>
              <a:rPr lang="zh-CN" altLang="en-US" sz="2400" dirty="0">
                <a:latin typeface="微软雅黑" panose="020B0503020204020204" pitchFamily="34" charset="-122"/>
                <a:ea typeface="微软雅黑" panose="020B0503020204020204" pitchFamily="34" charset="-122"/>
              </a:rPr>
              <a:t>这个范围的特征。不过在不同场景在取值上也会有所不同，如有些风控团队会将</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值大于</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的特征也纳入考量，这个其实也需要根据实际的建模效果来进行进一步判断。</a:t>
            </a:r>
          </a:p>
        </p:txBody>
      </p:sp>
    </p:spTree>
    <p:extLst>
      <p:ext uri="{BB962C8B-B14F-4D97-AF65-F5344CB8AC3E}">
        <p14:creationId xmlns:p14="http://schemas.microsoft.com/office/powerpoint/2010/main" val="33064832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数据分箱</a:t>
            </a:r>
          </a:p>
          <a:p>
            <a:r>
              <a:rPr lang="zh-CN" altLang="en-US" sz="2400" dirty="0" smtClean="0">
                <a:latin typeface="微软雅黑" panose="020B0503020204020204" pitchFamily="34" charset="-122"/>
                <a:ea typeface="微软雅黑" panose="020B0503020204020204" pitchFamily="34" charset="-122"/>
              </a:rPr>
              <a:t/>
            </a:r>
            <a:br>
              <a:rPr lang="zh-CN" altLang="en-US" sz="2400" dirty="0" smtClean="0">
                <a:latin typeface="微软雅黑" panose="020B0503020204020204" pitchFamily="34" charset="-122"/>
                <a:ea typeface="微软雅黑" panose="020B0503020204020204" pitchFamily="34" charset="-122"/>
              </a:rPr>
            </a:br>
            <a:endParaRPr lang="zh-CN" altLang="en-US" sz="24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134" y="3267528"/>
            <a:ext cx="7677731" cy="1289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72980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统计</a:t>
            </a:r>
            <a:r>
              <a:rPr lang="zh-CN" altLang="en-US" sz="2400" dirty="0">
                <a:latin typeface="微软雅黑" panose="020B0503020204020204" pitchFamily="34" charset="-122"/>
                <a:ea typeface="微软雅黑" panose="020B0503020204020204" pitchFamily="34" charset="-122"/>
              </a:rPr>
              <a:t>各个分箱样本总数、坏样本数和好样本数</a:t>
            </a:r>
            <a:r>
              <a:rPr lang="zh-CN" altLang="en-US" sz="2400" dirty="0" smtClean="0">
                <a:latin typeface="微软雅黑" panose="020B0503020204020204" pitchFamily="34" charset="-122"/>
                <a:ea typeface="微软雅黑" panose="020B0503020204020204" pitchFamily="34" charset="-122"/>
              </a:rPr>
              <a:t/>
            </a:r>
            <a:br>
              <a:rPr lang="zh-CN" altLang="en-US" sz="2400" dirty="0" smtClean="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过如下代码可以统计分箱后各个分箱中的人数情况：</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3295" y="3239977"/>
            <a:ext cx="6265409" cy="3457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71759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统计</a:t>
            </a:r>
            <a:r>
              <a:rPr lang="zh-CN" altLang="en-US" sz="2400" dirty="0">
                <a:latin typeface="微软雅黑" panose="020B0503020204020204" pitchFamily="34" charset="-122"/>
                <a:ea typeface="微软雅黑" panose="020B0503020204020204" pitchFamily="34" charset="-122"/>
              </a:rPr>
              <a:t>各个分箱样本总数、坏样本数和好样本数</a:t>
            </a:r>
            <a:r>
              <a:rPr lang="zh-CN" altLang="en-US" sz="2400" dirty="0" smtClean="0">
                <a:latin typeface="微软雅黑" panose="020B0503020204020204" pitchFamily="34" charset="-122"/>
                <a:ea typeface="微软雅黑" panose="020B0503020204020204" pitchFamily="34" charset="-122"/>
              </a:rPr>
              <a:t/>
            </a:r>
            <a:br>
              <a:rPr lang="zh-CN" altLang="en-US" sz="2400" dirty="0" smtClean="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此时获取的</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如下图所示：</a:t>
            </a:r>
          </a:p>
        </p:txBody>
      </p:sp>
      <p:pic>
        <p:nvPicPr>
          <p:cNvPr id="3074" name="Picture 2" descr="https://uploader.shimo.im/f/WbYOvhjryCcgZCUM.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9844" y="3428662"/>
            <a:ext cx="3792311" cy="2382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7302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统计</a:t>
            </a:r>
            <a:r>
              <a:rPr lang="zh-CN" altLang="en-US" sz="2400" dirty="0">
                <a:latin typeface="微软雅黑" panose="020B0503020204020204" pitchFamily="34" charset="-122"/>
                <a:ea typeface="微软雅黑" panose="020B0503020204020204" pitchFamily="34" charset="-122"/>
              </a:rPr>
              <a:t>各分箱中坏样本比率和好样本</a:t>
            </a:r>
            <a:r>
              <a:rPr lang="zh-CN" altLang="en-US" sz="2400" dirty="0" smtClean="0">
                <a:latin typeface="微软雅黑" panose="020B0503020204020204" pitchFamily="34" charset="-122"/>
                <a:ea typeface="微软雅黑" panose="020B0503020204020204" pitchFamily="34" charset="-122"/>
              </a:rPr>
              <a:t>比率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计算各分箱中坏样本比率和好样本比率</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7837" y="3546926"/>
            <a:ext cx="5896326" cy="125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086449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统计</a:t>
            </a:r>
            <a:r>
              <a:rPr lang="zh-CN" altLang="en-US" sz="2400" dirty="0">
                <a:latin typeface="微软雅黑" panose="020B0503020204020204" pitchFamily="34" charset="-122"/>
                <a:ea typeface="微软雅黑" panose="020B0503020204020204" pitchFamily="34" charset="-122"/>
              </a:rPr>
              <a:t>各分箱中坏样本比率和好样本</a:t>
            </a:r>
            <a:r>
              <a:rPr lang="zh-CN" altLang="en-US" sz="2400" dirty="0" smtClean="0">
                <a:latin typeface="微软雅黑" panose="020B0503020204020204" pitchFamily="34" charset="-122"/>
                <a:ea typeface="微软雅黑" panose="020B0503020204020204" pitchFamily="34" charset="-122"/>
              </a:rPr>
              <a:t>比率</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如下图所示：</a:t>
            </a:r>
          </a:p>
        </p:txBody>
      </p:sp>
      <p:pic>
        <p:nvPicPr>
          <p:cNvPr id="4098" name="Picture 2" descr="https://uploader.shimo.im/f/yuOlpAIkXSEKtaNq.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9624" y="3708400"/>
            <a:ext cx="5312752" cy="2053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7680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计算</a:t>
            </a:r>
            <a:r>
              <a:rPr lang="en-US" altLang="zh-CN" sz="2400" dirty="0">
                <a:latin typeface="微软雅黑" panose="020B0503020204020204" pitchFamily="34" charset="-122"/>
                <a:ea typeface="微软雅黑" panose="020B0503020204020204" pitchFamily="34" charset="-122"/>
              </a:rPr>
              <a:t>WOE</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算</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值了，代码如下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这时我们加了第三行是应为我们不</a:t>
            </a:r>
            <a:r>
              <a:rPr lang="zh-CN" altLang="en-US" sz="2400" dirty="0">
                <a:latin typeface="微软雅黑" panose="020B0503020204020204" pitchFamily="34" charset="-122"/>
                <a:ea typeface="微软雅黑" panose="020B0503020204020204" pitchFamily="34" charset="-122"/>
              </a:rPr>
              <a:t>希望</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值出现</a:t>
            </a:r>
            <a:r>
              <a:rPr lang="zh-CN" altLang="en-US" sz="2400" dirty="0" smtClean="0">
                <a:latin typeface="微软雅黑" panose="020B0503020204020204" pitchFamily="34" charset="-122"/>
                <a:ea typeface="微软雅黑" panose="020B0503020204020204" pitchFamily="34" charset="-122"/>
              </a:rPr>
              <a:t>无穷大</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解决</a:t>
            </a:r>
            <a:r>
              <a:rPr lang="zh-CN" altLang="en-US" sz="2400" dirty="0">
                <a:latin typeface="微软雅黑" panose="020B0503020204020204" pitchFamily="34" charset="-122"/>
                <a:ea typeface="微软雅黑" panose="020B0503020204020204" pitchFamily="34" charset="-122"/>
              </a:rPr>
              <a:t>办法是当</a:t>
            </a:r>
            <a:r>
              <a:rPr lang="en-US" altLang="zh-CN" sz="2400" dirty="0">
                <a:latin typeface="微软雅黑" panose="020B0503020204020204" pitchFamily="34" charset="-122"/>
                <a:ea typeface="微软雅黑" panose="020B0503020204020204" pitchFamily="34" charset="-122"/>
              </a:rPr>
              <a:t>WOE</a:t>
            </a:r>
            <a:r>
              <a:rPr lang="zh-CN" altLang="en-US" sz="2400" dirty="0">
                <a:latin typeface="微软雅黑" panose="020B0503020204020204" pitchFamily="34" charset="-122"/>
                <a:ea typeface="微软雅黑" panose="020B0503020204020204" pitchFamily="34" charset="-122"/>
              </a:rPr>
              <a:t>值为无穷大时，将它替换为</a:t>
            </a:r>
            <a:r>
              <a:rPr lang="en-US" altLang="zh-CN" sz="2400" dirty="0" smtClean="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667" y="3300185"/>
            <a:ext cx="6298665" cy="1242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1662052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计算</a:t>
            </a:r>
            <a:r>
              <a:rPr lang="en-US" altLang="zh-CN" sz="2400" dirty="0" smtClean="0">
                <a:latin typeface="微软雅黑" panose="020B0503020204020204" pitchFamily="34" charset="-122"/>
                <a:ea typeface="微软雅黑" panose="020B0503020204020204" pitchFamily="34" charset="-122"/>
              </a:rPr>
              <a:t>IV</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算</a:t>
            </a:r>
            <a:r>
              <a:rPr lang="en-US" altLang="zh-CN" sz="2400" dirty="0" smtClean="0">
                <a:latin typeface="微软雅黑" panose="020B0503020204020204" pitchFamily="34" charset="-122"/>
                <a:ea typeface="微软雅黑" panose="020B0503020204020204" pitchFamily="34" charset="-122"/>
              </a:rPr>
              <a:t>IV</a:t>
            </a:r>
            <a:r>
              <a:rPr lang="zh-CN" altLang="en-US" sz="2400" dirty="0" smtClean="0">
                <a:latin typeface="微软雅黑" panose="020B0503020204020204" pitchFamily="34" charset="-122"/>
                <a:ea typeface="微软雅黑" panose="020B0503020204020204" pitchFamily="34" charset="-122"/>
              </a:rPr>
              <a:t>值，</a:t>
            </a:r>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获得的</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如下所示：</a:t>
            </a:r>
            <a:endParaRPr lang="en-US" altLang="zh-CN" sz="2400" dirty="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0886" y="3268017"/>
            <a:ext cx="6881516" cy="6080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descr="https://uploader.shimo.im/f/6ysi6fdR4I8v0BEM.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0530" y="4463368"/>
            <a:ext cx="6970939" cy="2022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50320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示例：“男”和“女”的数值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利用</a:t>
            </a:r>
            <a:r>
              <a:rPr lang="en-US" altLang="zh-CN" sz="2400" dirty="0" smtClean="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创建</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相关知识点创建数据，代码如下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此时获得的表格如下所示，其中性别栏中为“男”和“女”两个文字类型的</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2027" y="3351536"/>
            <a:ext cx="7307945" cy="75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4053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11.5.3 WOE</a:t>
            </a:r>
            <a:r>
              <a:rPr lang="zh-CN" altLang="en-US" sz="2400" b="1" dirty="0">
                <a:latin typeface="微软雅黑" panose="020B0503020204020204" pitchFamily="34" charset="-122"/>
                <a:ea typeface="微软雅黑" panose="020B0503020204020204" pitchFamily="34" charset="-122"/>
              </a:rPr>
              <a:t>值与</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值的代码</a:t>
            </a:r>
            <a:r>
              <a:rPr lang="zh-CN" altLang="en-US" sz="2400" b="1" dirty="0" smtClean="0">
                <a:latin typeface="微软雅黑" panose="020B0503020204020204" pitchFamily="34" charset="-122"/>
                <a:ea typeface="微软雅黑" panose="020B0503020204020204" pitchFamily="34" charset="-122"/>
              </a:rPr>
              <a:t>实现</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计算</a:t>
            </a:r>
            <a:r>
              <a:rPr lang="en-US" altLang="zh-CN" sz="2400" dirty="0" smtClean="0">
                <a:latin typeface="微软雅黑" panose="020B0503020204020204" pitchFamily="34" charset="-122"/>
                <a:ea typeface="微软雅黑" panose="020B0503020204020204" pitchFamily="34" charset="-122"/>
              </a:rPr>
              <a:t>IV</a:t>
            </a:r>
            <a:r>
              <a:rPr lang="zh-CN" altLang="en-US" sz="2400" dirty="0" smtClean="0">
                <a:latin typeface="微软雅黑" panose="020B0503020204020204" pitchFamily="34" charset="-122"/>
                <a:ea typeface="微软雅黑" panose="020B0503020204020204" pitchFamily="34" charset="-122"/>
              </a:rPr>
              <a:t>值</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我们就可以通过公式计算“年龄”这一特征变量的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此时获得的“年龄”这一特征变量的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值如下所示：</a:t>
            </a:r>
            <a:endParaRPr lang="en-US" altLang="zh-CN" sz="2400"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6861" y="3378476"/>
            <a:ext cx="2918279" cy="596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784" y="4772372"/>
            <a:ext cx="2804432" cy="596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35447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在第四章逻辑回归模型中，我们讲解了一个客户流失预警模型，下面我们就以它作为案例实战来计算下客户流失预警模型中的各个特征变量的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值，这样读者朋友们在面对其他实战案例的时候就能够游刃有余的进行</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值计算从而筛选出合适的特征变量了。</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为了更具有通用性，我们将上一节的代码稍作改变，写成如下函数的形式，该函数共有</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个参数：</a:t>
            </a:r>
            <a:r>
              <a:rPr lang="en-US" altLang="zh-CN" sz="2400" b="1" dirty="0">
                <a:latin typeface="微软雅黑" panose="020B0503020204020204" pitchFamily="34" charset="-122"/>
                <a:ea typeface="微软雅黑" panose="020B0503020204020204" pitchFamily="34" charset="-122"/>
              </a:rPr>
              <a:t>data</a:t>
            </a:r>
            <a:r>
              <a:rPr lang="zh-CN" altLang="en-US" sz="2400" dirty="0">
                <a:latin typeface="微软雅黑" panose="020B0503020204020204" pitchFamily="34" charset="-122"/>
                <a:ea typeface="微软雅黑" panose="020B0503020204020204" pitchFamily="34" charset="-122"/>
              </a:rPr>
              <a:t>（原始数据集）、</a:t>
            </a:r>
            <a:r>
              <a:rPr lang="en-US" altLang="zh-CN" sz="2400" b="1" dirty="0" err="1">
                <a:latin typeface="微软雅黑" panose="020B0503020204020204" pitchFamily="34" charset="-122"/>
                <a:ea typeface="微软雅黑" panose="020B0503020204020204" pitchFamily="34" charset="-122"/>
              </a:rPr>
              <a:t>cut_num</a:t>
            </a:r>
            <a:r>
              <a:rPr lang="zh-CN" altLang="en-US" sz="2400" dirty="0">
                <a:latin typeface="微软雅黑" panose="020B0503020204020204" pitchFamily="34" charset="-122"/>
                <a:ea typeface="微软雅黑" panose="020B0503020204020204" pitchFamily="34" charset="-122"/>
              </a:rPr>
              <a:t>（数据分箱步骤中，需要分箱的个数）、</a:t>
            </a:r>
            <a:r>
              <a:rPr lang="en-US" altLang="zh-CN" sz="2400" b="1" dirty="0">
                <a:latin typeface="微软雅黑" panose="020B0503020204020204" pitchFamily="34" charset="-122"/>
                <a:ea typeface="微软雅黑" panose="020B0503020204020204" pitchFamily="34" charset="-122"/>
              </a:rPr>
              <a:t>feature</a:t>
            </a:r>
            <a:r>
              <a:rPr lang="zh-CN" altLang="en-US" sz="2400" dirty="0">
                <a:latin typeface="微软雅黑" panose="020B0503020204020204" pitchFamily="34" charset="-122"/>
                <a:ea typeface="微软雅黑" panose="020B0503020204020204" pitchFamily="34" charset="-122"/>
              </a:rPr>
              <a:t>（需要计算</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值的特征变量名称）、</a:t>
            </a:r>
            <a:r>
              <a:rPr lang="en-US" altLang="zh-CN" sz="2400" b="1" dirty="0">
                <a:latin typeface="微软雅黑" panose="020B0503020204020204" pitchFamily="34" charset="-122"/>
                <a:ea typeface="微软雅黑" panose="020B0503020204020204" pitchFamily="34" charset="-122"/>
              </a:rPr>
              <a:t>target</a:t>
            </a:r>
            <a:r>
              <a:rPr lang="zh-CN" altLang="en-US" sz="2400" dirty="0">
                <a:latin typeface="微软雅黑" panose="020B0503020204020204" pitchFamily="34" charset="-122"/>
                <a:ea typeface="微软雅黑" panose="020B0503020204020204" pitchFamily="34" charset="-122"/>
              </a:rPr>
              <a:t>（目标变量名称），有了这个函数之后，任意一个数据集，我们都能够方便地计算各个数据集的特征变量的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76553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792" y="2501312"/>
            <a:ext cx="8454416" cy="3696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8616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200" y="2501313"/>
            <a:ext cx="7715600" cy="37833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05209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906" y="2832328"/>
            <a:ext cx="6856187" cy="223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311984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有了上面的自动计算</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值的函数后，通过如下代码来读取客户流失预警模型中的相关数据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a:t>
            </a:r>
            <a:r>
              <a:rPr lang="en-US" altLang="zh-CN" sz="2400" dirty="0">
                <a:latin typeface="微软雅黑" panose="020B0503020204020204" pitchFamily="34" charset="-122"/>
                <a:ea typeface="微软雅黑" panose="020B0503020204020204" pitchFamily="34" charset="-122"/>
              </a:rPr>
              <a:t>data</a:t>
            </a:r>
            <a:r>
              <a:rPr lang="zh-CN" altLang="en-US" sz="2400" dirty="0">
                <a:latin typeface="微软雅黑" panose="020B0503020204020204" pitchFamily="34" charset="-122"/>
                <a:ea typeface="微软雅黑" panose="020B0503020204020204" pitchFamily="34" charset="-122"/>
              </a:rPr>
              <a:t>如下图所示，其中“是否流失”列为目标变量，其余列则为特征</a:t>
            </a:r>
            <a:r>
              <a:rPr lang="zh-CN" altLang="en-US" sz="2400" dirty="0" smtClean="0">
                <a:latin typeface="微软雅黑" panose="020B0503020204020204" pitchFamily="34" charset="-122"/>
                <a:ea typeface="微软雅黑" panose="020B0503020204020204" pitchFamily="34" charset="-122"/>
              </a:rPr>
              <a:t>变量：</a:t>
            </a:r>
            <a:endParaRPr lang="en-US" altLang="zh-CN" sz="2400" b="1"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9209" y="2924248"/>
            <a:ext cx="4893582" cy="539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2" name="Picture 4" descr="https://uploader.shimo.im/f/nl4S0YLyk5skrMTh.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1926" y="4116841"/>
            <a:ext cx="8248148" cy="2138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48571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for</a:t>
            </a:r>
            <a:r>
              <a:rPr lang="zh-CN" altLang="en-US" sz="2400" dirty="0">
                <a:latin typeface="微软雅黑" panose="020B0503020204020204" pitchFamily="34" charset="-122"/>
                <a:ea typeface="微软雅黑" panose="020B0503020204020204" pitchFamily="34" charset="-122"/>
              </a:rPr>
              <a:t>循环，我们可以快速获得所有特征变量的</a:t>
            </a:r>
            <a:r>
              <a:rPr lang="en-US" altLang="zh-CN" sz="2400" dirty="0">
                <a:latin typeface="微软雅黑" panose="020B0503020204020204" pitchFamily="34" charset="-122"/>
                <a:ea typeface="微软雅黑" panose="020B0503020204020204" pitchFamily="34" charset="-122"/>
              </a:rPr>
              <a:t>IV</a:t>
            </a:r>
            <a:r>
              <a:rPr lang="zh-CN" altLang="en-US" sz="2400" dirty="0">
                <a:latin typeface="微软雅黑" panose="020B0503020204020204" pitchFamily="34" charset="-122"/>
                <a:ea typeface="微软雅黑" panose="020B0503020204020204" pitchFamily="34" charset="-122"/>
              </a:rPr>
              <a:t>值，代码如下：</a:t>
            </a:r>
            <a:endParaRPr lang="en-US" altLang="zh-CN" sz="2400" b="1" dirty="0" smtClean="0">
              <a:latin typeface="微软雅黑" panose="020B0503020204020204" pitchFamily="34" charset="-122"/>
              <a:ea typeface="微软雅黑" panose="020B0503020204020204" pitchFamily="34"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663" y="3179308"/>
            <a:ext cx="5370674" cy="12040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50861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36813" y="540824"/>
            <a:ext cx="10918374"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11.5 </a:t>
            </a:r>
            <a:r>
              <a:rPr lang="zh-CN" altLang="en-US" sz="6000" b="1" dirty="0">
                <a:latin typeface="微软雅黑" panose="020B0503020204020204" pitchFamily="34" charset="-122"/>
                <a:ea typeface="微软雅黑" panose="020B0503020204020204" pitchFamily="34" charset="-122"/>
              </a:rPr>
              <a:t>特征筛选：</a:t>
            </a:r>
            <a:r>
              <a:rPr lang="en-US" altLang="zh-CN" sz="6000" b="1" dirty="0">
                <a:latin typeface="微软雅黑" panose="020B0503020204020204" pitchFamily="34" charset="-122"/>
                <a:ea typeface="微软雅黑" panose="020B0503020204020204" pitchFamily="34" charset="-122"/>
              </a:rPr>
              <a:t>WOE</a:t>
            </a:r>
            <a:r>
              <a:rPr lang="zh-CN" altLang="en-US" sz="6000" b="1" dirty="0">
                <a:latin typeface="微软雅黑" panose="020B0503020204020204" pitchFamily="34" charset="-122"/>
                <a:ea typeface="微软雅黑" panose="020B0503020204020204" pitchFamily="34" charset="-122"/>
              </a:rPr>
              <a:t>值与</a:t>
            </a:r>
            <a:r>
              <a:rPr lang="en-US" altLang="zh-CN" sz="6000" b="1" dirty="0">
                <a:latin typeface="微软雅黑" panose="020B0503020204020204" pitchFamily="34" charset="-122"/>
                <a:ea typeface="微软雅黑" panose="020B0503020204020204" pitchFamily="34" charset="-122"/>
              </a:rPr>
              <a:t>IV</a:t>
            </a:r>
            <a:r>
              <a:rPr lang="zh-CN" altLang="en-US" sz="6000" b="1" dirty="0">
                <a:latin typeface="微软雅黑" panose="020B0503020204020204" pitchFamily="34" charset="-122"/>
                <a:ea typeface="微软雅黑" panose="020B0503020204020204" pitchFamily="34" charset="-122"/>
              </a:rPr>
              <a:t>值</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83099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11.5.4 </a:t>
            </a:r>
            <a:r>
              <a:rPr lang="zh-CN" altLang="en-US" sz="2400" b="1" dirty="0">
                <a:latin typeface="微软雅黑" panose="020B0503020204020204" pitchFamily="34" charset="-122"/>
                <a:ea typeface="微软雅黑" panose="020B0503020204020204" pitchFamily="34" charset="-122"/>
              </a:rPr>
              <a:t>案例实战：客户流失预警模型的</a:t>
            </a:r>
            <a:r>
              <a:rPr lang="en-US" altLang="zh-CN" sz="2400" b="1" dirty="0">
                <a:latin typeface="微软雅黑" panose="020B0503020204020204" pitchFamily="34" charset="-122"/>
                <a:ea typeface="微软雅黑" panose="020B0503020204020204" pitchFamily="34" charset="-122"/>
              </a:rPr>
              <a:t>IV</a:t>
            </a:r>
            <a:r>
              <a:rPr lang="zh-CN" altLang="en-US" sz="2400" b="1" dirty="0">
                <a:latin typeface="微软雅黑" panose="020B0503020204020204" pitchFamily="34" charset="-122"/>
                <a:ea typeface="微软雅黑" panose="020B0503020204020204" pitchFamily="34" charset="-122"/>
              </a:rPr>
              <a:t>值</a:t>
            </a:r>
            <a:r>
              <a:rPr lang="zh-CN" altLang="en-US" sz="2400" b="1" dirty="0" smtClean="0">
                <a:latin typeface="微软雅黑" panose="020B0503020204020204" pitchFamily="34" charset="-122"/>
                <a:ea typeface="微软雅黑" panose="020B0503020204020204" pitchFamily="34" charset="-122"/>
              </a:rPr>
              <a:t>计算</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最终打印结果如下所示：</a:t>
            </a:r>
            <a:endParaRPr lang="en-US" altLang="zh-CN" sz="2400" b="1" dirty="0" smtClean="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192" y="3030302"/>
            <a:ext cx="4729616" cy="35430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4757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11.6.1 </a:t>
                </a:r>
                <a:r>
                  <a:rPr lang="zh-CN" altLang="en-US" sz="2400" b="1" dirty="0">
                    <a:latin typeface="微软雅黑" panose="020B0503020204020204" pitchFamily="34" charset="-122"/>
                    <a:ea typeface="微软雅黑" panose="020B0503020204020204" pitchFamily="34" charset="-122"/>
                  </a:rPr>
                  <a:t>多重共线性的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对多元线性回归模型</a:t>
                </a:r>
                <a:r>
                  <a:rPr lang="zh-CN" altLang="en-US" sz="2400" dirty="0" smtClean="0">
                    <a:latin typeface="微软雅黑" panose="020B0503020204020204" pitchFamily="34" charset="-122"/>
                    <a:ea typeface="微软雅黑" panose="020B0503020204020204" pitchFamily="34" charset="-122"/>
                  </a:rPr>
                  <a:t>：</a:t>
                </a:r>
                <a14:m>
                  <m:oMath xmlns:m="http://schemas.openxmlformats.org/officeDocument/2006/math">
                    <m:r>
                      <a:rPr lang="en-US" altLang="zh-CN" sz="2400" b="0" i="1" smtClean="0">
                        <a:latin typeface="Cambria Math"/>
                        <a:ea typeface="微软雅黑" panose="020B0503020204020204" pitchFamily="34" charset="-122"/>
                      </a:rPr>
                      <m:t>𝑌</m:t>
                    </m:r>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𝑘</m:t>
                        </m:r>
                      </m:e>
                      <m:sub>
                        <m:r>
                          <a:rPr lang="en-US" altLang="zh-CN" sz="2400" b="0" i="1" smtClean="0">
                            <a:latin typeface="Cambria Math"/>
                            <a:ea typeface="微软雅黑" panose="020B0503020204020204" pitchFamily="34" charset="-122"/>
                          </a:rPr>
                          <m:t>0</m:t>
                        </m:r>
                      </m:sub>
                    </m:sSub>
                    <m:r>
                      <a:rPr lang="en-US" altLang="zh-CN" sz="2400" b="0" i="1" smtClean="0">
                        <a:latin typeface="Cambria Math"/>
                        <a:ea typeface="微软雅黑" panose="020B0503020204020204" pitchFamily="34" charset="-122"/>
                      </a:rPr>
                      <m:t>+</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𝑘</m:t>
                        </m:r>
                      </m:e>
                      <m:sub>
                        <m:r>
                          <a:rPr lang="en-US" altLang="zh-CN" sz="2400" b="0" i="1" smtClean="0">
                            <a:latin typeface="Cambria Math"/>
                            <a:ea typeface="微软雅黑" panose="020B0503020204020204" pitchFamily="34" charset="-122"/>
                          </a:rPr>
                          <m:t>1</m:t>
                        </m:r>
                      </m:sub>
                    </m:sSub>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1</m:t>
                        </m:r>
                      </m:sub>
                    </m:sSub>
                    <m:r>
                      <a:rPr lang="en-US" altLang="zh-CN" sz="2400" b="0" i="1" smtClean="0">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𝑘</m:t>
                        </m:r>
                      </m:e>
                      <m:sub>
                        <m:r>
                          <a:rPr lang="en-US" altLang="zh-CN" sz="2400" b="0" i="1" smtClean="0">
                            <a:latin typeface="Cambria Math"/>
                            <a:ea typeface="微软雅黑" panose="020B0503020204020204" pitchFamily="34" charset="-122"/>
                          </a:rPr>
                          <m:t>2</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2</m:t>
                        </m:r>
                      </m:sub>
                    </m:sSub>
                    <m:r>
                      <a:rPr lang="en-US" altLang="zh-CN" sz="2400" i="1">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𝑘</m:t>
                        </m:r>
                      </m:e>
                      <m:sub>
                        <m:r>
                          <a:rPr lang="en-US" altLang="zh-CN" sz="2400" b="0" i="1" smtClean="0">
                            <a:latin typeface="Cambria Math"/>
                            <a:ea typeface="微软雅黑" panose="020B0503020204020204" pitchFamily="34" charset="-122"/>
                          </a:rPr>
                          <m:t>𝑛</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b="0" i="1" smtClean="0">
                            <a:latin typeface="Cambria Math"/>
                            <a:ea typeface="微软雅黑" panose="020B0503020204020204" pitchFamily="34" charset="-122"/>
                          </a:rPr>
                          <m:t>𝑛</m:t>
                        </m:r>
                      </m:sub>
                    </m:sSub>
                    <m:r>
                      <a:rPr lang="en-US" altLang="zh-CN" sz="2400" i="1">
                        <a:latin typeface="Cambria Math"/>
                        <a:ea typeface="微软雅黑" panose="020B0503020204020204" pitchFamily="34" charset="-122"/>
                      </a:rPr>
                      <m:t>+</m:t>
                    </m:r>
                    <m:r>
                      <a:rPr lang="en-US" altLang="zh-CN" sz="2400" i="1" smtClean="0">
                        <a:latin typeface="Cambria Math"/>
                        <a:ea typeface="Cambria Math"/>
                      </a:rPr>
                      <m:t>∈</m:t>
                    </m:r>
                  </m:oMath>
                </a14:m>
                <a:r>
                  <a:rPr lang="zh-CN" altLang="en-US" sz="2400" dirty="0" smtClean="0">
                    <a:latin typeface="微软雅黑" panose="020B0503020204020204" pitchFamily="34" charset="-122"/>
                    <a:ea typeface="微软雅黑" panose="020B0503020204020204" pitchFamily="34" charset="-122"/>
                  </a:rPr>
                  <a:t>而言</a:t>
                </a:r>
                <a:r>
                  <a:rPr lang="zh-CN" altLang="en-US" sz="2400" dirty="0">
                    <a:latin typeface="微软雅黑" panose="020B0503020204020204" pitchFamily="34" charset="-122"/>
                    <a:ea typeface="微软雅黑" panose="020B0503020204020204" pitchFamily="34" charset="-122"/>
                  </a:rPr>
                  <a:t>，如果特征变量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X3...</a:t>
                </a:r>
                <a:r>
                  <a:rPr lang="zh-CN" altLang="en-US" sz="2400" dirty="0">
                    <a:latin typeface="微软雅黑" panose="020B0503020204020204" pitchFamily="34" charset="-122"/>
                    <a:ea typeface="微软雅黑" panose="020B0503020204020204" pitchFamily="34" charset="-122"/>
                  </a:rPr>
                  <a:t>间存在高度线性相关关系，这称为多重共线性（</a:t>
                </a:r>
                <a:r>
                  <a:rPr lang="en-US" altLang="zh-CN" sz="2400" dirty="0">
                    <a:latin typeface="微软雅黑" panose="020B0503020204020204" pitchFamily="34" charset="-122"/>
                    <a:ea typeface="微软雅黑" panose="020B0503020204020204" pitchFamily="34" charset="-122"/>
                  </a:rPr>
                  <a:t>Multicollinearity</a:t>
                </a:r>
                <a:r>
                  <a:rPr lang="zh-CN" altLang="en-US" sz="2400" dirty="0">
                    <a:latin typeface="微软雅黑" panose="020B0503020204020204" pitchFamily="34" charset="-122"/>
                    <a:ea typeface="微软雅黑" panose="020B0503020204020204" pitchFamily="34" charset="-122"/>
                  </a:rPr>
                  <a:t>），例如</a:t>
                </a:r>
                <a:r>
                  <a:rPr lang="en-US" altLang="zh-CN" sz="2400" dirty="0">
                    <a:latin typeface="微软雅黑" panose="020B0503020204020204" pitchFamily="34" charset="-122"/>
                    <a:ea typeface="微软雅黑" panose="020B0503020204020204" pitchFamily="34" charset="-122"/>
                  </a:rPr>
                  <a:t>X1=1-X2</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11.1.1</a:t>
                </a:r>
                <a:r>
                  <a:rPr lang="zh-CN" altLang="en-US" sz="2400" dirty="0">
                    <a:latin typeface="微软雅黑" panose="020B0503020204020204" pitchFamily="34" charset="-122"/>
                    <a:ea typeface="微软雅黑" panose="020B0503020204020204" pitchFamily="34" charset="-122"/>
                  </a:rPr>
                  <a:t>节提到的：性别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男 </a:t>
                </a:r>
                <a:r>
                  <a:rPr lang="en-US" altLang="zh-CN" sz="2400" dirty="0">
                    <a:latin typeface="微软雅黑" panose="020B0503020204020204" pitchFamily="34" charset="-122"/>
                    <a:ea typeface="微软雅黑" panose="020B0503020204020204" pitchFamily="34" charset="-122"/>
                  </a:rPr>
                  <a:t>= 1 - </a:t>
                </a:r>
                <a:r>
                  <a:rPr lang="zh-CN" altLang="en-US" sz="2400" dirty="0">
                    <a:latin typeface="微软雅黑" panose="020B0503020204020204" pitchFamily="34" charset="-122"/>
                    <a:ea typeface="微软雅黑" panose="020B0503020204020204" pitchFamily="34" charset="-122"/>
                  </a:rPr>
                  <a:t>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女），此时</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与</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存在高度的线性相关关系，则认为此时该模型存在多重共线性，需要删去</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或</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中其中一个变量。</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上面的例子是用两个特征变量举例，如果是多个特征变量的话，多重共线性则可以表示成如下形式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𝑎</m:t>
                          </m:r>
                        </m:e>
                        <m:sub>
                          <m:r>
                            <a:rPr lang="en-US" altLang="zh-CN" sz="2400" i="1">
                              <a:latin typeface="Cambria Math"/>
                              <a:ea typeface="微软雅黑" panose="020B0503020204020204" pitchFamily="34" charset="-122"/>
                            </a:rPr>
                            <m:t>1</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i="1">
                              <a:latin typeface="Cambria Math"/>
                              <a:ea typeface="微软雅黑" panose="020B0503020204020204" pitchFamily="34" charset="-122"/>
                            </a:rPr>
                            <m:t>1</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𝑎</m:t>
                          </m:r>
                        </m:e>
                        <m:sub>
                          <m:r>
                            <a:rPr lang="en-US" altLang="zh-CN" sz="2400" i="1">
                              <a:latin typeface="Cambria Math"/>
                              <a:ea typeface="微软雅黑" panose="020B0503020204020204" pitchFamily="34" charset="-122"/>
                            </a:rPr>
                            <m:t>2</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i="1">
                              <a:latin typeface="Cambria Math"/>
                              <a:ea typeface="微软雅黑" panose="020B0503020204020204" pitchFamily="34" charset="-122"/>
                            </a:rPr>
                            <m:t>2</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𝑎</m:t>
                          </m:r>
                        </m:e>
                        <m:sub>
                          <m:r>
                            <a:rPr lang="en-US" altLang="zh-CN" sz="2400" i="1">
                              <a:latin typeface="Cambria Math"/>
                              <a:ea typeface="微软雅黑" panose="020B0503020204020204" pitchFamily="34" charset="-122"/>
                            </a:rPr>
                            <m:t>𝑛</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i="1">
                              <a:latin typeface="Cambria Math"/>
                              <a:ea typeface="微软雅黑" panose="020B0503020204020204" pitchFamily="34" charset="-122"/>
                            </a:rPr>
                            <m:t>𝑛</m:t>
                          </m:r>
                        </m:sub>
                      </m:sSub>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4154984"/>
              </a:xfrm>
              <a:prstGeom prst="rect">
                <a:avLst/>
              </a:prstGeom>
              <a:blipFill rotWithShape="1">
                <a:blip r:embed="rId2"/>
                <a:stretch>
                  <a:fillRect l="-847" t="-11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6181269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11.6.1 </a:t>
                </a:r>
                <a:r>
                  <a:rPr lang="zh-CN" altLang="en-US" sz="2400" b="1" dirty="0">
                    <a:latin typeface="微软雅黑" panose="020B0503020204020204" pitchFamily="34" charset="-122"/>
                    <a:ea typeface="微软雅黑" panose="020B0503020204020204" pitchFamily="34" charset="-122"/>
                  </a:rPr>
                  <a:t>多重共线性的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演示</a:t>
                </a:r>
                <a:r>
                  <a:rPr lang="zh-CN" altLang="en-US" sz="2400" dirty="0">
                    <a:latin typeface="微软雅黑" panose="020B0503020204020204" pitchFamily="34" charset="-122"/>
                    <a:ea typeface="微软雅黑" panose="020B0503020204020204" pitchFamily="34" charset="-122"/>
                  </a:rPr>
                  <a:t>例子是让</a:t>
                </a:r>
                <a:r>
                  <a:rPr lang="zh-CN" altLang="en-US" sz="2400" dirty="0" smtClean="0">
                    <a:latin typeface="微软雅黑" panose="020B0503020204020204" pitchFamily="34" charset="-122"/>
                    <a:ea typeface="微软雅黑" panose="020B0503020204020204" pitchFamily="34" charset="-122"/>
                  </a:rPr>
                  <a:t>所有</a:t>
                </a:r>
                <a14:m>
                  <m:oMath xmlns:m="http://schemas.openxmlformats.org/officeDocument/2006/math">
                    <m:sSub>
                      <m:sSubPr>
                        <m:ctrlPr>
                          <a:rPr lang="en-US" altLang="zh-CN" sz="2400" i="1" dirty="0" smtClean="0">
                            <a:latin typeface="Cambria Math"/>
                          </a:rPr>
                        </m:ctrlPr>
                      </m:sSubPr>
                      <m:e>
                        <m:r>
                          <a:rPr lang="en-US" altLang="zh-CN" sz="2400" i="1" dirty="0" smtClean="0">
                            <a:latin typeface="Cambria Math"/>
                          </a:rPr>
                          <m:t>𝑎</m:t>
                        </m:r>
                      </m:e>
                      <m:sub>
                        <m:r>
                          <a:rPr lang="en-US" altLang="zh-CN" sz="2400" i="1" dirty="0" smtClean="0">
                            <a:latin typeface="Cambria Math"/>
                          </a:rPr>
                          <m:t>𝑖</m:t>
                        </m:r>
                      </m:sub>
                    </m:sSub>
                  </m:oMath>
                </a14:m>
                <a:r>
                  <a:rPr lang="zh-CN" altLang="en-US" sz="2400" dirty="0" smtClean="0">
                    <a:latin typeface="微软雅黑" panose="020B0503020204020204" pitchFamily="34" charset="-122"/>
                    <a:ea typeface="微软雅黑" panose="020B0503020204020204" pitchFamily="34" charset="-122"/>
                  </a:rPr>
                  <a:t>都</a:t>
                </a:r>
                <a:r>
                  <a:rPr lang="zh-CN" altLang="en-US" sz="2400" dirty="0">
                    <a:latin typeface="微软雅黑" panose="020B0503020204020204" pitchFamily="34" charset="-122"/>
                    <a:ea typeface="微软雅黑" panose="020B0503020204020204" pitchFamily="34" charset="-122"/>
                  </a:rPr>
                  <a:t>等于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，那么</a:t>
                </a:r>
                <a:r>
                  <a:rPr lang="en-US" altLang="zh-CN" sz="2400" dirty="0">
                    <a:latin typeface="微软雅黑" panose="020B0503020204020204" pitchFamily="34" charset="-122"/>
                    <a:ea typeface="微软雅黑" panose="020B0503020204020204" pitchFamily="34" charset="-122"/>
                  </a:rPr>
                  <a:t>X1 =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X2+X3+...+</a:t>
                </a:r>
                <a:r>
                  <a:rPr lang="en-US" altLang="zh-CN" sz="2400" dirty="0" err="1">
                    <a:latin typeface="微软雅黑" panose="020B0503020204020204" pitchFamily="34" charset="-122"/>
                    <a:ea typeface="微软雅黑" panose="020B0503020204020204" pitchFamily="34" charset="-122"/>
                  </a:rPr>
                  <a:t>Xn</a:t>
                </a:r>
                <a:r>
                  <a:rPr lang="zh-CN" altLang="en-US" sz="2400" dirty="0">
                    <a:latin typeface="微软雅黑" panose="020B0503020204020204" pitchFamily="34" charset="-122"/>
                    <a:ea typeface="微软雅黑" panose="020B0503020204020204" pitchFamily="34" charset="-122"/>
                  </a:rPr>
                  <a:t>），此时便认为特征变量间完全共线性。</a:t>
                </a: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除了</a:t>
                </a:r>
                <a:r>
                  <a:rPr lang="zh-CN" altLang="en-US" sz="2400" dirty="0">
                    <a:latin typeface="微软雅黑" panose="020B0503020204020204" pitchFamily="34" charset="-122"/>
                    <a:ea typeface="微软雅黑" panose="020B0503020204020204" pitchFamily="34" charset="-122"/>
                  </a:rPr>
                  <a:t>完全共线性外，还存在近似共线性，它也是多重共线性中的一种，形式如下：</a:t>
                </a: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𝑎</m:t>
                          </m:r>
                        </m:e>
                        <m:sub>
                          <m:r>
                            <a:rPr lang="en-US" altLang="zh-CN" sz="2400" i="1">
                              <a:latin typeface="Cambria Math"/>
                              <a:ea typeface="微软雅黑" panose="020B0503020204020204" pitchFamily="34" charset="-122"/>
                            </a:rPr>
                            <m:t>1</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i="1">
                              <a:latin typeface="Cambria Math"/>
                              <a:ea typeface="微软雅黑" panose="020B0503020204020204" pitchFamily="34" charset="-122"/>
                            </a:rPr>
                            <m:t>1</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𝑎</m:t>
                          </m:r>
                        </m:e>
                        <m:sub>
                          <m:r>
                            <a:rPr lang="en-US" altLang="zh-CN" sz="2400" i="1">
                              <a:latin typeface="Cambria Math"/>
                              <a:ea typeface="微软雅黑" panose="020B0503020204020204" pitchFamily="34" charset="-122"/>
                            </a:rPr>
                            <m:t>2</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i="1">
                              <a:latin typeface="Cambria Math"/>
                              <a:ea typeface="微软雅黑" panose="020B0503020204020204" pitchFamily="34" charset="-122"/>
                            </a:rPr>
                            <m:t>2</m:t>
                          </m:r>
                        </m:sub>
                      </m:sSub>
                      <m:r>
                        <a:rPr lang="en-US" altLang="zh-CN" sz="2400" i="1">
                          <a:latin typeface="Cambria Math"/>
                          <a:ea typeface="微软雅黑" panose="020B0503020204020204" pitchFamily="34" charset="-122"/>
                        </a:rPr>
                        <m:t>+…+</m:t>
                      </m:r>
                      <m:sSub>
                        <m:sSubPr>
                          <m:ctrlPr>
                            <a:rPr lang="en-US" altLang="zh-CN" sz="2400" i="1">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𝑎</m:t>
                          </m:r>
                        </m:e>
                        <m:sub>
                          <m:r>
                            <a:rPr lang="en-US" altLang="zh-CN" sz="2400" i="1">
                              <a:latin typeface="Cambria Math"/>
                              <a:ea typeface="微软雅黑" panose="020B0503020204020204" pitchFamily="34" charset="-122"/>
                            </a:rPr>
                            <m:t>𝑛</m:t>
                          </m:r>
                        </m:sub>
                      </m:sSub>
                      <m:sSub>
                        <m:sSubPr>
                          <m:ctrlPr>
                            <a:rPr lang="en-US" altLang="zh-CN" sz="2400" i="1">
                              <a:latin typeface="Cambria Math"/>
                              <a:ea typeface="微软雅黑" panose="020B0503020204020204" pitchFamily="34" charset="-122"/>
                            </a:rPr>
                          </m:ctrlPr>
                        </m:sSubPr>
                        <m:e>
                          <m:r>
                            <a:rPr lang="en-US" altLang="zh-CN" sz="2400" i="1">
                              <a:latin typeface="Cambria Math"/>
                              <a:ea typeface="微软雅黑" panose="020B0503020204020204" pitchFamily="34" charset="-122"/>
                            </a:rPr>
                            <m:t>𝑋</m:t>
                          </m:r>
                        </m:e>
                        <m:sub>
                          <m:r>
                            <a:rPr lang="en-US" altLang="zh-CN" sz="2400" i="1">
                              <a:latin typeface="Cambria Math"/>
                              <a:ea typeface="微软雅黑" panose="020B0503020204020204" pitchFamily="34" charset="-122"/>
                            </a:rPr>
                            <m:t>𝑛</m:t>
                          </m:r>
                        </m:sub>
                      </m:sSub>
                      <m:r>
                        <a:rPr lang="en-US" altLang="zh-CN" sz="2400" b="0" i="1" smtClean="0">
                          <a:latin typeface="Cambria Math"/>
                          <a:ea typeface="微软雅黑" panose="020B0503020204020204" pitchFamily="34" charset="-122"/>
                        </a:rPr>
                        <m:t>+</m:t>
                      </m:r>
                      <m:r>
                        <a:rPr lang="en-US" altLang="zh-CN" sz="2400" b="0" i="1" smtClean="0">
                          <a:latin typeface="Cambria Math"/>
                          <a:ea typeface="微软雅黑" panose="020B0503020204020204" pitchFamily="34" charset="-122"/>
                        </a:rPr>
                        <m:t>𝑣</m:t>
                      </m:r>
                      <m:r>
                        <a:rPr lang="en-US" altLang="zh-CN" sz="2400" b="0" i="1" smtClean="0">
                          <a:latin typeface="Cambria Math"/>
                          <a:ea typeface="微软雅黑" panose="020B0503020204020204" pitchFamily="34" charset="-122"/>
                        </a:rPr>
                        <m:t>=0</m:t>
                      </m:r>
                    </m:oMath>
                  </m:oMathPara>
                </a14:m>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3046988"/>
              </a:xfrm>
              <a:prstGeom prst="rect">
                <a:avLst/>
              </a:prstGeom>
              <a:blipFill rotWithShape="1">
                <a:blip r:embed="rId2"/>
                <a:stretch>
                  <a:fillRect l="-847" t="-16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8672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示例：“男”和“女”的数值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此时我们便可以通过</a:t>
            </a:r>
            <a:r>
              <a:rPr lang="en-US" altLang="zh-CN" sz="2400" dirty="0" err="1">
                <a:latin typeface="微软雅黑" panose="020B0503020204020204" pitchFamily="34" charset="-122"/>
                <a:ea typeface="微软雅黑" panose="020B0503020204020204" pitchFamily="34" charset="-122"/>
              </a:rPr>
              <a:t>get_dummies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函数来对文本类型的数据进行处理，代码如下，其中</a:t>
            </a:r>
            <a:r>
              <a:rPr lang="en-US" altLang="zh-CN" sz="2400" dirty="0" err="1">
                <a:latin typeface="微软雅黑" panose="020B0503020204020204" pitchFamily="34" charset="-122"/>
                <a:ea typeface="微软雅黑" panose="020B0503020204020204" pitchFamily="34" charset="-122"/>
              </a:rPr>
              <a:t>get_dummies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函数中的第一个参数为表格名称，第二个参数为需要处理的列的名称。</a:t>
            </a:r>
            <a:endParaRPr lang="en-US" altLang="zh-CN" sz="2400" dirty="0" smtClean="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550" y="3978640"/>
            <a:ext cx="5310899" cy="6078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171873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11.6.1 </a:t>
                </a:r>
                <a:r>
                  <a:rPr lang="zh-CN" altLang="en-US" sz="2400" b="1" dirty="0">
                    <a:latin typeface="微软雅黑" panose="020B0503020204020204" pitchFamily="34" charset="-122"/>
                    <a:ea typeface="微软雅黑" panose="020B0503020204020204" pitchFamily="34" charset="-122"/>
                  </a:rPr>
                  <a:t>多重共线性的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此处再用一个现实中的回归模型举例作为多重共线性的示范，</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代表信用卡额度，自变量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代表月收入，假设回归模型如下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a:rPr>
                          </m:ctrlPr>
                        </m:sSubPr>
                        <m:e>
                          <m:r>
                            <a:rPr lang="en-US" altLang="zh-CN" sz="2400" b="0" i="1" smtClean="0">
                              <a:latin typeface="Cambria Math"/>
                            </a:rPr>
                            <m:t>𝑌</m:t>
                          </m:r>
                        </m:e>
                        <m:sub>
                          <m:r>
                            <a:rPr lang="en-US" altLang="zh-CN" sz="2400" b="0" i="1" smtClean="0">
                              <a:latin typeface="Cambria Math"/>
                            </a:rPr>
                            <m:t>1</m:t>
                          </m:r>
                        </m:sub>
                      </m:sSub>
                      <m:r>
                        <a:rPr lang="en-US" altLang="zh-CN" sz="2400" b="0" i="1" smtClean="0">
                          <a:latin typeface="Cambria Math"/>
                        </a:rPr>
                        <m:t>=</m:t>
                      </m:r>
                      <m:sSub>
                        <m:sSubPr>
                          <m:ctrlPr>
                            <a:rPr lang="en-US" altLang="zh-CN" sz="2400" b="0" i="1" smtClean="0">
                              <a:latin typeface="Cambria Math"/>
                            </a:rPr>
                          </m:ctrlPr>
                        </m:sSubPr>
                        <m:e>
                          <m:r>
                            <a:rPr lang="en-US" altLang="zh-CN" sz="2400" b="0" i="1" smtClean="0">
                              <a:latin typeface="Cambria Math"/>
                            </a:rPr>
                            <m:t>𝑋</m:t>
                          </m:r>
                        </m:e>
                        <m:sub>
                          <m:r>
                            <a:rPr lang="en-US" altLang="zh-CN" sz="2400" b="0" i="1" smtClean="0">
                              <a:latin typeface="Cambria Math"/>
                            </a:rPr>
                            <m:t>1</m:t>
                          </m:r>
                        </m:sub>
                      </m:sSub>
                      <m:r>
                        <a:rPr lang="en-US" altLang="zh-CN" sz="2400" b="0" i="1" smtClean="0">
                          <a:latin typeface="Cambria Math"/>
                        </a:rPr>
                        <m:t>+5000</m:t>
                      </m:r>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自变量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的系数为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，这表明收入增加一个单位时信用卡额度也会增加一个单位</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3046988"/>
              </a:xfrm>
              <a:prstGeom prst="rect">
                <a:avLst/>
              </a:prstGeom>
              <a:blipFill rotWithShape="1">
                <a:blip r:embed="rId2"/>
                <a:stretch>
                  <a:fillRect l="-847" t="-1603" r="-3668" b="-38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49025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11.6.1 </a:t>
                </a:r>
                <a:r>
                  <a:rPr lang="zh-CN" altLang="en-US" sz="2400" b="1" dirty="0">
                    <a:latin typeface="微软雅黑" panose="020B0503020204020204" pitchFamily="34" charset="-122"/>
                    <a:ea typeface="微软雅黑" panose="020B0503020204020204" pitchFamily="34" charset="-122"/>
                  </a:rPr>
                  <a:t>多重共线性的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我们向该回归模型中加入另一个自变量</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，其样本数据恰好与</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完全相同，那么我们的回归模型有可能会变成如下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rPr>
                        <m:t>𝑌</m:t>
                      </m:r>
                      <m:r>
                        <a:rPr lang="en-US" altLang="zh-CN" sz="2400" b="0" i="1" smtClean="0">
                          <a:latin typeface="Cambria Math"/>
                        </a:rPr>
                        <m:t>=0.5</m:t>
                      </m:r>
                      <m:sSub>
                        <m:sSubPr>
                          <m:ctrlPr>
                            <a:rPr lang="en-US" altLang="zh-CN" sz="2400" b="0" i="1" smtClean="0">
                              <a:latin typeface="Cambria Math"/>
                            </a:rPr>
                          </m:ctrlPr>
                        </m:sSubPr>
                        <m:e>
                          <m:r>
                            <a:rPr lang="en-US" altLang="zh-CN" sz="2400" b="0" i="1" smtClean="0">
                              <a:latin typeface="Cambria Math"/>
                            </a:rPr>
                            <m:t>𝑋</m:t>
                          </m:r>
                        </m:e>
                        <m:sub>
                          <m:r>
                            <a:rPr lang="en-US" altLang="zh-CN" sz="2400" b="0" i="1" smtClean="0">
                              <a:latin typeface="Cambria Math"/>
                            </a:rPr>
                            <m:t>1</m:t>
                          </m:r>
                        </m:sub>
                      </m:sSub>
                      <m:r>
                        <a:rPr lang="en-US" altLang="zh-CN" sz="2400" b="0" i="1" smtClean="0">
                          <a:latin typeface="Cambria Math"/>
                        </a:rPr>
                        <m:t>+0.5</m:t>
                      </m:r>
                      <m:sSub>
                        <m:sSubPr>
                          <m:ctrlPr>
                            <a:rPr lang="en-US" altLang="zh-CN" sz="2400" b="0" i="1" smtClean="0">
                              <a:latin typeface="Cambria Math"/>
                            </a:rPr>
                          </m:ctrlPr>
                        </m:sSubPr>
                        <m:e>
                          <m:r>
                            <a:rPr lang="en-US" altLang="zh-CN" sz="2400" b="0" i="1" smtClean="0">
                              <a:latin typeface="Cambria Math"/>
                            </a:rPr>
                            <m:t>𝑋</m:t>
                          </m:r>
                        </m:e>
                        <m:sub>
                          <m:r>
                            <a:rPr lang="en-US" altLang="zh-CN" sz="2400" b="0" i="1" smtClean="0">
                              <a:latin typeface="Cambria Math"/>
                            </a:rPr>
                            <m:t>2</m:t>
                          </m:r>
                        </m:sub>
                      </m:sSub>
                      <m:r>
                        <a:rPr lang="en-US" altLang="zh-CN" sz="2400" b="0" i="1" smtClean="0">
                          <a:latin typeface="Cambria Math"/>
                        </a:rPr>
                        <m:t>+5000</m:t>
                      </m:r>
                    </m:oMath>
                  </m:oMathPara>
                </a14:m>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自变量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的系数则从</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变成</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，这表明收入增加一个单位时信用卡额度只会增加</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个单位，与实际情况不符，某种程度上削减了月收入的特征重要性。因此多重共线性会对回归模型的结果产生不利的影响。</a:t>
                </a: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3416320"/>
              </a:xfrm>
              <a:prstGeom prst="rect">
                <a:avLst/>
              </a:prstGeom>
              <a:blipFill rotWithShape="1">
                <a:blip r:embed="rId2"/>
                <a:stretch>
                  <a:fillRect l="-847" t="-1429" r="-2709" b="-32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983764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11.6.1 </a:t>
            </a:r>
            <a:r>
              <a:rPr lang="zh-CN" altLang="en-US" sz="2400" b="1" dirty="0">
                <a:latin typeface="微软雅黑" panose="020B0503020204020204" pitchFamily="34" charset="-122"/>
                <a:ea typeface="微软雅黑" panose="020B0503020204020204" pitchFamily="34" charset="-122"/>
              </a:rPr>
              <a:t>多重共线性的</a:t>
            </a:r>
            <a:r>
              <a:rPr lang="zh-CN" altLang="en-US" sz="2400" b="1" dirty="0" smtClean="0">
                <a:latin typeface="微软雅黑" panose="020B0503020204020204" pitchFamily="34" charset="-122"/>
                <a:ea typeface="微软雅黑" panose="020B0503020204020204" pitchFamily="34" charset="-122"/>
              </a:rPr>
              <a:t>定义</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在实际应用中，多重共线性会带来如下的一些不利影响：</a:t>
            </a:r>
          </a:p>
          <a:p>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线性回归估计式变得不确定或不精确</a:t>
            </a:r>
          </a:p>
          <a:p>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线性回归估计式方差变得很大，标准误差增大 </a:t>
            </a:r>
          </a:p>
          <a:p>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当多重共线性严重时，甚至可能使估计的回归系数符号相反，得出错误的结论</a:t>
            </a: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削减特征重要性程度</a:t>
            </a:r>
          </a:p>
          <a:p>
            <a:endParaRPr lang="zh-CN" altLang="en-US"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17443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下面我们需要做的就是分析与检验这三个特征变量是否存在多重共线性，这里主要讲解两种判别方法：相关系数判断以及方差膨胀因子法（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检验）来检验多重共线性。</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相关系数</a:t>
            </a:r>
            <a:r>
              <a:rPr lang="zh-CN" altLang="en-US" sz="2400" dirty="0" smtClean="0">
                <a:latin typeface="微软雅黑" panose="020B0503020204020204" pitchFamily="34" charset="-122"/>
                <a:ea typeface="微软雅黑" panose="020B0503020204020204" pitchFamily="34" charset="-122"/>
              </a:rPr>
              <a:t>判断法代码如下：</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1638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825" y="3626998"/>
            <a:ext cx="4615089" cy="3013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829252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相关系数</a:t>
            </a:r>
            <a:r>
              <a:rPr lang="zh-CN" altLang="en-US" sz="2400" dirty="0">
                <a:latin typeface="微软雅黑" panose="020B0503020204020204" pitchFamily="34" charset="-122"/>
                <a:ea typeface="微软雅黑" panose="020B0503020204020204" pitchFamily="34" charset="-122"/>
              </a:rPr>
              <a:t>判断</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其打印，可以得到如下的相关系数矩阵：</a:t>
            </a:r>
            <a:endParaRPr lang="en-US" altLang="zh-CN" sz="2400" dirty="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325759248"/>
              </p:ext>
            </p:extLst>
          </p:nvPr>
        </p:nvGraphicFramePr>
        <p:xfrm>
          <a:off x="3321956" y="3562963"/>
          <a:ext cx="5548087" cy="1767840"/>
        </p:xfrm>
        <a:graphic>
          <a:graphicData uri="http://schemas.openxmlformats.org/drawingml/2006/table">
            <a:tbl>
              <a:tblPr>
                <a:tableStyleId>{5940675A-B579-460E-94D1-54222C63F5DA}</a:tableStyleId>
              </a:tblPr>
              <a:tblGrid>
                <a:gridCol w="938893"/>
                <a:gridCol w="1536398"/>
                <a:gridCol w="1536398"/>
                <a:gridCol w="1536398"/>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sz="2400" dirty="0" smtClean="0">
                          <a:effectLst/>
                          <a:latin typeface="微软雅黑" panose="020B0503020204020204" pitchFamily="34" charset="-122"/>
                          <a:ea typeface="微软雅黑" panose="020B0503020204020204" pitchFamily="34" charset="-122"/>
                        </a:rPr>
                        <a:t>X1</a:t>
                      </a:r>
                      <a:endParaRPr lang="en-US" sz="2400" dirty="0">
                        <a:effectLst/>
                        <a:latin typeface="微软雅黑" panose="020B0503020204020204" pitchFamily="34" charset="-122"/>
                        <a:ea typeface="微软雅黑" panose="020B0503020204020204" pitchFamily="34" charset="-122"/>
                      </a:endParaRPr>
                    </a:p>
                  </a:txBody>
                  <a:tcPr marL="0" marR="0" marT="38100" marB="38100"/>
                </a:tc>
                <a:tc>
                  <a:txBody>
                    <a:bodyPr/>
                    <a:lstStyle/>
                    <a:p>
                      <a:pPr algn="ctr" fontAlgn="t"/>
                      <a:r>
                        <a:rPr lang="en-US" sz="2400" dirty="0">
                          <a:effectLst/>
                          <a:latin typeface="微软雅黑" panose="020B0503020204020204" pitchFamily="34" charset="-122"/>
                          <a:ea typeface="微软雅黑" panose="020B0503020204020204" pitchFamily="34" charset="-122"/>
                        </a:rPr>
                        <a:t>X2</a:t>
                      </a:r>
                    </a:p>
                  </a:txBody>
                  <a:tcPr marL="0" marR="0" marT="38100" marB="38100"/>
                </a:tc>
                <a:tc>
                  <a:txBody>
                    <a:bodyPr/>
                    <a:lstStyle/>
                    <a:p>
                      <a:pPr algn="ctr" fontAlgn="t"/>
                      <a:r>
                        <a:rPr lang="en-US" sz="2400" dirty="0">
                          <a:effectLst/>
                          <a:latin typeface="微软雅黑" panose="020B0503020204020204" pitchFamily="34" charset="-122"/>
                          <a:ea typeface="微软雅黑" panose="020B0503020204020204" pitchFamily="34" charset="-122"/>
                        </a:rPr>
                        <a:t>X3</a:t>
                      </a:r>
                    </a:p>
                  </a:txBody>
                  <a:tcPr marL="0" marR="0" marT="38100" marB="38100"/>
                </a:tc>
              </a:tr>
              <a:tr h="285750">
                <a:tc>
                  <a:txBody>
                    <a:bodyPr/>
                    <a:lstStyle/>
                    <a:p>
                      <a:pPr algn="ctr" fontAlgn="t"/>
                      <a:r>
                        <a:rPr lang="en-US" sz="2400">
                          <a:effectLst/>
                          <a:latin typeface="微软雅黑" panose="020B0503020204020204" pitchFamily="34" charset="-122"/>
                          <a:ea typeface="微软雅黑" panose="020B0503020204020204" pitchFamily="34" charset="-122"/>
                        </a:rPr>
                        <a:t>X1</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0.992956</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-0.422788</a:t>
                      </a:r>
                    </a:p>
                  </a:txBody>
                  <a:tcPr marL="0" marR="0" marT="38100" marB="38100"/>
                </a:tc>
              </a:tr>
              <a:tr h="285750">
                <a:tc>
                  <a:txBody>
                    <a:bodyPr/>
                    <a:lstStyle/>
                    <a:p>
                      <a:pPr algn="ctr" fontAlgn="t"/>
                      <a:r>
                        <a:rPr lang="en-US" sz="2400">
                          <a:effectLst/>
                          <a:latin typeface="微软雅黑" panose="020B0503020204020204" pitchFamily="34" charset="-122"/>
                          <a:ea typeface="微软雅黑" panose="020B0503020204020204" pitchFamily="34" charset="-122"/>
                        </a:rPr>
                        <a:t>X2</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0.992956</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-0.410412</a:t>
                      </a:r>
                    </a:p>
                  </a:txBody>
                  <a:tcPr marL="0" marR="0" marT="38100" marB="38100"/>
                </a:tc>
              </a:tr>
              <a:tr h="285750">
                <a:tc>
                  <a:txBody>
                    <a:bodyPr/>
                    <a:lstStyle/>
                    <a:p>
                      <a:pPr algn="ctr" fontAlgn="t"/>
                      <a:r>
                        <a:rPr lang="en-US" sz="2400">
                          <a:effectLst/>
                          <a:latin typeface="微软雅黑" panose="020B0503020204020204" pitchFamily="34" charset="-122"/>
                          <a:ea typeface="微软雅黑" panose="020B0503020204020204" pitchFamily="34" charset="-122"/>
                        </a:rPr>
                        <a:t>X3</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-0.422788</a:t>
                      </a:r>
                    </a:p>
                  </a:txBody>
                  <a:tcPr marL="0" marR="0" marT="38100" marB="38100"/>
                </a:tc>
                <a:tc>
                  <a:txBody>
                    <a:bodyPr/>
                    <a:lstStyle/>
                    <a:p>
                      <a:pPr algn="ctr" fontAlgn="t"/>
                      <a:r>
                        <a:rPr lang="en-US" altLang="zh-CN" sz="2400">
                          <a:effectLst/>
                          <a:latin typeface="微软雅黑" panose="020B0503020204020204" pitchFamily="34" charset="-122"/>
                          <a:ea typeface="微软雅黑" panose="020B0503020204020204" pitchFamily="34" charset="-122"/>
                        </a:rPr>
                        <a:t>-0.410412</a:t>
                      </a:r>
                    </a:p>
                  </a:txBody>
                  <a:tcPr marL="0" marR="0" marT="38100" marB="38100"/>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1.000000</a:t>
                      </a:r>
                    </a:p>
                  </a:txBody>
                  <a:tcPr marL="0" marR="0" marT="38100" marB="38100"/>
                </a:tc>
              </a:tr>
            </a:tbl>
          </a:graphicData>
        </a:graphic>
      </p:graphicFrame>
    </p:spTree>
    <p:extLst>
      <p:ext uri="{BB962C8B-B14F-4D97-AF65-F5344CB8AC3E}">
        <p14:creationId xmlns:p14="http://schemas.microsoft.com/office/powerpoint/2010/main" val="168840412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相关系数判断</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例如</a:t>
            </a:r>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行第</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列的相关系数：</a:t>
            </a:r>
            <a:r>
              <a:rPr lang="en-US" altLang="zh-CN" sz="2400" dirty="0">
                <a:latin typeface="微软雅黑" panose="020B0503020204020204" pitchFamily="34" charset="-122"/>
                <a:ea typeface="微软雅黑" panose="020B0503020204020204" pitchFamily="34" charset="-122"/>
              </a:rPr>
              <a:t>0.99</a:t>
            </a:r>
            <a:r>
              <a:rPr lang="zh-CN" altLang="en-US" sz="2400" dirty="0">
                <a:latin typeface="微软雅黑" panose="020B0503020204020204" pitchFamily="34" charset="-122"/>
                <a:ea typeface="微软雅黑" panose="020B0503020204020204" pitchFamily="34" charset="-122"/>
              </a:rPr>
              <a:t>表示的就是特征变量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和特征变量</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的相关系数，可以看到这两个特征变量的相关性还是非常强的，因此有理由相信这两个变量会导致多重共线性的现象，因此需要删去其中一个特征变量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a:t>
            </a:r>
            <a:r>
              <a:rPr lang="zh-CN" altLang="en-US" sz="2400" dirty="0" smtClean="0">
                <a:latin typeface="微软雅黑" panose="020B0503020204020204" pitchFamily="34" charset="-122"/>
                <a:ea typeface="微软雅黑" panose="020B0503020204020204" pitchFamily="34" charset="-122"/>
              </a:rPr>
              <a:t>对角线</a:t>
            </a:r>
            <a:r>
              <a:rPr lang="zh-CN" altLang="en-US" sz="2400" dirty="0">
                <a:latin typeface="微软雅黑" panose="020B0503020204020204" pitchFamily="34" charset="-122"/>
                <a:ea typeface="微软雅黑" panose="020B0503020204020204" pitchFamily="34" charset="-122"/>
              </a:rPr>
              <a:t>上的相关系数都为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，这个其实没有什么意义，因为它表示的是自身与自身的相关系数，那自然是</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了。</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28107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696686" y="2039648"/>
                <a:ext cx="10798628" cy="383810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a:t>
                </a:r>
                <a:r>
                  <a:rPr lang="en-US" altLang="zh-CN" sz="2400" dirty="0">
                    <a:latin typeface="微软雅黑" panose="020B0503020204020204" pitchFamily="34" charset="-122"/>
                    <a:ea typeface="微软雅黑" panose="020B0503020204020204" pitchFamily="34" charset="-122"/>
                  </a:rPr>
                  <a:t>Variance Inflation Factor</a:t>
                </a:r>
                <a:r>
                  <a:rPr lang="zh-CN" altLang="en-US" sz="2400" dirty="0">
                    <a:latin typeface="微软雅黑" panose="020B0503020204020204" pitchFamily="34" charset="-122"/>
                    <a:ea typeface="微软雅黑" panose="020B0503020204020204" pitchFamily="34" charset="-122"/>
                  </a:rPr>
                  <a:t>）的计算公式为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r>
                        <a:rPr lang="en-US" altLang="zh-CN" sz="2400" b="0" i="1" smtClean="0">
                          <a:latin typeface="Cambria Math"/>
                          <a:ea typeface="微软雅黑" panose="020B0503020204020204" pitchFamily="34" charset="-122"/>
                        </a:rPr>
                        <m:t>𝑉𝐼</m:t>
                      </m:r>
                      <m:sSub>
                        <m:sSubPr>
                          <m:ctrlPr>
                            <a:rPr lang="en-US" altLang="zh-CN" sz="2400" b="0" i="1" smtClean="0">
                              <a:latin typeface="Cambria Math"/>
                              <a:ea typeface="微软雅黑" panose="020B0503020204020204" pitchFamily="34" charset="-122"/>
                            </a:rPr>
                          </m:ctrlPr>
                        </m:sSubPr>
                        <m:e>
                          <m:r>
                            <a:rPr lang="en-US" altLang="zh-CN" sz="2400" b="0" i="1" smtClean="0">
                              <a:latin typeface="Cambria Math"/>
                              <a:ea typeface="微软雅黑" panose="020B0503020204020204" pitchFamily="34" charset="-122"/>
                            </a:rPr>
                            <m:t>𝐹</m:t>
                          </m:r>
                        </m:e>
                        <m:sub>
                          <m:r>
                            <a:rPr lang="en-US" altLang="zh-CN" sz="2400" b="0" i="1" smtClean="0">
                              <a:latin typeface="Cambria Math"/>
                              <a:ea typeface="微软雅黑" panose="020B0503020204020204" pitchFamily="34" charset="-122"/>
                            </a:rPr>
                            <m:t>𝑖</m:t>
                          </m:r>
                        </m:sub>
                      </m:sSub>
                      <m:r>
                        <a:rPr lang="en-US" altLang="zh-CN" sz="2400" b="0" i="1" smtClean="0">
                          <a:latin typeface="Cambria Math"/>
                          <a:ea typeface="微软雅黑" panose="020B0503020204020204" pitchFamily="34" charset="-122"/>
                        </a:rPr>
                        <m:t>=</m:t>
                      </m:r>
                      <m:f>
                        <m:fPr>
                          <m:ctrlPr>
                            <a:rPr lang="en-US" altLang="zh-CN" sz="2400" b="0" i="1" smtClean="0">
                              <a:latin typeface="Cambria Math"/>
                              <a:ea typeface="微软雅黑" panose="020B0503020204020204" pitchFamily="34" charset="-122"/>
                            </a:rPr>
                          </m:ctrlPr>
                        </m:fPr>
                        <m:num>
                          <m:r>
                            <a:rPr lang="en-US" altLang="zh-CN" sz="2400" b="0" i="1" smtClean="0">
                              <a:latin typeface="Cambria Math"/>
                              <a:ea typeface="微软雅黑" panose="020B0503020204020204" pitchFamily="34" charset="-122"/>
                            </a:rPr>
                            <m:t>1</m:t>
                          </m:r>
                        </m:num>
                        <m:den>
                          <m:r>
                            <a:rPr lang="en-US" altLang="zh-CN" sz="2400" b="0" i="1" smtClean="0">
                              <a:latin typeface="Cambria Math"/>
                              <a:ea typeface="微软雅黑" panose="020B0503020204020204" pitchFamily="34" charset="-122"/>
                            </a:rPr>
                            <m:t>1−</m:t>
                          </m:r>
                          <m:sSubSup>
                            <m:sSubSupPr>
                              <m:ctrlPr>
                                <a:rPr lang="en-US" altLang="zh-CN" sz="2400" b="0" i="1" smtClean="0">
                                  <a:latin typeface="Cambria Math"/>
                                  <a:ea typeface="微软雅黑" panose="020B0503020204020204" pitchFamily="34" charset="-122"/>
                                </a:rPr>
                              </m:ctrlPr>
                            </m:sSubSupPr>
                            <m:e>
                              <m:r>
                                <a:rPr lang="en-US" altLang="zh-CN" sz="2400" b="0" i="1" smtClean="0">
                                  <a:latin typeface="Cambria Math"/>
                                  <a:ea typeface="微软雅黑" panose="020B0503020204020204" pitchFamily="34" charset="-122"/>
                                </a:rPr>
                                <m:t>𝑅</m:t>
                              </m:r>
                            </m:e>
                            <m:sub>
                              <m:r>
                                <a:rPr lang="en-US" altLang="zh-CN" sz="2400" b="0" i="1" smtClean="0">
                                  <a:latin typeface="Cambria Math"/>
                                  <a:ea typeface="微软雅黑" panose="020B0503020204020204" pitchFamily="34" charset="-122"/>
                                </a:rPr>
                                <m:t>𝑖</m:t>
                              </m:r>
                            </m:sub>
                            <m:sup>
                              <m:r>
                                <a:rPr lang="en-US" altLang="zh-CN" sz="2400" b="0" i="1" smtClean="0">
                                  <a:latin typeface="Cambria Math"/>
                                  <a:ea typeface="微软雅黑" panose="020B0503020204020204" pitchFamily="34" charset="-122"/>
                                </a:rPr>
                                <m:t>2</m:t>
                              </m:r>
                            </m:sup>
                          </m:sSubSup>
                        </m:den>
                      </m:f>
                    </m:oMath>
                  </m:oMathPara>
                </a14:m>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其中是自变量的方差膨胀系数，是将自变量作为因变量，其他自变量作为解释变量时回归的可决系数，也就是我们在</a:t>
                </a:r>
                <a:r>
                  <a:rPr lang="en-US" altLang="zh-CN" sz="2400" dirty="0">
                    <a:latin typeface="微软雅黑" panose="020B0503020204020204" pitchFamily="34" charset="-122"/>
                    <a:ea typeface="微软雅黑" panose="020B0503020204020204" pitchFamily="34" charset="-122"/>
                  </a:rPr>
                  <a:t>3.2.1</a:t>
                </a:r>
                <a:r>
                  <a:rPr lang="zh-CN" altLang="en-US" sz="2400" dirty="0">
                    <a:latin typeface="微软雅黑" panose="020B0503020204020204" pitchFamily="34" charset="-122"/>
                    <a:ea typeface="微软雅黑" panose="020B0503020204020204" pitchFamily="34" charset="-122"/>
                  </a:rPr>
                  <a:t>节讲到的</a:t>
                </a:r>
                <a:r>
                  <a:rPr lang="en-US" altLang="zh-CN" sz="2400" dirty="0">
                    <a:latin typeface="微软雅黑" panose="020B0503020204020204" pitchFamily="34" charset="-122"/>
                    <a:ea typeface="微软雅黑" panose="020B0503020204020204" pitchFamily="34" charset="-122"/>
                  </a:rPr>
                  <a:t>R squared</a:t>
                </a:r>
                <a:r>
                  <a:rPr lang="zh-CN" altLang="en-US" sz="2400" dirty="0">
                    <a:latin typeface="微软雅黑" panose="020B0503020204020204" pitchFamily="34" charset="-122"/>
                    <a:ea typeface="微软雅黑" panose="020B0503020204020204" pitchFamily="34" charset="-122"/>
                  </a:rPr>
                  <a:t>，它是用来衡量拟合程度的。</a:t>
                </a:r>
                <a:endParaRPr lang="en-US" altLang="zh-CN" sz="2400" dirty="0" smtClean="0">
                  <a:latin typeface="微软雅黑" panose="020B0503020204020204" pitchFamily="34" charset="-122"/>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696686" y="2039648"/>
                <a:ext cx="10798628" cy="3838102"/>
              </a:xfrm>
              <a:prstGeom prst="rect">
                <a:avLst/>
              </a:prstGeom>
              <a:blipFill rotWithShape="1">
                <a:blip r:embed="rId2"/>
                <a:stretch>
                  <a:fillRect l="-847" t="-1272" b="-28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88163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78565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越大，则越大，表示自变量与其他自变量的共线性越强。因此</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的大小可以反映解释变量之间存在多重共线性的严重程度</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对于只有两个特征变量的回归方程</a:t>
            </a:r>
            <a:r>
              <a:rPr lang="en-US" altLang="zh-CN" sz="2400" dirty="0">
                <a:latin typeface="微软雅黑" panose="020B0503020204020204" pitchFamily="34" charset="-122"/>
                <a:ea typeface="微软雅黑" panose="020B0503020204020204" pitchFamily="34" charset="-122"/>
              </a:rPr>
              <a:t>y=f(X1, X2)</a:t>
            </a:r>
            <a:r>
              <a:rPr lang="zh-CN" altLang="en-US" sz="2400" dirty="0">
                <a:latin typeface="微软雅黑" panose="020B0503020204020204" pitchFamily="34" charset="-122"/>
                <a:ea typeface="微软雅黑" panose="020B0503020204020204" pitchFamily="34" charset="-122"/>
              </a:rPr>
              <a:t>，倘若</a:t>
            </a:r>
            <a:r>
              <a:rPr lang="en-US" altLang="zh-CN" sz="2400" dirty="0">
                <a:latin typeface="微软雅黑" panose="020B0503020204020204" pitchFamily="34" charset="-122"/>
                <a:ea typeface="微软雅黑" panose="020B0503020204020204" pitchFamily="34" charset="-122"/>
              </a:rPr>
              <a:t>X1=X2</a:t>
            </a:r>
            <a:r>
              <a:rPr lang="zh-CN" altLang="en-US" sz="2400" dirty="0">
                <a:latin typeface="微软雅黑" panose="020B0503020204020204" pitchFamily="34" charset="-122"/>
                <a:ea typeface="微软雅黑" panose="020B0503020204020204" pitchFamily="34" charset="-122"/>
              </a:rPr>
              <a:t>，那么根据第三章</a:t>
            </a:r>
            <a:r>
              <a:rPr lang="en-US" altLang="zh-CN" sz="2400" dirty="0">
                <a:latin typeface="微软雅黑" panose="020B0503020204020204" pitchFamily="34" charset="-122"/>
                <a:ea typeface="微软雅黑" panose="020B0503020204020204" pitchFamily="34" charset="-122"/>
              </a:rPr>
              <a:t>3.2.2</a:t>
            </a:r>
            <a:r>
              <a:rPr lang="zh-CN" altLang="en-US" sz="2400" dirty="0">
                <a:latin typeface="微软雅黑" panose="020B0503020204020204" pitchFamily="34" charset="-122"/>
                <a:ea typeface="微软雅黑" panose="020B0503020204020204" pitchFamily="34" charset="-122"/>
              </a:rPr>
              <a:t>节</a:t>
            </a:r>
            <a:r>
              <a:rPr lang="en-US" altLang="zh-CN" sz="2400" dirty="0">
                <a:latin typeface="微软雅黑" panose="020B0503020204020204" pitchFamily="34" charset="-122"/>
                <a:ea typeface="微软雅黑" panose="020B0503020204020204" pitchFamily="34" charset="-122"/>
              </a:rPr>
              <a:t>R squared</a:t>
            </a:r>
            <a:r>
              <a:rPr lang="zh-CN" altLang="en-US" sz="2400" dirty="0">
                <a:latin typeface="微软雅黑" panose="020B0503020204020204" pitchFamily="34" charset="-122"/>
                <a:ea typeface="微软雅黑" panose="020B0503020204020204" pitchFamily="34" charset="-122"/>
              </a:rPr>
              <a:t>的相关知识点，因为</a:t>
            </a:r>
            <a:r>
              <a:rPr lang="en-US" altLang="zh-CN" sz="2400" dirty="0">
                <a:latin typeface="微软雅黑" panose="020B0503020204020204" pitchFamily="34" charset="-122"/>
                <a:ea typeface="微软雅黑" panose="020B0503020204020204" pitchFamily="34" charset="-122"/>
              </a:rPr>
              <a:t>X1=X2</a:t>
            </a:r>
            <a:r>
              <a:rPr lang="zh-CN" altLang="en-US" sz="2400" dirty="0">
                <a:latin typeface="微软雅黑" panose="020B0503020204020204" pitchFamily="34" charset="-122"/>
                <a:ea typeface="微软雅黑" panose="020B0503020204020204" pitchFamily="34" charset="-122"/>
              </a:rPr>
              <a:t>即完全线性拟合，那么衡量拟合程度的可决系数</a:t>
            </a:r>
            <a:r>
              <a:rPr lang="en-US" altLang="zh-CN" sz="2400" dirty="0">
                <a:latin typeface="微软雅黑" panose="020B0503020204020204" pitchFamily="34" charset="-122"/>
                <a:ea typeface="微软雅黑" panose="020B0503020204020204" pitchFamily="34" charset="-122"/>
              </a:rPr>
              <a:t>R squared=1</a:t>
            </a:r>
            <a:r>
              <a:rPr lang="zh-CN" altLang="en-US" sz="2400" dirty="0">
                <a:latin typeface="微软雅黑" panose="020B0503020204020204" pitchFamily="34" charset="-122"/>
                <a:ea typeface="微软雅黑" panose="020B0503020204020204" pitchFamily="34" charset="-122"/>
              </a:rPr>
              <a:t>，那么方差膨胀因子</a:t>
            </a:r>
            <a:r>
              <a:rPr lang="en-US" altLang="zh-CN" sz="2400" dirty="0">
                <a:latin typeface="微软雅黑" panose="020B0503020204020204" pitchFamily="34" charset="-122"/>
                <a:ea typeface="微软雅黑" panose="020B0503020204020204" pitchFamily="34" charset="-122"/>
              </a:rPr>
              <a:t>VIF=1/(1-1^2)=+∞</a:t>
            </a:r>
            <a:r>
              <a:rPr lang="zh-CN" altLang="en-US" sz="2400" dirty="0">
                <a:latin typeface="微软雅黑" panose="020B0503020204020204" pitchFamily="34" charset="-122"/>
                <a:ea typeface="微软雅黑" panose="020B0503020204020204" pitchFamily="34" charset="-122"/>
              </a:rPr>
              <a:t>，大于</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，即存在严重的共线性。</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917498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检验</a:t>
            </a:r>
            <a:r>
              <a:rPr lang="zh-CN" altLang="en-US" sz="2400" dirty="0">
                <a:latin typeface="微软雅黑" panose="020B0503020204020204" pitchFamily="34" charset="-122"/>
                <a:ea typeface="微软雅黑" panose="020B0503020204020204" pitchFamily="34" charset="-122"/>
              </a:rPr>
              <a:t>上述回归中是否存在严重的多重共线性，我们使用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检验模块来验证</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如果对上面的快捷写法不太理解，上面的代码也可以写成：</a:t>
            </a:r>
            <a:endParaRPr lang="en-US" altLang="zh-CN" sz="2400" dirty="0" smtClean="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890" y="3224667"/>
            <a:ext cx="7476219" cy="1358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2899" y="5086636"/>
            <a:ext cx="6586199" cy="1577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067223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a:t>
            </a:r>
            <a:r>
              <a:rPr lang="en-US" altLang="zh-CN" sz="2400" dirty="0" err="1">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，结果如下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因为自变量</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是自变量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的两倍，所以使用自变量</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X3</a:t>
            </a:r>
            <a:r>
              <a:rPr lang="zh-CN" altLang="en-US" sz="2400" dirty="0">
                <a:latin typeface="微软雅黑" panose="020B0503020204020204" pitchFamily="34" charset="-122"/>
                <a:ea typeface="微软雅黑" panose="020B0503020204020204" pitchFamily="34" charset="-122"/>
              </a:rPr>
              <a:t>回归和使用自变量</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对</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X3</a:t>
            </a:r>
            <a:r>
              <a:rPr lang="zh-CN" altLang="en-US" sz="2400" dirty="0">
                <a:latin typeface="微软雅黑" panose="020B0503020204020204" pitchFamily="34" charset="-122"/>
                <a:ea typeface="微软雅黑" panose="020B0503020204020204" pitchFamily="34" charset="-122"/>
              </a:rPr>
              <a:t>回归时所得到的方差膨胀因子会很大，此处的</a:t>
            </a:r>
            <a:r>
              <a:rPr lang="en-US" altLang="zh-CN" sz="2400" dirty="0" err="1">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值大于</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，这暗示我们多重共线性十分严重，应该删掉</a:t>
            </a:r>
            <a:r>
              <a:rPr lang="en-US" altLang="zh-CN" sz="2400" dirty="0">
                <a:latin typeface="微软雅黑" panose="020B0503020204020204" pitchFamily="34" charset="-122"/>
                <a:ea typeface="微软雅黑" panose="020B0503020204020204" pitchFamily="34" charset="-122"/>
              </a:rPr>
              <a:t>X1</a:t>
            </a:r>
            <a:r>
              <a:rPr lang="zh-CN" altLang="en-US" sz="2400" dirty="0">
                <a:latin typeface="微软雅黑" panose="020B0503020204020204" pitchFamily="34" charset="-122"/>
                <a:ea typeface="微软雅黑" panose="020B0503020204020204" pitchFamily="34" charset="-122"/>
              </a:rPr>
              <a:t>或者</a:t>
            </a:r>
            <a:r>
              <a:rPr lang="en-US" altLang="zh-CN" sz="2400" dirty="0">
                <a:latin typeface="微软雅黑" panose="020B0503020204020204" pitchFamily="34" charset="-122"/>
                <a:ea typeface="微软雅黑" panose="020B0503020204020204" pitchFamily="34" charset="-122"/>
              </a:rPr>
              <a:t>X2</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109" y="3472205"/>
            <a:ext cx="6829779" cy="519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6806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556937" y="729511"/>
            <a:ext cx="9078126"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11.1 </a:t>
            </a:r>
            <a:r>
              <a:rPr lang="zh-CN" altLang="en-US" sz="6000" b="1" dirty="0">
                <a:latin typeface="微软雅黑" panose="020B0503020204020204" pitchFamily="34" charset="-122"/>
                <a:ea typeface="微软雅黑" panose="020B0503020204020204" pitchFamily="34" charset="-122"/>
              </a:rPr>
              <a:t>非数值类型数据处理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1127894" y="2039648"/>
            <a:ext cx="9936213"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11.1.1 </a:t>
            </a:r>
            <a:r>
              <a:rPr lang="en-US" altLang="zh-CN" sz="2400" b="1" dirty="0" err="1">
                <a:latin typeface="微软雅黑" panose="020B0503020204020204" pitchFamily="34" charset="-122"/>
                <a:ea typeface="微软雅黑" panose="020B0503020204020204" pitchFamily="34" charset="-122"/>
              </a:rPr>
              <a:t>Get_dummies</a:t>
            </a:r>
            <a:r>
              <a:rPr lang="zh-CN" altLang="en-US" sz="2400" b="1" dirty="0">
                <a:latin typeface="微软雅黑" panose="020B0503020204020204" pitchFamily="34" charset="-122"/>
                <a:ea typeface="微软雅黑" panose="020B0503020204020204" pitchFamily="34" charset="-122"/>
              </a:rPr>
              <a:t>哑变量</a:t>
            </a:r>
            <a:r>
              <a:rPr lang="zh-CN" altLang="en-US" sz="2400" b="1" dirty="0" smtClean="0">
                <a:latin typeface="微软雅黑" panose="020B0503020204020204" pitchFamily="34" charset="-122"/>
                <a:ea typeface="微软雅黑" panose="020B0503020204020204" pitchFamily="34" charset="-122"/>
              </a:rPr>
              <a:t>处理</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简单</a:t>
            </a:r>
            <a:r>
              <a:rPr lang="zh-CN" altLang="en-US" sz="2400" dirty="0">
                <a:latin typeface="微软雅黑" panose="020B0503020204020204" pitchFamily="34" charset="-122"/>
                <a:ea typeface="微软雅黑" panose="020B0503020204020204" pitchFamily="34" charset="-122"/>
              </a:rPr>
              <a:t>示例：“男”和“女”的数值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此时获得的新的</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表格如下所示，可以看到原来的“性别”列变成了两列：“性别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女”和“性别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男”，这两列中的数字“</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表示的是符合列名，数字“</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表示的是不符合列名，例如用户</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为女性，所以在“性别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女”这一列中的数字就是</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，在“性别</a:t>
            </a:r>
            <a:r>
              <a:rPr lang="en-US" altLang="zh-CN" sz="2400" dirty="0">
                <a:latin typeface="微软雅黑" panose="020B0503020204020204" pitchFamily="34" charset="-122"/>
                <a:ea typeface="微软雅黑" panose="020B0503020204020204" pitchFamily="34" charset="-122"/>
              </a:rPr>
              <a:t>_</a:t>
            </a:r>
            <a:r>
              <a:rPr lang="zh-CN" altLang="en-US" sz="2400" dirty="0">
                <a:latin typeface="微软雅黑" panose="020B0503020204020204" pitchFamily="34" charset="-122"/>
                <a:ea typeface="微软雅黑" panose="020B0503020204020204" pitchFamily="34" charset="-122"/>
              </a:rPr>
              <a:t>男”这一列中的数字就是</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751664144"/>
              </p:ext>
            </p:extLst>
          </p:nvPr>
        </p:nvGraphicFramePr>
        <p:xfrm>
          <a:off x="3029857" y="4527438"/>
          <a:ext cx="5794829" cy="1767840"/>
        </p:xfrm>
        <a:graphic>
          <a:graphicData uri="http://schemas.openxmlformats.org/drawingml/2006/table">
            <a:tbl>
              <a:tblPr>
                <a:tableStyleId>{5940675A-B579-460E-94D1-54222C63F5DA}</a:tableStyleId>
              </a:tblPr>
              <a:tblGrid>
                <a:gridCol w="1392212"/>
                <a:gridCol w="1392212"/>
                <a:gridCol w="1392212"/>
                <a:gridCol w="1618193"/>
              </a:tblGrid>
              <a:tr h="285750">
                <a:tc>
                  <a:txBody>
                    <a:bodyPr/>
                    <a:lstStyle/>
                    <a:p>
                      <a:endParaRPr lang="zh-CN" altLang="en-US" sz="2400">
                        <a:latin typeface="微软雅黑" panose="020B0503020204020204" pitchFamily="34" charset="-122"/>
                        <a:ea typeface="微软雅黑" panose="020B0503020204020204" pitchFamily="34" charset="-122"/>
                      </a:endParaRPr>
                    </a:p>
                  </a:txBody>
                  <a:tcPr marL="0" marR="0" marT="38100" marB="38100" anchor="ctr"/>
                </a:tc>
                <a:tc>
                  <a:txBody>
                    <a:bodyPr/>
                    <a:lstStyle/>
                    <a:p>
                      <a:pPr algn="ctr" fontAlgn="ctr"/>
                      <a:r>
                        <a:rPr lang="zh-CN" altLang="en-US" sz="2400" dirty="0" smtClean="0">
                          <a:effectLst/>
                          <a:latin typeface="微软雅黑" panose="020B0503020204020204" pitchFamily="34" charset="-122"/>
                          <a:ea typeface="微软雅黑" panose="020B0503020204020204" pitchFamily="34" charset="-122"/>
                        </a:rPr>
                        <a:t>客户</a:t>
                      </a:r>
                      <a:r>
                        <a:rPr lang="zh-CN" altLang="en-US" sz="2400" dirty="0">
                          <a:effectLst/>
                          <a:latin typeface="微软雅黑" panose="020B0503020204020204" pitchFamily="34" charset="-122"/>
                          <a:ea typeface="微软雅黑" panose="020B0503020204020204" pitchFamily="34" charset="-122"/>
                        </a:rPr>
                        <a:t>编号</a:t>
                      </a:r>
                    </a:p>
                  </a:txBody>
                  <a:tcPr marL="0" marR="0" marT="38100" marB="38100" anchor="ctr"/>
                </a:tc>
                <a:tc>
                  <a:txBody>
                    <a:bodyPr/>
                    <a:lstStyle/>
                    <a:p>
                      <a:pPr algn="ctr" fontAlgn="ctr"/>
                      <a:r>
                        <a:rPr lang="zh-CN" altLang="en-US" sz="2400">
                          <a:effectLst/>
                          <a:latin typeface="微软雅黑" panose="020B0503020204020204" pitchFamily="34" charset="-122"/>
                          <a:ea typeface="微软雅黑" panose="020B0503020204020204" pitchFamily="34" charset="-122"/>
                        </a:rPr>
                        <a:t>性别</a:t>
                      </a:r>
                      <a:r>
                        <a:rPr lang="en-US" altLang="zh-CN" sz="2400">
                          <a:effectLst/>
                          <a:latin typeface="微软雅黑" panose="020B0503020204020204" pitchFamily="34" charset="-122"/>
                          <a:ea typeface="微软雅黑" panose="020B0503020204020204" pitchFamily="34" charset="-122"/>
                        </a:rPr>
                        <a:t>_</a:t>
                      </a:r>
                      <a:r>
                        <a:rPr lang="zh-CN" altLang="en-US" sz="2400">
                          <a:effectLst/>
                          <a:latin typeface="微软雅黑" panose="020B0503020204020204" pitchFamily="34" charset="-122"/>
                          <a:ea typeface="微软雅黑" panose="020B0503020204020204" pitchFamily="34" charset="-122"/>
                        </a:rPr>
                        <a:t>女</a:t>
                      </a:r>
                    </a:p>
                  </a:txBody>
                  <a:tcPr marL="0" marR="0" marT="38100" marB="38100" anchor="ctr"/>
                </a:tc>
                <a:tc>
                  <a:txBody>
                    <a:bodyPr/>
                    <a:lstStyle/>
                    <a:p>
                      <a:pPr algn="ctr" fontAlgn="ctr"/>
                      <a:r>
                        <a:rPr lang="zh-CN" altLang="en-US" sz="2400" dirty="0">
                          <a:effectLst/>
                          <a:latin typeface="微软雅黑" panose="020B0503020204020204" pitchFamily="34" charset="-122"/>
                          <a:ea typeface="微软雅黑" panose="020B0503020204020204" pitchFamily="34" charset="-122"/>
                        </a:rPr>
                        <a:t>性别</a:t>
                      </a:r>
                      <a:r>
                        <a:rPr lang="en-US" altLang="zh-CN" sz="2400" dirty="0">
                          <a:effectLst/>
                          <a:latin typeface="微软雅黑" panose="020B0503020204020204" pitchFamily="34" charset="-122"/>
                          <a:ea typeface="微软雅黑" panose="020B0503020204020204" pitchFamily="34" charset="-122"/>
                        </a:rPr>
                        <a:t>_</a:t>
                      </a:r>
                      <a:r>
                        <a:rPr lang="zh-CN" altLang="en-US" sz="2400" dirty="0">
                          <a:effectLst/>
                          <a:latin typeface="微软雅黑" panose="020B0503020204020204" pitchFamily="34" charset="-122"/>
                          <a:ea typeface="微软雅黑" panose="020B0503020204020204" pitchFamily="34" charset="-122"/>
                        </a:rPr>
                        <a:t>男</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1</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r>
              <a:tr h="285750">
                <a:tc>
                  <a:txBody>
                    <a:bodyPr/>
                    <a:lstStyle/>
                    <a:p>
                      <a:pPr algn="ctr" fontAlgn="ctr"/>
                      <a:r>
                        <a:rPr lang="en-US" altLang="zh-CN" sz="2400">
                          <a:effectLst/>
                          <a:latin typeface="微软雅黑" panose="020B0503020204020204" pitchFamily="34" charset="-122"/>
                          <a:ea typeface="微软雅黑" panose="020B0503020204020204" pitchFamily="34" charset="-122"/>
                        </a:rPr>
                        <a:t>2</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3</a:t>
                      </a:r>
                    </a:p>
                  </a:txBody>
                  <a:tcPr marL="0" marR="0" marT="38100" marB="38100" anchor="ctr"/>
                </a:tc>
                <a:tc>
                  <a:txBody>
                    <a:bodyPr/>
                    <a:lstStyle/>
                    <a:p>
                      <a:pPr algn="ctr" fontAlgn="ctr"/>
                      <a:r>
                        <a:rPr lang="en-US" altLang="zh-CN" sz="2400">
                          <a:effectLst/>
                          <a:latin typeface="微软雅黑" panose="020B0503020204020204" pitchFamily="34" charset="-122"/>
                          <a:ea typeface="微软雅黑" panose="020B0503020204020204" pitchFamily="34" charset="-122"/>
                        </a:rPr>
                        <a:t>0</a:t>
                      </a:r>
                    </a:p>
                  </a:txBody>
                  <a:tcPr marL="0" marR="0" marT="38100" marB="38100" anchor="ctr"/>
                </a:tc>
                <a:tc>
                  <a:txBody>
                    <a:bodyPr/>
                    <a:lstStyle/>
                    <a:p>
                      <a:pPr algn="ctr" fontAlgn="ctr"/>
                      <a:r>
                        <a:rPr lang="en-US" altLang="zh-CN" sz="2400" dirty="0">
                          <a:effectLst/>
                          <a:latin typeface="微软雅黑" panose="020B0503020204020204" pitchFamily="34" charset="-122"/>
                          <a:ea typeface="微软雅黑" panose="020B0503020204020204" pitchFamily="34" charset="-122"/>
                        </a:rPr>
                        <a:t>1</a:t>
                      </a:r>
                    </a:p>
                  </a:txBody>
                  <a:tcPr marL="0" marR="0" marT="38100" marB="38100" anchor="ctr"/>
                </a:tc>
              </a:tr>
            </a:tbl>
          </a:graphicData>
        </a:graphic>
      </p:graphicFrame>
    </p:spTree>
    <p:extLst>
      <p:ext uri="{BB962C8B-B14F-4D97-AF65-F5344CB8AC3E}">
        <p14:creationId xmlns:p14="http://schemas.microsoft.com/office/powerpoint/2010/main" val="34456133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下面我们删掉自变量</a:t>
            </a:r>
            <a:r>
              <a:rPr lang="en-US" altLang="zh-CN" sz="2400" dirty="0">
                <a:latin typeface="微软雅黑" panose="020B0503020204020204" pitchFamily="34" charset="-122"/>
                <a:ea typeface="微软雅黑" panose="020B0503020204020204" pitchFamily="34" charset="-122"/>
              </a:rPr>
              <a:t>X2</a:t>
            </a:r>
            <a:r>
              <a:rPr lang="zh-CN" altLang="en-US" sz="2400" dirty="0">
                <a:latin typeface="微软雅黑" panose="020B0503020204020204" pitchFamily="34" charset="-122"/>
                <a:ea typeface="微软雅黑" panose="020B0503020204020204" pitchFamily="34" charset="-122"/>
              </a:rPr>
              <a:t>再做一次回归和</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检验，看看结果的变化：</a:t>
            </a:r>
          </a:p>
          <a:p>
            <a:r>
              <a:rPr lang="zh-CN" altLang="en-US" sz="2400" dirty="0">
                <a:latin typeface="微软雅黑" panose="020B0503020204020204" pitchFamily="34" charset="-122"/>
                <a:ea typeface="微软雅黑" panose="020B0503020204020204" pitchFamily="34" charset="-122"/>
              </a:rPr>
              <a:t>对数据集重新划分特征变量和目标变量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7685" y="3752850"/>
            <a:ext cx="2836629" cy="9644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692524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4290" y="540824"/>
            <a:ext cx="1062342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11.6 </a:t>
            </a:r>
            <a:r>
              <a:rPr lang="zh-CN" altLang="en-US" sz="6000" b="1" dirty="0">
                <a:latin typeface="微软雅黑" panose="020B0503020204020204" pitchFamily="34" charset="-122"/>
                <a:ea typeface="微软雅黑" panose="020B0503020204020204" pitchFamily="34" charset="-122"/>
              </a:rPr>
              <a:t>多重共线性的分析与处理</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11.6.2 </a:t>
            </a:r>
            <a:r>
              <a:rPr lang="zh-CN" altLang="en-US" sz="2400" b="1" dirty="0">
                <a:latin typeface="微软雅黑" panose="020B0503020204020204" pitchFamily="34" charset="-122"/>
                <a:ea typeface="微软雅黑" panose="020B0503020204020204" pitchFamily="34" charset="-122"/>
              </a:rPr>
              <a:t>多重共线性分析与</a:t>
            </a:r>
            <a:r>
              <a:rPr lang="zh-CN" altLang="en-US" sz="2400" b="1" dirty="0" smtClean="0">
                <a:latin typeface="微软雅黑" panose="020B0503020204020204" pitchFamily="34" charset="-122"/>
                <a:ea typeface="微软雅黑" panose="020B0503020204020204" pitchFamily="34" charset="-122"/>
              </a:rPr>
              <a:t>检验</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方差</a:t>
            </a:r>
            <a:r>
              <a:rPr lang="zh-CN" altLang="en-US" sz="2400" dirty="0">
                <a:latin typeface="微软雅黑" panose="020B0503020204020204" pitchFamily="34" charset="-122"/>
                <a:ea typeface="微软雅黑" panose="020B0503020204020204" pitchFamily="34" charset="-122"/>
              </a:rPr>
              <a:t>膨胀因子法（</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进行</a:t>
            </a:r>
            <a:r>
              <a:rPr lang="zh-CN" altLang="en-US" sz="2400" dirty="0">
                <a:latin typeface="微软雅黑" panose="020B0503020204020204" pitchFamily="34" charset="-122"/>
                <a:ea typeface="微软雅黑" panose="020B0503020204020204" pitchFamily="34" charset="-122"/>
              </a:rPr>
              <a:t>检验</a:t>
            </a:r>
            <a:r>
              <a:rPr lang="en-US" altLang="zh-CN" sz="2400" dirty="0">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检验</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打印</a:t>
            </a:r>
            <a:r>
              <a:rPr lang="en-US" altLang="zh-CN" sz="2400" dirty="0" err="1">
                <a:latin typeface="微软雅黑" panose="020B0503020204020204" pitchFamily="34" charset="-122"/>
                <a:ea typeface="微软雅黑" panose="020B0503020204020204" pitchFamily="34" charset="-122"/>
              </a:rPr>
              <a:t>vif</a:t>
            </a:r>
            <a:r>
              <a:rPr lang="zh-CN" altLang="en-US" sz="2400" dirty="0">
                <a:latin typeface="微软雅黑" panose="020B0503020204020204" pitchFamily="34" charset="-122"/>
                <a:ea typeface="微软雅黑" panose="020B0503020204020204" pitchFamily="34" charset="-122"/>
              </a:rPr>
              <a:t>，结果如下：</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97" y="3239977"/>
            <a:ext cx="8971205" cy="165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6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409" y="5443486"/>
            <a:ext cx="4763179" cy="556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154758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11.7.1 </a:t>
            </a:r>
            <a:r>
              <a:rPr lang="zh-CN" altLang="en-US" sz="2400" b="1" dirty="0">
                <a:latin typeface="微软雅黑" panose="020B0503020204020204" pitchFamily="34" charset="-122"/>
                <a:ea typeface="微软雅黑" panose="020B0503020204020204" pitchFamily="34" charset="-122"/>
              </a:rPr>
              <a:t>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采样</a:t>
            </a:r>
            <a:r>
              <a:rPr lang="zh-CN" altLang="en-US" sz="2400" dirty="0" smtClean="0">
                <a:latin typeface="微软雅黑" panose="020B0503020204020204" pitchFamily="34" charset="-122"/>
                <a:ea typeface="微软雅黑" panose="020B0503020204020204" pitchFamily="34" charset="-122"/>
              </a:rPr>
              <a:t>原理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1. </a:t>
            </a:r>
            <a:r>
              <a:rPr lang="zh-CN" altLang="en-US" sz="2400" b="1" dirty="0" smtClean="0">
                <a:latin typeface="微软雅黑" panose="020B0503020204020204" pitchFamily="34" charset="-122"/>
                <a:ea typeface="微软雅黑" panose="020B0503020204020204" pitchFamily="34" charset="-122"/>
              </a:rPr>
              <a:t>随机</a:t>
            </a:r>
            <a:r>
              <a:rPr lang="zh-CN" altLang="en-US" sz="2400" b="1" dirty="0">
                <a:latin typeface="微软雅黑" panose="020B0503020204020204" pitchFamily="34" charset="-122"/>
                <a:ea typeface="微软雅黑" panose="020B0503020204020204" pitchFamily="34" charset="-122"/>
              </a:rPr>
              <a:t>过采样</a:t>
            </a:r>
          </a:p>
          <a:p>
            <a:r>
              <a:rPr lang="zh-CN" altLang="en-US" sz="2400" dirty="0" smtClean="0">
                <a:latin typeface="微软雅黑" panose="020B0503020204020204" pitchFamily="34" charset="-122"/>
                <a:ea typeface="微软雅黑" panose="020B0503020204020204" pitchFamily="34" charset="-122"/>
              </a:rPr>
              <a:t>随机</a:t>
            </a:r>
            <a:r>
              <a:rPr lang="zh-CN" altLang="en-US" sz="2400" dirty="0">
                <a:latin typeface="微软雅黑" panose="020B0503020204020204" pitchFamily="34" charset="-122"/>
                <a:ea typeface="微软雅黑" panose="020B0503020204020204" pitchFamily="34" charset="-122"/>
              </a:rPr>
              <a:t>过采样即从</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个违约的样本中随机抽取旧样本作为一个新样本，共反复抽取</a:t>
            </a:r>
            <a:r>
              <a:rPr lang="en-US" altLang="zh-CN" sz="2400" dirty="0">
                <a:latin typeface="微软雅黑" panose="020B0503020204020204" pitchFamily="34" charset="-122"/>
                <a:ea typeface="微软雅黑" panose="020B0503020204020204" pitchFamily="34" charset="-122"/>
              </a:rPr>
              <a:t>900</a:t>
            </a:r>
            <a:r>
              <a:rPr lang="zh-CN" altLang="en-US" sz="2400" dirty="0">
                <a:latin typeface="微软雅黑" panose="020B0503020204020204" pitchFamily="34" charset="-122"/>
                <a:ea typeface="微软雅黑" panose="020B0503020204020204" pitchFamily="34" charset="-122"/>
              </a:rPr>
              <a:t>次，然后和原来的旧样本构成</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个违约样本数据，和</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个不违约的样本一起构成新的训练集。因为随机过采样重复地选取了违约的样本，所以有可能造成对违约样本的过拟合。过拟合和欠拟合的相关知识点可以参考</a:t>
            </a:r>
            <a:r>
              <a:rPr lang="en-US" altLang="zh-CN" sz="2400" dirty="0">
                <a:latin typeface="微软雅黑" panose="020B0503020204020204" pitchFamily="34" charset="-122"/>
                <a:ea typeface="微软雅黑" panose="020B0503020204020204" pitchFamily="34" charset="-122"/>
              </a:rPr>
              <a:t>4.2.3</a:t>
            </a:r>
            <a:r>
              <a:rPr lang="zh-CN" altLang="en-US" sz="2400" dirty="0">
                <a:latin typeface="微软雅黑" panose="020B0503020204020204" pitchFamily="34" charset="-122"/>
                <a:ea typeface="微软雅黑" panose="020B0503020204020204" pitchFamily="34" charset="-122"/>
              </a:rPr>
              <a:t>节补充知识点，或者本小节补充知识点。</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72834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489364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11.7.1 </a:t>
            </a:r>
            <a:r>
              <a:rPr lang="zh-CN" altLang="en-US" sz="2400" b="1" dirty="0">
                <a:latin typeface="微软雅黑" panose="020B0503020204020204" pitchFamily="34" charset="-122"/>
                <a:ea typeface="微软雅黑" panose="020B0503020204020204" pitchFamily="34" charset="-122"/>
              </a:rPr>
              <a:t>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采样</a:t>
            </a:r>
            <a:r>
              <a:rPr lang="zh-CN" altLang="en-US" sz="2400" dirty="0" smtClean="0">
                <a:latin typeface="微软雅黑" panose="020B0503020204020204" pitchFamily="34" charset="-122"/>
                <a:ea typeface="微软雅黑" panose="020B0503020204020204" pitchFamily="34" charset="-122"/>
              </a:rPr>
              <a:t>原理</a:t>
            </a:r>
            <a:endParaRPr lang="en-US" altLang="zh-CN" sz="2400" dirty="0" smtClean="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2. </a:t>
            </a:r>
            <a:r>
              <a:rPr lang="en-US" altLang="zh-CN" sz="2400" b="1" dirty="0">
                <a:latin typeface="微软雅黑" panose="020B0503020204020204" pitchFamily="34" charset="-122"/>
                <a:ea typeface="微软雅黑" panose="020B0503020204020204" pitchFamily="34" charset="-122"/>
              </a:rPr>
              <a:t>SMOTE</a:t>
            </a:r>
            <a:r>
              <a:rPr lang="zh-CN" altLang="en-US" sz="2400" b="1" dirty="0">
                <a:latin typeface="微软雅黑" panose="020B0503020204020204" pitchFamily="34" charset="-122"/>
                <a:ea typeface="微软雅黑" panose="020B0503020204020204" pitchFamily="34" charset="-122"/>
              </a:rPr>
              <a:t>法过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SMOTE</a:t>
            </a:r>
            <a:r>
              <a:rPr lang="zh-CN" altLang="en-US" sz="2400" dirty="0">
                <a:latin typeface="微软雅黑" panose="020B0503020204020204" pitchFamily="34" charset="-122"/>
                <a:ea typeface="微软雅黑" panose="020B0503020204020204" pitchFamily="34" charset="-122"/>
              </a:rPr>
              <a:t>法过采样即合成少数类过采样技术，是一种改进随机过采样容易模型过拟合的方案</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我们通过绘图来讲解</a:t>
            </a:r>
            <a:r>
              <a:rPr lang="en-US" altLang="zh-CN" sz="2400" dirty="0">
                <a:latin typeface="微软雅黑" panose="020B0503020204020204" pitchFamily="34" charset="-122"/>
                <a:ea typeface="微软雅黑" panose="020B0503020204020204" pitchFamily="34" charset="-122"/>
              </a:rPr>
              <a:t>SMOTE</a:t>
            </a:r>
            <a:r>
              <a:rPr lang="zh-CN" altLang="en-US" sz="2400" dirty="0">
                <a:latin typeface="微软雅黑" panose="020B0503020204020204" pitchFamily="34" charset="-122"/>
                <a:ea typeface="微软雅黑" panose="020B0503020204020204" pitchFamily="34" charset="-122"/>
              </a:rPr>
              <a:t>法的原理，假设对少数类进行</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倍过采样</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步骤一：随机选取少数类中的一个样本点</a:t>
            </a:r>
          </a:p>
          <a:p>
            <a:r>
              <a:rPr lang="zh-CN" altLang="en-US" sz="2400" dirty="0" smtClean="0">
                <a:latin typeface="微软雅黑" panose="020B0503020204020204" pitchFamily="34" charset="-122"/>
                <a:ea typeface="微软雅黑" panose="020B0503020204020204" pitchFamily="34" charset="-122"/>
              </a:rPr>
              <a:t>步骤</a:t>
            </a:r>
            <a:r>
              <a:rPr lang="zh-CN" altLang="en-US" sz="2400" dirty="0">
                <a:latin typeface="微软雅黑" panose="020B0503020204020204" pitchFamily="34" charset="-122"/>
                <a:ea typeface="微软雅黑" panose="020B0503020204020204" pitchFamily="34" charset="-122"/>
              </a:rPr>
              <a:t>二：找到离该样本点最近的</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个样本点</a:t>
            </a:r>
          </a:p>
          <a:p>
            <a:r>
              <a:rPr lang="zh-CN" altLang="en-US" sz="2400" dirty="0" smtClean="0">
                <a:latin typeface="微软雅黑" panose="020B0503020204020204" pitchFamily="34" charset="-122"/>
                <a:ea typeface="微软雅黑" panose="020B0503020204020204" pitchFamily="34" charset="-122"/>
              </a:rPr>
              <a:t>步骤</a:t>
            </a:r>
            <a:r>
              <a:rPr lang="zh-CN" altLang="en-US" sz="2400" dirty="0">
                <a:latin typeface="微软雅黑" panose="020B0503020204020204" pitchFamily="34" charset="-122"/>
                <a:ea typeface="微软雅黑" panose="020B0503020204020204" pitchFamily="34" charset="-122"/>
              </a:rPr>
              <a:t>三：在选中的样本点和这</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个样本点分别连成的</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条线段上随机选取</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点生成新的样本点。</a:t>
            </a:r>
          </a:p>
          <a:p>
            <a:r>
              <a:rPr lang="zh-CN" altLang="en-US" sz="2400" dirty="0" smtClean="0">
                <a:latin typeface="微软雅黑" panose="020B0503020204020204" pitchFamily="34" charset="-122"/>
                <a:ea typeface="微软雅黑" panose="020B0503020204020204" pitchFamily="34" charset="-122"/>
              </a:rPr>
              <a:t>步骤</a:t>
            </a:r>
            <a:r>
              <a:rPr lang="zh-CN" altLang="en-US" sz="2400" dirty="0">
                <a:latin typeface="微软雅黑" panose="020B0503020204020204" pitchFamily="34" charset="-122"/>
                <a:ea typeface="微软雅黑" panose="020B0503020204020204" pitchFamily="34" charset="-122"/>
              </a:rPr>
              <a:t>四：对少数类中的其余所有样本点重复步骤二和步骤三，直到少数类的样本点个数达到过采样目标为止。</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2094143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4" y="424710"/>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pic>
        <p:nvPicPr>
          <p:cNvPr id="1026" name="Picture 2" descr="https://uploader.shimo.im/f/A0uxguwO2QcU2BDp.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1598" y="1440372"/>
            <a:ext cx="6908801" cy="5411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00484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11.7.1 </a:t>
            </a:r>
            <a:r>
              <a:rPr lang="zh-CN" altLang="en-US" sz="2400" b="1" dirty="0">
                <a:latin typeface="微软雅黑" panose="020B0503020204020204" pitchFamily="34" charset="-122"/>
                <a:ea typeface="微软雅黑" panose="020B0503020204020204" pitchFamily="34" charset="-122"/>
              </a:rPr>
              <a:t>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采样代码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我们在这里设置数据分数：</a:t>
            </a:r>
            <a:endParaRPr lang="en-US" altLang="zh-CN" sz="2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308" y="3443177"/>
            <a:ext cx="4541384" cy="15182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39343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11.7.1 </a:t>
            </a:r>
            <a:r>
              <a:rPr lang="zh-CN" altLang="en-US" sz="2400" b="1" dirty="0">
                <a:latin typeface="微软雅黑" panose="020B0503020204020204" pitchFamily="34" charset="-122"/>
                <a:ea typeface="微软雅黑" panose="020B0503020204020204" pitchFamily="34" charset="-122"/>
              </a:rPr>
              <a:t>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采样代码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然后使用</a:t>
            </a:r>
            <a:r>
              <a:rPr lang="en-US" altLang="zh-CN" sz="2400" dirty="0">
                <a:latin typeface="微软雅黑" panose="020B0503020204020204" pitchFamily="34" charset="-122"/>
                <a:ea typeface="微软雅黑" panose="020B0503020204020204" pitchFamily="34" charset="-122"/>
              </a:rPr>
              <a:t>collections</a:t>
            </a:r>
            <a:r>
              <a:rPr lang="zh-CN" altLang="en-US" sz="2400" dirty="0">
                <a:latin typeface="微软雅黑" panose="020B0503020204020204" pitchFamily="34" charset="-122"/>
                <a:ea typeface="微软雅黑" panose="020B0503020204020204" pitchFamily="34" charset="-122"/>
              </a:rPr>
              <a:t>库中的</a:t>
            </a:r>
            <a:r>
              <a:rPr lang="en-US" altLang="zh-CN" sz="2400" dirty="0">
                <a:latin typeface="微软雅黑" panose="020B0503020204020204" pitchFamily="34" charset="-122"/>
                <a:ea typeface="微软雅黑" panose="020B0503020204020204" pitchFamily="34" charset="-122"/>
              </a:rPr>
              <a:t>Counter()</a:t>
            </a:r>
            <a:r>
              <a:rPr lang="zh-CN" altLang="en-US" sz="2400" dirty="0">
                <a:latin typeface="微软雅黑" panose="020B0503020204020204" pitchFamily="34" charset="-122"/>
                <a:ea typeface="微软雅黑" panose="020B0503020204020204" pitchFamily="34" charset="-122"/>
              </a:rPr>
              <a:t>方法，对目标变量进行计数：</a:t>
            </a:r>
            <a:endParaRPr lang="en-US" altLang="zh-CN" sz="2400"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7212" y="3403599"/>
            <a:ext cx="4377575" cy="9942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863659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11.7.1 </a:t>
            </a:r>
            <a:r>
              <a:rPr lang="zh-CN" altLang="en-US" sz="2400" b="1" dirty="0">
                <a:latin typeface="微软雅黑" panose="020B0503020204020204" pitchFamily="34" charset="-122"/>
                <a:ea typeface="微软雅黑" panose="020B0503020204020204" pitchFamily="34" charset="-122"/>
              </a:rPr>
              <a:t>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过</a:t>
            </a:r>
            <a:r>
              <a:rPr lang="zh-CN" altLang="en-US" sz="2400" dirty="0">
                <a:latin typeface="微软雅黑" panose="020B0503020204020204" pitchFamily="34" charset="-122"/>
                <a:ea typeface="微软雅黑" panose="020B0503020204020204" pitchFamily="34" charset="-122"/>
              </a:rPr>
              <a:t>采样代码</a:t>
            </a:r>
            <a:r>
              <a:rPr lang="zh-CN" altLang="en-US" sz="2400" dirty="0" smtClean="0">
                <a:latin typeface="微软雅黑" panose="020B0503020204020204" pitchFamily="34" charset="-122"/>
                <a:ea typeface="微软雅黑" panose="020B0503020204020204" pitchFamily="34" charset="-122"/>
              </a:rPr>
              <a:t>实现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结果如下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不违约的样本数有</a:t>
            </a:r>
            <a:r>
              <a:rPr lang="en-US" altLang="zh-CN" sz="2400" dirty="0">
                <a:latin typeface="微软雅黑" panose="020B0503020204020204" pitchFamily="34" charset="-122"/>
                <a:ea typeface="微软雅黑" panose="020B0503020204020204" pitchFamily="34" charset="-122"/>
              </a:rPr>
              <a:t>1000</a:t>
            </a:r>
            <a:r>
              <a:rPr lang="zh-CN" altLang="en-US" sz="2400" dirty="0">
                <a:latin typeface="微软雅黑" panose="020B0503020204020204" pitchFamily="34" charset="-122"/>
                <a:ea typeface="微软雅黑" panose="020B0503020204020204" pitchFamily="34" charset="-122"/>
              </a:rPr>
              <a:t>个，远远大于违约的样本数</a:t>
            </a:r>
            <a:r>
              <a:rPr lang="en-US" altLang="zh-CN" sz="2400" dirty="0">
                <a:latin typeface="微软雅黑" panose="020B0503020204020204" pitchFamily="34" charset="-122"/>
                <a:ea typeface="微软雅黑" panose="020B0503020204020204" pitchFamily="34" charset="-122"/>
              </a:rPr>
              <a:t>100</a:t>
            </a:r>
            <a:r>
              <a:rPr lang="zh-CN" altLang="en-US" sz="2400" dirty="0">
                <a:latin typeface="微软雅黑" panose="020B0503020204020204" pitchFamily="34" charset="-122"/>
                <a:ea typeface="微软雅黑" panose="020B0503020204020204" pitchFamily="34" charset="-122"/>
              </a:rPr>
              <a:t>。为了防止建立信用违约模型时，模型着重拟合不违约的样本，而无法找出违约的样本，我们采用过采样的方法来改善样本比例不均衡的</a:t>
            </a:r>
            <a:r>
              <a:rPr lang="zh-CN" altLang="en-US" sz="2400" dirty="0" smtClean="0">
                <a:latin typeface="微软雅黑" panose="020B0503020204020204" pitchFamily="34" charset="-122"/>
                <a:ea typeface="微软雅黑" panose="020B0503020204020204" pitchFamily="34" charset="-122"/>
              </a:rPr>
              <a:t>问题</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7295" y="3148692"/>
            <a:ext cx="4497409" cy="7837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044294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11.7.1 </a:t>
            </a:r>
            <a:r>
              <a:rPr lang="zh-CN" altLang="en-US" sz="2400" b="1" dirty="0">
                <a:latin typeface="微软雅黑" panose="020B0503020204020204" pitchFamily="34" charset="-122"/>
                <a:ea typeface="微软雅黑" panose="020B0503020204020204" pitchFamily="34" charset="-122"/>
              </a:rPr>
              <a:t>过</a:t>
            </a:r>
            <a:r>
              <a:rPr lang="zh-CN" altLang="en-US" sz="2400" b="1" dirty="0" smtClean="0">
                <a:latin typeface="微软雅黑" panose="020B0503020204020204" pitchFamily="34" charset="-122"/>
                <a:ea typeface="微软雅黑" panose="020B0503020204020204" pitchFamily="34" charset="-122"/>
              </a:rPr>
              <a:t>采样</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SMOTE</a:t>
            </a:r>
            <a:r>
              <a:rPr lang="zh-CN" altLang="en-US" sz="2400" dirty="0">
                <a:latin typeface="微软雅黑" panose="020B0503020204020204" pitchFamily="34" charset="-122"/>
                <a:ea typeface="微软雅黑" panose="020B0503020204020204" pitchFamily="34" charset="-122"/>
              </a:rPr>
              <a:t>过</a:t>
            </a:r>
            <a:r>
              <a:rPr lang="zh-CN" altLang="en-US" sz="2400" dirty="0" smtClean="0">
                <a:latin typeface="微软雅黑" panose="020B0503020204020204" pitchFamily="34" charset="-122"/>
                <a:ea typeface="微软雅黑" panose="020B0503020204020204" pitchFamily="34" charset="-122"/>
              </a:rPr>
              <a:t>采样</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Counter</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方法，对目标变量进行</a:t>
            </a:r>
            <a:r>
              <a:rPr lang="zh-CN" altLang="en-US" sz="2400" dirty="0" smtClean="0">
                <a:latin typeface="微软雅黑" panose="020B0503020204020204" pitchFamily="34" charset="-122"/>
                <a:ea typeface="微软雅黑" panose="020B0503020204020204" pitchFamily="34" charset="-122"/>
              </a:rPr>
              <a:t>计数：</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665" y="3237366"/>
            <a:ext cx="6758670" cy="1170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476" y="5350329"/>
            <a:ext cx="3619047" cy="626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07720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29585" y="540824"/>
            <a:ext cx="7532831" cy="1015663"/>
          </a:xfrm>
          <a:prstGeom prst="rect">
            <a:avLst/>
          </a:prstGeom>
        </p:spPr>
        <p:txBody>
          <a:bodyPr wrap="none">
            <a:spAutoFit/>
          </a:bodyPr>
          <a:lstStyle/>
          <a:p>
            <a:r>
              <a:rPr lang="en-US" altLang="zh-CN" sz="6000" b="1" dirty="0">
                <a:latin typeface="微软雅黑" panose="020B0503020204020204" pitchFamily="34" charset="-122"/>
                <a:ea typeface="微软雅黑" panose="020B0503020204020204" pitchFamily="34" charset="-122"/>
              </a:rPr>
              <a:t>11.7 </a:t>
            </a:r>
            <a:r>
              <a:rPr lang="zh-CN" altLang="en-US" sz="6000" b="1" dirty="0">
                <a:latin typeface="微软雅黑" panose="020B0503020204020204" pitchFamily="34" charset="-122"/>
                <a:ea typeface="微软雅黑" panose="020B0503020204020204" pitchFamily="34" charset="-122"/>
              </a:rPr>
              <a:t>过采样和欠采样</a:t>
            </a:r>
            <a:endParaRPr lang="zh-CN" altLang="en-US" sz="6000" dirty="0">
              <a:latin typeface="微软雅黑" panose="020B0503020204020204" pitchFamily="34" charset="-122"/>
              <a:ea typeface="微软雅黑" panose="020B0503020204020204" pitchFamily="34" charset="-122"/>
            </a:endParaRPr>
          </a:p>
        </p:txBody>
      </p:sp>
      <p:sp>
        <p:nvSpPr>
          <p:cNvPr id="2" name="矩形 1"/>
          <p:cNvSpPr/>
          <p:nvPr/>
        </p:nvSpPr>
        <p:spPr>
          <a:xfrm>
            <a:off x="696686" y="2039648"/>
            <a:ext cx="10798628" cy="3416320"/>
          </a:xfrm>
          <a:prstGeom prst="rect">
            <a:avLst/>
          </a:prstGeom>
        </p:spPr>
        <p:txBody>
          <a:bodyPr wrap="square">
            <a:spAutoFit/>
          </a:bodyPr>
          <a:lstStyle/>
          <a:p>
            <a:r>
              <a:rPr lang="en-US" altLang="zh-CN" sz="2400" b="1" dirty="0"/>
              <a:t>11.7.2 </a:t>
            </a:r>
            <a:r>
              <a:rPr lang="zh-CN" altLang="en-US" sz="2400" b="1" dirty="0"/>
              <a:t>欠</a:t>
            </a:r>
            <a:r>
              <a:rPr lang="zh-CN" altLang="en-US" sz="2400" b="1" dirty="0" smtClean="0"/>
              <a:t>采样</a:t>
            </a:r>
            <a:endParaRPr lang="en-US" altLang="zh-CN" sz="2400" b="1" dirty="0" smtClean="0"/>
          </a:p>
          <a:p>
            <a:r>
              <a:rPr lang="zh-CN" altLang="en-US" sz="2400" dirty="0" smtClean="0">
                <a:latin typeface="微软雅黑" panose="020B0503020204020204" pitchFamily="34" charset="-122"/>
                <a:ea typeface="微软雅黑" panose="020B0503020204020204" pitchFamily="34" charset="-122"/>
              </a:rPr>
              <a:t>这种</a:t>
            </a:r>
            <a:r>
              <a:rPr lang="zh-CN" altLang="en-US" sz="2400" dirty="0">
                <a:latin typeface="微软雅黑" panose="020B0503020204020204" pitchFamily="34" charset="-122"/>
                <a:ea typeface="微软雅黑" panose="020B0503020204020204" pitchFamily="34" charset="-122"/>
              </a:rPr>
              <a:t>逻辑类似于过度拟合的方法，但它的目的是将数字与最低样本量相匹配。代码如下，使用</a:t>
            </a:r>
            <a:r>
              <a:rPr lang="en-US" altLang="zh-CN" sz="2400" dirty="0">
                <a:latin typeface="微软雅黑" panose="020B0503020204020204" pitchFamily="34" charset="-122"/>
                <a:ea typeface="微软雅黑" panose="020B0503020204020204" pitchFamily="34" charset="-122"/>
              </a:rPr>
              <a:t>11.7.1</a:t>
            </a:r>
            <a:r>
              <a:rPr lang="zh-CN" altLang="en-US" sz="2400" dirty="0">
                <a:latin typeface="微软雅黑" panose="020B0503020204020204" pitchFamily="34" charset="-122"/>
                <a:ea typeface="微软雅黑" panose="020B0503020204020204" pitchFamily="34" charset="-122"/>
              </a:rPr>
              <a:t>中的相同示例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Counter()</a:t>
            </a:r>
            <a:r>
              <a:rPr lang="zh-CN" altLang="en-US" sz="2400" dirty="0">
                <a:latin typeface="微软雅黑" panose="020B0503020204020204" pitchFamily="34" charset="-122"/>
                <a:ea typeface="微软雅黑" panose="020B0503020204020204" pitchFamily="34" charset="-122"/>
              </a:rPr>
              <a:t>方法，对目标变量进行计数：</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947" y="3239977"/>
            <a:ext cx="7070106" cy="1259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0577" y="5102614"/>
            <a:ext cx="4330845" cy="70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08889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5979</TotalTime>
  <Words>7322</Words>
  <Application>Microsoft Office PowerPoint</Application>
  <PresentationFormat>自定义</PresentationFormat>
  <Paragraphs>831</Paragraphs>
  <Slides>99</Slides>
  <Notes>0</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168</cp:revision>
  <dcterms:created xsi:type="dcterms:W3CDTF">2020-01-08T06:45:46Z</dcterms:created>
  <dcterms:modified xsi:type="dcterms:W3CDTF">2020-03-24T02:08:05Z</dcterms:modified>
</cp:coreProperties>
</file>