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2" r:id="rId45"/>
    <p:sldId id="300" r:id="rId46"/>
    <p:sldId id="301" r:id="rId47"/>
    <p:sldId id="303" r:id="rId48"/>
    <p:sldId id="304" r:id="rId49"/>
    <p:sldId id="305" r:id="rId50"/>
    <p:sldId id="306"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4" autoAdjust="0"/>
  </p:normalViewPr>
  <p:slideViewPr>
    <p:cSldViewPr snapToGrid="0">
      <p:cViewPr>
        <p:scale>
          <a:sx n="66" d="100"/>
          <a:sy n="66" d="100"/>
        </p:scale>
        <p:origin x="-86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82E86E7F-B078-4D31-AF6E-03C27CB9C78B}"/>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5" name="页脚占位符 4">
            <a:extLst>
              <a:ext uri="{FF2B5EF4-FFF2-40B4-BE49-F238E27FC236}">
                <a16:creationId xmlns="" xmlns:a16="http://schemas.microsoft.com/office/drawing/2014/main"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2B514B75-0FE9-4C37-AABD-3BC5B8812861}"/>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5" name="页脚占位符 4">
            <a:extLst>
              <a:ext uri="{FF2B5EF4-FFF2-40B4-BE49-F238E27FC236}">
                <a16:creationId xmlns="" xmlns:a16="http://schemas.microsoft.com/office/drawing/2014/main"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D25C5FD-32FD-4733-992B-8AA1577417AB}"/>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5" name="页脚占位符 4">
            <a:extLst>
              <a:ext uri="{FF2B5EF4-FFF2-40B4-BE49-F238E27FC236}">
                <a16:creationId xmlns="" xmlns:a16="http://schemas.microsoft.com/office/drawing/2014/main"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1A23B20-500B-44A2-913E-0F8B76761527}"/>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5" name="页脚占位符 4">
            <a:extLst>
              <a:ext uri="{FF2B5EF4-FFF2-40B4-BE49-F238E27FC236}">
                <a16:creationId xmlns="" xmlns:a16="http://schemas.microsoft.com/office/drawing/2014/main"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846C6D81-704E-4608-9088-DC94112470BF}"/>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5" name="页脚占位符 4">
            <a:extLst>
              <a:ext uri="{FF2B5EF4-FFF2-40B4-BE49-F238E27FC236}">
                <a16:creationId xmlns="" xmlns:a16="http://schemas.microsoft.com/office/drawing/2014/main"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6F23E878-28F5-459D-8388-31D4A58DCF91}"/>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6" name="页脚占位符 5">
            <a:extLst>
              <a:ext uri="{FF2B5EF4-FFF2-40B4-BE49-F238E27FC236}">
                <a16:creationId xmlns="" xmlns:a16="http://schemas.microsoft.com/office/drawing/2014/main"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71909DFE-0279-4AC0-9890-D6A21AA2BBDD}"/>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8" name="页脚占位符 7">
            <a:extLst>
              <a:ext uri="{FF2B5EF4-FFF2-40B4-BE49-F238E27FC236}">
                <a16:creationId xmlns="" xmlns:a16="http://schemas.microsoft.com/office/drawing/2014/main"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83A6D659-EB16-48AE-A19B-76E995380113}"/>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4" name="页脚占位符 3">
            <a:extLst>
              <a:ext uri="{FF2B5EF4-FFF2-40B4-BE49-F238E27FC236}">
                <a16:creationId xmlns="" xmlns:a16="http://schemas.microsoft.com/office/drawing/2014/main"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6F953D8-F1BE-4363-BD5B-0104B28D3095}"/>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3" name="页脚占位符 2">
            <a:extLst>
              <a:ext uri="{FF2B5EF4-FFF2-40B4-BE49-F238E27FC236}">
                <a16:creationId xmlns="" xmlns:a16="http://schemas.microsoft.com/office/drawing/2014/main"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CE87EFB3-AFCB-40D9-94DA-40BF57F7EBAD}"/>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6" name="页脚占位符 5">
            <a:extLst>
              <a:ext uri="{FF2B5EF4-FFF2-40B4-BE49-F238E27FC236}">
                <a16:creationId xmlns="" xmlns:a16="http://schemas.microsoft.com/office/drawing/2014/main"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AC0D1224-299B-4F96-9B57-718D431FF7D9}"/>
              </a:ext>
            </a:extLst>
          </p:cNvPr>
          <p:cNvSpPr>
            <a:spLocks noGrp="1"/>
          </p:cNvSpPr>
          <p:nvPr>
            <p:ph type="dt" sz="half" idx="10"/>
          </p:nvPr>
        </p:nvSpPr>
        <p:spPr/>
        <p:txBody>
          <a:bodyPr/>
          <a:lstStyle/>
          <a:p>
            <a:fld id="{9785F0B7-F72B-414A-B384-27F7E34A933A}" type="datetimeFigureOut">
              <a:rPr lang="zh-CN" altLang="en-US" smtClean="0"/>
              <a:t>2020/3/23</a:t>
            </a:fld>
            <a:endParaRPr lang="zh-CN" altLang="en-US"/>
          </a:p>
        </p:txBody>
      </p:sp>
      <p:sp>
        <p:nvSpPr>
          <p:cNvPr id="6" name="页脚占位符 5">
            <a:extLst>
              <a:ext uri="{FF2B5EF4-FFF2-40B4-BE49-F238E27FC236}">
                <a16:creationId xmlns="" xmlns:a16="http://schemas.microsoft.com/office/drawing/2014/main"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2020/3/23</a:t>
            </a:fld>
            <a:endParaRPr lang="zh-CN" altLang="en-US"/>
          </a:p>
        </p:txBody>
      </p:sp>
      <p:sp>
        <p:nvSpPr>
          <p:cNvPr id="5" name="页脚占位符 4">
            <a:extLst>
              <a:ext uri="{FF2B5EF4-FFF2-40B4-BE49-F238E27FC236}">
                <a16:creationId xmlns="" xmlns:a16="http://schemas.microsoft.com/office/drawing/2014/main"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cs.nyu.edu/~roweis/data/olivettifaces.gif"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682171" y="1669143"/>
                <a:ext cx="10842172"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12.1.1 PCA</a:t>
                </a:r>
                <a:r>
                  <a:rPr lang="zh-CN" altLang="en-US" sz="2400" b="1" dirty="0">
                    <a:latin typeface="微软雅黑" panose="020B0503020204020204" pitchFamily="34" charset="-122"/>
                    <a:ea typeface="微软雅黑" panose="020B0503020204020204" pitchFamily="34" charset="-122"/>
                  </a:rPr>
                  <a:t>主成分分析原理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n</a:t>
                </a:r>
                <a:r>
                  <a:rPr lang="zh-CN" altLang="en-US" sz="2400" b="1" dirty="0">
                    <a:latin typeface="微软雅黑" panose="020B0503020204020204" pitchFamily="34" charset="-122"/>
                    <a:ea typeface="微软雅黑" panose="020B0503020204020204" pitchFamily="34" charset="-122"/>
                  </a:rPr>
                  <a:t>维空间降维</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如果原特征变量有</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个，那么就是</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维空间降维，</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维空间降维的思路和二维空间降维的思路是一致</a:t>
                </a:r>
                <a:r>
                  <a:rPr lang="zh-CN" altLang="en-US" sz="2400" dirty="0" smtClean="0">
                    <a:latin typeface="微软雅黑" panose="020B0503020204020204" pitchFamily="34" charset="-122"/>
                    <a:ea typeface="微软雅黑" panose="020B0503020204020204" pitchFamily="34" charset="-122"/>
                  </a:rPr>
                  <a:t>的。</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例如</a:t>
                </a:r>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维数据（</a:t>
                </a:r>
                <a:r>
                  <a:rPr lang="en-US" altLang="zh-CN" sz="2400" dirty="0">
                    <a:latin typeface="微软雅黑" panose="020B0503020204020204" pitchFamily="34" charset="-122"/>
                    <a:ea typeface="微软雅黑" panose="020B0503020204020204" pitchFamily="34" charset="-122"/>
                  </a:rPr>
                  <a:t>X1,X2,...,</a:t>
                </a:r>
                <a:r>
                  <a:rPr lang="en-US" altLang="zh-CN" sz="2400" dirty="0" err="1">
                    <a:latin typeface="微软雅黑" panose="020B0503020204020204" pitchFamily="34" charset="-122"/>
                    <a:ea typeface="微软雅黑" panose="020B0503020204020204" pitchFamily="34" charset="-122"/>
                  </a:rPr>
                  <a:t>Xn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）转换为一维数据，就是寻找下图所示的线性组合系数</a:t>
                </a:r>
                <a:r>
                  <a:rPr lang="en-US" altLang="zh-CN" sz="2400" dirty="0">
                    <a:latin typeface="微软雅黑" panose="020B0503020204020204" pitchFamily="34" charset="-122"/>
                    <a:ea typeface="微软雅黑" panose="020B0503020204020204" pitchFamily="34" charset="-122"/>
                  </a:rPr>
                  <a:t>a1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a2……</a:t>
                </a:r>
                <a:r>
                  <a:rPr lang="en-US" altLang="zh-CN" sz="2400" dirty="0" smtClean="0">
                    <a:latin typeface="微软雅黑" panose="020B0503020204020204" pitchFamily="34" charset="-122"/>
                    <a:ea typeface="微软雅黑" panose="020B0503020204020204" pitchFamily="34" charset="-122"/>
                  </a:rPr>
                  <a:t>an</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
                        <m:sSubPr>
                          <m:ctrlPr>
                            <a:rPr lang="en-US" altLang="zh-CN" sz="2400" b="0" i="0" dirty="0" smtClean="0">
                              <a:latin typeface="Cambria Math"/>
                              <a:ea typeface="微软雅黑" panose="020B0503020204020204" pitchFamily="34" charset="-122"/>
                            </a:rPr>
                          </m:ctrlPr>
                        </m:sSubPr>
                        <m:e>
                          <m:r>
                            <m:rPr>
                              <m:sty m:val="p"/>
                            </m:rPr>
                            <a:rPr lang="en-US" altLang="zh-CN" sz="2400" dirty="0" smtClean="0">
                              <a:latin typeface="Cambria Math"/>
                              <a:ea typeface="微软雅黑" panose="020B0503020204020204" pitchFamily="34" charset="-122"/>
                            </a:rPr>
                            <m:t>F</m:t>
                          </m:r>
                        </m:e>
                        <m:sub>
                          <m:r>
                            <a:rPr lang="en-US" altLang="zh-CN" sz="2400" b="0" i="0" dirty="0" smtClean="0">
                              <a:latin typeface="Cambria Math"/>
                              <a:ea typeface="微软雅黑" panose="020B0503020204020204" pitchFamily="34" charset="-122"/>
                            </a:rPr>
                            <m:t>1</m:t>
                          </m:r>
                        </m:sub>
                      </m:sSub>
                      <m:r>
                        <a:rPr lang="en-US" altLang="zh-CN" sz="2400" b="0" i="0" dirty="0" smtClean="0">
                          <a:latin typeface="Cambria Math"/>
                          <a:ea typeface="微软雅黑" panose="020B0503020204020204" pitchFamily="34" charset="-122"/>
                        </a:rPr>
                        <m:t>=</m:t>
                      </m:r>
                      <m:sSub>
                        <m:sSubPr>
                          <m:ctrlPr>
                            <a:rPr lang="en-US" altLang="zh-CN" sz="2400" b="0" i="0" dirty="0" smtClean="0">
                              <a:latin typeface="Cambria Math"/>
                              <a:ea typeface="微软雅黑" panose="020B0503020204020204" pitchFamily="34" charset="-122"/>
                            </a:rPr>
                          </m:ctrlPr>
                        </m:sSubPr>
                        <m:e>
                          <m:r>
                            <m:rPr>
                              <m:sty m:val="p"/>
                            </m:rPr>
                            <a:rPr lang="en-US" altLang="zh-CN" sz="2400" b="0" i="0" dirty="0" smtClean="0">
                              <a:latin typeface="Cambria Math"/>
                              <a:ea typeface="微软雅黑" panose="020B0503020204020204" pitchFamily="34" charset="-122"/>
                            </a:rPr>
                            <m:t>a</m:t>
                          </m:r>
                        </m:e>
                        <m:sub>
                          <m:r>
                            <a:rPr lang="en-US" altLang="zh-CN" sz="2400" b="0" i="0" dirty="0" smtClean="0">
                              <a:latin typeface="Cambria Math"/>
                              <a:ea typeface="微软雅黑" panose="020B0503020204020204" pitchFamily="34" charset="-122"/>
                            </a:rPr>
                            <m:t>1</m:t>
                          </m:r>
                        </m:sub>
                      </m:sSub>
                      <m:sSub>
                        <m:sSubPr>
                          <m:ctrlPr>
                            <a:rPr lang="en-US" altLang="zh-CN" sz="2400" b="0" i="0" dirty="0" smtClean="0">
                              <a:latin typeface="Cambria Math"/>
                              <a:ea typeface="微软雅黑" panose="020B0503020204020204" pitchFamily="34" charset="-122"/>
                            </a:rPr>
                          </m:ctrlPr>
                        </m:sSubPr>
                        <m:e>
                          <m:r>
                            <m:rPr>
                              <m:sty m:val="p"/>
                            </m:rPr>
                            <a:rPr lang="en-US" altLang="zh-CN" sz="2400" b="0" i="0" dirty="0" smtClean="0">
                              <a:latin typeface="Cambria Math"/>
                              <a:ea typeface="微软雅黑" panose="020B0503020204020204" pitchFamily="34" charset="-122"/>
                            </a:rPr>
                            <m:t>x</m:t>
                          </m:r>
                        </m:e>
                        <m:sub>
                          <m:r>
                            <a:rPr lang="en-US" altLang="zh-CN" sz="2400" b="0" i="0" dirty="0" smtClean="0">
                              <a:latin typeface="Cambria Math"/>
                              <a:ea typeface="微软雅黑" panose="020B0503020204020204" pitchFamily="34" charset="-122"/>
                            </a:rPr>
                            <m:t>1</m:t>
                          </m:r>
                        </m:sub>
                      </m:sSub>
                      <m:r>
                        <a:rPr lang="en-US" altLang="zh-CN" sz="2400" b="0" i="0" dirty="0" smtClean="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m:rPr>
                              <m:sty m:val="p"/>
                            </m:rPr>
                            <a:rPr lang="en-US" altLang="zh-CN" sz="2400" dirty="0">
                              <a:latin typeface="Cambria Math"/>
                              <a:ea typeface="微软雅黑" panose="020B0503020204020204" pitchFamily="34" charset="-122"/>
                            </a:rPr>
                            <m:t>a</m:t>
                          </m:r>
                        </m:e>
                        <m:sub>
                          <m:r>
                            <a:rPr lang="en-US" altLang="zh-CN" sz="2400" b="0" i="1" dirty="0" smtClean="0">
                              <a:latin typeface="Cambria Math"/>
                              <a:ea typeface="微软雅黑" panose="020B0503020204020204" pitchFamily="34" charset="-122"/>
                            </a:rPr>
                            <m:t>2</m:t>
                          </m:r>
                        </m:sub>
                      </m:sSub>
                      <m:sSub>
                        <m:sSubPr>
                          <m:ctrlPr>
                            <a:rPr lang="en-US" altLang="zh-CN" sz="2400" i="1" dirty="0">
                              <a:latin typeface="Cambria Math"/>
                              <a:ea typeface="微软雅黑" panose="020B0503020204020204" pitchFamily="34" charset="-122"/>
                            </a:rPr>
                          </m:ctrlPr>
                        </m:sSubPr>
                        <m:e>
                          <m:r>
                            <m:rPr>
                              <m:sty m:val="p"/>
                            </m:rPr>
                            <a:rPr lang="en-US" altLang="zh-CN" sz="2400" dirty="0">
                              <a:latin typeface="Cambria Math"/>
                              <a:ea typeface="微软雅黑" panose="020B0503020204020204" pitchFamily="34" charset="-122"/>
                            </a:rPr>
                            <m:t>x</m:t>
                          </m:r>
                        </m:e>
                        <m:sub>
                          <m:r>
                            <a:rPr lang="en-US" altLang="zh-CN" sz="2400" b="0" i="1" dirty="0" smtClean="0">
                              <a:latin typeface="Cambria Math"/>
                              <a:ea typeface="微软雅黑" panose="020B0503020204020204" pitchFamily="34" charset="-122"/>
                            </a:rPr>
                            <m:t>2</m:t>
                          </m:r>
                        </m:sub>
                      </m:sSub>
                      <m:r>
                        <a:rPr lang="en-US" altLang="zh-CN" sz="2400"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m:t>
                      </m:r>
                      <m:r>
                        <a:rPr lang="en-US" altLang="zh-CN" sz="2400"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m:rPr>
                              <m:sty m:val="p"/>
                            </m:rPr>
                            <a:rPr lang="en-US" altLang="zh-CN" sz="2400" dirty="0">
                              <a:latin typeface="Cambria Math"/>
                              <a:ea typeface="微软雅黑" panose="020B0503020204020204" pitchFamily="34" charset="-122"/>
                            </a:rPr>
                            <m:t>a</m:t>
                          </m:r>
                        </m:e>
                        <m:sub>
                          <m:r>
                            <m:rPr>
                              <m:sty m:val="p"/>
                            </m:rPr>
                            <a:rPr lang="en-US" altLang="zh-CN" sz="2400" b="0" i="0" dirty="0" smtClean="0">
                              <a:latin typeface="Cambria Math"/>
                              <a:ea typeface="微软雅黑" panose="020B0503020204020204" pitchFamily="34" charset="-122"/>
                            </a:rPr>
                            <m:t>n</m:t>
                          </m:r>
                        </m:sub>
                      </m:sSub>
                      <m:sSub>
                        <m:sSubPr>
                          <m:ctrlPr>
                            <a:rPr lang="en-US" altLang="zh-CN" sz="2400" i="1" dirty="0">
                              <a:latin typeface="Cambria Math"/>
                              <a:ea typeface="微软雅黑" panose="020B0503020204020204" pitchFamily="34" charset="-122"/>
                            </a:rPr>
                          </m:ctrlPr>
                        </m:sSubPr>
                        <m:e>
                          <m:r>
                            <m:rPr>
                              <m:sty m:val="p"/>
                            </m:rPr>
                            <a:rPr lang="en-US" altLang="zh-CN" sz="2400" dirty="0">
                              <a:latin typeface="Cambria Math"/>
                              <a:ea typeface="微软雅黑" panose="020B0503020204020204" pitchFamily="34" charset="-122"/>
                            </a:rPr>
                            <m:t>x</m:t>
                          </m:r>
                        </m:e>
                        <m:sub>
                          <m:r>
                            <m:rPr>
                              <m:sty m:val="p"/>
                            </m:rPr>
                            <a:rPr lang="en-US" altLang="zh-CN" sz="2400" b="0" i="0" dirty="0" smtClean="0">
                              <a:latin typeface="Cambria Math"/>
                              <a:ea typeface="微软雅黑" panose="020B0503020204020204" pitchFamily="34" charset="-122"/>
                            </a:rPr>
                            <m:t>n</m:t>
                          </m:r>
                        </m:sub>
                      </m:sSub>
                    </m:oMath>
                  </m:oMathPara>
                </a14:m>
                <a:endParaRPr lang="en-US" altLang="zh-CN" sz="2400" b="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682171" y="1669143"/>
                <a:ext cx="10842172" cy="3046988"/>
              </a:xfrm>
              <a:prstGeom prst="rect">
                <a:avLst/>
              </a:prstGeom>
              <a:blipFill rotWithShape="1">
                <a:blip r:embed="rId2"/>
                <a:stretch>
                  <a:fillRect l="-900" t="-1600" r="-5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2340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12.1.1 PCA</a:t>
            </a:r>
            <a:r>
              <a:rPr lang="zh-CN" altLang="en-US" sz="2400" b="1" dirty="0">
                <a:latin typeface="微软雅黑" panose="020B0503020204020204" pitchFamily="34" charset="-122"/>
                <a:ea typeface="微软雅黑" panose="020B0503020204020204" pitchFamily="34" charset="-122"/>
              </a:rPr>
              <a:t>主成分分析原理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n</a:t>
            </a:r>
            <a:r>
              <a:rPr lang="zh-CN" altLang="en-US" sz="2400" b="1" dirty="0">
                <a:latin typeface="微软雅黑" panose="020B0503020204020204" pitchFamily="34" charset="-122"/>
                <a:ea typeface="微软雅黑" panose="020B0503020204020204" pitchFamily="34" charset="-122"/>
              </a:rPr>
              <a:t>维空间降维</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在实际应用中，</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已经提供了相应的计算库供我们使用，能够快速地帮我们计算出这些系数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分析</a:t>
            </a:r>
            <a:r>
              <a:rPr lang="zh-CN" altLang="en-US" sz="2400" dirty="0">
                <a:latin typeface="微软雅黑" panose="020B0503020204020204" pitchFamily="34" charset="-122"/>
                <a:ea typeface="微软雅黑" panose="020B0503020204020204" pitchFamily="34" charset="-122"/>
              </a:rPr>
              <a:t>的是</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维向量转成</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维向量，那么如何</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维向量（</a:t>
            </a:r>
            <a:r>
              <a:rPr lang="en-US" altLang="zh-CN" sz="2400" dirty="0">
                <a:latin typeface="微软雅黑" panose="020B0503020204020204" pitchFamily="34" charset="-122"/>
                <a:ea typeface="微软雅黑" panose="020B0503020204020204" pitchFamily="34" charset="-122"/>
              </a:rPr>
              <a:t>X1,X2,...,</a:t>
            </a:r>
            <a:r>
              <a:rPr lang="en-US" altLang="zh-CN" sz="2400" dirty="0" err="1">
                <a:latin typeface="微软雅黑" panose="020B0503020204020204" pitchFamily="34" charset="-122"/>
                <a:ea typeface="微软雅黑" panose="020B0503020204020204" pitchFamily="34" charset="-122"/>
              </a:rPr>
              <a:t>Xn</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）转成</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维向量（</a:t>
            </a:r>
            <a:r>
              <a:rPr lang="en-US" altLang="zh-CN" sz="2400" dirty="0">
                <a:latin typeface="微软雅黑" panose="020B0503020204020204" pitchFamily="34" charset="-122"/>
                <a:ea typeface="微软雅黑" panose="020B0503020204020204" pitchFamily="34" charset="-122"/>
              </a:rPr>
              <a:t>F1,F2,…,</a:t>
            </a:r>
            <a:r>
              <a:rPr lang="en-US" altLang="zh-CN" sz="2400" dirty="0" err="1">
                <a:latin typeface="微软雅黑" panose="020B0503020204020204" pitchFamily="34" charset="-122"/>
                <a:ea typeface="微软雅黑" panose="020B0503020204020204" pitchFamily="34" charset="-122"/>
              </a:rPr>
              <a:t>Fk</a:t>
            </a:r>
            <a:r>
              <a:rPr lang="zh-CN" altLang="en-US" sz="2400" dirty="0">
                <a:latin typeface="微软雅黑" panose="020B0503020204020204" pitchFamily="34" charset="-122"/>
                <a:ea typeface="微软雅黑" panose="020B0503020204020204" pitchFamily="34" charset="-122"/>
              </a:rPr>
              <a:t>）呢，即将</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个特征降维成</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个新特征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只是</a:t>
            </a:r>
            <a:r>
              <a:rPr lang="zh-CN" altLang="en-US" sz="2400" dirty="0">
                <a:latin typeface="微软雅黑" panose="020B0503020204020204" pitchFamily="34" charset="-122"/>
                <a:ea typeface="微软雅黑" panose="020B0503020204020204" pitchFamily="34" charset="-122"/>
              </a:rPr>
              <a:t>从构造</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个线性组合变为构造</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个线性组合，如下图所示：</a:t>
            </a:r>
            <a:endParaRPr lang="en-US" altLang="zh-CN" sz="2400" b="0" dirty="0" smtClean="0">
              <a:latin typeface="微软雅黑" panose="020B0503020204020204" pitchFamily="34" charset="-122"/>
              <a:ea typeface="微软雅黑" panose="020B0503020204020204" pitchFamily="34" charset="-122"/>
            </a:endParaRPr>
          </a:p>
        </p:txBody>
      </p:sp>
      <p:pic>
        <p:nvPicPr>
          <p:cNvPr id="6146" name="Picture 2" descr="https://uploader.shimo.im/f/mK6BLbwA1GwOLqfi.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49" y="4346799"/>
            <a:ext cx="537210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670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682171" y="1669143"/>
                <a:ext cx="10842172" cy="34705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12.1.1 PCA</a:t>
                </a:r>
                <a:r>
                  <a:rPr lang="zh-CN" altLang="en-US" sz="2400" b="1" dirty="0">
                    <a:latin typeface="微软雅黑" panose="020B0503020204020204" pitchFamily="34" charset="-122"/>
                    <a:ea typeface="微软雅黑" panose="020B0503020204020204" pitchFamily="34" charset="-122"/>
                  </a:rPr>
                  <a:t>主成分分析原理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n</a:t>
                </a:r>
                <a:r>
                  <a:rPr lang="zh-CN" altLang="en-US" sz="2400" b="1" dirty="0">
                    <a:latin typeface="微软雅黑" panose="020B0503020204020204" pitchFamily="34" charset="-122"/>
                    <a:ea typeface="微软雅黑" panose="020B0503020204020204" pitchFamily="34" charset="-122"/>
                  </a:rPr>
                  <a:t>维空间降维</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其中需要满足的线性代数条件如下所示，供感兴趣的读者参考</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每个</a:t>
                </a:r>
                <a:r>
                  <a:rPr lang="zh-CN" altLang="en-US" sz="2400" dirty="0">
                    <a:latin typeface="微软雅黑" panose="020B0503020204020204" pitchFamily="34" charset="-122"/>
                    <a:ea typeface="微软雅黑" panose="020B0503020204020204" pitchFamily="34" charset="-122"/>
                  </a:rPr>
                  <a:t>主成分的系数平方和为</a:t>
                </a:r>
                <a:r>
                  <a:rPr lang="en-US" altLang="zh-CN" sz="2400" dirty="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a:rPr>
                          </m:ctrlPr>
                        </m:sSubSupPr>
                        <m:e>
                          <m:r>
                            <a:rPr lang="en-US" altLang="zh-CN" sz="2400" b="0" i="1" smtClean="0">
                              <a:latin typeface="Cambria Math"/>
                            </a:rPr>
                            <m:t>𝑎</m:t>
                          </m:r>
                        </m:e>
                        <m:sub>
                          <m:r>
                            <a:rPr lang="en-US" altLang="zh-CN" sz="2400" b="0" i="1" smtClean="0">
                              <a:latin typeface="Cambria Math"/>
                            </a:rPr>
                            <m:t>𝑖</m:t>
                          </m:r>
                          <m:r>
                            <a:rPr lang="en-US" altLang="zh-CN" sz="2400" b="0" i="1" smtClean="0">
                              <a:latin typeface="Cambria Math"/>
                            </a:rPr>
                            <m:t>1</m:t>
                          </m:r>
                        </m:sub>
                        <m:sup>
                          <m:r>
                            <a:rPr lang="en-US" altLang="zh-CN" sz="2400" b="0" i="1" smtClean="0">
                              <a:latin typeface="Cambria Math"/>
                            </a:rPr>
                            <m:t>2</m:t>
                          </m:r>
                        </m:sup>
                      </m:sSubSup>
                      <m:r>
                        <a:rPr lang="en-US" altLang="zh-CN" sz="2400" b="0" i="1" smtClean="0">
                          <a:latin typeface="Cambria Math"/>
                        </a:rPr>
                        <m:t>+</m:t>
                      </m:r>
                      <m:sSubSup>
                        <m:sSubSupPr>
                          <m:ctrlPr>
                            <a:rPr lang="en-US" altLang="zh-CN" sz="2400" i="1">
                              <a:latin typeface="Cambria Math"/>
                            </a:rPr>
                          </m:ctrlPr>
                        </m:sSubSupPr>
                        <m:e>
                          <m:r>
                            <a:rPr lang="en-US" altLang="zh-CN" sz="2400" i="1">
                              <a:latin typeface="Cambria Math"/>
                            </a:rPr>
                            <m:t>𝑎</m:t>
                          </m:r>
                        </m:e>
                        <m:sub>
                          <m:r>
                            <a:rPr lang="en-US" altLang="zh-CN" sz="2400" i="1">
                              <a:latin typeface="Cambria Math"/>
                            </a:rPr>
                            <m:t>𝑖</m:t>
                          </m:r>
                          <m:r>
                            <a:rPr lang="en-US" altLang="zh-CN" sz="2400" b="0" i="1" smtClean="0">
                              <a:latin typeface="Cambria Math"/>
                            </a:rPr>
                            <m:t>2</m:t>
                          </m:r>
                        </m:sub>
                        <m:sup>
                          <m:r>
                            <a:rPr lang="en-US" altLang="zh-CN" sz="2400" i="1">
                              <a:latin typeface="Cambria Math"/>
                            </a:rPr>
                            <m:t>2</m:t>
                          </m:r>
                        </m:sup>
                      </m:sSubSup>
                      <m:r>
                        <a:rPr lang="en-US" altLang="zh-CN" sz="2400" i="1">
                          <a:latin typeface="Cambria Math"/>
                        </a:rPr>
                        <m:t>+</m:t>
                      </m:r>
                      <m:r>
                        <a:rPr lang="en-US" altLang="zh-CN" sz="2400" b="0" i="1" smtClean="0">
                          <a:latin typeface="Cambria Math"/>
                        </a:rPr>
                        <m:t>…+</m:t>
                      </m:r>
                      <m:sSubSup>
                        <m:sSubSupPr>
                          <m:ctrlPr>
                            <a:rPr lang="en-US" altLang="zh-CN" sz="2400" i="1">
                              <a:latin typeface="Cambria Math"/>
                            </a:rPr>
                          </m:ctrlPr>
                        </m:sSubSupPr>
                        <m:e>
                          <m:r>
                            <a:rPr lang="en-US" altLang="zh-CN" sz="2400" i="1">
                              <a:latin typeface="Cambria Math"/>
                            </a:rPr>
                            <m:t>𝑎</m:t>
                          </m:r>
                        </m:e>
                        <m:sub>
                          <m:r>
                            <a:rPr lang="en-US" altLang="zh-CN" sz="2400" i="1">
                              <a:latin typeface="Cambria Math"/>
                            </a:rPr>
                            <m:t>𝑖</m:t>
                          </m:r>
                          <m:r>
                            <a:rPr lang="en-US" altLang="zh-CN" sz="2400" b="0" i="1" smtClean="0">
                              <a:latin typeface="Cambria Math"/>
                            </a:rPr>
                            <m:t>𝑛</m:t>
                          </m:r>
                        </m:sub>
                        <m:sup>
                          <m:r>
                            <a:rPr lang="en-US" altLang="zh-CN" sz="2400" i="1">
                              <a:latin typeface="Cambria Math"/>
                            </a:rPr>
                            <m:t>2</m:t>
                          </m:r>
                        </m:sup>
                      </m:sSubSup>
                      <m:r>
                        <a:rPr lang="en-US" altLang="zh-CN" sz="2400" b="0" i="1" smtClean="0">
                          <a:latin typeface="Cambria Math"/>
                        </a:rPr>
                        <m:t>=1</m:t>
                      </m:r>
                    </m:oMath>
                  </m:oMathPara>
                </a14:m>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各个主成分互不相关</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m:rPr>
                          <m:sty m:val="p"/>
                        </m:rPr>
                        <a:rPr lang="en-US" altLang="zh-CN" sz="2400" dirty="0">
                          <a:latin typeface="Cambria Math"/>
                        </a:rPr>
                        <m:t>Cov</m:t>
                      </m:r>
                      <m:d>
                        <m:dPr>
                          <m:ctrlPr>
                            <a:rPr lang="en-US" altLang="zh-CN" sz="2400" b="0" i="0" dirty="0" smtClean="0">
                              <a:latin typeface="Cambria Math"/>
                            </a:rPr>
                          </m:ctrlPr>
                        </m:dPr>
                        <m:e>
                          <m:sSub>
                            <m:sSubPr>
                              <m:ctrlPr>
                                <a:rPr lang="en-US" altLang="zh-CN" sz="2400" b="0" i="0" dirty="0" smtClean="0">
                                  <a:latin typeface="Cambria Math"/>
                                </a:rPr>
                              </m:ctrlPr>
                            </m:sSubPr>
                            <m:e>
                              <m:r>
                                <m:rPr>
                                  <m:sty m:val="p"/>
                                </m:rPr>
                                <a:rPr lang="en-US" altLang="zh-CN" sz="2400" b="0" i="0" dirty="0" smtClean="0">
                                  <a:latin typeface="Cambria Math"/>
                                </a:rPr>
                                <m:t>F</m:t>
                              </m:r>
                            </m:e>
                            <m:sub>
                              <m:r>
                                <m:rPr>
                                  <m:sty m:val="p"/>
                                </m:rPr>
                                <a:rPr lang="en-US" altLang="zh-CN" sz="2400" b="0" i="0" dirty="0" smtClean="0">
                                  <a:latin typeface="Cambria Math"/>
                                </a:rPr>
                                <m:t>i</m:t>
                              </m:r>
                            </m:sub>
                          </m:sSub>
                          <m:r>
                            <a:rPr lang="en-US" altLang="zh-CN" sz="2400" b="0" i="0" dirty="0" smtClean="0">
                              <a:latin typeface="Cambria Math"/>
                            </a:rPr>
                            <m:t>,</m:t>
                          </m:r>
                          <m:sSub>
                            <m:sSubPr>
                              <m:ctrlPr>
                                <a:rPr lang="en-US" altLang="zh-CN" sz="2400" b="0" i="0" dirty="0" smtClean="0">
                                  <a:latin typeface="Cambria Math"/>
                                </a:rPr>
                              </m:ctrlPr>
                            </m:sSubPr>
                            <m:e>
                              <m:r>
                                <m:rPr>
                                  <m:sty m:val="p"/>
                                </m:rPr>
                                <a:rPr lang="en-US" altLang="zh-CN" sz="2400" b="0" i="0" dirty="0" smtClean="0">
                                  <a:latin typeface="Cambria Math"/>
                                </a:rPr>
                                <m:t>F</m:t>
                              </m:r>
                            </m:e>
                            <m:sub>
                              <m:r>
                                <m:rPr>
                                  <m:sty m:val="p"/>
                                </m:rPr>
                                <a:rPr lang="en-US" altLang="zh-CN" sz="2400" b="0" i="0" dirty="0" smtClean="0">
                                  <a:latin typeface="Cambria Math"/>
                                </a:rPr>
                                <m:t>j</m:t>
                              </m:r>
                            </m:sub>
                          </m:sSub>
                        </m:e>
                      </m:d>
                      <m:r>
                        <a:rPr lang="en-US" altLang="zh-CN" sz="2400" b="0" i="0" dirty="0" smtClean="0">
                          <a:latin typeface="Cambria Math"/>
                        </a:rPr>
                        <m:t>=0,</m:t>
                      </m:r>
                      <m:r>
                        <a:rPr lang="en-US" altLang="zh-CN" sz="2400" b="0" i="1" dirty="0" smtClean="0">
                          <a:latin typeface="Cambria Math"/>
                          <a:ea typeface="Cambria Math"/>
                        </a:rPr>
                        <m:t>∀ </m:t>
                      </m:r>
                      <m:r>
                        <a:rPr lang="en-US" altLang="zh-CN" sz="2400" b="0" i="1" dirty="0" smtClean="0">
                          <a:latin typeface="Cambria Math"/>
                          <a:ea typeface="Cambria Math"/>
                        </a:rPr>
                        <m:t>𝑖</m:t>
                      </m:r>
                      <m:r>
                        <a:rPr lang="en-US" altLang="zh-CN" sz="2400" b="0" i="1" dirty="0" smtClean="0">
                          <a:latin typeface="Cambria Math"/>
                          <a:ea typeface="Cambria Math"/>
                        </a:rPr>
                        <m:t> ≠</m:t>
                      </m:r>
                      <m:r>
                        <a:rPr lang="en-US" altLang="zh-CN" sz="2400" b="0" i="1" dirty="0" smtClean="0">
                          <a:latin typeface="Cambria Math"/>
                          <a:ea typeface="Cambria Math"/>
                        </a:rPr>
                        <m:t>𝑗</m:t>
                      </m:r>
                    </m:oMath>
                  </m:oMathPara>
                </a14:m>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主成分的方差依次递减，重要性依次递减：</a:t>
                </a:r>
              </a:p>
              <a:p>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𝑉𝑎𝑟</m:t>
                      </m:r>
                      <m:d>
                        <m:dPr>
                          <m:ctrlPr>
                            <a:rPr lang="en-US" altLang="zh-CN" sz="2400" b="0" i="1" smtClean="0">
                              <a:latin typeface="Cambria Math"/>
                              <a:ea typeface="微软雅黑" panose="020B0503020204020204" pitchFamily="34" charset="-122"/>
                            </a:rPr>
                          </m:ctrlPr>
                        </m:dPr>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𝐹</m:t>
                              </m:r>
                            </m:e>
                            <m:sub>
                              <m:r>
                                <a:rPr lang="en-US" altLang="zh-CN" sz="2400" b="0" i="1" smtClean="0">
                                  <a:latin typeface="Cambria Math"/>
                                  <a:ea typeface="微软雅黑" panose="020B0503020204020204" pitchFamily="34" charset="-122"/>
                                </a:rPr>
                                <m:t>1</m:t>
                              </m:r>
                            </m:sub>
                          </m:sSub>
                        </m:e>
                      </m:d>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𝑉𝑎𝑟</m:t>
                      </m:r>
                      <m:d>
                        <m:dPr>
                          <m:ctrlPr>
                            <a:rPr lang="en-US" altLang="zh-CN" sz="2400" b="0" i="1" smtClean="0">
                              <a:latin typeface="Cambria Math"/>
                              <a:ea typeface="微软雅黑" panose="020B0503020204020204" pitchFamily="34" charset="-122"/>
                            </a:rPr>
                          </m:ctrlPr>
                        </m:dPr>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𝐹</m:t>
                              </m:r>
                            </m:e>
                            <m:sub>
                              <m:r>
                                <a:rPr lang="en-US" altLang="zh-CN" sz="2400" b="0" i="1" smtClean="0">
                                  <a:latin typeface="Cambria Math"/>
                                  <a:ea typeface="微软雅黑" panose="020B0503020204020204" pitchFamily="34" charset="-122"/>
                                </a:rPr>
                                <m:t>2</m:t>
                              </m:r>
                            </m:sub>
                          </m:sSub>
                        </m:e>
                      </m:d>
                      <m:r>
                        <a:rPr lang="en-US" altLang="zh-CN" sz="2400" b="0" i="1" smtClean="0">
                          <a:latin typeface="Cambria Math"/>
                          <a:ea typeface="Cambria Math"/>
                        </a:rPr>
                        <m:t>≥…≥</m:t>
                      </m:r>
                      <m:r>
                        <a:rPr lang="en-US" altLang="zh-CN" sz="2400" b="0" i="1" smtClean="0">
                          <a:latin typeface="Cambria Math"/>
                          <a:ea typeface="Cambria Math"/>
                        </a:rPr>
                        <m:t>𝑉𝑎𝑟</m:t>
                      </m:r>
                      <m:d>
                        <m:dPr>
                          <m:ctrlPr>
                            <a:rPr lang="en-US" altLang="zh-CN" sz="2400" b="0" i="1" smtClean="0">
                              <a:latin typeface="Cambria Math"/>
                              <a:ea typeface="Cambria Math"/>
                            </a:rPr>
                          </m:ctrlPr>
                        </m:dPr>
                        <m:e>
                          <m:sSub>
                            <m:sSubPr>
                              <m:ctrlPr>
                                <a:rPr lang="en-US" altLang="zh-CN" sz="2400" b="0" i="1" smtClean="0">
                                  <a:latin typeface="Cambria Math"/>
                                  <a:ea typeface="Cambria Math"/>
                                </a:rPr>
                              </m:ctrlPr>
                            </m:sSubPr>
                            <m:e>
                              <m:r>
                                <a:rPr lang="en-US" altLang="zh-CN" sz="2400" b="0" i="1" smtClean="0">
                                  <a:latin typeface="Cambria Math"/>
                                  <a:ea typeface="Cambria Math"/>
                                </a:rPr>
                                <m:t>𝐹</m:t>
                              </m:r>
                            </m:e>
                            <m:sub>
                              <m:r>
                                <a:rPr lang="en-US" altLang="zh-CN" sz="2400" b="0" i="1" smtClean="0">
                                  <a:latin typeface="Cambria Math"/>
                                  <a:ea typeface="Cambria Math"/>
                                </a:rPr>
                                <m:t>𝑘</m:t>
                              </m:r>
                            </m:sub>
                          </m:sSub>
                        </m:e>
                      </m:d>
                    </m:oMath>
                  </m:oMathPara>
                </a14:m>
                <a:endParaRPr lang="en-US" altLang="zh-CN" sz="2400" b="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682171" y="1669143"/>
                <a:ext cx="10842172" cy="3470565"/>
              </a:xfrm>
              <a:prstGeom prst="rect">
                <a:avLst/>
              </a:prstGeom>
              <a:blipFill rotWithShape="1">
                <a:blip r:embed="rId2"/>
                <a:stretch>
                  <a:fillRect l="-1069" t="-1406" b="-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6518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12.1.2 PCA</a:t>
            </a:r>
            <a:r>
              <a:rPr lang="zh-CN" altLang="en-US" sz="2400" b="1" dirty="0">
                <a:latin typeface="微软雅黑" panose="020B0503020204020204" pitchFamily="34" charset="-122"/>
                <a:ea typeface="微软雅黑" panose="020B0503020204020204" pitchFamily="34" charset="-122"/>
              </a:rPr>
              <a:t>主成分分析代码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维空间降维</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PCA</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python</a:t>
            </a:r>
            <a:r>
              <a:rPr lang="zh-CN" altLang="en-US" sz="2400" dirty="0" smtClean="0">
                <a:latin typeface="微软雅黑" panose="020B0503020204020204" pitchFamily="34" charset="-122"/>
                <a:ea typeface="微软雅黑" panose="020B0503020204020204" pitchFamily="34" charset="-122"/>
              </a:rPr>
              <a:t>代码</a:t>
            </a:r>
            <a:r>
              <a:rPr lang="en-US" altLang="zh-CN" sz="2400" dirty="0" smtClean="0">
                <a:latin typeface="微软雅黑" panose="020B0503020204020204" pitchFamily="34" charset="-122"/>
                <a:ea typeface="微软雅黑" panose="020B0503020204020204" pitchFamily="34" charset="-122"/>
              </a:rPr>
              <a:t>:</a:t>
            </a:r>
            <a:endParaRPr lang="en-US" altLang="zh-CN" sz="2400" b="0" dirty="0" smtClean="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053" y="2869471"/>
            <a:ext cx="8559891" cy="2573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0883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12.1.2 PCA</a:t>
            </a:r>
            <a:r>
              <a:rPr lang="zh-CN" altLang="en-US" sz="2400" b="1" dirty="0">
                <a:latin typeface="微软雅黑" panose="020B0503020204020204" pitchFamily="34" charset="-122"/>
                <a:ea typeface="微软雅黑" panose="020B0503020204020204" pitchFamily="34" charset="-122"/>
              </a:rPr>
              <a:t>主成分分析代码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维空间降维</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降维后的结果</a:t>
            </a:r>
            <a:r>
              <a:rPr lang="en-US" altLang="zh-CN" sz="2400" dirty="0" err="1">
                <a:latin typeface="微软雅黑" panose="020B0503020204020204" pitchFamily="34" charset="-122"/>
                <a:ea typeface="微软雅黑" panose="020B0503020204020204" pitchFamily="34" charset="-122"/>
              </a:rPr>
              <a:t>X_transformed</a:t>
            </a:r>
            <a:r>
              <a:rPr lang="zh-CN" altLang="en-US" sz="2400" dirty="0">
                <a:latin typeface="微软雅黑" panose="020B0503020204020204" pitchFamily="34" charset="-122"/>
                <a:ea typeface="微软雅黑" panose="020B0503020204020204" pitchFamily="34" charset="-122"/>
              </a:rPr>
              <a:t>打印出来如下所</a:t>
            </a:r>
            <a:r>
              <a:rPr lang="zh-CN" altLang="en-US" sz="2400" dirty="0" smtClean="0">
                <a:latin typeface="微软雅黑" panose="020B0503020204020204" pitchFamily="34" charset="-122"/>
                <a:ea typeface="微软雅黑" panose="020B0503020204020204" pitchFamily="34" charset="-122"/>
              </a:rPr>
              <a:t>示</a:t>
            </a:r>
            <a:r>
              <a:rPr lang="en-US" altLang="zh-CN" sz="2400" dirty="0" smtClean="0">
                <a:latin typeface="微软雅黑" panose="020B0503020204020204" pitchFamily="34" charset="-122"/>
                <a:ea typeface="微软雅黑" panose="020B0503020204020204" pitchFamily="34" charset="-122"/>
              </a:rPr>
              <a:t>:</a:t>
            </a:r>
            <a:endParaRPr lang="en-US" altLang="zh-CN" sz="2400" b="0" dirty="0" smtClean="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940" y="3145243"/>
            <a:ext cx="2358118" cy="1292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2125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12.1.2 PCA</a:t>
            </a:r>
            <a:r>
              <a:rPr lang="zh-CN" altLang="en-US" sz="2400" b="1" dirty="0">
                <a:latin typeface="微软雅黑" panose="020B0503020204020204" pitchFamily="34" charset="-122"/>
                <a:ea typeface="微软雅黑" panose="020B0503020204020204" pitchFamily="34" charset="-122"/>
              </a:rPr>
              <a:t>主成分分析代码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维空间降维</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12.1.1</a:t>
            </a:r>
            <a:r>
              <a:rPr lang="zh-CN" altLang="en-US" sz="2400" dirty="0">
                <a:latin typeface="微软雅黑" panose="020B0503020204020204" pitchFamily="34" charset="-122"/>
                <a:ea typeface="微软雅黑" panose="020B0503020204020204" pitchFamily="34" charset="-122"/>
              </a:rPr>
              <a:t>节我们提到数据降维其实是通过线性组合完成的，那么如何通过</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程序来获取线性组合中的系数呢，可以使用如下代码获得</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a:t>
            </a:r>
            <a:r>
              <a:rPr lang="en-US" altLang="zh-CN" sz="2400" dirty="0" err="1">
                <a:latin typeface="微软雅黑" panose="020B0503020204020204" pitchFamily="34" charset="-122"/>
                <a:ea typeface="微软雅黑" panose="020B0503020204020204" pitchFamily="34" charset="-122"/>
              </a:rPr>
              <a:t>pca.components</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打印出来，如下所示：</a:t>
            </a:r>
            <a:endParaRPr lang="en-US" altLang="zh-CN" sz="2400" b="1" dirty="0" smtClean="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984" y="5064980"/>
            <a:ext cx="4868029" cy="697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794" y="3535134"/>
            <a:ext cx="2298925" cy="593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8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12.1.2 PCA</a:t>
            </a:r>
            <a:r>
              <a:rPr lang="zh-CN" altLang="en-US" sz="2400" b="1" dirty="0">
                <a:latin typeface="微软雅黑" panose="020B0503020204020204" pitchFamily="34" charset="-122"/>
                <a:ea typeface="微软雅黑" panose="020B0503020204020204" pitchFamily="34" charset="-122"/>
              </a:rPr>
              <a:t>主成分分析代码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三维空间</a:t>
            </a:r>
            <a:r>
              <a:rPr lang="zh-CN" altLang="en-US" sz="2400" b="1" dirty="0">
                <a:latin typeface="微软雅黑" panose="020B0503020204020204" pitchFamily="34" charset="-122"/>
                <a:ea typeface="微软雅黑" panose="020B0503020204020204" pitchFamily="34" charset="-122"/>
              </a:rPr>
              <a:t>降维</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在根据已有的信用卡持有人信息及其违约数据来建立信用卡违约评判模型时，数据可能包含申请人的收入，年龄，性别，婚姻状况，工作单位等数百个维度的数据。此处为教学演示，我们选择年龄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岁</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，负债比率，月收入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元</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三个维度的数据使用</a:t>
            </a:r>
            <a:r>
              <a:rPr lang="en-US" altLang="zh-CN" sz="2400" dirty="0">
                <a:latin typeface="微软雅黑" panose="020B0503020204020204" pitchFamily="34" charset="-122"/>
                <a:ea typeface="微软雅黑" panose="020B0503020204020204" pitchFamily="34" charset="-122"/>
              </a:rPr>
              <a:t>PCA</a:t>
            </a:r>
            <a:r>
              <a:rPr lang="zh-CN" altLang="en-US" sz="2400" dirty="0">
                <a:latin typeface="微软雅黑" panose="020B0503020204020204" pitchFamily="34" charset="-122"/>
                <a:ea typeface="微软雅黑" panose="020B0503020204020204" pitchFamily="34" charset="-122"/>
              </a:rPr>
              <a:t>进行降维</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2724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12.1.2 PCA</a:t>
            </a:r>
            <a:r>
              <a:rPr lang="zh-CN" altLang="en-US" sz="2400" b="1" dirty="0">
                <a:latin typeface="微软雅黑" panose="020B0503020204020204" pitchFamily="34" charset="-122"/>
                <a:ea typeface="微软雅黑" panose="020B0503020204020204" pitchFamily="34" charset="-122"/>
              </a:rPr>
              <a:t>主成分分析代码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三维空间</a:t>
            </a:r>
            <a:r>
              <a:rPr lang="zh-CN" altLang="en-US" sz="2400" b="1" dirty="0">
                <a:latin typeface="微软雅黑" panose="020B0503020204020204" pitchFamily="34" charset="-122"/>
                <a:ea typeface="微软雅黑" panose="020B0503020204020204" pitchFamily="34" charset="-122"/>
              </a:rPr>
              <a:t>降维</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首先使用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库构建待降维的不同申请人的三维数据：</a:t>
            </a:r>
            <a:endParaRPr lang="en-US" altLang="zh-CN" sz="2400" b="1"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552" y="2869470"/>
            <a:ext cx="7542893" cy="3937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5459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682171" y="1669143"/>
                <a:ext cx="10842172" cy="452431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12.1.2 PCA</a:t>
                </a:r>
                <a:r>
                  <a:rPr lang="zh-CN" altLang="en-US" sz="2400" b="1" dirty="0">
                    <a:latin typeface="微软雅黑" panose="020B0503020204020204" pitchFamily="34" charset="-122"/>
                    <a:ea typeface="微软雅黑" panose="020B0503020204020204" pitchFamily="34" charset="-122"/>
                  </a:rPr>
                  <a:t>主成分分析代码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三维空间</a:t>
                </a:r>
                <a:r>
                  <a:rPr lang="zh-CN" altLang="en-US" sz="2400" b="1" dirty="0">
                    <a:latin typeface="微软雅黑" panose="020B0503020204020204" pitchFamily="34" charset="-122"/>
                    <a:ea typeface="微软雅黑" panose="020B0503020204020204" pitchFamily="34" charset="-122"/>
                  </a:rPr>
                  <a:t>降维</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使用</a:t>
                </a:r>
                <a:r>
                  <a:rPr lang="en-US" altLang="zh-CN" sz="2400" dirty="0" err="1" smtClean="0">
                    <a:latin typeface="微软雅黑" panose="020B0503020204020204" pitchFamily="34" charset="-122"/>
                    <a:ea typeface="微软雅黑" panose="020B0503020204020204" pitchFamily="34" charset="-122"/>
                  </a:rPr>
                  <a:t>pca.components</a:t>
                </a:r>
                <a:r>
                  <a:rPr lang="en-US" altLang="zh-CN" sz="2400" dirty="0" smtClean="0">
                    <a:latin typeface="微软雅黑" panose="020B0503020204020204" pitchFamily="34" charset="-122"/>
                    <a:ea typeface="微软雅黑" panose="020B0503020204020204" pitchFamily="34" charset="-122"/>
                  </a:rPr>
                  <a:t>_</a:t>
                </a:r>
                <a:r>
                  <a:rPr lang="zh-CN" altLang="en-US" sz="2400" dirty="0" smtClean="0">
                    <a:latin typeface="微软雅黑" panose="020B0503020204020204" pitchFamily="34" charset="-122"/>
                    <a:ea typeface="微软雅黑" panose="020B0503020204020204" pitchFamily="34" charset="-122"/>
                  </a:rPr>
                  <a:t>获取</a:t>
                </a:r>
                <a:r>
                  <a:rPr lang="zh-CN" altLang="en-US" sz="2400" dirty="0">
                    <a:latin typeface="微软雅黑" panose="020B0503020204020204" pitchFamily="34" charset="-122"/>
                    <a:ea typeface="微软雅黑" panose="020B0503020204020204" pitchFamily="34" charset="-122"/>
                  </a:rPr>
                  <a:t>线性组合中的系数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应</a:t>
                </a:r>
                <a:r>
                  <a:rPr lang="zh-CN" altLang="en-US" sz="2400" dirty="0" smtClean="0">
                    <a:latin typeface="微软雅黑" panose="020B0503020204020204" pitchFamily="34" charset="-122"/>
                    <a:ea typeface="微软雅黑" panose="020B0503020204020204" pitchFamily="34" charset="-122"/>
                  </a:rPr>
                  <a:t>为</a:t>
                </a:r>
                <a:r>
                  <a:rPr lang="en-US" altLang="zh-CN" sz="2400" b="1" dirty="0" smtClean="0">
                    <a:latin typeface="微软雅黑" panose="020B0503020204020204" pitchFamily="34" charset="-122"/>
                    <a:ea typeface="微软雅黑" panose="020B0503020204020204" pitchFamily="34" charset="-122"/>
                  </a:rPr>
                  <a:t>PCA(</a:t>
                </a:r>
                <a:r>
                  <a:rPr lang="en-US" altLang="zh-CN" sz="2400" b="1" dirty="0" err="1" smtClean="0">
                    <a:latin typeface="微软雅黑" panose="020B0503020204020204" pitchFamily="34" charset="-122"/>
                    <a:ea typeface="微软雅黑" panose="020B0503020204020204" pitchFamily="34" charset="-122"/>
                  </a:rPr>
                  <a:t>n_components</a:t>
                </a:r>
                <a:r>
                  <a:rPr lang="en-US" altLang="zh-CN" sz="2400" b="1"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打印</a:t>
                </a:r>
                <a:r>
                  <a:rPr lang="zh-CN" altLang="en-US" sz="2400" dirty="0" smtClean="0">
                    <a:latin typeface="微软雅黑" panose="020B0503020204020204" pitchFamily="34" charset="-122"/>
                    <a:ea typeface="微软雅黑" panose="020B0503020204020204" pitchFamily="34" charset="-122"/>
                  </a:rPr>
                  <a:t>出来的</a:t>
                </a:r>
                <a:r>
                  <a:rPr lang="en-US" altLang="zh-CN" sz="2400" dirty="0" err="1" smtClean="0">
                    <a:latin typeface="微软雅黑" panose="020B0503020204020204" pitchFamily="34" charset="-122"/>
                    <a:ea typeface="微软雅黑" panose="020B0503020204020204" pitchFamily="34" charset="-122"/>
                  </a:rPr>
                  <a:t>pca.components</a:t>
                </a:r>
                <a:r>
                  <a:rPr lang="en-US" altLang="zh-CN" sz="2400" dirty="0" smtClean="0">
                    <a:latin typeface="微软雅黑" panose="020B0503020204020204" pitchFamily="34" charset="-122"/>
                    <a:ea typeface="微软雅黑" panose="020B0503020204020204" pitchFamily="34" charset="-122"/>
                  </a:rPr>
                  <a:t>_</a:t>
                </a:r>
                <a:r>
                  <a:rPr lang="zh-CN" altLang="en-US" sz="2400" dirty="0" smtClean="0">
                    <a:latin typeface="微软雅黑" panose="020B0503020204020204" pitchFamily="34" charset="-122"/>
                    <a:ea typeface="微软雅黑" panose="020B0503020204020204" pitchFamily="34" charset="-122"/>
                  </a:rPr>
                  <a:t>有两行：</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
                        <m:sSubPr>
                          <m:ctrlPr>
                            <a:rPr lang="en-US" altLang="zh-CN" sz="2400" b="1" dirty="0">
                              <a:latin typeface="Cambria Math"/>
                              <a:ea typeface="微软雅黑" panose="020B0503020204020204" pitchFamily="34" charset="-122"/>
                            </a:rPr>
                          </m:ctrlPr>
                        </m:sSubPr>
                        <m:e>
                          <m:r>
                            <m:rPr>
                              <m:sty m:val="p"/>
                            </m:rPr>
                            <a:rPr lang="en-US" altLang="zh-CN" sz="2400" b="1" dirty="0">
                              <a:latin typeface="Cambria Math"/>
                              <a:ea typeface="微软雅黑" panose="020B0503020204020204" pitchFamily="34" charset="-122"/>
                            </a:rPr>
                            <m:t>F</m:t>
                          </m:r>
                        </m:e>
                        <m:sub>
                          <m:r>
                            <a:rPr lang="en-US" altLang="zh-CN" sz="2400" b="1" dirty="0">
                              <a:latin typeface="Cambria Math"/>
                              <a:ea typeface="微软雅黑" panose="020B0503020204020204" pitchFamily="34" charset="-122"/>
                            </a:rPr>
                            <m:t>1</m:t>
                          </m:r>
                        </m:sub>
                      </m:sSub>
                      <m:r>
                        <a:rPr lang="en-US" altLang="zh-CN" sz="2400" b="1" i="1" dirty="0" smtClean="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0.530</m:t>
                      </m:r>
                      <m:sSub>
                        <m:sSubPr>
                          <m:ctrlPr>
                            <a:rPr lang="en-US" altLang="zh-CN" sz="240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𝑥</m:t>
                          </m:r>
                        </m:e>
                        <m:sub>
                          <m:r>
                            <a:rPr lang="en-US" altLang="zh-CN" sz="2400" b="0" i="1" dirty="0" smtClean="0">
                              <a:latin typeface="Cambria Math"/>
                              <a:ea typeface="微软雅黑" panose="020B0503020204020204" pitchFamily="34" charset="-122"/>
                            </a:rPr>
                            <m:t>1</m:t>
                          </m:r>
                        </m:sub>
                      </m:sSub>
                      <m:r>
                        <a:rPr lang="en-US" altLang="zh-CN" sz="2400" b="0" i="1" dirty="0" smtClean="0">
                          <a:latin typeface="Cambria Math"/>
                          <a:ea typeface="微软雅黑" panose="020B0503020204020204" pitchFamily="34" charset="-122"/>
                        </a:rPr>
                        <m:t>+0.613</m:t>
                      </m:r>
                      <m:sSub>
                        <m:sSubPr>
                          <m:ctrlPr>
                            <a:rPr lang="en-US" altLang="zh-CN" sz="240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𝑥</m:t>
                          </m:r>
                        </m:e>
                        <m:sub>
                          <m:r>
                            <a:rPr lang="en-US" altLang="zh-CN" sz="2400" b="0" i="1" dirty="0" smtClean="0">
                              <a:latin typeface="Cambria Math"/>
                              <a:ea typeface="微软雅黑" panose="020B0503020204020204" pitchFamily="34" charset="-122"/>
                            </a:rPr>
                            <m:t>2</m:t>
                          </m:r>
                        </m:sub>
                      </m:sSub>
                      <m:r>
                        <a:rPr lang="en-US" altLang="zh-CN" sz="2400" b="0" i="1" dirty="0" smtClean="0">
                          <a:latin typeface="Cambria Math"/>
                          <a:ea typeface="微软雅黑" panose="020B0503020204020204" pitchFamily="34" charset="-122"/>
                        </a:rPr>
                        <m:t>+0.586</m:t>
                      </m:r>
                      <m:sSub>
                        <m:sSubPr>
                          <m:ctrlPr>
                            <a:rPr lang="en-US" altLang="zh-CN" sz="240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𝑥</m:t>
                          </m:r>
                        </m:e>
                        <m:sub>
                          <m:r>
                            <a:rPr lang="en-US" altLang="zh-CN" sz="2400" b="0" i="1" dirty="0" smtClean="0">
                              <a:latin typeface="Cambria Math"/>
                              <a:ea typeface="微软雅黑" panose="020B0503020204020204" pitchFamily="34" charset="-122"/>
                            </a:rPr>
                            <m:t>3</m:t>
                          </m:r>
                        </m:sub>
                      </m:sSub>
                    </m:oMath>
                  </m:oMathPara>
                </a14:m>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
                        <m:sSubPr>
                          <m:ctrlPr>
                            <a:rPr lang="en-US" altLang="zh-CN" sz="2400" b="1" i="1" dirty="0">
                              <a:latin typeface="Cambria Math"/>
                              <a:ea typeface="微软雅黑" panose="020B0503020204020204" pitchFamily="34" charset="-122"/>
                            </a:rPr>
                          </m:ctrlPr>
                        </m:sSubPr>
                        <m:e>
                          <m:r>
                            <m:rPr>
                              <m:sty m:val="p"/>
                            </m:rPr>
                            <a:rPr lang="en-US" altLang="zh-CN" sz="2400" b="1" dirty="0">
                              <a:latin typeface="Cambria Math"/>
                              <a:ea typeface="微软雅黑" panose="020B0503020204020204" pitchFamily="34" charset="-122"/>
                            </a:rPr>
                            <m:t>F</m:t>
                          </m:r>
                        </m:e>
                        <m:sub>
                          <m:r>
                            <a:rPr lang="en-US" altLang="zh-CN" sz="2400" b="1" i="1" dirty="0" smtClean="0">
                              <a:latin typeface="Cambria Math"/>
                              <a:ea typeface="微软雅黑" panose="020B0503020204020204" pitchFamily="34" charset="-122"/>
                            </a:rPr>
                            <m:t>𝟐</m:t>
                          </m:r>
                        </m:sub>
                      </m:sSub>
                      <m:r>
                        <a:rPr lang="en-US" altLang="zh-CN" sz="2400" b="1"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−0.828</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+0.</m:t>
                      </m:r>
                      <m:r>
                        <a:rPr lang="en-US" altLang="zh-CN" sz="2400" b="0" i="1" dirty="0" smtClean="0">
                          <a:latin typeface="Cambria Math"/>
                          <a:ea typeface="微软雅黑" panose="020B0503020204020204" pitchFamily="34" charset="-122"/>
                        </a:rPr>
                        <m:t>222</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2</m:t>
                          </m:r>
                        </m:sub>
                      </m:sSub>
                      <m:r>
                        <a:rPr lang="en-US" altLang="zh-CN" sz="2400" i="1" dirty="0">
                          <a:latin typeface="Cambria Math"/>
                          <a:ea typeface="微软雅黑" panose="020B0503020204020204" pitchFamily="34" charset="-122"/>
                        </a:rPr>
                        <m:t>+0.5</m:t>
                      </m:r>
                      <m:r>
                        <a:rPr lang="en-US" altLang="zh-CN" sz="2400" b="0" i="1" dirty="0" smtClean="0">
                          <a:latin typeface="Cambria Math"/>
                          <a:ea typeface="微软雅黑" panose="020B0503020204020204" pitchFamily="34" charset="-122"/>
                        </a:rPr>
                        <m:t>16</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3</m:t>
                          </m:r>
                        </m:sub>
                      </m:sSub>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1</m:t>
                        </m:r>
                      </m:sub>
                    </m:sSub>
                    <m:r>
                      <a:rPr lang="en-US" altLang="zh-CN" sz="2400" b="0" i="0" smtClean="0">
                        <a:latin typeface="Cambria Math"/>
                        <a:ea typeface="微软雅黑" panose="020B0503020204020204" pitchFamily="34" charset="-122"/>
                      </a:rPr>
                      <m:t>:</m:t>
                    </m:r>
                    <m:r>
                      <m:rPr>
                        <m:nor/>
                      </m:rPr>
                      <a:rPr lang="zh-CN" altLang="en-US" sz="2400">
                        <a:latin typeface="微软雅黑" panose="020B0503020204020204" pitchFamily="34" charset="-122"/>
                        <a:ea typeface="微软雅黑" panose="020B0503020204020204" pitchFamily="34" charset="-122"/>
                      </a:rPr>
                      <m:t>年龄</m:t>
                    </m:r>
                    <m:r>
                      <m:rPr>
                        <m:nor/>
                      </m:rPr>
                      <a:rPr lang="en-US" altLang="zh-CN" sz="2400">
                        <a:latin typeface="微软雅黑" panose="020B0503020204020204" pitchFamily="34" charset="-122"/>
                        <a:ea typeface="微软雅黑" panose="020B0503020204020204" pitchFamily="34" charset="-122"/>
                      </a:rPr>
                      <m:t>(</m:t>
                    </m:r>
                    <m:r>
                      <m:rPr>
                        <m:nor/>
                      </m:rPr>
                      <a:rPr lang="zh-CN" altLang="en-US" sz="2400">
                        <a:latin typeface="微软雅黑" panose="020B0503020204020204" pitchFamily="34" charset="-122"/>
                        <a:ea typeface="微软雅黑" panose="020B0503020204020204" pitchFamily="34" charset="-122"/>
                      </a:rPr>
                      <m:t>岁</m:t>
                    </m:r>
                    <m:r>
                      <m:rPr>
                        <m:nor/>
                      </m:rPr>
                      <a:rPr lang="en-US" altLang="zh-CN" sz="2400">
                        <a:latin typeface="微软雅黑" panose="020B0503020204020204" pitchFamily="34" charset="-122"/>
                        <a:ea typeface="微软雅黑" panose="020B0503020204020204" pitchFamily="34" charset="-122"/>
                      </a:rPr>
                      <m:t>)</m:t>
                    </m:r>
                  </m:oMath>
                </a14:m>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2</m:t>
                        </m:r>
                      </m:sub>
                    </m:sSub>
                    <m:r>
                      <a:rPr lang="en-US" altLang="zh-CN" sz="2400">
                        <a:latin typeface="Cambria Math"/>
                        <a:ea typeface="微软雅黑" panose="020B0503020204020204" pitchFamily="34" charset="-122"/>
                      </a:rPr>
                      <m:t>:</m:t>
                    </m:r>
                    <m:r>
                      <m:rPr>
                        <m:nor/>
                      </m:rPr>
                      <a:rPr lang="zh-CN" altLang="en-US" sz="2400">
                        <a:latin typeface="微软雅黑" panose="020B0503020204020204" pitchFamily="34" charset="-122"/>
                        <a:ea typeface="微软雅黑" panose="020B0503020204020204" pitchFamily="34" charset="-122"/>
                      </a:rPr>
                      <m:t>负债比率</m:t>
                    </m:r>
                  </m:oMath>
                </a14:m>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3</m:t>
                        </m:r>
                      </m:sub>
                    </m:sSub>
                    <m:r>
                      <a:rPr lang="en-US" altLang="zh-CN" sz="2400">
                        <a:latin typeface="Cambria Math"/>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月收入</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元</a:t>
                </a:r>
                <a:r>
                  <a:rPr lang="en-US" altLang="zh-CN"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682171" y="1669143"/>
                <a:ext cx="10842172" cy="4524315"/>
              </a:xfrm>
              <a:prstGeom prst="rect">
                <a:avLst/>
              </a:prstGeom>
              <a:blipFill rotWithShape="1">
                <a:blip r:embed="rId2"/>
                <a:stretch>
                  <a:fillRect l="-900" t="-1078" b="-2291"/>
                </a:stretch>
              </a:blipFill>
            </p:spPr>
            <p:txBody>
              <a:bodyPr/>
              <a:lstStyle/>
              <a:p>
                <a:r>
                  <a:rPr lang="zh-CN" altLang="en-US">
                    <a:noFill/>
                  </a:rPr>
                  <a:t> </a:t>
                </a:r>
              </a:p>
            </p:txBody>
          </p:sp>
        </mc:Fallback>
      </mc:AlternateContent>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4708" y="3344032"/>
            <a:ext cx="5782582" cy="839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54382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415498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12.2.1 </a:t>
            </a:r>
            <a:r>
              <a:rPr lang="zh-CN" altLang="en-US" sz="2400" b="1" dirty="0">
                <a:latin typeface="微软雅黑" panose="020B0503020204020204" pitchFamily="34" charset="-122"/>
                <a:ea typeface="微软雅黑" panose="020B0503020204020204" pitchFamily="34" charset="-122"/>
              </a:rPr>
              <a:t>案例</a:t>
            </a:r>
            <a:r>
              <a:rPr lang="zh-CN" altLang="en-US" sz="2400" b="1" dirty="0" smtClean="0">
                <a:latin typeface="微软雅黑" panose="020B0503020204020204" pitchFamily="34" charset="-122"/>
                <a:ea typeface="微软雅黑" panose="020B0503020204020204" pitchFamily="34" charset="-122"/>
              </a:rPr>
              <a:t>背景</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人</a:t>
            </a:r>
            <a:r>
              <a:rPr lang="zh-CN" altLang="en-US" sz="2400" dirty="0">
                <a:latin typeface="微软雅黑" panose="020B0503020204020204" pitchFamily="34" charset="-122"/>
                <a:ea typeface="微软雅黑" panose="020B0503020204020204" pitchFamily="34" charset="-122"/>
              </a:rPr>
              <a:t>脸识别是基于人的脸部特征信息进行身份识别的一种生物识别技术。该技术蓬勃发展，应用广泛，例如：人脸识别门禁系统，刷脸支付软件，公安人脸识别系统。这一节我们便以一个人脸识别模型来讲解如何在实战中应用</a:t>
            </a:r>
            <a:r>
              <a:rPr lang="en-US" altLang="zh-CN" sz="2400" dirty="0">
                <a:latin typeface="微软雅黑" panose="020B0503020204020204" pitchFamily="34" charset="-122"/>
                <a:ea typeface="微软雅黑" panose="020B0503020204020204" pitchFamily="34" charset="-122"/>
              </a:rPr>
              <a:t>PCA</a:t>
            </a:r>
            <a:r>
              <a:rPr lang="zh-CN" altLang="en-US" sz="2400" dirty="0">
                <a:latin typeface="微软雅黑" panose="020B0503020204020204" pitchFamily="34" charset="-122"/>
                <a:ea typeface="微软雅黑" panose="020B0503020204020204" pitchFamily="34" charset="-122"/>
              </a:rPr>
              <a:t>主成分分析算法。</a:t>
            </a:r>
          </a:p>
          <a:p>
            <a:r>
              <a:rPr lang="zh-CN" altLang="en-US" sz="2400" dirty="0">
                <a:latin typeface="微软雅黑" panose="020B0503020204020204" pitchFamily="34" charset="-122"/>
                <a:ea typeface="微软雅黑" panose="020B0503020204020204" pitchFamily="34" charset="-122"/>
              </a:rPr>
              <a:t>该节所讲的</a:t>
            </a:r>
            <a:r>
              <a:rPr lang="zh-CN" altLang="en-US" sz="2400" b="1" dirty="0">
                <a:latin typeface="微软雅黑" panose="020B0503020204020204" pitchFamily="34" charset="-122"/>
                <a:ea typeface="微软雅黑" panose="020B0503020204020204" pitchFamily="34" charset="-122"/>
              </a:rPr>
              <a:t>人脸识别的本质</a:t>
            </a:r>
            <a:r>
              <a:rPr lang="zh-CN" altLang="en-US" sz="2400" dirty="0">
                <a:latin typeface="微软雅黑" panose="020B0503020204020204" pitchFamily="34" charset="-122"/>
                <a:ea typeface="微软雅黑" panose="020B0503020204020204" pitchFamily="34" charset="-122"/>
              </a:rPr>
              <a:t>其实是根据每张人脸不同像素点的颜色不同来进行数据建模与判断，人脸的每个像素点的颜色都有不同的值，这些值可以组成人脸的特征向量们，不过因为人脸上的像素点过多，所以特征变量过多，因此需要利用</a:t>
            </a:r>
            <a:r>
              <a:rPr lang="en-US" altLang="zh-CN" sz="2400" dirty="0">
                <a:latin typeface="微软雅黑" panose="020B0503020204020204" pitchFamily="34" charset="-122"/>
                <a:ea typeface="微软雅黑" panose="020B0503020204020204" pitchFamily="34" charset="-122"/>
              </a:rPr>
              <a:t>PCA</a:t>
            </a:r>
            <a:r>
              <a:rPr lang="zh-CN" altLang="en-US" sz="2400" dirty="0">
                <a:latin typeface="微软雅黑" panose="020B0503020204020204" pitchFamily="34" charset="-122"/>
                <a:ea typeface="微软雅黑" panose="020B0503020204020204" pitchFamily="34" charset="-122"/>
              </a:rPr>
              <a:t>进行主成分分析进行数据降维。</a:t>
            </a:r>
          </a:p>
          <a:p>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1746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0901" y="729512"/>
            <a:ext cx="8940268" cy="1938992"/>
          </a:xfrm>
          <a:prstGeom prst="rect">
            <a:avLst/>
          </a:prstGeom>
        </p:spPr>
        <p:txBody>
          <a:bodyPr wrap="none">
            <a:spAutoFit/>
          </a:bodyPr>
          <a:lstStyle/>
          <a:p>
            <a:r>
              <a:rPr lang="zh-CN" altLang="en-US" sz="6000" b="1" dirty="0">
                <a:latin typeface="微软雅黑" panose="020B0503020204020204" pitchFamily="34" charset="-122"/>
                <a:ea typeface="微软雅黑" panose="020B0503020204020204" pitchFamily="34" charset="-122"/>
              </a:rPr>
              <a:t>第十二章 数据降维之</a:t>
            </a:r>
            <a:r>
              <a:rPr lang="en-US" altLang="zh-CN" sz="6000" b="1" dirty="0" smtClean="0">
                <a:latin typeface="微软雅黑" panose="020B0503020204020204" pitchFamily="34" charset="-122"/>
                <a:ea typeface="微软雅黑" panose="020B0503020204020204" pitchFamily="34" charset="-122"/>
              </a:rPr>
              <a:t>PCA</a:t>
            </a:r>
          </a:p>
          <a:p>
            <a:pPr algn="ctr"/>
            <a:r>
              <a:rPr lang="zh-CN" altLang="en-US" sz="6000" b="1" dirty="0" smtClean="0">
                <a:latin typeface="微软雅黑" panose="020B0503020204020204" pitchFamily="34" charset="-122"/>
                <a:ea typeface="微软雅黑" panose="020B0503020204020204" pitchFamily="34" charset="-122"/>
              </a:rPr>
              <a:t>主成分分析</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694358"/>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smtClean="0">
                <a:latin typeface="微软雅黑" panose="020B0503020204020204" pitchFamily="34" charset="-122"/>
                <a:ea typeface="微软雅黑" panose="020B0503020204020204" pitchFamily="34" charset="-122"/>
              </a:rPr>
              <a:t>12.1 </a:t>
            </a:r>
            <a:r>
              <a:rPr lang="zh-CN" altLang="en-US" b="1" dirty="0">
                <a:latin typeface="微软雅黑" panose="020B0503020204020204" pitchFamily="34" charset="-122"/>
                <a:ea typeface="微软雅黑" panose="020B0503020204020204" pitchFamily="34" charset="-122"/>
              </a:rPr>
              <a:t>数据降</a:t>
            </a:r>
            <a:r>
              <a:rPr lang="zh-CN" altLang="en-US" b="1" dirty="0" smtClean="0">
                <a:latin typeface="微软雅黑" panose="020B0503020204020204" pitchFamily="34" charset="-122"/>
                <a:ea typeface="微软雅黑" panose="020B0503020204020204" pitchFamily="34" charset="-122"/>
              </a:rPr>
              <a:t>维</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12.2 </a:t>
            </a:r>
            <a:r>
              <a:rPr lang="zh-CN" altLang="en-US" b="1" dirty="0">
                <a:latin typeface="微软雅黑" panose="020B0503020204020204" pitchFamily="34" charset="-122"/>
                <a:ea typeface="微软雅黑" panose="020B0503020204020204" pitchFamily="34" charset="-122"/>
              </a:rPr>
              <a:t>案例实战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人脸识别</a:t>
            </a:r>
            <a:r>
              <a:rPr lang="zh-CN" altLang="en-US" b="1" dirty="0" smtClean="0">
                <a:latin typeface="微软雅黑" panose="020B0503020204020204" pitchFamily="34" charset="-122"/>
                <a:ea typeface="微软雅黑" panose="020B0503020204020204" pitchFamily="34" charset="-122"/>
              </a:rPr>
              <a:t>模型</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12.3 </a:t>
            </a:r>
            <a:r>
              <a:rPr lang="zh-CN" altLang="en-US" b="1" dirty="0">
                <a:latin typeface="微软雅黑" panose="020B0503020204020204" pitchFamily="34" charset="-122"/>
                <a:ea typeface="微软雅黑" panose="020B0503020204020204" pitchFamily="34" charset="-122"/>
              </a:rPr>
              <a:t>补充知识点：人脸识别外部接口调用</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读取人脸照片</a:t>
            </a:r>
            <a:r>
              <a:rPr lang="zh-CN" altLang="en-US" sz="2400" b="1" dirty="0" smtClean="0">
                <a:latin typeface="微软雅黑" panose="020B0503020204020204" pitchFamily="34" charset="-122"/>
                <a:ea typeface="微软雅黑" panose="020B0503020204020204" pitchFamily="34" charset="-122"/>
              </a:rPr>
              <a:t>数据</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首先</a:t>
            </a:r>
            <a:r>
              <a:rPr lang="zh-CN" altLang="en-US" sz="2400" dirty="0">
                <a:latin typeface="微软雅黑" panose="020B0503020204020204" pitchFamily="34" charset="-122"/>
                <a:ea typeface="微软雅黑" panose="020B0503020204020204" pitchFamily="34" charset="-122"/>
              </a:rPr>
              <a:t>从照片数据集中导入所需要识别的人脸照片，该数据集含有</a:t>
            </a:r>
            <a:r>
              <a:rPr lang="en-US" altLang="zh-CN" sz="2400" dirty="0">
                <a:latin typeface="微软雅黑" panose="020B0503020204020204" pitchFamily="34" charset="-122"/>
                <a:ea typeface="微软雅黑" panose="020B0503020204020204" pitchFamily="34" charset="-122"/>
              </a:rPr>
              <a:t>40</a:t>
            </a:r>
            <a:r>
              <a:rPr lang="zh-CN" altLang="en-US" sz="2400" dirty="0">
                <a:latin typeface="微软雅黑" panose="020B0503020204020204" pitchFamily="34" charset="-122"/>
                <a:ea typeface="微软雅黑" panose="020B0503020204020204" pitchFamily="34" charset="-122"/>
              </a:rPr>
              <a:t>个人的照片，每人</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张，共</a:t>
            </a:r>
            <a:r>
              <a:rPr lang="en-US" altLang="zh-CN" sz="2400" dirty="0">
                <a:latin typeface="微软雅黑" panose="020B0503020204020204" pitchFamily="34" charset="-122"/>
                <a:ea typeface="微软雅黑" panose="020B0503020204020204" pitchFamily="34" charset="-122"/>
              </a:rPr>
              <a:t>400</a:t>
            </a:r>
            <a:r>
              <a:rPr lang="zh-CN" altLang="en-US" sz="2400" dirty="0">
                <a:latin typeface="微软雅黑" panose="020B0503020204020204" pitchFamily="34" charset="-122"/>
                <a:ea typeface="微软雅黑" panose="020B0503020204020204" pitchFamily="34" charset="-122"/>
              </a:rPr>
              <a:t>张。这里使用的数据集是纽约大学公开的</a:t>
            </a:r>
            <a:r>
              <a:rPr lang="en-US" altLang="zh-CN" sz="2400" dirty="0">
                <a:latin typeface="微软雅黑" panose="020B0503020204020204" pitchFamily="34" charset="-122"/>
                <a:ea typeface="微软雅黑" panose="020B0503020204020204" pitchFamily="34" charset="-122"/>
                <a:hlinkClick r:id="rId2"/>
              </a:rPr>
              <a:t>Olivetti Faces</a:t>
            </a:r>
            <a:r>
              <a:rPr lang="zh-CN" altLang="en-US" sz="2400" dirty="0">
                <a:latin typeface="微软雅黑" panose="020B0503020204020204" pitchFamily="34" charset="-122"/>
                <a:ea typeface="微软雅黑" panose="020B0503020204020204" pitchFamily="34" charset="-122"/>
                <a:hlinkClick r:id="rId2"/>
              </a:rPr>
              <a:t>人脸数据库</a:t>
            </a:r>
            <a:r>
              <a:rPr lang="zh-CN" altLang="en-US" sz="2400" dirty="0">
                <a:latin typeface="微软雅黑" panose="020B0503020204020204" pitchFamily="34" charset="-122"/>
                <a:ea typeface="微软雅黑" panose="020B0503020204020204" pitchFamily="34" charset="-122"/>
              </a:rPr>
              <a:t>，其网址为：</a:t>
            </a:r>
            <a:r>
              <a:rPr lang="en-US" altLang="zh-CN" sz="2400" dirty="0">
                <a:latin typeface="微软雅黑" panose="020B0503020204020204" pitchFamily="34" charset="-122"/>
                <a:ea typeface="微软雅黑" panose="020B0503020204020204" pitchFamily="34" charset="-122"/>
                <a:hlinkClick r:id="rId2"/>
              </a:rPr>
              <a:t>https://cs.nyu.edu/~roweis/data/olivettifaces.gif</a:t>
            </a:r>
            <a:r>
              <a:rPr lang="zh-CN" altLang="en-US" sz="2400" dirty="0">
                <a:latin typeface="微软雅黑" panose="020B0503020204020204" pitchFamily="34" charset="-122"/>
                <a:ea typeface="微软雅黑" panose="020B0503020204020204" pitchFamily="34" charset="-122"/>
              </a:rPr>
              <a:t>，原图是一张图，笔者将其拆分成</a:t>
            </a:r>
            <a:r>
              <a:rPr lang="en-US" altLang="zh-CN" sz="2400" dirty="0">
                <a:latin typeface="微软雅黑" panose="020B0503020204020204" pitchFamily="34" charset="-122"/>
                <a:ea typeface="微软雅黑" panose="020B0503020204020204" pitchFamily="34" charset="-122"/>
              </a:rPr>
              <a:t>400</a:t>
            </a:r>
            <a:r>
              <a:rPr lang="zh-CN" altLang="en-US" sz="2400" dirty="0">
                <a:latin typeface="微软雅黑" panose="020B0503020204020204" pitchFamily="34" charset="-122"/>
                <a:ea typeface="微软雅黑" panose="020B0503020204020204" pitchFamily="34" charset="-122"/>
              </a:rPr>
              <a:t>张</a:t>
            </a:r>
            <a:r>
              <a:rPr lang="en-US" altLang="zh-CN" sz="2400" dirty="0">
                <a:latin typeface="微软雅黑" panose="020B0503020204020204" pitchFamily="34" charset="-122"/>
                <a:ea typeface="微软雅黑" panose="020B0503020204020204" pitchFamily="34" charset="-122"/>
              </a:rPr>
              <a:t>jpg</a:t>
            </a:r>
            <a:r>
              <a:rPr lang="zh-CN" altLang="en-US" sz="2400" dirty="0">
                <a:latin typeface="微软雅黑" panose="020B0503020204020204" pitchFamily="34" charset="-122"/>
                <a:ea typeface="微软雅黑" panose="020B0503020204020204" pitchFamily="34" charset="-122"/>
              </a:rPr>
              <a:t>格式的图方便之后</a:t>
            </a:r>
            <a:r>
              <a:rPr lang="zh-CN" altLang="en-US" sz="2400" dirty="0" smtClean="0">
                <a:latin typeface="微软雅黑" panose="020B0503020204020204" pitchFamily="34" charset="-122"/>
                <a:ea typeface="微软雅黑" panose="020B0503020204020204" pitchFamily="34" charset="-122"/>
              </a:rPr>
              <a:t>使用。</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854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读取人脸照片</a:t>
            </a:r>
            <a:r>
              <a:rPr lang="zh-CN" altLang="en-US" sz="2400" b="1" dirty="0" smtClean="0">
                <a:latin typeface="微软雅黑" panose="020B0503020204020204" pitchFamily="34" charset="-122"/>
                <a:ea typeface="微软雅黑" panose="020B0503020204020204" pitchFamily="34" charset="-122"/>
              </a:rPr>
              <a:t>数据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t>在</a:t>
            </a:r>
            <a:r>
              <a:rPr lang="en-US" altLang="zh-CN" sz="2400" dirty="0"/>
              <a:t>Python</a:t>
            </a:r>
            <a:r>
              <a:rPr lang="zh-CN" altLang="en-US" sz="2400" dirty="0"/>
              <a:t>中打开这些图片然后进行</a:t>
            </a:r>
            <a:r>
              <a:rPr lang="zh-CN" altLang="en-US" sz="2400" dirty="0" smtClean="0"/>
              <a:t>识别：</a:t>
            </a:r>
            <a:endParaRPr lang="en-US" altLang="zh-CN" sz="2400" dirty="0" smtClean="0"/>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t>第</a:t>
            </a:r>
            <a:r>
              <a:rPr lang="en-US" altLang="zh-CN" sz="2400" dirty="0"/>
              <a:t>2</a:t>
            </a:r>
            <a:r>
              <a:rPr lang="zh-CN" altLang="en-US" sz="2400" dirty="0"/>
              <a:t>行代码使用</a:t>
            </a:r>
            <a:r>
              <a:rPr lang="en-US" altLang="zh-CN" sz="2400" dirty="0" err="1"/>
              <a:t>os</a:t>
            </a:r>
            <a:r>
              <a:rPr lang="zh-CN" altLang="en-US" sz="2400" dirty="0"/>
              <a:t>库的</a:t>
            </a:r>
            <a:r>
              <a:rPr lang="en-US" altLang="zh-CN" sz="2400" dirty="0" err="1"/>
              <a:t>listdir</a:t>
            </a:r>
            <a:r>
              <a:rPr lang="en-US" altLang="zh-CN" sz="2400" dirty="0"/>
              <a:t>()</a:t>
            </a:r>
            <a:r>
              <a:rPr lang="zh-CN" altLang="en-US" sz="2400" dirty="0"/>
              <a:t>方法返回指定的文件夹中包含的文件或文件夹的名字的列表，这里的</a:t>
            </a:r>
            <a:r>
              <a:rPr lang="en-US" altLang="zh-CN" sz="2400" dirty="0" err="1"/>
              <a:t>olivettifaces</a:t>
            </a:r>
            <a:r>
              <a:rPr lang="zh-CN" altLang="en-US" sz="2400" dirty="0"/>
              <a:t>文件夹就是存储</a:t>
            </a:r>
            <a:r>
              <a:rPr lang="en-US" altLang="zh-CN" sz="2400" dirty="0"/>
              <a:t>400</a:t>
            </a:r>
            <a:r>
              <a:rPr lang="zh-CN" altLang="en-US" sz="2400" dirty="0"/>
              <a:t>张人脸照片的文件夹，这里使用的是文件相对</a:t>
            </a:r>
            <a:r>
              <a:rPr lang="zh-CN" altLang="en-US" sz="2400" dirty="0" smtClean="0"/>
              <a:t>路径。</a:t>
            </a:r>
            <a:endParaRPr lang="en-US" altLang="zh-CN" sz="2400" dirty="0" smtClean="0"/>
          </a:p>
          <a:p>
            <a:r>
              <a:rPr lang="zh-CN" altLang="en-US" sz="2400" dirty="0"/>
              <a:t>通过</a:t>
            </a:r>
            <a:r>
              <a:rPr lang="en-US" altLang="zh-CN" sz="2400" dirty="0"/>
              <a:t>names[0:5]</a:t>
            </a:r>
            <a:r>
              <a:rPr lang="zh-CN" altLang="en-US" sz="2400" dirty="0"/>
              <a:t>展示前五项结果：</a:t>
            </a:r>
            <a:endParaRPr lang="en-US" altLang="zh-CN" sz="2400" dirty="0" smtClean="0">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0" y="2869472"/>
            <a:ext cx="40640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s://uploader.shimo.im/f/px4gyun066Q6BCTD.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604" y="5504305"/>
            <a:ext cx="8546791" cy="423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88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读取人脸照片</a:t>
            </a:r>
            <a:r>
              <a:rPr lang="zh-CN" altLang="en-US" sz="2400" b="1" dirty="0" smtClean="0">
                <a:latin typeface="微软雅黑" panose="020B0503020204020204" pitchFamily="34" charset="-122"/>
                <a:ea typeface="微软雅黑" panose="020B0503020204020204" pitchFamily="34" charset="-122"/>
              </a:rPr>
              <a:t>数据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中打开这些图片然后进行</a:t>
            </a:r>
            <a:r>
              <a:rPr lang="zh-CN" altLang="en-US" sz="2400" dirty="0" smtClean="0">
                <a:latin typeface="微软雅黑" panose="020B0503020204020204" pitchFamily="34" charset="-122"/>
                <a:ea typeface="微软雅黑" panose="020B0503020204020204" pitchFamily="34" charset="-122"/>
              </a:rPr>
              <a:t>识别：</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行代码使用</a:t>
            </a:r>
            <a:r>
              <a:rPr lang="en-US" altLang="zh-CN" sz="2400" dirty="0" err="1">
                <a:latin typeface="微软雅黑" panose="020B0503020204020204" pitchFamily="34" charset="-122"/>
                <a:ea typeface="微软雅黑" panose="020B0503020204020204" pitchFamily="34" charset="-122"/>
              </a:rPr>
              <a:t>os</a:t>
            </a:r>
            <a:r>
              <a:rPr lang="zh-CN" altLang="en-US" sz="2400" dirty="0">
                <a:latin typeface="微软雅黑" panose="020B0503020204020204" pitchFamily="34" charset="-122"/>
                <a:ea typeface="微软雅黑" panose="020B0503020204020204" pitchFamily="34" charset="-122"/>
              </a:rPr>
              <a:t>库的</a:t>
            </a:r>
            <a:r>
              <a:rPr lang="en-US" altLang="zh-CN" sz="2400" dirty="0" err="1">
                <a:latin typeface="微软雅黑" panose="020B0503020204020204" pitchFamily="34" charset="-122"/>
                <a:ea typeface="微软雅黑" panose="020B0503020204020204" pitchFamily="34" charset="-122"/>
              </a:rPr>
              <a:t>listdir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方法返回指定的文件夹中包含的文件或文件夹的名字的列表，这里的</a:t>
            </a:r>
            <a:r>
              <a:rPr lang="en-US" altLang="zh-CN" sz="2400" dirty="0" err="1">
                <a:latin typeface="微软雅黑" panose="020B0503020204020204" pitchFamily="34" charset="-122"/>
                <a:ea typeface="微软雅黑" panose="020B0503020204020204" pitchFamily="34" charset="-122"/>
              </a:rPr>
              <a:t>olivettifaces</a:t>
            </a:r>
            <a:r>
              <a:rPr lang="zh-CN" altLang="en-US" sz="2400" dirty="0">
                <a:latin typeface="微软雅黑" panose="020B0503020204020204" pitchFamily="34" charset="-122"/>
                <a:ea typeface="微软雅黑" panose="020B0503020204020204" pitchFamily="34" charset="-122"/>
              </a:rPr>
              <a:t>文件夹就是存储</a:t>
            </a:r>
            <a:r>
              <a:rPr lang="en-US" altLang="zh-CN" sz="2400" dirty="0">
                <a:latin typeface="微软雅黑" panose="020B0503020204020204" pitchFamily="34" charset="-122"/>
                <a:ea typeface="微软雅黑" panose="020B0503020204020204" pitchFamily="34" charset="-122"/>
              </a:rPr>
              <a:t>400</a:t>
            </a:r>
            <a:r>
              <a:rPr lang="zh-CN" altLang="en-US" sz="2400" dirty="0">
                <a:latin typeface="微软雅黑" panose="020B0503020204020204" pitchFamily="34" charset="-122"/>
                <a:ea typeface="微软雅黑" panose="020B0503020204020204" pitchFamily="34" charset="-122"/>
              </a:rPr>
              <a:t>张人脸照片的文件夹，这里使用的是文件相对</a:t>
            </a:r>
            <a:r>
              <a:rPr lang="zh-CN" altLang="en-US" sz="2400" dirty="0" smtClean="0">
                <a:latin typeface="微软雅黑" panose="020B0503020204020204" pitchFamily="34" charset="-122"/>
                <a:ea typeface="微软雅黑" panose="020B0503020204020204" pitchFamily="34" charset="-122"/>
              </a:rPr>
              <a:t>路径。</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names[0:5]</a:t>
            </a:r>
            <a:r>
              <a:rPr lang="zh-CN" altLang="en-US" sz="2400" dirty="0">
                <a:latin typeface="微软雅黑" panose="020B0503020204020204" pitchFamily="34" charset="-122"/>
                <a:ea typeface="微软雅黑" panose="020B0503020204020204" pitchFamily="34" charset="-122"/>
              </a:rPr>
              <a:t>展示前五项结果：</a:t>
            </a:r>
            <a:endParaRPr lang="en-US" altLang="zh-CN" sz="2400" dirty="0" smtClean="0">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0" y="2869472"/>
            <a:ext cx="40640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s://uploader.shimo.im/f/px4gyun066Q6BCTD.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604" y="5504305"/>
            <a:ext cx="8546791" cy="423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138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读取人脸照片</a:t>
            </a:r>
            <a:r>
              <a:rPr lang="zh-CN" altLang="en-US" sz="2400" b="1" dirty="0" smtClean="0">
                <a:latin typeface="微软雅黑" panose="020B0503020204020204" pitchFamily="34" charset="-122"/>
                <a:ea typeface="微软雅黑" panose="020B0503020204020204" pitchFamily="34" charset="-122"/>
              </a:rPr>
              <a:t>数据</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第一部分是该张照片对应的人脸</a:t>
            </a:r>
            <a:r>
              <a:rPr lang="zh-CN" altLang="en-US" sz="2400" dirty="0" smtClean="0">
                <a:latin typeface="微软雅黑" panose="020B0503020204020204" pitchFamily="34" charset="-122"/>
                <a:ea typeface="微软雅黑" panose="020B0503020204020204" pitchFamily="34" charset="-122"/>
              </a:rPr>
              <a:t>编号</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第二</a:t>
            </a:r>
            <a:r>
              <a:rPr lang="zh-CN" altLang="en-US" sz="2400" dirty="0">
                <a:latin typeface="微软雅黑" panose="020B0503020204020204" pitchFamily="34" charset="-122"/>
                <a:ea typeface="微软雅黑" panose="020B0503020204020204" pitchFamily="34" charset="-122"/>
              </a:rPr>
              <a:t>部分是固定分隔符</a:t>
            </a:r>
            <a:r>
              <a:rPr lang="en-US" altLang="zh-CN" sz="2400" dirty="0" smtClean="0">
                <a:latin typeface="微软雅黑" panose="020B0503020204020204" pitchFamily="34" charset="-122"/>
                <a:ea typeface="微软雅黑" panose="020B0503020204020204" pitchFamily="34" charset="-122"/>
              </a:rPr>
              <a:t>"_"</a:t>
            </a:r>
          </a:p>
          <a:p>
            <a:r>
              <a:rPr lang="zh-CN" altLang="en-US" sz="2400" dirty="0" smtClean="0">
                <a:latin typeface="微软雅黑" panose="020B0503020204020204" pitchFamily="34" charset="-122"/>
                <a:ea typeface="微软雅黑" panose="020B0503020204020204" pitchFamily="34" charset="-122"/>
              </a:rPr>
              <a:t>第三</a:t>
            </a:r>
            <a:r>
              <a:rPr lang="zh-CN" altLang="en-US" sz="2400" dirty="0">
                <a:latin typeface="微软雅黑" panose="020B0503020204020204" pitchFamily="34" charset="-122"/>
                <a:ea typeface="微软雅黑" panose="020B0503020204020204" pitchFamily="34" charset="-122"/>
              </a:rPr>
              <a:t>部分是该张照片在该人脸</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张照片中的顺序</a:t>
            </a:r>
            <a:r>
              <a:rPr lang="zh-CN" altLang="en-US" sz="2400" dirty="0" smtClean="0">
                <a:latin typeface="微软雅黑" panose="020B0503020204020204" pitchFamily="34" charset="-122"/>
                <a:ea typeface="微软雅黑" panose="020B0503020204020204" pitchFamily="34" charset="-122"/>
              </a:rPr>
              <a:t>编号</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第四</a:t>
            </a:r>
            <a:r>
              <a:rPr lang="zh-CN" altLang="en-US" sz="2400" dirty="0">
                <a:latin typeface="微软雅黑" panose="020B0503020204020204" pitchFamily="34" charset="-122"/>
                <a:ea typeface="微软雅黑" panose="020B0503020204020204" pitchFamily="34" charset="-122"/>
              </a:rPr>
              <a:t>部分是文件的后缀</a:t>
            </a:r>
            <a:r>
              <a:rPr lang="en-US" altLang="zh-CN" sz="2400" dirty="0">
                <a:latin typeface="微软雅黑" panose="020B0503020204020204" pitchFamily="34" charset="-122"/>
                <a:ea typeface="微软雅黑" panose="020B0503020204020204" pitchFamily="34" charset="-122"/>
              </a:rPr>
              <a:t>".jpg"</a:t>
            </a:r>
            <a:endParaRPr lang="en-US" altLang="zh-CN" sz="2400" b="1" dirty="0" smtClean="0">
              <a:latin typeface="微软雅黑" panose="020B0503020204020204" pitchFamily="34" charset="-122"/>
              <a:ea typeface="微软雅黑" panose="020B0503020204020204" pitchFamily="34" charset="-122"/>
            </a:endParaRPr>
          </a:p>
        </p:txBody>
      </p:sp>
      <p:pic>
        <p:nvPicPr>
          <p:cNvPr id="14340" name="Picture 4" descr="https://uploader.shimo.im/f/px4gyun066Q6BCTD.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604" y="2912214"/>
            <a:ext cx="8546791" cy="423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540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读取人脸照片</a:t>
            </a:r>
            <a:r>
              <a:rPr lang="zh-CN" altLang="en-US" sz="2400" b="1" dirty="0" smtClean="0">
                <a:latin typeface="微软雅黑" panose="020B0503020204020204" pitchFamily="34" charset="-122"/>
                <a:ea typeface="微软雅黑" panose="020B0503020204020204" pitchFamily="34" charset="-122"/>
              </a:rPr>
              <a:t>数据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中查看这些图片：</a:t>
            </a:r>
            <a:endParaRPr lang="en-US" altLang="zh-CN" sz="2400" b="1" dirty="0" smtClean="0">
              <a:latin typeface="微软雅黑" panose="020B0503020204020204" pitchFamily="34" charset="-122"/>
              <a:ea typeface="微软雅黑" panose="020B0503020204020204"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932" y="3054982"/>
            <a:ext cx="6204136" cy="1313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609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人脸数据处理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特征变量</a:t>
            </a:r>
            <a:r>
              <a:rPr lang="zh-CN" altLang="en-US" sz="2400" b="1" dirty="0" smtClean="0">
                <a:latin typeface="微软雅黑" panose="020B0503020204020204" pitchFamily="34" charset="-122"/>
                <a:ea typeface="微软雅黑" panose="020B0503020204020204" pitchFamily="34" charset="-122"/>
              </a:rPr>
              <a:t>提取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已经可以读取人脸图片后，我们需要将人脸图片转换成机器学习比较好处理的数值类型数据，这些数字就是我们之后用来训练模型的特征变量</a:t>
            </a:r>
            <a:r>
              <a:rPr lang="en-US" altLang="zh-CN" sz="2400" dirty="0">
                <a:latin typeface="微软雅黑" panose="020B0503020204020204" pitchFamily="34" charset="-122"/>
                <a:ea typeface="微软雅黑" panose="020B0503020204020204" pitchFamily="34" charset="-122"/>
              </a:rPr>
              <a:t>X</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这里处理人脸的方式和第七章处理手写数字图片的方式非常类似，都是根据人脸各个地方颜色的不同，获取其地方颜色的数值（颜色是有数值的，不同颜色的值不同），从而将图片转换为数字</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206" y="4346799"/>
            <a:ext cx="4185588" cy="1749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18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人脸数据处理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特征变量</a:t>
            </a:r>
            <a:r>
              <a:rPr lang="zh-CN" altLang="en-US" sz="2400" b="1" dirty="0" smtClean="0">
                <a:latin typeface="微软雅黑" panose="020B0503020204020204" pitchFamily="34" charset="-122"/>
                <a:ea typeface="微软雅黑" panose="020B0503020204020204" pitchFamily="34" charset="-122"/>
              </a:rPr>
              <a:t>提取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已经可以读取人脸图片后，我们需要将人脸图片转换成机器学习比较好处理的数值类型数据，这些数字就是我们之后用来训练模型的特征变量</a:t>
            </a:r>
            <a:r>
              <a:rPr lang="en-US" altLang="zh-CN" sz="2400" dirty="0">
                <a:latin typeface="微软雅黑" panose="020B0503020204020204" pitchFamily="34" charset="-122"/>
                <a:ea typeface="微软雅黑" panose="020B0503020204020204" pitchFamily="34" charset="-122"/>
              </a:rPr>
              <a:t>X</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这里处理人脸的方式和第七章处理手写数字图片的方式非常类似，都是根据人脸各个地方颜色的不同，获取其地方颜色的数值（颜色是有数值的，不同颜色的值不同），从而将图片转换为</a:t>
            </a:r>
            <a:r>
              <a:rPr lang="zh-CN" altLang="en-US" sz="2400" dirty="0" smtClean="0">
                <a:latin typeface="微软雅黑" panose="020B0503020204020204" pitchFamily="34" charset="-122"/>
                <a:ea typeface="微软雅黑" panose="020B0503020204020204" pitchFamily="34" charset="-122"/>
              </a:rPr>
              <a:t>数字，代码如下：</a:t>
            </a:r>
            <a:endParaRPr lang="zh-CN" altLang="en-US" sz="2400" dirty="0">
              <a:latin typeface="微软雅黑" panose="020B0503020204020204" pitchFamily="34" charset="-122"/>
              <a:ea typeface="微软雅黑" panose="020B0503020204020204" pitchFamily="34" charset="-122"/>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206" y="4346799"/>
            <a:ext cx="4185588" cy="1749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44421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人脸数据处理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特征变量</a:t>
            </a:r>
            <a:r>
              <a:rPr lang="zh-CN" altLang="en-US" sz="2400" b="1" dirty="0" smtClean="0">
                <a:latin typeface="微软雅黑" panose="020B0503020204020204" pitchFamily="34" charset="-122"/>
                <a:ea typeface="微软雅黑" panose="020B0503020204020204" pitchFamily="34" charset="-122"/>
              </a:rPr>
              <a:t>提取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此时如果觉得如果觉得</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格式的</a:t>
            </a:r>
            <a:r>
              <a:rPr lang="en-US" altLang="zh-CN" sz="2400" dirty="0" err="1">
                <a:latin typeface="微软雅黑" panose="020B0503020204020204" pitchFamily="34" charset="-122"/>
                <a:ea typeface="微软雅黑" panose="020B0503020204020204" pitchFamily="34" charset="-122"/>
              </a:rPr>
              <a:t>arr</a:t>
            </a:r>
            <a:r>
              <a:rPr lang="zh-CN" altLang="en-US" sz="2400" dirty="0">
                <a:latin typeface="微软雅黑" panose="020B0503020204020204" pitchFamily="34" charset="-122"/>
                <a:ea typeface="微软雅黑" panose="020B0503020204020204" pitchFamily="34" charset="-122"/>
              </a:rPr>
              <a:t>不好观察，则可以通过</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库将其转为</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格式进行观察，代码如下：</a:t>
            </a:r>
            <a:endParaRPr lang="zh-CN" altLang="en-US" sz="2400" dirty="0">
              <a:latin typeface="微软雅黑" panose="020B0503020204020204" pitchFamily="34" charset="-122"/>
              <a:ea typeface="微软雅黑" panose="020B0503020204020204" pitchFamily="34" charset="-122"/>
            </a:endParaRP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528" y="3617685"/>
            <a:ext cx="6418943" cy="154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8212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人脸数据处理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特征变量</a:t>
            </a:r>
            <a:r>
              <a:rPr lang="zh-CN" altLang="en-US" sz="2400" b="1" dirty="0" smtClean="0">
                <a:latin typeface="微软雅黑" panose="020B0503020204020204" pitchFamily="34" charset="-122"/>
                <a:ea typeface="微软雅黑" panose="020B0503020204020204" pitchFamily="34" charset="-122"/>
              </a:rPr>
              <a:t>提取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演示完第一张人脸图片是如何将图片数据转换为数值数据后，我们就可以通过</a:t>
            </a:r>
            <a:r>
              <a:rPr lang="en-US" altLang="zh-CN" sz="2400" dirty="0">
                <a:latin typeface="微软雅黑" panose="020B0503020204020204" pitchFamily="34" charset="-122"/>
                <a:ea typeface="微软雅黑" panose="020B0503020204020204" pitchFamily="34" charset="-122"/>
              </a:rPr>
              <a:t>for</a:t>
            </a:r>
            <a:r>
              <a:rPr lang="zh-CN" altLang="en-US" sz="2400" dirty="0">
                <a:latin typeface="微软雅黑" panose="020B0503020204020204" pitchFamily="34" charset="-122"/>
                <a:ea typeface="微软雅黑" panose="020B0503020204020204" pitchFamily="34" charset="-122"/>
              </a:rPr>
              <a:t>循环将所有人脸图片都转换成数值数据，从而构造相应的特征变量了，代码如下：</a:t>
            </a:r>
            <a:endParaRPr lang="zh-CN" altLang="en-US" sz="2400" dirty="0">
              <a:latin typeface="微软雅黑" panose="020B0503020204020204" pitchFamily="34" charset="-122"/>
              <a:ea typeface="微软雅黑" panose="020B0503020204020204" pitchFamily="34"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681" y="3394049"/>
            <a:ext cx="6876638" cy="2774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72081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人脸数据处理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特征变量</a:t>
            </a:r>
            <a:r>
              <a:rPr lang="zh-CN" altLang="en-US" sz="2400" b="1" dirty="0" smtClean="0">
                <a:latin typeface="微软雅黑" panose="020B0503020204020204" pitchFamily="34" charset="-122"/>
                <a:ea typeface="微软雅黑" panose="020B0503020204020204" pitchFamily="34" charset="-122"/>
              </a:rPr>
              <a:t>提取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二维表格如下图所</a:t>
            </a:r>
            <a:r>
              <a:rPr lang="zh-CN" altLang="en-US" sz="2400" dirty="0" smtClean="0">
                <a:latin typeface="微软雅黑" panose="020B0503020204020204" pitchFamily="34" charset="-122"/>
                <a:ea typeface="微软雅黑" panose="020B0503020204020204" pitchFamily="34" charset="-122"/>
              </a:rPr>
              <a:t>示：</a:t>
            </a:r>
            <a:endParaRPr lang="zh-CN" altLang="en-US" sz="2400" dirty="0">
              <a:latin typeface="微软雅黑" panose="020B0503020204020204" pitchFamily="34" charset="-122"/>
              <a:ea typeface="微软雅黑" panose="020B0503020204020204" pitchFamily="34" charset="-122"/>
            </a:endParaRPr>
          </a:p>
        </p:txBody>
      </p:sp>
      <p:pic>
        <p:nvPicPr>
          <p:cNvPr id="23554" name="Picture 2" descr="https://uploader.shimo.im/f/Dr8CWf6DOYU06tAc.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244" y="2869471"/>
            <a:ext cx="9598025" cy="370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800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569855"/>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2380343"/>
            <a:ext cx="10842172" cy="2308324"/>
          </a:xfrm>
          <a:prstGeom prst="rect">
            <a:avLst/>
          </a:prstGeom>
          <a:noFill/>
        </p:spPr>
        <p:txBody>
          <a:bodyPr wrap="square" rtlCol="0">
            <a:spAutoFit/>
          </a:bodyPr>
          <a:lstStyle/>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降</a:t>
            </a:r>
            <a:r>
              <a:rPr lang="zh-CN" altLang="en-US" sz="2400" dirty="0">
                <a:latin typeface="微软雅黑" panose="020B0503020204020204" pitchFamily="34" charset="-122"/>
                <a:ea typeface="微软雅黑" panose="020B0503020204020204" pitchFamily="34" charset="-122"/>
              </a:rPr>
              <a:t>维的方法主要有两种：</a:t>
            </a:r>
            <a:r>
              <a:rPr lang="zh-CN" altLang="en-US" sz="2400" b="1" dirty="0">
                <a:latin typeface="微软雅黑" panose="020B0503020204020204" pitchFamily="34" charset="-122"/>
                <a:ea typeface="微软雅黑" panose="020B0503020204020204" pitchFamily="34" charset="-122"/>
              </a:rPr>
              <a:t>选择特征</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抽取特征</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选择特征</a:t>
            </a:r>
            <a:r>
              <a:rPr lang="zh-CN" altLang="en-US" sz="2400" dirty="0">
                <a:latin typeface="微软雅黑" panose="020B0503020204020204" pitchFamily="34" charset="-122"/>
                <a:ea typeface="微软雅黑" panose="020B0503020204020204" pitchFamily="34" charset="-122"/>
              </a:rPr>
              <a:t>即从原有的特征中挑选出最佳的特征，</a:t>
            </a:r>
            <a:r>
              <a:rPr lang="zh-CN" altLang="en-US" sz="2400" b="1" dirty="0">
                <a:latin typeface="微软雅黑" panose="020B0503020204020204" pitchFamily="34" charset="-122"/>
                <a:ea typeface="微软雅黑" panose="020B0503020204020204" pitchFamily="34" charset="-122"/>
              </a:rPr>
              <a:t>抽取特征</a:t>
            </a:r>
            <a:r>
              <a:rPr lang="zh-CN" altLang="en-US" sz="2400" dirty="0">
                <a:latin typeface="微软雅黑" panose="020B0503020204020204" pitchFamily="34" charset="-122"/>
                <a:ea typeface="微软雅黑" panose="020B0503020204020204" pitchFamily="34" charset="-122"/>
              </a:rPr>
              <a:t>即将数据由高维向低维投影，进行坐标的线性转换。</a:t>
            </a:r>
            <a:r>
              <a:rPr lang="en-US" altLang="zh-CN" sz="2400" dirty="0">
                <a:latin typeface="微软雅黑" panose="020B0503020204020204" pitchFamily="34" charset="-122"/>
                <a:ea typeface="微软雅黑" panose="020B0503020204020204" pitchFamily="34" charset="-122"/>
              </a:rPr>
              <a:t>PCA</a:t>
            </a:r>
            <a:r>
              <a:rPr lang="zh-CN" altLang="en-US" sz="2400" dirty="0">
                <a:latin typeface="微软雅黑" panose="020B0503020204020204" pitchFamily="34" charset="-122"/>
                <a:ea typeface="微软雅黑" panose="020B0503020204020204" pitchFamily="34" charset="-122"/>
              </a:rPr>
              <a:t>主成分分析即为典型的抽取特征的方法，它不仅是对高维数据降维，更重要的是经过降维去除噪声，发现数据中的模式。这一节主要介绍</a:t>
            </a:r>
            <a:r>
              <a:rPr lang="en-US" altLang="zh-CN" sz="2400" dirty="0">
                <a:latin typeface="微软雅黑" panose="020B0503020204020204" pitchFamily="34" charset="-122"/>
                <a:ea typeface="微软雅黑" panose="020B0503020204020204" pitchFamily="34" charset="-122"/>
              </a:rPr>
              <a:t>PCA</a:t>
            </a:r>
            <a:r>
              <a:rPr lang="zh-CN" altLang="en-US" sz="2400" dirty="0">
                <a:latin typeface="微软雅黑" panose="020B0503020204020204" pitchFamily="34" charset="-122"/>
                <a:ea typeface="微软雅黑" panose="020B0503020204020204" pitchFamily="34" charset="-122"/>
              </a:rPr>
              <a:t>主成分分析的基本原理，并通过简单案例来讲解如何通过</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来实现</a:t>
            </a:r>
            <a:r>
              <a:rPr lang="en-US" altLang="zh-CN" sz="2400" dirty="0">
                <a:latin typeface="微软雅黑" panose="020B0503020204020204" pitchFamily="34" charset="-122"/>
                <a:ea typeface="微软雅黑" panose="020B0503020204020204" pitchFamily="34" charset="-122"/>
              </a:rPr>
              <a:t>PCA</a:t>
            </a:r>
            <a:r>
              <a:rPr lang="zh-CN" altLang="en-US" sz="2400" dirty="0">
                <a:latin typeface="微软雅黑" panose="020B0503020204020204" pitchFamily="34" charset="-122"/>
                <a:ea typeface="微软雅黑" panose="020B0503020204020204" pitchFamily="34" charset="-122"/>
              </a:rPr>
              <a:t>主成分分析。</a:t>
            </a:r>
          </a:p>
        </p:txBody>
      </p:sp>
    </p:spTree>
    <p:extLst>
      <p:ext uri="{BB962C8B-B14F-4D97-AF65-F5344CB8AC3E}">
        <p14:creationId xmlns:p14="http://schemas.microsoft.com/office/powerpoint/2010/main" val="2839650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人脸数据处理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目标变量</a:t>
            </a:r>
            <a:r>
              <a:rPr lang="zh-CN" altLang="en-US" sz="2400" b="1" dirty="0" smtClean="0">
                <a:latin typeface="微软雅黑" panose="020B0503020204020204" pitchFamily="34" charset="-122"/>
                <a:ea typeface="微软雅黑" panose="020B0503020204020204" pitchFamily="34" charset="-122"/>
              </a:rPr>
              <a:t>提取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names[0]</a:t>
            </a:r>
            <a:r>
              <a:rPr lang="zh-CN" altLang="en-US" sz="2400" dirty="0">
                <a:latin typeface="微软雅黑" panose="020B0503020204020204" pitchFamily="34" charset="-122"/>
                <a:ea typeface="微软雅黑" panose="020B0503020204020204" pitchFamily="34" charset="-122"/>
              </a:rPr>
              <a:t>为第一张图片的文件名：</a:t>
            </a:r>
            <a:r>
              <a:rPr lang="en-US" altLang="zh-CN" sz="2400" dirty="0">
                <a:latin typeface="微软雅黑" panose="020B0503020204020204" pitchFamily="34" charset="-122"/>
                <a:ea typeface="微软雅黑" panose="020B0503020204020204" pitchFamily="34" charset="-122"/>
              </a:rPr>
              <a:t>10_0.jpg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split()</a:t>
            </a:r>
            <a:r>
              <a:rPr lang="zh-CN" altLang="en-US" sz="2400" dirty="0">
                <a:latin typeface="微软雅黑" panose="020B0503020204020204" pitchFamily="34" charset="-122"/>
                <a:ea typeface="微软雅黑" panose="020B0503020204020204" pitchFamily="34" charset="-122"/>
              </a:rPr>
              <a:t>函数根据“</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符号将文件名分割为两部分，通过</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提取第一部分，也即人的编号：</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split()</a:t>
            </a:r>
            <a:r>
              <a:rPr lang="zh-CN" altLang="en-US" sz="2400" dirty="0">
                <a:latin typeface="微软雅黑" panose="020B0503020204020204" pitchFamily="34" charset="-122"/>
                <a:ea typeface="微软雅黑" panose="020B0503020204020204" pitchFamily="34" charset="-122"/>
              </a:rPr>
              <a:t>函数分割完是以字符串形式保存，但是目标变量</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是数字形式的，所以需要通过</a:t>
            </a:r>
            <a:r>
              <a:rPr lang="en-US" altLang="zh-CN" sz="2400" dirty="0" err="1">
                <a:latin typeface="微软雅黑" panose="020B0503020204020204" pitchFamily="34" charset="-122"/>
                <a:ea typeface="微软雅黑" panose="020B0503020204020204" pitchFamily="34" charset="-122"/>
              </a:rPr>
              <a:t>int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函数将字符串转为数字，代码如下：</a:t>
            </a:r>
            <a:endParaRPr lang="zh-CN" altLang="en-US" sz="2400" dirty="0">
              <a:latin typeface="微软雅黑" panose="020B0503020204020204" pitchFamily="34" charset="-122"/>
              <a:ea typeface="微软雅黑" panose="020B0503020204020204" pitchFamily="34"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782" y="4138386"/>
            <a:ext cx="4044950" cy="62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3572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12.2.2 </a:t>
            </a:r>
            <a:r>
              <a:rPr lang="zh-CN" altLang="en-US" sz="2400" b="1" dirty="0">
                <a:latin typeface="微软雅黑" panose="020B0503020204020204" pitchFamily="34" charset="-122"/>
                <a:ea typeface="微软雅黑" panose="020B0503020204020204" pitchFamily="34" charset="-122"/>
              </a:rPr>
              <a:t>人脸数据读取、处理与变量</a:t>
            </a:r>
            <a:r>
              <a:rPr lang="zh-CN" altLang="en-US" sz="2400" b="1" dirty="0" smtClean="0">
                <a:latin typeface="微软雅黑" panose="020B0503020204020204" pitchFamily="34" charset="-122"/>
                <a:ea typeface="微软雅黑" panose="020B0503020204020204" pitchFamily="34" charset="-122"/>
              </a:rPr>
              <a:t>提取</a:t>
            </a:r>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人脸数据处理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目标变量</a:t>
            </a:r>
            <a:r>
              <a:rPr lang="zh-CN" altLang="en-US" sz="2400" b="1" dirty="0" smtClean="0">
                <a:latin typeface="微软雅黑" panose="020B0503020204020204" pitchFamily="34" charset="-122"/>
                <a:ea typeface="微软雅黑" panose="020B0503020204020204" pitchFamily="34" charset="-122"/>
              </a:rPr>
              <a:t>提取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for</a:t>
            </a:r>
            <a:r>
              <a:rPr lang="zh-CN" altLang="en-US" sz="2400" dirty="0">
                <a:latin typeface="微软雅黑" panose="020B0503020204020204" pitchFamily="34" charset="-122"/>
                <a:ea typeface="微软雅黑" panose="020B0503020204020204" pitchFamily="34" charset="-122"/>
              </a:rPr>
              <a:t>循环提取</a:t>
            </a:r>
            <a:r>
              <a:rPr lang="en-US" altLang="zh-CN" sz="2400" dirty="0">
                <a:latin typeface="微软雅黑" panose="020B0503020204020204" pitchFamily="34" charset="-122"/>
                <a:ea typeface="微软雅黑" panose="020B0503020204020204" pitchFamily="34" charset="-122"/>
              </a:rPr>
              <a:t>400</a:t>
            </a:r>
            <a:r>
              <a:rPr lang="zh-CN" altLang="en-US" sz="2400" dirty="0">
                <a:latin typeface="微软雅黑" panose="020B0503020204020204" pitchFamily="34" charset="-122"/>
                <a:ea typeface="微软雅黑" panose="020B0503020204020204" pitchFamily="34" charset="-122"/>
              </a:rPr>
              <a:t>张人脸图片的目标变量了，代码如下：</a:t>
            </a:r>
            <a:endParaRPr lang="zh-CN" altLang="en-US" sz="2400" dirty="0">
              <a:latin typeface="微软雅黑" panose="020B0503020204020204" pitchFamily="34" charset="-122"/>
              <a:ea typeface="微软雅黑" panose="020B0503020204020204" pitchFamily="34" charset="-122"/>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672" y="3302000"/>
            <a:ext cx="5403169" cy="1524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6031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12.2.3 </a:t>
            </a:r>
            <a:r>
              <a:rPr lang="zh-CN" altLang="en-US" sz="2400" b="1" dirty="0">
                <a:latin typeface="微软雅黑" panose="020B0503020204020204" pitchFamily="34" charset="-122"/>
                <a:ea typeface="微软雅黑" panose="020B0503020204020204" pitchFamily="34" charset="-122"/>
              </a:rPr>
              <a:t>数据划分与降</a:t>
            </a:r>
            <a:r>
              <a:rPr lang="zh-CN" altLang="en-US" sz="2400" b="1" dirty="0" smtClean="0">
                <a:latin typeface="微软雅黑" panose="020B0503020204020204" pitchFamily="34" charset="-122"/>
                <a:ea typeface="微软雅黑" panose="020B0503020204020204" pitchFamily="34" charset="-122"/>
              </a:rPr>
              <a:t>维</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划分</a:t>
            </a:r>
            <a:r>
              <a:rPr lang="zh-CN" altLang="en-US" sz="2400" b="1" dirty="0">
                <a:latin typeface="微软雅黑" panose="020B0503020204020204" pitchFamily="34" charset="-122"/>
                <a:ea typeface="微软雅黑" panose="020B0503020204020204" pitchFamily="34" charset="-122"/>
              </a:rPr>
              <a:t>训练集和测试</a:t>
            </a:r>
            <a:r>
              <a:rPr lang="zh-CN" altLang="en-US" sz="2400" b="1" dirty="0" smtClean="0">
                <a:latin typeface="微软雅黑" panose="020B0503020204020204" pitchFamily="34" charset="-122"/>
                <a:ea typeface="微软雅黑" panose="020B0503020204020204" pitchFamily="34" charset="-122"/>
              </a:rPr>
              <a:t>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train_test_split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函数训练集和测试集数据，代码</a:t>
            </a:r>
            <a:r>
              <a:rPr lang="zh-CN" altLang="en-US" sz="2400" dirty="0" smtClean="0">
                <a:latin typeface="微软雅黑" panose="020B0503020204020204" pitchFamily="34" charset="-122"/>
                <a:ea typeface="微软雅黑" panose="020B0503020204020204" pitchFamily="34" charset="-122"/>
              </a:rPr>
              <a:t>如下</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589" y="3519714"/>
            <a:ext cx="6266822" cy="112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8405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12.2.3 </a:t>
            </a:r>
            <a:r>
              <a:rPr lang="zh-CN" altLang="en-US" sz="2400" b="1" dirty="0">
                <a:latin typeface="微软雅黑" panose="020B0503020204020204" pitchFamily="34" charset="-122"/>
                <a:ea typeface="微软雅黑" panose="020B0503020204020204" pitchFamily="34" charset="-122"/>
              </a:rPr>
              <a:t>数据划分与降</a:t>
            </a:r>
            <a:r>
              <a:rPr lang="zh-CN" altLang="en-US" sz="2400" b="1" dirty="0" smtClean="0">
                <a:latin typeface="微软雅黑" panose="020B0503020204020204" pitchFamily="34" charset="-122"/>
                <a:ea typeface="微软雅黑" panose="020B0503020204020204" pitchFamily="34" charset="-122"/>
              </a:rPr>
              <a:t>维</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en-US" altLang="zh-CN" sz="2400" b="1" dirty="0">
                <a:latin typeface="微软雅黑" panose="020B0503020204020204" pitchFamily="34" charset="-122"/>
                <a:ea typeface="微软雅黑" panose="020B0503020204020204" pitchFamily="34" charset="-122"/>
              </a:rPr>
              <a:t>PCA</a:t>
            </a:r>
            <a:r>
              <a:rPr lang="zh-CN" altLang="en-US" sz="2400" b="1" dirty="0">
                <a:latin typeface="微软雅黑" panose="020B0503020204020204" pitchFamily="34" charset="-122"/>
                <a:ea typeface="微软雅黑" panose="020B0503020204020204" pitchFamily="34" charset="-122"/>
              </a:rPr>
              <a:t>数据降维</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共有</a:t>
            </a:r>
            <a:r>
              <a:rPr lang="en-US" altLang="zh-CN" sz="2400" dirty="0">
                <a:latin typeface="微软雅黑" panose="020B0503020204020204" pitchFamily="34" charset="-122"/>
                <a:ea typeface="微软雅黑" panose="020B0503020204020204" pitchFamily="34" charset="-122"/>
              </a:rPr>
              <a:t>1024</a:t>
            </a:r>
            <a:r>
              <a:rPr lang="zh-CN" altLang="en-US" sz="2400" dirty="0">
                <a:latin typeface="微软雅黑" panose="020B0503020204020204" pitchFamily="34" charset="-122"/>
                <a:ea typeface="微软雅黑" panose="020B0503020204020204" pitchFamily="34" charset="-122"/>
              </a:rPr>
              <a:t>列，也即有</a:t>
            </a:r>
            <a:r>
              <a:rPr lang="en-US" altLang="zh-CN" sz="2400" dirty="0">
                <a:latin typeface="微软雅黑" panose="020B0503020204020204" pitchFamily="34" charset="-122"/>
                <a:ea typeface="微软雅黑" panose="020B0503020204020204" pitchFamily="34" charset="-122"/>
              </a:rPr>
              <a:t>1024</a:t>
            </a:r>
            <a:r>
              <a:rPr lang="zh-CN" altLang="en-US" sz="2400" dirty="0">
                <a:latin typeface="微软雅黑" panose="020B0503020204020204" pitchFamily="34" charset="-122"/>
                <a:ea typeface="微软雅黑" panose="020B0503020204020204" pitchFamily="34" charset="-122"/>
              </a:rPr>
              <a:t>个特征变量，这么多特征变量可能带来过拟合以及提高模型的复杂度等的问题，因此我们需要对特征变量进行</a:t>
            </a:r>
            <a:r>
              <a:rPr lang="en-US" altLang="zh-CN" sz="2400" dirty="0">
                <a:latin typeface="微软雅黑" panose="020B0503020204020204" pitchFamily="34" charset="-122"/>
                <a:ea typeface="微软雅黑" panose="020B0503020204020204" pitchFamily="34" charset="-122"/>
              </a:rPr>
              <a:t>PCA</a:t>
            </a:r>
            <a:r>
              <a:rPr lang="zh-CN" altLang="en-US" sz="2400" dirty="0">
                <a:latin typeface="微软雅黑" panose="020B0503020204020204" pitchFamily="34" charset="-122"/>
                <a:ea typeface="微软雅黑" panose="020B0503020204020204" pitchFamily="34" charset="-122"/>
              </a:rPr>
              <a:t>主成分分析降</a:t>
            </a:r>
            <a:r>
              <a:rPr lang="zh-CN" altLang="en-US" sz="2400" dirty="0" smtClean="0">
                <a:latin typeface="微软雅黑" panose="020B0503020204020204" pitchFamily="34" charset="-122"/>
                <a:ea typeface="微软雅黑" panose="020B0503020204020204" pitchFamily="34" charset="-122"/>
              </a:rPr>
              <a:t>维</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981" y="3777342"/>
            <a:ext cx="6824552" cy="1825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1001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12.2.4 </a:t>
            </a:r>
            <a:r>
              <a:rPr lang="zh-CN" altLang="en-US" sz="2400" b="1" dirty="0">
                <a:latin typeface="微软雅黑" panose="020B0503020204020204" pitchFamily="34" charset="-122"/>
                <a:ea typeface="微软雅黑" panose="020B0503020204020204" pitchFamily="34" charset="-122"/>
              </a:rPr>
              <a:t>模型的搭建与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模型搭建</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近邻算法分类器进行模型搭建，代码如下：</a:t>
            </a:r>
            <a:endParaRPr lang="zh-CN" altLang="en-US" sz="2400" dirty="0">
              <a:latin typeface="微软雅黑" panose="020B0503020204020204" pitchFamily="34" charset="-122"/>
              <a:ea typeface="微软雅黑" panose="020B0503020204020204" pitchFamily="34" charset="-122"/>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022" y="3603171"/>
            <a:ext cx="6825955" cy="1186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4868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12.2.4 </a:t>
            </a:r>
            <a:r>
              <a:rPr lang="zh-CN" altLang="en-US" sz="2400" b="1" dirty="0">
                <a:latin typeface="微软雅黑" panose="020B0503020204020204" pitchFamily="34" charset="-122"/>
                <a:ea typeface="微软雅黑" panose="020B0503020204020204" pitchFamily="34" charset="-122"/>
              </a:rPr>
              <a:t>模型的搭建与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模型预测 </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测值和实际值进行</a:t>
            </a:r>
            <a:r>
              <a:rPr lang="zh-CN" altLang="en-US" sz="2400" dirty="0" smtClean="0">
                <a:latin typeface="微软雅黑" panose="020B0503020204020204" pitchFamily="34" charset="-122"/>
                <a:ea typeface="微软雅黑" panose="020B0503020204020204" pitchFamily="34" charset="-122"/>
              </a:rPr>
              <a:t>对比</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041" y="3134632"/>
            <a:ext cx="6599917" cy="1814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325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12.2.4 </a:t>
            </a:r>
            <a:r>
              <a:rPr lang="zh-CN" altLang="en-US" sz="2400" b="1" dirty="0">
                <a:latin typeface="微软雅黑" panose="020B0503020204020204" pitchFamily="34" charset="-122"/>
                <a:ea typeface="微软雅黑" panose="020B0503020204020204" pitchFamily="34" charset="-122"/>
              </a:rPr>
              <a:t>模型的搭建与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模型预测 </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a:t>
            </a:r>
            <a:r>
              <a:rPr lang="zh-CN" altLang="en-US" sz="2400" dirty="0" smtClean="0">
                <a:latin typeface="微软雅黑" panose="020B0503020204020204" pitchFamily="34" charset="-122"/>
                <a:ea typeface="微软雅黑" panose="020B0503020204020204" pitchFamily="34" charset="-122"/>
              </a:rPr>
              <a:t>查看测试</a:t>
            </a:r>
            <a:r>
              <a:rPr lang="zh-CN" altLang="en-US" sz="2400" dirty="0">
                <a:latin typeface="微软雅黑" panose="020B0503020204020204" pitchFamily="34" charset="-122"/>
                <a:ea typeface="微软雅黑" panose="020B0503020204020204" pitchFamily="34" charset="-122"/>
              </a:rPr>
              <a:t>集的预测</a:t>
            </a:r>
            <a:r>
              <a:rPr lang="zh-CN" altLang="en-US" sz="2400" dirty="0" smtClean="0">
                <a:latin typeface="微软雅黑" panose="020B0503020204020204" pitchFamily="34" charset="-122"/>
                <a:ea typeface="微软雅黑" panose="020B0503020204020204" pitchFamily="34" charset="-122"/>
              </a:rPr>
              <a:t>准确度</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619" y="3283857"/>
            <a:ext cx="5592762" cy="1946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33605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2762" y="439226"/>
            <a:ext cx="10546477"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a:t>
            </a:r>
            <a:r>
              <a:rPr lang="en-US" altLang="zh-CN" sz="6000" b="1" dirty="0">
                <a:latin typeface="微软雅黑" panose="020B0503020204020204" pitchFamily="34" charset="-122"/>
                <a:ea typeface="微软雅黑" panose="020B0503020204020204" pitchFamily="34" charset="-122"/>
              </a:rPr>
              <a:t>2.2 </a:t>
            </a:r>
            <a:r>
              <a:rPr lang="zh-CN" altLang="en-US" sz="6000" b="1" dirty="0">
                <a:latin typeface="微软雅黑" panose="020B0503020204020204" pitchFamily="34" charset="-122"/>
                <a:ea typeface="微软雅黑" panose="020B0503020204020204" pitchFamily="34" charset="-122"/>
              </a:rPr>
              <a:t>案例实战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人脸识别</a:t>
            </a:r>
            <a:r>
              <a:rPr lang="zh-CN" altLang="en-US" sz="6000" b="1" dirty="0" smtClean="0">
                <a:latin typeface="微软雅黑" panose="020B0503020204020204" pitchFamily="34" charset="-122"/>
                <a:ea typeface="微软雅黑" panose="020B0503020204020204" pitchFamily="34" charset="-122"/>
              </a:rPr>
              <a:t>模型</a:t>
            </a:r>
            <a:endParaRPr lang="en-US" altLang="zh-CN"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489364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12.2.4 </a:t>
            </a:r>
            <a:r>
              <a:rPr lang="zh-CN" altLang="en-US" sz="2400" b="1" dirty="0">
                <a:latin typeface="微软雅黑" panose="020B0503020204020204" pitchFamily="34" charset="-122"/>
                <a:ea typeface="微软雅黑" panose="020B0503020204020204" pitchFamily="34" charset="-122"/>
              </a:rPr>
              <a:t>模型的搭建与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latin typeface="微软雅黑" panose="020B0503020204020204" pitchFamily="34" charset="-122"/>
                <a:ea typeface="微软雅黑" panose="020B0503020204020204" pitchFamily="34" charset="-122"/>
              </a:rPr>
              <a:t>模型</a:t>
            </a:r>
            <a:r>
              <a:rPr lang="zh-CN" altLang="en-US" sz="2400" b="1" dirty="0">
                <a:latin typeface="微软雅黑" panose="020B0503020204020204" pitchFamily="34" charset="-122"/>
                <a:ea typeface="微软雅黑" panose="020B0503020204020204" pitchFamily="34" charset="-122"/>
              </a:rPr>
              <a:t>对比（数据降维与不降维）</a:t>
            </a:r>
          </a:p>
          <a:p>
            <a:endParaRPr lang="zh-CN" altLang="en-US"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这里还可以比较下数据降维与不降维时的效果对比，不使用数据降维的代码如下所示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准确度为</a:t>
            </a:r>
            <a:r>
              <a:rPr lang="en-US" altLang="zh-CN" sz="2400" dirty="0" smtClean="0">
                <a:latin typeface="微软雅黑" panose="020B0503020204020204" pitchFamily="34" charset="-122"/>
                <a:ea typeface="微软雅黑" panose="020B0503020204020204" pitchFamily="34" charset="-122"/>
              </a:rPr>
              <a:t>0.91</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969" y="3288822"/>
            <a:ext cx="6088062" cy="240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1966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12.3.1 </a:t>
            </a:r>
            <a:r>
              <a:rPr lang="en-US" altLang="zh-CN" sz="2400" b="1" dirty="0" err="1">
                <a:latin typeface="微软雅黑" panose="020B0503020204020204" pitchFamily="34" charset="-122"/>
                <a:ea typeface="微软雅黑" panose="020B0503020204020204" pitchFamily="34" charset="-122"/>
              </a:rPr>
              <a:t>baidu-aip</a:t>
            </a:r>
            <a:r>
              <a:rPr lang="zh-CN" altLang="en-US" sz="2400" b="1" dirty="0">
                <a:latin typeface="微软雅黑" panose="020B0503020204020204" pitchFamily="34" charset="-122"/>
                <a:ea typeface="微软雅黑" panose="020B0503020204020204" pitchFamily="34" charset="-122"/>
              </a:rPr>
              <a:t>库</a:t>
            </a:r>
            <a:r>
              <a:rPr lang="zh-CN" altLang="en-US" sz="2400" b="1" dirty="0" smtClean="0">
                <a:latin typeface="微软雅黑" panose="020B0503020204020204" pitchFamily="34" charset="-122"/>
                <a:ea typeface="微软雅黑" panose="020B0503020204020204" pitchFamily="34" charset="-122"/>
              </a:rPr>
              <a:t>安装</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直接使用</a:t>
            </a:r>
            <a:r>
              <a:rPr lang="en-US" altLang="zh-CN" sz="2400" dirty="0">
                <a:latin typeface="微软雅黑" panose="020B0503020204020204" pitchFamily="34" charset="-122"/>
                <a:ea typeface="微软雅黑" panose="020B0503020204020204" pitchFamily="34" charset="-122"/>
              </a:rPr>
              <a:t>pip</a:t>
            </a:r>
            <a:r>
              <a:rPr lang="zh-CN" altLang="en-US" sz="2400" dirty="0">
                <a:latin typeface="微软雅黑" panose="020B0503020204020204" pitchFamily="34" charset="-122"/>
                <a:ea typeface="微软雅黑" panose="020B0503020204020204" pitchFamily="34" charset="-122"/>
              </a:rPr>
              <a:t>下载</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Win + R</a:t>
            </a:r>
            <a:r>
              <a:rPr lang="zh-CN" altLang="en-US" sz="2400" dirty="0">
                <a:latin typeface="微软雅黑" panose="020B0503020204020204" pitchFamily="34" charset="-122"/>
                <a:ea typeface="微软雅黑" panose="020B0503020204020204" pitchFamily="34" charset="-122"/>
              </a:rPr>
              <a:t>组合键调出运行</a:t>
            </a:r>
            <a:r>
              <a:rPr lang="zh-CN" altLang="en-US" sz="2400" dirty="0" smtClean="0">
                <a:latin typeface="微软雅黑" panose="020B0503020204020204" pitchFamily="34" charset="-122"/>
                <a:ea typeface="微软雅黑" panose="020B0503020204020204" pitchFamily="34" charset="-122"/>
              </a:rPr>
              <a:t>框</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输入</a:t>
            </a:r>
            <a:r>
              <a:rPr lang="en-US" altLang="zh-CN" sz="2400" dirty="0" err="1">
                <a:latin typeface="微软雅黑" panose="020B0503020204020204" pitchFamily="34" charset="-122"/>
                <a:ea typeface="微软雅黑" panose="020B0503020204020204" pitchFamily="34" charset="-122"/>
              </a:rPr>
              <a:t>cmd</a:t>
            </a:r>
            <a:r>
              <a:rPr lang="zh-CN" altLang="en-US" sz="2400" dirty="0">
                <a:latin typeface="微软雅黑" panose="020B0503020204020204" pitchFamily="34" charset="-122"/>
                <a:ea typeface="微软雅黑" panose="020B0503020204020204" pitchFamily="34" charset="-122"/>
              </a:rPr>
              <a:t>后</a:t>
            </a:r>
            <a:r>
              <a:rPr lang="zh-CN" altLang="en-US" sz="2400" dirty="0" smtClean="0">
                <a:latin typeface="微软雅黑" panose="020B0503020204020204" pitchFamily="34" charset="-122"/>
                <a:ea typeface="微软雅黑" panose="020B0503020204020204" pitchFamily="34" charset="-122"/>
              </a:rPr>
              <a:t>回车</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然后</a:t>
            </a:r>
            <a:r>
              <a:rPr lang="zh-CN" altLang="en-US" sz="2400" dirty="0">
                <a:latin typeface="微软雅黑" panose="020B0503020204020204" pitchFamily="34" charset="-122"/>
                <a:ea typeface="微软雅黑" panose="020B0503020204020204" pitchFamily="34" charset="-122"/>
              </a:rPr>
              <a:t>在弹出框中输入</a:t>
            </a:r>
            <a:r>
              <a:rPr lang="en-US" altLang="zh-CN" sz="2400" dirty="0">
                <a:latin typeface="微软雅黑" panose="020B0503020204020204" pitchFamily="34" charset="-122"/>
                <a:ea typeface="微软雅黑" panose="020B0503020204020204" pitchFamily="34" charset="-122"/>
              </a:rPr>
              <a:t>pip install </a:t>
            </a:r>
            <a:r>
              <a:rPr lang="en-US" altLang="zh-CN" sz="2400" dirty="0" err="1" smtClean="0">
                <a:latin typeface="微软雅黑" panose="020B0503020204020204" pitchFamily="34" charset="-122"/>
                <a:ea typeface="微软雅黑" panose="020B0503020204020204" pitchFamily="34" charset="-122"/>
              </a:rPr>
              <a:t>baidu-aip</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按</a:t>
            </a:r>
            <a:r>
              <a:rPr lang="en-US" altLang="zh-CN" sz="2400" dirty="0">
                <a:latin typeface="微软雅黑" panose="020B0503020204020204" pitchFamily="34" charset="-122"/>
                <a:ea typeface="微软雅黑" panose="020B0503020204020204" pitchFamily="34" charset="-122"/>
              </a:rPr>
              <a:t>Enter</a:t>
            </a:r>
            <a:r>
              <a:rPr lang="zh-CN" altLang="en-US" sz="2400" dirty="0">
                <a:latin typeface="微软雅黑" panose="020B0503020204020204" pitchFamily="34" charset="-122"/>
                <a:ea typeface="微软雅黑" panose="020B0503020204020204" pitchFamily="34" charset="-122"/>
              </a:rPr>
              <a:t>回车键的方法来进行</a:t>
            </a:r>
            <a:r>
              <a:rPr lang="zh-CN" altLang="en-US" sz="2400" dirty="0" smtClean="0">
                <a:latin typeface="微软雅黑" panose="020B0503020204020204" pitchFamily="34" charset="-122"/>
                <a:ea typeface="微软雅黑" panose="020B0503020204020204" pitchFamily="34" charset="-122"/>
              </a:rPr>
              <a:t>安装</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如果在</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编辑器中安装</a:t>
            </a:r>
            <a:r>
              <a:rPr lang="zh-CN" altLang="en-US" sz="2400" dirty="0" smtClean="0">
                <a:latin typeface="微软雅黑" panose="020B0503020204020204" pitchFamily="34" charset="-122"/>
                <a:ea typeface="微软雅黑" panose="020B0503020204020204" pitchFamily="34" charset="-122"/>
              </a:rPr>
              <a:t>的话，</a:t>
            </a:r>
            <a:r>
              <a:rPr lang="zh-CN" altLang="en-US" sz="2400" dirty="0">
                <a:latin typeface="微软雅黑" panose="020B0503020204020204" pitchFamily="34" charset="-122"/>
                <a:ea typeface="微软雅黑" panose="020B0503020204020204" pitchFamily="34" charset="-122"/>
              </a:rPr>
              <a:t>只需要在代码框内输入</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3870" y="4716131"/>
            <a:ext cx="3084259" cy="653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8934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在进行正式使用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接口之前，我们得先做一些准备工作：</a:t>
            </a: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进入</a:t>
            </a:r>
            <a:r>
              <a:rPr lang="zh-CN" altLang="en-US" sz="2400" dirty="0">
                <a:latin typeface="微软雅黑" panose="020B0503020204020204" pitchFamily="34" charset="-122"/>
                <a:ea typeface="微软雅黑" panose="020B0503020204020204" pitchFamily="34" charset="-122"/>
              </a:rPr>
              <a:t>百度人脸识别官网（</a:t>
            </a:r>
            <a:r>
              <a:rPr lang="en-US" altLang="zh-CN" sz="2400" dirty="0">
                <a:latin typeface="微软雅黑" panose="020B0503020204020204" pitchFamily="34" charset="-122"/>
                <a:ea typeface="微软雅黑" panose="020B0503020204020204" pitchFamily="34" charset="-122"/>
              </a:rPr>
              <a:t>http://ai.baidu.com/tech/face</a:t>
            </a:r>
            <a:r>
              <a:rPr lang="zh-CN" altLang="en-US" sz="2400" dirty="0">
                <a:latin typeface="微软雅黑" panose="020B0503020204020204" pitchFamily="34" charset="-122"/>
                <a:ea typeface="微软雅黑" panose="020B0503020204020204" pitchFamily="34" charset="-122"/>
              </a:rPr>
              <a:t>），点击页面中间的立即使用，然后在弹出界面中登陆百度账号（没有就注册一个）。</a:t>
            </a:r>
          </a:p>
        </p:txBody>
      </p:sp>
      <p:pic>
        <p:nvPicPr>
          <p:cNvPr id="36866" name="Picture 2" descr="https://uploader.shimo.im/f/W74dmJe52lETmOtX.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714" y="3608135"/>
            <a:ext cx="9231086" cy="309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796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2090057"/>
            <a:ext cx="10842172"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12.1.1 PCA</a:t>
            </a:r>
            <a:r>
              <a:rPr lang="zh-CN" altLang="en-US" sz="2400" b="1" dirty="0">
                <a:latin typeface="微软雅黑" panose="020B0503020204020204" pitchFamily="34" charset="-122"/>
                <a:ea typeface="微软雅黑" panose="020B0503020204020204" pitchFamily="34" charset="-122"/>
              </a:rPr>
              <a:t>主成分分析原理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维空间降维 </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假设在二维坐标系上有一组数据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分别</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A(1, 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B(2, 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C(3, 3)</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的目的就是把这一组二维数据</a:t>
            </a:r>
            <a:r>
              <a:rPr lang="zh-CN" altLang="en-US" sz="2400" dirty="0" smtClean="0">
                <a:latin typeface="微软雅黑" panose="020B0503020204020204" pitchFamily="34" charset="-122"/>
                <a:ea typeface="微软雅黑" panose="020B0503020204020204" pitchFamily="34" charset="-122"/>
              </a:rPr>
              <a:t>转</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换</a:t>
            </a:r>
            <a:r>
              <a:rPr lang="zh-CN" altLang="en-US" sz="2400" dirty="0">
                <a:latin typeface="微软雅黑" panose="020B0503020204020204" pitchFamily="34" charset="-122"/>
                <a:ea typeface="微软雅黑" panose="020B0503020204020204" pitchFamily="34" charset="-122"/>
              </a:rPr>
              <a:t>为一维数据。</a:t>
            </a:r>
            <a:endParaRPr lang="zh-CN" altLang="en-US" sz="2400" dirty="0">
              <a:latin typeface="微软雅黑" panose="020B0503020204020204" pitchFamily="34" charset="-122"/>
              <a:ea typeface="微软雅黑" panose="020B0503020204020204" pitchFamily="34" charset="-122"/>
            </a:endParaRPr>
          </a:p>
        </p:txBody>
      </p:sp>
      <p:pic>
        <p:nvPicPr>
          <p:cNvPr id="1026" name="Picture 2" descr="https://uploader.shimo.im/f/V5bTZ2NpisMg4muA.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404" y="2090057"/>
            <a:ext cx="5001939" cy="435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020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点击</a:t>
            </a:r>
            <a:r>
              <a:rPr lang="zh-CN" altLang="en-US" sz="2400" dirty="0">
                <a:latin typeface="微软雅黑" panose="020B0503020204020204" pitchFamily="34" charset="-122"/>
                <a:ea typeface="微软雅黑" panose="020B0503020204020204" pitchFamily="34" charset="-122"/>
              </a:rPr>
              <a:t>弹出界面中的创建应用</a:t>
            </a:r>
            <a:endParaRPr lang="zh-CN" altLang="en-US" sz="2400" dirty="0">
              <a:latin typeface="微软雅黑" panose="020B0503020204020204" pitchFamily="34" charset="-122"/>
              <a:ea typeface="微软雅黑" panose="020B0503020204020204" pitchFamily="34" charset="-122"/>
            </a:endParaRPr>
          </a:p>
        </p:txBody>
      </p:sp>
      <p:pic>
        <p:nvPicPr>
          <p:cNvPr id="37890" name="Picture 2" descr="https://uploader.shimo.im/f/AnhzlTSayigsfXJS.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b="18972"/>
          <a:stretch/>
        </p:blipFill>
        <p:spPr bwMode="auto">
          <a:xfrm>
            <a:off x="2321038" y="2869472"/>
            <a:ext cx="7564438" cy="352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8375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创建</a:t>
            </a:r>
            <a:r>
              <a:rPr lang="zh-CN" altLang="en-US" sz="2400" dirty="0">
                <a:latin typeface="微软雅黑" panose="020B0503020204020204" pitchFamily="34" charset="-122"/>
                <a:ea typeface="微软雅黑" panose="020B0503020204020204" pitchFamily="34" charset="-122"/>
              </a:rPr>
              <a:t>应用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随意填，填完点击最下方的“立即创建”按钮</a:t>
            </a:r>
            <a:r>
              <a:rPr lang="en-US" altLang="zh-CN" sz="2400" dirty="0" smtClean="0">
                <a:latin typeface="微软雅黑" panose="020B0503020204020204" pitchFamily="34" charset="-122"/>
                <a:ea typeface="微软雅黑" panose="020B0503020204020204" pitchFamily="34" charset="-122"/>
              </a:rPr>
              <a:t>)</a:t>
            </a: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点击</a:t>
            </a:r>
            <a:r>
              <a:rPr lang="zh-CN" altLang="en-US" sz="2400" dirty="0">
                <a:latin typeface="微软雅黑" panose="020B0503020204020204" pitchFamily="34" charset="-122"/>
                <a:ea typeface="微软雅黑" panose="020B0503020204020204" pitchFamily="34" charset="-122"/>
              </a:rPr>
              <a:t>概览中的管理应用</a:t>
            </a:r>
            <a:endParaRPr lang="zh-CN" altLang="en-US" sz="2400" dirty="0">
              <a:latin typeface="微软雅黑" panose="020B0503020204020204" pitchFamily="34" charset="-122"/>
              <a:ea typeface="微软雅黑" panose="020B0503020204020204" pitchFamily="34" charset="-122"/>
            </a:endParaRPr>
          </a:p>
        </p:txBody>
      </p:sp>
      <p:pic>
        <p:nvPicPr>
          <p:cNvPr id="38914" name="Picture 2" descr="https://uploader.shimo.im/f/P2EnKCy1xoMGBqmQ.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416" y="2869472"/>
            <a:ext cx="8219167" cy="365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72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就</a:t>
            </a:r>
            <a:r>
              <a:rPr lang="zh-CN" altLang="en-US" sz="2400" dirty="0">
                <a:latin typeface="微软雅黑" panose="020B0503020204020204" pitchFamily="34" charset="-122"/>
                <a:ea typeface="微软雅黑" panose="020B0503020204020204" pitchFamily="34" charset="-122"/>
              </a:rPr>
              <a:t>能看到</a:t>
            </a:r>
            <a:r>
              <a:rPr lang="en-US" altLang="zh-CN" sz="2400" dirty="0" err="1">
                <a:latin typeface="微软雅黑" panose="020B0503020204020204" pitchFamily="34" charset="-122"/>
                <a:ea typeface="微软雅黑" panose="020B0503020204020204" pitchFamily="34" charset="-122"/>
              </a:rPr>
              <a:t>AppID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API Key</a:t>
            </a:r>
            <a:r>
              <a:rPr lang="zh-CN" altLang="en-US" sz="2400" dirty="0">
                <a:latin typeface="微软雅黑" panose="020B0503020204020204" pitchFamily="34" charset="-122"/>
                <a:ea typeface="微软雅黑" panose="020B0503020204020204" pitchFamily="34" charset="-122"/>
              </a:rPr>
              <a:t>以及</a:t>
            </a:r>
            <a:r>
              <a:rPr lang="en-US" altLang="zh-CN" sz="2400" dirty="0">
                <a:latin typeface="微软雅黑" panose="020B0503020204020204" pitchFamily="34" charset="-122"/>
                <a:ea typeface="微软雅黑" panose="020B0503020204020204" pitchFamily="34" charset="-122"/>
              </a:rPr>
              <a:t>Secret Key</a:t>
            </a:r>
            <a:r>
              <a:rPr lang="zh-CN" altLang="en-US" sz="2400" dirty="0">
                <a:latin typeface="微软雅黑" panose="020B0503020204020204" pitchFamily="34" charset="-122"/>
                <a:ea typeface="微软雅黑" panose="020B0503020204020204" pitchFamily="34" charset="-122"/>
              </a:rPr>
              <a:t>，这些在调用</a:t>
            </a:r>
            <a:r>
              <a:rPr lang="en-US" altLang="zh-CN" sz="2400" dirty="0">
                <a:latin typeface="微软雅黑" panose="020B0503020204020204" pitchFamily="34" charset="-122"/>
                <a:ea typeface="微软雅黑" panose="020B0503020204020204" pitchFamily="34" charset="-122"/>
              </a:rPr>
              <a:t>API</a:t>
            </a:r>
            <a:r>
              <a:rPr lang="zh-CN" altLang="en-US" sz="2400" dirty="0">
                <a:latin typeface="微软雅黑" panose="020B0503020204020204" pitchFamily="34" charset="-122"/>
                <a:ea typeface="微软雅黑" panose="020B0503020204020204" pitchFamily="34" charset="-122"/>
              </a:rPr>
              <a:t>时需要使用的</a:t>
            </a:r>
            <a:endParaRPr lang="zh-CN" altLang="en-US" sz="2400" dirty="0">
              <a:latin typeface="微软雅黑" panose="020B0503020204020204" pitchFamily="34" charset="-122"/>
              <a:ea typeface="微软雅黑" panose="020B0503020204020204" pitchFamily="34" charset="-122"/>
            </a:endParaRPr>
          </a:p>
        </p:txBody>
      </p:sp>
      <p:pic>
        <p:nvPicPr>
          <p:cNvPr id="39938" name="Picture 2" descr="https://uploader.shimo.im/f/2Q0a4kXsVdQJ4Wod.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r="9434"/>
          <a:stretch/>
        </p:blipFill>
        <p:spPr bwMode="auto">
          <a:xfrm>
            <a:off x="385466" y="2855518"/>
            <a:ext cx="11421068" cy="337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43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这边给大家提供一组专门用于测试学习的账号密码：</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29177980"/>
              </p:ext>
            </p:extLst>
          </p:nvPr>
        </p:nvGraphicFramePr>
        <p:xfrm>
          <a:off x="838198" y="3300254"/>
          <a:ext cx="10802258" cy="1767840"/>
        </p:xfrm>
        <a:graphic>
          <a:graphicData uri="http://schemas.openxmlformats.org/drawingml/2006/table">
            <a:tbl>
              <a:tblPr/>
              <a:tblGrid>
                <a:gridCol w="4009573"/>
                <a:gridCol w="6792685"/>
              </a:tblGrid>
              <a:tr h="285750">
                <a:tc gridSpan="2">
                  <a:txBody>
                    <a:bodyPr/>
                    <a:lstStyle/>
                    <a:p>
                      <a:pPr algn="ctr" fontAlgn="t"/>
                      <a:r>
                        <a:rPr lang="zh-CN" altLang="en-US" sz="2400">
                          <a:effectLst/>
                          <a:latin typeface="微软雅黑" panose="020B0503020204020204" pitchFamily="34" charset="-122"/>
                          <a:ea typeface="微软雅黑" panose="020B0503020204020204" pitchFamily="34" charset="-122"/>
                        </a:rPr>
                        <a:t>测试学习账号密码</a:t>
                      </a: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hMerge="1">
                  <a:txBody>
                    <a:bodyPr/>
                    <a:lstStyle/>
                    <a:p>
                      <a:endParaRPr lang="zh-CN" altLang="en-US"/>
                    </a:p>
                  </a:txBody>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AppID</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16994639</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API Key</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L9XnkKQEMnHhB5omF2P8D9OM</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Secret Key</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dirty="0">
                          <a:effectLst/>
                          <a:latin typeface="微软雅黑" panose="020B0503020204020204" pitchFamily="34" charset="-122"/>
                          <a:ea typeface="微软雅黑" panose="020B0503020204020204" pitchFamily="34" charset="-122"/>
                        </a:rPr>
                        <a:t>nnOZDoruZ6AjVglBs6ecvUjFRIAKrn9T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739443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这里我们用吴彦祖的照片为例（众所周知，吴彦祖是个形容词）来看看百度对它的评分：</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dClryJrHTOkKhb9y.jp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689" y="2537456"/>
            <a:ext cx="2773135" cy="4320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71454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如下代码，即可实现图像识别及打分了，代码如下，在自己测试的时候，只要改</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行代码即可，即</a:t>
            </a:r>
            <a:r>
              <a:rPr lang="en-US" altLang="zh-CN" sz="2400" dirty="0">
                <a:latin typeface="微软雅黑" panose="020B0503020204020204" pitchFamily="34" charset="-122"/>
                <a:ea typeface="微软雅黑" panose="020B0503020204020204" pitchFamily="34" charset="-122"/>
              </a:rPr>
              <a:t>5-7</a:t>
            </a:r>
            <a:r>
              <a:rPr lang="zh-CN" altLang="en-US" sz="2400" dirty="0">
                <a:latin typeface="微软雅黑" panose="020B0503020204020204" pitchFamily="34" charset="-122"/>
                <a:ea typeface="微软雅黑" panose="020B0503020204020204" pitchFamily="34" charset="-122"/>
              </a:rPr>
              <a:t>行的账号信息，及第</a:t>
            </a:r>
            <a:r>
              <a:rPr lang="en-US" altLang="zh-CN" sz="2400" dirty="0">
                <a:latin typeface="微软雅黑" panose="020B0503020204020204" pitchFamily="34" charset="-122"/>
                <a:ea typeface="微软雅黑" panose="020B0503020204020204" pitchFamily="34" charset="-122"/>
              </a:rPr>
              <a:t>13</a:t>
            </a:r>
            <a:r>
              <a:rPr lang="zh-CN" altLang="en-US" sz="2400" dirty="0">
                <a:latin typeface="微软雅黑" panose="020B0503020204020204" pitchFamily="34" charset="-122"/>
                <a:ea typeface="微软雅黑" panose="020B0503020204020204" pitchFamily="34" charset="-122"/>
              </a:rPr>
              <a:t>行的图片地址即可。</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096" y="2869470"/>
            <a:ext cx="6693808" cy="3515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00547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303" y="2130808"/>
            <a:ext cx="8219394" cy="453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2748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最终输出结果</a:t>
            </a:r>
            <a:r>
              <a:rPr lang="en-US" altLang="zh-CN" sz="2400" dirty="0">
                <a:latin typeface="微软雅黑" panose="020B0503020204020204" pitchFamily="34" charset="-122"/>
                <a:ea typeface="微软雅黑" panose="020B0503020204020204" pitchFamily="34" charset="-122"/>
              </a:rPr>
              <a:t>result</a:t>
            </a:r>
            <a:r>
              <a:rPr lang="zh-CN" altLang="en-US" sz="2400" dirty="0">
                <a:latin typeface="微软雅黑" panose="020B0503020204020204" pitchFamily="34" charset="-122"/>
                <a:ea typeface="微软雅黑" panose="020B0503020204020204" pitchFamily="34" charset="-122"/>
              </a:rPr>
              <a:t>如下，这里获得的</a:t>
            </a:r>
            <a:r>
              <a:rPr lang="en-US" altLang="zh-CN" sz="2400" dirty="0">
                <a:latin typeface="微软雅黑" panose="020B0503020204020204" pitchFamily="34" charset="-122"/>
                <a:ea typeface="微软雅黑" panose="020B0503020204020204" pitchFamily="34" charset="-122"/>
              </a:rPr>
              <a:t>result</a:t>
            </a:r>
            <a:r>
              <a:rPr lang="zh-CN" altLang="en-US" sz="2400" dirty="0">
                <a:latin typeface="微软雅黑" panose="020B0503020204020204" pitchFamily="34" charset="-122"/>
                <a:ea typeface="微软雅黑" panose="020B0503020204020204" pitchFamily="34" charset="-122"/>
              </a:rPr>
              <a:t>是一个列表和字典互相嵌套的结构：</a:t>
            </a:r>
            <a:endParaRPr lang="en-US" altLang="zh-CN" sz="2400" b="1" dirty="0" smtClean="0">
              <a:latin typeface="微软雅黑" panose="020B0503020204020204" pitchFamily="34" charset="-122"/>
              <a:ea typeface="微软雅黑" panose="020B0503020204020204" pitchFamily="34" charset="-122"/>
            </a:endParaRPr>
          </a:p>
        </p:txBody>
      </p:sp>
      <p:pic>
        <p:nvPicPr>
          <p:cNvPr id="45058" name="Picture 2" descr="https://uploader.shimo.im/f/7zc1M2u2wvcbtiPu.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251880"/>
            <a:ext cx="10248900"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8532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最开始的获得的</a:t>
            </a:r>
            <a:r>
              <a:rPr lang="en-US" altLang="zh-CN" sz="2400" dirty="0">
                <a:latin typeface="微软雅黑" panose="020B0503020204020204" pitchFamily="34" charset="-122"/>
                <a:ea typeface="微软雅黑" panose="020B0503020204020204" pitchFamily="34" charset="-122"/>
              </a:rPr>
              <a:t>result</a:t>
            </a:r>
            <a:r>
              <a:rPr lang="zh-CN" altLang="en-US" sz="2400" dirty="0">
                <a:latin typeface="微软雅黑" panose="020B0503020204020204" pitchFamily="34" charset="-122"/>
                <a:ea typeface="微软雅黑" panose="020B0503020204020204" pitchFamily="34" charset="-122"/>
              </a:rPr>
              <a:t>是一个字典和列表嵌套的内容，如果想要提取其中的内容，就得利用</a:t>
            </a:r>
            <a:r>
              <a:rPr lang="zh-CN" altLang="en-US" sz="2400" b="1" dirty="0">
                <a:latin typeface="微软雅黑" panose="020B0503020204020204" pitchFamily="34" charset="-122"/>
                <a:ea typeface="微软雅黑" panose="020B0503020204020204" pitchFamily="34" charset="-122"/>
              </a:rPr>
              <a:t>字典名</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键名</a:t>
            </a:r>
            <a:r>
              <a:rPr lang="en-US" altLang="zh-CN"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列表名</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序号</a:t>
            </a:r>
            <a:r>
              <a:rPr lang="en-US" altLang="zh-CN"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的方式来进行获取所需的内容。代码如下：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89" y="3391351"/>
            <a:ext cx="6772621" cy="2617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7382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最开始获得的</a:t>
            </a:r>
            <a:r>
              <a:rPr lang="en-US" altLang="zh-CN" sz="2400" dirty="0">
                <a:latin typeface="微软雅黑" panose="020B0503020204020204" pitchFamily="34" charset="-122"/>
                <a:ea typeface="微软雅黑" panose="020B0503020204020204" pitchFamily="34" charset="-122"/>
              </a:rPr>
              <a:t>result</a:t>
            </a:r>
            <a:r>
              <a:rPr lang="zh-CN" altLang="en-US" sz="2400" dirty="0">
                <a:latin typeface="微软雅黑" panose="020B0503020204020204" pitchFamily="34" charset="-122"/>
                <a:ea typeface="微软雅黑" panose="020B0503020204020204" pitchFamily="34" charset="-122"/>
              </a:rPr>
              <a:t>是个大的字典，其中有很多键值对，其中</a:t>
            </a:r>
            <a:r>
              <a:rPr lang="en-US" altLang="zh-CN" sz="2400" dirty="0">
                <a:latin typeface="微软雅黑" panose="020B0503020204020204" pitchFamily="34" charset="-122"/>
                <a:ea typeface="微软雅黑" panose="020B0503020204020204" pitchFamily="34" charset="-122"/>
              </a:rPr>
              <a:t>age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gender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beauty</a:t>
            </a:r>
            <a:r>
              <a:rPr lang="zh-CN" altLang="en-US" sz="2400" dirty="0">
                <a:latin typeface="微软雅黑" panose="020B0503020204020204" pitchFamily="34" charset="-122"/>
                <a:ea typeface="微软雅黑" panose="020B0503020204020204" pitchFamily="34" charset="-122"/>
              </a:rPr>
              <a:t>这些内容都属于</a:t>
            </a:r>
            <a:r>
              <a:rPr lang="en-US" altLang="zh-CN" sz="2400" dirty="0">
                <a:latin typeface="微软雅黑" panose="020B0503020204020204" pitchFamily="34" charset="-122"/>
                <a:ea typeface="微软雅黑" panose="020B0503020204020204" pitchFamily="34" charset="-122"/>
              </a:rPr>
              <a:t>result</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result</a:t>
            </a:r>
            <a:r>
              <a:rPr lang="zh-CN" altLang="en-US" sz="2400" dirty="0">
                <a:latin typeface="微软雅黑" panose="020B0503020204020204" pitchFamily="34" charset="-122"/>
                <a:ea typeface="微软雅黑" panose="020B0503020204020204" pitchFamily="34" charset="-122"/>
              </a:rPr>
              <a:t>键下的值，如下所示，所以最开始要写</a:t>
            </a:r>
            <a:r>
              <a:rPr lang="en-US" altLang="zh-CN" sz="2400" b="1" dirty="0">
                <a:latin typeface="微软雅黑" panose="020B0503020204020204" pitchFamily="34" charset="-122"/>
                <a:ea typeface="微软雅黑" panose="020B0503020204020204" pitchFamily="34" charset="-122"/>
              </a:rPr>
              <a:t>result['result']</a:t>
            </a:r>
            <a:r>
              <a:rPr lang="zh-CN" altLang="en-US" sz="2400" dirty="0">
                <a:latin typeface="微软雅黑" panose="020B0503020204020204" pitchFamily="34" charset="-122"/>
                <a:ea typeface="微软雅黑" panose="020B0503020204020204" pitchFamily="34" charset="-122"/>
              </a:rPr>
              <a:t>来提取该键下的值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我们发现</a:t>
            </a:r>
            <a:r>
              <a:rPr lang="en-US" altLang="zh-CN" sz="2400" dirty="0">
                <a:latin typeface="微软雅黑" panose="020B0503020204020204" pitchFamily="34" charset="-122"/>
                <a:ea typeface="微软雅黑" panose="020B0503020204020204" pitchFamily="34" charset="-122"/>
              </a:rPr>
              <a:t>result['result']</a:t>
            </a:r>
            <a:r>
              <a:rPr lang="zh-CN" altLang="en-US" sz="2400" dirty="0">
                <a:latin typeface="微软雅黑" panose="020B0503020204020204" pitchFamily="34" charset="-122"/>
                <a:ea typeface="微软雅黑" panose="020B0503020204020204" pitchFamily="34" charset="-122"/>
              </a:rPr>
              <a:t>也是一个大的字典，同理，我们提取其中</a:t>
            </a:r>
            <a:r>
              <a:rPr lang="en-US" altLang="zh-CN" sz="2400" dirty="0" err="1">
                <a:latin typeface="微软雅黑" panose="020B0503020204020204" pitchFamily="34" charset="-122"/>
                <a:ea typeface="微软雅黑" panose="020B0503020204020204" pitchFamily="34" charset="-122"/>
              </a:rPr>
              <a:t>face_list</a:t>
            </a:r>
            <a:r>
              <a:rPr lang="zh-CN" altLang="en-US" sz="2400" dirty="0">
                <a:latin typeface="微软雅黑" panose="020B0503020204020204" pitchFamily="34" charset="-122"/>
                <a:ea typeface="微软雅黑" panose="020B0503020204020204" pitchFamily="34" charset="-122"/>
              </a:rPr>
              <a:t>键对应的值，也就写成了</a:t>
            </a:r>
            <a:r>
              <a:rPr lang="en-US" altLang="zh-CN" sz="2400" b="1" dirty="0">
                <a:latin typeface="微软雅黑" panose="020B0503020204020204" pitchFamily="34" charset="-122"/>
                <a:ea typeface="微软雅黑" panose="020B0503020204020204" pitchFamily="34" charset="-122"/>
              </a:rPr>
              <a:t>result['result']['</a:t>
            </a:r>
            <a:r>
              <a:rPr lang="en-US" altLang="zh-CN" sz="2400" b="1" dirty="0" err="1">
                <a:latin typeface="微软雅黑" panose="020B0503020204020204" pitchFamily="34" charset="-122"/>
                <a:ea typeface="微软雅黑" panose="020B0503020204020204" pitchFamily="34" charset="-122"/>
              </a:rPr>
              <a:t>face_list</a:t>
            </a:r>
            <a:r>
              <a:rPr lang="en-US" altLang="zh-CN"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，此时获得的内容为一个</a:t>
            </a:r>
            <a:r>
              <a:rPr lang="zh-CN" altLang="en-US" sz="2400" b="1" dirty="0">
                <a:latin typeface="微软雅黑" panose="020B0503020204020204" pitchFamily="34" charset="-122"/>
                <a:ea typeface="微软雅黑" panose="020B0503020204020204" pitchFamily="34" charset="-122"/>
              </a:rPr>
              <a:t>列表</a:t>
            </a:r>
            <a:r>
              <a:rPr lang="zh-CN" altLang="en-US" sz="2400" dirty="0">
                <a:latin typeface="微软雅黑" panose="020B0503020204020204" pitchFamily="34" charset="-122"/>
                <a:ea typeface="微软雅黑" panose="020B0503020204020204" pitchFamily="34" charset="-122"/>
              </a:rPr>
              <a:t>，如下所示：</a:t>
            </a:r>
            <a:endParaRPr lang="en-US" altLang="zh-CN" sz="2400" b="1" dirty="0" smtClean="0">
              <a:latin typeface="微软雅黑" panose="020B0503020204020204" pitchFamily="34" charset="-122"/>
              <a:ea typeface="微软雅黑" panose="020B0503020204020204" pitchFamily="34" charset="-122"/>
            </a:endParaRPr>
          </a:p>
        </p:txBody>
      </p:sp>
      <p:pic>
        <p:nvPicPr>
          <p:cNvPr id="47106" name="Picture 2" descr="https://uploader.shimo.im/f/ggFeQt4oSS44yxCh.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857" y="4616223"/>
            <a:ext cx="10210800"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469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682171" y="1669143"/>
                <a:ext cx="10842172" cy="238026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12.1.1 PCA</a:t>
                </a:r>
                <a:r>
                  <a:rPr lang="zh-CN" altLang="en-US" sz="2400" b="1" dirty="0">
                    <a:latin typeface="微软雅黑" panose="020B0503020204020204" pitchFamily="34" charset="-122"/>
                    <a:ea typeface="微软雅黑" panose="020B0503020204020204" pitchFamily="34" charset="-122"/>
                  </a:rPr>
                  <a:t>主成分分析原理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维空间降维 </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需要将这组数据从二维降至一维，我们可以将</a:t>
                </a:r>
                <a:r>
                  <a:rPr lang="en-US" altLang="zh-CN" sz="2400" dirty="0">
                    <a:latin typeface="微软雅黑" panose="020B0503020204020204" pitchFamily="34" charset="-122"/>
                    <a:ea typeface="微软雅黑" panose="020B0503020204020204" pitchFamily="34" charset="-122"/>
                  </a:rPr>
                  <a:t>"y = x"</a:t>
                </a:r>
                <a:r>
                  <a:rPr lang="zh-CN" altLang="en-US" sz="2400" dirty="0">
                    <a:latin typeface="微软雅黑" panose="020B0503020204020204" pitchFamily="34" charset="-122"/>
                    <a:ea typeface="微软雅黑" panose="020B0503020204020204" pitchFamily="34" charset="-122"/>
                  </a:rPr>
                  <a:t>这一条直线作为新的坐标轴，在下图右边新的坐标体系中，只有一条横轴</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，而不再具有纵轴了，这样就把原来的二维数据转换为一维数据了，例如点</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1, 1</a:t>
                </a:r>
                <a:r>
                  <a:rPr lang="zh-CN" altLang="en-US" sz="2400" dirty="0">
                    <a:latin typeface="微软雅黑" panose="020B0503020204020204" pitchFamily="34" charset="-122"/>
                    <a:ea typeface="微软雅黑" panose="020B0503020204020204" pitchFamily="34" charset="-122"/>
                  </a:rPr>
                  <a:t>）就变成了</a:t>
                </a:r>
                <a14:m>
                  <m:oMath xmlns:m="http://schemas.openxmlformats.org/officeDocument/2006/math">
                    <m:rad>
                      <m:radPr>
                        <m:degHide m:val="on"/>
                        <m:ctrlPr>
                          <a:rPr lang="en-US" altLang="zh-CN" sz="2400" i="1" dirty="0">
                            <a:latin typeface="Cambria Math"/>
                          </a:rPr>
                        </m:ctrlPr>
                      </m:radPr>
                      <m:deg/>
                      <m:e>
                        <m:r>
                          <a:rPr lang="en-US" altLang="zh-CN" sz="2400" i="1" dirty="0">
                            <a:latin typeface="Cambria Math"/>
                          </a:rPr>
                          <m:t>2</m:t>
                        </m:r>
                      </m:e>
                    </m:rad>
                  </m:oMath>
                </a14:m>
                <a:r>
                  <a:rPr lang="zh-CN" altLang="en-US" sz="2400" dirty="0">
                    <a:latin typeface="微软雅黑" panose="020B0503020204020204" pitchFamily="34" charset="-122"/>
                    <a:ea typeface="微软雅黑" panose="020B0503020204020204" pitchFamily="34" charset="-122"/>
                  </a:rPr>
                  <a:t>这一个一维坐标了，点</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2, 2</a:t>
                </a:r>
                <a:r>
                  <a:rPr lang="zh-CN" altLang="en-US" sz="2400" dirty="0">
                    <a:latin typeface="微软雅黑" panose="020B0503020204020204" pitchFamily="34" charset="-122"/>
                    <a:ea typeface="微软雅黑" panose="020B0503020204020204" pitchFamily="34" charset="-122"/>
                  </a:rPr>
                  <a:t>）就变成了</a:t>
                </a:r>
                <a14:m>
                  <m:oMath xmlns:m="http://schemas.openxmlformats.org/officeDocument/2006/math">
                    <m:r>
                      <a:rPr lang="en-US" altLang="zh-CN" sz="2400" i="1" dirty="0" smtClean="0">
                        <a:latin typeface="Cambria Math"/>
                      </a:rPr>
                      <m:t>2</m:t>
                    </m:r>
                    <m:rad>
                      <m:radPr>
                        <m:degHide m:val="on"/>
                        <m:ctrlPr>
                          <a:rPr lang="en-US" altLang="zh-CN" sz="2400" i="1" dirty="0" smtClean="0">
                            <a:latin typeface="Cambria Math"/>
                          </a:rPr>
                        </m:ctrlPr>
                      </m:radPr>
                      <m:deg/>
                      <m:e>
                        <m:r>
                          <a:rPr lang="en-US" altLang="zh-CN" sz="2400" b="0" i="1" dirty="0" smtClean="0">
                            <a:latin typeface="Cambria Math"/>
                          </a:rPr>
                          <m:t>2</m:t>
                        </m:r>
                      </m:e>
                    </m:rad>
                  </m:oMath>
                </a14:m>
                <a:r>
                  <a:rPr lang="zh-CN" altLang="en-US" sz="2400" dirty="0">
                    <a:latin typeface="微软雅黑" panose="020B0503020204020204" pitchFamily="34" charset="-122"/>
                    <a:ea typeface="微软雅黑" panose="020B0503020204020204" pitchFamily="34" charset="-122"/>
                  </a:rPr>
                  <a:t>这个一维坐标了。</a:t>
                </a:r>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682171" y="1669143"/>
                <a:ext cx="10842172" cy="2380267"/>
              </a:xfrm>
              <a:prstGeom prst="rect">
                <a:avLst/>
              </a:prstGeom>
              <a:blipFill rotWithShape="1">
                <a:blip r:embed="rId2"/>
                <a:stretch>
                  <a:fillRect l="-1069" t="-2051" r="-281" b="-5128"/>
                </a:stretch>
              </a:blipFill>
            </p:spPr>
            <p:txBody>
              <a:bodyPr/>
              <a:lstStyle/>
              <a:p>
                <a:r>
                  <a:rPr lang="zh-CN" altLang="en-US">
                    <a:noFill/>
                  </a:rPr>
                  <a:t> </a:t>
                </a:r>
              </a:p>
            </p:txBody>
          </p:sp>
        </mc:Fallback>
      </mc:AlternateContent>
      <p:pic>
        <p:nvPicPr>
          <p:cNvPr id="2050" name="Picture 2" descr="https://uploader.shimo.im/f/purOrhu5L18mPe0l.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l="3676" t="4698" b="3698"/>
          <a:stretch/>
        </p:blipFill>
        <p:spPr bwMode="auto">
          <a:xfrm>
            <a:off x="5181599" y="4111110"/>
            <a:ext cx="5950858" cy="253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730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138" y="439226"/>
            <a:ext cx="11639725"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12.3 </a:t>
            </a:r>
            <a:r>
              <a:rPr lang="zh-CN" altLang="en-US" sz="4800" b="1" dirty="0">
                <a:latin typeface="微软雅黑" panose="020B0503020204020204" pitchFamily="34" charset="-122"/>
                <a:ea typeface="微软雅黑" panose="020B0503020204020204" pitchFamily="34" charset="-122"/>
              </a:rPr>
              <a:t>补充知识点：人脸识别外部接口调用</a:t>
            </a:r>
            <a:endParaRPr lang="en-US" altLang="zh-CN" sz="48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12.3.2 </a:t>
            </a:r>
            <a:r>
              <a:rPr lang="zh-CN" altLang="en-US" sz="2400" b="1" dirty="0">
                <a:latin typeface="微软雅黑" panose="020B0503020204020204" pitchFamily="34" charset="-122"/>
                <a:ea typeface="微软雅黑" panose="020B0503020204020204" pitchFamily="34" charset="-122"/>
              </a:rPr>
              <a:t>调用接口，进行人脸识别和</a:t>
            </a:r>
            <a:r>
              <a:rPr lang="zh-CN" altLang="en-US" sz="2400" b="1" dirty="0" smtClean="0">
                <a:latin typeface="微软雅黑" panose="020B0503020204020204" pitchFamily="34" charset="-122"/>
                <a:ea typeface="微软雅黑" panose="020B0503020204020204" pitchFamily="34" charset="-122"/>
              </a:rPr>
              <a:t>打分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我们可以将代码更改为：</a:t>
            </a:r>
            <a:endParaRPr lang="en-US" altLang="zh-CN" sz="2400" b="1" dirty="0" smtClean="0">
              <a:latin typeface="微软雅黑" panose="020B0503020204020204" pitchFamily="34" charset="-122"/>
              <a:ea typeface="微软雅黑" panose="020B0503020204020204" pitchFamily="34" charset="-122"/>
            </a:endParaRP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523" y="2500140"/>
            <a:ext cx="6794953" cy="4244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8885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12.1.1 PCA</a:t>
            </a:r>
            <a:r>
              <a:rPr lang="zh-CN" altLang="en-US" sz="2400" b="1" dirty="0">
                <a:latin typeface="微软雅黑" panose="020B0503020204020204" pitchFamily="34" charset="-122"/>
                <a:ea typeface="微软雅黑" panose="020B0503020204020204" pitchFamily="34" charset="-122"/>
              </a:rPr>
              <a:t>主成分分析原理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维空间降维 </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2052" name="Picture 4" descr="https://uploader.shimo.im/f/0EOymLx2VOMrvR53.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624590"/>
            <a:ext cx="1078230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708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682171" y="1669143"/>
                <a:ext cx="10842172" cy="230364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12.1.1 PCA</a:t>
                </a:r>
                <a:r>
                  <a:rPr lang="zh-CN" altLang="en-US" sz="2400" b="1" dirty="0">
                    <a:latin typeface="微软雅黑" panose="020B0503020204020204" pitchFamily="34" charset="-122"/>
                    <a:ea typeface="微软雅黑" panose="020B0503020204020204" pitchFamily="34" charset="-122"/>
                  </a:rPr>
                  <a:t>主成分分析原理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维空间降维 </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在实际进行数据降维前首先需要对特征数据零均值化，即对每个特征维度的数据减去该特征的均值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m:rPr>
                          <m:nor/>
                        </m:rPr>
                        <a:rPr lang="zh-CN" altLang="en-US" sz="2400">
                          <a:latin typeface="Cambria Math" panose="02040503050406030204" pitchFamily="18" charset="0"/>
                        </a:rPr>
                        <m:t>均值</m:t>
                      </m:r>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m:rPr>
                              <m:nor/>
                            </m:rPr>
                            <a:rPr lang="en-US" altLang="zh-CN" sz="2400">
                              <a:latin typeface="Cambria Math" panose="02040503050406030204" pitchFamily="18" charset="0"/>
                              <a:ea typeface="Cambria Math" panose="02040503050406030204" pitchFamily="18" charset="0"/>
                            </a:rPr>
                            <m:t>(1+2+3)</m:t>
                          </m:r>
                        </m:num>
                        <m:den>
                          <m:r>
                            <a:rPr lang="en-US" altLang="zh-CN" sz="2400" b="0" i="1" smtClean="0">
                              <a:latin typeface="Cambria Math" panose="02040503050406030204" pitchFamily="18" charset="0"/>
                              <a:ea typeface="Cambria Math" panose="02040503050406030204" pitchFamily="18" charset="0"/>
                            </a:rPr>
                            <m:t>3</m:t>
                          </m:r>
                        </m:den>
                      </m:f>
                      <m:r>
                        <m:rPr>
                          <m:nor/>
                        </m:rPr>
                        <a:rPr lang="en-US" altLang="zh-CN" sz="2400" b="0" i="0" smtClean="0">
                          <a:latin typeface="Cambria Math" panose="02040503050406030204" pitchFamily="18" charset="0"/>
                          <a:ea typeface="Cambria Math" panose="02040503050406030204" pitchFamily="18" charset="0"/>
                        </a:rPr>
                        <m:t> </m:t>
                      </m:r>
                      <m:r>
                        <m:rPr>
                          <m:nor/>
                        </m:rPr>
                        <a:rPr lang="en-US" altLang="zh-CN" sz="2400">
                          <a:latin typeface="Cambria Math" panose="02040503050406030204" pitchFamily="18" charset="0"/>
                          <a:ea typeface="Cambria Math" panose="02040503050406030204" pitchFamily="18" charset="0"/>
                        </a:rPr>
                        <m:t> = 2</m:t>
                      </m:r>
                    </m:oMath>
                  </m:oMathPara>
                </a14:m>
                <a:endParaRPr lang="zh-CN" altLang="en-US" sz="2400" dirty="0">
                  <a:latin typeface="Cambria Math" panose="02040503050406030204" pitchFamily="18" charset="0"/>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682171" y="1669143"/>
                <a:ext cx="10842172" cy="2303644"/>
              </a:xfrm>
              <a:prstGeom prst="rect">
                <a:avLst/>
              </a:prstGeom>
              <a:blipFill rotWithShape="1">
                <a:blip r:embed="rId2"/>
                <a:stretch>
                  <a:fillRect l="-1069" t="-2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313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682171" y="1669143"/>
            <a:ext cx="10842172"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12.1.1 PCA</a:t>
            </a:r>
            <a:r>
              <a:rPr lang="zh-CN" altLang="en-US" sz="2400" b="1" dirty="0">
                <a:latin typeface="微软雅黑" panose="020B0503020204020204" pitchFamily="34" charset="-122"/>
                <a:ea typeface="微软雅黑" panose="020B0503020204020204" pitchFamily="34" charset="-122"/>
              </a:rPr>
              <a:t>主成分分析原理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维空间降维 </a:t>
            </a:r>
            <a:endParaRPr lang="en-US" altLang="zh-CN" sz="2400" b="1" dirty="0" smtClean="0">
              <a:latin typeface="微软雅黑" panose="020B0503020204020204" pitchFamily="34" charset="-122"/>
              <a:ea typeface="微软雅黑" panose="020B0503020204020204" pitchFamily="34" charset="-122"/>
            </a:endParaRPr>
          </a:p>
        </p:txBody>
      </p:sp>
      <p:pic>
        <p:nvPicPr>
          <p:cNvPr id="4098" name="Picture 2" descr="https://uploader.shimo.im/f/8dpqqgXAD8scB92V.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100" y="2770123"/>
            <a:ext cx="7580314" cy="3798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5" y="439226"/>
            <a:ext cx="5214889" cy="1015663"/>
          </a:xfrm>
          <a:prstGeom prst="rect">
            <a:avLst/>
          </a:prstGeom>
        </p:spPr>
        <p:txBody>
          <a:bodyPr wrap="none">
            <a:spAutoFit/>
          </a:bodyPr>
          <a:lstStyle/>
          <a:p>
            <a:r>
              <a:rPr lang="en-US" altLang="zh-CN" sz="6000" b="1" dirty="0" smtClean="0">
                <a:latin typeface="微软雅黑" panose="020B0503020204020204" pitchFamily="34" charset="-122"/>
                <a:ea typeface="微软雅黑" panose="020B0503020204020204" pitchFamily="34" charset="-122"/>
              </a:rPr>
              <a:t>12.1 </a:t>
            </a:r>
            <a:r>
              <a:rPr lang="zh-CN" altLang="en-US" sz="6000" b="1" dirty="0">
                <a:latin typeface="微软雅黑" panose="020B0503020204020204" pitchFamily="34" charset="-122"/>
                <a:ea typeface="微软雅黑" panose="020B0503020204020204" pitchFamily="34" charset="-122"/>
              </a:rPr>
              <a:t>数据降维</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682171" y="1669143"/>
                <a:ext cx="10842172"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12.1.1 PCA</a:t>
                </a:r>
                <a:r>
                  <a:rPr lang="zh-CN" altLang="en-US" sz="2400" b="1" dirty="0">
                    <a:latin typeface="微软雅黑" panose="020B0503020204020204" pitchFamily="34" charset="-122"/>
                    <a:ea typeface="微软雅黑" panose="020B0503020204020204" pitchFamily="34" charset="-122"/>
                  </a:rPr>
                  <a:t>主成分分析原理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维空间降维 </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对于二维到一维的数据降维，其本质就是在将原始数据零均值化后，寻找下图所示的合适的线性组合系数</a:t>
                </a:r>
                <a:r>
                  <a:rPr lang="en-US" altLang="zh-CN" sz="2400" dirty="0">
                    <a:latin typeface="微软雅黑" panose="020B0503020204020204" pitchFamily="34" charset="-122"/>
                    <a:ea typeface="微软雅黑" panose="020B0503020204020204" pitchFamily="34" charset="-122"/>
                  </a:rPr>
                  <a:t>α</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β</a:t>
                </a:r>
                <a:r>
                  <a:rPr lang="zh-CN" altLang="en-US" sz="2400" dirty="0">
                    <a:latin typeface="微软雅黑" panose="020B0503020204020204" pitchFamily="34" charset="-122"/>
                    <a:ea typeface="微软雅黑" panose="020B0503020204020204" pitchFamily="34" charset="-122"/>
                  </a:rPr>
                  <a:t>，来将二维数据转换为一维数据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𝑥</m:t>
                          </m:r>
                        </m:e>
                        <m:sup>
                          <m:r>
                            <a:rPr lang="en-US" altLang="zh-CN" sz="2400" b="0" i="1" smtClean="0">
                              <a:latin typeface="Cambria Math"/>
                              <a:ea typeface="微软雅黑" panose="020B0503020204020204" pitchFamily="34" charset="-122"/>
                            </a:rPr>
                            <m:t>′</m:t>
                          </m:r>
                        </m:sup>
                      </m:sSup>
                      <m:r>
                        <a:rPr lang="en-US" altLang="zh-CN" sz="2400" b="0" i="1" smtClean="0">
                          <a:latin typeface="Cambria Math"/>
                          <a:ea typeface="微软雅黑" panose="020B0503020204020204" pitchFamily="34" charset="-122"/>
                        </a:rPr>
                        <m:t>=</m:t>
                      </m:r>
                      <m:r>
                        <a:rPr lang="zh-CN" altLang="en-US" sz="2400" b="0" i="1" smtClean="0">
                          <a:latin typeface="Cambria Math"/>
                          <a:ea typeface="微软雅黑" panose="020B0503020204020204" pitchFamily="34" charset="-122"/>
                        </a:rPr>
                        <m:t>𝛼</m:t>
                      </m:r>
                      <m:r>
                        <a:rPr lang="en-US" altLang="zh-CN" sz="2400" b="0" i="1" smtClean="0">
                          <a:latin typeface="Cambria Math"/>
                          <a:ea typeface="微软雅黑" panose="020B0503020204020204" pitchFamily="34" charset="-122"/>
                        </a:rPr>
                        <m:t>𝑋</m:t>
                      </m:r>
                      <m:r>
                        <a:rPr lang="en-US" altLang="zh-CN" sz="2400" b="0" i="1" smtClean="0">
                          <a:latin typeface="Cambria Math"/>
                          <a:ea typeface="微软雅黑" panose="020B0503020204020204" pitchFamily="34" charset="-122"/>
                        </a:rPr>
                        <m:t>+</m:t>
                      </m:r>
                      <m:r>
                        <a:rPr lang="zh-CN" altLang="en-US" sz="2400" b="0" i="1" smtClean="0">
                          <a:latin typeface="Cambria Math"/>
                          <a:ea typeface="微软雅黑" panose="020B0503020204020204" pitchFamily="34" charset="-122"/>
                        </a:rPr>
                        <m:t>𝛽</m:t>
                      </m:r>
                      <m:r>
                        <a:rPr lang="en-US" altLang="zh-CN" sz="2400" b="0" i="1" smtClean="0">
                          <a:latin typeface="Cambria Math"/>
                          <a:ea typeface="微软雅黑" panose="020B0503020204020204" pitchFamily="34" charset="-122"/>
                        </a:rPr>
                        <m:t>𝑌</m:t>
                      </m:r>
                    </m:oMath>
                  </m:oMathPara>
                </a14:m>
                <a:endParaRPr lang="en-US" altLang="zh-CN" sz="2400" b="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682171" y="1669143"/>
                <a:ext cx="10842172" cy="2677656"/>
              </a:xfrm>
              <a:prstGeom prst="rect">
                <a:avLst/>
              </a:prstGeom>
              <a:blipFill rotWithShape="1">
                <a:blip r:embed="rId2"/>
                <a:stretch>
                  <a:fillRect l="-1069" t="-1822" b="-25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389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5067</TotalTime>
  <Words>3223</Words>
  <Application>Microsoft Office PowerPoint</Application>
  <PresentationFormat>自定义</PresentationFormat>
  <Paragraphs>259</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143</cp:revision>
  <dcterms:created xsi:type="dcterms:W3CDTF">2020-01-08T06:45:46Z</dcterms:created>
  <dcterms:modified xsi:type="dcterms:W3CDTF">2020-03-23T08:22:14Z</dcterms:modified>
</cp:coreProperties>
</file>