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5" r:id="rId49"/>
    <p:sldId id="306" r:id="rId50"/>
    <p:sldId id="308" r:id="rId51"/>
    <p:sldId id="309" r:id="rId52"/>
    <p:sldId id="310" r:id="rId53"/>
    <p:sldId id="311" r:id="rId54"/>
    <p:sldId id="312" r:id="rId55"/>
    <p:sldId id="314" r:id="rId56"/>
    <p:sldId id="313" r:id="rId57"/>
    <p:sldId id="315" r:id="rId58"/>
    <p:sldId id="316" r:id="rId59"/>
    <p:sldId id="317" r:id="rId60"/>
    <p:sldId id="318" r:id="rId61"/>
    <p:sldId id="319" r:id="rId62"/>
    <p:sldId id="320" r:id="rId63"/>
    <p:sldId id="321" r:id="rId64"/>
    <p:sldId id="322" r:id="rId65"/>
    <p:sldId id="324" r:id="rId66"/>
    <p:sldId id="325" r:id="rId67"/>
    <p:sldId id="326" r:id="rId68"/>
    <p:sldId id="327" r:id="rId69"/>
    <p:sldId id="328" r:id="rId70"/>
    <p:sldId id="329"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2020/3/25</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2020/3/25</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naftaliharris.com/blog/visualizing-dbscan-clustering/"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使用散点图展示</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算法的聚类结果：</a:t>
            </a:r>
            <a:endParaRPr lang="en-US" altLang="zh-CN" sz="2400" b="1" dirty="0" smtClean="0">
              <a:latin typeface="微软雅黑" panose="020B0503020204020204" pitchFamily="34" charset="-122"/>
              <a:ea typeface="微软雅黑" panose="020B0503020204020204" pitchFamily="34" charset="-122"/>
            </a:endParaRPr>
          </a:p>
        </p:txBody>
      </p:sp>
      <p:pic>
        <p:nvPicPr>
          <p:cNvPr id="6146" name="Picture 2" descr="https://uploader.shimo.im/f/MpxK6MjdGHA7nYY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359" y="2950083"/>
            <a:ext cx="5287282" cy="362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4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值设为</a:t>
            </a:r>
            <a:r>
              <a:rPr lang="en-US" altLang="zh-CN" sz="2400" dirty="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198" y="2950083"/>
            <a:ext cx="8029603" cy="3682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550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散点图如下所示：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8194" name="Picture 2" descr="https://uploader.shimo.im/f/BPd3mYLdPZA2p5ij.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302" y="3066197"/>
            <a:ext cx="4895396" cy="335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72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知识</a:t>
            </a:r>
            <a:r>
              <a:rPr lang="zh-CN" altLang="en-US" sz="2400" b="1" dirty="0" smtClean="0">
                <a:latin typeface="微软雅黑" panose="020B0503020204020204" pitchFamily="34" charset="-122"/>
                <a:ea typeface="微软雅黑" panose="020B0503020204020204" pitchFamily="34" charset="-122"/>
              </a:rPr>
              <a:t>点</a:t>
            </a:r>
            <a:r>
              <a:rPr lang="en-US" altLang="zh-CN" sz="24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因为</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的初始中心点是比较随机的，所以当数据量较大可能会导致最后的分群结果略有不同，如果希望每次运行代码的时候可以让结果都是一样的，可以在模型中传入</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3043" y="4272983"/>
            <a:ext cx="6025913" cy="627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132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案例背景</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银行通常拥有海量的客户，对于不同的客户，银行需要进行不同的营销与工作开展策略，例如对于高收入且风险承受能力强的客户，可以进行重点挖掘业务机会，例如可以给他推销一些收益率高但周期相对较长的理财产品；而对于低收入且风险承受能力较弱的客户，则需要制定不同的营销与工作策略。因此对于银行来说，通常需要将客户进行分群处理，对于不同分群的客户进行不同的处理。</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10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a:t>
            </a:r>
            <a:r>
              <a:rPr lang="zh-CN" altLang="en-US" sz="2400" dirty="0">
                <a:latin typeface="微软雅黑" panose="020B0503020204020204" pitchFamily="34" charset="-122"/>
                <a:ea typeface="微软雅黑" panose="020B0503020204020204" pitchFamily="34" charset="-122"/>
              </a:rPr>
              <a:t>银行客户数据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读取数据和创建散点图代码如下：</a:t>
            </a:r>
            <a:endParaRPr lang="en-US" altLang="zh-CN" sz="2400" b="1"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265" y="3319415"/>
            <a:ext cx="7907469" cy="2587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27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988457"/>
            <a:ext cx="10450286"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a:t>
            </a:r>
            <a:r>
              <a:rPr lang="zh-CN" altLang="en-US" sz="2400" dirty="0">
                <a:latin typeface="微软雅黑" panose="020B0503020204020204" pitchFamily="34" charset="-122"/>
                <a:ea typeface="微软雅黑" panose="020B0503020204020204" pitchFamily="34" charset="-122"/>
              </a:rPr>
              <a:t>银行客户数据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散点图如下所示：</a:t>
            </a:r>
            <a:endParaRPr lang="en-US" altLang="zh-CN" sz="2400" b="1" dirty="0">
              <a:latin typeface="微软雅黑" panose="020B0503020204020204" pitchFamily="34" charset="-122"/>
              <a:ea typeface="微软雅黑" panose="020B0503020204020204" pitchFamily="34" charset="-122"/>
            </a:endParaRPr>
          </a:p>
        </p:txBody>
      </p:sp>
      <p:pic>
        <p:nvPicPr>
          <p:cNvPr id="11266" name="Picture 2" descr="https://uploader.shimo.im/f/kikq0KAlJK8j53EE.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959" y="3042783"/>
            <a:ext cx="5084082" cy="348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30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988457"/>
            <a:ext cx="10450286"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搭建与</a:t>
            </a:r>
            <a:r>
              <a:rPr lang="zh-CN" altLang="en-US" sz="2400" dirty="0" smtClean="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013" y="2588621"/>
            <a:ext cx="7538130" cy="3929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883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988457"/>
            <a:ext cx="10450286"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搭建与</a:t>
            </a:r>
            <a:r>
              <a:rPr lang="zh-CN" altLang="en-US" sz="2400" dirty="0" smtClean="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descr="https://uploader.shimo.im/f/e898KWmbsQ8Caa9U.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959" y="2819454"/>
            <a:ext cx="5592082" cy="383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914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988457"/>
            <a:ext cx="10450286"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银行客户分群</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补充知识点：获取分类结果的均值</a:t>
            </a:r>
          </a:p>
          <a:p>
            <a:r>
              <a:rPr lang="zh-CN" altLang="en-US" sz="2400" dirty="0">
                <a:latin typeface="微软雅黑" panose="020B0503020204020204" pitchFamily="34" charset="-122"/>
                <a:ea typeface="微软雅黑" panose="020B0503020204020204" pitchFamily="34" charset="-122"/>
              </a:rPr>
              <a:t>通过如下</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行代码，我们可以获取各个分类的均值，也即各类客户的平均</a:t>
            </a:r>
            <a:r>
              <a:rPr lang="zh-CN" altLang="en-US" sz="2400" dirty="0" smtClean="0">
                <a:latin typeface="微软雅黑" panose="020B0503020204020204" pitchFamily="34" charset="-122"/>
                <a:ea typeface="微软雅黑" panose="020B0503020204020204" pitchFamily="34" charset="-122"/>
              </a:rPr>
              <a:t>收入</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获取</a:t>
            </a:r>
            <a:r>
              <a:rPr lang="zh-CN" altLang="en-US" sz="2400" dirty="0">
                <a:latin typeface="微软雅黑" panose="020B0503020204020204" pitchFamily="34" charset="-122"/>
                <a:ea typeface="微软雅黑" panose="020B0503020204020204" pitchFamily="34" charset="-122"/>
              </a:rPr>
              <a:t>结果如下：</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787" y="3188786"/>
            <a:ext cx="5266426" cy="1277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421" y="5035445"/>
            <a:ext cx="2763158" cy="1291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5383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7496" y="729512"/>
            <a:ext cx="10617009"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第十三章 数据聚类与分群分析</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13.1 </a:t>
            </a:r>
            <a:r>
              <a:rPr lang="en-US" altLang="zh-CN" b="1" dirty="0" err="1">
                <a:latin typeface="微软雅黑" panose="020B0503020204020204" pitchFamily="34" charset="-122"/>
                <a:ea typeface="微软雅黑" panose="020B0503020204020204" pitchFamily="34" charset="-122"/>
              </a:rPr>
              <a:t>KMeans</a:t>
            </a:r>
            <a:r>
              <a:rPr lang="zh-CN" altLang="en-US" b="1" dirty="0" smtClean="0">
                <a:latin typeface="微软雅黑" panose="020B0503020204020204" pitchFamily="34" charset="-122"/>
                <a:ea typeface="微软雅黑" panose="020B0503020204020204" pitchFamily="34" charset="-122"/>
              </a:rPr>
              <a:t>算法</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13.2 DBSCAN</a:t>
            </a:r>
            <a:r>
              <a:rPr lang="zh-CN" altLang="en-US" b="1" dirty="0" smtClean="0">
                <a:latin typeface="微软雅黑" panose="020B0503020204020204" pitchFamily="34" charset="-122"/>
                <a:ea typeface="微软雅黑" panose="020B0503020204020204" pitchFamily="34" charset="-122"/>
              </a:rPr>
              <a:t>算法</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13.3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新闻聚类分群模型</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988457"/>
            <a:ext cx="10450286" cy="2677656"/>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DBSCAN </a:t>
            </a:r>
            <a:r>
              <a:rPr lang="en-US" altLang="zh-CN" sz="2400" dirty="0">
                <a:latin typeface="微软雅黑" panose="020B0503020204020204" pitchFamily="34" charset="-122"/>
                <a:ea typeface="微软雅黑" panose="020B0503020204020204" pitchFamily="34" charset="-122"/>
              </a:rPr>
              <a:t>(Density-Based Spatial Clustering of Applications with Noise)</a:t>
            </a:r>
            <a:r>
              <a:rPr lang="zh-CN" altLang="en-US" sz="2400" dirty="0">
                <a:latin typeface="微软雅黑" panose="020B0503020204020204" pitchFamily="34" charset="-122"/>
                <a:ea typeface="微软雅黑" panose="020B0503020204020204" pitchFamily="34" charset="-122"/>
              </a:rPr>
              <a:t>是一种以密度为基础的空间聚类算法，可以用密度的概念剔除不属于任意类别的噪声点。该算法将簇定义为密度相连的点的最大集合，将具有足够密度的区域划分为簇，并可以发现任意形状的簇。</a:t>
            </a:r>
          </a:p>
        </p:txBody>
      </p:sp>
    </p:spTree>
    <p:extLst>
      <p:ext uri="{BB962C8B-B14F-4D97-AF65-F5344CB8AC3E}">
        <p14:creationId xmlns:p14="http://schemas.microsoft.com/office/powerpoint/2010/main" val="1646565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32261"/>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13.2.1 DBSCAN</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下面我们以一个简单案例对</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算法的原理进行解释，我们设定画圆半径为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，圆内最小样本点数为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p>
        </p:txBody>
      </p:sp>
      <p:pic>
        <p:nvPicPr>
          <p:cNvPr id="16386" name="Picture 2" descr="https://uploader.shimo.im/f/tqGmR0gpzewt5lr2.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r="24632" b="52632"/>
          <a:stretch/>
        </p:blipFill>
        <p:spPr bwMode="auto">
          <a:xfrm>
            <a:off x="2363455" y="3206975"/>
            <a:ext cx="7465089" cy="3090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91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13.2.1 DBSCAN</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下面我们以一个简单案例对</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算法的原理进行解释，我们设定画圆半径为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，圆内最小样本点数为</a:t>
            </a: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算法终止后如果有样本点仍未分类，则将该样本点视为离群点</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16386" name="Picture 2" descr="https://uploader.shimo.im/f/tqGmR0gpzewt5lr2.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46760"/>
          <a:stretch/>
        </p:blipFill>
        <p:spPr bwMode="auto">
          <a:xfrm>
            <a:off x="1836057" y="3047104"/>
            <a:ext cx="8519886" cy="298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8220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13.2.1 DBSCAN</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介绍完</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算法的步骤后，这里引入一个国外的可视化网站 </a:t>
            </a:r>
            <a:r>
              <a:rPr lang="en-US" altLang="zh-CN" sz="2400" dirty="0">
                <a:latin typeface="微软雅黑" panose="020B0503020204020204" pitchFamily="34" charset="-122"/>
                <a:ea typeface="微软雅黑" panose="020B0503020204020204" pitchFamily="34" charset="-122"/>
                <a:hlinkClick r:id="rId2"/>
              </a:rPr>
              <a:t>https://www.naftaliharris.com/blog/visualizing-dbscan-clustering</a:t>
            </a:r>
            <a:r>
              <a:rPr lang="en-US" altLang="zh-CN" sz="2400" dirty="0" smtClean="0">
                <a:latin typeface="微软雅黑" panose="020B0503020204020204" pitchFamily="34" charset="-122"/>
                <a:ea typeface="微软雅黑" panose="020B0503020204020204" pitchFamily="34" charset="-122"/>
                <a:hlinkClick r:id="rId2"/>
              </a:rPr>
              <a: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，进一步</a:t>
            </a:r>
            <a:r>
              <a:rPr lang="zh-CN" altLang="en-US" sz="2400" dirty="0">
                <a:latin typeface="微软雅黑" panose="020B0503020204020204" pitchFamily="34" charset="-122"/>
                <a:ea typeface="微软雅黑" panose="020B0503020204020204" pitchFamily="34" charset="-122"/>
              </a:rPr>
              <a:t>地阐述</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算法的思想。进入网站后我们</a:t>
            </a:r>
            <a:r>
              <a:rPr lang="zh-CN" altLang="en-US" sz="2400" dirty="0" smtClean="0">
                <a:latin typeface="微软雅黑" panose="020B0503020204020204" pitchFamily="34" charset="-122"/>
                <a:ea typeface="微软雅黑" panose="020B0503020204020204" pitchFamily="34" charset="-122"/>
              </a:rPr>
              <a:t>选择</a:t>
            </a:r>
            <a:r>
              <a:rPr lang="en-US" altLang="zh-CN" sz="2400" dirty="0" smtClean="0">
                <a:latin typeface="微软雅黑" panose="020B0503020204020204" pitchFamily="34" charset="-122"/>
                <a:ea typeface="微软雅黑" panose="020B0503020204020204" pitchFamily="34" charset="-122"/>
              </a:rPr>
              <a:t>“Smiley Face”</a:t>
            </a:r>
            <a:r>
              <a:rPr lang="zh-CN" altLang="en-US" sz="2400" dirty="0" smtClean="0">
                <a:latin typeface="微软雅黑" panose="020B0503020204020204" pitchFamily="34" charset="-122"/>
                <a:ea typeface="微软雅黑" panose="020B0503020204020204" pitchFamily="34" charset="-122"/>
              </a:rPr>
              <a:t>类</a:t>
            </a:r>
            <a:r>
              <a:rPr lang="zh-CN" altLang="en-US" sz="2400" dirty="0">
                <a:latin typeface="微软雅黑" panose="020B0503020204020204" pitchFamily="34" charset="-122"/>
                <a:ea typeface="微软雅黑" panose="020B0503020204020204" pitchFamily="34" charset="-122"/>
              </a:rPr>
              <a:t>的数据，</a:t>
            </a:r>
            <a:r>
              <a:rPr lang="zh-CN" altLang="en-US" sz="2400" dirty="0" smtClean="0">
                <a:latin typeface="微软雅黑" panose="020B0503020204020204" pitchFamily="34" charset="-122"/>
                <a:ea typeface="微软雅黑" panose="020B0503020204020204" pitchFamily="34" charset="-122"/>
              </a:rPr>
              <a:t>参数</a:t>
            </a:r>
            <a:r>
              <a:rPr lang="en-US" altLang="zh-CN" sz="2400" dirty="0" smtClean="0">
                <a:latin typeface="微软雅黑" panose="020B0503020204020204" pitchFamily="34" charset="-122"/>
                <a:ea typeface="微软雅黑" panose="020B0503020204020204" pitchFamily="34" charset="-122"/>
              </a:rPr>
              <a:t>“epsilon”</a:t>
            </a:r>
            <a:r>
              <a:rPr lang="zh-CN" altLang="en-US" sz="2400" dirty="0" smtClean="0">
                <a:latin typeface="微软雅黑" panose="020B0503020204020204" pitchFamily="34" charset="-122"/>
                <a:ea typeface="微软雅黑" panose="020B0503020204020204" pitchFamily="34" charset="-122"/>
              </a:rPr>
              <a:t>代表</a:t>
            </a:r>
            <a:r>
              <a:rPr lang="zh-CN" altLang="en-US" sz="2400" dirty="0">
                <a:latin typeface="微软雅黑" panose="020B0503020204020204" pitchFamily="34" charset="-122"/>
                <a:ea typeface="微软雅黑" panose="020B0503020204020204" pitchFamily="34" charset="-122"/>
              </a:rPr>
              <a:t>画圆半径，</a:t>
            </a:r>
            <a:r>
              <a:rPr lang="zh-CN" altLang="en-US" sz="2400" dirty="0" smtClean="0">
                <a:latin typeface="微软雅黑" panose="020B0503020204020204" pitchFamily="34" charset="-122"/>
                <a:ea typeface="微软雅黑" panose="020B0503020204020204" pitchFamily="34" charset="-122"/>
              </a:rPr>
              <a:t>参数</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minPoints</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代表</a:t>
            </a:r>
            <a:r>
              <a:rPr lang="zh-CN" altLang="en-US" sz="2400" dirty="0">
                <a:latin typeface="微软雅黑" panose="020B0503020204020204" pitchFamily="34" charset="-122"/>
                <a:ea typeface="微软雅黑" panose="020B0503020204020204" pitchFamily="34" charset="-122"/>
              </a:rPr>
              <a:t>圆内的最小样本数，均可自主调节，此处我们分别设置为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。画圆半径越小，圆内最小样本数越大，对于簇的产生越严格，密度要求越高，离群点越</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29858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13.2.1 DBSCAN</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p:txBody>
      </p:sp>
      <p:pic>
        <p:nvPicPr>
          <p:cNvPr id="18434" name="Picture 2" descr="https://uploader.shimo.im/f/Y6Q9cn9XrG03jjN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120" y="2464040"/>
            <a:ext cx="7375757" cy="4393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82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13.2.1 DBSCAN</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点击</a:t>
            </a:r>
            <a:r>
              <a:rPr lang="en-US" altLang="zh-CN" sz="2400" dirty="0">
                <a:latin typeface="微软雅黑" panose="020B0503020204020204" pitchFamily="34" charset="-122"/>
                <a:ea typeface="微软雅黑" panose="020B0503020204020204" pitchFamily="34" charset="-122"/>
              </a:rPr>
              <a:t>"Go!"</a:t>
            </a:r>
            <a:r>
              <a:rPr lang="zh-CN" altLang="en-US" sz="2400" dirty="0">
                <a:latin typeface="微软雅黑" panose="020B0503020204020204" pitchFamily="34" charset="-122"/>
                <a:ea typeface="微软雅黑" panose="020B0503020204020204" pitchFamily="34" charset="-122"/>
              </a:rPr>
              <a:t>后开始演示</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聚类过程，其聚类结果如下：</a:t>
            </a:r>
            <a:endParaRPr lang="en-US" altLang="zh-CN" sz="2400" b="1" dirty="0" smtClean="0">
              <a:latin typeface="微软雅黑" panose="020B0503020204020204" pitchFamily="34" charset="-122"/>
              <a:ea typeface="微软雅黑" panose="020B0503020204020204" pitchFamily="34" charset="-122"/>
            </a:endParaRPr>
          </a:p>
        </p:txBody>
      </p:sp>
      <p:pic>
        <p:nvPicPr>
          <p:cNvPr id="21506" name="Picture 2" descr="https://uploader.shimo.im/f/n9eOjKRRfM0qYG9H.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746" y="2607563"/>
            <a:ext cx="4184197" cy="414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92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13.2.2 DBSCAN</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演示完</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算法的原理之后，我们先看两张</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聚类的对比图片：</a:t>
            </a:r>
            <a:endParaRPr lang="en-US" altLang="zh-CN" sz="2400" b="1" dirty="0" smtClean="0">
              <a:latin typeface="微软雅黑" panose="020B0503020204020204" pitchFamily="34" charset="-122"/>
              <a:ea typeface="微软雅黑" panose="020B0503020204020204" pitchFamily="34" charset="-122"/>
            </a:endParaRPr>
          </a:p>
        </p:txBody>
      </p:sp>
      <p:pic>
        <p:nvPicPr>
          <p:cNvPr id="22530" name="Picture 2" descr="https://uploader.shimo.im/f/j3elJ1Oo4kUncrG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3009899"/>
            <a:ext cx="1072515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003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13.2.2 DBSCAN</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与</a:t>
            </a:r>
            <a:r>
              <a:rPr lang="en-US" altLang="zh-CN" sz="2400" dirty="0" smtClean="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散点图，首先让我们创建原始的散点图：</a:t>
            </a:r>
            <a:endParaRPr lang="en-US" altLang="zh-CN" sz="2400" b="1"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932" y="2677772"/>
            <a:ext cx="8198135" cy="3548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1855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13.2.2 DBSCAN</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原始的散点图：</a:t>
            </a:r>
            <a:endParaRPr lang="en-US" altLang="zh-CN" sz="2400" b="1" dirty="0">
              <a:latin typeface="微软雅黑" panose="020B0503020204020204" pitchFamily="34" charset="-122"/>
              <a:ea typeface="微软雅黑" panose="020B0503020204020204" pitchFamily="34" charset="-122"/>
            </a:endParaRPr>
          </a:p>
        </p:txBody>
      </p:sp>
      <p:pic>
        <p:nvPicPr>
          <p:cNvPr id="25602" name="Picture 2" descr="https://uploader.shimo.im/f/i93TnE2rlTIwbwxq.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758" y="2677771"/>
            <a:ext cx="5998483" cy="407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624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13.2.2 DBSCAN</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创建</a:t>
            </a:r>
            <a:r>
              <a:rPr lang="en-US" altLang="zh-CN" sz="2400" dirty="0" smtClean="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散点图</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245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480" y="2262273"/>
            <a:ext cx="7230663" cy="4377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934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0857" y="2119086"/>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13.1.1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代表类别数量，</a:t>
            </a:r>
            <a:r>
              <a:rPr lang="en-US" altLang="zh-CN" sz="2400" dirty="0">
                <a:latin typeface="微软雅黑" panose="020B0503020204020204" pitchFamily="34" charset="-122"/>
                <a:ea typeface="微软雅黑" panose="020B0503020204020204" pitchFamily="34" charset="-122"/>
              </a:rPr>
              <a:t>Means</a:t>
            </a:r>
            <a:r>
              <a:rPr lang="zh-CN" altLang="en-US" sz="2400" dirty="0">
                <a:latin typeface="微软雅黑" panose="020B0503020204020204" pitchFamily="34" charset="-122"/>
                <a:ea typeface="微软雅黑" panose="020B0503020204020204" pitchFamily="34" charset="-122"/>
              </a:rPr>
              <a:t>代表每个类别内样本的均值，所以</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算法又称为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均值算法。</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算法以距离作为样本间相似度的度量标准，将距离相近的样本分配至同一个类别。样本间距离的计算方式可以是欧氏距离，曼哈顿距离，余弦相似度等，</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算法通常采用欧氏距离来度量各样本间的距离</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9071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13.2.2 DBSCAN</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创建</a:t>
            </a:r>
            <a:r>
              <a:rPr lang="en-US" altLang="zh-CN" sz="2400" dirty="0" smtClean="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散点图</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26626" name="Picture 2" descr="https://uploader.shimo.im/f/BgNckPWhsLkXYDGK.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5444" y="2677772"/>
            <a:ext cx="5621111" cy="381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50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13.2.3 </a:t>
            </a:r>
            <a:r>
              <a:rPr lang="en-US" altLang="zh-CN" sz="2400" b="1" dirty="0" err="1">
                <a:latin typeface="微软雅黑" panose="020B0503020204020204" pitchFamily="34" charset="-122"/>
                <a:ea typeface="微软雅黑" panose="020B0503020204020204" pitchFamily="34" charset="-122"/>
              </a:rPr>
              <a:t>KMeans</a:t>
            </a:r>
            <a:r>
              <a:rPr lang="en-US" altLang="zh-CN" sz="2400" b="1" dirty="0">
                <a:latin typeface="微软雅黑" panose="020B0503020204020204" pitchFamily="34" charset="-122"/>
                <a:ea typeface="微软雅黑" panose="020B0503020204020204" pitchFamily="34" charset="-122"/>
              </a:rPr>
              <a:t> VS </a:t>
            </a:r>
            <a:r>
              <a:rPr lang="en-US" altLang="zh-CN" sz="2400" b="1" dirty="0" smtClean="0">
                <a:latin typeface="微软雅黑" panose="020B0503020204020204" pitchFamily="34" charset="-122"/>
                <a:ea typeface="微软雅黑" panose="020B0503020204020204" pitchFamily="34" charset="-122"/>
              </a:rPr>
              <a:t>DBSCAN</a:t>
            </a:r>
          </a:p>
          <a:p>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KMeans</a:t>
            </a:r>
            <a:r>
              <a:rPr lang="zh-CN" altLang="en-US" sz="2400" dirty="0" smtClean="0">
                <a:latin typeface="微软雅黑" panose="020B0503020204020204" pitchFamily="34" charset="-122"/>
                <a:ea typeface="微软雅黑" panose="020B0503020204020204" pitchFamily="34" charset="-122"/>
              </a:rPr>
              <a:t>散点图：</a:t>
            </a:r>
            <a:endParaRPr lang="en-US" altLang="zh-CN" sz="2400" b="1" dirty="0" smtClean="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493" y="2262272"/>
            <a:ext cx="7475764" cy="4452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131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13.2.3 </a:t>
            </a:r>
            <a:r>
              <a:rPr lang="en-US" altLang="zh-CN" sz="2400" b="1" dirty="0" err="1">
                <a:latin typeface="微软雅黑" panose="020B0503020204020204" pitchFamily="34" charset="-122"/>
                <a:ea typeface="微软雅黑" panose="020B0503020204020204" pitchFamily="34" charset="-122"/>
              </a:rPr>
              <a:t>KMeans</a:t>
            </a:r>
            <a:r>
              <a:rPr lang="en-US" altLang="zh-CN" sz="2400" b="1" dirty="0">
                <a:latin typeface="微软雅黑" panose="020B0503020204020204" pitchFamily="34" charset="-122"/>
                <a:ea typeface="微软雅黑" panose="020B0503020204020204" pitchFamily="34" charset="-122"/>
              </a:rPr>
              <a:t> VS </a:t>
            </a:r>
            <a:r>
              <a:rPr lang="en-US" altLang="zh-CN" sz="2400" b="1" dirty="0" smtClean="0">
                <a:latin typeface="微软雅黑" panose="020B0503020204020204" pitchFamily="34" charset="-122"/>
                <a:ea typeface="微软雅黑" panose="020B0503020204020204" pitchFamily="34" charset="-122"/>
              </a:rPr>
              <a:t>DBSCAN</a:t>
            </a:r>
          </a:p>
          <a:p>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KMeans</a:t>
            </a:r>
            <a:r>
              <a:rPr lang="zh-CN" altLang="en-US" sz="2400" dirty="0" smtClean="0">
                <a:latin typeface="微软雅黑" panose="020B0503020204020204" pitchFamily="34" charset="-122"/>
                <a:ea typeface="微软雅黑" panose="020B0503020204020204" pitchFamily="34" charset="-122"/>
              </a:rPr>
              <a:t>散点图：</a:t>
            </a:r>
            <a:endParaRPr lang="en-US" altLang="zh-CN" sz="2400" b="1" dirty="0" smtClean="0">
              <a:latin typeface="微软雅黑" panose="020B0503020204020204" pitchFamily="34" charset="-122"/>
              <a:ea typeface="微软雅黑" panose="020B0503020204020204" pitchFamily="34" charset="-122"/>
            </a:endParaRPr>
          </a:p>
        </p:txBody>
      </p:sp>
      <p:pic>
        <p:nvPicPr>
          <p:cNvPr id="28674" name="Picture 2" descr="https://uploader.shimo.im/f/X0ijNPNxeIE9AnC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015" y="2677772"/>
            <a:ext cx="5475969" cy="371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16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13.2.3 </a:t>
            </a:r>
            <a:r>
              <a:rPr lang="en-US" altLang="zh-CN" sz="2400" b="1" dirty="0" err="1">
                <a:latin typeface="微软雅黑" panose="020B0503020204020204" pitchFamily="34" charset="-122"/>
                <a:ea typeface="微软雅黑" panose="020B0503020204020204" pitchFamily="34" charset="-122"/>
              </a:rPr>
              <a:t>KMeans</a:t>
            </a:r>
            <a:r>
              <a:rPr lang="en-US" altLang="zh-CN" sz="2400" b="1" dirty="0">
                <a:latin typeface="微软雅黑" panose="020B0503020204020204" pitchFamily="34" charset="-122"/>
                <a:ea typeface="微软雅黑" panose="020B0503020204020204" pitchFamily="34" charset="-122"/>
              </a:rPr>
              <a:t> VS </a:t>
            </a:r>
            <a:r>
              <a:rPr lang="en-US" altLang="zh-CN" sz="2400" b="1" dirty="0" smtClean="0">
                <a:latin typeface="微软雅黑" panose="020B0503020204020204" pitchFamily="34" charset="-122"/>
                <a:ea typeface="微软雅黑" panose="020B0503020204020204" pitchFamily="34" charset="-122"/>
              </a:rPr>
              <a:t>DBSCAN</a:t>
            </a:r>
          </a:p>
          <a:p>
            <a:r>
              <a:rPr lang="zh-CN" altLang="en-US" sz="2400" dirty="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形状类似同心圆的数据，</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算法聚类效果较差，只能机械地将数据分为左右两部分，而无法以外圆内圆的方式进行区分。</a:t>
            </a:r>
            <a:endParaRPr lang="en-US" altLang="zh-CN" sz="2400" b="1" dirty="0" smtClean="0">
              <a:latin typeface="微软雅黑" panose="020B0503020204020204" pitchFamily="34" charset="-122"/>
              <a:ea typeface="微软雅黑" panose="020B0503020204020204" pitchFamily="34" charset="-122"/>
            </a:endParaRPr>
          </a:p>
        </p:txBody>
      </p:sp>
      <p:pic>
        <p:nvPicPr>
          <p:cNvPr id="6" name="Picture 2" descr="https://uploader.shimo.im/f/j3elJ1Oo4kUncrG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2" y="3216597"/>
            <a:ext cx="9223375" cy="330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4110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4537" y="598884"/>
            <a:ext cx="69429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13.2 DBSCAN</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13.2.3 </a:t>
            </a:r>
            <a:r>
              <a:rPr lang="en-US" altLang="zh-CN" sz="2400" b="1" dirty="0" err="1">
                <a:latin typeface="微软雅黑" panose="020B0503020204020204" pitchFamily="34" charset="-122"/>
                <a:ea typeface="微软雅黑" panose="020B0503020204020204" pitchFamily="34" charset="-122"/>
              </a:rPr>
              <a:t>KMeans</a:t>
            </a:r>
            <a:r>
              <a:rPr lang="en-US" altLang="zh-CN" sz="2400" b="1" dirty="0">
                <a:latin typeface="微软雅黑" panose="020B0503020204020204" pitchFamily="34" charset="-122"/>
                <a:ea typeface="微软雅黑" panose="020B0503020204020204" pitchFamily="34" charset="-122"/>
              </a:rPr>
              <a:t> VS </a:t>
            </a:r>
            <a:r>
              <a:rPr lang="en-US" altLang="zh-CN" sz="2400" b="1" dirty="0" smtClean="0">
                <a:latin typeface="微软雅黑" panose="020B0503020204020204" pitchFamily="34" charset="-122"/>
                <a:ea typeface="微软雅黑" panose="020B0503020204020204" pitchFamily="34" charset="-122"/>
              </a:rPr>
              <a:t>DBSCAN</a:t>
            </a:r>
          </a:p>
        </p:txBody>
      </p:sp>
      <p:graphicFrame>
        <p:nvGraphicFramePr>
          <p:cNvPr id="2" name="表格 1"/>
          <p:cNvGraphicFramePr>
            <a:graphicFrameLocks noGrp="1"/>
          </p:cNvGraphicFramePr>
          <p:nvPr>
            <p:extLst>
              <p:ext uri="{D42A27DB-BD31-4B8C-83A1-F6EECF244321}">
                <p14:modId xmlns:p14="http://schemas.microsoft.com/office/powerpoint/2010/main" val="2183608936"/>
              </p:ext>
            </p:extLst>
          </p:nvPr>
        </p:nvGraphicFramePr>
        <p:xfrm>
          <a:off x="738415" y="2471851"/>
          <a:ext cx="10715171" cy="3886200"/>
        </p:xfrm>
        <a:graphic>
          <a:graphicData uri="http://schemas.openxmlformats.org/drawingml/2006/table">
            <a:tbl>
              <a:tblPr>
                <a:tableStyleId>{5940675A-B579-460E-94D1-54222C63F5DA}</a:tableStyleId>
              </a:tblPr>
              <a:tblGrid>
                <a:gridCol w="2282371"/>
                <a:gridCol w="4216400"/>
                <a:gridCol w="4216400"/>
              </a:tblGrid>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算法名称</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优点</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缺点</a:t>
                      </a:r>
                    </a:p>
                  </a:txBody>
                  <a:tcPr marL="0" marR="0" marT="38100" marB="38100" anchor="ctr"/>
                </a:tc>
              </a:tr>
              <a:tr h="285750">
                <a:tc>
                  <a:txBody>
                    <a:bodyPr/>
                    <a:lstStyle/>
                    <a:p>
                      <a:pPr algn="ctr" fontAlgn="ctr"/>
                      <a:r>
                        <a:rPr lang="en-US" sz="2400">
                          <a:effectLst/>
                          <a:latin typeface="微软雅黑" panose="020B0503020204020204" pitchFamily="34" charset="-122"/>
                          <a:ea typeface="微软雅黑" panose="020B0503020204020204" pitchFamily="34" charset="-122"/>
                        </a:rPr>
                        <a:t>KMeans</a:t>
                      </a:r>
                      <a:r>
                        <a:rPr lang="zh-CN" altLang="en-US" sz="2400">
                          <a:effectLst/>
                          <a:latin typeface="微软雅黑" panose="020B0503020204020204" pitchFamily="34" charset="-122"/>
                          <a:ea typeface="微软雅黑" panose="020B0503020204020204" pitchFamily="34" charset="-122"/>
                        </a:rPr>
                        <a:t>算法</a:t>
                      </a:r>
                    </a:p>
                  </a:txBody>
                  <a:tcPr marL="0" marR="0" marT="38100" marB="38100" anchor="ctr"/>
                </a:tc>
                <a:tc>
                  <a:txBody>
                    <a:bodyPr/>
                    <a:lstStyle/>
                    <a:p>
                      <a:pPr fontAlgn="ct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适用于常规数据集</a:t>
                      </a:r>
                    </a:p>
                    <a:p>
                      <a:pPr fontAlgn="ctr"/>
                      <a:r>
                        <a:rPr lang="en-US" altLang="zh-CN" sz="2400" dirty="0">
                          <a:effectLst/>
                          <a:latin typeface="微软雅黑" panose="020B0503020204020204" pitchFamily="34" charset="-122"/>
                          <a:ea typeface="微软雅黑" panose="020B0503020204020204" pitchFamily="34" charset="-122"/>
                        </a:rPr>
                        <a:t>2.</a:t>
                      </a:r>
                      <a:r>
                        <a:rPr lang="zh-CN" altLang="en-US" sz="2400" dirty="0">
                          <a:effectLst/>
                          <a:latin typeface="微软雅黑" panose="020B0503020204020204" pitchFamily="34" charset="-122"/>
                          <a:ea typeface="微软雅黑" panose="020B0503020204020204" pitchFamily="34" charset="-122"/>
                        </a:rPr>
                        <a:t>适用于高维数据的聚类</a:t>
                      </a:r>
                    </a:p>
                    <a:p>
                      <a:pPr fontAlgn="ctr"/>
                      <a:r>
                        <a:rPr lang="en-US" altLang="zh-CN" sz="2400" dirty="0">
                          <a:effectLst/>
                          <a:latin typeface="微软雅黑" panose="020B0503020204020204" pitchFamily="34" charset="-122"/>
                          <a:ea typeface="微软雅黑" panose="020B0503020204020204" pitchFamily="34" charset="-122"/>
                        </a:rPr>
                        <a:t>3.</a:t>
                      </a:r>
                      <a:r>
                        <a:rPr lang="zh-CN" altLang="en-US" sz="2400" dirty="0">
                          <a:effectLst/>
                          <a:latin typeface="微软雅黑" panose="020B0503020204020204" pitchFamily="34" charset="-122"/>
                          <a:ea typeface="微软雅黑" panose="020B0503020204020204" pitchFamily="34" charset="-122"/>
                        </a:rPr>
                        <a:t>适用于密度会发生变化的数据的聚类</a:t>
                      </a:r>
                    </a:p>
                  </a:txBody>
                  <a:tcPr marL="0" marR="0" marT="38100" marB="38100" anchor="ctr"/>
                </a:tc>
                <a:tc>
                  <a:txBody>
                    <a:bodyPr/>
                    <a:lstStyle/>
                    <a:p>
                      <a:pP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需要事先确定</a:t>
                      </a:r>
                      <a:r>
                        <a:rPr lang="en-US" altLang="zh-CN" sz="2400">
                          <a:effectLst/>
                          <a:latin typeface="微软雅黑" panose="020B0503020204020204" pitchFamily="34" charset="-122"/>
                          <a:ea typeface="微软雅黑" panose="020B0503020204020204" pitchFamily="34" charset="-122"/>
                        </a:rPr>
                        <a:t>K</a:t>
                      </a:r>
                      <a:r>
                        <a:rPr lang="zh-CN" altLang="en-US" sz="2400">
                          <a:effectLst/>
                          <a:latin typeface="微软雅黑" panose="020B0503020204020204" pitchFamily="34" charset="-122"/>
                          <a:ea typeface="微软雅黑" panose="020B0503020204020204" pitchFamily="34" charset="-122"/>
                        </a:rPr>
                        <a:t>值，即将数据聚为几类</a:t>
                      </a:r>
                    </a:p>
                    <a:p>
                      <a:pP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起始点的选择会在较大的程度上影响聚类结果</a:t>
                      </a:r>
                    </a:p>
                    <a:p>
                      <a:pPr fontAlgn="ct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难以发现任意形状的簇</a:t>
                      </a:r>
                    </a:p>
                  </a:txBody>
                  <a:tcPr marL="0" marR="0" marT="38100" marB="38100" anchor="ctr"/>
                </a:tc>
              </a:tr>
              <a:tr h="285750">
                <a:tc>
                  <a:txBody>
                    <a:bodyPr/>
                    <a:lstStyle/>
                    <a:p>
                      <a:pPr algn="ctr" fontAlgn="ctr"/>
                      <a:r>
                        <a:rPr lang="en-US" sz="2400">
                          <a:effectLst/>
                          <a:latin typeface="微软雅黑" panose="020B0503020204020204" pitchFamily="34" charset="-122"/>
                          <a:ea typeface="微软雅黑" panose="020B0503020204020204" pitchFamily="34" charset="-122"/>
                        </a:rPr>
                        <a:t>DBSCAN</a:t>
                      </a:r>
                      <a:r>
                        <a:rPr lang="zh-CN" altLang="en-US" sz="2400">
                          <a:effectLst/>
                          <a:latin typeface="微软雅黑" panose="020B0503020204020204" pitchFamily="34" charset="-122"/>
                          <a:ea typeface="微软雅黑" panose="020B0503020204020204" pitchFamily="34" charset="-122"/>
                        </a:rPr>
                        <a:t>算法</a:t>
                      </a:r>
                    </a:p>
                  </a:txBody>
                  <a:tcPr marL="0" marR="0" marT="38100" marB="38100" anchor="ctr"/>
                </a:tc>
                <a:tc>
                  <a:txBody>
                    <a:bodyPr/>
                    <a:lstStyle/>
                    <a:p>
                      <a:pPr fontAlgn="ct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不需要事先确定</a:t>
                      </a:r>
                      <a:r>
                        <a:rPr lang="en-US" altLang="zh-CN" sz="2400" dirty="0">
                          <a:effectLst/>
                          <a:latin typeface="微软雅黑" panose="020B0503020204020204" pitchFamily="34" charset="-122"/>
                          <a:ea typeface="微软雅黑" panose="020B0503020204020204" pitchFamily="34" charset="-122"/>
                        </a:rPr>
                        <a:t>K</a:t>
                      </a:r>
                      <a:r>
                        <a:rPr lang="zh-CN" altLang="en-US" sz="2400" dirty="0">
                          <a:effectLst/>
                          <a:latin typeface="微软雅黑" panose="020B0503020204020204" pitchFamily="34" charset="-122"/>
                          <a:ea typeface="微软雅黑" panose="020B0503020204020204" pitchFamily="34" charset="-122"/>
                        </a:rPr>
                        <a:t>值</a:t>
                      </a:r>
                    </a:p>
                    <a:p>
                      <a:pPr fontAlgn="ctr"/>
                      <a:r>
                        <a:rPr lang="en-US" altLang="zh-CN" sz="2400" dirty="0">
                          <a:effectLst/>
                          <a:latin typeface="微软雅黑" panose="020B0503020204020204" pitchFamily="34" charset="-122"/>
                          <a:ea typeface="微软雅黑" panose="020B0503020204020204" pitchFamily="34" charset="-122"/>
                        </a:rPr>
                        <a:t>2.</a:t>
                      </a:r>
                      <a:r>
                        <a:rPr lang="zh-CN" altLang="en-US" sz="2400" dirty="0">
                          <a:effectLst/>
                          <a:latin typeface="微软雅黑" panose="020B0503020204020204" pitchFamily="34" charset="-122"/>
                          <a:ea typeface="微软雅黑" panose="020B0503020204020204" pitchFamily="34" charset="-122"/>
                        </a:rPr>
                        <a:t>可以发现任意形状的簇</a:t>
                      </a:r>
                    </a:p>
                    <a:p>
                      <a:pPr fontAlgn="ctr"/>
                      <a:r>
                        <a:rPr lang="en-US" altLang="zh-CN" sz="2400" dirty="0">
                          <a:effectLst/>
                          <a:latin typeface="微软雅黑" panose="020B0503020204020204" pitchFamily="34" charset="-122"/>
                          <a:ea typeface="微软雅黑" panose="020B0503020204020204" pitchFamily="34" charset="-122"/>
                        </a:rPr>
                        <a:t>3.</a:t>
                      </a:r>
                      <a:r>
                        <a:rPr lang="zh-CN" altLang="en-US" sz="2400" dirty="0">
                          <a:effectLst/>
                          <a:latin typeface="微软雅黑" panose="020B0503020204020204" pitchFamily="34" charset="-122"/>
                          <a:ea typeface="微软雅黑" panose="020B0503020204020204" pitchFamily="34" charset="-122"/>
                        </a:rPr>
                        <a:t>可以识别出噪声点也即离群点</a:t>
                      </a:r>
                    </a:p>
                    <a:p>
                      <a:pPr fontAlgn="ctr"/>
                      <a:r>
                        <a:rPr lang="en-US" altLang="zh-CN" sz="2400" dirty="0">
                          <a:effectLst/>
                          <a:latin typeface="微软雅黑" panose="020B0503020204020204" pitchFamily="34" charset="-122"/>
                          <a:ea typeface="微软雅黑" panose="020B0503020204020204" pitchFamily="34" charset="-122"/>
                        </a:rPr>
                        <a:t>4.</a:t>
                      </a:r>
                      <a:r>
                        <a:rPr lang="zh-CN" altLang="en-US" sz="2400" dirty="0">
                          <a:effectLst/>
                          <a:latin typeface="微软雅黑" panose="020B0503020204020204" pitchFamily="34" charset="-122"/>
                          <a:ea typeface="微软雅黑" panose="020B0503020204020204" pitchFamily="34" charset="-122"/>
                        </a:rPr>
                        <a:t>起始点的选择不影响聚类结果</a:t>
                      </a:r>
                    </a:p>
                  </a:txBody>
                  <a:tcPr marL="0" marR="0" marT="38100" marB="38100" anchor="ctr"/>
                </a:tc>
                <a:tc>
                  <a:txBody>
                    <a:bodyPr/>
                    <a:lstStyle/>
                    <a:p>
                      <a:pPr fontAlgn="ct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不适用于高维数据的聚类</a:t>
                      </a:r>
                    </a:p>
                    <a:p>
                      <a:pPr fontAlgn="ctr"/>
                      <a:r>
                        <a:rPr lang="en-US" altLang="zh-CN" sz="2400" dirty="0">
                          <a:effectLst/>
                          <a:latin typeface="微软雅黑" panose="020B0503020204020204" pitchFamily="34" charset="-122"/>
                          <a:ea typeface="微软雅黑" panose="020B0503020204020204" pitchFamily="34" charset="-122"/>
                        </a:rPr>
                        <a:t>2.</a:t>
                      </a:r>
                      <a:r>
                        <a:rPr lang="zh-CN" altLang="en-US" sz="2400" dirty="0">
                          <a:effectLst/>
                          <a:latin typeface="微软雅黑" panose="020B0503020204020204" pitchFamily="34" charset="-122"/>
                          <a:ea typeface="微软雅黑" panose="020B0503020204020204" pitchFamily="34" charset="-122"/>
                        </a:rPr>
                        <a:t>不适用于密度会发生变化的数据的聚类</a:t>
                      </a:r>
                    </a:p>
                    <a:p>
                      <a:pPr fontAlgn="ctr"/>
                      <a:r>
                        <a:rPr lang="en-US" altLang="zh-CN" sz="2400" dirty="0">
                          <a:effectLst/>
                          <a:latin typeface="微软雅黑" panose="020B0503020204020204" pitchFamily="34" charset="-122"/>
                          <a:ea typeface="微软雅黑" panose="020B0503020204020204" pitchFamily="34" charset="-122"/>
                        </a:rPr>
                        <a:t>3.</a:t>
                      </a:r>
                      <a:r>
                        <a:rPr lang="zh-CN" altLang="en-US" sz="2400" dirty="0">
                          <a:effectLst/>
                          <a:latin typeface="微软雅黑" panose="020B0503020204020204" pitchFamily="34" charset="-122"/>
                          <a:ea typeface="微软雅黑" panose="020B0503020204020204" pitchFamily="34" charset="-122"/>
                        </a:rPr>
                        <a:t>参数难以确定最优值</a:t>
                      </a:r>
                    </a:p>
                  </a:txBody>
                  <a:tcPr marL="0" marR="0" marT="38100" marB="38100" anchor="ctr"/>
                </a:tc>
              </a:tr>
            </a:tbl>
          </a:graphicData>
        </a:graphic>
      </p:graphicFrame>
    </p:spTree>
    <p:extLst>
      <p:ext uri="{BB962C8B-B14F-4D97-AF65-F5344CB8AC3E}">
        <p14:creationId xmlns:p14="http://schemas.microsoft.com/office/powerpoint/2010/main" val="1735442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13.3.1 </a:t>
            </a:r>
            <a:r>
              <a:rPr lang="zh-CN" altLang="en-US" sz="2400" b="1" dirty="0">
                <a:latin typeface="微软雅黑" panose="020B0503020204020204" pitchFamily="34" charset="-122"/>
                <a:ea typeface="微软雅黑" panose="020B0503020204020204" pitchFamily="34" charset="-122"/>
              </a:rPr>
              <a:t>案例背景</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新闻</a:t>
            </a:r>
            <a:r>
              <a:rPr lang="zh-CN" altLang="en-US" sz="2400" dirty="0">
                <a:latin typeface="微软雅黑" panose="020B0503020204020204" pitchFamily="34" charset="-122"/>
                <a:ea typeface="微软雅黑" panose="020B0503020204020204" pitchFamily="34" charset="-122"/>
              </a:rPr>
              <a:t>种类繁复多样，可以分为军事，政治，娱乐，财经，体育，科技，历史等等题材，我们需要将每条新闻划分成合适的类别，匹配到正确的版面，以便读者阅读，因此新闻的聚类分群显得十分重要。</a:t>
            </a:r>
          </a:p>
        </p:txBody>
      </p:sp>
      <p:sp>
        <p:nvSpPr>
          <p:cNvPr id="6" name="矩形 5"/>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587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读取数据</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用来展示前五行数据。运行结果如下图所示：</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308" y="2387486"/>
            <a:ext cx="3642941" cy="1154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8" name="Picture 4" descr="https://uploader.shimo.im/f/CPVWn6Kb2DMmKcs4.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485" y="4300243"/>
            <a:ext cx="7141029" cy="213196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05570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中文</a:t>
            </a:r>
            <a:r>
              <a:rPr lang="zh-CN" altLang="en-US" sz="2400" b="1" dirty="0">
                <a:latin typeface="微软雅黑" panose="020B0503020204020204" pitchFamily="34" charset="-122"/>
                <a:ea typeface="微软雅黑" panose="020B0503020204020204" pitchFamily="34" charset="-122"/>
              </a:rPr>
              <a:t>分词</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本节中的新闻标题文本，而</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是不能直接处理这种文本数据的，我们需要将其进行数值</a:t>
            </a:r>
            <a:r>
              <a:rPr lang="zh-CN" altLang="en-US" sz="2400" dirty="0" smtClean="0">
                <a:latin typeface="微软雅黑" panose="020B0503020204020204" pitchFamily="34" charset="-122"/>
                <a:ea typeface="微软雅黑" panose="020B0503020204020204" pitchFamily="34" charset="-122"/>
              </a:rPr>
              <a:t>转换。需要</a:t>
            </a:r>
            <a:r>
              <a:rPr lang="zh-CN" altLang="en-US" sz="2400" dirty="0">
                <a:latin typeface="微软雅黑" panose="020B0503020204020204" pitchFamily="34" charset="-122"/>
                <a:ea typeface="微软雅黑" panose="020B0503020204020204" pitchFamily="34" charset="-122"/>
              </a:rPr>
              <a:t>利用到的两个核心技术为：</a:t>
            </a:r>
            <a:r>
              <a:rPr lang="zh-CN" altLang="en-US" sz="2400" b="1" dirty="0">
                <a:latin typeface="微软雅黑" panose="020B0503020204020204" pitchFamily="34" charset="-122"/>
                <a:ea typeface="微软雅黑" panose="020B0503020204020204" pitchFamily="34" charset="-122"/>
              </a:rPr>
              <a:t>中文分词</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文本向量化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中文</a:t>
            </a:r>
            <a:r>
              <a:rPr lang="zh-CN" altLang="en-US" sz="2400" dirty="0" smtClean="0">
                <a:latin typeface="微软雅黑" panose="020B0503020204020204" pitchFamily="34" charset="-122"/>
                <a:ea typeface="微软雅黑" panose="020B0503020204020204" pitchFamily="34" charset="-122"/>
              </a:rPr>
              <a:t>分词：所谓</a:t>
            </a:r>
            <a:r>
              <a:rPr lang="zh-CN" altLang="en-US" sz="2400" dirty="0">
                <a:latin typeface="微软雅黑" panose="020B0503020204020204" pitchFamily="34" charset="-122"/>
                <a:ea typeface="微软雅黑" panose="020B0503020204020204" pitchFamily="34" charset="-122"/>
              </a:rPr>
              <a:t>中文分词就是将一句话拆分成一些词语，例如“我爱北京天安门”就可以拆分成“我”、“爱”、“北京”、“天安门”。中文分词后就可以进行文本向量化，搭建词频矩阵从而将文字转为数字</a:t>
            </a:r>
            <a:r>
              <a:rPr lang="zh-CN" altLang="en-US" sz="2400" dirty="0" smtClean="0">
                <a:latin typeface="微软雅黑" panose="020B0503020204020204" pitchFamily="34" charset="-122"/>
                <a:ea typeface="微软雅黑" panose="020B0503020204020204" pitchFamily="34" charset="-122"/>
              </a:rPr>
              <a:t>了。</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有专门处理中文分词的库：</a:t>
            </a:r>
            <a:r>
              <a:rPr lang="en-US" altLang="zh-CN" sz="2400" dirty="0" err="1">
                <a:latin typeface="微软雅黑" panose="020B0503020204020204" pitchFamily="34" charset="-122"/>
                <a:ea typeface="微软雅黑" panose="020B0503020204020204" pitchFamily="34" charset="-122"/>
              </a:rPr>
              <a:t>jieba</a:t>
            </a:r>
            <a:r>
              <a:rPr lang="zh-CN" altLang="en-US" sz="2400" dirty="0">
                <a:latin typeface="微软雅黑" panose="020B0503020204020204" pitchFamily="34" charset="-122"/>
                <a:ea typeface="微软雅黑" panose="020B0503020204020204" pitchFamily="34" charset="-122"/>
              </a:rPr>
              <a:t>库，这里主要讲解下</a:t>
            </a:r>
            <a:r>
              <a:rPr lang="en-US" altLang="zh-CN" sz="2400" dirty="0" err="1">
                <a:latin typeface="微软雅黑" panose="020B0503020204020204" pitchFamily="34" charset="-122"/>
                <a:ea typeface="微软雅黑" panose="020B0503020204020204" pitchFamily="34" charset="-122"/>
              </a:rPr>
              <a:t>jieba</a:t>
            </a:r>
            <a:r>
              <a:rPr lang="zh-CN" altLang="en-US" sz="2400" dirty="0">
                <a:latin typeface="微软雅黑" panose="020B0503020204020204" pitchFamily="34" charset="-122"/>
                <a:ea typeface="微软雅黑" panose="020B0503020204020204" pitchFamily="34" charset="-122"/>
              </a:rPr>
              <a:t>库的核心知识</a:t>
            </a:r>
            <a:r>
              <a:rPr lang="zh-CN" altLang="en-US" sz="2400" dirty="0" smtClean="0">
                <a:latin typeface="微软雅黑" panose="020B0503020204020204" pitchFamily="34" charset="-122"/>
                <a:ea typeface="微软雅黑" panose="020B0503020204020204" pitchFamily="34" charset="-122"/>
              </a:rPr>
              <a:t>点。</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37708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中文</a:t>
            </a:r>
            <a:r>
              <a:rPr lang="zh-CN" altLang="en-US" sz="2400" b="1" dirty="0">
                <a:latin typeface="微软雅黑" panose="020B0503020204020204" pitchFamily="34" charset="-122"/>
                <a:ea typeface="微软雅黑" panose="020B0503020204020204" pitchFamily="34" charset="-122"/>
              </a:rPr>
              <a:t>分词</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首先</a:t>
            </a:r>
            <a:r>
              <a:rPr lang="zh-CN" altLang="en-US" sz="2400" dirty="0">
                <a:latin typeface="微软雅黑" panose="020B0503020204020204" pitchFamily="34" charset="-122"/>
                <a:ea typeface="微软雅黑" panose="020B0503020204020204" pitchFamily="34" charset="-122"/>
              </a:rPr>
              <a:t>通过如下代码简单显示下</a:t>
            </a:r>
            <a:r>
              <a:rPr lang="en-US" altLang="zh-CN" sz="2400" dirty="0" err="1">
                <a:latin typeface="微软雅黑" panose="020B0503020204020204" pitchFamily="34" charset="-122"/>
                <a:ea typeface="微软雅黑" panose="020B0503020204020204" pitchFamily="34" charset="-122"/>
              </a:rPr>
              <a:t>jieba</a:t>
            </a:r>
            <a:r>
              <a:rPr lang="zh-CN" altLang="en-US" sz="2400" dirty="0">
                <a:latin typeface="微软雅黑" panose="020B0503020204020204" pitchFamily="34" charset="-122"/>
                <a:ea typeface="微软雅黑" panose="020B0503020204020204" pitchFamily="34" charset="-122"/>
              </a:rPr>
              <a:t>库在中文分词方面的使用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打印分词后的</a:t>
            </a:r>
            <a:r>
              <a:rPr lang="zh-CN" altLang="en-US" sz="2400" dirty="0" smtClean="0">
                <a:latin typeface="微软雅黑" panose="020B0503020204020204" pitchFamily="34" charset="-122"/>
                <a:ea typeface="微软雅黑" panose="020B0503020204020204" pitchFamily="34" charset="-122"/>
              </a:rPr>
              <a:t>结果如下</a:t>
            </a:r>
            <a:r>
              <a:rPr lang="zh-CN" altLang="en-US" sz="2400" dirty="0">
                <a:latin typeface="微软雅黑" panose="020B0503020204020204" pitchFamily="34" charset="-122"/>
                <a:ea typeface="微软雅黑" panose="020B0503020204020204" pitchFamily="34" charset="-122"/>
              </a:rPr>
              <a:t>所示：</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25" y="3047104"/>
            <a:ext cx="3714750" cy="1415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8786" y="4893762"/>
            <a:ext cx="1223986" cy="1776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7919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中文</a:t>
            </a:r>
            <a:r>
              <a:rPr lang="zh-CN" altLang="en-US" sz="2400" b="1" dirty="0">
                <a:latin typeface="微软雅黑" panose="020B0503020204020204" pitchFamily="34" charset="-122"/>
                <a:ea typeface="微软雅黑" panose="020B0503020204020204" pitchFamily="34" charset="-122"/>
              </a:rPr>
              <a:t>分词</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这里先来将第一条新闻标题进行分词，代码如下：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结果如下所示：</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605" y="3050495"/>
            <a:ext cx="4754789" cy="1608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330" y="5263095"/>
            <a:ext cx="5367338" cy="73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8253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70857" y="2119086"/>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13.1.1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算法的核心思想是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对</a:t>
            </a:r>
            <a:r>
              <a:rPr lang="zh-CN" altLang="en-US" sz="2400" dirty="0">
                <a:latin typeface="微软雅黑" panose="020B0503020204020204" pitchFamily="34" charset="-122"/>
                <a:ea typeface="微软雅黑" panose="020B0503020204020204" pitchFamily="34" charset="-122"/>
              </a:rPr>
              <a:t>每个样本点计算离各个中心点的距离，并将该样本点分配给最近中心点代表的类别，一次迭代完成后，根据聚类结果更新每个类别的中心点，然后重复之前操作再次迭代，直到前后两次分类结果没有差别。下面我们以一个简单案例对</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算法的原理进行解释，该案例目的是将样本点聚成</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个类别（</a:t>
            </a:r>
            <a:r>
              <a:rPr lang="en-US" altLang="zh-CN" sz="2400" dirty="0">
                <a:latin typeface="微软雅黑" panose="020B0503020204020204" pitchFamily="34" charset="-122"/>
                <a:ea typeface="微软雅黑" panose="020B0503020204020204" pitchFamily="34" charset="-122"/>
              </a:rPr>
              <a:t>K=3</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5566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70857" y="1846775"/>
            <a:ext cx="1045028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中文</a:t>
            </a:r>
            <a:r>
              <a:rPr lang="zh-CN" altLang="en-US" sz="2400" b="1" dirty="0">
                <a:latin typeface="微软雅黑" panose="020B0503020204020204" pitchFamily="34" charset="-122"/>
                <a:ea typeface="微软雅黑" panose="020B0503020204020204" pitchFamily="34" charset="-122"/>
              </a:rPr>
              <a:t>分词</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循环遍历整张表格，将所有的新闻的标题都进行分词，完整代码如下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上面的</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行代码合并</a:t>
            </a:r>
            <a:r>
              <a:rPr lang="zh-CN" altLang="en-US" sz="2400" dirty="0" smtClean="0">
                <a:latin typeface="微软雅黑" panose="020B0503020204020204" pitchFamily="34" charset="-122"/>
                <a:ea typeface="微软雅黑" panose="020B0503020204020204" pitchFamily="34" charset="-122"/>
              </a:rPr>
              <a:t>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下面的</a:t>
            </a: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548" y="3047103"/>
            <a:ext cx="4544559" cy="205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096" y="5316514"/>
            <a:ext cx="6947807" cy="145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313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中文</a:t>
            </a:r>
            <a:r>
              <a:rPr lang="zh-CN" altLang="en-US" sz="2400" b="1" dirty="0">
                <a:latin typeface="微软雅黑" panose="020B0503020204020204" pitchFamily="34" charset="-122"/>
                <a:ea typeface="微软雅黑" panose="020B0503020204020204" pitchFamily="34" charset="-122"/>
              </a:rPr>
              <a:t>分词</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words</a:t>
            </a:r>
            <a:r>
              <a:rPr lang="zh-CN" altLang="en-US" sz="2400" dirty="0">
                <a:latin typeface="微软雅黑" panose="020B0503020204020204" pitchFamily="34" charset="-122"/>
                <a:ea typeface="微软雅黑" panose="020B0503020204020204" pitchFamily="34" charset="-122"/>
              </a:rPr>
              <a:t>涵盖了所有新闻标题的分词结果，内容较多，这里通过</a:t>
            </a:r>
            <a:r>
              <a:rPr lang="en-US" altLang="zh-CN" sz="2400" dirty="0">
                <a:latin typeface="微软雅黑" panose="020B0503020204020204" pitchFamily="34" charset="-122"/>
                <a:ea typeface="微软雅黑" panose="020B0503020204020204" pitchFamily="34" charset="-122"/>
              </a:rPr>
              <a:t>print(words[0:3])</a:t>
            </a:r>
            <a:r>
              <a:rPr lang="zh-CN" altLang="en-US" sz="2400" dirty="0">
                <a:latin typeface="微软雅黑" panose="020B0503020204020204" pitchFamily="34" charset="-122"/>
                <a:ea typeface="微软雅黑" panose="020B0503020204020204" pitchFamily="34" charset="-122"/>
              </a:rPr>
              <a:t>来查看前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条评论的分词结果，如下图所示，每个分词由空格隔开。</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281" y="3871913"/>
            <a:ext cx="6540995" cy="1280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184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遍历</a:t>
            </a:r>
            <a:r>
              <a:rPr lang="en-US" altLang="zh-CN" sz="2400" b="1" dirty="0" err="1">
                <a:latin typeface="微软雅黑" panose="020B0503020204020204" pitchFamily="34" charset="-122"/>
                <a:ea typeface="微软雅黑" panose="020B0503020204020204" pitchFamily="34" charset="-122"/>
              </a:rPr>
              <a:t>DataFrame</a:t>
            </a:r>
            <a:r>
              <a:rPr lang="zh-CN" altLang="en-US" sz="2400" b="1" dirty="0">
                <a:latin typeface="微软雅黑" panose="020B0503020204020204" pitchFamily="34" charset="-122"/>
                <a:ea typeface="微软雅黑" panose="020B0503020204020204" pitchFamily="34" charset="-122"/>
              </a:rPr>
              <a:t>表格的函数 </a:t>
            </a:r>
            <a:r>
              <a:rPr lang="en-US" altLang="zh-CN" sz="2400" b="1" dirty="0">
                <a:latin typeface="微软雅黑" panose="020B0503020204020204" pitchFamily="34" charset="-122"/>
                <a:ea typeface="微软雅黑" panose="020B0503020204020204" pitchFamily="34" charset="-122"/>
              </a:rPr>
              <a:t>- </a:t>
            </a:r>
            <a:r>
              <a:rPr lang="en-US" altLang="zh-CN" sz="2400" b="1" dirty="0" err="1">
                <a:latin typeface="微软雅黑" panose="020B0503020204020204" pitchFamily="34" charset="-122"/>
                <a:ea typeface="微软雅黑" panose="020B0503020204020204" pitchFamily="34" charset="-122"/>
              </a:rPr>
              <a:t>iterrows</a:t>
            </a:r>
            <a:r>
              <a:rPr lang="en-US" altLang="zh-CN" sz="2400" b="1" dirty="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a:t>
            </a:r>
            <a:r>
              <a:rPr lang="en-US" altLang="zh-CN" sz="2400" dirty="0" err="1">
                <a:latin typeface="微软雅黑" panose="020B0503020204020204" pitchFamily="34" charset="-122"/>
                <a:ea typeface="微软雅黑" panose="020B0503020204020204" pitchFamily="34" charset="-122"/>
              </a:rPr>
              <a:t>iterrows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函数，它用来遍历</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的每一行，演示代码如下：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61" y="3005137"/>
            <a:ext cx="3884158" cy="1294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2" name="Picture 4" descr="https://uploader.shimo.im/f/Ne6S5B2wNxMpXdJV.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138" y="3652496"/>
            <a:ext cx="7631090" cy="307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9230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向量化基础：建立词频矩阵</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下面就需要把这些文字类型的数据转换成数值类型的数据，从而方便构造特征变量，方便模型的训练。在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中，有一个文本向量化函数</a:t>
            </a:r>
            <a:r>
              <a:rPr lang="en-US" altLang="zh-CN" sz="2400" dirty="0" err="1">
                <a:latin typeface="微软雅黑" panose="020B0503020204020204" pitchFamily="34" charset="-122"/>
                <a:ea typeface="微软雅黑" panose="020B0503020204020204" pitchFamily="34" charset="-122"/>
              </a:rPr>
              <a:t>CountVectorizer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函数，它可以将文本方便地转换成数值，演示代码如下</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324" y="4061538"/>
            <a:ext cx="7419349" cy="190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032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向量化基础：建立词频矩阵</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个不同的词便构成了这两句话的词袋，</a:t>
            </a:r>
            <a:r>
              <a:rPr lang="en-US" altLang="zh-CN" sz="2400" dirty="0" err="1">
                <a:latin typeface="微软雅黑" panose="020B0503020204020204" pitchFamily="34" charset="-122"/>
                <a:ea typeface="微软雅黑" panose="020B0503020204020204" pitchFamily="34" charset="-122"/>
              </a:rPr>
              <a:t>CountVectorizer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函数会自动将词袋中的词语进行编号，这里可以通过以下代码来进行验证：</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617" y="3429000"/>
            <a:ext cx="3516766" cy="86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2033567858"/>
              </p:ext>
            </p:extLst>
          </p:nvPr>
        </p:nvGraphicFramePr>
        <p:xfrm>
          <a:off x="1636487" y="4812280"/>
          <a:ext cx="9568541" cy="1325880"/>
        </p:xfrm>
        <a:graphic>
          <a:graphicData uri="http://schemas.openxmlformats.org/drawingml/2006/table">
            <a:tbl>
              <a:tblPr>
                <a:tableStyleId>{5940675A-B579-460E-94D1-54222C63F5DA}</a:tableStyleId>
              </a:tblPr>
              <a:tblGrid>
                <a:gridCol w="796636"/>
                <a:gridCol w="1754381"/>
                <a:gridCol w="1754381"/>
                <a:gridCol w="1754381"/>
                <a:gridCol w="1754381"/>
                <a:gridCol w="1754381"/>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特征</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：信托</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特征</a:t>
                      </a: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：华能</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特征</a:t>
                      </a: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：厉害</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特征</a:t>
                      </a:r>
                      <a:r>
                        <a:rPr lang="en-US" altLang="zh-CN" sz="2400" dirty="0">
                          <a:effectLst/>
                          <a:latin typeface="微软雅黑" panose="020B0503020204020204" pitchFamily="34" charset="-122"/>
                          <a:ea typeface="微软雅黑" panose="020B0503020204020204" pitchFamily="34" charset="-122"/>
                        </a:rPr>
                        <a:t>4</a:t>
                      </a:r>
                      <a:r>
                        <a:rPr lang="zh-CN" altLang="en-US" sz="2400" dirty="0">
                          <a:effectLst/>
                          <a:latin typeface="微软雅黑" panose="020B0503020204020204" pitchFamily="34" charset="-122"/>
                          <a:ea typeface="微软雅黑" panose="020B0503020204020204" pitchFamily="34" charset="-122"/>
                        </a:rPr>
                        <a:t>：科技</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特征</a:t>
                      </a:r>
                      <a:r>
                        <a:rPr lang="en-US" altLang="zh-CN" sz="2400" dirty="0">
                          <a:effectLst/>
                          <a:latin typeface="微软雅黑" panose="020B0503020204020204" pitchFamily="34" charset="-122"/>
                          <a:ea typeface="微软雅黑" panose="020B0503020204020204" pitchFamily="34" charset="-122"/>
                        </a:rPr>
                        <a:t>5</a:t>
                      </a:r>
                      <a:r>
                        <a:rPr lang="zh-CN" altLang="en-US" sz="2400" dirty="0">
                          <a:effectLst/>
                          <a:latin typeface="微软雅黑" panose="020B0503020204020204" pitchFamily="34" charset="-122"/>
                          <a:ea typeface="微软雅黑" panose="020B0503020204020204" pitchFamily="34" charset="-122"/>
                        </a:rPr>
                        <a:t>：金融</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评论</a:t>
                      </a:r>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评论</a:t>
                      </a:r>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tc>
              </a:tr>
            </a:tbl>
          </a:graphicData>
        </a:graphic>
      </p:graphicFrame>
    </p:spTree>
    <p:extLst>
      <p:ext uri="{BB962C8B-B14F-4D97-AF65-F5344CB8AC3E}">
        <p14:creationId xmlns:p14="http://schemas.microsoft.com/office/powerpoint/2010/main" val="1825363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向量化实战：构造特征变量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CountVectorizer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文本向量化函数将之前所有分词后的新闻标题进行文本向量化了，代码如下：</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709" y="3593193"/>
            <a:ext cx="7026582" cy="2473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89532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向量化实战：构造特征变量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a:t>
            </a:r>
            <a:r>
              <a:rPr lang="zh-CN" altLang="en-US" sz="2400" dirty="0" smtClean="0">
                <a:latin typeface="微软雅黑" panose="020B0503020204020204" pitchFamily="34" charset="-122"/>
                <a:ea typeface="微软雅黑" panose="020B0503020204020204" pitchFamily="34" charset="-122"/>
              </a:rPr>
              <a:t>用</a:t>
            </a:r>
            <a:r>
              <a:rPr lang="en-US" altLang="zh-CN" sz="2400" dirty="0" err="1" smtClean="0">
                <a:latin typeface="微软雅黑" panose="020B0503020204020204" pitchFamily="34" charset="-122"/>
                <a:ea typeface="微软雅黑" panose="020B0503020204020204" pitchFamily="34" charset="-122"/>
              </a:rPr>
              <a:t>vect.vocabulary</a:t>
            </a:r>
            <a:r>
              <a:rPr lang="en-US" altLang="zh-CN" sz="2400" dirty="0" smtClean="0">
                <a:latin typeface="微软雅黑" panose="020B0503020204020204" pitchFamily="34" charset="-122"/>
                <a:ea typeface="微软雅黑" panose="020B0503020204020204" pitchFamily="34" charset="-122"/>
              </a:rPr>
              <a:t>_</a:t>
            </a:r>
            <a:r>
              <a:rPr lang="zh-CN" altLang="en-US" sz="2400" dirty="0" smtClean="0">
                <a:latin typeface="微软雅黑" panose="020B0503020204020204" pitchFamily="34" charset="-122"/>
                <a:ea typeface="微软雅黑" panose="020B0503020204020204" pitchFamily="34" charset="-122"/>
              </a:rPr>
              <a:t>代码</a:t>
            </a:r>
            <a:r>
              <a:rPr lang="zh-CN" altLang="en-US" sz="2400" dirty="0">
                <a:latin typeface="微软雅黑" panose="020B0503020204020204" pitchFamily="34" charset="-122"/>
                <a:ea typeface="微软雅黑" panose="020B0503020204020204" pitchFamily="34" charset="-122"/>
              </a:rPr>
              <a:t>查看其文本向量化后的词袋：</a:t>
            </a: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2471" y="3047104"/>
            <a:ext cx="3487057" cy="871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30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80" y="4045763"/>
            <a:ext cx="11174639" cy="2420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14145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向量化实战：构造特征变量</a:t>
            </a:r>
            <a:endParaRPr lang="en-US" altLang="zh-CN" sz="2400" dirty="0">
              <a:latin typeface="微软雅黑" panose="020B0503020204020204" pitchFamily="34" charset="-122"/>
              <a:ea typeface="微软雅黑" panose="020B0503020204020204" pitchFamily="34" charset="-122"/>
            </a:endParaRPr>
          </a:p>
          <a:p>
            <a:r>
              <a:rPr lang="zh-CN" altLang="en-US" sz="2400" dirty="0"/>
              <a:t>我们可以通过如下代码查看词袋中一共有多少个词</a:t>
            </a:r>
            <a:r>
              <a:rPr lang="zh-CN" altLang="en-US" sz="2400" dirty="0" smtClean="0"/>
              <a:t>：</a:t>
            </a:r>
            <a:endParaRPr lang="en-US" altLang="zh-CN" sz="2400" dirty="0" smtClean="0"/>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获取结果为</a:t>
            </a:r>
            <a:r>
              <a:rPr lang="en-US" altLang="zh-CN" sz="2400" dirty="0">
                <a:latin typeface="微软雅黑" panose="020B0503020204020204" pitchFamily="34" charset="-122"/>
                <a:ea typeface="微软雅黑" panose="020B0503020204020204" pitchFamily="34" charset="-122"/>
              </a:rPr>
              <a:t>3401</a:t>
            </a:r>
            <a:r>
              <a:rPr lang="zh-CN" altLang="en-US" sz="2400" dirty="0">
                <a:latin typeface="微软雅黑" panose="020B0503020204020204" pitchFamily="34" charset="-122"/>
                <a:ea typeface="微软雅黑" panose="020B0503020204020204" pitchFamily="34" charset="-122"/>
              </a:rPr>
              <a:t>，即词袋中共有</a:t>
            </a:r>
            <a:r>
              <a:rPr lang="en-US" altLang="zh-CN" sz="2400" dirty="0">
                <a:latin typeface="微软雅黑" panose="020B0503020204020204" pitchFamily="34" charset="-122"/>
                <a:ea typeface="微软雅黑" panose="020B0503020204020204" pitchFamily="34" charset="-122"/>
              </a:rPr>
              <a:t>3401</a:t>
            </a:r>
            <a:r>
              <a:rPr lang="zh-CN" altLang="en-US" sz="2400" dirty="0">
                <a:latin typeface="微软雅黑" panose="020B0503020204020204" pitchFamily="34" charset="-122"/>
                <a:ea typeface="微软雅黑" panose="020B0503020204020204" pitchFamily="34" charset="-122"/>
              </a:rPr>
              <a:t>个词，也即最终的词频矩阵共有</a:t>
            </a:r>
            <a:r>
              <a:rPr lang="en-US" altLang="zh-CN" sz="2400" dirty="0">
                <a:latin typeface="微软雅黑" panose="020B0503020204020204" pitchFamily="34" charset="-122"/>
                <a:ea typeface="微软雅黑" panose="020B0503020204020204" pitchFamily="34" charset="-122"/>
              </a:rPr>
              <a:t>3401</a:t>
            </a:r>
            <a:r>
              <a:rPr lang="zh-CN" altLang="en-US" sz="2400" dirty="0">
                <a:latin typeface="微软雅黑" panose="020B0503020204020204" pitchFamily="34" charset="-122"/>
                <a:ea typeface="微软雅黑" panose="020B0503020204020204" pitchFamily="34" charset="-122"/>
              </a:rPr>
              <a:t>列，产生的特征变量共有</a:t>
            </a:r>
            <a:r>
              <a:rPr lang="en-US" altLang="zh-CN" sz="2400" dirty="0">
                <a:latin typeface="微软雅黑" panose="020B0503020204020204" pitchFamily="34" charset="-122"/>
                <a:ea typeface="微软雅黑" panose="020B0503020204020204" pitchFamily="34" charset="-122"/>
              </a:rPr>
              <a:t>3401</a:t>
            </a:r>
            <a:r>
              <a:rPr lang="zh-CN" altLang="en-US" sz="2400" dirty="0">
                <a:latin typeface="微软雅黑" panose="020B0503020204020204" pitchFamily="34" charset="-122"/>
                <a:ea typeface="微软雅黑" panose="020B0503020204020204" pitchFamily="34" charset="-122"/>
              </a:rPr>
              <a:t>个，这么多的特征变量便是词频矩阵较为稀疏的原因</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078" y="3224213"/>
            <a:ext cx="2421844" cy="671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9108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向量化实战：构造特征变量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如果只想看到词，而不想看到编号，可以通过</a:t>
            </a:r>
            <a:r>
              <a:rPr lang="en-US" altLang="zh-CN" sz="2400" dirty="0" err="1">
                <a:latin typeface="微软雅黑" panose="020B0503020204020204" pitchFamily="34" charset="-122"/>
                <a:ea typeface="微软雅黑" panose="020B0503020204020204" pitchFamily="34" charset="-122"/>
              </a:rPr>
              <a:t>get_feature_names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函数实现，代码如下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结果如下，此时便只展示词而不展示词对应的编号了，并且词已经按编号顺序排好了。</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5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955"/>
          <a:stretch/>
        </p:blipFill>
        <p:spPr bwMode="auto">
          <a:xfrm>
            <a:off x="2059191" y="5632427"/>
            <a:ext cx="8073618" cy="813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 t="1910" r="23" b="61724"/>
          <a:stretch/>
        </p:blipFill>
        <p:spPr bwMode="auto">
          <a:xfrm>
            <a:off x="2059191" y="3554935"/>
            <a:ext cx="8073618" cy="82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069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13.3.2 </a:t>
            </a:r>
            <a:r>
              <a:rPr lang="zh-CN" altLang="en-US" sz="2400" b="1" dirty="0">
                <a:latin typeface="微软雅黑" panose="020B0503020204020204" pitchFamily="34" charset="-122"/>
                <a:ea typeface="微软雅黑" panose="020B0503020204020204" pitchFamily="34" charset="-122"/>
              </a:rPr>
              <a:t>文本数据的读取与处理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文本</a:t>
            </a:r>
            <a:r>
              <a:rPr lang="zh-CN" altLang="en-US" sz="2400" b="1" dirty="0">
                <a:latin typeface="微软雅黑" panose="020B0503020204020204" pitchFamily="34" charset="-122"/>
                <a:ea typeface="微软雅黑" panose="020B0503020204020204" pitchFamily="34" charset="-122"/>
              </a:rPr>
              <a:t>向量化实战：构造特征变量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我们将之前文本向量化的代码整合并通过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库来更加好的查看整个词频矩阵，代码如下：</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421" y="3663178"/>
            <a:ext cx="7267155" cy="2868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528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pic>
        <p:nvPicPr>
          <p:cNvPr id="1026" name="Picture 2" descr="https://uploader.shimo.im/f/nwukWpOz3K8AqS2O.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788" y="1614545"/>
            <a:ext cx="7464424" cy="523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25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13.3.1</a:t>
            </a:r>
            <a:r>
              <a:rPr lang="zh-CN" altLang="en-US" sz="2400" dirty="0">
                <a:latin typeface="微软雅黑" panose="020B0503020204020204" pitchFamily="34" charset="-122"/>
                <a:ea typeface="微软雅黑" panose="020B0503020204020204" pitchFamily="34" charset="-122"/>
              </a:rPr>
              <a:t>节中，我们提到过我们是根据</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个关键词爬取的新闻，那么现在就来利用</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算法来搭建模型进行分群聚类，看看它是否能准确地将来自</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个不同板块的数据分门别类：</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079" y="3785767"/>
            <a:ext cx="5487841" cy="121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1015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通过代码</a:t>
            </a:r>
            <a:r>
              <a:rPr lang="en-US" altLang="zh-CN" sz="2400" dirty="0">
                <a:latin typeface="微软雅黑" panose="020B0503020204020204" pitchFamily="34" charset="-122"/>
                <a:ea typeface="微软雅黑" panose="020B0503020204020204" pitchFamily="34" charset="-122"/>
              </a:rPr>
              <a:t>"print(</a:t>
            </a:r>
            <a:r>
              <a:rPr lang="en-US" altLang="zh-CN" sz="2400" dirty="0" err="1">
                <a:latin typeface="微软雅黑" panose="020B0503020204020204" pitchFamily="34" charset="-122"/>
                <a:ea typeface="微软雅黑" panose="020B0503020204020204" pitchFamily="34" charset="-122"/>
              </a:rPr>
              <a:t>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算法聚类后的结果展示出来，如下图所示：</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8130" name="Picture 2" descr="https://uploader.shimo.im/f/SRdV3kXzBhIGojU3.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231" y="3236269"/>
            <a:ext cx="4558048" cy="362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724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其中每一个数字标签就表示一个分类，可以看到通过</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算法，所有新闻被分成了</a:t>
            </a:r>
            <a:r>
              <a:rPr lang="en-US" altLang="zh-CN" sz="2400" dirty="0">
                <a:latin typeface="微软雅黑" panose="020B0503020204020204" pitchFamily="34" charset="-122"/>
                <a:ea typeface="微软雅黑" panose="020B0503020204020204" pitchFamily="34" charset="-122"/>
              </a:rPr>
              <a:t>10</a:t>
            </a:r>
            <a:r>
              <a:rPr lang="zh-CN" altLang="en-US" sz="2400" dirty="0" smtClean="0">
                <a:latin typeface="微软雅黑" panose="020B0503020204020204" pitchFamily="34" charset="-122"/>
                <a:ea typeface="微软雅黑" panose="020B0503020204020204" pitchFamily="34" charset="-122"/>
              </a:rPr>
              <a:t>类</a:t>
            </a:r>
            <a:r>
              <a:rPr lang="en-US" altLang="zh-CN" sz="2400" dirty="0" smtClean="0">
                <a:latin typeface="微软雅黑" panose="020B0503020204020204" pitchFamily="34" charset="-122"/>
                <a:ea typeface="微软雅黑" panose="020B0503020204020204" pitchFamily="34" charset="-122"/>
              </a:rPr>
              <a:t>[0:9]</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我们打印标签为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的数据来查看该分类中对应的新闻标题内容。</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428" y="3785767"/>
            <a:ext cx="3701143" cy="1286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383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这里引入</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库，将之前</a:t>
            </a:r>
            <a:r>
              <a:rPr lang="en-US" altLang="zh-CN" sz="2400" dirty="0">
                <a:latin typeface="微软雅黑" panose="020B0503020204020204" pitchFamily="34" charset="-122"/>
                <a:ea typeface="微软雅黑" panose="020B0503020204020204" pitchFamily="34" charset="-122"/>
              </a:rPr>
              <a:t>13.3.2</a:t>
            </a:r>
            <a:r>
              <a:rPr lang="zh-CN" altLang="en-US" sz="2400" dirty="0">
                <a:latin typeface="微软雅黑" panose="020B0503020204020204" pitchFamily="34" charset="-122"/>
                <a:ea typeface="微软雅黑" panose="020B0503020204020204" pitchFamily="34" charset="-122"/>
              </a:rPr>
              <a:t>节存储分词完毕后新闻标题内容的</a:t>
            </a:r>
            <a:r>
              <a:rPr lang="en-US" altLang="zh-CN" sz="2400" dirty="0">
                <a:latin typeface="微软雅黑" panose="020B0503020204020204" pitchFamily="34" charset="-122"/>
                <a:ea typeface="微软雅黑" panose="020B0503020204020204" pitchFamily="34" charset="-122"/>
              </a:rPr>
              <a:t>words</a:t>
            </a:r>
            <a:r>
              <a:rPr lang="zh-CN" altLang="en-US" sz="2400" dirty="0">
                <a:latin typeface="微软雅黑" panose="020B0503020204020204" pitchFamily="34" charset="-122"/>
                <a:ea typeface="微软雅黑" panose="020B0503020204020204" pitchFamily="34" charset="-122"/>
              </a:rPr>
              <a:t>转换成</a:t>
            </a:r>
            <a:r>
              <a:rPr lang="en-US" altLang="zh-CN" sz="2400" dirty="0">
                <a:latin typeface="微软雅黑" panose="020B0503020204020204" pitchFamily="34" charset="-122"/>
                <a:ea typeface="微软雅黑" panose="020B0503020204020204" pitchFamily="34" charset="-122"/>
              </a:rPr>
              <a:t>array</a:t>
            </a:r>
            <a:r>
              <a:rPr lang="zh-CN" altLang="en-US" sz="2400" dirty="0">
                <a:latin typeface="微软雅黑" panose="020B0503020204020204" pitchFamily="34" charset="-122"/>
                <a:ea typeface="微软雅黑" panose="020B0503020204020204" pitchFamily="34" charset="-122"/>
              </a:rPr>
              <a:t>数组，然后以逻辑判断的方式提取分类标签为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的数据，结果如下，可以看到分类标签为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的新闻大多都是和</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相关的。</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128" y="4163138"/>
            <a:ext cx="8987744" cy="188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31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a:latin typeface="微软雅黑" panose="020B0503020204020204" pitchFamily="34" charset="-122"/>
                <a:ea typeface="微软雅黑" panose="020B0503020204020204" pitchFamily="34" charset="-122"/>
              </a:rPr>
              <a:t>DBSCAN</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DBSCAN </a:t>
            </a:r>
            <a:r>
              <a:rPr lang="zh-CN" altLang="en-US" sz="2400" dirty="0" smtClean="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其中设置模型的参数</a:t>
            </a:r>
            <a:r>
              <a:rPr lang="en-US" altLang="zh-CN" sz="2400" dirty="0">
                <a:latin typeface="微软雅黑" panose="020B0503020204020204" pitchFamily="34" charset="-122"/>
                <a:ea typeface="微软雅黑" panose="020B0503020204020204" pitchFamily="34" charset="-122"/>
              </a:rPr>
              <a:t>eps</a:t>
            </a:r>
            <a:r>
              <a:rPr lang="zh-CN" altLang="en-US" sz="2400" dirty="0">
                <a:latin typeface="微软雅黑" panose="020B0503020204020204" pitchFamily="34" charset="-122"/>
                <a:ea typeface="微软雅黑" panose="020B0503020204020204" pitchFamily="34" charset="-122"/>
              </a:rPr>
              <a:t>（画圆半径）为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，参数</a:t>
            </a:r>
            <a:r>
              <a:rPr lang="en-US" altLang="zh-CN" sz="2400" dirty="0" err="1">
                <a:latin typeface="微软雅黑" panose="020B0503020204020204" pitchFamily="34" charset="-122"/>
                <a:ea typeface="微软雅黑" panose="020B0503020204020204" pitchFamily="34" charset="-122"/>
              </a:rPr>
              <a:t>min_samples</a:t>
            </a:r>
            <a:r>
              <a:rPr lang="zh-CN" altLang="en-US" sz="2400" dirty="0">
                <a:latin typeface="微软雅黑" panose="020B0503020204020204" pitchFamily="34" charset="-122"/>
                <a:ea typeface="微软雅黑" panose="020B0503020204020204" pitchFamily="34" charset="-122"/>
              </a:rPr>
              <a:t>（圆内最小样本数）为</a:t>
            </a:r>
            <a:r>
              <a:rPr lang="en-US" altLang="zh-CN" sz="2400" dirty="0" smtClean="0">
                <a:latin typeface="微软雅黑" panose="020B0503020204020204" pitchFamily="34" charset="-122"/>
                <a:ea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401" y="3047103"/>
            <a:ext cx="4311197" cy="124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1329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a:latin typeface="微软雅黑" panose="020B0503020204020204" pitchFamily="34" charset="-122"/>
                <a:ea typeface="微软雅黑" panose="020B0503020204020204" pitchFamily="34" charset="-122"/>
              </a:rPr>
              <a:t>DBSCAN</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2677772"/>
            <a:ext cx="6438900"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263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通过</a:t>
            </a:r>
            <a:r>
              <a:rPr lang="en-US" altLang="zh-CN" sz="2400" b="1" dirty="0">
                <a:latin typeface="微软雅黑" panose="020B0503020204020204" pitchFamily="34" charset="-122"/>
                <a:ea typeface="微软雅黑" panose="020B0503020204020204" pitchFamily="34" charset="-122"/>
              </a:rPr>
              <a:t>DBSCAN</a:t>
            </a:r>
            <a:r>
              <a:rPr lang="zh-CN" altLang="en-US" sz="2400" b="1" dirty="0">
                <a:latin typeface="微软雅黑" panose="020B0503020204020204" pitchFamily="34" charset="-122"/>
                <a:ea typeface="微软雅黑" panose="020B0503020204020204" pitchFamily="34" charset="-122"/>
              </a:rPr>
              <a:t>算法进行聚类</a:t>
            </a:r>
            <a:r>
              <a:rPr lang="zh-CN" altLang="en-US" sz="2400" b="1" dirty="0" smtClean="0">
                <a:latin typeface="微软雅黑" panose="020B0503020204020204" pitchFamily="34" charset="-122"/>
                <a:ea typeface="微软雅黑" panose="020B0503020204020204" pitchFamily="34" charset="-122"/>
              </a:rPr>
              <a:t>分群</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可以看出</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聚类效果较差，其中有大量离群点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，即不知道这条新闻属于什么分类，这个其实是因为在</a:t>
            </a:r>
            <a:r>
              <a:rPr lang="en-US" altLang="zh-CN" sz="2400" dirty="0">
                <a:latin typeface="微软雅黑" panose="020B0503020204020204" pitchFamily="34" charset="-122"/>
                <a:ea typeface="微软雅黑" panose="020B0503020204020204" pitchFamily="34" charset="-122"/>
              </a:rPr>
              <a:t>13.3.2</a:t>
            </a:r>
            <a:r>
              <a:rPr lang="zh-CN" altLang="en-US" sz="2400" dirty="0">
                <a:latin typeface="微软雅黑" panose="020B0503020204020204" pitchFamily="34" charset="-122"/>
                <a:ea typeface="微软雅黑" panose="020B0503020204020204" pitchFamily="34" charset="-122"/>
              </a:rPr>
              <a:t>节我们进行文本向量化后，每个新闻标题都有</a:t>
            </a:r>
            <a:r>
              <a:rPr lang="en-US" altLang="zh-CN" sz="2400" dirty="0">
                <a:latin typeface="微软雅黑" panose="020B0503020204020204" pitchFamily="34" charset="-122"/>
                <a:ea typeface="微软雅黑" panose="020B0503020204020204" pitchFamily="34" charset="-122"/>
              </a:rPr>
              <a:t>3401</a:t>
            </a:r>
            <a:r>
              <a:rPr lang="zh-CN" altLang="en-US" sz="2400" dirty="0">
                <a:latin typeface="微软雅黑" panose="020B0503020204020204" pitchFamily="34" charset="-122"/>
                <a:ea typeface="微软雅黑" panose="020B0503020204020204" pitchFamily="34" charset="-122"/>
              </a:rPr>
              <a:t>个特征，过多的特征容易导致样本点间的距离较远，很容易导致离群点的产生</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因此</a:t>
            </a:r>
            <a:r>
              <a:rPr lang="zh-CN" altLang="en-US" sz="2400" dirty="0">
                <a:latin typeface="微软雅黑" panose="020B0503020204020204" pitchFamily="34" charset="-122"/>
                <a:ea typeface="微软雅黑" panose="020B0503020204020204" pitchFamily="34" charset="-122"/>
              </a:rPr>
              <a:t>对于新闻文本而言，</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的聚类效果很好，</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聚类效果不尽如人意，这个也说明了对于特征变量较多的数据，</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聚类的效果是优于</a:t>
            </a:r>
            <a:r>
              <a:rPr lang="en-US" altLang="zh-CN" sz="2400" dirty="0">
                <a:latin typeface="微软雅黑" panose="020B0503020204020204" pitchFamily="34" charset="-122"/>
                <a:ea typeface="微软雅黑" panose="020B0503020204020204" pitchFamily="34" charset="-122"/>
              </a:rPr>
              <a:t>DBSCAN</a:t>
            </a:r>
            <a:r>
              <a:rPr lang="zh-CN" altLang="en-US" sz="2400" dirty="0">
                <a:latin typeface="微软雅黑" panose="020B0503020204020204" pitchFamily="34" charset="-122"/>
                <a:ea typeface="微软雅黑" panose="020B0503020204020204" pitchFamily="34" charset="-122"/>
              </a:rPr>
              <a:t>聚类的效果的。</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974468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在上一小节我们通过</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算法搭建的模型已经能够较好的进行聚类分群，不过其还是有可以优化的地方，例如说里面很多新闻都被划为标签“</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中，但是在</a:t>
            </a:r>
            <a:r>
              <a:rPr lang="en-US" altLang="zh-CN" sz="2400" dirty="0">
                <a:latin typeface="微软雅黑" panose="020B0503020204020204" pitchFamily="34" charset="-122"/>
                <a:ea typeface="微软雅黑" panose="020B0503020204020204" pitchFamily="34" charset="-122"/>
              </a:rPr>
              <a:t>13.3.1</a:t>
            </a:r>
            <a:r>
              <a:rPr lang="zh-CN" altLang="en-US" sz="2400" dirty="0">
                <a:latin typeface="微软雅黑" panose="020B0503020204020204" pitchFamily="34" charset="-122"/>
                <a:ea typeface="微软雅黑" panose="020B0503020204020204" pitchFamily="34" charset="-122"/>
              </a:rPr>
              <a:t>节中我们提到我们是根据</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个关键词进行爬虫获取的数据，每个关键词对应的新闻约为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条，因此最理想的状态是分为</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类且每类数据的数量约为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个，而上面的分群结果离这一目标还有些差距。</a:t>
            </a:r>
          </a:p>
          <a:p>
            <a:endParaRPr lang="zh-CN" altLang="en-US" sz="2400" dirty="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971913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误差产生的原因</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该差距产生的主要原因是因为很多新闻的长度不一样，那么在进行中文分词及文本向量化后，长新闻和短新闻很容易造成这两条新闻的距离较远，而</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模型就是根据欧式距离来进行分群聚类的，因此容易造成长新闻和短新闻不被分到同一个类别中。以下面</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条新闻标题举例来说，其中第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条新闻就是把第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条新闻重复了两遍：</a:t>
            </a:r>
          </a:p>
          <a:p>
            <a:endParaRPr lang="zh-CN" altLang="en-US" sz="2400" dirty="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864" y="4640035"/>
            <a:ext cx="4530271" cy="123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941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误差产生的原因</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那么按理来说，第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条新闻和第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条新闻应该是最相似的，但是当我们将其文本向量化后，会发现反而是第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条新闻和第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条新闻最相似，文本向量化相关代码如下：</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826" y="3509695"/>
            <a:ext cx="6886348" cy="3348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7415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使用一些简单的二维数据来说明如何在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当中实现</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755" y="3319415"/>
            <a:ext cx="7434489" cy="321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634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误差产生的原因</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文本向量化结果</a:t>
            </a:r>
            <a:r>
              <a:rPr lang="en-US" altLang="zh-CN" sz="2400" dirty="0" err="1">
                <a:latin typeface="微软雅黑" panose="020B0503020204020204" pitchFamily="34" charset="-122"/>
                <a:ea typeface="微软雅黑" panose="020B0503020204020204" pitchFamily="34" charset="-122"/>
              </a:rPr>
              <a:t>df_test</a:t>
            </a:r>
            <a:r>
              <a:rPr lang="zh-CN" altLang="en-US" sz="2400" dirty="0">
                <a:latin typeface="微软雅黑" panose="020B0503020204020204" pitchFamily="34" charset="-122"/>
                <a:ea typeface="微软雅黑" panose="020B0503020204020204" pitchFamily="34" charset="-122"/>
              </a:rPr>
              <a:t>如下表所示：</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158867642"/>
              </p:ext>
            </p:extLst>
          </p:nvPr>
        </p:nvGraphicFramePr>
        <p:xfrm>
          <a:off x="3793673" y="3642065"/>
          <a:ext cx="4604655" cy="1767840"/>
        </p:xfrm>
        <a:graphic>
          <a:graphicData uri="http://schemas.openxmlformats.org/drawingml/2006/table">
            <a:tbl>
              <a:tblPr>
                <a:tableStyleId>{5940675A-B579-460E-94D1-54222C63F5DA}</a:tableStyleId>
              </a:tblPr>
              <a:tblGrid>
                <a:gridCol w="920931"/>
                <a:gridCol w="920931"/>
                <a:gridCol w="920931"/>
                <a:gridCol w="920931"/>
                <a:gridCol w="920931"/>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信托</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华能</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很好</a:t>
                      </a:r>
                    </a:p>
                  </a:txBody>
                  <a:tcPr marL="0" marR="0" marT="38100" marB="38100"/>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想去</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r>
            </a:tbl>
          </a:graphicData>
        </a:graphic>
      </p:graphicFrame>
    </p:spTree>
    <p:extLst>
      <p:ext uri="{BB962C8B-B14F-4D97-AF65-F5344CB8AC3E}">
        <p14:creationId xmlns:p14="http://schemas.microsoft.com/office/powerpoint/2010/main" val="3057822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误差产生的原因</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条新闻和第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条新闻的距离为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，而第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条新闻和第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条新闻的距离为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，计算过程如下图所示：</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9394" name="Picture 2" descr="https://uploader.shimo.im/f/l16dhpgTlMsxVbSj.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2318" y="3936320"/>
            <a:ext cx="8587364" cy="101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680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补充知识点：欧式距离的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库我们也可以方便的计算两个向量的欧氏距离，代码如下，其中</a:t>
            </a:r>
            <a:r>
              <a:rPr lang="en-US" altLang="zh-CN" sz="2400" dirty="0" err="1">
                <a:latin typeface="微软雅黑" panose="020B0503020204020204" pitchFamily="34" charset="-122"/>
                <a:ea typeface="微软雅黑" panose="020B0503020204020204" pitchFamily="34" charset="-122"/>
              </a:rPr>
              <a:t>df_test.iloc</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节相关知识点表示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第一行数据，</a:t>
            </a:r>
            <a:r>
              <a:rPr lang="en-US" altLang="zh-CN" sz="2400" dirty="0" err="1">
                <a:latin typeface="微软雅黑" panose="020B0503020204020204" pitchFamily="34" charset="-122"/>
                <a:ea typeface="微软雅黑" panose="020B0503020204020204" pitchFamily="34" charset="-122"/>
              </a:rPr>
              <a:t>df_test.iloc</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则表示第二行数据。</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79" y="4127500"/>
            <a:ext cx="6662241" cy="1170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6631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如下图所示，在二维向量空间下可以使用两向量夹角（</a:t>
            </a:r>
            <a:r>
              <a:rPr lang="en-US" altLang="zh-CN" sz="2400" dirty="0">
                <a:latin typeface="微软雅黑" panose="020B0503020204020204" pitchFamily="34" charset="-122"/>
                <a:ea typeface="微软雅黑" panose="020B0503020204020204" pitchFamily="34" charset="-122"/>
              </a:rPr>
              <a:t>θ</a:t>
            </a:r>
            <a:r>
              <a:rPr lang="zh-CN" altLang="en-US" sz="2400" dirty="0">
                <a:latin typeface="微软雅黑" panose="020B0503020204020204" pitchFamily="34" charset="-122"/>
                <a:ea typeface="微软雅黑" panose="020B0503020204020204" pitchFamily="34" charset="-122"/>
              </a:rPr>
              <a:t>）的余弦值（</a:t>
            </a:r>
            <a:r>
              <a:rPr lang="en-US" altLang="zh-CN" sz="2400" dirty="0" err="1">
                <a:latin typeface="微软雅黑" panose="020B0503020204020204" pitchFamily="34" charset="-122"/>
                <a:ea typeface="微软雅黑" panose="020B0503020204020204" pitchFamily="34" charset="-122"/>
              </a:rPr>
              <a:t>cosθ</a:t>
            </a:r>
            <a:r>
              <a:rPr lang="zh-CN" altLang="en-US" sz="2400" dirty="0">
                <a:latin typeface="微软雅黑" panose="020B0503020204020204" pitchFamily="34" charset="-122"/>
                <a:ea typeface="微软雅黑" panose="020B0503020204020204" pitchFamily="34" charset="-122"/>
              </a:rPr>
              <a:t>）来表示两个向量的相似度，称为余弦相似度。余弦相似度的范围在</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之间，夹角越小，余弦值越接近于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，两个向量越靠近，两者越相似。</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42" name="Picture 2" descr="https://uploader.shimo.im/f/ijY4XsjaZgItie8F.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330" y="3750162"/>
            <a:ext cx="3821340" cy="31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0750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TextBox 4"/>
              <p:cNvSpPr txBox="1"/>
              <p:nvPr/>
            </p:nvSpPr>
            <p:spPr>
              <a:xfrm>
                <a:off x="870857" y="1846775"/>
                <a:ext cx="10450286" cy="268990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a=(X1,Y1)</a:t>
                </a:r>
                <a:r>
                  <a:rPr lang="zh-CN" altLang="en-US" sz="2400" dirty="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b=(X2,Y2)</a:t>
                </a:r>
                <a:r>
                  <a:rPr lang="zh-CN" altLang="en-US" sz="2400" dirty="0">
                    <a:latin typeface="微软雅黑" panose="020B0503020204020204" pitchFamily="34" charset="-122"/>
                    <a:ea typeface="微软雅黑" panose="020B0503020204020204" pitchFamily="34" charset="-122"/>
                  </a:rPr>
                  <a:t>，通过改写三角形余弦公式可以得到： </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𝑐𝑜𝑠</m:t>
                      </m:r>
                      <m:r>
                        <a:rPr lang="zh-CN" altLang="en-US" sz="2400" b="0" i="1" smtClean="0">
                          <a:latin typeface="Cambria Math"/>
                          <a:ea typeface="微软雅黑" panose="020B0503020204020204" pitchFamily="34" charset="-122"/>
                        </a:rPr>
                        <m:t>𝜃</m:t>
                      </m:r>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m:rPr>
                              <m:sty m:val="p"/>
                            </m:rPr>
                            <a:rPr lang="en-US" altLang="zh-CN" sz="2400" i="1" smtClean="0">
                              <a:latin typeface="Cambria Math"/>
                              <a:ea typeface="微软雅黑" panose="020B0503020204020204" pitchFamily="34" charset="-122"/>
                            </a:rPr>
                            <m:t>a</m:t>
                          </m:r>
                          <m:r>
                            <a:rPr lang="en-US" altLang="zh-CN" sz="2400" i="1" smtClean="0">
                              <a:latin typeface="Cambria Math"/>
                              <a:ea typeface="微软雅黑" panose="020B0503020204020204" pitchFamily="34" charset="-122"/>
                            </a:rPr>
                            <m:t>.</m:t>
                          </m:r>
                          <m:r>
                            <m:rPr>
                              <m:sty m:val="p"/>
                            </m:rPr>
                            <a:rPr lang="en-US" altLang="zh-CN" sz="2400" i="1" smtClean="0">
                              <a:latin typeface="Cambria Math"/>
                              <a:ea typeface="微软雅黑" panose="020B0503020204020204" pitchFamily="34" charset="-122"/>
                            </a:rPr>
                            <m:t>b</m:t>
                          </m:r>
                        </m:num>
                        <m:den>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𝑎</m:t>
                              </m:r>
                            </m:e>
                          </m:d>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𝑏</m:t>
                              </m:r>
                            </m:e>
                          </m:d>
                        </m:den>
                      </m:f>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代入坐标可得</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70857" y="1846775"/>
                <a:ext cx="10450286" cy="2689904"/>
              </a:xfrm>
              <a:prstGeom prst="rect">
                <a:avLst/>
              </a:prstGeom>
              <a:blipFill rotWithShape="1">
                <a:blip r:embed="rId2"/>
                <a:stretch>
                  <a:fillRect l="-933" t="-1814"/>
                </a:stretch>
              </a:blipFill>
            </p:spPr>
            <p:txBody>
              <a:bodyPr/>
              <a:lstStyle/>
              <a:p>
                <a:r>
                  <a:rPr lang="zh-CN" altLang="en-US">
                    <a:noFill/>
                  </a:rPr>
                  <a:t> </a:t>
                </a:r>
              </a:p>
            </p:txBody>
          </p:sp>
        </mc:Fallback>
      </mc:AlternateContent>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714" y="4446929"/>
            <a:ext cx="3510571" cy="894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9961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我们可以将其推广至</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维向量空间，若向量</a:t>
            </a:r>
            <a:r>
              <a:rPr lang="en-US" altLang="zh-CN" sz="2400" dirty="0">
                <a:latin typeface="微软雅黑" panose="020B0503020204020204" pitchFamily="34" charset="-122"/>
                <a:ea typeface="微软雅黑" panose="020B0503020204020204" pitchFamily="34" charset="-122"/>
              </a:rPr>
              <a:t>a=(X1,X2,X3,...,</a:t>
            </a:r>
            <a:r>
              <a:rPr lang="en-US" altLang="zh-CN" sz="2400" dirty="0" err="1">
                <a:latin typeface="微软雅黑" panose="020B0503020204020204" pitchFamily="34" charset="-122"/>
                <a:ea typeface="微软雅黑" panose="020B0503020204020204" pitchFamily="34" charset="-122"/>
              </a:rPr>
              <a:t>Xn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b=(Y1,Y2,Y3,...,</a:t>
            </a:r>
            <a:r>
              <a:rPr lang="en-US" altLang="zh-CN" sz="2400" dirty="0" err="1">
                <a:latin typeface="微软雅黑" panose="020B0503020204020204" pitchFamily="34" charset="-122"/>
                <a:ea typeface="微软雅黑" panose="020B0503020204020204" pitchFamily="34" charset="-122"/>
              </a:rPr>
              <a:t>Yn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，其夹角的余弦值可以表示为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新闻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对应的向量</a:t>
            </a:r>
            <a:r>
              <a:rPr lang="en-US" altLang="zh-CN" sz="2400" dirty="0">
                <a:latin typeface="微软雅黑" panose="020B0503020204020204" pitchFamily="34" charset="-122"/>
                <a:ea typeface="微软雅黑" panose="020B0503020204020204" pitchFamily="34" charset="-122"/>
              </a:rPr>
              <a:t>a=(1,1,1,1)</a:t>
            </a:r>
            <a:r>
              <a:rPr lang="zh-CN" altLang="en-US" sz="2400" dirty="0">
                <a:latin typeface="微软雅黑" panose="020B0503020204020204" pitchFamily="34" charset="-122"/>
                <a:ea typeface="微软雅黑" panose="020B0503020204020204" pitchFamily="34" charset="-122"/>
              </a:rPr>
              <a:t>，新闻</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对应的向量</a:t>
            </a:r>
            <a:r>
              <a:rPr lang="en-US" altLang="zh-CN" sz="2400" dirty="0">
                <a:latin typeface="微软雅黑" panose="020B0503020204020204" pitchFamily="34" charset="-122"/>
                <a:ea typeface="微软雅黑" panose="020B0503020204020204" pitchFamily="34" charset="-122"/>
              </a:rPr>
              <a:t>b=(2,2,2,2)</a:t>
            </a:r>
            <a:r>
              <a:rPr lang="zh-CN" altLang="en-US" sz="2400" dirty="0">
                <a:latin typeface="微软雅黑" panose="020B0503020204020204" pitchFamily="34" charset="-122"/>
                <a:ea typeface="微软雅黑" panose="020B0503020204020204" pitchFamily="34" charset="-122"/>
              </a:rPr>
              <a:t>，代入上述公式有：</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3490" name="Picture 2" descr="https://uploader.shimo.im/f/DhT8kx6aEske0y1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403" y="3389967"/>
            <a:ext cx="7549193" cy="88478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34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158" y="5071234"/>
            <a:ext cx="6909684" cy="89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0486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向量</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和向量</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夹角对应的余弦值为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，即余弦相似度为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，两向量的夹角为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，即说明新闻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和新闻</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十分相似。利用相同的公式可以求出新闻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和新闻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的余弦相似度为</a:t>
            </a:r>
            <a:r>
              <a:rPr lang="en-US" altLang="zh-CN" sz="2400" dirty="0">
                <a:latin typeface="微软雅黑" panose="020B0503020204020204" pitchFamily="34" charset="-122"/>
                <a:ea typeface="微软雅黑" panose="020B0503020204020204" pitchFamily="34" charset="-122"/>
              </a:rPr>
              <a:t>0.866</a:t>
            </a:r>
            <a:r>
              <a:rPr lang="zh-CN" altLang="en-US" sz="2400" dirty="0">
                <a:latin typeface="微软雅黑" panose="020B0503020204020204" pitchFamily="34" charset="-122"/>
                <a:ea typeface="微软雅黑" panose="020B0503020204020204" pitchFamily="34" charset="-122"/>
              </a:rPr>
              <a:t>，因此新闻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和新闻</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更相似，而不是之前通过欧式距离计算出新闻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和新闻</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更相似。</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386882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可以发现通过余弦相似度可以解决新闻的长度导致的分类不准确问题，为方便大家理解，笔者绘制下图方便大家理解欧式距离和余弦相似度的区别：</a:t>
            </a:r>
            <a:endParaRPr lang="en-US" altLang="zh-CN" sz="2400" dirty="0" smtClean="0">
              <a:latin typeface="微软雅黑" panose="020B0503020204020204" pitchFamily="34" charset="-122"/>
              <a:ea typeface="微软雅黑" panose="020B0503020204020204" pitchFamily="34" charset="-122"/>
            </a:endParaRP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5538" name="Picture 2" descr="https://uploader.shimo.im/f/GhClvcVxJOUvc1u7.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3461858"/>
            <a:ext cx="89344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034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(3)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代码实现</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cosine_similarity</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能方便地看到各个数据的余弦相似度，代码如下，其中</a:t>
            </a:r>
            <a:r>
              <a:rPr lang="en-US" altLang="zh-CN" sz="2400" dirty="0" err="1">
                <a:latin typeface="微软雅黑" panose="020B0503020204020204" pitchFamily="34" charset="-122"/>
                <a:ea typeface="微软雅黑" panose="020B0503020204020204" pitchFamily="34" charset="-122"/>
              </a:rPr>
              <a:t>df_test</a:t>
            </a:r>
            <a:r>
              <a:rPr lang="zh-CN" altLang="en-US" sz="2400" dirty="0">
                <a:latin typeface="微软雅黑" panose="020B0503020204020204" pitchFamily="34" charset="-122"/>
                <a:ea typeface="微软雅黑" panose="020B0503020204020204" pitchFamily="34" charset="-122"/>
              </a:rPr>
              <a:t>为上面演示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条新闻欧式距离时获得的文本向量化结果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cosine_similarities</a:t>
            </a:r>
            <a:r>
              <a:rPr lang="zh-CN" altLang="en-US" sz="2400" dirty="0">
                <a:latin typeface="微软雅黑" panose="020B0503020204020204" pitchFamily="34" charset="-122"/>
                <a:ea typeface="微软雅黑" panose="020B0503020204020204" pitchFamily="34" charset="-122"/>
              </a:rPr>
              <a:t>如下所示：</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95" y="3370269"/>
            <a:ext cx="6243410" cy="82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181" y="4868362"/>
            <a:ext cx="5266057" cy="1213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2238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10450286"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相似度进行模型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使用余弦相似度度量是在对样本数据进行长度上的标准化。完成余弦相似度的度量后，我们再对结果进行</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聚类，，此时每条新闻的特征变量就是其和其他新闻的余弦相似度了，代码如下：</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799" y="4089001"/>
            <a:ext cx="6480401" cy="21198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128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ata[:,0]</a:t>
            </a:r>
            <a:r>
              <a:rPr lang="zh-CN" altLang="en-US" sz="2400" dirty="0" smtClean="0">
                <a:latin typeface="微软雅黑" panose="020B0503020204020204" pitchFamily="34" charset="-122"/>
                <a:ea typeface="微软雅黑" panose="020B0503020204020204" pitchFamily="34" charset="-122"/>
              </a:rPr>
              <a:t>表示</a:t>
            </a:r>
            <a:r>
              <a:rPr lang="zh-CN" altLang="en-US" sz="2400" dirty="0">
                <a:latin typeface="微软雅黑" panose="020B0503020204020204" pitchFamily="34" charset="-122"/>
                <a:ea typeface="微软雅黑" panose="020B0503020204020204" pitchFamily="34" charset="-122"/>
              </a:rPr>
              <a:t>的则是</a:t>
            </a:r>
            <a:r>
              <a:rPr lang="en-US" altLang="zh-CN" sz="2400" dirty="0" smtClean="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列的数，同理</a:t>
            </a:r>
            <a:r>
              <a:rPr lang="en-US" altLang="zh-CN" sz="2400" dirty="0">
                <a:latin typeface="微软雅黑" panose="020B0503020204020204" pitchFamily="34" charset="-122"/>
                <a:ea typeface="微软雅黑" panose="020B0503020204020204" pitchFamily="34" charset="-122"/>
              </a:rPr>
              <a:t>data[:, 1]</a:t>
            </a:r>
            <a:r>
              <a:rPr lang="zh-CN" altLang="en-US" sz="2400" dirty="0">
                <a:latin typeface="微软雅黑" panose="020B0503020204020204" pitchFamily="34" charset="-122"/>
                <a:ea typeface="微软雅黑" panose="020B0503020204020204" pitchFamily="34" charset="-122"/>
              </a:rPr>
              <a:t>表示的则是</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列的数。此外散点图函数</a:t>
            </a:r>
            <a:r>
              <a:rPr lang="en-US" altLang="zh-CN" sz="2400" dirty="0">
                <a:latin typeface="微软雅黑" panose="020B0503020204020204" pitchFamily="34" charset="-122"/>
                <a:ea typeface="微软雅黑" panose="020B0503020204020204" pitchFamily="34" charset="-122"/>
              </a:rPr>
              <a:t>scatter()</a:t>
            </a:r>
            <a:r>
              <a:rPr lang="zh-CN" altLang="en-US" sz="2400" dirty="0">
                <a:latin typeface="微软雅黑" panose="020B0503020204020204" pitchFamily="34" charset="-122"/>
                <a:ea typeface="微软雅黑" panose="020B0503020204020204" pitchFamily="34" charset="-122"/>
              </a:rPr>
              <a:t>中的参数</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表示颜色，</a:t>
            </a:r>
            <a:r>
              <a:rPr lang="en-US" altLang="zh-CN" sz="2400" dirty="0">
                <a:latin typeface="微软雅黑" panose="020B0503020204020204" pitchFamily="34" charset="-122"/>
                <a:ea typeface="微软雅黑" panose="020B0503020204020204" pitchFamily="34" charset="-122"/>
              </a:rPr>
              <a:t>maker</a:t>
            </a:r>
            <a:r>
              <a:rPr lang="zh-CN" altLang="en-US" sz="2400" dirty="0">
                <a:latin typeface="微软雅黑" panose="020B0503020204020204" pitchFamily="34" charset="-122"/>
                <a:ea typeface="微软雅黑" panose="020B0503020204020204" pitchFamily="34" charset="-122"/>
              </a:rPr>
              <a:t>表示形状，</a:t>
            </a:r>
            <a:r>
              <a:rPr lang="en-US" altLang="zh-CN" sz="2400" dirty="0">
                <a:latin typeface="微软雅黑" panose="020B0503020204020204" pitchFamily="34" charset="-122"/>
                <a:ea typeface="微软雅黑" panose="020B0503020204020204" pitchFamily="34" charset="-122"/>
              </a:rPr>
              <a:t>label</a:t>
            </a:r>
            <a:r>
              <a:rPr lang="zh-CN" altLang="en-US" sz="2400" dirty="0">
                <a:latin typeface="微软雅黑" panose="020B0503020204020204" pitchFamily="34" charset="-122"/>
                <a:ea typeface="微软雅黑" panose="020B0503020204020204" pitchFamily="34" charset="-122"/>
              </a:rPr>
              <a:t>则表示数据标签，散点图如下所示：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3074" name="Picture 2" descr="https://uploader.shimo.im/f/UcOI89MekQwrlqg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860" y="3357788"/>
            <a:ext cx="4931767" cy="337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809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666" y="598884"/>
            <a:ext cx="11288668" cy="954107"/>
          </a:xfrm>
          <a:prstGeom prst="rect">
            <a:avLst/>
          </a:prstGeom>
        </p:spPr>
        <p:txBody>
          <a:bodyPr wrap="none">
            <a:spAutoFit/>
          </a:bodyPr>
          <a:lstStyle/>
          <a:p>
            <a:r>
              <a:rPr lang="en-US" altLang="zh-CN" sz="5600" b="1" dirty="0">
                <a:latin typeface="微软雅黑" panose="020B0503020204020204" pitchFamily="34" charset="-122"/>
                <a:ea typeface="微软雅黑" panose="020B0503020204020204" pitchFamily="34" charset="-122"/>
              </a:rPr>
              <a:t>13.3 </a:t>
            </a:r>
            <a:r>
              <a:rPr lang="zh-CN" altLang="en-US" sz="5600" b="1" dirty="0">
                <a:latin typeface="微软雅黑" panose="020B0503020204020204" pitchFamily="34" charset="-122"/>
                <a:ea typeface="微软雅黑" panose="020B0503020204020204" pitchFamily="34" charset="-122"/>
              </a:rPr>
              <a:t>案例实战 </a:t>
            </a:r>
            <a:r>
              <a:rPr lang="en-US" altLang="zh-CN" sz="5600" b="1" dirty="0">
                <a:latin typeface="微软雅黑" panose="020B0503020204020204" pitchFamily="34" charset="-122"/>
                <a:ea typeface="微软雅黑" panose="020B0503020204020204" pitchFamily="34" charset="-122"/>
              </a:rPr>
              <a:t>- </a:t>
            </a:r>
            <a:r>
              <a:rPr lang="zh-CN" altLang="en-US" sz="5600" b="1" dirty="0">
                <a:latin typeface="微软雅黑" panose="020B0503020204020204" pitchFamily="34" charset="-122"/>
                <a:ea typeface="微软雅黑" panose="020B0503020204020204" pitchFamily="34" charset="-122"/>
              </a:rPr>
              <a:t>新闻聚类分群模型</a:t>
            </a:r>
            <a:endParaRPr lang="zh-CN" altLang="en-US" sz="5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1846775"/>
            <a:ext cx="4449536"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13.3.4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 </a:t>
            </a:r>
            <a:r>
              <a:rPr lang="zh-CN" altLang="en-US" sz="2400" b="1" dirty="0" smtClean="0">
                <a:latin typeface="微软雅黑" panose="020B0503020204020204" pitchFamily="34" charset="-122"/>
                <a:ea typeface="微软雅黑" panose="020B0503020204020204" pitchFamily="34" charset="-122"/>
              </a:rPr>
              <a:t>余弦</a:t>
            </a:r>
            <a:r>
              <a:rPr lang="zh-CN" altLang="en-US" sz="2400" b="1" dirty="0">
                <a:latin typeface="微软雅黑" panose="020B0503020204020204" pitchFamily="34" charset="-122"/>
                <a:ea typeface="微软雅黑" panose="020B0503020204020204" pitchFamily="34" charset="-122"/>
              </a:rPr>
              <a:t>相似度进行模型</a:t>
            </a:r>
            <a:r>
              <a:rPr lang="zh-CN" altLang="en-US" sz="2400" b="1" dirty="0" smtClean="0">
                <a:latin typeface="微软雅黑" panose="020B0503020204020204" pitchFamily="34" charset="-122"/>
                <a:ea typeface="微软雅黑" panose="020B0503020204020204" pitchFamily="34" charset="-122"/>
              </a:rPr>
              <a:t>优化</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代码</a:t>
            </a:r>
            <a:r>
              <a:rPr lang="en-US" altLang="zh-CN" sz="2400" dirty="0">
                <a:latin typeface="微软雅黑" panose="020B0503020204020204" pitchFamily="34" charset="-122"/>
                <a:ea typeface="微软雅黑" panose="020B0503020204020204" pitchFamily="34" charset="-122"/>
              </a:rPr>
              <a:t>"print(</a:t>
            </a:r>
            <a:r>
              <a:rPr lang="en-US" altLang="zh-CN" sz="2400" dirty="0" err="1">
                <a:latin typeface="微软雅黑" panose="020B0503020204020204" pitchFamily="34" charset="-122"/>
                <a:ea typeface="微软雅黑" panose="020B0503020204020204" pitchFamily="34" charset="-122"/>
              </a:rPr>
              <a:t>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算法聚类后的结果展示出来：</a:t>
            </a:r>
          </a:p>
        </p:txBody>
      </p:sp>
      <p:sp>
        <p:nvSpPr>
          <p:cNvPr id="2" name="AutoShape 4" descr="https://uploader.shimo.im/f/ca0gSItS614VHW7L.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nwYSJCUP2xsDqJ6i.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https://uploader.shimo.im/f/rLTW8EOH3fUm6v1I.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hwKJ4rHAY2U8RLTl.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393" y="1552991"/>
            <a:ext cx="6610350"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33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调用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已经开发好的相关库来进行</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的聚类运算，代码如下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通过代码</a:t>
            </a:r>
            <a:r>
              <a:rPr lang="en-US" altLang="zh-CN" sz="2400" dirty="0">
                <a:latin typeface="微软雅黑" panose="020B0503020204020204" pitchFamily="34" charset="-122"/>
                <a:ea typeface="微软雅黑" panose="020B0503020204020204" pitchFamily="34" charset="-122"/>
              </a:rPr>
              <a:t>"print(label)"</a:t>
            </a:r>
            <a:r>
              <a:rPr lang="zh-CN" altLang="en-US" sz="2400" dirty="0">
                <a:latin typeface="微软雅黑" panose="020B0503020204020204" pitchFamily="34" charset="-122"/>
                <a:ea typeface="微软雅黑" panose="020B0503020204020204" pitchFamily="34" charset="-122"/>
              </a:rPr>
              <a:t>将</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算法聚类后的结果展示出来：</a:t>
            </a:r>
            <a:endParaRPr lang="en-US" altLang="zh-CN" sz="2400" b="1" dirty="0" smtClean="0">
              <a:latin typeface="微软雅黑" panose="020B0503020204020204" pitchFamily="34" charset="-122"/>
              <a:ea typeface="微软雅黑" panose="020B0503020204020204" pitchFamily="34" charset="-122"/>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474" y="3131781"/>
            <a:ext cx="4359047" cy="157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367" y="5289778"/>
            <a:ext cx="2735262" cy="631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10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50373" y="598884"/>
            <a:ext cx="6691255"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13.1 </a:t>
            </a:r>
            <a:r>
              <a:rPr lang="en-US" altLang="zh-CN" sz="6000" b="1" dirty="0" err="1">
                <a:latin typeface="微软雅黑" panose="020B0503020204020204" pitchFamily="34" charset="-122"/>
                <a:ea typeface="微软雅黑" panose="020B0503020204020204" pitchFamily="34" charset="-122"/>
              </a:rPr>
              <a:t>KMeans</a:t>
            </a:r>
            <a:r>
              <a:rPr lang="zh-CN" altLang="en-US" sz="6000" b="1" dirty="0">
                <a:latin typeface="微软雅黑" panose="020B0503020204020204" pitchFamily="34" charset="-122"/>
                <a:ea typeface="微软雅黑" panose="020B0503020204020204" pitchFamily="34" charset="-122"/>
              </a:rPr>
              <a:t>算法</a:t>
            </a:r>
            <a:endParaRPr lang="zh-CN" altLang="en-US" sz="6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70857" y="2119086"/>
            <a:ext cx="104502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13.1.2 </a:t>
            </a:r>
            <a:r>
              <a:rPr lang="en-US" altLang="zh-CN" sz="2400" b="1" dirty="0" err="1">
                <a:latin typeface="微软雅黑" panose="020B0503020204020204" pitchFamily="34" charset="-122"/>
                <a:ea typeface="微软雅黑" panose="020B0503020204020204" pitchFamily="34" charset="-122"/>
              </a:rPr>
              <a:t>KMeans</a:t>
            </a:r>
            <a:r>
              <a:rPr lang="zh-CN" altLang="en-US" sz="2400" b="1" dirty="0">
                <a:latin typeface="微软雅黑" panose="020B0503020204020204" pitchFamily="34" charset="-122"/>
                <a:ea typeface="微软雅黑" panose="020B0503020204020204" pitchFamily="34" charset="-122"/>
              </a:rPr>
              <a:t>算法的代码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使用散点图展示</a:t>
            </a:r>
            <a:r>
              <a:rPr lang="en-US" altLang="zh-CN" sz="2400" dirty="0" err="1">
                <a:latin typeface="微软雅黑" panose="020B0503020204020204" pitchFamily="34" charset="-122"/>
                <a:ea typeface="微软雅黑" panose="020B0503020204020204" pitchFamily="34" charset="-122"/>
              </a:rPr>
              <a:t>KMeans</a:t>
            </a:r>
            <a:r>
              <a:rPr lang="zh-CN" altLang="en-US" sz="2400" dirty="0">
                <a:latin typeface="微软雅黑" panose="020B0503020204020204" pitchFamily="34" charset="-122"/>
                <a:ea typeface="微软雅黑" panose="020B0503020204020204" pitchFamily="34" charset="-122"/>
              </a:rPr>
              <a:t>算法的聚类结果：</a:t>
            </a:r>
            <a:endParaRPr lang="en-US" altLang="zh-CN" sz="2400" b="1"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343" y="3473450"/>
            <a:ext cx="8501314" cy="1925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0211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5007</TotalTime>
  <Words>3749</Words>
  <Application>Microsoft Office PowerPoint</Application>
  <PresentationFormat>自定义</PresentationFormat>
  <Paragraphs>392</Paragraphs>
  <Slides>70</Slides>
  <Notes>0</Notes>
  <HiddenSlides>0</HiddenSlides>
  <MMClips>0</MMClips>
  <ScaleCrop>false</ScaleCrop>
  <HeadingPairs>
    <vt:vector size="4" baseType="variant">
      <vt:variant>
        <vt:lpstr>主题</vt:lpstr>
      </vt:variant>
      <vt:variant>
        <vt:i4>1</vt:i4>
      </vt:variant>
      <vt:variant>
        <vt:lpstr>幻灯片标题</vt:lpstr>
      </vt:variant>
      <vt:variant>
        <vt:i4>70</vt:i4>
      </vt:variant>
    </vt:vector>
  </HeadingPairs>
  <TitlesOfParts>
    <vt:vector size="7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148</cp:revision>
  <dcterms:created xsi:type="dcterms:W3CDTF">2020-01-08T06:45:46Z</dcterms:created>
  <dcterms:modified xsi:type="dcterms:W3CDTF">2020-03-25T02:37:22Z</dcterms:modified>
</cp:coreProperties>
</file>