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0"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2E86E7F-B078-4D31-AF6E-03C27CB9C78B}"/>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 xmlns:a16="http://schemas.microsoft.com/office/drawing/2014/main"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B514B75-0FE9-4C37-AABD-3BC5B8812861}"/>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 xmlns:a16="http://schemas.microsoft.com/office/drawing/2014/main"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25C5FD-32FD-4733-992B-8AA1577417AB}"/>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 xmlns:a16="http://schemas.microsoft.com/office/drawing/2014/main"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1A23B20-500B-44A2-913E-0F8B76761527}"/>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 xmlns:a16="http://schemas.microsoft.com/office/drawing/2014/main"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846C6D81-704E-4608-9088-DC94112470BF}"/>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 xmlns:a16="http://schemas.microsoft.com/office/drawing/2014/main"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6F23E878-28F5-459D-8388-31D4A58DCF91}"/>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6" name="页脚占位符 5">
            <a:extLst>
              <a:ext uri="{FF2B5EF4-FFF2-40B4-BE49-F238E27FC236}">
                <a16:creationId xmlns="" xmlns:a16="http://schemas.microsoft.com/office/drawing/2014/main"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71909DFE-0279-4AC0-9890-D6A21AA2BBDD}"/>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8" name="页脚占位符 7">
            <a:extLst>
              <a:ext uri="{FF2B5EF4-FFF2-40B4-BE49-F238E27FC236}">
                <a16:creationId xmlns="" xmlns:a16="http://schemas.microsoft.com/office/drawing/2014/main"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3A6D659-EB16-48AE-A19B-76E995380113}"/>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4" name="页脚占位符 3">
            <a:extLst>
              <a:ext uri="{FF2B5EF4-FFF2-40B4-BE49-F238E27FC236}">
                <a16:creationId xmlns="" xmlns:a16="http://schemas.microsoft.com/office/drawing/2014/main"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6F953D8-F1BE-4363-BD5B-0104B28D3095}"/>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3" name="页脚占位符 2">
            <a:extLst>
              <a:ext uri="{FF2B5EF4-FFF2-40B4-BE49-F238E27FC236}">
                <a16:creationId xmlns="" xmlns:a16="http://schemas.microsoft.com/office/drawing/2014/main"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E87EFB3-AFCB-40D9-94DA-40BF57F7EBAD}"/>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6" name="页脚占位符 5">
            <a:extLst>
              <a:ext uri="{FF2B5EF4-FFF2-40B4-BE49-F238E27FC236}">
                <a16:creationId xmlns="" xmlns:a16="http://schemas.microsoft.com/office/drawing/2014/main"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C0D1224-299B-4F96-9B57-718D431FF7D9}"/>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6" name="页脚占位符 5">
            <a:extLst>
              <a:ext uri="{FF2B5EF4-FFF2-40B4-BE49-F238E27FC236}">
                <a16:creationId xmlns="" xmlns:a16="http://schemas.microsoft.com/office/drawing/2014/main"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 xmlns:a16="http://schemas.microsoft.com/office/drawing/2014/main"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78373" y="2061029"/>
                <a:ext cx="10435254" cy="2386231"/>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14.2.1 </a:t>
                </a:r>
                <a:r>
                  <a:rPr lang="zh-CN" altLang="en-US" sz="2400" b="1" dirty="0">
                    <a:latin typeface="微软雅黑" panose="020B0503020204020204" pitchFamily="34" charset="-122"/>
                    <a:ea typeface="微软雅黑" panose="020B0503020204020204" pitchFamily="34" charset="-122"/>
                  </a:rPr>
                  <a:t>欧氏</a:t>
                </a:r>
                <a:r>
                  <a:rPr lang="zh-CN" altLang="en-US" sz="2400" b="1" dirty="0" smtClean="0">
                    <a:latin typeface="微软雅黑" panose="020B0503020204020204" pitchFamily="34" charset="-122"/>
                    <a:ea typeface="微软雅黑" panose="020B0503020204020204" pitchFamily="34" charset="-122"/>
                  </a:rPr>
                  <a:t>距离</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引入三维向量空间下的欧氏距离公式来刻画两点间距离，在空间几何中，如果</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点坐标为（</a:t>
                </a:r>
                <a:r>
                  <a:rPr lang="en-US" altLang="zh-CN" sz="2400" dirty="0">
                    <a:latin typeface="微软雅黑" panose="020B0503020204020204" pitchFamily="34" charset="-122"/>
                    <a:ea typeface="微软雅黑" panose="020B0503020204020204" pitchFamily="34" charset="-122"/>
                  </a:rPr>
                  <a:t>X1, X2, X3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点为（</a:t>
                </a:r>
                <a:r>
                  <a:rPr lang="en-US" altLang="zh-CN" sz="2400" dirty="0">
                    <a:latin typeface="微软雅黑" panose="020B0503020204020204" pitchFamily="34" charset="-122"/>
                    <a:ea typeface="微软雅黑" panose="020B0503020204020204" pitchFamily="34" charset="-122"/>
                  </a:rPr>
                  <a:t>Y1, Y2, Y3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那么</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点与</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点间的距离为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m:rPr>
                          <m:sty m:val="p"/>
                        </m:rPr>
                        <a:rPr lang="en-US" altLang="zh-CN" sz="2400" dirty="0" smtClean="0">
                          <a:latin typeface="Cambria Math"/>
                          <a:ea typeface="微软雅黑" panose="020B0503020204020204" pitchFamily="34" charset="-122"/>
                        </a:rPr>
                        <m:t>d</m:t>
                      </m:r>
                      <m:d>
                        <m:dPr>
                          <m:ctrlPr>
                            <a:rPr lang="en-US" altLang="zh-CN" sz="2400" b="0" i="0" dirty="0" smtClean="0">
                              <a:latin typeface="Cambria Math"/>
                              <a:ea typeface="微软雅黑" panose="020B0503020204020204" pitchFamily="34" charset="-122"/>
                            </a:rPr>
                          </m:ctrlPr>
                        </m:dPr>
                        <m:e>
                          <m:r>
                            <m:rPr>
                              <m:sty m:val="p"/>
                            </m:rPr>
                            <a:rPr lang="en-US" altLang="zh-CN" sz="2400" b="0" i="0" dirty="0" smtClean="0">
                              <a:latin typeface="Cambria Math"/>
                              <a:ea typeface="微软雅黑" panose="020B0503020204020204" pitchFamily="34" charset="-122"/>
                            </a:rPr>
                            <m:t>A</m:t>
                          </m:r>
                          <m:r>
                            <a:rPr lang="en-US" altLang="zh-CN" sz="2400" b="0" i="0" dirty="0" smtClean="0">
                              <a:latin typeface="Cambria Math"/>
                              <a:ea typeface="微软雅黑" panose="020B0503020204020204" pitchFamily="34" charset="-122"/>
                            </a:rPr>
                            <m:t>,</m:t>
                          </m:r>
                          <m:r>
                            <m:rPr>
                              <m:sty m:val="p"/>
                            </m:rPr>
                            <a:rPr lang="en-US" altLang="zh-CN" sz="2400" b="0" i="0" dirty="0" smtClean="0">
                              <a:latin typeface="Cambria Math"/>
                              <a:ea typeface="微软雅黑" panose="020B0503020204020204" pitchFamily="34" charset="-122"/>
                            </a:rPr>
                            <m:t>B</m:t>
                          </m:r>
                        </m:e>
                      </m:d>
                      <m:r>
                        <a:rPr lang="en-US" altLang="zh-CN" sz="2400" b="0" i="0" dirty="0" smtClean="0">
                          <a:latin typeface="Cambria Math"/>
                          <a:ea typeface="微软雅黑" panose="020B0503020204020204" pitchFamily="34" charset="-122"/>
                        </a:rPr>
                        <m:t>=</m:t>
                      </m:r>
                      <m:rad>
                        <m:radPr>
                          <m:degHide m:val="on"/>
                          <m:ctrlPr>
                            <a:rPr lang="en-US" altLang="zh-CN" sz="2400" b="0" i="1" dirty="0" smtClean="0">
                              <a:latin typeface="Cambria Math"/>
                              <a:ea typeface="微软雅黑" panose="020B0503020204020204" pitchFamily="34" charset="-122"/>
                            </a:rPr>
                          </m:ctrlPr>
                        </m:radPr>
                        <m:deg/>
                        <m:e>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𝑌</m:t>
                                      </m:r>
                                    </m:e>
                                    <m:sub>
                                      <m:r>
                                        <a:rPr lang="en-US" altLang="zh-CN" sz="2400" b="0" i="1" dirty="0" smtClean="0">
                                          <a:latin typeface="Cambria Math"/>
                                          <a:ea typeface="微软雅黑" panose="020B0503020204020204" pitchFamily="34" charset="-122"/>
                                        </a:rPr>
                                        <m:t>1</m:t>
                                      </m:r>
                                    </m:sub>
                                  </m:sSub>
                                </m:e>
                              </m:d>
                            </m:e>
                            <m:sup>
                              <m:r>
                                <a:rPr lang="en-US" altLang="zh-CN" sz="2400" b="0" i="1" dirty="0" smtClean="0">
                                  <a:latin typeface="Cambria Math"/>
                                  <a:ea typeface="微软雅黑" panose="020B0503020204020204" pitchFamily="34" charset="-122"/>
                                </a:rPr>
                                <m:t>2</m:t>
                              </m:r>
                            </m:sup>
                          </m:sSup>
                          <m:r>
                            <a:rPr lang="en-US" altLang="zh-CN" sz="2400" b="0" i="1"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2</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𝑌</m:t>
                                      </m:r>
                                    </m:e>
                                    <m:sub>
                                      <m:r>
                                        <a:rPr lang="en-US" altLang="zh-CN" sz="2400" b="0" i="1" dirty="0" smtClean="0">
                                          <a:latin typeface="Cambria Math"/>
                                          <a:ea typeface="微软雅黑" panose="020B0503020204020204" pitchFamily="34" charset="-122"/>
                                        </a:rPr>
                                        <m:t>2</m:t>
                                      </m:r>
                                    </m:sub>
                                  </m:sSub>
                                </m:e>
                              </m:d>
                            </m:e>
                            <m:sup>
                              <m:r>
                                <a:rPr lang="en-US" altLang="zh-CN" sz="2400" b="0" i="1" dirty="0" smtClean="0">
                                  <a:latin typeface="Cambria Math"/>
                                  <a:ea typeface="微软雅黑" panose="020B0503020204020204" pitchFamily="34" charset="-122"/>
                                </a:rPr>
                                <m:t>2</m:t>
                              </m:r>
                            </m:sup>
                          </m:sSup>
                          <m:r>
                            <a:rPr lang="en-US" altLang="zh-CN" sz="2400" b="0" i="1"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3</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𝑌</m:t>
                                      </m:r>
                                    </m:e>
                                    <m:sub>
                                      <m:r>
                                        <a:rPr lang="en-US" altLang="zh-CN" sz="2400" b="0" i="1" dirty="0" smtClean="0">
                                          <a:latin typeface="Cambria Math"/>
                                          <a:ea typeface="微软雅黑" panose="020B0503020204020204" pitchFamily="34" charset="-122"/>
                                        </a:rPr>
                                        <m:t>3</m:t>
                                      </m:r>
                                    </m:sub>
                                  </m:sSub>
                                </m:e>
                              </m:d>
                            </m:e>
                            <m:sup>
                              <m:r>
                                <a:rPr lang="en-US" altLang="zh-CN" sz="2400" b="0" i="1" dirty="0" smtClean="0">
                                  <a:latin typeface="Cambria Math"/>
                                  <a:ea typeface="微软雅黑" panose="020B0503020204020204" pitchFamily="34" charset="-122"/>
                                </a:rPr>
                                <m:t>2</m:t>
                              </m:r>
                            </m:sup>
                          </m:sSup>
                        </m:e>
                      </m:rad>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78373" y="2061029"/>
                <a:ext cx="10435254" cy="2386231"/>
              </a:xfrm>
              <a:prstGeom prst="rect">
                <a:avLst/>
              </a:prstGeom>
              <a:blipFill rotWithShape="1">
                <a:blip r:embed="rId2"/>
                <a:stretch>
                  <a:fillRect l="-876" t="-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279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78373" y="2061029"/>
                <a:ext cx="10435254" cy="2172711"/>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14.2.1 </a:t>
                </a:r>
                <a:r>
                  <a:rPr lang="zh-CN" altLang="en-US" sz="2400" b="1" dirty="0">
                    <a:latin typeface="微软雅黑" panose="020B0503020204020204" pitchFamily="34" charset="-122"/>
                    <a:ea typeface="微软雅黑" panose="020B0503020204020204" pitchFamily="34" charset="-122"/>
                  </a:rPr>
                  <a:t>欧氏</a:t>
                </a:r>
                <a:r>
                  <a:rPr lang="zh-CN" altLang="en-US" sz="2400" b="1" dirty="0" smtClean="0">
                    <a:latin typeface="微软雅黑" panose="020B0503020204020204" pitchFamily="34" charset="-122"/>
                    <a:ea typeface="微软雅黑" panose="020B0503020204020204" pitchFamily="34" charset="-122"/>
                  </a:rPr>
                  <a:t>距离</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例如此时物品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和物品</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的欧式距离为：</a:t>
                </a:r>
              </a:p>
              <a:p>
                <a14:m>
                  <m:oMathPara xmlns:m="http://schemas.openxmlformats.org/officeDocument/2006/math">
                    <m:oMathParaPr>
                      <m:jc m:val="centerGroup"/>
                    </m:oMathParaPr>
                    <m:oMath xmlns:m="http://schemas.openxmlformats.org/officeDocument/2006/math">
                      <m:r>
                        <m:rPr>
                          <m:sty m:val="p"/>
                        </m:rPr>
                        <a:rPr lang="en-US" altLang="zh-CN" sz="2400" dirty="0" smtClean="0">
                          <a:latin typeface="Cambria Math"/>
                          <a:ea typeface="微软雅黑" panose="020B0503020204020204" pitchFamily="34" charset="-122"/>
                        </a:rPr>
                        <m:t>d</m:t>
                      </m:r>
                      <m:d>
                        <m:dPr>
                          <m:ctrlPr>
                            <a:rPr lang="en-US" altLang="zh-CN" sz="2400" b="0" i="0" dirty="0" smtClean="0">
                              <a:latin typeface="Cambria Math"/>
                              <a:ea typeface="微软雅黑" panose="020B0503020204020204" pitchFamily="34" charset="-122"/>
                            </a:rPr>
                          </m:ctrlPr>
                        </m:dPr>
                        <m:e>
                          <m:r>
                            <m:rPr>
                              <m:sty m:val="p"/>
                            </m:rPr>
                            <a:rPr lang="en-US" altLang="zh-CN" sz="2400" b="0" i="0" dirty="0" smtClean="0">
                              <a:latin typeface="Cambria Math"/>
                              <a:ea typeface="微软雅黑" panose="020B0503020204020204" pitchFamily="34" charset="-122"/>
                            </a:rPr>
                            <m:t>A</m:t>
                          </m:r>
                          <m:r>
                            <a:rPr lang="en-US" altLang="zh-CN" sz="2400" b="0" i="0" dirty="0" smtClean="0">
                              <a:latin typeface="Cambria Math"/>
                              <a:ea typeface="微软雅黑" panose="020B0503020204020204" pitchFamily="34" charset="-122"/>
                            </a:rPr>
                            <m:t>,</m:t>
                          </m:r>
                          <m:r>
                            <m:rPr>
                              <m:sty m:val="p"/>
                            </m:rPr>
                            <a:rPr lang="en-US" altLang="zh-CN" sz="2400" b="0" i="0" dirty="0" smtClean="0">
                              <a:latin typeface="Cambria Math"/>
                              <a:ea typeface="微软雅黑" panose="020B0503020204020204" pitchFamily="34" charset="-122"/>
                            </a:rPr>
                            <m:t>B</m:t>
                          </m:r>
                        </m:e>
                      </m:d>
                      <m:r>
                        <a:rPr lang="en-US" altLang="zh-CN" sz="2400" b="0" i="0" dirty="0" smtClean="0">
                          <a:latin typeface="Cambria Math"/>
                          <a:ea typeface="微软雅黑" panose="020B0503020204020204" pitchFamily="34" charset="-122"/>
                        </a:rPr>
                        <m:t>=</m:t>
                      </m:r>
                      <m:rad>
                        <m:radPr>
                          <m:degHide m:val="on"/>
                          <m:ctrlPr>
                            <a:rPr lang="en-US" altLang="zh-CN" sz="2400" b="0" i="1" dirty="0" smtClean="0">
                              <a:latin typeface="Cambria Math"/>
                              <a:ea typeface="微软雅黑" panose="020B0503020204020204" pitchFamily="34" charset="-122"/>
                            </a:rPr>
                          </m:ctrlPr>
                        </m:radPr>
                        <m:deg/>
                        <m:e>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1</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𝑌</m:t>
                                      </m:r>
                                    </m:e>
                                    <m:sub>
                                      <m:r>
                                        <a:rPr lang="en-US" altLang="zh-CN" sz="2400" b="0" i="1" dirty="0" smtClean="0">
                                          <a:latin typeface="Cambria Math"/>
                                          <a:ea typeface="微软雅黑" panose="020B0503020204020204" pitchFamily="34" charset="-122"/>
                                        </a:rPr>
                                        <m:t>1</m:t>
                                      </m:r>
                                    </m:sub>
                                  </m:sSub>
                                </m:e>
                              </m:d>
                            </m:e>
                            <m:sup>
                              <m:r>
                                <a:rPr lang="en-US" altLang="zh-CN" sz="2400" b="0" i="1" dirty="0" smtClean="0">
                                  <a:latin typeface="Cambria Math"/>
                                  <a:ea typeface="微软雅黑" panose="020B0503020204020204" pitchFamily="34" charset="-122"/>
                                </a:rPr>
                                <m:t>2</m:t>
                              </m:r>
                            </m:sup>
                          </m:sSup>
                          <m:r>
                            <a:rPr lang="en-US" altLang="zh-CN" sz="2400" b="0" i="1"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2</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𝑌</m:t>
                                      </m:r>
                                    </m:e>
                                    <m:sub>
                                      <m:r>
                                        <a:rPr lang="en-US" altLang="zh-CN" sz="2400" b="0" i="1" dirty="0" smtClean="0">
                                          <a:latin typeface="Cambria Math"/>
                                          <a:ea typeface="微软雅黑" panose="020B0503020204020204" pitchFamily="34" charset="-122"/>
                                        </a:rPr>
                                        <m:t>2</m:t>
                                      </m:r>
                                    </m:sub>
                                  </m:sSub>
                                </m:e>
                              </m:d>
                            </m:e>
                            <m:sup>
                              <m:r>
                                <a:rPr lang="en-US" altLang="zh-CN" sz="2400" b="0" i="1" dirty="0" smtClean="0">
                                  <a:latin typeface="Cambria Math"/>
                                  <a:ea typeface="微软雅黑" panose="020B0503020204020204" pitchFamily="34" charset="-122"/>
                                </a:rPr>
                                <m:t>2</m:t>
                              </m:r>
                            </m:sup>
                          </m:sSup>
                          <m:r>
                            <a:rPr lang="en-US" altLang="zh-CN" sz="2400" b="0" i="1"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𝑋</m:t>
                                      </m:r>
                                    </m:e>
                                    <m:sub>
                                      <m:r>
                                        <a:rPr lang="en-US" altLang="zh-CN" sz="2400" b="0" i="1" dirty="0" smtClean="0">
                                          <a:latin typeface="Cambria Math"/>
                                          <a:ea typeface="微软雅黑" panose="020B0503020204020204" pitchFamily="34" charset="-122"/>
                                        </a:rPr>
                                        <m:t>3</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𝑌</m:t>
                                      </m:r>
                                    </m:e>
                                    <m:sub>
                                      <m:r>
                                        <a:rPr lang="en-US" altLang="zh-CN" sz="2400" b="0" i="1" dirty="0" smtClean="0">
                                          <a:latin typeface="Cambria Math"/>
                                          <a:ea typeface="微软雅黑" panose="020B0503020204020204" pitchFamily="34" charset="-122"/>
                                        </a:rPr>
                                        <m:t>3</m:t>
                                      </m:r>
                                    </m:sub>
                                  </m:sSub>
                                </m:e>
                              </m:d>
                            </m:e>
                            <m:sup>
                              <m:r>
                                <a:rPr lang="en-US" altLang="zh-CN" sz="2400" b="0" i="1" dirty="0" smtClean="0">
                                  <a:latin typeface="Cambria Math"/>
                                  <a:ea typeface="微软雅黑" panose="020B0503020204020204" pitchFamily="34" charset="-122"/>
                                </a:rPr>
                                <m:t>2</m:t>
                              </m:r>
                            </m:sup>
                          </m:sSup>
                        </m:e>
                      </m:rad>
                    </m:oMath>
                  </m:oMathPara>
                </a14:m>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m:rPr>
                          <m:sty m:val="p"/>
                        </m:rPr>
                        <a:rPr lang="en-US" altLang="zh-CN" sz="2400" dirty="0">
                          <a:latin typeface="Cambria Math"/>
                          <a:ea typeface="微软雅黑" panose="020B0503020204020204" pitchFamily="34" charset="-122"/>
                        </a:rPr>
                        <m:t>d</m:t>
                      </m:r>
                      <m:d>
                        <m:dPr>
                          <m:ctrlPr>
                            <a:rPr lang="en-US" altLang="zh-CN" sz="2400" i="1" dirty="0">
                              <a:latin typeface="Cambria Math"/>
                              <a:ea typeface="微软雅黑" panose="020B0503020204020204" pitchFamily="34" charset="-122"/>
                            </a:rPr>
                          </m:ctrlPr>
                        </m:dPr>
                        <m:e>
                          <m:r>
                            <m:rPr>
                              <m:sty m:val="p"/>
                            </m:rPr>
                            <a:rPr lang="en-US" altLang="zh-CN" sz="2400" dirty="0">
                              <a:latin typeface="Cambria Math"/>
                              <a:ea typeface="微软雅黑" panose="020B0503020204020204" pitchFamily="34" charset="-122"/>
                            </a:rPr>
                            <m:t>A</m:t>
                          </m:r>
                          <m:r>
                            <a:rPr lang="en-US" altLang="zh-CN" sz="2400" dirty="0">
                              <a:latin typeface="Cambria Math"/>
                              <a:ea typeface="微软雅黑" panose="020B0503020204020204" pitchFamily="34" charset="-122"/>
                            </a:rPr>
                            <m:t>,</m:t>
                          </m:r>
                          <m:r>
                            <m:rPr>
                              <m:sty m:val="p"/>
                            </m:rPr>
                            <a:rPr lang="en-US" altLang="zh-CN" sz="2400" dirty="0">
                              <a:latin typeface="Cambria Math"/>
                              <a:ea typeface="微软雅黑" panose="020B0503020204020204" pitchFamily="34" charset="-122"/>
                            </a:rPr>
                            <m:t>B</m:t>
                          </m:r>
                        </m:e>
                      </m:d>
                      <m:r>
                        <a:rPr lang="en-US" altLang="zh-CN" sz="2400" dirty="0">
                          <a:latin typeface="Cambria Math"/>
                          <a:ea typeface="微软雅黑" panose="020B0503020204020204" pitchFamily="34" charset="-122"/>
                        </a:rPr>
                        <m:t>=</m:t>
                      </m:r>
                      <m:rad>
                        <m:radPr>
                          <m:degHide m:val="on"/>
                          <m:ctrlPr>
                            <a:rPr lang="en-US" altLang="zh-CN" sz="2400" i="1" dirty="0">
                              <a:latin typeface="Cambria Math"/>
                              <a:ea typeface="微软雅黑" panose="020B0503020204020204" pitchFamily="34" charset="-122"/>
                            </a:rPr>
                          </m:ctrlPr>
                        </m:radPr>
                        <m:deg/>
                        <m:e>
                          <m:sSup>
                            <m:sSupPr>
                              <m:ctrlPr>
                                <a:rPr lang="en-US" altLang="zh-CN" sz="2400" i="1" dirty="0">
                                  <a:latin typeface="Cambria Math"/>
                                  <a:ea typeface="微软雅黑" panose="020B0503020204020204" pitchFamily="34" charset="-122"/>
                                </a:rPr>
                              </m:ctrlPr>
                            </m:sSupPr>
                            <m:e>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5</m:t>
                                  </m:r>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4</m:t>
                                  </m:r>
                                </m:e>
                              </m:d>
                            </m:e>
                            <m:sup>
                              <m:r>
                                <a:rPr lang="en-US" altLang="zh-CN" sz="2400" i="1" dirty="0">
                                  <a:latin typeface="Cambria Math"/>
                                  <a:ea typeface="微软雅黑" panose="020B0503020204020204" pitchFamily="34" charset="-122"/>
                                </a:rPr>
                                <m:t>2</m:t>
                              </m:r>
                            </m:sup>
                          </m:sSup>
                          <m:r>
                            <a:rPr lang="en-US" altLang="zh-CN" sz="2400" i="1" dirty="0">
                              <a:latin typeface="Cambria Math"/>
                              <a:ea typeface="微软雅黑" panose="020B0503020204020204" pitchFamily="34" charset="-122"/>
                            </a:rPr>
                            <m:t>+</m:t>
                          </m:r>
                          <m:sSup>
                            <m:sSupPr>
                              <m:ctrlPr>
                                <a:rPr lang="en-US" altLang="zh-CN" sz="2400" i="1" dirty="0">
                                  <a:latin typeface="Cambria Math"/>
                                  <a:ea typeface="微软雅黑" panose="020B0503020204020204" pitchFamily="34" charset="-122"/>
                                </a:rPr>
                              </m:ctrlPr>
                            </m:sSupPr>
                            <m:e>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1</m:t>
                                  </m:r>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2</m:t>
                                  </m:r>
                                </m:e>
                              </m:d>
                            </m:e>
                            <m:sup>
                              <m:r>
                                <a:rPr lang="en-US" altLang="zh-CN" sz="2400" i="1" dirty="0">
                                  <a:latin typeface="Cambria Math"/>
                                  <a:ea typeface="微软雅黑" panose="020B0503020204020204" pitchFamily="34" charset="-122"/>
                                </a:rPr>
                                <m:t>2</m:t>
                              </m:r>
                            </m:sup>
                          </m:sSup>
                          <m:r>
                            <a:rPr lang="en-US" altLang="zh-CN" sz="2400" i="1" dirty="0">
                              <a:latin typeface="Cambria Math"/>
                              <a:ea typeface="微软雅黑" panose="020B0503020204020204" pitchFamily="34" charset="-122"/>
                            </a:rPr>
                            <m:t>+</m:t>
                          </m:r>
                          <m:sSup>
                            <m:sSupPr>
                              <m:ctrlPr>
                                <a:rPr lang="en-US" altLang="zh-CN" sz="2400" i="1" dirty="0">
                                  <a:latin typeface="Cambria Math"/>
                                  <a:ea typeface="微软雅黑" panose="020B0503020204020204" pitchFamily="34" charset="-122"/>
                                </a:rPr>
                              </m:ctrlPr>
                            </m:sSupPr>
                            <m:e>
                              <m:d>
                                <m:dPr>
                                  <m:ctrlPr>
                                    <a:rPr lang="en-US" altLang="zh-CN" sz="2400" i="1" dirty="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5</m:t>
                                  </m:r>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2</m:t>
                                  </m:r>
                                </m:e>
                              </m:d>
                            </m:e>
                            <m:sup>
                              <m:r>
                                <a:rPr lang="en-US" altLang="zh-CN" sz="2400" i="1" dirty="0">
                                  <a:latin typeface="Cambria Math"/>
                                  <a:ea typeface="微软雅黑" panose="020B0503020204020204" pitchFamily="34" charset="-122"/>
                                </a:rPr>
                                <m:t>2</m:t>
                              </m:r>
                            </m:sup>
                          </m:sSup>
                        </m:e>
                      </m:rad>
                    </m:oMath>
                  </m:oMathPara>
                </a14:m>
                <a:endParaRPr lang="en-US" altLang="zh-CN"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m:rPr>
                          <m:sty m:val="p"/>
                        </m:rPr>
                        <a:rPr lang="en-US" altLang="zh-CN" sz="2400" dirty="0">
                          <a:latin typeface="Cambria Math"/>
                          <a:ea typeface="微软雅黑" panose="020B0503020204020204" pitchFamily="34" charset="-122"/>
                        </a:rPr>
                        <m:t>d</m:t>
                      </m:r>
                      <m:d>
                        <m:dPr>
                          <m:ctrlPr>
                            <a:rPr lang="en-US" altLang="zh-CN" sz="2400" i="1" dirty="0">
                              <a:latin typeface="Cambria Math"/>
                              <a:ea typeface="微软雅黑" panose="020B0503020204020204" pitchFamily="34" charset="-122"/>
                            </a:rPr>
                          </m:ctrlPr>
                        </m:dPr>
                        <m:e>
                          <m:r>
                            <m:rPr>
                              <m:sty m:val="p"/>
                            </m:rPr>
                            <a:rPr lang="en-US" altLang="zh-CN" sz="2400" dirty="0">
                              <a:latin typeface="Cambria Math"/>
                              <a:ea typeface="微软雅黑" panose="020B0503020204020204" pitchFamily="34" charset="-122"/>
                            </a:rPr>
                            <m:t>A</m:t>
                          </m:r>
                          <m:r>
                            <a:rPr lang="en-US" altLang="zh-CN" sz="2400" dirty="0">
                              <a:latin typeface="Cambria Math"/>
                              <a:ea typeface="微软雅黑" panose="020B0503020204020204" pitchFamily="34" charset="-122"/>
                            </a:rPr>
                            <m:t>,</m:t>
                          </m:r>
                          <m:r>
                            <m:rPr>
                              <m:sty m:val="p"/>
                            </m:rPr>
                            <a:rPr lang="en-US" altLang="zh-CN" sz="2400" dirty="0">
                              <a:latin typeface="Cambria Math"/>
                              <a:ea typeface="微软雅黑" panose="020B0503020204020204" pitchFamily="34" charset="-122"/>
                            </a:rPr>
                            <m:t>B</m:t>
                          </m:r>
                        </m:e>
                      </m:d>
                      <m:r>
                        <a:rPr lang="en-US" altLang="zh-CN" sz="2400" dirty="0">
                          <a:latin typeface="Cambria Math"/>
                          <a:ea typeface="微软雅黑" panose="020B0503020204020204" pitchFamily="34" charset="-122"/>
                        </a:rPr>
                        <m:t>=</m:t>
                      </m:r>
                      <m:rad>
                        <m:radPr>
                          <m:degHide m:val="on"/>
                          <m:ctrlPr>
                            <a:rPr lang="en-US" altLang="zh-CN" sz="2400" i="1" dirty="0">
                              <a:latin typeface="Cambria Math"/>
                              <a:ea typeface="微软雅黑" panose="020B0503020204020204" pitchFamily="34" charset="-122"/>
                            </a:rPr>
                          </m:ctrlPr>
                        </m:radPr>
                        <m:deg/>
                        <m:e>
                          <m:r>
                            <a:rPr lang="en-US" altLang="zh-CN" sz="2400" b="0" i="1" dirty="0" smtClean="0">
                              <a:latin typeface="Cambria Math"/>
                              <a:ea typeface="微软雅黑" panose="020B0503020204020204" pitchFamily="34" charset="-122"/>
                            </a:rPr>
                            <m:t>11</m:t>
                          </m:r>
                        </m:e>
                      </m:rad>
                      <m:r>
                        <a:rPr lang="en-US" altLang="zh-CN" sz="2400" b="0" i="1" dirty="0" smtClean="0">
                          <a:latin typeface="Cambria Math"/>
                          <a:ea typeface="微软雅黑" panose="020B0503020204020204" pitchFamily="34" charset="-122"/>
                        </a:rPr>
                        <m:t>=3.32</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78373" y="2061029"/>
                <a:ext cx="10435254" cy="2172711"/>
              </a:xfrm>
              <a:prstGeom prst="rect">
                <a:avLst/>
              </a:prstGeom>
              <a:blipFill rotWithShape="1">
                <a:blip r:embed="rId2"/>
                <a:stretch>
                  <a:fillRect l="-876" t="-2241"/>
                </a:stretch>
              </a:blipFill>
            </p:spPr>
            <p:txBody>
              <a:bodyPr/>
              <a:lstStyle/>
              <a:p>
                <a:r>
                  <a:rPr lang="zh-CN" alt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4723493"/>
            <a:ext cx="504825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63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78373" y="2061029"/>
                <a:ext cx="10435254" cy="269253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14.2.1 </a:t>
                </a:r>
                <a:r>
                  <a:rPr lang="zh-CN" altLang="en-US" sz="2400" b="1" dirty="0">
                    <a:latin typeface="微软雅黑" panose="020B0503020204020204" pitchFamily="34" charset="-122"/>
                    <a:ea typeface="微软雅黑" panose="020B0503020204020204" pitchFamily="34" charset="-122"/>
                  </a:rPr>
                  <a:t>欧氏</a:t>
                </a:r>
                <a:r>
                  <a:rPr lang="zh-CN" altLang="en-US" sz="2400" b="1" dirty="0" smtClean="0">
                    <a:latin typeface="微软雅黑" panose="020B0503020204020204" pitchFamily="34" charset="-122"/>
                    <a:ea typeface="微软雅黑" panose="020B0503020204020204" pitchFamily="34" charset="-122"/>
                  </a:rPr>
                  <a:t>距离</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除了直接比较欧式距离，还可以利用欧式距离衍生出的相似度公式来衡量两者的相似度，基于欧式距离的相似度公式</a:t>
                </a:r>
                <a:r>
                  <a:rPr lang="en-US" altLang="zh-CN" sz="2400" dirty="0">
                    <a:latin typeface="微软雅黑" panose="020B0503020204020204" pitchFamily="34" charset="-122"/>
                    <a:ea typeface="微软雅黑" panose="020B0503020204020204" pitchFamily="34" charset="-122"/>
                  </a:rPr>
                  <a:t>sim(A,B)</a:t>
                </a:r>
                <a:r>
                  <a:rPr lang="zh-CN" altLang="en-US" sz="2400" dirty="0">
                    <a:latin typeface="微软雅黑" panose="020B0503020204020204" pitchFamily="34" charset="-122"/>
                    <a:ea typeface="微软雅黑" panose="020B0503020204020204" pitchFamily="34" charset="-122"/>
                  </a:rPr>
                  <a:t>定义为： </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𝑠𝑖𝑚</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𝐴</m:t>
                          </m:r>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𝐵</m:t>
                          </m:r>
                        </m:e>
                      </m:d>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1+</m:t>
                          </m:r>
                          <m:r>
                            <a:rPr lang="en-US" altLang="zh-CN" sz="2400" b="0" i="1" smtClean="0">
                              <a:latin typeface="Cambria Math"/>
                              <a:ea typeface="微软雅黑" panose="020B0503020204020204" pitchFamily="34" charset="-122"/>
                            </a:rPr>
                            <m:t>𝑑</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𝐴</m:t>
                              </m:r>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𝐵</m:t>
                              </m:r>
                            </m:e>
                          </m:d>
                        </m:den>
                      </m:f>
                    </m:oMath>
                  </m:oMathPara>
                </a14:m>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𝑠𝑖𝑚</m:t>
                      </m:r>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𝐴</m:t>
                          </m:r>
                          <m:r>
                            <a:rPr lang="en-US" altLang="zh-CN" sz="2400" i="1">
                              <a:latin typeface="Cambria Math"/>
                              <a:ea typeface="微软雅黑" panose="020B0503020204020204" pitchFamily="34" charset="-122"/>
                            </a:rPr>
                            <m:t>,</m:t>
                          </m:r>
                          <m:r>
                            <a:rPr lang="en-US" altLang="zh-CN" sz="2400" i="1">
                              <a:latin typeface="Cambria Math"/>
                              <a:ea typeface="微软雅黑" panose="020B0503020204020204" pitchFamily="34" charset="-122"/>
                            </a:rPr>
                            <m:t>𝐵</m:t>
                          </m:r>
                        </m:e>
                      </m:d>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r>
                            <a:rPr lang="en-US" altLang="zh-CN" sz="2400" b="0" i="1" smtClean="0">
                              <a:latin typeface="Cambria Math"/>
                              <a:ea typeface="微软雅黑" panose="020B0503020204020204" pitchFamily="34" charset="-122"/>
                            </a:rPr>
                            <m:t>3.32</m:t>
                          </m:r>
                        </m:den>
                      </m:f>
                      <m:r>
                        <a:rPr lang="en-US" altLang="zh-CN" sz="2400" b="0" i="1" smtClean="0">
                          <a:latin typeface="Cambria Math"/>
                          <a:ea typeface="微软雅黑" panose="020B0503020204020204" pitchFamily="34" charset="-122"/>
                        </a:rPr>
                        <m:t>=0.23</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78373" y="2061029"/>
                <a:ext cx="10435254" cy="2692532"/>
              </a:xfrm>
              <a:prstGeom prst="rect">
                <a:avLst/>
              </a:prstGeom>
              <a:blipFill rotWithShape="1">
                <a:blip r:embed="rId2"/>
                <a:stretch>
                  <a:fillRect l="-876" t="-1810"/>
                </a:stretch>
              </a:blipFill>
            </p:spPr>
            <p:txBody>
              <a:bodyPr/>
              <a:lstStyle/>
              <a:p>
                <a:r>
                  <a:rPr lang="zh-CN" alt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4723493"/>
            <a:ext cx="5048250"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25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14.2.1 </a:t>
            </a:r>
            <a:r>
              <a:rPr lang="zh-CN" altLang="en-US" sz="2400" b="1" dirty="0">
                <a:latin typeface="微软雅黑" panose="020B0503020204020204" pitchFamily="34" charset="-122"/>
                <a:ea typeface="微软雅黑" panose="020B0503020204020204" pitchFamily="34" charset="-122"/>
              </a:rPr>
              <a:t>欧氏</a:t>
            </a:r>
            <a:r>
              <a:rPr lang="zh-CN" altLang="en-US" sz="2400" b="1" dirty="0" smtClean="0">
                <a:latin typeface="微软雅黑" panose="020B0503020204020204" pitchFamily="34" charset="-122"/>
                <a:ea typeface="微软雅黑" panose="020B0503020204020204" pitchFamily="34" charset="-122"/>
              </a:rPr>
              <a:t>距离</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两</a:t>
            </a:r>
            <a:r>
              <a:rPr lang="zh-CN" altLang="en-US" sz="2400" dirty="0">
                <a:latin typeface="微软雅黑" panose="020B0503020204020204" pitchFamily="34" charset="-122"/>
                <a:ea typeface="微软雅黑" panose="020B0503020204020204" pitchFamily="34" charset="-122"/>
              </a:rPr>
              <a:t>物品间欧氏距离越小，相似度越大，两物品越相近。针对上方用户评分表格，计算可得：</a:t>
            </a:r>
            <a:endParaRPr lang="en-US" altLang="zh-CN" sz="2400" b="1"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82965072"/>
              </p:ext>
            </p:extLst>
          </p:nvPr>
        </p:nvGraphicFramePr>
        <p:xfrm>
          <a:off x="3839028" y="3714637"/>
          <a:ext cx="4513944" cy="1767840"/>
        </p:xfrm>
        <a:graphic>
          <a:graphicData uri="http://schemas.openxmlformats.org/drawingml/2006/table">
            <a:tbl>
              <a:tblPr/>
              <a:tblGrid>
                <a:gridCol w="1504648"/>
                <a:gridCol w="1504648"/>
                <a:gridCol w="1504648"/>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欧氏</a:t>
                      </a:r>
                      <a:r>
                        <a:rPr lang="zh-CN" altLang="en-US" sz="2400" dirty="0">
                          <a:effectLst/>
                          <a:latin typeface="微软雅黑" panose="020B0503020204020204" pitchFamily="34" charset="-122"/>
                          <a:ea typeface="微软雅黑" panose="020B0503020204020204" pitchFamily="34" charset="-122"/>
                        </a:rPr>
                        <a:t>距离</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相似度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A</a:t>
                      </a:r>
                      <a:r>
                        <a:rPr lang="zh-CN" altLang="en-US" sz="2400">
                          <a:effectLst/>
                          <a:latin typeface="微软雅黑" panose="020B0503020204020204" pitchFamily="34" charset="-122"/>
                          <a:ea typeface="微软雅黑" panose="020B0503020204020204" pitchFamily="34" charset="-122"/>
                        </a:rPr>
                        <a:t>和</a:t>
                      </a:r>
                      <a:r>
                        <a:rPr lang="en-US" sz="2400">
                          <a:effectLst/>
                          <a:latin typeface="微软雅黑" panose="020B0503020204020204" pitchFamily="34" charset="-122"/>
                          <a:ea typeface="微软雅黑" panose="020B0503020204020204" pitchFamily="34" charset="-122"/>
                        </a:rPr>
                        <a:t>B</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3.32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0.23</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670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A</a:t>
                      </a:r>
                      <a:r>
                        <a:rPr lang="zh-CN" altLang="en-US" sz="2400">
                          <a:effectLst/>
                          <a:latin typeface="微软雅黑" panose="020B0503020204020204" pitchFamily="34" charset="-122"/>
                          <a:ea typeface="微软雅黑" panose="020B0503020204020204" pitchFamily="34" charset="-122"/>
                        </a:rPr>
                        <a:t>和</a:t>
                      </a:r>
                      <a:r>
                        <a:rPr lang="en-US" sz="2400">
                          <a:effectLst/>
                          <a:latin typeface="微软雅黑" panose="020B0503020204020204" pitchFamily="34" charset="-122"/>
                          <a:ea typeface="微软雅黑" panose="020B0503020204020204" pitchFamily="34" charset="-122"/>
                        </a:rPr>
                        <a:t>C</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4.24</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0.19</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B</a:t>
                      </a:r>
                      <a:r>
                        <a:rPr lang="zh-CN" altLang="en-US" sz="2400">
                          <a:effectLst/>
                          <a:latin typeface="微软雅黑" panose="020B0503020204020204" pitchFamily="34" charset="-122"/>
                          <a:ea typeface="微软雅黑" panose="020B0503020204020204" pitchFamily="34" charset="-122"/>
                        </a:rPr>
                        <a:t>和</a:t>
                      </a:r>
                      <a:r>
                        <a:rPr lang="en-US" sz="2400">
                          <a:effectLst/>
                          <a:latin typeface="微软雅黑" panose="020B0503020204020204" pitchFamily="34" charset="-122"/>
                          <a:ea typeface="微软雅黑" panose="020B0503020204020204" pitchFamily="34" charset="-122"/>
                        </a:rPr>
                        <a:t>C</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23699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14.2.1 </a:t>
            </a:r>
            <a:r>
              <a:rPr lang="zh-CN" altLang="en-US" sz="2400" b="1" dirty="0">
                <a:latin typeface="微软雅黑" panose="020B0503020204020204" pitchFamily="34" charset="-122"/>
                <a:ea typeface="微软雅黑" panose="020B0503020204020204" pitchFamily="34" charset="-122"/>
              </a:rPr>
              <a:t>欧氏</a:t>
            </a:r>
            <a:r>
              <a:rPr lang="zh-CN" altLang="en-US" sz="2400" b="1" dirty="0" smtClean="0">
                <a:latin typeface="微软雅黑" panose="020B0503020204020204" pitchFamily="34" charset="-122"/>
                <a:ea typeface="微软雅黑" panose="020B0503020204020204" pitchFamily="34" charset="-122"/>
              </a:rPr>
              <a:t>距离</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物品</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的欧氏距离最小，相似度最大，可以认为在这三种物品之中，物品</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最为相似，喜欢物品</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的用户有较大的可能也喜欢物品</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，因此我们可以向购买了物品</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的用户推荐物品</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，向购买了物品</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的用户推荐物品</a:t>
            </a:r>
            <a:r>
              <a:rPr lang="en-US" altLang="zh-CN" sz="2400" dirty="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13.3.4</a:t>
            </a:r>
            <a:r>
              <a:rPr lang="zh-CN" altLang="en-US" sz="2400" dirty="0">
                <a:latin typeface="微软雅黑" panose="020B0503020204020204" pitchFamily="34" charset="-122"/>
                <a:ea typeface="微软雅黑" panose="020B0503020204020204" pitchFamily="34" charset="-122"/>
              </a:rPr>
              <a:t>节我们也提到了通过</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库可以方便的计算两个向量的欧氏距离，代码如下，其中</a:t>
            </a:r>
            <a:r>
              <a:rPr lang="en-US" altLang="zh-CN" sz="2400" dirty="0" err="1">
                <a:latin typeface="微软雅黑" panose="020B0503020204020204" pitchFamily="34" charset="-122"/>
                <a:ea typeface="微软雅黑" panose="020B0503020204020204" pitchFamily="34" charset="-122"/>
              </a:rPr>
              <a:t>df.iloc</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是表示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行数据，也即物品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df.iloc</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则表示第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行数据，也即物品</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632" y="5282189"/>
            <a:ext cx="7088736" cy="107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8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5086998"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14.2.2 </a:t>
            </a:r>
            <a:r>
              <a:rPr lang="zh-CN" altLang="en-US" sz="2400" b="1" dirty="0">
                <a:latin typeface="微软雅黑" panose="020B0503020204020204" pitchFamily="34" charset="-122"/>
                <a:ea typeface="微软雅黑" panose="020B0503020204020204" pitchFamily="34" charset="-122"/>
              </a:rPr>
              <a:t>余弦</a:t>
            </a:r>
            <a:r>
              <a:rPr lang="zh-CN" altLang="en-US" sz="2400" b="1" dirty="0" smtClean="0">
                <a:latin typeface="微软雅黑" panose="020B0503020204020204" pitchFamily="34" charset="-122"/>
                <a:ea typeface="微软雅黑" panose="020B0503020204020204" pitchFamily="34" charset="-122"/>
              </a:rPr>
              <a:t>相似度</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余弦</a:t>
            </a:r>
            <a:r>
              <a:rPr lang="zh-CN" altLang="en-US" sz="2400" dirty="0">
                <a:latin typeface="微软雅黑" panose="020B0503020204020204" pitchFamily="34" charset="-122"/>
                <a:ea typeface="微软雅黑" panose="020B0503020204020204" pitchFamily="34" charset="-122"/>
              </a:rPr>
              <a:t>相似度的数学原理</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在二维向量空间下我们可以使用两向量夹角（</a:t>
            </a:r>
            <a:r>
              <a:rPr lang="en-US" altLang="zh-CN" sz="2400" dirty="0">
                <a:latin typeface="微软雅黑" panose="020B0503020204020204" pitchFamily="34" charset="-122"/>
                <a:ea typeface="微软雅黑" panose="020B0503020204020204" pitchFamily="34" charset="-122"/>
              </a:rPr>
              <a:t>θ</a:t>
            </a:r>
            <a:r>
              <a:rPr lang="zh-CN" altLang="en-US" sz="2400" dirty="0">
                <a:latin typeface="微软雅黑" panose="020B0503020204020204" pitchFamily="34" charset="-122"/>
                <a:ea typeface="微软雅黑" panose="020B0503020204020204" pitchFamily="34" charset="-122"/>
              </a:rPr>
              <a:t>）的余弦值（</a:t>
            </a:r>
            <a:r>
              <a:rPr lang="en-US" altLang="zh-CN" sz="2400" dirty="0" err="1">
                <a:latin typeface="微软雅黑" panose="020B0503020204020204" pitchFamily="34" charset="-122"/>
                <a:ea typeface="微软雅黑" panose="020B0503020204020204" pitchFamily="34" charset="-122"/>
              </a:rPr>
              <a:t>cosθ</a:t>
            </a:r>
            <a:r>
              <a:rPr lang="zh-CN" altLang="en-US" sz="2400" dirty="0">
                <a:latin typeface="微软雅黑" panose="020B0503020204020204" pitchFamily="34" charset="-122"/>
                <a:ea typeface="微软雅黑" panose="020B0503020204020204" pitchFamily="34" charset="-122"/>
              </a:rPr>
              <a:t>）来表示两个向量的相似度，称为余弦相似度。余弦相似度的范围在</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之间，夹角越小，余弦值越接近于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，两个向量越靠近，两者越相似。</a:t>
            </a:r>
            <a:endParaRPr lang="en-US" altLang="zh-CN" sz="2400" dirty="0" smtClean="0">
              <a:latin typeface="微软雅黑" panose="020B0503020204020204" pitchFamily="34" charset="-122"/>
              <a:ea typeface="微软雅黑" panose="020B0503020204020204" pitchFamily="34" charset="-122"/>
            </a:endParaRPr>
          </a:p>
        </p:txBody>
      </p:sp>
      <p:pic>
        <p:nvPicPr>
          <p:cNvPr id="10242" name="Picture 2" descr="https://uploader.shimo.im/f/ijY4XsjaZgItie8F.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3659" y="2442295"/>
            <a:ext cx="4006850" cy="328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51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870857" y="1846775"/>
                <a:ext cx="10450286" cy="268990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14.2.2 </a:t>
                </a:r>
                <a:r>
                  <a:rPr lang="zh-CN" altLang="en-US" sz="2400" b="1" dirty="0">
                    <a:latin typeface="微软雅黑" panose="020B0503020204020204" pitchFamily="34" charset="-122"/>
                    <a:ea typeface="微软雅黑" panose="020B0503020204020204" pitchFamily="34" charset="-122"/>
                  </a:rPr>
                  <a:t>余弦相似度</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余弦相似度的数学原理</a:t>
                </a:r>
              </a:p>
              <a:p>
                <a:r>
                  <a:rPr lang="zh-CN" altLang="en-US" sz="2400" dirty="0" smtClean="0">
                    <a:latin typeface="微软雅黑" panose="020B0503020204020204" pitchFamily="34" charset="-122"/>
                    <a:ea typeface="微软雅黑" panose="020B0503020204020204" pitchFamily="34" charset="-122"/>
                  </a:rPr>
                  <a:t>向量</a:t>
                </a:r>
                <a:r>
                  <a:rPr lang="en-US" altLang="zh-CN" sz="2400" dirty="0">
                    <a:latin typeface="微软雅黑" panose="020B0503020204020204" pitchFamily="34" charset="-122"/>
                    <a:ea typeface="微软雅黑" panose="020B0503020204020204" pitchFamily="34" charset="-122"/>
                  </a:rPr>
                  <a:t>a=(X1,Y1)</a:t>
                </a:r>
                <a:r>
                  <a:rPr lang="zh-CN" altLang="en-US" sz="2400" dirty="0">
                    <a:latin typeface="微软雅黑" panose="020B0503020204020204" pitchFamily="34" charset="-122"/>
                    <a:ea typeface="微软雅黑" panose="020B0503020204020204" pitchFamily="34" charset="-122"/>
                  </a:rPr>
                  <a:t>，向量</a:t>
                </a:r>
                <a:r>
                  <a:rPr lang="en-US" altLang="zh-CN" sz="2400" dirty="0">
                    <a:latin typeface="微软雅黑" panose="020B0503020204020204" pitchFamily="34" charset="-122"/>
                    <a:ea typeface="微软雅黑" panose="020B0503020204020204" pitchFamily="34" charset="-122"/>
                  </a:rPr>
                  <a:t>b=(X2,Y2)</a:t>
                </a:r>
                <a:r>
                  <a:rPr lang="zh-CN" altLang="en-US" sz="2400" dirty="0">
                    <a:latin typeface="微软雅黑" panose="020B0503020204020204" pitchFamily="34" charset="-122"/>
                    <a:ea typeface="微软雅黑" panose="020B0503020204020204" pitchFamily="34" charset="-122"/>
                  </a:rPr>
                  <a:t>，通过改写三角形余弦公式可以得到： </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𝑐𝑜𝑠</m:t>
                      </m:r>
                      <m:r>
                        <a:rPr lang="zh-CN" altLang="en-US" sz="2400" b="0" i="1" smtClean="0">
                          <a:latin typeface="Cambria Math"/>
                          <a:ea typeface="微软雅黑" panose="020B0503020204020204" pitchFamily="34" charset="-122"/>
                        </a:rPr>
                        <m:t>𝜃</m:t>
                      </m:r>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m:rPr>
                              <m:sty m:val="p"/>
                            </m:rPr>
                            <a:rPr lang="en-US" altLang="zh-CN" sz="2400" i="1" smtClean="0">
                              <a:latin typeface="Cambria Math"/>
                              <a:ea typeface="微软雅黑" panose="020B0503020204020204" pitchFamily="34" charset="-122"/>
                            </a:rPr>
                            <m:t>a</m:t>
                          </m:r>
                          <m:r>
                            <a:rPr lang="en-US" altLang="zh-CN" sz="2400" i="1" smtClean="0">
                              <a:latin typeface="Cambria Math"/>
                              <a:ea typeface="微软雅黑" panose="020B0503020204020204" pitchFamily="34" charset="-122"/>
                            </a:rPr>
                            <m:t>.</m:t>
                          </m:r>
                          <m:r>
                            <m:rPr>
                              <m:sty m:val="p"/>
                            </m:rPr>
                            <a:rPr lang="en-US" altLang="zh-CN" sz="2400" i="1" smtClean="0">
                              <a:latin typeface="Cambria Math"/>
                              <a:ea typeface="微软雅黑" panose="020B0503020204020204" pitchFamily="34" charset="-122"/>
                            </a:rPr>
                            <m:t>b</m:t>
                          </m:r>
                        </m:num>
                        <m:den>
                          <m:d>
                            <m:dPr>
                              <m:begChr m:val="|"/>
                              <m:endChr m:val="|"/>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𝑎</m:t>
                              </m:r>
                            </m:e>
                          </m:d>
                          <m:d>
                            <m:dPr>
                              <m:begChr m:val="|"/>
                              <m:endChr m:val="|"/>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𝑏</m:t>
                              </m:r>
                            </m:e>
                          </m:d>
                        </m:den>
                      </m:f>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代入坐标可得</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870857" y="1846775"/>
                <a:ext cx="10450286" cy="2689904"/>
              </a:xfrm>
              <a:prstGeom prst="rect">
                <a:avLst/>
              </a:prstGeom>
              <a:blipFill rotWithShape="1">
                <a:blip r:embed="rId2"/>
                <a:stretch>
                  <a:fillRect l="-933" t="-1814"/>
                </a:stretch>
              </a:blipFill>
            </p:spPr>
            <p:txBody>
              <a:bodyPr/>
              <a:lstStyle/>
              <a:p>
                <a:r>
                  <a:rPr lang="zh-CN" altLang="en-US">
                    <a:noFill/>
                  </a:rPr>
                  <a:t> </a:t>
                </a:r>
              </a:p>
            </p:txBody>
          </p:sp>
        </mc:Fallback>
      </mc:AlternateContent>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714" y="4446929"/>
            <a:ext cx="3510571" cy="894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2476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7" y="1846775"/>
            <a:ext cx="10450286"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14.2.2 </a:t>
            </a:r>
            <a:r>
              <a:rPr lang="zh-CN" altLang="en-US" sz="2400" b="1" dirty="0">
                <a:latin typeface="微软雅黑" panose="020B0503020204020204" pitchFamily="34" charset="-122"/>
                <a:ea typeface="微软雅黑" panose="020B0503020204020204" pitchFamily="34" charset="-122"/>
              </a:rPr>
              <a:t>余弦相似度</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余弦相似度的数学原理</a:t>
            </a: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可以将其推广至</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维向量空间，若向量</a:t>
            </a:r>
            <a:r>
              <a:rPr lang="en-US" altLang="zh-CN" sz="2400" dirty="0">
                <a:latin typeface="微软雅黑" panose="020B0503020204020204" pitchFamily="34" charset="-122"/>
                <a:ea typeface="微软雅黑" panose="020B0503020204020204" pitchFamily="34" charset="-122"/>
              </a:rPr>
              <a:t>a=(X1,X2,X3,...,</a:t>
            </a:r>
            <a:r>
              <a:rPr lang="en-US" altLang="zh-CN" sz="2400" dirty="0" err="1">
                <a:latin typeface="微软雅黑" panose="020B0503020204020204" pitchFamily="34" charset="-122"/>
                <a:ea typeface="微软雅黑" panose="020B0503020204020204" pitchFamily="34" charset="-122"/>
              </a:rPr>
              <a:t>Xn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，向量</a:t>
            </a:r>
            <a:r>
              <a:rPr lang="en-US" altLang="zh-CN" sz="2400" dirty="0">
                <a:latin typeface="微软雅黑" panose="020B0503020204020204" pitchFamily="34" charset="-122"/>
                <a:ea typeface="微软雅黑" panose="020B0503020204020204" pitchFamily="34" charset="-122"/>
              </a:rPr>
              <a:t>b=(Y1,Y2,Y3,...,</a:t>
            </a:r>
            <a:r>
              <a:rPr lang="en-US" altLang="zh-CN" sz="2400" dirty="0" err="1">
                <a:latin typeface="微软雅黑" panose="020B0503020204020204" pitchFamily="34" charset="-122"/>
                <a:ea typeface="微软雅黑" panose="020B0503020204020204" pitchFamily="34" charset="-122"/>
              </a:rPr>
              <a:t>Yn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，其夹角的余弦值可以表示为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根据</a:t>
            </a:r>
            <a:r>
              <a:rPr lang="en-US" altLang="zh-CN" sz="2400" dirty="0">
                <a:latin typeface="微软雅黑" panose="020B0503020204020204" pitchFamily="34" charset="-122"/>
                <a:ea typeface="微软雅黑" panose="020B0503020204020204" pitchFamily="34" charset="-122"/>
              </a:rPr>
              <a:t>14.2</a:t>
            </a:r>
            <a:r>
              <a:rPr lang="zh-CN" altLang="en-US" sz="2400" dirty="0">
                <a:latin typeface="微软雅黑" panose="020B0503020204020204" pitchFamily="34" charset="-122"/>
                <a:ea typeface="微软雅黑" panose="020B0503020204020204" pitchFamily="34" charset="-122"/>
              </a:rPr>
              <a:t>开头展示的用户评分表格显示，物品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对应的向量</a:t>
            </a:r>
            <a:r>
              <a:rPr lang="en-US" altLang="zh-CN" sz="2400" dirty="0">
                <a:latin typeface="微软雅黑" panose="020B0503020204020204" pitchFamily="34" charset="-122"/>
                <a:ea typeface="微软雅黑" panose="020B0503020204020204" pitchFamily="34" charset="-122"/>
              </a:rPr>
              <a:t>a=(5,1,5)</a:t>
            </a:r>
            <a:r>
              <a:rPr lang="zh-CN" altLang="en-US" sz="2400" dirty="0">
                <a:latin typeface="微软雅黑" panose="020B0503020204020204" pitchFamily="34" charset="-122"/>
                <a:ea typeface="微软雅黑" panose="020B0503020204020204" pitchFamily="34" charset="-122"/>
              </a:rPr>
              <a:t>，物品</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对应的向量</a:t>
            </a:r>
            <a:r>
              <a:rPr lang="en-US" altLang="zh-CN" sz="2400" dirty="0">
                <a:latin typeface="微软雅黑" panose="020B0503020204020204" pitchFamily="34" charset="-122"/>
                <a:ea typeface="微软雅黑" panose="020B0503020204020204" pitchFamily="34" charset="-122"/>
              </a:rPr>
              <a:t>b=(4,2,2)</a:t>
            </a:r>
            <a:r>
              <a:rPr lang="zh-CN" altLang="en-US" sz="2400" dirty="0">
                <a:latin typeface="微软雅黑" panose="020B0503020204020204" pitchFamily="34" charset="-122"/>
                <a:ea typeface="微软雅黑" panose="020B0503020204020204" pitchFamily="34" charset="-122"/>
              </a:rPr>
              <a:t>，代入上述公式有：</a:t>
            </a:r>
            <a:endParaRPr lang="zh-CN" altLang="en-US" sz="2400" dirty="0">
              <a:latin typeface="微软雅黑" panose="020B0503020204020204" pitchFamily="34" charset="-122"/>
              <a:ea typeface="微软雅黑" panose="020B0503020204020204" pitchFamily="34" charset="-122"/>
            </a:endParaRP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3490" name="Picture 2" descr="https://uploader.shimo.im/f/DhT8kx6aEske0y1N.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03" y="3389967"/>
            <a:ext cx="7549193" cy="88478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https://uploader.shimo.im/f/rLTW8EOH3fUm6v1I.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pic>
        <p:nvPicPr>
          <p:cNvPr id="11266" name="Picture 2" descr="https://uploader.shimo.im/f/nux4AHIFut4dXWes.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3209" y="5292803"/>
            <a:ext cx="5825582" cy="83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13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14.2.2 </a:t>
            </a:r>
            <a:r>
              <a:rPr lang="zh-CN" altLang="en-US" sz="2400" b="1" dirty="0">
                <a:latin typeface="微软雅黑" panose="020B0503020204020204" pitchFamily="34" charset="-122"/>
                <a:ea typeface="微软雅黑" panose="020B0503020204020204" pitchFamily="34" charset="-122"/>
              </a:rPr>
              <a:t>余弦</a:t>
            </a:r>
            <a:r>
              <a:rPr lang="zh-CN" altLang="en-US" sz="2400" b="1" dirty="0" smtClean="0">
                <a:latin typeface="微软雅黑" panose="020B0503020204020204" pitchFamily="34" charset="-122"/>
                <a:ea typeface="微软雅黑" panose="020B0503020204020204" pitchFamily="34" charset="-122"/>
              </a:rPr>
              <a:t>相似度</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余弦</a:t>
            </a:r>
            <a:r>
              <a:rPr lang="zh-CN" altLang="en-US" sz="2400" dirty="0">
                <a:latin typeface="微软雅黑" panose="020B0503020204020204" pitchFamily="34" charset="-122"/>
                <a:ea typeface="微软雅黑" panose="020B0503020204020204" pitchFamily="34" charset="-122"/>
              </a:rPr>
              <a:t>相似度的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下面使用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计算各向量间夹角的余弦值，并以此度量各物品的相似度。</a:t>
            </a:r>
            <a:endParaRPr lang="en-US" altLang="zh-CN" sz="2400" dirty="0" smtClean="0">
              <a:latin typeface="微软雅黑" panose="020B0503020204020204" pitchFamily="34" charset="-122"/>
              <a:ea typeface="微软雅黑" panose="020B0503020204020204" pitchFamily="34" charset="-122"/>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286" y="3667758"/>
            <a:ext cx="7801428" cy="1129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10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14.2.2 </a:t>
            </a:r>
            <a:r>
              <a:rPr lang="zh-CN" altLang="en-US" sz="2400" b="1" dirty="0">
                <a:latin typeface="微软雅黑" panose="020B0503020204020204" pitchFamily="34" charset="-122"/>
                <a:ea typeface="微软雅黑" panose="020B0503020204020204" pitchFamily="34" charset="-122"/>
              </a:rPr>
              <a:t>余弦</a:t>
            </a:r>
            <a:r>
              <a:rPr lang="zh-CN" altLang="en-US" sz="2400" b="1" dirty="0" smtClean="0">
                <a:latin typeface="微软雅黑" panose="020B0503020204020204" pitchFamily="34" charset="-122"/>
                <a:ea typeface="微软雅黑" panose="020B0503020204020204" pitchFamily="34" charset="-122"/>
              </a:rPr>
              <a:t>相似度</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余弦</a:t>
            </a:r>
            <a:r>
              <a:rPr lang="zh-CN" altLang="en-US" sz="2400" dirty="0">
                <a:latin typeface="微软雅黑" panose="020B0503020204020204" pitchFamily="34" charset="-122"/>
                <a:ea typeface="微软雅黑" panose="020B0503020204020204" pitchFamily="34" charset="-122"/>
              </a:rPr>
              <a:t>相似度的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引入</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库创建用户和物品的评分矩阵，结果显示如下：</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989386044"/>
              </p:ext>
            </p:extLst>
          </p:nvPr>
        </p:nvGraphicFramePr>
        <p:xfrm>
          <a:off x="2743460" y="3990408"/>
          <a:ext cx="6705080" cy="1767840"/>
        </p:xfrm>
        <a:graphic>
          <a:graphicData uri="http://schemas.openxmlformats.org/drawingml/2006/table">
            <a:tbl>
              <a:tblPr>
                <a:tableStyleId>{5940675A-B579-460E-94D1-54222C63F5DA}</a:tableStyleId>
              </a:tblPr>
              <a:tblGrid>
                <a:gridCol w="1676270"/>
                <a:gridCol w="1676270"/>
                <a:gridCol w="1676270"/>
                <a:gridCol w="1676270"/>
              </a:tblGrid>
              <a:tr h="285750">
                <a:tc>
                  <a:txBody>
                    <a:bodyPr/>
                    <a:lstStyle/>
                    <a:p>
                      <a:endParaRPr lang="zh-CN" altLang="en-US" sz="240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3</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A</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B</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C</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bl>
          </a:graphicData>
        </a:graphic>
      </p:graphicFrame>
    </p:spTree>
    <p:extLst>
      <p:ext uri="{BB962C8B-B14F-4D97-AF65-F5344CB8AC3E}">
        <p14:creationId xmlns:p14="http://schemas.microsoft.com/office/powerpoint/2010/main" val="259436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1629" y="555341"/>
            <a:ext cx="10851047" cy="830997"/>
          </a:xfrm>
          <a:prstGeom prst="rect">
            <a:avLst/>
          </a:prstGeom>
        </p:spPr>
        <p:txBody>
          <a:bodyPr wrap="none">
            <a:spAutoFit/>
          </a:bodyPr>
          <a:lstStyle/>
          <a:p>
            <a:r>
              <a:rPr lang="zh-CN" altLang="en-US" sz="4800" b="1" dirty="0">
                <a:latin typeface="微软雅黑" panose="020B0503020204020204" pitchFamily="34" charset="-122"/>
                <a:ea typeface="微软雅黑" panose="020B0503020204020204" pitchFamily="34" charset="-122"/>
              </a:rPr>
              <a:t>第十四章 智能推荐系统 </a:t>
            </a:r>
            <a:r>
              <a:rPr lang="en-US" altLang="zh-CN" sz="48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协同过滤算法</a:t>
            </a:r>
            <a:endParaRPr lang="zh-CN" altLang="en-US" sz="48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14.1 </a:t>
            </a:r>
            <a:r>
              <a:rPr lang="zh-CN" altLang="en-US" b="1" dirty="0">
                <a:latin typeface="微软雅黑" panose="020B0503020204020204" pitchFamily="34" charset="-122"/>
                <a:ea typeface="微软雅黑" panose="020B0503020204020204" pitchFamily="34" charset="-122"/>
              </a:rPr>
              <a:t>智能推荐系统的</a:t>
            </a:r>
            <a:r>
              <a:rPr lang="zh-CN" altLang="en-US" b="1" dirty="0" smtClean="0">
                <a:latin typeface="微软雅黑" panose="020B0503020204020204" pitchFamily="34" charset="-122"/>
                <a:ea typeface="微软雅黑" panose="020B0503020204020204" pitchFamily="34" charset="-122"/>
              </a:rPr>
              <a:t>基本原理</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14.2 </a:t>
            </a:r>
            <a:r>
              <a:rPr lang="zh-CN" altLang="en-US" b="1" dirty="0">
                <a:latin typeface="微软雅黑" panose="020B0503020204020204" pitchFamily="34" charset="-122"/>
                <a:ea typeface="微软雅黑" panose="020B0503020204020204" pitchFamily="34" charset="-122"/>
              </a:rPr>
              <a:t>相似度计算三种常见</a:t>
            </a:r>
            <a:r>
              <a:rPr lang="zh-CN" altLang="en-US" b="1" dirty="0" smtClean="0">
                <a:latin typeface="微软雅黑" panose="020B0503020204020204" pitchFamily="34" charset="-122"/>
                <a:ea typeface="微软雅黑" panose="020B0503020204020204" pitchFamily="34" charset="-122"/>
              </a:rPr>
              <a:t>方法</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14.3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电影智能推荐系统</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14.2.2 </a:t>
            </a:r>
            <a:r>
              <a:rPr lang="zh-CN" altLang="en-US" sz="2400" b="1" dirty="0">
                <a:latin typeface="微软雅黑" panose="020B0503020204020204" pitchFamily="34" charset="-122"/>
                <a:ea typeface="微软雅黑" panose="020B0503020204020204" pitchFamily="34" charset="-122"/>
              </a:rPr>
              <a:t>余弦</a:t>
            </a:r>
            <a:r>
              <a:rPr lang="zh-CN" altLang="en-US" sz="2400" b="1" dirty="0" smtClean="0">
                <a:latin typeface="微软雅黑" panose="020B0503020204020204" pitchFamily="34" charset="-122"/>
                <a:ea typeface="微软雅黑" panose="020B0503020204020204" pitchFamily="34" charset="-122"/>
              </a:rPr>
              <a:t>相似度</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余弦</a:t>
            </a:r>
            <a:r>
              <a:rPr lang="zh-CN" altLang="en-US" sz="2400" dirty="0">
                <a:latin typeface="微软雅黑" panose="020B0503020204020204" pitchFamily="34" charset="-122"/>
                <a:ea typeface="微软雅黑" panose="020B0503020204020204" pitchFamily="34" charset="-122"/>
              </a:rPr>
              <a:t>相似度的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然后从</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库中引入</a:t>
            </a:r>
            <a:r>
              <a:rPr lang="en-US" altLang="zh-CN" sz="2400" dirty="0" err="1">
                <a:latin typeface="微软雅黑" panose="020B0503020204020204" pitchFamily="34" charset="-122"/>
                <a:ea typeface="微软雅黑" panose="020B0503020204020204" pitchFamily="34" charset="-122"/>
              </a:rPr>
              <a:t>cosine_similarity</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函数计算各向量间夹角的余弦相似度，并以此度量各物品的相似度，代码如下：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738" y="3966636"/>
            <a:ext cx="8038475" cy="2274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4358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14.2.2 </a:t>
            </a:r>
            <a:r>
              <a:rPr lang="zh-CN" altLang="en-US" sz="2400" b="1" dirty="0">
                <a:latin typeface="微软雅黑" panose="020B0503020204020204" pitchFamily="34" charset="-122"/>
                <a:ea typeface="微软雅黑" panose="020B0503020204020204" pitchFamily="34" charset="-122"/>
              </a:rPr>
              <a:t>余弦</a:t>
            </a:r>
            <a:r>
              <a:rPr lang="zh-CN" altLang="en-US" sz="2400" b="1" dirty="0" smtClean="0">
                <a:latin typeface="微软雅黑" panose="020B0503020204020204" pitchFamily="34" charset="-122"/>
                <a:ea typeface="微软雅黑" panose="020B0503020204020204" pitchFamily="34" charset="-122"/>
              </a:rPr>
              <a:t>相似度</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余弦</a:t>
            </a:r>
            <a:r>
              <a:rPr lang="zh-CN" altLang="en-US" sz="2400" dirty="0">
                <a:latin typeface="微软雅黑" panose="020B0503020204020204" pitchFamily="34" charset="-122"/>
                <a:ea typeface="微软雅黑" panose="020B0503020204020204" pitchFamily="34" charset="-122"/>
              </a:rPr>
              <a:t>相似度的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用户评分表格的计算结果为：</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51255156"/>
              </p:ext>
            </p:extLst>
          </p:nvPr>
        </p:nvGraphicFramePr>
        <p:xfrm>
          <a:off x="2855814" y="3844177"/>
          <a:ext cx="6480372" cy="1767840"/>
        </p:xfrm>
        <a:graphic>
          <a:graphicData uri="http://schemas.openxmlformats.org/drawingml/2006/table">
            <a:tbl>
              <a:tblPr>
                <a:tableStyleId>{5940675A-B579-460E-94D1-54222C63F5DA}</a:tableStyleId>
              </a:tblPr>
              <a:tblGrid>
                <a:gridCol w="1620093"/>
                <a:gridCol w="1620093"/>
                <a:gridCol w="1620093"/>
                <a:gridCol w="1620093"/>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A</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B</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C</a:t>
                      </a:r>
                    </a:p>
                  </a:txBody>
                  <a:tcPr marL="0" marR="0" marT="38100" marB="38100" anchor="ctr"/>
                </a:tc>
              </a:tr>
              <a:tr h="2476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A</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1.000000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0.914659</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0.825029</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B</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0.914659</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1.000000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0.979958</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C</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0.825029</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0.979958</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nchor="ctr"/>
                </a:tc>
              </a:tr>
            </a:tbl>
          </a:graphicData>
        </a:graphic>
      </p:graphicFrame>
    </p:spTree>
    <p:extLst>
      <p:ext uri="{BB962C8B-B14F-4D97-AF65-F5344CB8AC3E}">
        <p14:creationId xmlns:p14="http://schemas.microsoft.com/office/powerpoint/2010/main" val="86425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78373" y="2061029"/>
                <a:ext cx="10435254" cy="39187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的数学原理</a:t>
                </a:r>
              </a:p>
              <a:p>
                <a:r>
                  <a:rPr lang="zh-CN" altLang="en-US" sz="2400" dirty="0">
                    <a:latin typeface="微软雅黑" panose="020B0503020204020204" pitchFamily="34" charset="-122"/>
                    <a:ea typeface="微软雅黑" panose="020B0503020204020204" pitchFamily="34" charset="-122"/>
                  </a:rPr>
                  <a:t>皮尔逊相关系数</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是用来描述两个变量间线性相关强弱程度的统计量，</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的绝对值越大表明相关性越强。</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取值范围为</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，为正代表两个变量存在正相关，为负代表两个变量存在负相关。其计算公式如下：</a:t>
                </a:r>
              </a:p>
              <a:p>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𝑟</m:t>
                      </m:r>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𝐶𝑂𝑉</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𝑋</m:t>
                              </m:r>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𝑌</m:t>
                              </m:r>
                            </m:e>
                          </m:d>
                        </m:num>
                        <m:den>
                          <m:rad>
                            <m:radPr>
                              <m:degHide m:val="on"/>
                              <m:ctrlPr>
                                <a:rPr lang="en-US" altLang="zh-CN" sz="2400" b="0" i="1" smtClean="0">
                                  <a:latin typeface="Cambria Math"/>
                                  <a:ea typeface="微软雅黑" panose="020B0503020204020204" pitchFamily="34" charset="-122"/>
                                </a:rPr>
                              </m:ctrlPr>
                            </m:radPr>
                            <m:deg/>
                            <m:e>
                              <m:r>
                                <a:rPr lang="en-US" altLang="zh-CN" sz="2400" b="0" i="1" smtClean="0">
                                  <a:latin typeface="Cambria Math"/>
                                  <a:ea typeface="微软雅黑" panose="020B0503020204020204" pitchFamily="34" charset="-122"/>
                                </a:rPr>
                                <m:t>𝐷</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𝑋</m:t>
                                  </m:r>
                                </m:e>
                              </m:d>
                            </m:e>
                          </m:rad>
                          <m:rad>
                            <m:radPr>
                              <m:degHide m:val="on"/>
                              <m:ctrlPr>
                                <a:rPr lang="en-US" altLang="zh-CN" sz="2400" b="0" i="1" smtClean="0">
                                  <a:latin typeface="Cambria Math"/>
                                  <a:ea typeface="微软雅黑" panose="020B0503020204020204" pitchFamily="34" charset="-122"/>
                                </a:rPr>
                              </m:ctrlPr>
                            </m:radPr>
                            <m:deg/>
                            <m:e>
                              <m:r>
                                <a:rPr lang="en-US" altLang="zh-CN" sz="2400" b="0" i="1" smtClean="0">
                                  <a:latin typeface="Cambria Math"/>
                                  <a:ea typeface="微软雅黑" panose="020B0503020204020204" pitchFamily="34" charset="-122"/>
                                </a:rPr>
                                <m:t>𝐷</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𝑌</m:t>
                                  </m:r>
                                </m:e>
                              </m:d>
                            </m:e>
                          </m:rad>
                        </m:den>
                      </m:f>
                    </m:oMath>
                  </m:oMathPara>
                </a14:m>
                <a:endParaRPr lang="en-US" altLang="zh-CN" sz="2400" b="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D(X)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D(Y)</a:t>
                </a:r>
                <a:r>
                  <a:rPr lang="zh-CN" altLang="en-US" sz="2400" dirty="0">
                    <a:latin typeface="微软雅黑" panose="020B0503020204020204" pitchFamily="34" charset="-122"/>
                    <a:ea typeface="微软雅黑" panose="020B0503020204020204" pitchFamily="34" charset="-122"/>
                  </a:rPr>
                  <a:t>为变量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的方差，</a:t>
                </a:r>
                <a:r>
                  <a:rPr lang="en-US" altLang="zh-CN" sz="2400" dirty="0">
                    <a:latin typeface="微软雅黑" panose="020B0503020204020204" pitchFamily="34" charset="-122"/>
                    <a:ea typeface="微软雅黑" panose="020B0503020204020204" pitchFamily="34" charset="-122"/>
                  </a:rPr>
                  <a:t>COV(X,Y)</a:t>
                </a:r>
                <a:r>
                  <a:rPr lang="zh-CN" altLang="en-US" sz="2400" dirty="0">
                    <a:latin typeface="微软雅黑" panose="020B0503020204020204" pitchFamily="34" charset="-122"/>
                    <a:ea typeface="微软雅黑" panose="020B0503020204020204" pitchFamily="34" charset="-122"/>
                  </a:rPr>
                  <a:t>为变量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的协方差。</a:t>
                </a:r>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78373" y="2061029"/>
                <a:ext cx="10435254" cy="3918765"/>
              </a:xfrm>
              <a:prstGeom prst="rect">
                <a:avLst/>
              </a:prstGeom>
              <a:blipFill rotWithShape="1">
                <a:blip r:embed="rId2"/>
                <a:stretch>
                  <a:fillRect l="-876" t="-1244" b="-26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5446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的数学原理</a:t>
            </a:r>
          </a:p>
          <a:p>
            <a:r>
              <a:rPr lang="zh-CN" altLang="en-US" sz="2400" dirty="0" smtClean="0">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皮尔逊相关系数</a:t>
            </a:r>
            <a:r>
              <a:rPr lang="zh-CN" altLang="en-US" sz="2400" dirty="0" smtClean="0">
                <a:latin typeface="微软雅黑" panose="020B0503020204020204" pitchFamily="34" charset="-122"/>
                <a:ea typeface="微软雅黑" panose="020B0503020204020204" pitchFamily="34" charset="-122"/>
              </a:rPr>
              <a:t>代码</a:t>
            </a:r>
            <a:r>
              <a:rPr lang="zh-CN" altLang="en-US" sz="2400" dirty="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232" y="3493586"/>
            <a:ext cx="4431536" cy="1005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002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的数学原理</a:t>
            </a:r>
          </a:p>
          <a:p>
            <a:r>
              <a:rPr lang="zh-CN" altLang="en-US" sz="2400" dirty="0">
                <a:latin typeface="微软雅黑" panose="020B0503020204020204" pitchFamily="34" charset="-122"/>
                <a:ea typeface="微软雅黑" panose="020B0503020204020204" pitchFamily="34" charset="-122"/>
              </a:rPr>
              <a:t>只需给它两个</a:t>
            </a:r>
            <a:r>
              <a:rPr lang="zh-CN" altLang="en-US" sz="2400" dirty="0" smtClean="0">
                <a:latin typeface="微软雅黑" panose="020B0503020204020204" pitchFamily="34" charset="-122"/>
                <a:ea typeface="微软雅黑" panose="020B0503020204020204" pitchFamily="34" charset="-122"/>
              </a:rPr>
              <a:t>数组</a:t>
            </a:r>
            <a:r>
              <a:rPr lang="en-US" altLang="zh-CN" sz="2400" dirty="0" smtClean="0">
                <a:latin typeface="微软雅黑" panose="020B0503020204020204" pitchFamily="34" charset="-122"/>
                <a:ea typeface="微软雅黑" panose="020B0503020204020204" pitchFamily="34" charset="-122"/>
              </a:rPr>
              <a:t>(X,Y)</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它就能返回两个</a:t>
            </a:r>
            <a:r>
              <a:rPr lang="zh-CN" altLang="en-US" sz="2400" dirty="0" smtClean="0">
                <a:latin typeface="微软雅黑" panose="020B0503020204020204" pitchFamily="34" charset="-122"/>
                <a:ea typeface="微软雅黑" panose="020B0503020204020204" pitchFamily="34" charset="-122"/>
              </a:rPr>
              <a:t>数值</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r,P</a:t>
            </a:r>
            <a:r>
              <a:rPr lang="en-US" altLang="zh-CN" sz="2400" dirty="0" smtClean="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相关系数</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值在</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之间，为正数则表示正相关，负数则表示负相关，绝对值越大相关性越高</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值是显著性，与皮尔逊相关显著性检验有关，</a:t>
            </a:r>
            <a:r>
              <a:rPr lang="en-US" altLang="zh-CN" sz="2400" dirty="0">
                <a:latin typeface="微软雅黑" panose="020B0503020204020204" pitchFamily="34" charset="-122"/>
                <a:ea typeface="微软雅黑" panose="020B0503020204020204" pitchFamily="34" charset="-122"/>
              </a:rPr>
              <a:t>P&lt;0.05</a:t>
            </a:r>
            <a:r>
              <a:rPr lang="zh-CN" altLang="en-US" sz="2400" dirty="0">
                <a:latin typeface="微软雅黑" panose="020B0503020204020204" pitchFamily="34" charset="-122"/>
                <a:ea typeface="微软雅黑" panose="020B0503020204020204" pitchFamily="34" charset="-122"/>
              </a:rPr>
              <a:t>时表示相关显著，即指变量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之间真的存在相关性，而不是因为偶然因素引起的。</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6112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的数学原理</a:t>
            </a:r>
          </a:p>
          <a:p>
            <a:r>
              <a:rPr lang="zh-CN" altLang="en-US" sz="2400" dirty="0">
                <a:latin typeface="微软雅黑" panose="020B0503020204020204" pitchFamily="34" charset="-122"/>
                <a:ea typeface="微软雅黑" panose="020B0503020204020204" pitchFamily="34" charset="-122"/>
              </a:rPr>
              <a:t>案例</a:t>
            </a:r>
            <a:r>
              <a:rPr lang="zh-CN" altLang="en-US" sz="2400" dirty="0" smtClean="0">
                <a:latin typeface="微软雅黑" panose="020B0503020204020204" pitchFamily="34" charset="-122"/>
                <a:ea typeface="微软雅黑" panose="020B0503020204020204" pitchFamily="34" charset="-122"/>
              </a:rPr>
              <a:t>演示皮尔逊相关系数</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使用 ：</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237" y="3508100"/>
            <a:ext cx="8393525" cy="186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962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a:t>
            </a:r>
            <a:r>
              <a:rPr lang="en-US" altLang="zh-CN" sz="2400" dirty="0" err="1">
                <a:latin typeface="微软雅黑" panose="020B0503020204020204" pitchFamily="34" charset="-122"/>
                <a:ea typeface="微软雅黑" panose="020B0503020204020204" pitchFamily="34" charset="-122"/>
              </a:rPr>
              <a:t>corrwith</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函数和</a:t>
            </a:r>
            <a:r>
              <a:rPr lang="en-US" altLang="zh-CN" sz="2400" dirty="0" err="1">
                <a:latin typeface="微软雅黑" panose="020B0503020204020204" pitchFamily="34" charset="-122"/>
                <a:ea typeface="微软雅黑" panose="020B0503020204020204" pitchFamily="34" charset="-122"/>
              </a:rPr>
              <a:t>corr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函数可以分别计算单个物品与其他物品及整张表的皮尔逊相关系数，因为该方法默认计算二维表格</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列与列之间的相关系数，所以我们先将之前用户和物品的评分矩阵进行转置，行代表用户，列代表物品。</a:t>
            </a:r>
            <a:endParaRPr lang="en-US" altLang="zh-CN" sz="2400" dirty="0" smtClean="0">
              <a:latin typeface="微软雅黑" panose="020B0503020204020204" pitchFamily="34" charset="-122"/>
              <a:ea typeface="微软雅黑" panose="020B0503020204020204" pitchFamily="34" charset="-122"/>
            </a:endParaRPr>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601" y="4369353"/>
            <a:ext cx="9626798" cy="2144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8780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此时新创建的转置后的用户和物品评分矩阵如下表所示：</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16527619"/>
              </p:ext>
            </p:extLst>
          </p:nvPr>
        </p:nvGraphicFramePr>
        <p:xfrm>
          <a:off x="3937128" y="3945777"/>
          <a:ext cx="4317744" cy="1767840"/>
        </p:xfrm>
        <a:graphic>
          <a:graphicData uri="http://schemas.openxmlformats.org/drawingml/2006/table">
            <a:tbl>
              <a:tblPr/>
              <a:tblGrid>
                <a:gridCol w="1079436"/>
                <a:gridCol w="1079436"/>
                <a:gridCol w="1079436"/>
                <a:gridCol w="1079436"/>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A</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B</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C</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用户</a:t>
                      </a: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4</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用户</a:t>
                      </a: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用户</a:t>
                      </a: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2283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我们通过</a:t>
            </a:r>
            <a:r>
              <a:rPr lang="en-US" altLang="zh-CN" sz="2400" dirty="0" err="1">
                <a:latin typeface="微软雅黑" panose="020B0503020204020204" pitchFamily="34" charset="-122"/>
                <a:ea typeface="微软雅黑" panose="020B0503020204020204" pitchFamily="34" charset="-122"/>
              </a:rPr>
              <a:t>corrwith</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函数来计算单个物品与其他物品的皮尔逊相关系数，代码如下：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747" y="3799113"/>
            <a:ext cx="8354505" cy="95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642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a:t>
            </a:r>
            <a:r>
              <a:rPr lang="en-US" altLang="zh-CN" sz="2400" dirty="0" err="1">
                <a:latin typeface="微软雅黑" panose="020B0503020204020204" pitchFamily="34" charset="-122"/>
                <a:ea typeface="微软雅黑" panose="020B0503020204020204" pitchFamily="34" charset="-122"/>
              </a:rPr>
              <a:t>corr_A</a:t>
            </a:r>
            <a:r>
              <a:rPr lang="zh-CN" altLang="en-US" sz="2400" dirty="0">
                <a:latin typeface="微软雅黑" panose="020B0503020204020204" pitchFamily="34" charset="-122"/>
                <a:ea typeface="微软雅黑" panose="020B0503020204020204" pitchFamily="34" charset="-122"/>
              </a:rPr>
              <a:t>打印如下所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569" y="3719286"/>
            <a:ext cx="2350861" cy="1182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927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14.1 </a:t>
            </a:r>
            <a:r>
              <a:rPr lang="zh-CN" altLang="en-US" sz="6000" b="1" dirty="0">
                <a:latin typeface="微软雅黑" panose="020B0503020204020204" pitchFamily="34" charset="-122"/>
                <a:ea typeface="微软雅黑" panose="020B0503020204020204" pitchFamily="34" charset="-122"/>
              </a:rPr>
              <a:t>智能推荐系统的基本原理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264229"/>
            <a:ext cx="10435254"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14.1.1 </a:t>
            </a:r>
            <a:r>
              <a:rPr lang="zh-CN" altLang="en-US" sz="2400" b="1" dirty="0">
                <a:latin typeface="微软雅黑" panose="020B0503020204020204" pitchFamily="34" charset="-122"/>
                <a:ea typeface="微软雅黑" panose="020B0503020204020204" pitchFamily="34" charset="-122"/>
              </a:rPr>
              <a:t>智能推荐系统的背景</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互联网每天都在产生海量信息，用户行为数据呈现爆发式增长。用户会有直接和明确的需求，但也可能是在漫无目的地搜寻。智能推荐系统可以通过用户的浏览次数，浏览时间，点击率等指标分析和挖掘出用户感兴趣的内容或者商品并作相关的个性化推荐。如果推荐的内容或者商品能够高效匹配，直击用户的需求，那么就能够优化用户体验，提高用户粘性，创造额外收入。</a:t>
            </a:r>
          </a:p>
        </p:txBody>
      </p:sp>
    </p:spTree>
    <p:extLst>
      <p:ext uri="{BB962C8B-B14F-4D97-AF65-F5344CB8AC3E}">
        <p14:creationId xmlns:p14="http://schemas.microsoft.com/office/powerpoint/2010/main" val="2663447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的</a:t>
            </a:r>
            <a:r>
              <a:rPr lang="en-US" altLang="zh-CN" sz="2400" dirty="0" err="1">
                <a:latin typeface="微软雅黑" panose="020B0503020204020204" pitchFamily="34" charset="-122"/>
                <a:ea typeface="微软雅黑" panose="020B0503020204020204" pitchFamily="34" charset="-122"/>
              </a:rPr>
              <a:t>corr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函数计算整张表各物品间的皮尔逊相关系数，并以此度量各物品的相似度，皮尔逊相关系数越高，则两物品约相似，代码如下：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019" y="4215945"/>
            <a:ext cx="1753961" cy="663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892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物品与物品间的皮尔逊相关系数计算结果如下图所示：</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14149001"/>
              </p:ext>
            </p:extLst>
          </p:nvPr>
        </p:nvGraphicFramePr>
        <p:xfrm>
          <a:off x="3117072" y="3771606"/>
          <a:ext cx="5957856" cy="1767840"/>
        </p:xfrm>
        <a:graphic>
          <a:graphicData uri="http://schemas.openxmlformats.org/drawingml/2006/table">
            <a:tbl>
              <a:tblPr>
                <a:tableStyleId>{5940675A-B579-460E-94D1-54222C63F5DA}</a:tableStyleId>
              </a:tblPr>
              <a:tblGrid>
                <a:gridCol w="1489464"/>
                <a:gridCol w="1489464"/>
                <a:gridCol w="1489464"/>
                <a:gridCol w="1489464"/>
              </a:tblGrid>
              <a:tr h="285750">
                <a:tc>
                  <a:txBody>
                    <a:bodyPr/>
                    <a:lstStyle/>
                    <a:p>
                      <a:endParaRPr lang="zh-CN" altLang="en-US"/>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A</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B</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物品</a:t>
                      </a:r>
                      <a:r>
                        <a:rPr lang="en-US" sz="2400" dirty="0">
                          <a:effectLst/>
                          <a:latin typeface="微软雅黑" panose="020B0503020204020204" pitchFamily="34" charset="-122"/>
                          <a:ea typeface="微软雅黑" panose="020B0503020204020204" pitchFamily="34" charset="-122"/>
                        </a:rPr>
                        <a:t>C</a:t>
                      </a:r>
                    </a:p>
                  </a:txBody>
                  <a:tcPr marL="0" marR="0" marT="38100" marB="38100" anchor="ctr"/>
                </a:tc>
              </a:tr>
              <a:tr h="1714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A</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1.000000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0.500000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0.188982</a:t>
                      </a:r>
                    </a:p>
                  </a:txBody>
                  <a:tcPr marL="0" marR="0" marT="38100" marB="38100" anchor="ctr"/>
                </a:tc>
              </a:tr>
              <a:tr h="330857">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B</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0.500000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1.000000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0.944911</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C</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0.188982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0.944911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nchor="ctr"/>
                </a:tc>
              </a:tr>
            </a:tbl>
          </a:graphicData>
        </a:graphic>
      </p:graphicFrame>
    </p:spTree>
    <p:extLst>
      <p:ext uri="{BB962C8B-B14F-4D97-AF65-F5344CB8AC3E}">
        <p14:creationId xmlns:p14="http://schemas.microsoft.com/office/powerpoint/2010/main" val="385179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14.2.3 </a:t>
            </a:r>
            <a:r>
              <a:rPr lang="zh-CN" altLang="en-US" sz="2400" b="1" dirty="0" smtClean="0">
                <a:latin typeface="微软雅黑" panose="020B0503020204020204" pitchFamily="34" charset="-122"/>
                <a:ea typeface="微软雅黑" panose="020B0503020204020204" pitchFamily="34" charset="-122"/>
              </a:rPr>
              <a:t>皮尔逊相关系数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皮尔逊相关系数</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corr</a:t>
            </a:r>
            <a:r>
              <a:rPr lang="zh-CN" altLang="en-US" sz="2400" dirty="0">
                <a:latin typeface="微软雅黑" panose="020B0503020204020204" pitchFamily="34" charset="-122"/>
                <a:ea typeface="微软雅黑" panose="020B0503020204020204" pitchFamily="34" charset="-122"/>
              </a:rPr>
              <a:t>（）函数后，如果要获得</a:t>
            </a:r>
            <a:r>
              <a:rPr lang="en-US" altLang="zh-CN" sz="2400" dirty="0" err="1">
                <a:latin typeface="微软雅黑" panose="020B0503020204020204" pitchFamily="34" charset="-122"/>
                <a:ea typeface="微软雅黑" panose="020B0503020204020204" pitchFamily="34" charset="-122"/>
              </a:rPr>
              <a:t>corrwith</a:t>
            </a:r>
            <a:r>
              <a:rPr lang="zh-CN" altLang="en-US" sz="2400" dirty="0">
                <a:latin typeface="微软雅黑" panose="020B0503020204020204" pitchFamily="34" charset="-122"/>
                <a:ea typeface="微软雅黑" panose="020B0503020204020204" pitchFamily="34" charset="-122"/>
              </a:rPr>
              <a:t>（）值，可以使用以下代码：</a:t>
            </a:r>
            <a:endParaRPr lang="en-US" altLang="zh-CN" sz="2400" dirty="0" smtClean="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033" y="3609974"/>
            <a:ext cx="3825933" cy="570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63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2061029"/>
            <a:ext cx="10435254"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人们经常会在视频平台上观看影片，有时目标明确，想要观看某部电影，但有时仅仅是随机搜寻。如果视频平台可以利用基于物品的智能推荐系统，有效地从用户对其观看过的电影的评分中挖掘数据，便可以根据用户偏好的电影个性化地推荐更多类似的电影，优化用户体验，提高用户粘性，创造额外收入。此处介绍一个基于皮尔逊系数的电影观看智能推荐系统案例。</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756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2061029"/>
            <a:ext cx="10435254"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库导入</a:t>
            </a:r>
            <a:r>
              <a:rPr lang="en-US" altLang="zh-CN" sz="2400" dirty="0">
                <a:latin typeface="微软雅黑" panose="020B0503020204020204" pitchFamily="34" charset="-122"/>
                <a:ea typeface="微软雅黑" panose="020B0503020204020204" pitchFamily="34" charset="-122"/>
              </a:rPr>
              <a:t>9712</a:t>
            </a:r>
            <a:r>
              <a:rPr lang="zh-CN" altLang="en-US" sz="2400" dirty="0">
                <a:latin typeface="微软雅黑" panose="020B0503020204020204" pitchFamily="34" charset="-122"/>
                <a:ea typeface="微软雅黑" panose="020B0503020204020204" pitchFamily="34" charset="-122"/>
              </a:rPr>
              <a:t>条包含电影名称和类型的数据和关于这</a:t>
            </a:r>
            <a:r>
              <a:rPr lang="en-US" altLang="zh-CN" sz="2400" dirty="0">
                <a:latin typeface="微软雅黑" panose="020B0503020204020204" pitchFamily="34" charset="-122"/>
                <a:ea typeface="微软雅黑" panose="020B0503020204020204" pitchFamily="34" charset="-122"/>
              </a:rPr>
              <a:t>9712</a:t>
            </a:r>
            <a:r>
              <a:rPr lang="zh-CN" altLang="en-US" sz="2400" dirty="0">
                <a:latin typeface="微软雅黑" panose="020B0503020204020204" pitchFamily="34" charset="-122"/>
                <a:ea typeface="微软雅黑" panose="020B0503020204020204" pitchFamily="34" charset="-122"/>
              </a:rPr>
              <a:t>部电影的</a:t>
            </a:r>
            <a:r>
              <a:rPr lang="en-US" altLang="zh-CN" sz="2400" dirty="0">
                <a:latin typeface="微软雅黑" panose="020B0503020204020204" pitchFamily="34" charset="-122"/>
                <a:ea typeface="微软雅黑" panose="020B0503020204020204" pitchFamily="34" charset="-122"/>
              </a:rPr>
              <a:t>100836</a:t>
            </a:r>
            <a:r>
              <a:rPr lang="zh-CN" altLang="en-US" sz="2400" dirty="0">
                <a:latin typeface="微软雅黑" panose="020B0503020204020204" pitchFamily="34" charset="-122"/>
                <a:ea typeface="微软雅黑" panose="020B0503020204020204" pitchFamily="34" charset="-122"/>
              </a:rPr>
              <a:t>条评分</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215" y="3775832"/>
            <a:ext cx="4617570" cy="126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8415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movies.head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展示电影名称和</a:t>
            </a:r>
            <a:r>
              <a:rPr lang="zh-CN" altLang="en-US" sz="2400" dirty="0" smtClean="0">
                <a:latin typeface="微软雅黑" panose="020B0503020204020204" pitchFamily="34" charset="-122"/>
                <a:ea typeface="微软雅黑" panose="020B0503020204020204" pitchFamily="34" charset="-122"/>
              </a:rPr>
              <a:t>类型：</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95669733"/>
              </p:ext>
            </p:extLst>
          </p:nvPr>
        </p:nvGraphicFramePr>
        <p:xfrm>
          <a:off x="838200" y="3588362"/>
          <a:ext cx="10515600" cy="2651760"/>
        </p:xfrm>
        <a:graphic>
          <a:graphicData uri="http://schemas.openxmlformats.org/drawingml/2006/table">
            <a:tbl>
              <a:tblPr/>
              <a:tblGrid>
                <a:gridCol w="2571471"/>
                <a:gridCol w="3788228"/>
                <a:gridCol w="4155901"/>
              </a:tblGrid>
              <a:tr h="285750">
                <a:tc>
                  <a:txBody>
                    <a:bodyPr/>
                    <a:lstStyle/>
                    <a:p>
                      <a:pPr algn="ctr" fontAlgn="ctr"/>
                      <a:r>
                        <a:rPr lang="zh-CN" altLang="en-US" sz="2400" b="1">
                          <a:effectLst/>
                          <a:latin typeface="微软雅黑" panose="020B0503020204020204" pitchFamily="34" charset="-122"/>
                          <a:ea typeface="微软雅黑" panose="020B0503020204020204" pitchFamily="34" charset="-122"/>
                        </a:rPr>
                        <a:t>电影编号</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名称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类别</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玩具总动员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冒险</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动画</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儿童</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喜剧</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幻想</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勇敢者的游戏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冒险</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儿童</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幻想</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斗气老顽童</a:t>
                      </a:r>
                      <a:r>
                        <a:rPr lang="en-US" altLang="zh-CN" sz="2400">
                          <a:effectLst/>
                          <a:latin typeface="微软雅黑" panose="020B0503020204020204" pitchFamily="34" charset="-122"/>
                          <a:ea typeface="微软雅黑" panose="020B0503020204020204" pitchFamily="34" charset="-122"/>
                        </a:rPr>
                        <a:t>2 (1995)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喜剧</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爱情</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待到梦醒时分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喜剧</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剧情</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爱情</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新娘之父</a:t>
                      </a:r>
                      <a:r>
                        <a:rPr lang="en-US" altLang="zh-CN" sz="2400">
                          <a:effectLst/>
                          <a:latin typeface="微软雅黑" panose="020B0503020204020204" pitchFamily="34" charset="-122"/>
                          <a:ea typeface="微软雅黑" panose="020B0503020204020204" pitchFamily="34" charset="-122"/>
                        </a:rPr>
                        <a:t>2 (1995)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喜剧</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6" name="矩形 5"/>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5796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2061029"/>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en-US" altLang="zh-CN" sz="2400" dirty="0" err="1" smtClean="0">
                <a:latin typeface="微软雅黑" panose="020B0503020204020204" pitchFamily="34" charset="-122"/>
                <a:ea typeface="微软雅黑" panose="020B0503020204020204" pitchFamily="34" charset="-122"/>
              </a:rPr>
              <a:t>score.head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展示电影评分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363822425"/>
              </p:ext>
            </p:extLst>
          </p:nvPr>
        </p:nvGraphicFramePr>
        <p:xfrm>
          <a:off x="878373" y="3689963"/>
          <a:ext cx="10515600" cy="2651760"/>
        </p:xfrm>
        <a:graphic>
          <a:graphicData uri="http://schemas.openxmlformats.org/drawingml/2006/table">
            <a:tbl>
              <a:tblPr/>
              <a:tblGrid>
                <a:gridCol w="3505200"/>
                <a:gridCol w="3505200"/>
                <a:gridCol w="3505200"/>
              </a:tblGrid>
              <a:tr h="285750">
                <a:tc>
                  <a:txBody>
                    <a:bodyPr/>
                    <a:lstStyle/>
                    <a:p>
                      <a:pPr algn="ctr" fontAlgn="ctr"/>
                      <a:r>
                        <a:rPr lang="zh-CN" altLang="en-US" sz="2400" b="1">
                          <a:effectLst/>
                          <a:latin typeface="微软雅黑" panose="020B0503020204020204" pitchFamily="34" charset="-122"/>
                          <a:ea typeface="微软雅黑" panose="020B0503020204020204" pitchFamily="34" charset="-122"/>
                        </a:rPr>
                        <a:t>用户编号</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电影编号</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评分</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6</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6" name="矩形 5"/>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02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1828801"/>
            <a:ext cx="10435254"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merge()</a:t>
            </a:r>
            <a:r>
              <a:rPr lang="zh-CN" altLang="en-US" sz="2400" dirty="0" smtClean="0">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通过</a:t>
            </a:r>
            <a:r>
              <a:rPr lang="zh-CN" altLang="en-US" sz="2400" dirty="0" smtClean="0">
                <a:latin typeface="微软雅黑" panose="020B0503020204020204" pitchFamily="34" charset="-122"/>
                <a:ea typeface="微软雅黑" panose="020B0503020204020204" pitchFamily="34" charset="-122"/>
              </a:rPr>
              <a:t>电影</a:t>
            </a:r>
            <a:r>
              <a:rPr lang="zh-CN" altLang="en-US" sz="2400" dirty="0">
                <a:latin typeface="微软雅黑" panose="020B0503020204020204" pitchFamily="34" charset="-122"/>
                <a:ea typeface="微软雅黑" panose="020B0503020204020204" pitchFamily="34" charset="-122"/>
              </a:rPr>
              <a:t>编号连接</a:t>
            </a:r>
            <a:r>
              <a:rPr lang="zh-CN" altLang="en-US" sz="2400" dirty="0" smtClean="0">
                <a:latin typeface="微软雅黑" panose="020B0503020204020204" pitchFamily="34" charset="-122"/>
                <a:ea typeface="微软雅黑" panose="020B0503020204020204" pitchFamily="34" charset="-122"/>
              </a:rPr>
              <a:t>起来</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结果</a:t>
            </a:r>
            <a:r>
              <a:rPr lang="zh-CN" altLang="en-US" sz="2400" dirty="0">
                <a:latin typeface="微软雅黑" panose="020B0503020204020204" pitchFamily="34" charset="-122"/>
                <a:ea typeface="微软雅黑" panose="020B0503020204020204" pitchFamily="34" charset="-122"/>
              </a:rPr>
              <a:t>如下图所示：</a:t>
            </a:r>
            <a:endParaRPr lang="en-US" altLang="zh-CN" sz="2400" dirty="0" smtClean="0">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0" y="3039287"/>
            <a:ext cx="4826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2168146859"/>
              </p:ext>
            </p:extLst>
          </p:nvPr>
        </p:nvGraphicFramePr>
        <p:xfrm>
          <a:off x="838200" y="3904048"/>
          <a:ext cx="10515600" cy="2651760"/>
        </p:xfrm>
        <a:graphic>
          <a:graphicData uri="http://schemas.openxmlformats.org/drawingml/2006/table">
            <a:tbl>
              <a:tblPr/>
              <a:tblGrid>
                <a:gridCol w="1411514"/>
                <a:gridCol w="2641600"/>
                <a:gridCol w="3904343"/>
                <a:gridCol w="1480457"/>
                <a:gridCol w="1077686"/>
              </a:tblGrid>
              <a:tr h="28575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影编号</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名称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类别</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用户编号</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评分</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玩具总动员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冒险</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动画</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儿童</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喜剧</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幻想</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玩具总动员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冒险</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动画</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儿童</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喜剧</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幻想</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玩具总动员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冒险</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动画</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儿童</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喜剧</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幻想</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4.5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玩具总动员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冒险</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动画</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儿童</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喜剧</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幻想</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玩具总动员 </a:t>
                      </a:r>
                      <a:r>
                        <a:rPr lang="en-US" altLang="zh-CN" sz="240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冒险</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动画</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儿童</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喜剧</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幻想</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4.5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
        <p:nvSpPr>
          <p:cNvPr id="7" name="矩形 6"/>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5554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1828801"/>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通过如下代码将该汇总表导出为一个新的</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文件：</a:t>
            </a:r>
            <a:endParaRPr lang="en-US" altLang="zh-CN" sz="2400" dirty="0" smtClean="0">
              <a:latin typeface="微软雅黑" panose="020B0503020204020204" pitchFamily="34" charset="-122"/>
              <a:ea typeface="微软雅黑" panose="020B0503020204020204" pitchFamily="34" charset="-122"/>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508" y="3984171"/>
            <a:ext cx="4134984" cy="716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0549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1828801"/>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让我们建立一个直方图来</a:t>
            </a:r>
            <a:r>
              <a:rPr lang="zh-CN" altLang="en-US" sz="2400" dirty="0" smtClean="0">
                <a:latin typeface="微软雅黑" panose="020B0503020204020204" pitchFamily="34" charset="-122"/>
                <a:ea typeface="微软雅黑" panose="020B0503020204020204" pitchFamily="34" charset="-122"/>
              </a:rPr>
              <a:t>查看评分的</a:t>
            </a:r>
            <a:r>
              <a:rPr lang="zh-CN" altLang="en-US" sz="2400" dirty="0">
                <a:latin typeface="微软雅黑" panose="020B0503020204020204" pitchFamily="34" charset="-122"/>
                <a:ea typeface="微软雅黑" panose="020B0503020204020204" pitchFamily="34" charset="-122"/>
              </a:rPr>
              <a:t>分布：</a:t>
            </a:r>
            <a:endParaRPr lang="en-US" altLang="zh-CN" sz="2400" dirty="0" smtClean="0">
              <a:latin typeface="微软雅黑" panose="020B0503020204020204" pitchFamily="34" charset="-122"/>
              <a:ea typeface="微软雅黑" panose="020B0503020204020204" pitchFamily="34" charset="-122"/>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66" y="3643087"/>
            <a:ext cx="8520467" cy="1059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720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14.1 </a:t>
            </a:r>
            <a:r>
              <a:rPr lang="zh-CN" altLang="en-US" sz="6000" b="1" dirty="0">
                <a:latin typeface="微软雅黑" panose="020B0503020204020204" pitchFamily="34" charset="-122"/>
                <a:ea typeface="微软雅黑" panose="020B0503020204020204" pitchFamily="34" charset="-122"/>
              </a:rPr>
              <a:t>智能推荐系统的基本原理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264229"/>
            <a:ext cx="10435254"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14.1.2 </a:t>
            </a:r>
            <a:r>
              <a:rPr lang="zh-CN" altLang="en-US" sz="2400" b="1" dirty="0">
                <a:latin typeface="微软雅黑" panose="020B0503020204020204" pitchFamily="34" charset="-122"/>
                <a:ea typeface="微软雅黑" panose="020B0503020204020204" pitchFamily="34" charset="-122"/>
              </a:rPr>
              <a:t>智能推荐系统的基础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协同过滤</a:t>
            </a:r>
            <a:r>
              <a:rPr lang="zh-CN" altLang="en-US" sz="2400" b="1" dirty="0" smtClean="0">
                <a:latin typeface="微软雅黑" panose="020B0503020204020204" pitchFamily="34" charset="-122"/>
                <a:ea typeface="微软雅黑" panose="020B0503020204020204" pitchFamily="34" charset="-122"/>
              </a:rPr>
              <a:t>算法</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搭建智能推荐系统的算法有很多，其中商业实战中用的较多的为协同过滤算法</a:t>
            </a:r>
            <a:r>
              <a:rPr lang="en-US" altLang="zh-CN" sz="2400" dirty="0">
                <a:latin typeface="微软雅黑" panose="020B0503020204020204" pitchFamily="34" charset="-122"/>
                <a:ea typeface="微软雅黑" panose="020B0503020204020204" pitchFamily="34" charset="-122"/>
              </a:rPr>
              <a:t>(collaborative filtering)</a:t>
            </a:r>
            <a:r>
              <a:rPr lang="zh-CN" altLang="en-US" sz="2400" dirty="0">
                <a:latin typeface="微软雅黑" panose="020B0503020204020204" pitchFamily="34" charset="-122"/>
                <a:ea typeface="微软雅黑" panose="020B0503020204020204" pitchFamily="34" charset="-122"/>
              </a:rPr>
              <a:t>。协同过滤算法的原理是根据用户群体对产品偏好的数据，发现</a:t>
            </a:r>
            <a:r>
              <a:rPr lang="zh-CN" altLang="en-US" sz="2400" b="1" dirty="0">
                <a:latin typeface="微软雅黑" panose="020B0503020204020204" pitchFamily="34" charset="-122"/>
                <a:ea typeface="微软雅黑" panose="020B0503020204020204" pitchFamily="34" charset="-122"/>
              </a:rPr>
              <a:t>用户之间的相关性</a:t>
            </a:r>
            <a:r>
              <a:rPr lang="zh-CN" altLang="en-US" sz="2400" dirty="0">
                <a:latin typeface="微软雅黑" panose="020B0503020204020204" pitchFamily="34" charset="-122"/>
                <a:ea typeface="微软雅黑" panose="020B0503020204020204" pitchFamily="34" charset="-122"/>
              </a:rPr>
              <a:t>或者</a:t>
            </a:r>
            <a:r>
              <a:rPr lang="zh-CN" altLang="en-US" sz="2400" b="1" dirty="0">
                <a:latin typeface="微软雅黑" panose="020B0503020204020204" pitchFamily="34" charset="-122"/>
                <a:ea typeface="微软雅黑" panose="020B0503020204020204" pitchFamily="34" charset="-122"/>
              </a:rPr>
              <a:t>物品之间的相关性</a:t>
            </a:r>
            <a:r>
              <a:rPr lang="zh-CN" altLang="en-US" sz="2400" dirty="0">
                <a:latin typeface="微软雅黑" panose="020B0503020204020204" pitchFamily="34" charset="-122"/>
                <a:ea typeface="微软雅黑" panose="020B0503020204020204" pitchFamily="34" charset="-122"/>
              </a:rPr>
              <a:t>，并基于这些相关性为用户作推荐。根据原理的不同，协同过滤算法分为如下两大类：基于用户的协同过滤算法和基于物品的协同过滤算法</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9099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373" y="1828801"/>
            <a:ext cx="10435254"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评分</a:t>
            </a:r>
            <a:r>
              <a:rPr lang="zh-CN" altLang="en-US" sz="2400" dirty="0">
                <a:latin typeface="微软雅黑" panose="020B0503020204020204" pitchFamily="34" charset="-122"/>
                <a:ea typeface="微软雅黑" panose="020B0503020204020204" pitchFamily="34" charset="-122"/>
              </a:rPr>
              <a:t>大多为</a:t>
            </a:r>
            <a:r>
              <a:rPr lang="en-US" altLang="zh-CN" sz="2400" dirty="0">
                <a:latin typeface="微软雅黑" panose="020B0503020204020204" pitchFamily="34" charset="-122"/>
                <a:ea typeface="微软雅黑" panose="020B0503020204020204" pitchFamily="34" charset="-122"/>
              </a:rPr>
              <a:t>3-4</a:t>
            </a:r>
            <a:r>
              <a:rPr lang="zh-CN" altLang="en-US" sz="2400" dirty="0">
                <a:latin typeface="微软雅黑" panose="020B0503020204020204" pitchFamily="34" charset="-122"/>
                <a:ea typeface="微软雅黑" panose="020B0503020204020204" pitchFamily="34" charset="-122"/>
              </a:rPr>
              <a:t>分之间</a:t>
            </a:r>
            <a:endParaRPr lang="en-US" altLang="zh-CN" sz="2400" dirty="0" smtClean="0">
              <a:latin typeface="微软雅黑" panose="020B0503020204020204" pitchFamily="34" charset="-122"/>
              <a:ea typeface="微软雅黑" panose="020B0503020204020204" pitchFamily="34" charset="-122"/>
            </a:endParaRPr>
          </a:p>
        </p:txBody>
      </p:sp>
      <p:pic>
        <p:nvPicPr>
          <p:cNvPr id="34820" name="Picture 4" descr="https://uploader.shimo.im/f/WSVr4biDDRo5jGLD.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672" y="2064908"/>
            <a:ext cx="5871442" cy="376257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6360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数据分析</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可以看到这</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部电影的观影平均分为</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分，这可能是因为打分人数较少且普遍打分较高的缘故。</a:t>
            </a:r>
            <a:endParaRPr lang="zh-CN" altLang="en-US"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617689550"/>
              </p:ext>
            </p:extLst>
          </p:nvPr>
        </p:nvGraphicFramePr>
        <p:xfrm>
          <a:off x="1986643" y="3617392"/>
          <a:ext cx="8218714" cy="2651760"/>
        </p:xfrm>
        <a:graphic>
          <a:graphicData uri="http://schemas.openxmlformats.org/drawingml/2006/table">
            <a:tbl>
              <a:tblPr/>
              <a:tblGrid>
                <a:gridCol w="6622142"/>
                <a:gridCol w="1596572"/>
              </a:tblGrid>
              <a:tr h="214380">
                <a:tc>
                  <a:txBody>
                    <a:bodyPr/>
                    <a:lstStyle/>
                    <a:p>
                      <a:pPr algn="ctr" fontAlgn="ctr"/>
                      <a:r>
                        <a:rPr lang="zh-CN" altLang="en-US" sz="2400" b="1">
                          <a:effectLst/>
                          <a:latin typeface="微软雅黑" panose="020B0503020204020204" pitchFamily="34" charset="-122"/>
                          <a:ea typeface="微软雅黑" panose="020B0503020204020204" pitchFamily="34" charset="-122"/>
                        </a:rPr>
                        <a:t>名称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评分</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假小子 </a:t>
                      </a:r>
                      <a:r>
                        <a:rPr lang="en-US" altLang="zh-CN" sz="2400">
                          <a:effectLst/>
                          <a:latin typeface="微软雅黑" panose="020B0503020204020204" pitchFamily="34" charset="-122"/>
                          <a:ea typeface="微软雅黑" panose="020B0503020204020204" pitchFamily="34" charset="-122"/>
                        </a:rPr>
                        <a:t>(1997)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福尔摩斯和华生医生历险记：讹诈之王 </a:t>
                      </a:r>
                      <a:r>
                        <a:rPr lang="en-US" altLang="zh-CN" sz="2400">
                          <a:effectLst/>
                          <a:latin typeface="微软雅黑" panose="020B0503020204020204" pitchFamily="34" charset="-122"/>
                          <a:ea typeface="微软雅黑" panose="020B0503020204020204" pitchFamily="34" charset="-122"/>
                        </a:rPr>
                        <a:t>(1980)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机器人 </a:t>
                      </a:r>
                      <a:r>
                        <a:rPr lang="en-US" altLang="zh-CN" sz="2400">
                          <a:effectLst/>
                          <a:latin typeface="微软雅黑" panose="020B0503020204020204" pitchFamily="34" charset="-122"/>
                          <a:ea typeface="微软雅黑" panose="020B0503020204020204" pitchFamily="34" charset="-122"/>
                        </a:rPr>
                        <a:t>(2016)</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奥斯卡 </a:t>
                      </a:r>
                      <a:r>
                        <a:rPr lang="en-US" altLang="zh-CN" sz="2400">
                          <a:effectLst/>
                          <a:latin typeface="微软雅黑" panose="020B0503020204020204" pitchFamily="34" charset="-122"/>
                          <a:ea typeface="微软雅黑" panose="020B0503020204020204" pitchFamily="34" charset="-122"/>
                        </a:rPr>
                        <a:t>(1967)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人类状况</a:t>
                      </a:r>
                      <a:r>
                        <a:rPr lang="en-US" sz="2400" dirty="0">
                          <a:effectLst/>
                          <a:latin typeface="微软雅黑" panose="020B0503020204020204" pitchFamily="34" charset="-122"/>
                          <a:ea typeface="微软雅黑" panose="020B0503020204020204" pitchFamily="34" charset="-122"/>
                        </a:rPr>
                        <a:t>III (1961)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5.0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19939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数据分析</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的</a:t>
            </a:r>
            <a:r>
              <a:rPr lang="en-US" altLang="zh-CN" sz="2400" dirty="0" err="1">
                <a:latin typeface="微软雅黑" panose="020B0503020204020204" pitchFamily="34" charset="-122"/>
                <a:ea typeface="微软雅黑" panose="020B0503020204020204" pitchFamily="34" charset="-122"/>
              </a:rPr>
              <a:t>groupby</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分类函数按名称进行归类，并通过</a:t>
            </a:r>
            <a:r>
              <a:rPr lang="en-US" altLang="zh-CN" sz="2400" dirty="0">
                <a:latin typeface="微软雅黑" panose="020B0503020204020204" pitchFamily="34" charset="-122"/>
                <a:ea typeface="微软雅黑" panose="020B0503020204020204" pitchFamily="34" charset="-122"/>
              </a:rPr>
              <a:t>count()</a:t>
            </a:r>
            <a:r>
              <a:rPr lang="zh-CN" altLang="en-US" sz="2400" dirty="0">
                <a:latin typeface="微软雅黑" panose="020B0503020204020204" pitchFamily="34" charset="-122"/>
                <a:ea typeface="微软雅黑" panose="020B0503020204020204" pitchFamily="34" charset="-122"/>
              </a:rPr>
              <a:t>函数对每部电影的评分进行计数，然后为每部电影的评分的数量创建新的一列：“评分次数”，代码如下：</a:t>
            </a:r>
            <a:endParaRPr lang="zh-CN" altLang="en-US" sz="2400" dirty="0" smtClean="0">
              <a:latin typeface="微软雅黑" panose="020B0503020204020204" pitchFamily="34" charset="-122"/>
              <a:ea typeface="微软雅黑" panose="020B0503020204020204" pitchFamily="34" charset="-122"/>
            </a:endParaRP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801" y="3853089"/>
            <a:ext cx="6704398" cy="965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598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数据分析</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可以看到这</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部电影的观影平均分为</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分，这可能是因为打分人数较少且普遍打分较高的缘故。</a:t>
            </a:r>
            <a:endParaRPr lang="zh-CN" altLang="en-US"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453127660"/>
              </p:ext>
            </p:extLst>
          </p:nvPr>
        </p:nvGraphicFramePr>
        <p:xfrm>
          <a:off x="1986643" y="3617392"/>
          <a:ext cx="8218715" cy="2651760"/>
        </p:xfrm>
        <a:graphic>
          <a:graphicData uri="http://schemas.openxmlformats.org/drawingml/2006/table">
            <a:tbl>
              <a:tblPr/>
              <a:tblGrid>
                <a:gridCol w="4443186"/>
                <a:gridCol w="2017485"/>
                <a:gridCol w="1758044"/>
              </a:tblGrid>
              <a:tr h="214380">
                <a:tc>
                  <a:txBody>
                    <a:bodyPr/>
                    <a:lstStyle/>
                    <a:p>
                      <a:pPr algn="ctr" fontAlgn="ctr"/>
                      <a:r>
                        <a:rPr lang="zh-CN" altLang="en-US" sz="2400" b="1">
                          <a:effectLst/>
                          <a:latin typeface="微软雅黑" panose="020B0503020204020204" pitchFamily="34" charset="-122"/>
                          <a:ea typeface="微软雅黑" panose="020B0503020204020204" pitchFamily="34" charset="-122"/>
                        </a:rPr>
                        <a:t>名称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评分</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评分次数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阿甘正传 </a:t>
                      </a:r>
                      <a:r>
                        <a:rPr lang="en-US" altLang="zh-CN" sz="2400">
                          <a:effectLst/>
                          <a:latin typeface="微软雅黑" panose="020B0503020204020204" pitchFamily="34" charset="-122"/>
                          <a:ea typeface="微软雅黑" panose="020B0503020204020204" pitchFamily="34" charset="-122"/>
                        </a:rPr>
                        <a:t>(1994)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4.164134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329</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肖申克的救赎 </a:t>
                      </a:r>
                      <a:r>
                        <a:rPr lang="en-US" altLang="zh-CN" sz="2400">
                          <a:effectLst/>
                          <a:latin typeface="微软雅黑" panose="020B0503020204020204" pitchFamily="34" charset="-122"/>
                          <a:ea typeface="微软雅黑" panose="020B0503020204020204" pitchFamily="34" charset="-122"/>
                        </a:rPr>
                        <a:t>(1994)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4.429022</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317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低俗小说 </a:t>
                      </a:r>
                      <a:r>
                        <a:rPr lang="en-US" altLang="zh-CN" sz="2400">
                          <a:effectLst/>
                          <a:latin typeface="微软雅黑" panose="020B0503020204020204" pitchFamily="34" charset="-122"/>
                          <a:ea typeface="微软雅黑" panose="020B0503020204020204" pitchFamily="34" charset="-122"/>
                        </a:rPr>
                        <a:t>(1994)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4.197068</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307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沉默的羔羊 </a:t>
                      </a:r>
                      <a:r>
                        <a:rPr lang="en-US" altLang="zh-CN" sz="2400">
                          <a:effectLst/>
                          <a:latin typeface="微软雅黑" panose="020B0503020204020204" pitchFamily="34" charset="-122"/>
                          <a:ea typeface="微软雅黑" panose="020B0503020204020204" pitchFamily="34" charset="-122"/>
                        </a:rPr>
                        <a:t>(1991)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4.161290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279</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黑客帝国 </a:t>
                      </a:r>
                      <a:r>
                        <a:rPr lang="en-US" altLang="zh-CN" sz="2400">
                          <a:effectLst/>
                          <a:latin typeface="微软雅黑" panose="020B0503020204020204" pitchFamily="34" charset="-122"/>
                          <a:ea typeface="微软雅黑" panose="020B0503020204020204" pitchFamily="34" charset="-122"/>
                        </a:rPr>
                        <a:t>(1999)</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4.192446</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278</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21030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数据处理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Pivot_table</a:t>
            </a: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数据透视表</a:t>
            </a:r>
            <a:r>
              <a:rPr lang="en-US" altLang="zh-CN" sz="2400" b="1"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透视表是一种交互式的表格，我们可以动态地改变表格的版面布置，以便按照不同方式进行数据的分析，比如求和、计数等，也可以重新安排行号、列标和页字段。</a:t>
            </a:r>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81300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数据处理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中的</a:t>
            </a:r>
            <a:r>
              <a:rPr lang="en-US" altLang="zh-CN" sz="2400" dirty="0" err="1">
                <a:latin typeface="微软雅黑" panose="020B0503020204020204" pitchFamily="34" charset="-122"/>
                <a:ea typeface="微软雅黑" panose="020B0503020204020204" pitchFamily="34" charset="-122"/>
              </a:rPr>
              <a:t>pivot_table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函数对变量</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创建数据透视表并赋值给变量</a:t>
            </a:r>
            <a:r>
              <a:rPr lang="en-US" altLang="zh-CN" sz="2400" dirty="0" err="1">
                <a:latin typeface="微软雅黑" panose="020B0503020204020204" pitchFamily="34" charset="-122"/>
                <a:ea typeface="微软雅黑" panose="020B0503020204020204" pitchFamily="34" charset="-122"/>
              </a:rPr>
              <a:t>user_movie</a:t>
            </a:r>
            <a:r>
              <a:rPr lang="zh-CN" altLang="en-US" sz="2400" dirty="0">
                <a:latin typeface="微软雅黑" panose="020B0503020204020204" pitchFamily="34" charset="-122"/>
                <a:ea typeface="微软雅黑" panose="020B0503020204020204" pitchFamily="34" charset="-122"/>
              </a:rPr>
              <a:t>：此处将</a:t>
            </a:r>
            <a:r>
              <a:rPr lang="en-US" altLang="zh-CN" sz="2400" dirty="0" err="1">
                <a:latin typeface="微软雅黑" panose="020B0503020204020204" pitchFamily="34" charset="-122"/>
                <a:ea typeface="微软雅黑" panose="020B0503020204020204" pitchFamily="34" charset="-122"/>
              </a:rPr>
              <a:t>pivot_table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函数的参数</a:t>
            </a:r>
            <a:r>
              <a:rPr lang="en-US" altLang="zh-CN" sz="2400" dirty="0">
                <a:latin typeface="微软雅黑" panose="020B0503020204020204" pitchFamily="34" charset="-122"/>
                <a:ea typeface="微软雅黑" panose="020B0503020204020204" pitchFamily="34" charset="-122"/>
              </a:rPr>
              <a:t>index</a:t>
            </a:r>
            <a:r>
              <a:rPr lang="zh-CN" altLang="en-US" sz="2400" dirty="0">
                <a:latin typeface="微软雅黑" panose="020B0503020204020204" pitchFamily="34" charset="-122"/>
                <a:ea typeface="微软雅黑" panose="020B0503020204020204" pitchFamily="34" charset="-122"/>
              </a:rPr>
              <a:t>设为用户编号，使用户编号成为数据透视表的索引；将参数</a:t>
            </a:r>
            <a:r>
              <a:rPr lang="en-US" altLang="zh-CN" sz="2400" dirty="0">
                <a:latin typeface="微软雅黑" panose="020B0503020204020204" pitchFamily="34" charset="-122"/>
                <a:ea typeface="微软雅黑" panose="020B0503020204020204" pitchFamily="34" charset="-122"/>
              </a:rPr>
              <a:t>columns</a:t>
            </a:r>
            <a:r>
              <a:rPr lang="zh-CN" altLang="en-US" sz="2400" dirty="0">
                <a:latin typeface="微软雅黑" panose="020B0503020204020204" pitchFamily="34" charset="-122"/>
                <a:ea typeface="微软雅黑" panose="020B0503020204020204" pitchFamily="34" charset="-122"/>
              </a:rPr>
              <a:t>设为名称，使电影名称成为数据透视表的列；将参数</a:t>
            </a:r>
            <a:r>
              <a:rPr lang="en-US" altLang="zh-CN" sz="2400" dirty="0">
                <a:latin typeface="微软雅黑" panose="020B0503020204020204" pitchFamily="34" charset="-122"/>
                <a:ea typeface="微软雅黑" panose="020B0503020204020204" pitchFamily="34" charset="-122"/>
              </a:rPr>
              <a:t>values</a:t>
            </a:r>
            <a:r>
              <a:rPr lang="zh-CN" altLang="en-US" sz="2400" dirty="0">
                <a:latin typeface="微软雅黑" panose="020B0503020204020204" pitchFamily="34" charset="-122"/>
                <a:ea typeface="微软雅黑" panose="020B0503020204020204" pitchFamily="34" charset="-122"/>
              </a:rPr>
              <a:t>设为评分，使电影评分作为数据透视表显示的数据。</a:t>
            </a:r>
            <a:endParaRPr lang="zh-CN" altLang="en-US" sz="2400" dirty="0" smtClean="0">
              <a:latin typeface="微软雅黑" panose="020B0503020204020204" pitchFamily="34" charset="-122"/>
              <a:ea typeface="微软雅黑" panose="020B0503020204020204" pitchFamily="34" charset="-122"/>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790" y="4875789"/>
            <a:ext cx="7780420" cy="897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6922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14.3.2 </a:t>
            </a:r>
            <a:r>
              <a:rPr lang="zh-CN" altLang="en-US" sz="2400" b="1" dirty="0" smtClean="0">
                <a:latin typeface="微软雅黑" panose="020B0503020204020204" pitchFamily="34" charset="-122"/>
                <a:ea typeface="微软雅黑" panose="020B0503020204020204" pitchFamily="34" charset="-122"/>
              </a:rPr>
              <a:t>数据处理</a:t>
            </a: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数据处理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可以看到显示的很多评分都是</a:t>
            </a:r>
            <a:r>
              <a:rPr lang="en-US" altLang="zh-CN" sz="2400" dirty="0" err="1">
                <a:latin typeface="微软雅黑" panose="020B0503020204020204" pitchFamily="34" charset="-122"/>
                <a:ea typeface="微软雅黑" panose="020B0503020204020204" pitchFamily="34" charset="-122"/>
              </a:rPr>
              <a:t>NaN</a:t>
            </a:r>
            <a:r>
              <a:rPr lang="zh-CN" altLang="en-US" sz="2400" dirty="0">
                <a:latin typeface="微软雅黑" panose="020B0503020204020204" pitchFamily="34" charset="-122"/>
                <a:ea typeface="微软雅黑" panose="020B0503020204020204" pitchFamily="34" charset="-122"/>
              </a:rPr>
              <a:t>，这是因为电影数量过于庞大，每个用户看过的电影数目较有限，因此数据透视表非常稀疏，绝大部分评分都是</a:t>
            </a:r>
            <a:r>
              <a:rPr lang="en-US" altLang="zh-CN" sz="2400" dirty="0" err="1">
                <a:latin typeface="微软雅黑" panose="020B0503020204020204" pitchFamily="34" charset="-122"/>
                <a:ea typeface="微软雅黑" panose="020B0503020204020204" pitchFamily="34" charset="-122"/>
              </a:rPr>
              <a:t>NaN</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09HSlhjqrZgEmvE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36" y="3429000"/>
            <a:ext cx="94869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41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describe()</a:t>
            </a:r>
            <a:r>
              <a:rPr lang="zh-CN" altLang="en-US" sz="2400" dirty="0">
                <a:latin typeface="微软雅黑" panose="020B0503020204020204" pitchFamily="34" charset="-122"/>
                <a:ea typeface="微软雅黑" panose="020B0503020204020204" pitchFamily="34" charset="-122"/>
              </a:rPr>
              <a:t>方法查看该表描述性统计</a:t>
            </a:r>
            <a:r>
              <a:rPr lang="zh-CN" altLang="en-US" sz="2400" dirty="0" smtClean="0">
                <a:latin typeface="微软雅黑" panose="020B0503020204020204" pitchFamily="34" charset="-122"/>
                <a:ea typeface="微软雅黑" panose="020B0503020204020204" pitchFamily="34" charset="-122"/>
              </a:rPr>
              <a:t>信息</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列数过多，此处仅显示前三列，结果如下：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09HSlhjqrZgEmvE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78065653"/>
              </p:ext>
            </p:extLst>
          </p:nvPr>
        </p:nvGraphicFramePr>
        <p:xfrm>
          <a:off x="1202872" y="2862943"/>
          <a:ext cx="9786256" cy="3733800"/>
        </p:xfrm>
        <a:graphic>
          <a:graphicData uri="http://schemas.openxmlformats.org/drawingml/2006/table">
            <a:tbl>
              <a:tblPr/>
              <a:tblGrid>
                <a:gridCol w="2446564"/>
                <a:gridCol w="2446564"/>
                <a:gridCol w="2446564"/>
                <a:gridCol w="2446564"/>
              </a:tblGrid>
              <a:tr h="285750">
                <a:tc>
                  <a:txBody>
                    <a:bodyPr/>
                    <a:lstStyle/>
                    <a:p>
                      <a:pPr algn="ctr" fontAlgn="ctr"/>
                      <a:r>
                        <a:rPr lang="zh-CN" altLang="en-US" sz="2000" b="1" dirty="0">
                          <a:effectLst/>
                          <a:latin typeface="微软雅黑" panose="020B0503020204020204" pitchFamily="34" charset="-122"/>
                          <a:ea typeface="微软雅黑" panose="020B0503020204020204" pitchFamily="34" charset="-122"/>
                        </a:rPr>
                        <a:t>名称</a:t>
                      </a:r>
                      <a:endParaRPr lang="zh-CN" altLang="en-US" sz="2000" dirty="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c>
                  <a:txBody>
                    <a:bodyPr/>
                    <a:lstStyle/>
                    <a:p>
                      <a:pPr algn="ctr" fontAlgn="ctr"/>
                      <a:r>
                        <a:rPr lang="en-US" altLang="zh-CN" sz="2000" b="1">
                          <a:effectLst/>
                          <a:latin typeface="微软雅黑" panose="020B0503020204020204" pitchFamily="34" charset="-122"/>
                          <a:ea typeface="微软雅黑" panose="020B0503020204020204" pitchFamily="34" charset="-122"/>
                        </a:rPr>
                        <a:t>007</a:t>
                      </a:r>
                      <a:r>
                        <a:rPr lang="zh-CN" altLang="en-US" sz="2000" b="1">
                          <a:effectLst/>
                          <a:latin typeface="微软雅黑" panose="020B0503020204020204" pitchFamily="34" charset="-122"/>
                          <a:ea typeface="微软雅黑" panose="020B0503020204020204" pitchFamily="34" charset="-122"/>
                        </a:rPr>
                        <a:t>之黄金眼 </a:t>
                      </a:r>
                      <a:r>
                        <a:rPr lang="en-US" altLang="zh-CN" sz="2000" b="1">
                          <a:effectLst/>
                          <a:latin typeface="微软雅黑" panose="020B0503020204020204" pitchFamily="34" charset="-122"/>
                          <a:ea typeface="微软雅黑" panose="020B0503020204020204" pitchFamily="34" charset="-122"/>
                        </a:rPr>
                        <a:t>(1995)</a:t>
                      </a:r>
                      <a:endParaRPr lang="zh-CN" altLang="en-US" sz="200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c>
                  <a:txBody>
                    <a:bodyPr/>
                    <a:lstStyle/>
                    <a:p>
                      <a:pPr algn="ctr" fontAlgn="ctr"/>
                      <a:r>
                        <a:rPr lang="en-US" altLang="zh-CN" sz="2000" b="1">
                          <a:effectLst/>
                          <a:latin typeface="微软雅黑" panose="020B0503020204020204" pitchFamily="34" charset="-122"/>
                          <a:ea typeface="微软雅黑" panose="020B0503020204020204" pitchFamily="34" charset="-122"/>
                        </a:rPr>
                        <a:t>100</a:t>
                      </a:r>
                      <a:r>
                        <a:rPr lang="zh-CN" altLang="en-US" sz="2000" b="1">
                          <a:effectLst/>
                          <a:latin typeface="微软雅黑" panose="020B0503020204020204" pitchFamily="34" charset="-122"/>
                          <a:ea typeface="微软雅黑" panose="020B0503020204020204" pitchFamily="34" charset="-122"/>
                        </a:rPr>
                        <a:t>个女孩 </a:t>
                      </a:r>
                      <a:r>
                        <a:rPr lang="en-US" altLang="zh-CN" sz="2000" b="1">
                          <a:effectLst/>
                          <a:latin typeface="微软雅黑" panose="020B0503020204020204" pitchFamily="34" charset="-122"/>
                          <a:ea typeface="微软雅黑" panose="020B0503020204020204" pitchFamily="34" charset="-122"/>
                        </a:rPr>
                        <a:t>(2000)</a:t>
                      </a:r>
                      <a:endParaRPr lang="zh-CN" altLang="en-US" sz="200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c>
                  <a:txBody>
                    <a:bodyPr/>
                    <a:lstStyle/>
                    <a:p>
                      <a:pPr algn="ctr" fontAlgn="ctr"/>
                      <a:r>
                        <a:rPr lang="en-US" altLang="zh-CN" sz="2000" b="1">
                          <a:effectLst/>
                          <a:latin typeface="微软雅黑" panose="020B0503020204020204" pitchFamily="34" charset="-122"/>
                          <a:ea typeface="微软雅黑" panose="020B0503020204020204" pitchFamily="34" charset="-122"/>
                        </a:rPr>
                        <a:t>100</a:t>
                      </a:r>
                      <a:r>
                        <a:rPr lang="zh-CN" altLang="en-US" sz="2000" b="1">
                          <a:effectLst/>
                          <a:latin typeface="微软雅黑" panose="020B0503020204020204" pitchFamily="34" charset="-122"/>
                          <a:ea typeface="微软雅黑" panose="020B0503020204020204" pitchFamily="34" charset="-122"/>
                        </a:rPr>
                        <a:t>条街道 </a:t>
                      </a:r>
                      <a:r>
                        <a:rPr lang="en-US" altLang="zh-CN" sz="2000" b="1">
                          <a:effectLst/>
                          <a:latin typeface="微软雅黑" panose="020B0503020204020204" pitchFamily="34" charset="-122"/>
                          <a:ea typeface="微软雅黑" panose="020B0503020204020204" pitchFamily="34" charset="-122"/>
                        </a:rPr>
                        <a:t>(2016)</a:t>
                      </a:r>
                      <a:endParaRPr lang="zh-CN" altLang="en-US" sz="200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r>
              <a:tr h="285750">
                <a:tc>
                  <a:txBody>
                    <a:bodyPr/>
                    <a:lstStyle/>
                    <a:p>
                      <a:pPr algn="ctr" fontAlgn="ctr"/>
                      <a:r>
                        <a:rPr lang="en-US" sz="2000" dirty="0">
                          <a:effectLst/>
                          <a:latin typeface="微软雅黑" panose="020B0503020204020204" pitchFamily="34" charset="-122"/>
                          <a:ea typeface="微软雅黑" panose="020B0503020204020204" pitchFamily="34" charset="-122"/>
                        </a:rPr>
                        <a:t>count</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132.000000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4.00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1.0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sz="2000" dirty="0">
                          <a:effectLst/>
                          <a:latin typeface="微软雅黑" panose="020B0503020204020204" pitchFamily="34" charset="-122"/>
                          <a:ea typeface="微软雅黑" panose="020B0503020204020204" pitchFamily="34" charset="-122"/>
                        </a:rPr>
                        <a:t>mean</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3.496212</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sz="2000" dirty="0" err="1">
                          <a:effectLst/>
                          <a:latin typeface="微软雅黑" panose="020B0503020204020204" pitchFamily="34" charset="-122"/>
                          <a:ea typeface="微软雅黑" panose="020B0503020204020204" pitchFamily="34" charset="-122"/>
                        </a:rPr>
                        <a:t>std</a:t>
                      </a:r>
                      <a:endParaRPr lang="en-US" sz="2000" dirty="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0.859381</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0.50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sz="2000" dirty="0" err="1">
                          <a:effectLst/>
                          <a:latin typeface="微软雅黑" panose="020B0503020204020204" pitchFamily="34" charset="-122"/>
                          <a:ea typeface="微软雅黑" panose="020B0503020204020204" pitchFamily="34" charset="-122"/>
                        </a:rPr>
                        <a:t>NaN</a:t>
                      </a:r>
                      <a:endParaRPr lang="en-US" sz="2000" dirty="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sz="2000" dirty="0">
                          <a:effectLst/>
                          <a:latin typeface="微软雅黑" panose="020B0503020204020204" pitchFamily="34" charset="-122"/>
                          <a:ea typeface="微软雅黑" panose="020B0503020204020204" pitchFamily="34" charset="-122"/>
                        </a:rPr>
                        <a:t>min</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0.500000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2.50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000" dirty="0">
                          <a:effectLst/>
                          <a:latin typeface="微软雅黑" panose="020B0503020204020204" pitchFamily="34" charset="-122"/>
                          <a:ea typeface="微软雅黑" panose="020B0503020204020204" pitchFamily="34" charset="-122"/>
                        </a:rPr>
                        <a:t>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3.000000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000" dirty="0">
                          <a:effectLst/>
                          <a:latin typeface="微软雅黑" panose="020B0503020204020204" pitchFamily="34" charset="-122"/>
                          <a:ea typeface="微软雅黑" panose="020B0503020204020204" pitchFamily="34" charset="-122"/>
                        </a:rPr>
                        <a:t>50%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3.500000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3.50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000" dirty="0">
                          <a:effectLst/>
                          <a:latin typeface="微软雅黑" panose="020B0503020204020204" pitchFamily="34" charset="-122"/>
                          <a:ea typeface="微软雅黑" panose="020B0503020204020204" pitchFamily="34" charset="-122"/>
                        </a:rPr>
                        <a:t>75%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4.000000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3.50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sz="2000" dirty="0">
                          <a:effectLst/>
                          <a:latin typeface="微软雅黑" panose="020B0503020204020204" pitchFamily="34" charset="-122"/>
                          <a:ea typeface="微软雅黑" panose="020B0503020204020204" pitchFamily="34" charset="-122"/>
                        </a:rPr>
                        <a:t>max</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dirty="0">
                          <a:effectLst/>
                          <a:latin typeface="微软雅黑" panose="020B0503020204020204" pitchFamily="34" charset="-122"/>
                          <a:ea typeface="微软雅黑" panose="020B0503020204020204" pitchFamily="34" charset="-122"/>
                        </a:rPr>
                        <a:t>5.000000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a:effectLst/>
                          <a:latin typeface="微软雅黑" panose="020B0503020204020204" pitchFamily="34" charset="-122"/>
                          <a:ea typeface="微软雅黑" panose="020B0503020204020204" pitchFamily="34" charset="-122"/>
                        </a:rPr>
                        <a:t>3.50</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000" dirty="0">
                          <a:effectLst/>
                          <a:latin typeface="微软雅黑" panose="020B0503020204020204" pitchFamily="34" charset="-122"/>
                          <a:ea typeface="微软雅黑" panose="020B0503020204020204" pitchFamily="34" charset="-122"/>
                        </a:rPr>
                        <a:t>2.5</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0870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14.3.3 </a:t>
            </a:r>
            <a:r>
              <a:rPr lang="zh-CN" altLang="en-US" sz="2400" b="1" dirty="0">
                <a:latin typeface="微软雅黑" panose="020B0503020204020204" pitchFamily="34" charset="-122"/>
                <a:ea typeface="微软雅黑" panose="020B0503020204020204" pitchFamily="34" charset="-122"/>
              </a:rPr>
              <a:t>智能</a:t>
            </a:r>
            <a:r>
              <a:rPr lang="zh-CN" altLang="en-US" sz="2400" b="1" dirty="0" smtClean="0">
                <a:latin typeface="微软雅黑" panose="020B0503020204020204" pitchFamily="34" charset="-122"/>
                <a:ea typeface="微软雅黑" panose="020B0503020204020204" pitchFamily="34" charset="-122"/>
              </a:rPr>
              <a:t>推荐</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这里利用之前处理好的数据来进行相关性分析，作为演示，我们选取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阿甘正传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作为案例，来分析应该向观看了</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阿甘正传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的观众推荐什么样的电影。</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首先展示各用户对</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阿甘正传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的评分，使用</a:t>
            </a:r>
            <a:r>
              <a:rPr lang="en-US" altLang="zh-CN" sz="2400" dirty="0">
                <a:latin typeface="微软雅黑" panose="020B0503020204020204" pitchFamily="34" charset="-122"/>
                <a:ea typeface="微软雅黑" panose="020B0503020204020204" pitchFamily="34" charset="-122"/>
              </a:rPr>
              <a:t>head()</a:t>
            </a:r>
            <a:r>
              <a:rPr lang="zh-CN" altLang="en-US" sz="2400" dirty="0">
                <a:latin typeface="微软雅黑" panose="020B0503020204020204" pitchFamily="34" charset="-122"/>
                <a:ea typeface="微软雅黑" panose="020B0503020204020204" pitchFamily="34" charset="-122"/>
              </a:rPr>
              <a:t>函数显示前五行，其中</a:t>
            </a:r>
            <a:r>
              <a:rPr lang="en-US" altLang="zh-CN" sz="2400" dirty="0">
                <a:latin typeface="微软雅黑" panose="020B0503020204020204" pitchFamily="34" charset="-122"/>
                <a:ea typeface="微软雅黑" panose="020B0503020204020204" pitchFamily="34" charset="-122"/>
              </a:rPr>
              <a:t>FG</a:t>
            </a:r>
            <a:r>
              <a:rPr lang="zh-CN" altLang="en-US" sz="2400" dirty="0">
                <a:latin typeface="微软雅黑" panose="020B0503020204020204" pitchFamily="34" charset="-122"/>
                <a:ea typeface="微软雅黑" panose="020B0503020204020204" pitchFamily="34" charset="-122"/>
              </a:rPr>
              <a:t>是阿甘正传的英名称：</a:t>
            </a:r>
            <a:r>
              <a:rPr lang="en-US" altLang="zh-CN" sz="2400" dirty="0">
                <a:latin typeface="微软雅黑" panose="020B0503020204020204" pitchFamily="34" charset="-122"/>
                <a:ea typeface="微软雅黑" panose="020B0503020204020204" pitchFamily="34" charset="-122"/>
              </a:rPr>
              <a:t>Forrest Gump</a:t>
            </a:r>
            <a:r>
              <a:rPr lang="zh-CN" altLang="en-US" sz="2400" dirty="0">
                <a:latin typeface="微软雅黑" panose="020B0503020204020204" pitchFamily="34" charset="-122"/>
                <a:ea typeface="微软雅黑" panose="020B0503020204020204" pitchFamily="34" charset="-122"/>
              </a:rPr>
              <a:t>的首字母缩写，代码如下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09HSlhjqrZgEmvE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076" y="4551939"/>
            <a:ext cx="4905848" cy="1079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3429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14.3.3 </a:t>
            </a:r>
            <a:r>
              <a:rPr lang="zh-CN" altLang="en-US" sz="2400" b="1" dirty="0">
                <a:latin typeface="微软雅黑" panose="020B0503020204020204" pitchFamily="34" charset="-122"/>
                <a:ea typeface="微软雅黑" panose="020B0503020204020204" pitchFamily="34" charset="-122"/>
              </a:rPr>
              <a:t>智能</a:t>
            </a:r>
            <a:r>
              <a:rPr lang="zh-CN" altLang="en-US" sz="2400" b="1" dirty="0" smtClean="0">
                <a:latin typeface="微软雅黑" panose="020B0503020204020204" pitchFamily="34" charset="-122"/>
                <a:ea typeface="微软雅黑" panose="020B0503020204020204" pitchFamily="34" charset="-122"/>
              </a:rPr>
              <a:t>推荐</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利用</a:t>
            </a:r>
            <a:r>
              <a:rPr lang="en-US" altLang="zh-CN" sz="2400" dirty="0" err="1">
                <a:latin typeface="微软雅黑" panose="020B0503020204020204" pitchFamily="34" charset="-122"/>
                <a:ea typeface="微软雅黑" panose="020B0503020204020204" pitchFamily="34" charset="-122"/>
              </a:rPr>
              <a:t>corrwith</a:t>
            </a:r>
            <a:r>
              <a:rPr lang="zh-CN" altLang="en-US" sz="2400" dirty="0">
                <a:latin typeface="微软雅黑" panose="020B0503020204020204" pitchFamily="34" charset="-122"/>
                <a:ea typeface="微软雅黑" panose="020B0503020204020204" pitchFamily="34" charset="-122"/>
              </a:rPr>
              <a:t>函数计算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阿甘正传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与其他电影间的皮尔逊相关系数，代码如下：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09HSlhjqrZgEmvE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387" y="2792185"/>
            <a:ext cx="6731226" cy="1201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3069073878"/>
              </p:ext>
            </p:extLst>
          </p:nvPr>
        </p:nvGraphicFramePr>
        <p:xfrm>
          <a:off x="838200" y="3993702"/>
          <a:ext cx="10515600" cy="2651760"/>
        </p:xfrm>
        <a:graphic>
          <a:graphicData uri="http://schemas.openxmlformats.org/drawingml/2006/table">
            <a:tbl>
              <a:tblPr/>
              <a:tblGrid>
                <a:gridCol w="5257800"/>
                <a:gridCol w="5257800"/>
              </a:tblGrid>
              <a:tr h="28575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名称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相关系数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007</a:t>
                      </a:r>
                      <a:r>
                        <a:rPr lang="zh-CN" altLang="en-US" sz="2400" dirty="0">
                          <a:effectLst/>
                          <a:latin typeface="微软雅黑" panose="020B0503020204020204" pitchFamily="34" charset="-122"/>
                          <a:ea typeface="微软雅黑" panose="020B0503020204020204" pitchFamily="34" charset="-122"/>
                        </a:rPr>
                        <a:t>之黄金眼 </a:t>
                      </a:r>
                      <a:r>
                        <a:rPr lang="en-US" altLang="zh-CN" sz="2400" dirty="0">
                          <a:effectLst/>
                          <a:latin typeface="微软雅黑" panose="020B0503020204020204" pitchFamily="34" charset="-122"/>
                          <a:ea typeface="微软雅黑" panose="020B0503020204020204" pitchFamily="34" charset="-122"/>
                        </a:rPr>
                        <a:t>(1995)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0.217441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100</a:t>
                      </a:r>
                      <a:r>
                        <a:rPr lang="zh-CN" altLang="en-US" sz="2400">
                          <a:effectLst/>
                          <a:latin typeface="微软雅黑" panose="020B0503020204020204" pitchFamily="34" charset="-122"/>
                          <a:ea typeface="微软雅黑" panose="020B0503020204020204" pitchFamily="34" charset="-122"/>
                        </a:rPr>
                        <a:t>个女孩 </a:t>
                      </a:r>
                      <a:r>
                        <a:rPr lang="en-US" altLang="zh-CN" sz="2400">
                          <a:effectLst/>
                          <a:latin typeface="微软雅黑" panose="020B0503020204020204" pitchFamily="34" charset="-122"/>
                          <a:ea typeface="微软雅黑" panose="020B0503020204020204" pitchFamily="34" charset="-122"/>
                        </a:rPr>
                        <a:t>(2000)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sz="2400" dirty="0" err="1">
                          <a:effectLst/>
                          <a:latin typeface="微软雅黑" panose="020B0503020204020204" pitchFamily="34" charset="-122"/>
                          <a:ea typeface="微软雅黑" panose="020B0503020204020204" pitchFamily="34" charset="-122"/>
                        </a:rPr>
                        <a:t>NaN</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100</a:t>
                      </a:r>
                      <a:r>
                        <a:rPr lang="zh-CN" altLang="en-US" sz="2400">
                          <a:effectLst/>
                          <a:latin typeface="微软雅黑" panose="020B0503020204020204" pitchFamily="34" charset="-122"/>
                          <a:ea typeface="微软雅黑" panose="020B0503020204020204" pitchFamily="34" charset="-122"/>
                        </a:rPr>
                        <a:t>条街道 </a:t>
                      </a:r>
                      <a:r>
                        <a:rPr lang="en-US" altLang="zh-CN" sz="2400">
                          <a:effectLst/>
                          <a:latin typeface="微软雅黑" panose="020B0503020204020204" pitchFamily="34" charset="-122"/>
                          <a:ea typeface="微软雅黑" panose="020B0503020204020204" pitchFamily="34" charset="-122"/>
                        </a:rPr>
                        <a:t>(2016)</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sz="2400" dirty="0" err="1">
                          <a:effectLst/>
                          <a:latin typeface="微软雅黑" panose="020B0503020204020204" pitchFamily="34" charset="-122"/>
                          <a:ea typeface="微软雅黑" panose="020B0503020204020204" pitchFamily="34" charset="-122"/>
                        </a:rPr>
                        <a:t>NaN</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101</a:t>
                      </a:r>
                      <a:r>
                        <a:rPr lang="zh-CN" altLang="en-US" sz="2400">
                          <a:effectLst/>
                          <a:latin typeface="微软雅黑" panose="020B0503020204020204" pitchFamily="34" charset="-122"/>
                          <a:ea typeface="微软雅黑" panose="020B0503020204020204" pitchFamily="34" charset="-122"/>
                        </a:rPr>
                        <a:t>忠狗续集</a:t>
                      </a:r>
                      <a:r>
                        <a:rPr lang="en-US" altLang="zh-CN" sz="2400">
                          <a:effectLst/>
                          <a:latin typeface="微软雅黑" panose="020B0503020204020204" pitchFamily="34" charset="-122"/>
                          <a:ea typeface="微软雅黑" panose="020B0503020204020204" pitchFamily="34" charset="-122"/>
                        </a:rPr>
                        <a:t>:</a:t>
                      </a:r>
                      <a:r>
                        <a:rPr lang="zh-CN" altLang="en-US" sz="2400">
                          <a:effectLst/>
                          <a:latin typeface="微软雅黑" panose="020B0503020204020204" pitchFamily="34" charset="-122"/>
                          <a:ea typeface="微软雅黑" panose="020B0503020204020204" pitchFamily="34" charset="-122"/>
                        </a:rPr>
                        <a:t>伦敦大冒险 </a:t>
                      </a:r>
                      <a:r>
                        <a:rPr lang="en-US" altLang="zh-CN" sz="2400">
                          <a:effectLst/>
                          <a:latin typeface="微软雅黑" panose="020B0503020204020204" pitchFamily="34" charset="-122"/>
                          <a:ea typeface="微软雅黑" panose="020B0503020204020204" pitchFamily="34" charset="-122"/>
                        </a:rPr>
                        <a:t>(2003)</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sz="2400" dirty="0" err="1">
                          <a:effectLst/>
                          <a:latin typeface="微软雅黑" panose="020B0503020204020204" pitchFamily="34" charset="-122"/>
                          <a:ea typeface="微软雅黑" panose="020B0503020204020204" pitchFamily="34" charset="-122"/>
                        </a:rPr>
                        <a:t>NaN</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101</a:t>
                      </a:r>
                      <a:r>
                        <a:rPr lang="zh-CN" altLang="en-US" sz="2400">
                          <a:effectLst/>
                          <a:latin typeface="微软雅黑" panose="020B0503020204020204" pitchFamily="34" charset="-122"/>
                          <a:ea typeface="微软雅黑" panose="020B0503020204020204" pitchFamily="34" charset="-122"/>
                        </a:rPr>
                        <a:t>忠狗 </a:t>
                      </a:r>
                      <a:r>
                        <a:rPr lang="en-US" altLang="zh-CN" sz="2400">
                          <a:effectLst/>
                          <a:latin typeface="微软雅黑" panose="020B0503020204020204" pitchFamily="34" charset="-122"/>
                          <a:ea typeface="微软雅黑" panose="020B0503020204020204" pitchFamily="34" charset="-122"/>
                        </a:rPr>
                        <a:t>(1961)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0.141023</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5253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14.1 </a:t>
            </a:r>
            <a:r>
              <a:rPr lang="zh-CN" altLang="en-US" sz="6000" b="1" dirty="0">
                <a:latin typeface="微软雅黑" panose="020B0503020204020204" pitchFamily="34" charset="-122"/>
                <a:ea typeface="微软雅黑" panose="020B0503020204020204" pitchFamily="34" charset="-122"/>
              </a:rPr>
              <a:t>智能推荐系统的基本原理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104572"/>
            <a:ext cx="10435254"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14.1.2 </a:t>
            </a:r>
            <a:r>
              <a:rPr lang="zh-CN" altLang="en-US" sz="2400" b="1" dirty="0">
                <a:latin typeface="微软雅黑" panose="020B0503020204020204" pitchFamily="34" charset="-122"/>
                <a:ea typeface="微软雅黑" panose="020B0503020204020204" pitchFamily="34" charset="-122"/>
              </a:rPr>
              <a:t>智能推荐系统的基础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协同过滤</a:t>
            </a:r>
            <a:r>
              <a:rPr lang="zh-CN" altLang="en-US" sz="2400" b="1" dirty="0" smtClean="0">
                <a:latin typeface="微软雅黑" panose="020B0503020204020204" pitchFamily="34" charset="-122"/>
                <a:ea typeface="微软雅黑" panose="020B0503020204020204" pitchFamily="34" charset="-122"/>
              </a:rPr>
              <a:t>算法</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基于</a:t>
            </a:r>
            <a:r>
              <a:rPr lang="zh-CN" altLang="en-US" sz="2400" dirty="0">
                <a:latin typeface="微软雅黑" panose="020B0503020204020204" pitchFamily="34" charset="-122"/>
                <a:ea typeface="微软雅黑" panose="020B0503020204020204" pitchFamily="34" charset="-122"/>
              </a:rPr>
              <a:t>用户的协同过滤算法</a:t>
            </a:r>
          </a:p>
          <a:p>
            <a:r>
              <a:rPr lang="zh-CN" altLang="en-US" sz="2400" dirty="0">
                <a:latin typeface="微软雅黑" panose="020B0503020204020204" pitchFamily="34" charset="-122"/>
                <a:ea typeface="微软雅黑" panose="020B0503020204020204" pitchFamily="34" charset="-122"/>
              </a:rPr>
              <a:t>其本质就是</a:t>
            </a:r>
            <a:r>
              <a:rPr lang="zh-CN" altLang="en-US" sz="2400" b="1" dirty="0">
                <a:latin typeface="微软雅黑" panose="020B0503020204020204" pitchFamily="34" charset="-122"/>
                <a:ea typeface="微软雅黑" panose="020B0503020204020204" pitchFamily="34" charset="-122"/>
              </a:rPr>
              <a:t>寻找相似的用户</a:t>
            </a:r>
            <a:r>
              <a:rPr lang="zh-CN" altLang="en-US" sz="2400" dirty="0">
                <a:latin typeface="微软雅黑" panose="020B0503020204020204" pitchFamily="34" charset="-122"/>
                <a:ea typeface="微软雅黑" panose="020B0503020204020204" pitchFamily="34" charset="-122"/>
              </a:rPr>
              <a:t>：通过用户的相关数据寻找相似的用户，进而对用户推荐相似用户关注的产品。</a:t>
            </a:r>
          </a:p>
          <a:p>
            <a:r>
              <a:rPr lang="zh-CN" altLang="en-US" sz="2400" dirty="0">
                <a:latin typeface="微软雅黑" panose="020B0503020204020204" pitchFamily="34" charset="-122"/>
                <a:ea typeface="微软雅黑" panose="020B0503020204020204" pitchFamily="34" charset="-122"/>
              </a:rPr>
              <a:t>如下表所示，用户</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和用户</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都给商品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打了高分，那么可以将用户</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和用户</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划分在同一个用户群体，此时若用户</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还给商品</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打了高分，那么就可以将商品</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推荐给用户</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2381850811"/>
              </p:ext>
            </p:extLst>
          </p:nvPr>
        </p:nvGraphicFramePr>
        <p:xfrm>
          <a:off x="3599543" y="4941885"/>
          <a:ext cx="4869284" cy="1767840"/>
        </p:xfrm>
        <a:graphic>
          <a:graphicData uri="http://schemas.openxmlformats.org/drawingml/2006/table">
            <a:tbl>
              <a:tblPr>
                <a:tableStyleId>{5940675A-B579-460E-94D1-54222C63F5DA}</a:tableStyleId>
              </a:tblPr>
              <a:tblGrid>
                <a:gridCol w="985564"/>
                <a:gridCol w="970930"/>
                <a:gridCol w="970930"/>
                <a:gridCol w="970930"/>
                <a:gridCol w="970930"/>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商品</a:t>
                      </a:r>
                      <a:r>
                        <a:rPr lang="en-US" sz="2400" dirty="0">
                          <a:effectLst/>
                          <a:latin typeface="微软雅黑" panose="020B0503020204020204" pitchFamily="34" charset="-122"/>
                          <a:ea typeface="微软雅黑" panose="020B0503020204020204" pitchFamily="34" charset="-122"/>
                        </a:rPr>
                        <a:t>A</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商品</a:t>
                      </a:r>
                      <a:r>
                        <a:rPr lang="en-US" sz="2400" dirty="0">
                          <a:effectLst/>
                          <a:latin typeface="微软雅黑" panose="020B0503020204020204" pitchFamily="34" charset="-122"/>
                          <a:ea typeface="微软雅黑" panose="020B0503020204020204" pitchFamily="34" charset="-122"/>
                        </a:rPr>
                        <a:t>B</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商品</a:t>
                      </a:r>
                      <a:r>
                        <a:rPr lang="en-US" sz="2400" dirty="0">
                          <a:effectLst/>
                          <a:latin typeface="微软雅黑" panose="020B0503020204020204" pitchFamily="34" charset="-122"/>
                          <a:ea typeface="微软雅黑" panose="020B0503020204020204" pitchFamily="34" charset="-122"/>
                        </a:rPr>
                        <a:t>C</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商品</a:t>
                      </a:r>
                      <a:r>
                        <a:rPr lang="en-US" sz="2400" dirty="0">
                          <a:effectLst/>
                          <a:latin typeface="微软雅黑" panose="020B0503020204020204" pitchFamily="34" charset="-122"/>
                          <a:ea typeface="微软雅黑" panose="020B0503020204020204" pitchFamily="34" charset="-122"/>
                        </a:rPr>
                        <a:t>D</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用户</a:t>
                      </a:r>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a:t>
                      </a:r>
                    </a:p>
                  </a:txBody>
                  <a:tcPr marL="0" marR="0" marT="38100" marB="38100"/>
                </a:tc>
                <a:tc>
                  <a:txBody>
                    <a:bodyPr/>
                    <a:lstStyle/>
                    <a:p>
                      <a:pPr algn="ctr" fontAlgn="t"/>
                      <a:r>
                        <a:rPr lang="zh-CN" altLang="en-US" sz="2400" b="1" dirty="0">
                          <a:solidFill>
                            <a:srgbClr val="FF0000"/>
                          </a:solidFill>
                          <a:effectLst/>
                          <a:latin typeface="微软雅黑" panose="020B0503020204020204" pitchFamily="34" charset="-122"/>
                          <a:ea typeface="微软雅黑" panose="020B0503020204020204" pitchFamily="34" charset="-122"/>
                        </a:rPr>
                        <a:t>？</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用户</a:t>
                      </a:r>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10</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9</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用户</a:t>
                      </a:r>
                      <a:r>
                        <a:rPr lang="en-US" altLang="zh-CN" sz="240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6</a:t>
                      </a:r>
                    </a:p>
                  </a:txBody>
                  <a:tcPr marL="0" marR="0" marT="38100" marB="38100"/>
                </a:tc>
              </a:tr>
            </a:tbl>
          </a:graphicData>
        </a:graphic>
      </p:graphicFrame>
    </p:spTree>
    <p:extLst>
      <p:ext uri="{BB962C8B-B14F-4D97-AF65-F5344CB8AC3E}">
        <p14:creationId xmlns:p14="http://schemas.microsoft.com/office/powerpoint/2010/main" val="2446888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14.3.3 </a:t>
            </a:r>
            <a:r>
              <a:rPr lang="zh-CN" altLang="en-US" sz="2400" b="1" dirty="0">
                <a:latin typeface="微软雅黑" panose="020B0503020204020204" pitchFamily="34" charset="-122"/>
                <a:ea typeface="微软雅黑" panose="020B0503020204020204" pitchFamily="34" charset="-122"/>
              </a:rPr>
              <a:t>智能</a:t>
            </a:r>
            <a:r>
              <a:rPr lang="zh-CN" altLang="en-US" sz="2400" b="1" dirty="0" smtClean="0">
                <a:latin typeface="微软雅黑" panose="020B0503020204020204" pitchFamily="34" charset="-122"/>
                <a:ea typeface="微软雅黑" panose="020B0503020204020204" pitchFamily="34" charset="-122"/>
              </a:rPr>
              <a:t>推荐</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merge()</a:t>
            </a:r>
            <a:r>
              <a:rPr lang="zh-CN" altLang="en-US" sz="2400" dirty="0">
                <a:latin typeface="微软雅黑" panose="020B0503020204020204" pitchFamily="34" charset="-122"/>
                <a:ea typeface="微软雅黑" panose="020B0503020204020204" pitchFamily="34" charset="-122"/>
              </a:rPr>
              <a:t>函数或</a:t>
            </a:r>
            <a:r>
              <a:rPr lang="en-US" altLang="zh-CN" sz="2400" dirty="0">
                <a:latin typeface="微软雅黑" panose="020B0503020204020204" pitchFamily="34" charset="-122"/>
                <a:ea typeface="微软雅黑" panose="020B0503020204020204" pitchFamily="34" charset="-122"/>
              </a:rPr>
              <a:t>join()</a:t>
            </a:r>
            <a:r>
              <a:rPr lang="zh-CN" altLang="en-US" sz="2400" dirty="0">
                <a:latin typeface="微软雅黑" panose="020B0503020204020204" pitchFamily="34" charset="-122"/>
                <a:ea typeface="微软雅黑" panose="020B0503020204020204" pitchFamily="34" charset="-122"/>
              </a:rPr>
              <a:t>函数，按行索引对齐合并的方式把表格</a:t>
            </a:r>
            <a:r>
              <a:rPr lang="en-US" altLang="zh-CN" sz="2400" dirty="0">
                <a:latin typeface="微软雅黑" panose="020B0503020204020204" pitchFamily="34" charset="-122"/>
                <a:ea typeface="微软雅黑" panose="020B0503020204020204" pitchFamily="34" charset="-122"/>
              </a:rPr>
              <a:t>similarity</a:t>
            </a:r>
            <a:r>
              <a:rPr lang="zh-CN" altLang="en-US" sz="2400" dirty="0">
                <a:latin typeface="微软雅黑" panose="020B0503020204020204" pitchFamily="34" charset="-122"/>
                <a:ea typeface="微软雅黑" panose="020B0503020204020204" pitchFamily="34" charset="-122"/>
              </a:rPr>
              <a:t>和表格</a:t>
            </a:r>
            <a:r>
              <a:rPr lang="en-US" altLang="zh-CN" sz="2400" dirty="0">
                <a:latin typeface="微软雅黑" panose="020B0503020204020204" pitchFamily="34" charset="-122"/>
                <a:ea typeface="微软雅黑" panose="020B0503020204020204" pitchFamily="34" charset="-122"/>
              </a:rPr>
              <a:t>ratings</a:t>
            </a:r>
            <a:r>
              <a:rPr lang="zh-CN" altLang="en-US" sz="2400" dirty="0">
                <a:latin typeface="微软雅黑" panose="020B0503020204020204" pitchFamily="34" charset="-122"/>
                <a:ea typeface="微软雅黑" panose="020B0503020204020204" pitchFamily="34" charset="-122"/>
              </a:rPr>
              <a:t>进行合并，这样就可以把每部电影与</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阿甘正传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的皮尔逊相关系数的信息和每部电影对应的评分次数信息放在一张表格中显示。</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09HSlhjqrZgEmvE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439" y="3739243"/>
            <a:ext cx="6575119" cy="968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195" y="5063273"/>
            <a:ext cx="6041610" cy="602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1452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14.3.3 </a:t>
            </a:r>
            <a:r>
              <a:rPr lang="zh-CN" altLang="en-US" sz="2400" b="1" dirty="0">
                <a:latin typeface="微软雅黑" panose="020B0503020204020204" pitchFamily="34" charset="-122"/>
                <a:ea typeface="微软雅黑" panose="020B0503020204020204" pitchFamily="34" charset="-122"/>
              </a:rPr>
              <a:t>智能</a:t>
            </a:r>
            <a:r>
              <a:rPr lang="zh-CN" altLang="en-US" sz="2400" b="1" dirty="0" smtClean="0">
                <a:latin typeface="微软雅黑" panose="020B0503020204020204" pitchFamily="34" charset="-122"/>
                <a:ea typeface="微软雅黑" panose="020B0503020204020204" pitchFamily="34" charset="-122"/>
              </a:rPr>
              <a:t>推荐</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我们设置阈值，只有当电影评分次数大于该阈值时我们才认为该电影的总体用户评分有效，此处可以简单地设置为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。之后我们通过</a:t>
            </a:r>
            <a:r>
              <a:rPr lang="en-US" altLang="zh-CN" sz="2400" dirty="0" err="1">
                <a:latin typeface="微软雅黑" panose="020B0503020204020204" pitchFamily="34" charset="-122"/>
                <a:ea typeface="微软雅黑" panose="020B0503020204020204" pitchFamily="34" charset="-122"/>
              </a:rPr>
              <a:t>sort_values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函数根据相关系数这列数值进行倒序排列。</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09HSlhjqrZgEmvE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708" y="3690711"/>
            <a:ext cx="8204581" cy="92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1321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6" y="555341"/>
            <a:ext cx="10894329"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14.3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电影智能推荐系统</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1828801"/>
            <a:ext cx="10435254"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14.3.3 </a:t>
            </a:r>
            <a:r>
              <a:rPr lang="zh-CN" altLang="en-US" sz="2400" b="1" dirty="0">
                <a:latin typeface="微软雅黑" panose="020B0503020204020204" pitchFamily="34" charset="-122"/>
                <a:ea typeface="微软雅黑" panose="020B0503020204020204" pitchFamily="34" charset="-122"/>
              </a:rPr>
              <a:t>智能</a:t>
            </a:r>
            <a:r>
              <a:rPr lang="zh-CN" altLang="en-US" sz="2400" b="1" dirty="0" smtClean="0">
                <a:latin typeface="微软雅黑" panose="020B0503020204020204" pitchFamily="34" charset="-122"/>
                <a:ea typeface="微软雅黑" panose="020B0503020204020204" pitchFamily="34" charset="-122"/>
              </a:rPr>
              <a:t>推荐</a:t>
            </a:r>
            <a:endParaRPr lang="en-US" altLang="zh-CN" sz="2400" b="1" dirty="0" smtClean="0">
              <a:latin typeface="微软雅黑" panose="020B0503020204020204" pitchFamily="34" charset="-122"/>
              <a:ea typeface="微软雅黑" panose="020B0503020204020204" pitchFamily="34" charset="-122"/>
            </a:endParaRPr>
          </a:p>
        </p:txBody>
      </p:sp>
      <p:sp>
        <p:nvSpPr>
          <p:cNvPr id="3" name="AutoShape 2" descr="https://uploader.shimo.im/f/09HSlhjqrZgEmvE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235090981"/>
              </p:ext>
            </p:extLst>
          </p:nvPr>
        </p:nvGraphicFramePr>
        <p:xfrm>
          <a:off x="838199" y="2906191"/>
          <a:ext cx="10515601" cy="2651760"/>
        </p:xfrm>
        <a:graphic>
          <a:graphicData uri="http://schemas.openxmlformats.org/drawingml/2006/table">
            <a:tbl>
              <a:tblPr/>
              <a:tblGrid>
                <a:gridCol w="4299857"/>
                <a:gridCol w="3107872"/>
                <a:gridCol w="3107872"/>
              </a:tblGrid>
              <a:tr h="285750">
                <a:tc>
                  <a:txBody>
                    <a:bodyPr/>
                    <a:lstStyle/>
                    <a:p>
                      <a:pPr algn="ctr" fontAlgn="ctr"/>
                      <a:r>
                        <a:rPr lang="zh-CN" altLang="en-US" sz="2400" b="1" dirty="0" smtClean="0">
                          <a:effectLst/>
                          <a:latin typeface="微软雅黑" panose="020B0503020204020204" pitchFamily="34" charset="-122"/>
                          <a:ea typeface="微软雅黑" panose="020B0503020204020204" pitchFamily="34" charset="-122"/>
                        </a:rPr>
                        <a:t>名称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相关系数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评分次数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阿甘正传 </a:t>
                      </a:r>
                      <a:r>
                        <a:rPr lang="en-US" altLang="zh-CN" sz="2400" dirty="0">
                          <a:effectLst/>
                          <a:latin typeface="微软雅黑" panose="020B0503020204020204" pitchFamily="34" charset="-122"/>
                          <a:ea typeface="微软雅黑" panose="020B0503020204020204" pitchFamily="34" charset="-122"/>
                        </a:rPr>
                        <a:t>(1994)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329</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抓狂双宝 </a:t>
                      </a:r>
                      <a:r>
                        <a:rPr lang="en-US" altLang="zh-CN" sz="2400">
                          <a:effectLst/>
                          <a:latin typeface="微软雅黑" panose="020B0503020204020204" pitchFamily="34" charset="-122"/>
                          <a:ea typeface="微软雅黑" panose="020B0503020204020204" pitchFamily="34" charset="-122"/>
                        </a:rPr>
                        <a:t>(1996)</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0.723238</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雷神：黑暗世界 </a:t>
                      </a:r>
                      <a:r>
                        <a:rPr lang="en-US" altLang="zh-CN" sz="2400">
                          <a:effectLst/>
                          <a:latin typeface="微软雅黑" panose="020B0503020204020204" pitchFamily="34" charset="-122"/>
                          <a:ea typeface="微软雅黑" panose="020B0503020204020204" pitchFamily="34" charset="-122"/>
                        </a:rPr>
                        <a:t>(2013)</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0.715809</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致命吸引力 </a:t>
                      </a:r>
                      <a:r>
                        <a:rPr lang="en-US" altLang="zh-CN" sz="2400">
                          <a:effectLst/>
                          <a:latin typeface="微软雅黑" panose="020B0503020204020204" pitchFamily="34" charset="-122"/>
                          <a:ea typeface="微软雅黑" panose="020B0503020204020204" pitchFamily="34" charset="-122"/>
                        </a:rPr>
                        <a:t>(1987)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0.701856</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36</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X</a:t>
                      </a:r>
                      <a:r>
                        <a:rPr lang="zh-CN" altLang="en-US" sz="2400">
                          <a:effectLst/>
                          <a:latin typeface="微软雅黑" panose="020B0503020204020204" pitchFamily="34" charset="-122"/>
                          <a:ea typeface="微软雅黑" panose="020B0503020204020204" pitchFamily="34" charset="-122"/>
                        </a:rPr>
                        <a:t>战警：未来的日子 </a:t>
                      </a:r>
                      <a:r>
                        <a:rPr lang="en-US" altLang="zh-CN" sz="2400">
                          <a:effectLst/>
                          <a:latin typeface="微软雅黑" panose="020B0503020204020204" pitchFamily="34" charset="-122"/>
                          <a:ea typeface="微软雅黑" panose="020B0503020204020204" pitchFamily="34" charset="-122"/>
                        </a:rPr>
                        <a:t>(2014)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0.682284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1636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14.1 </a:t>
            </a:r>
            <a:r>
              <a:rPr lang="zh-CN" altLang="en-US" sz="6000" b="1" dirty="0">
                <a:latin typeface="微软雅黑" panose="020B0503020204020204" pitchFamily="34" charset="-122"/>
                <a:ea typeface="微软雅黑" panose="020B0503020204020204" pitchFamily="34" charset="-122"/>
              </a:rPr>
              <a:t>智能推荐系统的基本原理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264229"/>
            <a:ext cx="10435254"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14.1.2 </a:t>
            </a:r>
            <a:r>
              <a:rPr lang="zh-CN" altLang="en-US" sz="2400" b="1" dirty="0">
                <a:latin typeface="微软雅黑" panose="020B0503020204020204" pitchFamily="34" charset="-122"/>
                <a:ea typeface="微软雅黑" panose="020B0503020204020204" pitchFamily="34" charset="-122"/>
              </a:rPr>
              <a:t>智能推荐系统的基础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协同过滤</a:t>
            </a:r>
            <a:r>
              <a:rPr lang="zh-CN" altLang="en-US" sz="2400" b="1" dirty="0" smtClean="0">
                <a:latin typeface="微软雅黑" panose="020B0503020204020204" pitchFamily="34" charset="-122"/>
                <a:ea typeface="微软雅黑" panose="020B0503020204020204" pitchFamily="34" charset="-122"/>
              </a:rPr>
              <a:t>算法</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基于</a:t>
            </a:r>
            <a:r>
              <a:rPr lang="zh-CN" altLang="en-US" sz="2400" dirty="0">
                <a:latin typeface="微软雅黑" panose="020B0503020204020204" pitchFamily="34" charset="-122"/>
                <a:ea typeface="微软雅黑" panose="020B0503020204020204" pitchFamily="34" charset="-122"/>
              </a:rPr>
              <a:t>物品的协同过滤算法</a:t>
            </a:r>
          </a:p>
          <a:p>
            <a:r>
              <a:rPr lang="zh-CN" altLang="en-US" sz="2400" dirty="0" smtClean="0">
                <a:latin typeface="微软雅黑" panose="020B0503020204020204" pitchFamily="34" charset="-122"/>
                <a:ea typeface="微软雅黑" panose="020B0503020204020204" pitchFamily="34" charset="-122"/>
              </a:rPr>
              <a:t>如下</a:t>
            </a:r>
            <a:r>
              <a:rPr lang="zh-CN" altLang="en-US" sz="2400" dirty="0">
                <a:latin typeface="微软雅黑" panose="020B0503020204020204" pitchFamily="34" charset="-122"/>
                <a:ea typeface="微软雅黑" panose="020B0503020204020204" pitchFamily="34" charset="-122"/>
              </a:rPr>
              <a:t>表所示，图书</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和图书</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都被用户</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购买过（</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表示购买，</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表示未购买），那么可以认为图书</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和图书</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具有较强的相似度，即可判断喜欢图书</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的用户同样也会喜欢图书</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。当用户</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购买图书</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时，根据图书</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和图书</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的相似性，可将图书</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推荐给用户</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05620497"/>
              </p:ext>
            </p:extLst>
          </p:nvPr>
        </p:nvGraphicFramePr>
        <p:xfrm>
          <a:off x="3483429" y="4927371"/>
          <a:ext cx="4985398" cy="1767840"/>
        </p:xfrm>
        <a:graphic>
          <a:graphicData uri="http://schemas.openxmlformats.org/drawingml/2006/table">
            <a:tbl>
              <a:tblPr>
                <a:tableStyleId>{5940675A-B579-460E-94D1-54222C63F5DA}</a:tableStyleId>
              </a:tblPr>
              <a:tblGrid>
                <a:gridCol w="1101678"/>
                <a:gridCol w="970930"/>
                <a:gridCol w="970930"/>
                <a:gridCol w="970930"/>
                <a:gridCol w="970930"/>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4</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图书</a:t>
                      </a:r>
                      <a:r>
                        <a:rPr lang="en-US" sz="2400">
                          <a:effectLst/>
                          <a:latin typeface="微软雅黑" panose="020B0503020204020204" pitchFamily="34" charset="-122"/>
                          <a:ea typeface="微软雅黑" panose="020B0503020204020204" pitchFamily="34" charset="-122"/>
                        </a:rPr>
                        <a:t>A</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zh-CN" altLang="en-US" sz="2400" b="1">
                          <a:solidFill>
                            <a:srgbClr val="BE1A1D"/>
                          </a:solidFill>
                          <a:effectLst/>
                          <a:latin typeface="微软雅黑" panose="020B0503020204020204" pitchFamily="34" charset="-122"/>
                          <a:ea typeface="微软雅黑" panose="020B0503020204020204" pitchFamily="34" charset="-122"/>
                        </a:rPr>
                        <a:t>？</a:t>
                      </a:r>
                      <a:endParaRPr lang="zh-CN" altLang="en-US" sz="2400">
                        <a:effectLst/>
                        <a:latin typeface="微软雅黑" panose="020B0503020204020204" pitchFamily="34" charset="-122"/>
                        <a:ea typeface="微软雅黑" panose="020B0503020204020204" pitchFamily="34" charset="-122"/>
                      </a:endParaRP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图书</a:t>
                      </a:r>
                      <a:r>
                        <a:rPr lang="en-US" sz="2400">
                          <a:effectLst/>
                          <a:latin typeface="微软雅黑" panose="020B0503020204020204" pitchFamily="34" charset="-122"/>
                          <a:ea typeface="微软雅黑" panose="020B0503020204020204" pitchFamily="34" charset="-122"/>
                        </a:rPr>
                        <a:t>B</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图书</a:t>
                      </a:r>
                      <a:r>
                        <a:rPr lang="en-US" sz="2400">
                          <a:effectLst/>
                          <a:latin typeface="微软雅黑" panose="020B0503020204020204" pitchFamily="34" charset="-122"/>
                          <a:ea typeface="微软雅黑" panose="020B0503020204020204" pitchFamily="34" charset="-122"/>
                        </a:rPr>
                        <a:t>C</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r>
            </a:tbl>
          </a:graphicData>
        </a:graphic>
      </p:graphicFrame>
    </p:spTree>
    <p:extLst>
      <p:ext uri="{BB962C8B-B14F-4D97-AF65-F5344CB8AC3E}">
        <p14:creationId xmlns:p14="http://schemas.microsoft.com/office/powerpoint/2010/main" val="21489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14.1 </a:t>
            </a:r>
            <a:r>
              <a:rPr lang="zh-CN" altLang="en-US" sz="6000" b="1" dirty="0">
                <a:latin typeface="微软雅黑" panose="020B0503020204020204" pitchFamily="34" charset="-122"/>
                <a:ea typeface="微软雅黑" panose="020B0503020204020204" pitchFamily="34" charset="-122"/>
              </a:rPr>
              <a:t>智能推荐系统的基本原理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264229"/>
            <a:ext cx="10435254"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14.1.2 </a:t>
            </a:r>
            <a:r>
              <a:rPr lang="zh-CN" altLang="en-US" sz="2400" b="1" dirty="0">
                <a:latin typeface="微软雅黑" panose="020B0503020204020204" pitchFamily="34" charset="-122"/>
                <a:ea typeface="微软雅黑" panose="020B0503020204020204" pitchFamily="34" charset="-122"/>
              </a:rPr>
              <a:t>智能推荐系统的基础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协同过滤</a:t>
            </a:r>
            <a:r>
              <a:rPr lang="zh-CN" altLang="en-US" sz="2400" b="1" dirty="0" smtClean="0">
                <a:latin typeface="微软雅黑" panose="020B0503020204020204" pitchFamily="34" charset="-122"/>
                <a:ea typeface="微软雅黑" panose="020B0503020204020204" pitchFamily="34" charset="-122"/>
              </a:rPr>
              <a:t>算法</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在商业实战中，大多应用场景偏向于使用基于物品的协同过滤算法，主要有如下两个原因：</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原因一：通常用户的数量是非常庞大的（如淘宝数亿的用户群体），而物品的数量相对则比较有限，因此计算不同物品之间的相似度往往比计算不同用户的相似度容易很多。</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原因二：用户的喜好较为多变，而物品属性较明确不随时间变化，过去用户对物品的评分长期有效，所以物品间的相似度比较固定，因此可以预先离线计算好物品间的相似度，把结果存在表中，向客户进行推荐时再使用。</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14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264229"/>
            <a:ext cx="10435254" cy="34163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无论是基于用户还是基于产品的协同过滤算法，其本质都是寻找数据之间的相似度，对于基于物品的协同过滤算法而言，就是计算不同物品之间的相似度，本节便介绍计算相似度的三种常见方法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欧式</a:t>
            </a:r>
            <a:r>
              <a:rPr lang="zh-CN" altLang="en-US" sz="2400" dirty="0" smtClean="0">
                <a:latin typeface="微软雅黑" panose="020B0503020204020204" pitchFamily="34" charset="-122"/>
                <a:ea typeface="微软雅黑" panose="020B0503020204020204" pitchFamily="34" charset="-122"/>
              </a:rPr>
              <a:t>距离</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余弦</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皮尔逊相关系数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050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55341"/>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14.2 </a:t>
            </a:r>
            <a:r>
              <a:rPr lang="zh-CN" altLang="en-US" sz="6000" b="1" dirty="0">
                <a:latin typeface="微软雅黑" panose="020B0503020204020204" pitchFamily="34" charset="-122"/>
                <a:ea typeface="微软雅黑" panose="020B0503020204020204" pitchFamily="34" charset="-122"/>
              </a:rPr>
              <a:t>相似度计算三种常见方法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8373" y="2264229"/>
            <a:ext cx="10435254" cy="452431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下图是三个用户对三种物品的评分表格，</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表示五星评级，以此类推，我们将使用该评分表格讲解计算相似度三种常见方法的基本原理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注意点：</a:t>
            </a:r>
            <a:r>
              <a:rPr lang="zh-CN" altLang="en-US" sz="2400" dirty="0">
                <a:latin typeface="微软雅黑" panose="020B0503020204020204" pitchFamily="34" charset="-122"/>
                <a:ea typeface="微软雅黑" panose="020B0503020204020204" pitchFamily="34" charset="-122"/>
              </a:rPr>
              <a:t>因为我们此处的评分数据范围一致，都在</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之间，所以此处无需归一化数据。但如果评分的量级存在较大差异，应先对评分进行归一化处理，然后再计算物品间的相似度。数据归一化的处理方式可以参见</a:t>
            </a:r>
            <a:r>
              <a:rPr lang="en-US" altLang="zh-CN" sz="2400" dirty="0">
                <a:latin typeface="微软雅黑" panose="020B0503020204020204" pitchFamily="34" charset="-122"/>
                <a:ea typeface="微软雅黑" panose="020B0503020204020204" pitchFamily="34" charset="-122"/>
              </a:rPr>
              <a:t>11.3</a:t>
            </a:r>
            <a:r>
              <a:rPr lang="zh-CN" altLang="en-US" sz="2400" dirty="0">
                <a:latin typeface="微软雅黑" panose="020B0503020204020204" pitchFamily="34" charset="-122"/>
                <a:ea typeface="微软雅黑" panose="020B0503020204020204" pitchFamily="34" charset="-122"/>
              </a:rPr>
              <a:t>节数据归一化相关知识点。</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75420450"/>
              </p:ext>
            </p:extLst>
          </p:nvPr>
        </p:nvGraphicFramePr>
        <p:xfrm>
          <a:off x="3577772" y="3095226"/>
          <a:ext cx="5036456" cy="1767840"/>
        </p:xfrm>
        <a:graphic>
          <a:graphicData uri="http://schemas.openxmlformats.org/drawingml/2006/table">
            <a:tbl>
              <a:tblPr>
                <a:tableStyleId>{5940675A-B579-460E-94D1-54222C63F5DA}</a:tableStyleId>
              </a:tblPr>
              <a:tblGrid>
                <a:gridCol w="1259114"/>
                <a:gridCol w="1259114"/>
                <a:gridCol w="1259114"/>
                <a:gridCol w="1259114"/>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用户</a:t>
                      </a:r>
                      <a:r>
                        <a:rPr lang="en-US" altLang="zh-CN" sz="2400" dirty="0">
                          <a:effectLst/>
                          <a:latin typeface="微软雅黑" panose="020B0503020204020204" pitchFamily="34" charset="-122"/>
                          <a:ea typeface="微软雅黑" panose="020B0503020204020204" pitchFamily="34" charset="-122"/>
                        </a:rPr>
                        <a:t>3</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A</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B</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物品</a:t>
                      </a:r>
                      <a:r>
                        <a:rPr lang="en-US" sz="2400">
                          <a:effectLst/>
                          <a:latin typeface="微软雅黑" panose="020B0503020204020204" pitchFamily="34" charset="-122"/>
                          <a:ea typeface="微软雅黑" panose="020B0503020204020204" pitchFamily="34" charset="-122"/>
                        </a:rPr>
                        <a:t>C</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bl>
          </a:graphicData>
        </a:graphic>
      </p:graphicFrame>
    </p:spTree>
    <p:extLst>
      <p:ext uri="{BB962C8B-B14F-4D97-AF65-F5344CB8AC3E}">
        <p14:creationId xmlns:p14="http://schemas.microsoft.com/office/powerpoint/2010/main" val="14472069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4887</TotalTime>
  <Words>3672</Words>
  <Application>Microsoft Office PowerPoint</Application>
  <PresentationFormat>自定义</PresentationFormat>
  <Paragraphs>535</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140</cp:revision>
  <dcterms:created xsi:type="dcterms:W3CDTF">2020-01-08T06:45:46Z</dcterms:created>
  <dcterms:modified xsi:type="dcterms:W3CDTF">2020-03-25T05:39:58Z</dcterms:modified>
</cp:coreProperties>
</file>